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2"/>
  </p:notesMasterIdLst>
  <p:sldIdLst>
    <p:sldId id="256" r:id="rId2"/>
    <p:sldId id="268" r:id="rId3"/>
    <p:sldId id="270" r:id="rId4"/>
    <p:sldId id="266" r:id="rId5"/>
    <p:sldId id="258" r:id="rId6"/>
    <p:sldId id="271" r:id="rId7"/>
    <p:sldId id="261" r:id="rId8"/>
    <p:sldId id="262" r:id="rId9"/>
    <p:sldId id="260" r:id="rId10"/>
    <p:sldId id="259" r:id="rId11"/>
    <p:sldId id="272" r:id="rId12"/>
    <p:sldId id="269" r:id="rId13"/>
    <p:sldId id="286" r:id="rId14"/>
    <p:sldId id="263" r:id="rId15"/>
    <p:sldId id="273" r:id="rId16"/>
    <p:sldId id="274" r:id="rId17"/>
    <p:sldId id="276" r:id="rId18"/>
    <p:sldId id="277" r:id="rId19"/>
    <p:sldId id="281" r:id="rId20"/>
    <p:sldId id="287" r:id="rId21"/>
    <p:sldId id="275" r:id="rId22"/>
    <p:sldId id="279" r:id="rId23"/>
    <p:sldId id="264" r:id="rId24"/>
    <p:sldId id="282" r:id="rId25"/>
    <p:sldId id="283" r:id="rId26"/>
    <p:sldId id="284" r:id="rId27"/>
    <p:sldId id="278" r:id="rId28"/>
    <p:sldId id="285" r:id="rId29"/>
    <p:sldId id="265" r:id="rId30"/>
    <p:sldId id="289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39093-4D17-4A14-B01D-55557EFC1A20}" type="datetimeFigureOut">
              <a:rPr lang="en-GB" smtClean="0"/>
              <a:pPr/>
              <a:t>06/04/2017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E214F0-B9A6-4AAE-BAC2-43EB411C2D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251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E214F0-B9A6-4AAE-BAC2-43EB411C2D95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764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A0A9-47DA-4B00-9ADA-1AC8EB1BEE74}" type="datetimeFigureOut">
              <a:rPr lang="en-GB" smtClean="0"/>
              <a:pPr/>
              <a:t>06/04/2017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2CBF-479A-4885-B332-A3FD3E7DA9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A0A9-47DA-4B00-9ADA-1AC8EB1BEE74}" type="datetimeFigureOut">
              <a:rPr lang="en-GB" smtClean="0"/>
              <a:pPr/>
              <a:t>06/04/2017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2CBF-479A-4885-B332-A3FD3E7DA9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A0A9-47DA-4B00-9ADA-1AC8EB1BEE74}" type="datetimeFigureOut">
              <a:rPr lang="en-GB" smtClean="0"/>
              <a:pPr/>
              <a:t>06/04/2017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2CBF-479A-4885-B332-A3FD3E7DA9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A0A9-47DA-4B00-9ADA-1AC8EB1BEE74}" type="datetimeFigureOut">
              <a:rPr lang="en-GB" smtClean="0"/>
              <a:pPr/>
              <a:t>06/04/2017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2CBF-479A-4885-B332-A3FD3E7DA9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A0A9-47DA-4B00-9ADA-1AC8EB1BEE74}" type="datetimeFigureOut">
              <a:rPr lang="en-GB" smtClean="0"/>
              <a:pPr/>
              <a:t>06/04/2017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2CBF-479A-4885-B332-A3FD3E7DA9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A0A9-47DA-4B00-9ADA-1AC8EB1BEE74}" type="datetimeFigureOut">
              <a:rPr lang="en-GB" smtClean="0"/>
              <a:pPr/>
              <a:t>06/04/2017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2CBF-479A-4885-B332-A3FD3E7DA9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A0A9-47DA-4B00-9ADA-1AC8EB1BEE74}" type="datetimeFigureOut">
              <a:rPr lang="en-GB" smtClean="0"/>
              <a:pPr/>
              <a:t>06/04/2017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2CBF-479A-4885-B332-A3FD3E7DA9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A0A9-47DA-4B00-9ADA-1AC8EB1BEE74}" type="datetimeFigureOut">
              <a:rPr lang="en-GB" smtClean="0"/>
              <a:pPr/>
              <a:t>06/04/2017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2CBF-479A-4885-B332-A3FD3E7DA9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A0A9-47DA-4B00-9ADA-1AC8EB1BEE74}" type="datetimeFigureOut">
              <a:rPr lang="en-GB" smtClean="0"/>
              <a:pPr/>
              <a:t>06/04/2017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2CBF-479A-4885-B332-A3FD3E7DA9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A0A9-47DA-4B00-9ADA-1AC8EB1BEE74}" type="datetimeFigureOut">
              <a:rPr lang="en-GB" smtClean="0"/>
              <a:pPr/>
              <a:t>06/04/2017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2CBF-479A-4885-B332-A3FD3E7DA9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A0A9-47DA-4B00-9ADA-1AC8EB1BEE74}" type="datetimeFigureOut">
              <a:rPr lang="en-GB" smtClean="0"/>
              <a:pPr/>
              <a:t>06/04/2017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DCE2CBF-479A-4885-B332-A3FD3E7DA9F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3E6A0A9-47DA-4B00-9ADA-1AC8EB1BEE74}" type="datetimeFigureOut">
              <a:rPr lang="en-GB" smtClean="0"/>
              <a:pPr/>
              <a:t>06/04/2017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CE2CBF-479A-4885-B332-A3FD3E7DA9F8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200" dirty="0" smtClean="0">
                <a:solidFill>
                  <a:schemeClr val="tx1"/>
                </a:solidFill>
              </a:rPr>
              <a:t>DEFINING COMMUNICATIVE PURPOSE: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 dirty="0" smtClean="0"/>
              <a:t>VIEWS OF STUDENTS, EAP AND SUBJECT LECTURERS ON ASSESSED WRITING TASKS FOR BUSINESS MODULES.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Sections and stages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Student writers on both assignments use </a:t>
            </a:r>
            <a:r>
              <a:rPr lang="en-GB" dirty="0" smtClean="0"/>
              <a:t>the same section </a:t>
            </a:r>
            <a:r>
              <a:rPr lang="en-GB" dirty="0" smtClean="0"/>
              <a:t>headings – </a:t>
            </a:r>
            <a:r>
              <a:rPr lang="en-GB" i="1" dirty="0" smtClean="0"/>
              <a:t>Introduction / Orientation, </a:t>
            </a:r>
            <a:r>
              <a:rPr lang="en-GB" i="1" dirty="0" smtClean="0"/>
              <a:t>Analysis, Conclusion, Recommendations.</a:t>
            </a:r>
          </a:p>
          <a:p>
            <a:endParaRPr lang="en-GB" i="1" dirty="0"/>
          </a:p>
          <a:p>
            <a:r>
              <a:rPr lang="en-GB" dirty="0" smtClean="0"/>
              <a:t>Proportions are quite different though:</a:t>
            </a:r>
          </a:p>
          <a:p>
            <a:endParaRPr lang="en-GB" dirty="0"/>
          </a:p>
          <a:p>
            <a:r>
              <a:rPr lang="en-GB" dirty="0" smtClean="0"/>
              <a:t>Analysis – 67%-83% in subject task.  </a:t>
            </a:r>
            <a:endParaRPr lang="en-GB" dirty="0" smtClean="0"/>
          </a:p>
          <a:p>
            <a:r>
              <a:rPr lang="en-GB" dirty="0"/>
              <a:t> </a:t>
            </a:r>
            <a:r>
              <a:rPr lang="en-GB" dirty="0" smtClean="0"/>
              <a:t>                  </a:t>
            </a:r>
            <a:r>
              <a:rPr lang="en-GB" dirty="0" smtClean="0"/>
              <a:t>31-53</a:t>
            </a:r>
            <a:r>
              <a:rPr lang="en-GB" dirty="0" smtClean="0"/>
              <a:t>% in EAP writing.</a:t>
            </a:r>
          </a:p>
          <a:p>
            <a:endParaRPr lang="en-GB" dirty="0"/>
          </a:p>
          <a:p>
            <a:r>
              <a:rPr lang="en-GB" dirty="0" smtClean="0"/>
              <a:t>Recommendations – 22% of total in EAP task, </a:t>
            </a:r>
            <a:endParaRPr lang="en-GB" dirty="0" smtClean="0"/>
          </a:p>
          <a:p>
            <a:r>
              <a:rPr lang="en-GB" dirty="0"/>
              <a:t> </a:t>
            </a:r>
            <a:r>
              <a:rPr lang="en-GB" dirty="0" smtClean="0"/>
              <a:t>                                    </a:t>
            </a:r>
            <a:r>
              <a:rPr lang="en-GB" dirty="0" smtClean="0"/>
              <a:t>12.5</a:t>
            </a:r>
            <a:r>
              <a:rPr lang="en-GB" dirty="0" smtClean="0"/>
              <a:t>% in Business module task. </a:t>
            </a:r>
          </a:p>
          <a:p>
            <a:endParaRPr lang="en-GB" dirty="0"/>
          </a:p>
          <a:p>
            <a:r>
              <a:rPr lang="en-GB" dirty="0" smtClean="0"/>
              <a:t>Student writers </a:t>
            </a:r>
            <a:r>
              <a:rPr lang="en-GB" i="1" dirty="0" smtClean="0"/>
              <a:t>analyse</a:t>
            </a:r>
            <a:r>
              <a:rPr lang="en-GB" dirty="0" smtClean="0"/>
              <a:t> more in the subject task, </a:t>
            </a:r>
            <a:r>
              <a:rPr lang="en-GB" i="1" dirty="0" smtClean="0"/>
              <a:t>advise</a:t>
            </a:r>
            <a:r>
              <a:rPr lang="en-GB" dirty="0" smtClean="0"/>
              <a:t> more in the EAP assignment. </a:t>
            </a:r>
          </a:p>
          <a:p>
            <a:endParaRPr lang="en-GB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38300" y="38147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Section headings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Section headings indicate different communicative purpose: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  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sz="1800" dirty="0" smtClean="0"/>
              <a:t>EAP task – Ideational / topic based headings</a:t>
            </a:r>
            <a:endParaRPr lang="en-GB" sz="1800" dirty="0"/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564904"/>
            <a:ext cx="7260968" cy="923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437112"/>
            <a:ext cx="6408712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1560" y="3558788"/>
            <a:ext cx="6050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Subject assignment – Theoretical models, ‘textual’ function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451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Move analysis of different sections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32856"/>
            <a:ext cx="6562725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19672" y="4725144"/>
            <a:ext cx="1852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EAP assignment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427984" y="4725144"/>
            <a:ext cx="1860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Business module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338041"/>
            <a:ext cx="59245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477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64704"/>
            <a:ext cx="6723947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8639" y="2330288"/>
            <a:ext cx="7880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Example of steps 1B and 1C in subject corpus.  Strengths in </a:t>
            </a:r>
            <a:r>
              <a:rPr lang="en-GB" i="1" dirty="0" smtClean="0"/>
              <a:t>italics</a:t>
            </a:r>
            <a:r>
              <a:rPr lang="en-GB" dirty="0" smtClean="0"/>
              <a:t>, weaknesses </a:t>
            </a:r>
          </a:p>
          <a:p>
            <a:r>
              <a:rPr lang="en-GB" u="sng" dirty="0" smtClean="0"/>
              <a:t>underlined</a:t>
            </a:r>
            <a:r>
              <a:rPr lang="en-GB" dirty="0" smtClean="0"/>
              <a:t>.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63" y="3188204"/>
            <a:ext cx="6799817" cy="2339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92463" y="5661248"/>
            <a:ext cx="67525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Example of steps </a:t>
            </a:r>
            <a:r>
              <a:rPr lang="en-GB" dirty="0" smtClean="0"/>
              <a:t>1A </a:t>
            </a:r>
            <a:r>
              <a:rPr lang="en-GB" dirty="0"/>
              <a:t>and </a:t>
            </a:r>
            <a:r>
              <a:rPr lang="en-GB" dirty="0" smtClean="0"/>
              <a:t>1B </a:t>
            </a:r>
            <a:r>
              <a:rPr lang="en-GB" dirty="0"/>
              <a:t>in </a:t>
            </a:r>
            <a:r>
              <a:rPr lang="en-GB" dirty="0" smtClean="0"/>
              <a:t>EAP </a:t>
            </a:r>
            <a:r>
              <a:rPr lang="en-GB" dirty="0"/>
              <a:t>corpus.  </a:t>
            </a:r>
            <a:r>
              <a:rPr lang="en-GB" dirty="0" smtClean="0"/>
              <a:t>Cause </a:t>
            </a:r>
            <a:r>
              <a:rPr lang="en-GB" dirty="0"/>
              <a:t>in </a:t>
            </a:r>
            <a:r>
              <a:rPr lang="en-GB" i="1" dirty="0"/>
              <a:t>italics</a:t>
            </a:r>
            <a:r>
              <a:rPr lang="en-GB" dirty="0"/>
              <a:t>, </a:t>
            </a:r>
            <a:r>
              <a:rPr lang="en-GB" dirty="0" smtClean="0"/>
              <a:t>effects </a:t>
            </a:r>
            <a:endParaRPr lang="en-GB" dirty="0"/>
          </a:p>
          <a:p>
            <a:r>
              <a:rPr lang="en-GB" u="sng" dirty="0"/>
              <a:t>underlined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425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Transitivity analysis – participants and processes (field) </a:t>
            </a:r>
            <a:endParaRPr lang="en-GB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44824"/>
            <a:ext cx="4448700" cy="2353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221087"/>
            <a:ext cx="4392488" cy="2410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076056" y="2420888"/>
            <a:ext cx="384848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Material processes dominate in both </a:t>
            </a:r>
          </a:p>
          <a:p>
            <a:r>
              <a:rPr lang="en-GB" dirty="0"/>
              <a:t>t</a:t>
            </a:r>
            <a:r>
              <a:rPr lang="en-GB" dirty="0" smtClean="0"/>
              <a:t>asks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Shows a concern with describing</a:t>
            </a:r>
          </a:p>
          <a:p>
            <a:r>
              <a:rPr lang="en-GB" i="1" dirty="0"/>
              <a:t>a</a:t>
            </a:r>
            <a:r>
              <a:rPr lang="en-GB" i="1" dirty="0" smtClean="0"/>
              <a:t>ctivity </a:t>
            </a:r>
            <a:r>
              <a:rPr lang="en-GB" dirty="0" smtClean="0"/>
              <a:t>in business discourse.</a:t>
            </a:r>
          </a:p>
          <a:p>
            <a:endParaRPr lang="en-GB" dirty="0"/>
          </a:p>
          <a:p>
            <a:r>
              <a:rPr lang="en-GB" dirty="0" smtClean="0"/>
              <a:t>Subject tasks contain more </a:t>
            </a:r>
            <a:r>
              <a:rPr lang="en-GB" i="1" dirty="0" smtClean="0"/>
              <a:t>relational</a:t>
            </a:r>
          </a:p>
          <a:p>
            <a:r>
              <a:rPr lang="en-GB" dirty="0"/>
              <a:t>p</a:t>
            </a:r>
            <a:r>
              <a:rPr lang="en-GB" dirty="0" smtClean="0"/>
              <a:t>rocesses.</a:t>
            </a:r>
          </a:p>
          <a:p>
            <a:endParaRPr lang="en-GB" dirty="0"/>
          </a:p>
          <a:p>
            <a:r>
              <a:rPr lang="en-GB" dirty="0" smtClean="0"/>
              <a:t>Relates to the </a:t>
            </a:r>
            <a:r>
              <a:rPr lang="en-GB" i="1" dirty="0" smtClean="0"/>
              <a:t>participants</a:t>
            </a:r>
            <a:r>
              <a:rPr lang="en-GB" dirty="0" smtClean="0"/>
              <a:t> </a:t>
            </a:r>
            <a:r>
              <a:rPr lang="en-GB" dirty="0" smtClean="0"/>
              <a:t>in the </a:t>
            </a:r>
            <a:endParaRPr lang="en-GB" dirty="0" smtClean="0"/>
          </a:p>
          <a:p>
            <a:r>
              <a:rPr lang="en-GB" dirty="0" smtClean="0"/>
              <a:t>discourse</a:t>
            </a:r>
            <a:r>
              <a:rPr lang="en-GB" dirty="0" smtClean="0"/>
              <a:t>.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80728"/>
            <a:ext cx="6408712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4149080"/>
            <a:ext cx="6480720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380312" y="1268760"/>
            <a:ext cx="1136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EAP texts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380312" y="4869160"/>
            <a:ext cx="1569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Business texts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750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Transitivity examples</a:t>
            </a:r>
            <a:endParaRPr lang="en-GB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88840"/>
            <a:ext cx="6563588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84984"/>
            <a:ext cx="6552728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11560" y="5013176"/>
            <a:ext cx="80236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Hypothesis – Subject writers use more </a:t>
            </a:r>
            <a:r>
              <a:rPr lang="en-GB" i="1" dirty="0" smtClean="0"/>
              <a:t>abstract entities </a:t>
            </a:r>
            <a:r>
              <a:rPr lang="en-GB" dirty="0" smtClean="0"/>
              <a:t>and </a:t>
            </a:r>
            <a:r>
              <a:rPr lang="en-GB" i="1" dirty="0" smtClean="0"/>
              <a:t>relational processes</a:t>
            </a:r>
          </a:p>
          <a:p>
            <a:endParaRPr lang="en-GB" dirty="0" smtClean="0"/>
          </a:p>
          <a:p>
            <a:r>
              <a:rPr lang="en-GB" dirty="0" smtClean="0"/>
              <a:t>                     - EAP texts contain more </a:t>
            </a:r>
            <a:r>
              <a:rPr lang="en-GB" i="1" dirty="0" smtClean="0"/>
              <a:t>human / concrete entities </a:t>
            </a:r>
            <a:r>
              <a:rPr lang="en-GB" dirty="0" smtClean="0"/>
              <a:t>and </a:t>
            </a:r>
            <a:r>
              <a:rPr lang="en-GB" i="1" dirty="0" smtClean="0"/>
              <a:t>material </a:t>
            </a:r>
          </a:p>
          <a:p>
            <a:r>
              <a:rPr lang="en-GB" i="1" dirty="0" smtClean="0"/>
              <a:t>                        processes</a:t>
            </a:r>
          </a:p>
        </p:txBody>
      </p:sp>
    </p:spTree>
    <p:extLst>
      <p:ext uri="{BB962C8B-B14F-4D97-AF65-F5344CB8AC3E}">
        <p14:creationId xmlns:p14="http://schemas.microsoft.com/office/powerpoint/2010/main" val="260403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Modality in business writing (tenor) 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72816"/>
            <a:ext cx="5328592" cy="2395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92" y="4293096"/>
            <a:ext cx="5427644" cy="2255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652120" y="2564904"/>
            <a:ext cx="315246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Higher proportion of </a:t>
            </a:r>
          </a:p>
          <a:p>
            <a:r>
              <a:rPr lang="en-GB" dirty="0" smtClean="0"/>
              <a:t>epistemic modality in subject </a:t>
            </a:r>
          </a:p>
          <a:p>
            <a:r>
              <a:rPr lang="en-GB" dirty="0" smtClean="0"/>
              <a:t>writing.</a:t>
            </a:r>
          </a:p>
          <a:p>
            <a:endParaRPr lang="en-GB" dirty="0" smtClean="0"/>
          </a:p>
          <a:p>
            <a:r>
              <a:rPr lang="en-GB" dirty="0" smtClean="0"/>
              <a:t>EAP writers employ </a:t>
            </a:r>
            <a:r>
              <a:rPr lang="en-GB" dirty="0" err="1" smtClean="0"/>
              <a:t>deontic</a:t>
            </a:r>
            <a:r>
              <a:rPr lang="en-GB" dirty="0" smtClean="0"/>
              <a:t> modality more frequently.</a:t>
            </a:r>
          </a:p>
          <a:p>
            <a:endParaRPr lang="en-GB" dirty="0" smtClean="0"/>
          </a:p>
          <a:p>
            <a:r>
              <a:rPr lang="en-GB" dirty="0" smtClean="0"/>
              <a:t>Writer commitment is higher</a:t>
            </a:r>
          </a:p>
          <a:p>
            <a:r>
              <a:rPr lang="en-GB" dirty="0" smtClean="0"/>
              <a:t>in EAP writing. 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68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Modality in the corpus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i="1" dirty="0"/>
              <a:t>‘The implement of changing the strategy may meet some problem’ </a:t>
            </a:r>
            <a:r>
              <a:rPr lang="en-GB" dirty="0"/>
              <a:t>– Text Two (subject corpus</a:t>
            </a:r>
            <a:r>
              <a:rPr lang="en-GB" dirty="0" smtClean="0"/>
              <a:t>)</a:t>
            </a:r>
          </a:p>
          <a:p>
            <a:r>
              <a:rPr lang="en-GB" dirty="0" smtClean="0"/>
              <a:t>Epistemic / implicit </a:t>
            </a:r>
          </a:p>
          <a:p>
            <a:pPr>
              <a:buNone/>
            </a:pPr>
            <a:endParaRPr lang="en-GB" dirty="0" smtClean="0"/>
          </a:p>
          <a:p>
            <a:r>
              <a:rPr lang="en-GB" i="1" dirty="0"/>
              <a:t>‘Tesco should conduct a research of its internal supply chain’</a:t>
            </a:r>
            <a:r>
              <a:rPr lang="en-GB" dirty="0"/>
              <a:t> – </a:t>
            </a:r>
            <a:r>
              <a:rPr lang="en-GB" dirty="0" smtClean="0"/>
              <a:t>Text Three (EAP corpus) </a:t>
            </a:r>
          </a:p>
          <a:p>
            <a:r>
              <a:rPr lang="en-GB" dirty="0" err="1" smtClean="0"/>
              <a:t>Deontic</a:t>
            </a:r>
            <a:r>
              <a:rPr lang="en-GB" dirty="0" smtClean="0"/>
              <a:t> / implicit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1132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Use of frameworks and models in Business assignment (mode) </a:t>
            </a:r>
            <a:endParaRPr lang="en-GB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16831"/>
            <a:ext cx="3744416" cy="4544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860032" y="2852936"/>
            <a:ext cx="420781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Writers on the Business task use </a:t>
            </a:r>
          </a:p>
          <a:p>
            <a:r>
              <a:rPr lang="en-GB" dirty="0" smtClean="0"/>
              <a:t>diagrams to represent the theoretical </a:t>
            </a:r>
          </a:p>
          <a:p>
            <a:r>
              <a:rPr lang="en-GB" dirty="0" smtClean="0"/>
              <a:t>models.</a:t>
            </a:r>
          </a:p>
          <a:p>
            <a:endParaRPr lang="en-GB" dirty="0" smtClean="0"/>
          </a:p>
          <a:p>
            <a:r>
              <a:rPr lang="en-GB" dirty="0" smtClean="0"/>
              <a:t>These are used to organise the discourse.</a:t>
            </a:r>
          </a:p>
          <a:p>
            <a:endParaRPr lang="en-GB" dirty="0" smtClean="0"/>
          </a:p>
          <a:p>
            <a:r>
              <a:rPr lang="en-GB" dirty="0" smtClean="0"/>
              <a:t>This has a </a:t>
            </a:r>
            <a:r>
              <a:rPr lang="en-GB" i="1" dirty="0" smtClean="0"/>
              <a:t>textual </a:t>
            </a:r>
            <a:r>
              <a:rPr lang="en-GB" dirty="0" smtClean="0"/>
              <a:t>function.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Research into academic writing for Business courses.</a:t>
            </a:r>
          </a:p>
          <a:p>
            <a:endParaRPr lang="en-GB" dirty="0"/>
          </a:p>
          <a:p>
            <a:r>
              <a:rPr lang="en-GB" dirty="0" smtClean="0"/>
              <a:t>Corpus of non-native student writing completed in final year of Business degrees at Coventry University.</a:t>
            </a:r>
          </a:p>
          <a:p>
            <a:endParaRPr lang="en-GB" dirty="0"/>
          </a:p>
          <a:p>
            <a:r>
              <a:rPr lang="en-GB" dirty="0" smtClean="0"/>
              <a:t>Writing collected from credit-bearing subject and EAP modules.</a:t>
            </a:r>
          </a:p>
          <a:p>
            <a:endParaRPr lang="en-GB" dirty="0"/>
          </a:p>
          <a:p>
            <a:r>
              <a:rPr lang="en-GB" dirty="0" smtClean="0"/>
              <a:t>Corpus divided into levels of achievement (</a:t>
            </a:r>
            <a:r>
              <a:rPr lang="en-GB" i="1" dirty="0" smtClean="0"/>
              <a:t>3</a:t>
            </a:r>
            <a:r>
              <a:rPr lang="en-GB" i="1" baseline="30000" dirty="0" smtClean="0"/>
              <a:t>rd</a:t>
            </a:r>
            <a:r>
              <a:rPr lang="en-GB" i="1" dirty="0" smtClean="0"/>
              <a:t> </a:t>
            </a:r>
            <a:r>
              <a:rPr lang="en-GB" dirty="0" smtClean="0"/>
              <a:t>to </a:t>
            </a:r>
            <a:r>
              <a:rPr lang="en-GB" i="1" dirty="0" smtClean="0"/>
              <a:t>1</a:t>
            </a:r>
            <a:r>
              <a:rPr lang="en-GB" i="1" baseline="30000" dirty="0" smtClean="0"/>
              <a:t>st</a:t>
            </a:r>
            <a:r>
              <a:rPr lang="en-GB" dirty="0" smtClean="0"/>
              <a:t>).  Current interest is in the successful texts (</a:t>
            </a:r>
            <a:r>
              <a:rPr lang="en-GB" i="1" dirty="0" smtClean="0"/>
              <a:t>2:1 </a:t>
            </a:r>
            <a:r>
              <a:rPr lang="en-GB" dirty="0" smtClean="0"/>
              <a:t>and </a:t>
            </a:r>
            <a:r>
              <a:rPr lang="en-GB" i="1" dirty="0" smtClean="0"/>
              <a:t>1</a:t>
            </a:r>
            <a:r>
              <a:rPr lang="en-GB" i="1" baseline="30000" dirty="0" smtClean="0"/>
              <a:t>st</a:t>
            </a:r>
            <a:r>
              <a:rPr lang="en-GB" i="1" dirty="0" smtClean="0"/>
              <a:t> class</a:t>
            </a:r>
            <a:r>
              <a:rPr lang="en-GB" dirty="0" smtClean="0"/>
              <a:t>) </a:t>
            </a:r>
          </a:p>
          <a:p>
            <a:endParaRPr lang="en-GB" dirty="0"/>
          </a:p>
          <a:p>
            <a:r>
              <a:rPr lang="en-GB" dirty="0" smtClean="0"/>
              <a:t>The writing is in the </a:t>
            </a:r>
            <a:r>
              <a:rPr lang="en-GB" i="1" dirty="0" smtClean="0"/>
              <a:t>case study </a:t>
            </a:r>
            <a:r>
              <a:rPr lang="en-GB" dirty="0" smtClean="0"/>
              <a:t>genre.  Students analyse an exemplar company (</a:t>
            </a:r>
            <a:r>
              <a:rPr lang="en-GB" i="1" dirty="0" smtClean="0"/>
              <a:t>Tesco’s / Barclaycard</a:t>
            </a:r>
            <a:r>
              <a:rPr lang="en-GB" dirty="0" smtClean="0"/>
              <a:t>) and offer recommendations. </a:t>
            </a:r>
          </a:p>
          <a:p>
            <a:endParaRPr lang="en-GB" dirty="0" smtClean="0"/>
          </a:p>
          <a:p>
            <a:r>
              <a:rPr lang="en-GB" dirty="0" smtClean="0"/>
              <a:t>I teach on the EAP </a:t>
            </a:r>
            <a:r>
              <a:rPr lang="en-GB" dirty="0" smtClean="0"/>
              <a:t>module at Coventry </a:t>
            </a:r>
            <a:r>
              <a:rPr lang="en-GB" dirty="0" smtClean="0"/>
              <a:t>and I am a part-time PhD student at The University of Birmingham. </a:t>
            </a:r>
          </a:p>
        </p:txBody>
      </p:sp>
    </p:spTree>
    <p:extLst>
      <p:ext uri="{BB962C8B-B14F-4D97-AF65-F5344CB8AC3E}">
        <p14:creationId xmlns:p14="http://schemas.microsoft.com/office/powerpoint/2010/main" val="478942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http://research-methodology.net/wp-content/uploads/2012/07/New-Picture2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20688"/>
            <a:ext cx="4600000" cy="273333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789040"/>
            <a:ext cx="6019800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12160" y="1412776"/>
            <a:ext cx="284533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Student writers use the </a:t>
            </a:r>
          </a:p>
          <a:p>
            <a:r>
              <a:rPr lang="en-GB" dirty="0"/>
              <a:t>v</a:t>
            </a:r>
            <a:r>
              <a:rPr lang="en-GB" dirty="0" smtClean="0"/>
              <a:t>isual form of the model</a:t>
            </a:r>
          </a:p>
          <a:p>
            <a:r>
              <a:rPr lang="en-GB" dirty="0"/>
              <a:t>t</a:t>
            </a:r>
            <a:r>
              <a:rPr lang="en-GB" dirty="0" smtClean="0"/>
              <a:t>o organise their analysis</a:t>
            </a:r>
          </a:p>
          <a:p>
            <a:endParaRPr lang="en-GB" dirty="0"/>
          </a:p>
          <a:p>
            <a:r>
              <a:rPr lang="en-GB" dirty="0" smtClean="0"/>
              <a:t>Components of the model</a:t>
            </a:r>
          </a:p>
          <a:p>
            <a:r>
              <a:rPr lang="en-GB" dirty="0"/>
              <a:t>a</a:t>
            </a:r>
            <a:r>
              <a:rPr lang="en-GB" dirty="0" smtClean="0"/>
              <a:t>re used as sub-headings</a:t>
            </a:r>
          </a:p>
          <a:p>
            <a:endParaRPr lang="en-GB" dirty="0" smtClean="0"/>
          </a:p>
          <a:p>
            <a:r>
              <a:rPr lang="en-GB" dirty="0" smtClean="0"/>
              <a:t>Student refers back to the </a:t>
            </a:r>
          </a:p>
          <a:p>
            <a:r>
              <a:rPr lang="en-GB" dirty="0"/>
              <a:t>v</a:t>
            </a:r>
            <a:r>
              <a:rPr lang="en-GB" dirty="0" smtClean="0"/>
              <a:t>isual data above</a:t>
            </a:r>
          </a:p>
        </p:txBody>
      </p:sp>
    </p:spTree>
    <p:extLst>
      <p:ext uri="{BB962C8B-B14F-4D97-AF65-F5344CB8AC3E}">
        <p14:creationId xmlns:p14="http://schemas.microsoft.com/office/powerpoint/2010/main" val="372814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Corpus techniques (</a:t>
            </a:r>
            <a:r>
              <a:rPr lang="en-GB" dirty="0" err="1" smtClean="0"/>
              <a:t>i</a:t>
            </a:r>
            <a:r>
              <a:rPr lang="en-GB" dirty="0" smtClean="0"/>
              <a:t>)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88840"/>
            <a:ext cx="5492379" cy="3240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372200" y="2636912"/>
            <a:ext cx="279288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Company portrayed as in</a:t>
            </a:r>
          </a:p>
          <a:p>
            <a:r>
              <a:rPr lang="en-GB" dirty="0" smtClean="0"/>
              <a:t>‘crisis’ or facing ‘problems’</a:t>
            </a:r>
          </a:p>
          <a:p>
            <a:endParaRPr lang="en-GB" dirty="0" smtClean="0"/>
          </a:p>
          <a:p>
            <a:r>
              <a:rPr lang="en-GB" dirty="0" smtClean="0"/>
              <a:t>Concerned with practical</a:t>
            </a:r>
          </a:p>
          <a:p>
            <a:r>
              <a:rPr lang="en-GB" dirty="0" smtClean="0"/>
              <a:t>problems (‘stores’, ‘sales’</a:t>
            </a:r>
          </a:p>
          <a:p>
            <a:r>
              <a:rPr lang="en-GB" dirty="0" smtClean="0"/>
              <a:t>‘profits’)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723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Corpus techniques (ii)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88840"/>
            <a:ext cx="5904656" cy="3040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444208" y="2348880"/>
            <a:ext cx="243085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Reveals importance of </a:t>
            </a:r>
          </a:p>
          <a:p>
            <a:r>
              <a:rPr lang="en-GB" dirty="0" smtClean="0"/>
              <a:t>theoretical </a:t>
            </a:r>
            <a:r>
              <a:rPr lang="en-GB" dirty="0" smtClean="0"/>
              <a:t>models</a:t>
            </a:r>
          </a:p>
          <a:p>
            <a:endParaRPr lang="en-GB" dirty="0"/>
          </a:p>
          <a:p>
            <a:r>
              <a:rPr lang="en-GB" dirty="0" smtClean="0"/>
              <a:t>‘new’, ‘high’, ‘</a:t>
            </a:r>
            <a:r>
              <a:rPr lang="en-GB" dirty="0" err="1" smtClean="0"/>
              <a:t>Ansoff</a:t>
            </a:r>
            <a:r>
              <a:rPr lang="en-GB" dirty="0" smtClean="0"/>
              <a:t>’, </a:t>
            </a:r>
          </a:p>
          <a:p>
            <a:r>
              <a:rPr lang="en-GB" dirty="0" smtClean="0"/>
              <a:t>‘forces’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Focus groups – EAP / subject / students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Series of interviews and focus groups have been held with:</a:t>
            </a:r>
          </a:p>
          <a:p>
            <a:endParaRPr lang="en-GB" dirty="0"/>
          </a:p>
          <a:p>
            <a:r>
              <a:rPr lang="en-GB" dirty="0" smtClean="0"/>
              <a:t>Student writers (on the same module but not of the actual texts in the corpus)</a:t>
            </a:r>
          </a:p>
          <a:p>
            <a:r>
              <a:rPr lang="en-GB" dirty="0" smtClean="0"/>
              <a:t>EAP teaching team (teaching on the EAP support module)</a:t>
            </a:r>
          </a:p>
          <a:p>
            <a:r>
              <a:rPr lang="en-GB" dirty="0" smtClean="0"/>
              <a:t>A business lecturer (who has taught and led the business module being analysed) </a:t>
            </a:r>
          </a:p>
          <a:p>
            <a:endParaRPr lang="en-GB" dirty="0"/>
          </a:p>
          <a:p>
            <a:r>
              <a:rPr lang="en-GB" dirty="0" smtClean="0"/>
              <a:t>Focus on the business lecturer </a:t>
            </a:r>
            <a:r>
              <a:rPr lang="en-GB" dirty="0" smtClean="0"/>
              <a:t>here.  We discussed the task brief; the introduction</a:t>
            </a:r>
            <a:r>
              <a:rPr lang="en-GB" dirty="0"/>
              <a:t>,</a:t>
            </a:r>
            <a:r>
              <a:rPr lang="en-GB" dirty="0" smtClean="0"/>
              <a:t> analysis and recommendations.  </a:t>
            </a:r>
            <a:r>
              <a:rPr lang="en-GB" dirty="0" smtClean="0"/>
              <a:t>Also, what changes could be made to either assignment.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Business lecturer responses – task brief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 smtClean="0"/>
              <a:t>‘EAP assignment puts you in a situation, you can imagine a role’ </a:t>
            </a:r>
          </a:p>
          <a:p>
            <a:r>
              <a:rPr lang="en-GB" i="1" dirty="0" smtClean="0"/>
              <a:t>‘Almost too many theories in the Barclays task.  You should select an appropriate framework for the case study’ </a:t>
            </a:r>
          </a:p>
          <a:p>
            <a:r>
              <a:rPr lang="en-GB" i="1" dirty="0" smtClean="0"/>
              <a:t>‘</a:t>
            </a:r>
            <a:r>
              <a:rPr lang="en-GB" i="1" dirty="0" smtClean="0"/>
              <a:t>With the Barclays task there is no specific audience for the recommendation’ </a:t>
            </a:r>
          </a:p>
          <a:p>
            <a:r>
              <a:rPr lang="en-GB" i="1" dirty="0" smtClean="0"/>
              <a:t>‘Barclays task is more academic, Tesco’s is more professional’  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7559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Business lecturer responses – 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i="1" dirty="0" smtClean="0"/>
              <a:t>‘Students imagine and put themselves into a situation in the Tesco task’</a:t>
            </a:r>
          </a:p>
          <a:p>
            <a:r>
              <a:rPr lang="en-GB" i="1" dirty="0" smtClean="0"/>
              <a:t>‘The company is portrayed negatively in Tesco task, and positive in Barclays’ </a:t>
            </a:r>
          </a:p>
          <a:p>
            <a:pPr marL="0" indent="0">
              <a:buNone/>
            </a:pP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Business lecturer responses –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 smtClean="0"/>
          </a:p>
          <a:p>
            <a:r>
              <a:rPr lang="en-GB" i="1" dirty="0" smtClean="0"/>
              <a:t>‘We expect students to use visual information to show the model’ </a:t>
            </a:r>
          </a:p>
          <a:p>
            <a:r>
              <a:rPr lang="en-GB" i="1" dirty="0" smtClean="0"/>
              <a:t>‘</a:t>
            </a:r>
            <a:r>
              <a:rPr lang="en-GB" i="1" dirty="0" smtClean="0"/>
              <a:t>Graphs and illustrations are missing in the EAP task. We need to direct the readers with visual support’</a:t>
            </a:r>
          </a:p>
          <a:p>
            <a:r>
              <a:rPr lang="en-GB" i="1" dirty="0" smtClean="0"/>
              <a:t>‘Busy execs need to find information quickly’ </a:t>
            </a:r>
          </a:p>
          <a:p>
            <a:r>
              <a:rPr lang="en-GB" i="1" dirty="0" smtClean="0"/>
              <a:t>‘I think that a model should be </a:t>
            </a:r>
            <a:r>
              <a:rPr lang="en-GB" i="1" dirty="0" smtClean="0"/>
              <a:t>used (in the EAP task).  </a:t>
            </a:r>
            <a:r>
              <a:rPr lang="en-GB" i="1" dirty="0" smtClean="0"/>
              <a:t>This is the base of business studies.  To sharpen the analysis’ </a:t>
            </a:r>
          </a:p>
          <a:p>
            <a:r>
              <a:rPr lang="en-GB" i="1" dirty="0" smtClean="0"/>
              <a:t>‘It’s not meeting the requirements of an </a:t>
            </a:r>
            <a:r>
              <a:rPr lang="en-GB" i="1" u="sng" dirty="0" smtClean="0"/>
              <a:t>academic</a:t>
            </a:r>
            <a:r>
              <a:rPr lang="en-GB" i="1" dirty="0" smtClean="0"/>
              <a:t> business report’ </a:t>
            </a:r>
          </a:p>
          <a:p>
            <a:r>
              <a:rPr lang="en-GB" i="1" dirty="0" smtClean="0"/>
              <a:t>‘In the business world models are not really used’  </a:t>
            </a:r>
          </a:p>
          <a:p>
            <a:r>
              <a:rPr lang="en-GB" i="1" dirty="0" smtClean="0"/>
              <a:t>‘As academics we would expect the students to use theory’ 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Business lecturer responses – recommendations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i="1" dirty="0" smtClean="0"/>
              <a:t>EAP recommendations are clear and to the point – relates well to the crisis in the company</a:t>
            </a:r>
          </a:p>
          <a:p>
            <a:r>
              <a:rPr lang="en-GB" i="1" dirty="0" smtClean="0"/>
              <a:t>In the subject task the recommendations are vague</a:t>
            </a:r>
          </a:p>
          <a:p>
            <a:r>
              <a:rPr lang="en-GB" i="1" dirty="0" smtClean="0"/>
              <a:t>It’s easier to make recommendations when there is a current crisis</a:t>
            </a:r>
          </a:p>
          <a:p>
            <a:r>
              <a:rPr lang="en-GB" i="1" dirty="0" smtClean="0"/>
              <a:t>10 years is old for a case study and for a student</a:t>
            </a:r>
          </a:p>
          <a:p>
            <a:r>
              <a:rPr lang="en-GB" i="1" dirty="0" smtClean="0"/>
              <a:t>When I grade a student’s work I don’t place too much emphasis on recommendations</a:t>
            </a:r>
          </a:p>
          <a:p>
            <a:r>
              <a:rPr lang="en-GB" i="1" dirty="0" smtClean="0"/>
              <a:t>The recommendations are the ‘sugar on the top’ of the report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887559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Business lecturer responses – changes to the tasks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i="1" dirty="0" smtClean="0"/>
              <a:t>Students like a clear structure (EAP)</a:t>
            </a:r>
          </a:p>
          <a:p>
            <a:r>
              <a:rPr lang="en-GB" i="1" dirty="0"/>
              <a:t>A</a:t>
            </a:r>
            <a:r>
              <a:rPr lang="en-GB" i="1" dirty="0" smtClean="0"/>
              <a:t>dd </a:t>
            </a:r>
            <a:r>
              <a:rPr lang="en-GB" i="1" dirty="0" smtClean="0"/>
              <a:t>some theories or </a:t>
            </a:r>
            <a:r>
              <a:rPr lang="en-GB" i="1" dirty="0" smtClean="0"/>
              <a:t>frameworks to the EAP task</a:t>
            </a:r>
            <a:endParaRPr lang="en-GB" i="1" dirty="0" smtClean="0"/>
          </a:p>
          <a:p>
            <a:r>
              <a:rPr lang="en-GB" i="1" dirty="0" smtClean="0"/>
              <a:t>The ideal assessment would be to </a:t>
            </a:r>
            <a:r>
              <a:rPr lang="en-GB" i="1" u="sng" dirty="0" smtClean="0"/>
              <a:t>merge</a:t>
            </a:r>
            <a:r>
              <a:rPr lang="en-GB" i="1" dirty="0" smtClean="0"/>
              <a:t> the tasks together</a:t>
            </a:r>
          </a:p>
          <a:p>
            <a:endParaRPr lang="en-GB" i="1" dirty="0" smtClean="0"/>
          </a:p>
          <a:p>
            <a:r>
              <a:rPr lang="en-GB" i="1" dirty="0" smtClean="0"/>
              <a:t>Discard the Barclays case study because it’s too old</a:t>
            </a:r>
          </a:p>
          <a:p>
            <a:r>
              <a:rPr lang="en-GB" i="1" dirty="0" smtClean="0"/>
              <a:t>Use fewer frameworks</a:t>
            </a:r>
          </a:p>
          <a:p>
            <a:r>
              <a:rPr lang="en-GB" i="1" dirty="0" smtClean="0"/>
              <a:t>Recommend structure to the students</a:t>
            </a:r>
          </a:p>
          <a:p>
            <a:r>
              <a:rPr lang="en-GB" i="1" dirty="0" smtClean="0"/>
              <a:t>Point them to some sources to get them started</a:t>
            </a:r>
          </a:p>
          <a:p>
            <a:r>
              <a:rPr lang="en-GB" i="1" dirty="0" smtClean="0"/>
              <a:t>Recommend one or two key frameworks (SWOT, Five Forces, PESTEL) </a:t>
            </a:r>
          </a:p>
          <a:p>
            <a:r>
              <a:rPr lang="en-GB" i="1" dirty="0" smtClean="0"/>
              <a:t>Use a technique / theory that you feel comfortable with</a:t>
            </a:r>
          </a:p>
          <a:p>
            <a:r>
              <a:rPr lang="en-GB" i="1" dirty="0" smtClean="0"/>
              <a:t>Include some visual information in the report – it needs to be visually appealing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 / discussion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en-GB" dirty="0" smtClean="0"/>
          </a:p>
          <a:p>
            <a:r>
              <a:rPr lang="en-GB" dirty="0" smtClean="0"/>
              <a:t>Genre analysis, SFL, corpus linguistics and qualitative techniques each give insights into academic writing in the disciplines.</a:t>
            </a:r>
          </a:p>
          <a:p>
            <a:endParaRPr lang="en-GB" dirty="0" smtClean="0"/>
          </a:p>
          <a:p>
            <a:r>
              <a:rPr lang="en-GB" dirty="0" smtClean="0"/>
              <a:t>Analysing disciplinary tasks and talking to subject lecturers allows us to think together about our teaching and assignments </a:t>
            </a:r>
          </a:p>
          <a:p>
            <a:endParaRPr lang="en-GB" dirty="0" smtClean="0"/>
          </a:p>
          <a:p>
            <a:r>
              <a:rPr lang="en-GB" dirty="0" smtClean="0"/>
              <a:t>The study shows that we can learn from each other.  EAP tasks have strengths in terms of structure and relevance of the </a:t>
            </a:r>
            <a:r>
              <a:rPr lang="en-GB" dirty="0" smtClean="0"/>
              <a:t>material / immediacy of the problem. 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But, EAP </a:t>
            </a:r>
            <a:r>
              <a:rPr lang="en-GB" dirty="0" smtClean="0"/>
              <a:t>tasks could become more subject specific in terms of the analysis.  Students could use a model or </a:t>
            </a:r>
            <a:r>
              <a:rPr lang="en-GB" dirty="0" smtClean="0"/>
              <a:t>framework to do their analysis </a:t>
            </a:r>
          </a:p>
          <a:p>
            <a:endParaRPr lang="en-GB" dirty="0"/>
          </a:p>
          <a:p>
            <a:r>
              <a:rPr lang="en-GB" dirty="0" smtClean="0"/>
              <a:t>EAP tasks could require students to include visual information in their analysis of the company</a:t>
            </a: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 </a:t>
            </a:r>
            <a:r>
              <a:rPr lang="en-GB" dirty="0" smtClean="0"/>
              <a:t>of research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To </a:t>
            </a:r>
            <a:r>
              <a:rPr lang="en-GB" dirty="0" smtClean="0"/>
              <a:t>examine assessed </a:t>
            </a:r>
            <a:r>
              <a:rPr lang="en-GB" dirty="0" smtClean="0"/>
              <a:t>academic writing on </a:t>
            </a:r>
            <a:r>
              <a:rPr lang="en-GB" dirty="0" smtClean="0"/>
              <a:t>a </a:t>
            </a:r>
            <a:r>
              <a:rPr lang="en-GB" dirty="0" smtClean="0"/>
              <a:t>Business content and an EAP support module.</a:t>
            </a:r>
          </a:p>
          <a:p>
            <a:endParaRPr lang="en-GB" dirty="0"/>
          </a:p>
          <a:p>
            <a:r>
              <a:rPr lang="en-GB" dirty="0" smtClean="0"/>
              <a:t>To investigate similarities and differences </a:t>
            </a:r>
            <a:r>
              <a:rPr lang="en-GB" dirty="0" smtClean="0"/>
              <a:t>in student writing on the two tasks.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To find out what we can learn from each other</a:t>
            </a:r>
            <a:r>
              <a:rPr lang="en-GB" dirty="0" smtClean="0"/>
              <a:t>.  Should any changes be made to assessments in either module?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To improve teaching and assessment on EAP and possibly on content modules. </a:t>
            </a:r>
          </a:p>
        </p:txBody>
      </p:sp>
    </p:spTree>
    <p:extLst>
      <p:ext uri="{BB962C8B-B14F-4D97-AF65-F5344CB8AC3E}">
        <p14:creationId xmlns:p14="http://schemas.microsoft.com/office/powerpoint/2010/main" val="3048772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Selected references 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en-GB" dirty="0" smtClean="0"/>
          </a:p>
          <a:p>
            <a:r>
              <a:rPr lang="en-GB" dirty="0" err="1" smtClean="0"/>
              <a:t>Eggins</a:t>
            </a:r>
            <a:r>
              <a:rPr lang="en-GB" dirty="0" smtClean="0"/>
              <a:t>, S. (2004) </a:t>
            </a:r>
            <a:r>
              <a:rPr lang="en-GB" i="1" dirty="0" smtClean="0"/>
              <a:t>An Introduction to Systemic Functional Linguistics.</a:t>
            </a:r>
            <a:r>
              <a:rPr lang="en-GB" dirty="0" smtClean="0"/>
              <a:t> New York. Continuum International Publishing</a:t>
            </a:r>
            <a:r>
              <a:rPr lang="en-GB" dirty="0" smtClean="0"/>
              <a:t>.</a:t>
            </a:r>
          </a:p>
          <a:p>
            <a:r>
              <a:rPr lang="en-GB" dirty="0"/>
              <a:t>Forman, J. &amp; </a:t>
            </a:r>
            <a:r>
              <a:rPr lang="en-GB" dirty="0" err="1"/>
              <a:t>Rymer</a:t>
            </a:r>
            <a:r>
              <a:rPr lang="en-GB" dirty="0"/>
              <a:t>, J. (1999) 'Defining the Genre of the "Case Write-Up" in </a:t>
            </a:r>
            <a:r>
              <a:rPr lang="en-GB" i="1" dirty="0"/>
              <a:t>The Journal of Business Communication </a:t>
            </a:r>
            <a:r>
              <a:rPr lang="en-GB" dirty="0"/>
              <a:t>36 (2) 103-133 </a:t>
            </a:r>
          </a:p>
          <a:p>
            <a:r>
              <a:rPr lang="en-GB" dirty="0"/>
              <a:t>Freedman, A., Christine, A. &amp; Smart, G. (1994) 'Wearing Suits to Class: Stimulating Genres and Simulations as Genre' in </a:t>
            </a:r>
            <a:r>
              <a:rPr lang="en-GB" i="1" dirty="0"/>
              <a:t>Written Communication </a:t>
            </a:r>
            <a:r>
              <a:rPr lang="en-GB" dirty="0"/>
              <a:t>11 (2) 193-226</a:t>
            </a:r>
            <a:r>
              <a:rPr lang="en-GB" dirty="0" smtClean="0"/>
              <a:t>.</a:t>
            </a:r>
            <a:endParaRPr lang="en-GB" dirty="0" smtClean="0"/>
          </a:p>
          <a:p>
            <a:r>
              <a:rPr lang="en-GB" dirty="0" smtClean="0"/>
              <a:t>Gardner, S. (2012) ‘A Pedagogic and professional Case Study genre continuum in Business and in Medicine’ in the </a:t>
            </a:r>
            <a:r>
              <a:rPr lang="en-GB" i="1" dirty="0" smtClean="0"/>
              <a:t>Journal of Applied Linguistics and Professional Practice</a:t>
            </a:r>
            <a:r>
              <a:rPr lang="en-GB" dirty="0" smtClean="0"/>
              <a:t> </a:t>
            </a:r>
            <a:r>
              <a:rPr lang="en-GB" dirty="0" smtClean="0"/>
              <a:t>9:13-35</a:t>
            </a:r>
          </a:p>
          <a:p>
            <a:r>
              <a:rPr lang="en-GB" dirty="0"/>
              <a:t>Gruber, H. (2004) 'Scholar or Consultant? Author-roles of writers in German business writing' in </a:t>
            </a:r>
            <a:r>
              <a:rPr lang="en-GB" i="1" dirty="0"/>
              <a:t>Analysing Academic Writing</a:t>
            </a:r>
            <a:r>
              <a:rPr lang="en-GB" dirty="0"/>
              <a:t>. London: </a:t>
            </a:r>
            <a:r>
              <a:rPr lang="en-GB" dirty="0" smtClean="0"/>
              <a:t>Continuum</a:t>
            </a:r>
            <a:endParaRPr lang="en-GB" dirty="0" smtClean="0"/>
          </a:p>
          <a:p>
            <a:r>
              <a:rPr lang="en-GB" dirty="0" smtClean="0"/>
              <a:t>Nathan, P. (2013) ‘Academic writing in the business school: The genre of the business case  report’ in the </a:t>
            </a:r>
            <a:r>
              <a:rPr lang="en-GB" i="1" dirty="0" smtClean="0"/>
              <a:t>Journal of English for Academic Purposes</a:t>
            </a:r>
            <a:r>
              <a:rPr lang="en-GB" dirty="0" smtClean="0"/>
              <a:t> 12:57-68</a:t>
            </a:r>
          </a:p>
          <a:p>
            <a:r>
              <a:rPr lang="en-GB" dirty="0" smtClean="0"/>
              <a:t>Nesi, H. &amp; Gardner, S. (2012) </a:t>
            </a:r>
            <a:r>
              <a:rPr lang="en-GB" i="1" dirty="0" smtClean="0"/>
              <a:t>Genres Across the Disciplines: Student Writing in Higher Education</a:t>
            </a:r>
            <a:r>
              <a:rPr lang="en-GB" dirty="0" smtClean="0"/>
              <a:t>.  Cambridge. Cambridge University Press</a:t>
            </a:r>
          </a:p>
          <a:p>
            <a:r>
              <a:rPr lang="en-GB" dirty="0" smtClean="0"/>
              <a:t>Swales, J.M. (1990) </a:t>
            </a:r>
            <a:r>
              <a:rPr lang="en-GB" i="1" dirty="0" smtClean="0"/>
              <a:t>Genre Analysis: English in academic and research settings</a:t>
            </a:r>
            <a:r>
              <a:rPr lang="en-GB" dirty="0" smtClean="0"/>
              <a:t>. Cambridge. Cambridge University Press</a:t>
            </a:r>
          </a:p>
          <a:p>
            <a:r>
              <a:rPr lang="en-GB" dirty="0" err="1" smtClean="0"/>
              <a:t>Yeung</a:t>
            </a:r>
            <a:r>
              <a:rPr lang="en-GB" dirty="0" smtClean="0"/>
              <a:t>, L. (2007) ‘In search of commonalities: Some linguistic and rhetorical features of business reports as a genre’ in </a:t>
            </a:r>
            <a:r>
              <a:rPr lang="en-GB" i="1" dirty="0" smtClean="0"/>
              <a:t>English for Specific Purposes</a:t>
            </a:r>
            <a:r>
              <a:rPr lang="en-GB" dirty="0" smtClean="0"/>
              <a:t> 26; 156-179</a:t>
            </a:r>
          </a:p>
          <a:p>
            <a:r>
              <a:rPr lang="en-GB" dirty="0" smtClean="0"/>
              <a:t>Zhu, W. (2004) ‘Writing in business courses: an analysis of assignment types, their  characteristics and required skills’ in </a:t>
            </a:r>
            <a:r>
              <a:rPr lang="en-GB" i="1" dirty="0" smtClean="0"/>
              <a:t>English for Specific Purposes</a:t>
            </a:r>
            <a:r>
              <a:rPr lang="en-GB" dirty="0" smtClean="0"/>
              <a:t> 23; 111-135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057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Methodology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Analysing </a:t>
            </a:r>
            <a:r>
              <a:rPr lang="en-GB" dirty="0"/>
              <a:t>a</a:t>
            </a:r>
            <a:r>
              <a:rPr lang="en-GB" dirty="0" smtClean="0"/>
              <a:t>ssignment </a:t>
            </a:r>
            <a:r>
              <a:rPr lang="en-GB" dirty="0" smtClean="0"/>
              <a:t>briefs</a:t>
            </a:r>
          </a:p>
          <a:p>
            <a:r>
              <a:rPr lang="en-GB" dirty="0" smtClean="0"/>
              <a:t>Stages of writing </a:t>
            </a:r>
            <a:r>
              <a:rPr lang="en-GB" dirty="0" smtClean="0"/>
              <a:t>(Genre Analysis / moves</a:t>
            </a:r>
            <a:r>
              <a:rPr lang="en-GB" dirty="0" smtClean="0"/>
              <a:t>)</a:t>
            </a:r>
          </a:p>
          <a:p>
            <a:r>
              <a:rPr lang="en-GB" dirty="0" smtClean="0"/>
              <a:t>Language choices in the two tasks (Corpus Linguistics and Systemic Functional Linguistics)</a:t>
            </a:r>
          </a:p>
          <a:p>
            <a:r>
              <a:rPr lang="en-GB" dirty="0" smtClean="0"/>
              <a:t>Focus groups / interviews – Subject lecturers, EAP lecturers, student writers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6876"/>
            <a:ext cx="6048672" cy="360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3010748"/>
            <a:ext cx="5148064" cy="3519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95536" y="4005064"/>
            <a:ext cx="1379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Subject task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940152" y="2708920"/>
            <a:ext cx="107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EAP task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To what extent do these assignments share a communicative purpose?</a:t>
            </a:r>
          </a:p>
          <a:p>
            <a:endParaRPr lang="en-GB" dirty="0"/>
          </a:p>
          <a:p>
            <a:r>
              <a:rPr lang="en-GB" dirty="0" smtClean="0"/>
              <a:t>What can we learn as EAP teachers from analysing business writing tasks and talking to Business lecturers?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322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Business writing in the BAWE corpus 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 The case study genre family….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  1) </a:t>
            </a:r>
            <a:r>
              <a:rPr lang="en-GB" i="1" dirty="0" smtClean="0"/>
              <a:t>Company Reports</a:t>
            </a:r>
            <a:r>
              <a:rPr lang="en-GB" dirty="0" smtClean="0"/>
              <a:t> where students pretend </a:t>
            </a:r>
          </a:p>
          <a:p>
            <a:pPr>
              <a:buNone/>
            </a:pPr>
            <a:r>
              <a:rPr lang="en-GB" dirty="0" smtClean="0"/>
              <a:t>      to address a business or shareholder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  2) </a:t>
            </a:r>
            <a:r>
              <a:rPr lang="en-GB" i="1" dirty="0" smtClean="0"/>
              <a:t>Organisation Analyses</a:t>
            </a:r>
            <a:r>
              <a:rPr lang="en-GB" dirty="0" smtClean="0"/>
              <a:t> concerned with     </a:t>
            </a:r>
          </a:p>
          <a:p>
            <a:pPr>
              <a:buNone/>
            </a:pPr>
            <a:r>
              <a:rPr lang="en-GB" dirty="0" smtClean="0"/>
              <a:t>      business issues but not set in the </a:t>
            </a:r>
          </a:p>
          <a:p>
            <a:pPr>
              <a:buNone/>
            </a:pPr>
            <a:r>
              <a:rPr lang="en-GB" dirty="0" smtClean="0"/>
              <a:t>      imagined workplace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  3) </a:t>
            </a:r>
            <a:r>
              <a:rPr lang="en-GB" i="1" dirty="0" smtClean="0"/>
              <a:t>Single Issue Report; </a:t>
            </a:r>
            <a:r>
              <a:rPr lang="en-GB" dirty="0" smtClean="0"/>
              <a:t>more ‘overtly   </a:t>
            </a:r>
          </a:p>
          <a:p>
            <a:pPr>
              <a:buNone/>
            </a:pPr>
            <a:r>
              <a:rPr lang="en-GB" dirty="0" smtClean="0"/>
              <a:t>      academic’ with no assumed consultant role </a:t>
            </a:r>
          </a:p>
          <a:p>
            <a:pPr>
              <a:buNone/>
            </a:pPr>
            <a:r>
              <a:rPr lang="en-GB" dirty="0" smtClean="0"/>
              <a:t>      or personal responsibility for advice  </a:t>
            </a:r>
          </a:p>
          <a:p>
            <a:pPr>
              <a:buNone/>
            </a:pPr>
            <a:r>
              <a:rPr lang="en-GB" dirty="0" smtClean="0"/>
              <a:t> </a:t>
            </a:r>
          </a:p>
          <a:p>
            <a:pPr>
              <a:buNone/>
            </a:pPr>
            <a:r>
              <a:rPr lang="en-GB" dirty="0" smtClean="0"/>
              <a:t>      (Nesi and Gardner 2012:194)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225" y="1484784"/>
            <a:ext cx="7610501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23528" y="3284984"/>
            <a:ext cx="664104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type of Business assignment affects the register used by </a:t>
            </a:r>
          </a:p>
          <a:p>
            <a:r>
              <a:rPr lang="en-GB" dirty="0" smtClean="0"/>
              <a:t>successful students (from more ‘academic’ to more ‘professional’)</a:t>
            </a:r>
          </a:p>
          <a:p>
            <a:endParaRPr lang="en-GB" dirty="0" smtClean="0"/>
          </a:p>
          <a:p>
            <a:r>
              <a:rPr lang="en-GB" dirty="0" smtClean="0"/>
              <a:t>Gardner (2012) </a:t>
            </a:r>
          </a:p>
          <a:p>
            <a:endParaRPr lang="en-GB" dirty="0" smtClean="0"/>
          </a:p>
          <a:p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140968"/>
            <a:ext cx="710313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own Arrow 4"/>
          <p:cNvSpPr/>
          <p:nvPr/>
        </p:nvSpPr>
        <p:spPr>
          <a:xfrm>
            <a:off x="4427984" y="220486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own Arrow 5"/>
          <p:cNvSpPr/>
          <p:nvPr/>
        </p:nvSpPr>
        <p:spPr>
          <a:xfrm>
            <a:off x="6732240" y="220486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635896" y="1484784"/>
            <a:ext cx="20633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Business module</a:t>
            </a:r>
          </a:p>
          <a:p>
            <a:r>
              <a:rPr lang="en-GB" dirty="0" smtClean="0"/>
              <a:t>Assignment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660232" y="1556792"/>
            <a:ext cx="15103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EAP module</a:t>
            </a:r>
          </a:p>
          <a:p>
            <a:r>
              <a:rPr lang="en-GB" dirty="0" smtClean="0"/>
              <a:t>assignment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485</TotalTime>
  <Words>1695</Words>
  <Application>Microsoft Office PowerPoint</Application>
  <PresentationFormat>On-screen Show (4:3)</PresentationFormat>
  <Paragraphs>227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Flow</vt:lpstr>
      <vt:lpstr>DEFINING COMMUNICATIVE PURPOSE:</vt:lpstr>
      <vt:lpstr>Background</vt:lpstr>
      <vt:lpstr>Aims of research </vt:lpstr>
      <vt:lpstr>Methodology</vt:lpstr>
      <vt:lpstr>PowerPoint Presentation</vt:lpstr>
      <vt:lpstr>Research Questions</vt:lpstr>
      <vt:lpstr>Business writing in the BAWE corpus </vt:lpstr>
      <vt:lpstr>PowerPoint Presentation</vt:lpstr>
      <vt:lpstr>PowerPoint Presentation</vt:lpstr>
      <vt:lpstr>Sections and stages </vt:lpstr>
      <vt:lpstr>Section headings</vt:lpstr>
      <vt:lpstr>Move analysis of different sections</vt:lpstr>
      <vt:lpstr>PowerPoint Presentation</vt:lpstr>
      <vt:lpstr>Transitivity analysis – participants and processes (field) </vt:lpstr>
      <vt:lpstr>PowerPoint Presentation</vt:lpstr>
      <vt:lpstr>Transitivity examples</vt:lpstr>
      <vt:lpstr>Modality in business writing (tenor) </vt:lpstr>
      <vt:lpstr>Modality in the corpus</vt:lpstr>
      <vt:lpstr>Use of frameworks and models in Business assignment (mode) </vt:lpstr>
      <vt:lpstr>PowerPoint Presentation</vt:lpstr>
      <vt:lpstr>Corpus techniques (i) </vt:lpstr>
      <vt:lpstr>Corpus techniques (ii)</vt:lpstr>
      <vt:lpstr>Focus groups – EAP / subject / students</vt:lpstr>
      <vt:lpstr>Business lecturer responses – task brief</vt:lpstr>
      <vt:lpstr>Business lecturer responses – introduction</vt:lpstr>
      <vt:lpstr>Business lecturer responses – analysis</vt:lpstr>
      <vt:lpstr>Business lecturer responses – recommendations</vt:lpstr>
      <vt:lpstr>Business lecturer responses – changes to the tasks</vt:lpstr>
      <vt:lpstr>Conclusion / discussion </vt:lpstr>
      <vt:lpstr>Selected references </vt:lpstr>
    </vt:vector>
  </TitlesOfParts>
  <Company>Coventry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DEFINING COMMUNICATIVE PURPOSE: VIEWS OF STUDENTS, EAP AND SUBJECT LECTURERS ON ASSESSED WRITING TASKS FOR BUSINESS MODULES.</dc:title>
  <dc:creator>Windows User</dc:creator>
  <cp:lastModifiedBy>James</cp:lastModifiedBy>
  <cp:revision>33</cp:revision>
  <dcterms:created xsi:type="dcterms:W3CDTF">2017-04-03T13:57:42Z</dcterms:created>
  <dcterms:modified xsi:type="dcterms:W3CDTF">2017-04-06T20:48:14Z</dcterms:modified>
</cp:coreProperties>
</file>