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86" r:id="rId3"/>
    <p:sldId id="275" r:id="rId4"/>
    <p:sldId id="308" r:id="rId5"/>
    <p:sldId id="276" r:id="rId6"/>
    <p:sldId id="292" r:id="rId7"/>
    <p:sldId id="307" r:id="rId8"/>
    <p:sldId id="294" r:id="rId9"/>
    <p:sldId id="295" r:id="rId10"/>
    <p:sldId id="287" r:id="rId11"/>
    <p:sldId id="301" r:id="rId12"/>
    <p:sldId id="299" r:id="rId13"/>
    <p:sldId id="281" r:id="rId14"/>
    <p:sldId id="310" r:id="rId15"/>
    <p:sldId id="288" r:id="rId16"/>
    <p:sldId id="309" r:id="rId17"/>
    <p:sldId id="306" r:id="rId18"/>
    <p:sldId id="285" r:id="rId19"/>
    <p:sldId id="289" r:id="rId20"/>
    <p:sldId id="291" r:id="rId21"/>
    <p:sldId id="304" r:id="rId22"/>
    <p:sldId id="311" r:id="rId23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2FF"/>
    <a:srgbClr val="003478"/>
    <a:srgbClr val="D55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6786" autoAdjust="0"/>
  </p:normalViewPr>
  <p:slideViewPr>
    <p:cSldViewPr snapToGrid="0" snapToObjects="1">
      <p:cViewPr>
        <p:scale>
          <a:sx n="77" d="100"/>
          <a:sy n="77" d="100"/>
        </p:scale>
        <p:origin x="-116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i="0" baseline="0">
                <a:effectLst/>
              </a:rPr>
              <a:t>Percentage of Students reporting </a:t>
            </a:r>
            <a:endParaRPr lang="en-GB">
              <a:effectLst/>
            </a:endParaRPr>
          </a:p>
          <a:p>
            <a:pPr>
              <a:defRPr/>
            </a:pPr>
            <a:r>
              <a:rPr lang="en-GB" sz="1800" b="1" i="0" baseline="0">
                <a:effectLst/>
              </a:rPr>
              <a:t>good or very good level of understanding 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6424724126123302E-2"/>
          <c:y val="0.29398438290296469"/>
          <c:w val="0.92109263606296354"/>
          <c:h val="0.60419653870807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Before academic literacy sessions</c:v>
                </c:pt>
              </c:strCache>
            </c:strRef>
          </c:tx>
          <c:invertIfNegative val="0"/>
          <c:cat>
            <c:strLit>
              <c:ptCount val="10"/>
              <c:pt idx="0">
                <c:v>Reading Techniques</c:v>
              </c:pt>
              <c:pt idx="1">
                <c:v> Note-making</c:v>
              </c:pt>
              <c:pt idx="2">
                <c:v> Paragraphs</c:v>
              </c:pt>
              <c:pt idx="3">
                <c:v> Essay structure</c:v>
              </c:pt>
              <c:pt idx="4">
                <c:v> Impersonal style</c:v>
              </c:pt>
              <c:pt idx="5">
                <c:v> Reflective style</c:v>
              </c:pt>
              <c:pt idx="6">
                <c:v> Direct quotes</c:v>
              </c:pt>
              <c:pt idx="7">
                <c:v> Paraphrasing</c:v>
              </c:pt>
              <c:pt idx="8">
                <c:v> In-text citations</c:v>
              </c:pt>
              <c:pt idx="9">
                <c:v> Reference list</c:v>
              </c:pt>
            </c:strLit>
          </c:cat>
          <c:val>
            <c:numRef>
              <c:f>Sheet1!$B$15:$B$24</c:f>
              <c:numCache>
                <c:formatCode>0.00</c:formatCode>
                <c:ptCount val="10"/>
                <c:pt idx="0">
                  <c:v>7.4074074074074066</c:v>
                </c:pt>
                <c:pt idx="1">
                  <c:v>11.111111111111111</c:v>
                </c:pt>
                <c:pt idx="2">
                  <c:v>3.7037037037037033</c:v>
                </c:pt>
                <c:pt idx="3">
                  <c:v>11.111111111111111</c:v>
                </c:pt>
                <c:pt idx="4">
                  <c:v>3.7037037037037033</c:v>
                </c:pt>
                <c:pt idx="5">
                  <c:v>7.6923076923076925</c:v>
                </c:pt>
                <c:pt idx="6">
                  <c:v>7.4074074074074066</c:v>
                </c:pt>
                <c:pt idx="7">
                  <c:v>3.7037037037037033</c:v>
                </c:pt>
                <c:pt idx="8">
                  <c:v>7.4074074074074066</c:v>
                </c:pt>
                <c:pt idx="9">
                  <c:v>7.4074074074074066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After academic literacy sessions</c:v>
                </c:pt>
              </c:strCache>
            </c:strRef>
          </c:tx>
          <c:invertIfNegative val="0"/>
          <c:cat>
            <c:strLit>
              <c:ptCount val="10"/>
              <c:pt idx="0">
                <c:v>Reading Techniques</c:v>
              </c:pt>
              <c:pt idx="1">
                <c:v> Note-making</c:v>
              </c:pt>
              <c:pt idx="2">
                <c:v> Paragraphs</c:v>
              </c:pt>
              <c:pt idx="3">
                <c:v> Essay structure</c:v>
              </c:pt>
              <c:pt idx="4">
                <c:v> Impersonal style</c:v>
              </c:pt>
              <c:pt idx="5">
                <c:v> Reflective style</c:v>
              </c:pt>
              <c:pt idx="6">
                <c:v> Direct quotes</c:v>
              </c:pt>
              <c:pt idx="7">
                <c:v> Paraphrasing</c:v>
              </c:pt>
              <c:pt idx="8">
                <c:v> In-text citations</c:v>
              </c:pt>
              <c:pt idx="9">
                <c:v> Reference list</c:v>
              </c:pt>
            </c:strLit>
          </c:cat>
          <c:val>
            <c:numRef>
              <c:f>Sheet1!$C$15:$C$24</c:f>
              <c:numCache>
                <c:formatCode>0.00</c:formatCode>
                <c:ptCount val="10"/>
                <c:pt idx="0">
                  <c:v>88.888888888888886</c:v>
                </c:pt>
                <c:pt idx="1">
                  <c:v>88.888888888888886</c:v>
                </c:pt>
                <c:pt idx="2">
                  <c:v>55.555555555555557</c:v>
                </c:pt>
                <c:pt idx="3">
                  <c:v>44.444444444444443</c:v>
                </c:pt>
                <c:pt idx="4">
                  <c:v>40.74074074074074</c:v>
                </c:pt>
                <c:pt idx="5">
                  <c:v>57.692307692307686</c:v>
                </c:pt>
                <c:pt idx="6">
                  <c:v>66.666666666666657</c:v>
                </c:pt>
                <c:pt idx="7">
                  <c:v>77.777777777777786</c:v>
                </c:pt>
                <c:pt idx="8">
                  <c:v>55.555555555555557</c:v>
                </c:pt>
                <c:pt idx="9">
                  <c:v>51.851851851851848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42944"/>
        <c:axId val="63848832"/>
      </c:barChart>
      <c:catAx>
        <c:axId val="63842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63848832"/>
        <c:crosses val="autoZero"/>
        <c:auto val="1"/>
        <c:lblAlgn val="ctr"/>
        <c:lblOffset val="100"/>
        <c:noMultiLvlLbl val="0"/>
      </c:catAx>
      <c:valAx>
        <c:axId val="63848832"/>
        <c:scaling>
          <c:orientation val="minMax"/>
        </c:scaling>
        <c:delete val="0"/>
        <c:axPos val="l"/>
        <c:majorGridlines/>
        <c:numFmt formatCode="0\%" sourceLinked="0"/>
        <c:majorTickMark val="none"/>
        <c:minorTickMark val="none"/>
        <c:tickLblPos val="nextTo"/>
        <c:crossAx val="638429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5C098756-CE18-4FEB-9E9F-7B9C2A604B44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632"/>
            <a:ext cx="2946400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2"/>
            <a:ext cx="2946400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4E13C248-59EC-4168-B8EC-4C51184FC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1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7D21EAC-EA7F-4139-BED5-CD5378E88CEB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5114"/>
            <a:ext cx="5438775" cy="4467706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632"/>
            <a:ext cx="2946400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632"/>
            <a:ext cx="2946400" cy="496411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2C7D32FC-324C-4404-B7DF-518BFBAC1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96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8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3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4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7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0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9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03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82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01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3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61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4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61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9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1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1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4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9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D32FC-324C-4404-B7DF-518BFBAC1D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5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4200" y="288000"/>
            <a:ext cx="8568000" cy="6282000"/>
          </a:xfrm>
          <a:prstGeom prst="rect">
            <a:avLst/>
          </a:prstGeom>
          <a:solidFill>
            <a:srgbClr val="003478"/>
          </a:solidFill>
          <a:ln w="72009" cap="sq">
            <a:solidFill>
              <a:srgbClr val="D55C1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011" y="2417199"/>
            <a:ext cx="7772400" cy="861347"/>
          </a:xfrm>
        </p:spPr>
        <p:txBody>
          <a:bodyPr>
            <a:noAutofit/>
          </a:bodyPr>
          <a:lstStyle>
            <a:lvl1pPr algn="ctr">
              <a:defRPr sz="1300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011" y="3417977"/>
            <a:ext cx="7772400" cy="86626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8" name="Picture 7" descr="essex logo white unbl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1" y="434319"/>
            <a:ext cx="19772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rgbClr val="003478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accent5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12634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6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619250"/>
            <a:ext cx="8229600" cy="409575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415"/>
            <a:ext cx="8229600" cy="886547"/>
          </a:xfrm>
        </p:spPr>
        <p:txBody>
          <a:bodyPr anchor="t">
            <a:norm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9"/>
            <a:ext cx="8229600" cy="4374572"/>
          </a:xfr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4686300" cy="4914900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7800" y="1417637"/>
            <a:ext cx="3429000" cy="42973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9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0" y="531090"/>
            <a:ext cx="4686300" cy="88654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40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7675" y="53109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7675" y="354330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00500" y="1351974"/>
            <a:ext cx="4686300" cy="4374572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225" y="3139514"/>
            <a:ext cx="4753975" cy="66058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498769"/>
            <a:ext cx="4752000" cy="2592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80497" y="481338"/>
            <a:ext cx="3306303" cy="5183192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3775" y="3800098"/>
            <a:ext cx="4686300" cy="2617837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4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6EA6-6F1D-A848-9813-5EB3ED77BB1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D882-663F-AD4E-8FE9-9737BC96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2" r:id="rId5"/>
    <p:sldLayoutId id="2147483653" r:id="rId6"/>
    <p:sldLayoutId id="2147483654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e.cronin@essex.ac.u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mailto:Caroline.hawthorne@essex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433" y="1507524"/>
            <a:ext cx="7772400" cy="1659811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academic literacy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team teaching approach with the School of Health and Human Sciences (SHHS) 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433" y="3917093"/>
            <a:ext cx="7772400" cy="2113006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Camille Cronin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Lecturer and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for Foundations in Health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Hawthorne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(EAP/Academic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Tutor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6378" y="6030098"/>
            <a:ext cx="6289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BALEAP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 Conference 7</a:t>
            </a:r>
            <a:r>
              <a:rPr lang="en-GB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2017 Bristol</a:t>
            </a:r>
          </a:p>
        </p:txBody>
      </p:sp>
    </p:spTree>
    <p:extLst>
      <p:ext uri="{BB962C8B-B14F-4D97-AF65-F5344CB8AC3E}">
        <p14:creationId xmlns:p14="http://schemas.microsoft.com/office/powerpoint/2010/main" val="28719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course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8"/>
            <a:ext cx="8229600" cy="4703609"/>
          </a:xfrm>
        </p:spPr>
        <p:txBody>
          <a:bodyPr>
            <a:normAutofit/>
          </a:bodyPr>
          <a:lstStyle/>
          <a:p>
            <a:r>
              <a:rPr lang="en-GB" dirty="0" smtClean="0"/>
              <a:t>Six-week course </a:t>
            </a:r>
          </a:p>
          <a:p>
            <a:r>
              <a:rPr lang="en-GB" dirty="0" smtClean="0"/>
              <a:t>Both tutors present: Caroline observed while Camille delivered and vice versa</a:t>
            </a:r>
          </a:p>
          <a:p>
            <a:r>
              <a:rPr lang="en-GB" dirty="0" smtClean="0"/>
              <a:t>1 hour of subject input, followed by 1 hour of academic literacy support </a:t>
            </a:r>
          </a:p>
          <a:p>
            <a:r>
              <a:rPr lang="en-GB" dirty="0" smtClean="0"/>
              <a:t>Learning firmly situated within the </a:t>
            </a:r>
            <a:r>
              <a:rPr lang="en-GB" dirty="0"/>
              <a:t>S</a:t>
            </a:r>
            <a:r>
              <a:rPr lang="en-GB" dirty="0" smtClean="0"/>
              <a:t>HHS discourse community (Wingate, 2016)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themes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9"/>
            <a:ext cx="4200525" cy="43745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Essay writing and note taking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Incorporating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Reading and pulling information together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Paragraphs and connectives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Concise writing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Referencing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70448"/>
              </p:ext>
            </p:extLst>
          </p:nvPr>
        </p:nvGraphicFramePr>
        <p:xfrm>
          <a:off x="4924424" y="1085965"/>
          <a:ext cx="3564668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668"/>
              </a:tblGrid>
              <a:tr h="454871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Each session:</a:t>
                      </a:r>
                    </a:p>
                    <a:p>
                      <a:endParaRPr lang="en-GB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Key</a:t>
                      </a:r>
                      <a:r>
                        <a:rPr lang="en-GB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concepts were</a:t>
                      </a:r>
                      <a:r>
                        <a:rPr lang="en-GB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broken down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Skills </a:t>
                      </a:r>
                      <a:r>
                        <a:rPr lang="en-GB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practised</a:t>
                      </a:r>
                      <a:r>
                        <a:rPr lang="en-GB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 step-by-step activities g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roups/pairs</a:t>
                      </a:r>
                      <a:r>
                        <a:rPr lang="en-GB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Contextualised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Linked </a:t>
                      </a:r>
                      <a:r>
                        <a:rPr lang="en-GB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learnin</a:t>
                      </a:r>
                      <a:r>
                        <a:rPr lang="en-GB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 to the workplace </a:t>
                      </a:r>
                      <a:endParaRPr lang="en-GB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On-the-spot </a:t>
                      </a:r>
                      <a:r>
                        <a:rPr lang="en-GB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clarification </a:t>
                      </a:r>
                      <a:r>
                        <a:rPr lang="en-GB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from both tutors who </a:t>
                      </a:r>
                      <a:r>
                        <a:rPr lang="en-GB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monitored </a:t>
                      </a:r>
                      <a:r>
                        <a:rPr lang="en-GB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group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Joint presence</a:t>
                      </a:r>
                      <a:r>
                        <a:rPr lang="en-GB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was an integral part of the collaboration </a:t>
                      </a:r>
                      <a:endParaRPr lang="en-GB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impact on student understanding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(27 respondents)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9015"/>
              </p:ext>
            </p:extLst>
          </p:nvPr>
        </p:nvGraphicFramePr>
        <p:xfrm>
          <a:off x="893805" y="603147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Level</a:t>
                      </a:r>
                      <a:r>
                        <a:rPr lang="en-GB" baseline="0" dirty="0" smtClean="0"/>
                        <a:t> of understanding:  0=none, 1=some, 2=good, 3= v. good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25" y="1350962"/>
            <a:ext cx="4127156" cy="455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6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student understanding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38905"/>
              </p:ext>
            </p:extLst>
          </p:nvPr>
        </p:nvGraphicFramePr>
        <p:xfrm>
          <a:off x="893805" y="603147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Level</a:t>
                      </a:r>
                      <a:r>
                        <a:rPr lang="en-GB" baseline="0" dirty="0" smtClean="0"/>
                        <a:t> of understanding:  0=none, 1=some, 2=good, 3= v. good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7551" y="3196518"/>
            <a:ext cx="4365625" cy="10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874459"/>
              </p:ext>
            </p:extLst>
          </p:nvPr>
        </p:nvGraphicFramePr>
        <p:xfrm>
          <a:off x="457200" y="1438275"/>
          <a:ext cx="7908324" cy="40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14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End of module feedback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045600"/>
              </p:ext>
            </p:extLst>
          </p:nvPr>
        </p:nvGraphicFramePr>
        <p:xfrm>
          <a:off x="457200" y="1350963"/>
          <a:ext cx="4238368" cy="2356064"/>
        </p:xfrm>
        <a:graphic>
          <a:graphicData uri="http://schemas.openxmlformats.org/drawingml/2006/table">
            <a:tbl>
              <a:tblPr firstRow="1" firstCol="1" bandRow="1"/>
              <a:tblGrid>
                <a:gridCol w="4238368"/>
              </a:tblGrid>
              <a:tr h="235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we’ve learned: 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Communication skills (G1)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 smtClean="0">
                          <a:effectLst/>
                          <a:latin typeface="Calibri"/>
                        </a:rPr>
                        <a:t>Referencing </a:t>
                      </a:r>
                      <a:r>
                        <a:rPr lang="en-GB" sz="1600" b="1" dirty="0">
                          <a:effectLst/>
                          <a:latin typeface="Calibri"/>
                        </a:rPr>
                        <a:t>(direct quotes, secondary referencing) (G1, G3, G6)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Paragraphing (G1)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Paraphrasing (G2, G3)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To use synonyms – different words same meaning (G2)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Structure of essays/layout/ what goes in the essay (G2, G3, G4)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Connectives (G2)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How to tidy up work (reduce jargon) (G5)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Learning about 3</a:t>
                      </a:r>
                      <a:r>
                        <a:rPr lang="en-GB" sz="1100" baseline="30000" dirty="0">
                          <a:effectLst/>
                          <a:latin typeface="Calibri"/>
                        </a:rPr>
                        <a:t>rd</a:t>
                      </a:r>
                      <a:r>
                        <a:rPr lang="en-GB" sz="1100" dirty="0">
                          <a:effectLst/>
                          <a:latin typeface="Calibri"/>
                        </a:rPr>
                        <a:t> person writing (G6)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4424"/>
              </p:ext>
            </p:extLst>
          </p:nvPr>
        </p:nvGraphicFramePr>
        <p:xfrm>
          <a:off x="5288691" y="2199503"/>
          <a:ext cx="3262185" cy="2500842"/>
        </p:xfrm>
        <a:graphic>
          <a:graphicData uri="http://schemas.openxmlformats.org/drawingml/2006/table">
            <a:tbl>
              <a:tblPr firstRow="1" firstCol="1" bandRow="1"/>
              <a:tblGrid>
                <a:gridCol w="3262185"/>
              </a:tblGrid>
              <a:tr h="250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 would have liked to cover during the course: </a:t>
                      </a:r>
                      <a:endParaRPr lang="en-GB" sz="1600" b="1" i="1" dirty="0" smtClean="0">
                        <a:solidFill>
                          <a:srgbClr val="4F81B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Feedback on essay 1:1 (G1)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Referencing websites (G3)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b="0" dirty="0">
                          <a:effectLst/>
                          <a:latin typeface="Calibri"/>
                        </a:rPr>
                        <a:t>How we get marks on essay (G4)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Exam techniques (G5)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Plagiarism more earlier (G6)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22897"/>
              </p:ext>
            </p:extLst>
          </p:nvPr>
        </p:nvGraphicFramePr>
        <p:xfrm>
          <a:off x="527651" y="4114800"/>
          <a:ext cx="4217344" cy="2162432"/>
        </p:xfrm>
        <a:graphic>
          <a:graphicData uri="http://schemas.openxmlformats.org/drawingml/2006/table">
            <a:tbl>
              <a:tblPr firstRow="1" firstCol="1" bandRow="1"/>
              <a:tblGrid>
                <a:gridCol w="4217344"/>
              </a:tblGrid>
              <a:tr h="216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 would like to know more about: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Pulling information into essay (G1)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Getting it from head to paper (G1)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Time frame (G1)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effectLst/>
                          <a:latin typeface="Calibri"/>
                        </a:rPr>
                        <a:t>Referencing (practice and linking references with essay) (G2, G3, G4, G6)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Changing grammar (G2)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How to back up arguments (G2)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Essay structure (G3)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Research techniques (G3)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Look at more example essays (G4)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9" y="4757351"/>
            <a:ext cx="4868561" cy="69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" y="1717588"/>
            <a:ext cx="4524375" cy="6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 Actual student performance </a:t>
            </a:r>
            <a:endParaRPr lang="en-GB" sz="4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8"/>
            <a:ext cx="8229600" cy="4780221"/>
          </a:xfrm>
        </p:spPr>
        <p:txBody>
          <a:bodyPr>
            <a:noAutofit/>
          </a:bodyPr>
          <a:lstStyle/>
          <a:p>
            <a:r>
              <a:rPr lang="en-GB" dirty="0" smtClean="0"/>
              <a:t>Almost  50</a:t>
            </a:r>
            <a:r>
              <a:rPr lang="en-GB" dirty="0"/>
              <a:t>% </a:t>
            </a:r>
            <a:r>
              <a:rPr lang="en-GB" dirty="0" smtClean="0"/>
              <a:t>of 31 students achieved </a:t>
            </a:r>
            <a:r>
              <a:rPr lang="en-GB" dirty="0"/>
              <a:t>an A or B grade.</a:t>
            </a:r>
            <a:endParaRPr lang="en-GB" dirty="0" smtClean="0"/>
          </a:p>
          <a:p>
            <a:pPr lvl="1"/>
            <a:r>
              <a:rPr lang="en-GB" sz="3200" dirty="0" smtClean="0"/>
              <a:t>A </a:t>
            </a:r>
            <a:r>
              <a:rPr lang="mr-IN" sz="3200" dirty="0" smtClean="0"/>
              <a:t>–</a:t>
            </a:r>
            <a:r>
              <a:rPr lang="en-GB" sz="3200" dirty="0" smtClean="0"/>
              <a:t> 1 </a:t>
            </a:r>
          </a:p>
          <a:p>
            <a:pPr lvl="1"/>
            <a:r>
              <a:rPr lang="en-GB" sz="3200" dirty="0" smtClean="0"/>
              <a:t>B </a:t>
            </a:r>
            <a:r>
              <a:rPr lang="mr-IN" sz="3200" dirty="0" smtClean="0"/>
              <a:t>–</a:t>
            </a:r>
            <a:r>
              <a:rPr lang="en-GB" sz="3200" dirty="0" smtClean="0"/>
              <a:t> 14 </a:t>
            </a:r>
          </a:p>
          <a:p>
            <a:pPr lvl="1"/>
            <a:r>
              <a:rPr lang="en-GB" sz="3200" dirty="0" smtClean="0"/>
              <a:t>C </a:t>
            </a:r>
            <a:r>
              <a:rPr lang="mr-IN" sz="3200" dirty="0" smtClean="0"/>
              <a:t>–</a:t>
            </a:r>
            <a:r>
              <a:rPr lang="en-GB" sz="3200" dirty="0" smtClean="0"/>
              <a:t> 11</a:t>
            </a:r>
          </a:p>
          <a:p>
            <a:pPr lvl="1"/>
            <a:r>
              <a:rPr lang="en-GB" sz="3200" dirty="0" smtClean="0"/>
              <a:t>3 students failed to meet the standard </a:t>
            </a:r>
          </a:p>
          <a:p>
            <a:pPr lvl="1"/>
            <a:r>
              <a:rPr lang="en-GB" sz="3200" dirty="0" smtClean="0"/>
              <a:t>2 had a delayed submission 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99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development value for tutors: Individual reflections…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815546" y="2038865"/>
            <a:ext cx="3558746" cy="3546389"/>
          </a:xfrm>
          <a:prstGeom prst="flowChartProcess">
            <a:avLst/>
          </a:prstGeom>
          <a:solidFill>
            <a:srgbClr val="CDE2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Caroline’s </a:t>
            </a:r>
            <a:r>
              <a:rPr lang="en-GB" sz="2800" b="1" dirty="0" smtClean="0">
                <a:solidFill>
                  <a:schemeClr val="tx1"/>
                </a:solidFill>
              </a:rPr>
              <a:t>reflections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On-the-spot </a:t>
            </a:r>
            <a:r>
              <a:rPr lang="en-GB" sz="2800" dirty="0">
                <a:solidFill>
                  <a:schemeClr val="tx1"/>
                </a:solidFill>
              </a:rPr>
              <a:t>c</a:t>
            </a:r>
            <a:r>
              <a:rPr lang="en-GB" sz="2800" dirty="0" smtClean="0">
                <a:solidFill>
                  <a:schemeClr val="tx1"/>
                </a:solidFill>
              </a:rPr>
              <a:t>ross-referencing 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Mapped sessions </a:t>
            </a:r>
            <a:r>
              <a:rPr lang="en-GB" sz="2800" dirty="0">
                <a:solidFill>
                  <a:schemeClr val="tx1"/>
                </a:solidFill>
              </a:rPr>
              <a:t>to </a:t>
            </a:r>
            <a:r>
              <a:rPr lang="en-GB" sz="2800" dirty="0" smtClean="0">
                <a:solidFill>
                  <a:schemeClr val="tx1"/>
                </a:solidFill>
              </a:rPr>
              <a:t>outcomes more accurately</a:t>
            </a:r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H</a:t>
            </a:r>
            <a:r>
              <a:rPr lang="en-GB" sz="2800" dirty="0" smtClean="0">
                <a:solidFill>
                  <a:schemeClr val="tx1"/>
                </a:solidFill>
              </a:rPr>
              <a:t>elped legitimise my role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29" y="1952368"/>
            <a:ext cx="4244342" cy="36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reflections…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118" y="1853513"/>
            <a:ext cx="7389341" cy="3046988"/>
          </a:xfrm>
          <a:prstGeom prst="rect">
            <a:avLst/>
          </a:prstGeom>
          <a:solidFill>
            <a:srgbClr val="CDE2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Insights into each other’s communities of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Benefits for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Shared teaching philosophy facilitates 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Instant clarification – shared meanings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51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464415"/>
            <a:ext cx="8229600" cy="8865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 Implications for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oundation degree in Health Science 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227"/>
            <a:ext cx="8229600" cy="437969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Fully integrated sessions </a:t>
            </a:r>
            <a:r>
              <a:rPr lang="en-GB" dirty="0"/>
              <a:t>on </a:t>
            </a:r>
            <a:r>
              <a:rPr lang="en-GB" dirty="0" smtClean="0"/>
              <a:t>literacy</a:t>
            </a:r>
          </a:p>
          <a:p>
            <a:endParaRPr lang="en-GB" dirty="0"/>
          </a:p>
          <a:p>
            <a:r>
              <a:rPr lang="en-GB" dirty="0" smtClean="0"/>
              <a:t>Dedicated EAP staff on campus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More awareness training for staff </a:t>
            </a:r>
          </a:p>
        </p:txBody>
      </p:sp>
    </p:spTree>
    <p:extLst>
      <p:ext uri="{BB962C8B-B14F-4D97-AF65-F5344CB8AC3E}">
        <p14:creationId xmlns:p14="http://schemas.microsoft.com/office/powerpoint/2010/main" val="18096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for practice 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961"/>
            <a:ext cx="8229600" cy="513633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Increased </a:t>
            </a:r>
            <a:r>
              <a:rPr lang="en-GB" dirty="0"/>
              <a:t>levels of understanding </a:t>
            </a:r>
            <a:r>
              <a:rPr lang="en-GB" dirty="0" smtClean="0"/>
              <a:t>may not translate </a:t>
            </a:r>
            <a:r>
              <a:rPr lang="en-GB" dirty="0"/>
              <a:t>(immediately) into improved performance 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Getting it from head to paper” </a:t>
            </a:r>
            <a:endParaRPr lang="en-GB" dirty="0" smtClean="0"/>
          </a:p>
          <a:p>
            <a:r>
              <a:rPr lang="en-GB" dirty="0" smtClean="0"/>
              <a:t>On-going </a:t>
            </a:r>
            <a:r>
              <a:rPr lang="en-GB" dirty="0"/>
              <a:t>development needs of students      (</a:t>
            </a:r>
            <a:r>
              <a:rPr lang="en-GB" dirty="0" err="1"/>
              <a:t>Yakovchuk</a:t>
            </a:r>
            <a:r>
              <a:rPr lang="en-GB" dirty="0"/>
              <a:t> and Ingle, </a:t>
            </a:r>
            <a:r>
              <a:rPr lang="en-GB" dirty="0" smtClean="0"/>
              <a:t>2011) </a:t>
            </a:r>
            <a:endParaRPr lang="en-GB" dirty="0"/>
          </a:p>
          <a:p>
            <a:r>
              <a:rPr lang="en-GB" dirty="0" smtClean="0"/>
              <a:t>Realistic expectations of six-week course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2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session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5529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200" dirty="0"/>
              <a:t>B</a:t>
            </a:r>
            <a:r>
              <a:rPr lang="en-GB" sz="3200" dirty="0" smtClean="0"/>
              <a:t>ackground to collaboration and student profile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/>
              <a:t>T</a:t>
            </a:r>
            <a:r>
              <a:rPr lang="en-GB" sz="3200" dirty="0" smtClean="0"/>
              <a:t>he mechanics of the collaboration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/>
              <a:t>Impact on students and tutors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200" dirty="0" smtClean="0"/>
              <a:t> Implications for future practice</a:t>
            </a:r>
          </a:p>
          <a:p>
            <a:endParaRPr lang="en-GB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‘</a:t>
            </a:r>
            <a:r>
              <a:rPr lang="en-GB" dirty="0"/>
              <a:t>Non-traditional students entering university without the requisite level of academic literacy need to be able to bridge this literacy gap in a highly accelerated way</a:t>
            </a:r>
            <a:r>
              <a:rPr lang="en-GB" dirty="0" smtClean="0"/>
              <a:t>…’</a:t>
            </a:r>
            <a:r>
              <a:rPr lang="en-GB" dirty="0"/>
              <a:t> </a:t>
            </a:r>
            <a:r>
              <a:rPr lang="en-GB" dirty="0" smtClean="0"/>
              <a:t>(Whiteside </a:t>
            </a:r>
            <a:r>
              <a:rPr lang="en-GB" dirty="0"/>
              <a:t>and </a:t>
            </a:r>
            <a:r>
              <a:rPr lang="en-GB" dirty="0" smtClean="0"/>
              <a:t>Wrigley, 2013, p.107).</a:t>
            </a:r>
          </a:p>
          <a:p>
            <a:r>
              <a:rPr lang="en-GB" dirty="0" smtClean="0"/>
              <a:t>Clear benefits of collaboration and co-teaching  </a:t>
            </a:r>
          </a:p>
          <a:p>
            <a:r>
              <a:rPr lang="en-GB" dirty="0" smtClean="0"/>
              <a:t>Helps to close the gap between </a:t>
            </a:r>
            <a:r>
              <a:rPr lang="en-GB" dirty="0"/>
              <a:t>subject </a:t>
            </a:r>
            <a:r>
              <a:rPr lang="en-GB" dirty="0" smtClean="0"/>
              <a:t>delivery and </a:t>
            </a:r>
            <a:r>
              <a:rPr lang="en-GB" dirty="0"/>
              <a:t>EAP </a:t>
            </a:r>
            <a:r>
              <a:rPr lang="en-GB" dirty="0" smtClean="0"/>
              <a:t>provision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9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742951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6"/>
            <a:ext cx="8229600" cy="5257799"/>
          </a:xfrm>
        </p:spPr>
        <p:txBody>
          <a:bodyPr>
            <a:noAutofit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Roberts, S. (2011) Traditional practice for non-traditional students? examining the role of pedagogy in higher education retention. 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Further and Higher Education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35(2), pp.183-199.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Sloane, D. and Porter, E. (2008) Changing international student and business staff perceptions of in-sessional EAP: using the CEM model.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English for Academic Purposes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9, pp.198-210.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Tummons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J., Orr, K. and Atkins, L. (2013)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Teaching higher education courses in further education colleges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London: SAGE: Learning Matters.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Whiteside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K. and Wrigley, S. 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2015) ‘Adapting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scaffolding academic literacy pedagogy for an EAP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context'.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Janus moment in EAP: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Revisiting the past and building the future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Nottingham, April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Reading: Garnet Publishing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Ltd, pp.107-116.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Wingate, U (2016)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Embedding academic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literacy instruction in the curriculum: The role of EAP specialists [Accessed 24 June 2016]. Available at: https://www.youtube.com/watch?v=jxITuxRwqLE&amp;feature=youtu.be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Yavokchuk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N. 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Ingle,J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(2013)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Working with departments to develop students’ writing: Two examples of collaborations on medical degrees at Queen Mary university of London’.  EAP with the higher education garden: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Cross-pollination between disciplines, departments and research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University of Portsmouth, 2013. Reading: Garnet Publishing Ltd, pp.65-74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433" y="1507524"/>
            <a:ext cx="7772400" cy="1659811"/>
          </a:xfrm>
        </p:spPr>
        <p:txBody>
          <a:bodyPr/>
          <a:lstStyle/>
          <a:p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433" y="3917093"/>
            <a:ext cx="7772400" cy="2113006"/>
          </a:xfrm>
        </p:spPr>
        <p:txBody>
          <a:bodyPr/>
          <a:lstStyle/>
          <a:p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Camille.cronin@essex.ac.uk</a:t>
            </a: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Lecturer and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for Foundations in Health)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Caroline.hawthorne@essex.ac.uk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(EAP/Academic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Tutor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4" y="1160794"/>
            <a:ext cx="4139512" cy="30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9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065"/>
            <a:ext cx="8229600" cy="88654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Background: what prompted collaboration?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957"/>
            <a:ext cx="8229600" cy="4750142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GB" dirty="0" smtClean="0"/>
              <a:t>Increased volume of students on foundation degree in Health Science programme with concerns about academic readiness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D</a:t>
            </a:r>
            <a:r>
              <a:rPr lang="en-GB" dirty="0" smtClean="0"/>
              <a:t>isparity in support offered to students at </a:t>
            </a:r>
            <a:r>
              <a:rPr lang="en-GB" dirty="0" err="1" smtClean="0"/>
              <a:t>Southend</a:t>
            </a:r>
            <a:r>
              <a:rPr lang="en-GB" dirty="0" smtClean="0"/>
              <a:t> campus  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Aim to embed academic literacy to help bridge the gap </a:t>
            </a:r>
          </a:p>
          <a:p>
            <a:pPr>
              <a:lnSpc>
                <a:spcPct val="10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79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800" dirty="0"/>
              <a:t>Process began with series of meetings within SHHS, then between SHHS and the Talent Development Centre (TDC), in order discuss options: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Support SHHS lecturers across campuses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Embed literacy by having member of TDC working with lecturer from the academic team following CEM model (Sloane and Porter, 2010)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6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4727"/>
            <a:ext cx="8229600" cy="886547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profile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5611"/>
            <a:ext cx="8229600" cy="5474043"/>
          </a:xfrm>
        </p:spPr>
        <p:txBody>
          <a:bodyPr>
            <a:noAutofit/>
          </a:bodyPr>
          <a:lstStyle/>
          <a:p>
            <a:r>
              <a:rPr lang="en-GB" sz="2400" dirty="0" smtClean="0"/>
              <a:t>Cohort of 31 – home students – age range 24-48</a:t>
            </a:r>
          </a:p>
          <a:p>
            <a:r>
              <a:rPr lang="en-GB" sz="2400" dirty="0" smtClean="0"/>
              <a:t>Largely </a:t>
            </a:r>
            <a:r>
              <a:rPr lang="en-GB" sz="2400" dirty="0"/>
              <a:t>n</a:t>
            </a:r>
            <a:r>
              <a:rPr lang="en-GB" sz="2400" dirty="0" smtClean="0"/>
              <a:t>on-traditional students:  mature, returning </a:t>
            </a:r>
            <a:r>
              <a:rPr lang="en-GB" sz="2400" dirty="0"/>
              <a:t>to education after a break, </a:t>
            </a:r>
            <a:r>
              <a:rPr lang="en-GB" sz="2400" dirty="0" smtClean="0"/>
              <a:t>undertaking </a:t>
            </a:r>
            <a:r>
              <a:rPr lang="en-GB" sz="2400" dirty="0"/>
              <a:t>vocational qualifications </a:t>
            </a:r>
            <a:r>
              <a:rPr lang="en-GB" sz="2400" dirty="0" smtClean="0"/>
              <a:t>(</a:t>
            </a:r>
            <a:r>
              <a:rPr lang="en-GB" sz="2400" dirty="0" err="1"/>
              <a:t>Tummons</a:t>
            </a:r>
            <a:r>
              <a:rPr lang="en-GB" sz="2400" dirty="0"/>
              <a:t> </a:t>
            </a:r>
            <a:r>
              <a:rPr lang="en-GB" sz="2400" i="1" dirty="0"/>
              <a:t>et al</a:t>
            </a:r>
            <a:r>
              <a:rPr lang="en-GB" sz="2400" dirty="0"/>
              <a:t>., 2013). </a:t>
            </a:r>
            <a:endParaRPr lang="en-GB" sz="2400" dirty="0" smtClean="0"/>
          </a:p>
          <a:p>
            <a:r>
              <a:rPr lang="en-GB" sz="2400" dirty="0" smtClean="0"/>
              <a:t>They </a:t>
            </a:r>
            <a:r>
              <a:rPr lang="en-GB" sz="2400" dirty="0"/>
              <a:t>may also be the first in their families to go to university (Roberts, 2011)</a:t>
            </a:r>
          </a:p>
          <a:p>
            <a:r>
              <a:rPr lang="en-GB" sz="2400" dirty="0" smtClean="0"/>
              <a:t>Work-based </a:t>
            </a:r>
            <a:r>
              <a:rPr lang="en-GB" sz="2400" dirty="0"/>
              <a:t>learning programme - one day a week attendance - all employed as Health Care Assistants (HCA)</a:t>
            </a:r>
          </a:p>
          <a:p>
            <a:r>
              <a:rPr lang="en-GB" sz="2400" dirty="0" smtClean="0"/>
              <a:t>Generally low level of educational achievement  - no exposure </a:t>
            </a:r>
            <a:r>
              <a:rPr lang="en-GB" sz="2400" dirty="0"/>
              <a:t>to academic literacy conventions.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dentifying student needs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149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Lack of confidence in learning ability </a:t>
            </a:r>
          </a:p>
          <a:p>
            <a:r>
              <a:rPr lang="en-GB" sz="3200" dirty="0" smtClean="0"/>
              <a:t>Returning to education</a:t>
            </a:r>
          </a:p>
          <a:p>
            <a:r>
              <a:rPr lang="en-GB" sz="3200" dirty="0" smtClean="0"/>
              <a:t>Struggling with IT</a:t>
            </a:r>
          </a:p>
          <a:p>
            <a:r>
              <a:rPr lang="en-GB" sz="3200" dirty="0" smtClean="0"/>
              <a:t>English not first language </a:t>
            </a:r>
          </a:p>
          <a:p>
            <a:r>
              <a:rPr lang="en-GB" sz="3200" dirty="0" smtClean="0"/>
              <a:t>Worried about writing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19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Moodle-based self-diagnostic academic skills survey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639" y="2008230"/>
            <a:ext cx="3534032" cy="397192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In-text referencing</a:t>
            </a:r>
          </a:p>
          <a:p>
            <a:r>
              <a:rPr lang="en-GB" dirty="0"/>
              <a:t>Writing a long assignment </a:t>
            </a:r>
          </a:p>
          <a:p>
            <a:r>
              <a:rPr lang="en-GB" dirty="0" smtClean="0"/>
              <a:t>Taking initiative to get help</a:t>
            </a:r>
          </a:p>
          <a:p>
            <a:r>
              <a:rPr lang="en-GB" dirty="0" smtClean="0"/>
              <a:t>Learning from lectures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4" y="1765702"/>
            <a:ext cx="2907291" cy="33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72367"/>
              </p:ext>
            </p:extLst>
          </p:nvPr>
        </p:nvGraphicFramePr>
        <p:xfrm>
          <a:off x="783343" y="5167213"/>
          <a:ext cx="288131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1312"/>
              </a:tblGrid>
              <a:tr h="109347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1= no experience</a:t>
                      </a:r>
                      <a:r>
                        <a:rPr lang="en-GB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yet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2=  a little experience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3= some experience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4= plenty of experience 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Mechanics of collaboration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Embedding </a:t>
            </a:r>
            <a:r>
              <a:rPr lang="en-GB" sz="2400" dirty="0"/>
              <a:t>option </a:t>
            </a:r>
            <a:endParaRPr lang="en-GB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Further planning meetings scheduled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Sequence and content of 6 sessions negotiated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err="1" smtClean="0"/>
              <a:t>Scaffolded</a:t>
            </a:r>
            <a:r>
              <a:rPr lang="en-GB" sz="2400" dirty="0" smtClean="0"/>
              <a:t> approach to build confidence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Possible contextualisation of materials discussed</a:t>
            </a:r>
            <a:endParaRPr lang="en-GB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085947"/>
            <a:ext cx="2809875" cy="32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900" y="415936"/>
            <a:ext cx="3476625" cy="1555739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Embedding into timetable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29739"/>
              </p:ext>
            </p:extLst>
          </p:nvPr>
        </p:nvGraphicFramePr>
        <p:xfrm>
          <a:off x="5931865" y="1971675"/>
          <a:ext cx="2606503" cy="3551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503"/>
              </a:tblGrid>
              <a:tr h="3551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Clear 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message to students </a:t>
                      </a:r>
                      <a:endParaRPr lang="en-GB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Acknowledgin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 their concerns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Highlighting importance of developing academic skills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Adding legitimacy to academic literacy input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Following  CEM model 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0" y="767875"/>
            <a:ext cx="4887501" cy="57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" y="3373395"/>
            <a:ext cx="5932487" cy="106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4"/>
  <p:tag name="TPOS" val="2"/>
</p:tagLst>
</file>

<file path=ppt/theme/theme1.xml><?xml version="1.0" encoding="utf-8"?>
<a:theme xmlns:a="http://schemas.openxmlformats.org/drawingml/2006/main" name="corporate-powerpoint-blue-orange">
  <a:themeElements>
    <a:clrScheme name="Custom 5">
      <a:dk1>
        <a:srgbClr val="003478"/>
      </a:dk1>
      <a:lt1>
        <a:srgbClr val="FFFFFF"/>
      </a:lt1>
      <a:dk2>
        <a:srgbClr val="D55C19"/>
      </a:dk2>
      <a:lt2>
        <a:srgbClr val="51626F"/>
      </a:lt2>
      <a:accent1>
        <a:srgbClr val="A8475A"/>
      </a:accent1>
      <a:accent2>
        <a:srgbClr val="CED7B5"/>
      </a:accent2>
      <a:accent3>
        <a:srgbClr val="003478"/>
      </a:accent3>
      <a:accent4>
        <a:srgbClr val="275E37"/>
      </a:accent4>
      <a:accent5>
        <a:srgbClr val="D55C19"/>
      </a:accent5>
      <a:accent6>
        <a:srgbClr val="4B306A"/>
      </a:accent6>
      <a:hlink>
        <a:srgbClr val="D55C1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2498</TotalTime>
  <Words>1210</Words>
  <Application>Microsoft Office PowerPoint</Application>
  <PresentationFormat>On-screen Show (4:3)</PresentationFormat>
  <Paragraphs>174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corporate-powerpoint-blue-orange</vt:lpstr>
      <vt:lpstr>Developing academic literacy:  A team teaching approach with the School of Health and Human Sciences (SHHS) </vt:lpstr>
      <vt:lpstr>Today’s session </vt:lpstr>
      <vt:lpstr>Background: what prompted collaboration? </vt:lpstr>
      <vt:lpstr>The process </vt:lpstr>
      <vt:lpstr>Student profile </vt:lpstr>
      <vt:lpstr>Identifying student needs </vt:lpstr>
      <vt:lpstr>Moodle-based self-diagnostic academic skills survey </vt:lpstr>
      <vt:lpstr>Mechanics of collaboration</vt:lpstr>
      <vt:lpstr>Embedding into timetable</vt:lpstr>
      <vt:lpstr>The course </vt:lpstr>
      <vt:lpstr>Session themes </vt:lpstr>
      <vt:lpstr>Measuring impact on student understanding  (27 respondents)</vt:lpstr>
      <vt:lpstr>Impact on student understanding</vt:lpstr>
      <vt:lpstr>End of module feedback</vt:lpstr>
      <vt:lpstr>3. Actual student performance </vt:lpstr>
      <vt:lpstr>Professional development value for tutors: Individual reflections… </vt:lpstr>
      <vt:lpstr>Shared reflections…</vt:lpstr>
      <vt:lpstr>5. Implications for Foundation degree in Health Science   </vt:lpstr>
      <vt:lpstr>Implications for practice </vt:lpstr>
      <vt:lpstr>Conclusions</vt:lpstr>
      <vt:lpstr>References </vt:lpstr>
      <vt:lpstr>PowerPoint Presentation</vt:lpstr>
    </vt:vector>
  </TitlesOfParts>
  <Company>University of Essex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Cronin, Camille</dc:creator>
  <cp:lastModifiedBy>Caroline</cp:lastModifiedBy>
  <cp:revision>171</cp:revision>
  <cp:lastPrinted>2017-04-06T10:35:16Z</cp:lastPrinted>
  <dcterms:created xsi:type="dcterms:W3CDTF">2016-12-16T12:52:44Z</dcterms:created>
  <dcterms:modified xsi:type="dcterms:W3CDTF">2017-04-10T09:54:43Z</dcterms:modified>
</cp:coreProperties>
</file>