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8" r:id="rId3"/>
    <p:sldId id="269" r:id="rId4"/>
    <p:sldId id="270" r:id="rId5"/>
    <p:sldId id="271" r:id="rId6"/>
    <p:sldId id="272" r:id="rId7"/>
    <p:sldId id="273" r:id="rId8"/>
    <p:sldId id="274" r:id="rId9"/>
    <p:sldId id="275" r:id="rId10"/>
    <p:sldId id="299" r:id="rId11"/>
    <p:sldId id="300" r:id="rId12"/>
    <p:sldId id="301" r:id="rId13"/>
    <p:sldId id="302" r:id="rId14"/>
    <p:sldId id="303" r:id="rId15"/>
    <p:sldId id="304" r:id="rId16"/>
    <p:sldId id="277" r:id="rId17"/>
    <p:sldId id="298" r:id="rId18"/>
    <p:sldId id="259" r:id="rId19"/>
    <p:sldId id="279" r:id="rId20"/>
    <p:sldId id="282" r:id="rId21"/>
    <p:sldId id="284" r:id="rId22"/>
    <p:sldId id="283" r:id="rId23"/>
    <p:sldId id="267" r:id="rId24"/>
    <p:sldId id="288" r:id="rId25"/>
    <p:sldId id="289" r:id="rId26"/>
    <p:sldId id="290" r:id="rId27"/>
    <p:sldId id="291" r:id="rId28"/>
    <p:sldId id="285" r:id="rId29"/>
    <p:sldId id="261" r:id="rId30"/>
    <p:sldId id="264" r:id="rId31"/>
    <p:sldId id="263"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7" d="100"/>
          <a:sy n="117" d="100"/>
        </p:scale>
        <p:origin x="-10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B68FF5-555F-43FC-8746-E63E42EB7A88}" type="datetimeFigureOut">
              <a:rPr lang="en-GB" smtClean="0"/>
              <a:t>10/04/2017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613FEC-88DB-464A-92F9-CC596ECBB8B7}" type="slidenum">
              <a:rPr lang="en-GB" smtClean="0"/>
              <a:t>‹#›</a:t>
            </a:fld>
            <a:endParaRPr lang="en-GB"/>
          </a:p>
        </p:txBody>
      </p:sp>
    </p:spTree>
    <p:extLst>
      <p:ext uri="{BB962C8B-B14F-4D97-AF65-F5344CB8AC3E}">
        <p14:creationId xmlns:p14="http://schemas.microsoft.com/office/powerpoint/2010/main" val="2098140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C.f. Finance:</a:t>
            </a:r>
          </a:p>
          <a:p>
            <a:r>
              <a:rPr lang="en-GB"/>
              <a:t>	</a:t>
            </a:r>
            <a:r>
              <a:rPr lang="en-GB" smtClean="0"/>
              <a:t>Engg is more </a:t>
            </a:r>
            <a:r>
              <a:rPr lang="en-GB" b="1" smtClean="0"/>
              <a:t>tangible</a:t>
            </a:r>
            <a:endParaRPr lang="en-GB"/>
          </a:p>
          <a:p>
            <a:r>
              <a:rPr lang="en-GB" smtClean="0"/>
              <a:t>	with more evident </a:t>
            </a:r>
            <a:r>
              <a:rPr lang="en-GB" b="1" smtClean="0"/>
              <a:t>outcomes</a:t>
            </a:r>
            <a:r>
              <a:rPr lang="en-GB"/>
              <a:t> </a:t>
            </a:r>
            <a:r>
              <a:rPr lang="en-GB" smtClean="0"/>
              <a:t>/ purposeful</a:t>
            </a:r>
          </a:p>
          <a:p>
            <a:endParaRPr lang="en-GB"/>
          </a:p>
          <a:p>
            <a:r>
              <a:rPr lang="en-GB" smtClean="0"/>
              <a:t>	The process is easily grasped; clearly defined stages </a:t>
            </a:r>
          </a:p>
          <a:p>
            <a:endParaRPr lang="en-GB"/>
          </a:p>
          <a:p>
            <a:r>
              <a:rPr lang="en-GB" smtClean="0"/>
              <a:t>As noted at LSE, Engg </a:t>
            </a:r>
          </a:p>
          <a:p>
            <a:r>
              <a:rPr lang="en-GB"/>
              <a:t>	</a:t>
            </a:r>
            <a:r>
              <a:rPr lang="en-GB" smtClean="0"/>
              <a:t>“is where science meets society”</a:t>
            </a:r>
          </a:p>
          <a:p>
            <a:r>
              <a:rPr lang="en-GB"/>
              <a:t>	</a:t>
            </a:r>
            <a:r>
              <a:rPr lang="en-GB" smtClean="0"/>
              <a:t>involving team work, communication &amp; empathy</a:t>
            </a:r>
          </a:p>
          <a:p>
            <a:endParaRPr lang="en-GB"/>
          </a:p>
          <a:p>
            <a:r>
              <a:rPr lang="en-GB" smtClean="0"/>
              <a:t>… ‘scientific K’ …</a:t>
            </a:r>
            <a:endParaRPr lang="en-GB"/>
          </a:p>
        </p:txBody>
      </p:sp>
      <p:sp>
        <p:nvSpPr>
          <p:cNvPr id="4" name="Slide Number Placeholder 3"/>
          <p:cNvSpPr>
            <a:spLocks noGrp="1"/>
          </p:cNvSpPr>
          <p:nvPr>
            <p:ph type="sldNum" sz="quarter" idx="10"/>
          </p:nvPr>
        </p:nvSpPr>
        <p:spPr/>
        <p:txBody>
          <a:bodyPr/>
          <a:lstStyle/>
          <a:p>
            <a:fld id="{FF87DDD5-0826-42B1-93B2-BC8F7B9A0501}" type="slidenum">
              <a:rPr lang="en-GB" smtClean="0"/>
              <a:t>10</a:t>
            </a:fld>
            <a:endParaRPr lang="en-GB"/>
          </a:p>
        </p:txBody>
      </p:sp>
    </p:spTree>
    <p:extLst>
      <p:ext uri="{BB962C8B-B14F-4D97-AF65-F5344CB8AC3E}">
        <p14:creationId xmlns:p14="http://schemas.microsoft.com/office/powerpoint/2010/main" val="3331276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Core</a:t>
            </a:r>
          </a:p>
          <a:p>
            <a:r>
              <a:rPr lang="en-GB"/>
              <a:t>	</a:t>
            </a:r>
            <a:r>
              <a:rPr lang="en-GB" smtClean="0"/>
              <a:t>rules, principles, </a:t>
            </a:r>
            <a:r>
              <a:rPr lang="en-GB" b="1" smtClean="0"/>
              <a:t>LAWS</a:t>
            </a:r>
            <a:endParaRPr lang="en-GB" smtClean="0"/>
          </a:p>
          <a:p>
            <a:r>
              <a:rPr lang="en-GB"/>
              <a:t>	</a:t>
            </a:r>
            <a:r>
              <a:rPr lang="en-GB" smtClean="0"/>
              <a:t>relating e.g. to thermo/aerodynamics</a:t>
            </a:r>
          </a:p>
          <a:p>
            <a:r>
              <a:rPr lang="en-GB"/>
              <a:t>	</a:t>
            </a:r>
            <a:endParaRPr lang="en-GB" smtClean="0"/>
          </a:p>
          <a:p>
            <a:r>
              <a:rPr lang="en-GB"/>
              <a:t>	</a:t>
            </a:r>
            <a:r>
              <a:rPr lang="en-GB" smtClean="0"/>
              <a:t>concpets are agreed/accepted – inviolable!</a:t>
            </a:r>
          </a:p>
          <a:p>
            <a:r>
              <a:rPr lang="en-GB"/>
              <a:t>	</a:t>
            </a:r>
            <a:r>
              <a:rPr lang="en-GB" smtClean="0"/>
              <a:t>as the basis on which we understand the world - as objective truth</a:t>
            </a:r>
          </a:p>
          <a:p>
            <a:endParaRPr lang="en-GB"/>
          </a:p>
          <a:p>
            <a:r>
              <a:rPr lang="en-GB" smtClean="0"/>
              <a:t>Periphery</a:t>
            </a:r>
          </a:p>
          <a:p>
            <a:r>
              <a:rPr lang="en-GB"/>
              <a:t>	</a:t>
            </a:r>
            <a:r>
              <a:rPr lang="en-GB" smtClean="0"/>
              <a:t>new developments extending our understanding</a:t>
            </a:r>
          </a:p>
          <a:p>
            <a:r>
              <a:rPr lang="en-GB"/>
              <a:t>	</a:t>
            </a:r>
            <a:r>
              <a:rPr lang="en-GB" smtClean="0"/>
              <a:t>merge/’bleed’ into other subject areas (e.g. biomedicine)</a:t>
            </a:r>
          </a:p>
          <a:p>
            <a:r>
              <a:rPr lang="en-GB"/>
              <a:t>	</a:t>
            </a:r>
            <a:endParaRPr lang="en-GB" smtClean="0"/>
          </a:p>
          <a:p>
            <a:r>
              <a:rPr lang="en-GB"/>
              <a:t>	</a:t>
            </a:r>
            <a:r>
              <a:rPr lang="en-GB" smtClean="0"/>
              <a:t>scope for disagreement</a:t>
            </a:r>
          </a:p>
          <a:p>
            <a:r>
              <a:rPr lang="en-GB"/>
              <a:t>	</a:t>
            </a:r>
            <a:r>
              <a:rPr lang="en-GB" smtClean="0"/>
              <a:t>on the basis of the evidence available (e.g. data/methods)</a:t>
            </a:r>
          </a:p>
          <a:p>
            <a:endParaRPr lang="en-GB"/>
          </a:p>
          <a:p>
            <a:r>
              <a:rPr lang="en-GB" smtClean="0"/>
              <a:t>Ss coming into Uni </a:t>
            </a:r>
          </a:p>
          <a:p>
            <a:r>
              <a:rPr lang="en-GB"/>
              <a:t>	</a:t>
            </a:r>
            <a:endParaRPr lang="en-GB" smtClean="0"/>
          </a:p>
          <a:p>
            <a:r>
              <a:rPr lang="en-GB"/>
              <a:t>	</a:t>
            </a:r>
            <a:r>
              <a:rPr lang="en-GB" smtClean="0"/>
              <a:t>have prior experience of the core?</a:t>
            </a:r>
          </a:p>
          <a:p>
            <a:r>
              <a:rPr lang="en-GB"/>
              <a:t>	</a:t>
            </a:r>
            <a:r>
              <a:rPr lang="en-GB" smtClean="0"/>
              <a:t>have expectations that all scientific K is uncontensted?</a:t>
            </a:r>
          </a:p>
          <a:p>
            <a:endParaRPr lang="en-GB"/>
          </a:p>
        </p:txBody>
      </p:sp>
      <p:sp>
        <p:nvSpPr>
          <p:cNvPr id="4" name="Slide Number Placeholder 3"/>
          <p:cNvSpPr>
            <a:spLocks noGrp="1"/>
          </p:cNvSpPr>
          <p:nvPr>
            <p:ph type="sldNum" sz="quarter" idx="10"/>
          </p:nvPr>
        </p:nvSpPr>
        <p:spPr/>
        <p:txBody>
          <a:bodyPr/>
          <a:lstStyle/>
          <a:p>
            <a:fld id="{FF87DDD5-0826-42B1-93B2-BC8F7B9A0501}" type="slidenum">
              <a:rPr lang="en-GB" smtClean="0"/>
              <a:t>11</a:t>
            </a:fld>
            <a:endParaRPr lang="en-GB"/>
          </a:p>
        </p:txBody>
      </p:sp>
    </p:spTree>
    <p:extLst>
      <p:ext uri="{BB962C8B-B14F-4D97-AF65-F5344CB8AC3E}">
        <p14:creationId xmlns:p14="http://schemas.microsoft.com/office/powerpoint/2010/main" val="550895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Texts on experiments</a:t>
            </a:r>
          </a:p>
          <a:p>
            <a:r>
              <a:rPr lang="en-GB" smtClean="0"/>
              <a:t>	the writing that “we all did at school”</a:t>
            </a:r>
          </a:p>
          <a:p>
            <a:endParaRPr lang="en-GB"/>
          </a:p>
          <a:p>
            <a:r>
              <a:rPr lang="en-GB" smtClean="0"/>
              <a:t>Texts with ‘design intent’</a:t>
            </a:r>
          </a:p>
          <a:p>
            <a:endParaRPr lang="en-GB"/>
          </a:p>
          <a:p>
            <a:r>
              <a:rPr lang="en-GB" smtClean="0"/>
              <a:t>	</a:t>
            </a:r>
            <a:endParaRPr lang="en-GB"/>
          </a:p>
        </p:txBody>
      </p:sp>
      <p:sp>
        <p:nvSpPr>
          <p:cNvPr id="4" name="Slide Number Placeholder 3"/>
          <p:cNvSpPr>
            <a:spLocks noGrp="1"/>
          </p:cNvSpPr>
          <p:nvPr>
            <p:ph type="sldNum" sz="quarter" idx="10"/>
          </p:nvPr>
        </p:nvSpPr>
        <p:spPr/>
        <p:txBody>
          <a:bodyPr/>
          <a:lstStyle/>
          <a:p>
            <a:fld id="{FF87DDD5-0826-42B1-93B2-BC8F7B9A0501}" type="slidenum">
              <a:rPr lang="en-GB" smtClean="0"/>
              <a:t>12</a:t>
            </a:fld>
            <a:endParaRPr lang="en-GB"/>
          </a:p>
        </p:txBody>
      </p:sp>
    </p:spTree>
    <p:extLst>
      <p:ext uri="{BB962C8B-B14F-4D97-AF65-F5344CB8AC3E}">
        <p14:creationId xmlns:p14="http://schemas.microsoft.com/office/powerpoint/2010/main" val="219722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F87DDD5-0826-42B1-93B2-BC8F7B9A0501}" type="slidenum">
              <a:rPr lang="en-GB" smtClean="0"/>
              <a:t>13</a:t>
            </a:fld>
            <a:endParaRPr lang="en-GB"/>
          </a:p>
        </p:txBody>
      </p:sp>
    </p:spTree>
    <p:extLst>
      <p:ext uri="{BB962C8B-B14F-4D97-AF65-F5344CB8AC3E}">
        <p14:creationId xmlns:p14="http://schemas.microsoft.com/office/powerpoint/2010/main" val="2747301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F87DDD5-0826-42B1-93B2-BC8F7B9A0501}" type="slidenum">
              <a:rPr lang="en-GB" smtClean="0"/>
              <a:t>14</a:t>
            </a:fld>
            <a:endParaRPr lang="en-GB"/>
          </a:p>
        </p:txBody>
      </p:sp>
    </p:spTree>
    <p:extLst>
      <p:ext uri="{BB962C8B-B14F-4D97-AF65-F5344CB8AC3E}">
        <p14:creationId xmlns:p14="http://schemas.microsoft.com/office/powerpoint/2010/main" val="2521006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2CC0937-3EA8-44F2-BE1D-4374B12A7F68}" type="datetimeFigureOut">
              <a:rPr lang="en-GB" smtClean="0"/>
              <a:t>10/04/2017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F2FB5D-5CC3-49E4-91D8-281454A65A3D}" type="slidenum">
              <a:rPr lang="en-GB" smtClean="0"/>
              <a:t>‹#›</a:t>
            </a:fld>
            <a:endParaRPr lang="en-GB"/>
          </a:p>
        </p:txBody>
      </p:sp>
    </p:spTree>
    <p:extLst>
      <p:ext uri="{BB962C8B-B14F-4D97-AF65-F5344CB8AC3E}">
        <p14:creationId xmlns:p14="http://schemas.microsoft.com/office/powerpoint/2010/main" val="912342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2CC0937-3EA8-44F2-BE1D-4374B12A7F68}" type="datetimeFigureOut">
              <a:rPr lang="en-GB" smtClean="0"/>
              <a:t>10/04/2017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F2FB5D-5CC3-49E4-91D8-281454A65A3D}" type="slidenum">
              <a:rPr lang="en-GB" smtClean="0"/>
              <a:t>‹#›</a:t>
            </a:fld>
            <a:endParaRPr lang="en-GB"/>
          </a:p>
        </p:txBody>
      </p:sp>
    </p:spTree>
    <p:extLst>
      <p:ext uri="{BB962C8B-B14F-4D97-AF65-F5344CB8AC3E}">
        <p14:creationId xmlns:p14="http://schemas.microsoft.com/office/powerpoint/2010/main" val="586758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2CC0937-3EA8-44F2-BE1D-4374B12A7F68}" type="datetimeFigureOut">
              <a:rPr lang="en-GB" smtClean="0"/>
              <a:t>10/04/2017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F2FB5D-5CC3-49E4-91D8-281454A65A3D}" type="slidenum">
              <a:rPr lang="en-GB" smtClean="0"/>
              <a:t>‹#›</a:t>
            </a:fld>
            <a:endParaRPr lang="en-GB"/>
          </a:p>
        </p:txBody>
      </p:sp>
    </p:spTree>
    <p:extLst>
      <p:ext uri="{BB962C8B-B14F-4D97-AF65-F5344CB8AC3E}">
        <p14:creationId xmlns:p14="http://schemas.microsoft.com/office/powerpoint/2010/main" val="107176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2CC0937-3EA8-44F2-BE1D-4374B12A7F68}" type="datetimeFigureOut">
              <a:rPr lang="en-GB" smtClean="0"/>
              <a:t>10/04/2017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F2FB5D-5CC3-49E4-91D8-281454A65A3D}" type="slidenum">
              <a:rPr lang="en-GB" smtClean="0"/>
              <a:t>‹#›</a:t>
            </a:fld>
            <a:endParaRPr lang="en-GB"/>
          </a:p>
        </p:txBody>
      </p:sp>
    </p:spTree>
    <p:extLst>
      <p:ext uri="{BB962C8B-B14F-4D97-AF65-F5344CB8AC3E}">
        <p14:creationId xmlns:p14="http://schemas.microsoft.com/office/powerpoint/2010/main" val="872448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CC0937-3EA8-44F2-BE1D-4374B12A7F68}" type="datetimeFigureOut">
              <a:rPr lang="en-GB" smtClean="0"/>
              <a:t>10/04/2017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F2FB5D-5CC3-49E4-91D8-281454A65A3D}" type="slidenum">
              <a:rPr lang="en-GB" smtClean="0"/>
              <a:t>‹#›</a:t>
            </a:fld>
            <a:endParaRPr lang="en-GB"/>
          </a:p>
        </p:txBody>
      </p:sp>
    </p:spTree>
    <p:extLst>
      <p:ext uri="{BB962C8B-B14F-4D97-AF65-F5344CB8AC3E}">
        <p14:creationId xmlns:p14="http://schemas.microsoft.com/office/powerpoint/2010/main" val="2319356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2CC0937-3EA8-44F2-BE1D-4374B12A7F68}" type="datetimeFigureOut">
              <a:rPr lang="en-GB" smtClean="0"/>
              <a:t>10/04/2017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5F2FB5D-5CC3-49E4-91D8-281454A65A3D}" type="slidenum">
              <a:rPr lang="en-GB" smtClean="0"/>
              <a:t>‹#›</a:t>
            </a:fld>
            <a:endParaRPr lang="en-GB"/>
          </a:p>
        </p:txBody>
      </p:sp>
    </p:spTree>
    <p:extLst>
      <p:ext uri="{BB962C8B-B14F-4D97-AF65-F5344CB8AC3E}">
        <p14:creationId xmlns:p14="http://schemas.microsoft.com/office/powerpoint/2010/main" val="1107353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2CC0937-3EA8-44F2-BE1D-4374B12A7F68}" type="datetimeFigureOut">
              <a:rPr lang="en-GB" smtClean="0"/>
              <a:t>10/04/2017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5F2FB5D-5CC3-49E4-91D8-281454A65A3D}" type="slidenum">
              <a:rPr lang="en-GB" smtClean="0"/>
              <a:t>‹#›</a:t>
            </a:fld>
            <a:endParaRPr lang="en-GB"/>
          </a:p>
        </p:txBody>
      </p:sp>
    </p:spTree>
    <p:extLst>
      <p:ext uri="{BB962C8B-B14F-4D97-AF65-F5344CB8AC3E}">
        <p14:creationId xmlns:p14="http://schemas.microsoft.com/office/powerpoint/2010/main" val="269381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2CC0937-3EA8-44F2-BE1D-4374B12A7F68}" type="datetimeFigureOut">
              <a:rPr lang="en-GB" smtClean="0"/>
              <a:t>10/04/2017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5F2FB5D-5CC3-49E4-91D8-281454A65A3D}" type="slidenum">
              <a:rPr lang="en-GB" smtClean="0"/>
              <a:t>‹#›</a:t>
            </a:fld>
            <a:endParaRPr lang="en-GB"/>
          </a:p>
        </p:txBody>
      </p:sp>
    </p:spTree>
    <p:extLst>
      <p:ext uri="{BB962C8B-B14F-4D97-AF65-F5344CB8AC3E}">
        <p14:creationId xmlns:p14="http://schemas.microsoft.com/office/powerpoint/2010/main" val="1728713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CC0937-3EA8-44F2-BE1D-4374B12A7F68}" type="datetimeFigureOut">
              <a:rPr lang="en-GB" smtClean="0"/>
              <a:t>10/04/2017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5F2FB5D-5CC3-49E4-91D8-281454A65A3D}" type="slidenum">
              <a:rPr lang="en-GB" smtClean="0"/>
              <a:t>‹#›</a:t>
            </a:fld>
            <a:endParaRPr lang="en-GB"/>
          </a:p>
        </p:txBody>
      </p:sp>
    </p:spTree>
    <p:extLst>
      <p:ext uri="{BB962C8B-B14F-4D97-AF65-F5344CB8AC3E}">
        <p14:creationId xmlns:p14="http://schemas.microsoft.com/office/powerpoint/2010/main" val="3108286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CC0937-3EA8-44F2-BE1D-4374B12A7F68}" type="datetimeFigureOut">
              <a:rPr lang="en-GB" smtClean="0"/>
              <a:t>10/04/2017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5F2FB5D-5CC3-49E4-91D8-281454A65A3D}" type="slidenum">
              <a:rPr lang="en-GB" smtClean="0"/>
              <a:t>‹#›</a:t>
            </a:fld>
            <a:endParaRPr lang="en-GB"/>
          </a:p>
        </p:txBody>
      </p:sp>
    </p:spTree>
    <p:extLst>
      <p:ext uri="{BB962C8B-B14F-4D97-AF65-F5344CB8AC3E}">
        <p14:creationId xmlns:p14="http://schemas.microsoft.com/office/powerpoint/2010/main" val="3283141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CC0937-3EA8-44F2-BE1D-4374B12A7F68}" type="datetimeFigureOut">
              <a:rPr lang="en-GB" smtClean="0"/>
              <a:t>10/04/2017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5F2FB5D-5CC3-49E4-91D8-281454A65A3D}" type="slidenum">
              <a:rPr lang="en-GB" smtClean="0"/>
              <a:t>‹#›</a:t>
            </a:fld>
            <a:endParaRPr lang="en-GB"/>
          </a:p>
        </p:txBody>
      </p:sp>
    </p:spTree>
    <p:extLst>
      <p:ext uri="{BB962C8B-B14F-4D97-AF65-F5344CB8AC3E}">
        <p14:creationId xmlns:p14="http://schemas.microsoft.com/office/powerpoint/2010/main" val="2085522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CC0937-3EA8-44F2-BE1D-4374B12A7F68}" type="datetimeFigureOut">
              <a:rPr lang="en-GB" smtClean="0"/>
              <a:t>10/04/2017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F2FB5D-5CC3-49E4-91D8-281454A65A3D}" type="slidenum">
              <a:rPr lang="en-GB" smtClean="0"/>
              <a:t>‹#›</a:t>
            </a:fld>
            <a:endParaRPr lang="en-GB"/>
          </a:p>
        </p:txBody>
      </p:sp>
    </p:spTree>
    <p:extLst>
      <p:ext uri="{BB962C8B-B14F-4D97-AF65-F5344CB8AC3E}">
        <p14:creationId xmlns:p14="http://schemas.microsoft.com/office/powerpoint/2010/main" val="3730039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GB" dirty="0"/>
          </a:p>
        </p:txBody>
      </p:sp>
      <p:sp>
        <p:nvSpPr>
          <p:cNvPr id="6" name="Content Placeholder 5"/>
          <p:cNvSpPr>
            <a:spLocks noGrp="1"/>
          </p:cNvSpPr>
          <p:nvPr>
            <p:ph idx="1"/>
          </p:nvPr>
        </p:nvSpPr>
        <p:spPr/>
        <p:txBody>
          <a:bodyPr>
            <a:normAutofit/>
          </a:bodyPr>
          <a:lstStyle/>
          <a:p>
            <a:pPr marL="0" indent="0">
              <a:buNone/>
            </a:pPr>
            <a:r>
              <a:rPr lang="en-GB" sz="5400" dirty="0" smtClean="0"/>
              <a:t>The uses of literature in three academic disciplines</a:t>
            </a:r>
          </a:p>
          <a:p>
            <a:pPr marL="0" indent="0">
              <a:buNone/>
            </a:pPr>
            <a:endParaRPr lang="en-GB" sz="4000" dirty="0" smtClean="0"/>
          </a:p>
          <a:p>
            <a:pPr marL="0" indent="0">
              <a:buNone/>
            </a:pPr>
            <a:r>
              <a:rPr lang="en-GB" sz="4000" dirty="0" smtClean="0"/>
              <a:t>Ted Colclough</a:t>
            </a:r>
          </a:p>
          <a:p>
            <a:pPr marL="0" indent="0">
              <a:buNone/>
            </a:pPr>
            <a:r>
              <a:rPr lang="en-GB" sz="4000" dirty="0" smtClean="0"/>
              <a:t>Jeni Driscoll</a:t>
            </a:r>
          </a:p>
          <a:p>
            <a:pPr marL="0" indent="0">
              <a:buNone/>
            </a:pPr>
            <a:r>
              <a:rPr lang="en-GB" sz="4000" dirty="0" smtClean="0"/>
              <a:t>Anna Fox</a:t>
            </a:r>
            <a:endParaRPr lang="en-GB" sz="4000" dirty="0"/>
          </a:p>
        </p:txBody>
      </p:sp>
      <p:pic>
        <p:nvPicPr>
          <p:cNvPr id="7" name="Picture 6" descr="C:\Users\aliprice\AppData\Local\Microsoft\Windows\Temporary Internet Files\Content.Outlook\JQJ2VHYI\English-Language-Centre-Colour.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592" y="723106"/>
            <a:ext cx="3676015" cy="609600"/>
          </a:xfrm>
          <a:prstGeom prst="rect">
            <a:avLst/>
          </a:prstGeom>
          <a:noFill/>
          <a:ln>
            <a:noFill/>
          </a:ln>
        </p:spPr>
      </p:pic>
    </p:spTree>
    <p:extLst>
      <p:ext uri="{BB962C8B-B14F-4D97-AF65-F5344CB8AC3E}">
        <p14:creationId xmlns:p14="http://schemas.microsoft.com/office/powerpoint/2010/main" val="540024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smtClean="0"/>
              <a:t>Engineering – the nature of the discipline</a:t>
            </a:r>
            <a:r>
              <a:rPr lang="en-GB" smtClean="0"/>
              <a:t/>
            </a:r>
            <a:br>
              <a:rPr lang="en-GB" smtClean="0"/>
            </a:br>
            <a:endParaRPr lang="en-GB" dirty="0"/>
          </a:p>
        </p:txBody>
      </p:sp>
      <p:sp>
        <p:nvSpPr>
          <p:cNvPr id="4" name="Rounded Rectangular Callout 3"/>
          <p:cNvSpPr/>
          <p:nvPr/>
        </p:nvSpPr>
        <p:spPr>
          <a:xfrm>
            <a:off x="838200" y="1546485"/>
            <a:ext cx="8919148" cy="1948722"/>
          </a:xfrm>
          <a:prstGeom prst="wedgeRoundRectCallout">
            <a:avLst>
              <a:gd name="adj1" fmla="val 62282"/>
              <a:gd name="adj2" fmla="val -43983"/>
              <a:gd name="adj3" fmla="val 16667"/>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200" smtClean="0">
                <a:solidFill>
                  <a:schemeClr val="tx1"/>
                </a:solidFill>
              </a:rPr>
              <a:t>‘Learning </a:t>
            </a:r>
            <a:r>
              <a:rPr lang="en-GB" sz="2200" dirty="0" smtClean="0">
                <a:solidFill>
                  <a:schemeClr val="tx1"/>
                </a:solidFill>
              </a:rPr>
              <a:t>to </a:t>
            </a:r>
            <a:r>
              <a:rPr lang="en-GB" sz="2200" b="1" dirty="0">
                <a:solidFill>
                  <a:schemeClr val="tx1"/>
                </a:solidFill>
              </a:rPr>
              <a:t>apply  fundamental scientific knowledge to solve problems or as the basis for the design</a:t>
            </a:r>
            <a:r>
              <a:rPr lang="en-GB" sz="2200" dirty="0">
                <a:solidFill>
                  <a:schemeClr val="tx1"/>
                </a:solidFill>
              </a:rPr>
              <a:t> of new products, processes </a:t>
            </a:r>
            <a:r>
              <a:rPr lang="en-GB" sz="2200">
                <a:solidFill>
                  <a:schemeClr val="tx1"/>
                </a:solidFill>
              </a:rPr>
              <a:t>and </a:t>
            </a:r>
            <a:r>
              <a:rPr lang="en-GB" sz="2200" smtClean="0">
                <a:solidFill>
                  <a:schemeClr val="tx1"/>
                </a:solidFill>
              </a:rPr>
              <a:t>systems. </a:t>
            </a:r>
            <a:endParaRPr lang="en-GB" sz="2200" dirty="0">
              <a:solidFill>
                <a:schemeClr val="tx1"/>
              </a:solidFill>
            </a:endParaRPr>
          </a:p>
        </p:txBody>
      </p:sp>
      <p:sp>
        <p:nvSpPr>
          <p:cNvPr id="5" name="Rounded Rectangular Callout 4"/>
          <p:cNvSpPr/>
          <p:nvPr/>
        </p:nvSpPr>
        <p:spPr>
          <a:xfrm>
            <a:off x="2434652" y="4064833"/>
            <a:ext cx="8919148" cy="1948722"/>
          </a:xfrm>
          <a:prstGeom prst="wedgeRoundRectCallout">
            <a:avLst>
              <a:gd name="adj1" fmla="val -62592"/>
              <a:gd name="adj2" fmla="val -40137"/>
              <a:gd name="adj3" fmla="val 16667"/>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200" dirty="0">
                <a:solidFill>
                  <a:schemeClr val="tx1"/>
                </a:solidFill>
              </a:rPr>
              <a:t>‘I sum it up as … </a:t>
            </a:r>
            <a:r>
              <a:rPr lang="en-GB" sz="2200" b="1" dirty="0">
                <a:solidFill>
                  <a:schemeClr val="tx1"/>
                </a:solidFill>
              </a:rPr>
              <a:t>CDIO … conceive, design, implement and operate</a:t>
            </a:r>
            <a:r>
              <a:rPr lang="en-GB" sz="2200" dirty="0">
                <a:solidFill>
                  <a:schemeClr val="tx1"/>
                </a:solidFill>
              </a:rPr>
              <a:t>, so invent, make, supply, operate and then dispose of at end of life, they’re the phases of engineering; so from someone’s mind into reality into use and recycled.’</a:t>
            </a:r>
          </a:p>
        </p:txBody>
      </p:sp>
    </p:spTree>
    <p:extLst>
      <p:ext uri="{BB962C8B-B14F-4D97-AF65-F5344CB8AC3E}">
        <p14:creationId xmlns:p14="http://schemas.microsoft.com/office/powerpoint/2010/main" val="907530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Engineering – the nature of the discipline</a:t>
            </a:r>
            <a:endParaRPr lang="en-GB"/>
          </a:p>
        </p:txBody>
      </p:sp>
      <p:sp>
        <p:nvSpPr>
          <p:cNvPr id="3" name="Content Placeholder 2"/>
          <p:cNvSpPr>
            <a:spLocks noGrp="1"/>
          </p:cNvSpPr>
          <p:nvPr>
            <p:ph idx="1"/>
          </p:nvPr>
        </p:nvSpPr>
        <p:spPr/>
        <p:txBody>
          <a:bodyPr>
            <a:normAutofit/>
          </a:bodyPr>
          <a:lstStyle/>
          <a:p>
            <a:pPr marL="0" indent="0">
              <a:buNone/>
            </a:pPr>
            <a:endParaRPr lang="en-GB" b="1" smtClean="0">
              <a:solidFill>
                <a:srgbClr val="0070C0"/>
              </a:solidFill>
            </a:endParaRPr>
          </a:p>
          <a:p>
            <a:r>
              <a:rPr lang="en-GB" sz="2200" b="1" smtClean="0">
                <a:solidFill>
                  <a:srgbClr val="0070C0"/>
                </a:solidFill>
              </a:rPr>
              <a:t>A core of established science</a:t>
            </a:r>
            <a:endParaRPr lang="en-GB" sz="2200" b="1">
              <a:solidFill>
                <a:srgbClr val="0070C0"/>
              </a:solidFill>
            </a:endParaRPr>
          </a:p>
          <a:p>
            <a:pPr marL="0" indent="0">
              <a:buNone/>
            </a:pPr>
            <a:r>
              <a:rPr lang="en-GB" sz="2200" smtClean="0"/>
              <a:t>‘It tends to be the older stuff where there’s </a:t>
            </a:r>
            <a:r>
              <a:rPr lang="en-GB" sz="2200" b="1" smtClean="0"/>
              <a:t>consensus</a:t>
            </a:r>
            <a:r>
              <a:rPr lang="en-GB" sz="2200" smtClean="0"/>
              <a:t>.’</a:t>
            </a:r>
          </a:p>
          <a:p>
            <a:pPr marL="0" indent="0">
              <a:buNone/>
            </a:pPr>
            <a:endParaRPr lang="en-GB" sz="2200" b="1" smtClean="0">
              <a:solidFill>
                <a:srgbClr val="0070C0"/>
              </a:solidFill>
            </a:endParaRPr>
          </a:p>
          <a:p>
            <a:r>
              <a:rPr lang="en-GB" sz="2200" b="1" smtClean="0">
                <a:solidFill>
                  <a:srgbClr val="0070C0"/>
                </a:solidFill>
              </a:rPr>
              <a:t>Cutting edge developments on the periphery</a:t>
            </a:r>
            <a:endParaRPr lang="en-GB" sz="2200" b="1">
              <a:solidFill>
                <a:srgbClr val="0070C0"/>
              </a:solidFill>
            </a:endParaRPr>
          </a:p>
          <a:p>
            <a:pPr marL="0" indent="0">
              <a:buNone/>
            </a:pPr>
            <a:r>
              <a:rPr lang="en-GB" sz="2200" smtClean="0"/>
              <a:t>‘New stuff [is] being added all the time … </a:t>
            </a:r>
            <a:r>
              <a:rPr lang="en-GB" sz="2200" b="1" smtClean="0"/>
              <a:t>some turns out to be unsubstantiated, but most … [is] just adding</a:t>
            </a:r>
            <a:r>
              <a:rPr lang="en-GB" sz="2200" smtClean="0"/>
              <a:t> to what is the set of tools, techniques, materials that engineers have …’</a:t>
            </a:r>
          </a:p>
          <a:p>
            <a:pPr marL="0" indent="0">
              <a:buNone/>
            </a:pPr>
            <a:r>
              <a:rPr lang="en-GB" sz="2200" smtClean="0"/>
              <a:t>‘Always at the edges in developmental engineering, </a:t>
            </a:r>
            <a:r>
              <a:rPr lang="en-GB" sz="2200" b="1" smtClean="0"/>
              <a:t>at the cutting edge of science </a:t>
            </a:r>
            <a:r>
              <a:rPr lang="en-GB" sz="2200" smtClean="0"/>
              <a:t>… </a:t>
            </a:r>
            <a:r>
              <a:rPr lang="en-GB" sz="2200" b="1" smtClean="0"/>
              <a:t>there will be different camps having different views</a:t>
            </a:r>
            <a:r>
              <a:rPr lang="en-GB" sz="2200" smtClean="0"/>
              <a:t>... ’</a:t>
            </a:r>
          </a:p>
          <a:p>
            <a:pPr marL="0" indent="0">
              <a:buNone/>
            </a:pPr>
            <a:endParaRPr lang="en-GB" smtClean="0"/>
          </a:p>
          <a:p>
            <a:pPr marL="0" indent="0">
              <a:buNone/>
            </a:pPr>
            <a:endParaRPr lang="en-GB"/>
          </a:p>
        </p:txBody>
      </p:sp>
      <p:sp>
        <p:nvSpPr>
          <p:cNvPr id="4" name="Oval 3"/>
          <p:cNvSpPr/>
          <p:nvPr/>
        </p:nvSpPr>
        <p:spPr>
          <a:xfrm>
            <a:off x="9243753" y="1673257"/>
            <a:ext cx="2046690" cy="1951092"/>
          </a:xfrm>
          <a:prstGeom prst="ellipse">
            <a:avLst/>
          </a:prstGeom>
          <a:solidFill>
            <a:schemeClr val="accent1">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Oval 5"/>
          <p:cNvSpPr/>
          <p:nvPr/>
        </p:nvSpPr>
        <p:spPr>
          <a:xfrm>
            <a:off x="9631172" y="2025348"/>
            <a:ext cx="1271847" cy="1246909"/>
          </a:xfrm>
          <a:prstGeom prst="ellipse">
            <a:avLst/>
          </a:prstGeom>
          <a:solidFill>
            <a:schemeClr val="accent1">
              <a:lumMod val="60000"/>
              <a:lumOff val="40000"/>
            </a:schemeClr>
          </a:solidFill>
          <a:ln>
            <a:solidFill>
              <a:schemeClr val="accent1">
                <a:lumMod val="60000"/>
                <a:lumOff val="40000"/>
              </a:schemeClr>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3650648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9" y="387845"/>
            <a:ext cx="10515600" cy="1325563"/>
          </a:xfrm>
        </p:spPr>
        <p:txBody>
          <a:bodyPr/>
          <a:lstStyle/>
          <a:p>
            <a:r>
              <a:rPr lang="en-GB" dirty="0" smtClean="0"/>
              <a:t>Engineering – typical tasks</a:t>
            </a:r>
            <a:endParaRPr lang="en-GB" dirty="0"/>
          </a:p>
        </p:txBody>
      </p:sp>
      <p:sp>
        <p:nvSpPr>
          <p:cNvPr id="3" name="Text Placeholder 2"/>
          <p:cNvSpPr>
            <a:spLocks noGrp="1"/>
          </p:cNvSpPr>
          <p:nvPr>
            <p:ph type="body" idx="1"/>
          </p:nvPr>
        </p:nvSpPr>
        <p:spPr>
          <a:xfrm>
            <a:off x="839789" y="1934837"/>
            <a:ext cx="2518009" cy="823912"/>
          </a:xfrm>
        </p:spPr>
        <p:txBody>
          <a:bodyPr>
            <a:noAutofit/>
          </a:bodyPr>
          <a:lstStyle/>
          <a:p>
            <a:r>
              <a:rPr lang="en-GB" dirty="0" smtClean="0">
                <a:solidFill>
                  <a:schemeClr val="accent1"/>
                </a:solidFill>
              </a:rPr>
              <a:t>Writing about</a:t>
            </a:r>
          </a:p>
          <a:p>
            <a:r>
              <a:rPr lang="en-GB" dirty="0" smtClean="0">
                <a:solidFill>
                  <a:schemeClr val="accent1"/>
                </a:solidFill>
              </a:rPr>
              <a:t>EXPERIMENTS</a:t>
            </a:r>
            <a:endParaRPr lang="en-GB" dirty="0">
              <a:solidFill>
                <a:schemeClr val="accent1"/>
              </a:solidFill>
            </a:endParaRPr>
          </a:p>
        </p:txBody>
      </p:sp>
      <p:sp>
        <p:nvSpPr>
          <p:cNvPr id="4" name="Content Placeholder 3"/>
          <p:cNvSpPr>
            <a:spLocks noGrp="1"/>
          </p:cNvSpPr>
          <p:nvPr>
            <p:ph sz="half" idx="2"/>
          </p:nvPr>
        </p:nvSpPr>
        <p:spPr>
          <a:xfrm>
            <a:off x="839789" y="3006726"/>
            <a:ext cx="3012683" cy="2816433"/>
          </a:xfrm>
        </p:spPr>
        <p:txBody>
          <a:bodyPr/>
          <a:lstStyle/>
          <a:p>
            <a:pPr marL="0" indent="0">
              <a:buNone/>
            </a:pPr>
            <a:r>
              <a:rPr lang="en-GB" sz="2200" dirty="0" smtClean="0"/>
              <a:t>IMRD structure:</a:t>
            </a:r>
          </a:p>
          <a:p>
            <a:pPr>
              <a:buClr>
                <a:schemeClr val="accent1"/>
              </a:buClr>
            </a:pPr>
            <a:r>
              <a:rPr lang="en-GB" sz="2200" dirty="0" smtClean="0"/>
              <a:t>Introduction</a:t>
            </a:r>
          </a:p>
          <a:p>
            <a:pPr>
              <a:buClr>
                <a:schemeClr val="accent1"/>
              </a:buClr>
            </a:pPr>
            <a:r>
              <a:rPr lang="en-GB" sz="2200" dirty="0" smtClean="0"/>
              <a:t>Method</a:t>
            </a:r>
          </a:p>
          <a:p>
            <a:pPr>
              <a:buClr>
                <a:schemeClr val="accent1"/>
              </a:buClr>
            </a:pPr>
            <a:r>
              <a:rPr lang="en-GB" sz="2200" dirty="0" smtClean="0"/>
              <a:t>Results</a:t>
            </a:r>
          </a:p>
          <a:p>
            <a:pPr>
              <a:buClr>
                <a:schemeClr val="accent1"/>
              </a:buClr>
            </a:pPr>
            <a:r>
              <a:rPr lang="en-GB" sz="2200" dirty="0" smtClean="0"/>
              <a:t>Discussion</a:t>
            </a:r>
            <a:endParaRPr lang="en-GB" sz="2200" dirty="0"/>
          </a:p>
          <a:p>
            <a:endParaRPr lang="en-GB" dirty="0"/>
          </a:p>
        </p:txBody>
      </p:sp>
      <p:sp>
        <p:nvSpPr>
          <p:cNvPr id="5" name="Text Placeholder 4"/>
          <p:cNvSpPr>
            <a:spLocks noGrp="1"/>
          </p:cNvSpPr>
          <p:nvPr>
            <p:ph type="body" sz="quarter" idx="3"/>
          </p:nvPr>
        </p:nvSpPr>
        <p:spPr>
          <a:xfrm>
            <a:off x="4559054" y="1934837"/>
            <a:ext cx="5988909" cy="823912"/>
          </a:xfrm>
        </p:spPr>
        <p:txBody>
          <a:bodyPr>
            <a:noAutofit/>
          </a:bodyPr>
          <a:lstStyle/>
          <a:p>
            <a:r>
              <a:rPr lang="en-GB" dirty="0">
                <a:solidFill>
                  <a:schemeClr val="accent1"/>
                </a:solidFill>
              </a:rPr>
              <a:t>Writing </a:t>
            </a:r>
            <a:r>
              <a:rPr lang="en-GB" dirty="0" smtClean="0">
                <a:solidFill>
                  <a:schemeClr val="accent1"/>
                </a:solidFill>
              </a:rPr>
              <a:t>about DESIGNS</a:t>
            </a:r>
          </a:p>
          <a:p>
            <a:r>
              <a:rPr lang="en-GB" dirty="0" smtClean="0">
                <a:solidFill>
                  <a:schemeClr val="accent1"/>
                </a:solidFill>
              </a:rPr>
              <a:t>(Product Design Specifications)</a:t>
            </a:r>
            <a:endParaRPr lang="en-GB" dirty="0">
              <a:solidFill>
                <a:schemeClr val="accent1"/>
              </a:solidFill>
            </a:endParaRPr>
          </a:p>
        </p:txBody>
      </p:sp>
      <p:sp>
        <p:nvSpPr>
          <p:cNvPr id="6" name="Content Placeholder 5"/>
          <p:cNvSpPr>
            <a:spLocks noGrp="1"/>
          </p:cNvSpPr>
          <p:nvPr>
            <p:ph sz="quarter" idx="4"/>
          </p:nvPr>
        </p:nvSpPr>
        <p:spPr>
          <a:xfrm>
            <a:off x="4550742" y="3015038"/>
            <a:ext cx="6563374" cy="2816433"/>
          </a:xfrm>
        </p:spPr>
        <p:txBody>
          <a:bodyPr>
            <a:normAutofit/>
          </a:bodyPr>
          <a:lstStyle/>
          <a:p>
            <a:pPr>
              <a:buClr>
                <a:schemeClr val="accent1"/>
              </a:buClr>
            </a:pPr>
            <a:r>
              <a:rPr lang="en-GB" sz="2200" dirty="0" smtClean="0"/>
              <a:t>Identify </a:t>
            </a:r>
            <a:r>
              <a:rPr lang="en-GB" sz="2200" dirty="0"/>
              <a:t>a need/opportunity</a:t>
            </a:r>
          </a:p>
          <a:p>
            <a:pPr>
              <a:buClr>
                <a:schemeClr val="accent1"/>
              </a:buClr>
            </a:pPr>
            <a:r>
              <a:rPr lang="en-GB" sz="2200" dirty="0" smtClean="0"/>
              <a:t>Understand </a:t>
            </a:r>
            <a:r>
              <a:rPr lang="en-GB" sz="2200" dirty="0"/>
              <a:t>the requirements/user needs</a:t>
            </a:r>
          </a:p>
          <a:p>
            <a:pPr>
              <a:buClr>
                <a:schemeClr val="accent1"/>
              </a:buClr>
            </a:pPr>
            <a:r>
              <a:rPr lang="en-GB" sz="2200" smtClean="0"/>
              <a:t>Generate/explore various </a:t>
            </a:r>
            <a:r>
              <a:rPr lang="en-GB" sz="2200" dirty="0"/>
              <a:t>concepts</a:t>
            </a:r>
          </a:p>
          <a:p>
            <a:pPr>
              <a:buClr>
                <a:schemeClr val="accent1"/>
              </a:buClr>
            </a:pPr>
            <a:r>
              <a:rPr lang="en-GB" sz="2200" smtClean="0"/>
              <a:t>Evaluate concepts -&gt; select 1</a:t>
            </a:r>
            <a:endParaRPr lang="en-GB" sz="2200" dirty="0"/>
          </a:p>
          <a:p>
            <a:pPr>
              <a:buClr>
                <a:schemeClr val="accent1"/>
              </a:buClr>
            </a:pPr>
            <a:r>
              <a:rPr lang="en-GB" sz="2200" dirty="0" smtClean="0"/>
              <a:t>Develop/refine </a:t>
            </a:r>
            <a:r>
              <a:rPr lang="en-GB" sz="2200" dirty="0"/>
              <a:t>the </a:t>
            </a:r>
            <a:r>
              <a:rPr lang="en-GB" sz="2200"/>
              <a:t>selected </a:t>
            </a:r>
            <a:r>
              <a:rPr lang="en-GB" sz="2200" smtClean="0"/>
              <a:t>design</a:t>
            </a:r>
            <a:endParaRPr lang="en-GB" sz="2200" dirty="0"/>
          </a:p>
        </p:txBody>
      </p:sp>
    </p:spTree>
    <p:extLst>
      <p:ext uri="{BB962C8B-B14F-4D97-AF65-F5344CB8AC3E}">
        <p14:creationId xmlns:p14="http://schemas.microsoft.com/office/powerpoint/2010/main" val="231838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Engineering </a:t>
            </a:r>
            <a:r>
              <a:rPr lang="en-GB" dirty="0"/>
              <a:t>- </a:t>
            </a:r>
            <a:r>
              <a:rPr lang="en-GB" dirty="0" smtClean="0"/>
              <a:t>uses </a:t>
            </a:r>
            <a:r>
              <a:rPr lang="en-GB" dirty="0"/>
              <a:t>of l</a:t>
            </a:r>
            <a:r>
              <a:rPr lang="en-GB" dirty="0" smtClean="0"/>
              <a:t>iterature</a:t>
            </a:r>
            <a:endParaRPr lang="en-GB" dirty="0"/>
          </a:p>
        </p:txBody>
      </p:sp>
      <p:sp>
        <p:nvSpPr>
          <p:cNvPr id="3" name="Content Placeholder 2"/>
          <p:cNvSpPr>
            <a:spLocks noGrp="1"/>
          </p:cNvSpPr>
          <p:nvPr>
            <p:ph idx="1"/>
          </p:nvPr>
        </p:nvSpPr>
        <p:spPr>
          <a:xfrm>
            <a:off x="838200" y="1810635"/>
            <a:ext cx="10515600" cy="4351338"/>
          </a:xfrm>
          <a:ln>
            <a:solidFill>
              <a:schemeClr val="accent1">
                <a:lumMod val="40000"/>
                <a:lumOff val="60000"/>
              </a:schemeClr>
            </a:solidFill>
          </a:ln>
        </p:spPr>
        <p:txBody>
          <a:bodyPr>
            <a:normAutofit lnSpcReduction="10000"/>
          </a:bodyPr>
          <a:lstStyle/>
          <a:p>
            <a:pPr>
              <a:lnSpc>
                <a:spcPct val="100000"/>
              </a:lnSpc>
            </a:pPr>
            <a:r>
              <a:rPr lang="en-GB" sz="2200" b="1">
                <a:solidFill>
                  <a:srgbClr val="0070C0"/>
                </a:solidFill>
              </a:rPr>
              <a:t>Familiarity</a:t>
            </a:r>
          </a:p>
          <a:p>
            <a:pPr marL="0" indent="0">
              <a:buNone/>
            </a:pPr>
            <a:r>
              <a:rPr lang="en-GB" sz="2200"/>
              <a:t>‘They have to </a:t>
            </a:r>
            <a:r>
              <a:rPr lang="en-GB" sz="2200" b="1"/>
              <a:t>demonstrate as a student that they know the underlying science</a:t>
            </a:r>
            <a:r>
              <a:rPr lang="en-GB" sz="2200"/>
              <a:t>. Might not always need to do that as a professional, it’s probably taken as read, but they have to demonstrate it </a:t>
            </a:r>
            <a:r>
              <a:rPr lang="en-GB" sz="2200" b="1"/>
              <a:t>so that they can get some marks</a:t>
            </a:r>
            <a:r>
              <a:rPr lang="en-GB" sz="2200"/>
              <a:t> for that.’</a:t>
            </a:r>
          </a:p>
          <a:p>
            <a:endParaRPr lang="en-GB" sz="2200" b="1" smtClean="0">
              <a:solidFill>
                <a:srgbClr val="0070C0"/>
              </a:solidFill>
            </a:endParaRPr>
          </a:p>
          <a:p>
            <a:r>
              <a:rPr lang="en-GB" sz="2200" b="1" smtClean="0">
                <a:solidFill>
                  <a:srgbClr val="0070C0"/>
                </a:solidFill>
              </a:rPr>
              <a:t>Motivation </a:t>
            </a:r>
            <a:r>
              <a:rPr lang="en-GB" sz="2200" b="1" dirty="0" smtClean="0">
                <a:solidFill>
                  <a:srgbClr val="0070C0"/>
                </a:solidFill>
              </a:rPr>
              <a:t>&amp; contribution</a:t>
            </a:r>
          </a:p>
          <a:p>
            <a:pPr marL="0" indent="0">
              <a:buNone/>
            </a:pPr>
            <a:r>
              <a:rPr lang="en-GB" sz="2200" dirty="0" smtClean="0"/>
              <a:t>‘So the first type of literature will be the things that </a:t>
            </a:r>
            <a:r>
              <a:rPr lang="en-GB" sz="2200" b="1" dirty="0"/>
              <a:t>establish the sector or problem or need </a:t>
            </a:r>
            <a:r>
              <a:rPr lang="en-GB" sz="2200" dirty="0" smtClean="0"/>
              <a:t>… not </a:t>
            </a:r>
            <a:r>
              <a:rPr lang="en-GB" sz="2200" dirty="0"/>
              <a:t>necessarily scientific, </a:t>
            </a:r>
            <a:r>
              <a:rPr lang="en-GB" sz="2200" dirty="0" smtClean="0"/>
              <a:t>might </a:t>
            </a:r>
            <a:r>
              <a:rPr lang="en-GB" sz="2200" dirty="0"/>
              <a:t>be </a:t>
            </a:r>
            <a:r>
              <a:rPr lang="en-GB" sz="2200" dirty="0" smtClean="0"/>
              <a:t>social science or might be </a:t>
            </a:r>
            <a:r>
              <a:rPr lang="en-GB" sz="2200" dirty="0"/>
              <a:t>medical </a:t>
            </a:r>
            <a:r>
              <a:rPr lang="en-GB" sz="2200" dirty="0" smtClean="0"/>
              <a:t>or any of </a:t>
            </a:r>
            <a:r>
              <a:rPr lang="en-GB" sz="2200" b="1" dirty="0"/>
              <a:t>the sectors that engineers serve</a:t>
            </a:r>
            <a:r>
              <a:rPr lang="en-GB" sz="2200" dirty="0" smtClean="0"/>
              <a:t>.’</a:t>
            </a:r>
          </a:p>
          <a:p>
            <a:pPr marL="0" indent="0">
              <a:buNone/>
            </a:pPr>
            <a:r>
              <a:rPr lang="en-GB" sz="2200" smtClean="0">
                <a:solidFill>
                  <a:schemeClr val="accent2">
                    <a:lumMod val="50000"/>
                  </a:schemeClr>
                </a:solidFill>
              </a:rPr>
              <a:t>‘You’d like to think that if they’ve done the scientific research and have come out with some findings, </a:t>
            </a:r>
            <a:r>
              <a:rPr lang="en-GB" sz="2200" b="1" smtClean="0">
                <a:solidFill>
                  <a:schemeClr val="accent2">
                    <a:lumMod val="50000"/>
                  </a:schemeClr>
                </a:solidFill>
              </a:rPr>
              <a:t>you’d like to think in their closing sections they would refer back to some of the literature.  They never do</a:t>
            </a:r>
            <a:r>
              <a:rPr lang="en-GB" sz="2200" smtClean="0">
                <a:solidFill>
                  <a:schemeClr val="accent2">
                    <a:lumMod val="50000"/>
                  </a:schemeClr>
                </a:solidFill>
              </a:rPr>
              <a:t>.’</a:t>
            </a:r>
          </a:p>
          <a:p>
            <a:pPr marL="0" indent="0">
              <a:buNone/>
            </a:pPr>
            <a:endParaRPr lang="en-GB" sz="2400" i="1" smtClean="0"/>
          </a:p>
          <a:p>
            <a:pPr marL="0" indent="0">
              <a:buNone/>
            </a:pPr>
            <a:endParaRPr lang="en-GB" sz="2200" i="1" smtClean="0"/>
          </a:p>
        </p:txBody>
      </p:sp>
    </p:spTree>
    <p:extLst>
      <p:ext uri="{BB962C8B-B14F-4D97-AF65-F5344CB8AC3E}">
        <p14:creationId xmlns:p14="http://schemas.microsoft.com/office/powerpoint/2010/main" val="3861552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Engineering - uses of literature</a:t>
            </a:r>
          </a:p>
        </p:txBody>
      </p:sp>
      <p:sp>
        <p:nvSpPr>
          <p:cNvPr id="3" name="Content Placeholder 2"/>
          <p:cNvSpPr>
            <a:spLocks noGrp="1"/>
          </p:cNvSpPr>
          <p:nvPr>
            <p:ph idx="1"/>
          </p:nvPr>
        </p:nvSpPr>
        <p:spPr/>
        <p:txBody>
          <a:bodyPr>
            <a:normAutofit/>
          </a:bodyPr>
          <a:lstStyle/>
          <a:p>
            <a:r>
              <a:rPr lang="en-GB" sz="2200" b="1" smtClean="0">
                <a:solidFill>
                  <a:srgbClr val="0070C0"/>
                </a:solidFill>
              </a:rPr>
              <a:t>Analysis &amp; application</a:t>
            </a:r>
            <a:endParaRPr lang="en-GB" sz="2200" b="1" dirty="0">
              <a:solidFill>
                <a:srgbClr val="0070C0"/>
              </a:solidFill>
            </a:endParaRPr>
          </a:p>
          <a:p>
            <a:pPr marL="0" indent="0">
              <a:buNone/>
            </a:pPr>
            <a:r>
              <a:rPr lang="en-GB" sz="2200" dirty="0" smtClean="0"/>
              <a:t>‘</a:t>
            </a:r>
            <a:r>
              <a:rPr lang="en-GB" sz="2200" dirty="0"/>
              <a:t>They’ve got to </a:t>
            </a:r>
            <a:r>
              <a:rPr lang="en-GB" sz="2200" b="1" dirty="0"/>
              <a:t>put these </a:t>
            </a:r>
            <a:r>
              <a:rPr lang="en-GB" sz="2200" dirty="0"/>
              <a:t>[</a:t>
            </a:r>
            <a:r>
              <a:rPr lang="en-GB" sz="2200" dirty="0" smtClean="0"/>
              <a:t>sources of information] </a:t>
            </a:r>
            <a:r>
              <a:rPr lang="en-GB" sz="2200" b="1" dirty="0" smtClean="0"/>
              <a:t>together</a:t>
            </a:r>
            <a:r>
              <a:rPr lang="en-GB" sz="2200" dirty="0"/>
              <a:t>.  They need to understand standards [i.e. British standards or international standards], … have to understand … any </a:t>
            </a:r>
            <a:r>
              <a:rPr lang="en-GB" sz="2200" dirty="0" smtClean="0"/>
              <a:t>[relevant] rules</a:t>
            </a:r>
            <a:r>
              <a:rPr lang="en-GB" sz="2200" dirty="0"/>
              <a:t>, regulations, laws, policies, </a:t>
            </a:r>
            <a:r>
              <a:rPr lang="en-GB" sz="2200"/>
              <a:t>procedures </a:t>
            </a:r>
            <a:r>
              <a:rPr lang="en-GB" sz="2200" smtClean="0"/>
              <a:t>… .’</a:t>
            </a:r>
          </a:p>
          <a:p>
            <a:pPr marL="0" indent="0">
              <a:buNone/>
            </a:pPr>
            <a:r>
              <a:rPr lang="en-GB" sz="2200" smtClean="0">
                <a:solidFill>
                  <a:schemeClr val="accent2">
                    <a:lumMod val="50000"/>
                  </a:schemeClr>
                </a:solidFill>
              </a:rPr>
              <a:t>‘</a:t>
            </a:r>
            <a:r>
              <a:rPr lang="en-GB" sz="2200" dirty="0">
                <a:solidFill>
                  <a:schemeClr val="accent2">
                    <a:lumMod val="50000"/>
                  </a:schemeClr>
                </a:solidFill>
              </a:rPr>
              <a:t>The hardest thing for them to get is so-and-so [referring to a source] says that, so-and-so says that, and so-and-so says that and </a:t>
            </a:r>
            <a:r>
              <a:rPr lang="en-GB" sz="2200" b="1" dirty="0">
                <a:solidFill>
                  <a:schemeClr val="accent2">
                    <a:lumMod val="50000"/>
                  </a:schemeClr>
                </a:solidFill>
              </a:rPr>
              <a:t>the way that’s relevant to me is </a:t>
            </a:r>
            <a:r>
              <a:rPr lang="en-GB" sz="2200">
                <a:solidFill>
                  <a:schemeClr val="accent2">
                    <a:lumMod val="50000"/>
                  </a:schemeClr>
                </a:solidFill>
              </a:rPr>
              <a:t>this</a:t>
            </a:r>
            <a:r>
              <a:rPr lang="en-GB" sz="2200" smtClean="0">
                <a:solidFill>
                  <a:schemeClr val="accent2">
                    <a:lumMod val="50000"/>
                  </a:schemeClr>
                </a:solidFill>
              </a:rPr>
              <a:t>… .’</a:t>
            </a:r>
            <a:endParaRPr lang="en-GB" sz="2200" dirty="0">
              <a:solidFill>
                <a:schemeClr val="accent2">
                  <a:lumMod val="50000"/>
                </a:schemeClr>
              </a:solidFill>
            </a:endParaRPr>
          </a:p>
          <a:p>
            <a:pPr marL="0" indent="0">
              <a:buNone/>
            </a:pPr>
            <a:endParaRPr lang="en-GB" sz="2200" smtClean="0"/>
          </a:p>
          <a:p>
            <a:pPr marL="0" indent="0">
              <a:buNone/>
            </a:pPr>
            <a:endParaRPr lang="en-GB" dirty="0"/>
          </a:p>
        </p:txBody>
      </p:sp>
    </p:spTree>
    <p:extLst>
      <p:ext uri="{BB962C8B-B14F-4D97-AF65-F5344CB8AC3E}">
        <p14:creationId xmlns:p14="http://schemas.microsoft.com/office/powerpoint/2010/main" val="1479135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Engineering – uses of literature</a:t>
            </a:r>
            <a:endParaRPr lang="en-GB"/>
          </a:p>
        </p:txBody>
      </p:sp>
      <p:sp>
        <p:nvSpPr>
          <p:cNvPr id="3" name="Content Placeholder 2"/>
          <p:cNvSpPr>
            <a:spLocks noGrp="1"/>
          </p:cNvSpPr>
          <p:nvPr>
            <p:ph idx="1"/>
          </p:nvPr>
        </p:nvSpPr>
        <p:spPr/>
        <p:txBody>
          <a:bodyPr>
            <a:normAutofit fontScale="92500"/>
          </a:bodyPr>
          <a:lstStyle/>
          <a:p>
            <a:pPr>
              <a:lnSpc>
                <a:spcPct val="110000"/>
              </a:lnSpc>
            </a:pPr>
            <a:r>
              <a:rPr lang="en-GB" sz="2400" b="1">
                <a:solidFill>
                  <a:srgbClr val="0070C0"/>
                </a:solidFill>
              </a:rPr>
              <a:t>Critique </a:t>
            </a:r>
            <a:r>
              <a:rPr lang="en-GB" sz="2400" b="1" smtClean="0">
                <a:solidFill>
                  <a:srgbClr val="0070C0"/>
                </a:solidFill>
              </a:rPr>
              <a:t>&amp; stance</a:t>
            </a:r>
            <a:endParaRPr lang="en-GB" sz="2400" b="1">
              <a:solidFill>
                <a:srgbClr val="0070C0"/>
              </a:solidFill>
            </a:endParaRPr>
          </a:p>
          <a:p>
            <a:pPr marL="0" indent="0">
              <a:buNone/>
            </a:pPr>
            <a:r>
              <a:rPr lang="en-GB" sz="2400"/>
              <a:t>‘… about the design project, they’ve got </a:t>
            </a:r>
            <a:r>
              <a:rPr lang="en-GB" sz="2400" b="1"/>
              <a:t>different design ideas that have come from within the team and they will critically review those</a:t>
            </a:r>
            <a:r>
              <a:rPr lang="en-GB" sz="2400"/>
              <a:t>.’  </a:t>
            </a:r>
          </a:p>
          <a:p>
            <a:pPr marL="0" indent="0">
              <a:buNone/>
            </a:pPr>
            <a:r>
              <a:rPr lang="en-GB" sz="2400" smtClean="0"/>
              <a:t>‘[</a:t>
            </a:r>
            <a:r>
              <a:rPr lang="en-GB" sz="2400"/>
              <a:t>W]here their voice comes in much more is </a:t>
            </a:r>
            <a:r>
              <a:rPr lang="en-GB" sz="2400" b="1"/>
              <a:t>evaluation of their own ideas and their own developments</a:t>
            </a:r>
            <a:r>
              <a:rPr lang="en-GB" sz="2400"/>
              <a:t> … and where </a:t>
            </a:r>
            <a:r>
              <a:rPr lang="en-GB" sz="2400" b="1"/>
              <a:t>they justify their route </a:t>
            </a:r>
            <a:r>
              <a:rPr lang="en-GB" sz="2400"/>
              <a:t>from millions of concepts to one thing … </a:t>
            </a:r>
            <a:r>
              <a:rPr lang="en-GB" sz="2400" b="1"/>
              <a:t>their interpretation </a:t>
            </a:r>
            <a:r>
              <a:rPr lang="en-GB" sz="2400"/>
              <a:t>of situation information to create a product.’</a:t>
            </a:r>
          </a:p>
          <a:p>
            <a:pPr marL="0" indent="0">
              <a:buNone/>
            </a:pPr>
            <a:r>
              <a:rPr lang="en-GB" sz="2400"/>
              <a:t>‘They do it partly by matrix analysis, concept variant analysis, … where </a:t>
            </a:r>
            <a:r>
              <a:rPr lang="en-GB" sz="2400" b="1"/>
              <a:t>they set the criteria</a:t>
            </a:r>
            <a:r>
              <a:rPr lang="en-GB" sz="2400"/>
              <a:t> against which they’re going to measure their ideas, and </a:t>
            </a:r>
            <a:r>
              <a:rPr lang="en-GB" sz="2400" b="1"/>
              <a:t>they weight them </a:t>
            </a:r>
            <a:r>
              <a:rPr lang="en-GB" sz="2400"/>
              <a:t>… it’s like a number at the end - it’s that one! But of course </a:t>
            </a:r>
            <a:r>
              <a:rPr lang="en-GB" sz="2400" b="1"/>
              <a:t>it has to be followed up with an argument</a:t>
            </a:r>
            <a:r>
              <a:rPr lang="en-GB" sz="2400"/>
              <a:t>. … They have to argue for the selection of concepts.  We chose an electric over a diesel engine for these reasons.’  </a:t>
            </a:r>
            <a:endParaRPr lang="en-GB" sz="2400">
              <a:solidFill>
                <a:schemeClr val="accent2">
                  <a:lumMod val="50000"/>
                </a:schemeClr>
              </a:solidFill>
            </a:endParaRPr>
          </a:p>
          <a:p>
            <a:pPr marL="0" indent="0">
              <a:buNone/>
            </a:pPr>
            <a:r>
              <a:rPr lang="en-GB" sz="2400">
                <a:solidFill>
                  <a:schemeClr val="accent2">
                    <a:lumMod val="50000"/>
                  </a:schemeClr>
                </a:solidFill>
              </a:rPr>
              <a:t>‘And this is completely new to them.  It’s the first time they’ve ever done it in Y2.’</a:t>
            </a:r>
          </a:p>
          <a:p>
            <a:endParaRPr lang="en-GB"/>
          </a:p>
        </p:txBody>
      </p:sp>
    </p:spTree>
    <p:extLst>
      <p:ext uri="{BB962C8B-B14F-4D97-AF65-F5344CB8AC3E}">
        <p14:creationId xmlns:p14="http://schemas.microsoft.com/office/powerpoint/2010/main" val="42757862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 the nature of </a:t>
            </a:r>
            <a:r>
              <a:rPr lang="en-GB" dirty="0" smtClean="0"/>
              <a:t>‘the discipline’</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a:t>‘…you can't just work in architecture and make buildings in isolation.  It was always the case that architects were </a:t>
            </a:r>
            <a:r>
              <a:rPr lang="en-GB" b="1" dirty="0"/>
              <a:t>working in relation to society</a:t>
            </a:r>
            <a:r>
              <a:rPr lang="en-GB" dirty="0"/>
              <a:t>, in relation to their context but in general architecture … in universities … there's </a:t>
            </a:r>
            <a:r>
              <a:rPr lang="en-GB" b="1" dirty="0"/>
              <a:t>problems with their traditional models</a:t>
            </a:r>
            <a:r>
              <a:rPr lang="en-GB" dirty="0" smtClean="0"/>
              <a:t>.’</a:t>
            </a:r>
          </a:p>
          <a:p>
            <a:pPr marL="0" indent="0">
              <a:buNone/>
            </a:pPr>
            <a:endParaRPr lang="en-GB" dirty="0"/>
          </a:p>
          <a:p>
            <a:pPr marL="0" indent="0">
              <a:buNone/>
            </a:pPr>
            <a:r>
              <a:rPr lang="en-GB" dirty="0" smtClean="0"/>
              <a:t>‘… the </a:t>
            </a:r>
            <a:r>
              <a:rPr lang="en-GB" dirty="0"/>
              <a:t>influence of architecture comes from the architecture out to society it doesn't work the other way round, ok.  The content of architecture, the buildings as well as the goals, the ideas and ideals of a field are increasingly impacted by an awareness of the social roles, which is having enormous </a:t>
            </a:r>
            <a:r>
              <a:rPr lang="en-GB" b="1" dirty="0"/>
              <a:t>consequence for architecture and for </a:t>
            </a:r>
            <a:r>
              <a:rPr lang="en-GB" b="1" dirty="0" smtClean="0"/>
              <a:t>dissertations.</a:t>
            </a:r>
            <a:r>
              <a:rPr lang="en-GB" dirty="0" smtClean="0"/>
              <a:t>’</a:t>
            </a:r>
            <a:endParaRPr lang="en-GB" dirty="0"/>
          </a:p>
          <a:p>
            <a:endParaRPr lang="en-GB" dirty="0"/>
          </a:p>
        </p:txBody>
      </p:sp>
    </p:spTree>
    <p:extLst>
      <p:ext uri="{BB962C8B-B14F-4D97-AF65-F5344CB8AC3E}">
        <p14:creationId xmlns:p14="http://schemas.microsoft.com/office/powerpoint/2010/main" val="2243719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Architecture – </a:t>
            </a:r>
            <a:r>
              <a:rPr lang="en-GB" sz="3600" dirty="0"/>
              <a:t>the nature of </a:t>
            </a:r>
            <a:r>
              <a:rPr lang="en-GB" sz="3600" dirty="0" smtClean="0"/>
              <a:t>‘the discipline’</a:t>
            </a:r>
            <a:endParaRPr lang="en-GB"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58578685"/>
              </p:ext>
            </p:extLst>
          </p:nvPr>
        </p:nvGraphicFramePr>
        <p:xfrm>
          <a:off x="838200" y="1825625"/>
          <a:ext cx="10515600" cy="4673600"/>
        </p:xfrm>
        <a:graphic>
          <a:graphicData uri="http://schemas.openxmlformats.org/drawingml/2006/table">
            <a:tbl>
              <a:tblPr firstRow="1" bandRow="1">
                <a:tableStyleId>{5C22544A-7EE6-4342-B048-85BDC9FD1C3A}</a:tableStyleId>
              </a:tblPr>
              <a:tblGrid>
                <a:gridCol w="5257800"/>
                <a:gridCol w="5257800"/>
              </a:tblGrid>
              <a:tr h="370840">
                <a:tc>
                  <a:txBody>
                    <a:bodyPr/>
                    <a:lstStyle/>
                    <a:p>
                      <a:r>
                        <a:rPr lang="en-GB" dirty="0" smtClean="0"/>
                        <a:t>PGT Programme</a:t>
                      </a:r>
                      <a:endParaRPr lang="en-GB" dirty="0"/>
                    </a:p>
                  </a:txBody>
                  <a:tcPr/>
                </a:tc>
                <a:tc>
                  <a:txBody>
                    <a:bodyPr/>
                    <a:lstStyle/>
                    <a:p>
                      <a:r>
                        <a:rPr lang="en-GB" dirty="0" smtClean="0"/>
                        <a:t>Qualification specialism</a:t>
                      </a:r>
                      <a:endParaRPr lang="en-GB" dirty="0"/>
                    </a:p>
                  </a:txBody>
                  <a:tcPr/>
                </a:tc>
              </a:tr>
              <a:tr h="370840">
                <a:tc>
                  <a:txBody>
                    <a:bodyPr/>
                    <a:lstStyle/>
                    <a:p>
                      <a:r>
                        <a:rPr lang="en-GB" b="1" dirty="0" smtClean="0"/>
                        <a:t>MA Architecture </a:t>
                      </a:r>
                      <a:endParaRPr lang="en-GB" dirty="0"/>
                    </a:p>
                  </a:txBody>
                  <a:tcPr/>
                </a:tc>
                <a:tc>
                  <a:txBody>
                    <a:bodyPr/>
                    <a:lstStyle/>
                    <a:p>
                      <a:r>
                        <a:rPr lang="en-GB" b="0" dirty="0" smtClean="0"/>
                        <a:t>specialise in architectural design</a:t>
                      </a:r>
                      <a:endParaRPr lang="en-GB" b="0" dirty="0"/>
                    </a:p>
                  </a:txBody>
                  <a:tcPr/>
                </a:tc>
              </a:tr>
              <a:tr h="370840">
                <a:tc>
                  <a:txBody>
                    <a:bodyPr/>
                    <a:lstStyle/>
                    <a:p>
                      <a:r>
                        <a:rPr lang="en-GB" b="1" dirty="0" smtClean="0"/>
                        <a:t>Master of Architecture </a:t>
                      </a:r>
                      <a:endParaRPr lang="en-GB" dirty="0"/>
                    </a:p>
                  </a:txBody>
                  <a:tcPr/>
                </a:tc>
                <a:tc>
                  <a:txBody>
                    <a:bodyPr/>
                    <a:lstStyle/>
                    <a:p>
                      <a:r>
                        <a:rPr lang="en-GB" b="0" dirty="0" smtClean="0"/>
                        <a:t>validated by RIBA and prescribed by ARB as a Part II qualification towards access to the Architectural Profession in Europe</a:t>
                      </a:r>
                      <a:endParaRPr lang="en-GB" b="0" dirty="0"/>
                    </a:p>
                  </a:txBody>
                  <a:tcPr/>
                </a:tc>
              </a:tr>
              <a:tr h="370840">
                <a:tc>
                  <a:txBody>
                    <a:bodyPr/>
                    <a:lstStyle/>
                    <a:p>
                      <a:r>
                        <a:rPr lang="en-GB" b="1" dirty="0" smtClean="0"/>
                        <a:t>MSc Building Information Modelling (BIM)</a:t>
                      </a:r>
                      <a:endParaRPr lang="en-GB" dirty="0"/>
                    </a:p>
                  </a:txBody>
                  <a:tcPr/>
                </a:tc>
                <a:tc>
                  <a:txBody>
                    <a:bodyPr/>
                    <a:lstStyle/>
                    <a:p>
                      <a:r>
                        <a:rPr lang="en-GB" b="0" dirty="0" smtClean="0"/>
                        <a:t>integrated and efficient approach to design and construction that builds on both architectural knowledge and technological progress</a:t>
                      </a:r>
                      <a:endParaRPr lang="en-GB" b="0" dirty="0"/>
                    </a:p>
                  </a:txBody>
                  <a:tcPr/>
                </a:tc>
              </a:tr>
              <a:tr h="370840">
                <a:tc>
                  <a:txBody>
                    <a:bodyPr/>
                    <a:lstStyle/>
                    <a:p>
                      <a:r>
                        <a:rPr lang="en-GB" b="1" dirty="0" smtClean="0"/>
                        <a:t>MSc</a:t>
                      </a:r>
                      <a:r>
                        <a:rPr lang="en-GB" dirty="0" smtClean="0"/>
                        <a:t> </a:t>
                      </a:r>
                      <a:r>
                        <a:rPr lang="en-GB" b="1" dirty="0" smtClean="0"/>
                        <a:t>Digital Integrated Design </a:t>
                      </a:r>
                      <a:endParaRPr lang="en-GB" dirty="0"/>
                    </a:p>
                  </a:txBody>
                  <a:tcPr/>
                </a:tc>
                <a:tc>
                  <a:txBody>
                    <a:bodyPr/>
                    <a:lstStyle/>
                    <a:p>
                      <a:r>
                        <a:rPr lang="en-GB" b="0" dirty="0" smtClean="0"/>
                        <a:t>technology-mediated design theories, methods and techniques in Architecture and Urban design… the integration of digital media in architectural and urban design </a:t>
                      </a:r>
                      <a:endParaRPr lang="en-GB" b="0" dirty="0"/>
                    </a:p>
                  </a:txBody>
                  <a:tcPr/>
                </a:tc>
              </a:tr>
              <a:tr h="370840">
                <a:tc>
                  <a:txBody>
                    <a:bodyPr/>
                    <a:lstStyle/>
                    <a:p>
                      <a:r>
                        <a:rPr lang="en-GB" b="1" dirty="0" smtClean="0"/>
                        <a:t>MSc Sustainable Environmental Design in Architecture (SEDA) </a:t>
                      </a:r>
                      <a:endParaRPr lang="en-GB" dirty="0"/>
                    </a:p>
                  </a:txBody>
                  <a:tcPr/>
                </a:tc>
                <a:tc>
                  <a:txBody>
                    <a:bodyPr/>
                    <a:lstStyle/>
                    <a:p>
                      <a:r>
                        <a:rPr lang="en-GB" b="0" dirty="0" smtClean="0"/>
                        <a:t>designing for climate change, sustainable architecture, low carbon technologies and computer modelling of sustainable environments</a:t>
                      </a:r>
                      <a:endParaRPr lang="en-GB" b="0" dirty="0"/>
                    </a:p>
                  </a:txBody>
                  <a:tcPr/>
                </a:tc>
              </a:tr>
            </a:tbl>
          </a:graphicData>
        </a:graphic>
      </p:graphicFrame>
    </p:spTree>
    <p:extLst>
      <p:ext uri="{BB962C8B-B14F-4D97-AF65-F5344CB8AC3E}">
        <p14:creationId xmlns:p14="http://schemas.microsoft.com/office/powerpoint/2010/main" val="2872777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Architecture – a </a:t>
            </a:r>
            <a:r>
              <a:rPr lang="en-GB" dirty="0"/>
              <a:t>typical </a:t>
            </a:r>
            <a:r>
              <a:rPr lang="en-GB" dirty="0" smtClean="0"/>
              <a:t>task ???</a:t>
            </a:r>
            <a:endParaRPr lang="en-GB" dirty="0"/>
          </a:p>
        </p:txBody>
      </p:sp>
      <p:sp>
        <p:nvSpPr>
          <p:cNvPr id="3" name="Content Placeholder 2"/>
          <p:cNvSpPr>
            <a:spLocks noGrp="1"/>
          </p:cNvSpPr>
          <p:nvPr>
            <p:ph idx="1"/>
          </p:nvPr>
        </p:nvSpPr>
        <p:spPr/>
        <p:txBody>
          <a:bodyPr>
            <a:noAutofit/>
          </a:bodyPr>
          <a:lstStyle/>
          <a:p>
            <a:pPr marL="0" indent="0">
              <a:buNone/>
            </a:pPr>
            <a:r>
              <a:rPr lang="en-GB" sz="2400" dirty="0"/>
              <a:t>studio </a:t>
            </a:r>
            <a:r>
              <a:rPr lang="en-GB" sz="2400" dirty="0" smtClean="0"/>
              <a:t>presentations &amp; critiques</a:t>
            </a:r>
          </a:p>
          <a:p>
            <a:pPr marL="0" indent="0">
              <a:buNone/>
            </a:pPr>
            <a:r>
              <a:rPr lang="en-GB" sz="2400" dirty="0"/>
              <a:t>s</a:t>
            </a:r>
            <a:r>
              <a:rPr lang="en-GB" sz="2400" dirty="0" smtClean="0"/>
              <a:t>eminar paper abstracts</a:t>
            </a:r>
          </a:p>
          <a:p>
            <a:pPr marL="0" indent="0">
              <a:buNone/>
            </a:pPr>
            <a:r>
              <a:rPr lang="en-GB" sz="2400" dirty="0"/>
              <a:t>s</a:t>
            </a:r>
            <a:r>
              <a:rPr lang="en-GB" sz="2400" dirty="0" smtClean="0"/>
              <a:t>eminar presentations (to postgraduate students and tutors) </a:t>
            </a:r>
          </a:p>
          <a:p>
            <a:pPr marL="0" indent="0">
              <a:buNone/>
            </a:pPr>
            <a:r>
              <a:rPr lang="en-GB" sz="2400" dirty="0"/>
              <a:t>seminar presentations (to </a:t>
            </a:r>
            <a:r>
              <a:rPr lang="en-GB" sz="2400" dirty="0" smtClean="0"/>
              <a:t>wider audience within the School of Architecture) </a:t>
            </a:r>
          </a:p>
          <a:p>
            <a:pPr marL="0" indent="0">
              <a:buNone/>
            </a:pPr>
            <a:r>
              <a:rPr lang="en-GB" sz="2400" dirty="0"/>
              <a:t>i</a:t>
            </a:r>
            <a:r>
              <a:rPr lang="en-GB" sz="2400" dirty="0" smtClean="0"/>
              <a:t>llustrated architectural journal articles</a:t>
            </a:r>
          </a:p>
          <a:p>
            <a:pPr marL="0" indent="0">
              <a:buNone/>
            </a:pPr>
            <a:r>
              <a:rPr lang="en-GB" sz="2400" dirty="0" smtClean="0"/>
              <a:t>academic posters</a:t>
            </a:r>
          </a:p>
          <a:p>
            <a:pPr marL="0" indent="0">
              <a:buNone/>
            </a:pPr>
            <a:r>
              <a:rPr lang="en-GB" sz="2400" dirty="0"/>
              <a:t>r</a:t>
            </a:r>
            <a:r>
              <a:rPr lang="en-GB" sz="2400" dirty="0" smtClean="0"/>
              <a:t>esearch proposals</a:t>
            </a:r>
          </a:p>
          <a:p>
            <a:pPr marL="0" indent="0">
              <a:buNone/>
            </a:pPr>
            <a:r>
              <a:rPr lang="en-GB" sz="2400" dirty="0"/>
              <a:t>d</a:t>
            </a:r>
            <a:r>
              <a:rPr lang="en-GB" sz="2400" dirty="0" smtClean="0"/>
              <a:t>issertation </a:t>
            </a:r>
          </a:p>
          <a:p>
            <a:pPr marL="0" indent="0">
              <a:buNone/>
            </a:pPr>
            <a:endParaRPr lang="en-GB" sz="2400" dirty="0"/>
          </a:p>
          <a:p>
            <a:pPr marL="0" indent="0">
              <a:buNone/>
            </a:pPr>
            <a:endParaRPr lang="en-GB" sz="2400" dirty="0"/>
          </a:p>
        </p:txBody>
      </p:sp>
    </p:spTree>
    <p:extLst>
      <p:ext uri="{BB962C8B-B14F-4D97-AF65-F5344CB8AC3E}">
        <p14:creationId xmlns:p14="http://schemas.microsoft.com/office/powerpoint/2010/main" val="32160386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 a </a:t>
            </a:r>
            <a:r>
              <a:rPr lang="en-GB" dirty="0" smtClean="0"/>
              <a:t>‘typical’ </a:t>
            </a:r>
            <a:r>
              <a:rPr lang="en-GB" dirty="0"/>
              <a:t>task: the dissertation</a:t>
            </a:r>
          </a:p>
        </p:txBody>
      </p:sp>
      <p:sp>
        <p:nvSpPr>
          <p:cNvPr id="3" name="Content Placeholder 2"/>
          <p:cNvSpPr>
            <a:spLocks noGrp="1"/>
          </p:cNvSpPr>
          <p:nvPr>
            <p:ph idx="1"/>
          </p:nvPr>
        </p:nvSpPr>
        <p:spPr/>
        <p:txBody>
          <a:bodyPr/>
          <a:lstStyle/>
          <a:p>
            <a:pPr marL="0" indent="0">
              <a:buNone/>
            </a:pPr>
            <a:r>
              <a:rPr lang="en-GB" b="1" dirty="0" smtClean="0"/>
              <a:t>MA </a:t>
            </a:r>
            <a:r>
              <a:rPr lang="en-GB" b="1" dirty="0"/>
              <a:t>and MSc students</a:t>
            </a:r>
            <a:r>
              <a:rPr lang="en-GB" dirty="0"/>
              <a:t> </a:t>
            </a:r>
            <a:r>
              <a:rPr lang="en-GB" dirty="0" smtClean="0"/>
              <a:t>have </a:t>
            </a:r>
            <a:r>
              <a:rPr lang="en-GB" dirty="0"/>
              <a:t>three options</a:t>
            </a:r>
            <a:r>
              <a:rPr lang="en-GB" dirty="0" smtClean="0"/>
              <a:t>:</a:t>
            </a:r>
          </a:p>
          <a:p>
            <a:pPr marL="0" indent="0">
              <a:buNone/>
            </a:pPr>
            <a:endParaRPr lang="en-GB" dirty="0"/>
          </a:p>
          <a:p>
            <a:pPr lvl="0"/>
            <a:r>
              <a:rPr lang="en-GB" dirty="0"/>
              <a:t>A written dissertation (10,000 words</a:t>
            </a:r>
            <a:r>
              <a:rPr lang="en-GB" dirty="0" smtClean="0"/>
              <a:t>)</a:t>
            </a:r>
          </a:p>
          <a:p>
            <a:pPr marL="0" lvl="0" indent="0">
              <a:buNone/>
            </a:pPr>
            <a:endParaRPr lang="en-GB" dirty="0"/>
          </a:p>
          <a:p>
            <a:pPr lvl="0"/>
            <a:r>
              <a:rPr lang="en-GB" dirty="0" smtClean="0"/>
              <a:t>Design </a:t>
            </a:r>
            <a:r>
              <a:rPr lang="en-GB" dirty="0"/>
              <a:t>[thesis type] </a:t>
            </a:r>
            <a:r>
              <a:rPr lang="en-GB" dirty="0" smtClean="0"/>
              <a:t>Project</a:t>
            </a:r>
          </a:p>
          <a:p>
            <a:pPr marL="0" lvl="0" indent="0">
              <a:buNone/>
            </a:pPr>
            <a:endParaRPr lang="en-GB" dirty="0" smtClean="0"/>
          </a:p>
          <a:p>
            <a:pPr lvl="0"/>
            <a:r>
              <a:rPr lang="en-GB" dirty="0"/>
              <a:t>Research by Design </a:t>
            </a:r>
            <a:r>
              <a:rPr lang="en-GB" dirty="0" smtClean="0"/>
              <a:t>Project (</a:t>
            </a:r>
            <a:r>
              <a:rPr lang="en-GB" dirty="0"/>
              <a:t>5</a:t>
            </a:r>
            <a:r>
              <a:rPr lang="en-GB" dirty="0" smtClean="0"/>
              <a:t>,000 </a:t>
            </a:r>
            <a:r>
              <a:rPr lang="en-GB" dirty="0"/>
              <a:t>words)</a:t>
            </a:r>
          </a:p>
          <a:p>
            <a:pPr marL="0" indent="0">
              <a:buNone/>
            </a:pPr>
            <a:endParaRPr lang="en-GB" dirty="0"/>
          </a:p>
          <a:p>
            <a:pPr lvl="0"/>
            <a:endParaRPr lang="en-GB" dirty="0" smtClean="0"/>
          </a:p>
          <a:p>
            <a:pPr lvl="0"/>
            <a:endParaRPr lang="en-GB" dirty="0"/>
          </a:p>
          <a:p>
            <a:pPr marL="0" indent="0">
              <a:buNone/>
            </a:pPr>
            <a:endParaRPr lang="en-GB" dirty="0"/>
          </a:p>
        </p:txBody>
      </p:sp>
    </p:spTree>
    <p:extLst>
      <p:ext uri="{BB962C8B-B14F-4D97-AF65-F5344CB8AC3E}">
        <p14:creationId xmlns:p14="http://schemas.microsoft.com/office/powerpoint/2010/main" val="3703819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Finance – the nature of the discipline</a:t>
            </a:r>
            <a:endParaRPr lang="en-GB" dirty="0"/>
          </a:p>
        </p:txBody>
      </p:sp>
      <p:sp>
        <p:nvSpPr>
          <p:cNvPr id="3" name="Content Placeholder 2"/>
          <p:cNvSpPr>
            <a:spLocks noGrp="1"/>
          </p:cNvSpPr>
          <p:nvPr>
            <p:ph idx="1"/>
          </p:nvPr>
        </p:nvSpPr>
        <p:spPr/>
        <p:txBody>
          <a:bodyPr/>
          <a:lstStyle/>
          <a:p>
            <a:pPr marL="0" indent="0">
              <a:buNone/>
            </a:pPr>
            <a:r>
              <a:rPr lang="en-GB" dirty="0" smtClean="0"/>
              <a:t>Applied microeconomics</a:t>
            </a:r>
          </a:p>
          <a:p>
            <a:pPr marL="0" indent="0">
              <a:buNone/>
            </a:pPr>
            <a:endParaRPr lang="en-GB" dirty="0"/>
          </a:p>
          <a:p>
            <a:pPr marL="0" indent="0">
              <a:buNone/>
            </a:pPr>
            <a:r>
              <a:rPr lang="en-GB" dirty="0" smtClean="0">
                <a:latin typeface="Times New Roman" panose="02020603050405020304" pitchFamily="18" charset="0"/>
                <a:cs typeface="Times New Roman" panose="02020603050405020304" pitchFamily="18" charset="0"/>
              </a:rPr>
              <a:t>‘…one of the most quantified and theorized disciplines in the business curriculum.’</a:t>
            </a:r>
          </a:p>
          <a:p>
            <a:pPr marL="0" indent="0">
              <a:buNone/>
            </a:pPr>
            <a:endParaRPr lang="en-GB" dirty="0" smtClean="0">
              <a:latin typeface="Times New Roman" panose="02020603050405020304" pitchFamily="18" charset="0"/>
              <a:cs typeface="Times New Roman" panose="02020603050405020304" pitchFamily="18" charset="0"/>
            </a:endParaRPr>
          </a:p>
          <a:p>
            <a:pPr marL="0" indent="0">
              <a:buNone/>
            </a:pPr>
            <a:r>
              <a:rPr lang="en-GB" dirty="0" smtClean="0">
                <a:latin typeface="Times New Roman" panose="02020603050405020304" pitchFamily="18" charset="0"/>
                <a:cs typeface="Times New Roman" panose="02020603050405020304" pitchFamily="18" charset="0"/>
              </a:rPr>
              <a:t>‘Facing an enormously </a:t>
            </a:r>
            <a:r>
              <a:rPr lang="en-GB" b="1" dirty="0" smtClean="0">
                <a:latin typeface="Times New Roman" panose="02020603050405020304" pitchFamily="18" charset="0"/>
                <a:cs typeface="Times New Roman" panose="02020603050405020304" pitchFamily="18" charset="0"/>
              </a:rPr>
              <a:t>complex real world</a:t>
            </a:r>
            <a:r>
              <a:rPr lang="en-GB" dirty="0" smtClean="0">
                <a:latin typeface="Times New Roman" panose="02020603050405020304" pitchFamily="18" charset="0"/>
                <a:cs typeface="Times New Roman" panose="02020603050405020304" pitchFamily="18" charset="0"/>
              </a:rPr>
              <a:t>, we have to have a device to capture the ‘essence’ of various events…by </a:t>
            </a:r>
            <a:r>
              <a:rPr lang="en-GB" b="1" dirty="0" smtClean="0">
                <a:latin typeface="Times New Roman" panose="02020603050405020304" pitchFamily="18" charset="0"/>
                <a:cs typeface="Times New Roman" panose="02020603050405020304" pitchFamily="18" charset="0"/>
              </a:rPr>
              <a:t>abstracting from reality via a theory</a:t>
            </a:r>
            <a:r>
              <a:rPr lang="en-GB" dirty="0" smtClean="0">
                <a:latin typeface="Times New Roman" panose="02020603050405020304" pitchFamily="18" charset="0"/>
                <a:cs typeface="Times New Roman" panose="02020603050405020304" pitchFamily="18" charset="0"/>
              </a:rPr>
              <a:t>.  A theory is an attempt to give </a:t>
            </a:r>
            <a:r>
              <a:rPr lang="en-GB" b="1" dirty="0" smtClean="0">
                <a:latin typeface="Times New Roman" panose="02020603050405020304" pitchFamily="18" charset="0"/>
                <a:cs typeface="Times New Roman" panose="02020603050405020304" pitchFamily="18" charset="0"/>
              </a:rPr>
              <a:t>reasons for some observed regularity</a:t>
            </a:r>
            <a:r>
              <a:rPr lang="en-GB" dirty="0" smtClean="0">
                <a:latin typeface="Times New Roman" panose="02020603050405020304" pitchFamily="18" charset="0"/>
                <a:cs typeface="Times New Roman" panose="02020603050405020304" pitchFamily="18" charset="0"/>
              </a:rPr>
              <a:t> among things that are complex and often changing.’</a:t>
            </a:r>
          </a:p>
          <a:p>
            <a:pPr marL="0" indent="0">
              <a:buNone/>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40823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 a </a:t>
            </a:r>
            <a:r>
              <a:rPr lang="en-GB" dirty="0" smtClean="0"/>
              <a:t>‘typical’ </a:t>
            </a:r>
            <a:r>
              <a:rPr lang="en-GB" dirty="0"/>
              <a:t>task: the dissertation</a:t>
            </a:r>
          </a:p>
        </p:txBody>
      </p:sp>
      <p:sp>
        <p:nvSpPr>
          <p:cNvPr id="3" name="Content Placeholder 2"/>
          <p:cNvSpPr>
            <a:spLocks noGrp="1"/>
          </p:cNvSpPr>
          <p:nvPr>
            <p:ph idx="1"/>
          </p:nvPr>
        </p:nvSpPr>
        <p:spPr/>
        <p:txBody>
          <a:bodyPr/>
          <a:lstStyle/>
          <a:p>
            <a:pPr marL="0" indent="0">
              <a:buNone/>
            </a:pPr>
            <a:r>
              <a:rPr lang="en-GB" b="1" dirty="0" smtClean="0"/>
              <a:t>Aims</a:t>
            </a:r>
            <a:r>
              <a:rPr lang="en-GB" dirty="0" smtClean="0"/>
              <a:t>:</a:t>
            </a:r>
          </a:p>
          <a:p>
            <a:r>
              <a:rPr lang="en-GB" dirty="0"/>
              <a:t>to explore an aspect of architecture (and closely related fields, such as Urban Studies, Planning, Art, Computer Aided Design, etc.) systematically and in detail, and to present their findings in an academic </a:t>
            </a:r>
            <a:r>
              <a:rPr lang="en-GB" dirty="0" smtClean="0"/>
              <a:t>way</a:t>
            </a:r>
          </a:p>
          <a:p>
            <a:r>
              <a:rPr lang="en-GB" dirty="0"/>
              <a:t>to submit a conventional written dissertation OR to submit a design thesis with supporting documentation on an approved topic or brief of their </a:t>
            </a:r>
            <a:r>
              <a:rPr lang="en-GB" dirty="0" smtClean="0"/>
              <a:t>choice which responds </a:t>
            </a:r>
            <a:r>
              <a:rPr lang="en-GB" dirty="0"/>
              <a:t>to current research agendas in the field of architecture, and in particular the idea of Design as </a:t>
            </a:r>
            <a:r>
              <a:rPr lang="en-GB" dirty="0" smtClean="0"/>
              <a:t>Research </a:t>
            </a:r>
            <a:endParaRPr lang="en-GB" dirty="0"/>
          </a:p>
          <a:p>
            <a:endParaRPr lang="en-GB" dirty="0"/>
          </a:p>
          <a:p>
            <a:pPr marL="0" lvl="0" indent="0">
              <a:buNone/>
            </a:pPr>
            <a:endParaRPr lang="en-GB" dirty="0"/>
          </a:p>
          <a:p>
            <a:pPr marL="0" lvl="0" indent="0">
              <a:buNone/>
            </a:pPr>
            <a:endParaRPr lang="en-GB" dirty="0" smtClean="0"/>
          </a:p>
          <a:p>
            <a:pPr marL="0" indent="0">
              <a:buNone/>
            </a:pPr>
            <a:endParaRPr lang="en-GB" dirty="0"/>
          </a:p>
          <a:p>
            <a:pPr lvl="0"/>
            <a:endParaRPr lang="en-GB" dirty="0" smtClean="0"/>
          </a:p>
          <a:p>
            <a:pPr lvl="0"/>
            <a:endParaRPr lang="en-GB" dirty="0"/>
          </a:p>
          <a:p>
            <a:pPr marL="0" indent="0">
              <a:buNone/>
            </a:pPr>
            <a:endParaRPr lang="en-GB" dirty="0"/>
          </a:p>
        </p:txBody>
      </p:sp>
    </p:spTree>
    <p:extLst>
      <p:ext uri="{BB962C8B-B14F-4D97-AF65-F5344CB8AC3E}">
        <p14:creationId xmlns:p14="http://schemas.microsoft.com/office/powerpoint/2010/main" val="3913911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 a ‘typical’ task: the dissertation</a:t>
            </a:r>
          </a:p>
        </p:txBody>
      </p:sp>
      <p:sp>
        <p:nvSpPr>
          <p:cNvPr id="3" name="Content Placeholder 2"/>
          <p:cNvSpPr>
            <a:spLocks noGrp="1"/>
          </p:cNvSpPr>
          <p:nvPr>
            <p:ph idx="1"/>
          </p:nvPr>
        </p:nvSpPr>
        <p:spPr/>
        <p:txBody>
          <a:bodyPr/>
          <a:lstStyle/>
          <a:p>
            <a:pPr marL="0" indent="0">
              <a:buNone/>
            </a:pPr>
            <a:r>
              <a:rPr lang="en-GB" dirty="0" smtClean="0"/>
              <a:t>‘Well, because architecture has this sort of funny situation …’</a:t>
            </a:r>
          </a:p>
          <a:p>
            <a:pPr marL="0" indent="0">
              <a:buNone/>
            </a:pPr>
            <a:endParaRPr lang="en-GB" dirty="0"/>
          </a:p>
          <a:p>
            <a:pPr marL="0" indent="0">
              <a:buNone/>
            </a:pPr>
            <a:r>
              <a:rPr lang="en-GB" dirty="0" smtClean="0"/>
              <a:t>   Master of Architecture                   fully fledged </a:t>
            </a:r>
          </a:p>
          <a:p>
            <a:pPr marL="0" indent="0">
              <a:buNone/>
            </a:pPr>
            <a:r>
              <a:rPr lang="en-GB" dirty="0" smtClean="0"/>
              <a:t>   </a:t>
            </a:r>
            <a:r>
              <a:rPr lang="en-GB" smtClean="0"/>
              <a:t>MArch</a:t>
            </a:r>
            <a:r>
              <a:rPr lang="en-GB" dirty="0" smtClean="0"/>
              <a:t>                                                </a:t>
            </a:r>
            <a:r>
              <a:rPr lang="en-GB" dirty="0" smtClean="0"/>
              <a:t>architect                         </a:t>
            </a:r>
            <a:r>
              <a:rPr lang="en-GB" sz="3200" b="1" dirty="0" smtClean="0"/>
              <a:t>?</a:t>
            </a:r>
          </a:p>
          <a:p>
            <a:pPr marL="0" indent="0">
              <a:buNone/>
            </a:pPr>
            <a:endParaRPr lang="en-GB" dirty="0"/>
          </a:p>
          <a:p>
            <a:pPr marL="0" indent="0">
              <a:buNone/>
            </a:pPr>
            <a:r>
              <a:rPr lang="en-GB" dirty="0" smtClean="0"/>
              <a:t>                                                               academic </a:t>
            </a:r>
          </a:p>
          <a:p>
            <a:pPr marL="0" indent="0">
              <a:buNone/>
            </a:pPr>
            <a:r>
              <a:rPr lang="en-GB" dirty="0"/>
              <a:t> </a:t>
            </a:r>
            <a:r>
              <a:rPr lang="en-GB" dirty="0" smtClean="0"/>
              <a:t>                                                              dissertation</a:t>
            </a:r>
          </a:p>
          <a:p>
            <a:pPr marL="0" indent="0">
              <a:buNone/>
            </a:pPr>
            <a:r>
              <a:rPr lang="en-GB" dirty="0"/>
              <a:t> </a:t>
            </a:r>
            <a:r>
              <a:rPr lang="en-GB" dirty="0" smtClean="0"/>
              <a:t>                                                                  </a:t>
            </a:r>
            <a:endParaRPr lang="en-GB" dirty="0"/>
          </a:p>
        </p:txBody>
      </p:sp>
      <p:sp>
        <p:nvSpPr>
          <p:cNvPr id="4" name="Rounded Rectangle 3"/>
          <p:cNvSpPr/>
          <p:nvPr/>
        </p:nvSpPr>
        <p:spPr>
          <a:xfrm>
            <a:off x="1102177" y="2579915"/>
            <a:ext cx="3526971" cy="18451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ounded Rectangle 4"/>
          <p:cNvSpPr/>
          <p:nvPr/>
        </p:nvSpPr>
        <p:spPr>
          <a:xfrm>
            <a:off x="5736771" y="2579915"/>
            <a:ext cx="2656115" cy="124097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ounded Rectangle 5"/>
          <p:cNvSpPr/>
          <p:nvPr/>
        </p:nvSpPr>
        <p:spPr>
          <a:xfrm>
            <a:off x="5851071" y="4264479"/>
            <a:ext cx="2656115" cy="124097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8" name="Straight Arrow Connector 7"/>
          <p:cNvCxnSpPr>
            <a:stCxn id="4" idx="3"/>
          </p:cNvCxnSpPr>
          <p:nvPr/>
        </p:nvCxnSpPr>
        <p:spPr>
          <a:xfrm>
            <a:off x="4629148" y="3502479"/>
            <a:ext cx="110762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7064828" y="3820886"/>
            <a:ext cx="0" cy="4435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93959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 a ‘typical’ task: the dissertation</a:t>
            </a:r>
          </a:p>
        </p:txBody>
      </p:sp>
      <p:sp>
        <p:nvSpPr>
          <p:cNvPr id="3" name="Content Placeholder 2"/>
          <p:cNvSpPr>
            <a:spLocks noGrp="1"/>
          </p:cNvSpPr>
          <p:nvPr>
            <p:ph idx="1"/>
          </p:nvPr>
        </p:nvSpPr>
        <p:spPr/>
        <p:txBody>
          <a:bodyPr>
            <a:normAutofit/>
          </a:bodyPr>
          <a:lstStyle/>
          <a:p>
            <a:endParaRPr lang="en-US" dirty="0" smtClean="0"/>
          </a:p>
          <a:p>
            <a:pPr marL="0" indent="0">
              <a:buNone/>
            </a:pPr>
            <a:endParaRPr lang="en-US" dirty="0"/>
          </a:p>
          <a:p>
            <a:pPr marL="0" indent="0">
              <a:buNone/>
            </a:pPr>
            <a:r>
              <a:rPr lang="en-US" dirty="0" smtClean="0"/>
              <a:t>     </a:t>
            </a:r>
            <a:r>
              <a:rPr lang="en-US" sz="3500" dirty="0" smtClean="0"/>
              <a:t>traditional </a:t>
            </a:r>
            <a:r>
              <a:rPr lang="en-US" sz="3500" dirty="0"/>
              <a:t>model </a:t>
            </a:r>
            <a:r>
              <a:rPr lang="en-US" sz="3500" dirty="0" smtClean="0"/>
              <a:t>                       </a:t>
            </a:r>
            <a:r>
              <a:rPr lang="en-US" sz="3600" dirty="0" smtClean="0"/>
              <a:t>new </a:t>
            </a:r>
            <a:r>
              <a:rPr lang="en-US" sz="3600" dirty="0"/>
              <a:t>categories of </a:t>
            </a:r>
            <a:r>
              <a:rPr lang="en-US" sz="3500" dirty="0" smtClean="0"/>
              <a:t>                         </a:t>
            </a:r>
          </a:p>
          <a:p>
            <a:pPr marL="0" indent="0">
              <a:buNone/>
            </a:pPr>
            <a:r>
              <a:rPr lang="en-US" sz="3500" dirty="0"/>
              <a:t> </a:t>
            </a:r>
            <a:r>
              <a:rPr lang="en-US" sz="3500" dirty="0" smtClean="0"/>
              <a:t>   of research                                   scholarship</a:t>
            </a:r>
            <a:endParaRPr lang="en-US" sz="3500" dirty="0"/>
          </a:p>
          <a:p>
            <a:endParaRPr lang="en-US" dirty="0" smtClean="0"/>
          </a:p>
          <a:p>
            <a:pPr marL="0" indent="0" algn="r">
              <a:buNone/>
            </a:pPr>
            <a:r>
              <a:rPr lang="en-US" dirty="0" smtClean="0"/>
              <a:t>Boyer </a:t>
            </a:r>
            <a:r>
              <a:rPr lang="en-US" dirty="0"/>
              <a:t>&amp; </a:t>
            </a:r>
            <a:r>
              <a:rPr lang="en-US" dirty="0" err="1"/>
              <a:t>Mitgang</a:t>
            </a:r>
            <a:r>
              <a:rPr lang="en-US" dirty="0"/>
              <a:t> </a:t>
            </a:r>
            <a:r>
              <a:rPr lang="en-US" dirty="0" smtClean="0"/>
              <a:t>(1990)</a:t>
            </a:r>
            <a:endParaRPr lang="en-GB" dirty="0"/>
          </a:p>
          <a:p>
            <a:endParaRPr lang="en-GB" dirty="0"/>
          </a:p>
        </p:txBody>
      </p:sp>
      <p:sp>
        <p:nvSpPr>
          <p:cNvPr id="4" name="Rounded Rectangle 3"/>
          <p:cNvSpPr/>
          <p:nvPr/>
        </p:nvSpPr>
        <p:spPr>
          <a:xfrm>
            <a:off x="1102178" y="2310493"/>
            <a:ext cx="3526971" cy="18451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ounded Rectangle 4"/>
          <p:cNvSpPr/>
          <p:nvPr/>
        </p:nvSpPr>
        <p:spPr>
          <a:xfrm>
            <a:off x="6267451" y="2397579"/>
            <a:ext cx="4337956" cy="175804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7" name="Straight Arrow Connector 6"/>
          <p:cNvCxnSpPr/>
          <p:nvPr/>
        </p:nvCxnSpPr>
        <p:spPr>
          <a:xfrm flipV="1">
            <a:off x="4629149" y="3233057"/>
            <a:ext cx="1638302" cy="231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46792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 a ‘typical’ task: the dissertation</a:t>
            </a:r>
          </a:p>
        </p:txBody>
      </p:sp>
      <p:sp>
        <p:nvSpPr>
          <p:cNvPr id="3" name="Content Placeholder 2"/>
          <p:cNvSpPr>
            <a:spLocks noGrp="1"/>
          </p:cNvSpPr>
          <p:nvPr>
            <p:ph idx="1"/>
          </p:nvPr>
        </p:nvSpPr>
        <p:spPr/>
        <p:txBody>
          <a:bodyPr>
            <a:normAutofit fontScale="92500" lnSpcReduction="20000"/>
          </a:bodyPr>
          <a:lstStyle/>
          <a:p>
            <a:pPr marL="0" indent="0">
              <a:buNone/>
            </a:pPr>
            <a:r>
              <a:rPr lang="en-US" sz="3200" dirty="0" smtClean="0"/>
              <a:t>‘The </a:t>
            </a:r>
            <a:r>
              <a:rPr lang="en-US" sz="3200" dirty="0"/>
              <a:t>debate on the relationship between research and design is continuous and complicated</a:t>
            </a:r>
            <a:r>
              <a:rPr lang="en-US" sz="3200" dirty="0" smtClean="0"/>
              <a:t>.’</a:t>
            </a:r>
          </a:p>
          <a:p>
            <a:pPr marL="0" indent="0">
              <a:buNone/>
            </a:pPr>
            <a:endParaRPr lang="en-US" sz="3200" dirty="0" smtClean="0"/>
          </a:p>
          <a:p>
            <a:pPr marL="0" indent="0">
              <a:buNone/>
            </a:pPr>
            <a:r>
              <a:rPr lang="en-US" sz="3200" dirty="0" smtClean="0"/>
              <a:t>For </a:t>
            </a:r>
            <a:r>
              <a:rPr lang="en-US" sz="3200" dirty="0"/>
              <a:t>architectural </a:t>
            </a:r>
            <a:r>
              <a:rPr lang="en-US" sz="3200" dirty="0" smtClean="0"/>
              <a:t>education one of the key goals ‘set </a:t>
            </a:r>
            <a:r>
              <a:rPr lang="en-US" sz="3200" dirty="0"/>
              <a:t>in order to benefit students was that of a unified profession; seeking closer collaboration and understanding between the academy </a:t>
            </a:r>
            <a:r>
              <a:rPr lang="en-US" sz="3200" dirty="0" smtClean="0"/>
              <a:t>and </a:t>
            </a:r>
            <a:r>
              <a:rPr lang="en-US" sz="3200" dirty="0"/>
              <a:t>the architectural </a:t>
            </a:r>
            <a:r>
              <a:rPr lang="en-US" sz="3200" dirty="0" smtClean="0"/>
              <a:t>profession.’</a:t>
            </a:r>
          </a:p>
          <a:p>
            <a:pPr marL="0" indent="0" algn="r">
              <a:buNone/>
            </a:pPr>
            <a:r>
              <a:rPr lang="en-US" sz="3200" dirty="0" err="1" smtClean="0"/>
              <a:t>Piatkowska</a:t>
            </a:r>
            <a:r>
              <a:rPr lang="en-US" sz="3200" dirty="0" smtClean="0"/>
              <a:t> (2016)</a:t>
            </a:r>
          </a:p>
          <a:p>
            <a:pPr marL="0" indent="0">
              <a:buNone/>
            </a:pPr>
            <a:r>
              <a:rPr lang="en-US" sz="3200" dirty="0"/>
              <a:t>D</a:t>
            </a:r>
            <a:r>
              <a:rPr lang="en-US" sz="3200" dirty="0" smtClean="0"/>
              <a:t>esign </a:t>
            </a:r>
            <a:r>
              <a:rPr lang="en-US" sz="3200" dirty="0"/>
              <a:t>activity </a:t>
            </a:r>
            <a:r>
              <a:rPr lang="en-US" sz="3200" dirty="0" smtClean="0"/>
              <a:t>is sometimes regarded as less scholarly</a:t>
            </a:r>
          </a:p>
          <a:p>
            <a:pPr marL="0" indent="0" algn="r">
              <a:buNone/>
            </a:pPr>
            <a:r>
              <a:rPr lang="en-US" sz="3200" dirty="0" smtClean="0"/>
              <a:t>Boyer </a:t>
            </a:r>
            <a:r>
              <a:rPr lang="en-US" sz="3200" dirty="0"/>
              <a:t>&amp; </a:t>
            </a:r>
            <a:r>
              <a:rPr lang="en-US" sz="3200" dirty="0" err="1" smtClean="0"/>
              <a:t>Mitgang</a:t>
            </a:r>
            <a:r>
              <a:rPr lang="en-US" sz="3200" dirty="0" smtClean="0"/>
              <a:t> (1996)</a:t>
            </a: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3040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Architecture – </a:t>
            </a:r>
            <a:r>
              <a:rPr lang="en-GB" sz="3600" dirty="0"/>
              <a:t>uses of literature</a:t>
            </a:r>
          </a:p>
        </p:txBody>
      </p:sp>
      <p:sp>
        <p:nvSpPr>
          <p:cNvPr id="3" name="Content Placeholder 2"/>
          <p:cNvSpPr>
            <a:spLocks noGrp="1"/>
          </p:cNvSpPr>
          <p:nvPr>
            <p:ph idx="1"/>
          </p:nvPr>
        </p:nvSpPr>
        <p:spPr/>
        <p:txBody>
          <a:bodyPr>
            <a:normAutofit fontScale="85000" lnSpcReduction="20000"/>
          </a:bodyPr>
          <a:lstStyle/>
          <a:p>
            <a:pPr marL="0" indent="0">
              <a:buNone/>
            </a:pPr>
            <a:r>
              <a:rPr lang="en-GB" sz="3600" dirty="0" smtClean="0">
                <a:solidFill>
                  <a:srgbClr val="0070C0"/>
                </a:solidFill>
              </a:rPr>
              <a:t>Motivation</a:t>
            </a:r>
          </a:p>
          <a:p>
            <a:r>
              <a:rPr lang="en-GB" sz="3600" dirty="0" smtClean="0"/>
              <a:t>defining </a:t>
            </a:r>
            <a:r>
              <a:rPr lang="en-GB" sz="3600" dirty="0"/>
              <a:t>the problem </a:t>
            </a:r>
            <a:r>
              <a:rPr lang="en-GB" sz="3600" dirty="0" smtClean="0"/>
              <a:t>to be investigated - requires </a:t>
            </a:r>
            <a:r>
              <a:rPr lang="en-GB" sz="3600" dirty="0"/>
              <a:t>considerable thought and a commitment to </a:t>
            </a:r>
            <a:r>
              <a:rPr lang="en-GB" sz="3600" dirty="0" smtClean="0"/>
              <a:t>reading</a:t>
            </a:r>
          </a:p>
          <a:p>
            <a:r>
              <a:rPr lang="en-GB" sz="3600" dirty="0"/>
              <a:t>an aspect of architecture, history, urbanism, society, construction, procurement, cities – almost anything that relates to our built environment </a:t>
            </a:r>
            <a:r>
              <a:rPr lang="en-GB" sz="3600" dirty="0" smtClean="0"/>
              <a:t> … to </a:t>
            </a:r>
            <a:r>
              <a:rPr lang="en-GB" sz="3600" dirty="0"/>
              <a:t>generate new understandings, findings, data and interpretations… we want you to contribute to the body of knowledge, or provide new interpretations and understandings of the existing body of knowledge.  </a:t>
            </a:r>
            <a:r>
              <a:rPr lang="en-GB" sz="3600" b="1" dirty="0"/>
              <a:t>This will be manifest in different forms depending on the course you are taking</a:t>
            </a:r>
            <a:r>
              <a:rPr lang="en-GB" sz="3600" dirty="0"/>
              <a:t>.</a:t>
            </a:r>
            <a:endParaRPr lang="en-GB" sz="3600" dirty="0">
              <a:latin typeface="Times New Roman" panose="02020603050405020304" pitchFamily="18" charset="0"/>
              <a:cs typeface="Times New Roman" panose="02020603050405020304" pitchFamily="18" charset="0"/>
            </a:endParaRPr>
          </a:p>
          <a:p>
            <a:endParaRPr lang="en-GB" sz="3600" dirty="0" smtClean="0"/>
          </a:p>
          <a:p>
            <a:endParaRPr lang="en-GB" sz="3600" dirty="0" smtClean="0"/>
          </a:p>
        </p:txBody>
      </p:sp>
    </p:spTree>
    <p:extLst>
      <p:ext uri="{BB962C8B-B14F-4D97-AF65-F5344CB8AC3E}">
        <p14:creationId xmlns:p14="http://schemas.microsoft.com/office/powerpoint/2010/main" val="1408735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Architecture – </a:t>
            </a:r>
            <a:r>
              <a:rPr lang="en-GB" sz="3600" dirty="0"/>
              <a:t>uses of literature</a:t>
            </a:r>
          </a:p>
        </p:txBody>
      </p:sp>
      <p:sp>
        <p:nvSpPr>
          <p:cNvPr id="3" name="Content Placeholder 2"/>
          <p:cNvSpPr>
            <a:spLocks noGrp="1"/>
          </p:cNvSpPr>
          <p:nvPr>
            <p:ph idx="1"/>
          </p:nvPr>
        </p:nvSpPr>
        <p:spPr/>
        <p:txBody>
          <a:bodyPr>
            <a:normAutofit/>
          </a:bodyPr>
          <a:lstStyle/>
          <a:p>
            <a:pPr marL="0" indent="0">
              <a:buNone/>
            </a:pPr>
            <a:r>
              <a:rPr lang="en-GB" sz="3600" dirty="0" smtClean="0">
                <a:solidFill>
                  <a:srgbClr val="0070C0"/>
                </a:solidFill>
              </a:rPr>
              <a:t>Contribution</a:t>
            </a:r>
          </a:p>
          <a:p>
            <a:r>
              <a:rPr lang="en-US" sz="3600" dirty="0" smtClean="0"/>
              <a:t>it </a:t>
            </a:r>
            <a:r>
              <a:rPr lang="en-US" sz="3600" dirty="0"/>
              <a:t>is also </a:t>
            </a:r>
            <a:r>
              <a:rPr lang="en-US" sz="3600" dirty="0" smtClean="0"/>
              <a:t>for the </a:t>
            </a:r>
            <a:r>
              <a:rPr lang="en-US" sz="3600" dirty="0"/>
              <a:t>construction of truth, knowledge and information that might then be applied as or developed into policy, collections, products, systems, or simply collated for its own end</a:t>
            </a:r>
            <a:endParaRPr lang="en-GB" sz="3600" dirty="0" smtClean="0"/>
          </a:p>
          <a:p>
            <a:endParaRPr lang="en-GB" sz="3600" dirty="0" smtClean="0"/>
          </a:p>
        </p:txBody>
      </p:sp>
    </p:spTree>
    <p:extLst>
      <p:ext uri="{BB962C8B-B14F-4D97-AF65-F5344CB8AC3E}">
        <p14:creationId xmlns:p14="http://schemas.microsoft.com/office/powerpoint/2010/main" val="17699143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Architecture – </a:t>
            </a:r>
            <a:r>
              <a:rPr lang="en-GB" sz="3600" dirty="0"/>
              <a:t>uses of literature</a:t>
            </a:r>
          </a:p>
        </p:txBody>
      </p:sp>
      <p:sp>
        <p:nvSpPr>
          <p:cNvPr id="3" name="Content Placeholder 2"/>
          <p:cNvSpPr>
            <a:spLocks noGrp="1"/>
          </p:cNvSpPr>
          <p:nvPr>
            <p:ph idx="1"/>
          </p:nvPr>
        </p:nvSpPr>
        <p:spPr/>
        <p:txBody>
          <a:bodyPr>
            <a:normAutofit fontScale="85000" lnSpcReduction="20000"/>
          </a:bodyPr>
          <a:lstStyle/>
          <a:p>
            <a:r>
              <a:rPr lang="en-GB" sz="3600" dirty="0"/>
              <a:t>Reading is the key </a:t>
            </a:r>
            <a:r>
              <a:rPr lang="en-GB" sz="3600" dirty="0" smtClean="0"/>
              <a:t>event</a:t>
            </a:r>
          </a:p>
          <a:p>
            <a:pPr lvl="1"/>
            <a:r>
              <a:rPr lang="en-GB" sz="3200" dirty="0" smtClean="0"/>
              <a:t>research content and research methods</a:t>
            </a:r>
          </a:p>
          <a:p>
            <a:pPr marL="0" indent="0">
              <a:buNone/>
            </a:pPr>
            <a:r>
              <a:rPr lang="en-GB" sz="3600" dirty="0" smtClean="0"/>
              <a:t>Sources:</a:t>
            </a:r>
          </a:p>
          <a:p>
            <a:r>
              <a:rPr lang="en-GB" sz="3600" dirty="0"/>
              <a:t>sources/data that have not been previously published; e.g. interviews, surveys, archival data, correspondence, fieldwork. You can conduct very insightful surveys, literature reviews and analysis from existing </a:t>
            </a:r>
            <a:r>
              <a:rPr lang="en-GB" sz="3600" dirty="0" smtClean="0"/>
              <a:t>research/books/datasets</a:t>
            </a:r>
          </a:p>
          <a:p>
            <a:r>
              <a:rPr lang="en-GB" sz="3600" dirty="0"/>
              <a:t>maps, diagrams and illustrations, timelines, building plans and photographs </a:t>
            </a:r>
          </a:p>
          <a:p>
            <a:r>
              <a:rPr lang="en-GB" sz="3600" dirty="0" smtClean="0"/>
              <a:t>to </a:t>
            </a:r>
            <a:r>
              <a:rPr lang="en-GB" sz="3600" dirty="0"/>
              <a:t>produce and then discuss </a:t>
            </a:r>
            <a:r>
              <a:rPr lang="en-GB" sz="3600" dirty="0" smtClean="0"/>
              <a:t>own </a:t>
            </a:r>
            <a:r>
              <a:rPr lang="en-GB" sz="3600" dirty="0"/>
              <a:t>drawings and surveys</a:t>
            </a:r>
          </a:p>
          <a:p>
            <a:pPr marL="0" indent="0">
              <a:buNone/>
            </a:pPr>
            <a:endParaRPr lang="en-GB" sz="3600" dirty="0" smtClean="0"/>
          </a:p>
        </p:txBody>
      </p:sp>
    </p:spTree>
    <p:extLst>
      <p:ext uri="{BB962C8B-B14F-4D97-AF65-F5344CB8AC3E}">
        <p14:creationId xmlns:p14="http://schemas.microsoft.com/office/powerpoint/2010/main" val="551760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Architecture – uses of literature</a:t>
            </a:r>
          </a:p>
        </p:txBody>
      </p:sp>
      <p:sp>
        <p:nvSpPr>
          <p:cNvPr id="3" name="Content Placeholder 2"/>
          <p:cNvSpPr>
            <a:spLocks noGrp="1"/>
          </p:cNvSpPr>
          <p:nvPr>
            <p:ph idx="1"/>
          </p:nvPr>
        </p:nvSpPr>
        <p:spPr/>
        <p:txBody>
          <a:bodyPr/>
          <a:lstStyle/>
          <a:p>
            <a:pPr marL="0" indent="0">
              <a:buNone/>
            </a:pPr>
            <a:r>
              <a:rPr lang="en-GB" sz="3600" dirty="0" smtClean="0"/>
              <a:t>Butterfly collecting</a:t>
            </a:r>
          </a:p>
          <a:p>
            <a:r>
              <a:rPr lang="en-GB" dirty="0" smtClean="0"/>
              <a:t>Carefully </a:t>
            </a:r>
            <a:r>
              <a:rPr lang="en-GB" dirty="0"/>
              <a:t>organise your data and think about how it can be arranged, catalogued and displayed. I call this bit ‘butterfly collecting’. In essence you are gathering and cataloguing, putting things into an order and </a:t>
            </a:r>
            <a:r>
              <a:rPr lang="en-GB" b="1" dirty="0"/>
              <a:t>creating a taxonomy</a:t>
            </a:r>
            <a:r>
              <a:rPr lang="en-GB" dirty="0"/>
              <a:t>. Some students stop at this point – </a:t>
            </a:r>
            <a:r>
              <a:rPr lang="en-GB" b="1" dirty="0"/>
              <a:t>but the better scholars continue and try to ‘analyse’ and ‘interpret’ this material </a:t>
            </a:r>
            <a:r>
              <a:rPr lang="en-GB" dirty="0"/>
              <a:t>– what does it all mean? How does it fit into a larger canon and body of knowledge? How does it confirm or contradict how we have previously thought about the subject/style/person/society? </a:t>
            </a:r>
          </a:p>
          <a:p>
            <a:pPr marL="0" indent="0">
              <a:buNone/>
            </a:pPr>
            <a:endParaRPr lang="en-GB" dirty="0"/>
          </a:p>
        </p:txBody>
      </p:sp>
    </p:spTree>
    <p:extLst>
      <p:ext uri="{BB962C8B-B14F-4D97-AF65-F5344CB8AC3E}">
        <p14:creationId xmlns:p14="http://schemas.microsoft.com/office/powerpoint/2010/main" val="10440151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Architecture – </a:t>
            </a:r>
            <a:r>
              <a:rPr lang="en-GB" sz="3600" dirty="0"/>
              <a:t>uses of literature</a:t>
            </a:r>
          </a:p>
        </p:txBody>
      </p:sp>
      <p:sp>
        <p:nvSpPr>
          <p:cNvPr id="3" name="Content Placeholder 2"/>
          <p:cNvSpPr>
            <a:spLocks noGrp="1"/>
          </p:cNvSpPr>
          <p:nvPr>
            <p:ph idx="1"/>
          </p:nvPr>
        </p:nvSpPr>
        <p:spPr/>
        <p:txBody>
          <a:bodyPr>
            <a:normAutofit fontScale="70000" lnSpcReduction="20000"/>
          </a:bodyPr>
          <a:lstStyle/>
          <a:p>
            <a:pPr marL="0" indent="0">
              <a:buNone/>
            </a:pPr>
            <a:endParaRPr lang="en-GB" sz="3600" dirty="0" smtClean="0"/>
          </a:p>
          <a:p>
            <a:pPr marL="0" indent="0">
              <a:buNone/>
            </a:pPr>
            <a:r>
              <a:rPr lang="en-GB" sz="3600" dirty="0">
                <a:solidFill>
                  <a:srgbClr val="0070C0"/>
                </a:solidFill>
              </a:rPr>
              <a:t>S</a:t>
            </a:r>
            <a:r>
              <a:rPr lang="en-GB" sz="3600" dirty="0" smtClean="0">
                <a:solidFill>
                  <a:srgbClr val="0070C0"/>
                </a:solidFill>
              </a:rPr>
              <a:t>tance</a:t>
            </a:r>
          </a:p>
          <a:p>
            <a:r>
              <a:rPr lang="en-GB" sz="3600" dirty="0" smtClean="0"/>
              <a:t> ‘My </a:t>
            </a:r>
            <a:r>
              <a:rPr lang="en-GB" sz="3600" dirty="0"/>
              <a:t>problem is which is your </a:t>
            </a:r>
            <a:r>
              <a:rPr lang="en-GB" sz="3600" dirty="0" smtClean="0"/>
              <a:t>problem …, is </a:t>
            </a:r>
            <a:r>
              <a:rPr lang="en-GB" sz="3600" dirty="0"/>
              <a:t>to help </a:t>
            </a:r>
            <a:r>
              <a:rPr lang="en-GB" sz="3600" b="1" dirty="0"/>
              <a:t>students do what they want to do</a:t>
            </a:r>
            <a:r>
              <a:rPr lang="en-GB" sz="3600" dirty="0" smtClean="0"/>
              <a:t>.</a:t>
            </a:r>
            <a:r>
              <a:rPr lang="en-GB" sz="3600" dirty="0"/>
              <a:t> I don't want to tell them that topic is too complicated I </a:t>
            </a:r>
            <a:r>
              <a:rPr lang="en-GB" sz="3600" dirty="0" smtClean="0"/>
              <a:t>want </a:t>
            </a:r>
            <a:r>
              <a:rPr lang="en-GB" sz="3600" dirty="0"/>
              <a:t>them to do what they want to do and to feel happy about it and if I can do it in a </a:t>
            </a:r>
            <a:r>
              <a:rPr lang="en-GB" sz="3600" b="1" dirty="0"/>
              <a:t>scientific framework</a:t>
            </a:r>
            <a:r>
              <a:rPr lang="en-GB" sz="3600" dirty="0"/>
              <a:t>, everybody's doing what they want to do</a:t>
            </a:r>
            <a:r>
              <a:rPr lang="en-GB" sz="3600" dirty="0" smtClean="0"/>
              <a:t>.’</a:t>
            </a:r>
          </a:p>
          <a:p>
            <a:pPr marL="0" indent="0">
              <a:buNone/>
            </a:pPr>
            <a:endParaRPr lang="en-GB" sz="3600" dirty="0" smtClean="0"/>
          </a:p>
          <a:p>
            <a:pPr marL="0" indent="0">
              <a:buNone/>
            </a:pPr>
            <a:r>
              <a:rPr lang="en-GB" sz="3600" dirty="0" smtClean="0">
                <a:solidFill>
                  <a:srgbClr val="0070C0"/>
                </a:solidFill>
              </a:rPr>
              <a:t>Familiarity</a:t>
            </a:r>
            <a:r>
              <a:rPr lang="en-GB" sz="3600" dirty="0" smtClean="0"/>
              <a:t> – skills and knowledge</a:t>
            </a:r>
          </a:p>
          <a:p>
            <a:r>
              <a:rPr lang="en-GB" sz="3600" dirty="0" smtClean="0"/>
              <a:t>‘I try to get the students to ensure that they’re able to in a dissertation show that they are </a:t>
            </a:r>
            <a:r>
              <a:rPr lang="en-GB" sz="3600" b="1" dirty="0" smtClean="0"/>
              <a:t>skilled in the practical and the grounding roots</a:t>
            </a:r>
            <a:r>
              <a:rPr lang="en-GB" sz="3600" dirty="0" smtClean="0"/>
              <a:t>. The literature review is important there, ok, because </a:t>
            </a:r>
            <a:r>
              <a:rPr lang="en-GB" sz="3600" b="1" dirty="0" smtClean="0"/>
              <a:t>you must provide your students with the most fundamental literature</a:t>
            </a:r>
            <a:r>
              <a:rPr lang="en-GB" sz="3600" dirty="0" smtClean="0"/>
              <a:t>. You can’t tell them they’re supposed to read around.’</a:t>
            </a:r>
            <a:endParaRPr lang="en-GB" sz="3600" dirty="0"/>
          </a:p>
        </p:txBody>
      </p:sp>
    </p:spTree>
    <p:extLst>
      <p:ext uri="{BB962C8B-B14F-4D97-AF65-F5344CB8AC3E}">
        <p14:creationId xmlns:p14="http://schemas.microsoft.com/office/powerpoint/2010/main" val="3580843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Conclusions</a:t>
            </a:r>
          </a:p>
        </p:txBody>
      </p:sp>
      <p:sp>
        <p:nvSpPr>
          <p:cNvPr id="3" name="Content Placeholder 2"/>
          <p:cNvSpPr>
            <a:spLocks noGrp="1"/>
          </p:cNvSpPr>
          <p:nvPr>
            <p:ph idx="1"/>
          </p:nvPr>
        </p:nvSpPr>
        <p:spPr/>
        <p:txBody>
          <a:bodyPr>
            <a:normAutofit fontScale="85000" lnSpcReduction="20000"/>
          </a:bodyPr>
          <a:lstStyle/>
          <a:p>
            <a:r>
              <a:rPr lang="en-GB" sz="3600" dirty="0"/>
              <a:t>n</a:t>
            </a:r>
            <a:r>
              <a:rPr lang="en-GB" sz="3600" dirty="0" smtClean="0"/>
              <a:t>ature of the disciplines – hard, soft, pure, applied (Becher and </a:t>
            </a:r>
            <a:r>
              <a:rPr lang="en-GB" sz="3600" dirty="0" err="1" smtClean="0"/>
              <a:t>Trowler</a:t>
            </a:r>
            <a:r>
              <a:rPr lang="en-GB" sz="3600" dirty="0" smtClean="0"/>
              <a:t>, 2001)</a:t>
            </a:r>
          </a:p>
          <a:p>
            <a:r>
              <a:rPr lang="en-GB" sz="3600" dirty="0" smtClean="0"/>
              <a:t>inter/multi-</a:t>
            </a:r>
            <a:r>
              <a:rPr lang="en-GB" sz="3600" dirty="0" err="1" smtClean="0"/>
              <a:t>disciplinarity</a:t>
            </a:r>
            <a:endParaRPr lang="en-GB" sz="3600" dirty="0" smtClean="0"/>
          </a:p>
          <a:p>
            <a:r>
              <a:rPr lang="en-GB" sz="3600" dirty="0"/>
              <a:t>social context</a:t>
            </a:r>
          </a:p>
          <a:p>
            <a:r>
              <a:rPr lang="en-GB" sz="3600" dirty="0" smtClean="0"/>
              <a:t>purpose of discipline           nature </a:t>
            </a:r>
            <a:r>
              <a:rPr lang="en-GB" sz="3600" dirty="0"/>
              <a:t>of the </a:t>
            </a:r>
            <a:r>
              <a:rPr lang="en-GB" sz="3600" dirty="0" smtClean="0"/>
              <a:t>discipline </a:t>
            </a:r>
          </a:p>
          <a:p>
            <a:pPr marL="0" indent="0">
              <a:buNone/>
            </a:pPr>
            <a:r>
              <a:rPr lang="en-GB" sz="3600" dirty="0" smtClean="0"/>
              <a:t>‘the </a:t>
            </a:r>
            <a:r>
              <a:rPr lang="en-GB" sz="3600" dirty="0"/>
              <a:t>point I'm trying to make is the very fact that you're doing these interviews suggest that  </a:t>
            </a:r>
            <a:r>
              <a:rPr lang="en-GB" sz="3600" dirty="0" smtClean="0"/>
              <a:t>you’re </a:t>
            </a:r>
            <a:r>
              <a:rPr lang="en-GB" sz="3600" b="1" dirty="0"/>
              <a:t>questioning whether the disciplines are </a:t>
            </a:r>
            <a:r>
              <a:rPr lang="en-GB" sz="3600" b="1" dirty="0" smtClean="0"/>
              <a:t>definitive</a:t>
            </a:r>
            <a:r>
              <a:rPr lang="en-GB" sz="3600" dirty="0" smtClean="0"/>
              <a:t>.’</a:t>
            </a:r>
          </a:p>
          <a:p>
            <a:r>
              <a:rPr lang="en-GB" sz="3600" dirty="0"/>
              <a:t>sometimes hard to separate out nature of the discipline              and use of sources</a:t>
            </a:r>
          </a:p>
          <a:p>
            <a:pPr marL="0" indent="0">
              <a:buNone/>
            </a:pPr>
            <a:endParaRPr lang="en-GB" sz="3600" dirty="0"/>
          </a:p>
        </p:txBody>
      </p:sp>
      <p:cxnSp>
        <p:nvCxnSpPr>
          <p:cNvPr id="7" name="Straight Arrow Connector 6"/>
          <p:cNvCxnSpPr/>
          <p:nvPr/>
        </p:nvCxnSpPr>
        <p:spPr>
          <a:xfrm>
            <a:off x="4669973" y="3714749"/>
            <a:ext cx="628650"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620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smtClean="0">
                <a:latin typeface="Times New Roman" panose="02020603050405020304" pitchFamily="18" charset="0"/>
                <a:cs typeface="Times New Roman" panose="02020603050405020304" pitchFamily="18" charset="0"/>
              </a:rPr>
              <a:t>‘…</a:t>
            </a:r>
            <a:r>
              <a:rPr lang="en-GB" b="1" dirty="0" smtClean="0">
                <a:latin typeface="Times New Roman" panose="02020603050405020304" pitchFamily="18" charset="0"/>
                <a:cs typeface="Times New Roman" panose="02020603050405020304" pitchFamily="18" charset="0"/>
              </a:rPr>
              <a:t>explanations and predictions</a:t>
            </a:r>
            <a:r>
              <a:rPr lang="en-GB" dirty="0" smtClean="0">
                <a:latin typeface="Times New Roman" panose="02020603050405020304" pitchFamily="18" charset="0"/>
                <a:cs typeface="Times New Roman" panose="02020603050405020304" pitchFamily="18" charset="0"/>
              </a:rPr>
              <a:t> are the main goals in finance.  To this end, both </a:t>
            </a:r>
            <a:r>
              <a:rPr lang="en-GB" b="1" dirty="0" smtClean="0">
                <a:latin typeface="Times New Roman" panose="02020603050405020304" pitchFamily="18" charset="0"/>
                <a:cs typeface="Times New Roman" panose="02020603050405020304" pitchFamily="18" charset="0"/>
              </a:rPr>
              <a:t>theoretical analyses</a:t>
            </a:r>
            <a:r>
              <a:rPr lang="en-GB" dirty="0" smtClean="0">
                <a:latin typeface="Times New Roman" panose="02020603050405020304" pitchFamily="18" charset="0"/>
                <a:cs typeface="Times New Roman" panose="02020603050405020304" pitchFamily="18" charset="0"/>
              </a:rPr>
              <a:t> and </a:t>
            </a:r>
            <a:r>
              <a:rPr lang="en-GB" b="1" dirty="0" smtClean="0">
                <a:latin typeface="Times New Roman" panose="02020603050405020304" pitchFamily="18" charset="0"/>
                <a:cs typeface="Times New Roman" panose="02020603050405020304" pitchFamily="18" charset="0"/>
              </a:rPr>
              <a:t>empirical investigations </a:t>
            </a:r>
            <a:r>
              <a:rPr lang="en-GB" dirty="0" smtClean="0">
                <a:latin typeface="Times New Roman" panose="02020603050405020304" pitchFamily="18" charset="0"/>
                <a:cs typeface="Times New Roman" panose="02020603050405020304" pitchFamily="18" charset="0"/>
              </a:rPr>
              <a:t>are necessary…  As theories provide guides for empirical studies and empirical studies provide tests of the assumptions and conclusions of theories, they are </a:t>
            </a:r>
            <a:r>
              <a:rPr lang="en-GB" b="1" dirty="0" smtClean="0">
                <a:latin typeface="Times New Roman" panose="02020603050405020304" pitchFamily="18" charset="0"/>
                <a:cs typeface="Times New Roman" panose="02020603050405020304" pitchFamily="18" charset="0"/>
              </a:rPr>
              <a:t>complementary</a:t>
            </a:r>
            <a:r>
              <a:rPr lang="en-GB" dirty="0" smtClean="0">
                <a:latin typeface="Times New Roman" panose="02020603050405020304" pitchFamily="18" charset="0"/>
                <a:cs typeface="Times New Roman" panose="02020603050405020304" pitchFamily="18" charset="0"/>
              </a:rPr>
              <a:t>.’  (Chang, 2005)</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50369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Conclusions</a:t>
            </a:r>
          </a:p>
        </p:txBody>
      </p:sp>
      <p:sp>
        <p:nvSpPr>
          <p:cNvPr id="3" name="Content Placeholder 2"/>
          <p:cNvSpPr>
            <a:spLocks noGrp="1"/>
          </p:cNvSpPr>
          <p:nvPr>
            <p:ph idx="1"/>
          </p:nvPr>
        </p:nvSpPr>
        <p:spPr/>
        <p:txBody>
          <a:bodyPr>
            <a:normAutofit fontScale="92500" lnSpcReduction="20000"/>
          </a:bodyPr>
          <a:lstStyle/>
          <a:p>
            <a:r>
              <a:rPr lang="en-GB" sz="3200" dirty="0">
                <a:cs typeface="Times New Roman" panose="02020603050405020304" pitchFamily="18" charset="0"/>
              </a:rPr>
              <a:t>l</a:t>
            </a:r>
            <a:r>
              <a:rPr lang="en-GB" sz="3200" dirty="0" smtClean="0">
                <a:cs typeface="Times New Roman" panose="02020603050405020304" pitchFamily="18" charset="0"/>
              </a:rPr>
              <a:t>iterature / sources / data</a:t>
            </a:r>
            <a:endParaRPr lang="en-GB" sz="3200" dirty="0">
              <a:cs typeface="Times New Roman" panose="02020603050405020304" pitchFamily="18" charset="0"/>
            </a:endParaRPr>
          </a:p>
          <a:p>
            <a:r>
              <a:rPr lang="en-GB" sz="3200" dirty="0">
                <a:cs typeface="Times New Roman" panose="02020603050405020304" pitchFamily="18" charset="0"/>
              </a:rPr>
              <a:t>d</a:t>
            </a:r>
            <a:r>
              <a:rPr lang="en-GB" sz="3200" dirty="0" smtClean="0">
                <a:cs typeface="Times New Roman" panose="02020603050405020304" pitchFamily="18" charset="0"/>
              </a:rPr>
              <a:t>isciplinary knowledge (or lack of) and implications for discipline-specific EAP</a:t>
            </a:r>
          </a:p>
          <a:p>
            <a:r>
              <a:rPr lang="en-GB" sz="3200" dirty="0">
                <a:cs typeface="Times New Roman" panose="02020603050405020304" pitchFamily="18" charset="0"/>
              </a:rPr>
              <a:t>c</a:t>
            </a:r>
            <a:r>
              <a:rPr lang="en-GB" sz="3200" dirty="0" smtClean="0">
                <a:cs typeface="Times New Roman" panose="02020603050405020304" pitchFamily="18" charset="0"/>
              </a:rPr>
              <a:t>ommon criticism from tutors and departments - ‘all description and no critique’</a:t>
            </a:r>
          </a:p>
          <a:p>
            <a:r>
              <a:rPr lang="en-GB" sz="3200" dirty="0">
                <a:cs typeface="Times New Roman" panose="02020603050405020304" pitchFamily="18" charset="0"/>
              </a:rPr>
              <a:t>w</a:t>
            </a:r>
            <a:r>
              <a:rPr lang="en-GB" sz="3200" dirty="0" smtClean="0">
                <a:cs typeface="Times New Roman" panose="02020603050405020304" pitchFamily="18" charset="0"/>
              </a:rPr>
              <a:t>hat is meant/understood by ‘criticality’?</a:t>
            </a:r>
          </a:p>
          <a:p>
            <a:r>
              <a:rPr lang="en-GB" sz="3200" dirty="0">
                <a:cs typeface="Times New Roman" panose="02020603050405020304" pitchFamily="18" charset="0"/>
              </a:rPr>
              <a:t>t</a:t>
            </a:r>
            <a:r>
              <a:rPr lang="en-GB" sz="3200" dirty="0" smtClean="0">
                <a:cs typeface="Times New Roman" panose="02020603050405020304" pitchFamily="18" charset="0"/>
              </a:rPr>
              <a:t>he role and use of sources – process and product</a:t>
            </a:r>
          </a:p>
          <a:p>
            <a:r>
              <a:rPr lang="en-GB" sz="3200" dirty="0">
                <a:cs typeface="Times New Roman" panose="02020603050405020304" pitchFamily="18" charset="0"/>
              </a:rPr>
              <a:t>r</a:t>
            </a:r>
            <a:r>
              <a:rPr lang="en-GB" sz="3200" dirty="0" smtClean="0">
                <a:cs typeface="Times New Roman" panose="02020603050405020304" pitchFamily="18" charset="0"/>
              </a:rPr>
              <a:t>elationship between EAP writing and reading</a:t>
            </a:r>
          </a:p>
          <a:p>
            <a:r>
              <a:rPr lang="en-GB" sz="3200" dirty="0">
                <a:cs typeface="Times New Roman" panose="02020603050405020304" pitchFamily="18" charset="0"/>
              </a:rPr>
              <a:t>a</a:t>
            </a:r>
            <a:r>
              <a:rPr lang="en-GB" sz="3200" dirty="0" smtClean="0">
                <a:cs typeface="Times New Roman" panose="02020603050405020304" pitchFamily="18" charset="0"/>
              </a:rPr>
              <a:t>ssumptions </a:t>
            </a:r>
            <a:r>
              <a:rPr lang="en-GB" sz="3200" dirty="0">
                <a:cs typeface="Times New Roman" panose="02020603050405020304" pitchFamily="18" charset="0"/>
              </a:rPr>
              <a:t>about reading skills </a:t>
            </a:r>
            <a:r>
              <a:rPr lang="en-GB" sz="3200" dirty="0" smtClean="0">
                <a:cs typeface="Times New Roman" panose="02020603050405020304" pitchFamily="18" charset="0"/>
              </a:rPr>
              <a:t>and materials </a:t>
            </a:r>
          </a:p>
          <a:p>
            <a:r>
              <a:rPr lang="en-GB" sz="3200" dirty="0">
                <a:cs typeface="Times New Roman" panose="02020603050405020304" pitchFamily="18" charset="0"/>
              </a:rPr>
              <a:t>n</a:t>
            </a:r>
            <a:r>
              <a:rPr lang="en-GB" sz="3200" dirty="0" smtClean="0">
                <a:cs typeface="Times New Roman" panose="02020603050405020304" pitchFamily="18" charset="0"/>
              </a:rPr>
              <a:t>ext steps</a:t>
            </a:r>
            <a:endParaRPr lang="en-GB" sz="3200" dirty="0">
              <a:cs typeface="Times New Roman" panose="02020603050405020304" pitchFamily="18" charset="0"/>
            </a:endParaRPr>
          </a:p>
          <a:p>
            <a:pPr marL="0" indent="0">
              <a:buNone/>
            </a:pPr>
            <a:endParaRPr lang="en-GB" sz="3200" dirty="0" smtClean="0">
              <a:cs typeface="Times New Roman" panose="02020603050405020304" pitchFamily="18" charset="0"/>
            </a:endParaRPr>
          </a:p>
          <a:p>
            <a:pPr marL="0" indent="0">
              <a:buNone/>
            </a:pPr>
            <a:endParaRPr lang="en-GB" sz="3200" dirty="0" smtClean="0">
              <a:cs typeface="Times New Roman" panose="02020603050405020304" pitchFamily="18" charset="0"/>
            </a:endParaRPr>
          </a:p>
          <a:p>
            <a:endParaRPr lang="en-GB" sz="3200" dirty="0" smtClean="0">
              <a:cs typeface="Times New Roman" panose="02020603050405020304" pitchFamily="18" charset="0"/>
            </a:endParaRPr>
          </a:p>
          <a:p>
            <a:pPr marL="0" indent="0">
              <a:buNone/>
            </a:pPr>
            <a:endParaRPr lang="en-GB" sz="4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0594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sz="2000" dirty="0"/>
              <a:t>Becher, T. &amp; </a:t>
            </a:r>
            <a:r>
              <a:rPr lang="en-GB" sz="2000" dirty="0" err="1"/>
              <a:t>Trowler</a:t>
            </a:r>
            <a:r>
              <a:rPr lang="en-GB" sz="2000" dirty="0"/>
              <a:t>, P.R. (2001)  [2nd Ed] </a:t>
            </a:r>
            <a:r>
              <a:rPr lang="en-GB" sz="2000" i="1" dirty="0"/>
              <a:t>Academic tribes and territories: Intellectual Enquiry and the Cultures of Disciplines</a:t>
            </a:r>
            <a:r>
              <a:rPr lang="en-GB" sz="2000" dirty="0"/>
              <a:t>.  Buckingham: </a:t>
            </a:r>
            <a:r>
              <a:rPr lang="en-GB" sz="2000" dirty="0" smtClean="0"/>
              <a:t>OUP.</a:t>
            </a:r>
          </a:p>
          <a:p>
            <a:pPr marL="0" indent="0">
              <a:buNone/>
            </a:pPr>
            <a:endParaRPr lang="en-US" sz="2000" dirty="0" smtClean="0"/>
          </a:p>
          <a:p>
            <a:pPr marL="0" indent="0">
              <a:buNone/>
            </a:pPr>
            <a:r>
              <a:rPr lang="en-US" sz="2000" dirty="0" smtClean="0"/>
              <a:t>Boyer, E.L. </a:t>
            </a:r>
            <a:r>
              <a:rPr lang="en-US" sz="2000" dirty="0"/>
              <a:t>&amp; </a:t>
            </a:r>
            <a:r>
              <a:rPr lang="en-US" sz="2000" dirty="0" err="1" smtClean="0"/>
              <a:t>Mitgang</a:t>
            </a:r>
            <a:r>
              <a:rPr lang="en-US" sz="2000" dirty="0" smtClean="0"/>
              <a:t>, L.D. </a:t>
            </a:r>
            <a:r>
              <a:rPr lang="en-US" sz="2000" dirty="0"/>
              <a:t>(</a:t>
            </a:r>
            <a:r>
              <a:rPr lang="en-US" sz="2000" dirty="0" smtClean="0"/>
              <a:t>1990) </a:t>
            </a:r>
            <a:r>
              <a:rPr lang="en-US" sz="2000" i="1" dirty="0"/>
              <a:t>Scholarship reconsidered: Priorities of professoriate</a:t>
            </a:r>
            <a:r>
              <a:rPr lang="en-US" sz="2000" dirty="0"/>
              <a:t>. Princeton, NJ: Carnegie Foundation for Advancement of </a:t>
            </a:r>
            <a:r>
              <a:rPr lang="en-US" sz="2000" dirty="0" smtClean="0"/>
              <a:t>Teaching.</a:t>
            </a:r>
          </a:p>
          <a:p>
            <a:pPr marL="0" indent="0">
              <a:buNone/>
            </a:pPr>
            <a:endParaRPr lang="en-GB" sz="2000" dirty="0">
              <a:cs typeface="Times New Roman" panose="02020603050405020304" pitchFamily="18" charset="0"/>
            </a:endParaRPr>
          </a:p>
          <a:p>
            <a:pPr marL="0" indent="0">
              <a:buNone/>
            </a:pPr>
            <a:r>
              <a:rPr lang="en-US" sz="2000" dirty="0"/>
              <a:t>Boyer, E.L. &amp; </a:t>
            </a:r>
            <a:r>
              <a:rPr lang="en-US" sz="2000" dirty="0" err="1"/>
              <a:t>Mitgang</a:t>
            </a:r>
            <a:r>
              <a:rPr lang="en-US" sz="2000" dirty="0"/>
              <a:t>, L.D. (</a:t>
            </a:r>
            <a:r>
              <a:rPr lang="en-US" sz="2000" dirty="0" smtClean="0"/>
              <a:t>1996) </a:t>
            </a:r>
            <a:r>
              <a:rPr lang="en-US" sz="2000" i="1" dirty="0"/>
              <a:t>Building community: A new future for architecture education and practice</a:t>
            </a:r>
            <a:r>
              <a:rPr lang="en-US" sz="2000" dirty="0"/>
              <a:t>. Princeton, NJ: Carnegie Foundation for Advancement of </a:t>
            </a:r>
            <a:r>
              <a:rPr lang="en-US" sz="2000" dirty="0" smtClean="0"/>
              <a:t>Teaching.</a:t>
            </a:r>
          </a:p>
          <a:p>
            <a:pPr marL="0" indent="0">
              <a:buNone/>
            </a:pPr>
            <a:endParaRPr lang="en-US" sz="2000" dirty="0" smtClean="0"/>
          </a:p>
          <a:p>
            <a:pPr marL="0" indent="0">
              <a:buNone/>
            </a:pPr>
            <a:r>
              <a:rPr lang="en-GB" sz="2000" dirty="0" smtClean="0"/>
              <a:t>Chang, S.J. (2005) ‘A critical discussion on financial theory: what should we teach and how?’ </a:t>
            </a:r>
            <a:r>
              <a:rPr lang="en-GB" sz="2000" i="1" dirty="0" smtClean="0"/>
              <a:t>Journal of Economics and Finance Education. </a:t>
            </a:r>
            <a:r>
              <a:rPr lang="en-GB" sz="2000" dirty="0" smtClean="0"/>
              <a:t>4(2) pp 39-48.</a:t>
            </a:r>
          </a:p>
          <a:p>
            <a:pPr marL="0" indent="0">
              <a:buNone/>
            </a:pPr>
            <a:endParaRPr lang="en-GB" sz="2000" dirty="0" smtClean="0"/>
          </a:p>
          <a:p>
            <a:pPr marL="0" indent="0">
              <a:buNone/>
            </a:pPr>
            <a:r>
              <a:rPr lang="en-US" sz="2000" dirty="0" err="1" smtClean="0"/>
              <a:t>Piatkowska</a:t>
            </a:r>
            <a:r>
              <a:rPr lang="en-US" sz="2000" dirty="0" smtClean="0"/>
              <a:t> (2016) ‘Moving towards competence in teaching architecture: the relationship of research and design in academia’ </a:t>
            </a:r>
            <a:r>
              <a:rPr lang="en-US" sz="2000" i="1" dirty="0" err="1"/>
              <a:t>Procedia</a:t>
            </a:r>
            <a:r>
              <a:rPr lang="en-US" sz="2000" i="1" dirty="0"/>
              <a:t> Engineering </a:t>
            </a:r>
            <a:r>
              <a:rPr lang="en-US" sz="2000" dirty="0"/>
              <a:t>161 (2016) 1476 –</a:t>
            </a:r>
            <a:r>
              <a:rPr lang="en-US" sz="2000" dirty="0" smtClean="0"/>
              <a:t>1481.</a:t>
            </a:r>
          </a:p>
          <a:p>
            <a:pPr marL="0" indent="0">
              <a:buNone/>
            </a:pPr>
            <a:endParaRPr lang="en-GB" sz="3200" dirty="0"/>
          </a:p>
        </p:txBody>
      </p:sp>
    </p:spTree>
    <p:extLst>
      <p:ext uri="{BB962C8B-B14F-4D97-AF65-F5344CB8AC3E}">
        <p14:creationId xmlns:p14="http://schemas.microsoft.com/office/powerpoint/2010/main" val="3748109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Finance – a typical task</a:t>
            </a:r>
            <a:endParaRPr lang="en-GB" dirty="0"/>
          </a:p>
        </p:txBody>
      </p:sp>
      <p:sp>
        <p:nvSpPr>
          <p:cNvPr id="3" name="Content Placeholder 2"/>
          <p:cNvSpPr>
            <a:spLocks noGrp="1"/>
          </p:cNvSpPr>
          <p:nvPr>
            <p:ph idx="1"/>
          </p:nvPr>
        </p:nvSpPr>
        <p:spPr/>
        <p:txBody>
          <a:bodyPr/>
          <a:lstStyle/>
          <a:p>
            <a:pPr marL="0" indent="0">
              <a:buNone/>
            </a:pPr>
            <a:r>
              <a:rPr lang="en-GB" dirty="0" smtClean="0"/>
              <a:t>Testing to what extent a theory holds in the real world.</a:t>
            </a:r>
          </a:p>
          <a:p>
            <a:pPr marL="0" indent="0">
              <a:buNone/>
            </a:pPr>
            <a:endParaRPr lang="en-GB" dirty="0"/>
          </a:p>
          <a:p>
            <a:pPr marL="0" indent="0">
              <a:buNone/>
            </a:pPr>
            <a:r>
              <a:rPr lang="en-GB" dirty="0" smtClean="0"/>
              <a:t>Structure: theory – data – methodology – significance</a:t>
            </a:r>
          </a:p>
          <a:p>
            <a:pPr marL="0" indent="0">
              <a:buNone/>
            </a:pPr>
            <a:endParaRPr lang="en-GB" dirty="0"/>
          </a:p>
          <a:p>
            <a:pPr marL="0" indent="0">
              <a:buNone/>
            </a:pPr>
            <a:r>
              <a:rPr lang="en-GB" dirty="0" smtClean="0">
                <a:latin typeface="Times New Roman" panose="02020603050405020304" pitchFamily="18" charset="0"/>
                <a:cs typeface="Times New Roman" panose="02020603050405020304" pitchFamily="18" charset="0"/>
              </a:rPr>
              <a:t>‘Sometimes it’s you have to know the </a:t>
            </a:r>
            <a:r>
              <a:rPr lang="en-GB" b="1" dirty="0" smtClean="0">
                <a:latin typeface="Times New Roman" panose="02020603050405020304" pitchFamily="18" charset="0"/>
                <a:cs typeface="Times New Roman" panose="02020603050405020304" pitchFamily="18" charset="0"/>
              </a:rPr>
              <a:t>data</a:t>
            </a:r>
            <a:r>
              <a:rPr lang="en-GB" dirty="0" smtClean="0">
                <a:latin typeface="Times New Roman" panose="02020603050405020304" pitchFamily="18" charset="0"/>
                <a:cs typeface="Times New Roman" panose="02020603050405020304" pitchFamily="18" charset="0"/>
              </a:rPr>
              <a:t>; sometimes it’s you have to know the </a:t>
            </a:r>
            <a:r>
              <a:rPr lang="en-GB" b="1" dirty="0" smtClean="0">
                <a:latin typeface="Times New Roman" panose="02020603050405020304" pitchFamily="18" charset="0"/>
                <a:cs typeface="Times New Roman" panose="02020603050405020304" pitchFamily="18" charset="0"/>
              </a:rPr>
              <a:t>techniques</a:t>
            </a:r>
            <a:r>
              <a:rPr lang="en-GB" dirty="0" smtClean="0">
                <a:latin typeface="Times New Roman" panose="02020603050405020304" pitchFamily="18" charset="0"/>
                <a:cs typeface="Times New Roman" panose="02020603050405020304" pitchFamily="18" charset="0"/>
              </a:rPr>
              <a:t>; sometimes you have to know the </a:t>
            </a:r>
            <a:r>
              <a:rPr lang="en-GB" b="1" dirty="0" smtClean="0">
                <a:latin typeface="Times New Roman" panose="02020603050405020304" pitchFamily="18" charset="0"/>
                <a:cs typeface="Times New Roman" panose="02020603050405020304" pitchFamily="18" charset="0"/>
              </a:rPr>
              <a:t>theory</a:t>
            </a:r>
            <a:r>
              <a:rPr lang="en-GB" dirty="0" smtClean="0">
                <a:latin typeface="Times New Roman" panose="02020603050405020304" pitchFamily="18" charset="0"/>
                <a:cs typeface="Times New Roman" panose="02020603050405020304" pitchFamily="18" charset="0"/>
              </a:rPr>
              <a:t>; sometimes you have to know </a:t>
            </a:r>
            <a:r>
              <a:rPr lang="en-GB" b="1" dirty="0" smtClean="0">
                <a:latin typeface="Times New Roman" panose="02020603050405020304" pitchFamily="18" charset="0"/>
                <a:cs typeface="Times New Roman" panose="02020603050405020304" pitchFamily="18" charset="0"/>
              </a:rPr>
              <a:t>all of them</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69484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Finance – uses of literature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Familiarity</a:t>
            </a:r>
          </a:p>
          <a:p>
            <a:r>
              <a:rPr lang="en-GB" dirty="0" smtClean="0"/>
              <a:t>Classification</a:t>
            </a:r>
          </a:p>
          <a:p>
            <a:pPr marL="0" indent="0">
              <a:buNone/>
            </a:pPr>
            <a:endParaRPr lang="en-GB" dirty="0"/>
          </a:p>
          <a:p>
            <a:pPr marL="0" indent="0">
              <a:buNone/>
            </a:pPr>
            <a:r>
              <a:rPr lang="en-GB" dirty="0" smtClean="0">
                <a:latin typeface="Times New Roman" panose="02020603050405020304" pitchFamily="18" charset="0"/>
                <a:cs typeface="Times New Roman" panose="02020603050405020304" pitchFamily="18" charset="0"/>
              </a:rPr>
              <a:t>‘</a:t>
            </a:r>
            <a:r>
              <a:rPr lang="en-GB" b="1" dirty="0" smtClean="0">
                <a:latin typeface="Times New Roman" panose="02020603050405020304" pitchFamily="18" charset="0"/>
                <a:cs typeface="Times New Roman" panose="02020603050405020304" pitchFamily="18" charset="0"/>
              </a:rPr>
              <a:t>You have to read the existing literature</a:t>
            </a:r>
            <a:r>
              <a:rPr lang="en-GB" dirty="0" smtClean="0">
                <a:latin typeface="Times New Roman" panose="02020603050405020304" pitchFamily="18" charset="0"/>
                <a:cs typeface="Times New Roman" panose="02020603050405020304" pitchFamily="18" charset="0"/>
              </a:rPr>
              <a:t>.  Once you’re </a:t>
            </a:r>
            <a:r>
              <a:rPr lang="en-GB" b="1" dirty="0" smtClean="0">
                <a:latin typeface="Times New Roman" panose="02020603050405020304" pitchFamily="18" charset="0"/>
                <a:cs typeface="Times New Roman" panose="02020603050405020304" pitchFamily="18" charset="0"/>
              </a:rPr>
              <a:t>in your comfort zone </a:t>
            </a:r>
            <a:r>
              <a:rPr lang="en-GB" dirty="0" smtClean="0">
                <a:latin typeface="Times New Roman" panose="02020603050405020304" pitchFamily="18" charset="0"/>
                <a:cs typeface="Times New Roman" panose="02020603050405020304" pitchFamily="18" charset="0"/>
              </a:rPr>
              <a:t>in the existing literature, you can then, for example, …</a:t>
            </a:r>
            <a:r>
              <a:rPr lang="en-GB" b="1" dirty="0" smtClean="0">
                <a:latin typeface="Times New Roman" panose="02020603050405020304" pitchFamily="18" charset="0"/>
                <a:cs typeface="Times New Roman" panose="02020603050405020304" pitchFamily="18" charset="0"/>
              </a:rPr>
              <a:t>classify the literature</a:t>
            </a:r>
            <a:r>
              <a:rPr lang="en-GB" dirty="0" smtClean="0">
                <a:latin typeface="Times New Roman" panose="02020603050405020304" pitchFamily="18" charset="0"/>
                <a:cs typeface="Times New Roman" panose="02020603050405020304" pitchFamily="18" charset="0"/>
              </a:rPr>
              <a:t> according to the </a:t>
            </a:r>
            <a:r>
              <a:rPr lang="en-GB" b="1" dirty="0" smtClean="0">
                <a:latin typeface="Times New Roman" panose="02020603050405020304" pitchFamily="18" charset="0"/>
                <a:cs typeface="Times New Roman" panose="02020603050405020304" pitchFamily="18" charset="0"/>
              </a:rPr>
              <a:t>assumptions</a:t>
            </a:r>
            <a:r>
              <a:rPr lang="en-GB" dirty="0" smtClean="0">
                <a:latin typeface="Times New Roman" panose="02020603050405020304" pitchFamily="18" charset="0"/>
                <a:cs typeface="Times New Roman" panose="02020603050405020304" pitchFamily="18" charset="0"/>
              </a:rPr>
              <a:t> that the various authors make or you can classify the literature according to the </a:t>
            </a:r>
            <a:r>
              <a:rPr lang="en-GB" b="1" dirty="0" smtClean="0">
                <a:latin typeface="Times New Roman" panose="02020603050405020304" pitchFamily="18" charset="0"/>
                <a:cs typeface="Times New Roman" panose="02020603050405020304" pitchFamily="18" charset="0"/>
              </a:rPr>
              <a:t>data</a:t>
            </a:r>
            <a:r>
              <a:rPr lang="en-GB" dirty="0" smtClean="0">
                <a:latin typeface="Times New Roman" panose="02020603050405020304" pitchFamily="18" charset="0"/>
                <a:cs typeface="Times New Roman" panose="02020603050405020304" pitchFamily="18" charset="0"/>
              </a:rPr>
              <a:t> that they use, the </a:t>
            </a:r>
            <a:r>
              <a:rPr lang="en-GB" b="1" dirty="0" smtClean="0">
                <a:latin typeface="Times New Roman" panose="02020603050405020304" pitchFamily="18" charset="0"/>
                <a:cs typeface="Times New Roman" panose="02020603050405020304" pitchFamily="18" charset="0"/>
              </a:rPr>
              <a:t>theories</a:t>
            </a:r>
            <a:r>
              <a:rPr lang="en-GB" dirty="0" smtClean="0">
                <a:latin typeface="Times New Roman" panose="02020603050405020304" pitchFamily="18" charset="0"/>
                <a:cs typeface="Times New Roman" panose="02020603050405020304" pitchFamily="18" charset="0"/>
              </a:rPr>
              <a:t> they employ, and that gives you then angles where you can look at either </a:t>
            </a:r>
            <a:r>
              <a:rPr lang="en-GB" b="1" dirty="0" smtClean="0">
                <a:latin typeface="Times New Roman" panose="02020603050405020304" pitchFamily="18" charset="0"/>
                <a:cs typeface="Times New Roman" panose="02020603050405020304" pitchFamily="18" charset="0"/>
              </a:rPr>
              <a:t>oversights</a:t>
            </a:r>
            <a:r>
              <a:rPr lang="en-GB" dirty="0" smtClean="0">
                <a:latin typeface="Times New Roman" panose="02020603050405020304" pitchFamily="18" charset="0"/>
                <a:cs typeface="Times New Roman" panose="02020603050405020304" pitchFamily="18" charset="0"/>
              </a:rPr>
              <a:t> or </a:t>
            </a:r>
            <a:r>
              <a:rPr lang="en-GB" b="1" dirty="0" smtClean="0">
                <a:latin typeface="Times New Roman" panose="02020603050405020304" pitchFamily="18" charset="0"/>
                <a:cs typeface="Times New Roman" panose="02020603050405020304" pitchFamily="18" charset="0"/>
              </a:rPr>
              <a:t>omissions</a:t>
            </a:r>
            <a:r>
              <a:rPr lang="en-GB" dirty="0" smtClean="0">
                <a:latin typeface="Times New Roman" panose="02020603050405020304" pitchFamily="18" charset="0"/>
                <a:cs typeface="Times New Roman" panose="02020603050405020304" pitchFamily="18" charset="0"/>
              </a:rPr>
              <a:t> or </a:t>
            </a:r>
            <a:r>
              <a:rPr lang="en-GB" b="1" dirty="0" smtClean="0">
                <a:latin typeface="Times New Roman" panose="02020603050405020304" pitchFamily="18" charset="0"/>
                <a:cs typeface="Times New Roman" panose="02020603050405020304" pitchFamily="18" charset="0"/>
              </a:rPr>
              <a:t>errors</a:t>
            </a:r>
            <a:r>
              <a:rPr lang="en-GB" dirty="0" smtClean="0">
                <a:latin typeface="Times New Roman" panose="02020603050405020304" pitchFamily="18" charset="0"/>
                <a:cs typeface="Times New Roman" panose="02020603050405020304" pitchFamily="18" charset="0"/>
              </a:rPr>
              <a:t>…  But in order to do this, you have to have </a:t>
            </a:r>
            <a:r>
              <a:rPr lang="en-GB" b="1" dirty="0" smtClean="0">
                <a:latin typeface="Times New Roman" panose="02020603050405020304" pitchFamily="18" charset="0"/>
                <a:cs typeface="Times New Roman" panose="02020603050405020304" pitchFamily="18" charset="0"/>
              </a:rPr>
              <a:t>a command of the existing literature</a:t>
            </a:r>
            <a:r>
              <a:rPr lang="en-GB" dirty="0" smtClean="0">
                <a:latin typeface="Times New Roman" panose="02020603050405020304" pitchFamily="18" charset="0"/>
                <a:cs typeface="Times New Roman" panose="02020603050405020304" pitchFamily="18" charset="0"/>
              </a:rPr>
              <a:t>.  Now there’s two aspects to that then.  One is what’s the kind of </a:t>
            </a:r>
            <a:r>
              <a:rPr lang="en-GB" b="1" dirty="0" smtClean="0">
                <a:latin typeface="Times New Roman" panose="02020603050405020304" pitchFamily="18" charset="0"/>
                <a:cs typeface="Times New Roman" panose="02020603050405020304" pitchFamily="18" charset="0"/>
              </a:rPr>
              <a:t>theoretical</a:t>
            </a:r>
            <a:r>
              <a:rPr lang="en-GB" dirty="0" smtClean="0">
                <a:latin typeface="Times New Roman" panose="02020603050405020304" pitchFamily="18" charset="0"/>
                <a:cs typeface="Times New Roman" panose="02020603050405020304" pitchFamily="18" charset="0"/>
              </a:rPr>
              <a:t> end of the literature saying and the other is what is the </a:t>
            </a:r>
            <a:r>
              <a:rPr lang="en-GB" b="1" dirty="0" smtClean="0">
                <a:latin typeface="Times New Roman" panose="02020603050405020304" pitchFamily="18" charset="0"/>
                <a:cs typeface="Times New Roman" panose="02020603050405020304" pitchFamily="18" charset="0"/>
              </a:rPr>
              <a:t>empirical</a:t>
            </a:r>
            <a:r>
              <a:rPr lang="en-GB" dirty="0" smtClean="0">
                <a:latin typeface="Times New Roman" panose="02020603050405020304" pitchFamily="18" charset="0"/>
                <a:cs typeface="Times New Roman" panose="02020603050405020304" pitchFamily="18" charset="0"/>
              </a:rPr>
              <a:t> literature saying, so what is the evidence.’</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2584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smtClean="0">
                <a:latin typeface="Times New Roman" panose="02020603050405020304" pitchFamily="18" charset="0"/>
                <a:cs typeface="Times New Roman" panose="02020603050405020304" pitchFamily="18" charset="0"/>
              </a:rPr>
              <a:t>‘They basically go to the library, pull a paper and replicate it and you hope that they don’t plagiarise the literature survey.’</a:t>
            </a:r>
          </a:p>
          <a:p>
            <a:pPr marL="0" indent="0">
              <a:buNone/>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69619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cs typeface="Times New Roman" panose="02020603050405020304" pitchFamily="18" charset="0"/>
              </a:rPr>
              <a:t>Motivation and contribution</a:t>
            </a:r>
          </a:p>
          <a:p>
            <a:pPr marL="0" indent="0">
              <a:buNone/>
            </a:pPr>
            <a:endParaRPr lang="en-GB" dirty="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‘I would start by </a:t>
            </a:r>
            <a:r>
              <a:rPr lang="en-GB" b="1" dirty="0">
                <a:latin typeface="Times New Roman" panose="02020603050405020304" pitchFamily="18" charset="0"/>
                <a:cs typeface="Times New Roman" panose="02020603050405020304" pitchFamily="18" charset="0"/>
              </a:rPr>
              <a:t>motivating what I’m doing in the context of what has gone before</a:t>
            </a:r>
            <a:r>
              <a:rPr lang="en-GB" dirty="0">
                <a:latin typeface="Times New Roman" panose="02020603050405020304" pitchFamily="18" charset="0"/>
                <a:cs typeface="Times New Roman" panose="02020603050405020304" pitchFamily="18" charset="0"/>
              </a:rPr>
              <a:t>.  Quite often I’ll start with a question, OK?...  I can </a:t>
            </a:r>
            <a:r>
              <a:rPr lang="en-GB" b="1" dirty="0">
                <a:latin typeface="Times New Roman" panose="02020603050405020304" pitchFamily="18" charset="0"/>
                <a:cs typeface="Times New Roman" panose="02020603050405020304" pitchFamily="18" charset="0"/>
              </a:rPr>
              <a:t>then argue I’m making a contribution to knowledge</a:t>
            </a:r>
            <a:r>
              <a:rPr lang="en-GB" dirty="0">
                <a:latin typeface="Times New Roman" panose="02020603050405020304" pitchFamily="18" charset="0"/>
                <a:cs typeface="Times New Roman" panose="02020603050405020304" pitchFamily="18" charset="0"/>
              </a:rPr>
              <a:t>, so given the existing weaknesses in the literature, here’s what I’m doing.’</a:t>
            </a:r>
          </a:p>
          <a:p>
            <a:pPr marL="0" indent="0">
              <a:buNone/>
            </a:pPr>
            <a:endParaRPr lang="en-GB" dirty="0" smtClean="0"/>
          </a:p>
          <a:p>
            <a:pPr marL="0" indent="0">
              <a:buNone/>
            </a:pPr>
            <a:r>
              <a:rPr lang="en-GB" dirty="0" smtClean="0">
                <a:latin typeface="Times New Roman" panose="02020603050405020304" pitchFamily="18" charset="0"/>
                <a:cs typeface="Times New Roman" panose="02020603050405020304" pitchFamily="18" charset="0"/>
              </a:rPr>
              <a:t>‘If somebody hasn’t done a literature review then they may spend three or four months </a:t>
            </a:r>
            <a:r>
              <a:rPr lang="en-GB" b="1" dirty="0" smtClean="0">
                <a:latin typeface="Times New Roman" panose="02020603050405020304" pitchFamily="18" charset="0"/>
                <a:cs typeface="Times New Roman" panose="02020603050405020304" pitchFamily="18" charset="0"/>
              </a:rPr>
              <a:t>reinventing the wheel</a:t>
            </a:r>
            <a:r>
              <a:rPr lang="en-GB" dirty="0" smtClean="0">
                <a:latin typeface="Times New Roman" panose="02020603050405020304" pitchFamily="18" charset="0"/>
                <a:cs typeface="Times New Roman" panose="02020603050405020304" pitchFamily="18" charset="0"/>
              </a:rPr>
              <a:t>, right, and there’s nothing </a:t>
            </a:r>
            <a:r>
              <a:rPr lang="en-GB" dirty="0">
                <a:latin typeface="Times New Roman" panose="02020603050405020304" pitchFamily="18" charset="0"/>
                <a:cs typeface="Times New Roman" panose="02020603050405020304" pitchFamily="18" charset="0"/>
              </a:rPr>
              <a:t>i</a:t>
            </a:r>
            <a:r>
              <a:rPr lang="en-GB" dirty="0" smtClean="0">
                <a:latin typeface="Times New Roman" panose="02020603050405020304" pitchFamily="18" charset="0"/>
                <a:cs typeface="Times New Roman" panose="02020603050405020304" pitchFamily="18" charset="0"/>
              </a:rPr>
              <a:t>n it.  That’s very annoying when you see that going on.’</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9503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Stance</a:t>
            </a:r>
          </a:p>
          <a:p>
            <a:pPr marL="0" indent="0">
              <a:buNone/>
            </a:pPr>
            <a:r>
              <a:rPr lang="en-GB" dirty="0" smtClean="0">
                <a:latin typeface="Times New Roman" panose="02020603050405020304" pitchFamily="18" charset="0"/>
                <a:cs typeface="Times New Roman" panose="02020603050405020304" pitchFamily="18" charset="0"/>
              </a:rPr>
              <a:t>‘I’m an empiricist so typically I will try and </a:t>
            </a:r>
            <a:r>
              <a:rPr lang="en-GB" b="1" dirty="0" smtClean="0">
                <a:latin typeface="Times New Roman" panose="02020603050405020304" pitchFamily="18" charset="0"/>
                <a:cs typeface="Times New Roman" panose="02020603050405020304" pitchFamily="18" charset="0"/>
              </a:rPr>
              <a:t>let the data tell me what my stance is</a:t>
            </a:r>
            <a:r>
              <a:rPr lang="en-GB" dirty="0" smtClean="0">
                <a:latin typeface="Times New Roman" panose="02020603050405020304" pitchFamily="18" charset="0"/>
                <a:cs typeface="Times New Roman" panose="02020603050405020304" pitchFamily="18" charset="0"/>
              </a:rPr>
              <a:t> and to do anything else would be incorrect.  Now, a theorist may go in with </a:t>
            </a:r>
            <a:r>
              <a:rPr lang="en-GB" b="1" dirty="0" smtClean="0">
                <a:latin typeface="Times New Roman" panose="02020603050405020304" pitchFamily="18" charset="0"/>
                <a:cs typeface="Times New Roman" panose="02020603050405020304" pitchFamily="18" charset="0"/>
              </a:rPr>
              <a:t>a pre-assumed position</a:t>
            </a:r>
            <a:r>
              <a:rPr lang="en-GB" dirty="0" smtClean="0">
                <a:latin typeface="Times New Roman" panose="02020603050405020304" pitchFamily="18" charset="0"/>
                <a:cs typeface="Times New Roman" panose="02020603050405020304" pitchFamily="18" charset="0"/>
              </a:rPr>
              <a:t>, but I wouldn’t want to establish my stance.  That’s known as </a:t>
            </a:r>
            <a:r>
              <a:rPr lang="en-GB" b="1" dirty="0" smtClean="0">
                <a:latin typeface="Times New Roman" panose="02020603050405020304" pitchFamily="18" charset="0"/>
                <a:cs typeface="Times New Roman" panose="02020603050405020304" pitchFamily="18" charset="0"/>
              </a:rPr>
              <a:t>bias</a:t>
            </a:r>
            <a:r>
              <a:rPr lang="en-GB" dirty="0" smtClean="0">
                <a:latin typeface="Times New Roman" panose="02020603050405020304" pitchFamily="18" charset="0"/>
                <a:cs typeface="Times New Roman" panose="02020603050405020304" pitchFamily="18" charset="0"/>
              </a:rPr>
              <a:t>, which is very bad if you’re doing empirics because you want unbiased estimates.’</a:t>
            </a:r>
          </a:p>
          <a:p>
            <a:pPr marL="0" indent="0">
              <a:buNone/>
            </a:pPr>
            <a:endParaRPr lang="en-GB" dirty="0">
              <a:latin typeface="Times New Roman" panose="02020603050405020304" pitchFamily="18" charset="0"/>
              <a:cs typeface="Times New Roman" panose="02020603050405020304" pitchFamily="18" charset="0"/>
            </a:endParaRPr>
          </a:p>
          <a:p>
            <a:pPr marL="0" indent="0">
              <a:buNone/>
            </a:pPr>
            <a:r>
              <a:rPr lang="en-GB" dirty="0" smtClean="0">
                <a:latin typeface="Times New Roman" panose="02020603050405020304" pitchFamily="18" charset="0"/>
                <a:cs typeface="Times New Roman" panose="02020603050405020304" pitchFamily="18" charset="0"/>
              </a:rPr>
              <a:t>‘There’s an almost one hundred percent </a:t>
            </a:r>
            <a:r>
              <a:rPr lang="en-GB" b="1" dirty="0" smtClean="0">
                <a:latin typeface="Times New Roman" panose="02020603050405020304" pitchFamily="18" charset="0"/>
                <a:cs typeface="Times New Roman" panose="02020603050405020304" pitchFamily="18" charset="0"/>
              </a:rPr>
              <a:t>correlation between ‘in my opinion’ and low scores</a:t>
            </a:r>
            <a:r>
              <a:rPr lang="en-GB" dirty="0" smtClean="0">
                <a:latin typeface="Times New Roman" panose="02020603050405020304" pitchFamily="18" charset="0"/>
                <a:cs typeface="Times New Roman" panose="02020603050405020304" pitchFamily="18" charset="0"/>
              </a:rPr>
              <a:t>.  Right?  </a:t>
            </a:r>
            <a:r>
              <a:rPr lang="en-GB" dirty="0" err="1" smtClean="0">
                <a:latin typeface="Times New Roman" panose="02020603050405020304" pitchFamily="18" charset="0"/>
                <a:cs typeface="Times New Roman" panose="02020603050405020304" pitchFamily="18" charset="0"/>
              </a:rPr>
              <a:t>Erm</a:t>
            </a:r>
            <a:r>
              <a:rPr lang="en-GB" dirty="0" smtClean="0">
                <a:latin typeface="Times New Roman" panose="02020603050405020304" pitchFamily="18" charset="0"/>
                <a:cs typeface="Times New Roman" panose="02020603050405020304" pitchFamily="18" charset="0"/>
              </a:rPr>
              <a:t>, a student can include their views but it should be </a:t>
            </a:r>
            <a:r>
              <a:rPr lang="en-GB" b="1" dirty="0" smtClean="0">
                <a:latin typeface="Times New Roman" panose="02020603050405020304" pitchFamily="18" charset="0"/>
                <a:cs typeface="Times New Roman" panose="02020603050405020304" pitchFamily="18" charset="0"/>
              </a:rPr>
              <a:t>on the basis of the evidence</a:t>
            </a:r>
            <a:r>
              <a:rPr lang="en-GB" dirty="0" smtClean="0">
                <a:latin typeface="Times New Roman" panose="02020603050405020304" pitchFamily="18" charset="0"/>
                <a:cs typeface="Times New Roman" panose="02020603050405020304" pitchFamily="18" charset="0"/>
              </a:rPr>
              <a:t>, right, and </a:t>
            </a:r>
            <a:r>
              <a:rPr lang="en-GB" b="1" dirty="0" smtClean="0">
                <a:latin typeface="Times New Roman" panose="02020603050405020304" pitchFamily="18" charset="0"/>
                <a:cs typeface="Times New Roman" panose="02020603050405020304" pitchFamily="18" charset="0"/>
              </a:rPr>
              <a:t>on the balance of the arguments in the literature</a:t>
            </a:r>
            <a:r>
              <a:rPr lang="en-GB"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40642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Critique</a:t>
            </a:r>
          </a:p>
          <a:p>
            <a:pPr marL="0" indent="0">
              <a:buNone/>
            </a:pPr>
            <a:r>
              <a:rPr lang="en-GB" dirty="0" smtClean="0">
                <a:latin typeface="Times New Roman" panose="02020603050405020304" pitchFamily="18" charset="0"/>
                <a:cs typeface="Times New Roman" panose="02020603050405020304" pitchFamily="18" charset="0"/>
              </a:rPr>
              <a:t>‘You never get any critique.  In four years here I have seen one dissertation </a:t>
            </a:r>
            <a:r>
              <a:rPr lang="en-GB" smtClean="0">
                <a:latin typeface="Times New Roman" panose="02020603050405020304" pitchFamily="18" charset="0"/>
                <a:cs typeface="Times New Roman" panose="02020603050405020304" pitchFamily="18" charset="0"/>
              </a:rPr>
              <a:t>with any </a:t>
            </a:r>
            <a:r>
              <a:rPr lang="en-GB" dirty="0" smtClean="0">
                <a:latin typeface="Times New Roman" panose="02020603050405020304" pitchFamily="18" charset="0"/>
                <a:cs typeface="Times New Roman" panose="02020603050405020304" pitchFamily="18" charset="0"/>
              </a:rPr>
              <a:t>critique.’</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88076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597</TotalTime>
  <Words>2333</Words>
  <Application>Microsoft Office PowerPoint</Application>
  <PresentationFormat>Custom</PresentationFormat>
  <Paragraphs>238</Paragraphs>
  <Slides>31</Slides>
  <Notes>5</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PowerPoint Presentation</vt:lpstr>
      <vt:lpstr>Finance – the nature of the discipline</vt:lpstr>
      <vt:lpstr>PowerPoint Presentation</vt:lpstr>
      <vt:lpstr>Finance – a typical task</vt:lpstr>
      <vt:lpstr>Finance – uses of literature</vt:lpstr>
      <vt:lpstr>PowerPoint Presentation</vt:lpstr>
      <vt:lpstr>PowerPoint Presentation</vt:lpstr>
      <vt:lpstr>PowerPoint Presentation</vt:lpstr>
      <vt:lpstr>PowerPoint Presentation</vt:lpstr>
      <vt:lpstr>Engineering – the nature of the discipline </vt:lpstr>
      <vt:lpstr>Engineering – the nature of the discipline</vt:lpstr>
      <vt:lpstr>Engineering – typical tasks</vt:lpstr>
      <vt:lpstr>Engineering - uses of literature</vt:lpstr>
      <vt:lpstr>Engineering - uses of literature</vt:lpstr>
      <vt:lpstr>Engineering – uses of literature</vt:lpstr>
      <vt:lpstr>Architecture – the nature of ‘the discipline’</vt:lpstr>
      <vt:lpstr>Architecture – the nature of ‘the discipline’</vt:lpstr>
      <vt:lpstr>Architecture – a typical task ???</vt:lpstr>
      <vt:lpstr>Architecture – a ‘typical’ task: the dissertation</vt:lpstr>
      <vt:lpstr>Architecture – a ‘typical’ task: the dissertation</vt:lpstr>
      <vt:lpstr>Architecture – a ‘typical’ task: the dissertation</vt:lpstr>
      <vt:lpstr>Architecture – a ‘typical’ task: the dissertation</vt:lpstr>
      <vt:lpstr>Architecture – a ‘typical’ task: the dissertation</vt:lpstr>
      <vt:lpstr>Architecture – uses of literature</vt:lpstr>
      <vt:lpstr>Architecture – uses of literature</vt:lpstr>
      <vt:lpstr>Architecture – uses of literature</vt:lpstr>
      <vt:lpstr>Architecture – uses of literature</vt:lpstr>
      <vt:lpstr>Architecture – uses of literature</vt:lpstr>
      <vt:lpstr>Conclusions</vt:lpstr>
      <vt:lpstr>Conclusions</vt:lpstr>
      <vt:lpstr>References</vt:lpstr>
    </vt:vector>
  </TitlesOfParts>
  <Company>The University of Liverpool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Colclough, Ted</dc:creator>
  <cp:lastModifiedBy>Driscoll, Jeni</cp:lastModifiedBy>
  <cp:revision>93</cp:revision>
  <dcterms:created xsi:type="dcterms:W3CDTF">2016-12-12T13:48:13Z</dcterms:created>
  <dcterms:modified xsi:type="dcterms:W3CDTF">2017-04-10T10:28:05Z</dcterms:modified>
</cp:coreProperties>
</file>