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3" r:id="rId2"/>
    <p:sldId id="261" r:id="rId3"/>
    <p:sldId id="263" r:id="rId4"/>
    <p:sldId id="258" r:id="rId5"/>
    <p:sldId id="280" r:id="rId6"/>
    <p:sldId id="287" r:id="rId7"/>
    <p:sldId id="265" r:id="rId8"/>
    <p:sldId id="291" r:id="rId9"/>
    <p:sldId id="272" r:id="rId10"/>
    <p:sldId id="273" r:id="rId11"/>
    <p:sldId id="274" r:id="rId12"/>
    <p:sldId id="275" r:id="rId13"/>
    <p:sldId id="276" r:id="rId14"/>
    <p:sldId id="271" r:id="rId15"/>
    <p:sldId id="281" r:id="rId16"/>
    <p:sldId id="278" r:id="rId17"/>
    <p:sldId id="283" r:id="rId18"/>
    <p:sldId id="262" r:id="rId19"/>
    <p:sldId id="282" r:id="rId20"/>
  </p:sldIdLst>
  <p:sldSz cx="9144000" cy="6858000" type="screen4x3"/>
  <p:notesSz cx="6669088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ECFF"/>
    <a:srgbClr val="99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7493" autoAdjust="0"/>
  </p:normalViewPr>
  <p:slideViewPr>
    <p:cSldViewPr>
      <p:cViewPr varScale="1">
        <p:scale>
          <a:sx n="65" d="100"/>
          <a:sy n="65" d="100"/>
        </p:scale>
        <p:origin x="-296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08" y="-102"/>
      </p:cViewPr>
      <p:guideLst>
        <p:guide orient="horz" pos="3124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590178-7E27-4DD6-8D95-9ED304A1E094}" type="datetimeFigureOut">
              <a:rPr lang="en-GB" smtClean="0"/>
              <a:t>11/04/2017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181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FF7B9-98A6-4794-A1F9-56614E5B6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547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761A9-388F-4704-86D7-6D23FE0236BC}" type="datetimeFigureOut">
              <a:rPr lang="en-GB" smtClean="0"/>
              <a:t>11/04/2017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4538"/>
            <a:ext cx="4957762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1383"/>
            <a:ext cx="5335270" cy="44634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1044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5EF88-97E2-4FC4-ACE2-5DA540771A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6396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5EF88-97E2-4FC4-ACE2-5DA540771A1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5344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5EF88-97E2-4FC4-ACE2-5DA540771A1C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801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5EF88-97E2-4FC4-ACE2-5DA540771A1C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801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5EF88-97E2-4FC4-ACE2-5DA540771A1C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8010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5EF88-97E2-4FC4-ACE2-5DA540771A1C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8010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5EF88-97E2-4FC4-ACE2-5DA540771A1C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8010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5EF88-97E2-4FC4-ACE2-5DA540771A1C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8010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5EF88-97E2-4FC4-ACE2-5DA540771A1C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8010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5EF88-97E2-4FC4-ACE2-5DA540771A1C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8010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5EF88-97E2-4FC4-ACE2-5DA540771A1C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9640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5EF88-97E2-4FC4-ACE2-5DA540771A1C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952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5EF88-97E2-4FC4-ACE2-5DA540771A1C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1401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5EF88-97E2-4FC4-ACE2-5DA540771A1C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91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5EF88-97E2-4FC4-ACE2-5DA540771A1C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054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5EF88-97E2-4FC4-ACE2-5DA540771A1C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508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5EF88-97E2-4FC4-ACE2-5DA540771A1C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513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4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5EF88-97E2-4FC4-ACE2-5DA540771A1C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801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5EF88-97E2-4FC4-ACE2-5DA540771A1C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801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5EF88-97E2-4FC4-ACE2-5DA540771A1C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801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89B1-8668-4F0F-BD65-9187E67F5BE1}" type="datetimeFigureOut">
              <a:rPr lang="en-GB" smtClean="0"/>
              <a:t>11/04/2017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CC15-5149-4794-990C-467290DFE6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0695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89B1-8668-4F0F-BD65-9187E67F5BE1}" type="datetimeFigureOut">
              <a:rPr lang="en-GB" smtClean="0"/>
              <a:t>11/04/2017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CC15-5149-4794-990C-467290DFE6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84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89B1-8668-4F0F-BD65-9187E67F5BE1}" type="datetimeFigureOut">
              <a:rPr lang="en-GB" smtClean="0"/>
              <a:t>11/04/2017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CC15-5149-4794-990C-467290DFE6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92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89B1-8668-4F0F-BD65-9187E67F5BE1}" type="datetimeFigureOut">
              <a:rPr lang="en-GB" smtClean="0"/>
              <a:t>11/04/2017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CC15-5149-4794-990C-467290DFE6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177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89B1-8668-4F0F-BD65-9187E67F5BE1}" type="datetimeFigureOut">
              <a:rPr lang="en-GB" smtClean="0"/>
              <a:t>11/04/2017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CC15-5149-4794-990C-467290DFE6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031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89B1-8668-4F0F-BD65-9187E67F5BE1}" type="datetimeFigureOut">
              <a:rPr lang="en-GB" smtClean="0"/>
              <a:t>11/04/2017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CC15-5149-4794-990C-467290DFE6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94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89B1-8668-4F0F-BD65-9187E67F5BE1}" type="datetimeFigureOut">
              <a:rPr lang="en-GB" smtClean="0"/>
              <a:t>11/04/2017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CC15-5149-4794-990C-467290DFE6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72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89B1-8668-4F0F-BD65-9187E67F5BE1}" type="datetimeFigureOut">
              <a:rPr lang="en-GB" smtClean="0"/>
              <a:t>11/04/2017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CC15-5149-4794-990C-467290DFE6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543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89B1-8668-4F0F-BD65-9187E67F5BE1}" type="datetimeFigureOut">
              <a:rPr lang="en-GB" smtClean="0"/>
              <a:t>11/04/2017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CC15-5149-4794-990C-467290DFE6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18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89B1-8668-4F0F-BD65-9187E67F5BE1}" type="datetimeFigureOut">
              <a:rPr lang="en-GB" smtClean="0"/>
              <a:t>11/04/2017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CC15-5149-4794-990C-467290DFE6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225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89B1-8668-4F0F-BD65-9187E67F5BE1}" type="datetimeFigureOut">
              <a:rPr lang="en-GB" smtClean="0"/>
              <a:t>11/04/2017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FCC15-5149-4794-990C-467290DFE6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839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689B1-8668-4F0F-BD65-9187E67F5BE1}" type="datetimeFigureOut">
              <a:rPr lang="en-GB" smtClean="0"/>
              <a:t>11/04/2017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FCC15-5149-4794-990C-467290DFE6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670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C:\Users\mckava\Downloads\23215124581_fa7de4ee8c_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0"/>
            <a:ext cx="971298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372457" y="39637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Teaching home students: </a:t>
            </a:r>
            <a:b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Teachers’ attitudes to a new challenge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75566" y="186639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Mick Kavanagh</a:t>
            </a:r>
          </a:p>
          <a:p>
            <a:pPr algn="l"/>
            <a:r>
              <a:rPr lang="en-GB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Essex</a:t>
            </a:r>
          </a:p>
          <a:p>
            <a:pPr algn="l"/>
            <a:r>
              <a:rPr lang="en-GB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mckava@essex.ac.uk</a:t>
            </a:r>
            <a:endParaRPr lang="en-GB" sz="20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18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Needs,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difficulties: </a:t>
            </a: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Confidence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they tend to be quite confident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T5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one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level,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very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confident … on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deeper level really not very confident at all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T5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quite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outspoken and opinionated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 might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be defence mechanisms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T1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might expect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... in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their element, lacking the inhibitions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 operating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a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foreign language … often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as shy and as unforthcoming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 [no] clear … firm pattern, rule [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T2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20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Needs,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difficulties: </a:t>
            </a: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 find them lacking in self-motivation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T5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much of a middle ground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 some … are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very capable and very motivated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lot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 2½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years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(later)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don’t seem to understand why they’re here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T5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that intrinsic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motivation,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that curiosity that should lead you on your own two feet towards a subject might not be there in some cases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T6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727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Needs,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difficulties: </a:t>
            </a: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Criticality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they seem to be … lacking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in,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 suppose it’s critical thinking really isn’t it?, or independent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thinking</a:t>
            </a:r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T5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lvl="0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think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independently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 have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their own opinions and ideas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T1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lvl="0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critical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engagement with ideas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 being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critical rather than simply regurgitating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 being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able to structure their writing [T4]</a:t>
            </a:r>
          </a:p>
        </p:txBody>
      </p:sp>
    </p:spTree>
    <p:extLst>
      <p:ext uri="{BB962C8B-B14F-4D97-AF65-F5344CB8AC3E}">
        <p14:creationId xmlns:p14="http://schemas.microsoft.com/office/powerpoint/2010/main" val="3579727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Needs,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difficulties: </a:t>
            </a: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Transition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starkest need is that transition from being told what to do and suddenly being expected to be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independent,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there’s a huge difference between the kind of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reading, writing,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studying at pre-HE level and now in HE [T1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big jump between school and university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 the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sort of style and the sort of level required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 overwhelming … particularly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ones who maybe didn’t perform brilliantly in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school [T7]</a:t>
            </a:r>
          </a:p>
          <a:p>
            <a:pPr lvl="0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always would have had the situation … needed help with transition, but now lots of students … struggle more [T4]</a:t>
            </a:r>
          </a:p>
          <a:p>
            <a:pPr lvl="0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727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Dealing with home students in class: Different treatment?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it’s important to recognise that there’s a mixture of … students and to bring out the fact that each has their own strengths for the whole class … and try to create more of a cohesive community [T1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lvl="0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you can talk about the positive things for both backgrounds [T7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lvl="0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when we talk about familiarising international students with … the academic culture of the UK the … discussions that you need to have with [international students] are the same discussions that you need to have with home students [T4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20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Dealing with home students in class: Different treatment?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 … try to engage the international students first … because they tend to be less confident at that surface level but quite often more capable at the deeper level … whereas the home students are hopefully at least gonna be more likely to participate at surface level right away [T5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lv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there would need to be some modification of language … but I would pitch towards the … majority need [T3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lv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there are things … like cultural reference that you need to be careful with, you don’t want to be teaching to the home students as if it’s a closed shop [T7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5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Dealing with home students in class: Different treatment?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752528"/>
          </a:xfrm>
        </p:spPr>
        <p:txBody>
          <a:bodyPr>
            <a:noAutofit/>
          </a:bodyPr>
          <a:lstStyle/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 want to make it very clear to the home students that I’m gonna treat the international students equally [T5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lvl="0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my instinct would be to want to say that it should be an irrelevance [T4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lvl="0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 think I pretty much do (the same) [T2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42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Getting tutors talking: </a:t>
            </a:r>
            <a:b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Some observations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5776" y="2492896"/>
            <a:ext cx="6131024" cy="4176464"/>
          </a:xfrm>
        </p:spPr>
        <p:txBody>
          <a:bodyPr>
            <a:noAutofit/>
          </a:bodyPr>
          <a:lstStyle/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perceptions</a:t>
            </a: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reflection</a:t>
            </a: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interview</a:t>
            </a: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individual/shared views</a:t>
            </a:r>
          </a:p>
          <a:p>
            <a:pPr marL="0" indent="0">
              <a:buNone/>
            </a:pPr>
            <a:endParaRPr lang="en-GB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74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GB" b="1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Clandinin</a:t>
            </a:r>
            <a:r>
              <a:rPr lang="en-GB" dirty="0"/>
              <a:t>, D., &amp; Connelly, F. (1986</a:t>
            </a:r>
            <a:r>
              <a:rPr lang="en-GB" dirty="0" smtClean="0"/>
              <a:t>)</a:t>
            </a:r>
            <a:r>
              <a:rPr lang="en-GB" dirty="0"/>
              <a:t> Rhythms in teaching: The narrative study of teachers' personal practical knowledge of </a:t>
            </a:r>
            <a:r>
              <a:rPr lang="en-GB" dirty="0" smtClean="0"/>
              <a:t>classrooms. </a:t>
            </a:r>
            <a:r>
              <a:rPr lang="en-GB" i="1" dirty="0" smtClean="0"/>
              <a:t>Teaching </a:t>
            </a:r>
            <a:r>
              <a:rPr lang="en-GB" i="1" dirty="0"/>
              <a:t>and Teacher Education</a:t>
            </a:r>
            <a:r>
              <a:rPr lang="en-GB" dirty="0"/>
              <a:t>, 2, 377–387. 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England, N. (2016) Developing </a:t>
            </a:r>
            <a:r>
              <a:rPr lang="en-GB" dirty="0"/>
              <a:t>an </a:t>
            </a:r>
            <a:r>
              <a:rPr lang="en-GB" dirty="0" smtClean="0"/>
              <a:t>interpretation </a:t>
            </a:r>
            <a:r>
              <a:rPr lang="en-GB" dirty="0"/>
              <a:t>of </a:t>
            </a:r>
            <a:r>
              <a:rPr lang="en-GB" dirty="0" smtClean="0"/>
              <a:t>collective beliefs </a:t>
            </a:r>
            <a:r>
              <a:rPr lang="en-GB" dirty="0"/>
              <a:t>in </a:t>
            </a:r>
            <a:r>
              <a:rPr lang="en-GB" dirty="0" smtClean="0"/>
              <a:t>language </a:t>
            </a:r>
            <a:r>
              <a:rPr lang="en-GB" dirty="0"/>
              <a:t>t</a:t>
            </a:r>
            <a:r>
              <a:rPr lang="en-GB" dirty="0" smtClean="0"/>
              <a:t>eacher </a:t>
            </a:r>
            <a:r>
              <a:rPr lang="en-GB" dirty="0"/>
              <a:t>c</a:t>
            </a:r>
            <a:r>
              <a:rPr lang="en-GB" dirty="0" smtClean="0"/>
              <a:t>ognition research. </a:t>
            </a:r>
            <a:r>
              <a:rPr lang="en-GB" i="1" dirty="0" smtClean="0"/>
              <a:t>TESOL Quarterly</a:t>
            </a:r>
            <a:r>
              <a:rPr lang="en-GB" dirty="0" smtClean="0"/>
              <a:t>,</a:t>
            </a:r>
            <a:r>
              <a:rPr lang="en-GB" i="1" dirty="0" smtClean="0"/>
              <a:t> </a:t>
            </a:r>
            <a:r>
              <a:rPr lang="en-GB" dirty="0" smtClean="0"/>
              <a:t>51(1), 229-238.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Schulman, L., &amp; Schulman, J. (2004</a:t>
            </a:r>
            <a:r>
              <a:rPr lang="en-GB" dirty="0" smtClean="0"/>
              <a:t>)</a:t>
            </a:r>
            <a:r>
              <a:rPr lang="en-GB" dirty="0"/>
              <a:t> How and what teachers learn: A shifting perspective. </a:t>
            </a:r>
            <a:r>
              <a:rPr lang="en-GB" i="1" dirty="0"/>
              <a:t>Journal of Curriculum Studies</a:t>
            </a:r>
            <a:r>
              <a:rPr lang="en-GB" dirty="0"/>
              <a:t>, 36, 257–271. </a:t>
            </a:r>
          </a:p>
        </p:txBody>
      </p:sp>
    </p:spTree>
    <p:extLst>
      <p:ext uri="{BB962C8B-B14F-4D97-AF65-F5344CB8AC3E}">
        <p14:creationId xmlns:p14="http://schemas.microsoft.com/office/powerpoint/2010/main" val="241815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Teaching home students: Teachers’ attitudes to a new challenge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Mick Kavanagh</a:t>
            </a:r>
          </a:p>
          <a:p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Essex</a:t>
            </a:r>
          </a:p>
          <a:p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mckava@essex.ac.uk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50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Teacher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cognition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personal practical knowledge’ (Clandinin &amp; Connelly, 1986)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teachers learning and developing within a broader context of community, institution, polity, and profession’ (Schulman &amp; Schulman,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2004: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267-269) </a:t>
            </a:r>
          </a:p>
          <a:p>
            <a:pPr marL="0" lv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England (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PPK: At level of the individual, therefore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idiosyncratic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Collective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perspective: Shared beliefs and practices of a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group of teachers</a:t>
            </a:r>
            <a:endParaRPr lang="en-GB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38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UoE </a:t>
            </a: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Education Strategy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2013-14 to 2018-2019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University will: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implement approaches … that are focused on helping students to maximise their talents and abilities while studying at the University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ensure] our students benefit from teaching that is innovative, effective and designed to maximise student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potential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46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Teaching home students: 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Teachers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’ attitudes to a 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new challenge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 the thoughts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understandings of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(TDC) </a:t>
            </a:r>
          </a:p>
          <a:p>
            <a:pPr marL="0" indent="0" algn="ctr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teachers who work with home students</a:t>
            </a:r>
          </a:p>
          <a:p>
            <a:pPr marL="0" indent="0">
              <a:buNone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deliberately vague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interviews</a:t>
            </a:r>
          </a:p>
          <a:p>
            <a:pPr lvl="2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7 tutors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30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Interview questions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characterise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home students?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particular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needs?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can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we satisfy them?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perception of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students: strengths, difficulties?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any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difference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your teaching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approaching a mixed class?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background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 irrelevance? tailor approaches, activities?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50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Home students?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9361115"/>
              </p:ext>
            </p:extLst>
          </p:nvPr>
        </p:nvGraphicFramePr>
        <p:xfrm>
          <a:off x="395536" y="1628800"/>
          <a:ext cx="8352928" cy="482453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483230"/>
                <a:gridCol w="6869698"/>
              </a:tblGrid>
              <a:tr h="93610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Nationality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the whole they are British </a:t>
                      </a: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[T3]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obvious </a:t>
                      </a: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n-GB" sz="18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from the </a:t>
                      </a: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UK, 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 it’s not that </a:t>
                      </a: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[T4]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20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</a:t>
                      </a:r>
                      <a:endParaRPr lang="en-GB" sz="1800" strike="noStrike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GB" sz="1800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</a:t>
                      </a:r>
                      <a:r>
                        <a:rPr lang="en-GB" sz="1800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useful distinction </a:t>
                      </a:r>
                      <a:r>
                        <a:rPr lang="en-GB" sz="1800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[is] between </a:t>
                      </a:r>
                      <a:r>
                        <a:rPr lang="en-GB" sz="1800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 and non-UK </a:t>
                      </a:r>
                      <a:r>
                        <a:rPr lang="en-GB" sz="1800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</a:t>
                      </a:r>
                      <a:r>
                        <a:rPr lang="en-GB" sz="1800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 L1 English/not </a:t>
                      </a:r>
                      <a:r>
                        <a:rPr lang="en-GB" sz="1800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English [T2]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269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Educational </a:t>
                      </a: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background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anyone who has been educated from school level in the </a:t>
                      </a: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 [T5]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who’ve gone through a British education </a:t>
                      </a: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system, 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 there’s quite a wide range </a:t>
                      </a: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 [T1]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52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Combination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 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studied in </a:t>
                      </a: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UK … for a significant 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period of time (over </a:t>
                      </a: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year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been through part of school system; NS/near-NS capability; someone for whom that’s the educational culture they are </a:t>
                      </a: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[T4]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just first language is English but that they’ve grown up in the UK so they’re familiar with the </a:t>
                      </a: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culture [T7]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39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lvl="0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Home students: </a:t>
            </a:r>
            <a:b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Characterised by diversity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Route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into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[T7]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straight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out of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mature students who’ve been away from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non-traditional background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 less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familiar or comfortable with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academia</a:t>
            </a:r>
          </a:p>
          <a:p>
            <a:pPr lvl="0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Diverse 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incredibly diverse’ profile / ‘as diverse as any other student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’ [T3]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‘could be students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who don't speak English at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home’ [T1]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62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Home students </a:t>
            </a: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English language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NS student uses the language with extreme facility but doesn’t know how to describe it whereas the NNS has difficulty using it but knows how to describe it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T2]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still clearly have academic literacy needs, but not that basic how to put a sentence together - generally speaking (laughs) generally, generally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speaking [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T3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63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Home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students’ needs, difficulties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60" y="1988840"/>
            <a:ext cx="6275040" cy="4137323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Confidence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Criticality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Transition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82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1085</Words>
  <Application>Microsoft Office PowerPoint</Application>
  <PresentationFormat>On-screen Show (4:3)</PresentationFormat>
  <Paragraphs>140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Teacher cognition</vt:lpstr>
      <vt:lpstr>UoE Education Strategy  (2013-14 to 2018-2019)</vt:lpstr>
      <vt:lpstr>Teaching home students:  Teachers’ attitudes to a new challenge</vt:lpstr>
      <vt:lpstr>Interview questions</vt:lpstr>
      <vt:lpstr>Home students?</vt:lpstr>
      <vt:lpstr>Home students:  Characterised by diversity</vt:lpstr>
      <vt:lpstr>Home students and  the English language</vt:lpstr>
      <vt:lpstr>Home students’ needs, difficulties</vt:lpstr>
      <vt:lpstr>Needs, difficulties: Confidence </vt:lpstr>
      <vt:lpstr>Needs, difficulties: Motivation</vt:lpstr>
      <vt:lpstr>Needs, difficulties: Criticality</vt:lpstr>
      <vt:lpstr>Needs, difficulties: Transition</vt:lpstr>
      <vt:lpstr>Dealing with home students in class: Different treatment?</vt:lpstr>
      <vt:lpstr>Dealing with home students in class: Different treatment?</vt:lpstr>
      <vt:lpstr>Dealing with home students in class: Different treatment?</vt:lpstr>
      <vt:lpstr>Getting tutors talking:  Some observations</vt:lpstr>
      <vt:lpstr>References</vt:lpstr>
      <vt:lpstr>Teaching home students: Teachers’ attitudes to a new challenge</vt:lpstr>
    </vt:vector>
  </TitlesOfParts>
  <Company>University of Essex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Kavanagh, Michael C</dc:creator>
  <cp:lastModifiedBy>Kavanagh, Michael C</cp:lastModifiedBy>
  <cp:revision>41</cp:revision>
  <cp:lastPrinted>2017-04-05T17:34:51Z</cp:lastPrinted>
  <dcterms:created xsi:type="dcterms:W3CDTF">2017-03-29T13:11:55Z</dcterms:created>
  <dcterms:modified xsi:type="dcterms:W3CDTF">2017-04-11T10:02:55Z</dcterms:modified>
</cp:coreProperties>
</file>