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8"/>
  </p:handoutMasterIdLst>
  <p:sldIdLst>
    <p:sldId id="272" r:id="rId3"/>
    <p:sldId id="289" r:id="rId4"/>
    <p:sldId id="263" r:id="rId5"/>
    <p:sldId id="269" r:id="rId6"/>
    <p:sldId id="290" r:id="rId7"/>
    <p:sldId id="266" r:id="rId8"/>
    <p:sldId id="260" r:id="rId9"/>
    <p:sldId id="270" r:id="rId10"/>
    <p:sldId id="298" r:id="rId11"/>
    <p:sldId id="273" r:id="rId12"/>
    <p:sldId id="279" r:id="rId13"/>
    <p:sldId id="295" r:id="rId14"/>
    <p:sldId id="278" r:id="rId15"/>
    <p:sldId id="293" r:id="rId16"/>
    <p:sldId id="280" r:id="rId17"/>
    <p:sldId id="282" r:id="rId18"/>
    <p:sldId id="286" r:id="rId19"/>
    <p:sldId id="283" r:id="rId20"/>
    <p:sldId id="296" r:id="rId21"/>
    <p:sldId id="275" r:id="rId22"/>
    <p:sldId id="276" r:id="rId23"/>
    <p:sldId id="297" r:id="rId24"/>
    <p:sldId id="292" r:id="rId25"/>
    <p:sldId id="262" r:id="rId26"/>
    <p:sldId id="299" r:id="rId27"/>
  </p:sldIdLst>
  <p:sldSz cx="12192000" cy="6858000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DDDDDD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2CF49B-B29B-47BB-8765-549E5CCF5CE5}" type="doc">
      <dgm:prSet loTypeId="urn:microsoft.com/office/officeart/2005/8/layout/rings+Icon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3B02856E-F821-4807-AC60-5934F32342D7}">
      <dgm:prSet custT="1"/>
      <dgm:spPr/>
      <dgm:t>
        <a:bodyPr/>
        <a:lstStyle/>
        <a:p>
          <a:pPr rtl="0"/>
          <a:r>
            <a:rPr lang="en-GB" sz="3200" dirty="0" smtClean="0"/>
            <a:t>Amy Palmer</a:t>
          </a:r>
        </a:p>
        <a:p>
          <a:pPr rtl="0"/>
          <a:r>
            <a:rPr lang="en-GB" sz="1200" dirty="0" smtClean="0"/>
            <a:t>Digital Learning Materials developer</a:t>
          </a:r>
          <a:endParaRPr lang="en-GB" sz="1200" dirty="0"/>
        </a:p>
      </dgm:t>
    </dgm:pt>
    <dgm:pt modelId="{E37B41B4-B9B1-41B9-AEBF-6532E53017D1}" type="parTrans" cxnId="{BF123941-0B15-4D74-8370-8E9CA6F88D72}">
      <dgm:prSet/>
      <dgm:spPr/>
      <dgm:t>
        <a:bodyPr/>
        <a:lstStyle/>
        <a:p>
          <a:endParaRPr lang="en-GB"/>
        </a:p>
      </dgm:t>
    </dgm:pt>
    <dgm:pt modelId="{1370B258-7D2A-4FC9-9419-DCF7759E6673}" type="sibTrans" cxnId="{BF123941-0B15-4D74-8370-8E9CA6F88D72}">
      <dgm:prSet/>
      <dgm:spPr/>
      <dgm:t>
        <a:bodyPr/>
        <a:lstStyle/>
        <a:p>
          <a:endParaRPr lang="en-GB"/>
        </a:p>
      </dgm:t>
    </dgm:pt>
    <dgm:pt modelId="{254E520E-4101-4D9A-8BAE-C2B30031D7CE}">
      <dgm:prSet custT="1"/>
      <dgm:spPr/>
      <dgm:t>
        <a:bodyPr/>
        <a:lstStyle/>
        <a:p>
          <a:pPr rtl="0"/>
          <a:r>
            <a:rPr lang="en-GB" sz="3200" dirty="0" smtClean="0"/>
            <a:t>Mark Elliot</a:t>
          </a:r>
        </a:p>
        <a:p>
          <a:pPr rtl="0"/>
          <a:r>
            <a:rPr lang="en-GB" sz="1200" dirty="0" smtClean="0"/>
            <a:t>Study skills coordinator</a:t>
          </a:r>
          <a:endParaRPr lang="en-GB" sz="1200" dirty="0"/>
        </a:p>
      </dgm:t>
    </dgm:pt>
    <dgm:pt modelId="{617039A0-1A64-4635-9A89-DAE19794E07C}" type="parTrans" cxnId="{1EC0CCCD-0FAE-4AEE-B1F2-C6E876107D9B}">
      <dgm:prSet/>
      <dgm:spPr/>
      <dgm:t>
        <a:bodyPr/>
        <a:lstStyle/>
        <a:p>
          <a:endParaRPr lang="en-GB"/>
        </a:p>
      </dgm:t>
    </dgm:pt>
    <dgm:pt modelId="{3650B397-B3ED-4F66-9683-0522F2DFCC6D}" type="sibTrans" cxnId="{1EC0CCCD-0FAE-4AEE-B1F2-C6E876107D9B}">
      <dgm:prSet/>
      <dgm:spPr/>
      <dgm:t>
        <a:bodyPr/>
        <a:lstStyle/>
        <a:p>
          <a:endParaRPr lang="en-GB"/>
        </a:p>
      </dgm:t>
    </dgm:pt>
    <dgm:pt modelId="{AB8E83EF-968D-4893-A0BE-895EF8224785}">
      <dgm:prSet custT="1"/>
      <dgm:spPr/>
      <dgm:t>
        <a:bodyPr/>
        <a:lstStyle/>
        <a:p>
          <a:r>
            <a:rPr lang="en-GB" sz="3200" dirty="0" smtClean="0"/>
            <a:t>Simon</a:t>
          </a:r>
          <a:r>
            <a:rPr lang="en-GB" sz="2200" dirty="0" smtClean="0"/>
            <a:t> </a:t>
          </a:r>
          <a:r>
            <a:rPr lang="en-GB" sz="3200" dirty="0" smtClean="0"/>
            <a:t>Gamble</a:t>
          </a:r>
        </a:p>
        <a:p>
          <a:r>
            <a:rPr lang="en-GB" sz="1200" dirty="0" smtClean="0"/>
            <a:t>Study Skills developer</a:t>
          </a:r>
          <a:endParaRPr lang="en-GB" sz="1200" dirty="0"/>
        </a:p>
      </dgm:t>
    </dgm:pt>
    <dgm:pt modelId="{4AF4DB63-CBFF-4080-8994-74BA664D7BE7}" type="parTrans" cxnId="{F51C86A0-0DA5-46AC-8C8A-2F17F393FB19}">
      <dgm:prSet/>
      <dgm:spPr/>
      <dgm:t>
        <a:bodyPr/>
        <a:lstStyle/>
        <a:p>
          <a:endParaRPr lang="en-GB"/>
        </a:p>
      </dgm:t>
    </dgm:pt>
    <dgm:pt modelId="{C28AE7DB-C774-4893-8505-FD56EAB7CBA2}" type="sibTrans" cxnId="{F51C86A0-0DA5-46AC-8C8A-2F17F393FB19}">
      <dgm:prSet/>
      <dgm:spPr/>
      <dgm:t>
        <a:bodyPr/>
        <a:lstStyle/>
        <a:p>
          <a:endParaRPr lang="en-GB"/>
        </a:p>
      </dgm:t>
    </dgm:pt>
    <dgm:pt modelId="{93DCC9D6-2D55-4B50-9A49-A456123EF79F}">
      <dgm:prSet/>
      <dgm:spPr/>
      <dgm:t>
        <a:bodyPr/>
        <a:lstStyle/>
        <a:p>
          <a:r>
            <a:rPr lang="en-GB" dirty="0" smtClean="0"/>
            <a:t>University of Bristol Students</a:t>
          </a:r>
          <a:endParaRPr lang="en-GB" dirty="0"/>
        </a:p>
      </dgm:t>
    </dgm:pt>
    <dgm:pt modelId="{411769A1-1B2F-45BE-A7AB-8807EF6D1976}" type="parTrans" cxnId="{BDCC17E1-0970-4BB4-936F-512E3AE328C8}">
      <dgm:prSet/>
      <dgm:spPr/>
      <dgm:t>
        <a:bodyPr/>
        <a:lstStyle/>
        <a:p>
          <a:endParaRPr lang="en-GB"/>
        </a:p>
      </dgm:t>
    </dgm:pt>
    <dgm:pt modelId="{3251BD36-5E5C-4FA9-B5F3-A2BA3E754ECE}" type="sibTrans" cxnId="{BDCC17E1-0970-4BB4-936F-512E3AE328C8}">
      <dgm:prSet/>
      <dgm:spPr/>
      <dgm:t>
        <a:bodyPr/>
        <a:lstStyle/>
        <a:p>
          <a:endParaRPr lang="en-GB"/>
        </a:p>
      </dgm:t>
    </dgm:pt>
    <dgm:pt modelId="{BA89C5E8-1937-401F-ABD9-6691A4C447B9}">
      <dgm:prSet/>
      <dgm:spPr/>
      <dgm:t>
        <a:bodyPr/>
        <a:lstStyle/>
        <a:p>
          <a:r>
            <a:rPr lang="en-GB" dirty="0" smtClean="0"/>
            <a:t>University of Bristol Staff</a:t>
          </a:r>
          <a:endParaRPr lang="en-GB" dirty="0"/>
        </a:p>
      </dgm:t>
    </dgm:pt>
    <dgm:pt modelId="{C99801D4-3379-4B89-8187-D6C8221DAEA3}" type="parTrans" cxnId="{C5627492-1914-4989-BE95-17751A85F59D}">
      <dgm:prSet/>
      <dgm:spPr/>
      <dgm:t>
        <a:bodyPr/>
        <a:lstStyle/>
        <a:p>
          <a:endParaRPr lang="en-GB"/>
        </a:p>
      </dgm:t>
    </dgm:pt>
    <dgm:pt modelId="{EA643CF3-0D75-49D1-8107-75525F011500}" type="sibTrans" cxnId="{C5627492-1914-4989-BE95-17751A85F59D}">
      <dgm:prSet/>
      <dgm:spPr/>
      <dgm:t>
        <a:bodyPr/>
        <a:lstStyle/>
        <a:p>
          <a:endParaRPr lang="en-GB"/>
        </a:p>
      </dgm:t>
    </dgm:pt>
    <dgm:pt modelId="{565A01E8-D7C7-4A7D-845F-80B5DC852A14}" type="pres">
      <dgm:prSet presAssocID="{1E2CF49B-B29B-47BB-8765-549E5CCF5CE5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32CEBE4-3CE5-4B56-9C07-9FE7F3655C0A}" type="pres">
      <dgm:prSet presAssocID="{1E2CF49B-B29B-47BB-8765-549E5CCF5CE5}" presName="ellipse1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E62D31-1EA0-47CA-9BB2-64916FB4AE2C}" type="pres">
      <dgm:prSet presAssocID="{1E2CF49B-B29B-47BB-8765-549E5CCF5CE5}" presName="ellipse2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90E4DC-DA22-4609-B510-D052E53B37C2}" type="pres">
      <dgm:prSet presAssocID="{1E2CF49B-B29B-47BB-8765-549E5CCF5CE5}" presName="ellipse3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CEAA9F-D1BB-4171-ADDC-B1D0DCFB08B4}" type="pres">
      <dgm:prSet presAssocID="{1E2CF49B-B29B-47BB-8765-549E5CCF5CE5}" presName="ellipse4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032FF02-4CD2-414A-A3A3-7466C25AA6A4}" type="pres">
      <dgm:prSet presAssocID="{1E2CF49B-B29B-47BB-8765-549E5CCF5CE5}" presName="ellips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DCC17E1-0970-4BB4-936F-512E3AE328C8}" srcId="{1E2CF49B-B29B-47BB-8765-549E5CCF5CE5}" destId="{93DCC9D6-2D55-4B50-9A49-A456123EF79F}" srcOrd="3" destOrd="0" parTransId="{411769A1-1B2F-45BE-A7AB-8807EF6D1976}" sibTransId="{3251BD36-5E5C-4FA9-B5F3-A2BA3E754ECE}"/>
    <dgm:cxn modelId="{624787F7-19F8-4FE0-8051-F3BCE67519F4}" type="presOf" srcId="{3B02856E-F821-4807-AC60-5934F32342D7}" destId="{732CEBE4-3CE5-4B56-9C07-9FE7F3655C0A}" srcOrd="0" destOrd="0" presId="urn:microsoft.com/office/officeart/2005/8/layout/rings+Icon"/>
    <dgm:cxn modelId="{1EC0CCCD-0FAE-4AEE-B1F2-C6E876107D9B}" srcId="{1E2CF49B-B29B-47BB-8765-549E5CCF5CE5}" destId="{254E520E-4101-4D9A-8BAE-C2B30031D7CE}" srcOrd="1" destOrd="0" parTransId="{617039A0-1A64-4635-9A89-DAE19794E07C}" sibTransId="{3650B397-B3ED-4F66-9683-0522F2DFCC6D}"/>
    <dgm:cxn modelId="{C3C13F3D-DCEE-4156-83D7-6957B2284E84}" type="presOf" srcId="{BA89C5E8-1937-401F-ABD9-6691A4C447B9}" destId="{8032FF02-4CD2-414A-A3A3-7466C25AA6A4}" srcOrd="0" destOrd="0" presId="urn:microsoft.com/office/officeart/2005/8/layout/rings+Icon"/>
    <dgm:cxn modelId="{EE542DF1-B101-44F8-BAF8-7CD25627C7B8}" type="presOf" srcId="{254E520E-4101-4D9A-8BAE-C2B30031D7CE}" destId="{4CE62D31-1EA0-47CA-9BB2-64916FB4AE2C}" srcOrd="0" destOrd="0" presId="urn:microsoft.com/office/officeart/2005/8/layout/rings+Icon"/>
    <dgm:cxn modelId="{1C12AFD8-460C-4015-8DB1-169C4FE2CE08}" type="presOf" srcId="{AB8E83EF-968D-4893-A0BE-895EF8224785}" destId="{DC90E4DC-DA22-4609-B510-D052E53B37C2}" srcOrd="0" destOrd="0" presId="urn:microsoft.com/office/officeart/2005/8/layout/rings+Icon"/>
    <dgm:cxn modelId="{C5627492-1914-4989-BE95-17751A85F59D}" srcId="{1E2CF49B-B29B-47BB-8765-549E5CCF5CE5}" destId="{BA89C5E8-1937-401F-ABD9-6691A4C447B9}" srcOrd="4" destOrd="0" parTransId="{C99801D4-3379-4B89-8187-D6C8221DAEA3}" sibTransId="{EA643CF3-0D75-49D1-8107-75525F011500}"/>
    <dgm:cxn modelId="{17E0BC8D-E2B3-46FF-A338-11D67137E55D}" type="presOf" srcId="{93DCC9D6-2D55-4B50-9A49-A456123EF79F}" destId="{FCCEAA9F-D1BB-4171-ADDC-B1D0DCFB08B4}" srcOrd="0" destOrd="0" presId="urn:microsoft.com/office/officeart/2005/8/layout/rings+Icon"/>
    <dgm:cxn modelId="{F51C86A0-0DA5-46AC-8C8A-2F17F393FB19}" srcId="{1E2CF49B-B29B-47BB-8765-549E5CCF5CE5}" destId="{AB8E83EF-968D-4893-A0BE-895EF8224785}" srcOrd="2" destOrd="0" parTransId="{4AF4DB63-CBFF-4080-8994-74BA664D7BE7}" sibTransId="{C28AE7DB-C774-4893-8505-FD56EAB7CBA2}"/>
    <dgm:cxn modelId="{BF123941-0B15-4D74-8370-8E9CA6F88D72}" srcId="{1E2CF49B-B29B-47BB-8765-549E5CCF5CE5}" destId="{3B02856E-F821-4807-AC60-5934F32342D7}" srcOrd="0" destOrd="0" parTransId="{E37B41B4-B9B1-41B9-AEBF-6532E53017D1}" sibTransId="{1370B258-7D2A-4FC9-9419-DCF7759E6673}"/>
    <dgm:cxn modelId="{296F566F-3314-4BC4-AAD1-C92BE4D890F9}" type="presOf" srcId="{1E2CF49B-B29B-47BB-8765-549E5CCF5CE5}" destId="{565A01E8-D7C7-4A7D-845F-80B5DC852A14}" srcOrd="0" destOrd="0" presId="urn:microsoft.com/office/officeart/2005/8/layout/rings+Icon"/>
    <dgm:cxn modelId="{69BBA72D-1274-4C94-8A05-444E4FD4F220}" type="presParOf" srcId="{565A01E8-D7C7-4A7D-845F-80B5DC852A14}" destId="{732CEBE4-3CE5-4B56-9C07-9FE7F3655C0A}" srcOrd="0" destOrd="0" presId="urn:microsoft.com/office/officeart/2005/8/layout/rings+Icon"/>
    <dgm:cxn modelId="{FDDAE64D-3F22-445F-8496-F7688824B456}" type="presParOf" srcId="{565A01E8-D7C7-4A7D-845F-80B5DC852A14}" destId="{4CE62D31-1EA0-47CA-9BB2-64916FB4AE2C}" srcOrd="1" destOrd="0" presId="urn:microsoft.com/office/officeart/2005/8/layout/rings+Icon"/>
    <dgm:cxn modelId="{C27E9D03-6E89-4EB7-8F72-E4F18C613785}" type="presParOf" srcId="{565A01E8-D7C7-4A7D-845F-80B5DC852A14}" destId="{DC90E4DC-DA22-4609-B510-D052E53B37C2}" srcOrd="2" destOrd="0" presId="urn:microsoft.com/office/officeart/2005/8/layout/rings+Icon"/>
    <dgm:cxn modelId="{665D6A24-4EAE-4BF0-A503-E6BB66396E45}" type="presParOf" srcId="{565A01E8-D7C7-4A7D-845F-80B5DC852A14}" destId="{FCCEAA9F-D1BB-4171-ADDC-B1D0DCFB08B4}" srcOrd="3" destOrd="0" presId="urn:microsoft.com/office/officeart/2005/8/layout/rings+Icon"/>
    <dgm:cxn modelId="{99367AA6-FC2E-45F8-A90B-3F2148D7C308}" type="presParOf" srcId="{565A01E8-D7C7-4A7D-845F-80B5DC852A14}" destId="{8032FF02-4CD2-414A-A3A3-7466C25AA6A4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08CF2E-3603-4AA0-A9DD-03B58D7AEAC2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403E2E0-F00D-4C8B-990A-A836846B4D3E}">
      <dgm:prSet phldrT="[Text]"/>
      <dgm:spPr/>
      <dgm:t>
        <a:bodyPr/>
        <a:lstStyle/>
        <a:p>
          <a:r>
            <a:rPr lang="en-GB" dirty="0" smtClean="0"/>
            <a:t>“curriculum” decided through discussion with students and Steering Group</a:t>
          </a:r>
          <a:endParaRPr lang="en-GB" dirty="0"/>
        </a:p>
      </dgm:t>
    </dgm:pt>
    <dgm:pt modelId="{14D3B1E6-A184-4E8D-8F42-F831AD40A7E0}" type="parTrans" cxnId="{F9573885-BF44-4215-935B-B29608DC743E}">
      <dgm:prSet/>
      <dgm:spPr/>
      <dgm:t>
        <a:bodyPr/>
        <a:lstStyle/>
        <a:p>
          <a:endParaRPr lang="en-GB"/>
        </a:p>
      </dgm:t>
    </dgm:pt>
    <dgm:pt modelId="{33A3B2B4-20ED-4214-8DBE-27EEE2B8D3CB}" type="sibTrans" cxnId="{F9573885-BF44-4215-935B-B29608DC743E}">
      <dgm:prSet/>
      <dgm:spPr/>
      <dgm:t>
        <a:bodyPr/>
        <a:lstStyle/>
        <a:p>
          <a:endParaRPr lang="en-GB"/>
        </a:p>
      </dgm:t>
    </dgm:pt>
    <dgm:pt modelId="{5666967D-5116-41FC-9AB5-48B48196E9FB}">
      <dgm:prSet phldrT="[Text]"/>
      <dgm:spPr/>
      <dgm:t>
        <a:bodyPr/>
        <a:lstStyle/>
        <a:p>
          <a:r>
            <a:rPr lang="en-GB" dirty="0" smtClean="0"/>
            <a:t>Topic discussed at input consultation workshop</a:t>
          </a:r>
          <a:endParaRPr lang="en-GB" dirty="0"/>
        </a:p>
      </dgm:t>
    </dgm:pt>
    <dgm:pt modelId="{416A4873-195F-4622-9343-0ED5A096AA21}" type="parTrans" cxnId="{0F14CF65-6E99-4429-8193-FC8BB70E24D7}">
      <dgm:prSet/>
      <dgm:spPr/>
      <dgm:t>
        <a:bodyPr/>
        <a:lstStyle/>
        <a:p>
          <a:endParaRPr lang="en-GB"/>
        </a:p>
      </dgm:t>
    </dgm:pt>
    <dgm:pt modelId="{B4405E72-D503-4947-8842-14BB931295CF}" type="sibTrans" cxnId="{0F14CF65-6E99-4429-8193-FC8BB70E24D7}">
      <dgm:prSet/>
      <dgm:spPr/>
      <dgm:t>
        <a:bodyPr/>
        <a:lstStyle/>
        <a:p>
          <a:endParaRPr lang="en-GB"/>
        </a:p>
      </dgm:t>
    </dgm:pt>
    <dgm:pt modelId="{3E50C428-ABB1-454C-80C7-7F9F551E84EF}">
      <dgm:prSet phldrT="[Text]"/>
      <dgm:spPr/>
      <dgm:t>
        <a:bodyPr/>
        <a:lstStyle/>
        <a:p>
          <a:r>
            <a:rPr lang="en-GB" dirty="0" smtClean="0"/>
            <a:t>Online content and workshop protocol created</a:t>
          </a:r>
          <a:endParaRPr lang="en-GB" dirty="0"/>
        </a:p>
      </dgm:t>
    </dgm:pt>
    <dgm:pt modelId="{E409B7D3-9381-4802-BCC3-49BEEEC2F7E4}" type="parTrans" cxnId="{46ED275E-6E2A-4606-82B1-9052CAAECD7D}">
      <dgm:prSet/>
      <dgm:spPr/>
      <dgm:t>
        <a:bodyPr/>
        <a:lstStyle/>
        <a:p>
          <a:endParaRPr lang="en-GB"/>
        </a:p>
      </dgm:t>
    </dgm:pt>
    <dgm:pt modelId="{5B090B4E-61CC-4F94-922A-7595FD3737C4}" type="sibTrans" cxnId="{46ED275E-6E2A-4606-82B1-9052CAAECD7D}">
      <dgm:prSet/>
      <dgm:spPr/>
      <dgm:t>
        <a:bodyPr/>
        <a:lstStyle/>
        <a:p>
          <a:endParaRPr lang="en-GB"/>
        </a:p>
      </dgm:t>
    </dgm:pt>
    <dgm:pt modelId="{0A54B57D-F20F-4DB2-BAE2-A0F37C020840}">
      <dgm:prSet/>
      <dgm:spPr/>
      <dgm:t>
        <a:bodyPr/>
        <a:lstStyle/>
        <a:p>
          <a:r>
            <a:rPr lang="en-GB" dirty="0" smtClean="0"/>
            <a:t>Testing of content by students (focus groups and online feedback)</a:t>
          </a:r>
          <a:endParaRPr lang="en-GB" dirty="0"/>
        </a:p>
      </dgm:t>
    </dgm:pt>
    <dgm:pt modelId="{490D116F-4F3D-4FD5-86F6-4E353BDB4041}" type="parTrans" cxnId="{09007C09-BD3E-4686-AE1F-DD9952364ADC}">
      <dgm:prSet/>
      <dgm:spPr/>
      <dgm:t>
        <a:bodyPr/>
        <a:lstStyle/>
        <a:p>
          <a:endParaRPr lang="en-GB"/>
        </a:p>
      </dgm:t>
    </dgm:pt>
    <dgm:pt modelId="{EB1D3314-901C-45BC-BED3-8582FF5EBB01}" type="sibTrans" cxnId="{09007C09-BD3E-4686-AE1F-DD9952364ADC}">
      <dgm:prSet/>
      <dgm:spPr/>
      <dgm:t>
        <a:bodyPr/>
        <a:lstStyle/>
        <a:p>
          <a:endParaRPr lang="en-GB"/>
        </a:p>
      </dgm:t>
    </dgm:pt>
    <dgm:pt modelId="{4D004D24-7161-4691-8C45-CCD150685277}">
      <dgm:prSet/>
      <dgm:spPr/>
      <dgm:t>
        <a:bodyPr/>
        <a:lstStyle/>
        <a:p>
          <a:r>
            <a:rPr lang="en-GB" dirty="0" smtClean="0"/>
            <a:t>Review of content by academic staff, steering group</a:t>
          </a:r>
          <a:endParaRPr lang="en-GB" dirty="0"/>
        </a:p>
      </dgm:t>
    </dgm:pt>
    <dgm:pt modelId="{AC0E6251-6D79-44FB-B647-6F888C8998DE}" type="parTrans" cxnId="{D444C4AA-D981-49BE-B694-D1EB0D5DF945}">
      <dgm:prSet/>
      <dgm:spPr/>
      <dgm:t>
        <a:bodyPr/>
        <a:lstStyle/>
        <a:p>
          <a:endParaRPr lang="en-GB"/>
        </a:p>
      </dgm:t>
    </dgm:pt>
    <dgm:pt modelId="{FF553C6A-BC5A-4939-A1B1-C113735EB625}" type="sibTrans" cxnId="{D444C4AA-D981-49BE-B694-D1EB0D5DF945}">
      <dgm:prSet/>
      <dgm:spPr/>
      <dgm:t>
        <a:bodyPr/>
        <a:lstStyle/>
        <a:p>
          <a:endParaRPr lang="en-GB"/>
        </a:p>
      </dgm:t>
    </dgm:pt>
    <dgm:pt modelId="{57179DBA-674D-4A89-A184-3A5CD4DA1C69}">
      <dgm:prSet/>
      <dgm:spPr/>
      <dgm:t>
        <a:bodyPr/>
        <a:lstStyle/>
        <a:p>
          <a:r>
            <a:rPr lang="en-GB" dirty="0" smtClean="0"/>
            <a:t>Release/delivery of content, feedback and evaluation</a:t>
          </a:r>
          <a:endParaRPr lang="en-GB" dirty="0"/>
        </a:p>
      </dgm:t>
    </dgm:pt>
    <dgm:pt modelId="{8B6E920F-8647-421C-9E10-D3E37B47ABFE}" type="parTrans" cxnId="{BB82C5A0-16E4-4706-8CC7-12C878AB5DE1}">
      <dgm:prSet/>
      <dgm:spPr/>
      <dgm:t>
        <a:bodyPr/>
        <a:lstStyle/>
        <a:p>
          <a:endParaRPr lang="en-GB"/>
        </a:p>
      </dgm:t>
    </dgm:pt>
    <dgm:pt modelId="{6747BCA7-42EE-4F40-9A81-A9086DA795B5}" type="sibTrans" cxnId="{BB82C5A0-16E4-4706-8CC7-12C878AB5DE1}">
      <dgm:prSet/>
      <dgm:spPr/>
      <dgm:t>
        <a:bodyPr/>
        <a:lstStyle/>
        <a:p>
          <a:endParaRPr lang="en-GB"/>
        </a:p>
      </dgm:t>
    </dgm:pt>
    <dgm:pt modelId="{2B3563CF-B867-4A96-96AD-65AE7824C41A}" type="pres">
      <dgm:prSet presAssocID="{7108CF2E-3603-4AA0-A9DD-03B58D7AEA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EE83236-F8C4-4E9C-8BF0-F4FF537121EF}" type="pres">
      <dgm:prSet presAssocID="{57179DBA-674D-4A89-A184-3A5CD4DA1C69}" presName="boxAndChildren" presStyleCnt="0"/>
      <dgm:spPr/>
    </dgm:pt>
    <dgm:pt modelId="{8B908687-C076-442F-A4E2-EBBF45210779}" type="pres">
      <dgm:prSet presAssocID="{57179DBA-674D-4A89-A184-3A5CD4DA1C69}" presName="parentTextBox" presStyleLbl="node1" presStyleIdx="0" presStyleCnt="6"/>
      <dgm:spPr/>
      <dgm:t>
        <a:bodyPr/>
        <a:lstStyle/>
        <a:p>
          <a:endParaRPr lang="en-GB"/>
        </a:p>
      </dgm:t>
    </dgm:pt>
    <dgm:pt modelId="{CEE1967A-1249-43B2-89D4-004329D5FA18}" type="pres">
      <dgm:prSet presAssocID="{FF553C6A-BC5A-4939-A1B1-C113735EB625}" presName="sp" presStyleCnt="0"/>
      <dgm:spPr/>
    </dgm:pt>
    <dgm:pt modelId="{2CE75783-FA6B-4343-BB6B-495D5065BCDD}" type="pres">
      <dgm:prSet presAssocID="{4D004D24-7161-4691-8C45-CCD150685277}" presName="arrowAndChildren" presStyleCnt="0"/>
      <dgm:spPr/>
    </dgm:pt>
    <dgm:pt modelId="{9677D623-9396-452E-B7E6-A8878396A024}" type="pres">
      <dgm:prSet presAssocID="{4D004D24-7161-4691-8C45-CCD150685277}" presName="parentTextArrow" presStyleLbl="node1" presStyleIdx="1" presStyleCnt="6"/>
      <dgm:spPr/>
      <dgm:t>
        <a:bodyPr/>
        <a:lstStyle/>
        <a:p>
          <a:endParaRPr lang="en-GB"/>
        </a:p>
      </dgm:t>
    </dgm:pt>
    <dgm:pt modelId="{64831F5E-4A3F-4845-B4E1-8C489056EA25}" type="pres">
      <dgm:prSet presAssocID="{EB1D3314-901C-45BC-BED3-8582FF5EBB01}" presName="sp" presStyleCnt="0"/>
      <dgm:spPr/>
    </dgm:pt>
    <dgm:pt modelId="{82CBD689-C717-4EE1-95F8-1A2FB31F2A1D}" type="pres">
      <dgm:prSet presAssocID="{0A54B57D-F20F-4DB2-BAE2-A0F37C020840}" presName="arrowAndChildren" presStyleCnt="0"/>
      <dgm:spPr/>
    </dgm:pt>
    <dgm:pt modelId="{73E58292-23AC-45FD-8F4E-848449260082}" type="pres">
      <dgm:prSet presAssocID="{0A54B57D-F20F-4DB2-BAE2-A0F37C020840}" presName="parentTextArrow" presStyleLbl="node1" presStyleIdx="2" presStyleCnt="6"/>
      <dgm:spPr/>
      <dgm:t>
        <a:bodyPr/>
        <a:lstStyle/>
        <a:p>
          <a:endParaRPr lang="en-GB"/>
        </a:p>
      </dgm:t>
    </dgm:pt>
    <dgm:pt modelId="{5A7F8C5F-F3CF-4FB0-A7B9-8425B48582AD}" type="pres">
      <dgm:prSet presAssocID="{5B090B4E-61CC-4F94-922A-7595FD3737C4}" presName="sp" presStyleCnt="0"/>
      <dgm:spPr/>
    </dgm:pt>
    <dgm:pt modelId="{31D45A61-8C3D-4958-899B-8DEBD5256039}" type="pres">
      <dgm:prSet presAssocID="{3E50C428-ABB1-454C-80C7-7F9F551E84EF}" presName="arrowAndChildren" presStyleCnt="0"/>
      <dgm:spPr/>
    </dgm:pt>
    <dgm:pt modelId="{A18E32BA-59F5-41AE-B508-52FC9D5DD980}" type="pres">
      <dgm:prSet presAssocID="{3E50C428-ABB1-454C-80C7-7F9F551E84EF}" presName="parentTextArrow" presStyleLbl="node1" presStyleIdx="3" presStyleCnt="6"/>
      <dgm:spPr/>
      <dgm:t>
        <a:bodyPr/>
        <a:lstStyle/>
        <a:p>
          <a:endParaRPr lang="en-GB"/>
        </a:p>
      </dgm:t>
    </dgm:pt>
    <dgm:pt modelId="{31AE3C46-FB80-4568-9E8F-00BBD3E64A0E}" type="pres">
      <dgm:prSet presAssocID="{B4405E72-D503-4947-8842-14BB931295CF}" presName="sp" presStyleCnt="0"/>
      <dgm:spPr/>
    </dgm:pt>
    <dgm:pt modelId="{E5F971C5-8442-42CB-9F34-99A8D340E1F0}" type="pres">
      <dgm:prSet presAssocID="{5666967D-5116-41FC-9AB5-48B48196E9FB}" presName="arrowAndChildren" presStyleCnt="0"/>
      <dgm:spPr/>
    </dgm:pt>
    <dgm:pt modelId="{097FACC0-E81E-47CD-829F-348001D5CC11}" type="pres">
      <dgm:prSet presAssocID="{5666967D-5116-41FC-9AB5-48B48196E9FB}" presName="parentTextArrow" presStyleLbl="node1" presStyleIdx="4" presStyleCnt="6"/>
      <dgm:spPr/>
      <dgm:t>
        <a:bodyPr/>
        <a:lstStyle/>
        <a:p>
          <a:endParaRPr lang="en-GB"/>
        </a:p>
      </dgm:t>
    </dgm:pt>
    <dgm:pt modelId="{FCB26756-C0EC-40AB-991E-5A4D4FA1E593}" type="pres">
      <dgm:prSet presAssocID="{33A3B2B4-20ED-4214-8DBE-27EEE2B8D3CB}" presName="sp" presStyleCnt="0"/>
      <dgm:spPr/>
    </dgm:pt>
    <dgm:pt modelId="{67EC3F06-6FB6-4D1A-870A-630064157860}" type="pres">
      <dgm:prSet presAssocID="{D403E2E0-F00D-4C8B-990A-A836846B4D3E}" presName="arrowAndChildren" presStyleCnt="0"/>
      <dgm:spPr/>
    </dgm:pt>
    <dgm:pt modelId="{BD34EA86-8AA6-4E43-AEE5-D97D6B6CE843}" type="pres">
      <dgm:prSet presAssocID="{D403E2E0-F00D-4C8B-990A-A836846B4D3E}" presName="parentTextArrow" presStyleLbl="node1" presStyleIdx="5" presStyleCnt="6"/>
      <dgm:spPr/>
      <dgm:t>
        <a:bodyPr/>
        <a:lstStyle/>
        <a:p>
          <a:endParaRPr lang="en-GB"/>
        </a:p>
      </dgm:t>
    </dgm:pt>
  </dgm:ptLst>
  <dgm:cxnLst>
    <dgm:cxn modelId="{F9573885-BF44-4215-935B-B29608DC743E}" srcId="{7108CF2E-3603-4AA0-A9DD-03B58D7AEAC2}" destId="{D403E2E0-F00D-4C8B-990A-A836846B4D3E}" srcOrd="0" destOrd="0" parTransId="{14D3B1E6-A184-4E8D-8F42-F831AD40A7E0}" sibTransId="{33A3B2B4-20ED-4214-8DBE-27EEE2B8D3CB}"/>
    <dgm:cxn modelId="{1C145039-5149-4720-930A-EE27E11395E7}" type="presOf" srcId="{0A54B57D-F20F-4DB2-BAE2-A0F37C020840}" destId="{73E58292-23AC-45FD-8F4E-848449260082}" srcOrd="0" destOrd="0" presId="urn:microsoft.com/office/officeart/2005/8/layout/process4"/>
    <dgm:cxn modelId="{46ED275E-6E2A-4606-82B1-9052CAAECD7D}" srcId="{7108CF2E-3603-4AA0-A9DD-03B58D7AEAC2}" destId="{3E50C428-ABB1-454C-80C7-7F9F551E84EF}" srcOrd="2" destOrd="0" parTransId="{E409B7D3-9381-4802-BCC3-49BEEEC2F7E4}" sibTransId="{5B090B4E-61CC-4F94-922A-7595FD3737C4}"/>
    <dgm:cxn modelId="{C102DDC2-8784-4110-ADE7-B413356BA0B2}" type="presOf" srcId="{3E50C428-ABB1-454C-80C7-7F9F551E84EF}" destId="{A18E32BA-59F5-41AE-B508-52FC9D5DD980}" srcOrd="0" destOrd="0" presId="urn:microsoft.com/office/officeart/2005/8/layout/process4"/>
    <dgm:cxn modelId="{E62D01B6-C2BC-4A53-B89D-B06F55D02F30}" type="presOf" srcId="{57179DBA-674D-4A89-A184-3A5CD4DA1C69}" destId="{8B908687-C076-442F-A4E2-EBBF45210779}" srcOrd="0" destOrd="0" presId="urn:microsoft.com/office/officeart/2005/8/layout/process4"/>
    <dgm:cxn modelId="{775CD401-5B3B-451D-8F9C-8848A7D7D4F3}" type="presOf" srcId="{4D004D24-7161-4691-8C45-CCD150685277}" destId="{9677D623-9396-452E-B7E6-A8878396A024}" srcOrd="0" destOrd="0" presId="urn:microsoft.com/office/officeart/2005/8/layout/process4"/>
    <dgm:cxn modelId="{F947E42D-1776-4CF7-9A8F-EEDBFF83D6A2}" type="presOf" srcId="{D403E2E0-F00D-4C8B-990A-A836846B4D3E}" destId="{BD34EA86-8AA6-4E43-AEE5-D97D6B6CE843}" srcOrd="0" destOrd="0" presId="urn:microsoft.com/office/officeart/2005/8/layout/process4"/>
    <dgm:cxn modelId="{D444C4AA-D981-49BE-B694-D1EB0D5DF945}" srcId="{7108CF2E-3603-4AA0-A9DD-03B58D7AEAC2}" destId="{4D004D24-7161-4691-8C45-CCD150685277}" srcOrd="4" destOrd="0" parTransId="{AC0E6251-6D79-44FB-B647-6F888C8998DE}" sibTransId="{FF553C6A-BC5A-4939-A1B1-C113735EB625}"/>
    <dgm:cxn modelId="{09007C09-BD3E-4686-AE1F-DD9952364ADC}" srcId="{7108CF2E-3603-4AA0-A9DD-03B58D7AEAC2}" destId="{0A54B57D-F20F-4DB2-BAE2-A0F37C020840}" srcOrd="3" destOrd="0" parTransId="{490D116F-4F3D-4FD5-86F6-4E353BDB4041}" sibTransId="{EB1D3314-901C-45BC-BED3-8582FF5EBB01}"/>
    <dgm:cxn modelId="{0F14CF65-6E99-4429-8193-FC8BB70E24D7}" srcId="{7108CF2E-3603-4AA0-A9DD-03B58D7AEAC2}" destId="{5666967D-5116-41FC-9AB5-48B48196E9FB}" srcOrd="1" destOrd="0" parTransId="{416A4873-195F-4622-9343-0ED5A096AA21}" sibTransId="{B4405E72-D503-4947-8842-14BB931295CF}"/>
    <dgm:cxn modelId="{EAE8F7B7-65F4-42CB-B998-3DFADACC1473}" type="presOf" srcId="{5666967D-5116-41FC-9AB5-48B48196E9FB}" destId="{097FACC0-E81E-47CD-829F-348001D5CC11}" srcOrd="0" destOrd="0" presId="urn:microsoft.com/office/officeart/2005/8/layout/process4"/>
    <dgm:cxn modelId="{BB82C5A0-16E4-4706-8CC7-12C878AB5DE1}" srcId="{7108CF2E-3603-4AA0-A9DD-03B58D7AEAC2}" destId="{57179DBA-674D-4A89-A184-3A5CD4DA1C69}" srcOrd="5" destOrd="0" parTransId="{8B6E920F-8647-421C-9E10-D3E37B47ABFE}" sibTransId="{6747BCA7-42EE-4F40-9A81-A9086DA795B5}"/>
    <dgm:cxn modelId="{CB6FADBE-778D-471B-B1D2-921D53EB5C2B}" type="presOf" srcId="{7108CF2E-3603-4AA0-A9DD-03B58D7AEAC2}" destId="{2B3563CF-B867-4A96-96AD-65AE7824C41A}" srcOrd="0" destOrd="0" presId="urn:microsoft.com/office/officeart/2005/8/layout/process4"/>
    <dgm:cxn modelId="{B210639F-29D6-40E6-9E24-9A6EE6A0FC7A}" type="presParOf" srcId="{2B3563CF-B867-4A96-96AD-65AE7824C41A}" destId="{EEE83236-F8C4-4E9C-8BF0-F4FF537121EF}" srcOrd="0" destOrd="0" presId="urn:microsoft.com/office/officeart/2005/8/layout/process4"/>
    <dgm:cxn modelId="{7C954582-6564-427E-B501-53C6398758D2}" type="presParOf" srcId="{EEE83236-F8C4-4E9C-8BF0-F4FF537121EF}" destId="{8B908687-C076-442F-A4E2-EBBF45210779}" srcOrd="0" destOrd="0" presId="urn:microsoft.com/office/officeart/2005/8/layout/process4"/>
    <dgm:cxn modelId="{C8BBA524-32D1-4278-B1C6-F1CA2D4E922F}" type="presParOf" srcId="{2B3563CF-B867-4A96-96AD-65AE7824C41A}" destId="{CEE1967A-1249-43B2-89D4-004329D5FA18}" srcOrd="1" destOrd="0" presId="urn:microsoft.com/office/officeart/2005/8/layout/process4"/>
    <dgm:cxn modelId="{C70B829D-602E-414A-9AAD-1EC6367732E0}" type="presParOf" srcId="{2B3563CF-B867-4A96-96AD-65AE7824C41A}" destId="{2CE75783-FA6B-4343-BB6B-495D5065BCDD}" srcOrd="2" destOrd="0" presId="urn:microsoft.com/office/officeart/2005/8/layout/process4"/>
    <dgm:cxn modelId="{0623B97B-B3D6-4BB1-90C8-04A56AB4D53C}" type="presParOf" srcId="{2CE75783-FA6B-4343-BB6B-495D5065BCDD}" destId="{9677D623-9396-452E-B7E6-A8878396A024}" srcOrd="0" destOrd="0" presId="urn:microsoft.com/office/officeart/2005/8/layout/process4"/>
    <dgm:cxn modelId="{21F7F465-DFE5-4C76-91BD-3B30C396D7A7}" type="presParOf" srcId="{2B3563CF-B867-4A96-96AD-65AE7824C41A}" destId="{64831F5E-4A3F-4845-B4E1-8C489056EA25}" srcOrd="3" destOrd="0" presId="urn:microsoft.com/office/officeart/2005/8/layout/process4"/>
    <dgm:cxn modelId="{35D8B70F-5528-48BF-9DCE-6FFC838E1F58}" type="presParOf" srcId="{2B3563CF-B867-4A96-96AD-65AE7824C41A}" destId="{82CBD689-C717-4EE1-95F8-1A2FB31F2A1D}" srcOrd="4" destOrd="0" presId="urn:microsoft.com/office/officeart/2005/8/layout/process4"/>
    <dgm:cxn modelId="{85AECFA4-9C85-49C2-90EB-0F94D74C2170}" type="presParOf" srcId="{82CBD689-C717-4EE1-95F8-1A2FB31F2A1D}" destId="{73E58292-23AC-45FD-8F4E-848449260082}" srcOrd="0" destOrd="0" presId="urn:microsoft.com/office/officeart/2005/8/layout/process4"/>
    <dgm:cxn modelId="{5A5C569B-A93F-42B1-8DC3-DB30DFCEF46D}" type="presParOf" srcId="{2B3563CF-B867-4A96-96AD-65AE7824C41A}" destId="{5A7F8C5F-F3CF-4FB0-A7B9-8425B48582AD}" srcOrd="5" destOrd="0" presId="urn:microsoft.com/office/officeart/2005/8/layout/process4"/>
    <dgm:cxn modelId="{8B09788E-B60E-4706-B524-396F64C8380E}" type="presParOf" srcId="{2B3563CF-B867-4A96-96AD-65AE7824C41A}" destId="{31D45A61-8C3D-4958-899B-8DEBD5256039}" srcOrd="6" destOrd="0" presId="urn:microsoft.com/office/officeart/2005/8/layout/process4"/>
    <dgm:cxn modelId="{8CAC4B35-B0C6-45A9-9FC2-4606B7FD8DFD}" type="presParOf" srcId="{31D45A61-8C3D-4958-899B-8DEBD5256039}" destId="{A18E32BA-59F5-41AE-B508-52FC9D5DD980}" srcOrd="0" destOrd="0" presId="urn:microsoft.com/office/officeart/2005/8/layout/process4"/>
    <dgm:cxn modelId="{41C5D0CF-70EE-4313-B2EB-1DBEE4D0395D}" type="presParOf" srcId="{2B3563CF-B867-4A96-96AD-65AE7824C41A}" destId="{31AE3C46-FB80-4568-9E8F-00BBD3E64A0E}" srcOrd="7" destOrd="0" presId="urn:microsoft.com/office/officeart/2005/8/layout/process4"/>
    <dgm:cxn modelId="{9AE9D500-1150-4A2E-906D-E0802611085C}" type="presParOf" srcId="{2B3563CF-B867-4A96-96AD-65AE7824C41A}" destId="{E5F971C5-8442-42CB-9F34-99A8D340E1F0}" srcOrd="8" destOrd="0" presId="urn:microsoft.com/office/officeart/2005/8/layout/process4"/>
    <dgm:cxn modelId="{A69739C9-6107-41BC-A0D2-BFC7A4FFC63D}" type="presParOf" srcId="{E5F971C5-8442-42CB-9F34-99A8D340E1F0}" destId="{097FACC0-E81E-47CD-829F-348001D5CC11}" srcOrd="0" destOrd="0" presId="urn:microsoft.com/office/officeart/2005/8/layout/process4"/>
    <dgm:cxn modelId="{30C12BBD-A5D0-48A9-BA90-8FF447D0C9E6}" type="presParOf" srcId="{2B3563CF-B867-4A96-96AD-65AE7824C41A}" destId="{FCB26756-C0EC-40AB-991E-5A4D4FA1E593}" srcOrd="9" destOrd="0" presId="urn:microsoft.com/office/officeart/2005/8/layout/process4"/>
    <dgm:cxn modelId="{CF0E82B4-CCD5-43EE-9178-5C8C5B6350E6}" type="presParOf" srcId="{2B3563CF-B867-4A96-96AD-65AE7824C41A}" destId="{67EC3F06-6FB6-4D1A-870A-630064157860}" srcOrd="10" destOrd="0" presId="urn:microsoft.com/office/officeart/2005/8/layout/process4"/>
    <dgm:cxn modelId="{6A5C2F18-7F73-4796-9D72-06B7A7E2425E}" type="presParOf" srcId="{67EC3F06-6FB6-4D1A-870A-630064157860}" destId="{BD34EA86-8AA6-4E43-AEE5-D97D6B6CE84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BB32FD-2DB6-46B6-A45D-EC38EB5101B5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F59B05-5849-42D9-BC84-D21AEE6E131E}">
      <dgm:prSet phldrT="[Text]" custT="1"/>
      <dgm:spPr/>
      <dgm:t>
        <a:bodyPr/>
        <a:lstStyle/>
        <a:p>
          <a:r>
            <a:rPr lang="en-US" sz="2000" dirty="0"/>
            <a:t>Workshop</a:t>
          </a:r>
        </a:p>
      </dgm:t>
    </dgm:pt>
    <dgm:pt modelId="{FA3B67EE-A6C9-4A09-B3E0-4D46C91083FB}" type="parTrans" cxnId="{A62D889A-7F2C-4BAD-B707-DB2F9DB5F47B}">
      <dgm:prSet/>
      <dgm:spPr/>
      <dgm:t>
        <a:bodyPr/>
        <a:lstStyle/>
        <a:p>
          <a:endParaRPr lang="en-US"/>
        </a:p>
      </dgm:t>
    </dgm:pt>
    <dgm:pt modelId="{44876B59-361B-4280-8110-34AA5D9EDAE1}" type="sibTrans" cxnId="{A62D889A-7F2C-4BAD-B707-DB2F9DB5F47B}">
      <dgm:prSet/>
      <dgm:spPr/>
      <dgm:t>
        <a:bodyPr/>
        <a:lstStyle/>
        <a:p>
          <a:endParaRPr lang="en-US"/>
        </a:p>
      </dgm:t>
    </dgm:pt>
    <dgm:pt modelId="{1B07AF64-6593-4F2B-B356-D741B0501B15}">
      <dgm:prSet phldrT="[Text]" custT="1"/>
      <dgm:spPr/>
      <dgm:t>
        <a:bodyPr/>
        <a:lstStyle/>
        <a:p>
          <a:r>
            <a:rPr lang="en-US" sz="2000" dirty="0"/>
            <a:t>Participatory</a:t>
          </a:r>
        </a:p>
      </dgm:t>
    </dgm:pt>
    <dgm:pt modelId="{1B6C4213-6C6B-4752-8E1C-453DD8BF2E2C}" type="parTrans" cxnId="{600EF4E4-C58A-4ED5-A592-A7E0D5B10733}">
      <dgm:prSet/>
      <dgm:spPr/>
      <dgm:t>
        <a:bodyPr/>
        <a:lstStyle/>
        <a:p>
          <a:endParaRPr lang="en-US"/>
        </a:p>
      </dgm:t>
    </dgm:pt>
    <dgm:pt modelId="{F5DC6DDC-5355-4A54-B9F4-EBFC7AED1218}" type="sibTrans" cxnId="{600EF4E4-C58A-4ED5-A592-A7E0D5B10733}">
      <dgm:prSet/>
      <dgm:spPr/>
      <dgm:t>
        <a:bodyPr/>
        <a:lstStyle/>
        <a:p>
          <a:endParaRPr lang="en-US"/>
        </a:p>
      </dgm:t>
    </dgm:pt>
    <dgm:pt modelId="{F0F3AEDA-7802-471C-B526-62EF372F8586}">
      <dgm:prSet phldrT="[Text]" custT="1"/>
      <dgm:spPr/>
      <dgm:t>
        <a:bodyPr/>
        <a:lstStyle/>
        <a:p>
          <a:r>
            <a:rPr lang="en-US" sz="2000" dirty="0"/>
            <a:t>Interactive</a:t>
          </a:r>
        </a:p>
      </dgm:t>
    </dgm:pt>
    <dgm:pt modelId="{B46097C5-5E06-4CDE-A037-DEFEA16E0FEA}" type="parTrans" cxnId="{022E38A2-0AD4-4980-B1A3-BB18F8F3479C}">
      <dgm:prSet/>
      <dgm:spPr/>
      <dgm:t>
        <a:bodyPr/>
        <a:lstStyle/>
        <a:p>
          <a:endParaRPr lang="en-US"/>
        </a:p>
      </dgm:t>
    </dgm:pt>
    <dgm:pt modelId="{0E3B23D6-CA85-4F84-BD8E-99D02A28E773}" type="sibTrans" cxnId="{022E38A2-0AD4-4980-B1A3-BB18F8F3479C}">
      <dgm:prSet/>
      <dgm:spPr/>
      <dgm:t>
        <a:bodyPr/>
        <a:lstStyle/>
        <a:p>
          <a:endParaRPr lang="en-US"/>
        </a:p>
      </dgm:t>
    </dgm:pt>
    <dgm:pt modelId="{CCC90AC9-71B9-4B6B-9868-DC4089A46CB9}">
      <dgm:prSet phldrT="[Text]" custT="1"/>
      <dgm:spPr/>
      <dgm:t>
        <a:bodyPr/>
        <a:lstStyle/>
        <a:p>
          <a:r>
            <a:rPr lang="en-US" sz="2000" dirty="0"/>
            <a:t>Peer learning</a:t>
          </a:r>
        </a:p>
      </dgm:t>
    </dgm:pt>
    <dgm:pt modelId="{3DA5E12A-D79A-43FF-B788-1B07B1568245}" type="parTrans" cxnId="{2BB3314B-8FC0-4DD4-AB64-E8DF101AFF1F}">
      <dgm:prSet/>
      <dgm:spPr/>
      <dgm:t>
        <a:bodyPr/>
        <a:lstStyle/>
        <a:p>
          <a:endParaRPr lang="en-US"/>
        </a:p>
      </dgm:t>
    </dgm:pt>
    <dgm:pt modelId="{343693D2-4BA5-469D-9034-74CB2253A21C}" type="sibTrans" cxnId="{2BB3314B-8FC0-4DD4-AB64-E8DF101AFF1F}">
      <dgm:prSet/>
      <dgm:spPr/>
      <dgm:t>
        <a:bodyPr/>
        <a:lstStyle/>
        <a:p>
          <a:endParaRPr lang="en-US"/>
        </a:p>
      </dgm:t>
    </dgm:pt>
    <dgm:pt modelId="{88982F7F-B32A-4C55-A457-02695B6182C7}">
      <dgm:prSet phldrT="[Text]" custT="1"/>
      <dgm:spPr/>
      <dgm:t>
        <a:bodyPr/>
        <a:lstStyle/>
        <a:p>
          <a:r>
            <a:rPr lang="en-US" sz="2000" dirty="0"/>
            <a:t>Facilitated</a:t>
          </a:r>
        </a:p>
      </dgm:t>
    </dgm:pt>
    <dgm:pt modelId="{F60A9036-DB0B-499A-BD04-0267C2EFB2FF}" type="parTrans" cxnId="{DDE80BD1-E3B7-4F86-BAEB-F2E4B032213B}">
      <dgm:prSet/>
      <dgm:spPr/>
      <dgm:t>
        <a:bodyPr/>
        <a:lstStyle/>
        <a:p>
          <a:endParaRPr lang="en-US"/>
        </a:p>
      </dgm:t>
    </dgm:pt>
    <dgm:pt modelId="{DD56B527-EEC7-4204-986E-865C8C6EE86C}" type="sibTrans" cxnId="{DDE80BD1-E3B7-4F86-BAEB-F2E4B032213B}">
      <dgm:prSet/>
      <dgm:spPr/>
      <dgm:t>
        <a:bodyPr/>
        <a:lstStyle/>
        <a:p>
          <a:endParaRPr lang="en-US"/>
        </a:p>
      </dgm:t>
    </dgm:pt>
    <dgm:pt modelId="{A73E1952-355F-4300-9F9D-6A478FA13B12}" type="pres">
      <dgm:prSet presAssocID="{1CBB32FD-2DB6-46B6-A45D-EC38EB5101B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D3F1EC5-A330-4335-A4A1-739F85F942A3}" type="pres">
      <dgm:prSet presAssocID="{30F59B05-5849-42D9-BC84-D21AEE6E131E}" presName="centerShape" presStyleLbl="node0" presStyleIdx="0" presStyleCnt="1" custScaleX="109768"/>
      <dgm:spPr/>
      <dgm:t>
        <a:bodyPr/>
        <a:lstStyle/>
        <a:p>
          <a:endParaRPr lang="en-GB"/>
        </a:p>
      </dgm:t>
    </dgm:pt>
    <dgm:pt modelId="{AC90FEBC-D25F-45B7-8C34-10B8BF26B7B9}" type="pres">
      <dgm:prSet presAssocID="{1B07AF64-6593-4F2B-B356-D741B0501B15}" presName="node" presStyleLbl="node1" presStyleIdx="0" presStyleCnt="4" custScaleX="20195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D08861-BACA-40F7-9E9B-D7EF773DF330}" type="pres">
      <dgm:prSet presAssocID="{1B07AF64-6593-4F2B-B356-D741B0501B15}" presName="dummy" presStyleCnt="0"/>
      <dgm:spPr/>
    </dgm:pt>
    <dgm:pt modelId="{D6A585EC-2CFD-4CA1-8C1B-EEDDFE46A21B}" type="pres">
      <dgm:prSet presAssocID="{F5DC6DDC-5355-4A54-B9F4-EBFC7AED1218}" presName="sibTrans" presStyleLbl="sibTrans2D1" presStyleIdx="0" presStyleCnt="4"/>
      <dgm:spPr/>
      <dgm:t>
        <a:bodyPr/>
        <a:lstStyle/>
        <a:p>
          <a:endParaRPr lang="en-GB"/>
        </a:p>
      </dgm:t>
    </dgm:pt>
    <dgm:pt modelId="{D16252EA-AC06-4185-96BE-AE249CA8D717}" type="pres">
      <dgm:prSet presAssocID="{F0F3AEDA-7802-471C-B526-62EF372F8586}" presName="node" presStyleLbl="node1" presStyleIdx="1" presStyleCnt="4" custScaleX="161779" custRadScaleRad="114106" custRadScaleInc="647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423ABD-37F9-48EB-B692-508A738A55C9}" type="pres">
      <dgm:prSet presAssocID="{F0F3AEDA-7802-471C-B526-62EF372F8586}" presName="dummy" presStyleCnt="0"/>
      <dgm:spPr/>
    </dgm:pt>
    <dgm:pt modelId="{9C3EC84A-55AE-4E4F-BF1B-9183218546BC}" type="pres">
      <dgm:prSet presAssocID="{0E3B23D6-CA85-4F84-BD8E-99D02A28E773}" presName="sibTrans" presStyleLbl="sibTrans2D1" presStyleIdx="1" presStyleCnt="4"/>
      <dgm:spPr/>
      <dgm:t>
        <a:bodyPr/>
        <a:lstStyle/>
        <a:p>
          <a:endParaRPr lang="en-GB"/>
        </a:p>
      </dgm:t>
    </dgm:pt>
    <dgm:pt modelId="{6E5485BC-93A9-4D6F-9158-7EC364930C8E}" type="pres">
      <dgm:prSet presAssocID="{CCC90AC9-71B9-4B6B-9868-DC4089A46CB9}" presName="node" presStyleLbl="node1" presStyleIdx="2" presStyleCnt="4" custScaleX="14493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BAE161-C882-4CEA-AAE9-54CC4C8ADCA3}" type="pres">
      <dgm:prSet presAssocID="{CCC90AC9-71B9-4B6B-9868-DC4089A46CB9}" presName="dummy" presStyleCnt="0"/>
      <dgm:spPr/>
    </dgm:pt>
    <dgm:pt modelId="{133ABF99-155A-4B36-9C69-0E66284C5C53}" type="pres">
      <dgm:prSet presAssocID="{343693D2-4BA5-469D-9034-74CB2253A21C}" presName="sibTrans" presStyleLbl="sibTrans2D1" presStyleIdx="2" presStyleCnt="4"/>
      <dgm:spPr/>
      <dgm:t>
        <a:bodyPr/>
        <a:lstStyle/>
        <a:p>
          <a:endParaRPr lang="en-GB"/>
        </a:p>
      </dgm:t>
    </dgm:pt>
    <dgm:pt modelId="{BC02B50E-362C-4E4C-9866-41EAE3122A7C}" type="pres">
      <dgm:prSet presAssocID="{88982F7F-B32A-4C55-A457-02695B6182C7}" presName="node" presStyleLbl="node1" presStyleIdx="3" presStyleCnt="4" custScaleX="165179" custRadScaleRad="115532" custRadScaleInc="-639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B58E47-72C3-4362-8C3D-C85EAA8C9319}" type="pres">
      <dgm:prSet presAssocID="{88982F7F-B32A-4C55-A457-02695B6182C7}" presName="dummy" presStyleCnt="0"/>
      <dgm:spPr/>
    </dgm:pt>
    <dgm:pt modelId="{DA882E68-CD91-4DE6-BD17-F593ED9460B3}" type="pres">
      <dgm:prSet presAssocID="{DD56B527-EEC7-4204-986E-865C8C6EE86C}" presName="sibTrans" presStyleLbl="sibTrans2D1" presStyleIdx="3" presStyleCnt="4"/>
      <dgm:spPr/>
      <dgm:t>
        <a:bodyPr/>
        <a:lstStyle/>
        <a:p>
          <a:endParaRPr lang="en-GB"/>
        </a:p>
      </dgm:t>
    </dgm:pt>
  </dgm:ptLst>
  <dgm:cxnLst>
    <dgm:cxn modelId="{DCA55EAC-3CE3-43E2-AA86-7EA2E8797F68}" type="presOf" srcId="{DD56B527-EEC7-4204-986E-865C8C6EE86C}" destId="{DA882E68-CD91-4DE6-BD17-F593ED9460B3}" srcOrd="0" destOrd="0" presId="urn:microsoft.com/office/officeart/2005/8/layout/radial6"/>
    <dgm:cxn modelId="{022E38A2-0AD4-4980-B1A3-BB18F8F3479C}" srcId="{30F59B05-5849-42D9-BC84-D21AEE6E131E}" destId="{F0F3AEDA-7802-471C-B526-62EF372F8586}" srcOrd="1" destOrd="0" parTransId="{B46097C5-5E06-4CDE-A037-DEFEA16E0FEA}" sibTransId="{0E3B23D6-CA85-4F84-BD8E-99D02A28E773}"/>
    <dgm:cxn modelId="{2BB3314B-8FC0-4DD4-AB64-E8DF101AFF1F}" srcId="{30F59B05-5849-42D9-BC84-D21AEE6E131E}" destId="{CCC90AC9-71B9-4B6B-9868-DC4089A46CB9}" srcOrd="2" destOrd="0" parTransId="{3DA5E12A-D79A-43FF-B788-1B07B1568245}" sibTransId="{343693D2-4BA5-469D-9034-74CB2253A21C}"/>
    <dgm:cxn modelId="{D33AF039-66F4-4CCF-9AD2-32C1CAB45250}" type="presOf" srcId="{30F59B05-5849-42D9-BC84-D21AEE6E131E}" destId="{9D3F1EC5-A330-4335-A4A1-739F85F942A3}" srcOrd="0" destOrd="0" presId="urn:microsoft.com/office/officeart/2005/8/layout/radial6"/>
    <dgm:cxn modelId="{C438FDBD-BACC-4934-AD8D-3D1B0349D822}" type="presOf" srcId="{0E3B23D6-CA85-4F84-BD8E-99D02A28E773}" destId="{9C3EC84A-55AE-4E4F-BF1B-9183218546BC}" srcOrd="0" destOrd="0" presId="urn:microsoft.com/office/officeart/2005/8/layout/radial6"/>
    <dgm:cxn modelId="{600EF4E4-C58A-4ED5-A592-A7E0D5B10733}" srcId="{30F59B05-5849-42D9-BC84-D21AEE6E131E}" destId="{1B07AF64-6593-4F2B-B356-D741B0501B15}" srcOrd="0" destOrd="0" parTransId="{1B6C4213-6C6B-4752-8E1C-453DD8BF2E2C}" sibTransId="{F5DC6DDC-5355-4A54-B9F4-EBFC7AED1218}"/>
    <dgm:cxn modelId="{990EA60D-0F3C-48FF-B7FA-E51ACC90A625}" type="presOf" srcId="{343693D2-4BA5-469D-9034-74CB2253A21C}" destId="{133ABF99-155A-4B36-9C69-0E66284C5C53}" srcOrd="0" destOrd="0" presId="urn:microsoft.com/office/officeart/2005/8/layout/radial6"/>
    <dgm:cxn modelId="{C5AECB91-6430-4D53-8636-AF8408EEAB85}" type="presOf" srcId="{F5DC6DDC-5355-4A54-B9F4-EBFC7AED1218}" destId="{D6A585EC-2CFD-4CA1-8C1B-EEDDFE46A21B}" srcOrd="0" destOrd="0" presId="urn:microsoft.com/office/officeart/2005/8/layout/radial6"/>
    <dgm:cxn modelId="{9CEE0D2B-0060-4458-8A42-D135BFB1109A}" type="presOf" srcId="{CCC90AC9-71B9-4B6B-9868-DC4089A46CB9}" destId="{6E5485BC-93A9-4D6F-9158-7EC364930C8E}" srcOrd="0" destOrd="0" presId="urn:microsoft.com/office/officeart/2005/8/layout/radial6"/>
    <dgm:cxn modelId="{36DFCF40-FE19-4364-B476-5E6689FA861D}" type="presOf" srcId="{F0F3AEDA-7802-471C-B526-62EF372F8586}" destId="{D16252EA-AC06-4185-96BE-AE249CA8D717}" srcOrd="0" destOrd="0" presId="urn:microsoft.com/office/officeart/2005/8/layout/radial6"/>
    <dgm:cxn modelId="{A62D889A-7F2C-4BAD-B707-DB2F9DB5F47B}" srcId="{1CBB32FD-2DB6-46B6-A45D-EC38EB5101B5}" destId="{30F59B05-5849-42D9-BC84-D21AEE6E131E}" srcOrd="0" destOrd="0" parTransId="{FA3B67EE-A6C9-4A09-B3E0-4D46C91083FB}" sibTransId="{44876B59-361B-4280-8110-34AA5D9EDAE1}"/>
    <dgm:cxn modelId="{F1EAC729-69F4-45DB-8FE5-BABB73EB2A44}" type="presOf" srcId="{1CBB32FD-2DB6-46B6-A45D-EC38EB5101B5}" destId="{A73E1952-355F-4300-9F9D-6A478FA13B12}" srcOrd="0" destOrd="0" presId="urn:microsoft.com/office/officeart/2005/8/layout/radial6"/>
    <dgm:cxn modelId="{D4BAA411-8C5D-4042-AD09-7D908DB65859}" type="presOf" srcId="{1B07AF64-6593-4F2B-B356-D741B0501B15}" destId="{AC90FEBC-D25F-45B7-8C34-10B8BF26B7B9}" srcOrd="0" destOrd="0" presId="urn:microsoft.com/office/officeart/2005/8/layout/radial6"/>
    <dgm:cxn modelId="{C4939BCA-D558-495D-BF18-9B5067FBA565}" type="presOf" srcId="{88982F7F-B32A-4C55-A457-02695B6182C7}" destId="{BC02B50E-362C-4E4C-9866-41EAE3122A7C}" srcOrd="0" destOrd="0" presId="urn:microsoft.com/office/officeart/2005/8/layout/radial6"/>
    <dgm:cxn modelId="{DDE80BD1-E3B7-4F86-BAEB-F2E4B032213B}" srcId="{30F59B05-5849-42D9-BC84-D21AEE6E131E}" destId="{88982F7F-B32A-4C55-A457-02695B6182C7}" srcOrd="3" destOrd="0" parTransId="{F60A9036-DB0B-499A-BD04-0267C2EFB2FF}" sibTransId="{DD56B527-EEC7-4204-986E-865C8C6EE86C}"/>
    <dgm:cxn modelId="{3F933D4B-8CF9-4E29-82D2-5184C97DE37A}" type="presParOf" srcId="{A73E1952-355F-4300-9F9D-6A478FA13B12}" destId="{9D3F1EC5-A330-4335-A4A1-739F85F942A3}" srcOrd="0" destOrd="0" presId="urn:microsoft.com/office/officeart/2005/8/layout/radial6"/>
    <dgm:cxn modelId="{40822CFE-1D91-4FB3-B5ED-FC11C4EB7EA6}" type="presParOf" srcId="{A73E1952-355F-4300-9F9D-6A478FA13B12}" destId="{AC90FEBC-D25F-45B7-8C34-10B8BF26B7B9}" srcOrd="1" destOrd="0" presId="urn:microsoft.com/office/officeart/2005/8/layout/radial6"/>
    <dgm:cxn modelId="{9BFABD57-12C7-4D27-B38B-A6B3DDBBFCE2}" type="presParOf" srcId="{A73E1952-355F-4300-9F9D-6A478FA13B12}" destId="{01D08861-BACA-40F7-9E9B-D7EF773DF330}" srcOrd="2" destOrd="0" presId="urn:microsoft.com/office/officeart/2005/8/layout/radial6"/>
    <dgm:cxn modelId="{F4C60BE9-7C32-4279-9624-CBCEFE187AFC}" type="presParOf" srcId="{A73E1952-355F-4300-9F9D-6A478FA13B12}" destId="{D6A585EC-2CFD-4CA1-8C1B-EEDDFE46A21B}" srcOrd="3" destOrd="0" presId="urn:microsoft.com/office/officeart/2005/8/layout/radial6"/>
    <dgm:cxn modelId="{54B534A5-5EEA-445F-A71A-9B249656ECF7}" type="presParOf" srcId="{A73E1952-355F-4300-9F9D-6A478FA13B12}" destId="{D16252EA-AC06-4185-96BE-AE249CA8D717}" srcOrd="4" destOrd="0" presId="urn:microsoft.com/office/officeart/2005/8/layout/radial6"/>
    <dgm:cxn modelId="{88C6A4CB-DD71-4BC1-9239-A309814E28BA}" type="presParOf" srcId="{A73E1952-355F-4300-9F9D-6A478FA13B12}" destId="{09423ABD-37F9-48EB-B692-508A738A55C9}" srcOrd="5" destOrd="0" presId="urn:microsoft.com/office/officeart/2005/8/layout/radial6"/>
    <dgm:cxn modelId="{20DF407B-EC02-4DA9-BB52-CCD855979895}" type="presParOf" srcId="{A73E1952-355F-4300-9F9D-6A478FA13B12}" destId="{9C3EC84A-55AE-4E4F-BF1B-9183218546BC}" srcOrd="6" destOrd="0" presId="urn:microsoft.com/office/officeart/2005/8/layout/radial6"/>
    <dgm:cxn modelId="{9FD00D5A-70C6-4607-9F7A-36A55C4F5C62}" type="presParOf" srcId="{A73E1952-355F-4300-9F9D-6A478FA13B12}" destId="{6E5485BC-93A9-4D6F-9158-7EC364930C8E}" srcOrd="7" destOrd="0" presId="urn:microsoft.com/office/officeart/2005/8/layout/radial6"/>
    <dgm:cxn modelId="{6156695D-7421-4DD4-A130-F44D33AAD073}" type="presParOf" srcId="{A73E1952-355F-4300-9F9D-6A478FA13B12}" destId="{EFBAE161-C882-4CEA-AAE9-54CC4C8ADCA3}" srcOrd="8" destOrd="0" presId="urn:microsoft.com/office/officeart/2005/8/layout/radial6"/>
    <dgm:cxn modelId="{3F9FB71C-74B2-4638-8348-E122BF6B8ABA}" type="presParOf" srcId="{A73E1952-355F-4300-9F9D-6A478FA13B12}" destId="{133ABF99-155A-4B36-9C69-0E66284C5C53}" srcOrd="9" destOrd="0" presId="urn:microsoft.com/office/officeart/2005/8/layout/radial6"/>
    <dgm:cxn modelId="{AFD45268-FEF9-4710-88BC-998BCAC2973A}" type="presParOf" srcId="{A73E1952-355F-4300-9F9D-6A478FA13B12}" destId="{BC02B50E-362C-4E4C-9866-41EAE3122A7C}" srcOrd="10" destOrd="0" presId="urn:microsoft.com/office/officeart/2005/8/layout/radial6"/>
    <dgm:cxn modelId="{32089484-B1B3-4771-B29A-407BEF0E1C7A}" type="presParOf" srcId="{A73E1952-355F-4300-9F9D-6A478FA13B12}" destId="{C0B58E47-72C3-4362-8C3D-C85EAA8C9319}" srcOrd="11" destOrd="0" presId="urn:microsoft.com/office/officeart/2005/8/layout/radial6"/>
    <dgm:cxn modelId="{80A3BB27-539E-46D4-AAF7-160AC78A170B}" type="presParOf" srcId="{A73E1952-355F-4300-9F9D-6A478FA13B12}" destId="{DA882E68-CD91-4DE6-BD17-F593ED9460B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CEBE4-3CE5-4B56-9C07-9FE7F3655C0A}">
      <dsp:nvSpPr>
        <dsp:cNvPr id="0" name=""/>
        <dsp:cNvSpPr/>
      </dsp:nvSpPr>
      <dsp:spPr>
        <a:xfrm>
          <a:off x="0" y="794205"/>
          <a:ext cx="2880524" cy="288051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smtClean="0"/>
            <a:t>Amy Palmer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Digital Learning Materials developer</a:t>
          </a:r>
          <a:endParaRPr lang="en-GB" sz="1200" kern="1200" dirty="0"/>
        </a:p>
      </dsp:txBody>
      <dsp:txXfrm>
        <a:off x="421843" y="1216047"/>
        <a:ext cx="2036838" cy="2036833"/>
      </dsp:txXfrm>
    </dsp:sp>
    <dsp:sp modelId="{4CE62D31-1EA0-47CA-9BB2-64916FB4AE2C}">
      <dsp:nvSpPr>
        <dsp:cNvPr id="0" name=""/>
        <dsp:cNvSpPr/>
      </dsp:nvSpPr>
      <dsp:spPr>
        <a:xfrm>
          <a:off x="1481211" y="2715350"/>
          <a:ext cx="2880524" cy="2880517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smtClean="0"/>
            <a:t>Mark Elliot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Study skills coordinator</a:t>
          </a:r>
          <a:endParaRPr lang="en-GB" sz="1200" kern="1200" dirty="0"/>
        </a:p>
      </dsp:txBody>
      <dsp:txXfrm>
        <a:off x="1903054" y="3137192"/>
        <a:ext cx="2036838" cy="2036833"/>
      </dsp:txXfrm>
    </dsp:sp>
    <dsp:sp modelId="{DC90E4DC-DA22-4609-B510-D052E53B37C2}">
      <dsp:nvSpPr>
        <dsp:cNvPr id="0" name=""/>
        <dsp:cNvSpPr/>
      </dsp:nvSpPr>
      <dsp:spPr>
        <a:xfrm>
          <a:off x="2963302" y="794205"/>
          <a:ext cx="2880524" cy="2880517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smtClean="0"/>
            <a:t>Simon</a:t>
          </a:r>
          <a:r>
            <a:rPr lang="en-GB" sz="2200" kern="1200" dirty="0" smtClean="0"/>
            <a:t> </a:t>
          </a:r>
          <a:r>
            <a:rPr lang="en-GB" sz="3200" kern="1200" dirty="0" smtClean="0"/>
            <a:t>Gamble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Study Skills developer</a:t>
          </a:r>
          <a:endParaRPr lang="en-GB" sz="1200" kern="1200" dirty="0"/>
        </a:p>
      </dsp:txBody>
      <dsp:txXfrm>
        <a:off x="3385145" y="1216047"/>
        <a:ext cx="2036838" cy="2036833"/>
      </dsp:txXfrm>
    </dsp:sp>
    <dsp:sp modelId="{FCCEAA9F-D1BB-4171-ADDC-B1D0DCFB08B4}">
      <dsp:nvSpPr>
        <dsp:cNvPr id="0" name=""/>
        <dsp:cNvSpPr/>
      </dsp:nvSpPr>
      <dsp:spPr>
        <a:xfrm>
          <a:off x="4444513" y="2715350"/>
          <a:ext cx="2880524" cy="2880517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University of Bristol Students</a:t>
          </a:r>
          <a:endParaRPr lang="en-GB" sz="3400" kern="1200" dirty="0"/>
        </a:p>
      </dsp:txBody>
      <dsp:txXfrm>
        <a:off x="4866356" y="3137192"/>
        <a:ext cx="2036838" cy="2036833"/>
      </dsp:txXfrm>
    </dsp:sp>
    <dsp:sp modelId="{8032FF02-4CD2-414A-A3A3-7466C25AA6A4}">
      <dsp:nvSpPr>
        <dsp:cNvPr id="0" name=""/>
        <dsp:cNvSpPr/>
      </dsp:nvSpPr>
      <dsp:spPr>
        <a:xfrm>
          <a:off x="5925724" y="794205"/>
          <a:ext cx="2880524" cy="2880517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University of Bristol Staff</a:t>
          </a:r>
          <a:endParaRPr lang="en-GB" sz="3400" kern="1200" dirty="0"/>
        </a:p>
      </dsp:txBody>
      <dsp:txXfrm>
        <a:off x="6347567" y="1216047"/>
        <a:ext cx="2036838" cy="20368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82E68-CD91-4DE6-BD17-F593ED9460B3}">
      <dsp:nvSpPr>
        <dsp:cNvPr id="0" name=""/>
        <dsp:cNvSpPr/>
      </dsp:nvSpPr>
      <dsp:spPr>
        <a:xfrm>
          <a:off x="891794" y="451027"/>
          <a:ext cx="3130868" cy="3130868"/>
        </a:xfrm>
        <a:prstGeom prst="blockArc">
          <a:avLst>
            <a:gd name="adj1" fmla="val 10624930"/>
            <a:gd name="adj2" fmla="val 16738381"/>
            <a:gd name="adj3" fmla="val 463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3ABF99-155A-4B36-9C69-0E66284C5C53}">
      <dsp:nvSpPr>
        <dsp:cNvPr id="0" name=""/>
        <dsp:cNvSpPr/>
      </dsp:nvSpPr>
      <dsp:spPr>
        <a:xfrm>
          <a:off x="893236" y="488227"/>
          <a:ext cx="3130868" cy="3130868"/>
        </a:xfrm>
        <a:prstGeom prst="blockArc">
          <a:avLst>
            <a:gd name="adj1" fmla="val 4864902"/>
            <a:gd name="adj2" fmla="val 10708628"/>
            <a:gd name="adj3" fmla="val 463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EC84A-55AE-4E4F-BF1B-9183218546BC}">
      <dsp:nvSpPr>
        <dsp:cNvPr id="0" name=""/>
        <dsp:cNvSpPr/>
      </dsp:nvSpPr>
      <dsp:spPr>
        <a:xfrm>
          <a:off x="1345618" y="484978"/>
          <a:ext cx="3130868" cy="3130868"/>
        </a:xfrm>
        <a:prstGeom prst="blockArc">
          <a:avLst>
            <a:gd name="adj1" fmla="val 98683"/>
            <a:gd name="adj2" fmla="val 5885706"/>
            <a:gd name="adj3" fmla="val 463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585EC-2CFD-4CA1-8C1B-EEDDFE46A21B}">
      <dsp:nvSpPr>
        <dsp:cNvPr id="0" name=""/>
        <dsp:cNvSpPr/>
      </dsp:nvSpPr>
      <dsp:spPr>
        <a:xfrm>
          <a:off x="1346806" y="454335"/>
          <a:ext cx="3130868" cy="3130868"/>
        </a:xfrm>
        <a:prstGeom prst="blockArc">
          <a:avLst>
            <a:gd name="adj1" fmla="val 15711597"/>
            <a:gd name="adj2" fmla="val 167626"/>
            <a:gd name="adj3" fmla="val 463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F1EC5-A330-4335-A4A1-739F85F942A3}">
      <dsp:nvSpPr>
        <dsp:cNvPr id="0" name=""/>
        <dsp:cNvSpPr/>
      </dsp:nvSpPr>
      <dsp:spPr>
        <a:xfrm>
          <a:off x="1905027" y="1314839"/>
          <a:ext cx="1581396" cy="14406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Workshop</a:t>
          </a:r>
        </a:p>
      </dsp:txBody>
      <dsp:txXfrm>
        <a:off x="2136617" y="1525820"/>
        <a:ext cx="1118216" cy="1018709"/>
      </dsp:txXfrm>
    </dsp:sp>
    <dsp:sp modelId="{AC90FEBC-D25F-45B7-8C34-10B8BF26B7B9}">
      <dsp:nvSpPr>
        <dsp:cNvPr id="0" name=""/>
        <dsp:cNvSpPr/>
      </dsp:nvSpPr>
      <dsp:spPr>
        <a:xfrm>
          <a:off x="1677388" y="1811"/>
          <a:ext cx="2036675" cy="10084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Participatory</a:t>
          </a:r>
        </a:p>
      </dsp:txBody>
      <dsp:txXfrm>
        <a:off x="1975652" y="149498"/>
        <a:ext cx="1440147" cy="713096"/>
      </dsp:txXfrm>
    </dsp:sp>
    <dsp:sp modelId="{D16252EA-AC06-4185-96BE-AE249CA8D717}">
      <dsp:nvSpPr>
        <dsp:cNvPr id="0" name=""/>
        <dsp:cNvSpPr/>
      </dsp:nvSpPr>
      <dsp:spPr>
        <a:xfrm>
          <a:off x="3623805" y="1590065"/>
          <a:ext cx="1631492" cy="10084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Interactive</a:t>
          </a:r>
        </a:p>
      </dsp:txBody>
      <dsp:txXfrm>
        <a:off x="3862731" y="1737752"/>
        <a:ext cx="1153640" cy="713096"/>
      </dsp:txXfrm>
    </dsp:sp>
    <dsp:sp modelId="{6E5485BC-93A9-4D6F-9158-7EC364930C8E}">
      <dsp:nvSpPr>
        <dsp:cNvPr id="0" name=""/>
        <dsp:cNvSpPr/>
      </dsp:nvSpPr>
      <dsp:spPr>
        <a:xfrm>
          <a:off x="1964918" y="3060069"/>
          <a:ext cx="1461615" cy="10084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Peer learning</a:t>
          </a:r>
        </a:p>
      </dsp:txBody>
      <dsp:txXfrm>
        <a:off x="2178967" y="3207756"/>
        <a:ext cx="1033517" cy="713096"/>
      </dsp:txXfrm>
    </dsp:sp>
    <dsp:sp modelId="{BC02B50E-362C-4E4C-9866-41EAE3122A7C}">
      <dsp:nvSpPr>
        <dsp:cNvPr id="0" name=""/>
        <dsp:cNvSpPr/>
      </dsp:nvSpPr>
      <dsp:spPr>
        <a:xfrm>
          <a:off x="97191" y="1590065"/>
          <a:ext cx="1665780" cy="10084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Facilitated</a:t>
          </a:r>
        </a:p>
      </dsp:txBody>
      <dsp:txXfrm>
        <a:off x="341139" y="1737752"/>
        <a:ext cx="1177884" cy="713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62256-B695-4669-BB69-40780BA42EB6}" type="datetimeFigureOut">
              <a:rPr lang="en-GB" smtClean="0"/>
              <a:t>07/04/2017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E5AF3-9290-4BDD-BA3B-F995AA387C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117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42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84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13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1844846"/>
            <a:ext cx="11521280" cy="1470025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3356992"/>
            <a:ext cx="1152128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C49F7-246D-46BF-A5E0-5E4107264C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65578-6666-4A9D-BAF6-DC75F1CFFB05}" type="datetime4">
              <a:rPr lang="en-GB"/>
              <a:pPr>
                <a:defRPr/>
              </a:pPr>
              <a:t>07 April 2017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31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196752"/>
            <a:ext cx="11521280" cy="11430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2420910"/>
            <a:ext cx="11521280" cy="3705275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A69DE-BD24-42B8-ACE8-457020C3E7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01B12-153A-4365-A6B2-880C0981F626}" type="datetime4">
              <a:rPr lang="en-GB"/>
              <a:pPr>
                <a:defRPr/>
              </a:pPr>
              <a:t>07 April 2017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218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196754"/>
            <a:ext cx="11521280" cy="4929411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6674E-D6A6-41E7-A5F8-CB257EFCA0A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CAC04-4BAB-4C1D-B35B-028149E9C345}" type="datetime4">
              <a:rPr lang="en-GB"/>
              <a:pPr>
                <a:defRPr/>
              </a:pPr>
              <a:t>07 April 2017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31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278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278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09EB3-67B2-4241-BDEE-B4DDBB216BA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0D52-86EA-4E75-A816-EE94D26D42BF}" type="datetime4">
              <a:rPr lang="en-GB"/>
              <a:pPr>
                <a:defRPr/>
              </a:pPr>
              <a:t>07 April 2017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058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68760"/>
            <a:ext cx="7315200" cy="417646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445225"/>
            <a:ext cx="731520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9C044-C0B4-4217-A38D-57620B0C35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C679-E4AA-4569-9ED2-74F36931F160}" type="datetime4">
              <a:rPr lang="en-GB"/>
              <a:pPr>
                <a:defRPr/>
              </a:pPr>
              <a:t>07 April 2017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723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EA12E-48D9-4B5A-AB2B-2E3FE3B1DF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F4718-AC21-4D44-857D-57CD507F68E5}" type="datetime4">
              <a:rPr lang="en-GB"/>
              <a:pPr>
                <a:defRPr/>
              </a:pPr>
              <a:t>07 April 2017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39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57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59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633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44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22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69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98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11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FBF00-F8EB-4670-AD8E-48E00CBB3ADE}" type="datetimeFigureOut">
              <a:rPr lang="en-GB" smtClean="0"/>
              <a:pPr/>
              <a:t>07/04/2017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7E9D8-8CAF-4913-B432-72C0A21D0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43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4965" y="1079500"/>
            <a:ext cx="1152207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34965" y="6165850"/>
            <a:ext cx="1152207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451" y="6246817"/>
            <a:ext cx="515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14990" y="6251579"/>
            <a:ext cx="9620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24F251-D980-41EB-9BC7-24FF07D9B0A6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ate Placeholder 6"/>
          <p:cNvSpPr>
            <a:spLocks noGrp="1"/>
          </p:cNvSpPr>
          <p:nvPr>
            <p:ph type="dt" sz="half" idx="2"/>
          </p:nvPr>
        </p:nvSpPr>
        <p:spPr>
          <a:xfrm>
            <a:off x="8977313" y="620717"/>
            <a:ext cx="28448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8683756-9FA2-472B-BB29-AA8B19F5DC84}" type="datetime4">
              <a:rPr lang="en-GB"/>
              <a:pPr>
                <a:defRPr/>
              </a:pPr>
              <a:t>07 April 2017</a:t>
            </a:fld>
            <a:endParaRPr lang="en-GB" dirty="0"/>
          </a:p>
        </p:txBody>
      </p:sp>
      <p:pic>
        <p:nvPicPr>
          <p:cNvPr id="1033" name="Picture 7" descr="logo-ltr.tif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6" y="285754"/>
            <a:ext cx="194468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 descr="address.gif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789" y="6237288"/>
            <a:ext cx="14922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97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9A1D2B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BF2F37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rive.google.com/file/d/0B9qUK9vwQLgkT3FZallCZEZXUkE/vie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334965" y="1844679"/>
            <a:ext cx="11522075" cy="1470025"/>
          </a:xfrm>
        </p:spPr>
        <p:txBody>
          <a:bodyPr/>
          <a:lstStyle/>
          <a:p>
            <a:r>
              <a:rPr lang="en-GB" altLang="en-US" dirty="0"/>
              <a:t>Experiences of student co-authorship and review in creating an inclusive and relevant study skills service</a:t>
            </a:r>
            <a:endParaRPr lang="en-GB" altLang="en-US" dirty="0" smtClean="0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334965" y="3357563"/>
            <a:ext cx="11522075" cy="1752600"/>
          </a:xfrm>
        </p:spPr>
        <p:txBody>
          <a:bodyPr/>
          <a:lstStyle/>
          <a:p>
            <a:r>
              <a:rPr lang="en-GB" altLang="en-US" dirty="0" smtClean="0"/>
              <a:t>Simon Gamble</a:t>
            </a:r>
          </a:p>
          <a:p>
            <a:r>
              <a:rPr lang="en-GB" altLang="en-US" dirty="0" smtClean="0"/>
              <a:t>Study Skills Team, University of Bristol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771744-5B6F-42C0-B522-268514905E99}" type="slidenum">
              <a:rPr lang="en-GB" altLang="en-US" smtClean="0">
                <a:solidFill>
                  <a:srgbClr val="898989"/>
                </a:solidFill>
              </a:rPr>
              <a:pPr/>
              <a:t>1</a:t>
            </a:fld>
            <a:endParaRPr lang="en-GB" altLang="en-US" smtClean="0">
              <a:solidFill>
                <a:srgbClr val="898989"/>
              </a:solidFill>
            </a:endParaRPr>
          </a:p>
        </p:txBody>
      </p:sp>
      <p:sp>
        <p:nvSpPr>
          <p:cNvPr id="4102" name="Date Placeholder 5"/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DF65FD-6B51-49CE-BE44-F5B441C44AAC}" type="datetime4">
              <a:rPr lang="en-GB" alt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07 April 2017</a:t>
            </a:fld>
            <a:endParaRPr lang="en-GB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17" y="101519"/>
            <a:ext cx="10515600" cy="1325563"/>
          </a:xfrm>
        </p:spPr>
        <p:txBody>
          <a:bodyPr/>
          <a:lstStyle/>
          <a:p>
            <a:r>
              <a:rPr lang="en-GB" dirty="0" smtClean="0"/>
              <a:t>Modes of student involvement</a:t>
            </a:r>
            <a:endParaRPr lang="en-GB" dirty="0"/>
          </a:p>
        </p:txBody>
      </p:sp>
      <p:sp>
        <p:nvSpPr>
          <p:cNvPr id="5" name="Freeform 4"/>
          <p:cNvSpPr/>
          <p:nvPr/>
        </p:nvSpPr>
        <p:spPr>
          <a:xfrm>
            <a:off x="5065107" y="1074769"/>
            <a:ext cx="1554867" cy="1723152"/>
          </a:xfrm>
          <a:custGeom>
            <a:avLst/>
            <a:gdLst>
              <a:gd name="connsiteX0" fmla="*/ 0 w 1505195"/>
              <a:gd name="connsiteY0" fmla="*/ 654760 h 1309519"/>
              <a:gd name="connsiteX1" fmla="*/ 327380 w 1505195"/>
              <a:gd name="connsiteY1" fmla="*/ 0 h 1309519"/>
              <a:gd name="connsiteX2" fmla="*/ 1177815 w 1505195"/>
              <a:gd name="connsiteY2" fmla="*/ 0 h 1309519"/>
              <a:gd name="connsiteX3" fmla="*/ 1505195 w 1505195"/>
              <a:gd name="connsiteY3" fmla="*/ 654760 h 1309519"/>
              <a:gd name="connsiteX4" fmla="*/ 1177815 w 1505195"/>
              <a:gd name="connsiteY4" fmla="*/ 1309519 h 1309519"/>
              <a:gd name="connsiteX5" fmla="*/ 327380 w 1505195"/>
              <a:gd name="connsiteY5" fmla="*/ 1309519 h 1309519"/>
              <a:gd name="connsiteX6" fmla="*/ 0 w 1505195"/>
              <a:gd name="connsiteY6" fmla="*/ 654760 h 130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195" h="1309519">
                <a:moveTo>
                  <a:pt x="752597" y="0"/>
                </a:moveTo>
                <a:lnTo>
                  <a:pt x="1505195" y="284820"/>
                </a:lnTo>
                <a:lnTo>
                  <a:pt x="1505195" y="1024699"/>
                </a:lnTo>
                <a:lnTo>
                  <a:pt x="752597" y="1309519"/>
                </a:lnTo>
                <a:lnTo>
                  <a:pt x="0" y="1024699"/>
                </a:lnTo>
                <a:lnTo>
                  <a:pt x="0" y="284820"/>
                </a:lnTo>
                <a:lnTo>
                  <a:pt x="752597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217" tIns="291711" rIns="261217" bIns="291708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1200" dirty="0" smtClean="0">
                <a:solidFill>
                  <a:schemeClr val="bg2">
                    <a:lumMod val="25000"/>
                  </a:schemeClr>
                </a:solidFill>
              </a:rPr>
              <a:t>Student Advisory group</a:t>
            </a:r>
          </a:p>
        </p:txBody>
      </p:sp>
      <p:sp>
        <p:nvSpPr>
          <p:cNvPr id="6" name="Rectangle 5"/>
          <p:cNvSpPr/>
          <p:nvPr/>
        </p:nvSpPr>
        <p:spPr>
          <a:xfrm>
            <a:off x="6667157" y="1419401"/>
            <a:ext cx="1994521" cy="103389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3385848" y="1074769"/>
            <a:ext cx="1554867" cy="1723152"/>
          </a:xfrm>
          <a:custGeom>
            <a:avLst/>
            <a:gdLst>
              <a:gd name="connsiteX0" fmla="*/ 0 w 1505195"/>
              <a:gd name="connsiteY0" fmla="*/ 654760 h 1309519"/>
              <a:gd name="connsiteX1" fmla="*/ 327380 w 1505195"/>
              <a:gd name="connsiteY1" fmla="*/ 0 h 1309519"/>
              <a:gd name="connsiteX2" fmla="*/ 1177815 w 1505195"/>
              <a:gd name="connsiteY2" fmla="*/ 0 h 1309519"/>
              <a:gd name="connsiteX3" fmla="*/ 1505195 w 1505195"/>
              <a:gd name="connsiteY3" fmla="*/ 654760 h 1309519"/>
              <a:gd name="connsiteX4" fmla="*/ 1177815 w 1505195"/>
              <a:gd name="connsiteY4" fmla="*/ 1309519 h 1309519"/>
              <a:gd name="connsiteX5" fmla="*/ 327380 w 1505195"/>
              <a:gd name="connsiteY5" fmla="*/ 1309519 h 1309519"/>
              <a:gd name="connsiteX6" fmla="*/ 0 w 1505195"/>
              <a:gd name="connsiteY6" fmla="*/ 654760 h 130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195" h="1309519">
                <a:moveTo>
                  <a:pt x="752597" y="0"/>
                </a:moveTo>
                <a:lnTo>
                  <a:pt x="1505195" y="284820"/>
                </a:lnTo>
                <a:lnTo>
                  <a:pt x="1505195" y="1024699"/>
                </a:lnTo>
                <a:lnTo>
                  <a:pt x="752597" y="1309519"/>
                </a:lnTo>
                <a:lnTo>
                  <a:pt x="0" y="1024699"/>
                </a:lnTo>
                <a:lnTo>
                  <a:pt x="0" y="284820"/>
                </a:lnTo>
                <a:lnTo>
                  <a:pt x="752597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155077"/>
              <a:satOff val="-5330"/>
              <a:lumOff val="196"/>
              <a:alphaOff val="0"/>
            </a:schemeClr>
          </a:fillRef>
          <a:effectRef idx="2">
            <a:schemeClr val="accent4">
              <a:hueOff val="1155077"/>
              <a:satOff val="-5330"/>
              <a:lumOff val="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067" tIns="234561" rIns="204067" bIns="23455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500" kern="1200" dirty="0" smtClean="0">
                <a:solidFill>
                  <a:schemeClr val="bg2">
                    <a:lumMod val="25000"/>
                  </a:schemeClr>
                </a:solidFill>
              </a:rPr>
              <a:t>Videos</a:t>
            </a:r>
            <a:endParaRPr lang="en-GB" sz="25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222261" y="2537381"/>
            <a:ext cx="1554867" cy="1723152"/>
          </a:xfrm>
          <a:custGeom>
            <a:avLst/>
            <a:gdLst>
              <a:gd name="connsiteX0" fmla="*/ 0 w 1505195"/>
              <a:gd name="connsiteY0" fmla="*/ 654760 h 1309519"/>
              <a:gd name="connsiteX1" fmla="*/ 327380 w 1505195"/>
              <a:gd name="connsiteY1" fmla="*/ 0 h 1309519"/>
              <a:gd name="connsiteX2" fmla="*/ 1177815 w 1505195"/>
              <a:gd name="connsiteY2" fmla="*/ 0 h 1309519"/>
              <a:gd name="connsiteX3" fmla="*/ 1505195 w 1505195"/>
              <a:gd name="connsiteY3" fmla="*/ 654760 h 1309519"/>
              <a:gd name="connsiteX4" fmla="*/ 1177815 w 1505195"/>
              <a:gd name="connsiteY4" fmla="*/ 1309519 h 1309519"/>
              <a:gd name="connsiteX5" fmla="*/ 327380 w 1505195"/>
              <a:gd name="connsiteY5" fmla="*/ 1309519 h 1309519"/>
              <a:gd name="connsiteX6" fmla="*/ 0 w 1505195"/>
              <a:gd name="connsiteY6" fmla="*/ 654760 h 130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195" h="1309519">
                <a:moveTo>
                  <a:pt x="752597" y="0"/>
                </a:moveTo>
                <a:lnTo>
                  <a:pt x="1505195" y="284820"/>
                </a:lnTo>
                <a:lnTo>
                  <a:pt x="1505195" y="1024699"/>
                </a:lnTo>
                <a:lnTo>
                  <a:pt x="752597" y="1309519"/>
                </a:lnTo>
                <a:lnTo>
                  <a:pt x="0" y="1024699"/>
                </a:lnTo>
                <a:lnTo>
                  <a:pt x="0" y="284820"/>
                </a:lnTo>
                <a:lnTo>
                  <a:pt x="752597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2310154"/>
              <a:satOff val="-10660"/>
              <a:lumOff val="392"/>
              <a:alphaOff val="0"/>
            </a:schemeClr>
          </a:fillRef>
          <a:effectRef idx="2">
            <a:schemeClr val="accent4">
              <a:hueOff val="2310154"/>
              <a:satOff val="-10660"/>
              <a:lumOff val="39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0267" tIns="310761" rIns="280267" bIns="310758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smtClean="0">
                <a:solidFill>
                  <a:schemeClr val="bg2">
                    <a:lumMod val="25000"/>
                  </a:schemeClr>
                </a:solidFill>
              </a:rPr>
              <a:t>Input groups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27739" y="2882013"/>
            <a:ext cx="1930180" cy="103389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5901518" y="2537381"/>
            <a:ext cx="1554867" cy="1723152"/>
          </a:xfrm>
          <a:custGeom>
            <a:avLst/>
            <a:gdLst>
              <a:gd name="connsiteX0" fmla="*/ 0 w 1505195"/>
              <a:gd name="connsiteY0" fmla="*/ 654760 h 1309519"/>
              <a:gd name="connsiteX1" fmla="*/ 327380 w 1505195"/>
              <a:gd name="connsiteY1" fmla="*/ 0 h 1309519"/>
              <a:gd name="connsiteX2" fmla="*/ 1177815 w 1505195"/>
              <a:gd name="connsiteY2" fmla="*/ 0 h 1309519"/>
              <a:gd name="connsiteX3" fmla="*/ 1505195 w 1505195"/>
              <a:gd name="connsiteY3" fmla="*/ 654760 h 1309519"/>
              <a:gd name="connsiteX4" fmla="*/ 1177815 w 1505195"/>
              <a:gd name="connsiteY4" fmla="*/ 1309519 h 1309519"/>
              <a:gd name="connsiteX5" fmla="*/ 327380 w 1505195"/>
              <a:gd name="connsiteY5" fmla="*/ 1309519 h 1309519"/>
              <a:gd name="connsiteX6" fmla="*/ 0 w 1505195"/>
              <a:gd name="connsiteY6" fmla="*/ 654760 h 130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195" h="1309519">
                <a:moveTo>
                  <a:pt x="752597" y="0"/>
                </a:moveTo>
                <a:lnTo>
                  <a:pt x="1505195" y="284820"/>
                </a:lnTo>
                <a:lnTo>
                  <a:pt x="1505195" y="1024699"/>
                </a:lnTo>
                <a:lnTo>
                  <a:pt x="752597" y="1309519"/>
                </a:lnTo>
                <a:lnTo>
                  <a:pt x="0" y="1024699"/>
                </a:lnTo>
                <a:lnTo>
                  <a:pt x="0" y="284820"/>
                </a:lnTo>
                <a:lnTo>
                  <a:pt x="752597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465231"/>
              <a:satOff val="-15989"/>
              <a:lumOff val="588"/>
              <a:alphaOff val="0"/>
            </a:schemeClr>
          </a:fillRef>
          <a:effectRef idx="2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067" tIns="234561" rIns="204067" bIns="234558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kern="1200" dirty="0" smtClean="0">
                <a:solidFill>
                  <a:schemeClr val="bg2">
                    <a:lumMod val="25000"/>
                  </a:schemeClr>
                </a:solidFill>
              </a:rPr>
              <a:t>Online feedback sheets</a:t>
            </a:r>
          </a:p>
        </p:txBody>
      </p:sp>
      <p:sp>
        <p:nvSpPr>
          <p:cNvPr id="11" name="Freeform 10"/>
          <p:cNvSpPr/>
          <p:nvPr/>
        </p:nvSpPr>
        <p:spPr>
          <a:xfrm>
            <a:off x="5065107" y="3999994"/>
            <a:ext cx="1554867" cy="1723152"/>
          </a:xfrm>
          <a:custGeom>
            <a:avLst/>
            <a:gdLst>
              <a:gd name="connsiteX0" fmla="*/ 0 w 1505195"/>
              <a:gd name="connsiteY0" fmla="*/ 654760 h 1309519"/>
              <a:gd name="connsiteX1" fmla="*/ 327380 w 1505195"/>
              <a:gd name="connsiteY1" fmla="*/ 0 h 1309519"/>
              <a:gd name="connsiteX2" fmla="*/ 1177815 w 1505195"/>
              <a:gd name="connsiteY2" fmla="*/ 0 h 1309519"/>
              <a:gd name="connsiteX3" fmla="*/ 1505195 w 1505195"/>
              <a:gd name="connsiteY3" fmla="*/ 654760 h 1309519"/>
              <a:gd name="connsiteX4" fmla="*/ 1177815 w 1505195"/>
              <a:gd name="connsiteY4" fmla="*/ 1309519 h 1309519"/>
              <a:gd name="connsiteX5" fmla="*/ 327380 w 1505195"/>
              <a:gd name="connsiteY5" fmla="*/ 1309519 h 1309519"/>
              <a:gd name="connsiteX6" fmla="*/ 0 w 1505195"/>
              <a:gd name="connsiteY6" fmla="*/ 654760 h 130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195" h="1309519">
                <a:moveTo>
                  <a:pt x="752597" y="0"/>
                </a:moveTo>
                <a:lnTo>
                  <a:pt x="1505195" y="284820"/>
                </a:lnTo>
                <a:lnTo>
                  <a:pt x="1505195" y="1024699"/>
                </a:lnTo>
                <a:lnTo>
                  <a:pt x="752597" y="1309519"/>
                </a:lnTo>
                <a:lnTo>
                  <a:pt x="0" y="1024699"/>
                </a:lnTo>
                <a:lnTo>
                  <a:pt x="0" y="284820"/>
                </a:lnTo>
                <a:lnTo>
                  <a:pt x="752597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4620308"/>
              <a:satOff val="-21319"/>
              <a:lumOff val="784"/>
              <a:alphaOff val="0"/>
            </a:schemeClr>
          </a:fillRef>
          <a:effectRef idx="2">
            <a:schemeClr val="accent4">
              <a:hueOff val="4620308"/>
              <a:satOff val="-21319"/>
              <a:lumOff val="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0267" tIns="310761" rIns="280267" bIns="310758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smtClean="0">
                <a:solidFill>
                  <a:schemeClr val="bg2">
                    <a:lumMod val="25000"/>
                  </a:schemeClr>
                </a:solidFill>
              </a:rPr>
              <a:t>Interns</a:t>
            </a:r>
          </a:p>
        </p:txBody>
      </p:sp>
      <p:sp>
        <p:nvSpPr>
          <p:cNvPr id="12" name="Freeform 11"/>
          <p:cNvSpPr/>
          <p:nvPr/>
        </p:nvSpPr>
        <p:spPr>
          <a:xfrm>
            <a:off x="6667157" y="4344624"/>
            <a:ext cx="1994521" cy="1033891"/>
          </a:xfrm>
          <a:custGeom>
            <a:avLst/>
            <a:gdLst>
              <a:gd name="connsiteX0" fmla="*/ 0 w 1679798"/>
              <a:gd name="connsiteY0" fmla="*/ 0 h 903117"/>
              <a:gd name="connsiteX1" fmla="*/ 1679798 w 1679798"/>
              <a:gd name="connsiteY1" fmla="*/ 0 h 903117"/>
              <a:gd name="connsiteX2" fmla="*/ 1679798 w 1679798"/>
              <a:gd name="connsiteY2" fmla="*/ 903117 h 903117"/>
              <a:gd name="connsiteX3" fmla="*/ 0 w 1679798"/>
              <a:gd name="connsiteY3" fmla="*/ 903117 h 903117"/>
              <a:gd name="connsiteX4" fmla="*/ 0 w 1679798"/>
              <a:gd name="connsiteY4" fmla="*/ 0 h 90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798" h="903117">
                <a:moveTo>
                  <a:pt x="0" y="0"/>
                </a:moveTo>
                <a:lnTo>
                  <a:pt x="1679798" y="0"/>
                </a:lnTo>
                <a:lnTo>
                  <a:pt x="1679798" y="903117"/>
                </a:lnTo>
                <a:lnTo>
                  <a:pt x="0" y="9031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500" kern="1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385848" y="3999994"/>
            <a:ext cx="1554867" cy="1723152"/>
          </a:xfrm>
          <a:custGeom>
            <a:avLst/>
            <a:gdLst>
              <a:gd name="connsiteX0" fmla="*/ 0 w 1505195"/>
              <a:gd name="connsiteY0" fmla="*/ 654760 h 1309519"/>
              <a:gd name="connsiteX1" fmla="*/ 327380 w 1505195"/>
              <a:gd name="connsiteY1" fmla="*/ 0 h 1309519"/>
              <a:gd name="connsiteX2" fmla="*/ 1177815 w 1505195"/>
              <a:gd name="connsiteY2" fmla="*/ 0 h 1309519"/>
              <a:gd name="connsiteX3" fmla="*/ 1505195 w 1505195"/>
              <a:gd name="connsiteY3" fmla="*/ 654760 h 1309519"/>
              <a:gd name="connsiteX4" fmla="*/ 1177815 w 1505195"/>
              <a:gd name="connsiteY4" fmla="*/ 1309519 h 1309519"/>
              <a:gd name="connsiteX5" fmla="*/ 327380 w 1505195"/>
              <a:gd name="connsiteY5" fmla="*/ 1309519 h 1309519"/>
              <a:gd name="connsiteX6" fmla="*/ 0 w 1505195"/>
              <a:gd name="connsiteY6" fmla="*/ 654760 h 130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195" h="1309519">
                <a:moveTo>
                  <a:pt x="752597" y="0"/>
                </a:moveTo>
                <a:lnTo>
                  <a:pt x="1505195" y="284820"/>
                </a:lnTo>
                <a:lnTo>
                  <a:pt x="1505195" y="1024699"/>
                </a:lnTo>
                <a:lnTo>
                  <a:pt x="752597" y="1309519"/>
                </a:lnTo>
                <a:lnTo>
                  <a:pt x="0" y="1024699"/>
                </a:lnTo>
                <a:lnTo>
                  <a:pt x="0" y="284820"/>
                </a:lnTo>
                <a:lnTo>
                  <a:pt x="752597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5775385"/>
              <a:satOff val="-26649"/>
              <a:lumOff val="981"/>
              <a:alphaOff val="0"/>
            </a:schemeClr>
          </a:fillRef>
          <a:effectRef idx="2">
            <a:schemeClr val="accent4">
              <a:hueOff val="5775385"/>
              <a:satOff val="-26649"/>
              <a:lumOff val="9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067" tIns="234561" rIns="204067" bIns="234558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kern="1200" dirty="0" smtClean="0">
                <a:solidFill>
                  <a:schemeClr val="bg2">
                    <a:lumMod val="25000"/>
                  </a:schemeClr>
                </a:solidFill>
              </a:rPr>
              <a:t>Student Advocates </a:t>
            </a:r>
            <a:endParaRPr lang="en-GB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564419" y="2528622"/>
            <a:ext cx="1554867" cy="1723152"/>
          </a:xfrm>
          <a:custGeom>
            <a:avLst/>
            <a:gdLst>
              <a:gd name="connsiteX0" fmla="*/ 0 w 1505195"/>
              <a:gd name="connsiteY0" fmla="*/ 654760 h 1309519"/>
              <a:gd name="connsiteX1" fmla="*/ 327380 w 1505195"/>
              <a:gd name="connsiteY1" fmla="*/ 0 h 1309519"/>
              <a:gd name="connsiteX2" fmla="*/ 1177815 w 1505195"/>
              <a:gd name="connsiteY2" fmla="*/ 0 h 1309519"/>
              <a:gd name="connsiteX3" fmla="*/ 1505195 w 1505195"/>
              <a:gd name="connsiteY3" fmla="*/ 654760 h 1309519"/>
              <a:gd name="connsiteX4" fmla="*/ 1177815 w 1505195"/>
              <a:gd name="connsiteY4" fmla="*/ 1309519 h 1309519"/>
              <a:gd name="connsiteX5" fmla="*/ 327380 w 1505195"/>
              <a:gd name="connsiteY5" fmla="*/ 1309519 h 1309519"/>
              <a:gd name="connsiteX6" fmla="*/ 0 w 1505195"/>
              <a:gd name="connsiteY6" fmla="*/ 654760 h 130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195" h="1309519">
                <a:moveTo>
                  <a:pt x="752597" y="0"/>
                </a:moveTo>
                <a:lnTo>
                  <a:pt x="1505195" y="284820"/>
                </a:lnTo>
                <a:lnTo>
                  <a:pt x="1505195" y="1024699"/>
                </a:lnTo>
                <a:lnTo>
                  <a:pt x="752597" y="1309519"/>
                </a:lnTo>
                <a:lnTo>
                  <a:pt x="0" y="1024699"/>
                </a:lnTo>
                <a:lnTo>
                  <a:pt x="0" y="284820"/>
                </a:lnTo>
                <a:lnTo>
                  <a:pt x="752597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6930461"/>
              <a:satOff val="-31979"/>
              <a:lumOff val="1177"/>
              <a:alphaOff val="0"/>
            </a:schemeClr>
          </a:fillRef>
          <a:effectRef idx="2">
            <a:schemeClr val="accent4">
              <a:hueOff val="6930461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217" tIns="291711" rIns="261217" bIns="291708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kern="1200" dirty="0" smtClean="0">
                <a:solidFill>
                  <a:schemeClr val="bg2">
                    <a:lumMod val="25000"/>
                  </a:schemeClr>
                </a:solidFill>
              </a:rPr>
              <a:t>Halls of residence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kern="1200" dirty="0" smtClean="0">
                <a:solidFill>
                  <a:schemeClr val="bg2">
                    <a:lumMod val="25000"/>
                  </a:schemeClr>
                </a:solidFill>
              </a:rPr>
              <a:t>Peer delivery</a:t>
            </a:r>
            <a:endParaRPr lang="en-GB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27739" y="5807236"/>
            <a:ext cx="1930180" cy="103389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6717637" y="3976284"/>
            <a:ext cx="1554867" cy="1723152"/>
          </a:xfrm>
          <a:custGeom>
            <a:avLst/>
            <a:gdLst>
              <a:gd name="connsiteX0" fmla="*/ 0 w 1505195"/>
              <a:gd name="connsiteY0" fmla="*/ 654760 h 1309519"/>
              <a:gd name="connsiteX1" fmla="*/ 327380 w 1505195"/>
              <a:gd name="connsiteY1" fmla="*/ 0 h 1309519"/>
              <a:gd name="connsiteX2" fmla="*/ 1177815 w 1505195"/>
              <a:gd name="connsiteY2" fmla="*/ 0 h 1309519"/>
              <a:gd name="connsiteX3" fmla="*/ 1505195 w 1505195"/>
              <a:gd name="connsiteY3" fmla="*/ 654760 h 1309519"/>
              <a:gd name="connsiteX4" fmla="*/ 1177815 w 1505195"/>
              <a:gd name="connsiteY4" fmla="*/ 1309519 h 1309519"/>
              <a:gd name="connsiteX5" fmla="*/ 327380 w 1505195"/>
              <a:gd name="connsiteY5" fmla="*/ 1309519 h 1309519"/>
              <a:gd name="connsiteX6" fmla="*/ 0 w 1505195"/>
              <a:gd name="connsiteY6" fmla="*/ 654760 h 130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195" h="1309519">
                <a:moveTo>
                  <a:pt x="752597" y="0"/>
                </a:moveTo>
                <a:lnTo>
                  <a:pt x="1505195" y="284820"/>
                </a:lnTo>
                <a:lnTo>
                  <a:pt x="1505195" y="1024699"/>
                </a:lnTo>
                <a:lnTo>
                  <a:pt x="752597" y="1309519"/>
                </a:lnTo>
                <a:lnTo>
                  <a:pt x="0" y="1024699"/>
                </a:lnTo>
                <a:lnTo>
                  <a:pt x="0" y="284820"/>
                </a:lnTo>
                <a:lnTo>
                  <a:pt x="752597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8085538"/>
              <a:satOff val="-37308"/>
              <a:lumOff val="1373"/>
              <a:alphaOff val="0"/>
            </a:schemeClr>
          </a:fillRef>
          <a:effectRef idx="2">
            <a:schemeClr val="accent4">
              <a:hueOff val="8085538"/>
              <a:satOff val="-37308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067" tIns="234561" rIns="204067" bIns="234558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700" kern="1200" dirty="0" smtClean="0">
                <a:solidFill>
                  <a:schemeClr val="bg2">
                    <a:lumMod val="25000"/>
                  </a:schemeClr>
                </a:solidFill>
              </a:rPr>
              <a:t>“Get involved”</a:t>
            </a: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700" kern="1200" dirty="0" smtClean="0">
                <a:solidFill>
                  <a:schemeClr val="bg2">
                    <a:lumMod val="25000"/>
                  </a:schemeClr>
                </a:solidFill>
              </a:rPr>
              <a:t>Campaign </a:t>
            </a:r>
            <a:endParaRPr lang="en-GB" sz="17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456519" y="2539123"/>
            <a:ext cx="1633482" cy="1723152"/>
          </a:xfrm>
          <a:custGeom>
            <a:avLst/>
            <a:gdLst>
              <a:gd name="connsiteX0" fmla="*/ 0 w 1505195"/>
              <a:gd name="connsiteY0" fmla="*/ 687865 h 1375729"/>
              <a:gd name="connsiteX1" fmla="*/ 343932 w 1505195"/>
              <a:gd name="connsiteY1" fmla="*/ 0 h 1375729"/>
              <a:gd name="connsiteX2" fmla="*/ 1161263 w 1505195"/>
              <a:gd name="connsiteY2" fmla="*/ 0 h 1375729"/>
              <a:gd name="connsiteX3" fmla="*/ 1505195 w 1505195"/>
              <a:gd name="connsiteY3" fmla="*/ 687865 h 1375729"/>
              <a:gd name="connsiteX4" fmla="*/ 1161263 w 1505195"/>
              <a:gd name="connsiteY4" fmla="*/ 1375729 h 1375729"/>
              <a:gd name="connsiteX5" fmla="*/ 343932 w 1505195"/>
              <a:gd name="connsiteY5" fmla="*/ 1375729 h 1375729"/>
              <a:gd name="connsiteX6" fmla="*/ 0 w 1505195"/>
              <a:gd name="connsiteY6" fmla="*/ 687865 h 137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195" h="1375729">
                <a:moveTo>
                  <a:pt x="752597" y="0"/>
                </a:moveTo>
                <a:lnTo>
                  <a:pt x="1505195" y="314349"/>
                </a:lnTo>
                <a:lnTo>
                  <a:pt x="1505195" y="1061380"/>
                </a:lnTo>
                <a:lnTo>
                  <a:pt x="752597" y="1375729"/>
                </a:lnTo>
                <a:lnTo>
                  <a:pt x="0" y="1061380"/>
                </a:lnTo>
                <a:lnTo>
                  <a:pt x="0" y="314349"/>
                </a:lnTo>
                <a:lnTo>
                  <a:pt x="752597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9240615"/>
              <a:satOff val="-42638"/>
              <a:lumOff val="1569"/>
              <a:alphaOff val="0"/>
            </a:schemeClr>
          </a:fillRef>
          <a:effectRef idx="2">
            <a:schemeClr val="accent4">
              <a:hueOff val="9240615"/>
              <a:satOff val="-42638"/>
              <a:lumOff val="15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0387" tIns="301037" rIns="280387" bIns="301037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1200" dirty="0" smtClean="0">
                <a:solidFill>
                  <a:schemeClr val="bg2">
                    <a:lumMod val="25000"/>
                  </a:schemeClr>
                </a:solidFill>
              </a:rPr>
              <a:t>Facebook twitter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1200" dirty="0" smtClean="0">
                <a:solidFill>
                  <a:schemeClr val="bg2">
                    <a:lumMod val="25000"/>
                  </a:schemeClr>
                </a:solidFill>
              </a:rPr>
              <a:t>sign 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67157" y="7269849"/>
            <a:ext cx="1994521" cy="103389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6717637" y="1074768"/>
            <a:ext cx="1554867" cy="1723154"/>
          </a:xfrm>
          <a:custGeom>
            <a:avLst/>
            <a:gdLst>
              <a:gd name="connsiteX0" fmla="*/ 0 w 1505195"/>
              <a:gd name="connsiteY0" fmla="*/ 654760 h 1309519"/>
              <a:gd name="connsiteX1" fmla="*/ 327380 w 1505195"/>
              <a:gd name="connsiteY1" fmla="*/ 0 h 1309519"/>
              <a:gd name="connsiteX2" fmla="*/ 1177815 w 1505195"/>
              <a:gd name="connsiteY2" fmla="*/ 0 h 1309519"/>
              <a:gd name="connsiteX3" fmla="*/ 1505195 w 1505195"/>
              <a:gd name="connsiteY3" fmla="*/ 654760 h 1309519"/>
              <a:gd name="connsiteX4" fmla="*/ 1177815 w 1505195"/>
              <a:gd name="connsiteY4" fmla="*/ 1309519 h 1309519"/>
              <a:gd name="connsiteX5" fmla="*/ 327380 w 1505195"/>
              <a:gd name="connsiteY5" fmla="*/ 1309519 h 1309519"/>
              <a:gd name="connsiteX6" fmla="*/ 0 w 1505195"/>
              <a:gd name="connsiteY6" fmla="*/ 654760 h 130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195" h="1309519">
                <a:moveTo>
                  <a:pt x="752597" y="0"/>
                </a:moveTo>
                <a:lnTo>
                  <a:pt x="1505195" y="284820"/>
                </a:lnTo>
                <a:lnTo>
                  <a:pt x="1505195" y="1024699"/>
                </a:lnTo>
                <a:lnTo>
                  <a:pt x="752597" y="1309519"/>
                </a:lnTo>
                <a:lnTo>
                  <a:pt x="0" y="1024699"/>
                </a:lnTo>
                <a:lnTo>
                  <a:pt x="0" y="284820"/>
                </a:lnTo>
                <a:lnTo>
                  <a:pt x="752597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067" tIns="234561" rIns="204067" bIns="234559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kern="1200" dirty="0" smtClean="0">
                <a:solidFill>
                  <a:schemeClr val="bg1"/>
                </a:solidFill>
              </a:rPr>
              <a:t>Testing groups</a:t>
            </a:r>
          </a:p>
        </p:txBody>
      </p:sp>
    </p:spTree>
    <p:extLst>
      <p:ext uri="{BB962C8B-B14F-4D97-AF65-F5344CB8AC3E}">
        <p14:creationId xmlns:p14="http://schemas.microsoft.com/office/powerpoint/2010/main" val="32875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What’s in a name?</a:t>
            </a:r>
            <a:endParaRPr lang="en-GB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3572300" y="3627601"/>
            <a:ext cx="2502368" cy="1529420"/>
          </a:xfrm>
          <a:prstGeom prst="wedgeRoundRect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latin typeface="Tw Cen MT" panose="020B0602020104020603" pitchFamily="34" charset="0"/>
              </a:rPr>
              <a:t>My…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8492440" y="915033"/>
            <a:ext cx="2502368" cy="1529420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latin typeface="Tw Cen MT" panose="020B0602020104020603" pitchFamily="34" charset="0"/>
              </a:rPr>
              <a:t>Hub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733988" y="2543215"/>
            <a:ext cx="2836330" cy="152942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latin typeface="Tw Cen MT" panose="020B0602020104020603" pitchFamily="34" charset="0"/>
              </a:rPr>
              <a:t>Development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4464136" y="1952121"/>
            <a:ext cx="2502368" cy="1529420"/>
          </a:xfrm>
          <a:prstGeom prst="wedgeRoundRect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latin typeface="Tw Cen MT" panose="020B0602020104020603" pitchFamily="34" charset="0"/>
              </a:rPr>
              <a:t>Learning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539191" y="2663866"/>
            <a:ext cx="2502368" cy="1529420"/>
          </a:xfrm>
          <a:prstGeom prst="wedgeRoundRect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latin typeface="Tw Cen MT" panose="020B0602020104020603" pitchFamily="34" charset="0"/>
              </a:rPr>
              <a:t>Bristol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7992637" y="4670854"/>
            <a:ext cx="2502368" cy="1529420"/>
          </a:xfrm>
          <a:prstGeom prst="wedgeRound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latin typeface="Tw Cen MT" panose="020B0602020104020603" pitchFamily="34" charset="0"/>
              </a:rPr>
              <a:t>Skills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2010424" y="4782476"/>
            <a:ext cx="2502368" cy="1529420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Tw Cen MT" panose="020B0602020104020603" pitchFamily="34" charset="0"/>
              </a:rPr>
              <a:t>Support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918056" y="3877765"/>
            <a:ext cx="2502368" cy="1529420"/>
          </a:xfrm>
          <a:prstGeom prst="wedgeRoundRect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latin typeface="Tw Cen MT" panose="020B0602020104020603" pitchFamily="34" charset="0"/>
              </a:rPr>
              <a:t>Study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9154173" y="2781289"/>
            <a:ext cx="2502368" cy="1529420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Literacies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5865344" y="553843"/>
            <a:ext cx="2502368" cy="1529420"/>
          </a:xfrm>
          <a:prstGeom prst="wedgeRoundRectCallou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latin typeface="Tw Cen MT" panose="020B0602020104020603" pitchFamily="34" charset="0"/>
              </a:rPr>
              <a:t>Academic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3781" y="3294933"/>
            <a:ext cx="5741773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What would you call it?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2393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013408" y="1938463"/>
            <a:ext cx="4268165" cy="3354859"/>
          </a:xfrm>
          <a:prstGeom prst="ellipse">
            <a:avLst/>
          </a:prstGeom>
          <a:gradFill>
            <a:gsLst>
              <a:gs pos="12000">
                <a:schemeClr val="accent2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6000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2">
                    <a:lumMod val="75000"/>
                  </a:schemeClr>
                </a:solidFill>
              </a:rPr>
              <a:t>The Name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796811" y="1862090"/>
            <a:ext cx="1830003" cy="8608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i="1" dirty="0">
                <a:solidFill>
                  <a:schemeClr val="tx2">
                    <a:lumMod val="75000"/>
                  </a:schemeClr>
                </a:solidFill>
              </a:rPr>
              <a:t>Vague though, would new students know what it was?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10366" y="2693007"/>
            <a:ext cx="1397357" cy="6178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Anything “my” is naff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5868" y="2512283"/>
            <a:ext cx="2151761" cy="102972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Future skills </a:t>
            </a:r>
            <a:r>
              <a:rPr lang="en-GB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was popular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19614" y="5175055"/>
            <a:ext cx="2151761" cy="102972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2">
                    <a:lumMod val="75000"/>
                  </a:schemeClr>
                </a:solidFill>
              </a:rPr>
              <a:t>Good skills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is too open to interpretation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159040" y="4679749"/>
            <a:ext cx="2151761" cy="4860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2">
                    <a:lumMod val="75000"/>
                  </a:schemeClr>
                </a:solidFill>
              </a:rPr>
              <a:t>Skills Hub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is ok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19497" y="3721199"/>
            <a:ext cx="1388225" cy="5215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i="1" dirty="0">
                <a:solidFill>
                  <a:schemeClr val="tx2">
                    <a:lumMod val="75000"/>
                  </a:schemeClr>
                </a:solidFill>
              </a:rPr>
              <a:t>Learning 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sounds a bit basic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744839" y="3188804"/>
            <a:ext cx="2839899" cy="527223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 smtClean="0">
                <a:solidFill>
                  <a:schemeClr val="tx2">
                    <a:lumMod val="75000"/>
                  </a:schemeClr>
                </a:solidFill>
              </a:rPr>
              <a:t>My</a:t>
            </a:r>
            <a:endParaRPr lang="en-GB" sz="1400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is not good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397607" y="1046783"/>
            <a:ext cx="1692104" cy="891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2">
                    <a:lumMod val="75000"/>
                  </a:schemeClr>
                </a:solidFill>
              </a:rPr>
              <a:t>Study skills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not “university” enough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030860" y="561196"/>
            <a:ext cx="2091431" cy="13159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This is what I’d type into a search engine</a:t>
            </a:r>
          </a:p>
          <a:p>
            <a:pPr algn="ctr"/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The name needs to be obvious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377778" y="1878904"/>
            <a:ext cx="2122536" cy="642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If it was marketed well it would probably be ok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28813" y="3859944"/>
            <a:ext cx="1989627" cy="691303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Avoid acronyms!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23760" y="4690415"/>
            <a:ext cx="1982087" cy="10008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2">
                    <a:lumMod val="75000"/>
                  </a:schemeClr>
                </a:solidFill>
              </a:rPr>
              <a:t>Academic Skills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sounds boring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93824" y="2292515"/>
            <a:ext cx="1390544" cy="2041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Sounds “Small”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517046" y="1895236"/>
            <a:ext cx="1761123" cy="3382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Sounds a bit “school”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449951" y="1366293"/>
            <a:ext cx="1526481" cy="7970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i="1" dirty="0">
                <a:solidFill>
                  <a:schemeClr val="tx2">
                    <a:lumMod val="75000"/>
                  </a:schemeClr>
                </a:solidFill>
              </a:rPr>
              <a:t>Future</a:t>
            </a:r>
            <a:r>
              <a:rPr lang="en-GB" sz="1000" dirty="0">
                <a:solidFill>
                  <a:schemeClr val="tx2">
                    <a:lumMod val="75000"/>
                  </a:schemeClr>
                </a:solidFill>
              </a:rPr>
              <a:t> might sound a long way off to a new student and not feel relevant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03980" y="3716023"/>
            <a:ext cx="2784415" cy="77847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Skills plus </a:t>
            </a:r>
          </a:p>
          <a:p>
            <a:pPr algn="ctr"/>
            <a:r>
              <a:rPr lang="en-GB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(student suggestion)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181450" y="2850925"/>
            <a:ext cx="3290037" cy="2023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Just call it what it is</a:t>
            </a:r>
          </a:p>
          <a:p>
            <a:pPr algn="ctr"/>
            <a:r>
              <a:rPr lang="en-GB" sz="2800" dirty="0" smtClean="0"/>
              <a:t>“Study Skills”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3930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56463" y="2035838"/>
            <a:ext cx="4442054" cy="26171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language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1733628" y="923070"/>
            <a:ext cx="2655036" cy="1161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Avoid being too</a:t>
            </a:r>
          </a:p>
          <a:p>
            <a:pPr algn="ctr"/>
            <a:r>
              <a:rPr lang="en-GB" dirty="0"/>
              <a:t> “down with the kids”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000964" y="5311908"/>
            <a:ext cx="2953052" cy="6721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Professional, but clear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77578" y="3967381"/>
            <a:ext cx="2541654" cy="1312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Write it as if writing to a mature (adult) </a:t>
            </a:r>
            <a:r>
              <a:rPr lang="en-GB" dirty="0" smtClean="0"/>
              <a:t>person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775179" y="2253398"/>
            <a:ext cx="2383625" cy="1585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Not too formal and not </a:t>
            </a:r>
            <a:r>
              <a:rPr lang="en-GB" dirty="0" smtClean="0"/>
              <a:t>technical or overly academic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77857" y="4538512"/>
            <a:ext cx="2136932" cy="6561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Speak plainly and directly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07731" y="2286386"/>
            <a:ext cx="1969671" cy="1519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Give it a professional sounding student voice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77857" y="760259"/>
            <a:ext cx="3399600" cy="1324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Ideally it should sound and look like it’s coming from other students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541302" y="1388482"/>
            <a:ext cx="1945518" cy="802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Avoid </a:t>
            </a:r>
            <a:r>
              <a:rPr lang="en-GB" dirty="0" smtClean="0"/>
              <a:t>Idiom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7143486" y="4106171"/>
            <a:ext cx="2655036" cy="1161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Keep sentence structure simple</a:t>
            </a:r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7312747" y="5363598"/>
            <a:ext cx="2655036" cy="868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Avoid </a:t>
            </a:r>
            <a:r>
              <a:rPr lang="en-GB" dirty="0" smtClean="0"/>
              <a:t>obscure cultural 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38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774828" y="1196975"/>
            <a:ext cx="8642351" cy="647700"/>
          </a:xfrm>
        </p:spPr>
        <p:txBody>
          <a:bodyPr>
            <a:normAutofit fontScale="90000"/>
          </a:bodyPr>
          <a:lstStyle/>
          <a:p>
            <a:r>
              <a:rPr lang="en-GB" altLang="en-US" smtClean="0"/>
              <a:t>Workshops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5015881" y="1808608"/>
          <a:ext cx="5374308" cy="4070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295" name="TextBox 7"/>
          <p:cNvSpPr txBox="1">
            <a:spLocks noChangeArrowheads="1"/>
          </p:cNvSpPr>
          <p:nvPr/>
        </p:nvSpPr>
        <p:spPr bwMode="auto">
          <a:xfrm>
            <a:off x="1919292" y="2063751"/>
            <a:ext cx="26638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400" b="1">
                <a:latin typeface="Arial" panose="020B0604020202020204" pitchFamily="34" charset="0"/>
              </a:rPr>
              <a:t>Interactive</a:t>
            </a:r>
          </a:p>
          <a:p>
            <a:pPr>
              <a:spcBef>
                <a:spcPct val="0"/>
              </a:spcBef>
            </a:pPr>
            <a:r>
              <a:rPr lang="en-GB" altLang="en-US" sz="2400" b="1">
                <a:latin typeface="Arial" panose="020B0604020202020204" pitchFamily="34" charset="0"/>
              </a:rPr>
              <a:t>Social </a:t>
            </a:r>
          </a:p>
          <a:p>
            <a:pPr>
              <a:spcBef>
                <a:spcPct val="0"/>
              </a:spcBef>
            </a:pPr>
            <a:r>
              <a:rPr lang="en-GB" altLang="en-US" sz="2400" b="1">
                <a:latin typeface="Arial" panose="020B0604020202020204" pitchFamily="34" charset="0"/>
              </a:rPr>
              <a:t>Collaborative</a:t>
            </a:r>
          </a:p>
          <a:p>
            <a:pPr>
              <a:spcBef>
                <a:spcPct val="0"/>
              </a:spcBef>
            </a:pPr>
            <a:r>
              <a:rPr lang="en-GB" altLang="en-US" sz="2400" b="1">
                <a:latin typeface="Arial" panose="020B0604020202020204" pitchFamily="34" charset="0"/>
              </a:rPr>
              <a:t>Empowering</a:t>
            </a:r>
          </a:p>
        </p:txBody>
      </p:sp>
      <p:sp>
        <p:nvSpPr>
          <p:cNvPr id="10" name="Arrow: Down 9"/>
          <p:cNvSpPr/>
          <p:nvPr/>
        </p:nvSpPr>
        <p:spPr>
          <a:xfrm>
            <a:off x="2936880" y="3703639"/>
            <a:ext cx="485775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1774825" y="4783141"/>
            <a:ext cx="28082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Arial" panose="020B0604020202020204" pitchFamily="34" charset="0"/>
              </a:rPr>
              <a:t>The independent learner</a:t>
            </a:r>
          </a:p>
        </p:txBody>
      </p:sp>
    </p:spTree>
    <p:extLst>
      <p:ext uri="{BB962C8B-B14F-4D97-AF65-F5344CB8AC3E}">
        <p14:creationId xmlns:p14="http://schemas.microsoft.com/office/powerpoint/2010/main" val="42360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students find it</a:t>
            </a:r>
            <a:endParaRPr lang="en-GB" dirty="0"/>
          </a:p>
        </p:txBody>
      </p:sp>
      <p:pic>
        <p:nvPicPr>
          <p:cNvPr id="4" name="Content Placeholder 3" descr="Study Skills – Blackboard Learn - Google Chrome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557" y="1825627"/>
            <a:ext cx="7800891" cy="4351339"/>
          </a:xfrm>
        </p:spPr>
      </p:pic>
      <p:sp>
        <p:nvSpPr>
          <p:cNvPr id="5" name="Rounded Rectangular Callout 4"/>
          <p:cNvSpPr/>
          <p:nvPr/>
        </p:nvSpPr>
        <p:spPr>
          <a:xfrm>
            <a:off x="7539851" y="817116"/>
            <a:ext cx="2191096" cy="1747152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You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should be able to access it through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Blackboard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35464" y="3616411"/>
            <a:ext cx="2028568" cy="119448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always go straight to Blackboard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9572368" y="4020065"/>
            <a:ext cx="2084173" cy="1268627"/>
          </a:xfrm>
          <a:prstGeom prst="wedgeRoundRect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Blackboard is where I go for everything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Look</a:t>
            </a:r>
            <a:endParaRPr lang="en-GB" dirty="0"/>
          </a:p>
        </p:txBody>
      </p:sp>
      <p:pic>
        <p:nvPicPr>
          <p:cNvPr id="4" name="Content Placeholder 3" descr="Using feedback to improve your grades - Google Chrome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557" y="1825627"/>
            <a:ext cx="7800891" cy="4351339"/>
          </a:xfrm>
        </p:spPr>
      </p:pic>
    </p:spTree>
    <p:extLst>
      <p:ext uri="{BB962C8B-B14F-4D97-AF65-F5344CB8AC3E}">
        <p14:creationId xmlns:p14="http://schemas.microsoft.com/office/powerpoint/2010/main" val="41995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0855" y="1574072"/>
            <a:ext cx="7670457" cy="4785541"/>
            <a:chOff x="625046" y="280729"/>
            <a:chExt cx="10731850" cy="62114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046" y="280729"/>
              <a:ext cx="6406096" cy="36075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554" y="2496061"/>
              <a:ext cx="4980923" cy="39961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566" y="404298"/>
              <a:ext cx="2970330" cy="3615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691" y="4100225"/>
              <a:ext cx="4614219" cy="23282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650790" y="766119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Activity led</a:t>
            </a:r>
          </a:p>
        </p:txBody>
      </p:sp>
    </p:spTree>
    <p:extLst>
      <p:ext uri="{BB962C8B-B14F-4D97-AF65-F5344CB8AC3E}">
        <p14:creationId xmlns:p14="http://schemas.microsoft.com/office/powerpoint/2010/main" val="24128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GB" dirty="0" smtClean="0"/>
              <a:t>eflective</a:t>
            </a:r>
            <a:endParaRPr lang="en-GB" dirty="0"/>
          </a:p>
        </p:txBody>
      </p:sp>
      <p:pic>
        <p:nvPicPr>
          <p:cNvPr id="4" name="Content Placeholder 3" descr="Using feedback to improve your grades | Next steps - Google Chrome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557" y="1825627"/>
            <a:ext cx="7800891" cy="4351339"/>
          </a:xfrm>
        </p:spPr>
      </p:pic>
    </p:spTree>
    <p:extLst>
      <p:ext uri="{BB962C8B-B14F-4D97-AF65-F5344CB8AC3E}">
        <p14:creationId xmlns:p14="http://schemas.microsoft.com/office/powerpoint/2010/main" val="11652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By students, for students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097" y="6274061"/>
            <a:ext cx="10515600" cy="184407"/>
          </a:xfrm>
        </p:spPr>
        <p:txBody>
          <a:bodyPr>
            <a:normAutofit fontScale="92500" lnSpcReduction="20000"/>
          </a:bodyPr>
          <a:lstStyle/>
          <a:p>
            <a:r>
              <a:rPr lang="en-GB" sz="900" dirty="0"/>
              <a:t>https://drive.google.com/file/d/0B9qUK9vwQLgkT3FZallCZEZXUkE/view</a:t>
            </a:r>
          </a:p>
        </p:txBody>
      </p:sp>
      <p:pic>
        <p:nvPicPr>
          <p:cNvPr id="4" name="Picture 3" descr="Subs.mp4 - Google Drive - Google Chrome">
            <a:hlinkClick r:id="rId2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8229" y="1637745"/>
            <a:ext cx="8435547" cy="47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2927354" y="1916117"/>
            <a:ext cx="6481763" cy="3673475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dirty="0"/>
              <a:t>A  centralised, academic study skills provision for the whole university which 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CD47B1-82F1-4EBA-8472-8AB8A10F042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Date Placeholder 5"/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F453616-9DAF-4E69-9D95-8ED75156B103}" type="datetime4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07 April 2017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40317" y="4156079"/>
            <a:ext cx="1944687" cy="18002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/>
              <a:t>Student </a:t>
            </a:r>
          </a:p>
          <a:p>
            <a:pPr algn="ctr" eaLnBrk="1" hangingPunct="1">
              <a:defRPr/>
            </a:pPr>
            <a:r>
              <a:rPr lang="en-GB" dirty="0"/>
              <a:t>Co-authored</a:t>
            </a:r>
          </a:p>
        </p:txBody>
      </p:sp>
      <p:sp>
        <p:nvSpPr>
          <p:cNvPr id="12" name="Oval 11"/>
          <p:cNvSpPr/>
          <p:nvPr/>
        </p:nvSpPr>
        <p:spPr>
          <a:xfrm>
            <a:off x="1871668" y="1412879"/>
            <a:ext cx="1944687" cy="18002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Interactive</a:t>
            </a:r>
          </a:p>
        </p:txBody>
      </p:sp>
      <p:sp>
        <p:nvSpPr>
          <p:cNvPr id="13" name="Oval 12"/>
          <p:cNvSpPr/>
          <p:nvPr/>
        </p:nvSpPr>
        <p:spPr>
          <a:xfrm>
            <a:off x="1847851" y="3933828"/>
            <a:ext cx="1944688" cy="1798639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Distinctive</a:t>
            </a:r>
          </a:p>
          <a:p>
            <a:pPr algn="ctr" eaLnBrk="1" hangingPunct="1"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To Bristol</a:t>
            </a:r>
          </a:p>
        </p:txBody>
      </p:sp>
      <p:sp>
        <p:nvSpPr>
          <p:cNvPr id="14" name="Oval 13"/>
          <p:cNvSpPr/>
          <p:nvPr/>
        </p:nvSpPr>
        <p:spPr>
          <a:xfrm>
            <a:off x="7824789" y="4292604"/>
            <a:ext cx="1943100" cy="18002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/>
              <a:t>Blended</a:t>
            </a:r>
          </a:p>
        </p:txBody>
      </p:sp>
      <p:sp>
        <p:nvSpPr>
          <p:cNvPr id="15" name="Oval 14"/>
          <p:cNvSpPr/>
          <p:nvPr/>
        </p:nvSpPr>
        <p:spPr>
          <a:xfrm>
            <a:off x="5448301" y="1130304"/>
            <a:ext cx="1943100" cy="1800225"/>
          </a:xfrm>
          <a:prstGeom prst="ellipse">
            <a:avLst/>
          </a:prstGeom>
          <a:solidFill>
            <a:schemeClr val="accent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/>
              <a:t>Accessible to all</a:t>
            </a:r>
          </a:p>
        </p:txBody>
      </p:sp>
      <p:sp>
        <p:nvSpPr>
          <p:cNvPr id="16" name="Oval 15"/>
          <p:cNvSpPr/>
          <p:nvPr/>
        </p:nvSpPr>
        <p:spPr>
          <a:xfrm>
            <a:off x="3586168" y="2579692"/>
            <a:ext cx="1944687" cy="1800225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/>
              <a:t>Bristol Futures</a:t>
            </a:r>
          </a:p>
        </p:txBody>
      </p:sp>
      <p:sp>
        <p:nvSpPr>
          <p:cNvPr id="17" name="Oval 16"/>
          <p:cNvSpPr/>
          <p:nvPr/>
        </p:nvSpPr>
        <p:spPr>
          <a:xfrm>
            <a:off x="8445500" y="1679579"/>
            <a:ext cx="1944688" cy="1800225"/>
          </a:xfrm>
          <a:prstGeom prst="ellipse">
            <a:avLst/>
          </a:prstGeom>
          <a:solidFill>
            <a:srgbClr val="9A1D2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/>
              <a:t>Transition,</a:t>
            </a:r>
          </a:p>
          <a:p>
            <a:pPr algn="ctr" eaLnBrk="1" hangingPunct="1">
              <a:defRPr/>
            </a:pPr>
            <a:r>
              <a:rPr lang="en-GB" dirty="0"/>
              <a:t>During,</a:t>
            </a:r>
          </a:p>
          <a:p>
            <a:pPr algn="ctr" eaLnBrk="1" hangingPunct="1">
              <a:defRPr/>
            </a:pPr>
            <a:r>
              <a:rPr lang="en-GB" dirty="0"/>
              <a:t>Beyond</a:t>
            </a:r>
          </a:p>
        </p:txBody>
      </p:sp>
      <p:sp>
        <p:nvSpPr>
          <p:cNvPr id="18" name="Oval 17"/>
          <p:cNvSpPr/>
          <p:nvPr/>
        </p:nvSpPr>
        <p:spPr>
          <a:xfrm>
            <a:off x="6540501" y="2795592"/>
            <a:ext cx="1943100" cy="1800225"/>
          </a:xfrm>
          <a:prstGeom prst="ellipse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/>
              <a:t>Flexible and adaptable</a:t>
            </a:r>
          </a:p>
        </p:txBody>
      </p:sp>
    </p:spTree>
    <p:extLst>
      <p:ext uri="{BB962C8B-B14F-4D97-AF65-F5344CB8AC3E}">
        <p14:creationId xmlns:p14="http://schemas.microsoft.com/office/powerpoint/2010/main" val="18557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udy Skills workshops -Epigram - Google Chrome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80333">
            <a:off x="6546460" y="645701"/>
            <a:ext cx="2865143" cy="2974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Publicity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4028">
            <a:off x="8105280" y="1904807"/>
            <a:ext cx="2876529" cy="2052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D0330 - IPSS - Gamble - cards &amp; poster.pdf - Adobe Reader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329" y="1619486"/>
            <a:ext cx="2483467" cy="3492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37"/>
          <a:stretch/>
        </p:blipFill>
        <p:spPr>
          <a:xfrm>
            <a:off x="3269403" y="1065342"/>
            <a:ext cx="3842938" cy="4338680"/>
          </a:xfrm>
          <a:prstGeom prst="rect">
            <a:avLst/>
          </a:prstGeom>
        </p:spPr>
      </p:pic>
      <p:pic>
        <p:nvPicPr>
          <p:cNvPr id="9" name="Picture 8" descr="April: Revision tips, Careers Fair &amp; happiness boost - Google Chrome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5750">
            <a:off x="7106004" y="2403210"/>
            <a:ext cx="2259563" cy="3354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414" y="4519816"/>
            <a:ext cx="4174824" cy="1902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0713">
            <a:off x="1555319" y="4641133"/>
            <a:ext cx="2564203" cy="1817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96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 the web-   Bristol.ac.uk/</a:t>
            </a:r>
            <a:r>
              <a:rPr lang="en-GB" dirty="0" err="1" smtClean="0"/>
              <a:t>studyskills</a:t>
            </a:r>
            <a:endParaRPr lang="en-GB" dirty="0"/>
          </a:p>
        </p:txBody>
      </p:sp>
      <p:pic>
        <p:nvPicPr>
          <p:cNvPr id="5" name="Picture 4" descr="Study skills | Current students | University of Bristol - Google Chrom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784" y="1338246"/>
            <a:ext cx="9844216" cy="549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Gathering feedback</a:t>
            </a:r>
            <a:endParaRPr lang="en-GB" dirty="0"/>
          </a:p>
        </p:txBody>
      </p:sp>
      <p:pic>
        <p:nvPicPr>
          <p:cNvPr id="4" name="Content Placeholder 3" descr="Feedback for online resources - Google Forms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816" y="1347831"/>
            <a:ext cx="5461687" cy="4351338"/>
          </a:xfrm>
        </p:spPr>
      </p:pic>
      <p:pic>
        <p:nvPicPr>
          <p:cNvPr id="6" name="Picture 5" descr="1-1 workshopsfeedbackform.docx - Word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8703">
            <a:off x="6227804" y="1491311"/>
            <a:ext cx="3012455" cy="4407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86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Feedback</a:t>
            </a:r>
            <a:endParaRPr lang="en-GB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1647522" y="2982660"/>
            <a:ext cx="2564450" cy="147079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it was engaging throughout due to it's highly interactive </a:t>
            </a:r>
            <a:r>
              <a:rPr lang="en-GB" sz="2000" dirty="0" smtClean="0"/>
              <a:t>nature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9447832" y="1589782"/>
            <a:ext cx="2315620" cy="177235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There’s too much reading to start with.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315890" y="1122406"/>
            <a:ext cx="3354859" cy="135355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I’d like to chose what I do when. I’d like some flexibility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509478" y="434195"/>
            <a:ext cx="2348005" cy="202992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 like to have something to read first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299661" y="2712696"/>
            <a:ext cx="2430163" cy="119138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Putting stuff directly into the computer is good.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022331" y="1393151"/>
            <a:ext cx="1804087" cy="136851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Things being downloadable and printable is nice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9238872" y="4081501"/>
            <a:ext cx="1935891" cy="186175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Being told how long the unit will last and also them being short is good.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693473" y="4142099"/>
            <a:ext cx="2246372" cy="170978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like </a:t>
            </a:r>
            <a:r>
              <a:rPr lang="en-GB" dirty="0"/>
              <a:t>the graphics. </a:t>
            </a:r>
            <a:r>
              <a:rPr lang="en-GB" dirty="0" smtClean="0"/>
              <a:t>Intuitive. Prompts </a:t>
            </a:r>
            <a:r>
              <a:rPr lang="en-GB" dirty="0"/>
              <a:t>to click arrows, close browser were </a:t>
            </a:r>
            <a:r>
              <a:rPr lang="en-GB" dirty="0" smtClean="0"/>
              <a:t>helpful.</a:t>
            </a:r>
            <a:endParaRPr lang="en-GB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4778029" y="5255268"/>
            <a:ext cx="1804087" cy="136851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More examples would be good</a:t>
            </a:r>
            <a:endParaRPr lang="en-GB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692408" y="4878143"/>
            <a:ext cx="2050077" cy="165799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style of wording is just right, easy for students to understand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413430" y="4036744"/>
            <a:ext cx="2609097" cy="117532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I didn’t think it was really interactive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1856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 access vs Information gathering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What *are* the benefits of open access?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43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334965" y="1507525"/>
            <a:ext cx="11522075" cy="3816822"/>
          </a:xfrm>
        </p:spPr>
        <p:txBody>
          <a:bodyPr/>
          <a:lstStyle/>
          <a:p>
            <a:r>
              <a:rPr lang="en-GB" altLang="en-US" dirty="0" smtClean="0"/>
              <a:t>Simon Gamble</a:t>
            </a:r>
          </a:p>
          <a:p>
            <a:r>
              <a:rPr lang="en-GB" altLang="en-US" dirty="0" smtClean="0"/>
              <a:t>Study Skills Team, University of Bristol</a:t>
            </a:r>
          </a:p>
          <a:p>
            <a:r>
              <a:rPr lang="en-GB" altLang="en-US" sz="2000" dirty="0" smtClean="0"/>
              <a:t>www.Bristol.ac.uk/studyskills</a:t>
            </a:r>
            <a:r>
              <a:rPr lang="en-GB" altLang="en-US" dirty="0" smtClean="0"/>
              <a:t> </a:t>
            </a:r>
          </a:p>
          <a:p>
            <a:r>
              <a:rPr lang="en-US" altLang="en-US" dirty="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</a:t>
            </a:r>
            <a:r>
              <a:rPr lang="en-US" altLang="en-US" sz="2000" dirty="0" smtClean="0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@</a:t>
            </a:r>
            <a:r>
              <a:rPr lang="en-US" altLang="en-US" sz="2000" dirty="0" err="1" smtClean="0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UoBristolStudySkills</a:t>
            </a:r>
            <a:endParaRPr lang="en-US" altLang="en-US" sz="2000" dirty="0" smtClean="0">
              <a:solidFill>
                <a:srgbClr val="1155CC"/>
              </a:solidFill>
              <a:latin typeface="+mj-lt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</a:pPr>
            <a:r>
              <a:rPr lang="en-US" altLang="en-US" sz="2000" dirty="0" smtClean="0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      @</a:t>
            </a:r>
            <a:r>
              <a:rPr lang="en-US" altLang="en-US" sz="2000" dirty="0" err="1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UoBristolStudy</a:t>
            </a:r>
            <a:endParaRPr lang="en-US" altLang="en-US" sz="2000" dirty="0">
              <a:latin typeface="+mj-lt"/>
            </a:endParaRPr>
          </a:p>
          <a:p>
            <a:pPr lvl="0">
              <a:spcBef>
                <a:spcPct val="0"/>
              </a:spcBef>
            </a:pPr>
            <a:r>
              <a:rPr lang="en-US" altLang="en-US" sz="2000" dirty="0">
                <a:solidFill>
                  <a:srgbClr val="888888"/>
                </a:solidFill>
                <a:latin typeface="+mj-lt"/>
                <a:cs typeface="Arial" panose="020B0604020202020204" pitchFamily="34" charset="0"/>
              </a:rPr>
              <a:t>    </a:t>
            </a:r>
            <a:r>
              <a:rPr lang="en-US" altLang="en-US" sz="2000" dirty="0" smtClean="0">
                <a:solidFill>
                  <a:srgbClr val="888888"/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en-US" altLang="en-US" sz="2000" dirty="0" smtClean="0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@</a:t>
            </a:r>
            <a:r>
              <a:rPr lang="en-US" altLang="en-US" sz="2000" dirty="0" err="1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UoBristolStudy</a:t>
            </a:r>
            <a:endParaRPr lang="en-US" altLang="en-US" sz="2000" dirty="0">
              <a:latin typeface="+mj-lt"/>
            </a:endParaRPr>
          </a:p>
          <a:p>
            <a:endParaRPr lang="en-GB" altLang="en-US" dirty="0" smtClean="0"/>
          </a:p>
          <a:p>
            <a:endParaRPr lang="en-GB" altLang="en-US" dirty="0" smtClean="0"/>
          </a:p>
          <a:p>
            <a:endParaRPr lang="en-GB" altLang="en-US" dirty="0" smtClean="0"/>
          </a:p>
          <a:p>
            <a:endParaRPr lang="en-GB" altLang="en-US" dirty="0" smtClean="0"/>
          </a:p>
        </p:txBody>
      </p:sp>
      <p:sp>
        <p:nvSpPr>
          <p:cNvPr id="4102" name="Date Placeholder 5"/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DF65FD-6B51-49CE-BE44-F5B441C44AAC}" type="datetime4">
              <a:rPr lang="en-GB" alt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07 April 2017</a:t>
            </a:fld>
            <a:endParaRPr lang="en-GB" altLang="en-US" smtClean="0">
              <a:solidFill>
                <a:srgbClr val="898989"/>
              </a:solidFill>
            </a:endParaRPr>
          </a:p>
        </p:txBody>
      </p:sp>
      <p:pic>
        <p:nvPicPr>
          <p:cNvPr id="1030" name="Picture 6" descr="https://ci4.googleusercontent.com/proxy/Cc0RbbBM_9gLMf2GiK1TwNfoWdvAw5MKnhBxEsDJbzwutXtyMK6KSmop9swUv4mNc387kKcZAXS30eEXQPBtjd6cZlYH41rOvA=s0-d-e1-ft#https://www.ole.bris.ac.uk/bbcswebdav/xid-7651554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690" y="3456157"/>
            <a:ext cx="309478" cy="3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ci4.googleusercontent.com/proxy/_25nlyca7Objel87KryLUWvDlnS0VIMP7kMnsXzWhHLtji6sg-VTRoxXXCd-fNoVmSfmBE4INn_ukBr6ADDAZX1ggL38OXtWJg=s0-d-e1-ft#https://www.ole.bris.ac.uk/bbcswebdav/xid-7651556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690" y="3788167"/>
            <a:ext cx="309478" cy="30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i4.googleusercontent.com/proxy/giNKX65sgTMGYT4nC62qsn9SXapKdN-3-bc3nwEBmSC7edTK8FRVwLtKmkrbI5mHxSCA3VGnKPNcRAqsG19ttBQxJvRpNLoucA=s0-d-e1-ft#https://www.ole.bris.ac.uk/bbcswebdav/xid-7651555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690" y="4136657"/>
            <a:ext cx="309478" cy="3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8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23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577016" y="1243012"/>
            <a:ext cx="6857999" cy="4371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826" y="903592"/>
            <a:ext cx="7148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In </a:t>
            </a:r>
            <a:r>
              <a:rPr lang="en-GB" sz="2800" dirty="0"/>
              <a:t>any academic institution, </a:t>
            </a:r>
            <a:r>
              <a:rPr lang="en-GB" sz="2800" dirty="0" smtClean="0"/>
              <a:t>a project like this has a </a:t>
            </a:r>
            <a:r>
              <a:rPr lang="en-GB" sz="2800" dirty="0"/>
              <a:t>lot of </a:t>
            </a:r>
            <a:r>
              <a:rPr lang="en-GB" sz="2800" dirty="0" smtClean="0"/>
              <a:t>stakeholders…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0152" y="1818204"/>
            <a:ext cx="4338536" cy="34727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students</a:t>
            </a:r>
          </a:p>
        </p:txBody>
      </p:sp>
      <p:sp>
        <p:nvSpPr>
          <p:cNvPr id="3" name="Oval 2"/>
          <p:cNvSpPr/>
          <p:nvPr/>
        </p:nvSpPr>
        <p:spPr>
          <a:xfrm>
            <a:off x="7276293" y="885219"/>
            <a:ext cx="1468877" cy="14299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EAP</a:t>
            </a:r>
          </a:p>
        </p:txBody>
      </p:sp>
      <p:sp>
        <p:nvSpPr>
          <p:cNvPr id="4" name="Oval 3"/>
          <p:cNvSpPr/>
          <p:nvPr/>
        </p:nvSpPr>
        <p:spPr>
          <a:xfrm>
            <a:off x="10359957" y="2320047"/>
            <a:ext cx="1605064" cy="150778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Students’ Union</a:t>
            </a:r>
          </a:p>
        </p:txBody>
      </p:sp>
      <p:sp>
        <p:nvSpPr>
          <p:cNvPr id="5" name="Oval 4"/>
          <p:cNvSpPr/>
          <p:nvPr/>
        </p:nvSpPr>
        <p:spPr>
          <a:xfrm>
            <a:off x="9572018" y="758761"/>
            <a:ext cx="1964988" cy="177043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Counselling/Wellbeing</a:t>
            </a:r>
          </a:p>
        </p:txBody>
      </p:sp>
      <p:sp>
        <p:nvSpPr>
          <p:cNvPr id="6" name="Oval 5"/>
          <p:cNvSpPr/>
          <p:nvPr/>
        </p:nvSpPr>
        <p:spPr>
          <a:xfrm>
            <a:off x="9406650" y="3219857"/>
            <a:ext cx="1488332" cy="140078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Disability services</a:t>
            </a:r>
          </a:p>
        </p:txBody>
      </p:sp>
      <p:sp>
        <p:nvSpPr>
          <p:cNvPr id="7" name="Oval 6"/>
          <p:cNvSpPr/>
          <p:nvPr/>
        </p:nvSpPr>
        <p:spPr>
          <a:xfrm>
            <a:off x="8044778" y="2171814"/>
            <a:ext cx="1459149" cy="144942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Library</a:t>
            </a:r>
          </a:p>
          <a:p>
            <a:pPr algn="ctr"/>
            <a:r>
              <a:rPr lang="en-GB" dirty="0"/>
              <a:t>Services</a:t>
            </a:r>
          </a:p>
        </p:txBody>
      </p:sp>
      <p:sp>
        <p:nvSpPr>
          <p:cNvPr id="8" name="Oval 7"/>
          <p:cNvSpPr/>
          <p:nvPr/>
        </p:nvSpPr>
        <p:spPr>
          <a:xfrm>
            <a:off x="5447492" y="5187297"/>
            <a:ext cx="1634247" cy="15661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IT support</a:t>
            </a:r>
          </a:p>
        </p:txBody>
      </p:sp>
      <p:sp>
        <p:nvSpPr>
          <p:cNvPr id="9" name="Oval 8"/>
          <p:cNvSpPr/>
          <p:nvPr/>
        </p:nvSpPr>
        <p:spPr>
          <a:xfrm>
            <a:off x="2442013" y="1131573"/>
            <a:ext cx="1643975" cy="16050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Comms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7670795" y="3687574"/>
            <a:ext cx="1585608" cy="15272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Careers</a:t>
            </a:r>
          </a:p>
        </p:txBody>
      </p:sp>
      <p:sp>
        <p:nvSpPr>
          <p:cNvPr id="11" name="Oval 10"/>
          <p:cNvSpPr/>
          <p:nvPr/>
        </p:nvSpPr>
        <p:spPr>
          <a:xfrm>
            <a:off x="2023356" y="2801567"/>
            <a:ext cx="1789889" cy="175097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Academics</a:t>
            </a:r>
          </a:p>
        </p:txBody>
      </p:sp>
      <p:sp>
        <p:nvSpPr>
          <p:cNvPr id="12" name="Oval 11"/>
          <p:cNvSpPr/>
          <p:nvPr/>
        </p:nvSpPr>
        <p:spPr>
          <a:xfrm>
            <a:off x="2003900" y="35748"/>
            <a:ext cx="1624519" cy="16245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Print services</a:t>
            </a:r>
          </a:p>
        </p:txBody>
      </p:sp>
      <p:sp>
        <p:nvSpPr>
          <p:cNvPr id="13" name="Oval 12"/>
          <p:cNvSpPr/>
          <p:nvPr/>
        </p:nvSpPr>
        <p:spPr>
          <a:xfrm>
            <a:off x="2994634" y="4371120"/>
            <a:ext cx="1663429" cy="15661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TEL</a:t>
            </a:r>
          </a:p>
        </p:txBody>
      </p:sp>
      <p:sp>
        <p:nvSpPr>
          <p:cNvPr id="14" name="Oval 13"/>
          <p:cNvSpPr/>
          <p:nvPr/>
        </p:nvSpPr>
        <p:spPr>
          <a:xfrm>
            <a:off x="866502" y="3521413"/>
            <a:ext cx="1692613" cy="16634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Teaching Practice</a:t>
            </a:r>
          </a:p>
          <a:p>
            <a:pPr algn="ctr"/>
            <a:r>
              <a:rPr lang="en-GB" dirty="0"/>
              <a:t>R&amp;D</a:t>
            </a:r>
          </a:p>
        </p:txBody>
      </p:sp>
      <p:sp>
        <p:nvSpPr>
          <p:cNvPr id="15" name="Oval 14"/>
          <p:cNvSpPr/>
          <p:nvPr/>
        </p:nvSpPr>
        <p:spPr>
          <a:xfrm>
            <a:off x="6965008" y="4505529"/>
            <a:ext cx="1605064" cy="1429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HR</a:t>
            </a:r>
          </a:p>
        </p:txBody>
      </p:sp>
      <p:sp>
        <p:nvSpPr>
          <p:cNvPr id="16" name="Oval 15"/>
          <p:cNvSpPr/>
          <p:nvPr/>
        </p:nvSpPr>
        <p:spPr>
          <a:xfrm>
            <a:off x="145917" y="2548648"/>
            <a:ext cx="1585609" cy="1459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Special projects</a:t>
            </a:r>
          </a:p>
        </p:txBody>
      </p:sp>
      <p:sp>
        <p:nvSpPr>
          <p:cNvPr id="17" name="Oval 16"/>
          <p:cNvSpPr/>
          <p:nvPr/>
        </p:nvSpPr>
        <p:spPr>
          <a:xfrm>
            <a:off x="5447492" y="145915"/>
            <a:ext cx="2110903" cy="201362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International office</a:t>
            </a:r>
          </a:p>
        </p:txBody>
      </p:sp>
      <p:sp>
        <p:nvSpPr>
          <p:cNvPr id="18" name="Oval 17"/>
          <p:cNvSpPr/>
          <p:nvPr/>
        </p:nvSpPr>
        <p:spPr>
          <a:xfrm>
            <a:off x="3852154" y="126464"/>
            <a:ext cx="1926077" cy="17509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Recruitment</a:t>
            </a:r>
          </a:p>
        </p:txBody>
      </p:sp>
      <p:sp>
        <p:nvSpPr>
          <p:cNvPr id="20" name="Oval 19"/>
          <p:cNvSpPr/>
          <p:nvPr/>
        </p:nvSpPr>
        <p:spPr>
          <a:xfrm>
            <a:off x="1750626" y="5063251"/>
            <a:ext cx="1663429" cy="15661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security</a:t>
            </a:r>
          </a:p>
        </p:txBody>
      </p:sp>
      <p:sp>
        <p:nvSpPr>
          <p:cNvPr id="21" name="Oval 20"/>
          <p:cNvSpPr/>
          <p:nvPr/>
        </p:nvSpPr>
        <p:spPr>
          <a:xfrm>
            <a:off x="1614794" y="1984443"/>
            <a:ext cx="1468877" cy="1313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Local</a:t>
            </a:r>
          </a:p>
          <a:p>
            <a:pPr algn="ctr"/>
            <a:r>
              <a:rPr lang="en-GB" dirty="0"/>
              <a:t>Admin teams</a:t>
            </a:r>
          </a:p>
        </p:txBody>
      </p:sp>
      <p:sp>
        <p:nvSpPr>
          <p:cNvPr id="22" name="Oval 21"/>
          <p:cNvSpPr/>
          <p:nvPr/>
        </p:nvSpPr>
        <p:spPr>
          <a:xfrm>
            <a:off x="934597" y="836581"/>
            <a:ext cx="1624519" cy="16245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Change</a:t>
            </a:r>
          </a:p>
        </p:txBody>
      </p:sp>
      <p:sp>
        <p:nvSpPr>
          <p:cNvPr id="23" name="Oval 22"/>
          <p:cNvSpPr/>
          <p:nvPr/>
        </p:nvSpPr>
        <p:spPr>
          <a:xfrm>
            <a:off x="4063069" y="5152418"/>
            <a:ext cx="1634247" cy="15661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IT security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78050" y="332002"/>
            <a:ext cx="8642351" cy="1143000"/>
          </a:xfrm>
        </p:spPr>
        <p:txBody>
          <a:bodyPr/>
          <a:lstStyle/>
          <a:p>
            <a:r>
              <a:rPr lang="en-GB" altLang="en-US" dirty="0" smtClean="0"/>
              <a:t>The team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596385511"/>
              </p:ext>
            </p:extLst>
          </p:nvPr>
        </p:nvGraphicFramePr>
        <p:xfrm>
          <a:off x="1705232" y="332003"/>
          <a:ext cx="8806249" cy="6390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13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32CEBE4-3CE5-4B56-9C07-9FE7F3655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CE62D31-1EA0-47CA-9BB2-64916FB4A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C90E4DC-DA22-4609-B510-D052E53B3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CCEAA9F-D1BB-4171-ADDC-B1D0DCFB0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032FF02-4CD2-414A-A3A3-7466C25AA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32255" y="28274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process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41903905"/>
              </p:ext>
            </p:extLst>
          </p:nvPr>
        </p:nvGraphicFramePr>
        <p:xfrm>
          <a:off x="2032000" y="1136825"/>
          <a:ext cx="8128000" cy="5001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441623" y="2412700"/>
            <a:ext cx="7735328" cy="31449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defRPr/>
            </a:pPr>
            <a:r>
              <a:rPr lang="en-GB" sz="2400" i="1" dirty="0">
                <a:solidFill>
                  <a:srgbClr val="003366"/>
                </a:solidFill>
              </a:rPr>
              <a:t>“I'm a very visual learner, so making mind maps with bright colours and doodles helps things stick in my memory. </a:t>
            </a:r>
          </a:p>
          <a:p>
            <a:pPr>
              <a:lnSpc>
                <a:spcPct val="107000"/>
              </a:lnSpc>
              <a:defRPr/>
            </a:pPr>
            <a:r>
              <a:rPr lang="en-GB" sz="2400" i="1" dirty="0">
                <a:solidFill>
                  <a:srgbClr val="003366"/>
                </a:solidFill>
              </a:rPr>
              <a:t>Plus it's an excuse to buy pretty stationery</a:t>
            </a:r>
            <a:r>
              <a:rPr lang="en-GB" sz="2400" i="1" dirty="0" smtClean="0">
                <a:solidFill>
                  <a:srgbClr val="003366"/>
                </a:solidFill>
              </a:rPr>
              <a:t>.”</a:t>
            </a:r>
          </a:p>
          <a:p>
            <a:pPr>
              <a:lnSpc>
                <a:spcPct val="107000"/>
              </a:lnSpc>
              <a:defRPr/>
            </a:pPr>
            <a:endParaRPr lang="en-GB" sz="2400" i="1" dirty="0">
              <a:solidFill>
                <a:srgbClr val="003366"/>
              </a:solidFill>
            </a:endParaRPr>
          </a:p>
          <a:p>
            <a:pPr>
              <a:lnSpc>
                <a:spcPct val="107000"/>
              </a:lnSpc>
              <a:defRPr/>
            </a:pPr>
            <a:r>
              <a:rPr lang="en-GB" sz="3200" dirty="0"/>
              <a:t> </a:t>
            </a:r>
            <a:r>
              <a:rPr lang="en-GB" sz="3200" dirty="0" err="1"/>
              <a:t>Beccy</a:t>
            </a:r>
            <a:r>
              <a:rPr lang="en-GB" sz="3200" dirty="0"/>
              <a:t>, BA English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Student input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028" y="365129"/>
            <a:ext cx="2940908" cy="29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3545327" y="1043270"/>
            <a:ext cx="5542737" cy="5260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Discipline</a:t>
            </a:r>
          </a:p>
        </p:txBody>
      </p:sp>
      <p:sp>
        <p:nvSpPr>
          <p:cNvPr id="3" name="Oval 2"/>
          <p:cNvSpPr/>
          <p:nvPr/>
        </p:nvSpPr>
        <p:spPr>
          <a:xfrm>
            <a:off x="4828261" y="4343400"/>
            <a:ext cx="2454785" cy="244164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Female/Male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7482229" y="1960649"/>
            <a:ext cx="2332848" cy="234436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On Campus/ Distance</a:t>
            </a:r>
          </a:p>
        </p:txBody>
      </p:sp>
      <p:sp>
        <p:nvSpPr>
          <p:cNvPr id="5" name="Oval 4"/>
          <p:cNvSpPr/>
          <p:nvPr/>
        </p:nvSpPr>
        <p:spPr>
          <a:xfrm>
            <a:off x="3975008" y="943584"/>
            <a:ext cx="2428669" cy="217899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BME/White</a:t>
            </a:r>
          </a:p>
        </p:txBody>
      </p:sp>
      <p:sp>
        <p:nvSpPr>
          <p:cNvPr id="6" name="Oval 5"/>
          <p:cNvSpPr/>
          <p:nvPr/>
        </p:nvSpPr>
        <p:spPr>
          <a:xfrm>
            <a:off x="6045707" y="203054"/>
            <a:ext cx="2474678" cy="249028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Home</a:t>
            </a:r>
            <a:r>
              <a:rPr lang="en-GB" dirty="0" smtClean="0"/>
              <a:t>/</a:t>
            </a:r>
          </a:p>
          <a:p>
            <a:pPr algn="ctr"/>
            <a:r>
              <a:rPr lang="en-GB" dirty="0" smtClean="0"/>
              <a:t>international</a:t>
            </a:r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2247040" y="1919002"/>
            <a:ext cx="2500008" cy="238327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WP</a:t>
            </a:r>
          </a:p>
        </p:txBody>
      </p:sp>
      <p:sp>
        <p:nvSpPr>
          <p:cNvPr id="8" name="Oval 7"/>
          <p:cNvSpPr/>
          <p:nvPr/>
        </p:nvSpPr>
        <p:spPr>
          <a:xfrm>
            <a:off x="2598962" y="4116226"/>
            <a:ext cx="2229299" cy="205253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Entry routes</a:t>
            </a:r>
          </a:p>
        </p:txBody>
      </p:sp>
      <p:sp>
        <p:nvSpPr>
          <p:cNvPr id="9" name="Oval 8"/>
          <p:cNvSpPr/>
          <p:nvPr/>
        </p:nvSpPr>
        <p:spPr>
          <a:xfrm>
            <a:off x="858914" y="1201367"/>
            <a:ext cx="2393002" cy="242218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Full/Part time</a:t>
            </a:r>
          </a:p>
        </p:txBody>
      </p:sp>
      <p:sp>
        <p:nvSpPr>
          <p:cNvPr id="10" name="Oval 9"/>
          <p:cNvSpPr/>
          <p:nvPr/>
        </p:nvSpPr>
        <p:spPr>
          <a:xfrm>
            <a:off x="860900" y="3317132"/>
            <a:ext cx="2260060" cy="22568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Mature</a:t>
            </a:r>
          </a:p>
        </p:txBody>
      </p:sp>
      <p:sp>
        <p:nvSpPr>
          <p:cNvPr id="12" name="Oval 11"/>
          <p:cNvSpPr/>
          <p:nvPr/>
        </p:nvSpPr>
        <p:spPr>
          <a:xfrm>
            <a:off x="7551010" y="4431128"/>
            <a:ext cx="2195287" cy="213035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Disability/</a:t>
            </a:r>
          </a:p>
          <a:p>
            <a:pPr algn="ctr"/>
            <a:r>
              <a:rPr lang="en-GB" dirty="0"/>
              <a:t>Learning differences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itter / Notifications - Google Chrome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7039" y="1346886"/>
            <a:ext cx="3070560" cy="384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tudy Skills (@uobristolstudy) • Instagram photos and videos - Google Chrome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115" y="2413686"/>
            <a:ext cx="3493745" cy="319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Get involved with Study Skills! - Google Forms - Google Chrom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418" y="4143632"/>
            <a:ext cx="4275789" cy="2385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7727092" y="3731740"/>
            <a:ext cx="543697" cy="7414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University of Bristol Study Skills - Home - Google Chrome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4892" y="481912"/>
            <a:ext cx="3761296" cy="328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26727" y="216950"/>
            <a:ext cx="11522075" cy="3816822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en-US" dirty="0" smtClean="0"/>
              <a:t> </a:t>
            </a:r>
          </a:p>
          <a:p>
            <a:pPr marL="0" indent="0">
              <a:buNone/>
            </a:pPr>
            <a:r>
              <a:rPr lang="en-US" altLang="en-US" dirty="0" smtClean="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</a:t>
            </a:r>
            <a:r>
              <a:rPr lang="en-US" altLang="en-US" sz="2000" dirty="0" smtClean="0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@</a:t>
            </a:r>
            <a:r>
              <a:rPr lang="en-US" altLang="en-US" sz="2000" dirty="0" err="1" smtClean="0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UoBristolStudySkills</a:t>
            </a:r>
            <a:endParaRPr lang="en-US" altLang="en-US" sz="2000" dirty="0" smtClean="0">
              <a:solidFill>
                <a:srgbClr val="1155CC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 smtClean="0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       @</a:t>
            </a:r>
            <a:r>
              <a:rPr lang="en-US" altLang="en-US" sz="2000" dirty="0" err="1" smtClean="0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UoBristolStudy</a:t>
            </a:r>
            <a:endParaRPr lang="en-US" altLang="en-US" sz="2000" dirty="0" smtClean="0">
              <a:latin typeface="+mj-lt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 smtClean="0">
                <a:solidFill>
                  <a:srgbClr val="888888"/>
                </a:solidFill>
                <a:latin typeface="+mj-lt"/>
                <a:cs typeface="Arial" panose="020B0604020202020204" pitchFamily="34" charset="0"/>
              </a:rPr>
              <a:t>       </a:t>
            </a:r>
            <a:r>
              <a:rPr lang="en-US" altLang="en-US" sz="2000" dirty="0" smtClean="0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@</a:t>
            </a:r>
            <a:r>
              <a:rPr lang="en-US" altLang="en-US" sz="2000" dirty="0" err="1" smtClean="0">
                <a:solidFill>
                  <a:srgbClr val="1155CC"/>
                </a:solidFill>
                <a:latin typeface="+mj-lt"/>
                <a:cs typeface="Arial" panose="020B0604020202020204" pitchFamily="34" charset="0"/>
              </a:rPr>
              <a:t>UoBristolStudy</a:t>
            </a:r>
            <a:endParaRPr lang="en-US" altLang="en-US" sz="2000" dirty="0" smtClean="0">
              <a:latin typeface="+mj-lt"/>
            </a:endParaRPr>
          </a:p>
          <a:p>
            <a:pPr marL="0" indent="0">
              <a:buNone/>
            </a:pPr>
            <a:endParaRPr lang="en-GB" altLang="en-US" dirty="0" smtClean="0"/>
          </a:p>
          <a:p>
            <a:pPr marL="0" indent="0">
              <a:buNone/>
            </a:pPr>
            <a:endParaRPr lang="en-GB" altLang="en-US" dirty="0" smtClean="0"/>
          </a:p>
          <a:p>
            <a:pPr marL="0" indent="0">
              <a:buNone/>
            </a:pPr>
            <a:endParaRPr lang="en-GB" altLang="en-US" dirty="0" smtClean="0"/>
          </a:p>
          <a:p>
            <a:pPr marL="0" indent="0">
              <a:buNone/>
            </a:pPr>
            <a:endParaRPr lang="en-GB" altLang="en-US" dirty="0" smtClean="0"/>
          </a:p>
        </p:txBody>
      </p:sp>
      <p:pic>
        <p:nvPicPr>
          <p:cNvPr id="11" name="Picture 6" descr="https://ci4.googleusercontent.com/proxy/Cc0RbbBM_9gLMf2GiK1TwNfoWdvAw5MKnhBxEsDJbzwutXtyMK6KSmop9swUv4mNc387kKcZAXS30eEXQPBtjd6cZlYH41rOvA=s0-d-e1-ft#https://www.ole.bris.ac.uk/bbcswebdav/xid-7651554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995" y="803980"/>
            <a:ext cx="309478" cy="3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s://ci4.googleusercontent.com/proxy/_25nlyca7Objel87KryLUWvDlnS0VIMP7kMnsXzWhHLtji6sg-VTRoxXXCd-fNoVmSfmBE4INn_ukBr6ADDAZX1ggL38OXtWJg=s0-d-e1-ft#https://www.ole.bris.ac.uk/bbcswebdav/xid-7651556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690" y="1125288"/>
            <a:ext cx="309478" cy="30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ci4.googleusercontent.com/proxy/giNKX65sgTMGYT4nC62qsn9SXapKdN-3-bc3nwEBmSC7edTK8FRVwLtKmkrbI5mHxSCA3VGnKPNcRAqsG19ttBQxJvRpNLoucA=s0-d-e1-ft#https://www.ole.bris.ac.uk/bbcswebdav/xid-7651555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690" y="1463073"/>
            <a:ext cx="309478" cy="3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0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697</Words>
  <Application>Microsoft Office PowerPoint</Application>
  <PresentationFormat>Widescreen</PresentationFormat>
  <Paragraphs>190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Tw Cen MT</vt:lpstr>
      <vt:lpstr>Office Theme</vt:lpstr>
      <vt:lpstr>1_Office Theme</vt:lpstr>
      <vt:lpstr>Experiences of student co-authorship and review in creating an inclusive and relevant study skills service</vt:lpstr>
      <vt:lpstr>PowerPoint Presentation</vt:lpstr>
      <vt:lpstr>PowerPoint Presentation</vt:lpstr>
      <vt:lpstr>PowerPoint Presentation</vt:lpstr>
      <vt:lpstr>The team</vt:lpstr>
      <vt:lpstr>PowerPoint Presentation</vt:lpstr>
      <vt:lpstr>Student input</vt:lpstr>
      <vt:lpstr>PowerPoint Presentation</vt:lpstr>
      <vt:lpstr>PowerPoint Presentation</vt:lpstr>
      <vt:lpstr>Modes of student involvement</vt:lpstr>
      <vt:lpstr>What’s in a name?</vt:lpstr>
      <vt:lpstr>PowerPoint Presentation</vt:lpstr>
      <vt:lpstr>PowerPoint Presentation</vt:lpstr>
      <vt:lpstr>Workshops</vt:lpstr>
      <vt:lpstr>How students find it</vt:lpstr>
      <vt:lpstr>The Look</vt:lpstr>
      <vt:lpstr>PowerPoint Presentation</vt:lpstr>
      <vt:lpstr>Reflective</vt:lpstr>
      <vt:lpstr>By students, for students</vt:lpstr>
      <vt:lpstr>Publicity</vt:lpstr>
      <vt:lpstr>On the web-   Bristol.ac.uk/studyskills</vt:lpstr>
      <vt:lpstr>Gathering feedback</vt:lpstr>
      <vt:lpstr>Feedback</vt:lpstr>
      <vt:lpstr>Open access vs Information gathering</vt:lpstr>
      <vt:lpstr>PowerPoint Presentation</vt:lpstr>
    </vt:vector>
  </TitlesOfParts>
  <Company>University of Bristol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BALEAP talk</dc:title>
  <dc:creator>Simon Gamble</dc:creator>
  <cp:lastModifiedBy>Simon Gamble</cp:lastModifiedBy>
  <cp:revision>64</cp:revision>
  <cp:lastPrinted>2017-04-06T08:07:57Z</cp:lastPrinted>
  <dcterms:created xsi:type="dcterms:W3CDTF">2017-02-02T14:43:19Z</dcterms:created>
  <dcterms:modified xsi:type="dcterms:W3CDTF">2017-04-07T08:35:47Z</dcterms:modified>
</cp:coreProperties>
</file>