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29"/>
  </p:notesMasterIdLst>
  <p:sldIdLst>
    <p:sldId id="256" r:id="rId3"/>
    <p:sldId id="302" r:id="rId4"/>
    <p:sldId id="271" r:id="rId5"/>
    <p:sldId id="319" r:id="rId6"/>
    <p:sldId id="305" r:id="rId7"/>
    <p:sldId id="320" r:id="rId8"/>
    <p:sldId id="306" r:id="rId9"/>
    <p:sldId id="303" r:id="rId10"/>
    <p:sldId id="326" r:id="rId11"/>
    <p:sldId id="292" r:id="rId12"/>
    <p:sldId id="282" r:id="rId13"/>
    <p:sldId id="321" r:id="rId14"/>
    <p:sldId id="323" r:id="rId15"/>
    <p:sldId id="324" r:id="rId16"/>
    <p:sldId id="300" r:id="rId17"/>
    <p:sldId id="311" r:id="rId18"/>
    <p:sldId id="313" r:id="rId19"/>
    <p:sldId id="307" r:id="rId20"/>
    <p:sldId id="308" r:id="rId21"/>
    <p:sldId id="312" r:id="rId22"/>
    <p:sldId id="315" r:id="rId23"/>
    <p:sldId id="317" r:id="rId24"/>
    <p:sldId id="325" r:id="rId25"/>
    <p:sldId id="316" r:id="rId26"/>
    <p:sldId id="286" r:id="rId27"/>
    <p:sldId id="318" r:id="rId28"/>
  </p:sldIdLst>
  <p:sldSz cx="12192000" cy="6858000"/>
  <p:notesSz cx="6797675" cy="9926638"/>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B37"/>
    <a:srgbClr val="2AA863"/>
    <a:srgbClr val="2AA65F"/>
    <a:srgbClr val="2FA152"/>
    <a:srgbClr val="154724"/>
    <a:srgbClr val="52DC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4660"/>
  </p:normalViewPr>
  <p:slideViewPr>
    <p:cSldViewPr>
      <p:cViewPr varScale="1">
        <p:scale>
          <a:sx n="65" d="100"/>
          <a:sy n="65" d="100"/>
        </p:scale>
        <p:origin x="762"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rtlCol="0"/>
          <a:lstStyle>
            <a:lvl1pPr algn="r">
              <a:defRPr sz="1200"/>
            </a:lvl1pPr>
          </a:lstStyle>
          <a:p>
            <a:fld id="{2447E72A-D913-4DC2-9E0A-E520CE8FCC86}" type="datetimeFigureOut">
              <a:rPr lang="en-US" smtClean="0"/>
              <a:pPr/>
              <a:t>4/10/2017</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rtlCol="0" anchor="b"/>
          <a:lstStyle>
            <a:lvl1pPr algn="r">
              <a:defRPr sz="1200"/>
            </a:lvl1pPr>
          </a:lstStyle>
          <a:p>
            <a:fld id="{A5D78FC6-CE17-4259-A63C-DDFC12E048FC}" type="slidenum">
              <a:rPr lang="en-US" smtClean="0"/>
              <a:pPr/>
              <a:t>‹#›</a:t>
            </a:fld>
            <a:endParaRPr lang="en-US" dirty="0"/>
          </a:p>
        </p:txBody>
      </p:sp>
    </p:spTree>
    <p:extLst>
      <p:ext uri="{BB962C8B-B14F-4D97-AF65-F5344CB8AC3E}">
        <p14:creationId xmlns:p14="http://schemas.microsoft.com/office/powerpoint/2010/main" val="157724055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dirty="0"/>
          </a:p>
        </p:txBody>
      </p:sp>
    </p:spTree>
    <p:extLst>
      <p:ext uri="{BB962C8B-B14F-4D97-AF65-F5344CB8AC3E}">
        <p14:creationId xmlns:p14="http://schemas.microsoft.com/office/powerpoint/2010/main" val="344991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‘State’ did not seem</a:t>
            </a:r>
            <a:r>
              <a:rPr lang="en-GB" baseline="0" dirty="0"/>
              <a:t> to</a:t>
            </a:r>
            <a:r>
              <a:rPr lang="en-GB" dirty="0"/>
              <a:t> pattern</a:t>
            </a:r>
            <a:r>
              <a:rPr lang="en-GB" baseline="0" dirty="0"/>
              <a:t> predictably with any particular co-text elements</a:t>
            </a:r>
            <a:endParaRPr lang="en-GB"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19</a:t>
            </a:fld>
            <a:endParaRPr lang="en-US" dirty="0"/>
          </a:p>
        </p:txBody>
      </p:sp>
    </p:spTree>
    <p:extLst>
      <p:ext uri="{BB962C8B-B14F-4D97-AF65-F5344CB8AC3E}">
        <p14:creationId xmlns:p14="http://schemas.microsoft.com/office/powerpoint/2010/main" val="3931288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Retrieved from</a:t>
            </a:r>
            <a:r>
              <a:rPr lang="en-GB" baseline="0" dirty="0"/>
              <a:t> / DOI numbers available</a:t>
            </a:r>
            <a:endParaRPr lang="en-GB"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25</a:t>
            </a:fld>
            <a:endParaRPr lang="en-US" dirty="0"/>
          </a:p>
        </p:txBody>
      </p:sp>
    </p:spTree>
    <p:extLst>
      <p:ext uri="{BB962C8B-B14F-4D97-AF65-F5344CB8AC3E}">
        <p14:creationId xmlns:p14="http://schemas.microsoft.com/office/powerpoint/2010/main" val="971146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Retrieved from</a:t>
            </a:r>
            <a:r>
              <a:rPr lang="en-GB" baseline="0" dirty="0"/>
              <a:t> / DOI numbers available</a:t>
            </a:r>
            <a:endParaRPr lang="en-GB"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26</a:t>
            </a:fld>
            <a:endParaRPr lang="en-US" dirty="0"/>
          </a:p>
        </p:txBody>
      </p:sp>
    </p:spTree>
    <p:extLst>
      <p:ext uri="{BB962C8B-B14F-4D97-AF65-F5344CB8AC3E}">
        <p14:creationId xmlns:p14="http://schemas.microsoft.com/office/powerpoint/2010/main" val="239338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dirty="0"/>
          </a:p>
        </p:txBody>
      </p:sp>
    </p:spTree>
    <p:extLst>
      <p:ext uri="{BB962C8B-B14F-4D97-AF65-F5344CB8AC3E}">
        <p14:creationId xmlns:p14="http://schemas.microsoft.com/office/powerpoint/2010/main" val="180906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i="0" baseline="0"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dirty="0"/>
          </a:p>
        </p:txBody>
      </p:sp>
    </p:spTree>
    <p:extLst>
      <p:ext uri="{BB962C8B-B14F-4D97-AF65-F5344CB8AC3E}">
        <p14:creationId xmlns:p14="http://schemas.microsoft.com/office/powerpoint/2010/main" val="389243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i="0" baseline="0"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dirty="0"/>
          </a:p>
        </p:txBody>
      </p:sp>
    </p:spTree>
    <p:extLst>
      <p:ext uri="{BB962C8B-B14F-4D97-AF65-F5344CB8AC3E}">
        <p14:creationId xmlns:p14="http://schemas.microsoft.com/office/powerpoint/2010/main" val="363258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Terms as used/coined by Swales (1990). Endorse, Acknowledge</a:t>
            </a:r>
            <a:r>
              <a:rPr lang="en-GB" baseline="0" dirty="0"/>
              <a:t> and distance are part of the Engagement system (Martin &amp; White, 2005)</a:t>
            </a:r>
            <a:endParaRPr lang="en-GB"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dirty="0"/>
          </a:p>
        </p:txBody>
      </p:sp>
    </p:spTree>
    <p:extLst>
      <p:ext uri="{BB962C8B-B14F-4D97-AF65-F5344CB8AC3E}">
        <p14:creationId xmlns:p14="http://schemas.microsoft.com/office/powerpoint/2010/main" val="167484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dirty="0"/>
          </a:p>
        </p:txBody>
      </p:sp>
    </p:spTree>
    <p:extLst>
      <p:ext uri="{BB962C8B-B14F-4D97-AF65-F5344CB8AC3E}">
        <p14:creationId xmlns:p14="http://schemas.microsoft.com/office/powerpoint/2010/main" val="230843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uses the CQL for integral</a:t>
            </a:r>
            <a:r>
              <a:rPr lang="en-GB" baseline="0" dirty="0"/>
              <a:t> citations: non integral also available on request. </a:t>
            </a:r>
          </a:p>
          <a:p>
            <a:r>
              <a:rPr lang="en-GB" baseline="0" dirty="0"/>
              <a:t>The changes capture ‘have’ as auxiliary verb and afford up to three words in between the year and reporting verb</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78FC6-CE17-4259-A63C-DDFC12E048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28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Various</a:t>
            </a:r>
            <a:r>
              <a:rPr lang="en-GB" baseline="0" dirty="0"/>
              <a:t> explanations of reporting verb selection: Random (</a:t>
            </a:r>
            <a:r>
              <a:rPr lang="en-GB" baseline="0" dirty="0" err="1"/>
              <a:t>Pecorari</a:t>
            </a:r>
            <a:r>
              <a:rPr lang="en-GB" baseline="0" dirty="0"/>
              <a:t>, 2008); Lexical variation (Bloch, 2010); Literature consultation (</a:t>
            </a:r>
            <a:r>
              <a:rPr lang="en-GB" baseline="0" dirty="0" err="1"/>
              <a:t>Nesi</a:t>
            </a:r>
            <a:r>
              <a:rPr lang="en-GB" baseline="0" dirty="0"/>
              <a:t>, 2014).  Rhetorical effect may not be the intention – but the precise and subconscious rhetorical meanings for native speakers mean such stance positions are activated regardless, often unintentionally</a:t>
            </a:r>
            <a:endParaRPr lang="en-GB"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dirty="0"/>
          </a:p>
        </p:txBody>
      </p:sp>
    </p:spTree>
    <p:extLst>
      <p:ext uri="{BB962C8B-B14F-4D97-AF65-F5344CB8AC3E}">
        <p14:creationId xmlns:p14="http://schemas.microsoft.com/office/powerpoint/2010/main" val="2480564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dirty="0"/>
          </a:p>
        </p:txBody>
      </p:sp>
    </p:spTree>
    <p:extLst>
      <p:ext uri="{BB962C8B-B14F-4D97-AF65-F5344CB8AC3E}">
        <p14:creationId xmlns:p14="http://schemas.microsoft.com/office/powerpoint/2010/main" val="774810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duotone>
              <a:schemeClr val="accent2">
                <a:shade val="45000"/>
                <a:satMod val="135000"/>
              </a:schemeClr>
              <a:prstClr val="white"/>
            </a:duotone>
          </a:blip>
          <a:srcRect/>
          <a:stretch>
            <a:fillRect l="-9000" r="-5000" b="1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endParaRPr lang="en-US" dirty="0"/>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lgn="ctr"/>
            <a:fld id="{743653DA-8BF4-4869-96FE-9BCF43372D46}" type="datetime8">
              <a:rPr lang="en-US" smtClean="0"/>
              <a:pPr algn="ctr"/>
              <a:t>4/10/2017 1:42 PM</a:t>
            </a:fld>
            <a:endParaRPr lang="en-US" sz="2000" dirty="0">
              <a:solidFill>
                <a:srgbClr val="FFFFFF"/>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4/10/2017 1:42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737600" y="6248403"/>
            <a:ext cx="2946400" cy="365125"/>
          </a:xfrm>
        </p:spPr>
        <p:txBody>
          <a:bodyPr/>
          <a:lstStyle/>
          <a:p>
            <a:fld id="{8D3816DF-213E-421B-92D3-C068DBB023D6}" type="datetime8">
              <a:rPr lang="en-US" smtClean="0">
                <a:solidFill>
                  <a:schemeClr val="tx2"/>
                </a:solidFill>
              </a:rPr>
              <a:pPr/>
              <a:t>4/10/2017 1:42 PM</a:t>
            </a:fld>
            <a:endParaRPr lang="en-US" dirty="0"/>
          </a:p>
        </p:txBody>
      </p:sp>
      <p:sp>
        <p:nvSpPr>
          <p:cNvPr id="5" name="Footer Placeholder 4"/>
          <p:cNvSpPr>
            <a:spLocks noGrp="1"/>
          </p:cNvSpPr>
          <p:nvPr>
            <p:ph type="ftr" sz="quarter" idx="11"/>
          </p:nvPr>
        </p:nvSpPr>
        <p:spPr>
          <a:xfrm>
            <a:off x="609602" y="6248208"/>
            <a:ext cx="7431311" cy="365125"/>
          </a:xfrm>
        </p:spPr>
        <p:txBody>
          <a:bodyPr/>
          <a:lstStyle/>
          <a:p>
            <a:endParaRPr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rot="5400000">
            <a:off x="8075084" y="103716"/>
            <a:ext cx="533400" cy="325968"/>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4/10/2017 1:42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4/10/2017 1:42 PM</a:t>
            </a:fld>
            <a:endParaRPr lang="en-US" dirty="0"/>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4/10/2017 1:42 PM</a:t>
            </a:fld>
            <a:endParaRPr lang="en-US" dirty="0"/>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lang="en-US"/>
              <a:t>Click to edit Master title style</a:t>
            </a:r>
            <a:endParaRPr lang="en-US" dirty="0"/>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4/10/2017 1:42 PM</a:t>
            </a:fld>
            <a:endParaRPr lang="en-US" dirty="0"/>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83C494-2A87-468C-A21B-CB14FB9ABB00}" type="datetime8">
              <a:rPr lang="en-US" smtClean="0"/>
              <a:pPr/>
              <a:t>4/10/2017 1:42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4/10/2017 1:42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4/10/2017 1:42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sm_globe.png"/>
          <p:cNvPicPr>
            <a:picLocks noChangeAspect="1"/>
          </p:cNvPicPr>
          <p:nvPr userDrawn="1"/>
        </p:nvPicPr>
        <p:blipFill>
          <a:blip r:embed="rId2"/>
          <a:stretch>
            <a:fillRect/>
          </a:stretch>
        </p:blipFill>
        <p:spPr>
          <a:xfrm>
            <a:off x="816865" y="1755649"/>
            <a:ext cx="2153743"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lang="en-US"/>
              <a:t>Click to edit Master title style</a:t>
            </a:r>
            <a:endParaRPr lang="en-US" dirty="0"/>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12" name="Date Placeholder 11"/>
          <p:cNvSpPr>
            <a:spLocks noGrp="1"/>
          </p:cNvSpPr>
          <p:nvPr>
            <p:ph type="dt" sz="half" idx="10"/>
          </p:nvPr>
        </p:nvSpPr>
        <p:spPr>
          <a:xfrm>
            <a:off x="8331200" y="6248401"/>
            <a:ext cx="3556000" cy="365125"/>
          </a:xfrm>
        </p:spPr>
        <p:txBody>
          <a:bodyPr rtlCol="0"/>
          <a:lstStyle/>
          <a:p>
            <a:fld id="{51E20EC5-AC53-4169-941E-EDF10CD23748}" type="datetime8">
              <a:rPr lang="en-US" smtClean="0"/>
              <a:pPr/>
              <a:t>4/10/2017 1:42 PM</a:t>
            </a:fld>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2133600" y="6248207"/>
            <a:ext cx="6096000" cy="365125"/>
          </a:xfrm>
        </p:spPr>
        <p:txBody>
          <a:bodyPr rtlCol="0"/>
          <a:lstStyle/>
          <a:p>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lang="en-US"/>
              <a:t>Click to edit Master title style</a:t>
            </a:r>
            <a:endParaRPr lang="en-US" dirty="0"/>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4/10/2017 1:42 PM</a:t>
            </a:fld>
            <a:endParaRPr lang="en-US" sz="1400" dirty="0">
              <a:solidFill>
                <a:schemeClr val="tx2"/>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35360" y="1711890"/>
            <a:ext cx="11305256" cy="3056239"/>
          </a:xfrm>
        </p:spPr>
        <p:txBody>
          <a:bodyPr>
            <a:normAutofit/>
          </a:bodyPr>
          <a:lstStyle/>
          <a:p>
            <a:pPr algn="ctr"/>
            <a:r>
              <a:rPr lang="en-US" sz="3600" b="1" dirty="0">
                <a:solidFill>
                  <a:schemeClr val="tx1"/>
                </a:solidFill>
              </a:rPr>
              <a:t>A case study on the citation skills of Chinese l1 speakers, at novice level in UK academia</a:t>
            </a:r>
            <a:br>
              <a:rPr lang="en-US" sz="3600" dirty="0">
                <a:solidFill>
                  <a:schemeClr val="accent1">
                    <a:lumMod val="75000"/>
                  </a:schemeClr>
                </a:solidFill>
              </a:rPr>
            </a:br>
            <a:br>
              <a:rPr lang="en-US" sz="3600" dirty="0">
                <a:solidFill>
                  <a:schemeClr val="accent1">
                    <a:lumMod val="75000"/>
                  </a:schemeClr>
                </a:solidFill>
              </a:rPr>
            </a:br>
            <a:r>
              <a:rPr lang="en-US" sz="3600" b="1" cap="none" dirty="0">
                <a:solidFill>
                  <a:schemeClr val="accent1">
                    <a:lumMod val="75000"/>
                  </a:schemeClr>
                </a:solidFill>
              </a:rPr>
              <a:t>What can corpus-based research tell teachers?</a:t>
            </a:r>
            <a:endParaRPr lang="en-US" sz="3200" b="1" cap="none" dirty="0">
              <a:solidFill>
                <a:schemeClr val="accent1">
                  <a:lumMod val="75000"/>
                </a:schemeClr>
              </a:solidFill>
            </a:endParaRPr>
          </a:p>
        </p:txBody>
      </p:sp>
      <p:sp>
        <p:nvSpPr>
          <p:cNvPr id="3" name="Rectangle 2"/>
          <p:cNvSpPr>
            <a:spLocks noGrp="1"/>
          </p:cNvSpPr>
          <p:nvPr>
            <p:ph type="subTitle" idx="1"/>
          </p:nvPr>
        </p:nvSpPr>
        <p:spPr>
          <a:xfrm>
            <a:off x="2604602" y="6172200"/>
            <a:ext cx="9468062" cy="685800"/>
          </a:xfrm>
        </p:spPr>
        <p:txBody>
          <a:bodyPr>
            <a:normAutofit fontScale="77500" lnSpcReduction="20000"/>
          </a:bodyPr>
          <a:lstStyle/>
          <a:p>
            <a:pPr algn="r"/>
            <a:r>
              <a:rPr lang="en-US" sz="3600" dirty="0">
                <a:solidFill>
                  <a:schemeClr val="bg1"/>
                </a:solidFill>
              </a:rPr>
              <a:t>ian.johnson@port.ac.uk</a:t>
            </a:r>
            <a:r>
              <a:rPr lang="en-US" sz="3600" dirty="0"/>
              <a:t> / @ianjohnson168</a:t>
            </a:r>
            <a:br>
              <a:rPr lang="en-US" dirty="0"/>
            </a:br>
            <a:endParaRPr lang="en-US" dirty="0"/>
          </a:p>
        </p:txBody>
      </p:sp>
      <p:sp>
        <p:nvSpPr>
          <p:cNvPr id="5" name="Rounded Rectangular Callout 4"/>
          <p:cNvSpPr/>
          <p:nvPr/>
        </p:nvSpPr>
        <p:spPr>
          <a:xfrm>
            <a:off x="7752184" y="501506"/>
            <a:ext cx="2210020" cy="1589564"/>
          </a:xfrm>
          <a:prstGeom prst="wedgeRoundRectCallout">
            <a:avLst>
              <a:gd name="adj1" fmla="val -53002"/>
              <a:gd name="adj2" fmla="val 74093"/>
              <a:gd name="adj3" fmla="val 16667"/>
            </a:avLst>
          </a:prstGeom>
          <a:solidFill>
            <a:srgbClr val="99CBAA"/>
          </a:solidFill>
          <a:ln>
            <a:solidFill>
              <a:srgbClr val="99C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 she said</a:t>
            </a:r>
          </a:p>
        </p:txBody>
      </p:sp>
      <p:sp>
        <p:nvSpPr>
          <p:cNvPr id="4" name="Rounded Rectangular Callout 3"/>
          <p:cNvSpPr/>
          <p:nvPr/>
        </p:nvSpPr>
        <p:spPr>
          <a:xfrm>
            <a:off x="5128613" y="155591"/>
            <a:ext cx="2210020" cy="1584176"/>
          </a:xfrm>
          <a:prstGeom prst="wedgeRoundRectCallout">
            <a:avLst>
              <a:gd name="adj1" fmla="val 40056"/>
              <a:gd name="adj2" fmla="val 91922"/>
              <a:gd name="adj3" fmla="val 16667"/>
            </a:avLst>
          </a:prstGeom>
          <a:solidFill>
            <a:srgbClr val="99CBAA"/>
          </a:solidFill>
          <a:ln>
            <a:solidFill>
              <a:srgbClr val="99C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He said …</a:t>
            </a:r>
          </a:p>
        </p:txBody>
      </p:sp>
      <p:pic>
        <p:nvPicPr>
          <p:cNvPr id="1026" name="Picture 2" descr="https://myfeedback.port.ac.uk/css/images/u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9" y="5302252"/>
            <a:ext cx="5304331" cy="14946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42648" y="5280574"/>
            <a:ext cx="2530016" cy="646331"/>
          </a:xfrm>
          <a:prstGeom prst="rect">
            <a:avLst/>
          </a:prstGeom>
          <a:noFill/>
        </p:spPr>
        <p:txBody>
          <a:bodyPr wrap="square" rtlCol="0">
            <a:spAutoFit/>
          </a:bodyPr>
          <a:lstStyle/>
          <a:p>
            <a:r>
              <a:rPr lang="en-GB" sz="3600" b="1" dirty="0"/>
              <a:t>Ian Johnson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8431" y="3682529"/>
            <a:ext cx="1182488" cy="14753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 y="0"/>
            <a:ext cx="12191107" cy="6669360"/>
          </a:xfrm>
          <a:prstGeom prst="rect">
            <a:avLst/>
          </a:prstGeom>
        </p:spPr>
      </p:pic>
    </p:spTree>
    <p:extLst>
      <p:ext uri="{BB962C8B-B14F-4D97-AF65-F5344CB8AC3E}">
        <p14:creationId xmlns:p14="http://schemas.microsoft.com/office/powerpoint/2010/main" val="4288674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8640"/>
            <a:ext cx="8401340" cy="990600"/>
          </a:xfrm>
        </p:spPr>
        <p:txBody>
          <a:bodyPr>
            <a:normAutofit/>
          </a:bodyPr>
          <a:lstStyle/>
          <a:p>
            <a:r>
              <a:rPr lang="en-GB" sz="4800" b="1" dirty="0"/>
              <a:t>Results</a:t>
            </a:r>
          </a:p>
        </p:txBody>
      </p:sp>
      <p:graphicFrame>
        <p:nvGraphicFramePr>
          <p:cNvPr id="5" name="Table 4"/>
          <p:cNvGraphicFramePr>
            <a:graphicFrameLocks noGrp="1"/>
          </p:cNvGraphicFramePr>
          <p:nvPr>
            <p:extLst>
              <p:ext uri="{D42A27DB-BD31-4B8C-83A1-F6EECF244321}">
                <p14:modId xmlns:p14="http://schemas.microsoft.com/office/powerpoint/2010/main" val="105500315"/>
              </p:ext>
            </p:extLst>
          </p:nvPr>
        </p:nvGraphicFramePr>
        <p:xfrm>
          <a:off x="9048328" y="1556792"/>
          <a:ext cx="3024336" cy="5291910"/>
        </p:xfrm>
        <a:graphic>
          <a:graphicData uri="http://schemas.openxmlformats.org/drawingml/2006/table">
            <a:tbl>
              <a:tblPr/>
              <a:tblGrid>
                <a:gridCol w="1475351">
                  <a:extLst>
                    <a:ext uri="{9D8B030D-6E8A-4147-A177-3AD203B41FA5}">
                      <a16:colId xmlns:a16="http://schemas.microsoft.com/office/drawing/2014/main" val="20000"/>
                    </a:ext>
                  </a:extLst>
                </a:gridCol>
                <a:gridCol w="1548985">
                  <a:extLst>
                    <a:ext uri="{9D8B030D-6E8A-4147-A177-3AD203B41FA5}">
                      <a16:colId xmlns:a16="http://schemas.microsoft.com/office/drawing/2014/main" val="20001"/>
                    </a:ext>
                  </a:extLst>
                </a:gridCol>
              </a:tblGrid>
              <a:tr h="1111950">
                <a:tc>
                  <a:txBody>
                    <a:bodyPr/>
                    <a:lstStyle/>
                    <a:p>
                      <a:pPr marR="0" indent="0" algn="l" rtl="0">
                        <a:lnSpc>
                          <a:spcPct val="119000"/>
                        </a:lnSpc>
                        <a:spcBef>
                          <a:spcPts val="0"/>
                        </a:spcBef>
                        <a:spcAft>
                          <a:spcPts val="600"/>
                        </a:spcAft>
                      </a:pPr>
                      <a:r>
                        <a:rPr lang="en-GB" sz="1800" b="1" kern="1200" dirty="0">
                          <a:ln>
                            <a:noFill/>
                          </a:ln>
                          <a:solidFill>
                            <a:srgbClr val="000000"/>
                          </a:solidFill>
                          <a:effectLst/>
                          <a:latin typeface="Calibri" panose="020F0502020204030204" pitchFamily="34" charset="0"/>
                        </a:rPr>
                        <a:t>Reporting Verb</a:t>
                      </a:r>
                      <a:endParaRPr lang="en-GB" sz="1800" kern="1400" dirty="0">
                        <a:ln>
                          <a:noFill/>
                        </a:ln>
                        <a:solidFill>
                          <a:srgbClr val="000000"/>
                        </a:solidFill>
                        <a:effectLst/>
                        <a:latin typeface="Calibri" panose="020F0502020204030204" pitchFamily="34" charset="0"/>
                      </a:endParaRPr>
                    </a:p>
                  </a:txBody>
                  <a:tcPr marL="101729" marR="101729" marT="50864" marB="50864" anchor="ctr">
                    <a:lnL>
                      <a:noFill/>
                    </a:lnL>
                    <a:lnR w="12700" cap="flat" cmpd="sng" algn="ctr">
                      <a:solidFill>
                        <a:srgbClr val="5B9BD5"/>
                      </a:solidFill>
                      <a:prstDash val="solid"/>
                      <a:round/>
                      <a:headEnd type="none" w="med" len="med"/>
                      <a:tailEnd type="none" w="med" len="med"/>
                    </a:lnR>
                    <a:lnT>
                      <a:noFill/>
                    </a:lnT>
                    <a:lnB w="12700" cap="flat" cmpd="sng" algn="ctr">
                      <a:solidFill>
                        <a:srgbClr val="5B9BD5"/>
                      </a:solidFill>
                      <a:prstDash val="solid"/>
                      <a:round/>
                      <a:headEnd type="none" w="med" len="med"/>
                      <a:tailEnd type="none" w="med" len="med"/>
                    </a:lnB>
                    <a:solidFill>
                      <a:srgbClr val="FFFFFF"/>
                    </a:solidFill>
                  </a:tcPr>
                </a:tc>
                <a:tc>
                  <a:txBody>
                    <a:bodyPr/>
                    <a:lstStyle/>
                    <a:p>
                      <a:pPr marR="0" indent="0" algn="l" rtl="0">
                        <a:lnSpc>
                          <a:spcPct val="119000"/>
                        </a:lnSpc>
                        <a:spcBef>
                          <a:spcPts val="0"/>
                        </a:spcBef>
                        <a:spcAft>
                          <a:spcPts val="600"/>
                        </a:spcAft>
                      </a:pPr>
                      <a:r>
                        <a:rPr lang="en-GB" sz="1800" b="1" kern="1200" dirty="0">
                          <a:ln>
                            <a:noFill/>
                          </a:ln>
                          <a:solidFill>
                            <a:srgbClr val="000000"/>
                          </a:solidFill>
                          <a:effectLst/>
                          <a:latin typeface="Calibri" panose="020F0502020204030204" pitchFamily="34" charset="0"/>
                        </a:rPr>
                        <a:t>Log </a:t>
                      </a:r>
                      <a:br>
                        <a:rPr lang="en-GB" sz="1800" b="1" kern="1200" dirty="0">
                          <a:ln>
                            <a:noFill/>
                          </a:ln>
                          <a:solidFill>
                            <a:srgbClr val="000000"/>
                          </a:solidFill>
                          <a:effectLst/>
                          <a:latin typeface="Calibri" panose="020F0502020204030204" pitchFamily="34" charset="0"/>
                        </a:rPr>
                      </a:br>
                      <a:r>
                        <a:rPr lang="en-GB" sz="1800" b="1" kern="1200" dirty="0">
                          <a:ln>
                            <a:noFill/>
                          </a:ln>
                          <a:solidFill>
                            <a:srgbClr val="000000"/>
                          </a:solidFill>
                          <a:effectLst/>
                          <a:latin typeface="Calibri" panose="020F0502020204030204" pitchFamily="34" charset="0"/>
                        </a:rPr>
                        <a:t>Likelihood</a:t>
                      </a:r>
                      <a:br>
                        <a:rPr lang="en-GB" sz="1800" b="1" kern="1200" dirty="0">
                          <a:ln>
                            <a:noFill/>
                          </a:ln>
                          <a:solidFill>
                            <a:srgbClr val="000000"/>
                          </a:solidFill>
                          <a:effectLst/>
                          <a:latin typeface="Calibri" panose="020F0502020204030204" pitchFamily="34" charset="0"/>
                        </a:rPr>
                      </a:br>
                      <a:r>
                        <a:rPr lang="en-GB" sz="1800" b="1" kern="1200" dirty="0">
                          <a:ln>
                            <a:noFill/>
                          </a:ln>
                          <a:solidFill>
                            <a:srgbClr val="000000"/>
                          </a:solidFill>
                          <a:effectLst/>
                          <a:latin typeface="Calibri" panose="020F0502020204030204" pitchFamily="34" charset="0"/>
                        </a:rPr>
                        <a:t>(Keyness)</a:t>
                      </a:r>
                      <a:endParaRPr lang="en-GB" sz="1800" kern="1400" dirty="0">
                        <a:ln>
                          <a:noFill/>
                        </a:ln>
                        <a:solidFill>
                          <a:srgbClr val="000000"/>
                        </a:solidFill>
                        <a:effectLst/>
                        <a:latin typeface="Calibri" panose="020F0502020204030204" pitchFamily="34" charset="0"/>
                      </a:endParaRPr>
                    </a:p>
                  </a:txBody>
                  <a:tcPr marL="101729" marR="101729" marT="50864" marB="50864"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FEBF7"/>
                    </a:solidFill>
                  </a:tcPr>
                </a:tc>
                <a:extLst>
                  <a:ext uri="{0D108BD9-81ED-4DB2-BD59-A6C34878D82A}">
                    <a16:rowId xmlns:a16="http://schemas.microsoft.com/office/drawing/2014/main" val="10000"/>
                  </a:ext>
                </a:extLst>
              </a:tr>
              <a:tr h="453010">
                <a:tc>
                  <a:txBody>
                    <a:bodyPr/>
                    <a:lstStyle/>
                    <a:p>
                      <a:pPr marR="0" indent="0" algn="l" rtl="0">
                        <a:lnSpc>
                          <a:spcPct val="119000"/>
                        </a:lnSpc>
                        <a:spcBef>
                          <a:spcPts val="0"/>
                        </a:spcBef>
                        <a:spcAft>
                          <a:spcPts val="600"/>
                        </a:spcAft>
                      </a:pPr>
                      <a:r>
                        <a:rPr lang="en-GB" sz="2000" i="1" kern="1200" dirty="0">
                          <a:ln>
                            <a:noFill/>
                          </a:ln>
                          <a:solidFill>
                            <a:srgbClr val="000000"/>
                          </a:solidFill>
                          <a:effectLst/>
                          <a:latin typeface="Tw Cen MT" panose="020B0602020104020603" pitchFamily="34" charset="0"/>
                        </a:rPr>
                        <a:t>Say</a:t>
                      </a:r>
                      <a:endParaRPr lang="en-GB" sz="2000" kern="1400" dirty="0">
                        <a:ln>
                          <a:noFill/>
                        </a:ln>
                        <a:solidFill>
                          <a:srgbClr val="000000"/>
                        </a:solidFill>
                        <a:effectLst/>
                        <a:latin typeface="Calibri" panose="020F0502020204030204" pitchFamily="34" charset="0"/>
                      </a:endParaRPr>
                    </a:p>
                  </a:txBody>
                  <a:tcPr marL="101729" marR="101729" marT="50864" marB="50864">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600"/>
                        </a:spcAft>
                      </a:pPr>
                      <a:r>
                        <a:rPr lang="en-GB" sz="1800" b="1" kern="1200" dirty="0">
                          <a:ln>
                            <a:noFill/>
                          </a:ln>
                          <a:solidFill>
                            <a:srgbClr val="C00000"/>
                          </a:solidFill>
                          <a:effectLst/>
                          <a:latin typeface="Tw Cen MT" panose="020B0602020104020603" pitchFamily="34" charset="0"/>
                        </a:rPr>
                        <a:t>****106.65</a:t>
                      </a:r>
                      <a:endParaRPr lang="en-GB" sz="1800" kern="1400" dirty="0">
                        <a:ln>
                          <a:noFill/>
                        </a:ln>
                        <a:solidFill>
                          <a:srgbClr val="000000"/>
                        </a:solidFill>
                        <a:effectLst/>
                        <a:latin typeface="Calibri" panose="020F0502020204030204" pitchFamily="34" charset="0"/>
                      </a:endParaRPr>
                    </a:p>
                  </a:txBody>
                  <a:tcPr marL="101729" marR="101729" marT="50864" marB="50864">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BED7EF"/>
                    </a:solidFill>
                  </a:tcPr>
                </a:tc>
                <a:extLst>
                  <a:ext uri="{0D108BD9-81ED-4DB2-BD59-A6C34878D82A}">
                    <a16:rowId xmlns:a16="http://schemas.microsoft.com/office/drawing/2014/main" val="10001"/>
                  </a:ext>
                </a:extLst>
              </a:tr>
              <a:tr h="453010">
                <a:tc>
                  <a:txBody>
                    <a:bodyPr/>
                    <a:lstStyle/>
                    <a:p>
                      <a:pPr marR="0" indent="0" algn="l" rtl="0">
                        <a:lnSpc>
                          <a:spcPct val="119000"/>
                        </a:lnSpc>
                        <a:spcBef>
                          <a:spcPts val="0"/>
                        </a:spcBef>
                        <a:spcAft>
                          <a:spcPts val="600"/>
                        </a:spcAft>
                      </a:pPr>
                      <a:r>
                        <a:rPr lang="en-GB" sz="2000" i="1" kern="1200" dirty="0">
                          <a:ln>
                            <a:noFill/>
                          </a:ln>
                          <a:solidFill>
                            <a:srgbClr val="000000"/>
                          </a:solidFill>
                          <a:effectLst/>
                          <a:latin typeface="Tw Cen MT" panose="020B0602020104020603" pitchFamily="34" charset="0"/>
                        </a:rPr>
                        <a:t>Show</a:t>
                      </a:r>
                      <a:endParaRPr lang="en-GB" sz="2000" kern="1400" dirty="0">
                        <a:ln>
                          <a:noFill/>
                        </a:ln>
                        <a:solidFill>
                          <a:srgbClr val="000000"/>
                        </a:solidFill>
                        <a:effectLst/>
                        <a:latin typeface="Calibri" panose="020F0502020204030204" pitchFamily="34" charset="0"/>
                      </a:endParaRPr>
                    </a:p>
                  </a:txBody>
                  <a:tcPr marL="101729" marR="101729" marT="50864" marB="50864">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600"/>
                        </a:spcAft>
                      </a:pPr>
                      <a:r>
                        <a:rPr lang="en-GB" sz="1800" b="1" kern="1200" dirty="0">
                          <a:ln>
                            <a:noFill/>
                          </a:ln>
                          <a:solidFill>
                            <a:srgbClr val="C00000"/>
                          </a:solidFill>
                          <a:effectLst/>
                          <a:latin typeface="Tw Cen MT" panose="020B0602020104020603" pitchFamily="34" charset="0"/>
                        </a:rPr>
                        <a:t>****36.61</a:t>
                      </a:r>
                      <a:endParaRPr lang="en-GB" sz="1800" kern="1400" dirty="0">
                        <a:ln>
                          <a:noFill/>
                        </a:ln>
                        <a:solidFill>
                          <a:srgbClr val="000000"/>
                        </a:solidFill>
                        <a:effectLst/>
                        <a:latin typeface="Calibri" panose="020F0502020204030204" pitchFamily="34" charset="0"/>
                      </a:endParaRPr>
                    </a:p>
                  </a:txBody>
                  <a:tcPr marL="101729" marR="101729" marT="50864" marB="50864">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BED7EF"/>
                    </a:solidFill>
                  </a:tcPr>
                </a:tc>
                <a:extLst>
                  <a:ext uri="{0D108BD9-81ED-4DB2-BD59-A6C34878D82A}">
                    <a16:rowId xmlns:a16="http://schemas.microsoft.com/office/drawing/2014/main" val="10002"/>
                  </a:ext>
                </a:extLst>
              </a:tr>
              <a:tr h="453010">
                <a:tc>
                  <a:txBody>
                    <a:bodyPr/>
                    <a:lstStyle/>
                    <a:p>
                      <a:pPr marR="0" indent="0" algn="l" rtl="0">
                        <a:lnSpc>
                          <a:spcPct val="119000"/>
                        </a:lnSpc>
                        <a:spcBef>
                          <a:spcPts val="0"/>
                        </a:spcBef>
                        <a:spcAft>
                          <a:spcPts val="600"/>
                        </a:spcAft>
                      </a:pPr>
                      <a:r>
                        <a:rPr lang="en-GB" sz="2000" i="1" kern="1200" dirty="0">
                          <a:ln>
                            <a:noFill/>
                          </a:ln>
                          <a:solidFill>
                            <a:srgbClr val="000000"/>
                          </a:solidFill>
                          <a:effectLst/>
                          <a:latin typeface="Tw Cen MT" panose="020B0602020104020603" pitchFamily="34" charset="0"/>
                        </a:rPr>
                        <a:t>Find</a:t>
                      </a:r>
                      <a:endParaRPr lang="en-GB" sz="2000" kern="1400" dirty="0">
                        <a:ln>
                          <a:noFill/>
                        </a:ln>
                        <a:solidFill>
                          <a:srgbClr val="000000"/>
                        </a:solidFill>
                        <a:effectLst/>
                        <a:latin typeface="Calibri" panose="020F0502020204030204" pitchFamily="34" charset="0"/>
                      </a:endParaRPr>
                    </a:p>
                  </a:txBody>
                  <a:tcPr marL="101729" marR="101729" marT="50864" marB="50864">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600"/>
                        </a:spcAft>
                      </a:pPr>
                      <a:r>
                        <a:rPr lang="en-GB" sz="1800" b="1" kern="1200" dirty="0">
                          <a:ln>
                            <a:noFill/>
                          </a:ln>
                          <a:solidFill>
                            <a:srgbClr val="C00000"/>
                          </a:solidFill>
                          <a:effectLst/>
                          <a:latin typeface="Tw Cen MT" panose="020B0602020104020603" pitchFamily="34" charset="0"/>
                        </a:rPr>
                        <a:t>***12.33</a:t>
                      </a:r>
                      <a:endParaRPr lang="en-GB" sz="1800" kern="1400" dirty="0">
                        <a:ln>
                          <a:noFill/>
                        </a:ln>
                        <a:solidFill>
                          <a:srgbClr val="000000"/>
                        </a:solidFill>
                        <a:effectLst/>
                        <a:latin typeface="Calibri" panose="020F0502020204030204" pitchFamily="34" charset="0"/>
                      </a:endParaRPr>
                    </a:p>
                  </a:txBody>
                  <a:tcPr marL="101729" marR="101729" marT="50864" marB="50864">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BED7EF"/>
                    </a:solidFill>
                  </a:tcPr>
                </a:tc>
                <a:extLst>
                  <a:ext uri="{0D108BD9-81ED-4DB2-BD59-A6C34878D82A}">
                    <a16:rowId xmlns:a16="http://schemas.microsoft.com/office/drawing/2014/main" val="10003"/>
                  </a:ext>
                </a:extLst>
              </a:tr>
              <a:tr h="453010">
                <a:tc>
                  <a:txBody>
                    <a:bodyPr/>
                    <a:lstStyle/>
                    <a:p>
                      <a:pPr marR="0" indent="0" algn="l" rtl="0">
                        <a:lnSpc>
                          <a:spcPct val="119000"/>
                        </a:lnSpc>
                        <a:spcBef>
                          <a:spcPts val="0"/>
                        </a:spcBef>
                        <a:spcAft>
                          <a:spcPts val="600"/>
                        </a:spcAft>
                      </a:pPr>
                      <a:r>
                        <a:rPr lang="en-GB" sz="2000" i="1" kern="1200" dirty="0">
                          <a:ln>
                            <a:noFill/>
                          </a:ln>
                          <a:solidFill>
                            <a:srgbClr val="000000"/>
                          </a:solidFill>
                          <a:effectLst/>
                          <a:latin typeface="Tw Cen MT" panose="020B0602020104020603" pitchFamily="34" charset="0"/>
                        </a:rPr>
                        <a:t>Mention</a:t>
                      </a:r>
                      <a:endParaRPr lang="en-GB" sz="2000" kern="1400" dirty="0">
                        <a:ln>
                          <a:noFill/>
                        </a:ln>
                        <a:solidFill>
                          <a:srgbClr val="000000"/>
                        </a:solidFill>
                        <a:effectLst/>
                        <a:latin typeface="Calibri" panose="020F0502020204030204" pitchFamily="34" charset="0"/>
                      </a:endParaRPr>
                    </a:p>
                  </a:txBody>
                  <a:tcPr marL="101729" marR="101729" marT="50864" marB="50864">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600"/>
                        </a:spcAft>
                      </a:pPr>
                      <a:r>
                        <a:rPr lang="en-GB" sz="1800" b="1" kern="1200" dirty="0">
                          <a:ln>
                            <a:noFill/>
                          </a:ln>
                          <a:solidFill>
                            <a:srgbClr val="C00000"/>
                          </a:solidFill>
                          <a:effectLst/>
                          <a:latin typeface="Tw Cen MT" panose="020B0602020104020603" pitchFamily="34" charset="0"/>
                        </a:rPr>
                        <a:t>**10.12</a:t>
                      </a:r>
                      <a:endParaRPr lang="en-GB" sz="1800" kern="1400" dirty="0">
                        <a:ln>
                          <a:noFill/>
                        </a:ln>
                        <a:solidFill>
                          <a:srgbClr val="000000"/>
                        </a:solidFill>
                        <a:effectLst/>
                        <a:latin typeface="Calibri" panose="020F0502020204030204" pitchFamily="34" charset="0"/>
                      </a:endParaRPr>
                    </a:p>
                  </a:txBody>
                  <a:tcPr marL="101729" marR="101729" marT="50864" marB="50864">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BED7EF"/>
                    </a:solidFill>
                  </a:tcPr>
                </a:tc>
                <a:extLst>
                  <a:ext uri="{0D108BD9-81ED-4DB2-BD59-A6C34878D82A}">
                    <a16:rowId xmlns:a16="http://schemas.microsoft.com/office/drawing/2014/main" val="10004"/>
                  </a:ext>
                </a:extLst>
              </a:tr>
              <a:tr h="453010">
                <a:tc>
                  <a:txBody>
                    <a:bodyPr/>
                    <a:lstStyle/>
                    <a:p>
                      <a:pPr marR="0" indent="0" algn="l" rtl="0">
                        <a:lnSpc>
                          <a:spcPct val="119000"/>
                        </a:lnSpc>
                        <a:spcBef>
                          <a:spcPts val="0"/>
                        </a:spcBef>
                        <a:spcAft>
                          <a:spcPts val="600"/>
                        </a:spcAft>
                      </a:pPr>
                      <a:r>
                        <a:rPr lang="en-GB" sz="2000" i="1" kern="1200" dirty="0">
                          <a:ln>
                            <a:noFill/>
                          </a:ln>
                          <a:solidFill>
                            <a:srgbClr val="000000"/>
                          </a:solidFill>
                          <a:effectLst/>
                          <a:latin typeface="Tw Cen MT" panose="020B0602020104020603" pitchFamily="34" charset="0"/>
                        </a:rPr>
                        <a:t>Claim</a:t>
                      </a:r>
                      <a:endParaRPr lang="en-GB" sz="2000" kern="1400" dirty="0">
                        <a:ln>
                          <a:noFill/>
                        </a:ln>
                        <a:solidFill>
                          <a:srgbClr val="000000"/>
                        </a:solidFill>
                        <a:effectLst/>
                        <a:latin typeface="Calibri" panose="020F0502020204030204" pitchFamily="34" charset="0"/>
                      </a:endParaRPr>
                    </a:p>
                  </a:txBody>
                  <a:tcPr marL="101729" marR="101729" marT="50864" marB="50864">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600"/>
                        </a:spcAft>
                      </a:pPr>
                      <a:r>
                        <a:rPr lang="en-GB" sz="1800" b="1" kern="1200" dirty="0">
                          <a:ln>
                            <a:noFill/>
                          </a:ln>
                          <a:solidFill>
                            <a:srgbClr val="C00000"/>
                          </a:solidFill>
                          <a:effectLst/>
                          <a:latin typeface="Tw Cen MT" panose="020B0602020104020603" pitchFamily="34" charset="0"/>
                        </a:rPr>
                        <a:t>**7.1</a:t>
                      </a:r>
                      <a:endParaRPr lang="en-GB" sz="1800" kern="1400" dirty="0">
                        <a:ln>
                          <a:noFill/>
                        </a:ln>
                        <a:solidFill>
                          <a:srgbClr val="000000"/>
                        </a:solidFill>
                        <a:effectLst/>
                        <a:latin typeface="Calibri" panose="020F0502020204030204" pitchFamily="34" charset="0"/>
                      </a:endParaRPr>
                    </a:p>
                  </a:txBody>
                  <a:tcPr marL="101729" marR="101729" marT="50864" marB="50864">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BED7EF"/>
                    </a:solidFill>
                  </a:tcPr>
                </a:tc>
                <a:extLst>
                  <a:ext uri="{0D108BD9-81ED-4DB2-BD59-A6C34878D82A}">
                    <a16:rowId xmlns:a16="http://schemas.microsoft.com/office/drawing/2014/main" val="10005"/>
                  </a:ext>
                </a:extLst>
              </a:tr>
              <a:tr h="453010">
                <a:tc>
                  <a:txBody>
                    <a:bodyPr/>
                    <a:lstStyle/>
                    <a:p>
                      <a:pPr marR="0" indent="0" algn="l" rtl="0">
                        <a:lnSpc>
                          <a:spcPct val="119000"/>
                        </a:lnSpc>
                        <a:spcBef>
                          <a:spcPts val="0"/>
                        </a:spcBef>
                        <a:spcAft>
                          <a:spcPts val="600"/>
                        </a:spcAft>
                      </a:pPr>
                      <a:r>
                        <a:rPr lang="en-GB" sz="2000" i="1" kern="1200" dirty="0">
                          <a:ln>
                            <a:noFill/>
                          </a:ln>
                          <a:solidFill>
                            <a:srgbClr val="000000"/>
                          </a:solidFill>
                          <a:effectLst/>
                          <a:latin typeface="Tw Cen MT" panose="020B0602020104020603" pitchFamily="34" charset="0"/>
                        </a:rPr>
                        <a:t>Argue</a:t>
                      </a:r>
                      <a:endParaRPr lang="en-GB" sz="2000" kern="1400" dirty="0">
                        <a:ln>
                          <a:noFill/>
                        </a:ln>
                        <a:solidFill>
                          <a:srgbClr val="000000"/>
                        </a:solidFill>
                        <a:effectLst/>
                        <a:latin typeface="Calibri" panose="020F0502020204030204" pitchFamily="34" charset="0"/>
                      </a:endParaRPr>
                    </a:p>
                  </a:txBody>
                  <a:tcPr marL="101729" marR="101729" marT="50864" marB="50864">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600"/>
                        </a:spcAft>
                      </a:pPr>
                      <a:r>
                        <a:rPr lang="en-GB" sz="1800" b="1" kern="1200" dirty="0">
                          <a:ln>
                            <a:noFill/>
                          </a:ln>
                          <a:solidFill>
                            <a:srgbClr val="000000"/>
                          </a:solidFill>
                          <a:effectLst/>
                          <a:latin typeface="Tw Cen MT" panose="020B0602020104020603" pitchFamily="34" charset="0"/>
                        </a:rPr>
                        <a:t>3.35</a:t>
                      </a:r>
                      <a:endParaRPr lang="en-GB" sz="1800" kern="1400" dirty="0">
                        <a:ln>
                          <a:noFill/>
                        </a:ln>
                        <a:solidFill>
                          <a:srgbClr val="000000"/>
                        </a:solidFill>
                        <a:effectLst/>
                        <a:latin typeface="Calibri" panose="020F0502020204030204" pitchFamily="34" charset="0"/>
                      </a:endParaRPr>
                    </a:p>
                  </a:txBody>
                  <a:tcPr marL="101729" marR="101729" marT="50864" marB="50864">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BED7EF"/>
                    </a:solidFill>
                  </a:tcPr>
                </a:tc>
                <a:extLst>
                  <a:ext uri="{0D108BD9-81ED-4DB2-BD59-A6C34878D82A}">
                    <a16:rowId xmlns:a16="http://schemas.microsoft.com/office/drawing/2014/main" val="10006"/>
                  </a:ext>
                </a:extLst>
              </a:tr>
              <a:tr h="453010">
                <a:tc>
                  <a:txBody>
                    <a:bodyPr/>
                    <a:lstStyle/>
                    <a:p>
                      <a:pPr marR="0" indent="0" algn="l" rtl="0">
                        <a:lnSpc>
                          <a:spcPct val="119000"/>
                        </a:lnSpc>
                        <a:spcBef>
                          <a:spcPts val="0"/>
                        </a:spcBef>
                        <a:spcAft>
                          <a:spcPts val="600"/>
                        </a:spcAft>
                      </a:pPr>
                      <a:r>
                        <a:rPr lang="en-GB" sz="2000" i="1" kern="1200" dirty="0">
                          <a:ln>
                            <a:noFill/>
                          </a:ln>
                          <a:solidFill>
                            <a:srgbClr val="000000"/>
                          </a:solidFill>
                          <a:effectLst/>
                          <a:latin typeface="Tw Cen MT" panose="020B0602020104020603" pitchFamily="34" charset="0"/>
                        </a:rPr>
                        <a:t>Suggest</a:t>
                      </a:r>
                      <a:endParaRPr lang="en-GB" sz="2000" kern="1400" dirty="0">
                        <a:ln>
                          <a:noFill/>
                        </a:ln>
                        <a:solidFill>
                          <a:srgbClr val="000000"/>
                        </a:solidFill>
                        <a:effectLst/>
                        <a:latin typeface="Calibri" panose="020F0502020204030204" pitchFamily="34" charset="0"/>
                      </a:endParaRPr>
                    </a:p>
                  </a:txBody>
                  <a:tcPr marL="101729" marR="101729" marT="50864" marB="50864">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600"/>
                        </a:spcAft>
                      </a:pPr>
                      <a:r>
                        <a:rPr lang="en-GB" sz="1800" b="1" kern="1200" dirty="0">
                          <a:ln>
                            <a:noFill/>
                          </a:ln>
                          <a:solidFill>
                            <a:srgbClr val="000000"/>
                          </a:solidFill>
                          <a:effectLst/>
                          <a:latin typeface="Tw Cen MT" panose="020B0602020104020603" pitchFamily="34" charset="0"/>
                        </a:rPr>
                        <a:t>*4.14</a:t>
                      </a:r>
                      <a:endParaRPr lang="en-GB" sz="1800" kern="1400" dirty="0">
                        <a:ln>
                          <a:noFill/>
                        </a:ln>
                        <a:solidFill>
                          <a:srgbClr val="000000"/>
                        </a:solidFill>
                        <a:effectLst/>
                        <a:latin typeface="Calibri" panose="020F0502020204030204" pitchFamily="34" charset="0"/>
                      </a:endParaRPr>
                    </a:p>
                  </a:txBody>
                  <a:tcPr marL="101729" marR="101729" marT="50864" marB="50864">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BED7EF"/>
                    </a:solidFill>
                  </a:tcPr>
                </a:tc>
                <a:extLst>
                  <a:ext uri="{0D108BD9-81ED-4DB2-BD59-A6C34878D82A}">
                    <a16:rowId xmlns:a16="http://schemas.microsoft.com/office/drawing/2014/main" val="10007"/>
                  </a:ext>
                </a:extLst>
              </a:tr>
              <a:tr h="453010">
                <a:tc>
                  <a:txBody>
                    <a:bodyPr/>
                    <a:lstStyle/>
                    <a:p>
                      <a:pPr marR="0" indent="0" algn="l" rtl="0">
                        <a:lnSpc>
                          <a:spcPct val="119000"/>
                        </a:lnSpc>
                        <a:spcBef>
                          <a:spcPts val="0"/>
                        </a:spcBef>
                        <a:spcAft>
                          <a:spcPts val="600"/>
                        </a:spcAft>
                      </a:pPr>
                      <a:r>
                        <a:rPr lang="en-GB" sz="2000" i="1" kern="1200" dirty="0">
                          <a:ln>
                            <a:noFill/>
                          </a:ln>
                          <a:solidFill>
                            <a:srgbClr val="000000"/>
                          </a:solidFill>
                          <a:effectLst/>
                          <a:latin typeface="Tw Cen MT" panose="020B0602020104020603" pitchFamily="34" charset="0"/>
                        </a:rPr>
                        <a:t>Explain</a:t>
                      </a:r>
                      <a:endParaRPr lang="en-GB" sz="2000" kern="1400" dirty="0">
                        <a:ln>
                          <a:noFill/>
                        </a:ln>
                        <a:solidFill>
                          <a:srgbClr val="000000"/>
                        </a:solidFill>
                        <a:effectLst/>
                        <a:latin typeface="Calibri" panose="020F0502020204030204" pitchFamily="34" charset="0"/>
                      </a:endParaRPr>
                    </a:p>
                  </a:txBody>
                  <a:tcPr marL="101729" marR="101729" marT="50864" marB="50864">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marR="0" indent="0" algn="r" rtl="0">
                        <a:lnSpc>
                          <a:spcPct val="119000"/>
                        </a:lnSpc>
                        <a:spcBef>
                          <a:spcPts val="0"/>
                        </a:spcBef>
                        <a:spcAft>
                          <a:spcPts val="600"/>
                        </a:spcAft>
                      </a:pPr>
                      <a:r>
                        <a:rPr lang="en-GB" sz="1800" b="1" kern="1200" dirty="0">
                          <a:ln>
                            <a:noFill/>
                          </a:ln>
                          <a:solidFill>
                            <a:srgbClr val="000000"/>
                          </a:solidFill>
                          <a:effectLst/>
                          <a:latin typeface="Tw Cen MT" panose="020B0602020104020603" pitchFamily="34" charset="0"/>
                        </a:rPr>
                        <a:t>*4.82</a:t>
                      </a:r>
                      <a:endParaRPr lang="en-GB" sz="1800" kern="1400" dirty="0">
                        <a:ln>
                          <a:noFill/>
                        </a:ln>
                        <a:solidFill>
                          <a:srgbClr val="000000"/>
                        </a:solidFill>
                        <a:effectLst/>
                        <a:latin typeface="Calibri" panose="020F0502020204030204" pitchFamily="34" charset="0"/>
                      </a:endParaRPr>
                    </a:p>
                  </a:txBody>
                  <a:tcPr marL="101729" marR="101729" marT="50864" marB="50864">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BED7EF"/>
                    </a:solidFill>
                  </a:tcPr>
                </a:tc>
                <a:extLst>
                  <a:ext uri="{0D108BD9-81ED-4DB2-BD59-A6C34878D82A}">
                    <a16:rowId xmlns:a16="http://schemas.microsoft.com/office/drawing/2014/main" val="10008"/>
                  </a:ext>
                </a:extLst>
              </a:tr>
              <a:tr h="453010">
                <a:tc>
                  <a:txBody>
                    <a:bodyPr/>
                    <a:lstStyle/>
                    <a:p>
                      <a:pPr marR="0" indent="0" algn="l" rtl="0">
                        <a:lnSpc>
                          <a:spcPct val="119000"/>
                        </a:lnSpc>
                        <a:spcBef>
                          <a:spcPts val="0"/>
                        </a:spcBef>
                        <a:spcAft>
                          <a:spcPts val="600"/>
                        </a:spcAft>
                      </a:pPr>
                      <a:r>
                        <a:rPr lang="en-GB" sz="2000" i="1" kern="1200" dirty="0">
                          <a:ln>
                            <a:noFill/>
                          </a:ln>
                          <a:solidFill>
                            <a:srgbClr val="000000"/>
                          </a:solidFill>
                          <a:effectLst/>
                          <a:latin typeface="Tw Cen MT" panose="020B0602020104020603" pitchFamily="34" charset="0"/>
                        </a:rPr>
                        <a:t>Believe</a:t>
                      </a:r>
                      <a:endParaRPr lang="en-GB" sz="2000" kern="1400" dirty="0">
                        <a:ln>
                          <a:noFill/>
                        </a:ln>
                        <a:solidFill>
                          <a:srgbClr val="000000"/>
                        </a:solidFill>
                        <a:effectLst/>
                        <a:latin typeface="Calibri" panose="020F0502020204030204" pitchFamily="34" charset="0"/>
                      </a:endParaRPr>
                    </a:p>
                  </a:txBody>
                  <a:tcPr marL="101729" marR="101729" marT="50864" marB="50864">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solidFill>
                      <a:srgbClr val="FFFFFF"/>
                    </a:solidFill>
                  </a:tcPr>
                </a:tc>
                <a:tc>
                  <a:txBody>
                    <a:bodyPr/>
                    <a:lstStyle/>
                    <a:p>
                      <a:pPr marR="0" indent="0" algn="r" rtl="0">
                        <a:lnSpc>
                          <a:spcPct val="119000"/>
                        </a:lnSpc>
                        <a:spcBef>
                          <a:spcPts val="0"/>
                        </a:spcBef>
                        <a:spcAft>
                          <a:spcPts val="600"/>
                        </a:spcAft>
                      </a:pPr>
                      <a:r>
                        <a:rPr lang="en-GB" sz="1800" b="1" kern="1200" dirty="0">
                          <a:ln>
                            <a:noFill/>
                          </a:ln>
                          <a:solidFill>
                            <a:srgbClr val="000000"/>
                          </a:solidFill>
                          <a:effectLst/>
                          <a:latin typeface="Tw Cen MT" panose="020B0602020104020603" pitchFamily="34" charset="0"/>
                        </a:rPr>
                        <a:t>**6.86</a:t>
                      </a:r>
                      <a:endParaRPr lang="en-GB" sz="1800" kern="1400" dirty="0">
                        <a:ln>
                          <a:noFill/>
                        </a:ln>
                        <a:solidFill>
                          <a:srgbClr val="000000"/>
                        </a:solidFill>
                        <a:effectLst/>
                        <a:latin typeface="Calibri" panose="020F0502020204030204" pitchFamily="34" charset="0"/>
                      </a:endParaRPr>
                    </a:p>
                  </a:txBody>
                  <a:tcPr marL="101729" marR="101729" marT="50864" marB="50864">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BED7EF"/>
                    </a:solidFill>
                  </a:tcPr>
                </a:tc>
                <a:extLst>
                  <a:ext uri="{0D108BD9-81ED-4DB2-BD59-A6C34878D82A}">
                    <a16:rowId xmlns:a16="http://schemas.microsoft.com/office/drawing/2014/main" val="10009"/>
                  </a:ext>
                </a:extLst>
              </a:tr>
            </a:tbl>
          </a:graphicData>
        </a:graphic>
      </p:graphicFrame>
      <p:pic>
        <p:nvPicPr>
          <p:cNvPr id="3" name="Picture 2"/>
          <p:cNvPicPr>
            <a:picLocks noChangeAspect="1"/>
          </p:cNvPicPr>
          <p:nvPr/>
        </p:nvPicPr>
        <p:blipFill>
          <a:blip r:embed="rId3"/>
          <a:stretch>
            <a:fillRect/>
          </a:stretch>
        </p:blipFill>
        <p:spPr>
          <a:xfrm>
            <a:off x="120389" y="1556792"/>
            <a:ext cx="8769562" cy="5189040"/>
          </a:xfrm>
          <a:prstGeom prst="rect">
            <a:avLst/>
          </a:prstGeom>
        </p:spPr>
      </p:pic>
    </p:spTree>
    <p:extLst>
      <p:ext uri="{BB962C8B-B14F-4D97-AF65-F5344CB8AC3E}">
        <p14:creationId xmlns:p14="http://schemas.microsoft.com/office/powerpoint/2010/main" val="35565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188640"/>
            <a:ext cx="10871200" cy="990600"/>
          </a:xfrm>
        </p:spPr>
        <p:txBody>
          <a:bodyPr>
            <a:normAutofit/>
          </a:bodyPr>
          <a:lstStyle/>
          <a:p>
            <a:r>
              <a:rPr lang="en-GB" sz="4800" b="1" dirty="0"/>
              <a:t>Analysis</a:t>
            </a:r>
          </a:p>
        </p:txBody>
      </p:sp>
      <p:sp>
        <p:nvSpPr>
          <p:cNvPr id="5" name="TextBox 4"/>
          <p:cNvSpPr txBox="1"/>
          <p:nvPr/>
        </p:nvSpPr>
        <p:spPr>
          <a:xfrm>
            <a:off x="132882" y="1700808"/>
            <a:ext cx="11856640" cy="5873403"/>
          </a:xfrm>
          <a:prstGeom prst="rect">
            <a:avLst/>
          </a:prstGeom>
          <a:noFill/>
        </p:spPr>
        <p:txBody>
          <a:bodyPr wrap="square" rtlCol="0">
            <a:spAutoFit/>
          </a:bodyPr>
          <a:lstStyle/>
          <a:p>
            <a:pPr marL="457200" indent="-457200">
              <a:buClr>
                <a:schemeClr val="accent2">
                  <a:lumMod val="75000"/>
                </a:schemeClr>
              </a:buClr>
              <a:buSzPct val="70000"/>
              <a:buFont typeface="Wingdings" panose="05000000000000000000" pitchFamily="2" charset="2"/>
              <a:buChar char="q"/>
            </a:pPr>
            <a:r>
              <a:rPr lang="en-GB" sz="3200" dirty="0"/>
              <a:t>Reporting verb distribution confirmed the notion of </a:t>
            </a:r>
            <a:r>
              <a:rPr lang="en-GB" sz="3200" b="1" dirty="0">
                <a:solidFill>
                  <a:schemeClr val="accent2">
                    <a:lumMod val="75000"/>
                  </a:schemeClr>
                </a:solidFill>
              </a:rPr>
              <a:t>‘endorsement’ </a:t>
            </a:r>
            <a:r>
              <a:rPr lang="en-GB" sz="3200" dirty="0"/>
              <a:t>or </a:t>
            </a:r>
            <a:r>
              <a:rPr lang="en-GB" sz="3200" b="1" dirty="0">
                <a:solidFill>
                  <a:schemeClr val="accent2">
                    <a:lumMod val="75000"/>
                  </a:schemeClr>
                </a:solidFill>
              </a:rPr>
              <a:t>‘over-assertive’ </a:t>
            </a:r>
            <a:r>
              <a:rPr lang="en-GB" sz="3200" dirty="0">
                <a:solidFill>
                  <a:schemeClr val="accent2">
                    <a:lumMod val="75000"/>
                  </a:schemeClr>
                </a:solidFill>
              </a:rPr>
              <a:t>stance-taking </a:t>
            </a:r>
            <a:r>
              <a:rPr lang="en-GB" sz="3200" dirty="0"/>
              <a:t>by novice L2 writers</a:t>
            </a:r>
          </a:p>
          <a:p>
            <a:pPr marL="457200" indent="-457200">
              <a:buClr>
                <a:schemeClr val="accent2">
                  <a:lumMod val="75000"/>
                </a:schemeClr>
              </a:buClr>
              <a:buSzPct val="70000"/>
              <a:buFont typeface="Wingdings" panose="05000000000000000000" pitchFamily="2" charset="2"/>
              <a:buChar char="q"/>
            </a:pPr>
            <a:endParaRPr lang="en-GB" sz="3200" dirty="0"/>
          </a:p>
          <a:p>
            <a:pPr marL="457200" indent="-457200">
              <a:spcBef>
                <a:spcPts val="1000"/>
              </a:spcBef>
              <a:buClr>
                <a:schemeClr val="accent2">
                  <a:lumMod val="75000"/>
                </a:schemeClr>
              </a:buClr>
              <a:buSzPct val="70000"/>
              <a:buFont typeface="Wingdings" panose="05000000000000000000" pitchFamily="2" charset="2"/>
              <a:buChar char="q"/>
            </a:pPr>
            <a:r>
              <a:rPr lang="en-GB" sz="3200" dirty="0"/>
              <a:t>Other results from my study highlighted factors that increased the same effect:</a:t>
            </a:r>
          </a:p>
          <a:p>
            <a:pPr marL="914400" lvl="1" indent="-457200">
              <a:spcBef>
                <a:spcPts val="1000"/>
              </a:spcBef>
              <a:buClr>
                <a:srgbClr val="1F6B37"/>
              </a:buClr>
              <a:buSzPct val="60000"/>
              <a:buFont typeface="Wingdings" panose="05000000000000000000" pitchFamily="2" charset="2"/>
              <a:buChar char="q"/>
            </a:pPr>
            <a:r>
              <a:rPr lang="en-GB" sz="2800" dirty="0"/>
              <a:t>Citations in </a:t>
            </a:r>
            <a:r>
              <a:rPr lang="en-GB" sz="2800" b="1" dirty="0"/>
              <a:t>past tense: </a:t>
            </a:r>
            <a:r>
              <a:rPr lang="en-GB" sz="2800" dirty="0"/>
              <a:t>57% novices vs. 34% at proficiency (BAWE)</a:t>
            </a:r>
          </a:p>
          <a:p>
            <a:pPr marL="914400" lvl="1" indent="-457200">
              <a:spcBef>
                <a:spcPts val="1000"/>
              </a:spcBef>
              <a:buClr>
                <a:srgbClr val="1F6B37"/>
              </a:buClr>
              <a:buSzPct val="60000"/>
              <a:buFont typeface="Wingdings" panose="05000000000000000000" pitchFamily="2" charset="2"/>
              <a:buChar char="q"/>
            </a:pPr>
            <a:r>
              <a:rPr lang="en-GB" sz="2800" b="1" dirty="0"/>
              <a:t>‘Mental process’ verbs</a:t>
            </a:r>
            <a:r>
              <a:rPr lang="en-GB" sz="2800" dirty="0"/>
              <a:t>: 1% for novices vs. 9% at proficiency (BAWE)</a:t>
            </a:r>
          </a:p>
          <a:p>
            <a:pPr marL="914400" lvl="1" indent="-457200">
              <a:spcBef>
                <a:spcPts val="1000"/>
              </a:spcBef>
              <a:buClr>
                <a:srgbClr val="1F6B37"/>
              </a:buClr>
              <a:buSzPct val="60000"/>
              <a:buFont typeface="Wingdings" panose="05000000000000000000" pitchFamily="2" charset="2"/>
              <a:buChar char="q"/>
            </a:pPr>
            <a:r>
              <a:rPr lang="en-GB" sz="2800" dirty="0"/>
              <a:t>Included </a:t>
            </a:r>
            <a:r>
              <a:rPr lang="en-GB" sz="2800" b="1" dirty="0"/>
              <a:t>direct quote: </a:t>
            </a:r>
            <a:r>
              <a:rPr lang="en-GB" sz="2800" dirty="0"/>
              <a:t>31% for novices vs. 22% in journals (Pickard, 1995)</a:t>
            </a:r>
          </a:p>
          <a:p>
            <a:pPr>
              <a:spcBef>
                <a:spcPts val="1000"/>
              </a:spcBef>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7611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29"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8640"/>
            <a:ext cx="10871200" cy="990600"/>
          </a:xfrm>
        </p:spPr>
        <p:txBody>
          <a:bodyPr>
            <a:normAutofit/>
          </a:bodyPr>
          <a:lstStyle/>
          <a:p>
            <a:r>
              <a:rPr lang="en-GB" sz="4800" b="1" dirty="0"/>
              <a:t>What should teachers know?</a:t>
            </a:r>
          </a:p>
        </p:txBody>
      </p:sp>
      <p:sp>
        <p:nvSpPr>
          <p:cNvPr id="5" name="TextBox 4"/>
          <p:cNvSpPr txBox="1"/>
          <p:nvPr/>
        </p:nvSpPr>
        <p:spPr>
          <a:xfrm>
            <a:off x="619436" y="1628800"/>
            <a:ext cx="11257928" cy="6299160"/>
          </a:xfrm>
          <a:prstGeom prst="rect">
            <a:avLst/>
          </a:prstGeom>
          <a:noFill/>
        </p:spPr>
        <p:txBody>
          <a:bodyPr wrap="square" rtlCol="0">
            <a:spAutoFit/>
          </a:bodyPr>
          <a:lstStyle/>
          <a:p>
            <a:pPr marL="457200" indent="-457200">
              <a:spcBef>
                <a:spcPts val="800"/>
              </a:spcBef>
              <a:buClr>
                <a:schemeClr val="accent2">
                  <a:lumMod val="75000"/>
                </a:schemeClr>
              </a:buClr>
              <a:buSzPct val="70000"/>
              <a:buFont typeface="Wingdings" panose="05000000000000000000" pitchFamily="2" charset="2"/>
              <a:buChar char="q"/>
            </a:pPr>
            <a:r>
              <a:rPr lang="en-GB" sz="2800" b="1" dirty="0"/>
              <a:t>Scaffolding learners towards command of a limited yet useful range of reporting verbs beats striving for lexical breadth</a:t>
            </a:r>
            <a:endParaRPr lang="en-GB" sz="2800" dirty="0"/>
          </a:p>
          <a:p>
            <a:pPr marL="457200" indent="-457200">
              <a:spcBef>
                <a:spcPts val="800"/>
              </a:spcBef>
              <a:buClr>
                <a:schemeClr val="accent2">
                  <a:lumMod val="75000"/>
                </a:schemeClr>
              </a:buClr>
              <a:buSzPct val="70000"/>
              <a:buFont typeface="Wingdings" panose="05000000000000000000" pitchFamily="2" charset="2"/>
              <a:buChar char="q"/>
            </a:pPr>
            <a:r>
              <a:rPr lang="en-GB" sz="2800" dirty="0"/>
              <a:t>Reporting verbs are not the only/first aspect of citations attended to</a:t>
            </a:r>
          </a:p>
          <a:p>
            <a:pPr marL="457200" indent="-457200">
              <a:spcBef>
                <a:spcPts val="800"/>
              </a:spcBef>
              <a:buClr>
                <a:schemeClr val="accent2">
                  <a:lumMod val="75000"/>
                </a:schemeClr>
              </a:buClr>
              <a:buSzPct val="70000"/>
              <a:buFont typeface="Wingdings" panose="05000000000000000000" pitchFamily="2" charset="2"/>
              <a:buChar char="q"/>
            </a:pPr>
            <a:r>
              <a:rPr lang="en-GB" sz="2800" b="1" dirty="0"/>
              <a:t>But</a:t>
            </a:r>
            <a:r>
              <a:rPr lang="en-GB" sz="2800" dirty="0"/>
              <a:t> - 5 mark average gain if using five+ reporting verb clauses versus one within essays (limitations of this finding are acknowledged)</a:t>
            </a:r>
          </a:p>
          <a:p>
            <a:pPr marL="457200" indent="-457200">
              <a:spcBef>
                <a:spcPts val="800"/>
              </a:spcBef>
              <a:buClr>
                <a:schemeClr val="accent2">
                  <a:lumMod val="75000"/>
                </a:schemeClr>
              </a:buClr>
              <a:buSzPct val="70000"/>
              <a:buFont typeface="Wingdings" panose="05000000000000000000" pitchFamily="2" charset="2"/>
              <a:buChar char="q"/>
            </a:pPr>
            <a:r>
              <a:rPr lang="en-GB" sz="2800" dirty="0"/>
              <a:t>Learners likely to default to </a:t>
            </a:r>
            <a:r>
              <a:rPr lang="en-GB" sz="2800" b="1" dirty="0">
                <a:solidFill>
                  <a:schemeClr val="accent2">
                    <a:lumMod val="75000"/>
                  </a:schemeClr>
                </a:solidFill>
              </a:rPr>
              <a:t>‘say’, ‘show’</a:t>
            </a:r>
            <a:r>
              <a:rPr lang="en-GB" sz="2800" dirty="0"/>
              <a:t> and </a:t>
            </a:r>
            <a:r>
              <a:rPr lang="en-GB" sz="2800" b="1" dirty="0">
                <a:solidFill>
                  <a:schemeClr val="accent2">
                    <a:lumMod val="75000"/>
                  </a:schemeClr>
                </a:solidFill>
              </a:rPr>
              <a:t>‘find’ </a:t>
            </a:r>
            <a:r>
              <a:rPr lang="en-GB" sz="2800" dirty="0"/>
              <a:t>as naïve substitutes</a:t>
            </a:r>
          </a:p>
          <a:p>
            <a:pPr marL="457200" indent="-457200">
              <a:spcBef>
                <a:spcPts val="800"/>
              </a:spcBef>
              <a:buClr>
                <a:schemeClr val="accent2">
                  <a:lumMod val="75000"/>
                </a:schemeClr>
              </a:buClr>
              <a:buSzPct val="70000"/>
              <a:buFont typeface="Wingdings" panose="05000000000000000000" pitchFamily="2" charset="2"/>
              <a:buChar char="q"/>
            </a:pPr>
            <a:r>
              <a:rPr lang="en-GB" sz="2800" dirty="0"/>
              <a:t>Benefit in steering learners towards less assertive patterns</a:t>
            </a:r>
          </a:p>
          <a:p>
            <a:pPr marL="457200" indent="-457200">
              <a:spcBef>
                <a:spcPts val="800"/>
              </a:spcBef>
              <a:buClr>
                <a:schemeClr val="accent2">
                  <a:lumMod val="75000"/>
                </a:schemeClr>
              </a:buClr>
              <a:buSzPct val="70000"/>
              <a:buFont typeface="Wingdings" panose="05000000000000000000" pitchFamily="2" charset="2"/>
              <a:buChar char="q"/>
            </a:pPr>
            <a:r>
              <a:rPr lang="en-GB" sz="2800" dirty="0"/>
              <a:t>Use of the co-text is helpful, and obtainable; directly via the corpus or through online platforms such as the British Council website, which use resources based on the BAWE (</a:t>
            </a:r>
            <a:r>
              <a:rPr lang="en-GB" sz="2800" dirty="0" err="1"/>
              <a:t>Nesi</a:t>
            </a:r>
            <a:r>
              <a:rPr lang="en-GB" sz="2800" dirty="0"/>
              <a:t> </a:t>
            </a:r>
            <a:r>
              <a:rPr lang="en-GB" sz="2800" i="1" dirty="0"/>
              <a:t>et al., </a:t>
            </a:r>
            <a:r>
              <a:rPr lang="en-GB" sz="2800" dirty="0"/>
              <a:t>2009)</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2906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1" end="1"/>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3" end="3"/>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p:cTn id="24"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p:cTn id="31"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2"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99456" y="1628800"/>
            <a:ext cx="8928992" cy="4811033"/>
          </a:xfrm>
          <a:prstGeom prst="rect">
            <a:avLst/>
          </a:prstGeom>
        </p:spPr>
      </p:pic>
      <p:sp>
        <p:nvSpPr>
          <p:cNvPr id="6" name="Title 1"/>
          <p:cNvSpPr>
            <a:spLocks noGrp="1"/>
          </p:cNvSpPr>
          <p:nvPr>
            <p:ph type="title"/>
          </p:nvPr>
        </p:nvSpPr>
        <p:spPr>
          <a:xfrm>
            <a:off x="191344" y="116632"/>
            <a:ext cx="4320480" cy="1103402"/>
          </a:xfrm>
        </p:spPr>
        <p:txBody>
          <a:bodyPr>
            <a:noAutofit/>
          </a:bodyPr>
          <a:lstStyle/>
          <a:p>
            <a:r>
              <a:rPr lang="en-GB" sz="4800" b="1" dirty="0"/>
              <a:t>Not this way…</a:t>
            </a:r>
          </a:p>
        </p:txBody>
      </p:sp>
      <p:sp>
        <p:nvSpPr>
          <p:cNvPr id="7" name="Title 1"/>
          <p:cNvSpPr txBox="1">
            <a:spLocks/>
          </p:cNvSpPr>
          <p:nvPr/>
        </p:nvSpPr>
        <p:spPr>
          <a:xfrm>
            <a:off x="1919536" y="6353299"/>
            <a:ext cx="5544616" cy="495300"/>
          </a:xfrm>
          <a:prstGeom prst="rect">
            <a:avLst/>
          </a:prstGeom>
        </p:spPr>
        <p:txBody>
          <a:bodyPr vert="horz" anchor="ctr">
            <a:normAutofit fontScale="92500"/>
          </a:bodyPr>
          <a:lstStyle>
            <a:lvl1pPr algn="l" rtl="0" eaLnBrk="1" latinLnBrk="0" hangingPunct="1">
              <a:spcBef>
                <a:spcPct val="0"/>
              </a:spcBef>
              <a:buNone/>
              <a:defRPr sz="4400" kern="1200">
                <a:solidFill>
                  <a:schemeClr val="tx2"/>
                </a:solidFill>
                <a:latin typeface="+mj-lt"/>
                <a:ea typeface="+mj-ea"/>
                <a:cs typeface="+mj-cs"/>
              </a:defRPr>
            </a:lvl1pPr>
          </a:lstStyle>
          <a:p>
            <a:r>
              <a:rPr lang="en-GB" sz="2000" b="1" dirty="0"/>
              <a:t>http://www.port.ac.uk/students/academic-skills-unit/</a:t>
            </a:r>
          </a:p>
        </p:txBody>
      </p:sp>
    </p:spTree>
    <p:extLst>
      <p:ext uri="{BB962C8B-B14F-4D97-AF65-F5344CB8AC3E}">
        <p14:creationId xmlns:p14="http://schemas.microsoft.com/office/powerpoint/2010/main" val="350650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20" y="93264"/>
            <a:ext cx="10871200" cy="990600"/>
          </a:xfrm>
        </p:spPr>
        <p:txBody>
          <a:bodyPr>
            <a:normAutofit/>
          </a:bodyPr>
          <a:lstStyle/>
          <a:p>
            <a:r>
              <a:rPr lang="en-GB" sz="4800" b="1" dirty="0"/>
              <a:t>A teaching model</a:t>
            </a:r>
          </a:p>
        </p:txBody>
      </p:sp>
      <p:grpSp>
        <p:nvGrpSpPr>
          <p:cNvPr id="5" name="Group 4"/>
          <p:cNvGrpSpPr/>
          <p:nvPr/>
        </p:nvGrpSpPr>
        <p:grpSpPr>
          <a:xfrm>
            <a:off x="551384" y="1700808"/>
            <a:ext cx="10438825" cy="3528392"/>
            <a:chOff x="323528" y="2060847"/>
            <a:chExt cx="9006077" cy="3168363"/>
          </a:xfrm>
        </p:grpSpPr>
        <p:sp>
          <p:nvSpPr>
            <p:cNvPr id="6" name="TextBox 5"/>
            <p:cNvSpPr txBox="1"/>
            <p:nvPr/>
          </p:nvSpPr>
          <p:spPr>
            <a:xfrm>
              <a:off x="8225245" y="3655343"/>
              <a:ext cx="936104" cy="414558"/>
            </a:xfrm>
            <a:prstGeom prst="rect">
              <a:avLst/>
            </a:prstGeom>
            <a:noFill/>
          </p:spPr>
          <p:txBody>
            <a:bodyPr wrap="square" rtlCol="0">
              <a:spAutoFit/>
            </a:bodyPr>
            <a:lstStyle/>
            <a:p>
              <a:r>
                <a:rPr lang="en-GB" sz="2400" b="1" dirty="0"/>
                <a:t>Show</a:t>
              </a:r>
            </a:p>
          </p:txBody>
        </p:sp>
        <p:sp>
          <p:nvSpPr>
            <p:cNvPr id="7" name="TextBox 6"/>
            <p:cNvSpPr txBox="1"/>
            <p:nvPr/>
          </p:nvSpPr>
          <p:spPr>
            <a:xfrm>
              <a:off x="7510167" y="3111633"/>
              <a:ext cx="1819438" cy="467325"/>
            </a:xfrm>
            <a:prstGeom prst="rect">
              <a:avLst/>
            </a:prstGeom>
            <a:noFill/>
          </p:spPr>
          <p:txBody>
            <a:bodyPr wrap="square" rtlCol="0">
              <a:spAutoFit/>
            </a:bodyPr>
            <a:lstStyle/>
            <a:p>
              <a:r>
                <a:rPr lang="en-GB" sz="2400" b="1" dirty="0"/>
                <a:t>Demonstrate</a:t>
              </a:r>
            </a:p>
          </p:txBody>
        </p:sp>
        <p:sp>
          <p:nvSpPr>
            <p:cNvPr id="8" name="Oval 7"/>
            <p:cNvSpPr/>
            <p:nvPr/>
          </p:nvSpPr>
          <p:spPr>
            <a:xfrm>
              <a:off x="323528" y="2343788"/>
              <a:ext cx="6819129" cy="2885422"/>
            </a:xfrm>
            <a:prstGeom prst="ellipse">
              <a:avLst/>
            </a:prstGeom>
            <a:gradFill>
              <a:gsLst>
                <a:gs pos="19000">
                  <a:srgbClr val="2FA152">
                    <a:tint val="66000"/>
                    <a:satMod val="160000"/>
                  </a:srgbClr>
                </a:gs>
                <a:gs pos="52000">
                  <a:srgbClr val="2FA152">
                    <a:tint val="44500"/>
                    <a:satMod val="160000"/>
                  </a:srgbClr>
                </a:gs>
                <a:gs pos="69000">
                  <a:srgbClr val="2FA152">
                    <a:tint val="23500"/>
                    <a:satMod val="160000"/>
                  </a:srgbClr>
                </a:gs>
              </a:gsLst>
              <a:lin ang="0" scaled="1"/>
            </a:gra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Up-Down Arrow 8"/>
            <p:cNvSpPr/>
            <p:nvPr/>
          </p:nvSpPr>
          <p:spPr>
            <a:xfrm rot="5400000">
              <a:off x="4134815" y="-1750440"/>
              <a:ext cx="1018386" cy="8640960"/>
            </a:xfrm>
            <a:prstGeom prst="upDownArrow">
              <a:avLst>
                <a:gd name="adj1" fmla="val 38861"/>
                <a:gd name="adj2" fmla="val 50000"/>
              </a:avLst>
            </a:prstGeom>
            <a:solidFill>
              <a:srgbClr val="2AA8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568283" y="3094755"/>
              <a:ext cx="1218038" cy="467325"/>
            </a:xfrm>
            <a:prstGeom prst="rect">
              <a:avLst/>
            </a:prstGeom>
            <a:noFill/>
          </p:spPr>
          <p:txBody>
            <a:bodyPr wrap="square" rtlCol="0">
              <a:spAutoFit/>
            </a:bodyPr>
            <a:lstStyle/>
            <a:p>
              <a:r>
                <a:rPr lang="en-GB" sz="2400" b="1" dirty="0"/>
                <a:t>Believe</a:t>
              </a:r>
            </a:p>
          </p:txBody>
        </p:sp>
        <p:sp>
          <p:nvSpPr>
            <p:cNvPr id="11" name="TextBox 10"/>
            <p:cNvSpPr txBox="1"/>
            <p:nvPr/>
          </p:nvSpPr>
          <p:spPr>
            <a:xfrm>
              <a:off x="6247965" y="3127924"/>
              <a:ext cx="936104" cy="467325"/>
            </a:xfrm>
            <a:prstGeom prst="rect">
              <a:avLst/>
            </a:prstGeom>
            <a:noFill/>
          </p:spPr>
          <p:txBody>
            <a:bodyPr wrap="square" rtlCol="0">
              <a:spAutoFit/>
            </a:bodyPr>
            <a:lstStyle/>
            <a:p>
              <a:r>
                <a:rPr lang="en-GB" sz="2400" b="1" dirty="0"/>
                <a:t>Find</a:t>
              </a:r>
            </a:p>
          </p:txBody>
        </p:sp>
        <p:sp>
          <p:nvSpPr>
            <p:cNvPr id="12" name="TextBox 11"/>
            <p:cNvSpPr txBox="1"/>
            <p:nvPr/>
          </p:nvSpPr>
          <p:spPr>
            <a:xfrm>
              <a:off x="568283" y="3611358"/>
              <a:ext cx="1152128" cy="467325"/>
            </a:xfrm>
            <a:prstGeom prst="rect">
              <a:avLst/>
            </a:prstGeom>
            <a:noFill/>
          </p:spPr>
          <p:txBody>
            <a:bodyPr wrap="square" rtlCol="0">
              <a:spAutoFit/>
            </a:bodyPr>
            <a:lstStyle/>
            <a:p>
              <a:r>
                <a:rPr lang="en-GB" sz="2400" b="1" dirty="0"/>
                <a:t>Claim</a:t>
              </a:r>
            </a:p>
          </p:txBody>
        </p:sp>
        <p:sp>
          <p:nvSpPr>
            <p:cNvPr id="13" name="TextBox 12"/>
            <p:cNvSpPr txBox="1"/>
            <p:nvPr/>
          </p:nvSpPr>
          <p:spPr>
            <a:xfrm>
              <a:off x="1840067" y="3134370"/>
              <a:ext cx="1208456" cy="467325"/>
            </a:xfrm>
            <a:prstGeom prst="rect">
              <a:avLst/>
            </a:prstGeom>
            <a:noFill/>
          </p:spPr>
          <p:txBody>
            <a:bodyPr wrap="square" rtlCol="0">
              <a:spAutoFit/>
            </a:bodyPr>
            <a:lstStyle/>
            <a:p>
              <a:r>
                <a:rPr lang="en-GB" sz="2400" b="1" dirty="0"/>
                <a:t>Suggest</a:t>
              </a:r>
            </a:p>
          </p:txBody>
        </p:sp>
        <p:sp>
          <p:nvSpPr>
            <p:cNvPr id="14" name="TextBox 13"/>
            <p:cNvSpPr txBox="1"/>
            <p:nvPr/>
          </p:nvSpPr>
          <p:spPr>
            <a:xfrm>
              <a:off x="2222157" y="3611358"/>
              <a:ext cx="1080120" cy="414558"/>
            </a:xfrm>
            <a:prstGeom prst="rect">
              <a:avLst/>
            </a:prstGeom>
            <a:noFill/>
          </p:spPr>
          <p:txBody>
            <a:bodyPr wrap="square" rtlCol="0">
              <a:spAutoFit/>
            </a:bodyPr>
            <a:lstStyle/>
            <a:p>
              <a:r>
                <a:rPr lang="en-GB" sz="2400" b="1" dirty="0"/>
                <a:t>Argue</a:t>
              </a:r>
            </a:p>
          </p:txBody>
        </p:sp>
        <p:sp>
          <p:nvSpPr>
            <p:cNvPr id="15" name="TextBox 14"/>
            <p:cNvSpPr txBox="1"/>
            <p:nvPr/>
          </p:nvSpPr>
          <p:spPr>
            <a:xfrm>
              <a:off x="4610137" y="3129266"/>
              <a:ext cx="708574" cy="414558"/>
            </a:xfrm>
            <a:prstGeom prst="rect">
              <a:avLst/>
            </a:prstGeom>
            <a:noFill/>
          </p:spPr>
          <p:txBody>
            <a:bodyPr wrap="square" rtlCol="0">
              <a:spAutoFit/>
            </a:bodyPr>
            <a:lstStyle/>
            <a:p>
              <a:r>
                <a:rPr lang="en-GB" sz="2400" b="1" dirty="0"/>
                <a:t>State</a:t>
              </a:r>
            </a:p>
          </p:txBody>
        </p:sp>
        <p:sp>
          <p:nvSpPr>
            <p:cNvPr id="16" name="TextBox 15"/>
            <p:cNvSpPr txBox="1"/>
            <p:nvPr/>
          </p:nvSpPr>
          <p:spPr>
            <a:xfrm>
              <a:off x="397859" y="2302164"/>
              <a:ext cx="1005789" cy="529635"/>
            </a:xfrm>
            <a:prstGeom prst="rect">
              <a:avLst/>
            </a:prstGeom>
            <a:noFill/>
          </p:spPr>
          <p:txBody>
            <a:bodyPr wrap="square" rtlCol="0">
              <a:spAutoFit/>
            </a:bodyPr>
            <a:lstStyle/>
            <a:p>
              <a:r>
                <a:rPr lang="en-GB" sz="2800" b="1" dirty="0">
                  <a:solidFill>
                    <a:schemeClr val="bg1"/>
                  </a:solidFill>
                </a:rPr>
                <a:t>Low</a:t>
              </a:r>
            </a:p>
          </p:txBody>
        </p:sp>
        <p:sp>
          <p:nvSpPr>
            <p:cNvPr id="17" name="TextBox 16"/>
            <p:cNvSpPr txBox="1"/>
            <p:nvPr/>
          </p:nvSpPr>
          <p:spPr>
            <a:xfrm>
              <a:off x="7975540" y="2294405"/>
              <a:ext cx="925573" cy="529635"/>
            </a:xfrm>
            <a:prstGeom prst="rect">
              <a:avLst/>
            </a:prstGeom>
            <a:noFill/>
          </p:spPr>
          <p:txBody>
            <a:bodyPr wrap="square" rtlCol="0">
              <a:spAutoFit/>
            </a:bodyPr>
            <a:lstStyle/>
            <a:p>
              <a:r>
                <a:rPr lang="en-GB" sz="2800" b="1" dirty="0">
                  <a:solidFill>
                    <a:schemeClr val="bg1"/>
                  </a:solidFill>
                </a:rPr>
                <a:t>High</a:t>
              </a:r>
            </a:p>
          </p:txBody>
        </p:sp>
        <p:sp>
          <p:nvSpPr>
            <p:cNvPr id="18" name="TextBox 17"/>
            <p:cNvSpPr txBox="1"/>
            <p:nvPr/>
          </p:nvSpPr>
          <p:spPr>
            <a:xfrm>
              <a:off x="2762218" y="2302164"/>
              <a:ext cx="3744416" cy="529635"/>
            </a:xfrm>
            <a:prstGeom prst="rect">
              <a:avLst/>
            </a:prstGeom>
            <a:noFill/>
          </p:spPr>
          <p:txBody>
            <a:bodyPr wrap="square" rtlCol="0">
              <a:spAutoFit/>
            </a:bodyPr>
            <a:lstStyle/>
            <a:p>
              <a:r>
                <a:rPr lang="en-GB" sz="2800" b="1" dirty="0">
                  <a:solidFill>
                    <a:schemeClr val="bg1"/>
                  </a:solidFill>
                </a:rPr>
                <a:t>Degree of commitment</a:t>
              </a:r>
            </a:p>
          </p:txBody>
        </p:sp>
      </p:grpSp>
      <p:sp>
        <p:nvSpPr>
          <p:cNvPr id="3" name="TextBox 2"/>
          <p:cNvSpPr txBox="1"/>
          <p:nvPr/>
        </p:nvSpPr>
        <p:spPr>
          <a:xfrm>
            <a:off x="477523" y="5544292"/>
            <a:ext cx="11521280" cy="954107"/>
          </a:xfrm>
          <a:prstGeom prst="rect">
            <a:avLst/>
          </a:prstGeom>
          <a:noFill/>
        </p:spPr>
        <p:txBody>
          <a:bodyPr wrap="square" rtlCol="0">
            <a:spAutoFit/>
          </a:bodyPr>
          <a:lstStyle/>
          <a:p>
            <a:r>
              <a:rPr lang="en-GB" sz="2800" dirty="0"/>
              <a:t>The </a:t>
            </a:r>
            <a:r>
              <a:rPr lang="en-GB" sz="2800" b="1" dirty="0"/>
              <a:t>proposed teaching activities which follow </a:t>
            </a:r>
            <a:r>
              <a:rPr lang="en-GB" sz="2800" dirty="0"/>
              <a:t>aim to sensitise learners to the difference between </a:t>
            </a:r>
            <a:r>
              <a:rPr lang="en-GB" sz="2800" b="1" i="1" dirty="0">
                <a:solidFill>
                  <a:srgbClr val="C00000"/>
                </a:solidFill>
              </a:rPr>
              <a:t>Show</a:t>
            </a:r>
            <a:r>
              <a:rPr lang="en-GB" sz="2800" i="1" dirty="0"/>
              <a:t> </a:t>
            </a:r>
            <a:r>
              <a:rPr lang="en-GB" sz="2800" dirty="0"/>
              <a:t>(endorse), </a:t>
            </a:r>
            <a:r>
              <a:rPr lang="en-GB" sz="2800" b="1" i="1" dirty="0">
                <a:solidFill>
                  <a:srgbClr val="C00000"/>
                </a:solidFill>
              </a:rPr>
              <a:t>State</a:t>
            </a:r>
            <a:r>
              <a:rPr lang="en-GB" sz="2800" dirty="0"/>
              <a:t> (acknowledge) and </a:t>
            </a:r>
            <a:r>
              <a:rPr lang="en-GB" sz="2800" b="1" i="1" dirty="0">
                <a:solidFill>
                  <a:srgbClr val="C00000"/>
                </a:solidFill>
              </a:rPr>
              <a:t>Argue</a:t>
            </a:r>
            <a:r>
              <a:rPr lang="en-GB" sz="2800" dirty="0"/>
              <a:t> (distance).</a:t>
            </a:r>
          </a:p>
        </p:txBody>
      </p:sp>
    </p:spTree>
    <p:extLst>
      <p:ext uri="{BB962C8B-B14F-4D97-AF65-F5344CB8AC3E}">
        <p14:creationId xmlns:p14="http://schemas.microsoft.com/office/powerpoint/2010/main" val="33143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8640"/>
            <a:ext cx="10871200" cy="990600"/>
          </a:xfrm>
        </p:spPr>
        <p:txBody>
          <a:bodyPr>
            <a:normAutofit/>
          </a:bodyPr>
          <a:lstStyle/>
          <a:p>
            <a:r>
              <a:rPr lang="en-GB" sz="4800" b="1" dirty="0"/>
              <a:t>Diagnostic/discussion</a:t>
            </a:r>
          </a:p>
        </p:txBody>
      </p:sp>
      <p:sp>
        <p:nvSpPr>
          <p:cNvPr id="3" name="Content Placeholder 2"/>
          <p:cNvSpPr>
            <a:spLocks noGrp="1"/>
          </p:cNvSpPr>
          <p:nvPr>
            <p:ph sz="quarter" idx="1"/>
          </p:nvPr>
        </p:nvSpPr>
        <p:spPr>
          <a:xfrm>
            <a:off x="813671" y="1844824"/>
            <a:ext cx="10871200" cy="4572000"/>
          </a:xfrm>
        </p:spPr>
        <p:txBody>
          <a:bodyPr/>
          <a:lstStyle/>
          <a:p>
            <a:pPr marL="0" indent="0">
              <a:buNone/>
            </a:pPr>
            <a:r>
              <a:rPr lang="en-GB" dirty="0"/>
              <a:t>What, if any, meaning differences are there between:</a:t>
            </a:r>
          </a:p>
          <a:p>
            <a:pPr marL="0" indent="0">
              <a:buNone/>
            </a:pPr>
            <a:endParaRPr lang="en-GB" i="1" dirty="0"/>
          </a:p>
          <a:p>
            <a:pPr marL="352425" indent="0">
              <a:buNone/>
            </a:pPr>
            <a:r>
              <a:rPr lang="en-GB" i="1" dirty="0"/>
              <a:t>Johnson (2016) </a:t>
            </a:r>
            <a:r>
              <a:rPr lang="en-GB" b="1" i="1" dirty="0"/>
              <a:t>argued </a:t>
            </a:r>
            <a:r>
              <a:rPr lang="en-GB" i="1" dirty="0"/>
              <a:t>that drinking green tea is good for weight loss</a:t>
            </a:r>
          </a:p>
          <a:p>
            <a:pPr marL="352425" indent="0">
              <a:buNone/>
            </a:pPr>
            <a:r>
              <a:rPr lang="en-GB" i="1" dirty="0"/>
              <a:t>Johnson (2016) </a:t>
            </a:r>
            <a:r>
              <a:rPr lang="en-GB" b="1" i="1" dirty="0"/>
              <a:t>stated</a:t>
            </a:r>
            <a:r>
              <a:rPr lang="en-GB" i="1" dirty="0"/>
              <a:t> that drinking green tea is good for weight loss</a:t>
            </a:r>
          </a:p>
          <a:p>
            <a:pPr marL="352425" indent="0">
              <a:buNone/>
            </a:pPr>
            <a:r>
              <a:rPr lang="en-GB" i="1" dirty="0"/>
              <a:t>Johnson (2016) </a:t>
            </a:r>
            <a:r>
              <a:rPr lang="en-GB" b="1" i="1" dirty="0"/>
              <a:t>showed</a:t>
            </a:r>
            <a:r>
              <a:rPr lang="en-GB" i="1" dirty="0"/>
              <a:t> that drinking green tea is good for weight loss</a:t>
            </a:r>
          </a:p>
          <a:p>
            <a:endParaRPr lang="en-GB" dirty="0"/>
          </a:p>
        </p:txBody>
      </p:sp>
    </p:spTree>
    <p:extLst>
      <p:ext uri="{BB962C8B-B14F-4D97-AF65-F5344CB8AC3E}">
        <p14:creationId xmlns:p14="http://schemas.microsoft.com/office/powerpoint/2010/main" val="1313329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8640"/>
            <a:ext cx="10871200" cy="990600"/>
          </a:xfrm>
        </p:spPr>
        <p:txBody>
          <a:bodyPr>
            <a:normAutofit/>
          </a:bodyPr>
          <a:lstStyle/>
          <a:p>
            <a:r>
              <a:rPr lang="en-GB" sz="4800" b="1" dirty="0"/>
              <a:t>Exploring the corpus</a:t>
            </a:r>
          </a:p>
        </p:txBody>
      </p:sp>
      <p:sp>
        <p:nvSpPr>
          <p:cNvPr id="3" name="Content Placeholder 2"/>
          <p:cNvSpPr>
            <a:spLocks noGrp="1"/>
          </p:cNvSpPr>
          <p:nvPr>
            <p:ph sz="quarter" idx="1"/>
          </p:nvPr>
        </p:nvSpPr>
        <p:spPr>
          <a:xfrm>
            <a:off x="407368" y="1484784"/>
            <a:ext cx="11665296" cy="4752528"/>
          </a:xfrm>
        </p:spPr>
        <p:txBody>
          <a:bodyPr>
            <a:normAutofit fontScale="92500" lnSpcReduction="20000"/>
          </a:bodyPr>
          <a:lstStyle/>
          <a:p>
            <a:pPr marL="0" lvl="0" indent="0">
              <a:buNone/>
            </a:pPr>
            <a:endParaRPr lang="en-GB" sz="2800" dirty="0"/>
          </a:p>
          <a:p>
            <a:pPr lvl="0">
              <a:lnSpc>
                <a:spcPct val="110000"/>
              </a:lnSpc>
              <a:spcBef>
                <a:spcPts val="600"/>
              </a:spcBef>
            </a:pPr>
            <a:r>
              <a:rPr lang="en-GB" sz="3000" dirty="0"/>
              <a:t>Using </a:t>
            </a:r>
            <a:r>
              <a:rPr lang="en-GB" sz="3000" b="1" dirty="0"/>
              <a:t>two different colours, </a:t>
            </a:r>
            <a:r>
              <a:rPr lang="en-GB" sz="3000" dirty="0"/>
              <a:t>to the left of the reporting verbs,</a:t>
            </a:r>
            <a:r>
              <a:rPr lang="en-GB" sz="3000" b="1" dirty="0"/>
              <a:t> </a:t>
            </a:r>
            <a:br>
              <a:rPr lang="en-GB" sz="3000" b="1" dirty="0"/>
            </a:br>
            <a:r>
              <a:rPr lang="en-GB" sz="3000" dirty="0"/>
              <a:t>highlight all:</a:t>
            </a:r>
          </a:p>
          <a:p>
            <a:pPr marL="1076325" lvl="1" indent="-354013">
              <a:lnSpc>
                <a:spcPct val="110000"/>
              </a:lnSpc>
              <a:spcBef>
                <a:spcPts val="600"/>
              </a:spcBef>
            </a:pPr>
            <a:r>
              <a:rPr lang="en-GB" sz="3000" dirty="0"/>
              <a:t>Adverbs</a:t>
            </a:r>
          </a:p>
          <a:p>
            <a:pPr marL="1076325" lvl="1" indent="-354013">
              <a:lnSpc>
                <a:spcPct val="110000"/>
              </a:lnSpc>
              <a:spcBef>
                <a:spcPts val="600"/>
              </a:spcBef>
            </a:pPr>
            <a:r>
              <a:rPr lang="en-GB" sz="3000" dirty="0"/>
              <a:t>Noun phrases</a:t>
            </a:r>
          </a:p>
          <a:p>
            <a:pPr marL="365760" lvl="1" indent="0">
              <a:lnSpc>
                <a:spcPct val="110000"/>
              </a:lnSpc>
              <a:spcBef>
                <a:spcPts val="600"/>
              </a:spcBef>
              <a:buNone/>
            </a:pPr>
            <a:endParaRPr lang="en-GB" sz="3000" dirty="0"/>
          </a:p>
          <a:p>
            <a:pPr lvl="0">
              <a:lnSpc>
                <a:spcPct val="110000"/>
              </a:lnSpc>
              <a:spcBef>
                <a:spcPts val="600"/>
              </a:spcBef>
            </a:pPr>
            <a:r>
              <a:rPr lang="en-GB" sz="3000" dirty="0"/>
              <a:t>Which of the three verbs most often comes after:</a:t>
            </a:r>
          </a:p>
          <a:p>
            <a:pPr marL="1076325" lvl="1" indent="-354013">
              <a:lnSpc>
                <a:spcPct val="110000"/>
              </a:lnSpc>
              <a:spcBef>
                <a:spcPts val="600"/>
              </a:spcBef>
            </a:pPr>
            <a:r>
              <a:rPr lang="en-GB" sz="3000" dirty="0"/>
              <a:t>Adverbs</a:t>
            </a:r>
          </a:p>
          <a:p>
            <a:pPr marL="1076325" lvl="1" indent="-354013">
              <a:lnSpc>
                <a:spcPct val="110000"/>
              </a:lnSpc>
              <a:spcBef>
                <a:spcPts val="600"/>
              </a:spcBef>
            </a:pPr>
            <a:r>
              <a:rPr lang="en-GB" sz="3000" dirty="0"/>
              <a:t>Noun phrases</a:t>
            </a:r>
          </a:p>
          <a:p>
            <a:pPr marL="1076325" lvl="1" indent="-354013">
              <a:lnSpc>
                <a:spcPct val="110000"/>
              </a:lnSpc>
              <a:spcBef>
                <a:spcPts val="600"/>
              </a:spcBef>
            </a:pPr>
            <a:r>
              <a:rPr lang="en-GB" sz="3000" dirty="0"/>
              <a:t>Neither</a:t>
            </a:r>
          </a:p>
          <a:p>
            <a:endParaRPr lang="en-GB" dirty="0"/>
          </a:p>
        </p:txBody>
      </p:sp>
    </p:spTree>
    <p:extLst>
      <p:ext uri="{BB962C8B-B14F-4D97-AF65-F5344CB8AC3E}">
        <p14:creationId xmlns:p14="http://schemas.microsoft.com/office/powerpoint/2010/main" val="109797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16632"/>
            <a:ext cx="11809312" cy="936104"/>
          </a:xfrm>
        </p:spPr>
        <p:txBody>
          <a:bodyPr>
            <a:normAutofit/>
          </a:bodyPr>
          <a:lstStyle/>
          <a:p>
            <a:r>
              <a:rPr lang="en-GB" sz="4800" b="1" dirty="0"/>
              <a:t>Adverbial + </a:t>
            </a:r>
            <a:r>
              <a:rPr lang="en-GB" sz="4800" b="1" i="1" dirty="0">
                <a:solidFill>
                  <a:schemeClr val="accent2">
                    <a:lumMod val="75000"/>
                  </a:schemeClr>
                </a:solidFill>
              </a:rPr>
              <a:t>‘Argue’   </a:t>
            </a:r>
            <a:r>
              <a:rPr lang="en-GB" sz="4800" b="1" dirty="0"/>
              <a:t>(BAWE: random)</a:t>
            </a:r>
          </a:p>
        </p:txBody>
      </p:sp>
      <p:pic>
        <p:nvPicPr>
          <p:cNvPr id="5" name="Picture 4"/>
          <p:cNvPicPr>
            <a:picLocks noChangeAspect="1"/>
          </p:cNvPicPr>
          <p:nvPr/>
        </p:nvPicPr>
        <p:blipFill>
          <a:blip r:embed="rId3"/>
          <a:stretch>
            <a:fillRect/>
          </a:stretch>
        </p:blipFill>
        <p:spPr>
          <a:xfrm>
            <a:off x="0" y="1079164"/>
            <a:ext cx="12192000" cy="5544616"/>
          </a:xfrm>
          <a:prstGeom prst="rect">
            <a:avLst/>
          </a:prstGeom>
        </p:spPr>
      </p:pic>
    </p:spTree>
    <p:extLst>
      <p:ext uri="{BB962C8B-B14F-4D97-AF65-F5344CB8AC3E}">
        <p14:creationId xmlns:p14="http://schemas.microsoft.com/office/powerpoint/2010/main" val="3164711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6" y="116632"/>
            <a:ext cx="11809312" cy="1080120"/>
          </a:xfrm>
        </p:spPr>
        <p:txBody>
          <a:bodyPr>
            <a:normAutofit/>
          </a:bodyPr>
          <a:lstStyle/>
          <a:p>
            <a:r>
              <a:rPr lang="en-GB" b="1" i="1" dirty="0">
                <a:solidFill>
                  <a:schemeClr val="accent2">
                    <a:lumMod val="75000"/>
                  </a:schemeClr>
                </a:solidFill>
              </a:rPr>
              <a:t>‘Show’ </a:t>
            </a:r>
            <a:r>
              <a:rPr lang="en-GB" b="1" dirty="0"/>
              <a:t>+ ‘research’ noun phrase (BAWE: random)</a:t>
            </a:r>
          </a:p>
        </p:txBody>
      </p:sp>
      <p:pic>
        <p:nvPicPr>
          <p:cNvPr id="3" name="Picture 2"/>
          <p:cNvPicPr>
            <a:picLocks noChangeAspect="1"/>
          </p:cNvPicPr>
          <p:nvPr/>
        </p:nvPicPr>
        <p:blipFill>
          <a:blip r:embed="rId3"/>
          <a:stretch>
            <a:fillRect/>
          </a:stretch>
        </p:blipFill>
        <p:spPr>
          <a:xfrm>
            <a:off x="0" y="1196752"/>
            <a:ext cx="12192000" cy="5544616"/>
          </a:xfrm>
          <a:prstGeom prst="rect">
            <a:avLst/>
          </a:prstGeom>
        </p:spPr>
      </p:pic>
    </p:spTree>
    <p:extLst>
      <p:ext uri="{BB962C8B-B14F-4D97-AF65-F5344CB8AC3E}">
        <p14:creationId xmlns:p14="http://schemas.microsoft.com/office/powerpoint/2010/main" val="135883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88640"/>
            <a:ext cx="10871200" cy="990600"/>
          </a:xfrm>
        </p:spPr>
        <p:txBody>
          <a:bodyPr>
            <a:normAutofit/>
          </a:bodyPr>
          <a:lstStyle/>
          <a:p>
            <a:r>
              <a:rPr lang="en-GB" sz="4800" b="1" dirty="0"/>
              <a:t>Research questions</a:t>
            </a:r>
          </a:p>
        </p:txBody>
      </p:sp>
      <p:sp>
        <p:nvSpPr>
          <p:cNvPr id="4" name="Content Placeholder 4"/>
          <p:cNvSpPr>
            <a:spLocks noGrp="1"/>
          </p:cNvSpPr>
          <p:nvPr>
            <p:ph sz="quarter" idx="1"/>
          </p:nvPr>
        </p:nvSpPr>
        <p:spPr>
          <a:xfrm>
            <a:off x="551384" y="1772816"/>
            <a:ext cx="10871200" cy="4495800"/>
          </a:xfrm>
        </p:spPr>
        <p:txBody>
          <a:bodyPr>
            <a:normAutofit/>
          </a:bodyPr>
          <a:lstStyle/>
          <a:p>
            <a:pPr marL="688975" indent="-514350">
              <a:buSzPct val="100000"/>
              <a:buAutoNum type="arabicPeriod"/>
            </a:pPr>
            <a:r>
              <a:rPr lang="en-GB" sz="3200" dirty="0"/>
              <a:t>How, and to what extent, do the citation practices of Chinese L1 speakers at novice level in UK higher education, diverge from those found in ‘proficient’ exemplar writing?</a:t>
            </a:r>
            <a:br>
              <a:rPr lang="en-GB" sz="3200" dirty="0"/>
            </a:br>
            <a:endParaRPr lang="en-GB" sz="3200" dirty="0"/>
          </a:p>
          <a:p>
            <a:pPr marL="688975" indent="-514350">
              <a:buSzPct val="100000"/>
              <a:buAutoNum type="arabicPeriod"/>
            </a:pPr>
            <a:r>
              <a:rPr lang="en-GB" sz="3200" dirty="0"/>
              <a:t>How can pedagogy respond to the findings and their implications?</a:t>
            </a:r>
          </a:p>
        </p:txBody>
      </p:sp>
    </p:spTree>
    <p:extLst>
      <p:ext uri="{BB962C8B-B14F-4D97-AF65-F5344CB8AC3E}">
        <p14:creationId xmlns:p14="http://schemas.microsoft.com/office/powerpoint/2010/main" val="4110438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81957"/>
            <a:ext cx="10871200" cy="990600"/>
          </a:xfrm>
        </p:spPr>
        <p:txBody>
          <a:bodyPr>
            <a:normAutofit/>
          </a:bodyPr>
          <a:lstStyle/>
          <a:p>
            <a:r>
              <a:rPr lang="en-GB" sz="4800" b="1" dirty="0"/>
              <a:t>Deduction</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57768098"/>
              </p:ext>
            </p:extLst>
          </p:nvPr>
        </p:nvGraphicFramePr>
        <p:xfrm>
          <a:off x="763802" y="2425880"/>
          <a:ext cx="11035990" cy="3136142"/>
        </p:xfrm>
        <a:graphic>
          <a:graphicData uri="http://schemas.openxmlformats.org/drawingml/2006/table">
            <a:tbl>
              <a:tblPr firstRow="1" firstCol="1" bandRow="1">
                <a:tableStyleId>{BC89EF96-8CEA-46FF-86C4-4CE0E7609802}</a:tableStyleId>
              </a:tblPr>
              <a:tblGrid>
                <a:gridCol w="3811676">
                  <a:extLst>
                    <a:ext uri="{9D8B030D-6E8A-4147-A177-3AD203B41FA5}">
                      <a16:colId xmlns:a16="http://schemas.microsoft.com/office/drawing/2014/main" val="1533965039"/>
                    </a:ext>
                  </a:extLst>
                </a:gridCol>
                <a:gridCol w="1214253">
                  <a:extLst>
                    <a:ext uri="{9D8B030D-6E8A-4147-A177-3AD203B41FA5}">
                      <a16:colId xmlns:a16="http://schemas.microsoft.com/office/drawing/2014/main" val="1871446478"/>
                    </a:ext>
                  </a:extLst>
                </a:gridCol>
                <a:gridCol w="6010061">
                  <a:extLst>
                    <a:ext uri="{9D8B030D-6E8A-4147-A177-3AD203B41FA5}">
                      <a16:colId xmlns:a16="http://schemas.microsoft.com/office/drawing/2014/main" val="1802468055"/>
                    </a:ext>
                  </a:extLst>
                </a:gridCol>
              </a:tblGrid>
              <a:tr h="675796">
                <a:tc>
                  <a:txBody>
                    <a:bodyPr/>
                    <a:lstStyle/>
                    <a:p>
                      <a:pPr>
                        <a:lnSpc>
                          <a:spcPct val="107000"/>
                        </a:lnSpc>
                        <a:spcAft>
                          <a:spcPts val="0"/>
                        </a:spcAft>
                      </a:pPr>
                      <a:r>
                        <a:rPr lang="en-GB" sz="2100" b="0">
                          <a:effectLst/>
                        </a:rPr>
                        <a:t>Similarly, Perrow (1973)</a:t>
                      </a:r>
                      <a:endParaRPr lang="en-GB" sz="2100" b="0">
                        <a:effectLst/>
                        <a:latin typeface="Calibri" panose="020F0502020204030204" pitchFamily="34" charset="0"/>
                        <a:ea typeface="Calibri" panose="020F0502020204030204" pitchFamily="34" charset="0"/>
                        <a:cs typeface="Times New Roman" panose="02020603050405020304" pitchFamily="18" charset="0"/>
                      </a:endParaRPr>
                    </a:p>
                  </a:txBody>
                  <a:tcPr marL="132197" marR="132197" marT="0" marB="0"/>
                </a:tc>
                <a:tc rowSpan="5">
                  <a:txBody>
                    <a:bodyPr/>
                    <a:lstStyle/>
                    <a:p>
                      <a:pPr>
                        <a:lnSpc>
                          <a:spcPct val="107000"/>
                        </a:lnSpc>
                        <a:spcAft>
                          <a:spcPts val="0"/>
                        </a:spcAft>
                      </a:pPr>
                      <a:r>
                        <a:rPr lang="en-GB" sz="2100" dirty="0">
                          <a:effectLst/>
                        </a:rPr>
                        <a:t> </a:t>
                      </a:r>
                    </a:p>
                    <a:p>
                      <a:pPr>
                        <a:lnSpc>
                          <a:spcPct val="107000"/>
                        </a:lnSpc>
                        <a:spcAft>
                          <a:spcPts val="0"/>
                        </a:spcAft>
                      </a:pPr>
                      <a:r>
                        <a:rPr lang="en-GB" sz="2100" dirty="0">
                          <a:effectLst/>
                        </a:rPr>
                        <a:t> </a:t>
                      </a:r>
                    </a:p>
                    <a:p>
                      <a:pPr>
                        <a:lnSpc>
                          <a:spcPct val="107000"/>
                        </a:lnSpc>
                        <a:spcAft>
                          <a:spcPts val="0"/>
                        </a:spcAft>
                      </a:pPr>
                      <a:r>
                        <a:rPr lang="en-GB" sz="2100" dirty="0">
                          <a:effectLst/>
                        </a:rPr>
                        <a:t> </a:t>
                      </a:r>
                    </a:p>
                    <a:p>
                      <a:pPr algn="ctr">
                        <a:lnSpc>
                          <a:spcPct val="107000"/>
                        </a:lnSpc>
                        <a:spcAft>
                          <a:spcPts val="0"/>
                        </a:spcAft>
                      </a:pPr>
                      <a:r>
                        <a:rPr lang="en-GB" sz="2100" b="0" dirty="0">
                          <a:effectLst/>
                        </a:rPr>
                        <a:t>?</a:t>
                      </a:r>
                    </a:p>
                    <a:p>
                      <a:pPr algn="ctr">
                        <a:lnSpc>
                          <a:spcPct val="107000"/>
                        </a:lnSpc>
                        <a:spcAft>
                          <a:spcPts val="0"/>
                        </a:spcAft>
                      </a:pPr>
                      <a:r>
                        <a:rPr lang="en-GB" sz="2100" dirty="0">
                          <a:effectLst/>
                        </a:rPr>
                        <a:t> </a:t>
                      </a:r>
                    </a:p>
                    <a:p>
                      <a:pPr>
                        <a:lnSpc>
                          <a:spcPct val="107000"/>
                        </a:lnSpc>
                        <a:spcAft>
                          <a:spcPts val="0"/>
                        </a:spcAft>
                      </a:pPr>
                      <a:r>
                        <a:rPr lang="en-GB" sz="2100" dirty="0">
                          <a:effectLst/>
                        </a:rPr>
                        <a:t>_______</a:t>
                      </a:r>
                    </a:p>
                    <a:p>
                      <a:pPr>
                        <a:lnSpc>
                          <a:spcPct val="107000"/>
                        </a:lnSpc>
                        <a:spcAft>
                          <a:spcPts val="0"/>
                        </a:spcAft>
                      </a:pPr>
                      <a:r>
                        <a:rPr lang="en-GB" sz="2100" dirty="0">
                          <a:effectLst/>
                        </a:rPr>
                        <a:t> </a:t>
                      </a:r>
                    </a:p>
                    <a:p>
                      <a:pPr>
                        <a:lnSpc>
                          <a:spcPct val="107000"/>
                        </a:lnSpc>
                        <a:spcAft>
                          <a:spcPts val="0"/>
                        </a:spcAft>
                      </a:pPr>
                      <a:r>
                        <a:rPr lang="en-GB" sz="2100" dirty="0">
                          <a:effectLst/>
                        </a:rPr>
                        <a:t>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32197" marR="132197" marT="0" marB="0"/>
                </a:tc>
                <a:tc>
                  <a:txBody>
                    <a:bodyPr/>
                    <a:lstStyle/>
                    <a:p>
                      <a:pPr>
                        <a:lnSpc>
                          <a:spcPct val="107000"/>
                        </a:lnSpc>
                        <a:spcAft>
                          <a:spcPts val="0"/>
                        </a:spcAft>
                      </a:pPr>
                      <a:r>
                        <a:rPr lang="en-GB" sz="2100" b="0" dirty="0">
                          <a:effectLst/>
                        </a:rPr>
                        <a:t>that organisational change through managerial grids, training and job enrichment is ineffective</a:t>
                      </a:r>
                      <a:endParaRPr lang="en-GB" sz="2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32197" marR="132197" marT="0" marB="0"/>
                </a:tc>
                <a:extLst>
                  <a:ext uri="{0D108BD9-81ED-4DB2-BD59-A6C34878D82A}">
                    <a16:rowId xmlns:a16="http://schemas.microsoft.com/office/drawing/2014/main" val="1952245968"/>
                  </a:ext>
                </a:extLst>
              </a:tr>
              <a:tr h="330003">
                <a:tc>
                  <a:txBody>
                    <a:bodyPr/>
                    <a:lstStyle/>
                    <a:p>
                      <a:pPr>
                        <a:lnSpc>
                          <a:spcPct val="107000"/>
                        </a:lnSpc>
                        <a:spcAft>
                          <a:spcPts val="0"/>
                        </a:spcAft>
                      </a:pPr>
                      <a:r>
                        <a:rPr lang="en-GB" sz="2100" b="0">
                          <a:effectLst/>
                        </a:rPr>
                        <a:t>However, Carter et al (2001)</a:t>
                      </a:r>
                      <a:endParaRPr lang="en-GB" sz="2100" b="0">
                        <a:effectLst/>
                        <a:latin typeface="Calibri" panose="020F0502020204030204" pitchFamily="34" charset="0"/>
                        <a:ea typeface="Calibri" panose="020F0502020204030204" pitchFamily="34" charset="0"/>
                        <a:cs typeface="Times New Roman" panose="02020603050405020304" pitchFamily="18" charset="0"/>
                      </a:endParaRPr>
                    </a:p>
                  </a:txBody>
                  <a:tcPr marL="132197" marR="132197" marT="0" marB="0"/>
                </a:tc>
                <a:tc vMerge="1">
                  <a:txBody>
                    <a:bodyPr/>
                    <a:lstStyle/>
                    <a:p>
                      <a:endParaRPr lang="en-GB"/>
                    </a:p>
                  </a:txBody>
                  <a:tcPr/>
                </a:tc>
                <a:tc>
                  <a:txBody>
                    <a:bodyPr/>
                    <a:lstStyle/>
                    <a:p>
                      <a:pPr>
                        <a:lnSpc>
                          <a:spcPct val="107000"/>
                        </a:lnSpc>
                        <a:spcAft>
                          <a:spcPts val="0"/>
                        </a:spcAft>
                      </a:pPr>
                      <a:r>
                        <a:rPr lang="en-GB" sz="2100">
                          <a:effectLst/>
                        </a:rPr>
                        <a:t>men and women generally think equally</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132197" marR="132197" marT="0" marB="0"/>
                </a:tc>
                <a:extLst>
                  <a:ext uri="{0D108BD9-81ED-4DB2-BD59-A6C34878D82A}">
                    <a16:rowId xmlns:a16="http://schemas.microsoft.com/office/drawing/2014/main" val="2267545223"/>
                  </a:ext>
                </a:extLst>
              </a:tr>
              <a:tr h="675796">
                <a:tc>
                  <a:txBody>
                    <a:bodyPr/>
                    <a:lstStyle/>
                    <a:p>
                      <a:pPr>
                        <a:lnSpc>
                          <a:spcPct val="107000"/>
                        </a:lnSpc>
                        <a:spcAft>
                          <a:spcPts val="0"/>
                        </a:spcAft>
                      </a:pPr>
                      <a:r>
                        <a:rPr lang="en-GB" sz="2100" b="0">
                          <a:effectLst/>
                        </a:rPr>
                        <a:t>Hamner (1976) and Luthans (1974) </a:t>
                      </a:r>
                      <a:endParaRPr lang="en-GB" sz="2100" b="0">
                        <a:effectLst/>
                        <a:latin typeface="Calibri" panose="020F0502020204030204" pitchFamily="34" charset="0"/>
                        <a:ea typeface="Calibri" panose="020F0502020204030204" pitchFamily="34" charset="0"/>
                        <a:cs typeface="Times New Roman" panose="02020603050405020304" pitchFamily="18" charset="0"/>
                      </a:endParaRPr>
                    </a:p>
                  </a:txBody>
                  <a:tcPr marL="132197" marR="132197" marT="0" marB="0"/>
                </a:tc>
                <a:tc vMerge="1">
                  <a:txBody>
                    <a:bodyPr/>
                    <a:lstStyle/>
                    <a:p>
                      <a:endParaRPr lang="en-GB"/>
                    </a:p>
                  </a:txBody>
                  <a:tcPr/>
                </a:tc>
                <a:tc>
                  <a:txBody>
                    <a:bodyPr/>
                    <a:lstStyle/>
                    <a:p>
                      <a:pPr>
                        <a:lnSpc>
                          <a:spcPct val="107000"/>
                        </a:lnSpc>
                        <a:spcAft>
                          <a:spcPts val="0"/>
                        </a:spcAft>
                      </a:pPr>
                      <a:r>
                        <a:rPr lang="en-GB" sz="2100">
                          <a:effectLst/>
                        </a:rPr>
                        <a:t>people learn the required behaviours, exhibit them to gain rewards, and performance improves</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132197" marR="132197" marT="0" marB="0"/>
                </a:tc>
                <a:extLst>
                  <a:ext uri="{0D108BD9-81ED-4DB2-BD59-A6C34878D82A}">
                    <a16:rowId xmlns:a16="http://schemas.microsoft.com/office/drawing/2014/main" val="456687390"/>
                  </a:ext>
                </a:extLst>
              </a:tr>
              <a:tr h="675796">
                <a:tc>
                  <a:txBody>
                    <a:bodyPr/>
                    <a:lstStyle/>
                    <a:p>
                      <a:pPr>
                        <a:lnSpc>
                          <a:spcPct val="107000"/>
                        </a:lnSpc>
                        <a:spcAft>
                          <a:spcPts val="0"/>
                        </a:spcAft>
                      </a:pPr>
                      <a:r>
                        <a:rPr lang="en-GB" sz="2100" b="0">
                          <a:effectLst/>
                        </a:rPr>
                        <a:t>However, as Higgins (1987)</a:t>
                      </a:r>
                      <a:endParaRPr lang="en-GB" sz="2100" b="0">
                        <a:effectLst/>
                        <a:latin typeface="Calibri" panose="020F0502020204030204" pitchFamily="34" charset="0"/>
                        <a:ea typeface="Calibri" panose="020F0502020204030204" pitchFamily="34" charset="0"/>
                        <a:cs typeface="Times New Roman" panose="02020603050405020304" pitchFamily="18" charset="0"/>
                      </a:endParaRPr>
                    </a:p>
                  </a:txBody>
                  <a:tcPr marL="132197" marR="132197" marT="0" marB="0"/>
                </a:tc>
                <a:tc vMerge="1">
                  <a:txBody>
                    <a:bodyPr/>
                    <a:lstStyle/>
                    <a:p>
                      <a:endParaRPr lang="en-GB"/>
                    </a:p>
                  </a:txBody>
                  <a:tcPr/>
                </a:tc>
                <a:tc>
                  <a:txBody>
                    <a:bodyPr/>
                    <a:lstStyle/>
                    <a:p>
                      <a:pPr>
                        <a:lnSpc>
                          <a:spcPct val="107000"/>
                        </a:lnSpc>
                        <a:spcAft>
                          <a:spcPts val="0"/>
                        </a:spcAft>
                      </a:pPr>
                      <a:r>
                        <a:rPr lang="en-GB" sz="2100">
                          <a:effectLst/>
                        </a:rPr>
                        <a:t>, by late 1930 the balance of class power had shifted in favour of the labour movement</a:t>
                      </a:r>
                      <a:endParaRPr lang="en-GB" sz="2100">
                        <a:effectLst/>
                        <a:latin typeface="Calibri" panose="020F0502020204030204" pitchFamily="34" charset="0"/>
                        <a:ea typeface="Calibri" panose="020F0502020204030204" pitchFamily="34" charset="0"/>
                        <a:cs typeface="Times New Roman" panose="02020603050405020304" pitchFamily="18" charset="0"/>
                      </a:endParaRPr>
                    </a:p>
                  </a:txBody>
                  <a:tcPr marL="132197" marR="132197" marT="0" marB="0"/>
                </a:tc>
                <a:extLst>
                  <a:ext uri="{0D108BD9-81ED-4DB2-BD59-A6C34878D82A}">
                    <a16:rowId xmlns:a16="http://schemas.microsoft.com/office/drawing/2014/main" val="3206885602"/>
                  </a:ext>
                </a:extLst>
              </a:tr>
              <a:tr h="738953">
                <a:tc>
                  <a:txBody>
                    <a:bodyPr/>
                    <a:lstStyle/>
                    <a:p>
                      <a:pPr>
                        <a:lnSpc>
                          <a:spcPct val="107000"/>
                        </a:lnSpc>
                        <a:spcAft>
                          <a:spcPts val="0"/>
                        </a:spcAft>
                      </a:pPr>
                      <a:r>
                        <a:rPr lang="en-GB" sz="2100" b="0" dirty="0">
                          <a:effectLst/>
                        </a:rPr>
                        <a:t>Most importantly, as Renton (2005)</a:t>
                      </a:r>
                      <a:endParaRPr lang="en-GB" sz="2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32197" marR="132197" marT="0" marB="0"/>
                </a:tc>
                <a:tc vMerge="1">
                  <a:txBody>
                    <a:bodyPr/>
                    <a:lstStyle/>
                    <a:p>
                      <a:endParaRPr lang="en-GB"/>
                    </a:p>
                  </a:txBody>
                  <a:tcPr/>
                </a:tc>
                <a:tc>
                  <a:txBody>
                    <a:bodyPr/>
                    <a:lstStyle/>
                    <a:p>
                      <a:pPr>
                        <a:lnSpc>
                          <a:spcPct val="107000"/>
                        </a:lnSpc>
                        <a:spcAft>
                          <a:spcPts val="0"/>
                        </a:spcAft>
                      </a:pPr>
                      <a:r>
                        <a:rPr lang="en-GB" sz="2100" dirty="0">
                          <a:effectLst/>
                        </a:rPr>
                        <a:t>, the BNP’s electoral breakthrough of 2003 needed re-legitimisation from the 2004 elections</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32197" marR="132197" marT="0" marB="0"/>
                </a:tc>
                <a:extLst>
                  <a:ext uri="{0D108BD9-81ED-4DB2-BD59-A6C34878D82A}">
                    <a16:rowId xmlns:a16="http://schemas.microsoft.com/office/drawing/2014/main" val="1244061804"/>
                  </a:ext>
                </a:extLst>
              </a:tr>
            </a:tbl>
          </a:graphicData>
        </a:graphic>
      </p:graphicFrame>
      <p:sp>
        <p:nvSpPr>
          <p:cNvPr id="5" name="TextBox 4"/>
          <p:cNvSpPr txBox="1"/>
          <p:nvPr/>
        </p:nvSpPr>
        <p:spPr>
          <a:xfrm>
            <a:off x="656575" y="1628800"/>
            <a:ext cx="11161074" cy="830997"/>
          </a:xfrm>
          <a:prstGeom prst="rect">
            <a:avLst/>
          </a:prstGeom>
          <a:noFill/>
        </p:spPr>
        <p:txBody>
          <a:bodyPr wrap="square" rtlCol="0">
            <a:spAutoFit/>
          </a:bodyPr>
          <a:lstStyle/>
          <a:p>
            <a:r>
              <a:rPr lang="en-GB" sz="2400" dirty="0"/>
              <a:t>Choose one reporting verb from </a:t>
            </a:r>
            <a:r>
              <a:rPr lang="en-GB" sz="2400" b="1" i="1" dirty="0"/>
              <a:t>show, argue</a:t>
            </a:r>
            <a:r>
              <a:rPr lang="en-GB" sz="2400" i="1" dirty="0"/>
              <a:t> </a:t>
            </a:r>
            <a:r>
              <a:rPr lang="en-GB" sz="2400" dirty="0"/>
              <a:t>and </a:t>
            </a:r>
            <a:r>
              <a:rPr lang="en-GB" sz="2400" b="1" i="1" dirty="0"/>
              <a:t>state </a:t>
            </a:r>
            <a:r>
              <a:rPr lang="en-GB" sz="2400" dirty="0"/>
              <a:t>to complete the group of sentences:</a:t>
            </a:r>
          </a:p>
          <a:p>
            <a:endParaRPr lang="en-GB" sz="2400" dirty="0"/>
          </a:p>
        </p:txBody>
      </p:sp>
      <p:sp>
        <p:nvSpPr>
          <p:cNvPr id="6" name="TextBox 5"/>
          <p:cNvSpPr txBox="1"/>
          <p:nvPr/>
        </p:nvSpPr>
        <p:spPr>
          <a:xfrm>
            <a:off x="763802" y="5733256"/>
            <a:ext cx="11035990" cy="830997"/>
          </a:xfrm>
          <a:prstGeom prst="rect">
            <a:avLst/>
          </a:prstGeom>
          <a:noFill/>
        </p:spPr>
        <p:txBody>
          <a:bodyPr wrap="square" rtlCol="0">
            <a:spAutoFit/>
          </a:bodyPr>
          <a:lstStyle/>
          <a:p>
            <a:r>
              <a:rPr lang="en-GB" sz="2400" dirty="0"/>
              <a:t>NB: there are three such blocks presented together in the real activity, one for each verb</a:t>
            </a:r>
          </a:p>
          <a:p>
            <a:endParaRPr lang="en-GB" sz="2400" dirty="0"/>
          </a:p>
        </p:txBody>
      </p:sp>
    </p:spTree>
    <p:extLst>
      <p:ext uri="{BB962C8B-B14F-4D97-AF65-F5344CB8AC3E}">
        <p14:creationId xmlns:p14="http://schemas.microsoft.com/office/powerpoint/2010/main" val="2621950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188640"/>
            <a:ext cx="10871200" cy="990600"/>
          </a:xfrm>
        </p:spPr>
        <p:txBody>
          <a:bodyPr>
            <a:normAutofit/>
          </a:bodyPr>
          <a:lstStyle/>
          <a:p>
            <a:r>
              <a:rPr lang="en-GB" sz="4800" b="1" dirty="0"/>
              <a:t>Establishing rules</a:t>
            </a:r>
          </a:p>
        </p:txBody>
      </p:sp>
      <p:sp>
        <p:nvSpPr>
          <p:cNvPr id="3" name="Content Placeholder 2"/>
          <p:cNvSpPr>
            <a:spLocks noGrp="1"/>
          </p:cNvSpPr>
          <p:nvPr>
            <p:ph sz="quarter" idx="1"/>
          </p:nvPr>
        </p:nvSpPr>
        <p:spPr>
          <a:xfrm>
            <a:off x="816864" y="1600200"/>
            <a:ext cx="10871200" cy="4853136"/>
          </a:xfrm>
        </p:spPr>
        <p:txBody>
          <a:bodyPr>
            <a:normAutofit fontScale="25000" lnSpcReduction="20000"/>
          </a:bodyPr>
          <a:lstStyle/>
          <a:p>
            <a:pPr lvl="0">
              <a:lnSpc>
                <a:spcPct val="120000"/>
              </a:lnSpc>
            </a:pPr>
            <a:r>
              <a:rPr lang="en-GB" sz="12800" dirty="0"/>
              <a:t>The verb ___________ is often used to positively report something found in academic research or study.</a:t>
            </a:r>
          </a:p>
          <a:p>
            <a:pPr lvl="0">
              <a:lnSpc>
                <a:spcPct val="120000"/>
              </a:lnSpc>
            </a:pPr>
            <a:r>
              <a:rPr lang="en-GB" sz="12800" dirty="0"/>
              <a:t>The verb ___________ is often used to report an idea or opinion within a wider academic debate, but not as a ‘definite fact’.</a:t>
            </a:r>
          </a:p>
          <a:p>
            <a:pPr lvl="0">
              <a:lnSpc>
                <a:spcPct val="120000"/>
              </a:lnSpc>
            </a:pPr>
            <a:r>
              <a:rPr lang="en-GB" sz="12800" dirty="0"/>
              <a:t>The verb ___________ is often used to report neutrally something that has been written or ‘said’.</a:t>
            </a:r>
            <a:br>
              <a:rPr lang="en-GB" sz="12800" dirty="0"/>
            </a:br>
            <a:endParaRPr lang="en-GB" sz="12800" dirty="0"/>
          </a:p>
          <a:p>
            <a:pPr lvl="0">
              <a:lnSpc>
                <a:spcPct val="120000"/>
              </a:lnSpc>
            </a:pPr>
            <a:r>
              <a:rPr lang="en-GB" sz="12800" dirty="0"/>
              <a:t>Can you think other verbs to achieve any of the same effects?</a:t>
            </a:r>
          </a:p>
          <a:p>
            <a:pPr marL="0" indent="0">
              <a:buNone/>
            </a:pPr>
            <a:endParaRPr lang="en-GB" dirty="0"/>
          </a:p>
        </p:txBody>
      </p:sp>
    </p:spTree>
    <p:extLst>
      <p:ext uri="{BB962C8B-B14F-4D97-AF65-F5344CB8AC3E}">
        <p14:creationId xmlns:p14="http://schemas.microsoft.com/office/powerpoint/2010/main" val="1346398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188640"/>
            <a:ext cx="10871200" cy="990600"/>
          </a:xfrm>
        </p:spPr>
        <p:txBody>
          <a:bodyPr>
            <a:normAutofit/>
          </a:bodyPr>
          <a:lstStyle/>
          <a:p>
            <a:r>
              <a:rPr lang="en-GB" sz="4800" b="1" dirty="0"/>
              <a:t>Knowledge Application: gap fill</a:t>
            </a:r>
          </a:p>
        </p:txBody>
      </p:sp>
      <p:sp>
        <p:nvSpPr>
          <p:cNvPr id="3" name="Content Placeholder 2"/>
          <p:cNvSpPr>
            <a:spLocks noGrp="1"/>
          </p:cNvSpPr>
          <p:nvPr>
            <p:ph sz="quarter" idx="1"/>
          </p:nvPr>
        </p:nvSpPr>
        <p:spPr>
          <a:xfrm>
            <a:off x="816864" y="1600200"/>
            <a:ext cx="10871200" cy="5141168"/>
          </a:xfrm>
        </p:spPr>
        <p:txBody>
          <a:bodyPr>
            <a:normAutofit fontScale="92500" lnSpcReduction="20000"/>
          </a:bodyPr>
          <a:lstStyle/>
          <a:p>
            <a:pPr>
              <a:spcBef>
                <a:spcPts val="800"/>
              </a:spcBef>
            </a:pPr>
            <a:r>
              <a:rPr lang="en-GB" sz="3600" dirty="0"/>
              <a:t>Choose the most appropriate reporting verb from </a:t>
            </a:r>
            <a:r>
              <a:rPr lang="en-GB" sz="3600" i="1" dirty="0"/>
              <a:t>argue, show </a:t>
            </a:r>
            <a:r>
              <a:rPr lang="en-GB" sz="3600" dirty="0"/>
              <a:t>or </a:t>
            </a:r>
            <a:r>
              <a:rPr lang="en-GB" sz="3600" i="1" dirty="0"/>
              <a:t>state </a:t>
            </a:r>
            <a:r>
              <a:rPr lang="en-GB" sz="3600" dirty="0"/>
              <a:t>in these sentences:</a:t>
            </a:r>
          </a:p>
          <a:p>
            <a:pPr lvl="1">
              <a:spcBef>
                <a:spcPts val="800"/>
              </a:spcBef>
            </a:pPr>
            <a:r>
              <a:rPr lang="en-GB" dirty="0"/>
              <a:t>Analysis by </a:t>
            </a:r>
            <a:r>
              <a:rPr lang="en-GB" dirty="0" err="1"/>
              <a:t>Sekine</a:t>
            </a:r>
            <a:r>
              <a:rPr lang="en-GB" dirty="0"/>
              <a:t> et al (1989) __________ that neither the AER or ZPA formed in the mice</a:t>
            </a:r>
          </a:p>
          <a:p>
            <a:pPr lvl="1">
              <a:spcBef>
                <a:spcPts val="800"/>
              </a:spcBef>
            </a:pPr>
            <a:r>
              <a:rPr lang="en-GB" dirty="0"/>
              <a:t>However, O’Connor (1999) ___________ travel agencies are good at searching and packaging loads of information</a:t>
            </a:r>
          </a:p>
          <a:p>
            <a:pPr lvl="1">
              <a:spcBef>
                <a:spcPts val="800"/>
              </a:spcBef>
            </a:pPr>
            <a:r>
              <a:rPr lang="en-GB" dirty="0" err="1"/>
              <a:t>Fosu</a:t>
            </a:r>
            <a:r>
              <a:rPr lang="en-GB" dirty="0"/>
              <a:t> (1991) __________ , however, that by entering manufacturing share separately, Balassa (1984) assumes exports ….</a:t>
            </a:r>
          </a:p>
          <a:p>
            <a:pPr lvl="1">
              <a:spcBef>
                <a:spcPts val="800"/>
              </a:spcBef>
            </a:pPr>
            <a:r>
              <a:rPr lang="en-GB" dirty="0"/>
              <a:t>Wright et al (2001) ________ “food taste preferences are now inextricably linked to artistic design and media manipulation”.</a:t>
            </a:r>
          </a:p>
          <a:p>
            <a:pPr lvl="1">
              <a:spcBef>
                <a:spcPts val="800"/>
              </a:spcBef>
            </a:pPr>
            <a:r>
              <a:rPr lang="en-GB" dirty="0"/>
              <a:t>Parsons (1982) _________ through a </a:t>
            </a:r>
            <a:r>
              <a:rPr lang="en-GB" dirty="0" err="1"/>
              <a:t>probit</a:t>
            </a:r>
            <a:r>
              <a:rPr lang="en-GB" dirty="0"/>
              <a:t> model that factors like mortality, age ….</a:t>
            </a:r>
          </a:p>
          <a:p>
            <a:pPr lvl="1">
              <a:spcBef>
                <a:spcPts val="800"/>
              </a:spcBef>
            </a:pPr>
            <a:r>
              <a:rPr lang="en-GB" dirty="0"/>
              <a:t>Beck (1992) _________ that it was after the 1950s that consumers became more conscious about their identity</a:t>
            </a:r>
          </a:p>
          <a:p>
            <a:endParaRPr lang="en-GB" dirty="0"/>
          </a:p>
        </p:txBody>
      </p:sp>
    </p:spTree>
    <p:extLst>
      <p:ext uri="{BB962C8B-B14F-4D97-AF65-F5344CB8AC3E}">
        <p14:creationId xmlns:p14="http://schemas.microsoft.com/office/powerpoint/2010/main" val="863673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124744"/>
            <a:ext cx="12192000" cy="5733256"/>
          </a:xfrm>
          <a:prstGeom prst="rect">
            <a:avLst/>
          </a:prstGeom>
        </p:spPr>
      </p:pic>
      <p:sp>
        <p:nvSpPr>
          <p:cNvPr id="3" name="Title 1"/>
          <p:cNvSpPr>
            <a:spLocks noGrp="1"/>
          </p:cNvSpPr>
          <p:nvPr>
            <p:ph type="title"/>
          </p:nvPr>
        </p:nvSpPr>
        <p:spPr>
          <a:xfrm>
            <a:off x="30028" y="116632"/>
            <a:ext cx="11881320" cy="1008112"/>
          </a:xfrm>
        </p:spPr>
        <p:txBody>
          <a:bodyPr>
            <a:normAutofit/>
          </a:bodyPr>
          <a:lstStyle/>
          <a:p>
            <a:r>
              <a:rPr lang="en-GB" sz="4800" b="1" dirty="0"/>
              <a:t>The corpus output and grammatical patterns</a:t>
            </a:r>
          </a:p>
        </p:txBody>
      </p:sp>
    </p:spTree>
    <p:extLst>
      <p:ext uri="{BB962C8B-B14F-4D97-AF65-F5344CB8AC3E}">
        <p14:creationId xmlns:p14="http://schemas.microsoft.com/office/powerpoint/2010/main" val="3499081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88640"/>
            <a:ext cx="10871200" cy="990600"/>
          </a:xfrm>
        </p:spPr>
        <p:txBody>
          <a:bodyPr>
            <a:normAutofit/>
          </a:bodyPr>
          <a:lstStyle/>
          <a:p>
            <a:r>
              <a:rPr lang="en-GB" sz="4800" b="1" dirty="0"/>
              <a:t>Limitations/Considerations</a:t>
            </a:r>
          </a:p>
        </p:txBody>
      </p:sp>
      <p:sp>
        <p:nvSpPr>
          <p:cNvPr id="3" name="Content Placeholder 2"/>
          <p:cNvSpPr>
            <a:spLocks noGrp="1"/>
          </p:cNvSpPr>
          <p:nvPr>
            <p:ph sz="quarter" idx="1"/>
          </p:nvPr>
        </p:nvSpPr>
        <p:spPr>
          <a:xfrm>
            <a:off x="816864" y="1844824"/>
            <a:ext cx="10967768" cy="4752528"/>
          </a:xfrm>
        </p:spPr>
        <p:txBody>
          <a:bodyPr>
            <a:noAutofit/>
          </a:bodyPr>
          <a:lstStyle/>
          <a:p>
            <a:pPr>
              <a:spcBef>
                <a:spcPts val="1200"/>
              </a:spcBef>
            </a:pPr>
            <a:r>
              <a:rPr lang="en-GB" sz="2800" dirty="0"/>
              <a:t>Students may dislike ‘fragmented’ corpus outputs </a:t>
            </a:r>
          </a:p>
          <a:p>
            <a:pPr>
              <a:spcBef>
                <a:spcPts val="1200"/>
              </a:spcBef>
            </a:pPr>
            <a:r>
              <a:rPr lang="en-GB" sz="2800" dirty="0"/>
              <a:t>While Thompson and Tribble (2001) suggest extensions using </a:t>
            </a:r>
            <a:r>
              <a:rPr lang="en-GB" sz="2800" b="1" dirty="0"/>
              <a:t>learner corpora</a:t>
            </a:r>
            <a:r>
              <a:rPr lang="en-GB" sz="2800" dirty="0"/>
              <a:t>, such corpus outputs will likely contain unhelpful errors</a:t>
            </a:r>
          </a:p>
          <a:p>
            <a:pPr>
              <a:spcBef>
                <a:spcPts val="1200"/>
              </a:spcBef>
            </a:pPr>
            <a:r>
              <a:rPr lang="en-GB" sz="2800" dirty="0"/>
              <a:t>Teacher mitigation by ‘</a:t>
            </a:r>
            <a:r>
              <a:rPr lang="en-GB" sz="2800" dirty="0" err="1"/>
              <a:t>hygiening</a:t>
            </a:r>
            <a:r>
              <a:rPr lang="en-GB" sz="2800" dirty="0"/>
              <a:t>’ outputs can be time-consuming</a:t>
            </a:r>
          </a:p>
          <a:p>
            <a:pPr>
              <a:spcBef>
                <a:spcPts val="1200"/>
              </a:spcBef>
            </a:pPr>
            <a:r>
              <a:rPr lang="en-GB" sz="2800" dirty="0"/>
              <a:t>Corpus-based work may occur online and on paper; however, both require teacher and learner training</a:t>
            </a:r>
          </a:p>
          <a:p>
            <a:pPr>
              <a:spcBef>
                <a:spcPts val="1200"/>
              </a:spcBef>
            </a:pPr>
            <a:r>
              <a:rPr lang="en-GB" sz="2800" dirty="0"/>
              <a:t>There is debate as to whether dictionary training is equally effective</a:t>
            </a:r>
          </a:p>
          <a:p>
            <a:pPr>
              <a:spcBef>
                <a:spcPts val="1200"/>
              </a:spcBef>
            </a:pPr>
            <a:r>
              <a:rPr lang="en-GB" sz="2800" dirty="0"/>
              <a:t>Teachers being informed by the corpus and learners using it are </a:t>
            </a:r>
            <a:r>
              <a:rPr lang="en-GB" sz="2800" b="1" dirty="0"/>
              <a:t>two different things. </a:t>
            </a:r>
            <a:r>
              <a:rPr lang="en-GB" sz="2800" dirty="0"/>
              <a:t>This study emerges in stronger support of the first. </a:t>
            </a:r>
          </a:p>
        </p:txBody>
      </p:sp>
    </p:spTree>
    <p:extLst>
      <p:ext uri="{BB962C8B-B14F-4D97-AF65-F5344CB8AC3E}">
        <p14:creationId xmlns:p14="http://schemas.microsoft.com/office/powerpoint/2010/main" val="1572346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0" y="260648"/>
            <a:ext cx="11332876" cy="990600"/>
          </a:xfrm>
        </p:spPr>
        <p:txBody>
          <a:bodyPr>
            <a:normAutofit/>
          </a:bodyPr>
          <a:lstStyle/>
          <a:p>
            <a:r>
              <a:rPr lang="en-GB" sz="4800" b="1" dirty="0"/>
              <a:t>References</a:t>
            </a:r>
          </a:p>
        </p:txBody>
      </p:sp>
      <p:sp>
        <p:nvSpPr>
          <p:cNvPr id="3" name="Content Placeholder 2"/>
          <p:cNvSpPr>
            <a:spLocks noGrp="1"/>
          </p:cNvSpPr>
          <p:nvPr>
            <p:ph sz="quarter" idx="1"/>
          </p:nvPr>
        </p:nvSpPr>
        <p:spPr>
          <a:xfrm>
            <a:off x="94202" y="1652139"/>
            <a:ext cx="12192000" cy="5184576"/>
          </a:xfrm>
        </p:spPr>
        <p:txBody>
          <a:bodyPr>
            <a:noAutofit/>
          </a:bodyPr>
          <a:lstStyle/>
          <a:p>
            <a:pPr marL="354013" indent="-354013">
              <a:spcBef>
                <a:spcPts val="800"/>
              </a:spcBef>
              <a:buNone/>
            </a:pPr>
            <a:r>
              <a:rPr lang="en-GB" sz="1800" dirty="0"/>
              <a:t>Bakhtin, M. (1981). </a:t>
            </a:r>
            <a:r>
              <a:rPr lang="en-GB" sz="1800" i="1" dirty="0"/>
              <a:t>The dialogic imagination. </a:t>
            </a:r>
            <a:r>
              <a:rPr lang="en-GB" sz="1800" dirty="0"/>
              <a:t>Austin: University of Texas Press. </a:t>
            </a:r>
          </a:p>
          <a:p>
            <a:pPr marL="354013" indent="-354013">
              <a:spcBef>
                <a:spcPts val="800"/>
              </a:spcBef>
              <a:buNone/>
            </a:pPr>
            <a:r>
              <a:rPr lang="en-GB" sz="1800" dirty="0"/>
              <a:t>Bloch, J. (2010). A concordance-based study of the use of reporting verbs as rhetorical devices in academic papers. </a:t>
            </a:r>
            <a:r>
              <a:rPr lang="en-GB" sz="1800" i="1" dirty="0"/>
              <a:t>Journal of Writing Research, 2</a:t>
            </a:r>
            <a:r>
              <a:rPr lang="en-GB" sz="1800" dirty="0"/>
              <a:t>(2), 219-244</a:t>
            </a:r>
          </a:p>
          <a:p>
            <a:pPr marL="354013" indent="-354013">
              <a:spcBef>
                <a:spcPts val="800"/>
              </a:spcBef>
              <a:buNone/>
            </a:pPr>
            <a:r>
              <a:rPr lang="en-GB" sz="1800" dirty="0"/>
              <a:t>Gardner, S. &amp; </a:t>
            </a:r>
            <a:r>
              <a:rPr lang="en-GB" sz="1800" dirty="0" err="1"/>
              <a:t>Nesi</a:t>
            </a:r>
            <a:r>
              <a:rPr lang="en-GB" sz="1800" dirty="0"/>
              <a:t>, H. (2013). A classification of genre families in university student writing</a:t>
            </a:r>
            <a:r>
              <a:rPr lang="en-GB" sz="1800" i="1" dirty="0"/>
              <a:t>. Applied Linguistics, 34</a:t>
            </a:r>
            <a:r>
              <a:rPr lang="en-GB" sz="1800" dirty="0"/>
              <a:t>(1), 25-52</a:t>
            </a:r>
          </a:p>
          <a:p>
            <a:pPr marL="354013" indent="-354013">
              <a:spcBef>
                <a:spcPts val="800"/>
              </a:spcBef>
              <a:buNone/>
            </a:pPr>
            <a:r>
              <a:rPr lang="en-GB" sz="1800" dirty="0"/>
              <a:t>Groom, N. (2000). “A workable balance”: Self and sources in argumentative writing. In S. Mitchell &amp; R. Andrews (Eds.) </a:t>
            </a:r>
            <a:r>
              <a:rPr lang="en-GB" sz="1800" i="1" dirty="0"/>
              <a:t>Learning to argue in higher education, </a:t>
            </a:r>
            <a:r>
              <a:rPr lang="en-GB" sz="1800" dirty="0"/>
              <a:t>(pp. 65-73)</a:t>
            </a:r>
            <a:r>
              <a:rPr lang="en-GB" sz="1800" i="1" dirty="0"/>
              <a:t>. </a:t>
            </a:r>
            <a:r>
              <a:rPr lang="en-GB" sz="1800" dirty="0"/>
              <a:t>Portsmouth, NH: Boynton Cook</a:t>
            </a:r>
          </a:p>
          <a:p>
            <a:pPr marL="354013" indent="-354013">
              <a:spcBef>
                <a:spcPts val="800"/>
              </a:spcBef>
              <a:buNone/>
            </a:pPr>
            <a:r>
              <a:rPr lang="en-GB" sz="1800" dirty="0"/>
              <a:t>Halliday, M. &amp; </a:t>
            </a:r>
            <a:r>
              <a:rPr lang="en-GB" sz="1800" dirty="0" err="1"/>
              <a:t>Matthiessen</a:t>
            </a:r>
            <a:r>
              <a:rPr lang="en-GB" sz="1800" dirty="0"/>
              <a:t>, C. (2014.) </a:t>
            </a:r>
            <a:r>
              <a:rPr lang="en-GB" sz="1800" i="1" dirty="0"/>
              <a:t>Halliday’s introduction to functional grammar. </a:t>
            </a:r>
            <a:r>
              <a:rPr lang="en-GB" sz="1800" dirty="0"/>
              <a:t>(4</a:t>
            </a:r>
            <a:r>
              <a:rPr lang="en-GB" sz="1800" baseline="30000" dirty="0"/>
              <a:t>th</a:t>
            </a:r>
            <a:r>
              <a:rPr lang="en-GB" sz="1800" dirty="0"/>
              <a:t> ed.). Abingdon: Routledge</a:t>
            </a:r>
          </a:p>
          <a:p>
            <a:pPr marL="354013" indent="-354013">
              <a:spcBef>
                <a:spcPts val="800"/>
              </a:spcBef>
              <a:buNone/>
            </a:pPr>
            <a:r>
              <a:rPr lang="en-GB" sz="1800" dirty="0"/>
              <a:t>Hyland, K. (1999). Academic attribution: Citation and the construction of disciplinary knowledge. </a:t>
            </a:r>
            <a:r>
              <a:rPr lang="en-GB" sz="1800" i="1" dirty="0"/>
              <a:t>Applied Linguistics</a:t>
            </a:r>
            <a:r>
              <a:rPr lang="en-GB" sz="1800" dirty="0"/>
              <a:t>, </a:t>
            </a:r>
            <a:r>
              <a:rPr lang="en-GB" sz="1800" i="1" dirty="0"/>
              <a:t>20(</a:t>
            </a:r>
            <a:r>
              <a:rPr lang="en-GB" sz="1800" dirty="0"/>
              <a:t>3</a:t>
            </a:r>
            <a:r>
              <a:rPr lang="en-GB" sz="1800" i="1" dirty="0"/>
              <a:t>)</a:t>
            </a:r>
            <a:r>
              <a:rPr lang="en-GB" sz="1800" dirty="0"/>
              <a:t>, 341-367</a:t>
            </a:r>
          </a:p>
          <a:p>
            <a:pPr marL="354013" indent="-354013">
              <a:spcBef>
                <a:spcPts val="800"/>
              </a:spcBef>
              <a:buNone/>
            </a:pPr>
            <a:r>
              <a:rPr lang="en-GB" sz="1800" dirty="0"/>
              <a:t>Hyland, K. &amp; Jiang, F. (2016). Change of attitude? A diachronic study of stance. </a:t>
            </a:r>
            <a:r>
              <a:rPr lang="en-GB" sz="1800" i="1" dirty="0"/>
              <a:t>Written Communication, 33</a:t>
            </a:r>
            <a:r>
              <a:rPr lang="en-GB" sz="1800" dirty="0"/>
              <a:t>(3), 251-274 </a:t>
            </a:r>
          </a:p>
          <a:p>
            <a:pPr marL="354013" indent="-354013">
              <a:spcBef>
                <a:spcPts val="800"/>
              </a:spcBef>
              <a:buNone/>
            </a:pPr>
            <a:r>
              <a:rPr lang="en-GB" sz="1800" dirty="0"/>
              <a:t>Lee, S-H. (2010). Attribution in high- and low- graded persuasive essays by tertiary students. </a:t>
            </a:r>
            <a:r>
              <a:rPr lang="en-GB" sz="1800" i="1" dirty="0"/>
              <a:t>Functions of Language, 17</a:t>
            </a:r>
            <a:r>
              <a:rPr lang="en-GB" sz="1800" dirty="0"/>
              <a:t>(2), 181-207. </a:t>
            </a:r>
          </a:p>
          <a:p>
            <a:pPr marL="354013" indent="-354013">
              <a:spcBef>
                <a:spcPts val="800"/>
              </a:spcBef>
              <a:buNone/>
            </a:pPr>
            <a:r>
              <a:rPr lang="en-GB" sz="1800" dirty="0">
                <a:ea typeface="Calibri" panose="020F0502020204030204" pitchFamily="34" charset="0"/>
                <a:cs typeface="Times New Roman" panose="02020603050405020304" pitchFamily="18" charset="0"/>
              </a:rPr>
              <a:t>Li, T. &amp; Wharton, S. (2012). </a:t>
            </a:r>
            <a:r>
              <a:rPr lang="en-GB" sz="1800" dirty="0" err="1">
                <a:ea typeface="Calibri" panose="020F0502020204030204" pitchFamily="34" charset="0"/>
                <a:cs typeface="Times New Roman" panose="02020603050405020304" pitchFamily="18" charset="0"/>
              </a:rPr>
              <a:t>Metadiscourse</a:t>
            </a:r>
            <a:r>
              <a:rPr lang="en-GB" sz="1800" dirty="0">
                <a:ea typeface="Calibri" panose="020F0502020204030204" pitchFamily="34" charset="0"/>
                <a:cs typeface="Times New Roman" panose="02020603050405020304" pitchFamily="18" charset="0"/>
              </a:rPr>
              <a:t> repertoire of L1 Mandarin undergraduates writing in English: A cross-contextual, cross-disciplinary study. </a:t>
            </a:r>
            <a:r>
              <a:rPr lang="en-GB" sz="1800" i="1" dirty="0">
                <a:ea typeface="Calibri" panose="020F0502020204030204" pitchFamily="34" charset="0"/>
                <a:cs typeface="Times New Roman" panose="02020603050405020304" pitchFamily="18" charset="0"/>
              </a:rPr>
              <a:t>Journal of English for Academic Purposes</a:t>
            </a:r>
            <a:r>
              <a:rPr lang="en-GB" sz="1800" dirty="0">
                <a:ea typeface="Calibri" panose="020F0502020204030204" pitchFamily="34" charset="0"/>
                <a:cs typeface="Times New Roman" panose="02020603050405020304" pitchFamily="18" charset="0"/>
              </a:rPr>
              <a:t>, </a:t>
            </a:r>
            <a:r>
              <a:rPr lang="en-GB" sz="1800" i="1" dirty="0">
                <a:ea typeface="Calibri" panose="020F0502020204030204" pitchFamily="34" charset="0"/>
                <a:cs typeface="Times New Roman" panose="02020603050405020304" pitchFamily="18" charset="0"/>
              </a:rPr>
              <a:t>11</a:t>
            </a:r>
            <a:r>
              <a:rPr lang="en-GB" sz="1800" dirty="0">
                <a:ea typeface="Calibri" panose="020F0502020204030204" pitchFamily="34" charset="0"/>
                <a:cs typeface="Times New Roman" panose="02020603050405020304" pitchFamily="18" charset="0"/>
              </a:rPr>
              <a:t>(4), 345-356</a:t>
            </a:r>
            <a:endParaRPr lang="en-GB" sz="1800" dirty="0"/>
          </a:p>
          <a:p>
            <a:pPr marL="354013" indent="-354013">
              <a:spcBef>
                <a:spcPts val="800"/>
              </a:spcBef>
              <a:buNone/>
            </a:pPr>
            <a:r>
              <a:rPr lang="en-GB" sz="1800" dirty="0"/>
              <a:t>Liu, D. (2005). Plagiarism in ESL students: is cultural conditioning truly the major culprit? </a:t>
            </a:r>
            <a:r>
              <a:rPr lang="en-GB" sz="1800" i="1" dirty="0"/>
              <a:t>ELT journal, 59</a:t>
            </a:r>
            <a:r>
              <a:rPr lang="en-GB" sz="1800" dirty="0"/>
              <a:t>(3), 234-241</a:t>
            </a:r>
          </a:p>
          <a:p>
            <a:pPr marL="0" indent="0">
              <a:spcBef>
                <a:spcPts val="600"/>
              </a:spcBef>
              <a:buNone/>
            </a:pPr>
            <a:endParaRPr lang="en-GB" sz="1800" b="1" dirty="0"/>
          </a:p>
          <a:p>
            <a:pPr marL="0" indent="0">
              <a:spcBef>
                <a:spcPts val="600"/>
              </a:spcBef>
              <a:buNone/>
            </a:pPr>
            <a:endParaRPr lang="en-GB" sz="2000" dirty="0"/>
          </a:p>
          <a:p>
            <a:pPr marL="0" indent="0">
              <a:spcBef>
                <a:spcPts val="600"/>
              </a:spcBef>
              <a:buNone/>
            </a:pPr>
            <a:endParaRPr lang="en-GB" sz="2000" b="1" dirty="0"/>
          </a:p>
          <a:p>
            <a:pPr marL="0" indent="0">
              <a:lnSpc>
                <a:spcPct val="120000"/>
              </a:lnSpc>
              <a:spcBef>
                <a:spcPts val="400"/>
              </a:spcBef>
              <a:buNone/>
            </a:pPr>
            <a:endParaRPr lang="en-GB" sz="1700" dirty="0"/>
          </a:p>
          <a:p>
            <a:pPr marL="0" indent="0">
              <a:spcBef>
                <a:spcPts val="400"/>
              </a:spcBef>
              <a:buNone/>
            </a:pPr>
            <a:endParaRPr lang="en-GB" sz="1700" dirty="0"/>
          </a:p>
          <a:p>
            <a:pPr marL="0" indent="0">
              <a:spcBef>
                <a:spcPts val="400"/>
              </a:spcBef>
              <a:buNone/>
            </a:pPr>
            <a:endParaRPr lang="en-GB" sz="1700" i="1" dirty="0"/>
          </a:p>
          <a:p>
            <a:pPr marL="0" indent="0">
              <a:spcBef>
                <a:spcPts val="400"/>
              </a:spcBef>
              <a:buNone/>
            </a:pPr>
            <a:endParaRPr lang="en-GB" sz="1700" dirty="0"/>
          </a:p>
        </p:txBody>
      </p:sp>
    </p:spTree>
    <p:extLst>
      <p:ext uri="{BB962C8B-B14F-4D97-AF65-F5344CB8AC3E}">
        <p14:creationId xmlns:p14="http://schemas.microsoft.com/office/powerpoint/2010/main" val="1770339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07" y="260648"/>
            <a:ext cx="12192000" cy="6192688"/>
          </a:xfrm>
          <a:solidFill>
            <a:schemeClr val="bg1"/>
          </a:solidFill>
        </p:spPr>
        <p:txBody>
          <a:bodyPr>
            <a:noAutofit/>
          </a:bodyPr>
          <a:lstStyle/>
          <a:p>
            <a:pPr marL="530225" indent="-530225">
              <a:spcBef>
                <a:spcPts val="800"/>
              </a:spcBef>
              <a:buNone/>
            </a:pPr>
            <a:r>
              <a:rPr lang="en-GB" sz="1800" dirty="0"/>
              <a:t>Martin, J.R. &amp; White, P.R.R. (2005). </a:t>
            </a:r>
            <a:r>
              <a:rPr lang="en-GB" sz="1800" i="1" dirty="0"/>
              <a:t>The language of evaluation. </a:t>
            </a:r>
            <a:r>
              <a:rPr lang="en-GB" sz="1800" dirty="0"/>
              <a:t>Basingstoke: Palgrave</a:t>
            </a:r>
          </a:p>
          <a:p>
            <a:pPr marL="530225" indent="-530225">
              <a:spcBef>
                <a:spcPts val="800"/>
              </a:spcBef>
              <a:buNone/>
            </a:pPr>
            <a:r>
              <a:rPr lang="en-GB" sz="1800" dirty="0" err="1"/>
              <a:t>Nesi</a:t>
            </a:r>
            <a:r>
              <a:rPr lang="en-GB" sz="1800" dirty="0"/>
              <a:t>, H. (2014). Corpus Query Techniques for investigating citation in student assignments. In M. Gotti &amp; D. Giannoni (eds.) </a:t>
            </a:r>
            <a:r>
              <a:rPr lang="en-GB" sz="1800" i="1" dirty="0"/>
              <a:t>Corpus analysis for descriptive and pedagogic purposes </a:t>
            </a:r>
            <a:r>
              <a:rPr lang="en-GB" sz="1800" dirty="0"/>
              <a:t>(pp. 85-106). Bern: Peter Lang. </a:t>
            </a:r>
          </a:p>
          <a:p>
            <a:pPr marL="530225" indent="-530225">
              <a:spcBef>
                <a:spcPts val="800"/>
              </a:spcBef>
              <a:buNone/>
            </a:pPr>
            <a:r>
              <a:rPr lang="en-GB" sz="1800" dirty="0" err="1"/>
              <a:t>Nesi</a:t>
            </a:r>
            <a:r>
              <a:rPr lang="en-GB" sz="1800" dirty="0"/>
              <a:t>, H., Gardner, S., Thompson, P., </a:t>
            </a:r>
            <a:r>
              <a:rPr lang="en-GB" sz="1800" dirty="0" err="1"/>
              <a:t>Wickens</a:t>
            </a:r>
            <a:r>
              <a:rPr lang="en-GB" sz="1800" dirty="0"/>
              <a:t>, P. and associates (2009). </a:t>
            </a:r>
            <a:r>
              <a:rPr lang="en-GB" sz="1800" i="1" dirty="0"/>
              <a:t>British Academic Written English Corpus</a:t>
            </a:r>
            <a:r>
              <a:rPr lang="en-GB" sz="1800" dirty="0"/>
              <a:t>. Retrieved via </a:t>
            </a:r>
            <a:r>
              <a:rPr lang="en-GB" sz="1800" dirty="0" err="1"/>
              <a:t>SketchEngine</a:t>
            </a:r>
            <a:r>
              <a:rPr lang="en-GB" sz="1800" dirty="0"/>
              <a:t> (A. </a:t>
            </a:r>
            <a:r>
              <a:rPr lang="en-GB" sz="1800" dirty="0" err="1"/>
              <a:t>Kilgariff</a:t>
            </a:r>
            <a:r>
              <a:rPr lang="en-GB" sz="1800" dirty="0"/>
              <a:t> et al, 2017) </a:t>
            </a:r>
            <a:r>
              <a:rPr lang="en-GB" sz="1800" u="sng" dirty="0"/>
              <a:t>http://www.sketchengine.co.uk</a:t>
            </a:r>
            <a:endParaRPr lang="en-GB" sz="1800" dirty="0"/>
          </a:p>
          <a:p>
            <a:pPr marL="530225" indent="-530225">
              <a:spcBef>
                <a:spcPts val="800"/>
              </a:spcBef>
              <a:buNone/>
            </a:pPr>
            <a:r>
              <a:rPr lang="en-GB" sz="1800" dirty="0" err="1"/>
              <a:t>Pecorari</a:t>
            </a:r>
            <a:r>
              <a:rPr lang="en-GB" sz="1800" dirty="0"/>
              <a:t>, D. (2008). </a:t>
            </a:r>
            <a:r>
              <a:rPr lang="en-GB" sz="1800" i="1" dirty="0"/>
              <a:t>Academic writing and plagiarism: A linguistic analysis. </a:t>
            </a:r>
            <a:r>
              <a:rPr lang="en-GB" sz="1800" dirty="0"/>
              <a:t>London: Continuum.</a:t>
            </a:r>
          </a:p>
          <a:p>
            <a:pPr marL="530225" indent="-530225">
              <a:spcBef>
                <a:spcPts val="800"/>
              </a:spcBef>
              <a:buNone/>
            </a:pPr>
            <a:r>
              <a:rPr lang="en-GB" sz="1800" dirty="0" err="1"/>
              <a:t>Pecorari</a:t>
            </a:r>
            <a:r>
              <a:rPr lang="en-GB" sz="1800" dirty="0"/>
              <a:t>, D. (2013). </a:t>
            </a:r>
            <a:r>
              <a:rPr lang="en-GB" sz="1800" i="1" dirty="0"/>
              <a:t>Teaching to avoid plagiarism: How to promote good source use</a:t>
            </a:r>
            <a:r>
              <a:rPr lang="en-GB" sz="1800" dirty="0"/>
              <a:t>. Maidenhead, UK: Open University Press.</a:t>
            </a:r>
          </a:p>
          <a:p>
            <a:pPr marL="530225" indent="-530225">
              <a:spcBef>
                <a:spcPts val="800"/>
              </a:spcBef>
              <a:buNone/>
            </a:pPr>
            <a:r>
              <a:rPr lang="en-GB" sz="1800" dirty="0" err="1"/>
              <a:t>Petrić</a:t>
            </a:r>
            <a:r>
              <a:rPr lang="en-GB" sz="1800" dirty="0"/>
              <a:t>, B. &amp; Harwood, N. (2013). Task requirements, task representation, and self-reported citation functions: An exploratory study of a successful L2 student’s writing. </a:t>
            </a:r>
            <a:r>
              <a:rPr lang="en-GB" sz="1800" i="1" dirty="0"/>
              <a:t>Journal of English for Academic</a:t>
            </a:r>
            <a:r>
              <a:rPr lang="en-GB" sz="1800" dirty="0"/>
              <a:t> </a:t>
            </a:r>
            <a:r>
              <a:rPr lang="en-GB" sz="1800" i="1" dirty="0"/>
              <a:t>Purposes, 12</a:t>
            </a:r>
            <a:r>
              <a:rPr lang="en-GB" sz="1800" dirty="0"/>
              <a:t>(2), 104–124</a:t>
            </a:r>
          </a:p>
          <a:p>
            <a:pPr marL="530225" indent="-530225">
              <a:spcBef>
                <a:spcPts val="800"/>
              </a:spcBef>
              <a:buNone/>
            </a:pPr>
            <a:r>
              <a:rPr lang="en-GB" sz="1800" dirty="0"/>
              <a:t>Pickard, V. (1995). Citing previous writers: What can we say instead of ‘say’? </a:t>
            </a:r>
            <a:r>
              <a:rPr lang="en-GB" sz="1800" i="1" dirty="0"/>
              <a:t>Hong Kong Papers in Linguistics and Language Teaching, 18</a:t>
            </a:r>
            <a:r>
              <a:rPr lang="en-GB" sz="1800" dirty="0"/>
              <a:t>(1995), 89-102</a:t>
            </a:r>
          </a:p>
          <a:p>
            <a:pPr marL="530225" indent="-530225">
              <a:spcBef>
                <a:spcPts val="800"/>
              </a:spcBef>
              <a:buNone/>
            </a:pPr>
            <a:r>
              <a:rPr lang="en-GB" sz="1800" dirty="0" err="1"/>
              <a:t>Rayson</a:t>
            </a:r>
            <a:r>
              <a:rPr lang="en-GB" sz="1800" dirty="0"/>
              <a:t>, P. (2015). </a:t>
            </a:r>
            <a:r>
              <a:rPr lang="en-GB" sz="1800" i="1" dirty="0"/>
              <a:t>Log-Likelihood and effect size calculator. </a:t>
            </a:r>
            <a:r>
              <a:rPr lang="en-GB" sz="1800" dirty="0"/>
              <a:t>University of Lancaster. Retrieved from Lancaster University website: </a:t>
            </a:r>
            <a:r>
              <a:rPr lang="en-GB" sz="1800" u="sng" dirty="0"/>
              <a:t>http://ucrel.lancs.ac.uk/llwizard.html</a:t>
            </a:r>
          </a:p>
          <a:p>
            <a:pPr marL="530225" indent="-530225">
              <a:spcBef>
                <a:spcPts val="800"/>
              </a:spcBef>
              <a:buNone/>
            </a:pPr>
            <a:r>
              <a:rPr lang="en-GB" sz="1800" dirty="0"/>
              <a:t>Swales, J. (1990). </a:t>
            </a:r>
            <a:r>
              <a:rPr lang="en-GB" sz="1800" i="1" dirty="0"/>
              <a:t>Genre analysis: English in academic and research settings</a:t>
            </a:r>
            <a:r>
              <a:rPr lang="en-GB" sz="1800" dirty="0"/>
              <a:t>. Cambridge: Cambridge University Press. </a:t>
            </a:r>
          </a:p>
          <a:p>
            <a:pPr marL="530225" indent="-530225">
              <a:spcBef>
                <a:spcPts val="800"/>
              </a:spcBef>
              <a:buNone/>
            </a:pPr>
            <a:r>
              <a:rPr lang="en-GB" sz="1800" dirty="0"/>
              <a:t>Thompson, P. &amp; Tribble, C. (2001). Looking at citations: Using corpora in English for academic purposes. </a:t>
            </a:r>
            <a:r>
              <a:rPr lang="en-GB" sz="1800" i="1" dirty="0"/>
              <a:t>Language Learning &amp; Technology, 5</a:t>
            </a:r>
            <a:r>
              <a:rPr lang="en-GB" sz="1800" dirty="0"/>
              <a:t>(3), 91-105.</a:t>
            </a:r>
          </a:p>
          <a:p>
            <a:pPr marL="530225" indent="-530225">
              <a:spcBef>
                <a:spcPts val="800"/>
              </a:spcBef>
              <a:buNone/>
            </a:pPr>
            <a:r>
              <a:rPr lang="en-GB" sz="1800" dirty="0"/>
              <a:t>Thompson, G. &amp; Ye, Y.Y. (1991). Evaluation in reporting verbs used in academic papers. </a:t>
            </a:r>
            <a:r>
              <a:rPr lang="en-GB" sz="1800" i="1" dirty="0"/>
              <a:t>Applied Linguistics</a:t>
            </a:r>
            <a:r>
              <a:rPr lang="en-GB" sz="1800" dirty="0"/>
              <a:t>, </a:t>
            </a:r>
            <a:r>
              <a:rPr lang="en-GB" sz="1800" i="1" dirty="0"/>
              <a:t>12</a:t>
            </a:r>
            <a:r>
              <a:rPr lang="en-GB" sz="1800" dirty="0"/>
              <a:t>(4), 365-382.</a:t>
            </a:r>
          </a:p>
          <a:p>
            <a:pPr marL="530225" indent="-530225">
              <a:spcBef>
                <a:spcPts val="800"/>
              </a:spcBef>
              <a:buNone/>
            </a:pPr>
            <a:r>
              <a:rPr lang="en-GB" sz="1800" dirty="0"/>
              <a:t>Wingate, U. &amp; Tribble, C. (2012). The best of both worlds? Towards an English for Academic Purposes / Academic Literacies writing pedagogy. </a:t>
            </a:r>
            <a:r>
              <a:rPr lang="en-GB" sz="1800" i="1" dirty="0"/>
              <a:t>Studies in Higher Education, 37</a:t>
            </a:r>
            <a:r>
              <a:rPr lang="en-GB" sz="1800" dirty="0"/>
              <a:t>(4), 481-495</a:t>
            </a:r>
          </a:p>
          <a:p>
            <a:pPr marL="0" indent="0">
              <a:lnSpc>
                <a:spcPct val="120000"/>
              </a:lnSpc>
              <a:spcBef>
                <a:spcPts val="400"/>
              </a:spcBef>
              <a:buNone/>
            </a:pPr>
            <a:endParaRPr lang="en-GB" sz="1800" dirty="0"/>
          </a:p>
          <a:p>
            <a:pPr marL="0" indent="0">
              <a:spcBef>
                <a:spcPts val="400"/>
              </a:spcBef>
              <a:buNone/>
            </a:pPr>
            <a:endParaRPr lang="en-GB" sz="1800" dirty="0"/>
          </a:p>
          <a:p>
            <a:pPr marL="0" indent="0">
              <a:spcBef>
                <a:spcPts val="400"/>
              </a:spcBef>
              <a:buNone/>
            </a:pPr>
            <a:endParaRPr lang="en-GB" sz="1800" i="1" dirty="0"/>
          </a:p>
          <a:p>
            <a:pPr marL="0" indent="0">
              <a:spcBef>
                <a:spcPts val="400"/>
              </a:spcBef>
              <a:buNone/>
            </a:pPr>
            <a:endParaRPr lang="en-GB" sz="1800" dirty="0"/>
          </a:p>
        </p:txBody>
      </p:sp>
    </p:spTree>
    <p:extLst>
      <p:ext uri="{BB962C8B-B14F-4D97-AF65-F5344CB8AC3E}">
        <p14:creationId xmlns:p14="http://schemas.microsoft.com/office/powerpoint/2010/main" val="394549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1" y="188640"/>
            <a:ext cx="10871200" cy="990600"/>
          </a:xfrm>
        </p:spPr>
        <p:txBody>
          <a:bodyPr>
            <a:normAutofit/>
          </a:bodyPr>
          <a:lstStyle/>
          <a:p>
            <a:r>
              <a:rPr lang="en-GB" sz="4800" b="1" dirty="0"/>
              <a:t>Underpinnings: Citation</a:t>
            </a:r>
          </a:p>
        </p:txBody>
      </p:sp>
      <p:sp>
        <p:nvSpPr>
          <p:cNvPr id="3" name="Content Placeholder 2"/>
          <p:cNvSpPr>
            <a:spLocks noGrp="1"/>
          </p:cNvSpPr>
          <p:nvPr>
            <p:ph sz="quarter" idx="1"/>
          </p:nvPr>
        </p:nvSpPr>
        <p:spPr>
          <a:xfrm>
            <a:off x="220091" y="1556792"/>
            <a:ext cx="11953328" cy="5157192"/>
          </a:xfrm>
        </p:spPr>
        <p:txBody>
          <a:bodyPr>
            <a:normAutofit fontScale="25000" lnSpcReduction="20000"/>
          </a:bodyPr>
          <a:lstStyle/>
          <a:p>
            <a:pPr marL="442913" lvl="1" indent="-442913">
              <a:lnSpc>
                <a:spcPct val="120000"/>
              </a:lnSpc>
              <a:buNone/>
            </a:pPr>
            <a:r>
              <a:rPr lang="en-GB" sz="14400" b="1" dirty="0"/>
              <a:t>Citation as:</a:t>
            </a:r>
          </a:p>
          <a:p>
            <a:pPr marL="722313" lvl="1" indent="-457200">
              <a:lnSpc>
                <a:spcPct val="120000"/>
              </a:lnSpc>
              <a:spcBef>
                <a:spcPts val="1200"/>
              </a:spcBef>
              <a:buClr>
                <a:schemeClr val="accent2">
                  <a:lumMod val="75000"/>
                </a:schemeClr>
              </a:buClr>
              <a:buFont typeface="Wingdings" panose="05000000000000000000" pitchFamily="2" charset="2"/>
              <a:buChar char="q"/>
            </a:pPr>
            <a:r>
              <a:rPr lang="en-GB" sz="11200" b="1" dirty="0">
                <a:solidFill>
                  <a:schemeClr val="accent2">
                    <a:lumMod val="75000"/>
                  </a:schemeClr>
                </a:solidFill>
              </a:rPr>
              <a:t>highly complex:</a:t>
            </a:r>
            <a:r>
              <a:rPr lang="en-GB" sz="11200" b="1" dirty="0"/>
              <a:t> </a:t>
            </a:r>
            <a:r>
              <a:rPr lang="en-GB" sz="11200" dirty="0"/>
              <a:t>21 discrete learning targets (</a:t>
            </a:r>
            <a:r>
              <a:rPr lang="en-GB" sz="11200" dirty="0" err="1"/>
              <a:t>Pecorari</a:t>
            </a:r>
            <a:r>
              <a:rPr lang="en-GB" sz="11200" dirty="0"/>
              <a:t>, 2013). </a:t>
            </a:r>
            <a:endParaRPr lang="en-GB" sz="11200" b="1" dirty="0"/>
          </a:p>
          <a:p>
            <a:pPr marL="722313" lvl="1" indent="-457200">
              <a:lnSpc>
                <a:spcPct val="120000"/>
              </a:lnSpc>
              <a:spcBef>
                <a:spcPts val="1200"/>
              </a:spcBef>
              <a:buClr>
                <a:schemeClr val="accent2">
                  <a:lumMod val="75000"/>
                </a:schemeClr>
              </a:buClr>
              <a:buFont typeface="Wingdings" panose="05000000000000000000" pitchFamily="2" charset="2"/>
              <a:buChar char="q"/>
            </a:pPr>
            <a:r>
              <a:rPr lang="en-GB" sz="11200" b="1" dirty="0">
                <a:solidFill>
                  <a:schemeClr val="accent2">
                    <a:lumMod val="75000"/>
                  </a:schemeClr>
                </a:solidFill>
              </a:rPr>
              <a:t>problematic</a:t>
            </a:r>
            <a:r>
              <a:rPr lang="en-GB" sz="11200" b="1" dirty="0"/>
              <a:t>: </a:t>
            </a:r>
            <a:r>
              <a:rPr lang="en-GB" sz="11200" dirty="0"/>
              <a:t>tied to ‘plagiarism’ concerns, often ‘alien’ to transitioning </a:t>
            </a:r>
            <a:br>
              <a:rPr lang="en-GB" sz="11200" dirty="0"/>
            </a:br>
            <a:r>
              <a:rPr lang="en-GB" sz="11200" dirty="0"/>
              <a:t>L1 Chinese students (Liu, 2005). </a:t>
            </a:r>
            <a:endParaRPr lang="en-GB" sz="11200" b="1" dirty="0"/>
          </a:p>
          <a:p>
            <a:pPr marL="722313" lvl="1" indent="-457200">
              <a:lnSpc>
                <a:spcPct val="120000"/>
              </a:lnSpc>
              <a:spcBef>
                <a:spcPts val="1200"/>
              </a:spcBef>
              <a:buClr>
                <a:schemeClr val="accent2">
                  <a:lumMod val="75000"/>
                </a:schemeClr>
              </a:buClr>
              <a:buFont typeface="Wingdings" panose="05000000000000000000" pitchFamily="2" charset="2"/>
              <a:buChar char="q"/>
            </a:pPr>
            <a:r>
              <a:rPr lang="en-GB" sz="11200" b="1" dirty="0">
                <a:solidFill>
                  <a:schemeClr val="accent2">
                    <a:lumMod val="75000"/>
                  </a:schemeClr>
                </a:solidFill>
              </a:rPr>
              <a:t>rite of passage:</a:t>
            </a:r>
            <a:r>
              <a:rPr lang="en-GB" sz="11200" dirty="0"/>
              <a:t> key to ‘dialogic’ (Bakhtin, 1981) writing, and “claiming membership of the discourse community” (Groom, 2000, p. 66).</a:t>
            </a:r>
          </a:p>
          <a:p>
            <a:pPr marL="722313" lvl="1" indent="-457200">
              <a:lnSpc>
                <a:spcPct val="120000"/>
              </a:lnSpc>
              <a:spcBef>
                <a:spcPts val="1200"/>
              </a:spcBef>
              <a:buClr>
                <a:schemeClr val="accent2">
                  <a:lumMod val="75000"/>
                </a:schemeClr>
              </a:buClr>
              <a:buFont typeface="Wingdings" panose="05000000000000000000" pitchFamily="2" charset="2"/>
              <a:buChar char="q"/>
            </a:pPr>
            <a:r>
              <a:rPr lang="en-GB" sz="11200" b="1" dirty="0">
                <a:solidFill>
                  <a:schemeClr val="accent2">
                    <a:lumMod val="75000"/>
                  </a:schemeClr>
                </a:solidFill>
              </a:rPr>
              <a:t>normative: </a:t>
            </a:r>
            <a:r>
              <a:rPr lang="en-GB" sz="11200" dirty="0"/>
              <a:t>within UK HE, but (arguably) unavoidably so.</a:t>
            </a:r>
            <a:endParaRPr lang="en-GB" sz="11200" b="1" dirty="0"/>
          </a:p>
          <a:p>
            <a:pPr marL="722313" lvl="1" indent="-457200">
              <a:lnSpc>
                <a:spcPct val="120000"/>
              </a:lnSpc>
              <a:spcBef>
                <a:spcPts val="1200"/>
              </a:spcBef>
              <a:buClr>
                <a:schemeClr val="accent2">
                  <a:lumMod val="75000"/>
                </a:schemeClr>
              </a:buClr>
              <a:buFont typeface="Wingdings" panose="05000000000000000000" pitchFamily="2" charset="2"/>
              <a:buChar char="q"/>
            </a:pPr>
            <a:r>
              <a:rPr lang="en-GB" sz="11200" b="1" dirty="0">
                <a:solidFill>
                  <a:schemeClr val="accent2">
                    <a:lumMod val="75000"/>
                  </a:schemeClr>
                </a:solidFill>
              </a:rPr>
              <a:t>under-studied at novice level:</a:t>
            </a:r>
            <a:r>
              <a:rPr lang="en-GB" sz="11200" dirty="0"/>
              <a:t> Much previous work (e.g. Hyland, 1999; Bloch, 2010; </a:t>
            </a:r>
            <a:r>
              <a:rPr lang="en-GB" sz="11200" dirty="0" err="1"/>
              <a:t>Petric</a:t>
            </a:r>
            <a:r>
              <a:rPr lang="en-GB" sz="11200" dirty="0"/>
              <a:t> &amp; Harwood, 2013; </a:t>
            </a:r>
            <a:r>
              <a:rPr lang="en-GB" sz="11200" dirty="0" err="1"/>
              <a:t>Nesi</a:t>
            </a:r>
            <a:r>
              <a:rPr lang="en-GB" sz="11200" dirty="0"/>
              <a:t>, 2014) but at higher proficiencies</a:t>
            </a:r>
          </a:p>
          <a:p>
            <a:pPr marL="442913" lvl="1" indent="-442913">
              <a:lnSpc>
                <a:spcPct val="120000"/>
              </a:lnSpc>
              <a:buNone/>
            </a:pPr>
            <a:endParaRPr lang="en-GB" sz="11200" b="1" dirty="0"/>
          </a:p>
          <a:p>
            <a:pPr marL="442913" indent="-442913">
              <a:lnSpc>
                <a:spcPct val="120000"/>
              </a:lnSpc>
              <a:buNone/>
            </a:pPr>
            <a:endParaRPr lang="en-GB" dirty="0"/>
          </a:p>
          <a:p>
            <a:pPr marL="442913" indent="-442913">
              <a:lnSpc>
                <a:spcPct val="120000"/>
              </a:lnSpc>
              <a:buNone/>
            </a:pPr>
            <a:br>
              <a:rPr lang="en-GB" sz="2600" dirty="0"/>
            </a:br>
            <a:endParaRPr lang="en-GB" sz="2600" b="1" dirty="0"/>
          </a:p>
        </p:txBody>
      </p:sp>
    </p:spTree>
    <p:extLst>
      <p:ext uri="{BB962C8B-B14F-4D97-AF65-F5344CB8AC3E}">
        <p14:creationId xmlns:p14="http://schemas.microsoft.com/office/powerpoint/2010/main" val="220106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336" y="188640"/>
            <a:ext cx="10871200" cy="990600"/>
          </a:xfrm>
        </p:spPr>
        <p:txBody>
          <a:bodyPr>
            <a:normAutofit/>
          </a:bodyPr>
          <a:lstStyle/>
          <a:p>
            <a:r>
              <a:rPr lang="en-GB" sz="4800" b="1" dirty="0"/>
              <a:t>Underpinnings: Pedagogy</a:t>
            </a:r>
          </a:p>
        </p:txBody>
      </p:sp>
      <p:sp>
        <p:nvSpPr>
          <p:cNvPr id="3" name="Content Placeholder 2"/>
          <p:cNvSpPr>
            <a:spLocks noGrp="1"/>
          </p:cNvSpPr>
          <p:nvPr>
            <p:ph sz="quarter" idx="1"/>
          </p:nvPr>
        </p:nvSpPr>
        <p:spPr>
          <a:xfrm>
            <a:off x="119336" y="1700808"/>
            <a:ext cx="11809312" cy="5157192"/>
          </a:xfrm>
        </p:spPr>
        <p:txBody>
          <a:bodyPr>
            <a:normAutofit fontScale="25000" lnSpcReduction="20000"/>
          </a:bodyPr>
          <a:lstStyle/>
          <a:p>
            <a:pPr marL="900113" lvl="1" indent="-361950">
              <a:lnSpc>
                <a:spcPct val="120000"/>
              </a:lnSpc>
              <a:buClr>
                <a:schemeClr val="accent2">
                  <a:lumMod val="75000"/>
                </a:schemeClr>
              </a:buClr>
            </a:pPr>
            <a:r>
              <a:rPr lang="en-GB" sz="11200" dirty="0"/>
              <a:t>An inclusive writing pedagogy, combining insights and ‘shared principles’ from Academic Literacies and EAP, is desirable (Wingate &amp; Tribble, 2012)</a:t>
            </a:r>
          </a:p>
          <a:p>
            <a:pPr marL="538163" lvl="1" indent="0">
              <a:lnSpc>
                <a:spcPct val="120000"/>
              </a:lnSpc>
              <a:buNone/>
            </a:pPr>
            <a:endParaRPr lang="en-GB" sz="7200" dirty="0"/>
          </a:p>
          <a:p>
            <a:pPr marL="900113" lvl="1" indent="-361950">
              <a:lnSpc>
                <a:spcPct val="120000"/>
              </a:lnSpc>
              <a:buClr>
                <a:schemeClr val="accent2">
                  <a:lumMod val="75000"/>
                </a:schemeClr>
              </a:buClr>
            </a:pPr>
            <a:r>
              <a:rPr lang="en-GB" sz="11200" dirty="0"/>
              <a:t>Citation closely affects </a:t>
            </a:r>
            <a:r>
              <a:rPr lang="en-GB" sz="11200" b="1" dirty="0"/>
              <a:t>stance-taking </a:t>
            </a:r>
            <a:r>
              <a:rPr lang="en-GB" sz="11200" dirty="0"/>
              <a:t>(orientation); effective pedagogy can impact both simultaneously</a:t>
            </a:r>
          </a:p>
          <a:p>
            <a:pPr marL="1341438" lvl="2" indent="-354013">
              <a:lnSpc>
                <a:spcPct val="120000"/>
              </a:lnSpc>
            </a:pPr>
            <a:r>
              <a:rPr lang="en-GB" sz="11200" dirty="0"/>
              <a:t>Sampled writing was loosely within the Social Sciences, where writers typically treat cited claims and anticipated reader reactions with cautious deference (Hyland &amp; Jiang, 2016)</a:t>
            </a:r>
          </a:p>
          <a:p>
            <a:pPr marL="1341438" lvl="2" indent="-354013">
              <a:lnSpc>
                <a:spcPct val="120000"/>
              </a:lnSpc>
            </a:pPr>
            <a:r>
              <a:rPr lang="en-GB" sz="11200" dirty="0"/>
              <a:t>Li and Wharton (2012) found L1 Mandarin writers, using L2 English, made language choices that led to typically more ‘</a:t>
            </a:r>
            <a:r>
              <a:rPr lang="en-GB" sz="11200" b="1" dirty="0"/>
              <a:t>assertive</a:t>
            </a:r>
            <a:r>
              <a:rPr lang="en-GB" sz="11200" dirty="0"/>
              <a:t>’ stances</a:t>
            </a:r>
            <a:endParaRPr lang="en-GB" sz="2800" dirty="0"/>
          </a:p>
          <a:p>
            <a:pPr marL="365760" lvl="1" indent="0">
              <a:lnSpc>
                <a:spcPct val="120000"/>
              </a:lnSpc>
              <a:buNone/>
            </a:pPr>
            <a:endParaRPr lang="en-GB" sz="2800" dirty="0"/>
          </a:p>
          <a:p>
            <a:pPr marL="365760" lvl="1" indent="0">
              <a:lnSpc>
                <a:spcPct val="120000"/>
              </a:lnSpc>
              <a:buNone/>
            </a:pPr>
            <a:endParaRPr lang="en-GB" sz="2800" dirty="0"/>
          </a:p>
          <a:p>
            <a:pPr marL="365760" lvl="1" indent="0">
              <a:lnSpc>
                <a:spcPct val="120000"/>
              </a:lnSpc>
              <a:buNone/>
            </a:pPr>
            <a:endParaRPr lang="en-GB" sz="2800" dirty="0"/>
          </a:p>
          <a:p>
            <a:pPr marL="0" indent="0">
              <a:lnSpc>
                <a:spcPct val="120000"/>
              </a:lnSpc>
              <a:buNone/>
            </a:pPr>
            <a:endParaRPr lang="en-GB" dirty="0"/>
          </a:p>
          <a:p>
            <a:pPr marL="0" indent="0">
              <a:lnSpc>
                <a:spcPct val="120000"/>
              </a:lnSpc>
              <a:buNone/>
            </a:pPr>
            <a:br>
              <a:rPr lang="en-GB" sz="2600" dirty="0"/>
            </a:br>
            <a:endParaRPr lang="en-GB" sz="2600" b="1" dirty="0"/>
          </a:p>
        </p:txBody>
      </p:sp>
    </p:spTree>
    <p:extLst>
      <p:ext uri="{BB962C8B-B14F-4D97-AF65-F5344CB8AC3E}">
        <p14:creationId xmlns:p14="http://schemas.microsoft.com/office/powerpoint/2010/main" val="19457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3" end="3"/>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188640"/>
            <a:ext cx="10871200" cy="990600"/>
          </a:xfrm>
        </p:spPr>
        <p:txBody>
          <a:bodyPr>
            <a:normAutofit/>
          </a:bodyPr>
          <a:lstStyle/>
          <a:p>
            <a:r>
              <a:rPr lang="en-GB" sz="4800" b="1" dirty="0"/>
              <a:t>Citation and stance</a:t>
            </a:r>
          </a:p>
        </p:txBody>
      </p:sp>
      <p:sp>
        <p:nvSpPr>
          <p:cNvPr id="4" name="Content Placeholder 2"/>
          <p:cNvSpPr>
            <a:spLocks noGrp="1"/>
          </p:cNvSpPr>
          <p:nvPr>
            <p:ph sz="quarter" idx="1"/>
          </p:nvPr>
        </p:nvSpPr>
        <p:spPr>
          <a:xfrm>
            <a:off x="695400" y="1844824"/>
            <a:ext cx="11161240" cy="4824536"/>
          </a:xfrm>
        </p:spPr>
        <p:txBody>
          <a:bodyPr>
            <a:normAutofit/>
          </a:bodyPr>
          <a:lstStyle/>
          <a:p>
            <a:pPr marL="0" indent="0">
              <a:buNone/>
            </a:pPr>
            <a:r>
              <a:rPr lang="en-GB" sz="2800" b="1" u="sng" dirty="0">
                <a:solidFill>
                  <a:schemeClr val="tx2"/>
                </a:solidFill>
              </a:rPr>
              <a:t>‘Non-integral’ (Swales, 1990) citation: </a:t>
            </a:r>
            <a:r>
              <a:rPr lang="en-GB" sz="2800" i="1" dirty="0">
                <a:solidFill>
                  <a:schemeClr val="accent2">
                    <a:lumMod val="75000"/>
                  </a:schemeClr>
                </a:solidFill>
              </a:rPr>
              <a:t>The Earth is flat (Smith, 2010)</a:t>
            </a:r>
          </a:p>
          <a:p>
            <a:pPr marL="0" indent="0">
              <a:buNone/>
            </a:pPr>
            <a:endParaRPr lang="en-GB" sz="2800" b="1" dirty="0"/>
          </a:p>
          <a:p>
            <a:pPr marL="0" indent="0">
              <a:buNone/>
            </a:pPr>
            <a:r>
              <a:rPr lang="en-GB" sz="2800" b="1" u="sng" dirty="0">
                <a:solidFill>
                  <a:schemeClr val="tx2"/>
                </a:solidFill>
              </a:rPr>
              <a:t>‘Integral’ (Swales, 1990) citation: </a:t>
            </a:r>
            <a:r>
              <a:rPr lang="en-GB" sz="2800" i="1" dirty="0">
                <a:solidFill>
                  <a:schemeClr val="accent2">
                    <a:lumMod val="75000"/>
                  </a:schemeClr>
                </a:solidFill>
              </a:rPr>
              <a:t>Smith (2010) </a:t>
            </a:r>
            <a:r>
              <a:rPr lang="en-GB" sz="2800" b="1" i="1" dirty="0">
                <a:solidFill>
                  <a:schemeClr val="accent2">
                    <a:lumMod val="75000"/>
                  </a:schemeClr>
                </a:solidFill>
              </a:rPr>
              <a:t>believes </a:t>
            </a:r>
            <a:r>
              <a:rPr lang="en-GB" sz="2800" i="1" dirty="0">
                <a:solidFill>
                  <a:schemeClr val="accent2">
                    <a:lumMod val="75000"/>
                  </a:schemeClr>
                </a:solidFill>
              </a:rPr>
              <a:t>that the Earth is flat</a:t>
            </a:r>
          </a:p>
          <a:p>
            <a:pPr marL="0" indent="0">
              <a:buNone/>
            </a:pPr>
            <a:endParaRPr lang="en-GB" sz="1600" b="1" dirty="0"/>
          </a:p>
          <a:p>
            <a:r>
              <a:rPr lang="en-GB" sz="2800" dirty="0"/>
              <a:t>Via </a:t>
            </a:r>
            <a:r>
              <a:rPr lang="en-GB" sz="2800" b="1" dirty="0"/>
              <a:t>reporting verbs, </a:t>
            </a:r>
            <a:r>
              <a:rPr lang="en-GB" sz="2800" dirty="0"/>
              <a:t>writers ‘endorse’, ‘acknowledge’ or ‘distance’ </a:t>
            </a:r>
            <a:br>
              <a:rPr lang="en-GB" sz="2800" dirty="0"/>
            </a:br>
            <a:r>
              <a:rPr lang="en-GB" sz="2800" dirty="0"/>
              <a:t>(Martin &amp; White, 2005; Lee, 2010)</a:t>
            </a:r>
          </a:p>
          <a:p>
            <a:r>
              <a:rPr lang="en-GB" sz="2800" dirty="0"/>
              <a:t>NNS use citation to showcase lexical range (Bloch, 2010) and/or literature consultation (</a:t>
            </a:r>
            <a:r>
              <a:rPr lang="en-GB" sz="2800" dirty="0" err="1"/>
              <a:t>Nesi</a:t>
            </a:r>
            <a:r>
              <a:rPr lang="en-GB" sz="2800" dirty="0"/>
              <a:t>, 2014)</a:t>
            </a:r>
          </a:p>
          <a:p>
            <a:r>
              <a:rPr lang="en-GB" sz="2800" dirty="0"/>
              <a:t>While the </a:t>
            </a:r>
            <a:r>
              <a:rPr lang="en-GB" sz="2800" b="1" dirty="0"/>
              <a:t>rhetorical considerations </a:t>
            </a:r>
            <a:r>
              <a:rPr lang="en-GB" sz="2800" dirty="0"/>
              <a:t>may be outweighed when choosing reporting verbs, their </a:t>
            </a:r>
            <a:r>
              <a:rPr lang="en-GB" sz="2800" b="1" dirty="0"/>
              <a:t>rhetorical</a:t>
            </a:r>
            <a:r>
              <a:rPr lang="en-GB" sz="2800" dirty="0"/>
              <a:t> </a:t>
            </a:r>
            <a:r>
              <a:rPr lang="en-GB" sz="2800" b="1" dirty="0"/>
              <a:t>effects</a:t>
            </a:r>
            <a:r>
              <a:rPr lang="en-GB" sz="2800" dirty="0"/>
              <a:t> on the reader occur regardless…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12696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60" y="188640"/>
            <a:ext cx="10871200" cy="990600"/>
          </a:xfrm>
        </p:spPr>
        <p:txBody>
          <a:bodyPr>
            <a:normAutofit/>
          </a:bodyPr>
          <a:lstStyle/>
          <a:p>
            <a:r>
              <a:rPr lang="en-GB" sz="4800" b="1" dirty="0"/>
              <a:t>Rhetorical Effects</a:t>
            </a:r>
          </a:p>
        </p:txBody>
      </p:sp>
      <p:sp>
        <p:nvSpPr>
          <p:cNvPr id="4" name="Speech Bubble: Rectangle with Corners Rounded 3"/>
          <p:cNvSpPr/>
          <p:nvPr/>
        </p:nvSpPr>
        <p:spPr>
          <a:xfrm>
            <a:off x="797426" y="1772816"/>
            <a:ext cx="10319696" cy="4248472"/>
          </a:xfrm>
          <a:prstGeom prst="wedgeRoundRectCallout">
            <a:avLst>
              <a:gd name="adj1" fmla="val -2540"/>
              <a:gd name="adj2" fmla="val 64583"/>
              <a:gd name="adj3" fmla="val 16667"/>
            </a:avLst>
          </a:prstGeom>
          <a:effectLst>
            <a:glow rad="228600">
              <a:schemeClr val="accent2">
                <a:satMod val="175000"/>
                <a:alpha val="40000"/>
              </a:schemeClr>
            </a:glow>
            <a:outerShdw blurRad="38100" dist="254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r>
              <a:rPr lang="en-GB" sz="3600" i="1" dirty="0"/>
              <a:t>“It is a common experience for EAP teachers to have great difficulty in identifying the point of view that a non-native speaker is trying to convey towards cited authors, or even to assume […] that a certain point of view is being conveyed, only to find this view unexpectedly contradicted in a subsequent explicit evaluation” (Thompson &amp; Ye, 1991, p. 366)</a:t>
            </a:r>
          </a:p>
        </p:txBody>
      </p:sp>
    </p:spTree>
    <p:extLst>
      <p:ext uri="{BB962C8B-B14F-4D97-AF65-F5344CB8AC3E}">
        <p14:creationId xmlns:p14="http://schemas.microsoft.com/office/powerpoint/2010/main" val="265919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8640"/>
            <a:ext cx="10871200" cy="990600"/>
          </a:xfrm>
        </p:spPr>
        <p:txBody>
          <a:bodyPr>
            <a:normAutofit/>
          </a:bodyPr>
          <a:lstStyle/>
          <a:p>
            <a:r>
              <a:rPr lang="en-GB" sz="4800" b="1" dirty="0"/>
              <a:t>Why? It’s complicated!</a:t>
            </a:r>
          </a:p>
        </p:txBody>
      </p:sp>
      <p:sp>
        <p:nvSpPr>
          <p:cNvPr id="3" name="Content Placeholder 2"/>
          <p:cNvSpPr>
            <a:spLocks noGrp="1"/>
          </p:cNvSpPr>
          <p:nvPr>
            <p:ph sz="quarter" idx="1"/>
          </p:nvPr>
        </p:nvSpPr>
        <p:spPr>
          <a:xfrm>
            <a:off x="812800" y="1700807"/>
            <a:ext cx="10871200" cy="4824537"/>
          </a:xfrm>
        </p:spPr>
        <p:txBody>
          <a:bodyPr>
            <a:normAutofit/>
          </a:bodyPr>
          <a:lstStyle/>
          <a:p>
            <a:r>
              <a:rPr lang="en-GB" sz="2800" dirty="0"/>
              <a:t>“As the text unfolds, patterns emerge, some of which acquire added value through resonating with other patterns </a:t>
            </a:r>
            <a:r>
              <a:rPr lang="en-GB" sz="2800" b="1" dirty="0"/>
              <a:t>in the text </a:t>
            </a:r>
            <a:r>
              <a:rPr lang="en-GB" sz="2800" dirty="0"/>
              <a:t>or context of situation… behind it lies the potential that informs every choice made by the speaker or the writer, and in terms of which these choices are interpreted by listeners or readers” </a:t>
            </a:r>
            <a:br>
              <a:rPr lang="en-GB" sz="2800" dirty="0"/>
            </a:br>
            <a:r>
              <a:rPr lang="en-GB" sz="2800" dirty="0"/>
              <a:t>(Halliday &amp; </a:t>
            </a:r>
            <a:r>
              <a:rPr lang="en-GB" sz="2800" dirty="0" err="1"/>
              <a:t>Matthiessen</a:t>
            </a:r>
            <a:r>
              <a:rPr lang="en-GB" sz="2800" dirty="0"/>
              <a:t>, 2014, p. 63, my emphasis)</a:t>
            </a:r>
          </a:p>
          <a:p>
            <a:endParaRPr lang="en-GB" sz="2800" b="1" dirty="0"/>
          </a:p>
          <a:p>
            <a:r>
              <a:rPr lang="en-GB" sz="2800" dirty="0"/>
              <a:t>For example, </a:t>
            </a:r>
            <a:r>
              <a:rPr lang="en-GB" sz="2800" b="1" i="1" dirty="0">
                <a:solidFill>
                  <a:schemeClr val="accent2"/>
                </a:solidFill>
              </a:rPr>
              <a:t>X claims… </a:t>
            </a:r>
            <a:r>
              <a:rPr lang="en-GB" sz="2800" dirty="0"/>
              <a:t>would typically be challenged </a:t>
            </a:r>
            <a:r>
              <a:rPr lang="en-GB" sz="2800" b="1" dirty="0"/>
              <a:t>either</a:t>
            </a:r>
            <a:r>
              <a:rPr lang="en-GB" sz="2800" dirty="0"/>
              <a:t> by patterning with an </a:t>
            </a:r>
            <a:r>
              <a:rPr lang="en-GB" sz="2800" i="1" dirty="0"/>
              <a:t>adversative </a:t>
            </a:r>
            <a:r>
              <a:rPr lang="en-GB" sz="2800" dirty="0"/>
              <a:t>(ibid., p. 612) conjunction such as </a:t>
            </a:r>
            <a:r>
              <a:rPr lang="en-GB" sz="2800" b="1" i="1" dirty="0">
                <a:solidFill>
                  <a:schemeClr val="accent2"/>
                </a:solidFill>
              </a:rPr>
              <a:t>However,</a:t>
            </a:r>
            <a:r>
              <a:rPr lang="en-GB" sz="2800" b="1" i="1" dirty="0"/>
              <a:t> </a:t>
            </a:r>
            <a:r>
              <a:rPr lang="en-GB" sz="2800" b="1" dirty="0"/>
              <a:t>or</a:t>
            </a:r>
            <a:r>
              <a:rPr lang="en-GB" sz="2800" dirty="0"/>
              <a:t> by the introduction of a counter claim at a later point. </a:t>
            </a:r>
            <a:endParaRPr lang="en-GB" sz="2800" i="1" dirty="0"/>
          </a:p>
        </p:txBody>
      </p:sp>
    </p:spTree>
    <p:extLst>
      <p:ext uri="{BB962C8B-B14F-4D97-AF65-F5344CB8AC3E}">
        <p14:creationId xmlns:p14="http://schemas.microsoft.com/office/powerpoint/2010/main" val="56778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88640"/>
            <a:ext cx="10871200" cy="990600"/>
          </a:xfrm>
        </p:spPr>
        <p:txBody>
          <a:bodyPr>
            <a:normAutofit/>
          </a:bodyPr>
          <a:lstStyle/>
          <a:p>
            <a:r>
              <a:rPr lang="en-GB" sz="4800" b="1" dirty="0"/>
              <a:t>Sample</a:t>
            </a:r>
          </a:p>
        </p:txBody>
      </p:sp>
      <p:sp>
        <p:nvSpPr>
          <p:cNvPr id="3" name="Content Placeholder 2"/>
          <p:cNvSpPr>
            <a:spLocks noGrp="1"/>
          </p:cNvSpPr>
          <p:nvPr>
            <p:ph sz="quarter" idx="1"/>
          </p:nvPr>
        </p:nvSpPr>
        <p:spPr>
          <a:xfrm>
            <a:off x="816864" y="1700808"/>
            <a:ext cx="11111784" cy="4853136"/>
          </a:xfrm>
        </p:spPr>
        <p:txBody>
          <a:bodyPr>
            <a:normAutofit lnSpcReduction="10000"/>
          </a:bodyPr>
          <a:lstStyle/>
          <a:p>
            <a:pPr marL="0" indent="0">
              <a:buNone/>
            </a:pPr>
            <a:r>
              <a:rPr lang="en-GB" b="1" dirty="0"/>
              <a:t>Analogue corpus </a:t>
            </a:r>
            <a:r>
              <a:rPr lang="en-GB" b="1" dirty="0">
                <a:solidFill>
                  <a:schemeClr val="accent2"/>
                </a:solidFill>
              </a:rPr>
              <a:t>(Chinese Learner English [CLE])</a:t>
            </a:r>
          </a:p>
          <a:p>
            <a:r>
              <a:rPr lang="en-GB" dirty="0"/>
              <a:t>178 draft essays, on sociological topics</a:t>
            </a:r>
          </a:p>
          <a:p>
            <a:r>
              <a:rPr lang="en-GB" dirty="0"/>
              <a:t>Produced six weeks after arrival in U.K; L1 Mandarin/Cantonese</a:t>
            </a:r>
          </a:p>
          <a:p>
            <a:r>
              <a:rPr lang="en-GB" dirty="0"/>
              <a:t>207,000 words</a:t>
            </a:r>
          </a:p>
          <a:p>
            <a:endParaRPr lang="en-GB" dirty="0"/>
          </a:p>
          <a:p>
            <a:pPr marL="0" indent="0">
              <a:buNone/>
            </a:pPr>
            <a:r>
              <a:rPr lang="en-GB" b="1" dirty="0"/>
              <a:t>Exemplar corpus </a:t>
            </a:r>
            <a:r>
              <a:rPr lang="en-GB" b="1" dirty="0">
                <a:solidFill>
                  <a:schemeClr val="accent2"/>
                </a:solidFill>
              </a:rPr>
              <a:t>(British Academic Written English [BAWE])</a:t>
            </a:r>
          </a:p>
          <a:p>
            <a:pPr>
              <a:buFont typeface="Wingdings" panose="05000000000000000000" pitchFamily="2" charset="2"/>
              <a:buChar char="q"/>
            </a:pPr>
            <a:r>
              <a:rPr lang="en-GB" dirty="0"/>
              <a:t>Social Sciences sub corpus of the BAWE corpus (</a:t>
            </a:r>
            <a:r>
              <a:rPr lang="en-GB" dirty="0" err="1"/>
              <a:t>Nesi</a:t>
            </a:r>
            <a:r>
              <a:rPr lang="en-GB" dirty="0"/>
              <a:t>, Gardner, Thompson, </a:t>
            </a:r>
            <a:r>
              <a:rPr lang="en-GB" dirty="0" err="1"/>
              <a:t>Wickens</a:t>
            </a:r>
            <a:r>
              <a:rPr lang="en-GB" dirty="0"/>
              <a:t>, et al., 2009)</a:t>
            </a:r>
          </a:p>
          <a:p>
            <a:pPr>
              <a:buFont typeface="Wingdings" panose="05000000000000000000" pitchFamily="2" charset="2"/>
              <a:buChar char="q"/>
            </a:pPr>
            <a:r>
              <a:rPr lang="en-GB" dirty="0"/>
              <a:t>1,999,130 words</a:t>
            </a:r>
          </a:p>
          <a:p>
            <a:pPr>
              <a:buFont typeface="Wingdings" panose="05000000000000000000" pitchFamily="2" charset="2"/>
              <a:buChar char="q"/>
            </a:pPr>
            <a:r>
              <a:rPr lang="en-GB" dirty="0" err="1"/>
              <a:t>Nesi’s</a:t>
            </a:r>
            <a:r>
              <a:rPr lang="en-GB" dirty="0"/>
              <a:t> (2014) analysis of BAWE citations acted as a model</a:t>
            </a:r>
          </a:p>
          <a:p>
            <a:pPr marL="0" indent="0">
              <a:buNone/>
            </a:pPr>
            <a:endParaRPr lang="en-GB" dirty="0"/>
          </a:p>
        </p:txBody>
      </p:sp>
    </p:spTree>
    <p:extLst>
      <p:ext uri="{BB962C8B-B14F-4D97-AF65-F5344CB8AC3E}">
        <p14:creationId xmlns:p14="http://schemas.microsoft.com/office/powerpoint/2010/main" val="419005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1344" y="216446"/>
            <a:ext cx="8153400" cy="990600"/>
          </a:xfrm>
        </p:spPr>
        <p:txBody>
          <a:bodyPr>
            <a:normAutofit/>
          </a:bodyPr>
          <a:lstStyle/>
          <a:p>
            <a:r>
              <a:rPr lang="en-GB" sz="4800" b="1" dirty="0"/>
              <a:t>Corpus Query Language </a:t>
            </a:r>
          </a:p>
        </p:txBody>
      </p:sp>
      <p:sp>
        <p:nvSpPr>
          <p:cNvPr id="5" name="Content Placeholder 2"/>
          <p:cNvSpPr>
            <a:spLocks noGrp="1"/>
          </p:cNvSpPr>
          <p:nvPr>
            <p:ph sz="quarter" idx="1"/>
          </p:nvPr>
        </p:nvSpPr>
        <p:spPr>
          <a:xfrm>
            <a:off x="213235" y="1674485"/>
            <a:ext cx="5378709" cy="4261465"/>
          </a:xfrm>
        </p:spPr>
        <p:txBody>
          <a:bodyPr>
            <a:normAutofit/>
          </a:bodyPr>
          <a:lstStyle/>
          <a:p>
            <a:pPr marL="0" indent="0">
              <a:buNone/>
            </a:pPr>
            <a:r>
              <a:rPr lang="en-GB" sz="2200" b="1" dirty="0"/>
              <a:t>Original </a:t>
            </a:r>
            <a:r>
              <a:rPr lang="en-GB" sz="2200" dirty="0"/>
              <a:t>(</a:t>
            </a:r>
            <a:r>
              <a:rPr lang="en-GB" sz="2200" dirty="0" err="1"/>
              <a:t>Nesi</a:t>
            </a:r>
            <a:r>
              <a:rPr lang="en-GB" sz="2200" dirty="0"/>
              <a:t>, 2014)</a:t>
            </a:r>
          </a:p>
          <a:p>
            <a:pPr marR="510540">
              <a:spcAft>
                <a:spcPts val="800"/>
              </a:spcAft>
            </a:pPr>
            <a:r>
              <a:rPr lang="en-GB" sz="2200" dirty="0">
                <a:latin typeface="Arial" panose="020B0604020202020204" pitchFamily="34" charset="0"/>
                <a:ea typeface="Calibri" panose="020F0502020204030204" pitchFamily="34" charset="0"/>
                <a:cs typeface="Arial" panose="020B0604020202020204" pitchFamily="34" charset="0"/>
              </a:rPr>
              <a:t>[tag = "NP.?"] [word = "et"]? [word = "\."]? [word = "al"]? [word = "\."]? [word = "\("] [tag = “MC"] [word = "\)"] [tag = "VV|VO|VVD|VVZ|VM"]   </a:t>
            </a:r>
            <a:endParaRPr lang="en-GB" sz="2200" dirty="0"/>
          </a:p>
          <a:p>
            <a:pPr marL="0" indent="0">
              <a:buNone/>
            </a:pPr>
            <a:r>
              <a:rPr lang="en-GB" sz="2200" b="1" dirty="0"/>
              <a:t>Modified to:</a:t>
            </a:r>
          </a:p>
          <a:p>
            <a:pPr marR="330835">
              <a:spcAft>
                <a:spcPts val="60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[tag = "NP.?"] [word = "et"]? [word = "\."]? [word = "al"]? [word = "\."]? [word = "\("] [tag = "</a:t>
            </a: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rPr>
              <a:t>CD</a:t>
            </a:r>
            <a:r>
              <a:rPr lang="en-GB" sz="22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200" dirty="0">
                <a:solidFill>
                  <a:srgbClr val="FF0000"/>
                </a:solidFill>
                <a:latin typeface="Arial" panose="020B0604020202020204" pitchFamily="34" charset="0"/>
                <a:ea typeface="Calibri" panose="020F0502020204030204" pitchFamily="34" charset="0"/>
                <a:cs typeface="Arial" panose="020B0604020202020204" pitchFamily="34" charset="0"/>
              </a:rPr>
              <a:t>[] {0,3} </a:t>
            </a: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[word = "\)"]</a:t>
            </a:r>
            <a:r>
              <a:rPr lang="en-GB" sz="2200" b="1"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 [tag = "VV</a:t>
            </a:r>
            <a:r>
              <a:rPr lang="en-GB" sz="22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GB" sz="2200" dirty="0">
                <a:solidFill>
                  <a:srgbClr val="00B050"/>
                </a:solidFill>
                <a:latin typeface="Arial" panose="020B0604020202020204" pitchFamily="34" charset="0"/>
                <a:ea typeface="Calibri" panose="020F0502020204030204" pitchFamily="34" charset="0"/>
                <a:cs typeface="Arial" panose="020B0604020202020204" pitchFamily="34" charset="0"/>
              </a:rPr>
              <a:t>MD</a:t>
            </a: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GB" sz="2200" dirty="0">
                <a:solidFill>
                  <a:srgbClr val="FF0000"/>
                </a:solidFill>
                <a:latin typeface="Arial" panose="020B0604020202020204" pitchFamily="34" charset="0"/>
                <a:ea typeface="Calibri" panose="020F0502020204030204" pitchFamily="34" charset="0"/>
                <a:cs typeface="Arial" panose="020B0604020202020204" pitchFamily="34" charset="0"/>
              </a:rPr>
              <a:t>VH.*</a:t>
            </a: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0" marR="330835" indent="0">
              <a:spcAft>
                <a:spcPts val="600"/>
              </a:spcAft>
              <a:buNone/>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b="1" dirty="0"/>
          </a:p>
          <a:p>
            <a:pPr marL="0" indent="0">
              <a:buNone/>
            </a:pPr>
            <a:endParaRPr lang="en-GB" b="1" dirty="0"/>
          </a:p>
        </p:txBody>
      </p:sp>
      <p:sp>
        <p:nvSpPr>
          <p:cNvPr id="7" name="TextBox 6"/>
          <p:cNvSpPr txBox="1"/>
          <p:nvPr/>
        </p:nvSpPr>
        <p:spPr>
          <a:xfrm>
            <a:off x="335360" y="5633948"/>
            <a:ext cx="595381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Tw Cen MT"/>
                <a:ea typeface="+mn-ea"/>
                <a:cs typeface="+mn-cs"/>
              </a:rPr>
              <a:t>Sufficiency question: </a:t>
            </a:r>
            <a:r>
              <a:rPr kumimoji="0" lang="en-GB" sz="2200" b="0" i="0" u="none" strike="noStrike" kern="1200" cap="none" spc="0" normalizeH="0" baseline="0" noProof="0" dirty="0">
                <a:ln>
                  <a:noFill/>
                </a:ln>
                <a:solidFill>
                  <a:prstClr val="black"/>
                </a:solidFill>
                <a:effectLst/>
                <a:uLnTx/>
                <a:uFillTx/>
                <a:latin typeface="Tw Cen MT"/>
                <a:ea typeface="+mn-ea"/>
                <a:cs typeface="+mn-cs"/>
              </a:rPr>
              <a:t>No</a:t>
            </a:r>
            <a:r>
              <a:rPr kumimoji="0" lang="en-GB" sz="2200" b="1" i="0" u="none" strike="noStrike" kern="1200" cap="none" spc="0" normalizeH="0" baseline="0" noProof="0" dirty="0">
                <a:ln>
                  <a:noFill/>
                </a:ln>
                <a:solidFill>
                  <a:prstClr val="black"/>
                </a:solidFill>
                <a:effectLst/>
                <a:uLnTx/>
                <a:uFillTx/>
                <a:latin typeface="Tw Cen MT"/>
                <a:ea typeface="+mn-ea"/>
                <a:cs typeface="+mn-cs"/>
              </a:rPr>
              <a:t> </a:t>
            </a:r>
            <a:r>
              <a:rPr kumimoji="0" lang="en-GB" sz="2200" b="0" i="0" u="none" strike="noStrike" kern="1200" cap="none" spc="0" normalizeH="0" baseline="0" noProof="0" dirty="0">
                <a:ln>
                  <a:noFill/>
                </a:ln>
                <a:solidFill>
                  <a:prstClr val="black"/>
                </a:solidFill>
                <a:effectLst/>
                <a:uLnTx/>
                <a:uFillTx/>
                <a:latin typeface="Tw Cen MT"/>
                <a:ea typeface="+mn-ea"/>
                <a:cs typeface="+mn-cs"/>
              </a:rPr>
              <a:t>CQL discovered </a:t>
            </a:r>
            <a:r>
              <a:rPr kumimoji="0" lang="en-GB" sz="2200" b="0" i="0" u="sng" strike="noStrike" kern="1200" cap="none" spc="0" normalizeH="0" baseline="0" noProof="0" dirty="0">
                <a:ln>
                  <a:noFill/>
                </a:ln>
                <a:solidFill>
                  <a:prstClr val="black"/>
                </a:solidFill>
                <a:effectLst/>
                <a:uLnTx/>
                <a:uFillTx/>
                <a:latin typeface="Tw Cen MT"/>
                <a:ea typeface="+mn-ea"/>
                <a:cs typeface="+mn-cs"/>
              </a:rPr>
              <a:t>all</a:t>
            </a:r>
            <a:r>
              <a:rPr kumimoji="0" lang="en-GB" sz="2200" b="0" i="0" u="none" strike="noStrike" kern="1200" cap="none" spc="0" normalizeH="0" baseline="0" noProof="0" dirty="0">
                <a:ln>
                  <a:noFill/>
                </a:ln>
                <a:solidFill>
                  <a:prstClr val="black"/>
                </a:solidFill>
                <a:effectLst/>
                <a:uLnTx/>
                <a:uFillTx/>
                <a:latin typeface="Tw Cen MT"/>
                <a:ea typeface="+mn-ea"/>
                <a:cs typeface="+mn-cs"/>
              </a:rPr>
              <a:t> </a:t>
            </a:r>
            <a:br>
              <a:rPr kumimoji="0" lang="en-GB" sz="2200" b="0" i="0" u="none" strike="noStrike" kern="1200" cap="none" spc="0" normalizeH="0" baseline="0" noProof="0" dirty="0">
                <a:ln>
                  <a:noFill/>
                </a:ln>
                <a:solidFill>
                  <a:prstClr val="black"/>
                </a:solidFill>
                <a:effectLst/>
                <a:uLnTx/>
                <a:uFillTx/>
                <a:latin typeface="Tw Cen MT"/>
                <a:ea typeface="+mn-ea"/>
                <a:cs typeface="+mn-cs"/>
              </a:rPr>
            </a:br>
            <a:r>
              <a:rPr kumimoji="0" lang="en-GB" sz="2200" b="0" i="0" u="none" strike="noStrike" kern="1200" cap="none" spc="0" normalizeH="0" baseline="0" noProof="0" dirty="0">
                <a:ln>
                  <a:noFill/>
                </a:ln>
                <a:solidFill>
                  <a:prstClr val="black"/>
                </a:solidFill>
                <a:effectLst/>
                <a:uLnTx/>
                <a:uFillTx/>
                <a:latin typeface="Tw Cen MT"/>
                <a:ea typeface="+mn-ea"/>
                <a:cs typeface="+mn-cs"/>
              </a:rPr>
              <a:t>citation attempts</a:t>
            </a:r>
          </a:p>
        </p:txBody>
      </p:sp>
      <p:sp>
        <p:nvSpPr>
          <p:cNvPr id="2" name="TextBox 1"/>
          <p:cNvSpPr txBox="1"/>
          <p:nvPr/>
        </p:nvSpPr>
        <p:spPr>
          <a:xfrm>
            <a:off x="5807969" y="3767366"/>
            <a:ext cx="626469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Tw Cen MT"/>
                <a:ea typeface="+mn-ea"/>
                <a:cs typeface="+mn-cs"/>
              </a:rPr>
              <a:t>For those who are not corpus linguistics enthusiasts, understanding of this slide is </a:t>
            </a:r>
            <a:r>
              <a:rPr kumimoji="0" lang="en-GB" sz="2000" b="1" i="1" u="none" strike="noStrike" kern="1200" cap="none" spc="0" normalizeH="0" baseline="0" noProof="0" dirty="0">
                <a:ln>
                  <a:noFill/>
                </a:ln>
                <a:solidFill>
                  <a:prstClr val="black"/>
                </a:solidFill>
                <a:effectLst/>
                <a:uLnTx/>
                <a:uFillTx/>
                <a:latin typeface="Tw Cen MT"/>
                <a:ea typeface="+mn-ea"/>
                <a:cs typeface="+mn-cs"/>
              </a:rPr>
              <a:t>not necessary</a:t>
            </a:r>
            <a:r>
              <a:rPr kumimoji="0" lang="en-GB" sz="2000" b="0" i="1" u="none" strike="noStrike" kern="1200" cap="none" spc="0" normalizeH="0" baseline="0" noProof="0" dirty="0">
                <a:ln>
                  <a:noFill/>
                </a:ln>
                <a:solidFill>
                  <a:prstClr val="black"/>
                </a:solidFill>
                <a:effectLst/>
                <a:uLnTx/>
                <a:uFillTx/>
                <a:latin typeface="Tw Cen MT"/>
                <a:ea typeface="+mn-ea"/>
                <a:cs typeface="+mn-cs"/>
              </a:rPr>
              <a:t> to the overall presentation! </a:t>
            </a:r>
            <a:r>
              <a:rPr kumimoji="0" lang="en-GB" sz="2000" b="0" i="1" u="none" strike="noStrike" kern="1200" cap="none" spc="0" normalizeH="0" baseline="0" noProof="0" dirty="0">
                <a:ln>
                  <a:noFill/>
                </a:ln>
                <a:solidFill>
                  <a:srgbClr val="FF0000"/>
                </a:solidFill>
                <a:effectLst/>
                <a:uLnTx/>
                <a:uFillTx/>
                <a:latin typeface="Tw Cen MT"/>
                <a:ea typeface="+mn-ea"/>
                <a:cs typeface="+mn-cs"/>
              </a:rPr>
              <a:t>Changes to </a:t>
            </a:r>
            <a:r>
              <a:rPr kumimoji="0" lang="en-GB" sz="2000" b="0" i="1" u="none" strike="noStrike" kern="1200" cap="none" spc="0" normalizeH="0" baseline="0" noProof="0" dirty="0" err="1">
                <a:ln>
                  <a:noFill/>
                </a:ln>
                <a:solidFill>
                  <a:srgbClr val="FF0000"/>
                </a:solidFill>
                <a:effectLst/>
                <a:uLnTx/>
                <a:uFillTx/>
                <a:latin typeface="Tw Cen MT"/>
                <a:ea typeface="+mn-ea"/>
                <a:cs typeface="+mn-cs"/>
              </a:rPr>
              <a:t>Nesi’s</a:t>
            </a:r>
            <a:r>
              <a:rPr kumimoji="0" lang="en-GB" sz="2000" b="0" i="1" u="none" strike="noStrike" kern="1200" cap="none" spc="0" normalizeH="0" baseline="0" noProof="0" dirty="0">
                <a:ln>
                  <a:noFill/>
                </a:ln>
                <a:solidFill>
                  <a:srgbClr val="FF0000"/>
                </a:solidFill>
                <a:effectLst/>
                <a:uLnTx/>
                <a:uFillTx/>
                <a:latin typeface="Tw Cen MT"/>
                <a:ea typeface="+mn-ea"/>
                <a:cs typeface="+mn-cs"/>
              </a:rPr>
              <a:t> language shown in red </a:t>
            </a:r>
            <a:r>
              <a:rPr kumimoji="0" lang="en-GB" sz="2000" b="0" i="1" u="none" strike="noStrike" kern="1200" cap="none" spc="0" normalizeH="0" baseline="0" noProof="0" dirty="0">
                <a:ln>
                  <a:noFill/>
                </a:ln>
                <a:solidFill>
                  <a:prstClr val="black"/>
                </a:solidFill>
                <a:effectLst/>
                <a:uLnTx/>
                <a:uFillTx/>
                <a:latin typeface="Tw Cen MT"/>
                <a:ea typeface="+mn-ea"/>
                <a:cs typeface="+mn-cs"/>
              </a:rPr>
              <a:t>allowed the additional data capture (see above) related to the irregular patterns of student citation which fell within my research remit. </a:t>
            </a:r>
            <a:r>
              <a:rPr kumimoji="0" lang="en-GB" sz="2000" b="0" i="1" u="none" strike="noStrike" kern="1200" cap="none" spc="0" normalizeH="0" baseline="0" noProof="0" dirty="0">
                <a:ln>
                  <a:noFill/>
                </a:ln>
                <a:solidFill>
                  <a:srgbClr val="00B050"/>
                </a:solidFill>
                <a:effectLst/>
                <a:uLnTx/>
                <a:uFillTx/>
                <a:latin typeface="Tw Cen MT"/>
                <a:ea typeface="+mn-ea"/>
                <a:cs typeface="+mn-cs"/>
              </a:rPr>
              <a:t>The changes shown in green </a:t>
            </a:r>
            <a:r>
              <a:rPr kumimoji="0" lang="en-GB" sz="2000" b="0" i="1" u="none" strike="noStrike" kern="1200" cap="none" spc="0" normalizeH="0" baseline="0" noProof="0" dirty="0">
                <a:ln>
                  <a:noFill/>
                </a:ln>
                <a:solidFill>
                  <a:prstClr val="black"/>
                </a:solidFill>
                <a:effectLst/>
                <a:uLnTx/>
                <a:uFillTx/>
                <a:latin typeface="Tw Cen MT"/>
                <a:ea typeface="+mn-ea"/>
                <a:cs typeface="+mn-cs"/>
              </a:rPr>
              <a:t>merely reflect different notation in two different corpus tagging systems: respectively </a:t>
            </a:r>
            <a:r>
              <a:rPr kumimoji="0" lang="en-GB" sz="2000" b="0" u="none" strike="noStrike" kern="1200" cap="none" spc="0" normalizeH="0" baseline="0" noProof="0" dirty="0">
                <a:ln>
                  <a:noFill/>
                </a:ln>
                <a:solidFill>
                  <a:prstClr val="black"/>
                </a:solidFill>
                <a:effectLst/>
                <a:uLnTx/>
                <a:uFillTx/>
                <a:latin typeface="Tw Cen MT"/>
                <a:ea typeface="+mn-ea"/>
                <a:cs typeface="+mn-cs"/>
              </a:rPr>
              <a:t>UCREL/CLAWS </a:t>
            </a:r>
            <a:r>
              <a:rPr kumimoji="0" lang="en-GB" sz="2000" b="0" i="1" u="none" strike="noStrike" kern="1200" cap="none" spc="0" normalizeH="0" baseline="0" noProof="0" dirty="0">
                <a:ln>
                  <a:noFill/>
                </a:ln>
                <a:solidFill>
                  <a:prstClr val="black"/>
                </a:solidFill>
                <a:effectLst/>
                <a:uLnTx/>
                <a:uFillTx/>
                <a:latin typeface="Tw Cen MT"/>
                <a:ea typeface="+mn-ea"/>
                <a:cs typeface="+mn-cs"/>
              </a:rPr>
              <a:t>for </a:t>
            </a:r>
            <a:r>
              <a:rPr kumimoji="0" lang="en-GB" sz="2000" b="0" i="1" u="none" strike="noStrike" kern="1200" cap="none" spc="0" normalizeH="0" baseline="0" noProof="0" dirty="0" err="1">
                <a:ln>
                  <a:noFill/>
                </a:ln>
                <a:solidFill>
                  <a:prstClr val="black"/>
                </a:solidFill>
                <a:effectLst/>
                <a:uLnTx/>
                <a:uFillTx/>
                <a:latin typeface="Tw Cen MT"/>
                <a:ea typeface="+mn-ea"/>
                <a:cs typeface="+mn-cs"/>
              </a:rPr>
              <a:t>Nesi’s</a:t>
            </a:r>
            <a:r>
              <a:rPr kumimoji="0" lang="en-GB" sz="2000" b="0" i="1" u="none" strike="noStrike" kern="1200" cap="none" spc="0" normalizeH="0" baseline="0" noProof="0" dirty="0">
                <a:ln>
                  <a:noFill/>
                </a:ln>
                <a:solidFill>
                  <a:prstClr val="black"/>
                </a:solidFill>
                <a:effectLst/>
                <a:uLnTx/>
                <a:uFillTx/>
                <a:latin typeface="Tw Cen MT"/>
                <a:ea typeface="+mn-ea"/>
                <a:cs typeface="+mn-cs"/>
              </a:rPr>
              <a:t> work on the BAWE corpus, </a:t>
            </a:r>
            <a:r>
              <a:rPr kumimoji="0" lang="en-GB" sz="2000" b="0" u="none" strike="noStrike" kern="1200" cap="none" spc="0" normalizeH="0" baseline="0" noProof="0" dirty="0" err="1">
                <a:ln>
                  <a:noFill/>
                </a:ln>
                <a:solidFill>
                  <a:prstClr val="black"/>
                </a:solidFill>
                <a:effectLst/>
                <a:uLnTx/>
                <a:uFillTx/>
                <a:latin typeface="Tw Cen MT"/>
                <a:ea typeface="+mn-ea"/>
                <a:cs typeface="+mn-cs"/>
              </a:rPr>
              <a:t>SketchEngine’s</a:t>
            </a:r>
            <a:r>
              <a:rPr kumimoji="0" lang="en-GB" sz="2000" b="0" u="none" strike="noStrike" kern="1200" cap="none" spc="0" normalizeH="0" baseline="0" noProof="0" dirty="0">
                <a:ln>
                  <a:noFill/>
                </a:ln>
                <a:solidFill>
                  <a:prstClr val="black"/>
                </a:solidFill>
                <a:effectLst/>
                <a:uLnTx/>
                <a:uFillTx/>
                <a:latin typeface="Tw Cen MT"/>
                <a:ea typeface="+mn-ea"/>
                <a:cs typeface="+mn-cs"/>
              </a:rPr>
              <a:t> ‘</a:t>
            </a:r>
            <a:r>
              <a:rPr kumimoji="0" lang="en-GB" sz="2000" b="0" u="none" strike="noStrike" kern="1200" cap="none" spc="0" normalizeH="0" baseline="0" noProof="0" dirty="0" err="1">
                <a:ln>
                  <a:noFill/>
                </a:ln>
                <a:solidFill>
                  <a:prstClr val="black"/>
                </a:solidFill>
                <a:effectLst/>
                <a:uLnTx/>
                <a:uFillTx/>
                <a:latin typeface="Tw Cen MT"/>
                <a:ea typeface="+mn-ea"/>
                <a:cs typeface="+mn-cs"/>
              </a:rPr>
              <a:t>Treetagger</a:t>
            </a:r>
            <a:r>
              <a:rPr kumimoji="0" lang="en-GB" sz="2000" b="0" u="none" strike="noStrike" kern="1200" cap="none" spc="0" normalizeH="0" baseline="0" noProof="0" dirty="0">
                <a:ln>
                  <a:noFill/>
                </a:ln>
                <a:solidFill>
                  <a:prstClr val="black"/>
                </a:solidFill>
                <a:effectLst/>
                <a:uLnTx/>
                <a:uFillTx/>
                <a:latin typeface="Tw Cen MT"/>
                <a:ea typeface="+mn-ea"/>
                <a:cs typeface="+mn-cs"/>
              </a:rPr>
              <a:t>’ </a:t>
            </a:r>
            <a:r>
              <a:rPr kumimoji="0" lang="en-GB" sz="2000" b="0" i="1" u="none" strike="noStrike" kern="1200" cap="none" spc="0" normalizeH="0" baseline="0" noProof="0" dirty="0">
                <a:ln>
                  <a:noFill/>
                </a:ln>
                <a:solidFill>
                  <a:prstClr val="black"/>
                </a:solidFill>
                <a:effectLst/>
                <a:uLnTx/>
                <a:uFillTx/>
                <a:latin typeface="Tw Cen MT"/>
                <a:ea typeface="+mn-ea"/>
                <a:cs typeface="+mn-cs"/>
              </a:rPr>
              <a:t>for my own corpus. </a:t>
            </a:r>
          </a:p>
        </p:txBody>
      </p:sp>
      <p:sp>
        <p:nvSpPr>
          <p:cNvPr id="3" name="TextBox 2"/>
          <p:cNvSpPr txBox="1"/>
          <p:nvPr/>
        </p:nvSpPr>
        <p:spPr>
          <a:xfrm>
            <a:off x="5807968" y="1631003"/>
            <a:ext cx="5855820"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3548A">
                    <a:lumMod val="75000"/>
                  </a:srgbClr>
                </a:solidFill>
                <a:effectLst/>
                <a:uLnTx/>
                <a:uFillTx/>
                <a:latin typeface="Tw Cen MT"/>
                <a:ea typeface="+mn-ea"/>
                <a:cs typeface="+mn-cs"/>
              </a:rPr>
              <a:t>Additional capture examples</a:t>
            </a:r>
            <a:endParaRPr kumimoji="0" lang="en-GB" sz="1600" b="0"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Tw Cen MT"/>
                <a:ea typeface="+mn-ea"/>
                <a:cs typeface="+mn-cs"/>
              </a:rPr>
              <a:t>1. Present Perfect tense: </a:t>
            </a:r>
            <a:r>
              <a:rPr kumimoji="0" lang="en-GB" sz="2800" b="1" i="1" u="none" strike="noStrike" kern="1200" cap="none" spc="0" normalizeH="0" baseline="0" noProof="0" dirty="0">
                <a:ln>
                  <a:noFill/>
                </a:ln>
                <a:solidFill>
                  <a:srgbClr val="438086"/>
                </a:solidFill>
                <a:effectLst/>
                <a:uLnTx/>
                <a:uFillTx/>
                <a:latin typeface="Tw Cen MT"/>
                <a:ea typeface="+mn-ea"/>
                <a:cs typeface="+mn-cs"/>
              </a:rPr>
              <a:t>X </a:t>
            </a:r>
            <a:r>
              <a:rPr kumimoji="0" lang="en-GB" sz="2800" b="1" i="1" u="sng" strike="noStrike" kern="1200" cap="none" spc="0" normalizeH="0" baseline="0" noProof="0" dirty="0">
                <a:ln>
                  <a:noFill/>
                </a:ln>
                <a:solidFill>
                  <a:srgbClr val="438086"/>
                </a:solidFill>
                <a:effectLst/>
                <a:uLnTx/>
                <a:uFillTx/>
                <a:latin typeface="Tw Cen MT"/>
                <a:ea typeface="+mn-ea"/>
                <a:cs typeface="+mn-cs"/>
              </a:rPr>
              <a:t>has</a:t>
            </a:r>
            <a:r>
              <a:rPr kumimoji="0" lang="en-GB" sz="2800" b="1" i="1" u="none" strike="noStrike" kern="1200" cap="none" spc="0" normalizeH="0" baseline="0" noProof="0" dirty="0">
                <a:ln>
                  <a:noFill/>
                </a:ln>
                <a:solidFill>
                  <a:srgbClr val="438086"/>
                </a:solidFill>
                <a:effectLst/>
                <a:uLnTx/>
                <a:uFillTx/>
                <a:latin typeface="Tw Cen MT"/>
                <a:ea typeface="+mn-ea"/>
                <a:cs typeface="+mn-cs"/>
              </a:rPr>
              <a:t> said…</a:t>
            </a:r>
            <a:endParaRPr kumimoji="0" lang="en-GB" sz="1600" b="0" i="1" u="none" strike="noStrike" kern="1200" cap="none" spc="0" normalizeH="0" baseline="0" noProof="0" dirty="0">
              <a:ln>
                <a:noFill/>
              </a:ln>
              <a:solidFill>
                <a:srgbClr val="438086"/>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Tw Cen MT"/>
                <a:ea typeface="+mn-ea"/>
                <a:cs typeface="+mn-cs"/>
              </a:rPr>
              <a:t>2. Follow-on citations: </a:t>
            </a:r>
            <a:r>
              <a:rPr kumimoji="0" lang="en-GB" sz="2800" b="1" i="1" u="none" strike="noStrike" kern="1200" cap="none" spc="0" normalizeH="0" baseline="0" noProof="0" dirty="0">
                <a:ln>
                  <a:noFill/>
                </a:ln>
                <a:solidFill>
                  <a:srgbClr val="438086"/>
                </a:solidFill>
                <a:effectLst/>
                <a:uLnTx/>
                <a:uFillTx/>
                <a:latin typeface="Tw Cen MT"/>
                <a:ea typeface="+mn-ea"/>
                <a:cs typeface="+mn-cs"/>
              </a:rPr>
              <a:t>X </a:t>
            </a:r>
            <a:r>
              <a:rPr kumimoji="0" lang="en-GB" sz="2800" b="1" i="1" u="sng" strike="noStrike" kern="1200" cap="none" spc="0" normalizeH="0" baseline="0" noProof="0" dirty="0">
                <a:ln>
                  <a:noFill/>
                </a:ln>
                <a:solidFill>
                  <a:srgbClr val="438086"/>
                </a:solidFill>
                <a:effectLst/>
                <a:uLnTx/>
                <a:uFillTx/>
                <a:latin typeface="Tw Cen MT"/>
                <a:ea typeface="+mn-ea"/>
                <a:cs typeface="+mn-cs"/>
              </a:rPr>
              <a:t>also</a:t>
            </a:r>
            <a:r>
              <a:rPr kumimoji="0" lang="en-GB" sz="2800" b="1" i="1" u="none" strike="noStrike" kern="1200" cap="none" spc="0" normalizeH="0" baseline="0" noProof="0" dirty="0">
                <a:ln>
                  <a:noFill/>
                </a:ln>
                <a:solidFill>
                  <a:srgbClr val="438086"/>
                </a:solidFill>
                <a:effectLst/>
                <a:uLnTx/>
                <a:uFillTx/>
                <a:latin typeface="Tw Cen MT"/>
                <a:ea typeface="+mn-ea"/>
                <a:cs typeface="+mn-cs"/>
              </a:rPr>
              <a:t> said…</a:t>
            </a:r>
            <a:endParaRPr kumimoji="0" lang="en-GB" sz="1600" b="0" i="1" u="none" strike="noStrike" kern="1200" cap="none" spc="0" normalizeH="0" baseline="0" noProof="0" dirty="0">
              <a:ln>
                <a:noFill/>
              </a:ln>
              <a:solidFill>
                <a:srgbClr val="438086"/>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Tw Cen MT"/>
                <a:ea typeface="+mn-ea"/>
                <a:cs typeface="+mn-cs"/>
              </a:rPr>
              <a:t>3. Irregular citations </a:t>
            </a:r>
            <a:r>
              <a:rPr kumimoji="0" lang="en-GB" sz="2800" b="1" i="1" u="none" strike="noStrike" kern="1200" cap="none" spc="0" normalizeH="0" baseline="0" noProof="0" dirty="0">
                <a:ln>
                  <a:noFill/>
                </a:ln>
                <a:solidFill>
                  <a:srgbClr val="438086"/>
                </a:solidFill>
                <a:effectLst/>
                <a:uLnTx/>
                <a:uFillTx/>
                <a:latin typeface="Tw Cen MT"/>
                <a:ea typeface="+mn-ea"/>
                <a:cs typeface="+mn-cs"/>
              </a:rPr>
              <a:t>X, </a:t>
            </a:r>
            <a:r>
              <a:rPr kumimoji="0" lang="en-GB" sz="2800" b="1" i="1" u="sng" strike="noStrike" kern="1200" cap="none" spc="0" normalizeH="0" baseline="0" noProof="0" dirty="0">
                <a:ln>
                  <a:noFill/>
                </a:ln>
                <a:solidFill>
                  <a:srgbClr val="438086"/>
                </a:solidFill>
                <a:effectLst/>
                <a:uLnTx/>
                <a:uFillTx/>
                <a:latin typeface="Tw Cen MT"/>
                <a:ea typeface="+mn-ea"/>
                <a:cs typeface="+mn-cs"/>
              </a:rPr>
              <a:t>he</a:t>
            </a:r>
            <a:r>
              <a:rPr kumimoji="0" lang="en-GB" sz="2800" b="1" i="1" u="none" strike="noStrike" kern="1200" cap="none" spc="0" normalizeH="0" baseline="0" noProof="0" dirty="0">
                <a:ln>
                  <a:noFill/>
                </a:ln>
                <a:solidFill>
                  <a:srgbClr val="438086"/>
                </a:solidFill>
                <a:effectLst/>
                <a:uLnTx/>
                <a:uFillTx/>
                <a:latin typeface="Tw Cen MT"/>
                <a:ea typeface="+mn-ea"/>
                <a:cs typeface="+mn-cs"/>
              </a:rPr>
              <a:t> said…</a:t>
            </a:r>
            <a:endParaRPr kumimoji="0" lang="en-GB" sz="2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86938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DB1280-0676-4822-8A4D-E954834AE2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for college course (globe design)</Template>
  <TotalTime>0</TotalTime>
  <Words>2419</Words>
  <Application>Microsoft Office PowerPoint</Application>
  <PresentationFormat>Widescreen</PresentationFormat>
  <Paragraphs>230</Paragraphs>
  <Slides>26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Times New Roman</vt:lpstr>
      <vt:lpstr>Tw Cen MT</vt:lpstr>
      <vt:lpstr>Wingdings</vt:lpstr>
      <vt:lpstr>Wingdings 2</vt:lpstr>
      <vt:lpstr>Student presentation</vt:lpstr>
      <vt:lpstr>A case study on the citation skills of Chinese l1 speakers, at novice level in UK academia  What can corpus-based research tell teachers?</vt:lpstr>
      <vt:lpstr>Research questions</vt:lpstr>
      <vt:lpstr>Underpinnings: Citation</vt:lpstr>
      <vt:lpstr>Underpinnings: Pedagogy</vt:lpstr>
      <vt:lpstr>Citation and stance</vt:lpstr>
      <vt:lpstr>Rhetorical Effects</vt:lpstr>
      <vt:lpstr>Why? It’s complicated!</vt:lpstr>
      <vt:lpstr>Sample</vt:lpstr>
      <vt:lpstr>Corpus Query Language </vt:lpstr>
      <vt:lpstr>PowerPoint Presentation</vt:lpstr>
      <vt:lpstr>Results</vt:lpstr>
      <vt:lpstr>Analysis</vt:lpstr>
      <vt:lpstr>What should teachers know?</vt:lpstr>
      <vt:lpstr>Not this way…</vt:lpstr>
      <vt:lpstr>A teaching model</vt:lpstr>
      <vt:lpstr>Diagnostic/discussion</vt:lpstr>
      <vt:lpstr>Exploring the corpus</vt:lpstr>
      <vt:lpstr>Adverbial + ‘Argue’   (BAWE: random)</vt:lpstr>
      <vt:lpstr>‘Show’ + ‘research’ noun phrase (BAWE: random)</vt:lpstr>
      <vt:lpstr>Deduction</vt:lpstr>
      <vt:lpstr>Establishing rules</vt:lpstr>
      <vt:lpstr>Knowledge Application: gap fill</vt:lpstr>
      <vt:lpstr>The corpus output and grammatical patterns</vt:lpstr>
      <vt:lpstr>Limitations/Considerations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2016-01-09T12:57:43Z</dcterms:created>
  <dcterms:modified xsi:type="dcterms:W3CDTF">2017-04-10T12:44:09Z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