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9" r:id="rId3"/>
    <p:sldId id="258" r:id="rId4"/>
    <p:sldId id="260" r:id="rId5"/>
    <p:sldId id="261" r:id="rId6"/>
    <p:sldId id="262" r:id="rId7"/>
    <p:sldId id="263" r:id="rId8"/>
    <p:sldId id="264" r:id="rId9"/>
    <p:sldId id="265" r:id="rId10"/>
    <p:sldId id="266" r:id="rId11"/>
    <p:sldId id="279" r:id="rId12"/>
    <p:sldId id="267" r:id="rId13"/>
    <p:sldId id="268" r:id="rId14"/>
    <p:sldId id="269" r:id="rId15"/>
    <p:sldId id="272" r:id="rId16"/>
    <p:sldId id="274" r:id="rId17"/>
    <p:sldId id="275" r:id="rId18"/>
    <p:sldId id="276" r:id="rId19"/>
    <p:sldId id="277" r:id="rId20"/>
    <p:sldId id="273" r:id="rId21"/>
    <p:sldId id="278" r:id="rId22"/>
    <p:sldId id="27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9" d="100"/>
          <a:sy n="79" d="100"/>
        </p:scale>
        <p:origin x="-192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smtClean="0"/>
              <a:t>Click to edit Master subtitle style</a:t>
            </a:r>
            <a:endParaRPr kumimoji="0" lang="en-US"/>
          </a:p>
        </p:txBody>
      </p:sp>
      <p:sp>
        <p:nvSpPr>
          <p:cNvPr id="28" name="Date Placeholder 27"/>
          <p:cNvSpPr>
            <a:spLocks noGrp="1"/>
          </p:cNvSpPr>
          <p:nvPr>
            <p:ph type="dt" sz="half" idx="10"/>
          </p:nvPr>
        </p:nvSpPr>
        <p:spPr/>
        <p:txBody>
          <a:bodyPr/>
          <a:lstStyle/>
          <a:p>
            <a:fld id="{7CE38E4D-051A-41E1-86A4-E56916468FD0}" type="datetimeFigureOut">
              <a:rPr lang="en-US" smtClean="0"/>
              <a:t>17-04-28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754ED01-E2A0-4C1E-8E21-014B99041579}"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GB"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7CE38E4D-051A-41E1-86A4-E56916468FD0}" type="datetimeFigureOut">
              <a:rPr lang="en-US" smtClean="0"/>
              <a:t>17-04-28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886BB73A-582F-4420-9A14-CB10A2B2E5E8}"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7CE38E4D-051A-41E1-86A4-E56916468FD0}" type="datetimeFigureOut">
              <a:rPr lang="en-US" smtClean="0"/>
              <a:t>17-04-28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GB"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GB" smtClean="0"/>
              <a:t>Click to edit Master title style</a:t>
            </a:r>
            <a:endParaRPr kumimoji="0" lang="en-US"/>
          </a:p>
        </p:txBody>
      </p:sp>
      <p:sp>
        <p:nvSpPr>
          <p:cNvPr id="4" name="Date Placeholder 3"/>
          <p:cNvSpPr>
            <a:spLocks noGrp="1"/>
          </p:cNvSpPr>
          <p:nvPr>
            <p:ph type="dt" sz="half" idx="10"/>
          </p:nvPr>
        </p:nvSpPr>
        <p:spPr/>
        <p:txBody>
          <a:bodyPr/>
          <a:lstStyle/>
          <a:p>
            <a:fld id="{7CE38E4D-051A-41E1-86A4-E56916468FD0}" type="datetimeFigureOut">
              <a:rPr lang="en-US" smtClean="0"/>
              <a:t>17-04-28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886BB73A-582F-4420-9A14-CB10A2B2E5E8}"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CE38E4D-051A-41E1-86A4-E56916468FD0}" type="datetimeFigureOut">
              <a:rPr lang="en-US" smtClean="0"/>
              <a:t>17-04-28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86BB73A-582F-4420-9A14-CB10A2B2E5E8}"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GB"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GB"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CE38E4D-051A-41E1-86A4-E56916468FD0}" type="datetimeFigureOut">
              <a:rPr lang="en-US" smtClean="0"/>
              <a:t>17-04-28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7" name="Date Placeholder 6"/>
          <p:cNvSpPr>
            <a:spLocks noGrp="1"/>
          </p:cNvSpPr>
          <p:nvPr>
            <p:ph type="dt" sz="half" idx="10"/>
          </p:nvPr>
        </p:nvSpPr>
        <p:spPr/>
        <p:txBody>
          <a:bodyPr/>
          <a:lstStyle/>
          <a:p>
            <a:fld id="{7CE38E4D-051A-41E1-86A4-E56916468FD0}" type="datetimeFigureOut">
              <a:rPr lang="en-US" smtClean="0"/>
              <a:t>17-04-28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86BB73A-582F-4420-9A14-CB10A2B2E5E8}" type="slidenum">
              <a:rPr lang="en-US" smtClean="0"/>
              <a:t>‹#›</a:t>
            </a:fld>
            <a:endParaRPr lang="en-US"/>
          </a:p>
        </p:txBody>
      </p:sp>
      <p:sp>
        <p:nvSpPr>
          <p:cNvPr id="23" name="Title 22"/>
          <p:cNvSpPr>
            <a:spLocks noGrp="1"/>
          </p:cNvSpPr>
          <p:nvPr>
            <p:ph type="title"/>
          </p:nvPr>
        </p:nvSpPr>
        <p:spPr/>
        <p:txBody>
          <a:bodyPr rtlCol="0" anchor="b" anchorCtr="0"/>
          <a:lstStyle/>
          <a:p>
            <a:r>
              <a:rPr kumimoji="0" lang="en-GB"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Date Placeholder 2"/>
          <p:cNvSpPr>
            <a:spLocks noGrp="1"/>
          </p:cNvSpPr>
          <p:nvPr>
            <p:ph type="dt" sz="half" idx="10"/>
          </p:nvPr>
        </p:nvSpPr>
        <p:spPr/>
        <p:txBody>
          <a:bodyPr/>
          <a:lstStyle/>
          <a:p>
            <a:fld id="{7CE38E4D-051A-41E1-86A4-E56916468FD0}" type="datetimeFigureOut">
              <a:rPr lang="en-US" smtClean="0"/>
              <a:t>17-04-28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886BB73A-582F-4420-9A14-CB10A2B2E5E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CE38E4D-051A-41E1-86A4-E56916468FD0}" type="datetimeFigureOut">
              <a:rPr lang="en-US" smtClean="0"/>
              <a:t>17-04-28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86BB73A-582F-4420-9A14-CB10A2B2E5E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GB"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GB"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754ED01-E2A0-4C1E-8E21-014B99041579}"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CE38E4D-051A-41E1-86A4-E56916468FD0}" type="datetimeFigureOut">
              <a:rPr lang="en-US" smtClean="0"/>
              <a:t>17-04-28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886BB73A-582F-4420-9A14-CB10A2B2E5E8}"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GB"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GB"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GB"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CE38E4D-051A-41E1-86A4-E56916468FD0}" type="datetimeFigureOut">
              <a:rPr lang="en-US" smtClean="0"/>
              <a:t>17-04-28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CE38E4D-051A-41E1-86A4-E56916468FD0}" type="datetimeFigureOut">
              <a:rPr lang="en-US" smtClean="0"/>
              <a:t>17-04-28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86BB73A-582F-4420-9A14-CB10A2B2E5E8}"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GB"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dirty="0" smtClean="0"/>
              <a:t>Maggie Heeney</a:t>
            </a:r>
          </a:p>
          <a:p>
            <a:r>
              <a:rPr lang="en-US" dirty="0" smtClean="0"/>
              <a:t>Renison University College at the University of Waterloo</a:t>
            </a:r>
          </a:p>
          <a:p>
            <a:r>
              <a:rPr lang="en-US" dirty="0" smtClean="0"/>
              <a:t>Ontario, Canada</a:t>
            </a:r>
          </a:p>
          <a:p>
            <a:endParaRPr lang="en-US" dirty="0" smtClean="0"/>
          </a:p>
          <a:p>
            <a:r>
              <a:rPr lang="en-US" dirty="0" smtClean="0"/>
              <a:t>BALEAP  2017</a:t>
            </a:r>
          </a:p>
          <a:p>
            <a:endParaRPr lang="en-US" dirty="0"/>
          </a:p>
        </p:txBody>
      </p:sp>
      <p:sp>
        <p:nvSpPr>
          <p:cNvPr id="2" name="Title 1"/>
          <p:cNvSpPr>
            <a:spLocks noGrp="1"/>
          </p:cNvSpPr>
          <p:nvPr>
            <p:ph type="ctrTitle"/>
          </p:nvPr>
        </p:nvSpPr>
        <p:spPr/>
        <p:txBody>
          <a:bodyPr>
            <a:normAutofit fontScale="90000"/>
          </a:bodyPr>
          <a:lstStyle/>
          <a:p>
            <a:r>
              <a:rPr lang="en-US" dirty="0" smtClean="0"/>
              <a:t>From Patchwriting to Paraphrasing to Synthesising:</a:t>
            </a:r>
            <a:br>
              <a:rPr lang="en-US" dirty="0" smtClean="0"/>
            </a:br>
            <a:r>
              <a:rPr lang="en-US" dirty="0" smtClean="0"/>
              <a:t>A </a:t>
            </a:r>
            <a:r>
              <a:rPr lang="en-US" dirty="0"/>
              <a:t>R</a:t>
            </a:r>
            <a:r>
              <a:rPr lang="en-US" dirty="0" smtClean="0"/>
              <a:t>hetorical Journey</a:t>
            </a:r>
            <a:endParaRPr lang="en-US" dirty="0"/>
          </a:p>
        </p:txBody>
      </p:sp>
    </p:spTree>
    <p:extLst>
      <p:ext uri="{BB962C8B-B14F-4D97-AF65-F5344CB8AC3E}">
        <p14:creationId xmlns:p14="http://schemas.microsoft.com/office/powerpoint/2010/main" val="388587456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Explicit Teacher talk and the Rhetorical </a:t>
            </a:r>
            <a:r>
              <a:rPr lang="en-US" dirty="0"/>
              <a:t>J</a:t>
            </a:r>
            <a:r>
              <a:rPr lang="en-US" dirty="0" smtClean="0"/>
              <a:t>ourney</a:t>
            </a:r>
            <a:endParaRPr lang="en-US" dirty="0"/>
          </a:p>
        </p:txBody>
      </p:sp>
      <p:sp>
        <p:nvSpPr>
          <p:cNvPr id="3" name="Content Placeholder 2"/>
          <p:cNvSpPr>
            <a:spLocks noGrp="1"/>
          </p:cNvSpPr>
          <p:nvPr>
            <p:ph sz="quarter" idx="1"/>
          </p:nvPr>
        </p:nvSpPr>
        <p:spPr/>
        <p:txBody>
          <a:bodyPr>
            <a:normAutofit/>
          </a:bodyPr>
          <a:lstStyle/>
          <a:p>
            <a:pPr marL="285750" indent="-285750">
              <a:buFont typeface="Arial"/>
              <a:buChar char="•"/>
            </a:pPr>
            <a:r>
              <a:rPr lang="en-GB" sz="2800" dirty="0" smtClean="0">
                <a:latin typeface="Times New Roman" panose="02020603050405020304" pitchFamily="18" charset="0"/>
                <a:cs typeface="Times New Roman" panose="02020603050405020304" pitchFamily="18" charset="0"/>
              </a:rPr>
              <a:t>Sophia </a:t>
            </a:r>
            <a:r>
              <a:rPr lang="en-GB" sz="2800" dirty="0">
                <a:latin typeface="Times New Roman" panose="02020603050405020304" pitchFamily="18" charset="0"/>
                <a:cs typeface="Times New Roman" panose="02020603050405020304" pitchFamily="18" charset="0"/>
              </a:rPr>
              <a:t>used a rationale of why, when, </a:t>
            </a:r>
            <a:r>
              <a:rPr lang="en-GB" sz="2800" dirty="0" smtClean="0">
                <a:latin typeface="Times New Roman" panose="02020603050405020304" pitchFamily="18" charset="0"/>
                <a:cs typeface="Times New Roman" panose="02020603050405020304" pitchFamily="18" charset="0"/>
              </a:rPr>
              <a:t>showed </a:t>
            </a:r>
            <a:r>
              <a:rPr lang="en-GB" sz="2800" dirty="0">
                <a:latin typeface="Times New Roman" panose="02020603050405020304" pitchFamily="18" charset="0"/>
                <a:cs typeface="Times New Roman" panose="02020603050405020304" pitchFamily="18" charset="0"/>
              </a:rPr>
              <a:t>how to do a task so that students could conceptualise that paraphrasing is knowledge transforming </a:t>
            </a:r>
            <a:r>
              <a:rPr lang="en-GB" sz="2800" dirty="0" smtClean="0">
                <a:latin typeface="Times New Roman" panose="02020603050405020304" pitchFamily="18" charset="0"/>
                <a:cs typeface="Times New Roman" panose="02020603050405020304" pitchFamily="18" charset="0"/>
              </a:rPr>
              <a:t>process</a:t>
            </a:r>
            <a:r>
              <a:rPr lang="en-GB" sz="2800" dirty="0">
                <a:latin typeface="Times New Roman" panose="02020603050405020304" pitchFamily="18" charset="0"/>
                <a:cs typeface="Times New Roman" panose="02020603050405020304" pitchFamily="18" charset="0"/>
              </a:rPr>
              <a:t> </a:t>
            </a:r>
            <a:r>
              <a:rPr lang="en-GB" sz="2800" dirty="0" smtClean="0">
                <a:latin typeface="Times New Roman" panose="02020603050405020304" pitchFamily="18" charset="0"/>
                <a:cs typeface="Times New Roman" panose="02020603050405020304" pitchFamily="18" charset="0"/>
              </a:rPr>
              <a:t>or a rhetorical journey</a:t>
            </a:r>
          </a:p>
          <a:p>
            <a:pPr marL="560070" lvl="1" indent="-285750">
              <a:buFont typeface="Arial"/>
              <a:buChar char="•"/>
            </a:pPr>
            <a:r>
              <a:rPr lang="en-CA" sz="2300" b="1" i="1" dirty="0">
                <a:solidFill>
                  <a:srgbClr val="000000"/>
                </a:solidFill>
              </a:rPr>
              <a:t>What does synthesise mean</a:t>
            </a:r>
            <a:r>
              <a:rPr lang="en-CA" sz="2300" i="1" dirty="0">
                <a:solidFill>
                  <a:srgbClr val="000000"/>
                </a:solidFill>
              </a:rPr>
              <a:t>? </a:t>
            </a:r>
            <a:r>
              <a:rPr lang="en-CA" sz="2300" b="1" i="1" dirty="0">
                <a:solidFill>
                  <a:srgbClr val="000000"/>
                </a:solidFill>
              </a:rPr>
              <a:t>Group</a:t>
            </a:r>
            <a:r>
              <a:rPr lang="en-CA" sz="2300" i="1" dirty="0">
                <a:solidFill>
                  <a:srgbClr val="000000"/>
                </a:solidFill>
              </a:rPr>
              <a:t> the ideas. </a:t>
            </a:r>
            <a:r>
              <a:rPr lang="en-CA" sz="2300" b="1" i="1" dirty="0">
                <a:solidFill>
                  <a:srgbClr val="000000"/>
                </a:solidFill>
              </a:rPr>
              <a:t>Look for </a:t>
            </a:r>
            <a:r>
              <a:rPr lang="en-CA" sz="2300" i="1" dirty="0">
                <a:solidFill>
                  <a:srgbClr val="000000"/>
                </a:solidFill>
              </a:rPr>
              <a:t>connections … </a:t>
            </a:r>
            <a:r>
              <a:rPr lang="en-CA" sz="2300" b="1" i="1" dirty="0">
                <a:solidFill>
                  <a:srgbClr val="000000"/>
                </a:solidFill>
              </a:rPr>
              <a:t>Every time </a:t>
            </a:r>
            <a:r>
              <a:rPr lang="en-CA" sz="2300" i="1" dirty="0">
                <a:solidFill>
                  <a:srgbClr val="000000"/>
                </a:solidFill>
              </a:rPr>
              <a:t>you read, </a:t>
            </a:r>
            <a:r>
              <a:rPr lang="en-CA" sz="2300" b="1" i="1" dirty="0">
                <a:solidFill>
                  <a:srgbClr val="000000"/>
                </a:solidFill>
              </a:rPr>
              <a:t>analyse each </a:t>
            </a:r>
            <a:r>
              <a:rPr lang="en-CA" sz="2300" i="1" dirty="0">
                <a:solidFill>
                  <a:srgbClr val="000000"/>
                </a:solidFill>
              </a:rPr>
              <a:t>reading and </a:t>
            </a:r>
            <a:r>
              <a:rPr lang="en-CA" sz="2300" b="1" i="1" dirty="0">
                <a:solidFill>
                  <a:srgbClr val="000000"/>
                </a:solidFill>
              </a:rPr>
              <a:t>then connect</a:t>
            </a:r>
            <a:r>
              <a:rPr lang="en-CA" sz="2300" i="1" dirty="0">
                <a:solidFill>
                  <a:srgbClr val="000000"/>
                </a:solidFill>
              </a:rPr>
              <a:t> …</a:t>
            </a:r>
            <a:r>
              <a:rPr lang="en-CA" sz="2300" b="1" i="1" dirty="0">
                <a:solidFill>
                  <a:srgbClr val="000000"/>
                </a:solidFill>
              </a:rPr>
              <a:t>Think about </a:t>
            </a:r>
            <a:r>
              <a:rPr lang="en-CA" sz="2300" i="1" dirty="0">
                <a:solidFill>
                  <a:srgbClr val="000000"/>
                </a:solidFill>
              </a:rPr>
              <a:t>the theme and ideas</a:t>
            </a:r>
            <a:r>
              <a:rPr lang="en-CA" sz="2300" i="1" dirty="0" smtClean="0">
                <a:solidFill>
                  <a:srgbClr val="000000"/>
                </a:solidFill>
              </a:rPr>
              <a:t>. </a:t>
            </a:r>
            <a:r>
              <a:rPr lang="en-CA" sz="2300" b="1" i="1" dirty="0" smtClean="0">
                <a:solidFill>
                  <a:srgbClr val="000000"/>
                </a:solidFill>
              </a:rPr>
              <a:t>Think about what you know </a:t>
            </a:r>
            <a:r>
              <a:rPr lang="en-CA" sz="2300" i="1" dirty="0" smtClean="0">
                <a:solidFill>
                  <a:srgbClr val="000000"/>
                </a:solidFill>
              </a:rPr>
              <a:t>already.  </a:t>
            </a:r>
            <a:r>
              <a:rPr lang="en-CA" sz="2300" b="1" i="1" dirty="0">
                <a:solidFill>
                  <a:srgbClr val="000000"/>
                </a:solidFill>
              </a:rPr>
              <a:t>How do</a:t>
            </a:r>
            <a:r>
              <a:rPr lang="en-CA" sz="2300" i="1" dirty="0">
                <a:solidFill>
                  <a:srgbClr val="000000"/>
                </a:solidFill>
              </a:rPr>
              <a:t> we do this? </a:t>
            </a:r>
            <a:r>
              <a:rPr lang="en-CA" sz="2300" b="1" i="1" dirty="0">
                <a:solidFill>
                  <a:srgbClr val="000000"/>
                </a:solidFill>
              </a:rPr>
              <a:t>Take notes </a:t>
            </a:r>
            <a:r>
              <a:rPr lang="en-CA" sz="2300" i="1" dirty="0">
                <a:solidFill>
                  <a:srgbClr val="000000"/>
                </a:solidFill>
              </a:rPr>
              <a:t>on your readings to </a:t>
            </a:r>
            <a:r>
              <a:rPr lang="en-CA" sz="2300" b="1" i="1" dirty="0">
                <a:solidFill>
                  <a:srgbClr val="000000"/>
                </a:solidFill>
              </a:rPr>
              <a:t>make connections </a:t>
            </a:r>
            <a:r>
              <a:rPr lang="en-CA" sz="2300" i="1" dirty="0">
                <a:solidFill>
                  <a:srgbClr val="000000"/>
                </a:solidFill>
              </a:rPr>
              <a:t>and </a:t>
            </a:r>
            <a:r>
              <a:rPr lang="en-CA" sz="2300" b="1" i="1" dirty="0">
                <a:solidFill>
                  <a:srgbClr val="000000"/>
                </a:solidFill>
              </a:rPr>
              <a:t>this will inform your </a:t>
            </a:r>
            <a:r>
              <a:rPr lang="en-CA" sz="2300" b="1" i="1" dirty="0" smtClean="0">
                <a:solidFill>
                  <a:srgbClr val="000000"/>
                </a:solidFill>
              </a:rPr>
              <a:t>writing.</a:t>
            </a:r>
          </a:p>
          <a:p>
            <a:pPr marL="274320" lvl="1" indent="0">
              <a:buNone/>
            </a:pPr>
            <a:endParaRPr lang="en-CA" sz="2300" b="1" dirty="0">
              <a:solidFill>
                <a:srgbClr val="000000"/>
              </a:solidFill>
            </a:endParaRPr>
          </a:p>
        </p:txBody>
      </p:sp>
    </p:spTree>
    <p:extLst>
      <p:ext uri="{BB962C8B-B14F-4D97-AF65-F5344CB8AC3E}">
        <p14:creationId xmlns:p14="http://schemas.microsoft.com/office/powerpoint/2010/main" val="286538329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Teacher’s Rhetorical Journey</a:t>
            </a:r>
            <a:endParaRPr lang="en-US" dirty="0"/>
          </a:p>
        </p:txBody>
      </p:sp>
      <p:sp>
        <p:nvSpPr>
          <p:cNvPr id="3" name="Content Placeholder 2"/>
          <p:cNvSpPr>
            <a:spLocks noGrp="1"/>
          </p:cNvSpPr>
          <p:nvPr>
            <p:ph sz="quarter" idx="1"/>
          </p:nvPr>
        </p:nvSpPr>
        <p:spPr/>
        <p:txBody>
          <a:bodyPr>
            <a:normAutofit/>
          </a:bodyPr>
          <a:lstStyle/>
          <a:p>
            <a:r>
              <a:rPr lang="en-US" dirty="0" smtClean="0"/>
              <a:t>To help with student understanding of how synthesis is a rhetorical journey, Sophia, the instructor, “immersed” the students in the current topic (e.g. GMO’s or Eastern/</a:t>
            </a:r>
            <a:r>
              <a:rPr lang="en-US" dirty="0"/>
              <a:t>W</a:t>
            </a:r>
            <a:r>
              <a:rPr lang="en-US" dirty="0" smtClean="0"/>
              <a:t>estern medicine):</a:t>
            </a:r>
            <a:endParaRPr lang="en-US" dirty="0"/>
          </a:p>
          <a:p>
            <a:r>
              <a:rPr lang="en-US" dirty="0"/>
              <a:t>Topic knowledge was developed through extra videos, newspaper articles and class </a:t>
            </a:r>
            <a:r>
              <a:rPr lang="en-US" dirty="0" smtClean="0"/>
              <a:t>discussions</a:t>
            </a:r>
          </a:p>
          <a:p>
            <a:r>
              <a:rPr lang="en-US" dirty="0" smtClean="0"/>
              <a:t>All grammar activities were on the theme</a:t>
            </a:r>
          </a:p>
          <a:p>
            <a:r>
              <a:rPr lang="en-US" dirty="0" smtClean="0"/>
              <a:t>All practices for paraphrasing were on the theme</a:t>
            </a:r>
          </a:p>
          <a:p>
            <a:r>
              <a:rPr lang="en-US" dirty="0" smtClean="0"/>
              <a:t>Even tests (e.g. vocabulary and grammar) used the current topic</a:t>
            </a:r>
          </a:p>
          <a:p>
            <a:endParaRPr lang="en-US" dirty="0" smtClean="0"/>
          </a:p>
          <a:p>
            <a:endParaRPr lang="en-US" dirty="0" smtClean="0"/>
          </a:p>
        </p:txBody>
      </p:sp>
    </p:spTree>
    <p:extLst>
      <p:ext uri="{BB962C8B-B14F-4D97-AF65-F5344CB8AC3E}">
        <p14:creationId xmlns:p14="http://schemas.microsoft.com/office/powerpoint/2010/main" val="2352417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of Vocabulary</a:t>
            </a:r>
            <a:endParaRPr lang="en-US" dirty="0"/>
          </a:p>
        </p:txBody>
      </p:sp>
      <p:sp>
        <p:nvSpPr>
          <p:cNvPr id="3" name="Content Placeholder 2"/>
          <p:cNvSpPr>
            <a:spLocks noGrp="1"/>
          </p:cNvSpPr>
          <p:nvPr>
            <p:ph sz="quarter" idx="1"/>
          </p:nvPr>
        </p:nvSpPr>
        <p:spPr/>
        <p:txBody>
          <a:bodyPr>
            <a:normAutofit fontScale="85000" lnSpcReduction="10000"/>
          </a:bodyPr>
          <a:lstStyle/>
          <a:p>
            <a:r>
              <a:rPr lang="en-CA" dirty="0"/>
              <a:t>Student-generated work was used as a teaching tool to </a:t>
            </a:r>
            <a:r>
              <a:rPr lang="en-CA" dirty="0" smtClean="0"/>
              <a:t>help </a:t>
            </a:r>
            <a:r>
              <a:rPr lang="en-CA" dirty="0"/>
              <a:t>with vocabulary development especially when using collocations</a:t>
            </a:r>
            <a:r>
              <a:rPr lang="en-CA" dirty="0" smtClean="0"/>
              <a:t>.</a:t>
            </a:r>
          </a:p>
          <a:p>
            <a:pPr marL="0" indent="0">
              <a:buNone/>
            </a:pPr>
            <a:endParaRPr lang="en-CA" dirty="0" smtClean="0"/>
          </a:p>
          <a:p>
            <a:pPr marL="0" indent="0">
              <a:buNone/>
            </a:pPr>
            <a:r>
              <a:rPr lang="en-GB" sz="2800" i="1" dirty="0">
                <a:solidFill>
                  <a:srgbClr val="000000"/>
                </a:solidFill>
              </a:rPr>
              <a:t>The collocations would be ‘brand’ as an adjective + noun … </a:t>
            </a:r>
            <a:r>
              <a:rPr lang="en-GB" sz="2800" b="1" i="1" dirty="0">
                <a:solidFill>
                  <a:srgbClr val="000000"/>
                </a:solidFill>
              </a:rPr>
              <a:t>Let’s write this down</a:t>
            </a:r>
            <a:r>
              <a:rPr lang="en-GB" sz="2800" i="1" dirty="0">
                <a:solidFill>
                  <a:srgbClr val="000000"/>
                </a:solidFill>
              </a:rPr>
              <a:t> … </a:t>
            </a:r>
            <a:r>
              <a:rPr lang="en-GB" sz="2800" b="1" i="1" dirty="0">
                <a:solidFill>
                  <a:srgbClr val="000000"/>
                </a:solidFill>
              </a:rPr>
              <a:t>When I do this</a:t>
            </a:r>
            <a:r>
              <a:rPr lang="en-GB" sz="2800" i="1" dirty="0">
                <a:solidFill>
                  <a:srgbClr val="000000"/>
                </a:solidFill>
              </a:rPr>
              <a:t>, I put the word ‘brand’ first. When I look at this sentence on the board, </a:t>
            </a:r>
            <a:r>
              <a:rPr lang="en-GB" sz="2800" b="1" i="1" dirty="0">
                <a:solidFill>
                  <a:srgbClr val="000000"/>
                </a:solidFill>
              </a:rPr>
              <a:t>I can’t say</a:t>
            </a:r>
            <a:r>
              <a:rPr lang="en-GB" sz="2800" i="1" dirty="0">
                <a:solidFill>
                  <a:srgbClr val="000000"/>
                </a:solidFill>
              </a:rPr>
              <a:t> loyalty of brand. </a:t>
            </a:r>
            <a:r>
              <a:rPr lang="en-GB" sz="2800" b="1" i="1" dirty="0">
                <a:solidFill>
                  <a:srgbClr val="000000"/>
                </a:solidFill>
              </a:rPr>
              <a:t>Why?</a:t>
            </a:r>
            <a:r>
              <a:rPr lang="en-GB" sz="2800" i="1" dirty="0">
                <a:solidFill>
                  <a:srgbClr val="000000"/>
                </a:solidFill>
              </a:rPr>
              <a:t> Well, it sounds like the brand is loyal</a:t>
            </a:r>
            <a:r>
              <a:rPr lang="en-GB" sz="2800" b="1" i="1" dirty="0">
                <a:solidFill>
                  <a:srgbClr val="000000"/>
                </a:solidFill>
              </a:rPr>
              <a:t>. But what is loyal</a:t>
            </a:r>
            <a:r>
              <a:rPr lang="en-GB" sz="2800" i="1" dirty="0">
                <a:solidFill>
                  <a:srgbClr val="000000"/>
                </a:solidFill>
              </a:rPr>
              <a:t>? Yeah. The consumer is loyal to the brand. </a:t>
            </a:r>
            <a:r>
              <a:rPr lang="en-GB" sz="2800" b="1" i="1" dirty="0">
                <a:solidFill>
                  <a:srgbClr val="000000"/>
                </a:solidFill>
              </a:rPr>
              <a:t>That is why</a:t>
            </a:r>
            <a:r>
              <a:rPr lang="en-GB" sz="2800" i="1" dirty="0">
                <a:solidFill>
                  <a:srgbClr val="000000"/>
                </a:solidFill>
              </a:rPr>
              <a:t> I have to say brand loyalty </a:t>
            </a:r>
            <a:r>
              <a:rPr lang="en-GB" sz="2800" b="1" i="1" dirty="0">
                <a:solidFill>
                  <a:srgbClr val="000000"/>
                </a:solidFill>
              </a:rPr>
              <a:t>… Let me think. </a:t>
            </a:r>
            <a:r>
              <a:rPr lang="en-GB" sz="2800" i="1" dirty="0">
                <a:solidFill>
                  <a:srgbClr val="000000"/>
                </a:solidFill>
              </a:rPr>
              <a:t>Brand awareness! Brand identity!</a:t>
            </a:r>
            <a:r>
              <a:rPr lang="en-GB" sz="2800" b="1" i="1" dirty="0">
                <a:solidFill>
                  <a:srgbClr val="000000"/>
                </a:solidFill>
              </a:rPr>
              <a:t> Look how</a:t>
            </a:r>
            <a:r>
              <a:rPr lang="en-GB" sz="2800" i="1" dirty="0">
                <a:solidFill>
                  <a:srgbClr val="000000"/>
                </a:solidFill>
              </a:rPr>
              <a:t> I am building vocabulary! </a:t>
            </a:r>
            <a:r>
              <a:rPr lang="en-GB" sz="2800" b="1" i="1" dirty="0">
                <a:solidFill>
                  <a:srgbClr val="000000"/>
                </a:solidFill>
              </a:rPr>
              <a:t>I need to remember</a:t>
            </a:r>
            <a:r>
              <a:rPr lang="en-GB" sz="2800" i="1" dirty="0">
                <a:solidFill>
                  <a:srgbClr val="000000"/>
                </a:solidFill>
              </a:rPr>
              <a:t> these words when writing. </a:t>
            </a:r>
            <a:endParaRPr lang="en-CA" sz="2800" i="1" dirty="0">
              <a:solidFill>
                <a:srgbClr val="000000"/>
              </a:solidFill>
            </a:endParaRPr>
          </a:p>
          <a:p>
            <a:pPr marL="0" indent="0">
              <a:buNone/>
            </a:pPr>
            <a:endParaRPr lang="en-CA" dirty="0"/>
          </a:p>
          <a:p>
            <a:endParaRPr lang="en-US" dirty="0"/>
          </a:p>
        </p:txBody>
      </p:sp>
    </p:spTree>
    <p:extLst>
      <p:ext uri="{BB962C8B-B14F-4D97-AF65-F5344CB8AC3E}">
        <p14:creationId xmlns:p14="http://schemas.microsoft.com/office/powerpoint/2010/main" val="129941951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Collaborative </a:t>
            </a:r>
            <a:r>
              <a:rPr lang="en-US" dirty="0"/>
              <a:t>F</a:t>
            </a:r>
            <a:r>
              <a:rPr lang="en-US" dirty="0" smtClean="0"/>
              <a:t>ocus on Synonyms</a:t>
            </a:r>
            <a:endParaRPr lang="en-US" dirty="0"/>
          </a:p>
        </p:txBody>
      </p:sp>
      <p:sp>
        <p:nvSpPr>
          <p:cNvPr id="3" name="Content Placeholder 2"/>
          <p:cNvSpPr>
            <a:spLocks noGrp="1"/>
          </p:cNvSpPr>
          <p:nvPr>
            <p:ph sz="quarter" idx="1"/>
          </p:nvPr>
        </p:nvSpPr>
        <p:spPr/>
        <p:txBody>
          <a:bodyPr>
            <a:normAutofit fontScale="85000" lnSpcReduction="10000"/>
          </a:bodyPr>
          <a:lstStyle/>
          <a:p>
            <a:r>
              <a:rPr lang="en-CA" dirty="0"/>
              <a:t>The instructor </a:t>
            </a:r>
            <a:r>
              <a:rPr lang="en-CA" b="1" i="1" dirty="0"/>
              <a:t>mined the text </a:t>
            </a:r>
            <a:r>
              <a:rPr lang="en-CA" dirty="0"/>
              <a:t>(</a:t>
            </a:r>
            <a:r>
              <a:rPr lang="en-CA" dirty="0" smtClean="0"/>
              <a:t>Hirvela, 2004</a:t>
            </a:r>
            <a:r>
              <a:rPr lang="en-CA" dirty="0"/>
              <a:t>) for teaching vocabulary </a:t>
            </a:r>
            <a:r>
              <a:rPr lang="en-CA" dirty="0" smtClean="0"/>
              <a:t>using student texts. </a:t>
            </a:r>
          </a:p>
          <a:p>
            <a:pPr marL="0" indent="0">
              <a:buNone/>
            </a:pPr>
            <a:endParaRPr lang="en-US" dirty="0"/>
          </a:p>
          <a:p>
            <a:r>
              <a:rPr lang="en-CA" sz="2800" i="1" dirty="0" smtClean="0">
                <a:solidFill>
                  <a:srgbClr val="000000"/>
                </a:solidFill>
              </a:rPr>
              <a:t>“Let </a:t>
            </a:r>
            <a:r>
              <a:rPr lang="en-CA" sz="2800" i="1" dirty="0">
                <a:solidFill>
                  <a:srgbClr val="000000"/>
                </a:solidFill>
              </a:rPr>
              <a:t>us look at some ‘</a:t>
            </a:r>
            <a:r>
              <a:rPr lang="en-CA" sz="2800" b="1" i="1" dirty="0">
                <a:solidFill>
                  <a:srgbClr val="000000"/>
                </a:solidFill>
              </a:rPr>
              <a:t>gorgeous’ verbs </a:t>
            </a:r>
            <a:r>
              <a:rPr lang="en-CA" sz="2800" i="1" dirty="0">
                <a:solidFill>
                  <a:srgbClr val="000000"/>
                </a:solidFill>
              </a:rPr>
              <a:t>in titles</a:t>
            </a:r>
            <a:r>
              <a:rPr lang="mr-IN" sz="2800" i="1" dirty="0">
                <a:solidFill>
                  <a:srgbClr val="000000"/>
                </a:solidFill>
              </a:rPr>
              <a:t>…</a:t>
            </a:r>
            <a:r>
              <a:rPr lang="en-GB" sz="2800" i="1" dirty="0">
                <a:solidFill>
                  <a:srgbClr val="000000"/>
                </a:solidFill>
              </a:rPr>
              <a:t>.</a:t>
            </a:r>
            <a:r>
              <a:rPr lang="en-CA" sz="2800" i="1" dirty="0">
                <a:solidFill>
                  <a:srgbClr val="000000"/>
                </a:solidFill>
              </a:rPr>
              <a:t>. Such as ‘Homeopathy</a:t>
            </a:r>
            <a:r>
              <a:rPr lang="en-CA" sz="2800" b="1" i="1" dirty="0">
                <a:solidFill>
                  <a:srgbClr val="000000"/>
                </a:solidFill>
              </a:rPr>
              <a:t> offers </a:t>
            </a:r>
            <a:r>
              <a:rPr lang="en-CA" sz="2800" i="1" dirty="0">
                <a:solidFill>
                  <a:srgbClr val="000000"/>
                </a:solidFill>
              </a:rPr>
              <a:t>deep and true healing.’   Or I could say </a:t>
            </a:r>
            <a:r>
              <a:rPr lang="en-CA" sz="2800" b="1" i="1" dirty="0">
                <a:solidFill>
                  <a:srgbClr val="000000"/>
                </a:solidFill>
              </a:rPr>
              <a:t>‘provides’</a:t>
            </a:r>
            <a:r>
              <a:rPr lang="en-CA" sz="2800" i="1" dirty="0">
                <a:solidFill>
                  <a:srgbClr val="000000"/>
                </a:solidFill>
              </a:rPr>
              <a:t>?    These are positive sounding verbs.  Look at the essential verb for talking about health and pain </a:t>
            </a:r>
            <a:r>
              <a:rPr lang="en-CA" sz="2800" b="1" i="1" dirty="0">
                <a:solidFill>
                  <a:srgbClr val="000000"/>
                </a:solidFill>
              </a:rPr>
              <a:t>‘relieve</a:t>
            </a:r>
            <a:r>
              <a:rPr lang="en-CA" sz="2800" i="1" dirty="0">
                <a:solidFill>
                  <a:srgbClr val="000000"/>
                </a:solidFill>
              </a:rPr>
              <a:t>.’ How about: ‘Chiropractors unleash the body’s inherent healing ability?</a:t>
            </a:r>
            <a:r>
              <a:rPr lang="en-CA" sz="2800" b="1" i="1" dirty="0">
                <a:solidFill>
                  <a:srgbClr val="000000"/>
                </a:solidFill>
              </a:rPr>
              <a:t>’ Be informed by your reading – collect some of these verbs!</a:t>
            </a:r>
            <a:r>
              <a:rPr lang="en-CA" sz="2800" i="1" dirty="0">
                <a:solidFill>
                  <a:srgbClr val="000000"/>
                </a:solidFill>
              </a:rPr>
              <a:t> </a:t>
            </a:r>
            <a:r>
              <a:rPr lang="mr-IN" sz="2800" i="1" dirty="0">
                <a:solidFill>
                  <a:srgbClr val="000000"/>
                </a:solidFill>
              </a:rPr>
              <a:t>……</a:t>
            </a:r>
            <a:r>
              <a:rPr lang="en-GB" sz="2800" i="1" dirty="0">
                <a:solidFill>
                  <a:srgbClr val="000000"/>
                </a:solidFill>
              </a:rPr>
              <a:t> let’s think of immunizations </a:t>
            </a:r>
            <a:r>
              <a:rPr lang="mr-IN" sz="2800" i="1" dirty="0">
                <a:solidFill>
                  <a:srgbClr val="000000"/>
                </a:solidFill>
              </a:rPr>
              <a:t>…</a:t>
            </a:r>
            <a:r>
              <a:rPr lang="en-GB" sz="2800" i="1" dirty="0">
                <a:solidFill>
                  <a:srgbClr val="000000"/>
                </a:solidFill>
              </a:rPr>
              <a:t>’</a:t>
            </a:r>
            <a:r>
              <a:rPr lang="en-CA" sz="2800" b="1" i="1" dirty="0">
                <a:solidFill>
                  <a:srgbClr val="000000"/>
                </a:solidFill>
              </a:rPr>
              <a:t>augment’ ‘enhance’ and ‘improve</a:t>
            </a:r>
            <a:r>
              <a:rPr lang="en-CA" sz="2800" i="1" dirty="0">
                <a:solidFill>
                  <a:srgbClr val="000000"/>
                </a:solidFill>
              </a:rPr>
              <a:t>’ the chance the not getting diseases.  But can  I say </a:t>
            </a:r>
            <a:r>
              <a:rPr lang="en-CA" sz="2800" b="1" i="1" dirty="0">
                <a:solidFill>
                  <a:srgbClr val="000000"/>
                </a:solidFill>
              </a:rPr>
              <a:t>‘enrich.’</a:t>
            </a:r>
            <a:r>
              <a:rPr lang="mr-IN" sz="2800" i="1" dirty="0">
                <a:solidFill>
                  <a:srgbClr val="000000"/>
                </a:solidFill>
              </a:rPr>
              <a:t>…</a:t>
            </a:r>
            <a:r>
              <a:rPr lang="en-GB" sz="2800" i="1" dirty="0">
                <a:solidFill>
                  <a:srgbClr val="000000"/>
                </a:solidFill>
              </a:rPr>
              <a:t>. No it does not seem right</a:t>
            </a:r>
            <a:r>
              <a:rPr lang="en-GB" sz="2800" i="1" dirty="0" smtClean="0">
                <a:solidFill>
                  <a:srgbClr val="000000"/>
                </a:solidFill>
              </a:rPr>
              <a:t>.”</a:t>
            </a:r>
            <a:endParaRPr lang="en-CA" sz="2800" i="1" dirty="0">
              <a:solidFill>
                <a:srgbClr val="000000"/>
              </a:solidFill>
            </a:endParaRPr>
          </a:p>
          <a:p>
            <a:endParaRPr lang="en-US" dirty="0">
              <a:solidFill>
                <a:srgbClr val="0000FF"/>
              </a:solidFill>
            </a:endParaRPr>
          </a:p>
        </p:txBody>
      </p:sp>
    </p:spTree>
    <p:extLst>
      <p:ext uri="{BB962C8B-B14F-4D97-AF65-F5344CB8AC3E}">
        <p14:creationId xmlns:p14="http://schemas.microsoft.com/office/powerpoint/2010/main" val="148252481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1" y="117475"/>
            <a:ext cx="8223123" cy="1263650"/>
          </a:xfrm>
        </p:spPr>
        <p:txBody>
          <a:bodyPr>
            <a:normAutofit/>
          </a:bodyPr>
          <a:lstStyle/>
          <a:p>
            <a:r>
              <a:rPr lang="en-CA" dirty="0"/>
              <a:t>Teaching steps of paraphrasing by student examples</a:t>
            </a:r>
          </a:p>
        </p:txBody>
      </p:sp>
      <p:sp>
        <p:nvSpPr>
          <p:cNvPr id="3" name="Content Placeholder 2"/>
          <p:cNvSpPr>
            <a:spLocks noGrp="1"/>
          </p:cNvSpPr>
          <p:nvPr>
            <p:ph sz="quarter" idx="1"/>
          </p:nvPr>
        </p:nvSpPr>
        <p:spPr>
          <a:xfrm>
            <a:off x="301752" y="1381125"/>
            <a:ext cx="8503920" cy="5476875"/>
          </a:xfrm>
        </p:spPr>
        <p:txBody>
          <a:bodyPr>
            <a:normAutofit/>
          </a:bodyPr>
          <a:lstStyle/>
          <a:p>
            <a:r>
              <a:rPr lang="en-CA" sz="2200" b="1" i="1" dirty="0" smtClean="0"/>
              <a:t>Original </a:t>
            </a:r>
            <a:r>
              <a:rPr lang="en-CA" sz="2200" b="1" i="1" dirty="0"/>
              <a:t>text </a:t>
            </a:r>
            <a:endParaRPr lang="en-CA" sz="2200" dirty="0"/>
          </a:p>
          <a:p>
            <a:pPr marL="0" indent="0">
              <a:buNone/>
            </a:pPr>
            <a:r>
              <a:rPr lang="en-CA" sz="2200" b="1" dirty="0"/>
              <a:t>Vaccines are safe for almost everyone although very rarely there are people  who experience adverse reactions </a:t>
            </a:r>
            <a:endParaRPr lang="en-CA" sz="2200" dirty="0"/>
          </a:p>
          <a:p>
            <a:r>
              <a:rPr lang="en-CA" sz="2200" b="1" i="1" dirty="0"/>
              <a:t>Paraphrase</a:t>
            </a:r>
            <a:endParaRPr lang="en-CA" sz="2200" dirty="0"/>
          </a:p>
          <a:p>
            <a:pPr marL="0" indent="0">
              <a:buNone/>
            </a:pPr>
            <a:r>
              <a:rPr lang="en-CA" sz="2200" b="1" dirty="0"/>
              <a:t>No side effects should be experienced after vaccinations; however, exceptions are still possible</a:t>
            </a:r>
            <a:endParaRPr lang="en-CA" sz="2200" dirty="0"/>
          </a:p>
          <a:p>
            <a:pPr marL="0" indent="0">
              <a:buNone/>
            </a:pPr>
            <a:r>
              <a:rPr lang="en-CA" sz="2400" i="1" dirty="0" smtClean="0">
                <a:solidFill>
                  <a:srgbClr val="000000"/>
                </a:solidFill>
              </a:rPr>
              <a:t>“Look </a:t>
            </a:r>
            <a:r>
              <a:rPr lang="en-CA" sz="2400" i="1" dirty="0">
                <a:solidFill>
                  <a:srgbClr val="000000"/>
                </a:solidFill>
              </a:rPr>
              <a:t>at the original sentence and look at what your classmate wrote, and think about what steps he took to paraphrase.   Yeah! He changed sentence structure.  A good indicator is how he used the conjunction ‘however.’ Also, he changed words...What is that called?  Yes, he used synonyms. Did he change the parts of speech? Sure did! Look at that passive! </a:t>
            </a:r>
            <a:r>
              <a:rPr lang="en-CA" sz="2400" i="1" dirty="0" smtClean="0">
                <a:solidFill>
                  <a:srgbClr val="000000"/>
                </a:solidFill>
              </a:rPr>
              <a:t>Has he changed the ideas? No</a:t>
            </a:r>
            <a:r>
              <a:rPr lang="en-CA" sz="2400" i="1" dirty="0" smtClean="0">
                <a:solidFill>
                  <a:srgbClr val="000000"/>
                </a:solidFill>
              </a:rPr>
              <a:t>!”</a:t>
            </a:r>
            <a:endParaRPr lang="en-CA" sz="2400" b="1" i="1"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260460995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Focal </a:t>
            </a:r>
            <a:r>
              <a:rPr lang="en-US" dirty="0"/>
              <a:t>S</a:t>
            </a:r>
            <a:r>
              <a:rPr lang="en-US" dirty="0" smtClean="0"/>
              <a:t>tudents</a:t>
            </a:r>
            <a:endParaRPr lang="en-US" dirty="0"/>
          </a:p>
        </p:txBody>
      </p:sp>
      <p:sp>
        <p:nvSpPr>
          <p:cNvPr id="3" name="Content Placeholder 2"/>
          <p:cNvSpPr>
            <a:spLocks noGrp="1"/>
          </p:cNvSpPr>
          <p:nvPr>
            <p:ph sz="quarter" idx="1"/>
          </p:nvPr>
        </p:nvSpPr>
        <p:spPr/>
        <p:txBody>
          <a:bodyPr>
            <a:normAutofit lnSpcReduction="10000"/>
          </a:bodyPr>
          <a:lstStyle/>
          <a:p>
            <a:pPr marL="285750" indent="-285750">
              <a:buFont typeface="Arial"/>
              <a:buChar char="•"/>
            </a:pPr>
            <a:r>
              <a:rPr lang="en-CA" dirty="0"/>
              <a:t>6 focal students did stimulated recalls of their vocabulary use and paraphrasing techniques; plus, they evaluated the success of the paraphrase by comparing their work to the original </a:t>
            </a:r>
            <a:r>
              <a:rPr lang="en-CA" dirty="0" smtClean="0"/>
              <a:t>texts</a:t>
            </a:r>
          </a:p>
          <a:p>
            <a:pPr marL="285750" indent="-285750">
              <a:buFont typeface="Arial"/>
              <a:buChar char="•"/>
            </a:pPr>
            <a:r>
              <a:rPr lang="en-CA" dirty="0"/>
              <a:t>Student perceptions revealed an increased awareness of </a:t>
            </a:r>
            <a:r>
              <a:rPr lang="en-CA" dirty="0" smtClean="0"/>
              <a:t>patchwriting </a:t>
            </a:r>
            <a:r>
              <a:rPr lang="en-CA" dirty="0"/>
              <a:t>by being able to identify poorly paraphrased language. </a:t>
            </a:r>
            <a:endParaRPr lang="en-CA" dirty="0" smtClean="0"/>
          </a:p>
          <a:p>
            <a:pPr marL="285750" indent="-285750">
              <a:buFont typeface="Arial"/>
              <a:buChar char="•"/>
            </a:pPr>
            <a:r>
              <a:rPr lang="en-CA" dirty="0"/>
              <a:t>However, all the focal students commented that they felt limited by vocabulary.  Often the lexical choices were not accurate synonyms for the paraphrase but were ‘creative’ choices, yet meaning was discernable</a:t>
            </a:r>
            <a:endParaRPr lang="en-CA" dirty="0" smtClean="0"/>
          </a:p>
          <a:p>
            <a:pPr marL="285750" indent="-285750">
              <a:buFont typeface="Arial"/>
              <a:buChar char="•"/>
            </a:pPr>
            <a:endParaRPr lang="en-CA" dirty="0" smtClean="0"/>
          </a:p>
        </p:txBody>
      </p:sp>
    </p:spTree>
    <p:extLst>
      <p:ext uri="{BB962C8B-B14F-4D97-AF65-F5344CB8AC3E}">
        <p14:creationId xmlns:p14="http://schemas.microsoft.com/office/powerpoint/2010/main" val="360411525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Students had to Say: Synonyms</a:t>
            </a:r>
            <a:endParaRPr lang="en-US" dirty="0"/>
          </a:p>
        </p:txBody>
      </p:sp>
      <p:sp>
        <p:nvSpPr>
          <p:cNvPr id="3" name="Content Placeholder 2"/>
          <p:cNvSpPr>
            <a:spLocks noGrp="1"/>
          </p:cNvSpPr>
          <p:nvPr>
            <p:ph sz="quarter" idx="1"/>
          </p:nvPr>
        </p:nvSpPr>
        <p:spPr/>
        <p:txBody>
          <a:bodyPr>
            <a:normAutofit fontScale="85000" lnSpcReduction="20000"/>
          </a:bodyPr>
          <a:lstStyle/>
          <a:p>
            <a:pPr marL="0" indent="0">
              <a:buNone/>
            </a:pPr>
            <a:r>
              <a:rPr lang="en-US" sz="2800" i="1" dirty="0"/>
              <a:t>Furthermore, acupuncture is considered a </a:t>
            </a:r>
            <a:r>
              <a:rPr lang="en-US" sz="2800" i="1" dirty="0" smtClean="0"/>
              <a:t>effective treatment to </a:t>
            </a:r>
            <a:r>
              <a:rPr lang="en-US" sz="2800" b="1" i="1" dirty="0"/>
              <a:t>cope</a:t>
            </a:r>
            <a:r>
              <a:rPr lang="en-US" sz="2800" i="1" dirty="0"/>
              <a:t> with chronic diseases such as arthritis,” </a:t>
            </a:r>
            <a:r>
              <a:rPr lang="en-US" sz="2800" dirty="0"/>
              <a:t>and reflected:</a:t>
            </a:r>
            <a:endParaRPr lang="en-CA" sz="2800" dirty="0"/>
          </a:p>
          <a:p>
            <a:r>
              <a:rPr lang="en-CA" sz="2800" dirty="0"/>
              <a:t>As I used the ‘considered’ before, but I don’t know the other words, so I used it again.  I don’t think the word </a:t>
            </a:r>
            <a:r>
              <a:rPr lang="en-CA" sz="2800" b="1" dirty="0"/>
              <a:t>‘cope’ </a:t>
            </a:r>
            <a:r>
              <a:rPr lang="en-CA" sz="2800" dirty="0"/>
              <a:t>is accurate at all, but I don’t know the other words. I don’t know </a:t>
            </a:r>
            <a:r>
              <a:rPr lang="en-CA" sz="2800" dirty="0" smtClean="0"/>
              <a:t>a better </a:t>
            </a:r>
            <a:r>
              <a:rPr lang="en-CA" sz="2800" dirty="0"/>
              <a:t>synonym. So I think this </a:t>
            </a:r>
            <a:r>
              <a:rPr lang="en-CA" sz="2800" dirty="0" smtClean="0"/>
              <a:t>okay. </a:t>
            </a:r>
          </a:p>
          <a:p>
            <a:pPr marL="0" indent="0">
              <a:buNone/>
            </a:pPr>
            <a:endParaRPr lang="en-CA" sz="2800" dirty="0"/>
          </a:p>
          <a:p>
            <a:r>
              <a:rPr lang="en-US" sz="2800" dirty="0"/>
              <a:t>What about synonyms? I use the synonym ‘respond’ </a:t>
            </a:r>
            <a:r>
              <a:rPr lang="en-US" sz="2800" dirty="0" smtClean="0"/>
              <a:t>instead of the verb </a:t>
            </a:r>
            <a:r>
              <a:rPr lang="en-US" sz="2800" dirty="0"/>
              <a:t>‘occur’.  ‘Allergic reactions can occur’ is in the text.  I used </a:t>
            </a:r>
            <a:r>
              <a:rPr lang="en-US" sz="2800" b="1" dirty="0"/>
              <a:t>small</a:t>
            </a:r>
            <a:r>
              <a:rPr lang="en-US" sz="2800" dirty="0"/>
              <a:t> </a:t>
            </a:r>
            <a:r>
              <a:rPr lang="en-US" sz="2800" b="1" dirty="0" smtClean="0"/>
              <a:t>allergies responds</a:t>
            </a:r>
            <a:r>
              <a:rPr lang="mr-IN" sz="2800" b="1" dirty="0" smtClean="0"/>
              <a:t>…</a:t>
            </a:r>
            <a:r>
              <a:rPr lang="en-US" sz="2800" b="1" dirty="0" smtClean="0"/>
              <a:t> </a:t>
            </a:r>
          </a:p>
          <a:p>
            <a:pPr marL="0" indent="0">
              <a:buNone/>
            </a:pPr>
            <a:endParaRPr lang="en-US" sz="2800" b="1" dirty="0" smtClean="0"/>
          </a:p>
          <a:p>
            <a:r>
              <a:rPr lang="en-US" sz="2800" dirty="0"/>
              <a:t>Many patients catch a slight fever or feel aching at the </a:t>
            </a:r>
            <a:r>
              <a:rPr lang="en-US" sz="2800" b="1" dirty="0"/>
              <a:t>injecting spot in </a:t>
            </a:r>
            <a:r>
              <a:rPr lang="en-US" sz="2800" dirty="0"/>
              <a:t>the body</a:t>
            </a:r>
            <a:r>
              <a:rPr lang="en-CA" sz="2800" dirty="0"/>
              <a:t> </a:t>
            </a:r>
            <a:endParaRPr lang="en-US" sz="2800" dirty="0"/>
          </a:p>
          <a:p>
            <a:endParaRPr lang="en-US" sz="2800" b="1" dirty="0" smtClean="0"/>
          </a:p>
          <a:p>
            <a:endParaRPr lang="en-US" sz="2800" b="1" dirty="0"/>
          </a:p>
          <a:p>
            <a:endParaRPr lang="en-US" dirty="0"/>
          </a:p>
        </p:txBody>
      </p:sp>
    </p:spTree>
    <p:extLst>
      <p:ext uri="{BB962C8B-B14F-4D97-AF65-F5344CB8AC3E}">
        <p14:creationId xmlns:p14="http://schemas.microsoft.com/office/powerpoint/2010/main" val="4241806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hinking about the Paraphrasing </a:t>
            </a:r>
            <a:r>
              <a:rPr lang="en-US" dirty="0"/>
              <a:t>S</a:t>
            </a:r>
            <a:r>
              <a:rPr lang="en-US" dirty="0" smtClean="0"/>
              <a:t>teps</a:t>
            </a:r>
            <a:endParaRPr lang="en-US" dirty="0"/>
          </a:p>
        </p:txBody>
      </p:sp>
      <p:sp>
        <p:nvSpPr>
          <p:cNvPr id="3" name="Content Placeholder 2"/>
          <p:cNvSpPr>
            <a:spLocks noGrp="1"/>
          </p:cNvSpPr>
          <p:nvPr>
            <p:ph sz="quarter" idx="1"/>
          </p:nvPr>
        </p:nvSpPr>
        <p:spPr/>
        <p:txBody>
          <a:bodyPr/>
          <a:lstStyle/>
          <a:p>
            <a:r>
              <a:rPr lang="en-US" sz="2800" b="1" dirty="0">
                <a:solidFill>
                  <a:srgbClr val="0070C0"/>
                </a:solidFill>
              </a:rPr>
              <a:t>…</a:t>
            </a:r>
            <a:r>
              <a:rPr lang="en-US" sz="2800" dirty="0"/>
              <a:t>.  I used the method Sophia </a:t>
            </a:r>
            <a:r>
              <a:rPr lang="en-US" sz="2800" dirty="0" err="1"/>
              <a:t>teached</a:t>
            </a:r>
            <a:r>
              <a:rPr lang="en-US" sz="2800" dirty="0"/>
              <a:t> us.  Changing sentence structure, using synonyms - something like that. But I usually don’t use the passive form of it because I get mixed up with it.  I usually avoid using it.  You see me using like </a:t>
            </a:r>
            <a:r>
              <a:rPr lang="en-US" sz="2800" dirty="0" smtClean="0"/>
              <a:t>paraphrasing with parts of speech </a:t>
            </a:r>
            <a:r>
              <a:rPr lang="en-US" sz="2800" dirty="0"/>
              <a:t>and changing </a:t>
            </a:r>
            <a:r>
              <a:rPr lang="en-US" sz="2800" dirty="0" smtClean="0"/>
              <a:t>order of sentences</a:t>
            </a:r>
            <a:r>
              <a:rPr lang="en-US" sz="2800" b="1" dirty="0">
                <a:solidFill>
                  <a:srgbClr val="0070C0"/>
                </a:solidFill>
              </a:rPr>
              <a:t>. </a:t>
            </a:r>
            <a:endParaRPr lang="en-US" dirty="0"/>
          </a:p>
        </p:txBody>
      </p:sp>
    </p:spTree>
    <p:extLst>
      <p:ext uri="{BB962C8B-B14F-4D97-AF65-F5344CB8AC3E}">
        <p14:creationId xmlns:p14="http://schemas.microsoft.com/office/powerpoint/2010/main" val="2883939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tudents and their Rhetorical journey</a:t>
            </a:r>
            <a:endParaRPr lang="en-US" dirty="0"/>
          </a:p>
        </p:txBody>
      </p:sp>
      <p:sp>
        <p:nvSpPr>
          <p:cNvPr id="3" name="Content Placeholder 2"/>
          <p:cNvSpPr>
            <a:spLocks noGrp="1"/>
          </p:cNvSpPr>
          <p:nvPr>
            <p:ph sz="quarter" idx="1"/>
          </p:nvPr>
        </p:nvSpPr>
        <p:spPr>
          <a:xfrm>
            <a:off x="332232" y="987552"/>
            <a:ext cx="8503920" cy="5616448"/>
          </a:xfrm>
        </p:spPr>
        <p:txBody>
          <a:bodyPr>
            <a:normAutofit/>
          </a:bodyPr>
          <a:lstStyle/>
          <a:p>
            <a:pPr marL="0" indent="0">
              <a:buNone/>
            </a:pPr>
            <a:endParaRPr lang="en-CA" dirty="0" smtClean="0"/>
          </a:p>
          <a:p>
            <a:r>
              <a:rPr lang="en-CA" dirty="0" smtClean="0"/>
              <a:t>“</a:t>
            </a:r>
            <a:r>
              <a:rPr lang="en-US" dirty="0" smtClean="0"/>
              <a:t>Synthesizing </a:t>
            </a:r>
            <a:r>
              <a:rPr lang="en-US" dirty="0"/>
              <a:t>was very helpful because it is additional material for a given topic. </a:t>
            </a:r>
            <a:r>
              <a:rPr lang="en-CA" dirty="0" smtClean="0"/>
              <a:t>I can see </a:t>
            </a:r>
            <a:r>
              <a:rPr lang="en-CA" dirty="0"/>
              <a:t>how </a:t>
            </a:r>
            <a:r>
              <a:rPr lang="en-CA" dirty="0" smtClean="0"/>
              <a:t>professionals </a:t>
            </a:r>
            <a:r>
              <a:rPr lang="en-CA" dirty="0"/>
              <a:t>think about the topic and then put ideas </a:t>
            </a:r>
            <a:r>
              <a:rPr lang="en-CA" dirty="0" smtClean="0"/>
              <a:t>togethe</a:t>
            </a:r>
            <a:r>
              <a:rPr lang="en-CA" dirty="0" smtClean="0"/>
              <a:t>r, and that helps me write</a:t>
            </a:r>
            <a:r>
              <a:rPr lang="en-CA" dirty="0" smtClean="0"/>
              <a:t>.</a:t>
            </a:r>
            <a:r>
              <a:rPr lang="en-CA" dirty="0"/>
              <a:t>” </a:t>
            </a:r>
            <a:endParaRPr lang="en-CA" dirty="0" smtClean="0"/>
          </a:p>
          <a:p>
            <a:r>
              <a:rPr lang="en-US" dirty="0" smtClean="0"/>
              <a:t>“The </a:t>
            </a:r>
            <a:r>
              <a:rPr lang="en-US" dirty="0"/>
              <a:t>way she teaches more interactive, this is like a system that I like, so overall, yeah.  I like interactive activities, going to the </a:t>
            </a:r>
            <a:r>
              <a:rPr lang="en-US" dirty="0" smtClean="0"/>
              <a:t>board. It is kind like brainstorming”</a:t>
            </a:r>
          </a:p>
          <a:p>
            <a:r>
              <a:rPr lang="en-CA" dirty="0" smtClean="0"/>
              <a:t> “I </a:t>
            </a:r>
            <a:r>
              <a:rPr lang="en-CA" dirty="0"/>
              <a:t>f</a:t>
            </a:r>
            <a:r>
              <a:rPr lang="en-CA" dirty="0" smtClean="0"/>
              <a:t>ind </a:t>
            </a:r>
            <a:r>
              <a:rPr lang="en-CA" dirty="0"/>
              <a:t>the main focus point I want </a:t>
            </a:r>
            <a:r>
              <a:rPr lang="en-CA" dirty="0" smtClean="0"/>
              <a:t>to write about, read then </a:t>
            </a:r>
            <a:r>
              <a:rPr lang="en-CA" dirty="0"/>
              <a:t>write about and focus on it.  And then expand a </a:t>
            </a:r>
            <a:r>
              <a:rPr lang="en-CA" dirty="0" smtClean="0"/>
              <a:t>little</a:t>
            </a:r>
            <a:r>
              <a:rPr lang="mr-IN" dirty="0" smtClean="0"/>
              <a:t>…</a:t>
            </a:r>
            <a:r>
              <a:rPr lang="en-GB" dirty="0" smtClean="0"/>
              <a:t>”</a:t>
            </a:r>
            <a:endParaRPr lang="en-GB" dirty="0" smtClean="0"/>
          </a:p>
        </p:txBody>
      </p:sp>
    </p:spTree>
    <p:extLst>
      <p:ext uri="{BB962C8B-B14F-4D97-AF65-F5344CB8AC3E}">
        <p14:creationId xmlns:p14="http://schemas.microsoft.com/office/powerpoint/2010/main" val="5444256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599"/>
            <a:ext cx="8534400" cy="1089551"/>
          </a:xfrm>
        </p:spPr>
        <p:txBody>
          <a:bodyPr>
            <a:normAutofit/>
          </a:bodyPr>
          <a:lstStyle/>
          <a:p>
            <a:r>
              <a:rPr lang="en-US" dirty="0"/>
              <a:t>S</a:t>
            </a:r>
            <a:r>
              <a:rPr lang="en-US" dirty="0" smtClean="0"/>
              <a:t>tudents and the Rhetorical </a:t>
            </a:r>
            <a:r>
              <a:rPr lang="en-US" dirty="0" smtClean="0"/>
              <a:t>Journey</a:t>
            </a:r>
            <a:endParaRPr lang="en-US" dirty="0"/>
          </a:p>
        </p:txBody>
      </p:sp>
      <p:sp>
        <p:nvSpPr>
          <p:cNvPr id="3" name="Content Placeholder 2"/>
          <p:cNvSpPr>
            <a:spLocks noGrp="1"/>
          </p:cNvSpPr>
          <p:nvPr>
            <p:ph sz="quarter" idx="1"/>
          </p:nvPr>
        </p:nvSpPr>
        <p:spPr/>
        <p:txBody>
          <a:bodyPr/>
          <a:lstStyle/>
          <a:p>
            <a:r>
              <a:rPr lang="en-CA" dirty="0" smtClean="0"/>
              <a:t>“Synthesing </a:t>
            </a:r>
            <a:r>
              <a:rPr lang="en-CA" dirty="0" smtClean="0"/>
              <a:t>does </a:t>
            </a:r>
            <a:r>
              <a:rPr lang="en-CA" dirty="0"/>
              <a:t>help.  You can synchronize all the ideas together. So you might get a single point out of it and put it with others kind of like brainstorming</a:t>
            </a:r>
            <a:r>
              <a:rPr lang="en-CA" dirty="0" smtClean="0"/>
              <a:t>.”  </a:t>
            </a:r>
            <a:endParaRPr lang="en-CA" dirty="0"/>
          </a:p>
          <a:p>
            <a:r>
              <a:rPr lang="en-US" dirty="0" smtClean="0"/>
              <a:t>“When </a:t>
            </a:r>
            <a:r>
              <a:rPr lang="en-US" dirty="0"/>
              <a:t>I write some papers in some courses, I have to I collect some </a:t>
            </a:r>
            <a:r>
              <a:rPr lang="en-US" dirty="0" err="1"/>
              <a:t>informations</a:t>
            </a:r>
            <a:r>
              <a:rPr lang="en-US" dirty="0"/>
              <a:t> but I can’t just quote it.  Paraphrase is useful at this time. Yeah useful in the </a:t>
            </a:r>
            <a:r>
              <a:rPr lang="en-US" dirty="0" smtClean="0"/>
              <a:t>future.”</a:t>
            </a:r>
            <a:endParaRPr lang="en-US" dirty="0"/>
          </a:p>
          <a:p>
            <a:endParaRPr lang="en-US" dirty="0"/>
          </a:p>
        </p:txBody>
      </p:sp>
    </p:spTree>
    <p:extLst>
      <p:ext uri="{BB962C8B-B14F-4D97-AF65-F5344CB8AC3E}">
        <p14:creationId xmlns:p14="http://schemas.microsoft.com/office/powerpoint/2010/main" val="2309772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a:t>
            </a:r>
            <a:r>
              <a:rPr lang="en-US" dirty="0" smtClean="0"/>
              <a:t>verview</a:t>
            </a:r>
            <a:endParaRPr lang="en-US" dirty="0"/>
          </a:p>
        </p:txBody>
      </p:sp>
      <p:sp>
        <p:nvSpPr>
          <p:cNvPr id="3" name="Content Placeholder 2"/>
          <p:cNvSpPr>
            <a:spLocks noGrp="1"/>
          </p:cNvSpPr>
          <p:nvPr>
            <p:ph sz="quarter" idx="1"/>
          </p:nvPr>
        </p:nvSpPr>
        <p:spPr/>
        <p:txBody>
          <a:bodyPr/>
          <a:lstStyle/>
          <a:p>
            <a:r>
              <a:rPr lang="en-US" dirty="0" smtClean="0"/>
              <a:t>The challenges of EAP and patchwriting</a:t>
            </a:r>
          </a:p>
          <a:p>
            <a:r>
              <a:rPr lang="en-US" dirty="0" smtClean="0"/>
              <a:t>The rhetorical journey</a:t>
            </a:r>
          </a:p>
          <a:p>
            <a:r>
              <a:rPr lang="en-US" dirty="0" smtClean="0"/>
              <a:t>The study: teacher and participants</a:t>
            </a:r>
          </a:p>
          <a:p>
            <a:r>
              <a:rPr lang="en-US" dirty="0" smtClean="0"/>
              <a:t>The results</a:t>
            </a:r>
          </a:p>
          <a:p>
            <a:r>
              <a:rPr lang="en-US" dirty="0" smtClean="0"/>
              <a:t>Final thoughts</a:t>
            </a:r>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82964272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Reactions to the Training</a:t>
            </a:r>
            <a:endParaRPr lang="en-US" dirty="0"/>
          </a:p>
        </p:txBody>
      </p:sp>
      <p:sp>
        <p:nvSpPr>
          <p:cNvPr id="3" name="Content Placeholder 2"/>
          <p:cNvSpPr>
            <a:spLocks noGrp="1"/>
          </p:cNvSpPr>
          <p:nvPr>
            <p:ph sz="quarter" idx="1"/>
          </p:nvPr>
        </p:nvSpPr>
        <p:spPr>
          <a:xfrm>
            <a:off x="301752" y="1527047"/>
            <a:ext cx="8503920" cy="5092827"/>
          </a:xfrm>
        </p:spPr>
        <p:txBody>
          <a:bodyPr>
            <a:normAutofit/>
          </a:bodyPr>
          <a:lstStyle/>
          <a:p>
            <a:pPr marL="285750" indent="-285750">
              <a:buFont typeface="Arial"/>
              <a:buChar char="•"/>
            </a:pPr>
            <a:r>
              <a:rPr lang="en-CA" dirty="0"/>
              <a:t>Identified synthesis as a valuable skill, yet very </a:t>
            </a:r>
            <a:r>
              <a:rPr lang="en-CA" dirty="0" smtClean="0"/>
              <a:t>challenging </a:t>
            </a:r>
            <a:endParaRPr lang="en-CA" dirty="0"/>
          </a:p>
          <a:p>
            <a:pPr marL="285750" indent="-285750">
              <a:buFont typeface="Arial"/>
              <a:buChar char="•"/>
            </a:pPr>
            <a:r>
              <a:rPr lang="en-CA" dirty="0"/>
              <a:t>Despite the challenge, viewed paraphrasing and synthesis as a composing process that incorporated their ideas into content from readings</a:t>
            </a:r>
            <a:r>
              <a:rPr lang="en-CA" dirty="0" smtClean="0"/>
              <a:t>.</a:t>
            </a:r>
          </a:p>
          <a:p>
            <a:pPr marL="285750" indent="-285750">
              <a:buFont typeface="Arial"/>
              <a:buChar char="•"/>
            </a:pPr>
            <a:r>
              <a:rPr lang="en-CA" dirty="0" smtClean="0"/>
              <a:t>Enjoyed the interactive, cooperative classroom</a:t>
            </a:r>
          </a:p>
          <a:p>
            <a:pPr marL="0" indent="0">
              <a:buNone/>
            </a:pPr>
            <a:r>
              <a:rPr lang="en-CA" i="1" dirty="0" smtClean="0"/>
              <a:t>“Being in classes was great.  She interest me in studying process. It wasn’t just a regular studying process, it was something else. So I feel then contact between and Sophia it is not just teacher and student.  It was a more personal level and it helped me learn.” </a:t>
            </a:r>
            <a:endParaRPr lang="en-CA" dirty="0" smtClean="0"/>
          </a:p>
          <a:p>
            <a:pPr marL="285750" indent="-285750">
              <a:buFont typeface="Arial"/>
              <a:buChar char="•"/>
            </a:pPr>
            <a:endParaRPr lang="en-CA" dirty="0" smtClean="0"/>
          </a:p>
        </p:txBody>
      </p:sp>
    </p:spTree>
    <p:extLst>
      <p:ext uri="{BB962C8B-B14F-4D97-AF65-F5344CB8AC3E}">
        <p14:creationId xmlns:p14="http://schemas.microsoft.com/office/powerpoint/2010/main" val="648127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and Implications</a:t>
            </a:r>
            <a:endParaRPr lang="en-US" dirty="0"/>
          </a:p>
        </p:txBody>
      </p:sp>
      <p:sp>
        <p:nvSpPr>
          <p:cNvPr id="3" name="Content Placeholder 2"/>
          <p:cNvSpPr>
            <a:spLocks noGrp="1"/>
          </p:cNvSpPr>
          <p:nvPr>
            <p:ph sz="quarter" idx="1"/>
          </p:nvPr>
        </p:nvSpPr>
        <p:spPr/>
        <p:txBody>
          <a:bodyPr>
            <a:normAutofit fontScale="92500" lnSpcReduction="10000"/>
          </a:bodyPr>
          <a:lstStyle/>
          <a:p>
            <a:pPr marL="285750" indent="-285750">
              <a:buFont typeface="Arial"/>
              <a:buChar char="•"/>
            </a:pPr>
            <a:r>
              <a:rPr lang="en-CA" dirty="0"/>
              <a:t>These results confirm the need for explicitly teaching </a:t>
            </a:r>
            <a:r>
              <a:rPr lang="en-CA" dirty="0" smtClean="0"/>
              <a:t>paraphrasing and synthesising </a:t>
            </a:r>
            <a:r>
              <a:rPr lang="en-CA" dirty="0"/>
              <a:t>skills </a:t>
            </a:r>
            <a:endParaRPr lang="en-CA" dirty="0" smtClean="0"/>
          </a:p>
          <a:p>
            <a:pPr marL="285750" indent="-285750">
              <a:buFont typeface="Arial"/>
              <a:buChar char="•"/>
            </a:pPr>
            <a:r>
              <a:rPr lang="en-CA" dirty="0" smtClean="0"/>
              <a:t>The </a:t>
            </a:r>
            <a:r>
              <a:rPr lang="en-CA" dirty="0"/>
              <a:t>study also concurs with Li and Casanave (2012) that explicitly teaching paraphrasing skills needs a specific focus on language and vocabulary development. </a:t>
            </a:r>
          </a:p>
          <a:p>
            <a:pPr marL="285750" indent="-285750">
              <a:buFont typeface="Arial"/>
              <a:buChar char="•"/>
            </a:pPr>
            <a:r>
              <a:rPr lang="en-CA" dirty="0"/>
              <a:t>Results also indicate that these sophisticated and time-consuming skills of paraphrasing and synthesis need to be explicitly taught as a rhetorical method as synthesis is driven not by the readings but by the writer’s text. </a:t>
            </a:r>
          </a:p>
          <a:p>
            <a:pPr marL="285750" indent="-285750">
              <a:buFont typeface="Arial"/>
              <a:buChar char="•"/>
            </a:pPr>
            <a:r>
              <a:rPr lang="en-CA" dirty="0"/>
              <a:t>Teachers’ expert modelling of effective paraphrasing </a:t>
            </a:r>
            <a:r>
              <a:rPr lang="en-CA" dirty="0" smtClean="0"/>
              <a:t>and synthesising techniques have </a:t>
            </a:r>
            <a:r>
              <a:rPr lang="en-CA" dirty="0"/>
              <a:t>an impact on student learning</a:t>
            </a:r>
          </a:p>
          <a:p>
            <a:endParaRPr lang="en-US" dirty="0"/>
          </a:p>
        </p:txBody>
      </p:sp>
    </p:spTree>
    <p:extLst>
      <p:ext uri="{BB962C8B-B14F-4D97-AF65-F5344CB8AC3E}">
        <p14:creationId xmlns:p14="http://schemas.microsoft.com/office/powerpoint/2010/main" val="2294462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smtClean="0"/>
              <a:t>eferences</a:t>
            </a:r>
            <a:endParaRPr lang="en-US" dirty="0"/>
          </a:p>
        </p:txBody>
      </p:sp>
      <p:sp>
        <p:nvSpPr>
          <p:cNvPr id="3" name="Content Placeholder 2"/>
          <p:cNvSpPr>
            <a:spLocks noGrp="1"/>
          </p:cNvSpPr>
          <p:nvPr>
            <p:ph sz="quarter" idx="1"/>
          </p:nvPr>
        </p:nvSpPr>
        <p:spPr>
          <a:xfrm>
            <a:off x="301752" y="1527048"/>
            <a:ext cx="8503920" cy="4967255"/>
          </a:xfrm>
        </p:spPr>
        <p:txBody>
          <a:bodyPr>
            <a:normAutofit fontScale="40000" lnSpcReduction="20000"/>
          </a:bodyPr>
          <a:lstStyle/>
          <a:p>
            <a:pPr marL="0" indent="0">
              <a:buNone/>
            </a:pPr>
            <a:r>
              <a:rPr lang="en-US" dirty="0"/>
              <a:t>Andrade, M. &amp; Evans, E. (2013), </a:t>
            </a:r>
            <a:r>
              <a:rPr lang="en-US" i="1" dirty="0"/>
              <a:t>Principles and practices for response in second language writing: Developing self-regulated learners.</a:t>
            </a:r>
            <a:r>
              <a:rPr lang="en-US" dirty="0"/>
              <a:t>  New York: </a:t>
            </a:r>
            <a:r>
              <a:rPr lang="en-US" dirty="0" err="1"/>
              <a:t>Routledge</a:t>
            </a:r>
            <a:r>
              <a:rPr lang="en-US" dirty="0"/>
              <a:t>.    </a:t>
            </a:r>
            <a:endParaRPr lang="en-US" dirty="0" smtClean="0"/>
          </a:p>
          <a:p>
            <a:pPr marL="0" indent="0">
              <a:buNone/>
            </a:pPr>
            <a:endParaRPr lang="en-US" dirty="0"/>
          </a:p>
          <a:p>
            <a:pPr marL="0" indent="0">
              <a:buNone/>
            </a:pPr>
            <a:r>
              <a:rPr lang="en-US" dirty="0" err="1" smtClean="0"/>
              <a:t>Bereiter</a:t>
            </a:r>
            <a:r>
              <a:rPr lang="en-US" dirty="0"/>
              <a:t>, C. &amp; </a:t>
            </a:r>
            <a:r>
              <a:rPr lang="en-US" dirty="0" err="1"/>
              <a:t>Scardamalia</a:t>
            </a:r>
            <a:r>
              <a:rPr lang="en-US" dirty="0"/>
              <a:t>, M., (1987). </a:t>
            </a:r>
            <a:r>
              <a:rPr lang="en-US" i="1" dirty="0"/>
              <a:t>The Psychology of written composition. </a:t>
            </a:r>
            <a:r>
              <a:rPr lang="en-US" dirty="0"/>
              <a:t>London: Lawrence </a:t>
            </a:r>
            <a:r>
              <a:rPr lang="en-US" dirty="0" err="1" smtClean="0"/>
              <a:t>Erllbaum</a:t>
            </a:r>
            <a:r>
              <a:rPr lang="en-US" smtClean="0"/>
              <a:t> Associates.  </a:t>
            </a:r>
            <a:endParaRPr lang="en-US" dirty="0"/>
          </a:p>
          <a:p>
            <a:pPr marL="0" indent="0">
              <a:buNone/>
            </a:pPr>
            <a:r>
              <a:rPr lang="en-US" dirty="0" smtClean="0"/>
              <a:t>                                                                                                                               </a:t>
            </a:r>
            <a:r>
              <a:rPr lang="en-US" dirty="0"/>
              <a:t> </a:t>
            </a:r>
            <a:endParaRPr lang="en-CA" dirty="0"/>
          </a:p>
          <a:p>
            <a:pPr marL="0" indent="0">
              <a:buNone/>
            </a:pPr>
            <a:endParaRPr lang="en-US" dirty="0" smtClean="0"/>
          </a:p>
          <a:p>
            <a:pPr marL="0" indent="0">
              <a:buNone/>
            </a:pPr>
            <a:r>
              <a:rPr lang="en-US" dirty="0" smtClean="0"/>
              <a:t>Bloch</a:t>
            </a:r>
            <a:r>
              <a:rPr lang="en-US" dirty="0"/>
              <a:t>, J. (2008). Plagiarism across cultures: Is there a difference. In C. Eisner &amp; M. </a:t>
            </a:r>
            <a:r>
              <a:rPr lang="en-US" dirty="0" err="1"/>
              <a:t>Vicinus</a:t>
            </a:r>
            <a:r>
              <a:rPr lang="en-US" dirty="0"/>
              <a:t> (Eds.), </a:t>
            </a:r>
            <a:r>
              <a:rPr lang="en-US" i="1" dirty="0"/>
              <a:t>Originality, imitation, and plagiarism: Teaching writing in the digital age</a:t>
            </a:r>
            <a:r>
              <a:rPr lang="en-US" dirty="0"/>
              <a:t> (pp. 219–230). Ann Arbor: University of Michigan Press</a:t>
            </a:r>
            <a:r>
              <a:rPr lang="en-US" dirty="0" smtClean="0"/>
              <a:t>.</a:t>
            </a:r>
          </a:p>
          <a:p>
            <a:pPr marL="0" indent="0">
              <a:buNone/>
            </a:pPr>
            <a:endParaRPr lang="en-US" dirty="0"/>
          </a:p>
          <a:p>
            <a:pPr marL="0" indent="0">
              <a:buNone/>
            </a:pPr>
            <a:r>
              <a:rPr lang="en-US" dirty="0"/>
              <a:t>Cumming, A. (1995). Fostering writing expertise in ESL Composition. In D. Belcher, &amp; G. Braine (Eds.), </a:t>
            </a:r>
            <a:r>
              <a:rPr lang="en-US" i="1" dirty="0"/>
              <a:t>Academic writing in a second language: Essays on research and pedagogy</a:t>
            </a:r>
            <a:r>
              <a:rPr lang="en-US" dirty="0"/>
              <a:t> (pp. 3-22). Norwood, N.J.: </a:t>
            </a:r>
            <a:r>
              <a:rPr lang="en-US" dirty="0" err="1"/>
              <a:t>Ablex</a:t>
            </a:r>
            <a:endParaRPr lang="en-CA" dirty="0"/>
          </a:p>
          <a:p>
            <a:pPr marL="0" indent="0">
              <a:buNone/>
            </a:pPr>
            <a:endParaRPr lang="en-CA" dirty="0"/>
          </a:p>
          <a:p>
            <a:pPr marL="0" indent="0">
              <a:buNone/>
            </a:pPr>
            <a:r>
              <a:rPr lang="en-CA" dirty="0"/>
              <a:t>Grabe, W., &amp; Zhang, C. (2013). Reading and writing together: A critical component of English for Academic Purposes teaching and learning.  </a:t>
            </a:r>
            <a:r>
              <a:rPr lang="en-CA" i="1" dirty="0"/>
              <a:t>TESOL Journal. 4</a:t>
            </a:r>
            <a:r>
              <a:rPr lang="en-CA" dirty="0"/>
              <a:t>(1). 9-24. </a:t>
            </a:r>
            <a:endParaRPr lang="en-CA" dirty="0" smtClean="0"/>
          </a:p>
          <a:p>
            <a:pPr marL="0" indent="0">
              <a:buNone/>
            </a:pPr>
            <a:endParaRPr lang="en-CA" dirty="0"/>
          </a:p>
          <a:p>
            <a:pPr marL="0" indent="0">
              <a:buNone/>
            </a:pPr>
            <a:r>
              <a:rPr lang="en-GB" dirty="0"/>
              <a:t>Heeney, M. (2015). </a:t>
            </a:r>
            <a:r>
              <a:rPr lang="en-GB" i="1" dirty="0"/>
              <a:t>Cognitive Modelling: A Case Study of Reading-to-Write Strategy Instruction and the Development of Second Language Writing Expertise in a University English for Academic Purposes Writing Course.</a:t>
            </a:r>
            <a:r>
              <a:rPr lang="en-GB" dirty="0"/>
              <a:t> (Doctoral dissertation). Available from </a:t>
            </a:r>
            <a:r>
              <a:rPr lang="en-GB" dirty="0" err="1"/>
              <a:t>ProQuest</a:t>
            </a:r>
            <a:r>
              <a:rPr lang="en-GB" dirty="0"/>
              <a:t> Dissertation and Theses database. </a:t>
            </a:r>
            <a:endParaRPr lang="en-CA" dirty="0"/>
          </a:p>
          <a:p>
            <a:pPr marL="0" indent="0">
              <a:buNone/>
            </a:pPr>
            <a:endParaRPr lang="en-CA" dirty="0" smtClean="0"/>
          </a:p>
          <a:p>
            <a:pPr marL="0" indent="0">
              <a:buNone/>
            </a:pPr>
            <a:endParaRPr lang="en-CA" dirty="0"/>
          </a:p>
          <a:p>
            <a:pPr marL="0" indent="0">
              <a:buNone/>
            </a:pPr>
            <a:r>
              <a:rPr lang="en-CA" dirty="0" smtClean="0"/>
              <a:t>Hirvela, A. (2016) </a:t>
            </a:r>
            <a:r>
              <a:rPr lang="en-CA" i="1" dirty="0" smtClean="0"/>
              <a:t>Connecting Reading and Writing, Second Edition,  </a:t>
            </a:r>
            <a:r>
              <a:rPr lang="en-CA" dirty="0" smtClean="0"/>
              <a:t>Ann </a:t>
            </a:r>
            <a:r>
              <a:rPr lang="en-CA" dirty="0" err="1" smtClean="0"/>
              <a:t>Arbor</a:t>
            </a:r>
            <a:r>
              <a:rPr lang="en-CA" dirty="0" smtClean="0"/>
              <a:t>: University of Michigan Press</a:t>
            </a:r>
          </a:p>
          <a:p>
            <a:pPr marL="0" indent="0">
              <a:buNone/>
            </a:pPr>
            <a:endParaRPr lang="en-CA" dirty="0"/>
          </a:p>
          <a:p>
            <a:pPr marL="0" indent="0">
              <a:buNone/>
            </a:pPr>
            <a:r>
              <a:rPr lang="en-US" dirty="0" smtClean="0"/>
              <a:t>Hirvela</a:t>
            </a:r>
            <a:r>
              <a:rPr lang="en-US" dirty="0"/>
              <a:t>, A. &amp; Du, Q. (2013).“Why am I paraphrasing?”: Undergraduate ESL </a:t>
            </a:r>
            <a:r>
              <a:rPr lang="en-US" dirty="0" smtClean="0"/>
              <a:t>writers’ </a:t>
            </a:r>
            <a:r>
              <a:rPr lang="en-CA" dirty="0"/>
              <a:t> </a:t>
            </a:r>
            <a:r>
              <a:rPr lang="en-CA" dirty="0" smtClean="0"/>
              <a:t>e</a:t>
            </a:r>
            <a:r>
              <a:rPr lang="en-US" dirty="0" err="1" smtClean="0"/>
              <a:t>ngagement</a:t>
            </a:r>
            <a:r>
              <a:rPr lang="en-US" dirty="0" smtClean="0"/>
              <a:t> </a:t>
            </a:r>
            <a:r>
              <a:rPr lang="en-US" dirty="0"/>
              <a:t>with source-based academic writing and reading. </a:t>
            </a:r>
            <a:r>
              <a:rPr lang="en-US" i="1" dirty="0"/>
              <a:t>Journal of English for </a:t>
            </a:r>
            <a:r>
              <a:rPr lang="en-CA" dirty="0"/>
              <a:t> </a:t>
            </a:r>
            <a:r>
              <a:rPr lang="en-US" i="1" dirty="0" smtClean="0"/>
              <a:t>Academic </a:t>
            </a:r>
            <a:r>
              <a:rPr lang="en-US" i="1" dirty="0"/>
              <a:t>Purposes. 12(2).</a:t>
            </a:r>
            <a:r>
              <a:rPr lang="en-US" dirty="0"/>
              <a:t> 87-98. </a:t>
            </a:r>
            <a:endParaRPr lang="en-US" dirty="0" smtClean="0"/>
          </a:p>
          <a:p>
            <a:pPr marL="0" indent="0">
              <a:buNone/>
            </a:pPr>
            <a:endParaRPr lang="en-US" dirty="0"/>
          </a:p>
          <a:p>
            <a:pPr marL="0" indent="0">
              <a:buNone/>
            </a:pPr>
            <a:r>
              <a:rPr lang="en-CA" dirty="0"/>
              <a:t>Hulstijn, J. H., (2001). Intentional and incidental second-language vocabulary learning: A reappraisal of elaboration, rehearsal and automaticity.  In P. Robinson (Ed.), </a:t>
            </a:r>
            <a:r>
              <a:rPr lang="en-CA" i="1" dirty="0"/>
              <a:t>Cognition and second language instruction.</a:t>
            </a:r>
            <a:r>
              <a:rPr lang="en-CA" dirty="0"/>
              <a:t>  (</a:t>
            </a:r>
            <a:r>
              <a:rPr lang="en-CA" dirty="0" err="1"/>
              <a:t>pp</a:t>
            </a:r>
            <a:r>
              <a:rPr lang="en-CA" dirty="0"/>
              <a:t> 258-286). New York: Cambridge University Press.</a:t>
            </a:r>
          </a:p>
          <a:p>
            <a:pPr marL="0" indent="0">
              <a:buNone/>
            </a:pPr>
            <a:endParaRPr lang="en-GB" dirty="0" smtClean="0"/>
          </a:p>
          <a:p>
            <a:pPr marL="0" indent="0">
              <a:buNone/>
            </a:pPr>
            <a:r>
              <a:rPr lang="en-GB" dirty="0" smtClean="0"/>
              <a:t>Li</a:t>
            </a:r>
            <a:r>
              <a:rPr lang="en-GB" dirty="0"/>
              <a:t>, Y., &amp; Casanave, C. P. (2012). </a:t>
            </a:r>
            <a:r>
              <a:rPr lang="en-US" dirty="0"/>
              <a:t>Two first-year students' strategies for writing from sources: Patchwriting or plagiarism? </a:t>
            </a:r>
            <a:r>
              <a:rPr lang="en-US" i="1" dirty="0"/>
              <a:t>Journal of Second Language Writing</a:t>
            </a:r>
            <a:r>
              <a:rPr lang="en-US" dirty="0"/>
              <a:t>, </a:t>
            </a:r>
            <a:r>
              <a:rPr lang="en-US" i="1" dirty="0"/>
              <a:t>21</a:t>
            </a:r>
            <a:r>
              <a:rPr lang="en-US" dirty="0"/>
              <a:t>(2), 165-180. </a:t>
            </a:r>
            <a:endParaRPr lang="en-CA" dirty="0"/>
          </a:p>
          <a:p>
            <a:endParaRPr lang="en-CA" dirty="0"/>
          </a:p>
          <a:p>
            <a:endParaRPr lang="en-US" dirty="0"/>
          </a:p>
        </p:txBody>
      </p:sp>
    </p:spTree>
    <p:extLst>
      <p:ext uri="{BB962C8B-B14F-4D97-AF65-F5344CB8AC3E}">
        <p14:creationId xmlns:p14="http://schemas.microsoft.com/office/powerpoint/2010/main" val="1352531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t>
            </a:r>
            <a:r>
              <a:rPr lang="en-US" dirty="0" smtClean="0"/>
              <a:t>hallenges for University EAP Learners </a:t>
            </a:r>
            <a:endParaRPr lang="en-US" dirty="0"/>
          </a:p>
        </p:txBody>
      </p:sp>
      <p:sp>
        <p:nvSpPr>
          <p:cNvPr id="3" name="Content Placeholder 2"/>
          <p:cNvSpPr>
            <a:spLocks noGrp="1"/>
          </p:cNvSpPr>
          <p:nvPr>
            <p:ph sz="quarter" idx="1"/>
          </p:nvPr>
        </p:nvSpPr>
        <p:spPr/>
        <p:txBody>
          <a:bodyPr>
            <a:normAutofit/>
          </a:bodyPr>
          <a:lstStyle/>
          <a:p>
            <a:r>
              <a:rPr lang="en-US" dirty="0" smtClean="0"/>
              <a:t>Difficulty with paraphrasing, summarising and synthesising materials for academic papers.</a:t>
            </a:r>
          </a:p>
          <a:p>
            <a:r>
              <a:rPr lang="en-US" dirty="0"/>
              <a:t>D</a:t>
            </a:r>
            <a:r>
              <a:rPr lang="en-US" dirty="0" smtClean="0"/>
              <a:t>ifficulty with critically synthesising multiple works with their own views.</a:t>
            </a:r>
          </a:p>
          <a:p>
            <a:r>
              <a:rPr lang="en-US" dirty="0" smtClean="0"/>
              <a:t>Students attempt to paraphrase but the work produced has a similarity to the original text in terms of vocabulary and syntax.</a:t>
            </a:r>
            <a:r>
              <a:rPr lang="en-CA" dirty="0"/>
              <a:t> </a:t>
            </a:r>
            <a:r>
              <a:rPr lang="en-CA" dirty="0" smtClean="0"/>
              <a:t>the </a:t>
            </a:r>
            <a:r>
              <a:rPr lang="en-CA" dirty="0"/>
              <a:t>original may be produced, known as</a:t>
            </a:r>
            <a:r>
              <a:rPr lang="en-CA" b="1" dirty="0"/>
              <a:t> PATCHWRITING </a:t>
            </a:r>
            <a:r>
              <a:rPr lang="en-CA" dirty="0"/>
              <a:t>(Andrade &amp; Evans, 2013).  </a:t>
            </a:r>
          </a:p>
          <a:p>
            <a:endParaRPr lang="en-US" dirty="0" smtClean="0"/>
          </a:p>
          <a:p>
            <a:endParaRPr lang="en-US" dirty="0"/>
          </a:p>
        </p:txBody>
      </p:sp>
    </p:spTree>
    <p:extLst>
      <p:ext uri="{BB962C8B-B14F-4D97-AF65-F5344CB8AC3E}">
        <p14:creationId xmlns:p14="http://schemas.microsoft.com/office/powerpoint/2010/main" val="55823877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does this Happen?  </a:t>
            </a:r>
            <a:endParaRPr lang="en-US" dirty="0"/>
          </a:p>
        </p:txBody>
      </p:sp>
      <p:sp>
        <p:nvSpPr>
          <p:cNvPr id="3" name="Content Placeholder 2"/>
          <p:cNvSpPr>
            <a:spLocks noGrp="1"/>
          </p:cNvSpPr>
          <p:nvPr>
            <p:ph sz="quarter" idx="1"/>
          </p:nvPr>
        </p:nvSpPr>
        <p:spPr/>
        <p:txBody>
          <a:bodyPr>
            <a:normAutofit lnSpcReduction="10000"/>
          </a:bodyPr>
          <a:lstStyle/>
          <a:p>
            <a:r>
              <a:rPr lang="en-CA" dirty="0"/>
              <a:t>Students might not have the level of vocabulary to effectively summarize or paraphrase (Grabe &amp; Zhang, 2013</a:t>
            </a:r>
            <a:r>
              <a:rPr lang="en-CA" dirty="0" smtClean="0"/>
              <a:t>)</a:t>
            </a:r>
          </a:p>
          <a:p>
            <a:r>
              <a:rPr lang="en-CA" dirty="0"/>
              <a:t>Students need not only breadth but also depth of vocabulary knowledge: collocations, synonyms, word families (</a:t>
            </a:r>
            <a:r>
              <a:rPr lang="en-CA" dirty="0" err="1"/>
              <a:t>Hulstijn</a:t>
            </a:r>
            <a:r>
              <a:rPr lang="en-CA" dirty="0"/>
              <a:t>, 2001); consequently, lexical choices may be </a:t>
            </a:r>
            <a:r>
              <a:rPr lang="en-CA" dirty="0" smtClean="0"/>
              <a:t>inaccurate or seem “awkward.”</a:t>
            </a:r>
          </a:p>
          <a:p>
            <a:r>
              <a:rPr lang="en-US" dirty="0"/>
              <a:t>Views of ownership vary culturally </a:t>
            </a:r>
          </a:p>
          <a:p>
            <a:r>
              <a:rPr lang="en-US" dirty="0"/>
              <a:t>The ease of hyperlinks and cutting and pasting materials may increase the chance of plagiarism (Bloch, 2008).</a:t>
            </a:r>
          </a:p>
          <a:p>
            <a:endParaRPr lang="en-CA" dirty="0" smtClean="0"/>
          </a:p>
          <a:p>
            <a:endParaRPr lang="en-US" dirty="0"/>
          </a:p>
        </p:txBody>
      </p:sp>
    </p:spTree>
    <p:extLst>
      <p:ext uri="{BB962C8B-B14F-4D97-AF65-F5344CB8AC3E}">
        <p14:creationId xmlns:p14="http://schemas.microsoft.com/office/powerpoint/2010/main" val="12795649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hat </a:t>
            </a:r>
            <a:r>
              <a:rPr lang="en-US" dirty="0"/>
              <a:t>H</a:t>
            </a:r>
            <a:r>
              <a:rPr lang="en-US" dirty="0" smtClean="0"/>
              <a:t>appens? </a:t>
            </a:r>
            <a:endParaRPr lang="en-US" dirty="0"/>
          </a:p>
        </p:txBody>
      </p:sp>
      <p:sp>
        <p:nvSpPr>
          <p:cNvPr id="3" name="Content Placeholder 2"/>
          <p:cNvSpPr>
            <a:spLocks noGrp="1"/>
          </p:cNvSpPr>
          <p:nvPr>
            <p:ph sz="quarter" idx="1"/>
          </p:nvPr>
        </p:nvSpPr>
        <p:spPr/>
        <p:txBody>
          <a:bodyPr>
            <a:normAutofit/>
          </a:bodyPr>
          <a:lstStyle/>
          <a:p>
            <a:r>
              <a:rPr lang="en-CA" dirty="0" err="1" smtClean="0"/>
              <a:t>Turnitin</a:t>
            </a:r>
            <a:r>
              <a:rPr lang="en-CA" dirty="0" smtClean="0"/>
              <a:t> or other software identifies this as plagiarism.</a:t>
            </a:r>
          </a:p>
          <a:p>
            <a:r>
              <a:rPr lang="en-CA" dirty="0" smtClean="0"/>
              <a:t>Academic penalties depending on the institution.</a:t>
            </a:r>
          </a:p>
          <a:p>
            <a:r>
              <a:rPr lang="en-CA" dirty="0" smtClean="0"/>
              <a:t>Unintentional </a:t>
            </a:r>
            <a:r>
              <a:rPr lang="en-CA" dirty="0"/>
              <a:t>plagiarism should not be punished but should become a pedagogical focus with specific paraphrasing strategies being taught to improve language and vocabulary (Li &amp; Casanave, 2012) </a:t>
            </a:r>
            <a:endParaRPr lang="en-CA" dirty="0" smtClean="0"/>
          </a:p>
        </p:txBody>
      </p:sp>
    </p:spTree>
    <p:extLst>
      <p:ext uri="{BB962C8B-B14F-4D97-AF65-F5344CB8AC3E}">
        <p14:creationId xmlns:p14="http://schemas.microsoft.com/office/powerpoint/2010/main" val="358821882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Rhetorical Journey</a:t>
            </a:r>
            <a:endParaRPr lang="en-US" dirty="0"/>
          </a:p>
        </p:txBody>
      </p:sp>
      <p:sp>
        <p:nvSpPr>
          <p:cNvPr id="3" name="Content Placeholder 2"/>
          <p:cNvSpPr>
            <a:spLocks noGrp="1"/>
          </p:cNvSpPr>
          <p:nvPr>
            <p:ph sz="quarter" idx="1"/>
          </p:nvPr>
        </p:nvSpPr>
        <p:spPr/>
        <p:txBody>
          <a:bodyPr>
            <a:normAutofit fontScale="92500"/>
          </a:bodyPr>
          <a:lstStyle/>
          <a:p>
            <a:pPr marL="285750" indent="-285750">
              <a:buFont typeface="Arial"/>
              <a:buChar char="•"/>
            </a:pPr>
            <a:r>
              <a:rPr lang="en-CA" dirty="0"/>
              <a:t>In order to paraphrase and synthesise readings into a new text, students are required to transform and critically assess knowledge with their own ideas. </a:t>
            </a:r>
            <a:endParaRPr lang="en-CA" dirty="0" smtClean="0"/>
          </a:p>
          <a:p>
            <a:r>
              <a:rPr lang="en-CA" dirty="0"/>
              <a:t>Teaching paraphrasing, and, especially, synthesis, is more than teaching the strategies but is also being sure students have conceptualised and evaluated the success of the process (Hirvela &amp; Du, 2013)</a:t>
            </a:r>
            <a:r>
              <a:rPr lang="en-CA" dirty="0" smtClean="0"/>
              <a:t>.</a:t>
            </a:r>
          </a:p>
          <a:p>
            <a:pPr marL="285750" indent="-285750">
              <a:buFont typeface="Arial"/>
              <a:buChar char="•"/>
            </a:pPr>
            <a:r>
              <a:rPr lang="en-CA" dirty="0" smtClean="0"/>
              <a:t>P</a:t>
            </a:r>
            <a:r>
              <a:rPr lang="en-US" dirty="0" smtClean="0"/>
              <a:t>araphrasing </a:t>
            </a:r>
            <a:r>
              <a:rPr lang="en-US" dirty="0"/>
              <a:t>is a complex reconstruction of a text, a form of </a:t>
            </a:r>
            <a:r>
              <a:rPr lang="en-US" dirty="0" smtClean="0"/>
              <a:t>composing. Synthesising </a:t>
            </a:r>
            <a:r>
              <a:rPr lang="en-US" dirty="0"/>
              <a:t>reading materials requires knowledge transforming,  a very challenging skill  (</a:t>
            </a:r>
            <a:r>
              <a:rPr lang="en-US" dirty="0" err="1"/>
              <a:t>Bereiter</a:t>
            </a:r>
            <a:r>
              <a:rPr lang="en-US" dirty="0"/>
              <a:t> &amp; </a:t>
            </a:r>
            <a:r>
              <a:rPr lang="en-US" dirty="0" err="1"/>
              <a:t>Scardamalia</a:t>
            </a:r>
            <a:r>
              <a:rPr lang="en-US" dirty="0"/>
              <a:t>, 1987; Hirvela &amp; Du, 2013). </a:t>
            </a:r>
          </a:p>
          <a:p>
            <a:endParaRPr lang="en-US" dirty="0"/>
          </a:p>
        </p:txBody>
      </p:sp>
    </p:spTree>
    <p:extLst>
      <p:ext uri="{BB962C8B-B14F-4D97-AF65-F5344CB8AC3E}">
        <p14:creationId xmlns:p14="http://schemas.microsoft.com/office/powerpoint/2010/main" val="359707195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he </a:t>
            </a:r>
            <a:r>
              <a:rPr lang="en-US" dirty="0"/>
              <a:t>R</a:t>
            </a:r>
            <a:r>
              <a:rPr lang="en-US" dirty="0" smtClean="0"/>
              <a:t>hetorical Journey </a:t>
            </a:r>
            <a:r>
              <a:rPr lang="mr-IN" dirty="0" smtClean="0"/>
              <a:t>–</a:t>
            </a:r>
            <a:r>
              <a:rPr lang="en-US" dirty="0" smtClean="0"/>
              <a:t> </a:t>
            </a:r>
            <a:r>
              <a:rPr lang="en-US" dirty="0"/>
              <a:t>T</a:t>
            </a:r>
            <a:r>
              <a:rPr lang="en-US" dirty="0" smtClean="0"/>
              <a:t>he Steps</a:t>
            </a:r>
            <a:endParaRPr lang="en-US" dirty="0"/>
          </a:p>
        </p:txBody>
      </p:sp>
      <p:sp>
        <p:nvSpPr>
          <p:cNvPr id="3" name="Content Placeholder 2"/>
          <p:cNvSpPr>
            <a:spLocks noGrp="1"/>
          </p:cNvSpPr>
          <p:nvPr>
            <p:ph sz="quarter" idx="1"/>
          </p:nvPr>
        </p:nvSpPr>
        <p:spPr/>
        <p:txBody>
          <a:bodyPr/>
          <a:lstStyle/>
          <a:p>
            <a:r>
              <a:rPr lang="en-US" b="1" dirty="0" smtClean="0"/>
              <a:t>Reading-to-write  </a:t>
            </a:r>
          </a:p>
          <a:p>
            <a:r>
              <a:rPr lang="en-US" b="1" dirty="0" smtClean="0"/>
              <a:t>Mining </a:t>
            </a:r>
            <a:r>
              <a:rPr lang="en-US" dirty="0" smtClean="0"/>
              <a:t>the texts (Hirvela, 2004, 2016)</a:t>
            </a:r>
          </a:p>
          <a:p>
            <a:r>
              <a:rPr lang="en-US" b="1" dirty="0" smtClean="0"/>
              <a:t>Rhetorical reading strategies </a:t>
            </a:r>
            <a:r>
              <a:rPr lang="mr-IN" dirty="0" smtClean="0"/>
              <a:t>–</a:t>
            </a:r>
            <a:r>
              <a:rPr lang="en-US" dirty="0" smtClean="0"/>
              <a:t> step beyond the text itself as “students use cues in the text, and their own knowledge of discourse situations, to recreate or infer the rhetorical situation of the text (Hirvela, 2016, p. 56). </a:t>
            </a:r>
          </a:p>
          <a:p>
            <a:r>
              <a:rPr lang="en-US" b="1" dirty="0" smtClean="0"/>
              <a:t>Modelling</a:t>
            </a:r>
            <a:r>
              <a:rPr lang="en-US" dirty="0" smtClean="0"/>
              <a:t> </a:t>
            </a:r>
            <a:r>
              <a:rPr lang="mr-IN" dirty="0" smtClean="0"/>
              <a:t>–</a:t>
            </a:r>
            <a:r>
              <a:rPr lang="en-US" dirty="0" smtClean="0"/>
              <a:t> teacher thinks aloud as an expert and guides the process (Cumming, 1995, Heeney, 2015)</a:t>
            </a:r>
          </a:p>
          <a:p>
            <a:r>
              <a:rPr lang="en-US" b="1" dirty="0" smtClean="0"/>
              <a:t>Collaboration </a:t>
            </a:r>
            <a:r>
              <a:rPr lang="en-US" dirty="0" smtClean="0"/>
              <a:t>teacher- student / student-student</a:t>
            </a:r>
            <a:endParaRPr lang="en-US" b="1" dirty="0"/>
          </a:p>
        </p:txBody>
      </p:sp>
    </p:spTree>
    <p:extLst>
      <p:ext uri="{BB962C8B-B14F-4D97-AF65-F5344CB8AC3E}">
        <p14:creationId xmlns:p14="http://schemas.microsoft.com/office/powerpoint/2010/main" val="25563718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S</a:t>
            </a:r>
            <a:r>
              <a:rPr lang="en-US" dirty="0" smtClean="0"/>
              <a:t>tudy</a:t>
            </a:r>
            <a:endParaRPr lang="en-US" dirty="0"/>
          </a:p>
        </p:txBody>
      </p:sp>
      <p:sp>
        <p:nvSpPr>
          <p:cNvPr id="3" name="Content Placeholder 2"/>
          <p:cNvSpPr>
            <a:spLocks noGrp="1"/>
          </p:cNvSpPr>
          <p:nvPr>
            <p:ph sz="quarter" idx="1"/>
          </p:nvPr>
        </p:nvSpPr>
        <p:spPr/>
        <p:txBody>
          <a:bodyPr>
            <a:normAutofit lnSpcReduction="10000"/>
          </a:bodyPr>
          <a:lstStyle/>
          <a:p>
            <a:pPr marL="285750" indent="-285750">
              <a:buFont typeface="Arial"/>
              <a:buChar char="•"/>
            </a:pPr>
            <a:r>
              <a:rPr lang="en-US" sz="2800" dirty="0">
                <a:latin typeface="Times New Roman" panose="02020603050405020304" pitchFamily="18" charset="0"/>
                <a:cs typeface="Times New Roman" panose="02020603050405020304" pitchFamily="18" charset="0"/>
              </a:rPr>
              <a:t>Investigated explicit paraphrasing training in a university </a:t>
            </a:r>
            <a:r>
              <a:rPr lang="en-US" sz="2800" dirty="0" smtClean="0">
                <a:latin typeface="Times New Roman" panose="02020603050405020304" pitchFamily="18" charset="0"/>
                <a:cs typeface="Times New Roman" panose="02020603050405020304" pitchFamily="18" charset="0"/>
              </a:rPr>
              <a:t>credit EAP </a:t>
            </a:r>
            <a:r>
              <a:rPr lang="en-US" sz="2800" dirty="0">
                <a:latin typeface="Times New Roman" panose="02020603050405020304" pitchFamily="18" charset="0"/>
                <a:cs typeface="Times New Roman" panose="02020603050405020304" pitchFamily="18" charset="0"/>
              </a:rPr>
              <a:t>reading-to-write class and analysed the related tasks</a:t>
            </a:r>
          </a:p>
          <a:p>
            <a:pPr marL="285750" indent="-285750">
              <a:buFont typeface="Arial"/>
              <a:buChar char="•"/>
            </a:pPr>
            <a:r>
              <a:rPr lang="en-GB" sz="2800" dirty="0">
                <a:latin typeface="Times New Roman" panose="02020603050405020304" pitchFamily="18" charset="0"/>
                <a:cs typeface="Times New Roman" panose="02020603050405020304" pitchFamily="18" charset="0"/>
              </a:rPr>
              <a:t>10 weeks, 25 undergraduate students (17 Chinese, 2 Korean, 1 Russian, 1 Italian and 4 East )</a:t>
            </a:r>
          </a:p>
          <a:p>
            <a:pPr marL="285750" indent="-285750">
              <a:buFont typeface="Arial"/>
              <a:buChar char="•"/>
            </a:pPr>
            <a:r>
              <a:rPr lang="en-GB" sz="2800" dirty="0">
                <a:latin typeface="Times New Roman" panose="02020603050405020304" pitchFamily="18" charset="0"/>
                <a:cs typeface="Times New Roman" panose="02020603050405020304" pitchFamily="18" charset="0"/>
              </a:rPr>
              <a:t>Class room observations, extensive field notes of all teacher talk, 6 focal students, interviews</a:t>
            </a:r>
          </a:p>
          <a:p>
            <a:pPr marL="285750" indent="-285750">
              <a:buFont typeface="Arial"/>
              <a:buChar char="•"/>
            </a:pPr>
            <a:r>
              <a:rPr lang="en-GB" sz="2800" dirty="0">
                <a:latin typeface="Times New Roman" panose="02020603050405020304" pitchFamily="18" charset="0"/>
                <a:cs typeface="Times New Roman" panose="02020603050405020304" pitchFamily="18" charset="0"/>
              </a:rPr>
              <a:t>Think-aloud protocols from the focal students after writing </a:t>
            </a:r>
            <a:endParaRPr lang="en-GB" sz="2800" dirty="0" smtClean="0">
              <a:latin typeface="Times New Roman" panose="02020603050405020304" pitchFamily="18" charset="0"/>
              <a:cs typeface="Times New Roman" panose="02020603050405020304" pitchFamily="18" charset="0"/>
            </a:endParaRPr>
          </a:p>
          <a:p>
            <a:pPr marL="285750" indent="-285750">
              <a:buFont typeface="Arial"/>
              <a:buChar char="•"/>
            </a:pPr>
            <a:r>
              <a:rPr lang="en-GB" sz="2800" dirty="0" smtClean="0">
                <a:latin typeface="Times New Roman" panose="02020603050405020304" pitchFamily="18" charset="0"/>
                <a:cs typeface="Times New Roman" panose="02020603050405020304" pitchFamily="18" charset="0"/>
              </a:rPr>
              <a:t>Interviews with teacher and focal students</a:t>
            </a:r>
            <a:endParaRPr lang="en-GB" sz="2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1051064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he </a:t>
            </a:r>
            <a:r>
              <a:rPr lang="en-US" dirty="0"/>
              <a:t>T</a:t>
            </a:r>
            <a:r>
              <a:rPr lang="en-US" dirty="0" smtClean="0"/>
              <a:t>raining </a:t>
            </a:r>
            <a:r>
              <a:rPr lang="en-US" dirty="0"/>
              <a:t>a</a:t>
            </a:r>
            <a:r>
              <a:rPr lang="en-US" dirty="0" smtClean="0"/>
              <a:t>nd the  Tasks</a:t>
            </a:r>
            <a:endParaRPr lang="en-US" dirty="0"/>
          </a:p>
        </p:txBody>
      </p:sp>
      <p:sp>
        <p:nvSpPr>
          <p:cNvPr id="3" name="Content Placeholder 2"/>
          <p:cNvSpPr>
            <a:spLocks noGrp="1"/>
          </p:cNvSpPr>
          <p:nvPr>
            <p:ph sz="quarter" idx="1"/>
          </p:nvPr>
        </p:nvSpPr>
        <p:spPr/>
        <p:txBody>
          <a:bodyPr>
            <a:normAutofit fontScale="85000" lnSpcReduction="20000"/>
          </a:bodyPr>
          <a:lstStyle/>
          <a:p>
            <a:r>
              <a:rPr lang="en-CA" dirty="0"/>
              <a:t>For three weeks, students received explicit strategy training in vocabulary development based on the task-related readings along with six specific paraphrasing </a:t>
            </a:r>
            <a:r>
              <a:rPr lang="en-CA" dirty="0" smtClean="0"/>
              <a:t>techniques: </a:t>
            </a:r>
          </a:p>
          <a:p>
            <a:pPr marL="822960" lvl="3" indent="0">
              <a:buNone/>
            </a:pPr>
            <a:r>
              <a:rPr lang="en-CA" sz="2600" dirty="0" smtClean="0">
                <a:solidFill>
                  <a:schemeClr val="tx1"/>
                </a:solidFill>
              </a:rPr>
              <a:t>1. Synonyms</a:t>
            </a:r>
          </a:p>
          <a:p>
            <a:pPr marL="822960" lvl="3" indent="0">
              <a:buNone/>
            </a:pPr>
            <a:r>
              <a:rPr lang="en-CA" sz="2600" dirty="0" smtClean="0">
                <a:solidFill>
                  <a:schemeClr val="tx1"/>
                </a:solidFill>
              </a:rPr>
              <a:t>2. Word order</a:t>
            </a:r>
          </a:p>
          <a:p>
            <a:pPr marL="822960" lvl="3" indent="0">
              <a:buNone/>
            </a:pPr>
            <a:r>
              <a:rPr lang="en-CA" sz="2600" dirty="0" smtClean="0">
                <a:solidFill>
                  <a:schemeClr val="tx1"/>
                </a:solidFill>
              </a:rPr>
              <a:t>3. Using passive voice or active </a:t>
            </a:r>
          </a:p>
          <a:p>
            <a:pPr marL="822960" lvl="3" indent="0">
              <a:buNone/>
            </a:pPr>
            <a:r>
              <a:rPr lang="en-CA" sz="2600" dirty="0" smtClean="0">
                <a:solidFill>
                  <a:schemeClr val="tx1"/>
                </a:solidFill>
              </a:rPr>
              <a:t>4. Changing sentence structure</a:t>
            </a:r>
          </a:p>
          <a:p>
            <a:pPr marL="822960" lvl="3" indent="0">
              <a:buNone/>
            </a:pPr>
            <a:r>
              <a:rPr lang="en-CA" sz="2600" dirty="0" smtClean="0">
                <a:solidFill>
                  <a:schemeClr val="tx1"/>
                </a:solidFill>
              </a:rPr>
              <a:t>5. Re-ordering the sentences yet keeping meaning</a:t>
            </a:r>
          </a:p>
          <a:p>
            <a:pPr marL="822960" lvl="3" indent="0">
              <a:buNone/>
            </a:pPr>
            <a:r>
              <a:rPr lang="en-CA" sz="2600" dirty="0" smtClean="0">
                <a:solidFill>
                  <a:schemeClr val="tx1"/>
                </a:solidFill>
              </a:rPr>
              <a:t>6. Using different parts of speech</a:t>
            </a:r>
            <a:endParaRPr lang="en-CA" dirty="0" smtClean="0"/>
          </a:p>
          <a:p>
            <a:r>
              <a:rPr lang="en-CA" dirty="0" smtClean="0"/>
              <a:t>Students </a:t>
            </a:r>
            <a:r>
              <a:rPr lang="en-CA" dirty="0"/>
              <a:t>had to write a 200-word paraphrase from a health-related article, </a:t>
            </a:r>
            <a:endParaRPr lang="en-CA" dirty="0" smtClean="0"/>
          </a:p>
          <a:p>
            <a:r>
              <a:rPr lang="en-CA" dirty="0" smtClean="0"/>
              <a:t>a </a:t>
            </a:r>
            <a:r>
              <a:rPr lang="en-CA" dirty="0"/>
              <a:t>summary of 7 paragraphs from the same article</a:t>
            </a:r>
            <a:r>
              <a:rPr lang="en-CA" dirty="0" smtClean="0"/>
              <a:t>,</a:t>
            </a:r>
          </a:p>
          <a:p>
            <a:r>
              <a:rPr lang="en-CA" dirty="0" smtClean="0"/>
              <a:t> </a:t>
            </a:r>
            <a:r>
              <a:rPr lang="en-CA" dirty="0"/>
              <a:t>and to finally to synthesise a minimum of three paraphrases from different source texts into an essay on a similar subject. </a:t>
            </a:r>
            <a:endParaRPr lang="en-US" dirty="0"/>
          </a:p>
        </p:txBody>
      </p:sp>
    </p:spTree>
    <p:extLst>
      <p:ext uri="{BB962C8B-B14F-4D97-AF65-F5344CB8AC3E}">
        <p14:creationId xmlns:p14="http://schemas.microsoft.com/office/powerpoint/2010/main" val="1554339256"/>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4191</TotalTime>
  <Words>1962</Words>
  <Application>Microsoft Macintosh PowerPoint</Application>
  <PresentationFormat>On-screen Show (4:3)</PresentationFormat>
  <Paragraphs>132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Civic</vt:lpstr>
      <vt:lpstr>From Patchwriting to Paraphrasing to Synthesising: A Rhetorical Journey</vt:lpstr>
      <vt:lpstr>Overview</vt:lpstr>
      <vt:lpstr>Challenges for University EAP Learners </vt:lpstr>
      <vt:lpstr>Why does this Happen?  </vt:lpstr>
      <vt:lpstr>What Happens? </vt:lpstr>
      <vt:lpstr>The Rhetorical Journey</vt:lpstr>
      <vt:lpstr>The Rhetorical Journey – The Steps</vt:lpstr>
      <vt:lpstr>The Study</vt:lpstr>
      <vt:lpstr>The Training and the  Tasks</vt:lpstr>
      <vt:lpstr>Explicit Teacher talk and the Rhetorical Journey</vt:lpstr>
      <vt:lpstr>The Teacher’s Rhetorical Journey</vt:lpstr>
      <vt:lpstr>The Importance of Vocabulary</vt:lpstr>
      <vt:lpstr>The Collaborative Focus on Synonyms</vt:lpstr>
      <vt:lpstr>Teaching steps of paraphrasing by student examples</vt:lpstr>
      <vt:lpstr>The Focal Students</vt:lpstr>
      <vt:lpstr>What Students had to Say: Synonyms</vt:lpstr>
      <vt:lpstr>Thinking about the Paraphrasing Steps</vt:lpstr>
      <vt:lpstr>Students and their Rhetorical journey</vt:lpstr>
      <vt:lpstr>Students and the Rhetorical Journey</vt:lpstr>
      <vt:lpstr>Student Reactions to the Training</vt:lpstr>
      <vt:lpstr>Conclusion and Implications</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Patchwriting to Paraphrasing to Synthesising: A Rhetorical Journey</dc:title>
  <dc:creator>Maggie Heeney</dc:creator>
  <cp:lastModifiedBy>Maggie Heeney</cp:lastModifiedBy>
  <cp:revision>34</cp:revision>
  <dcterms:created xsi:type="dcterms:W3CDTF">2017-04-06T11:32:11Z</dcterms:created>
  <dcterms:modified xsi:type="dcterms:W3CDTF">2017-04-28T11:29:56Z</dcterms:modified>
</cp:coreProperties>
</file>