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9" r:id="rId2"/>
    <p:sldId id="264" r:id="rId3"/>
    <p:sldId id="272" r:id="rId4"/>
    <p:sldId id="262" r:id="rId5"/>
    <p:sldId id="266" r:id="rId6"/>
    <p:sldId id="265" r:id="rId7"/>
    <p:sldId id="267" r:id="rId8"/>
    <p:sldId id="286" r:id="rId9"/>
    <p:sldId id="269" r:id="rId10"/>
    <p:sldId id="270" r:id="rId11"/>
    <p:sldId id="283" r:id="rId12"/>
    <p:sldId id="284" r:id="rId13"/>
    <p:sldId id="271" r:id="rId14"/>
    <p:sldId id="273" r:id="rId15"/>
    <p:sldId id="274" r:id="rId16"/>
    <p:sldId id="275" r:id="rId17"/>
    <p:sldId id="276" r:id="rId18"/>
    <p:sldId id="277" r:id="rId19"/>
    <p:sldId id="278" r:id="rId20"/>
    <p:sldId id="279" r:id="rId21"/>
    <p:sldId id="280" r:id="rId22"/>
    <p:sldId id="282" r:id="rId23"/>
  </p:sldIdLst>
  <p:sldSz cx="9144000" cy="6858000" type="screen4x3"/>
  <p:notesSz cx="6669088" cy="9928225"/>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FAA"/>
    <a:srgbClr val="0033CC"/>
    <a:srgbClr val="3366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42" autoAdjust="0"/>
    <p:restoredTop sz="94660"/>
  </p:normalViewPr>
  <p:slideViewPr>
    <p:cSldViewPr>
      <p:cViewPr varScale="1">
        <p:scale>
          <a:sx n="101" d="100"/>
          <a:sy n="101" d="100"/>
        </p:scale>
        <p:origin x="68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9626" cy="496967"/>
          </a:xfrm>
          <a:prstGeom prst="rect">
            <a:avLst/>
          </a:prstGeom>
        </p:spPr>
        <p:txBody>
          <a:bodyPr vert="horz" lIns="91440" tIns="45720" rIns="91440" bIns="45720" rtlCol="0"/>
          <a:lstStyle>
            <a:lvl1pPr algn="l">
              <a:defRPr sz="1200"/>
            </a:lvl1pPr>
          </a:lstStyle>
          <a:p>
            <a:r>
              <a:rPr lang="en-US" smtClean="0"/>
              <a:t>EAP &amp; Translanguaging </a:t>
            </a:r>
            <a:endParaRPr lang="el-GR"/>
          </a:p>
        </p:txBody>
      </p:sp>
      <p:sp>
        <p:nvSpPr>
          <p:cNvPr id="3" name="Date Placeholder 2"/>
          <p:cNvSpPr>
            <a:spLocks noGrp="1"/>
          </p:cNvSpPr>
          <p:nvPr>
            <p:ph type="dt" sz="quarter" idx="1"/>
          </p:nvPr>
        </p:nvSpPr>
        <p:spPr>
          <a:xfrm>
            <a:off x="3777902" y="0"/>
            <a:ext cx="2889626" cy="496967"/>
          </a:xfrm>
          <a:prstGeom prst="rect">
            <a:avLst/>
          </a:prstGeom>
        </p:spPr>
        <p:txBody>
          <a:bodyPr vert="horz" lIns="91440" tIns="45720" rIns="91440" bIns="45720" rtlCol="0"/>
          <a:lstStyle>
            <a:lvl1pPr algn="r">
              <a:defRPr sz="1200"/>
            </a:lvl1pPr>
          </a:lstStyle>
          <a:p>
            <a:fld id="{7E4E1CCE-9B30-432C-835F-5196FCD63995}" type="datetimeFigureOut">
              <a:rPr lang="el-GR" smtClean="0"/>
              <a:pPr/>
              <a:t>9/4/2017</a:t>
            </a:fld>
            <a:endParaRPr lang="el-GR"/>
          </a:p>
        </p:txBody>
      </p:sp>
      <p:sp>
        <p:nvSpPr>
          <p:cNvPr id="4" name="Footer Placeholder 3"/>
          <p:cNvSpPr>
            <a:spLocks noGrp="1"/>
          </p:cNvSpPr>
          <p:nvPr>
            <p:ph type="ftr" sz="quarter" idx="2"/>
          </p:nvPr>
        </p:nvSpPr>
        <p:spPr>
          <a:xfrm>
            <a:off x="1" y="9429672"/>
            <a:ext cx="2889626" cy="496966"/>
          </a:xfrm>
          <a:prstGeom prst="rect">
            <a:avLst/>
          </a:prstGeom>
        </p:spPr>
        <p:txBody>
          <a:bodyPr vert="horz" lIns="91440" tIns="45720" rIns="91440" bIns="45720" rtlCol="0" anchor="b"/>
          <a:lstStyle>
            <a:lvl1pPr algn="l">
              <a:defRPr sz="1200"/>
            </a:lvl1pPr>
          </a:lstStyle>
          <a:p>
            <a:r>
              <a:rPr lang="pt-BR" smtClean="0"/>
              <a:t>Jane Mandalios BALEAP 2017</a:t>
            </a:r>
            <a:endParaRPr lang="el-GR"/>
          </a:p>
        </p:txBody>
      </p:sp>
      <p:sp>
        <p:nvSpPr>
          <p:cNvPr id="5" name="Slide Number Placeholder 4"/>
          <p:cNvSpPr>
            <a:spLocks noGrp="1"/>
          </p:cNvSpPr>
          <p:nvPr>
            <p:ph type="sldNum" sz="quarter" idx="3"/>
          </p:nvPr>
        </p:nvSpPr>
        <p:spPr>
          <a:xfrm>
            <a:off x="3777902" y="9429672"/>
            <a:ext cx="2889626" cy="496966"/>
          </a:xfrm>
          <a:prstGeom prst="rect">
            <a:avLst/>
          </a:prstGeom>
        </p:spPr>
        <p:txBody>
          <a:bodyPr vert="horz" lIns="91440" tIns="45720" rIns="91440" bIns="45720" rtlCol="0" anchor="b"/>
          <a:lstStyle>
            <a:lvl1pPr algn="r">
              <a:defRPr sz="1200"/>
            </a:lvl1pPr>
          </a:lstStyle>
          <a:p>
            <a:fld id="{032E73EE-4CE3-4D79-9545-8143D5D90B6B}" type="slidenum">
              <a:rPr lang="el-GR" smtClean="0"/>
              <a:pPr/>
              <a:t>‹#›</a:t>
            </a:fld>
            <a:endParaRPr lang="el-GR"/>
          </a:p>
        </p:txBody>
      </p:sp>
    </p:spTree>
    <p:extLst>
      <p:ext uri="{BB962C8B-B14F-4D97-AF65-F5344CB8AC3E}">
        <p14:creationId xmlns:p14="http://schemas.microsoft.com/office/powerpoint/2010/main" val="2464235336"/>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9626" cy="496967"/>
          </a:xfrm>
          <a:prstGeom prst="rect">
            <a:avLst/>
          </a:prstGeom>
        </p:spPr>
        <p:txBody>
          <a:bodyPr vert="horz" lIns="91440" tIns="45720" rIns="91440" bIns="45720" rtlCol="0"/>
          <a:lstStyle>
            <a:lvl1pPr algn="l">
              <a:defRPr sz="1200"/>
            </a:lvl1pPr>
          </a:lstStyle>
          <a:p>
            <a:r>
              <a:rPr lang="en-US" smtClean="0"/>
              <a:t>EAP &amp; Translanguaging </a:t>
            </a:r>
            <a:endParaRPr lang="el-GR"/>
          </a:p>
        </p:txBody>
      </p:sp>
      <p:sp>
        <p:nvSpPr>
          <p:cNvPr id="3" name="Date Placeholder 2"/>
          <p:cNvSpPr>
            <a:spLocks noGrp="1"/>
          </p:cNvSpPr>
          <p:nvPr>
            <p:ph type="dt" idx="1"/>
          </p:nvPr>
        </p:nvSpPr>
        <p:spPr>
          <a:xfrm>
            <a:off x="3777902" y="0"/>
            <a:ext cx="2889626" cy="496967"/>
          </a:xfrm>
          <a:prstGeom prst="rect">
            <a:avLst/>
          </a:prstGeom>
        </p:spPr>
        <p:txBody>
          <a:bodyPr vert="horz" lIns="91440" tIns="45720" rIns="91440" bIns="45720" rtlCol="0"/>
          <a:lstStyle>
            <a:lvl1pPr algn="r">
              <a:defRPr sz="1200"/>
            </a:lvl1pPr>
          </a:lstStyle>
          <a:p>
            <a:fld id="{453CCBFB-1C42-41AC-A0C6-179700F811C6}" type="datetimeFigureOut">
              <a:rPr lang="el-GR" smtClean="0"/>
              <a:pPr/>
              <a:t>9/4/2017</a:t>
            </a:fld>
            <a:endParaRPr lang="el-GR"/>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66598" y="4715630"/>
            <a:ext cx="5335895" cy="446793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1" y="9429672"/>
            <a:ext cx="2889626" cy="496966"/>
          </a:xfrm>
          <a:prstGeom prst="rect">
            <a:avLst/>
          </a:prstGeom>
        </p:spPr>
        <p:txBody>
          <a:bodyPr vert="horz" lIns="91440" tIns="45720" rIns="91440" bIns="45720" rtlCol="0" anchor="b"/>
          <a:lstStyle>
            <a:lvl1pPr algn="l">
              <a:defRPr sz="1200"/>
            </a:lvl1pPr>
          </a:lstStyle>
          <a:p>
            <a:r>
              <a:rPr lang="pt-BR" smtClean="0"/>
              <a:t>Jane Mandalios BALEAP 2017</a:t>
            </a:r>
            <a:endParaRPr lang="el-GR"/>
          </a:p>
        </p:txBody>
      </p:sp>
      <p:sp>
        <p:nvSpPr>
          <p:cNvPr id="7" name="Slide Number Placeholder 6"/>
          <p:cNvSpPr>
            <a:spLocks noGrp="1"/>
          </p:cNvSpPr>
          <p:nvPr>
            <p:ph type="sldNum" sz="quarter" idx="5"/>
          </p:nvPr>
        </p:nvSpPr>
        <p:spPr>
          <a:xfrm>
            <a:off x="3777902" y="9429672"/>
            <a:ext cx="2889626" cy="496966"/>
          </a:xfrm>
          <a:prstGeom prst="rect">
            <a:avLst/>
          </a:prstGeom>
        </p:spPr>
        <p:txBody>
          <a:bodyPr vert="horz" lIns="91440" tIns="45720" rIns="91440" bIns="45720" rtlCol="0" anchor="b"/>
          <a:lstStyle>
            <a:lvl1pPr algn="r">
              <a:defRPr sz="1200"/>
            </a:lvl1pPr>
          </a:lstStyle>
          <a:p>
            <a:fld id="{D896E103-3419-47E2-A070-93741DBD3D93}" type="slidenum">
              <a:rPr lang="el-GR" smtClean="0"/>
              <a:pPr/>
              <a:t>‹#›</a:t>
            </a:fld>
            <a:endParaRPr lang="el-GR"/>
          </a:p>
        </p:txBody>
      </p:sp>
    </p:spTree>
    <p:extLst>
      <p:ext uri="{BB962C8B-B14F-4D97-AF65-F5344CB8AC3E}">
        <p14:creationId xmlns:p14="http://schemas.microsoft.com/office/powerpoint/2010/main" val="4168228555"/>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D896E103-3419-47E2-A070-93741DBD3D93}" type="slidenum">
              <a:rPr lang="el-GR" smtClean="0"/>
              <a:pPr/>
              <a:t>1</a:t>
            </a:fld>
            <a:endParaRPr lang="el-GR"/>
          </a:p>
        </p:txBody>
      </p:sp>
      <p:sp>
        <p:nvSpPr>
          <p:cNvPr id="5" name="Footer Placeholder 4"/>
          <p:cNvSpPr>
            <a:spLocks noGrp="1"/>
          </p:cNvSpPr>
          <p:nvPr>
            <p:ph type="ftr" sz="quarter" idx="11"/>
          </p:nvPr>
        </p:nvSpPr>
        <p:spPr/>
        <p:txBody>
          <a:bodyPr/>
          <a:lstStyle/>
          <a:p>
            <a:r>
              <a:rPr lang="pt-BR" smtClean="0"/>
              <a:t>Jane Mandalios BALEAP 2017</a:t>
            </a:r>
            <a:endParaRPr lang="el-GR"/>
          </a:p>
        </p:txBody>
      </p:sp>
      <p:sp>
        <p:nvSpPr>
          <p:cNvPr id="6" name="Header Placeholder 5"/>
          <p:cNvSpPr>
            <a:spLocks noGrp="1"/>
          </p:cNvSpPr>
          <p:nvPr>
            <p:ph type="hdr" sz="quarter" idx="12"/>
          </p:nvPr>
        </p:nvSpPr>
        <p:spPr/>
        <p:txBody>
          <a:bodyPr/>
          <a:lstStyle/>
          <a:p>
            <a:r>
              <a:rPr lang="en-US" smtClean="0"/>
              <a:t>EAP &amp; Translanguaging </a:t>
            </a:r>
            <a:endParaRPr lang="el-GR"/>
          </a:p>
        </p:txBody>
      </p:sp>
    </p:spTree>
    <p:extLst>
      <p:ext uri="{BB962C8B-B14F-4D97-AF65-F5344CB8AC3E}">
        <p14:creationId xmlns:p14="http://schemas.microsoft.com/office/powerpoint/2010/main" val="3725718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Header Placeholder 3"/>
          <p:cNvSpPr>
            <a:spLocks noGrp="1"/>
          </p:cNvSpPr>
          <p:nvPr>
            <p:ph type="hdr" sz="quarter" idx="10"/>
          </p:nvPr>
        </p:nvSpPr>
        <p:spPr/>
        <p:txBody>
          <a:bodyPr/>
          <a:lstStyle/>
          <a:p>
            <a:r>
              <a:rPr lang="en-US" smtClean="0"/>
              <a:t>EAP &amp; Translanguaging </a:t>
            </a:r>
            <a:endParaRPr lang="el-GR"/>
          </a:p>
        </p:txBody>
      </p:sp>
      <p:sp>
        <p:nvSpPr>
          <p:cNvPr id="5" name="Footer Placeholder 4"/>
          <p:cNvSpPr>
            <a:spLocks noGrp="1"/>
          </p:cNvSpPr>
          <p:nvPr>
            <p:ph type="ftr" sz="quarter" idx="11"/>
          </p:nvPr>
        </p:nvSpPr>
        <p:spPr/>
        <p:txBody>
          <a:bodyPr/>
          <a:lstStyle/>
          <a:p>
            <a:r>
              <a:rPr lang="pt-BR" smtClean="0"/>
              <a:t>Jane Mandalios BALEAP 2017</a:t>
            </a:r>
            <a:endParaRPr lang="el-GR"/>
          </a:p>
        </p:txBody>
      </p:sp>
      <p:sp>
        <p:nvSpPr>
          <p:cNvPr id="6" name="Slide Number Placeholder 5"/>
          <p:cNvSpPr>
            <a:spLocks noGrp="1"/>
          </p:cNvSpPr>
          <p:nvPr>
            <p:ph type="sldNum" sz="quarter" idx="12"/>
          </p:nvPr>
        </p:nvSpPr>
        <p:spPr/>
        <p:txBody>
          <a:bodyPr/>
          <a:lstStyle/>
          <a:p>
            <a:fld id="{D896E103-3419-47E2-A070-93741DBD3D93}" type="slidenum">
              <a:rPr lang="el-GR" smtClean="0"/>
              <a:pPr/>
              <a:t>15</a:t>
            </a:fld>
            <a:endParaRPr lang="el-GR"/>
          </a:p>
        </p:txBody>
      </p:sp>
    </p:spTree>
    <p:extLst>
      <p:ext uri="{BB962C8B-B14F-4D97-AF65-F5344CB8AC3E}">
        <p14:creationId xmlns:p14="http://schemas.microsoft.com/office/powerpoint/2010/main" val="3914755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Header Placeholder 3"/>
          <p:cNvSpPr>
            <a:spLocks noGrp="1"/>
          </p:cNvSpPr>
          <p:nvPr>
            <p:ph type="hdr" sz="quarter" idx="10"/>
          </p:nvPr>
        </p:nvSpPr>
        <p:spPr/>
        <p:txBody>
          <a:bodyPr/>
          <a:lstStyle/>
          <a:p>
            <a:r>
              <a:rPr lang="en-US" smtClean="0"/>
              <a:t>EAP &amp; Translanguaging </a:t>
            </a:r>
            <a:endParaRPr lang="el-GR"/>
          </a:p>
        </p:txBody>
      </p:sp>
      <p:sp>
        <p:nvSpPr>
          <p:cNvPr id="5" name="Footer Placeholder 4"/>
          <p:cNvSpPr>
            <a:spLocks noGrp="1"/>
          </p:cNvSpPr>
          <p:nvPr>
            <p:ph type="ftr" sz="quarter" idx="11"/>
          </p:nvPr>
        </p:nvSpPr>
        <p:spPr/>
        <p:txBody>
          <a:bodyPr/>
          <a:lstStyle/>
          <a:p>
            <a:r>
              <a:rPr lang="pt-BR" smtClean="0"/>
              <a:t>Jane Mandalios BALEAP 2017</a:t>
            </a:r>
            <a:endParaRPr lang="el-GR"/>
          </a:p>
        </p:txBody>
      </p:sp>
      <p:sp>
        <p:nvSpPr>
          <p:cNvPr id="6" name="Slide Number Placeholder 5"/>
          <p:cNvSpPr>
            <a:spLocks noGrp="1"/>
          </p:cNvSpPr>
          <p:nvPr>
            <p:ph type="sldNum" sz="quarter" idx="12"/>
          </p:nvPr>
        </p:nvSpPr>
        <p:spPr/>
        <p:txBody>
          <a:bodyPr/>
          <a:lstStyle/>
          <a:p>
            <a:fld id="{D896E103-3419-47E2-A070-93741DBD3D93}" type="slidenum">
              <a:rPr lang="el-GR" smtClean="0"/>
              <a:pPr/>
              <a:t>16</a:t>
            </a:fld>
            <a:endParaRPr lang="el-GR"/>
          </a:p>
        </p:txBody>
      </p:sp>
    </p:spTree>
    <p:extLst>
      <p:ext uri="{BB962C8B-B14F-4D97-AF65-F5344CB8AC3E}">
        <p14:creationId xmlns:p14="http://schemas.microsoft.com/office/powerpoint/2010/main" val="1910158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Header Placeholder 3"/>
          <p:cNvSpPr>
            <a:spLocks noGrp="1"/>
          </p:cNvSpPr>
          <p:nvPr>
            <p:ph type="hdr" sz="quarter" idx="10"/>
          </p:nvPr>
        </p:nvSpPr>
        <p:spPr/>
        <p:txBody>
          <a:bodyPr/>
          <a:lstStyle/>
          <a:p>
            <a:r>
              <a:rPr lang="en-US" smtClean="0"/>
              <a:t>EAP &amp; Translanguaging </a:t>
            </a:r>
            <a:endParaRPr lang="el-GR"/>
          </a:p>
        </p:txBody>
      </p:sp>
      <p:sp>
        <p:nvSpPr>
          <p:cNvPr id="5" name="Footer Placeholder 4"/>
          <p:cNvSpPr>
            <a:spLocks noGrp="1"/>
          </p:cNvSpPr>
          <p:nvPr>
            <p:ph type="ftr" sz="quarter" idx="11"/>
          </p:nvPr>
        </p:nvSpPr>
        <p:spPr/>
        <p:txBody>
          <a:bodyPr/>
          <a:lstStyle/>
          <a:p>
            <a:r>
              <a:rPr lang="pt-BR" smtClean="0"/>
              <a:t>Jane Mandalios BALEAP 2017</a:t>
            </a:r>
            <a:endParaRPr lang="el-GR"/>
          </a:p>
        </p:txBody>
      </p:sp>
      <p:sp>
        <p:nvSpPr>
          <p:cNvPr id="6" name="Slide Number Placeholder 5"/>
          <p:cNvSpPr>
            <a:spLocks noGrp="1"/>
          </p:cNvSpPr>
          <p:nvPr>
            <p:ph type="sldNum" sz="quarter" idx="12"/>
          </p:nvPr>
        </p:nvSpPr>
        <p:spPr/>
        <p:txBody>
          <a:bodyPr/>
          <a:lstStyle/>
          <a:p>
            <a:fld id="{D896E103-3419-47E2-A070-93741DBD3D93}" type="slidenum">
              <a:rPr lang="el-GR" smtClean="0"/>
              <a:pPr/>
              <a:t>17</a:t>
            </a:fld>
            <a:endParaRPr lang="el-GR"/>
          </a:p>
        </p:txBody>
      </p:sp>
    </p:spTree>
    <p:extLst>
      <p:ext uri="{BB962C8B-B14F-4D97-AF65-F5344CB8AC3E}">
        <p14:creationId xmlns:p14="http://schemas.microsoft.com/office/powerpoint/2010/main" val="29973362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Header Placeholder 3"/>
          <p:cNvSpPr>
            <a:spLocks noGrp="1"/>
          </p:cNvSpPr>
          <p:nvPr>
            <p:ph type="hdr" sz="quarter" idx="10"/>
          </p:nvPr>
        </p:nvSpPr>
        <p:spPr/>
        <p:txBody>
          <a:bodyPr/>
          <a:lstStyle/>
          <a:p>
            <a:r>
              <a:rPr lang="en-US" smtClean="0"/>
              <a:t>EAP &amp; Translanguaging </a:t>
            </a:r>
            <a:endParaRPr lang="el-GR"/>
          </a:p>
        </p:txBody>
      </p:sp>
      <p:sp>
        <p:nvSpPr>
          <p:cNvPr id="5" name="Footer Placeholder 4"/>
          <p:cNvSpPr>
            <a:spLocks noGrp="1"/>
          </p:cNvSpPr>
          <p:nvPr>
            <p:ph type="ftr" sz="quarter" idx="11"/>
          </p:nvPr>
        </p:nvSpPr>
        <p:spPr/>
        <p:txBody>
          <a:bodyPr/>
          <a:lstStyle/>
          <a:p>
            <a:r>
              <a:rPr lang="pt-BR" smtClean="0"/>
              <a:t>Jane Mandalios BALEAP 2017</a:t>
            </a:r>
            <a:endParaRPr lang="el-GR"/>
          </a:p>
        </p:txBody>
      </p:sp>
      <p:sp>
        <p:nvSpPr>
          <p:cNvPr id="6" name="Slide Number Placeholder 5"/>
          <p:cNvSpPr>
            <a:spLocks noGrp="1"/>
          </p:cNvSpPr>
          <p:nvPr>
            <p:ph type="sldNum" sz="quarter" idx="12"/>
          </p:nvPr>
        </p:nvSpPr>
        <p:spPr/>
        <p:txBody>
          <a:bodyPr/>
          <a:lstStyle/>
          <a:p>
            <a:fld id="{D896E103-3419-47E2-A070-93741DBD3D93}" type="slidenum">
              <a:rPr lang="el-GR" smtClean="0"/>
              <a:pPr/>
              <a:t>18</a:t>
            </a:fld>
            <a:endParaRPr lang="el-GR"/>
          </a:p>
        </p:txBody>
      </p:sp>
    </p:spTree>
    <p:extLst>
      <p:ext uri="{BB962C8B-B14F-4D97-AF65-F5344CB8AC3E}">
        <p14:creationId xmlns:p14="http://schemas.microsoft.com/office/powerpoint/2010/main" val="26858322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Header Placeholder 3"/>
          <p:cNvSpPr>
            <a:spLocks noGrp="1"/>
          </p:cNvSpPr>
          <p:nvPr>
            <p:ph type="hdr" sz="quarter" idx="10"/>
          </p:nvPr>
        </p:nvSpPr>
        <p:spPr/>
        <p:txBody>
          <a:bodyPr/>
          <a:lstStyle/>
          <a:p>
            <a:r>
              <a:rPr lang="en-US" smtClean="0"/>
              <a:t>EAP &amp; Translanguaging </a:t>
            </a:r>
            <a:endParaRPr lang="el-GR"/>
          </a:p>
        </p:txBody>
      </p:sp>
      <p:sp>
        <p:nvSpPr>
          <p:cNvPr id="5" name="Footer Placeholder 4"/>
          <p:cNvSpPr>
            <a:spLocks noGrp="1"/>
          </p:cNvSpPr>
          <p:nvPr>
            <p:ph type="ftr" sz="quarter" idx="11"/>
          </p:nvPr>
        </p:nvSpPr>
        <p:spPr/>
        <p:txBody>
          <a:bodyPr/>
          <a:lstStyle/>
          <a:p>
            <a:r>
              <a:rPr lang="pt-BR" smtClean="0"/>
              <a:t>Jane Mandalios BALEAP 2017</a:t>
            </a:r>
            <a:endParaRPr lang="el-GR"/>
          </a:p>
        </p:txBody>
      </p:sp>
      <p:sp>
        <p:nvSpPr>
          <p:cNvPr id="6" name="Slide Number Placeholder 5"/>
          <p:cNvSpPr>
            <a:spLocks noGrp="1"/>
          </p:cNvSpPr>
          <p:nvPr>
            <p:ph type="sldNum" sz="quarter" idx="12"/>
          </p:nvPr>
        </p:nvSpPr>
        <p:spPr/>
        <p:txBody>
          <a:bodyPr/>
          <a:lstStyle/>
          <a:p>
            <a:fld id="{D896E103-3419-47E2-A070-93741DBD3D93}" type="slidenum">
              <a:rPr lang="el-GR" smtClean="0"/>
              <a:pPr/>
              <a:t>19</a:t>
            </a:fld>
            <a:endParaRPr lang="el-GR"/>
          </a:p>
        </p:txBody>
      </p:sp>
    </p:spTree>
    <p:extLst>
      <p:ext uri="{BB962C8B-B14F-4D97-AF65-F5344CB8AC3E}">
        <p14:creationId xmlns:p14="http://schemas.microsoft.com/office/powerpoint/2010/main" val="2889612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Header Placeholder 3"/>
          <p:cNvSpPr>
            <a:spLocks noGrp="1"/>
          </p:cNvSpPr>
          <p:nvPr>
            <p:ph type="hdr" sz="quarter" idx="10"/>
          </p:nvPr>
        </p:nvSpPr>
        <p:spPr/>
        <p:txBody>
          <a:bodyPr/>
          <a:lstStyle/>
          <a:p>
            <a:r>
              <a:rPr lang="en-US" smtClean="0"/>
              <a:t>EAP &amp; Translanguaging </a:t>
            </a:r>
            <a:endParaRPr lang="el-GR"/>
          </a:p>
        </p:txBody>
      </p:sp>
      <p:sp>
        <p:nvSpPr>
          <p:cNvPr id="5" name="Footer Placeholder 4"/>
          <p:cNvSpPr>
            <a:spLocks noGrp="1"/>
          </p:cNvSpPr>
          <p:nvPr>
            <p:ph type="ftr" sz="quarter" idx="11"/>
          </p:nvPr>
        </p:nvSpPr>
        <p:spPr/>
        <p:txBody>
          <a:bodyPr/>
          <a:lstStyle/>
          <a:p>
            <a:r>
              <a:rPr lang="pt-BR" smtClean="0"/>
              <a:t>Jane Mandalios BALEAP 2017</a:t>
            </a:r>
            <a:endParaRPr lang="el-GR"/>
          </a:p>
        </p:txBody>
      </p:sp>
      <p:sp>
        <p:nvSpPr>
          <p:cNvPr id="6" name="Slide Number Placeholder 5"/>
          <p:cNvSpPr>
            <a:spLocks noGrp="1"/>
          </p:cNvSpPr>
          <p:nvPr>
            <p:ph type="sldNum" sz="quarter" idx="12"/>
          </p:nvPr>
        </p:nvSpPr>
        <p:spPr/>
        <p:txBody>
          <a:bodyPr/>
          <a:lstStyle/>
          <a:p>
            <a:fld id="{D896E103-3419-47E2-A070-93741DBD3D93}" type="slidenum">
              <a:rPr lang="el-GR" smtClean="0"/>
              <a:pPr/>
              <a:t>20</a:t>
            </a:fld>
            <a:endParaRPr lang="el-GR"/>
          </a:p>
        </p:txBody>
      </p:sp>
    </p:spTree>
    <p:extLst>
      <p:ext uri="{BB962C8B-B14F-4D97-AF65-F5344CB8AC3E}">
        <p14:creationId xmlns:p14="http://schemas.microsoft.com/office/powerpoint/2010/main" val="1516333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Header Placeholder 3"/>
          <p:cNvSpPr>
            <a:spLocks noGrp="1"/>
          </p:cNvSpPr>
          <p:nvPr>
            <p:ph type="hdr" sz="quarter" idx="10"/>
          </p:nvPr>
        </p:nvSpPr>
        <p:spPr/>
        <p:txBody>
          <a:bodyPr/>
          <a:lstStyle/>
          <a:p>
            <a:r>
              <a:rPr lang="en-US" smtClean="0"/>
              <a:t>EAP &amp; Translanguaging </a:t>
            </a:r>
            <a:endParaRPr lang="el-GR"/>
          </a:p>
        </p:txBody>
      </p:sp>
      <p:sp>
        <p:nvSpPr>
          <p:cNvPr id="5" name="Footer Placeholder 4"/>
          <p:cNvSpPr>
            <a:spLocks noGrp="1"/>
          </p:cNvSpPr>
          <p:nvPr>
            <p:ph type="ftr" sz="quarter" idx="11"/>
          </p:nvPr>
        </p:nvSpPr>
        <p:spPr/>
        <p:txBody>
          <a:bodyPr/>
          <a:lstStyle/>
          <a:p>
            <a:r>
              <a:rPr lang="pt-BR" smtClean="0"/>
              <a:t>Jane Mandalios BALEAP 2017</a:t>
            </a:r>
            <a:endParaRPr lang="el-GR"/>
          </a:p>
        </p:txBody>
      </p:sp>
      <p:sp>
        <p:nvSpPr>
          <p:cNvPr id="6" name="Slide Number Placeholder 5"/>
          <p:cNvSpPr>
            <a:spLocks noGrp="1"/>
          </p:cNvSpPr>
          <p:nvPr>
            <p:ph type="sldNum" sz="quarter" idx="12"/>
          </p:nvPr>
        </p:nvSpPr>
        <p:spPr/>
        <p:txBody>
          <a:bodyPr/>
          <a:lstStyle/>
          <a:p>
            <a:fld id="{D896E103-3419-47E2-A070-93741DBD3D93}" type="slidenum">
              <a:rPr lang="el-GR" smtClean="0"/>
              <a:pPr/>
              <a:t>21</a:t>
            </a:fld>
            <a:endParaRPr lang="el-GR"/>
          </a:p>
        </p:txBody>
      </p:sp>
    </p:spTree>
    <p:extLst>
      <p:ext uri="{BB962C8B-B14F-4D97-AF65-F5344CB8AC3E}">
        <p14:creationId xmlns:p14="http://schemas.microsoft.com/office/powerpoint/2010/main" val="1229625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l-G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l-GR"/>
          </a:p>
        </p:txBody>
      </p:sp>
      <p:sp>
        <p:nvSpPr>
          <p:cNvPr id="6" name="Rectangle 6"/>
          <p:cNvSpPr>
            <a:spLocks noGrp="1" noChangeArrowheads="1"/>
          </p:cNvSpPr>
          <p:nvPr>
            <p:ph type="sldNum" sz="quarter" idx="12"/>
          </p:nvPr>
        </p:nvSpPr>
        <p:spPr>
          <a:ln/>
        </p:spPr>
        <p:txBody>
          <a:bodyPr/>
          <a:lstStyle>
            <a:lvl1pPr>
              <a:defRPr/>
            </a:lvl1pPr>
          </a:lstStyle>
          <a:p>
            <a:fld id="{A079D412-EC30-497C-8D9E-196D6A6D04B4}" type="slidenum">
              <a:rPr lang="en-US" altLang="el-GR"/>
              <a:pPr/>
              <a:t>‹#›</a:t>
            </a:fld>
            <a:endParaRPr lang="en-US" alt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l-GR"/>
          </a:p>
        </p:txBody>
      </p:sp>
      <p:sp>
        <p:nvSpPr>
          <p:cNvPr id="6" name="Rectangle 6"/>
          <p:cNvSpPr>
            <a:spLocks noGrp="1" noChangeArrowheads="1"/>
          </p:cNvSpPr>
          <p:nvPr>
            <p:ph type="sldNum" sz="quarter" idx="12"/>
          </p:nvPr>
        </p:nvSpPr>
        <p:spPr>
          <a:ln/>
        </p:spPr>
        <p:txBody>
          <a:bodyPr/>
          <a:lstStyle>
            <a:lvl1pPr>
              <a:defRPr/>
            </a:lvl1pPr>
          </a:lstStyle>
          <a:p>
            <a:fld id="{0D1CDF37-8EC6-4F49-86AD-9574AE6D1F05}" type="slidenum">
              <a:rPr lang="en-US" altLang="el-GR"/>
              <a:pPr/>
              <a:t>‹#›</a:t>
            </a:fld>
            <a:endParaRPr lang="en-US" alt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l-GR"/>
          </a:p>
        </p:txBody>
      </p:sp>
      <p:sp>
        <p:nvSpPr>
          <p:cNvPr id="6" name="Rectangle 6"/>
          <p:cNvSpPr>
            <a:spLocks noGrp="1" noChangeArrowheads="1"/>
          </p:cNvSpPr>
          <p:nvPr>
            <p:ph type="sldNum" sz="quarter" idx="12"/>
          </p:nvPr>
        </p:nvSpPr>
        <p:spPr>
          <a:ln/>
        </p:spPr>
        <p:txBody>
          <a:bodyPr/>
          <a:lstStyle>
            <a:lvl1pPr>
              <a:defRPr/>
            </a:lvl1pPr>
          </a:lstStyle>
          <a:p>
            <a:fld id="{5D5F61B0-BAFA-4391-A5A1-36B321076C7A}" type="slidenum">
              <a:rPr lang="en-US" altLang="el-GR"/>
              <a:pPr/>
              <a:t>‹#›</a:t>
            </a:fld>
            <a:endParaRPr lang="en-US" alt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l-GR"/>
          </a:p>
        </p:txBody>
      </p:sp>
      <p:sp>
        <p:nvSpPr>
          <p:cNvPr id="6" name="Rectangle 6"/>
          <p:cNvSpPr>
            <a:spLocks noGrp="1" noChangeArrowheads="1"/>
          </p:cNvSpPr>
          <p:nvPr>
            <p:ph type="sldNum" sz="quarter" idx="12"/>
          </p:nvPr>
        </p:nvSpPr>
        <p:spPr>
          <a:ln/>
        </p:spPr>
        <p:txBody>
          <a:bodyPr/>
          <a:lstStyle>
            <a:lvl1pPr>
              <a:defRPr/>
            </a:lvl1pPr>
          </a:lstStyle>
          <a:p>
            <a:fld id="{ACDEB624-E960-4811-8771-E8A74AF014E8}" type="slidenum">
              <a:rPr lang="en-US" altLang="el-GR"/>
              <a:pPr/>
              <a:t>‹#›</a:t>
            </a:fld>
            <a:endParaRPr lang="en-US" alt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l-G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l-GR"/>
          </a:p>
        </p:txBody>
      </p:sp>
      <p:sp>
        <p:nvSpPr>
          <p:cNvPr id="6" name="Rectangle 6"/>
          <p:cNvSpPr>
            <a:spLocks noGrp="1" noChangeArrowheads="1"/>
          </p:cNvSpPr>
          <p:nvPr>
            <p:ph type="sldNum" sz="quarter" idx="12"/>
          </p:nvPr>
        </p:nvSpPr>
        <p:spPr>
          <a:ln/>
        </p:spPr>
        <p:txBody>
          <a:bodyPr/>
          <a:lstStyle>
            <a:lvl1pPr>
              <a:defRPr/>
            </a:lvl1pPr>
          </a:lstStyle>
          <a:p>
            <a:fld id="{A6A8B742-6549-41D0-813D-609BA86B2943}" type="slidenum">
              <a:rPr lang="en-US" altLang="el-GR"/>
              <a:pPr/>
              <a:t>‹#›</a:t>
            </a:fld>
            <a:endParaRPr lang="en-US" alt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l-GR"/>
          </a:p>
        </p:txBody>
      </p:sp>
      <p:sp>
        <p:nvSpPr>
          <p:cNvPr id="7" name="Rectangle 6"/>
          <p:cNvSpPr>
            <a:spLocks noGrp="1" noChangeArrowheads="1"/>
          </p:cNvSpPr>
          <p:nvPr>
            <p:ph type="sldNum" sz="quarter" idx="12"/>
          </p:nvPr>
        </p:nvSpPr>
        <p:spPr>
          <a:ln/>
        </p:spPr>
        <p:txBody>
          <a:bodyPr/>
          <a:lstStyle>
            <a:lvl1pPr>
              <a:defRPr/>
            </a:lvl1pPr>
          </a:lstStyle>
          <a:p>
            <a:fld id="{1782C739-3918-4C77-8703-F36BD507A2FB}" type="slidenum">
              <a:rPr lang="en-US" altLang="el-GR"/>
              <a:pPr/>
              <a:t>‹#›</a:t>
            </a:fld>
            <a:endParaRPr lang="en-US" alt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l-G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l-G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l-GR"/>
          </a:p>
        </p:txBody>
      </p:sp>
      <p:sp>
        <p:nvSpPr>
          <p:cNvPr id="9" name="Rectangle 6"/>
          <p:cNvSpPr>
            <a:spLocks noGrp="1" noChangeArrowheads="1"/>
          </p:cNvSpPr>
          <p:nvPr>
            <p:ph type="sldNum" sz="quarter" idx="12"/>
          </p:nvPr>
        </p:nvSpPr>
        <p:spPr>
          <a:ln/>
        </p:spPr>
        <p:txBody>
          <a:bodyPr/>
          <a:lstStyle>
            <a:lvl1pPr>
              <a:defRPr/>
            </a:lvl1pPr>
          </a:lstStyle>
          <a:p>
            <a:fld id="{66B8965B-6FDA-4E11-88F0-91920D315222}" type="slidenum">
              <a:rPr lang="en-US" altLang="el-GR"/>
              <a:pPr/>
              <a:t>‹#›</a:t>
            </a:fld>
            <a:endParaRPr lang="en-US" alt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l-GR"/>
          </a:p>
        </p:txBody>
      </p:sp>
      <p:sp>
        <p:nvSpPr>
          <p:cNvPr id="5" name="Rectangle 6"/>
          <p:cNvSpPr>
            <a:spLocks noGrp="1" noChangeArrowheads="1"/>
          </p:cNvSpPr>
          <p:nvPr>
            <p:ph type="sldNum" sz="quarter" idx="12"/>
          </p:nvPr>
        </p:nvSpPr>
        <p:spPr>
          <a:ln/>
        </p:spPr>
        <p:txBody>
          <a:bodyPr/>
          <a:lstStyle>
            <a:lvl1pPr>
              <a:defRPr/>
            </a:lvl1pPr>
          </a:lstStyle>
          <a:p>
            <a:fld id="{CC4AD633-02A3-4FFE-91C8-ED7CFF4F9D19}" type="slidenum">
              <a:rPr lang="en-US" altLang="el-GR"/>
              <a:pPr/>
              <a:t>‹#›</a:t>
            </a:fld>
            <a:endParaRPr lang="en-US" alt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l-GR"/>
          </a:p>
        </p:txBody>
      </p:sp>
      <p:sp>
        <p:nvSpPr>
          <p:cNvPr id="4" name="Rectangle 6"/>
          <p:cNvSpPr>
            <a:spLocks noGrp="1" noChangeArrowheads="1"/>
          </p:cNvSpPr>
          <p:nvPr>
            <p:ph type="sldNum" sz="quarter" idx="12"/>
          </p:nvPr>
        </p:nvSpPr>
        <p:spPr>
          <a:ln/>
        </p:spPr>
        <p:txBody>
          <a:bodyPr/>
          <a:lstStyle>
            <a:lvl1pPr>
              <a:defRPr/>
            </a:lvl1pPr>
          </a:lstStyle>
          <a:p>
            <a:fld id="{3FD200E1-2E5D-42D3-9F91-B1316287D92F}" type="slidenum">
              <a:rPr lang="en-US" altLang="el-GR"/>
              <a:pPr/>
              <a:t>‹#›</a:t>
            </a:fld>
            <a:endParaRPr lang="en-US" alt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l-G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l-GR"/>
          </a:p>
        </p:txBody>
      </p:sp>
      <p:sp>
        <p:nvSpPr>
          <p:cNvPr id="7" name="Rectangle 6"/>
          <p:cNvSpPr>
            <a:spLocks noGrp="1" noChangeArrowheads="1"/>
          </p:cNvSpPr>
          <p:nvPr>
            <p:ph type="sldNum" sz="quarter" idx="12"/>
          </p:nvPr>
        </p:nvSpPr>
        <p:spPr>
          <a:ln/>
        </p:spPr>
        <p:txBody>
          <a:bodyPr/>
          <a:lstStyle>
            <a:lvl1pPr>
              <a:defRPr/>
            </a:lvl1pPr>
          </a:lstStyle>
          <a:p>
            <a:fld id="{91BBED79-3CFC-421E-9E46-1B46D95AB412}" type="slidenum">
              <a:rPr lang="en-US" altLang="el-GR"/>
              <a:pPr/>
              <a:t>‹#›</a:t>
            </a:fld>
            <a:endParaRPr lang="en-US" alt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l-G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l-GR"/>
          </a:p>
        </p:txBody>
      </p:sp>
      <p:sp>
        <p:nvSpPr>
          <p:cNvPr id="7" name="Rectangle 6"/>
          <p:cNvSpPr>
            <a:spLocks noGrp="1" noChangeArrowheads="1"/>
          </p:cNvSpPr>
          <p:nvPr>
            <p:ph type="sldNum" sz="quarter" idx="12"/>
          </p:nvPr>
        </p:nvSpPr>
        <p:spPr>
          <a:ln/>
        </p:spPr>
        <p:txBody>
          <a:bodyPr/>
          <a:lstStyle>
            <a:lvl1pPr>
              <a:defRPr/>
            </a:lvl1pPr>
          </a:lstStyle>
          <a:p>
            <a:fld id="{8BEAB6D4-EEE0-4A07-8523-98348EB537B7}" type="slidenum">
              <a:rPr lang="en-US" altLang="el-GR"/>
              <a:pPr/>
              <a:t>‹#›</a:t>
            </a:fld>
            <a:endParaRPr lang="en-US" alt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el-GR"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l-GR" smtClean="0"/>
              <a:t>Click to edit Master text styles</a:t>
            </a:r>
          </a:p>
          <a:p>
            <a:pPr lvl="1"/>
            <a:r>
              <a:rPr lang="en-US" altLang="el-GR" smtClean="0"/>
              <a:t>Second level</a:t>
            </a:r>
          </a:p>
          <a:p>
            <a:pPr lvl="2"/>
            <a:r>
              <a:rPr lang="en-US" altLang="el-GR" smtClean="0"/>
              <a:t>Third level</a:t>
            </a:r>
          </a:p>
          <a:p>
            <a:pPr lvl="3"/>
            <a:r>
              <a:rPr lang="en-US" altLang="el-GR" smtClean="0"/>
              <a:t>Fourth level</a:t>
            </a:r>
          </a:p>
          <a:p>
            <a:pPr lvl="4"/>
            <a:r>
              <a:rPr lang="en-US" altLang="el-GR"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defRPr>
            </a:lvl1pPr>
          </a:lstStyle>
          <a:p>
            <a:pPr>
              <a:defRPr/>
            </a:pPr>
            <a:endParaRPr lang="en-US" altLang="el-G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defRPr>
            </a:lvl1pPr>
          </a:lstStyle>
          <a:p>
            <a:pPr>
              <a:defRPr/>
            </a:pPr>
            <a:endParaRPr lang="en-US" altLang="el-G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394A63C7-09A4-4F29-A8A4-6E0DE7B7D7EF}" type="slidenum">
              <a:rPr lang="en-US" altLang="el-GR"/>
              <a:pPr/>
              <a:t>‹#›</a:t>
            </a:fld>
            <a:endParaRPr lang="en-US" alt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5"/>
          <p:cNvSpPr>
            <a:spLocks noChangeShapeType="1"/>
          </p:cNvSpPr>
          <p:nvPr/>
        </p:nvSpPr>
        <p:spPr bwMode="auto">
          <a:xfrm flipV="1">
            <a:off x="1828800" y="0"/>
            <a:ext cx="0" cy="6858000"/>
          </a:xfrm>
          <a:prstGeom prst="line">
            <a:avLst/>
          </a:prstGeom>
          <a:noFill/>
          <a:ln w="3175">
            <a:solidFill>
              <a:schemeClr val="tx1"/>
            </a:solidFill>
            <a:round/>
            <a:headEnd/>
            <a:tailEnd/>
          </a:ln>
          <a:effectLst/>
        </p:spPr>
        <p:txBody>
          <a:bodyPr/>
          <a:lstStyle/>
          <a:p>
            <a:endParaRPr lang="el-GR"/>
          </a:p>
        </p:txBody>
      </p:sp>
      <p:pic>
        <p:nvPicPr>
          <p:cNvPr id="3075" name="Picture 1"/>
          <p:cNvPicPr>
            <a:picLocks noChangeAspect="1"/>
          </p:cNvPicPr>
          <p:nvPr/>
        </p:nvPicPr>
        <p:blipFill>
          <a:blip r:embed="rId3" cstate="print"/>
          <a:srcRect/>
          <a:stretch>
            <a:fillRect/>
          </a:stretch>
        </p:blipFill>
        <p:spPr bwMode="auto">
          <a:xfrm>
            <a:off x="26988" y="0"/>
            <a:ext cx="1801812" cy="2520950"/>
          </a:xfrm>
          <a:prstGeom prst="rect">
            <a:avLst/>
          </a:prstGeom>
          <a:noFill/>
          <a:ln w="9525">
            <a:noFill/>
            <a:miter lim="800000"/>
            <a:headEnd/>
            <a:tailEnd/>
          </a:ln>
        </p:spPr>
      </p:pic>
      <p:sp>
        <p:nvSpPr>
          <p:cNvPr id="3076" name="Title 1"/>
          <p:cNvSpPr>
            <a:spLocks noGrp="1"/>
          </p:cNvSpPr>
          <p:nvPr>
            <p:ph type="title"/>
          </p:nvPr>
        </p:nvSpPr>
        <p:spPr>
          <a:xfrm>
            <a:off x="2514600" y="152400"/>
            <a:ext cx="6172200" cy="1265238"/>
          </a:xfrm>
        </p:spPr>
        <p:txBody>
          <a:bodyPr/>
          <a:lstStyle/>
          <a:p>
            <a:r>
              <a:rPr lang="en-US" sz="1800" dirty="0" smtClean="0"/>
              <a:t>BALEAP:  Bristol, 2017</a:t>
            </a:r>
            <a:endParaRPr lang="el-GR" sz="1800" dirty="0" smtClean="0"/>
          </a:p>
        </p:txBody>
      </p:sp>
      <p:sp>
        <p:nvSpPr>
          <p:cNvPr id="3077" name="Content Placeholder 2"/>
          <p:cNvSpPr>
            <a:spLocks noGrp="1"/>
          </p:cNvSpPr>
          <p:nvPr>
            <p:ph idx="1"/>
          </p:nvPr>
        </p:nvSpPr>
        <p:spPr>
          <a:xfrm>
            <a:off x="2514600" y="1752600"/>
            <a:ext cx="6172200" cy="4373563"/>
          </a:xfrm>
        </p:spPr>
        <p:txBody>
          <a:bodyPr/>
          <a:lstStyle/>
          <a:p>
            <a:pPr>
              <a:buNone/>
            </a:pPr>
            <a:endParaRPr lang="en-US" dirty="0" smtClean="0"/>
          </a:p>
          <a:p>
            <a:pPr algn="ctr">
              <a:buNone/>
            </a:pPr>
            <a:r>
              <a:rPr lang="en-US" b="1" dirty="0" smtClean="0">
                <a:solidFill>
                  <a:schemeClr val="accent2"/>
                </a:solidFill>
                <a:latin typeface="Verdana" pitchFamily="34" charset="0"/>
                <a:ea typeface="Verdana" pitchFamily="34" charset="0"/>
                <a:cs typeface="Verdana" pitchFamily="34" charset="0"/>
              </a:rPr>
              <a:t>EAP and </a:t>
            </a:r>
            <a:r>
              <a:rPr lang="en-US" b="1" dirty="0" err="1" smtClean="0">
                <a:solidFill>
                  <a:schemeClr val="accent2"/>
                </a:solidFill>
                <a:latin typeface="Verdana" pitchFamily="34" charset="0"/>
                <a:ea typeface="Verdana" pitchFamily="34" charset="0"/>
                <a:cs typeface="Verdana" pitchFamily="34" charset="0"/>
              </a:rPr>
              <a:t>translanguaging</a:t>
            </a:r>
            <a:r>
              <a:rPr lang="en-US" b="1" dirty="0" smtClean="0">
                <a:solidFill>
                  <a:schemeClr val="accent2"/>
                </a:solidFill>
                <a:latin typeface="Verdana" pitchFamily="34" charset="0"/>
                <a:ea typeface="Verdana" pitchFamily="34" charset="0"/>
                <a:cs typeface="Verdana" pitchFamily="34" charset="0"/>
              </a:rPr>
              <a:t>: Profiting from students’ other languages</a:t>
            </a:r>
          </a:p>
          <a:p>
            <a:pPr algn="ctr">
              <a:buNone/>
            </a:pPr>
            <a:endParaRPr lang="en-US" sz="2200" dirty="0" smtClean="0">
              <a:latin typeface="Verdana" pitchFamily="34" charset="0"/>
              <a:ea typeface="Verdana" pitchFamily="34" charset="0"/>
              <a:cs typeface="Verdana" pitchFamily="34" charset="0"/>
            </a:endParaRPr>
          </a:p>
          <a:p>
            <a:pPr algn="ctr">
              <a:buNone/>
            </a:pPr>
            <a:r>
              <a:rPr lang="en-US" sz="2200" dirty="0" smtClean="0">
                <a:latin typeface="Verdana" pitchFamily="34" charset="0"/>
                <a:ea typeface="Verdana" pitchFamily="34" charset="0"/>
                <a:cs typeface="Verdana" pitchFamily="34" charset="0"/>
              </a:rPr>
              <a:t>Dr Jane </a:t>
            </a:r>
            <a:r>
              <a:rPr lang="en-US" sz="2200" dirty="0" err="1" smtClean="0">
                <a:latin typeface="Verdana" pitchFamily="34" charset="0"/>
                <a:ea typeface="Verdana" pitchFamily="34" charset="0"/>
                <a:cs typeface="Verdana" pitchFamily="34" charset="0"/>
              </a:rPr>
              <a:t>Mandalios</a:t>
            </a:r>
            <a:endParaRPr lang="en-US" sz="2200" dirty="0" smtClean="0">
              <a:latin typeface="Verdana" pitchFamily="34" charset="0"/>
              <a:ea typeface="Verdana" pitchFamily="34" charset="0"/>
              <a:cs typeface="Verdana" pitchFamily="34" charset="0"/>
            </a:endParaRPr>
          </a:p>
          <a:p>
            <a:pPr algn="ctr">
              <a:buNone/>
            </a:pPr>
            <a:r>
              <a:rPr lang="en-US" sz="2200" dirty="0" smtClean="0">
                <a:latin typeface="Verdana" pitchFamily="34" charset="0"/>
                <a:ea typeface="Verdana" pitchFamily="34" charset="0"/>
                <a:cs typeface="Verdana" pitchFamily="34" charset="0"/>
              </a:rPr>
              <a:t>American College of Greece – </a:t>
            </a:r>
            <a:r>
              <a:rPr lang="en-US" sz="2200" dirty="0" err="1" smtClean="0">
                <a:latin typeface="Verdana" pitchFamily="34" charset="0"/>
                <a:ea typeface="Verdana" pitchFamily="34" charset="0"/>
                <a:cs typeface="Verdana" pitchFamily="34" charset="0"/>
              </a:rPr>
              <a:t>Deree</a:t>
            </a:r>
            <a:endParaRPr lang="en-US" sz="2200" dirty="0" smtClean="0">
              <a:latin typeface="Verdana" pitchFamily="34" charset="0"/>
              <a:ea typeface="Verdana" pitchFamily="34" charset="0"/>
              <a:cs typeface="Verdana" pitchFamily="34" charset="0"/>
            </a:endParaRPr>
          </a:p>
          <a:p>
            <a:pPr algn="ctr">
              <a:buNone/>
            </a:pPr>
            <a:r>
              <a:rPr lang="en-US" sz="1800" dirty="0" smtClean="0">
                <a:latin typeface="Verdana" pitchFamily="34" charset="0"/>
                <a:ea typeface="Verdana" pitchFamily="34" charset="0"/>
                <a:cs typeface="Verdana" pitchFamily="34" charset="0"/>
              </a:rPr>
              <a:t>jmandalios@acg.edu</a:t>
            </a:r>
          </a:p>
        </p:txBody>
      </p:sp>
      <p:sp>
        <p:nvSpPr>
          <p:cNvPr id="6" name="Slide Number Placeholder 5"/>
          <p:cNvSpPr>
            <a:spLocks noGrp="1"/>
          </p:cNvSpPr>
          <p:nvPr>
            <p:ph type="sldNum" sz="quarter" idx="12"/>
          </p:nvPr>
        </p:nvSpPr>
        <p:spPr/>
        <p:txBody>
          <a:bodyPr/>
          <a:lstStyle/>
          <a:p>
            <a:fld id="{ACDEB624-E960-4811-8771-E8A74AF014E8}" type="slidenum">
              <a:rPr lang="en-US" altLang="el-GR" smtClean="0"/>
              <a:pPr/>
              <a:t>1</a:t>
            </a:fld>
            <a:endParaRPr lang="en-US" altLang="el-G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5"/>
          <p:cNvSpPr>
            <a:spLocks noChangeShapeType="1"/>
          </p:cNvSpPr>
          <p:nvPr/>
        </p:nvSpPr>
        <p:spPr bwMode="auto">
          <a:xfrm flipV="1">
            <a:off x="1828800" y="0"/>
            <a:ext cx="0" cy="6858000"/>
          </a:xfrm>
          <a:prstGeom prst="line">
            <a:avLst/>
          </a:prstGeom>
          <a:noFill/>
          <a:ln w="3175">
            <a:solidFill>
              <a:schemeClr val="tx1"/>
            </a:solidFill>
            <a:round/>
            <a:headEnd/>
            <a:tailEnd/>
          </a:ln>
          <a:effectLst/>
        </p:spPr>
        <p:txBody>
          <a:bodyPr/>
          <a:lstStyle/>
          <a:p>
            <a:endParaRPr lang="el-GR"/>
          </a:p>
        </p:txBody>
      </p:sp>
      <p:pic>
        <p:nvPicPr>
          <p:cNvPr id="3075" name="Picture 1"/>
          <p:cNvPicPr>
            <a:picLocks noChangeAspect="1"/>
          </p:cNvPicPr>
          <p:nvPr/>
        </p:nvPicPr>
        <p:blipFill>
          <a:blip r:embed="rId2" cstate="print"/>
          <a:srcRect/>
          <a:stretch>
            <a:fillRect/>
          </a:stretch>
        </p:blipFill>
        <p:spPr bwMode="auto">
          <a:xfrm>
            <a:off x="26988" y="0"/>
            <a:ext cx="1801812" cy="2520950"/>
          </a:xfrm>
          <a:prstGeom prst="rect">
            <a:avLst/>
          </a:prstGeom>
          <a:noFill/>
          <a:ln w="9525">
            <a:noFill/>
            <a:miter lim="800000"/>
            <a:headEnd/>
            <a:tailEnd/>
          </a:ln>
        </p:spPr>
      </p:pic>
      <p:sp>
        <p:nvSpPr>
          <p:cNvPr id="3076" name="Title 1"/>
          <p:cNvSpPr>
            <a:spLocks noGrp="1"/>
          </p:cNvSpPr>
          <p:nvPr>
            <p:ph type="title"/>
          </p:nvPr>
        </p:nvSpPr>
        <p:spPr>
          <a:xfrm>
            <a:off x="2514600" y="152400"/>
            <a:ext cx="6172200" cy="1265238"/>
          </a:xfrm>
        </p:spPr>
        <p:txBody>
          <a:bodyPr/>
          <a:lstStyle/>
          <a:p>
            <a:r>
              <a:rPr lang="en-US" sz="3200" b="1" dirty="0" smtClean="0">
                <a:solidFill>
                  <a:schemeClr val="accent2"/>
                </a:solidFill>
              </a:rPr>
              <a:t>Historical development of </a:t>
            </a:r>
            <a:r>
              <a:rPr lang="en-US" sz="3200" b="1" dirty="0" err="1" smtClean="0">
                <a:solidFill>
                  <a:schemeClr val="accent2"/>
                </a:solidFill>
              </a:rPr>
              <a:t>translanguaging</a:t>
            </a:r>
            <a:r>
              <a:rPr lang="en-US" sz="3200" b="1" dirty="0" smtClean="0">
                <a:solidFill>
                  <a:schemeClr val="accent2"/>
                </a:solidFill>
              </a:rPr>
              <a:t> studies</a:t>
            </a:r>
            <a:endParaRPr lang="el-GR" sz="3200" b="1" dirty="0" smtClean="0">
              <a:solidFill>
                <a:schemeClr val="accent2"/>
              </a:solidFill>
            </a:endParaRPr>
          </a:p>
        </p:txBody>
      </p:sp>
      <p:sp>
        <p:nvSpPr>
          <p:cNvPr id="3077" name="Content Placeholder 2"/>
          <p:cNvSpPr>
            <a:spLocks noGrp="1"/>
          </p:cNvSpPr>
          <p:nvPr>
            <p:ph idx="1"/>
          </p:nvPr>
        </p:nvSpPr>
        <p:spPr>
          <a:xfrm>
            <a:off x="2514600" y="1371600"/>
            <a:ext cx="6172200" cy="4373563"/>
          </a:xfrm>
        </p:spPr>
        <p:txBody>
          <a:bodyPr/>
          <a:lstStyle/>
          <a:p>
            <a:pPr>
              <a:buFont typeface="Arial" panose="020B0604020202020204" pitchFamily="34" charset="0"/>
              <a:buChar char="•"/>
            </a:pPr>
            <a:r>
              <a:rPr lang="en-US" sz="2000" dirty="0" smtClean="0">
                <a:solidFill>
                  <a:schemeClr val="accent2"/>
                </a:solidFill>
              </a:rPr>
              <a:t>Phrase </a:t>
            </a:r>
            <a:r>
              <a:rPr lang="en-US" sz="2000" dirty="0">
                <a:solidFill>
                  <a:schemeClr val="accent2"/>
                </a:solidFill>
              </a:rPr>
              <a:t>coined in Welsh (‘</a:t>
            </a:r>
            <a:r>
              <a:rPr lang="en-US" sz="2000" dirty="0" err="1">
                <a:solidFill>
                  <a:schemeClr val="accent2"/>
                </a:solidFill>
              </a:rPr>
              <a:t>trawsieithu</a:t>
            </a:r>
            <a:r>
              <a:rPr lang="en-US" sz="2000" dirty="0">
                <a:solidFill>
                  <a:schemeClr val="accent2"/>
                </a:solidFill>
              </a:rPr>
              <a:t>’) by Williams 1980s in context of Welsh education; alternating languages of input &amp; output</a:t>
            </a:r>
            <a:r>
              <a:rPr lang="en-US" sz="2000" dirty="0" smtClean="0">
                <a:solidFill>
                  <a:schemeClr val="accent2"/>
                </a:solidFill>
              </a:rPr>
              <a:t>;</a:t>
            </a:r>
          </a:p>
          <a:p>
            <a:pPr>
              <a:buFont typeface="Arial" panose="020B0604020202020204" pitchFamily="34" charset="0"/>
              <a:buChar char="•"/>
            </a:pPr>
            <a:r>
              <a:rPr lang="en-US" sz="2000" dirty="0" smtClean="0">
                <a:solidFill>
                  <a:schemeClr val="accent2"/>
                </a:solidFill>
              </a:rPr>
              <a:t>Emergence </a:t>
            </a:r>
            <a:r>
              <a:rPr lang="en-US" sz="2000" dirty="0">
                <a:solidFill>
                  <a:schemeClr val="accent2"/>
                </a:solidFill>
              </a:rPr>
              <a:t>&amp; acceptance of belief/ understanding that bilingualism could be personally, socially, culturally, politically, linguistically beneficial in </a:t>
            </a:r>
            <a:r>
              <a:rPr lang="en-US" sz="2000" dirty="0" smtClean="0">
                <a:solidFill>
                  <a:schemeClr val="accent2"/>
                </a:solidFill>
              </a:rPr>
              <a:t>Wales</a:t>
            </a:r>
          </a:p>
          <a:p>
            <a:pPr>
              <a:buFont typeface="Arial" panose="020B0604020202020204" pitchFamily="34" charset="0"/>
              <a:buChar char="•"/>
            </a:pPr>
            <a:r>
              <a:rPr lang="en-US" sz="2000" dirty="0">
                <a:solidFill>
                  <a:schemeClr val="accent2"/>
                </a:solidFill>
              </a:rPr>
              <a:t>Development of bilingual education (Canada, US</a:t>
            </a:r>
            <a:r>
              <a:rPr lang="en-US" sz="2000" dirty="0" smtClean="0">
                <a:solidFill>
                  <a:schemeClr val="accent2"/>
                </a:solidFill>
              </a:rPr>
              <a:t>)</a:t>
            </a:r>
            <a:endParaRPr lang="en-US" sz="2000" dirty="0">
              <a:solidFill>
                <a:schemeClr val="accent2"/>
              </a:solidFill>
            </a:endParaRPr>
          </a:p>
          <a:p>
            <a:pPr>
              <a:buFont typeface="Arial" panose="020B0604020202020204" pitchFamily="34" charset="0"/>
              <a:buChar char="•"/>
            </a:pPr>
            <a:r>
              <a:rPr lang="en-US" sz="2000" dirty="0">
                <a:solidFill>
                  <a:schemeClr val="accent2"/>
                </a:solidFill>
              </a:rPr>
              <a:t>Development of concept of additive vs subtractive bilingualism; work on code-switching</a:t>
            </a:r>
          </a:p>
          <a:p>
            <a:pPr>
              <a:buFont typeface="Arial" panose="020B0604020202020204" pitchFamily="34" charset="0"/>
              <a:buChar char="•"/>
            </a:pPr>
            <a:r>
              <a:rPr lang="en-US" sz="2000" dirty="0">
                <a:solidFill>
                  <a:schemeClr val="accent2"/>
                </a:solidFill>
              </a:rPr>
              <a:t>Development of CLIL (Content and Language Integrated Learning) classrooms</a:t>
            </a:r>
          </a:p>
          <a:p>
            <a:pPr marL="457200" lvl="1" indent="0">
              <a:buNone/>
            </a:pPr>
            <a:endParaRPr lang="en-US" sz="2400" dirty="0" smtClean="0">
              <a:solidFill>
                <a:schemeClr val="accent6"/>
              </a:solidFill>
            </a:endParaRPr>
          </a:p>
        </p:txBody>
      </p:sp>
      <p:sp>
        <p:nvSpPr>
          <p:cNvPr id="6" name="Slide Number Placeholder 5"/>
          <p:cNvSpPr>
            <a:spLocks noGrp="1"/>
          </p:cNvSpPr>
          <p:nvPr>
            <p:ph type="sldNum" sz="quarter" idx="12"/>
          </p:nvPr>
        </p:nvSpPr>
        <p:spPr/>
        <p:txBody>
          <a:bodyPr/>
          <a:lstStyle/>
          <a:p>
            <a:fld id="{ACDEB624-E960-4811-8771-E8A74AF014E8}" type="slidenum">
              <a:rPr lang="en-US" altLang="el-GR" smtClean="0"/>
              <a:pPr/>
              <a:t>10</a:t>
            </a:fld>
            <a:endParaRPr lang="en-US" alt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5"/>
          <p:cNvSpPr>
            <a:spLocks noChangeShapeType="1"/>
          </p:cNvSpPr>
          <p:nvPr/>
        </p:nvSpPr>
        <p:spPr bwMode="auto">
          <a:xfrm flipV="1">
            <a:off x="1828800" y="0"/>
            <a:ext cx="0" cy="6858000"/>
          </a:xfrm>
          <a:prstGeom prst="line">
            <a:avLst/>
          </a:prstGeom>
          <a:noFill/>
          <a:ln w="3175">
            <a:solidFill>
              <a:schemeClr val="tx1"/>
            </a:solidFill>
            <a:round/>
            <a:headEnd/>
            <a:tailEnd/>
          </a:ln>
          <a:effectLst/>
        </p:spPr>
        <p:txBody>
          <a:bodyPr/>
          <a:lstStyle/>
          <a:p>
            <a:endParaRPr lang="el-GR"/>
          </a:p>
        </p:txBody>
      </p:sp>
      <p:pic>
        <p:nvPicPr>
          <p:cNvPr id="3075" name="Picture 1"/>
          <p:cNvPicPr>
            <a:picLocks noChangeAspect="1"/>
          </p:cNvPicPr>
          <p:nvPr/>
        </p:nvPicPr>
        <p:blipFill>
          <a:blip r:embed="rId2" cstate="print"/>
          <a:srcRect/>
          <a:stretch>
            <a:fillRect/>
          </a:stretch>
        </p:blipFill>
        <p:spPr bwMode="auto">
          <a:xfrm>
            <a:off x="26988" y="0"/>
            <a:ext cx="1801812" cy="2520950"/>
          </a:xfrm>
          <a:prstGeom prst="rect">
            <a:avLst/>
          </a:prstGeom>
          <a:noFill/>
          <a:ln w="9525">
            <a:noFill/>
            <a:miter lim="800000"/>
            <a:headEnd/>
            <a:tailEnd/>
          </a:ln>
        </p:spPr>
      </p:pic>
      <p:sp>
        <p:nvSpPr>
          <p:cNvPr id="3076" name="Title 1"/>
          <p:cNvSpPr>
            <a:spLocks noGrp="1"/>
          </p:cNvSpPr>
          <p:nvPr>
            <p:ph type="title"/>
          </p:nvPr>
        </p:nvSpPr>
        <p:spPr>
          <a:xfrm>
            <a:off x="2514600" y="152400"/>
            <a:ext cx="6172200" cy="1265238"/>
          </a:xfrm>
        </p:spPr>
        <p:txBody>
          <a:bodyPr/>
          <a:lstStyle/>
          <a:p>
            <a:endParaRPr lang="el-GR" sz="3200" b="1" dirty="0" smtClean="0">
              <a:solidFill>
                <a:schemeClr val="accent2"/>
              </a:solidFill>
            </a:endParaRPr>
          </a:p>
        </p:txBody>
      </p:sp>
      <p:sp>
        <p:nvSpPr>
          <p:cNvPr id="3077" name="Content Placeholder 2"/>
          <p:cNvSpPr>
            <a:spLocks noGrp="1"/>
          </p:cNvSpPr>
          <p:nvPr>
            <p:ph idx="1"/>
          </p:nvPr>
        </p:nvSpPr>
        <p:spPr>
          <a:xfrm>
            <a:off x="2514600" y="1752600"/>
            <a:ext cx="6172200" cy="4373563"/>
          </a:xfrm>
        </p:spPr>
        <p:txBody>
          <a:bodyPr/>
          <a:lstStyle/>
          <a:p>
            <a:pPr>
              <a:buFont typeface="+mj-lt"/>
              <a:buAutoNum type="arabicPeriod"/>
            </a:pPr>
            <a:r>
              <a:rPr lang="en-US" sz="1800" dirty="0" smtClean="0">
                <a:solidFill>
                  <a:schemeClr val="accent2"/>
                </a:solidFill>
              </a:rPr>
              <a:t>“</a:t>
            </a:r>
            <a:r>
              <a:rPr lang="en-US" sz="1800" dirty="0" err="1" smtClean="0">
                <a:solidFill>
                  <a:schemeClr val="accent2"/>
                </a:solidFill>
              </a:rPr>
              <a:t>Translanguaging</a:t>
            </a:r>
            <a:r>
              <a:rPr lang="en-US" sz="1800" dirty="0" smtClean="0">
                <a:solidFill>
                  <a:schemeClr val="accent2"/>
                </a:solidFill>
              </a:rPr>
              <a:t> </a:t>
            </a:r>
            <a:r>
              <a:rPr lang="en-US" sz="1800" dirty="0">
                <a:solidFill>
                  <a:schemeClr val="accent2"/>
                </a:solidFill>
              </a:rPr>
              <a:t>is the </a:t>
            </a:r>
            <a:r>
              <a:rPr lang="en-US" sz="1800" i="1" dirty="0">
                <a:solidFill>
                  <a:schemeClr val="accent2"/>
                </a:solidFill>
              </a:rPr>
              <a:t>language ideology</a:t>
            </a:r>
            <a:r>
              <a:rPr lang="en-US" sz="1800" dirty="0">
                <a:solidFill>
                  <a:schemeClr val="accent2"/>
                </a:solidFill>
              </a:rPr>
              <a:t> that takes bilingualism as the norm</a:t>
            </a:r>
          </a:p>
          <a:p>
            <a:pPr>
              <a:buFont typeface="+mj-lt"/>
              <a:buAutoNum type="arabicPeriod"/>
            </a:pPr>
            <a:r>
              <a:rPr lang="en-US" sz="1800" dirty="0" err="1">
                <a:solidFill>
                  <a:schemeClr val="accent2"/>
                </a:solidFill>
              </a:rPr>
              <a:t>Translanguaging</a:t>
            </a:r>
            <a:r>
              <a:rPr lang="en-US" sz="1800" dirty="0">
                <a:solidFill>
                  <a:schemeClr val="accent2"/>
                </a:solidFill>
              </a:rPr>
              <a:t> is a </a:t>
            </a:r>
            <a:r>
              <a:rPr lang="en-US" sz="1800" i="1" dirty="0">
                <a:solidFill>
                  <a:schemeClr val="accent2"/>
                </a:solidFill>
              </a:rPr>
              <a:t>theory of bilingualism</a:t>
            </a:r>
            <a:r>
              <a:rPr lang="en-US" sz="1800" dirty="0">
                <a:solidFill>
                  <a:schemeClr val="accent2"/>
                </a:solidFill>
              </a:rPr>
              <a:t> based on lived experiences.  As such, it posits that bilinguals do not separate their ‘languages’ into discrete systems, but rather possess one integrated repertoire of </a:t>
            </a:r>
            <a:r>
              <a:rPr lang="en-US" sz="1800" dirty="0" err="1">
                <a:solidFill>
                  <a:schemeClr val="accent2"/>
                </a:solidFill>
              </a:rPr>
              <a:t>languaging</a:t>
            </a:r>
            <a:r>
              <a:rPr lang="en-US" sz="1800" dirty="0">
                <a:solidFill>
                  <a:schemeClr val="accent2"/>
                </a:solidFill>
              </a:rPr>
              <a:t> practices from which they draw as they navigate their everyday bilingual worlds.</a:t>
            </a:r>
          </a:p>
          <a:p>
            <a:pPr>
              <a:buFont typeface="+mj-lt"/>
              <a:buAutoNum type="arabicPeriod"/>
            </a:pPr>
            <a:r>
              <a:rPr lang="en-US" sz="1800" dirty="0" err="1">
                <a:solidFill>
                  <a:schemeClr val="accent2"/>
                </a:solidFill>
              </a:rPr>
              <a:t>Translanguaging</a:t>
            </a:r>
            <a:r>
              <a:rPr lang="en-US" sz="1800" dirty="0">
                <a:solidFill>
                  <a:schemeClr val="accent2"/>
                </a:solidFill>
              </a:rPr>
              <a:t> is a </a:t>
            </a:r>
            <a:r>
              <a:rPr lang="en-US" sz="1800" i="1" dirty="0">
                <a:solidFill>
                  <a:schemeClr val="accent2"/>
                </a:solidFill>
              </a:rPr>
              <a:t>pedagogical stance</a:t>
            </a:r>
            <a:r>
              <a:rPr lang="en-US" sz="1800" dirty="0">
                <a:solidFill>
                  <a:schemeClr val="accent2"/>
                </a:solidFill>
              </a:rPr>
              <a:t> that teachers and students take on that allows them to draw on all of their linguistic and semiotic resources as they teach and learn both language and content material in classrooms.</a:t>
            </a:r>
          </a:p>
          <a:p>
            <a:pPr marL="0" indent="0">
              <a:buNone/>
            </a:pPr>
            <a:r>
              <a:rPr lang="en-US" sz="1200" dirty="0">
                <a:solidFill>
                  <a:schemeClr val="accent2"/>
                </a:solidFill>
              </a:rPr>
              <a:t>Source:  Mazak, C. (2017). Introduction: Theorizing </a:t>
            </a:r>
            <a:r>
              <a:rPr lang="en-US" sz="1200" dirty="0" err="1">
                <a:solidFill>
                  <a:schemeClr val="accent2"/>
                </a:solidFill>
              </a:rPr>
              <a:t>translanguaging</a:t>
            </a:r>
            <a:r>
              <a:rPr lang="en-US" sz="1200" dirty="0">
                <a:solidFill>
                  <a:schemeClr val="accent2"/>
                </a:solidFill>
              </a:rPr>
              <a:t> practices in higher education.  In C. Mazak and K.S. Carroll (eds.). </a:t>
            </a:r>
            <a:r>
              <a:rPr lang="en-US" sz="1200" i="1" dirty="0" err="1">
                <a:solidFill>
                  <a:schemeClr val="accent2"/>
                </a:solidFill>
              </a:rPr>
              <a:t>Translanguaging</a:t>
            </a:r>
            <a:r>
              <a:rPr lang="en-US" sz="1200" i="1" dirty="0">
                <a:solidFill>
                  <a:schemeClr val="accent2"/>
                </a:solidFill>
              </a:rPr>
              <a:t> in higher education: Beyond monolingual ideologies, </a:t>
            </a:r>
            <a:r>
              <a:rPr lang="en-US" sz="1200" dirty="0">
                <a:solidFill>
                  <a:schemeClr val="accent2"/>
                </a:solidFill>
              </a:rPr>
              <a:t>(pp.1-10). Bristol: Multilingual Matters.</a:t>
            </a:r>
          </a:p>
          <a:p>
            <a:pPr marL="457200" lvl="1" indent="0">
              <a:buNone/>
            </a:pPr>
            <a:endParaRPr lang="en-US" sz="2200" dirty="0" smtClean="0">
              <a:solidFill>
                <a:schemeClr val="accent2"/>
              </a:solidFill>
            </a:endParaRPr>
          </a:p>
          <a:p>
            <a:endParaRPr lang="en-US" sz="2600" dirty="0" smtClean="0">
              <a:solidFill>
                <a:schemeClr val="accent2"/>
              </a:solidFill>
            </a:endParaRPr>
          </a:p>
          <a:p>
            <a:endParaRPr lang="en-US" sz="2600" dirty="0" smtClean="0">
              <a:solidFill>
                <a:schemeClr val="accent2"/>
              </a:solidFill>
            </a:endParaRPr>
          </a:p>
        </p:txBody>
      </p:sp>
      <p:sp>
        <p:nvSpPr>
          <p:cNvPr id="6" name="Slide Number Placeholder 5"/>
          <p:cNvSpPr>
            <a:spLocks noGrp="1"/>
          </p:cNvSpPr>
          <p:nvPr>
            <p:ph type="sldNum" sz="quarter" idx="12"/>
          </p:nvPr>
        </p:nvSpPr>
        <p:spPr/>
        <p:txBody>
          <a:bodyPr/>
          <a:lstStyle/>
          <a:p>
            <a:fld id="{ACDEB624-E960-4811-8771-E8A74AF014E8}" type="slidenum">
              <a:rPr lang="en-US" altLang="el-GR" smtClean="0"/>
              <a:pPr/>
              <a:t>11</a:t>
            </a:fld>
            <a:endParaRPr lang="en-US" altLang="el-GR"/>
          </a:p>
        </p:txBody>
      </p:sp>
    </p:spTree>
    <p:extLst>
      <p:ext uri="{BB962C8B-B14F-4D97-AF65-F5344CB8AC3E}">
        <p14:creationId xmlns:p14="http://schemas.microsoft.com/office/powerpoint/2010/main" val="953289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5"/>
          <p:cNvSpPr>
            <a:spLocks noChangeShapeType="1"/>
          </p:cNvSpPr>
          <p:nvPr/>
        </p:nvSpPr>
        <p:spPr bwMode="auto">
          <a:xfrm flipV="1">
            <a:off x="1828800" y="0"/>
            <a:ext cx="0" cy="6858000"/>
          </a:xfrm>
          <a:prstGeom prst="line">
            <a:avLst/>
          </a:prstGeom>
          <a:noFill/>
          <a:ln w="3175">
            <a:solidFill>
              <a:schemeClr val="tx1"/>
            </a:solidFill>
            <a:round/>
            <a:headEnd/>
            <a:tailEnd/>
          </a:ln>
          <a:effectLst/>
        </p:spPr>
        <p:txBody>
          <a:bodyPr/>
          <a:lstStyle/>
          <a:p>
            <a:endParaRPr lang="el-GR"/>
          </a:p>
        </p:txBody>
      </p:sp>
      <p:pic>
        <p:nvPicPr>
          <p:cNvPr id="3075" name="Picture 1"/>
          <p:cNvPicPr>
            <a:picLocks noChangeAspect="1"/>
          </p:cNvPicPr>
          <p:nvPr/>
        </p:nvPicPr>
        <p:blipFill>
          <a:blip r:embed="rId2" cstate="print"/>
          <a:srcRect/>
          <a:stretch>
            <a:fillRect/>
          </a:stretch>
        </p:blipFill>
        <p:spPr bwMode="auto">
          <a:xfrm>
            <a:off x="26988" y="0"/>
            <a:ext cx="1801812" cy="2520950"/>
          </a:xfrm>
          <a:prstGeom prst="rect">
            <a:avLst/>
          </a:prstGeom>
          <a:noFill/>
          <a:ln w="9525">
            <a:noFill/>
            <a:miter lim="800000"/>
            <a:headEnd/>
            <a:tailEnd/>
          </a:ln>
        </p:spPr>
      </p:pic>
      <p:sp>
        <p:nvSpPr>
          <p:cNvPr id="3076" name="Title 1"/>
          <p:cNvSpPr>
            <a:spLocks noGrp="1"/>
          </p:cNvSpPr>
          <p:nvPr>
            <p:ph type="title"/>
          </p:nvPr>
        </p:nvSpPr>
        <p:spPr>
          <a:xfrm>
            <a:off x="2514600" y="152400"/>
            <a:ext cx="6172200" cy="1265238"/>
          </a:xfrm>
        </p:spPr>
        <p:txBody>
          <a:bodyPr/>
          <a:lstStyle/>
          <a:p>
            <a:endParaRPr lang="el-GR" sz="3200" b="1" dirty="0" smtClean="0">
              <a:solidFill>
                <a:schemeClr val="accent2"/>
              </a:solidFill>
            </a:endParaRPr>
          </a:p>
        </p:txBody>
      </p:sp>
      <p:sp>
        <p:nvSpPr>
          <p:cNvPr id="3077" name="Content Placeholder 2"/>
          <p:cNvSpPr>
            <a:spLocks noGrp="1"/>
          </p:cNvSpPr>
          <p:nvPr>
            <p:ph idx="1"/>
          </p:nvPr>
        </p:nvSpPr>
        <p:spPr>
          <a:xfrm>
            <a:off x="2514600" y="1752600"/>
            <a:ext cx="6172200" cy="4373563"/>
          </a:xfrm>
        </p:spPr>
        <p:txBody>
          <a:bodyPr/>
          <a:lstStyle/>
          <a:p>
            <a:pPr>
              <a:buFont typeface="+mj-lt"/>
              <a:buAutoNum type="arabicPeriod" startAt="4"/>
            </a:pPr>
            <a:r>
              <a:rPr lang="en-US" sz="1800" dirty="0" err="1">
                <a:solidFill>
                  <a:schemeClr val="accent2"/>
                </a:solidFill>
              </a:rPr>
              <a:t>Translanguaging</a:t>
            </a:r>
            <a:r>
              <a:rPr lang="en-US" sz="1800" dirty="0">
                <a:solidFill>
                  <a:schemeClr val="accent2"/>
                </a:solidFill>
              </a:rPr>
              <a:t> is a  </a:t>
            </a:r>
            <a:r>
              <a:rPr lang="en-US" sz="1800" i="1" dirty="0">
                <a:solidFill>
                  <a:schemeClr val="accent2"/>
                </a:solidFill>
              </a:rPr>
              <a:t>set of practices</a:t>
            </a:r>
            <a:r>
              <a:rPr lang="en-US" sz="1800" dirty="0">
                <a:solidFill>
                  <a:schemeClr val="accent2"/>
                </a:solidFill>
              </a:rPr>
              <a:t> that are still being researched and described.  It is not limited to what is traditionally known as ‘code-switching’, but rather seeks to include any practices that draw on an individual’s linguistic and semiotic repertoires (including reading in one language and discussing the reading in another, and many other practices […..]</a:t>
            </a:r>
          </a:p>
          <a:p>
            <a:pPr>
              <a:buFont typeface="+mj-lt"/>
              <a:buAutoNum type="arabicPeriod" startAt="4"/>
            </a:pPr>
            <a:r>
              <a:rPr lang="en-US" sz="1800" dirty="0">
                <a:solidFill>
                  <a:schemeClr val="accent2"/>
                </a:solidFill>
              </a:rPr>
              <a:t>As such, </a:t>
            </a:r>
            <a:r>
              <a:rPr lang="en-US" sz="1800" dirty="0" err="1">
                <a:solidFill>
                  <a:schemeClr val="accent2"/>
                </a:solidFill>
              </a:rPr>
              <a:t>translanguaging</a:t>
            </a:r>
            <a:r>
              <a:rPr lang="en-US" sz="1800" dirty="0">
                <a:solidFill>
                  <a:schemeClr val="accent2"/>
                </a:solidFill>
              </a:rPr>
              <a:t> is </a:t>
            </a:r>
            <a:r>
              <a:rPr lang="en-US" sz="1800" i="1" dirty="0">
                <a:solidFill>
                  <a:schemeClr val="accent2"/>
                </a:solidFill>
              </a:rPr>
              <a:t>transformational.</a:t>
            </a:r>
            <a:r>
              <a:rPr lang="en-US" sz="1800" dirty="0">
                <a:solidFill>
                  <a:schemeClr val="accent2"/>
                </a:solidFill>
              </a:rPr>
              <a:t> It changes the world as it continually invents and reinvents </a:t>
            </a:r>
            <a:r>
              <a:rPr lang="en-US" sz="1800" dirty="0" err="1">
                <a:solidFill>
                  <a:schemeClr val="accent2"/>
                </a:solidFill>
              </a:rPr>
              <a:t>languaging</a:t>
            </a:r>
            <a:r>
              <a:rPr lang="en-US" sz="1800" dirty="0">
                <a:solidFill>
                  <a:schemeClr val="accent2"/>
                </a:solidFill>
              </a:rPr>
              <a:t> practices in a perpetual process of meaning-making.  The acceptance of these practices – of the creative, adaptable, resourceful inventions of bilinguals – transforms not only our traditional notions of ‘languages’, but also the lives of bilinguals themselves as they remake the world through language</a:t>
            </a:r>
            <a:r>
              <a:rPr lang="en-US" sz="1800" dirty="0" smtClean="0">
                <a:solidFill>
                  <a:schemeClr val="accent2"/>
                </a:solidFill>
              </a:rPr>
              <a:t>.”</a:t>
            </a:r>
            <a:endParaRPr lang="el-GR" sz="1800" dirty="0">
              <a:solidFill>
                <a:schemeClr val="accent2"/>
              </a:solidFill>
            </a:endParaRPr>
          </a:p>
          <a:p>
            <a:pPr marL="457200" lvl="1" indent="0">
              <a:buNone/>
            </a:pPr>
            <a:endParaRPr lang="en-US" sz="2200" dirty="0" smtClean="0">
              <a:solidFill>
                <a:schemeClr val="accent2"/>
              </a:solidFill>
            </a:endParaRPr>
          </a:p>
          <a:p>
            <a:endParaRPr lang="en-US" sz="2600" dirty="0" smtClean="0">
              <a:solidFill>
                <a:schemeClr val="accent2"/>
              </a:solidFill>
            </a:endParaRPr>
          </a:p>
          <a:p>
            <a:endParaRPr lang="en-US" sz="2600" dirty="0" smtClean="0">
              <a:solidFill>
                <a:schemeClr val="accent2"/>
              </a:solidFill>
            </a:endParaRPr>
          </a:p>
        </p:txBody>
      </p:sp>
      <p:sp>
        <p:nvSpPr>
          <p:cNvPr id="6" name="Slide Number Placeholder 5"/>
          <p:cNvSpPr>
            <a:spLocks noGrp="1"/>
          </p:cNvSpPr>
          <p:nvPr>
            <p:ph type="sldNum" sz="quarter" idx="12"/>
          </p:nvPr>
        </p:nvSpPr>
        <p:spPr/>
        <p:txBody>
          <a:bodyPr/>
          <a:lstStyle/>
          <a:p>
            <a:fld id="{ACDEB624-E960-4811-8771-E8A74AF014E8}" type="slidenum">
              <a:rPr lang="en-US" altLang="el-GR" smtClean="0"/>
              <a:pPr/>
              <a:t>12</a:t>
            </a:fld>
            <a:endParaRPr lang="en-US" altLang="el-GR"/>
          </a:p>
        </p:txBody>
      </p:sp>
    </p:spTree>
    <p:extLst>
      <p:ext uri="{BB962C8B-B14F-4D97-AF65-F5344CB8AC3E}">
        <p14:creationId xmlns:p14="http://schemas.microsoft.com/office/powerpoint/2010/main" val="27700378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5"/>
          <p:cNvSpPr>
            <a:spLocks noChangeShapeType="1"/>
          </p:cNvSpPr>
          <p:nvPr/>
        </p:nvSpPr>
        <p:spPr bwMode="auto">
          <a:xfrm flipV="1">
            <a:off x="1828800" y="0"/>
            <a:ext cx="0" cy="6858000"/>
          </a:xfrm>
          <a:prstGeom prst="line">
            <a:avLst/>
          </a:prstGeom>
          <a:noFill/>
          <a:ln w="3175">
            <a:solidFill>
              <a:schemeClr val="tx1"/>
            </a:solidFill>
            <a:round/>
            <a:headEnd/>
            <a:tailEnd/>
          </a:ln>
          <a:effectLst/>
        </p:spPr>
        <p:txBody>
          <a:bodyPr/>
          <a:lstStyle/>
          <a:p>
            <a:endParaRPr lang="el-GR"/>
          </a:p>
        </p:txBody>
      </p:sp>
      <p:pic>
        <p:nvPicPr>
          <p:cNvPr id="3075" name="Picture 1"/>
          <p:cNvPicPr>
            <a:picLocks noChangeAspect="1"/>
          </p:cNvPicPr>
          <p:nvPr/>
        </p:nvPicPr>
        <p:blipFill>
          <a:blip r:embed="rId2" cstate="print"/>
          <a:srcRect/>
          <a:stretch>
            <a:fillRect/>
          </a:stretch>
        </p:blipFill>
        <p:spPr bwMode="auto">
          <a:xfrm>
            <a:off x="26988" y="0"/>
            <a:ext cx="1801812" cy="2520950"/>
          </a:xfrm>
          <a:prstGeom prst="rect">
            <a:avLst/>
          </a:prstGeom>
          <a:noFill/>
          <a:ln w="9525">
            <a:noFill/>
            <a:miter lim="800000"/>
            <a:headEnd/>
            <a:tailEnd/>
          </a:ln>
        </p:spPr>
      </p:pic>
      <p:sp>
        <p:nvSpPr>
          <p:cNvPr id="3076" name="Title 1"/>
          <p:cNvSpPr>
            <a:spLocks noGrp="1"/>
          </p:cNvSpPr>
          <p:nvPr>
            <p:ph type="title"/>
          </p:nvPr>
        </p:nvSpPr>
        <p:spPr>
          <a:xfrm>
            <a:off x="2514600" y="152400"/>
            <a:ext cx="6172200" cy="1265238"/>
          </a:xfrm>
        </p:spPr>
        <p:txBody>
          <a:bodyPr/>
          <a:lstStyle/>
          <a:p>
            <a:r>
              <a:rPr lang="en-US" sz="3200" b="1" dirty="0" smtClean="0">
                <a:solidFill>
                  <a:schemeClr val="accent2"/>
                </a:solidFill>
              </a:rPr>
              <a:t>My Study (Phase 1)</a:t>
            </a:r>
            <a:endParaRPr lang="el-GR" sz="3200" b="1" dirty="0" smtClean="0">
              <a:solidFill>
                <a:schemeClr val="accent2"/>
              </a:solidFill>
            </a:endParaRPr>
          </a:p>
        </p:txBody>
      </p:sp>
      <p:sp>
        <p:nvSpPr>
          <p:cNvPr id="3077" name="Content Placeholder 2"/>
          <p:cNvSpPr>
            <a:spLocks noGrp="1"/>
          </p:cNvSpPr>
          <p:nvPr>
            <p:ph idx="1"/>
          </p:nvPr>
        </p:nvSpPr>
        <p:spPr>
          <a:xfrm>
            <a:off x="2209800" y="1295400"/>
            <a:ext cx="6629400" cy="5562600"/>
          </a:xfrm>
        </p:spPr>
        <p:txBody>
          <a:bodyPr/>
          <a:lstStyle/>
          <a:p>
            <a:pPr marL="450850" lvl="1" indent="-355600">
              <a:buFont typeface="Arial" pitchFamily="34" charset="0"/>
              <a:buChar char="•"/>
            </a:pPr>
            <a:r>
              <a:rPr lang="en-US" sz="2400" dirty="0" smtClean="0">
                <a:solidFill>
                  <a:schemeClr val="accent6"/>
                </a:solidFill>
              </a:rPr>
              <a:t>Context</a:t>
            </a:r>
            <a:endParaRPr lang="en-US" sz="2000" dirty="0" smtClean="0">
              <a:solidFill>
                <a:schemeClr val="accent6"/>
              </a:solidFill>
            </a:endParaRPr>
          </a:p>
          <a:p>
            <a:pPr marL="850900" lvl="2" indent="-355600">
              <a:buFontTx/>
              <a:buChar char="-"/>
            </a:pPr>
            <a:r>
              <a:rPr lang="en-US" sz="2000" dirty="0" smtClean="0">
                <a:solidFill>
                  <a:schemeClr val="accent6"/>
                </a:solidFill>
              </a:rPr>
              <a:t>Private English-medium university in  Greece</a:t>
            </a:r>
          </a:p>
          <a:p>
            <a:pPr marL="850900" lvl="2" indent="-355600">
              <a:buFontTx/>
              <a:buChar char="-"/>
            </a:pPr>
            <a:r>
              <a:rPr lang="en-US" sz="2000" dirty="0" smtClean="0">
                <a:solidFill>
                  <a:schemeClr val="accent6"/>
                </a:solidFill>
              </a:rPr>
              <a:t>2800+  students, majority Greek L1; others from variety of L1s, </a:t>
            </a:r>
            <a:r>
              <a:rPr lang="en-US" sz="2000" dirty="0" err="1" smtClean="0">
                <a:solidFill>
                  <a:schemeClr val="accent6"/>
                </a:solidFill>
              </a:rPr>
              <a:t>incl</a:t>
            </a:r>
            <a:r>
              <a:rPr lang="en-US" sz="2000" dirty="0" smtClean="0">
                <a:solidFill>
                  <a:schemeClr val="accent6"/>
                </a:solidFill>
              </a:rPr>
              <a:t> English</a:t>
            </a:r>
          </a:p>
          <a:p>
            <a:pPr marL="850900" lvl="2" indent="-355600">
              <a:buFontTx/>
              <a:buChar char="-"/>
            </a:pPr>
            <a:r>
              <a:rPr lang="en-US" sz="2000" dirty="0" smtClean="0">
                <a:solidFill>
                  <a:schemeClr val="accent6"/>
                </a:solidFill>
              </a:rPr>
              <a:t>Wide range of liberal arts majors</a:t>
            </a:r>
          </a:p>
          <a:p>
            <a:pPr marL="450850" lvl="2" indent="-355600">
              <a:buFont typeface="Arial" pitchFamily="34" charset="0"/>
              <a:buChar char="•"/>
            </a:pPr>
            <a:r>
              <a:rPr lang="en-US" dirty="0" smtClean="0">
                <a:solidFill>
                  <a:schemeClr val="accent6"/>
                </a:solidFill>
              </a:rPr>
              <a:t>Purpose (phase 1)</a:t>
            </a:r>
          </a:p>
          <a:p>
            <a:pPr marL="908050" lvl="3" indent="-355600"/>
            <a:r>
              <a:rPr lang="en-US" dirty="0" smtClean="0">
                <a:solidFill>
                  <a:schemeClr val="accent6"/>
                </a:solidFill>
              </a:rPr>
              <a:t>Explore student preferences for language use as they work on writing projects in their disciplines</a:t>
            </a:r>
          </a:p>
          <a:p>
            <a:pPr marL="1365250" lvl="4" indent="-355600"/>
            <a:r>
              <a:rPr lang="en-US" dirty="0" smtClean="0">
                <a:solidFill>
                  <a:schemeClr val="accent6"/>
                </a:solidFill>
              </a:rPr>
              <a:t>Discussing assignments before/while/after writing</a:t>
            </a:r>
          </a:p>
          <a:p>
            <a:pPr marL="1365250" lvl="4" indent="-355600"/>
            <a:r>
              <a:rPr lang="en-US" dirty="0" smtClean="0">
                <a:solidFill>
                  <a:schemeClr val="accent6"/>
                </a:solidFill>
              </a:rPr>
              <a:t>Writing in L1 during prewriting stages</a:t>
            </a:r>
          </a:p>
          <a:p>
            <a:pPr marL="1365250" lvl="4" indent="-355600"/>
            <a:r>
              <a:rPr lang="en-US" dirty="0" smtClean="0">
                <a:solidFill>
                  <a:schemeClr val="accent6"/>
                </a:solidFill>
              </a:rPr>
              <a:t>Use of dictionaries</a:t>
            </a:r>
          </a:p>
          <a:p>
            <a:pPr marL="1365250" lvl="4" indent="-355600"/>
            <a:r>
              <a:rPr lang="en-US" dirty="0" smtClean="0">
                <a:solidFill>
                  <a:schemeClr val="accent6"/>
                </a:solidFill>
              </a:rPr>
              <a:t>Use of translation</a:t>
            </a:r>
          </a:p>
          <a:p>
            <a:pPr marL="1365250" lvl="4" indent="-355600"/>
            <a:r>
              <a:rPr lang="en-US" dirty="0" smtClean="0">
                <a:solidFill>
                  <a:schemeClr val="accent6"/>
                </a:solidFill>
              </a:rPr>
              <a:t>Discussing with teacher</a:t>
            </a:r>
          </a:p>
          <a:p>
            <a:pPr marL="1365250" lvl="4" indent="-355600"/>
            <a:endParaRPr lang="en-US" dirty="0" smtClean="0">
              <a:solidFill>
                <a:schemeClr val="accent6"/>
              </a:solidFill>
            </a:endParaRPr>
          </a:p>
          <a:p>
            <a:pPr marL="1365250" lvl="4" indent="-355600"/>
            <a:endParaRPr lang="en-US" dirty="0" smtClean="0">
              <a:solidFill>
                <a:schemeClr val="accent6"/>
              </a:solidFill>
            </a:endParaRPr>
          </a:p>
          <a:p>
            <a:pPr marL="908050" lvl="3" indent="-355600">
              <a:buFont typeface="Arial" pitchFamily="34" charset="0"/>
              <a:buChar char="•"/>
            </a:pPr>
            <a:endParaRPr lang="en-US" sz="1600" dirty="0" smtClean="0">
              <a:solidFill>
                <a:schemeClr val="accent6"/>
              </a:solidFill>
            </a:endParaRPr>
          </a:p>
          <a:p>
            <a:pPr marL="908050" lvl="3" indent="-355600">
              <a:buFont typeface="Arial" pitchFamily="34" charset="0"/>
              <a:buChar char="•"/>
            </a:pPr>
            <a:endParaRPr lang="en-US" sz="1600" dirty="0" smtClean="0">
              <a:solidFill>
                <a:schemeClr val="accent6"/>
              </a:solidFill>
            </a:endParaRPr>
          </a:p>
          <a:p>
            <a:pPr marL="908050" lvl="3" indent="-355600"/>
            <a:endParaRPr lang="en-US" sz="1600" dirty="0" smtClean="0">
              <a:solidFill>
                <a:schemeClr val="accent6"/>
              </a:solidFill>
            </a:endParaRPr>
          </a:p>
          <a:p>
            <a:pPr marL="850900" lvl="2" indent="-355600">
              <a:buFont typeface="Arial" pitchFamily="34" charset="0"/>
              <a:buChar char="•"/>
            </a:pPr>
            <a:endParaRPr lang="en-US" sz="2000" dirty="0" smtClean="0">
              <a:solidFill>
                <a:schemeClr val="accent6"/>
              </a:solidFill>
            </a:endParaRPr>
          </a:p>
        </p:txBody>
      </p:sp>
      <p:sp>
        <p:nvSpPr>
          <p:cNvPr id="6" name="Slide Number Placeholder 5"/>
          <p:cNvSpPr>
            <a:spLocks noGrp="1"/>
          </p:cNvSpPr>
          <p:nvPr>
            <p:ph type="sldNum" sz="quarter" idx="12"/>
          </p:nvPr>
        </p:nvSpPr>
        <p:spPr/>
        <p:txBody>
          <a:bodyPr/>
          <a:lstStyle/>
          <a:p>
            <a:fld id="{ACDEB624-E960-4811-8771-E8A74AF014E8}" type="slidenum">
              <a:rPr lang="en-US" altLang="el-GR" smtClean="0"/>
              <a:pPr/>
              <a:t>13</a:t>
            </a:fld>
            <a:endParaRPr lang="en-US" altLang="el-G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5"/>
          <p:cNvSpPr>
            <a:spLocks noChangeShapeType="1"/>
          </p:cNvSpPr>
          <p:nvPr/>
        </p:nvSpPr>
        <p:spPr bwMode="auto">
          <a:xfrm flipV="1">
            <a:off x="1828800" y="0"/>
            <a:ext cx="0" cy="6858000"/>
          </a:xfrm>
          <a:prstGeom prst="line">
            <a:avLst/>
          </a:prstGeom>
          <a:noFill/>
          <a:ln w="3175">
            <a:solidFill>
              <a:schemeClr val="tx1"/>
            </a:solidFill>
            <a:round/>
            <a:headEnd/>
            <a:tailEnd/>
          </a:ln>
          <a:effectLst/>
        </p:spPr>
        <p:txBody>
          <a:bodyPr/>
          <a:lstStyle/>
          <a:p>
            <a:endParaRPr lang="el-GR"/>
          </a:p>
        </p:txBody>
      </p:sp>
      <p:pic>
        <p:nvPicPr>
          <p:cNvPr id="3075" name="Picture 1"/>
          <p:cNvPicPr>
            <a:picLocks noChangeAspect="1"/>
          </p:cNvPicPr>
          <p:nvPr/>
        </p:nvPicPr>
        <p:blipFill>
          <a:blip r:embed="rId2" cstate="print"/>
          <a:srcRect/>
          <a:stretch>
            <a:fillRect/>
          </a:stretch>
        </p:blipFill>
        <p:spPr bwMode="auto">
          <a:xfrm>
            <a:off x="26988" y="0"/>
            <a:ext cx="1801812" cy="2520950"/>
          </a:xfrm>
          <a:prstGeom prst="rect">
            <a:avLst/>
          </a:prstGeom>
          <a:noFill/>
          <a:ln w="9525">
            <a:noFill/>
            <a:miter lim="800000"/>
            <a:headEnd/>
            <a:tailEnd/>
          </a:ln>
        </p:spPr>
      </p:pic>
      <p:sp>
        <p:nvSpPr>
          <p:cNvPr id="3076" name="Title 1"/>
          <p:cNvSpPr>
            <a:spLocks noGrp="1"/>
          </p:cNvSpPr>
          <p:nvPr>
            <p:ph type="title"/>
          </p:nvPr>
        </p:nvSpPr>
        <p:spPr>
          <a:xfrm>
            <a:off x="2514600" y="152400"/>
            <a:ext cx="6172200" cy="1265238"/>
          </a:xfrm>
        </p:spPr>
        <p:txBody>
          <a:bodyPr/>
          <a:lstStyle/>
          <a:p>
            <a:endParaRPr lang="el-GR" sz="3200" dirty="0" smtClean="0"/>
          </a:p>
        </p:txBody>
      </p:sp>
      <p:sp>
        <p:nvSpPr>
          <p:cNvPr id="3077" name="Content Placeholder 2"/>
          <p:cNvSpPr>
            <a:spLocks noGrp="1"/>
          </p:cNvSpPr>
          <p:nvPr>
            <p:ph idx="1"/>
          </p:nvPr>
        </p:nvSpPr>
        <p:spPr>
          <a:xfrm>
            <a:off x="2514600" y="1371600"/>
            <a:ext cx="6172200" cy="5059363"/>
          </a:xfrm>
        </p:spPr>
        <p:txBody>
          <a:bodyPr/>
          <a:lstStyle/>
          <a:p>
            <a:pPr marL="355600" lvl="2" indent="-355600"/>
            <a:r>
              <a:rPr lang="en-US" sz="2600" dirty="0" smtClean="0">
                <a:solidFill>
                  <a:schemeClr val="accent6"/>
                </a:solidFill>
              </a:rPr>
              <a:t>Methodology (phase 1)</a:t>
            </a:r>
          </a:p>
          <a:p>
            <a:pPr marL="908050" lvl="3" indent="-355600"/>
            <a:r>
              <a:rPr lang="en-US" dirty="0" smtClean="0">
                <a:solidFill>
                  <a:schemeClr val="accent6"/>
                </a:solidFill>
              </a:rPr>
              <a:t>Initial sample 35 </a:t>
            </a:r>
            <a:r>
              <a:rPr lang="en-US" dirty="0" err="1" smtClean="0">
                <a:solidFill>
                  <a:schemeClr val="accent6"/>
                </a:solidFill>
              </a:rPr>
              <a:t>sts</a:t>
            </a:r>
            <a:r>
              <a:rPr lang="en-US" dirty="0" smtClean="0">
                <a:solidFill>
                  <a:schemeClr val="accent6"/>
                </a:solidFill>
              </a:rPr>
              <a:t> from across the majors</a:t>
            </a:r>
          </a:p>
          <a:p>
            <a:pPr marL="908050" lvl="3" indent="-355600"/>
            <a:r>
              <a:rPr lang="en-US" dirty="0" smtClean="0">
                <a:solidFill>
                  <a:schemeClr val="accent6"/>
                </a:solidFill>
              </a:rPr>
              <a:t>Questionnaires &amp; interviews after working collaboratively in class on written assignments, both  pre &amp; post writing</a:t>
            </a:r>
          </a:p>
          <a:p>
            <a:pPr marL="908050" lvl="3" indent="-355600">
              <a:buNone/>
            </a:pPr>
            <a:endParaRPr lang="en-US" dirty="0" smtClean="0">
              <a:solidFill>
                <a:schemeClr val="accent6"/>
              </a:solidFill>
            </a:endParaRPr>
          </a:p>
          <a:p>
            <a:pPr marL="355600" lvl="3" indent="-355600">
              <a:buFont typeface="Arial" pitchFamily="34" charset="0"/>
              <a:buChar char="•"/>
            </a:pPr>
            <a:r>
              <a:rPr lang="en-US" sz="2600" dirty="0" smtClean="0">
                <a:solidFill>
                  <a:schemeClr val="accent6"/>
                </a:solidFill>
              </a:rPr>
              <a:t>Quantitative findings</a:t>
            </a:r>
          </a:p>
          <a:p>
            <a:pPr marL="971550" lvl="4" indent="-514350">
              <a:buFont typeface="+mj-lt"/>
              <a:buAutoNum type="arabicPeriod"/>
            </a:pPr>
            <a:r>
              <a:rPr lang="en-US" dirty="0" smtClean="0">
                <a:solidFill>
                  <a:schemeClr val="accent6"/>
                </a:solidFill>
              </a:rPr>
              <a:t>Clear preference for </a:t>
            </a:r>
            <a:r>
              <a:rPr lang="en-US" dirty="0" err="1" smtClean="0">
                <a:solidFill>
                  <a:schemeClr val="accent6"/>
                </a:solidFill>
              </a:rPr>
              <a:t>translanguaging</a:t>
            </a:r>
            <a:r>
              <a:rPr lang="en-US" dirty="0" smtClean="0">
                <a:solidFill>
                  <a:schemeClr val="accent6"/>
                </a:solidFill>
              </a:rPr>
              <a:t> when </a:t>
            </a:r>
            <a:r>
              <a:rPr lang="en-US" dirty="0" smtClean="0">
                <a:solidFill>
                  <a:srgbClr val="FF0000"/>
                </a:solidFill>
              </a:rPr>
              <a:t>discussing assignments with others</a:t>
            </a:r>
            <a:r>
              <a:rPr lang="en-US" dirty="0" smtClean="0">
                <a:solidFill>
                  <a:schemeClr val="accent6"/>
                </a:solidFill>
              </a:rPr>
              <a:t>:</a:t>
            </a:r>
          </a:p>
          <a:p>
            <a:pPr marL="971550" lvl="4" indent="11113"/>
            <a:r>
              <a:rPr lang="en-US" dirty="0" smtClean="0">
                <a:solidFill>
                  <a:schemeClr val="accent6"/>
                </a:solidFill>
              </a:rPr>
              <a:t>  82% in prewriting stage (generating ideas,   planning)</a:t>
            </a:r>
          </a:p>
          <a:p>
            <a:pPr marL="971550" lvl="4" indent="11113"/>
            <a:r>
              <a:rPr lang="en-US" dirty="0" smtClean="0">
                <a:solidFill>
                  <a:schemeClr val="accent6"/>
                </a:solidFill>
              </a:rPr>
              <a:t>  53% during writing phase</a:t>
            </a:r>
          </a:p>
          <a:p>
            <a:pPr marL="971550" lvl="4" indent="11113"/>
            <a:r>
              <a:rPr lang="en-US" dirty="0" smtClean="0">
                <a:solidFill>
                  <a:schemeClr val="accent6"/>
                </a:solidFill>
              </a:rPr>
              <a:t>  82%  after writing (peer feedback)</a:t>
            </a:r>
          </a:p>
          <a:p>
            <a:pPr marL="971550" lvl="4" indent="11113">
              <a:buNone/>
            </a:pPr>
            <a:endParaRPr lang="en-US" dirty="0" smtClean="0">
              <a:solidFill>
                <a:schemeClr val="accent6"/>
              </a:solidFill>
            </a:endParaRPr>
          </a:p>
          <a:p>
            <a:pPr marL="971550" lvl="4" indent="11113"/>
            <a:endParaRPr lang="en-US" dirty="0" smtClean="0">
              <a:solidFill>
                <a:schemeClr val="accent6"/>
              </a:solidFill>
            </a:endParaRPr>
          </a:p>
          <a:p>
            <a:pPr marL="355600" lvl="4" indent="0">
              <a:buFont typeface="+mj-lt"/>
              <a:buAutoNum type="arabicPeriod"/>
            </a:pPr>
            <a:endParaRPr lang="en-US" sz="2600" dirty="0" smtClean="0">
              <a:solidFill>
                <a:schemeClr val="accent6"/>
              </a:solidFill>
            </a:endParaRPr>
          </a:p>
          <a:p>
            <a:pPr marL="812800" lvl="3" indent="-355600"/>
            <a:endParaRPr lang="en-US" sz="2200" dirty="0" smtClean="0">
              <a:solidFill>
                <a:schemeClr val="accent6"/>
              </a:solidFill>
            </a:endParaRPr>
          </a:p>
        </p:txBody>
      </p:sp>
      <p:sp>
        <p:nvSpPr>
          <p:cNvPr id="6" name="Slide Number Placeholder 5"/>
          <p:cNvSpPr>
            <a:spLocks noGrp="1"/>
          </p:cNvSpPr>
          <p:nvPr>
            <p:ph type="sldNum" sz="quarter" idx="12"/>
          </p:nvPr>
        </p:nvSpPr>
        <p:spPr/>
        <p:txBody>
          <a:bodyPr/>
          <a:lstStyle/>
          <a:p>
            <a:fld id="{ACDEB624-E960-4811-8771-E8A74AF014E8}" type="slidenum">
              <a:rPr lang="en-US" altLang="el-GR" smtClean="0"/>
              <a:pPr/>
              <a:t>14</a:t>
            </a:fld>
            <a:endParaRPr lang="en-US" altLang="el-G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5"/>
          <p:cNvSpPr>
            <a:spLocks noChangeShapeType="1"/>
          </p:cNvSpPr>
          <p:nvPr/>
        </p:nvSpPr>
        <p:spPr bwMode="auto">
          <a:xfrm flipV="1">
            <a:off x="1828800" y="0"/>
            <a:ext cx="0" cy="6858000"/>
          </a:xfrm>
          <a:prstGeom prst="line">
            <a:avLst/>
          </a:prstGeom>
          <a:noFill/>
          <a:ln w="3175">
            <a:solidFill>
              <a:schemeClr val="tx1"/>
            </a:solidFill>
            <a:round/>
            <a:headEnd/>
            <a:tailEnd/>
          </a:ln>
          <a:effectLst/>
        </p:spPr>
        <p:txBody>
          <a:bodyPr/>
          <a:lstStyle/>
          <a:p>
            <a:endParaRPr lang="el-GR"/>
          </a:p>
        </p:txBody>
      </p:sp>
      <p:pic>
        <p:nvPicPr>
          <p:cNvPr id="3075" name="Picture 1"/>
          <p:cNvPicPr>
            <a:picLocks noChangeAspect="1"/>
          </p:cNvPicPr>
          <p:nvPr/>
        </p:nvPicPr>
        <p:blipFill>
          <a:blip r:embed="rId3" cstate="print"/>
          <a:srcRect/>
          <a:stretch>
            <a:fillRect/>
          </a:stretch>
        </p:blipFill>
        <p:spPr bwMode="auto">
          <a:xfrm>
            <a:off x="26988" y="0"/>
            <a:ext cx="1801812" cy="2520950"/>
          </a:xfrm>
          <a:prstGeom prst="rect">
            <a:avLst/>
          </a:prstGeom>
          <a:noFill/>
          <a:ln w="9525">
            <a:noFill/>
            <a:miter lim="800000"/>
            <a:headEnd/>
            <a:tailEnd/>
          </a:ln>
        </p:spPr>
      </p:pic>
      <p:sp>
        <p:nvSpPr>
          <p:cNvPr id="3076" name="Title 1"/>
          <p:cNvSpPr>
            <a:spLocks noGrp="1"/>
          </p:cNvSpPr>
          <p:nvPr>
            <p:ph type="title"/>
          </p:nvPr>
        </p:nvSpPr>
        <p:spPr>
          <a:xfrm>
            <a:off x="2514600" y="152400"/>
            <a:ext cx="6172200" cy="1265238"/>
          </a:xfrm>
        </p:spPr>
        <p:txBody>
          <a:bodyPr/>
          <a:lstStyle/>
          <a:p>
            <a:endParaRPr lang="el-GR" sz="1800" dirty="0" smtClean="0"/>
          </a:p>
        </p:txBody>
      </p:sp>
      <p:sp>
        <p:nvSpPr>
          <p:cNvPr id="3077" name="Content Placeholder 2"/>
          <p:cNvSpPr>
            <a:spLocks noGrp="1"/>
          </p:cNvSpPr>
          <p:nvPr>
            <p:ph idx="1"/>
          </p:nvPr>
        </p:nvSpPr>
        <p:spPr>
          <a:xfrm>
            <a:off x="2514600" y="1752600"/>
            <a:ext cx="6400800" cy="4373563"/>
          </a:xfrm>
        </p:spPr>
        <p:txBody>
          <a:bodyPr/>
          <a:lstStyle/>
          <a:p>
            <a:pPr marL="355600" lvl="1" indent="-355600">
              <a:buNone/>
            </a:pPr>
            <a:r>
              <a:rPr lang="en-US" sz="2600" dirty="0" smtClean="0">
                <a:solidFill>
                  <a:schemeClr val="accent6"/>
                </a:solidFill>
              </a:rPr>
              <a:t>	</a:t>
            </a:r>
            <a:r>
              <a:rPr lang="en-US" sz="2000" dirty="0" smtClean="0">
                <a:solidFill>
                  <a:schemeClr val="accent6"/>
                </a:solidFill>
              </a:rPr>
              <a:t>2.  Substantial number wanted </a:t>
            </a:r>
            <a:r>
              <a:rPr lang="en-US" sz="2000" dirty="0" smtClean="0">
                <a:solidFill>
                  <a:srgbClr val="FF0000"/>
                </a:solidFill>
              </a:rPr>
              <a:t>to discuss with teacher in L1</a:t>
            </a:r>
            <a:r>
              <a:rPr lang="en-US" sz="2000" dirty="0" smtClean="0">
                <a:solidFill>
                  <a:schemeClr val="accent6"/>
                </a:solidFill>
              </a:rPr>
              <a:t> (47%)	</a:t>
            </a:r>
          </a:p>
          <a:p>
            <a:pPr marL="355600" lvl="1" indent="-355600">
              <a:buNone/>
            </a:pPr>
            <a:endParaRPr lang="en-US" sz="2000" dirty="0" smtClean="0">
              <a:solidFill>
                <a:schemeClr val="accent6"/>
              </a:solidFill>
            </a:endParaRPr>
          </a:p>
          <a:p>
            <a:pPr marL="355600" lvl="1" indent="-355600">
              <a:buNone/>
            </a:pPr>
            <a:r>
              <a:rPr lang="en-US" sz="2000" dirty="0" smtClean="0">
                <a:solidFill>
                  <a:schemeClr val="accent6"/>
                </a:solidFill>
              </a:rPr>
              <a:t>	3.   Little preference for </a:t>
            </a:r>
            <a:r>
              <a:rPr lang="en-US" sz="2000" dirty="0" smtClean="0">
                <a:solidFill>
                  <a:srgbClr val="FF0000"/>
                </a:solidFill>
              </a:rPr>
              <a:t>writing in L1  </a:t>
            </a:r>
            <a:r>
              <a:rPr lang="en-US" sz="2000" dirty="0" err="1" smtClean="0">
                <a:solidFill>
                  <a:schemeClr val="accent6"/>
                </a:solidFill>
              </a:rPr>
              <a:t>eg</a:t>
            </a:r>
            <a:r>
              <a:rPr lang="en-US" sz="2000" dirty="0" smtClean="0">
                <a:solidFill>
                  <a:schemeClr val="accent6"/>
                </a:solidFill>
              </a:rPr>
              <a:t> outlines,  or assignment itself  (15%)   or </a:t>
            </a:r>
            <a:r>
              <a:rPr lang="en-US" sz="2000" dirty="0" smtClean="0">
                <a:solidFill>
                  <a:srgbClr val="FF0000"/>
                </a:solidFill>
              </a:rPr>
              <a:t>translating written texts into L1 </a:t>
            </a:r>
            <a:r>
              <a:rPr lang="en-US" sz="2000" dirty="0" smtClean="0">
                <a:solidFill>
                  <a:schemeClr val="accent2"/>
                </a:solidFill>
              </a:rPr>
              <a:t>(29%)</a:t>
            </a:r>
          </a:p>
          <a:p>
            <a:pPr marL="355600" lvl="1" indent="-355600">
              <a:buNone/>
            </a:pPr>
            <a:endParaRPr lang="en-US" sz="2000" dirty="0" smtClean="0">
              <a:solidFill>
                <a:schemeClr val="accent2"/>
              </a:solidFill>
            </a:endParaRPr>
          </a:p>
          <a:p>
            <a:pPr marL="355600" lvl="1" indent="-355600">
              <a:buNone/>
            </a:pPr>
            <a:r>
              <a:rPr lang="en-US" sz="2000" dirty="0" smtClean="0">
                <a:solidFill>
                  <a:schemeClr val="accent2"/>
                </a:solidFill>
              </a:rPr>
              <a:t>	4.   55% </a:t>
            </a:r>
            <a:r>
              <a:rPr lang="en-US" sz="2000" dirty="0" smtClean="0">
                <a:solidFill>
                  <a:srgbClr val="FF0000"/>
                </a:solidFill>
              </a:rPr>
              <a:t>used bilingual dictionaries/translators</a:t>
            </a:r>
            <a:r>
              <a:rPr lang="en-US" sz="2000" dirty="0" smtClean="0">
                <a:solidFill>
                  <a:schemeClr val="accent6"/>
                </a:solidFill>
              </a:rPr>
              <a:t>	</a:t>
            </a:r>
          </a:p>
          <a:p>
            <a:pPr marL="355600" lvl="1" indent="-355600">
              <a:buNone/>
            </a:pPr>
            <a:endParaRPr lang="en-US" sz="2400" dirty="0" smtClean="0">
              <a:solidFill>
                <a:schemeClr val="accent6"/>
              </a:solidFill>
            </a:endParaRPr>
          </a:p>
          <a:p>
            <a:pPr marL="355600" lvl="1" indent="-355600">
              <a:buNone/>
            </a:pPr>
            <a:endParaRPr lang="en-US" sz="2400" dirty="0" smtClean="0">
              <a:solidFill>
                <a:schemeClr val="accent6"/>
              </a:solidFill>
            </a:endParaRPr>
          </a:p>
          <a:p>
            <a:pPr lvl="1">
              <a:buNone/>
            </a:pPr>
            <a:endParaRPr lang="en-US" sz="2400" dirty="0" smtClean="0">
              <a:solidFill>
                <a:schemeClr val="accent6"/>
              </a:solidFill>
            </a:endParaRPr>
          </a:p>
          <a:p>
            <a:pPr lvl="1">
              <a:buNone/>
            </a:pPr>
            <a:endParaRPr lang="en-US" sz="2400" dirty="0" smtClean="0">
              <a:solidFill>
                <a:schemeClr val="accent6"/>
              </a:solidFill>
            </a:endParaRPr>
          </a:p>
        </p:txBody>
      </p:sp>
      <p:sp>
        <p:nvSpPr>
          <p:cNvPr id="6" name="Slide Number Placeholder 5"/>
          <p:cNvSpPr>
            <a:spLocks noGrp="1"/>
          </p:cNvSpPr>
          <p:nvPr>
            <p:ph type="sldNum" sz="quarter" idx="12"/>
          </p:nvPr>
        </p:nvSpPr>
        <p:spPr/>
        <p:txBody>
          <a:bodyPr/>
          <a:lstStyle/>
          <a:p>
            <a:fld id="{ACDEB624-E960-4811-8771-E8A74AF014E8}" type="slidenum">
              <a:rPr lang="en-US" altLang="el-GR" smtClean="0"/>
              <a:pPr/>
              <a:t>15</a:t>
            </a:fld>
            <a:endParaRPr lang="en-US" altLang="el-G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5"/>
          <p:cNvSpPr>
            <a:spLocks noChangeShapeType="1"/>
          </p:cNvSpPr>
          <p:nvPr/>
        </p:nvSpPr>
        <p:spPr bwMode="auto">
          <a:xfrm flipV="1">
            <a:off x="1828800" y="0"/>
            <a:ext cx="0" cy="6858000"/>
          </a:xfrm>
          <a:prstGeom prst="line">
            <a:avLst/>
          </a:prstGeom>
          <a:noFill/>
          <a:ln w="3175">
            <a:solidFill>
              <a:schemeClr val="tx1"/>
            </a:solidFill>
            <a:round/>
            <a:headEnd/>
            <a:tailEnd/>
          </a:ln>
          <a:effectLst/>
        </p:spPr>
        <p:txBody>
          <a:bodyPr/>
          <a:lstStyle/>
          <a:p>
            <a:endParaRPr lang="el-GR"/>
          </a:p>
        </p:txBody>
      </p:sp>
      <p:pic>
        <p:nvPicPr>
          <p:cNvPr id="3075" name="Picture 1"/>
          <p:cNvPicPr>
            <a:picLocks noChangeAspect="1"/>
          </p:cNvPicPr>
          <p:nvPr/>
        </p:nvPicPr>
        <p:blipFill>
          <a:blip r:embed="rId3" cstate="print"/>
          <a:srcRect/>
          <a:stretch>
            <a:fillRect/>
          </a:stretch>
        </p:blipFill>
        <p:spPr bwMode="auto">
          <a:xfrm>
            <a:off x="26988" y="0"/>
            <a:ext cx="1801812" cy="2520950"/>
          </a:xfrm>
          <a:prstGeom prst="rect">
            <a:avLst/>
          </a:prstGeom>
          <a:noFill/>
          <a:ln w="9525">
            <a:noFill/>
            <a:miter lim="800000"/>
            <a:headEnd/>
            <a:tailEnd/>
          </a:ln>
        </p:spPr>
      </p:pic>
      <p:sp>
        <p:nvSpPr>
          <p:cNvPr id="3076" name="Title 1"/>
          <p:cNvSpPr>
            <a:spLocks noGrp="1"/>
          </p:cNvSpPr>
          <p:nvPr>
            <p:ph type="title"/>
          </p:nvPr>
        </p:nvSpPr>
        <p:spPr>
          <a:xfrm>
            <a:off x="2514600" y="152400"/>
            <a:ext cx="6172200" cy="1265238"/>
          </a:xfrm>
        </p:spPr>
        <p:txBody>
          <a:bodyPr/>
          <a:lstStyle/>
          <a:p>
            <a:endParaRPr lang="el-GR" sz="1800" dirty="0" smtClean="0"/>
          </a:p>
        </p:txBody>
      </p:sp>
      <p:sp>
        <p:nvSpPr>
          <p:cNvPr id="3077" name="Content Placeholder 2"/>
          <p:cNvSpPr>
            <a:spLocks noGrp="1"/>
          </p:cNvSpPr>
          <p:nvPr>
            <p:ph idx="1"/>
          </p:nvPr>
        </p:nvSpPr>
        <p:spPr>
          <a:xfrm>
            <a:off x="2057400" y="1189037"/>
            <a:ext cx="6858000" cy="5211763"/>
          </a:xfrm>
        </p:spPr>
        <p:txBody>
          <a:bodyPr/>
          <a:lstStyle/>
          <a:p>
            <a:pPr marL="285750" lvl="1">
              <a:buFont typeface="Arial" pitchFamily="34" charset="0"/>
              <a:buChar char="•"/>
              <a:tabLst>
                <a:tab pos="285750" algn="l"/>
              </a:tabLst>
            </a:pPr>
            <a:r>
              <a:rPr lang="en-US" sz="2600" dirty="0" smtClean="0">
                <a:solidFill>
                  <a:schemeClr val="accent6"/>
                </a:solidFill>
              </a:rPr>
              <a:t>  Qualitative findings: Positive view of </a:t>
            </a:r>
            <a:r>
              <a:rPr lang="en-US" sz="2600" dirty="0" err="1" smtClean="0">
                <a:solidFill>
                  <a:schemeClr val="accent6"/>
                </a:solidFill>
              </a:rPr>
              <a:t>translanguaging</a:t>
            </a:r>
            <a:endParaRPr lang="en-US" sz="2200" dirty="0" smtClean="0">
              <a:solidFill>
                <a:schemeClr val="accent6"/>
              </a:solidFill>
            </a:endParaRPr>
          </a:p>
          <a:p>
            <a:pPr marL="400050" lvl="2" indent="0">
              <a:buFontTx/>
              <a:buChar char="-"/>
            </a:pPr>
            <a:r>
              <a:rPr lang="en-US" sz="2200" dirty="0" smtClean="0">
                <a:solidFill>
                  <a:schemeClr val="accent6"/>
                </a:solidFill>
              </a:rPr>
              <a:t>More efficient</a:t>
            </a:r>
          </a:p>
          <a:p>
            <a:pPr marL="400050" lvl="2" indent="0">
              <a:buNone/>
            </a:pPr>
            <a:r>
              <a:rPr lang="en-US" sz="1800" dirty="0" smtClean="0">
                <a:solidFill>
                  <a:schemeClr val="accent6"/>
                </a:solidFill>
              </a:rPr>
              <a:t>	“</a:t>
            </a:r>
            <a:r>
              <a:rPr lang="en-US" sz="1800" i="1" dirty="0" smtClean="0">
                <a:solidFill>
                  <a:schemeClr val="accent6"/>
                </a:solidFill>
              </a:rPr>
              <a:t>I can get my point across more easily and  I don’t 	  	   ‘waste’ space and time .. So I can concentrate on 	 	   discussing the real matter of the topic without 	 	   being limited by language barriers”</a:t>
            </a:r>
            <a:r>
              <a:rPr lang="en-US" sz="1800" dirty="0" smtClean="0">
                <a:solidFill>
                  <a:schemeClr val="accent6"/>
                </a:solidFill>
              </a:rPr>
              <a:t> </a:t>
            </a:r>
          </a:p>
          <a:p>
            <a:pPr marL="400050" lvl="2" indent="0">
              <a:buNone/>
            </a:pPr>
            <a:r>
              <a:rPr lang="en-US" sz="1800" dirty="0" smtClean="0">
                <a:solidFill>
                  <a:schemeClr val="accent6"/>
                </a:solidFill>
              </a:rPr>
              <a:t>	“</a:t>
            </a:r>
            <a:r>
              <a:rPr lang="en-US" sz="1800" i="1" dirty="0" smtClean="0">
                <a:solidFill>
                  <a:schemeClr val="accent6"/>
                </a:solidFill>
              </a:rPr>
              <a:t>I can process and go through a bigger amount of </a:t>
            </a:r>
          </a:p>
          <a:p>
            <a:pPr marL="400050" lvl="2" indent="0">
              <a:buNone/>
            </a:pPr>
            <a:r>
              <a:rPr lang="en-US" sz="1800" i="1" dirty="0" smtClean="0">
                <a:solidFill>
                  <a:schemeClr val="accent6"/>
                </a:solidFill>
              </a:rPr>
              <a:t>	   information”</a:t>
            </a:r>
          </a:p>
          <a:p>
            <a:pPr marL="400050" lvl="2" indent="0">
              <a:buNone/>
            </a:pPr>
            <a:r>
              <a:rPr lang="en-US" sz="1800" i="1" dirty="0" smtClean="0">
                <a:solidFill>
                  <a:schemeClr val="accent6"/>
                </a:solidFill>
              </a:rPr>
              <a:t>	“I brainstorm easier!”</a:t>
            </a:r>
          </a:p>
          <a:p>
            <a:pPr marL="400050" lvl="2" indent="0">
              <a:buNone/>
            </a:pPr>
            <a:r>
              <a:rPr lang="en-US" sz="1800" i="1" dirty="0" smtClean="0">
                <a:solidFill>
                  <a:schemeClr val="accent6"/>
                </a:solidFill>
              </a:rPr>
              <a:t>	“I mainly use my first language only when speaking</a:t>
            </a:r>
          </a:p>
          <a:p>
            <a:pPr marL="400050" lvl="2" indent="0">
              <a:buNone/>
            </a:pPr>
            <a:r>
              <a:rPr lang="en-US" sz="1800" i="1" dirty="0" smtClean="0">
                <a:solidFill>
                  <a:schemeClr val="accent6"/>
                </a:solidFill>
              </a:rPr>
              <a:t>	   about my assignments”</a:t>
            </a:r>
          </a:p>
          <a:p>
            <a:pPr marL="400050" lvl="2" indent="0">
              <a:buNone/>
            </a:pPr>
            <a:r>
              <a:rPr lang="en-US" sz="1800" i="1" dirty="0" smtClean="0">
                <a:solidFill>
                  <a:schemeClr val="accent6"/>
                </a:solidFill>
              </a:rPr>
              <a:t>	“I’ve been all my life thinking in Greek.  It’s more 	  	   fluent for me.  I can think faster than any other 	  	   language.  In other languages I have to think twice</a:t>
            </a:r>
          </a:p>
          <a:p>
            <a:pPr marL="400050" lvl="2" indent="0">
              <a:buNone/>
            </a:pPr>
            <a:r>
              <a:rPr lang="en-US" sz="1800" i="1" dirty="0" smtClean="0">
                <a:solidFill>
                  <a:schemeClr val="accent6"/>
                </a:solidFill>
              </a:rPr>
              <a:t>	   to find the right words while in Greek it comes 	  	   naturally.”</a:t>
            </a:r>
          </a:p>
          <a:p>
            <a:pPr marL="0" lvl="1" indent="0">
              <a:buNone/>
            </a:pPr>
            <a:endParaRPr lang="en-US" sz="2600" dirty="0" smtClean="0">
              <a:solidFill>
                <a:schemeClr val="accent6"/>
              </a:solidFill>
            </a:endParaRPr>
          </a:p>
          <a:p>
            <a:pPr marL="355600" lvl="1" indent="-355600">
              <a:buNone/>
            </a:pPr>
            <a:endParaRPr lang="en-US" sz="2600" dirty="0" smtClean="0">
              <a:solidFill>
                <a:schemeClr val="accent6"/>
              </a:solidFill>
            </a:endParaRPr>
          </a:p>
          <a:p>
            <a:pPr marL="355600" lvl="1" indent="-355600">
              <a:buNone/>
            </a:pPr>
            <a:r>
              <a:rPr lang="en-US" sz="2600" dirty="0" smtClean="0">
                <a:solidFill>
                  <a:schemeClr val="accent6"/>
                </a:solidFill>
              </a:rPr>
              <a:t>	</a:t>
            </a:r>
          </a:p>
          <a:p>
            <a:pPr marL="355600" lvl="1" indent="-355600">
              <a:buNone/>
            </a:pPr>
            <a:endParaRPr lang="en-US" sz="2400" dirty="0" smtClean="0">
              <a:solidFill>
                <a:schemeClr val="accent6"/>
              </a:solidFill>
            </a:endParaRPr>
          </a:p>
          <a:p>
            <a:pPr marL="355600" lvl="1" indent="-355600">
              <a:buNone/>
            </a:pPr>
            <a:endParaRPr lang="en-US" sz="2400" dirty="0" smtClean="0">
              <a:solidFill>
                <a:schemeClr val="accent6"/>
              </a:solidFill>
            </a:endParaRPr>
          </a:p>
          <a:p>
            <a:pPr lvl="1">
              <a:buNone/>
            </a:pPr>
            <a:endParaRPr lang="en-US" sz="2400" dirty="0" smtClean="0">
              <a:solidFill>
                <a:schemeClr val="accent6"/>
              </a:solidFill>
            </a:endParaRPr>
          </a:p>
          <a:p>
            <a:pPr lvl="1">
              <a:buNone/>
            </a:pPr>
            <a:endParaRPr lang="en-US" sz="2400" dirty="0" smtClean="0">
              <a:solidFill>
                <a:schemeClr val="accent6"/>
              </a:solidFill>
            </a:endParaRPr>
          </a:p>
        </p:txBody>
      </p:sp>
      <p:sp>
        <p:nvSpPr>
          <p:cNvPr id="6" name="Slide Number Placeholder 5"/>
          <p:cNvSpPr>
            <a:spLocks noGrp="1"/>
          </p:cNvSpPr>
          <p:nvPr>
            <p:ph type="sldNum" sz="quarter" idx="12"/>
          </p:nvPr>
        </p:nvSpPr>
        <p:spPr/>
        <p:txBody>
          <a:bodyPr/>
          <a:lstStyle/>
          <a:p>
            <a:fld id="{ACDEB624-E960-4811-8771-E8A74AF014E8}" type="slidenum">
              <a:rPr lang="en-US" altLang="el-GR" smtClean="0"/>
              <a:pPr/>
              <a:t>16</a:t>
            </a:fld>
            <a:endParaRPr lang="en-US" altLang="el-G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5"/>
          <p:cNvSpPr>
            <a:spLocks noChangeShapeType="1"/>
          </p:cNvSpPr>
          <p:nvPr/>
        </p:nvSpPr>
        <p:spPr bwMode="auto">
          <a:xfrm flipV="1">
            <a:off x="1828800" y="0"/>
            <a:ext cx="0" cy="6858000"/>
          </a:xfrm>
          <a:prstGeom prst="line">
            <a:avLst/>
          </a:prstGeom>
          <a:noFill/>
          <a:ln w="3175">
            <a:solidFill>
              <a:schemeClr val="tx1"/>
            </a:solidFill>
            <a:round/>
            <a:headEnd/>
            <a:tailEnd/>
          </a:ln>
          <a:effectLst/>
        </p:spPr>
        <p:txBody>
          <a:bodyPr/>
          <a:lstStyle/>
          <a:p>
            <a:endParaRPr lang="el-GR"/>
          </a:p>
        </p:txBody>
      </p:sp>
      <p:pic>
        <p:nvPicPr>
          <p:cNvPr id="3075" name="Picture 1"/>
          <p:cNvPicPr>
            <a:picLocks noChangeAspect="1"/>
          </p:cNvPicPr>
          <p:nvPr/>
        </p:nvPicPr>
        <p:blipFill>
          <a:blip r:embed="rId3" cstate="print"/>
          <a:srcRect/>
          <a:stretch>
            <a:fillRect/>
          </a:stretch>
        </p:blipFill>
        <p:spPr bwMode="auto">
          <a:xfrm>
            <a:off x="26988" y="0"/>
            <a:ext cx="1801812" cy="2520950"/>
          </a:xfrm>
          <a:prstGeom prst="rect">
            <a:avLst/>
          </a:prstGeom>
          <a:noFill/>
          <a:ln w="9525">
            <a:noFill/>
            <a:miter lim="800000"/>
            <a:headEnd/>
            <a:tailEnd/>
          </a:ln>
        </p:spPr>
      </p:pic>
      <p:sp>
        <p:nvSpPr>
          <p:cNvPr id="3076" name="Title 1"/>
          <p:cNvSpPr>
            <a:spLocks noGrp="1"/>
          </p:cNvSpPr>
          <p:nvPr>
            <p:ph type="title"/>
          </p:nvPr>
        </p:nvSpPr>
        <p:spPr>
          <a:xfrm>
            <a:off x="2514600" y="152400"/>
            <a:ext cx="6172200" cy="1265238"/>
          </a:xfrm>
        </p:spPr>
        <p:txBody>
          <a:bodyPr/>
          <a:lstStyle/>
          <a:p>
            <a:endParaRPr lang="el-GR" sz="1800" dirty="0" smtClean="0"/>
          </a:p>
        </p:txBody>
      </p:sp>
      <p:sp>
        <p:nvSpPr>
          <p:cNvPr id="3077" name="Content Placeholder 2"/>
          <p:cNvSpPr>
            <a:spLocks noGrp="1"/>
          </p:cNvSpPr>
          <p:nvPr>
            <p:ph idx="1"/>
          </p:nvPr>
        </p:nvSpPr>
        <p:spPr>
          <a:xfrm>
            <a:off x="1905000" y="990600"/>
            <a:ext cx="6858000" cy="4678363"/>
          </a:xfrm>
        </p:spPr>
        <p:txBody>
          <a:bodyPr/>
          <a:lstStyle/>
          <a:p>
            <a:pPr marL="400050" lvl="2" indent="0">
              <a:buFontTx/>
              <a:buChar char="-"/>
            </a:pPr>
            <a:r>
              <a:rPr lang="en-US" sz="2200" dirty="0" smtClean="0">
                <a:solidFill>
                  <a:schemeClr val="accent6"/>
                </a:solidFill>
              </a:rPr>
              <a:t>  Comfortable/confidence</a:t>
            </a:r>
          </a:p>
          <a:p>
            <a:pPr marL="857250" lvl="3" indent="0">
              <a:buNone/>
            </a:pPr>
            <a:r>
              <a:rPr lang="en-US" sz="1800" i="1" dirty="0" smtClean="0">
                <a:solidFill>
                  <a:schemeClr val="accent6"/>
                </a:solidFill>
              </a:rPr>
              <a:t>“ When it comes to discussion about my topic I feel more  	   comfortable  using my first language because I am 	  	   able to be more explanatory”</a:t>
            </a:r>
            <a:endParaRPr lang="en-US" sz="1800" dirty="0" smtClean="0">
              <a:solidFill>
                <a:schemeClr val="accent6"/>
              </a:solidFill>
            </a:endParaRPr>
          </a:p>
          <a:p>
            <a:pPr marL="857250" lvl="3" indent="0">
              <a:buNone/>
            </a:pPr>
            <a:r>
              <a:rPr lang="en-US" sz="1800" dirty="0" smtClean="0">
                <a:solidFill>
                  <a:schemeClr val="accent6"/>
                </a:solidFill>
              </a:rPr>
              <a:t>“</a:t>
            </a:r>
            <a:r>
              <a:rPr lang="en-US" sz="1800" i="1" dirty="0" smtClean="0">
                <a:solidFill>
                  <a:schemeClr val="accent6"/>
                </a:solidFill>
              </a:rPr>
              <a:t>I feel comfortable and confident”</a:t>
            </a:r>
          </a:p>
          <a:p>
            <a:pPr marL="400050" lvl="2" indent="0">
              <a:buFontTx/>
              <a:buChar char="-"/>
            </a:pPr>
            <a:r>
              <a:rPr lang="en-US" sz="2200" dirty="0" smtClean="0">
                <a:solidFill>
                  <a:schemeClr val="accent6"/>
                </a:solidFill>
              </a:rPr>
              <a:t>  Effective</a:t>
            </a:r>
          </a:p>
          <a:p>
            <a:pPr marL="400050" lvl="2" indent="0">
              <a:spcBef>
                <a:spcPts val="0"/>
              </a:spcBef>
              <a:buNone/>
            </a:pPr>
            <a:r>
              <a:rPr lang="en-US" sz="2200" dirty="0" smtClean="0">
                <a:solidFill>
                  <a:schemeClr val="accent6"/>
                </a:solidFill>
              </a:rPr>
              <a:t>      </a:t>
            </a:r>
            <a:r>
              <a:rPr lang="en-US" sz="1800" i="1" dirty="0" smtClean="0">
                <a:solidFill>
                  <a:schemeClr val="accent6"/>
                </a:solidFill>
              </a:rPr>
              <a:t>“ when the research it will be more advanced and terms	    are more analytic, it’s more efficient to use my first </a:t>
            </a:r>
          </a:p>
          <a:p>
            <a:pPr marL="400050" lvl="2" indent="0">
              <a:buNone/>
            </a:pPr>
            <a:r>
              <a:rPr lang="en-US" sz="1800" i="1" dirty="0" smtClean="0">
                <a:solidFill>
                  <a:schemeClr val="accent6"/>
                </a:solidFill>
              </a:rPr>
              <a:t>	    language to understand better what the paper 	 	    expresses”</a:t>
            </a:r>
          </a:p>
          <a:p>
            <a:pPr marL="400050" lvl="2" indent="0">
              <a:buNone/>
            </a:pPr>
            <a:r>
              <a:rPr lang="en-US" sz="1800" i="1" dirty="0" smtClean="0">
                <a:solidFill>
                  <a:schemeClr val="accent6"/>
                </a:solidFill>
              </a:rPr>
              <a:t>	“it helps me sometimes to better understand some  		    meanings or to better explain an idea”</a:t>
            </a:r>
          </a:p>
          <a:p>
            <a:pPr marL="400050" lvl="2" indent="0">
              <a:buNone/>
            </a:pPr>
            <a:r>
              <a:rPr lang="en-US" sz="1800" i="1" dirty="0" smtClean="0">
                <a:solidFill>
                  <a:schemeClr val="accent6"/>
                </a:solidFill>
              </a:rPr>
              <a:t>	“It is very helpful for improving my arguments and</a:t>
            </a:r>
          </a:p>
          <a:p>
            <a:pPr marL="400050" lvl="2" indent="0">
              <a:buNone/>
            </a:pPr>
            <a:r>
              <a:rPr lang="en-US" sz="1800" i="1" dirty="0" smtClean="0">
                <a:solidFill>
                  <a:schemeClr val="accent6"/>
                </a:solidFill>
              </a:rPr>
              <a:t>	    </a:t>
            </a:r>
            <a:r>
              <a:rPr lang="en-US" sz="1800" i="1" dirty="0" err="1" smtClean="0">
                <a:solidFill>
                  <a:schemeClr val="accent6"/>
                </a:solidFill>
              </a:rPr>
              <a:t>organisation</a:t>
            </a:r>
            <a:r>
              <a:rPr lang="en-US" sz="1800" i="1" dirty="0" smtClean="0">
                <a:solidFill>
                  <a:schemeClr val="accent6"/>
                </a:solidFill>
              </a:rPr>
              <a:t> of the assignment”</a:t>
            </a:r>
          </a:p>
          <a:p>
            <a:pPr marL="400050" lvl="2" indent="0">
              <a:buNone/>
            </a:pPr>
            <a:r>
              <a:rPr lang="en-US" sz="1800" i="1" dirty="0" smtClean="0">
                <a:solidFill>
                  <a:schemeClr val="accent6"/>
                </a:solidFill>
              </a:rPr>
              <a:t>        “I use in my paper French-English in order to improve my</a:t>
            </a:r>
          </a:p>
          <a:p>
            <a:pPr marL="400050" lvl="2" indent="0">
              <a:buNone/>
            </a:pPr>
            <a:r>
              <a:rPr lang="en-US" sz="1800" i="1" dirty="0" smtClean="0">
                <a:solidFill>
                  <a:schemeClr val="accent6"/>
                </a:solidFill>
              </a:rPr>
              <a:t>	    vocabulary”</a:t>
            </a:r>
            <a:endParaRPr lang="en-US" sz="2200" dirty="0" smtClean="0">
              <a:solidFill>
                <a:schemeClr val="accent6"/>
              </a:solidFill>
            </a:endParaRPr>
          </a:p>
          <a:p>
            <a:pPr marL="400050" lvl="2" indent="0">
              <a:buFontTx/>
              <a:buChar char="-"/>
            </a:pPr>
            <a:endParaRPr lang="en-US" sz="1800" i="1" dirty="0" smtClean="0">
              <a:solidFill>
                <a:schemeClr val="accent6"/>
              </a:solidFill>
            </a:endParaRPr>
          </a:p>
          <a:p>
            <a:pPr marL="857250" lvl="3" indent="0">
              <a:buNone/>
            </a:pPr>
            <a:endParaRPr lang="en-US" sz="1800" i="1" dirty="0" smtClean="0">
              <a:solidFill>
                <a:schemeClr val="accent6"/>
              </a:solidFill>
            </a:endParaRPr>
          </a:p>
          <a:p>
            <a:pPr marL="400050" lvl="2" indent="0"/>
            <a:endParaRPr lang="en-US" sz="1800" dirty="0" smtClean="0">
              <a:solidFill>
                <a:schemeClr val="accent6"/>
              </a:solidFill>
            </a:endParaRPr>
          </a:p>
          <a:p>
            <a:pPr marL="857250" lvl="3" indent="0">
              <a:buNone/>
            </a:pPr>
            <a:endParaRPr lang="en-US" sz="1800" i="1" dirty="0" smtClean="0">
              <a:solidFill>
                <a:schemeClr val="accent6"/>
              </a:solidFill>
            </a:endParaRPr>
          </a:p>
          <a:p>
            <a:pPr marL="857250" lvl="3" indent="0">
              <a:buNone/>
            </a:pPr>
            <a:endParaRPr lang="en-US" sz="1800" i="1" dirty="0" smtClean="0">
              <a:solidFill>
                <a:schemeClr val="accent6"/>
              </a:solidFill>
            </a:endParaRPr>
          </a:p>
          <a:p>
            <a:pPr marL="857250" lvl="3" indent="0">
              <a:buNone/>
            </a:pPr>
            <a:endParaRPr lang="en-US" sz="1800" i="1" dirty="0" smtClean="0">
              <a:solidFill>
                <a:schemeClr val="accent6"/>
              </a:solidFill>
            </a:endParaRPr>
          </a:p>
          <a:p>
            <a:pPr marL="857250" lvl="3" indent="0">
              <a:buNone/>
            </a:pPr>
            <a:endParaRPr lang="en-US" sz="2200" dirty="0" smtClean="0">
              <a:solidFill>
                <a:schemeClr val="accent6"/>
              </a:solidFill>
            </a:endParaRPr>
          </a:p>
          <a:p>
            <a:pPr marL="400050" lvl="2" indent="0">
              <a:buNone/>
            </a:pPr>
            <a:r>
              <a:rPr lang="en-US" sz="2200" dirty="0" smtClean="0">
                <a:solidFill>
                  <a:schemeClr val="accent6"/>
                </a:solidFill>
              </a:rPr>
              <a:t>	</a:t>
            </a:r>
            <a:endParaRPr lang="en-US" sz="1800" i="1" dirty="0" smtClean="0">
              <a:solidFill>
                <a:schemeClr val="accent6"/>
              </a:solidFill>
            </a:endParaRPr>
          </a:p>
          <a:p>
            <a:pPr marL="400050" lvl="2" indent="0">
              <a:buNone/>
            </a:pPr>
            <a:r>
              <a:rPr lang="en-US" sz="1800" i="1" dirty="0" smtClean="0">
                <a:solidFill>
                  <a:schemeClr val="accent6"/>
                </a:solidFill>
              </a:rPr>
              <a:t>	</a:t>
            </a:r>
            <a:endParaRPr lang="en-US" sz="2200" dirty="0" smtClean="0">
              <a:solidFill>
                <a:schemeClr val="accent6"/>
              </a:solidFill>
            </a:endParaRPr>
          </a:p>
          <a:p>
            <a:pPr marL="400050" lvl="2" indent="0">
              <a:buNone/>
            </a:pPr>
            <a:endParaRPr lang="en-US" sz="2600" dirty="0" smtClean="0">
              <a:solidFill>
                <a:schemeClr val="accent6"/>
              </a:solidFill>
            </a:endParaRPr>
          </a:p>
          <a:p>
            <a:pPr marL="355600" lvl="1" indent="-355600">
              <a:buNone/>
            </a:pPr>
            <a:endParaRPr lang="en-US" sz="2600" dirty="0" smtClean="0">
              <a:solidFill>
                <a:schemeClr val="accent6"/>
              </a:solidFill>
            </a:endParaRPr>
          </a:p>
          <a:p>
            <a:pPr marL="355600" lvl="1" indent="-355600">
              <a:buNone/>
            </a:pPr>
            <a:r>
              <a:rPr lang="en-US" sz="2600" dirty="0" smtClean="0">
                <a:solidFill>
                  <a:schemeClr val="accent6"/>
                </a:solidFill>
              </a:rPr>
              <a:t>	</a:t>
            </a:r>
          </a:p>
          <a:p>
            <a:pPr marL="355600" lvl="1" indent="-355600">
              <a:buNone/>
            </a:pPr>
            <a:endParaRPr lang="en-US" sz="2400" dirty="0" smtClean="0">
              <a:solidFill>
                <a:schemeClr val="accent6"/>
              </a:solidFill>
            </a:endParaRPr>
          </a:p>
          <a:p>
            <a:pPr marL="355600" lvl="1" indent="-355600">
              <a:buNone/>
            </a:pPr>
            <a:endParaRPr lang="en-US" sz="2400" dirty="0" smtClean="0">
              <a:solidFill>
                <a:schemeClr val="accent6"/>
              </a:solidFill>
            </a:endParaRPr>
          </a:p>
          <a:p>
            <a:pPr lvl="1">
              <a:buNone/>
            </a:pPr>
            <a:endParaRPr lang="en-US" sz="2400" dirty="0" smtClean="0">
              <a:solidFill>
                <a:schemeClr val="accent6"/>
              </a:solidFill>
            </a:endParaRPr>
          </a:p>
          <a:p>
            <a:pPr lvl="1">
              <a:buNone/>
            </a:pPr>
            <a:endParaRPr lang="en-US" sz="2400" dirty="0" smtClean="0">
              <a:solidFill>
                <a:schemeClr val="accent6"/>
              </a:solidFill>
            </a:endParaRPr>
          </a:p>
        </p:txBody>
      </p:sp>
      <p:sp>
        <p:nvSpPr>
          <p:cNvPr id="6" name="Slide Number Placeholder 5"/>
          <p:cNvSpPr>
            <a:spLocks noGrp="1"/>
          </p:cNvSpPr>
          <p:nvPr>
            <p:ph type="sldNum" sz="quarter" idx="12"/>
          </p:nvPr>
        </p:nvSpPr>
        <p:spPr/>
        <p:txBody>
          <a:bodyPr/>
          <a:lstStyle/>
          <a:p>
            <a:fld id="{ACDEB624-E960-4811-8771-E8A74AF014E8}" type="slidenum">
              <a:rPr lang="en-US" altLang="el-GR" smtClean="0"/>
              <a:pPr/>
              <a:t>17</a:t>
            </a:fld>
            <a:endParaRPr lang="en-US" alt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5"/>
          <p:cNvSpPr>
            <a:spLocks noChangeShapeType="1"/>
          </p:cNvSpPr>
          <p:nvPr/>
        </p:nvSpPr>
        <p:spPr bwMode="auto">
          <a:xfrm flipV="1">
            <a:off x="1828800" y="0"/>
            <a:ext cx="0" cy="6858000"/>
          </a:xfrm>
          <a:prstGeom prst="line">
            <a:avLst/>
          </a:prstGeom>
          <a:noFill/>
          <a:ln w="3175">
            <a:solidFill>
              <a:schemeClr val="tx1"/>
            </a:solidFill>
            <a:round/>
            <a:headEnd/>
            <a:tailEnd/>
          </a:ln>
          <a:effectLst/>
        </p:spPr>
        <p:txBody>
          <a:bodyPr/>
          <a:lstStyle/>
          <a:p>
            <a:endParaRPr lang="el-GR"/>
          </a:p>
        </p:txBody>
      </p:sp>
      <p:pic>
        <p:nvPicPr>
          <p:cNvPr id="3075" name="Picture 1"/>
          <p:cNvPicPr>
            <a:picLocks noChangeAspect="1"/>
          </p:cNvPicPr>
          <p:nvPr/>
        </p:nvPicPr>
        <p:blipFill>
          <a:blip r:embed="rId3" cstate="print"/>
          <a:srcRect/>
          <a:stretch>
            <a:fillRect/>
          </a:stretch>
        </p:blipFill>
        <p:spPr bwMode="auto">
          <a:xfrm>
            <a:off x="26988" y="0"/>
            <a:ext cx="1801812" cy="2520950"/>
          </a:xfrm>
          <a:prstGeom prst="rect">
            <a:avLst/>
          </a:prstGeom>
          <a:noFill/>
          <a:ln w="9525">
            <a:noFill/>
            <a:miter lim="800000"/>
            <a:headEnd/>
            <a:tailEnd/>
          </a:ln>
        </p:spPr>
      </p:pic>
      <p:sp>
        <p:nvSpPr>
          <p:cNvPr id="3076" name="Title 1"/>
          <p:cNvSpPr>
            <a:spLocks noGrp="1"/>
          </p:cNvSpPr>
          <p:nvPr>
            <p:ph type="title"/>
          </p:nvPr>
        </p:nvSpPr>
        <p:spPr>
          <a:xfrm>
            <a:off x="2514600" y="152400"/>
            <a:ext cx="6172200" cy="1265238"/>
          </a:xfrm>
        </p:spPr>
        <p:txBody>
          <a:bodyPr/>
          <a:lstStyle/>
          <a:p>
            <a:r>
              <a:rPr lang="en-US" sz="1800" dirty="0" smtClean="0"/>
              <a:t/>
            </a:r>
            <a:br>
              <a:rPr lang="en-US" sz="1800" dirty="0" smtClean="0"/>
            </a:br>
            <a:r>
              <a:rPr lang="en-US" sz="1800" dirty="0" smtClean="0"/>
              <a:t/>
            </a:r>
            <a:br>
              <a:rPr lang="en-US" sz="1800" dirty="0" smtClean="0"/>
            </a:br>
            <a:endParaRPr lang="el-GR" sz="1800" dirty="0" smtClean="0"/>
          </a:p>
        </p:txBody>
      </p:sp>
      <p:sp>
        <p:nvSpPr>
          <p:cNvPr id="3077" name="Content Placeholder 2"/>
          <p:cNvSpPr>
            <a:spLocks noGrp="1"/>
          </p:cNvSpPr>
          <p:nvPr>
            <p:ph idx="1"/>
          </p:nvPr>
        </p:nvSpPr>
        <p:spPr>
          <a:xfrm>
            <a:off x="1981200" y="152400"/>
            <a:ext cx="6858000" cy="5867400"/>
          </a:xfrm>
        </p:spPr>
        <p:txBody>
          <a:bodyPr/>
          <a:lstStyle/>
          <a:p>
            <a:pPr marL="400050" lvl="2" indent="0">
              <a:buFontTx/>
              <a:buChar char="-"/>
            </a:pPr>
            <a:r>
              <a:rPr lang="en-US" sz="2200" dirty="0" smtClean="0">
                <a:solidFill>
                  <a:schemeClr val="accent6"/>
                </a:solidFill>
              </a:rPr>
              <a:t> Evidence of </a:t>
            </a:r>
            <a:r>
              <a:rPr lang="en-US" sz="2200" dirty="0" err="1" smtClean="0">
                <a:solidFill>
                  <a:schemeClr val="accent6"/>
                </a:solidFill>
              </a:rPr>
              <a:t>translanguaging</a:t>
            </a:r>
            <a:endParaRPr lang="en-US" sz="2200" dirty="0" smtClean="0">
              <a:solidFill>
                <a:schemeClr val="accent6"/>
              </a:solidFill>
            </a:endParaRPr>
          </a:p>
          <a:p>
            <a:pPr marL="857250" lvl="3" indent="0">
              <a:buNone/>
            </a:pPr>
            <a:r>
              <a:rPr lang="en-US" sz="1800" i="1" dirty="0" smtClean="0">
                <a:solidFill>
                  <a:schemeClr val="accent6"/>
                </a:solidFill>
              </a:rPr>
              <a:t>“I may use sources that are Greek or even French, and  	   this makes it much more interesting”</a:t>
            </a:r>
          </a:p>
          <a:p>
            <a:pPr marL="857250" lvl="3" indent="0">
              <a:buNone/>
            </a:pPr>
            <a:r>
              <a:rPr lang="en-US" sz="1800" i="1" dirty="0" smtClean="0">
                <a:solidFill>
                  <a:schemeClr val="accent6"/>
                </a:solidFill>
              </a:rPr>
              <a:t>“Although the first language I have learned was French, 	   shortly followed by Greek, I later </a:t>
            </a:r>
            <a:r>
              <a:rPr lang="en-US" sz="1800" i="1" dirty="0" err="1" smtClean="0">
                <a:solidFill>
                  <a:schemeClr val="accent6"/>
                </a:solidFill>
              </a:rPr>
              <a:t>focussed</a:t>
            </a:r>
            <a:r>
              <a:rPr lang="en-US" sz="1800" i="1" dirty="0" smtClean="0">
                <a:solidFill>
                  <a:schemeClr val="accent6"/>
                </a:solidFill>
              </a:rPr>
              <a:t> on English.   	   The strange result is I think in a mixture of 	   	  	    English/Greek. English is by far my most proficient 	   	    language”</a:t>
            </a:r>
            <a:r>
              <a:rPr lang="en-US" sz="2200" dirty="0" smtClean="0">
                <a:solidFill>
                  <a:schemeClr val="accent6"/>
                </a:solidFill>
              </a:rPr>
              <a:t> </a:t>
            </a:r>
          </a:p>
          <a:p>
            <a:pPr marL="857250" lvl="3" indent="0">
              <a:buNone/>
            </a:pPr>
            <a:r>
              <a:rPr lang="en-US" sz="2200" dirty="0" smtClean="0">
                <a:solidFill>
                  <a:schemeClr val="accent6"/>
                </a:solidFill>
              </a:rPr>
              <a:t>“</a:t>
            </a:r>
            <a:r>
              <a:rPr lang="en-US" sz="1800" i="1" dirty="0" smtClean="0">
                <a:solidFill>
                  <a:schemeClr val="accent6"/>
                </a:solidFill>
              </a:rPr>
              <a:t>I have learned to work with both, but lately I 	   	   	   predominantly work in English”</a:t>
            </a:r>
            <a:r>
              <a:rPr lang="en-US" sz="2200" dirty="0" smtClean="0">
                <a:solidFill>
                  <a:schemeClr val="accent6"/>
                </a:solidFill>
              </a:rPr>
              <a:t>  </a:t>
            </a:r>
          </a:p>
          <a:p>
            <a:pPr marL="400050" lvl="2" indent="0">
              <a:buNone/>
            </a:pPr>
            <a:r>
              <a:rPr lang="en-US" sz="2200" dirty="0" smtClean="0">
                <a:solidFill>
                  <a:schemeClr val="accent6"/>
                </a:solidFill>
              </a:rPr>
              <a:t>Awareness of ‘no-L1’ rule</a:t>
            </a:r>
          </a:p>
          <a:p>
            <a:pPr marL="400050" lvl="2" indent="0">
              <a:buNone/>
            </a:pPr>
            <a:r>
              <a:rPr lang="en-US" sz="2200" i="1" dirty="0" smtClean="0">
                <a:solidFill>
                  <a:schemeClr val="accent6"/>
                </a:solidFill>
              </a:rPr>
              <a:t>	</a:t>
            </a:r>
            <a:r>
              <a:rPr lang="en-US" sz="1800" i="1" dirty="0" smtClean="0">
                <a:solidFill>
                  <a:schemeClr val="accent6"/>
                </a:solidFill>
              </a:rPr>
              <a:t>“Personally I do not have a problem in using my first  	 	    language while working on assignments with other 		    people”</a:t>
            </a:r>
          </a:p>
          <a:p>
            <a:pPr marL="400050" lvl="2" indent="0">
              <a:buNone/>
            </a:pPr>
            <a:r>
              <a:rPr lang="en-US" sz="1800" i="1" dirty="0" smtClean="0">
                <a:solidFill>
                  <a:schemeClr val="accent6"/>
                </a:solidFill>
              </a:rPr>
              <a:t>	“I am feeling comfortable, but it is the wrong way to </a:t>
            </a:r>
          </a:p>
          <a:p>
            <a:pPr marL="400050" lvl="2" indent="0">
              <a:buNone/>
            </a:pPr>
            <a:r>
              <a:rPr lang="en-US" sz="1800" i="1" dirty="0" smtClean="0">
                <a:solidFill>
                  <a:schemeClr val="accent6"/>
                </a:solidFill>
              </a:rPr>
              <a:t>	    learnt the appropriate English, so I am trying to use 	    only English because in my native language we have </a:t>
            </a:r>
          </a:p>
          <a:p>
            <a:pPr marL="400050" lvl="2" indent="0">
              <a:buNone/>
            </a:pPr>
            <a:r>
              <a:rPr lang="en-US" sz="1800" i="1" dirty="0" smtClean="0">
                <a:solidFill>
                  <a:schemeClr val="accent6"/>
                </a:solidFill>
              </a:rPr>
              <a:t>	    different way for writing”</a:t>
            </a:r>
          </a:p>
          <a:p>
            <a:pPr marL="400050" lvl="2" indent="0">
              <a:buNone/>
            </a:pPr>
            <a:r>
              <a:rPr lang="en-US" sz="1800" i="1" dirty="0" smtClean="0">
                <a:solidFill>
                  <a:schemeClr val="accent6"/>
                </a:solidFill>
              </a:rPr>
              <a:t>	“Most people will use English if they have to (</a:t>
            </a:r>
            <a:r>
              <a:rPr lang="en-US" sz="1800" i="1" dirty="0" err="1" smtClean="0">
                <a:solidFill>
                  <a:schemeClr val="accent6"/>
                </a:solidFill>
              </a:rPr>
              <a:t>eg</a:t>
            </a:r>
            <a:r>
              <a:rPr lang="en-US" sz="1800" i="1" dirty="0" smtClean="0">
                <a:solidFill>
                  <a:schemeClr val="accent6"/>
                </a:solidFill>
              </a:rPr>
              <a:t> the </a:t>
            </a:r>
          </a:p>
          <a:p>
            <a:pPr marL="400050" lvl="2" indent="0">
              <a:buNone/>
            </a:pPr>
            <a:r>
              <a:rPr lang="en-US" sz="1800" i="1" dirty="0" smtClean="0">
                <a:solidFill>
                  <a:schemeClr val="accent6"/>
                </a:solidFill>
              </a:rPr>
              <a:t>	   professor is near them!)</a:t>
            </a:r>
          </a:p>
          <a:p>
            <a:pPr marL="400050" lvl="2" indent="0"/>
            <a:endParaRPr lang="en-US" sz="1800" dirty="0" smtClean="0">
              <a:solidFill>
                <a:schemeClr val="accent6"/>
              </a:solidFill>
            </a:endParaRPr>
          </a:p>
          <a:p>
            <a:pPr marL="857250" lvl="3" indent="0">
              <a:buNone/>
            </a:pPr>
            <a:endParaRPr lang="en-US" sz="1800" i="1" dirty="0" smtClean="0">
              <a:solidFill>
                <a:schemeClr val="accent6"/>
              </a:solidFill>
            </a:endParaRPr>
          </a:p>
          <a:p>
            <a:pPr marL="857250" lvl="3" indent="0">
              <a:buNone/>
            </a:pPr>
            <a:endParaRPr lang="en-US" sz="1800" i="1" dirty="0" smtClean="0">
              <a:solidFill>
                <a:schemeClr val="accent6"/>
              </a:solidFill>
            </a:endParaRPr>
          </a:p>
          <a:p>
            <a:pPr marL="857250" lvl="3" indent="0">
              <a:buNone/>
            </a:pPr>
            <a:endParaRPr lang="en-US" sz="1800" i="1" dirty="0" smtClean="0">
              <a:solidFill>
                <a:schemeClr val="accent6"/>
              </a:solidFill>
            </a:endParaRPr>
          </a:p>
          <a:p>
            <a:pPr marL="857250" lvl="3" indent="0">
              <a:buNone/>
            </a:pPr>
            <a:endParaRPr lang="en-US" sz="2200" dirty="0" smtClean="0">
              <a:solidFill>
                <a:schemeClr val="accent6"/>
              </a:solidFill>
            </a:endParaRPr>
          </a:p>
          <a:p>
            <a:pPr marL="400050" lvl="2" indent="0">
              <a:buNone/>
            </a:pPr>
            <a:r>
              <a:rPr lang="en-US" sz="2200" dirty="0" smtClean="0">
                <a:solidFill>
                  <a:schemeClr val="accent6"/>
                </a:solidFill>
              </a:rPr>
              <a:t>	</a:t>
            </a:r>
            <a:endParaRPr lang="en-US" sz="1800" i="1" dirty="0" smtClean="0">
              <a:solidFill>
                <a:schemeClr val="accent6"/>
              </a:solidFill>
            </a:endParaRPr>
          </a:p>
          <a:p>
            <a:pPr marL="400050" lvl="2" indent="0">
              <a:buNone/>
            </a:pPr>
            <a:r>
              <a:rPr lang="en-US" sz="1800" i="1" dirty="0" smtClean="0">
                <a:solidFill>
                  <a:schemeClr val="accent6"/>
                </a:solidFill>
              </a:rPr>
              <a:t>	</a:t>
            </a:r>
            <a:endParaRPr lang="en-US" sz="2200" dirty="0" smtClean="0">
              <a:solidFill>
                <a:schemeClr val="accent6"/>
              </a:solidFill>
            </a:endParaRPr>
          </a:p>
          <a:p>
            <a:pPr marL="400050" lvl="2" indent="0">
              <a:buNone/>
            </a:pPr>
            <a:endParaRPr lang="en-US" sz="2600" dirty="0" smtClean="0">
              <a:solidFill>
                <a:schemeClr val="accent6"/>
              </a:solidFill>
            </a:endParaRPr>
          </a:p>
          <a:p>
            <a:pPr marL="355600" lvl="1" indent="-355600">
              <a:buNone/>
            </a:pPr>
            <a:endParaRPr lang="en-US" sz="2600" dirty="0" smtClean="0">
              <a:solidFill>
                <a:schemeClr val="accent6"/>
              </a:solidFill>
            </a:endParaRPr>
          </a:p>
          <a:p>
            <a:pPr marL="355600" lvl="1" indent="-355600">
              <a:buNone/>
            </a:pPr>
            <a:r>
              <a:rPr lang="en-US" sz="2600" dirty="0" smtClean="0">
                <a:solidFill>
                  <a:schemeClr val="accent6"/>
                </a:solidFill>
              </a:rPr>
              <a:t>	</a:t>
            </a:r>
          </a:p>
          <a:p>
            <a:pPr marL="355600" lvl="1" indent="-355600">
              <a:buNone/>
            </a:pPr>
            <a:endParaRPr lang="en-US" sz="2400" dirty="0" smtClean="0">
              <a:solidFill>
                <a:schemeClr val="accent6"/>
              </a:solidFill>
            </a:endParaRPr>
          </a:p>
          <a:p>
            <a:pPr marL="355600" lvl="1" indent="-355600">
              <a:buNone/>
            </a:pPr>
            <a:endParaRPr lang="en-US" sz="2400" dirty="0" smtClean="0">
              <a:solidFill>
                <a:schemeClr val="accent6"/>
              </a:solidFill>
            </a:endParaRPr>
          </a:p>
          <a:p>
            <a:pPr lvl="1">
              <a:buNone/>
            </a:pPr>
            <a:endParaRPr lang="en-US" sz="2400" dirty="0" smtClean="0">
              <a:solidFill>
                <a:schemeClr val="accent6"/>
              </a:solidFill>
            </a:endParaRPr>
          </a:p>
          <a:p>
            <a:pPr lvl="1">
              <a:buNone/>
            </a:pPr>
            <a:endParaRPr lang="en-US" sz="2400" dirty="0" smtClean="0">
              <a:solidFill>
                <a:schemeClr val="accent6"/>
              </a:solidFill>
            </a:endParaRPr>
          </a:p>
        </p:txBody>
      </p:sp>
      <p:sp>
        <p:nvSpPr>
          <p:cNvPr id="6" name="Slide Number Placeholder 5"/>
          <p:cNvSpPr>
            <a:spLocks noGrp="1"/>
          </p:cNvSpPr>
          <p:nvPr>
            <p:ph type="sldNum" sz="quarter" idx="12"/>
          </p:nvPr>
        </p:nvSpPr>
        <p:spPr/>
        <p:txBody>
          <a:bodyPr/>
          <a:lstStyle/>
          <a:p>
            <a:fld id="{ACDEB624-E960-4811-8771-E8A74AF014E8}" type="slidenum">
              <a:rPr lang="en-US" altLang="el-GR" smtClean="0"/>
              <a:pPr/>
              <a:t>18</a:t>
            </a:fld>
            <a:endParaRPr lang="en-US" altLang="el-G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5"/>
          <p:cNvSpPr>
            <a:spLocks noChangeShapeType="1"/>
          </p:cNvSpPr>
          <p:nvPr/>
        </p:nvSpPr>
        <p:spPr bwMode="auto">
          <a:xfrm flipV="1">
            <a:off x="1828800" y="0"/>
            <a:ext cx="0" cy="6858000"/>
          </a:xfrm>
          <a:prstGeom prst="line">
            <a:avLst/>
          </a:prstGeom>
          <a:noFill/>
          <a:ln w="3175">
            <a:solidFill>
              <a:schemeClr val="tx1"/>
            </a:solidFill>
            <a:round/>
            <a:headEnd/>
            <a:tailEnd/>
          </a:ln>
          <a:effectLst/>
        </p:spPr>
        <p:txBody>
          <a:bodyPr/>
          <a:lstStyle/>
          <a:p>
            <a:endParaRPr lang="el-GR"/>
          </a:p>
        </p:txBody>
      </p:sp>
      <p:pic>
        <p:nvPicPr>
          <p:cNvPr id="3075" name="Picture 1"/>
          <p:cNvPicPr>
            <a:picLocks noChangeAspect="1"/>
          </p:cNvPicPr>
          <p:nvPr/>
        </p:nvPicPr>
        <p:blipFill>
          <a:blip r:embed="rId3" cstate="print"/>
          <a:srcRect/>
          <a:stretch>
            <a:fillRect/>
          </a:stretch>
        </p:blipFill>
        <p:spPr bwMode="auto">
          <a:xfrm>
            <a:off x="26988" y="0"/>
            <a:ext cx="1801812" cy="2520950"/>
          </a:xfrm>
          <a:prstGeom prst="rect">
            <a:avLst/>
          </a:prstGeom>
          <a:noFill/>
          <a:ln w="9525">
            <a:noFill/>
            <a:miter lim="800000"/>
            <a:headEnd/>
            <a:tailEnd/>
          </a:ln>
        </p:spPr>
      </p:pic>
      <p:sp>
        <p:nvSpPr>
          <p:cNvPr id="3076" name="Title 1"/>
          <p:cNvSpPr>
            <a:spLocks noGrp="1"/>
          </p:cNvSpPr>
          <p:nvPr>
            <p:ph type="title"/>
          </p:nvPr>
        </p:nvSpPr>
        <p:spPr>
          <a:xfrm>
            <a:off x="2514600" y="152400"/>
            <a:ext cx="6172200" cy="1265238"/>
          </a:xfrm>
        </p:spPr>
        <p:txBody>
          <a:bodyPr/>
          <a:lstStyle/>
          <a:p>
            <a:endParaRPr lang="el-GR" sz="1800" dirty="0" smtClean="0"/>
          </a:p>
        </p:txBody>
      </p:sp>
      <p:sp>
        <p:nvSpPr>
          <p:cNvPr id="3077" name="Content Placeholder 2"/>
          <p:cNvSpPr>
            <a:spLocks noGrp="1"/>
          </p:cNvSpPr>
          <p:nvPr>
            <p:ph idx="1"/>
          </p:nvPr>
        </p:nvSpPr>
        <p:spPr>
          <a:xfrm>
            <a:off x="2057400" y="1143000"/>
            <a:ext cx="6858000" cy="4983163"/>
          </a:xfrm>
        </p:spPr>
        <p:txBody>
          <a:bodyPr/>
          <a:lstStyle/>
          <a:p>
            <a:pPr marL="0" lvl="1" indent="0">
              <a:buFont typeface="Arial" pitchFamily="34" charset="0"/>
              <a:buChar char="•"/>
            </a:pPr>
            <a:r>
              <a:rPr lang="en-US" sz="2600" dirty="0" smtClean="0">
                <a:solidFill>
                  <a:schemeClr val="accent6"/>
                </a:solidFill>
              </a:rPr>
              <a:t>  Qualitative findings: Preference for L2</a:t>
            </a:r>
            <a:endParaRPr lang="en-US" sz="2200" dirty="0" smtClean="0">
              <a:solidFill>
                <a:schemeClr val="accent6"/>
              </a:solidFill>
            </a:endParaRPr>
          </a:p>
          <a:p>
            <a:pPr marL="400050" lvl="2" indent="0">
              <a:buNone/>
            </a:pPr>
            <a:r>
              <a:rPr lang="en-US" sz="2200" dirty="0" smtClean="0">
                <a:solidFill>
                  <a:schemeClr val="accent6"/>
                </a:solidFill>
              </a:rPr>
              <a:t>Developing competence in L2</a:t>
            </a:r>
          </a:p>
          <a:p>
            <a:pPr marL="400050" lvl="2" indent="0">
              <a:buNone/>
            </a:pPr>
            <a:endParaRPr lang="en-US" sz="2200" dirty="0" smtClean="0">
              <a:solidFill>
                <a:schemeClr val="accent6"/>
              </a:solidFill>
            </a:endParaRPr>
          </a:p>
          <a:p>
            <a:pPr marL="400050" lvl="2" indent="0">
              <a:spcBef>
                <a:spcPts val="0"/>
              </a:spcBef>
              <a:buNone/>
            </a:pPr>
            <a:r>
              <a:rPr lang="en-US" sz="1800" dirty="0" smtClean="0">
                <a:solidFill>
                  <a:schemeClr val="accent6"/>
                </a:solidFill>
              </a:rPr>
              <a:t>   “</a:t>
            </a:r>
            <a:r>
              <a:rPr lang="en-US" sz="1800" i="1" dirty="0" smtClean="0">
                <a:solidFill>
                  <a:schemeClr val="accent6"/>
                </a:solidFill>
              </a:rPr>
              <a:t>Obviously using  my mother tongue is easier for me to </a:t>
            </a:r>
          </a:p>
          <a:p>
            <a:pPr marL="400050" lvl="2" indent="0">
              <a:spcBef>
                <a:spcPts val="0"/>
              </a:spcBef>
              <a:buNone/>
            </a:pPr>
            <a:r>
              <a:rPr lang="en-US" sz="1800" i="1" dirty="0" smtClean="0">
                <a:solidFill>
                  <a:schemeClr val="accent6"/>
                </a:solidFill>
              </a:rPr>
              <a:t>       communicate and exchange ideas, but I would prefer to   </a:t>
            </a:r>
          </a:p>
          <a:p>
            <a:pPr marL="400050" lvl="2" indent="0">
              <a:spcBef>
                <a:spcPts val="0"/>
              </a:spcBef>
              <a:buNone/>
            </a:pPr>
            <a:r>
              <a:rPr lang="en-US" sz="1800" i="1" dirty="0" smtClean="0">
                <a:solidFill>
                  <a:schemeClr val="accent6"/>
                </a:solidFill>
              </a:rPr>
              <a:t>       use English since I am studying in an English college”</a:t>
            </a:r>
          </a:p>
          <a:p>
            <a:pPr marL="400050" lvl="2" indent="0">
              <a:spcBef>
                <a:spcPts val="0"/>
              </a:spcBef>
              <a:buNone/>
            </a:pPr>
            <a:r>
              <a:rPr lang="en-US" sz="1800" i="1" dirty="0" smtClean="0">
                <a:solidFill>
                  <a:schemeClr val="accent6"/>
                </a:solidFill>
              </a:rPr>
              <a:t>   “It’s more convenient and easy to use my first language but</a:t>
            </a:r>
          </a:p>
          <a:p>
            <a:pPr marL="400050" lvl="2" indent="0">
              <a:spcBef>
                <a:spcPts val="0"/>
              </a:spcBef>
              <a:buNone/>
            </a:pPr>
            <a:r>
              <a:rPr lang="en-US" sz="1800" i="1" dirty="0" smtClean="0">
                <a:solidFill>
                  <a:schemeClr val="accent6"/>
                </a:solidFill>
              </a:rPr>
              <a:t>      as the time goes by I get fully used to using  English”</a:t>
            </a:r>
          </a:p>
          <a:p>
            <a:pPr marL="400050" lvl="2" indent="0">
              <a:spcBef>
                <a:spcPts val="0"/>
              </a:spcBef>
              <a:buNone/>
            </a:pPr>
            <a:r>
              <a:rPr lang="en-US" sz="1800" i="1" dirty="0" smtClean="0">
                <a:solidFill>
                  <a:schemeClr val="accent6"/>
                </a:solidFill>
              </a:rPr>
              <a:t>   “The more I work around my ideas in English, the easier it</a:t>
            </a:r>
          </a:p>
          <a:p>
            <a:pPr marL="400050" lvl="2" indent="0">
              <a:spcBef>
                <a:spcPts val="0"/>
              </a:spcBef>
              <a:buNone/>
            </a:pPr>
            <a:r>
              <a:rPr lang="en-US" sz="1800" i="1" dirty="0" smtClean="0">
                <a:solidFill>
                  <a:schemeClr val="accent6"/>
                </a:solidFill>
              </a:rPr>
              <a:t>      is to eventually articulate them effectively and accurately</a:t>
            </a:r>
          </a:p>
          <a:p>
            <a:pPr marL="400050" lvl="2" indent="0">
              <a:spcBef>
                <a:spcPts val="0"/>
              </a:spcBef>
              <a:buNone/>
            </a:pPr>
            <a:r>
              <a:rPr lang="en-US" sz="1800" i="1" dirty="0" smtClean="0">
                <a:solidFill>
                  <a:schemeClr val="accent6"/>
                </a:solidFill>
              </a:rPr>
              <a:t>      in  English</a:t>
            </a:r>
          </a:p>
          <a:p>
            <a:pPr marL="400050" lvl="2" indent="0">
              <a:spcBef>
                <a:spcPts val="0"/>
              </a:spcBef>
              <a:buNone/>
            </a:pPr>
            <a:r>
              <a:rPr lang="en-US" sz="1800" i="1" dirty="0" smtClean="0">
                <a:solidFill>
                  <a:schemeClr val="accent6"/>
                </a:solidFill>
              </a:rPr>
              <a:t>   </a:t>
            </a:r>
            <a:endParaRPr lang="en-US" dirty="0" smtClean="0">
              <a:solidFill>
                <a:schemeClr val="accent6"/>
              </a:solidFill>
            </a:endParaRPr>
          </a:p>
          <a:p>
            <a:pPr marL="400050" lvl="2" indent="0">
              <a:buNone/>
            </a:pPr>
            <a:endParaRPr lang="en-US" sz="1800" i="1" dirty="0" smtClean="0">
              <a:solidFill>
                <a:schemeClr val="accent6"/>
              </a:solidFill>
            </a:endParaRPr>
          </a:p>
          <a:p>
            <a:pPr marL="400050" lvl="2" indent="0">
              <a:buNone/>
            </a:pPr>
            <a:endParaRPr lang="en-US" sz="1800" i="1" dirty="0" smtClean="0">
              <a:solidFill>
                <a:schemeClr val="accent6"/>
              </a:solidFill>
            </a:endParaRPr>
          </a:p>
          <a:p>
            <a:pPr marL="400050" lvl="2" indent="0">
              <a:buNone/>
            </a:pPr>
            <a:endParaRPr lang="en-US" sz="1800" dirty="0" smtClean="0">
              <a:solidFill>
                <a:schemeClr val="accent6"/>
              </a:solidFill>
            </a:endParaRPr>
          </a:p>
          <a:p>
            <a:pPr marL="400050" lvl="2" indent="0">
              <a:buNone/>
            </a:pPr>
            <a:r>
              <a:rPr lang="en-US" sz="1800" dirty="0" smtClean="0">
                <a:solidFill>
                  <a:schemeClr val="accent6"/>
                </a:solidFill>
              </a:rPr>
              <a:t>	</a:t>
            </a:r>
            <a:endParaRPr lang="en-US" sz="2600" dirty="0" smtClean="0">
              <a:solidFill>
                <a:schemeClr val="accent6"/>
              </a:solidFill>
            </a:endParaRPr>
          </a:p>
          <a:p>
            <a:pPr marL="355600" lvl="1" indent="-355600">
              <a:buNone/>
            </a:pPr>
            <a:endParaRPr lang="en-US" sz="2600" dirty="0" smtClean="0">
              <a:solidFill>
                <a:schemeClr val="accent6"/>
              </a:solidFill>
            </a:endParaRPr>
          </a:p>
          <a:p>
            <a:pPr marL="355600" lvl="1" indent="-355600">
              <a:buNone/>
            </a:pPr>
            <a:r>
              <a:rPr lang="en-US" sz="2600" dirty="0" smtClean="0">
                <a:solidFill>
                  <a:schemeClr val="accent6"/>
                </a:solidFill>
              </a:rPr>
              <a:t>	</a:t>
            </a:r>
          </a:p>
          <a:p>
            <a:pPr marL="355600" lvl="1" indent="-355600">
              <a:buNone/>
            </a:pPr>
            <a:endParaRPr lang="en-US" sz="2400" dirty="0" smtClean="0">
              <a:solidFill>
                <a:schemeClr val="accent6"/>
              </a:solidFill>
            </a:endParaRPr>
          </a:p>
          <a:p>
            <a:pPr marL="355600" lvl="1" indent="-355600">
              <a:buNone/>
            </a:pPr>
            <a:endParaRPr lang="en-US" sz="2400" dirty="0" smtClean="0">
              <a:solidFill>
                <a:schemeClr val="accent6"/>
              </a:solidFill>
            </a:endParaRPr>
          </a:p>
          <a:p>
            <a:pPr lvl="1">
              <a:buNone/>
            </a:pPr>
            <a:endParaRPr lang="en-US" sz="2400" dirty="0" smtClean="0">
              <a:solidFill>
                <a:schemeClr val="accent6"/>
              </a:solidFill>
            </a:endParaRPr>
          </a:p>
          <a:p>
            <a:pPr lvl="1">
              <a:buNone/>
            </a:pPr>
            <a:endParaRPr lang="en-US" sz="2400" dirty="0" smtClean="0">
              <a:solidFill>
                <a:schemeClr val="accent6"/>
              </a:solidFill>
            </a:endParaRPr>
          </a:p>
        </p:txBody>
      </p:sp>
      <p:sp>
        <p:nvSpPr>
          <p:cNvPr id="6" name="Slide Number Placeholder 5"/>
          <p:cNvSpPr>
            <a:spLocks noGrp="1"/>
          </p:cNvSpPr>
          <p:nvPr>
            <p:ph type="sldNum" sz="quarter" idx="12"/>
          </p:nvPr>
        </p:nvSpPr>
        <p:spPr/>
        <p:txBody>
          <a:bodyPr/>
          <a:lstStyle/>
          <a:p>
            <a:fld id="{ACDEB624-E960-4811-8771-E8A74AF014E8}" type="slidenum">
              <a:rPr lang="en-US" altLang="el-GR" smtClean="0"/>
              <a:pPr/>
              <a:t>19</a:t>
            </a:fld>
            <a:endParaRPr lang="en-US" alt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5"/>
          <p:cNvSpPr>
            <a:spLocks noChangeShapeType="1"/>
          </p:cNvSpPr>
          <p:nvPr/>
        </p:nvSpPr>
        <p:spPr bwMode="auto">
          <a:xfrm flipV="1">
            <a:off x="1828800" y="0"/>
            <a:ext cx="0" cy="6858000"/>
          </a:xfrm>
          <a:prstGeom prst="line">
            <a:avLst/>
          </a:prstGeom>
          <a:noFill/>
          <a:ln w="3175">
            <a:solidFill>
              <a:schemeClr val="tx1"/>
            </a:solidFill>
            <a:round/>
            <a:headEnd/>
            <a:tailEnd/>
          </a:ln>
          <a:effectLst/>
        </p:spPr>
        <p:txBody>
          <a:bodyPr/>
          <a:lstStyle/>
          <a:p>
            <a:endParaRPr lang="el-GR"/>
          </a:p>
        </p:txBody>
      </p:sp>
      <p:pic>
        <p:nvPicPr>
          <p:cNvPr id="3075" name="Picture 1"/>
          <p:cNvPicPr>
            <a:picLocks noChangeAspect="1"/>
          </p:cNvPicPr>
          <p:nvPr/>
        </p:nvPicPr>
        <p:blipFill>
          <a:blip r:embed="rId2" cstate="print"/>
          <a:srcRect/>
          <a:stretch>
            <a:fillRect/>
          </a:stretch>
        </p:blipFill>
        <p:spPr bwMode="auto">
          <a:xfrm>
            <a:off x="26988" y="0"/>
            <a:ext cx="1801812" cy="2520950"/>
          </a:xfrm>
          <a:prstGeom prst="rect">
            <a:avLst/>
          </a:prstGeom>
          <a:noFill/>
          <a:ln w="9525">
            <a:noFill/>
            <a:miter lim="800000"/>
            <a:headEnd/>
            <a:tailEnd/>
          </a:ln>
        </p:spPr>
      </p:pic>
      <p:sp>
        <p:nvSpPr>
          <p:cNvPr id="3076" name="Title 1"/>
          <p:cNvSpPr>
            <a:spLocks noGrp="1"/>
          </p:cNvSpPr>
          <p:nvPr>
            <p:ph type="title"/>
          </p:nvPr>
        </p:nvSpPr>
        <p:spPr>
          <a:xfrm>
            <a:off x="2514600" y="152400"/>
            <a:ext cx="6172200" cy="1265238"/>
          </a:xfrm>
        </p:spPr>
        <p:txBody>
          <a:bodyPr/>
          <a:lstStyle/>
          <a:p>
            <a:r>
              <a:rPr lang="en-US" sz="1800" dirty="0" smtClean="0"/>
              <a:t/>
            </a:r>
            <a:br>
              <a:rPr lang="en-US" sz="1800" dirty="0" smtClean="0"/>
            </a:br>
            <a:endParaRPr lang="el-GR" sz="1800" dirty="0" smtClean="0"/>
          </a:p>
        </p:txBody>
      </p:sp>
      <p:sp>
        <p:nvSpPr>
          <p:cNvPr id="3077" name="Content Placeholder 2"/>
          <p:cNvSpPr>
            <a:spLocks noGrp="1"/>
          </p:cNvSpPr>
          <p:nvPr>
            <p:ph idx="1"/>
          </p:nvPr>
        </p:nvSpPr>
        <p:spPr>
          <a:xfrm>
            <a:off x="2514600" y="1752600"/>
            <a:ext cx="6172200" cy="4373563"/>
          </a:xfrm>
        </p:spPr>
        <p:txBody>
          <a:bodyPr/>
          <a:lstStyle/>
          <a:p>
            <a:pPr>
              <a:buNone/>
            </a:pPr>
            <a:endParaRPr lang="en-US" sz="2400" dirty="0" smtClean="0">
              <a:solidFill>
                <a:schemeClr val="accent2"/>
              </a:solidFill>
            </a:endParaRPr>
          </a:p>
          <a:p>
            <a:pPr marL="95250" indent="-95250">
              <a:buNone/>
            </a:pPr>
            <a:r>
              <a:rPr lang="en-US" sz="2400" dirty="0" smtClean="0">
                <a:solidFill>
                  <a:schemeClr val="accent2"/>
                </a:solidFill>
              </a:rPr>
              <a:t>“The language of instruction in the University is English.  All classes will be conducted in English, and students and staff are expected to use English at all times and in all interactions</a:t>
            </a:r>
            <a:r>
              <a:rPr lang="en-US" sz="2400" dirty="0" smtClean="0"/>
              <a:t>”.</a:t>
            </a:r>
          </a:p>
          <a:p>
            <a:pPr>
              <a:buNone/>
            </a:pPr>
            <a:endParaRPr lang="en-US" sz="2400" dirty="0" smtClean="0"/>
          </a:p>
        </p:txBody>
      </p:sp>
      <p:sp>
        <p:nvSpPr>
          <p:cNvPr id="6" name="Slide Number Placeholder 5"/>
          <p:cNvSpPr>
            <a:spLocks noGrp="1"/>
          </p:cNvSpPr>
          <p:nvPr>
            <p:ph type="sldNum" sz="quarter" idx="12"/>
          </p:nvPr>
        </p:nvSpPr>
        <p:spPr/>
        <p:txBody>
          <a:bodyPr/>
          <a:lstStyle/>
          <a:p>
            <a:fld id="{ACDEB624-E960-4811-8771-E8A74AF014E8}" type="slidenum">
              <a:rPr lang="en-US" altLang="el-GR" smtClean="0"/>
              <a:pPr/>
              <a:t>2</a:t>
            </a:fld>
            <a:endParaRPr lang="en-US" altLang="el-G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5"/>
          <p:cNvSpPr>
            <a:spLocks noChangeShapeType="1"/>
          </p:cNvSpPr>
          <p:nvPr/>
        </p:nvSpPr>
        <p:spPr bwMode="auto">
          <a:xfrm flipV="1">
            <a:off x="1828800" y="0"/>
            <a:ext cx="0" cy="6858000"/>
          </a:xfrm>
          <a:prstGeom prst="line">
            <a:avLst/>
          </a:prstGeom>
          <a:noFill/>
          <a:ln w="3175">
            <a:solidFill>
              <a:schemeClr val="tx1"/>
            </a:solidFill>
            <a:round/>
            <a:headEnd/>
            <a:tailEnd/>
          </a:ln>
          <a:effectLst/>
        </p:spPr>
        <p:txBody>
          <a:bodyPr/>
          <a:lstStyle/>
          <a:p>
            <a:endParaRPr lang="el-GR"/>
          </a:p>
        </p:txBody>
      </p:sp>
      <p:pic>
        <p:nvPicPr>
          <p:cNvPr id="3075" name="Picture 1"/>
          <p:cNvPicPr>
            <a:picLocks noChangeAspect="1"/>
          </p:cNvPicPr>
          <p:nvPr/>
        </p:nvPicPr>
        <p:blipFill>
          <a:blip r:embed="rId3" cstate="print"/>
          <a:srcRect/>
          <a:stretch>
            <a:fillRect/>
          </a:stretch>
        </p:blipFill>
        <p:spPr bwMode="auto">
          <a:xfrm>
            <a:off x="26988" y="0"/>
            <a:ext cx="1801812" cy="2520950"/>
          </a:xfrm>
          <a:prstGeom prst="rect">
            <a:avLst/>
          </a:prstGeom>
          <a:noFill/>
          <a:ln w="9525">
            <a:noFill/>
            <a:miter lim="800000"/>
            <a:headEnd/>
            <a:tailEnd/>
          </a:ln>
        </p:spPr>
      </p:pic>
      <p:sp>
        <p:nvSpPr>
          <p:cNvPr id="3076" name="Title 1"/>
          <p:cNvSpPr>
            <a:spLocks noGrp="1"/>
          </p:cNvSpPr>
          <p:nvPr>
            <p:ph type="title"/>
          </p:nvPr>
        </p:nvSpPr>
        <p:spPr>
          <a:xfrm>
            <a:off x="2514600" y="152400"/>
            <a:ext cx="6172200" cy="1265238"/>
          </a:xfrm>
        </p:spPr>
        <p:txBody>
          <a:bodyPr/>
          <a:lstStyle/>
          <a:p>
            <a:endParaRPr lang="el-GR" sz="1800" dirty="0" smtClean="0"/>
          </a:p>
        </p:txBody>
      </p:sp>
      <p:sp>
        <p:nvSpPr>
          <p:cNvPr id="3077" name="Content Placeholder 2"/>
          <p:cNvSpPr>
            <a:spLocks noGrp="1"/>
          </p:cNvSpPr>
          <p:nvPr>
            <p:ph idx="1"/>
          </p:nvPr>
        </p:nvSpPr>
        <p:spPr>
          <a:xfrm>
            <a:off x="2057400" y="1143000"/>
            <a:ext cx="6858000" cy="4983163"/>
          </a:xfrm>
        </p:spPr>
        <p:txBody>
          <a:bodyPr/>
          <a:lstStyle/>
          <a:p>
            <a:pPr marL="0" lvl="1" indent="0">
              <a:buFont typeface="Arial" pitchFamily="34" charset="0"/>
              <a:buChar char="•"/>
            </a:pPr>
            <a:r>
              <a:rPr lang="en-US" sz="2600" dirty="0" smtClean="0">
                <a:solidFill>
                  <a:schemeClr val="accent6"/>
                </a:solidFill>
              </a:rPr>
              <a:t>  Qualitative findings: Preference for L2</a:t>
            </a:r>
            <a:endParaRPr lang="en-US" sz="2200" dirty="0" smtClean="0">
              <a:solidFill>
                <a:schemeClr val="accent6"/>
              </a:solidFill>
            </a:endParaRPr>
          </a:p>
          <a:p>
            <a:pPr marL="400050" lvl="2" indent="0">
              <a:buNone/>
            </a:pPr>
            <a:r>
              <a:rPr lang="en-US" dirty="0" smtClean="0">
                <a:solidFill>
                  <a:schemeClr val="accent6"/>
                </a:solidFill>
              </a:rPr>
              <a:t>May cause confusion</a:t>
            </a:r>
          </a:p>
          <a:p>
            <a:pPr marL="400050" lvl="2" indent="0">
              <a:spcBef>
                <a:spcPts val="0"/>
              </a:spcBef>
              <a:buNone/>
            </a:pPr>
            <a:r>
              <a:rPr lang="en-US" sz="1800" dirty="0" smtClean="0">
                <a:solidFill>
                  <a:schemeClr val="accent6"/>
                </a:solidFill>
              </a:rPr>
              <a:t>  “</a:t>
            </a:r>
            <a:r>
              <a:rPr lang="en-US" sz="1800" i="1" dirty="0" smtClean="0">
                <a:solidFill>
                  <a:schemeClr val="accent6"/>
                </a:solidFill>
              </a:rPr>
              <a:t>It would probably end up confusing me because when </a:t>
            </a:r>
          </a:p>
          <a:p>
            <a:pPr marL="400050" lvl="2" indent="0">
              <a:spcBef>
                <a:spcPts val="0"/>
              </a:spcBef>
              <a:buNone/>
            </a:pPr>
            <a:r>
              <a:rPr lang="en-US" sz="1800" i="1" dirty="0" smtClean="0">
                <a:solidFill>
                  <a:schemeClr val="accent6"/>
                </a:solidFill>
              </a:rPr>
              <a:t>       writing an assignment in English I need to point out my   </a:t>
            </a:r>
          </a:p>
          <a:p>
            <a:pPr marL="400050" lvl="2" indent="0">
              <a:spcBef>
                <a:spcPts val="0"/>
              </a:spcBef>
              <a:buNone/>
            </a:pPr>
            <a:r>
              <a:rPr lang="en-US" sz="1800" i="1" dirty="0" smtClean="0">
                <a:solidFill>
                  <a:schemeClr val="accent6"/>
                </a:solidFill>
              </a:rPr>
              <a:t>       arguments in English”</a:t>
            </a:r>
          </a:p>
          <a:p>
            <a:pPr marL="400050" lvl="2" indent="0">
              <a:spcBef>
                <a:spcPts val="0"/>
              </a:spcBef>
              <a:buNone/>
            </a:pPr>
            <a:r>
              <a:rPr lang="en-US" sz="1800" i="1" dirty="0" smtClean="0">
                <a:solidFill>
                  <a:schemeClr val="accent6"/>
                </a:solidFill>
              </a:rPr>
              <a:t>   “because of the many differences (cultural, in vocabulary</a:t>
            </a:r>
          </a:p>
          <a:p>
            <a:pPr marL="400050" lvl="2" indent="0">
              <a:spcBef>
                <a:spcPts val="0"/>
              </a:spcBef>
              <a:buNone/>
            </a:pPr>
            <a:r>
              <a:rPr lang="en-US" sz="1800" i="1" dirty="0" smtClean="0">
                <a:solidFill>
                  <a:schemeClr val="accent6"/>
                </a:solidFill>
              </a:rPr>
              <a:t>	and syntax), the use of Greek or the exact translation</a:t>
            </a:r>
          </a:p>
          <a:p>
            <a:pPr marL="400050" lvl="2" indent="0">
              <a:spcBef>
                <a:spcPts val="0"/>
              </a:spcBef>
              <a:buNone/>
            </a:pPr>
            <a:r>
              <a:rPr lang="en-US" sz="1800" i="1" dirty="0" smtClean="0">
                <a:solidFill>
                  <a:schemeClr val="accent6"/>
                </a:solidFill>
              </a:rPr>
              <a:t>	rarely helps me”</a:t>
            </a:r>
          </a:p>
          <a:p>
            <a:pPr marL="400050" lvl="2" indent="0">
              <a:spcBef>
                <a:spcPts val="0"/>
              </a:spcBef>
              <a:buNone/>
            </a:pPr>
            <a:r>
              <a:rPr lang="en-US" sz="1800" i="1" dirty="0" smtClean="0">
                <a:solidFill>
                  <a:schemeClr val="accent6"/>
                </a:solidFill>
              </a:rPr>
              <a:t>    “sometimes it distracts my thoughts and it struggles me to</a:t>
            </a:r>
          </a:p>
          <a:p>
            <a:pPr marL="400050" lvl="2" indent="0">
              <a:spcBef>
                <a:spcPts val="0"/>
              </a:spcBef>
              <a:buNone/>
            </a:pPr>
            <a:r>
              <a:rPr lang="en-US" sz="1800" i="1" dirty="0" smtClean="0">
                <a:solidFill>
                  <a:schemeClr val="accent6"/>
                </a:solidFill>
              </a:rPr>
              <a:t>	put them again in  order”</a:t>
            </a:r>
          </a:p>
          <a:p>
            <a:pPr marL="400050" lvl="2" indent="0">
              <a:spcBef>
                <a:spcPts val="0"/>
              </a:spcBef>
              <a:buNone/>
            </a:pPr>
            <a:r>
              <a:rPr lang="en-US" sz="1800" i="1" dirty="0" smtClean="0">
                <a:solidFill>
                  <a:schemeClr val="accent6"/>
                </a:solidFill>
              </a:rPr>
              <a:t>     “I believe that when translating one language to the other</a:t>
            </a:r>
          </a:p>
          <a:p>
            <a:pPr marL="400050" lvl="2" indent="0">
              <a:spcBef>
                <a:spcPts val="0"/>
              </a:spcBef>
              <a:buNone/>
            </a:pPr>
            <a:r>
              <a:rPr lang="en-US" sz="1800" i="1" dirty="0" smtClean="0">
                <a:solidFill>
                  <a:schemeClr val="accent6"/>
                </a:solidFill>
              </a:rPr>
              <a:t>	some basic concepts might be ‘lost in translation’.  So I 	think it’s better to stick to the language I’m working on”.</a:t>
            </a:r>
          </a:p>
          <a:p>
            <a:pPr marL="400050" lvl="2" indent="0">
              <a:spcBef>
                <a:spcPts val="0"/>
              </a:spcBef>
              <a:buNone/>
            </a:pPr>
            <a:endParaRPr lang="en-US" sz="1800" i="1" dirty="0" smtClean="0">
              <a:solidFill>
                <a:schemeClr val="accent6"/>
              </a:solidFill>
            </a:endParaRPr>
          </a:p>
          <a:p>
            <a:pPr marL="400050" lvl="2" indent="0">
              <a:spcBef>
                <a:spcPts val="0"/>
              </a:spcBef>
              <a:buNone/>
            </a:pPr>
            <a:r>
              <a:rPr lang="en-US" sz="1800" dirty="0" smtClean="0">
                <a:solidFill>
                  <a:srgbClr val="FF0000"/>
                </a:solidFill>
              </a:rPr>
              <a:t>[</a:t>
            </a:r>
            <a:r>
              <a:rPr lang="en-US" sz="1800" dirty="0" err="1" smtClean="0">
                <a:solidFill>
                  <a:srgbClr val="FF0000"/>
                </a:solidFill>
              </a:rPr>
              <a:t>nb</a:t>
            </a:r>
            <a:r>
              <a:rPr lang="en-US" sz="1800" dirty="0" smtClean="0">
                <a:solidFill>
                  <a:srgbClr val="FF0000"/>
                </a:solidFill>
              </a:rPr>
              <a:t>:  </a:t>
            </a:r>
            <a:r>
              <a:rPr lang="en-US" sz="1800" b="1" dirty="0" smtClean="0">
                <a:solidFill>
                  <a:srgbClr val="FF0000"/>
                </a:solidFill>
              </a:rPr>
              <a:t>ALL </a:t>
            </a:r>
            <a:r>
              <a:rPr lang="en-US" sz="1800" dirty="0" smtClean="0">
                <a:solidFill>
                  <a:srgbClr val="FF0000"/>
                </a:solidFill>
              </a:rPr>
              <a:t>students that participated in study were observed to  </a:t>
            </a:r>
            <a:r>
              <a:rPr lang="en-US" sz="1800" dirty="0" err="1" smtClean="0">
                <a:solidFill>
                  <a:srgbClr val="FF0000"/>
                </a:solidFill>
              </a:rPr>
              <a:t>translanguage</a:t>
            </a:r>
            <a:r>
              <a:rPr lang="en-US" sz="1800" dirty="0" smtClean="0">
                <a:solidFill>
                  <a:srgbClr val="FF0000"/>
                </a:solidFill>
              </a:rPr>
              <a:t> in their collaborative discussions!]</a:t>
            </a:r>
          </a:p>
          <a:p>
            <a:pPr marL="400050" lvl="2" indent="0">
              <a:buNone/>
            </a:pPr>
            <a:r>
              <a:rPr lang="en-US" sz="1800" i="1" dirty="0" smtClean="0">
                <a:solidFill>
                  <a:schemeClr val="accent6"/>
                </a:solidFill>
              </a:rPr>
              <a:t>   </a:t>
            </a:r>
            <a:endParaRPr lang="en-US" dirty="0" smtClean="0">
              <a:solidFill>
                <a:schemeClr val="accent6"/>
              </a:solidFill>
            </a:endParaRPr>
          </a:p>
          <a:p>
            <a:pPr marL="400050" lvl="2" indent="0">
              <a:buNone/>
            </a:pPr>
            <a:endParaRPr lang="en-US" sz="1800" i="1" dirty="0" smtClean="0">
              <a:solidFill>
                <a:schemeClr val="accent6"/>
              </a:solidFill>
            </a:endParaRPr>
          </a:p>
          <a:p>
            <a:pPr marL="400050" lvl="2" indent="0">
              <a:buNone/>
            </a:pPr>
            <a:endParaRPr lang="en-US" sz="1800" i="1" dirty="0" smtClean="0">
              <a:solidFill>
                <a:schemeClr val="accent6"/>
              </a:solidFill>
            </a:endParaRPr>
          </a:p>
          <a:p>
            <a:pPr marL="400050" lvl="2" indent="0">
              <a:buNone/>
            </a:pPr>
            <a:endParaRPr lang="en-US" sz="1800" dirty="0" smtClean="0">
              <a:solidFill>
                <a:schemeClr val="accent6"/>
              </a:solidFill>
            </a:endParaRPr>
          </a:p>
          <a:p>
            <a:pPr marL="400050" lvl="2" indent="0">
              <a:buNone/>
            </a:pPr>
            <a:r>
              <a:rPr lang="en-US" sz="1800" dirty="0" smtClean="0">
                <a:solidFill>
                  <a:schemeClr val="accent6"/>
                </a:solidFill>
              </a:rPr>
              <a:t>	</a:t>
            </a:r>
            <a:endParaRPr lang="en-US" sz="2600" dirty="0" smtClean="0">
              <a:solidFill>
                <a:schemeClr val="accent6"/>
              </a:solidFill>
            </a:endParaRPr>
          </a:p>
          <a:p>
            <a:pPr marL="355600" lvl="1" indent="-355600">
              <a:buNone/>
            </a:pPr>
            <a:endParaRPr lang="en-US" sz="2600" dirty="0" smtClean="0">
              <a:solidFill>
                <a:schemeClr val="accent6"/>
              </a:solidFill>
            </a:endParaRPr>
          </a:p>
          <a:p>
            <a:pPr marL="355600" lvl="1" indent="-355600">
              <a:buNone/>
            </a:pPr>
            <a:r>
              <a:rPr lang="en-US" sz="2600" dirty="0" smtClean="0">
                <a:solidFill>
                  <a:schemeClr val="accent6"/>
                </a:solidFill>
              </a:rPr>
              <a:t>	</a:t>
            </a:r>
          </a:p>
          <a:p>
            <a:pPr marL="355600" lvl="1" indent="-355600">
              <a:buNone/>
            </a:pPr>
            <a:endParaRPr lang="en-US" sz="2400" dirty="0" smtClean="0">
              <a:solidFill>
                <a:schemeClr val="accent6"/>
              </a:solidFill>
            </a:endParaRPr>
          </a:p>
          <a:p>
            <a:pPr marL="355600" lvl="1" indent="-355600">
              <a:buNone/>
            </a:pPr>
            <a:endParaRPr lang="en-US" sz="2400" dirty="0" smtClean="0">
              <a:solidFill>
                <a:schemeClr val="accent6"/>
              </a:solidFill>
            </a:endParaRPr>
          </a:p>
          <a:p>
            <a:pPr lvl="1">
              <a:buNone/>
            </a:pPr>
            <a:endParaRPr lang="en-US" sz="2400" dirty="0" smtClean="0">
              <a:solidFill>
                <a:schemeClr val="accent6"/>
              </a:solidFill>
            </a:endParaRPr>
          </a:p>
          <a:p>
            <a:pPr lvl="1">
              <a:buNone/>
            </a:pPr>
            <a:endParaRPr lang="en-US" sz="2400" dirty="0" smtClean="0">
              <a:solidFill>
                <a:schemeClr val="accent6"/>
              </a:solidFill>
            </a:endParaRPr>
          </a:p>
        </p:txBody>
      </p:sp>
      <p:sp>
        <p:nvSpPr>
          <p:cNvPr id="6" name="Slide Number Placeholder 5"/>
          <p:cNvSpPr>
            <a:spLocks noGrp="1"/>
          </p:cNvSpPr>
          <p:nvPr>
            <p:ph type="sldNum" sz="quarter" idx="12"/>
          </p:nvPr>
        </p:nvSpPr>
        <p:spPr/>
        <p:txBody>
          <a:bodyPr/>
          <a:lstStyle/>
          <a:p>
            <a:fld id="{ACDEB624-E960-4811-8771-E8A74AF014E8}" type="slidenum">
              <a:rPr lang="en-US" altLang="el-GR" smtClean="0"/>
              <a:pPr/>
              <a:t>20</a:t>
            </a:fld>
            <a:endParaRPr lang="en-US" altLang="el-G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5"/>
          <p:cNvSpPr>
            <a:spLocks noChangeShapeType="1"/>
          </p:cNvSpPr>
          <p:nvPr/>
        </p:nvSpPr>
        <p:spPr bwMode="auto">
          <a:xfrm flipV="1">
            <a:off x="1828800" y="0"/>
            <a:ext cx="0" cy="6858000"/>
          </a:xfrm>
          <a:prstGeom prst="line">
            <a:avLst/>
          </a:prstGeom>
          <a:noFill/>
          <a:ln w="3175">
            <a:solidFill>
              <a:schemeClr val="tx1"/>
            </a:solidFill>
            <a:round/>
            <a:headEnd/>
            <a:tailEnd/>
          </a:ln>
          <a:effectLst/>
        </p:spPr>
        <p:txBody>
          <a:bodyPr/>
          <a:lstStyle/>
          <a:p>
            <a:endParaRPr lang="el-GR"/>
          </a:p>
        </p:txBody>
      </p:sp>
      <p:pic>
        <p:nvPicPr>
          <p:cNvPr id="3075" name="Picture 1"/>
          <p:cNvPicPr>
            <a:picLocks noChangeAspect="1"/>
          </p:cNvPicPr>
          <p:nvPr/>
        </p:nvPicPr>
        <p:blipFill>
          <a:blip r:embed="rId3" cstate="print"/>
          <a:srcRect/>
          <a:stretch>
            <a:fillRect/>
          </a:stretch>
        </p:blipFill>
        <p:spPr bwMode="auto">
          <a:xfrm>
            <a:off x="26988" y="0"/>
            <a:ext cx="1801812" cy="2520950"/>
          </a:xfrm>
          <a:prstGeom prst="rect">
            <a:avLst/>
          </a:prstGeom>
          <a:noFill/>
          <a:ln w="9525">
            <a:noFill/>
            <a:miter lim="800000"/>
            <a:headEnd/>
            <a:tailEnd/>
          </a:ln>
        </p:spPr>
      </p:pic>
      <p:sp>
        <p:nvSpPr>
          <p:cNvPr id="3076" name="Title 1"/>
          <p:cNvSpPr>
            <a:spLocks noGrp="1"/>
          </p:cNvSpPr>
          <p:nvPr>
            <p:ph type="title"/>
          </p:nvPr>
        </p:nvSpPr>
        <p:spPr>
          <a:xfrm>
            <a:off x="2514600" y="152400"/>
            <a:ext cx="6172200" cy="1265238"/>
          </a:xfrm>
        </p:spPr>
        <p:txBody>
          <a:bodyPr/>
          <a:lstStyle/>
          <a:p>
            <a:r>
              <a:rPr lang="en-US" sz="2600" b="1" dirty="0">
                <a:solidFill>
                  <a:schemeClr val="accent6"/>
                </a:solidFill>
              </a:rPr>
              <a:t>Conclusions from reading and research</a:t>
            </a:r>
            <a:r>
              <a:rPr lang="en-US" sz="1800" dirty="0">
                <a:solidFill>
                  <a:schemeClr val="accent6"/>
                </a:solidFill>
              </a:rPr>
              <a:t/>
            </a:r>
            <a:br>
              <a:rPr lang="en-US" sz="1800" dirty="0">
                <a:solidFill>
                  <a:schemeClr val="accent6"/>
                </a:solidFill>
              </a:rPr>
            </a:br>
            <a:endParaRPr lang="el-GR" sz="1800" dirty="0" smtClean="0"/>
          </a:p>
        </p:txBody>
      </p:sp>
      <p:sp>
        <p:nvSpPr>
          <p:cNvPr id="3077" name="Content Placeholder 2"/>
          <p:cNvSpPr>
            <a:spLocks noGrp="1"/>
          </p:cNvSpPr>
          <p:nvPr>
            <p:ph idx="1"/>
          </p:nvPr>
        </p:nvSpPr>
        <p:spPr>
          <a:xfrm>
            <a:off x="2057400" y="1143000"/>
            <a:ext cx="6858000" cy="4983163"/>
          </a:xfrm>
        </p:spPr>
        <p:txBody>
          <a:bodyPr/>
          <a:lstStyle/>
          <a:p>
            <a:pPr marL="914400" lvl="2" indent="-514350">
              <a:buFont typeface="+mj-lt"/>
              <a:buAutoNum type="arabicPeriod"/>
            </a:pPr>
            <a:r>
              <a:rPr lang="en-US" sz="2200" dirty="0" smtClean="0">
                <a:solidFill>
                  <a:schemeClr val="accent6"/>
                </a:solidFill>
              </a:rPr>
              <a:t>Clear evidence that </a:t>
            </a:r>
            <a:r>
              <a:rPr lang="en-US" sz="2200" dirty="0" err="1" smtClean="0">
                <a:solidFill>
                  <a:schemeClr val="accent6"/>
                </a:solidFill>
              </a:rPr>
              <a:t>translanguaging</a:t>
            </a:r>
            <a:r>
              <a:rPr lang="en-US" sz="2200" dirty="0" smtClean="0">
                <a:solidFill>
                  <a:schemeClr val="accent6"/>
                </a:solidFill>
              </a:rPr>
              <a:t> features in student EMI tertiary experiences.</a:t>
            </a:r>
          </a:p>
          <a:p>
            <a:pPr marL="914400" lvl="2" indent="-514350">
              <a:buFont typeface="+mj-lt"/>
              <a:buAutoNum type="arabicPeriod"/>
            </a:pPr>
            <a:r>
              <a:rPr lang="en-US" sz="2200" dirty="0" smtClean="0">
                <a:solidFill>
                  <a:schemeClr val="accent6"/>
                </a:solidFill>
              </a:rPr>
              <a:t>Clear evidence of their wish to use it.</a:t>
            </a:r>
          </a:p>
          <a:p>
            <a:pPr marL="914400" lvl="2" indent="-514350">
              <a:buFont typeface="+mj-lt"/>
              <a:buAutoNum type="arabicPeriod"/>
            </a:pPr>
            <a:r>
              <a:rPr lang="en-US" sz="2200" dirty="0" smtClean="0">
                <a:solidFill>
                  <a:schemeClr val="accent6"/>
                </a:solidFill>
              </a:rPr>
              <a:t>Clear evidence that they find it helpful.</a:t>
            </a:r>
          </a:p>
          <a:p>
            <a:pPr marL="914400" lvl="2" indent="-514350">
              <a:buFont typeface="+mj-lt"/>
              <a:buAutoNum type="arabicPeriod"/>
            </a:pPr>
            <a:r>
              <a:rPr lang="en-US" sz="2200" dirty="0" smtClean="0">
                <a:solidFill>
                  <a:schemeClr val="accent6"/>
                </a:solidFill>
              </a:rPr>
              <a:t>However, </a:t>
            </a:r>
            <a:r>
              <a:rPr lang="en-US" sz="2200" dirty="0" err="1" smtClean="0">
                <a:solidFill>
                  <a:schemeClr val="accent6"/>
                </a:solidFill>
              </a:rPr>
              <a:t>monolingualism</a:t>
            </a:r>
            <a:r>
              <a:rPr lang="en-US" sz="2200" dirty="0" smtClean="0">
                <a:solidFill>
                  <a:schemeClr val="accent6"/>
                </a:solidFill>
              </a:rPr>
              <a:t> still dominates as the required pedagogical approach.</a:t>
            </a:r>
          </a:p>
          <a:p>
            <a:pPr marL="914400" lvl="2" indent="-514350">
              <a:buFont typeface="+mj-lt"/>
              <a:buAutoNum type="arabicPeriod"/>
            </a:pPr>
            <a:r>
              <a:rPr lang="en-US" sz="2200" dirty="0" smtClean="0">
                <a:solidFill>
                  <a:schemeClr val="accent6"/>
                </a:solidFill>
              </a:rPr>
              <a:t>Little/no attention given to if a multi-lingual or </a:t>
            </a:r>
            <a:r>
              <a:rPr lang="en-US" sz="2200" dirty="0" err="1" smtClean="0">
                <a:solidFill>
                  <a:schemeClr val="accent6"/>
                </a:solidFill>
              </a:rPr>
              <a:t>translanguaging</a:t>
            </a:r>
            <a:r>
              <a:rPr lang="en-US" sz="2200" dirty="0" smtClean="0">
                <a:solidFill>
                  <a:schemeClr val="accent6"/>
                </a:solidFill>
              </a:rPr>
              <a:t> approach is desirable or how it can be exploited.</a:t>
            </a:r>
          </a:p>
          <a:p>
            <a:pPr marL="914400" lvl="2" indent="-514350">
              <a:buFont typeface="+mj-lt"/>
              <a:buAutoNum type="arabicPeriod"/>
            </a:pPr>
            <a:r>
              <a:rPr lang="en-US" sz="2200" dirty="0" smtClean="0">
                <a:solidFill>
                  <a:schemeClr val="accent6"/>
                </a:solidFill>
              </a:rPr>
              <a:t>Further research: extend this study to larger sample; explore teacher attitudes; on EMI in general </a:t>
            </a:r>
          </a:p>
          <a:p>
            <a:pPr marL="914400" lvl="2" indent="-514350">
              <a:buFont typeface="+mj-lt"/>
              <a:buAutoNum type="arabicPeriod"/>
            </a:pPr>
            <a:endParaRPr lang="en-US" sz="2200" dirty="0" smtClean="0">
              <a:solidFill>
                <a:schemeClr val="accent6"/>
              </a:solidFill>
            </a:endParaRPr>
          </a:p>
          <a:p>
            <a:pPr marL="400050" lvl="2" indent="0">
              <a:buNone/>
            </a:pPr>
            <a:endParaRPr lang="en-US" sz="2600" dirty="0" smtClean="0">
              <a:solidFill>
                <a:schemeClr val="accent6"/>
              </a:solidFill>
            </a:endParaRPr>
          </a:p>
          <a:p>
            <a:pPr marL="400050" lvl="2" indent="0">
              <a:buNone/>
            </a:pPr>
            <a:endParaRPr lang="en-US" sz="1800" dirty="0" smtClean="0">
              <a:solidFill>
                <a:schemeClr val="accent6"/>
              </a:solidFill>
            </a:endParaRPr>
          </a:p>
          <a:p>
            <a:pPr marL="400050" lvl="2" indent="0">
              <a:spcBef>
                <a:spcPts val="0"/>
              </a:spcBef>
              <a:buNone/>
            </a:pPr>
            <a:r>
              <a:rPr lang="en-US" sz="1800" i="1" dirty="0" smtClean="0">
                <a:solidFill>
                  <a:schemeClr val="accent6"/>
                </a:solidFill>
              </a:rPr>
              <a:t>   </a:t>
            </a:r>
            <a:endParaRPr lang="en-US" dirty="0" smtClean="0">
              <a:solidFill>
                <a:schemeClr val="accent6"/>
              </a:solidFill>
            </a:endParaRPr>
          </a:p>
          <a:p>
            <a:pPr marL="400050" lvl="2" indent="0">
              <a:buNone/>
            </a:pPr>
            <a:endParaRPr lang="en-US" sz="1800" i="1" dirty="0" smtClean="0">
              <a:solidFill>
                <a:schemeClr val="accent6"/>
              </a:solidFill>
            </a:endParaRPr>
          </a:p>
          <a:p>
            <a:pPr marL="400050" lvl="2" indent="0">
              <a:buNone/>
            </a:pPr>
            <a:endParaRPr lang="en-US" sz="1800" i="1" dirty="0" smtClean="0">
              <a:solidFill>
                <a:schemeClr val="accent6"/>
              </a:solidFill>
            </a:endParaRPr>
          </a:p>
          <a:p>
            <a:pPr marL="400050" lvl="2" indent="0">
              <a:buNone/>
            </a:pPr>
            <a:endParaRPr lang="en-US" sz="1800" dirty="0" smtClean="0">
              <a:solidFill>
                <a:schemeClr val="accent6"/>
              </a:solidFill>
            </a:endParaRPr>
          </a:p>
          <a:p>
            <a:pPr marL="400050" lvl="2" indent="0">
              <a:buNone/>
            </a:pPr>
            <a:r>
              <a:rPr lang="en-US" sz="1800" dirty="0" smtClean="0">
                <a:solidFill>
                  <a:schemeClr val="accent6"/>
                </a:solidFill>
              </a:rPr>
              <a:t>	</a:t>
            </a:r>
            <a:endParaRPr lang="en-US" sz="2600" dirty="0" smtClean="0">
              <a:solidFill>
                <a:schemeClr val="accent6"/>
              </a:solidFill>
            </a:endParaRPr>
          </a:p>
          <a:p>
            <a:pPr marL="355600" lvl="1" indent="-355600">
              <a:buNone/>
            </a:pPr>
            <a:endParaRPr lang="en-US" sz="2600" dirty="0" smtClean="0">
              <a:solidFill>
                <a:schemeClr val="accent6"/>
              </a:solidFill>
            </a:endParaRPr>
          </a:p>
          <a:p>
            <a:pPr marL="355600" lvl="1" indent="-355600">
              <a:buNone/>
            </a:pPr>
            <a:r>
              <a:rPr lang="en-US" sz="2600" dirty="0" smtClean="0">
                <a:solidFill>
                  <a:schemeClr val="accent6"/>
                </a:solidFill>
              </a:rPr>
              <a:t>	</a:t>
            </a:r>
          </a:p>
          <a:p>
            <a:pPr marL="355600" lvl="1" indent="-355600">
              <a:buNone/>
            </a:pPr>
            <a:endParaRPr lang="en-US" sz="2400" dirty="0" smtClean="0">
              <a:solidFill>
                <a:schemeClr val="accent6"/>
              </a:solidFill>
            </a:endParaRPr>
          </a:p>
          <a:p>
            <a:pPr marL="355600" lvl="1" indent="-355600">
              <a:buNone/>
            </a:pPr>
            <a:endParaRPr lang="en-US" sz="2400" dirty="0" smtClean="0">
              <a:solidFill>
                <a:schemeClr val="accent6"/>
              </a:solidFill>
            </a:endParaRPr>
          </a:p>
          <a:p>
            <a:pPr lvl="1">
              <a:buNone/>
            </a:pPr>
            <a:endParaRPr lang="en-US" sz="2400" dirty="0" smtClean="0">
              <a:solidFill>
                <a:schemeClr val="accent6"/>
              </a:solidFill>
            </a:endParaRPr>
          </a:p>
          <a:p>
            <a:pPr lvl="1">
              <a:buNone/>
            </a:pPr>
            <a:endParaRPr lang="en-US" sz="2400" dirty="0" smtClean="0">
              <a:solidFill>
                <a:schemeClr val="accent6"/>
              </a:solidFill>
            </a:endParaRPr>
          </a:p>
        </p:txBody>
      </p:sp>
      <p:sp>
        <p:nvSpPr>
          <p:cNvPr id="6" name="Slide Number Placeholder 5"/>
          <p:cNvSpPr>
            <a:spLocks noGrp="1"/>
          </p:cNvSpPr>
          <p:nvPr>
            <p:ph type="sldNum" sz="quarter" idx="12"/>
          </p:nvPr>
        </p:nvSpPr>
        <p:spPr/>
        <p:txBody>
          <a:bodyPr/>
          <a:lstStyle/>
          <a:p>
            <a:fld id="{ACDEB624-E960-4811-8771-E8A74AF014E8}" type="slidenum">
              <a:rPr lang="en-US" altLang="el-GR" smtClean="0"/>
              <a:pPr/>
              <a:t>21</a:t>
            </a:fld>
            <a:endParaRPr lang="en-US" altLang="el-G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5"/>
          <p:cNvSpPr>
            <a:spLocks noChangeShapeType="1"/>
          </p:cNvSpPr>
          <p:nvPr/>
        </p:nvSpPr>
        <p:spPr bwMode="auto">
          <a:xfrm flipV="1">
            <a:off x="1828800" y="0"/>
            <a:ext cx="0" cy="6858000"/>
          </a:xfrm>
          <a:prstGeom prst="line">
            <a:avLst/>
          </a:prstGeom>
          <a:noFill/>
          <a:ln w="3175">
            <a:solidFill>
              <a:schemeClr val="tx1"/>
            </a:solidFill>
            <a:round/>
            <a:headEnd/>
            <a:tailEnd/>
          </a:ln>
          <a:effectLst/>
        </p:spPr>
        <p:txBody>
          <a:bodyPr/>
          <a:lstStyle/>
          <a:p>
            <a:endParaRPr lang="el-GR"/>
          </a:p>
        </p:txBody>
      </p:sp>
      <p:pic>
        <p:nvPicPr>
          <p:cNvPr id="3075" name="Picture 1"/>
          <p:cNvPicPr>
            <a:picLocks noChangeAspect="1"/>
          </p:cNvPicPr>
          <p:nvPr/>
        </p:nvPicPr>
        <p:blipFill>
          <a:blip r:embed="rId2" cstate="print"/>
          <a:srcRect/>
          <a:stretch>
            <a:fillRect/>
          </a:stretch>
        </p:blipFill>
        <p:spPr bwMode="auto">
          <a:xfrm>
            <a:off x="26988" y="0"/>
            <a:ext cx="1801812" cy="2520950"/>
          </a:xfrm>
          <a:prstGeom prst="rect">
            <a:avLst/>
          </a:prstGeom>
          <a:noFill/>
          <a:ln w="9525">
            <a:noFill/>
            <a:miter lim="800000"/>
            <a:headEnd/>
            <a:tailEnd/>
          </a:ln>
        </p:spPr>
      </p:pic>
      <p:sp>
        <p:nvSpPr>
          <p:cNvPr id="3076" name="Title 1"/>
          <p:cNvSpPr>
            <a:spLocks noGrp="1"/>
          </p:cNvSpPr>
          <p:nvPr>
            <p:ph type="title"/>
          </p:nvPr>
        </p:nvSpPr>
        <p:spPr>
          <a:xfrm>
            <a:off x="2514600" y="152400"/>
            <a:ext cx="6172200" cy="1265238"/>
          </a:xfrm>
        </p:spPr>
        <p:txBody>
          <a:bodyPr/>
          <a:lstStyle/>
          <a:p>
            <a:r>
              <a:rPr lang="en-US" sz="3200" b="1" dirty="0" smtClean="0">
                <a:solidFill>
                  <a:schemeClr val="accent2"/>
                </a:solidFill>
              </a:rPr>
              <a:t>Further Reading </a:t>
            </a:r>
            <a:endParaRPr lang="el-GR" sz="3200" b="1" dirty="0" smtClean="0">
              <a:solidFill>
                <a:schemeClr val="accent2"/>
              </a:solidFill>
            </a:endParaRPr>
          </a:p>
        </p:txBody>
      </p:sp>
      <p:sp>
        <p:nvSpPr>
          <p:cNvPr id="3077" name="Content Placeholder 2"/>
          <p:cNvSpPr>
            <a:spLocks noGrp="1"/>
          </p:cNvSpPr>
          <p:nvPr>
            <p:ph idx="1"/>
          </p:nvPr>
        </p:nvSpPr>
        <p:spPr>
          <a:xfrm>
            <a:off x="2514600" y="1371600"/>
            <a:ext cx="6172200" cy="4373563"/>
          </a:xfrm>
        </p:spPr>
        <p:txBody>
          <a:bodyPr/>
          <a:lstStyle/>
          <a:p>
            <a:pPr marL="285750" lvl="1">
              <a:buNone/>
            </a:pPr>
            <a:endParaRPr lang="en-US" sz="1100" dirty="0" smtClean="0"/>
          </a:p>
          <a:p>
            <a:pPr marL="285750" lvl="1">
              <a:buNone/>
            </a:pPr>
            <a:r>
              <a:rPr lang="en-US" sz="1100" dirty="0" err="1" smtClean="0"/>
              <a:t>Canagarajah</a:t>
            </a:r>
            <a:r>
              <a:rPr lang="en-US" sz="1100" dirty="0" smtClean="0"/>
              <a:t>, S. (2011a). </a:t>
            </a:r>
            <a:r>
              <a:rPr lang="en-US" sz="1100" dirty="0" err="1" smtClean="0"/>
              <a:t>Translanguaging</a:t>
            </a:r>
            <a:r>
              <a:rPr lang="en-US" sz="1100" dirty="0" smtClean="0"/>
              <a:t> in the classroom: Emerging issues for research and pedagogy. </a:t>
            </a:r>
            <a:r>
              <a:rPr lang="en-US" sz="1100" i="1" dirty="0" smtClean="0"/>
              <a:t>Applied Linguistics Review,</a:t>
            </a:r>
            <a:r>
              <a:rPr lang="en-US" sz="1100" dirty="0" smtClean="0"/>
              <a:t> 1-28. doi:10.1515/9783110239331.1</a:t>
            </a:r>
          </a:p>
          <a:p>
            <a:pPr marL="285750" lvl="1">
              <a:buNone/>
            </a:pPr>
            <a:r>
              <a:rPr lang="en-US" sz="1100" dirty="0" err="1"/>
              <a:t>Creese</a:t>
            </a:r>
            <a:r>
              <a:rPr lang="en-US" sz="1100" dirty="0"/>
              <a:t>, A., &amp; </a:t>
            </a:r>
            <a:r>
              <a:rPr lang="en-US" sz="1100" dirty="0" err="1"/>
              <a:t>Blackledge</a:t>
            </a:r>
            <a:r>
              <a:rPr lang="en-US" sz="1100" dirty="0"/>
              <a:t>, A. (2010). </a:t>
            </a:r>
            <a:r>
              <a:rPr lang="en-US" sz="1100" dirty="0" err="1"/>
              <a:t>Translanguaging</a:t>
            </a:r>
            <a:r>
              <a:rPr lang="en-US" sz="1100" dirty="0"/>
              <a:t> in the Bilingual Classroom: A Pedagogy for Learning and Teaching? </a:t>
            </a:r>
            <a:r>
              <a:rPr lang="en-US" sz="1100" i="1" dirty="0"/>
              <a:t>The Modern Language Journal,</a:t>
            </a:r>
            <a:r>
              <a:rPr lang="en-US" sz="1100" dirty="0"/>
              <a:t> </a:t>
            </a:r>
            <a:r>
              <a:rPr lang="en-US" sz="1100" i="1" dirty="0"/>
              <a:t>94</a:t>
            </a:r>
            <a:r>
              <a:rPr lang="en-US" sz="1100" dirty="0"/>
              <a:t>(1), 103-115. doi:10.1111/j.1540-4781.2009.00986.x </a:t>
            </a:r>
          </a:p>
          <a:p>
            <a:pPr marL="285750" lvl="1">
              <a:buNone/>
            </a:pPr>
            <a:r>
              <a:rPr lang="en-US" sz="1100" dirty="0"/>
              <a:t>CUNY-NYSIEB (City University of New York – New York State </a:t>
            </a:r>
            <a:r>
              <a:rPr lang="en-US" sz="1100" dirty="0" err="1"/>
              <a:t>initative</a:t>
            </a:r>
            <a:r>
              <a:rPr lang="en-US" sz="1100" dirty="0"/>
              <a:t> on emergent bilinguals). (2016). http://www.cuny-nysieb.org/ </a:t>
            </a:r>
          </a:p>
          <a:p>
            <a:pPr marL="285750" lvl="1">
              <a:buNone/>
            </a:pPr>
            <a:r>
              <a:rPr lang="en-US" sz="1100" dirty="0"/>
              <a:t>Garcia, O. (2014). TESOL </a:t>
            </a:r>
            <a:r>
              <a:rPr lang="en-US" sz="1100" dirty="0" err="1"/>
              <a:t>translanguaged</a:t>
            </a:r>
            <a:r>
              <a:rPr lang="en-US" sz="1100" dirty="0"/>
              <a:t> in NYS: Alternative perspectives. </a:t>
            </a:r>
            <a:r>
              <a:rPr lang="en-US" sz="1100" i="1" dirty="0"/>
              <a:t>NYS TESOL Journal, 1</a:t>
            </a:r>
            <a:r>
              <a:rPr lang="en-US" sz="1100" dirty="0"/>
              <a:t>(1), 2-10. http://www.journal.nystesol.org/jan2014/2garcia.pdf</a:t>
            </a:r>
          </a:p>
          <a:p>
            <a:pPr>
              <a:buNone/>
            </a:pPr>
            <a:r>
              <a:rPr lang="en-US" sz="1100" dirty="0"/>
              <a:t>Garcia, O., &amp; Li, W. (2014). </a:t>
            </a:r>
            <a:r>
              <a:rPr lang="en-US" sz="1100" i="1" dirty="0" err="1"/>
              <a:t>Translanguaging</a:t>
            </a:r>
            <a:r>
              <a:rPr lang="en-US" sz="1100" i="1" dirty="0"/>
              <a:t>: Language, bilingualism and education</a:t>
            </a:r>
            <a:r>
              <a:rPr lang="en-US" sz="1100" dirty="0"/>
              <a:t>. Basingstoke: Palgrave Macmillan. </a:t>
            </a:r>
          </a:p>
          <a:p>
            <a:pPr>
              <a:buNone/>
            </a:pPr>
            <a:r>
              <a:rPr lang="en-US" sz="1100" dirty="0"/>
              <a:t>Hall, G., &amp; Cook, G. (2013). </a:t>
            </a:r>
            <a:r>
              <a:rPr lang="en-US" sz="1100" i="1" dirty="0"/>
              <a:t>Own-language use in ELT: Exploring global practices </a:t>
            </a:r>
            <a:r>
              <a:rPr lang="en-US" sz="1100" i="1" dirty="0" smtClean="0"/>
              <a:t>and </a:t>
            </a:r>
            <a:r>
              <a:rPr lang="en-US" sz="1100" i="1" dirty="0"/>
              <a:t>attitudes. </a:t>
            </a:r>
            <a:r>
              <a:rPr lang="en-US" sz="1100" dirty="0"/>
              <a:t>London: British Council. Retrieved from http://</a:t>
            </a:r>
            <a:r>
              <a:rPr lang="en-US" sz="1100" dirty="0" smtClean="0"/>
              <a:t>www.teachingenglish.org.uk/sites/teacheng/files/C448%20Own%20Language%20use%20in%20ELT_A4_FINAL_WEB%20ONLY_0.pdf</a:t>
            </a:r>
          </a:p>
          <a:p>
            <a:pPr marL="285750" indent="-285750">
              <a:buNone/>
            </a:pPr>
            <a:r>
              <a:rPr lang="en-US" sz="1100" dirty="0"/>
              <a:t>Lewis, G., Jones, B., &amp; Baker, C. (2012). </a:t>
            </a:r>
            <a:r>
              <a:rPr lang="en-US" sz="1100" dirty="0" err="1"/>
              <a:t>Translanguaging</a:t>
            </a:r>
            <a:r>
              <a:rPr lang="en-US" sz="1100" dirty="0"/>
              <a:t>: Developing its </a:t>
            </a:r>
            <a:r>
              <a:rPr lang="en-US" sz="1100" dirty="0" err="1"/>
              <a:t>conceptualisation</a:t>
            </a:r>
            <a:r>
              <a:rPr lang="en-US" sz="1100" dirty="0"/>
              <a:t> and </a:t>
            </a:r>
            <a:r>
              <a:rPr lang="en-US" sz="1100" dirty="0" err="1"/>
              <a:t>contextualisation.</a:t>
            </a:r>
            <a:r>
              <a:rPr lang="en-US" sz="1100" i="1" dirty="0" err="1"/>
              <a:t>Educational</a:t>
            </a:r>
            <a:r>
              <a:rPr lang="en-US" sz="1100" i="1" dirty="0"/>
              <a:t> Research and Evaluation,</a:t>
            </a:r>
            <a:r>
              <a:rPr lang="en-US" sz="1100" dirty="0"/>
              <a:t> </a:t>
            </a:r>
            <a:r>
              <a:rPr lang="en-US" sz="1100" i="1" dirty="0"/>
              <a:t>18</a:t>
            </a:r>
            <a:r>
              <a:rPr lang="en-US" sz="1100" dirty="0"/>
              <a:t>(7), 655-670. doi:10.1080/13803611.2012.718490</a:t>
            </a:r>
          </a:p>
          <a:p>
            <a:pPr marL="285750" indent="-285750">
              <a:buNone/>
            </a:pPr>
            <a:r>
              <a:rPr lang="en-US" sz="1100" dirty="0"/>
              <a:t> </a:t>
            </a:r>
            <a:r>
              <a:rPr lang="en-US" sz="1100" dirty="0" smtClean="0"/>
              <a:t>Lewis</a:t>
            </a:r>
            <a:r>
              <a:rPr lang="en-US" sz="1100" dirty="0"/>
              <a:t>, G., Jones, B., &amp; Baker, C. (2012). </a:t>
            </a:r>
            <a:r>
              <a:rPr lang="en-US" sz="1100" dirty="0" err="1"/>
              <a:t>Translanguaging</a:t>
            </a:r>
            <a:r>
              <a:rPr lang="en-US" sz="1100" dirty="0"/>
              <a:t>: Origins and development from school to street and beyond. </a:t>
            </a:r>
            <a:r>
              <a:rPr lang="en-US" sz="1100" i="1" dirty="0"/>
              <a:t>Educational Research and Evaluation,</a:t>
            </a:r>
            <a:r>
              <a:rPr lang="en-US" sz="1100" dirty="0"/>
              <a:t> </a:t>
            </a:r>
            <a:r>
              <a:rPr lang="en-US" sz="1100" i="1" dirty="0"/>
              <a:t>18</a:t>
            </a:r>
            <a:r>
              <a:rPr lang="en-US" sz="1100" dirty="0"/>
              <a:t>(7), 641-654. doi:10.1080/13803611.2012.718488</a:t>
            </a:r>
          </a:p>
          <a:p>
            <a:pPr marL="285750" lvl="1">
              <a:buNone/>
            </a:pPr>
            <a:r>
              <a:rPr lang="en-US" sz="1100" dirty="0" smtClean="0"/>
              <a:t>Mazak</a:t>
            </a:r>
            <a:r>
              <a:rPr lang="en-US" sz="1100" dirty="0"/>
              <a:t>, C., &amp; Carroll, K. S. (2017). </a:t>
            </a:r>
            <a:r>
              <a:rPr lang="en-US" sz="1100" i="1" dirty="0" err="1"/>
              <a:t>Translanguaging</a:t>
            </a:r>
            <a:r>
              <a:rPr lang="en-US" sz="1100" i="1" dirty="0"/>
              <a:t> in higher education: Beyond monolingual ideologies</a:t>
            </a:r>
            <a:r>
              <a:rPr lang="en-US" sz="1100" dirty="0"/>
              <a:t>. Bristol: Multilingual Matters. </a:t>
            </a:r>
          </a:p>
          <a:p>
            <a:pPr marL="285750" lvl="1">
              <a:buNone/>
            </a:pPr>
            <a:endParaRPr lang="en-US" sz="1100" dirty="0" smtClean="0"/>
          </a:p>
          <a:p>
            <a:pPr marL="457200" lvl="1" indent="0">
              <a:buNone/>
            </a:pPr>
            <a:endParaRPr lang="en-US" sz="2400" dirty="0" smtClean="0">
              <a:solidFill>
                <a:schemeClr val="accent6"/>
              </a:solidFill>
            </a:endParaRPr>
          </a:p>
          <a:p>
            <a:pPr marL="0" indent="0">
              <a:buNone/>
            </a:pPr>
            <a:endParaRPr lang="en-US" sz="2000" dirty="0"/>
          </a:p>
          <a:p>
            <a:pPr marL="0" lvl="1" indent="0">
              <a:buNone/>
            </a:pPr>
            <a:endParaRPr lang="en-US" sz="2400" dirty="0" smtClean="0">
              <a:solidFill>
                <a:schemeClr val="accent6"/>
              </a:solidFill>
            </a:endParaRPr>
          </a:p>
        </p:txBody>
      </p:sp>
      <p:sp>
        <p:nvSpPr>
          <p:cNvPr id="6" name="Slide Number Placeholder 5"/>
          <p:cNvSpPr>
            <a:spLocks noGrp="1"/>
          </p:cNvSpPr>
          <p:nvPr>
            <p:ph type="sldNum" sz="quarter" idx="12"/>
          </p:nvPr>
        </p:nvSpPr>
        <p:spPr/>
        <p:txBody>
          <a:bodyPr/>
          <a:lstStyle/>
          <a:p>
            <a:fld id="{ACDEB624-E960-4811-8771-E8A74AF014E8}" type="slidenum">
              <a:rPr lang="en-US" altLang="el-GR" smtClean="0"/>
              <a:pPr/>
              <a:t>22</a:t>
            </a:fld>
            <a:endParaRPr lang="en-US" altLang="el-GR" dirty="0"/>
          </a:p>
        </p:txBody>
      </p:sp>
    </p:spTree>
    <p:extLst>
      <p:ext uri="{BB962C8B-B14F-4D97-AF65-F5344CB8AC3E}">
        <p14:creationId xmlns:p14="http://schemas.microsoft.com/office/powerpoint/2010/main" val="1781284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5"/>
          <p:cNvSpPr>
            <a:spLocks noChangeShapeType="1"/>
          </p:cNvSpPr>
          <p:nvPr/>
        </p:nvSpPr>
        <p:spPr bwMode="auto">
          <a:xfrm flipV="1">
            <a:off x="1828800" y="0"/>
            <a:ext cx="0" cy="6858000"/>
          </a:xfrm>
          <a:prstGeom prst="line">
            <a:avLst/>
          </a:prstGeom>
          <a:noFill/>
          <a:ln w="3175">
            <a:solidFill>
              <a:schemeClr val="tx1"/>
            </a:solidFill>
            <a:round/>
            <a:headEnd/>
            <a:tailEnd/>
          </a:ln>
          <a:effectLst/>
        </p:spPr>
        <p:txBody>
          <a:bodyPr/>
          <a:lstStyle/>
          <a:p>
            <a:endParaRPr lang="el-GR"/>
          </a:p>
        </p:txBody>
      </p:sp>
      <p:pic>
        <p:nvPicPr>
          <p:cNvPr id="3075" name="Picture 1"/>
          <p:cNvPicPr>
            <a:picLocks noChangeAspect="1"/>
          </p:cNvPicPr>
          <p:nvPr/>
        </p:nvPicPr>
        <p:blipFill>
          <a:blip r:embed="rId2" cstate="print"/>
          <a:srcRect/>
          <a:stretch>
            <a:fillRect/>
          </a:stretch>
        </p:blipFill>
        <p:spPr bwMode="auto">
          <a:xfrm>
            <a:off x="26988" y="0"/>
            <a:ext cx="1801812" cy="2520950"/>
          </a:xfrm>
          <a:prstGeom prst="rect">
            <a:avLst/>
          </a:prstGeom>
          <a:noFill/>
          <a:ln w="9525">
            <a:noFill/>
            <a:miter lim="800000"/>
            <a:headEnd/>
            <a:tailEnd/>
          </a:ln>
        </p:spPr>
      </p:pic>
      <p:sp>
        <p:nvSpPr>
          <p:cNvPr id="3076" name="Title 1"/>
          <p:cNvSpPr>
            <a:spLocks noGrp="1"/>
          </p:cNvSpPr>
          <p:nvPr>
            <p:ph type="title"/>
          </p:nvPr>
        </p:nvSpPr>
        <p:spPr>
          <a:xfrm>
            <a:off x="2514600" y="152400"/>
            <a:ext cx="6172200" cy="1265238"/>
          </a:xfrm>
        </p:spPr>
        <p:txBody>
          <a:bodyPr/>
          <a:lstStyle/>
          <a:p>
            <a:r>
              <a:rPr lang="en-US" sz="3200" b="1" dirty="0" smtClean="0">
                <a:solidFill>
                  <a:schemeClr val="accent2"/>
                </a:solidFill>
              </a:rPr>
              <a:t>Overview</a:t>
            </a:r>
            <a:endParaRPr lang="el-GR" sz="3200" b="1" dirty="0" smtClean="0">
              <a:solidFill>
                <a:schemeClr val="accent2"/>
              </a:solidFill>
            </a:endParaRPr>
          </a:p>
        </p:txBody>
      </p:sp>
      <p:sp>
        <p:nvSpPr>
          <p:cNvPr id="3077" name="Content Placeholder 2"/>
          <p:cNvSpPr>
            <a:spLocks noGrp="1"/>
          </p:cNvSpPr>
          <p:nvPr>
            <p:ph idx="1"/>
          </p:nvPr>
        </p:nvSpPr>
        <p:spPr>
          <a:xfrm>
            <a:off x="2514600" y="1752600"/>
            <a:ext cx="6172200" cy="4373563"/>
          </a:xfrm>
        </p:spPr>
        <p:txBody>
          <a:bodyPr/>
          <a:lstStyle/>
          <a:p>
            <a:pPr marL="571500" indent="-571500">
              <a:buFont typeface="+mj-lt"/>
              <a:buAutoNum type="romanUcPeriod"/>
            </a:pPr>
            <a:r>
              <a:rPr lang="en-US" sz="2600" dirty="0" smtClean="0">
                <a:solidFill>
                  <a:schemeClr val="accent2"/>
                </a:solidFill>
              </a:rPr>
              <a:t>Conference theme: </a:t>
            </a:r>
            <a:r>
              <a:rPr lang="en-US" sz="2600" i="1" dirty="0" smtClean="0">
                <a:solidFill>
                  <a:schemeClr val="accent2"/>
                </a:solidFill>
              </a:rPr>
              <a:t>Addressing the state of the union: Learning together</a:t>
            </a:r>
            <a:endParaRPr lang="en-US" sz="2600" dirty="0">
              <a:solidFill>
                <a:schemeClr val="accent2"/>
              </a:solidFill>
            </a:endParaRPr>
          </a:p>
          <a:p>
            <a:pPr marL="571500" indent="-571500">
              <a:buFont typeface="+mj-lt"/>
              <a:buAutoNum type="romanUcPeriod"/>
            </a:pPr>
            <a:r>
              <a:rPr lang="en-US" sz="2600" dirty="0" smtClean="0">
                <a:solidFill>
                  <a:schemeClr val="accent2"/>
                </a:solidFill>
              </a:rPr>
              <a:t>Spread of EMI &amp; implications </a:t>
            </a:r>
            <a:r>
              <a:rPr lang="en-US" sz="2600" dirty="0">
                <a:solidFill>
                  <a:schemeClr val="accent2"/>
                </a:solidFill>
              </a:rPr>
              <a:t>for EAP: Problematizing the </a:t>
            </a:r>
            <a:r>
              <a:rPr lang="en-US" sz="2600" dirty="0" smtClean="0">
                <a:solidFill>
                  <a:schemeClr val="accent2"/>
                </a:solidFill>
              </a:rPr>
              <a:t>practice</a:t>
            </a:r>
          </a:p>
          <a:p>
            <a:pPr marL="571500" indent="-571500">
              <a:buFont typeface="+mj-lt"/>
              <a:buAutoNum type="romanUcPeriod"/>
            </a:pPr>
            <a:r>
              <a:rPr lang="en-US" sz="2600" dirty="0" err="1" smtClean="0">
                <a:solidFill>
                  <a:schemeClr val="accent2"/>
                </a:solidFill>
              </a:rPr>
              <a:t>Translanguaging</a:t>
            </a:r>
            <a:r>
              <a:rPr lang="en-US" sz="2600" dirty="0" smtClean="0">
                <a:solidFill>
                  <a:schemeClr val="accent2"/>
                </a:solidFill>
              </a:rPr>
              <a:t>: definitions and implications</a:t>
            </a:r>
          </a:p>
          <a:p>
            <a:pPr marL="571500" indent="-571500">
              <a:buFont typeface="+mj-lt"/>
              <a:buAutoNum type="romanUcPeriod"/>
            </a:pPr>
            <a:r>
              <a:rPr lang="en-US" sz="2600" dirty="0" smtClean="0">
                <a:solidFill>
                  <a:schemeClr val="accent2"/>
                </a:solidFill>
              </a:rPr>
              <a:t>My study: College students’ views on </a:t>
            </a:r>
            <a:r>
              <a:rPr lang="en-US" sz="2600" dirty="0" err="1" smtClean="0">
                <a:solidFill>
                  <a:schemeClr val="accent2"/>
                </a:solidFill>
              </a:rPr>
              <a:t>translanguaging</a:t>
            </a:r>
            <a:r>
              <a:rPr lang="en-US" sz="2600" dirty="0" smtClean="0">
                <a:solidFill>
                  <a:schemeClr val="accent2"/>
                </a:solidFill>
              </a:rPr>
              <a:t> </a:t>
            </a:r>
          </a:p>
          <a:p>
            <a:pPr marL="571500" indent="-571500">
              <a:buFont typeface="+mj-lt"/>
              <a:buAutoNum type="romanUcPeriod"/>
            </a:pPr>
            <a:r>
              <a:rPr lang="en-US" sz="2600" dirty="0" smtClean="0">
                <a:solidFill>
                  <a:schemeClr val="accent2"/>
                </a:solidFill>
              </a:rPr>
              <a:t>Conclusions</a:t>
            </a:r>
          </a:p>
          <a:p>
            <a:pPr>
              <a:buNone/>
            </a:pPr>
            <a:endParaRPr lang="en-US" dirty="0" smtClean="0"/>
          </a:p>
          <a:p>
            <a:pPr>
              <a:buNone/>
            </a:pPr>
            <a:endParaRPr lang="en-US" dirty="0" smtClean="0"/>
          </a:p>
        </p:txBody>
      </p:sp>
      <p:sp>
        <p:nvSpPr>
          <p:cNvPr id="6" name="Slide Number Placeholder 5"/>
          <p:cNvSpPr>
            <a:spLocks noGrp="1"/>
          </p:cNvSpPr>
          <p:nvPr>
            <p:ph type="sldNum" sz="quarter" idx="12"/>
          </p:nvPr>
        </p:nvSpPr>
        <p:spPr/>
        <p:txBody>
          <a:bodyPr/>
          <a:lstStyle/>
          <a:p>
            <a:fld id="{ACDEB624-E960-4811-8771-E8A74AF014E8}" type="slidenum">
              <a:rPr lang="en-US" altLang="el-GR" smtClean="0"/>
              <a:pPr/>
              <a:t>3</a:t>
            </a:fld>
            <a:endParaRPr lang="en-US" altLang="el-G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5"/>
          <p:cNvSpPr>
            <a:spLocks noChangeShapeType="1"/>
          </p:cNvSpPr>
          <p:nvPr/>
        </p:nvSpPr>
        <p:spPr bwMode="auto">
          <a:xfrm flipV="1">
            <a:off x="1828800" y="0"/>
            <a:ext cx="0" cy="6858000"/>
          </a:xfrm>
          <a:prstGeom prst="line">
            <a:avLst/>
          </a:prstGeom>
          <a:noFill/>
          <a:ln w="3175">
            <a:solidFill>
              <a:schemeClr val="tx1"/>
            </a:solidFill>
            <a:round/>
            <a:headEnd/>
            <a:tailEnd/>
          </a:ln>
          <a:effectLst/>
        </p:spPr>
        <p:txBody>
          <a:bodyPr/>
          <a:lstStyle/>
          <a:p>
            <a:endParaRPr lang="el-GR"/>
          </a:p>
        </p:txBody>
      </p:sp>
      <p:pic>
        <p:nvPicPr>
          <p:cNvPr id="3075" name="Picture 1"/>
          <p:cNvPicPr>
            <a:picLocks noChangeAspect="1"/>
          </p:cNvPicPr>
          <p:nvPr/>
        </p:nvPicPr>
        <p:blipFill>
          <a:blip r:embed="rId2" cstate="print"/>
          <a:srcRect/>
          <a:stretch>
            <a:fillRect/>
          </a:stretch>
        </p:blipFill>
        <p:spPr bwMode="auto">
          <a:xfrm>
            <a:off x="26988" y="0"/>
            <a:ext cx="1801812" cy="2520950"/>
          </a:xfrm>
          <a:prstGeom prst="rect">
            <a:avLst/>
          </a:prstGeom>
          <a:noFill/>
          <a:ln w="9525">
            <a:noFill/>
            <a:miter lim="800000"/>
            <a:headEnd/>
            <a:tailEnd/>
          </a:ln>
        </p:spPr>
      </p:pic>
      <p:sp>
        <p:nvSpPr>
          <p:cNvPr id="3076" name="Title 1"/>
          <p:cNvSpPr>
            <a:spLocks noGrp="1"/>
          </p:cNvSpPr>
          <p:nvPr>
            <p:ph type="title"/>
          </p:nvPr>
        </p:nvSpPr>
        <p:spPr>
          <a:xfrm>
            <a:off x="2514600" y="152400"/>
            <a:ext cx="6172200" cy="1265238"/>
          </a:xfrm>
        </p:spPr>
        <p:txBody>
          <a:bodyPr/>
          <a:lstStyle/>
          <a:p>
            <a:r>
              <a:rPr lang="en-US" sz="3200" b="1" dirty="0" smtClean="0">
                <a:solidFill>
                  <a:schemeClr val="accent2"/>
                </a:solidFill>
              </a:rPr>
              <a:t>The spread of EMI in tertiary education</a:t>
            </a:r>
            <a:endParaRPr lang="el-GR" sz="3200" b="1" dirty="0" smtClean="0">
              <a:solidFill>
                <a:schemeClr val="accent2"/>
              </a:solidFill>
            </a:endParaRPr>
          </a:p>
        </p:txBody>
      </p:sp>
      <p:sp>
        <p:nvSpPr>
          <p:cNvPr id="3077" name="Content Placeholder 2"/>
          <p:cNvSpPr>
            <a:spLocks noGrp="1"/>
          </p:cNvSpPr>
          <p:nvPr>
            <p:ph idx="1"/>
          </p:nvPr>
        </p:nvSpPr>
        <p:spPr>
          <a:xfrm>
            <a:off x="2514600" y="1524000"/>
            <a:ext cx="6172200" cy="4602163"/>
          </a:xfrm>
        </p:spPr>
        <p:txBody>
          <a:bodyPr/>
          <a:lstStyle/>
          <a:p>
            <a:pPr marL="273050" indent="-273050"/>
            <a:r>
              <a:rPr lang="en-US" sz="2000" dirty="0" smtClean="0">
                <a:solidFill>
                  <a:schemeClr val="accent2"/>
                </a:solidFill>
              </a:rPr>
              <a:t>Definitions: EMI </a:t>
            </a:r>
          </a:p>
          <a:p>
            <a:pPr marL="673100" lvl="1" indent="-273050"/>
            <a:r>
              <a:rPr lang="en-US" sz="2000" dirty="0" smtClean="0">
                <a:solidFill>
                  <a:schemeClr val="accent2"/>
                </a:solidFill>
              </a:rPr>
              <a:t>EMI:  “</a:t>
            </a:r>
            <a:r>
              <a:rPr lang="en-US" sz="2000" i="1" dirty="0" smtClean="0">
                <a:solidFill>
                  <a:schemeClr val="accent2"/>
                </a:solidFill>
              </a:rPr>
              <a:t>The use of the English language to teach academic subjects in countries or jurisdictions where the first language (L1) of the majority of the population is not English” </a:t>
            </a:r>
            <a:r>
              <a:rPr lang="en-US" sz="2000" dirty="0" smtClean="0">
                <a:solidFill>
                  <a:schemeClr val="accent2"/>
                </a:solidFill>
              </a:rPr>
              <a:t>(</a:t>
            </a:r>
            <a:r>
              <a:rPr lang="en-US" sz="2000" dirty="0" err="1" smtClean="0">
                <a:solidFill>
                  <a:schemeClr val="accent2"/>
                </a:solidFill>
              </a:rPr>
              <a:t>Dearden</a:t>
            </a:r>
            <a:r>
              <a:rPr lang="en-US" sz="2000" dirty="0" smtClean="0">
                <a:solidFill>
                  <a:schemeClr val="accent2"/>
                </a:solidFill>
              </a:rPr>
              <a:t>, 2015, p.2).</a:t>
            </a:r>
          </a:p>
          <a:p>
            <a:pPr marL="273050" lvl="1" indent="-273050">
              <a:buFont typeface="Arial" pitchFamily="34" charset="0"/>
              <a:buChar char="•"/>
            </a:pPr>
            <a:r>
              <a:rPr lang="en-US" sz="2000" dirty="0" smtClean="0">
                <a:solidFill>
                  <a:schemeClr val="accent2"/>
                </a:solidFill>
              </a:rPr>
              <a:t>Very rapid expansion in tertiary sector: English-taught masters </a:t>
            </a:r>
            <a:r>
              <a:rPr lang="en-US" sz="2000" dirty="0" err="1" smtClean="0">
                <a:solidFill>
                  <a:schemeClr val="accent2"/>
                </a:solidFill>
              </a:rPr>
              <a:t>programmes</a:t>
            </a:r>
            <a:r>
              <a:rPr lang="en-US" sz="2000" dirty="0" smtClean="0">
                <a:solidFill>
                  <a:schemeClr val="accent2"/>
                </a:solidFill>
              </a:rPr>
              <a:t> in Europe 560 in 2002; 6400 in 2013 (</a:t>
            </a:r>
            <a:r>
              <a:rPr lang="en-US" sz="2000" dirty="0" err="1" smtClean="0">
                <a:solidFill>
                  <a:schemeClr val="accent2"/>
                </a:solidFill>
              </a:rPr>
              <a:t>Brenn</a:t>
            </a:r>
            <a:r>
              <a:rPr lang="en-US" sz="2000" dirty="0" smtClean="0">
                <a:solidFill>
                  <a:schemeClr val="accent2"/>
                </a:solidFill>
              </a:rPr>
              <a:t>-White &amp; </a:t>
            </a:r>
            <a:r>
              <a:rPr lang="en-US" sz="2000" dirty="0" err="1" smtClean="0">
                <a:solidFill>
                  <a:schemeClr val="accent2"/>
                </a:solidFill>
              </a:rPr>
              <a:t>Faethe</a:t>
            </a:r>
            <a:r>
              <a:rPr lang="en-US" sz="2000" dirty="0" smtClean="0">
                <a:solidFill>
                  <a:schemeClr val="accent2"/>
                </a:solidFill>
              </a:rPr>
              <a:t>, 2013)</a:t>
            </a:r>
          </a:p>
          <a:p>
            <a:pPr marL="273050" lvl="1" indent="-273050">
              <a:buFont typeface="Arial" pitchFamily="34" charset="0"/>
              <a:buChar char="•"/>
            </a:pPr>
            <a:r>
              <a:rPr lang="en-US" sz="2000" dirty="0" smtClean="0">
                <a:solidFill>
                  <a:schemeClr val="accent2"/>
                </a:solidFill>
              </a:rPr>
              <a:t>See </a:t>
            </a:r>
            <a:r>
              <a:rPr lang="en-US" sz="2000" dirty="0" err="1" smtClean="0">
                <a:solidFill>
                  <a:schemeClr val="accent2"/>
                </a:solidFill>
              </a:rPr>
              <a:t>Dearden</a:t>
            </a:r>
            <a:r>
              <a:rPr lang="en-US" sz="2000" dirty="0" smtClean="0">
                <a:solidFill>
                  <a:schemeClr val="accent2"/>
                </a:solidFill>
              </a:rPr>
              <a:t> report on 55-country study; indications  of a worldwide trend.</a:t>
            </a:r>
          </a:p>
          <a:p>
            <a:pPr marL="273050" lvl="1" indent="-273050">
              <a:buNone/>
            </a:pPr>
            <a:endParaRPr lang="en-US" sz="2600" dirty="0" smtClean="0">
              <a:solidFill>
                <a:schemeClr val="accent2"/>
              </a:solidFill>
            </a:endParaRPr>
          </a:p>
          <a:p>
            <a:pPr marL="273050" indent="-273050"/>
            <a:endParaRPr lang="en-US" sz="2600" dirty="0" smtClean="0">
              <a:solidFill>
                <a:schemeClr val="accent2"/>
              </a:solidFill>
            </a:endParaRPr>
          </a:p>
          <a:p>
            <a:pPr algn="ctr">
              <a:buNone/>
            </a:pPr>
            <a:endParaRPr lang="en-US" sz="2400" dirty="0" smtClean="0">
              <a:latin typeface="Verdana" pitchFamily="34" charset="0"/>
              <a:ea typeface="Verdana" pitchFamily="34" charset="0"/>
              <a:cs typeface="Verdana" pitchFamily="34" charset="0"/>
            </a:endParaRPr>
          </a:p>
          <a:p>
            <a:pPr algn="ctr">
              <a:buNone/>
            </a:pPr>
            <a:endParaRPr lang="en-US" sz="2200" dirty="0" smtClean="0">
              <a:latin typeface="Verdana" pitchFamily="34" charset="0"/>
              <a:ea typeface="Verdana" pitchFamily="34" charset="0"/>
              <a:cs typeface="Verdana" pitchFamily="34" charset="0"/>
            </a:endParaRPr>
          </a:p>
        </p:txBody>
      </p:sp>
      <p:sp>
        <p:nvSpPr>
          <p:cNvPr id="6" name="Slide Number Placeholder 5"/>
          <p:cNvSpPr>
            <a:spLocks noGrp="1"/>
          </p:cNvSpPr>
          <p:nvPr>
            <p:ph type="sldNum" sz="quarter" idx="12"/>
          </p:nvPr>
        </p:nvSpPr>
        <p:spPr/>
        <p:txBody>
          <a:bodyPr/>
          <a:lstStyle/>
          <a:p>
            <a:fld id="{ACDEB624-E960-4811-8771-E8A74AF014E8}" type="slidenum">
              <a:rPr lang="en-US" altLang="el-GR" smtClean="0"/>
              <a:pPr/>
              <a:t>4</a:t>
            </a:fld>
            <a:endParaRPr lang="en-US" alt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5"/>
          <p:cNvSpPr>
            <a:spLocks noChangeShapeType="1"/>
          </p:cNvSpPr>
          <p:nvPr/>
        </p:nvSpPr>
        <p:spPr bwMode="auto">
          <a:xfrm flipV="1">
            <a:off x="1828800" y="0"/>
            <a:ext cx="0" cy="6858000"/>
          </a:xfrm>
          <a:prstGeom prst="line">
            <a:avLst/>
          </a:prstGeom>
          <a:noFill/>
          <a:ln w="3175">
            <a:solidFill>
              <a:schemeClr val="tx1"/>
            </a:solidFill>
            <a:round/>
            <a:headEnd/>
            <a:tailEnd/>
          </a:ln>
          <a:effectLst/>
        </p:spPr>
        <p:txBody>
          <a:bodyPr/>
          <a:lstStyle/>
          <a:p>
            <a:endParaRPr lang="el-GR"/>
          </a:p>
        </p:txBody>
      </p:sp>
      <p:pic>
        <p:nvPicPr>
          <p:cNvPr id="3075" name="Picture 1"/>
          <p:cNvPicPr>
            <a:picLocks noChangeAspect="1"/>
          </p:cNvPicPr>
          <p:nvPr/>
        </p:nvPicPr>
        <p:blipFill>
          <a:blip r:embed="rId2" cstate="print"/>
          <a:srcRect/>
          <a:stretch>
            <a:fillRect/>
          </a:stretch>
        </p:blipFill>
        <p:spPr bwMode="auto">
          <a:xfrm>
            <a:off x="26988" y="0"/>
            <a:ext cx="1801812" cy="2520950"/>
          </a:xfrm>
          <a:prstGeom prst="rect">
            <a:avLst/>
          </a:prstGeom>
          <a:noFill/>
          <a:ln w="9525">
            <a:noFill/>
            <a:miter lim="800000"/>
            <a:headEnd/>
            <a:tailEnd/>
          </a:ln>
        </p:spPr>
      </p:pic>
      <p:sp>
        <p:nvSpPr>
          <p:cNvPr id="3076" name="Title 1"/>
          <p:cNvSpPr>
            <a:spLocks noGrp="1"/>
          </p:cNvSpPr>
          <p:nvPr>
            <p:ph type="title"/>
          </p:nvPr>
        </p:nvSpPr>
        <p:spPr>
          <a:xfrm>
            <a:off x="2514600" y="152400"/>
            <a:ext cx="6172200" cy="1265238"/>
          </a:xfrm>
        </p:spPr>
        <p:txBody>
          <a:bodyPr/>
          <a:lstStyle/>
          <a:p>
            <a:r>
              <a:rPr lang="en-US" sz="3200" b="1" dirty="0" smtClean="0">
                <a:solidFill>
                  <a:schemeClr val="accent2"/>
                </a:solidFill>
              </a:rPr>
              <a:t>The wider context</a:t>
            </a:r>
            <a:endParaRPr lang="el-GR" sz="3200" b="1" dirty="0" smtClean="0">
              <a:solidFill>
                <a:schemeClr val="accent2"/>
              </a:solidFill>
            </a:endParaRPr>
          </a:p>
        </p:txBody>
      </p:sp>
      <p:sp>
        <p:nvSpPr>
          <p:cNvPr id="3077" name="Content Placeholder 2"/>
          <p:cNvSpPr>
            <a:spLocks noGrp="1"/>
          </p:cNvSpPr>
          <p:nvPr>
            <p:ph idx="1"/>
          </p:nvPr>
        </p:nvSpPr>
        <p:spPr>
          <a:xfrm>
            <a:off x="2057400" y="1447800"/>
            <a:ext cx="6172200" cy="4373563"/>
          </a:xfrm>
        </p:spPr>
        <p:txBody>
          <a:bodyPr/>
          <a:lstStyle/>
          <a:p>
            <a:r>
              <a:rPr lang="en-US" sz="2600" dirty="0" smtClean="0">
                <a:solidFill>
                  <a:schemeClr val="accent2"/>
                </a:solidFill>
              </a:rPr>
              <a:t>English as a global language &amp; internationalization……. BUT……</a:t>
            </a:r>
          </a:p>
          <a:p>
            <a:r>
              <a:rPr lang="en-US" sz="2600" dirty="0" smtClean="0">
                <a:solidFill>
                  <a:schemeClr val="accent2"/>
                </a:solidFill>
              </a:rPr>
              <a:t>EU policy of multilingualism/multiculturalism</a:t>
            </a:r>
          </a:p>
          <a:p>
            <a:r>
              <a:rPr lang="en-US" sz="2600" dirty="0" smtClean="0">
                <a:solidFill>
                  <a:schemeClr val="accent2"/>
                </a:solidFill>
              </a:rPr>
              <a:t>Challenges to ‘standard English’</a:t>
            </a:r>
          </a:p>
          <a:p>
            <a:pPr lvl="1"/>
            <a:r>
              <a:rPr lang="en-US" sz="2200" dirty="0" err="1" smtClean="0">
                <a:solidFill>
                  <a:schemeClr val="accent2"/>
                </a:solidFill>
              </a:rPr>
              <a:t>CALx</a:t>
            </a:r>
            <a:r>
              <a:rPr lang="en-US" sz="2200" dirty="0" smtClean="0">
                <a:solidFill>
                  <a:schemeClr val="accent2"/>
                </a:solidFill>
              </a:rPr>
              <a:t> challenges to the dominance of English</a:t>
            </a:r>
          </a:p>
          <a:p>
            <a:pPr lvl="1">
              <a:buNone/>
            </a:pPr>
            <a:endParaRPr lang="en-US" sz="2200" dirty="0" smtClean="0">
              <a:solidFill>
                <a:schemeClr val="accent2"/>
              </a:solidFill>
            </a:endParaRPr>
          </a:p>
          <a:p>
            <a:pPr lvl="1"/>
            <a:endParaRPr lang="en-US" sz="2200" dirty="0" smtClean="0">
              <a:solidFill>
                <a:schemeClr val="accent2"/>
              </a:solidFill>
            </a:endParaRPr>
          </a:p>
          <a:p>
            <a:pPr marL="355600" lvl="1" indent="-355600">
              <a:buFont typeface="Arial" pitchFamily="34" charset="0"/>
              <a:buChar char="•"/>
            </a:pPr>
            <a:endParaRPr lang="en-US" sz="2200" dirty="0" smtClean="0">
              <a:solidFill>
                <a:schemeClr val="accent2"/>
              </a:solidFill>
            </a:endParaRPr>
          </a:p>
          <a:p>
            <a:pPr lvl="1">
              <a:buNone/>
            </a:pPr>
            <a:endParaRPr lang="en-US" sz="2200" dirty="0" smtClean="0">
              <a:solidFill>
                <a:schemeClr val="accent2"/>
              </a:solidFill>
            </a:endParaRPr>
          </a:p>
          <a:p>
            <a:pPr>
              <a:buNone/>
            </a:pPr>
            <a:endParaRPr lang="en-US" sz="2600" dirty="0" smtClean="0">
              <a:solidFill>
                <a:schemeClr val="accent2"/>
              </a:solidFill>
            </a:endParaRPr>
          </a:p>
          <a:p>
            <a:pPr>
              <a:buNone/>
            </a:pPr>
            <a:endParaRPr lang="en-US" sz="2600" dirty="0" smtClean="0">
              <a:solidFill>
                <a:schemeClr val="accent2"/>
              </a:solidFill>
            </a:endParaRPr>
          </a:p>
          <a:p>
            <a:pPr>
              <a:buNone/>
            </a:pPr>
            <a:endParaRPr lang="en-US" sz="2600" dirty="0" smtClean="0">
              <a:solidFill>
                <a:schemeClr val="accent2"/>
              </a:solidFill>
            </a:endParaRPr>
          </a:p>
        </p:txBody>
      </p:sp>
      <p:sp>
        <p:nvSpPr>
          <p:cNvPr id="6" name="Slide Number Placeholder 5"/>
          <p:cNvSpPr>
            <a:spLocks noGrp="1"/>
          </p:cNvSpPr>
          <p:nvPr>
            <p:ph type="sldNum" sz="quarter" idx="12"/>
          </p:nvPr>
        </p:nvSpPr>
        <p:spPr/>
        <p:txBody>
          <a:bodyPr/>
          <a:lstStyle/>
          <a:p>
            <a:fld id="{ACDEB624-E960-4811-8771-E8A74AF014E8}" type="slidenum">
              <a:rPr lang="en-US" altLang="el-GR" smtClean="0"/>
              <a:pPr/>
              <a:t>5</a:t>
            </a:fld>
            <a:endParaRPr lang="en-US" altLang="el-G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5"/>
          <p:cNvSpPr>
            <a:spLocks noChangeShapeType="1"/>
          </p:cNvSpPr>
          <p:nvPr/>
        </p:nvSpPr>
        <p:spPr bwMode="auto">
          <a:xfrm flipV="1">
            <a:off x="1828800" y="0"/>
            <a:ext cx="0" cy="6858000"/>
          </a:xfrm>
          <a:prstGeom prst="line">
            <a:avLst/>
          </a:prstGeom>
          <a:noFill/>
          <a:ln w="3175">
            <a:solidFill>
              <a:schemeClr val="tx1"/>
            </a:solidFill>
            <a:round/>
            <a:headEnd/>
            <a:tailEnd/>
          </a:ln>
          <a:effectLst/>
        </p:spPr>
        <p:txBody>
          <a:bodyPr/>
          <a:lstStyle/>
          <a:p>
            <a:endParaRPr lang="el-GR"/>
          </a:p>
        </p:txBody>
      </p:sp>
      <p:pic>
        <p:nvPicPr>
          <p:cNvPr id="3075" name="Picture 1"/>
          <p:cNvPicPr>
            <a:picLocks noChangeAspect="1"/>
          </p:cNvPicPr>
          <p:nvPr/>
        </p:nvPicPr>
        <p:blipFill>
          <a:blip r:embed="rId2" cstate="print"/>
          <a:srcRect/>
          <a:stretch>
            <a:fillRect/>
          </a:stretch>
        </p:blipFill>
        <p:spPr bwMode="auto">
          <a:xfrm>
            <a:off x="26988" y="0"/>
            <a:ext cx="1801812" cy="2520950"/>
          </a:xfrm>
          <a:prstGeom prst="rect">
            <a:avLst/>
          </a:prstGeom>
          <a:noFill/>
          <a:ln w="9525">
            <a:noFill/>
            <a:miter lim="800000"/>
            <a:headEnd/>
            <a:tailEnd/>
          </a:ln>
        </p:spPr>
      </p:pic>
      <p:sp>
        <p:nvSpPr>
          <p:cNvPr id="3076" name="Title 1"/>
          <p:cNvSpPr>
            <a:spLocks noGrp="1"/>
          </p:cNvSpPr>
          <p:nvPr>
            <p:ph type="title"/>
          </p:nvPr>
        </p:nvSpPr>
        <p:spPr>
          <a:xfrm>
            <a:off x="2514600" y="152400"/>
            <a:ext cx="6172200" cy="1265238"/>
          </a:xfrm>
        </p:spPr>
        <p:txBody>
          <a:bodyPr/>
          <a:lstStyle/>
          <a:p>
            <a:r>
              <a:rPr lang="en-US" sz="3200" b="1" dirty="0" smtClean="0">
                <a:solidFill>
                  <a:schemeClr val="accent2"/>
                </a:solidFill>
              </a:rPr>
              <a:t>Implications of spread of EMI in tertiary education: </a:t>
            </a:r>
            <a:r>
              <a:rPr lang="en-US" sz="3200" b="1" dirty="0" err="1" smtClean="0">
                <a:solidFill>
                  <a:schemeClr val="accent2"/>
                </a:solidFill>
              </a:rPr>
              <a:t>Problematizing</a:t>
            </a:r>
            <a:r>
              <a:rPr lang="en-US" sz="3200" b="1" dirty="0" smtClean="0">
                <a:solidFill>
                  <a:schemeClr val="accent2"/>
                </a:solidFill>
              </a:rPr>
              <a:t> the practice</a:t>
            </a:r>
            <a:endParaRPr lang="el-GR" sz="3200" b="1" dirty="0" smtClean="0">
              <a:solidFill>
                <a:schemeClr val="accent2"/>
              </a:solidFill>
            </a:endParaRPr>
          </a:p>
        </p:txBody>
      </p:sp>
      <p:sp>
        <p:nvSpPr>
          <p:cNvPr id="3077" name="Content Placeholder 2"/>
          <p:cNvSpPr>
            <a:spLocks noGrp="1"/>
          </p:cNvSpPr>
          <p:nvPr>
            <p:ph idx="1"/>
          </p:nvPr>
        </p:nvSpPr>
        <p:spPr>
          <a:xfrm>
            <a:off x="2514600" y="1752600"/>
            <a:ext cx="6172200" cy="4373563"/>
          </a:xfrm>
        </p:spPr>
        <p:txBody>
          <a:bodyPr/>
          <a:lstStyle/>
          <a:p>
            <a:pPr>
              <a:buNone/>
            </a:pPr>
            <a:r>
              <a:rPr lang="en-US" sz="2600" dirty="0" smtClean="0">
                <a:solidFill>
                  <a:schemeClr val="accent2"/>
                </a:solidFill>
              </a:rPr>
              <a:t>Extensive &amp; complex implications for</a:t>
            </a:r>
          </a:p>
          <a:p>
            <a:pPr lvl="1"/>
            <a:r>
              <a:rPr lang="en-US" sz="2200" dirty="0" smtClean="0">
                <a:solidFill>
                  <a:schemeClr val="accent2"/>
                </a:solidFill>
              </a:rPr>
              <a:t>status of L1 at national &amp; individual level</a:t>
            </a:r>
          </a:p>
          <a:p>
            <a:pPr lvl="1"/>
            <a:r>
              <a:rPr lang="en-US" sz="2200" dirty="0" smtClean="0">
                <a:solidFill>
                  <a:schemeClr val="accent2"/>
                </a:solidFill>
              </a:rPr>
              <a:t>national identity</a:t>
            </a:r>
          </a:p>
          <a:p>
            <a:pPr lvl="1"/>
            <a:r>
              <a:rPr lang="en-US" sz="2200" dirty="0" smtClean="0">
                <a:solidFill>
                  <a:schemeClr val="accent2"/>
                </a:solidFill>
              </a:rPr>
              <a:t>implications for teachers </a:t>
            </a:r>
          </a:p>
          <a:p>
            <a:pPr lvl="1"/>
            <a:r>
              <a:rPr lang="en-US" sz="2200" dirty="0" smtClean="0">
                <a:solidFill>
                  <a:schemeClr val="accent2"/>
                </a:solidFill>
              </a:rPr>
              <a:t>implications for teaching</a:t>
            </a:r>
          </a:p>
          <a:p>
            <a:pPr lvl="1"/>
            <a:r>
              <a:rPr lang="en-US" sz="2200" dirty="0" smtClean="0">
                <a:solidFill>
                  <a:schemeClr val="accent2"/>
                </a:solidFill>
              </a:rPr>
              <a:t>issues of privilege of access for students</a:t>
            </a:r>
          </a:p>
          <a:p>
            <a:pPr lvl="1"/>
            <a:r>
              <a:rPr lang="en-US" sz="2200" dirty="0" smtClean="0">
                <a:solidFill>
                  <a:schemeClr val="accent2"/>
                </a:solidFill>
              </a:rPr>
              <a:t>implications for </a:t>
            </a:r>
            <a:r>
              <a:rPr lang="en-US" sz="2200" dirty="0" smtClean="0">
                <a:solidFill>
                  <a:schemeClr val="accent2"/>
                </a:solidFill>
              </a:rPr>
              <a:t>learning &amp; learners</a:t>
            </a:r>
            <a:endParaRPr lang="en-US" sz="2200" dirty="0" smtClean="0">
              <a:solidFill>
                <a:schemeClr val="accent2"/>
              </a:solidFill>
            </a:endParaRPr>
          </a:p>
          <a:p>
            <a:pPr marL="627063" lvl="1" indent="-169863">
              <a:buNone/>
            </a:pPr>
            <a:endParaRPr lang="en-US" dirty="0" smtClean="0"/>
          </a:p>
          <a:p>
            <a:pPr>
              <a:buNone/>
            </a:pPr>
            <a:endParaRPr lang="en-US" dirty="0" smtClean="0"/>
          </a:p>
        </p:txBody>
      </p:sp>
      <p:sp>
        <p:nvSpPr>
          <p:cNvPr id="6" name="Slide Number Placeholder 5"/>
          <p:cNvSpPr>
            <a:spLocks noGrp="1"/>
          </p:cNvSpPr>
          <p:nvPr>
            <p:ph type="sldNum" sz="quarter" idx="12"/>
          </p:nvPr>
        </p:nvSpPr>
        <p:spPr/>
        <p:txBody>
          <a:bodyPr/>
          <a:lstStyle/>
          <a:p>
            <a:fld id="{ACDEB624-E960-4811-8771-E8A74AF014E8}" type="slidenum">
              <a:rPr lang="en-US" altLang="el-GR" smtClean="0"/>
              <a:pPr/>
              <a:t>6</a:t>
            </a:fld>
            <a:endParaRPr lang="en-US" altLang="el-G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5"/>
          <p:cNvSpPr>
            <a:spLocks noChangeShapeType="1"/>
          </p:cNvSpPr>
          <p:nvPr/>
        </p:nvSpPr>
        <p:spPr bwMode="auto">
          <a:xfrm flipV="1">
            <a:off x="1828800" y="0"/>
            <a:ext cx="0" cy="6858000"/>
          </a:xfrm>
          <a:prstGeom prst="line">
            <a:avLst/>
          </a:prstGeom>
          <a:noFill/>
          <a:ln w="3175">
            <a:solidFill>
              <a:schemeClr val="tx1"/>
            </a:solidFill>
            <a:round/>
            <a:headEnd/>
            <a:tailEnd/>
          </a:ln>
          <a:effectLst/>
        </p:spPr>
        <p:txBody>
          <a:bodyPr/>
          <a:lstStyle/>
          <a:p>
            <a:endParaRPr lang="el-GR"/>
          </a:p>
        </p:txBody>
      </p:sp>
      <p:pic>
        <p:nvPicPr>
          <p:cNvPr id="3075" name="Picture 1"/>
          <p:cNvPicPr>
            <a:picLocks noChangeAspect="1"/>
          </p:cNvPicPr>
          <p:nvPr/>
        </p:nvPicPr>
        <p:blipFill>
          <a:blip r:embed="rId2" cstate="print"/>
          <a:srcRect/>
          <a:stretch>
            <a:fillRect/>
          </a:stretch>
        </p:blipFill>
        <p:spPr bwMode="auto">
          <a:xfrm>
            <a:off x="26988" y="0"/>
            <a:ext cx="1801812" cy="2520950"/>
          </a:xfrm>
          <a:prstGeom prst="rect">
            <a:avLst/>
          </a:prstGeom>
          <a:noFill/>
          <a:ln w="9525">
            <a:noFill/>
            <a:miter lim="800000"/>
            <a:headEnd/>
            <a:tailEnd/>
          </a:ln>
        </p:spPr>
      </p:pic>
      <p:sp>
        <p:nvSpPr>
          <p:cNvPr id="3076" name="Title 1"/>
          <p:cNvSpPr>
            <a:spLocks noGrp="1"/>
          </p:cNvSpPr>
          <p:nvPr>
            <p:ph type="title"/>
          </p:nvPr>
        </p:nvSpPr>
        <p:spPr>
          <a:xfrm>
            <a:off x="2514600" y="152400"/>
            <a:ext cx="6172200" cy="1265238"/>
          </a:xfrm>
        </p:spPr>
        <p:txBody>
          <a:bodyPr/>
          <a:lstStyle/>
          <a:p>
            <a:r>
              <a:rPr lang="en-US" sz="3200" b="1" dirty="0" smtClean="0">
                <a:solidFill>
                  <a:schemeClr val="accent2"/>
                </a:solidFill>
              </a:rPr>
              <a:t>The use of the L1</a:t>
            </a:r>
            <a:endParaRPr lang="el-GR" sz="3200" b="1" dirty="0" smtClean="0">
              <a:solidFill>
                <a:schemeClr val="accent2"/>
              </a:solidFill>
            </a:endParaRPr>
          </a:p>
        </p:txBody>
      </p:sp>
      <p:sp>
        <p:nvSpPr>
          <p:cNvPr id="3077" name="Content Placeholder 2"/>
          <p:cNvSpPr>
            <a:spLocks noGrp="1"/>
          </p:cNvSpPr>
          <p:nvPr>
            <p:ph idx="1"/>
          </p:nvPr>
        </p:nvSpPr>
        <p:spPr>
          <a:xfrm>
            <a:off x="2133600" y="1417638"/>
            <a:ext cx="6172200" cy="4602162"/>
          </a:xfrm>
        </p:spPr>
        <p:txBody>
          <a:bodyPr/>
          <a:lstStyle/>
          <a:p>
            <a:r>
              <a:rPr lang="en-US" sz="2600" dirty="0" smtClean="0">
                <a:solidFill>
                  <a:schemeClr val="accent2"/>
                </a:solidFill>
              </a:rPr>
              <a:t>Longstanding &amp; ongoing controversy over use of L1 </a:t>
            </a:r>
          </a:p>
          <a:p>
            <a:pPr lvl="1"/>
            <a:r>
              <a:rPr lang="en-US" sz="2200" dirty="0" smtClean="0">
                <a:solidFill>
                  <a:schemeClr val="accent2"/>
                </a:solidFill>
              </a:rPr>
              <a:t>within mainstream education – ‘English-only’ movement, esp. Garcia et </a:t>
            </a:r>
            <a:r>
              <a:rPr lang="en-US" sz="2200" dirty="0" err="1" smtClean="0">
                <a:solidFill>
                  <a:schemeClr val="accent2"/>
                </a:solidFill>
              </a:rPr>
              <a:t>al’s</a:t>
            </a:r>
            <a:r>
              <a:rPr lang="en-US" sz="2200" dirty="0" smtClean="0">
                <a:solidFill>
                  <a:schemeClr val="accent2"/>
                </a:solidFill>
              </a:rPr>
              <a:t> work in US.</a:t>
            </a:r>
          </a:p>
          <a:p>
            <a:pPr lvl="1"/>
            <a:r>
              <a:rPr lang="en-US" sz="2200" dirty="0">
                <a:solidFill>
                  <a:schemeClr val="accent2"/>
                </a:solidFill>
              </a:rPr>
              <a:t>within EFL/ESL field (Hall &amp; Cook, 2013</a:t>
            </a:r>
            <a:r>
              <a:rPr lang="en-US" sz="2200" dirty="0" smtClean="0">
                <a:solidFill>
                  <a:schemeClr val="accent2"/>
                </a:solidFill>
              </a:rPr>
              <a:t>)</a:t>
            </a:r>
          </a:p>
          <a:p>
            <a:pPr lvl="1"/>
            <a:r>
              <a:rPr lang="en-US" sz="2200" dirty="0" smtClean="0">
                <a:solidFill>
                  <a:schemeClr val="accent2"/>
                </a:solidFill>
              </a:rPr>
              <a:t>within tertiary EMI: “multilingual and multicultural students expected to adopt language and literacy practices of a certain kind” </a:t>
            </a:r>
            <a:r>
              <a:rPr lang="en-US" sz="2200" dirty="0" err="1" smtClean="0">
                <a:solidFill>
                  <a:schemeClr val="accent2"/>
                </a:solidFill>
              </a:rPr>
              <a:t>Doiz</a:t>
            </a:r>
            <a:r>
              <a:rPr lang="en-US" sz="2200" dirty="0" smtClean="0">
                <a:solidFill>
                  <a:schemeClr val="accent2"/>
                </a:solidFill>
              </a:rPr>
              <a:t>, </a:t>
            </a:r>
            <a:r>
              <a:rPr lang="en-US" sz="2200" dirty="0" err="1" smtClean="0">
                <a:solidFill>
                  <a:schemeClr val="accent2"/>
                </a:solidFill>
              </a:rPr>
              <a:t>Lasagabaster</a:t>
            </a:r>
            <a:r>
              <a:rPr lang="en-US" sz="2200" dirty="0" smtClean="0">
                <a:solidFill>
                  <a:schemeClr val="accent2"/>
                </a:solidFill>
              </a:rPr>
              <a:t> &amp; Sierra, 2011, p.2). </a:t>
            </a:r>
            <a:endParaRPr lang="en-US" sz="2400" dirty="0">
              <a:solidFill>
                <a:schemeClr val="accent2"/>
              </a:solidFill>
            </a:endParaRPr>
          </a:p>
          <a:p>
            <a:pPr marL="457200" lvl="1" indent="0">
              <a:buNone/>
            </a:pPr>
            <a:endParaRPr lang="en-US" sz="2200" dirty="0" smtClean="0">
              <a:solidFill>
                <a:schemeClr val="accent2"/>
              </a:solidFill>
            </a:endParaRPr>
          </a:p>
          <a:p>
            <a:pPr lvl="1"/>
            <a:endParaRPr lang="en-US" sz="2200" dirty="0" smtClean="0">
              <a:solidFill>
                <a:schemeClr val="accent2"/>
              </a:solidFill>
            </a:endParaRPr>
          </a:p>
          <a:p>
            <a:endParaRPr lang="en-US" sz="2600" dirty="0" smtClean="0">
              <a:solidFill>
                <a:schemeClr val="accent2"/>
              </a:solidFill>
            </a:endParaRPr>
          </a:p>
          <a:p>
            <a:endParaRPr lang="en-US" sz="2600" dirty="0" smtClean="0">
              <a:solidFill>
                <a:schemeClr val="accent2"/>
              </a:solidFill>
            </a:endParaRPr>
          </a:p>
        </p:txBody>
      </p:sp>
      <p:sp>
        <p:nvSpPr>
          <p:cNvPr id="6" name="Slide Number Placeholder 5"/>
          <p:cNvSpPr>
            <a:spLocks noGrp="1"/>
          </p:cNvSpPr>
          <p:nvPr>
            <p:ph type="sldNum" sz="quarter" idx="12"/>
          </p:nvPr>
        </p:nvSpPr>
        <p:spPr/>
        <p:txBody>
          <a:bodyPr/>
          <a:lstStyle/>
          <a:p>
            <a:fld id="{ACDEB624-E960-4811-8771-E8A74AF014E8}" type="slidenum">
              <a:rPr lang="en-US" altLang="el-GR" smtClean="0"/>
              <a:pPr/>
              <a:t>7</a:t>
            </a:fld>
            <a:endParaRPr lang="en-US" altLang="el-G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5"/>
          <p:cNvSpPr>
            <a:spLocks noChangeShapeType="1"/>
          </p:cNvSpPr>
          <p:nvPr/>
        </p:nvSpPr>
        <p:spPr bwMode="auto">
          <a:xfrm flipV="1">
            <a:off x="1828800" y="0"/>
            <a:ext cx="0" cy="6858000"/>
          </a:xfrm>
          <a:prstGeom prst="line">
            <a:avLst/>
          </a:prstGeom>
          <a:noFill/>
          <a:ln w="3175">
            <a:solidFill>
              <a:schemeClr val="tx1"/>
            </a:solidFill>
            <a:round/>
            <a:headEnd/>
            <a:tailEnd/>
          </a:ln>
          <a:effectLst/>
        </p:spPr>
        <p:txBody>
          <a:bodyPr/>
          <a:lstStyle/>
          <a:p>
            <a:endParaRPr lang="el-GR"/>
          </a:p>
        </p:txBody>
      </p:sp>
      <p:pic>
        <p:nvPicPr>
          <p:cNvPr id="3075" name="Picture 1"/>
          <p:cNvPicPr>
            <a:picLocks noChangeAspect="1"/>
          </p:cNvPicPr>
          <p:nvPr/>
        </p:nvPicPr>
        <p:blipFill>
          <a:blip r:embed="rId2" cstate="print"/>
          <a:srcRect/>
          <a:stretch>
            <a:fillRect/>
          </a:stretch>
        </p:blipFill>
        <p:spPr bwMode="auto">
          <a:xfrm>
            <a:off x="26988" y="0"/>
            <a:ext cx="1801812" cy="2520950"/>
          </a:xfrm>
          <a:prstGeom prst="rect">
            <a:avLst/>
          </a:prstGeom>
          <a:noFill/>
          <a:ln w="9525">
            <a:noFill/>
            <a:miter lim="800000"/>
            <a:headEnd/>
            <a:tailEnd/>
          </a:ln>
        </p:spPr>
      </p:pic>
      <p:sp>
        <p:nvSpPr>
          <p:cNvPr id="3076" name="Title 1"/>
          <p:cNvSpPr>
            <a:spLocks noGrp="1"/>
          </p:cNvSpPr>
          <p:nvPr>
            <p:ph type="title"/>
          </p:nvPr>
        </p:nvSpPr>
        <p:spPr>
          <a:xfrm>
            <a:off x="2514600" y="152400"/>
            <a:ext cx="6172200" cy="1265238"/>
          </a:xfrm>
        </p:spPr>
        <p:txBody>
          <a:bodyPr/>
          <a:lstStyle/>
          <a:p>
            <a:endParaRPr lang="el-GR" sz="3200" b="1" dirty="0" smtClean="0">
              <a:solidFill>
                <a:schemeClr val="accent2"/>
              </a:solidFill>
            </a:endParaRPr>
          </a:p>
        </p:txBody>
      </p:sp>
      <p:sp>
        <p:nvSpPr>
          <p:cNvPr id="3077" name="Content Placeholder 2"/>
          <p:cNvSpPr>
            <a:spLocks noGrp="1"/>
          </p:cNvSpPr>
          <p:nvPr>
            <p:ph idx="1"/>
          </p:nvPr>
        </p:nvSpPr>
        <p:spPr>
          <a:xfrm>
            <a:off x="2514600" y="1752600"/>
            <a:ext cx="6172200" cy="4373563"/>
          </a:xfrm>
        </p:spPr>
        <p:txBody>
          <a:bodyPr/>
          <a:lstStyle/>
          <a:p>
            <a:pPr marL="0" indent="0">
              <a:buNone/>
            </a:pPr>
            <a:r>
              <a:rPr lang="en-GB" sz="2800" dirty="0">
                <a:solidFill>
                  <a:schemeClr val="accent2"/>
                </a:solidFill>
              </a:rPr>
              <a:t>Implications for learners</a:t>
            </a:r>
          </a:p>
          <a:p>
            <a:pPr>
              <a:buFont typeface="Arial" panose="020B0604020202020204" pitchFamily="34" charset="0"/>
              <a:buChar char="•"/>
            </a:pPr>
            <a:r>
              <a:rPr lang="en-GB" sz="2200" dirty="0">
                <a:solidFill>
                  <a:schemeClr val="accent2"/>
                </a:solidFill>
              </a:rPr>
              <a:t>Denying students’ preferred learning styles?</a:t>
            </a:r>
          </a:p>
          <a:p>
            <a:pPr>
              <a:buFont typeface="Arial" panose="020B0604020202020204" pitchFamily="34" charset="0"/>
              <a:buChar char="•"/>
            </a:pPr>
            <a:r>
              <a:rPr lang="en-GB" sz="2200" dirty="0">
                <a:solidFill>
                  <a:schemeClr val="accent2"/>
                </a:solidFill>
              </a:rPr>
              <a:t>Diminishing/demonising the L1</a:t>
            </a:r>
          </a:p>
          <a:p>
            <a:pPr>
              <a:buFont typeface="Arial" panose="020B0604020202020204" pitchFamily="34" charset="0"/>
              <a:buChar char="•"/>
            </a:pPr>
            <a:r>
              <a:rPr lang="en-GB" sz="2200" dirty="0">
                <a:solidFill>
                  <a:schemeClr val="accent2"/>
                </a:solidFill>
              </a:rPr>
              <a:t>Dominance of English</a:t>
            </a:r>
          </a:p>
          <a:p>
            <a:pPr>
              <a:buFont typeface="Arial" panose="020B0604020202020204" pitchFamily="34" charset="0"/>
              <a:buChar char="•"/>
            </a:pPr>
            <a:r>
              <a:rPr lang="en-GB" sz="2200" dirty="0">
                <a:solidFill>
                  <a:schemeClr val="accent2"/>
                </a:solidFill>
              </a:rPr>
              <a:t>Reducing student competence in L1</a:t>
            </a:r>
          </a:p>
          <a:p>
            <a:pPr>
              <a:buFont typeface="Arial" panose="020B0604020202020204" pitchFamily="34" charset="0"/>
              <a:buChar char="•"/>
            </a:pPr>
            <a:r>
              <a:rPr lang="en-GB" sz="2200" dirty="0">
                <a:solidFill>
                  <a:schemeClr val="accent2"/>
                </a:solidFill>
              </a:rPr>
              <a:t>Affecting student academic performance</a:t>
            </a:r>
          </a:p>
          <a:p>
            <a:pPr>
              <a:buFont typeface="Arial" panose="020B0604020202020204" pitchFamily="34" charset="0"/>
              <a:buChar char="•"/>
            </a:pPr>
            <a:r>
              <a:rPr lang="en-GB" sz="2200" dirty="0">
                <a:solidFill>
                  <a:schemeClr val="accent2"/>
                </a:solidFill>
              </a:rPr>
              <a:t>L1 as mediating cognitive process</a:t>
            </a:r>
          </a:p>
          <a:p>
            <a:pPr marL="627063" lvl="1" indent="-169863">
              <a:buNone/>
            </a:pPr>
            <a:endParaRPr lang="en-US" dirty="0" smtClean="0"/>
          </a:p>
          <a:p>
            <a:pPr>
              <a:buNone/>
            </a:pPr>
            <a:endParaRPr lang="en-US" dirty="0" smtClean="0"/>
          </a:p>
        </p:txBody>
      </p:sp>
      <p:sp>
        <p:nvSpPr>
          <p:cNvPr id="6" name="Slide Number Placeholder 5"/>
          <p:cNvSpPr>
            <a:spLocks noGrp="1"/>
          </p:cNvSpPr>
          <p:nvPr>
            <p:ph type="sldNum" sz="quarter" idx="12"/>
          </p:nvPr>
        </p:nvSpPr>
        <p:spPr/>
        <p:txBody>
          <a:bodyPr/>
          <a:lstStyle/>
          <a:p>
            <a:fld id="{ACDEB624-E960-4811-8771-E8A74AF014E8}" type="slidenum">
              <a:rPr lang="en-US" altLang="el-GR" smtClean="0"/>
              <a:pPr/>
              <a:t>8</a:t>
            </a:fld>
            <a:endParaRPr lang="en-US" altLang="el-GR"/>
          </a:p>
        </p:txBody>
      </p:sp>
    </p:spTree>
    <p:extLst>
      <p:ext uri="{BB962C8B-B14F-4D97-AF65-F5344CB8AC3E}">
        <p14:creationId xmlns:p14="http://schemas.microsoft.com/office/powerpoint/2010/main" val="9201325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5"/>
          <p:cNvSpPr>
            <a:spLocks noChangeShapeType="1"/>
          </p:cNvSpPr>
          <p:nvPr/>
        </p:nvSpPr>
        <p:spPr bwMode="auto">
          <a:xfrm flipV="1">
            <a:off x="1828800" y="0"/>
            <a:ext cx="0" cy="6858000"/>
          </a:xfrm>
          <a:prstGeom prst="line">
            <a:avLst/>
          </a:prstGeom>
          <a:noFill/>
          <a:ln w="3175">
            <a:solidFill>
              <a:schemeClr val="tx1"/>
            </a:solidFill>
            <a:round/>
            <a:headEnd/>
            <a:tailEnd/>
          </a:ln>
          <a:effectLst/>
        </p:spPr>
        <p:txBody>
          <a:bodyPr/>
          <a:lstStyle/>
          <a:p>
            <a:endParaRPr lang="el-GR"/>
          </a:p>
        </p:txBody>
      </p:sp>
      <p:pic>
        <p:nvPicPr>
          <p:cNvPr id="3075" name="Picture 1"/>
          <p:cNvPicPr>
            <a:picLocks noChangeAspect="1"/>
          </p:cNvPicPr>
          <p:nvPr/>
        </p:nvPicPr>
        <p:blipFill>
          <a:blip r:embed="rId2" cstate="print"/>
          <a:srcRect/>
          <a:stretch>
            <a:fillRect/>
          </a:stretch>
        </p:blipFill>
        <p:spPr bwMode="auto">
          <a:xfrm>
            <a:off x="26988" y="0"/>
            <a:ext cx="1801812" cy="2520950"/>
          </a:xfrm>
          <a:prstGeom prst="rect">
            <a:avLst/>
          </a:prstGeom>
          <a:noFill/>
          <a:ln w="9525">
            <a:noFill/>
            <a:miter lim="800000"/>
            <a:headEnd/>
            <a:tailEnd/>
          </a:ln>
        </p:spPr>
      </p:pic>
      <p:sp>
        <p:nvSpPr>
          <p:cNvPr id="3076" name="Title 1"/>
          <p:cNvSpPr>
            <a:spLocks noGrp="1"/>
          </p:cNvSpPr>
          <p:nvPr>
            <p:ph type="title"/>
          </p:nvPr>
        </p:nvSpPr>
        <p:spPr>
          <a:xfrm>
            <a:off x="2514600" y="152400"/>
            <a:ext cx="6172200" cy="1265238"/>
          </a:xfrm>
        </p:spPr>
        <p:txBody>
          <a:bodyPr/>
          <a:lstStyle/>
          <a:p>
            <a:r>
              <a:rPr lang="en-US" sz="3200" b="1" dirty="0" err="1">
                <a:solidFill>
                  <a:schemeClr val="accent2"/>
                </a:solidFill>
              </a:rPr>
              <a:t>Translanguaging</a:t>
            </a:r>
            <a:endParaRPr lang="el-GR" sz="3200" dirty="0" smtClean="0"/>
          </a:p>
        </p:txBody>
      </p:sp>
      <p:sp>
        <p:nvSpPr>
          <p:cNvPr id="3077" name="Content Placeholder 2"/>
          <p:cNvSpPr>
            <a:spLocks noGrp="1"/>
          </p:cNvSpPr>
          <p:nvPr>
            <p:ph idx="1"/>
          </p:nvPr>
        </p:nvSpPr>
        <p:spPr>
          <a:xfrm>
            <a:off x="2286000" y="609600"/>
            <a:ext cx="6629400" cy="5029200"/>
          </a:xfrm>
        </p:spPr>
        <p:txBody>
          <a:bodyPr/>
          <a:lstStyle/>
          <a:p>
            <a:pPr marL="0" lvl="1" indent="0">
              <a:buNone/>
            </a:pPr>
            <a:endParaRPr lang="en-US" sz="2200" dirty="0" smtClean="0">
              <a:solidFill>
                <a:schemeClr val="accent2"/>
              </a:solidFill>
            </a:endParaRPr>
          </a:p>
          <a:p>
            <a:pPr marL="514350" lvl="1" indent="-57150">
              <a:buNone/>
            </a:pPr>
            <a:r>
              <a:rPr lang="en-US" sz="1600" dirty="0" smtClean="0">
                <a:solidFill>
                  <a:schemeClr val="accent2"/>
                </a:solidFill>
              </a:rPr>
              <a:t>	“the ability of multilingual speakers to shuttle between languages, treating the diverse languages that form their repertoire as an integrated system” (</a:t>
            </a:r>
            <a:r>
              <a:rPr lang="en-US" sz="1600" dirty="0" err="1" smtClean="0">
                <a:solidFill>
                  <a:schemeClr val="accent2"/>
                </a:solidFill>
              </a:rPr>
              <a:t>Canagarajah</a:t>
            </a:r>
            <a:r>
              <a:rPr lang="en-US" sz="1600" dirty="0" smtClean="0">
                <a:solidFill>
                  <a:schemeClr val="accent2"/>
                </a:solidFill>
              </a:rPr>
              <a:t>, 2011, p.401)</a:t>
            </a:r>
          </a:p>
          <a:p>
            <a:pPr lvl="1">
              <a:buNone/>
            </a:pPr>
            <a:endParaRPr lang="en-US" sz="1600" dirty="0" smtClean="0">
              <a:solidFill>
                <a:schemeClr val="accent2"/>
              </a:solidFill>
            </a:endParaRPr>
          </a:p>
          <a:p>
            <a:pPr marL="514350" lvl="1" indent="-57150">
              <a:buNone/>
            </a:pPr>
            <a:r>
              <a:rPr lang="en-US" sz="1600" dirty="0" smtClean="0">
                <a:solidFill>
                  <a:schemeClr val="accent2"/>
                </a:solidFill>
              </a:rPr>
              <a:t>“</a:t>
            </a:r>
            <a:r>
              <a:rPr lang="en-US" sz="1600" dirty="0" err="1">
                <a:solidFill>
                  <a:schemeClr val="accent2"/>
                </a:solidFill>
              </a:rPr>
              <a:t>Translanguaging</a:t>
            </a:r>
            <a:r>
              <a:rPr lang="en-US" sz="1600" dirty="0">
                <a:solidFill>
                  <a:schemeClr val="accent2"/>
                </a:solidFill>
              </a:rPr>
              <a:t> is the process of making meaning, shaping experiences, gaining understanding and knowledge through the use of two languages”  (Baker, 2011, p.288</a:t>
            </a:r>
            <a:r>
              <a:rPr lang="en-US" sz="1600" dirty="0" smtClean="0">
                <a:solidFill>
                  <a:schemeClr val="accent2"/>
                </a:solidFill>
              </a:rPr>
              <a:t>).</a:t>
            </a:r>
          </a:p>
          <a:p>
            <a:pPr lvl="1">
              <a:buNone/>
            </a:pPr>
            <a:endParaRPr lang="en-US" sz="1600" dirty="0">
              <a:solidFill>
                <a:schemeClr val="accent2"/>
              </a:solidFill>
            </a:endParaRPr>
          </a:p>
          <a:p>
            <a:pPr marL="571500" lvl="1" indent="-114300">
              <a:buNone/>
            </a:pPr>
            <a:r>
              <a:rPr lang="en-US" sz="1600" dirty="0" smtClean="0">
                <a:solidFill>
                  <a:schemeClr val="accent2"/>
                </a:solidFill>
              </a:rPr>
              <a:t>“ </a:t>
            </a:r>
            <a:r>
              <a:rPr lang="en-US" sz="1600" dirty="0" err="1" smtClean="0">
                <a:solidFill>
                  <a:schemeClr val="accent2"/>
                </a:solidFill>
              </a:rPr>
              <a:t>Translanguaging</a:t>
            </a:r>
            <a:r>
              <a:rPr lang="en-US" sz="1600" dirty="0" smtClean="0">
                <a:solidFill>
                  <a:schemeClr val="accent2"/>
                </a:solidFill>
              </a:rPr>
              <a:t> refers to the act of </a:t>
            </a:r>
            <a:r>
              <a:rPr lang="en-US" sz="1600" dirty="0" err="1" smtClean="0">
                <a:solidFill>
                  <a:schemeClr val="accent2"/>
                </a:solidFill>
              </a:rPr>
              <a:t>languaging</a:t>
            </a:r>
            <a:r>
              <a:rPr lang="en-US" sz="1600" dirty="0" smtClean="0">
                <a:solidFill>
                  <a:schemeClr val="accent2"/>
                </a:solidFill>
              </a:rPr>
              <a:t> between systems that have been described as separate, and beyond them. As such, </a:t>
            </a:r>
            <a:r>
              <a:rPr lang="en-US" sz="1600" dirty="0" err="1" smtClean="0">
                <a:solidFill>
                  <a:schemeClr val="accent2"/>
                </a:solidFill>
              </a:rPr>
              <a:t>translanguaging</a:t>
            </a:r>
            <a:r>
              <a:rPr lang="en-US" sz="1600" dirty="0" smtClean="0">
                <a:solidFill>
                  <a:schemeClr val="accent2"/>
                </a:solidFill>
              </a:rPr>
              <a:t> is transformative and creates changes in interactive cognitive and social structures… Finally, in its </a:t>
            </a:r>
            <a:r>
              <a:rPr lang="en-US" sz="1600" dirty="0" err="1" smtClean="0">
                <a:solidFill>
                  <a:schemeClr val="accent2"/>
                </a:solidFill>
              </a:rPr>
              <a:t>transdisciplinarity</a:t>
            </a:r>
            <a:r>
              <a:rPr lang="en-US" sz="1600" dirty="0" smtClean="0">
                <a:solidFill>
                  <a:schemeClr val="accent2"/>
                </a:solidFill>
              </a:rPr>
              <a:t>, it enables us as speakers to go beyond traditional academic disciplines and conventional structures, in order to gain new understandings of human relations and generate more just social structures, capable of liberating the voices of the oppressed”.  (Garcia &amp; Li, 2014, p.42).</a:t>
            </a:r>
          </a:p>
          <a:p>
            <a:pPr lvl="1">
              <a:buNone/>
            </a:pPr>
            <a:endParaRPr lang="en-US" sz="1800" dirty="0">
              <a:solidFill>
                <a:schemeClr val="accent2"/>
              </a:solidFill>
            </a:endParaRPr>
          </a:p>
          <a:p>
            <a:pPr marL="285750" lvl="2" indent="-285750"/>
            <a:r>
              <a:rPr lang="en-US" sz="1800" dirty="0" smtClean="0">
                <a:solidFill>
                  <a:schemeClr val="accent2"/>
                </a:solidFill>
              </a:rPr>
              <a:t>other languages are </a:t>
            </a:r>
            <a:r>
              <a:rPr lang="en-US" sz="1800" u="sng" dirty="0" smtClean="0">
                <a:solidFill>
                  <a:schemeClr val="accent2"/>
                </a:solidFill>
              </a:rPr>
              <a:t>resource</a:t>
            </a:r>
            <a:r>
              <a:rPr lang="en-US" sz="1800" dirty="0" smtClean="0">
                <a:solidFill>
                  <a:schemeClr val="accent2"/>
                </a:solidFill>
              </a:rPr>
              <a:t>, not a hindrance</a:t>
            </a:r>
          </a:p>
          <a:p>
            <a:pPr marL="285750" lvl="2" indent="-285750"/>
            <a:r>
              <a:rPr lang="en-US" sz="1800" dirty="0" smtClean="0">
                <a:solidFill>
                  <a:schemeClr val="accent2"/>
                </a:solidFill>
              </a:rPr>
              <a:t>natural </a:t>
            </a:r>
            <a:r>
              <a:rPr lang="en-US" sz="1800" dirty="0" err="1" smtClean="0">
                <a:solidFill>
                  <a:schemeClr val="accent2"/>
                </a:solidFill>
              </a:rPr>
              <a:t>behaviour</a:t>
            </a:r>
            <a:endParaRPr lang="en-US" sz="1800" dirty="0" smtClean="0">
              <a:solidFill>
                <a:schemeClr val="accent2"/>
              </a:solidFill>
            </a:endParaRPr>
          </a:p>
          <a:p>
            <a:pPr lvl="1">
              <a:buNone/>
            </a:pPr>
            <a:endParaRPr lang="en-US" sz="1800" dirty="0" smtClean="0">
              <a:solidFill>
                <a:schemeClr val="accent2"/>
              </a:solidFill>
            </a:endParaRPr>
          </a:p>
          <a:p>
            <a:pPr>
              <a:buNone/>
            </a:pPr>
            <a:endParaRPr lang="en-US" dirty="0" smtClean="0"/>
          </a:p>
        </p:txBody>
      </p:sp>
      <p:sp>
        <p:nvSpPr>
          <p:cNvPr id="6" name="Slide Number Placeholder 5"/>
          <p:cNvSpPr>
            <a:spLocks noGrp="1"/>
          </p:cNvSpPr>
          <p:nvPr>
            <p:ph type="sldNum" sz="quarter" idx="12"/>
          </p:nvPr>
        </p:nvSpPr>
        <p:spPr/>
        <p:txBody>
          <a:bodyPr/>
          <a:lstStyle/>
          <a:p>
            <a:fld id="{ACDEB624-E960-4811-8771-E8A74AF014E8}" type="slidenum">
              <a:rPr lang="en-US" altLang="el-GR" smtClean="0"/>
              <a:pPr/>
              <a:t>9</a:t>
            </a:fld>
            <a:endParaRPr lang="en-US" alt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2130</TotalTime>
  <Words>1424</Words>
  <Application>Microsoft Office PowerPoint</Application>
  <PresentationFormat>On-screen Show (4:3)</PresentationFormat>
  <Paragraphs>298</Paragraphs>
  <Slides>22</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Verdana</vt:lpstr>
      <vt:lpstr>Default Design</vt:lpstr>
      <vt:lpstr>BALEAP:  Bristol, 2017</vt:lpstr>
      <vt:lpstr> </vt:lpstr>
      <vt:lpstr>Overview</vt:lpstr>
      <vt:lpstr>The spread of EMI in tertiary education</vt:lpstr>
      <vt:lpstr>The wider context</vt:lpstr>
      <vt:lpstr>Implications of spread of EMI in tertiary education: Problematizing the practice</vt:lpstr>
      <vt:lpstr>The use of the L1</vt:lpstr>
      <vt:lpstr>PowerPoint Presentation</vt:lpstr>
      <vt:lpstr>Translanguaging</vt:lpstr>
      <vt:lpstr>Historical development of translanguaging studies</vt:lpstr>
      <vt:lpstr>PowerPoint Presentation</vt:lpstr>
      <vt:lpstr>PowerPoint Presentation</vt:lpstr>
      <vt:lpstr>My Study (Phase 1)</vt:lpstr>
      <vt:lpstr>PowerPoint Presentation</vt:lpstr>
      <vt:lpstr>PowerPoint Presentation</vt:lpstr>
      <vt:lpstr>PowerPoint Presentation</vt:lpstr>
      <vt:lpstr>PowerPoint Presentation</vt:lpstr>
      <vt:lpstr>  </vt:lpstr>
      <vt:lpstr>PowerPoint Presentation</vt:lpstr>
      <vt:lpstr>PowerPoint Presentation</vt:lpstr>
      <vt:lpstr>Conclusions from reading and research </vt:lpstr>
      <vt:lpstr>Further Reading </vt:lpstr>
    </vt:vector>
  </TitlesOfParts>
  <Company>The American College of Greece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ZaphiropoulouV</dc:creator>
  <cp:lastModifiedBy>ML Gillway</cp:lastModifiedBy>
  <cp:revision>119</cp:revision>
  <cp:lastPrinted>2017-04-06T12:56:59Z</cp:lastPrinted>
  <dcterms:created xsi:type="dcterms:W3CDTF">2009-09-18T10:33:12Z</dcterms:created>
  <dcterms:modified xsi:type="dcterms:W3CDTF">2017-04-09T08:57:04Z</dcterms:modified>
</cp:coreProperties>
</file>