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7" r:id="rId4"/>
    <p:sldId id="281" r:id="rId5"/>
    <p:sldId id="282" r:id="rId6"/>
    <p:sldId id="268" r:id="rId7"/>
    <p:sldId id="258" r:id="rId8"/>
    <p:sldId id="283" r:id="rId9"/>
    <p:sldId id="284" r:id="rId10"/>
    <p:sldId id="285" r:id="rId11"/>
    <p:sldId id="286" r:id="rId12"/>
    <p:sldId id="287" r:id="rId13"/>
    <p:sldId id="276" r:id="rId14"/>
    <p:sldId id="277" r:id="rId15"/>
    <p:sldId id="292" r:id="rId16"/>
    <p:sldId id="293" r:id="rId17"/>
    <p:sldId id="295" r:id="rId18"/>
    <p:sldId id="29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82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00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CA54-A669-4FAE-8CD0-EAD898113975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A718BD-495C-4F3F-A1DC-0B9E76A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119" y="2670372"/>
            <a:ext cx="7784630" cy="1995457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Corpus from scratch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collecting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and processing a sizeable EAP corpus in a (relatively) resource-poor context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4781" y="5038061"/>
            <a:ext cx="6028567" cy="10968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Priya Mathew, Hilary Nesi &amp; Benet Vincent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6" y="146267"/>
            <a:ext cx="3739317" cy="1054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52" y="284417"/>
            <a:ext cx="3848466" cy="9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30" y="28291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7698"/>
                </a:solidFill>
              </a:rPr>
              <a:t>The MEC Civ. Eng.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718"/>
            <a:ext cx="10478346" cy="4988994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MEC Undergraduate Civil Engineering </a:t>
            </a:r>
            <a:r>
              <a:rPr lang="en-US" altLang="en-US" sz="2400" dirty="0" err="1"/>
              <a:t>P</a:t>
            </a:r>
            <a:r>
              <a:rPr lang="en-US" altLang="en-US" sz="2400" dirty="0" err="1" smtClean="0"/>
              <a:t>rogramme</a:t>
            </a:r>
            <a:r>
              <a:rPr lang="en-US" altLang="en-US" sz="2400" dirty="0" smtClean="0"/>
              <a:t> consists of 8 semesters</a:t>
            </a: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r>
              <a:rPr lang="en-US" sz="1200" dirty="0" smtClean="0"/>
              <a:t>       </a:t>
            </a:r>
          </a:p>
          <a:p>
            <a:pPr marL="0" lvl="0" indent="0">
              <a:buNone/>
            </a:pPr>
            <a:endParaRPr lang="en-US" sz="1200" b="1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74662" y="47800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96215"/>
              </p:ext>
            </p:extLst>
          </p:nvPr>
        </p:nvGraphicFramePr>
        <p:xfrm>
          <a:off x="342902" y="2400300"/>
          <a:ext cx="11588190" cy="319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955"/>
                <a:gridCol w="1076643"/>
                <a:gridCol w="1176932"/>
                <a:gridCol w="1176932"/>
                <a:gridCol w="1176932"/>
                <a:gridCol w="1176932"/>
                <a:gridCol w="1176932"/>
                <a:gridCol w="1176932"/>
              </a:tblGrid>
              <a:tr h="61700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Semester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33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Number of assignments</a:t>
                      </a:r>
                    </a:p>
                    <a:p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58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Number of words</a:t>
                      </a:r>
                    </a:p>
                    <a:p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30200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23700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33600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68100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58000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70000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F7698"/>
                </a:solidFill>
              </a:rPr>
              <a:t>Genre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580445"/>
            <a:ext cx="8698269" cy="4460918"/>
          </a:xfrm>
        </p:spPr>
        <p:txBody>
          <a:bodyPr/>
          <a:lstStyle/>
          <a:p>
            <a:r>
              <a:rPr lang="en-US" sz="2800" dirty="0" smtClean="0"/>
              <a:t>Categorized texts in corpus into genres based on:</a:t>
            </a:r>
          </a:p>
          <a:p>
            <a:pPr lvl="1"/>
            <a:r>
              <a:rPr lang="en-US" sz="2600" dirty="0" smtClean="0"/>
              <a:t>analysis of stages in texts (Nesi and Gardner 2012)</a:t>
            </a:r>
          </a:p>
          <a:p>
            <a:pPr lvl="1"/>
            <a:r>
              <a:rPr lang="en-US" sz="2800" dirty="0" smtClean="0"/>
              <a:t>interviews with subject lecturers</a:t>
            </a:r>
          </a:p>
          <a:p>
            <a:pPr lvl="1"/>
            <a:r>
              <a:rPr lang="en-US" sz="2800" dirty="0" smtClean="0"/>
              <a:t>assignment briefs</a:t>
            </a:r>
          </a:p>
          <a:p>
            <a:pPr lvl="1"/>
            <a:r>
              <a:rPr lang="en-US" sz="2800" dirty="0" smtClean="0"/>
              <a:t>module information guide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00" y="409916"/>
            <a:ext cx="8781633" cy="10410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F7698"/>
                </a:solidFill>
              </a:rPr>
              <a:t>MEC </a:t>
            </a:r>
            <a:r>
              <a:rPr lang="en-US" dirty="0">
                <a:solidFill>
                  <a:srgbClr val="0F7698"/>
                </a:solidFill>
              </a:rPr>
              <a:t>Civil Engineering </a:t>
            </a:r>
            <a:r>
              <a:rPr lang="en-US" dirty="0" smtClean="0">
                <a:solidFill>
                  <a:srgbClr val="0F7698"/>
                </a:solidFill>
              </a:rPr>
              <a:t>Corpus, by genre</a:t>
            </a:r>
            <a:endParaRPr lang="en-US" dirty="0">
              <a:solidFill>
                <a:srgbClr val="0F769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05440"/>
              </p:ext>
            </p:extLst>
          </p:nvPr>
        </p:nvGraphicFramePr>
        <p:xfrm>
          <a:off x="721621" y="1560803"/>
          <a:ext cx="8579542" cy="443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979"/>
                <a:gridCol w="2664372"/>
                <a:gridCol w="2979191"/>
              </a:tblGrid>
              <a:tr h="9932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No. of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No. of words</a:t>
                      </a:r>
                      <a:endParaRPr lang="en-US" sz="2400" dirty="0"/>
                    </a:p>
                  </a:txBody>
                  <a:tcPr/>
                </a:tc>
              </a:tr>
              <a:tr h="4981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13800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883">
                <a:tc>
                  <a:txBody>
                    <a:bodyPr/>
                    <a:lstStyle/>
                    <a:p>
                      <a:r>
                        <a:rPr lang="en-US" sz="24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88600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88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Exercise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64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48700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5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11200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07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Site Investigation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14400</a:t>
                      </a: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3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F7698"/>
                </a:solidFill>
              </a:rPr>
              <a:t>Exploiting the corpus: some initial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Data-driven analysis involving e.g. </a:t>
            </a:r>
          </a:p>
          <a:p>
            <a:r>
              <a:rPr lang="en-US" sz="2800" dirty="0" smtClean="0"/>
              <a:t>key </a:t>
            </a:r>
            <a:r>
              <a:rPr lang="en-US" sz="2800" dirty="0"/>
              <a:t>words </a:t>
            </a:r>
            <a:endParaRPr lang="en-US" sz="2800" dirty="0" smtClean="0"/>
          </a:p>
          <a:p>
            <a:r>
              <a:rPr lang="en-US" sz="2800" dirty="0" smtClean="0"/>
              <a:t>key terms</a:t>
            </a:r>
          </a:p>
          <a:p>
            <a:r>
              <a:rPr lang="en-US" sz="2800" dirty="0" smtClean="0"/>
              <a:t>n-grams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can be used to suggest pedagogical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792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938"/>
          </a:xfrm>
        </p:spPr>
        <p:txBody>
          <a:bodyPr/>
          <a:lstStyle/>
          <a:p>
            <a:r>
              <a:rPr lang="en-US" dirty="0" smtClean="0">
                <a:solidFill>
                  <a:srgbClr val="0F7698"/>
                </a:solidFill>
              </a:rPr>
              <a:t>Keywords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265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Wordforms</a:t>
            </a:r>
            <a:r>
              <a:rPr lang="en-GB" sz="2400" dirty="0" smtClean="0"/>
              <a:t> that are significantly more frequent in the corpus than in a reference corpus</a:t>
            </a:r>
          </a:p>
          <a:p>
            <a:pPr marL="0" indent="0">
              <a:buNone/>
            </a:pPr>
            <a:r>
              <a:rPr lang="en-GB" sz="2400" dirty="0" smtClean="0"/>
              <a:t>MEC CE Corpus vs. enTenTen13 (parameter: 1)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85064" y="2955869"/>
            <a:ext cx="2110936" cy="34449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921147" y="3544311"/>
            <a:ext cx="3058510" cy="1689841"/>
          </a:xfrm>
          <a:prstGeom prst="wedgeEllipseCallout">
            <a:avLst>
              <a:gd name="adj1" fmla="val -76378"/>
              <a:gd name="adj2" fmla="val -14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suggests items / categories  that may be worth teaching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29574" y="4451182"/>
            <a:ext cx="2301906" cy="1587017"/>
          </a:xfrm>
          <a:prstGeom prst="wedgeEllipseCallout">
            <a:avLst>
              <a:gd name="adj1" fmla="val 64804"/>
              <a:gd name="adj2" fmla="val 120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Includes some that definitely aren’t! 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073546" y="542134"/>
            <a:ext cx="2961913" cy="920378"/>
          </a:xfrm>
          <a:prstGeom prst="wedgeEllipseCallout">
            <a:avLst>
              <a:gd name="adj1" fmla="val -71811"/>
              <a:gd name="adj2" fmla="val 459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NB Sketch Engine keywords 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938"/>
          </a:xfrm>
        </p:spPr>
        <p:txBody>
          <a:bodyPr/>
          <a:lstStyle/>
          <a:p>
            <a:r>
              <a:rPr lang="en-US" dirty="0" smtClean="0">
                <a:solidFill>
                  <a:srgbClr val="0F7698"/>
                </a:solidFill>
              </a:rPr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265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MEC CE Corpus vs. enTenTen13 (parameter: 1)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1859" y="2033423"/>
            <a:ext cx="2266294" cy="450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6690" y="2333297"/>
            <a:ext cx="42882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Almost all N + N / </a:t>
            </a:r>
            <a:r>
              <a:rPr lang="en-GB" sz="2400" dirty="0" err="1" smtClean="0"/>
              <a:t>Adj</a:t>
            </a:r>
            <a:r>
              <a:rPr lang="en-GB" sz="2400" dirty="0" smtClean="0"/>
              <a:t> + N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98728" y="3337061"/>
            <a:ext cx="42882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Measurement-related terms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33752" y="2333298"/>
            <a:ext cx="2264976" cy="1114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396360" y="2794962"/>
            <a:ext cx="1902368" cy="6524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96360" y="3273592"/>
            <a:ext cx="1902368" cy="326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33752" y="3599824"/>
            <a:ext cx="2264976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86152" y="3798726"/>
            <a:ext cx="2112576" cy="11201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186152" y="3798726"/>
            <a:ext cx="2112576" cy="15300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033752" y="3798726"/>
            <a:ext cx="2264976" cy="24128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96360" y="3752224"/>
            <a:ext cx="1902368" cy="2679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4133519" y="275991"/>
            <a:ext cx="2247051" cy="1288449"/>
          </a:xfrm>
          <a:prstGeom prst="wedgeEllipseCallout">
            <a:avLst>
              <a:gd name="adj1" fmla="val -87405"/>
              <a:gd name="adj2" fmla="val -1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Keyword procedure applied to MWIs 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812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F7698"/>
                </a:solidFill>
              </a:rPr>
              <a:t>4-grams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60787"/>
            <a:ext cx="5203204" cy="4480576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Useful starting point to look at</a:t>
            </a:r>
            <a:r>
              <a:rPr lang="en-GB" sz="2400" dirty="0"/>
              <a:t> categories such </a:t>
            </a:r>
            <a:r>
              <a:rPr lang="en-GB" sz="2400" dirty="0" smtClean="0"/>
              <a:t>as: </a:t>
            </a:r>
          </a:p>
          <a:p>
            <a:pPr lvl="1"/>
            <a:r>
              <a:rPr lang="en-GB" sz="2400" dirty="0" smtClean="0"/>
              <a:t>reference to measurement / location</a:t>
            </a:r>
          </a:p>
          <a:p>
            <a:pPr lvl="1"/>
            <a:r>
              <a:rPr lang="en-GB" sz="2400" dirty="0" smtClean="0"/>
              <a:t>reference to visuals </a:t>
            </a:r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31" y="866275"/>
            <a:ext cx="4338553" cy="53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439103" y="1623849"/>
            <a:ext cx="936628" cy="15292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39103" y="2388476"/>
            <a:ext cx="936628" cy="7646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39103" y="2846991"/>
            <a:ext cx="936628" cy="306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39103" y="3153103"/>
            <a:ext cx="936628" cy="788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39103" y="3153103"/>
            <a:ext cx="936628" cy="1765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19752" y="1371600"/>
            <a:ext cx="2055979" cy="25697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19752" y="4035973"/>
            <a:ext cx="2055979" cy="12139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Callout 31"/>
          <p:cNvSpPr/>
          <p:nvPr/>
        </p:nvSpPr>
        <p:spPr>
          <a:xfrm>
            <a:off x="2033752" y="5029201"/>
            <a:ext cx="3313989" cy="957092"/>
          </a:xfrm>
          <a:prstGeom prst="wedgeEllipseCallout">
            <a:avLst>
              <a:gd name="adj1" fmla="val 79789"/>
              <a:gd name="adj2" fmla="val -213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This can reveal common issues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405639" y="477380"/>
            <a:ext cx="2107670" cy="1226471"/>
          </a:xfrm>
          <a:prstGeom prst="wedgeEllipseCallout">
            <a:avLst>
              <a:gd name="adj1" fmla="val -76378"/>
              <a:gd name="adj2" fmla="val -14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aka 4-word lexical bundles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F7698"/>
                </a:solidFill>
              </a:rPr>
              <a:t>Referring </a:t>
            </a:r>
            <a:r>
              <a:rPr lang="en-GB" dirty="0">
                <a:solidFill>
                  <a:srgbClr val="0F7698"/>
                </a:solidFill>
              </a:rPr>
              <a:t>to visuals teaching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3" y="1429403"/>
            <a:ext cx="9680036" cy="43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315201" y="3133503"/>
            <a:ext cx="3313989" cy="957092"/>
          </a:xfrm>
          <a:prstGeom prst="wedgeEllipseCallout">
            <a:avLst>
              <a:gd name="adj1" fmla="val -91948"/>
              <a:gd name="adj2" fmla="val 39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Lines </a:t>
            </a:r>
            <a:r>
              <a:rPr lang="en-GB" sz="2000" dirty="0">
                <a:solidFill>
                  <a:sysClr val="windowText" lastClr="000000"/>
                </a:solidFill>
              </a:rPr>
              <a:t>retrieved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using CQL </a:t>
            </a:r>
          </a:p>
        </p:txBody>
      </p:sp>
    </p:spTree>
    <p:extLst>
      <p:ext uri="{BB962C8B-B14F-4D97-AF65-F5344CB8AC3E}">
        <p14:creationId xmlns:p14="http://schemas.microsoft.com/office/powerpoint/2010/main" val="3141680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F7698"/>
                </a:solidFill>
              </a:rPr>
              <a:t>Further work to include…</a:t>
            </a:r>
            <a:endParaRPr lang="en-GB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739"/>
            <a:ext cx="8596668" cy="4275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Keywords of genres (e.g. case study) compared to rest of corpus</a:t>
            </a:r>
          </a:p>
          <a:p>
            <a:r>
              <a:rPr lang="en-GB" sz="2400" dirty="0" smtClean="0"/>
              <a:t>Comparisons of usage seen in corpus with more expert writing:</a:t>
            </a:r>
          </a:p>
          <a:p>
            <a:pPr lvl="1"/>
            <a:r>
              <a:rPr lang="en-GB" sz="2200" dirty="0"/>
              <a:t>BAWE Engineering writing</a:t>
            </a:r>
          </a:p>
          <a:p>
            <a:pPr lvl="1"/>
            <a:r>
              <a:rPr lang="en-GB" sz="2200" dirty="0"/>
              <a:t>Journal writing</a:t>
            </a:r>
          </a:p>
          <a:p>
            <a:pPr lvl="1"/>
            <a:r>
              <a:rPr lang="en-GB" sz="2200" dirty="0"/>
              <a:t>Textbook writing? </a:t>
            </a:r>
          </a:p>
          <a:p>
            <a:pPr marL="0" lvl="1" indent="0">
              <a:buNone/>
            </a:pPr>
            <a:r>
              <a:rPr lang="en-GB" sz="2400" dirty="0" smtClean="0"/>
              <a:t>in </a:t>
            </a:r>
            <a:r>
              <a:rPr lang="en-GB" sz="2400" dirty="0"/>
              <a:t>terms of typical collocates and other </a:t>
            </a:r>
            <a:r>
              <a:rPr lang="en-GB" sz="2400" dirty="0" smtClean="0"/>
              <a:t>phraseological features</a:t>
            </a:r>
            <a:endParaRPr lang="en-GB" sz="2400" dirty="0"/>
          </a:p>
        </p:txBody>
      </p:sp>
      <p:sp>
        <p:nvSpPr>
          <p:cNvPr id="4" name="Oval Callout 3"/>
          <p:cNvSpPr/>
          <p:nvPr/>
        </p:nvSpPr>
        <p:spPr>
          <a:xfrm>
            <a:off x="6270701" y="3389416"/>
            <a:ext cx="2665195" cy="1505283"/>
          </a:xfrm>
          <a:prstGeom prst="wedgeEllipseCallout">
            <a:avLst>
              <a:gd name="adj1" fmla="val -76378"/>
              <a:gd name="adj2" fmla="val -14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Sharing results with teachers and students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792585" y="1853455"/>
            <a:ext cx="2665195" cy="1505283"/>
          </a:xfrm>
          <a:prstGeom prst="wedgeEllipseCallout">
            <a:avLst>
              <a:gd name="adj1" fmla="val -76378"/>
              <a:gd name="adj2" fmla="val -14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Probably retrieves different types of keywords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4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iya\AppData\Local\Microsoft\Windows\Temporary Internet Files\Content.Outlook\BE75MYQP\photo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719" y="36719"/>
            <a:ext cx="3859626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87" y="0"/>
            <a:ext cx="7279714" cy="38596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2" y="3859626"/>
            <a:ext cx="5129213" cy="305140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1" y="3859626"/>
            <a:ext cx="3876675" cy="3025578"/>
          </a:xfrm>
          <a:prstGeom prst="rect">
            <a:avLst/>
          </a:prstGeom>
        </p:spPr>
      </p:pic>
      <p:pic>
        <p:nvPicPr>
          <p:cNvPr id="3074" name="Picture 2" descr="Image result for middle east college oman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4" y="3859626"/>
            <a:ext cx="3000374" cy="30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6569"/>
            <a:ext cx="8596668" cy="831931"/>
          </a:xfrm>
        </p:spPr>
        <p:txBody>
          <a:bodyPr/>
          <a:lstStyle/>
          <a:p>
            <a:r>
              <a:rPr lang="en-US" dirty="0" smtClean="0">
                <a:solidFill>
                  <a:srgbClr val="0F7698"/>
                </a:solidFill>
              </a:rPr>
              <a:t>Types of DIY corpus:</a:t>
            </a:r>
            <a:endParaRPr lang="en-US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Expert writing collected by students.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Student writing collected by lecturers.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Student writing compared with expert writing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(collected </a:t>
            </a:r>
            <a:r>
              <a:rPr lang="en-US" sz="2400" dirty="0"/>
              <a:t>by </a:t>
            </a:r>
            <a:r>
              <a:rPr lang="en-US" sz="2400" dirty="0" smtClean="0"/>
              <a:t>students or lecturers).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837770" y="356049"/>
            <a:ext cx="3641416" cy="1529395"/>
          </a:xfrm>
          <a:prstGeom prst="wedgeEllipseCallout">
            <a:avLst>
              <a:gd name="adj1" fmla="val -66910"/>
              <a:gd name="adj2" fmla="val 7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Corpus compilation helps students learn more about their own disciplines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7816905" y="3920589"/>
            <a:ext cx="3787073" cy="1557719"/>
          </a:xfrm>
          <a:prstGeom prst="wedgeEllipseCallout">
            <a:avLst>
              <a:gd name="adj1" fmla="val -85956"/>
              <a:gd name="adj2" fmla="val -108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Corpus compilation </a:t>
            </a:r>
            <a:r>
              <a:rPr lang="en-GB" dirty="0" smtClean="0"/>
              <a:t>helps lecturers learn </a:t>
            </a:r>
            <a:r>
              <a:rPr lang="en-GB" dirty="0"/>
              <a:t>more about </a:t>
            </a:r>
            <a:r>
              <a:rPr lang="en-GB" dirty="0" smtClean="0"/>
              <a:t>disciplinary requirements 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6910599" y="2079653"/>
            <a:ext cx="1974457" cy="809203"/>
          </a:xfrm>
          <a:prstGeom prst="wedgeEllipseCallout">
            <a:avLst>
              <a:gd name="adj1" fmla="val -81637"/>
              <a:gd name="adj2" fmla="val -6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Fairly quick and easy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871405" y="3544311"/>
            <a:ext cx="1788340" cy="736375"/>
          </a:xfrm>
          <a:prstGeom prst="wedgeEllipseCallout">
            <a:avLst>
              <a:gd name="adj1" fmla="val 19896"/>
              <a:gd name="adj2" fmla="val -1203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Fairly slow and laborious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85523" y="708052"/>
            <a:ext cx="2265770" cy="1031735"/>
          </a:xfrm>
          <a:prstGeom prst="wedgeEllipseCallout">
            <a:avLst>
              <a:gd name="adj1" fmla="val 19041"/>
              <a:gd name="adj2" fmla="val 970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Can provide good examples for data-driven learning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9271" y="3694014"/>
            <a:ext cx="2201033" cy="740422"/>
          </a:xfrm>
          <a:prstGeom prst="wedgeEllipseCallout">
            <a:avLst>
              <a:gd name="adj1" fmla="val 19500"/>
              <a:gd name="adj2" fmla="val -1159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May contain errors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dle east college oma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65100"/>
            <a:ext cx="3943173" cy="25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ddle east college oma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709993"/>
            <a:ext cx="4043185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ddle east college oman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731586"/>
            <a:ext cx="4067353" cy="16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portal.mec.edu.om/images/CAWS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23" y="0"/>
            <a:ext cx="5057775" cy="68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30" y="609600"/>
            <a:ext cx="8594271" cy="757954"/>
          </a:xfrm>
        </p:spPr>
        <p:txBody>
          <a:bodyPr/>
          <a:lstStyle/>
          <a:p>
            <a:r>
              <a:rPr lang="en-US" dirty="0" smtClean="0">
                <a:solidFill>
                  <a:srgbClr val="0F7698"/>
                </a:solidFill>
              </a:rPr>
              <a:t>The Middle East College DIY corpus</a:t>
            </a:r>
            <a:endParaRPr lang="en-US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2" y="1642684"/>
            <a:ext cx="8618018" cy="2459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Created for needs analysis: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 </a:t>
            </a:r>
            <a:r>
              <a:rPr lang="en-US" sz="2400" dirty="0" smtClean="0"/>
              <a:t>What types of assignments to subject lecturers set?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 </a:t>
            </a:r>
            <a:r>
              <a:rPr lang="en-US" sz="2400" dirty="0" smtClean="0"/>
              <a:t>What genres of writing do the students produce?</a:t>
            </a:r>
          </a:p>
          <a:p>
            <a:pPr marL="266700" indent="-266700">
              <a:buNone/>
            </a:pPr>
            <a:r>
              <a:rPr lang="en-US" sz="2400" dirty="0">
                <a:sym typeface="Wingdings"/>
              </a:rPr>
              <a:t> </a:t>
            </a:r>
            <a:r>
              <a:rPr lang="en-US" sz="2400" dirty="0" smtClean="0"/>
              <a:t>What do the best students do well, and where are they still having problems?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442" y="4379144"/>
            <a:ext cx="8634201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for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activities:</a:t>
            </a:r>
          </a:p>
          <a:p>
            <a:pPr marL="266700" indent="-266700">
              <a:spcBef>
                <a:spcPts val="1000"/>
              </a:spcBef>
              <a:buFont typeface="Wingdings"/>
              <a:buChar char="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discipline-specific key words and phrases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spcBef>
                <a:spcPts val="1000"/>
              </a:spcBef>
            </a:pPr>
            <a:r>
              <a:rPr lang="en-US" sz="2400" dirty="0">
                <a:sym typeface="Wingdings"/>
              </a:rPr>
              <a:t>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Noticing similarities and differences between their own and expert usage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1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22" y="3639928"/>
            <a:ext cx="566316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F7698"/>
                </a:solidFill>
              </a:rPr>
              <a:t>Context: MEC, Oman</a:t>
            </a:r>
            <a:endParaRPr lang="en-US" sz="3200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53941"/>
            <a:ext cx="6479822" cy="3939822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Largest private college (6000 students)</a:t>
            </a:r>
          </a:p>
          <a:p>
            <a:r>
              <a:rPr lang="en-US" sz="2400" dirty="0" smtClean="0"/>
              <a:t>Electronics, Civil Engineering, Mechanical Engineering, Computing and Business</a:t>
            </a:r>
          </a:p>
          <a:p>
            <a:r>
              <a:rPr lang="en-US" sz="2400" dirty="0" smtClean="0"/>
              <a:t>Student population: </a:t>
            </a:r>
          </a:p>
          <a:p>
            <a:pPr lvl="1"/>
            <a:r>
              <a:rPr lang="en-US" sz="2400" dirty="0"/>
              <a:t>90% Omani, 10% International</a:t>
            </a:r>
          </a:p>
          <a:p>
            <a:pPr lvl="1"/>
            <a:r>
              <a:rPr lang="en-US" sz="2400" dirty="0"/>
              <a:t>Arabic background (8 years of English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1-year </a:t>
            </a:r>
            <a:r>
              <a:rPr lang="en-US" sz="2400" dirty="0" smtClean="0"/>
              <a:t>foundation before undergraduate course (IELTS 5.5)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2" descr="Image result for middle east college oma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7" y="423478"/>
            <a:ext cx="3000374" cy="30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F7698"/>
                </a:solidFill>
              </a:rPr>
              <a:t>Need for writing </a:t>
            </a:r>
            <a:r>
              <a:rPr lang="en-US" sz="3200" dirty="0">
                <a:solidFill>
                  <a:srgbClr val="0F7698"/>
                </a:solidFill>
              </a:rPr>
              <a:t>support </a:t>
            </a:r>
            <a:r>
              <a:rPr lang="en-US" sz="3200" dirty="0" smtClean="0">
                <a:solidFill>
                  <a:srgbClr val="0F7698"/>
                </a:solidFill>
              </a:rPr>
              <a:t>post Foundation </a:t>
            </a:r>
            <a:endParaRPr lang="en-US" sz="3200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7" y="1453941"/>
            <a:ext cx="9433931" cy="3939822"/>
          </a:xfrm>
        </p:spPr>
        <p:txBody>
          <a:bodyPr>
            <a:noAutofit/>
          </a:bodyPr>
          <a:lstStyle/>
          <a:p>
            <a:r>
              <a:rPr lang="en-US" sz="2400" dirty="0"/>
              <a:t>Many students not able to meet disciplinary writing requirements (feedback from subject lecturers, students and external examiners, student </a:t>
            </a:r>
            <a:r>
              <a:rPr lang="en-US" sz="2400" dirty="0" smtClean="0"/>
              <a:t>performance)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55" y="2643188"/>
            <a:ext cx="6169533" cy="40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18703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7698"/>
                </a:solidFill>
              </a:rPr>
              <a:t>Centre for Academic Writing at MEC</a:t>
            </a:r>
            <a:br>
              <a:rPr lang="en-US" dirty="0">
                <a:solidFill>
                  <a:srgbClr val="0F7698"/>
                </a:solidFill>
              </a:rPr>
            </a:br>
            <a:endParaRPr lang="en-US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Supports UG and PG students through:</a:t>
            </a:r>
            <a:endParaRPr lang="en-US" sz="2400" dirty="0"/>
          </a:p>
          <a:p>
            <a:pPr lvl="1"/>
            <a:r>
              <a:rPr lang="en-US" sz="2400" dirty="0"/>
              <a:t>workshops</a:t>
            </a:r>
          </a:p>
          <a:p>
            <a:pPr lvl="1"/>
            <a:r>
              <a:rPr lang="en-US" sz="2400" dirty="0" smtClean="0"/>
              <a:t>consultations</a:t>
            </a:r>
            <a:endParaRPr lang="en-US" sz="2400" dirty="0"/>
          </a:p>
          <a:p>
            <a:pPr lvl="1"/>
            <a:r>
              <a:rPr lang="en-US" sz="2400" dirty="0" smtClean="0"/>
              <a:t>WID (Writing in Disciplines) courses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37" y="900465"/>
            <a:ext cx="4174406" cy="55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931"/>
          </a:xfrm>
        </p:spPr>
        <p:txBody>
          <a:bodyPr/>
          <a:lstStyle/>
          <a:p>
            <a:r>
              <a:rPr lang="en-US" dirty="0" smtClean="0">
                <a:solidFill>
                  <a:srgbClr val="0F7698"/>
                </a:solidFill>
              </a:rPr>
              <a:t>Initial questions</a:t>
            </a:r>
            <a:endParaRPr lang="en-US" dirty="0">
              <a:solidFill>
                <a:srgbClr val="0F7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27" y="1814908"/>
            <a:ext cx="9776585" cy="4014392"/>
          </a:xfrm>
        </p:spPr>
        <p:txBody>
          <a:bodyPr>
            <a:noAutofit/>
          </a:bodyPr>
          <a:lstStyle/>
          <a:p>
            <a:r>
              <a:rPr lang="en-US" sz="2400" dirty="0"/>
              <a:t>How to design courses if we don’t know:</a:t>
            </a:r>
          </a:p>
          <a:p>
            <a:pPr lvl="1"/>
            <a:r>
              <a:rPr lang="en-US" sz="2400" dirty="0"/>
              <a:t>what genres students from different disciplines write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lexicogrammatical</a:t>
            </a:r>
            <a:r>
              <a:rPr lang="en-US" sz="2400" dirty="0"/>
              <a:t> features of the different stages of the texts</a:t>
            </a:r>
          </a:p>
          <a:p>
            <a:pPr lvl="1"/>
            <a:r>
              <a:rPr lang="en-US" sz="2400" dirty="0"/>
              <a:t>what subject lecturers value in their students’ written assignments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5586413" y="228600"/>
            <a:ext cx="2479830" cy="1412735"/>
          </a:xfrm>
          <a:prstGeom prst="wedgeEllipseCallout">
            <a:avLst>
              <a:gd name="adj1" fmla="val 19041"/>
              <a:gd name="adj2" fmla="val 970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Texts need to be categorized into genres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923833" y="4043364"/>
            <a:ext cx="2700338" cy="1143000"/>
          </a:xfrm>
          <a:prstGeom prst="wedgeEllipseCallout">
            <a:avLst>
              <a:gd name="adj1" fmla="val 19896"/>
              <a:gd name="adj2" fmla="val -1203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Stages of the texts need to be marked up</a:t>
            </a:r>
          </a:p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85738"/>
            <a:ext cx="10538355" cy="7858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7698"/>
                </a:solidFill>
              </a:rPr>
              <a:t>Creating the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70" y="971551"/>
            <a:ext cx="9024227" cy="4598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Civil Engineering (coursework from 26 modules represented)</a:t>
            </a:r>
          </a:p>
          <a:p>
            <a:r>
              <a:rPr lang="en-US" sz="2400" dirty="0" smtClean="0"/>
              <a:t>Obtained student consent (Consent Form on Moodle)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9" y="1966914"/>
            <a:ext cx="11414655" cy="64207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>
            <a:off x="9019821" y="3522133"/>
            <a:ext cx="2359379" cy="925689"/>
          </a:xfrm>
          <a:prstGeom prst="arc">
            <a:avLst>
              <a:gd name="adj1" fmla="val 352642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F7698"/>
                </a:solidFill>
              </a:rPr>
              <a:t>Creating the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14487"/>
            <a:ext cx="10509780" cy="4426875"/>
          </a:xfrm>
        </p:spPr>
        <p:txBody>
          <a:bodyPr/>
          <a:lstStyle/>
          <a:p>
            <a:r>
              <a:rPr lang="en-US" sz="2400" dirty="0"/>
              <a:t>Subject lecturers chose some proficient assignments per module</a:t>
            </a:r>
          </a:p>
          <a:p>
            <a:r>
              <a:rPr lang="en-US" sz="2400" dirty="0"/>
              <a:t>Converted texts to xml format</a:t>
            </a:r>
          </a:p>
          <a:p>
            <a:r>
              <a:rPr lang="en-US" sz="2400" dirty="0"/>
              <a:t>Texts annotated during the conversion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250826">
            <a:off x="2744030" y="4491600"/>
            <a:ext cx="469599" cy="512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0800000">
            <a:off x="2133003" y="4485770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25740" y="4475651"/>
            <a:ext cx="481626" cy="506012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 rot="10800000">
            <a:off x="677332" y="4473820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3527273" y="4534292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99023" y="4534634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>
            <a:off x="5072476" y="4534292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689879" y="4535478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6692449" y="4538654"/>
            <a:ext cx="482055" cy="48259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389442" y="4537957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9052546" y="4537472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0800000">
            <a:off x="8375934" y="4534292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0800000">
            <a:off x="9913050" y="4534292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0589662" y="4534293"/>
            <a:ext cx="44291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038" y="5118032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&lt;Oxygen/&gt;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3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653</Words>
  <Application>Microsoft Office PowerPoint</Application>
  <PresentationFormat>Widescreen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Facet</vt:lpstr>
      <vt:lpstr>Corpus from scratch:  collecting and processing a sizeable EAP corpus in a (relatively) resource-poor context </vt:lpstr>
      <vt:lpstr>Types of DIY corpus:</vt:lpstr>
      <vt:lpstr>The Middle East College DIY corpus</vt:lpstr>
      <vt:lpstr>Context: MEC, Oman</vt:lpstr>
      <vt:lpstr>Need for writing support post Foundation </vt:lpstr>
      <vt:lpstr>Centre for Academic Writing at MEC </vt:lpstr>
      <vt:lpstr>Initial questions</vt:lpstr>
      <vt:lpstr>Creating the Corpus</vt:lpstr>
      <vt:lpstr>Creating the Corpus</vt:lpstr>
      <vt:lpstr>The MEC Civ. Eng. Corpus</vt:lpstr>
      <vt:lpstr>Genre Analysis</vt:lpstr>
      <vt:lpstr>MEC Civil Engineering Corpus, by genre</vt:lpstr>
      <vt:lpstr>Exploiting the corpus: some initial analyses</vt:lpstr>
      <vt:lpstr>Keywords</vt:lpstr>
      <vt:lpstr>Key terms</vt:lpstr>
      <vt:lpstr>4-grams</vt:lpstr>
      <vt:lpstr>Referring to visuals teaching material</vt:lpstr>
      <vt:lpstr>Further work to include…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 Mathew</dc:creator>
  <cp:lastModifiedBy>ML Gillway</cp:lastModifiedBy>
  <cp:revision>77</cp:revision>
  <dcterms:created xsi:type="dcterms:W3CDTF">2017-04-01T19:14:47Z</dcterms:created>
  <dcterms:modified xsi:type="dcterms:W3CDTF">2017-04-08T12:47:50Z</dcterms:modified>
</cp:coreProperties>
</file>