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22" autoAdjust="0"/>
  </p:normalViewPr>
  <p:slideViewPr>
    <p:cSldViewPr>
      <p:cViewPr>
        <p:scale>
          <a:sx n="57" d="100"/>
          <a:sy n="57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C6728-1FEA-4F64-BE44-6E8337E4D6AF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BE14E-CF2D-48A6-8B92-9DADC0F83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79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810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Issues with discipline-specific – not enough research into how diff</a:t>
            </a:r>
            <a:r>
              <a:rPr lang="en-GB" baseline="0" dirty="0" smtClean="0"/>
              <a:t> disciplines perceive CT for EAP, most classes are still mixed.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006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Unlike</a:t>
            </a:r>
            <a:r>
              <a:rPr lang="en-GB" baseline="0" dirty="0" smtClean="0"/>
              <a:t> the other main findings, t</a:t>
            </a:r>
            <a:r>
              <a:rPr lang="en-GB" dirty="0" smtClean="0"/>
              <a:t>his</a:t>
            </a:r>
            <a:r>
              <a:rPr lang="en-GB" baseline="0" dirty="0" smtClean="0"/>
              <a:t> did not arise in the lit review</a:t>
            </a:r>
          </a:p>
          <a:p>
            <a:r>
              <a:rPr lang="en-GB" baseline="0" dirty="0" smtClean="0"/>
              <a:t>Independence from T, doing own research made it easier to evaluate as they were not then implicitly criticizing teacher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493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523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494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016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r>
              <a:rPr lang="en-GB" baseline="0" dirty="0" smtClean="0"/>
              <a:t> – CT present in grad attributes, assessment criteria and floating in the curriculum w/o being made explicit, my own confusion about what it was/how to teach it – can you teach thinking??</a:t>
            </a:r>
          </a:p>
          <a:p>
            <a:r>
              <a:rPr lang="en-GB" baseline="0" dirty="0" smtClean="0"/>
              <a:t>Definition – attempt to unpack this complex concept</a:t>
            </a:r>
          </a:p>
          <a:p>
            <a:r>
              <a:rPr lang="en-GB" baseline="0" dirty="0" smtClean="0"/>
              <a:t>Key issues – perception that “Asian” students can’t think critically</a:t>
            </a:r>
          </a:p>
          <a:p>
            <a:r>
              <a:rPr lang="en-GB" baseline="0" dirty="0" smtClean="0"/>
              <a:t>Methodology – what/why</a:t>
            </a:r>
          </a:p>
          <a:p>
            <a:r>
              <a:rPr lang="en-GB" baseline="0" dirty="0" smtClean="0"/>
              <a:t>Findings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666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 multitude of definitions seem to exist which overlap in places and diverge in others</a:t>
            </a:r>
            <a:r>
              <a:rPr lang="en-GB" baseline="0" dirty="0" smtClean="0"/>
              <a:t> </a:t>
            </a:r>
            <a:r>
              <a:rPr lang="en-GB" dirty="0" smtClean="0"/>
              <a:t>– every study begins by the author setting out their</a:t>
            </a:r>
            <a:r>
              <a:rPr lang="en-GB" baseline="0" dirty="0" smtClean="0"/>
              <a:t> own definition…the huge body of lit has perhaps contributed to the ambiguity.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1" u="none" baseline="0" dirty="0" smtClean="0">
                <a:solidFill>
                  <a:srgbClr val="FF0000"/>
                </a:solidFill>
              </a:rPr>
              <a:t>Include the 3 waves???  1970s – </a:t>
            </a:r>
            <a:r>
              <a:rPr lang="en-GB" b="0" i="1" u="none" baseline="0" dirty="0" err="1" smtClean="0">
                <a:solidFill>
                  <a:srgbClr val="FF0000"/>
                </a:solidFill>
              </a:rPr>
              <a:t>decontextualised</a:t>
            </a:r>
            <a:r>
              <a:rPr lang="en-GB" b="0" i="1" u="none" baseline="0" dirty="0" smtClean="0">
                <a:solidFill>
                  <a:srgbClr val="FF0000"/>
                </a:solidFill>
              </a:rPr>
              <a:t> logic, 1980s a broadening and link with skills , disciplines, politics and creativity, third wave just beginning aims to combine first two + incorporate values &amp; emotions</a:t>
            </a:r>
          </a:p>
          <a:p>
            <a:endParaRPr lang="en-GB" dirty="0" smtClean="0"/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“These are difficult skills to acquire, particularly for L2 students and can only develop through extensive independent study, reading and reflection (Andrews, 2015).”  p.11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956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Skills + dispositions above need to come together and result in action – in an academic context this often means producing</a:t>
            </a:r>
            <a:r>
              <a:rPr lang="en-GB" baseline="0" dirty="0" smtClean="0"/>
              <a:t> a written text.  Many assessment rubrics/criteria refers to terms such as demonstrate criticality/critical analysis as being indicators of strong student performance (or weak if lacking)</a:t>
            </a:r>
          </a:p>
          <a:p>
            <a:r>
              <a:rPr lang="en-GB" baseline="0" dirty="0" smtClean="0"/>
              <a:t>The link between critical thinking &amp; academic writing remains an area where research is somewhat limited, but the key concepts/skills that occur repeatedly include argument, making supported claims, developing voice/stance – this can be seen in the definition (taken from a handbook on academic writing for students by Wallace &amp; Wray)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209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CT</a:t>
            </a:r>
            <a:r>
              <a:rPr lang="en-GB" baseline="0" dirty="0" smtClean="0"/>
              <a:t> among the disciplines – again not a huge body of research.  One extensive study carried out in Australia found while the general concept was consistent, what was given greatest priority varied depending on the discipline</a:t>
            </a:r>
            <a:endParaRPr lang="en-GB" dirty="0" smtClean="0"/>
          </a:p>
          <a:p>
            <a:r>
              <a:rPr lang="en-GB" dirty="0" smtClean="0"/>
              <a:t>The east/west question – Asian students because of the importance of conformity in society,</a:t>
            </a:r>
            <a:r>
              <a:rPr lang="en-GB" baseline="0" dirty="0" smtClean="0"/>
              <a:t> Islamic nations like Turkey and Egypt because of their notion of the individual p.19/20</a:t>
            </a:r>
            <a:endParaRPr lang="en-GB" dirty="0" smtClean="0"/>
          </a:p>
          <a:p>
            <a:r>
              <a:rPr lang="en-GB" dirty="0" smtClean="0"/>
              <a:t> However, this has been challenged in more recent lit and more weight now given to differing</a:t>
            </a:r>
            <a:r>
              <a:rPr lang="en-GB" baseline="0" dirty="0" smtClean="0"/>
              <a:t> educational practices/experiences and language proficiency – due to the additional cognitive challenge, lower </a:t>
            </a:r>
            <a:r>
              <a:rPr lang="en-GB" baseline="0" dirty="0" err="1" smtClean="0"/>
              <a:t>lang</a:t>
            </a:r>
            <a:r>
              <a:rPr lang="en-GB" baseline="0" dirty="0" smtClean="0"/>
              <a:t> prof=higher demands on the </a:t>
            </a:r>
            <a:r>
              <a:rPr lang="en-GB" baseline="0" dirty="0" err="1" smtClean="0"/>
              <a:t>workig</a:t>
            </a:r>
            <a:r>
              <a:rPr lang="en-GB" baseline="0" dirty="0" smtClean="0"/>
              <a:t> memory, basic comprehension issues etc.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93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Why – increasing number</a:t>
            </a:r>
            <a:r>
              <a:rPr lang="en-GB" baseline="0" dirty="0" smtClean="0"/>
              <a:t> of small qualitative studies/action research being conducted in the field, aim was to try and identify common threads/approaches in a complex and controversial area</a:t>
            </a:r>
          </a:p>
          <a:p>
            <a:r>
              <a:rPr lang="en-GB" baseline="0" dirty="0" smtClean="0"/>
              <a:t>Criteria for selection – context (inner circle countries), peer-reviewed</a:t>
            </a:r>
          </a:p>
          <a:p>
            <a:r>
              <a:rPr lang="en-GB" baseline="0" dirty="0" smtClean="0"/>
              <a:t>Search yielded 10 studies which were closely analysed for common themes.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887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Arrived at through an extensive analysis and synthesis from</a:t>
            </a:r>
            <a:r>
              <a:rPr lang="en-GB" baseline="0" dirty="0" smtClean="0"/>
              <a:t> a wide body of</a:t>
            </a:r>
            <a:r>
              <a:rPr lang="en-GB" dirty="0" smtClean="0"/>
              <a:t> lit.</a:t>
            </a:r>
          </a:p>
          <a:p>
            <a:r>
              <a:rPr lang="en-GB" dirty="0" smtClean="0"/>
              <a:t>Conceptualizes CT as a combination of skills, dispositions and knowledge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054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Misconceptions lead to students being unwilling to engage in</a:t>
            </a:r>
            <a:r>
              <a:rPr lang="en-GB" baseline="0" dirty="0" smtClean="0"/>
              <a:t> critical thinking – </a:t>
            </a:r>
          </a:p>
          <a:p>
            <a:r>
              <a:rPr lang="en-GB" baseline="0" dirty="0" smtClean="0"/>
              <a:t>Quote 1:Students link it to fault finding and associate CT with terms such as negative, problem (e.g. film critic) rather than the academic sense which is more closely linked to evaluation.</a:t>
            </a:r>
          </a:p>
          <a:p>
            <a:r>
              <a:rPr lang="en-GB" baseline="0" dirty="0" smtClean="0"/>
              <a:t>Quote 2: this then leads to reluctance to engage in CT, mismatches in S/T expectations and shows a generally lack of confidence/unwillingness to take risks</a:t>
            </a:r>
          </a:p>
          <a:p>
            <a:r>
              <a:rPr lang="en-GB" baseline="0" dirty="0" smtClean="0"/>
              <a:t>Implication – talk about it! Highlight the </a:t>
            </a:r>
            <a:r>
              <a:rPr lang="en-GB" baseline="0" dirty="0" err="1" smtClean="0"/>
              <a:t>polysemous</a:t>
            </a:r>
            <a:r>
              <a:rPr lang="en-GB" baseline="0" dirty="0" smtClean="0"/>
              <a:t> nature of the word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396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close link between critical</a:t>
            </a:r>
            <a:r>
              <a:rPr lang="en-GB" baseline="0" dirty="0" smtClean="0"/>
              <a:t> reading and writing is key.</a:t>
            </a:r>
            <a:endParaRPr lang="en-GB" dirty="0" smtClean="0"/>
          </a:p>
          <a:p>
            <a:r>
              <a:rPr lang="en-GB" dirty="0" smtClean="0"/>
              <a:t>Students struggle with the skills of evaluation and synthesis</a:t>
            </a:r>
            <a:r>
              <a:rPr lang="en-GB" baseline="0" dirty="0" smtClean="0"/>
              <a:t> – in particular with paraphrasing effectively and the role of voice – huge linguistic demands</a:t>
            </a:r>
          </a:p>
          <a:p>
            <a:endParaRPr lang="en-GB" baseline="0" dirty="0" smtClean="0"/>
          </a:p>
          <a:p>
            <a:r>
              <a:rPr lang="en-GB" baseline="0" dirty="0" smtClean="0"/>
              <a:t>Implications – lack of perceived criticality in writing may be based in students paraphrasing skills and the struggle to communicate their own voice when writing from sources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BE14E-CF2D-48A6-8B92-9DADC0F8352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023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9FDDE76-AC98-476B-B08A-F51F49BEA7A0}" type="datetimeFigureOut">
              <a:rPr lang="en-GB" smtClean="0"/>
              <a:t>13/04/2017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3CD7DA3-63BD-4A8C-8D1A-1EA23FA7A25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Critical thinking and EAP writing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/>
              <a:t>meta-synthesis of research on teaching approaches to critical thinking in the EAP writing class</a:t>
            </a:r>
          </a:p>
        </p:txBody>
      </p:sp>
    </p:spTree>
    <p:extLst>
      <p:ext uri="{BB962C8B-B14F-4D97-AF65-F5344CB8AC3E}">
        <p14:creationId xmlns:p14="http://schemas.microsoft.com/office/powerpoint/2010/main" val="39469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 &amp; Background Knowledge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50642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accent5"/>
                </a:solidFill>
              </a:rPr>
              <a:t>Sustained content-based approach</a:t>
            </a:r>
          </a:p>
          <a:p>
            <a:pPr lvl="1"/>
            <a:r>
              <a:rPr lang="en-GB" sz="2400" dirty="0" smtClean="0"/>
              <a:t>To question, analyse or recognise bias background knowledge is necessary</a:t>
            </a:r>
          </a:p>
          <a:p>
            <a:pPr lvl="1"/>
            <a:r>
              <a:rPr lang="en-GB" sz="2400" dirty="0" smtClean="0"/>
              <a:t>Reflects purpose of academic writing – not purely assessment but to deepen understanding</a:t>
            </a:r>
          </a:p>
          <a:p>
            <a:pPr lvl="1"/>
            <a:r>
              <a:rPr lang="en-GB" sz="2400" dirty="0" smtClean="0"/>
              <a:t>Builds confidence as it provides scaffolding </a:t>
            </a:r>
          </a:p>
          <a:p>
            <a:pPr marL="274320" lvl="1" indent="0" algn="r">
              <a:buNone/>
            </a:pPr>
            <a:r>
              <a:rPr lang="en-GB" sz="2400" dirty="0"/>
              <a:t>	</a:t>
            </a:r>
            <a:r>
              <a:rPr lang="en-GB" sz="2400" dirty="0" smtClean="0"/>
              <a:t>					(Pally, 2001)</a:t>
            </a:r>
          </a:p>
          <a:p>
            <a:pPr lvl="1"/>
            <a:endParaRPr lang="en-GB" sz="2400" dirty="0"/>
          </a:p>
          <a:p>
            <a:pPr lvl="1"/>
            <a:r>
              <a:rPr lang="en-GB" sz="2400" dirty="0" smtClean="0"/>
              <a:t>Advantage of embedding CT in a disciplinary-specific context </a:t>
            </a:r>
          </a:p>
          <a:p>
            <a:pPr marL="274320" lvl="1" indent="0" algn="r">
              <a:buNone/>
            </a:pPr>
            <a:r>
              <a:rPr lang="en-GB" sz="2400" dirty="0"/>
              <a:t>	</a:t>
            </a:r>
            <a:r>
              <a:rPr lang="en-GB" sz="2400" dirty="0" smtClean="0"/>
              <a:t>					(</a:t>
            </a:r>
            <a:r>
              <a:rPr lang="en-GB" sz="2400" dirty="0" err="1" smtClean="0"/>
              <a:t>Melles</a:t>
            </a:r>
            <a:r>
              <a:rPr lang="en-GB" sz="2400" dirty="0" smtClean="0"/>
              <a:t>, 2009)</a:t>
            </a:r>
          </a:p>
          <a:p>
            <a:pPr marL="274320" lvl="1" indent="0">
              <a:buNone/>
            </a:pPr>
            <a:r>
              <a:rPr lang="en-GB" sz="2400" dirty="0" smtClean="0"/>
              <a:t>*Overall CT skills perceived as </a:t>
            </a:r>
            <a:r>
              <a:rPr lang="en-GB" sz="2400" dirty="0" err="1" smtClean="0"/>
              <a:t>generalisable</a:t>
            </a:r>
            <a:r>
              <a:rPr lang="en-GB" sz="2400" dirty="0" smtClean="0"/>
              <a:t> and transferable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2605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Collaboration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b="1" dirty="0" smtClean="0">
                <a:solidFill>
                  <a:schemeClr val="accent5"/>
                </a:solidFill>
              </a:rPr>
              <a:t>Collaborative pre-writing activities and discussion tasks as a way to promote critical thinking</a:t>
            </a:r>
          </a:p>
          <a:p>
            <a:pPr lvl="1"/>
            <a:r>
              <a:rPr lang="en-GB" sz="2400" dirty="0" smtClean="0"/>
              <a:t>Increases students’ willingness to question</a:t>
            </a:r>
          </a:p>
          <a:p>
            <a:pPr lvl="1"/>
            <a:r>
              <a:rPr lang="en-GB" sz="2400" dirty="0"/>
              <a:t>Builds </a:t>
            </a:r>
            <a:r>
              <a:rPr lang="en-GB" sz="2400" dirty="0" smtClean="0"/>
              <a:t>confidence</a:t>
            </a:r>
          </a:p>
          <a:p>
            <a:pPr lvl="1"/>
            <a:r>
              <a:rPr lang="en-GB" sz="2400" dirty="0" smtClean="0"/>
              <a:t>Helps broaden and consolidate knowledge</a:t>
            </a:r>
          </a:p>
          <a:p>
            <a:pPr marL="274320" lvl="1" indent="0">
              <a:buNone/>
            </a:pPr>
            <a:r>
              <a:rPr lang="en-GB" sz="2400" dirty="0" smtClean="0"/>
              <a:t>					(</a:t>
            </a:r>
            <a:r>
              <a:rPr lang="en-GB" sz="2400" dirty="0"/>
              <a:t>Kasper &amp; Weis, 2005)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Discussion in the pre-writing stage promotes critical reflection</a:t>
            </a:r>
          </a:p>
          <a:p>
            <a:pPr lvl="1"/>
            <a:r>
              <a:rPr lang="en-GB" sz="2400" dirty="0" smtClean="0"/>
              <a:t>Role of group dynamics in this process</a:t>
            </a:r>
          </a:p>
          <a:p>
            <a:pPr marL="548640" lvl="2" indent="0" algn="r">
              <a:buNone/>
            </a:pPr>
            <a:r>
              <a:rPr lang="en-GB" sz="2000" dirty="0"/>
              <a:t>	</a:t>
            </a:r>
            <a:r>
              <a:rPr lang="en-GB" sz="2000" dirty="0" smtClean="0"/>
              <a:t>		</a:t>
            </a:r>
            <a:r>
              <a:rPr lang="en-GB" sz="2400" dirty="0" smtClean="0"/>
              <a:t>(McDonough &amp; Neumann, 2014)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798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clarifying expectations and taking time in the classroom to discuss students’ </a:t>
            </a:r>
            <a:r>
              <a:rPr lang="en-GB" dirty="0" smtClean="0"/>
              <a:t>interpretations of critical thinking</a:t>
            </a:r>
          </a:p>
          <a:p>
            <a:r>
              <a:rPr lang="en-GB" dirty="0" smtClean="0"/>
              <a:t>not restricting </a:t>
            </a:r>
            <a:r>
              <a:rPr lang="en-GB" dirty="0"/>
              <a:t>the definition of critical thinking presented to the students too </a:t>
            </a:r>
            <a:r>
              <a:rPr lang="en-GB" dirty="0" smtClean="0"/>
              <a:t>narrowly</a:t>
            </a:r>
          </a:p>
          <a:p>
            <a:r>
              <a:rPr lang="en-GB" dirty="0" smtClean="0"/>
              <a:t>Allowing time and space for collaboration in the writing classroom</a:t>
            </a:r>
          </a:p>
          <a:p>
            <a:r>
              <a:rPr lang="en-GB" dirty="0" smtClean="0"/>
              <a:t>Considering the role of content and discipline-specific approaches</a:t>
            </a:r>
          </a:p>
          <a:p>
            <a:r>
              <a:rPr lang="en-GB" dirty="0" smtClean="0"/>
              <a:t>Place of critical reflection in the academic context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48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Alagozlu</a:t>
            </a:r>
            <a:r>
              <a:rPr lang="en-GB" dirty="0"/>
              <a:t>, N. (2007). Critical thinking and voice in EFL writing. </a:t>
            </a:r>
            <a:r>
              <a:rPr lang="en-GB" i="1" dirty="0"/>
              <a:t>Asian EFL Journal Quarterly 9(3), pp.118-136 </a:t>
            </a:r>
            <a:endParaRPr lang="en-GB" dirty="0"/>
          </a:p>
          <a:p>
            <a:r>
              <a:rPr lang="en-GB" dirty="0"/>
              <a:t>Carmichael, E., </a:t>
            </a:r>
            <a:r>
              <a:rPr lang="en-GB" dirty="0" err="1"/>
              <a:t>Cragie</a:t>
            </a:r>
            <a:r>
              <a:rPr lang="en-GB" dirty="0"/>
              <a:t>, D., Driscoll, K., Farrell, H., James, B. &amp; </a:t>
            </a:r>
            <a:r>
              <a:rPr lang="en-GB" dirty="0" err="1"/>
              <a:t>Scoufis</a:t>
            </a:r>
            <a:r>
              <a:rPr lang="en-GB" dirty="0"/>
              <a:t>, M. (1995). </a:t>
            </a:r>
            <a:r>
              <a:rPr lang="en-GB" i="1" dirty="0"/>
              <a:t>Critical analysis – What is it?</a:t>
            </a:r>
            <a:r>
              <a:rPr lang="en-GB" dirty="0"/>
              <a:t> Sydney: University of Western Sydney Nepean.</a:t>
            </a:r>
          </a:p>
          <a:p>
            <a:r>
              <a:rPr lang="en-GB" dirty="0"/>
              <a:t>Davis, M. &amp; Barnett, R. (2015). Introduction. In Davis, M. &amp; Barnett, R. (</a:t>
            </a:r>
            <a:r>
              <a:rPr lang="en-GB" dirty="0" err="1"/>
              <a:t>Eds</a:t>
            </a:r>
            <a:r>
              <a:rPr lang="en-GB" dirty="0"/>
              <a:t>).  </a:t>
            </a:r>
            <a:r>
              <a:rPr lang="en-GB" i="1" dirty="0"/>
              <a:t>The Palgrave Handbook of Critical Thinking in Higher Education, pp1-26</a:t>
            </a:r>
            <a:r>
              <a:rPr lang="en-GB" dirty="0"/>
              <a:t>. Basingstoke: Palgrave MacMillan.</a:t>
            </a:r>
          </a:p>
          <a:p>
            <a:r>
              <a:rPr lang="en-GB" dirty="0" smtClean="0"/>
              <a:t>Durkin, K. (2008). The adaptation of East Asian masters students to Western norms of critical thinking and argumentation in the UK. </a:t>
            </a:r>
            <a:r>
              <a:rPr lang="en-GB" i="1" dirty="0" smtClean="0"/>
              <a:t>Intercultural Education 19(1), pp.15-27</a:t>
            </a:r>
          </a:p>
          <a:p>
            <a:r>
              <a:rPr lang="en-GB" dirty="0"/>
              <a:t>Goodwin, B. (2014). Teach critical thinking to teach writing. </a:t>
            </a:r>
            <a:r>
              <a:rPr lang="en-GB" i="1" dirty="0"/>
              <a:t>Educational Leadership 71(7), pp.78-80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80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568952" cy="6192688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/>
              <a:t>Kasper, L. &amp; Weiss, S. (2005). Building ESL students’ linguistic and academic literacy through content-based interclass collaboration.  </a:t>
            </a:r>
            <a:r>
              <a:rPr lang="en-GB" sz="2800" i="1" dirty="0"/>
              <a:t>TETYC 32(3), pp.282-297</a:t>
            </a:r>
            <a:endParaRPr lang="en-GB" sz="2800" dirty="0"/>
          </a:p>
          <a:p>
            <a:r>
              <a:rPr lang="en-GB" sz="2800" dirty="0"/>
              <a:t>McDonough, K. &amp; Neumann, H. (2014). Using prewriting tasks in L2 writing classes: insights from three experiments. </a:t>
            </a:r>
            <a:r>
              <a:rPr lang="en-GB" sz="2800" i="1" dirty="0"/>
              <a:t>TESL Canada Journal 31(8), pp.132-143</a:t>
            </a:r>
            <a:endParaRPr lang="en-GB" sz="2800" dirty="0"/>
          </a:p>
          <a:p>
            <a:r>
              <a:rPr lang="en-GB" sz="2800" dirty="0" err="1"/>
              <a:t>Melles</a:t>
            </a:r>
            <a:r>
              <a:rPr lang="en-GB" sz="2800" dirty="0"/>
              <a:t>, G. (2009). Teaching and evaluation of critical appraisal skills to postgraduate ESL engineering students. </a:t>
            </a:r>
            <a:r>
              <a:rPr lang="en-GB" sz="2800" i="1" dirty="0"/>
              <a:t>Innovations in Education and Teaching International 46(2), pp.161-170</a:t>
            </a:r>
            <a:endParaRPr lang="en-GB" sz="2800" dirty="0"/>
          </a:p>
          <a:p>
            <a:r>
              <a:rPr lang="en-GB" sz="2800" dirty="0"/>
              <a:t>Pally, M. (2001). Skills development in ‘Sustained’ Content-Based Curricula: Case studies in analytical/critical thinking and academic writing. </a:t>
            </a:r>
            <a:r>
              <a:rPr lang="en-GB" sz="2800" i="1" dirty="0"/>
              <a:t>Language and Education 15(4), pp. </a:t>
            </a:r>
            <a:r>
              <a:rPr lang="en-GB" sz="2800" i="1" dirty="0" smtClean="0"/>
              <a:t>279-305</a:t>
            </a:r>
          </a:p>
          <a:p>
            <a:r>
              <a:rPr lang="en-GB" sz="2800" dirty="0"/>
              <a:t>Thomas, K. &amp; </a:t>
            </a:r>
            <a:r>
              <a:rPr lang="en-GB" sz="2800" dirty="0" err="1"/>
              <a:t>Lok</a:t>
            </a:r>
            <a:r>
              <a:rPr lang="en-GB" sz="2800" dirty="0"/>
              <a:t>, B. (2015). Teaching critical thinking: An operational framework. In Davis, M. &amp; Barnett, R. (</a:t>
            </a:r>
            <a:r>
              <a:rPr lang="en-GB" sz="2800" dirty="0" err="1"/>
              <a:t>Eds</a:t>
            </a:r>
            <a:r>
              <a:rPr lang="en-GB" sz="2800" dirty="0"/>
              <a:t>). </a:t>
            </a:r>
            <a:r>
              <a:rPr lang="en-GB" sz="2800" i="1" dirty="0"/>
              <a:t>The Palgrave Handbook of Critical Thinking in Higher Education, pp.93-105</a:t>
            </a:r>
            <a:r>
              <a:rPr lang="en-GB" sz="2800" dirty="0"/>
              <a:t>. Basingstoke: Palgrave </a:t>
            </a:r>
            <a:r>
              <a:rPr lang="en-GB" sz="2800" dirty="0" smtClean="0"/>
              <a:t>MacMillan</a:t>
            </a:r>
          </a:p>
          <a:p>
            <a:r>
              <a:rPr lang="en-GB" sz="2800" dirty="0"/>
              <a:t>Wallace, M. &amp; Wray, A. (2011). </a:t>
            </a:r>
            <a:r>
              <a:rPr lang="en-GB" sz="2800" i="1" dirty="0"/>
              <a:t>Critical Reading and Writing for postgraduates 2</a:t>
            </a:r>
            <a:r>
              <a:rPr lang="en-GB" sz="2800" i="1" baseline="30000" dirty="0"/>
              <a:t>nd</a:t>
            </a:r>
            <a:r>
              <a:rPr lang="en-GB" sz="2800" i="1" dirty="0"/>
              <a:t> ed</a:t>
            </a:r>
            <a:r>
              <a:rPr lang="en-GB" sz="2800" dirty="0"/>
              <a:t>. London: SAGE </a:t>
            </a:r>
            <a:r>
              <a:rPr lang="en-GB" sz="2800" dirty="0" smtClean="0"/>
              <a:t>Publications</a:t>
            </a:r>
          </a:p>
          <a:p>
            <a:r>
              <a:rPr lang="en-GB" sz="2800" dirty="0"/>
              <a:t>Woodward-</a:t>
            </a:r>
            <a:r>
              <a:rPr lang="en-GB" sz="2800" dirty="0" err="1"/>
              <a:t>Kron</a:t>
            </a:r>
            <a:r>
              <a:rPr lang="en-GB" sz="2800" dirty="0"/>
              <a:t>, R. (2002). Critical analysis versus description? Examining the relationship in successful student writing. </a:t>
            </a:r>
            <a:r>
              <a:rPr lang="en-GB" sz="2800" i="1" dirty="0"/>
              <a:t>Journal of English for Academic Purposes 1(2), </a:t>
            </a:r>
            <a:r>
              <a:rPr lang="en-GB" sz="2800" i="1" dirty="0" smtClean="0"/>
              <a:t>pp.121-143</a:t>
            </a:r>
            <a:endParaRPr lang="en-GB" sz="28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79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/>
                </a:solidFill>
              </a:rPr>
              <a:t>Background to the study</a:t>
            </a:r>
          </a:p>
          <a:p>
            <a:pPr lvl="1"/>
            <a:r>
              <a:rPr lang="en-GB" dirty="0" smtClean="0"/>
              <a:t>Research conducted as part of my Masters study</a:t>
            </a:r>
          </a:p>
          <a:p>
            <a:pPr lvl="1"/>
            <a:r>
              <a:rPr lang="en-GB" dirty="0" smtClean="0"/>
              <a:t>Importance of CT in academic contexts vs ambiguity surrounding the concept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>
                <a:solidFill>
                  <a:schemeClr val="accent5"/>
                </a:solidFill>
              </a:rPr>
              <a:t>Overview</a:t>
            </a:r>
          </a:p>
          <a:p>
            <a:pPr lvl="1"/>
            <a:r>
              <a:rPr lang="en-GB" dirty="0" smtClean="0"/>
              <a:t>Definition </a:t>
            </a:r>
          </a:p>
          <a:p>
            <a:pPr lvl="1"/>
            <a:r>
              <a:rPr lang="en-GB" dirty="0" smtClean="0"/>
              <a:t>Key issues raised in the lit review</a:t>
            </a:r>
          </a:p>
          <a:p>
            <a:pPr lvl="1"/>
            <a:r>
              <a:rPr lang="en-GB" dirty="0" smtClean="0"/>
              <a:t>Methodology</a:t>
            </a:r>
          </a:p>
          <a:p>
            <a:pPr lvl="1"/>
            <a:r>
              <a:rPr lang="en-GB" dirty="0" smtClean="0"/>
              <a:t>Findings – implications for teaching practices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910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60439" y="3789038"/>
            <a:ext cx="4104456" cy="2802635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323528" y="3789039"/>
            <a:ext cx="4104456" cy="2838333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exactly is critical thinking?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1224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Critical thinking in an academic context involves both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    </a:t>
            </a:r>
            <a:r>
              <a:rPr lang="en-GB" b="1" dirty="0" smtClean="0">
                <a:solidFill>
                  <a:schemeClr val="tx2"/>
                </a:solidFill>
              </a:rPr>
              <a:t>Skills		</a:t>
            </a:r>
            <a:r>
              <a:rPr lang="en-GB" dirty="0" smtClean="0"/>
              <a:t>and 		</a:t>
            </a:r>
            <a:r>
              <a:rPr lang="en-GB" b="1" dirty="0" smtClean="0">
                <a:solidFill>
                  <a:schemeClr val="accent5"/>
                </a:solidFill>
              </a:rPr>
              <a:t>Dispositions</a:t>
            </a:r>
            <a:r>
              <a:rPr lang="en-GB" dirty="0" smtClean="0"/>
              <a:t>: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220072" y="4405525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“Critical spirit”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2400" dirty="0" smtClean="0"/>
              <a:t>Willingness to inquire</a:t>
            </a:r>
          </a:p>
          <a:p>
            <a:pPr algn="ctr"/>
            <a:r>
              <a:rPr lang="en-GB" sz="2400" dirty="0" smtClean="0"/>
              <a:t>Self-reflexive stance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332046" y="3859377"/>
            <a:ext cx="4147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en-GB" sz="2400" dirty="0" smtClean="0">
                <a:solidFill>
                  <a:srgbClr val="292934"/>
                </a:solidFill>
              </a:rPr>
              <a:t>Analysis/Evaluation</a:t>
            </a:r>
            <a:endParaRPr lang="en-GB" sz="2400" dirty="0">
              <a:solidFill>
                <a:srgbClr val="292934"/>
              </a:solidFill>
            </a:endParaRPr>
          </a:p>
          <a:p>
            <a:pPr lvl="0" algn="ctr"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en-GB" sz="2400" dirty="0">
                <a:solidFill>
                  <a:srgbClr val="292934"/>
                </a:solidFill>
              </a:rPr>
              <a:t>Synthesis</a:t>
            </a:r>
          </a:p>
          <a:p>
            <a:pPr lvl="0" algn="ctr"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en-GB" sz="2400" dirty="0" smtClean="0">
                <a:solidFill>
                  <a:srgbClr val="292934"/>
                </a:solidFill>
              </a:rPr>
              <a:t>Argument </a:t>
            </a:r>
            <a:r>
              <a:rPr lang="en-GB" sz="2400" dirty="0">
                <a:solidFill>
                  <a:srgbClr val="292934"/>
                </a:solidFill>
              </a:rPr>
              <a:t>construction</a:t>
            </a:r>
          </a:p>
          <a:p>
            <a:pPr lvl="0" algn="ctr"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en-GB" sz="2400" dirty="0">
                <a:solidFill>
                  <a:srgbClr val="292934"/>
                </a:solidFill>
              </a:rPr>
              <a:t>Making connections</a:t>
            </a:r>
          </a:p>
          <a:p>
            <a:pPr lvl="0" algn="ctr"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en-GB" sz="2400" dirty="0">
                <a:solidFill>
                  <a:srgbClr val="292934"/>
                </a:solidFill>
              </a:rPr>
              <a:t>Identifying problems/</a:t>
            </a:r>
          </a:p>
          <a:p>
            <a:pPr lvl="0" algn="ctr"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en-GB" sz="2400" dirty="0">
                <a:solidFill>
                  <a:srgbClr val="292934"/>
                </a:solidFill>
              </a:rPr>
              <a:t>	proposing solutions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827584" y="1700807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“the concept of critical thinking remains more elusive than ever” (Davies &amp; Barnett, 2015)</a:t>
            </a:r>
          </a:p>
        </p:txBody>
      </p:sp>
    </p:spTree>
    <p:extLst>
      <p:ext uri="{BB962C8B-B14F-4D97-AF65-F5344CB8AC3E}">
        <p14:creationId xmlns:p14="http://schemas.microsoft.com/office/powerpoint/2010/main" val="40571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thinking and academic writing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“the skill of critical writing lies in convincing your readers to accept your claims.  You achieve this through the effective communication of adequate reasons and evidence for these claims” </a:t>
            </a:r>
            <a:r>
              <a:rPr lang="en-GB" dirty="0" smtClean="0"/>
              <a:t>(Wallace &amp; Wray, 2011:7</a:t>
            </a:r>
            <a:r>
              <a:rPr lang="en-GB" dirty="0"/>
              <a:t>)</a:t>
            </a:r>
          </a:p>
          <a:p>
            <a:endParaRPr lang="en-GB" dirty="0" smtClean="0"/>
          </a:p>
          <a:p>
            <a:r>
              <a:rPr lang="en-GB" dirty="0" smtClean="0"/>
              <a:t>Student papers lack criticality due to:</a:t>
            </a:r>
          </a:p>
          <a:p>
            <a:pPr lvl="1"/>
            <a:r>
              <a:rPr lang="en-GB" dirty="0" smtClean="0"/>
              <a:t>Poor reasoning/lack of argument</a:t>
            </a:r>
          </a:p>
          <a:p>
            <a:pPr lvl="1"/>
            <a:r>
              <a:rPr lang="en-GB" dirty="0" smtClean="0"/>
              <a:t>Making unsupported claims</a:t>
            </a:r>
          </a:p>
          <a:p>
            <a:pPr lvl="1"/>
            <a:r>
              <a:rPr lang="en-GB" dirty="0" smtClean="0"/>
              <a:t>Being predominantly descriptive</a:t>
            </a:r>
          </a:p>
          <a:p>
            <a:pPr lvl="1"/>
            <a:r>
              <a:rPr lang="en-GB" dirty="0" smtClean="0"/>
              <a:t>Little or no clear stance/voice</a:t>
            </a:r>
          </a:p>
          <a:p>
            <a:pPr marL="274320" lvl="1" indent="0" algn="r">
              <a:buNone/>
            </a:pPr>
            <a:r>
              <a:rPr lang="en-GB" dirty="0"/>
              <a:t>	 </a:t>
            </a:r>
            <a:r>
              <a:rPr lang="en-GB" dirty="0" smtClean="0"/>
              <a:t> (Goodwin, 2014; </a:t>
            </a:r>
            <a:r>
              <a:rPr lang="en-GB" dirty="0" err="1" smtClean="0"/>
              <a:t>Alagozlu</a:t>
            </a:r>
            <a:r>
              <a:rPr lang="en-GB" dirty="0" smtClean="0"/>
              <a:t>, 2007, Woodward-</a:t>
            </a:r>
            <a:r>
              <a:rPr lang="en-GB" dirty="0" err="1" smtClean="0"/>
              <a:t>Kron</a:t>
            </a:r>
            <a:r>
              <a:rPr lang="en-GB" dirty="0" smtClean="0"/>
              <a:t>, 2002)</a:t>
            </a:r>
          </a:p>
        </p:txBody>
      </p:sp>
    </p:spTree>
    <p:extLst>
      <p:ext uri="{BB962C8B-B14F-4D97-AF65-F5344CB8AC3E}">
        <p14:creationId xmlns:p14="http://schemas.microsoft.com/office/powerpoint/2010/main" val="284488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Critical thinking across </a:t>
            </a:r>
            <a:r>
              <a:rPr lang="en-GB" dirty="0"/>
              <a:t>academic </a:t>
            </a:r>
            <a:r>
              <a:rPr lang="en-GB" dirty="0" smtClean="0"/>
              <a:t>disciplines &amp; cultures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20480"/>
          </a:xfrm>
        </p:spPr>
        <p:txBody>
          <a:bodyPr/>
          <a:lstStyle/>
          <a:p>
            <a:r>
              <a:rPr lang="en-GB" dirty="0" smtClean="0"/>
              <a:t>Different disciplines give priority to different aspects: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smtClean="0"/>
              <a:t> applied disciplines - reflection and connections 	between theory &amp; practice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smtClean="0"/>
              <a:t>science faculties - the importance of identifying 	problems and proposing solutions								(</a:t>
            </a:r>
            <a:r>
              <a:rPr lang="en-GB" sz="2400" dirty="0" err="1"/>
              <a:t>Carmicheal</a:t>
            </a:r>
            <a:r>
              <a:rPr lang="en-GB" sz="2400" dirty="0"/>
              <a:t> et al, 1995)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Perception that “Eastern” students can’t think critically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48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Research Questions:</a:t>
            </a:r>
          </a:p>
          <a:p>
            <a:pPr lvl="0"/>
            <a:r>
              <a:rPr lang="en-GB" dirty="0"/>
              <a:t>What skills, dispositions and knowledge do EAP students and teachers believe constitute key aspects of critical thinking in an academic context?</a:t>
            </a:r>
          </a:p>
          <a:p>
            <a:pPr lvl="0"/>
            <a:r>
              <a:rPr lang="en-GB" dirty="0"/>
              <a:t>What approaches are being taken with regard to developing students critical thinking skills in academic writing tasks?</a:t>
            </a:r>
          </a:p>
          <a:p>
            <a:pPr lvl="0"/>
            <a:endParaRPr lang="en-GB" dirty="0"/>
          </a:p>
          <a:p>
            <a:pPr marL="0" lv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Method:</a:t>
            </a:r>
          </a:p>
          <a:p>
            <a:r>
              <a:rPr lang="en-GB" dirty="0"/>
              <a:t>Meta-synthesis of empirical studies </a:t>
            </a:r>
          </a:p>
          <a:p>
            <a:r>
              <a:rPr lang="en-GB" dirty="0"/>
              <a:t>Studies identified through a key word search using ERIC</a:t>
            </a:r>
          </a:p>
          <a:p>
            <a:r>
              <a:rPr lang="en-GB" dirty="0"/>
              <a:t>Studies analysed using a framework of critical thinking attributes</a:t>
            </a:r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09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13420"/>
            <a:ext cx="8229600" cy="990600"/>
          </a:xfrm>
        </p:spPr>
        <p:txBody>
          <a:bodyPr/>
          <a:lstStyle/>
          <a:p>
            <a:r>
              <a:rPr lang="en-GB" dirty="0" smtClean="0"/>
              <a:t>Framework</a:t>
            </a:r>
            <a:endParaRPr lang="en-GB" dirty="0"/>
          </a:p>
        </p:txBody>
      </p:sp>
      <p:pic>
        <p:nvPicPr>
          <p:cNvPr id="4" name="Picture 3" descr="C:\Users\Eilidh\Desktop\framework 2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908720"/>
            <a:ext cx="7128792" cy="5914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911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Findings: Misconceptions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“An author gives a theory and I say that according to my experience </a:t>
            </a:r>
            <a:r>
              <a:rPr lang="en-GB" dirty="0" smtClean="0"/>
              <a:t>there is </a:t>
            </a:r>
            <a:r>
              <a:rPr lang="en-GB" dirty="0"/>
              <a:t>something wrong with his theory or definition”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		(</a:t>
            </a:r>
            <a:r>
              <a:rPr lang="en-GB" dirty="0"/>
              <a:t>Durkin, 2008:21)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“Although I understand the meaning of critical writing and thinking, I still feel uneasy to criticize other people ideas, especially when they are more senior than me, for example my supervisor”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		(</a:t>
            </a:r>
            <a:r>
              <a:rPr lang="en-GB" dirty="0" err="1" smtClean="0"/>
              <a:t>Melles</a:t>
            </a:r>
            <a:r>
              <a:rPr lang="en-GB" dirty="0" smtClean="0"/>
              <a:t>, 2009:167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82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 &amp; Synthesis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“I don’t see why we always have to write so much about what other people have written.  Often I have a lot of individual thoughts, but I don’t find them in journals or books.  What about these?”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		(Durkin, 2008:22)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chemeClr val="accent5"/>
                </a:solidFill>
              </a:rPr>
              <a:t>Key issues for international students:</a:t>
            </a:r>
          </a:p>
          <a:p>
            <a:r>
              <a:rPr lang="en-GB" dirty="0" smtClean="0"/>
              <a:t>struggle to find and express their own voice</a:t>
            </a:r>
          </a:p>
          <a:p>
            <a:r>
              <a:rPr lang="en-GB" dirty="0" smtClean="0"/>
              <a:t>linguistic demands &amp; cognitive load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32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</TotalTime>
  <Words>1527</Words>
  <Application>Microsoft Office PowerPoint</Application>
  <PresentationFormat>On-screen Show (4:3)</PresentationFormat>
  <Paragraphs>150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Critical thinking and EAP writing</vt:lpstr>
      <vt:lpstr>Introduction</vt:lpstr>
      <vt:lpstr>What exactly is critical thinking?</vt:lpstr>
      <vt:lpstr>Critical thinking and academic writing</vt:lpstr>
      <vt:lpstr>Critical thinking across academic disciplines &amp; cultures</vt:lpstr>
      <vt:lpstr>Methodology</vt:lpstr>
      <vt:lpstr>Framework</vt:lpstr>
      <vt:lpstr>Findings: Misconceptions</vt:lpstr>
      <vt:lpstr>Evaluation &amp; Synthesis</vt:lpstr>
      <vt:lpstr>Content &amp; Background Knowledge</vt:lpstr>
      <vt:lpstr>Collaboration</vt:lpstr>
      <vt:lpstr>Conclusion</vt:lpstr>
      <vt:lpstr>References</vt:lpstr>
      <vt:lpstr>PowerPoint Presentation</vt:lpstr>
    </vt:vector>
  </TitlesOfParts>
  <Company>Study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Eilidh Webster</dc:creator>
  <cp:lastModifiedBy>Eilidh Webster</cp:lastModifiedBy>
  <cp:revision>55</cp:revision>
  <cp:lastPrinted>2016-11-18T16:09:20Z</cp:lastPrinted>
  <dcterms:created xsi:type="dcterms:W3CDTF">2016-11-12T14:02:44Z</dcterms:created>
  <dcterms:modified xsi:type="dcterms:W3CDTF">2017-04-13T07:28:06Z</dcterms:modified>
</cp:coreProperties>
</file>