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6" r:id="rId3"/>
    <p:sldId id="257" r:id="rId4"/>
    <p:sldId id="258" r:id="rId5"/>
    <p:sldId id="259" r:id="rId6"/>
    <p:sldId id="260" r:id="rId7"/>
    <p:sldId id="275" r:id="rId8"/>
    <p:sldId id="261" r:id="rId9"/>
    <p:sldId id="262" r:id="rId10"/>
    <p:sldId id="266" r:id="rId11"/>
    <p:sldId id="277" r:id="rId12"/>
    <p:sldId id="278" r:id="rId13"/>
    <p:sldId id="269" r:id="rId14"/>
    <p:sldId id="267" r:id="rId15"/>
    <p:sldId id="263" r:id="rId16"/>
    <p:sldId id="264" r:id="rId17"/>
    <p:sldId id="265" r:id="rId18"/>
    <p:sldId id="272" r:id="rId19"/>
    <p:sldId id="274" r:id="rId20"/>
    <p:sldId id="273" r:id="rId21"/>
  </p:sldIdLst>
  <p:sldSz cx="9144000" cy="6858000" type="screen4x3"/>
  <p:notesSz cx="6810375" cy="99425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09" autoAdjust="0"/>
  </p:normalViewPr>
  <p:slideViewPr>
    <p:cSldViewPr snapToGrid="0" snapToObjects="1">
      <p:cViewPr varScale="1">
        <p:scale>
          <a:sx n="90" d="100"/>
          <a:sy n="90" d="100"/>
        </p:scale>
        <p:origin x="5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575A3-BBC9-4778-A646-42A6EB43D0A6}" type="datetimeFigureOut">
              <a:rPr lang="en-GB" smtClean="0"/>
              <a:t>16/03/17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5AE01-C034-45AB-81A4-9A3EA2F19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667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5AE01-C034-45AB-81A4-9A3EA2F1907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975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From schools who have developed their own materials as in Biology to those we hear from students who do</a:t>
            </a:r>
            <a:r>
              <a:rPr lang="en-GB" baseline="0" dirty="0" smtClean="0"/>
              <a:t>n’t have anything. As an aside a project I’m involved in asking CSE findings: How would I know who is an international </a:t>
            </a:r>
            <a:r>
              <a:rPr lang="en-GB" baseline="0" dirty="0" err="1" smtClean="0"/>
              <a:t>std</a:t>
            </a:r>
            <a:r>
              <a:rPr lang="en-GB" baseline="0" dirty="0" smtClean="0"/>
              <a:t>? Emulation? No writing support needed after term 1 </a:t>
            </a:r>
            <a:r>
              <a:rPr lang="en-GB" dirty="0" smtClean="0"/>
              <a:t> - very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5AE01-C034-45AB-81A4-9A3EA2F1907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481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There are some ‘fairs’ where staff tout their wares- but</a:t>
            </a:r>
            <a:r>
              <a:rPr lang="en-GB" baseline="0" dirty="0" smtClean="0"/>
              <a:t> how much can you get across in typical format:</a:t>
            </a:r>
            <a:r>
              <a:rPr lang="en-GB" dirty="0" smtClean="0"/>
              <a:t> 3 mins+ 1 slide ; bland blue- what can you see?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5AE01-C034-45AB-81A4-9A3EA2F1907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024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5AE01-C034-45AB-81A4-9A3EA2F1907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071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Although</a:t>
            </a:r>
            <a:r>
              <a:rPr lang="en-GB" baseline="0" dirty="0" smtClean="0"/>
              <a:t> complexity may be necessary to react to diversity which is part of the cultural identity of any HE institution these days…Our argument is the need for visibility and eligibility.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5AE01-C034-45AB-81A4-9A3EA2F1907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73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5AE01-C034-45AB-81A4-9A3EA2F1907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777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5AE01-C034-45AB-81A4-9A3EA2F1907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79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Benesch’s</a:t>
            </a:r>
            <a:r>
              <a:rPr lang="en-GB" dirty="0" smtClean="0"/>
              <a:t> notion that research and sharing ‘empowers a community’-</a:t>
            </a:r>
            <a:r>
              <a:rPr lang="en-GB" baseline="0" dirty="0" smtClean="0"/>
              <a:t> as </a:t>
            </a:r>
            <a:r>
              <a:rPr lang="en-GB" baseline="0" dirty="0" err="1" smtClean="0"/>
              <a:t>ts</a:t>
            </a:r>
            <a:r>
              <a:rPr lang="en-GB" baseline="0" dirty="0" smtClean="0"/>
              <a:t> what can we do to empower </a:t>
            </a:r>
            <a:r>
              <a:rPr lang="en-GB" baseline="0" dirty="0" err="1" smtClean="0"/>
              <a:t>stds</a:t>
            </a:r>
            <a:r>
              <a:rPr lang="en-GB" baseline="0" dirty="0" smtClean="0"/>
              <a:t>. Critical EAP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5AE01-C034-45AB-81A4-9A3EA2F1907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469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5AE01-C034-45AB-81A4-9A3EA2F1907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0240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Echoing Simpson et al. (2016)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5AE01-C034-45AB-81A4-9A3EA2F1907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44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5AE01-C034-45AB-81A4-9A3EA2F1907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133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Simpson et al. ( 2016) – read p1?? ‘… it was clear to everyone involved in their needs were falling in the cracks between these disparate departments and campus units’</a:t>
            </a:r>
            <a:r>
              <a:rPr lang="en-GB" baseline="0" dirty="0" smtClean="0"/>
              <a:t> (2016; p1).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5AE01-C034-45AB-81A4-9A3EA2F1907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766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>
                <a:effectLst/>
              </a:rPr>
              <a:t> Co-editors are from universities in California, Germany and Buenos </a:t>
            </a:r>
            <a:r>
              <a:rPr lang="en-GB" baseline="0" dirty="0" err="1" smtClean="0">
                <a:effectLst/>
              </a:rPr>
              <a:t>Airies</a:t>
            </a:r>
            <a:r>
              <a:rPr lang="en-GB" baseline="0" dirty="0" smtClean="0">
                <a:effectLst/>
              </a:rPr>
              <a:t>. </a:t>
            </a:r>
            <a:r>
              <a:rPr lang="en-GB" dirty="0" smtClean="0">
                <a:effectLst/>
              </a:rPr>
              <a:t>Lisa </a:t>
            </a:r>
            <a:r>
              <a:rPr lang="en-GB" dirty="0" err="1" smtClean="0">
                <a:effectLst/>
              </a:rPr>
              <a:t>Ganobcsik</a:t>
            </a:r>
            <a:r>
              <a:rPr lang="en-GB" dirty="0" smtClean="0">
                <a:effectLst/>
              </a:rPr>
              <a:t>-Williams of</a:t>
            </a:r>
            <a:r>
              <a:rPr lang="en-GB" baseline="0" dirty="0" smtClean="0">
                <a:effectLst/>
              </a:rPr>
              <a:t> Coventry is involved and the name we would know. </a:t>
            </a:r>
          </a:p>
          <a:p>
            <a:r>
              <a:rPr lang="en-GB" baseline="0" dirty="0" smtClean="0">
                <a:effectLst/>
              </a:rPr>
              <a:t>Evaluating-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5AE01-C034-45AB-81A4-9A3EA2F1907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959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5AE01-C034-45AB-81A4-9A3EA2F1907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07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sessional support. Complementarity/ connectivity?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5AE01-C034-45AB-81A4-9A3EA2F1907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249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5AE01-C034-45AB-81A4-9A3EA2F1907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135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5AE01-C034-45AB-81A4-9A3EA2F1907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048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5AE01-C034-45AB-81A4-9A3EA2F1907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830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2184" y="2130425"/>
            <a:ext cx="7013448" cy="1470025"/>
          </a:xfrm>
        </p:spPr>
        <p:txBody>
          <a:bodyPr/>
          <a:lstStyle>
            <a:lvl1pPr algn="ctr">
              <a:defRPr sz="44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508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C6E82-9892-426D-AFE9-63A21237E316}" type="datetimeFigureOut">
              <a:rPr lang="en-US" altLang="en-US"/>
              <a:pPr>
                <a:defRPr/>
              </a:pPr>
              <a:t>3/16/2017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9C63E-9341-4050-94BA-A965802228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763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1EA26-02B7-4FA3-9B6C-4494760EADEC}" type="datetimeFigureOut">
              <a:rPr lang="en-US" altLang="en-US"/>
              <a:pPr>
                <a:defRPr/>
              </a:pPr>
              <a:t>3/16/2017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C6127-F5A0-49DC-987F-189AEC2179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884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9848"/>
            <a:ext cx="2057400" cy="505631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5024" y="1069848"/>
            <a:ext cx="5141976" cy="505631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750C9-2C71-4F05-B443-8CB5DB6E2E6D}" type="datetimeFigureOut">
              <a:rPr lang="en-US" altLang="en-US"/>
              <a:pPr>
                <a:defRPr/>
              </a:pPr>
              <a:t>3/16/2017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1EC66-912F-4B2E-B74E-24E7F24303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342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52553-7D1A-43F5-AD2B-9AC96F3FB20E}" type="datetimeFigureOut">
              <a:rPr lang="en-US" altLang="en-US"/>
              <a:pPr>
                <a:defRPr/>
              </a:pPr>
              <a:t>3/16/2017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7B466-84CC-4B4A-B38B-50230CE016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01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4406900"/>
            <a:ext cx="712311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599" y="2906713"/>
            <a:ext cx="71231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2DC86-8D9F-456D-A018-2E0A8D75126F}" type="datetimeFigureOut">
              <a:rPr lang="en-US" altLang="en-US"/>
              <a:pPr>
                <a:defRPr/>
              </a:pPr>
              <a:t>3/16/2017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BB1C0-C397-49C2-838E-90CBB18BFC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0950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7320" y="2221992"/>
            <a:ext cx="3528000" cy="3904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6360" y="2221992"/>
            <a:ext cx="3528000" cy="3904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4628B-D275-4686-9485-B91611234574}" type="datetimeFigureOut">
              <a:rPr lang="en-US" altLang="en-US"/>
              <a:pPr>
                <a:defRPr/>
              </a:pPr>
              <a:t>3/16/2017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7F1FB-237E-4ABF-9BB4-3CE0080F46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20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7320" y="2193481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17320" y="2871216"/>
            <a:ext cx="3528000" cy="324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7089" y="2193798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7089" y="2871215"/>
            <a:ext cx="3528000" cy="324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516A6-F297-4413-8A85-02FFBB63D902}" type="datetimeFigureOut">
              <a:rPr lang="en-US" altLang="en-US"/>
              <a:pPr>
                <a:defRPr/>
              </a:pPr>
              <a:t>3/16/2017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74F28-DBFA-48F4-9C6E-C10510E0B0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228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784FC-C756-4B16-B2AC-AE4C524A6415}" type="datetimeFigureOut">
              <a:rPr lang="en-US" altLang="en-US"/>
              <a:pPr>
                <a:defRPr/>
              </a:pPr>
              <a:t>3/16/2017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F8170-F3AB-47D1-86C5-5E7ED09134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6141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C9032-DAB5-4791-B90A-BEED79A0AC24}" type="datetimeFigureOut">
              <a:rPr lang="en-US" altLang="en-US"/>
              <a:pPr>
                <a:defRPr/>
              </a:pPr>
              <a:t>3/16/2017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476FC-333F-405F-AAB3-20FEEE4540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633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069848"/>
            <a:ext cx="3008313" cy="11051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008" y="1069848"/>
            <a:ext cx="4050792" cy="50563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8760" y="2203704"/>
            <a:ext cx="3008313" cy="39224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070ED-A7C4-4ABE-A8A5-A26CF89CE741}" type="datetimeFigureOut">
              <a:rPr lang="en-US" altLang="en-US"/>
              <a:pPr>
                <a:defRPr/>
              </a:pPr>
              <a:t>3/16/2017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5D798-0B09-4E14-AD95-038B7BE4F5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36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944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68944" y="1179575"/>
            <a:ext cx="5486400" cy="35479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8944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06621-DF51-4E38-98BF-C6A1AEF1E51F}" type="datetimeFigureOut">
              <a:rPr lang="en-US" altLang="en-US"/>
              <a:pPr>
                <a:defRPr/>
              </a:pPr>
              <a:t>3/16/2017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1A0D0-1361-40A8-ABC4-58CE3A1A26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29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417638" y="977900"/>
            <a:ext cx="72691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17638" y="2166938"/>
            <a:ext cx="7269162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6762373-2567-4698-AF41-FFFB0C5D6C32}" type="datetimeFigureOut">
              <a:rPr lang="en-US" altLang="en-US"/>
              <a:pPr>
                <a:defRPr/>
              </a:pPr>
              <a:t>3/16/2017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156DD15-C323-4286-83CE-A3F21C0EDEF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ritingprogramsworldwide.ucdavis.ed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.ac.uk/english-language-teaching/students/current-students/elsis/elsis-courses/phd-review-lit" TargetMode="External"/><Relationship Id="rId3" Type="http://schemas.openxmlformats.org/officeDocument/2006/relationships/hyperlink" Target="http://www.ed.ac.uk/english-language-teaching/students/current-students/elsis/elsis-courses/seminar-discussion-skills" TargetMode="External"/><Relationship Id="rId7" Type="http://schemas.openxmlformats.org/officeDocument/2006/relationships/hyperlink" Target="http://www.ed.ac.uk/english-language-teaching/students/current-students/elsis/elsis-courses/grammar-for-academic-writi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d.ac.uk/english-language-teaching/students/current-students/elsis/elsis-courses/academic-writing-international-students" TargetMode="External"/><Relationship Id="rId11" Type="http://schemas.openxmlformats.org/officeDocument/2006/relationships/hyperlink" Target="http://www.ed.ac.uk/english-language-teaching/students/current-students/elsis/elsis-courses/writing-phd" TargetMode="External"/><Relationship Id="rId5" Type="http://schemas.openxmlformats.org/officeDocument/2006/relationships/hyperlink" Target="http://www.ed.ac.uk/english-language-teaching/students/current-students/elsis/elsis-courses/presentation-skills" TargetMode="External"/><Relationship Id="rId10" Type="http://schemas.openxmlformats.org/officeDocument/2006/relationships/hyperlink" Target="http://www.ed.ac.uk/english-language-teaching/students/current-students/elsis/elsis-courses/phd-qual" TargetMode="External"/><Relationship Id="rId4" Type="http://schemas.openxmlformats.org/officeDocument/2006/relationships/hyperlink" Target="http://www.ed.ac.uk/english-language-teaching/students/current-students/elsis/elsis-courses/better-pronunciation" TargetMode="External"/><Relationship Id="rId9" Type="http://schemas.openxmlformats.org/officeDocument/2006/relationships/hyperlink" Target="http://www.ed.ac.uk/english-language-teaching/students/current-students/elsis/elsis-courses/course-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471613" y="2130425"/>
            <a:ext cx="7013575" cy="1470025"/>
          </a:xfrm>
        </p:spPr>
        <p:txBody>
          <a:bodyPr/>
          <a:lstStyle/>
          <a:p>
            <a:pPr eaLnBrk="1" hangingPunct="1"/>
            <a:r>
              <a:rPr lang="en-GB" dirty="0"/>
              <a:t>Exploring student access to writing development within one institution</a:t>
            </a:r>
            <a:endParaRPr lang="en-US" alt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000" y="38862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 smtClean="0"/>
              <a:t>Alison Thomas</a:t>
            </a:r>
            <a:r>
              <a:rPr lang="en-US" dirty="0" smtClean="0"/>
              <a:t>, </a:t>
            </a:r>
          </a:p>
          <a:p>
            <a:pPr eaLnBrk="1" hangingPunct="1">
              <a:defRPr/>
            </a:pPr>
            <a:r>
              <a:rPr lang="en-US" dirty="0" smtClean="0"/>
              <a:t>English Language Education (ELE)</a:t>
            </a:r>
          </a:p>
          <a:p>
            <a:pPr eaLnBrk="1" hangingPunct="1">
              <a:defRPr/>
            </a:pPr>
            <a:r>
              <a:rPr lang="en-US" u="sng" dirty="0" smtClean="0"/>
              <a:t>Jenna Mann</a:t>
            </a:r>
            <a:r>
              <a:rPr lang="en-US" dirty="0" smtClean="0"/>
              <a:t>, </a:t>
            </a:r>
          </a:p>
          <a:p>
            <a:pPr eaLnBrk="1" hangingPunct="1">
              <a:defRPr/>
            </a:pPr>
            <a:r>
              <a:rPr lang="en-US" dirty="0" smtClean="0"/>
              <a:t>Institute for Academic Development (IAD)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Silos of support – as well as…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School specific/organised </a:t>
            </a:r>
          </a:p>
          <a:p>
            <a:r>
              <a:rPr lang="en-GB" dirty="0" smtClean="0"/>
              <a:t>Peers (PALS)</a:t>
            </a:r>
          </a:p>
          <a:p>
            <a:r>
              <a:rPr lang="en-GB" dirty="0" smtClean="0"/>
              <a:t>Information Services </a:t>
            </a:r>
          </a:p>
          <a:p>
            <a:r>
              <a:rPr lang="en-GB" dirty="0" smtClean="0"/>
              <a:t>Library (</a:t>
            </a:r>
            <a:r>
              <a:rPr lang="en-GB" dirty="0" err="1" smtClean="0"/>
              <a:t>eg</a:t>
            </a:r>
            <a:r>
              <a:rPr lang="en-GB" dirty="0" smtClean="0"/>
              <a:t>. Lit review for CSE students).</a:t>
            </a:r>
          </a:p>
        </p:txBody>
      </p:sp>
    </p:spTree>
    <p:extLst>
      <p:ext uri="{BB962C8B-B14F-4D97-AF65-F5344CB8AC3E}">
        <p14:creationId xmlns:p14="http://schemas.microsoft.com/office/powerpoint/2010/main" val="107311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  UoE Student Experience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1050" i="1" dirty="0"/>
          </a:p>
          <a:p>
            <a:pPr marL="0" indent="0">
              <a:buNone/>
            </a:pPr>
            <a:r>
              <a:rPr lang="en-GB" sz="2400" dirty="0" smtClean="0"/>
              <a:t> What </a:t>
            </a:r>
            <a:r>
              <a:rPr lang="en-GB" sz="2400" dirty="0"/>
              <a:t>our students can </a:t>
            </a:r>
            <a:r>
              <a:rPr lang="en-GB" sz="2400" dirty="0" smtClean="0"/>
              <a:t>expect:</a:t>
            </a:r>
            <a:endParaRPr lang="en-GB" sz="2400" dirty="0"/>
          </a:p>
          <a:p>
            <a:pPr marL="0" indent="0">
              <a:buNone/>
            </a:pPr>
            <a:r>
              <a:rPr lang="en-GB" sz="2400" i="1" dirty="0" smtClean="0"/>
              <a:t> Students </a:t>
            </a:r>
            <a:r>
              <a:rPr lang="en-GB" sz="2400" i="1" dirty="0"/>
              <a:t>at the University of Edinburgh will benefit from excellent teaching, both on-campus and online, and a strong academic and pastoral support framework which responds effectively to the range of individual circumstances, experience, expectations and interests. </a:t>
            </a:r>
            <a:endParaRPr lang="en-GB" sz="2400" i="1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1600" i="1" dirty="0"/>
              <a:t>(UoE website. Last accessed 14/03/17)</a:t>
            </a:r>
            <a:endParaRPr lang="en-GB" sz="16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6409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How will we do this?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Improve connectivity and liaison between Schools, Colleges and University-wide student support services, to better recognise and respond to the needs and expectations of our students, prospective students and </a:t>
            </a:r>
            <a:r>
              <a:rPr lang="en-GB" i="1" dirty="0" smtClean="0"/>
              <a:t>graduates. </a:t>
            </a:r>
          </a:p>
          <a:p>
            <a:r>
              <a:rPr lang="en-GB" sz="2000" i="1" dirty="0" smtClean="0"/>
              <a:t>(UoE website. Last accessed 14/03/17)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8797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 the moment…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Student access depends on</a:t>
            </a:r>
          </a:p>
          <a:p>
            <a:pPr lvl="1"/>
            <a:r>
              <a:rPr lang="en-GB" dirty="0" smtClean="0"/>
              <a:t>Personal Tutors knowing (caring) what is available</a:t>
            </a:r>
          </a:p>
          <a:p>
            <a:pPr lvl="1"/>
            <a:r>
              <a:rPr lang="en-GB" dirty="0" smtClean="0"/>
              <a:t>Self-referral</a:t>
            </a:r>
          </a:p>
          <a:p>
            <a:pPr lvl="1"/>
            <a:r>
              <a:rPr lang="en-GB" dirty="0" smtClean="0"/>
              <a:t>Other referral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87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Survey results</a:t>
            </a:r>
            <a:endParaRPr lang="en-GB" dirty="0"/>
          </a:p>
        </p:txBody>
      </p:sp>
      <p:sp>
        <p:nvSpPr>
          <p:cNvPr id="8" name="AutoShape 8" descr="https://outlook.office.com/owa/service.svc/s/GetAttachmentThumbnail?id=AAMkAGI3ZmIxNzkwLTcwNDYtNDdiYi1iYjE1LWJlODU4Y2E4YWEyZQBGAAAAAAD2pBF2hjloQqlZoCs172DvBwDX3Sx41tiHQZR9vHVoQBjWAAADdehjAADnfd0qCsTnSZOSQ8TPGhoqAALM8LWjAAABEgAQANQqKMBw7BlAgELcoC%2FwMVg%3D&amp;thumbnailType=2&amp;X-OWA-CANARY=0gQX3UstP0i_m7l4xh3Af_C0GNFkbNQYMi_eyA7NK_qH0CWv1dAs9GSiapnQt1rfKf5j8EJwl5c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https://outlook.office.com/owa/service.svc/s/GetAttachmentThumbnail?id=AAMkAGI3ZmIxNzkwLTcwNDYtNDdiYi1iYjE1LWJlODU4Y2E4YWEyZQBGAAAAAAD2pBF2hjloQqlZoCs172DvBwDX3Sx41tiHQZR9vHVoQBjWAAADdehjAADnfd0qCsTnSZOSQ8TPGhoqAALM8LWjAAABEgAQANQqKMBw7BlAgELcoC%2FwMVg%3D&amp;thumbnailType=2&amp;X-OWA-CANARY=0gQX3UstP0i_m7l4xh3Af_C0GNFkbNQYMi_eyA7NK_qH0CWv1dAs9GSiapnQt1rfKf5j8EJwl5c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156256" y="126146"/>
            <a:ext cx="5791925" cy="749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6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 (?)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ea typeface="+mn-ea"/>
              </a:rPr>
              <a:t>Large university with complex structures and processes</a:t>
            </a:r>
          </a:p>
          <a:p>
            <a:pPr marL="0" lvl="0" indent="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GB" sz="2800" dirty="0">
              <a:solidFill>
                <a:prstClr val="black"/>
              </a:solidFill>
              <a:ea typeface="+mn-ea"/>
            </a:endParaRPr>
          </a:p>
          <a:p>
            <a:pPr marL="228600" lvl="0" indent="-22860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ea typeface="+mn-ea"/>
              </a:rPr>
              <a:t>Students need to be able to </a:t>
            </a:r>
            <a:r>
              <a:rPr lang="en-GB" sz="2800" b="1" dirty="0">
                <a:solidFill>
                  <a:prstClr val="black"/>
                </a:solidFill>
                <a:ea typeface="+mn-ea"/>
              </a:rPr>
              <a:t>find</a:t>
            </a:r>
            <a:r>
              <a:rPr lang="en-GB" sz="2800" dirty="0">
                <a:solidFill>
                  <a:prstClr val="black"/>
                </a:solidFill>
                <a:ea typeface="+mn-ea"/>
              </a:rPr>
              <a:t> the support </a:t>
            </a:r>
          </a:p>
          <a:p>
            <a:pPr marL="228600" lvl="0" indent="-22860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ea typeface="+mn-ea"/>
              </a:rPr>
              <a:t>Students need to be able to </a:t>
            </a:r>
            <a:r>
              <a:rPr lang="en-GB" sz="2800" b="1" dirty="0">
                <a:solidFill>
                  <a:prstClr val="black"/>
                </a:solidFill>
                <a:ea typeface="+mn-ea"/>
              </a:rPr>
              <a:t>access </a:t>
            </a:r>
            <a:r>
              <a:rPr lang="en-GB" sz="2800" dirty="0">
                <a:solidFill>
                  <a:prstClr val="black"/>
                </a:solidFill>
                <a:ea typeface="+mn-ea"/>
              </a:rPr>
              <a:t>the support</a:t>
            </a:r>
          </a:p>
          <a:p>
            <a:pPr marL="228600" lvl="0" indent="-22860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en-GB" sz="2800" dirty="0">
              <a:solidFill>
                <a:prstClr val="black"/>
              </a:solidFill>
              <a:ea typeface="+mn-ea"/>
            </a:endParaRPr>
          </a:p>
          <a:p>
            <a:pPr marL="0" lvl="0" indent="0" algn="ctr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prstClr val="black"/>
                </a:solidFill>
                <a:ea typeface="+mn-ea"/>
              </a:rPr>
              <a:t>Visibility and </a:t>
            </a:r>
            <a:r>
              <a:rPr lang="en-GB" sz="2800" dirty="0" smtClean="0">
                <a:solidFill>
                  <a:prstClr val="black"/>
                </a:solidFill>
                <a:ea typeface="+mn-ea"/>
              </a:rPr>
              <a:t>eligibility</a:t>
            </a:r>
            <a:endParaRPr lang="en-GB" sz="2800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9566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aim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We want to empower students to</a:t>
            </a:r>
          </a:p>
          <a:p>
            <a:r>
              <a:rPr lang="en-GB" dirty="0"/>
              <a:t>Take effective steps in developing their academic writing</a:t>
            </a:r>
          </a:p>
          <a:p>
            <a:r>
              <a:rPr lang="en-GB" dirty="0"/>
              <a:t>At a time, place and level that is meaningful to them</a:t>
            </a:r>
          </a:p>
          <a:p>
            <a:endParaRPr lang="en-GB" dirty="0"/>
          </a:p>
          <a:p>
            <a:r>
              <a:rPr lang="en-GB" dirty="0"/>
              <a:t>First step, a signposting webpage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138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back to the two questions…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How do other institutions signpost writing support and development?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issues have you encountered with the systems currently used in your institution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23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566" y="1726162"/>
            <a:ext cx="7203233" cy="394737"/>
          </a:xfrm>
        </p:spPr>
        <p:txBody>
          <a:bodyPr/>
          <a:lstStyle/>
          <a:p>
            <a:r>
              <a:rPr lang="en-GB" dirty="0"/>
              <a:t>EAP and The Butler’s Stance (</a:t>
            </a:r>
            <a:r>
              <a:rPr lang="en-GB" sz="3200" dirty="0" err="1"/>
              <a:t>Raimes</a:t>
            </a:r>
            <a:r>
              <a:rPr lang="en-GB" sz="3200" dirty="0"/>
              <a:t>, 1992)    </a:t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25" y="2354657"/>
            <a:ext cx="6439646" cy="36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898" y="977900"/>
            <a:ext cx="7193902" cy="1189038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Power over others </a:t>
            </a:r>
            <a:r>
              <a:rPr lang="en-GB" dirty="0" smtClean="0"/>
              <a:t>need </a:t>
            </a:r>
            <a:r>
              <a:rPr lang="en-GB" dirty="0"/>
              <a:t>not be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‘domination’</a:t>
            </a:r>
            <a:br>
              <a:rPr lang="en-GB" dirty="0" smtClean="0"/>
            </a:b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It can be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transformational</a:t>
            </a:r>
          </a:p>
          <a:p>
            <a:r>
              <a:rPr lang="en-GB" dirty="0" smtClean="0"/>
              <a:t>productive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559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000" dirty="0" smtClean="0"/>
              <a:t>Evaluating the position of writing provision within one university.</a:t>
            </a:r>
          </a:p>
          <a:p>
            <a:pPr lvl="1"/>
            <a:r>
              <a:rPr lang="en-GB" sz="3600" dirty="0" smtClean="0"/>
              <a:t>Connectivity</a:t>
            </a:r>
          </a:p>
          <a:p>
            <a:pPr lvl="1"/>
            <a:r>
              <a:rPr lang="en-GB" sz="3600" dirty="0" smtClean="0"/>
              <a:t>Complementarity</a:t>
            </a:r>
          </a:p>
          <a:p>
            <a:pPr lvl="1"/>
            <a:r>
              <a:rPr lang="en-GB" sz="3600" dirty="0" smtClean="0"/>
              <a:t>Or just complexity?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48520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638" y="977900"/>
            <a:ext cx="7269162" cy="19775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‘Our goal today is to start conversations on these issues and to explore roles writing teachers might play in cross- campus dialogues on (graduate) student writing support.’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( </a:t>
            </a:r>
            <a:r>
              <a:rPr lang="en-GB" sz="2800" dirty="0" smtClean="0"/>
              <a:t>Simpson et al. 2016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793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Two questions: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How do other institutions signpost writing support and development?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issues have you encountered with the systems currently used in your institution</a:t>
            </a:r>
            <a:r>
              <a:rPr lang="en-GB" dirty="0" smtClean="0"/>
              <a:t>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Writing Programs Worldwide </a:t>
            </a:r>
            <a:r>
              <a:rPr lang="en-GB" sz="2400" dirty="0">
                <a:hlinkClick r:id="rId3"/>
              </a:rPr>
              <a:t>http://writingprogramsworldwide.ucdavis.edu/</a:t>
            </a:r>
            <a:r>
              <a:rPr lang="en-GB" sz="2400" dirty="0"/>
              <a:t> </a:t>
            </a:r>
          </a:p>
          <a:p>
            <a:endParaRPr lang="en-GB" sz="400" dirty="0"/>
          </a:p>
          <a:p>
            <a:r>
              <a:rPr lang="en-GB" sz="2800" dirty="0"/>
              <a:t>Main goal is “</a:t>
            </a:r>
            <a:r>
              <a:rPr lang="en-GB" sz="2800" i="1" dirty="0"/>
              <a:t>To recognize the uniqueness of the writing program created at each university”</a:t>
            </a:r>
          </a:p>
          <a:p>
            <a:pPr lvl="1"/>
            <a:r>
              <a:rPr lang="en-GB" sz="2400" i="1" dirty="0"/>
              <a:t>To build a dialogic transnational community of writing scholars, teachers, and administrators to share their discoveries and struggles </a:t>
            </a:r>
          </a:p>
          <a:p>
            <a:r>
              <a:rPr lang="en-GB" sz="2800" i="1" dirty="0"/>
              <a:t>Where and what students write in institutions – disciplines, genres, </a:t>
            </a:r>
            <a:r>
              <a:rPr lang="en-GB" sz="2800" i="1" dirty="0" smtClean="0"/>
              <a:t>assignments</a:t>
            </a:r>
            <a:endParaRPr lang="en-GB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0662" r="20791" b="2610"/>
          <a:stretch/>
        </p:blipFill>
        <p:spPr>
          <a:xfrm>
            <a:off x="1509078" y="977900"/>
            <a:ext cx="7269162" cy="582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2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University of Edinburgh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8970" t="20204" r="11238"/>
          <a:stretch/>
        </p:blipFill>
        <p:spPr>
          <a:xfrm>
            <a:off x="1417639" y="2148955"/>
            <a:ext cx="7280592" cy="46837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03470" y="2868930"/>
            <a:ext cx="1654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3 Colleges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903470" y="4094142"/>
            <a:ext cx="1739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20 Schools</a:t>
            </a:r>
            <a:endParaRPr lang="en-GB" sz="2800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168415"/>
              </p:ext>
            </p:extLst>
          </p:nvPr>
        </p:nvGraphicFramePr>
        <p:xfrm>
          <a:off x="1380153" y="2984152"/>
          <a:ext cx="7344131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3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2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19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2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Fee</a:t>
                      </a:r>
                      <a:r>
                        <a:rPr lang="en-GB" sz="2400" baseline="0" dirty="0" smtClean="0"/>
                        <a:t> status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UG</a:t>
                      </a:r>
                      <a:endParaRPr lang="en-GB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PGT</a:t>
                      </a:r>
                      <a:endParaRPr lang="en-GB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PGR</a:t>
                      </a:r>
                      <a:endParaRPr lang="en-GB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TOTAL</a:t>
                      </a:r>
                      <a:endParaRPr lang="en-GB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Scottish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8,795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1,785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1,365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11,945</a:t>
                      </a:r>
                      <a:endParaRPr lang="en-GB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Other UK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7,250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1,480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900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9,630</a:t>
                      </a:r>
                      <a:endParaRPr lang="en-GB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EU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2,515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1,200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910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4,625</a:t>
                      </a:r>
                      <a:endParaRPr lang="en-GB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Overseas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4,740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4,135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1,415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10,290</a:t>
                      </a:r>
                      <a:endParaRPr lang="en-GB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TOTAL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23,300</a:t>
                      </a:r>
                      <a:endParaRPr lang="en-GB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8,600</a:t>
                      </a:r>
                      <a:endParaRPr lang="en-GB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4,590</a:t>
                      </a:r>
                      <a:endParaRPr lang="en-GB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36,490</a:t>
                      </a:r>
                      <a:endParaRPr lang="en-GB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498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Silos of support – ELE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747" r="7124" b="4027"/>
          <a:stretch/>
        </p:blipFill>
        <p:spPr>
          <a:xfrm>
            <a:off x="1268730" y="1822817"/>
            <a:ext cx="7875270" cy="422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5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638" y="977900"/>
            <a:ext cx="7269162" cy="989123"/>
          </a:xfrm>
        </p:spPr>
        <p:txBody>
          <a:bodyPr/>
          <a:lstStyle/>
          <a:p>
            <a:r>
              <a:rPr lang="en-GB" dirty="0" smtClean="0"/>
              <a:t>ELE           In-sessional support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7638" y="1520456"/>
            <a:ext cx="7269162" cy="5220586"/>
          </a:xfrm>
        </p:spPr>
        <p:txBody>
          <a:bodyPr/>
          <a:lstStyle/>
          <a:p>
            <a:r>
              <a:rPr lang="en-GB" sz="1800" dirty="0" smtClean="0"/>
              <a:t>EGAP:</a:t>
            </a:r>
          </a:p>
          <a:p>
            <a:r>
              <a:rPr lang="en-GB" sz="2000" dirty="0" smtClean="0"/>
              <a:t> </a:t>
            </a:r>
            <a:r>
              <a:rPr lang="en-GB" sz="2000" dirty="0">
                <a:hlinkClick r:id="rId3"/>
              </a:rPr>
              <a:t>Seminar Discussion Skills</a:t>
            </a:r>
            <a:endParaRPr lang="en-GB" sz="2000" dirty="0"/>
          </a:p>
          <a:p>
            <a:r>
              <a:rPr lang="en-GB" sz="2000" dirty="0">
                <a:hlinkClick r:id="rId4" tooltip="Better Pronunciation"/>
              </a:rPr>
              <a:t>Better Pronunciation </a:t>
            </a:r>
            <a:endParaRPr lang="en-GB" sz="2000" dirty="0"/>
          </a:p>
          <a:p>
            <a:r>
              <a:rPr lang="en-GB" sz="2000" dirty="0">
                <a:hlinkClick r:id="rId5"/>
              </a:rPr>
              <a:t>Presentation Skills</a:t>
            </a:r>
            <a:endParaRPr lang="en-GB" sz="2000" dirty="0"/>
          </a:p>
          <a:p>
            <a:r>
              <a:rPr lang="en-GB" sz="2000" dirty="0">
                <a:hlinkClick r:id="rId6"/>
              </a:rPr>
              <a:t>Academic Writing for International Students</a:t>
            </a:r>
            <a:endParaRPr lang="en-GB" sz="2000" dirty="0"/>
          </a:p>
          <a:p>
            <a:r>
              <a:rPr lang="en-GB" sz="2000" dirty="0">
                <a:hlinkClick r:id="rId7"/>
              </a:rPr>
              <a:t>Grammar for Academic Writing</a:t>
            </a:r>
            <a:endParaRPr lang="en-GB" sz="2000" dirty="0"/>
          </a:p>
          <a:p>
            <a:r>
              <a:rPr lang="en-GB" sz="2000" dirty="0">
                <a:hlinkClick r:id="rId8" tooltip="Writing your PhD Reviewing the Literature"/>
              </a:rPr>
              <a:t>Writing your PhD: Reviewing the Literature</a:t>
            </a:r>
            <a:endParaRPr lang="en-GB" sz="2000" dirty="0"/>
          </a:p>
          <a:p>
            <a:r>
              <a:rPr lang="en-GB" sz="2000" dirty="0">
                <a:hlinkClick r:id="rId9"/>
              </a:rPr>
              <a:t>Writing a PhD First-Year Report</a:t>
            </a:r>
            <a:endParaRPr lang="en-GB" sz="2000" dirty="0"/>
          </a:p>
          <a:p>
            <a:r>
              <a:rPr lang="en-GB" sz="2000" dirty="0">
                <a:hlinkClick r:id="rId10"/>
              </a:rPr>
              <a:t>Writing up PhD Qualitative Research</a:t>
            </a:r>
            <a:endParaRPr lang="en-GB" sz="2000" dirty="0"/>
          </a:p>
          <a:p>
            <a:r>
              <a:rPr lang="en-GB" sz="2000" dirty="0">
                <a:hlinkClick r:id="rId11"/>
              </a:rPr>
              <a:t>Writing up PhD Quantitative Research</a:t>
            </a:r>
            <a:endParaRPr lang="en-GB" sz="2000" dirty="0"/>
          </a:p>
          <a:p>
            <a:r>
              <a:rPr lang="en-GB" sz="2000" dirty="0" smtClean="0"/>
              <a:t>Online ESAP: dentists, nursing, vets, engineering, medicine.</a:t>
            </a:r>
          </a:p>
          <a:p>
            <a:r>
              <a:rPr lang="en-GB" sz="2000" dirty="0" smtClean="0"/>
              <a:t>f2F ESAP: economics, biology, sports science, engineering, education.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943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Silos of support - IAD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34" y="1690689"/>
            <a:ext cx="8607932" cy="41424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1616"/>
          <a:stretch/>
        </p:blipFill>
        <p:spPr>
          <a:xfrm>
            <a:off x="1354408" y="1009388"/>
            <a:ext cx="4862027" cy="55050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4214" t="9275" r="3944" b="13467"/>
          <a:stretch/>
        </p:blipFill>
        <p:spPr>
          <a:xfrm>
            <a:off x="63229" y="2748471"/>
            <a:ext cx="9017541" cy="36505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t="7311" r="22828" b="60408"/>
          <a:stretch/>
        </p:blipFill>
        <p:spPr>
          <a:xfrm>
            <a:off x="4281973" y="0"/>
            <a:ext cx="4850597" cy="6743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l="26535" t="5084" r="4012" b="10671"/>
          <a:stretch/>
        </p:blipFill>
        <p:spPr>
          <a:xfrm>
            <a:off x="1200151" y="2146039"/>
            <a:ext cx="7943849" cy="46371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0082" y="3720734"/>
            <a:ext cx="4738701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e.g. For PGT, AY 2016/17, 42 workshops with ‘writing’ in the title. Not including things like literature review, being critical, proof-reading etc.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8837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 and IAD support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/>
              <a:t>ELE</a:t>
            </a:r>
          </a:p>
          <a:p>
            <a:r>
              <a:rPr lang="en-GB" sz="2400" dirty="0" smtClean="0"/>
              <a:t>(Quasi-)streamed </a:t>
            </a:r>
          </a:p>
          <a:p>
            <a:r>
              <a:rPr lang="en-GB" sz="2400" dirty="0" smtClean="0"/>
              <a:t>For international students</a:t>
            </a:r>
          </a:p>
          <a:p>
            <a:r>
              <a:rPr lang="en-GB" sz="2400" dirty="0" smtClean="0"/>
              <a:t>One-to-one, workshops, self-study</a:t>
            </a:r>
          </a:p>
          <a:p>
            <a:r>
              <a:rPr lang="en-GB" sz="2400" dirty="0" smtClean="0"/>
              <a:t>Online, face-to-face</a:t>
            </a:r>
          </a:p>
          <a:p>
            <a:r>
              <a:rPr lang="en-GB" sz="2400" dirty="0" smtClean="0"/>
              <a:t>Mix of generic and subject specific</a:t>
            </a:r>
          </a:p>
          <a:p>
            <a:r>
              <a:rPr lang="en-GB" sz="2400" dirty="0" smtClean="0"/>
              <a:t>Strategy: remedial</a:t>
            </a:r>
          </a:p>
          <a:p>
            <a:r>
              <a:rPr lang="en-GB" sz="2400" dirty="0" smtClean="0"/>
              <a:t>Some CEM</a:t>
            </a:r>
          </a:p>
          <a:p>
            <a:endParaRPr lang="en-GB" sz="2400" dirty="0" smtClean="0"/>
          </a:p>
          <a:p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166360" y="2221992"/>
            <a:ext cx="3737610" cy="3904171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IAD</a:t>
            </a:r>
          </a:p>
          <a:p>
            <a:r>
              <a:rPr lang="en-GB" sz="2400" dirty="0" smtClean="0"/>
              <a:t>Streamed (UG, PGT, PGR)</a:t>
            </a:r>
          </a:p>
          <a:p>
            <a:r>
              <a:rPr lang="en-GB" sz="2400" dirty="0" smtClean="0"/>
              <a:t>Open to all</a:t>
            </a:r>
          </a:p>
          <a:p>
            <a:r>
              <a:rPr lang="en-GB" sz="2400" dirty="0" smtClean="0"/>
              <a:t>One-to-one, workshops, self-study</a:t>
            </a:r>
          </a:p>
          <a:p>
            <a:r>
              <a:rPr lang="en-GB" sz="2400" dirty="0" smtClean="0"/>
              <a:t>Online, face-to-face</a:t>
            </a:r>
          </a:p>
          <a:p>
            <a:r>
              <a:rPr lang="en-GB" sz="2400" dirty="0" smtClean="0"/>
              <a:t>Mostly generic (not subject specific)</a:t>
            </a:r>
          </a:p>
          <a:p>
            <a:r>
              <a:rPr lang="en-GB" sz="2400" dirty="0" smtClean="0"/>
              <a:t>Strategy: development and enhancement (seen/used as remedial)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6588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pres6.potx</Template>
  <TotalTime>581</TotalTime>
  <Words>896</Words>
  <Application>Microsoft Office PowerPoint</Application>
  <PresentationFormat>On-screen Show (4:3)</PresentationFormat>
  <Paragraphs>157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MS PGothic</vt:lpstr>
      <vt:lpstr>Arial</vt:lpstr>
      <vt:lpstr>Calibri</vt:lpstr>
      <vt:lpstr>pres6</vt:lpstr>
      <vt:lpstr>Exploring student access to writing development within one institution</vt:lpstr>
      <vt:lpstr>PowerPoint Presentation</vt:lpstr>
      <vt:lpstr>Two questions:</vt:lpstr>
      <vt:lpstr>Background</vt:lpstr>
      <vt:lpstr>University of Edinburgh</vt:lpstr>
      <vt:lpstr>Silos of support – ELE </vt:lpstr>
      <vt:lpstr>ELE           In-sessional support </vt:lpstr>
      <vt:lpstr>Silos of support - IAD</vt:lpstr>
      <vt:lpstr>ELE and IAD support</vt:lpstr>
      <vt:lpstr>Silos of support – as well as…</vt:lpstr>
      <vt:lpstr>             UoE Student Experience </vt:lpstr>
      <vt:lpstr>         How will we do this?</vt:lpstr>
      <vt:lpstr>At the moment…</vt:lpstr>
      <vt:lpstr>Survey results</vt:lpstr>
      <vt:lpstr>Problem (?)</vt:lpstr>
      <vt:lpstr>Our aim</vt:lpstr>
      <vt:lpstr>So back to the two questions…</vt:lpstr>
      <vt:lpstr>EAP and The Butler’s Stance (Raimes, 1992)     </vt:lpstr>
      <vt:lpstr>  Power over others need not be ‘domination’   It can be </vt:lpstr>
      <vt:lpstr>PowerPoint Presentation</vt:lpstr>
    </vt:vector>
  </TitlesOfParts>
  <Company>The University of Edinburgh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should go here</dc:title>
  <dc:creator>Aileen Robertson</dc:creator>
  <cp:lastModifiedBy>BENSON Cathy</cp:lastModifiedBy>
  <cp:revision>53</cp:revision>
  <cp:lastPrinted>2017-03-14T15:01:15Z</cp:lastPrinted>
  <dcterms:created xsi:type="dcterms:W3CDTF">2012-04-25T15:10:26Z</dcterms:created>
  <dcterms:modified xsi:type="dcterms:W3CDTF">2017-03-16T18:45:25Z</dcterms:modified>
</cp:coreProperties>
</file>