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0"/>
  </p:notesMasterIdLst>
  <p:sldIdLst>
    <p:sldId id="256" r:id="rId2"/>
    <p:sldId id="257" r:id="rId3"/>
    <p:sldId id="274" r:id="rId4"/>
    <p:sldId id="275" r:id="rId5"/>
    <p:sldId id="282" r:id="rId6"/>
    <p:sldId id="276" r:id="rId7"/>
    <p:sldId id="268" r:id="rId8"/>
    <p:sldId id="278" r:id="rId9"/>
    <p:sldId id="269" r:id="rId10"/>
    <p:sldId id="267" r:id="rId11"/>
    <p:sldId id="270" r:id="rId12"/>
    <p:sldId id="284" r:id="rId13"/>
    <p:sldId id="266" r:id="rId14"/>
    <p:sldId id="271" r:id="rId15"/>
    <p:sldId id="272" r:id="rId16"/>
    <p:sldId id="280" r:id="rId17"/>
    <p:sldId id="264" r:id="rId18"/>
    <p:sldId id="285" r:id="rId19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3CB43D7A-2128-4979-BA6C-DD12FE60932B}">
          <p14:sldIdLst>
            <p14:sldId id="256"/>
            <p14:sldId id="257"/>
            <p14:sldId id="274"/>
            <p14:sldId id="275"/>
            <p14:sldId id="282"/>
            <p14:sldId id="276"/>
            <p14:sldId id="268"/>
            <p14:sldId id="278"/>
            <p14:sldId id="269"/>
            <p14:sldId id="267"/>
            <p14:sldId id="270"/>
            <p14:sldId id="284"/>
            <p14:sldId id="266"/>
            <p14:sldId id="271"/>
            <p14:sldId id="272"/>
            <p14:sldId id="280"/>
            <p14:sldId id="264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4E5F4"/>
    <a:srgbClr val="CADFF2"/>
    <a:srgbClr val="003366"/>
    <a:srgbClr val="FFFFCC"/>
    <a:srgbClr val="0000CC"/>
    <a:srgbClr val="006699"/>
    <a:srgbClr val="003399"/>
    <a:srgbClr val="000066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3199" autoAdjust="0"/>
  </p:normalViewPr>
  <p:slideViewPr>
    <p:cSldViewPr snapToGrid="0">
      <p:cViewPr varScale="1">
        <p:scale>
          <a:sx n="108" d="100"/>
          <a:sy n="108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CD731-C9F1-4BFF-B86A-31626A0E2554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AFBE-F1F1-43A9-BCC6-2E62D891AB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20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447" y="6356353"/>
            <a:ext cx="998195" cy="365125"/>
          </a:xfrm>
        </p:spPr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9410" y="6356353"/>
            <a:ext cx="30861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0618" y="6356353"/>
            <a:ext cx="874485" cy="365125"/>
          </a:xfrm>
        </p:spPr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056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1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387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60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419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9521"/>
            <a:ext cx="7886700" cy="7561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58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90687"/>
            <a:ext cx="3887391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90690"/>
            <a:ext cx="3868340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20536"/>
            <a:ext cx="7886700" cy="6701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80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8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946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34836"/>
            <a:ext cx="2949178" cy="92256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34836"/>
            <a:ext cx="4629150" cy="47262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72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86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7430" y="6356353"/>
            <a:ext cx="18386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E890D-B0A2-4DD6-9D42-857405BD751E}" type="datetimeFigureOut">
              <a:rPr lang="en-GB" smtClean="0"/>
              <a:pPr/>
              <a:t>14/03/17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5621-A25D-4A13-8CCD-BA9CB3FA636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433" y="2339246"/>
            <a:ext cx="7660918" cy="3656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433" y="1242031"/>
            <a:ext cx="7660918" cy="962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9" name="Picture 8" descr="Anglia_Ruskin_Logo_RGB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26" y="285826"/>
            <a:ext cx="2045208" cy="6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34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32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leap.org/wp-content/uploads/2016/04/teap-competency-framework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gp.org.uk/gp-training-and-exams/mrcgp-workplace-based-assessment-wpba/cot-for-mrcgp-workplace-based-assessment.aspx" TargetMode="External"/><Relationship Id="rId2" Type="http://schemas.openxmlformats.org/officeDocument/2006/relationships/hyperlink" Target="http://www.ucu.org.uk/media/6714/Developing-a-national-framework-for-the-effective-use-of-lesson-observation-in-FE-Dr-Matt-OLeary-Nov-13/pdf/ucu_lessonobsproject_nov13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77307"/>
            <a:ext cx="6858000" cy="1313645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dirty="0" smtClean="0"/>
              <a:t>David Jay</a:t>
            </a:r>
            <a:endParaRPr lang="en-GB" dirty="0"/>
          </a:p>
          <a:p>
            <a:r>
              <a:rPr lang="en-GB" dirty="0" smtClean="0"/>
              <a:t>Language Services Unit, Anglia Ruskin University</a:t>
            </a:r>
            <a:endParaRPr lang="en-GB" dirty="0"/>
          </a:p>
          <a:p>
            <a:r>
              <a:rPr lang="en-GB" dirty="0" smtClean="0"/>
              <a:t>BALEAP PIM, University of Edinburgh, March 18th 2017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505" y="3992451"/>
            <a:ext cx="7946264" cy="1184856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>
                <a:solidFill>
                  <a:srgbClr val="003366"/>
                </a:solidFill>
              </a:rPr>
              <a:t>Evaluation without judgement? </a:t>
            </a:r>
            <a:br>
              <a:rPr lang="en-GB" sz="3600" dirty="0" smtClean="0">
                <a:solidFill>
                  <a:srgbClr val="003366"/>
                </a:solidFill>
              </a:rPr>
            </a:br>
            <a:r>
              <a:rPr lang="en-GB" sz="3600" dirty="0" smtClean="0">
                <a:solidFill>
                  <a:srgbClr val="003366"/>
                </a:solidFill>
              </a:rPr>
              <a:t>Exploring alternative approaches to EAP lesson observation</a:t>
            </a:r>
            <a:endParaRPr lang="en-GB" sz="3600" dirty="0">
              <a:solidFill>
                <a:srgbClr val="0033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15" y="1206819"/>
            <a:ext cx="2729240" cy="21289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794" y="1206819"/>
            <a:ext cx="2696840" cy="212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1794617"/>
            <a:ext cx="7881870" cy="4747851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‘Critical success </a:t>
            </a:r>
            <a:r>
              <a:rPr lang="en-GB" sz="3200" dirty="0"/>
              <a:t>f</a:t>
            </a:r>
            <a:r>
              <a:rPr lang="en-GB" sz="3200" dirty="0" smtClean="0"/>
              <a:t>actors in EAP teaching’ </a:t>
            </a:r>
            <a:r>
              <a:rPr lang="en-GB" sz="3200" dirty="0"/>
              <a:t>(Alexander, 2012, </a:t>
            </a:r>
            <a:r>
              <a:rPr lang="en-GB" sz="3200" dirty="0" smtClean="0"/>
              <a:t>p.106-108)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D</a:t>
            </a:r>
            <a:r>
              <a:rPr lang="en-GB" sz="3200" dirty="0" smtClean="0"/>
              <a:t>erived </a:t>
            </a:r>
            <a:r>
              <a:rPr lang="en-GB" sz="3200" dirty="0"/>
              <a:t>from sets of teacher beliefs with a specific focus on </a:t>
            </a:r>
            <a:r>
              <a:rPr lang="en-GB" sz="3200" dirty="0" smtClean="0"/>
              <a:t>‘low </a:t>
            </a:r>
            <a:r>
              <a:rPr lang="en-GB" sz="3200" dirty="0"/>
              <a:t>level </a:t>
            </a:r>
            <a:r>
              <a:rPr lang="en-GB" sz="3200" dirty="0" smtClean="0"/>
              <a:t>learners’ </a:t>
            </a:r>
            <a:r>
              <a:rPr lang="en-GB" sz="3200" dirty="0"/>
              <a:t>of </a:t>
            </a:r>
            <a:r>
              <a:rPr lang="en-GB" sz="3200" dirty="0" smtClean="0"/>
              <a:t>English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3200" dirty="0"/>
              <a:t>‘Students should be challenged with new and unfamiliar material and difficult tasks</a:t>
            </a:r>
            <a:r>
              <a:rPr lang="en-GB" sz="3200" dirty="0" smtClean="0"/>
              <a:t>’</a:t>
            </a:r>
            <a:endParaRPr lang="en-GB" sz="1400" dirty="0" smtClean="0"/>
          </a:p>
          <a:p>
            <a:r>
              <a:rPr lang="en-GB" sz="3200" b="1" i="1" dirty="0" smtClean="0"/>
              <a:t>Challenge students with new and unfamiliar material and difficult tasks</a:t>
            </a:r>
          </a:p>
          <a:p>
            <a:endParaRPr lang="en-GB" sz="3200" i="1" dirty="0"/>
          </a:p>
          <a:p>
            <a:r>
              <a:rPr lang="en-GB" sz="3200" dirty="0"/>
              <a:t>‘Academic texts from textbooks can be adapted for this level’</a:t>
            </a:r>
          </a:p>
          <a:p>
            <a:r>
              <a:rPr lang="en-GB" sz="3200" b="1" i="1" dirty="0"/>
              <a:t>A</a:t>
            </a:r>
            <a:r>
              <a:rPr lang="en-GB" sz="3200" b="1" i="1" dirty="0" smtClean="0"/>
              <a:t>dapt academic texts from textbooks for this level</a:t>
            </a:r>
            <a:endParaRPr lang="en-GB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endParaRPr lang="en-GB" sz="2600" dirty="0" smtClean="0"/>
          </a:p>
          <a:p>
            <a:endParaRPr lang="en-GB" sz="3200" dirty="0"/>
          </a:p>
          <a:p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487" y="399246"/>
            <a:ext cx="8113690" cy="1292821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rgbClr val="003366"/>
                </a:solidFill>
              </a:rPr>
              <a:t>Supplementary criteria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8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2021983"/>
            <a:ext cx="7881870" cy="483601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Free-text comments for qualitative evaluation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‘Met/not met’ grading system from teacher training (e.g. CELTA); less appropriate for ongoing CPD mentoring with experienced practitioners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Numerical scales: problematic, as would need separate descriptors </a:t>
            </a: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81378"/>
            <a:ext cx="6858000" cy="1686058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rgbClr val="003366"/>
                </a:solidFill>
              </a:rPr>
              <a:t>Evaluation </a:t>
            </a:r>
            <a:r>
              <a:rPr lang="en-GB" sz="4800" dirty="0" smtClean="0"/>
              <a:t>methods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07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7110" y="1242031"/>
            <a:ext cx="8255238" cy="962281"/>
          </a:xfrm>
        </p:spPr>
        <p:txBody>
          <a:bodyPr>
            <a:noAutofit/>
          </a:bodyPr>
          <a:lstStyle/>
          <a:p>
            <a:r>
              <a:rPr lang="en-GB" sz="3800" dirty="0" smtClean="0"/>
              <a:t>Consultation Observation Tool (COT)</a:t>
            </a:r>
            <a:endParaRPr lang="en-GB" sz="3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9997" y="3902299"/>
            <a:ext cx="7661275" cy="18416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9997" y="2356834"/>
            <a:ext cx="7372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to assess GPs in training </a:t>
            </a:r>
            <a:r>
              <a:rPr lang="en-GB" sz="24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(adapted from RCGP</a:t>
            </a:r>
            <a:r>
              <a:rPr lang="en-GB" sz="24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2014) </a:t>
            </a:r>
            <a:r>
              <a:rPr lang="en-GB" sz="24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against </a:t>
            </a:r>
            <a:r>
              <a:rPr lang="en-GB" sz="24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set </a:t>
            </a:r>
            <a:r>
              <a:rPr lang="en-GB" sz="24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performance criteria</a:t>
            </a:r>
          </a:p>
        </p:txBody>
      </p:sp>
    </p:spTree>
    <p:extLst>
      <p:ext uri="{BB962C8B-B14F-4D97-AF65-F5344CB8AC3E}">
        <p14:creationId xmlns:p14="http://schemas.microsoft.com/office/powerpoint/2010/main" val="392270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38" y="1287887"/>
            <a:ext cx="7881870" cy="483601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4211" y="301862"/>
            <a:ext cx="6858000" cy="1449665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Peer observation pilot</a:t>
            </a:r>
            <a:endParaRPr lang="en-GB" sz="4000" dirty="0">
              <a:solidFill>
                <a:srgbClr val="003366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47617"/>
              </p:ext>
            </p:extLst>
          </p:nvPr>
        </p:nvGraphicFramePr>
        <p:xfrm>
          <a:off x="708337" y="1957588"/>
          <a:ext cx="7881871" cy="4367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867"/>
                <a:gridCol w="2464867"/>
                <a:gridCol w="2952137"/>
              </a:tblGrid>
              <a:tr h="618187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Pre-observation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Observation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Post-observation</a:t>
                      </a:r>
                      <a:endParaRPr lang="en-GB" sz="2400" dirty="0"/>
                    </a:p>
                  </a:txBody>
                  <a:tcPr/>
                </a:tc>
              </a:tr>
              <a:tr h="2087665"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/>
                        <a:t>Observee selects 3</a:t>
                      </a:r>
                      <a:r>
                        <a:rPr lang="en-GB" sz="2400" baseline="0" dirty="0" smtClean="0"/>
                        <a:t> criteria to work on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400" baseline="0" dirty="0" smtClean="0"/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/>
                        <a:t>Self-evaluation by observee on these criteria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/>
                        <a:t>Observer</a:t>
                      </a:r>
                      <a:r>
                        <a:rPr lang="en-GB" sz="2400" baseline="0" dirty="0" smtClean="0"/>
                        <a:t> makes n</a:t>
                      </a:r>
                      <a:r>
                        <a:rPr lang="en-GB" sz="2400" dirty="0" smtClean="0"/>
                        <a:t>otes on the selected criteria only.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/>
                        <a:t>Sharing</a:t>
                      </a:r>
                      <a:r>
                        <a:rPr lang="en-GB" sz="2400" baseline="0" dirty="0" smtClean="0"/>
                        <a:t> of</a:t>
                      </a:r>
                      <a:r>
                        <a:rPr lang="en-GB" sz="2400" dirty="0" smtClean="0"/>
                        <a:t> reflections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400" baseline="0" dirty="0" smtClean="0"/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aseline="0" dirty="0" smtClean="0"/>
                        <a:t>Comparison of assessments by observee and observer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400" baseline="0" dirty="0" smtClean="0"/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 smtClean="0"/>
                        <a:t>Discussion</a:t>
                      </a:r>
                      <a:r>
                        <a:rPr lang="en-GB" sz="2400" baseline="0" dirty="0" smtClean="0"/>
                        <a:t> of criteria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75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927278"/>
            <a:ext cx="7881870" cy="5617213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400" dirty="0" smtClean="0"/>
              <a:t>Use of new criteria very useful: allow specific focus on EAP practice, but give observee control of selection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400" dirty="0" smtClean="0"/>
              <a:t>Less realistic to apply a reliable evaluation </a:t>
            </a:r>
            <a:r>
              <a:rPr lang="en-GB" sz="3400" dirty="0"/>
              <a:t>‘grade’ for each </a:t>
            </a:r>
            <a:r>
              <a:rPr lang="en-GB" sz="3400" dirty="0" smtClean="0"/>
              <a:t>criterion, because of variable interpretation of </a:t>
            </a:r>
            <a:r>
              <a:rPr lang="en-GB" sz="3400" dirty="0"/>
              <a:t>descriptors (Thaine, 2004</a:t>
            </a:r>
            <a:r>
              <a:rPr lang="en-GB" sz="3400" dirty="0" smtClean="0"/>
              <a:t>), e.g. precise meaning of ‘autonomy’</a:t>
            </a:r>
            <a:endParaRPr lang="en-GB" sz="3400" dirty="0"/>
          </a:p>
          <a:p>
            <a:endParaRPr lang="en-GB" sz="3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400" dirty="0" smtClean="0"/>
              <a:t>Free-text </a:t>
            </a:r>
            <a:r>
              <a:rPr lang="en-GB" sz="3400" dirty="0"/>
              <a:t>comments </a:t>
            </a:r>
            <a:r>
              <a:rPr lang="en-GB" sz="3400" dirty="0" smtClean="0"/>
              <a:t>gave an effective balance </a:t>
            </a:r>
            <a:r>
              <a:rPr lang="en-GB" sz="3400" dirty="0"/>
              <a:t>between totally flexible developmental observation </a:t>
            </a:r>
            <a:r>
              <a:rPr lang="en-GB" sz="3400" dirty="0" smtClean="0"/>
              <a:t>and judgemental ‘grading’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400" dirty="0" smtClean="0"/>
              <a:t>Helpful combination of self- and peer-assessment (Cosh, 1999)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035958"/>
            <a:ext cx="6858000" cy="54464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4400" dirty="0" smtClean="0"/>
              <a:t>Initial reflections</a:t>
            </a:r>
            <a:endParaRPr lang="en-GB" sz="44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0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459" y="1555335"/>
            <a:ext cx="7881870" cy="497365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Qualitative free-text comments, referenced to pre-selected criteria, can be very helpful and are compatible with CPD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/>
              <a:t>Evaluative </a:t>
            </a:r>
            <a:r>
              <a:rPr lang="en-GB" sz="2600" dirty="0"/>
              <a:t>‘grading’ of observations </a:t>
            </a:r>
            <a:r>
              <a:rPr lang="en-GB" sz="2600" dirty="0" smtClean="0"/>
              <a:t>may lead to difficulties (c.f</a:t>
            </a:r>
            <a:r>
              <a:rPr lang="en-GB" sz="2600" dirty="0"/>
              <a:t>. O’Leary, 2013</a:t>
            </a:r>
            <a:r>
              <a:rPr lang="en-GB" sz="2600" dirty="0" smtClean="0"/>
              <a:t>)</a:t>
            </a:r>
            <a:endParaRPr lang="en-GB" sz="900" dirty="0"/>
          </a:p>
          <a:p>
            <a:endParaRPr lang="en-GB" sz="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If observation is </a:t>
            </a:r>
            <a:r>
              <a:rPr lang="en-GB" sz="2600" dirty="0" smtClean="0"/>
              <a:t>to be used for EAP course evaluation, </a:t>
            </a:r>
            <a:r>
              <a:rPr lang="en-GB" sz="2600" dirty="0"/>
              <a:t>other </a:t>
            </a:r>
            <a:r>
              <a:rPr lang="en-GB" sz="2600" dirty="0" smtClean="0"/>
              <a:t>measures should also be taken into account, </a:t>
            </a:r>
            <a:r>
              <a:rPr lang="en-GB" sz="2600" dirty="0"/>
              <a:t>e.g. student output, </a:t>
            </a:r>
            <a:r>
              <a:rPr lang="en-GB" sz="2600" dirty="0" smtClean="0"/>
              <a:t>feedback</a:t>
            </a:r>
            <a:endParaRPr lang="en-GB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900" dirty="0" smtClean="0"/>
          </a:p>
          <a:p>
            <a:endParaRPr lang="en-GB" sz="800" dirty="0"/>
          </a:p>
          <a:p>
            <a:endParaRPr lang="en-GB" sz="800" dirty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035958"/>
            <a:ext cx="6858000" cy="226172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/>
              <a:t>Conclusions</a:t>
            </a:r>
            <a:endParaRPr lang="en-GB" sz="40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1683522"/>
            <a:ext cx="7881869" cy="493092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What role does observation play in your context? Is it ‘evaluative’ or ‘developmental’?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/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How comfortable would you feel if your EAP teaching were to be evaluated? Would you want to be able to select the criteria to be focused on?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/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Do you think observation should be included as one of a range of measures of overall EAP course effectiveness?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Can peer- and self- evaluation be useful alternatives to top-down evaluations by line managers/course leaders?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307" y="181378"/>
            <a:ext cx="7920507" cy="1338329"/>
          </a:xfrm>
        </p:spPr>
        <p:txBody>
          <a:bodyPr>
            <a:normAutofit/>
          </a:bodyPr>
          <a:lstStyle/>
          <a:p>
            <a:pPr algn="ctr"/>
            <a:r>
              <a:rPr lang="en-GB" sz="4400" dirty="0" smtClean="0">
                <a:solidFill>
                  <a:srgbClr val="003366"/>
                </a:solidFill>
              </a:rPr>
              <a:t>Questions for you!</a:t>
            </a:r>
            <a:endParaRPr lang="en-GB" sz="44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1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2765" y="417783"/>
            <a:ext cx="7660918" cy="962281"/>
          </a:xfrm>
        </p:spPr>
        <p:txBody>
          <a:bodyPr/>
          <a:lstStyle/>
          <a:p>
            <a:pPr algn="ctr"/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12766" y="1249250"/>
            <a:ext cx="7903200" cy="5306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/>
              <a:t>Alexander, O., 2012. Exploring teacher beliefs in teaching EAP at low proficiency levels. </a:t>
            </a:r>
            <a:r>
              <a:rPr lang="en-GB" sz="1500" i="1" dirty="0"/>
              <a:t>Journal of English for Academic Purposes</a:t>
            </a:r>
            <a:r>
              <a:rPr lang="en-GB" sz="1500" dirty="0"/>
              <a:t>, 11, pp.99-111.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1500" dirty="0" smtClean="0"/>
              <a:t>Alexander</a:t>
            </a:r>
            <a:r>
              <a:rPr lang="en-US" sz="1500" dirty="0"/>
              <a:t>, O., 2013. The leap into TEAP: the role of the BALEAP competency framework in the professional development of new EAP teachers. </a:t>
            </a:r>
            <a:r>
              <a:rPr lang="en-US" sz="1500" i="1" dirty="0"/>
              <a:t>Professional and Academic English: Journal of the IATEFL English for Specific Purposes Special Interest Group.</a:t>
            </a:r>
            <a:r>
              <a:rPr lang="en-US" sz="1500" dirty="0"/>
              <a:t> vol. 42/2, Garnet Education, Reading, UK, IATEFL English for Specific Purposes SIG Conference 2010, Ankara, Turkey, 18-19 June.</a:t>
            </a:r>
            <a:endParaRPr lang="en-GB" sz="1500" dirty="0"/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1500" dirty="0" smtClean="0"/>
              <a:t>BALEAP</a:t>
            </a:r>
            <a:r>
              <a:rPr lang="en-GB" sz="1500" dirty="0"/>
              <a:t>, 2008. </a:t>
            </a:r>
            <a:r>
              <a:rPr lang="en-GB" sz="1500" i="1" dirty="0"/>
              <a:t>Competency Framework for Teachers of English for Academic Purposes</a:t>
            </a:r>
            <a:r>
              <a:rPr lang="en-GB" sz="1500" dirty="0"/>
              <a:t>. [pdf] Available at: </a:t>
            </a:r>
            <a:r>
              <a:rPr lang="en-GB" sz="1500" u="sng" dirty="0">
                <a:hlinkClick r:id="rId2"/>
              </a:rPr>
              <a:t>https://www.baleap.org/wp-content/uploads/2016/04/teap-competency-framework.pdf</a:t>
            </a:r>
            <a:r>
              <a:rPr lang="en-GB" sz="1500" dirty="0"/>
              <a:t>.</a:t>
            </a:r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1500" dirty="0" smtClean="0"/>
              <a:t>Bar-Hama</a:t>
            </a:r>
            <a:r>
              <a:rPr lang="en-GB" sz="1500" dirty="0"/>
              <a:t>, R. and Leshem, S., 2008. Evaluating Teaching Practice. </a:t>
            </a:r>
            <a:r>
              <a:rPr lang="en-GB" sz="1500" i="1" dirty="0"/>
              <a:t>English Language Teaching Journal</a:t>
            </a:r>
            <a:r>
              <a:rPr lang="en-GB" sz="1500" dirty="0"/>
              <a:t>, 62/3, pp.257-265</a:t>
            </a:r>
            <a:r>
              <a:rPr lang="en-GB" sz="1500" dirty="0" smtClean="0"/>
              <a:t>.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500" dirty="0" smtClean="0"/>
              <a:t>Cosh, J., 1999. Peer Observation: A Reflective Model. </a:t>
            </a:r>
            <a:r>
              <a:rPr lang="en-GB" sz="1500" i="1" dirty="0" smtClean="0"/>
              <a:t>English Language Teaching Journal, </a:t>
            </a:r>
            <a:r>
              <a:rPr lang="en-GB" sz="1500" dirty="0" smtClean="0"/>
              <a:t>53/1, pp.22-27.</a:t>
            </a:r>
            <a:endParaRPr lang="en-GB" sz="1500" dirty="0"/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GB" sz="1500" dirty="0" smtClean="0"/>
              <a:t>Crosthwaite</a:t>
            </a:r>
            <a:r>
              <a:rPr lang="en-GB" sz="1500" dirty="0"/>
              <a:t>, P., 2016. A longitudinal multidimensional analysis of EAP writing: Determining EAP course effectiveness. </a:t>
            </a:r>
            <a:r>
              <a:rPr lang="en-GB" sz="1500" i="1" dirty="0"/>
              <a:t>Journal of English for Academic Purposes</a:t>
            </a:r>
            <a:r>
              <a:rPr lang="en-GB" sz="1500" dirty="0"/>
              <a:t>, 22, pp.99-111</a:t>
            </a:r>
            <a:r>
              <a:rPr lang="en-GB" sz="1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45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54433" y="507936"/>
            <a:ext cx="7660918" cy="962281"/>
          </a:xfrm>
        </p:spPr>
        <p:txBody>
          <a:bodyPr/>
          <a:lstStyle/>
          <a:p>
            <a:pPr algn="ctr"/>
            <a:r>
              <a:rPr lang="en-GB" dirty="0" smtClean="0"/>
              <a:t>References (contd.)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54433" y="1470216"/>
            <a:ext cx="7660918" cy="514952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/>
              <a:t>Hedge, T., 2000. </a:t>
            </a:r>
            <a:r>
              <a:rPr lang="en-GB" i="1" dirty="0"/>
              <a:t>Teaching and Learning in the Language Classroom. </a:t>
            </a:r>
            <a:r>
              <a:rPr lang="en-GB" dirty="0"/>
              <a:t>Oxford: OUP.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Malderez, A. and Bodóczky, C., 1999. </a:t>
            </a:r>
            <a:r>
              <a:rPr lang="en-GB" i="1" dirty="0"/>
              <a:t>Mentor Courses: A Resource Book for Trainer-Trainers</a:t>
            </a:r>
            <a:r>
              <a:rPr lang="en-GB" dirty="0"/>
              <a:t>. Cambridge: CUP.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O’Leary, M,, 2013. </a:t>
            </a:r>
            <a:r>
              <a:rPr lang="en-GB" i="1" dirty="0"/>
              <a:t>Developing a National Framework for the Effective Use of Lesson Observation in Further Education</a:t>
            </a:r>
            <a:r>
              <a:rPr lang="en-GB" dirty="0"/>
              <a:t>. UCU Project Report. [pdf] Available at: </a:t>
            </a:r>
            <a:r>
              <a:rPr lang="en-GB" u="sng" dirty="0">
                <a:hlinkClick r:id="rId2"/>
              </a:rPr>
              <a:t>http://www.ucu.org.uk/media/6714/Developing-a-national-framework-for-the-effective-use-of-lesson-observation-in-FE-Dr-Matt-OLeary-Nov-13/pdf/ucu_lessonobsproject_nov13.pdf</a:t>
            </a:r>
            <a:endParaRPr lang="en-GB" u="sng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Royal College of General Practitioners, 2014. </a:t>
            </a:r>
            <a:r>
              <a:rPr lang="en-GB" i="1" dirty="0" smtClean="0"/>
              <a:t>Sample COT Form. </a:t>
            </a:r>
            <a:r>
              <a:rPr lang="en-GB" dirty="0" smtClean="0"/>
              <a:t>[pdf</a:t>
            </a:r>
            <a:r>
              <a:rPr lang="en-GB" dirty="0"/>
              <a:t>] Available at: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www.rcgp.org.uk/gp-training-and-exams/mrcgp-workplace-based-assessment-wpba/cot-for-mrcgp-workplace-based-assessment.aspx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Salter-Dvorak</a:t>
            </a:r>
            <a:r>
              <a:rPr lang="en-GB" dirty="0"/>
              <a:t>, H., 2016. Learning to argue in EAP: Evaluating a curriculum innovation from the inside. </a:t>
            </a:r>
            <a:r>
              <a:rPr lang="en-GB" i="1" dirty="0"/>
              <a:t>Journal of English for Academic Purposes</a:t>
            </a:r>
            <a:r>
              <a:rPr lang="en-GB" dirty="0"/>
              <a:t>, 22, pp.19-31.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Tanner, R. and Green, C., 1998. </a:t>
            </a:r>
            <a:r>
              <a:rPr lang="en-GB" i="1" dirty="0"/>
              <a:t>Tasks for Teacher Education. </a:t>
            </a:r>
            <a:r>
              <a:rPr lang="en-GB" dirty="0"/>
              <a:t>Harlow: Longman.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Thaine, C., 2004. The Assessment of Second Language Teaching. </a:t>
            </a:r>
            <a:r>
              <a:rPr lang="en-GB" i="1" dirty="0"/>
              <a:t>English Language Teaching Journal</a:t>
            </a:r>
            <a:r>
              <a:rPr lang="en-GB" dirty="0"/>
              <a:t>, 58/4, pp.257-265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8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1815738"/>
            <a:ext cx="7881870" cy="45328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 smtClean="0"/>
              <a:t>Reflect</a:t>
            </a:r>
            <a:r>
              <a:rPr lang="en-GB" sz="2800" dirty="0" smtClean="0"/>
              <a:t> on the use of lesson observation as an evaluation tool in EAP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 smtClean="0"/>
              <a:t>Share experience </a:t>
            </a:r>
            <a:r>
              <a:rPr lang="en-GB" sz="2800" dirty="0" smtClean="0"/>
              <a:t>of piloting a criterion-based framework in peer observation</a:t>
            </a:r>
          </a:p>
          <a:p>
            <a:endParaRPr lang="en-GB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 smtClean="0"/>
              <a:t>Exchange questions </a:t>
            </a:r>
            <a:r>
              <a:rPr lang="en-GB" sz="2800" dirty="0" smtClean="0"/>
              <a:t>about the proper role of evaluation in EAP lesson observation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81378"/>
            <a:ext cx="6858000" cy="1464542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rgbClr val="003366"/>
                </a:solidFill>
              </a:rPr>
              <a:t>Objectives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5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2021983"/>
            <a:ext cx="7881870" cy="4679263"/>
          </a:xfrm>
        </p:spPr>
        <p:txBody>
          <a:bodyPr>
            <a:normAutofit/>
          </a:bodyPr>
          <a:lstStyle/>
          <a:p>
            <a:r>
              <a:rPr lang="en-GB" dirty="0" smtClean="0"/>
              <a:t>We have many ways of measuring the effectiveness of EAP provision: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Student output </a:t>
            </a:r>
            <a:r>
              <a:rPr lang="en-GB" dirty="0" smtClean="0"/>
              <a:t>(e.g. Crosthwaite, 2016) before and after an EAP writing course, or looking at cohort progress on degree programmes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Feedback</a:t>
            </a:r>
            <a:r>
              <a:rPr lang="en-GB" dirty="0" smtClean="0"/>
              <a:t> from students and/or staff (e.g. Salter-Dvorak, 2016)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Lesson observation </a:t>
            </a:r>
            <a:r>
              <a:rPr lang="en-GB" dirty="0" smtClean="0"/>
              <a:t>(Hedge, 2000)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81378"/>
            <a:ext cx="6858000" cy="1686058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/>
              <a:t>Evaluating EAP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7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2021983"/>
            <a:ext cx="7881870" cy="4836017"/>
          </a:xfrm>
        </p:spPr>
        <p:txBody>
          <a:bodyPr/>
          <a:lstStyle/>
          <a:p>
            <a:r>
              <a:rPr lang="en-GB" sz="2800" dirty="0" smtClean="0"/>
              <a:t>1. What role (if any) should direct observation of classes play in the evaluation of the effectiveness of EAP courses?</a:t>
            </a:r>
          </a:p>
          <a:p>
            <a:endParaRPr lang="en-GB" sz="2800" dirty="0"/>
          </a:p>
          <a:p>
            <a:r>
              <a:rPr lang="en-GB" sz="2800" dirty="0" smtClean="0"/>
              <a:t>2. If observation can be used to evaluate course effectiveness, what form should it take?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81378"/>
            <a:ext cx="6858000" cy="1686058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/>
              <a:t>?</a:t>
            </a:r>
            <a:endParaRPr lang="en-GB" sz="54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4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1777285"/>
            <a:ext cx="7881870" cy="4932609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/>
              <a:t>‘Internal paradox’: not all aspects of teaching are observable (Bar-Hama and Leshem, 2008, p.264)</a:t>
            </a:r>
          </a:p>
          <a:p>
            <a:endParaRPr lang="en-GB" sz="16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800" dirty="0"/>
              <a:t>O</a:t>
            </a:r>
            <a:r>
              <a:rPr lang="en-GB" sz="2800" dirty="0" smtClean="0"/>
              <a:t>bserver’s paradox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16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800" dirty="0"/>
              <a:t>Doubt about the ‘validity and reliability of observation as a method of assessment in </a:t>
            </a:r>
            <a:r>
              <a:rPr lang="en-GB" sz="2800" dirty="0" smtClean="0"/>
              <a:t>“snapshots” or isolated, episodic performances’ </a:t>
            </a:r>
            <a:r>
              <a:rPr lang="en-GB" sz="2800" dirty="0"/>
              <a:t>(O’Leary, 2013, p. 7</a:t>
            </a:r>
            <a:r>
              <a:rPr lang="en-GB" sz="28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16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/>
              <a:t>Practical difficulties of setting up observations compared to processing assignments / feedback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143" y="181378"/>
            <a:ext cx="7654833" cy="1595907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rgbClr val="003366"/>
                </a:solidFill>
              </a:rPr>
              <a:t>Methodological </a:t>
            </a:r>
            <a:r>
              <a:rPr lang="en-GB" sz="4800" dirty="0" smtClean="0"/>
              <a:t>difficulties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29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2021983"/>
            <a:ext cx="7881870" cy="483601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O’Leary: ‘widely debated and hotly contested’ about which practitioners feel ‘</a:t>
            </a:r>
            <a:r>
              <a:rPr lang="en-GB" sz="2800" dirty="0"/>
              <a:t>v</a:t>
            </a:r>
            <a:r>
              <a:rPr lang="en-GB" sz="2800" dirty="0" smtClean="0"/>
              <a:t>ery strongly’ (2013, p.6)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Dissatisfaction with ‘graded models of assessment’</a:t>
            </a:r>
          </a:p>
          <a:p>
            <a:endParaRPr lang="en-GB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Damaging effect of ‘outsider’s judgement</a:t>
            </a:r>
            <a:r>
              <a:rPr lang="en-GB" sz="2800" dirty="0"/>
              <a:t>’ </a:t>
            </a:r>
            <a:r>
              <a:rPr lang="en-GB" sz="2800" dirty="0" smtClean="0"/>
              <a:t>(Malderez and Bodóczky, 1999, p.121)</a:t>
            </a: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242" y="181378"/>
            <a:ext cx="6858000" cy="1686058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rgbClr val="003366"/>
                </a:solidFill>
              </a:rPr>
              <a:t>A controversial issue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29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6014434"/>
            <a:ext cx="7881870" cy="631066"/>
          </a:xfrm>
        </p:spPr>
        <p:txBody>
          <a:bodyPr>
            <a:normAutofit/>
          </a:bodyPr>
          <a:lstStyle/>
          <a:p>
            <a:r>
              <a:rPr lang="en-GB" dirty="0" smtClean="0"/>
              <a:t>(Tanner and Green, 1998)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350651"/>
              </p:ext>
            </p:extLst>
          </p:nvPr>
        </p:nvGraphicFramePr>
        <p:xfrm>
          <a:off x="605307" y="1378038"/>
          <a:ext cx="7881870" cy="415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35"/>
                <a:gridCol w="3940935"/>
              </a:tblGrid>
              <a:tr h="92728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bg1"/>
                          </a:solidFill>
                        </a:rPr>
                        <a:t>Developmental</a:t>
                      </a:r>
                      <a:endParaRPr lang="en-GB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GB" sz="3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Evaluative</a:t>
                      </a:r>
                      <a:endParaRPr lang="en-GB" sz="3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0189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Describes</a:t>
                      </a:r>
                      <a:r>
                        <a:rPr lang="en-GB" sz="2400" baseline="0" dirty="0" smtClean="0"/>
                        <a:t> action/behaviour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Judges</a:t>
                      </a:r>
                      <a:r>
                        <a:rPr lang="en-GB" sz="2400" baseline="0" dirty="0" smtClean="0"/>
                        <a:t> action/behaviour</a:t>
                      </a:r>
                      <a:endParaRPr lang="en-GB" sz="2400" dirty="0"/>
                    </a:p>
                  </a:txBody>
                  <a:tcPr/>
                </a:tc>
              </a:tr>
              <a:tr h="875764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Serves</a:t>
                      </a:r>
                      <a:r>
                        <a:rPr lang="en-GB" sz="2400" baseline="0" dirty="0" smtClean="0"/>
                        <a:t> a ‘mirror’ for the observer or observee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Used</a:t>
                      </a:r>
                      <a:r>
                        <a:rPr lang="en-GB" sz="2400" baseline="0" dirty="0" smtClean="0"/>
                        <a:t> to assess quality of teacher performance</a:t>
                      </a:r>
                      <a:endParaRPr lang="en-GB" sz="2400" dirty="0"/>
                    </a:p>
                  </a:txBody>
                  <a:tcPr/>
                </a:tc>
              </a:tr>
              <a:tr h="82424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Can be performed</a:t>
                      </a:r>
                      <a:r>
                        <a:rPr lang="en-GB" sz="2400" baseline="0" dirty="0" smtClean="0"/>
                        <a:t> by peers or trainees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Usually</a:t>
                      </a:r>
                      <a:r>
                        <a:rPr lang="en-GB" sz="2400" baseline="0" dirty="0" smtClean="0"/>
                        <a:t> performed by a ‘superior’</a:t>
                      </a:r>
                      <a:endParaRPr lang="en-GB" sz="2400" dirty="0"/>
                    </a:p>
                  </a:txBody>
                  <a:tcPr/>
                </a:tc>
              </a:tr>
              <a:tr h="75985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Requested</a:t>
                      </a:r>
                      <a:r>
                        <a:rPr lang="en-GB" sz="2400" baseline="0" dirty="0" smtClean="0"/>
                        <a:t> by observee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Occurs ‘whenever a supervisor</a:t>
                      </a:r>
                      <a:r>
                        <a:rPr lang="en-GB" sz="2400" baseline="0" dirty="0" smtClean="0"/>
                        <a:t> wants to’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1777525"/>
            <a:ext cx="7881870" cy="477709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b="1" dirty="0"/>
              <a:t>Evaluative</a:t>
            </a:r>
            <a:r>
              <a:rPr lang="en-GB" sz="2600" dirty="0"/>
              <a:t> university-wide </a:t>
            </a:r>
            <a:r>
              <a:rPr lang="en-GB" sz="2600" b="1" dirty="0"/>
              <a:t>teaching review</a:t>
            </a:r>
            <a:r>
              <a:rPr lang="en-GB" sz="2600" dirty="0"/>
              <a:t>: effective, but not EAP-specific; generic criteria </a:t>
            </a:r>
            <a:r>
              <a:rPr lang="en-GB" sz="2600" dirty="0" smtClean="0"/>
              <a:t>not linked to specialised </a:t>
            </a:r>
            <a:r>
              <a:rPr lang="en-GB" sz="2600" dirty="0"/>
              <a:t>areas of </a:t>
            </a:r>
            <a:r>
              <a:rPr lang="en-GB" sz="2600" dirty="0" smtClean="0"/>
              <a:t>EAP expertise</a:t>
            </a:r>
            <a:endParaRPr lang="en-GB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7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b="1" dirty="0" smtClean="0"/>
              <a:t>Peer</a:t>
            </a:r>
            <a:r>
              <a:rPr lang="en-GB" sz="2600" dirty="0" smtClean="0"/>
              <a:t> </a:t>
            </a:r>
            <a:r>
              <a:rPr lang="en-GB" sz="2600" b="1" dirty="0"/>
              <a:t>observation</a:t>
            </a:r>
            <a:r>
              <a:rPr lang="en-GB" sz="2600" dirty="0"/>
              <a:t> based within the </a:t>
            </a:r>
            <a:r>
              <a:rPr lang="en-GB" sz="2600" dirty="0" smtClean="0"/>
              <a:t>Language Services Unit (LSU), explicity </a:t>
            </a:r>
            <a:r>
              <a:rPr lang="en-GB" sz="2600" b="1" dirty="0" smtClean="0"/>
              <a:t>non-evaluative</a:t>
            </a:r>
            <a:r>
              <a:rPr lang="en-GB" sz="2600" dirty="0" smtClean="0"/>
              <a:t>; entirely separate </a:t>
            </a:r>
            <a:r>
              <a:rPr lang="en-GB" sz="2600" dirty="0"/>
              <a:t>from teaching </a:t>
            </a:r>
            <a:r>
              <a:rPr lang="en-GB" sz="2600" dirty="0" smtClean="0"/>
              <a:t>review</a:t>
            </a:r>
            <a:endParaRPr lang="en-GB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7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Existing peer observation </a:t>
            </a:r>
            <a:r>
              <a:rPr lang="en-GB" sz="2600" dirty="0" smtClean="0"/>
              <a:t>format is </a:t>
            </a:r>
            <a:r>
              <a:rPr lang="en-GB" sz="2600" b="1" dirty="0" smtClean="0"/>
              <a:t>fully flexible</a:t>
            </a:r>
            <a:r>
              <a:rPr lang="en-GB" sz="2600" dirty="0" smtClean="0"/>
              <a:t>: areas of focus are defined by participants, not criterion-based, with </a:t>
            </a:r>
            <a:r>
              <a:rPr lang="en-GB" sz="2600" dirty="0"/>
              <a:t>open space for </a:t>
            </a:r>
            <a:r>
              <a:rPr lang="en-GB" sz="2600" dirty="0" smtClean="0"/>
              <a:t>free-text reflections</a:t>
            </a:r>
            <a:endParaRPr lang="en-GB" sz="2600" dirty="0"/>
          </a:p>
          <a:p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307" y="335926"/>
            <a:ext cx="7803514" cy="1373234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/>
              <a:t>Observation Procedures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6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307" y="1756463"/>
            <a:ext cx="7881870" cy="4883619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TEAP framework ideal basis for a focus on EAP-specific competences </a:t>
            </a:r>
            <a:r>
              <a:rPr lang="en-GB" sz="3200" dirty="0"/>
              <a:t>(BALEAP, </a:t>
            </a:r>
            <a:r>
              <a:rPr lang="en-GB" sz="3200" dirty="0" smtClean="0"/>
              <a:t>2008; Alexander, 2013) </a:t>
            </a:r>
          </a:p>
          <a:p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Fits</a:t>
            </a:r>
            <a:r>
              <a:rPr lang="en-GB" sz="3200" dirty="0"/>
              <a:t> </a:t>
            </a:r>
            <a:r>
              <a:rPr lang="en-GB" sz="3200" dirty="0" smtClean="0"/>
              <a:t>well with our in-sessional and final phase of pre-sessional; some competencies less easily matched to early stages of our pre-sessional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Examples: </a:t>
            </a:r>
            <a:r>
              <a:rPr lang="en-GB" sz="3200" i="1" dirty="0" smtClean="0"/>
              <a:t>planning and drafting larger summative tasks</a:t>
            </a:r>
            <a:r>
              <a:rPr lang="en-GB" sz="3200" dirty="0" smtClean="0"/>
              <a:t>; </a:t>
            </a:r>
            <a:r>
              <a:rPr lang="en-GB" sz="3200" i="1" dirty="0" smtClean="0"/>
              <a:t>investigation of disciplinary differences; analysis of academic genres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663" y="711219"/>
            <a:ext cx="7803514" cy="937277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/>
              <a:t>Selection of </a:t>
            </a:r>
            <a:r>
              <a:rPr lang="en-GB" sz="4800" dirty="0" smtClean="0">
                <a:solidFill>
                  <a:srgbClr val="003366"/>
                </a:solidFill>
              </a:rPr>
              <a:t>criteria</a:t>
            </a:r>
            <a:endParaRPr lang="en-GB" sz="48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4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ff_Blank Accessible Template.potx" id="{14A62D41-1448-416F-AF07-FCBC4F6AEB5B}" vid="{ECEF6575-A890-43BF-98F4-087014A9D1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Staff_Blank_Template</Template>
  <TotalTime>825</TotalTime>
  <Words>1252</Words>
  <Application>Microsoft Office PowerPoint</Application>
  <PresentationFormat>On-screen Show 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2_Custom Design</vt:lpstr>
      <vt:lpstr>Evaluation without judgement?  Exploring alternative approaches to EAP lesson observation</vt:lpstr>
      <vt:lpstr>Objectives</vt:lpstr>
      <vt:lpstr>Evaluating EAP</vt:lpstr>
      <vt:lpstr>?</vt:lpstr>
      <vt:lpstr>Methodological difficulties</vt:lpstr>
      <vt:lpstr>A controversial issue</vt:lpstr>
      <vt:lpstr>PowerPoint Presentation</vt:lpstr>
      <vt:lpstr>Observation Procedures</vt:lpstr>
      <vt:lpstr>Selection of criteria</vt:lpstr>
      <vt:lpstr>Supplementary criteria</vt:lpstr>
      <vt:lpstr>Evaluation methods</vt:lpstr>
      <vt:lpstr>Consultation Observation Tool (COT)</vt:lpstr>
      <vt:lpstr>Peer observation pilot</vt:lpstr>
      <vt:lpstr> Initial reflections</vt:lpstr>
      <vt:lpstr>Conclusions</vt:lpstr>
      <vt:lpstr>Questions for you!</vt:lpstr>
      <vt:lpstr>References</vt:lpstr>
      <vt:lpstr>References (contd.)</vt:lpstr>
    </vt:vector>
  </TitlesOfParts>
  <Company>Anglia Ruskin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INSETT: Supporting Students who may have Specific Learning Difficulties (SpLDs)</dc:title>
  <dc:creator>Jay, David</dc:creator>
  <cp:lastModifiedBy>BENSON Cathy</cp:lastModifiedBy>
  <cp:revision>152</cp:revision>
  <cp:lastPrinted>2017-01-09T17:17:14Z</cp:lastPrinted>
  <dcterms:created xsi:type="dcterms:W3CDTF">2017-01-03T14:32:57Z</dcterms:created>
  <dcterms:modified xsi:type="dcterms:W3CDTF">2017-03-14T18:14:07Z</dcterms:modified>
</cp:coreProperties>
</file>