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39"/>
  </p:notesMasterIdLst>
  <p:handoutMasterIdLst>
    <p:handoutMasterId r:id="rId40"/>
  </p:handoutMasterIdLst>
  <p:sldIdLst>
    <p:sldId id="270" r:id="rId5"/>
    <p:sldId id="258" r:id="rId6"/>
    <p:sldId id="279" r:id="rId7"/>
    <p:sldId id="259" r:id="rId8"/>
    <p:sldId id="257" r:id="rId9"/>
    <p:sldId id="261" r:id="rId10"/>
    <p:sldId id="260" r:id="rId11"/>
    <p:sldId id="263" r:id="rId12"/>
    <p:sldId id="274" r:id="rId13"/>
    <p:sldId id="272" r:id="rId14"/>
    <p:sldId id="264" r:id="rId15"/>
    <p:sldId id="265" r:id="rId16"/>
    <p:sldId id="298" r:id="rId17"/>
    <p:sldId id="299" r:id="rId18"/>
    <p:sldId id="266" r:id="rId19"/>
    <p:sldId id="281" r:id="rId20"/>
    <p:sldId id="282" r:id="rId21"/>
    <p:sldId id="283" r:id="rId22"/>
    <p:sldId id="284" r:id="rId23"/>
    <p:sldId id="285" r:id="rId24"/>
    <p:sldId id="286" r:id="rId25"/>
    <p:sldId id="287" r:id="rId26"/>
    <p:sldId id="288" r:id="rId27"/>
    <p:sldId id="294" r:id="rId28"/>
    <p:sldId id="292" r:id="rId29"/>
    <p:sldId id="273" r:id="rId30"/>
    <p:sldId id="271" r:id="rId31"/>
    <p:sldId id="293" r:id="rId32"/>
    <p:sldId id="268" r:id="rId33"/>
    <p:sldId id="276" r:id="rId34"/>
    <p:sldId id="269" r:id="rId35"/>
    <p:sldId id="295" r:id="rId36"/>
    <p:sldId id="296" r:id="rId37"/>
    <p:sldId id="297" r:id="rId38"/>
  </p:sldIdLst>
  <p:sldSz cx="12192000" cy="6858000"/>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048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0489"/>
          </a:xfrm>
          <a:prstGeom prst="rect">
            <a:avLst/>
          </a:prstGeom>
        </p:spPr>
        <p:txBody>
          <a:bodyPr vert="horz" lIns="91440" tIns="45720" rIns="91440" bIns="45720" rtlCol="0"/>
          <a:lstStyle>
            <a:lvl1pPr algn="r">
              <a:defRPr sz="1200"/>
            </a:lvl1pPr>
          </a:lstStyle>
          <a:p>
            <a:fld id="{4092F70A-DAC8-4F1B-A84B-4C703B3E2E27}" type="datetimeFigureOut">
              <a:rPr lang="en-GB" smtClean="0"/>
              <a:t>17/03/2017</a:t>
            </a:fld>
            <a:endParaRPr lang="en-GB"/>
          </a:p>
        </p:txBody>
      </p:sp>
      <p:sp>
        <p:nvSpPr>
          <p:cNvPr id="4" name="Footer Placeholder 3"/>
          <p:cNvSpPr>
            <a:spLocks noGrp="1"/>
          </p:cNvSpPr>
          <p:nvPr>
            <p:ph type="ftr" sz="quarter" idx="2"/>
          </p:nvPr>
        </p:nvSpPr>
        <p:spPr>
          <a:xfrm>
            <a:off x="0" y="9285338"/>
            <a:ext cx="2889938" cy="4904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285338"/>
            <a:ext cx="2889938" cy="490488"/>
          </a:xfrm>
          <a:prstGeom prst="rect">
            <a:avLst/>
          </a:prstGeom>
        </p:spPr>
        <p:txBody>
          <a:bodyPr vert="horz" lIns="91440" tIns="45720" rIns="91440" bIns="45720" rtlCol="0" anchor="b"/>
          <a:lstStyle>
            <a:lvl1pPr algn="r">
              <a:defRPr sz="1200"/>
            </a:lvl1pPr>
          </a:lstStyle>
          <a:p>
            <a:fld id="{66B1D902-D36E-4CF3-B351-677B32A1DF1A}" type="slidenum">
              <a:rPr lang="en-GB" smtClean="0"/>
              <a:t>‹#›</a:t>
            </a:fld>
            <a:endParaRPr lang="en-GB"/>
          </a:p>
        </p:txBody>
      </p:sp>
    </p:spTree>
    <p:extLst>
      <p:ext uri="{BB962C8B-B14F-4D97-AF65-F5344CB8AC3E}">
        <p14:creationId xmlns:p14="http://schemas.microsoft.com/office/powerpoint/2010/main" val="3325365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05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0538"/>
          </a:xfrm>
          <a:prstGeom prst="rect">
            <a:avLst/>
          </a:prstGeom>
        </p:spPr>
        <p:txBody>
          <a:bodyPr vert="horz" lIns="91440" tIns="45720" rIns="91440" bIns="45720" rtlCol="0"/>
          <a:lstStyle>
            <a:lvl1pPr algn="r">
              <a:defRPr sz="1200"/>
            </a:lvl1pPr>
          </a:lstStyle>
          <a:p>
            <a:fld id="{5C2806AF-6FE0-4EC9-9349-BA05CF153F9E}" type="datetimeFigureOut">
              <a:rPr lang="en-GB" smtClean="0"/>
              <a:t>17/03/2017</a:t>
            </a:fld>
            <a:endParaRPr lang="en-GB"/>
          </a:p>
        </p:txBody>
      </p:sp>
      <p:sp>
        <p:nvSpPr>
          <p:cNvPr id="4" name="Slide Image Placeholder 3"/>
          <p:cNvSpPr>
            <a:spLocks noGrp="1" noRot="1" noChangeAspect="1"/>
          </p:cNvSpPr>
          <p:nvPr>
            <p:ph type="sldImg" idx="2"/>
          </p:nvPr>
        </p:nvSpPr>
        <p:spPr>
          <a:xfrm>
            <a:off x="403225" y="1222375"/>
            <a:ext cx="5862638"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05350"/>
            <a:ext cx="5335588" cy="3848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288"/>
            <a:ext cx="2889250" cy="4905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285288"/>
            <a:ext cx="2889250" cy="490537"/>
          </a:xfrm>
          <a:prstGeom prst="rect">
            <a:avLst/>
          </a:prstGeom>
        </p:spPr>
        <p:txBody>
          <a:bodyPr vert="horz" lIns="91440" tIns="45720" rIns="91440" bIns="45720" rtlCol="0" anchor="b"/>
          <a:lstStyle>
            <a:lvl1pPr algn="r">
              <a:defRPr sz="1200"/>
            </a:lvl1pPr>
          </a:lstStyle>
          <a:p>
            <a:fld id="{9ECE4D10-8B57-498B-ACA6-F379A8A0D163}" type="slidenum">
              <a:rPr lang="en-GB" smtClean="0"/>
              <a:t>‹#›</a:t>
            </a:fld>
            <a:endParaRPr lang="en-GB"/>
          </a:p>
        </p:txBody>
      </p:sp>
    </p:spTree>
    <p:extLst>
      <p:ext uri="{BB962C8B-B14F-4D97-AF65-F5344CB8AC3E}">
        <p14:creationId xmlns:p14="http://schemas.microsoft.com/office/powerpoint/2010/main" val="4208707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Recommendations both for the course</a:t>
            </a:r>
            <a:r>
              <a:rPr lang="en-GB" baseline="0" dirty="0" smtClean="0"/>
              <a:t> and for further evaluation</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2</a:t>
            </a:fld>
            <a:endParaRPr lang="en-GB"/>
          </a:p>
        </p:txBody>
      </p:sp>
    </p:spTree>
    <p:extLst>
      <p:ext uri="{BB962C8B-B14F-4D97-AF65-F5344CB8AC3E}">
        <p14:creationId xmlns:p14="http://schemas.microsoft.com/office/powerpoint/2010/main" val="4251951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so plan to conduct</a:t>
            </a:r>
            <a:r>
              <a:rPr lang="en-GB" baseline="0" dirty="0" smtClean="0"/>
              <a:t> more tests – may be different, as not critical review </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30</a:t>
            </a:fld>
            <a:endParaRPr lang="en-GB"/>
          </a:p>
        </p:txBody>
      </p:sp>
    </p:spTree>
    <p:extLst>
      <p:ext uri="{BB962C8B-B14F-4D97-AF65-F5344CB8AC3E}">
        <p14:creationId xmlns:p14="http://schemas.microsoft.com/office/powerpoint/2010/main" val="291043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But it has been very helpful… </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31</a:t>
            </a:fld>
            <a:endParaRPr lang="en-GB"/>
          </a:p>
        </p:txBody>
      </p:sp>
    </p:spTree>
    <p:extLst>
      <p:ext uri="{BB962C8B-B14F-4D97-AF65-F5344CB8AC3E}">
        <p14:creationId xmlns:p14="http://schemas.microsoft.com/office/powerpoint/2010/main" val="2313008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4AB0238-E77B-403F-B055-6448D4B414FA}" type="slidenum">
              <a:rPr lang="en-GB" smtClean="0">
                <a:solidFill>
                  <a:prstClr val="black"/>
                </a:solidFill>
              </a:rPr>
              <a:pPr/>
              <a:t>34</a:t>
            </a:fld>
            <a:endParaRPr lang="en-GB">
              <a:solidFill>
                <a:prstClr val="black"/>
              </a:solidFill>
            </a:endParaRPr>
          </a:p>
        </p:txBody>
      </p:sp>
    </p:spTree>
    <p:extLst>
      <p:ext uri="{BB962C8B-B14F-4D97-AF65-F5344CB8AC3E}">
        <p14:creationId xmlns:p14="http://schemas.microsoft.com/office/powerpoint/2010/main" val="343817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illustrate the fact that we have a close relationship</a:t>
            </a:r>
            <a:r>
              <a:rPr lang="en-GB" baseline="0" dirty="0" smtClean="0"/>
              <a:t> with TESOL and </a:t>
            </a:r>
            <a:r>
              <a:rPr lang="en-GB" baseline="0" dirty="0" err="1" smtClean="0"/>
              <a:t>MhSE</a:t>
            </a:r>
            <a:r>
              <a:rPr lang="en-GB" baseline="0" dirty="0" smtClean="0"/>
              <a:t> generally</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3</a:t>
            </a:fld>
            <a:endParaRPr lang="en-GB"/>
          </a:p>
        </p:txBody>
      </p:sp>
    </p:spTree>
    <p:extLst>
      <p:ext uri="{BB962C8B-B14F-4D97-AF65-F5344CB8AC3E}">
        <p14:creationId xmlns:p14="http://schemas.microsoft.com/office/powerpoint/2010/main" val="237999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GB" dirty="0" err="1" smtClean="0"/>
              <a:t>deleted:and</a:t>
            </a:r>
            <a:r>
              <a:rPr lang="en-GB" dirty="0" smtClean="0"/>
              <a:t>    paying attention to </a:t>
            </a:r>
            <a:r>
              <a:rPr lang="en-GB" b="1" dirty="0" smtClean="0"/>
              <a:t>clarity and organisation of argument</a:t>
            </a:r>
            <a:r>
              <a:rPr lang="en-GB" dirty="0" smtClean="0"/>
              <a:t>, and to academic </a:t>
            </a:r>
            <a:r>
              <a:rPr lang="en-GB" b="1" dirty="0" smtClean="0"/>
              <a:t>presentation</a:t>
            </a:r>
          </a:p>
          <a:p>
            <a:pPr marL="0" indent="0">
              <a:buNone/>
            </a:pPr>
            <a:r>
              <a:rPr lang="en-GB" b="1" dirty="0" smtClean="0"/>
              <a:t>4)</a:t>
            </a:r>
            <a:r>
              <a:rPr lang="en-GB" b="1" baseline="0" dirty="0" smtClean="0"/>
              <a:t> deleted: </a:t>
            </a:r>
            <a:r>
              <a:rPr lang="en-GB" b="1" dirty="0" smtClean="0"/>
              <a:t>speak clearly and accurately </a:t>
            </a:r>
            <a:r>
              <a:rPr lang="en-GB" dirty="0" smtClean="0"/>
              <a:t>enough to...</a:t>
            </a:r>
            <a:r>
              <a:rPr lang="en-GB" baseline="0" dirty="0" smtClean="0"/>
              <a:t> </a:t>
            </a:r>
          </a:p>
          <a:p>
            <a:pPr marL="0" indent="0">
              <a:buNone/>
            </a:pPr>
            <a:r>
              <a:rPr lang="en-GB" baseline="0" dirty="0" smtClean="0"/>
              <a:t>5) deleted: </a:t>
            </a:r>
            <a:r>
              <a:rPr lang="en-GB" dirty="0" smtClean="0"/>
              <a:t>both in writing and speech</a:t>
            </a:r>
          </a:p>
          <a:p>
            <a:pPr marL="0" indent="0">
              <a:buNone/>
            </a:pPr>
            <a:r>
              <a:rPr lang="en-GB" dirty="0" smtClean="0"/>
              <a:t>6) deleted: </a:t>
            </a:r>
            <a:r>
              <a:rPr kumimoji="0" lang="en-GB" sz="2600" b="0" i="0" u="none" strike="noStrike" kern="1200" cap="none" spc="0" normalizeH="0" baseline="0" noProof="0" dirty="0" smtClean="0">
                <a:ln>
                  <a:noFill/>
                </a:ln>
                <a:solidFill>
                  <a:prstClr val="black"/>
                </a:solidFill>
                <a:effectLst/>
                <a:uLnTx/>
                <a:uFillTx/>
                <a:latin typeface="+mn-lt"/>
                <a:ea typeface="+mn-ea"/>
                <a:cs typeface="+mn-cs"/>
              </a:rPr>
              <a:t>to extend your knowledge of English - not only in the classroom, but beyond</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5</a:t>
            </a:fld>
            <a:endParaRPr lang="en-GB"/>
          </a:p>
        </p:txBody>
      </p:sp>
    </p:spTree>
    <p:extLst>
      <p:ext uri="{BB962C8B-B14F-4D97-AF65-F5344CB8AC3E}">
        <p14:creationId xmlns:p14="http://schemas.microsoft.com/office/powerpoint/2010/main" val="2493481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Examples can be given if requested</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10</a:t>
            </a:fld>
            <a:endParaRPr lang="en-GB"/>
          </a:p>
        </p:txBody>
      </p:sp>
    </p:spTree>
    <p:extLst>
      <p:ext uri="{BB962C8B-B14F-4D97-AF65-F5344CB8AC3E}">
        <p14:creationId xmlns:p14="http://schemas.microsoft.com/office/powerpoint/2010/main" val="3176146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Verbally say continue</a:t>
            </a:r>
            <a:r>
              <a:rPr lang="en-GB" baseline="0" dirty="0" smtClean="0"/>
              <a:t> to send out questionnaires early in second semester, </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11</a:t>
            </a:fld>
            <a:endParaRPr lang="en-GB"/>
          </a:p>
        </p:txBody>
      </p:sp>
    </p:spTree>
    <p:extLst>
      <p:ext uri="{BB962C8B-B14F-4D97-AF65-F5344CB8AC3E}">
        <p14:creationId xmlns:p14="http://schemas.microsoft.com/office/powerpoint/2010/main" val="1228661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asked  if they could wait until after this semester’s assignments handed in.</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15</a:t>
            </a:fld>
            <a:endParaRPr lang="en-GB"/>
          </a:p>
        </p:txBody>
      </p:sp>
    </p:spTree>
    <p:extLst>
      <p:ext uri="{BB962C8B-B14F-4D97-AF65-F5344CB8AC3E}">
        <p14:creationId xmlns:p14="http://schemas.microsoft.com/office/powerpoint/2010/main" val="2208237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Just a sample</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27</a:t>
            </a:fld>
            <a:endParaRPr lang="en-GB"/>
          </a:p>
        </p:txBody>
      </p:sp>
    </p:spTree>
    <p:extLst>
      <p:ext uri="{BB962C8B-B14F-4D97-AF65-F5344CB8AC3E}">
        <p14:creationId xmlns:p14="http://schemas.microsoft.com/office/powerpoint/2010/main" val="853268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Eg</a:t>
            </a:r>
            <a:r>
              <a:rPr lang="en-GB" dirty="0" smtClean="0"/>
              <a:t> lecture about evaluation of the course (</a:t>
            </a:r>
            <a:r>
              <a:rPr lang="en-GB" dirty="0" smtClean="0">
                <a:solidFill>
                  <a:srgbClr val="FF0000"/>
                </a:solidFill>
              </a:rPr>
              <a:t>explain verbally?)</a:t>
            </a:r>
            <a:r>
              <a:rPr lang="en-GB" dirty="0" smtClean="0"/>
              <a:t/>
            </a:r>
            <a:br>
              <a:rPr lang="en-GB" dirty="0" smtClean="0"/>
            </a:b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28</a:t>
            </a:fld>
            <a:endParaRPr lang="en-GB"/>
          </a:p>
        </p:txBody>
      </p:sp>
    </p:spTree>
    <p:extLst>
      <p:ext uri="{BB962C8B-B14F-4D97-AF65-F5344CB8AC3E}">
        <p14:creationId xmlns:p14="http://schemas.microsoft.com/office/powerpoint/2010/main" val="2279997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Descriptive</a:t>
            </a:r>
            <a:r>
              <a:rPr lang="en-GB" baseline="0" dirty="0" smtClean="0"/>
              <a:t> stats</a:t>
            </a:r>
            <a:endParaRPr lang="en-GB" dirty="0"/>
          </a:p>
        </p:txBody>
      </p:sp>
      <p:sp>
        <p:nvSpPr>
          <p:cNvPr id="4" name="Slide Number Placeholder 3"/>
          <p:cNvSpPr>
            <a:spLocks noGrp="1"/>
          </p:cNvSpPr>
          <p:nvPr>
            <p:ph type="sldNum" sz="quarter" idx="10"/>
          </p:nvPr>
        </p:nvSpPr>
        <p:spPr/>
        <p:txBody>
          <a:bodyPr/>
          <a:lstStyle/>
          <a:p>
            <a:fld id="{9ECE4D10-8B57-498B-ACA6-F379A8A0D163}" type="slidenum">
              <a:rPr lang="en-GB" smtClean="0"/>
              <a:t>29</a:t>
            </a:fld>
            <a:endParaRPr lang="en-GB"/>
          </a:p>
        </p:txBody>
      </p:sp>
    </p:spTree>
    <p:extLst>
      <p:ext uri="{BB962C8B-B14F-4D97-AF65-F5344CB8AC3E}">
        <p14:creationId xmlns:p14="http://schemas.microsoft.com/office/powerpoint/2010/main" val="3452202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1949E6-889D-4BD3-85AC-2E65E6F4208E}"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15146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1949E6-889D-4BD3-85AC-2E65E6F4208E}"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200756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1949E6-889D-4BD3-85AC-2E65E6F4208E}"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415206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2912" y="2130426"/>
            <a:ext cx="9351264" cy="1470025"/>
          </a:xfrm>
        </p:spPr>
        <p:txBody>
          <a:bodyPr/>
          <a:lstStyle>
            <a:lvl1pPr algn="ctr">
              <a:defRPr sz="4400" b="1"/>
            </a:lvl1pPr>
          </a:lstStyle>
          <a:p>
            <a:r>
              <a:rPr lang="en-GB" smtClean="0"/>
              <a:t>Click to edit Master title style</a:t>
            </a:r>
            <a:endParaRPr lang="en-US"/>
          </a:p>
        </p:txBody>
      </p:sp>
      <p:sp>
        <p:nvSpPr>
          <p:cNvPr id="3" name="Subtitle 2"/>
          <p:cNvSpPr>
            <a:spLocks noGrp="1"/>
          </p:cNvSpPr>
          <p:nvPr>
            <p:ph type="subTitle" idx="1"/>
          </p:nvPr>
        </p:nvSpPr>
        <p:spPr>
          <a:xfrm>
            <a:off x="2371344"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C6E82-9892-426D-AFE9-63A21237E316}"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E99C63E-9341-4050-94BA-A9658022287F}" type="slidenum">
              <a:rPr lang="en-US" altLang="en-US"/>
              <a:pPr/>
              <a:t>‹#›</a:t>
            </a:fld>
            <a:endParaRPr lang="en-US" altLang="en-US"/>
          </a:p>
        </p:txBody>
      </p:sp>
    </p:spTree>
    <p:extLst>
      <p:ext uri="{BB962C8B-B14F-4D97-AF65-F5344CB8AC3E}">
        <p14:creationId xmlns:p14="http://schemas.microsoft.com/office/powerpoint/2010/main" val="2122121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952553-7D1A-43F5-AD2B-9AC96F3FB20E}"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3F7B466-84CC-4B4A-B38B-50230CE016DC}" type="slidenum">
              <a:rPr lang="en-US" altLang="en-US"/>
              <a:pPr/>
              <a:t>‹#›</a:t>
            </a:fld>
            <a:endParaRPr lang="en-US" altLang="en-US"/>
          </a:p>
        </p:txBody>
      </p:sp>
    </p:spTree>
    <p:extLst>
      <p:ext uri="{BB962C8B-B14F-4D97-AF65-F5344CB8AC3E}">
        <p14:creationId xmlns:p14="http://schemas.microsoft.com/office/powerpoint/2010/main" val="3283781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799" y="4406901"/>
            <a:ext cx="9497485"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B2DC86-8D9F-456D-A018-2E0A8D75126F}"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E6BB1C0-C397-49C2-838E-90CBB18BFC96}" type="slidenum">
              <a:rPr lang="en-US" altLang="en-US"/>
              <a:pPr/>
              <a:t>‹#›</a:t>
            </a:fld>
            <a:endParaRPr lang="en-US" altLang="en-US"/>
          </a:p>
        </p:txBody>
      </p:sp>
    </p:spTree>
    <p:extLst>
      <p:ext uri="{BB962C8B-B14F-4D97-AF65-F5344CB8AC3E}">
        <p14:creationId xmlns:p14="http://schemas.microsoft.com/office/powerpoint/2010/main" val="3113960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889760" y="2221993"/>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888480" y="2221993"/>
            <a:ext cx="4704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334628B-D275-4686-9485-B91611234574}"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EDF7F1FB-237E-4ABF-9BB4-3CE0080F46D6}" type="slidenum">
              <a:rPr lang="en-US" altLang="en-US"/>
              <a:pPr/>
              <a:t>‹#›</a:t>
            </a:fld>
            <a:endParaRPr lang="en-US" altLang="en-US"/>
          </a:p>
        </p:txBody>
      </p:sp>
    </p:spTree>
    <p:extLst>
      <p:ext uri="{BB962C8B-B14F-4D97-AF65-F5344CB8AC3E}">
        <p14:creationId xmlns:p14="http://schemas.microsoft.com/office/powerpoint/2010/main" val="307207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889760" y="2193481"/>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1889760" y="2871216"/>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6876119" y="2193798"/>
            <a:ext cx="4704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6876119" y="2871215"/>
            <a:ext cx="4704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F4516A6-F297-4413-8A85-02FFBB63D902}" type="datetimeFigureOut">
              <a:rPr lang="en-US" altLang="en-US"/>
              <a:pPr>
                <a:defRPr/>
              </a:pPr>
              <a:t>3/17/2017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CA74F28-DBFA-48F4-9C6E-C10510E0B0AB}" type="slidenum">
              <a:rPr lang="en-US" altLang="en-US"/>
              <a:pPr/>
              <a:t>‹#›</a:t>
            </a:fld>
            <a:endParaRPr lang="en-US" altLang="en-US"/>
          </a:p>
        </p:txBody>
      </p:sp>
    </p:spTree>
    <p:extLst>
      <p:ext uri="{BB962C8B-B14F-4D97-AF65-F5344CB8AC3E}">
        <p14:creationId xmlns:p14="http://schemas.microsoft.com/office/powerpoint/2010/main" val="3661214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784FC-C756-4B16-B2AC-AE4C524A6415}" type="datetimeFigureOut">
              <a:rPr lang="en-US" altLang="en-US"/>
              <a:pPr>
                <a:defRPr/>
              </a:pPr>
              <a:t>3/17/2017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87F8170-F3AB-47D1-86C5-5E7ED09134B4}" type="slidenum">
              <a:rPr lang="en-US" altLang="en-US"/>
              <a:pPr/>
              <a:t>‹#›</a:t>
            </a:fld>
            <a:endParaRPr lang="en-US" altLang="en-US"/>
          </a:p>
        </p:txBody>
      </p:sp>
    </p:spTree>
    <p:extLst>
      <p:ext uri="{BB962C8B-B14F-4D97-AF65-F5344CB8AC3E}">
        <p14:creationId xmlns:p14="http://schemas.microsoft.com/office/powerpoint/2010/main" val="19577957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CC9032-DAB5-4791-B90A-BEED79A0AC24}" type="datetimeFigureOut">
              <a:rPr lang="en-US" altLang="en-US"/>
              <a:pPr>
                <a:defRPr/>
              </a:pPr>
              <a:t>3/17/2017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E32476FC-333F-405F-AAB3-20FEEE4540B7}" type="slidenum">
              <a:rPr lang="en-US" altLang="en-US"/>
              <a:pPr/>
              <a:t>‹#›</a:t>
            </a:fld>
            <a:endParaRPr lang="en-US" altLang="en-US"/>
          </a:p>
        </p:txBody>
      </p:sp>
    </p:spTree>
    <p:extLst>
      <p:ext uri="{BB962C8B-B14F-4D97-AF65-F5344CB8AC3E}">
        <p14:creationId xmlns:p14="http://schemas.microsoft.com/office/powerpoint/2010/main" val="2450694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1" y="1069848"/>
            <a:ext cx="4011084" cy="1105154"/>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6181344" y="1069848"/>
            <a:ext cx="5401056"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2011681" y="2203704"/>
            <a:ext cx="4011084"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070ED-A7C4-4ABE-A8A5-A26CF89CE741}"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37C5D798-0B09-4E14-AD95-038B7BE4F510}" type="slidenum">
              <a:rPr lang="en-US" altLang="en-US"/>
              <a:pPr/>
              <a:t>‹#›</a:t>
            </a:fld>
            <a:endParaRPr lang="en-US" altLang="en-US"/>
          </a:p>
        </p:txBody>
      </p:sp>
    </p:spTree>
    <p:extLst>
      <p:ext uri="{BB962C8B-B14F-4D97-AF65-F5344CB8AC3E}">
        <p14:creationId xmlns:p14="http://schemas.microsoft.com/office/powerpoint/2010/main" val="244476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1949E6-889D-4BD3-85AC-2E65E6F4208E}"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318000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91925" y="4800600"/>
            <a:ext cx="73152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3291925" y="1179576"/>
            <a:ext cx="73152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3291925"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C06621-DF51-4E38-98BF-C6A1AEF1E51F}" type="datetimeFigureOut">
              <a:rPr lang="en-US" altLang="en-US"/>
              <a:pPr>
                <a:defRPr/>
              </a:pPr>
              <a:t>3/17/2017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A291A0D0-1361-40A8-ABC4-58CE3A1A26A1}" type="slidenum">
              <a:rPr lang="en-US" altLang="en-US"/>
              <a:pPr/>
              <a:t>‹#›</a:t>
            </a:fld>
            <a:endParaRPr lang="en-US" altLang="en-US"/>
          </a:p>
        </p:txBody>
      </p:sp>
    </p:spTree>
    <p:extLst>
      <p:ext uri="{BB962C8B-B14F-4D97-AF65-F5344CB8AC3E}">
        <p14:creationId xmlns:p14="http://schemas.microsoft.com/office/powerpoint/2010/main" val="1789637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31EA26-02B7-4FA3-9B6C-4494760EADEC}"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34C6127-F5A0-49DC-987F-189AEC217906}" type="slidenum">
              <a:rPr lang="en-US" altLang="en-US"/>
              <a:pPr/>
              <a:t>‹#›</a:t>
            </a:fld>
            <a:endParaRPr lang="en-US" altLang="en-US"/>
          </a:p>
        </p:txBody>
      </p:sp>
    </p:spTree>
    <p:extLst>
      <p:ext uri="{BB962C8B-B14F-4D97-AF65-F5344CB8AC3E}">
        <p14:creationId xmlns:p14="http://schemas.microsoft.com/office/powerpoint/2010/main" val="30406824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069848"/>
            <a:ext cx="2743200" cy="505631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780032" y="1069848"/>
            <a:ext cx="6855968" cy="505631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B750C9-2C71-4F05-B443-8CB5DB6E2E6D}" type="datetimeFigureOut">
              <a:rPr lang="en-US" altLang="en-US"/>
              <a:pPr>
                <a:defRPr/>
              </a:pPr>
              <a:t>3/17/2017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641EC66-912F-4B2E-B74E-24E7F24303CE}" type="slidenum">
              <a:rPr lang="en-US" altLang="en-US"/>
              <a:pPr/>
              <a:t>‹#›</a:t>
            </a:fld>
            <a:endParaRPr lang="en-US" altLang="en-US"/>
          </a:p>
        </p:txBody>
      </p:sp>
    </p:spTree>
    <p:extLst>
      <p:ext uri="{BB962C8B-B14F-4D97-AF65-F5344CB8AC3E}">
        <p14:creationId xmlns:p14="http://schemas.microsoft.com/office/powerpoint/2010/main" val="11035605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9762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31019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16986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5127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66162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6733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291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1949E6-889D-4BD3-85AC-2E65E6F4208E}" type="datetimeFigureOut">
              <a:rPr lang="en-GB" smtClean="0"/>
              <a:t>17/03/2017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9368225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468321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80780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5482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54943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251785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83805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076541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497561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625542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9315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1949E6-889D-4BD3-85AC-2E65E6F4208E}"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39418832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885695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8413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388563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977065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698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1949E6-889D-4BD3-85AC-2E65E6F4208E}" type="datetimeFigureOut">
              <a:rPr lang="en-GB" smtClean="0"/>
              <a:t>17/03/2017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327477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1949E6-889D-4BD3-85AC-2E65E6F4208E}" type="datetimeFigureOut">
              <a:rPr lang="en-GB" smtClean="0"/>
              <a:t>17/03/2017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92443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949E6-889D-4BD3-85AC-2E65E6F4208E}" type="datetimeFigureOut">
              <a:rPr lang="en-GB" smtClean="0"/>
              <a:t>17/03/2017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1277055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949E6-889D-4BD3-85AC-2E65E6F4208E}"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567160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1949E6-889D-4BD3-85AC-2E65E6F4208E}" type="datetimeFigureOut">
              <a:rPr lang="en-GB" smtClean="0"/>
              <a:t>17/03/2017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0221C8-1246-43AC-A100-CFEF4236C619}" type="slidenum">
              <a:rPr lang="en-GB" smtClean="0"/>
              <a:t>‹#›</a:t>
            </a:fld>
            <a:endParaRPr lang="en-GB"/>
          </a:p>
        </p:txBody>
      </p:sp>
    </p:spTree>
    <p:extLst>
      <p:ext uri="{BB962C8B-B14F-4D97-AF65-F5344CB8AC3E}">
        <p14:creationId xmlns:p14="http://schemas.microsoft.com/office/powerpoint/2010/main" val="37005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949E6-889D-4BD3-85AC-2E65E6F4208E}" type="datetimeFigureOut">
              <a:rPr lang="en-GB" smtClean="0"/>
              <a:t>17/03/2017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221C8-1246-43AC-A100-CFEF4236C619}" type="slidenum">
              <a:rPr lang="en-GB" smtClean="0"/>
              <a:t>‹#›</a:t>
            </a:fld>
            <a:endParaRPr lang="en-GB"/>
          </a:p>
        </p:txBody>
      </p:sp>
    </p:spTree>
    <p:extLst>
      <p:ext uri="{BB962C8B-B14F-4D97-AF65-F5344CB8AC3E}">
        <p14:creationId xmlns:p14="http://schemas.microsoft.com/office/powerpoint/2010/main" val="867804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890184" y="977900"/>
            <a:ext cx="96922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endParaRPr lang="en-US" altLang="en-US" smtClean="0"/>
          </a:p>
        </p:txBody>
      </p:sp>
      <p:sp>
        <p:nvSpPr>
          <p:cNvPr id="1027" name="Text Placeholder 2"/>
          <p:cNvSpPr>
            <a:spLocks noGrp="1"/>
          </p:cNvSpPr>
          <p:nvPr>
            <p:ph type="body" idx="1"/>
          </p:nvPr>
        </p:nvSpPr>
        <p:spPr bwMode="auto">
          <a:xfrm>
            <a:off x="1890184" y="2166939"/>
            <a:ext cx="9692216"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endParaRPr lang="en-US" altLang="en-US"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D6762373-2567-4698-AF41-FFFB0C5D6C32}" type="datetimeFigureOut">
              <a:rPr lang="en-US" altLang="en-US" smtClean="0">
                <a:ea typeface="MS PGothic" panose="020B0600070205080204" pitchFamily="34" charset="-128"/>
              </a:rPr>
              <a:pPr defTabSz="457200" fontAlgn="base">
                <a:spcBef>
                  <a:spcPct val="0"/>
                </a:spcBef>
                <a:spcAft>
                  <a:spcPct val="0"/>
                </a:spcAft>
                <a:defRPr/>
              </a:pPr>
              <a:t>3/17/2017</a:t>
            </a:fld>
            <a:endParaRPr lang="en-US" alt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4156DD15-C323-4286-83CE-A3F21C0EDEF9}"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330850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EDF33-8197-4A3E-A1D3-07E09B8B7F58}"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816B3-FEE0-4DED-987D-67FDBD401A6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663597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6A2E6-9DC8-4ADB-AD65-4C744AAC70BA}" type="datetimeFigureOut">
              <a:rPr lang="en-GB" smtClean="0">
                <a:solidFill>
                  <a:prstClr val="black">
                    <a:tint val="75000"/>
                  </a:prstClr>
                </a:solidFill>
              </a:rPr>
              <a:pPr/>
              <a:t>17/03/2017</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E2B4F-3BE6-41F5-BB76-735D576D0D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38350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805050" y="2130426"/>
            <a:ext cx="9809018" cy="1470025"/>
          </a:xfrm>
        </p:spPr>
        <p:txBody>
          <a:bodyPr/>
          <a:lstStyle/>
          <a:p>
            <a:pPr eaLnBrk="1" hangingPunct="1"/>
            <a:r>
              <a:rPr lang="en-US" altLang="en-US" sz="3600" dirty="0" smtClean="0"/>
              <a:t>Evaluation of a Pre-sessional ESAP course for TESOL and Language Teaching Masters </a:t>
            </a:r>
            <a:r>
              <a:rPr lang="en-US" altLang="en-US" sz="3600" dirty="0" err="1" smtClean="0"/>
              <a:t>programmes</a:t>
            </a:r>
            <a:r>
              <a:rPr lang="en-US" altLang="en-US" sz="3600" dirty="0" smtClean="0"/>
              <a:t>: Perceptions and Performance</a:t>
            </a:r>
          </a:p>
        </p:txBody>
      </p:sp>
      <p:sp>
        <p:nvSpPr>
          <p:cNvPr id="3" name="Subtitle 2"/>
          <p:cNvSpPr>
            <a:spLocks noGrp="1"/>
          </p:cNvSpPr>
          <p:nvPr>
            <p:ph type="subTitle" idx="1"/>
          </p:nvPr>
        </p:nvSpPr>
        <p:spPr>
          <a:xfrm>
            <a:off x="3302000" y="3886199"/>
            <a:ext cx="6400800" cy="2562101"/>
          </a:xfrm>
        </p:spPr>
        <p:txBody>
          <a:bodyPr/>
          <a:lstStyle/>
          <a:p>
            <a:pPr eaLnBrk="1" hangingPunct="1">
              <a:defRPr/>
            </a:pPr>
            <a:endParaRPr lang="en-US" b="1" dirty="0" smtClean="0">
              <a:solidFill>
                <a:schemeClr val="tx1"/>
              </a:solidFill>
            </a:endParaRPr>
          </a:p>
          <a:p>
            <a:pPr algn="r" eaLnBrk="1" hangingPunct="1">
              <a:defRPr/>
            </a:pPr>
            <a:r>
              <a:rPr lang="en-US" b="1" dirty="0" smtClean="0">
                <a:solidFill>
                  <a:schemeClr val="tx1"/>
                </a:solidFill>
              </a:rPr>
              <a:t>Cathy Benson</a:t>
            </a:r>
          </a:p>
          <a:p>
            <a:pPr algn="r" eaLnBrk="1" hangingPunct="1">
              <a:defRPr/>
            </a:pPr>
            <a:r>
              <a:rPr lang="en-US" b="1" dirty="0" smtClean="0">
                <a:solidFill>
                  <a:schemeClr val="tx1"/>
                </a:solidFill>
              </a:rPr>
              <a:t>Cathy Holden</a:t>
            </a:r>
          </a:p>
          <a:p>
            <a:pPr algn="r" eaLnBrk="1" hangingPunct="1">
              <a:defRPr/>
            </a:pPr>
            <a:r>
              <a:rPr lang="en-US" b="1" dirty="0" smtClean="0">
                <a:solidFill>
                  <a:schemeClr val="tx1"/>
                </a:solidFill>
              </a:rPr>
              <a:t>Meg Maclean</a:t>
            </a:r>
            <a:endParaRPr lang="en-US" b="1" dirty="0">
              <a:solidFill>
                <a:schemeClr val="tx1"/>
              </a:solidFill>
            </a:endParaRPr>
          </a:p>
        </p:txBody>
      </p:sp>
    </p:spTree>
    <p:extLst>
      <p:ext uri="{BB962C8B-B14F-4D97-AF65-F5344CB8AC3E}">
        <p14:creationId xmlns:p14="http://schemas.microsoft.com/office/powerpoint/2010/main" val="2746649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3767" y="700644"/>
            <a:ext cx="10521538" cy="7049109"/>
          </a:xfrm>
          <a:prstGeom prst="rect">
            <a:avLst/>
          </a:prstGeom>
        </p:spPr>
        <p:txBody>
          <a:bodyPr wrap="square">
            <a:spAutoFit/>
          </a:bodyPr>
          <a:lstStyle/>
          <a:p>
            <a:pPr lvl="0">
              <a:lnSpc>
                <a:spcPct val="90000"/>
              </a:lnSpc>
              <a:spcBef>
                <a:spcPts val="1000"/>
              </a:spcBef>
            </a:pPr>
            <a:r>
              <a:rPr lang="en-GB" sz="3600" b="1" dirty="0">
                <a:solidFill>
                  <a:prstClr val="black"/>
                </a:solidFill>
              </a:rPr>
              <a:t>Post-course </a:t>
            </a:r>
            <a:r>
              <a:rPr lang="en-GB" sz="3600" b="1" dirty="0" smtClean="0">
                <a:solidFill>
                  <a:prstClr val="black"/>
                </a:solidFill>
              </a:rPr>
              <a:t>follow-up</a:t>
            </a:r>
            <a:endParaRPr lang="en-GB" sz="3600" b="1" dirty="0">
              <a:solidFill>
                <a:prstClr val="black"/>
              </a:solidFill>
            </a:endParaRPr>
          </a:p>
          <a:p>
            <a:pPr marL="457200" lvl="0" indent="-457200">
              <a:lnSpc>
                <a:spcPct val="150000"/>
              </a:lnSpc>
              <a:spcBef>
                <a:spcPts val="1000"/>
              </a:spcBef>
              <a:buFont typeface="Arial" panose="020B0604020202020204" pitchFamily="34" charset="0"/>
              <a:buChar char="•"/>
            </a:pPr>
            <a:r>
              <a:rPr lang="en-GB" sz="2800" dirty="0">
                <a:solidFill>
                  <a:prstClr val="black"/>
                </a:solidFill>
              </a:rPr>
              <a:t>	2014-15 / 2015-16 </a:t>
            </a:r>
          </a:p>
          <a:p>
            <a:pPr marL="457200" lvl="0" indent="-457200">
              <a:lnSpc>
                <a:spcPct val="150000"/>
              </a:lnSpc>
              <a:spcBef>
                <a:spcPts val="1000"/>
              </a:spcBef>
              <a:buFont typeface="Arial" panose="020B0604020202020204" pitchFamily="34" charset="0"/>
              <a:buChar char="•"/>
            </a:pPr>
            <a:r>
              <a:rPr lang="en-GB" sz="2800" dirty="0">
                <a:solidFill>
                  <a:prstClr val="black"/>
                </a:solidFill>
              </a:rPr>
              <a:t>   	</a:t>
            </a:r>
            <a:r>
              <a:rPr lang="en-GB" sz="2800" dirty="0" smtClean="0">
                <a:solidFill>
                  <a:prstClr val="black"/>
                </a:solidFill>
              </a:rPr>
              <a:t>Combination of questionnaires </a:t>
            </a:r>
            <a:r>
              <a:rPr lang="en-GB" sz="2800" dirty="0">
                <a:solidFill>
                  <a:prstClr val="black"/>
                </a:solidFill>
              </a:rPr>
              <a:t>and focus </a:t>
            </a:r>
            <a:r>
              <a:rPr lang="en-GB" sz="2800" dirty="0" smtClean="0">
                <a:solidFill>
                  <a:prstClr val="black"/>
                </a:solidFill>
              </a:rPr>
              <a:t>groups</a:t>
            </a:r>
          </a:p>
          <a:p>
            <a:pPr marL="457200" lvl="0" indent="-457200">
              <a:lnSpc>
                <a:spcPct val="150000"/>
              </a:lnSpc>
              <a:spcBef>
                <a:spcPts val="1000"/>
              </a:spcBef>
              <a:buFont typeface="Arial" panose="020B0604020202020204" pitchFamily="34" charset="0"/>
              <a:buChar char="•"/>
            </a:pPr>
            <a:r>
              <a:rPr lang="en-GB" sz="2800" dirty="0">
                <a:solidFill>
                  <a:prstClr val="black"/>
                </a:solidFill>
              </a:rPr>
              <a:t>	</a:t>
            </a:r>
            <a:r>
              <a:rPr lang="en-GB" sz="2800" dirty="0" smtClean="0">
                <a:solidFill>
                  <a:prstClr val="black"/>
                </a:solidFill>
              </a:rPr>
              <a:t>Still positive about writing component, oral presentation skills,  	and “expressing critical judgement”</a:t>
            </a:r>
          </a:p>
          <a:p>
            <a:pPr marL="457200" lvl="0" indent="-457200">
              <a:lnSpc>
                <a:spcPct val="150000"/>
              </a:lnSpc>
              <a:spcBef>
                <a:spcPts val="1000"/>
              </a:spcBef>
              <a:buFont typeface="Arial" panose="020B0604020202020204" pitchFamily="34" charset="0"/>
              <a:buChar char="•"/>
            </a:pPr>
            <a:r>
              <a:rPr lang="en-GB" sz="2800" dirty="0">
                <a:solidFill>
                  <a:prstClr val="black"/>
                </a:solidFill>
              </a:rPr>
              <a:t>	</a:t>
            </a:r>
            <a:r>
              <a:rPr lang="en-GB" sz="2800" dirty="0" smtClean="0">
                <a:solidFill>
                  <a:prstClr val="black"/>
                </a:solidFill>
              </a:rPr>
              <a:t>Less positive about reading, listening, and preparation for 	research </a:t>
            </a:r>
          </a:p>
          <a:p>
            <a:pPr marL="457200" lvl="0" indent="-457200" algn="l">
              <a:lnSpc>
                <a:spcPct val="150000"/>
              </a:lnSpc>
              <a:spcBef>
                <a:spcPts val="1000"/>
              </a:spcBef>
              <a:buFont typeface="Arial" panose="020B0604020202020204" pitchFamily="34" charset="0"/>
              <a:buChar char="•"/>
            </a:pPr>
            <a:r>
              <a:rPr lang="en-GB" sz="2800" dirty="0" smtClean="0">
                <a:solidFill>
                  <a:prstClr val="black"/>
                </a:solidFill>
              </a:rPr>
              <a:t>      Some changes made each year</a:t>
            </a:r>
            <a:br>
              <a:rPr lang="en-GB" sz="2800" dirty="0" smtClean="0">
                <a:solidFill>
                  <a:prstClr val="black"/>
                </a:solidFill>
              </a:rPr>
            </a:br>
            <a:r>
              <a:rPr lang="en-GB" sz="2800" dirty="0" smtClean="0">
                <a:solidFill>
                  <a:prstClr val="black"/>
                </a:solidFill>
              </a:rPr>
              <a:t/>
            </a:r>
            <a:br>
              <a:rPr lang="en-GB" sz="2800" dirty="0" smtClean="0">
                <a:solidFill>
                  <a:prstClr val="black"/>
                </a:solidFill>
              </a:rPr>
            </a:br>
            <a:endParaRPr lang="en-GB" sz="2800" dirty="0">
              <a:solidFill>
                <a:prstClr val="black"/>
              </a:solidFill>
            </a:endParaRPr>
          </a:p>
        </p:txBody>
      </p:sp>
    </p:spTree>
    <p:extLst>
      <p:ext uri="{BB962C8B-B14F-4D97-AF65-F5344CB8AC3E}">
        <p14:creationId xmlns:p14="http://schemas.microsoft.com/office/powerpoint/2010/main" val="2549370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08057" cy="929285"/>
          </a:xfrm>
        </p:spPr>
        <p:txBody>
          <a:bodyPr>
            <a:noAutofit/>
          </a:bodyPr>
          <a:lstStyle/>
          <a:p>
            <a:r>
              <a:rPr lang="en-GB" sz="3600" b="1" dirty="0">
                <a:solidFill>
                  <a:prstClr val="black"/>
                </a:solidFill>
                <a:latin typeface="Calibri" panose="020F0502020204030204"/>
              </a:rPr>
              <a:t/>
            </a:r>
            <a:br>
              <a:rPr lang="en-GB" sz="3600" b="1" dirty="0">
                <a:solidFill>
                  <a:prstClr val="black"/>
                </a:solidFill>
                <a:latin typeface="Calibri" panose="020F0502020204030204"/>
              </a:rPr>
            </a:br>
            <a:r>
              <a:rPr lang="en-GB" sz="3600" b="1" dirty="0" smtClean="0">
                <a:solidFill>
                  <a:prstClr val="black"/>
                </a:solidFill>
                <a:latin typeface="Calibri" panose="020F0502020204030204"/>
              </a:rPr>
              <a:t>Ongoing evaluation </a:t>
            </a:r>
            <a:r>
              <a:rPr lang="en-GB" sz="3600" b="1" dirty="0">
                <a:solidFill>
                  <a:prstClr val="black"/>
                </a:solidFill>
                <a:latin typeface="Calibri" panose="020F0502020204030204"/>
              </a:rPr>
              <a:t>of this </a:t>
            </a:r>
            <a:r>
              <a:rPr lang="en-GB" sz="3600" b="1" dirty="0" smtClean="0">
                <a:solidFill>
                  <a:prstClr val="black"/>
                </a:solidFill>
                <a:latin typeface="Calibri" panose="020F0502020204030204"/>
              </a:rPr>
              <a:t>course: additional elements</a:t>
            </a:r>
            <a:endParaRPr lang="en-GB" sz="3600" dirty="0"/>
          </a:p>
        </p:txBody>
      </p:sp>
      <p:sp>
        <p:nvSpPr>
          <p:cNvPr id="3" name="Content Placeholder 2"/>
          <p:cNvSpPr>
            <a:spLocks noGrp="1"/>
          </p:cNvSpPr>
          <p:nvPr>
            <p:ph idx="1"/>
          </p:nvPr>
        </p:nvSpPr>
        <p:spPr>
          <a:xfrm>
            <a:off x="838200" y="1294410"/>
            <a:ext cx="10515600" cy="5237019"/>
          </a:xfrm>
        </p:spPr>
        <p:txBody>
          <a:bodyPr>
            <a:normAutofit lnSpcReduction="10000"/>
          </a:bodyPr>
          <a:lstStyle/>
          <a:p>
            <a:pPr marL="0" lvl="0" indent="0">
              <a:buNone/>
            </a:pPr>
            <a:endParaRPr lang="en-GB" dirty="0" smtClean="0">
              <a:solidFill>
                <a:prstClr val="black"/>
              </a:solidFill>
            </a:endParaRPr>
          </a:p>
          <a:p>
            <a:pPr lvl="0"/>
            <a:r>
              <a:rPr lang="en-GB" dirty="0">
                <a:solidFill>
                  <a:prstClr val="black"/>
                </a:solidFill>
              </a:rPr>
              <a:t>i</a:t>
            </a:r>
            <a:r>
              <a:rPr lang="en-GB" dirty="0" smtClean="0">
                <a:solidFill>
                  <a:prstClr val="black"/>
                </a:solidFill>
              </a:rPr>
              <a:t>ndividually following </a:t>
            </a:r>
            <a:r>
              <a:rPr lang="en-GB" dirty="0">
                <a:solidFill>
                  <a:prstClr val="black"/>
                </a:solidFill>
              </a:rPr>
              <a:t>up on needs </a:t>
            </a:r>
            <a:r>
              <a:rPr lang="en-GB" dirty="0" smtClean="0">
                <a:solidFill>
                  <a:prstClr val="black"/>
                </a:solidFill>
              </a:rPr>
              <a:t>analysis with all students by e-mail</a:t>
            </a:r>
          </a:p>
          <a:p>
            <a:pPr marL="0" lvl="0" indent="0">
              <a:buNone/>
            </a:pPr>
            <a:endParaRPr lang="en-GB" dirty="0">
              <a:solidFill>
                <a:prstClr val="black"/>
              </a:solidFill>
            </a:endParaRPr>
          </a:p>
          <a:p>
            <a:pPr marL="0" lvl="0" indent="0">
              <a:buNone/>
            </a:pPr>
            <a:endParaRPr lang="en-GB" dirty="0" smtClean="0">
              <a:solidFill>
                <a:prstClr val="black"/>
              </a:solidFill>
            </a:endParaRPr>
          </a:p>
          <a:p>
            <a:pPr marL="0" lvl="0" indent="0">
              <a:buNone/>
            </a:pPr>
            <a:r>
              <a:rPr lang="en-GB" dirty="0" smtClean="0">
                <a:solidFill>
                  <a:prstClr val="black"/>
                </a:solidFill>
              </a:rPr>
              <a:t>   </a:t>
            </a:r>
          </a:p>
          <a:p>
            <a:r>
              <a:rPr lang="en-GB" dirty="0" smtClean="0">
                <a:solidFill>
                  <a:prstClr val="black"/>
                </a:solidFill>
              </a:rPr>
              <a:t>tracking </a:t>
            </a:r>
            <a:r>
              <a:rPr lang="en-GB" dirty="0">
                <a:solidFill>
                  <a:prstClr val="black"/>
                </a:solidFill>
              </a:rPr>
              <a:t>individual students (recommended by teachers</a:t>
            </a:r>
            <a:r>
              <a:rPr lang="en-GB" dirty="0" smtClean="0">
                <a:solidFill>
                  <a:prstClr val="black"/>
                </a:solidFill>
              </a:rPr>
              <a:t>):</a:t>
            </a:r>
            <a:br>
              <a:rPr lang="en-GB" dirty="0" smtClean="0">
                <a:solidFill>
                  <a:prstClr val="black"/>
                </a:solidFill>
              </a:rPr>
            </a:br>
            <a:r>
              <a:rPr lang="en-GB" dirty="0" smtClean="0">
                <a:solidFill>
                  <a:prstClr val="black"/>
                </a:solidFill>
              </a:rPr>
              <a:t/>
            </a:r>
            <a:br>
              <a:rPr lang="en-GB" dirty="0" smtClean="0">
                <a:solidFill>
                  <a:prstClr val="black"/>
                </a:solidFill>
              </a:rPr>
            </a:br>
            <a:r>
              <a:rPr lang="en-GB" dirty="0" smtClean="0">
                <a:solidFill>
                  <a:prstClr val="black"/>
                </a:solidFill>
              </a:rPr>
              <a:t>invitation to interview</a:t>
            </a:r>
            <a:r>
              <a:rPr lang="en-GB" dirty="0">
                <a:solidFill>
                  <a:prstClr val="black"/>
                </a:solidFill>
              </a:rPr>
              <a:t/>
            </a:r>
            <a:br>
              <a:rPr lang="en-GB" dirty="0">
                <a:solidFill>
                  <a:prstClr val="black"/>
                </a:solidFill>
              </a:rPr>
            </a:br>
            <a:r>
              <a:rPr lang="en-GB" dirty="0">
                <a:solidFill>
                  <a:prstClr val="black"/>
                </a:solidFill>
              </a:rPr>
              <a:t/>
            </a:r>
            <a:br>
              <a:rPr lang="en-GB" dirty="0">
                <a:solidFill>
                  <a:prstClr val="black"/>
                </a:solidFill>
              </a:rPr>
            </a:br>
            <a:endParaRPr lang="en-GB" dirty="0">
              <a:solidFill>
                <a:prstClr val="black"/>
              </a:solidFill>
            </a:endParaRPr>
          </a:p>
          <a:p>
            <a:pPr marL="0" lvl="0" indent="0">
              <a:buNone/>
            </a:pPr>
            <a:r>
              <a:rPr lang="en-GB" dirty="0" smtClean="0">
                <a:solidFill>
                  <a:prstClr val="black"/>
                </a:solidFill>
              </a:rPr>
              <a:t/>
            </a:r>
            <a:br>
              <a:rPr lang="en-GB" dirty="0" smtClean="0">
                <a:solidFill>
                  <a:prstClr val="black"/>
                </a:solidFill>
              </a:rPr>
            </a:br>
            <a:endParaRPr lang="en-GB" dirty="0"/>
          </a:p>
        </p:txBody>
      </p:sp>
    </p:spTree>
    <p:extLst>
      <p:ext uri="{BB962C8B-B14F-4D97-AF65-F5344CB8AC3E}">
        <p14:creationId xmlns:p14="http://schemas.microsoft.com/office/powerpoint/2010/main" val="2554646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Follow up on “needs analysis”</a:t>
            </a:r>
            <a:endParaRPr lang="en-GB" b="1" dirty="0">
              <a:latin typeface="+mn-lt"/>
            </a:endParaRPr>
          </a:p>
        </p:txBody>
      </p:sp>
      <p:sp>
        <p:nvSpPr>
          <p:cNvPr id="3" name="Content Placeholder 2"/>
          <p:cNvSpPr>
            <a:spLocks noGrp="1"/>
          </p:cNvSpPr>
          <p:nvPr>
            <p:ph idx="1"/>
          </p:nvPr>
        </p:nvSpPr>
        <p:spPr>
          <a:xfrm>
            <a:off x="838200" y="1825625"/>
            <a:ext cx="10515600" cy="4652448"/>
          </a:xfrm>
        </p:spPr>
        <p:txBody>
          <a:bodyPr/>
          <a:lstStyle/>
          <a:p>
            <a:pPr marL="0" indent="0">
              <a:spcAft>
                <a:spcPts val="0"/>
              </a:spcAft>
              <a:buNone/>
            </a:pPr>
            <a:r>
              <a:rPr lang="en-GB" dirty="0">
                <a:latin typeface="Calibri" panose="020F0502020204030204" pitchFamily="34" charset="0"/>
                <a:ea typeface="Times New Roman" panose="02020603050405020304" pitchFamily="18" charset="0"/>
              </a:rPr>
              <a:t>4) What do you regard as the most problematic area(s) of English and Study Skills for </a:t>
            </a:r>
            <a:r>
              <a:rPr lang="en-GB" dirty="0" smtClean="0">
                <a:latin typeface="Calibri" panose="020F0502020204030204" pitchFamily="34" charset="0"/>
                <a:ea typeface="Times New Roman" panose="02020603050405020304" pitchFamily="18" charset="0"/>
              </a:rPr>
              <a:t>yourself</a:t>
            </a:r>
            <a:r>
              <a:rPr lang="en-GB" dirty="0">
                <a:latin typeface="Calibri" panose="020F0502020204030204" pitchFamily="34" charset="0"/>
                <a:ea typeface="Times New Roman" panose="02020603050405020304" pitchFamily="18" charset="0"/>
              </a:rPr>
              <a:t>?</a:t>
            </a:r>
            <a:endParaRPr lang="en-GB"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0219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Questionnaires: findings</a:t>
            </a:r>
            <a:endParaRPr lang="en-GB" dirty="0"/>
          </a:p>
        </p:txBody>
      </p:sp>
      <p:sp>
        <p:nvSpPr>
          <p:cNvPr id="3" name="Content Placeholder 2"/>
          <p:cNvSpPr>
            <a:spLocks noGrp="1"/>
          </p:cNvSpPr>
          <p:nvPr>
            <p:ph idx="1"/>
          </p:nvPr>
        </p:nvSpPr>
        <p:spPr>
          <a:xfrm>
            <a:off x="189469" y="1825625"/>
            <a:ext cx="12060195" cy="4351338"/>
          </a:xfrm>
        </p:spPr>
        <p:txBody>
          <a:bodyPr>
            <a:normAutofit/>
          </a:bodyPr>
          <a:lstStyle/>
          <a:p>
            <a:pPr marL="0" indent="0">
              <a:buNone/>
            </a:pPr>
            <a:r>
              <a:rPr lang="en-GB" dirty="0" smtClean="0"/>
              <a:t>Email: </a:t>
            </a:r>
          </a:p>
          <a:p>
            <a:pPr marL="0" indent="0">
              <a:buNone/>
            </a:pPr>
            <a:r>
              <a:rPr lang="en-GB" sz="2200" i="1" dirty="0"/>
              <a:t>On the first day of the ELTAL course, you completed a questionnaire, in which we asked you what you considered to be the most problematic area(s) of English and Study Skills for you. </a:t>
            </a:r>
            <a:endParaRPr lang="en-GB" sz="2200" i="1" dirty="0" smtClean="0"/>
          </a:p>
          <a:p>
            <a:pPr marL="0" indent="0">
              <a:buNone/>
            </a:pPr>
            <a:r>
              <a:rPr lang="en-GB" sz="2200" i="1" dirty="0" smtClean="0"/>
              <a:t>You </a:t>
            </a:r>
            <a:r>
              <a:rPr lang="en-GB" sz="2200" i="1" dirty="0"/>
              <a:t>told us that </a:t>
            </a:r>
            <a:r>
              <a:rPr lang="en-GB" sz="2200" i="1" dirty="0" smtClean="0"/>
              <a:t>________are </a:t>
            </a:r>
            <a:r>
              <a:rPr lang="en-GB" sz="2200" i="1" dirty="0"/>
              <a:t>difficult for you</a:t>
            </a:r>
            <a:r>
              <a:rPr lang="en-GB" sz="2200" i="1" dirty="0" smtClean="0"/>
              <a:t>.</a:t>
            </a:r>
          </a:p>
          <a:p>
            <a:pPr marL="0" indent="0">
              <a:buNone/>
            </a:pPr>
            <a:r>
              <a:rPr lang="en-GB" sz="2200" i="1" dirty="0" smtClean="0"/>
              <a:t>We would be very grateful if you could rate your perception of improvement in these areas on a scale of 1-4, where 1 = no improvement and 4 = a big improvement</a:t>
            </a:r>
            <a:br>
              <a:rPr lang="en-GB" sz="2200" i="1" dirty="0" smtClean="0"/>
            </a:br>
            <a:r>
              <a:rPr lang="en-GB" sz="2400" dirty="0"/>
              <a:t>        </a:t>
            </a:r>
            <a:r>
              <a:rPr lang="en-GB" sz="2200" dirty="0"/>
              <a:t>1                               </a:t>
            </a:r>
            <a:r>
              <a:rPr lang="en-GB" sz="2200" dirty="0" smtClean="0"/>
              <a:t>		2</a:t>
            </a:r>
            <a:r>
              <a:rPr lang="en-GB" sz="2200" dirty="0"/>
              <a:t>                               </a:t>
            </a:r>
            <a:r>
              <a:rPr lang="en-GB" sz="2200" dirty="0" smtClean="0"/>
              <a:t>	3</a:t>
            </a:r>
            <a:r>
              <a:rPr lang="en-GB" sz="2200" dirty="0"/>
              <a:t>                       </a:t>
            </a:r>
            <a:r>
              <a:rPr lang="en-GB" sz="2200" dirty="0" smtClean="0"/>
              <a:t>	</a:t>
            </a:r>
            <a:r>
              <a:rPr lang="en-GB" sz="2200" dirty="0"/>
              <a:t>	</a:t>
            </a:r>
            <a:r>
              <a:rPr lang="en-GB" sz="2200" dirty="0" smtClean="0"/>
              <a:t>	4</a:t>
            </a:r>
            <a:r>
              <a:rPr lang="en-GB" sz="2200" dirty="0"/>
              <a:t/>
            </a:r>
            <a:br>
              <a:rPr lang="en-GB" sz="2200" dirty="0"/>
            </a:br>
            <a:r>
              <a:rPr lang="en-GB" sz="2200" dirty="0"/>
              <a:t/>
            </a:r>
            <a:br>
              <a:rPr lang="en-GB" sz="2200" dirty="0"/>
            </a:br>
            <a:r>
              <a:rPr lang="en-GB" sz="2200" dirty="0"/>
              <a:t>No improvement             A little improvement    A noticeable improvement        A big improvement</a:t>
            </a:r>
            <a:r>
              <a:rPr lang="en-GB" sz="2400" dirty="0"/>
              <a:t/>
            </a:r>
            <a:br>
              <a:rPr lang="en-GB" sz="2400" dirty="0"/>
            </a:br>
            <a:endParaRPr lang="en-GB" sz="2200" i="1" dirty="0"/>
          </a:p>
        </p:txBody>
      </p:sp>
    </p:spTree>
    <p:extLst>
      <p:ext uri="{BB962C8B-B14F-4D97-AF65-F5344CB8AC3E}">
        <p14:creationId xmlns:p14="http://schemas.microsoft.com/office/powerpoint/2010/main" val="467623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graphicFrame>
        <p:nvGraphicFramePr>
          <p:cNvPr id="4" name="Table 3"/>
          <p:cNvGraphicFramePr>
            <a:graphicFrameLocks noGrp="1"/>
          </p:cNvGraphicFramePr>
          <p:nvPr>
            <p:extLst/>
          </p:nvPr>
        </p:nvGraphicFramePr>
        <p:xfrm>
          <a:off x="785409" y="146769"/>
          <a:ext cx="10034673" cy="6554818"/>
        </p:xfrm>
        <a:graphic>
          <a:graphicData uri="http://schemas.openxmlformats.org/drawingml/2006/table">
            <a:tbl>
              <a:tblPr>
                <a:tableStyleId>{5C22544A-7EE6-4342-B048-85BDC9FD1C3A}</a:tableStyleId>
              </a:tblPr>
              <a:tblGrid>
                <a:gridCol w="4046984">
                  <a:extLst>
                    <a:ext uri="{9D8B030D-6E8A-4147-A177-3AD203B41FA5}">
                      <a16:colId xmlns="" xmlns:a16="http://schemas.microsoft.com/office/drawing/2014/main" val="20000"/>
                    </a:ext>
                  </a:extLst>
                </a:gridCol>
                <a:gridCol w="1378528">
                  <a:extLst>
                    <a:ext uri="{9D8B030D-6E8A-4147-A177-3AD203B41FA5}">
                      <a16:colId xmlns="" xmlns:a16="http://schemas.microsoft.com/office/drawing/2014/main" val="20001"/>
                    </a:ext>
                  </a:extLst>
                </a:gridCol>
                <a:gridCol w="1378528">
                  <a:extLst>
                    <a:ext uri="{9D8B030D-6E8A-4147-A177-3AD203B41FA5}">
                      <a16:colId xmlns="" xmlns:a16="http://schemas.microsoft.com/office/drawing/2014/main" val="20002"/>
                    </a:ext>
                  </a:extLst>
                </a:gridCol>
                <a:gridCol w="1378528">
                  <a:extLst>
                    <a:ext uri="{9D8B030D-6E8A-4147-A177-3AD203B41FA5}">
                      <a16:colId xmlns="" xmlns:a16="http://schemas.microsoft.com/office/drawing/2014/main" val="20003"/>
                    </a:ext>
                  </a:extLst>
                </a:gridCol>
                <a:gridCol w="1852105">
                  <a:extLst>
                    <a:ext uri="{9D8B030D-6E8A-4147-A177-3AD203B41FA5}">
                      <a16:colId xmlns="" xmlns:a16="http://schemas.microsoft.com/office/drawing/2014/main" val="20004"/>
                    </a:ext>
                  </a:extLst>
                </a:gridCol>
              </a:tblGrid>
              <a:tr h="1972081">
                <a:tc>
                  <a:txBody>
                    <a:bodyPr/>
                    <a:lstStyle/>
                    <a:p>
                      <a:pPr algn="l" fontAlgn="ctr"/>
                      <a:r>
                        <a:rPr lang="en-GB" sz="2800" u="none" strike="noStrike" dirty="0">
                          <a:effectLst/>
                        </a:rPr>
                        <a:t>Areas most frequently identified as problematic: </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GB" sz="2800" u="none" strike="noStrike">
                          <a:effectLst/>
                        </a:rPr>
                        <a:t>Number of ss</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l" fontAlgn="ctr"/>
                      <a:r>
                        <a:rPr lang="en-GB" sz="2800" u="none" strike="noStrike" dirty="0">
                          <a:effectLst/>
                        </a:rPr>
                        <a:t>Number of </a:t>
                      </a:r>
                      <a:r>
                        <a:rPr lang="en-GB" sz="2800" i="1" u="none" strike="noStrike" dirty="0">
                          <a:effectLst/>
                        </a:rPr>
                        <a:t>4</a:t>
                      </a:r>
                      <a:r>
                        <a:rPr lang="en-GB" sz="2800" u="none" strike="noStrike" dirty="0">
                          <a:effectLst/>
                        </a:rPr>
                        <a:t> ratings</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GB" sz="2800" u="none" strike="noStrike" dirty="0">
                          <a:effectLst/>
                        </a:rPr>
                        <a:t>Number of </a:t>
                      </a:r>
                      <a:r>
                        <a:rPr lang="en-GB" sz="2800" i="1" u="none" strike="noStrike" dirty="0">
                          <a:effectLst/>
                        </a:rPr>
                        <a:t>3</a:t>
                      </a:r>
                      <a:r>
                        <a:rPr lang="en-GB" sz="2800" u="none" strike="noStrike" dirty="0">
                          <a:effectLst/>
                        </a:rPr>
                        <a:t> ratings</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en-GB" sz="2800" b="0" i="0" u="none" strike="noStrike" dirty="0" smtClean="0">
                          <a:solidFill>
                            <a:srgbClr val="000000"/>
                          </a:solidFill>
                          <a:effectLst/>
                          <a:latin typeface="Calibri" panose="020F0502020204030204" pitchFamily="34" charset="0"/>
                        </a:rPr>
                        <a:t>Total</a:t>
                      </a:r>
                      <a:r>
                        <a:rPr lang="en-GB" sz="2800" b="0" i="0" u="none" strike="noStrike" baseline="0" dirty="0" smtClean="0">
                          <a:solidFill>
                            <a:srgbClr val="000000"/>
                          </a:solidFill>
                          <a:effectLst/>
                          <a:latin typeface="Calibri" panose="020F0502020204030204" pitchFamily="34" charset="0"/>
                        </a:rPr>
                        <a:t> ratings</a:t>
                      </a:r>
                      <a:endParaRPr lang="en-GB"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0"/>
                  </a:ext>
                </a:extLst>
              </a:tr>
              <a:tr h="996921">
                <a:tc>
                  <a:txBody>
                    <a:bodyPr/>
                    <a:lstStyle/>
                    <a:p>
                      <a:pPr algn="l" fontAlgn="ctr"/>
                      <a:r>
                        <a:rPr lang="en-GB" sz="2800" u="none" strike="noStrike" dirty="0">
                          <a:effectLst/>
                        </a:rPr>
                        <a:t>Critical thinking</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8</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2</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6</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b="0" i="0" u="none" strike="noStrike" dirty="0" smtClean="0">
                          <a:solidFill>
                            <a:srgbClr val="000000"/>
                          </a:solidFill>
                          <a:effectLst/>
                          <a:latin typeface="Calibri" panose="020F0502020204030204" pitchFamily="34" charset="0"/>
                        </a:rPr>
                        <a:t>8/8</a:t>
                      </a:r>
                    </a:p>
                    <a:p>
                      <a:pPr algn="r" fontAlgn="ctr"/>
                      <a:r>
                        <a:rPr lang="en-GB" sz="2800" b="0" i="0" u="none" strike="noStrike" dirty="0" smtClean="0">
                          <a:solidFill>
                            <a:srgbClr val="000000"/>
                          </a:solidFill>
                          <a:effectLst/>
                          <a:latin typeface="Calibri" panose="020F0502020204030204" pitchFamily="34" charset="0"/>
                        </a:rPr>
                        <a:t>100%</a:t>
                      </a:r>
                      <a:endParaRPr lang="en-GB" sz="2800" b="0" i="0" u="none" strike="noStrike" dirty="0">
                        <a:solidFill>
                          <a:srgbClr val="000000"/>
                        </a:solidFill>
                        <a:effectLst/>
                        <a:latin typeface="Calibri" panose="020F0502020204030204" pitchFamily="34" charset="0"/>
                      </a:endParaRPr>
                    </a:p>
                  </a:txBody>
                  <a:tcPr marL="9525" marR="9525" marT="9525" marB="0" anchor="ctr"/>
                </a:tc>
              </a:tr>
              <a:tr h="996921">
                <a:tc>
                  <a:txBody>
                    <a:bodyPr/>
                    <a:lstStyle/>
                    <a:p>
                      <a:pPr algn="l" fontAlgn="ctr"/>
                      <a:r>
                        <a:rPr lang="en-GB" sz="2800" u="none" strike="noStrike" dirty="0">
                          <a:effectLst/>
                        </a:rPr>
                        <a:t>Writing</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a:effectLst/>
                        </a:rPr>
                        <a:t>20</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4</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a:effectLst/>
                        </a:rPr>
                        <a:t>9</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b="0" i="0" u="none" strike="noStrike" dirty="0" smtClean="0">
                          <a:solidFill>
                            <a:srgbClr val="000000"/>
                          </a:solidFill>
                          <a:effectLst/>
                          <a:latin typeface="Calibri" panose="020F0502020204030204" pitchFamily="34" charset="0"/>
                        </a:rPr>
                        <a:t>13/20</a:t>
                      </a:r>
                    </a:p>
                    <a:p>
                      <a:pPr algn="r" fontAlgn="ctr"/>
                      <a:r>
                        <a:rPr lang="en-GB" sz="2800" b="0" i="0" u="none" strike="noStrike" dirty="0" smtClean="0">
                          <a:solidFill>
                            <a:srgbClr val="000000"/>
                          </a:solidFill>
                          <a:effectLst/>
                          <a:latin typeface="Calibri" panose="020F0502020204030204" pitchFamily="34" charset="0"/>
                        </a:rPr>
                        <a:t>65%</a:t>
                      </a:r>
                      <a:endParaRPr lang="en-GB"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1"/>
                  </a:ext>
                </a:extLst>
              </a:tr>
              <a:tr h="657360">
                <a:tc>
                  <a:txBody>
                    <a:bodyPr/>
                    <a:lstStyle/>
                    <a:p>
                      <a:pPr algn="l" fontAlgn="ctr"/>
                      <a:r>
                        <a:rPr lang="en-GB" sz="2800" u="none" strike="noStrike" dirty="0">
                          <a:effectLst/>
                        </a:rPr>
                        <a:t>S</a:t>
                      </a:r>
                      <a:r>
                        <a:rPr lang="en-GB" sz="2800" u="none" strike="noStrike" dirty="0" smtClean="0">
                          <a:effectLst/>
                        </a:rPr>
                        <a:t>peaking</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16</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3</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7</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b="0" i="0" u="none" strike="noStrike" dirty="0" smtClean="0">
                          <a:solidFill>
                            <a:srgbClr val="000000"/>
                          </a:solidFill>
                          <a:effectLst/>
                          <a:latin typeface="Calibri" panose="020F0502020204030204" pitchFamily="34" charset="0"/>
                        </a:rPr>
                        <a:t>10/16</a:t>
                      </a:r>
                    </a:p>
                    <a:p>
                      <a:pPr algn="r" fontAlgn="ctr"/>
                      <a:r>
                        <a:rPr lang="en-GB" sz="2800" b="0" i="0" u="none" strike="noStrike" dirty="0" smtClean="0">
                          <a:solidFill>
                            <a:srgbClr val="000000"/>
                          </a:solidFill>
                          <a:effectLst/>
                          <a:latin typeface="Calibri" panose="020F0502020204030204" pitchFamily="34" charset="0"/>
                        </a:rPr>
                        <a:t>63%</a:t>
                      </a:r>
                      <a:endParaRPr lang="en-GB" sz="2800" b="0" i="0" u="none" strike="noStrike" dirty="0">
                        <a:solidFill>
                          <a:srgbClr val="000000"/>
                        </a:solidFill>
                        <a:effectLst/>
                        <a:latin typeface="Calibri" panose="020F0502020204030204" pitchFamily="34" charset="0"/>
                      </a:endParaRPr>
                    </a:p>
                  </a:txBody>
                  <a:tcPr marL="9525" marR="9525" marT="9525" marB="0" anchor="ctr"/>
                </a:tc>
              </a:tr>
              <a:tr h="657360">
                <a:tc>
                  <a:txBody>
                    <a:bodyPr/>
                    <a:lstStyle/>
                    <a:p>
                      <a:pPr algn="l" fontAlgn="ctr"/>
                      <a:r>
                        <a:rPr lang="en-GB" sz="2800" u="none" strike="noStrike" dirty="0">
                          <a:effectLst/>
                        </a:rPr>
                        <a:t>R</a:t>
                      </a:r>
                      <a:r>
                        <a:rPr lang="en-GB" sz="2800" u="none" strike="noStrike" dirty="0" smtClean="0">
                          <a:effectLst/>
                        </a:rPr>
                        <a:t>eading</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9</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3</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dirty="0">
                          <a:effectLst/>
                        </a:rPr>
                        <a:t>2</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b="0" i="0" u="none" strike="noStrike" dirty="0" smtClean="0">
                          <a:solidFill>
                            <a:srgbClr val="000000"/>
                          </a:solidFill>
                          <a:effectLst/>
                          <a:latin typeface="Calibri" panose="020F0502020204030204" pitchFamily="34" charset="0"/>
                        </a:rPr>
                        <a:t>5/9</a:t>
                      </a:r>
                    </a:p>
                    <a:p>
                      <a:pPr algn="r" fontAlgn="ctr"/>
                      <a:r>
                        <a:rPr lang="en-GB" sz="2800" b="0" i="0" u="none" strike="noStrike" dirty="0" smtClean="0">
                          <a:solidFill>
                            <a:srgbClr val="000000"/>
                          </a:solidFill>
                          <a:effectLst/>
                          <a:latin typeface="Calibri" panose="020F0502020204030204" pitchFamily="34" charset="0"/>
                        </a:rPr>
                        <a:t>56%</a:t>
                      </a:r>
                      <a:endParaRPr lang="en-GB" sz="2800" b="0" i="0" u="none" strike="noStrike" dirty="0">
                        <a:solidFill>
                          <a:srgbClr val="000000"/>
                        </a:solidFill>
                        <a:effectLst/>
                        <a:latin typeface="Calibri" panose="020F0502020204030204" pitchFamily="34" charset="0"/>
                      </a:endParaRPr>
                    </a:p>
                  </a:txBody>
                  <a:tcPr marL="9525" marR="9525" marT="9525" marB="0" anchor="ctr"/>
                </a:tc>
              </a:tr>
              <a:tr h="657360">
                <a:tc>
                  <a:txBody>
                    <a:bodyPr/>
                    <a:lstStyle/>
                    <a:p>
                      <a:pPr algn="l" fontAlgn="ctr"/>
                      <a:r>
                        <a:rPr lang="en-GB" sz="2800" u="none" strike="noStrike" dirty="0">
                          <a:effectLst/>
                        </a:rPr>
                        <a:t>G</a:t>
                      </a:r>
                      <a:r>
                        <a:rPr lang="en-GB" sz="2800" u="none" strike="noStrike" dirty="0" smtClean="0">
                          <a:effectLst/>
                        </a:rPr>
                        <a:t>rammar</a:t>
                      </a:r>
                      <a:endParaRPr lang="en-GB"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a:effectLst/>
                        </a:rPr>
                        <a:t>8</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a:effectLst/>
                        </a:rPr>
                        <a:t>0</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u="none" strike="noStrike">
                          <a:effectLst/>
                        </a:rPr>
                        <a:t>3</a:t>
                      </a:r>
                      <a:endParaRPr lang="en-GB" sz="28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GB" sz="2800" b="0" i="0" u="none" strike="noStrike" dirty="0" smtClean="0">
                          <a:solidFill>
                            <a:srgbClr val="000000"/>
                          </a:solidFill>
                          <a:effectLst/>
                          <a:latin typeface="Calibri" panose="020F0502020204030204" pitchFamily="34" charset="0"/>
                        </a:rPr>
                        <a:t>3/8</a:t>
                      </a:r>
                    </a:p>
                    <a:p>
                      <a:pPr algn="r" fontAlgn="ctr"/>
                      <a:r>
                        <a:rPr lang="en-GB" sz="2800" b="0" i="0" u="none" strike="noStrike" dirty="0" smtClean="0">
                          <a:solidFill>
                            <a:srgbClr val="000000"/>
                          </a:solidFill>
                          <a:effectLst/>
                          <a:latin typeface="Calibri" panose="020F0502020204030204" pitchFamily="34" charset="0"/>
                        </a:rPr>
                        <a:t>38%</a:t>
                      </a:r>
                      <a:endParaRPr lang="en-GB"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470519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2356"/>
          </a:xfrm>
        </p:spPr>
        <p:txBody>
          <a:bodyPr/>
          <a:lstStyle/>
          <a:p>
            <a:r>
              <a:rPr lang="en-GB" b="1" dirty="0" smtClean="0">
                <a:latin typeface="+mn-lt"/>
              </a:rPr>
              <a:t>Tracking individual students</a:t>
            </a:r>
            <a:endParaRPr lang="en-GB" b="1" dirty="0">
              <a:latin typeface="+mn-lt"/>
            </a:endParaRPr>
          </a:p>
        </p:txBody>
      </p:sp>
      <p:sp>
        <p:nvSpPr>
          <p:cNvPr id="3" name="Content Placeholder 2"/>
          <p:cNvSpPr>
            <a:spLocks noGrp="1"/>
          </p:cNvSpPr>
          <p:nvPr>
            <p:ph idx="1"/>
          </p:nvPr>
        </p:nvSpPr>
        <p:spPr>
          <a:xfrm>
            <a:off x="838200" y="1624084"/>
            <a:ext cx="10515600" cy="5008728"/>
          </a:xfrm>
        </p:spPr>
        <p:txBody>
          <a:bodyPr>
            <a:normAutofit lnSpcReduction="10000"/>
          </a:bodyPr>
          <a:lstStyle/>
          <a:p>
            <a:pPr marL="0" indent="0">
              <a:buNone/>
            </a:pPr>
            <a:r>
              <a:rPr lang="en-GB" sz="3600" dirty="0" smtClean="0"/>
              <a:t>Semi-structured interviews with 6 students (so far):</a:t>
            </a:r>
          </a:p>
          <a:p>
            <a:r>
              <a:rPr lang="en-GB" sz="3600" dirty="0" smtClean="0"/>
              <a:t>5 from Language Masters, 1 from Translation</a:t>
            </a:r>
            <a:br>
              <a:rPr lang="en-GB" sz="3600" dirty="0" smtClean="0"/>
            </a:br>
            <a:endParaRPr lang="en-GB" sz="3600" dirty="0" smtClean="0"/>
          </a:p>
          <a:p>
            <a:pPr marL="0" indent="0">
              <a:buNone/>
            </a:pPr>
            <a:r>
              <a:rPr lang="en-GB" sz="3600" dirty="0"/>
              <a:t>O</a:t>
            </a:r>
            <a:r>
              <a:rPr lang="en-GB" sz="3600" dirty="0" smtClean="0"/>
              <a:t>ver-arching themes:</a:t>
            </a:r>
          </a:p>
          <a:p>
            <a:r>
              <a:rPr lang="en-GB" sz="3600" dirty="0" smtClean="0"/>
              <a:t>Ways in which ELTAL helped to prepare them for their academic programme</a:t>
            </a:r>
          </a:p>
          <a:p>
            <a:r>
              <a:rPr lang="en-GB" sz="3600" dirty="0" smtClean="0"/>
              <a:t>Ways in which ELTAL didn’t help to prepare them for their academic programme</a:t>
            </a:r>
          </a:p>
          <a:p>
            <a:r>
              <a:rPr lang="en-GB" sz="3600" dirty="0" smtClean="0"/>
              <a:t>Suggestions and recommendations</a:t>
            </a:r>
            <a:endParaRPr lang="en-GB" sz="3600" dirty="0"/>
          </a:p>
        </p:txBody>
      </p:sp>
    </p:spTree>
    <p:extLst>
      <p:ext uri="{BB962C8B-B14F-4D97-AF65-F5344CB8AC3E}">
        <p14:creationId xmlns:p14="http://schemas.microsoft.com/office/powerpoint/2010/main" val="2345031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528" y="274638"/>
            <a:ext cx="8568952" cy="778098"/>
          </a:xfrm>
        </p:spPr>
        <p:txBody>
          <a:bodyPr>
            <a:noAutofit/>
          </a:bodyPr>
          <a:lstStyle/>
          <a:p>
            <a:r>
              <a:rPr lang="en-GB" sz="3600" b="1" dirty="0">
                <a:latin typeface="+mn-lt"/>
                <a:cs typeface="Arial" panose="020B0604020202020204" pitchFamily="34" charset="0"/>
              </a:rPr>
              <a:t>Ways in which ELTAL helped</a:t>
            </a:r>
          </a:p>
        </p:txBody>
      </p:sp>
      <p:sp>
        <p:nvSpPr>
          <p:cNvPr id="3" name="Content Placeholder 2"/>
          <p:cNvSpPr>
            <a:spLocks noGrp="1"/>
          </p:cNvSpPr>
          <p:nvPr>
            <p:ph idx="1"/>
          </p:nvPr>
        </p:nvSpPr>
        <p:spPr>
          <a:xfrm>
            <a:off x="1981200" y="1196752"/>
            <a:ext cx="8229600" cy="5472608"/>
          </a:xfrm>
        </p:spPr>
        <p:txBody>
          <a:bodyPr>
            <a:normAutofit fontScale="92500" lnSpcReduction="20000"/>
          </a:bodyPr>
          <a:lstStyle/>
          <a:p>
            <a:pPr>
              <a:buNone/>
            </a:pPr>
            <a:r>
              <a:rPr lang="en-GB" b="1" dirty="0" smtClean="0"/>
              <a:t>Writing</a:t>
            </a:r>
          </a:p>
          <a:p>
            <a:pPr lvl="1"/>
            <a:r>
              <a:rPr lang="en-GB" dirty="0" smtClean="0"/>
              <a:t>Academic style </a:t>
            </a:r>
          </a:p>
          <a:p>
            <a:pPr lvl="1"/>
            <a:r>
              <a:rPr lang="en-GB" dirty="0" smtClean="0"/>
              <a:t>Academic </a:t>
            </a:r>
            <a:r>
              <a:rPr lang="en-GB" dirty="0"/>
              <a:t>v</a:t>
            </a:r>
            <a:r>
              <a:rPr lang="en-GB" dirty="0" smtClean="0"/>
              <a:t>ocabulary / phrases for writing</a:t>
            </a:r>
          </a:p>
          <a:p>
            <a:pPr lvl="1"/>
            <a:r>
              <a:rPr lang="en-GB" dirty="0" smtClean="0"/>
              <a:t>Giving opinions</a:t>
            </a:r>
          </a:p>
          <a:p>
            <a:pPr lvl="1"/>
            <a:r>
              <a:rPr lang="en-GB" dirty="0" smtClean="0"/>
              <a:t>Supporting </a:t>
            </a:r>
            <a:r>
              <a:rPr lang="en-GB" dirty="0"/>
              <a:t>points with </a:t>
            </a:r>
            <a:r>
              <a:rPr lang="en-GB" dirty="0" smtClean="0"/>
              <a:t>evidence (‘before … I never thought I need to find so many things to support my ideas….I thought, oh others could understand my ideas, it’s obvious!’)</a:t>
            </a:r>
            <a:endParaRPr lang="en-GB" dirty="0"/>
          </a:p>
          <a:p>
            <a:pPr lvl="1"/>
            <a:r>
              <a:rPr lang="en-GB" dirty="0" smtClean="0"/>
              <a:t>Hedging </a:t>
            </a:r>
          </a:p>
          <a:p>
            <a:pPr lvl="1"/>
            <a:r>
              <a:rPr lang="en-GB" dirty="0" smtClean="0"/>
              <a:t>Referencing</a:t>
            </a:r>
          </a:p>
          <a:p>
            <a:pPr lvl="1"/>
            <a:r>
              <a:rPr lang="en-GB" dirty="0" smtClean="0"/>
              <a:t>Structure </a:t>
            </a:r>
          </a:p>
          <a:p>
            <a:pPr lvl="1"/>
            <a:r>
              <a:rPr lang="en-GB" dirty="0" smtClean="0"/>
              <a:t>Writing process</a:t>
            </a:r>
          </a:p>
          <a:p>
            <a:pPr lvl="1"/>
            <a:r>
              <a:rPr lang="en-GB" dirty="0" smtClean="0"/>
              <a:t>Useful teacher feedback on writing</a:t>
            </a:r>
            <a:endParaRPr lang="en-GB" b="1" dirty="0" smtClean="0"/>
          </a:p>
          <a:p>
            <a:endParaRPr lang="en-GB" dirty="0"/>
          </a:p>
        </p:txBody>
      </p:sp>
    </p:spTree>
    <p:extLst>
      <p:ext uri="{BB962C8B-B14F-4D97-AF65-F5344CB8AC3E}">
        <p14:creationId xmlns:p14="http://schemas.microsoft.com/office/powerpoint/2010/main" val="19438399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cs typeface="Arial" panose="020B0604020202020204" pitchFamily="34" charset="0"/>
              </a:rPr>
              <a:t>Ways in which ELTAL </a:t>
            </a:r>
            <a:r>
              <a:rPr lang="en-GB" b="1" dirty="0" smtClean="0">
                <a:cs typeface="Arial" panose="020B0604020202020204" pitchFamily="34" charset="0"/>
              </a:rPr>
              <a:t>helped</a:t>
            </a:r>
            <a:endParaRPr lang="en-GB" dirty="0"/>
          </a:p>
        </p:txBody>
      </p:sp>
      <p:sp>
        <p:nvSpPr>
          <p:cNvPr id="3" name="Content Placeholder 2"/>
          <p:cNvSpPr>
            <a:spLocks noGrp="1"/>
          </p:cNvSpPr>
          <p:nvPr>
            <p:ph idx="1"/>
          </p:nvPr>
        </p:nvSpPr>
        <p:spPr>
          <a:xfrm>
            <a:off x="1981200" y="1600200"/>
            <a:ext cx="8507288" cy="4997152"/>
          </a:xfrm>
        </p:spPr>
        <p:txBody>
          <a:bodyPr>
            <a:normAutofit fontScale="85000" lnSpcReduction="20000"/>
          </a:bodyPr>
          <a:lstStyle/>
          <a:p>
            <a:pPr>
              <a:buNone/>
            </a:pPr>
            <a:r>
              <a:rPr lang="en-GB" b="1" dirty="0"/>
              <a:t>Critical Thinking</a:t>
            </a:r>
            <a:endParaRPr lang="en-GB" dirty="0"/>
          </a:p>
          <a:p>
            <a:pPr lvl="1"/>
            <a:r>
              <a:rPr lang="en-GB" dirty="0" smtClean="0"/>
              <a:t>‘</a:t>
            </a:r>
            <a:r>
              <a:rPr lang="en-GB" dirty="0"/>
              <a:t>question what author says</a:t>
            </a:r>
            <a:r>
              <a:rPr lang="en-GB" dirty="0" smtClean="0"/>
              <a:t>’</a:t>
            </a:r>
          </a:p>
          <a:p>
            <a:pPr lvl="1"/>
            <a:r>
              <a:rPr lang="en-GB" dirty="0" smtClean="0"/>
              <a:t>‘it’s really helpful … to appraise some works and understand what appraise really means’ </a:t>
            </a:r>
            <a:endParaRPr lang="en-GB" dirty="0"/>
          </a:p>
          <a:p>
            <a:pPr lvl="1"/>
            <a:r>
              <a:rPr lang="en-GB" dirty="0" smtClean="0"/>
              <a:t>‘we lack the culture of critical thinking’</a:t>
            </a:r>
            <a:endParaRPr lang="en-GB" dirty="0"/>
          </a:p>
          <a:p>
            <a:pPr>
              <a:buNone/>
            </a:pPr>
            <a:r>
              <a:rPr lang="en-GB" b="1" dirty="0"/>
              <a:t>Reading </a:t>
            </a:r>
          </a:p>
          <a:p>
            <a:pPr lvl="1"/>
            <a:r>
              <a:rPr lang="en-GB" dirty="0"/>
              <a:t>Reading for purpose </a:t>
            </a:r>
          </a:p>
          <a:p>
            <a:pPr lvl="1"/>
            <a:r>
              <a:rPr lang="en-GB" dirty="0"/>
              <a:t>Helped with process</a:t>
            </a:r>
          </a:p>
          <a:p>
            <a:pPr lvl="1"/>
            <a:r>
              <a:rPr lang="en-GB" dirty="0"/>
              <a:t>Helped a bit with strategies</a:t>
            </a:r>
          </a:p>
          <a:p>
            <a:pPr>
              <a:buNone/>
            </a:pPr>
            <a:r>
              <a:rPr lang="en-GB" b="1" dirty="0"/>
              <a:t>Listening to lectures</a:t>
            </a:r>
            <a:endParaRPr lang="en-GB" dirty="0"/>
          </a:p>
          <a:p>
            <a:pPr lvl="1"/>
            <a:r>
              <a:rPr lang="en-GB" dirty="0" smtClean="0"/>
              <a:t>‘</a:t>
            </a:r>
            <a:r>
              <a:rPr lang="en-GB" dirty="0"/>
              <a:t>It helped me to be familiar with the atmosphere </a:t>
            </a:r>
            <a:r>
              <a:rPr lang="en-GB" dirty="0" smtClean="0"/>
              <a:t>                  (</a:t>
            </a:r>
            <a:r>
              <a:rPr lang="en-GB" dirty="0"/>
              <a:t>of a lecture</a:t>
            </a:r>
            <a:r>
              <a:rPr lang="en-GB" dirty="0" smtClean="0"/>
              <a:t>)’</a:t>
            </a:r>
            <a:endParaRPr lang="en-GB" sz="2000" dirty="0">
              <a:solidFill>
                <a:srgbClr val="FF0000"/>
              </a:solidFill>
            </a:endParaRPr>
          </a:p>
          <a:p>
            <a:pPr lvl="1"/>
            <a:r>
              <a:rPr lang="en-GB" dirty="0"/>
              <a:t>Inspiring; ‘maybe one day in the future I can do this’</a:t>
            </a:r>
          </a:p>
          <a:p>
            <a:endParaRPr lang="en-GB" dirty="0"/>
          </a:p>
        </p:txBody>
      </p:sp>
    </p:spTree>
    <p:extLst>
      <p:ext uri="{BB962C8B-B14F-4D97-AF65-F5344CB8AC3E}">
        <p14:creationId xmlns:p14="http://schemas.microsoft.com/office/powerpoint/2010/main" val="155770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solidFill>
                <a:cs typeface="Arial" panose="020B0604020202020204" pitchFamily="34" charset="0"/>
              </a:rPr>
              <a:t>Ways in which ELTAL helped</a:t>
            </a:r>
            <a:endParaRPr lang="en-GB" dirty="0"/>
          </a:p>
        </p:txBody>
      </p:sp>
      <p:sp>
        <p:nvSpPr>
          <p:cNvPr id="3" name="Content Placeholder 2"/>
          <p:cNvSpPr>
            <a:spLocks noGrp="1"/>
          </p:cNvSpPr>
          <p:nvPr>
            <p:ph idx="1"/>
          </p:nvPr>
        </p:nvSpPr>
        <p:spPr>
          <a:xfrm>
            <a:off x="1981200" y="1340768"/>
            <a:ext cx="8359254" cy="5256584"/>
          </a:xfrm>
        </p:spPr>
        <p:txBody>
          <a:bodyPr>
            <a:normAutofit fontScale="85000" lnSpcReduction="20000"/>
          </a:bodyPr>
          <a:lstStyle/>
          <a:p>
            <a:pPr>
              <a:buNone/>
            </a:pPr>
            <a:r>
              <a:rPr lang="en-GB" b="1" dirty="0" smtClean="0"/>
              <a:t>Speaking in general</a:t>
            </a:r>
          </a:p>
          <a:p>
            <a:pPr>
              <a:buNone/>
            </a:pPr>
            <a:r>
              <a:rPr lang="en-GB" b="1" dirty="0" smtClean="0"/>
              <a:t>Discussions</a:t>
            </a:r>
            <a:endParaRPr lang="en-GB" dirty="0"/>
          </a:p>
          <a:p>
            <a:pPr lvl="1"/>
            <a:r>
              <a:rPr lang="en-GB" dirty="0" smtClean="0"/>
              <a:t>‘</a:t>
            </a:r>
            <a:r>
              <a:rPr lang="en-GB" dirty="0"/>
              <a:t>it helps me to understand that we have to connect to other people not just study by ourselves</a:t>
            </a:r>
            <a:r>
              <a:rPr lang="en-GB" dirty="0" smtClean="0"/>
              <a:t>.’</a:t>
            </a:r>
            <a:endParaRPr lang="en-GB" dirty="0"/>
          </a:p>
          <a:p>
            <a:pPr lvl="1"/>
            <a:r>
              <a:rPr lang="en-GB" dirty="0" smtClean="0"/>
              <a:t>‘it's </a:t>
            </a:r>
            <a:r>
              <a:rPr lang="en-GB" dirty="0"/>
              <a:t>really helpful to establish the concept of how group discussion works</a:t>
            </a:r>
            <a:r>
              <a:rPr lang="en-GB" dirty="0" smtClean="0"/>
              <a:t>.’</a:t>
            </a:r>
          </a:p>
          <a:p>
            <a:pPr lvl="1"/>
            <a:r>
              <a:rPr lang="en-GB" dirty="0" smtClean="0"/>
              <a:t>‘learned to listen to others’ opinions and express own opinion in a respectful way, not a rude way’</a:t>
            </a:r>
          </a:p>
          <a:p>
            <a:pPr lvl="1"/>
            <a:r>
              <a:rPr lang="en-GB" dirty="0" smtClean="0"/>
              <a:t>‘you can express your ideas with teachers in class more frequently and confidently but other students (who didn’t take the pre-sessional) are not so’</a:t>
            </a:r>
            <a:endParaRPr lang="en-GB" dirty="0"/>
          </a:p>
          <a:p>
            <a:pPr>
              <a:buNone/>
            </a:pPr>
            <a:r>
              <a:rPr lang="en-GB" b="1" dirty="0" smtClean="0"/>
              <a:t>Presentation </a:t>
            </a:r>
            <a:r>
              <a:rPr lang="en-GB" b="1" dirty="0"/>
              <a:t>skills </a:t>
            </a:r>
            <a:endParaRPr lang="en-GB" dirty="0"/>
          </a:p>
          <a:p>
            <a:pPr lvl="1"/>
            <a:r>
              <a:rPr lang="en-GB" dirty="0" smtClean="0"/>
              <a:t>Useful feedback ‘not just speed, but also content and gesture’</a:t>
            </a:r>
            <a:endParaRPr lang="en-GB" dirty="0"/>
          </a:p>
          <a:p>
            <a:endParaRPr lang="en-GB" dirty="0"/>
          </a:p>
        </p:txBody>
      </p:sp>
    </p:spTree>
    <p:extLst>
      <p:ext uri="{BB962C8B-B14F-4D97-AF65-F5344CB8AC3E}">
        <p14:creationId xmlns:p14="http://schemas.microsoft.com/office/powerpoint/2010/main" val="440571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274638"/>
            <a:ext cx="8640960" cy="850106"/>
          </a:xfrm>
        </p:spPr>
        <p:txBody>
          <a:bodyPr>
            <a:noAutofit/>
          </a:bodyPr>
          <a:lstStyle/>
          <a:p>
            <a:r>
              <a:rPr lang="en-GB" sz="4000" b="1" dirty="0">
                <a:latin typeface="+mn-lt"/>
              </a:rPr>
              <a:t>Other ways in which ELTAL helped</a:t>
            </a:r>
          </a:p>
        </p:txBody>
      </p:sp>
      <p:sp>
        <p:nvSpPr>
          <p:cNvPr id="3" name="Content Placeholder 2"/>
          <p:cNvSpPr>
            <a:spLocks noGrp="1"/>
          </p:cNvSpPr>
          <p:nvPr>
            <p:ph idx="1"/>
          </p:nvPr>
        </p:nvSpPr>
        <p:spPr>
          <a:xfrm>
            <a:off x="1981200" y="1124744"/>
            <a:ext cx="8229600" cy="5616624"/>
          </a:xfrm>
        </p:spPr>
        <p:txBody>
          <a:bodyPr>
            <a:normAutofit fontScale="40000" lnSpcReduction="20000"/>
          </a:bodyPr>
          <a:lstStyle/>
          <a:p>
            <a:pPr>
              <a:buNone/>
            </a:pPr>
            <a:r>
              <a:rPr lang="en-GB" sz="7000" b="1" dirty="0"/>
              <a:t>	</a:t>
            </a:r>
          </a:p>
          <a:p>
            <a:pPr>
              <a:buNone/>
            </a:pPr>
            <a:r>
              <a:rPr lang="en-GB" sz="7000" b="1" dirty="0"/>
              <a:t>	Affective factors</a:t>
            </a:r>
          </a:p>
          <a:p>
            <a:pPr lvl="1"/>
            <a:r>
              <a:rPr lang="en-GB" sz="6000" dirty="0"/>
              <a:t>Confidence: ‘I remember, I could do well in the past’ ‘emotional effect!’ </a:t>
            </a:r>
          </a:p>
          <a:p>
            <a:pPr lvl="1"/>
            <a:r>
              <a:rPr lang="en-GB" sz="6000" dirty="0"/>
              <a:t>Academic culture and acclimatisation: ‘good opportunities for me to learn how to behave in British universities’ ‘maybe others are not so… have such ideas like how to do workshop, how to do in lecture’</a:t>
            </a:r>
          </a:p>
          <a:p>
            <a:pPr lvl="1"/>
            <a:r>
              <a:rPr lang="en-GB" sz="6000" dirty="0"/>
              <a:t>Autonomy</a:t>
            </a:r>
          </a:p>
          <a:p>
            <a:pPr lvl="1"/>
            <a:r>
              <a:rPr lang="en-GB" sz="6000" dirty="0"/>
              <a:t>Attitude (</a:t>
            </a:r>
            <a:r>
              <a:rPr lang="en-GB" sz="6000" dirty="0" err="1"/>
              <a:t>eg</a:t>
            </a:r>
            <a:r>
              <a:rPr lang="en-GB" sz="6000" dirty="0"/>
              <a:t> dealing with coursework)</a:t>
            </a:r>
          </a:p>
          <a:p>
            <a:pPr lvl="1"/>
            <a:r>
              <a:rPr lang="en-GB" sz="6000" dirty="0"/>
              <a:t>Interaction (accurately, appropriately) with teacher</a:t>
            </a:r>
          </a:p>
          <a:p>
            <a:pPr lvl="1"/>
            <a:r>
              <a:rPr lang="en-GB" sz="6000" dirty="0"/>
              <a:t>Meeting people</a:t>
            </a:r>
          </a:p>
        </p:txBody>
      </p:sp>
    </p:spTree>
    <p:extLst>
      <p:ext uri="{BB962C8B-B14F-4D97-AF65-F5344CB8AC3E}">
        <p14:creationId xmlns:p14="http://schemas.microsoft.com/office/powerpoint/2010/main" val="374473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txBody>
          <a:bodyPr/>
          <a:lstStyle/>
          <a:p>
            <a:r>
              <a:rPr lang="en-GB" b="1" dirty="0" smtClean="0">
                <a:latin typeface="+mn-lt"/>
              </a:rPr>
              <a:t>Outline</a:t>
            </a:r>
            <a:endParaRPr lang="en-GB" b="1" dirty="0">
              <a:latin typeface="+mn-lt"/>
            </a:endParaRPr>
          </a:p>
        </p:txBody>
      </p:sp>
      <p:sp>
        <p:nvSpPr>
          <p:cNvPr id="3" name="Content Placeholder 2"/>
          <p:cNvSpPr>
            <a:spLocks noGrp="1"/>
          </p:cNvSpPr>
          <p:nvPr>
            <p:ph idx="1"/>
          </p:nvPr>
        </p:nvSpPr>
        <p:spPr>
          <a:xfrm>
            <a:off x="838200" y="1313646"/>
            <a:ext cx="10816988" cy="5087154"/>
          </a:xfrm>
        </p:spPr>
        <p:txBody>
          <a:bodyPr>
            <a:normAutofit fontScale="92500" lnSpcReduction="10000"/>
          </a:bodyPr>
          <a:lstStyle/>
          <a:p>
            <a:pPr>
              <a:lnSpc>
                <a:spcPct val="150000"/>
              </a:lnSpc>
            </a:pPr>
            <a:r>
              <a:rPr lang="en-GB" sz="3600" dirty="0" smtClean="0"/>
              <a:t>Brief introduction</a:t>
            </a:r>
          </a:p>
          <a:p>
            <a:pPr>
              <a:lnSpc>
                <a:spcPct val="150000"/>
              </a:lnSpc>
            </a:pPr>
            <a:r>
              <a:rPr lang="en-GB" sz="3600" dirty="0" smtClean="0"/>
              <a:t>About the course (ELTAL)</a:t>
            </a:r>
          </a:p>
          <a:p>
            <a:pPr>
              <a:lnSpc>
                <a:spcPct val="150000"/>
              </a:lnSpc>
            </a:pPr>
            <a:r>
              <a:rPr lang="en-GB" sz="3600" dirty="0" smtClean="0"/>
              <a:t>Previous evaluation of the course: student perceptions</a:t>
            </a:r>
          </a:p>
          <a:p>
            <a:pPr>
              <a:lnSpc>
                <a:spcPct val="150000"/>
              </a:lnSpc>
            </a:pPr>
            <a:r>
              <a:rPr lang="en-GB" sz="3600" dirty="0" smtClean="0">
                <a:solidFill>
                  <a:prstClr val="black"/>
                </a:solidFill>
              </a:rPr>
              <a:t>Ongoing evaluation </a:t>
            </a:r>
            <a:r>
              <a:rPr lang="en-GB" sz="3600" dirty="0">
                <a:solidFill>
                  <a:prstClr val="black"/>
                </a:solidFill>
              </a:rPr>
              <a:t>of </a:t>
            </a:r>
            <a:r>
              <a:rPr lang="en-GB" sz="3600" dirty="0" smtClean="0">
                <a:solidFill>
                  <a:prstClr val="black"/>
                </a:solidFill>
              </a:rPr>
              <a:t>the course: student perceptions</a:t>
            </a:r>
          </a:p>
          <a:p>
            <a:pPr lvl="0">
              <a:lnSpc>
                <a:spcPct val="150000"/>
              </a:lnSpc>
            </a:pPr>
            <a:r>
              <a:rPr lang="en-GB" sz="3600" dirty="0" smtClean="0">
                <a:solidFill>
                  <a:prstClr val="black"/>
                </a:solidFill>
              </a:rPr>
              <a:t>Recommendations</a:t>
            </a:r>
          </a:p>
          <a:p>
            <a:pPr lvl="0">
              <a:lnSpc>
                <a:spcPct val="150000"/>
              </a:lnSpc>
            </a:pPr>
            <a:r>
              <a:rPr lang="en-GB" sz="3600" dirty="0" smtClean="0">
                <a:solidFill>
                  <a:prstClr val="black"/>
                </a:solidFill>
              </a:rPr>
              <a:t>Student performance on the Masters programme</a:t>
            </a:r>
            <a:endParaRPr lang="en-GB" sz="3600" dirty="0">
              <a:solidFill>
                <a:prstClr val="black"/>
              </a:solidFill>
            </a:endParaRPr>
          </a:p>
          <a:p>
            <a:pPr>
              <a:lnSpc>
                <a:spcPct val="150000"/>
              </a:lnSpc>
            </a:pPr>
            <a:endParaRPr lang="en-GB" sz="3600" dirty="0" smtClean="0"/>
          </a:p>
          <a:p>
            <a:endParaRPr lang="en-GB" sz="3600" dirty="0" smtClean="0"/>
          </a:p>
          <a:p>
            <a:endParaRPr lang="en-GB" sz="3600" dirty="0"/>
          </a:p>
        </p:txBody>
      </p:sp>
    </p:spTree>
    <p:extLst>
      <p:ext uri="{BB962C8B-B14F-4D97-AF65-F5344CB8AC3E}">
        <p14:creationId xmlns:p14="http://schemas.microsoft.com/office/powerpoint/2010/main" val="2641259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332656"/>
            <a:ext cx="8568952" cy="1143000"/>
          </a:xfrm>
        </p:spPr>
        <p:txBody>
          <a:bodyPr>
            <a:noAutofit/>
          </a:bodyPr>
          <a:lstStyle/>
          <a:p>
            <a:r>
              <a:rPr lang="en-GB" sz="4000" b="1" dirty="0">
                <a:solidFill>
                  <a:prstClr val="black"/>
                </a:solidFill>
              </a:rPr>
              <a:t>Other ways in which ELTAL helped</a:t>
            </a:r>
            <a:endParaRPr lang="en-GB" sz="4000" dirty="0"/>
          </a:p>
        </p:txBody>
      </p:sp>
      <p:sp>
        <p:nvSpPr>
          <p:cNvPr id="3" name="Content Placeholder 2"/>
          <p:cNvSpPr>
            <a:spLocks noGrp="1"/>
          </p:cNvSpPr>
          <p:nvPr>
            <p:ph idx="1"/>
          </p:nvPr>
        </p:nvSpPr>
        <p:spPr>
          <a:xfrm>
            <a:off x="665915" y="1475656"/>
            <a:ext cx="10788162" cy="5013176"/>
          </a:xfrm>
        </p:spPr>
        <p:txBody>
          <a:bodyPr>
            <a:normAutofit fontScale="85000" lnSpcReduction="20000"/>
          </a:bodyPr>
          <a:lstStyle/>
          <a:p>
            <a:pPr lvl="0">
              <a:buNone/>
            </a:pPr>
            <a:r>
              <a:rPr lang="en-GB" sz="3600" b="1" dirty="0">
                <a:solidFill>
                  <a:prstClr val="black"/>
                </a:solidFill>
              </a:rPr>
              <a:t>Research</a:t>
            </a:r>
            <a:endParaRPr lang="en-GB" sz="3600" dirty="0">
              <a:solidFill>
                <a:prstClr val="black"/>
              </a:solidFill>
            </a:endParaRPr>
          </a:p>
          <a:p>
            <a:pPr lvl="1"/>
            <a:r>
              <a:rPr lang="en-GB" sz="3200" dirty="0">
                <a:solidFill>
                  <a:prstClr val="black"/>
                </a:solidFill>
              </a:rPr>
              <a:t>More information</a:t>
            </a:r>
          </a:p>
          <a:p>
            <a:pPr lvl="1"/>
            <a:r>
              <a:rPr lang="en-GB" sz="3200" dirty="0">
                <a:solidFill>
                  <a:prstClr val="black"/>
                </a:solidFill>
              </a:rPr>
              <a:t>Already knew how to do it but EAP helped a bit</a:t>
            </a:r>
          </a:p>
          <a:p>
            <a:pPr lvl="1"/>
            <a:r>
              <a:rPr lang="en-GB" sz="3200" dirty="0">
                <a:solidFill>
                  <a:prstClr val="black"/>
                </a:solidFill>
              </a:rPr>
              <a:t>Really helpful</a:t>
            </a:r>
          </a:p>
          <a:p>
            <a:pPr lvl="0">
              <a:buNone/>
            </a:pPr>
            <a:endParaRPr lang="en-GB" sz="2400" b="1" dirty="0">
              <a:solidFill>
                <a:prstClr val="black"/>
              </a:solidFill>
            </a:endParaRPr>
          </a:p>
          <a:p>
            <a:pPr lvl="0">
              <a:buNone/>
            </a:pPr>
            <a:r>
              <a:rPr lang="en-GB" sz="3600" b="1" dirty="0">
                <a:solidFill>
                  <a:prstClr val="black"/>
                </a:solidFill>
              </a:rPr>
              <a:t>Incidental</a:t>
            </a:r>
            <a:endParaRPr lang="en-GB" sz="3600" dirty="0">
              <a:solidFill>
                <a:prstClr val="black"/>
              </a:solidFill>
            </a:endParaRPr>
          </a:p>
          <a:p>
            <a:pPr lvl="1"/>
            <a:r>
              <a:rPr lang="en-GB" sz="3200" dirty="0">
                <a:solidFill>
                  <a:prstClr val="black"/>
                </a:solidFill>
              </a:rPr>
              <a:t>Effects on own </a:t>
            </a:r>
            <a:r>
              <a:rPr lang="en-GB" sz="3200" dirty="0" smtClean="0">
                <a:solidFill>
                  <a:prstClr val="black"/>
                </a:solidFill>
              </a:rPr>
              <a:t>teaching:</a:t>
            </a:r>
            <a:br>
              <a:rPr lang="en-GB" sz="3200" dirty="0" smtClean="0">
                <a:solidFill>
                  <a:prstClr val="black"/>
                </a:solidFill>
              </a:rPr>
            </a:br>
            <a:r>
              <a:rPr lang="en-GB" sz="3200" dirty="0" smtClean="0">
                <a:solidFill>
                  <a:prstClr val="black"/>
                </a:solidFill>
              </a:rPr>
              <a:t>‘</a:t>
            </a:r>
            <a:r>
              <a:rPr lang="en-GB" sz="3200" dirty="0">
                <a:solidFill>
                  <a:prstClr val="black"/>
                </a:solidFill>
              </a:rPr>
              <a:t>I will change my way of teaching</a:t>
            </a:r>
            <a:r>
              <a:rPr lang="en-GB" sz="3200" dirty="0" smtClean="0">
                <a:solidFill>
                  <a:prstClr val="black"/>
                </a:solidFill>
              </a:rPr>
              <a:t>’</a:t>
            </a:r>
          </a:p>
          <a:p>
            <a:pPr marL="457200" lvl="1" indent="0">
              <a:buNone/>
            </a:pPr>
            <a:endParaRPr lang="en-GB" sz="3200" dirty="0">
              <a:solidFill>
                <a:prstClr val="black"/>
              </a:solidFill>
            </a:endParaRPr>
          </a:p>
          <a:p>
            <a:pPr lvl="1"/>
            <a:r>
              <a:rPr lang="en-GB" sz="3200" dirty="0">
                <a:solidFill>
                  <a:prstClr val="black"/>
                </a:solidFill>
              </a:rPr>
              <a:t>Usefulness of final </a:t>
            </a:r>
            <a:r>
              <a:rPr lang="en-GB" sz="3200" dirty="0" smtClean="0">
                <a:solidFill>
                  <a:prstClr val="black"/>
                </a:solidFill>
              </a:rPr>
              <a:t>conference:</a:t>
            </a:r>
            <a:br>
              <a:rPr lang="en-GB" sz="3200" dirty="0" smtClean="0">
                <a:solidFill>
                  <a:prstClr val="black"/>
                </a:solidFill>
              </a:rPr>
            </a:br>
            <a:r>
              <a:rPr lang="en-GB" sz="3200" dirty="0" smtClean="0">
                <a:solidFill>
                  <a:prstClr val="black"/>
                </a:solidFill>
              </a:rPr>
              <a:t> </a:t>
            </a:r>
            <a:r>
              <a:rPr lang="en-GB" sz="3200" dirty="0">
                <a:solidFill>
                  <a:prstClr val="black"/>
                </a:solidFill>
              </a:rPr>
              <a:t>‘cooperate with different people’; ‘excitement’</a:t>
            </a:r>
            <a:r>
              <a:rPr lang="en-GB" sz="3000" dirty="0">
                <a:solidFill>
                  <a:prstClr val="black"/>
                </a:solidFill>
              </a:rPr>
              <a:t>; ‘opportunity to test whether students really want to do well and practise autonomy’ </a:t>
            </a:r>
            <a:r>
              <a:rPr lang="en-GB" sz="1200" dirty="0">
                <a:solidFill>
                  <a:prstClr val="black"/>
                </a:solidFill>
              </a:rPr>
              <a:t>				</a:t>
            </a:r>
          </a:p>
          <a:p>
            <a:pPr lvl="0">
              <a:buNone/>
            </a:pPr>
            <a:endParaRPr lang="en-GB" sz="2400" b="1" dirty="0">
              <a:solidFill>
                <a:prstClr val="black"/>
              </a:solidFill>
            </a:endParaRPr>
          </a:p>
          <a:p>
            <a:pPr lvl="0">
              <a:buNone/>
            </a:pPr>
            <a:endParaRPr lang="en-GB" sz="2400" strike="sngStrike" dirty="0">
              <a:solidFill>
                <a:prstClr val="black"/>
              </a:solidFill>
            </a:endParaRPr>
          </a:p>
        </p:txBody>
      </p:sp>
    </p:spTree>
    <p:extLst>
      <p:ext uri="{BB962C8B-B14F-4D97-AF65-F5344CB8AC3E}">
        <p14:creationId xmlns:p14="http://schemas.microsoft.com/office/powerpoint/2010/main" val="2291269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solidFill>
                <a:cs typeface="Arial" panose="020B0604020202020204" pitchFamily="34" charset="0"/>
              </a:rPr>
              <a:t>Ways in which ELTAL didn’t help</a:t>
            </a:r>
            <a:endParaRPr lang="en-GB" dirty="0"/>
          </a:p>
        </p:txBody>
      </p:sp>
      <p:sp>
        <p:nvSpPr>
          <p:cNvPr id="3" name="Content Placeholder 2"/>
          <p:cNvSpPr>
            <a:spLocks noGrp="1"/>
          </p:cNvSpPr>
          <p:nvPr>
            <p:ph idx="1"/>
          </p:nvPr>
        </p:nvSpPr>
        <p:spPr>
          <a:xfrm>
            <a:off x="870437" y="1484784"/>
            <a:ext cx="10357339" cy="5040560"/>
          </a:xfrm>
        </p:spPr>
        <p:txBody>
          <a:bodyPr>
            <a:normAutofit fontScale="77500" lnSpcReduction="20000"/>
          </a:bodyPr>
          <a:lstStyle/>
          <a:p>
            <a:r>
              <a:rPr lang="en-GB" dirty="0" smtClean="0"/>
              <a:t>Lack of (noticeable)  </a:t>
            </a:r>
            <a:r>
              <a:rPr lang="en-GB" dirty="0"/>
              <a:t>improvement in </a:t>
            </a:r>
            <a:r>
              <a:rPr lang="en-GB" dirty="0" smtClean="0"/>
              <a:t>grammar (x 3)</a:t>
            </a:r>
          </a:p>
          <a:p>
            <a:pPr marL="0" indent="0">
              <a:buNone/>
            </a:pPr>
            <a:endParaRPr lang="en-GB" dirty="0" smtClean="0"/>
          </a:p>
          <a:p>
            <a:r>
              <a:rPr lang="en-GB" dirty="0" smtClean="0"/>
              <a:t>‘Chinese students usually good at listening (</a:t>
            </a:r>
            <a:r>
              <a:rPr lang="en-GB" dirty="0"/>
              <a:t>x2</a:t>
            </a:r>
            <a:r>
              <a:rPr lang="en-GB" dirty="0" smtClean="0"/>
              <a:t>), need to focus on productive skills’ </a:t>
            </a:r>
          </a:p>
          <a:p>
            <a:pPr marL="0" indent="0">
              <a:buNone/>
            </a:pPr>
            <a:endParaRPr lang="en-GB" dirty="0"/>
          </a:p>
          <a:p>
            <a:r>
              <a:rPr lang="en-GB" dirty="0" smtClean="0"/>
              <a:t>Didn’t help with working collaboratively: </a:t>
            </a:r>
            <a:br>
              <a:rPr lang="en-GB" dirty="0" smtClean="0"/>
            </a:br>
            <a:r>
              <a:rPr lang="en-GB" dirty="0" smtClean="0"/>
              <a:t>‘I didn’t receive any support from teachers…on how to collaborative with others…so we just do as we did in our country…. You can help us how to solve problems if we disagreement with each other… or if someone is not correct, how can we correct him, maybe that kind of help…. A teacher can listen and give some feedback’</a:t>
            </a:r>
          </a:p>
          <a:p>
            <a:pPr marL="0" indent="0">
              <a:buNone/>
            </a:pPr>
            <a:endParaRPr lang="en-GB" dirty="0" smtClean="0"/>
          </a:p>
          <a:p>
            <a:r>
              <a:rPr lang="en-GB" dirty="0" smtClean="0"/>
              <a:t>Didn’t help much with presentations:</a:t>
            </a:r>
            <a:br>
              <a:rPr lang="en-GB" dirty="0" smtClean="0"/>
            </a:br>
            <a:r>
              <a:rPr lang="en-GB" dirty="0" smtClean="0"/>
              <a:t>'I have already known this techniques before I came here.'</a:t>
            </a:r>
          </a:p>
          <a:p>
            <a:endParaRPr lang="en-GB" dirty="0" smtClean="0"/>
          </a:p>
          <a:p>
            <a:endParaRPr lang="en-GB" dirty="0"/>
          </a:p>
        </p:txBody>
      </p:sp>
    </p:spTree>
    <p:extLst>
      <p:ext uri="{BB962C8B-B14F-4D97-AF65-F5344CB8AC3E}">
        <p14:creationId xmlns:p14="http://schemas.microsoft.com/office/powerpoint/2010/main" val="3653890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solidFill>
                <a:cs typeface="Arial" panose="020B0604020202020204" pitchFamily="34" charset="0"/>
              </a:rPr>
              <a:t>Ways in which ELTAL didn’t help</a:t>
            </a:r>
            <a:endParaRPr lang="en-GB" dirty="0"/>
          </a:p>
        </p:txBody>
      </p:sp>
      <p:sp>
        <p:nvSpPr>
          <p:cNvPr id="3" name="Content Placeholder 2"/>
          <p:cNvSpPr>
            <a:spLocks noGrp="1"/>
          </p:cNvSpPr>
          <p:nvPr>
            <p:ph idx="1"/>
          </p:nvPr>
        </p:nvSpPr>
        <p:spPr>
          <a:xfrm>
            <a:off x="703385" y="1349560"/>
            <a:ext cx="10445261" cy="5112568"/>
          </a:xfrm>
        </p:spPr>
        <p:txBody>
          <a:bodyPr>
            <a:normAutofit fontScale="70000" lnSpcReduction="20000"/>
          </a:bodyPr>
          <a:lstStyle/>
          <a:p>
            <a:r>
              <a:rPr lang="en-GB" dirty="0" smtClean="0"/>
              <a:t>Topics </a:t>
            </a:r>
            <a:r>
              <a:rPr lang="en-GB" dirty="0"/>
              <a:t>and materials not relevant to Translation </a:t>
            </a:r>
            <a:r>
              <a:rPr lang="en-GB" dirty="0" smtClean="0"/>
              <a:t>Master's </a:t>
            </a:r>
          </a:p>
          <a:p>
            <a:pPr marL="0" indent="0">
              <a:buNone/>
            </a:pPr>
            <a:endParaRPr lang="en-GB" dirty="0"/>
          </a:p>
          <a:p>
            <a:r>
              <a:rPr lang="en-GB" dirty="0" smtClean="0"/>
              <a:t>Reading: ‘we didn’t have a little help from the teacher to tell you how to read… I just read line by line’</a:t>
            </a:r>
            <a:br>
              <a:rPr lang="en-GB" dirty="0" smtClean="0"/>
            </a:br>
            <a:endParaRPr lang="en-GB" dirty="0"/>
          </a:p>
          <a:p>
            <a:r>
              <a:rPr lang="en-GB" dirty="0" smtClean="0"/>
              <a:t>Was not prepared </a:t>
            </a:r>
            <a:r>
              <a:rPr lang="en-GB" dirty="0"/>
              <a:t>for </a:t>
            </a:r>
            <a:r>
              <a:rPr lang="en-GB" dirty="0" smtClean="0"/>
              <a:t>difference in grades between ELTAL and TESOL (x2)</a:t>
            </a:r>
          </a:p>
          <a:p>
            <a:endParaRPr lang="en-GB" dirty="0"/>
          </a:p>
          <a:p>
            <a:r>
              <a:rPr lang="en-GB" dirty="0" smtClean="0"/>
              <a:t>Too many Chinese students:  doesn’t learn from them ‘because our mind set or our way of thinking are similar’.</a:t>
            </a:r>
            <a:br>
              <a:rPr lang="en-GB" dirty="0" smtClean="0"/>
            </a:br>
            <a:endParaRPr lang="en-GB" dirty="0" smtClean="0"/>
          </a:p>
          <a:p>
            <a:r>
              <a:rPr lang="en-GB" dirty="0" smtClean="0"/>
              <a:t>Hasn't been helped to be less passive</a:t>
            </a:r>
          </a:p>
          <a:p>
            <a:endParaRPr lang="en-GB" dirty="0" smtClean="0"/>
          </a:p>
          <a:p>
            <a:r>
              <a:rPr lang="en-GB" dirty="0" smtClean="0"/>
              <a:t>Still does not have confidence to participate fully in Master’s classes.</a:t>
            </a:r>
            <a:br>
              <a:rPr lang="en-GB" dirty="0" smtClean="0"/>
            </a:br>
            <a:endParaRPr lang="en-GB" dirty="0" smtClean="0"/>
          </a:p>
          <a:p>
            <a:r>
              <a:rPr lang="en-GB" dirty="0" smtClean="0"/>
              <a:t>Prepared for critical review assignment, but not other sorts of writing</a:t>
            </a:r>
            <a:endParaRPr lang="en-GB" dirty="0"/>
          </a:p>
        </p:txBody>
      </p:sp>
    </p:spTree>
    <p:extLst>
      <p:ext uri="{BB962C8B-B14F-4D97-AF65-F5344CB8AC3E}">
        <p14:creationId xmlns:p14="http://schemas.microsoft.com/office/powerpoint/2010/main" val="2087294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277" y="274638"/>
            <a:ext cx="11333285" cy="1143000"/>
          </a:xfrm>
        </p:spPr>
        <p:txBody>
          <a:bodyPr>
            <a:normAutofit/>
          </a:bodyPr>
          <a:lstStyle/>
          <a:p>
            <a:r>
              <a:rPr lang="en-GB" sz="2800" b="1" dirty="0">
                <a:latin typeface="+mn-lt"/>
              </a:rPr>
              <a:t>More positive or less positive </a:t>
            </a:r>
            <a:r>
              <a:rPr lang="en-GB" sz="2800" b="1" dirty="0" smtClean="0">
                <a:latin typeface="+mn-lt"/>
              </a:rPr>
              <a:t>about the course than </a:t>
            </a:r>
            <a:r>
              <a:rPr lang="en-GB" sz="2800" b="1" dirty="0">
                <a:latin typeface="+mn-lt"/>
              </a:rPr>
              <a:t>in September?</a:t>
            </a:r>
          </a:p>
        </p:txBody>
      </p:sp>
      <p:sp>
        <p:nvSpPr>
          <p:cNvPr id="3" name="Content Placeholder 2"/>
          <p:cNvSpPr>
            <a:spLocks noGrp="1"/>
          </p:cNvSpPr>
          <p:nvPr>
            <p:ph idx="1"/>
          </p:nvPr>
        </p:nvSpPr>
        <p:spPr>
          <a:xfrm>
            <a:off x="1981200" y="1600200"/>
            <a:ext cx="8229600" cy="4925144"/>
          </a:xfrm>
        </p:spPr>
        <p:txBody>
          <a:bodyPr>
            <a:normAutofit fontScale="85000" lnSpcReduction="20000"/>
          </a:bodyPr>
          <a:lstStyle/>
          <a:p>
            <a:pPr marL="0" indent="0">
              <a:buNone/>
            </a:pPr>
            <a:r>
              <a:rPr lang="en-GB" dirty="0" smtClean="0"/>
              <a:t>More (x2): 	‘after I just finish the course I…think my 		writing or presentation wasn’t good, 			but after several months I think it’s fine’</a:t>
            </a:r>
          </a:p>
          <a:p>
            <a:pPr marL="0" indent="0">
              <a:buNone/>
            </a:pPr>
            <a:r>
              <a:rPr lang="en-GB" dirty="0" smtClean="0"/>
              <a:t>Less (x1): 	‘before I went to Edinburgh I think 			wow, I attend the pre-sessional course, 			it really helps me a lot but… now I’m in 			semester 2, I can’t feel much help from the 		EAP course, maybe… The help is from the 		students and peers and teachers in 			semester 1, semester 2, but it’s not so much 		help from EAP, I can honestly say…’</a:t>
            </a:r>
          </a:p>
          <a:p>
            <a:pPr marL="0" indent="0">
              <a:buNone/>
            </a:pPr>
            <a:r>
              <a:rPr lang="en-GB" dirty="0" smtClean="0"/>
              <a:t>Same (x3): 	very positive (x3) ‘Less positive about myself 		but </a:t>
            </a:r>
            <a:r>
              <a:rPr lang="en-GB" b="1" dirty="0" smtClean="0"/>
              <a:t>not</a:t>
            </a:r>
            <a:r>
              <a:rPr lang="en-GB" dirty="0" smtClean="0"/>
              <a:t> about EAP’</a:t>
            </a:r>
          </a:p>
        </p:txBody>
      </p:sp>
    </p:spTree>
    <p:extLst>
      <p:ext uri="{BB962C8B-B14F-4D97-AF65-F5344CB8AC3E}">
        <p14:creationId xmlns:p14="http://schemas.microsoft.com/office/powerpoint/2010/main" val="894881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2647" y="1978925"/>
            <a:ext cx="11918594" cy="2893325"/>
          </a:xfrm>
          <a:prstGeom prst="rect">
            <a:avLst/>
          </a:prstGeom>
        </p:spPr>
      </p:pic>
    </p:spTree>
    <p:extLst>
      <p:ext uri="{BB962C8B-B14F-4D97-AF65-F5344CB8AC3E}">
        <p14:creationId xmlns:p14="http://schemas.microsoft.com/office/powerpoint/2010/main" val="1178932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62074"/>
          </a:xfrm>
        </p:spPr>
        <p:txBody>
          <a:bodyPr>
            <a:normAutofit fontScale="90000"/>
          </a:bodyPr>
          <a:lstStyle/>
          <a:p>
            <a:r>
              <a:rPr lang="en-GB" dirty="0" smtClean="0"/>
              <a:t>Summary</a:t>
            </a:r>
            <a:endParaRPr lang="en-GB" dirty="0"/>
          </a:p>
        </p:txBody>
      </p:sp>
      <p:sp>
        <p:nvSpPr>
          <p:cNvPr id="3" name="Content Placeholder 2"/>
          <p:cNvSpPr>
            <a:spLocks noGrp="1"/>
          </p:cNvSpPr>
          <p:nvPr>
            <p:ph sz="half" idx="1"/>
          </p:nvPr>
        </p:nvSpPr>
        <p:spPr>
          <a:xfrm>
            <a:off x="1981200" y="980729"/>
            <a:ext cx="4038600" cy="5145435"/>
          </a:xfrm>
        </p:spPr>
        <p:txBody>
          <a:bodyPr>
            <a:normAutofit fontScale="92500" lnSpcReduction="20000"/>
          </a:bodyPr>
          <a:lstStyle/>
          <a:p>
            <a:pPr marL="0" indent="0" algn="ctr">
              <a:buNone/>
            </a:pPr>
            <a:r>
              <a:rPr lang="en-GB" dirty="0" smtClean="0">
                <a:sym typeface="Wingdings" panose="05000000000000000000" pitchFamily="2" charset="2"/>
              </a:rPr>
              <a:t></a:t>
            </a:r>
          </a:p>
          <a:p>
            <a:pPr marL="0" indent="0">
              <a:buNone/>
            </a:pPr>
            <a:r>
              <a:rPr lang="en-GB" dirty="0" smtClean="0">
                <a:sym typeface="Wingdings" panose="05000000000000000000" pitchFamily="2" charset="2"/>
              </a:rPr>
              <a:t>Writing</a:t>
            </a:r>
          </a:p>
          <a:p>
            <a:pPr marL="0" indent="0">
              <a:buNone/>
            </a:pPr>
            <a:r>
              <a:rPr lang="en-GB" dirty="0" smtClean="0">
                <a:sym typeface="Wingdings" panose="05000000000000000000" pitchFamily="2" charset="2"/>
              </a:rPr>
              <a:t>Critical thinking</a:t>
            </a:r>
          </a:p>
          <a:p>
            <a:pPr marL="0" indent="0">
              <a:buNone/>
            </a:pPr>
            <a:r>
              <a:rPr lang="en-GB" dirty="0" smtClean="0">
                <a:sym typeface="Wingdings" panose="05000000000000000000" pitchFamily="2" charset="2"/>
              </a:rPr>
              <a:t>Reading</a:t>
            </a:r>
          </a:p>
          <a:p>
            <a:pPr marL="0" indent="0">
              <a:buNone/>
            </a:pPr>
            <a:r>
              <a:rPr lang="en-GB" dirty="0" smtClean="0">
                <a:sym typeface="Wingdings" panose="05000000000000000000" pitchFamily="2" charset="2"/>
              </a:rPr>
              <a:t>Listening to lectures</a:t>
            </a:r>
          </a:p>
          <a:p>
            <a:pPr marL="0" indent="0">
              <a:buNone/>
            </a:pPr>
            <a:r>
              <a:rPr lang="en-GB" dirty="0" smtClean="0"/>
              <a:t>Speaking: discussions and presentation skills</a:t>
            </a:r>
          </a:p>
          <a:p>
            <a:pPr marL="0" indent="0">
              <a:buNone/>
            </a:pPr>
            <a:r>
              <a:rPr lang="en-GB" dirty="0" smtClean="0"/>
              <a:t>Research skills</a:t>
            </a:r>
          </a:p>
          <a:p>
            <a:pPr marL="0" indent="0">
              <a:buNone/>
            </a:pPr>
            <a:r>
              <a:rPr lang="en-GB" dirty="0" smtClean="0"/>
              <a:t>Affective factors: confidence, acculturation, autonomy, attitude, interaction</a:t>
            </a:r>
          </a:p>
          <a:p>
            <a:pPr marL="0" indent="0">
              <a:buNone/>
            </a:pPr>
            <a:r>
              <a:rPr lang="en-GB" dirty="0" smtClean="0"/>
              <a:t>Other incidental effects</a:t>
            </a:r>
            <a:endParaRPr lang="en-GB" dirty="0"/>
          </a:p>
        </p:txBody>
      </p:sp>
      <p:sp>
        <p:nvSpPr>
          <p:cNvPr id="4" name="Content Placeholder 3"/>
          <p:cNvSpPr>
            <a:spLocks noGrp="1"/>
          </p:cNvSpPr>
          <p:nvPr>
            <p:ph sz="half" idx="2"/>
          </p:nvPr>
        </p:nvSpPr>
        <p:spPr>
          <a:xfrm>
            <a:off x="6172200" y="980729"/>
            <a:ext cx="4038600" cy="5145435"/>
          </a:xfrm>
        </p:spPr>
        <p:txBody>
          <a:bodyPr>
            <a:normAutofit fontScale="92500" lnSpcReduction="20000"/>
          </a:bodyPr>
          <a:lstStyle/>
          <a:p>
            <a:pPr marL="0" indent="0" algn="ctr">
              <a:buNone/>
            </a:pPr>
            <a:r>
              <a:rPr lang="en-GB" dirty="0" smtClean="0">
                <a:sym typeface="Wingdings" panose="05000000000000000000" pitchFamily="2" charset="2"/>
              </a:rPr>
              <a:t></a:t>
            </a:r>
          </a:p>
          <a:p>
            <a:pPr marL="0" indent="0">
              <a:buNone/>
            </a:pPr>
            <a:r>
              <a:rPr lang="en-GB" dirty="0" smtClean="0"/>
              <a:t>Not </a:t>
            </a:r>
            <a:r>
              <a:rPr lang="en-GB" dirty="0"/>
              <a:t>enough </a:t>
            </a:r>
            <a:r>
              <a:rPr lang="en-GB" dirty="0" smtClean="0"/>
              <a:t>practice in W, S or L skills</a:t>
            </a:r>
          </a:p>
          <a:p>
            <a:pPr marL="0" indent="0">
              <a:buNone/>
            </a:pPr>
            <a:r>
              <a:rPr lang="en-GB" dirty="0" smtClean="0"/>
              <a:t>Lack </a:t>
            </a:r>
            <a:r>
              <a:rPr lang="en-GB" dirty="0"/>
              <a:t>of </a:t>
            </a:r>
            <a:r>
              <a:rPr lang="en-GB" dirty="0" smtClean="0"/>
              <a:t>improvement </a:t>
            </a:r>
            <a:r>
              <a:rPr lang="en-GB" dirty="0"/>
              <a:t>in grammar </a:t>
            </a:r>
            <a:endParaRPr lang="en-GB" dirty="0" smtClean="0"/>
          </a:p>
          <a:p>
            <a:pPr marL="0" indent="0">
              <a:buNone/>
            </a:pPr>
            <a:r>
              <a:rPr lang="en-GB" dirty="0" smtClean="0"/>
              <a:t>Didn’t </a:t>
            </a:r>
            <a:r>
              <a:rPr lang="en-GB" dirty="0"/>
              <a:t>help with working </a:t>
            </a:r>
            <a:r>
              <a:rPr lang="en-GB" dirty="0" smtClean="0"/>
              <a:t>collaboratively</a:t>
            </a:r>
          </a:p>
          <a:p>
            <a:pPr marL="0" indent="0">
              <a:buNone/>
            </a:pPr>
            <a:r>
              <a:rPr lang="en-GB" dirty="0" smtClean="0"/>
              <a:t>More T feedback needed</a:t>
            </a:r>
          </a:p>
          <a:p>
            <a:pPr marL="0" indent="0">
              <a:buNone/>
            </a:pPr>
            <a:endParaRPr lang="en-GB" dirty="0"/>
          </a:p>
        </p:txBody>
      </p:sp>
    </p:spTree>
    <p:extLst>
      <p:ext uri="{BB962C8B-B14F-4D97-AF65-F5344CB8AC3E}">
        <p14:creationId xmlns:p14="http://schemas.microsoft.com/office/powerpoint/2010/main" val="1294853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0537"/>
          </a:xfrm>
        </p:spPr>
        <p:txBody>
          <a:bodyPr>
            <a:normAutofit/>
          </a:bodyPr>
          <a:lstStyle/>
          <a:p>
            <a:r>
              <a:rPr lang="en-GB" b="1" dirty="0" smtClean="0">
                <a:latin typeface="+mn-lt"/>
              </a:rPr>
              <a:t>Anecdotal evidence (from TESOL staff)</a:t>
            </a:r>
            <a:endParaRPr lang="en-GB" b="1" dirty="0">
              <a:latin typeface="+mn-lt"/>
            </a:endParaRPr>
          </a:p>
        </p:txBody>
      </p:sp>
      <p:sp>
        <p:nvSpPr>
          <p:cNvPr id="3" name="Content Placeholder 2"/>
          <p:cNvSpPr>
            <a:spLocks noGrp="1"/>
          </p:cNvSpPr>
          <p:nvPr>
            <p:ph idx="1"/>
          </p:nvPr>
        </p:nvSpPr>
        <p:spPr>
          <a:xfrm>
            <a:off x="838200" y="1365661"/>
            <a:ext cx="10515600" cy="5376333"/>
          </a:xfrm>
        </p:spPr>
        <p:txBody>
          <a:bodyPr>
            <a:normAutofit fontScale="85000" lnSpcReduction="20000"/>
          </a:bodyPr>
          <a:lstStyle/>
          <a:p>
            <a:r>
              <a:rPr lang="en-GB" dirty="0" smtClean="0"/>
              <a:t>One </a:t>
            </a:r>
            <a:r>
              <a:rPr lang="en-GB" dirty="0"/>
              <a:t>of my Personal Tutees said today 'you can tell the people who've been to summer school - they're willing to express their ideas orally in workshops'. </a:t>
            </a:r>
            <a:r>
              <a:rPr lang="en-GB" dirty="0" smtClean="0"/>
              <a:t>   </a:t>
            </a:r>
            <a:r>
              <a:rPr lang="en-GB" dirty="0" smtClean="0">
                <a:sym typeface="Wingdings" panose="05000000000000000000" pitchFamily="2" charset="2"/>
              </a:rPr>
              <a:t></a:t>
            </a:r>
            <a:br>
              <a:rPr lang="en-GB" dirty="0" smtClean="0">
                <a:sym typeface="Wingdings" panose="05000000000000000000" pitchFamily="2" charset="2"/>
              </a:rPr>
            </a:br>
            <a:endParaRPr lang="en-GB" dirty="0" smtClean="0">
              <a:sym typeface="Wingdings" panose="05000000000000000000" pitchFamily="2" charset="2"/>
            </a:endParaRPr>
          </a:p>
          <a:p>
            <a:pPr>
              <a:spcAft>
                <a:spcPts val="0"/>
              </a:spcAft>
            </a:pPr>
            <a:r>
              <a:rPr lang="en-GB" dirty="0">
                <a:solidFill>
                  <a:srgbClr val="000000"/>
                </a:solidFill>
                <a:latin typeface="Calibri" panose="020F0502020204030204" pitchFamily="34" charset="0"/>
                <a:ea typeface="Calibri" panose="020F0502020204030204" pitchFamily="34" charset="0"/>
              </a:rPr>
              <a:t>I just wrote up the </a:t>
            </a:r>
            <a:r>
              <a:rPr lang="en-GB" dirty="0" smtClean="0">
                <a:solidFill>
                  <a:srgbClr val="000000"/>
                </a:solidFill>
                <a:latin typeface="Calibri" panose="020F0502020204030204" pitchFamily="34" charset="0"/>
                <a:ea typeface="Calibri" panose="020F0502020204030204" pitchFamily="34" charset="0"/>
              </a:rPr>
              <a:t>record </a:t>
            </a:r>
            <a:r>
              <a:rPr lang="en-GB" dirty="0">
                <a:solidFill>
                  <a:srgbClr val="000000"/>
                </a:solidFill>
                <a:latin typeface="Calibri" panose="020F0502020204030204" pitchFamily="34" charset="0"/>
                <a:ea typeface="Calibri" panose="020F0502020204030204" pitchFamily="34" charset="0"/>
              </a:rPr>
              <a:t>for one of my Personal Tutee meetings</a:t>
            </a:r>
            <a:r>
              <a:rPr lang="en-GB" dirty="0" smtClean="0">
                <a:solidFill>
                  <a:srgbClr val="000000"/>
                </a:solidFill>
                <a:latin typeface="Calibri" panose="020F0502020204030204" pitchFamily="34" charset="0"/>
                <a:ea typeface="Calibri" panose="020F0502020204030204" pitchFamily="34" charset="0"/>
              </a:rPr>
              <a:t>:</a:t>
            </a:r>
            <a:endParaRPr lang="en-GB" dirty="0">
              <a:latin typeface="Times New Roman" panose="02020603050405020304" pitchFamily="18" charset="0"/>
              <a:ea typeface="Calibri" panose="020F0502020204030204" pitchFamily="34" charset="0"/>
            </a:endParaRPr>
          </a:p>
          <a:p>
            <a:pPr marL="457200" lvl="1" indent="0">
              <a:buNone/>
            </a:pPr>
            <a:r>
              <a:rPr lang="en-GB" sz="2800" dirty="0" smtClean="0">
                <a:solidFill>
                  <a:srgbClr val="000000"/>
                </a:solidFill>
                <a:latin typeface="Calibri" panose="020F0502020204030204" pitchFamily="34" charset="0"/>
                <a:ea typeface="Calibri" panose="020F0502020204030204" pitchFamily="34" charset="0"/>
              </a:rPr>
              <a:t>"</a:t>
            </a:r>
            <a:r>
              <a:rPr lang="en-GB" sz="2800" dirty="0">
                <a:solidFill>
                  <a:srgbClr val="000000"/>
                </a:solidFill>
                <a:latin typeface="Calibri" panose="020F0502020204030204" pitchFamily="34" charset="0"/>
                <a:ea typeface="Calibri" panose="020F0502020204030204" pitchFamily="34" charset="0"/>
              </a:rPr>
              <a:t>You said that you were helped in your Research Methods assignment by what you learned in the 'Critical Review' part of your ELTC summer school course. It was the rigour of the EAP course that was particularly helpful</a:t>
            </a:r>
            <a:r>
              <a:rPr lang="en-GB" sz="2800" dirty="0" smtClean="0">
                <a:solidFill>
                  <a:srgbClr val="000000"/>
                </a:solidFill>
                <a:latin typeface="Calibri" panose="020F0502020204030204" pitchFamily="34" charset="0"/>
                <a:ea typeface="Calibri" panose="020F0502020204030204" pitchFamily="34" charset="0"/>
              </a:rPr>
              <a:t>.“ </a:t>
            </a:r>
            <a:r>
              <a:rPr lang="en-GB" sz="2800" dirty="0" smtClean="0">
                <a:solidFill>
                  <a:srgbClr val="000000"/>
                </a:solidFill>
                <a:latin typeface="Calibri" panose="020F0502020204030204" pitchFamily="34" charset="0"/>
                <a:ea typeface="Calibri" panose="020F0502020204030204" pitchFamily="34" charset="0"/>
                <a:sym typeface="Wingdings" panose="05000000000000000000" pitchFamily="2" charset="2"/>
              </a:rPr>
              <a:t></a:t>
            </a:r>
            <a:br>
              <a:rPr lang="en-GB" sz="2800" dirty="0" smtClean="0">
                <a:solidFill>
                  <a:srgbClr val="000000"/>
                </a:solidFill>
                <a:latin typeface="Calibri" panose="020F0502020204030204" pitchFamily="34" charset="0"/>
                <a:ea typeface="Calibri" panose="020F0502020204030204" pitchFamily="34" charset="0"/>
                <a:sym typeface="Wingdings" panose="05000000000000000000" pitchFamily="2" charset="2"/>
              </a:rPr>
            </a:br>
            <a:endParaRPr lang="en-GB" sz="2800"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Hi Cathy,</a:t>
            </a:r>
            <a:endParaRPr lang="en-GB" dirty="0">
              <a:latin typeface="Times New Roman" panose="02020603050405020304" pitchFamily="18" charset="0"/>
              <a:ea typeface="Calibri" panose="020F0502020204030204" pitchFamily="34" charset="0"/>
            </a:endParaRPr>
          </a:p>
          <a:p>
            <a:pPr marL="0" indent="0">
              <a:spcAft>
                <a:spcPts val="0"/>
              </a:spcAft>
              <a:buNone/>
            </a:pPr>
            <a:r>
              <a:rPr lang="en-GB" dirty="0">
                <a:solidFill>
                  <a:srgbClr val="000000"/>
                </a:solidFill>
                <a:latin typeface="Calibri" panose="020F0502020204030204" pitchFamily="34" charset="0"/>
                <a:ea typeface="Calibri" panose="020F0502020204030204" pitchFamily="34" charset="0"/>
              </a:rPr>
              <a:t> </a:t>
            </a:r>
            <a:r>
              <a:rPr lang="en-GB" dirty="0" smtClean="0">
                <a:solidFill>
                  <a:srgbClr val="000000"/>
                </a:solidFill>
                <a:latin typeface="Calibri" panose="020F0502020204030204" pitchFamily="34" charset="0"/>
                <a:ea typeface="Calibri" panose="020F0502020204030204" pitchFamily="34" charset="0"/>
              </a:rPr>
              <a:t>  Many </a:t>
            </a:r>
            <a:r>
              <a:rPr lang="en-GB" dirty="0">
                <a:solidFill>
                  <a:srgbClr val="000000"/>
                </a:solidFill>
                <a:latin typeface="Calibri" panose="020F0502020204030204" pitchFamily="34" charset="0"/>
                <a:ea typeface="Calibri" panose="020F0502020204030204" pitchFamily="34" charset="0"/>
              </a:rPr>
              <a:t>of my personal tutees reported that they found the pre sessional courses </a:t>
            </a:r>
            <a:r>
              <a:rPr lang="en-GB" dirty="0" smtClean="0">
                <a:solidFill>
                  <a:srgbClr val="000000"/>
                </a:solidFill>
                <a:latin typeface="Calibri" panose="020F0502020204030204" pitchFamily="34" charset="0"/>
                <a:ea typeface="Calibri" panose="020F0502020204030204" pitchFamily="34" charset="0"/>
              </a:rPr>
              <a:t>  </a:t>
            </a:r>
          </a:p>
          <a:p>
            <a:pPr marL="0" indent="0">
              <a:spcAft>
                <a:spcPts val="0"/>
              </a:spcAft>
              <a:buNone/>
            </a:pPr>
            <a:r>
              <a:rPr lang="en-GB" dirty="0">
                <a:solidFill>
                  <a:srgbClr val="000000"/>
                </a:solidFill>
                <a:latin typeface="Calibri" panose="020F0502020204030204" pitchFamily="34" charset="0"/>
                <a:ea typeface="Calibri" panose="020F0502020204030204" pitchFamily="34" charset="0"/>
              </a:rPr>
              <a:t> </a:t>
            </a:r>
            <a:r>
              <a:rPr lang="en-GB" dirty="0" smtClean="0">
                <a:solidFill>
                  <a:srgbClr val="000000"/>
                </a:solidFill>
                <a:latin typeface="Calibri" panose="020F0502020204030204" pitchFamily="34" charset="0"/>
                <a:ea typeface="Calibri" panose="020F0502020204030204" pitchFamily="34" charset="0"/>
              </a:rPr>
              <a:t>  very </a:t>
            </a:r>
            <a:r>
              <a:rPr lang="en-GB" dirty="0">
                <a:solidFill>
                  <a:srgbClr val="000000"/>
                </a:solidFill>
                <a:latin typeface="Calibri" panose="020F0502020204030204" pitchFamily="34" charset="0"/>
                <a:ea typeface="Calibri" panose="020F0502020204030204" pitchFamily="34" charset="0"/>
              </a:rPr>
              <a:t>useful and they gained confidence in their ability to write their </a:t>
            </a:r>
            <a:r>
              <a:rPr lang="en-GB" dirty="0" smtClean="0">
                <a:solidFill>
                  <a:srgbClr val="000000"/>
                </a:solidFill>
                <a:latin typeface="Calibri" panose="020F0502020204030204" pitchFamily="34" charset="0"/>
                <a:ea typeface="Calibri" panose="020F0502020204030204" pitchFamily="34" charset="0"/>
              </a:rPr>
              <a:t>assignments.</a:t>
            </a:r>
          </a:p>
          <a:p>
            <a:pPr marL="0" indent="0">
              <a:spcAft>
                <a:spcPts val="0"/>
              </a:spcAft>
              <a:buNone/>
            </a:pPr>
            <a:r>
              <a:rPr lang="en-GB" dirty="0">
                <a:solidFill>
                  <a:srgbClr val="000000"/>
                </a:solidFill>
                <a:latin typeface="Calibri" panose="020F0502020204030204" pitchFamily="34" charset="0"/>
                <a:ea typeface="Calibri" panose="020F0502020204030204" pitchFamily="34" charset="0"/>
              </a:rPr>
              <a:t> </a:t>
            </a:r>
            <a:r>
              <a:rPr lang="en-GB" dirty="0" smtClean="0">
                <a:solidFill>
                  <a:srgbClr val="000000"/>
                </a:solidFill>
                <a:latin typeface="Calibri" panose="020F0502020204030204" pitchFamily="34" charset="0"/>
                <a:ea typeface="Calibri" panose="020F0502020204030204" pitchFamily="34" charset="0"/>
              </a:rPr>
              <a:t>   I </a:t>
            </a:r>
            <a:r>
              <a:rPr lang="en-GB" dirty="0">
                <a:solidFill>
                  <a:srgbClr val="000000"/>
                </a:solidFill>
                <a:latin typeface="Calibri" panose="020F0502020204030204" pitchFamily="34" charset="0"/>
                <a:ea typeface="Calibri" panose="020F0502020204030204" pitchFamily="34" charset="0"/>
              </a:rPr>
              <a:t>thought I should share this wonderful feedback with you</a:t>
            </a:r>
            <a:r>
              <a:rPr lang="en-GB" dirty="0" smtClean="0">
                <a:solidFill>
                  <a:srgbClr val="000000"/>
                </a:solidFill>
                <a:latin typeface="Calibri" panose="020F0502020204030204" pitchFamily="34" charset="0"/>
                <a:ea typeface="Calibri" panose="020F0502020204030204" pitchFamily="34" charset="0"/>
              </a:rPr>
              <a:t>! </a:t>
            </a:r>
            <a:r>
              <a:rPr lang="en-GB" dirty="0" smtClean="0">
                <a:solidFill>
                  <a:srgbClr val="000000"/>
                </a:solidFill>
                <a:latin typeface="Calibri" panose="020F0502020204030204" pitchFamily="34" charset="0"/>
                <a:ea typeface="Calibri" panose="020F0502020204030204" pitchFamily="34" charset="0"/>
                <a:sym typeface="Wingdings" panose="05000000000000000000" pitchFamily="2" charset="2"/>
              </a:rPr>
              <a:t></a:t>
            </a:r>
            <a:endParaRPr lang="en-GB" dirty="0">
              <a:latin typeface="Times New Roman" panose="02020603050405020304" pitchFamily="18" charset="0"/>
              <a:ea typeface="Calibri" panose="020F0502020204030204" pitchFamily="34" charset="0"/>
            </a:endParaRPr>
          </a:p>
          <a:p>
            <a:endParaRPr lang="en-GB" dirty="0"/>
          </a:p>
          <a:p>
            <a:pPr>
              <a:spcAft>
                <a:spcPts val="0"/>
              </a:spcAft>
            </a:pPr>
            <a:r>
              <a:rPr lang="en-GB" dirty="0">
                <a:solidFill>
                  <a:srgbClr val="000000"/>
                </a:solidFill>
                <a:latin typeface="Calibri" panose="020F0502020204030204" pitchFamily="34" charset="0"/>
                <a:ea typeface="Calibri" panose="020F0502020204030204" pitchFamily="34" charset="0"/>
              </a:rPr>
              <a:t>One PT said she felt the summer school gave more attention to writing than reading, and now she's still having difficulties grasping the gist</a:t>
            </a:r>
            <a:r>
              <a:rPr lang="en-GB" dirty="0" smtClean="0">
                <a:solidFill>
                  <a:srgbClr val="000000"/>
                </a:solidFill>
                <a:latin typeface="Calibri" panose="020F0502020204030204" pitchFamily="34" charset="0"/>
                <a:ea typeface="Calibri" panose="020F0502020204030204" pitchFamily="34" charset="0"/>
              </a:rPr>
              <a:t>.   </a:t>
            </a:r>
            <a:r>
              <a:rPr lang="en-GB" dirty="0" smtClean="0">
                <a:solidFill>
                  <a:srgbClr val="000000"/>
                </a:solidFill>
                <a:latin typeface="Calibri" panose="020F0502020204030204" pitchFamily="34" charset="0"/>
                <a:ea typeface="Calibri" panose="020F0502020204030204" pitchFamily="34" charset="0"/>
                <a:sym typeface="Wingdings" panose="05000000000000000000" pitchFamily="2" charset="2"/>
              </a:rPr>
              <a:t></a:t>
            </a:r>
            <a:endParaRPr lang="en-GB"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187208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5535"/>
          </a:xfrm>
        </p:spPr>
        <p:txBody>
          <a:bodyPr>
            <a:normAutofit/>
          </a:bodyPr>
          <a:lstStyle/>
          <a:p>
            <a:r>
              <a:rPr lang="en-GB" b="1" dirty="0" smtClean="0">
                <a:latin typeface="+mn-lt"/>
              </a:rPr>
              <a:t>Recommendations: from students</a:t>
            </a:r>
            <a:endParaRPr lang="en-GB" b="1" dirty="0">
              <a:latin typeface="+mn-lt"/>
            </a:endParaRPr>
          </a:p>
        </p:txBody>
      </p:sp>
      <p:sp>
        <p:nvSpPr>
          <p:cNvPr id="3" name="Content Placeholder 2"/>
          <p:cNvSpPr>
            <a:spLocks noGrp="1"/>
          </p:cNvSpPr>
          <p:nvPr>
            <p:ph idx="1"/>
          </p:nvPr>
        </p:nvSpPr>
        <p:spPr>
          <a:xfrm>
            <a:off x="838200" y="1270660"/>
            <a:ext cx="10515600" cy="5389447"/>
          </a:xfrm>
        </p:spPr>
        <p:txBody>
          <a:bodyPr>
            <a:normAutofit fontScale="92500" lnSpcReduction="20000"/>
          </a:bodyPr>
          <a:lstStyle/>
          <a:p>
            <a:r>
              <a:rPr lang="en-GB" sz="3600" dirty="0" smtClean="0"/>
              <a:t>Grammar</a:t>
            </a:r>
            <a:r>
              <a:rPr lang="en-GB" sz="3600" dirty="0"/>
              <a:t>: </a:t>
            </a:r>
            <a:r>
              <a:rPr lang="en-GB" sz="3600" dirty="0" smtClean="0"/>
              <a:t/>
            </a:r>
            <a:br>
              <a:rPr lang="en-GB" sz="3600" dirty="0" smtClean="0"/>
            </a:br>
            <a:r>
              <a:rPr lang="en-GB" sz="3600" dirty="0" smtClean="0"/>
              <a:t>checklist </a:t>
            </a:r>
            <a:r>
              <a:rPr lang="en-GB" sz="3600" dirty="0"/>
              <a:t>to refer to when giving feedback / lesson on how to learn grammar / self-access grammar exercises (not teaching grammar rules</a:t>
            </a:r>
            <a:r>
              <a:rPr lang="en-GB" sz="3600" dirty="0" smtClean="0"/>
              <a:t>)</a:t>
            </a:r>
          </a:p>
          <a:p>
            <a:r>
              <a:rPr lang="en-GB" sz="3600" dirty="0" smtClean="0"/>
              <a:t> </a:t>
            </a:r>
            <a:r>
              <a:rPr lang="en-GB" sz="3600" dirty="0" smtClean="0"/>
              <a:t>W</a:t>
            </a:r>
            <a:r>
              <a:rPr lang="en-GB" sz="3600" dirty="0" smtClean="0"/>
              <a:t>riting:</a:t>
            </a:r>
            <a:br>
              <a:rPr lang="en-GB" sz="3600" dirty="0" smtClean="0"/>
            </a:br>
            <a:r>
              <a:rPr lang="en-GB" sz="3600" dirty="0" smtClean="0"/>
              <a:t>Provide </a:t>
            </a:r>
            <a:r>
              <a:rPr lang="en-GB" sz="3600" dirty="0" smtClean="0"/>
              <a:t>more samples of other students’  </a:t>
            </a:r>
            <a:r>
              <a:rPr lang="en-GB" sz="3600" dirty="0" smtClean="0"/>
              <a:t>writing / more </a:t>
            </a:r>
            <a:r>
              <a:rPr lang="en-GB" sz="3600" dirty="0"/>
              <a:t>individual face-to-face feedback, rather than whole class </a:t>
            </a:r>
          </a:p>
          <a:p>
            <a:r>
              <a:rPr lang="en-GB" sz="3600" dirty="0" smtClean="0"/>
              <a:t>Reading:</a:t>
            </a:r>
            <a:br>
              <a:rPr lang="en-GB" sz="3600" dirty="0" smtClean="0"/>
            </a:br>
            <a:r>
              <a:rPr lang="en-GB" sz="3600" dirty="0" smtClean="0"/>
              <a:t>Encourage </a:t>
            </a:r>
            <a:r>
              <a:rPr lang="en-GB" sz="3600" dirty="0"/>
              <a:t>extensive reading for pleasure – ‘maybe students fall in love with that</a:t>
            </a:r>
            <a:r>
              <a:rPr lang="en-GB" sz="3600" dirty="0" smtClean="0"/>
              <a:t>’ / p</a:t>
            </a:r>
            <a:r>
              <a:rPr lang="en-GB" sz="3600" dirty="0" smtClean="0">
                <a:solidFill>
                  <a:prstClr val="black"/>
                </a:solidFill>
              </a:rPr>
              <a:t>rovide </a:t>
            </a:r>
            <a:r>
              <a:rPr lang="en-GB" sz="3600" dirty="0" smtClean="0">
                <a:solidFill>
                  <a:prstClr val="black"/>
                </a:solidFill>
              </a:rPr>
              <a:t>some pre-course reading</a:t>
            </a:r>
            <a:endParaRPr lang="en-GB" sz="3600" dirty="0">
              <a:solidFill>
                <a:prstClr val="black"/>
              </a:solidFill>
            </a:endParaRPr>
          </a:p>
          <a:p>
            <a:r>
              <a:rPr lang="en-GB" sz="3600" dirty="0"/>
              <a:t>More help with ‘western way of thinking’  </a:t>
            </a:r>
            <a:r>
              <a:rPr lang="en-GB" sz="3600" dirty="0" smtClean="0"/>
              <a:t>(</a:t>
            </a:r>
            <a:r>
              <a:rPr lang="en-GB" sz="3600" i="1" dirty="0" smtClean="0"/>
              <a:t>student </a:t>
            </a:r>
            <a:r>
              <a:rPr lang="en-GB" sz="3600" i="1" dirty="0"/>
              <a:t>uncritically accepts need for </a:t>
            </a:r>
            <a:r>
              <a:rPr lang="en-GB" sz="3600" i="1" dirty="0" smtClean="0"/>
              <a:t>this</a:t>
            </a:r>
            <a:r>
              <a:rPr lang="en-GB" sz="3600" dirty="0" smtClean="0"/>
              <a:t>)</a:t>
            </a:r>
            <a:endParaRPr lang="en-GB" sz="3600" dirty="0"/>
          </a:p>
        </p:txBody>
      </p:sp>
    </p:spTree>
    <p:extLst>
      <p:ext uri="{BB962C8B-B14F-4D97-AF65-F5344CB8AC3E}">
        <p14:creationId xmlns:p14="http://schemas.microsoft.com/office/powerpoint/2010/main" val="182797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8708"/>
          </a:xfrm>
        </p:spPr>
        <p:txBody>
          <a:bodyPr>
            <a:normAutofit/>
          </a:bodyPr>
          <a:lstStyle/>
          <a:p>
            <a:r>
              <a:rPr lang="en-GB" b="1" dirty="0" smtClean="0">
                <a:latin typeface="+mn-lt"/>
              </a:rPr>
              <a:t>Recommendations: from us</a:t>
            </a:r>
            <a:endParaRPr lang="en-GB" b="1" dirty="0">
              <a:latin typeface="+mn-lt"/>
            </a:endParaRPr>
          </a:p>
        </p:txBody>
      </p:sp>
      <p:sp>
        <p:nvSpPr>
          <p:cNvPr id="3" name="Content Placeholder 2"/>
          <p:cNvSpPr>
            <a:spLocks noGrp="1"/>
          </p:cNvSpPr>
          <p:nvPr>
            <p:ph idx="1"/>
          </p:nvPr>
        </p:nvSpPr>
        <p:spPr>
          <a:xfrm>
            <a:off x="838200" y="1323834"/>
            <a:ext cx="10515600" cy="5322626"/>
          </a:xfrm>
        </p:spPr>
        <p:txBody>
          <a:bodyPr>
            <a:normAutofit/>
          </a:bodyPr>
          <a:lstStyle/>
          <a:p>
            <a:pPr marL="0" indent="0">
              <a:buNone/>
            </a:pPr>
            <a:r>
              <a:rPr lang="en-GB" dirty="0"/>
              <a:t>m</a:t>
            </a:r>
            <a:r>
              <a:rPr lang="en-GB" dirty="0" smtClean="0"/>
              <a:t>uch as in previous years: </a:t>
            </a:r>
          </a:p>
          <a:p>
            <a:r>
              <a:rPr lang="en-GB" u="sng" dirty="0" smtClean="0"/>
              <a:t>more</a:t>
            </a:r>
            <a:r>
              <a:rPr lang="en-GB" dirty="0" smtClean="0"/>
              <a:t> explicit statement of aims to students (in course introduction and reiterated throughout the course)</a:t>
            </a:r>
            <a:br>
              <a:rPr lang="en-GB" dirty="0" smtClean="0"/>
            </a:br>
            <a:r>
              <a:rPr lang="en-GB" dirty="0" smtClean="0"/>
              <a:t/>
            </a:r>
            <a:br>
              <a:rPr lang="en-GB" dirty="0" smtClean="0"/>
            </a:br>
            <a:r>
              <a:rPr lang="en-GB" dirty="0" err="1" smtClean="0"/>
              <a:t>eg</a:t>
            </a:r>
            <a:r>
              <a:rPr lang="en-GB" dirty="0" smtClean="0"/>
              <a:t> course is intended to enhance their English (and academic skills / literacy) above all, rather than to impart content or teach research methods</a:t>
            </a:r>
            <a:br>
              <a:rPr lang="en-GB" dirty="0" smtClean="0"/>
            </a:br>
            <a:r>
              <a:rPr lang="en-GB" dirty="0" smtClean="0"/>
              <a:t/>
            </a:r>
            <a:br>
              <a:rPr lang="en-GB" dirty="0" smtClean="0"/>
            </a:br>
            <a:r>
              <a:rPr lang="en-GB" dirty="0" err="1" smtClean="0"/>
              <a:t>eg</a:t>
            </a:r>
            <a:r>
              <a:rPr lang="en-GB" dirty="0" smtClean="0"/>
              <a:t> purpose of live lectures</a:t>
            </a:r>
            <a:br>
              <a:rPr lang="en-GB" dirty="0" smtClean="0"/>
            </a:br>
            <a:endParaRPr lang="en-GB" dirty="0" smtClean="0"/>
          </a:p>
          <a:p>
            <a:r>
              <a:rPr lang="en-GB" u="sng" dirty="0"/>
              <a:t>more</a:t>
            </a:r>
            <a:r>
              <a:rPr lang="en-GB" dirty="0"/>
              <a:t> detailed tutor notes (</a:t>
            </a:r>
            <a:r>
              <a:rPr lang="en-GB" dirty="0" err="1"/>
              <a:t>eg</a:t>
            </a:r>
            <a:r>
              <a:rPr lang="en-GB" dirty="0"/>
              <a:t> to include short written assignments with feedback</a:t>
            </a:r>
            <a:r>
              <a:rPr lang="en-GB" dirty="0" smtClean="0"/>
              <a:t>)</a:t>
            </a:r>
            <a:endParaRPr lang="en-GB" dirty="0">
              <a:solidFill>
                <a:srgbClr val="FF0000"/>
              </a:solidFill>
            </a:endParaRPr>
          </a:p>
        </p:txBody>
      </p:sp>
    </p:spTree>
    <p:extLst>
      <p:ext uri="{BB962C8B-B14F-4D97-AF65-F5344CB8AC3E}">
        <p14:creationId xmlns:p14="http://schemas.microsoft.com/office/powerpoint/2010/main" val="30632016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9904"/>
          </a:xfrm>
        </p:spPr>
        <p:txBody>
          <a:bodyPr>
            <a:normAutofit fontScale="90000"/>
          </a:bodyPr>
          <a:lstStyle/>
          <a:p>
            <a:r>
              <a:rPr lang="en-GB" b="1" dirty="0" smtClean="0">
                <a:latin typeface="+mn-lt"/>
              </a:rPr>
              <a:t/>
            </a:r>
            <a:br>
              <a:rPr lang="en-GB" b="1" dirty="0" smtClean="0">
                <a:latin typeface="+mn-lt"/>
              </a:rPr>
            </a:br>
            <a:r>
              <a:rPr lang="en-GB" b="1" dirty="0" smtClean="0">
                <a:latin typeface="+mn-lt"/>
              </a:rPr>
              <a:t>Performance: </a:t>
            </a:r>
            <a:r>
              <a:rPr lang="en-GB" dirty="0" smtClean="0">
                <a:solidFill>
                  <a:srgbClr val="000000"/>
                </a:solidFill>
                <a:latin typeface="Calibri" panose="020F0502020204030204" pitchFamily="34" charset="0"/>
                <a:ea typeface="Calibri" panose="020F0502020204030204" pitchFamily="34" charset="0"/>
              </a:rPr>
              <a:t>TESOL programme, first assignment</a:t>
            </a:r>
            <a:r>
              <a:rPr lang="en-GB" dirty="0">
                <a:latin typeface="Times New Roman" panose="02020603050405020304" pitchFamily="18" charset="0"/>
                <a:ea typeface="Calibri" panose="020F0502020204030204" pitchFamily="34" charset="0"/>
              </a:rPr>
              <a:t/>
            </a:r>
            <a:br>
              <a:rPr lang="en-GB" dirty="0">
                <a:latin typeface="Times New Roman" panose="02020603050405020304" pitchFamily="18" charset="0"/>
                <a:ea typeface="Calibri" panose="020F0502020204030204" pitchFamily="34" charset="0"/>
              </a:rPr>
            </a:br>
            <a:endParaRPr lang="en-GB" b="1" dirty="0">
              <a:latin typeface="+mn-lt"/>
            </a:endParaRPr>
          </a:p>
        </p:txBody>
      </p:sp>
      <p:sp>
        <p:nvSpPr>
          <p:cNvPr id="3" name="Content Placeholder 2"/>
          <p:cNvSpPr>
            <a:spLocks noGrp="1"/>
          </p:cNvSpPr>
          <p:nvPr>
            <p:ph idx="1"/>
          </p:nvPr>
        </p:nvSpPr>
        <p:spPr>
          <a:xfrm>
            <a:off x="838200" y="1045030"/>
            <a:ext cx="10515600" cy="5812970"/>
          </a:xfrm>
        </p:spPr>
        <p:txBody>
          <a:bodyPr>
            <a:normAutofit fontScale="92500" lnSpcReduction="10000"/>
          </a:bodyPr>
          <a:lstStyle/>
          <a:p>
            <a:pPr marL="0" indent="0">
              <a:spcAft>
                <a:spcPts val="0"/>
              </a:spcAft>
              <a:buNone/>
            </a:pPr>
            <a:endParaRPr lang="en-GB"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Around </a:t>
            </a:r>
            <a:r>
              <a:rPr lang="en-GB" dirty="0">
                <a:solidFill>
                  <a:srgbClr val="FF0000"/>
                </a:solidFill>
                <a:latin typeface="Calibri" panose="020F0502020204030204" pitchFamily="34" charset="0"/>
                <a:ea typeface="Calibri" panose="020F0502020204030204" pitchFamily="34" charset="0"/>
              </a:rPr>
              <a:t>41%</a:t>
            </a:r>
            <a:r>
              <a:rPr lang="en-GB" dirty="0">
                <a:solidFill>
                  <a:srgbClr val="000000"/>
                </a:solidFill>
                <a:latin typeface="Calibri" panose="020F0502020204030204" pitchFamily="34" charset="0"/>
                <a:ea typeface="Calibri" panose="020F0502020204030204" pitchFamily="34" charset="0"/>
              </a:rPr>
              <a:t> of all TESOL students (n = 66) took the pre-sessional course. </a:t>
            </a:r>
            <a:endParaRPr lang="en-GB" dirty="0">
              <a:latin typeface="Times New Roman" panose="02020603050405020304" pitchFamily="18" charset="0"/>
              <a:ea typeface="Calibri" panose="020F0502020204030204" pitchFamily="34" charset="0"/>
            </a:endParaRPr>
          </a:p>
          <a:p>
            <a:pPr marL="0" indent="0">
              <a:spcAft>
                <a:spcPts val="0"/>
              </a:spcAft>
              <a:buNone/>
            </a:pPr>
            <a:endParaRPr lang="en-GB"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Around </a:t>
            </a:r>
            <a:r>
              <a:rPr lang="en-GB" dirty="0">
                <a:solidFill>
                  <a:srgbClr val="FF0000"/>
                </a:solidFill>
                <a:latin typeface="Calibri" panose="020F0502020204030204" pitchFamily="34" charset="0"/>
                <a:ea typeface="Calibri" panose="020F0502020204030204" pitchFamily="34" charset="0"/>
              </a:rPr>
              <a:t>52%</a:t>
            </a:r>
            <a:r>
              <a:rPr lang="en-GB" dirty="0">
                <a:solidFill>
                  <a:srgbClr val="000000"/>
                </a:solidFill>
                <a:latin typeface="Calibri" panose="020F0502020204030204" pitchFamily="34" charset="0"/>
                <a:ea typeface="Calibri" panose="020F0502020204030204" pitchFamily="34" charset="0"/>
              </a:rPr>
              <a:t> of students achieving an </a:t>
            </a:r>
            <a:r>
              <a:rPr lang="en-GB" dirty="0">
                <a:solidFill>
                  <a:srgbClr val="FF0000"/>
                </a:solidFill>
                <a:latin typeface="Calibri" panose="020F0502020204030204" pitchFamily="34" charset="0"/>
                <a:ea typeface="Calibri" panose="020F0502020204030204" pitchFamily="34" charset="0"/>
              </a:rPr>
              <a:t>A</a:t>
            </a:r>
            <a:r>
              <a:rPr lang="en-GB" dirty="0">
                <a:solidFill>
                  <a:srgbClr val="000000"/>
                </a:solidFill>
                <a:latin typeface="Calibri" panose="020F0502020204030204" pitchFamily="34" charset="0"/>
                <a:ea typeface="Calibri" panose="020F0502020204030204" pitchFamily="34" charset="0"/>
              </a:rPr>
              <a:t> Grade had taken the pre-sessional  </a:t>
            </a:r>
            <a:endParaRPr lang="en-GB"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Around </a:t>
            </a:r>
            <a:r>
              <a:rPr lang="en-GB" dirty="0">
                <a:solidFill>
                  <a:srgbClr val="FF0000"/>
                </a:solidFill>
                <a:latin typeface="Calibri" panose="020F0502020204030204" pitchFamily="34" charset="0"/>
                <a:ea typeface="Calibri" panose="020F0502020204030204" pitchFamily="34" charset="0"/>
              </a:rPr>
              <a:t>53%</a:t>
            </a:r>
            <a:r>
              <a:rPr lang="en-GB" dirty="0">
                <a:solidFill>
                  <a:srgbClr val="000000"/>
                </a:solidFill>
                <a:latin typeface="Calibri" panose="020F0502020204030204" pitchFamily="34" charset="0"/>
                <a:ea typeface="Calibri" panose="020F0502020204030204" pitchFamily="34" charset="0"/>
              </a:rPr>
              <a:t> of students achieving a </a:t>
            </a:r>
            <a:r>
              <a:rPr lang="en-GB" dirty="0">
                <a:solidFill>
                  <a:srgbClr val="FF0000"/>
                </a:solidFill>
                <a:latin typeface="Calibri" panose="020F0502020204030204" pitchFamily="34" charset="0"/>
                <a:ea typeface="Calibri" panose="020F0502020204030204" pitchFamily="34" charset="0"/>
              </a:rPr>
              <a:t>B</a:t>
            </a:r>
            <a:r>
              <a:rPr lang="en-GB" dirty="0">
                <a:solidFill>
                  <a:srgbClr val="000000"/>
                </a:solidFill>
                <a:latin typeface="Calibri" panose="020F0502020204030204" pitchFamily="34" charset="0"/>
                <a:ea typeface="Calibri" panose="020F0502020204030204" pitchFamily="34" charset="0"/>
              </a:rPr>
              <a:t> Grade had taken the </a:t>
            </a:r>
            <a:r>
              <a:rPr lang="en-GB" dirty="0" smtClean="0">
                <a:solidFill>
                  <a:srgbClr val="000000"/>
                </a:solidFill>
                <a:latin typeface="Calibri" panose="020F0502020204030204" pitchFamily="34" charset="0"/>
                <a:ea typeface="Calibri" panose="020F0502020204030204" pitchFamily="34" charset="0"/>
              </a:rPr>
              <a:t>pre-sessional</a:t>
            </a:r>
            <a:endParaRPr lang="en-GB" dirty="0">
              <a:latin typeface="Times New Roman" panose="02020603050405020304" pitchFamily="18" charset="0"/>
              <a:ea typeface="Calibri" panose="020F0502020204030204" pitchFamily="34" charset="0"/>
            </a:endParaRPr>
          </a:p>
          <a:p>
            <a:pPr>
              <a:spcAft>
                <a:spcPts val="0"/>
              </a:spcAft>
            </a:pPr>
            <a:r>
              <a:rPr lang="en-GB" dirty="0" smtClean="0">
                <a:solidFill>
                  <a:srgbClr val="000000"/>
                </a:solidFill>
                <a:latin typeface="Calibri" panose="020F0502020204030204" pitchFamily="34" charset="0"/>
                <a:ea typeface="Times New Roman" panose="02020603050405020304" pitchFamily="18" charset="0"/>
              </a:rPr>
              <a:t>Around </a:t>
            </a:r>
            <a:r>
              <a:rPr lang="en-GB" dirty="0">
                <a:solidFill>
                  <a:srgbClr val="FF0000"/>
                </a:solidFill>
                <a:latin typeface="Calibri" panose="020F0502020204030204" pitchFamily="34" charset="0"/>
                <a:ea typeface="Times New Roman" panose="02020603050405020304" pitchFamily="18" charset="0"/>
              </a:rPr>
              <a:t>39%</a:t>
            </a:r>
            <a:r>
              <a:rPr lang="en-GB" dirty="0">
                <a:solidFill>
                  <a:srgbClr val="000000"/>
                </a:solidFill>
                <a:latin typeface="Calibri" panose="020F0502020204030204" pitchFamily="34" charset="0"/>
                <a:ea typeface="Times New Roman" panose="02020603050405020304" pitchFamily="18" charset="0"/>
              </a:rPr>
              <a:t> of students achieving a </a:t>
            </a:r>
            <a:r>
              <a:rPr lang="en-GB" dirty="0">
                <a:solidFill>
                  <a:srgbClr val="FF0000"/>
                </a:solidFill>
                <a:latin typeface="Calibri" panose="020F0502020204030204" pitchFamily="34" charset="0"/>
                <a:ea typeface="Times New Roman" panose="02020603050405020304" pitchFamily="18" charset="0"/>
              </a:rPr>
              <a:t>C</a:t>
            </a:r>
            <a:r>
              <a:rPr lang="en-GB" dirty="0">
                <a:solidFill>
                  <a:srgbClr val="000000"/>
                </a:solidFill>
                <a:latin typeface="Calibri" panose="020F0502020204030204" pitchFamily="34" charset="0"/>
                <a:ea typeface="Times New Roman" panose="02020603050405020304" pitchFamily="18" charset="0"/>
              </a:rPr>
              <a:t> Grade had taken the pre-sessional </a:t>
            </a:r>
            <a:endParaRPr lang="en-GB" dirty="0">
              <a:latin typeface="Times New Roman" panose="02020603050405020304" pitchFamily="18" charset="0"/>
              <a:ea typeface="Calibri" panose="020F0502020204030204" pitchFamily="34" charset="0"/>
            </a:endParaRPr>
          </a:p>
          <a:p>
            <a:pPr marL="0" indent="0">
              <a:spcAft>
                <a:spcPts val="0"/>
              </a:spcAft>
              <a:buNone/>
            </a:pPr>
            <a:endParaRPr lang="en-GB"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Only around </a:t>
            </a:r>
            <a:r>
              <a:rPr lang="en-GB" dirty="0">
                <a:solidFill>
                  <a:srgbClr val="FF0000"/>
                </a:solidFill>
                <a:latin typeface="Calibri" panose="020F0502020204030204" pitchFamily="34" charset="0"/>
                <a:ea typeface="Times New Roman" panose="02020603050405020304" pitchFamily="18" charset="0"/>
              </a:rPr>
              <a:t>27%</a:t>
            </a:r>
            <a:r>
              <a:rPr lang="en-GB" dirty="0">
                <a:solidFill>
                  <a:srgbClr val="000000"/>
                </a:solidFill>
                <a:latin typeface="Calibri" panose="020F0502020204030204" pitchFamily="34" charset="0"/>
                <a:ea typeface="Times New Roman" panose="02020603050405020304" pitchFamily="18" charset="0"/>
              </a:rPr>
              <a:t> of students achieving a </a:t>
            </a:r>
            <a:r>
              <a:rPr lang="en-GB" dirty="0">
                <a:solidFill>
                  <a:srgbClr val="FF0000"/>
                </a:solidFill>
                <a:latin typeface="Calibri" panose="020F0502020204030204" pitchFamily="34" charset="0"/>
                <a:ea typeface="Times New Roman" panose="02020603050405020304" pitchFamily="18" charset="0"/>
              </a:rPr>
              <a:t>D</a:t>
            </a:r>
            <a:r>
              <a:rPr lang="en-GB" dirty="0">
                <a:solidFill>
                  <a:srgbClr val="000000"/>
                </a:solidFill>
                <a:latin typeface="Calibri" panose="020F0502020204030204" pitchFamily="34" charset="0"/>
                <a:ea typeface="Times New Roman" panose="02020603050405020304" pitchFamily="18" charset="0"/>
              </a:rPr>
              <a:t> Grade had taken the pre-sessional (of these, 3 had come with unconditional offers)   </a:t>
            </a:r>
            <a:endParaRPr lang="en-GB" dirty="0">
              <a:latin typeface="Times New Roman" panose="02020603050405020304" pitchFamily="18"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Neither of the 2 students scoring in the 30s had taken the pre-sessional</a:t>
            </a:r>
            <a:endParaRPr lang="en-GB" dirty="0">
              <a:latin typeface="Times New Roman" panose="02020603050405020304" pitchFamily="18" charset="0"/>
              <a:ea typeface="Calibri" panose="020F0502020204030204" pitchFamily="34" charset="0"/>
            </a:endParaRPr>
          </a:p>
          <a:p>
            <a:pPr marL="0" indent="0">
              <a:buNone/>
            </a:pP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r>
            <a:b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43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are in the top half of the cohort, </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23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in the bottom half.</a:t>
            </a:r>
            <a:b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endParaRPr lang="en-GB" dirty="0">
              <a:solidFill>
                <a:srgbClr val="FF0000"/>
              </a:solidFill>
            </a:endParaRPr>
          </a:p>
        </p:txBody>
      </p:sp>
    </p:spTree>
    <p:extLst>
      <p:ext uri="{BB962C8B-B14F-4D97-AF65-F5344CB8AC3E}">
        <p14:creationId xmlns:p14="http://schemas.microsoft.com/office/powerpoint/2010/main" val="2118357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107" y="0"/>
            <a:ext cx="10789693" cy="1325563"/>
          </a:xfrm>
        </p:spPr>
        <p:txBody>
          <a:bodyPr>
            <a:normAutofit/>
          </a:bodyPr>
          <a:lstStyle/>
          <a:p>
            <a:r>
              <a:rPr lang="en-GB" sz="4000" b="1" dirty="0" smtClean="0">
                <a:latin typeface="+mn-lt"/>
              </a:rPr>
              <a:t>ELE and Moray House School of Education (MHSE)</a:t>
            </a:r>
            <a:endParaRPr lang="en-GB" sz="4000" b="1" dirty="0">
              <a:latin typeface="+mn-lt"/>
            </a:endParaRPr>
          </a:p>
        </p:txBody>
      </p:sp>
      <p:sp>
        <p:nvSpPr>
          <p:cNvPr id="3" name="Content Placeholder 2"/>
          <p:cNvSpPr>
            <a:spLocks noGrp="1"/>
          </p:cNvSpPr>
          <p:nvPr>
            <p:ph idx="1"/>
          </p:nvPr>
        </p:nvSpPr>
        <p:spPr>
          <a:xfrm>
            <a:off x="838200" y="1501254"/>
            <a:ext cx="10515600" cy="5145206"/>
          </a:xfrm>
        </p:spPr>
        <p:txBody>
          <a:bodyPr/>
          <a:lstStyle/>
          <a:p>
            <a:r>
              <a:rPr lang="en-GB" dirty="0" smtClean="0"/>
              <a:t>Some of us at ELE teach on the MSc in </a:t>
            </a:r>
            <a:r>
              <a:rPr lang="en-GB" i="1" dirty="0" smtClean="0"/>
              <a:t>Language Learning</a:t>
            </a:r>
          </a:p>
          <a:p>
            <a:r>
              <a:rPr lang="en-GB" dirty="0" smtClean="0"/>
              <a:t>Some of us supervise students on the MSc Language Teaching, MSc TESOL and MSc Education</a:t>
            </a:r>
          </a:p>
          <a:p>
            <a:r>
              <a:rPr lang="en-GB" dirty="0" smtClean="0"/>
              <a:t>Some of us co-supervise PhD students with staff from MHSE</a:t>
            </a:r>
          </a:p>
          <a:p>
            <a:r>
              <a:rPr lang="en-GB" dirty="0" smtClean="0"/>
              <a:t>We run two in-sessional writing courses for MHSE, created in discussion with MHSE staff</a:t>
            </a:r>
          </a:p>
          <a:p>
            <a:r>
              <a:rPr lang="en-GB" dirty="0" smtClean="0"/>
              <a:t>Some staff from TESOL/Language Teaching do guest lectures on the pre-sessional course.</a:t>
            </a:r>
          </a:p>
          <a:p>
            <a:r>
              <a:rPr lang="en-GB" dirty="0" smtClean="0"/>
              <a:t>We liaise re ways of helping individual students and are invited to talk about our support at Masters programme inductions.</a:t>
            </a:r>
          </a:p>
          <a:p>
            <a:r>
              <a:rPr lang="en-GB" dirty="0" smtClean="0"/>
              <a:t>I / we will be reporting on our findings at TESOL team meeting in April</a:t>
            </a:r>
            <a:endParaRPr lang="en-GB" dirty="0"/>
          </a:p>
        </p:txBody>
      </p:sp>
    </p:spTree>
    <p:extLst>
      <p:ext uri="{BB962C8B-B14F-4D97-AF65-F5344CB8AC3E}">
        <p14:creationId xmlns:p14="http://schemas.microsoft.com/office/powerpoint/2010/main" val="1707276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a:solidFill>
                  <a:prstClr val="black"/>
                </a:solidFill>
                <a:latin typeface="Calibri" panose="020F0502020204030204"/>
              </a:rPr>
              <a:t>Performance: </a:t>
            </a:r>
            <a:r>
              <a:rPr lang="en-GB" sz="4000" dirty="0">
                <a:solidFill>
                  <a:srgbClr val="000000"/>
                </a:solidFill>
                <a:latin typeface="Calibri" panose="020F0502020204030204" pitchFamily="34" charset="0"/>
                <a:ea typeface="Calibri" panose="020F0502020204030204" pitchFamily="34" charset="0"/>
              </a:rPr>
              <a:t>TESOL </a:t>
            </a:r>
            <a:r>
              <a:rPr lang="en-GB" sz="4000" dirty="0" smtClean="0">
                <a:solidFill>
                  <a:srgbClr val="000000"/>
                </a:solidFill>
                <a:latin typeface="Calibri" panose="020F0502020204030204" pitchFamily="34" charset="0"/>
                <a:ea typeface="Calibri" panose="020F0502020204030204" pitchFamily="34" charset="0"/>
              </a:rPr>
              <a:t>programme</a:t>
            </a:r>
            <a:endParaRPr lang="en-GB" dirty="0"/>
          </a:p>
        </p:txBody>
      </p:sp>
      <p:sp>
        <p:nvSpPr>
          <p:cNvPr id="3" name="Content Placeholder 2"/>
          <p:cNvSpPr>
            <a:spLocks noGrp="1"/>
          </p:cNvSpPr>
          <p:nvPr>
            <p:ph idx="1"/>
          </p:nvPr>
        </p:nvSpPr>
        <p:spPr/>
        <p:txBody>
          <a:bodyPr/>
          <a:lstStyle/>
          <a:p>
            <a:r>
              <a:rPr lang="en-GB" dirty="0" smtClean="0"/>
              <a:t>T-test comparing pre-sessional students’ scores with non-pre-sessional students’ scores on the first assignment: </a:t>
            </a:r>
            <a:br>
              <a:rPr lang="en-GB" dirty="0" smtClean="0"/>
            </a:br>
            <a:r>
              <a:rPr lang="en-GB" dirty="0" smtClean="0"/>
              <a:t/>
            </a:r>
            <a:br>
              <a:rPr lang="en-GB" dirty="0" smtClean="0"/>
            </a:br>
            <a:r>
              <a:rPr lang="en-GB" dirty="0" smtClean="0"/>
              <a:t>Pre-sessional students scored significantly higher than non pre-sessional students (p = .003)</a:t>
            </a:r>
            <a:br>
              <a:rPr lang="en-GB" dirty="0" smtClean="0"/>
            </a:br>
            <a:endParaRPr lang="en-GB" dirty="0" smtClean="0"/>
          </a:p>
          <a:p>
            <a:r>
              <a:rPr lang="en-GB" dirty="0" smtClean="0"/>
              <a:t>Scores for two more assignments have </a:t>
            </a:r>
            <a:r>
              <a:rPr lang="en-GB" dirty="0" smtClean="0"/>
              <a:t>been released since then.</a:t>
            </a:r>
            <a:endParaRPr lang="en-GB" dirty="0"/>
          </a:p>
        </p:txBody>
      </p:sp>
    </p:spTree>
    <p:extLst>
      <p:ext uri="{BB962C8B-B14F-4D97-AF65-F5344CB8AC3E}">
        <p14:creationId xmlns:p14="http://schemas.microsoft.com/office/powerpoint/2010/main" val="1343952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489"/>
          </a:xfrm>
        </p:spPr>
        <p:txBody>
          <a:bodyPr>
            <a:normAutofit fontScale="90000"/>
          </a:bodyPr>
          <a:lstStyle/>
          <a:p>
            <a:r>
              <a:rPr lang="en-GB" b="1" dirty="0" smtClean="0">
                <a:latin typeface="+mn-lt"/>
              </a:rPr>
              <a:t/>
            </a:r>
            <a:br>
              <a:rPr lang="en-GB" b="1" dirty="0" smtClean="0">
                <a:latin typeface="+mn-lt"/>
              </a:rPr>
            </a:br>
            <a:r>
              <a:rPr lang="en-GB" b="1" dirty="0" smtClean="0">
                <a:latin typeface="+mn-lt"/>
              </a:rPr>
              <a:t>Evaluating the evaluation: </a:t>
            </a:r>
            <a:br>
              <a:rPr lang="en-GB" b="1" dirty="0" smtClean="0">
                <a:latin typeface="+mn-lt"/>
              </a:rPr>
            </a:br>
            <a:r>
              <a:rPr lang="en-GB" b="1" dirty="0" smtClean="0">
                <a:latin typeface="+mn-lt"/>
              </a:rPr>
              <a:t>(Some)limitations and future plans</a:t>
            </a:r>
            <a:br>
              <a:rPr lang="en-GB" b="1" dirty="0" smtClean="0">
                <a:latin typeface="+mn-lt"/>
              </a:rPr>
            </a:br>
            <a:endParaRPr lang="en-GB" b="1" dirty="0">
              <a:latin typeface="+mn-lt"/>
            </a:endParaRPr>
          </a:p>
        </p:txBody>
      </p:sp>
      <p:sp>
        <p:nvSpPr>
          <p:cNvPr id="3" name="Content Placeholder 2"/>
          <p:cNvSpPr>
            <a:spLocks noGrp="1"/>
          </p:cNvSpPr>
          <p:nvPr>
            <p:ph idx="1"/>
          </p:nvPr>
        </p:nvSpPr>
        <p:spPr>
          <a:xfrm>
            <a:off x="838200" y="1468192"/>
            <a:ext cx="10515600" cy="4708771"/>
          </a:xfrm>
        </p:spPr>
        <p:txBody>
          <a:bodyPr/>
          <a:lstStyle/>
          <a:p>
            <a:r>
              <a:rPr lang="en-GB" b="1" dirty="0" smtClean="0"/>
              <a:t>Major limitation </a:t>
            </a:r>
            <a:r>
              <a:rPr lang="en-GB" dirty="0" smtClean="0"/>
              <a:t>– students self-selecting, only a few students volunteered to be interviewed</a:t>
            </a:r>
            <a:br>
              <a:rPr lang="en-GB" dirty="0" smtClean="0"/>
            </a:br>
            <a:endParaRPr lang="en-GB" dirty="0" smtClean="0"/>
          </a:p>
          <a:p>
            <a:r>
              <a:rPr lang="en-GB" b="1" dirty="0" smtClean="0"/>
              <a:t>Solution  </a:t>
            </a:r>
            <a:r>
              <a:rPr lang="en-GB" dirty="0" smtClean="0"/>
              <a:t>- </a:t>
            </a:r>
            <a:r>
              <a:rPr lang="en-GB" dirty="0"/>
              <a:t>s</a:t>
            </a:r>
            <a:r>
              <a:rPr lang="en-GB" dirty="0" smtClean="0"/>
              <a:t>ecure students’ agreement in person in September?</a:t>
            </a:r>
            <a:br>
              <a:rPr lang="en-GB" dirty="0" smtClean="0"/>
            </a:br>
            <a:endParaRPr lang="en-GB" dirty="0" smtClean="0"/>
          </a:p>
          <a:p>
            <a:r>
              <a:rPr lang="en-GB" b="1" dirty="0" smtClean="0"/>
              <a:t>Future</a:t>
            </a:r>
            <a:r>
              <a:rPr lang="en-GB" dirty="0" smtClean="0"/>
              <a:t> – focus group with TESOL / Language teaching lecturers</a:t>
            </a:r>
          </a:p>
        </p:txBody>
      </p:sp>
    </p:spTree>
    <p:extLst>
      <p:ext uri="{BB962C8B-B14F-4D97-AF65-F5344CB8AC3E}">
        <p14:creationId xmlns:p14="http://schemas.microsoft.com/office/powerpoint/2010/main" val="2908620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lstStyle/>
          <a:p>
            <a:r>
              <a:rPr lang="en-GB" b="1" dirty="0" smtClean="0">
                <a:latin typeface="+mn-lt"/>
              </a:rPr>
              <a:t>Bibliography</a:t>
            </a:r>
            <a:endParaRPr lang="en-GB" b="1" dirty="0">
              <a:latin typeface="+mn-lt"/>
            </a:endParaRPr>
          </a:p>
        </p:txBody>
      </p:sp>
      <p:sp>
        <p:nvSpPr>
          <p:cNvPr id="3" name="Content Placeholder 2"/>
          <p:cNvSpPr>
            <a:spLocks noGrp="1"/>
          </p:cNvSpPr>
          <p:nvPr>
            <p:ph idx="1"/>
          </p:nvPr>
        </p:nvSpPr>
        <p:spPr>
          <a:xfrm>
            <a:off x="838200" y="1173708"/>
            <a:ext cx="10515600" cy="5571476"/>
          </a:xfrm>
        </p:spPr>
        <p:txBody>
          <a:bodyPr>
            <a:normAutofit fontScale="62500" lnSpcReduction="20000"/>
          </a:bodyPr>
          <a:lstStyle/>
          <a:p>
            <a:pPr marL="0" indent="0">
              <a:buNone/>
            </a:pPr>
            <a:r>
              <a:rPr lang="en-GB" b="1" dirty="0"/>
              <a:t>Atherton</a:t>
            </a:r>
            <a:r>
              <a:rPr lang="en-GB" dirty="0"/>
              <a:t>, B. (2006) </a:t>
            </a:r>
            <a:r>
              <a:rPr lang="en-GB" i="1" dirty="0"/>
              <a:t>Balancing needs: How successful can a Pre-sessional course be</a:t>
            </a:r>
            <a:r>
              <a:rPr lang="en-GB" i="1" dirty="0" smtClean="0"/>
              <a:t>? </a:t>
            </a:r>
            <a:r>
              <a:rPr lang="en-GB" dirty="0"/>
              <a:t>in Gillett, A. &amp; Wray, L. (</a:t>
            </a:r>
            <a:r>
              <a:rPr lang="en-GB" dirty="0" err="1"/>
              <a:t>Eds</a:t>
            </a:r>
            <a:r>
              <a:rPr lang="en-GB" dirty="0"/>
              <a:t>) Assessing the effectiveness of EAP Programmes</a:t>
            </a:r>
            <a:r>
              <a:rPr lang="en-GB" i="1" dirty="0"/>
              <a:t>. </a:t>
            </a:r>
            <a:r>
              <a:rPr lang="en-GB" dirty="0"/>
              <a:t>London: BALEAP. </a:t>
            </a:r>
          </a:p>
          <a:p>
            <a:pPr marL="0" indent="0">
              <a:buNone/>
            </a:pPr>
            <a:r>
              <a:rPr lang="en-GB" b="1" dirty="0"/>
              <a:t>Dooey, P</a:t>
            </a:r>
            <a:r>
              <a:rPr lang="en-GB" dirty="0"/>
              <a:t>. (2010) </a:t>
            </a:r>
            <a:r>
              <a:rPr lang="en-GB" i="1" dirty="0" smtClean="0"/>
              <a:t>Students</a:t>
            </a:r>
            <a:r>
              <a:rPr lang="en-GB" dirty="0"/>
              <a:t>' </a:t>
            </a:r>
            <a:r>
              <a:rPr lang="en-GB" i="1" dirty="0"/>
              <a:t>perspectives of an EAP pathway </a:t>
            </a:r>
            <a:r>
              <a:rPr lang="en-GB" dirty="0" smtClean="0"/>
              <a:t>programme. Journal </a:t>
            </a:r>
            <a:r>
              <a:rPr lang="en-GB" dirty="0"/>
              <a:t>of English for Academic Purposes 9 </a:t>
            </a:r>
            <a:r>
              <a:rPr lang="en-GB" dirty="0" smtClean="0"/>
              <a:t>(184-197). </a:t>
            </a:r>
          </a:p>
          <a:p>
            <a:pPr marL="0" indent="0">
              <a:buNone/>
            </a:pPr>
            <a:r>
              <a:rPr lang="en-GB" b="1" dirty="0"/>
              <a:t>Evans, </a:t>
            </a:r>
            <a:r>
              <a:rPr lang="en-GB" b="1" dirty="0" smtClean="0"/>
              <a:t>S., Green</a:t>
            </a:r>
            <a:r>
              <a:rPr lang="en-GB" b="1" dirty="0"/>
              <a:t>, </a:t>
            </a:r>
            <a:r>
              <a:rPr lang="en-GB" b="1" dirty="0" smtClean="0"/>
              <a:t>C</a:t>
            </a:r>
            <a:r>
              <a:rPr lang="en-GB" dirty="0" smtClean="0"/>
              <a:t>.  (2007) </a:t>
            </a:r>
            <a:r>
              <a:rPr lang="en-GB" i="1" dirty="0" smtClean="0"/>
              <a:t>Why </a:t>
            </a:r>
            <a:r>
              <a:rPr lang="en-GB" i="1" dirty="0"/>
              <a:t>EAP Is Necessary: A Survey of Hong Kong Tertiary Students </a:t>
            </a:r>
            <a:r>
              <a:rPr lang="en-GB" dirty="0" smtClean="0"/>
              <a:t>Journal </a:t>
            </a:r>
            <a:r>
              <a:rPr lang="en-GB" dirty="0"/>
              <a:t>of English for Academic </a:t>
            </a:r>
            <a:r>
              <a:rPr lang="en-GB" dirty="0" smtClean="0"/>
              <a:t>Purposes 6 (3-17) </a:t>
            </a:r>
          </a:p>
          <a:p>
            <a:pPr marL="0" indent="0">
              <a:buNone/>
            </a:pPr>
            <a:r>
              <a:rPr lang="en-GB" b="1" dirty="0" smtClean="0"/>
              <a:t>Pilcher</a:t>
            </a:r>
            <a:r>
              <a:rPr lang="en-GB" b="1" dirty="0"/>
              <a:t>, N</a:t>
            </a:r>
            <a:r>
              <a:rPr lang="en-GB" dirty="0"/>
              <a:t>. (2006) </a:t>
            </a:r>
            <a:r>
              <a:rPr lang="en-GB" i="1" dirty="0"/>
              <a:t>Mainland Chinese postgraduate students during their Masters dissertations: some reflections and thoughts on the effectiveness of EAP from the student’s perspective</a:t>
            </a:r>
            <a:r>
              <a:rPr lang="en-GB" dirty="0"/>
              <a:t> In Gillett, A. &amp; Wray, L. (</a:t>
            </a:r>
            <a:r>
              <a:rPr lang="en-GB" dirty="0" err="1"/>
              <a:t>Eds</a:t>
            </a:r>
            <a:r>
              <a:rPr lang="en-GB" dirty="0"/>
              <a:t>) Assessing the effectiveness of EAP Programmes</a:t>
            </a:r>
            <a:r>
              <a:rPr lang="en-GB" i="1" dirty="0"/>
              <a:t>. </a:t>
            </a:r>
            <a:r>
              <a:rPr lang="en-GB" dirty="0"/>
              <a:t>London: BALEAP. </a:t>
            </a:r>
            <a:endParaRPr lang="en-GB" dirty="0" smtClean="0"/>
          </a:p>
          <a:p>
            <a:pPr marL="0" indent="0">
              <a:buNone/>
            </a:pPr>
            <a:r>
              <a:rPr lang="en-GB" b="1" dirty="0"/>
              <a:t>Ryan, J</a:t>
            </a:r>
            <a:r>
              <a:rPr lang="en-GB" b="1" dirty="0" smtClean="0"/>
              <a:t>. </a:t>
            </a:r>
            <a:r>
              <a:rPr lang="en-GB" dirty="0" smtClean="0"/>
              <a:t>(</a:t>
            </a:r>
            <a:r>
              <a:rPr lang="en-GB" dirty="0"/>
              <a:t>2013) </a:t>
            </a:r>
            <a:r>
              <a:rPr lang="en-GB" i="1" dirty="0"/>
              <a:t>Transformative international education: collaborative approaches to supporting international students. </a:t>
            </a:r>
            <a:r>
              <a:rPr lang="en-GB" dirty="0"/>
              <a:t> In J. Wrigglesworth (</a:t>
            </a:r>
            <a:r>
              <a:rPr lang="en-GB" dirty="0" err="1"/>
              <a:t>ed</a:t>
            </a:r>
            <a:r>
              <a:rPr lang="en-GB" dirty="0"/>
              <a:t>) EAP within the higher education garden: Cross-pollination between disciplines, departments and research.  Proceedings of the 2011 BALEAP Conference. Garnet Education: Reading.</a:t>
            </a:r>
          </a:p>
          <a:p>
            <a:pPr marL="0" indent="0">
              <a:buNone/>
            </a:pPr>
            <a:r>
              <a:rPr lang="en-GB" b="1" dirty="0" smtClean="0"/>
              <a:t>Saunders</a:t>
            </a:r>
            <a:r>
              <a:rPr lang="en-GB" b="1" dirty="0"/>
              <a:t>,</a:t>
            </a:r>
            <a:r>
              <a:rPr lang="en-GB" dirty="0"/>
              <a:t> S. (2006) </a:t>
            </a:r>
            <a:r>
              <a:rPr lang="en-GB" i="1" dirty="0"/>
              <a:t>Does EAP work? A personal </a:t>
            </a:r>
            <a:r>
              <a:rPr lang="en-GB" i="1" dirty="0" smtClean="0"/>
              <a:t>view</a:t>
            </a:r>
            <a:r>
              <a:rPr lang="en-GB" dirty="0"/>
              <a:t> in Gillett, A. &amp; Wray, L. (</a:t>
            </a:r>
            <a:r>
              <a:rPr lang="en-GB" dirty="0" err="1"/>
              <a:t>Eds</a:t>
            </a:r>
            <a:r>
              <a:rPr lang="en-GB" dirty="0"/>
              <a:t>) Assessing the effectiveness of EAP Programmes</a:t>
            </a:r>
            <a:r>
              <a:rPr lang="en-GB" i="1" dirty="0"/>
              <a:t>. </a:t>
            </a:r>
            <a:r>
              <a:rPr lang="en-GB" dirty="0"/>
              <a:t>London: </a:t>
            </a:r>
            <a:r>
              <a:rPr lang="en-GB" dirty="0" smtClean="0"/>
              <a:t>BALEAP</a:t>
            </a:r>
          </a:p>
          <a:p>
            <a:pPr marL="0" indent="0">
              <a:buNone/>
            </a:pPr>
            <a:r>
              <a:rPr lang="en-GB" b="1" dirty="0" err="1" smtClean="0"/>
              <a:t>Storch</a:t>
            </a:r>
            <a:r>
              <a:rPr lang="en-GB" b="1" dirty="0" smtClean="0"/>
              <a:t>, N. </a:t>
            </a:r>
            <a:r>
              <a:rPr lang="en-GB" b="1" dirty="0"/>
              <a:t>and </a:t>
            </a:r>
            <a:r>
              <a:rPr lang="en-GB" b="1" dirty="0" smtClean="0"/>
              <a:t>Tapper, J. </a:t>
            </a:r>
            <a:r>
              <a:rPr lang="en-GB" dirty="0"/>
              <a:t>(2009) </a:t>
            </a:r>
            <a:r>
              <a:rPr lang="en-GB" i="1" dirty="0"/>
              <a:t>The Impact of an EAP Course on Postgraduate Writing </a:t>
            </a:r>
            <a:r>
              <a:rPr lang="en-GB" dirty="0" smtClean="0"/>
              <a:t>in</a:t>
            </a:r>
            <a:r>
              <a:rPr lang="en-GB" i="1" dirty="0" smtClean="0"/>
              <a:t> </a:t>
            </a:r>
            <a:r>
              <a:rPr lang="en-GB" dirty="0" smtClean="0"/>
              <a:t>Journal </a:t>
            </a:r>
            <a:r>
              <a:rPr lang="en-GB" dirty="0"/>
              <a:t>of English for Academic Purposes, </a:t>
            </a:r>
            <a:r>
              <a:rPr lang="en-GB" dirty="0" smtClean="0"/>
              <a:t>8 (207-223)</a:t>
            </a:r>
            <a:endParaRPr lang="en-GB" i="1" dirty="0"/>
          </a:p>
          <a:p>
            <a:pPr marL="0" indent="0">
              <a:buNone/>
            </a:pPr>
            <a:r>
              <a:rPr lang="en-GB" b="1" dirty="0" err="1" smtClean="0"/>
              <a:t>Terraschke</a:t>
            </a:r>
            <a:r>
              <a:rPr lang="en-GB" b="1" dirty="0"/>
              <a:t>, A. and  Wahid</a:t>
            </a:r>
            <a:r>
              <a:rPr lang="en-GB" dirty="0"/>
              <a:t>, R (2010) </a:t>
            </a:r>
            <a:r>
              <a:rPr lang="en-GB" i="1" dirty="0"/>
              <a:t>The impact of EAP study on the academic experiences of international postgraduate students in </a:t>
            </a:r>
            <a:r>
              <a:rPr lang="en-GB" i="1" dirty="0" smtClean="0"/>
              <a:t>Australia</a:t>
            </a:r>
            <a:r>
              <a:rPr lang="en-GB" dirty="0"/>
              <a:t>. Journal of English for Academic Purposes 10 </a:t>
            </a:r>
            <a:r>
              <a:rPr lang="en-GB" dirty="0" smtClean="0"/>
              <a:t>(173 – 182)</a:t>
            </a:r>
            <a:endParaRPr lang="en-GB" dirty="0"/>
          </a:p>
          <a:p>
            <a:pPr marL="0" indent="0">
              <a:buNone/>
            </a:pPr>
            <a:r>
              <a:rPr lang="en-GB" b="1" dirty="0"/>
              <a:t>Turner, J. </a:t>
            </a:r>
            <a:r>
              <a:rPr lang="en-GB" dirty="0"/>
              <a:t>(2004) </a:t>
            </a:r>
            <a:r>
              <a:rPr lang="en-GB" i="1" dirty="0"/>
              <a:t>Language as Academic Purpose</a:t>
            </a:r>
            <a:r>
              <a:rPr lang="en-GB" dirty="0"/>
              <a:t>. Journal of English for Academic </a:t>
            </a:r>
            <a:r>
              <a:rPr lang="en-GB" dirty="0" smtClean="0"/>
              <a:t>Purposes 3 (95 </a:t>
            </a:r>
            <a:r>
              <a:rPr lang="en-GB" dirty="0"/>
              <a:t>– </a:t>
            </a:r>
            <a:r>
              <a:rPr lang="en-GB" dirty="0" smtClean="0"/>
              <a:t>109)</a:t>
            </a:r>
            <a:endParaRPr lang="en-GB" dirty="0"/>
          </a:p>
        </p:txBody>
      </p:sp>
    </p:spTree>
    <p:extLst>
      <p:ext uri="{BB962C8B-B14F-4D97-AF65-F5344CB8AC3E}">
        <p14:creationId xmlns:p14="http://schemas.microsoft.com/office/powerpoint/2010/main" val="40529436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Extra slides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31319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83251736"/>
              </p:ext>
            </p:extLst>
          </p:nvPr>
        </p:nvGraphicFramePr>
        <p:xfrm>
          <a:off x="3330053" y="354845"/>
          <a:ext cx="4854178" cy="6314513"/>
        </p:xfrm>
        <a:graphic>
          <a:graphicData uri="http://schemas.openxmlformats.org/drawingml/2006/table">
            <a:tbl>
              <a:tblPr firstRow="1" firstCol="1" bandRow="1"/>
              <a:tblGrid>
                <a:gridCol w="515548"/>
                <a:gridCol w="891262"/>
                <a:gridCol w="904453"/>
                <a:gridCol w="316084"/>
                <a:gridCol w="1256946"/>
                <a:gridCol w="969885"/>
              </a:tblGrid>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9:00-9:50</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10:00-10:50</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11:20-12:10</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12:20-13:10</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M</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8 Aug</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Course Introduction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Course Introduction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2">
                  <a:txBody>
                    <a:bodyPr/>
                    <a:lstStyle/>
                    <a:p>
                      <a:pPr marL="71755" marR="71755" algn="ctr">
                        <a:lnSpc>
                          <a:spcPct val="115000"/>
                        </a:lnSpc>
                        <a:spcAft>
                          <a:spcPts val="0"/>
                        </a:spcAft>
                      </a:pPr>
                      <a:r>
                        <a:rPr lang="en-GB" sz="900">
                          <a:effectLst/>
                          <a:latin typeface="Calibri" panose="020F0502020204030204" pitchFamily="34" charset="0"/>
                          <a:ea typeface="Calibri" panose="020F0502020204030204" pitchFamily="34" charset="0"/>
                          <a:cs typeface="Arial" panose="020B0604020202020204" pitchFamily="34" charset="0"/>
                        </a:rPr>
                        <a:t>COFFEE BREAK</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9</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W</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10</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1: </a:t>
                      </a:r>
                      <a:r>
                        <a:rPr lang="en-GB" sz="500" i="1">
                          <a:effectLst/>
                          <a:latin typeface="Calibri" panose="020F0502020204030204" pitchFamily="34" charset="0"/>
                          <a:ea typeface="Calibri" panose="020F0502020204030204" pitchFamily="34" charset="0"/>
                          <a:cs typeface="Arial" panose="020B0604020202020204" pitchFamily="34" charset="0"/>
                        </a:rPr>
                        <a:t>English as a Lingua Franca</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1: </a:t>
                      </a:r>
                      <a:r>
                        <a:rPr lang="en-GB" sz="500" i="1">
                          <a:effectLst/>
                          <a:latin typeface="Calibri" panose="020F0502020204030204" pitchFamily="34" charset="0"/>
                          <a:ea typeface="Calibri" panose="020F0502020204030204" pitchFamily="34" charset="0"/>
                          <a:cs typeface="Arial" panose="020B0604020202020204" pitchFamily="34" charset="0"/>
                        </a:rPr>
                        <a:t>English as a Lingua Franca</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r>
              <a:tr h="368008">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Th</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11</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Lecture 1 Tony Lynch</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Title: </a:t>
                      </a:r>
                      <a:r>
                        <a:rPr lang="en-GB" sz="500" i="1">
                          <a:effectLst/>
                          <a:latin typeface="Calibri" panose="020F0502020204030204" pitchFamily="34" charset="0"/>
                          <a:ea typeface="Calibri" panose="020F0502020204030204" pitchFamily="34" charset="0"/>
                          <a:cs typeface="Times New Roman" panose="02020603050405020304" pitchFamily="18" charset="0"/>
                        </a:rPr>
                        <a:t>Listening, Speaking and Language Learning</a:t>
                      </a: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Lecture Follow-up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12</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r>
              <a:tr h="12266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M</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15</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16</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Times New Roman" panose="02020603050405020304" pitchFamily="18" charset="0"/>
                          <a:cs typeface="Times New Roman" panose="02020603050405020304" pitchFamily="18" charset="0"/>
                        </a:rPr>
                        <a:t>Presentation Skills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W</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17</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2: </a:t>
                      </a:r>
                      <a:r>
                        <a:rPr lang="en-GB" sz="500" i="1">
                          <a:effectLst/>
                          <a:latin typeface="Calibri" panose="020F0502020204030204" pitchFamily="34" charset="0"/>
                          <a:ea typeface="Calibri" panose="020F0502020204030204" pitchFamily="34" charset="0"/>
                          <a:cs typeface="Arial" panose="020B0604020202020204" pitchFamily="34" charset="0"/>
                        </a:rPr>
                        <a:t>Language and gender</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2: </a:t>
                      </a:r>
                      <a:r>
                        <a:rPr lang="en-GB" sz="500" i="1">
                          <a:effectLst/>
                          <a:latin typeface="Calibri" panose="020F0502020204030204" pitchFamily="34" charset="0"/>
                          <a:ea typeface="Calibri" panose="020F0502020204030204" pitchFamily="34" charset="0"/>
                          <a:cs typeface="Arial" panose="020B0604020202020204" pitchFamily="34" charset="0"/>
                        </a:rPr>
                        <a:t>Language and gender</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r>
              <a:tr h="490678">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Th</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18</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Lecture 2  Andrew Drybrough </a:t>
                      </a:r>
                      <a:r>
                        <a:rPr lang="en-GB" sz="500" i="1">
                          <a:effectLst/>
                          <a:latin typeface="Calibri" panose="020F0502020204030204" pitchFamily="34" charset="0"/>
                          <a:ea typeface="Calibri" panose="020F0502020204030204" pitchFamily="34" charset="0"/>
                          <a:cs typeface="Arial" panose="020B0604020202020204" pitchFamily="34" charset="0"/>
                        </a:rPr>
                        <a:t>Effects of a pre-sessional EAP course on academic achievement</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Lecture Follow-up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19</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3:</a:t>
                      </a:r>
                      <a:r>
                        <a:rPr lang="en-GB" sz="500" i="1">
                          <a:effectLst/>
                          <a:latin typeface="Calibri" panose="020F0502020204030204" pitchFamily="34" charset="0"/>
                          <a:ea typeface="Calibri" panose="020F0502020204030204" pitchFamily="34" charset="0"/>
                          <a:cs typeface="Arial" panose="020B0604020202020204" pitchFamily="34" charset="0"/>
                        </a:rPr>
                        <a:t> Individual Differences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3:</a:t>
                      </a:r>
                      <a:r>
                        <a:rPr lang="en-GB" sz="500" i="1">
                          <a:effectLst/>
                          <a:latin typeface="Calibri" panose="020F0502020204030204" pitchFamily="34" charset="0"/>
                          <a:ea typeface="Calibri" panose="020F0502020204030204" pitchFamily="34" charset="0"/>
                          <a:cs typeface="Arial" panose="020B0604020202020204" pitchFamily="34" charset="0"/>
                        </a:rPr>
                        <a:t> Individual Differences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r>
              <a:tr h="12266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M</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22</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r>
              <a:tr h="490678">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23</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Deadline for assignment first draft</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W</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24</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Introduction</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Th</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25</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Academic Writing</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490678">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26</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Individual </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Presentations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Individual Presentations</a:t>
                      </a:r>
                      <a:r>
                        <a:rPr lang="en-GB" sz="500" b="1">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b="1">
                          <a:effectLst/>
                          <a:latin typeface="Calibri" panose="020F0502020204030204" pitchFamily="34" charset="0"/>
                          <a:ea typeface="Calibri" panose="020F0502020204030204" pitchFamily="34" charset="0"/>
                          <a:cs typeface="Arial" panose="020B0604020202020204" pitchFamily="34" charset="0"/>
                        </a:rPr>
                        <a:t>Deadline : final draft</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CDDC"/>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r>
              <a:tr h="12266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M</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29</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4:</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i="1">
                          <a:effectLst/>
                          <a:latin typeface="Calibri" panose="020F0502020204030204" pitchFamily="34" charset="0"/>
                          <a:ea typeface="Calibri" panose="020F0502020204030204" pitchFamily="34" charset="0"/>
                          <a:cs typeface="Arial" panose="020B0604020202020204" pitchFamily="34" charset="0"/>
                        </a:rPr>
                        <a:t>Psycholinguistics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Topic 4:</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i="1">
                          <a:effectLst/>
                          <a:latin typeface="Calibri" panose="020F0502020204030204" pitchFamily="34" charset="0"/>
                          <a:ea typeface="Calibri" panose="020F0502020204030204" pitchFamily="34" charset="0"/>
                          <a:cs typeface="Arial" panose="020B0604020202020204" pitchFamily="34" charset="0"/>
                        </a:rPr>
                        <a:t>Psycholinguistics</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2D69B"/>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r>
              <a:tr h="368008">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30</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Lecture 3</a:t>
                      </a:r>
                      <a:br>
                        <a:rPr lang="en-GB" sz="500">
                          <a:effectLst/>
                          <a:latin typeface="Calibri" panose="020F0502020204030204" pitchFamily="34" charset="0"/>
                          <a:ea typeface="Calibri" panose="020F0502020204030204" pitchFamily="34" charset="0"/>
                          <a:cs typeface="Arial" panose="020B0604020202020204" pitchFamily="34" charset="0"/>
                        </a:rPr>
                      </a:br>
                      <a:r>
                        <a:rPr lang="en-GB" sz="500">
                          <a:effectLst/>
                          <a:latin typeface="Calibri" panose="020F0502020204030204" pitchFamily="34" charset="0"/>
                          <a:ea typeface="Calibri" panose="020F0502020204030204" pitchFamily="34" charset="0"/>
                          <a:cs typeface="Arial" panose="020B0604020202020204" pitchFamily="34" charset="0"/>
                        </a:rPr>
                        <a:t>Amelia Nash:</a:t>
                      </a:r>
                      <a:br>
                        <a:rPr lang="en-GB" sz="500">
                          <a:effectLst/>
                          <a:latin typeface="Calibri" panose="020F0502020204030204" pitchFamily="34" charset="0"/>
                          <a:ea typeface="Calibri" panose="020F0502020204030204" pitchFamily="34" charset="0"/>
                          <a:cs typeface="Arial" panose="020B0604020202020204" pitchFamily="34" charset="0"/>
                        </a:rPr>
                      </a:br>
                      <a:r>
                        <a:rPr lang="en-GB" sz="500" i="1">
                          <a:effectLst/>
                          <a:latin typeface="Calibri" panose="020F0502020204030204" pitchFamily="34" charset="0"/>
                          <a:ea typeface="Calibri" panose="020F0502020204030204" pitchFamily="34" charset="0"/>
                          <a:cs typeface="Arial" panose="020B0604020202020204" pitchFamily="34" charset="0"/>
                        </a:rPr>
                        <a:t>Topic  tbc</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Lecture Follow-up                                                                                                                                                                                                                                       </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r>
              <a:tr h="303710">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W</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31</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Lecture 4                          tbc</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Lecture Follow-up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5B8B7"/>
                    </a:solidFill>
                  </a:tcPr>
                </a:tc>
                <a:tc vMerge="1">
                  <a:txBody>
                    <a:bodyPr/>
                    <a:lstStyle/>
                    <a:p>
                      <a:endParaRPr lang="en-GB"/>
                    </a:p>
                  </a:txBody>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1000"/>
                        </a:spcAft>
                      </a:pPr>
                      <a:r>
                        <a:rPr lang="en-GB" sz="500">
                          <a:effectLst/>
                          <a:latin typeface="Calibri" panose="020F0502020204030204" pitchFamily="34" charset="0"/>
                          <a:ea typeface="Calibri" panose="020F0502020204030204" pitchFamily="34" charset="0"/>
                          <a:cs typeface="Arial" panose="020B0604020202020204" pitchFamily="34" charset="0"/>
                        </a:rPr>
                        <a:t>Group Project (prep</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r>
              <a:tr h="245339">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Th </a:t>
                      </a:r>
                      <a:endParaRPr lang="en-GB" sz="600">
                        <a:effectLst/>
                        <a:latin typeface="Calibri" panose="020F0502020204030204" pitchFamily="34" charset="0"/>
                        <a:ea typeface="Calibri" panose="020F0502020204030204" pitchFamily="34" charset="0"/>
                        <a:cs typeface="Arial" panose="020B0604020202020204" pitchFamily="34" charset="0"/>
                      </a:endParaRPr>
                    </a:p>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1 Sept</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Final Conference</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Final Conference</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vMerge="1">
                  <a:txBody>
                    <a:bodyPr/>
                    <a:lstStyle/>
                    <a:p>
                      <a:endParaRPr lang="en-GB"/>
                    </a:p>
                  </a:txBody>
                  <a:tcPr/>
                </a:tc>
                <a:tc>
                  <a:txBody>
                    <a:bodyPr/>
                    <a:lstStyle/>
                    <a:p>
                      <a:pPr algn="l">
                        <a:lnSpc>
                          <a:spcPct val="115000"/>
                        </a:lnSpc>
                        <a:spcAft>
                          <a:spcPts val="0"/>
                        </a:spcAft>
                      </a:pPr>
                      <a:r>
                        <a:rPr lang="en-GB" sz="500">
                          <a:effectLst/>
                          <a:latin typeface="Calibri" panose="020F0502020204030204" pitchFamily="34" charset="0"/>
                          <a:ea typeface="Calibri" panose="020F0502020204030204" pitchFamily="34" charset="0"/>
                          <a:cs typeface="Arial" panose="020B0604020202020204" pitchFamily="34" charset="0"/>
                        </a:rPr>
                        <a:t>Final Conference</a:t>
                      </a:r>
                      <a:endParaRPr lang="en-GB" sz="60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c>
                  <a:txBody>
                    <a:bodyPr/>
                    <a:lstStyle/>
                    <a:p>
                      <a:pPr algn="l">
                        <a:lnSpc>
                          <a:spcPct val="115000"/>
                        </a:lnSpc>
                        <a:spcAft>
                          <a:spcPts val="0"/>
                        </a:spcAft>
                      </a:pPr>
                      <a:r>
                        <a:rPr lang="en-GB" sz="500" dirty="0">
                          <a:effectLst/>
                          <a:latin typeface="Calibri" panose="020F0502020204030204" pitchFamily="34" charset="0"/>
                          <a:ea typeface="Calibri" panose="020F0502020204030204" pitchFamily="34" charset="0"/>
                          <a:cs typeface="Arial" panose="020B0604020202020204" pitchFamily="34" charset="0"/>
                        </a:rPr>
                        <a:t>Course Round-up</a:t>
                      </a:r>
                      <a:endParaRPr lang="en-GB" sz="600" dirty="0">
                        <a:effectLst/>
                        <a:latin typeface="Calibri" panose="020F0502020204030204" pitchFamily="34" charset="0"/>
                        <a:ea typeface="Calibri" panose="020F0502020204030204" pitchFamily="34" charset="0"/>
                        <a:cs typeface="Arial" panose="020B0604020202020204" pitchFamily="34" charset="0"/>
                      </a:endParaRPr>
                    </a:p>
                  </a:txBody>
                  <a:tcPr marL="38228" marR="3822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ABF8F"/>
                    </a:solidFill>
                  </a:tcPr>
                </a:tc>
              </a:tr>
            </a:tbl>
          </a:graphicData>
        </a:graphic>
      </p:graphicFrame>
      <p:sp>
        <p:nvSpPr>
          <p:cNvPr id="4" name="Rectangle 1"/>
          <p:cNvSpPr>
            <a:spLocks noChangeArrowheads="1"/>
          </p:cNvSpPr>
          <p:nvPr/>
        </p:nvSpPr>
        <p:spPr bwMode="auto">
          <a:xfrm>
            <a:off x="3935761" y="910045"/>
            <a:ext cx="9675465"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900" b="1" dirty="0">
                <a:solidFill>
                  <a:prstClr val="black"/>
                </a:solidFill>
                <a:latin typeface="Arial" panose="020B0604020202020204" pitchFamily="34" charset="0"/>
                <a:ea typeface="Calibri" panose="020F0502020204030204" pitchFamily="34" charset="0"/>
                <a:cs typeface="Arial" panose="020B0604020202020204" pitchFamily="34" charset="0"/>
              </a:rPr>
              <a:t/>
            </a:r>
            <a:br>
              <a:rPr lang="en-GB" altLang="en-US" sz="900" b="1" dirty="0">
                <a:solidFill>
                  <a:prstClr val="black"/>
                </a:solidFill>
                <a:latin typeface="Arial" panose="020B0604020202020204" pitchFamily="34" charset="0"/>
                <a:ea typeface="Calibri" panose="020F0502020204030204" pitchFamily="34" charset="0"/>
                <a:cs typeface="Arial" panose="020B0604020202020204" pitchFamily="34" charset="0"/>
              </a:rPr>
            </a:br>
            <a:endParaRPr lang="en-GB" altLang="en-US" sz="800" dirty="0">
              <a:solidFill>
                <a:prstClr val="black"/>
              </a:solidFill>
              <a:latin typeface="Arial" panose="020B0604020202020204" pitchFamily="34" charset="0"/>
            </a:endParaRPr>
          </a:p>
        </p:txBody>
      </p:sp>
    </p:spTree>
    <p:extLst>
      <p:ext uri="{BB962C8B-B14F-4D97-AF65-F5344CB8AC3E}">
        <p14:creationId xmlns:p14="http://schemas.microsoft.com/office/powerpoint/2010/main" val="421469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1"/>
          </a:xfrm>
        </p:spPr>
        <p:txBody>
          <a:bodyPr/>
          <a:lstStyle/>
          <a:p>
            <a:r>
              <a:rPr lang="en-GB" dirty="0" smtClean="0">
                <a:latin typeface="+mn-lt"/>
              </a:rPr>
              <a:t>About the course</a:t>
            </a:r>
            <a:endParaRPr lang="en-GB" dirty="0">
              <a:latin typeface="+mn-lt"/>
            </a:endParaRPr>
          </a:p>
        </p:txBody>
      </p:sp>
      <p:sp>
        <p:nvSpPr>
          <p:cNvPr id="3" name="Content Placeholder 2"/>
          <p:cNvSpPr>
            <a:spLocks noGrp="1"/>
          </p:cNvSpPr>
          <p:nvPr>
            <p:ph idx="1"/>
          </p:nvPr>
        </p:nvSpPr>
        <p:spPr>
          <a:xfrm>
            <a:off x="838200" y="1173708"/>
            <a:ext cx="10515600" cy="5446034"/>
          </a:xfrm>
        </p:spPr>
        <p:txBody>
          <a:bodyPr>
            <a:normAutofit fontScale="77500" lnSpcReduction="20000"/>
          </a:bodyPr>
          <a:lstStyle/>
          <a:p>
            <a:pPr marL="0" indent="0">
              <a:buNone/>
            </a:pPr>
            <a:r>
              <a:rPr lang="en-GB" sz="3600" dirty="0" smtClean="0"/>
              <a:t>A pre-sessional course: English for Language Teaching and Applied Linguistics (ELTAL)</a:t>
            </a:r>
          </a:p>
          <a:p>
            <a:pPr marL="0" indent="0">
              <a:buNone/>
            </a:pPr>
            <a:endParaRPr lang="en-GB" sz="3600" dirty="0" smtClean="0"/>
          </a:p>
          <a:p>
            <a:pPr marL="0" indent="0">
              <a:buNone/>
            </a:pPr>
            <a:r>
              <a:rPr lang="en-GB" sz="3600" dirty="0" smtClean="0"/>
              <a:t>Final 4 weeks of a 10-week pre-sessional programme</a:t>
            </a:r>
          </a:p>
          <a:p>
            <a:pPr marL="0" indent="0">
              <a:buNone/>
            </a:pPr>
            <a:r>
              <a:rPr lang="en-GB" sz="3600" dirty="0"/>
              <a:t>Mid-August – early </a:t>
            </a:r>
            <a:r>
              <a:rPr lang="en-GB" sz="3600" dirty="0" smtClean="0"/>
              <a:t>September</a:t>
            </a:r>
          </a:p>
          <a:p>
            <a:pPr marL="0" indent="0">
              <a:buNone/>
            </a:pPr>
            <a:endParaRPr lang="en-GB" sz="3600" dirty="0" smtClean="0"/>
          </a:p>
          <a:p>
            <a:pPr marL="0" indent="0">
              <a:buNone/>
            </a:pPr>
            <a:r>
              <a:rPr lang="en-GB" sz="3600" dirty="0" smtClean="0"/>
              <a:t>Why evaluate the course?</a:t>
            </a:r>
          </a:p>
          <a:p>
            <a:r>
              <a:rPr lang="en-GB" sz="3600" dirty="0" smtClean="0"/>
              <a:t>To help us to enhance the provision</a:t>
            </a:r>
          </a:p>
          <a:p>
            <a:endParaRPr lang="en-GB" sz="3600" dirty="0" smtClean="0"/>
          </a:p>
          <a:p>
            <a:pPr marL="0" indent="0">
              <a:buNone/>
            </a:pPr>
            <a:r>
              <a:rPr lang="en-GB" sz="3600" dirty="0" smtClean="0"/>
              <a:t>Why are we telling you? </a:t>
            </a:r>
          </a:p>
          <a:p>
            <a:r>
              <a:rPr lang="en-GB" sz="3600" dirty="0" smtClean="0"/>
              <a:t>In case what we have been doing can be applied elsewhere</a:t>
            </a:r>
          </a:p>
          <a:p>
            <a:r>
              <a:rPr lang="en-GB" sz="3600" dirty="0" smtClean="0"/>
              <a:t>Students at other universities from similar backgrounds may have similar experiences</a:t>
            </a:r>
            <a:endParaRPr lang="en-GB" sz="3600" dirty="0"/>
          </a:p>
        </p:txBody>
      </p:sp>
    </p:spTree>
    <p:extLst>
      <p:ext uri="{BB962C8B-B14F-4D97-AF65-F5344CB8AC3E}">
        <p14:creationId xmlns:p14="http://schemas.microsoft.com/office/powerpoint/2010/main" val="103869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lstStyle/>
          <a:p>
            <a:r>
              <a:rPr lang="en-GB" dirty="0" smtClean="0">
                <a:latin typeface="+mn-lt"/>
              </a:rPr>
              <a:t>The course: aims</a:t>
            </a:r>
            <a:endParaRPr lang="en-GB" dirty="0">
              <a:latin typeface="+mn-lt"/>
            </a:endParaRPr>
          </a:p>
        </p:txBody>
      </p:sp>
      <p:sp>
        <p:nvSpPr>
          <p:cNvPr id="3" name="Content Placeholder 2"/>
          <p:cNvSpPr>
            <a:spLocks noGrp="1"/>
          </p:cNvSpPr>
          <p:nvPr>
            <p:ph idx="1"/>
          </p:nvPr>
        </p:nvSpPr>
        <p:spPr>
          <a:xfrm>
            <a:off x="540913" y="1262130"/>
            <a:ext cx="11397802" cy="5499279"/>
          </a:xfrm>
        </p:spPr>
        <p:txBody>
          <a:bodyPr>
            <a:normAutofit lnSpcReduction="10000"/>
          </a:bodyPr>
          <a:lstStyle/>
          <a:p>
            <a:pPr marL="0" indent="0">
              <a:buNone/>
            </a:pPr>
            <a:r>
              <a:rPr lang="en-GB" dirty="0" smtClean="0"/>
              <a:t>ELTAL aims </a:t>
            </a:r>
            <a:r>
              <a:rPr lang="en-GB" dirty="0"/>
              <a:t>to help you improve your ability to:</a:t>
            </a:r>
          </a:p>
          <a:p>
            <a:pPr marL="514350" indent="-514350">
              <a:buFont typeface="+mj-lt"/>
              <a:buAutoNum type="arabicPeriod"/>
            </a:pPr>
            <a:r>
              <a:rPr lang="en-GB" b="1" dirty="0" smtClean="0"/>
              <a:t>plan</a:t>
            </a:r>
            <a:r>
              <a:rPr lang="en-GB" b="1" dirty="0"/>
              <a:t>, research and write up academic texts</a:t>
            </a:r>
            <a:r>
              <a:rPr lang="en-GB" dirty="0"/>
              <a:t>, drawing on </a:t>
            </a:r>
            <a:r>
              <a:rPr lang="en-GB" b="1" dirty="0"/>
              <a:t>appropriate </a:t>
            </a:r>
            <a:r>
              <a:rPr lang="en-GB" b="1" dirty="0" smtClean="0"/>
              <a:t>source   materials</a:t>
            </a:r>
            <a:r>
              <a:rPr lang="en-GB" dirty="0" smtClean="0"/>
              <a:t>;</a:t>
            </a:r>
            <a:endParaRPr lang="en-GB" dirty="0"/>
          </a:p>
          <a:p>
            <a:pPr marL="514350" indent="-514350">
              <a:buFont typeface="+mj-lt"/>
              <a:buAutoNum type="arabicPeriod"/>
            </a:pPr>
            <a:r>
              <a:rPr lang="en-GB" dirty="0" smtClean="0"/>
              <a:t>plan, research and present an </a:t>
            </a:r>
            <a:r>
              <a:rPr lang="en-GB" b="1" dirty="0" smtClean="0"/>
              <a:t>academic presentation</a:t>
            </a:r>
          </a:p>
          <a:p>
            <a:pPr marL="514350" indent="-514350">
              <a:buFont typeface="+mj-lt"/>
              <a:buAutoNum type="arabicPeriod"/>
            </a:pPr>
            <a:r>
              <a:rPr lang="en-GB" dirty="0" smtClean="0"/>
              <a:t>take </a:t>
            </a:r>
            <a:r>
              <a:rPr lang="en-GB" b="1" dirty="0"/>
              <a:t>notes from a lecture</a:t>
            </a:r>
            <a:r>
              <a:rPr lang="en-GB" dirty="0"/>
              <a:t>, and </a:t>
            </a:r>
            <a:r>
              <a:rPr lang="en-GB" b="1" dirty="0" smtClean="0"/>
              <a:t>evaluate </a:t>
            </a:r>
            <a:r>
              <a:rPr lang="en-GB" dirty="0" smtClean="0"/>
              <a:t>content; </a:t>
            </a:r>
          </a:p>
          <a:p>
            <a:pPr marL="514350" indent="-514350">
              <a:buFont typeface="+mj-lt"/>
              <a:buAutoNum type="arabicPeriod"/>
            </a:pPr>
            <a:r>
              <a:rPr lang="en-GB" b="1" dirty="0" smtClean="0"/>
              <a:t>read </a:t>
            </a:r>
            <a:r>
              <a:rPr lang="en-GB" b="1" dirty="0"/>
              <a:t>academic texts </a:t>
            </a:r>
            <a:r>
              <a:rPr lang="en-GB" dirty="0"/>
              <a:t>efficiently and critically; </a:t>
            </a:r>
            <a:endParaRPr lang="en-GB" dirty="0" smtClean="0"/>
          </a:p>
          <a:p>
            <a:pPr marL="514350" indent="-514350">
              <a:buFont typeface="+mj-lt"/>
              <a:buAutoNum type="arabicPeriod"/>
            </a:pPr>
            <a:r>
              <a:rPr lang="en-GB" dirty="0" smtClean="0"/>
              <a:t>participate fully </a:t>
            </a:r>
            <a:r>
              <a:rPr lang="en-GB" b="1" dirty="0" smtClean="0"/>
              <a:t>in academic discussions and seminars;</a:t>
            </a:r>
          </a:p>
          <a:p>
            <a:pPr marL="514350" indent="-514350">
              <a:buFont typeface="+mj-lt"/>
              <a:buAutoNum type="arabicPeriod"/>
            </a:pPr>
            <a:r>
              <a:rPr lang="en-GB" dirty="0" smtClean="0"/>
              <a:t>use </a:t>
            </a:r>
            <a:r>
              <a:rPr lang="en-GB" b="1" dirty="0" smtClean="0"/>
              <a:t>English grammar and discourse features </a:t>
            </a:r>
            <a:r>
              <a:rPr lang="en-GB" dirty="0" smtClean="0"/>
              <a:t>precisely to express your meaning;</a:t>
            </a:r>
          </a:p>
          <a:p>
            <a:pPr marL="514350" indent="-514350">
              <a:buFont typeface="+mj-lt"/>
              <a:buAutoNum type="arabicPeriod"/>
            </a:pPr>
            <a:r>
              <a:rPr lang="en-GB" dirty="0" smtClean="0"/>
              <a:t>adopt effective </a:t>
            </a:r>
            <a:r>
              <a:rPr lang="en-GB" b="1" dirty="0" smtClean="0"/>
              <a:t>language learning strategies</a:t>
            </a:r>
            <a:r>
              <a:rPr lang="en-GB" dirty="0" smtClean="0"/>
              <a:t>;</a:t>
            </a:r>
          </a:p>
          <a:p>
            <a:pPr marL="514350" indent="-514350">
              <a:buFont typeface="+mj-lt"/>
              <a:buAutoNum type="arabicPeriod"/>
            </a:pPr>
            <a:r>
              <a:rPr lang="en-GB" b="1" dirty="0" smtClean="0"/>
              <a:t>achieve</a:t>
            </a:r>
            <a:r>
              <a:rPr lang="en-GB" dirty="0" smtClean="0"/>
              <a:t> the  </a:t>
            </a:r>
            <a:r>
              <a:rPr lang="en-GB" b="1" dirty="0" smtClean="0"/>
              <a:t>grades required for your acceptance </a:t>
            </a:r>
            <a:r>
              <a:rPr lang="en-GB" dirty="0" smtClean="0"/>
              <a:t>onto your chosen degree programme at Edinburgh (if applicable).</a:t>
            </a:r>
          </a:p>
          <a:p>
            <a:pPr marL="514350" indent="-514350">
              <a:buFont typeface="Arial" panose="020B0604020202020204" pitchFamily="34" charset="0"/>
              <a:buAutoNum type="arabicPeriod"/>
            </a:pPr>
            <a:endParaRPr lang="en-GB" dirty="0" smtClean="0"/>
          </a:p>
        </p:txBody>
      </p:sp>
    </p:spTree>
    <p:extLst>
      <p:ext uri="{BB962C8B-B14F-4D97-AF65-F5344CB8AC3E}">
        <p14:creationId xmlns:p14="http://schemas.microsoft.com/office/powerpoint/2010/main" val="1152866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p:spPr>
        <p:txBody>
          <a:bodyPr>
            <a:normAutofit/>
          </a:bodyPr>
          <a:lstStyle/>
          <a:p>
            <a:r>
              <a:rPr lang="en-GB" b="1" dirty="0" smtClean="0">
                <a:latin typeface="+mn-lt"/>
              </a:rPr>
              <a:t>The course: content</a:t>
            </a:r>
            <a:endParaRPr lang="en-GB" b="1" dirty="0">
              <a:latin typeface="+mn-lt"/>
            </a:endParaRPr>
          </a:p>
        </p:txBody>
      </p:sp>
      <p:sp>
        <p:nvSpPr>
          <p:cNvPr id="3" name="Content Placeholder 2"/>
          <p:cNvSpPr>
            <a:spLocks noGrp="1"/>
          </p:cNvSpPr>
          <p:nvPr>
            <p:ph idx="1"/>
          </p:nvPr>
        </p:nvSpPr>
        <p:spPr>
          <a:xfrm>
            <a:off x="838200" y="1262130"/>
            <a:ext cx="10515600" cy="5254580"/>
          </a:xfrm>
        </p:spPr>
        <p:txBody>
          <a:bodyPr/>
          <a:lstStyle/>
          <a:p>
            <a:r>
              <a:rPr lang="en-GB" b="1" dirty="0" smtClean="0"/>
              <a:t>Academic writing </a:t>
            </a:r>
            <a:endParaRPr lang="en-GB" dirty="0" smtClean="0"/>
          </a:p>
          <a:p>
            <a:r>
              <a:rPr lang="en-GB" b="1" dirty="0"/>
              <a:t>Presentation skills </a:t>
            </a:r>
          </a:p>
          <a:p>
            <a:r>
              <a:rPr lang="en-GB" b="1" dirty="0" smtClean="0"/>
              <a:t>Live lectures</a:t>
            </a:r>
          </a:p>
          <a:p>
            <a:r>
              <a:rPr lang="en-GB" b="1" dirty="0" smtClean="0"/>
              <a:t>Reading and discussing academic texts</a:t>
            </a:r>
          </a:p>
          <a:p>
            <a:r>
              <a:rPr lang="en-GB" b="1" dirty="0" smtClean="0"/>
              <a:t>Group project </a:t>
            </a:r>
            <a:r>
              <a:rPr lang="en-GB" b="1" dirty="0" smtClean="0">
                <a:sym typeface="Wingdings" panose="05000000000000000000" pitchFamily="2" charset="2"/>
              </a:rPr>
              <a:t> final mini-conference</a:t>
            </a:r>
            <a:br>
              <a:rPr lang="en-GB" b="1" dirty="0" smtClean="0">
                <a:sym typeface="Wingdings" panose="05000000000000000000" pitchFamily="2" charset="2"/>
              </a:rPr>
            </a:br>
            <a:endParaRPr lang="en-GB" b="1" dirty="0" smtClean="0">
              <a:sym typeface="Wingdings" panose="05000000000000000000" pitchFamily="2" charset="2"/>
            </a:endParaRPr>
          </a:p>
          <a:p>
            <a:pPr marL="0" indent="0">
              <a:buNone/>
            </a:pPr>
            <a:r>
              <a:rPr lang="en-GB" sz="4400" b="1" dirty="0" smtClean="0">
                <a:sym typeface="Wingdings" panose="05000000000000000000" pitchFamily="2" charset="2"/>
              </a:rPr>
              <a:t>Assessment</a:t>
            </a:r>
            <a:r>
              <a:rPr lang="en-GB" b="1" dirty="0" smtClean="0">
                <a:sym typeface="Wingdings" panose="05000000000000000000" pitchFamily="2" charset="2"/>
              </a:rPr>
              <a:t>:</a:t>
            </a:r>
          </a:p>
          <a:p>
            <a:r>
              <a:rPr lang="en-GB" b="1" dirty="0" smtClean="0">
                <a:sym typeface="Wingdings" panose="05000000000000000000" pitchFamily="2" charset="2"/>
              </a:rPr>
              <a:t>Writing: a critical review of an article</a:t>
            </a:r>
          </a:p>
          <a:p>
            <a:r>
              <a:rPr lang="en-GB" b="1" dirty="0" smtClean="0">
                <a:sym typeface="Wingdings" panose="05000000000000000000" pitchFamily="2" charset="2"/>
              </a:rPr>
              <a:t>Speaking: a presentation based on the critical review </a:t>
            </a:r>
          </a:p>
          <a:p>
            <a:r>
              <a:rPr lang="en-GB" b="1" dirty="0">
                <a:sym typeface="Wingdings" panose="05000000000000000000" pitchFamily="2" charset="2"/>
              </a:rPr>
              <a:t>EPTB</a:t>
            </a:r>
          </a:p>
          <a:p>
            <a:pPr marL="0" indent="0">
              <a:buNone/>
            </a:pPr>
            <a:endParaRPr lang="en-GB" b="1" dirty="0"/>
          </a:p>
        </p:txBody>
      </p:sp>
    </p:spTree>
    <p:extLst>
      <p:ext uri="{BB962C8B-B14F-4D97-AF65-F5344CB8AC3E}">
        <p14:creationId xmlns:p14="http://schemas.microsoft.com/office/powerpoint/2010/main" val="460176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lstStyle/>
          <a:p>
            <a:r>
              <a:rPr lang="en-GB" dirty="0" smtClean="0">
                <a:latin typeface="+mn-lt"/>
              </a:rPr>
              <a:t>The course: students</a:t>
            </a:r>
            <a:endParaRPr lang="en-GB" dirty="0">
              <a:latin typeface="+mn-lt"/>
            </a:endParaRPr>
          </a:p>
        </p:txBody>
      </p:sp>
      <p:sp>
        <p:nvSpPr>
          <p:cNvPr id="3" name="Content Placeholder 2"/>
          <p:cNvSpPr>
            <a:spLocks noGrp="1"/>
          </p:cNvSpPr>
          <p:nvPr>
            <p:ph idx="1"/>
          </p:nvPr>
        </p:nvSpPr>
        <p:spPr>
          <a:xfrm>
            <a:off x="838200" y="1339404"/>
            <a:ext cx="10515600" cy="5318973"/>
          </a:xfrm>
        </p:spPr>
        <p:txBody>
          <a:bodyPr>
            <a:normAutofit fontScale="92500" lnSpcReduction="20000"/>
          </a:bodyPr>
          <a:lstStyle/>
          <a:p>
            <a:r>
              <a:rPr lang="en-GB" b="1" dirty="0" smtClean="0"/>
              <a:t>How many? </a:t>
            </a:r>
            <a:r>
              <a:rPr lang="en-GB" dirty="0" smtClean="0"/>
              <a:t> </a:t>
            </a:r>
          </a:p>
          <a:p>
            <a:pPr marL="0" indent="0">
              <a:buNone/>
            </a:pPr>
            <a:r>
              <a:rPr lang="en-GB" dirty="0" smtClean="0"/>
              <a:t>1989: 8</a:t>
            </a:r>
          </a:p>
          <a:p>
            <a:pPr marL="0" indent="0">
              <a:buNone/>
            </a:pPr>
            <a:r>
              <a:rPr lang="en-GB" dirty="0" smtClean="0"/>
              <a:t>2015: 80+ </a:t>
            </a:r>
          </a:p>
          <a:p>
            <a:pPr marL="0" indent="0">
              <a:buNone/>
            </a:pPr>
            <a:r>
              <a:rPr lang="en-GB" dirty="0" smtClean="0"/>
              <a:t>2016: 80</a:t>
            </a:r>
            <a:r>
              <a:rPr lang="en-GB" dirty="0"/>
              <a:t>+</a:t>
            </a:r>
            <a:endParaRPr lang="en-GB" dirty="0" smtClean="0"/>
          </a:p>
          <a:p>
            <a:r>
              <a:rPr lang="en-GB" b="1" dirty="0" smtClean="0"/>
              <a:t>Where are they from?</a:t>
            </a:r>
          </a:p>
          <a:p>
            <a:pPr marL="0" indent="0">
              <a:buNone/>
            </a:pPr>
            <a:r>
              <a:rPr lang="en-GB" b="1" dirty="0" smtClean="0"/>
              <a:t>Previously: </a:t>
            </a:r>
            <a:r>
              <a:rPr lang="en-GB" dirty="0" smtClean="0"/>
              <a:t>Japan, Taiwan, S. Korea, Spain, Germany, Saudi Arabia, Thailand</a:t>
            </a:r>
            <a:r>
              <a:rPr lang="en-GB" b="1" dirty="0" smtClean="0"/>
              <a:t/>
            </a:r>
            <a:br>
              <a:rPr lang="en-GB" b="1" dirty="0" smtClean="0"/>
            </a:br>
            <a:r>
              <a:rPr lang="en-GB" b="1" dirty="0" smtClean="0"/>
              <a:t>Now </a:t>
            </a:r>
            <a:r>
              <a:rPr lang="en-GB" dirty="0" smtClean="0"/>
              <a:t>China, almost exclusively.</a:t>
            </a:r>
          </a:p>
          <a:p>
            <a:r>
              <a:rPr lang="en-GB" b="1" dirty="0" smtClean="0"/>
              <a:t>Where are they going?</a:t>
            </a:r>
          </a:p>
          <a:p>
            <a:pPr marL="0" indent="0">
              <a:buNone/>
            </a:pPr>
            <a:r>
              <a:rPr lang="en-GB" b="1" smtClean="0"/>
              <a:t>MSc</a:t>
            </a:r>
            <a:r>
              <a:rPr lang="en-GB" b="1" dirty="0" smtClean="0"/>
              <a:t>:   </a:t>
            </a:r>
            <a:r>
              <a:rPr lang="en-GB" dirty="0" smtClean="0"/>
              <a:t>TESOL  / Language Teaching / Applied Linguistics / </a:t>
            </a:r>
            <a:r>
              <a:rPr lang="en-GB" dirty="0" smtClean="0">
                <a:solidFill>
                  <a:schemeClr val="bg1">
                    <a:lumMod val="50000"/>
                  </a:schemeClr>
                </a:solidFill>
              </a:rPr>
              <a:t>Translation </a:t>
            </a:r>
            <a:r>
              <a:rPr lang="en-GB" smtClean="0">
                <a:solidFill>
                  <a:schemeClr val="bg1">
                    <a:lumMod val="50000"/>
                  </a:schemeClr>
                </a:solidFill>
              </a:rPr>
              <a:t/>
            </a:r>
            <a:br>
              <a:rPr lang="en-GB" smtClean="0">
                <a:solidFill>
                  <a:schemeClr val="bg1">
                    <a:lumMod val="50000"/>
                  </a:schemeClr>
                </a:solidFill>
              </a:rPr>
            </a:br>
            <a:r>
              <a:rPr lang="en-GB" smtClean="0">
                <a:solidFill>
                  <a:schemeClr val="bg1">
                    <a:lumMod val="50000"/>
                  </a:schemeClr>
                </a:solidFill>
              </a:rPr>
              <a:t>English </a:t>
            </a:r>
            <a:r>
              <a:rPr lang="en-GB" dirty="0" smtClean="0">
                <a:solidFill>
                  <a:schemeClr val="bg1">
                    <a:lumMod val="50000"/>
                  </a:schemeClr>
                </a:solidFill>
              </a:rPr>
              <a:t>Language / Developmental Linguistics…</a:t>
            </a:r>
          </a:p>
          <a:p>
            <a:r>
              <a:rPr lang="en-GB" b="1" dirty="0" smtClean="0"/>
              <a:t>Why do they come? </a:t>
            </a:r>
          </a:p>
          <a:p>
            <a:pPr marL="0" indent="0">
              <a:buNone/>
            </a:pPr>
            <a:r>
              <a:rPr lang="en-GB" b="1" dirty="0" smtClean="0"/>
              <a:t>Students with conditional offers: </a:t>
            </a:r>
            <a:r>
              <a:rPr lang="en-GB" dirty="0" smtClean="0"/>
              <a:t>to convert their offers to unconditional</a:t>
            </a:r>
          </a:p>
          <a:p>
            <a:pPr marL="0" indent="0">
              <a:buNone/>
            </a:pPr>
            <a:r>
              <a:rPr lang="en-GB" b="1" dirty="0" smtClean="0"/>
              <a:t>Students with unconditional offers: </a:t>
            </a:r>
            <a:r>
              <a:rPr lang="en-GB" dirty="0" smtClean="0"/>
              <a:t>to get used to Scottish culture, the      university and local academic culture; to settle in.  </a:t>
            </a:r>
            <a:endParaRPr lang="en-GB" b="1" dirty="0"/>
          </a:p>
        </p:txBody>
      </p:sp>
    </p:spTree>
    <p:extLst>
      <p:ext uri="{BB962C8B-B14F-4D97-AF65-F5344CB8AC3E}">
        <p14:creationId xmlns:p14="http://schemas.microsoft.com/office/powerpoint/2010/main" val="317424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noAutofit/>
          </a:bodyPr>
          <a:lstStyle/>
          <a:p>
            <a:pPr marL="228600" lvl="0" indent="-228600">
              <a:spcBef>
                <a:spcPts val="1000"/>
              </a:spcBef>
            </a:pPr>
            <a:r>
              <a:rPr lang="en-GB" sz="3600" b="1" dirty="0" smtClean="0">
                <a:solidFill>
                  <a:prstClr val="black"/>
                </a:solidFill>
                <a:latin typeface="Calibri" panose="020F0502020204030204"/>
                <a:ea typeface="+mn-ea"/>
                <a:cs typeface="+mn-cs"/>
              </a:rPr>
              <a:t/>
            </a:r>
            <a:br>
              <a:rPr lang="en-GB" sz="3600" b="1" dirty="0" smtClean="0">
                <a:solidFill>
                  <a:prstClr val="black"/>
                </a:solidFill>
                <a:latin typeface="Calibri" panose="020F0502020204030204"/>
                <a:ea typeface="+mn-ea"/>
                <a:cs typeface="+mn-cs"/>
              </a:rPr>
            </a:br>
            <a:r>
              <a:rPr lang="en-GB" sz="3600" b="1" dirty="0" smtClean="0">
                <a:solidFill>
                  <a:prstClr val="black"/>
                </a:solidFill>
                <a:latin typeface="Calibri" panose="020F0502020204030204"/>
                <a:ea typeface="+mn-ea"/>
                <a:cs typeface="+mn-cs"/>
              </a:rPr>
              <a:t>Evaluation </a:t>
            </a:r>
            <a:r>
              <a:rPr lang="en-GB" sz="3600" b="1" dirty="0">
                <a:solidFill>
                  <a:prstClr val="black"/>
                </a:solidFill>
                <a:latin typeface="Calibri" panose="020F0502020204030204"/>
                <a:ea typeface="+mn-ea"/>
                <a:cs typeface="+mn-cs"/>
              </a:rPr>
              <a:t>of this course – </a:t>
            </a:r>
            <a:r>
              <a:rPr lang="en-GB" sz="3600" b="1" dirty="0" smtClean="0">
                <a:solidFill>
                  <a:prstClr val="black"/>
                </a:solidFill>
                <a:latin typeface="Calibri" panose="020F0502020204030204"/>
                <a:ea typeface="+mn-ea"/>
                <a:cs typeface="+mn-cs"/>
              </a:rPr>
              <a:t>previous</a:t>
            </a:r>
            <a:r>
              <a:rPr lang="en-GB" sz="3600" dirty="0">
                <a:solidFill>
                  <a:prstClr val="black"/>
                </a:solidFill>
                <a:latin typeface="Calibri" panose="020F0502020204030204"/>
                <a:ea typeface="+mn-ea"/>
                <a:cs typeface="+mn-cs"/>
              </a:rPr>
              <a:t/>
            </a:r>
            <a:br>
              <a:rPr lang="en-GB" sz="3600" dirty="0">
                <a:solidFill>
                  <a:prstClr val="black"/>
                </a:solidFill>
                <a:latin typeface="Calibri" panose="020F0502020204030204"/>
                <a:ea typeface="+mn-ea"/>
                <a:cs typeface="+mn-cs"/>
              </a:rPr>
            </a:br>
            <a:endParaRPr lang="en-GB" sz="3600" dirty="0"/>
          </a:p>
        </p:txBody>
      </p:sp>
      <p:sp>
        <p:nvSpPr>
          <p:cNvPr id="3" name="Content Placeholder 2"/>
          <p:cNvSpPr>
            <a:spLocks noGrp="1"/>
          </p:cNvSpPr>
          <p:nvPr>
            <p:ph idx="1"/>
          </p:nvPr>
        </p:nvSpPr>
        <p:spPr>
          <a:xfrm>
            <a:off x="838200" y="1094704"/>
            <a:ext cx="10515600" cy="5082259"/>
          </a:xfrm>
        </p:spPr>
        <p:txBody>
          <a:bodyPr>
            <a:normAutofit/>
          </a:bodyPr>
          <a:lstStyle/>
          <a:p>
            <a:endParaRPr lang="en-GB" dirty="0" smtClean="0"/>
          </a:p>
          <a:p>
            <a:r>
              <a:rPr lang="en-GB" dirty="0" smtClean="0"/>
              <a:t>End-of-course evaluation by students</a:t>
            </a:r>
          </a:p>
          <a:p>
            <a:pPr lvl="0"/>
            <a:r>
              <a:rPr lang="en-GB" dirty="0">
                <a:solidFill>
                  <a:prstClr val="black"/>
                </a:solidFill>
              </a:rPr>
              <a:t>End-of-course evaluation by </a:t>
            </a:r>
            <a:r>
              <a:rPr lang="en-GB" dirty="0" smtClean="0">
                <a:solidFill>
                  <a:prstClr val="black"/>
                </a:solidFill>
              </a:rPr>
              <a:t>teachers</a:t>
            </a:r>
            <a:endParaRPr lang="en-GB" dirty="0" smtClean="0"/>
          </a:p>
          <a:p>
            <a:r>
              <a:rPr lang="en-GB" dirty="0" smtClean="0"/>
              <a:t>Very positive on the whole </a:t>
            </a:r>
            <a:br>
              <a:rPr lang="en-GB" dirty="0" smtClean="0"/>
            </a:br>
            <a:endParaRPr lang="en-GB" dirty="0" smtClean="0"/>
          </a:p>
          <a:p>
            <a:r>
              <a:rPr lang="en-GB" dirty="0" smtClean="0"/>
              <a:t>.... But how do they feel about the course in retrospect, after they have experienced part or all of their academic programme?</a:t>
            </a:r>
          </a:p>
          <a:p>
            <a:pPr marL="0" indent="0">
              <a:buNone/>
            </a:pPr>
            <a:endParaRPr lang="en-GB" dirty="0" smtClean="0"/>
          </a:p>
        </p:txBody>
      </p:sp>
    </p:spTree>
    <p:extLst>
      <p:ext uri="{BB962C8B-B14F-4D97-AF65-F5344CB8AC3E}">
        <p14:creationId xmlns:p14="http://schemas.microsoft.com/office/powerpoint/2010/main" val="379222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175656" y="289718"/>
            <a:ext cx="9557006" cy="5422313"/>
          </a:xfrm>
          <a:prstGeom prst="rect">
            <a:avLst/>
          </a:prstGeom>
        </p:spPr>
      </p:pic>
      <p:sp>
        <p:nvSpPr>
          <p:cNvPr id="7" name="Title 6"/>
          <p:cNvSpPr>
            <a:spLocks noGrp="1"/>
          </p:cNvSpPr>
          <p:nvPr>
            <p:ph type="title"/>
          </p:nvPr>
        </p:nvSpPr>
        <p:spPr>
          <a:xfrm>
            <a:off x="838200" y="365125"/>
            <a:ext cx="10515600" cy="5109400"/>
          </a:xfrm>
        </p:spPr>
        <p:txBody>
          <a:bodyPr/>
          <a:lstStyle/>
          <a:p>
            <a:endParaRPr lang="en-GB" dirty="0"/>
          </a:p>
        </p:txBody>
      </p:sp>
      <p:sp>
        <p:nvSpPr>
          <p:cNvPr id="8" name="Content Placeholder 7"/>
          <p:cNvSpPr>
            <a:spLocks noGrp="1"/>
          </p:cNvSpPr>
          <p:nvPr>
            <p:ph idx="1"/>
          </p:nvPr>
        </p:nvSpPr>
        <p:spPr>
          <a:xfrm>
            <a:off x="838200" y="5807033"/>
            <a:ext cx="10515600" cy="369929"/>
          </a:xfrm>
        </p:spPr>
        <p:txBody>
          <a:bodyPr>
            <a:normAutofit fontScale="77500" lnSpcReduction="20000"/>
          </a:bodyPr>
          <a:lstStyle/>
          <a:p>
            <a:pPr marL="0" indent="0">
              <a:buNone/>
            </a:pPr>
            <a:r>
              <a:rPr lang="en-GB" dirty="0" smtClean="0"/>
              <a:t>									Drybrough (2013)</a:t>
            </a:r>
            <a:endParaRPr lang="en-GB" dirty="0"/>
          </a:p>
        </p:txBody>
      </p:sp>
    </p:spTree>
    <p:extLst>
      <p:ext uri="{BB962C8B-B14F-4D97-AF65-F5344CB8AC3E}">
        <p14:creationId xmlns:p14="http://schemas.microsoft.com/office/powerpoint/2010/main" val="3354959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3042</TotalTime>
  <Words>1975</Words>
  <Application>Microsoft Office PowerPoint</Application>
  <PresentationFormat>Widescreen</PresentationFormat>
  <Paragraphs>476</Paragraphs>
  <Slides>34</Slides>
  <Notes>12</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34</vt:i4>
      </vt:variant>
    </vt:vector>
  </HeadingPairs>
  <TitlesOfParts>
    <vt:vector size="44" baseType="lpstr">
      <vt:lpstr>MS PGothic</vt:lpstr>
      <vt:lpstr>Arial</vt:lpstr>
      <vt:lpstr>Calibri</vt:lpstr>
      <vt:lpstr>Calibri Light</vt:lpstr>
      <vt:lpstr>Times New Roman</vt:lpstr>
      <vt:lpstr>Wingdings</vt:lpstr>
      <vt:lpstr>Office Theme</vt:lpstr>
      <vt:lpstr>pres6</vt:lpstr>
      <vt:lpstr>1_Office Theme</vt:lpstr>
      <vt:lpstr>2_Office Theme</vt:lpstr>
      <vt:lpstr>Evaluation of a Pre-sessional ESAP course for TESOL and Language Teaching Masters programmes: Perceptions and Performance</vt:lpstr>
      <vt:lpstr>Outline</vt:lpstr>
      <vt:lpstr>ELE and Moray House School of Education (MHSE)</vt:lpstr>
      <vt:lpstr>About the course</vt:lpstr>
      <vt:lpstr>The course: aims</vt:lpstr>
      <vt:lpstr>The course: content</vt:lpstr>
      <vt:lpstr>The course: students</vt:lpstr>
      <vt:lpstr> Evaluation of this course – previous </vt:lpstr>
      <vt:lpstr>PowerPoint Presentation</vt:lpstr>
      <vt:lpstr>PowerPoint Presentation</vt:lpstr>
      <vt:lpstr> Ongoing evaluation of this course: additional elements</vt:lpstr>
      <vt:lpstr>Follow up on “needs analysis”</vt:lpstr>
      <vt:lpstr>Questionnaires: findings</vt:lpstr>
      <vt:lpstr>PowerPoint Presentation</vt:lpstr>
      <vt:lpstr>Tracking individual students</vt:lpstr>
      <vt:lpstr>Ways in which ELTAL helped</vt:lpstr>
      <vt:lpstr>Ways in which ELTAL helped</vt:lpstr>
      <vt:lpstr>Ways in which ELTAL helped</vt:lpstr>
      <vt:lpstr>Other ways in which ELTAL helped</vt:lpstr>
      <vt:lpstr>Other ways in which ELTAL helped</vt:lpstr>
      <vt:lpstr>Ways in which ELTAL didn’t help</vt:lpstr>
      <vt:lpstr>Ways in which ELTAL didn’t help</vt:lpstr>
      <vt:lpstr>More positive or less positive about the course than in September?</vt:lpstr>
      <vt:lpstr>PowerPoint Presentation</vt:lpstr>
      <vt:lpstr>Summary</vt:lpstr>
      <vt:lpstr>Anecdotal evidence (from TESOL staff)</vt:lpstr>
      <vt:lpstr>Recommendations: from students</vt:lpstr>
      <vt:lpstr>Recommendations: from us</vt:lpstr>
      <vt:lpstr> Performance: TESOL programme, first assignment </vt:lpstr>
      <vt:lpstr>Performance: TESOL programme</vt:lpstr>
      <vt:lpstr> Evaluating the evaluation:  (Some)limitations and future plans </vt:lpstr>
      <vt:lpstr>Bibliography</vt:lpstr>
      <vt:lpstr>Extra slides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83</cp:revision>
  <cp:lastPrinted>2017-03-09T22:28:33Z</cp:lastPrinted>
  <dcterms:created xsi:type="dcterms:W3CDTF">2017-02-27T08:51:26Z</dcterms:created>
  <dcterms:modified xsi:type="dcterms:W3CDTF">2017-03-17T23:04:35Z</dcterms:modified>
</cp:coreProperties>
</file>