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1" r:id="rId2"/>
    <p:sldId id="268" r:id="rId3"/>
    <p:sldId id="285" r:id="rId4"/>
    <p:sldId id="257" r:id="rId5"/>
    <p:sldId id="269" r:id="rId6"/>
    <p:sldId id="318" r:id="rId7"/>
    <p:sldId id="319" r:id="rId8"/>
    <p:sldId id="320" r:id="rId9"/>
    <p:sldId id="321" r:id="rId10"/>
    <p:sldId id="322" r:id="rId11"/>
    <p:sldId id="323" r:id="rId12"/>
    <p:sldId id="330" r:id="rId13"/>
    <p:sldId id="324" r:id="rId14"/>
    <p:sldId id="325" r:id="rId15"/>
    <p:sldId id="326" r:id="rId16"/>
    <p:sldId id="327" r:id="rId17"/>
    <p:sldId id="329" r:id="rId18"/>
    <p:sldId id="328" r:id="rId19"/>
    <p:sldId id="331" r:id="rId20"/>
    <p:sldId id="298" r:id="rId21"/>
    <p:sldId id="299" r:id="rId22"/>
    <p:sldId id="301" r:id="rId23"/>
    <p:sldId id="302" r:id="rId24"/>
    <p:sldId id="317" r:id="rId25"/>
    <p:sldId id="305" r:id="rId26"/>
    <p:sldId id="306" r:id="rId27"/>
    <p:sldId id="332" r:id="rId28"/>
    <p:sldId id="300" r:id="rId29"/>
    <p:sldId id="311" r:id="rId30"/>
    <p:sldId id="312" r:id="rId31"/>
    <p:sldId id="260" r:id="rId32"/>
    <p:sldId id="294" r:id="rId33"/>
  </p:sldIdLst>
  <p:sldSz cx="9144000" cy="6858000" type="screen4x3"/>
  <p:notesSz cx="9926638"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C31"/>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2" autoAdjust="0"/>
    <p:restoredTop sz="99279" autoAdjust="0"/>
  </p:normalViewPr>
  <p:slideViewPr>
    <p:cSldViewPr>
      <p:cViewPr varScale="1">
        <p:scale>
          <a:sx n="109" d="100"/>
          <a:sy n="109" d="100"/>
        </p:scale>
        <p:origin x="1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779C561C-A659-4852-9265-1035429E9680}" type="datetimeFigureOut">
              <a:rPr lang="en-GB" smtClean="0"/>
              <a:t>16/03/17</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8473B327-B2FE-401F-A73A-38B2690E5406}" type="slidenum">
              <a:rPr lang="en-GB" smtClean="0"/>
              <a:t>‹#›</a:t>
            </a:fld>
            <a:endParaRPr lang="en-GB"/>
          </a:p>
        </p:txBody>
      </p:sp>
    </p:spTree>
    <p:extLst>
      <p:ext uri="{BB962C8B-B14F-4D97-AF65-F5344CB8AC3E}">
        <p14:creationId xmlns:p14="http://schemas.microsoft.com/office/powerpoint/2010/main" val="4189788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E8D56E8C-DBA5-4B91-A100-826A8761F4F8}" type="datetimeFigureOut">
              <a:rPr lang="en-GB" smtClean="0"/>
              <a:t>16/03/17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AF646EBA-D302-489B-81C7-57FC8BE060F3}" type="slidenum">
              <a:rPr lang="en-GB" smtClean="0"/>
              <a:t>‹#›</a:t>
            </a:fld>
            <a:endParaRPr lang="en-GB"/>
          </a:p>
        </p:txBody>
      </p:sp>
    </p:spTree>
    <p:extLst>
      <p:ext uri="{BB962C8B-B14F-4D97-AF65-F5344CB8AC3E}">
        <p14:creationId xmlns:p14="http://schemas.microsoft.com/office/powerpoint/2010/main" val="272612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a:t>
            </a:fld>
            <a:endParaRPr lang="en-GB"/>
          </a:p>
        </p:txBody>
      </p:sp>
    </p:spTree>
    <p:extLst>
      <p:ext uri="{BB962C8B-B14F-4D97-AF65-F5344CB8AC3E}">
        <p14:creationId xmlns:p14="http://schemas.microsoft.com/office/powerpoint/2010/main" val="4180830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test taker we're</a:t>
            </a:r>
            <a:r>
              <a:rPr lang="en-GB" baseline="0" dirty="0" smtClean="0"/>
              <a:t> going to look at is </a:t>
            </a:r>
            <a:r>
              <a:rPr lang="en-GB" baseline="0" dirty="0" err="1" smtClean="0"/>
              <a:t>Shafiq</a:t>
            </a:r>
            <a:r>
              <a:rPr lang="en-GB" baseline="0" dirty="0" smtClean="0"/>
              <a:t>, who scored 88% overall, certainly a higher ability test taker. We're not using real names of course. He chose the correct option, C, and there's a small extract from the interview here. </a:t>
            </a:r>
            <a:r>
              <a:rPr lang="en-GB" dirty="0" err="1" smtClean="0"/>
              <a:t>Shafiq</a:t>
            </a:r>
            <a:r>
              <a:rPr lang="en-GB" baseline="0" dirty="0" smtClean="0"/>
              <a:t> </a:t>
            </a:r>
            <a:r>
              <a:rPr lang="en-GB" dirty="0" smtClean="0"/>
              <a:t>showed that he was able to </a:t>
            </a:r>
            <a:r>
              <a:rPr lang="en-GB" b="1" dirty="0" smtClean="0"/>
              <a:t>read for ideas that are</a:t>
            </a:r>
            <a:r>
              <a:rPr lang="en-GB" b="1" baseline="0" dirty="0" smtClean="0"/>
              <a:t> central to the meaning of the text</a:t>
            </a:r>
            <a:r>
              <a:rPr lang="en-GB" baseline="0" dirty="0" smtClean="0"/>
              <a:t>. He </a:t>
            </a:r>
            <a:r>
              <a:rPr lang="en-GB" b="1" dirty="0" smtClean="0"/>
              <a:t>was</a:t>
            </a:r>
            <a:r>
              <a:rPr lang="en-GB" dirty="0" smtClean="0"/>
              <a:t> able to locate information on each of the distractors in the text, but realised that these ideas could</a:t>
            </a:r>
            <a:r>
              <a:rPr lang="en-GB" baseline="0" dirty="0" smtClean="0"/>
              <a:t> only be </a:t>
            </a:r>
            <a:r>
              <a:rPr lang="en-GB" b="1" baseline="0" dirty="0" smtClean="0"/>
              <a:t>found in isolated sections </a:t>
            </a:r>
            <a:r>
              <a:rPr lang="en-GB" baseline="0" dirty="0" smtClean="0"/>
              <a:t>and did not reflect the central theme</a:t>
            </a:r>
            <a:r>
              <a:rPr lang="en-GB" dirty="0" smtClean="0"/>
              <a:t>. But he was able to establish that the</a:t>
            </a:r>
            <a:r>
              <a:rPr lang="en-GB" baseline="0" dirty="0" smtClean="0"/>
              <a:t> importance of social contact ran through the whole text.</a:t>
            </a: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10</a:t>
            </a:fld>
            <a:endParaRPr lang="en-GB"/>
          </a:p>
        </p:txBody>
      </p:sp>
    </p:spTree>
    <p:extLst>
      <p:ext uri="{BB962C8B-B14F-4D97-AF65-F5344CB8AC3E}">
        <p14:creationId xmlns:p14="http://schemas.microsoft.com/office/powerpoint/2010/main" val="116045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test taker, Sultan, chose incorrect option B. You can read what he said at the bottom. He </a:t>
            </a:r>
            <a:r>
              <a:rPr lang="en-GB" b="1" baseline="0" dirty="0" smtClean="0"/>
              <a:t>remembered some information </a:t>
            </a:r>
            <a:r>
              <a:rPr lang="en-GB" baseline="0" dirty="0" smtClean="0"/>
              <a:t>about health and unhealthy lifestyles that he'd read in the text, and used this to make </a:t>
            </a:r>
            <a:r>
              <a:rPr lang="en-GB" b="1" baseline="0" dirty="0" smtClean="0"/>
              <a:t>a quick match </a:t>
            </a:r>
            <a:r>
              <a:rPr lang="en-GB" baseline="0" dirty="0" smtClean="0"/>
              <a:t>with one of the headings. There was no attempt to understand the text more globally. </a:t>
            </a:r>
            <a:r>
              <a:rPr lang="en-GB" b="1" baseline="0" dirty="0" smtClean="0"/>
              <a:t>Poor reading skills and strategies led him to the wrong answer, which is good in terms of the test item</a:t>
            </a:r>
            <a:r>
              <a:rPr lang="en-GB" baseline="0" dirty="0" smtClean="0"/>
              <a:t> but shows that the student perhaps needs </a:t>
            </a:r>
            <a:r>
              <a:rPr lang="en-GB" b="1" baseline="0" dirty="0" smtClean="0"/>
              <a:t>instruction on how to read for main ideas.</a:t>
            </a:r>
            <a:endParaRPr lang="en-GB" b="1" dirty="0"/>
          </a:p>
        </p:txBody>
      </p:sp>
      <p:sp>
        <p:nvSpPr>
          <p:cNvPr id="4" name="Slide Number Placeholder 3"/>
          <p:cNvSpPr>
            <a:spLocks noGrp="1"/>
          </p:cNvSpPr>
          <p:nvPr>
            <p:ph type="sldNum" sz="quarter" idx="10"/>
          </p:nvPr>
        </p:nvSpPr>
        <p:spPr/>
        <p:txBody>
          <a:bodyPr/>
          <a:lstStyle/>
          <a:p>
            <a:fld id="{AF646EBA-D302-489B-81C7-57FC8BE060F3}" type="slidenum">
              <a:rPr lang="en-GB" smtClean="0"/>
              <a:t>11</a:t>
            </a:fld>
            <a:endParaRPr lang="en-GB"/>
          </a:p>
        </p:txBody>
      </p:sp>
    </p:spTree>
    <p:extLst>
      <p:ext uri="{BB962C8B-B14F-4D97-AF65-F5344CB8AC3E}">
        <p14:creationId xmlns:p14="http://schemas.microsoft.com/office/powerpoint/2010/main" val="119015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12</a:t>
            </a:fld>
            <a:endParaRPr lang="en-GB"/>
          </a:p>
        </p:txBody>
      </p:sp>
    </p:spTree>
    <p:extLst>
      <p:ext uri="{BB962C8B-B14F-4D97-AF65-F5344CB8AC3E}">
        <p14:creationId xmlns:p14="http://schemas.microsoft.com/office/powerpoint/2010/main" val="157936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13</a:t>
            </a:fld>
            <a:endParaRPr lang="en-GB"/>
          </a:p>
        </p:txBody>
      </p:sp>
    </p:spTree>
    <p:extLst>
      <p:ext uri="{BB962C8B-B14F-4D97-AF65-F5344CB8AC3E}">
        <p14:creationId xmlns:p14="http://schemas.microsoft.com/office/powerpoint/2010/main" val="390099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14</a:t>
            </a:fld>
            <a:endParaRPr lang="en-GB"/>
          </a:p>
        </p:txBody>
      </p:sp>
    </p:spTree>
    <p:extLst>
      <p:ext uri="{BB962C8B-B14F-4D97-AF65-F5344CB8AC3E}">
        <p14:creationId xmlns:p14="http://schemas.microsoft.com/office/powerpoint/2010/main" val="132608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dirty="0"/>
          </a:p>
        </p:txBody>
      </p:sp>
      <p:sp>
        <p:nvSpPr>
          <p:cNvPr id="4" name="Slide Number Placeholder 3"/>
          <p:cNvSpPr>
            <a:spLocks noGrp="1"/>
          </p:cNvSpPr>
          <p:nvPr>
            <p:ph type="sldNum" sz="quarter" idx="10"/>
          </p:nvPr>
        </p:nvSpPr>
        <p:spPr/>
        <p:txBody>
          <a:bodyPr/>
          <a:lstStyle/>
          <a:p>
            <a:fld id="{AF646EBA-D302-489B-81C7-57FC8BE060F3}" type="slidenum">
              <a:rPr lang="en-GB" smtClean="0"/>
              <a:t>15</a:t>
            </a:fld>
            <a:endParaRPr lang="en-GB"/>
          </a:p>
        </p:txBody>
      </p:sp>
    </p:spTree>
    <p:extLst>
      <p:ext uri="{BB962C8B-B14F-4D97-AF65-F5344CB8AC3E}">
        <p14:creationId xmlns:p14="http://schemas.microsoft.com/office/powerpoint/2010/main" val="247915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16</a:t>
            </a:fld>
            <a:endParaRPr lang="en-GB"/>
          </a:p>
        </p:txBody>
      </p:sp>
    </p:spTree>
    <p:extLst>
      <p:ext uri="{BB962C8B-B14F-4D97-AF65-F5344CB8AC3E}">
        <p14:creationId xmlns:p14="http://schemas.microsoft.com/office/powerpoint/2010/main" val="247915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17</a:t>
            </a:fld>
            <a:endParaRPr lang="en-GB"/>
          </a:p>
        </p:txBody>
      </p:sp>
    </p:spTree>
    <p:extLst>
      <p:ext uri="{BB962C8B-B14F-4D97-AF65-F5344CB8AC3E}">
        <p14:creationId xmlns:p14="http://schemas.microsoft.com/office/powerpoint/2010/main" val="368687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18</a:t>
            </a:fld>
            <a:endParaRPr lang="en-GB"/>
          </a:p>
        </p:txBody>
      </p:sp>
    </p:spTree>
    <p:extLst>
      <p:ext uri="{BB962C8B-B14F-4D97-AF65-F5344CB8AC3E}">
        <p14:creationId xmlns:p14="http://schemas.microsoft.com/office/powerpoint/2010/main" val="120338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F646EBA-D302-489B-81C7-57FC8BE060F3}" type="slidenum">
              <a:rPr lang="en-GB" smtClean="0"/>
              <a:t>20</a:t>
            </a:fld>
            <a:endParaRPr lang="en-GB"/>
          </a:p>
        </p:txBody>
      </p:sp>
    </p:spTree>
    <p:extLst>
      <p:ext uri="{BB962C8B-B14F-4D97-AF65-F5344CB8AC3E}">
        <p14:creationId xmlns:p14="http://schemas.microsoft.com/office/powerpoint/2010/main" val="2946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2</a:t>
            </a:fld>
            <a:endParaRPr lang="en-GB"/>
          </a:p>
        </p:txBody>
      </p:sp>
    </p:spTree>
    <p:extLst>
      <p:ext uri="{BB962C8B-B14F-4D97-AF65-F5344CB8AC3E}">
        <p14:creationId xmlns:p14="http://schemas.microsoft.com/office/powerpoint/2010/main" val="117750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aseline="0" dirty="0" smtClean="0"/>
              <a:t>is</a:t>
            </a:r>
            <a:r>
              <a:rPr lang="en-US" dirty="0" smtClean="0"/>
              <a:t> a multiple matching</a:t>
            </a:r>
            <a:r>
              <a:rPr lang="en-US" baseline="0" dirty="0" smtClean="0"/>
              <a:t> question which aims to have students distinguish main ideas from supporting examples or less important information. The distractors are mentioned in the text but are not main ideas. The stats show us that option C is too easy and is not discriminating between good and bad test takers - it needs to be changed. One puzzle is why so many students chose option A. Let's look at why some of the students chose this option. </a:t>
            </a:r>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21</a:t>
            </a:fld>
            <a:endParaRPr lang="en-GB"/>
          </a:p>
        </p:txBody>
      </p:sp>
    </p:spTree>
    <p:extLst>
      <p:ext uri="{BB962C8B-B14F-4D97-AF65-F5344CB8AC3E}">
        <p14:creationId xmlns:p14="http://schemas.microsoft.com/office/powerpoint/2010/main" val="54693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weaker students chose the</a:t>
            </a:r>
            <a:r>
              <a:rPr lang="en-US" baseline="0" dirty="0" smtClean="0"/>
              <a:t> distractor A because they didn’t understand ‘contagious’. Interestingly, Bai points this out explicitly - because she doesn't understand it she thinks it is being tested. </a:t>
            </a:r>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22</a:t>
            </a:fld>
            <a:endParaRPr lang="en-GB"/>
          </a:p>
        </p:txBody>
      </p:sp>
    </p:spTree>
    <p:extLst>
      <p:ext uri="{BB962C8B-B14F-4D97-AF65-F5344CB8AC3E}">
        <p14:creationId xmlns:p14="http://schemas.microsoft.com/office/powerpoint/2010/main" val="83409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23</a:t>
            </a:fld>
            <a:endParaRPr lang="en-GB"/>
          </a:p>
        </p:txBody>
      </p:sp>
    </p:spTree>
    <p:extLst>
      <p:ext uri="{BB962C8B-B14F-4D97-AF65-F5344CB8AC3E}">
        <p14:creationId xmlns:p14="http://schemas.microsoft.com/office/powerpoint/2010/main" val="1131515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Distractor E seems to work better. 29% chose 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24</a:t>
            </a:fld>
            <a:endParaRPr lang="en-GB"/>
          </a:p>
        </p:txBody>
      </p:sp>
    </p:spTree>
    <p:extLst>
      <p:ext uri="{BB962C8B-B14F-4D97-AF65-F5344CB8AC3E}">
        <p14:creationId xmlns:p14="http://schemas.microsoft.com/office/powerpoint/2010/main" val="546937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25</a:t>
            </a:fld>
            <a:endParaRPr lang="en-GB"/>
          </a:p>
        </p:txBody>
      </p:sp>
    </p:spTree>
    <p:extLst>
      <p:ext uri="{BB962C8B-B14F-4D97-AF65-F5344CB8AC3E}">
        <p14:creationId xmlns:p14="http://schemas.microsoft.com/office/powerpoint/2010/main" val="423413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26</a:t>
            </a:fld>
            <a:endParaRPr lang="en-GB"/>
          </a:p>
        </p:txBody>
      </p:sp>
    </p:spTree>
    <p:extLst>
      <p:ext uri="{BB962C8B-B14F-4D97-AF65-F5344CB8AC3E}">
        <p14:creationId xmlns:p14="http://schemas.microsoft.com/office/powerpoint/2010/main" val="468657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end by telling you what</a:t>
            </a:r>
            <a:r>
              <a:rPr lang="en-GB" baseline="0" dirty="0" smtClean="0"/>
              <a:t> changes we made to our teaching based on students answers to the questions that required </a:t>
            </a:r>
            <a:r>
              <a:rPr lang="en-GB" baseline="0" dirty="0" err="1" smtClean="0"/>
              <a:t>ss</a:t>
            </a:r>
            <a:r>
              <a:rPr lang="en-GB" baseline="0" dirty="0" smtClean="0"/>
              <a:t> to read for main ideas. </a:t>
            </a: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27</a:t>
            </a:fld>
            <a:endParaRPr lang="en-GB"/>
          </a:p>
        </p:txBody>
      </p:sp>
    </p:spTree>
    <p:extLst>
      <p:ext uri="{BB962C8B-B14F-4D97-AF65-F5344CB8AC3E}">
        <p14:creationId xmlns:p14="http://schemas.microsoft.com/office/powerpoint/2010/main" val="468873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28</a:t>
            </a:fld>
            <a:endParaRPr lang="en-GB"/>
          </a:p>
        </p:txBody>
      </p:sp>
    </p:spTree>
    <p:extLst>
      <p:ext uri="{BB962C8B-B14F-4D97-AF65-F5344CB8AC3E}">
        <p14:creationId xmlns:p14="http://schemas.microsoft.com/office/powerpoint/2010/main" val="7763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29</a:t>
            </a:fld>
            <a:endParaRPr lang="en-GB"/>
          </a:p>
        </p:txBody>
      </p:sp>
    </p:spTree>
    <p:extLst>
      <p:ext uri="{BB962C8B-B14F-4D97-AF65-F5344CB8AC3E}">
        <p14:creationId xmlns:p14="http://schemas.microsoft.com/office/powerpoint/2010/main" val="7763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46EBA-D302-489B-81C7-57FC8BE060F3}" type="slidenum">
              <a:rPr lang="en-GB" smtClean="0"/>
              <a:t>30</a:t>
            </a:fld>
            <a:endParaRPr lang="en-GB"/>
          </a:p>
        </p:txBody>
      </p:sp>
    </p:spTree>
    <p:extLst>
      <p:ext uri="{BB962C8B-B14F-4D97-AF65-F5344CB8AC3E}">
        <p14:creationId xmlns:p14="http://schemas.microsoft.com/office/powerpoint/2010/main" val="7763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AF646EBA-D302-489B-81C7-57FC8BE060F3}" type="slidenum">
              <a:rPr lang="en-GB" smtClean="0"/>
              <a:t>3</a:t>
            </a:fld>
            <a:endParaRPr lang="en-GB"/>
          </a:p>
        </p:txBody>
      </p:sp>
    </p:spTree>
    <p:extLst>
      <p:ext uri="{BB962C8B-B14F-4D97-AF65-F5344CB8AC3E}">
        <p14:creationId xmlns:p14="http://schemas.microsoft.com/office/powerpoint/2010/main" val="64534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F646EBA-D302-489B-81C7-57FC8BE060F3}" type="slidenum">
              <a:rPr lang="en-GB" smtClean="0"/>
              <a:t>31</a:t>
            </a:fld>
            <a:endParaRPr lang="en-GB"/>
          </a:p>
        </p:txBody>
      </p:sp>
    </p:spTree>
    <p:extLst>
      <p:ext uri="{BB962C8B-B14F-4D97-AF65-F5344CB8AC3E}">
        <p14:creationId xmlns:p14="http://schemas.microsoft.com/office/powerpoint/2010/main" val="4166963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646EBA-D302-489B-81C7-57FC8BE060F3}" type="slidenum">
              <a:rPr lang="en-GB" smtClean="0"/>
              <a:t>32</a:t>
            </a:fld>
            <a:endParaRPr lang="en-GB"/>
          </a:p>
        </p:txBody>
      </p:sp>
    </p:spTree>
    <p:extLst>
      <p:ext uri="{BB962C8B-B14F-4D97-AF65-F5344CB8AC3E}">
        <p14:creationId xmlns:p14="http://schemas.microsoft.com/office/powerpoint/2010/main" val="313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AF646EBA-D302-489B-81C7-57FC8BE060F3}" type="slidenum">
              <a:rPr lang="en-GB" smtClean="0"/>
              <a:t>4</a:t>
            </a:fld>
            <a:endParaRPr lang="en-GB"/>
          </a:p>
        </p:txBody>
      </p:sp>
    </p:spTree>
    <p:extLst>
      <p:ext uri="{BB962C8B-B14F-4D97-AF65-F5344CB8AC3E}">
        <p14:creationId xmlns:p14="http://schemas.microsoft.com/office/powerpoint/2010/main" val="140222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5</a:t>
            </a:fld>
            <a:endParaRPr lang="en-GB"/>
          </a:p>
        </p:txBody>
      </p:sp>
    </p:spTree>
    <p:extLst>
      <p:ext uri="{BB962C8B-B14F-4D97-AF65-F5344CB8AC3E}">
        <p14:creationId xmlns:p14="http://schemas.microsoft.com/office/powerpoint/2010/main" val="184569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6</a:t>
            </a:fld>
            <a:endParaRPr lang="en-GB"/>
          </a:p>
        </p:txBody>
      </p:sp>
    </p:spTree>
    <p:extLst>
      <p:ext uri="{BB962C8B-B14F-4D97-AF65-F5344CB8AC3E}">
        <p14:creationId xmlns:p14="http://schemas.microsoft.com/office/powerpoint/2010/main" val="254844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7</a:t>
            </a:fld>
            <a:endParaRPr lang="en-GB"/>
          </a:p>
        </p:txBody>
      </p:sp>
    </p:spTree>
    <p:extLst>
      <p:ext uri="{BB962C8B-B14F-4D97-AF65-F5344CB8AC3E}">
        <p14:creationId xmlns:p14="http://schemas.microsoft.com/office/powerpoint/2010/main" val="208405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8</a:t>
            </a:fld>
            <a:endParaRPr lang="en-GB"/>
          </a:p>
        </p:txBody>
      </p:sp>
    </p:spTree>
    <p:extLst>
      <p:ext uri="{BB962C8B-B14F-4D97-AF65-F5344CB8AC3E}">
        <p14:creationId xmlns:p14="http://schemas.microsoft.com/office/powerpoint/2010/main" val="366037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We'll</a:t>
            </a:r>
            <a:r>
              <a:rPr lang="en-GB" baseline="0" dirty="0" smtClean="0"/>
              <a:t> look first of all at the results for question 40. You'll see the item is looking for </a:t>
            </a:r>
            <a:r>
              <a:rPr lang="en-GB" b="1" baseline="0" dirty="0" smtClean="0"/>
              <a:t>the main message </a:t>
            </a:r>
            <a:r>
              <a:rPr lang="en-GB" b="0" baseline="0" dirty="0" smtClean="0"/>
              <a:t>of one of the texts</a:t>
            </a:r>
            <a:r>
              <a:rPr lang="en-GB" b="1" baseline="0" dirty="0" smtClean="0"/>
              <a:t>.</a:t>
            </a:r>
            <a:r>
              <a:rPr lang="en-GB" b="0" baseline="0" dirty="0" smtClean="0"/>
              <a:t> At the bottom is the </a:t>
            </a:r>
            <a:r>
              <a:rPr lang="en-GB" b="1" baseline="0" dirty="0" smtClean="0"/>
              <a:t>learning outcome </a:t>
            </a:r>
            <a:r>
              <a:rPr lang="en-GB" b="0" baseline="0" dirty="0" smtClean="0"/>
              <a:t>this item is designed to test. The importance of social contact (option C, the correct answer) is an overarching theme for the text; the </a:t>
            </a:r>
            <a:r>
              <a:rPr lang="en-GB" b="1" baseline="0" dirty="0" smtClean="0"/>
              <a:t>distractors</a:t>
            </a:r>
            <a:r>
              <a:rPr lang="en-GB" b="0" baseline="0" dirty="0" smtClean="0"/>
              <a:t> reflect points which are mentioned in the text, but only in isolated sections.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stats</a:t>
            </a:r>
            <a:r>
              <a:rPr lang="en-GB" baseline="0" dirty="0" smtClean="0"/>
              <a:t> at the top are very good. 41% of students answered the question correctly, which shows that it was slightly difficult, but not unacceptably so. (Around 50% is the ideal). This </a:t>
            </a:r>
            <a:r>
              <a:rPr lang="en-GB" b="1" baseline="0" dirty="0" smtClean="0"/>
              <a:t>point </a:t>
            </a:r>
            <a:r>
              <a:rPr lang="en-GB" b="1" baseline="0" dirty="0" err="1" smtClean="0"/>
              <a:t>biserial</a:t>
            </a:r>
            <a:r>
              <a:rPr lang="en-GB" baseline="0" dirty="0" smtClean="0"/>
              <a:t> correlation score shows that the item is discriminating well between higher ability and lower ability test takers. Anything above about 0.3 is considered to show good discrimination. 0.52 is very good. So if the question is discriminating well between the higher ability and the lower ability students, what can the more able students do (or do well) that the less able student's can't do (or can't do well)? Maybe the interview transcripts can tell us.</a:t>
            </a:r>
            <a:endParaRPr lang="en-GB" dirty="0" smtClean="0"/>
          </a:p>
          <a:p>
            <a:endParaRPr lang="en-GB" dirty="0"/>
          </a:p>
        </p:txBody>
      </p:sp>
      <p:sp>
        <p:nvSpPr>
          <p:cNvPr id="4" name="Slide Number Placeholder 3"/>
          <p:cNvSpPr>
            <a:spLocks noGrp="1"/>
          </p:cNvSpPr>
          <p:nvPr>
            <p:ph type="sldNum" sz="quarter" idx="10"/>
          </p:nvPr>
        </p:nvSpPr>
        <p:spPr/>
        <p:txBody>
          <a:bodyPr/>
          <a:lstStyle/>
          <a:p>
            <a:fld id="{AF646EBA-D302-489B-81C7-57FC8BE060F3}" type="slidenum">
              <a:rPr lang="en-GB" smtClean="0"/>
              <a:t>9</a:t>
            </a:fld>
            <a:endParaRPr lang="en-GB"/>
          </a:p>
        </p:txBody>
      </p:sp>
    </p:spTree>
    <p:extLst>
      <p:ext uri="{BB962C8B-B14F-4D97-AF65-F5344CB8AC3E}">
        <p14:creationId xmlns:p14="http://schemas.microsoft.com/office/powerpoint/2010/main" val="379794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16/03/2017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16/03/2017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16/03/2017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16/03/2017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16/03/2017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Yk43bgsLSAhWD1xQKHT5DDUQQjRwIBw&amp;url=https://www3.shu.ac.uk/hwb/placements/OperatingDepartmentPractitioners/index.html&amp;psig=AFQjCNHKHF5c1D527eEorDxx2I4fITGDXg&amp;ust=148889458332491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LEAP%20reading%20test%20pl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fontScale="90000"/>
          </a:bodyPr>
          <a:lstStyle/>
          <a:p>
            <a:pPr algn="l"/>
            <a:r>
              <a:rPr lang="en-GB" dirty="0"/>
              <a:t>Evaluating a pre-sessional reading test using stimulated recall interviews</a:t>
            </a:r>
          </a:p>
        </p:txBody>
      </p:sp>
      <p:sp>
        <p:nvSpPr>
          <p:cNvPr id="3" name="Subtitle 2"/>
          <p:cNvSpPr>
            <a:spLocks noGrp="1"/>
          </p:cNvSpPr>
          <p:nvPr>
            <p:ph type="subTitle" idx="1"/>
          </p:nvPr>
        </p:nvSpPr>
        <p:spPr>
          <a:xfrm>
            <a:off x="683568" y="2996952"/>
            <a:ext cx="6400800" cy="1752600"/>
          </a:xfrm>
        </p:spPr>
        <p:txBody>
          <a:bodyPr/>
          <a:lstStyle/>
          <a:p>
            <a:pPr algn="l"/>
            <a:r>
              <a:rPr lang="en-GB" dirty="0" smtClean="0">
                <a:solidFill>
                  <a:srgbClr val="002060"/>
                </a:solidFill>
              </a:rPr>
              <a:t>Helen </a:t>
            </a:r>
            <a:r>
              <a:rPr lang="en-GB" dirty="0" err="1" smtClean="0">
                <a:solidFill>
                  <a:srgbClr val="002060"/>
                </a:solidFill>
              </a:rPr>
              <a:t>Donaghue</a:t>
            </a:r>
            <a:endParaRPr lang="en-GB" dirty="0" smtClean="0">
              <a:solidFill>
                <a:srgbClr val="002060"/>
              </a:solidFill>
            </a:endParaRPr>
          </a:p>
          <a:p>
            <a:pPr algn="l"/>
            <a:r>
              <a:rPr lang="en-GB" dirty="0" smtClean="0">
                <a:solidFill>
                  <a:srgbClr val="002060"/>
                </a:solidFill>
              </a:rPr>
              <a:t>Lyndon Taylor</a:t>
            </a:r>
          </a:p>
        </p:txBody>
      </p:sp>
      <p:pic>
        <p:nvPicPr>
          <p:cNvPr id="1026" name="Picture 2" descr="Image result for shu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653136"/>
            <a:ext cx="2486497" cy="133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1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Shafiq</a:t>
            </a:r>
            <a:r>
              <a:rPr lang="en-GB" dirty="0" smtClean="0"/>
              <a:t>: 88% - correct answer given: C</a:t>
            </a:r>
            <a:endParaRPr lang="en-GB" dirty="0"/>
          </a:p>
        </p:txBody>
      </p:sp>
      <p:sp>
        <p:nvSpPr>
          <p:cNvPr id="3" name="Content Placeholder 2"/>
          <p:cNvSpPr>
            <a:spLocks noGrp="1"/>
          </p:cNvSpPr>
          <p:nvPr>
            <p:ph idx="1"/>
          </p:nvPr>
        </p:nvSpPr>
        <p:spPr>
          <a:xfrm>
            <a:off x="457200" y="1412776"/>
            <a:ext cx="8229600" cy="5256584"/>
          </a:xfrm>
        </p:spPr>
        <p:txBody>
          <a:bodyPr>
            <a:normAutofit fontScale="92500" lnSpcReduction="20000"/>
          </a:bodyPr>
          <a:lstStyle/>
          <a:p>
            <a:pPr marL="0" indent="0">
              <a:buNone/>
            </a:pPr>
            <a:r>
              <a:rPr lang="en-GB" b="1" dirty="0"/>
              <a:t>40.</a:t>
            </a:r>
            <a:r>
              <a:rPr lang="en-GB" dirty="0"/>
              <a:t> </a:t>
            </a:r>
            <a:r>
              <a:rPr lang="en-GB" b="1" dirty="0"/>
              <a:t>The </a:t>
            </a:r>
            <a:r>
              <a:rPr lang="en-GB" b="1" u="sng" dirty="0"/>
              <a:t>main</a:t>
            </a:r>
            <a:r>
              <a:rPr lang="en-GB" b="1" dirty="0"/>
              <a:t> message of the text is</a:t>
            </a:r>
            <a:r>
              <a:rPr lang="en-GB" dirty="0"/>
              <a:t>:</a:t>
            </a:r>
          </a:p>
          <a:p>
            <a:pPr marL="0" indent="0">
              <a:buNone/>
            </a:pPr>
            <a:r>
              <a:rPr lang="en-GB" dirty="0"/>
              <a:t>A. New technology may cause loneliness.</a:t>
            </a:r>
          </a:p>
          <a:p>
            <a:pPr marL="0" indent="0">
              <a:buNone/>
            </a:pPr>
            <a:r>
              <a:rPr lang="en-GB" dirty="0"/>
              <a:t>B. We should pay more attention to our health</a:t>
            </a:r>
            <a:r>
              <a:rPr lang="en-GB" dirty="0">
                <a:solidFill>
                  <a:srgbClr val="0070C0"/>
                </a:solidFill>
              </a:rPr>
              <a:t>.</a:t>
            </a:r>
          </a:p>
          <a:p>
            <a:pPr marL="0" indent="0">
              <a:buNone/>
            </a:pPr>
            <a:r>
              <a:rPr lang="en-GB" dirty="0">
                <a:solidFill>
                  <a:srgbClr val="C00000"/>
                </a:solidFill>
              </a:rPr>
              <a:t>C. Social contact is important for us.</a:t>
            </a:r>
          </a:p>
          <a:p>
            <a:pPr marL="0" indent="0">
              <a:buNone/>
            </a:pPr>
            <a:r>
              <a:rPr lang="en-GB" dirty="0"/>
              <a:t>D. Women are more sociable than men.</a:t>
            </a:r>
          </a:p>
          <a:p>
            <a:pPr marL="0" indent="0">
              <a:buNone/>
            </a:pPr>
            <a:endParaRPr lang="en-GB" dirty="0" smtClean="0"/>
          </a:p>
          <a:p>
            <a:pPr marL="0" indent="0">
              <a:buNone/>
            </a:pPr>
            <a:r>
              <a:rPr lang="en-GB" sz="3500" i="1" dirty="0">
                <a:solidFill>
                  <a:srgbClr val="00487E"/>
                </a:solidFill>
              </a:rPr>
              <a:t>Question 40 is the main idea, the whole text. One paragraph talks about A. 'Women are more social than men', only D paragraph talks about that. 'Social contact is important for us': this is the main general idea that is used in every paragraph.</a:t>
            </a:r>
          </a:p>
        </p:txBody>
      </p:sp>
    </p:spTree>
    <p:extLst>
      <p:ext uri="{BB962C8B-B14F-4D97-AF65-F5344CB8AC3E}">
        <p14:creationId xmlns:p14="http://schemas.microsoft.com/office/powerpoint/2010/main" val="9464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Sultan: 28% - incorrect answer given: B</a:t>
            </a:r>
            <a:endParaRPr lang="en-GB" dirty="0"/>
          </a:p>
        </p:txBody>
      </p:sp>
      <p:sp>
        <p:nvSpPr>
          <p:cNvPr id="3" name="Content Placeholder 2"/>
          <p:cNvSpPr>
            <a:spLocks noGrp="1"/>
          </p:cNvSpPr>
          <p:nvPr>
            <p:ph idx="1"/>
          </p:nvPr>
        </p:nvSpPr>
        <p:spPr>
          <a:xfrm>
            <a:off x="539552" y="1780837"/>
            <a:ext cx="8229600" cy="5069160"/>
          </a:xfrm>
        </p:spPr>
        <p:txBody>
          <a:bodyPr>
            <a:normAutofit lnSpcReduction="10000"/>
          </a:bodyPr>
          <a:lstStyle/>
          <a:p>
            <a:pPr marL="0" indent="0">
              <a:buNone/>
            </a:pPr>
            <a:r>
              <a:rPr lang="en-GB" b="1" dirty="0"/>
              <a:t>40.</a:t>
            </a:r>
            <a:r>
              <a:rPr lang="en-GB" dirty="0"/>
              <a:t> </a:t>
            </a:r>
            <a:r>
              <a:rPr lang="en-GB" b="1" dirty="0"/>
              <a:t>The </a:t>
            </a:r>
            <a:r>
              <a:rPr lang="en-GB" b="1" u="sng" dirty="0"/>
              <a:t>main</a:t>
            </a:r>
            <a:r>
              <a:rPr lang="en-GB" b="1" dirty="0"/>
              <a:t> message of the text is</a:t>
            </a:r>
            <a:r>
              <a:rPr lang="en-GB" dirty="0"/>
              <a:t>:</a:t>
            </a:r>
          </a:p>
          <a:p>
            <a:pPr marL="0" indent="0">
              <a:buNone/>
            </a:pPr>
            <a:r>
              <a:rPr lang="en-GB" dirty="0"/>
              <a:t>A. New technology may cause loneliness.</a:t>
            </a:r>
          </a:p>
          <a:p>
            <a:pPr marL="0" indent="0">
              <a:buNone/>
            </a:pPr>
            <a:r>
              <a:rPr lang="en-GB" u="sng" dirty="0">
                <a:solidFill>
                  <a:srgbClr val="004D86"/>
                </a:solidFill>
              </a:rPr>
              <a:t>B. We should pay more attention to our health.</a:t>
            </a:r>
          </a:p>
          <a:p>
            <a:pPr marL="0" indent="0">
              <a:buNone/>
            </a:pPr>
            <a:r>
              <a:rPr lang="en-GB" dirty="0">
                <a:solidFill>
                  <a:srgbClr val="C00000"/>
                </a:solidFill>
              </a:rPr>
              <a:t>C. Social contact is important for us.</a:t>
            </a:r>
          </a:p>
          <a:p>
            <a:pPr marL="0" indent="0">
              <a:buNone/>
            </a:pPr>
            <a:r>
              <a:rPr lang="en-GB" dirty="0"/>
              <a:t>D. Women are more sociable than men.</a:t>
            </a:r>
          </a:p>
          <a:p>
            <a:pPr marL="0" indent="0">
              <a:buNone/>
            </a:pPr>
            <a:endParaRPr lang="en-GB" dirty="0" smtClean="0"/>
          </a:p>
          <a:p>
            <a:pPr marL="0" indent="0">
              <a:buNone/>
            </a:pPr>
            <a:r>
              <a:rPr lang="en-GB" i="1" dirty="0">
                <a:solidFill>
                  <a:srgbClr val="00487E"/>
                </a:solidFill>
              </a:rPr>
              <a:t>I think we should do attention to our health. And they said like cigarettes, a lot of fatty food, they cause the problem. I chose from mind because I read it before and I chose B.</a:t>
            </a:r>
          </a:p>
        </p:txBody>
      </p:sp>
    </p:spTree>
    <p:extLst>
      <p:ext uri="{BB962C8B-B14F-4D97-AF65-F5344CB8AC3E}">
        <p14:creationId xmlns:p14="http://schemas.microsoft.com/office/powerpoint/2010/main" val="3507453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Q24</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197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856984" cy="6840760"/>
          </a:xfrm>
        </p:spPr>
        <p:txBody>
          <a:bodyPr>
            <a:normAutofit fontScale="62500" lnSpcReduction="20000"/>
          </a:bodyPr>
          <a:lstStyle/>
          <a:p>
            <a:pPr marL="0" indent="0">
              <a:buNone/>
            </a:pPr>
            <a:r>
              <a:rPr lang="en-GB" sz="4800" dirty="0">
                <a:solidFill>
                  <a:srgbClr val="C00000"/>
                </a:solidFill>
              </a:rPr>
              <a:t>Q24:</a:t>
            </a:r>
            <a:r>
              <a:rPr lang="en-GB" sz="4800" dirty="0"/>
              <a:t> </a:t>
            </a:r>
            <a:r>
              <a:rPr lang="en-GB" sz="4800" b="1" dirty="0"/>
              <a:t>Correct heading: </a:t>
            </a:r>
            <a:r>
              <a:rPr lang="en-GB" sz="4800" dirty="0">
                <a:solidFill>
                  <a:srgbClr val="002060"/>
                </a:solidFill>
              </a:rPr>
              <a:t>People are more aware of physical than social problems</a:t>
            </a:r>
          </a:p>
          <a:p>
            <a:pPr marL="0" indent="0">
              <a:buNone/>
            </a:pPr>
            <a:endParaRPr lang="en-GB" sz="4500" dirty="0" smtClean="0"/>
          </a:p>
          <a:p>
            <a:pPr marL="0" indent="0">
              <a:buNone/>
            </a:pPr>
            <a:r>
              <a:rPr lang="en-GB" sz="4500" dirty="0" smtClean="0"/>
              <a:t>Evidence </a:t>
            </a:r>
            <a:r>
              <a:rPr lang="en-GB" sz="4500" dirty="0"/>
              <a:t>about the benefits of face-to-face social contact </a:t>
            </a:r>
            <a:r>
              <a:rPr lang="en-GB" sz="4500" dirty="0" smtClean="0"/>
              <a:t>makes </a:t>
            </a:r>
            <a:r>
              <a:rPr lang="en-GB" sz="4500" dirty="0"/>
              <a:t>it difficult to understand why little attention has been paid to the importance of building social networks. One reason is that the media focuses obsessively on food, money, exercise and drugs. We recognise that cigarettes, salt, fatty food and being overweight can shorten our lives, while antibiotics, physical activity and a balanced diet can prolong them. This knowledge has changed the way most of us eat, work and spend our leisure time. But despite studies that confirm the benefits of social relationships, the number of people who say they feel isolated has almost trebled since the late 1980s, according to population surveys in Europe, the US and Australia. </a:t>
            </a:r>
            <a:endParaRPr lang="en-GB" sz="4500" dirty="0" smtClean="0">
              <a:solidFill>
                <a:srgbClr val="FF0000"/>
              </a:solidFill>
            </a:endParaRPr>
          </a:p>
          <a:p>
            <a:pPr marL="0" indent="0">
              <a:buNone/>
            </a:pPr>
            <a:endParaRPr lang="en-GB" sz="3600" dirty="0">
              <a:solidFill>
                <a:srgbClr val="FF0000"/>
              </a:solidFill>
            </a:endParaRPr>
          </a:p>
          <a:p>
            <a:pPr marL="0" indent="0">
              <a:buNone/>
            </a:pPr>
            <a:endParaRPr lang="en-GB" sz="3600" dirty="0" smtClean="0">
              <a:solidFill>
                <a:srgbClr val="FF0000"/>
              </a:solidFill>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65727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4096" y="404664"/>
            <a:ext cx="8352928" cy="583264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solidFill>
                  <a:srgbClr val="C00000"/>
                </a:solidFill>
              </a:rPr>
              <a:t>Q24    item facility: 0.35    point </a:t>
            </a:r>
            <a:r>
              <a:rPr lang="en-GB" sz="3600" dirty="0" err="1" smtClean="0">
                <a:solidFill>
                  <a:srgbClr val="C00000"/>
                </a:solidFill>
              </a:rPr>
              <a:t>biserial</a:t>
            </a:r>
            <a:r>
              <a:rPr lang="en-GB" sz="3600" dirty="0" smtClean="0">
                <a:solidFill>
                  <a:srgbClr val="C00000"/>
                </a:solidFill>
              </a:rPr>
              <a:t>: 0.51</a:t>
            </a:r>
            <a:endParaRPr lang="en-GB" sz="3600" dirty="0">
              <a:solidFill>
                <a:srgbClr val="C00000"/>
              </a:solidFill>
            </a:endParaRPr>
          </a:p>
          <a:p>
            <a:pPr algn="l"/>
            <a:endParaRPr lang="en-GB" sz="3600" dirty="0" smtClean="0"/>
          </a:p>
          <a:p>
            <a:pPr algn="l"/>
            <a:endParaRPr lang="en-GB" sz="3600" dirty="0"/>
          </a:p>
          <a:p>
            <a:pPr algn="l"/>
            <a:r>
              <a:rPr lang="en-GB" sz="3600" dirty="0" smtClean="0"/>
              <a:t>Can read carefully to establish </a:t>
            </a:r>
            <a:r>
              <a:rPr lang="en-GB" sz="3600" b="1" dirty="0" smtClean="0"/>
              <a:t>the main idea of paragraphs</a:t>
            </a:r>
            <a:r>
              <a:rPr lang="en-GB" sz="3600" dirty="0" smtClean="0"/>
              <a:t> by understanding discourse markers, cohesion and organisation, and </a:t>
            </a:r>
            <a:r>
              <a:rPr lang="en-GB" sz="3600" b="1" dirty="0" smtClean="0"/>
              <a:t>distinguishing main idea from supporting details</a:t>
            </a:r>
            <a:r>
              <a:rPr lang="en-GB" sz="3600" dirty="0" smtClean="0"/>
              <a:t>.</a:t>
            </a:r>
          </a:p>
          <a:p>
            <a:pPr algn="l"/>
            <a:endParaRPr lang="en-GB" sz="3600" dirty="0"/>
          </a:p>
          <a:p>
            <a:pPr algn="l"/>
            <a:endParaRPr lang="en-GB" sz="3600" dirty="0" smtClean="0"/>
          </a:p>
          <a:p>
            <a:pPr algn="l"/>
            <a:endParaRPr lang="en-GB" sz="3600" dirty="0"/>
          </a:p>
        </p:txBody>
      </p:sp>
    </p:spTree>
    <p:extLst>
      <p:ext uri="{BB962C8B-B14F-4D97-AF65-F5344CB8AC3E}">
        <p14:creationId xmlns:p14="http://schemas.microsoft.com/office/powerpoint/2010/main" val="693078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994" y="0"/>
            <a:ext cx="8229600" cy="1143000"/>
          </a:xfrm>
        </p:spPr>
        <p:txBody>
          <a:bodyPr>
            <a:normAutofit/>
          </a:bodyPr>
          <a:lstStyle/>
          <a:p>
            <a:r>
              <a:rPr lang="en-GB" sz="3600" dirty="0" smtClean="0"/>
              <a:t>correct answer</a:t>
            </a:r>
            <a:endParaRPr lang="en-GB" sz="3600" dirty="0"/>
          </a:p>
        </p:txBody>
      </p:sp>
      <p:sp>
        <p:nvSpPr>
          <p:cNvPr id="2" name="Rectangle 1"/>
          <p:cNvSpPr/>
          <p:nvPr/>
        </p:nvSpPr>
        <p:spPr>
          <a:xfrm>
            <a:off x="610005" y="1052736"/>
            <a:ext cx="7992888" cy="7355860"/>
          </a:xfrm>
          <a:prstGeom prst="rect">
            <a:avLst/>
          </a:prstGeom>
        </p:spPr>
        <p:txBody>
          <a:bodyPr wrap="square">
            <a:spAutoFit/>
          </a:bodyPr>
          <a:lstStyle/>
          <a:p>
            <a:r>
              <a:rPr lang="en-GB" sz="3200" dirty="0" err="1" smtClean="0"/>
              <a:t>Shafiq</a:t>
            </a:r>
            <a:r>
              <a:rPr lang="en-GB" sz="3200" dirty="0" smtClean="0"/>
              <a:t>: 88% - Option chosen: </a:t>
            </a:r>
            <a:r>
              <a:rPr lang="en-GB" sz="3200" b="1" dirty="0" smtClean="0"/>
              <a:t>People are more aware of physical than social problems</a:t>
            </a:r>
          </a:p>
          <a:p>
            <a:endParaRPr lang="en-GB" sz="3200" dirty="0" smtClean="0"/>
          </a:p>
          <a:p>
            <a:r>
              <a:rPr lang="en-GB" sz="3200" dirty="0">
                <a:solidFill>
                  <a:srgbClr val="007A37"/>
                </a:solidFill>
              </a:rPr>
              <a:t>* What do you think the questions are asking you to do?</a:t>
            </a:r>
          </a:p>
          <a:p>
            <a:endParaRPr lang="en-GB" sz="3200" dirty="0">
              <a:solidFill>
                <a:srgbClr val="FF0000"/>
              </a:solidFill>
            </a:endParaRPr>
          </a:p>
          <a:p>
            <a:r>
              <a:rPr lang="en-GB" sz="3200" i="1" dirty="0">
                <a:solidFill>
                  <a:srgbClr val="00487E"/>
                </a:solidFill>
              </a:rPr>
              <a:t>What is the main general idea of the paragraph... So when I start doing it I read the paragraph, I have a general idea in mind, then I read all these headings.</a:t>
            </a:r>
          </a:p>
          <a:p>
            <a:endParaRPr lang="en-GB" sz="3200" i="1" dirty="0">
              <a:solidFill>
                <a:srgbClr val="0070C0"/>
              </a:solidFill>
            </a:endParaRPr>
          </a:p>
          <a:p>
            <a:endParaRPr lang="en-GB" sz="2400" dirty="0"/>
          </a:p>
          <a:p>
            <a:endParaRPr lang="en-GB" sz="2400" dirty="0"/>
          </a:p>
          <a:p>
            <a:endParaRPr lang="en-GB" sz="2400" dirty="0"/>
          </a:p>
          <a:p>
            <a:endParaRPr lang="en-GB" sz="2400" dirty="0" smtClean="0"/>
          </a:p>
          <a:p>
            <a:endParaRPr lang="en-GB" sz="2400" dirty="0"/>
          </a:p>
        </p:txBody>
      </p:sp>
    </p:spTree>
    <p:extLst>
      <p:ext uri="{BB962C8B-B14F-4D97-AF65-F5344CB8AC3E}">
        <p14:creationId xmlns:p14="http://schemas.microsoft.com/office/powerpoint/2010/main" val="90002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994" y="0"/>
            <a:ext cx="8229600" cy="1143000"/>
          </a:xfrm>
        </p:spPr>
        <p:txBody>
          <a:bodyPr>
            <a:normAutofit/>
          </a:bodyPr>
          <a:lstStyle/>
          <a:p>
            <a:r>
              <a:rPr lang="en-GB" sz="3600" dirty="0" smtClean="0"/>
              <a:t>correct answer</a:t>
            </a:r>
            <a:endParaRPr lang="en-GB" sz="3600" dirty="0"/>
          </a:p>
        </p:txBody>
      </p:sp>
      <p:sp>
        <p:nvSpPr>
          <p:cNvPr id="2" name="Rectangle 1"/>
          <p:cNvSpPr/>
          <p:nvPr/>
        </p:nvSpPr>
        <p:spPr>
          <a:xfrm>
            <a:off x="179512" y="1052736"/>
            <a:ext cx="8856984" cy="8279190"/>
          </a:xfrm>
          <a:prstGeom prst="rect">
            <a:avLst/>
          </a:prstGeom>
        </p:spPr>
        <p:txBody>
          <a:bodyPr wrap="square">
            <a:spAutoFit/>
          </a:bodyPr>
          <a:lstStyle/>
          <a:p>
            <a:r>
              <a:rPr lang="en-GB" sz="2800" dirty="0" err="1" smtClean="0"/>
              <a:t>Safa</a:t>
            </a:r>
            <a:r>
              <a:rPr lang="en-GB" sz="2800" dirty="0" smtClean="0"/>
              <a:t>: 75% - Option chosen: </a:t>
            </a:r>
            <a:r>
              <a:rPr lang="en-GB" sz="2800" b="1" dirty="0" smtClean="0"/>
              <a:t>People are more aware of physical than social problems</a:t>
            </a:r>
          </a:p>
          <a:p>
            <a:endParaRPr lang="en-GB" sz="2800" dirty="0" smtClean="0"/>
          </a:p>
          <a:p>
            <a:r>
              <a:rPr lang="en-GB" sz="2800" i="1" dirty="0">
                <a:solidFill>
                  <a:srgbClr val="00487E"/>
                </a:solidFill>
              </a:rPr>
              <a:t>First I read all the text carefully. I put a heading in my mind so when I moved to the question I already choose the nearest meaning in my mind.</a:t>
            </a:r>
          </a:p>
          <a:p>
            <a:r>
              <a:rPr lang="en-GB" sz="2800" dirty="0">
                <a:solidFill>
                  <a:srgbClr val="007A37"/>
                </a:solidFill>
              </a:rPr>
              <a:t>*So you had information in your mind for each paragraph and also the Arabic writing in the margin that --?</a:t>
            </a:r>
          </a:p>
          <a:p>
            <a:r>
              <a:rPr lang="en-GB" sz="2800" i="1" dirty="0">
                <a:solidFill>
                  <a:srgbClr val="00487E"/>
                </a:solidFill>
              </a:rPr>
              <a:t>Yes, that's summarising the paragraph.</a:t>
            </a:r>
          </a:p>
          <a:p>
            <a:r>
              <a:rPr lang="en-GB" sz="2800" dirty="0">
                <a:solidFill>
                  <a:srgbClr val="007A37"/>
                </a:solidFill>
              </a:rPr>
              <a:t>*So when you did the paragraph matching exercise did you need to go back to the text?</a:t>
            </a:r>
          </a:p>
          <a:p>
            <a:r>
              <a:rPr lang="en-GB" sz="2800" i="1" dirty="0">
                <a:solidFill>
                  <a:srgbClr val="00487E"/>
                </a:solidFill>
              </a:rPr>
              <a:t>Sometimes, for example, to ensure I've understood the question carefully.</a:t>
            </a:r>
          </a:p>
          <a:p>
            <a:endParaRPr lang="en-GB" sz="2400" i="1" dirty="0"/>
          </a:p>
          <a:p>
            <a:endParaRPr lang="en-GB" sz="2400" dirty="0"/>
          </a:p>
          <a:p>
            <a:endParaRPr lang="en-GB" sz="2400" dirty="0"/>
          </a:p>
          <a:p>
            <a:endParaRPr lang="en-GB" sz="2400" dirty="0"/>
          </a:p>
          <a:p>
            <a:endParaRPr lang="en-GB" sz="2400" dirty="0"/>
          </a:p>
          <a:p>
            <a:endParaRPr lang="en-GB" sz="2400" dirty="0" smtClean="0"/>
          </a:p>
          <a:p>
            <a:endParaRPr lang="en-GB" sz="2400" dirty="0"/>
          </a:p>
        </p:txBody>
      </p:sp>
    </p:spTree>
    <p:extLst>
      <p:ext uri="{BB962C8B-B14F-4D97-AF65-F5344CB8AC3E}">
        <p14:creationId xmlns:p14="http://schemas.microsoft.com/office/powerpoint/2010/main" val="974611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94"/>
          <a:stretch/>
        </p:blipFill>
        <p:spPr bwMode="auto">
          <a:xfrm>
            <a:off x="1331640" y="-171400"/>
            <a:ext cx="7125816" cy="721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6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490066"/>
          </a:xfrm>
        </p:spPr>
        <p:txBody>
          <a:bodyPr>
            <a:noAutofit/>
          </a:bodyPr>
          <a:lstStyle/>
          <a:p>
            <a:r>
              <a:rPr lang="en-US" sz="2800" b="1" dirty="0" smtClean="0"/>
              <a:t>Incorrect answer</a:t>
            </a:r>
            <a:endParaRPr lang="en-US" sz="2800" b="1" dirty="0"/>
          </a:p>
        </p:txBody>
      </p:sp>
      <p:sp>
        <p:nvSpPr>
          <p:cNvPr id="3" name="Content Placeholder 2"/>
          <p:cNvSpPr>
            <a:spLocks noGrp="1"/>
          </p:cNvSpPr>
          <p:nvPr>
            <p:ph idx="1"/>
          </p:nvPr>
        </p:nvSpPr>
        <p:spPr>
          <a:xfrm>
            <a:off x="179512" y="836712"/>
            <a:ext cx="8712968" cy="5688632"/>
          </a:xfrm>
        </p:spPr>
        <p:txBody>
          <a:bodyPr>
            <a:normAutofit fontScale="25000" lnSpcReduction="20000"/>
          </a:bodyPr>
          <a:lstStyle/>
          <a:p>
            <a:pPr marL="0" indent="0">
              <a:buNone/>
            </a:pPr>
            <a:r>
              <a:rPr lang="en-GB" sz="11200" dirty="0" smtClean="0"/>
              <a:t>Musa: 40% - Option </a:t>
            </a:r>
            <a:r>
              <a:rPr lang="en-GB" sz="11200" dirty="0"/>
              <a:t>chosen: </a:t>
            </a:r>
            <a:r>
              <a:rPr lang="en-GB" sz="11200" b="1" dirty="0"/>
              <a:t>The effects of social relationships on health</a:t>
            </a:r>
          </a:p>
          <a:p>
            <a:pPr marL="0" indent="0">
              <a:buNone/>
            </a:pPr>
            <a:endParaRPr lang="en-GB" sz="7400" dirty="0" smtClean="0"/>
          </a:p>
          <a:p>
            <a:pPr marL="0" indent="0">
              <a:buNone/>
            </a:pPr>
            <a:r>
              <a:rPr lang="en-GB" sz="9600" dirty="0" smtClean="0"/>
              <a:t>Evidence </a:t>
            </a:r>
            <a:r>
              <a:rPr lang="en-GB" sz="9600" dirty="0"/>
              <a:t>about the benefits of face-to-face social contact make it difficult to understand why little attention has been paid to the importance of building social networks. One reason is that the media focuses obsessively on food, money, exercise and drugs. We recognise that cigarettes, salt, fatty food and being overweight can shorten our lives, while antibiotics, physical activity and a balanced diet can prolong them. This knowledge has changed the way most of us eat, work and spend our leisure time. But despite studies that </a:t>
            </a:r>
            <a:r>
              <a:rPr lang="en-GB" sz="9600" b="1" dirty="0">
                <a:solidFill>
                  <a:srgbClr val="C00000"/>
                </a:solidFill>
              </a:rPr>
              <a:t>confirm the benefits of social relationships</a:t>
            </a:r>
            <a:r>
              <a:rPr lang="en-GB" sz="9600" dirty="0"/>
              <a:t>, the number of people who say they feel isolated has almost trebled since the late 1980s, according to population surveys in Europe, the US and Australia. </a:t>
            </a:r>
            <a:endParaRPr lang="en-GB" sz="9600" dirty="0">
              <a:solidFill>
                <a:srgbClr val="FF0000"/>
              </a:solidFill>
            </a:endParaRPr>
          </a:p>
          <a:p>
            <a:pPr marL="0" indent="0">
              <a:buNone/>
            </a:pPr>
            <a:endParaRPr lang="en-GB" sz="7400" i="1" dirty="0"/>
          </a:p>
          <a:p>
            <a:pPr marL="0" indent="0">
              <a:buNone/>
            </a:pPr>
            <a:r>
              <a:rPr lang="en-GB" sz="11200" i="1" dirty="0">
                <a:solidFill>
                  <a:srgbClr val="00487E"/>
                </a:solidFill>
              </a:rPr>
              <a:t>I think about the first sentences and I move to the end. 'Confirmed benefit of social relationships, the number of people' and I found the answer. I don't know if it's correct or not.</a:t>
            </a:r>
          </a:p>
          <a:p>
            <a:pPr marL="0" indent="0">
              <a:buNone/>
            </a:pPr>
            <a:endParaRPr lang="en-GB" i="1" dirty="0"/>
          </a:p>
        </p:txBody>
      </p:sp>
    </p:spTree>
    <p:extLst>
      <p:ext uri="{BB962C8B-B14F-4D97-AF65-F5344CB8AC3E}">
        <p14:creationId xmlns:p14="http://schemas.microsoft.com/office/powerpoint/2010/main" val="29938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 10</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9499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040560"/>
          </a:xfrm>
        </p:spPr>
        <p:txBody>
          <a:bodyPr/>
          <a:lstStyle/>
          <a:p>
            <a:r>
              <a:rPr lang="en-GB" dirty="0" smtClean="0"/>
              <a:t>the test</a:t>
            </a:r>
          </a:p>
          <a:p>
            <a:r>
              <a:rPr lang="en-GB" dirty="0" smtClean="0"/>
              <a:t>recall interviews</a:t>
            </a:r>
          </a:p>
          <a:p>
            <a:r>
              <a:rPr lang="en-GB" dirty="0" smtClean="0"/>
              <a:t>3 example test questions</a:t>
            </a:r>
          </a:p>
          <a:p>
            <a:r>
              <a:rPr lang="en-GB" dirty="0" smtClean="0"/>
              <a:t>how this informed</a:t>
            </a:r>
          </a:p>
          <a:p>
            <a:pPr lvl="1"/>
            <a:r>
              <a:rPr lang="en-GB" dirty="0"/>
              <a:t>test revision</a:t>
            </a:r>
          </a:p>
          <a:p>
            <a:pPr lvl="1"/>
            <a:r>
              <a:rPr lang="en-GB" dirty="0" smtClean="0"/>
              <a:t>teaching</a:t>
            </a:r>
          </a:p>
        </p:txBody>
      </p:sp>
    </p:spTree>
    <p:extLst>
      <p:ext uri="{BB962C8B-B14F-4D97-AF65-F5344CB8AC3E}">
        <p14:creationId xmlns:p14="http://schemas.microsoft.com/office/powerpoint/2010/main" val="3182467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4096" y="1268760"/>
            <a:ext cx="8352928" cy="496855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t>Qs 10: </a:t>
            </a:r>
            <a:r>
              <a:rPr lang="en-GB" sz="3600" dirty="0"/>
              <a:t>Can read carefully to establish main idea of paragraphs by understanding discourse markers, cohesion and organisation, and distinguishing main idea from supporting details.</a:t>
            </a:r>
          </a:p>
          <a:p>
            <a:pPr algn="l"/>
            <a:endParaRPr lang="en-GB" sz="3600" dirty="0" smtClean="0"/>
          </a:p>
          <a:p>
            <a:pPr algn="l"/>
            <a:endParaRPr lang="en-GB" sz="3600" dirty="0" smtClean="0"/>
          </a:p>
          <a:p>
            <a:pPr algn="l"/>
            <a:endParaRPr lang="en-GB" sz="3600" dirty="0"/>
          </a:p>
        </p:txBody>
      </p:sp>
    </p:spTree>
    <p:extLst>
      <p:ext uri="{BB962C8B-B14F-4D97-AF65-F5344CB8AC3E}">
        <p14:creationId xmlns:p14="http://schemas.microsoft.com/office/powerpoint/2010/main" val="427163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404664"/>
            <a:ext cx="8712968" cy="6048672"/>
          </a:xfrm>
        </p:spPr>
        <p:txBody>
          <a:bodyPr>
            <a:normAutofit fontScale="92500" lnSpcReduction="10000"/>
          </a:bodyPr>
          <a:lstStyle/>
          <a:p>
            <a:pPr marL="0" indent="0">
              <a:buNone/>
            </a:pPr>
            <a:r>
              <a:rPr lang="en-GB" b="1" dirty="0" smtClean="0"/>
              <a:t>Question 10</a:t>
            </a:r>
            <a:endParaRPr lang="en-GB" dirty="0"/>
          </a:p>
          <a:p>
            <a:pPr marL="0" indent="0">
              <a:buNone/>
            </a:pPr>
            <a:r>
              <a:rPr lang="en-GB" i="1" dirty="0"/>
              <a:t>Which of the following </a:t>
            </a:r>
            <a:r>
              <a:rPr lang="en-GB" b="1" i="1" dirty="0"/>
              <a:t>three</a:t>
            </a:r>
            <a:r>
              <a:rPr lang="en-GB" i="1" dirty="0"/>
              <a:t> main ideas are included in this text. Choose </a:t>
            </a:r>
            <a:r>
              <a:rPr lang="en-GB" b="1" i="1" dirty="0"/>
              <a:t>three</a:t>
            </a:r>
            <a:r>
              <a:rPr lang="en-GB" i="1" dirty="0"/>
              <a:t> options from the following list. You can write the answers in any order. </a:t>
            </a:r>
            <a:endParaRPr lang="en-GB" dirty="0"/>
          </a:p>
          <a:p>
            <a:pPr marL="0" indent="0">
              <a:buNone/>
            </a:pPr>
            <a:r>
              <a:rPr lang="en-GB" dirty="0"/>
              <a:t> </a:t>
            </a:r>
          </a:p>
          <a:p>
            <a:pPr marL="0" indent="0">
              <a:buNone/>
            </a:pPr>
            <a:r>
              <a:rPr lang="en-GB" dirty="0"/>
              <a:t>A. the contagious nature of </a:t>
            </a:r>
            <a:r>
              <a:rPr lang="en-GB" dirty="0" smtClean="0"/>
              <a:t>laughter (66% of students)</a:t>
            </a:r>
            <a:endParaRPr lang="en-GB" dirty="0"/>
          </a:p>
          <a:p>
            <a:pPr marL="0" indent="0">
              <a:buNone/>
            </a:pPr>
            <a:r>
              <a:rPr lang="en-GB" dirty="0"/>
              <a:t>B. the jokes people laugh </a:t>
            </a:r>
            <a:r>
              <a:rPr lang="en-GB" dirty="0" smtClean="0"/>
              <a:t>at  (13%)</a:t>
            </a:r>
            <a:endParaRPr lang="en-GB" dirty="0"/>
          </a:p>
          <a:p>
            <a:pPr marL="0" indent="0">
              <a:buNone/>
            </a:pPr>
            <a:r>
              <a:rPr lang="en-GB" dirty="0">
                <a:solidFill>
                  <a:srgbClr val="C00000"/>
                </a:solidFill>
              </a:rPr>
              <a:t>C. the reasons people </a:t>
            </a:r>
            <a:r>
              <a:rPr lang="en-GB" dirty="0" smtClean="0">
                <a:solidFill>
                  <a:srgbClr val="C00000"/>
                </a:solidFill>
              </a:rPr>
              <a:t>laugh   </a:t>
            </a:r>
            <a:r>
              <a:rPr lang="en-GB" dirty="0">
                <a:solidFill>
                  <a:srgbClr val="C00000"/>
                </a:solidFill>
              </a:rPr>
              <a:t>(92%)</a:t>
            </a:r>
          </a:p>
          <a:p>
            <a:pPr marL="0" indent="0">
              <a:buNone/>
            </a:pPr>
            <a:r>
              <a:rPr lang="en-GB" dirty="0" smtClean="0">
                <a:solidFill>
                  <a:srgbClr val="C00000"/>
                </a:solidFill>
              </a:rPr>
              <a:t>D. the negative aspects of laughter  (32%)</a:t>
            </a:r>
          </a:p>
          <a:p>
            <a:pPr marL="0" indent="0">
              <a:buNone/>
            </a:pPr>
            <a:r>
              <a:rPr lang="en-GB" dirty="0" smtClean="0"/>
              <a:t>E</a:t>
            </a:r>
            <a:r>
              <a:rPr lang="en-GB" dirty="0"/>
              <a:t>. the laughter in shopping malls </a:t>
            </a:r>
            <a:r>
              <a:rPr lang="en-GB" dirty="0" smtClean="0"/>
              <a:t> (29%)</a:t>
            </a:r>
            <a:endParaRPr lang="en-GB" dirty="0"/>
          </a:p>
          <a:p>
            <a:pPr marL="0" indent="0">
              <a:buNone/>
            </a:pPr>
            <a:r>
              <a:rPr lang="en-GB" dirty="0">
                <a:solidFill>
                  <a:srgbClr val="C00000"/>
                </a:solidFill>
              </a:rPr>
              <a:t>F. the development of laughter in </a:t>
            </a:r>
            <a:r>
              <a:rPr lang="en-GB" dirty="0" smtClean="0">
                <a:solidFill>
                  <a:srgbClr val="C00000"/>
                </a:solidFill>
              </a:rPr>
              <a:t>children  (63%)</a:t>
            </a:r>
            <a:endParaRPr lang="en-GB" dirty="0">
              <a:solidFill>
                <a:srgbClr val="C00000"/>
              </a:solidFill>
            </a:endParaRPr>
          </a:p>
          <a:p>
            <a:pPr marL="0" indent="0">
              <a:buNone/>
            </a:pPr>
            <a:r>
              <a:rPr lang="en-GB"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00702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3200" dirty="0" smtClean="0"/>
              <a:t>distractor: </a:t>
            </a:r>
            <a:r>
              <a:rPr lang="en-GB" sz="3200" u="sng" dirty="0" smtClean="0"/>
              <a:t>The </a:t>
            </a:r>
            <a:r>
              <a:rPr lang="en-GB" sz="3200" u="sng" dirty="0"/>
              <a:t>contagious nature of laughter</a:t>
            </a:r>
            <a:r>
              <a:rPr lang="en-GB" sz="3200" dirty="0"/>
              <a:t/>
            </a:r>
            <a:br>
              <a:rPr lang="en-GB" sz="3200" dirty="0"/>
            </a:br>
            <a:endParaRPr lang="en-US" sz="3200" dirty="0"/>
          </a:p>
        </p:txBody>
      </p:sp>
      <p:sp>
        <p:nvSpPr>
          <p:cNvPr id="3" name="Content Placeholder 2"/>
          <p:cNvSpPr>
            <a:spLocks noGrp="1"/>
          </p:cNvSpPr>
          <p:nvPr>
            <p:ph idx="1"/>
          </p:nvPr>
        </p:nvSpPr>
        <p:spPr>
          <a:xfrm>
            <a:off x="323528" y="1124744"/>
            <a:ext cx="8496944" cy="5398331"/>
          </a:xfrm>
        </p:spPr>
        <p:txBody>
          <a:bodyPr>
            <a:normAutofit fontScale="92500" lnSpcReduction="20000"/>
          </a:bodyPr>
          <a:lstStyle/>
          <a:p>
            <a:pPr marL="0" indent="0">
              <a:buNone/>
            </a:pPr>
            <a:r>
              <a:rPr lang="en-GB" sz="3300" dirty="0" smtClean="0"/>
              <a:t>Kareem (38</a:t>
            </a:r>
            <a:r>
              <a:rPr lang="en-GB" sz="3300" dirty="0"/>
              <a:t>%) </a:t>
            </a:r>
          </a:p>
          <a:p>
            <a:pPr marL="0" indent="0">
              <a:buNone/>
            </a:pPr>
            <a:r>
              <a:rPr lang="en-GB" sz="3300" dirty="0">
                <a:solidFill>
                  <a:srgbClr val="007A37"/>
                </a:solidFill>
              </a:rPr>
              <a:t>*I see, okay, so you were choosing between A and F.</a:t>
            </a:r>
          </a:p>
          <a:p>
            <a:pPr marL="0" indent="0">
              <a:buNone/>
            </a:pPr>
            <a:r>
              <a:rPr lang="en-GB" sz="3300" i="1" dirty="0">
                <a:solidFill>
                  <a:srgbClr val="00487E"/>
                </a:solidFill>
              </a:rPr>
              <a:t>Because maybe this I didn't understand the meaning of this.</a:t>
            </a:r>
          </a:p>
          <a:p>
            <a:pPr marL="0" indent="0">
              <a:buNone/>
            </a:pPr>
            <a:r>
              <a:rPr lang="en-GB" sz="3300" dirty="0">
                <a:solidFill>
                  <a:srgbClr val="007A37"/>
                </a:solidFill>
              </a:rPr>
              <a:t>*So you chose it.</a:t>
            </a:r>
          </a:p>
          <a:p>
            <a:pPr marL="0" indent="0">
              <a:buNone/>
            </a:pPr>
            <a:r>
              <a:rPr lang="en-GB" sz="3300" dirty="0"/>
              <a:t>Yes.</a:t>
            </a:r>
          </a:p>
          <a:p>
            <a:pPr marL="0" indent="0">
              <a:buNone/>
            </a:pPr>
            <a:r>
              <a:rPr lang="en-GB" sz="3300" dirty="0"/>
              <a:t> </a:t>
            </a:r>
          </a:p>
          <a:p>
            <a:pPr marL="0" indent="0">
              <a:buNone/>
            </a:pPr>
            <a:r>
              <a:rPr lang="en-GB" sz="3300" dirty="0" smtClean="0"/>
              <a:t>Bai (55%)</a:t>
            </a:r>
            <a:endParaRPr lang="en-GB" sz="3300" dirty="0"/>
          </a:p>
          <a:p>
            <a:pPr marL="0" indent="0">
              <a:buNone/>
            </a:pPr>
            <a:r>
              <a:rPr lang="en-GB" sz="3300" i="1" dirty="0">
                <a:solidFill>
                  <a:srgbClr val="00487E"/>
                </a:solidFill>
              </a:rPr>
              <a:t>Because I don’t know this word the meaning, I think maybe teacher want to examine and I just choose it.</a:t>
            </a:r>
          </a:p>
          <a:p>
            <a:pPr marL="0" indent="0">
              <a:buNone/>
            </a:pPr>
            <a:r>
              <a:rPr lang="en-GB" sz="3300" dirty="0"/>
              <a:t> </a:t>
            </a:r>
            <a:endParaRPr lang="en-GB" sz="3300" dirty="0" smtClean="0"/>
          </a:p>
          <a:p>
            <a:pPr marL="0" indent="0">
              <a:spcBef>
                <a:spcPts val="0"/>
              </a:spcBef>
              <a:buNone/>
            </a:pPr>
            <a:endParaRPr lang="en-US" dirty="0"/>
          </a:p>
        </p:txBody>
      </p:sp>
    </p:spTree>
    <p:extLst>
      <p:ext uri="{BB962C8B-B14F-4D97-AF65-F5344CB8AC3E}">
        <p14:creationId xmlns:p14="http://schemas.microsoft.com/office/powerpoint/2010/main" val="111514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92485"/>
            <a:ext cx="8784976" cy="6468963"/>
          </a:xfrm>
        </p:spPr>
        <p:txBody>
          <a:bodyPr>
            <a:normAutofit fontScale="55000" lnSpcReduction="20000"/>
          </a:bodyPr>
          <a:lstStyle/>
          <a:p>
            <a:pPr marL="0" indent="0">
              <a:buNone/>
            </a:pPr>
            <a:r>
              <a:rPr lang="en-GB" sz="4000" dirty="0" smtClean="0"/>
              <a:t>Jing (80</a:t>
            </a:r>
            <a:r>
              <a:rPr lang="en-GB" sz="4000" dirty="0"/>
              <a:t>%)</a:t>
            </a:r>
          </a:p>
          <a:p>
            <a:pPr marL="0" indent="0">
              <a:buNone/>
            </a:pPr>
            <a:r>
              <a:rPr lang="en-GB" sz="5100" i="1" dirty="0">
                <a:solidFill>
                  <a:srgbClr val="00487E"/>
                </a:solidFill>
              </a:rPr>
              <a:t>Actually I found this whole paragraph … contagious is … so I … this question.</a:t>
            </a:r>
          </a:p>
          <a:p>
            <a:pPr marL="0" indent="0">
              <a:buNone/>
            </a:pPr>
            <a:r>
              <a:rPr lang="en-GB" sz="5100" dirty="0">
                <a:solidFill>
                  <a:srgbClr val="007A37"/>
                </a:solidFill>
              </a:rPr>
              <a:t>*Yeah, so you’ve got laughter is contagious at the end and you can’t control it at the beginning.</a:t>
            </a:r>
          </a:p>
          <a:p>
            <a:pPr marL="0" indent="0">
              <a:buNone/>
            </a:pPr>
            <a:r>
              <a:rPr lang="en-GB" sz="5100" i="1" dirty="0">
                <a:solidFill>
                  <a:srgbClr val="00487E"/>
                </a:solidFill>
              </a:rPr>
              <a:t>Yeah.</a:t>
            </a:r>
          </a:p>
          <a:p>
            <a:pPr marL="0" indent="0">
              <a:buNone/>
            </a:pPr>
            <a:r>
              <a:rPr lang="en-GB" sz="5100" dirty="0">
                <a:solidFill>
                  <a:srgbClr val="007A37"/>
                </a:solidFill>
              </a:rPr>
              <a:t>*Do you know the meaning of contagious?</a:t>
            </a:r>
          </a:p>
          <a:p>
            <a:pPr marL="0" indent="0">
              <a:buNone/>
            </a:pPr>
            <a:r>
              <a:rPr lang="en-GB" sz="5100" i="1" dirty="0">
                <a:solidFill>
                  <a:srgbClr val="00487E"/>
                </a:solidFill>
              </a:rPr>
              <a:t>Actually I don’t know.</a:t>
            </a:r>
          </a:p>
          <a:p>
            <a:pPr marL="0" indent="0">
              <a:buNone/>
            </a:pPr>
            <a:r>
              <a:rPr lang="en-GB" sz="5100" dirty="0">
                <a:solidFill>
                  <a:srgbClr val="007A37"/>
                </a:solidFill>
              </a:rPr>
              <a:t>*Okay, so why did you choose it if you didn’t know the meaning?</a:t>
            </a:r>
          </a:p>
          <a:p>
            <a:pPr marL="0" indent="0">
              <a:buNone/>
            </a:pPr>
            <a:r>
              <a:rPr lang="en-GB" sz="5100" i="1" dirty="0">
                <a:solidFill>
                  <a:srgbClr val="00487E"/>
                </a:solidFill>
              </a:rPr>
              <a:t>I guess this is maybe something you can’t … the whole meaning-</a:t>
            </a:r>
          </a:p>
          <a:p>
            <a:pPr marL="0" indent="0">
              <a:buNone/>
            </a:pPr>
            <a:r>
              <a:rPr lang="en-GB" sz="5100" dirty="0">
                <a:solidFill>
                  <a:srgbClr val="007A37"/>
                </a:solidFill>
              </a:rPr>
              <a:t>*The whole thing, I see.</a:t>
            </a:r>
          </a:p>
          <a:p>
            <a:pPr marL="0" indent="0">
              <a:buNone/>
            </a:pPr>
            <a:r>
              <a:rPr lang="en-GB" sz="5100" i="1" dirty="0">
                <a:solidFill>
                  <a:srgbClr val="00487E"/>
                </a:solidFill>
              </a:rPr>
              <a:t>…and the </a:t>
            </a:r>
            <a:r>
              <a:rPr lang="en-GB" sz="5100" i="1" dirty="0">
                <a:solidFill>
                  <a:srgbClr val="C00000"/>
                </a:solidFill>
              </a:rPr>
              <a:t>nature </a:t>
            </a:r>
            <a:r>
              <a:rPr lang="en-GB" sz="5100" i="1" dirty="0">
                <a:solidFill>
                  <a:srgbClr val="00487E"/>
                </a:solidFill>
              </a:rPr>
              <a:t>means it’s about you can’t change it, it’s from inside, yeah.</a:t>
            </a:r>
          </a:p>
        </p:txBody>
      </p:sp>
      <p:sp>
        <p:nvSpPr>
          <p:cNvPr id="4" name="Title 1"/>
          <p:cNvSpPr>
            <a:spLocks noGrp="1"/>
          </p:cNvSpPr>
          <p:nvPr>
            <p:ph type="title"/>
          </p:nvPr>
        </p:nvSpPr>
        <p:spPr>
          <a:xfrm>
            <a:off x="179512" y="274638"/>
            <a:ext cx="8784976" cy="1143000"/>
          </a:xfrm>
        </p:spPr>
        <p:txBody>
          <a:bodyPr>
            <a:noAutofit/>
          </a:bodyPr>
          <a:lstStyle/>
          <a:p>
            <a:r>
              <a:rPr lang="en-GB" sz="3200" dirty="0" smtClean="0"/>
              <a:t>distractor: </a:t>
            </a:r>
            <a:r>
              <a:rPr lang="en-GB" sz="3200" u="sng" dirty="0" smtClean="0"/>
              <a:t>The </a:t>
            </a:r>
            <a:r>
              <a:rPr lang="en-GB" sz="3200" u="sng" dirty="0"/>
              <a:t>contagious nature of laughter</a:t>
            </a:r>
            <a:r>
              <a:rPr lang="en-GB" sz="3200" dirty="0"/>
              <a:t/>
            </a:r>
            <a:br>
              <a:rPr lang="en-GB" sz="3200" dirty="0"/>
            </a:br>
            <a:endParaRPr lang="en-US" sz="3200" dirty="0"/>
          </a:p>
        </p:txBody>
      </p:sp>
    </p:spTree>
    <p:extLst>
      <p:ext uri="{BB962C8B-B14F-4D97-AF65-F5344CB8AC3E}">
        <p14:creationId xmlns:p14="http://schemas.microsoft.com/office/powerpoint/2010/main" val="1568722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404664"/>
            <a:ext cx="8712968" cy="6048672"/>
          </a:xfrm>
        </p:spPr>
        <p:txBody>
          <a:bodyPr>
            <a:normAutofit fontScale="92500" lnSpcReduction="10000"/>
          </a:bodyPr>
          <a:lstStyle/>
          <a:p>
            <a:pPr marL="0" indent="0">
              <a:buNone/>
            </a:pPr>
            <a:r>
              <a:rPr lang="en-GB" b="1" dirty="0"/>
              <a:t>Questions 10 - 12</a:t>
            </a:r>
            <a:endParaRPr lang="en-GB" dirty="0"/>
          </a:p>
          <a:p>
            <a:pPr marL="0" indent="0">
              <a:buNone/>
            </a:pPr>
            <a:r>
              <a:rPr lang="en-GB" i="1" dirty="0"/>
              <a:t>Which of the following </a:t>
            </a:r>
            <a:r>
              <a:rPr lang="en-GB" b="1" i="1" dirty="0"/>
              <a:t>three</a:t>
            </a:r>
            <a:r>
              <a:rPr lang="en-GB" i="1" dirty="0"/>
              <a:t> main ideas are included in this text. Choose </a:t>
            </a:r>
            <a:r>
              <a:rPr lang="en-GB" b="1" i="1" dirty="0"/>
              <a:t>three</a:t>
            </a:r>
            <a:r>
              <a:rPr lang="en-GB" i="1" dirty="0"/>
              <a:t> options from the following list. You can write the answers in any order. </a:t>
            </a:r>
            <a:endParaRPr lang="en-GB" dirty="0"/>
          </a:p>
          <a:p>
            <a:pPr marL="0" indent="0">
              <a:buNone/>
            </a:pPr>
            <a:r>
              <a:rPr lang="en-GB" dirty="0"/>
              <a:t> </a:t>
            </a:r>
          </a:p>
          <a:p>
            <a:pPr marL="0" indent="0">
              <a:buNone/>
            </a:pPr>
            <a:r>
              <a:rPr lang="en-GB" dirty="0"/>
              <a:t>A. the contagious nature of </a:t>
            </a:r>
            <a:r>
              <a:rPr lang="en-GB" dirty="0" smtClean="0"/>
              <a:t>laughter (66% of students)</a:t>
            </a:r>
            <a:endParaRPr lang="en-GB" dirty="0"/>
          </a:p>
          <a:p>
            <a:pPr marL="0" indent="0">
              <a:buNone/>
            </a:pPr>
            <a:r>
              <a:rPr lang="en-GB" dirty="0"/>
              <a:t>B. the jokes people laugh </a:t>
            </a:r>
            <a:r>
              <a:rPr lang="en-GB" dirty="0" smtClean="0"/>
              <a:t>at  (13%)</a:t>
            </a:r>
            <a:endParaRPr lang="en-GB" dirty="0"/>
          </a:p>
          <a:p>
            <a:pPr marL="0" indent="0">
              <a:buNone/>
            </a:pPr>
            <a:r>
              <a:rPr lang="en-GB" dirty="0">
                <a:solidFill>
                  <a:srgbClr val="C00000"/>
                </a:solidFill>
              </a:rPr>
              <a:t>C. the reasons people </a:t>
            </a:r>
            <a:r>
              <a:rPr lang="en-GB" dirty="0" smtClean="0">
                <a:solidFill>
                  <a:srgbClr val="C00000"/>
                </a:solidFill>
              </a:rPr>
              <a:t>laugh   </a:t>
            </a:r>
            <a:r>
              <a:rPr lang="en-GB" dirty="0">
                <a:solidFill>
                  <a:srgbClr val="C00000"/>
                </a:solidFill>
              </a:rPr>
              <a:t>(92%)</a:t>
            </a:r>
          </a:p>
          <a:p>
            <a:pPr marL="0" indent="0">
              <a:buNone/>
            </a:pPr>
            <a:r>
              <a:rPr lang="en-GB" dirty="0" smtClean="0">
                <a:solidFill>
                  <a:srgbClr val="C00000"/>
                </a:solidFill>
              </a:rPr>
              <a:t>D. the negative aspects of laughter  (32%)</a:t>
            </a:r>
          </a:p>
          <a:p>
            <a:pPr marL="0" indent="0">
              <a:buNone/>
            </a:pPr>
            <a:r>
              <a:rPr lang="en-GB" dirty="0" smtClean="0">
                <a:solidFill>
                  <a:srgbClr val="00B050"/>
                </a:solidFill>
              </a:rPr>
              <a:t>E</a:t>
            </a:r>
            <a:r>
              <a:rPr lang="en-GB" dirty="0">
                <a:solidFill>
                  <a:srgbClr val="00B050"/>
                </a:solidFill>
              </a:rPr>
              <a:t>. the laughter in shopping malls </a:t>
            </a:r>
            <a:r>
              <a:rPr lang="en-GB" dirty="0" smtClean="0">
                <a:solidFill>
                  <a:srgbClr val="00B050"/>
                </a:solidFill>
              </a:rPr>
              <a:t> (29%)</a:t>
            </a:r>
            <a:endParaRPr lang="en-GB" dirty="0">
              <a:solidFill>
                <a:srgbClr val="00B050"/>
              </a:solidFill>
            </a:endParaRPr>
          </a:p>
          <a:p>
            <a:pPr marL="0" indent="0">
              <a:buNone/>
            </a:pPr>
            <a:r>
              <a:rPr lang="en-GB" dirty="0">
                <a:solidFill>
                  <a:srgbClr val="C00000"/>
                </a:solidFill>
              </a:rPr>
              <a:t>F. the development of laughter in </a:t>
            </a:r>
            <a:r>
              <a:rPr lang="en-GB" dirty="0" smtClean="0">
                <a:solidFill>
                  <a:srgbClr val="C00000"/>
                </a:solidFill>
              </a:rPr>
              <a:t>children  (63%)</a:t>
            </a:r>
            <a:endParaRPr lang="en-GB" dirty="0">
              <a:solidFill>
                <a:srgbClr val="C00000"/>
              </a:solidFill>
            </a:endParaRPr>
          </a:p>
          <a:p>
            <a:pPr marL="0" indent="0">
              <a:buNone/>
            </a:pPr>
            <a:r>
              <a:rPr lang="en-GB"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39715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distractor: </a:t>
            </a:r>
            <a:r>
              <a:rPr lang="en-GB" sz="3200" u="sng" dirty="0"/>
              <a:t>the </a:t>
            </a:r>
            <a:r>
              <a:rPr lang="en-GB" sz="3200" u="sng" dirty="0" smtClean="0"/>
              <a:t>laughter in shopping malls</a:t>
            </a:r>
            <a:endParaRPr lang="en-US" sz="3200" u="sng" dirty="0"/>
          </a:p>
        </p:txBody>
      </p:sp>
      <p:sp>
        <p:nvSpPr>
          <p:cNvPr id="3" name="Content Placeholder 2"/>
          <p:cNvSpPr>
            <a:spLocks noGrp="1"/>
          </p:cNvSpPr>
          <p:nvPr>
            <p:ph idx="1"/>
          </p:nvPr>
        </p:nvSpPr>
        <p:spPr>
          <a:xfrm>
            <a:off x="467544" y="1340768"/>
            <a:ext cx="8229600" cy="5251722"/>
          </a:xfrm>
        </p:spPr>
        <p:txBody>
          <a:bodyPr>
            <a:normAutofit fontScale="85000" lnSpcReduction="20000"/>
          </a:bodyPr>
          <a:lstStyle/>
          <a:p>
            <a:pPr marL="0" indent="0">
              <a:buNone/>
            </a:pPr>
            <a:r>
              <a:rPr lang="en-GB" dirty="0" smtClean="0"/>
              <a:t>Min (63%)</a:t>
            </a:r>
            <a:endParaRPr lang="en-GB" dirty="0"/>
          </a:p>
          <a:p>
            <a:pPr marL="0" indent="0">
              <a:buNone/>
            </a:pPr>
            <a:r>
              <a:rPr lang="en-GB" dirty="0">
                <a:solidFill>
                  <a:srgbClr val="007A37"/>
                </a:solidFill>
              </a:rPr>
              <a:t>*And 'Laughter in shopping malls' why did you not choose that?</a:t>
            </a:r>
          </a:p>
          <a:p>
            <a:pPr marL="0" indent="0">
              <a:buNone/>
            </a:pPr>
            <a:r>
              <a:rPr lang="en-GB" sz="3500" i="1" dirty="0">
                <a:solidFill>
                  <a:srgbClr val="00487E"/>
                </a:solidFill>
              </a:rPr>
              <a:t>Also because it was just a short idea here.</a:t>
            </a:r>
          </a:p>
          <a:p>
            <a:pPr marL="0" indent="0">
              <a:buNone/>
            </a:pPr>
            <a:r>
              <a:rPr lang="en-GB" dirty="0"/>
              <a:t> </a:t>
            </a:r>
          </a:p>
          <a:p>
            <a:pPr marL="0" indent="0">
              <a:buNone/>
            </a:pPr>
            <a:r>
              <a:rPr lang="en-GB" dirty="0" smtClean="0"/>
              <a:t>Mai (55</a:t>
            </a:r>
            <a:r>
              <a:rPr lang="en-GB" dirty="0"/>
              <a:t>%)</a:t>
            </a:r>
          </a:p>
          <a:p>
            <a:pPr marL="0" indent="0">
              <a:buNone/>
            </a:pPr>
            <a:r>
              <a:rPr lang="en-GB" sz="3500" i="1" dirty="0">
                <a:solidFill>
                  <a:srgbClr val="00487E"/>
                </a:solidFill>
              </a:rPr>
              <a:t>But laughter in shopping malls, I think for me, I don't know, it's not very important, I don't know, so that's why I didn't choose it.</a:t>
            </a:r>
          </a:p>
          <a:p>
            <a:pPr marL="0" indent="0">
              <a:buNone/>
            </a:pPr>
            <a:r>
              <a:rPr lang="en-GB" dirty="0">
                <a:solidFill>
                  <a:srgbClr val="007A37"/>
                </a:solidFill>
              </a:rPr>
              <a:t>*Why do you think it's not important?</a:t>
            </a:r>
          </a:p>
          <a:p>
            <a:pPr marL="0" indent="0">
              <a:buNone/>
            </a:pPr>
            <a:r>
              <a:rPr lang="en-GB" sz="3800" i="1" dirty="0">
                <a:solidFill>
                  <a:srgbClr val="00487E"/>
                </a:solidFill>
              </a:rPr>
              <a:t>Because it's an example, it's an example.</a:t>
            </a:r>
          </a:p>
          <a:p>
            <a:pPr marL="0" indent="0">
              <a:buNone/>
            </a:pPr>
            <a:r>
              <a:rPr lang="en-GB" i="1" dirty="0"/>
              <a:t> </a:t>
            </a:r>
          </a:p>
          <a:p>
            <a:endParaRPr lang="en-US" dirty="0"/>
          </a:p>
        </p:txBody>
      </p:sp>
    </p:spTree>
    <p:extLst>
      <p:ext uri="{BB962C8B-B14F-4D97-AF65-F5344CB8AC3E}">
        <p14:creationId xmlns:p14="http://schemas.microsoft.com/office/powerpoint/2010/main" val="1641425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Kareem (38</a:t>
            </a:r>
            <a:r>
              <a:rPr lang="en-GB" dirty="0"/>
              <a:t>%)</a:t>
            </a:r>
          </a:p>
          <a:p>
            <a:pPr marL="0" indent="0">
              <a:lnSpc>
                <a:spcPct val="80000"/>
              </a:lnSpc>
              <a:buNone/>
            </a:pPr>
            <a:r>
              <a:rPr lang="en-GB" sz="3000" dirty="0">
                <a:solidFill>
                  <a:srgbClr val="007A37"/>
                </a:solidFill>
              </a:rPr>
              <a:t>*Shopping Malls.   Okay, do you think that's a main idea?</a:t>
            </a:r>
          </a:p>
          <a:p>
            <a:pPr marL="0" indent="0">
              <a:buNone/>
            </a:pPr>
            <a:r>
              <a:rPr lang="en-GB" i="1" dirty="0">
                <a:solidFill>
                  <a:srgbClr val="00487E"/>
                </a:solidFill>
              </a:rPr>
              <a:t>But they're mentioned.</a:t>
            </a:r>
          </a:p>
          <a:p>
            <a:pPr marL="0" indent="0">
              <a:lnSpc>
                <a:spcPct val="80000"/>
              </a:lnSpc>
              <a:buNone/>
            </a:pPr>
            <a:r>
              <a:rPr lang="en-GB" sz="3000" dirty="0">
                <a:solidFill>
                  <a:srgbClr val="007A37"/>
                </a:solidFill>
              </a:rPr>
              <a:t>*They're mentioned but the question is asking you about main ideas.</a:t>
            </a:r>
          </a:p>
          <a:p>
            <a:pPr marL="0" indent="0">
              <a:buNone/>
            </a:pPr>
            <a:r>
              <a:rPr lang="en-GB" i="1" dirty="0">
                <a:solidFill>
                  <a:srgbClr val="00487E"/>
                </a:solidFill>
              </a:rPr>
              <a:t>Maybe a misunderstanding.</a:t>
            </a:r>
          </a:p>
          <a:p>
            <a:pPr marL="0" indent="0">
              <a:buNone/>
            </a:pPr>
            <a:endParaRPr lang="en-US" dirty="0"/>
          </a:p>
        </p:txBody>
      </p:sp>
      <p:sp>
        <p:nvSpPr>
          <p:cNvPr id="4" name="Title 1"/>
          <p:cNvSpPr txBox="1">
            <a:spLocks/>
          </p:cNvSpPr>
          <p:nvPr/>
        </p:nvSpPr>
        <p:spPr>
          <a:xfrm>
            <a:off x="179512" y="274638"/>
            <a:ext cx="87849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distractor: </a:t>
            </a:r>
            <a:r>
              <a:rPr lang="en-GB" sz="3200" u="sng" dirty="0"/>
              <a:t>the laughter in shopping malls</a:t>
            </a:r>
            <a:endParaRPr lang="en-US" sz="3200" dirty="0"/>
          </a:p>
        </p:txBody>
      </p:sp>
    </p:spTree>
    <p:extLst>
      <p:ext uri="{BB962C8B-B14F-4D97-AF65-F5344CB8AC3E}">
        <p14:creationId xmlns:p14="http://schemas.microsoft.com/office/powerpoint/2010/main" val="1301361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teaching</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3449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teaching practice: time</a:t>
            </a:r>
            <a:endParaRPr lang="en-US" sz="32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Less time on scanning/reading for specific information, more on reading for main ideas</a:t>
            </a:r>
          </a:p>
          <a:p>
            <a:r>
              <a:rPr lang="en-US" dirty="0" smtClean="0"/>
              <a:t>Spending more time with the text as a whole before giving out any questions</a:t>
            </a:r>
          </a:p>
          <a:p>
            <a:endParaRPr lang="en-US" dirty="0" smtClean="0"/>
          </a:p>
        </p:txBody>
      </p:sp>
    </p:spTree>
    <p:extLst>
      <p:ext uri="{BB962C8B-B14F-4D97-AF65-F5344CB8AC3E}">
        <p14:creationId xmlns:p14="http://schemas.microsoft.com/office/powerpoint/2010/main" val="526636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teaching practice: awareness</a:t>
            </a:r>
            <a:endParaRPr lang="en-US" sz="32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matching words doesn’t work</a:t>
            </a:r>
          </a:p>
          <a:p>
            <a:r>
              <a:rPr lang="en-US" dirty="0" smtClean="0"/>
              <a:t>not every paragraph has a first topic sentence so the main idea of a paragraph is not always discernible from the first sentence</a:t>
            </a:r>
          </a:p>
        </p:txBody>
      </p:sp>
    </p:spTree>
    <p:extLst>
      <p:ext uri="{BB962C8B-B14F-4D97-AF65-F5344CB8AC3E}">
        <p14:creationId xmlns:p14="http://schemas.microsoft.com/office/powerpoint/2010/main" val="299234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09728"/>
            <a:r>
              <a:rPr lang="en-US" sz="3600" dirty="0" smtClean="0"/>
              <a:t>test design</a:t>
            </a:r>
            <a:endParaRPr lang="en-US" sz="3600" dirty="0"/>
          </a:p>
        </p:txBody>
      </p:sp>
      <p:sp>
        <p:nvSpPr>
          <p:cNvPr id="4" name="Content Placeholder 3"/>
          <p:cNvSpPr>
            <a:spLocks noGrp="1"/>
          </p:cNvSpPr>
          <p:nvPr>
            <p:ph idx="1"/>
          </p:nvPr>
        </p:nvSpPr>
        <p:spPr/>
        <p:txBody>
          <a:bodyPr/>
          <a:lstStyle/>
          <a:p>
            <a:r>
              <a:rPr lang="en-US" dirty="0"/>
              <a:t>l</a:t>
            </a:r>
            <a:r>
              <a:rPr lang="en-US" dirty="0" smtClean="0"/>
              <a:t>ong </a:t>
            </a:r>
            <a:r>
              <a:rPr lang="en-US" dirty="0"/>
              <a:t>pre-sessional course </a:t>
            </a:r>
            <a:r>
              <a:rPr lang="en-US" dirty="0">
                <a:solidFill>
                  <a:srgbClr val="FF0000"/>
                </a:solidFill>
              </a:rPr>
              <a:t> </a:t>
            </a:r>
            <a:endParaRPr lang="en-US" dirty="0" smtClean="0">
              <a:solidFill>
                <a:srgbClr val="FF0000"/>
              </a:solidFill>
            </a:endParaRPr>
          </a:p>
          <a:p>
            <a:r>
              <a:rPr lang="en-US" dirty="0" smtClean="0"/>
              <a:t>reading test</a:t>
            </a:r>
            <a:endParaRPr lang="en-US" dirty="0"/>
          </a:p>
          <a:p>
            <a:r>
              <a:rPr lang="en-US" dirty="0" smtClean="0">
                <a:hlinkClick r:id="rId3" action="ppaction://hlinkfile"/>
              </a:rPr>
              <a:t>test plan</a:t>
            </a:r>
            <a:endParaRPr lang="en-US" dirty="0" smtClean="0"/>
          </a:p>
          <a:p>
            <a:pPr marL="0" indent="0">
              <a:buNone/>
            </a:pPr>
            <a:endParaRPr lang="en-US" dirty="0"/>
          </a:p>
        </p:txBody>
      </p:sp>
    </p:spTree>
    <p:extLst>
      <p:ext uri="{BB962C8B-B14F-4D97-AF65-F5344CB8AC3E}">
        <p14:creationId xmlns:p14="http://schemas.microsoft.com/office/powerpoint/2010/main" val="1627651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teaching practice: activities</a:t>
            </a:r>
            <a:endParaRPr lang="en-US" sz="32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students read paragraphs and decide on their own heading before giving them headings to choose from</a:t>
            </a:r>
          </a:p>
          <a:p>
            <a:r>
              <a:rPr lang="en-US" dirty="0" smtClean="0"/>
              <a:t>students highlight texts/build diagrams to show main and supporting ideas</a:t>
            </a:r>
          </a:p>
          <a:p>
            <a:r>
              <a:rPr lang="en-US" dirty="0" smtClean="0"/>
              <a:t>pairs of strong/weak students do mini recall interviews together </a:t>
            </a:r>
          </a:p>
          <a:p>
            <a:endParaRPr lang="en-US" dirty="0" smtClean="0"/>
          </a:p>
        </p:txBody>
      </p:sp>
    </p:spTree>
    <p:extLst>
      <p:ext uri="{BB962C8B-B14F-4D97-AF65-F5344CB8AC3E}">
        <p14:creationId xmlns:p14="http://schemas.microsoft.com/office/powerpoint/2010/main" val="2992342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204864"/>
            <a:ext cx="7772400" cy="1470025"/>
          </a:xfrm>
        </p:spPr>
        <p:txBody>
          <a:bodyPr>
            <a:normAutofit/>
          </a:bodyPr>
          <a:lstStyle/>
          <a:p>
            <a:r>
              <a:rPr lang="en-GB" dirty="0" smtClean="0"/>
              <a:t>stimulated recall interviews</a:t>
            </a:r>
            <a:endParaRPr lang="en-US" dirty="0"/>
          </a:p>
        </p:txBody>
      </p:sp>
      <p:sp>
        <p:nvSpPr>
          <p:cNvPr id="3" name="Content Placeholder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114838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a:t>
            </a:r>
            <a:endParaRPr lang="en-GB" dirty="0"/>
          </a:p>
        </p:txBody>
      </p:sp>
      <p:sp>
        <p:nvSpPr>
          <p:cNvPr id="3" name="Content Placeholder 2"/>
          <p:cNvSpPr>
            <a:spLocks noGrp="1"/>
          </p:cNvSpPr>
          <p:nvPr>
            <p:ph idx="1"/>
          </p:nvPr>
        </p:nvSpPr>
        <p:spPr/>
        <p:txBody>
          <a:bodyPr/>
          <a:lstStyle/>
          <a:p>
            <a:r>
              <a:rPr lang="en-US" dirty="0" err="1" smtClean="0"/>
              <a:t>Khalifa</a:t>
            </a:r>
            <a:r>
              <a:rPr lang="en-US" dirty="0" smtClean="0"/>
              <a:t> </a:t>
            </a:r>
            <a:r>
              <a:rPr lang="en-US" dirty="0"/>
              <a:t>&amp; Weir. </a:t>
            </a:r>
            <a:r>
              <a:rPr lang="en-US" dirty="0" smtClean="0"/>
              <a:t>(2009) </a:t>
            </a:r>
            <a:r>
              <a:rPr lang="en-US" i="1" dirty="0"/>
              <a:t>Examining Reading</a:t>
            </a:r>
            <a:r>
              <a:rPr lang="en-US" dirty="0"/>
              <a:t>. </a:t>
            </a:r>
            <a:r>
              <a:rPr lang="en-US" dirty="0" smtClean="0"/>
              <a:t>Cambridge: Cambridge University Press</a:t>
            </a:r>
            <a:endParaRPr lang="en-US" dirty="0"/>
          </a:p>
          <a:p>
            <a:endParaRPr lang="en-GB" dirty="0"/>
          </a:p>
        </p:txBody>
      </p:sp>
    </p:spTree>
    <p:extLst>
      <p:ext uri="{BB962C8B-B14F-4D97-AF65-F5344CB8AC3E}">
        <p14:creationId xmlns:p14="http://schemas.microsoft.com/office/powerpoint/2010/main" val="238989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recall interviews</a:t>
            </a:r>
            <a:endParaRPr lang="en-GB" sz="3600" dirty="0"/>
          </a:p>
        </p:txBody>
      </p:sp>
      <p:sp>
        <p:nvSpPr>
          <p:cNvPr id="3" name="Content Placeholder 2"/>
          <p:cNvSpPr>
            <a:spLocks noGrp="1"/>
          </p:cNvSpPr>
          <p:nvPr>
            <p:ph idx="1"/>
          </p:nvPr>
        </p:nvSpPr>
        <p:spPr/>
        <p:txBody>
          <a:bodyPr>
            <a:normAutofit/>
          </a:bodyPr>
          <a:lstStyle/>
          <a:p>
            <a:r>
              <a:rPr lang="en-GB" dirty="0"/>
              <a:t>How did students approach the </a:t>
            </a:r>
            <a:r>
              <a:rPr lang="en-GB" dirty="0" smtClean="0"/>
              <a:t>test?</a:t>
            </a:r>
          </a:p>
          <a:p>
            <a:r>
              <a:rPr lang="en-GB" dirty="0" smtClean="0"/>
              <a:t>What reading skills/strategies did they use?</a:t>
            </a:r>
          </a:p>
          <a:p>
            <a:r>
              <a:rPr lang="en-GB" dirty="0" smtClean="0"/>
              <a:t>Did test items elicit the cognitive processes they were designed to elicit?</a:t>
            </a:r>
          </a:p>
          <a:p>
            <a:r>
              <a:rPr lang="en-GB" dirty="0" smtClean="0"/>
              <a:t>Selected questions, covering all LOs.</a:t>
            </a:r>
            <a:endParaRPr lang="en-GB" dirty="0"/>
          </a:p>
          <a:p>
            <a:endParaRPr lang="en-GB" dirty="0"/>
          </a:p>
        </p:txBody>
      </p:sp>
    </p:spTree>
    <p:extLst>
      <p:ext uri="{BB962C8B-B14F-4D97-AF65-F5344CB8AC3E}">
        <p14:creationId xmlns:p14="http://schemas.microsoft.com/office/powerpoint/2010/main" val="1659378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data collection</a:t>
            </a:r>
            <a:endParaRPr lang="en-GB" sz="3600" dirty="0"/>
          </a:p>
        </p:txBody>
      </p:sp>
      <p:sp>
        <p:nvSpPr>
          <p:cNvPr id="3" name="Content Placeholder 2"/>
          <p:cNvSpPr>
            <a:spLocks noGrp="1"/>
          </p:cNvSpPr>
          <p:nvPr>
            <p:ph idx="1"/>
          </p:nvPr>
        </p:nvSpPr>
        <p:spPr/>
        <p:txBody>
          <a:bodyPr>
            <a:normAutofit/>
          </a:bodyPr>
          <a:lstStyle/>
          <a:p>
            <a:r>
              <a:rPr lang="en-GB" dirty="0" smtClean="0"/>
              <a:t>2 cohorts: May &amp; December 2016</a:t>
            </a:r>
          </a:p>
          <a:p>
            <a:r>
              <a:rPr lang="en-GB" dirty="0" smtClean="0"/>
              <a:t>49 test-takers in total, 23 interviews</a:t>
            </a:r>
            <a:endParaRPr lang="en-GB" dirty="0"/>
          </a:p>
          <a:p>
            <a:r>
              <a:rPr lang="en-GB" dirty="0" smtClean="0"/>
              <a:t>2 researchers</a:t>
            </a:r>
          </a:p>
          <a:p>
            <a:r>
              <a:rPr lang="en-GB" dirty="0"/>
              <a:t>20-30 minutes, as soon as possible after the </a:t>
            </a:r>
            <a:r>
              <a:rPr lang="en-GB" dirty="0" smtClean="0"/>
              <a:t>test</a:t>
            </a:r>
          </a:p>
          <a:p>
            <a:r>
              <a:rPr lang="en-GB" dirty="0" smtClean="0"/>
              <a:t>audio recorded, transcribed</a:t>
            </a:r>
          </a:p>
        </p:txBody>
      </p:sp>
    </p:spTree>
    <p:extLst>
      <p:ext uri="{BB962C8B-B14F-4D97-AF65-F5344CB8AC3E}">
        <p14:creationId xmlns:p14="http://schemas.microsoft.com/office/powerpoint/2010/main" val="344765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a:t>a</a:t>
            </a:r>
            <a:r>
              <a:rPr lang="en-GB" dirty="0" smtClean="0"/>
              <a:t>nalysis</a:t>
            </a:r>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Statistics</a:t>
            </a:r>
          </a:p>
          <a:p>
            <a:r>
              <a:rPr lang="en-GB" dirty="0" smtClean="0"/>
              <a:t>Transcriptions </a:t>
            </a:r>
            <a:r>
              <a:rPr lang="en-GB" dirty="0"/>
              <a:t>analysed question by question looking at cognitive processes and </a:t>
            </a:r>
            <a:r>
              <a:rPr lang="en-GB" dirty="0" smtClean="0"/>
              <a:t>reading/test </a:t>
            </a:r>
            <a:r>
              <a:rPr lang="en-GB" dirty="0"/>
              <a:t>strategies</a:t>
            </a:r>
          </a:p>
          <a:p>
            <a:r>
              <a:rPr lang="en-GB" dirty="0" smtClean="0"/>
              <a:t>Cross </a:t>
            </a:r>
            <a:r>
              <a:rPr lang="en-GB" dirty="0"/>
              <a:t>reference stats and interviews</a:t>
            </a:r>
          </a:p>
          <a:p>
            <a:endParaRPr lang="en-GB" dirty="0"/>
          </a:p>
        </p:txBody>
      </p:sp>
    </p:spTree>
    <p:extLst>
      <p:ext uri="{BB962C8B-B14F-4D97-AF65-F5344CB8AC3E}">
        <p14:creationId xmlns:p14="http://schemas.microsoft.com/office/powerpoint/2010/main" val="183886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755626"/>
          </a:xfrm>
        </p:spPr>
        <p:txBody>
          <a:bodyPr>
            <a:normAutofit/>
          </a:bodyPr>
          <a:lstStyle/>
          <a:p>
            <a:r>
              <a:rPr lang="en-GB" dirty="0"/>
              <a:t>r</a:t>
            </a:r>
            <a:r>
              <a:rPr lang="en-GB" dirty="0" smtClean="0"/>
              <a:t>esults</a:t>
            </a:r>
            <a:endParaRPr lang="en-GB" dirty="0"/>
          </a:p>
        </p:txBody>
      </p:sp>
      <p:sp>
        <p:nvSpPr>
          <p:cNvPr id="3" name="Content Placeholder 2"/>
          <p:cNvSpPr>
            <a:spLocks noGrp="1"/>
          </p:cNvSpPr>
          <p:nvPr>
            <p:ph type="subTitle" idx="1"/>
          </p:nvPr>
        </p:nvSpPr>
        <p:spPr/>
        <p:txBody>
          <a:bodyPr>
            <a:normAutofit/>
          </a:bodyPr>
          <a:lstStyle/>
          <a:p>
            <a:r>
              <a:rPr lang="en-GB" sz="4400" dirty="0">
                <a:solidFill>
                  <a:schemeClr val="tx1"/>
                </a:solidFill>
              </a:rPr>
              <a:t>r</a:t>
            </a:r>
            <a:r>
              <a:rPr lang="en-GB" sz="4400" dirty="0" smtClean="0">
                <a:solidFill>
                  <a:schemeClr val="tx1"/>
                </a:solidFill>
              </a:rPr>
              <a:t>eading for main ideas</a:t>
            </a:r>
            <a:endParaRPr lang="en-GB" sz="4400" dirty="0">
              <a:solidFill>
                <a:schemeClr val="tx1"/>
              </a:solidFill>
            </a:endParaRPr>
          </a:p>
        </p:txBody>
      </p:sp>
    </p:spTree>
    <p:extLst>
      <p:ext uri="{BB962C8B-B14F-4D97-AF65-F5344CB8AC3E}">
        <p14:creationId xmlns:p14="http://schemas.microsoft.com/office/powerpoint/2010/main" val="383782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3 test </a:t>
            </a:r>
            <a:r>
              <a:rPr lang="en-GB" dirty="0"/>
              <a:t>i</a:t>
            </a:r>
            <a:r>
              <a:rPr lang="en-GB" dirty="0" smtClean="0"/>
              <a:t>tems</a:t>
            </a:r>
            <a:endParaRPr lang="en-GB" dirty="0"/>
          </a:p>
        </p:txBody>
      </p:sp>
      <p:sp>
        <p:nvSpPr>
          <p:cNvPr id="5" name="Subtitle 4"/>
          <p:cNvSpPr>
            <a:spLocks noGrp="1"/>
          </p:cNvSpPr>
          <p:nvPr>
            <p:ph type="subTitle" idx="1"/>
          </p:nvPr>
        </p:nvSpPr>
        <p:spPr/>
        <p:txBody>
          <a:bodyPr/>
          <a:lstStyle/>
          <a:p>
            <a:r>
              <a:rPr lang="en-GB" dirty="0" smtClean="0"/>
              <a:t>Q40, 24, 10</a:t>
            </a:r>
            <a:endParaRPr lang="en-GB" dirty="0"/>
          </a:p>
        </p:txBody>
      </p:sp>
    </p:spTree>
    <p:extLst>
      <p:ext uri="{BB962C8B-B14F-4D97-AF65-F5344CB8AC3E}">
        <p14:creationId xmlns:p14="http://schemas.microsoft.com/office/powerpoint/2010/main" val="133191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597352"/>
          </a:xfrm>
        </p:spPr>
        <p:txBody>
          <a:bodyPr>
            <a:normAutofit/>
          </a:bodyPr>
          <a:lstStyle/>
          <a:p>
            <a:pPr marL="0" indent="0">
              <a:buNone/>
            </a:pPr>
            <a:r>
              <a:rPr lang="en-GB" dirty="0" smtClean="0">
                <a:solidFill>
                  <a:srgbClr val="C00000"/>
                </a:solidFill>
              </a:rPr>
              <a:t>Q40    </a:t>
            </a:r>
            <a:r>
              <a:rPr lang="en-GB" dirty="0">
                <a:solidFill>
                  <a:srgbClr val="C00000"/>
                </a:solidFill>
              </a:rPr>
              <a:t>i</a:t>
            </a:r>
            <a:r>
              <a:rPr lang="en-GB" dirty="0" smtClean="0">
                <a:solidFill>
                  <a:srgbClr val="C00000"/>
                </a:solidFill>
              </a:rPr>
              <a:t>tem </a:t>
            </a:r>
            <a:r>
              <a:rPr lang="en-GB" dirty="0">
                <a:solidFill>
                  <a:srgbClr val="C00000"/>
                </a:solidFill>
              </a:rPr>
              <a:t>f</a:t>
            </a:r>
            <a:r>
              <a:rPr lang="en-GB" dirty="0" smtClean="0">
                <a:solidFill>
                  <a:srgbClr val="C00000"/>
                </a:solidFill>
              </a:rPr>
              <a:t>acility: 0.41     point </a:t>
            </a:r>
            <a:r>
              <a:rPr lang="en-GB" dirty="0" err="1" smtClean="0">
                <a:solidFill>
                  <a:srgbClr val="C00000"/>
                </a:solidFill>
              </a:rPr>
              <a:t>biserial</a:t>
            </a:r>
            <a:r>
              <a:rPr lang="en-GB" dirty="0" smtClean="0">
                <a:solidFill>
                  <a:srgbClr val="C00000"/>
                </a:solidFill>
              </a:rPr>
              <a:t>: 0.52</a:t>
            </a:r>
          </a:p>
          <a:p>
            <a:pPr marL="0" indent="0">
              <a:buNone/>
            </a:pPr>
            <a:r>
              <a:rPr lang="en-GB" i="1" dirty="0"/>
              <a:t>Choose the correct letter, </a:t>
            </a:r>
            <a:r>
              <a:rPr lang="en-GB" b="1" i="1" dirty="0"/>
              <a:t>A, B, C</a:t>
            </a:r>
            <a:r>
              <a:rPr lang="en-GB" dirty="0"/>
              <a:t> </a:t>
            </a:r>
            <a:r>
              <a:rPr lang="en-GB" i="1" dirty="0"/>
              <a:t>or </a:t>
            </a:r>
            <a:r>
              <a:rPr lang="en-GB" b="1" i="1" dirty="0"/>
              <a:t>D</a:t>
            </a:r>
            <a:r>
              <a:rPr lang="en-GB" dirty="0"/>
              <a:t>.</a:t>
            </a:r>
          </a:p>
          <a:p>
            <a:pPr marL="0" indent="0">
              <a:buNone/>
            </a:pPr>
            <a:r>
              <a:rPr lang="en-GB" b="1" dirty="0" smtClean="0"/>
              <a:t>40</a:t>
            </a:r>
            <a:r>
              <a:rPr lang="en-GB" b="1" dirty="0"/>
              <a:t>.</a:t>
            </a:r>
            <a:r>
              <a:rPr lang="en-GB" dirty="0"/>
              <a:t> </a:t>
            </a:r>
            <a:r>
              <a:rPr lang="en-GB" b="1" dirty="0"/>
              <a:t>The </a:t>
            </a:r>
            <a:r>
              <a:rPr lang="en-GB" b="1" u="sng" dirty="0"/>
              <a:t>main</a:t>
            </a:r>
            <a:r>
              <a:rPr lang="en-GB" b="1" dirty="0"/>
              <a:t> message of the text is</a:t>
            </a:r>
            <a:r>
              <a:rPr lang="en-GB" dirty="0"/>
              <a:t>:</a:t>
            </a:r>
          </a:p>
          <a:p>
            <a:pPr marL="0" indent="0">
              <a:buNone/>
            </a:pPr>
            <a:r>
              <a:rPr lang="en-GB" dirty="0" smtClean="0"/>
              <a:t>A</a:t>
            </a:r>
            <a:r>
              <a:rPr lang="en-GB" dirty="0"/>
              <a:t>. New technology may cause loneliness.</a:t>
            </a:r>
          </a:p>
          <a:p>
            <a:pPr marL="0" indent="0">
              <a:buNone/>
            </a:pPr>
            <a:r>
              <a:rPr lang="en-GB" dirty="0" smtClean="0"/>
              <a:t>B</a:t>
            </a:r>
            <a:r>
              <a:rPr lang="en-GB" dirty="0"/>
              <a:t>. We should pay more attention to our health.</a:t>
            </a:r>
          </a:p>
          <a:p>
            <a:pPr marL="0" indent="0">
              <a:buNone/>
            </a:pPr>
            <a:r>
              <a:rPr lang="en-GB" dirty="0" smtClean="0">
                <a:solidFill>
                  <a:srgbClr val="C00000"/>
                </a:solidFill>
              </a:rPr>
              <a:t>C</a:t>
            </a:r>
            <a:r>
              <a:rPr lang="en-GB" dirty="0">
                <a:solidFill>
                  <a:srgbClr val="C00000"/>
                </a:solidFill>
              </a:rPr>
              <a:t>. Social contact is important for us.</a:t>
            </a:r>
          </a:p>
          <a:p>
            <a:pPr marL="0" indent="0">
              <a:buNone/>
            </a:pPr>
            <a:r>
              <a:rPr lang="en-GB" dirty="0" smtClean="0"/>
              <a:t>D</a:t>
            </a:r>
            <a:r>
              <a:rPr lang="en-GB" dirty="0"/>
              <a:t>. Women are more sociable than men.</a:t>
            </a:r>
          </a:p>
          <a:p>
            <a:pPr marL="0" indent="0">
              <a:buNone/>
            </a:pPr>
            <a:endParaRPr lang="en-GB" dirty="0" smtClean="0"/>
          </a:p>
          <a:p>
            <a:pPr marL="0" indent="0">
              <a:buNone/>
            </a:pPr>
            <a:r>
              <a:rPr lang="en-GB" i="1" dirty="0" smtClean="0"/>
              <a:t>Can read carefully to establish purpose or main idea of the text by identifying or recognising main points that are central to the meaning</a:t>
            </a:r>
            <a:endParaRPr lang="en-GB" i="1" dirty="0"/>
          </a:p>
          <a:p>
            <a:pPr marL="0" indent="0">
              <a:buNone/>
            </a:pPr>
            <a:endParaRPr lang="en-GB" dirty="0"/>
          </a:p>
        </p:txBody>
      </p:sp>
    </p:spTree>
    <p:extLst>
      <p:ext uri="{BB962C8B-B14F-4D97-AF65-F5344CB8AC3E}">
        <p14:creationId xmlns:p14="http://schemas.microsoft.com/office/powerpoint/2010/main" val="230273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2068</Words>
  <Application>Microsoft Office PowerPoint</Application>
  <PresentationFormat>On-screen Show (4:3)</PresentationFormat>
  <Paragraphs>214</Paragraphs>
  <Slides>32</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Tema di Office</vt:lpstr>
      <vt:lpstr>Evaluating a pre-sessional reading test using stimulated recall interviews</vt:lpstr>
      <vt:lpstr>PowerPoint Presentation</vt:lpstr>
      <vt:lpstr>test design</vt:lpstr>
      <vt:lpstr>recall interviews</vt:lpstr>
      <vt:lpstr>data collection</vt:lpstr>
      <vt:lpstr>analysis</vt:lpstr>
      <vt:lpstr>results</vt:lpstr>
      <vt:lpstr>3 test items</vt:lpstr>
      <vt:lpstr>PowerPoint Presentation</vt:lpstr>
      <vt:lpstr>Shafiq: 88% - correct answer given: C</vt:lpstr>
      <vt:lpstr>Sultan: 28% - incorrect answer given: B</vt:lpstr>
      <vt:lpstr>Q24</vt:lpstr>
      <vt:lpstr>PowerPoint Presentation</vt:lpstr>
      <vt:lpstr>PowerPoint Presentation</vt:lpstr>
      <vt:lpstr>correct answer</vt:lpstr>
      <vt:lpstr>correct answer</vt:lpstr>
      <vt:lpstr>PowerPoint Presentation</vt:lpstr>
      <vt:lpstr>Incorrect answer</vt:lpstr>
      <vt:lpstr>Q 10</vt:lpstr>
      <vt:lpstr>PowerPoint Presentation</vt:lpstr>
      <vt:lpstr>PowerPoint Presentation</vt:lpstr>
      <vt:lpstr>distractor: The contagious nature of laughter </vt:lpstr>
      <vt:lpstr>distractor: The contagious nature of laughter </vt:lpstr>
      <vt:lpstr>PowerPoint Presentation</vt:lpstr>
      <vt:lpstr>distractor: the laughter in shopping malls</vt:lpstr>
      <vt:lpstr>PowerPoint Presentation</vt:lpstr>
      <vt:lpstr>teaching</vt:lpstr>
      <vt:lpstr>teaching practice: time</vt:lpstr>
      <vt:lpstr>teaching practice: awareness</vt:lpstr>
      <vt:lpstr>teaching practice: activities</vt:lpstr>
      <vt:lpstr>stimulated recall interviews</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Donaghue, Helen</dc:creator>
  <cp:lastModifiedBy>BENSON Cathy</cp:lastModifiedBy>
  <cp:revision>126</cp:revision>
  <cp:lastPrinted>2017-03-15T15:58:32Z</cp:lastPrinted>
  <dcterms:created xsi:type="dcterms:W3CDTF">2017-01-18T09:49:16Z</dcterms:created>
  <dcterms:modified xsi:type="dcterms:W3CDTF">2017-03-16T18:51:51Z</dcterms:modified>
</cp:coreProperties>
</file>