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Override PartName="/ppt/charts/style2.xml" ContentType="application/vnd.ms-office.chartstyle+xml"/>
  <Override PartName="/ppt/charts/colors2.xml" ContentType="application/vnd.ms-office.chartcolorstyle+xml"/>
  <Override PartName="/ppt/charts/style3.xml" ContentType="application/vnd.ms-office.chartstyle+xml"/>
  <Override PartName="/ppt/charts/colors3.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7" r:id="rId4"/>
    <p:sldId id="258" r:id="rId5"/>
    <p:sldId id="268" r:id="rId6"/>
    <p:sldId id="266" r:id="rId7"/>
    <p:sldId id="273" r:id="rId8"/>
    <p:sldId id="279" r:id="rId9"/>
    <p:sldId id="267" r:id="rId10"/>
    <p:sldId id="260" r:id="rId11"/>
    <p:sldId id="269" r:id="rId12"/>
    <p:sldId id="261" r:id="rId13"/>
    <p:sldId id="276" r:id="rId14"/>
    <p:sldId id="270" r:id="rId15"/>
    <p:sldId id="277" r:id="rId16"/>
    <p:sldId id="281" r:id="rId17"/>
    <p:sldId id="271" r:id="rId18"/>
    <p:sldId id="284" r:id="rId19"/>
    <p:sldId id="262" r:id="rId20"/>
    <p:sldId id="275" r:id="rId21"/>
    <p:sldId id="278" r:id="rId22"/>
    <p:sldId id="285" r:id="rId23"/>
    <p:sldId id="280" r:id="rId24"/>
    <p:sldId id="282" r:id="rId25"/>
    <p:sldId id="286" r:id="rId26"/>
    <p:sldId id="287" r:id="rId27"/>
    <p:sldId id="300" r:id="rId28"/>
    <p:sldId id="288" r:id="rId29"/>
    <p:sldId id="289" r:id="rId30"/>
    <p:sldId id="290" r:id="rId31"/>
    <p:sldId id="291" r:id="rId32"/>
    <p:sldId id="292" r:id="rId33"/>
    <p:sldId id="293" r:id="rId34"/>
    <p:sldId id="294" r:id="rId35"/>
    <p:sldId id="295" r:id="rId36"/>
    <p:sldId id="296" r:id="rId37"/>
    <p:sldId id="297" r:id="rId38"/>
    <p:sldId id="298" r:id="rId39"/>
    <p:sldId id="299" r:id="rId40"/>
    <p:sldId id="263" r:id="rId41"/>
    <p:sldId id="265" r:id="rId42"/>
    <p:sldId id="274" r:id="rId43"/>
    <p:sldId id="302"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44"/>
    <p:restoredTop sz="93147"/>
  </p:normalViewPr>
  <p:slideViewPr>
    <p:cSldViewPr snapToGrid="0" snapToObjects="1">
      <p:cViewPr>
        <p:scale>
          <a:sx n="94" d="100"/>
          <a:sy n="94" d="100"/>
        </p:scale>
        <p:origin x="-120" y="2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printerSettings" Target="printerSettings/printerSettings1.bin"/></Relationships>
</file>

<file path=ppt/charts/_rels/chart1.xml.rels><?xml version="1.0" encoding="UTF-8" standalone="yes"?>
<Relationships xmlns="http://schemas.openxmlformats.org/package/2006/relationships"><Relationship Id="rId1" Type="http://schemas.openxmlformats.org/officeDocument/2006/relationships/oleObject" Target="file://localhost//Users/alexanderrunchman/Documents/pre-sessional%202016%20scores%20across%20board.xlsx" TargetMode="External"/><Relationship Id="rId2" Type="http://schemas.microsoft.com/office/2011/relationships/chartStyle" Target="style1.xml"/><Relationship Id="rId3" Type="http://schemas.microsoft.com/office/2011/relationships/chartColorStyle" Target="colors1.xml"/></Relationships>
</file>

<file path=ppt/charts/_rels/chart2.xml.rels><?xml version="1.0" encoding="UTF-8" standalone="yes"?>
<Relationships xmlns="http://schemas.openxmlformats.org/package/2006/relationships"><Relationship Id="rId1" Type="http://schemas.openxmlformats.org/officeDocument/2006/relationships/oleObject" Target="file://localhost//Users/alexanderrunchman/Documents/pre-sessional%202016%20listening%20charts.xlsx" TargetMode="External"/><Relationship Id="rId2" Type="http://schemas.microsoft.com/office/2011/relationships/chartStyle" Target="style2.xml"/><Relationship Id="rId3" Type="http://schemas.microsoft.com/office/2011/relationships/chartColorStyle" Target="colors2.xml"/></Relationships>
</file>

<file path=ppt/charts/_rels/chart3.xml.rels><?xml version="1.0" encoding="UTF-8" standalone="yes"?>
<Relationships xmlns="http://schemas.openxmlformats.org/package/2006/relationships"><Relationship Id="rId1" Type="http://schemas.openxmlformats.org/officeDocument/2006/relationships/oleObject" Target="file://localhost//Users/alexanderrunchman/Documents/pre-sessional%202016%20listening%20charts.xlsx" TargetMode="External"/><Relationship Id="rId2" Type="http://schemas.microsoft.com/office/2011/relationships/chartStyle" Target="style3.xml"/><Relationship Id="rId3" Type="http://schemas.microsoft.com/office/2011/relationships/chartColorStyle" Target="colors3.xml"/></Relationships>
</file>

<file path=ppt/charts/_rels/chart4.xml.rels><?xml version="1.0" encoding="UTF-8" standalone="yes"?>
<Relationships xmlns="http://schemas.openxmlformats.org/package/2006/relationships"><Relationship Id="rId1" Type="http://schemas.openxmlformats.org/officeDocument/2006/relationships/oleObject" Target="Macintosh%20HD:Users:user:Desktop:pre-sessional%202016%20listening%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Macintosh%20HD:Users:user:Desktop:pre-sessional%202016%20listening%20char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user:Desktop:pre-sessional%202016%20listening%20char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800" b="1" dirty="0">
                <a:latin typeface="+mj-lt"/>
              </a:rPr>
              <a:t>Comparison</a:t>
            </a:r>
            <a:r>
              <a:rPr lang="en-US" sz="2800" b="1" baseline="0" dirty="0">
                <a:latin typeface="+mj-lt"/>
              </a:rPr>
              <a:t> of Writing, Extended Writing, and Listening Grades</a:t>
            </a:r>
            <a:endParaRPr lang="en-US" sz="2800" b="1" dirty="0">
              <a:latin typeface="+mj-lt"/>
            </a:endParaRPr>
          </a:p>
        </c:rich>
      </c:tx>
      <c:layout/>
      <c:overlay val="0"/>
      <c:spPr>
        <a:noFill/>
        <a:ln>
          <a:noFill/>
        </a:ln>
        <a:effectLst/>
      </c:spPr>
    </c:title>
    <c:autoTitleDeleted val="0"/>
    <c:plotArea>
      <c:layout/>
      <c:barChart>
        <c:barDir val="col"/>
        <c:grouping val="clustered"/>
        <c:varyColors val="0"/>
        <c:ser>
          <c:idx val="0"/>
          <c:order val="0"/>
          <c:tx>
            <c:strRef>
              <c:f>Sheet1!$A$19</c:f>
              <c:strCache>
                <c:ptCount val="1"/>
                <c:pt idx="0">
                  <c:v>Writing</c:v>
                </c:pt>
              </c:strCache>
            </c:strRef>
          </c:tx>
          <c:spPr>
            <a:solidFill>
              <a:schemeClr val="accent1"/>
            </a:solidFill>
            <a:ln>
              <a:noFill/>
            </a:ln>
            <a:effectLst/>
          </c:spPr>
          <c:invertIfNegative val="0"/>
          <c:cat>
            <c:strRef>
              <c:f>Sheet1!$B$18:$Q$18</c:f>
              <c:strCache>
                <c:ptCount val="16"/>
                <c:pt idx="0">
                  <c:v>A+</c:v>
                </c:pt>
                <c:pt idx="1">
                  <c:v>A</c:v>
                </c:pt>
                <c:pt idx="2">
                  <c:v>A-</c:v>
                </c:pt>
                <c:pt idx="3">
                  <c:v>B+</c:v>
                </c:pt>
                <c:pt idx="4">
                  <c:v>B</c:v>
                </c:pt>
                <c:pt idx="5">
                  <c:v>B-</c:v>
                </c:pt>
                <c:pt idx="6">
                  <c:v>C+</c:v>
                </c:pt>
                <c:pt idx="7">
                  <c:v>C</c:v>
                </c:pt>
                <c:pt idx="8">
                  <c:v>C-</c:v>
                </c:pt>
                <c:pt idx="9">
                  <c:v>D+</c:v>
                </c:pt>
                <c:pt idx="10">
                  <c:v>D</c:v>
                </c:pt>
                <c:pt idx="11">
                  <c:v>D-</c:v>
                </c:pt>
                <c:pt idx="12">
                  <c:v>E+</c:v>
                </c:pt>
                <c:pt idx="13">
                  <c:v>E</c:v>
                </c:pt>
                <c:pt idx="14">
                  <c:v>E-</c:v>
                </c:pt>
                <c:pt idx="15">
                  <c:v>F+</c:v>
                </c:pt>
              </c:strCache>
            </c:strRef>
          </c:cat>
          <c:val>
            <c:numRef>
              <c:f>Sheet1!$B$19:$Q$19</c:f>
              <c:numCache>
                <c:formatCode>General</c:formatCode>
                <c:ptCount val="16"/>
                <c:pt idx="0">
                  <c:v>0.0</c:v>
                </c:pt>
                <c:pt idx="1">
                  <c:v>2.0</c:v>
                </c:pt>
                <c:pt idx="2">
                  <c:v>3.0</c:v>
                </c:pt>
                <c:pt idx="3">
                  <c:v>6.0</c:v>
                </c:pt>
                <c:pt idx="4">
                  <c:v>16.0</c:v>
                </c:pt>
                <c:pt idx="5">
                  <c:v>24.0</c:v>
                </c:pt>
                <c:pt idx="6">
                  <c:v>28.0</c:v>
                </c:pt>
                <c:pt idx="7">
                  <c:v>19.0</c:v>
                </c:pt>
                <c:pt idx="8">
                  <c:v>8.0</c:v>
                </c:pt>
                <c:pt idx="9">
                  <c:v>2.0</c:v>
                </c:pt>
                <c:pt idx="10">
                  <c:v>0.0</c:v>
                </c:pt>
                <c:pt idx="11">
                  <c:v>1.0</c:v>
                </c:pt>
                <c:pt idx="12">
                  <c:v>0.0</c:v>
                </c:pt>
                <c:pt idx="13">
                  <c:v>0.0</c:v>
                </c:pt>
                <c:pt idx="14">
                  <c:v>0.0</c:v>
                </c:pt>
                <c:pt idx="15">
                  <c:v>0.0</c:v>
                </c:pt>
              </c:numCache>
            </c:numRef>
          </c:val>
        </c:ser>
        <c:ser>
          <c:idx val="1"/>
          <c:order val="1"/>
          <c:tx>
            <c:strRef>
              <c:f>Sheet1!$A$20</c:f>
              <c:strCache>
                <c:ptCount val="1"/>
                <c:pt idx="0">
                  <c:v>Extended Writing</c:v>
                </c:pt>
              </c:strCache>
            </c:strRef>
          </c:tx>
          <c:spPr>
            <a:solidFill>
              <a:schemeClr val="accent2"/>
            </a:solidFill>
            <a:ln>
              <a:noFill/>
            </a:ln>
            <a:effectLst/>
          </c:spPr>
          <c:invertIfNegative val="0"/>
          <c:cat>
            <c:strRef>
              <c:f>Sheet1!$B$18:$Q$18</c:f>
              <c:strCache>
                <c:ptCount val="16"/>
                <c:pt idx="0">
                  <c:v>A+</c:v>
                </c:pt>
                <c:pt idx="1">
                  <c:v>A</c:v>
                </c:pt>
                <c:pt idx="2">
                  <c:v>A-</c:v>
                </c:pt>
                <c:pt idx="3">
                  <c:v>B+</c:v>
                </c:pt>
                <c:pt idx="4">
                  <c:v>B</c:v>
                </c:pt>
                <c:pt idx="5">
                  <c:v>B-</c:v>
                </c:pt>
                <c:pt idx="6">
                  <c:v>C+</c:v>
                </c:pt>
                <c:pt idx="7">
                  <c:v>C</c:v>
                </c:pt>
                <c:pt idx="8">
                  <c:v>C-</c:v>
                </c:pt>
                <c:pt idx="9">
                  <c:v>D+</c:v>
                </c:pt>
                <c:pt idx="10">
                  <c:v>D</c:v>
                </c:pt>
                <c:pt idx="11">
                  <c:v>D-</c:v>
                </c:pt>
                <c:pt idx="12">
                  <c:v>E+</c:v>
                </c:pt>
                <c:pt idx="13">
                  <c:v>E</c:v>
                </c:pt>
                <c:pt idx="14">
                  <c:v>E-</c:v>
                </c:pt>
                <c:pt idx="15">
                  <c:v>F+</c:v>
                </c:pt>
              </c:strCache>
            </c:strRef>
          </c:cat>
          <c:val>
            <c:numRef>
              <c:f>Sheet1!$B$20:$Q$20</c:f>
              <c:numCache>
                <c:formatCode>General</c:formatCode>
                <c:ptCount val="16"/>
                <c:pt idx="0">
                  <c:v>0.0</c:v>
                </c:pt>
                <c:pt idx="1">
                  <c:v>5.0</c:v>
                </c:pt>
                <c:pt idx="2">
                  <c:v>11.0</c:v>
                </c:pt>
                <c:pt idx="3">
                  <c:v>13.0</c:v>
                </c:pt>
                <c:pt idx="4">
                  <c:v>21.0</c:v>
                </c:pt>
                <c:pt idx="5">
                  <c:v>16.0</c:v>
                </c:pt>
                <c:pt idx="6">
                  <c:v>14.0</c:v>
                </c:pt>
                <c:pt idx="7">
                  <c:v>11.0</c:v>
                </c:pt>
                <c:pt idx="8">
                  <c:v>14.0</c:v>
                </c:pt>
                <c:pt idx="9">
                  <c:v>2.0</c:v>
                </c:pt>
                <c:pt idx="10">
                  <c:v>1.0</c:v>
                </c:pt>
                <c:pt idx="11">
                  <c:v>0.0</c:v>
                </c:pt>
                <c:pt idx="12">
                  <c:v>1.0</c:v>
                </c:pt>
                <c:pt idx="13">
                  <c:v>0.0</c:v>
                </c:pt>
                <c:pt idx="14">
                  <c:v>0.0</c:v>
                </c:pt>
                <c:pt idx="15">
                  <c:v>0.0</c:v>
                </c:pt>
              </c:numCache>
            </c:numRef>
          </c:val>
        </c:ser>
        <c:ser>
          <c:idx val="2"/>
          <c:order val="2"/>
          <c:tx>
            <c:strRef>
              <c:f>Sheet1!$A$21</c:f>
              <c:strCache>
                <c:ptCount val="1"/>
                <c:pt idx="0">
                  <c:v>Listening</c:v>
                </c:pt>
              </c:strCache>
            </c:strRef>
          </c:tx>
          <c:spPr>
            <a:solidFill>
              <a:schemeClr val="accent3"/>
            </a:solidFill>
            <a:ln>
              <a:noFill/>
            </a:ln>
            <a:effectLst/>
          </c:spPr>
          <c:invertIfNegative val="0"/>
          <c:cat>
            <c:strRef>
              <c:f>Sheet1!$B$18:$Q$18</c:f>
              <c:strCache>
                <c:ptCount val="16"/>
                <c:pt idx="0">
                  <c:v>A+</c:v>
                </c:pt>
                <c:pt idx="1">
                  <c:v>A</c:v>
                </c:pt>
                <c:pt idx="2">
                  <c:v>A-</c:v>
                </c:pt>
                <c:pt idx="3">
                  <c:v>B+</c:v>
                </c:pt>
                <c:pt idx="4">
                  <c:v>B</c:v>
                </c:pt>
                <c:pt idx="5">
                  <c:v>B-</c:v>
                </c:pt>
                <c:pt idx="6">
                  <c:v>C+</c:v>
                </c:pt>
                <c:pt idx="7">
                  <c:v>C</c:v>
                </c:pt>
                <c:pt idx="8">
                  <c:v>C-</c:v>
                </c:pt>
                <c:pt idx="9">
                  <c:v>D+</c:v>
                </c:pt>
                <c:pt idx="10">
                  <c:v>D</c:v>
                </c:pt>
                <c:pt idx="11">
                  <c:v>D-</c:v>
                </c:pt>
                <c:pt idx="12">
                  <c:v>E+</c:v>
                </c:pt>
                <c:pt idx="13">
                  <c:v>E</c:v>
                </c:pt>
                <c:pt idx="14">
                  <c:v>E-</c:v>
                </c:pt>
                <c:pt idx="15">
                  <c:v>F+</c:v>
                </c:pt>
              </c:strCache>
            </c:strRef>
          </c:cat>
          <c:val>
            <c:numRef>
              <c:f>Sheet1!$B$21:$Q$21</c:f>
              <c:numCache>
                <c:formatCode>General</c:formatCode>
                <c:ptCount val="16"/>
                <c:pt idx="0">
                  <c:v>0.0</c:v>
                </c:pt>
                <c:pt idx="1">
                  <c:v>6.0</c:v>
                </c:pt>
                <c:pt idx="2">
                  <c:v>18.0</c:v>
                </c:pt>
                <c:pt idx="3">
                  <c:v>8.0</c:v>
                </c:pt>
                <c:pt idx="4">
                  <c:v>9.0</c:v>
                </c:pt>
                <c:pt idx="5">
                  <c:v>6.0</c:v>
                </c:pt>
                <c:pt idx="6">
                  <c:v>16.0</c:v>
                </c:pt>
                <c:pt idx="7">
                  <c:v>8.0</c:v>
                </c:pt>
                <c:pt idx="8">
                  <c:v>11.0</c:v>
                </c:pt>
                <c:pt idx="9">
                  <c:v>7.0</c:v>
                </c:pt>
                <c:pt idx="10">
                  <c:v>12.0</c:v>
                </c:pt>
                <c:pt idx="11">
                  <c:v>4.0</c:v>
                </c:pt>
                <c:pt idx="12">
                  <c:v>1.0</c:v>
                </c:pt>
                <c:pt idx="13">
                  <c:v>1.0</c:v>
                </c:pt>
                <c:pt idx="14">
                  <c:v>1.0</c:v>
                </c:pt>
                <c:pt idx="15">
                  <c:v>1.0</c:v>
                </c:pt>
              </c:numCache>
            </c:numRef>
          </c:val>
        </c:ser>
        <c:dLbls>
          <c:showLegendKey val="0"/>
          <c:showVal val="0"/>
          <c:showCatName val="0"/>
          <c:showSerName val="0"/>
          <c:showPercent val="0"/>
          <c:showBubbleSize val="0"/>
        </c:dLbls>
        <c:gapWidth val="219"/>
        <c:overlap val="-27"/>
        <c:axId val="-2144584232"/>
        <c:axId val="2101783960"/>
      </c:barChart>
      <c:catAx>
        <c:axId val="-2144584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101783960"/>
        <c:crosses val="autoZero"/>
        <c:auto val="1"/>
        <c:lblAlgn val="ctr"/>
        <c:lblOffset val="100"/>
        <c:noMultiLvlLbl val="0"/>
      </c:catAx>
      <c:valAx>
        <c:axId val="210178396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214458423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800" b="1" dirty="0"/>
              <a:t>Pre-sessional exit test</a:t>
            </a:r>
            <a:r>
              <a:rPr lang="en-US" sz="2800" b="1" baseline="0" dirty="0"/>
              <a:t> scores for students with </a:t>
            </a:r>
            <a:r>
              <a:rPr lang="en-US" sz="2800" b="1" dirty="0"/>
              <a:t> IELTS Listening Score 5.0 </a:t>
            </a:r>
          </a:p>
        </c:rich>
      </c:tx>
      <c:layout>
        <c:manualLayout>
          <c:xMode val="edge"/>
          <c:yMode val="edge"/>
          <c:x val="0.104509583333333"/>
          <c:y val="0.0242534722222222"/>
        </c:manualLayout>
      </c:layout>
      <c:overlay val="0"/>
      <c:spPr>
        <a:noFill/>
        <a:ln>
          <a:noFill/>
        </a:ln>
        <a:effectLst/>
      </c:spPr>
    </c:title>
    <c:autoTitleDeleted val="0"/>
    <c:plotArea>
      <c:layout/>
      <c:pieChart>
        <c:varyColors val="1"/>
        <c:ser>
          <c:idx val="0"/>
          <c:order val="0"/>
          <c:tx>
            <c:strRef>
              <c:f>Sheet1!$E$3:$E$4</c:f>
              <c:strCache>
                <c:ptCount val="2"/>
                <c:pt idx="0">
                  <c:v>IELTS Listening Score 5.0</c:v>
                </c:pt>
                <c:pt idx="1">
                  <c:v>Percentage </c:v>
                </c:pt>
              </c:strCache>
            </c:strRef>
          </c:tx>
          <c:dPt>
            <c:idx val="0"/>
            <c:bubble3D val="0"/>
            <c:spPr>
              <a:solidFill>
                <a:schemeClr val="accent2"/>
              </a:solidFill>
              <a:ln w="19050">
                <a:solidFill>
                  <a:schemeClr val="lt1"/>
                </a:solidFill>
              </a:ln>
              <a:effectLst/>
            </c:spPr>
          </c:dPt>
          <c:dPt>
            <c:idx val="1"/>
            <c:bubble3D val="0"/>
            <c:spPr>
              <a:solidFill>
                <a:schemeClr val="accent4"/>
              </a:solidFill>
              <a:ln w="19050">
                <a:solidFill>
                  <a:schemeClr val="lt1"/>
                </a:solidFill>
              </a:ln>
              <a:effectLst/>
            </c:spPr>
          </c:dPt>
          <c:dPt>
            <c:idx val="2"/>
            <c:bubble3D val="0"/>
            <c:spPr>
              <a:solidFill>
                <a:schemeClr val="tx2"/>
              </a:solidFill>
              <a:ln w="19050">
                <a:solidFill>
                  <a:schemeClr val="lt1"/>
                </a:solidFill>
              </a:ln>
              <a:effectLst/>
            </c:spPr>
          </c:dPt>
          <c:dPt>
            <c:idx val="3"/>
            <c:bubble3D val="0"/>
            <c:spPr>
              <a:solidFill>
                <a:schemeClr val="accent4">
                  <a:lumMod val="75000"/>
                </a:schemeClr>
              </a:solidFill>
              <a:ln w="19050">
                <a:solidFill>
                  <a:schemeClr val="lt1"/>
                </a:solidFill>
              </a:ln>
              <a:effectLst/>
            </c:spPr>
          </c:dPt>
          <c:dPt>
            <c:idx val="4"/>
            <c:bubble3D val="0"/>
            <c:spPr>
              <a:solidFill>
                <a:schemeClr val="accent2">
                  <a:lumMod val="50000"/>
                </a:schemeClr>
              </a:solidFill>
              <a:ln w="19050">
                <a:solidFill>
                  <a:schemeClr val="lt1"/>
                </a:solidFill>
              </a:ln>
              <a:effectLst/>
            </c:spPr>
          </c:dPt>
          <c:cat>
            <c:strRef>
              <c:f>Sheet1!$D$5:$D$9</c:f>
              <c:strCache>
                <c:ptCount val="5"/>
                <c:pt idx="0">
                  <c:v>B-</c:v>
                </c:pt>
                <c:pt idx="1">
                  <c:v>C </c:v>
                </c:pt>
                <c:pt idx="2">
                  <c:v>D </c:v>
                </c:pt>
                <c:pt idx="3">
                  <c:v>E+</c:v>
                </c:pt>
                <c:pt idx="4">
                  <c:v>F+</c:v>
                </c:pt>
              </c:strCache>
            </c:strRef>
          </c:cat>
          <c:val>
            <c:numRef>
              <c:f>Sheet1!$E$5:$E$9</c:f>
              <c:numCache>
                <c:formatCode>0.00%</c:formatCode>
                <c:ptCount val="5"/>
                <c:pt idx="0">
                  <c:v>0.1</c:v>
                </c:pt>
                <c:pt idx="1">
                  <c:v>0.3</c:v>
                </c:pt>
                <c:pt idx="2">
                  <c:v>0.4</c:v>
                </c:pt>
                <c:pt idx="3">
                  <c:v>0.1</c:v>
                </c:pt>
                <c:pt idx="4">
                  <c:v>0.1</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sz="2800" b="1" i="0" baseline="0" dirty="0">
                <a:solidFill>
                  <a:schemeClr val="tx1"/>
                </a:solidFill>
                <a:effectLst/>
                <a:latin typeface="+mj-lt"/>
              </a:rPr>
              <a:t>Pre-sessional exit test scores for students with  IELTS Listening Score 7.5 &amp; above</a:t>
            </a:r>
            <a:endParaRPr lang="en-US" sz="2800" b="1" dirty="0">
              <a:solidFill>
                <a:schemeClr val="tx1"/>
              </a:solidFill>
              <a:effectLst/>
              <a:latin typeface="+mj-lt"/>
            </a:endParaRPr>
          </a:p>
          <a:p>
            <a:pPr marL="0" marR="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en-US" dirty="0"/>
              <a:t> </a:t>
            </a:r>
          </a:p>
        </c:rich>
      </c:tx>
      <c:layout>
        <c:manualLayout>
          <c:xMode val="edge"/>
          <c:yMode val="edge"/>
          <c:x val="0.140138888888889"/>
          <c:y val="0.0240740740740741"/>
        </c:manualLayout>
      </c:layout>
      <c:overlay val="0"/>
      <c:spPr>
        <a:noFill/>
        <a:ln>
          <a:noFill/>
        </a:ln>
        <a:effectLst/>
      </c:spPr>
    </c:title>
    <c:autoTitleDeleted val="0"/>
    <c:plotArea>
      <c:layout/>
      <c:pieChart>
        <c:varyColors val="1"/>
        <c:ser>
          <c:idx val="0"/>
          <c:order val="0"/>
          <c:tx>
            <c:strRef>
              <c:f>Sheet1!$E$54</c:f>
              <c:strCache>
                <c:ptCount val="1"/>
                <c:pt idx="0">
                  <c:v>Percentage </c:v>
                </c:pt>
              </c:strCache>
            </c:strRef>
          </c:tx>
          <c:dPt>
            <c:idx val="0"/>
            <c:bubble3D val="0"/>
            <c:spPr>
              <a:solidFill>
                <a:schemeClr val="accent6"/>
              </a:solidFill>
              <a:ln w="19050">
                <a:solidFill>
                  <a:schemeClr val="lt1"/>
                </a:solidFill>
              </a:ln>
              <a:effectLst/>
            </c:spPr>
          </c:dPt>
          <c:dPt>
            <c:idx val="1"/>
            <c:bubble3D val="0"/>
            <c:spPr>
              <a:solidFill>
                <a:schemeClr val="accent6">
                  <a:lumMod val="40000"/>
                  <a:lumOff val="60000"/>
                </a:schemeClr>
              </a:solidFill>
              <a:ln w="19050">
                <a:solidFill>
                  <a:schemeClr val="lt1"/>
                </a:solidFill>
              </a:ln>
              <a:effectLst/>
            </c:spPr>
          </c:dPt>
          <c:dPt>
            <c:idx val="2"/>
            <c:bubble3D val="0"/>
            <c:spPr>
              <a:solidFill>
                <a:schemeClr val="tx1"/>
              </a:solidFill>
              <a:ln w="19050">
                <a:solidFill>
                  <a:schemeClr val="lt1"/>
                </a:solidFill>
              </a:ln>
              <a:effectLst/>
            </c:spPr>
          </c:dPt>
          <c:cat>
            <c:strRef>
              <c:f>Sheet1!$D$55:$D$57</c:f>
              <c:strCache>
                <c:ptCount val="3"/>
                <c:pt idx="0">
                  <c:v>A</c:v>
                </c:pt>
                <c:pt idx="1">
                  <c:v>A-</c:v>
                </c:pt>
                <c:pt idx="2">
                  <c:v>B+</c:v>
                </c:pt>
              </c:strCache>
            </c:strRef>
          </c:cat>
          <c:val>
            <c:numRef>
              <c:f>Sheet1!$E$55:$E$57</c:f>
              <c:numCache>
                <c:formatCode>0.00%</c:formatCode>
                <c:ptCount val="3"/>
                <c:pt idx="0">
                  <c:v>0.4</c:v>
                </c:pt>
                <c:pt idx="1">
                  <c:v>0.4</c:v>
                </c:pt>
                <c:pt idx="2">
                  <c:v>0.2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2800" b="0" i="0" u="none" strike="noStrike" kern="1200" spc="0" baseline="0">
                <a:solidFill>
                  <a:sysClr val="windowText" lastClr="000000">
                    <a:lumMod val="65000"/>
                    <a:lumOff val="35000"/>
                  </a:sysClr>
                </a:solidFill>
                <a:latin typeface="+mn-lt"/>
                <a:ea typeface="+mn-ea"/>
                <a:cs typeface="+mn-cs"/>
              </a:defRPr>
            </a:pPr>
            <a:r>
              <a:rPr lang="en-US" sz="2800" b="1" i="0" baseline="0" dirty="0">
                <a:solidFill>
                  <a:schemeClr val="tx1"/>
                </a:solidFill>
                <a:effectLst/>
                <a:latin typeface="+mj-lt"/>
              </a:rPr>
              <a:t>Pre-sessional exit test scores for students with  IELTS Listening Score 5.5 </a:t>
            </a:r>
            <a:endParaRPr lang="en-US" sz="2800" b="1" dirty="0">
              <a:solidFill>
                <a:schemeClr val="tx1"/>
              </a:solidFill>
              <a:effectLst/>
              <a:latin typeface="+mj-lt"/>
            </a:endParaRPr>
          </a:p>
          <a:p>
            <a:pPr marL="0" marR="0" indent="0" algn="ctr" defTabSz="914400" rtl="0" eaLnBrk="1" fontAlgn="auto" latinLnBrk="0" hangingPunct="1">
              <a:lnSpc>
                <a:spcPct val="100000"/>
              </a:lnSpc>
              <a:spcBef>
                <a:spcPts val="0"/>
              </a:spcBef>
              <a:spcAft>
                <a:spcPts val="0"/>
              </a:spcAft>
              <a:buClrTx/>
              <a:buSzTx/>
              <a:buFontTx/>
              <a:buNone/>
              <a:tabLst/>
              <a:defRPr sz="2800" b="0" i="0" u="none" strike="noStrike" kern="1200" spc="0" baseline="0">
                <a:solidFill>
                  <a:sysClr val="windowText" lastClr="000000">
                    <a:lumMod val="65000"/>
                    <a:lumOff val="35000"/>
                  </a:sysClr>
                </a:solidFill>
                <a:latin typeface="+mn-lt"/>
                <a:ea typeface="+mn-ea"/>
                <a:cs typeface="+mn-cs"/>
              </a:defRPr>
            </a:pPr>
            <a:endParaRPr lang="en-US" sz="2800" dirty="0"/>
          </a:p>
        </c:rich>
      </c:tx>
      <c:layout/>
      <c:overlay val="0"/>
      <c:spPr>
        <a:noFill/>
        <a:ln>
          <a:noFill/>
        </a:ln>
        <a:effectLst/>
      </c:spPr>
    </c:title>
    <c:autoTitleDeleted val="0"/>
    <c:plotArea>
      <c:layout/>
      <c:pieChart>
        <c:varyColors val="1"/>
        <c:ser>
          <c:idx val="0"/>
          <c:order val="0"/>
          <c:tx>
            <c:strRef>
              <c:f>Sheet1!$E$11</c:f>
              <c:strCache>
                <c:ptCount val="1"/>
                <c:pt idx="0">
                  <c:v>Percentage </c:v>
                </c:pt>
              </c:strCache>
            </c:strRef>
          </c:tx>
          <c:dPt>
            <c:idx val="0"/>
            <c:bubble3D val="0"/>
            <c:spPr>
              <a:solidFill>
                <a:schemeClr val="accent6"/>
              </a:solidFill>
              <a:ln w="19050">
                <a:solidFill>
                  <a:schemeClr val="lt1"/>
                </a:solidFill>
              </a:ln>
              <a:effectLst/>
            </c:spPr>
          </c:dPt>
          <c:dPt>
            <c:idx val="1"/>
            <c:bubble3D val="0"/>
            <c:spPr>
              <a:solidFill>
                <a:schemeClr val="accent6">
                  <a:lumMod val="40000"/>
                  <a:lumOff val="60000"/>
                </a:schemeClr>
              </a:solidFill>
              <a:ln w="19050">
                <a:solidFill>
                  <a:schemeClr val="lt1"/>
                </a:solidFill>
              </a:ln>
              <a:effectLst/>
            </c:spPr>
          </c:dPt>
          <c:dPt>
            <c:idx val="2"/>
            <c:bubble3D val="0"/>
            <c:spPr>
              <a:solidFill>
                <a:schemeClr val="tx1"/>
              </a:solidFill>
              <a:ln w="19050">
                <a:solidFill>
                  <a:schemeClr val="lt1"/>
                </a:solidFill>
              </a:ln>
              <a:effectLst/>
            </c:spPr>
          </c:dPt>
          <c:dPt>
            <c:idx val="3"/>
            <c:bubble3D val="0"/>
            <c:spPr>
              <a:solidFill>
                <a:schemeClr val="accent1"/>
              </a:solidFill>
              <a:ln w="19050">
                <a:solidFill>
                  <a:schemeClr val="lt1"/>
                </a:solidFill>
              </a:ln>
              <a:effectLst/>
            </c:spPr>
          </c:dPt>
          <c:dPt>
            <c:idx val="4"/>
            <c:bubble3D val="0"/>
            <c:spPr>
              <a:solidFill>
                <a:schemeClr val="accent2"/>
              </a:solidFill>
              <a:ln w="19050">
                <a:solidFill>
                  <a:schemeClr val="lt1"/>
                </a:solidFill>
              </a:ln>
              <a:effectLst/>
            </c:spPr>
          </c:dPt>
          <c:dPt>
            <c:idx val="5"/>
            <c:bubble3D val="0"/>
            <c:spPr>
              <a:solidFill>
                <a:schemeClr val="accent3"/>
              </a:solidFill>
              <a:ln w="19050">
                <a:solidFill>
                  <a:schemeClr val="lt1"/>
                </a:solidFill>
              </a:ln>
              <a:effectLst/>
            </c:spPr>
          </c:dPt>
          <c:dPt>
            <c:idx val="6"/>
            <c:bubble3D val="0"/>
            <c:spPr>
              <a:solidFill>
                <a:schemeClr val="accent4"/>
              </a:solidFill>
              <a:ln w="19050">
                <a:solidFill>
                  <a:schemeClr val="lt1"/>
                </a:solidFill>
              </a:ln>
              <a:effectLst/>
            </c:spPr>
          </c:dPt>
          <c:dPt>
            <c:idx val="7"/>
            <c:bubble3D val="0"/>
            <c:spPr>
              <a:solidFill>
                <a:schemeClr val="accent5"/>
              </a:solidFill>
              <a:ln w="19050">
                <a:solidFill>
                  <a:schemeClr val="lt1"/>
                </a:solidFill>
              </a:ln>
              <a:effectLst/>
            </c:spPr>
          </c:dPt>
          <c:dPt>
            <c:idx val="8"/>
            <c:bubble3D val="0"/>
            <c:spPr>
              <a:solidFill>
                <a:schemeClr val="bg2"/>
              </a:solidFill>
              <a:ln w="19050">
                <a:solidFill>
                  <a:schemeClr val="lt1"/>
                </a:solidFill>
              </a:ln>
              <a:effectLst/>
            </c:spPr>
          </c:dPt>
          <c:dPt>
            <c:idx val="9"/>
            <c:bubble3D val="0"/>
            <c:spPr>
              <a:solidFill>
                <a:schemeClr val="tx2"/>
              </a:solidFill>
              <a:ln w="19050">
                <a:solidFill>
                  <a:schemeClr val="lt1"/>
                </a:solidFill>
              </a:ln>
              <a:effectLst/>
            </c:spPr>
          </c:dPt>
          <c:dPt>
            <c:idx val="10"/>
            <c:bubble3D val="0"/>
            <c:spPr>
              <a:solidFill>
                <a:schemeClr val="accent2">
                  <a:lumMod val="60000"/>
                  <a:lumOff val="40000"/>
                </a:schemeClr>
              </a:solidFill>
              <a:ln w="19050">
                <a:solidFill>
                  <a:schemeClr val="lt1"/>
                </a:solidFill>
              </a:ln>
              <a:effectLst/>
            </c:spPr>
          </c:dPt>
          <c:dPt>
            <c:idx val="11"/>
            <c:bubble3D val="0"/>
            <c:spPr>
              <a:solidFill>
                <a:srgbClr val="7030A0"/>
              </a:solidFill>
              <a:ln w="19050">
                <a:solidFill>
                  <a:schemeClr val="lt1"/>
                </a:solidFill>
              </a:ln>
              <a:effectLst/>
            </c:spPr>
          </c:dPt>
          <c:cat>
            <c:strRef>
              <c:f>Sheet1!$D$12:$D$23</c:f>
              <c:strCache>
                <c:ptCount val="12"/>
                <c:pt idx="0">
                  <c:v>A</c:v>
                </c:pt>
                <c:pt idx="1">
                  <c:v>A-</c:v>
                </c:pt>
                <c:pt idx="2">
                  <c:v>B+</c:v>
                </c:pt>
                <c:pt idx="3">
                  <c:v>B</c:v>
                </c:pt>
                <c:pt idx="4">
                  <c:v>B-</c:v>
                </c:pt>
                <c:pt idx="5">
                  <c:v>C+</c:v>
                </c:pt>
                <c:pt idx="6">
                  <c:v>C</c:v>
                </c:pt>
                <c:pt idx="7">
                  <c:v>C-</c:v>
                </c:pt>
                <c:pt idx="8">
                  <c:v>D+</c:v>
                </c:pt>
                <c:pt idx="9">
                  <c:v>D</c:v>
                </c:pt>
                <c:pt idx="10">
                  <c:v>D-</c:v>
                </c:pt>
                <c:pt idx="11">
                  <c:v>E-</c:v>
                </c:pt>
              </c:strCache>
            </c:strRef>
          </c:cat>
          <c:val>
            <c:numRef>
              <c:f>Sheet1!$E$12:$E$23</c:f>
              <c:numCache>
                <c:formatCode>0.00%</c:formatCode>
                <c:ptCount val="12"/>
                <c:pt idx="0">
                  <c:v>0.0333</c:v>
                </c:pt>
                <c:pt idx="1">
                  <c:v>0.0667</c:v>
                </c:pt>
                <c:pt idx="2">
                  <c:v>0.0667</c:v>
                </c:pt>
                <c:pt idx="3">
                  <c:v>0.1</c:v>
                </c:pt>
                <c:pt idx="4">
                  <c:v>0.0333</c:v>
                </c:pt>
                <c:pt idx="5">
                  <c:v>0.2333</c:v>
                </c:pt>
                <c:pt idx="6">
                  <c:v>0.0333</c:v>
                </c:pt>
                <c:pt idx="7">
                  <c:v>0.0667</c:v>
                </c:pt>
                <c:pt idx="8">
                  <c:v>0.1</c:v>
                </c:pt>
                <c:pt idx="9">
                  <c:v>0.2</c:v>
                </c:pt>
                <c:pt idx="10">
                  <c:v>0.0333</c:v>
                </c:pt>
                <c:pt idx="11">
                  <c:v>0.0333</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2800" b="0" i="0" u="none" strike="noStrike" kern="1200" spc="0" baseline="0">
                <a:solidFill>
                  <a:sysClr val="windowText" lastClr="000000">
                    <a:lumMod val="65000"/>
                    <a:lumOff val="35000"/>
                  </a:sysClr>
                </a:solidFill>
                <a:latin typeface="+mn-lt"/>
                <a:ea typeface="+mn-ea"/>
                <a:cs typeface="+mn-cs"/>
              </a:defRPr>
            </a:pPr>
            <a:r>
              <a:rPr lang="en-US" sz="2800" b="1" i="0" baseline="0" dirty="0">
                <a:solidFill>
                  <a:schemeClr val="tx1"/>
                </a:solidFill>
                <a:effectLst/>
                <a:latin typeface="+mj-lt"/>
              </a:rPr>
              <a:t>Pre-sessional exit test scores for students with  IELTS Listening Score 6.0</a:t>
            </a:r>
            <a:endParaRPr lang="en-US" sz="2800" b="1" dirty="0">
              <a:solidFill>
                <a:schemeClr val="tx1"/>
              </a:solidFill>
              <a:effectLst/>
              <a:latin typeface="+mj-lt"/>
            </a:endParaRPr>
          </a:p>
          <a:p>
            <a:pPr marL="0" marR="0" indent="0" algn="ctr" defTabSz="914400" rtl="0" eaLnBrk="1" fontAlgn="auto" latinLnBrk="0" hangingPunct="1">
              <a:lnSpc>
                <a:spcPct val="100000"/>
              </a:lnSpc>
              <a:spcBef>
                <a:spcPts val="0"/>
              </a:spcBef>
              <a:spcAft>
                <a:spcPts val="0"/>
              </a:spcAft>
              <a:buClrTx/>
              <a:buSzTx/>
              <a:buFontTx/>
              <a:buNone/>
              <a:tabLst/>
              <a:defRPr sz="2800" b="0" i="0" u="none" strike="noStrike" kern="1200" spc="0" baseline="0">
                <a:solidFill>
                  <a:sysClr val="windowText" lastClr="000000">
                    <a:lumMod val="65000"/>
                    <a:lumOff val="35000"/>
                  </a:sysClr>
                </a:solidFill>
                <a:latin typeface="+mn-lt"/>
                <a:ea typeface="+mn-ea"/>
                <a:cs typeface="+mn-cs"/>
              </a:defRPr>
            </a:pPr>
            <a:endParaRPr lang="en-US" sz="2800" dirty="0"/>
          </a:p>
        </c:rich>
      </c:tx>
      <c:layout>
        <c:manualLayout>
          <c:xMode val="edge"/>
          <c:yMode val="edge"/>
          <c:x val="0.144166666666667"/>
          <c:y val="0.0462962962962963"/>
        </c:manualLayout>
      </c:layout>
      <c:overlay val="0"/>
      <c:spPr>
        <a:noFill/>
        <a:ln>
          <a:noFill/>
        </a:ln>
        <a:effectLst/>
      </c:spPr>
    </c:title>
    <c:autoTitleDeleted val="0"/>
    <c:plotArea>
      <c:layout/>
      <c:pieChart>
        <c:varyColors val="1"/>
        <c:ser>
          <c:idx val="0"/>
          <c:order val="0"/>
          <c:dPt>
            <c:idx val="0"/>
            <c:bubble3D val="0"/>
            <c:spPr>
              <a:solidFill>
                <a:schemeClr val="accent6"/>
              </a:solidFill>
              <a:ln w="19050">
                <a:solidFill>
                  <a:schemeClr val="lt1"/>
                </a:solidFill>
              </a:ln>
              <a:effectLst/>
            </c:spPr>
          </c:dPt>
          <c:dPt>
            <c:idx val="1"/>
            <c:bubble3D val="0"/>
            <c:spPr>
              <a:solidFill>
                <a:schemeClr val="accent6">
                  <a:lumMod val="40000"/>
                  <a:lumOff val="60000"/>
                </a:schemeClr>
              </a:solidFill>
              <a:ln w="19050">
                <a:solidFill>
                  <a:schemeClr val="lt1"/>
                </a:solidFill>
              </a:ln>
              <a:effectLst/>
            </c:spPr>
          </c:dPt>
          <c:dPt>
            <c:idx val="2"/>
            <c:bubble3D val="0"/>
            <c:spPr>
              <a:solidFill>
                <a:schemeClr val="tx1"/>
              </a:solidFill>
              <a:ln w="19050">
                <a:solidFill>
                  <a:schemeClr val="lt1"/>
                </a:solidFill>
              </a:ln>
              <a:effectLst/>
            </c:spPr>
          </c:dPt>
          <c:dPt>
            <c:idx val="3"/>
            <c:bubble3D val="0"/>
            <c:spPr>
              <a:solidFill>
                <a:schemeClr val="accent1"/>
              </a:solidFill>
              <a:ln w="19050">
                <a:solidFill>
                  <a:schemeClr val="lt1"/>
                </a:solidFill>
              </a:ln>
              <a:effectLst/>
            </c:spPr>
          </c:dPt>
          <c:dPt>
            <c:idx val="4"/>
            <c:bubble3D val="0"/>
            <c:spPr>
              <a:solidFill>
                <a:schemeClr val="accent2"/>
              </a:solidFill>
              <a:ln w="19050">
                <a:solidFill>
                  <a:schemeClr val="lt1"/>
                </a:solidFill>
              </a:ln>
              <a:effectLst/>
            </c:spPr>
          </c:dPt>
          <c:dPt>
            <c:idx val="5"/>
            <c:bubble3D val="0"/>
            <c:spPr>
              <a:solidFill>
                <a:schemeClr val="accent3"/>
              </a:solidFill>
              <a:ln w="19050">
                <a:solidFill>
                  <a:schemeClr val="lt1"/>
                </a:solidFill>
              </a:ln>
              <a:effectLst/>
            </c:spPr>
          </c:dPt>
          <c:dPt>
            <c:idx val="6"/>
            <c:bubble3D val="0"/>
            <c:spPr>
              <a:solidFill>
                <a:schemeClr val="accent4"/>
              </a:solidFill>
              <a:ln w="19050">
                <a:solidFill>
                  <a:schemeClr val="lt1"/>
                </a:solidFill>
              </a:ln>
              <a:effectLst/>
            </c:spPr>
          </c:dPt>
          <c:dPt>
            <c:idx val="7"/>
            <c:bubble3D val="0"/>
            <c:spPr>
              <a:solidFill>
                <a:schemeClr val="accent5"/>
              </a:solidFill>
              <a:ln w="19050">
                <a:solidFill>
                  <a:schemeClr val="lt1"/>
                </a:solidFill>
              </a:ln>
              <a:effectLst/>
            </c:spPr>
          </c:dPt>
          <c:dPt>
            <c:idx val="8"/>
            <c:bubble3D val="0"/>
            <c:spPr>
              <a:solidFill>
                <a:schemeClr val="bg2"/>
              </a:solidFill>
              <a:ln w="19050">
                <a:solidFill>
                  <a:schemeClr val="lt1"/>
                </a:solidFill>
              </a:ln>
              <a:effectLst/>
            </c:spPr>
          </c:dPt>
          <c:dPt>
            <c:idx val="9"/>
            <c:bubble3D val="0"/>
            <c:spPr>
              <a:solidFill>
                <a:schemeClr val="tx2"/>
              </a:solidFill>
              <a:ln w="19050">
                <a:solidFill>
                  <a:schemeClr val="lt1"/>
                </a:solidFill>
              </a:ln>
              <a:effectLst/>
            </c:spPr>
          </c:dPt>
          <c:dPt>
            <c:idx val="10"/>
            <c:bubble3D val="0"/>
            <c:spPr>
              <a:solidFill>
                <a:schemeClr val="accent2">
                  <a:lumMod val="60000"/>
                  <a:lumOff val="40000"/>
                </a:schemeClr>
              </a:solidFill>
              <a:ln w="19050">
                <a:solidFill>
                  <a:schemeClr val="lt1"/>
                </a:solidFill>
              </a:ln>
              <a:effectLst/>
            </c:spPr>
          </c:dPt>
          <c:dPt>
            <c:idx val="11"/>
            <c:bubble3D val="0"/>
            <c:spPr>
              <a:solidFill>
                <a:srgbClr val="FF0000"/>
              </a:solidFill>
              <a:ln w="19050">
                <a:solidFill>
                  <a:schemeClr val="lt1"/>
                </a:solidFill>
              </a:ln>
              <a:effectLst/>
            </c:spPr>
          </c:dPt>
          <c:cat>
            <c:strRef>
              <c:f>'[pre-sessional 2016 listening charts.xlsx]Sheet1'!$D$26:$D$37</c:f>
              <c:strCache>
                <c:ptCount val="12"/>
                <c:pt idx="0">
                  <c:v>A</c:v>
                </c:pt>
                <c:pt idx="1">
                  <c:v>A-</c:v>
                </c:pt>
                <c:pt idx="2">
                  <c:v>B+</c:v>
                </c:pt>
                <c:pt idx="3">
                  <c:v>B</c:v>
                </c:pt>
                <c:pt idx="4">
                  <c:v>B-</c:v>
                </c:pt>
                <c:pt idx="5">
                  <c:v>C+</c:v>
                </c:pt>
                <c:pt idx="6">
                  <c:v>C</c:v>
                </c:pt>
                <c:pt idx="7">
                  <c:v>C-</c:v>
                </c:pt>
                <c:pt idx="8">
                  <c:v>D+</c:v>
                </c:pt>
                <c:pt idx="9">
                  <c:v>D</c:v>
                </c:pt>
                <c:pt idx="10">
                  <c:v>D-</c:v>
                </c:pt>
                <c:pt idx="11">
                  <c:v>E</c:v>
                </c:pt>
              </c:strCache>
            </c:strRef>
          </c:cat>
          <c:val>
            <c:numRef>
              <c:f>'[pre-sessional 2016 listening charts.xlsx]Sheet1'!$E$26:$E$37</c:f>
              <c:numCache>
                <c:formatCode>0.00%</c:formatCode>
                <c:ptCount val="12"/>
                <c:pt idx="0">
                  <c:v>0.0244</c:v>
                </c:pt>
                <c:pt idx="1">
                  <c:v>0.2195</c:v>
                </c:pt>
                <c:pt idx="2">
                  <c:v>0.0244</c:v>
                </c:pt>
                <c:pt idx="3">
                  <c:v>0.0732</c:v>
                </c:pt>
                <c:pt idx="4">
                  <c:v>0.0732</c:v>
                </c:pt>
                <c:pt idx="5">
                  <c:v>0.2195</c:v>
                </c:pt>
                <c:pt idx="6">
                  <c:v>0.0732</c:v>
                </c:pt>
                <c:pt idx="7">
                  <c:v>0.122</c:v>
                </c:pt>
                <c:pt idx="8">
                  <c:v>0.0976</c:v>
                </c:pt>
                <c:pt idx="9">
                  <c:v>0.0244</c:v>
                </c:pt>
                <c:pt idx="10">
                  <c:v>0.0488</c:v>
                </c:pt>
                <c:pt idx="11">
                  <c:v>0.0244</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2800" b="0" i="0" u="none" strike="noStrike" kern="1200" spc="0" baseline="0">
                <a:solidFill>
                  <a:sysClr val="windowText" lastClr="000000">
                    <a:lumMod val="65000"/>
                    <a:lumOff val="35000"/>
                  </a:sysClr>
                </a:solidFill>
                <a:latin typeface="+mn-lt"/>
                <a:ea typeface="+mn-ea"/>
                <a:cs typeface="+mn-cs"/>
              </a:defRPr>
            </a:pPr>
            <a:r>
              <a:rPr lang="en-US" sz="2800" b="1" i="0" baseline="0" dirty="0">
                <a:solidFill>
                  <a:schemeClr val="tx1"/>
                </a:solidFill>
                <a:effectLst/>
                <a:latin typeface="+mj-lt"/>
              </a:rPr>
              <a:t>Pre-sessional exit test scores for students with  IELTS Listening Score 6.5 </a:t>
            </a:r>
            <a:endParaRPr lang="en-US" sz="2800" b="1" dirty="0">
              <a:solidFill>
                <a:schemeClr val="tx1"/>
              </a:solidFill>
              <a:effectLst/>
              <a:latin typeface="+mj-lt"/>
            </a:endParaRPr>
          </a:p>
          <a:p>
            <a:pPr marL="0" marR="0" indent="0" algn="ctr" defTabSz="914400" rtl="0" eaLnBrk="1" fontAlgn="auto" latinLnBrk="0" hangingPunct="1">
              <a:lnSpc>
                <a:spcPct val="100000"/>
              </a:lnSpc>
              <a:spcBef>
                <a:spcPts val="0"/>
              </a:spcBef>
              <a:spcAft>
                <a:spcPts val="0"/>
              </a:spcAft>
              <a:buClrTx/>
              <a:buSzTx/>
              <a:buFontTx/>
              <a:buNone/>
              <a:tabLst/>
              <a:defRPr sz="2800" b="0" i="0" u="none" strike="noStrike" kern="1200" spc="0" baseline="0">
                <a:solidFill>
                  <a:sysClr val="windowText" lastClr="000000">
                    <a:lumMod val="65000"/>
                    <a:lumOff val="35000"/>
                  </a:sysClr>
                </a:solidFill>
                <a:latin typeface="+mn-lt"/>
                <a:ea typeface="+mn-ea"/>
                <a:cs typeface="+mn-cs"/>
              </a:defRPr>
            </a:pPr>
            <a:r>
              <a:rPr lang="en-US" sz="2800" dirty="0"/>
              <a:t> </a:t>
            </a:r>
          </a:p>
        </c:rich>
      </c:tx>
      <c:layout>
        <c:manualLayout>
          <c:xMode val="edge"/>
          <c:yMode val="edge"/>
          <c:x val="0.110833333333333"/>
          <c:y val="0.078703594409017"/>
        </c:manualLayout>
      </c:layout>
      <c:overlay val="0"/>
      <c:spPr>
        <a:noFill/>
        <a:ln>
          <a:noFill/>
        </a:ln>
        <a:effectLst/>
      </c:spPr>
    </c:title>
    <c:autoTitleDeleted val="0"/>
    <c:plotArea>
      <c:layout/>
      <c:pieChart>
        <c:varyColors val="1"/>
        <c:ser>
          <c:idx val="0"/>
          <c:order val="0"/>
          <c:tx>
            <c:strRef>
              <c:f>Sheet1!$E$38</c:f>
              <c:strCache>
                <c:ptCount val="1"/>
                <c:pt idx="0">
                  <c:v>Percentage </c:v>
                </c:pt>
              </c:strCache>
            </c:strRef>
          </c:tx>
          <c:dPt>
            <c:idx val="0"/>
            <c:bubble3D val="0"/>
            <c:spPr>
              <a:solidFill>
                <a:schemeClr val="accent6">
                  <a:lumMod val="40000"/>
                  <a:lumOff val="60000"/>
                </a:schemeClr>
              </a:solidFill>
              <a:ln w="19050">
                <a:solidFill>
                  <a:schemeClr val="lt1"/>
                </a:solidFill>
              </a:ln>
              <a:effectLst/>
            </c:spPr>
          </c:dPt>
          <c:dPt>
            <c:idx val="1"/>
            <c:bubble3D val="0"/>
            <c:spPr>
              <a:solidFill>
                <a:schemeClr val="tx1"/>
              </a:solidFill>
              <a:ln w="19050">
                <a:solidFill>
                  <a:schemeClr val="lt1"/>
                </a:solidFill>
              </a:ln>
              <a:effectLst/>
            </c:spPr>
          </c:dPt>
          <c:dPt>
            <c:idx val="2"/>
            <c:bubble3D val="0"/>
            <c:spPr>
              <a:solidFill>
                <a:schemeClr val="accent1"/>
              </a:solidFill>
              <a:ln w="19050">
                <a:solidFill>
                  <a:schemeClr val="lt1"/>
                </a:solidFill>
              </a:ln>
              <a:effectLst/>
            </c:spPr>
          </c:dPt>
          <c:dPt>
            <c:idx val="3"/>
            <c:bubble3D val="0"/>
            <c:spPr>
              <a:solidFill>
                <a:schemeClr val="accent2"/>
              </a:solidFill>
              <a:ln w="19050">
                <a:solidFill>
                  <a:schemeClr val="lt1"/>
                </a:solidFill>
              </a:ln>
              <a:effectLst/>
            </c:spPr>
          </c:dPt>
          <c:dPt>
            <c:idx val="4"/>
            <c:bubble3D val="0"/>
            <c:spPr>
              <a:solidFill>
                <a:schemeClr val="accent4"/>
              </a:solidFill>
              <a:ln w="19050">
                <a:solidFill>
                  <a:schemeClr val="lt1"/>
                </a:solidFill>
              </a:ln>
              <a:effectLst/>
            </c:spPr>
          </c:dPt>
          <c:dPt>
            <c:idx val="5"/>
            <c:bubble3D val="0"/>
            <c:spPr>
              <a:solidFill>
                <a:schemeClr val="accent5"/>
              </a:solidFill>
              <a:ln w="19050">
                <a:solidFill>
                  <a:schemeClr val="lt1"/>
                </a:solidFill>
              </a:ln>
              <a:effectLst/>
            </c:spPr>
          </c:dPt>
          <c:dPt>
            <c:idx val="6"/>
            <c:bubble3D val="0"/>
            <c:spPr>
              <a:solidFill>
                <a:schemeClr val="tx2"/>
              </a:solidFill>
              <a:ln w="19050">
                <a:solidFill>
                  <a:schemeClr val="lt1"/>
                </a:solidFill>
              </a:ln>
              <a:effectLst/>
            </c:spPr>
          </c:dPt>
          <c:dPt>
            <c:idx val="7"/>
            <c:bubble3D val="0"/>
            <c:spPr>
              <a:solidFill>
                <a:schemeClr val="accent2">
                  <a:lumMod val="40000"/>
                  <a:lumOff val="60000"/>
                </a:schemeClr>
              </a:solidFill>
              <a:ln w="19050">
                <a:solidFill>
                  <a:schemeClr val="lt1"/>
                </a:solidFill>
              </a:ln>
              <a:effectLst/>
            </c:spPr>
          </c:dPt>
          <c:cat>
            <c:strRef>
              <c:f>Sheet1!$D$39:$D$46</c:f>
              <c:strCache>
                <c:ptCount val="8"/>
                <c:pt idx="0">
                  <c:v>A-</c:v>
                </c:pt>
                <c:pt idx="1">
                  <c:v>B+</c:v>
                </c:pt>
                <c:pt idx="2">
                  <c:v>B</c:v>
                </c:pt>
                <c:pt idx="3">
                  <c:v>B-</c:v>
                </c:pt>
                <c:pt idx="4">
                  <c:v>C</c:v>
                </c:pt>
                <c:pt idx="5">
                  <c:v>C-</c:v>
                </c:pt>
                <c:pt idx="6">
                  <c:v>D</c:v>
                </c:pt>
                <c:pt idx="7">
                  <c:v>D-</c:v>
                </c:pt>
              </c:strCache>
            </c:strRef>
          </c:cat>
          <c:val>
            <c:numRef>
              <c:f>Sheet1!$E$39:$E$46</c:f>
              <c:numCache>
                <c:formatCode>0.00%</c:formatCode>
                <c:ptCount val="8"/>
                <c:pt idx="0">
                  <c:v>0.1667</c:v>
                </c:pt>
                <c:pt idx="1">
                  <c:v>0.1667</c:v>
                </c:pt>
                <c:pt idx="2">
                  <c:v>0.25</c:v>
                </c:pt>
                <c:pt idx="3">
                  <c:v>0.0833</c:v>
                </c:pt>
                <c:pt idx="4">
                  <c:v>0.0833</c:v>
                </c:pt>
                <c:pt idx="5">
                  <c:v>0.0833</c:v>
                </c:pt>
                <c:pt idx="6">
                  <c:v>0.0833</c:v>
                </c:pt>
                <c:pt idx="7">
                  <c:v>0.0833</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ga-IE"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ga-IE"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06/04/17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Date Placeholder 3"/>
          <p:cNvSpPr>
            <a:spLocks noGrp="1"/>
          </p:cNvSpPr>
          <p:nvPr>
            <p:ph type="dt" sz="half" idx="10"/>
          </p:nvPr>
        </p:nvSpPr>
        <p:spPr/>
        <p:txBody>
          <a:bodyPr/>
          <a:lstStyle/>
          <a:p>
            <a:fld id="{8E36636D-D922-432D-A958-524484B5923D}" type="datetimeFigureOut">
              <a:rPr lang="en-US" smtClean="0"/>
              <a:pPr/>
              <a:t>06/04/17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ga-IE"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06/04/17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dirty="0"/>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06/04/17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ga-IE"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ga-IE"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06/04/17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Date Placeholder 4"/>
          <p:cNvSpPr>
            <a:spLocks noGrp="1"/>
          </p:cNvSpPr>
          <p:nvPr>
            <p:ph type="dt" sz="half" idx="10"/>
          </p:nvPr>
        </p:nvSpPr>
        <p:spPr/>
        <p:txBody>
          <a:bodyPr/>
          <a:lstStyle/>
          <a:p>
            <a:fld id="{8E36636D-D922-432D-A958-524484B5923D}" type="datetimeFigureOut">
              <a:rPr lang="en-US" smtClean="0"/>
              <a:pPr/>
              <a:t>06/04/17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ga-IE"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ga-I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Date Placeholder 6"/>
          <p:cNvSpPr>
            <a:spLocks noGrp="1"/>
          </p:cNvSpPr>
          <p:nvPr>
            <p:ph type="dt" sz="half" idx="10"/>
          </p:nvPr>
        </p:nvSpPr>
        <p:spPr/>
        <p:txBody>
          <a:bodyPr/>
          <a:lstStyle/>
          <a:p>
            <a:fld id="{8E36636D-D922-432D-A958-524484B5923D}" type="datetimeFigureOut">
              <a:rPr lang="en-US" smtClean="0"/>
              <a:pPr/>
              <a:t>06/04/17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Date Placeholder 2"/>
          <p:cNvSpPr>
            <a:spLocks noGrp="1"/>
          </p:cNvSpPr>
          <p:nvPr>
            <p:ph type="dt" sz="half" idx="10"/>
          </p:nvPr>
        </p:nvSpPr>
        <p:spPr/>
        <p:txBody>
          <a:bodyPr/>
          <a:lstStyle/>
          <a:p>
            <a:fld id="{8E36636D-D922-432D-A958-524484B5923D}" type="datetimeFigureOut">
              <a:rPr lang="en-US" smtClean="0"/>
              <a:pPr/>
              <a:t>06/04/17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06/04/17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ga-IE"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06/04/17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ga-IE"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ga-IE"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ga-IE"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06/04/17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ga-IE"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6636D-D922-432D-A958-524484B5923D}" type="datetimeFigureOut">
              <a:rPr lang="en-US" smtClean="0"/>
              <a:pPr/>
              <a:t>06/04/17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chart" Target="../charts/char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Student progress in academic literacy on a pre-sessional </a:t>
            </a:r>
            <a:r>
              <a:rPr lang="en-US" dirty="0" err="1" smtClean="0"/>
              <a:t>programme</a:t>
            </a:r>
            <a:r>
              <a:rPr lang="en-US" dirty="0" smtClean="0"/>
              <a:t> at an Irish university </a:t>
            </a: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Anna </a:t>
            </a:r>
            <a:r>
              <a:rPr lang="en-US" dirty="0" err="1" smtClean="0"/>
              <a:t>Nunan</a:t>
            </a:r>
            <a:endParaRPr lang="en-US" dirty="0" smtClean="0"/>
          </a:p>
          <a:p>
            <a:r>
              <a:rPr lang="en-US" dirty="0" err="1" smtClean="0"/>
              <a:t>Dr</a:t>
            </a:r>
            <a:r>
              <a:rPr lang="en-US" dirty="0" smtClean="0"/>
              <a:t> Alexander </a:t>
            </a:r>
            <a:r>
              <a:rPr lang="en-US" dirty="0" err="1" smtClean="0"/>
              <a:t>Runchman</a:t>
            </a:r>
            <a:endParaRPr lang="en-US" dirty="0"/>
          </a:p>
        </p:txBody>
      </p:sp>
      <p:pic>
        <p:nvPicPr>
          <p:cNvPr id="4" name="Picture 3" descr="Macintosh HD:Users:kayohlendieck:Desktop:logo_ucd-white.jpg"/>
          <p:cNvPicPr/>
          <p:nvPr/>
        </p:nvPicPr>
        <p:blipFill>
          <a:blip r:embed="rId2">
            <a:extLst>
              <a:ext uri="{28A0092B-C50C-407E-A947-70E740481C1C}">
                <a14:useLocalDpi xmlns:a14="http://schemas.microsoft.com/office/drawing/2010/main" val="0"/>
              </a:ext>
            </a:extLst>
          </a:blip>
          <a:srcRect/>
          <a:stretch>
            <a:fillRect/>
          </a:stretch>
        </p:blipFill>
        <p:spPr bwMode="auto">
          <a:xfrm>
            <a:off x="6967318" y="4088663"/>
            <a:ext cx="1144294" cy="1367391"/>
          </a:xfrm>
          <a:prstGeom prst="rect">
            <a:avLst/>
          </a:prstGeom>
          <a:noFill/>
          <a:ln>
            <a:noFill/>
          </a:ln>
        </p:spPr>
      </p:pic>
    </p:spTree>
    <p:extLst>
      <p:ext uri="{BB962C8B-B14F-4D97-AF65-F5344CB8AC3E}">
        <p14:creationId xmlns:p14="http://schemas.microsoft.com/office/powerpoint/2010/main" val="421265437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This research focused on</a:t>
            </a:r>
            <a:endParaRPr lang="en-US" dirty="0"/>
          </a:p>
        </p:txBody>
      </p:sp>
      <p:sp>
        <p:nvSpPr>
          <p:cNvPr id="3" name="Content Placeholder 2"/>
          <p:cNvSpPr>
            <a:spLocks noGrp="1"/>
          </p:cNvSpPr>
          <p:nvPr>
            <p:ph idx="1"/>
          </p:nvPr>
        </p:nvSpPr>
        <p:spPr/>
        <p:txBody>
          <a:bodyPr/>
          <a:lstStyle/>
          <a:p>
            <a:r>
              <a:rPr lang="en-US" sz="2400" dirty="0" smtClean="0"/>
              <a:t>Student expectations of a pre-sessional </a:t>
            </a:r>
            <a:r>
              <a:rPr lang="en-US" sz="2400" dirty="0" err="1" smtClean="0"/>
              <a:t>programme</a:t>
            </a:r>
            <a:endParaRPr lang="en-US" sz="2400" dirty="0" smtClean="0"/>
          </a:p>
          <a:p>
            <a:r>
              <a:rPr lang="en-US" sz="2400" dirty="0" smtClean="0"/>
              <a:t>Students’ prior English language learning experiences</a:t>
            </a:r>
          </a:p>
          <a:p>
            <a:r>
              <a:rPr lang="en-US" sz="2400" dirty="0" smtClean="0"/>
              <a:t>Student perspectives on a pre-sessional ‘developed for them’</a:t>
            </a:r>
          </a:p>
          <a:p>
            <a:endParaRPr lang="en-US" sz="2400" dirty="0"/>
          </a:p>
          <a:p>
            <a:endParaRPr lang="en-US" sz="2400" dirty="0" smtClean="0"/>
          </a:p>
          <a:p>
            <a:endParaRPr lang="en-US" sz="2400" dirty="0" smtClean="0"/>
          </a:p>
          <a:p>
            <a:endParaRPr lang="en-US" dirty="0"/>
          </a:p>
        </p:txBody>
      </p:sp>
    </p:spTree>
    <p:extLst>
      <p:ext uri="{BB962C8B-B14F-4D97-AF65-F5344CB8AC3E}">
        <p14:creationId xmlns:p14="http://schemas.microsoft.com/office/powerpoint/2010/main" val="341266891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lnSpcReduction="10000"/>
          </a:bodyPr>
          <a:lstStyle/>
          <a:p>
            <a:endParaRPr lang="en-US" sz="2800" dirty="0" smtClean="0"/>
          </a:p>
          <a:p>
            <a:r>
              <a:rPr lang="en-US" sz="2600" dirty="0" smtClean="0"/>
              <a:t>20 students were interviewed on arrival and at the end of the 10-week </a:t>
            </a:r>
            <a:r>
              <a:rPr lang="en-US" sz="2600" dirty="0" err="1" smtClean="0"/>
              <a:t>programme</a:t>
            </a:r>
            <a:r>
              <a:rPr lang="en-US" sz="2600" dirty="0" smtClean="0"/>
              <a:t> </a:t>
            </a:r>
          </a:p>
          <a:p>
            <a:r>
              <a:rPr lang="en-US" sz="2600" dirty="0" smtClean="0"/>
              <a:t>Questions related to </a:t>
            </a:r>
            <a:r>
              <a:rPr lang="en-US" sz="2600" dirty="0"/>
              <a:t>reasons for doing a </a:t>
            </a:r>
            <a:r>
              <a:rPr lang="en-US" sz="2600" dirty="0" smtClean="0"/>
              <a:t>PSP, prior ELL, future English language use, etc.</a:t>
            </a:r>
            <a:endParaRPr lang="is-IS" sz="2600" dirty="0" smtClean="0"/>
          </a:p>
          <a:p>
            <a:r>
              <a:rPr lang="is-IS" sz="2600" dirty="0" smtClean="0"/>
              <a:t>Qualitative analysis involved</a:t>
            </a:r>
            <a:r>
              <a:rPr lang="en-US" sz="2600" dirty="0" smtClean="0"/>
              <a:t> </a:t>
            </a:r>
            <a:r>
              <a:rPr lang="en-US" sz="2600" dirty="0"/>
              <a:t>a conceptually clustered matrix approach</a:t>
            </a:r>
            <a:r>
              <a:rPr lang="en-GB" sz="2600" dirty="0"/>
              <a:t> </a:t>
            </a:r>
            <a:endParaRPr lang="en-US" sz="2600" dirty="0" smtClean="0"/>
          </a:p>
          <a:p>
            <a:endParaRPr lang="en-US" dirty="0" smtClean="0"/>
          </a:p>
          <a:p>
            <a:endParaRPr lang="en-US" dirty="0"/>
          </a:p>
          <a:p>
            <a:endParaRPr lang="en-US" dirty="0"/>
          </a:p>
        </p:txBody>
      </p:sp>
    </p:spTree>
    <p:extLst>
      <p:ext uri="{BB962C8B-B14F-4D97-AF65-F5344CB8AC3E}">
        <p14:creationId xmlns:p14="http://schemas.microsoft.com/office/powerpoint/2010/main" val="2007264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US" dirty="0"/>
          </a:p>
        </p:txBody>
      </p:sp>
      <p:sp>
        <p:nvSpPr>
          <p:cNvPr id="3" name="Content Placeholder 2"/>
          <p:cNvSpPr>
            <a:spLocks noGrp="1"/>
          </p:cNvSpPr>
          <p:nvPr>
            <p:ph idx="1"/>
          </p:nvPr>
        </p:nvSpPr>
        <p:spPr/>
        <p:txBody>
          <a:bodyPr>
            <a:normAutofit/>
          </a:bodyPr>
          <a:lstStyle/>
          <a:p>
            <a:r>
              <a:rPr lang="en-US" dirty="0" smtClean="0"/>
              <a:t>Students do not have a clear sense of what a pre-sessional entails</a:t>
            </a:r>
          </a:p>
          <a:p>
            <a:endParaRPr lang="en-US" dirty="0" smtClean="0"/>
          </a:p>
          <a:p>
            <a:endParaRPr lang="en-US" dirty="0"/>
          </a:p>
          <a:p>
            <a:endParaRPr lang="en-US" dirty="0" smtClean="0"/>
          </a:p>
          <a:p>
            <a:endParaRPr lang="en-US" dirty="0" smtClean="0"/>
          </a:p>
        </p:txBody>
      </p:sp>
    </p:spTree>
    <p:extLst>
      <p:ext uri="{BB962C8B-B14F-4D97-AF65-F5344CB8AC3E}">
        <p14:creationId xmlns:p14="http://schemas.microsoft.com/office/powerpoint/2010/main" val="8258974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series of mismatches</a:t>
            </a:r>
            <a:endParaRPr lang="en-US" dirty="0"/>
          </a:p>
        </p:txBody>
      </p:sp>
      <p:sp>
        <p:nvSpPr>
          <p:cNvPr id="3" name="Content Placeholder 2"/>
          <p:cNvSpPr>
            <a:spLocks noGrp="1"/>
          </p:cNvSpPr>
          <p:nvPr>
            <p:ph idx="1"/>
          </p:nvPr>
        </p:nvSpPr>
        <p:spPr/>
        <p:txBody>
          <a:bodyPr/>
          <a:lstStyle/>
          <a:p>
            <a:r>
              <a:rPr lang="en-US" sz="2400" dirty="0" smtClean="0"/>
              <a:t>‘My agent recommended it’</a:t>
            </a:r>
          </a:p>
          <a:p>
            <a:r>
              <a:rPr lang="en-US" sz="2400" dirty="0" smtClean="0"/>
              <a:t>‘I did not have good enough IELTS scores for direct entry’</a:t>
            </a:r>
          </a:p>
          <a:p>
            <a:r>
              <a:rPr lang="en-US" sz="2400" dirty="0" smtClean="0"/>
              <a:t>‘I studied Law in China but got into Media </a:t>
            </a:r>
            <a:r>
              <a:rPr lang="en-US" sz="2400" dirty="0"/>
              <a:t>S</a:t>
            </a:r>
            <a:r>
              <a:rPr lang="en-US" sz="2400" dirty="0" smtClean="0"/>
              <a:t>tudies here’</a:t>
            </a:r>
          </a:p>
          <a:p>
            <a:endParaRPr lang="en-US" sz="2400" dirty="0" smtClean="0"/>
          </a:p>
          <a:p>
            <a:endParaRPr lang="en-US" sz="2400" dirty="0"/>
          </a:p>
          <a:p>
            <a:endParaRPr lang="en-US" sz="2400" dirty="0" smtClean="0"/>
          </a:p>
          <a:p>
            <a:endParaRPr lang="en-US" dirty="0"/>
          </a:p>
        </p:txBody>
      </p:sp>
    </p:spTree>
    <p:extLst>
      <p:ext uri="{BB962C8B-B14F-4D97-AF65-F5344CB8AC3E}">
        <p14:creationId xmlns:p14="http://schemas.microsoft.com/office/powerpoint/2010/main" val="36695139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2</a:t>
            </a:r>
            <a:endParaRPr lang="en-US" dirty="0"/>
          </a:p>
        </p:txBody>
      </p:sp>
      <p:sp>
        <p:nvSpPr>
          <p:cNvPr id="3" name="Content Placeholder 2"/>
          <p:cNvSpPr>
            <a:spLocks noGrp="1"/>
          </p:cNvSpPr>
          <p:nvPr>
            <p:ph idx="1"/>
          </p:nvPr>
        </p:nvSpPr>
        <p:spPr/>
        <p:txBody>
          <a:bodyPr/>
          <a:lstStyle/>
          <a:p>
            <a:r>
              <a:rPr lang="en-US" dirty="0"/>
              <a:t>Students are aware of the shortcomings of prior </a:t>
            </a:r>
            <a:r>
              <a:rPr lang="en-US" dirty="0" smtClean="0"/>
              <a:t>ELL </a:t>
            </a:r>
            <a:r>
              <a:rPr lang="en-US" smtClean="0"/>
              <a:t>(You, 2004)</a:t>
            </a:r>
            <a:endParaRPr lang="en-US" dirty="0" smtClean="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397282951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English classes </a:t>
            </a:r>
            <a:endParaRPr lang="en-US" dirty="0"/>
          </a:p>
        </p:txBody>
      </p:sp>
      <p:sp>
        <p:nvSpPr>
          <p:cNvPr id="3" name="Content Placeholder 2"/>
          <p:cNvSpPr>
            <a:spLocks noGrp="1"/>
          </p:cNvSpPr>
          <p:nvPr>
            <p:ph idx="1"/>
          </p:nvPr>
        </p:nvSpPr>
        <p:spPr/>
        <p:txBody>
          <a:bodyPr/>
          <a:lstStyle/>
          <a:p>
            <a:r>
              <a:rPr lang="en-US" sz="2400" dirty="0" smtClean="0"/>
              <a:t>‘There were too many students’</a:t>
            </a:r>
          </a:p>
          <a:p>
            <a:r>
              <a:rPr lang="en-US" sz="2400" dirty="0" smtClean="0"/>
              <a:t>‘It was boring – I have to remember a lot of words’</a:t>
            </a:r>
          </a:p>
          <a:p>
            <a:r>
              <a:rPr lang="en-US" sz="2400" dirty="0" smtClean="0"/>
              <a:t>‘Students just want to pass the exams’</a:t>
            </a:r>
          </a:p>
          <a:p>
            <a:endParaRPr lang="en-US" sz="2800" dirty="0" smtClean="0"/>
          </a:p>
          <a:p>
            <a:endParaRPr lang="en-US" dirty="0"/>
          </a:p>
          <a:p>
            <a:endParaRPr lang="en-US" dirty="0"/>
          </a:p>
        </p:txBody>
      </p:sp>
    </p:spTree>
    <p:extLst>
      <p:ext uri="{BB962C8B-B14F-4D97-AF65-F5344CB8AC3E}">
        <p14:creationId xmlns:p14="http://schemas.microsoft.com/office/powerpoint/2010/main" val="22148786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Teacher oriented classes</a:t>
            </a:r>
            <a:endParaRPr lang="en-US" dirty="0"/>
          </a:p>
        </p:txBody>
      </p:sp>
      <p:pic>
        <p:nvPicPr>
          <p:cNvPr id="4" name="Content Placeholder 3" descr="nit-class.jpg"/>
          <p:cNvPicPr>
            <a:picLocks noGrp="1" noChangeAspect="1"/>
          </p:cNvPicPr>
          <p:nvPr>
            <p:ph idx="1"/>
          </p:nvPr>
        </p:nvPicPr>
        <p:blipFill>
          <a:blip r:embed="rId2">
            <a:extLst>
              <a:ext uri="{28A0092B-C50C-407E-A947-70E740481C1C}">
                <a14:useLocalDpi xmlns:a14="http://schemas.microsoft.com/office/drawing/2010/main" val="0"/>
              </a:ext>
            </a:extLst>
          </a:blip>
          <a:srcRect l="-18187" r="-18187"/>
          <a:stretch>
            <a:fillRect/>
          </a:stretch>
        </p:blipFill>
        <p:spPr/>
      </p:pic>
    </p:spTree>
    <p:extLst>
      <p:ext uri="{BB962C8B-B14F-4D97-AF65-F5344CB8AC3E}">
        <p14:creationId xmlns:p14="http://schemas.microsoft.com/office/powerpoint/2010/main" val="140534079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 3</a:t>
            </a:r>
            <a:endParaRPr lang="en-US" dirty="0"/>
          </a:p>
        </p:txBody>
      </p:sp>
      <p:sp>
        <p:nvSpPr>
          <p:cNvPr id="3" name="Content Placeholder 2"/>
          <p:cNvSpPr>
            <a:spLocks noGrp="1"/>
          </p:cNvSpPr>
          <p:nvPr>
            <p:ph idx="1"/>
          </p:nvPr>
        </p:nvSpPr>
        <p:spPr/>
        <p:txBody>
          <a:bodyPr/>
          <a:lstStyle/>
          <a:p>
            <a:r>
              <a:rPr lang="en-US" dirty="0"/>
              <a:t>Students </a:t>
            </a:r>
            <a:r>
              <a:rPr lang="en-US" dirty="0" smtClean="0"/>
              <a:t>were very </a:t>
            </a:r>
            <a:r>
              <a:rPr lang="en-US" dirty="0"/>
              <a:t>interested in the </a:t>
            </a:r>
            <a:r>
              <a:rPr lang="en-US" dirty="0" smtClean="0"/>
              <a:t>research </a:t>
            </a:r>
            <a:r>
              <a:rPr lang="en-US" dirty="0"/>
              <a:t>approach to this </a:t>
            </a:r>
            <a:r>
              <a:rPr lang="en-US" dirty="0" smtClean="0"/>
              <a:t>study</a:t>
            </a:r>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94768711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 in research</a:t>
            </a:r>
            <a:endParaRPr lang="en-US" dirty="0"/>
          </a:p>
        </p:txBody>
      </p:sp>
      <p:sp>
        <p:nvSpPr>
          <p:cNvPr id="3" name="Content Placeholder 2"/>
          <p:cNvSpPr>
            <a:spLocks noGrp="1"/>
          </p:cNvSpPr>
          <p:nvPr>
            <p:ph idx="1"/>
          </p:nvPr>
        </p:nvSpPr>
        <p:spPr/>
        <p:txBody>
          <a:bodyPr/>
          <a:lstStyle/>
          <a:p>
            <a:r>
              <a:rPr lang="en-US" sz="2400" dirty="0" smtClean="0"/>
              <a:t>‘I want to learn foreigner’s thought on research’</a:t>
            </a:r>
          </a:p>
          <a:p>
            <a:r>
              <a:rPr lang="en-US" sz="2400" dirty="0" smtClean="0"/>
              <a:t>‘We can use academic language for our research projects’</a:t>
            </a:r>
          </a:p>
          <a:p>
            <a:r>
              <a:rPr lang="en-US" sz="2400" dirty="0" smtClean="0"/>
              <a:t>‘At home we didn’t do our own research’</a:t>
            </a:r>
          </a:p>
          <a:p>
            <a:endParaRPr lang="en-US" sz="2400" dirty="0"/>
          </a:p>
          <a:p>
            <a:endParaRPr lang="en-US" sz="2400" dirty="0" smtClean="0"/>
          </a:p>
          <a:p>
            <a:endParaRPr lang="en-US" sz="2400" dirty="0" smtClean="0"/>
          </a:p>
          <a:p>
            <a:endParaRPr lang="en-US" dirty="0"/>
          </a:p>
        </p:txBody>
      </p:sp>
    </p:spTree>
    <p:extLst>
      <p:ext uri="{BB962C8B-B14F-4D97-AF65-F5344CB8AC3E}">
        <p14:creationId xmlns:p14="http://schemas.microsoft.com/office/powerpoint/2010/main" val="393837501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Holistic approach</a:t>
            </a:r>
            <a:endParaRPr lang="en-US" dirty="0"/>
          </a:p>
        </p:txBody>
      </p:sp>
      <p:sp>
        <p:nvSpPr>
          <p:cNvPr id="3" name="Content Placeholder 2"/>
          <p:cNvSpPr>
            <a:spLocks noGrp="1"/>
          </p:cNvSpPr>
          <p:nvPr>
            <p:ph idx="1"/>
          </p:nvPr>
        </p:nvSpPr>
        <p:spPr/>
        <p:txBody>
          <a:bodyPr>
            <a:normAutofit/>
          </a:bodyPr>
          <a:lstStyle/>
          <a:p>
            <a:r>
              <a:rPr lang="en-US" sz="2400" dirty="0" smtClean="0"/>
              <a:t>It is important to look at the students </a:t>
            </a:r>
            <a:r>
              <a:rPr lang="en-US" sz="2400" b="1" i="1" dirty="0" smtClean="0"/>
              <a:t>in</a:t>
            </a:r>
            <a:r>
              <a:rPr lang="en-US" sz="2400" dirty="0" smtClean="0"/>
              <a:t> the </a:t>
            </a:r>
            <a:r>
              <a:rPr lang="en-US" sz="2400" dirty="0" err="1" smtClean="0"/>
              <a:t>programme</a:t>
            </a:r>
            <a:endParaRPr lang="en-US" sz="2400" dirty="0" smtClean="0"/>
          </a:p>
          <a:p>
            <a:r>
              <a:rPr lang="en-US" sz="2400" dirty="0" smtClean="0"/>
              <a:t>This involves their past, present and future</a:t>
            </a:r>
          </a:p>
          <a:p>
            <a:endParaRPr lang="en-US" sz="2400" dirty="0" smtClean="0"/>
          </a:p>
          <a:p>
            <a:endParaRPr lang="en-US" sz="2400" dirty="0"/>
          </a:p>
          <a:p>
            <a:endParaRPr lang="en-US" sz="2400" dirty="0" smtClean="0"/>
          </a:p>
          <a:p>
            <a:endParaRPr lang="en-US" dirty="0" smtClean="0"/>
          </a:p>
          <a:p>
            <a:endParaRPr lang="en-US" dirty="0"/>
          </a:p>
        </p:txBody>
      </p:sp>
    </p:spTree>
    <p:extLst>
      <p:ext uri="{BB962C8B-B14F-4D97-AF65-F5344CB8AC3E}">
        <p14:creationId xmlns:p14="http://schemas.microsoft.com/office/powerpoint/2010/main" val="7008385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parts</a:t>
            </a:r>
            <a:endParaRPr lang="en-US" dirty="0"/>
          </a:p>
        </p:txBody>
      </p:sp>
      <p:sp>
        <p:nvSpPr>
          <p:cNvPr id="3" name="Content Placeholder 2"/>
          <p:cNvSpPr>
            <a:spLocks noGrp="1"/>
          </p:cNvSpPr>
          <p:nvPr>
            <p:ph idx="1"/>
          </p:nvPr>
        </p:nvSpPr>
        <p:spPr/>
        <p:txBody>
          <a:bodyPr/>
          <a:lstStyle/>
          <a:p>
            <a:r>
              <a:rPr lang="en-US" dirty="0" smtClean="0"/>
              <a:t>Student perspective and involvement</a:t>
            </a:r>
          </a:p>
          <a:p>
            <a:r>
              <a:rPr lang="en-US" dirty="0" smtClean="0"/>
              <a:t>Student progress and challenges</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75895808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SLL as participation and the (re)construction of selves</a:t>
            </a:r>
            <a:endParaRPr lang="en-US" dirty="0"/>
          </a:p>
        </p:txBody>
      </p:sp>
      <p:sp>
        <p:nvSpPr>
          <p:cNvPr id="3" name="Content Placeholder 2"/>
          <p:cNvSpPr>
            <a:spLocks noGrp="1"/>
          </p:cNvSpPr>
          <p:nvPr>
            <p:ph idx="1"/>
          </p:nvPr>
        </p:nvSpPr>
        <p:spPr/>
        <p:txBody>
          <a:bodyPr>
            <a:normAutofit/>
          </a:bodyPr>
          <a:lstStyle/>
          <a:p>
            <a:endParaRPr lang="en-US" dirty="0" smtClean="0"/>
          </a:p>
          <a:p>
            <a:r>
              <a:rPr lang="en-US" sz="2800" dirty="0" smtClean="0"/>
              <a:t>SLL is a struggle of concrete socially constituted and always situated beings to participate in the symbolically mediated </a:t>
            </a:r>
            <a:r>
              <a:rPr lang="en-US" sz="2800" dirty="0" err="1" smtClean="0"/>
              <a:t>lifeworld</a:t>
            </a:r>
            <a:r>
              <a:rPr lang="en-US" sz="2800" dirty="0" smtClean="0"/>
              <a:t> of another culture (</a:t>
            </a:r>
            <a:r>
              <a:rPr lang="en-US" sz="2800" dirty="0" err="1" smtClean="0"/>
              <a:t>Lantolf</a:t>
            </a:r>
            <a:r>
              <a:rPr lang="en-US" sz="2800" dirty="0" smtClean="0"/>
              <a:t>, 2001)</a:t>
            </a:r>
          </a:p>
          <a:p>
            <a:endParaRPr lang="en-US" sz="2800" dirty="0" smtClean="0"/>
          </a:p>
          <a:p>
            <a:endParaRPr lang="en-US" sz="2800" dirty="0" smtClean="0"/>
          </a:p>
          <a:p>
            <a:endParaRPr lang="en-US" dirty="0" smtClean="0"/>
          </a:p>
        </p:txBody>
      </p:sp>
    </p:spTree>
    <p:extLst>
      <p:ext uri="{BB962C8B-B14F-4D97-AF65-F5344CB8AC3E}">
        <p14:creationId xmlns:p14="http://schemas.microsoft.com/office/powerpoint/2010/main" val="1984821721"/>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is important</a:t>
            </a:r>
            <a:endParaRPr lang="en-US" dirty="0"/>
          </a:p>
        </p:txBody>
      </p:sp>
      <p:sp>
        <p:nvSpPr>
          <p:cNvPr id="3" name="Content Placeholder 2"/>
          <p:cNvSpPr>
            <a:spLocks noGrp="1"/>
          </p:cNvSpPr>
          <p:nvPr>
            <p:ph idx="1"/>
          </p:nvPr>
        </p:nvSpPr>
        <p:spPr/>
        <p:txBody>
          <a:bodyPr>
            <a:normAutofit/>
          </a:bodyPr>
          <a:lstStyle/>
          <a:p>
            <a:r>
              <a:rPr lang="en-US" sz="2800" dirty="0"/>
              <a:t>A</a:t>
            </a:r>
            <a:r>
              <a:rPr lang="en-US" sz="2800" dirty="0" smtClean="0"/>
              <a:t> </a:t>
            </a:r>
            <a:r>
              <a:rPr lang="en-US" sz="2800" dirty="0"/>
              <a:t>participation metaphor </a:t>
            </a:r>
            <a:r>
              <a:rPr lang="en-US" sz="2800" dirty="0" smtClean="0"/>
              <a:t>for SLL obliges </a:t>
            </a:r>
            <a:r>
              <a:rPr lang="en-US" sz="2800" dirty="0"/>
              <a:t>us to think of </a:t>
            </a:r>
            <a:r>
              <a:rPr lang="en-US" sz="2800" dirty="0" smtClean="0"/>
              <a:t>SLL </a:t>
            </a:r>
            <a:r>
              <a:rPr lang="en-US" sz="2800" dirty="0"/>
              <a:t>as a process of becoming a member of a </a:t>
            </a:r>
            <a:r>
              <a:rPr lang="en-US" sz="2800" dirty="0" smtClean="0"/>
              <a:t>community (</a:t>
            </a:r>
            <a:r>
              <a:rPr lang="en-US" sz="2800" dirty="0" err="1" smtClean="0"/>
              <a:t>Pavlenko</a:t>
            </a:r>
            <a:r>
              <a:rPr lang="en-US" sz="2800" dirty="0"/>
              <a:t>, 2000</a:t>
            </a:r>
            <a:r>
              <a:rPr lang="en-US" sz="2800" dirty="0" smtClean="0"/>
              <a:t>)</a:t>
            </a:r>
          </a:p>
          <a:p>
            <a:endParaRPr lang="en-US" sz="2800" dirty="0" smtClean="0"/>
          </a:p>
          <a:p>
            <a:endParaRPr lang="en-US" sz="2800" dirty="0" smtClean="0"/>
          </a:p>
          <a:p>
            <a:endParaRPr lang="en-US" dirty="0"/>
          </a:p>
        </p:txBody>
      </p:sp>
    </p:spTree>
    <p:extLst>
      <p:ext uri="{BB962C8B-B14F-4D97-AF65-F5344CB8AC3E}">
        <p14:creationId xmlns:p14="http://schemas.microsoft.com/office/powerpoint/2010/main" val="3993415462"/>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Imagined communities</a:t>
            </a:r>
            <a:endParaRPr lang="en-US" dirty="0"/>
          </a:p>
        </p:txBody>
      </p:sp>
      <p:sp>
        <p:nvSpPr>
          <p:cNvPr id="3" name="Content Placeholder 2"/>
          <p:cNvSpPr>
            <a:spLocks noGrp="1"/>
          </p:cNvSpPr>
          <p:nvPr>
            <p:ph idx="1"/>
          </p:nvPr>
        </p:nvSpPr>
        <p:spPr/>
        <p:txBody>
          <a:bodyPr>
            <a:normAutofit fontScale="77500" lnSpcReduction="20000"/>
          </a:bodyPr>
          <a:lstStyle/>
          <a:p>
            <a:endParaRPr lang="en-US" sz="2600" dirty="0" smtClean="0"/>
          </a:p>
          <a:p>
            <a:endParaRPr lang="en-US" sz="2600" dirty="0"/>
          </a:p>
          <a:p>
            <a:r>
              <a:rPr lang="en-US" sz="2800" dirty="0" smtClean="0"/>
              <a:t>Membership in “imagined communities” affects learning trajectories (</a:t>
            </a:r>
            <a:r>
              <a:rPr lang="en-US" sz="2800" dirty="0" err="1" smtClean="0"/>
              <a:t>Pavlenko</a:t>
            </a:r>
            <a:r>
              <a:rPr lang="en-US" sz="2800" dirty="0" smtClean="0"/>
              <a:t>, 2007)</a:t>
            </a:r>
          </a:p>
          <a:p>
            <a:r>
              <a:rPr lang="en-US" sz="2800" dirty="0" smtClean="0"/>
              <a:t>Identity theorists question the view that learners can be defined in binary terms as motivated or unmotivated, introverted or extroverted</a:t>
            </a:r>
            <a:r>
              <a:rPr lang="is-IS" sz="2800" dirty="0" smtClean="0"/>
              <a:t> </a:t>
            </a:r>
            <a:r>
              <a:rPr lang="en-US" sz="2800" dirty="0" smtClean="0"/>
              <a:t>(Norton, 2013)</a:t>
            </a:r>
          </a:p>
          <a:p>
            <a:r>
              <a:rPr lang="en-US" sz="2800" dirty="0"/>
              <a:t>A learner can be highly motivated to learn a language, but not necessarily invested in a set of </a:t>
            </a:r>
            <a:r>
              <a:rPr lang="en-US" sz="2800" dirty="0" smtClean="0"/>
              <a:t>practices (Norton, 2013)</a:t>
            </a:r>
            <a:endParaRPr lang="en-US" sz="2800" dirty="0"/>
          </a:p>
          <a:p>
            <a:endParaRPr lang="en-US" sz="2800" dirty="0" smtClean="0"/>
          </a:p>
          <a:p>
            <a:endParaRPr lang="en-US" sz="2600" dirty="0" smtClean="0"/>
          </a:p>
          <a:p>
            <a:endParaRPr lang="en-US" dirty="0"/>
          </a:p>
          <a:p>
            <a:endParaRPr lang="en-US" dirty="0" smtClean="0"/>
          </a:p>
          <a:p>
            <a:endParaRPr lang="en-US" dirty="0"/>
          </a:p>
        </p:txBody>
      </p:sp>
    </p:spTree>
    <p:extLst>
      <p:ext uri="{BB962C8B-B14F-4D97-AF65-F5344CB8AC3E}">
        <p14:creationId xmlns:p14="http://schemas.microsoft.com/office/powerpoint/2010/main" val="182488517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Involve the student</a:t>
            </a:r>
            <a:endParaRPr lang="en-US" dirty="0"/>
          </a:p>
        </p:txBody>
      </p:sp>
      <p:sp>
        <p:nvSpPr>
          <p:cNvPr id="3" name="Content Placeholder 2"/>
          <p:cNvSpPr>
            <a:spLocks noGrp="1"/>
          </p:cNvSpPr>
          <p:nvPr>
            <p:ph idx="1"/>
          </p:nvPr>
        </p:nvSpPr>
        <p:spPr/>
        <p:txBody>
          <a:bodyPr/>
          <a:lstStyle/>
          <a:p>
            <a:r>
              <a:rPr lang="en-US" dirty="0" smtClean="0"/>
              <a:t>Becoming part of an academic community</a:t>
            </a:r>
          </a:p>
          <a:p>
            <a:endParaRPr lang="en-US" dirty="0" smtClean="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114014011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community</a:t>
            </a:r>
            <a:endParaRPr lang="en-US" dirty="0"/>
          </a:p>
        </p:txBody>
      </p:sp>
      <p:sp>
        <p:nvSpPr>
          <p:cNvPr id="3" name="Content Placeholder 2"/>
          <p:cNvSpPr>
            <a:spLocks noGrp="1"/>
          </p:cNvSpPr>
          <p:nvPr>
            <p:ph idx="1"/>
          </p:nvPr>
        </p:nvSpPr>
        <p:spPr/>
        <p:txBody>
          <a:bodyPr/>
          <a:lstStyle/>
          <a:p>
            <a:r>
              <a:rPr lang="en-US" dirty="0" smtClean="0"/>
              <a:t>Student involvement, negotiated syllabus, research projects, disciplinary focus</a:t>
            </a:r>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53998160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Part 2: Student Progress and Challenges</a:t>
            </a:r>
            <a:endParaRPr lang="en-US" dirty="0"/>
          </a:p>
        </p:txBody>
      </p:sp>
      <p:sp>
        <p:nvSpPr>
          <p:cNvPr id="3" name="Subtitle 2"/>
          <p:cNvSpPr>
            <a:spLocks noGrp="1"/>
          </p:cNvSpPr>
          <p:nvPr>
            <p:ph type="subTitle" idx="1"/>
          </p:nvPr>
        </p:nvSpPr>
        <p:spPr/>
        <p:txBody>
          <a:bodyPr/>
          <a:lstStyle/>
          <a:p>
            <a:r>
              <a:rPr lang="en-US" dirty="0" smtClean="0"/>
              <a:t>Listening</a:t>
            </a:r>
            <a:endParaRPr lang="en-US" dirty="0"/>
          </a:p>
        </p:txBody>
      </p:sp>
    </p:spTree>
    <p:extLst>
      <p:ext uri="{BB962C8B-B14F-4D97-AF65-F5344CB8AC3E}">
        <p14:creationId xmlns:p14="http://schemas.microsoft.com/office/powerpoint/2010/main" val="132489401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6192" y="2180790"/>
            <a:ext cx="7641772" cy="3539430"/>
          </a:xfrm>
          <a:prstGeom prst="rect">
            <a:avLst/>
          </a:prstGeom>
        </p:spPr>
        <p:txBody>
          <a:bodyPr wrap="square">
            <a:spAutoFit/>
          </a:bodyPr>
          <a:lstStyle/>
          <a:p>
            <a:r>
              <a:rPr lang="en-US" sz="3200" dirty="0" smtClean="0"/>
              <a:t>‘students</a:t>
            </a:r>
            <a:r>
              <a:rPr lang="en-US" sz="3200" dirty="0"/>
              <a:t>, </a:t>
            </a:r>
            <a:r>
              <a:rPr lang="en-US" sz="3200" dirty="0" smtClean="0"/>
              <a:t>irrespective </a:t>
            </a:r>
            <a:r>
              <a:rPr lang="en-US" sz="3200" dirty="0"/>
              <a:t>of subject studied, who undertake a top-up course in English do notably poorer than students who arrive with either an acceptable IELTS score for their </a:t>
            </a:r>
            <a:r>
              <a:rPr lang="en-US" sz="3200" dirty="0" err="1"/>
              <a:t>programme</a:t>
            </a:r>
            <a:r>
              <a:rPr lang="en-US" sz="3200" dirty="0"/>
              <a:t> of study, or with other appropriate English language qualifications</a:t>
            </a:r>
            <a:r>
              <a:rPr lang="en-US" sz="3200" dirty="0" smtClean="0"/>
              <a:t>.’ (Thorpe et al, 2017)</a:t>
            </a:r>
            <a:endParaRPr lang="en-US" sz="3200" dirty="0"/>
          </a:p>
        </p:txBody>
      </p:sp>
      <p:sp>
        <p:nvSpPr>
          <p:cNvPr id="5" name="TextBox 4"/>
          <p:cNvSpPr txBox="1"/>
          <p:nvPr/>
        </p:nvSpPr>
        <p:spPr>
          <a:xfrm>
            <a:off x="436728" y="272955"/>
            <a:ext cx="8011236" cy="1569660"/>
          </a:xfrm>
          <a:prstGeom prst="rect">
            <a:avLst/>
          </a:prstGeom>
          <a:noFill/>
        </p:spPr>
        <p:txBody>
          <a:bodyPr wrap="square" rtlCol="0">
            <a:spAutoFit/>
          </a:bodyPr>
          <a:lstStyle/>
          <a:p>
            <a:pPr algn="ctr"/>
            <a:r>
              <a:rPr lang="en-US" sz="4800" dirty="0" smtClean="0"/>
              <a:t>Student progress following a pre-sessional </a:t>
            </a:r>
            <a:r>
              <a:rPr lang="en-US" sz="4800" dirty="0" err="1" smtClean="0"/>
              <a:t>programme</a:t>
            </a:r>
            <a:endParaRPr lang="en-US" sz="4800" dirty="0"/>
          </a:p>
        </p:txBody>
      </p:sp>
    </p:spTree>
    <p:extLst>
      <p:ext uri="{BB962C8B-B14F-4D97-AF65-F5344CB8AC3E}">
        <p14:creationId xmlns:p14="http://schemas.microsoft.com/office/powerpoint/2010/main" val="2357071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9809" y="1185040"/>
            <a:ext cx="8120418" cy="3539430"/>
          </a:xfrm>
          <a:prstGeom prst="rect">
            <a:avLst/>
          </a:prstGeom>
        </p:spPr>
        <p:txBody>
          <a:bodyPr wrap="square">
            <a:spAutoFit/>
          </a:bodyPr>
          <a:lstStyle/>
          <a:p>
            <a:r>
              <a:rPr lang="en-US" sz="3200" dirty="0"/>
              <a:t>‘This suggests one of two things. Either the top-up courses undertaken do not bring the student up to the expected IELTS entry score, and/or that these students are in some way inherently weaker academically in any case—and this contributed to their low IELTS score in the first place.’ (Thorpe et al, 2017) </a:t>
            </a:r>
          </a:p>
        </p:txBody>
      </p:sp>
    </p:spTree>
    <p:extLst>
      <p:ext uri="{BB962C8B-B14F-4D97-AF65-F5344CB8AC3E}">
        <p14:creationId xmlns:p14="http://schemas.microsoft.com/office/powerpoint/2010/main" val="86821551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2094262887"/>
              </p:ext>
            </p:extLst>
          </p:nvPr>
        </p:nvGraphicFramePr>
        <p:xfrm>
          <a:off x="0" y="0"/>
          <a:ext cx="9144000"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69956070"/>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5192" y="0"/>
            <a:ext cx="8958808" cy="7602081"/>
          </a:xfrm>
          <a:prstGeom prst="rect">
            <a:avLst/>
          </a:prstGeom>
        </p:spPr>
        <p:txBody>
          <a:bodyPr wrap="square">
            <a:spAutoFit/>
          </a:bodyPr>
          <a:lstStyle/>
          <a:p>
            <a:endParaRPr lang="en-US" sz="2400" dirty="0" smtClean="0"/>
          </a:p>
          <a:p>
            <a:r>
              <a:rPr lang="en-US" sz="3200" dirty="0" smtClean="0"/>
              <a:t>Two inferences can be drawn from this:</a:t>
            </a:r>
          </a:p>
          <a:p>
            <a:endParaRPr lang="en-US" sz="3200" dirty="0" smtClean="0"/>
          </a:p>
          <a:p>
            <a:pPr marL="457200" indent="-457200">
              <a:buAutoNum type="arabicParenR"/>
            </a:pPr>
            <a:r>
              <a:rPr lang="en-US" sz="3200" dirty="0" smtClean="0"/>
              <a:t>Students had not anticipated the demands of academic listening. Many of them were not able to adapt to these demands within the constraints a 5- or 10- week pre-sessional </a:t>
            </a:r>
            <a:r>
              <a:rPr lang="en-US" sz="3200" dirty="0" err="1" smtClean="0"/>
              <a:t>programme</a:t>
            </a:r>
            <a:r>
              <a:rPr lang="en-US" sz="3200" dirty="0" smtClean="0"/>
              <a:t>.</a:t>
            </a:r>
          </a:p>
          <a:p>
            <a:pPr marL="457200" indent="-457200">
              <a:buAutoNum type="arabicParenR"/>
            </a:pPr>
            <a:endParaRPr lang="en-US" sz="3200" dirty="0" smtClean="0"/>
          </a:p>
          <a:p>
            <a:pPr marL="457200" indent="-457200">
              <a:buAutoNum type="arabicParenR" startAt="2"/>
            </a:pPr>
            <a:r>
              <a:rPr lang="en-US" sz="3200" dirty="0" smtClean="0"/>
              <a:t>The construct validity of our assessment may need reconsideration. Is our assessment a fair reflection of students’ capability?  </a:t>
            </a:r>
          </a:p>
          <a:p>
            <a:endParaRPr lang="en-US" sz="3200" dirty="0" smtClean="0"/>
          </a:p>
          <a:p>
            <a:r>
              <a:rPr lang="en-US" sz="3200" dirty="0" smtClean="0"/>
              <a:t>What should be tested on a pre-sessional </a:t>
            </a:r>
            <a:r>
              <a:rPr lang="en-US" sz="3200" dirty="0" err="1" smtClean="0"/>
              <a:t>programme</a:t>
            </a:r>
            <a:r>
              <a:rPr lang="en-US" sz="3200" dirty="0" smtClean="0"/>
              <a:t> in terms of listening? </a:t>
            </a:r>
          </a:p>
          <a:p>
            <a:endParaRPr lang="en-US" sz="2400" dirty="0"/>
          </a:p>
          <a:p>
            <a:endParaRPr lang="en-US" sz="2400" dirty="0" smtClean="0"/>
          </a:p>
        </p:txBody>
      </p:sp>
    </p:spTree>
    <p:extLst>
      <p:ext uri="{BB962C8B-B14F-4D97-AF65-F5344CB8AC3E}">
        <p14:creationId xmlns:p14="http://schemas.microsoft.com/office/powerpoint/2010/main" val="1200978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on pre-sessional </a:t>
            </a:r>
            <a:r>
              <a:rPr lang="en-US" dirty="0" err="1" smtClean="0"/>
              <a:t>programmes</a:t>
            </a:r>
            <a:r>
              <a:rPr lang="en-US" dirty="0" smtClean="0"/>
              <a:t> focuses on</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smtClean="0"/>
          </a:p>
          <a:p>
            <a:endParaRPr lang="en-US" dirty="0"/>
          </a:p>
          <a:p>
            <a:r>
              <a:rPr lang="en-US" dirty="0"/>
              <a:t>Assessing students on pre-sessional </a:t>
            </a:r>
            <a:r>
              <a:rPr lang="en-US" dirty="0" err="1"/>
              <a:t>programmes</a:t>
            </a:r>
            <a:r>
              <a:rPr lang="en-US" dirty="0"/>
              <a:t> (Banerjee, 2006)</a:t>
            </a:r>
          </a:p>
          <a:p>
            <a:r>
              <a:rPr lang="en-US" dirty="0" smtClean="0"/>
              <a:t>Content and methods on pre-sessional </a:t>
            </a:r>
            <a:r>
              <a:rPr lang="en-US" dirty="0" err="1" smtClean="0"/>
              <a:t>programmes</a:t>
            </a:r>
            <a:r>
              <a:rPr lang="en-US" dirty="0" smtClean="0"/>
              <a:t> (Lynch, 2014)</a:t>
            </a:r>
          </a:p>
          <a:p>
            <a:r>
              <a:rPr lang="en-US" dirty="0" smtClean="0"/>
              <a:t>Dealing with outside assistance on assignments (Westbrook, 2015)</a:t>
            </a:r>
          </a:p>
          <a:p>
            <a:r>
              <a:rPr lang="en-US" smtClean="0"/>
              <a:t>Scaffolding </a:t>
            </a:r>
            <a:r>
              <a:rPr lang="en-US" dirty="0" smtClean="0"/>
              <a:t>academic writing (</a:t>
            </a:r>
            <a:r>
              <a:rPr lang="en-US" dirty="0" err="1" smtClean="0"/>
              <a:t>Seviour</a:t>
            </a:r>
            <a:r>
              <a:rPr lang="en-US" dirty="0" smtClean="0"/>
              <a:t>, 2015)</a:t>
            </a:r>
          </a:p>
          <a:p>
            <a:endParaRPr lang="en-US" dirty="0"/>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96030206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332654734"/>
              </p:ext>
            </p:extLst>
          </p:nvPr>
        </p:nvGraphicFramePr>
        <p:xfrm>
          <a:off x="0" y="228600"/>
          <a:ext cx="9144000" cy="6343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96596874"/>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47917734"/>
              </p:ext>
            </p:extLst>
          </p:nvPr>
        </p:nvGraphicFramePr>
        <p:xfrm>
          <a:off x="0" y="228600"/>
          <a:ext cx="9144000" cy="6343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193296"/>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1197241929"/>
              </p:ext>
            </p:extLst>
          </p:nvPr>
        </p:nvGraphicFramePr>
        <p:xfrm>
          <a:off x="0" y="171450"/>
          <a:ext cx="9144000" cy="6343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30409034"/>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ext uri="{D42A27DB-BD31-4B8C-83A1-F6EECF244321}">
                <p14:modId xmlns:p14="http://schemas.microsoft.com/office/powerpoint/2010/main" val="1089736486"/>
              </p:ext>
            </p:extLst>
          </p:nvPr>
        </p:nvGraphicFramePr>
        <p:xfrm>
          <a:off x="0" y="160646"/>
          <a:ext cx="9010650" cy="6343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84901874"/>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extLst>
              <p:ext uri="{D42A27DB-BD31-4B8C-83A1-F6EECF244321}">
                <p14:modId xmlns:p14="http://schemas.microsoft.com/office/powerpoint/2010/main" val="58726045"/>
              </p:ext>
            </p:extLst>
          </p:nvPr>
        </p:nvGraphicFramePr>
        <p:xfrm>
          <a:off x="171450" y="133350"/>
          <a:ext cx="8972550" cy="6362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13143999"/>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96036" y="2108798"/>
            <a:ext cx="7621814" cy="2616101"/>
          </a:xfrm>
          <a:prstGeom prst="rect">
            <a:avLst/>
          </a:prstGeom>
          <a:noFill/>
        </p:spPr>
        <p:txBody>
          <a:bodyPr wrap="square" rtlCol="0">
            <a:spAutoFit/>
          </a:bodyPr>
          <a:lstStyle/>
          <a:p>
            <a:r>
              <a:rPr lang="en-US" sz="3200" dirty="0" smtClean="0"/>
              <a:t>‘the strategies and tactics adopted by native and non-native speakers of English in the IELTS Listening module are not significantly different’ </a:t>
            </a:r>
            <a:r>
              <a:rPr lang="en-US" sz="3200" dirty="0"/>
              <a:t>Badger and Yan (2012, a) </a:t>
            </a:r>
            <a:r>
              <a:rPr lang="en-US" sz="3200" dirty="0" smtClean="0"/>
              <a:t>.</a:t>
            </a:r>
          </a:p>
          <a:p>
            <a:endParaRPr lang="en-US" dirty="0" smtClean="0"/>
          </a:p>
          <a:p>
            <a:endParaRPr lang="en-US" dirty="0"/>
          </a:p>
        </p:txBody>
      </p:sp>
      <p:sp>
        <p:nvSpPr>
          <p:cNvPr id="3" name="TextBox 2"/>
          <p:cNvSpPr txBox="1"/>
          <p:nvPr/>
        </p:nvSpPr>
        <p:spPr>
          <a:xfrm>
            <a:off x="1589504" y="532262"/>
            <a:ext cx="6305266" cy="830997"/>
          </a:xfrm>
          <a:prstGeom prst="rect">
            <a:avLst/>
          </a:prstGeom>
          <a:noFill/>
        </p:spPr>
        <p:txBody>
          <a:bodyPr wrap="square" rtlCol="0">
            <a:spAutoFit/>
          </a:bodyPr>
          <a:lstStyle/>
          <a:p>
            <a:pPr algn="ctr"/>
            <a:r>
              <a:rPr lang="en-US" sz="4800" dirty="0" smtClean="0"/>
              <a:t>Test-wise strategies</a:t>
            </a:r>
            <a:endParaRPr lang="en-US" sz="4800" dirty="0"/>
          </a:p>
        </p:txBody>
      </p:sp>
    </p:spTree>
    <p:extLst>
      <p:ext uri="{BB962C8B-B14F-4D97-AF65-F5344CB8AC3E}">
        <p14:creationId xmlns:p14="http://schemas.microsoft.com/office/powerpoint/2010/main" val="1689539020"/>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4716" y="705385"/>
            <a:ext cx="8816454" cy="4770537"/>
          </a:xfrm>
          <a:prstGeom prst="rect">
            <a:avLst/>
          </a:prstGeom>
          <a:noFill/>
        </p:spPr>
        <p:txBody>
          <a:bodyPr wrap="square" rtlCol="0">
            <a:spAutoFit/>
          </a:bodyPr>
          <a:lstStyle/>
          <a:p>
            <a:r>
              <a:rPr lang="en-US" sz="3200" dirty="0" smtClean="0"/>
              <a:t>‘</a:t>
            </a:r>
            <a:r>
              <a:rPr lang="en-US" sz="3200" i="1" dirty="0" smtClean="0"/>
              <a:t>To what extent is communicative language teaching a feature of IELTS classes in China?’</a:t>
            </a:r>
          </a:p>
          <a:p>
            <a:endParaRPr lang="en-US" sz="2400" dirty="0"/>
          </a:p>
          <a:p>
            <a:r>
              <a:rPr lang="en-US" sz="2400" dirty="0" smtClean="0"/>
              <a:t>Attempting </a:t>
            </a:r>
            <a:r>
              <a:rPr lang="en-US" sz="2400" smtClean="0"/>
              <a:t>to account </a:t>
            </a:r>
            <a:r>
              <a:rPr lang="en-US" sz="2400" dirty="0" smtClean="0"/>
              <a:t>for teacher-</a:t>
            </a:r>
            <a:r>
              <a:rPr lang="en-US" sz="2400" dirty="0" err="1" smtClean="0"/>
              <a:t>centredness</a:t>
            </a:r>
            <a:r>
              <a:rPr lang="en-US" sz="2400" dirty="0" smtClean="0"/>
              <a:t> and use of L1:</a:t>
            </a:r>
          </a:p>
          <a:p>
            <a:endParaRPr lang="en-US" sz="2400" dirty="0"/>
          </a:p>
          <a:p>
            <a:pPr marL="342900" indent="-342900">
              <a:buAutoNum type="arabicParenR"/>
            </a:pPr>
            <a:r>
              <a:rPr lang="en-US" sz="2400" dirty="0" smtClean="0"/>
              <a:t>Language schools are commercial organizations seeking to satisfy students and parents who are more familiar with traditional teaching styles</a:t>
            </a:r>
          </a:p>
          <a:p>
            <a:pPr marL="342900" indent="-342900">
              <a:buAutoNum type="arabicParenR"/>
            </a:pPr>
            <a:r>
              <a:rPr lang="en-US" sz="2400" dirty="0" smtClean="0"/>
              <a:t>‘the majority of teachers in IELTS preparation programs are non-native speakers of English’</a:t>
            </a:r>
          </a:p>
          <a:p>
            <a:pPr marL="342900" indent="-342900">
              <a:buAutoNum type="arabicParenR"/>
            </a:pPr>
            <a:r>
              <a:rPr lang="en-US" sz="2400" dirty="0" smtClean="0"/>
              <a:t>There is a ‘lack of teacher development in IELTS preparation’ 			</a:t>
            </a:r>
            <a:endParaRPr lang="en-US" sz="2400" dirty="0"/>
          </a:p>
        </p:txBody>
      </p:sp>
      <p:sp>
        <p:nvSpPr>
          <p:cNvPr id="4" name="TextBox 3"/>
          <p:cNvSpPr txBox="1"/>
          <p:nvPr/>
        </p:nvSpPr>
        <p:spPr>
          <a:xfrm>
            <a:off x="5334000" y="5619750"/>
            <a:ext cx="3333750" cy="646331"/>
          </a:xfrm>
          <a:prstGeom prst="rect">
            <a:avLst/>
          </a:prstGeom>
          <a:noFill/>
        </p:spPr>
        <p:txBody>
          <a:bodyPr wrap="square" rtlCol="0">
            <a:spAutoFit/>
          </a:bodyPr>
          <a:lstStyle/>
          <a:p>
            <a:r>
              <a:rPr lang="en-US" dirty="0"/>
              <a:t>(Badger and Yan, 2012 b)</a:t>
            </a:r>
          </a:p>
          <a:p>
            <a:endParaRPr lang="en-US" dirty="0"/>
          </a:p>
        </p:txBody>
      </p:sp>
    </p:spTree>
    <p:extLst>
      <p:ext uri="{BB962C8B-B14F-4D97-AF65-F5344CB8AC3E}">
        <p14:creationId xmlns:p14="http://schemas.microsoft.com/office/powerpoint/2010/main" val="205352850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3771" y="1395651"/>
            <a:ext cx="8124669" cy="4216539"/>
          </a:xfrm>
          <a:prstGeom prst="rect">
            <a:avLst/>
          </a:prstGeom>
          <a:noFill/>
        </p:spPr>
        <p:txBody>
          <a:bodyPr wrap="square" rtlCol="0">
            <a:spAutoFit/>
          </a:bodyPr>
          <a:lstStyle/>
          <a:p>
            <a:endParaRPr lang="en-US" sz="2400" dirty="0" smtClean="0"/>
          </a:p>
          <a:p>
            <a:endParaRPr lang="en-US" sz="2400" dirty="0"/>
          </a:p>
          <a:p>
            <a:endParaRPr lang="en-US" sz="2400" dirty="0" smtClean="0"/>
          </a:p>
          <a:p>
            <a:r>
              <a:rPr lang="en-US" sz="3200" dirty="0" smtClean="0"/>
              <a:t>In a sample of 376 students taken from two institutes in Sydney, Australia ‘test-takers were likely to be overconfident in their [IELTS Listening] test performance, particularly in difficult test questions’ (</a:t>
            </a:r>
            <a:r>
              <a:rPr lang="en-US" sz="3200" dirty="0" err="1" smtClean="0"/>
              <a:t>Phakiti</a:t>
            </a:r>
            <a:r>
              <a:rPr lang="en-US" sz="3200" dirty="0" smtClean="0"/>
              <a:t>, 2016)</a:t>
            </a:r>
            <a:endParaRPr lang="en-US" sz="3200" dirty="0"/>
          </a:p>
          <a:p>
            <a:endParaRPr lang="en-US" dirty="0" smtClean="0"/>
          </a:p>
          <a:p>
            <a:endParaRPr lang="en-US" dirty="0"/>
          </a:p>
        </p:txBody>
      </p:sp>
      <p:sp>
        <p:nvSpPr>
          <p:cNvPr id="3" name="TextBox 2"/>
          <p:cNvSpPr txBox="1"/>
          <p:nvPr/>
        </p:nvSpPr>
        <p:spPr>
          <a:xfrm>
            <a:off x="2524836" y="564654"/>
            <a:ext cx="5459104" cy="830997"/>
          </a:xfrm>
          <a:prstGeom prst="rect">
            <a:avLst/>
          </a:prstGeom>
          <a:noFill/>
        </p:spPr>
        <p:txBody>
          <a:bodyPr wrap="square" rtlCol="0">
            <a:spAutoFit/>
          </a:bodyPr>
          <a:lstStyle/>
          <a:p>
            <a:r>
              <a:rPr lang="en-US" sz="4800" dirty="0" smtClean="0"/>
              <a:t>Self-appraisal </a:t>
            </a:r>
            <a:endParaRPr lang="en-US" sz="4800" dirty="0"/>
          </a:p>
        </p:txBody>
      </p:sp>
    </p:spTree>
    <p:extLst>
      <p:ext uri="{BB962C8B-B14F-4D97-AF65-F5344CB8AC3E}">
        <p14:creationId xmlns:p14="http://schemas.microsoft.com/office/powerpoint/2010/main" val="1443909405"/>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9375" y="192476"/>
            <a:ext cx="8697204" cy="6278642"/>
          </a:xfrm>
          <a:prstGeom prst="rect">
            <a:avLst/>
          </a:prstGeom>
          <a:noFill/>
        </p:spPr>
        <p:txBody>
          <a:bodyPr wrap="square" rtlCol="0">
            <a:spAutoFit/>
          </a:bodyPr>
          <a:lstStyle/>
          <a:p>
            <a:pPr algn="ctr"/>
            <a:r>
              <a:rPr lang="en-US" sz="4800" dirty="0" smtClean="0">
                <a:latin typeface="+mj-lt"/>
              </a:rPr>
              <a:t>Field’s proposals for greater authenticity</a:t>
            </a:r>
          </a:p>
          <a:p>
            <a:endParaRPr lang="en-US" sz="2400" dirty="0"/>
          </a:p>
          <a:p>
            <a:r>
              <a:rPr lang="en-US" sz="2400" dirty="0" smtClean="0"/>
              <a:t>Real-life lectures include:</a:t>
            </a:r>
          </a:p>
          <a:p>
            <a:endParaRPr lang="en-US" sz="2400" dirty="0"/>
          </a:p>
          <a:p>
            <a:r>
              <a:rPr lang="en-US" sz="2400" dirty="0" smtClean="0"/>
              <a:t>Handout material</a:t>
            </a:r>
          </a:p>
          <a:p>
            <a:r>
              <a:rPr lang="en-US" sz="2400" dirty="0" smtClean="0"/>
              <a:t>PowerPoint slides</a:t>
            </a:r>
          </a:p>
          <a:p>
            <a:r>
              <a:rPr lang="en-US" sz="2400" dirty="0" smtClean="0"/>
              <a:t>Facial expression and gestures of the lecturer</a:t>
            </a:r>
          </a:p>
          <a:p>
            <a:r>
              <a:rPr lang="en-US" sz="2400" dirty="0" smtClean="0"/>
              <a:t>The tendency of the lecture mode towards redundancy in the form of repetition and rephrasing. </a:t>
            </a:r>
          </a:p>
          <a:p>
            <a:endParaRPr lang="en-US" sz="2400" dirty="0"/>
          </a:p>
          <a:p>
            <a:r>
              <a:rPr lang="en-US" sz="2400" dirty="0" smtClean="0"/>
              <a:t>‘innovation is likely to prove necessary at some stage if the test is to increase its validity as a predictor of actual lecture-listening </a:t>
            </a:r>
            <a:r>
              <a:rPr lang="en-US" sz="2400" dirty="0" err="1" smtClean="0"/>
              <a:t>behaviour</a:t>
            </a:r>
            <a:r>
              <a:rPr lang="en-US" sz="2400" dirty="0" smtClean="0"/>
              <a:t>’ (Field, 2016)</a:t>
            </a:r>
            <a:endParaRPr lang="en-US" sz="2400" dirty="0"/>
          </a:p>
          <a:p>
            <a:endParaRPr lang="en-US" dirty="0"/>
          </a:p>
        </p:txBody>
      </p:sp>
    </p:spTree>
    <p:extLst>
      <p:ext uri="{BB962C8B-B14F-4D97-AF65-F5344CB8AC3E}">
        <p14:creationId xmlns:p14="http://schemas.microsoft.com/office/powerpoint/2010/main" val="122015873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8490" y="1863031"/>
            <a:ext cx="8420668" cy="3785652"/>
          </a:xfrm>
          <a:prstGeom prst="rect">
            <a:avLst/>
          </a:prstGeom>
          <a:noFill/>
        </p:spPr>
        <p:txBody>
          <a:bodyPr wrap="square" rtlCol="0">
            <a:spAutoFit/>
          </a:bodyPr>
          <a:lstStyle/>
          <a:p>
            <a:r>
              <a:rPr lang="en-US" sz="2400" dirty="0" smtClean="0"/>
              <a:t>Listening development is a complex area to which many different factors contribute. Quite apart from the very varied ways in which individuals respond to the challenge of L2 listening, there are considerations such as distance of L2 from L1, familiarity with western pattern of logic, extent of integration into the host community, motivation, grasp of the discipline being studied and the communicative imperative felt by the listener. All this suggests that any longitudinal research will need to reply to a whole series of case studies. There seems to be scope for a great deal of investigation in this area in years to come (Field, 2016)</a:t>
            </a:r>
            <a:endParaRPr lang="en-US" sz="2400" dirty="0"/>
          </a:p>
        </p:txBody>
      </p:sp>
      <p:sp>
        <p:nvSpPr>
          <p:cNvPr id="3" name="TextBox 2"/>
          <p:cNvSpPr txBox="1"/>
          <p:nvPr/>
        </p:nvSpPr>
        <p:spPr>
          <a:xfrm>
            <a:off x="545910" y="586854"/>
            <a:ext cx="7861111" cy="830997"/>
          </a:xfrm>
          <a:prstGeom prst="rect">
            <a:avLst/>
          </a:prstGeom>
          <a:noFill/>
        </p:spPr>
        <p:txBody>
          <a:bodyPr wrap="square" rtlCol="0">
            <a:spAutoFit/>
          </a:bodyPr>
          <a:lstStyle/>
          <a:p>
            <a:pPr algn="ctr"/>
            <a:r>
              <a:rPr lang="en-US" sz="4800" dirty="0" smtClean="0"/>
              <a:t>Factors influencing listening</a:t>
            </a:r>
            <a:endParaRPr lang="en-US" sz="4800" dirty="0"/>
          </a:p>
        </p:txBody>
      </p:sp>
    </p:spTree>
    <p:extLst>
      <p:ext uri="{BB962C8B-B14F-4D97-AF65-F5344CB8AC3E}">
        <p14:creationId xmlns:p14="http://schemas.microsoft.com/office/powerpoint/2010/main" val="88651394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student perspective is under</a:t>
            </a:r>
            <a:r>
              <a:rPr lang="en-US" dirty="0"/>
              <a:t>-researched</a:t>
            </a:r>
          </a:p>
        </p:txBody>
      </p:sp>
      <p:sp>
        <p:nvSpPr>
          <p:cNvPr id="3" name="Content Placeholder 2"/>
          <p:cNvSpPr>
            <a:spLocks noGrp="1"/>
          </p:cNvSpPr>
          <p:nvPr>
            <p:ph idx="1"/>
          </p:nvPr>
        </p:nvSpPr>
        <p:spPr/>
        <p:txBody>
          <a:bodyPr/>
          <a:lstStyle/>
          <a:p>
            <a:r>
              <a:rPr lang="en-US" dirty="0"/>
              <a:t>T</a:t>
            </a:r>
            <a:r>
              <a:rPr lang="en-US" dirty="0" smtClean="0"/>
              <a:t>he student at the </a:t>
            </a:r>
            <a:r>
              <a:rPr lang="en-US" dirty="0" err="1" smtClean="0"/>
              <a:t>centre</a:t>
            </a:r>
            <a:r>
              <a:rPr lang="en-US" dirty="0" smtClean="0"/>
              <a:t> of the </a:t>
            </a:r>
            <a:r>
              <a:rPr lang="en-US" dirty="0" err="1" smtClean="0"/>
              <a:t>programme</a:t>
            </a:r>
            <a:endParaRPr lang="en-US" dirty="0" smtClean="0"/>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1151601047"/>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(1)</a:t>
            </a:r>
            <a:endParaRPr lang="en-US" dirty="0"/>
          </a:p>
        </p:txBody>
      </p:sp>
      <p:sp>
        <p:nvSpPr>
          <p:cNvPr id="3" name="Content Placeholder 2"/>
          <p:cNvSpPr>
            <a:spLocks noGrp="1"/>
          </p:cNvSpPr>
          <p:nvPr>
            <p:ph idx="1"/>
          </p:nvPr>
        </p:nvSpPr>
        <p:spPr>
          <a:xfrm>
            <a:off x="457200" y="1371600"/>
            <a:ext cx="8884693" cy="5486400"/>
          </a:xfrm>
        </p:spPr>
        <p:txBody>
          <a:bodyPr>
            <a:normAutofit fontScale="32500" lnSpcReduction="20000"/>
          </a:bodyPr>
          <a:lstStyle/>
          <a:p>
            <a:r>
              <a:rPr lang="en-US" sz="4600" dirty="0"/>
              <a:t>Banerjee, J., &amp; Wall, D. (2006). Assessing and reporting performances on pre-sessional EAP courses: Developing a final assessment checklist and investigating its validity. </a:t>
            </a:r>
            <a:r>
              <a:rPr lang="en-US" sz="4600" i="1" dirty="0"/>
              <a:t>Journal of English for Academic Purposes</a:t>
            </a:r>
            <a:r>
              <a:rPr lang="en-US" sz="4600" dirty="0"/>
              <a:t>, </a:t>
            </a:r>
            <a:r>
              <a:rPr lang="en-US" sz="4600" i="1" dirty="0"/>
              <a:t>5</a:t>
            </a:r>
            <a:r>
              <a:rPr lang="en-US" sz="4600" dirty="0"/>
              <a:t>(1), 50-69</a:t>
            </a:r>
            <a:r>
              <a:rPr lang="en-US" sz="4600" dirty="0" smtClean="0"/>
              <a:t>.</a:t>
            </a:r>
          </a:p>
          <a:p>
            <a:r>
              <a:rPr lang="en-US" sz="4600" dirty="0" smtClean="0"/>
              <a:t>Badger, R., &amp; Yan, X. (2012, a). The use of tactics and strategies by Chinese students in the Listening component of IELTS. In L. Taylor &amp; C. Weir (Ed.)  </a:t>
            </a:r>
            <a:r>
              <a:rPr lang="en-US" sz="4600" i="1" dirty="0" smtClean="0"/>
              <a:t>IELTS Collected Papers 2: Research in Reading and Listening Assessment (</a:t>
            </a:r>
            <a:r>
              <a:rPr lang="en-US" sz="4600" dirty="0" smtClean="0"/>
              <a:t>pp. 454-486). Cambridge: Cambridge University Press. </a:t>
            </a:r>
          </a:p>
          <a:p>
            <a:r>
              <a:rPr lang="en-US" sz="4600" dirty="0" smtClean="0"/>
              <a:t>Badger, R., &amp; Yan, X. (2012, b). To what extent is communicative language teaching a feature of IELTS classes in China? In J. Osborne (Ed.) </a:t>
            </a:r>
            <a:r>
              <a:rPr lang="en-US" sz="4600" i="1" dirty="0" smtClean="0"/>
              <a:t>IELTS Research Reports </a:t>
            </a:r>
            <a:r>
              <a:rPr lang="en-US" sz="4600" dirty="0" smtClean="0"/>
              <a:t>(pp. 1-44)</a:t>
            </a:r>
            <a:r>
              <a:rPr lang="en-US" sz="4600" i="1" dirty="0" smtClean="0"/>
              <a:t>. </a:t>
            </a:r>
            <a:r>
              <a:rPr lang="en-US" sz="4600" dirty="0" smtClean="0"/>
              <a:t>IDP: IELTS Australia and British Council. </a:t>
            </a:r>
          </a:p>
          <a:p>
            <a:r>
              <a:rPr lang="en-US" sz="4600" dirty="0" smtClean="0"/>
              <a:t>Chang</a:t>
            </a:r>
            <a:r>
              <a:rPr lang="en-US" sz="4600" dirty="0"/>
              <a:t>, C. E., &amp; Strauss, P. (2010). ‘Active agents of change?</a:t>
            </a:r>
            <a:r>
              <a:rPr lang="en-US" sz="4600" dirty="0" smtClean="0"/>
              <a:t>’ Mandarin</a:t>
            </a:r>
            <a:r>
              <a:rPr lang="en-US" sz="4600" dirty="0"/>
              <a:t>-speaking students in New Zealand and the thesis writing process. </a:t>
            </a:r>
            <a:r>
              <a:rPr lang="en-US" sz="4600" i="1" dirty="0"/>
              <a:t>Language and Education</a:t>
            </a:r>
            <a:r>
              <a:rPr lang="en-US" sz="4600" dirty="0"/>
              <a:t>, </a:t>
            </a:r>
            <a:r>
              <a:rPr lang="en-US" sz="4600" i="1" dirty="0"/>
              <a:t>24</a:t>
            </a:r>
            <a:r>
              <a:rPr lang="en-US" sz="4600" dirty="0"/>
              <a:t>(5), 415-429.</a:t>
            </a:r>
            <a:endParaRPr lang="en-US" sz="4600" dirty="0" smtClean="0"/>
          </a:p>
          <a:p>
            <a:r>
              <a:rPr lang="en-US" sz="4600" dirty="0" smtClean="0"/>
              <a:t>Copland</a:t>
            </a:r>
            <a:r>
              <a:rPr lang="en-US" sz="4600" dirty="0"/>
              <a:t>, F., &amp; </a:t>
            </a:r>
            <a:r>
              <a:rPr lang="en-US" sz="4600" dirty="0" err="1"/>
              <a:t>Garton</a:t>
            </a:r>
            <a:r>
              <a:rPr lang="en-US" sz="4600" dirty="0"/>
              <a:t>, S. (2011). ‘I felt that I do live in the UK now’: international students’ self-reports of their English language speaking experiences on a pre-sessional </a:t>
            </a:r>
            <a:r>
              <a:rPr lang="en-US" sz="4600" dirty="0" err="1"/>
              <a:t>programme</a:t>
            </a:r>
            <a:r>
              <a:rPr lang="en-US" sz="4600" dirty="0"/>
              <a:t>. </a:t>
            </a:r>
            <a:r>
              <a:rPr lang="en-US" sz="4600" i="1" dirty="0"/>
              <a:t>Language and Education</a:t>
            </a:r>
            <a:r>
              <a:rPr lang="en-US" sz="4600" dirty="0"/>
              <a:t>, </a:t>
            </a:r>
            <a:r>
              <a:rPr lang="en-US" sz="4600" i="1" dirty="0"/>
              <a:t>25</a:t>
            </a:r>
            <a:r>
              <a:rPr lang="en-US" sz="4600" dirty="0"/>
              <a:t>(3), </a:t>
            </a:r>
            <a:r>
              <a:rPr lang="en-US" sz="4600" dirty="0" smtClean="0"/>
              <a:t>241-255</a:t>
            </a:r>
            <a:r>
              <a:rPr lang="en-US" sz="4600" dirty="0" smtClean="0"/>
              <a:t>.</a:t>
            </a:r>
          </a:p>
          <a:p>
            <a:endParaRPr lang="en-US" sz="4600" dirty="0"/>
          </a:p>
          <a:p>
            <a:endParaRPr lang="en-US" sz="4600" dirty="0" smtClean="0"/>
          </a:p>
          <a:p>
            <a:endParaRPr lang="en-US" dirty="0" smtClean="0"/>
          </a:p>
        </p:txBody>
      </p:sp>
    </p:spTree>
    <p:extLst>
      <p:ext uri="{BB962C8B-B14F-4D97-AF65-F5344CB8AC3E}">
        <p14:creationId xmlns:p14="http://schemas.microsoft.com/office/powerpoint/2010/main" val="2068715510"/>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(2)</a:t>
            </a:r>
            <a:endParaRPr lang="en-US" dirty="0"/>
          </a:p>
        </p:txBody>
      </p:sp>
      <p:sp>
        <p:nvSpPr>
          <p:cNvPr id="3" name="Content Placeholder 2"/>
          <p:cNvSpPr>
            <a:spLocks noGrp="1"/>
          </p:cNvSpPr>
          <p:nvPr>
            <p:ph idx="1"/>
          </p:nvPr>
        </p:nvSpPr>
        <p:spPr>
          <a:xfrm>
            <a:off x="457200" y="1600200"/>
            <a:ext cx="8229600" cy="5141794"/>
          </a:xfrm>
        </p:spPr>
        <p:txBody>
          <a:bodyPr>
            <a:normAutofit fontScale="40000" lnSpcReduction="20000"/>
          </a:bodyPr>
          <a:lstStyle/>
          <a:p>
            <a:endParaRPr lang="en-US" dirty="0" smtClean="0"/>
          </a:p>
          <a:p>
            <a:r>
              <a:rPr lang="en-US" sz="3800" dirty="0" smtClean="0"/>
              <a:t>Field, J. (2016). The cognitive validity of the lecture-based question in the IELTS Listening Paper. </a:t>
            </a:r>
            <a:r>
              <a:rPr lang="en-US" sz="3800" dirty="0"/>
              <a:t>In L. Taylor &amp; C. Weir (Ed.)  </a:t>
            </a:r>
            <a:r>
              <a:rPr lang="en-US" sz="3800" i="1" dirty="0"/>
              <a:t>IELTS Collected Papers 2: Research in Reading and Listening Assessment (</a:t>
            </a:r>
            <a:r>
              <a:rPr lang="en-US" sz="3800" dirty="0"/>
              <a:t>pp. 454-486). Cambridge: Cambridge University Press.</a:t>
            </a:r>
            <a:r>
              <a:rPr lang="en-US" sz="3800" dirty="0" smtClean="0"/>
              <a:t> </a:t>
            </a:r>
          </a:p>
          <a:p>
            <a:r>
              <a:rPr lang="en-US" sz="3800" dirty="0" smtClean="0"/>
              <a:t>Feast</a:t>
            </a:r>
            <a:r>
              <a:rPr lang="en-US" sz="3800" dirty="0"/>
              <a:t>, V. (2002). The impact of IELTS scores on performance at university</a:t>
            </a:r>
            <a:r>
              <a:rPr lang="en-US" sz="3800" i="1" dirty="0"/>
              <a:t>. International Education Journal 3(4), 70-85.</a:t>
            </a:r>
          </a:p>
          <a:p>
            <a:r>
              <a:rPr lang="en-US" sz="3800" dirty="0"/>
              <a:t>Jarvis, H., &amp; </a:t>
            </a:r>
            <a:r>
              <a:rPr lang="en-US" sz="3800" dirty="0" err="1"/>
              <a:t>Stakounis</a:t>
            </a:r>
            <a:r>
              <a:rPr lang="en-US" sz="3800" dirty="0"/>
              <a:t>, H. (2010). Speaking in Social Contexts: Issues for Pre-Sessional EAP Students. </a:t>
            </a:r>
            <a:r>
              <a:rPr lang="en-US" sz="3800" i="1" dirty="0"/>
              <a:t>TESL-EJ</a:t>
            </a:r>
            <a:r>
              <a:rPr lang="en-US" sz="3800" dirty="0"/>
              <a:t>, </a:t>
            </a:r>
            <a:r>
              <a:rPr lang="en-US" sz="3800" i="1" dirty="0"/>
              <a:t>14</a:t>
            </a:r>
            <a:r>
              <a:rPr lang="en-US" sz="3800" dirty="0"/>
              <a:t>(3), </a:t>
            </a:r>
            <a:r>
              <a:rPr lang="en-US" sz="3800" dirty="0" smtClean="0"/>
              <a:t>n3.</a:t>
            </a:r>
          </a:p>
          <a:p>
            <a:r>
              <a:rPr lang="en-US" sz="3800" dirty="0" err="1" smtClean="0"/>
              <a:t>Lantolf</a:t>
            </a:r>
            <a:r>
              <a:rPr lang="en-US" sz="3800" dirty="0"/>
              <a:t>, J. P., &amp; </a:t>
            </a:r>
            <a:r>
              <a:rPr lang="en-US" sz="3800" dirty="0" err="1"/>
              <a:t>Pavlenko</a:t>
            </a:r>
            <a:r>
              <a:rPr lang="en-US" sz="3800" dirty="0"/>
              <a:t>, A. (2001)</a:t>
            </a:r>
            <a:r>
              <a:rPr lang="en-US" sz="3800" dirty="0" smtClean="0"/>
              <a:t>. (S) </a:t>
            </a:r>
            <a:r>
              <a:rPr lang="en-US" sz="3800" dirty="0" err="1"/>
              <a:t>econd</a:t>
            </a:r>
            <a:r>
              <a:rPr lang="en-US" sz="3800" dirty="0"/>
              <a:t> (L) </a:t>
            </a:r>
            <a:r>
              <a:rPr lang="en-US" sz="3800" dirty="0" err="1"/>
              <a:t>anguage</a:t>
            </a:r>
            <a:r>
              <a:rPr lang="en-US" sz="3800" dirty="0"/>
              <a:t> (A) </a:t>
            </a:r>
            <a:r>
              <a:rPr lang="en-US" sz="3800" dirty="0" err="1"/>
              <a:t>ctivity</a:t>
            </a:r>
            <a:r>
              <a:rPr lang="en-US" sz="3800" dirty="0"/>
              <a:t> theory: Understanding second language learners as people. </a:t>
            </a:r>
            <a:r>
              <a:rPr lang="en-US" sz="3800" i="1" dirty="0"/>
              <a:t>Learner contributions to language learning: New directions in research</a:t>
            </a:r>
            <a:r>
              <a:rPr lang="en-US" sz="3800" dirty="0"/>
              <a:t>, 141-158.</a:t>
            </a:r>
          </a:p>
          <a:p>
            <a:r>
              <a:rPr lang="en-US" sz="3800" dirty="0"/>
              <a:t>Lynch, T. (2014). Developing a pre-sessional English language course for international distance learning students: a case of E-</a:t>
            </a:r>
            <a:r>
              <a:rPr lang="en-US" sz="3800" dirty="0" err="1"/>
              <a:t>volution</a:t>
            </a:r>
            <a:r>
              <a:rPr lang="en-US" sz="3800" dirty="0"/>
              <a:t>. In </a:t>
            </a:r>
            <a:r>
              <a:rPr lang="en-US" sz="3800" i="1" dirty="0"/>
              <a:t>INTED2014 Proceedings</a:t>
            </a:r>
            <a:r>
              <a:rPr lang="en-US" sz="3800" dirty="0"/>
              <a:t> (pp. 5340-5348). IATED</a:t>
            </a:r>
            <a:r>
              <a:rPr lang="en-US" sz="3800" dirty="0" smtClean="0"/>
              <a:t>.</a:t>
            </a:r>
          </a:p>
          <a:p>
            <a:r>
              <a:rPr lang="en-US" sz="3800" dirty="0" smtClean="0"/>
              <a:t>Norton</a:t>
            </a:r>
            <a:r>
              <a:rPr lang="en-US" sz="3800" dirty="0"/>
              <a:t>, B. (2013). </a:t>
            </a:r>
            <a:r>
              <a:rPr lang="en-US" sz="3800" i="1" dirty="0"/>
              <a:t>Identity and language learning: Extending the conversation</a:t>
            </a:r>
            <a:r>
              <a:rPr lang="en-US" sz="3800" dirty="0"/>
              <a:t>. Multilingual matters</a:t>
            </a:r>
            <a:r>
              <a:rPr lang="en-US" sz="3800" dirty="0" smtClean="0"/>
              <a:t>.</a:t>
            </a:r>
          </a:p>
          <a:p>
            <a:endParaRPr lang="en-US" sz="38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900364505"/>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 (3)</a:t>
            </a:r>
            <a:endParaRPr lang="en-US" dirty="0"/>
          </a:p>
        </p:txBody>
      </p:sp>
      <p:sp>
        <p:nvSpPr>
          <p:cNvPr id="3" name="Content Placeholder 2"/>
          <p:cNvSpPr>
            <a:spLocks noGrp="1"/>
          </p:cNvSpPr>
          <p:nvPr>
            <p:ph idx="1"/>
          </p:nvPr>
        </p:nvSpPr>
        <p:spPr>
          <a:xfrm>
            <a:off x="348018" y="1600200"/>
            <a:ext cx="8229600" cy="4525963"/>
          </a:xfrm>
        </p:spPr>
        <p:txBody>
          <a:bodyPr>
            <a:normAutofit fontScale="47500" lnSpcReduction="20000"/>
          </a:bodyPr>
          <a:lstStyle/>
          <a:p>
            <a:endParaRPr lang="en-US" dirty="0" smtClean="0"/>
          </a:p>
          <a:p>
            <a:r>
              <a:rPr lang="en-US" dirty="0" err="1" smtClean="0"/>
              <a:t>Pavlenko</a:t>
            </a:r>
            <a:r>
              <a:rPr lang="en-US" dirty="0"/>
              <a:t>, A., &amp; </a:t>
            </a:r>
            <a:r>
              <a:rPr lang="en-US" dirty="0" err="1"/>
              <a:t>Lantolf</a:t>
            </a:r>
            <a:r>
              <a:rPr lang="en-US" dirty="0"/>
              <a:t>, J. P. (2000). Second language learning as participation and the (re) construction of selves. </a:t>
            </a:r>
            <a:r>
              <a:rPr lang="en-US" i="1" dirty="0"/>
              <a:t>Sociocultural theory and second language learning</a:t>
            </a:r>
            <a:r>
              <a:rPr lang="en-US" dirty="0"/>
              <a:t>, 155-177.</a:t>
            </a:r>
          </a:p>
          <a:p>
            <a:r>
              <a:rPr lang="en-US" dirty="0" err="1" smtClean="0"/>
              <a:t>Phakiti</a:t>
            </a:r>
            <a:r>
              <a:rPr lang="en-US" dirty="0" smtClean="0"/>
              <a:t>, A. (2016). Test-takers’ performance appraisals, appraisal calibration, state-trait strategy use, and state-trait IELTS listening difficulty in a simulated IELTS Listening test. </a:t>
            </a:r>
            <a:r>
              <a:rPr lang="en-US" i="1" dirty="0" smtClean="0"/>
              <a:t>IELTS Research Report Series</a:t>
            </a:r>
            <a:r>
              <a:rPr lang="en-US" dirty="0" smtClean="0"/>
              <a:t>, 6, 1-140.</a:t>
            </a:r>
          </a:p>
          <a:p>
            <a:r>
              <a:rPr lang="en-US" dirty="0" err="1"/>
              <a:t>Pavlenko</a:t>
            </a:r>
            <a:r>
              <a:rPr lang="en-US" dirty="0"/>
              <a:t>, A., &amp; Norton, B. (2007). Imagined communities, identity, and English language learning. In </a:t>
            </a:r>
            <a:r>
              <a:rPr lang="en-US" i="1" dirty="0"/>
              <a:t>International handbook of English language teaching</a:t>
            </a:r>
            <a:r>
              <a:rPr lang="en-US" dirty="0"/>
              <a:t> (pp. 669-680). Springer US.</a:t>
            </a:r>
          </a:p>
          <a:p>
            <a:r>
              <a:rPr lang="en-US" dirty="0" err="1"/>
              <a:t>Seviour</a:t>
            </a:r>
            <a:r>
              <a:rPr lang="en-US" dirty="0"/>
              <a:t>, M. (2015). Assessing academic writing on a pre-sessional EAP course: Designing assessment which supports learning. </a:t>
            </a:r>
            <a:r>
              <a:rPr lang="en-US" i="1" dirty="0"/>
              <a:t>Journal of English for Academic Purposes</a:t>
            </a:r>
            <a:r>
              <a:rPr lang="en-US" dirty="0"/>
              <a:t>, </a:t>
            </a:r>
            <a:r>
              <a:rPr lang="en-US" i="1" dirty="0"/>
              <a:t>18</a:t>
            </a:r>
            <a:r>
              <a:rPr lang="en-US" dirty="0"/>
              <a:t>, 84-89</a:t>
            </a:r>
            <a:r>
              <a:rPr lang="en-US" dirty="0" smtClean="0"/>
              <a:t>.</a:t>
            </a:r>
            <a:endParaRPr lang="en-US" dirty="0"/>
          </a:p>
          <a:p>
            <a:r>
              <a:rPr lang="en-US" dirty="0" smtClean="0"/>
              <a:t>Thorpe</a:t>
            </a:r>
            <a:r>
              <a:rPr lang="en-US" dirty="0"/>
              <a:t>, A., Snell, M., Davey‐Evans, S., &amp; </a:t>
            </a:r>
            <a:r>
              <a:rPr lang="en-US" dirty="0" err="1"/>
              <a:t>Talman</a:t>
            </a:r>
            <a:r>
              <a:rPr lang="en-US" dirty="0"/>
              <a:t>, R. (2017). Improving the Academic Performance of Non‐native English‐Speaking Students: the Contribution of Pre‐sessional English Language </a:t>
            </a:r>
            <a:r>
              <a:rPr lang="en-US" dirty="0" err="1"/>
              <a:t>Programmes</a:t>
            </a:r>
            <a:r>
              <a:rPr lang="en-US" dirty="0"/>
              <a:t>. </a:t>
            </a:r>
            <a:r>
              <a:rPr lang="en-US" i="1" dirty="0"/>
              <a:t>Higher Education Quarterly</a:t>
            </a:r>
            <a:r>
              <a:rPr lang="en-US" dirty="0"/>
              <a:t>, </a:t>
            </a:r>
            <a:r>
              <a:rPr lang="en-US" i="1" dirty="0"/>
              <a:t>71</a:t>
            </a:r>
            <a:r>
              <a:rPr lang="en-US" dirty="0"/>
              <a:t>(1), 5-32.</a:t>
            </a:r>
          </a:p>
          <a:p>
            <a:endParaRPr lang="en-US" dirty="0"/>
          </a:p>
          <a:p>
            <a:endParaRPr lang="en-US" dirty="0"/>
          </a:p>
          <a:p>
            <a:endParaRPr lang="en-US" dirty="0"/>
          </a:p>
        </p:txBody>
      </p:sp>
    </p:spTree>
    <p:extLst>
      <p:ext uri="{BB962C8B-B14F-4D97-AF65-F5344CB8AC3E}">
        <p14:creationId xmlns:p14="http://schemas.microsoft.com/office/powerpoint/2010/main" val="1555264027"/>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(4)</a:t>
            </a:r>
            <a:endParaRPr lang="en-US" dirty="0"/>
          </a:p>
        </p:txBody>
      </p:sp>
      <p:sp>
        <p:nvSpPr>
          <p:cNvPr id="3" name="Content Placeholder 2"/>
          <p:cNvSpPr>
            <a:spLocks noGrp="1"/>
          </p:cNvSpPr>
          <p:nvPr>
            <p:ph idx="1"/>
          </p:nvPr>
        </p:nvSpPr>
        <p:spPr>
          <a:xfrm>
            <a:off x="457200" y="1381836"/>
            <a:ext cx="8229600" cy="4595883"/>
          </a:xfrm>
        </p:spPr>
        <p:txBody>
          <a:bodyPr>
            <a:normAutofit fontScale="70000" lnSpcReduction="20000"/>
          </a:bodyPr>
          <a:lstStyle/>
          <a:p>
            <a:endParaRPr lang="en-US" dirty="0"/>
          </a:p>
          <a:p>
            <a:endParaRPr lang="en-US" sz="2400" dirty="0" smtClean="0"/>
          </a:p>
          <a:p>
            <a:r>
              <a:rPr lang="en-US" sz="2000" dirty="0"/>
              <a:t>Westbrook, C., &amp; Holt, P. (2015). Addressing the problem of outside assistance in pre-sessional writing assessments. </a:t>
            </a:r>
            <a:r>
              <a:rPr lang="en-US" sz="2000" i="1" dirty="0"/>
              <a:t>Journal of English for Academic Purposes</a:t>
            </a:r>
            <a:r>
              <a:rPr lang="en-US" sz="2000" dirty="0"/>
              <a:t>, </a:t>
            </a:r>
            <a:r>
              <a:rPr lang="en-US" sz="2000" i="1" dirty="0"/>
              <a:t>18</a:t>
            </a:r>
            <a:r>
              <a:rPr lang="en-US" sz="2000" dirty="0"/>
              <a:t>, 78-83.</a:t>
            </a:r>
          </a:p>
          <a:p>
            <a:r>
              <a:rPr lang="en-US" sz="2100" dirty="0" smtClean="0"/>
              <a:t>Xing</a:t>
            </a:r>
            <a:r>
              <a:rPr lang="en-US" sz="2100" dirty="0"/>
              <a:t>, M., Wang, J., &amp; Spencer, K. (2008). Raising students’ awareness of cross-cultural contrastive rhetoric in English writing via an e-learning course. </a:t>
            </a:r>
            <a:r>
              <a:rPr lang="en-US" sz="2100" i="1" dirty="0"/>
              <a:t>Language Learning &amp; Technology</a:t>
            </a:r>
            <a:r>
              <a:rPr lang="en-US" sz="2100" dirty="0"/>
              <a:t>, </a:t>
            </a:r>
            <a:r>
              <a:rPr lang="en-US" sz="2100" i="1" dirty="0"/>
              <a:t>12</a:t>
            </a:r>
            <a:r>
              <a:rPr lang="en-US" sz="2100" dirty="0"/>
              <a:t>(2), 71-93</a:t>
            </a:r>
            <a:r>
              <a:rPr lang="en-US" sz="2100" dirty="0" smtClean="0"/>
              <a:t>.</a:t>
            </a:r>
            <a:endParaRPr lang="en-US" sz="2100" dirty="0"/>
          </a:p>
          <a:p>
            <a:r>
              <a:rPr lang="en-US" sz="2100" dirty="0" smtClean="0"/>
              <a:t>Xu</a:t>
            </a:r>
            <a:r>
              <a:rPr lang="en-US" sz="2100" dirty="0"/>
              <a:t>, M. (1991). The impact of English-language proficiency on international graduate students' perceived academic difficulty. </a:t>
            </a:r>
            <a:r>
              <a:rPr lang="en-US" sz="2100" i="1" dirty="0"/>
              <a:t>Research in Higher Education</a:t>
            </a:r>
            <a:r>
              <a:rPr lang="en-US" sz="2100" dirty="0"/>
              <a:t>, </a:t>
            </a:r>
            <a:r>
              <a:rPr lang="en-US" sz="2100" i="1" dirty="0"/>
              <a:t>32</a:t>
            </a:r>
            <a:r>
              <a:rPr lang="en-US" sz="2100" dirty="0"/>
              <a:t>(5), 557-570</a:t>
            </a:r>
            <a:r>
              <a:rPr lang="en-US" sz="2100" dirty="0" smtClean="0"/>
              <a:t>.</a:t>
            </a:r>
            <a:endParaRPr lang="en-US" sz="2100" dirty="0"/>
          </a:p>
          <a:p>
            <a:r>
              <a:rPr lang="en-US" sz="2100" dirty="0"/>
              <a:t>You, X. (2004). “The choice made from no choice”: English writing instruction in a Chinese University. </a:t>
            </a:r>
            <a:r>
              <a:rPr lang="en-US" sz="2100" i="1" dirty="0"/>
              <a:t>Journal of Second Language Writing</a:t>
            </a:r>
            <a:r>
              <a:rPr lang="en-US" sz="2100" dirty="0"/>
              <a:t>, </a:t>
            </a:r>
            <a:r>
              <a:rPr lang="en-US" sz="2100" i="1" dirty="0"/>
              <a:t>13</a:t>
            </a:r>
            <a:r>
              <a:rPr lang="en-US" sz="2100" dirty="0"/>
              <a:t>(2), 97-110.</a:t>
            </a:r>
          </a:p>
          <a:p>
            <a:r>
              <a:rPr lang="en-US" sz="2100" dirty="0"/>
              <a:t> Zou, B. (2013). Teachers' support in using computers for developing students' listening and speaking skills in pre-sessional English courses. </a:t>
            </a:r>
            <a:r>
              <a:rPr lang="en-US" sz="2100" i="1" dirty="0"/>
              <a:t>Computer Assisted Language Learning</a:t>
            </a:r>
            <a:r>
              <a:rPr lang="en-US" sz="2100" dirty="0"/>
              <a:t>, </a:t>
            </a:r>
            <a:r>
              <a:rPr lang="en-US" sz="2100" i="1" dirty="0"/>
              <a:t>26</a:t>
            </a:r>
            <a:r>
              <a:rPr lang="en-US" sz="2100" dirty="0"/>
              <a:t>(1), 83-</a:t>
            </a:r>
            <a:r>
              <a:rPr lang="en-US" sz="2100" dirty="0" smtClean="0"/>
              <a:t>99.</a:t>
            </a:r>
          </a:p>
          <a:p>
            <a:endParaRPr lang="en-US" sz="2100" dirty="0"/>
          </a:p>
          <a:p>
            <a:endParaRPr lang="en-US" sz="2100" dirty="0" smtClean="0"/>
          </a:p>
          <a:p>
            <a:endParaRPr lang="en-US" sz="2100" dirty="0"/>
          </a:p>
          <a:p>
            <a:endParaRPr lang="en-US" dirty="0"/>
          </a:p>
        </p:txBody>
      </p:sp>
    </p:spTree>
    <p:extLst>
      <p:ext uri="{BB962C8B-B14F-4D97-AF65-F5344CB8AC3E}">
        <p14:creationId xmlns:p14="http://schemas.microsoft.com/office/powerpoint/2010/main" val="157793135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on a pre-sessional </a:t>
            </a:r>
            <a:r>
              <a:rPr lang="en-US" dirty="0" err="1" smtClean="0"/>
              <a:t>programme</a:t>
            </a:r>
            <a:endParaRPr lang="en-US" dirty="0"/>
          </a:p>
        </p:txBody>
      </p:sp>
      <p:pic>
        <p:nvPicPr>
          <p:cNvPr id="5" name="Picture Placeholder 4" descr="presessional_english_banner.jpg"/>
          <p:cNvPicPr>
            <a:picLocks noGrp="1" noChangeAspect="1"/>
          </p:cNvPicPr>
          <p:nvPr>
            <p:ph type="pic" idx="1"/>
          </p:nvPr>
        </p:nvPicPr>
        <p:blipFill>
          <a:blip r:embed="rId2">
            <a:extLst>
              <a:ext uri="{28A0092B-C50C-407E-A947-70E740481C1C}">
                <a14:useLocalDpi xmlns:a14="http://schemas.microsoft.com/office/drawing/2010/main" val="0"/>
              </a:ext>
            </a:extLst>
          </a:blip>
          <a:srcRect t="-28125" b="-28125"/>
          <a:stretch>
            <a:fillRect/>
          </a:stretch>
        </p:blipFill>
        <p:spPr/>
      </p:pic>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20316257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Research on student perspectives</a:t>
            </a:r>
            <a:endParaRPr lang="en-US" dirty="0"/>
          </a:p>
        </p:txBody>
      </p:sp>
      <p:sp>
        <p:nvSpPr>
          <p:cNvPr id="3" name="Content Placeholder 2"/>
          <p:cNvSpPr>
            <a:spLocks noGrp="1"/>
          </p:cNvSpPr>
          <p:nvPr>
            <p:ph idx="1"/>
          </p:nvPr>
        </p:nvSpPr>
        <p:spPr/>
        <p:txBody>
          <a:bodyPr>
            <a:normAutofit/>
          </a:bodyPr>
          <a:lstStyle/>
          <a:p>
            <a:r>
              <a:rPr lang="en-US" sz="2200" dirty="0" smtClean="0"/>
              <a:t>Many students come onto PSPs with an idealistic view of the place they will establish in society (Jarvis, 2010)</a:t>
            </a:r>
          </a:p>
          <a:p>
            <a:r>
              <a:rPr lang="en-US" sz="2200" dirty="0" smtClean="0"/>
              <a:t>Students using English outside the classroom has been shown to be a key factor in student satisfaction with their study abroad experience – it may be possible to develop socio-cultural competence in order to support students in taking a more active role in their interactions (Copland, 2011)</a:t>
            </a:r>
          </a:p>
          <a:p>
            <a:endParaRPr lang="en-US" sz="2200" dirty="0" smtClean="0"/>
          </a:p>
          <a:p>
            <a:endParaRPr lang="en-US" dirty="0"/>
          </a:p>
        </p:txBody>
      </p:sp>
    </p:spTree>
    <p:extLst>
      <p:ext uri="{BB962C8B-B14F-4D97-AF65-F5344CB8AC3E}">
        <p14:creationId xmlns:p14="http://schemas.microsoft.com/office/powerpoint/2010/main" val="112467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 of English ability</a:t>
            </a:r>
            <a:endParaRPr lang="en-US" dirty="0"/>
          </a:p>
        </p:txBody>
      </p:sp>
      <p:sp>
        <p:nvSpPr>
          <p:cNvPr id="3" name="Content Placeholder 2"/>
          <p:cNvSpPr>
            <a:spLocks noGrp="1"/>
          </p:cNvSpPr>
          <p:nvPr>
            <p:ph idx="1"/>
          </p:nvPr>
        </p:nvSpPr>
        <p:spPr/>
        <p:txBody>
          <a:bodyPr>
            <a:normAutofit/>
          </a:bodyPr>
          <a:lstStyle/>
          <a:p>
            <a:r>
              <a:rPr lang="en-US" sz="2400" dirty="0"/>
              <a:t>S</a:t>
            </a:r>
            <a:r>
              <a:rPr lang="en-US" sz="2400" dirty="0" smtClean="0"/>
              <a:t>tudents’ perceptions of their English ability are more important in measuring achievement than … scores in IELTS or TOEFL (</a:t>
            </a:r>
            <a:r>
              <a:rPr lang="en-US" sz="2400" dirty="0" err="1" smtClean="0"/>
              <a:t>Xu</a:t>
            </a:r>
            <a:r>
              <a:rPr lang="en-US" sz="2400" dirty="0" smtClean="0"/>
              <a:t>, 1991)</a:t>
            </a:r>
          </a:p>
          <a:p>
            <a:r>
              <a:rPr lang="en-US" sz="2400" dirty="0" smtClean="0"/>
              <a:t>The psychological feeling of incompetence is more debilitating than actual language ability (Chang, 2010)</a:t>
            </a:r>
          </a:p>
          <a:p>
            <a:endParaRPr lang="en-US" sz="2400" dirty="0" smtClean="0"/>
          </a:p>
          <a:p>
            <a:endParaRPr lang="en-US" sz="2400" dirty="0" smtClean="0"/>
          </a:p>
          <a:p>
            <a:endParaRPr lang="en-US" dirty="0"/>
          </a:p>
        </p:txBody>
      </p:sp>
    </p:spTree>
    <p:extLst>
      <p:ext uri="{BB962C8B-B14F-4D97-AF65-F5344CB8AC3E}">
        <p14:creationId xmlns:p14="http://schemas.microsoft.com/office/powerpoint/2010/main" val="227968357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study the student perspective?</a:t>
            </a:r>
            <a:endParaRPr lang="en-US" dirty="0"/>
          </a:p>
        </p:txBody>
      </p:sp>
      <p:sp>
        <p:nvSpPr>
          <p:cNvPr id="3" name="Content Placeholder 2"/>
          <p:cNvSpPr>
            <a:spLocks noGrp="1"/>
          </p:cNvSpPr>
          <p:nvPr>
            <p:ph idx="1"/>
          </p:nvPr>
        </p:nvSpPr>
        <p:spPr/>
        <p:txBody>
          <a:bodyPr/>
          <a:lstStyle/>
          <a:p>
            <a:r>
              <a:rPr lang="en-US" sz="2400" dirty="0"/>
              <a:t>It is difficult to make progress if students are not aware of what to expect on a </a:t>
            </a:r>
            <a:r>
              <a:rPr lang="en-US" sz="2400" dirty="0" err="1"/>
              <a:t>programme</a:t>
            </a:r>
            <a:endParaRPr lang="en-US" sz="2400" dirty="0"/>
          </a:p>
          <a:p>
            <a:r>
              <a:rPr lang="en-US" sz="2400" dirty="0"/>
              <a:t>Progress is difficult if students are not sufficiently involved in the </a:t>
            </a:r>
            <a:r>
              <a:rPr lang="en-US" sz="2400" dirty="0" err="1" smtClean="0"/>
              <a:t>programme</a:t>
            </a:r>
            <a:endParaRPr lang="en-US" sz="2400" dirty="0" smtClean="0"/>
          </a:p>
          <a:p>
            <a:endParaRPr lang="en-US" sz="2400" dirty="0"/>
          </a:p>
          <a:p>
            <a:endParaRPr lang="en-US" dirty="0"/>
          </a:p>
        </p:txBody>
      </p:sp>
    </p:spTree>
    <p:extLst>
      <p:ext uri="{BB962C8B-B14F-4D97-AF65-F5344CB8AC3E}">
        <p14:creationId xmlns:p14="http://schemas.microsoft.com/office/powerpoint/2010/main" val="384084225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Pre-sessional students</a:t>
            </a:r>
            <a:endParaRPr lang="en-US" dirty="0"/>
          </a:p>
        </p:txBody>
      </p:sp>
      <p:pic>
        <p:nvPicPr>
          <p:cNvPr id="5" name="Picture Placeholder 4" descr="general-english.jpg"/>
          <p:cNvPicPr>
            <a:picLocks noGrp="1" noChangeAspect="1"/>
          </p:cNvPicPr>
          <p:nvPr>
            <p:ph type="pic" idx="1"/>
          </p:nvPr>
        </p:nvPicPr>
        <p:blipFill>
          <a:blip r:embed="rId2">
            <a:extLst>
              <a:ext uri="{28A0092B-C50C-407E-A947-70E740481C1C}">
                <a14:useLocalDpi xmlns:a14="http://schemas.microsoft.com/office/drawing/2010/main" val="0"/>
              </a:ext>
            </a:extLst>
          </a:blip>
          <a:srcRect t="-31206" b="-31206"/>
          <a:stretch>
            <a:fillRect/>
          </a:stretch>
        </p:blipFill>
        <p:spPr/>
      </p:pic>
      <p:sp>
        <p:nvSpPr>
          <p:cNvPr id="4" name="Text Placeholder 3"/>
          <p:cNvSpPr>
            <a:spLocks noGrp="1"/>
          </p:cNvSpPr>
          <p:nvPr>
            <p:ph type="body" sz="half" idx="2"/>
          </p:nvPr>
        </p:nvSpPr>
        <p:spPr/>
        <p:txBody>
          <a:bodyPr/>
          <a:lstStyle/>
          <a:p>
            <a:endParaRPr lang="en-US"/>
          </a:p>
        </p:txBody>
      </p:sp>
    </p:spTree>
    <p:extLst>
      <p:ext uri="{BB962C8B-B14F-4D97-AF65-F5344CB8AC3E}">
        <p14:creationId xmlns:p14="http://schemas.microsoft.com/office/powerpoint/2010/main" val="355039873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1368</TotalTime>
  <Words>2313</Words>
  <Application>Microsoft Macintosh PowerPoint</Application>
  <PresentationFormat>On-screen Show (4:3)</PresentationFormat>
  <Paragraphs>190</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Twilight</vt:lpstr>
      <vt:lpstr>Student progress in academic literacy on a pre-sessional programme at an Irish university </vt:lpstr>
      <vt:lpstr>2 parts</vt:lpstr>
      <vt:lpstr>Research on pre-sessional programmes focuses on</vt:lpstr>
      <vt:lpstr>The student perspective is under-researched</vt:lpstr>
      <vt:lpstr>Students on a pre-sessional programme</vt:lpstr>
      <vt:lpstr>Research on student perspectives</vt:lpstr>
      <vt:lpstr>Perception of English ability</vt:lpstr>
      <vt:lpstr>Why study the student perspective?</vt:lpstr>
      <vt:lpstr>Pre-sessional students</vt:lpstr>
      <vt:lpstr>This research focused on</vt:lpstr>
      <vt:lpstr>Methodology</vt:lpstr>
      <vt:lpstr>Findings</vt:lpstr>
      <vt:lpstr>A series of mismatches</vt:lpstr>
      <vt:lpstr>Finding 2</vt:lpstr>
      <vt:lpstr>English classes </vt:lpstr>
      <vt:lpstr>Teacher oriented classes</vt:lpstr>
      <vt:lpstr>Finding 3</vt:lpstr>
      <vt:lpstr>Interest in research</vt:lpstr>
      <vt:lpstr>Holistic approach</vt:lpstr>
      <vt:lpstr>SLL as participation and the (re)construction of selves</vt:lpstr>
      <vt:lpstr>Participation is important</vt:lpstr>
      <vt:lpstr>Imagined communities</vt:lpstr>
      <vt:lpstr>Involve the student</vt:lpstr>
      <vt:lpstr>Academic community</vt:lpstr>
      <vt:lpstr>Part 2: Student Progress and Challenges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 (1)</vt:lpstr>
      <vt:lpstr>References (2)</vt:lpstr>
      <vt:lpstr>References (3)</vt:lpstr>
      <vt:lpstr>References (4)</vt:lpstr>
    </vt:vector>
  </TitlesOfParts>
  <Company>NUIM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Biology</dc:creator>
  <cp:lastModifiedBy>Biology</cp:lastModifiedBy>
  <cp:revision>130</cp:revision>
  <dcterms:created xsi:type="dcterms:W3CDTF">2017-01-16T17:45:56Z</dcterms:created>
  <dcterms:modified xsi:type="dcterms:W3CDTF">2017-04-06T16:01:53Z</dcterms:modified>
</cp:coreProperties>
</file>