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8"/>
  </p:notesMasterIdLst>
  <p:sldIdLst>
    <p:sldId id="261" r:id="rId2"/>
    <p:sldId id="274" r:id="rId3"/>
    <p:sldId id="293" r:id="rId4"/>
    <p:sldId id="291" r:id="rId5"/>
    <p:sldId id="288" r:id="rId6"/>
    <p:sldId id="277" r:id="rId7"/>
    <p:sldId id="260" r:id="rId8"/>
    <p:sldId id="295" r:id="rId9"/>
    <p:sldId id="279" r:id="rId10"/>
    <p:sldId id="296" r:id="rId11"/>
    <p:sldId id="297" r:id="rId12"/>
    <p:sldId id="298" r:id="rId13"/>
    <p:sldId id="284" r:id="rId14"/>
    <p:sldId id="287" r:id="rId15"/>
    <p:sldId id="276" r:id="rId16"/>
    <p:sldId id="273" r:id="rId17"/>
  </p:sldIdLst>
  <p:sldSz cx="9144000" cy="6858000" type="screen4x3"/>
  <p:notesSz cx="6934200" cy="92329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8">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621B40"/>
    <a:srgbClr val="9C2A33"/>
    <a:srgbClr val="4A7335"/>
    <a:srgbClr val="07A33B"/>
    <a:srgbClr val="174B66"/>
    <a:srgbClr val="DE372D"/>
    <a:srgbClr val="503A6E"/>
    <a:srgbClr val="00B3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8" autoAdjust="0"/>
    <p:restoredTop sz="71582" autoAdjust="0"/>
  </p:normalViewPr>
  <p:slideViewPr>
    <p:cSldViewPr>
      <p:cViewPr varScale="1">
        <p:scale>
          <a:sx n="48" d="100"/>
          <a:sy n="48" d="100"/>
        </p:scale>
        <p:origin x="1722" y="60"/>
      </p:cViewPr>
      <p:guideLst>
        <p:guide orient="horz" pos="2160"/>
        <p:guide pos="2880"/>
      </p:guideLst>
    </p:cSldViewPr>
  </p:slideViewPr>
  <p:notesTextViewPr>
    <p:cViewPr>
      <p:scale>
        <a:sx n="1" d="1"/>
        <a:sy n="1" d="1"/>
      </p:scale>
      <p:origin x="0" y="0"/>
    </p:cViewPr>
  </p:notesTextViewPr>
  <p:notesViewPr>
    <p:cSldViewPr>
      <p:cViewPr varScale="1">
        <p:scale>
          <a:sx n="50" d="100"/>
          <a:sy n="50" d="100"/>
        </p:scale>
        <p:origin x="-797" y="-77"/>
      </p:cViewPr>
      <p:guideLst>
        <p:guide orient="horz" pos="2908"/>
        <p:guide pos="218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927475" y="0"/>
            <a:ext cx="3005138" cy="461963"/>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4042492-C229-4CFD-800F-1F6D046B22EE}" type="datetimeFigureOut">
              <a:rPr lang="en-GB"/>
              <a:pPr>
                <a:defRPr/>
              </a:pPr>
              <a:t>08/04/2017</a:t>
            </a:fld>
            <a:endParaRPr lang="en-GB"/>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93738" y="4386263"/>
            <a:ext cx="5546725" cy="4154487"/>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769350"/>
            <a:ext cx="3005138" cy="461963"/>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927475" y="8769350"/>
            <a:ext cx="3005138" cy="461963"/>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A01EA78-9250-44B6-9A82-6BEB7DBA5EE8}" type="slidenum">
              <a:rPr lang="en-GB"/>
              <a:pPr>
                <a:defRPr/>
              </a:pPr>
              <a:t>‹#›</a:t>
            </a:fld>
            <a:endParaRPr lang="en-GB"/>
          </a:p>
        </p:txBody>
      </p:sp>
    </p:spTree>
    <p:extLst>
      <p:ext uri="{BB962C8B-B14F-4D97-AF65-F5344CB8AC3E}">
        <p14:creationId xmlns:p14="http://schemas.microsoft.com/office/powerpoint/2010/main" val="10215509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Online</a:t>
            </a:r>
            <a:r>
              <a:rPr lang="en-GB" baseline="0" dirty="0" smtClean="0"/>
              <a:t> abstract (did we write this??)</a:t>
            </a:r>
          </a:p>
          <a:p>
            <a:r>
              <a:rPr lang="en-GB" dirty="0" smtClean="0"/>
              <a:t>An </a:t>
            </a:r>
            <a:r>
              <a:rPr lang="en-GB" dirty="0"/>
              <a:t>EAP lecturer and Early Years lecturer share a commute. They decide to apply for internal funding to try something new in their teaching. They get funding. Can EAP approaches to the development of academic language be used with work-based, part-time home students whose first language is not academic</a:t>
            </a:r>
            <a:r>
              <a:rPr lang="en-GB" dirty="0" smtClean="0"/>
              <a:t>?</a:t>
            </a:r>
          </a:p>
          <a:p>
            <a:endParaRPr lang="en-GB" dirty="0" smtClean="0"/>
          </a:p>
          <a:p>
            <a:r>
              <a:rPr lang="en-GB" dirty="0" smtClean="0"/>
              <a:t>Karen </a:t>
            </a:r>
          </a:p>
          <a:p>
            <a:r>
              <a:rPr lang="en-GB" dirty="0" smtClean="0"/>
              <a:t>both</a:t>
            </a:r>
          </a:p>
          <a:p>
            <a:r>
              <a:rPr lang="en-GB" dirty="0" smtClean="0"/>
              <a:t>why</a:t>
            </a:r>
            <a:r>
              <a:rPr lang="en-GB" baseline="0" dirty="0" smtClean="0"/>
              <a:t> we're at this conference</a:t>
            </a:r>
          </a:p>
          <a:p>
            <a:r>
              <a:rPr lang="en-GB" baseline="0" dirty="0" smtClean="0"/>
              <a:t>similarities working with "home" and "international" students</a:t>
            </a:r>
          </a:p>
          <a:p>
            <a:r>
              <a:rPr lang="en-GB" baseline="0" dirty="0" smtClean="0"/>
              <a:t>BALEAP </a:t>
            </a:r>
            <a:r>
              <a:rPr lang="en-GB" baseline="0" dirty="0" err="1" smtClean="0"/>
              <a:t>jisc</a:t>
            </a:r>
            <a:r>
              <a:rPr lang="en-GB" baseline="0" dirty="0" smtClean="0"/>
              <a:t> mail conversation about Edinburgh </a:t>
            </a:r>
            <a:r>
              <a:rPr lang="en-GB" baseline="0" dirty="0" err="1" smtClean="0"/>
              <a:t>pim</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EA01EA78-9250-44B6-9A82-6BEB7DBA5EE8}" type="slidenum">
              <a:rPr lang="en-GB" smtClean="0"/>
              <a:pPr>
                <a:defRPr/>
              </a:pPr>
              <a:t>1</a:t>
            </a:fld>
            <a:endParaRPr lang="en-GB"/>
          </a:p>
        </p:txBody>
      </p:sp>
    </p:spTree>
    <p:extLst>
      <p:ext uri="{BB962C8B-B14F-4D97-AF65-F5344CB8AC3E}">
        <p14:creationId xmlns:p14="http://schemas.microsoft.com/office/powerpoint/2010/main" val="3877604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 - mixed results</a:t>
            </a:r>
          </a:p>
          <a:p>
            <a:endParaRPr lang="en-GB" dirty="0" smtClean="0"/>
          </a:p>
          <a:p>
            <a:r>
              <a:rPr lang="en-GB" dirty="0" smtClean="0"/>
              <a:t>Some students were</a:t>
            </a:r>
            <a:r>
              <a:rPr lang="en-GB" baseline="0" dirty="0" smtClean="0"/>
              <a:t> extremely (too??) positive - had made links to work literacy practices</a:t>
            </a:r>
          </a:p>
          <a:p>
            <a:endParaRPr lang="en-GB" baseline="0" dirty="0" smtClean="0"/>
          </a:p>
          <a:p>
            <a:r>
              <a:rPr lang="en-GB" baseline="0" dirty="0" smtClean="0"/>
              <a:t>negative - not connected to anything we were doing</a:t>
            </a:r>
          </a:p>
          <a:p>
            <a:endParaRPr lang="en-GB" baseline="0" dirty="0" smtClean="0"/>
          </a:p>
          <a:p>
            <a:r>
              <a:rPr lang="en-GB" baseline="0" dirty="0" smtClean="0"/>
              <a:t>unclear why in either case - </a:t>
            </a:r>
          </a:p>
          <a:p>
            <a:endParaRPr lang="en-GB" baseline="0" dirty="0" smtClean="0"/>
          </a:p>
          <a:p>
            <a:r>
              <a:rPr lang="en-GB" baseline="0" dirty="0" smtClean="0"/>
              <a:t>all: it would have been useful to have done this earlier</a:t>
            </a:r>
            <a:endParaRPr lang="en-GB" dirty="0"/>
          </a:p>
        </p:txBody>
      </p:sp>
      <p:sp>
        <p:nvSpPr>
          <p:cNvPr id="4" name="Slide Number Placeholder 3"/>
          <p:cNvSpPr>
            <a:spLocks noGrp="1"/>
          </p:cNvSpPr>
          <p:nvPr>
            <p:ph type="sldNum" sz="quarter" idx="10"/>
          </p:nvPr>
        </p:nvSpPr>
        <p:spPr/>
        <p:txBody>
          <a:bodyPr/>
          <a:lstStyle/>
          <a:p>
            <a:pPr>
              <a:defRPr/>
            </a:pPr>
            <a:fld id="{EA01EA78-9250-44B6-9A82-6BEB7DBA5EE8}" type="slidenum">
              <a:rPr lang="en-GB" smtClean="0"/>
              <a:pPr>
                <a:defRPr/>
              </a:pPr>
              <a:t>10</a:t>
            </a:fld>
            <a:endParaRPr lang="en-GB"/>
          </a:p>
        </p:txBody>
      </p:sp>
    </p:spTree>
    <p:extLst>
      <p:ext uri="{BB962C8B-B14F-4D97-AF65-F5344CB8AC3E}">
        <p14:creationId xmlns:p14="http://schemas.microsoft.com/office/powerpoint/2010/main" val="461172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 - mixed results</a:t>
            </a:r>
          </a:p>
          <a:p>
            <a:endParaRPr lang="en-GB" dirty="0" smtClean="0"/>
          </a:p>
          <a:p>
            <a:r>
              <a:rPr lang="en-GB" dirty="0" smtClean="0"/>
              <a:t>Some students were</a:t>
            </a:r>
            <a:r>
              <a:rPr lang="en-GB" baseline="0" dirty="0" smtClean="0"/>
              <a:t> extremely (too??) positive - had made links to work literacy practices</a:t>
            </a:r>
          </a:p>
          <a:p>
            <a:endParaRPr lang="en-GB" baseline="0" dirty="0" smtClean="0"/>
          </a:p>
          <a:p>
            <a:r>
              <a:rPr lang="en-GB" baseline="0" dirty="0" smtClean="0"/>
              <a:t>negative - not connected to anything we were doing</a:t>
            </a:r>
          </a:p>
          <a:p>
            <a:endParaRPr lang="en-GB" baseline="0" dirty="0" smtClean="0"/>
          </a:p>
          <a:p>
            <a:r>
              <a:rPr lang="en-GB" baseline="0" dirty="0" smtClean="0"/>
              <a:t>unclear why in either case - </a:t>
            </a:r>
          </a:p>
          <a:p>
            <a:endParaRPr lang="en-GB" baseline="0" dirty="0" smtClean="0"/>
          </a:p>
          <a:p>
            <a:r>
              <a:rPr lang="en-GB" baseline="0" dirty="0" smtClean="0"/>
              <a:t>all: it would have been useful to have done this earlier</a:t>
            </a:r>
            <a:endParaRPr lang="en-GB" dirty="0"/>
          </a:p>
        </p:txBody>
      </p:sp>
      <p:sp>
        <p:nvSpPr>
          <p:cNvPr id="4" name="Slide Number Placeholder 3"/>
          <p:cNvSpPr>
            <a:spLocks noGrp="1"/>
          </p:cNvSpPr>
          <p:nvPr>
            <p:ph type="sldNum" sz="quarter" idx="10"/>
          </p:nvPr>
        </p:nvSpPr>
        <p:spPr/>
        <p:txBody>
          <a:bodyPr/>
          <a:lstStyle/>
          <a:p>
            <a:pPr>
              <a:defRPr/>
            </a:pPr>
            <a:fld id="{EA01EA78-9250-44B6-9A82-6BEB7DBA5EE8}" type="slidenum">
              <a:rPr lang="en-GB" smtClean="0"/>
              <a:pPr>
                <a:defRPr/>
              </a:pPr>
              <a:t>11</a:t>
            </a:fld>
            <a:endParaRPr lang="en-GB"/>
          </a:p>
        </p:txBody>
      </p:sp>
    </p:spTree>
    <p:extLst>
      <p:ext uri="{BB962C8B-B14F-4D97-AF65-F5344CB8AC3E}">
        <p14:creationId xmlns:p14="http://schemas.microsoft.com/office/powerpoint/2010/main" val="461172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Sarah -</a:t>
            </a:r>
          </a:p>
          <a:p>
            <a:r>
              <a:rPr lang="en-GB" dirty="0" smtClean="0"/>
              <a:t>Significant</a:t>
            </a:r>
            <a:r>
              <a:rPr lang="en-GB" baseline="0" dirty="0" smtClean="0"/>
              <a:t> variation between individual students in terms of:</a:t>
            </a:r>
          </a:p>
          <a:p>
            <a:r>
              <a:rPr lang="en-GB" baseline="0" dirty="0" smtClean="0"/>
              <a:t>confidence, perceptions of literacy needs, </a:t>
            </a:r>
          </a:p>
          <a:p>
            <a:endParaRPr lang="en-GB" baseline="0" dirty="0" smtClean="0"/>
          </a:p>
          <a:p>
            <a:r>
              <a:rPr lang="en-GB" baseline="0" dirty="0" smtClean="0"/>
              <a:t>Teaching </a:t>
            </a:r>
          </a:p>
          <a:p>
            <a:r>
              <a:rPr lang="en-GB" baseline="0" dirty="0" smtClean="0"/>
              <a:t>Importance of the task that is set - making sure that that is really right</a:t>
            </a:r>
          </a:p>
          <a:p>
            <a:r>
              <a:rPr lang="en-GB" baseline="0" dirty="0" smtClean="0"/>
              <a:t>Whether things are overly complicated - strip back and make more straightforward</a:t>
            </a:r>
          </a:p>
          <a:p>
            <a:endParaRPr lang="en-GB" dirty="0" smtClean="0"/>
          </a:p>
          <a:p>
            <a:r>
              <a:rPr lang="en-GB" dirty="0" smtClean="0"/>
              <a:t>When and how to "intervene" - </a:t>
            </a:r>
          </a:p>
          <a:p>
            <a:endParaRPr lang="en-GB" dirty="0" smtClean="0"/>
          </a:p>
          <a:p>
            <a:r>
              <a:rPr lang="en-GB" dirty="0" smtClean="0"/>
              <a:t>Feedback</a:t>
            </a:r>
          </a:p>
          <a:p>
            <a:r>
              <a:rPr lang="en-GB" dirty="0" smtClean="0"/>
              <a:t>University systems - if they change part way through a course, remember the students'</a:t>
            </a:r>
            <a:r>
              <a:rPr lang="en-GB" baseline="0" dirty="0" smtClean="0"/>
              <a:t>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EA01EA78-9250-44B6-9A82-6BEB7DBA5EE8}" type="slidenum">
              <a:rPr lang="en-GB" smtClean="0"/>
              <a:pPr>
                <a:defRPr/>
              </a:pPr>
              <a:t>12</a:t>
            </a:fld>
            <a:endParaRPr lang="en-GB"/>
          </a:p>
        </p:txBody>
      </p:sp>
    </p:spTree>
    <p:extLst>
      <p:ext uri="{BB962C8B-B14F-4D97-AF65-F5344CB8AC3E}">
        <p14:creationId xmlns:p14="http://schemas.microsoft.com/office/powerpoint/2010/main" val="915085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Sarah</a:t>
            </a:r>
          </a:p>
          <a:p>
            <a:r>
              <a:rPr lang="en-GB" dirty="0" smtClean="0"/>
              <a:t>Recommendations:</a:t>
            </a:r>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Students were struggling to manage two health modules delivered by two tutors</a:t>
            </a:r>
          </a:p>
          <a:p>
            <a:endParaRPr lang="en-GB" dirty="0" smtClean="0"/>
          </a:p>
          <a:p>
            <a:r>
              <a:rPr lang="en-GB" dirty="0" smtClean="0"/>
              <a:t>external</a:t>
            </a:r>
          </a:p>
          <a:p>
            <a:r>
              <a:rPr lang="en-GB" dirty="0" smtClean="0"/>
              <a:t>have</a:t>
            </a:r>
            <a:r>
              <a:rPr lang="en-GB" baseline="0" dirty="0" smtClean="0"/>
              <a:t> an overview of all tasks on the programme (course leader ??)</a:t>
            </a:r>
          </a:p>
          <a:p>
            <a:r>
              <a:rPr lang="en-GB" baseline="0" dirty="0" smtClean="0"/>
              <a:t>scheduling of assessments</a:t>
            </a:r>
          </a:p>
          <a:p>
            <a:r>
              <a:rPr lang="en-GB" dirty="0" smtClean="0"/>
              <a:t>time - when would</a:t>
            </a:r>
            <a:r>
              <a:rPr lang="en-GB" baseline="0" dirty="0" smtClean="0"/>
              <a:t> you have that overview (cycle of minor modifications, timing - </a:t>
            </a:r>
            <a:r>
              <a:rPr lang="en-GB" baseline="0" dirty="0" err="1" smtClean="0"/>
              <a:t>aaaaagh</a:t>
            </a:r>
            <a:r>
              <a:rPr lang="en-GB" baseline="0" dirty="0" smtClean="0"/>
              <a:t>)</a:t>
            </a:r>
          </a:p>
          <a:p>
            <a:r>
              <a:rPr lang="en-GB" baseline="0" dirty="0" smtClean="0"/>
              <a:t>strategic view of module/course - teaching who is front of me now</a:t>
            </a:r>
          </a:p>
          <a:p>
            <a:endParaRPr lang="en-GB" baseline="0" dirty="0" smtClean="0"/>
          </a:p>
          <a:p>
            <a:r>
              <a:rPr lang="en-GB" baseline="0" dirty="0" smtClean="0"/>
              <a:t>internal</a:t>
            </a:r>
          </a:p>
          <a:p>
            <a:endParaRPr lang="en-GB" baseline="0" dirty="0" smtClean="0"/>
          </a:p>
          <a:p>
            <a:r>
              <a:rPr lang="en-GB" baseline="0" dirty="0" smtClean="0"/>
              <a:t>juggling and spinning plates</a:t>
            </a:r>
          </a:p>
          <a:p>
            <a:r>
              <a:rPr lang="en-GB" baseline="0" dirty="0" smtClean="0"/>
              <a:t>is mid-course a good time to introduce new form of feedback (institutional)</a:t>
            </a:r>
          </a:p>
          <a:p>
            <a:r>
              <a:rPr lang="en-GB" dirty="0" smtClean="0"/>
              <a:t>feeling empowered to flex</a:t>
            </a:r>
            <a:r>
              <a:rPr lang="en-GB" baseline="0" dirty="0" smtClean="0"/>
              <a:t> newly introduced regulations to support students</a:t>
            </a:r>
          </a:p>
          <a:p>
            <a:r>
              <a:rPr lang="en-GB" baseline="0" dirty="0" smtClean="0"/>
              <a:t>putting students' experience first at this point (do this, but may be become desensitised when so many </a:t>
            </a:r>
            <a:r>
              <a:rPr lang="en-GB" baseline="0" dirty="0" err="1" smtClean="0"/>
              <a:t>insitutional</a:t>
            </a:r>
            <a:r>
              <a:rPr lang="en-GB" baseline="0" dirty="0" smtClean="0"/>
              <a:t> things to respond to</a:t>
            </a:r>
          </a:p>
          <a:p>
            <a:endParaRPr lang="en-GB" baseline="0" dirty="0" smtClean="0"/>
          </a:p>
          <a:p>
            <a:r>
              <a:rPr lang="en-GB" baseline="0" dirty="0" smtClean="0"/>
              <a:t>internal</a:t>
            </a:r>
          </a:p>
          <a:p>
            <a:r>
              <a:rPr lang="en-GB" dirty="0" smtClean="0"/>
              <a:t>have learnt</a:t>
            </a:r>
            <a:r>
              <a:rPr lang="en-GB" baseline="0" dirty="0" smtClean="0"/>
              <a:t> some things </a:t>
            </a:r>
          </a:p>
          <a:p>
            <a:r>
              <a:rPr lang="en-GB" baseline="0" dirty="0" smtClean="0"/>
              <a:t>if you get the assessment task right</a:t>
            </a:r>
          </a:p>
          <a:p>
            <a:r>
              <a:rPr lang="en-GB" baseline="0" dirty="0" smtClean="0"/>
              <a:t>students understand </a:t>
            </a:r>
            <a:r>
              <a:rPr lang="en-GB" baseline="0" dirty="0" err="1" smtClean="0"/>
              <a:t>expectatiosn</a:t>
            </a:r>
            <a:r>
              <a:rPr lang="en-GB" baseline="0" dirty="0" smtClean="0"/>
              <a:t> of them</a:t>
            </a:r>
          </a:p>
          <a:p>
            <a:r>
              <a:rPr lang="en-GB" baseline="0" dirty="0" smtClean="0"/>
              <a:t>then easy to give feedback </a:t>
            </a:r>
          </a:p>
          <a:p>
            <a:r>
              <a:rPr lang="en-GB" baseline="0" dirty="0" smtClean="0"/>
              <a:t>needs stripping back - </a:t>
            </a:r>
          </a:p>
          <a:p>
            <a:r>
              <a:rPr lang="en-GB" baseline="0" dirty="0" smtClean="0"/>
              <a:t>hand over to the next module - to clarify feedback</a:t>
            </a:r>
          </a:p>
          <a:p>
            <a:r>
              <a:rPr lang="en-GB" baseline="0" dirty="0" smtClean="0"/>
              <a:t>new version of course - highlight parts of feedback that they address in a professional development </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EA01EA78-9250-44B6-9A82-6BEB7DBA5EE8}" type="slidenum">
              <a:rPr lang="en-GB" smtClean="0"/>
              <a:pPr>
                <a:defRPr/>
              </a:pPr>
              <a:t>13</a:t>
            </a:fld>
            <a:endParaRPr lang="en-GB"/>
          </a:p>
        </p:txBody>
      </p:sp>
    </p:spTree>
    <p:extLst>
      <p:ext uri="{BB962C8B-B14F-4D97-AF65-F5344CB8AC3E}">
        <p14:creationId xmlns:p14="http://schemas.microsoft.com/office/powerpoint/2010/main" val="475007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??Sarah then</a:t>
            </a:r>
            <a:r>
              <a:rPr lang="en-GB" baseline="0" dirty="0" smtClean="0"/>
              <a:t> </a:t>
            </a:r>
            <a:r>
              <a:rPr lang="en-GB" dirty="0" smtClean="0"/>
              <a:t>Karen</a:t>
            </a:r>
          </a:p>
          <a:p>
            <a:r>
              <a:rPr lang="en-GB" dirty="0" smtClean="0">
                <a:latin typeface="Arial" charset="0"/>
                <a:cs typeface="Arial" charset="0"/>
              </a:rPr>
              <a:t>Sarah ...</a:t>
            </a:r>
          </a:p>
          <a:p>
            <a:r>
              <a:rPr lang="en-GB" dirty="0" smtClean="0">
                <a:latin typeface="Arial" charset="0"/>
                <a:cs typeface="Arial" charset="0"/>
              </a:rPr>
              <a:t>implemented a similar intervention in a level 4 Health module - different questions</a:t>
            </a:r>
          </a:p>
          <a:p>
            <a:r>
              <a:rPr lang="en-GB" dirty="0" smtClean="0">
                <a:latin typeface="Arial" charset="0"/>
                <a:cs typeface="Arial" charset="0"/>
              </a:rPr>
              <a:t>Course leader interested</a:t>
            </a:r>
          </a:p>
          <a:p>
            <a:r>
              <a:rPr lang="en-GB" dirty="0" smtClean="0">
                <a:latin typeface="Arial" charset="0"/>
                <a:cs typeface="Arial" charset="0"/>
              </a:rPr>
              <a:t>Staff development?</a:t>
            </a:r>
          </a:p>
          <a:p>
            <a:endParaRPr lang="en-GB" dirty="0" smtClean="0">
              <a:latin typeface="Arial" charset="0"/>
              <a:cs typeface="Arial" charset="0"/>
            </a:endParaRPr>
          </a:p>
          <a:p>
            <a:r>
              <a:rPr lang="en-GB" dirty="0" smtClean="0">
                <a:latin typeface="Arial" charset="0"/>
                <a:cs typeface="Arial" charset="0"/>
              </a:rPr>
              <a:t>Karen ...</a:t>
            </a:r>
          </a:p>
          <a:p>
            <a:r>
              <a:rPr lang="en-GB" dirty="0" smtClean="0">
                <a:latin typeface="Arial" charset="0"/>
                <a:cs typeface="Arial" charset="0"/>
              </a:rPr>
              <a:t>Taking this forward with other subject groups/ course teams</a:t>
            </a:r>
          </a:p>
          <a:p>
            <a:r>
              <a:rPr lang="en-GB" dirty="0" smtClean="0"/>
              <a:t>Question Sutton's</a:t>
            </a:r>
            <a:r>
              <a:rPr lang="en-GB" baseline="0" dirty="0" smtClean="0"/>
              <a:t> separation of knowing, being and acting and "</a:t>
            </a:r>
            <a:r>
              <a:rPr lang="en-GB" sz="1200" i="1" dirty="0" smtClean="0">
                <a:latin typeface="Arial" panose="020B0604020202020204" pitchFamily="34" charset="0"/>
                <a:cs typeface="Arial" panose="020B0604020202020204" pitchFamily="34" charset="0"/>
              </a:rPr>
              <a:t>the language barriers which inhibit the capacity for learners to understand, interpret and act upon feedback</a:t>
            </a:r>
            <a:r>
              <a:rPr lang="en-GB" baseline="0" dirty="0" smtClean="0"/>
              <a:t> "</a:t>
            </a:r>
            <a:endParaRPr lang="en-GB" dirty="0"/>
          </a:p>
        </p:txBody>
      </p:sp>
      <p:sp>
        <p:nvSpPr>
          <p:cNvPr id="4" name="Slide Number Placeholder 3"/>
          <p:cNvSpPr>
            <a:spLocks noGrp="1"/>
          </p:cNvSpPr>
          <p:nvPr>
            <p:ph type="sldNum" sz="quarter" idx="10"/>
          </p:nvPr>
        </p:nvSpPr>
        <p:spPr/>
        <p:txBody>
          <a:bodyPr/>
          <a:lstStyle/>
          <a:p>
            <a:pPr>
              <a:defRPr/>
            </a:pPr>
            <a:fld id="{EA01EA78-9250-44B6-9A82-6BEB7DBA5EE8}" type="slidenum">
              <a:rPr lang="en-GB" smtClean="0"/>
              <a:pPr>
                <a:defRPr/>
              </a:pPr>
              <a:t>14</a:t>
            </a:fld>
            <a:endParaRPr lang="en-GB"/>
          </a:p>
        </p:txBody>
      </p:sp>
    </p:spTree>
    <p:extLst>
      <p:ext uri="{BB962C8B-B14F-4D97-AF65-F5344CB8AC3E}">
        <p14:creationId xmlns:p14="http://schemas.microsoft.com/office/powerpoint/2010/main" val="475007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CHECK FORMATTING</a:t>
            </a:r>
          </a:p>
          <a:p>
            <a:endParaRPr lang="en-GB" dirty="0"/>
          </a:p>
        </p:txBody>
      </p:sp>
      <p:sp>
        <p:nvSpPr>
          <p:cNvPr id="4" name="Slide Number Placeholder 3"/>
          <p:cNvSpPr>
            <a:spLocks noGrp="1"/>
          </p:cNvSpPr>
          <p:nvPr>
            <p:ph type="sldNum" sz="quarter" idx="10"/>
          </p:nvPr>
        </p:nvSpPr>
        <p:spPr/>
        <p:txBody>
          <a:bodyPr/>
          <a:lstStyle/>
          <a:p>
            <a:pPr>
              <a:defRPr/>
            </a:pPr>
            <a:fld id="{EA01EA78-9250-44B6-9A82-6BEB7DBA5EE8}" type="slidenum">
              <a:rPr lang="en-GB" smtClean="0"/>
              <a:pPr>
                <a:defRPr/>
              </a:pPr>
              <a:t>15</a:t>
            </a:fld>
            <a:endParaRPr lang="en-GB"/>
          </a:p>
        </p:txBody>
      </p:sp>
    </p:spTree>
    <p:extLst>
      <p:ext uri="{BB962C8B-B14F-4D97-AF65-F5344CB8AC3E}">
        <p14:creationId xmlns:p14="http://schemas.microsoft.com/office/powerpoint/2010/main" val="2724275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CUT THIS SLIDE</a:t>
            </a:r>
          </a:p>
          <a:p>
            <a:r>
              <a:rPr lang="en-GB" dirty="0" err="1" smtClean="0"/>
              <a:t>PUt</a:t>
            </a:r>
            <a:r>
              <a:rPr lang="en-GB" dirty="0" smtClean="0"/>
              <a:t> on a </a:t>
            </a:r>
            <a:r>
              <a:rPr lang="en-GB" dirty="0" err="1" smtClean="0"/>
              <a:t>handout</a:t>
            </a:r>
            <a:endParaRPr lang="en-GB" dirty="0"/>
          </a:p>
        </p:txBody>
      </p:sp>
      <p:sp>
        <p:nvSpPr>
          <p:cNvPr id="4" name="Slide Number Placeholder 3"/>
          <p:cNvSpPr>
            <a:spLocks noGrp="1"/>
          </p:cNvSpPr>
          <p:nvPr>
            <p:ph type="sldNum" sz="quarter" idx="10"/>
          </p:nvPr>
        </p:nvSpPr>
        <p:spPr/>
        <p:txBody>
          <a:bodyPr/>
          <a:lstStyle/>
          <a:p>
            <a:pPr>
              <a:defRPr/>
            </a:pPr>
            <a:fld id="{EA01EA78-9250-44B6-9A82-6BEB7DBA5EE8}" type="slidenum">
              <a:rPr lang="en-GB" smtClean="0"/>
              <a:pPr>
                <a:defRPr/>
              </a:pPr>
              <a:t>16</a:t>
            </a:fld>
            <a:endParaRPr lang="en-GB"/>
          </a:p>
        </p:txBody>
      </p:sp>
    </p:spTree>
    <p:extLst>
      <p:ext uri="{BB962C8B-B14F-4D97-AF65-F5344CB8AC3E}">
        <p14:creationId xmlns:p14="http://schemas.microsoft.com/office/powerpoint/2010/main" val="671665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r>
              <a:rPr lang="en-GB" dirty="0" smtClean="0"/>
              <a:t>Early Years refers to a</a:t>
            </a:r>
            <a:r>
              <a:rPr lang="en-GB" baseline="0" dirty="0" smtClean="0"/>
              <a:t> phase in a </a:t>
            </a:r>
            <a:r>
              <a:rPr lang="en-GB" baseline="0" dirty="0" err="1" smtClean="0"/>
              <a:t>childs</a:t>
            </a:r>
            <a:r>
              <a:rPr lang="en-GB" baseline="0" dirty="0" smtClean="0"/>
              <a:t> life from 0 years to 5 years these are also called the foundational years. The subject of great debate and theorising over many years by notable academics such as Piaget and Vygotsky. In the UK this phase in a </a:t>
            </a:r>
            <a:r>
              <a:rPr lang="en-GB" baseline="0" dirty="0" err="1" smtClean="0"/>
              <a:t>childs</a:t>
            </a:r>
            <a:r>
              <a:rPr lang="en-GB" baseline="0" dirty="0" smtClean="0"/>
              <a:t> has received considerable attention over the last 15 years as successive governments have assimilated research from neuroscience and come to realise that if you want  successful citizens children must be supported to learn foundational skills such as social and emotional skills ie self regulation; communication and language skills and physical development. In addition successive Governments in the UK have advocated full employment as a method of alleviating poverty and therefore as system which supports parents to work is vital.</a:t>
            </a:r>
          </a:p>
          <a:p>
            <a:endParaRPr lang="en-GB" baseline="0" dirty="0" smtClean="0"/>
          </a:p>
          <a:p>
            <a:r>
              <a:rPr lang="en-GB" baseline="0" dirty="0" smtClean="0"/>
              <a:t>Whilst childcare has and to some extents still is seen as a low status job longitudinal research has shown that having graduates in settings helps to improve outcomes for children. There has been a programme of part time degree courses established in a number of Universities and colleges which enable staff to work and study to degree level. The Foundation degree is the first stage of the process. The majority of students have vocational qualifications to Level 3, they may not have studies for a long time and they may have other undiagnosed learning difficulties such as dyslexia which means they have labelled themselves  impacting on self confidence and self esteem in terms of studying and academic writing. In addition they are usually working full time and juggling families. All this set aside they are experienced in their field and they have the practice wisdom on which to hang the theoretical perspectives which studying may help them to achieve.</a:t>
            </a:r>
          </a:p>
          <a:p>
            <a:r>
              <a:rPr lang="en-GB" baseline="0" dirty="0" smtClean="0"/>
              <a:t>Discussions on our train journey home to Leeds helped me to understand more fully </a:t>
            </a:r>
            <a:r>
              <a:rPr lang="en-GB" baseline="0" dirty="0" err="1" smtClean="0"/>
              <a:t>Karens</a:t>
            </a:r>
            <a:r>
              <a:rPr lang="en-GB" baseline="0" dirty="0" smtClean="0"/>
              <a:t> role and experience and </a:t>
            </a:r>
            <a:r>
              <a:rPr lang="en-GB" baseline="0" dirty="0" err="1" smtClean="0"/>
              <a:t>questons</a:t>
            </a:r>
            <a:r>
              <a:rPr lang="en-GB" baseline="0" dirty="0" smtClean="0"/>
              <a:t> such as 'How can I support students to write using agreed academic conventions' 'I wonder if my feedback is reaching the spot' 'Is the language I use right?' Helped us to formulate this project</a:t>
            </a:r>
            <a:endParaRPr lang="en-GB" dirty="0"/>
          </a:p>
        </p:txBody>
      </p:sp>
      <p:sp>
        <p:nvSpPr>
          <p:cNvPr id="4" name="Slide Number Placeholder 3"/>
          <p:cNvSpPr>
            <a:spLocks noGrp="1"/>
          </p:cNvSpPr>
          <p:nvPr>
            <p:ph type="sldNum" sz="quarter" idx="10"/>
          </p:nvPr>
        </p:nvSpPr>
        <p:spPr/>
        <p:txBody>
          <a:bodyPr/>
          <a:lstStyle/>
          <a:p>
            <a:pPr>
              <a:defRPr/>
            </a:pPr>
            <a:fld id="{EA01EA78-9250-44B6-9A82-6BEB7DBA5EE8}" type="slidenum">
              <a:rPr lang="en-GB" smtClean="0"/>
              <a:pPr>
                <a:defRPr/>
              </a:pPr>
              <a:t>2</a:t>
            </a:fld>
            <a:endParaRPr lang="en-GB"/>
          </a:p>
        </p:txBody>
      </p:sp>
    </p:spTree>
    <p:extLst>
      <p:ext uri="{BB962C8B-B14F-4D97-AF65-F5344CB8AC3E}">
        <p14:creationId xmlns:p14="http://schemas.microsoft.com/office/powerpoint/2010/main" val="925787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Karen</a:t>
            </a:r>
          </a:p>
          <a:p>
            <a:endParaRPr lang="en-GB" baseline="0" dirty="0" smtClean="0"/>
          </a:p>
          <a:p>
            <a:r>
              <a:rPr lang="en-GB" baseline="0" dirty="0" smtClean="0"/>
              <a:t>Recently excited by the use of the rhetorical triangle as a framework for making language choices</a:t>
            </a:r>
          </a:p>
          <a:p>
            <a:endParaRPr lang="en-GB" baseline="0" dirty="0" smtClean="0"/>
          </a:p>
          <a:p>
            <a:r>
              <a:rPr lang="en-GB" baseline="0" dirty="0" smtClean="0"/>
              <a:t>Reading about individual learning journeys</a:t>
            </a:r>
          </a:p>
          <a:p>
            <a:endParaRPr lang="en-GB" baseline="0" dirty="0" smtClean="0"/>
          </a:p>
          <a:p>
            <a:r>
              <a:rPr lang="en-GB" baseline="0" dirty="0" smtClean="0"/>
              <a:t>Conversation on </a:t>
            </a:r>
            <a:r>
              <a:rPr lang="en-GB" baseline="0" dirty="0" err="1" smtClean="0"/>
              <a:t>jisc</a:t>
            </a:r>
            <a:r>
              <a:rPr lang="en-GB" baseline="0" dirty="0" smtClean="0"/>
              <a:t> mail - so many similarities</a:t>
            </a:r>
          </a:p>
          <a:p>
            <a:endParaRPr lang="en-GB" baseline="0" dirty="0" smtClean="0"/>
          </a:p>
          <a:p>
            <a:r>
              <a:rPr lang="en-GB" baseline="0" dirty="0" smtClean="0"/>
              <a:t>Wingate 4 principles:</a:t>
            </a:r>
          </a:p>
          <a:p>
            <a:r>
              <a:rPr lang="en-GB" baseline="0" dirty="0" smtClean="0"/>
              <a:t>1 "literacy institution should focus on the genres that are relevant to students and make their specific social functions and communicative purposes in the discourse community visible</a:t>
            </a:r>
          </a:p>
          <a:p>
            <a:r>
              <a:rPr lang="en-GB" baseline="0" dirty="0" smtClean="0"/>
              <a:t>2 "academic literacy instruction is an entitlement for all students" because all are novice writers in this context</a:t>
            </a:r>
          </a:p>
          <a:p>
            <a:r>
              <a:rPr lang="en-GB" baseline="0" dirty="0" smtClean="0"/>
              <a:t>3 "academic literacy instruction needs to be integrated with subject teaching"</a:t>
            </a:r>
          </a:p>
          <a:p>
            <a:r>
              <a:rPr lang="en-GB" baseline="0" dirty="0" smtClean="0"/>
              <a:t>4 this requires a collaborative effort between subject and academic literacy experts</a:t>
            </a:r>
          </a:p>
          <a:p>
            <a:endParaRPr lang="en-GB" baseline="0" dirty="0" smtClean="0"/>
          </a:p>
        </p:txBody>
      </p:sp>
      <p:sp>
        <p:nvSpPr>
          <p:cNvPr id="4" name="Slide Number Placeholder 3"/>
          <p:cNvSpPr>
            <a:spLocks noGrp="1"/>
          </p:cNvSpPr>
          <p:nvPr>
            <p:ph type="sldNum" sz="quarter" idx="10"/>
          </p:nvPr>
        </p:nvSpPr>
        <p:spPr/>
        <p:txBody>
          <a:bodyPr/>
          <a:lstStyle/>
          <a:p>
            <a:pPr>
              <a:defRPr/>
            </a:pPr>
            <a:fld id="{EA01EA78-9250-44B6-9A82-6BEB7DBA5EE8}" type="slidenum">
              <a:rPr lang="en-GB" smtClean="0"/>
              <a:pPr>
                <a:defRPr/>
              </a:pPr>
              <a:t>3</a:t>
            </a:fld>
            <a:endParaRPr lang="en-GB"/>
          </a:p>
        </p:txBody>
      </p:sp>
    </p:spTree>
    <p:extLst>
      <p:ext uri="{BB962C8B-B14F-4D97-AF65-F5344CB8AC3E}">
        <p14:creationId xmlns:p14="http://schemas.microsoft.com/office/powerpoint/2010/main" val="925787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Karen</a:t>
            </a:r>
          </a:p>
          <a:p>
            <a:r>
              <a:rPr lang="en-GB" dirty="0" smtClean="0"/>
              <a:t>We could add this? as a bit of a mini-literature intro</a:t>
            </a:r>
          </a:p>
          <a:p>
            <a:r>
              <a:rPr lang="en-GB" dirty="0" smtClean="0"/>
              <a:t>(any other key</a:t>
            </a:r>
            <a:r>
              <a:rPr lang="en-GB" baseline="0" dirty="0" smtClean="0"/>
              <a:t> concepts?0</a:t>
            </a:r>
            <a:endParaRPr lang="en-GB" dirty="0" smtClean="0"/>
          </a:p>
          <a:p>
            <a:r>
              <a:rPr lang="en-GB" dirty="0" smtClean="0"/>
              <a:t>( I put it here, so I could talk about it before</a:t>
            </a:r>
            <a:r>
              <a:rPr lang="en-GB" baseline="0" dirty="0" smtClean="0"/>
              <a:t> you go on to the objectives - what do you think??)</a:t>
            </a:r>
            <a:endParaRPr lang="en-GB" dirty="0"/>
          </a:p>
        </p:txBody>
      </p:sp>
      <p:sp>
        <p:nvSpPr>
          <p:cNvPr id="4" name="Slide Number Placeholder 3"/>
          <p:cNvSpPr>
            <a:spLocks noGrp="1"/>
          </p:cNvSpPr>
          <p:nvPr>
            <p:ph type="sldNum" sz="quarter" idx="10"/>
          </p:nvPr>
        </p:nvSpPr>
        <p:spPr/>
        <p:txBody>
          <a:bodyPr/>
          <a:lstStyle/>
          <a:p>
            <a:pPr>
              <a:defRPr/>
            </a:pPr>
            <a:fld id="{EA01EA78-9250-44B6-9A82-6BEB7DBA5EE8}" type="slidenum">
              <a:rPr lang="en-GB" smtClean="0"/>
              <a:pPr>
                <a:defRPr/>
              </a:pPr>
              <a:t>4</a:t>
            </a:fld>
            <a:endParaRPr lang="en-GB"/>
          </a:p>
        </p:txBody>
      </p:sp>
    </p:spTree>
    <p:extLst>
      <p:ext uri="{BB962C8B-B14F-4D97-AF65-F5344CB8AC3E}">
        <p14:creationId xmlns:p14="http://schemas.microsoft.com/office/powerpoint/2010/main" val="915085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Sarah -</a:t>
            </a:r>
          </a:p>
          <a:p>
            <a:r>
              <a:rPr lang="en-GB" dirty="0" smtClean="0"/>
              <a:t>Significant</a:t>
            </a:r>
            <a:r>
              <a:rPr lang="en-GB" baseline="0" dirty="0" smtClean="0"/>
              <a:t> variation between individual students in terms of:</a:t>
            </a:r>
          </a:p>
          <a:p>
            <a:r>
              <a:rPr lang="en-GB" baseline="0" dirty="0" smtClean="0"/>
              <a:t>confidence, perceptions of literacy needs, </a:t>
            </a:r>
          </a:p>
          <a:p>
            <a:endParaRPr lang="en-GB" baseline="0" dirty="0" smtClean="0"/>
          </a:p>
          <a:p>
            <a:r>
              <a:rPr lang="en-GB" baseline="0" dirty="0" smtClean="0"/>
              <a:t>Teaching </a:t>
            </a:r>
          </a:p>
          <a:p>
            <a:r>
              <a:rPr lang="en-GB" baseline="0" dirty="0" smtClean="0"/>
              <a:t>Importance of the task that is set - making sure that that is really right</a:t>
            </a:r>
          </a:p>
          <a:p>
            <a:r>
              <a:rPr lang="en-GB" baseline="0" dirty="0" smtClean="0"/>
              <a:t>Whether things are overly complicated - strip back and make more straightforward</a:t>
            </a:r>
          </a:p>
          <a:p>
            <a:endParaRPr lang="en-GB" dirty="0" smtClean="0"/>
          </a:p>
          <a:p>
            <a:r>
              <a:rPr lang="en-GB" dirty="0" smtClean="0"/>
              <a:t>When and how to "intervene" - </a:t>
            </a:r>
          </a:p>
          <a:p>
            <a:endParaRPr lang="en-GB" dirty="0" smtClean="0"/>
          </a:p>
          <a:p>
            <a:r>
              <a:rPr lang="en-GB" dirty="0" smtClean="0"/>
              <a:t>Feedback</a:t>
            </a:r>
          </a:p>
          <a:p>
            <a:r>
              <a:rPr lang="en-GB" dirty="0" smtClean="0"/>
              <a:t>University systems - if they change part way through a course, remember the students'</a:t>
            </a:r>
            <a:r>
              <a:rPr lang="en-GB" baseline="0" dirty="0" smtClean="0"/>
              <a:t>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EA01EA78-9250-44B6-9A82-6BEB7DBA5EE8}" type="slidenum">
              <a:rPr lang="en-GB" smtClean="0"/>
              <a:pPr>
                <a:defRPr/>
              </a:pPr>
              <a:t>5</a:t>
            </a:fld>
            <a:endParaRPr lang="en-GB"/>
          </a:p>
        </p:txBody>
      </p:sp>
    </p:spTree>
    <p:extLst>
      <p:ext uri="{BB962C8B-B14F-4D97-AF65-F5344CB8AC3E}">
        <p14:creationId xmlns:p14="http://schemas.microsoft.com/office/powerpoint/2010/main" val="915085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 </a:t>
            </a:r>
          </a:p>
          <a:p>
            <a:r>
              <a:rPr lang="en-GB" dirty="0" smtClean="0"/>
              <a:t>very brief explanation</a:t>
            </a:r>
            <a:r>
              <a:rPr lang="en-GB" baseline="0" dirty="0" smtClean="0"/>
              <a:t> of what we did</a:t>
            </a:r>
          </a:p>
          <a:p>
            <a:endParaRPr lang="en-GB" baseline="0" dirty="0" smtClean="0"/>
          </a:p>
          <a:p>
            <a:r>
              <a:rPr lang="en-GB" baseline="0" dirty="0" smtClean="0"/>
              <a:t>importance of "action research methodology" within Early years as part of their own professional practice/ development</a:t>
            </a:r>
          </a:p>
          <a:p>
            <a:r>
              <a:rPr lang="en-GB" dirty="0" smtClean="0"/>
              <a:t>While action research is a subjective study of one situation, and the results may not be generalizable</a:t>
            </a:r>
            <a:endParaRPr lang="en-GB" baseline="0" dirty="0" smtClean="0"/>
          </a:p>
          <a:p>
            <a:r>
              <a:rPr lang="en-GB" baseline="0" dirty="0" smtClean="0"/>
              <a:t>post feedback 7 students</a:t>
            </a:r>
          </a:p>
          <a:p>
            <a:r>
              <a:rPr lang="en-GB" baseline="0" dirty="0" smtClean="0"/>
              <a:t>post end of module 7 students</a:t>
            </a:r>
          </a:p>
          <a:p>
            <a:r>
              <a:rPr lang="en-GB" baseline="0" dirty="0" smtClean="0"/>
              <a:t>overlap  3 students</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EA01EA78-9250-44B6-9A82-6BEB7DBA5EE8}" type="slidenum">
              <a:rPr lang="en-GB" smtClean="0"/>
              <a:pPr>
                <a:defRPr/>
              </a:pPr>
              <a:t>6</a:t>
            </a:fld>
            <a:endParaRPr lang="en-GB"/>
          </a:p>
        </p:txBody>
      </p:sp>
    </p:spTree>
    <p:extLst>
      <p:ext uri="{BB962C8B-B14F-4D97-AF65-F5344CB8AC3E}">
        <p14:creationId xmlns:p14="http://schemas.microsoft.com/office/powerpoint/2010/main" val="1422201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Sarah </a:t>
            </a:r>
          </a:p>
          <a:p>
            <a:endParaRPr lang="en-GB" dirty="0" smtClean="0"/>
          </a:p>
          <a:p>
            <a:r>
              <a:rPr lang="en-GB" baseline="0" dirty="0" smtClean="0"/>
              <a:t>In this module students are asked to develop two case studies on  health related issues which impact on children and their families. They can present their case studies from the child, family or setting perspective. Task 1 requires a presentation  to be made of their work to date. Feedback from the external examiner suggested that we should ask students to prepare a </a:t>
            </a:r>
            <a:r>
              <a:rPr lang="en-GB" baseline="0" dirty="0" err="1" smtClean="0"/>
              <a:t>powerpoint</a:t>
            </a:r>
            <a:r>
              <a:rPr lang="en-GB" baseline="0" dirty="0" smtClean="0"/>
              <a:t> to support their presentation. Students work together in small groups to support one another and then deliver these presentations in small  groups. Each presentation is audio taped and can be used for moderation  and external examination processes. Presentations are marked against the assessment feedback criteria and a mark awarded. All refers and distinctions (over 70%) are second marked and a range of each other band. Marks are agreed and released with associated feedback rubrics online. Whilst marking turn around times are 3 weeks as the students were to be in at 2 weekly intervals work was graded in two weeks and marks and feedback released via BB just before the teaching session.</a:t>
            </a:r>
          </a:p>
          <a:p>
            <a:r>
              <a:rPr lang="en-GB" baseline="0" dirty="0" smtClean="0"/>
              <a:t>Due to the group size and the need to cover further content a half day was allocated for small group tutorials and feedback (perhaps should have been called feedforward) HANDOUT</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EA01EA78-9250-44B6-9A82-6BEB7DBA5EE8}" type="slidenum">
              <a:rPr lang="en-GB" smtClean="0"/>
              <a:pPr>
                <a:defRPr/>
              </a:pPr>
              <a:t>7</a:t>
            </a:fld>
            <a:endParaRPr lang="en-GB"/>
          </a:p>
        </p:txBody>
      </p:sp>
    </p:spTree>
    <p:extLst>
      <p:ext uri="{BB962C8B-B14F-4D97-AF65-F5344CB8AC3E}">
        <p14:creationId xmlns:p14="http://schemas.microsoft.com/office/powerpoint/2010/main" val="73576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 (outsider role)</a:t>
            </a:r>
          </a:p>
          <a:p>
            <a:endParaRPr lang="en-GB" dirty="0" smtClean="0"/>
          </a:p>
          <a:p>
            <a:r>
              <a:rPr lang="en-GB" dirty="0" smtClean="0"/>
              <a:t>After initial</a:t>
            </a:r>
            <a:r>
              <a:rPr lang="en-GB" baseline="0" dirty="0" smtClean="0"/>
              <a:t> feedback (after presentation, before written work and before intervention)</a:t>
            </a:r>
          </a:p>
          <a:p>
            <a:endParaRPr lang="en-GB" baseline="0" dirty="0" smtClean="0"/>
          </a:p>
          <a:p>
            <a:r>
              <a:rPr lang="en-GB" baseline="0" dirty="0" smtClean="0"/>
              <a:t>Participants were still processing their feedback. It wasn't clear whether all had accessed/ absorbed feedback (How do they see it? Phones?)</a:t>
            </a:r>
          </a:p>
          <a:p>
            <a:endParaRPr lang="en-GB" baseline="0" dirty="0" smtClean="0"/>
          </a:p>
          <a:p>
            <a:r>
              <a:rPr lang="en-GB" baseline="0" dirty="0" smtClean="0"/>
              <a:t>Why did feedback not go in?</a:t>
            </a:r>
            <a:br>
              <a:rPr lang="en-GB" baseline="0" dirty="0" smtClean="0"/>
            </a:br>
            <a:r>
              <a:rPr lang="en-GB" baseline="0" dirty="0" smtClean="0"/>
              <a:t>eg. "evidence review of Healthy Child Programme" which is an example of how to use sources that justify or refute different approaches </a:t>
            </a:r>
          </a:p>
          <a:p>
            <a:r>
              <a:rPr lang="en-GB" baseline="0" dirty="0" smtClean="0"/>
              <a:t>student interpreted it as look at the Healthy Child Programme</a:t>
            </a:r>
          </a:p>
          <a:p>
            <a:r>
              <a:rPr lang="en-GB" baseline="0" dirty="0" smtClean="0"/>
              <a:t>(too long a document???)</a:t>
            </a:r>
          </a:p>
          <a:p>
            <a:endParaRPr lang="en-GB" baseline="0" dirty="0" smtClean="0"/>
          </a:p>
          <a:p>
            <a:r>
              <a:rPr lang="en-GB" baseline="0" dirty="0" smtClean="0"/>
              <a:t>Apparent gap between Sarah's perception and students' perception of feedback process and content (too strong????)</a:t>
            </a:r>
            <a:endParaRPr lang="en-GB" dirty="0" smtClean="0"/>
          </a:p>
          <a:p>
            <a:endParaRPr lang="en-GB" dirty="0" smtClean="0"/>
          </a:p>
          <a:p>
            <a:r>
              <a:rPr lang="en-GB" dirty="0" smtClean="0"/>
              <a:t>Sarah</a:t>
            </a:r>
            <a:r>
              <a:rPr lang="en-GB" baseline="0" dirty="0" smtClean="0"/>
              <a:t> had clear perceptions of student writing development needs - (interview44)</a:t>
            </a:r>
          </a:p>
          <a:p>
            <a:endParaRPr lang="en-GB" baseline="0" dirty="0" smtClean="0"/>
          </a:p>
          <a:p>
            <a:r>
              <a:rPr lang="en-GB" baseline="0" dirty="0" smtClean="0"/>
              <a:t>Students have interpreted range of academic writing approaches as belonging to individual tutors</a:t>
            </a:r>
          </a:p>
          <a:p>
            <a:endParaRPr lang="en-GB" baseline="0" dirty="0" smtClean="0"/>
          </a:p>
          <a:p>
            <a:r>
              <a:rPr lang="en-GB" baseline="0" dirty="0" smtClean="0"/>
              <a:t>Students had misconceptions - reflective account / no it was to write up case studies but this necessarily includes reflection as part of the course is to develop as reflective practitioners</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EA01EA78-9250-44B6-9A82-6BEB7DBA5EE8}" type="slidenum">
              <a:rPr lang="en-GB" smtClean="0"/>
              <a:pPr>
                <a:defRPr/>
              </a:pPr>
              <a:t>8</a:t>
            </a:fld>
            <a:endParaRPr lang="en-GB"/>
          </a:p>
        </p:txBody>
      </p:sp>
    </p:spTree>
    <p:extLst>
      <p:ext uri="{BB962C8B-B14F-4D97-AF65-F5344CB8AC3E}">
        <p14:creationId xmlns:p14="http://schemas.microsoft.com/office/powerpoint/2010/main" val="3266134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a:t>
            </a:r>
          </a:p>
          <a:p>
            <a:r>
              <a:rPr lang="en-GB" dirty="0" smtClean="0"/>
              <a:t>Describe the session and why based on Sarah's and</a:t>
            </a:r>
            <a:r>
              <a:rPr lang="en-GB" baseline="0" dirty="0" smtClean="0"/>
              <a:t> participants' comments </a:t>
            </a:r>
            <a:endParaRPr lang="en-GB" dirty="0" smtClean="0"/>
          </a:p>
          <a:p>
            <a:endParaRPr lang="en-GB" dirty="0" smtClean="0"/>
          </a:p>
          <a:p>
            <a:r>
              <a:rPr lang="en-GB" dirty="0" smtClean="0"/>
              <a:t>- understanding criteria</a:t>
            </a:r>
            <a:r>
              <a:rPr lang="en-GB" baseline="0" dirty="0" smtClean="0"/>
              <a:t> and putting them into action</a:t>
            </a:r>
          </a:p>
          <a:p>
            <a:r>
              <a:rPr lang="en-GB" baseline="0" dirty="0" smtClean="0"/>
              <a:t>- providing a tool (rhetorical </a:t>
            </a:r>
            <a:r>
              <a:rPr lang="en-GB" baseline="0" dirty="0" err="1" smtClean="0"/>
              <a:t>triange</a:t>
            </a:r>
            <a:r>
              <a:rPr lang="en-GB" baseline="0" dirty="0" smtClean="0"/>
              <a:t>) that they could use to eg understanding expectations of the audience (link to criteria) </a:t>
            </a:r>
            <a:endParaRPr lang="en-GB" dirty="0" smtClean="0"/>
          </a:p>
          <a:p>
            <a:r>
              <a:rPr lang="en-GB" dirty="0" smtClean="0"/>
              <a:t>- used previous year's</a:t>
            </a:r>
            <a:r>
              <a:rPr lang="en-GB" baseline="0" dirty="0" smtClean="0"/>
              <a:t> students' work</a:t>
            </a:r>
          </a:p>
          <a:p>
            <a:r>
              <a:rPr lang="en-GB" baseline="0" dirty="0" smtClean="0"/>
              <a:t>- this is what critical thinking looks in writing (using literature, comparing, contrasting, strengths, limitations) eg. practice linked to literature examples, practice linked to policy/ theory</a:t>
            </a:r>
            <a:endParaRPr lang="en-GB" dirty="0" smtClean="0"/>
          </a:p>
          <a:p>
            <a:endParaRPr lang="en-GB" dirty="0" smtClean="0"/>
          </a:p>
          <a:p>
            <a:r>
              <a:rPr lang="en-GB" dirty="0" smtClean="0"/>
              <a:t>Link to CEM, and Sutton language quote, + Sarah</a:t>
            </a:r>
            <a:r>
              <a:rPr lang="en-GB" baseline="0" dirty="0" smtClean="0"/>
              <a:t> critical thinking looks like ..</a:t>
            </a:r>
            <a:endParaRPr lang="en-GB" dirty="0" smtClean="0"/>
          </a:p>
          <a:p>
            <a:r>
              <a:rPr lang="en-GB" dirty="0" smtClean="0"/>
              <a:t>(HANDOUTS</a:t>
            </a:r>
            <a:r>
              <a:rPr lang="en-GB" baseline="0" dirty="0" smtClean="0"/>
              <a:t> of worksheet)</a:t>
            </a:r>
          </a:p>
          <a:p>
            <a:endParaRPr lang="en-GB" baseline="0" dirty="0" smtClean="0"/>
          </a:p>
          <a:p>
            <a:r>
              <a:rPr lang="en-GB" baseline="0" dirty="0" smtClean="0"/>
              <a:t>Incidental learning ???</a:t>
            </a:r>
            <a:endParaRPr lang="en-GB" dirty="0"/>
          </a:p>
        </p:txBody>
      </p:sp>
      <p:sp>
        <p:nvSpPr>
          <p:cNvPr id="4" name="Slide Number Placeholder 3"/>
          <p:cNvSpPr>
            <a:spLocks noGrp="1"/>
          </p:cNvSpPr>
          <p:nvPr>
            <p:ph type="sldNum" sz="quarter" idx="10"/>
          </p:nvPr>
        </p:nvSpPr>
        <p:spPr/>
        <p:txBody>
          <a:bodyPr/>
          <a:lstStyle/>
          <a:p>
            <a:pPr>
              <a:defRPr/>
            </a:pPr>
            <a:fld id="{EA01EA78-9250-44B6-9A82-6BEB7DBA5EE8}" type="slidenum">
              <a:rPr lang="en-GB" smtClean="0"/>
              <a:pPr>
                <a:defRPr/>
              </a:pPr>
              <a:t>9</a:t>
            </a:fld>
            <a:endParaRPr lang="en-GB"/>
          </a:p>
        </p:txBody>
      </p:sp>
    </p:spTree>
    <p:extLst>
      <p:ext uri="{BB962C8B-B14F-4D97-AF65-F5344CB8AC3E}">
        <p14:creationId xmlns:p14="http://schemas.microsoft.com/office/powerpoint/2010/main" val="39501290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809818" y="1484784"/>
            <a:ext cx="6471678" cy="720080"/>
          </a:xfrm>
          <a:blipFill>
            <a:blip r:embed="rId2" cstate="print"/>
            <a:stretch>
              <a:fillRect/>
            </a:stretch>
          </a:blipFill>
          <a:ln w="28575">
            <a:noFill/>
          </a:ln>
        </p:spPr>
        <p:txBody>
          <a:bodyPr>
            <a:noAutofit/>
          </a:bodyPr>
          <a:lstStyle>
            <a:lvl1pPr>
              <a:lnSpc>
                <a:spcPts val="2700"/>
              </a:lnSpc>
              <a:defRPr lang="en-GB" sz="2600" spc="-100"/>
            </a:lvl1pPr>
          </a:lstStyle>
          <a:p>
            <a:pPr lvl="0"/>
            <a:r>
              <a:rPr lang="en-US" dirty="0" smtClean="0"/>
              <a:t>Click to edit Master title style</a:t>
            </a:r>
            <a:endParaRPr lang="en-GB" dirty="0"/>
          </a:p>
        </p:txBody>
      </p:sp>
      <p:sp>
        <p:nvSpPr>
          <p:cNvPr id="6" name="Text Placeholder 5"/>
          <p:cNvSpPr>
            <a:spLocks noGrp="1"/>
          </p:cNvSpPr>
          <p:nvPr>
            <p:ph type="body" sz="quarter" idx="10"/>
          </p:nvPr>
        </p:nvSpPr>
        <p:spPr>
          <a:xfrm>
            <a:off x="1809037" y="2183598"/>
            <a:ext cx="6480175" cy="648072"/>
          </a:xfrm>
          <a:blipFill>
            <a:blip r:embed="rId2" cstate="print"/>
            <a:stretch>
              <a:fillRect/>
            </a:stretch>
          </a:blipFill>
        </p:spPr>
        <p:txBody>
          <a:bodyPr lIns="108000"/>
          <a:lstStyle>
            <a:lvl1pPr marL="0" indent="0">
              <a:lnSpc>
                <a:spcPts val="2700"/>
              </a:lnSpc>
              <a:buNone/>
              <a:defRPr lang="en-US" sz="2600" i="1" kern="1200" spc="-100" baseline="0" dirty="0" smtClean="0">
                <a:solidFill>
                  <a:srgbClr val="621B40"/>
                </a:solidFill>
                <a:latin typeface="Arial" pitchFamily="34" charset="0"/>
                <a:ea typeface="+mj-ea"/>
                <a:cs typeface="Arial" pitchFamily="34" charset="0"/>
              </a:defRPr>
            </a:lvl1pPr>
          </a:lstStyle>
          <a:p>
            <a:pPr lvl="0"/>
            <a:r>
              <a:rPr lang="en-US" dirty="0" smtClean="0"/>
              <a:t>Click to edit </a:t>
            </a:r>
          </a:p>
          <a:p>
            <a:pPr lvl="0"/>
            <a:r>
              <a:rPr lang="en-US" dirty="0" smtClean="0"/>
              <a:t>subtitle</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0825" y="314325"/>
            <a:ext cx="3097039" cy="82337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 Full bleed image and text">
    <p:spTree>
      <p:nvGrpSpPr>
        <p:cNvPr id="1" name=""/>
        <p:cNvGrpSpPr/>
        <p:nvPr/>
      </p:nvGrpSpPr>
      <p:grpSpPr>
        <a:xfrm>
          <a:off x="0" y="0"/>
          <a:ext cx="0" cy="0"/>
          <a:chOff x="0" y="0"/>
          <a:chExt cx="0" cy="0"/>
        </a:xfrm>
      </p:grpSpPr>
      <p:sp>
        <p:nvSpPr>
          <p:cNvPr id="5" name="Rectangle 6"/>
          <p:cNvSpPr/>
          <p:nvPr userDrawn="1"/>
        </p:nvSpPr>
        <p:spPr>
          <a:xfrm>
            <a:off x="0" y="-42863"/>
            <a:ext cx="9144000" cy="3455988"/>
          </a:xfrm>
          <a:prstGeom prst="rect">
            <a:avLst/>
          </a:prstGeom>
          <a:solidFill>
            <a:schemeClr val="bg1">
              <a:alpha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7" name="Picture 7"/>
          <p:cNvPicPr>
            <a:picLocks noChangeAspect="1"/>
          </p:cNvPicPr>
          <p:nvPr userDrawn="1"/>
        </p:nvPicPr>
        <p:blipFill>
          <a:blip r:embed="rId2" cstate="print"/>
          <a:srcRect/>
          <a:stretch>
            <a:fillRect/>
          </a:stretch>
        </p:blipFill>
        <p:spPr bwMode="auto">
          <a:xfrm>
            <a:off x="250825" y="314325"/>
            <a:ext cx="1512888" cy="811213"/>
          </a:xfrm>
          <a:prstGeom prst="rect">
            <a:avLst/>
          </a:prstGeom>
          <a:noFill/>
          <a:ln w="9525">
            <a:noFill/>
            <a:miter lim="800000"/>
            <a:headEnd/>
            <a:tailEnd/>
          </a:ln>
        </p:spPr>
      </p:pic>
      <p:sp>
        <p:nvSpPr>
          <p:cNvPr id="6" name="Text Placeholder 5"/>
          <p:cNvSpPr>
            <a:spLocks noGrp="1"/>
          </p:cNvSpPr>
          <p:nvPr>
            <p:ph type="body" sz="quarter" idx="10"/>
          </p:nvPr>
        </p:nvSpPr>
        <p:spPr>
          <a:xfrm>
            <a:off x="1809037" y="1923646"/>
            <a:ext cx="6480175" cy="432857"/>
          </a:xfrm>
          <a:blipFill>
            <a:blip r:embed="rId3" cstate="print"/>
            <a:stretch>
              <a:fillRect/>
            </a:stretch>
          </a:blipFill>
        </p:spPr>
        <p:txBody>
          <a:bodyPr lIns="108000"/>
          <a:lstStyle>
            <a:lvl1pPr marL="0" indent="0">
              <a:lnSpc>
                <a:spcPts val="1900"/>
              </a:lnSpc>
              <a:buNone/>
              <a:defRPr lang="en-US" sz="1800" i="1" kern="1200" spc="-100" baseline="0" dirty="0" smtClean="0">
                <a:solidFill>
                  <a:srgbClr val="621B40"/>
                </a:solidFill>
                <a:latin typeface="Arial" pitchFamily="34" charset="0"/>
                <a:ea typeface="+mj-ea"/>
                <a:cs typeface="Arial" pitchFamily="34" charset="0"/>
              </a:defRPr>
            </a:lvl1pPr>
          </a:lstStyle>
          <a:p>
            <a:pPr lvl="0"/>
            <a:r>
              <a:rPr lang="en-US" dirty="0" smtClean="0"/>
              <a:t>Click to edit </a:t>
            </a:r>
          </a:p>
          <a:p>
            <a:pPr lvl="0"/>
            <a:r>
              <a:rPr lang="en-US" dirty="0" smtClean="0"/>
              <a:t>subtitle</a:t>
            </a:r>
          </a:p>
        </p:txBody>
      </p:sp>
      <p:sp>
        <p:nvSpPr>
          <p:cNvPr id="12" name="Picture Placeholder 11"/>
          <p:cNvSpPr>
            <a:spLocks noGrp="1"/>
          </p:cNvSpPr>
          <p:nvPr>
            <p:ph type="pic" sz="quarter" idx="11"/>
          </p:nvPr>
        </p:nvSpPr>
        <p:spPr>
          <a:xfrm>
            <a:off x="0" y="3428999"/>
            <a:ext cx="9144000" cy="3429001"/>
          </a:xfrm>
        </p:spPr>
        <p:txBody>
          <a:bodyPr rtlCol="0">
            <a:noAutofit/>
          </a:bodyPr>
          <a:lstStyle>
            <a:lvl1pPr marL="0" indent="0">
              <a:buNone/>
              <a:defRPr/>
            </a:lvl1pPr>
          </a:lstStyle>
          <a:p>
            <a:pPr lvl="0"/>
            <a:endParaRPr lang="en-GB" noProof="0" dirty="0"/>
          </a:p>
        </p:txBody>
      </p:sp>
      <p:sp>
        <p:nvSpPr>
          <p:cNvPr id="2" name="Title 1"/>
          <p:cNvSpPr>
            <a:spLocks noGrp="1"/>
          </p:cNvSpPr>
          <p:nvPr>
            <p:ph type="title"/>
          </p:nvPr>
        </p:nvSpPr>
        <p:spPr>
          <a:xfrm>
            <a:off x="1809818" y="1484784"/>
            <a:ext cx="6471678" cy="432048"/>
          </a:xfrm>
          <a:blipFill>
            <a:blip r:embed="rId3" cstate="print"/>
            <a:stretch>
              <a:fillRect/>
            </a:stretch>
          </a:blipFill>
          <a:ln w="28575">
            <a:noFill/>
          </a:ln>
        </p:spPr>
        <p:txBody>
          <a:bodyPr>
            <a:noAutofit/>
          </a:bodyPr>
          <a:lstStyle>
            <a:lvl1pPr>
              <a:lnSpc>
                <a:spcPts val="1900"/>
              </a:lnSpc>
              <a:defRPr lang="en-GB" sz="1800" spc="-100"/>
            </a:lvl1pPr>
          </a:lstStyle>
          <a:p>
            <a:pPr lvl="0"/>
            <a:r>
              <a:rPr lang="en-US" dirty="0" smtClean="0"/>
              <a:t>Click to edit Master title style</a:t>
            </a:r>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7b Full bleed image and text">
    <p:spTree>
      <p:nvGrpSpPr>
        <p:cNvPr id="1" name=""/>
        <p:cNvGrpSpPr/>
        <p:nvPr/>
      </p:nvGrpSpPr>
      <p:grpSpPr>
        <a:xfrm>
          <a:off x="0" y="0"/>
          <a:ext cx="0" cy="0"/>
          <a:chOff x="0" y="0"/>
          <a:chExt cx="0" cy="0"/>
        </a:xfrm>
      </p:grpSpPr>
      <p:sp>
        <p:nvSpPr>
          <p:cNvPr id="4" name="Rectangle 6"/>
          <p:cNvSpPr/>
          <p:nvPr userDrawn="1"/>
        </p:nvSpPr>
        <p:spPr>
          <a:xfrm>
            <a:off x="0" y="-26988"/>
            <a:ext cx="9144000" cy="3455988"/>
          </a:xfrm>
          <a:prstGeom prst="rect">
            <a:avLst/>
          </a:prstGeom>
          <a:solidFill>
            <a:schemeClr val="bg1">
              <a:alpha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5" name="Picture 4"/>
          <p:cNvPicPr>
            <a:picLocks noChangeAspect="1"/>
          </p:cNvPicPr>
          <p:nvPr userDrawn="1"/>
        </p:nvPicPr>
        <p:blipFill>
          <a:blip r:embed="rId2" cstate="print"/>
          <a:srcRect/>
          <a:stretch>
            <a:fillRect/>
          </a:stretch>
        </p:blipFill>
        <p:spPr bwMode="auto">
          <a:xfrm>
            <a:off x="250825" y="314325"/>
            <a:ext cx="1512888" cy="811213"/>
          </a:xfrm>
          <a:prstGeom prst="rect">
            <a:avLst/>
          </a:prstGeom>
          <a:noFill/>
          <a:ln w="9525">
            <a:noFill/>
            <a:miter lim="800000"/>
            <a:headEnd/>
            <a:tailEnd/>
          </a:ln>
        </p:spPr>
      </p:pic>
      <p:sp>
        <p:nvSpPr>
          <p:cNvPr id="12" name="Picture Placeholder 11"/>
          <p:cNvSpPr>
            <a:spLocks noGrp="1"/>
          </p:cNvSpPr>
          <p:nvPr>
            <p:ph type="pic" sz="quarter" idx="11"/>
          </p:nvPr>
        </p:nvSpPr>
        <p:spPr>
          <a:xfrm>
            <a:off x="0" y="3428999"/>
            <a:ext cx="9144000" cy="3429001"/>
          </a:xfrm>
        </p:spPr>
        <p:txBody>
          <a:bodyPr rtlCol="0">
            <a:noAutofit/>
          </a:bodyPr>
          <a:lstStyle>
            <a:lvl1pPr marL="0" indent="0">
              <a:buNone/>
              <a:defRPr/>
            </a:lvl1pPr>
          </a:lstStyle>
          <a:p>
            <a:pPr lvl="0"/>
            <a:endParaRPr lang="en-GB" noProof="0" dirty="0"/>
          </a:p>
        </p:txBody>
      </p:sp>
      <p:sp>
        <p:nvSpPr>
          <p:cNvPr id="2" name="Title 1"/>
          <p:cNvSpPr>
            <a:spLocks noGrp="1"/>
          </p:cNvSpPr>
          <p:nvPr>
            <p:ph type="title"/>
          </p:nvPr>
        </p:nvSpPr>
        <p:spPr>
          <a:xfrm>
            <a:off x="1809818" y="1484784"/>
            <a:ext cx="6471678" cy="504056"/>
          </a:xfrm>
          <a:blipFill>
            <a:blip r:embed="rId3" cstate="print"/>
            <a:stretch>
              <a:fillRect/>
            </a:stretch>
          </a:blipFill>
          <a:ln w="28575">
            <a:noFill/>
          </a:ln>
        </p:spPr>
        <p:txBody>
          <a:bodyPr>
            <a:noAutofit/>
          </a:bodyPr>
          <a:lstStyle>
            <a:lvl1pPr>
              <a:lnSpc>
                <a:spcPts val="1900"/>
              </a:lnSpc>
              <a:defRPr lang="en-GB" sz="1800" spc="-100"/>
            </a:lvl1pPr>
          </a:lstStyle>
          <a:p>
            <a:pPr lvl="0"/>
            <a:r>
              <a:rPr lang="en-US" dirty="0" smtClean="0"/>
              <a:t>Click to edit Master title style</a:t>
            </a:r>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8 Full bleed image and text">
    <p:spTree>
      <p:nvGrpSpPr>
        <p:cNvPr id="1" name=""/>
        <p:cNvGrpSpPr/>
        <p:nvPr/>
      </p:nvGrpSpPr>
      <p:grpSpPr>
        <a:xfrm>
          <a:off x="0" y="0"/>
          <a:ext cx="0" cy="0"/>
          <a:chOff x="0" y="0"/>
          <a:chExt cx="0" cy="0"/>
        </a:xfrm>
      </p:grpSpPr>
      <p:sp>
        <p:nvSpPr>
          <p:cNvPr id="4" name="Rectangle 6"/>
          <p:cNvSpPr/>
          <p:nvPr userDrawn="1"/>
        </p:nvSpPr>
        <p:spPr>
          <a:xfrm>
            <a:off x="0" y="0"/>
            <a:ext cx="3132138"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lgn="ctr" fontAlgn="auto">
              <a:spcBef>
                <a:spcPts val="0"/>
              </a:spcBef>
              <a:spcAft>
                <a:spcPts val="0"/>
              </a:spcAft>
              <a:defRPr/>
            </a:pPr>
            <a:endParaRPr lang="en-GB"/>
          </a:p>
        </p:txBody>
      </p:sp>
      <p:sp>
        <p:nvSpPr>
          <p:cNvPr id="2" name="Title 1"/>
          <p:cNvSpPr>
            <a:spLocks noGrp="1"/>
          </p:cNvSpPr>
          <p:nvPr>
            <p:ph type="title"/>
          </p:nvPr>
        </p:nvSpPr>
        <p:spPr>
          <a:xfrm>
            <a:off x="188554" y="1484784"/>
            <a:ext cx="2727262" cy="1930524"/>
          </a:xfrm>
          <a:noFill/>
          <a:ln w="28575">
            <a:noFill/>
          </a:ln>
        </p:spPr>
        <p:txBody>
          <a:bodyPr>
            <a:noAutofit/>
          </a:bodyPr>
          <a:lstStyle>
            <a:lvl1pPr>
              <a:lnSpc>
                <a:spcPts val="1900"/>
              </a:lnSpc>
              <a:defRPr lang="en-GB" sz="1800" spc="-100"/>
            </a:lvl1pPr>
          </a:lstStyle>
          <a:p>
            <a:pPr lvl="0"/>
            <a:r>
              <a:rPr lang="en-US" dirty="0" smtClean="0"/>
              <a:t>Click to edit Master title style</a:t>
            </a:r>
            <a:endParaRPr lang="en-GB" dirty="0"/>
          </a:p>
        </p:txBody>
      </p:sp>
      <p:sp>
        <p:nvSpPr>
          <p:cNvPr id="12" name="Picture Placeholder 11"/>
          <p:cNvSpPr>
            <a:spLocks noGrp="1"/>
          </p:cNvSpPr>
          <p:nvPr>
            <p:ph type="pic" sz="quarter" idx="11"/>
          </p:nvPr>
        </p:nvSpPr>
        <p:spPr>
          <a:xfrm>
            <a:off x="3131840" y="0"/>
            <a:ext cx="6012160" cy="6858000"/>
          </a:xfrm>
        </p:spPr>
        <p:txBody>
          <a:bodyPr rtlCol="0">
            <a:noAutofit/>
          </a:bodyPr>
          <a:lstStyle>
            <a:lvl1pPr marL="0" indent="0">
              <a:buNone/>
              <a:defRPr/>
            </a:lvl1pPr>
          </a:lstStyle>
          <a:p>
            <a:pPr lvl="0"/>
            <a:endParaRPr lang="en-GB" noProof="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0825" y="314325"/>
            <a:ext cx="3097039" cy="823373"/>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8 Full bleed image and large text">
    <p:spTree>
      <p:nvGrpSpPr>
        <p:cNvPr id="1" name=""/>
        <p:cNvGrpSpPr/>
        <p:nvPr/>
      </p:nvGrpSpPr>
      <p:grpSpPr>
        <a:xfrm>
          <a:off x="0" y="0"/>
          <a:ext cx="0" cy="0"/>
          <a:chOff x="0" y="0"/>
          <a:chExt cx="0" cy="0"/>
        </a:xfrm>
      </p:grpSpPr>
      <p:sp>
        <p:nvSpPr>
          <p:cNvPr id="4" name="Rectangle 6"/>
          <p:cNvSpPr/>
          <p:nvPr userDrawn="1"/>
        </p:nvSpPr>
        <p:spPr>
          <a:xfrm>
            <a:off x="0" y="0"/>
            <a:ext cx="3240658" cy="6858000"/>
          </a:xfrm>
          <a:prstGeom prst="rect">
            <a:avLst/>
          </a:prstGeom>
          <a:blipFill>
            <a:blip r:embed="rId2" cstate="prin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lgn="ctr" fontAlgn="auto">
              <a:spcBef>
                <a:spcPts val="0"/>
              </a:spcBef>
              <a:spcAft>
                <a:spcPts val="0"/>
              </a:spcAft>
              <a:defRPr/>
            </a:pPr>
            <a:endParaRPr lang="en-GB"/>
          </a:p>
        </p:txBody>
      </p:sp>
      <p:sp>
        <p:nvSpPr>
          <p:cNvPr id="12" name="Picture Placeholder 11"/>
          <p:cNvSpPr>
            <a:spLocks noGrp="1"/>
          </p:cNvSpPr>
          <p:nvPr>
            <p:ph type="pic" sz="quarter" idx="11"/>
          </p:nvPr>
        </p:nvSpPr>
        <p:spPr>
          <a:xfrm>
            <a:off x="3131840" y="0"/>
            <a:ext cx="6012160" cy="6858000"/>
          </a:xfrm>
        </p:spPr>
        <p:txBody>
          <a:bodyPr rtlCol="0">
            <a:noAutofit/>
          </a:bodyPr>
          <a:lstStyle>
            <a:lvl1pPr marL="0" indent="0">
              <a:buNone/>
              <a:defRPr/>
            </a:lvl1pPr>
          </a:lstStyle>
          <a:p>
            <a:pPr lvl="0"/>
            <a:endParaRPr lang="en-GB" noProof="0"/>
          </a:p>
        </p:txBody>
      </p:sp>
      <p:sp>
        <p:nvSpPr>
          <p:cNvPr id="3" name="Content Placeholder 2"/>
          <p:cNvSpPr>
            <a:spLocks noGrp="1"/>
          </p:cNvSpPr>
          <p:nvPr>
            <p:ph sz="quarter" idx="12"/>
          </p:nvPr>
        </p:nvSpPr>
        <p:spPr>
          <a:xfrm>
            <a:off x="107504" y="1700808"/>
            <a:ext cx="2736304" cy="792163"/>
          </a:xfrm>
          <a:blipFill dpi="0" rotWithShape="1">
            <a:blip r:embed="rId2" cstate="print"/>
            <a:srcRect/>
            <a:tile tx="0" ty="0" sx="100000" sy="100000" flip="none" algn="tl"/>
          </a:blipFill>
        </p:spPr>
        <p:txBody>
          <a:bodyPr lIns="108000"/>
          <a:lstStyle>
            <a:lvl1pPr marL="0" indent="0" algn="l" defTabSz="914400" rtl="0" eaLnBrk="1" latinLnBrk="0" hangingPunct="1">
              <a:lnSpc>
                <a:spcPts val="2700"/>
              </a:lnSpc>
              <a:spcBef>
                <a:spcPct val="0"/>
              </a:spcBef>
              <a:buClr>
                <a:srgbClr val="B70D50"/>
              </a:buClr>
              <a:buFont typeface="FS Clerkenwell" pitchFamily="50" charset="0"/>
              <a:buNone/>
              <a:defRPr lang="en-US" sz="2600" kern="1200" spc="-20" baseline="0" dirty="0" smtClean="0">
                <a:solidFill>
                  <a:srgbClr val="B70D50"/>
                </a:solidFill>
                <a:latin typeface="Arial" pitchFamily="34" charset="0"/>
                <a:ea typeface="+mj-ea"/>
                <a:cs typeface="Arial" pitchFamily="34" charset="0"/>
              </a:defRPr>
            </a:lvl1pPr>
          </a:lstStyle>
          <a:p>
            <a:pPr lvl="0"/>
            <a:r>
              <a:rPr lang="en-US" dirty="0" smtClean="0"/>
              <a:t>Click to edit Master text styles</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0825" y="314325"/>
            <a:ext cx="3169047" cy="842517"/>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809818" y="1682683"/>
            <a:ext cx="6471678" cy="450174"/>
          </a:xfrm>
        </p:spPr>
        <p:txBody>
          <a:bodyPr/>
          <a:lstStyle>
            <a:lvl1pPr>
              <a:defRPr/>
            </a:lvl1pPr>
          </a:lstStyle>
          <a:p>
            <a:r>
              <a:rPr lang="en-US" dirty="0" smtClean="0"/>
              <a:t>Click to edit Master title style</a:t>
            </a:r>
            <a:endParaRPr lang="en-GB" dirty="0"/>
          </a:p>
        </p:txBody>
      </p:sp>
      <p:sp>
        <p:nvSpPr>
          <p:cNvPr id="4" name="Text Placeholder 5"/>
          <p:cNvSpPr>
            <a:spLocks noGrp="1"/>
          </p:cNvSpPr>
          <p:nvPr>
            <p:ph type="body" sz="quarter" idx="10"/>
          </p:nvPr>
        </p:nvSpPr>
        <p:spPr>
          <a:xfrm>
            <a:off x="1809037" y="2060848"/>
            <a:ext cx="6480175" cy="360040"/>
          </a:xfrm>
          <a:blipFill>
            <a:blip r:embed="rId2" cstate="print"/>
            <a:stretch>
              <a:fillRect/>
            </a:stretch>
          </a:blipFill>
        </p:spPr>
        <p:txBody>
          <a:bodyPr lIns="108000"/>
          <a:lstStyle>
            <a:lvl1pPr marL="0" indent="0">
              <a:lnSpc>
                <a:spcPts val="2700"/>
              </a:lnSpc>
              <a:buNone/>
              <a:defRPr lang="en-US" sz="2600" i="1" kern="1200" spc="-100" baseline="0" dirty="0" smtClean="0">
                <a:solidFill>
                  <a:srgbClr val="621B40"/>
                </a:solidFill>
                <a:latin typeface="Arial" pitchFamily="34" charset="0"/>
                <a:ea typeface="+mj-ea"/>
                <a:cs typeface="Arial" pitchFamily="34" charset="0"/>
              </a:defRPr>
            </a:lvl1pPr>
          </a:lstStyle>
          <a:p>
            <a:pPr lvl="0"/>
            <a:r>
              <a:rPr lang="en-US" dirty="0"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SH_Title_with_image">
    <p:spTree>
      <p:nvGrpSpPr>
        <p:cNvPr id="1" name=""/>
        <p:cNvGrpSpPr/>
        <p:nvPr/>
      </p:nvGrpSpPr>
      <p:grpSpPr>
        <a:xfrm>
          <a:off x="0" y="0"/>
          <a:ext cx="0" cy="0"/>
          <a:chOff x="0" y="0"/>
          <a:chExt cx="0" cy="0"/>
        </a:xfrm>
      </p:grpSpPr>
      <p:sp>
        <p:nvSpPr>
          <p:cNvPr id="5" name="Rectangle 6"/>
          <p:cNvSpPr/>
          <p:nvPr userDrawn="1"/>
        </p:nvSpPr>
        <p:spPr>
          <a:xfrm>
            <a:off x="0" y="-26988"/>
            <a:ext cx="9144000" cy="3455988"/>
          </a:xfrm>
          <a:prstGeom prst="rect">
            <a:avLst/>
          </a:prstGeom>
          <a:solidFill>
            <a:schemeClr val="bg1">
              <a:alpha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7" name="Picture 8"/>
          <p:cNvPicPr>
            <a:picLocks noChangeAspect="1"/>
          </p:cNvPicPr>
          <p:nvPr userDrawn="1"/>
        </p:nvPicPr>
        <p:blipFill>
          <a:blip r:embed="rId2" cstate="print"/>
          <a:srcRect/>
          <a:stretch>
            <a:fillRect/>
          </a:stretch>
        </p:blipFill>
        <p:spPr bwMode="auto">
          <a:xfrm>
            <a:off x="250825" y="314325"/>
            <a:ext cx="1512888" cy="811213"/>
          </a:xfrm>
          <a:prstGeom prst="rect">
            <a:avLst/>
          </a:prstGeom>
          <a:noFill/>
          <a:ln w="9525">
            <a:noFill/>
            <a:miter lim="800000"/>
            <a:headEnd/>
            <a:tailEnd/>
          </a:ln>
        </p:spPr>
      </p:pic>
      <p:sp>
        <p:nvSpPr>
          <p:cNvPr id="2" name="Title 1"/>
          <p:cNvSpPr>
            <a:spLocks noGrp="1"/>
          </p:cNvSpPr>
          <p:nvPr>
            <p:ph type="title"/>
          </p:nvPr>
        </p:nvSpPr>
        <p:spPr>
          <a:xfrm>
            <a:off x="1809818" y="1484784"/>
            <a:ext cx="6471678" cy="720080"/>
          </a:xfrm>
          <a:blipFill>
            <a:blip r:embed="rId3" cstate="print"/>
            <a:stretch>
              <a:fillRect/>
            </a:stretch>
          </a:blipFill>
          <a:ln w="28575">
            <a:noFill/>
          </a:ln>
        </p:spPr>
        <p:txBody>
          <a:bodyPr>
            <a:noAutofit/>
          </a:bodyPr>
          <a:lstStyle>
            <a:lvl1pPr>
              <a:lnSpc>
                <a:spcPts val="2700"/>
              </a:lnSpc>
              <a:defRPr lang="en-GB" sz="2800" spc="-100"/>
            </a:lvl1pPr>
          </a:lstStyle>
          <a:p>
            <a:pPr lvl="0"/>
            <a:r>
              <a:rPr lang="en-US" dirty="0" smtClean="0"/>
              <a:t>Click to edit Master title style</a:t>
            </a:r>
            <a:endParaRPr lang="en-GB" dirty="0"/>
          </a:p>
        </p:txBody>
      </p:sp>
      <p:sp>
        <p:nvSpPr>
          <p:cNvPr id="6" name="Text Placeholder 5"/>
          <p:cNvSpPr>
            <a:spLocks noGrp="1"/>
          </p:cNvSpPr>
          <p:nvPr>
            <p:ph type="body" sz="quarter" idx="10"/>
          </p:nvPr>
        </p:nvSpPr>
        <p:spPr>
          <a:xfrm>
            <a:off x="1809037" y="2185814"/>
            <a:ext cx="6480175" cy="307082"/>
          </a:xfrm>
          <a:blipFill>
            <a:blip r:embed="rId3" cstate="print"/>
            <a:stretch>
              <a:fillRect/>
            </a:stretch>
          </a:blipFill>
        </p:spPr>
        <p:txBody>
          <a:bodyPr lIns="108000"/>
          <a:lstStyle>
            <a:lvl1pPr marL="0" indent="0">
              <a:lnSpc>
                <a:spcPts val="2700"/>
              </a:lnSpc>
              <a:buNone/>
              <a:defRPr lang="en-US" sz="2800" i="1" kern="1200" spc="-100" baseline="0" dirty="0" smtClean="0">
                <a:solidFill>
                  <a:srgbClr val="621B40"/>
                </a:solidFill>
                <a:latin typeface="Arial" pitchFamily="34" charset="0"/>
                <a:ea typeface="+mj-ea"/>
                <a:cs typeface="Arial" pitchFamily="34" charset="0"/>
              </a:defRPr>
            </a:lvl1pPr>
          </a:lstStyle>
          <a:p>
            <a:pPr lvl="0"/>
            <a:r>
              <a:rPr lang="en-US" dirty="0" smtClean="0"/>
              <a:t>Click to edit Master text styles</a:t>
            </a:r>
          </a:p>
        </p:txBody>
      </p:sp>
      <p:sp>
        <p:nvSpPr>
          <p:cNvPr id="12" name="Picture Placeholder 11"/>
          <p:cNvSpPr>
            <a:spLocks noGrp="1"/>
          </p:cNvSpPr>
          <p:nvPr>
            <p:ph type="pic" sz="quarter" idx="11"/>
          </p:nvPr>
        </p:nvSpPr>
        <p:spPr>
          <a:xfrm>
            <a:off x="0" y="3428999"/>
            <a:ext cx="9144000" cy="3429001"/>
          </a:xfrm>
        </p:spPr>
        <p:txBody>
          <a:bodyPr rtlCol="0">
            <a:noAutofit/>
          </a:bodyPr>
          <a:lstStyle>
            <a:lvl1pPr marL="0" indent="0">
              <a:buNone/>
              <a:defRPr/>
            </a:lvl1pPr>
          </a:lstStyle>
          <a:p>
            <a:pPr lvl="0"/>
            <a:endParaRPr lang="en-GB"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 Title slide and divider slide">
    <p:spTree>
      <p:nvGrpSpPr>
        <p:cNvPr id="1" name=""/>
        <p:cNvGrpSpPr/>
        <p:nvPr/>
      </p:nvGrpSpPr>
      <p:grpSpPr>
        <a:xfrm>
          <a:off x="0" y="0"/>
          <a:ext cx="0" cy="0"/>
          <a:chOff x="0" y="0"/>
          <a:chExt cx="0" cy="0"/>
        </a:xfrm>
      </p:grpSpPr>
      <p:sp>
        <p:nvSpPr>
          <p:cNvPr id="5" name="Rectangle 6"/>
          <p:cNvSpPr/>
          <p:nvPr userDrawn="1"/>
        </p:nvSpPr>
        <p:spPr>
          <a:xfrm>
            <a:off x="0" y="-26988"/>
            <a:ext cx="9144000" cy="3455988"/>
          </a:xfrm>
          <a:prstGeom prst="rect">
            <a:avLst/>
          </a:prstGeom>
          <a:solidFill>
            <a:schemeClr val="bg1">
              <a:alpha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7" name="Picture 8"/>
          <p:cNvPicPr>
            <a:picLocks noChangeAspect="1"/>
          </p:cNvPicPr>
          <p:nvPr userDrawn="1"/>
        </p:nvPicPr>
        <p:blipFill>
          <a:blip r:embed="rId2" cstate="print"/>
          <a:srcRect/>
          <a:stretch>
            <a:fillRect/>
          </a:stretch>
        </p:blipFill>
        <p:spPr bwMode="auto">
          <a:xfrm>
            <a:off x="250825" y="314325"/>
            <a:ext cx="1512888" cy="811213"/>
          </a:xfrm>
          <a:prstGeom prst="rect">
            <a:avLst/>
          </a:prstGeom>
          <a:noFill/>
          <a:ln w="9525">
            <a:noFill/>
            <a:miter lim="800000"/>
            <a:headEnd/>
            <a:tailEnd/>
          </a:ln>
        </p:spPr>
      </p:pic>
      <p:sp>
        <p:nvSpPr>
          <p:cNvPr id="2" name="Title 1"/>
          <p:cNvSpPr>
            <a:spLocks noGrp="1"/>
          </p:cNvSpPr>
          <p:nvPr>
            <p:ph type="title"/>
          </p:nvPr>
        </p:nvSpPr>
        <p:spPr>
          <a:xfrm>
            <a:off x="1809818" y="1484784"/>
            <a:ext cx="6471678" cy="360040"/>
          </a:xfrm>
          <a:blipFill>
            <a:blip r:embed="rId3" cstate="print"/>
            <a:stretch>
              <a:fillRect/>
            </a:stretch>
          </a:blipFill>
          <a:ln w="28575">
            <a:noFill/>
          </a:ln>
        </p:spPr>
        <p:txBody>
          <a:bodyPr>
            <a:noAutofit/>
          </a:bodyPr>
          <a:lstStyle>
            <a:lvl1pPr>
              <a:lnSpc>
                <a:spcPts val="2700"/>
              </a:lnSpc>
              <a:defRPr lang="en-GB" sz="2600" spc="-100"/>
            </a:lvl1pPr>
          </a:lstStyle>
          <a:p>
            <a:pPr lvl="0"/>
            <a:r>
              <a:rPr lang="en-US" dirty="0" smtClean="0"/>
              <a:t>Click to edit Master title style</a:t>
            </a:r>
            <a:endParaRPr lang="en-GB" dirty="0"/>
          </a:p>
        </p:txBody>
      </p:sp>
      <p:sp>
        <p:nvSpPr>
          <p:cNvPr id="6" name="Text Placeholder 5"/>
          <p:cNvSpPr>
            <a:spLocks noGrp="1"/>
          </p:cNvSpPr>
          <p:nvPr>
            <p:ph type="body" sz="quarter" idx="10"/>
          </p:nvPr>
        </p:nvSpPr>
        <p:spPr>
          <a:xfrm>
            <a:off x="1809037" y="1834191"/>
            <a:ext cx="6480175" cy="360040"/>
          </a:xfrm>
          <a:blipFill>
            <a:blip r:embed="rId3" cstate="print"/>
            <a:stretch>
              <a:fillRect/>
            </a:stretch>
          </a:blipFill>
        </p:spPr>
        <p:txBody>
          <a:bodyPr lIns="108000"/>
          <a:lstStyle>
            <a:lvl1pPr marL="0" indent="0">
              <a:lnSpc>
                <a:spcPts val="2700"/>
              </a:lnSpc>
              <a:buNone/>
              <a:defRPr lang="en-US" sz="2600" i="1" kern="1200" spc="-100" baseline="0" dirty="0" smtClean="0">
                <a:solidFill>
                  <a:srgbClr val="621B40"/>
                </a:solidFill>
                <a:latin typeface="Arial" pitchFamily="34" charset="0"/>
                <a:ea typeface="+mj-ea"/>
                <a:cs typeface="Arial" pitchFamily="34" charset="0"/>
              </a:defRPr>
            </a:lvl1pPr>
          </a:lstStyle>
          <a:p>
            <a:pPr lvl="0"/>
            <a:r>
              <a:rPr lang="en-US" dirty="0" smtClean="0"/>
              <a:t>Click to edit Master text styles</a:t>
            </a:r>
          </a:p>
        </p:txBody>
      </p:sp>
      <p:sp>
        <p:nvSpPr>
          <p:cNvPr id="12" name="Picture Placeholder 11"/>
          <p:cNvSpPr>
            <a:spLocks noGrp="1"/>
          </p:cNvSpPr>
          <p:nvPr>
            <p:ph type="pic" sz="quarter" idx="11"/>
          </p:nvPr>
        </p:nvSpPr>
        <p:spPr>
          <a:xfrm>
            <a:off x="0" y="3428999"/>
            <a:ext cx="9144000" cy="3429001"/>
          </a:xfrm>
        </p:spPr>
        <p:txBody>
          <a:bodyPr rtlCol="0">
            <a:noAutofit/>
          </a:bodyPr>
          <a:lstStyle>
            <a:lvl1pPr marL="0" indent="0">
              <a:buNone/>
              <a:defRPr/>
            </a:lvl1pPr>
          </a:lstStyle>
          <a:p>
            <a:pPr lvl="0"/>
            <a:endParaRPr lang="en-GB"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 Standard Text Slide">
    <p:spTree>
      <p:nvGrpSpPr>
        <p:cNvPr id="1" name=""/>
        <p:cNvGrpSpPr/>
        <p:nvPr/>
      </p:nvGrpSpPr>
      <p:grpSpPr>
        <a:xfrm>
          <a:off x="0" y="0"/>
          <a:ext cx="0" cy="0"/>
          <a:chOff x="0" y="0"/>
          <a:chExt cx="0" cy="0"/>
        </a:xfrm>
      </p:grpSpPr>
      <p:sp>
        <p:nvSpPr>
          <p:cNvPr id="2" name="Title 1"/>
          <p:cNvSpPr>
            <a:spLocks noGrp="1"/>
          </p:cNvSpPr>
          <p:nvPr>
            <p:ph type="title"/>
          </p:nvPr>
        </p:nvSpPr>
        <p:spPr>
          <a:xfrm>
            <a:off x="1809818" y="1484784"/>
            <a:ext cx="6471678" cy="720080"/>
          </a:xfrm>
          <a:blipFill>
            <a:blip r:embed="rId2" cstate="print"/>
            <a:stretch>
              <a:fillRect/>
            </a:stretch>
          </a:blipFill>
          <a:ln w="28575">
            <a:noFill/>
          </a:ln>
        </p:spPr>
        <p:txBody>
          <a:bodyPr>
            <a:noAutofit/>
          </a:bodyPr>
          <a:lstStyle>
            <a:lvl1pPr>
              <a:lnSpc>
                <a:spcPts val="2700"/>
              </a:lnSpc>
              <a:defRPr lang="en-GB" spc="-100"/>
            </a:lvl1pPr>
          </a:lstStyle>
          <a:p>
            <a:pPr lvl="0"/>
            <a:r>
              <a:rPr lang="en-US" dirty="0" smtClean="0"/>
              <a:t>Click to edit Master title style</a:t>
            </a:r>
            <a:endParaRPr lang="en-GB" dirty="0"/>
          </a:p>
        </p:txBody>
      </p:sp>
      <p:sp>
        <p:nvSpPr>
          <p:cNvPr id="3" name="Content Placeholder 2"/>
          <p:cNvSpPr>
            <a:spLocks noGrp="1"/>
          </p:cNvSpPr>
          <p:nvPr>
            <p:ph idx="1"/>
          </p:nvPr>
        </p:nvSpPr>
        <p:spPr>
          <a:xfrm>
            <a:off x="1807425" y="3040385"/>
            <a:ext cx="6480000" cy="2304256"/>
          </a:xfrm>
        </p:spPr>
        <p:txBody>
          <a:bodyPr lIns="108000"/>
          <a:lstStyle>
            <a:lvl1pPr marL="0" indent="0">
              <a:buNone/>
              <a:defRPr/>
            </a:lvl1pPr>
            <a:lvl2pPr marL="180975" indent="0">
              <a:buNone/>
              <a:defRPr/>
            </a:lvl2pPr>
            <a:lvl3pPr marL="449263" indent="0">
              <a:buNone/>
              <a:defRPr/>
            </a:lvl3pPr>
            <a:lvl4pPr marL="630238" indent="0">
              <a:buNone/>
              <a:defRPr/>
            </a:lvl4pPr>
            <a:lvl5pPr marL="896938"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Placeholder 5"/>
          <p:cNvSpPr>
            <a:spLocks noGrp="1"/>
          </p:cNvSpPr>
          <p:nvPr>
            <p:ph type="body" sz="quarter" idx="10"/>
          </p:nvPr>
        </p:nvSpPr>
        <p:spPr>
          <a:xfrm>
            <a:off x="1809037" y="2175181"/>
            <a:ext cx="6480175" cy="648072"/>
          </a:xfrm>
          <a:blipFill>
            <a:blip r:embed="rId2" cstate="print"/>
            <a:stretch>
              <a:fillRect/>
            </a:stretch>
          </a:blipFill>
        </p:spPr>
        <p:txBody>
          <a:bodyPr lIns="108000"/>
          <a:lstStyle>
            <a:lvl1pPr marL="0" indent="0">
              <a:lnSpc>
                <a:spcPts val="2700"/>
              </a:lnSpc>
              <a:spcBef>
                <a:spcPts val="0"/>
              </a:spcBef>
              <a:buNone/>
              <a:defRPr lang="en-US" sz="2600" i="1" kern="1200" spc="-100" baseline="0" dirty="0" smtClean="0">
                <a:solidFill>
                  <a:srgbClr val="621B40"/>
                </a:solidFill>
                <a:latin typeface="Arial" pitchFamily="34" charset="0"/>
                <a:ea typeface="+mj-ea"/>
                <a:cs typeface="Arial" pitchFamily="34" charset="0"/>
              </a:defRPr>
            </a:lvl1pPr>
          </a:lstStyle>
          <a:p>
            <a:pPr lvl="0"/>
            <a:r>
              <a:rPr lang="en-US" dirty="0" smtClean="0"/>
              <a:t>Click to edit </a:t>
            </a:r>
          </a:p>
          <a:p>
            <a:pPr lvl="0"/>
            <a:r>
              <a:rPr lang="en-US" dirty="0" smtClean="0"/>
              <a:t>subtitle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 Standard text bullet slide">
    <p:spTree>
      <p:nvGrpSpPr>
        <p:cNvPr id="1" name=""/>
        <p:cNvGrpSpPr/>
        <p:nvPr/>
      </p:nvGrpSpPr>
      <p:grpSpPr>
        <a:xfrm>
          <a:off x="0" y="0"/>
          <a:ext cx="0" cy="0"/>
          <a:chOff x="0" y="0"/>
          <a:chExt cx="0" cy="0"/>
        </a:xfrm>
      </p:grpSpPr>
      <p:sp>
        <p:nvSpPr>
          <p:cNvPr id="2" name="Title 1"/>
          <p:cNvSpPr>
            <a:spLocks noGrp="1"/>
          </p:cNvSpPr>
          <p:nvPr>
            <p:ph type="title"/>
          </p:nvPr>
        </p:nvSpPr>
        <p:spPr>
          <a:xfrm>
            <a:off x="1809818" y="1484784"/>
            <a:ext cx="6471678" cy="720080"/>
          </a:xfrm>
          <a:blipFill>
            <a:blip r:embed="rId2" cstate="print"/>
            <a:stretch>
              <a:fillRect/>
            </a:stretch>
          </a:blipFill>
          <a:ln w="28575">
            <a:noFill/>
          </a:ln>
        </p:spPr>
        <p:txBody>
          <a:bodyPr>
            <a:noAutofit/>
          </a:bodyPr>
          <a:lstStyle>
            <a:lvl1pPr>
              <a:lnSpc>
                <a:spcPts val="2700"/>
              </a:lnSpc>
              <a:defRPr lang="en-GB" spc="-100"/>
            </a:lvl1pPr>
          </a:lstStyle>
          <a:p>
            <a:pPr lvl="0"/>
            <a:r>
              <a:rPr lang="en-US" dirty="0" smtClean="0"/>
              <a:t>Click to edit Master title style</a:t>
            </a:r>
            <a:endParaRPr lang="en-GB" dirty="0"/>
          </a:p>
        </p:txBody>
      </p:sp>
      <p:sp>
        <p:nvSpPr>
          <p:cNvPr id="3" name="Content Placeholder 2"/>
          <p:cNvSpPr>
            <a:spLocks noGrp="1"/>
          </p:cNvSpPr>
          <p:nvPr>
            <p:ph idx="1"/>
          </p:nvPr>
        </p:nvSpPr>
        <p:spPr>
          <a:xfrm>
            <a:off x="1807425" y="3040385"/>
            <a:ext cx="6480000" cy="2304256"/>
          </a:xfrm>
        </p:spPr>
        <p:txBody>
          <a:bodyPr/>
          <a:lstStyle>
            <a:lvl1pPr marL="104775" indent="-104775">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Placeholder 5"/>
          <p:cNvSpPr>
            <a:spLocks noGrp="1"/>
          </p:cNvSpPr>
          <p:nvPr>
            <p:ph type="body" sz="quarter" idx="10"/>
          </p:nvPr>
        </p:nvSpPr>
        <p:spPr>
          <a:xfrm>
            <a:off x="1809037" y="2175181"/>
            <a:ext cx="6480175" cy="648072"/>
          </a:xfrm>
          <a:blipFill>
            <a:blip r:embed="rId2" cstate="print"/>
            <a:stretch>
              <a:fillRect/>
            </a:stretch>
          </a:blipFill>
        </p:spPr>
        <p:txBody>
          <a:bodyPr lIns="108000"/>
          <a:lstStyle>
            <a:lvl1pPr marL="0" indent="0">
              <a:lnSpc>
                <a:spcPts val="2700"/>
              </a:lnSpc>
              <a:spcBef>
                <a:spcPts val="0"/>
              </a:spcBef>
              <a:buNone/>
              <a:defRPr lang="en-US" sz="2600" i="1" kern="1200" spc="-100" baseline="0" dirty="0" smtClean="0">
                <a:solidFill>
                  <a:srgbClr val="621B40"/>
                </a:solidFill>
                <a:latin typeface="Arial" pitchFamily="34" charset="0"/>
                <a:ea typeface="+mj-ea"/>
                <a:cs typeface="Arial" pitchFamily="34" charset="0"/>
              </a:defRPr>
            </a:lvl1pPr>
          </a:lstStyle>
          <a:p>
            <a:pPr lvl="0"/>
            <a:r>
              <a:rPr lang="en-US" dirty="0" smtClean="0"/>
              <a:t>Click to edit </a:t>
            </a:r>
          </a:p>
          <a:p>
            <a:pPr lvl="0"/>
            <a:r>
              <a:rPr lang="en-US" dirty="0" smtClean="0"/>
              <a:t>subtitle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 Multiple images">
    <p:spTree>
      <p:nvGrpSpPr>
        <p:cNvPr id="1" name=""/>
        <p:cNvGrpSpPr/>
        <p:nvPr/>
      </p:nvGrpSpPr>
      <p:grpSpPr>
        <a:xfrm>
          <a:off x="0" y="0"/>
          <a:ext cx="0" cy="0"/>
          <a:chOff x="0" y="0"/>
          <a:chExt cx="0" cy="0"/>
        </a:xfrm>
      </p:grpSpPr>
      <p:sp>
        <p:nvSpPr>
          <p:cNvPr id="7" name="Rectangle 6"/>
          <p:cNvSpPr/>
          <p:nvPr userDrawn="1"/>
        </p:nvSpPr>
        <p:spPr>
          <a:xfrm>
            <a:off x="0" y="0"/>
            <a:ext cx="3851275" cy="6842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lgn="ctr" fontAlgn="auto">
              <a:spcBef>
                <a:spcPts val="0"/>
              </a:spcBef>
              <a:spcAft>
                <a:spcPts val="0"/>
              </a:spcAft>
              <a:defRPr/>
            </a:pPr>
            <a:endParaRPr lang="en-GB"/>
          </a:p>
        </p:txBody>
      </p:sp>
      <p:sp>
        <p:nvSpPr>
          <p:cNvPr id="2" name="Title 1"/>
          <p:cNvSpPr>
            <a:spLocks noGrp="1"/>
          </p:cNvSpPr>
          <p:nvPr>
            <p:ph type="title"/>
          </p:nvPr>
        </p:nvSpPr>
        <p:spPr>
          <a:xfrm>
            <a:off x="150454" y="1484784"/>
            <a:ext cx="2727262" cy="1930524"/>
          </a:xfrm>
          <a:noFill/>
          <a:ln w="28575">
            <a:noFill/>
          </a:ln>
        </p:spPr>
        <p:txBody>
          <a:bodyPr>
            <a:noAutofit/>
          </a:bodyPr>
          <a:lstStyle>
            <a:lvl1pPr>
              <a:lnSpc>
                <a:spcPts val="1900"/>
              </a:lnSpc>
              <a:defRPr lang="en-GB" sz="1800" spc="-100"/>
            </a:lvl1pPr>
          </a:lstStyle>
          <a:p>
            <a:pPr lvl="0"/>
            <a:r>
              <a:rPr lang="en-US" dirty="0" smtClean="0"/>
              <a:t>Click to edit Master title style</a:t>
            </a:r>
            <a:endParaRPr lang="en-GB" dirty="0"/>
          </a:p>
        </p:txBody>
      </p:sp>
      <p:sp>
        <p:nvSpPr>
          <p:cNvPr id="12" name="Picture Placeholder 11"/>
          <p:cNvSpPr>
            <a:spLocks noGrp="1"/>
          </p:cNvSpPr>
          <p:nvPr>
            <p:ph type="pic" sz="quarter" idx="11"/>
          </p:nvPr>
        </p:nvSpPr>
        <p:spPr>
          <a:xfrm>
            <a:off x="4932040" y="188639"/>
            <a:ext cx="3960440" cy="3211413"/>
          </a:xfrm>
        </p:spPr>
        <p:txBody>
          <a:bodyPr rtlCol="0">
            <a:noAutofit/>
          </a:bodyPr>
          <a:lstStyle>
            <a:lvl1pPr marL="0" indent="0">
              <a:buNone/>
              <a:defRPr/>
            </a:lvl1pPr>
          </a:lstStyle>
          <a:p>
            <a:pPr lvl="0"/>
            <a:endParaRPr lang="en-GB" noProof="0"/>
          </a:p>
        </p:txBody>
      </p:sp>
      <p:sp>
        <p:nvSpPr>
          <p:cNvPr id="6" name="Picture Placeholder 11"/>
          <p:cNvSpPr>
            <a:spLocks noGrp="1"/>
          </p:cNvSpPr>
          <p:nvPr>
            <p:ph type="pic" sz="quarter" idx="12"/>
          </p:nvPr>
        </p:nvSpPr>
        <p:spPr>
          <a:xfrm>
            <a:off x="4932040" y="3573016"/>
            <a:ext cx="1872208" cy="2736304"/>
          </a:xfrm>
        </p:spPr>
        <p:txBody>
          <a:bodyPr rtlCol="0">
            <a:noAutofit/>
          </a:bodyPr>
          <a:lstStyle>
            <a:lvl1pPr marL="0" indent="0">
              <a:buNone/>
              <a:defRPr/>
            </a:lvl1pPr>
          </a:lstStyle>
          <a:p>
            <a:pPr lvl="0"/>
            <a:endParaRPr lang="en-GB" noProof="0"/>
          </a:p>
        </p:txBody>
      </p:sp>
      <p:sp>
        <p:nvSpPr>
          <p:cNvPr id="9" name="Picture Placeholder 11"/>
          <p:cNvSpPr>
            <a:spLocks noGrp="1"/>
          </p:cNvSpPr>
          <p:nvPr>
            <p:ph type="pic" sz="quarter" idx="13"/>
          </p:nvPr>
        </p:nvSpPr>
        <p:spPr>
          <a:xfrm>
            <a:off x="7020272" y="3573016"/>
            <a:ext cx="1872208" cy="2736304"/>
          </a:xfrm>
        </p:spPr>
        <p:txBody>
          <a:bodyPr rtlCol="0">
            <a:noAutofit/>
          </a:bodyPr>
          <a:lstStyle>
            <a:lvl1pPr marL="0" indent="0">
              <a:buNone/>
              <a:defRPr/>
            </a:lvl1pPr>
          </a:lstStyle>
          <a:p>
            <a:pPr lvl="0"/>
            <a:endParaRPr lang="en-GB" noProof="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0825" y="315094"/>
            <a:ext cx="3048408" cy="81044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6b Multiple images plus text">
    <p:spTree>
      <p:nvGrpSpPr>
        <p:cNvPr id="1" name=""/>
        <p:cNvGrpSpPr/>
        <p:nvPr/>
      </p:nvGrpSpPr>
      <p:grpSpPr>
        <a:xfrm>
          <a:off x="0" y="0"/>
          <a:ext cx="0" cy="0"/>
          <a:chOff x="0" y="0"/>
          <a:chExt cx="0" cy="0"/>
        </a:xfrm>
      </p:grpSpPr>
      <p:sp>
        <p:nvSpPr>
          <p:cNvPr id="7" name="Rectangle 6"/>
          <p:cNvSpPr/>
          <p:nvPr userDrawn="1"/>
        </p:nvSpPr>
        <p:spPr>
          <a:xfrm>
            <a:off x="0" y="14287"/>
            <a:ext cx="3851276" cy="68437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lgn="ctr" fontAlgn="auto">
              <a:spcBef>
                <a:spcPts val="0"/>
              </a:spcBef>
              <a:spcAft>
                <a:spcPts val="0"/>
              </a:spcAft>
              <a:defRPr/>
            </a:pPr>
            <a:endParaRPr lang="en-GB"/>
          </a:p>
        </p:txBody>
      </p:sp>
      <p:sp>
        <p:nvSpPr>
          <p:cNvPr id="2" name="Title 1"/>
          <p:cNvSpPr>
            <a:spLocks noGrp="1"/>
          </p:cNvSpPr>
          <p:nvPr>
            <p:ph type="title"/>
          </p:nvPr>
        </p:nvSpPr>
        <p:spPr>
          <a:xfrm>
            <a:off x="151200" y="1484784"/>
            <a:ext cx="2727262" cy="1080120"/>
          </a:xfrm>
          <a:noFill/>
          <a:ln w="28575">
            <a:noFill/>
          </a:ln>
        </p:spPr>
        <p:txBody>
          <a:bodyPr>
            <a:noAutofit/>
          </a:bodyPr>
          <a:lstStyle>
            <a:lvl1pPr>
              <a:lnSpc>
                <a:spcPts val="1900"/>
              </a:lnSpc>
              <a:defRPr lang="en-GB" sz="1800" spc="-100"/>
            </a:lvl1pPr>
          </a:lstStyle>
          <a:p>
            <a:pPr lvl="0"/>
            <a:r>
              <a:rPr lang="en-US" dirty="0" smtClean="0"/>
              <a:t>Click to edit Master title style</a:t>
            </a:r>
            <a:endParaRPr lang="en-GB" dirty="0"/>
          </a:p>
        </p:txBody>
      </p:sp>
      <p:sp>
        <p:nvSpPr>
          <p:cNvPr id="12" name="Picture Placeholder 11"/>
          <p:cNvSpPr>
            <a:spLocks noGrp="1"/>
          </p:cNvSpPr>
          <p:nvPr>
            <p:ph type="pic" sz="quarter" idx="11"/>
          </p:nvPr>
        </p:nvSpPr>
        <p:spPr>
          <a:xfrm>
            <a:off x="4932040" y="188639"/>
            <a:ext cx="3960440" cy="3211413"/>
          </a:xfrm>
        </p:spPr>
        <p:txBody>
          <a:bodyPr rtlCol="0">
            <a:noAutofit/>
          </a:bodyPr>
          <a:lstStyle>
            <a:lvl1pPr marL="0" indent="0">
              <a:buNone/>
              <a:defRPr/>
            </a:lvl1pPr>
          </a:lstStyle>
          <a:p>
            <a:pPr lvl="0"/>
            <a:endParaRPr lang="en-GB" noProof="0"/>
          </a:p>
        </p:txBody>
      </p:sp>
      <p:sp>
        <p:nvSpPr>
          <p:cNvPr id="6" name="Picture Placeholder 11"/>
          <p:cNvSpPr>
            <a:spLocks noGrp="1"/>
          </p:cNvSpPr>
          <p:nvPr>
            <p:ph type="pic" sz="quarter" idx="12"/>
          </p:nvPr>
        </p:nvSpPr>
        <p:spPr>
          <a:xfrm>
            <a:off x="4932040" y="3573016"/>
            <a:ext cx="1872208" cy="2736304"/>
          </a:xfrm>
        </p:spPr>
        <p:txBody>
          <a:bodyPr rtlCol="0">
            <a:noAutofit/>
          </a:bodyPr>
          <a:lstStyle>
            <a:lvl1pPr marL="0" indent="0">
              <a:buNone/>
              <a:defRPr/>
            </a:lvl1pPr>
          </a:lstStyle>
          <a:p>
            <a:pPr lvl="0"/>
            <a:endParaRPr lang="en-GB" noProof="0"/>
          </a:p>
        </p:txBody>
      </p:sp>
      <p:sp>
        <p:nvSpPr>
          <p:cNvPr id="9" name="Picture Placeholder 11"/>
          <p:cNvSpPr>
            <a:spLocks noGrp="1"/>
          </p:cNvSpPr>
          <p:nvPr>
            <p:ph type="pic" sz="quarter" idx="13"/>
          </p:nvPr>
        </p:nvSpPr>
        <p:spPr>
          <a:xfrm>
            <a:off x="7020272" y="3573016"/>
            <a:ext cx="1872208" cy="2736304"/>
          </a:xfrm>
        </p:spPr>
        <p:txBody>
          <a:bodyPr rtlCol="0">
            <a:noAutofit/>
          </a:bodyPr>
          <a:lstStyle>
            <a:lvl1pPr marL="0" indent="0">
              <a:buNone/>
              <a:defRPr/>
            </a:lvl1pPr>
          </a:lstStyle>
          <a:p>
            <a:pPr lvl="0"/>
            <a:endParaRPr lang="en-GB" noProof="0"/>
          </a:p>
        </p:txBody>
      </p:sp>
      <p:sp>
        <p:nvSpPr>
          <p:cNvPr id="10" name="Content Placeholder 2"/>
          <p:cNvSpPr>
            <a:spLocks noGrp="1"/>
          </p:cNvSpPr>
          <p:nvPr>
            <p:ph idx="1"/>
          </p:nvPr>
        </p:nvSpPr>
        <p:spPr>
          <a:xfrm>
            <a:off x="138505" y="3140968"/>
            <a:ext cx="2725494" cy="2304256"/>
          </a:xfrm>
        </p:spPr>
        <p:txBody>
          <a:bodyPr lIns="108000"/>
          <a:lstStyle>
            <a:lvl1pPr marL="0" indent="0">
              <a:lnSpc>
                <a:spcPts val="1500"/>
              </a:lnSpc>
              <a:buNone/>
              <a:defRPr sz="1400"/>
            </a:lvl1pPr>
            <a:lvl2pPr marL="180975" indent="0">
              <a:lnSpc>
                <a:spcPts val="1500"/>
              </a:lnSpc>
              <a:buNone/>
              <a:defRPr sz="1400"/>
            </a:lvl2pPr>
            <a:lvl3pPr marL="449263" indent="0">
              <a:lnSpc>
                <a:spcPts val="1500"/>
              </a:lnSpc>
              <a:buNone/>
              <a:defRPr sz="1400"/>
            </a:lvl3pPr>
            <a:lvl4pPr marL="630238" indent="0">
              <a:lnSpc>
                <a:spcPts val="1500"/>
              </a:lnSpc>
              <a:buNone/>
              <a:defRPr sz="1400"/>
            </a:lvl4pPr>
            <a:lvl5pPr marL="896938" indent="0">
              <a:lnSpc>
                <a:spcPts val="1500"/>
              </a:lnSpc>
              <a:buNone/>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0825" y="314325"/>
            <a:ext cx="3097039" cy="82337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94706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1.6b Multiple images plus text">
    <p:spTree>
      <p:nvGrpSpPr>
        <p:cNvPr id="1" name=""/>
        <p:cNvGrpSpPr/>
        <p:nvPr/>
      </p:nvGrpSpPr>
      <p:grpSpPr>
        <a:xfrm>
          <a:off x="0" y="0"/>
          <a:ext cx="0" cy="0"/>
          <a:chOff x="0" y="0"/>
          <a:chExt cx="0" cy="0"/>
        </a:xfrm>
      </p:grpSpPr>
      <p:sp>
        <p:nvSpPr>
          <p:cNvPr id="7" name="Rectangle 6"/>
          <p:cNvSpPr/>
          <p:nvPr userDrawn="1"/>
        </p:nvSpPr>
        <p:spPr>
          <a:xfrm>
            <a:off x="0" y="0"/>
            <a:ext cx="3851275" cy="6842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lgn="ctr" fontAlgn="auto">
              <a:spcBef>
                <a:spcPts val="0"/>
              </a:spcBef>
              <a:spcAft>
                <a:spcPts val="0"/>
              </a:spcAft>
              <a:defRPr/>
            </a:pPr>
            <a:endParaRPr lang="en-GB"/>
          </a:p>
        </p:txBody>
      </p:sp>
      <p:sp>
        <p:nvSpPr>
          <p:cNvPr id="2" name="Title 1"/>
          <p:cNvSpPr>
            <a:spLocks noGrp="1"/>
          </p:cNvSpPr>
          <p:nvPr>
            <p:ph type="title"/>
          </p:nvPr>
        </p:nvSpPr>
        <p:spPr>
          <a:xfrm>
            <a:off x="151200" y="1484784"/>
            <a:ext cx="2727262" cy="1080120"/>
          </a:xfrm>
          <a:noFill/>
          <a:ln w="28575">
            <a:noFill/>
          </a:ln>
        </p:spPr>
        <p:txBody>
          <a:bodyPr>
            <a:noAutofit/>
          </a:bodyPr>
          <a:lstStyle>
            <a:lvl1pPr>
              <a:lnSpc>
                <a:spcPts val="1900"/>
              </a:lnSpc>
              <a:defRPr lang="en-GB" sz="1800" spc="-100"/>
            </a:lvl1pPr>
          </a:lstStyle>
          <a:p>
            <a:pPr lvl="0"/>
            <a:r>
              <a:rPr lang="en-US" dirty="0" smtClean="0"/>
              <a:t>Click to edit Master title style</a:t>
            </a:r>
            <a:endParaRPr lang="en-GB" dirty="0"/>
          </a:p>
        </p:txBody>
      </p:sp>
      <p:sp>
        <p:nvSpPr>
          <p:cNvPr id="12" name="Picture Placeholder 11"/>
          <p:cNvSpPr>
            <a:spLocks noGrp="1"/>
          </p:cNvSpPr>
          <p:nvPr>
            <p:ph type="pic" sz="quarter" idx="11"/>
          </p:nvPr>
        </p:nvSpPr>
        <p:spPr>
          <a:xfrm>
            <a:off x="4932040" y="188639"/>
            <a:ext cx="3960440" cy="3211413"/>
          </a:xfrm>
        </p:spPr>
        <p:txBody>
          <a:bodyPr rtlCol="0">
            <a:noAutofit/>
          </a:bodyPr>
          <a:lstStyle>
            <a:lvl1pPr marL="0" indent="0">
              <a:buNone/>
              <a:defRPr/>
            </a:lvl1pPr>
          </a:lstStyle>
          <a:p>
            <a:pPr lvl="0"/>
            <a:endParaRPr lang="en-GB" noProof="0"/>
          </a:p>
        </p:txBody>
      </p:sp>
      <p:sp>
        <p:nvSpPr>
          <p:cNvPr id="6" name="Picture Placeholder 11"/>
          <p:cNvSpPr>
            <a:spLocks noGrp="1"/>
          </p:cNvSpPr>
          <p:nvPr>
            <p:ph type="pic" sz="quarter" idx="12"/>
          </p:nvPr>
        </p:nvSpPr>
        <p:spPr>
          <a:xfrm>
            <a:off x="4932040" y="3573016"/>
            <a:ext cx="1872208" cy="2736304"/>
          </a:xfrm>
        </p:spPr>
        <p:txBody>
          <a:bodyPr rtlCol="0">
            <a:noAutofit/>
          </a:bodyPr>
          <a:lstStyle>
            <a:lvl1pPr marL="0" indent="0">
              <a:buNone/>
              <a:defRPr/>
            </a:lvl1pPr>
          </a:lstStyle>
          <a:p>
            <a:pPr lvl="0"/>
            <a:endParaRPr lang="en-GB" noProof="0"/>
          </a:p>
        </p:txBody>
      </p:sp>
      <p:sp>
        <p:nvSpPr>
          <p:cNvPr id="9" name="Picture Placeholder 11"/>
          <p:cNvSpPr>
            <a:spLocks noGrp="1"/>
          </p:cNvSpPr>
          <p:nvPr>
            <p:ph type="pic" sz="quarter" idx="13"/>
          </p:nvPr>
        </p:nvSpPr>
        <p:spPr>
          <a:xfrm>
            <a:off x="7020272" y="3573016"/>
            <a:ext cx="1872208" cy="2736304"/>
          </a:xfrm>
        </p:spPr>
        <p:txBody>
          <a:bodyPr rtlCol="0">
            <a:noAutofit/>
          </a:bodyPr>
          <a:lstStyle>
            <a:lvl1pPr marL="0" indent="0">
              <a:buNone/>
              <a:defRPr/>
            </a:lvl1pPr>
          </a:lstStyle>
          <a:p>
            <a:pPr lvl="0"/>
            <a:endParaRPr lang="en-GB" noProof="0"/>
          </a:p>
        </p:txBody>
      </p:sp>
      <p:sp>
        <p:nvSpPr>
          <p:cNvPr id="10" name="Content Placeholder 2"/>
          <p:cNvSpPr>
            <a:spLocks noGrp="1"/>
          </p:cNvSpPr>
          <p:nvPr>
            <p:ph idx="1"/>
          </p:nvPr>
        </p:nvSpPr>
        <p:spPr>
          <a:xfrm>
            <a:off x="151425" y="3140968"/>
            <a:ext cx="2725494" cy="2304256"/>
          </a:xfrm>
        </p:spPr>
        <p:txBody>
          <a:bodyPr lIns="108000"/>
          <a:lstStyle>
            <a:lvl1pPr marL="85725" indent="-85725">
              <a:lnSpc>
                <a:spcPts val="1500"/>
              </a:lnSpc>
              <a:buFont typeface="Arial" pitchFamily="34" charset="0"/>
              <a:buChar char="•"/>
              <a:defRPr lang="en-GB" sz="1400" kern="1200" dirty="0">
                <a:solidFill>
                  <a:schemeClr val="tx1"/>
                </a:solidFill>
                <a:latin typeface="Arial" pitchFamily="34" charset="0"/>
                <a:ea typeface="+mn-ea"/>
                <a:cs typeface="Arial" pitchFamily="34" charset="0"/>
              </a:defRPr>
            </a:lvl1pPr>
            <a:lvl2pPr marL="85725" indent="-85725">
              <a:lnSpc>
                <a:spcPts val="1500"/>
              </a:lnSpc>
              <a:buFont typeface="Arial" pitchFamily="34" charset="0"/>
              <a:buChar char="•"/>
              <a:defRPr sz="1400"/>
            </a:lvl2pPr>
            <a:lvl3pPr marL="85725" indent="-85725">
              <a:lnSpc>
                <a:spcPts val="1500"/>
              </a:lnSpc>
              <a:buFont typeface="Arial" pitchFamily="34" charset="0"/>
              <a:buChar char="•"/>
              <a:defRPr sz="1400"/>
            </a:lvl3pPr>
            <a:lvl4pPr marL="85725" indent="-85725">
              <a:lnSpc>
                <a:spcPts val="1500"/>
              </a:lnSpc>
              <a:buFont typeface="Arial" pitchFamily="34" charset="0"/>
              <a:buChar char="•"/>
              <a:defRPr sz="1400"/>
            </a:lvl4pPr>
            <a:lvl5pPr marL="85725" indent="-85725">
              <a:lnSpc>
                <a:spcPts val="1500"/>
              </a:lnSpc>
              <a:buFont typeface="Arial" pitchFamily="34" charset="0"/>
              <a:buChar char="•"/>
              <a:defRPr sz="1400"/>
            </a:lvl5pPr>
          </a:lstStyle>
          <a:p>
            <a:pPr lvl="0"/>
            <a:r>
              <a:rPr lang="en-US" dirty="0" smtClean="0"/>
              <a:t>Click to edit Master text styles</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0825" y="314325"/>
            <a:ext cx="3097039" cy="82337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6c Multiple images plus numbers">
    <p:spTree>
      <p:nvGrpSpPr>
        <p:cNvPr id="1" name=""/>
        <p:cNvGrpSpPr/>
        <p:nvPr/>
      </p:nvGrpSpPr>
      <p:grpSpPr>
        <a:xfrm>
          <a:off x="0" y="0"/>
          <a:ext cx="0" cy="0"/>
          <a:chOff x="0" y="0"/>
          <a:chExt cx="0" cy="0"/>
        </a:xfrm>
      </p:grpSpPr>
      <p:sp>
        <p:nvSpPr>
          <p:cNvPr id="7" name="Rectangle 6"/>
          <p:cNvSpPr/>
          <p:nvPr userDrawn="1"/>
        </p:nvSpPr>
        <p:spPr>
          <a:xfrm>
            <a:off x="0" y="0"/>
            <a:ext cx="3851275" cy="6842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anchor="ctr"/>
          <a:lstStyle/>
          <a:p>
            <a:pPr algn="ctr" fontAlgn="auto">
              <a:spcBef>
                <a:spcPts val="0"/>
              </a:spcBef>
              <a:spcAft>
                <a:spcPts val="0"/>
              </a:spcAft>
              <a:defRPr/>
            </a:pPr>
            <a:endParaRPr lang="en-GB"/>
          </a:p>
        </p:txBody>
      </p:sp>
      <p:pic>
        <p:nvPicPr>
          <p:cNvPr id="11" name="Picture 10"/>
          <p:cNvPicPr>
            <a:picLocks noChangeAspect="1"/>
          </p:cNvPicPr>
          <p:nvPr userDrawn="1"/>
        </p:nvPicPr>
        <p:blipFill>
          <a:blip r:embed="rId2" cstate="print"/>
          <a:srcRect/>
          <a:stretch>
            <a:fillRect/>
          </a:stretch>
        </p:blipFill>
        <p:spPr bwMode="auto">
          <a:xfrm>
            <a:off x="250825" y="314325"/>
            <a:ext cx="1512888" cy="811213"/>
          </a:xfrm>
          <a:prstGeom prst="rect">
            <a:avLst/>
          </a:prstGeom>
          <a:noFill/>
          <a:ln w="9525">
            <a:noFill/>
            <a:miter lim="800000"/>
            <a:headEnd/>
            <a:tailEnd/>
          </a:ln>
        </p:spPr>
      </p:pic>
      <p:sp>
        <p:nvSpPr>
          <p:cNvPr id="2" name="Title 1"/>
          <p:cNvSpPr>
            <a:spLocks noGrp="1"/>
          </p:cNvSpPr>
          <p:nvPr>
            <p:ph type="title"/>
          </p:nvPr>
        </p:nvSpPr>
        <p:spPr>
          <a:xfrm>
            <a:off x="151200" y="1484784"/>
            <a:ext cx="2727262" cy="1080120"/>
          </a:xfrm>
          <a:noFill/>
          <a:ln w="28575">
            <a:noFill/>
          </a:ln>
        </p:spPr>
        <p:txBody>
          <a:bodyPr>
            <a:noAutofit/>
          </a:bodyPr>
          <a:lstStyle>
            <a:lvl1pPr>
              <a:lnSpc>
                <a:spcPts val="1900"/>
              </a:lnSpc>
              <a:defRPr lang="en-GB" sz="1800" spc="-100"/>
            </a:lvl1pPr>
          </a:lstStyle>
          <a:p>
            <a:pPr lvl="0"/>
            <a:r>
              <a:rPr lang="en-US" dirty="0" smtClean="0"/>
              <a:t>Click to edit Master title style</a:t>
            </a:r>
            <a:endParaRPr lang="en-GB" dirty="0"/>
          </a:p>
        </p:txBody>
      </p:sp>
      <p:sp>
        <p:nvSpPr>
          <p:cNvPr id="12" name="Picture Placeholder 11"/>
          <p:cNvSpPr>
            <a:spLocks noGrp="1"/>
          </p:cNvSpPr>
          <p:nvPr>
            <p:ph type="pic" sz="quarter" idx="11"/>
          </p:nvPr>
        </p:nvSpPr>
        <p:spPr>
          <a:xfrm>
            <a:off x="4932040" y="188639"/>
            <a:ext cx="3960440" cy="3211413"/>
          </a:xfrm>
        </p:spPr>
        <p:txBody>
          <a:bodyPr rtlCol="0">
            <a:noAutofit/>
          </a:bodyPr>
          <a:lstStyle>
            <a:lvl1pPr marL="0" indent="0">
              <a:buNone/>
              <a:defRPr/>
            </a:lvl1pPr>
          </a:lstStyle>
          <a:p>
            <a:pPr lvl="0"/>
            <a:endParaRPr lang="en-GB" noProof="0"/>
          </a:p>
        </p:txBody>
      </p:sp>
      <p:sp>
        <p:nvSpPr>
          <p:cNvPr id="6" name="Picture Placeholder 11"/>
          <p:cNvSpPr>
            <a:spLocks noGrp="1"/>
          </p:cNvSpPr>
          <p:nvPr>
            <p:ph type="pic" sz="quarter" idx="12"/>
          </p:nvPr>
        </p:nvSpPr>
        <p:spPr>
          <a:xfrm>
            <a:off x="4932040" y="3573016"/>
            <a:ext cx="1872208" cy="2736304"/>
          </a:xfrm>
        </p:spPr>
        <p:txBody>
          <a:bodyPr rtlCol="0">
            <a:noAutofit/>
          </a:bodyPr>
          <a:lstStyle>
            <a:lvl1pPr marL="0" indent="0">
              <a:buNone/>
              <a:defRPr/>
            </a:lvl1pPr>
          </a:lstStyle>
          <a:p>
            <a:pPr lvl="0"/>
            <a:endParaRPr lang="en-GB" noProof="0"/>
          </a:p>
        </p:txBody>
      </p:sp>
      <p:sp>
        <p:nvSpPr>
          <p:cNvPr id="9" name="Picture Placeholder 11"/>
          <p:cNvSpPr>
            <a:spLocks noGrp="1"/>
          </p:cNvSpPr>
          <p:nvPr>
            <p:ph type="pic" sz="quarter" idx="13"/>
          </p:nvPr>
        </p:nvSpPr>
        <p:spPr>
          <a:xfrm>
            <a:off x="7020272" y="3573016"/>
            <a:ext cx="1872208" cy="2736304"/>
          </a:xfrm>
        </p:spPr>
        <p:txBody>
          <a:bodyPr rtlCol="0">
            <a:noAutofit/>
          </a:bodyPr>
          <a:lstStyle>
            <a:lvl1pPr marL="0" indent="0">
              <a:buNone/>
              <a:defRPr/>
            </a:lvl1pPr>
          </a:lstStyle>
          <a:p>
            <a:pPr lvl="0"/>
            <a:endParaRPr lang="en-GB" noProof="0"/>
          </a:p>
        </p:txBody>
      </p:sp>
      <p:sp>
        <p:nvSpPr>
          <p:cNvPr id="10" name="Content Placeholder 2"/>
          <p:cNvSpPr>
            <a:spLocks noGrp="1"/>
          </p:cNvSpPr>
          <p:nvPr>
            <p:ph idx="1"/>
          </p:nvPr>
        </p:nvSpPr>
        <p:spPr>
          <a:xfrm>
            <a:off x="146745" y="3140968"/>
            <a:ext cx="2725494" cy="2304256"/>
          </a:xfrm>
        </p:spPr>
        <p:txBody>
          <a:bodyPr lIns="108000"/>
          <a:lstStyle>
            <a:lvl1pPr marL="180975" indent="-180975">
              <a:lnSpc>
                <a:spcPts val="1500"/>
              </a:lnSpc>
              <a:buSzPct val="95000"/>
              <a:buFont typeface="+mj-lt"/>
              <a:buAutoNum type="arabicPeriod"/>
              <a:tabLst>
                <a:tab pos="180975" algn="l"/>
              </a:tabLst>
              <a:defRPr lang="en-GB" sz="1400" kern="1200" dirty="0">
                <a:solidFill>
                  <a:schemeClr val="tx1"/>
                </a:solidFill>
                <a:latin typeface="Arial" pitchFamily="34" charset="0"/>
                <a:ea typeface="+mn-ea"/>
                <a:cs typeface="Arial" pitchFamily="34" charset="0"/>
              </a:defRPr>
            </a:lvl1pPr>
            <a:lvl2pPr marL="85725" indent="-85725">
              <a:lnSpc>
                <a:spcPts val="1500"/>
              </a:lnSpc>
              <a:buFont typeface="Arial" pitchFamily="34" charset="0"/>
              <a:buChar char="•"/>
              <a:defRPr sz="1400"/>
            </a:lvl2pPr>
            <a:lvl3pPr marL="85725" indent="-85725">
              <a:lnSpc>
                <a:spcPts val="1500"/>
              </a:lnSpc>
              <a:buFont typeface="Arial" pitchFamily="34" charset="0"/>
              <a:buChar char="•"/>
              <a:defRPr sz="1400"/>
            </a:lvl3pPr>
            <a:lvl4pPr marL="85725" indent="-85725">
              <a:lnSpc>
                <a:spcPts val="1500"/>
              </a:lnSpc>
              <a:buFont typeface="Arial" pitchFamily="34" charset="0"/>
              <a:buChar char="•"/>
              <a:defRPr sz="1400"/>
            </a:lvl4pPr>
            <a:lvl5pPr marL="85725" indent="-85725">
              <a:lnSpc>
                <a:spcPts val="1500"/>
              </a:lnSpc>
              <a:buFont typeface="Arial" pitchFamily="34" charset="0"/>
              <a:buChar char="•"/>
              <a:defRPr sz="1400"/>
            </a:lvl5pPr>
          </a:lstStyle>
          <a:p>
            <a:pPr lvl="0"/>
            <a:r>
              <a:rPr lang="en-US" dirty="0" smtClean="0"/>
              <a:t>Click to edit Master text styles</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09750" y="1682750"/>
            <a:ext cx="6472238" cy="396875"/>
          </a:xfrm>
          <a:prstGeom prst="rect">
            <a:avLst/>
          </a:prstGeom>
          <a:blipFill>
            <a:blip r:embed="rId19" cstate="print"/>
            <a:stretch>
              <a:fillRect/>
            </a:stretch>
          </a:blipFill>
        </p:spPr>
        <p:txBody>
          <a:bodyPr vert="horz" lIns="108000" tIns="0" rIns="0" bIns="0" rtlCol="0" anchor="t" anchorCtr="0">
            <a:spAutoFit/>
          </a:bodyPr>
          <a:lstStyle/>
          <a:p>
            <a:r>
              <a:rPr lang="en-US" dirty="0" smtClean="0"/>
              <a:t>Click to edit Master title style</a:t>
            </a:r>
            <a:endParaRPr lang="en-GB" dirty="0"/>
          </a:p>
        </p:txBody>
      </p:sp>
      <p:sp>
        <p:nvSpPr>
          <p:cNvPr id="1027" name="Text Placeholder 2"/>
          <p:cNvSpPr>
            <a:spLocks noGrp="1"/>
          </p:cNvSpPr>
          <p:nvPr>
            <p:ph type="body" idx="1"/>
          </p:nvPr>
        </p:nvSpPr>
        <p:spPr bwMode="auto">
          <a:xfrm>
            <a:off x="1812925" y="2214563"/>
            <a:ext cx="6480175" cy="27162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3" name="Picture 2"/>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250825" y="314325"/>
            <a:ext cx="3051300" cy="811213"/>
          </a:xfrm>
          <a:prstGeom prst="rect">
            <a:avLst/>
          </a:prstGeom>
        </p:spPr>
      </p:pic>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91" r:id="rId7"/>
    <p:sldLayoutId id="2147483684" r:id="rId8"/>
    <p:sldLayoutId id="2147483685" r:id="rId9"/>
    <p:sldLayoutId id="2147483686" r:id="rId10"/>
    <p:sldLayoutId id="2147483687" r:id="rId11"/>
    <p:sldLayoutId id="2147483688" r:id="rId12"/>
    <p:sldLayoutId id="2147483689" r:id="rId13"/>
    <p:sldLayoutId id="2147483677" r:id="rId14"/>
    <p:sldLayoutId id="2147483676" r:id="rId15"/>
    <p:sldLayoutId id="2147483675" r:id="rId16"/>
    <p:sldLayoutId id="2147483690" r:id="rId17"/>
  </p:sldLayoutIdLst>
  <p:timing>
    <p:tnLst>
      <p:par>
        <p:cTn id="1" dur="indefinite" restart="never" nodeType="tmRoot"/>
      </p:par>
    </p:tnLst>
  </p:timing>
  <p:txStyles>
    <p:titleStyle>
      <a:lvl1pPr algn="l" rtl="0" fontAlgn="base">
        <a:lnSpc>
          <a:spcPts val="3100"/>
        </a:lnSpc>
        <a:spcBef>
          <a:spcPct val="0"/>
        </a:spcBef>
        <a:spcAft>
          <a:spcPct val="0"/>
        </a:spcAft>
        <a:buClr>
          <a:srgbClr val="B70D50"/>
        </a:buClr>
        <a:buFont typeface="FS Clerkenwell"/>
        <a:defRPr sz="2600" kern="1200" spc="-20">
          <a:solidFill>
            <a:srgbClr val="B70D50"/>
          </a:solidFill>
          <a:latin typeface="Arial" pitchFamily="34" charset="0"/>
          <a:ea typeface="+mj-ea"/>
          <a:cs typeface="Arial" pitchFamily="34" charset="0"/>
        </a:defRPr>
      </a:lvl1pPr>
      <a:lvl2pPr algn="l" rtl="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2pPr>
      <a:lvl3pPr algn="l" rtl="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3pPr>
      <a:lvl4pPr algn="l" rtl="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4pPr>
      <a:lvl5pPr algn="l" rtl="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5pPr>
      <a:lvl6pPr marL="457200" algn="l" rtl="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6pPr>
      <a:lvl7pPr marL="914400" algn="l" rtl="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7pPr>
      <a:lvl8pPr marL="1371600" algn="l" rtl="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8pPr>
      <a:lvl9pPr marL="1828800" algn="l" rtl="0" fontAlgn="base">
        <a:lnSpc>
          <a:spcPts val="3100"/>
        </a:lnSpc>
        <a:spcBef>
          <a:spcPct val="0"/>
        </a:spcBef>
        <a:spcAft>
          <a:spcPct val="0"/>
        </a:spcAft>
        <a:buClr>
          <a:srgbClr val="B70D50"/>
        </a:buClr>
        <a:buFont typeface="FS Clerkenwell"/>
        <a:defRPr sz="2600">
          <a:solidFill>
            <a:srgbClr val="B70D50"/>
          </a:solidFill>
          <a:latin typeface="Arial" charset="0"/>
          <a:cs typeface="Arial" charset="0"/>
        </a:defRPr>
      </a:lvl9pPr>
    </p:titleStyle>
    <p:bodyStyle>
      <a:lvl1pPr marL="180975" indent="-180975" algn="l" rtl="0" fontAlgn="base">
        <a:lnSpc>
          <a:spcPts val="2100"/>
        </a:lnSpc>
        <a:spcBef>
          <a:spcPct val="0"/>
        </a:spcBef>
        <a:spcAft>
          <a:spcPct val="0"/>
        </a:spcAft>
        <a:buSzPct val="80000"/>
        <a:buFont typeface="Arial" charset="0"/>
        <a:buChar char="•"/>
        <a:defRPr kern="1200">
          <a:solidFill>
            <a:schemeClr val="tx1"/>
          </a:solidFill>
          <a:latin typeface="Arial" pitchFamily="34" charset="0"/>
          <a:ea typeface="+mn-ea"/>
          <a:cs typeface="Arial" pitchFamily="34" charset="0"/>
        </a:defRPr>
      </a:lvl1pPr>
      <a:lvl2pPr marL="449263" indent="-268288" algn="l" rtl="0" fontAlgn="base">
        <a:lnSpc>
          <a:spcPts val="2100"/>
        </a:lnSpc>
        <a:spcBef>
          <a:spcPct val="0"/>
        </a:spcBef>
        <a:spcAft>
          <a:spcPct val="0"/>
        </a:spcAft>
        <a:buFont typeface="Arial" charset="0"/>
        <a:buChar char="–"/>
        <a:defRPr kern="1200">
          <a:solidFill>
            <a:schemeClr val="tx1"/>
          </a:solidFill>
          <a:latin typeface="Arial" pitchFamily="34" charset="0"/>
          <a:ea typeface="+mn-ea"/>
          <a:cs typeface="Arial" pitchFamily="34" charset="0"/>
        </a:defRPr>
      </a:lvl2pPr>
      <a:lvl3pPr marL="630238" indent="-180975" algn="l" rtl="0" fontAlgn="base">
        <a:lnSpc>
          <a:spcPts val="2100"/>
        </a:lnSpc>
        <a:spcBef>
          <a:spcPct val="0"/>
        </a:spcBef>
        <a:spcAft>
          <a:spcPct val="0"/>
        </a:spcAft>
        <a:buFont typeface="Arial" charset="0"/>
        <a:buChar char="•"/>
        <a:defRPr kern="1200">
          <a:solidFill>
            <a:schemeClr val="tx1"/>
          </a:solidFill>
          <a:latin typeface="Arial" pitchFamily="34" charset="0"/>
          <a:ea typeface="+mn-ea"/>
          <a:cs typeface="Arial" pitchFamily="34" charset="0"/>
        </a:defRPr>
      </a:lvl3pPr>
      <a:lvl4pPr marL="896938" indent="-266700" algn="l" rtl="0" fontAlgn="base">
        <a:lnSpc>
          <a:spcPts val="2100"/>
        </a:lnSpc>
        <a:spcBef>
          <a:spcPct val="0"/>
        </a:spcBef>
        <a:spcAft>
          <a:spcPct val="0"/>
        </a:spcAft>
        <a:buFont typeface="Arial" charset="0"/>
        <a:buChar char="–"/>
        <a:defRPr kern="1200">
          <a:solidFill>
            <a:schemeClr val="tx1"/>
          </a:solidFill>
          <a:latin typeface="Arial" pitchFamily="34" charset="0"/>
          <a:ea typeface="+mn-ea"/>
          <a:cs typeface="Arial" pitchFamily="34" charset="0"/>
        </a:defRPr>
      </a:lvl4pPr>
      <a:lvl5pPr marL="1077913" indent="-180975" algn="l" rtl="0" fontAlgn="base">
        <a:lnSpc>
          <a:spcPts val="2100"/>
        </a:lnSpc>
        <a:spcBef>
          <a:spcPct val="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jpg"/><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09750" y="1484313"/>
            <a:ext cx="6472238" cy="720725"/>
          </a:xfrm>
        </p:spPr>
        <p:txBody>
          <a:bodyPr/>
          <a:lstStyle/>
          <a:p>
            <a:pPr fontAlgn="auto">
              <a:spcAft>
                <a:spcPts val="0"/>
              </a:spcAft>
              <a:buFont typeface="FS Clerkenwell" pitchFamily="50" charset="0"/>
              <a:buNone/>
              <a:defRPr/>
            </a:pPr>
            <a:r>
              <a:rPr dirty="0" smtClean="0"/>
              <a:t>From commuters to collaborators:</a:t>
            </a:r>
            <a:br>
              <a:rPr dirty="0" smtClean="0"/>
            </a:br>
            <a:r>
              <a:rPr lang="en-GB" dirty="0" smtClean="0"/>
              <a:t>Using EAP approaches with home students</a:t>
            </a:r>
            <a:endParaRPr dirty="0"/>
          </a:p>
        </p:txBody>
      </p:sp>
      <p:sp>
        <p:nvSpPr>
          <p:cNvPr id="6" name="Text Placeholder 5"/>
          <p:cNvSpPr>
            <a:spLocks noGrp="1"/>
          </p:cNvSpPr>
          <p:nvPr>
            <p:ph type="body" sz="quarter" idx="10"/>
          </p:nvPr>
        </p:nvSpPr>
        <p:spPr>
          <a:xfrm>
            <a:off x="1809750" y="2182813"/>
            <a:ext cx="6480175" cy="649287"/>
          </a:xfrm>
        </p:spPr>
        <p:txBody>
          <a:bodyPr rtlCol="0">
            <a:noAutofit/>
          </a:bodyPr>
          <a:lstStyle/>
          <a:p>
            <a:pPr fontAlgn="auto">
              <a:spcBef>
                <a:spcPts val="0"/>
              </a:spcBef>
              <a:spcAft>
                <a:spcPts val="0"/>
              </a:spcAft>
              <a:buFont typeface="Arial" pitchFamily="34" charset="0"/>
              <a:buNone/>
              <a:defRPr/>
            </a:pPr>
            <a:r>
              <a:rPr lang="en-GB" dirty="0" smtClean="0"/>
              <a:t>Karen Nicholls</a:t>
            </a:r>
          </a:p>
          <a:p>
            <a:pPr fontAlgn="auto">
              <a:spcBef>
                <a:spcPts val="0"/>
              </a:spcBef>
              <a:spcAft>
                <a:spcPts val="0"/>
              </a:spcAft>
              <a:buFont typeface="Arial" pitchFamily="34" charset="0"/>
              <a:buNone/>
              <a:defRPr/>
            </a:pPr>
            <a:r>
              <a:rPr lang="en-GB" smtClean="0"/>
              <a:t>Sarah Procter</a:t>
            </a:r>
            <a:endParaRPr lang="en-GB"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4253" b="9480"/>
          <a:stretch/>
        </p:blipFill>
        <p:spPr bwMode="auto">
          <a:xfrm>
            <a:off x="0" y="2956560"/>
            <a:ext cx="9144000" cy="3928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3" y="1484313"/>
            <a:ext cx="2727325" cy="1081087"/>
          </a:xfrm>
        </p:spPr>
        <p:txBody>
          <a:bodyPr/>
          <a:lstStyle/>
          <a:p>
            <a:pPr fontAlgn="auto">
              <a:spcAft>
                <a:spcPts val="0"/>
              </a:spcAft>
              <a:buFont typeface="FS Clerkenwell" pitchFamily="50" charset="0"/>
              <a:buNone/>
              <a:defRPr/>
            </a:pPr>
            <a:r>
              <a:rPr sz="2600" dirty="0" smtClean="0"/>
              <a:t>2</a:t>
            </a:r>
            <a:r>
              <a:rPr sz="2600" baseline="30000" dirty="0" smtClean="0"/>
              <a:t>nd</a:t>
            </a:r>
            <a:r>
              <a:rPr sz="2600" dirty="0" smtClean="0"/>
              <a:t> Findings </a:t>
            </a:r>
            <a:br>
              <a:rPr sz="2600" dirty="0" smtClean="0"/>
            </a:br>
            <a:r>
              <a:rPr dirty="0" smtClean="0"/>
              <a:t>Did the feedback work?</a:t>
            </a:r>
            <a:br>
              <a:rPr dirty="0" smtClean="0"/>
            </a:br>
            <a:r>
              <a:rPr lang="en-GB" dirty="0" smtClean="0"/>
              <a:t>Did the i</a:t>
            </a:r>
            <a:r>
              <a:rPr dirty="0" smtClean="0"/>
              <a:t>ntervention work?</a:t>
            </a:r>
            <a:br>
              <a:rPr dirty="0" smtClean="0"/>
            </a:br>
            <a:r>
              <a:rPr dirty="0" smtClean="0"/>
              <a:t>Further reflections...</a:t>
            </a:r>
            <a:r>
              <a:rPr lang="fr-FR" i="1" dirty="0" smtClean="0">
                <a:solidFill>
                  <a:srgbClr val="621B40"/>
                </a:solidFill>
              </a:rPr>
              <a:t/>
            </a:r>
            <a:br>
              <a:rPr lang="fr-FR" i="1" dirty="0" smtClean="0">
                <a:solidFill>
                  <a:srgbClr val="621B40"/>
                </a:solidFill>
              </a:rPr>
            </a:br>
            <a:endParaRPr sz="1400" i="1" spc="0" dirty="0">
              <a:solidFill>
                <a:schemeClr val="tx1"/>
              </a:solidFill>
              <a:ea typeface="+mn-ea"/>
            </a:endParaRPr>
          </a:p>
        </p:txBody>
      </p:sp>
      <p:sp>
        <p:nvSpPr>
          <p:cNvPr id="4" name="Rectangle 3"/>
          <p:cNvSpPr/>
          <p:nvPr/>
        </p:nvSpPr>
        <p:spPr>
          <a:xfrm>
            <a:off x="4860032" y="3933056"/>
            <a:ext cx="2232248" cy="1477328"/>
          </a:xfrm>
          <a:prstGeom prst="rect">
            <a:avLst/>
          </a:prstGeom>
        </p:spPr>
        <p:txBody>
          <a:bodyPr wrap="square">
            <a:spAutoFit/>
          </a:bodyPr>
          <a:lstStyle/>
          <a:p>
            <a:r>
              <a:rPr lang="en-GB" i="1" dirty="0" smtClean="0"/>
              <a:t>"... it weren't as such linked into anything that we were doing as such ... </a:t>
            </a:r>
            <a:endParaRPr lang="en-GB" i="1" dirty="0"/>
          </a:p>
        </p:txBody>
      </p:sp>
      <p:sp>
        <p:nvSpPr>
          <p:cNvPr id="6" name="Rectangle 5"/>
          <p:cNvSpPr/>
          <p:nvPr/>
        </p:nvSpPr>
        <p:spPr>
          <a:xfrm>
            <a:off x="7092280" y="3933056"/>
            <a:ext cx="1944216" cy="1754326"/>
          </a:xfrm>
          <a:prstGeom prst="rect">
            <a:avLst/>
          </a:prstGeom>
        </p:spPr>
        <p:txBody>
          <a:bodyPr wrap="square">
            <a:spAutoFit/>
          </a:bodyPr>
          <a:lstStyle/>
          <a:p>
            <a:r>
              <a:rPr lang="en-GB" i="1" dirty="0" smtClean="0"/>
              <a:t>... but I think it probably would have been better right at the beginning of the course." </a:t>
            </a:r>
            <a:r>
              <a:rPr lang="en-GB" dirty="0" smtClean="0"/>
              <a:t>(C)</a:t>
            </a:r>
            <a:endParaRPr lang="en-GB" dirty="0"/>
          </a:p>
        </p:txBody>
      </p:sp>
      <p:sp>
        <p:nvSpPr>
          <p:cNvPr id="9" name="Rectangle 8"/>
          <p:cNvSpPr/>
          <p:nvPr/>
        </p:nvSpPr>
        <p:spPr>
          <a:xfrm>
            <a:off x="4788024" y="260648"/>
            <a:ext cx="3995936" cy="1754326"/>
          </a:xfrm>
          <a:prstGeom prst="rect">
            <a:avLst/>
          </a:prstGeom>
        </p:spPr>
        <p:txBody>
          <a:bodyPr wrap="square">
            <a:spAutoFit/>
          </a:bodyPr>
          <a:lstStyle/>
          <a:p>
            <a:r>
              <a:rPr lang="en-GB" i="1" dirty="0" smtClean="0"/>
              <a:t>"</a:t>
            </a:r>
            <a:r>
              <a:rPr lang="en-GB" i="1" dirty="0"/>
              <a:t>I got feedback saying something about my questions was unclear, so that made me then really highlight my questions in my ... second task...I'm proper like- my questions are</a:t>
            </a:r>
            <a:r>
              <a:rPr lang="en-GB" i="1" dirty="0" smtClean="0"/>
              <a:t>..." </a:t>
            </a:r>
            <a:r>
              <a:rPr lang="en-GB" dirty="0" smtClean="0"/>
              <a:t>(A)</a:t>
            </a:r>
            <a:endParaRPr lang="en-GB" dirty="0"/>
          </a:p>
          <a:p>
            <a:endParaRPr lang="en-GB" i="1"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8104" y="1922537"/>
            <a:ext cx="4295775" cy="14287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Rectangle 9"/>
          <p:cNvSpPr/>
          <p:nvPr/>
        </p:nvSpPr>
        <p:spPr>
          <a:xfrm>
            <a:off x="216024" y="3933056"/>
            <a:ext cx="4572000" cy="1754326"/>
          </a:xfrm>
          <a:prstGeom prst="rect">
            <a:avLst/>
          </a:prstGeom>
        </p:spPr>
        <p:txBody>
          <a:bodyPr>
            <a:spAutoFit/>
          </a:bodyPr>
          <a:lstStyle/>
          <a:p>
            <a:r>
              <a:rPr lang="en-GB" i="1" dirty="0"/>
              <a:t>"I don't always meet that [critical bit of assessments] because I'll describe stuff but not actually do an academic argument for it, whereas that [session] brings an awareness to it I suppose. I can go back and look for that</a:t>
            </a:r>
            <a:r>
              <a:rPr lang="en-GB" i="1" dirty="0" smtClean="0"/>
              <a:t>." (B)</a:t>
            </a:r>
            <a:endParaRPr lang="en-GB" i="1" dirty="0"/>
          </a:p>
        </p:txBody>
      </p:sp>
    </p:spTree>
    <p:extLst>
      <p:ext uri="{BB962C8B-B14F-4D97-AF65-F5344CB8AC3E}">
        <p14:creationId xmlns:p14="http://schemas.microsoft.com/office/powerpoint/2010/main" val="239587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3" y="1484313"/>
            <a:ext cx="2727325" cy="1081087"/>
          </a:xfrm>
        </p:spPr>
        <p:txBody>
          <a:bodyPr/>
          <a:lstStyle/>
          <a:p>
            <a:pPr fontAlgn="auto">
              <a:spcAft>
                <a:spcPts val="0"/>
              </a:spcAft>
              <a:buFont typeface="FS Clerkenwell" pitchFamily="50" charset="0"/>
              <a:buNone/>
              <a:defRPr/>
            </a:pPr>
            <a:r>
              <a:rPr sz="2600" dirty="0" smtClean="0"/>
              <a:t>2</a:t>
            </a:r>
            <a:r>
              <a:rPr sz="2600" baseline="30000" dirty="0" smtClean="0"/>
              <a:t>nd</a:t>
            </a:r>
            <a:r>
              <a:rPr sz="2600" dirty="0" smtClean="0"/>
              <a:t> Findings </a:t>
            </a:r>
            <a:br>
              <a:rPr sz="2600" dirty="0" smtClean="0"/>
            </a:br>
            <a:r>
              <a:rPr dirty="0" smtClean="0"/>
              <a:t>Did the feedback work?</a:t>
            </a:r>
            <a:br>
              <a:rPr dirty="0" smtClean="0"/>
            </a:br>
            <a:r>
              <a:rPr lang="en-GB" dirty="0" smtClean="0"/>
              <a:t>Did the i</a:t>
            </a:r>
            <a:r>
              <a:rPr dirty="0" smtClean="0"/>
              <a:t>ntervention work?</a:t>
            </a:r>
            <a:br>
              <a:rPr dirty="0" smtClean="0"/>
            </a:br>
            <a:r>
              <a:rPr dirty="0" smtClean="0"/>
              <a:t>Further reflections...</a:t>
            </a:r>
            <a:r>
              <a:rPr lang="fr-FR" i="1" dirty="0" smtClean="0">
                <a:solidFill>
                  <a:srgbClr val="621B40"/>
                </a:solidFill>
              </a:rPr>
              <a:t/>
            </a:r>
            <a:br>
              <a:rPr lang="fr-FR" i="1" dirty="0" smtClean="0">
                <a:solidFill>
                  <a:srgbClr val="621B40"/>
                </a:solidFill>
              </a:rPr>
            </a:br>
            <a:endParaRPr sz="1400" i="1" spc="0" dirty="0">
              <a:solidFill>
                <a:schemeClr val="tx1"/>
              </a:solidFill>
              <a:ea typeface="+mn-ea"/>
            </a:endParaRPr>
          </a:p>
        </p:txBody>
      </p:sp>
      <p:sp>
        <p:nvSpPr>
          <p:cNvPr id="3" name="Rectangle 2"/>
          <p:cNvSpPr/>
          <p:nvPr/>
        </p:nvSpPr>
        <p:spPr>
          <a:xfrm>
            <a:off x="683568" y="2948751"/>
            <a:ext cx="7704856" cy="1200329"/>
          </a:xfrm>
          <a:prstGeom prst="rect">
            <a:avLst/>
          </a:prstGeom>
        </p:spPr>
        <p:txBody>
          <a:bodyPr wrap="square">
            <a:spAutoFit/>
          </a:bodyPr>
          <a:lstStyle/>
          <a:p>
            <a:r>
              <a:rPr lang="en-GB" i="1" dirty="0"/>
              <a:t> I think it’s a tool and once you've understood like the way you broke it all down, I think you think </a:t>
            </a:r>
            <a:r>
              <a:rPr lang="en-GB" i="1" dirty="0" smtClean="0"/>
              <a:t>yeah…have I thought </a:t>
            </a:r>
            <a:r>
              <a:rPr lang="en-GB" i="1" dirty="0"/>
              <a:t>about that way, you know, your wording of things and, yeah, I think it’s a really good tool.  I think I’ll use it forever in my academic work</a:t>
            </a:r>
            <a:r>
              <a:rPr lang="en-GB" i="1" dirty="0" smtClean="0"/>
              <a:t>!" </a:t>
            </a:r>
            <a:r>
              <a:rPr lang="en-GB" dirty="0" smtClean="0"/>
              <a:t>(D)</a:t>
            </a:r>
            <a:endParaRPr lang="en-GB" dirty="0"/>
          </a:p>
        </p:txBody>
      </p:sp>
      <p:sp>
        <p:nvSpPr>
          <p:cNvPr id="11" name="Rectangle 10"/>
          <p:cNvSpPr/>
          <p:nvPr/>
        </p:nvSpPr>
        <p:spPr>
          <a:xfrm>
            <a:off x="683568" y="4869160"/>
            <a:ext cx="8028384" cy="1477328"/>
          </a:xfrm>
          <a:prstGeom prst="rect">
            <a:avLst/>
          </a:prstGeom>
        </p:spPr>
        <p:txBody>
          <a:bodyPr wrap="square">
            <a:spAutoFit/>
          </a:bodyPr>
          <a:lstStyle/>
          <a:p>
            <a:r>
              <a:rPr lang="en-GB" dirty="0" smtClean="0"/>
              <a:t>E: </a:t>
            </a:r>
            <a:r>
              <a:rPr lang="en-GB" i="1" dirty="0" smtClean="0"/>
              <a:t>I </a:t>
            </a:r>
            <a:r>
              <a:rPr lang="en-GB" i="1" dirty="0"/>
              <a:t>take this </a:t>
            </a:r>
            <a:r>
              <a:rPr lang="en-GB" i="1" dirty="0" smtClean="0"/>
              <a:t>on board </a:t>
            </a:r>
            <a:r>
              <a:rPr lang="en-GB" i="1" dirty="0"/>
              <a:t>at work as well when I'm writing at </a:t>
            </a:r>
            <a:r>
              <a:rPr lang="en-GB" i="1" dirty="0" smtClean="0"/>
              <a:t>work…</a:t>
            </a:r>
            <a:endParaRPr lang="en-GB" dirty="0" smtClean="0"/>
          </a:p>
          <a:p>
            <a:endParaRPr lang="en-GB" i="1" dirty="0" smtClean="0"/>
          </a:p>
          <a:p>
            <a:r>
              <a:rPr lang="en-GB" i="1" dirty="0" smtClean="0"/>
              <a:t>… </a:t>
            </a:r>
            <a:r>
              <a:rPr lang="en-GB" i="1" dirty="0"/>
              <a:t>but this has just reiterated how to write in a professional academic manner and then I can pass that on to other colleagues and make sure what I've written at work is </a:t>
            </a:r>
            <a:r>
              <a:rPr lang="en-GB" i="1" dirty="0" smtClean="0"/>
              <a:t>good..., </a:t>
            </a:r>
            <a:r>
              <a:rPr lang="en-GB" i="1" dirty="0"/>
              <a:t>so I think it’s useful </a:t>
            </a:r>
            <a:r>
              <a:rPr lang="en-GB" i="1" dirty="0" smtClean="0"/>
              <a:t>for, </a:t>
            </a:r>
            <a:r>
              <a:rPr lang="en-GB" i="1" dirty="0"/>
              <a:t>it’s a good life skill isn't it. </a:t>
            </a:r>
            <a:r>
              <a:rPr lang="en-GB" i="1" dirty="0" smtClean="0"/>
              <a:t> </a:t>
            </a:r>
            <a:endParaRPr lang="en-GB" dirty="0"/>
          </a:p>
        </p:txBody>
      </p:sp>
    </p:spTree>
    <p:extLst>
      <p:ext uri="{BB962C8B-B14F-4D97-AF65-F5344CB8AC3E}">
        <p14:creationId xmlns:p14="http://schemas.microsoft.com/office/powerpoint/2010/main" val="16979891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50" y="1484313"/>
            <a:ext cx="6472238" cy="720725"/>
          </a:xfrm>
        </p:spPr>
        <p:txBody>
          <a:bodyPr/>
          <a:lstStyle/>
          <a:p>
            <a:pPr fontAlgn="auto">
              <a:spcAft>
                <a:spcPts val="0"/>
              </a:spcAft>
              <a:buFont typeface="FS Clerkenwell" pitchFamily="50" charset="0"/>
              <a:buNone/>
              <a:defRPr/>
            </a:pPr>
            <a:r>
              <a:rPr dirty="0" smtClean="0"/>
              <a:t>Outcomes - in relation to our objectives</a:t>
            </a:r>
            <a:endParaRPr dirty="0"/>
          </a:p>
        </p:txBody>
      </p:sp>
      <p:sp>
        <p:nvSpPr>
          <p:cNvPr id="4" name="Text Placeholder 3"/>
          <p:cNvSpPr>
            <a:spLocks noGrp="1"/>
          </p:cNvSpPr>
          <p:nvPr>
            <p:ph type="body" sz="quarter" idx="10"/>
          </p:nvPr>
        </p:nvSpPr>
        <p:spPr>
          <a:xfrm>
            <a:off x="1809750" y="2174875"/>
            <a:ext cx="6480175" cy="647700"/>
          </a:xfrm>
        </p:spPr>
        <p:txBody>
          <a:bodyPr rtlCol="0">
            <a:noAutofit/>
          </a:bodyPr>
          <a:lstStyle/>
          <a:p>
            <a:pPr fontAlgn="auto">
              <a:spcBef>
                <a:spcPts val="1200"/>
              </a:spcBef>
              <a:spcAft>
                <a:spcPts val="0"/>
              </a:spcAft>
              <a:buFont typeface="Arial" pitchFamily="34" charset="0"/>
              <a:buNone/>
              <a:defRPr/>
            </a:pPr>
            <a:r>
              <a:rPr lang="en-GB" dirty="0" smtClean="0"/>
              <a:t>Where are students in terms of their academic literacy skills?</a:t>
            </a:r>
          </a:p>
          <a:p>
            <a:pPr fontAlgn="auto">
              <a:spcBef>
                <a:spcPts val="1200"/>
              </a:spcBef>
              <a:spcAft>
                <a:spcPts val="0"/>
              </a:spcAft>
              <a:defRPr/>
            </a:pPr>
            <a:r>
              <a:rPr lang="en-GB" dirty="0" smtClean="0"/>
              <a:t>What can be done in terms of </a:t>
            </a:r>
            <a:r>
              <a:rPr lang="en-GB" dirty="0"/>
              <a:t>teaching to support their development?</a:t>
            </a:r>
          </a:p>
          <a:p>
            <a:pPr fontAlgn="auto">
              <a:spcBef>
                <a:spcPts val="1200"/>
              </a:spcBef>
              <a:spcAft>
                <a:spcPts val="0"/>
              </a:spcAft>
              <a:buFont typeface="Arial" pitchFamily="34" charset="0"/>
              <a:buNone/>
              <a:defRPr/>
            </a:pPr>
            <a:r>
              <a:rPr lang="en-GB" dirty="0" smtClean="0"/>
              <a:t>What can be done in terms of feedback to support their development?</a:t>
            </a:r>
          </a:p>
          <a:p>
            <a:pPr fontAlgn="auto">
              <a:spcBef>
                <a:spcPts val="1200"/>
              </a:spcBef>
              <a:spcAft>
                <a:spcPts val="0"/>
              </a:spcAft>
              <a:buFont typeface="Arial" pitchFamily="34" charset="0"/>
              <a:buNone/>
              <a:defRPr/>
            </a:pPr>
            <a:r>
              <a:rPr lang="en-GB" dirty="0" smtClean="0"/>
              <a:t>To what extent will the subject specialist lecturer gain confidence in developing her students' academic literacy?</a:t>
            </a:r>
          </a:p>
          <a:p>
            <a:pPr fontAlgn="auto">
              <a:spcAft>
                <a:spcPts val="0"/>
              </a:spcAft>
              <a:buFont typeface="Arial" pitchFamily="34" charset="0"/>
              <a:buNone/>
              <a:defRPr/>
            </a:pPr>
            <a:endParaRPr lang="en-GB" dirty="0"/>
          </a:p>
        </p:txBody>
      </p:sp>
    </p:spTree>
    <p:extLst>
      <p:ext uri="{BB962C8B-B14F-4D97-AF65-F5344CB8AC3E}">
        <p14:creationId xmlns:p14="http://schemas.microsoft.com/office/powerpoint/2010/main" val="28782854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50" y="1484313"/>
            <a:ext cx="6472238" cy="720725"/>
          </a:xfrm>
        </p:spPr>
        <p:txBody>
          <a:bodyPr/>
          <a:lstStyle/>
          <a:p>
            <a:pPr fontAlgn="auto">
              <a:spcAft>
                <a:spcPts val="0"/>
              </a:spcAft>
              <a:buFont typeface="FS Clerkenwell" pitchFamily="50" charset="0"/>
              <a:buNone/>
              <a:defRPr/>
            </a:pPr>
            <a:r>
              <a:rPr dirty="0" smtClean="0"/>
              <a:t>Recommendations</a:t>
            </a:r>
            <a:endParaRPr dirty="0"/>
          </a:p>
        </p:txBody>
      </p:sp>
      <p:sp>
        <p:nvSpPr>
          <p:cNvPr id="21506" name="Content Placeholder 2"/>
          <p:cNvSpPr>
            <a:spLocks noGrp="1"/>
          </p:cNvSpPr>
          <p:nvPr>
            <p:ph idx="1"/>
          </p:nvPr>
        </p:nvSpPr>
        <p:spPr>
          <a:xfrm>
            <a:off x="1808163" y="3040063"/>
            <a:ext cx="6478587" cy="2305050"/>
          </a:xfrm>
        </p:spPr>
        <p:txBody>
          <a:bodyPr/>
          <a:lstStyle/>
          <a:p>
            <a:endParaRPr lang="en-GB" dirty="0" smtClean="0">
              <a:latin typeface="Arial" charset="0"/>
              <a:cs typeface="Arial" charset="0"/>
            </a:endParaRPr>
          </a:p>
          <a:p>
            <a:endParaRPr lang="en-GB" dirty="0" smtClean="0">
              <a:latin typeface="Arial" charset="0"/>
              <a:cs typeface="Arial" charset="0"/>
            </a:endParaRPr>
          </a:p>
          <a:p>
            <a:endParaRPr lang="en-GB" dirty="0" smtClean="0">
              <a:latin typeface="Arial" charset="0"/>
              <a:cs typeface="Arial" charset="0"/>
            </a:endParaRPr>
          </a:p>
        </p:txBody>
      </p:sp>
      <p:sp>
        <p:nvSpPr>
          <p:cNvPr id="4" name="Text Placeholder 3"/>
          <p:cNvSpPr>
            <a:spLocks noGrp="1"/>
          </p:cNvSpPr>
          <p:nvPr>
            <p:ph type="body" sz="quarter" idx="10"/>
          </p:nvPr>
        </p:nvSpPr>
        <p:spPr>
          <a:xfrm>
            <a:off x="1835696" y="2420888"/>
            <a:ext cx="6480720" cy="3600399"/>
          </a:xfrm>
        </p:spPr>
        <p:txBody>
          <a:bodyPr rtlCol="0">
            <a:noAutofit/>
          </a:bodyPr>
          <a:lstStyle/>
          <a:p>
            <a:pPr fontAlgn="auto">
              <a:spcAft>
                <a:spcPts val="0"/>
              </a:spcAft>
              <a:buFont typeface="Arial" pitchFamily="34" charset="0"/>
              <a:buNone/>
              <a:defRPr/>
            </a:pPr>
            <a:r>
              <a:rPr lang="en-GB" dirty="0" smtClean="0"/>
              <a:t>Course overview</a:t>
            </a:r>
          </a:p>
          <a:p>
            <a:pPr fontAlgn="auto">
              <a:spcAft>
                <a:spcPts val="0"/>
              </a:spcAft>
              <a:buFont typeface="Arial" pitchFamily="34" charset="0"/>
              <a:buNone/>
              <a:defRPr/>
            </a:pPr>
            <a:endParaRPr lang="en-GB" dirty="0"/>
          </a:p>
          <a:p>
            <a:pPr fontAlgn="auto">
              <a:spcAft>
                <a:spcPts val="0"/>
              </a:spcAft>
              <a:buFont typeface="Arial" pitchFamily="34" charset="0"/>
              <a:buNone/>
              <a:defRPr/>
            </a:pPr>
            <a:r>
              <a:rPr lang="en-GB" dirty="0" smtClean="0"/>
              <a:t>Time for course meetings</a:t>
            </a:r>
          </a:p>
          <a:p>
            <a:pPr fontAlgn="auto">
              <a:spcAft>
                <a:spcPts val="0"/>
              </a:spcAft>
              <a:buFont typeface="Arial" pitchFamily="34" charset="0"/>
              <a:buNone/>
              <a:defRPr/>
            </a:pPr>
            <a:endParaRPr lang="en-GB" dirty="0"/>
          </a:p>
          <a:p>
            <a:pPr fontAlgn="auto">
              <a:spcAft>
                <a:spcPts val="0"/>
              </a:spcAft>
              <a:buFont typeface="Arial" pitchFamily="34" charset="0"/>
              <a:buNone/>
              <a:defRPr/>
            </a:pPr>
            <a:r>
              <a:rPr lang="en-GB" dirty="0" smtClean="0"/>
              <a:t>Assessments scheduled around Christmas are always difficult !!</a:t>
            </a:r>
          </a:p>
          <a:p>
            <a:pPr fontAlgn="auto">
              <a:spcAft>
                <a:spcPts val="0"/>
              </a:spcAft>
              <a:buFont typeface="Arial" pitchFamily="34" charset="0"/>
              <a:buNone/>
              <a:defRPr/>
            </a:pPr>
            <a:endParaRPr lang="en-GB" dirty="0"/>
          </a:p>
        </p:txBody>
      </p:sp>
    </p:spTree>
    <p:extLst>
      <p:ext uri="{BB962C8B-B14F-4D97-AF65-F5344CB8AC3E}">
        <p14:creationId xmlns:p14="http://schemas.microsoft.com/office/powerpoint/2010/main" val="1857382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buFont typeface="FS Clerkenwell" pitchFamily="50" charset="0"/>
              <a:buNone/>
              <a:defRPr/>
            </a:pPr>
            <a:r>
              <a:rPr lang="en-GB" sz="3600" dirty="0"/>
              <a:t/>
            </a:r>
            <a:br>
              <a:rPr lang="en-GB" sz="3600" dirty="0"/>
            </a:br>
            <a:r>
              <a:rPr lang="en-GB" sz="3600" dirty="0" smtClean="0"/>
              <a:t/>
            </a:r>
            <a:br>
              <a:rPr lang="en-GB" sz="3600" dirty="0" smtClean="0"/>
            </a:br>
            <a:endParaRPr sz="3600" dirty="0"/>
          </a:p>
        </p:txBody>
      </p:sp>
      <p:pic>
        <p:nvPicPr>
          <p:cNvPr id="10" name="Picture Placeholder 9"/>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8861" r="8861"/>
          <a:stretch>
            <a:fillRect/>
          </a:stretch>
        </p:blipFill>
        <p:spPr/>
      </p:pic>
      <p:pic>
        <p:nvPicPr>
          <p:cNvPr id="7" name="Picture Placeholder 6"/>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27191" r="27191"/>
          <a:stretch>
            <a:fillRect/>
          </a:stretch>
        </p:blipFill>
        <p:spPr/>
      </p:pic>
      <p:pic>
        <p:nvPicPr>
          <p:cNvPr id="13" name="Picture Placeholder 12"/>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15757" r="15757"/>
          <a:stretch>
            <a:fillRect/>
          </a:stretch>
        </p:blipFill>
        <p:spPr/>
      </p:pic>
      <p:sp>
        <p:nvSpPr>
          <p:cNvPr id="21506" name="Content Placeholder 2"/>
          <p:cNvSpPr>
            <a:spLocks noGrp="1"/>
          </p:cNvSpPr>
          <p:nvPr>
            <p:ph idx="1"/>
          </p:nvPr>
        </p:nvSpPr>
        <p:spPr/>
        <p:txBody>
          <a:bodyPr/>
          <a:lstStyle/>
          <a:p>
            <a:endParaRPr lang="en-GB" dirty="0" smtClean="0">
              <a:latin typeface="Arial" charset="0"/>
              <a:cs typeface="Arial" charset="0"/>
            </a:endParaRPr>
          </a:p>
          <a:p>
            <a:endParaRPr lang="en-GB" dirty="0" smtClean="0">
              <a:latin typeface="Arial" charset="0"/>
              <a:cs typeface="Arial" charset="0"/>
            </a:endParaRPr>
          </a:p>
        </p:txBody>
      </p:sp>
      <p:sp>
        <p:nvSpPr>
          <p:cNvPr id="8" name="Content Placeholder 2"/>
          <p:cNvSpPr txBox="1">
            <a:spLocks/>
          </p:cNvSpPr>
          <p:nvPr/>
        </p:nvSpPr>
        <p:spPr bwMode="auto">
          <a:xfrm>
            <a:off x="107504" y="3140968"/>
            <a:ext cx="2725494" cy="2304256"/>
          </a:xfrm>
          <a:prstGeom prst="rect">
            <a:avLst/>
          </a:prstGeom>
          <a:noFill/>
          <a:ln w="9525">
            <a:noFill/>
            <a:miter lim="800000"/>
            <a:headEnd/>
            <a:tailEnd/>
          </a:ln>
        </p:spPr>
        <p:txBody>
          <a:bodyPr vert="horz" wrap="square" lIns="108000" tIns="0" rIns="0" bIns="0" numCol="1" anchor="t" anchorCtr="0" compatLnSpc="1">
            <a:prstTxWarp prst="textNoShape">
              <a:avLst/>
            </a:prstTxWarp>
          </a:bodyPr>
          <a:lstStyle>
            <a:lvl1pPr marL="0" indent="0" algn="l" rtl="0" fontAlgn="base">
              <a:lnSpc>
                <a:spcPts val="1500"/>
              </a:lnSpc>
              <a:spcBef>
                <a:spcPct val="0"/>
              </a:spcBef>
              <a:spcAft>
                <a:spcPct val="0"/>
              </a:spcAft>
              <a:buSzPct val="80000"/>
              <a:buFont typeface="Arial" charset="0"/>
              <a:buNone/>
              <a:defRPr sz="1400" kern="1200">
                <a:solidFill>
                  <a:schemeClr val="tx1"/>
                </a:solidFill>
                <a:latin typeface="Arial" pitchFamily="34" charset="0"/>
                <a:ea typeface="+mn-ea"/>
                <a:cs typeface="Arial" pitchFamily="34" charset="0"/>
              </a:defRPr>
            </a:lvl1pPr>
            <a:lvl2pPr marL="180975" indent="0" algn="l" rtl="0" fontAlgn="base">
              <a:lnSpc>
                <a:spcPts val="1500"/>
              </a:lnSpc>
              <a:spcBef>
                <a:spcPct val="0"/>
              </a:spcBef>
              <a:spcAft>
                <a:spcPct val="0"/>
              </a:spcAft>
              <a:buFont typeface="Arial" charset="0"/>
              <a:buNone/>
              <a:defRPr sz="1400" kern="1200">
                <a:solidFill>
                  <a:schemeClr val="tx1"/>
                </a:solidFill>
                <a:latin typeface="Arial" pitchFamily="34" charset="0"/>
                <a:ea typeface="+mn-ea"/>
                <a:cs typeface="Arial" pitchFamily="34" charset="0"/>
              </a:defRPr>
            </a:lvl2pPr>
            <a:lvl3pPr marL="449263" indent="0" algn="l" rtl="0" fontAlgn="base">
              <a:lnSpc>
                <a:spcPts val="1500"/>
              </a:lnSpc>
              <a:spcBef>
                <a:spcPct val="0"/>
              </a:spcBef>
              <a:spcAft>
                <a:spcPct val="0"/>
              </a:spcAft>
              <a:buFont typeface="Arial" charset="0"/>
              <a:buNone/>
              <a:defRPr sz="1400" kern="1200">
                <a:solidFill>
                  <a:schemeClr val="tx1"/>
                </a:solidFill>
                <a:latin typeface="Arial" pitchFamily="34" charset="0"/>
                <a:ea typeface="+mn-ea"/>
                <a:cs typeface="Arial" pitchFamily="34" charset="0"/>
              </a:defRPr>
            </a:lvl3pPr>
            <a:lvl4pPr marL="630238" indent="0" algn="l" rtl="0" fontAlgn="base">
              <a:lnSpc>
                <a:spcPts val="1500"/>
              </a:lnSpc>
              <a:spcBef>
                <a:spcPct val="0"/>
              </a:spcBef>
              <a:spcAft>
                <a:spcPct val="0"/>
              </a:spcAft>
              <a:buFont typeface="Arial" charset="0"/>
              <a:buNone/>
              <a:defRPr sz="1400" kern="1200">
                <a:solidFill>
                  <a:schemeClr val="tx1"/>
                </a:solidFill>
                <a:latin typeface="Arial" pitchFamily="34" charset="0"/>
                <a:ea typeface="+mn-ea"/>
                <a:cs typeface="Arial" pitchFamily="34" charset="0"/>
              </a:defRPr>
            </a:lvl4pPr>
            <a:lvl5pPr marL="896938" indent="0" algn="l" rtl="0" fontAlgn="base">
              <a:lnSpc>
                <a:spcPts val="1500"/>
              </a:lnSpc>
              <a:spcBef>
                <a:spcPct val="0"/>
              </a:spcBef>
              <a:spcAft>
                <a:spcPct val="0"/>
              </a:spcAft>
              <a:buFont typeface="Arial" charset="0"/>
              <a:buNone/>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mtClean="0">
              <a:latin typeface="Arial" charset="0"/>
              <a:cs typeface="Arial" charset="0"/>
            </a:endParaRPr>
          </a:p>
          <a:p>
            <a:endParaRPr lang="en-GB" dirty="0" smtClean="0">
              <a:latin typeface="Arial" charset="0"/>
              <a:cs typeface="Arial" charset="0"/>
            </a:endParaRP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592" y="2276872"/>
            <a:ext cx="3205379" cy="3654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206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50" y="1484313"/>
            <a:ext cx="6472238" cy="720725"/>
          </a:xfrm>
        </p:spPr>
        <p:txBody>
          <a:bodyPr/>
          <a:lstStyle/>
          <a:p>
            <a:pPr fontAlgn="auto">
              <a:spcAft>
                <a:spcPts val="0"/>
              </a:spcAft>
              <a:buFont typeface="FS Clerkenwell" pitchFamily="50" charset="0"/>
              <a:buNone/>
              <a:defRPr/>
            </a:pPr>
            <a:r>
              <a:rPr dirty="0" smtClean="0"/>
              <a:t>References </a:t>
            </a:r>
            <a:endParaRPr dirty="0"/>
          </a:p>
        </p:txBody>
      </p:sp>
      <p:sp>
        <p:nvSpPr>
          <p:cNvPr id="21506" name="Content Placeholder 2"/>
          <p:cNvSpPr>
            <a:spLocks noGrp="1"/>
          </p:cNvSpPr>
          <p:nvPr>
            <p:ph idx="1"/>
          </p:nvPr>
        </p:nvSpPr>
        <p:spPr>
          <a:xfrm>
            <a:off x="395536" y="2276872"/>
            <a:ext cx="8424936" cy="4320480"/>
          </a:xfrm>
        </p:spPr>
        <p:txBody>
          <a:bodyPr/>
          <a:lstStyle/>
          <a:p>
            <a:r>
              <a:rPr lang="en-GB" dirty="0" err="1" smtClean="0"/>
              <a:t>Hatch,A</a:t>
            </a:r>
            <a:r>
              <a:rPr lang="en-GB" dirty="0" smtClean="0"/>
              <a:t>. </a:t>
            </a:r>
            <a:r>
              <a:rPr lang="en-GB" dirty="0" err="1" smtClean="0"/>
              <a:t>Greer,T</a:t>
            </a:r>
            <a:r>
              <a:rPr lang="en-GB" dirty="0" smtClean="0"/>
              <a:t>. </a:t>
            </a:r>
            <a:r>
              <a:rPr lang="en-GB" dirty="0" err="1" smtClean="0"/>
              <a:t>Bailey,K</a:t>
            </a:r>
            <a:r>
              <a:rPr lang="en-GB" dirty="0" smtClean="0"/>
              <a:t>. (2006) Student-produced action research in early childhood teacher education: </a:t>
            </a:r>
            <a:r>
              <a:rPr lang="en-GB" i="1" dirty="0" smtClean="0"/>
              <a:t>Innovations in Early Childhood Teacher Education</a:t>
            </a:r>
          </a:p>
          <a:p>
            <a:r>
              <a:rPr lang="en-GB" dirty="0" smtClean="0"/>
              <a:t>p205-212</a:t>
            </a:r>
          </a:p>
          <a:p>
            <a:endParaRPr lang="en-GB" dirty="0"/>
          </a:p>
          <a:p>
            <a:r>
              <a:rPr lang="en-GB" dirty="0" smtClean="0"/>
              <a:t>Sloan</a:t>
            </a:r>
            <a:r>
              <a:rPr lang="en-GB" dirty="0"/>
              <a:t>, D. and Porter, E. (2010). Changing international student and business staff perceptions of in-sessional EAP: using the CEM model. </a:t>
            </a:r>
            <a:r>
              <a:rPr lang="en-GB" i="1" dirty="0"/>
              <a:t>Journal of English for Academic Purposes</a:t>
            </a:r>
            <a:r>
              <a:rPr lang="en-GB" dirty="0"/>
              <a:t>. 9. 198-210</a:t>
            </a:r>
          </a:p>
          <a:p>
            <a:endParaRPr lang="en-GB" dirty="0" smtClean="0">
              <a:latin typeface="Arial" charset="0"/>
              <a:cs typeface="Arial" charset="0"/>
            </a:endParaRPr>
          </a:p>
          <a:p>
            <a:r>
              <a:rPr lang="en-GB" dirty="0" smtClean="0">
                <a:latin typeface="Arial" charset="0"/>
                <a:cs typeface="Arial" charset="0"/>
              </a:rPr>
              <a:t>Su, Feng (2011) </a:t>
            </a:r>
            <a:r>
              <a:rPr lang="en-GB" i="1" dirty="0" smtClean="0">
                <a:latin typeface="Arial" charset="0"/>
                <a:cs typeface="Arial" charset="0"/>
              </a:rPr>
              <a:t>Chinese Learning Journeys: chasing the dream</a:t>
            </a:r>
            <a:r>
              <a:rPr lang="en-GB" dirty="0" smtClean="0">
                <a:latin typeface="Arial" charset="0"/>
                <a:cs typeface="Arial" charset="0"/>
              </a:rPr>
              <a:t>. Stoke on Trent: </a:t>
            </a:r>
            <a:r>
              <a:rPr lang="en-GB" dirty="0" err="1" smtClean="0">
                <a:latin typeface="Arial" charset="0"/>
                <a:cs typeface="Arial" charset="0"/>
              </a:rPr>
              <a:t>Trentham</a:t>
            </a:r>
            <a:r>
              <a:rPr lang="en-GB" dirty="0" smtClean="0">
                <a:latin typeface="Arial" charset="0"/>
                <a:cs typeface="Arial" charset="0"/>
              </a:rPr>
              <a:t> Books Limited</a:t>
            </a:r>
          </a:p>
          <a:p>
            <a:endParaRPr lang="en-GB" dirty="0">
              <a:latin typeface="Arial" charset="0"/>
              <a:cs typeface="Arial" charset="0"/>
            </a:endParaRPr>
          </a:p>
          <a:p>
            <a:r>
              <a:rPr lang="en-GB" dirty="0" smtClean="0">
                <a:latin typeface="Arial" charset="0"/>
                <a:cs typeface="Arial" charset="0"/>
              </a:rPr>
              <a:t>Sutton, P (2012) Conceptualizing feedback literacy: knowing, being and acting. Innovations in </a:t>
            </a:r>
            <a:r>
              <a:rPr lang="en-GB" i="1" dirty="0" smtClean="0">
                <a:latin typeface="Arial" charset="0"/>
                <a:cs typeface="Arial" charset="0"/>
              </a:rPr>
              <a:t>Education and Teaching International</a:t>
            </a:r>
            <a:r>
              <a:rPr lang="en-GB" dirty="0" smtClean="0">
                <a:latin typeface="Arial" charset="0"/>
                <a:cs typeface="Arial" charset="0"/>
              </a:rPr>
              <a:t>. 49. 1 Feb 2012 31-40</a:t>
            </a:r>
          </a:p>
          <a:p>
            <a:endParaRPr lang="en-GB" dirty="0" smtClean="0">
              <a:latin typeface="Arial" charset="0"/>
              <a:cs typeface="Arial" charset="0"/>
            </a:endParaRPr>
          </a:p>
          <a:p>
            <a:r>
              <a:rPr lang="en-GB" dirty="0" smtClean="0">
                <a:latin typeface="Arial" charset="0"/>
                <a:cs typeface="Arial" charset="0"/>
              </a:rPr>
              <a:t>Wingate, U (2015) </a:t>
            </a:r>
            <a:r>
              <a:rPr lang="en-GB" i="1" dirty="0" smtClean="0">
                <a:latin typeface="Arial" charset="0"/>
                <a:cs typeface="Arial" charset="0"/>
              </a:rPr>
              <a:t>Academic Literacy and Student Diversity: the case for inclusive practice</a:t>
            </a:r>
            <a:r>
              <a:rPr lang="en-GB" dirty="0" smtClean="0">
                <a:latin typeface="Arial" charset="0"/>
                <a:cs typeface="Arial" charset="0"/>
              </a:rPr>
              <a:t>. Bristol: Multilingual matters</a:t>
            </a:r>
          </a:p>
          <a:p>
            <a:endParaRPr lang="en-GB" dirty="0" smtClean="0">
              <a:latin typeface="Arial" charset="0"/>
              <a:cs typeface="Arial" charset="0"/>
            </a:endParaRPr>
          </a:p>
          <a:p>
            <a:endParaRPr lang="en-GB" dirty="0" smtClean="0">
              <a:latin typeface="Arial" charset="0"/>
              <a:cs typeface="Arial" charset="0"/>
            </a:endParaRPr>
          </a:p>
          <a:p>
            <a:endParaRPr lang="en-GB" dirty="0" smtClean="0">
              <a:latin typeface="Arial" charset="0"/>
              <a:cs typeface="Arial" charset="0"/>
            </a:endParaRPr>
          </a:p>
        </p:txBody>
      </p:sp>
    </p:spTree>
    <p:extLst>
      <p:ext uri="{BB962C8B-B14F-4D97-AF65-F5344CB8AC3E}">
        <p14:creationId xmlns:p14="http://schemas.microsoft.com/office/powerpoint/2010/main" val="18396143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50" y="1484313"/>
            <a:ext cx="6472238" cy="720725"/>
          </a:xfrm>
        </p:spPr>
        <p:txBody>
          <a:bodyPr/>
          <a:lstStyle/>
          <a:p>
            <a:pPr fontAlgn="auto">
              <a:spcAft>
                <a:spcPts val="0"/>
              </a:spcAft>
              <a:buFont typeface="FS Clerkenwell" pitchFamily="50" charset="0"/>
              <a:buNone/>
              <a:defRPr/>
            </a:pPr>
            <a:r>
              <a:rPr dirty="0" smtClean="0"/>
              <a:t>Research questions - cut some??!!??</a:t>
            </a:r>
            <a:endParaRPr dirty="0"/>
          </a:p>
        </p:txBody>
      </p:sp>
      <p:sp>
        <p:nvSpPr>
          <p:cNvPr id="4" name="Text Placeholder 3"/>
          <p:cNvSpPr>
            <a:spLocks noGrp="1"/>
          </p:cNvSpPr>
          <p:nvPr>
            <p:ph type="body" sz="quarter" idx="10"/>
          </p:nvPr>
        </p:nvSpPr>
        <p:spPr>
          <a:xfrm>
            <a:off x="1809750" y="2174875"/>
            <a:ext cx="6480175" cy="647700"/>
          </a:xfrm>
        </p:spPr>
        <p:txBody>
          <a:bodyPr rtlCol="0">
            <a:noAutofit/>
          </a:bodyPr>
          <a:lstStyle/>
          <a:p>
            <a:r>
              <a:rPr lang="en-GB" dirty="0"/>
              <a:t>What are student and teacher perceptions of  L5 Foundation Degree students writing development needs ?</a:t>
            </a:r>
          </a:p>
          <a:p>
            <a:r>
              <a:rPr lang="en-GB" dirty="0"/>
              <a:t>How has  written feedback identified and supported students to develop academic writing literacies?</a:t>
            </a:r>
          </a:p>
          <a:p>
            <a:r>
              <a:rPr lang="en-GB" dirty="0"/>
              <a:t>What impact have specific writing development interventions had on student academic writing literacies?</a:t>
            </a:r>
          </a:p>
          <a:p>
            <a:r>
              <a:rPr lang="en-GB" dirty="0"/>
              <a:t>What impact have writing development interventions had on lecturers' perceptions about feedback given to students ?</a:t>
            </a:r>
          </a:p>
          <a:p>
            <a:r>
              <a:rPr lang="en-GB" dirty="0"/>
              <a:t>Have students identified improvements in writing literacy based on teacher feedback ? </a:t>
            </a:r>
          </a:p>
          <a:p>
            <a:pPr fontAlgn="auto">
              <a:spcAft>
                <a:spcPts val="0"/>
              </a:spcAft>
              <a:buFont typeface="Arial" pitchFamily="34" charset="0"/>
              <a:buNone/>
              <a:defRPr/>
            </a:pPr>
            <a:endParaRPr lang="en-GB" dirty="0"/>
          </a:p>
        </p:txBody>
      </p:sp>
    </p:spTree>
    <p:extLst>
      <p:ext uri="{BB962C8B-B14F-4D97-AF65-F5344CB8AC3E}">
        <p14:creationId xmlns:p14="http://schemas.microsoft.com/office/powerpoint/2010/main" val="1383374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buFont typeface="FS Clerkenwell" pitchFamily="50" charset="0"/>
              <a:buNone/>
              <a:defRPr/>
            </a:pPr>
            <a:endParaRPr dirty="0"/>
          </a:p>
        </p:txBody>
      </p:sp>
      <p:pic>
        <p:nvPicPr>
          <p:cNvPr id="8" name="Picture Placeholder 7"/>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3751" r="3751"/>
          <a:stretch>
            <a:fillRect/>
          </a:stretch>
        </p:blipFill>
        <p:spPr/>
      </p:pic>
      <p:pic>
        <p:nvPicPr>
          <p:cNvPr id="9" name="Picture Placeholder 8"/>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29472" r="29472"/>
          <a:stretch>
            <a:fillRect/>
          </a:stretch>
        </p:blipFill>
        <p:spPr/>
      </p:pic>
      <p:sp>
        <p:nvSpPr>
          <p:cNvPr id="21506" name="Content Placeholder 2"/>
          <p:cNvSpPr>
            <a:spLocks noGrp="1"/>
          </p:cNvSpPr>
          <p:nvPr>
            <p:ph idx="4294967295"/>
          </p:nvPr>
        </p:nvSpPr>
        <p:spPr>
          <a:xfrm>
            <a:off x="0" y="3500438"/>
            <a:ext cx="7747000" cy="2305050"/>
          </a:xfrm>
        </p:spPr>
        <p:txBody>
          <a:bodyPr/>
          <a:lstStyle/>
          <a:p>
            <a:endParaRPr lang="en-GB" dirty="0" smtClean="0">
              <a:latin typeface="Arial" charset="0"/>
              <a:cs typeface="Arial" charset="0"/>
            </a:endParaRPr>
          </a:p>
          <a:p>
            <a:endParaRPr lang="en-GB" dirty="0" smtClean="0">
              <a:latin typeface="Arial" charset="0"/>
              <a:cs typeface="Arial" charset="0"/>
            </a:endParaRPr>
          </a:p>
          <a:p>
            <a:endParaRPr lang="en-GB" dirty="0" smtClean="0">
              <a:latin typeface="Arial" charset="0"/>
              <a:cs typeface="Arial" charset="0"/>
            </a:endParaRPr>
          </a:p>
        </p:txBody>
      </p:sp>
      <p:sp>
        <p:nvSpPr>
          <p:cNvPr id="4" name="Text Placeholder 3"/>
          <p:cNvSpPr>
            <a:spLocks noGrp="1"/>
          </p:cNvSpPr>
          <p:nvPr>
            <p:ph type="body" sz="quarter" idx="4294967295"/>
          </p:nvPr>
        </p:nvSpPr>
        <p:spPr>
          <a:xfrm>
            <a:off x="251520" y="3861048"/>
            <a:ext cx="4608512" cy="2736304"/>
          </a:xfrm>
        </p:spPr>
        <p:txBody>
          <a:bodyPr rtlCol="0">
            <a:noAutofit/>
          </a:bodyPr>
          <a:lstStyle/>
          <a:p>
            <a:pPr marL="0" indent="0" fontAlgn="auto">
              <a:spcAft>
                <a:spcPts val="0"/>
              </a:spcAft>
              <a:buFont typeface="Arial" pitchFamily="34" charset="0"/>
              <a:buNone/>
              <a:defRPr/>
            </a:pPr>
            <a:r>
              <a:rPr lang="en-GB" sz="3200" i="1" dirty="0">
                <a:solidFill>
                  <a:srgbClr val="FF0066"/>
                </a:solidFill>
              </a:rPr>
              <a:t> </a:t>
            </a:r>
            <a:r>
              <a:rPr lang="en-GB" sz="3200" i="1" dirty="0" smtClean="0">
                <a:solidFill>
                  <a:srgbClr val="FF0066"/>
                </a:solidFill>
              </a:rPr>
              <a:t> What is Early Years ?</a:t>
            </a:r>
          </a:p>
          <a:p>
            <a:pPr algn="ctr" fontAlgn="auto">
              <a:spcAft>
                <a:spcPts val="0"/>
              </a:spcAft>
              <a:buFont typeface="Arial" pitchFamily="34" charset="0"/>
              <a:buNone/>
              <a:defRPr/>
            </a:pPr>
            <a:endParaRPr lang="en-GB" sz="3200" i="1" dirty="0">
              <a:solidFill>
                <a:srgbClr val="FF0066"/>
              </a:solidFill>
            </a:endParaRPr>
          </a:p>
          <a:p>
            <a:pPr algn="ctr" fontAlgn="auto">
              <a:spcAft>
                <a:spcPts val="0"/>
              </a:spcAft>
              <a:buFont typeface="Arial" pitchFamily="34" charset="0"/>
              <a:buNone/>
              <a:defRPr/>
            </a:pPr>
            <a:r>
              <a:rPr lang="en-GB" sz="3200" i="1" dirty="0" smtClean="0">
                <a:solidFill>
                  <a:srgbClr val="FF0066"/>
                </a:solidFill>
              </a:rPr>
              <a:t>Who are our students ?</a:t>
            </a:r>
          </a:p>
          <a:p>
            <a:pPr algn="ctr" fontAlgn="auto">
              <a:spcAft>
                <a:spcPts val="0"/>
              </a:spcAft>
              <a:buFont typeface="Arial" pitchFamily="34" charset="0"/>
              <a:buNone/>
              <a:defRPr/>
            </a:pPr>
            <a:endParaRPr lang="en-GB" sz="3200" i="1" dirty="0">
              <a:solidFill>
                <a:srgbClr val="FF0066"/>
              </a:solidFill>
            </a:endParaRPr>
          </a:p>
          <a:p>
            <a:pPr algn="ctr" fontAlgn="auto">
              <a:spcAft>
                <a:spcPts val="0"/>
              </a:spcAft>
              <a:buFont typeface="Arial" pitchFamily="34" charset="0"/>
              <a:buNone/>
              <a:defRPr/>
            </a:pPr>
            <a:r>
              <a:rPr lang="en-GB" sz="3200" i="1" dirty="0" smtClean="0">
                <a:solidFill>
                  <a:srgbClr val="FF0066"/>
                </a:solidFill>
              </a:rPr>
              <a:t>Why work with Karen ?</a:t>
            </a:r>
            <a:endParaRPr lang="en-GB" sz="3200" i="1" dirty="0">
              <a:solidFill>
                <a:srgbClr val="FF0066"/>
              </a:solidFill>
            </a:endParaRPr>
          </a:p>
        </p:txBody>
      </p:sp>
      <p:pic>
        <p:nvPicPr>
          <p:cNvPr id="12" name="Picture Placeholder 11"/>
          <p:cNvPicPr>
            <a:picLocks noGrp="1" noChangeAspect="1"/>
          </p:cNvPicPr>
          <p:nvPr>
            <p:ph type="pic" sz="quarter" idx="13"/>
          </p:nvPr>
        </p:nvPicPr>
        <p:blipFill>
          <a:blip r:embed="rId5" cstate="print">
            <a:extLst>
              <a:ext uri="{28A0092B-C50C-407E-A947-70E740481C1C}">
                <a14:useLocalDpi xmlns:a14="http://schemas.microsoft.com/office/drawing/2010/main" val="0"/>
              </a:ext>
            </a:extLst>
          </a:blip>
          <a:srcRect l="27160" r="27160"/>
          <a:stretch>
            <a:fillRect/>
          </a:stretch>
        </p:blipFill>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1472" y="1246447"/>
            <a:ext cx="2950368" cy="2212776"/>
          </a:xfrm>
          <a:prstGeom prst="rect">
            <a:avLst/>
          </a:prstGeom>
        </p:spPr>
      </p:pic>
    </p:spTree>
    <p:extLst>
      <p:ext uri="{BB962C8B-B14F-4D97-AF65-F5344CB8AC3E}">
        <p14:creationId xmlns:p14="http://schemas.microsoft.com/office/powerpoint/2010/main" val="3415756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107504" y="1052736"/>
            <a:ext cx="4608512" cy="2736304"/>
          </a:xfrm>
        </p:spPr>
        <p:txBody>
          <a:bodyPr rtlCol="0">
            <a:noAutofit/>
          </a:bodyPr>
          <a:lstStyle/>
          <a:p>
            <a:pPr algn="ctr" fontAlgn="auto">
              <a:spcAft>
                <a:spcPts val="0"/>
              </a:spcAft>
              <a:buFont typeface="Arial" pitchFamily="34" charset="0"/>
              <a:buNone/>
              <a:defRPr/>
            </a:pPr>
            <a:endParaRPr lang="en-GB" sz="3200" i="1" dirty="0" smtClean="0">
              <a:solidFill>
                <a:srgbClr val="FF0066"/>
              </a:solidFill>
            </a:endParaRPr>
          </a:p>
          <a:p>
            <a:pPr algn="ctr" fontAlgn="auto">
              <a:spcAft>
                <a:spcPts val="0"/>
              </a:spcAft>
              <a:buFont typeface="Arial" pitchFamily="34" charset="0"/>
              <a:buNone/>
              <a:defRPr/>
            </a:pPr>
            <a:endParaRPr lang="en-GB" sz="3200" i="1" dirty="0">
              <a:solidFill>
                <a:srgbClr val="FF0066"/>
              </a:solidFill>
            </a:endParaRPr>
          </a:p>
          <a:p>
            <a:pPr algn="ctr" fontAlgn="auto">
              <a:spcAft>
                <a:spcPts val="0"/>
              </a:spcAft>
              <a:buFont typeface="Arial" pitchFamily="34" charset="0"/>
              <a:buNone/>
              <a:defRPr/>
            </a:pPr>
            <a:endParaRPr lang="en-GB" sz="3200" i="1" dirty="0" smtClean="0">
              <a:solidFill>
                <a:srgbClr val="FF0066"/>
              </a:solidFill>
            </a:endParaRPr>
          </a:p>
          <a:p>
            <a:pPr algn="ctr" fontAlgn="auto">
              <a:spcAft>
                <a:spcPts val="0"/>
              </a:spcAft>
              <a:buFont typeface="Arial" pitchFamily="34" charset="0"/>
              <a:buNone/>
              <a:defRPr/>
            </a:pPr>
            <a:endParaRPr lang="en-GB" sz="3200" i="1" dirty="0">
              <a:solidFill>
                <a:srgbClr val="FF0066"/>
              </a:solidFill>
            </a:endParaRPr>
          </a:p>
          <a:p>
            <a:pPr algn="ctr" fontAlgn="auto">
              <a:spcAft>
                <a:spcPts val="0"/>
              </a:spcAft>
              <a:buFont typeface="Arial" pitchFamily="34" charset="0"/>
              <a:buNone/>
              <a:defRPr/>
            </a:pPr>
            <a:endParaRPr lang="en-GB" sz="3200" i="1" dirty="0" smtClean="0">
              <a:solidFill>
                <a:srgbClr val="FF0066"/>
              </a:solidFill>
            </a:endParaRPr>
          </a:p>
          <a:p>
            <a:pPr algn="ctr" fontAlgn="auto">
              <a:spcAft>
                <a:spcPts val="0"/>
              </a:spcAft>
              <a:buFont typeface="Arial" pitchFamily="34" charset="0"/>
              <a:buNone/>
              <a:defRPr/>
            </a:pPr>
            <a:endParaRPr lang="en-GB" sz="3200" i="1" dirty="0">
              <a:solidFill>
                <a:srgbClr val="FF0066"/>
              </a:solidFill>
            </a:endParaRPr>
          </a:p>
          <a:p>
            <a:pPr algn="ctr" fontAlgn="auto">
              <a:spcAft>
                <a:spcPts val="0"/>
              </a:spcAft>
              <a:buFont typeface="Arial" pitchFamily="34" charset="0"/>
              <a:buNone/>
              <a:defRPr/>
            </a:pPr>
            <a:r>
              <a:rPr lang="en-GB" sz="3200" i="1" dirty="0" smtClean="0">
                <a:solidFill>
                  <a:srgbClr val="FF0066"/>
                </a:solidFill>
              </a:rPr>
              <a:t>Why work with Sarah ?</a:t>
            </a:r>
            <a:endParaRPr lang="en-GB" sz="3200" i="1" dirty="0">
              <a:solidFill>
                <a:srgbClr val="FF0066"/>
              </a:solidFill>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27900"/>
            <a:ext cx="4143124" cy="2929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3573016"/>
            <a:ext cx="2233643" cy="3173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3164" y="3573016"/>
            <a:ext cx="2178883"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55028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50" y="1484313"/>
            <a:ext cx="6472238" cy="720725"/>
          </a:xfrm>
        </p:spPr>
        <p:txBody>
          <a:bodyPr/>
          <a:lstStyle/>
          <a:p>
            <a:pPr fontAlgn="auto">
              <a:spcAft>
                <a:spcPts val="0"/>
              </a:spcAft>
              <a:buFont typeface="FS Clerkenwell" pitchFamily="50" charset="0"/>
              <a:buNone/>
              <a:defRPr/>
            </a:pPr>
            <a:r>
              <a:rPr dirty="0" smtClean="0"/>
              <a:t>Key concepts</a:t>
            </a:r>
            <a:endParaRPr dirty="0"/>
          </a:p>
        </p:txBody>
      </p:sp>
      <p:sp>
        <p:nvSpPr>
          <p:cNvPr id="4" name="Text Placeholder 3"/>
          <p:cNvSpPr>
            <a:spLocks noGrp="1"/>
          </p:cNvSpPr>
          <p:nvPr>
            <p:ph type="body" sz="quarter" idx="10"/>
          </p:nvPr>
        </p:nvSpPr>
        <p:spPr>
          <a:xfrm>
            <a:off x="1809750" y="2174875"/>
            <a:ext cx="7658794" cy="647700"/>
          </a:xfrm>
        </p:spPr>
        <p:txBody>
          <a:bodyPr rtlCol="0">
            <a:noAutofit/>
          </a:bodyPr>
          <a:lstStyle/>
          <a:p>
            <a:pPr fontAlgn="auto">
              <a:spcAft>
                <a:spcPts val="0"/>
              </a:spcAft>
              <a:buFont typeface="Arial" pitchFamily="34" charset="0"/>
              <a:buNone/>
              <a:defRPr/>
            </a:pPr>
            <a:r>
              <a:rPr lang="en-GB" dirty="0" smtClean="0"/>
              <a:t>Inclusive academic literacy instruction </a:t>
            </a:r>
          </a:p>
          <a:p>
            <a:pPr fontAlgn="auto">
              <a:spcAft>
                <a:spcPts val="0"/>
              </a:spcAft>
              <a:buFont typeface="Arial" pitchFamily="34" charset="0"/>
              <a:buNone/>
              <a:defRPr/>
            </a:pPr>
            <a:endParaRPr lang="en-GB" dirty="0"/>
          </a:p>
          <a:p>
            <a:pPr fontAlgn="auto">
              <a:spcAft>
                <a:spcPts val="0"/>
              </a:spcAft>
              <a:buFont typeface="Arial" pitchFamily="34" charset="0"/>
              <a:buNone/>
              <a:defRPr/>
            </a:pPr>
            <a:endParaRPr lang="en-GB" dirty="0" smtClean="0"/>
          </a:p>
          <a:p>
            <a:pPr fontAlgn="auto">
              <a:spcAft>
                <a:spcPts val="0"/>
              </a:spcAft>
              <a:buFont typeface="Arial" pitchFamily="34" charset="0"/>
              <a:buNone/>
              <a:defRPr/>
            </a:pPr>
            <a:endParaRPr lang="en-GB" dirty="0"/>
          </a:p>
          <a:p>
            <a:pPr fontAlgn="auto">
              <a:spcAft>
                <a:spcPts val="0"/>
              </a:spcAft>
              <a:buFont typeface="Arial" pitchFamily="34" charset="0"/>
              <a:buNone/>
              <a:defRPr/>
            </a:pPr>
            <a:endParaRPr lang="en-GB" dirty="0" smtClean="0"/>
          </a:p>
          <a:p>
            <a:pPr fontAlgn="auto">
              <a:spcAft>
                <a:spcPts val="0"/>
              </a:spcAft>
              <a:buFont typeface="Arial" pitchFamily="34" charset="0"/>
              <a:buNone/>
              <a:defRPr/>
            </a:pPr>
            <a:r>
              <a:rPr lang="en-GB" dirty="0"/>
              <a:t/>
            </a:r>
            <a:br>
              <a:rPr lang="en-GB" dirty="0"/>
            </a:br>
            <a:r>
              <a:rPr lang="en-GB" dirty="0" smtClean="0"/>
              <a:t>Feedback literacy: knowing, being and acting</a:t>
            </a:r>
            <a:endParaRPr lang="en-GB" dirty="0"/>
          </a:p>
        </p:txBody>
      </p:sp>
      <p:sp>
        <p:nvSpPr>
          <p:cNvPr id="5" name="TextBox 4"/>
          <p:cNvSpPr txBox="1"/>
          <p:nvPr/>
        </p:nvSpPr>
        <p:spPr>
          <a:xfrm>
            <a:off x="1907704" y="4625841"/>
            <a:ext cx="6408712" cy="1323439"/>
          </a:xfrm>
          <a:prstGeom prst="rect">
            <a:avLst/>
          </a:prstGeom>
          <a:noFill/>
        </p:spPr>
        <p:txBody>
          <a:bodyPr wrap="square" rtlCol="0">
            <a:spAutoFit/>
          </a:bodyPr>
          <a:lstStyle/>
          <a:p>
            <a:r>
              <a:rPr lang="en-GB" sz="2000" i="1" dirty="0" smtClean="0">
                <a:latin typeface="Arial" panose="020B0604020202020204" pitchFamily="34" charset="0"/>
                <a:cs typeface="Arial" panose="020B0604020202020204" pitchFamily="34" charset="0"/>
              </a:rPr>
              <a:t>"Feedback literacy also requires learners and teachers to address the language barriers which inhibit the capacity for learners to understand, interpret and act upon feedback." (Sutton, 2012, p39)</a:t>
            </a:r>
            <a:endParaRPr lang="en-GB" sz="2000" i="1" dirty="0">
              <a:latin typeface="Arial" panose="020B0604020202020204" pitchFamily="34" charset="0"/>
              <a:cs typeface="Arial" panose="020B0604020202020204" pitchFamily="34" charset="0"/>
            </a:endParaRPr>
          </a:p>
        </p:txBody>
      </p:sp>
      <p:sp>
        <p:nvSpPr>
          <p:cNvPr id="6" name="TextBox 2"/>
          <p:cNvSpPr txBox="1"/>
          <p:nvPr/>
        </p:nvSpPr>
        <p:spPr>
          <a:xfrm>
            <a:off x="1835696" y="2537609"/>
            <a:ext cx="6552728" cy="1323439"/>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GB" sz="2000" i="1" dirty="0" smtClean="0">
                <a:latin typeface="Arial" panose="020B0604020202020204" pitchFamily="34" charset="0"/>
                <a:cs typeface="Arial" panose="020B0604020202020204" pitchFamily="34" charset="0"/>
              </a:rPr>
              <a:t>- should focus on genres that are relevant</a:t>
            </a:r>
          </a:p>
          <a:p>
            <a:r>
              <a:rPr lang="en-GB" sz="2000" i="1" dirty="0" smtClean="0">
                <a:latin typeface="Arial" panose="020B0604020202020204" pitchFamily="34" charset="0"/>
                <a:cs typeface="Arial" panose="020B0604020202020204" pitchFamily="34" charset="0"/>
              </a:rPr>
              <a:t>- is an entitlement for all students</a:t>
            </a:r>
          </a:p>
          <a:p>
            <a:r>
              <a:rPr lang="en-GB" sz="2000" i="1" dirty="0" smtClean="0">
                <a:latin typeface="Arial" panose="020B0604020202020204" pitchFamily="34" charset="0"/>
                <a:cs typeface="Arial" panose="020B0604020202020204" pitchFamily="34" charset="0"/>
              </a:rPr>
              <a:t>- needs to be integrated with subject teaching</a:t>
            </a:r>
          </a:p>
          <a:p>
            <a:r>
              <a:rPr lang="en-GB" sz="2000" i="1" dirty="0" smtClean="0">
                <a:latin typeface="Arial" panose="020B0604020202020204" pitchFamily="34" charset="0"/>
                <a:cs typeface="Arial" panose="020B0604020202020204" pitchFamily="34" charset="0"/>
              </a:rPr>
              <a:t>- requires a collaborative effort ...</a:t>
            </a:r>
            <a:r>
              <a:rPr lang="en-GB" sz="2000" i="1" dirty="0">
                <a:latin typeface="Arial" panose="020B0604020202020204" pitchFamily="34" charset="0"/>
                <a:cs typeface="Arial" panose="020B0604020202020204" pitchFamily="34" charset="0"/>
              </a:rPr>
              <a:t> </a:t>
            </a:r>
            <a:r>
              <a:rPr lang="en-GB" sz="2000" i="1" dirty="0" smtClean="0">
                <a:latin typeface="Arial" panose="020B0604020202020204" pitchFamily="34" charset="0"/>
                <a:cs typeface="Arial" panose="020B0604020202020204" pitchFamily="34" charset="0"/>
              </a:rPr>
              <a:t>(Wingate, 2015)</a:t>
            </a:r>
          </a:p>
        </p:txBody>
      </p:sp>
    </p:spTree>
    <p:extLst>
      <p:ext uri="{BB962C8B-B14F-4D97-AF65-F5344CB8AC3E}">
        <p14:creationId xmlns:p14="http://schemas.microsoft.com/office/powerpoint/2010/main" val="362092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50" y="1484313"/>
            <a:ext cx="6472238" cy="720725"/>
          </a:xfrm>
        </p:spPr>
        <p:txBody>
          <a:bodyPr/>
          <a:lstStyle/>
          <a:p>
            <a:pPr fontAlgn="auto">
              <a:spcAft>
                <a:spcPts val="0"/>
              </a:spcAft>
              <a:buFont typeface="FS Clerkenwell" pitchFamily="50" charset="0"/>
              <a:buNone/>
              <a:defRPr/>
            </a:pPr>
            <a:r>
              <a:rPr dirty="0" smtClean="0"/>
              <a:t>Outcomes - in relation to our objectives</a:t>
            </a:r>
            <a:endParaRPr dirty="0"/>
          </a:p>
        </p:txBody>
      </p:sp>
      <p:sp>
        <p:nvSpPr>
          <p:cNvPr id="4" name="Text Placeholder 3"/>
          <p:cNvSpPr>
            <a:spLocks noGrp="1"/>
          </p:cNvSpPr>
          <p:nvPr>
            <p:ph type="body" sz="quarter" idx="10"/>
          </p:nvPr>
        </p:nvSpPr>
        <p:spPr>
          <a:xfrm>
            <a:off x="1809750" y="2174875"/>
            <a:ext cx="6480175" cy="647700"/>
          </a:xfrm>
        </p:spPr>
        <p:txBody>
          <a:bodyPr rtlCol="0">
            <a:noAutofit/>
          </a:bodyPr>
          <a:lstStyle/>
          <a:p>
            <a:pPr fontAlgn="auto">
              <a:spcBef>
                <a:spcPts val="1200"/>
              </a:spcBef>
              <a:spcAft>
                <a:spcPts val="0"/>
              </a:spcAft>
              <a:buFont typeface="Arial" pitchFamily="34" charset="0"/>
              <a:buNone/>
              <a:defRPr/>
            </a:pPr>
            <a:r>
              <a:rPr lang="en-GB" dirty="0" smtClean="0"/>
              <a:t>Where are students in terms of their academic literacy skills?</a:t>
            </a:r>
          </a:p>
          <a:p>
            <a:pPr fontAlgn="auto">
              <a:spcBef>
                <a:spcPts val="1200"/>
              </a:spcBef>
              <a:spcAft>
                <a:spcPts val="0"/>
              </a:spcAft>
              <a:defRPr/>
            </a:pPr>
            <a:r>
              <a:rPr lang="en-GB" dirty="0" smtClean="0"/>
              <a:t>What can be done in terms of </a:t>
            </a:r>
            <a:r>
              <a:rPr lang="en-GB" dirty="0"/>
              <a:t>teaching to support their development?</a:t>
            </a:r>
          </a:p>
          <a:p>
            <a:pPr fontAlgn="auto">
              <a:spcBef>
                <a:spcPts val="1200"/>
              </a:spcBef>
              <a:spcAft>
                <a:spcPts val="0"/>
              </a:spcAft>
              <a:buFont typeface="Arial" pitchFamily="34" charset="0"/>
              <a:buNone/>
              <a:defRPr/>
            </a:pPr>
            <a:r>
              <a:rPr lang="en-GB" dirty="0" smtClean="0"/>
              <a:t>What can be done in terms of feedback to support their development?</a:t>
            </a:r>
          </a:p>
          <a:p>
            <a:pPr fontAlgn="auto">
              <a:spcBef>
                <a:spcPts val="1200"/>
              </a:spcBef>
              <a:spcAft>
                <a:spcPts val="0"/>
              </a:spcAft>
              <a:buFont typeface="Arial" pitchFamily="34" charset="0"/>
              <a:buNone/>
              <a:defRPr/>
            </a:pPr>
            <a:r>
              <a:rPr lang="en-GB" dirty="0" smtClean="0"/>
              <a:t>To what extent will the subject specialist lecturer gain confidence in developing her students' academic literacy?</a:t>
            </a:r>
          </a:p>
          <a:p>
            <a:pPr fontAlgn="auto">
              <a:spcAft>
                <a:spcPts val="0"/>
              </a:spcAft>
              <a:buFont typeface="Arial" pitchFamily="34" charset="0"/>
              <a:buNone/>
              <a:defRPr/>
            </a:pPr>
            <a:endParaRPr lang="en-GB" dirty="0"/>
          </a:p>
        </p:txBody>
      </p:sp>
    </p:spTree>
    <p:extLst>
      <p:ext uri="{BB962C8B-B14F-4D97-AF65-F5344CB8AC3E}">
        <p14:creationId xmlns:p14="http://schemas.microsoft.com/office/powerpoint/2010/main" val="768268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6792"/>
            <a:ext cx="3491880" cy="5184576"/>
          </a:xfrm>
        </p:spPr>
        <p:txBody>
          <a:bodyPr/>
          <a:lstStyle/>
          <a:p>
            <a:pPr algn="ctr" fontAlgn="auto">
              <a:spcAft>
                <a:spcPts val="0"/>
              </a:spcAft>
              <a:buFont typeface="FS Clerkenwell" pitchFamily="50" charset="0"/>
              <a:buNone/>
              <a:defRPr/>
            </a:pPr>
            <a:r>
              <a:rPr sz="2600" dirty="0" smtClean="0"/>
              <a:t>Methodology</a:t>
            </a:r>
            <a:r>
              <a:rPr dirty="0" smtClean="0"/>
              <a:t/>
            </a:r>
            <a:br>
              <a:rPr dirty="0" smtClean="0"/>
            </a:br>
            <a:r>
              <a:rPr dirty="0" smtClean="0"/>
              <a:t/>
            </a:r>
            <a:br>
              <a:rPr dirty="0" smtClean="0"/>
            </a:br>
            <a:r>
              <a:rPr lang="fr-FR" i="1" dirty="0" smtClean="0">
                <a:solidFill>
                  <a:srgbClr val="621B40"/>
                </a:solidFill>
              </a:rPr>
              <a:t/>
            </a:r>
            <a:br>
              <a:rPr lang="fr-FR" i="1" dirty="0" smtClean="0">
                <a:solidFill>
                  <a:srgbClr val="621B40"/>
                </a:solidFill>
              </a:rPr>
            </a:br>
            <a:endParaRPr sz="1400" i="1" spc="0" dirty="0">
              <a:solidFill>
                <a:schemeClr val="tx1"/>
              </a:solidFill>
              <a:ea typeface="+mn-ea"/>
            </a:endParaRPr>
          </a:p>
        </p:txBody>
      </p:sp>
      <p:pic>
        <p:nvPicPr>
          <p:cNvPr id="6" name="Picture Placeholder 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487" r="1487"/>
          <a:stretch>
            <a:fillRect/>
          </a:stretch>
        </p:blipFill>
        <p:spPr>
          <a:xfrm>
            <a:off x="3491879" y="150044"/>
            <a:ext cx="5652121" cy="6447307"/>
          </a:xfrm>
        </p:spPr>
      </p:pic>
      <p:sp>
        <p:nvSpPr>
          <p:cNvPr id="24581" name="Content Placeholder 2"/>
          <p:cNvSpPr>
            <a:spLocks noGrp="1"/>
          </p:cNvSpPr>
          <p:nvPr>
            <p:ph idx="4294967295"/>
          </p:nvPr>
        </p:nvSpPr>
        <p:spPr>
          <a:xfrm>
            <a:off x="395536" y="2204864"/>
            <a:ext cx="3096344" cy="4176464"/>
          </a:xfrm>
        </p:spPr>
        <p:txBody>
          <a:bodyPr/>
          <a:lstStyle/>
          <a:p>
            <a:pPr marL="0" indent="0" algn="ctr">
              <a:buNone/>
            </a:pPr>
            <a:r>
              <a:rPr lang="en-GB" sz="2000" i="1" dirty="0" smtClean="0"/>
              <a:t>'Many </a:t>
            </a:r>
            <a:r>
              <a:rPr lang="en-GB" sz="2000" i="1" dirty="0"/>
              <a:t>teachers and researchers now acknowledge that wisdom can be found in the voices of individuals as they live their own experience, reflect on its meaning, and take action to change what they perceive to be in need of </a:t>
            </a:r>
            <a:r>
              <a:rPr lang="en-GB" sz="2000" i="1" dirty="0" smtClean="0"/>
              <a:t>change ' </a:t>
            </a:r>
          </a:p>
          <a:p>
            <a:pPr marL="0" indent="0">
              <a:buNone/>
            </a:pPr>
            <a:r>
              <a:rPr lang="en-GB" sz="2000" i="1" dirty="0" smtClean="0"/>
              <a:t> </a:t>
            </a:r>
          </a:p>
          <a:p>
            <a:pPr marL="0" indent="0" algn="ctr">
              <a:buNone/>
            </a:pPr>
            <a:r>
              <a:rPr lang="en-GB" sz="2000" i="1" dirty="0" smtClean="0"/>
              <a:t>(Hatch et al 2006)</a:t>
            </a:r>
            <a:endParaRPr lang="en-GB" sz="2000" i="1" dirty="0" smtClean="0">
              <a:latin typeface="Arial" charset="0"/>
              <a:cs typeface="Arial" charset="0"/>
            </a:endParaRPr>
          </a:p>
        </p:txBody>
      </p:sp>
    </p:spTree>
    <p:extLst>
      <p:ext uri="{BB962C8B-B14F-4D97-AF65-F5344CB8AC3E}">
        <p14:creationId xmlns:p14="http://schemas.microsoft.com/office/powerpoint/2010/main" val="16476255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484784"/>
            <a:ext cx="3096344" cy="1080120"/>
          </a:xfrm>
        </p:spPr>
        <p:txBody>
          <a:bodyPr/>
          <a:lstStyle/>
          <a:p>
            <a:pPr algn="ctr" fontAlgn="auto">
              <a:spcAft>
                <a:spcPts val="0"/>
              </a:spcAft>
              <a:buFont typeface="FS Clerkenwell" pitchFamily="50" charset="0"/>
              <a:buNone/>
              <a:defRPr/>
            </a:pPr>
            <a:r>
              <a:rPr lang="en-GB" sz="2600" dirty="0" smtClean="0"/>
              <a:t>Assessment Tasks</a:t>
            </a:r>
            <a:endParaRPr sz="2600" dirty="0"/>
          </a:p>
        </p:txBody>
      </p:sp>
      <p:pic>
        <p:nvPicPr>
          <p:cNvPr id="17" name="Picture Placeholder 16"/>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531" r="1531"/>
          <a:stretch>
            <a:fillRect/>
          </a:stretch>
        </p:blipFill>
        <p:spPr/>
      </p:pic>
      <p:sp>
        <p:nvSpPr>
          <p:cNvPr id="21506" name="Content Placeholder 2"/>
          <p:cNvSpPr>
            <a:spLocks noGrp="1"/>
          </p:cNvSpPr>
          <p:nvPr>
            <p:ph idx="1"/>
          </p:nvPr>
        </p:nvSpPr>
        <p:spPr/>
        <p:txBody>
          <a:bodyPr/>
          <a:lstStyle/>
          <a:p>
            <a:endParaRPr lang="en-GB" dirty="0" smtClean="0">
              <a:latin typeface="Arial" charset="0"/>
              <a:cs typeface="Arial" charset="0"/>
            </a:endParaRPr>
          </a:p>
          <a:p>
            <a:endParaRPr lang="en-GB" dirty="0" smtClean="0">
              <a:latin typeface="Arial" charset="0"/>
              <a:cs typeface="Arial" charset="0"/>
            </a:endParaRPr>
          </a:p>
          <a:p>
            <a:endParaRPr lang="en-GB" dirty="0" smtClean="0">
              <a:latin typeface="Arial" charset="0"/>
              <a:cs typeface="Arial" charset="0"/>
            </a:endParaRPr>
          </a:p>
          <a:p>
            <a:endParaRPr lang="en-GB" dirty="0" smtClean="0">
              <a:latin typeface="Arial" charset="0"/>
              <a:cs typeface="Arial" charset="0"/>
            </a:endParaRPr>
          </a:p>
        </p:txBody>
      </p:sp>
      <p:sp>
        <p:nvSpPr>
          <p:cNvPr id="4" name="Text Placeholder 3"/>
          <p:cNvSpPr>
            <a:spLocks noGrp="1"/>
          </p:cNvSpPr>
          <p:nvPr>
            <p:ph type="body" sz="quarter" idx="4294967295"/>
          </p:nvPr>
        </p:nvSpPr>
        <p:spPr>
          <a:xfrm>
            <a:off x="611560" y="1916831"/>
            <a:ext cx="3276228" cy="2520231"/>
          </a:xfrm>
        </p:spPr>
        <p:txBody>
          <a:bodyPr rtlCol="0">
            <a:noAutofit/>
          </a:bodyPr>
          <a:lstStyle/>
          <a:p>
            <a:pPr fontAlgn="auto">
              <a:spcAft>
                <a:spcPts val="0"/>
              </a:spcAft>
              <a:buFont typeface="Arial" pitchFamily="34" charset="0"/>
              <a:buNone/>
              <a:defRPr/>
            </a:pPr>
            <a:endParaRPr lang="en-GB" dirty="0"/>
          </a:p>
          <a:p>
            <a:pPr fontAlgn="auto">
              <a:spcAft>
                <a:spcPts val="0"/>
              </a:spcAft>
              <a:buFont typeface="Arial" pitchFamily="34" charset="0"/>
              <a:buNone/>
              <a:defRPr/>
            </a:pPr>
            <a:r>
              <a:rPr lang="en-GB" dirty="0" smtClean="0"/>
              <a:t>	Feedback systems </a:t>
            </a:r>
          </a:p>
          <a:p>
            <a:pPr fontAlgn="auto">
              <a:spcAft>
                <a:spcPts val="0"/>
              </a:spcAft>
              <a:buFont typeface="Arial" pitchFamily="34" charset="0"/>
              <a:buNone/>
              <a:defRPr/>
            </a:pPr>
            <a:endParaRPr lang="en-GB" dirty="0"/>
          </a:p>
          <a:p>
            <a:pPr fontAlgn="auto">
              <a:spcAft>
                <a:spcPts val="0"/>
              </a:spcAft>
              <a:buFont typeface="Arial" pitchFamily="34" charset="0"/>
              <a:buNone/>
              <a:defRPr/>
            </a:pPr>
            <a:r>
              <a:rPr lang="en-GB" dirty="0" smtClean="0"/>
              <a:t>	Processes and practices</a:t>
            </a:r>
            <a:endParaRPr lang="en-GB" dirty="0"/>
          </a:p>
        </p:txBody>
      </p:sp>
      <p:pic>
        <p:nvPicPr>
          <p:cNvPr id="18" name="Picture Placeholder 17"/>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27186" r="27186"/>
          <a:stretch>
            <a:fillRect/>
          </a:stretch>
        </p:blipFill>
        <p:spPr/>
      </p:pic>
      <p:pic>
        <p:nvPicPr>
          <p:cNvPr id="16" name="Picture Placeholder 15"/>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t="163" b="163"/>
          <a:stretch>
            <a:fillRect/>
          </a:stretch>
        </p:blip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3" y="1484313"/>
            <a:ext cx="2727325" cy="1081087"/>
          </a:xfrm>
        </p:spPr>
        <p:txBody>
          <a:bodyPr/>
          <a:lstStyle/>
          <a:p>
            <a:pPr fontAlgn="auto">
              <a:spcAft>
                <a:spcPts val="0"/>
              </a:spcAft>
              <a:buFont typeface="FS Clerkenwell" pitchFamily="50" charset="0"/>
              <a:buNone/>
              <a:defRPr/>
            </a:pPr>
            <a:r>
              <a:rPr sz="2600" dirty="0" smtClean="0"/>
              <a:t>1</a:t>
            </a:r>
            <a:r>
              <a:rPr sz="2600" baseline="30000" dirty="0" smtClean="0"/>
              <a:t>st</a:t>
            </a:r>
            <a:r>
              <a:rPr sz="2600" dirty="0" smtClean="0"/>
              <a:t> Findings </a:t>
            </a:r>
            <a:br>
              <a:rPr sz="2600" dirty="0" smtClean="0"/>
            </a:br>
            <a:r>
              <a:rPr dirty="0" smtClean="0"/>
              <a:t>Perceptions of feedback</a:t>
            </a:r>
            <a:br>
              <a:rPr dirty="0" smtClean="0"/>
            </a:br>
            <a:r>
              <a:rPr lang="en-GB" dirty="0" smtClean="0"/>
              <a:t>Feedforward</a:t>
            </a:r>
            <a:r>
              <a:rPr smtClean="0"/>
              <a:t/>
            </a:r>
            <a:br>
              <a:rPr smtClean="0"/>
            </a:br>
            <a:r>
              <a:rPr lang="fr-FR" i="1" dirty="0" smtClean="0">
                <a:solidFill>
                  <a:srgbClr val="621B40"/>
                </a:solidFill>
              </a:rPr>
              <a:t/>
            </a:r>
            <a:br>
              <a:rPr lang="fr-FR" i="1" dirty="0" smtClean="0">
                <a:solidFill>
                  <a:srgbClr val="621B40"/>
                </a:solidFill>
              </a:rPr>
            </a:br>
            <a:endParaRPr sz="1400" i="1" spc="0" dirty="0">
              <a:solidFill>
                <a:schemeClr val="tx1"/>
              </a:solidFill>
              <a:ea typeface="+mn-ea"/>
            </a:endParaRPr>
          </a:p>
        </p:txBody>
      </p:sp>
      <p:sp>
        <p:nvSpPr>
          <p:cNvPr id="5" name="Rectangle 4"/>
          <p:cNvSpPr/>
          <p:nvPr/>
        </p:nvSpPr>
        <p:spPr>
          <a:xfrm>
            <a:off x="467544" y="3068960"/>
            <a:ext cx="1944216" cy="2585323"/>
          </a:xfrm>
          <a:prstGeom prst="rect">
            <a:avLst/>
          </a:prstGeom>
          <a:ln w="6350">
            <a:solidFill>
              <a:schemeClr val="tx1"/>
            </a:solidFill>
          </a:ln>
        </p:spPr>
        <p:txBody>
          <a:bodyPr wrap="square">
            <a:spAutoFit/>
          </a:bodyPr>
          <a:lstStyle/>
          <a:p>
            <a:r>
              <a:rPr lang="en-GB" i="1" dirty="0" smtClean="0"/>
              <a:t>"So she says, 'That's your question!... but I'm thinking is that my question? I just can't get it in my head for some reason." </a:t>
            </a:r>
            <a:r>
              <a:rPr lang="en-GB" dirty="0" smtClean="0"/>
              <a:t>(A)</a:t>
            </a:r>
            <a:endParaRPr lang="en-GB" dirty="0"/>
          </a:p>
        </p:txBody>
      </p:sp>
      <p:sp>
        <p:nvSpPr>
          <p:cNvPr id="11" name="Rectangle 10"/>
          <p:cNvSpPr/>
          <p:nvPr/>
        </p:nvSpPr>
        <p:spPr>
          <a:xfrm>
            <a:off x="2843808" y="3068960"/>
            <a:ext cx="2520280" cy="2862322"/>
          </a:xfrm>
          <a:prstGeom prst="rect">
            <a:avLst/>
          </a:prstGeom>
          <a:ln w="6350">
            <a:solidFill>
              <a:schemeClr val="tx1"/>
            </a:solidFill>
          </a:ln>
        </p:spPr>
        <p:txBody>
          <a:bodyPr wrap="square">
            <a:spAutoFit/>
          </a:bodyPr>
          <a:lstStyle/>
          <a:p>
            <a:r>
              <a:rPr lang="en-GB" i="1" dirty="0" smtClean="0"/>
              <a:t>"... I kind of knew that my action plan wasn't very good so I've got to work on that. I've only just read mine [feedback] so I don't think it's sunk in yet. It's not something I normally read, I just look at my mark." </a:t>
            </a:r>
            <a:r>
              <a:rPr lang="en-GB" dirty="0" smtClean="0"/>
              <a:t>(B)</a:t>
            </a:r>
            <a:endParaRPr lang="en-GB" dirty="0"/>
          </a:p>
        </p:txBody>
      </p:sp>
      <p:sp>
        <p:nvSpPr>
          <p:cNvPr id="6" name="Rectangle 5"/>
          <p:cNvSpPr/>
          <p:nvPr/>
        </p:nvSpPr>
        <p:spPr>
          <a:xfrm>
            <a:off x="5796136" y="3068960"/>
            <a:ext cx="2880320" cy="3139321"/>
          </a:xfrm>
          <a:prstGeom prst="rect">
            <a:avLst/>
          </a:prstGeom>
          <a:ln w="6350">
            <a:solidFill>
              <a:schemeClr val="tx1"/>
            </a:solidFill>
          </a:ln>
        </p:spPr>
        <p:txBody>
          <a:bodyPr wrap="square">
            <a:spAutoFit/>
          </a:bodyPr>
          <a:lstStyle/>
          <a:p>
            <a:r>
              <a:rPr lang="en-GB" i="1" dirty="0" smtClean="0"/>
              <a:t>"they still didn't really feel very clear about what the purpose of the task was...</a:t>
            </a:r>
          </a:p>
          <a:p>
            <a:endParaRPr lang="en-GB" i="1" dirty="0"/>
          </a:p>
          <a:p>
            <a:r>
              <a:rPr lang="en-GB" i="1" dirty="0" smtClean="0"/>
              <a:t>They need to be careful not to do like a description of their case study ...</a:t>
            </a:r>
          </a:p>
          <a:p>
            <a:endParaRPr lang="en-GB" i="1" dirty="0"/>
          </a:p>
          <a:p>
            <a:r>
              <a:rPr lang="en-GB" i="1" dirty="0" smtClean="0"/>
              <a:t>...all that needs to be sort of set in the context of ...literature." </a:t>
            </a:r>
            <a:r>
              <a:rPr lang="en-GB" dirty="0" smtClean="0"/>
              <a:t>(S)</a:t>
            </a:r>
            <a:endParaRPr lang="en-GB" dirty="0"/>
          </a:p>
        </p:txBody>
      </p:sp>
    </p:spTree>
    <p:extLst>
      <p:ext uri="{BB962C8B-B14F-4D97-AF65-F5344CB8AC3E}">
        <p14:creationId xmlns:p14="http://schemas.microsoft.com/office/powerpoint/2010/main" val="197169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3" y="1484313"/>
            <a:ext cx="2727325" cy="1081087"/>
          </a:xfrm>
        </p:spPr>
        <p:txBody>
          <a:bodyPr/>
          <a:lstStyle/>
          <a:p>
            <a:pPr fontAlgn="auto">
              <a:spcAft>
                <a:spcPts val="0"/>
              </a:spcAft>
              <a:buFont typeface="FS Clerkenwell" pitchFamily="50" charset="0"/>
              <a:buNone/>
              <a:defRPr/>
            </a:pPr>
            <a:r>
              <a:rPr sz="2600" dirty="0" smtClean="0"/>
              <a:t>Intervention </a:t>
            </a:r>
            <a:br>
              <a:rPr sz="2600" dirty="0" smtClean="0"/>
            </a:br>
            <a:r>
              <a:rPr lang="fr-FR" i="1" dirty="0" smtClean="0">
                <a:solidFill>
                  <a:srgbClr val="621B40"/>
                </a:solidFill>
              </a:rPr>
              <a:t/>
            </a:r>
            <a:br>
              <a:rPr lang="fr-FR" i="1" dirty="0" smtClean="0">
                <a:solidFill>
                  <a:srgbClr val="621B40"/>
                </a:solidFill>
              </a:rPr>
            </a:br>
            <a:r>
              <a:rPr lang="fr-FR" i="1" dirty="0" smtClean="0">
                <a:solidFill>
                  <a:srgbClr val="621B40"/>
                </a:solidFill>
              </a:rPr>
              <a:t>By the end of </a:t>
            </a:r>
            <a:r>
              <a:rPr lang="fr-FR" i="1" dirty="0" err="1" smtClean="0">
                <a:solidFill>
                  <a:srgbClr val="621B40"/>
                </a:solidFill>
              </a:rPr>
              <a:t>this</a:t>
            </a:r>
            <a:r>
              <a:rPr lang="fr-FR" i="1" dirty="0" smtClean="0">
                <a:solidFill>
                  <a:srgbClr val="621B40"/>
                </a:solidFill>
              </a:rPr>
              <a:t> session, </a:t>
            </a:r>
            <a:r>
              <a:rPr lang="fr-FR" i="1" dirty="0" err="1" smtClean="0">
                <a:solidFill>
                  <a:srgbClr val="621B40"/>
                </a:solidFill>
              </a:rPr>
              <a:t>students</a:t>
            </a:r>
            <a:r>
              <a:rPr lang="fr-FR" i="1" dirty="0" smtClean="0">
                <a:solidFill>
                  <a:srgbClr val="621B40"/>
                </a:solidFill>
              </a:rPr>
              <a:t> </a:t>
            </a:r>
            <a:r>
              <a:rPr lang="fr-FR" i="1" dirty="0" err="1" smtClean="0">
                <a:solidFill>
                  <a:srgbClr val="621B40"/>
                </a:solidFill>
              </a:rPr>
              <a:t>will</a:t>
            </a:r>
            <a:r>
              <a:rPr lang="fr-FR" i="1" dirty="0" smtClean="0">
                <a:solidFill>
                  <a:srgbClr val="621B40"/>
                </a:solidFill>
              </a:rPr>
              <a:t> </a:t>
            </a:r>
            <a:r>
              <a:rPr lang="fr-FR" i="1" dirty="0" err="1" smtClean="0">
                <a:solidFill>
                  <a:srgbClr val="621B40"/>
                </a:solidFill>
              </a:rPr>
              <a:t>be</a:t>
            </a:r>
            <a:r>
              <a:rPr lang="fr-FR" i="1" dirty="0" smtClean="0">
                <a:solidFill>
                  <a:srgbClr val="621B40"/>
                </a:solidFill>
              </a:rPr>
              <a:t> able to:</a:t>
            </a:r>
            <a:endParaRPr sz="1400" i="1" spc="0" dirty="0">
              <a:solidFill>
                <a:schemeClr val="tx1"/>
              </a:solidFill>
              <a:ea typeface="+mn-ea"/>
            </a:endParaRPr>
          </a:p>
        </p:txBody>
      </p:sp>
      <p:sp>
        <p:nvSpPr>
          <p:cNvPr id="24581" name="Content Placeholder 2"/>
          <p:cNvSpPr>
            <a:spLocks noGrp="1"/>
          </p:cNvSpPr>
          <p:nvPr>
            <p:ph idx="1"/>
          </p:nvPr>
        </p:nvSpPr>
        <p:spPr>
          <a:xfrm>
            <a:off x="138113" y="2852936"/>
            <a:ext cx="3641799" cy="2303462"/>
          </a:xfrm>
        </p:spPr>
        <p:txBody>
          <a:bodyPr/>
          <a:lstStyle/>
          <a:p>
            <a:pPr marL="393750" indent="-285750">
              <a:lnSpc>
                <a:spcPct val="100000"/>
              </a:lnSpc>
              <a:buFont typeface="Arial" panose="020B0604020202020204" pitchFamily="34" charset="0"/>
              <a:buChar char="•"/>
            </a:pPr>
            <a:r>
              <a:rPr lang="en-GB" sz="1800" dirty="0" smtClean="0">
                <a:latin typeface="Arial" charset="0"/>
                <a:cs typeface="Arial" charset="0"/>
              </a:rPr>
              <a:t>Specify elements of the rhetorical </a:t>
            </a:r>
            <a:r>
              <a:rPr lang="en-GB" sz="1800" dirty="0">
                <a:latin typeface="Arial" charset="0"/>
                <a:cs typeface="Arial" charset="0"/>
              </a:rPr>
              <a:t>triangle</a:t>
            </a:r>
          </a:p>
          <a:p>
            <a:pPr marL="393750" indent="-285750">
              <a:lnSpc>
                <a:spcPct val="100000"/>
              </a:lnSpc>
              <a:buFont typeface="Arial" panose="020B0604020202020204" pitchFamily="34" charset="0"/>
              <a:buChar char="•"/>
            </a:pPr>
            <a:r>
              <a:rPr lang="en-GB" sz="1800" dirty="0" smtClean="0">
                <a:latin typeface="Arial" charset="0"/>
                <a:cs typeface="Arial" charset="0"/>
              </a:rPr>
              <a:t>Understand the importance of purpose</a:t>
            </a:r>
          </a:p>
          <a:p>
            <a:pPr marL="393750" indent="-285750">
              <a:lnSpc>
                <a:spcPct val="100000"/>
              </a:lnSpc>
              <a:buFont typeface="Arial" panose="020B0604020202020204" pitchFamily="34" charset="0"/>
              <a:buChar char="•"/>
            </a:pPr>
            <a:r>
              <a:rPr lang="en-GB" sz="1800" dirty="0" smtClean="0">
                <a:latin typeface="Arial" charset="0"/>
                <a:cs typeface="Arial" charset="0"/>
              </a:rPr>
              <a:t>Analyse an assignment brief</a:t>
            </a:r>
            <a:endParaRPr lang="en-GB" sz="1800" dirty="0">
              <a:latin typeface="Arial" charset="0"/>
              <a:cs typeface="Arial" charset="0"/>
            </a:endParaRPr>
          </a:p>
          <a:p>
            <a:pPr marL="393750" indent="-285750">
              <a:lnSpc>
                <a:spcPct val="100000"/>
              </a:lnSpc>
              <a:buFont typeface="Arial" panose="020B0604020202020204" pitchFamily="34" charset="0"/>
              <a:buChar char="•"/>
            </a:pPr>
            <a:r>
              <a:rPr lang="en-GB" sz="1800" dirty="0" smtClean="0">
                <a:latin typeface="Arial" charset="0"/>
                <a:cs typeface="Arial" charset="0"/>
              </a:rPr>
              <a:t>Elicit rules for source </a:t>
            </a:r>
            <a:r>
              <a:rPr lang="en-GB" sz="1800" dirty="0">
                <a:latin typeface="Arial" charset="0"/>
                <a:cs typeface="Arial" charset="0"/>
              </a:rPr>
              <a:t>use </a:t>
            </a:r>
          </a:p>
          <a:p>
            <a:pPr marL="393750" indent="-285750">
              <a:lnSpc>
                <a:spcPct val="100000"/>
              </a:lnSpc>
              <a:buFont typeface="Arial" panose="020B0604020202020204" pitchFamily="34" charset="0"/>
              <a:buChar char="•"/>
            </a:pPr>
            <a:r>
              <a:rPr lang="en-GB" sz="1800" dirty="0" smtClean="0">
                <a:latin typeface="Arial" charset="0"/>
                <a:cs typeface="Arial" charset="0"/>
              </a:rPr>
              <a:t>Integrate </a:t>
            </a:r>
            <a:r>
              <a:rPr lang="en-GB" sz="1800" dirty="0">
                <a:latin typeface="Arial" charset="0"/>
                <a:cs typeface="Arial" charset="0"/>
              </a:rPr>
              <a:t>theory and policy with practice</a:t>
            </a:r>
          </a:p>
          <a:p>
            <a:pPr marL="393750" indent="-285750">
              <a:lnSpc>
                <a:spcPct val="100000"/>
              </a:lnSpc>
              <a:buFont typeface="Arial" panose="020B0604020202020204" pitchFamily="34" charset="0"/>
              <a:buChar char="•"/>
            </a:pPr>
            <a:r>
              <a:rPr lang="en-GB" sz="1800" dirty="0">
                <a:latin typeface="Arial" charset="0"/>
                <a:cs typeface="Arial" charset="0"/>
              </a:rPr>
              <a:t>Identifying description and evaluation in reflection</a:t>
            </a:r>
          </a:p>
          <a:p>
            <a:endParaRPr lang="en-GB" dirty="0" smtClean="0">
              <a:latin typeface="Arial" charset="0"/>
              <a:cs typeface="Arial"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413809"/>
            <a:ext cx="2016224" cy="28418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310540"/>
            <a:ext cx="4176464" cy="29533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264" y="3449186"/>
            <a:ext cx="2016224" cy="27881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94272520"/>
      </p:ext>
    </p:extLst>
  </p:cSld>
  <p:clrMapOvr>
    <a:masterClrMapping/>
  </p:clrMapOvr>
  <p:timing>
    <p:tnLst>
      <p:par>
        <p:cTn id="1" dur="indefinite" restart="never" nodeType="tmRoot"/>
      </p:par>
    </p:tnLst>
  </p:timing>
</p:sld>
</file>

<file path=ppt/theme/theme1.xml><?xml version="1.0" encoding="utf-8"?>
<a:theme xmlns:a="http://schemas.openxmlformats.org/drawingml/2006/main" name="Sheffield Hallam Theme 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Sheffield Hallam Theme v1</Template>
  <TotalTime>22331</TotalTime>
  <Words>2472</Words>
  <Application>Microsoft Office PowerPoint</Application>
  <PresentationFormat>On-screen Show (4:3)</PresentationFormat>
  <Paragraphs>266</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FS Clerkenwell</vt:lpstr>
      <vt:lpstr>Sheffield Hallam Theme v1</vt:lpstr>
      <vt:lpstr>From commuters to collaborators: Using EAP approaches with home students</vt:lpstr>
      <vt:lpstr>PowerPoint Presentation</vt:lpstr>
      <vt:lpstr>PowerPoint Presentation</vt:lpstr>
      <vt:lpstr>Key concepts</vt:lpstr>
      <vt:lpstr>Outcomes - in relation to our objectives</vt:lpstr>
      <vt:lpstr>Methodology   </vt:lpstr>
      <vt:lpstr>Assessment Tasks</vt:lpstr>
      <vt:lpstr>1st Findings  Perceptions of feedback Feedforward  </vt:lpstr>
      <vt:lpstr>Intervention   By the end of this session, students will be able to:</vt:lpstr>
      <vt:lpstr>2nd Findings  Did the feedback work? Did the intervention work? Further reflections... </vt:lpstr>
      <vt:lpstr>2nd Findings  Did the feedback work? Did the intervention work? Further reflections... </vt:lpstr>
      <vt:lpstr>Outcomes - in relation to our objectives</vt:lpstr>
      <vt:lpstr>Recommendations</vt:lpstr>
      <vt:lpstr>  </vt:lpstr>
      <vt:lpstr>References </vt:lpstr>
      <vt:lpstr>Research questions - cut some??!!??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Sharron Bardsley</dc:creator>
  <cp:lastModifiedBy>Maxine Gillway</cp:lastModifiedBy>
  <cp:revision>328</cp:revision>
  <cp:lastPrinted>2012-03-05T14:56:53Z</cp:lastPrinted>
  <dcterms:created xsi:type="dcterms:W3CDTF">2012-01-27T13:24:50Z</dcterms:created>
  <dcterms:modified xsi:type="dcterms:W3CDTF">2017-04-08T07:52:25Z</dcterms:modified>
</cp:coreProperties>
</file>