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77" r:id="rId14"/>
    <p:sldId id="285" r:id="rId15"/>
    <p:sldId id="286" r:id="rId16"/>
    <p:sldId id="279" r:id="rId17"/>
    <p:sldId id="281" r:id="rId18"/>
    <p:sldId id="282" r:id="rId19"/>
    <p:sldId id="283" r:id="rId20"/>
    <p:sldId id="284" r:id="rId21"/>
    <p:sldId id="287" r:id="rId22"/>
    <p:sldId id="288" r:id="rId23"/>
    <p:sldId id="273" r:id="rId24"/>
    <p:sldId id="274" r:id="rId25"/>
    <p:sldId id="275" r:id="rId26"/>
    <p:sldId id="276" r:id="rId27"/>
    <p:sldId id="266" r:id="rId28"/>
    <p:sldId id="268" r:id="rId29"/>
    <p:sldId id="270" r:id="rId30"/>
    <p:sldId id="27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41" autoAdjust="0"/>
  </p:normalViewPr>
  <p:slideViewPr>
    <p:cSldViewPr snapToGrid="0" snapToObjects="1" showGuides="1">
      <p:cViewPr varScale="1">
        <p:scale>
          <a:sx n="64" d="100"/>
          <a:sy n="64" d="100"/>
        </p:scale>
        <p:origin x="-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Average proportions of  hedges identified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Specification</c:v>
                </c:pt>
                <c:pt idx="1">
                  <c:v>Verification</c:v>
                </c:pt>
                <c:pt idx="2">
                  <c:v>Reader-oriented</c:v>
                </c:pt>
                <c:pt idx="3">
                  <c:v>Writer-oriented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</c:v>
                </c:pt>
                <c:pt idx="1">
                  <c:v>0.49</c:v>
                </c:pt>
                <c:pt idx="2">
                  <c:v>0.24</c:v>
                </c:pt>
                <c:pt idx="3">
                  <c:v>0.46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6210296"/>
        <c:axId val="2106212008"/>
      </c:barChart>
      <c:catAx>
        <c:axId val="2106210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aseline="0"/>
            </a:pPr>
            <a:endParaRPr lang="en-US"/>
          </a:p>
        </c:txPr>
        <c:crossAx val="2106212008"/>
        <c:crosses val="autoZero"/>
        <c:auto val="1"/>
        <c:lblAlgn val="ctr"/>
        <c:lblOffset val="100"/>
        <c:noMultiLvlLbl val="0"/>
      </c:catAx>
      <c:valAx>
        <c:axId val="21062120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06210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AC16F-37DB-9C4A-9B02-81689F53E8B7}" type="datetimeFigureOut">
              <a:rPr lang="en-US" smtClean="0"/>
              <a:t>06/04/2017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6401E-590F-D84F-99BB-EE3D79574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1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 separate from; explain how? Stance</a:t>
            </a:r>
            <a:r>
              <a:rPr lang="en-US" baseline="0" dirty="0" smtClean="0"/>
              <a:t> – wider, though could arguably subsume hedging (though some aspects of Hyland’s model outside scope of stance; some overlap with epistemic modality, but that covers ‘certainty’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6401E-590F-D84F-99BB-EE3D79574C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300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use of passive constructions, clausal subjects, ‘abstract </a:t>
            </a:r>
            <a:r>
              <a:rPr lang="en-GB" sz="1200" dirty="0" err="1" smtClean="0"/>
              <a:t>rhetors</a:t>
            </a:r>
            <a:r>
              <a:rPr lang="en-GB" sz="1200" dirty="0" smtClean="0"/>
              <a:t>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96B70-6047-4A4D-9DEE-16D47C7CB2A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83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use of passive constructions, clausal subjects, ‘abstract </a:t>
            </a:r>
            <a:r>
              <a:rPr lang="en-GB" sz="1200" dirty="0" err="1" smtClean="0"/>
              <a:t>rhetors</a:t>
            </a:r>
            <a:r>
              <a:rPr lang="en-GB" sz="1200" dirty="0" smtClean="0"/>
              <a:t>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96B70-6047-4A4D-9DEE-16D47C7CB2A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835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NB point is not to agree that these are hedges (no IRR carried out) but to show: </a:t>
            </a:r>
          </a:p>
          <a:p>
            <a:pPr marL="228600" indent="-228600">
              <a:buAutoNum type="arabicPeriod"/>
            </a:pPr>
            <a:r>
              <a:rPr lang="en-GB" dirty="0" smtClean="0"/>
              <a:t>What sort of thing we are talking</a:t>
            </a:r>
            <a:r>
              <a:rPr lang="en-GB" baseline="0" dirty="0" smtClean="0"/>
              <a:t> about</a:t>
            </a:r>
          </a:p>
          <a:p>
            <a:pPr marL="228600" indent="-228600">
              <a:buAutoNum type="arabicPeriod"/>
            </a:pPr>
            <a:r>
              <a:rPr lang="en-GB" baseline="0" dirty="0" smtClean="0"/>
              <a:t>That hedges may be of various types and may be MWUs as well as single items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6401E-590F-D84F-99BB-EE3D79574C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448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Not sure if this matches distribution</a:t>
            </a:r>
            <a:r>
              <a:rPr lang="en-GB" baseline="0" dirty="0" smtClean="0"/>
              <a:t> in texts in general; certainly somewhat matches what we have found.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6401E-590F-D84F-99BB-EE3D79574C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62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NB noticing, CR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6401E-590F-D84F-99BB-EE3D79574C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30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NB in ‘scientific</a:t>
            </a:r>
            <a:r>
              <a:rPr lang="en-US" baseline="0" dirty="0" smtClean="0"/>
              <a:t> writing’ – biology; may need some adjustments to student writing – in fact we’re thinking of proposing one</a:t>
            </a:r>
          </a:p>
          <a:p>
            <a:r>
              <a:rPr lang="en-US" baseline="0" dirty="0" smtClean="0"/>
              <a:t>NB2 – fuzziness inherent in the system!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6401E-590F-D84F-99BB-EE3D79574C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33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Credit bearing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6401E-590F-D84F-99BB-EE3D79574C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82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Nb</a:t>
            </a:r>
            <a:r>
              <a:rPr lang="en-US" dirty="0" smtClean="0"/>
              <a:t> voluntary – some </a:t>
            </a:r>
            <a:r>
              <a:rPr lang="en-US" dirty="0" err="1" smtClean="0"/>
              <a:t>stus</a:t>
            </a:r>
            <a:r>
              <a:rPr lang="en-US" baseline="0" dirty="0" smtClean="0"/>
              <a:t> took option of not taking part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6401E-590F-D84F-99BB-EE3D79574C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36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NB this disregards </a:t>
            </a:r>
            <a:r>
              <a:rPr lang="en-GB" dirty="0" err="1" smtClean="0"/>
              <a:t>mis</a:t>
            </a:r>
            <a:r>
              <a:rPr lang="en-GB" dirty="0" smtClean="0"/>
              <a:t>-annotated hedges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6401E-590F-D84F-99BB-EE3D79574C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70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Nb</a:t>
            </a:r>
            <a:r>
              <a:rPr lang="en-GB" dirty="0" smtClean="0"/>
              <a:t> this is an average – some students did find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6401E-590F-D84F-99BB-EE3D79574C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70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Precision adverbs: content </a:t>
            </a:r>
            <a:r>
              <a:rPr lang="en-GB" sz="1200" dirty="0" err="1" smtClean="0"/>
              <a:t>disjuncts</a:t>
            </a:r>
            <a:r>
              <a:rPr lang="en-GB" sz="1200" dirty="0" smtClean="0"/>
              <a:t>, style </a:t>
            </a:r>
            <a:r>
              <a:rPr lang="en-GB" sz="1200" dirty="0" err="1" smtClean="0"/>
              <a:t>disjuncts</a:t>
            </a:r>
            <a:r>
              <a:rPr lang="en-GB" sz="1200" dirty="0" smtClean="0"/>
              <a:t>, </a:t>
            </a:r>
            <a:r>
              <a:rPr lang="en-GB" sz="1200" dirty="0" err="1" smtClean="0"/>
              <a:t>downtoners</a:t>
            </a:r>
            <a:endParaRPr lang="en-GB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96B70-6047-4A4D-9DEE-16D47C7CB2A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32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Main forms: epistemic</a:t>
            </a:r>
            <a:r>
              <a:rPr lang="en-US" baseline="0" dirty="0" smtClean="0"/>
              <a:t> lexical verbs (appear, seem?), modal verbs, epistemic adjectives</a:t>
            </a:r>
          </a:p>
          <a:p>
            <a:r>
              <a:rPr lang="en-US" baseline="0" dirty="0" smtClean="0"/>
              <a:t>Underlined items are Hyland’s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96B70-6047-4A4D-9DEE-16D47C7CB2A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83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4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4" Type="http://schemas.openxmlformats.org/officeDocument/2006/relationships/slide" Target="slide24.xml"/><Relationship Id="rId5" Type="http://schemas.openxmlformats.org/officeDocument/2006/relationships/slide" Target="slide25.xml"/><Relationship Id="rId6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Investigating student awareness of hedging in context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Benet Vincent (Coventry)</a:t>
            </a:r>
          </a:p>
          <a:p>
            <a:r>
              <a:rPr lang="en-US" dirty="0" smtClean="0"/>
              <a:t>&amp; </a:t>
            </a:r>
            <a:r>
              <a:rPr lang="en-US" dirty="0" err="1" smtClean="0"/>
              <a:t>Aleksandar</a:t>
            </a:r>
            <a:r>
              <a:rPr lang="en-US" dirty="0" smtClean="0"/>
              <a:t> </a:t>
            </a:r>
            <a:r>
              <a:rPr lang="en-US" dirty="0" err="1" smtClean="0"/>
              <a:t>Trklja</a:t>
            </a:r>
            <a:r>
              <a:rPr lang="en-US" dirty="0" smtClean="0"/>
              <a:t> (Birmingham)</a:t>
            </a:r>
            <a:endParaRPr lang="en-US" dirty="0"/>
          </a:p>
        </p:txBody>
      </p:sp>
      <p:pic>
        <p:nvPicPr>
          <p:cNvPr id="1026" name="Picture 2" descr="C:\Users\ab6667\Desktop\CU logo light background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18" y="301939"/>
            <a:ext cx="3707947" cy="1045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university of birmingha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809" y="350533"/>
            <a:ext cx="3235887" cy="957823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3651" y="4461627"/>
            <a:ext cx="2420349" cy="2904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82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29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Procedure II: the experiment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Concept of hedging </a:t>
            </a:r>
            <a:r>
              <a:rPr lang="en-US" sz="2400" dirty="0" smtClean="0">
                <a:hlinkClick r:id="rId3" action="ppaction://hlinksldjump"/>
              </a:rPr>
              <a:t>introduced</a:t>
            </a: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Students given </a:t>
            </a:r>
            <a:r>
              <a:rPr lang="en-US" sz="2400" dirty="0" smtClean="0">
                <a:hlinkClick r:id="rId4" action="ppaction://hlinksldjump"/>
              </a:rPr>
              <a:t>extracts </a:t>
            </a:r>
            <a:r>
              <a:rPr lang="en-US" sz="2400" dirty="0" smtClean="0"/>
              <a:t>to annotate 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Students shown results and ‘true’ annotations 2 weeks later  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Students filled in brief (4-item) survey 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</p:txBody>
      </p:sp>
      <p:sp>
        <p:nvSpPr>
          <p:cNvPr id="4" name="Oval Callout 3"/>
          <p:cNvSpPr/>
          <p:nvPr/>
        </p:nvSpPr>
        <p:spPr>
          <a:xfrm>
            <a:off x="5197231" y="2606613"/>
            <a:ext cx="3946769" cy="837607"/>
          </a:xfrm>
          <a:prstGeom prst="wedgeEllipseCallout">
            <a:avLst>
              <a:gd name="adj1" fmla="val -64892"/>
              <a:gd name="adj2" fmla="val -1347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 time limit – took 10-20 min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185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Results: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Of the 47 hedges</a:t>
            </a:r>
          </a:p>
          <a:p>
            <a:pPr lvl="1"/>
            <a:r>
              <a:rPr lang="en-GB" dirty="0" smtClean="0"/>
              <a:t>On </a:t>
            </a:r>
            <a:r>
              <a:rPr lang="en-GB" dirty="0" err="1" smtClean="0"/>
              <a:t>ave</a:t>
            </a:r>
            <a:r>
              <a:rPr lang="en-GB" dirty="0" smtClean="0"/>
              <a:t> 19.44 identified (41.4%)</a:t>
            </a:r>
          </a:p>
          <a:p>
            <a:pPr lvl="1"/>
            <a:r>
              <a:rPr lang="en-GB" dirty="0" smtClean="0"/>
              <a:t>Range: 8-34 (17%-72%)</a:t>
            </a:r>
          </a:p>
          <a:p>
            <a:pPr lvl="1"/>
            <a:r>
              <a:rPr lang="en-GB" dirty="0" smtClean="0"/>
              <a:t>SD – 6.818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064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6834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/>
              <a:t>Results by category</a:t>
            </a:r>
            <a:endParaRPr lang="en-GB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947603"/>
              </p:ext>
            </p:extLst>
          </p:nvPr>
        </p:nvGraphicFramePr>
        <p:xfrm>
          <a:off x="457200" y="128669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ular Callout 4"/>
          <p:cNvSpPr/>
          <p:nvPr/>
        </p:nvSpPr>
        <p:spPr>
          <a:xfrm>
            <a:off x="5133704" y="1606743"/>
            <a:ext cx="3553096" cy="986232"/>
          </a:xfrm>
          <a:prstGeom prst="wedgeRectCallout">
            <a:avLst>
              <a:gd name="adj1" fmla="val -69952"/>
              <a:gd name="adj2" fmla="val 71900"/>
            </a:avLst>
          </a:prstGeom>
          <a:solidFill>
            <a:schemeClr val="tx2">
              <a:lumMod val="9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So even highest doesn’t reach 50%</a:t>
            </a:r>
            <a:endParaRPr lang="en-GB" sz="2400" dirty="0"/>
          </a:p>
        </p:txBody>
      </p:sp>
      <p:sp>
        <p:nvSpPr>
          <p:cNvPr id="6" name="Rectangular Callout 5"/>
          <p:cNvSpPr/>
          <p:nvPr/>
        </p:nvSpPr>
        <p:spPr>
          <a:xfrm>
            <a:off x="738363" y="1959426"/>
            <a:ext cx="3553096" cy="1267097"/>
          </a:xfrm>
          <a:prstGeom prst="wedgeRectCallout">
            <a:avLst>
              <a:gd name="adj1" fmla="val 10136"/>
              <a:gd name="adj2" fmla="val 79353"/>
            </a:avLst>
          </a:prstGeom>
          <a:solidFill>
            <a:schemeClr val="tx2">
              <a:lumMod val="9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Doesn’t show variance across participants or </a:t>
            </a:r>
            <a:r>
              <a:rPr lang="en-GB" sz="2400" b="1" dirty="0" smtClean="0"/>
              <a:t>specific hedges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930423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Specification (30%)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69492"/>
          </a:xfrm>
        </p:spPr>
        <p:txBody>
          <a:bodyPr/>
          <a:lstStyle/>
          <a:p>
            <a:r>
              <a:rPr lang="en-GB" dirty="0" smtClean="0"/>
              <a:t>More likely to be spotted: </a:t>
            </a:r>
            <a:r>
              <a:rPr lang="en-GB" i="1" dirty="0" smtClean="0"/>
              <a:t>often, tend to, relatively</a:t>
            </a:r>
          </a:p>
          <a:p>
            <a:r>
              <a:rPr lang="en-GB" dirty="0" smtClean="0"/>
              <a:t>Mostly missed: </a:t>
            </a:r>
            <a:r>
              <a:rPr lang="en-GB" i="1" dirty="0" smtClean="0"/>
              <a:t>to the extent, not always, almost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64309" y="4374620"/>
            <a:ext cx="6975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/>
              <a:t>to the extent </a:t>
            </a:r>
            <a:r>
              <a:rPr lang="en-GB" sz="2400" dirty="0" smtClean="0"/>
              <a:t>firms </a:t>
            </a:r>
            <a:r>
              <a:rPr lang="en-GB" sz="2400" dirty="0"/>
              <a:t>face fierce competition and threat of hostile takeover, they can be observed to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6709" y="4450882"/>
            <a:ext cx="6975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it may </a:t>
            </a:r>
            <a:r>
              <a:rPr lang="en-GB" sz="2400" u="sng" dirty="0"/>
              <a:t>not always</a:t>
            </a:r>
            <a:r>
              <a:rPr lang="en-GB" sz="2400" dirty="0"/>
              <a:t> be possible or desirable for firms</a:t>
            </a:r>
            <a:r>
              <a:rPr lang="en-GB" sz="2400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9109" y="4466516"/>
            <a:ext cx="6975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equivalent to </a:t>
            </a:r>
            <a:r>
              <a:rPr lang="en-GB" sz="2400" u="sng" dirty="0"/>
              <a:t>almost</a:t>
            </a:r>
            <a:r>
              <a:rPr lang="en-GB" sz="2400" dirty="0"/>
              <a:t> £2 million a week </a:t>
            </a:r>
            <a:endParaRPr lang="en-GB" sz="2400" dirty="0"/>
          </a:p>
        </p:txBody>
      </p:sp>
      <p:sp>
        <p:nvSpPr>
          <p:cNvPr id="7" name="Oval Callout 6"/>
          <p:cNvSpPr/>
          <p:nvPr/>
        </p:nvSpPr>
        <p:spPr>
          <a:xfrm>
            <a:off x="5334000" y="1789045"/>
            <a:ext cx="3946769" cy="1356647"/>
          </a:xfrm>
          <a:prstGeom prst="wedgeEllipseCallout">
            <a:avLst>
              <a:gd name="adj1" fmla="val -62247"/>
              <a:gd name="adj2" fmla="val 4259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because in combination with other hedges?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9390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</a:t>
            </a:r>
            <a:r>
              <a:rPr lang="en-GB" dirty="0" smtClean="0"/>
              <a:t>ification (49%)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69492"/>
          </a:xfrm>
        </p:spPr>
        <p:txBody>
          <a:bodyPr/>
          <a:lstStyle/>
          <a:p>
            <a:r>
              <a:rPr lang="en-GB" dirty="0" smtClean="0"/>
              <a:t>More likely to be spotted: </a:t>
            </a:r>
            <a:r>
              <a:rPr lang="en-GB" i="1" dirty="0" smtClean="0"/>
              <a:t>might, may, perhaps, seem, probably</a:t>
            </a:r>
          </a:p>
          <a:p>
            <a:r>
              <a:rPr lang="en-GB" dirty="0" smtClean="0"/>
              <a:t>Mostly missed: </a:t>
            </a:r>
            <a:r>
              <a:rPr lang="en-GB" i="1" dirty="0" smtClean="0"/>
              <a:t>doubtful, if…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64309" y="4452772"/>
            <a:ext cx="6975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link between tenure type and technology change is </a:t>
            </a:r>
            <a:r>
              <a:rPr lang="en-GB" sz="2400" u="sng" dirty="0"/>
              <a:t>doubtful</a:t>
            </a:r>
            <a:r>
              <a:rPr lang="en-GB" sz="2400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8095" y="4509496"/>
            <a:ext cx="6975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market </a:t>
            </a:r>
            <a:r>
              <a:rPr lang="en-GB" sz="2400" dirty="0" smtClean="0"/>
              <a:t>… </a:t>
            </a:r>
            <a:r>
              <a:rPr lang="en-GB" sz="2400" dirty="0"/>
              <a:t>will probably in the next few years continue to grow, </a:t>
            </a:r>
            <a:r>
              <a:rPr lang="en-GB" sz="2400" u="sng" dirty="0"/>
              <a:t>if the demand remains</a:t>
            </a:r>
            <a:r>
              <a:rPr lang="en-GB" sz="2400" dirty="0"/>
              <a:t> 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5392616" y="2214390"/>
            <a:ext cx="3126154" cy="1282996"/>
          </a:xfrm>
          <a:prstGeom prst="wedgeEllipseCallout">
            <a:avLst>
              <a:gd name="adj1" fmla="val -59520"/>
              <a:gd name="adj2" fmla="val -949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Prototypical hedges?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9093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Writer-oriented </a:t>
            </a:r>
            <a:r>
              <a:rPr lang="en-GB" dirty="0" smtClean="0"/>
              <a:t>(46%)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2511"/>
            <a:ext cx="8229600" cy="3421184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GB" sz="2800" dirty="0" smtClean="0"/>
              <a:t>More likely found: </a:t>
            </a:r>
            <a:r>
              <a:rPr lang="en-GB" sz="2800" i="1" dirty="0" smtClean="0"/>
              <a:t>could be seen to, X argues/claims…, there is little evidence, it is difficult to say, … suggest that</a:t>
            </a:r>
          </a:p>
          <a:p>
            <a:pPr>
              <a:spcAft>
                <a:spcPts val="1800"/>
              </a:spcAft>
            </a:pPr>
            <a:r>
              <a:rPr lang="en-GB" sz="2800" dirty="0" smtClean="0"/>
              <a:t>Mostly missed: </a:t>
            </a:r>
            <a:r>
              <a:rPr lang="en-GB" sz="2800" i="1" dirty="0" smtClean="0"/>
              <a:t>implying, … supports the idea that</a:t>
            </a:r>
            <a:endParaRPr lang="en-GB" sz="2800" dirty="0" smtClean="0"/>
          </a:p>
          <a:p>
            <a:pPr>
              <a:spcAft>
                <a:spcPts val="1800"/>
              </a:spcAft>
            </a:pP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64309" y="4452772"/>
            <a:ext cx="6975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This, Merry </a:t>
            </a:r>
            <a:r>
              <a:rPr lang="en-GB" sz="2400" dirty="0" err="1"/>
              <a:t>Wiesner</a:t>
            </a:r>
            <a:r>
              <a:rPr lang="en-GB" sz="2400" dirty="0"/>
              <a:t> argues, </a:t>
            </a:r>
            <a:r>
              <a:rPr lang="en-GB" sz="2400" u="sng" dirty="0"/>
              <a:t>supports the idea that</a:t>
            </a:r>
            <a:r>
              <a:rPr lang="en-GB" sz="2400" dirty="0"/>
              <a:t> women's work was a substitute for charity</a:t>
            </a:r>
            <a:r>
              <a:rPr lang="en-GB" sz="2400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8095" y="4537436"/>
            <a:ext cx="6975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loss in output would scarcely have been noticed, </a:t>
            </a:r>
            <a:r>
              <a:rPr lang="en-GB" sz="2400" u="sng" dirty="0"/>
              <a:t>implying</a:t>
            </a:r>
            <a:r>
              <a:rPr lang="en-GB" sz="2400" dirty="0"/>
              <a:t> a limited change in technology</a:t>
            </a:r>
            <a:r>
              <a:rPr lang="en-GB" sz="2400" dirty="0"/>
              <a:t> 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5392615" y="2739931"/>
            <a:ext cx="3810001" cy="1030993"/>
          </a:xfrm>
          <a:prstGeom prst="wedgeEllipseCallout">
            <a:avLst>
              <a:gd name="adj1" fmla="val -57468"/>
              <a:gd name="adj2" fmla="val 437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Because in combination?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4122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001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Student </a:t>
            </a:r>
            <a:r>
              <a:rPr lang="en-GB" sz="3600" dirty="0" smtClean="0"/>
              <a:t>comments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 smtClean="0"/>
              <a:t>Why do you think you missed these expressions? </a:t>
            </a:r>
            <a:endParaRPr lang="en-GB" dirty="0"/>
          </a:p>
        </p:txBody>
      </p:sp>
      <p:sp>
        <p:nvSpPr>
          <p:cNvPr id="5" name="Oval Callout 4"/>
          <p:cNvSpPr/>
          <p:nvPr/>
        </p:nvSpPr>
        <p:spPr>
          <a:xfrm>
            <a:off x="6000137" y="2214389"/>
            <a:ext cx="3047969" cy="1603237"/>
          </a:xfrm>
          <a:prstGeom prst="wedgeEllipseCallout">
            <a:avLst>
              <a:gd name="adj1" fmla="val -62193"/>
              <a:gd name="adj2" fmla="val 29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 don’t usually come across these expressions</a:t>
            </a:r>
            <a:endParaRPr lang="en-US" sz="2400" dirty="0"/>
          </a:p>
        </p:txBody>
      </p:sp>
      <p:sp>
        <p:nvSpPr>
          <p:cNvPr id="6" name="Oval Callout 5"/>
          <p:cNvSpPr/>
          <p:nvPr/>
        </p:nvSpPr>
        <p:spPr>
          <a:xfrm>
            <a:off x="914166" y="2816494"/>
            <a:ext cx="5085971" cy="1997994"/>
          </a:xfrm>
          <a:prstGeom prst="wedgeEllipseCallout">
            <a:avLst>
              <a:gd name="adj1" fmla="val 73215"/>
              <a:gd name="adj2" fmla="val 509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I have missed a lot, but I did not try really hard; I was so </a:t>
            </a:r>
            <a:r>
              <a:rPr lang="en-GB" sz="2400" dirty="0" err="1"/>
              <a:t>tierd</a:t>
            </a:r>
            <a:r>
              <a:rPr lang="en-GB" sz="2400" dirty="0"/>
              <a:t> </a:t>
            </a:r>
            <a:r>
              <a:rPr lang="en-GB" sz="2400" dirty="0">
                <a:sym typeface="Wingdings"/>
              </a:rPr>
              <a:t></a:t>
            </a:r>
            <a:r>
              <a:rPr lang="en-GB" sz="2400" dirty="0"/>
              <a:t> And also some of the expressions were quite unusual</a:t>
            </a:r>
            <a:r>
              <a:rPr lang="en-GB" sz="2400" dirty="0"/>
              <a:t> </a:t>
            </a:r>
            <a:endParaRPr lang="en-US" sz="2400" dirty="0"/>
          </a:p>
        </p:txBody>
      </p:sp>
      <p:sp>
        <p:nvSpPr>
          <p:cNvPr id="7" name="Oval Callout 6"/>
          <p:cNvSpPr/>
          <p:nvPr/>
        </p:nvSpPr>
        <p:spPr>
          <a:xfrm>
            <a:off x="4409567" y="4238739"/>
            <a:ext cx="4215211" cy="1997994"/>
          </a:xfrm>
          <a:prstGeom prst="wedgeEllipseCallout">
            <a:avLst>
              <a:gd name="adj1" fmla="val -61813"/>
              <a:gd name="adj2" fmla="val 725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I probably missed these words/expressions, because I thought that they aren’t hedging</a:t>
            </a:r>
            <a:r>
              <a:rPr lang="en-GB" sz="2400" dirty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0685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001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Student </a:t>
            </a:r>
            <a:r>
              <a:rPr lang="en-GB" sz="3600" dirty="0" smtClean="0"/>
              <a:t>comments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 smtClean="0"/>
              <a:t>Will you try to use them? </a:t>
            </a:r>
            <a:endParaRPr lang="en-GB" dirty="0"/>
          </a:p>
        </p:txBody>
      </p:sp>
      <p:sp>
        <p:nvSpPr>
          <p:cNvPr id="5" name="Oval Callout 4"/>
          <p:cNvSpPr/>
          <p:nvPr/>
        </p:nvSpPr>
        <p:spPr>
          <a:xfrm>
            <a:off x="4629873" y="2214389"/>
            <a:ext cx="4418234" cy="1727142"/>
          </a:xfrm>
          <a:prstGeom prst="wedgeEllipseCallout">
            <a:avLst>
              <a:gd name="adj1" fmla="val -62193"/>
              <a:gd name="adj2" fmla="val 29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Yes, they give leeway to my argument; a character of academic paper</a:t>
            </a:r>
            <a:r>
              <a:rPr lang="en-GB" sz="2400" dirty="0"/>
              <a:t> </a:t>
            </a:r>
            <a:endParaRPr lang="en-US" sz="2400" dirty="0"/>
          </a:p>
        </p:txBody>
      </p:sp>
      <p:sp>
        <p:nvSpPr>
          <p:cNvPr id="6" name="Oval Callout 5"/>
          <p:cNvSpPr/>
          <p:nvPr/>
        </p:nvSpPr>
        <p:spPr>
          <a:xfrm>
            <a:off x="-38250" y="3239742"/>
            <a:ext cx="4456487" cy="1733462"/>
          </a:xfrm>
          <a:prstGeom prst="wedgeEllipseCallout">
            <a:avLst>
              <a:gd name="adj1" fmla="val 67278"/>
              <a:gd name="adj2" fmla="val 1585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I will try to use them in my essays, but I am not sure if I will not make a mistake in using </a:t>
            </a:r>
            <a:r>
              <a:rPr lang="en-GB" sz="2400" dirty="0" err="1"/>
              <a:t>thems</a:t>
            </a:r>
            <a:r>
              <a:rPr lang="en-GB" sz="2400" dirty="0"/>
              <a:t>. </a:t>
            </a:r>
            <a:endParaRPr lang="en-US" sz="2400" dirty="0"/>
          </a:p>
        </p:txBody>
      </p:sp>
      <p:sp>
        <p:nvSpPr>
          <p:cNvPr id="7" name="Oval Callout 6"/>
          <p:cNvSpPr/>
          <p:nvPr/>
        </p:nvSpPr>
        <p:spPr>
          <a:xfrm>
            <a:off x="2936655" y="4503269"/>
            <a:ext cx="6137875" cy="1997994"/>
          </a:xfrm>
          <a:prstGeom prst="wedgeEllipseCallout">
            <a:avLst>
              <a:gd name="adj1" fmla="val -61813"/>
              <a:gd name="adj2" fmla="val 725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I am more aware of the cautiousness required to use the above-mentioned words. I will most definitely try to use them as I like them.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1926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001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Student </a:t>
            </a:r>
            <a:r>
              <a:rPr lang="en-GB" sz="3600" dirty="0" smtClean="0"/>
              <a:t>comments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4868863"/>
          </a:xfrm>
        </p:spPr>
        <p:txBody>
          <a:bodyPr anchor="t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 smtClean="0"/>
              <a:t>What questions do you still have? </a:t>
            </a:r>
            <a:endParaRPr lang="en-GB" dirty="0"/>
          </a:p>
        </p:txBody>
      </p:sp>
      <p:sp>
        <p:nvSpPr>
          <p:cNvPr id="5" name="Oval Callout 4"/>
          <p:cNvSpPr/>
          <p:nvPr/>
        </p:nvSpPr>
        <p:spPr>
          <a:xfrm>
            <a:off x="4629873" y="2214389"/>
            <a:ext cx="3836181" cy="1436157"/>
          </a:xfrm>
          <a:prstGeom prst="wedgeEllipseCallout">
            <a:avLst>
              <a:gd name="adj1" fmla="val -62193"/>
              <a:gd name="adj2" fmla="val 29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Does it </a:t>
            </a:r>
            <a:r>
              <a:rPr lang="en-GB" sz="2400" dirty="0" err="1" smtClean="0"/>
              <a:t>usefull</a:t>
            </a:r>
            <a:r>
              <a:rPr lang="en-GB" sz="2400" dirty="0" smtClean="0"/>
              <a:t>? Is it pertinent to me?</a:t>
            </a:r>
            <a:endParaRPr lang="en-US" sz="2400" dirty="0"/>
          </a:p>
        </p:txBody>
      </p:sp>
      <p:sp>
        <p:nvSpPr>
          <p:cNvPr id="6" name="Oval Callout 5"/>
          <p:cNvSpPr/>
          <p:nvPr/>
        </p:nvSpPr>
        <p:spPr>
          <a:xfrm>
            <a:off x="4653609" y="4747575"/>
            <a:ext cx="4456487" cy="1733462"/>
          </a:xfrm>
          <a:prstGeom prst="wedgeEllipseCallout">
            <a:avLst>
              <a:gd name="adj1" fmla="val -68076"/>
              <a:gd name="adj2" fmla="val 3263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I think I </a:t>
            </a:r>
            <a:r>
              <a:rPr lang="en-GB" sz="2400" dirty="0" smtClean="0"/>
              <a:t>know </a:t>
            </a:r>
            <a:r>
              <a:rPr lang="en-GB" sz="2400" dirty="0"/>
              <a:t>all there is to it. </a:t>
            </a:r>
            <a:endParaRPr lang="en-US" sz="2400" dirty="0"/>
          </a:p>
        </p:txBody>
      </p:sp>
      <p:sp>
        <p:nvSpPr>
          <p:cNvPr id="7" name="Oval Callout 6"/>
          <p:cNvSpPr/>
          <p:nvPr/>
        </p:nvSpPr>
        <p:spPr>
          <a:xfrm>
            <a:off x="-105821" y="3074797"/>
            <a:ext cx="5476480" cy="2945554"/>
          </a:xfrm>
          <a:prstGeom prst="wedgeEllipseCallout">
            <a:avLst>
              <a:gd name="adj1" fmla="val 58337"/>
              <a:gd name="adj2" fmla="val -785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GB" sz="2400" dirty="0" smtClean="0"/>
              <a:t>I </a:t>
            </a:r>
            <a:r>
              <a:rPr lang="en-GB" sz="2400" dirty="0"/>
              <a:t>generally understood what it means, but it will take time to be able to spot all the hedging terms and recognise them. 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2751468" y="1949859"/>
            <a:ext cx="6511029" cy="1720842"/>
          </a:xfrm>
          <a:prstGeom prst="wedgeEllipseCallout">
            <a:avLst>
              <a:gd name="adj1" fmla="val -63606"/>
              <a:gd name="adj2" fmla="val -1501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Is it a positive thing to use hedging in academic texts? Because it also implies that the writer is not so sure about what is being said.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5568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/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Students miss a surprisingly high proportion of hedges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‘Familiar</a:t>
            </a:r>
            <a:r>
              <a:rPr lang="en-US" sz="2800" dirty="0"/>
              <a:t>’ hedges (modals, adverbs etc.) more easily spotted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Learning / investigating together encourages increased awareness of hedges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Confounding factors include hedge combinations (nesting), level, concentration etc. 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2207846" y="1980213"/>
            <a:ext cx="1445847" cy="737915"/>
          </a:xfrm>
          <a:prstGeom prst="wedgeEllipseCallout">
            <a:avLst>
              <a:gd name="adj1" fmla="val -45306"/>
              <a:gd name="adj2" fmla="val -542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may </a:t>
            </a:r>
            <a:endParaRPr lang="en-US" sz="2400" dirty="0"/>
          </a:p>
        </p:txBody>
      </p:sp>
      <p:sp>
        <p:nvSpPr>
          <p:cNvPr id="5" name="Oval Callout 4"/>
          <p:cNvSpPr/>
          <p:nvPr/>
        </p:nvSpPr>
        <p:spPr>
          <a:xfrm>
            <a:off x="4943231" y="3283102"/>
            <a:ext cx="2582985" cy="679926"/>
          </a:xfrm>
          <a:prstGeom prst="wedgeEllipseCallout">
            <a:avLst>
              <a:gd name="adj1" fmla="val 19747"/>
              <a:gd name="adj2" fmla="val -7438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  <a:r>
              <a:rPr lang="en-US" sz="2400" dirty="0" smtClean="0"/>
              <a:t>eem to be</a:t>
            </a:r>
            <a:endParaRPr lang="en-US" sz="2400" dirty="0"/>
          </a:p>
        </p:txBody>
      </p:sp>
      <p:sp>
        <p:nvSpPr>
          <p:cNvPr id="6" name="Oval Callout 5"/>
          <p:cNvSpPr/>
          <p:nvPr/>
        </p:nvSpPr>
        <p:spPr>
          <a:xfrm>
            <a:off x="6080369" y="4555385"/>
            <a:ext cx="2606431" cy="737915"/>
          </a:xfrm>
          <a:prstGeom prst="wedgeEllipseCallout">
            <a:avLst>
              <a:gd name="adj1" fmla="val -69294"/>
              <a:gd name="adj2" fmla="val -395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 some learners</a:t>
            </a:r>
            <a:endParaRPr lang="en-US" sz="2400" dirty="0"/>
          </a:p>
        </p:txBody>
      </p:sp>
      <p:sp>
        <p:nvSpPr>
          <p:cNvPr id="7" name="Oval Callout 6"/>
          <p:cNvSpPr/>
          <p:nvPr/>
        </p:nvSpPr>
        <p:spPr>
          <a:xfrm>
            <a:off x="6080369" y="5884202"/>
            <a:ext cx="2051539" cy="483921"/>
          </a:xfrm>
          <a:prstGeom prst="wedgeEllipseCallout">
            <a:avLst>
              <a:gd name="adj1" fmla="val -150068"/>
              <a:gd name="adj2" fmla="val -8656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possibly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2596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Hedging in EAP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study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7961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Avenues to pursue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Factors that encourage identification or not, e.g. combinations of hedges, student level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Students in other contexts (next stop Vienna)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Investigating hedging in productive use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Discipline-specific hedging: what do students need? </a:t>
            </a:r>
          </a:p>
        </p:txBody>
      </p:sp>
    </p:spTree>
    <p:extLst>
      <p:ext uri="{BB962C8B-B14F-4D97-AF65-F5344CB8AC3E}">
        <p14:creationId xmlns:p14="http://schemas.microsoft.com/office/powerpoint/2010/main" val="1985935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Thanks for coming 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endParaRPr lang="en-US" sz="4800" dirty="0"/>
          </a:p>
        </p:txBody>
      </p:sp>
      <p:sp>
        <p:nvSpPr>
          <p:cNvPr id="4" name="Oval Callout 3"/>
          <p:cNvSpPr/>
          <p:nvPr/>
        </p:nvSpPr>
        <p:spPr>
          <a:xfrm>
            <a:off x="3145693" y="3712061"/>
            <a:ext cx="5651796" cy="1270247"/>
          </a:xfrm>
          <a:prstGeom prst="wedgeEllipseCallout">
            <a:avLst>
              <a:gd name="adj1" fmla="val -64273"/>
              <a:gd name="adj2" fmla="val -2119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Any questions?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798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smtClean="0"/>
              <a:t>Hyland, K. (1996) ‘Talking to the Academy: Forms of Hedging in Science Research Articles’. </a:t>
            </a:r>
            <a:r>
              <a:rPr lang="en-US" sz="2400" i="1" dirty="0" smtClean="0"/>
              <a:t>Written Communication</a:t>
            </a:r>
            <a:r>
              <a:rPr lang="en-US" sz="2400" dirty="0" smtClean="0"/>
              <a:t>, 13(2): 251-281.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err="1" smtClean="0"/>
              <a:t>Mauranen</a:t>
            </a:r>
            <a:r>
              <a:rPr lang="en-US" sz="2400" dirty="0" smtClean="0"/>
              <a:t>, A. (1997) ‘Hedging and modality in revisers’ hands’. In </a:t>
            </a:r>
            <a:r>
              <a:rPr lang="en-US" sz="2400" dirty="0" err="1" smtClean="0"/>
              <a:t>Markkanen</a:t>
            </a:r>
            <a:r>
              <a:rPr lang="en-US" sz="2400" dirty="0" smtClean="0"/>
              <a:t>, R. and Schroder, H. (</a:t>
            </a:r>
            <a:r>
              <a:rPr lang="en-US" sz="2400" dirty="0" err="1" smtClean="0"/>
              <a:t>eds</a:t>
            </a:r>
            <a:r>
              <a:rPr lang="en-US" sz="2400" dirty="0" smtClean="0"/>
              <a:t>), </a:t>
            </a:r>
            <a:r>
              <a:rPr lang="en-US" sz="2400" i="1" dirty="0" smtClean="0"/>
              <a:t>Hedging and Discourse: Approaches to the Analysis of a Pragmatic Phenomenon. </a:t>
            </a:r>
            <a:r>
              <a:rPr lang="en-US" sz="2400" dirty="0" smtClean="0"/>
              <a:t>Berlin: de </a:t>
            </a:r>
            <a:r>
              <a:rPr lang="en-US" sz="2400" dirty="0" err="1" smtClean="0"/>
              <a:t>Gruyter</a:t>
            </a:r>
            <a:r>
              <a:rPr lang="en-US" sz="2400" dirty="0" smtClean="0"/>
              <a:t>, 115-133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9791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455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Specification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4120"/>
            <a:ext cx="82296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200" dirty="0" smtClean="0"/>
              <a:t>Approximation</a:t>
            </a:r>
            <a:r>
              <a:rPr lang="en-GB" sz="2200" dirty="0"/>
              <a:t>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200" i="1" dirty="0"/>
              <a:t>The isoelectric point of X is/was </a:t>
            </a:r>
            <a:r>
              <a:rPr lang="en-GB" sz="2200" i="1" u="sng" dirty="0"/>
              <a:t>generally</a:t>
            </a:r>
            <a:r>
              <a:rPr lang="en-GB" sz="2200" i="1" dirty="0"/>
              <a:t> lower</a:t>
            </a:r>
            <a:endParaRPr lang="en-GB" sz="22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200" i="1" dirty="0" smtClean="0"/>
              <a:t>X </a:t>
            </a:r>
            <a:r>
              <a:rPr lang="en-GB" sz="2200" i="1" dirty="0"/>
              <a:t>could be </a:t>
            </a:r>
            <a:r>
              <a:rPr lang="en-GB" sz="2200" i="1" u="sng" dirty="0"/>
              <a:t>partially</a:t>
            </a:r>
            <a:r>
              <a:rPr lang="en-GB" sz="2200" i="1" dirty="0"/>
              <a:t> caused by Y	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200" i="1" dirty="0"/>
              <a:t>X decreases by </a:t>
            </a:r>
            <a:r>
              <a:rPr lang="en-GB" sz="2200" i="1" u="sng" dirty="0"/>
              <a:t>approximately</a:t>
            </a:r>
            <a:r>
              <a:rPr lang="en-GB" sz="2200" i="1" dirty="0"/>
              <a:t> 60% </a:t>
            </a:r>
            <a:endParaRPr lang="en-GB" sz="2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200" dirty="0"/>
              <a:t>Standpoint</a:t>
            </a:r>
            <a:endParaRPr lang="en-GB" sz="2200" i="1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200" i="1" u="sng" dirty="0"/>
              <a:t>viewed in this way</a:t>
            </a:r>
            <a:r>
              <a:rPr lang="en-GB" sz="2200" i="1" dirty="0"/>
              <a:t>, X becomes obsolete because…	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200" i="1" u="sng" dirty="0"/>
              <a:t>from a practical point of view, </a:t>
            </a:r>
            <a:r>
              <a:rPr lang="en-GB" sz="2200" i="1" dirty="0"/>
              <a:t>X could serve to produce …</a:t>
            </a:r>
            <a:endParaRPr lang="en-GB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4029161" y="5942685"/>
            <a:ext cx="18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45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455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Verification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412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200" i="1" dirty="0" smtClean="0"/>
              <a:t>X are </a:t>
            </a:r>
            <a:r>
              <a:rPr lang="en-GB" sz="2200" i="1" u="sng" dirty="0"/>
              <a:t>probably</a:t>
            </a:r>
            <a:r>
              <a:rPr lang="en-GB" sz="2200" i="1" dirty="0"/>
              <a:t> an expression of this short-term </a:t>
            </a:r>
            <a:r>
              <a:rPr lang="en-GB" sz="2200" i="1" dirty="0" smtClean="0"/>
              <a:t>Y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200" i="1" dirty="0" smtClean="0"/>
              <a:t>It </a:t>
            </a:r>
            <a:r>
              <a:rPr lang="en-GB" sz="2200" i="1" dirty="0"/>
              <a:t>is therefore </a:t>
            </a:r>
            <a:r>
              <a:rPr lang="en-GB" sz="2200" i="1" u="sng" dirty="0"/>
              <a:t>possible</a:t>
            </a:r>
            <a:r>
              <a:rPr lang="en-GB" sz="2200" i="1" dirty="0"/>
              <a:t> that X </a:t>
            </a:r>
            <a:r>
              <a:rPr lang="en-GB" sz="2200" i="1" u="sng" dirty="0"/>
              <a:t>might</a:t>
            </a:r>
            <a:r>
              <a:rPr lang="en-GB" sz="2200" i="1" dirty="0"/>
              <a:t> be different not only </a:t>
            </a:r>
            <a:r>
              <a:rPr lang="en-GB" sz="2200" i="1" dirty="0" smtClean="0"/>
              <a:t>…</a:t>
            </a:r>
            <a:r>
              <a:rPr lang="en-GB" sz="2200" i="1" dirty="0"/>
              <a:t>	</a:t>
            </a:r>
            <a:endParaRPr lang="en-GB" sz="2200" i="1" u="sng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200" i="1" dirty="0" smtClean="0"/>
              <a:t>X </a:t>
            </a:r>
            <a:r>
              <a:rPr lang="en-GB" sz="2200" i="1" u="sng" dirty="0"/>
              <a:t>is likely to </a:t>
            </a:r>
            <a:r>
              <a:rPr lang="en-GB" sz="2200" i="1" dirty="0"/>
              <a:t>be due to…	</a:t>
            </a:r>
            <a:endParaRPr lang="en-GB" sz="2200" i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200" i="1" u="sng" dirty="0" smtClean="0"/>
              <a:t>this </a:t>
            </a:r>
            <a:r>
              <a:rPr lang="en-GB" sz="2200" i="1" u="sng" dirty="0"/>
              <a:t>implies that</a:t>
            </a:r>
            <a:r>
              <a:rPr lang="en-GB" sz="2200" i="1" dirty="0"/>
              <a:t> the extent to which X </a:t>
            </a:r>
            <a:r>
              <a:rPr lang="en-GB" sz="2200" i="1" u="sng" dirty="0"/>
              <a:t>might</a:t>
            </a:r>
            <a:r>
              <a:rPr lang="en-GB" sz="2200" i="1" dirty="0"/>
              <a:t> effect Y </a:t>
            </a:r>
            <a:r>
              <a:rPr lang="en-GB" sz="2200" i="1" u="sng" dirty="0"/>
              <a:t>could also</a:t>
            </a:r>
            <a:r>
              <a:rPr lang="en-GB" sz="2200" i="1" dirty="0"/>
              <a:t> depend considerably upon other interacting </a:t>
            </a:r>
            <a:r>
              <a:rPr lang="en-GB" sz="2200" i="1" dirty="0" smtClean="0"/>
              <a:t>factors</a:t>
            </a:r>
            <a:endParaRPr lang="en-GB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4029161" y="5942685"/>
            <a:ext cx="18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07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455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Writer-oriented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412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sz="2400" i="1" u="sng" dirty="0" smtClean="0"/>
              <a:t>The </a:t>
            </a:r>
            <a:r>
              <a:rPr lang="en-GB" sz="2400" i="1" u="sng" dirty="0"/>
              <a:t>figures </a:t>
            </a:r>
            <a:r>
              <a:rPr lang="en-GB" sz="2400" i="1" u="sng" dirty="0" smtClean="0"/>
              <a:t>suggest / the evidence suggests </a:t>
            </a:r>
            <a:r>
              <a:rPr lang="en-GB" sz="2400" i="1" dirty="0"/>
              <a:t>that X	</a:t>
            </a:r>
            <a:endParaRPr lang="en-GB" sz="2400" i="1" dirty="0" smtClean="0"/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sz="2400" i="1" dirty="0" smtClean="0"/>
              <a:t>X </a:t>
            </a:r>
            <a:r>
              <a:rPr lang="en-GB" sz="2400" i="1" u="sng" dirty="0"/>
              <a:t>is assumed</a:t>
            </a:r>
            <a:r>
              <a:rPr lang="en-GB" sz="2400" i="1" dirty="0"/>
              <a:t> to originate from Y	</a:t>
            </a:r>
            <a:endParaRPr lang="en-GB" sz="2400" i="1" dirty="0" smtClean="0"/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sz="2400" i="1" u="sng" dirty="0" smtClean="0"/>
              <a:t>It </a:t>
            </a:r>
            <a:r>
              <a:rPr lang="en-GB" sz="2400" i="1" u="sng" dirty="0"/>
              <a:t>might be speculated </a:t>
            </a:r>
            <a:r>
              <a:rPr lang="en-GB" sz="2400" dirty="0"/>
              <a:t> </a:t>
            </a:r>
            <a:r>
              <a:rPr lang="en-GB" sz="2400" i="1" dirty="0"/>
              <a:t>that the lack of X could	</a:t>
            </a:r>
            <a:endParaRPr lang="en-GB" sz="2400" dirty="0"/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sz="2400" i="1" dirty="0" smtClean="0"/>
              <a:t>X </a:t>
            </a:r>
            <a:r>
              <a:rPr lang="en-GB" sz="2400" i="1" u="sng" dirty="0" smtClean="0"/>
              <a:t>argues / says / claims</a:t>
            </a:r>
            <a:r>
              <a:rPr lang="en-GB" sz="2400" i="1" dirty="0" smtClean="0"/>
              <a:t> that….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029161" y="5942685"/>
            <a:ext cx="18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86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455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Reader-oriented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4120"/>
            <a:ext cx="82296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200" dirty="0" smtClean="0"/>
              <a:t> </a:t>
            </a:r>
            <a:endParaRPr lang="en-GB" sz="22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400" i="1" u="sng" dirty="0"/>
              <a:t>From our investigations we conclude</a:t>
            </a:r>
            <a:r>
              <a:rPr lang="en-GB" sz="2400" i="1" dirty="0"/>
              <a:t> that the data of </a:t>
            </a:r>
            <a:r>
              <a:rPr lang="en-GB" sz="2400" i="1" dirty="0" err="1"/>
              <a:t>Wydrzynski</a:t>
            </a:r>
            <a:r>
              <a:rPr lang="en-GB" sz="2400" i="1" dirty="0"/>
              <a:t> et al can be seen in a different light </a:t>
            </a:r>
            <a:endParaRPr lang="en-GB" sz="2400" i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400" i="1" dirty="0" smtClean="0"/>
              <a:t>Thus </a:t>
            </a:r>
            <a:r>
              <a:rPr lang="en-GB" sz="2400" i="1" u="sng" dirty="0"/>
              <a:t>we propose</a:t>
            </a:r>
            <a:r>
              <a:rPr lang="en-GB" sz="2400" i="1" dirty="0"/>
              <a:t> that...	</a:t>
            </a:r>
            <a:endParaRPr lang="en-GB" sz="2400" i="1" u="sng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400" i="1" u="sng" dirty="0" smtClean="0"/>
              <a:t>Our </a:t>
            </a:r>
            <a:r>
              <a:rPr lang="en-GB" sz="2400" i="1" u="sng" dirty="0"/>
              <a:t>interpretation of these results </a:t>
            </a:r>
            <a:r>
              <a:rPr lang="en-GB" sz="2400" i="1" dirty="0"/>
              <a:t>is that...	</a:t>
            </a:r>
            <a:endParaRPr lang="en-GB" sz="2400" i="1" u="sng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400" dirty="0" smtClean="0"/>
              <a:t>Questions: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400" i="1" dirty="0" smtClean="0"/>
              <a:t>could </a:t>
            </a:r>
            <a:r>
              <a:rPr lang="en-GB" sz="2400" i="1" dirty="0"/>
              <a:t>X have a physiological significance? How is it, then, that X?</a:t>
            </a:r>
            <a:r>
              <a:rPr lang="en-GB" sz="2400" dirty="0"/>
              <a:t> </a:t>
            </a:r>
            <a:endParaRPr lang="en-GB" sz="22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29161" y="5942685"/>
            <a:ext cx="18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22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19100"/>
            <a:ext cx="8077200" cy="6007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66161" y="2050869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aspects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96041" y="2268584"/>
            <a:ext cx="14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expressing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05646" y="2499362"/>
            <a:ext cx="14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making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60291" y="2730140"/>
            <a:ext cx="14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instances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7280" y="3177069"/>
            <a:ext cx="14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reducing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3105" y="3420910"/>
            <a:ext cx="14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hedging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49377" y="3746736"/>
            <a:ext cx="14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Analysis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42779" y="3993732"/>
            <a:ext cx="14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rich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1238" y="4246515"/>
            <a:ext cx="14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important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6477" y="4258491"/>
            <a:ext cx="14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findings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406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39" y="916206"/>
            <a:ext cx="7884565" cy="53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034130" y="4923352"/>
            <a:ext cx="822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back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5343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95" y="668923"/>
            <a:ext cx="8611248" cy="4556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33703" y="5656217"/>
            <a:ext cx="1345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back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0592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Hedging is…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5880"/>
            <a:ext cx="8229600" cy="4525963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buNone/>
            </a:pPr>
            <a:r>
              <a:rPr lang="en-US" sz="2200" dirty="0" smtClean="0"/>
              <a:t>‘… </a:t>
            </a:r>
            <a:r>
              <a:rPr lang="en-US" sz="2200" dirty="0"/>
              <a:t>any linguistic means used to indicate either (a) a lack of complete commitment to the truth of a proposition, or (b) a desire not to express that commitment categorically’ (Hyland 1996: 251)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200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2200" dirty="0" smtClean="0"/>
              <a:t>‘</a:t>
            </a:r>
            <a:r>
              <a:rPr lang="en-US" sz="2200" dirty="0"/>
              <a:t>expressions … which make messages indeterminate… convey inexactitude, or in one way or another mitigate or reduce the strength of the assertions that speakers or writers make’ (</a:t>
            </a:r>
            <a:r>
              <a:rPr lang="en-US" sz="2200" dirty="0" err="1"/>
              <a:t>Mauranen</a:t>
            </a:r>
            <a:r>
              <a:rPr lang="en-US" sz="2200" dirty="0"/>
              <a:t> 1997: 115)</a:t>
            </a:r>
            <a:endParaRPr lang="en-US" i="1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1571625" y="2857500"/>
            <a:ext cx="6543675" cy="1757363"/>
          </a:xfrm>
          <a:prstGeom prst="wedgeRoundRect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NB – tension between these ‘</a:t>
            </a:r>
            <a:r>
              <a:rPr lang="en-GB" sz="2400" dirty="0" err="1" smtClean="0"/>
              <a:t>intensional</a:t>
            </a:r>
            <a:r>
              <a:rPr lang="en-GB" sz="2400" dirty="0" smtClean="0"/>
              <a:t>’ definitions and the forms interpreted as ‘hedges’ in context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55654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Hedges in extracts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5558543"/>
              </p:ext>
            </p:extLst>
          </p:nvPr>
        </p:nvGraphicFramePr>
        <p:xfrm>
          <a:off x="457200" y="1600200"/>
          <a:ext cx="8229600" cy="375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40"/>
                <a:gridCol w="679269"/>
                <a:gridCol w="563009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Exponent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Specification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 smtClean="0"/>
                        <a:t>to</a:t>
                      </a:r>
                      <a:r>
                        <a:rPr lang="en-GB" i="1" baseline="0" dirty="0" smtClean="0"/>
                        <a:t> the extent, not always, often, largely, certain, relatively, scarcely, one of the, tend to, almost</a:t>
                      </a:r>
                      <a:endParaRPr lang="en-GB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Verification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 smtClean="0"/>
                        <a:t>assumption (is) that, might, may, would appear,</a:t>
                      </a:r>
                      <a:r>
                        <a:rPr lang="en-GB" i="1" baseline="0" dirty="0" smtClean="0"/>
                        <a:t> should, would , if it was not, doubtful, perhaps, can, seem, probably, if the demand…</a:t>
                      </a:r>
                      <a:endParaRPr lang="en-GB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Writer-oriented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 smtClean="0"/>
                        <a:t>can</a:t>
                      </a:r>
                      <a:r>
                        <a:rPr lang="en-GB" i="1" baseline="0" dirty="0" smtClean="0"/>
                        <a:t> be observed, could be seen to, Merry </a:t>
                      </a:r>
                      <a:r>
                        <a:rPr lang="en-GB" i="1" baseline="0" dirty="0" err="1" smtClean="0"/>
                        <a:t>Wiesner</a:t>
                      </a:r>
                      <a:r>
                        <a:rPr lang="en-GB" i="1" baseline="0" dirty="0" smtClean="0"/>
                        <a:t> argues, … supports the idea that, Clark claims, Clark goes as far as, implying, there is little evidence (that), it is difficult to say, according to…, … suggest that…, is said to</a:t>
                      </a:r>
                      <a:endParaRPr lang="en-GB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Reader-oriented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 smtClean="0"/>
                        <a:t>this essay supports the case that…</a:t>
                      </a:r>
                    </a:p>
                    <a:p>
                      <a:r>
                        <a:rPr lang="en-GB" i="1" dirty="0" smtClean="0"/>
                        <a:t>we would take survival to mean…</a:t>
                      </a:r>
                      <a:endParaRPr lang="en-GB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90457" y="5812971"/>
            <a:ext cx="2037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back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658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Hedging in 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Important because</a:t>
            </a:r>
            <a:r>
              <a:rPr lang="en-US" dirty="0" smtClean="0"/>
              <a:t>…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‘Integral part of academic discourse’ (</a:t>
            </a:r>
            <a:r>
              <a:rPr lang="en-US" dirty="0" err="1" smtClean="0"/>
              <a:t>Mauranen</a:t>
            </a:r>
            <a:r>
              <a:rPr lang="en-US" dirty="0" smtClean="0"/>
              <a:t> 1997: 115)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Use indicates membership of academic communities (Hyland, 1996)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Important element of pragmatic competence (everyone)</a:t>
            </a:r>
          </a:p>
        </p:txBody>
      </p:sp>
    </p:spTree>
    <p:extLst>
      <p:ext uri="{BB962C8B-B14F-4D97-AF65-F5344CB8AC3E}">
        <p14:creationId xmlns:p14="http://schemas.microsoft.com/office/powerpoint/2010/main" val="3627061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Previous </a:t>
            </a:r>
            <a:r>
              <a:rPr lang="en-US" sz="3600" dirty="0" smtClean="0"/>
              <a:t>EAP hedging  </a:t>
            </a:r>
            <a:r>
              <a:rPr lang="en-US" sz="3600" dirty="0"/>
              <a:t>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944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Focused mainly on </a:t>
            </a: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identifying devices</a:t>
            </a:r>
            <a:r>
              <a:rPr lang="en-US" dirty="0"/>
              <a:t> </a:t>
            </a:r>
            <a:r>
              <a:rPr lang="en-US" dirty="0" smtClean="0"/>
              <a:t>in texts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creating</a:t>
            </a:r>
            <a:r>
              <a:rPr lang="en-US" dirty="0" smtClean="0"/>
              <a:t> frameworks for interpreting hedges</a:t>
            </a: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Less focus on </a:t>
            </a:r>
            <a:r>
              <a:rPr lang="en-US" dirty="0" smtClean="0"/>
              <a:t>learner understanding of </a:t>
            </a:r>
            <a:r>
              <a:rPr lang="en-US" dirty="0" smtClean="0"/>
              <a:t>these</a:t>
            </a: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5908283" y="4399641"/>
            <a:ext cx="3518124" cy="1603237"/>
          </a:xfrm>
          <a:prstGeom prst="wedgeEllipseCallout">
            <a:avLst>
              <a:gd name="adj1" fmla="val -45654"/>
              <a:gd name="adj2" fmla="val -4393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But important aspect of ‘learning together’ </a:t>
            </a:r>
          </a:p>
        </p:txBody>
      </p:sp>
      <p:sp>
        <p:nvSpPr>
          <p:cNvPr id="5" name="Oval Callout 4"/>
          <p:cNvSpPr/>
          <p:nvPr/>
        </p:nvSpPr>
        <p:spPr>
          <a:xfrm>
            <a:off x="4587402" y="990753"/>
            <a:ext cx="4417724" cy="1227315"/>
          </a:xfrm>
          <a:prstGeom prst="wedgeEllipseCallout">
            <a:avLst>
              <a:gd name="adj1" fmla="val -36280"/>
              <a:gd name="adj2" fmla="val 5014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Ie</a:t>
            </a:r>
            <a:r>
              <a:rPr lang="en-US" sz="2400" dirty="0" smtClean="0"/>
              <a:t> ‘expert’ use, maybe compared with less expert writers</a:t>
            </a:r>
            <a:endParaRPr lang="en-US" sz="2400" dirty="0"/>
          </a:p>
        </p:txBody>
      </p:sp>
      <p:sp>
        <p:nvSpPr>
          <p:cNvPr id="6" name="Oval Callout 5"/>
          <p:cNvSpPr/>
          <p:nvPr/>
        </p:nvSpPr>
        <p:spPr>
          <a:xfrm>
            <a:off x="1257973" y="4933784"/>
            <a:ext cx="3518124" cy="1316545"/>
          </a:xfrm>
          <a:prstGeom prst="wedgeEllipseCallout">
            <a:avLst>
              <a:gd name="adj1" fmla="val -24218"/>
              <a:gd name="adj2" fmla="val -5957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‘noticing’ + ‘</a:t>
            </a:r>
            <a:r>
              <a:rPr lang="en-US" sz="2400" dirty="0" smtClean="0"/>
              <a:t>Consciousness Raising’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1739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 of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aware </a:t>
            </a:r>
            <a:r>
              <a:rPr lang="en-US" i="1" dirty="0" smtClean="0"/>
              <a:t>are </a:t>
            </a:r>
            <a:r>
              <a:rPr lang="en-US" dirty="0" smtClean="0"/>
              <a:t>EAP learners of hedging in texts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 smtClean="0"/>
              <a:t>‘types’ </a:t>
            </a:r>
            <a:r>
              <a:rPr lang="en-US" dirty="0" smtClean="0"/>
              <a:t>of hedge are learners least aware of? </a:t>
            </a:r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4008304" y="5215259"/>
            <a:ext cx="3518124" cy="1035063"/>
          </a:xfrm>
          <a:prstGeom prst="wedgeEllipseCallout">
            <a:avLst>
              <a:gd name="adj1" fmla="val -71927"/>
              <a:gd name="adj2" fmla="val -5327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i.e. categories, specific devices</a:t>
            </a:r>
            <a:endParaRPr lang="en-US" sz="2800" dirty="0"/>
          </a:p>
        </p:txBody>
      </p:sp>
      <p:sp>
        <p:nvSpPr>
          <p:cNvPr id="5" name="Oval Callout 4"/>
          <p:cNvSpPr/>
          <p:nvPr/>
        </p:nvSpPr>
        <p:spPr>
          <a:xfrm>
            <a:off x="3314266" y="3308056"/>
            <a:ext cx="5158397" cy="918357"/>
          </a:xfrm>
          <a:prstGeom prst="wedgeEllipseCallout">
            <a:avLst>
              <a:gd name="adj1" fmla="val -71927"/>
              <a:gd name="adj2" fmla="val -5327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Texts that they might themselves write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2635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Hedging framework (Hyland 1996, 1998)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Content-oriented</a:t>
            </a:r>
          </a:p>
          <a:p>
            <a:pPr lvl="1"/>
            <a:r>
              <a:rPr lang="en-US" sz="2600" dirty="0"/>
              <a:t>Accuracy-</a:t>
            </a:r>
            <a:r>
              <a:rPr lang="en-US" sz="2600" dirty="0" smtClean="0"/>
              <a:t>oriented (propositional content)</a:t>
            </a:r>
            <a:endParaRPr lang="en-US" sz="2600" dirty="0"/>
          </a:p>
          <a:p>
            <a:pPr lvl="2"/>
            <a:r>
              <a:rPr lang="en-US" sz="2600" dirty="0" smtClean="0">
                <a:hlinkClick r:id="rId3" action="ppaction://hlinksldjump"/>
              </a:rPr>
              <a:t>Specification</a:t>
            </a:r>
            <a:r>
              <a:rPr lang="en-US" sz="2600" dirty="0"/>
              <a:t> </a:t>
            </a:r>
            <a:r>
              <a:rPr lang="en-US" sz="2600" dirty="0" smtClean="0"/>
              <a:t>(accuracy / approximation)</a:t>
            </a:r>
            <a:endParaRPr lang="en-US" sz="2600" dirty="0"/>
          </a:p>
          <a:p>
            <a:pPr lvl="2"/>
            <a:r>
              <a:rPr lang="en-US" sz="2600" dirty="0" smtClean="0">
                <a:hlinkClick r:id="rId4" action="ppaction://hlinksldjump"/>
              </a:rPr>
              <a:t>Verification</a:t>
            </a:r>
            <a:r>
              <a:rPr lang="en-US" sz="2600" dirty="0" smtClean="0"/>
              <a:t> (uncertainty – ‘epistemic’)</a:t>
            </a:r>
            <a:endParaRPr lang="en-US" sz="2600" dirty="0"/>
          </a:p>
          <a:p>
            <a:pPr lvl="1"/>
            <a:r>
              <a:rPr lang="en-US" sz="2600" dirty="0" smtClean="0">
                <a:hlinkClick r:id="rId5" action="ppaction://hlinksldjump"/>
              </a:rPr>
              <a:t>Writer-oriented</a:t>
            </a:r>
            <a:r>
              <a:rPr lang="en-US" sz="2600" dirty="0" smtClean="0"/>
              <a:t> (avoids commitment – ‘evidential’)</a:t>
            </a:r>
            <a:endParaRPr lang="en-US" sz="2600" dirty="0"/>
          </a:p>
          <a:p>
            <a:r>
              <a:rPr lang="en-US" sz="2600" dirty="0" smtClean="0">
                <a:hlinkClick r:id="rId6" action="ppaction://hlinksldjump"/>
              </a:rPr>
              <a:t>Reader-oriented</a:t>
            </a:r>
            <a:r>
              <a:rPr lang="en-US" sz="2600" dirty="0" smtClean="0"/>
              <a:t> (writer takes responsibility)</a:t>
            </a:r>
          </a:p>
        </p:txBody>
      </p:sp>
    </p:spTree>
    <p:extLst>
      <p:ext uri="{BB962C8B-B14F-4D97-AF65-F5344CB8AC3E}">
        <p14:creationId xmlns:p14="http://schemas.microsoft.com/office/powerpoint/2010/main" val="2057602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International students studying at CU (min IELTS 6)</a:t>
            </a:r>
          </a:p>
          <a:p>
            <a:r>
              <a:rPr lang="en-US" dirty="0" smtClean="0"/>
              <a:t>2 groups: </a:t>
            </a:r>
          </a:p>
          <a:p>
            <a:pPr lvl="1"/>
            <a:r>
              <a:rPr lang="en-US" dirty="0" smtClean="0"/>
              <a:t>Level </a:t>
            </a:r>
            <a:r>
              <a:rPr lang="en-US" dirty="0" smtClean="0"/>
              <a:t>2: </a:t>
            </a:r>
            <a:r>
              <a:rPr lang="en-US" dirty="0" smtClean="0"/>
              <a:t>9 students</a:t>
            </a:r>
          </a:p>
          <a:p>
            <a:pPr lvl="1"/>
            <a:r>
              <a:rPr lang="en-US" dirty="0" smtClean="0"/>
              <a:t>Level 1: 16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599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29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Procedure I: extract selection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20 texts drawn at random from BAWE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Hedges </a:t>
            </a:r>
            <a:r>
              <a:rPr lang="en-US" sz="2400" dirty="0" smtClean="0"/>
              <a:t>identified using Hyland’s framework by AT &amp; </a:t>
            </a:r>
            <a:r>
              <a:rPr lang="en-US" sz="2400" dirty="0" smtClean="0"/>
              <a:t>BV </a:t>
            </a:r>
            <a:endParaRPr lang="en-US" sz="24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Extracts chosen taking into account: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Density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Variety </a:t>
            </a:r>
            <a:r>
              <a:rPr lang="en-US" sz="2400" dirty="0" smtClean="0"/>
              <a:t>(</a:t>
            </a:r>
            <a:r>
              <a:rPr lang="en-US" sz="2400" dirty="0" smtClean="0">
                <a:hlinkClick r:id="rId2" action="ppaction://hlinksldjump"/>
              </a:rPr>
              <a:t>types and forms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Most frequently occurring </a:t>
            </a:r>
            <a:r>
              <a:rPr lang="en-US" sz="2400" dirty="0" smtClean="0"/>
              <a:t>‘types’</a:t>
            </a:r>
            <a:endParaRPr lang="en-US" sz="24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Amount of text possible for students to </a:t>
            </a:r>
            <a:r>
              <a:rPr lang="en-US" sz="2400" dirty="0" smtClean="0"/>
              <a:t>process (just over </a:t>
            </a:r>
            <a:r>
              <a:rPr lang="en-US" sz="2400" dirty="0" smtClean="0"/>
              <a:t>1000 words) </a:t>
            </a:r>
            <a:endParaRPr lang="en-US" sz="240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L1 of writer</a:t>
            </a: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Number of extracts: 5; no. of hedges: 47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72370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1143</TotalTime>
  <Words>1612</Words>
  <Application>Microsoft Macintosh PowerPoint</Application>
  <PresentationFormat>On-screen Show (4:3)</PresentationFormat>
  <Paragraphs>217</Paragraphs>
  <Slides>30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Twilight</vt:lpstr>
      <vt:lpstr>Investigating student awareness of hedging in context</vt:lpstr>
      <vt:lpstr>Outline</vt:lpstr>
      <vt:lpstr>Hedging is…</vt:lpstr>
      <vt:lpstr>Hedging in EAP</vt:lpstr>
      <vt:lpstr>Previous EAP hedging  research</vt:lpstr>
      <vt:lpstr>Aims of study</vt:lpstr>
      <vt:lpstr>Hedging framework (Hyland 1996, 1998)</vt:lpstr>
      <vt:lpstr>The students</vt:lpstr>
      <vt:lpstr>Procedure I: extract selection</vt:lpstr>
      <vt:lpstr>Procedure II: the experiment</vt:lpstr>
      <vt:lpstr>Results: 1</vt:lpstr>
      <vt:lpstr>Results by category</vt:lpstr>
      <vt:lpstr>Specification (30%)</vt:lpstr>
      <vt:lpstr>Verification (49%)</vt:lpstr>
      <vt:lpstr>Writer-oriented (46%)</vt:lpstr>
      <vt:lpstr>Student comments</vt:lpstr>
      <vt:lpstr>Student comments</vt:lpstr>
      <vt:lpstr>Student comments</vt:lpstr>
      <vt:lpstr>Conclusions / summary</vt:lpstr>
      <vt:lpstr>Avenues to pursue</vt:lpstr>
      <vt:lpstr>PowerPoint Presentation</vt:lpstr>
      <vt:lpstr>References</vt:lpstr>
      <vt:lpstr>Specification</vt:lpstr>
      <vt:lpstr>Verification</vt:lpstr>
      <vt:lpstr>Writer-oriented</vt:lpstr>
      <vt:lpstr>Reader-oriented</vt:lpstr>
      <vt:lpstr>PowerPoint Presentation</vt:lpstr>
      <vt:lpstr>PowerPoint Presentation</vt:lpstr>
      <vt:lpstr>PowerPoint Presentation</vt:lpstr>
      <vt:lpstr>Hedges in extracts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Investigating student awareness of hedging in context</dc:title>
  <dc:creator>Berrak Vincent</dc:creator>
  <cp:lastModifiedBy>Benet Vincent</cp:lastModifiedBy>
  <cp:revision>56</cp:revision>
  <dcterms:created xsi:type="dcterms:W3CDTF">2017-03-31T19:31:49Z</dcterms:created>
  <dcterms:modified xsi:type="dcterms:W3CDTF">2017-04-07T11:33:53Z</dcterms:modified>
</cp:coreProperties>
</file>