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74" r:id="rId3"/>
    <p:sldId id="300" r:id="rId4"/>
    <p:sldId id="287" r:id="rId5"/>
    <p:sldId id="270" r:id="rId6"/>
    <p:sldId id="301" r:id="rId7"/>
    <p:sldId id="284" r:id="rId8"/>
    <p:sldId id="302" r:id="rId9"/>
    <p:sldId id="306" r:id="rId10"/>
    <p:sldId id="291" r:id="rId11"/>
    <p:sldId id="292" r:id="rId12"/>
    <p:sldId id="293" r:id="rId13"/>
    <p:sldId id="303" r:id="rId14"/>
    <p:sldId id="305" r:id="rId15"/>
    <p:sldId id="29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ADF5"/>
    <a:srgbClr val="C5AEF4"/>
    <a:srgbClr val="D4C5FB"/>
    <a:srgbClr val="CAD8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82" autoAdjust="0"/>
    <p:restoredTop sz="61775" autoAdjust="0"/>
  </p:normalViewPr>
  <p:slideViewPr>
    <p:cSldViewPr snapToGrid="0">
      <p:cViewPr varScale="1">
        <p:scale>
          <a:sx n="42" d="100"/>
          <a:sy n="42" d="100"/>
        </p:scale>
        <p:origin x="1500" y="42"/>
      </p:cViewPr>
      <p:guideLst/>
    </p:cSldViewPr>
  </p:slideViewPr>
  <p:outlineViewPr>
    <p:cViewPr>
      <p:scale>
        <a:sx n="33" d="100"/>
        <a:sy n="33" d="100"/>
      </p:scale>
      <p:origin x="0" y="-9888"/>
    </p:cViewPr>
  </p:outlineViewPr>
  <p:notesTextViewPr>
    <p:cViewPr>
      <p:scale>
        <a:sx n="100" d="100"/>
        <a:sy n="100" d="100"/>
      </p:scale>
      <p:origin x="0" y="0"/>
    </p:cViewPr>
  </p:notesTextViewPr>
  <p:sorterViewPr>
    <p:cViewPr>
      <p:scale>
        <a:sx n="100" d="100"/>
        <a:sy n="100" d="100"/>
      </p:scale>
      <p:origin x="0" y="-2406"/>
    </p:cViewPr>
  </p:sorterViewPr>
  <p:notesViewPr>
    <p:cSldViewPr snapToGrid="0">
      <p:cViewPr varScale="1">
        <p:scale>
          <a:sx n="53" d="100"/>
          <a:sy n="53" d="100"/>
        </p:scale>
        <p:origin x="284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57F40D-04AD-4658-885B-525A8C7364A4}" type="datetimeFigureOut">
              <a:rPr lang="en-GB" smtClean="0"/>
              <a:t>09/04/2017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64C67D-51A4-4C74-A590-D80625BE96DA}" type="slidenum">
              <a:rPr lang="en-GB" smtClean="0"/>
              <a:t>‹#›</a:t>
            </a:fld>
            <a:endParaRPr lang="en-GB"/>
          </a:p>
        </p:txBody>
      </p:sp>
    </p:spTree>
    <p:extLst>
      <p:ext uri="{BB962C8B-B14F-4D97-AF65-F5344CB8AC3E}">
        <p14:creationId xmlns:p14="http://schemas.microsoft.com/office/powerpoint/2010/main" val="1028256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We got back after Easter break a few years ago to find that our long-standing rooms had been re-fitted with groovy round tables. </a:t>
            </a:r>
          </a:p>
          <a:p>
            <a:r>
              <a:rPr lang="en-GB" sz="1200" kern="1200" dirty="0">
                <a:solidFill>
                  <a:schemeClr val="tx1"/>
                </a:solidFill>
                <a:effectLst/>
                <a:latin typeface="+mn-lt"/>
                <a:ea typeface="+mn-ea"/>
                <a:cs typeface="+mn-cs"/>
              </a:rPr>
              <a:t>When we discovered that these were allocated for classes that use SCALE-UP, we were worried that we might lose the rooms. </a:t>
            </a:r>
          </a:p>
          <a:p>
            <a:r>
              <a:rPr lang="en-GB" sz="1200" kern="1200" dirty="0">
                <a:solidFill>
                  <a:schemeClr val="tx1"/>
                </a:solidFill>
                <a:effectLst/>
                <a:latin typeface="+mn-lt"/>
                <a:ea typeface="+mn-ea"/>
                <a:cs typeface="+mn-cs"/>
              </a:rPr>
              <a:t>We therefore started investigating SCALE-UP and assessing whether the PEAP course would benefit from joining the project. </a:t>
            </a:r>
            <a:endParaRPr lang="en-GB" dirty="0"/>
          </a:p>
          <a:p>
            <a:endParaRPr lang="en-GB" dirty="0"/>
          </a:p>
        </p:txBody>
      </p:sp>
      <p:sp>
        <p:nvSpPr>
          <p:cNvPr id="4" name="Slide Number Placeholder 3"/>
          <p:cNvSpPr>
            <a:spLocks noGrp="1"/>
          </p:cNvSpPr>
          <p:nvPr>
            <p:ph type="sldNum" sz="quarter" idx="10"/>
          </p:nvPr>
        </p:nvSpPr>
        <p:spPr/>
        <p:txBody>
          <a:bodyPr/>
          <a:lstStyle/>
          <a:p>
            <a:fld id="{B564C67D-51A4-4C74-A590-D80625BE96DA}" type="slidenum">
              <a:rPr lang="en-GB" smtClean="0"/>
              <a:t>1</a:t>
            </a:fld>
            <a:endParaRPr lang="en-GB"/>
          </a:p>
        </p:txBody>
      </p:sp>
    </p:spTree>
    <p:extLst>
      <p:ext uri="{BB962C8B-B14F-4D97-AF65-F5344CB8AC3E}">
        <p14:creationId xmlns:p14="http://schemas.microsoft.com/office/powerpoint/2010/main" val="3248160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a:p>
            <a:endParaRPr lang="en-GB" dirty="0"/>
          </a:p>
        </p:txBody>
      </p:sp>
      <p:sp>
        <p:nvSpPr>
          <p:cNvPr id="4" name="Slide Number Placeholder 3"/>
          <p:cNvSpPr>
            <a:spLocks noGrp="1"/>
          </p:cNvSpPr>
          <p:nvPr>
            <p:ph type="sldNum" sz="quarter" idx="10"/>
          </p:nvPr>
        </p:nvSpPr>
        <p:spPr/>
        <p:txBody>
          <a:bodyPr/>
          <a:lstStyle/>
          <a:p>
            <a:fld id="{B564C67D-51A4-4C74-A590-D80625BE96DA}" type="slidenum">
              <a:rPr lang="en-GB" smtClean="0"/>
              <a:t>10</a:t>
            </a:fld>
            <a:endParaRPr lang="en-GB"/>
          </a:p>
        </p:txBody>
      </p:sp>
    </p:spTree>
    <p:extLst>
      <p:ext uri="{BB962C8B-B14F-4D97-AF65-F5344CB8AC3E}">
        <p14:creationId xmlns:p14="http://schemas.microsoft.com/office/powerpoint/2010/main" val="19825133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564C67D-51A4-4C74-A590-D80625BE96DA}" type="slidenum">
              <a:rPr lang="en-GB" smtClean="0"/>
              <a:t>11</a:t>
            </a:fld>
            <a:endParaRPr lang="en-GB"/>
          </a:p>
        </p:txBody>
      </p:sp>
    </p:spTree>
    <p:extLst>
      <p:ext uri="{BB962C8B-B14F-4D97-AF65-F5344CB8AC3E}">
        <p14:creationId xmlns:p14="http://schemas.microsoft.com/office/powerpoint/2010/main" val="28747273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a:p>
            <a:endParaRPr lang="en-GB" dirty="0"/>
          </a:p>
        </p:txBody>
      </p:sp>
      <p:sp>
        <p:nvSpPr>
          <p:cNvPr id="4" name="Slide Number Placeholder 3"/>
          <p:cNvSpPr>
            <a:spLocks noGrp="1"/>
          </p:cNvSpPr>
          <p:nvPr>
            <p:ph type="sldNum" sz="quarter" idx="10"/>
          </p:nvPr>
        </p:nvSpPr>
        <p:spPr/>
        <p:txBody>
          <a:bodyPr/>
          <a:lstStyle/>
          <a:p>
            <a:fld id="{B564C67D-51A4-4C74-A590-D80625BE96DA}" type="slidenum">
              <a:rPr lang="en-GB" smtClean="0"/>
              <a:t>12</a:t>
            </a:fld>
            <a:endParaRPr lang="en-GB"/>
          </a:p>
        </p:txBody>
      </p:sp>
    </p:spTree>
    <p:extLst>
      <p:ext uri="{BB962C8B-B14F-4D97-AF65-F5344CB8AC3E}">
        <p14:creationId xmlns:p14="http://schemas.microsoft.com/office/powerpoint/2010/main" val="21965043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Thought – Instead of thinking of roles, think in terms of functions that can facilitate collaboration.</a:t>
            </a:r>
          </a:p>
          <a:p>
            <a:r>
              <a:rPr lang="en-GB" baseline="0" dirty="0"/>
              <a:t>Most are within reach of weaker students. Stronger students can </a:t>
            </a:r>
          </a:p>
        </p:txBody>
      </p:sp>
      <p:sp>
        <p:nvSpPr>
          <p:cNvPr id="4" name="Slide Number Placeholder 3"/>
          <p:cNvSpPr>
            <a:spLocks noGrp="1"/>
          </p:cNvSpPr>
          <p:nvPr>
            <p:ph type="sldNum" sz="quarter" idx="10"/>
          </p:nvPr>
        </p:nvSpPr>
        <p:spPr/>
        <p:txBody>
          <a:bodyPr/>
          <a:lstStyle/>
          <a:p>
            <a:fld id="{B564C67D-51A4-4C74-A590-D80625BE96DA}" type="slidenum">
              <a:rPr lang="en-GB" smtClean="0"/>
              <a:t>13</a:t>
            </a:fld>
            <a:endParaRPr lang="en-GB"/>
          </a:p>
        </p:txBody>
      </p:sp>
    </p:spTree>
    <p:extLst>
      <p:ext uri="{BB962C8B-B14F-4D97-AF65-F5344CB8AC3E}">
        <p14:creationId xmlns:p14="http://schemas.microsoft.com/office/powerpoint/2010/main" val="3050182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Convenient – </a:t>
            </a:r>
            <a:r>
              <a:rPr lang="en-GB" baseline="0" dirty="0" err="1"/>
              <a:t>Ss</a:t>
            </a:r>
            <a:r>
              <a:rPr lang="en-GB" baseline="0" dirty="0"/>
              <a:t> think that fulfilling the role = collaboration. Often this was not the case.</a:t>
            </a:r>
          </a:p>
          <a:p>
            <a:r>
              <a:rPr lang="en-GB" baseline="0" dirty="0" err="1"/>
              <a:t>Storch</a:t>
            </a:r>
            <a:r>
              <a:rPr lang="en-GB" baseline="0" dirty="0"/>
              <a:t> model – focus on co-ownership of the text rather than artificial roles. Do it early – roles are just the icing on the cake. The model is the cake! Need to know what collaboration is before they think about the roles. </a:t>
            </a:r>
          </a:p>
          <a:p>
            <a:r>
              <a:rPr lang="en-GB" baseline="0" dirty="0"/>
              <a:t>Consider the good practices that the students demonstrated.  Within their grasp. Weaker students can contribute and stronger ones can adopt a teaching role to help explain.</a:t>
            </a:r>
          </a:p>
          <a:p>
            <a:endParaRPr lang="en-GB" baseline="0" dirty="0"/>
          </a:p>
          <a:p>
            <a:r>
              <a:rPr lang="en-GB" baseline="0" dirty="0"/>
              <a:t>ALSO – results – could be that students just got better. Task type may have been an influence too. Plan to experiment further with this.</a:t>
            </a:r>
          </a:p>
        </p:txBody>
      </p:sp>
      <p:sp>
        <p:nvSpPr>
          <p:cNvPr id="4" name="Slide Number Placeholder 3"/>
          <p:cNvSpPr>
            <a:spLocks noGrp="1"/>
          </p:cNvSpPr>
          <p:nvPr>
            <p:ph type="sldNum" sz="quarter" idx="10"/>
          </p:nvPr>
        </p:nvSpPr>
        <p:spPr/>
        <p:txBody>
          <a:bodyPr/>
          <a:lstStyle/>
          <a:p>
            <a:fld id="{B564C67D-51A4-4C74-A590-D80625BE96DA}" type="slidenum">
              <a:rPr lang="en-GB" smtClean="0"/>
              <a:t>14</a:t>
            </a:fld>
            <a:endParaRPr lang="en-GB"/>
          </a:p>
        </p:txBody>
      </p:sp>
    </p:spTree>
    <p:extLst>
      <p:ext uri="{BB962C8B-B14F-4D97-AF65-F5344CB8AC3E}">
        <p14:creationId xmlns:p14="http://schemas.microsoft.com/office/powerpoint/2010/main" val="25331059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a:p>
            <a:endParaRPr lang="en-GB" dirty="0"/>
          </a:p>
        </p:txBody>
      </p:sp>
      <p:sp>
        <p:nvSpPr>
          <p:cNvPr id="4" name="Slide Number Placeholder 3"/>
          <p:cNvSpPr>
            <a:spLocks noGrp="1"/>
          </p:cNvSpPr>
          <p:nvPr>
            <p:ph type="sldNum" sz="quarter" idx="10"/>
          </p:nvPr>
        </p:nvSpPr>
        <p:spPr/>
        <p:txBody>
          <a:bodyPr/>
          <a:lstStyle/>
          <a:p>
            <a:fld id="{B564C67D-51A4-4C74-A590-D80625BE96DA}" type="slidenum">
              <a:rPr lang="en-GB" smtClean="0"/>
              <a:t>15</a:t>
            </a:fld>
            <a:endParaRPr lang="en-GB"/>
          </a:p>
        </p:txBody>
      </p:sp>
    </p:spTree>
    <p:extLst>
      <p:ext uri="{BB962C8B-B14F-4D97-AF65-F5344CB8AC3E}">
        <p14:creationId xmlns:p14="http://schemas.microsoft.com/office/powerpoint/2010/main" val="3861984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SCALE-UP (Student-Centred Active Learning Environment with Upside-down Pedagogies) approach devised by Physics professor, Robert </a:t>
            </a:r>
            <a:r>
              <a:rPr lang="en-GB" sz="1200" kern="1200" dirty="0" err="1">
                <a:solidFill>
                  <a:schemeClr val="tx1"/>
                </a:solidFill>
                <a:effectLst/>
                <a:latin typeface="+mn-lt"/>
                <a:ea typeface="+mn-ea"/>
                <a:cs typeface="+mn-cs"/>
              </a:rPr>
              <a:t>Beichner</a:t>
            </a:r>
            <a:r>
              <a:rPr lang="en-GB" sz="1200" kern="1200" dirty="0">
                <a:solidFill>
                  <a:schemeClr val="tx1"/>
                </a:solidFill>
                <a:effectLst/>
                <a:latin typeface="+mn-lt"/>
                <a:ea typeface="+mn-ea"/>
                <a:cs typeface="+mn-cs"/>
              </a:rPr>
              <a:t> and his colleagues at Carolina State University (2007). Originally developed for large-enrolment Physics teaching, it was developed to promote active, enquiry-based learning and provide an alternative to lecture-based instruction. Been adopted at NTU across a range of disciplines.</a:t>
            </a:r>
          </a:p>
          <a:p>
            <a:r>
              <a:rPr lang="en-GB" sz="1200" kern="1200" dirty="0">
                <a:solidFill>
                  <a:schemeClr val="tx1"/>
                </a:solidFill>
                <a:effectLst/>
                <a:latin typeface="+mn-lt"/>
                <a:ea typeface="+mn-ea"/>
                <a:cs typeface="+mn-cs"/>
              </a:rPr>
              <a:t>SCALE-UP approach has three essential elements:</a:t>
            </a:r>
          </a:p>
          <a:p>
            <a:pPr lvl="0"/>
            <a:r>
              <a:rPr lang="en-GB" sz="1200" kern="1200" dirty="0">
                <a:solidFill>
                  <a:schemeClr val="tx1"/>
                </a:solidFill>
                <a:effectLst/>
                <a:latin typeface="+mn-lt"/>
                <a:ea typeface="+mn-ea"/>
                <a:cs typeface="+mn-cs"/>
              </a:rPr>
              <a:t>collaborative learning via group tasks in which students apply their knowledge. (Student-centred Active Learning part of acronym)</a:t>
            </a:r>
          </a:p>
          <a:p>
            <a:pPr lvl="0"/>
            <a:r>
              <a:rPr lang="en-GB" sz="1200" kern="1200" dirty="0">
                <a:solidFill>
                  <a:schemeClr val="tx1"/>
                </a:solidFill>
                <a:effectLst/>
                <a:latin typeface="+mn-lt"/>
                <a:ea typeface="+mn-ea"/>
                <a:cs typeface="+mn-cs"/>
              </a:rPr>
              <a:t>'upside-down' teaching whereby content is encountered outside class and sessions are devoted to applying ideas (Upside-Down Pedagogies part of acronym) </a:t>
            </a:r>
          </a:p>
          <a:p>
            <a:pPr lvl="0"/>
            <a:r>
              <a:rPr lang="en-GB" sz="1200" kern="1200" dirty="0">
                <a:solidFill>
                  <a:schemeClr val="tx1"/>
                </a:solidFill>
                <a:effectLst/>
                <a:latin typeface="+mn-lt"/>
                <a:ea typeface="+mn-ea"/>
                <a:cs typeface="+mn-cs"/>
              </a:rPr>
              <a:t>Room design and equipment, including circular tables, and use of laptops to promote collaboration. Student work in groups of 3. Can fit 3 groups around each table. Each room has enough laptops for each group. (Environment part of acronym)</a:t>
            </a:r>
          </a:p>
          <a:p>
            <a:pPr lvl="0"/>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We found that there was a good match for a number of reasons:</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Moved towards a more task-based approach to teaching writing. Improve alignment with coursework essay and writing test - Integrating ideas from source texts into their own writing. </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More in-class writing so students could get tutor and peer support and feedback while they were writing.</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Introduced collaborative writing as we our students are increasingly expected to participate in group assessments, so we felt that exposing them to collaborative working practices would be beneficial.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Started experimenting using SCALE-UP and flipped learning in our Writing classes, students read source texts and get language input before a session, which freed up class time to allow students to work on collaborative writing tasks during the session and peer review their work.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Doesn’t mean we took a wholesale approach. E.g. sometimes it is useful to practise reading skills in class and to get guided input from the teacher during class time. Therefore, not all sessions are flipped. Only the ones where such an approach benefits learning.</a:t>
            </a: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fld id="{B564C67D-51A4-4C74-A590-D80625BE96DA}" type="slidenum">
              <a:rPr lang="en-GB" smtClean="0"/>
              <a:t>2</a:t>
            </a:fld>
            <a:endParaRPr lang="en-GB"/>
          </a:p>
        </p:txBody>
      </p:sp>
    </p:spTree>
    <p:extLst>
      <p:ext uri="{BB962C8B-B14F-4D97-AF65-F5344CB8AC3E}">
        <p14:creationId xmlns:p14="http://schemas.microsoft.com/office/powerpoint/2010/main" val="3114292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We were also somewhat critical of certain aspects of the approach. I particularly questioned one aspect of the approach, which is the allocation of group roles to each participant in a group of 3. These roles are based on Heller &amp; Heller (1999), again relating to teaching Physics. </a:t>
            </a:r>
          </a:p>
          <a:p>
            <a:r>
              <a:rPr lang="en-GB" sz="1200" kern="1200" dirty="0">
                <a:solidFill>
                  <a:schemeClr val="tx1"/>
                </a:solidFill>
                <a:effectLst/>
                <a:latin typeface="+mn-lt"/>
                <a:ea typeface="+mn-ea"/>
                <a:cs typeface="+mn-cs"/>
              </a:rPr>
              <a:t>Three roles:</a:t>
            </a:r>
          </a:p>
          <a:p>
            <a:r>
              <a:rPr lang="en-GB" sz="1200" kern="1200" dirty="0">
                <a:solidFill>
                  <a:schemeClr val="tx1"/>
                </a:solidFill>
                <a:effectLst/>
                <a:latin typeface="+mn-lt"/>
                <a:ea typeface="+mn-ea"/>
                <a:cs typeface="+mn-cs"/>
              </a:rPr>
              <a:t>Manager – make sure that everyone is on track and contributing. Also time-keeper.</a:t>
            </a:r>
          </a:p>
          <a:p>
            <a:r>
              <a:rPr lang="en-GB" sz="1200" kern="1200" dirty="0">
                <a:solidFill>
                  <a:schemeClr val="tx1"/>
                </a:solidFill>
                <a:effectLst/>
                <a:latin typeface="+mn-lt"/>
                <a:ea typeface="+mn-ea"/>
                <a:cs typeface="+mn-cs"/>
              </a:rPr>
              <a:t>Scribe / Reporter – Records the decisions of the group members. Make sure that everyone understands and agrees.</a:t>
            </a:r>
          </a:p>
          <a:p>
            <a:r>
              <a:rPr lang="en-GB" sz="1200" kern="1200" dirty="0">
                <a:solidFill>
                  <a:schemeClr val="tx1"/>
                </a:solidFill>
                <a:effectLst/>
                <a:latin typeface="+mn-lt"/>
                <a:ea typeface="+mn-ea"/>
                <a:cs typeface="+mn-cs"/>
              </a:rPr>
              <a:t>Critic / </a:t>
            </a:r>
            <a:r>
              <a:rPr lang="en-GB" sz="1200" kern="1200" dirty="0" err="1">
                <a:solidFill>
                  <a:schemeClr val="tx1"/>
                </a:solidFill>
                <a:effectLst/>
                <a:latin typeface="+mn-lt"/>
                <a:ea typeface="+mn-ea"/>
                <a:cs typeface="+mn-cs"/>
              </a:rPr>
              <a:t>Skeptic</a:t>
            </a:r>
            <a:r>
              <a:rPr lang="en-GB" sz="1200" kern="1200" dirty="0">
                <a:solidFill>
                  <a:schemeClr val="tx1"/>
                </a:solidFill>
                <a:effectLst/>
                <a:latin typeface="+mn-lt"/>
                <a:ea typeface="+mn-ea"/>
                <a:cs typeface="+mn-cs"/>
              </a:rPr>
              <a:t> – Makes sure that the group explores all the possibilities, suggesting alternative ideas.</a:t>
            </a:r>
          </a:p>
          <a:p>
            <a:r>
              <a:rPr lang="en-GB" sz="1200" kern="1200" dirty="0">
                <a:solidFill>
                  <a:schemeClr val="tx1"/>
                </a:solidFill>
                <a:effectLst/>
                <a:latin typeface="+mn-lt"/>
                <a:ea typeface="+mn-ea"/>
                <a:cs typeface="+mn-cs"/>
              </a:rPr>
              <a:t>I certainly did not have a consistent approach to setting and monitoring student use of these roles. Was not alone in this - anecdotal evidence from the PEAP teaching team and colleagues using SCALE-UP in other disciples suggested a range of different approaches – some diligently setting and monitoring roles, some doing it ad-hoc (like me), and some not doing it at all.</a:t>
            </a:r>
          </a:p>
          <a:p>
            <a:endParaRPr lang="en-GB" dirty="0"/>
          </a:p>
        </p:txBody>
      </p:sp>
      <p:sp>
        <p:nvSpPr>
          <p:cNvPr id="4" name="Slide Number Placeholder 3"/>
          <p:cNvSpPr>
            <a:spLocks noGrp="1"/>
          </p:cNvSpPr>
          <p:nvPr>
            <p:ph type="sldNum" sz="quarter" idx="10"/>
          </p:nvPr>
        </p:nvSpPr>
        <p:spPr/>
        <p:txBody>
          <a:bodyPr/>
          <a:lstStyle/>
          <a:p>
            <a:fld id="{B564C67D-51A4-4C74-A590-D80625BE96DA}" type="slidenum">
              <a:rPr lang="en-GB" smtClean="0"/>
              <a:t>3</a:t>
            </a:fld>
            <a:endParaRPr lang="en-GB"/>
          </a:p>
        </p:txBody>
      </p:sp>
    </p:spTree>
    <p:extLst>
      <p:ext uri="{BB962C8B-B14F-4D97-AF65-F5344CB8AC3E}">
        <p14:creationId xmlns:p14="http://schemas.microsoft.com/office/powerpoint/2010/main" val="936210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Small-scale research project into PEAP student perceptions of using SCALE-UP found that student see benefits of working collaboratively, but students were critical about how they actually worked together, especially group dynamics in mixed ability teams.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Some did all the work because they perceived their teammate had a lower level of competence.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Weaker students depending on stronger students and therefore taking a passive role.</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It was clear that we needed to work on helping students to collaborate more effectively, especially in mixed-ability groups. It seems that there was some problems arriving at the shared ownership of the text that </a:t>
            </a:r>
            <a:r>
              <a:rPr lang="en-GB" sz="1200" kern="1200" dirty="0" err="1">
                <a:solidFill>
                  <a:schemeClr val="tx1"/>
                </a:solidFill>
                <a:effectLst/>
                <a:latin typeface="+mn-lt"/>
                <a:ea typeface="+mn-ea"/>
                <a:cs typeface="+mn-cs"/>
              </a:rPr>
              <a:t>Storch</a:t>
            </a:r>
            <a:r>
              <a:rPr lang="en-GB" sz="1200" kern="1200" dirty="0">
                <a:solidFill>
                  <a:schemeClr val="tx1"/>
                </a:solidFill>
                <a:effectLst/>
                <a:latin typeface="+mn-lt"/>
                <a:ea typeface="+mn-ea"/>
                <a:cs typeface="+mn-cs"/>
              </a:rPr>
              <a:t> says distinguishes collaborative writing from simple group work. I was very much interested in evaluating the effectiveness of the SCALE-UP group roles as I was not sure whether these were a help or a </a:t>
            </a:r>
            <a:r>
              <a:rPr lang="en-GB" sz="1200" kern="1200" dirty="0" err="1">
                <a:solidFill>
                  <a:schemeClr val="tx1"/>
                </a:solidFill>
                <a:effectLst/>
                <a:latin typeface="+mn-lt"/>
                <a:ea typeface="+mn-ea"/>
                <a:cs typeface="+mn-cs"/>
              </a:rPr>
              <a:t>hinderance</a:t>
            </a:r>
            <a:r>
              <a:rPr lang="en-GB" sz="1200" kern="1200" dirty="0">
                <a:solidFill>
                  <a:schemeClr val="tx1"/>
                </a:solidFill>
                <a:effectLst/>
                <a:latin typeface="+mn-lt"/>
                <a:ea typeface="+mn-ea"/>
                <a:cs typeface="+mn-cs"/>
              </a:rPr>
              <a:t> to collaborative writing. </a:t>
            </a:r>
          </a:p>
          <a:p>
            <a:endParaRPr lang="en-GB" dirty="0"/>
          </a:p>
        </p:txBody>
      </p:sp>
      <p:sp>
        <p:nvSpPr>
          <p:cNvPr id="4" name="Slide Number Placeholder 3"/>
          <p:cNvSpPr>
            <a:spLocks noGrp="1"/>
          </p:cNvSpPr>
          <p:nvPr>
            <p:ph type="sldNum" sz="quarter" idx="10"/>
          </p:nvPr>
        </p:nvSpPr>
        <p:spPr/>
        <p:txBody>
          <a:bodyPr/>
          <a:lstStyle/>
          <a:p>
            <a:fld id="{B564C67D-51A4-4C74-A590-D80625BE96DA}" type="slidenum">
              <a:rPr lang="en-GB" smtClean="0"/>
              <a:t>4</a:t>
            </a:fld>
            <a:endParaRPr lang="en-GB"/>
          </a:p>
        </p:txBody>
      </p:sp>
    </p:spTree>
    <p:extLst>
      <p:ext uri="{BB962C8B-B14F-4D97-AF65-F5344CB8AC3E}">
        <p14:creationId xmlns:p14="http://schemas.microsoft.com/office/powerpoint/2010/main" val="1418115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For shared ownership of the text, </a:t>
            </a:r>
            <a:r>
              <a:rPr lang="en-GB" sz="1200" kern="1200" dirty="0" err="1">
                <a:solidFill>
                  <a:schemeClr val="tx1"/>
                </a:solidFill>
                <a:effectLst/>
                <a:latin typeface="+mn-lt"/>
                <a:ea typeface="+mn-ea"/>
                <a:cs typeface="+mn-cs"/>
              </a:rPr>
              <a:t>Ss</a:t>
            </a:r>
            <a:r>
              <a:rPr lang="en-GB" sz="1200" kern="1200" dirty="0">
                <a:solidFill>
                  <a:schemeClr val="tx1"/>
                </a:solidFill>
                <a:effectLst/>
                <a:latin typeface="+mn-lt"/>
                <a:ea typeface="+mn-ea"/>
                <a:cs typeface="+mn-cs"/>
              </a:rPr>
              <a:t> need to have high levels of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contributions = equality of contributions, decision-making and authority.</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mutuality = student’s level of engagement with the task and with each other’s contributions.</a:t>
            </a:r>
          </a:p>
          <a:p>
            <a:r>
              <a:rPr lang="en-GB" sz="1200" kern="1200" dirty="0">
                <a:solidFill>
                  <a:schemeClr val="tx1"/>
                </a:solidFill>
                <a:effectLst/>
                <a:latin typeface="+mn-lt"/>
                <a:ea typeface="+mn-ea"/>
                <a:cs typeface="+mn-cs"/>
              </a:rPr>
              <a:t>Quadrant 2 is where students should be = equality of contributions and high engagement with these.</a:t>
            </a:r>
          </a:p>
          <a:p>
            <a:endParaRPr lang="en-GB" dirty="0"/>
          </a:p>
          <a:p>
            <a:r>
              <a:rPr lang="en-GB" sz="1200" kern="1200" dirty="0">
                <a:solidFill>
                  <a:schemeClr val="tx1"/>
                </a:solidFill>
                <a:effectLst/>
                <a:latin typeface="+mn-lt"/>
                <a:ea typeface="+mn-ea"/>
                <a:cs typeface="+mn-cs"/>
              </a:rPr>
              <a:t>Wanted to discover the level of equality and mutuality</a:t>
            </a:r>
          </a:p>
          <a:p>
            <a:r>
              <a:rPr lang="en-GB" sz="1200" kern="1200" dirty="0">
                <a:solidFill>
                  <a:schemeClr val="tx1"/>
                </a:solidFill>
                <a:effectLst/>
                <a:latin typeface="+mn-lt"/>
                <a:ea typeface="+mn-ea"/>
                <a:cs typeface="+mn-cs"/>
              </a:rPr>
              <a:t>Analyse each recording and assess extent to which each group member engages with the task and with each other’s contributions.</a:t>
            </a:r>
          </a:p>
          <a:p>
            <a:r>
              <a:rPr lang="en-GB" sz="1200" kern="1200" dirty="0">
                <a:solidFill>
                  <a:schemeClr val="tx1"/>
                </a:solidFill>
                <a:effectLst/>
                <a:latin typeface="+mn-lt"/>
                <a:ea typeface="+mn-ea"/>
                <a:cs typeface="+mn-cs"/>
              </a:rPr>
              <a:t>Also wanted to look at the roles to see how the students understood and adopted the roles. Listened to the recordings repeatedly to see how the roles were adopted, how successful they were adopted, assess their usefulness. Also wanted to know if any other useful roles emerged.</a:t>
            </a:r>
          </a:p>
          <a:p>
            <a:r>
              <a:rPr lang="en-GB" sz="1200" kern="1200" dirty="0">
                <a:solidFill>
                  <a:schemeClr val="tx1"/>
                </a:solidFill>
                <a:effectLst/>
                <a:latin typeface="+mn-lt"/>
                <a:ea typeface="+mn-ea"/>
                <a:cs typeface="+mn-cs"/>
              </a:rPr>
              <a:t>Triangulated these with the critical accounts of observer and teacher. </a:t>
            </a:r>
          </a:p>
          <a:p>
            <a:endParaRPr lang="en-GB" dirty="0"/>
          </a:p>
        </p:txBody>
      </p:sp>
      <p:sp>
        <p:nvSpPr>
          <p:cNvPr id="4" name="Slide Number Placeholder 3"/>
          <p:cNvSpPr>
            <a:spLocks noGrp="1"/>
          </p:cNvSpPr>
          <p:nvPr>
            <p:ph type="sldNum" sz="quarter" idx="10"/>
          </p:nvPr>
        </p:nvSpPr>
        <p:spPr/>
        <p:txBody>
          <a:bodyPr/>
          <a:lstStyle/>
          <a:p>
            <a:fld id="{B564C67D-51A4-4C74-A590-D80625BE96DA}" type="slidenum">
              <a:rPr lang="en-GB" smtClean="0"/>
              <a:t>5</a:t>
            </a:fld>
            <a:endParaRPr lang="en-GB"/>
          </a:p>
        </p:txBody>
      </p:sp>
    </p:spTree>
    <p:extLst>
      <p:ext uri="{BB962C8B-B14F-4D97-AF65-F5344CB8AC3E}">
        <p14:creationId xmlns:p14="http://schemas.microsoft.com/office/powerpoint/2010/main" val="572129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Baseline and 3 treatments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Baseline – to see how students collaborate without any input and guidance. Baseline on which to compare subsequent student performance.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Treatment 1 – Into to SCALE-UP roles. Students introduced to the roles. Purposeful reading task. Complete a synthesising grid</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Treatment 2 – </a:t>
            </a:r>
            <a:r>
              <a:rPr lang="en-GB" sz="1200" kern="1200" dirty="0" err="1">
                <a:solidFill>
                  <a:schemeClr val="tx1"/>
                </a:solidFill>
                <a:effectLst/>
                <a:latin typeface="+mn-lt"/>
                <a:ea typeface="+mn-ea"/>
                <a:cs typeface="+mn-cs"/>
              </a:rPr>
              <a:t>Storch</a:t>
            </a:r>
            <a:r>
              <a:rPr lang="en-GB" sz="1200" kern="1200" dirty="0">
                <a:solidFill>
                  <a:schemeClr val="tx1"/>
                </a:solidFill>
                <a:effectLst/>
                <a:latin typeface="+mn-lt"/>
                <a:ea typeface="+mn-ea"/>
                <a:cs typeface="+mn-cs"/>
              </a:rPr>
              <a:t> Model of </a:t>
            </a:r>
            <a:r>
              <a:rPr lang="en-GB" sz="1200" kern="1200" dirty="0" err="1">
                <a:solidFill>
                  <a:schemeClr val="tx1"/>
                </a:solidFill>
                <a:effectLst/>
                <a:latin typeface="+mn-lt"/>
                <a:ea typeface="+mn-ea"/>
                <a:cs typeface="+mn-cs"/>
              </a:rPr>
              <a:t>collobaration</a:t>
            </a:r>
            <a:r>
              <a:rPr lang="en-GB" sz="1200" kern="1200" dirty="0">
                <a:solidFill>
                  <a:schemeClr val="tx1"/>
                </a:solidFill>
                <a:effectLst/>
                <a:latin typeface="+mn-lt"/>
                <a:ea typeface="+mn-ea"/>
                <a:cs typeface="+mn-cs"/>
              </a:rPr>
              <a:t> introduced. Paraphrasing / summarising task based on a flow-chart representation of an excerpt from a source text.</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Treatment 3 – Review of </a:t>
            </a:r>
            <a:r>
              <a:rPr lang="en-GB" sz="1200" kern="1200" dirty="0" err="1">
                <a:solidFill>
                  <a:schemeClr val="tx1"/>
                </a:solidFill>
                <a:effectLst/>
                <a:latin typeface="+mn-lt"/>
                <a:ea typeface="+mn-ea"/>
                <a:cs typeface="+mn-cs"/>
              </a:rPr>
              <a:t>Storch</a:t>
            </a:r>
            <a:r>
              <a:rPr lang="en-GB" sz="1200" kern="1200" dirty="0">
                <a:solidFill>
                  <a:schemeClr val="tx1"/>
                </a:solidFill>
                <a:effectLst/>
                <a:latin typeface="+mn-lt"/>
                <a:ea typeface="+mn-ea"/>
                <a:cs typeface="+mn-cs"/>
              </a:rPr>
              <a:t> Model and Functional language for each of the roles.  Planning and writing a paragraph based on evidence in a text.</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Observer recorded interaction for each group. Every 5 seconds observer recorded who was speaking and to whom. Then moved to the next group.</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After the class the teacher and observer independently wrote a critical account of the session.</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collaborative discussion and writing of each group was recorded using the Office Mix function of PowerPoint. Each recording was then analysed qualitatively using </a:t>
            </a:r>
            <a:r>
              <a:rPr lang="en-GB" sz="1200" kern="1200" dirty="0" err="1">
                <a:solidFill>
                  <a:schemeClr val="tx1"/>
                </a:solidFill>
                <a:effectLst/>
                <a:latin typeface="+mn-lt"/>
                <a:ea typeface="+mn-ea"/>
                <a:cs typeface="+mn-cs"/>
              </a:rPr>
              <a:t>Storch’s</a:t>
            </a:r>
            <a:r>
              <a:rPr lang="en-GB" sz="1200" kern="1200" dirty="0">
                <a:solidFill>
                  <a:schemeClr val="tx1"/>
                </a:solidFill>
                <a:effectLst/>
                <a:latin typeface="+mn-lt"/>
                <a:ea typeface="+mn-ea"/>
                <a:cs typeface="+mn-cs"/>
              </a:rPr>
              <a:t> model of collaboration and in relation to the SCALE-UP roles. </a:t>
            </a:r>
          </a:p>
          <a:p>
            <a:endParaRPr lang="en-GB" dirty="0"/>
          </a:p>
        </p:txBody>
      </p:sp>
      <p:sp>
        <p:nvSpPr>
          <p:cNvPr id="4" name="Slide Number Placeholder 3"/>
          <p:cNvSpPr>
            <a:spLocks noGrp="1"/>
          </p:cNvSpPr>
          <p:nvPr>
            <p:ph type="sldNum" sz="quarter" idx="10"/>
          </p:nvPr>
        </p:nvSpPr>
        <p:spPr/>
        <p:txBody>
          <a:bodyPr/>
          <a:lstStyle/>
          <a:p>
            <a:fld id="{B564C67D-51A4-4C74-A590-D80625BE96DA}" type="slidenum">
              <a:rPr lang="en-GB" smtClean="0"/>
              <a:t>6</a:t>
            </a:fld>
            <a:endParaRPr lang="en-GB"/>
          </a:p>
        </p:txBody>
      </p:sp>
    </p:spTree>
    <p:extLst>
      <p:ext uri="{BB962C8B-B14F-4D97-AF65-F5344CB8AC3E}">
        <p14:creationId xmlns:p14="http://schemas.microsoft.com/office/powerpoint/2010/main" val="3542121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Swain and </a:t>
            </a:r>
            <a:r>
              <a:rPr lang="en-GB" baseline="0" dirty="0" err="1"/>
              <a:t>Lapkin</a:t>
            </a:r>
            <a:r>
              <a:rPr lang="en-GB" baseline="0" dirty="0"/>
              <a:t> “any part of a dialogue where the students talk about the language they are producing, question their language use, or correct themselves and others. </a:t>
            </a:r>
          </a:p>
          <a:p>
            <a:endParaRPr lang="en-GB" dirty="0"/>
          </a:p>
        </p:txBody>
      </p:sp>
      <p:sp>
        <p:nvSpPr>
          <p:cNvPr id="4" name="Slide Number Placeholder 3"/>
          <p:cNvSpPr>
            <a:spLocks noGrp="1"/>
          </p:cNvSpPr>
          <p:nvPr>
            <p:ph type="sldNum" sz="quarter" idx="10"/>
          </p:nvPr>
        </p:nvSpPr>
        <p:spPr/>
        <p:txBody>
          <a:bodyPr/>
          <a:lstStyle/>
          <a:p>
            <a:fld id="{B564C67D-51A4-4C74-A590-D80625BE96DA}" type="slidenum">
              <a:rPr lang="en-GB" smtClean="0"/>
              <a:t>7</a:t>
            </a:fld>
            <a:endParaRPr lang="en-GB"/>
          </a:p>
        </p:txBody>
      </p:sp>
    </p:spTree>
    <p:extLst>
      <p:ext uri="{BB962C8B-B14F-4D97-AF65-F5344CB8AC3E}">
        <p14:creationId xmlns:p14="http://schemas.microsoft.com/office/powerpoint/2010/main" val="1667139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Treatment 1 – Group 2: 10:10</a:t>
            </a:r>
          </a:p>
          <a:p>
            <a:r>
              <a:rPr lang="en-GB" baseline="0" dirty="0"/>
              <a:t>Treatment 2 – Group 2: 08:08</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B564C67D-51A4-4C74-A590-D80625BE96DA}" type="slidenum">
              <a:rPr lang="en-GB" smtClean="0"/>
              <a:t>8</a:t>
            </a:fld>
            <a:endParaRPr lang="en-GB"/>
          </a:p>
        </p:txBody>
      </p:sp>
    </p:spTree>
    <p:extLst>
      <p:ext uri="{BB962C8B-B14F-4D97-AF65-F5344CB8AC3E}">
        <p14:creationId xmlns:p14="http://schemas.microsoft.com/office/powerpoint/2010/main" val="2105065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a:p>
            <a:endParaRPr lang="en-GB" dirty="0"/>
          </a:p>
        </p:txBody>
      </p:sp>
      <p:sp>
        <p:nvSpPr>
          <p:cNvPr id="4" name="Slide Number Placeholder 3"/>
          <p:cNvSpPr>
            <a:spLocks noGrp="1"/>
          </p:cNvSpPr>
          <p:nvPr>
            <p:ph type="sldNum" sz="quarter" idx="10"/>
          </p:nvPr>
        </p:nvSpPr>
        <p:spPr/>
        <p:txBody>
          <a:bodyPr/>
          <a:lstStyle/>
          <a:p>
            <a:fld id="{B564C67D-51A4-4C74-A590-D80625BE96DA}" type="slidenum">
              <a:rPr lang="en-GB" smtClean="0"/>
              <a:t>9</a:t>
            </a:fld>
            <a:endParaRPr lang="en-GB"/>
          </a:p>
        </p:txBody>
      </p:sp>
    </p:spTree>
    <p:extLst>
      <p:ext uri="{BB962C8B-B14F-4D97-AF65-F5344CB8AC3E}">
        <p14:creationId xmlns:p14="http://schemas.microsoft.com/office/powerpoint/2010/main" val="3806385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E115051-BAFA-4A6E-9EBB-94A67B7BB2F9}" type="datetimeFigureOut">
              <a:rPr lang="en-GB" smtClean="0"/>
              <a:t>09/04/2017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6C1AE6-14BC-4233-B981-53C2C1694DAA}" type="slidenum">
              <a:rPr lang="en-GB" smtClean="0"/>
              <a:t>‹#›</a:t>
            </a:fld>
            <a:endParaRPr lang="en-GB"/>
          </a:p>
        </p:txBody>
      </p:sp>
    </p:spTree>
    <p:extLst>
      <p:ext uri="{BB962C8B-B14F-4D97-AF65-F5344CB8AC3E}">
        <p14:creationId xmlns:p14="http://schemas.microsoft.com/office/powerpoint/2010/main" val="3030547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E115051-BAFA-4A6E-9EBB-94A67B7BB2F9}" type="datetimeFigureOut">
              <a:rPr lang="en-GB" smtClean="0"/>
              <a:t>09/04/2017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6C1AE6-14BC-4233-B981-53C2C1694DAA}" type="slidenum">
              <a:rPr lang="en-GB" smtClean="0"/>
              <a:t>‹#›</a:t>
            </a:fld>
            <a:endParaRPr lang="en-GB"/>
          </a:p>
        </p:txBody>
      </p:sp>
    </p:spTree>
    <p:extLst>
      <p:ext uri="{BB962C8B-B14F-4D97-AF65-F5344CB8AC3E}">
        <p14:creationId xmlns:p14="http://schemas.microsoft.com/office/powerpoint/2010/main" val="2942501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E115051-BAFA-4A6E-9EBB-94A67B7BB2F9}" type="datetimeFigureOut">
              <a:rPr lang="en-GB" smtClean="0"/>
              <a:t>09/04/2017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6C1AE6-14BC-4233-B981-53C2C1694DAA}" type="slidenum">
              <a:rPr lang="en-GB" smtClean="0"/>
              <a:t>‹#›</a:t>
            </a:fld>
            <a:endParaRPr lang="en-GB"/>
          </a:p>
        </p:txBody>
      </p:sp>
    </p:spTree>
    <p:extLst>
      <p:ext uri="{BB962C8B-B14F-4D97-AF65-F5344CB8AC3E}">
        <p14:creationId xmlns:p14="http://schemas.microsoft.com/office/powerpoint/2010/main" val="21391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E115051-BAFA-4A6E-9EBB-94A67B7BB2F9}" type="datetimeFigureOut">
              <a:rPr lang="en-GB" smtClean="0"/>
              <a:t>09/04/2017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6C1AE6-14BC-4233-B981-53C2C1694DAA}" type="slidenum">
              <a:rPr lang="en-GB" smtClean="0"/>
              <a:t>‹#›</a:t>
            </a:fld>
            <a:endParaRPr lang="en-GB"/>
          </a:p>
        </p:txBody>
      </p:sp>
    </p:spTree>
    <p:extLst>
      <p:ext uri="{BB962C8B-B14F-4D97-AF65-F5344CB8AC3E}">
        <p14:creationId xmlns:p14="http://schemas.microsoft.com/office/powerpoint/2010/main" val="3420386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E115051-BAFA-4A6E-9EBB-94A67B7BB2F9}" type="datetimeFigureOut">
              <a:rPr lang="en-GB" smtClean="0"/>
              <a:t>09/04/2017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6C1AE6-14BC-4233-B981-53C2C1694DAA}" type="slidenum">
              <a:rPr lang="en-GB" smtClean="0"/>
              <a:t>‹#›</a:t>
            </a:fld>
            <a:endParaRPr lang="en-GB"/>
          </a:p>
        </p:txBody>
      </p:sp>
    </p:spTree>
    <p:extLst>
      <p:ext uri="{BB962C8B-B14F-4D97-AF65-F5344CB8AC3E}">
        <p14:creationId xmlns:p14="http://schemas.microsoft.com/office/powerpoint/2010/main" val="3577020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E115051-BAFA-4A6E-9EBB-94A67B7BB2F9}" type="datetimeFigureOut">
              <a:rPr lang="en-GB" smtClean="0"/>
              <a:t>09/04/2017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6C1AE6-14BC-4233-B981-53C2C1694DAA}" type="slidenum">
              <a:rPr lang="en-GB" smtClean="0"/>
              <a:t>‹#›</a:t>
            </a:fld>
            <a:endParaRPr lang="en-GB"/>
          </a:p>
        </p:txBody>
      </p:sp>
    </p:spTree>
    <p:extLst>
      <p:ext uri="{BB962C8B-B14F-4D97-AF65-F5344CB8AC3E}">
        <p14:creationId xmlns:p14="http://schemas.microsoft.com/office/powerpoint/2010/main" val="4292916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E115051-BAFA-4A6E-9EBB-94A67B7BB2F9}" type="datetimeFigureOut">
              <a:rPr lang="en-GB" smtClean="0"/>
              <a:t>09/04/2017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76C1AE6-14BC-4233-B981-53C2C1694DAA}" type="slidenum">
              <a:rPr lang="en-GB" smtClean="0"/>
              <a:t>‹#›</a:t>
            </a:fld>
            <a:endParaRPr lang="en-GB"/>
          </a:p>
        </p:txBody>
      </p:sp>
    </p:spTree>
    <p:extLst>
      <p:ext uri="{BB962C8B-B14F-4D97-AF65-F5344CB8AC3E}">
        <p14:creationId xmlns:p14="http://schemas.microsoft.com/office/powerpoint/2010/main" val="3407007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E115051-BAFA-4A6E-9EBB-94A67B7BB2F9}" type="datetimeFigureOut">
              <a:rPr lang="en-GB" smtClean="0"/>
              <a:t>09/04/2017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76C1AE6-14BC-4233-B981-53C2C1694DAA}" type="slidenum">
              <a:rPr lang="en-GB" smtClean="0"/>
              <a:t>‹#›</a:t>
            </a:fld>
            <a:endParaRPr lang="en-GB"/>
          </a:p>
        </p:txBody>
      </p:sp>
    </p:spTree>
    <p:extLst>
      <p:ext uri="{BB962C8B-B14F-4D97-AF65-F5344CB8AC3E}">
        <p14:creationId xmlns:p14="http://schemas.microsoft.com/office/powerpoint/2010/main" val="3963278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115051-BAFA-4A6E-9EBB-94A67B7BB2F9}" type="datetimeFigureOut">
              <a:rPr lang="en-GB" smtClean="0"/>
              <a:t>09/04/2017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76C1AE6-14BC-4233-B981-53C2C1694DAA}" type="slidenum">
              <a:rPr lang="en-GB" smtClean="0"/>
              <a:t>‹#›</a:t>
            </a:fld>
            <a:endParaRPr lang="en-GB"/>
          </a:p>
        </p:txBody>
      </p:sp>
    </p:spTree>
    <p:extLst>
      <p:ext uri="{BB962C8B-B14F-4D97-AF65-F5344CB8AC3E}">
        <p14:creationId xmlns:p14="http://schemas.microsoft.com/office/powerpoint/2010/main" val="2429533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E115051-BAFA-4A6E-9EBB-94A67B7BB2F9}" type="datetimeFigureOut">
              <a:rPr lang="en-GB" smtClean="0"/>
              <a:t>09/04/2017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6C1AE6-14BC-4233-B981-53C2C1694DAA}" type="slidenum">
              <a:rPr lang="en-GB" smtClean="0"/>
              <a:t>‹#›</a:t>
            </a:fld>
            <a:endParaRPr lang="en-GB"/>
          </a:p>
        </p:txBody>
      </p:sp>
    </p:spTree>
    <p:extLst>
      <p:ext uri="{BB962C8B-B14F-4D97-AF65-F5344CB8AC3E}">
        <p14:creationId xmlns:p14="http://schemas.microsoft.com/office/powerpoint/2010/main" val="1269572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E115051-BAFA-4A6E-9EBB-94A67B7BB2F9}" type="datetimeFigureOut">
              <a:rPr lang="en-GB" smtClean="0"/>
              <a:t>09/04/2017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6C1AE6-14BC-4233-B981-53C2C1694DAA}" type="slidenum">
              <a:rPr lang="en-GB" smtClean="0"/>
              <a:t>‹#›</a:t>
            </a:fld>
            <a:endParaRPr lang="en-GB"/>
          </a:p>
        </p:txBody>
      </p:sp>
    </p:spTree>
    <p:extLst>
      <p:ext uri="{BB962C8B-B14F-4D97-AF65-F5344CB8AC3E}">
        <p14:creationId xmlns:p14="http://schemas.microsoft.com/office/powerpoint/2010/main" val="1678444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2060"/>
            </a:gs>
            <a:gs pos="74000">
              <a:srgbClr val="0070C0"/>
            </a:gs>
            <a:gs pos="83000">
              <a:srgbClr val="0070C0"/>
            </a:gs>
            <a:gs pos="100000">
              <a:srgbClr val="00B0F0"/>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15051-BAFA-4A6E-9EBB-94A67B7BB2F9}" type="datetimeFigureOut">
              <a:rPr lang="en-GB" smtClean="0"/>
              <a:t>09/04/2017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6C1AE6-14BC-4233-B981-53C2C1694DAA}" type="slidenum">
              <a:rPr lang="en-GB" smtClean="0"/>
              <a:t>‹#›</a:t>
            </a:fld>
            <a:endParaRPr lang="en-GB"/>
          </a:p>
        </p:txBody>
      </p:sp>
    </p:spTree>
    <p:extLst>
      <p:ext uri="{BB962C8B-B14F-4D97-AF65-F5344CB8AC3E}">
        <p14:creationId xmlns:p14="http://schemas.microsoft.com/office/powerpoint/2010/main" val="1298257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Synced%20Audio%20and%20video/Task%201/PEAPSynchV2-01-G2.mp4"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Synced%20Audio%20and%20video/Task%202/PEAPSynchV3-G1.mp4"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35380" y="1168083"/>
            <a:ext cx="9814560" cy="2387600"/>
          </a:xfrm>
        </p:spPr>
        <p:txBody>
          <a:bodyPr anchor="t">
            <a:noAutofit/>
          </a:bodyPr>
          <a:lstStyle/>
          <a:p>
            <a:pPr algn="l"/>
            <a:r>
              <a:rPr lang="en-GB" sz="4000" dirty="0">
                <a:solidFill>
                  <a:schemeClr val="bg1"/>
                </a:solidFill>
                <a:latin typeface="Eras Demi ITC" panose="020B0805030504020804" pitchFamily="34" charset="0"/>
              </a:rPr>
              <a:t>A CRITICAL EVALUATION OF ROLE ASSIGNMENT IN COLLABORATIVE WRITING TASKS THAT USE A SCALE-UP APPROACH</a:t>
            </a:r>
          </a:p>
        </p:txBody>
      </p:sp>
      <p:sp>
        <p:nvSpPr>
          <p:cNvPr id="3" name="Subtitle 2"/>
          <p:cNvSpPr>
            <a:spLocks noGrp="1"/>
          </p:cNvSpPr>
          <p:nvPr>
            <p:ph type="subTitle" idx="1"/>
          </p:nvPr>
        </p:nvSpPr>
        <p:spPr>
          <a:xfrm>
            <a:off x="1135380" y="4637313"/>
            <a:ext cx="9144000" cy="1146266"/>
          </a:xfrm>
        </p:spPr>
        <p:txBody>
          <a:bodyPr>
            <a:normAutofit/>
          </a:bodyPr>
          <a:lstStyle/>
          <a:p>
            <a:pPr algn="l"/>
            <a:r>
              <a:rPr lang="en-GB" dirty="0">
                <a:solidFill>
                  <a:schemeClr val="bg1"/>
                </a:solidFill>
                <a:latin typeface="Eras Demi ITC" panose="020B0805030504020804" pitchFamily="34" charset="0"/>
              </a:rPr>
              <a:t>Walter Nowlan, </a:t>
            </a:r>
          </a:p>
          <a:p>
            <a:pPr algn="l"/>
            <a:r>
              <a:rPr lang="en-GB" dirty="0">
                <a:solidFill>
                  <a:schemeClr val="bg1"/>
                </a:solidFill>
                <a:latin typeface="Eras Demi ITC" panose="020B0805030504020804" pitchFamily="34" charset="0"/>
              </a:rPr>
              <a:t>Nottingham Trent University</a:t>
            </a:r>
          </a:p>
        </p:txBody>
      </p:sp>
      <p:pic>
        <p:nvPicPr>
          <p:cNvPr id="4" name="Picture 3"/>
          <p:cNvPicPr>
            <a:picLocks noChangeAspect="1"/>
          </p:cNvPicPr>
          <p:nvPr/>
        </p:nvPicPr>
        <p:blipFill>
          <a:blip r:embed="rId3"/>
          <a:stretch>
            <a:fillRect/>
          </a:stretch>
        </p:blipFill>
        <p:spPr>
          <a:xfrm>
            <a:off x="7978140" y="3166074"/>
            <a:ext cx="3983355" cy="2942479"/>
          </a:xfrm>
          <a:prstGeom prst="rect">
            <a:avLst/>
          </a:prstGeom>
        </p:spPr>
      </p:pic>
      <p:sp>
        <p:nvSpPr>
          <p:cNvPr id="5" name="TextBox 4"/>
          <p:cNvSpPr txBox="1"/>
          <p:nvPr/>
        </p:nvSpPr>
        <p:spPr>
          <a:xfrm>
            <a:off x="3314700" y="6211669"/>
            <a:ext cx="8646795" cy="646331"/>
          </a:xfrm>
          <a:prstGeom prst="rect">
            <a:avLst/>
          </a:prstGeom>
          <a:noFill/>
        </p:spPr>
        <p:txBody>
          <a:bodyPr wrap="square" rtlCol="0">
            <a:spAutoFit/>
          </a:bodyPr>
          <a:lstStyle/>
          <a:p>
            <a:pPr algn="r"/>
            <a:r>
              <a:rPr lang="en-GB" dirty="0"/>
              <a:t>Image taken from Nottingham Trent University, 2017. http://www4.ntu.ac.uk/adq/teaching/experimental-teaching-rooms/scale-up/index.html</a:t>
            </a:r>
          </a:p>
        </p:txBody>
      </p:sp>
    </p:spTree>
    <p:extLst>
      <p:ext uri="{BB962C8B-B14F-4D97-AF65-F5344CB8AC3E}">
        <p14:creationId xmlns:p14="http://schemas.microsoft.com/office/powerpoint/2010/main" val="2789395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latin typeface="Eras Demi ITC" panose="020B0805030504020804" pitchFamily="34" charset="0"/>
              </a:rPr>
              <a:t>Levels of Mutuality/Engagement</a:t>
            </a:r>
          </a:p>
        </p:txBody>
      </p:sp>
      <p:sp>
        <p:nvSpPr>
          <p:cNvPr id="3" name="Content Placeholder 2"/>
          <p:cNvSpPr>
            <a:spLocks noGrp="1"/>
          </p:cNvSpPr>
          <p:nvPr>
            <p:ph idx="1"/>
          </p:nvPr>
        </p:nvSpPr>
        <p:spPr/>
        <p:txBody>
          <a:bodyPr>
            <a:normAutofit fontScale="85000" lnSpcReduction="20000"/>
          </a:bodyPr>
          <a:lstStyle/>
          <a:p>
            <a:pPr marL="0" indent="0">
              <a:buNone/>
            </a:pPr>
            <a:r>
              <a:rPr lang="en-GB" sz="3200" dirty="0">
                <a:solidFill>
                  <a:schemeClr val="bg1"/>
                </a:solidFill>
                <a:latin typeface="Eras Demi ITC" panose="020B0805030504020804" pitchFamily="34" charset="0"/>
              </a:rPr>
              <a:t>Simple – Reporters and weaker students (to signal agreement or understanding)</a:t>
            </a:r>
          </a:p>
          <a:p>
            <a:pPr marL="0" indent="0">
              <a:buNone/>
            </a:pPr>
            <a:endParaRPr lang="en-GB" sz="3200" dirty="0">
              <a:solidFill>
                <a:schemeClr val="bg1"/>
              </a:solidFill>
              <a:latin typeface="Eras Demi ITC" panose="020B0805030504020804" pitchFamily="34" charset="0"/>
            </a:endParaRPr>
          </a:p>
          <a:p>
            <a:pPr marL="0" indent="0">
              <a:buNone/>
            </a:pPr>
            <a:r>
              <a:rPr lang="en-GB" sz="3200" dirty="0">
                <a:solidFill>
                  <a:schemeClr val="bg1"/>
                </a:solidFill>
                <a:latin typeface="Eras Demi ITC" panose="020B0805030504020804" pitchFamily="34" charset="0"/>
              </a:rPr>
              <a:t>Elaborated – more LREs by all students from Treatment 2 onwards</a:t>
            </a:r>
          </a:p>
          <a:p>
            <a:pPr marL="0" indent="0">
              <a:buNone/>
            </a:pPr>
            <a:endParaRPr lang="en-GB" sz="3200" dirty="0">
              <a:solidFill>
                <a:schemeClr val="bg1"/>
              </a:solidFill>
              <a:latin typeface="Eras Demi ITC" panose="020B0805030504020804" pitchFamily="34" charset="0"/>
            </a:endParaRPr>
          </a:p>
          <a:p>
            <a:pPr marL="0" indent="0">
              <a:buNone/>
            </a:pPr>
            <a:r>
              <a:rPr lang="en-GB" sz="3200" dirty="0">
                <a:solidFill>
                  <a:schemeClr val="bg1"/>
                </a:solidFill>
                <a:latin typeface="Eras Demi ITC" panose="020B0805030504020804" pitchFamily="34" charset="0"/>
              </a:rPr>
              <a:t>Content – very little discussion of ideas in the texts. </a:t>
            </a:r>
          </a:p>
          <a:p>
            <a:pPr marL="0" indent="0">
              <a:buNone/>
            </a:pPr>
            <a:endParaRPr lang="en-GB" sz="3200" dirty="0">
              <a:solidFill>
                <a:schemeClr val="bg1"/>
              </a:solidFill>
              <a:latin typeface="Eras Demi ITC" panose="020B0805030504020804" pitchFamily="34" charset="0"/>
            </a:endParaRPr>
          </a:p>
          <a:p>
            <a:pPr marL="0" indent="0">
              <a:buNone/>
            </a:pPr>
            <a:r>
              <a:rPr lang="en-GB" sz="3200" dirty="0">
                <a:solidFill>
                  <a:schemeClr val="bg1"/>
                </a:solidFill>
                <a:latin typeface="Eras Demi ITC" panose="020B0805030504020804" pitchFamily="34" charset="0"/>
              </a:rPr>
              <a:t>Listening – Dominant students did not listen to weaker ones. Some groups did not listen to each other. Improved after Treatment 2.</a:t>
            </a:r>
          </a:p>
        </p:txBody>
      </p:sp>
    </p:spTree>
    <p:extLst>
      <p:ext uri="{BB962C8B-B14F-4D97-AF65-F5344CB8AC3E}">
        <p14:creationId xmlns:p14="http://schemas.microsoft.com/office/powerpoint/2010/main" val="518013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latin typeface="Eras Demi ITC" panose="020B0805030504020804" pitchFamily="34" charset="0"/>
              </a:rPr>
              <a:t>Mapped collaboration</a:t>
            </a:r>
          </a:p>
        </p:txBody>
      </p:sp>
      <p:pic>
        <p:nvPicPr>
          <p:cNvPr id="3" name="Picture 2"/>
          <p:cNvPicPr>
            <a:picLocks noChangeAspect="1"/>
          </p:cNvPicPr>
          <p:nvPr/>
        </p:nvPicPr>
        <p:blipFill>
          <a:blip r:embed="rId3"/>
          <a:stretch>
            <a:fillRect/>
          </a:stretch>
        </p:blipFill>
        <p:spPr>
          <a:xfrm>
            <a:off x="2697519" y="1593668"/>
            <a:ext cx="9344820" cy="5003073"/>
          </a:xfrm>
          <a:prstGeom prst="rect">
            <a:avLst/>
          </a:prstGeom>
        </p:spPr>
      </p:pic>
      <p:sp>
        <p:nvSpPr>
          <p:cNvPr id="6" name="TextBox 5"/>
          <p:cNvSpPr txBox="1"/>
          <p:nvPr/>
        </p:nvSpPr>
        <p:spPr>
          <a:xfrm>
            <a:off x="7395267" y="3529199"/>
            <a:ext cx="653143" cy="461665"/>
          </a:xfrm>
          <a:prstGeom prst="rect">
            <a:avLst/>
          </a:prstGeom>
          <a:noFill/>
        </p:spPr>
        <p:txBody>
          <a:bodyPr wrap="square" rtlCol="0">
            <a:spAutoFit/>
          </a:bodyPr>
          <a:lstStyle/>
          <a:p>
            <a:r>
              <a:rPr lang="en-GB" sz="2400" b="1" dirty="0">
                <a:solidFill>
                  <a:srgbClr val="0070C0"/>
                </a:solidFill>
              </a:rPr>
              <a:t>Q</a:t>
            </a:r>
          </a:p>
        </p:txBody>
      </p:sp>
      <p:sp>
        <p:nvSpPr>
          <p:cNvPr id="7" name="TextBox 6"/>
          <p:cNvSpPr txBox="1"/>
          <p:nvPr/>
        </p:nvSpPr>
        <p:spPr>
          <a:xfrm>
            <a:off x="7440441" y="3067534"/>
            <a:ext cx="653143" cy="461665"/>
          </a:xfrm>
          <a:prstGeom prst="rect">
            <a:avLst/>
          </a:prstGeom>
          <a:noFill/>
        </p:spPr>
        <p:txBody>
          <a:bodyPr wrap="square" rtlCol="0">
            <a:spAutoFit/>
          </a:bodyPr>
          <a:lstStyle/>
          <a:p>
            <a:r>
              <a:rPr lang="en-GB" sz="2400" b="1" dirty="0">
                <a:solidFill>
                  <a:srgbClr val="0070C0"/>
                </a:solidFill>
              </a:rPr>
              <a:t>P</a:t>
            </a:r>
          </a:p>
        </p:txBody>
      </p:sp>
      <p:sp>
        <p:nvSpPr>
          <p:cNvPr id="8" name="TextBox 7"/>
          <p:cNvSpPr txBox="1"/>
          <p:nvPr/>
        </p:nvSpPr>
        <p:spPr>
          <a:xfrm>
            <a:off x="7750000" y="4221696"/>
            <a:ext cx="653143" cy="461665"/>
          </a:xfrm>
          <a:prstGeom prst="rect">
            <a:avLst/>
          </a:prstGeom>
          <a:noFill/>
        </p:spPr>
        <p:txBody>
          <a:bodyPr wrap="square" rtlCol="0">
            <a:spAutoFit/>
          </a:bodyPr>
          <a:lstStyle/>
          <a:p>
            <a:r>
              <a:rPr lang="en-GB" sz="2400" b="1" dirty="0">
                <a:solidFill>
                  <a:srgbClr val="0070C0"/>
                </a:solidFill>
              </a:rPr>
              <a:t>R</a:t>
            </a:r>
          </a:p>
        </p:txBody>
      </p:sp>
      <p:sp>
        <p:nvSpPr>
          <p:cNvPr id="9" name="TextBox 8"/>
          <p:cNvSpPr txBox="1"/>
          <p:nvPr/>
        </p:nvSpPr>
        <p:spPr>
          <a:xfrm>
            <a:off x="4771775" y="4989007"/>
            <a:ext cx="577398" cy="461665"/>
          </a:xfrm>
          <a:prstGeom prst="rect">
            <a:avLst/>
          </a:prstGeom>
          <a:noFill/>
        </p:spPr>
        <p:txBody>
          <a:bodyPr wrap="square" rtlCol="0">
            <a:spAutoFit/>
          </a:bodyPr>
          <a:lstStyle/>
          <a:p>
            <a:r>
              <a:rPr lang="en-GB" sz="2400" b="1" dirty="0">
                <a:solidFill>
                  <a:srgbClr val="C00000"/>
                </a:solidFill>
              </a:rPr>
              <a:t>C</a:t>
            </a:r>
          </a:p>
        </p:txBody>
      </p:sp>
      <p:sp>
        <p:nvSpPr>
          <p:cNvPr id="10" name="TextBox 9"/>
          <p:cNvSpPr txBox="1"/>
          <p:nvPr/>
        </p:nvSpPr>
        <p:spPr>
          <a:xfrm>
            <a:off x="5349173" y="4989006"/>
            <a:ext cx="577398" cy="461665"/>
          </a:xfrm>
          <a:prstGeom prst="rect">
            <a:avLst/>
          </a:prstGeom>
          <a:noFill/>
        </p:spPr>
        <p:txBody>
          <a:bodyPr wrap="square" rtlCol="0">
            <a:spAutoFit/>
          </a:bodyPr>
          <a:lstStyle/>
          <a:p>
            <a:r>
              <a:rPr lang="en-GB" sz="2400" b="1" dirty="0">
                <a:solidFill>
                  <a:srgbClr val="C00000"/>
                </a:solidFill>
              </a:rPr>
              <a:t>B</a:t>
            </a:r>
          </a:p>
        </p:txBody>
      </p:sp>
      <p:sp>
        <p:nvSpPr>
          <p:cNvPr id="11" name="TextBox 10"/>
          <p:cNvSpPr txBox="1"/>
          <p:nvPr/>
        </p:nvSpPr>
        <p:spPr>
          <a:xfrm>
            <a:off x="6503969" y="4758173"/>
            <a:ext cx="653143" cy="461665"/>
          </a:xfrm>
          <a:prstGeom prst="rect">
            <a:avLst/>
          </a:prstGeom>
          <a:noFill/>
        </p:spPr>
        <p:txBody>
          <a:bodyPr wrap="square" rtlCol="0">
            <a:spAutoFit/>
          </a:bodyPr>
          <a:lstStyle/>
          <a:p>
            <a:r>
              <a:rPr lang="en-GB" sz="2400" b="1" dirty="0">
                <a:solidFill>
                  <a:srgbClr val="C00000"/>
                </a:solidFill>
              </a:rPr>
              <a:t>A</a:t>
            </a:r>
          </a:p>
        </p:txBody>
      </p:sp>
      <p:sp>
        <p:nvSpPr>
          <p:cNvPr id="12" name="TextBox 11"/>
          <p:cNvSpPr txBox="1"/>
          <p:nvPr/>
        </p:nvSpPr>
        <p:spPr>
          <a:xfrm>
            <a:off x="4946857" y="5219839"/>
            <a:ext cx="979714" cy="461665"/>
          </a:xfrm>
          <a:prstGeom prst="rect">
            <a:avLst/>
          </a:prstGeom>
          <a:noFill/>
        </p:spPr>
        <p:txBody>
          <a:bodyPr wrap="square" rtlCol="0">
            <a:spAutoFit/>
          </a:bodyPr>
          <a:lstStyle/>
          <a:p>
            <a:r>
              <a:rPr lang="en-GB" sz="2400" b="1" dirty="0"/>
              <a:t>2     1</a:t>
            </a:r>
          </a:p>
        </p:txBody>
      </p:sp>
      <p:sp>
        <p:nvSpPr>
          <p:cNvPr id="13" name="TextBox 12"/>
          <p:cNvSpPr txBox="1"/>
          <p:nvPr/>
        </p:nvSpPr>
        <p:spPr>
          <a:xfrm>
            <a:off x="5060474" y="4533954"/>
            <a:ext cx="653143" cy="461665"/>
          </a:xfrm>
          <a:prstGeom prst="rect">
            <a:avLst/>
          </a:prstGeom>
          <a:noFill/>
        </p:spPr>
        <p:txBody>
          <a:bodyPr wrap="square" rtlCol="0">
            <a:spAutoFit/>
          </a:bodyPr>
          <a:lstStyle/>
          <a:p>
            <a:r>
              <a:rPr lang="en-GB" sz="2400" b="1" dirty="0"/>
              <a:t>3</a:t>
            </a:r>
          </a:p>
        </p:txBody>
      </p:sp>
      <p:sp>
        <p:nvSpPr>
          <p:cNvPr id="4" name="TextBox 3"/>
          <p:cNvSpPr txBox="1"/>
          <p:nvPr/>
        </p:nvSpPr>
        <p:spPr>
          <a:xfrm>
            <a:off x="617220" y="2171700"/>
            <a:ext cx="1714500" cy="3416320"/>
          </a:xfrm>
          <a:prstGeom prst="rect">
            <a:avLst/>
          </a:prstGeom>
          <a:noFill/>
        </p:spPr>
        <p:txBody>
          <a:bodyPr wrap="square" rtlCol="0">
            <a:spAutoFit/>
          </a:bodyPr>
          <a:lstStyle/>
          <a:p>
            <a:r>
              <a:rPr lang="en-GB" sz="2400" b="1" dirty="0"/>
              <a:t>1,2,3</a:t>
            </a:r>
            <a:r>
              <a:rPr lang="en-GB" sz="2400" dirty="0"/>
              <a:t> = Baseline</a:t>
            </a:r>
          </a:p>
          <a:p>
            <a:endParaRPr lang="en-GB" sz="2400" dirty="0"/>
          </a:p>
          <a:p>
            <a:r>
              <a:rPr lang="en-GB" sz="2400" b="1" dirty="0">
                <a:solidFill>
                  <a:srgbClr val="C00000"/>
                </a:solidFill>
              </a:rPr>
              <a:t>A, B, C </a:t>
            </a:r>
            <a:r>
              <a:rPr lang="en-GB" sz="2400" dirty="0"/>
              <a:t>= Treatment  1</a:t>
            </a:r>
          </a:p>
          <a:p>
            <a:endParaRPr lang="en-GB" sz="2400" dirty="0"/>
          </a:p>
          <a:p>
            <a:r>
              <a:rPr lang="en-GB" sz="2400" dirty="0">
                <a:solidFill>
                  <a:srgbClr val="002060"/>
                </a:solidFill>
              </a:rPr>
              <a:t>Q, P, R </a:t>
            </a:r>
            <a:r>
              <a:rPr lang="en-GB" sz="2400" dirty="0"/>
              <a:t>= Treatment 2</a:t>
            </a:r>
          </a:p>
        </p:txBody>
      </p:sp>
    </p:spTree>
    <p:extLst>
      <p:ext uri="{BB962C8B-B14F-4D97-AF65-F5344CB8AC3E}">
        <p14:creationId xmlns:p14="http://schemas.microsoft.com/office/powerpoint/2010/main" val="327524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latin typeface="Eras Demi ITC" panose="020B0805030504020804" pitchFamily="34" charset="0"/>
              </a:rPr>
              <a:t>SCALE-UP Roles</a:t>
            </a:r>
          </a:p>
        </p:txBody>
      </p:sp>
      <p:sp>
        <p:nvSpPr>
          <p:cNvPr id="3" name="Content Placeholder 2"/>
          <p:cNvSpPr>
            <a:spLocks noGrp="1"/>
          </p:cNvSpPr>
          <p:nvPr>
            <p:ph idx="1"/>
          </p:nvPr>
        </p:nvSpPr>
        <p:spPr/>
        <p:txBody>
          <a:bodyPr>
            <a:normAutofit/>
          </a:bodyPr>
          <a:lstStyle/>
          <a:p>
            <a:pPr marL="0" indent="0">
              <a:buNone/>
            </a:pPr>
            <a:r>
              <a:rPr lang="en-GB" sz="3200" dirty="0">
                <a:solidFill>
                  <a:schemeClr val="bg1"/>
                </a:solidFill>
                <a:latin typeface="Eras Demi ITC" panose="020B0805030504020804" pitchFamily="34" charset="0"/>
              </a:rPr>
              <a:t>Did not improve collaboration in Treatment 1</a:t>
            </a:r>
          </a:p>
          <a:p>
            <a:pPr marL="0" indent="0">
              <a:buNone/>
            </a:pPr>
            <a:r>
              <a:rPr lang="en-GB" sz="3200" dirty="0">
                <a:solidFill>
                  <a:schemeClr val="bg1"/>
                </a:solidFill>
                <a:latin typeface="Eras Demi ITC" panose="020B0805030504020804" pitchFamily="34" charset="0"/>
              </a:rPr>
              <a:t>Confusion about roles negatively impacted on collaboration:</a:t>
            </a:r>
          </a:p>
          <a:p>
            <a:r>
              <a:rPr lang="en-GB" sz="3200" dirty="0">
                <a:solidFill>
                  <a:schemeClr val="bg1"/>
                </a:solidFill>
                <a:latin typeface="Eras Demi ITC" panose="020B0805030504020804" pitchFamily="34" charset="0"/>
              </a:rPr>
              <a:t>Scribe – passive recorder / decision-maker</a:t>
            </a:r>
          </a:p>
          <a:p>
            <a:r>
              <a:rPr lang="en-GB" sz="3200" dirty="0">
                <a:solidFill>
                  <a:schemeClr val="bg1"/>
                </a:solidFill>
                <a:latin typeface="Eras Demi ITC" panose="020B0805030504020804" pitchFamily="34" charset="0"/>
              </a:rPr>
              <a:t>Manager – more like decision-maker.</a:t>
            </a:r>
          </a:p>
          <a:p>
            <a:pPr marL="0" indent="0">
              <a:buNone/>
            </a:pPr>
            <a:r>
              <a:rPr lang="en-GB" sz="3200" dirty="0">
                <a:solidFill>
                  <a:schemeClr val="bg1"/>
                </a:solidFill>
                <a:latin typeface="Eras Demi ITC" panose="020B0805030504020804" pitchFamily="34" charset="0"/>
              </a:rPr>
              <a:t>Some roles out of reach of weaker students</a:t>
            </a:r>
          </a:p>
          <a:p>
            <a:pPr marL="0" indent="0">
              <a:buNone/>
            </a:pPr>
            <a:r>
              <a:rPr lang="en-GB" sz="3200" dirty="0">
                <a:solidFill>
                  <a:schemeClr val="bg1"/>
                </a:solidFill>
                <a:latin typeface="Eras Demi ITC" panose="020B0805030504020804" pitchFamily="34" charset="0"/>
              </a:rPr>
              <a:t>Role fluidity</a:t>
            </a:r>
          </a:p>
          <a:p>
            <a:pPr marL="0" indent="0">
              <a:buNone/>
            </a:pPr>
            <a:endParaRPr lang="en-GB" sz="3200" dirty="0">
              <a:solidFill>
                <a:schemeClr val="bg1"/>
              </a:solidFill>
              <a:latin typeface="Eras Demi ITC" panose="020B0805030504020804" pitchFamily="34" charset="0"/>
            </a:endParaRPr>
          </a:p>
          <a:p>
            <a:pPr marL="0" indent="0">
              <a:buNone/>
            </a:pPr>
            <a:endParaRPr lang="en-GB" sz="3200" dirty="0">
              <a:solidFill>
                <a:schemeClr val="bg1"/>
              </a:solidFill>
              <a:latin typeface="Eras Demi ITC" panose="020B0805030504020804" pitchFamily="34" charset="0"/>
            </a:endParaRPr>
          </a:p>
          <a:p>
            <a:pPr marL="0" indent="0">
              <a:buNone/>
            </a:pPr>
            <a:endParaRPr lang="en-GB" sz="3200" dirty="0">
              <a:solidFill>
                <a:schemeClr val="bg1"/>
              </a:solidFill>
              <a:latin typeface="Eras Demi ITC" panose="020B0805030504020804" pitchFamily="34" charset="0"/>
            </a:endParaRPr>
          </a:p>
          <a:p>
            <a:pPr marL="0" indent="0">
              <a:buNone/>
            </a:pPr>
            <a:endParaRPr lang="en-GB" sz="3200" dirty="0">
              <a:solidFill>
                <a:schemeClr val="bg1"/>
              </a:solidFill>
              <a:latin typeface="Eras Demi ITC" panose="020B0805030504020804" pitchFamily="34" charset="0"/>
            </a:endParaRPr>
          </a:p>
          <a:p>
            <a:pPr marL="0" indent="0">
              <a:buNone/>
            </a:pPr>
            <a:endParaRPr lang="en-GB" sz="3200" dirty="0">
              <a:solidFill>
                <a:schemeClr val="bg1"/>
              </a:solidFill>
              <a:latin typeface="Eras Demi ITC" panose="020B0805030504020804" pitchFamily="34" charset="0"/>
            </a:endParaRPr>
          </a:p>
        </p:txBody>
      </p:sp>
    </p:spTree>
    <p:extLst>
      <p:ext uri="{BB962C8B-B14F-4D97-AF65-F5344CB8AC3E}">
        <p14:creationId xmlns:p14="http://schemas.microsoft.com/office/powerpoint/2010/main" val="2646926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latin typeface="Eras Demi ITC" panose="020B0805030504020804" pitchFamily="34" charset="0"/>
              </a:rPr>
              <a:t>Some Emergent Roles</a:t>
            </a:r>
          </a:p>
        </p:txBody>
      </p:sp>
      <p:sp>
        <p:nvSpPr>
          <p:cNvPr id="3" name="Content Placeholder 2"/>
          <p:cNvSpPr>
            <a:spLocks noGrp="1"/>
          </p:cNvSpPr>
          <p:nvPr>
            <p:ph idx="1"/>
          </p:nvPr>
        </p:nvSpPr>
        <p:spPr/>
        <p:txBody>
          <a:bodyPr>
            <a:normAutofit/>
          </a:bodyPr>
          <a:lstStyle/>
          <a:p>
            <a:r>
              <a:rPr lang="en-GB" sz="3200" dirty="0">
                <a:solidFill>
                  <a:schemeClr val="bg1"/>
                </a:solidFill>
                <a:latin typeface="Eras Demi ITC" panose="020B0805030504020804" pitchFamily="34" charset="0"/>
              </a:rPr>
              <a:t>Teacher/Clarifier</a:t>
            </a:r>
          </a:p>
          <a:p>
            <a:r>
              <a:rPr lang="en-GB" sz="3200" dirty="0">
                <a:solidFill>
                  <a:schemeClr val="bg1"/>
                </a:solidFill>
                <a:latin typeface="Eras Demi ITC" panose="020B0805030504020804" pitchFamily="34" charset="0"/>
              </a:rPr>
              <a:t>Questioner</a:t>
            </a:r>
          </a:p>
          <a:p>
            <a:r>
              <a:rPr lang="en-GB" sz="3200" dirty="0">
                <a:solidFill>
                  <a:schemeClr val="bg1"/>
                </a:solidFill>
                <a:latin typeface="Eras Demi ITC" panose="020B0805030504020804" pitchFamily="34" charset="0"/>
              </a:rPr>
              <a:t>Motivator</a:t>
            </a:r>
          </a:p>
          <a:p>
            <a:r>
              <a:rPr lang="en-GB" sz="3200" dirty="0">
                <a:solidFill>
                  <a:schemeClr val="bg1"/>
                </a:solidFill>
                <a:latin typeface="Eras Demi ITC" panose="020B0805030504020804" pitchFamily="34" charset="0"/>
              </a:rPr>
              <a:t>Commenter / Confirmer</a:t>
            </a:r>
          </a:p>
          <a:p>
            <a:r>
              <a:rPr lang="en-GB" sz="3200" dirty="0">
                <a:solidFill>
                  <a:schemeClr val="bg1"/>
                </a:solidFill>
                <a:latin typeface="Eras Demi ITC" panose="020B0805030504020804" pitchFamily="34" charset="0"/>
              </a:rPr>
              <a:t>Justifier</a:t>
            </a:r>
          </a:p>
          <a:p>
            <a:pPr marL="0" indent="0">
              <a:buNone/>
            </a:pPr>
            <a:endParaRPr lang="en-GB" sz="3200" dirty="0">
              <a:solidFill>
                <a:schemeClr val="bg1"/>
              </a:solidFill>
              <a:latin typeface="Eras Demi ITC" panose="020B0805030504020804" pitchFamily="34" charset="0"/>
            </a:endParaRPr>
          </a:p>
          <a:p>
            <a:pPr marL="0" indent="0">
              <a:buNone/>
            </a:pPr>
            <a:endParaRPr lang="en-GB" sz="3200" dirty="0">
              <a:solidFill>
                <a:schemeClr val="bg1"/>
              </a:solidFill>
              <a:latin typeface="Eras Demi ITC" panose="020B0805030504020804" pitchFamily="34" charset="0"/>
            </a:endParaRPr>
          </a:p>
          <a:p>
            <a:pPr marL="0" indent="0">
              <a:buNone/>
            </a:pPr>
            <a:endParaRPr lang="en-GB" sz="3200" dirty="0">
              <a:solidFill>
                <a:schemeClr val="bg1"/>
              </a:solidFill>
              <a:latin typeface="Eras Demi ITC" panose="020B0805030504020804" pitchFamily="34" charset="0"/>
            </a:endParaRPr>
          </a:p>
          <a:p>
            <a:pPr marL="0" indent="0">
              <a:buNone/>
            </a:pPr>
            <a:endParaRPr lang="en-GB" sz="3200" dirty="0">
              <a:solidFill>
                <a:schemeClr val="bg1"/>
              </a:solidFill>
              <a:latin typeface="Eras Demi ITC" panose="020B0805030504020804" pitchFamily="34" charset="0"/>
            </a:endParaRPr>
          </a:p>
        </p:txBody>
      </p:sp>
    </p:spTree>
    <p:extLst>
      <p:ext uri="{BB962C8B-B14F-4D97-AF65-F5344CB8AC3E}">
        <p14:creationId xmlns:p14="http://schemas.microsoft.com/office/powerpoint/2010/main" val="1887600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latin typeface="Eras Demi ITC" panose="020B0805030504020804" pitchFamily="34" charset="0"/>
              </a:rPr>
              <a:t>Thoughts</a:t>
            </a:r>
          </a:p>
        </p:txBody>
      </p:sp>
      <p:sp>
        <p:nvSpPr>
          <p:cNvPr id="3" name="Content Placeholder 2"/>
          <p:cNvSpPr>
            <a:spLocks noGrp="1"/>
          </p:cNvSpPr>
          <p:nvPr>
            <p:ph idx="1"/>
          </p:nvPr>
        </p:nvSpPr>
        <p:spPr/>
        <p:txBody>
          <a:bodyPr>
            <a:normAutofit/>
          </a:bodyPr>
          <a:lstStyle/>
          <a:p>
            <a:pPr marL="0" indent="0">
              <a:buNone/>
            </a:pPr>
            <a:r>
              <a:rPr lang="en-GB" sz="3200" dirty="0">
                <a:solidFill>
                  <a:schemeClr val="bg1"/>
                </a:solidFill>
                <a:latin typeface="Eras Demi ITC" panose="020B0805030504020804" pitchFamily="34" charset="0"/>
              </a:rPr>
              <a:t>SCALE-UP roles – convenient but perhaps useful as behaviours/tools that all students can use.</a:t>
            </a:r>
          </a:p>
          <a:p>
            <a:pPr marL="0" indent="0">
              <a:buNone/>
            </a:pPr>
            <a:r>
              <a:rPr lang="en-GB" sz="3200" dirty="0">
                <a:solidFill>
                  <a:schemeClr val="bg1"/>
                </a:solidFill>
                <a:latin typeface="Eras Demi ITC" panose="020B0805030504020804" pitchFamily="34" charset="0"/>
              </a:rPr>
              <a:t>Introduce </a:t>
            </a:r>
            <a:r>
              <a:rPr lang="en-GB" sz="3200" dirty="0" err="1">
                <a:solidFill>
                  <a:schemeClr val="bg1"/>
                </a:solidFill>
                <a:latin typeface="Eras Demi ITC" panose="020B0805030504020804" pitchFamily="34" charset="0"/>
              </a:rPr>
              <a:t>Storch’s</a:t>
            </a:r>
            <a:r>
              <a:rPr lang="en-GB" sz="3200" dirty="0">
                <a:solidFill>
                  <a:schemeClr val="bg1"/>
                </a:solidFill>
                <a:latin typeface="Eras Demi ITC" panose="020B0805030504020804" pitchFamily="34" charset="0"/>
              </a:rPr>
              <a:t> model early</a:t>
            </a:r>
          </a:p>
          <a:p>
            <a:pPr marL="0" indent="0">
              <a:buNone/>
            </a:pPr>
            <a:r>
              <a:rPr lang="en-GB" sz="3200" dirty="0">
                <a:solidFill>
                  <a:schemeClr val="bg1"/>
                </a:solidFill>
                <a:latin typeface="Eras Demi ITC" panose="020B0805030504020804" pitchFamily="34" charset="0"/>
              </a:rPr>
              <a:t>Focus on what students can do to collaborate more effectively (e.g. question, comment, confirm, justify, explain).</a:t>
            </a:r>
          </a:p>
          <a:p>
            <a:pPr marL="0" indent="0">
              <a:buNone/>
            </a:pPr>
            <a:endParaRPr lang="en-GB" sz="3200" dirty="0">
              <a:solidFill>
                <a:schemeClr val="bg1"/>
              </a:solidFill>
              <a:latin typeface="Eras Demi ITC" panose="020B0805030504020804" pitchFamily="34" charset="0"/>
            </a:endParaRPr>
          </a:p>
          <a:p>
            <a:pPr marL="0" indent="0">
              <a:buNone/>
            </a:pPr>
            <a:endParaRPr lang="en-GB" sz="3200" dirty="0">
              <a:solidFill>
                <a:schemeClr val="bg1"/>
              </a:solidFill>
              <a:latin typeface="Eras Demi ITC" panose="020B0805030504020804" pitchFamily="34" charset="0"/>
            </a:endParaRPr>
          </a:p>
          <a:p>
            <a:pPr marL="0" indent="0">
              <a:buNone/>
            </a:pPr>
            <a:endParaRPr lang="en-GB" sz="3200" dirty="0">
              <a:solidFill>
                <a:schemeClr val="bg1"/>
              </a:solidFill>
              <a:latin typeface="Eras Demi ITC" panose="020B0805030504020804" pitchFamily="34" charset="0"/>
            </a:endParaRPr>
          </a:p>
          <a:p>
            <a:pPr marL="0" indent="0">
              <a:buNone/>
            </a:pPr>
            <a:endParaRPr lang="en-GB" sz="3200" dirty="0">
              <a:solidFill>
                <a:schemeClr val="bg1"/>
              </a:solidFill>
              <a:latin typeface="Eras Demi ITC" panose="020B0805030504020804" pitchFamily="34" charset="0"/>
            </a:endParaRPr>
          </a:p>
          <a:p>
            <a:pPr marL="0" indent="0">
              <a:buNone/>
            </a:pPr>
            <a:endParaRPr lang="en-GB" sz="3200" dirty="0">
              <a:solidFill>
                <a:schemeClr val="bg1"/>
              </a:solidFill>
              <a:latin typeface="Eras Demi ITC" panose="020B0805030504020804" pitchFamily="34" charset="0"/>
            </a:endParaRPr>
          </a:p>
        </p:txBody>
      </p:sp>
    </p:spTree>
    <p:extLst>
      <p:ext uri="{BB962C8B-B14F-4D97-AF65-F5344CB8AC3E}">
        <p14:creationId xmlns:p14="http://schemas.microsoft.com/office/powerpoint/2010/main" val="35707515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243" y="479425"/>
            <a:ext cx="10515600" cy="5807075"/>
          </a:xfrm>
        </p:spPr>
        <p:txBody>
          <a:bodyPr anchor="t">
            <a:normAutofit fontScale="90000"/>
          </a:bodyPr>
          <a:lstStyle/>
          <a:p>
            <a:r>
              <a:rPr lang="en-GB" sz="2200" dirty="0" err="1">
                <a:solidFill>
                  <a:schemeClr val="bg1"/>
                </a:solidFill>
                <a:latin typeface="Eras Demi ITC" panose="020B0805030504020804" pitchFamily="34" charset="0"/>
              </a:rPr>
              <a:t>Beichner</a:t>
            </a:r>
            <a:r>
              <a:rPr lang="en-GB" sz="2200" dirty="0">
                <a:solidFill>
                  <a:schemeClr val="bg1"/>
                </a:solidFill>
                <a:latin typeface="Eras Demi ITC" panose="020B0805030504020804" pitchFamily="34" charset="0"/>
              </a:rPr>
              <a:t>, R. J., Saul, M., Abbott, D., Morse, J. J., </a:t>
            </a:r>
            <a:r>
              <a:rPr lang="en-GB" sz="2200" dirty="0" err="1">
                <a:solidFill>
                  <a:schemeClr val="bg1"/>
                </a:solidFill>
                <a:latin typeface="Eras Demi ITC" panose="020B0805030504020804" pitchFamily="34" charset="0"/>
              </a:rPr>
              <a:t>Deardorff</a:t>
            </a:r>
            <a:r>
              <a:rPr lang="en-GB" sz="2200" dirty="0">
                <a:solidFill>
                  <a:schemeClr val="bg1"/>
                </a:solidFill>
                <a:latin typeface="Eras Demi ITC" panose="020B0805030504020804" pitchFamily="34" charset="0"/>
              </a:rPr>
              <a:t>, D. L., Allain, R. J., Bonham, S. W., Dancy, M. H. and </a:t>
            </a:r>
            <a:r>
              <a:rPr lang="en-GB" sz="2200" dirty="0" err="1">
                <a:solidFill>
                  <a:schemeClr val="bg1"/>
                </a:solidFill>
                <a:latin typeface="Eras Demi ITC" panose="020B0805030504020804" pitchFamily="34" charset="0"/>
              </a:rPr>
              <a:t>Risley</a:t>
            </a:r>
            <a:r>
              <a:rPr lang="en-GB" sz="2200" dirty="0">
                <a:solidFill>
                  <a:schemeClr val="bg1"/>
                </a:solidFill>
                <a:latin typeface="Eras Demi ITC" panose="020B0805030504020804" pitchFamily="34" charset="0"/>
              </a:rPr>
              <a:t>, J. S., 2007. The Student </a:t>
            </a:r>
            <a:r>
              <a:rPr lang="en-GB" sz="2200" dirty="0" err="1">
                <a:solidFill>
                  <a:schemeClr val="bg1"/>
                </a:solidFill>
                <a:latin typeface="Eras Demi ITC" panose="020B0805030504020804" pitchFamily="34" charset="0"/>
              </a:rPr>
              <a:t>Centered</a:t>
            </a:r>
            <a:r>
              <a:rPr lang="en-GB" sz="2200" dirty="0">
                <a:solidFill>
                  <a:schemeClr val="bg1"/>
                </a:solidFill>
                <a:latin typeface="Eras Demi ITC" panose="020B0805030504020804" pitchFamily="34" charset="0"/>
              </a:rPr>
              <a:t> Activities for Large </a:t>
            </a:r>
            <a:r>
              <a:rPr lang="en-GB" sz="2200" dirty="0" err="1">
                <a:solidFill>
                  <a:schemeClr val="bg1"/>
                </a:solidFill>
                <a:latin typeface="Eras Demi ITC" panose="020B0805030504020804" pitchFamily="34" charset="0"/>
              </a:rPr>
              <a:t>Enrollment</a:t>
            </a:r>
            <a:r>
              <a:rPr lang="en-GB" sz="2200" dirty="0">
                <a:solidFill>
                  <a:schemeClr val="bg1"/>
                </a:solidFill>
                <a:latin typeface="Eras Demi ITC" panose="020B0805030504020804" pitchFamily="34" charset="0"/>
              </a:rPr>
              <a:t> Undergraduate Programs (SCALEUP) Project. </a:t>
            </a:r>
            <a:r>
              <a:rPr lang="en-GB" sz="2200" u="sng" dirty="0">
                <a:solidFill>
                  <a:schemeClr val="bg1"/>
                </a:solidFill>
                <a:latin typeface="Eras Demi ITC" panose="020B0805030504020804" pitchFamily="34" charset="0"/>
              </a:rPr>
              <a:t>Research-Based Reform of University Physics</a:t>
            </a:r>
            <a:r>
              <a:rPr lang="en-GB" sz="2200" dirty="0">
                <a:solidFill>
                  <a:schemeClr val="bg1"/>
                </a:solidFill>
                <a:latin typeface="Eras Demi ITC" panose="020B0805030504020804" pitchFamily="34" charset="0"/>
              </a:rPr>
              <a:t>. [Online] Available at: http://www.compadre.org/per/items/detail.cfm?ID=4517 [Accessed April 2017]. </a:t>
            </a:r>
            <a:br>
              <a:rPr lang="en-GB" sz="2200" dirty="0">
                <a:solidFill>
                  <a:schemeClr val="bg1"/>
                </a:solidFill>
                <a:latin typeface="Eras Demi ITC" panose="020B0805030504020804" pitchFamily="34" charset="0"/>
              </a:rPr>
            </a:br>
            <a:br>
              <a:rPr lang="en-GB" sz="2200" dirty="0">
                <a:solidFill>
                  <a:schemeClr val="bg1"/>
                </a:solidFill>
                <a:latin typeface="Eras Demi ITC" panose="020B0805030504020804" pitchFamily="34" charset="0"/>
              </a:rPr>
            </a:br>
            <a:r>
              <a:rPr lang="en-GB" sz="2200" dirty="0">
                <a:solidFill>
                  <a:schemeClr val="bg1"/>
                </a:solidFill>
                <a:latin typeface="Eras Demi ITC" panose="020B0805030504020804" pitchFamily="34" charset="0"/>
              </a:rPr>
              <a:t>Heller, P. and Heller, K., 1999. </a:t>
            </a:r>
            <a:r>
              <a:rPr lang="en-GB" sz="2200" u="sng" dirty="0">
                <a:solidFill>
                  <a:schemeClr val="bg1"/>
                </a:solidFill>
                <a:latin typeface="Eras Demi ITC" panose="020B0805030504020804" pitchFamily="34" charset="0"/>
              </a:rPr>
              <a:t>Cooperative Group Problem Solving in Physics, University of Minnesota</a:t>
            </a:r>
            <a:r>
              <a:rPr lang="en-GB" sz="2200" dirty="0">
                <a:solidFill>
                  <a:schemeClr val="bg1"/>
                </a:solidFill>
                <a:latin typeface="Eras Demi ITC" panose="020B0805030504020804" pitchFamily="34" charset="0"/>
              </a:rPr>
              <a:t>. [online] Available at: http://groups.physics.umn.edu/physed/Research/CGPS/GreenBook.html [Accessed April 2017].</a:t>
            </a:r>
            <a:br>
              <a:rPr lang="en-GB" sz="2200" dirty="0">
                <a:solidFill>
                  <a:schemeClr val="bg1"/>
                </a:solidFill>
                <a:latin typeface="Eras Demi ITC" panose="020B0805030504020804" pitchFamily="34" charset="0"/>
              </a:rPr>
            </a:br>
            <a:br>
              <a:rPr lang="en-GB" sz="2200" dirty="0">
                <a:solidFill>
                  <a:schemeClr val="bg1"/>
                </a:solidFill>
                <a:latin typeface="Eras Demi ITC" panose="020B0805030504020804" pitchFamily="34" charset="0"/>
              </a:rPr>
            </a:br>
            <a:r>
              <a:rPr lang="en-GB" sz="2200" dirty="0">
                <a:solidFill>
                  <a:schemeClr val="bg1"/>
                </a:solidFill>
                <a:latin typeface="Eras Demi ITC" panose="020B0805030504020804" pitchFamily="34" charset="0"/>
              </a:rPr>
              <a:t>McNeil, J., Borg, M., Kennedy, E., Cui, V., </a:t>
            </a:r>
            <a:r>
              <a:rPr lang="en-GB" sz="2200" dirty="0" err="1">
                <a:solidFill>
                  <a:schemeClr val="bg1"/>
                </a:solidFill>
                <a:latin typeface="Eras Demi ITC" panose="020B0805030504020804" pitchFamily="34" charset="0"/>
              </a:rPr>
              <a:t>Puntha</a:t>
            </a:r>
            <a:r>
              <a:rPr lang="en-GB" sz="2200" dirty="0">
                <a:solidFill>
                  <a:schemeClr val="bg1"/>
                </a:solidFill>
                <a:latin typeface="Eras Demi ITC" panose="020B0805030504020804" pitchFamily="34" charset="0"/>
              </a:rPr>
              <a:t>, H., 2015. SCALE-UP Handbook [Online]. Available at: http://www4.ntu.ac.uk/adq/document_uploads/teaching/181133.pdf [Accessed April 2017].</a:t>
            </a:r>
            <a:br>
              <a:rPr lang="en-GB" sz="2200" dirty="0">
                <a:solidFill>
                  <a:schemeClr val="bg1"/>
                </a:solidFill>
                <a:latin typeface="Eras Demi ITC" panose="020B0805030504020804" pitchFamily="34" charset="0"/>
              </a:rPr>
            </a:br>
            <a:br>
              <a:rPr lang="en-GB" sz="2200" dirty="0">
                <a:solidFill>
                  <a:schemeClr val="bg1"/>
                </a:solidFill>
                <a:latin typeface="Eras Demi ITC" panose="020B0805030504020804" pitchFamily="34" charset="0"/>
              </a:rPr>
            </a:br>
            <a:r>
              <a:rPr lang="en-GB" sz="2200" dirty="0" err="1">
                <a:solidFill>
                  <a:schemeClr val="bg1"/>
                </a:solidFill>
                <a:latin typeface="Eras Demi ITC" panose="020B0805030504020804" pitchFamily="34" charset="0"/>
              </a:rPr>
              <a:t>Storch</a:t>
            </a:r>
            <a:r>
              <a:rPr lang="en-GB" sz="2200" dirty="0">
                <a:solidFill>
                  <a:schemeClr val="bg1"/>
                </a:solidFill>
                <a:latin typeface="Eras Demi ITC" panose="020B0805030504020804" pitchFamily="34" charset="0"/>
              </a:rPr>
              <a:t>, N., 2013. </a:t>
            </a:r>
            <a:r>
              <a:rPr lang="en-GB" sz="2200" u="sng" dirty="0">
                <a:solidFill>
                  <a:schemeClr val="bg1"/>
                </a:solidFill>
                <a:latin typeface="Eras Demi ITC" panose="020B0805030504020804" pitchFamily="34" charset="0"/>
              </a:rPr>
              <a:t>Collaborative Writing in L2 Classrooms</a:t>
            </a:r>
            <a:r>
              <a:rPr lang="en-GB" sz="2200" dirty="0">
                <a:solidFill>
                  <a:schemeClr val="bg1"/>
                </a:solidFill>
                <a:latin typeface="Eras Demi ITC" panose="020B0805030504020804" pitchFamily="34" charset="0"/>
              </a:rPr>
              <a:t>. Bristol: Multilingual Matters.</a:t>
            </a:r>
            <a:br>
              <a:rPr lang="en-GB" sz="2200" dirty="0">
                <a:solidFill>
                  <a:schemeClr val="bg1"/>
                </a:solidFill>
                <a:latin typeface="Eras Demi ITC" panose="020B0805030504020804" pitchFamily="34" charset="0"/>
              </a:rPr>
            </a:br>
            <a:br>
              <a:rPr lang="en-GB" sz="2200" dirty="0">
                <a:solidFill>
                  <a:schemeClr val="bg1"/>
                </a:solidFill>
                <a:latin typeface="Eras Demi ITC" panose="020B0805030504020804" pitchFamily="34" charset="0"/>
              </a:rPr>
            </a:br>
            <a:r>
              <a:rPr lang="en-GB" sz="2200" dirty="0">
                <a:solidFill>
                  <a:schemeClr val="bg1"/>
                </a:solidFill>
                <a:latin typeface="Eras Demi ITC" panose="020B0805030504020804" pitchFamily="34" charset="0"/>
              </a:rPr>
              <a:t>Swain, M. and </a:t>
            </a:r>
            <a:r>
              <a:rPr lang="en-GB" sz="2200" dirty="0" err="1">
                <a:solidFill>
                  <a:schemeClr val="bg1"/>
                </a:solidFill>
                <a:latin typeface="Eras Demi ITC" panose="020B0805030504020804" pitchFamily="34" charset="0"/>
              </a:rPr>
              <a:t>Lapkin</a:t>
            </a:r>
            <a:r>
              <a:rPr lang="en-GB" sz="2200" dirty="0">
                <a:solidFill>
                  <a:schemeClr val="bg1"/>
                </a:solidFill>
                <a:latin typeface="Eras Demi ITC" panose="020B0805030504020804" pitchFamily="34" charset="0"/>
              </a:rPr>
              <a:t>, S. 1998. Interaction and Second Language Learning: two adolescent French immersion students working together. </a:t>
            </a:r>
            <a:r>
              <a:rPr lang="en-GB" sz="2200" u="sng" dirty="0">
                <a:solidFill>
                  <a:schemeClr val="bg1"/>
                </a:solidFill>
                <a:latin typeface="Eras Demi ITC" panose="020B0805030504020804" pitchFamily="34" charset="0"/>
              </a:rPr>
              <a:t>The Modern Language Journal</a:t>
            </a:r>
            <a:r>
              <a:rPr lang="en-GB" sz="2200" dirty="0">
                <a:solidFill>
                  <a:schemeClr val="bg1"/>
                </a:solidFill>
                <a:latin typeface="Eras Demi ITC" panose="020B0805030504020804" pitchFamily="34" charset="0"/>
              </a:rPr>
              <a:t>. 82 (3), pp. 320-337.</a:t>
            </a:r>
          </a:p>
        </p:txBody>
      </p:sp>
    </p:spTree>
    <p:extLst>
      <p:ext uri="{BB962C8B-B14F-4D97-AF65-F5344CB8AC3E}">
        <p14:creationId xmlns:p14="http://schemas.microsoft.com/office/powerpoint/2010/main" val="1870595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chemeClr val="bg1"/>
                </a:solidFill>
                <a:latin typeface="Eras Demi ITC" panose="020B0805030504020804" pitchFamily="34" charset="0"/>
              </a:rPr>
              <a:t>SCALE-UP</a:t>
            </a:r>
          </a:p>
        </p:txBody>
      </p:sp>
      <p:sp>
        <p:nvSpPr>
          <p:cNvPr id="3" name="Content Placeholder 2"/>
          <p:cNvSpPr>
            <a:spLocks noGrp="1"/>
          </p:cNvSpPr>
          <p:nvPr>
            <p:ph idx="1"/>
          </p:nvPr>
        </p:nvSpPr>
        <p:spPr>
          <a:xfrm>
            <a:off x="838200" y="1552576"/>
            <a:ext cx="7642860" cy="4848224"/>
          </a:xfrm>
        </p:spPr>
        <p:txBody>
          <a:bodyPr>
            <a:normAutofit/>
          </a:bodyPr>
          <a:lstStyle/>
          <a:p>
            <a:pPr marL="0" indent="0">
              <a:buNone/>
            </a:pPr>
            <a:r>
              <a:rPr lang="en-GB" dirty="0">
                <a:solidFill>
                  <a:schemeClr val="bg1"/>
                </a:solidFill>
                <a:latin typeface="Eras Demi ITC" panose="020B0805030504020804" pitchFamily="34" charset="0"/>
              </a:rPr>
              <a:t>Student-Centred Active Learning Environment with Upside-down Pedagogies  (</a:t>
            </a:r>
            <a:r>
              <a:rPr lang="en-GB" dirty="0" err="1">
                <a:solidFill>
                  <a:schemeClr val="bg1"/>
                </a:solidFill>
                <a:latin typeface="Eras Demi ITC" panose="020B0805030504020804" pitchFamily="34" charset="0"/>
              </a:rPr>
              <a:t>Beichner</a:t>
            </a:r>
            <a:r>
              <a:rPr lang="en-GB" dirty="0">
                <a:solidFill>
                  <a:schemeClr val="bg1"/>
                </a:solidFill>
                <a:latin typeface="Eras Demi ITC" panose="020B0805030504020804" pitchFamily="34" charset="0"/>
              </a:rPr>
              <a:t> et al., 2007)</a:t>
            </a:r>
          </a:p>
          <a:p>
            <a:pPr marL="0" indent="0">
              <a:buNone/>
            </a:pPr>
            <a:endParaRPr lang="en-GB" dirty="0">
              <a:solidFill>
                <a:schemeClr val="bg1"/>
              </a:solidFill>
              <a:latin typeface="Eras Demi ITC" panose="020B0805030504020804" pitchFamily="34" charset="0"/>
            </a:endParaRPr>
          </a:p>
          <a:p>
            <a:r>
              <a:rPr lang="en-GB" dirty="0">
                <a:solidFill>
                  <a:schemeClr val="bg1"/>
                </a:solidFill>
                <a:latin typeface="Eras Demi ITC" panose="020B0805030504020804" pitchFamily="34" charset="0"/>
              </a:rPr>
              <a:t>Students apply their knowledge through collaborative group tasks.</a:t>
            </a:r>
          </a:p>
          <a:p>
            <a:r>
              <a:rPr lang="en-GB" dirty="0">
                <a:solidFill>
                  <a:schemeClr val="bg1"/>
                </a:solidFill>
                <a:latin typeface="Eras Demi ITC" panose="020B0805030504020804" pitchFamily="34" charset="0"/>
              </a:rPr>
              <a:t> 'upside-down' teaching. Content is encountered outside class. Sessions are devoted to applying ideas </a:t>
            </a:r>
          </a:p>
          <a:p>
            <a:r>
              <a:rPr lang="en-GB" dirty="0">
                <a:solidFill>
                  <a:schemeClr val="bg1"/>
                </a:solidFill>
                <a:latin typeface="Eras Demi ITC" panose="020B0805030504020804" pitchFamily="34" charset="0"/>
              </a:rPr>
              <a:t>Room design and equipment to foster collaboration</a:t>
            </a:r>
          </a:p>
        </p:txBody>
      </p:sp>
      <p:pic>
        <p:nvPicPr>
          <p:cNvPr id="4" name="Picture 3"/>
          <p:cNvPicPr>
            <a:picLocks noChangeAspect="1"/>
          </p:cNvPicPr>
          <p:nvPr/>
        </p:nvPicPr>
        <p:blipFill>
          <a:blip r:embed="rId3"/>
          <a:stretch>
            <a:fillRect/>
          </a:stretch>
        </p:blipFill>
        <p:spPr>
          <a:xfrm>
            <a:off x="8663940" y="2340435"/>
            <a:ext cx="3183255" cy="3272505"/>
          </a:xfrm>
          <a:prstGeom prst="rect">
            <a:avLst/>
          </a:prstGeom>
        </p:spPr>
      </p:pic>
      <p:sp>
        <p:nvSpPr>
          <p:cNvPr id="5" name="TextBox 4"/>
          <p:cNvSpPr txBox="1"/>
          <p:nvPr/>
        </p:nvSpPr>
        <p:spPr>
          <a:xfrm>
            <a:off x="8161020" y="5612940"/>
            <a:ext cx="3686175" cy="1077218"/>
          </a:xfrm>
          <a:prstGeom prst="rect">
            <a:avLst/>
          </a:prstGeom>
          <a:noFill/>
        </p:spPr>
        <p:txBody>
          <a:bodyPr wrap="square" rtlCol="0">
            <a:spAutoFit/>
          </a:bodyPr>
          <a:lstStyle/>
          <a:p>
            <a:r>
              <a:rPr lang="en-GB" sz="1600" dirty="0"/>
              <a:t>Image taken from Nottingham Trent University, 2017. http://www4.ntu.ac.uk/adq/teaching/scale_up/support_resources/index.html</a:t>
            </a:r>
          </a:p>
        </p:txBody>
      </p:sp>
    </p:spTree>
    <p:extLst>
      <p:ext uri="{BB962C8B-B14F-4D97-AF65-F5344CB8AC3E}">
        <p14:creationId xmlns:p14="http://schemas.microsoft.com/office/powerpoint/2010/main" val="2238783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latin typeface="Eras Demi ITC" panose="020B0805030504020804" pitchFamily="34" charset="0"/>
              </a:rPr>
              <a:t>SCALE-UP Roles</a:t>
            </a:r>
          </a:p>
        </p:txBody>
      </p:sp>
      <p:sp>
        <p:nvSpPr>
          <p:cNvPr id="3" name="Content Placeholder 2"/>
          <p:cNvSpPr>
            <a:spLocks noGrp="1"/>
          </p:cNvSpPr>
          <p:nvPr>
            <p:ph idx="1"/>
          </p:nvPr>
        </p:nvSpPr>
        <p:spPr>
          <a:xfrm>
            <a:off x="838200" y="1552576"/>
            <a:ext cx="10515600" cy="4351338"/>
          </a:xfrm>
        </p:spPr>
        <p:txBody>
          <a:bodyPr/>
          <a:lstStyle/>
          <a:p>
            <a:pPr marL="0" indent="0">
              <a:buNone/>
            </a:pPr>
            <a:r>
              <a:rPr lang="en-GB" dirty="0">
                <a:solidFill>
                  <a:schemeClr val="bg1"/>
                </a:solidFill>
              </a:rPr>
              <a:t>Based on Heller and Heller (1999)</a:t>
            </a:r>
          </a:p>
          <a:p>
            <a:pPr marL="0" indent="0">
              <a:buNone/>
            </a:pPr>
            <a:endParaRPr lang="en-GB" dirty="0">
              <a:solidFill>
                <a:schemeClr val="bg1"/>
              </a:solidFill>
            </a:endParaRPr>
          </a:p>
          <a:p>
            <a:pPr marL="0" indent="0">
              <a:buNone/>
            </a:pPr>
            <a:endParaRPr lang="en-GB" dirty="0">
              <a:solidFill>
                <a:schemeClr val="bg1"/>
              </a:solidFill>
            </a:endParaRPr>
          </a:p>
          <a:p>
            <a:pPr marL="0" indent="0">
              <a:buNone/>
            </a:pPr>
            <a:endParaRPr lang="en-GB"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991103437"/>
              </p:ext>
            </p:extLst>
          </p:nvPr>
        </p:nvGraphicFramePr>
        <p:xfrm>
          <a:off x="838200" y="2190948"/>
          <a:ext cx="10751820" cy="4278433"/>
        </p:xfrm>
        <a:graphic>
          <a:graphicData uri="http://schemas.openxmlformats.org/drawingml/2006/table">
            <a:tbl>
              <a:tblPr firstRow="1" bandRow="1">
                <a:tableStyleId>{5C22544A-7EE6-4342-B048-85BDC9FD1C3A}</a:tableStyleId>
              </a:tblPr>
              <a:tblGrid>
                <a:gridCol w="2110740">
                  <a:extLst>
                    <a:ext uri="{9D8B030D-6E8A-4147-A177-3AD203B41FA5}">
                      <a16:colId xmlns:a16="http://schemas.microsoft.com/office/drawing/2014/main" val="1119289070"/>
                    </a:ext>
                  </a:extLst>
                </a:gridCol>
                <a:gridCol w="8641080">
                  <a:extLst>
                    <a:ext uri="{9D8B030D-6E8A-4147-A177-3AD203B41FA5}">
                      <a16:colId xmlns:a16="http://schemas.microsoft.com/office/drawing/2014/main" val="1072723995"/>
                    </a:ext>
                  </a:extLst>
                </a:gridCol>
              </a:tblGrid>
              <a:tr h="548542">
                <a:tc>
                  <a:txBody>
                    <a:bodyPr/>
                    <a:lstStyle/>
                    <a:p>
                      <a:r>
                        <a:rPr lang="en-GB" sz="2600" b="0" i="0" dirty="0">
                          <a:latin typeface="Eras Demi ITC" panose="020B0805030504020804" pitchFamily="34" charset="0"/>
                        </a:rPr>
                        <a:t>ROLE</a:t>
                      </a:r>
                    </a:p>
                  </a:txBody>
                  <a:tcPr/>
                </a:tc>
                <a:tc>
                  <a:txBody>
                    <a:bodyPr/>
                    <a:lstStyle/>
                    <a:p>
                      <a:r>
                        <a:rPr lang="en-GB" sz="2600" b="0" i="0" dirty="0">
                          <a:latin typeface="Eras Demi ITC" panose="020B0805030504020804" pitchFamily="34" charset="0"/>
                        </a:rPr>
                        <a:t>PURPOSE</a:t>
                      </a:r>
                    </a:p>
                  </a:txBody>
                  <a:tcPr/>
                </a:tc>
                <a:extLst>
                  <a:ext uri="{0D108BD9-81ED-4DB2-BD59-A6C34878D82A}">
                    <a16:rowId xmlns:a16="http://schemas.microsoft.com/office/drawing/2014/main" val="1673823936"/>
                  </a:ext>
                </a:extLst>
              </a:tr>
              <a:tr h="1386331">
                <a:tc>
                  <a:txBody>
                    <a:bodyPr/>
                    <a:lstStyle/>
                    <a:p>
                      <a:r>
                        <a:rPr lang="en-GB" sz="2600" b="0" i="0" dirty="0">
                          <a:latin typeface="Eras Demi ITC" panose="020B0805030504020804" pitchFamily="34" charset="0"/>
                        </a:rPr>
                        <a:t>Manager</a:t>
                      </a:r>
                    </a:p>
                  </a:txBody>
                  <a:tcPr/>
                </a:tc>
                <a:tc>
                  <a:txBody>
                    <a:bodyPr/>
                    <a:lstStyle/>
                    <a:p>
                      <a:r>
                        <a:rPr lang="en-GB" sz="2600" b="0" i="0" dirty="0">
                          <a:latin typeface="Eras Demi ITC" panose="020B0805030504020804" pitchFamily="34" charset="0"/>
                        </a:rPr>
                        <a:t>Keep the group on track</a:t>
                      </a:r>
                    </a:p>
                    <a:p>
                      <a:r>
                        <a:rPr lang="en-GB" sz="2600" b="0" i="0" dirty="0">
                          <a:latin typeface="Eras Demi ITC" panose="020B0805030504020804" pitchFamily="34" charset="0"/>
                        </a:rPr>
                        <a:t>Make sure everyone participates</a:t>
                      </a:r>
                    </a:p>
                    <a:p>
                      <a:r>
                        <a:rPr lang="en-GB" sz="2600" b="0" i="0" dirty="0">
                          <a:latin typeface="Eras Demi ITC" panose="020B0805030504020804" pitchFamily="34" charset="0"/>
                        </a:rPr>
                        <a:t>Watch time spent on each step</a:t>
                      </a:r>
                    </a:p>
                  </a:txBody>
                  <a:tcPr/>
                </a:tc>
                <a:extLst>
                  <a:ext uri="{0D108BD9-81ED-4DB2-BD59-A6C34878D82A}">
                    <a16:rowId xmlns:a16="http://schemas.microsoft.com/office/drawing/2014/main" val="2966140382"/>
                  </a:ext>
                </a:extLst>
              </a:tr>
              <a:tr h="957229">
                <a:tc>
                  <a:txBody>
                    <a:bodyPr/>
                    <a:lstStyle/>
                    <a:p>
                      <a:r>
                        <a:rPr lang="en-GB" sz="2600" b="0" i="0" dirty="0">
                          <a:latin typeface="Eras Demi ITC" panose="020B0805030504020804" pitchFamily="34" charset="0"/>
                        </a:rPr>
                        <a:t>Reporter</a:t>
                      </a:r>
                    </a:p>
                  </a:txBody>
                  <a:tcPr/>
                </a:tc>
                <a:tc>
                  <a:txBody>
                    <a:bodyPr/>
                    <a:lstStyle/>
                    <a:p>
                      <a:r>
                        <a:rPr lang="en-GB" sz="2600" b="0" i="0" dirty="0">
                          <a:latin typeface="Eras Demi ITC" panose="020B0805030504020804" pitchFamily="34" charset="0"/>
                        </a:rPr>
                        <a:t>Record decisions of the group</a:t>
                      </a:r>
                    </a:p>
                    <a:p>
                      <a:r>
                        <a:rPr lang="en-GB" sz="2600" b="0" i="0" dirty="0">
                          <a:latin typeface="Eras Demi ITC" panose="020B0805030504020804" pitchFamily="34" charset="0"/>
                        </a:rPr>
                        <a:t>Check that all members understand and agree.</a:t>
                      </a:r>
                    </a:p>
                  </a:txBody>
                  <a:tcPr/>
                </a:tc>
                <a:extLst>
                  <a:ext uri="{0D108BD9-81ED-4DB2-BD59-A6C34878D82A}">
                    <a16:rowId xmlns:a16="http://schemas.microsoft.com/office/drawing/2014/main" val="4220903564"/>
                  </a:ext>
                </a:extLst>
              </a:tr>
              <a:tr h="1386331">
                <a:tc>
                  <a:txBody>
                    <a:bodyPr/>
                    <a:lstStyle/>
                    <a:p>
                      <a:r>
                        <a:rPr lang="en-GB" sz="2600" b="0" i="0" dirty="0">
                          <a:latin typeface="Eras Demi ITC" panose="020B0805030504020804" pitchFamily="34" charset="0"/>
                        </a:rPr>
                        <a:t>Critic</a:t>
                      </a:r>
                    </a:p>
                  </a:txBody>
                  <a:tcPr/>
                </a:tc>
                <a:tc>
                  <a:txBody>
                    <a:bodyPr/>
                    <a:lstStyle/>
                    <a:p>
                      <a:r>
                        <a:rPr lang="en-GB" sz="2600" b="0" i="0" dirty="0">
                          <a:latin typeface="Eras Demi ITC" panose="020B0805030504020804" pitchFamily="34" charset="0"/>
                        </a:rPr>
                        <a:t>Ensure group does not reach agreement too quickly</a:t>
                      </a:r>
                    </a:p>
                    <a:p>
                      <a:r>
                        <a:rPr lang="en-GB" sz="2600" b="0" i="0" dirty="0">
                          <a:latin typeface="Eras Demi ITC" panose="020B0805030504020804" pitchFamily="34" charset="0"/>
                        </a:rPr>
                        <a:t>Ensure group explores possibilities</a:t>
                      </a:r>
                    </a:p>
                    <a:p>
                      <a:r>
                        <a:rPr lang="en-GB" sz="2600" b="0" i="0" dirty="0">
                          <a:latin typeface="Eras Demi ITC" panose="020B0805030504020804" pitchFamily="34" charset="0"/>
                        </a:rPr>
                        <a:t>Suggest alternative ideas</a:t>
                      </a:r>
                    </a:p>
                  </a:txBody>
                  <a:tcPr/>
                </a:tc>
                <a:extLst>
                  <a:ext uri="{0D108BD9-81ED-4DB2-BD59-A6C34878D82A}">
                    <a16:rowId xmlns:a16="http://schemas.microsoft.com/office/drawing/2014/main" val="2021807980"/>
                  </a:ext>
                </a:extLst>
              </a:tr>
            </a:tbl>
          </a:graphicData>
        </a:graphic>
      </p:graphicFrame>
    </p:spTree>
    <p:extLst>
      <p:ext uri="{BB962C8B-B14F-4D97-AF65-F5344CB8AC3E}">
        <p14:creationId xmlns:p14="http://schemas.microsoft.com/office/powerpoint/2010/main" val="3614846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latin typeface="Eras Demi ITC" panose="020B0805030504020804" pitchFamily="34" charset="0"/>
              </a:rPr>
              <a:t>Student Perceptions of SCALE-UP</a:t>
            </a:r>
          </a:p>
        </p:txBody>
      </p:sp>
      <p:sp>
        <p:nvSpPr>
          <p:cNvPr id="3" name="Content Placeholder 2"/>
          <p:cNvSpPr>
            <a:spLocks noGrp="1"/>
          </p:cNvSpPr>
          <p:nvPr>
            <p:ph idx="1"/>
          </p:nvPr>
        </p:nvSpPr>
        <p:spPr/>
        <p:txBody>
          <a:bodyPr/>
          <a:lstStyle/>
          <a:p>
            <a:pPr marL="0" indent="0">
              <a:buNone/>
            </a:pPr>
            <a:endParaRPr lang="en-GB" dirty="0">
              <a:solidFill>
                <a:schemeClr val="bg1"/>
              </a:solidFill>
              <a:latin typeface="Eras Demi ITC" panose="020B0805030504020804" pitchFamily="34" charset="0"/>
            </a:endParaRPr>
          </a:p>
          <a:p>
            <a:pPr marL="0" indent="0">
              <a:buNone/>
            </a:pPr>
            <a:r>
              <a:rPr lang="en-GB" dirty="0">
                <a:solidFill>
                  <a:schemeClr val="bg1"/>
                </a:solidFill>
                <a:latin typeface="Eras Demi ITC" panose="020B0805030504020804" pitchFamily="34" charset="0"/>
              </a:rPr>
              <a:t>“Sometimes the level between students is different. Sometimes someone came with me. He’s better than me. And he would work and I would stand watching. I would do nothing. Sometimes someone is weaker than me. I work alone.” </a:t>
            </a:r>
          </a:p>
          <a:p>
            <a:pPr marL="0" indent="0">
              <a:buNone/>
            </a:pPr>
            <a:endParaRPr lang="en-GB" dirty="0">
              <a:solidFill>
                <a:schemeClr val="bg1"/>
              </a:solidFill>
            </a:endParaRPr>
          </a:p>
          <a:p>
            <a:pPr marL="0" indent="0">
              <a:buNone/>
            </a:pPr>
            <a:endParaRPr lang="en-GB" dirty="0">
              <a:solidFill>
                <a:schemeClr val="bg1"/>
              </a:solidFill>
            </a:endParaRPr>
          </a:p>
          <a:p>
            <a:pPr marL="0" indent="0">
              <a:buNone/>
            </a:pPr>
            <a:endParaRPr lang="en-GB" dirty="0">
              <a:solidFill>
                <a:schemeClr val="bg1"/>
              </a:solidFill>
            </a:endParaRPr>
          </a:p>
        </p:txBody>
      </p:sp>
    </p:spTree>
    <p:extLst>
      <p:ext uri="{BB962C8B-B14F-4D97-AF65-F5344CB8AC3E}">
        <p14:creationId xmlns:p14="http://schemas.microsoft.com/office/powerpoint/2010/main" val="868724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721" y="342441"/>
            <a:ext cx="3916680" cy="1325563"/>
          </a:xfrm>
        </p:spPr>
        <p:txBody>
          <a:bodyPr/>
          <a:lstStyle/>
          <a:p>
            <a:r>
              <a:rPr lang="en-GB" dirty="0">
                <a:solidFill>
                  <a:schemeClr val="bg1"/>
                </a:solidFill>
                <a:latin typeface="Eras Demi ITC" panose="020B0805030504020804" pitchFamily="34" charset="0"/>
              </a:rPr>
              <a:t>Model of Collaboration</a:t>
            </a:r>
          </a:p>
        </p:txBody>
      </p:sp>
      <p:sp>
        <p:nvSpPr>
          <p:cNvPr id="4" name="TextBox 3"/>
          <p:cNvSpPr txBox="1"/>
          <p:nvPr/>
        </p:nvSpPr>
        <p:spPr>
          <a:xfrm>
            <a:off x="8798243" y="998191"/>
            <a:ext cx="3200400" cy="461665"/>
          </a:xfrm>
          <a:prstGeom prst="rect">
            <a:avLst/>
          </a:prstGeom>
          <a:noFill/>
        </p:spPr>
        <p:txBody>
          <a:bodyPr wrap="square" rtlCol="0">
            <a:spAutoFit/>
          </a:bodyPr>
          <a:lstStyle/>
          <a:p>
            <a:pPr algn="r"/>
            <a:r>
              <a:rPr lang="en-GB" sz="2400" dirty="0">
                <a:solidFill>
                  <a:schemeClr val="bg1"/>
                </a:solidFill>
                <a:latin typeface="Eras Demi ITC" panose="020B0805030504020804" pitchFamily="34" charset="0"/>
              </a:rPr>
              <a:t>(</a:t>
            </a:r>
            <a:r>
              <a:rPr lang="en-GB" sz="2400" dirty="0" err="1">
                <a:solidFill>
                  <a:schemeClr val="bg1"/>
                </a:solidFill>
                <a:latin typeface="Eras Demi ITC" panose="020B0805030504020804" pitchFamily="34" charset="0"/>
              </a:rPr>
              <a:t>Storch</a:t>
            </a:r>
            <a:r>
              <a:rPr lang="en-GB" sz="2400" dirty="0">
                <a:solidFill>
                  <a:schemeClr val="bg1"/>
                </a:solidFill>
                <a:latin typeface="Eras Demi ITC" panose="020B0805030504020804" pitchFamily="34" charset="0"/>
              </a:rPr>
              <a:t>, 2013)</a:t>
            </a:r>
          </a:p>
        </p:txBody>
      </p:sp>
      <p:pic>
        <p:nvPicPr>
          <p:cNvPr id="21" name="Picture 20"/>
          <p:cNvPicPr>
            <a:picLocks noChangeAspect="1"/>
          </p:cNvPicPr>
          <p:nvPr/>
        </p:nvPicPr>
        <p:blipFill>
          <a:blip r:embed="rId3"/>
          <a:stretch>
            <a:fillRect/>
          </a:stretch>
        </p:blipFill>
        <p:spPr>
          <a:xfrm>
            <a:off x="2913061" y="1876152"/>
            <a:ext cx="9085582" cy="4864281"/>
          </a:xfrm>
          <a:prstGeom prst="rect">
            <a:avLst/>
          </a:prstGeom>
        </p:spPr>
      </p:pic>
    </p:spTree>
    <p:extLst>
      <p:ext uri="{BB962C8B-B14F-4D97-AF65-F5344CB8AC3E}">
        <p14:creationId xmlns:p14="http://schemas.microsoft.com/office/powerpoint/2010/main" val="120144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latin typeface="Eras Demi ITC" panose="020B0805030504020804" pitchFamily="34" charset="0"/>
              </a:rPr>
              <a:t>Method</a:t>
            </a:r>
          </a:p>
        </p:txBody>
      </p:sp>
      <p:sp>
        <p:nvSpPr>
          <p:cNvPr id="3" name="Content Placeholder 2"/>
          <p:cNvSpPr>
            <a:spLocks noGrp="1"/>
          </p:cNvSpPr>
          <p:nvPr>
            <p:ph idx="1"/>
          </p:nvPr>
        </p:nvSpPr>
        <p:spPr/>
        <p:txBody>
          <a:bodyPr/>
          <a:lstStyle/>
          <a:p>
            <a:pPr marL="0" indent="0">
              <a:buNone/>
            </a:pPr>
            <a:endParaRPr lang="en-GB" dirty="0">
              <a:solidFill>
                <a:schemeClr val="bg1"/>
              </a:solidFill>
            </a:endParaRPr>
          </a:p>
          <a:p>
            <a:pPr marL="0" indent="0">
              <a:buNone/>
            </a:pPr>
            <a:endParaRPr lang="en-GB"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088189178"/>
              </p:ext>
            </p:extLst>
          </p:nvPr>
        </p:nvGraphicFramePr>
        <p:xfrm>
          <a:off x="838200" y="1340442"/>
          <a:ext cx="10515600" cy="5517558"/>
        </p:xfrm>
        <a:graphic>
          <a:graphicData uri="http://schemas.openxmlformats.org/drawingml/2006/table">
            <a:tbl>
              <a:tblPr firstRow="1" bandRow="1">
                <a:tableStyleId>{5C22544A-7EE6-4342-B048-85BDC9FD1C3A}</a:tableStyleId>
              </a:tblPr>
              <a:tblGrid>
                <a:gridCol w="2345546">
                  <a:extLst>
                    <a:ext uri="{9D8B030D-6E8A-4147-A177-3AD203B41FA5}">
                      <a16:colId xmlns:a16="http://schemas.microsoft.com/office/drawing/2014/main" val="3269052794"/>
                    </a:ext>
                  </a:extLst>
                </a:gridCol>
                <a:gridCol w="3593317">
                  <a:extLst>
                    <a:ext uri="{9D8B030D-6E8A-4147-A177-3AD203B41FA5}">
                      <a16:colId xmlns:a16="http://schemas.microsoft.com/office/drawing/2014/main" val="2414028448"/>
                    </a:ext>
                  </a:extLst>
                </a:gridCol>
                <a:gridCol w="4576737">
                  <a:extLst>
                    <a:ext uri="{9D8B030D-6E8A-4147-A177-3AD203B41FA5}">
                      <a16:colId xmlns:a16="http://schemas.microsoft.com/office/drawing/2014/main" val="469519403"/>
                    </a:ext>
                  </a:extLst>
                </a:gridCol>
              </a:tblGrid>
              <a:tr h="802682">
                <a:tc>
                  <a:txBody>
                    <a:bodyPr/>
                    <a:lstStyle/>
                    <a:p>
                      <a:r>
                        <a:rPr lang="en-GB" sz="2400" b="0" i="0" dirty="0">
                          <a:latin typeface="Eras Demi ITC" panose="020B0805030504020804" pitchFamily="34" charset="0"/>
                        </a:rPr>
                        <a:t>Session</a:t>
                      </a:r>
                    </a:p>
                  </a:txBody>
                  <a:tcPr/>
                </a:tc>
                <a:tc>
                  <a:txBody>
                    <a:bodyPr/>
                    <a:lstStyle/>
                    <a:p>
                      <a:r>
                        <a:rPr lang="en-GB" sz="2400" b="0" i="0" dirty="0">
                          <a:latin typeface="Eras Demi ITC" panose="020B0805030504020804" pitchFamily="34" charset="0"/>
                        </a:rPr>
                        <a:t>Aspect of collaboration</a:t>
                      </a:r>
                    </a:p>
                  </a:txBody>
                  <a:tcPr/>
                </a:tc>
                <a:tc>
                  <a:txBody>
                    <a:bodyPr/>
                    <a:lstStyle/>
                    <a:p>
                      <a:r>
                        <a:rPr lang="en-GB" sz="2400" b="0" i="0" dirty="0">
                          <a:latin typeface="Eras Demi ITC" panose="020B0805030504020804" pitchFamily="34" charset="0"/>
                        </a:rPr>
                        <a:t>Task Type</a:t>
                      </a:r>
                    </a:p>
                  </a:txBody>
                  <a:tcPr/>
                </a:tc>
                <a:extLst>
                  <a:ext uri="{0D108BD9-81ED-4DB2-BD59-A6C34878D82A}">
                    <a16:rowId xmlns:a16="http://schemas.microsoft.com/office/drawing/2014/main" val="2470016072"/>
                  </a:ext>
                </a:extLst>
              </a:tr>
              <a:tr h="802682">
                <a:tc>
                  <a:txBody>
                    <a:bodyPr/>
                    <a:lstStyle/>
                    <a:p>
                      <a:r>
                        <a:rPr lang="en-GB" sz="2300" b="0" i="0" dirty="0">
                          <a:latin typeface="Eras Demi ITC" panose="020B0805030504020804" pitchFamily="34" charset="0"/>
                        </a:rPr>
                        <a:t>Baseline</a:t>
                      </a:r>
                    </a:p>
                  </a:txBody>
                  <a:tcPr>
                    <a:solidFill>
                      <a:schemeClr val="tx2">
                        <a:lumMod val="20000"/>
                        <a:lumOff val="80000"/>
                      </a:schemeClr>
                    </a:solidFill>
                  </a:tcPr>
                </a:tc>
                <a:tc>
                  <a:txBody>
                    <a:bodyPr/>
                    <a:lstStyle/>
                    <a:p>
                      <a:r>
                        <a:rPr lang="en-GB" sz="2300" b="0" i="0" dirty="0">
                          <a:latin typeface="Eras Demi ITC" panose="020B0805030504020804" pitchFamily="34" charset="0"/>
                        </a:rPr>
                        <a:t>None</a:t>
                      </a:r>
                    </a:p>
                  </a:txBody>
                  <a:tcPr>
                    <a:solidFill>
                      <a:schemeClr val="tx2">
                        <a:lumMod val="20000"/>
                        <a:lumOff val="80000"/>
                      </a:schemeClr>
                    </a:solidFill>
                  </a:tcPr>
                </a:tc>
                <a:tc>
                  <a:txBody>
                    <a:bodyPr/>
                    <a:lstStyle/>
                    <a:p>
                      <a:r>
                        <a:rPr lang="en-GB" sz="2300" b="0" i="0" dirty="0">
                          <a:latin typeface="Eras Demi ITC" panose="020B0805030504020804" pitchFamily="34" charset="0"/>
                        </a:rPr>
                        <a:t>Selecting and paraphrasing suitable info from a text</a:t>
                      </a:r>
                    </a:p>
                  </a:txBody>
                  <a:tcPr>
                    <a:solidFill>
                      <a:schemeClr val="tx2">
                        <a:lumMod val="20000"/>
                        <a:lumOff val="80000"/>
                      </a:schemeClr>
                    </a:solidFill>
                  </a:tcPr>
                </a:tc>
                <a:extLst>
                  <a:ext uri="{0D108BD9-81ED-4DB2-BD59-A6C34878D82A}">
                    <a16:rowId xmlns:a16="http://schemas.microsoft.com/office/drawing/2014/main" val="663687710"/>
                  </a:ext>
                </a:extLst>
              </a:tr>
              <a:tr h="1159430">
                <a:tc>
                  <a:txBody>
                    <a:bodyPr/>
                    <a:lstStyle/>
                    <a:p>
                      <a:r>
                        <a:rPr lang="en-GB" sz="2300" b="0" i="0" dirty="0">
                          <a:latin typeface="Eras Demi ITC" panose="020B0805030504020804" pitchFamily="34" charset="0"/>
                        </a:rPr>
                        <a:t>Treatment 1</a:t>
                      </a:r>
                    </a:p>
                  </a:txBody>
                  <a:tcPr>
                    <a:solidFill>
                      <a:schemeClr val="tx2">
                        <a:lumMod val="20000"/>
                        <a:lumOff val="80000"/>
                      </a:schemeClr>
                    </a:solidFill>
                  </a:tcPr>
                </a:tc>
                <a:tc>
                  <a:txBody>
                    <a:bodyPr/>
                    <a:lstStyle/>
                    <a:p>
                      <a:r>
                        <a:rPr lang="en-GB" sz="2300" b="0" i="0" dirty="0">
                          <a:latin typeface="Eras Demi ITC" panose="020B0805030504020804" pitchFamily="34" charset="0"/>
                        </a:rPr>
                        <a:t>SCALE-UP roles</a:t>
                      </a:r>
                    </a:p>
                  </a:txBody>
                  <a:tcPr>
                    <a:solidFill>
                      <a:schemeClr val="tx2">
                        <a:lumMod val="20000"/>
                        <a:lumOff val="80000"/>
                      </a:schemeClr>
                    </a:solidFill>
                  </a:tcPr>
                </a:tc>
                <a:tc>
                  <a:txBody>
                    <a:bodyPr/>
                    <a:lstStyle/>
                    <a:p>
                      <a:r>
                        <a:rPr lang="en-GB" sz="2300" b="0" i="0" dirty="0">
                          <a:latin typeface="Eras Demi ITC" panose="020B0805030504020804" pitchFamily="34" charset="0"/>
                        </a:rPr>
                        <a:t>Select suitable info from three texts to complete a synthesising grid</a:t>
                      </a:r>
                    </a:p>
                  </a:txBody>
                  <a:tcPr>
                    <a:solidFill>
                      <a:schemeClr val="tx2">
                        <a:lumMod val="20000"/>
                        <a:lumOff val="80000"/>
                      </a:schemeClr>
                    </a:solidFill>
                  </a:tcPr>
                </a:tc>
                <a:extLst>
                  <a:ext uri="{0D108BD9-81ED-4DB2-BD59-A6C34878D82A}">
                    <a16:rowId xmlns:a16="http://schemas.microsoft.com/office/drawing/2014/main" val="317136682"/>
                  </a:ext>
                </a:extLst>
              </a:tr>
              <a:tr h="1159430">
                <a:tc>
                  <a:txBody>
                    <a:bodyPr/>
                    <a:lstStyle/>
                    <a:p>
                      <a:r>
                        <a:rPr lang="en-GB" sz="2300" b="0" i="0" dirty="0">
                          <a:latin typeface="Eras Demi ITC" panose="020B0805030504020804" pitchFamily="34" charset="0"/>
                        </a:rPr>
                        <a:t>Treatment 2</a:t>
                      </a:r>
                    </a:p>
                  </a:txBody>
                  <a:tcPr>
                    <a:solidFill>
                      <a:schemeClr val="tx2">
                        <a:lumMod val="20000"/>
                        <a:lumOff val="80000"/>
                      </a:schemeClr>
                    </a:solidFill>
                  </a:tcPr>
                </a:tc>
                <a:tc>
                  <a:txBody>
                    <a:bodyPr/>
                    <a:lstStyle/>
                    <a:p>
                      <a:r>
                        <a:rPr lang="en-GB" sz="2300" b="0" i="0" dirty="0" err="1">
                          <a:latin typeface="Eras Demi ITC" panose="020B0805030504020804" pitchFamily="34" charset="0"/>
                        </a:rPr>
                        <a:t>Storch</a:t>
                      </a:r>
                      <a:r>
                        <a:rPr lang="en-GB" sz="2300" b="0" i="0" dirty="0">
                          <a:latin typeface="Eras Demi ITC" panose="020B0805030504020804" pitchFamily="34" charset="0"/>
                        </a:rPr>
                        <a:t> model</a:t>
                      </a:r>
                    </a:p>
                  </a:txBody>
                  <a:tcPr>
                    <a:solidFill>
                      <a:schemeClr val="tx2">
                        <a:lumMod val="20000"/>
                        <a:lumOff val="80000"/>
                      </a:schemeClr>
                    </a:solidFill>
                  </a:tcPr>
                </a:tc>
                <a:tc>
                  <a:txBody>
                    <a:bodyPr/>
                    <a:lstStyle/>
                    <a:p>
                      <a:r>
                        <a:rPr lang="en-GB" sz="2300" b="0" i="0" dirty="0">
                          <a:latin typeface="Eras Demi ITC" panose="020B0805030504020804" pitchFamily="34" charset="0"/>
                        </a:rPr>
                        <a:t>Use </a:t>
                      </a:r>
                      <a:r>
                        <a:rPr lang="en-GB" sz="2300" b="0" i="0" dirty="0" err="1">
                          <a:latin typeface="Eras Demi ITC" panose="020B0805030504020804" pitchFamily="34" charset="0"/>
                        </a:rPr>
                        <a:t>scaffolded</a:t>
                      </a:r>
                      <a:r>
                        <a:rPr lang="en-GB" sz="2300" b="0" i="0" dirty="0">
                          <a:latin typeface="Eras Demi ITC" panose="020B0805030504020804" pitchFamily="34" charset="0"/>
                        </a:rPr>
                        <a:t> notes to summarise an excerpt from a source text</a:t>
                      </a:r>
                    </a:p>
                  </a:txBody>
                  <a:tcPr>
                    <a:solidFill>
                      <a:schemeClr val="tx2">
                        <a:lumMod val="20000"/>
                        <a:lumOff val="80000"/>
                      </a:schemeClr>
                    </a:solidFill>
                  </a:tcPr>
                </a:tc>
                <a:extLst>
                  <a:ext uri="{0D108BD9-81ED-4DB2-BD59-A6C34878D82A}">
                    <a16:rowId xmlns:a16="http://schemas.microsoft.com/office/drawing/2014/main" val="485637908"/>
                  </a:ext>
                </a:extLst>
              </a:tr>
              <a:tr h="1593334">
                <a:tc>
                  <a:txBody>
                    <a:bodyPr/>
                    <a:lstStyle/>
                    <a:p>
                      <a:r>
                        <a:rPr lang="en-GB" sz="2300" b="0" i="0" dirty="0">
                          <a:latin typeface="Eras Demi ITC" panose="020B0805030504020804" pitchFamily="34" charset="0"/>
                        </a:rPr>
                        <a:t>Treatment 3</a:t>
                      </a:r>
                    </a:p>
                  </a:txBody>
                  <a:tcPr>
                    <a:solidFill>
                      <a:schemeClr val="tx2">
                        <a:lumMod val="60000"/>
                        <a:lumOff val="40000"/>
                      </a:schemeClr>
                    </a:solidFill>
                  </a:tcPr>
                </a:tc>
                <a:tc>
                  <a:txBody>
                    <a:bodyPr/>
                    <a:lstStyle/>
                    <a:p>
                      <a:r>
                        <a:rPr lang="en-GB" sz="2300" b="0" i="0" dirty="0">
                          <a:latin typeface="Eras Demi ITC" panose="020B0805030504020804" pitchFamily="34" charset="0"/>
                        </a:rPr>
                        <a:t>Review of </a:t>
                      </a:r>
                      <a:r>
                        <a:rPr lang="en-GB" sz="2300" b="0" i="0" dirty="0" err="1">
                          <a:latin typeface="Eras Demi ITC" panose="020B0805030504020804" pitchFamily="34" charset="0"/>
                        </a:rPr>
                        <a:t>Storch</a:t>
                      </a:r>
                      <a:r>
                        <a:rPr lang="en-GB" sz="2300" b="0" i="0" dirty="0">
                          <a:latin typeface="Eras Demi ITC" panose="020B0805030504020804" pitchFamily="34" charset="0"/>
                        </a:rPr>
                        <a:t> model and functional language for SCALE-UP roles</a:t>
                      </a:r>
                    </a:p>
                  </a:txBody>
                  <a:tcPr>
                    <a:solidFill>
                      <a:schemeClr val="tx2">
                        <a:lumMod val="60000"/>
                        <a:lumOff val="40000"/>
                      </a:schemeClr>
                    </a:solidFill>
                  </a:tcPr>
                </a:tc>
                <a:tc>
                  <a:txBody>
                    <a:bodyPr/>
                    <a:lstStyle/>
                    <a:p>
                      <a:r>
                        <a:rPr lang="en-GB" sz="2300" b="0" i="0" dirty="0">
                          <a:latin typeface="Eras Demi ITC" panose="020B0805030504020804" pitchFamily="34" charset="0"/>
                        </a:rPr>
                        <a:t>Select information from a source text to write a paragraph in response to an essay question.</a:t>
                      </a:r>
                    </a:p>
                  </a:txBody>
                  <a:tcPr>
                    <a:solidFill>
                      <a:schemeClr val="tx2">
                        <a:lumMod val="60000"/>
                        <a:lumOff val="40000"/>
                      </a:schemeClr>
                    </a:solidFill>
                  </a:tcPr>
                </a:tc>
                <a:extLst>
                  <a:ext uri="{0D108BD9-81ED-4DB2-BD59-A6C34878D82A}">
                    <a16:rowId xmlns:a16="http://schemas.microsoft.com/office/drawing/2014/main" val="3221571569"/>
                  </a:ext>
                </a:extLst>
              </a:tr>
            </a:tbl>
          </a:graphicData>
        </a:graphic>
      </p:graphicFrame>
    </p:spTree>
    <p:extLst>
      <p:ext uri="{BB962C8B-B14F-4D97-AF65-F5344CB8AC3E}">
        <p14:creationId xmlns:p14="http://schemas.microsoft.com/office/powerpoint/2010/main" val="268068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latin typeface="Eras Demi ITC" panose="020B0805030504020804" pitchFamily="34" charset="0"/>
              </a:rPr>
              <a:t>Analysis</a:t>
            </a:r>
          </a:p>
        </p:txBody>
      </p:sp>
      <p:sp>
        <p:nvSpPr>
          <p:cNvPr id="3" name="Content Placeholder 2"/>
          <p:cNvSpPr>
            <a:spLocks noGrp="1"/>
          </p:cNvSpPr>
          <p:nvPr>
            <p:ph idx="1"/>
          </p:nvPr>
        </p:nvSpPr>
        <p:spPr/>
        <p:txBody>
          <a:bodyPr>
            <a:normAutofit fontScale="92500" lnSpcReduction="10000"/>
          </a:bodyPr>
          <a:lstStyle/>
          <a:p>
            <a:pPr marL="0" indent="0">
              <a:buNone/>
            </a:pPr>
            <a:r>
              <a:rPr lang="en-GB" b="1" dirty="0">
                <a:solidFill>
                  <a:schemeClr val="bg1"/>
                </a:solidFill>
                <a:latin typeface="Eras Demi ITC" panose="020B0805030504020804" pitchFamily="34" charset="0"/>
              </a:rPr>
              <a:t>Equality and Engagement</a:t>
            </a:r>
          </a:p>
          <a:p>
            <a:pPr marL="0" indent="0">
              <a:buNone/>
            </a:pPr>
            <a:r>
              <a:rPr lang="en-GB" dirty="0">
                <a:solidFill>
                  <a:schemeClr val="bg1"/>
                </a:solidFill>
                <a:latin typeface="Eras Demi ITC" panose="020B0805030504020804" pitchFamily="34" charset="0"/>
              </a:rPr>
              <a:t>Who speaks, decides, has authority</a:t>
            </a:r>
          </a:p>
          <a:p>
            <a:pPr marL="0" indent="0">
              <a:buNone/>
            </a:pPr>
            <a:r>
              <a:rPr lang="en-GB" dirty="0">
                <a:solidFill>
                  <a:schemeClr val="bg1"/>
                </a:solidFill>
                <a:latin typeface="Eras Demi ITC" panose="020B0805030504020804" pitchFamily="34" charset="0"/>
              </a:rPr>
              <a:t>Language Related Episodes (LREs) – Simple and Elaborated (Swain and </a:t>
            </a:r>
            <a:r>
              <a:rPr lang="en-GB" dirty="0" err="1">
                <a:solidFill>
                  <a:schemeClr val="bg1"/>
                </a:solidFill>
                <a:latin typeface="Eras Demi ITC" panose="020B0805030504020804" pitchFamily="34" charset="0"/>
              </a:rPr>
              <a:t>Lapkin</a:t>
            </a:r>
            <a:r>
              <a:rPr lang="en-GB" dirty="0">
                <a:solidFill>
                  <a:schemeClr val="bg1"/>
                </a:solidFill>
                <a:latin typeface="Eras Demi ITC" panose="020B0805030504020804" pitchFamily="34" charset="0"/>
              </a:rPr>
              <a:t>, 1998: 328.)</a:t>
            </a:r>
          </a:p>
          <a:p>
            <a:pPr marL="0" indent="0">
              <a:buNone/>
            </a:pPr>
            <a:r>
              <a:rPr lang="en-GB" dirty="0">
                <a:solidFill>
                  <a:schemeClr val="bg1"/>
                </a:solidFill>
                <a:latin typeface="Eras Demi ITC" panose="020B0805030504020804" pitchFamily="34" charset="0"/>
              </a:rPr>
              <a:t>Content</a:t>
            </a:r>
          </a:p>
          <a:p>
            <a:pPr marL="0" indent="0">
              <a:buNone/>
            </a:pPr>
            <a:r>
              <a:rPr lang="en-GB" dirty="0">
                <a:solidFill>
                  <a:schemeClr val="bg1"/>
                </a:solidFill>
                <a:latin typeface="Eras Demi ITC" panose="020B0805030504020804" pitchFamily="34" charset="0"/>
              </a:rPr>
              <a:t>Listening to others</a:t>
            </a:r>
          </a:p>
          <a:p>
            <a:pPr marL="0" indent="0">
              <a:buNone/>
            </a:pPr>
            <a:endParaRPr lang="en-GB" dirty="0">
              <a:solidFill>
                <a:schemeClr val="bg1"/>
              </a:solidFill>
              <a:latin typeface="Eras Demi ITC" panose="020B0805030504020804" pitchFamily="34" charset="0"/>
            </a:endParaRPr>
          </a:p>
          <a:p>
            <a:pPr marL="0" indent="0">
              <a:buNone/>
            </a:pPr>
            <a:r>
              <a:rPr lang="en-GB" b="1" dirty="0">
                <a:solidFill>
                  <a:schemeClr val="bg1"/>
                </a:solidFill>
                <a:latin typeface="Eras Demi ITC" panose="020B0805030504020804" pitchFamily="34" charset="0"/>
              </a:rPr>
              <a:t>Roles </a:t>
            </a:r>
          </a:p>
          <a:p>
            <a:pPr marL="0" indent="0">
              <a:buNone/>
            </a:pPr>
            <a:r>
              <a:rPr lang="en-GB" dirty="0">
                <a:solidFill>
                  <a:schemeClr val="bg1"/>
                </a:solidFill>
                <a:latin typeface="Eras Demi ITC" panose="020B0805030504020804" pitchFamily="34" charset="0"/>
              </a:rPr>
              <a:t>SCALE-UP roles – adoption and usefulness</a:t>
            </a:r>
          </a:p>
          <a:p>
            <a:pPr marL="0" indent="0">
              <a:buNone/>
            </a:pPr>
            <a:r>
              <a:rPr lang="en-GB" dirty="0">
                <a:solidFill>
                  <a:schemeClr val="bg1"/>
                </a:solidFill>
                <a:latin typeface="Eras Demi ITC" panose="020B0805030504020804" pitchFamily="34" charset="0"/>
              </a:rPr>
              <a:t>Other roles – adoption and usefulness</a:t>
            </a:r>
          </a:p>
        </p:txBody>
      </p:sp>
    </p:spTree>
    <p:extLst>
      <p:ext uri="{BB962C8B-B14F-4D97-AF65-F5344CB8AC3E}">
        <p14:creationId xmlns:p14="http://schemas.microsoft.com/office/powerpoint/2010/main" val="3918097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latin typeface="Eras Demi ITC" panose="020B0805030504020804" pitchFamily="34" charset="0"/>
              </a:rPr>
              <a:t>Some examples</a:t>
            </a:r>
          </a:p>
        </p:txBody>
      </p:sp>
      <p:sp>
        <p:nvSpPr>
          <p:cNvPr id="3" name="Content Placeholder 2"/>
          <p:cNvSpPr>
            <a:spLocks noGrp="1"/>
          </p:cNvSpPr>
          <p:nvPr>
            <p:ph idx="1"/>
          </p:nvPr>
        </p:nvSpPr>
        <p:spPr/>
        <p:txBody>
          <a:bodyPr>
            <a:normAutofit/>
          </a:bodyPr>
          <a:lstStyle/>
          <a:p>
            <a:pPr marL="0" indent="0">
              <a:buNone/>
            </a:pPr>
            <a:r>
              <a:rPr lang="en-GB" sz="3200" dirty="0">
                <a:solidFill>
                  <a:schemeClr val="bg1"/>
                </a:solidFill>
                <a:latin typeface="Eras Demi ITC" panose="020B0805030504020804" pitchFamily="34" charset="0"/>
                <a:hlinkClick r:id="rId3" action="ppaction://hlinkfile"/>
              </a:rPr>
              <a:t>Treatment 1</a:t>
            </a:r>
            <a:endParaRPr lang="en-GB" sz="3200" dirty="0">
              <a:solidFill>
                <a:schemeClr val="bg1"/>
              </a:solidFill>
              <a:latin typeface="Eras Demi ITC" panose="020B0805030504020804" pitchFamily="34" charset="0"/>
            </a:endParaRPr>
          </a:p>
          <a:p>
            <a:pPr marL="0" indent="0">
              <a:buNone/>
            </a:pPr>
            <a:endParaRPr lang="en-GB" sz="3200" dirty="0">
              <a:solidFill>
                <a:schemeClr val="bg1"/>
              </a:solidFill>
              <a:latin typeface="Eras Demi ITC" panose="020B0805030504020804" pitchFamily="34" charset="0"/>
            </a:endParaRPr>
          </a:p>
          <a:p>
            <a:pPr marL="0" indent="0">
              <a:buNone/>
            </a:pPr>
            <a:r>
              <a:rPr lang="en-GB" sz="3200" dirty="0">
                <a:solidFill>
                  <a:schemeClr val="bg1"/>
                </a:solidFill>
                <a:latin typeface="Eras Demi ITC" panose="020B0805030504020804" pitchFamily="34" charset="0"/>
                <a:hlinkClick r:id="rId4" action="ppaction://hlinkfile"/>
              </a:rPr>
              <a:t>Treatment 2</a:t>
            </a:r>
            <a:endParaRPr lang="en-GB" sz="3200" dirty="0">
              <a:solidFill>
                <a:schemeClr val="bg1"/>
              </a:solidFill>
              <a:latin typeface="Eras Demi ITC" panose="020B0805030504020804" pitchFamily="34" charset="0"/>
            </a:endParaRPr>
          </a:p>
        </p:txBody>
      </p:sp>
    </p:spTree>
    <p:extLst>
      <p:ext uri="{BB962C8B-B14F-4D97-AF65-F5344CB8AC3E}">
        <p14:creationId xmlns:p14="http://schemas.microsoft.com/office/powerpoint/2010/main" val="4268845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solidFill>
                <a:latin typeface="Eras Demi ITC" panose="020B0805030504020804" pitchFamily="34" charset="0"/>
              </a:rPr>
              <a:t>Levels of Contributions</a:t>
            </a:r>
          </a:p>
        </p:txBody>
      </p:sp>
      <p:sp>
        <p:nvSpPr>
          <p:cNvPr id="3" name="Content Placeholder 2"/>
          <p:cNvSpPr>
            <a:spLocks noGrp="1"/>
          </p:cNvSpPr>
          <p:nvPr>
            <p:ph idx="1"/>
          </p:nvPr>
        </p:nvSpPr>
        <p:spPr/>
        <p:txBody>
          <a:bodyPr>
            <a:normAutofit/>
          </a:bodyPr>
          <a:lstStyle/>
          <a:p>
            <a:pPr marL="0" indent="0">
              <a:buNone/>
            </a:pPr>
            <a:r>
              <a:rPr lang="en-GB" dirty="0">
                <a:solidFill>
                  <a:schemeClr val="bg1"/>
                </a:solidFill>
                <a:latin typeface="Eras Demi ITC" panose="020B0805030504020804" pitchFamily="34" charset="0"/>
              </a:rPr>
              <a:t>Baseline and Treatment 1 - very unequal – one or more group members dominated</a:t>
            </a:r>
          </a:p>
          <a:p>
            <a:pPr marL="0" indent="0">
              <a:buNone/>
            </a:pPr>
            <a:r>
              <a:rPr lang="en-GB" dirty="0">
                <a:solidFill>
                  <a:schemeClr val="bg1"/>
                </a:solidFill>
                <a:latin typeface="Eras Demi ITC" panose="020B0805030504020804" pitchFamily="34" charset="0"/>
              </a:rPr>
              <a:t>Became more equal after Treatment 2. </a:t>
            </a:r>
          </a:p>
          <a:p>
            <a:pPr marL="0" indent="0">
              <a:buNone/>
            </a:pPr>
            <a:endParaRPr lang="en-GB" dirty="0">
              <a:solidFill>
                <a:schemeClr val="bg1"/>
              </a:solidFill>
              <a:latin typeface="Eras Demi ITC" panose="020B0805030504020804" pitchFamily="34" charset="0"/>
            </a:endParaRPr>
          </a:p>
        </p:txBody>
      </p:sp>
    </p:spTree>
    <p:extLst>
      <p:ext uri="{BB962C8B-B14F-4D97-AF65-F5344CB8AC3E}">
        <p14:creationId xmlns:p14="http://schemas.microsoft.com/office/powerpoint/2010/main" val="19330680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2047</TotalTime>
  <Words>1977</Words>
  <Application>Microsoft Office PowerPoint</Application>
  <PresentationFormat>Widescreen</PresentationFormat>
  <Paragraphs>188</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Eras Demi ITC</vt:lpstr>
      <vt:lpstr>Office Theme</vt:lpstr>
      <vt:lpstr>A CRITICAL EVALUATION OF ROLE ASSIGNMENT IN COLLABORATIVE WRITING TASKS THAT USE A SCALE-UP APPROACH</vt:lpstr>
      <vt:lpstr>SCALE-UP</vt:lpstr>
      <vt:lpstr>SCALE-UP Roles</vt:lpstr>
      <vt:lpstr>Student Perceptions of SCALE-UP</vt:lpstr>
      <vt:lpstr>Model of Collaboration</vt:lpstr>
      <vt:lpstr>Method</vt:lpstr>
      <vt:lpstr>Analysis</vt:lpstr>
      <vt:lpstr>Some examples</vt:lpstr>
      <vt:lpstr>Levels of Contributions</vt:lpstr>
      <vt:lpstr>Levels of Mutuality/Engagement</vt:lpstr>
      <vt:lpstr>Mapped collaboration</vt:lpstr>
      <vt:lpstr>SCALE-UP Roles</vt:lpstr>
      <vt:lpstr>Some Emergent Roles</vt:lpstr>
      <vt:lpstr>Thoughts</vt:lpstr>
      <vt:lpstr>Beichner, R. J., Saul, M., Abbott, D., Morse, J. J., Deardorff, D. L., Allain, R. J., Bonham, S. W., Dancy, M. H. and Risley, J. S., 2007. The Student Centered Activities for Large Enrollment Undergraduate Programs (SCALEUP) Project. Research-Based Reform of University Physics. [Online] Available at: http://www.compadre.org/per/items/detail.cfm?ID=4517 [Accessed April 2017].   Heller, P. and Heller, K., 1999. Cooperative Group Problem Solving in Physics, University of Minnesota. [online] Available at: http://groups.physics.umn.edu/physed/Research/CGPS/GreenBook.html [Accessed April 2017].  McNeil, J., Borg, M., Kennedy, E., Cui, V., Puntha, H., 2015. SCALE-UP Handbook [Online]. Available at: http://www4.ntu.ac.uk/adq/document_uploads/teaching/181133.pdf [Accessed April 2017].  Storch, N., 2013. Collaborative Writing in L2 Classrooms. Bristol: Multilingual Matters.  Swain, M. and Lapkin, S. 1998. Interaction and Second Language Learning: two adolescent French immersion students working together. The Modern Language Journal. 82 (3), pp. 320-337.</vt:lpstr>
    </vt:vector>
  </TitlesOfParts>
  <Company>Nottingham Trent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1:</dc:title>
  <dc:creator>Seviour, Martin</dc:creator>
  <cp:lastModifiedBy>Walter Nowlan</cp:lastModifiedBy>
  <cp:revision>84</cp:revision>
  <dcterms:created xsi:type="dcterms:W3CDTF">2017-03-19T02:42:36Z</dcterms:created>
  <dcterms:modified xsi:type="dcterms:W3CDTF">2017-04-09T08:28:02Z</dcterms:modified>
</cp:coreProperties>
</file>