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4"/>
  </p:notesMasterIdLst>
  <p:sldIdLst>
    <p:sldId id="256" r:id="rId2"/>
    <p:sldId id="297" r:id="rId3"/>
    <p:sldId id="299" r:id="rId4"/>
    <p:sldId id="314" r:id="rId5"/>
    <p:sldId id="303" r:id="rId6"/>
    <p:sldId id="305" r:id="rId7"/>
    <p:sldId id="306" r:id="rId8"/>
    <p:sldId id="318" r:id="rId9"/>
    <p:sldId id="307" r:id="rId10"/>
    <p:sldId id="310" r:id="rId11"/>
    <p:sldId id="312" r:id="rId12"/>
    <p:sldId id="320" r:id="rId13"/>
  </p:sldIdLst>
  <p:sldSz cx="12192000" cy="685800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3840">
          <p15:clr>
            <a:srgbClr val="A4A3A4"/>
          </p15:clr>
        </p15:guide>
        <p15:guide id="4" pos="1527">
          <p15:clr>
            <a:srgbClr val="A4A3A4"/>
          </p15:clr>
        </p15:guide>
        <p15:guide id="5" pos="61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2E75B6"/>
    <a:srgbClr val="F69200"/>
    <a:srgbClr val="663A77"/>
    <a:srgbClr val="EB8181"/>
    <a:srgbClr val="0197A7"/>
    <a:srgbClr val="E8707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>
        <p:guide orient="horz" pos="2160"/>
        <p:guide orient="horz" pos="3657"/>
        <p:guide pos="3840"/>
        <p:guide pos="1527"/>
        <p:guide pos="61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F3F6FF-0940-470C-8249-58C99746E641}" type="datetimeFigureOut">
              <a:rPr lang="zh-CN" altLang="en-US"/>
              <a:pPr>
                <a:defRPr/>
              </a:pPr>
              <a:t>2017/4/8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2A2D2C-BD35-412F-AF83-9B1ED0E8B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016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890FE-5A25-4449-9265-BB64EA6C69F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746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0DD06-463B-41AA-9023-5432ED084F4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879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A700A-9BE1-4FEC-9EAB-D3DD998DE44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66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BE724-7FB1-49A6-AF06-27EBBF828AD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24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B5B60-8CAB-4EFD-9719-4366A448AE9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1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65F49-E022-4A93-AF40-7B71DA59CA45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9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CF91B-D076-4C2B-A5C5-6570F014FE4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67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C57393-771B-40DC-A0E6-E8CD3741948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336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B3C4E-F7EB-4FDE-887D-162317BB637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57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C3CDF2-AEC3-4EC9-BD85-8EAAF9CDF01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747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D30AAB-F4A4-4E87-95F9-7691B012F2D9}" type="slidenum">
              <a:rPr lang="zh-CN" altLang="en-US" sz="1200">
                <a:latin typeface="Calibri" pitchFamily="34" charset="0"/>
              </a:rPr>
              <a:pPr algn="r"/>
              <a:t>8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0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94DC3-9F70-4DEF-9F24-516947290A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211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245B-F466-45E8-91B8-1C61FA482F82}" type="datetimeFigureOut">
              <a:rPr lang="zh-CN" altLang="en-US"/>
              <a:pPr>
                <a:defRPr/>
              </a:pPr>
              <a:t>2017/4/8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1C8B-1208-43D5-91F8-5586737799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450D-0990-4060-9EE7-6222D90E6EEF}" type="datetimeFigureOut">
              <a:rPr lang="zh-CN" altLang="en-US"/>
              <a:pPr>
                <a:defRPr/>
              </a:pPr>
              <a:t>2017/4/8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F1F8-E6F9-4946-BDEF-84D6516005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5695A9-A9AC-43D7-8E10-B41047928753}" type="datetimeFigureOut">
              <a:rPr lang="en-US"/>
              <a:pPr>
                <a:defRPr/>
              </a:pPr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F476BD-E9BE-4CC6-B0CD-7C2373D56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9" descr="hexa.png"/>
          <p:cNvPicPr>
            <a:picLocks noChangeAspect="1"/>
          </p:cNvPicPr>
          <p:nvPr userDrawn="1"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图片 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NULL" TargetMode="External"/><Relationship Id="rId7" Type="http://schemas.openxmlformats.org/officeDocument/2006/relationships/image" Target="../media/image4.jpe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hyperlink" Target="http://www.britishcouncil.org/sites/britishcouncil.uk2/files/the_shape_of_things_to_come_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圆角矩形 71"/>
          <p:cNvSpPr/>
          <p:nvPr/>
        </p:nvSpPr>
        <p:spPr>
          <a:xfrm rot="2700000">
            <a:off x="8583669" y="1502601"/>
            <a:ext cx="1800000" cy="1800000"/>
          </a:xfrm>
          <a:prstGeom prst="roundRect">
            <a:avLst>
              <a:gd name="adj" fmla="val 7687"/>
            </a:avLst>
          </a:prstGeom>
          <a:solidFill>
            <a:schemeClr val="accent1"/>
          </a:solidFill>
          <a:ln w="12700">
            <a:noFill/>
          </a:ln>
          <a:effectLst>
            <a:innerShdw blurRad="38100" dist="25400" dir="135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圆角矩形 77"/>
          <p:cNvSpPr/>
          <p:nvPr/>
        </p:nvSpPr>
        <p:spPr>
          <a:xfrm rot="18900000">
            <a:off x="7594738" y="3963420"/>
            <a:ext cx="1584000" cy="1584000"/>
          </a:xfrm>
          <a:prstGeom prst="roundRect">
            <a:avLst>
              <a:gd name="adj" fmla="val 7687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  <a:effectLst>
            <a:innerShdw blurRad="38100" dist="25400" dir="189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2"/>
              </a:solidFill>
            </a:endParaRP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bg2"/>
              </a:solidFill>
            </a:endParaRP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bg2"/>
              </a:solidFill>
            </a:endParaRP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bg2"/>
              </a:solidFill>
            </a:endParaRPr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bg2"/>
              </a:solidFill>
            </a:endParaRPr>
          </a:p>
        </p:txBody>
      </p:sp>
      <p:sp>
        <p:nvSpPr>
          <p:cNvPr id="76" name="圆角矩形 75"/>
          <p:cNvSpPr/>
          <p:nvPr/>
        </p:nvSpPr>
        <p:spPr>
          <a:xfrm rot="18900000">
            <a:off x="9914447" y="5391064"/>
            <a:ext cx="684000" cy="684000"/>
          </a:xfrm>
          <a:prstGeom prst="roundRect">
            <a:avLst>
              <a:gd name="adj" fmla="val 7687"/>
            </a:avLst>
          </a:prstGeom>
          <a:solidFill>
            <a:schemeClr val="bg2">
              <a:lumMod val="75000"/>
            </a:schemeClr>
          </a:solidFill>
          <a:ln w="12700">
            <a:noFill/>
          </a:ln>
          <a:effectLst>
            <a:innerShdw blurRad="38100" dist="25400" dir="189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/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/>
          </a:p>
        </p:txBody>
      </p:sp>
      <p:sp>
        <p:nvSpPr>
          <p:cNvPr id="75" name="圆角矩形 74"/>
          <p:cNvSpPr/>
          <p:nvPr/>
        </p:nvSpPr>
        <p:spPr>
          <a:xfrm rot="18900000">
            <a:off x="10562112" y="954685"/>
            <a:ext cx="684000" cy="684000"/>
          </a:xfrm>
          <a:prstGeom prst="roundRect">
            <a:avLst>
              <a:gd name="adj" fmla="val 7687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>
            <a:innerShdw blurRad="38100" dist="25400" dir="189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/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/>
          </a:p>
        </p:txBody>
      </p:sp>
      <p:sp>
        <p:nvSpPr>
          <p:cNvPr id="74" name="圆角矩形 73"/>
          <p:cNvSpPr/>
          <p:nvPr/>
        </p:nvSpPr>
        <p:spPr>
          <a:xfrm rot="18900000">
            <a:off x="10454112" y="2689388"/>
            <a:ext cx="900000" cy="900000"/>
          </a:xfrm>
          <a:prstGeom prst="roundRect">
            <a:avLst>
              <a:gd name="adj" fmla="val 768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innerShdw blurRad="38100" dist="25400" dir="189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chemeClr val="bg2"/>
              </a:solidFill>
            </a:endParaRPr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chemeClr val="bg2"/>
              </a:solidFill>
            </a:endParaRPr>
          </a:p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bg2"/>
              </a:solidFill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9704629" y="3649518"/>
            <a:ext cx="1116000" cy="1116000"/>
          </a:xfrm>
          <a:prstGeom prst="roundRect">
            <a:avLst>
              <a:gd name="adj" fmla="val 7687"/>
            </a:avLst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innerShdw blurRad="38100" dist="25400" dir="135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/>
          </a:p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chemeClr val="bg2"/>
              </a:solidFill>
            </a:endParaRPr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7605713" y="4525963"/>
            <a:ext cx="1584325" cy="1584325"/>
            <a:chOff x="6450403" y="4030584"/>
            <a:chExt cx="1584000" cy="1584000"/>
          </a:xfrm>
        </p:grpSpPr>
        <p:sp>
          <p:nvSpPr>
            <p:cNvPr id="21" name="圆角矩形 20"/>
            <p:cNvSpPr/>
            <p:nvPr/>
          </p:nvSpPr>
          <p:spPr>
            <a:xfrm rot="2700000">
              <a:off x="6450403" y="4030584"/>
              <a:ext cx="1584000" cy="1584000"/>
            </a:xfrm>
            <a:prstGeom prst="roundRect">
              <a:avLst>
                <a:gd name="adj" fmla="val 7687"/>
              </a:avLst>
            </a:prstGeom>
            <a:gradFill>
              <a:gsLst>
                <a:gs pos="100000">
                  <a:srgbClr val="FAFAFA"/>
                </a:gs>
                <a:gs pos="0">
                  <a:srgbClr val="DCDCDC"/>
                </a:gs>
              </a:gsLst>
              <a:lin ang="5400000" scaled="1"/>
            </a:gradFill>
            <a:ln w="19050">
              <a:gradFill flip="none" rotWithShape="1">
                <a:gsLst>
                  <a:gs pos="100000">
                    <a:schemeClr val="bg2">
                      <a:lumMod val="75000"/>
                      <a:alpha val="40000"/>
                    </a:schemeClr>
                  </a:gs>
                  <a:gs pos="46000">
                    <a:schemeClr val="accent1">
                      <a:lumMod val="5000"/>
                      <a:lumOff val="95000"/>
                    </a:schemeClr>
                  </a:gs>
                  <a:gs pos="78000">
                    <a:schemeClr val="bg2">
                      <a:lumMod val="90000"/>
                      <a:alpha val="50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381000" dist="127000" dir="6000000" algn="tr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soft" dir="t">
                <a:rot lat="0" lon="0" rev="1800000"/>
              </a:lightRig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263" name="组合 22"/>
            <p:cNvGrpSpPr>
              <a:grpSpLocks noChangeAspect="1"/>
            </p:cNvGrpSpPr>
            <p:nvPr/>
          </p:nvGrpSpPr>
          <p:grpSpPr bwMode="auto">
            <a:xfrm>
              <a:off x="6957581" y="4462584"/>
              <a:ext cx="569644" cy="720000"/>
              <a:chOff x="8561432" y="4598473"/>
              <a:chExt cx="569644" cy="720000"/>
            </a:xfrm>
          </p:grpSpPr>
          <p:sp>
            <p:nvSpPr>
              <p:cNvPr id="7" name="Freeform 29"/>
              <p:cNvSpPr>
                <a:spLocks/>
              </p:cNvSpPr>
              <p:nvPr/>
            </p:nvSpPr>
            <p:spPr bwMode="auto">
              <a:xfrm>
                <a:off x="8561432" y="4689532"/>
                <a:ext cx="569644" cy="628941"/>
              </a:xfrm>
              <a:custGeom>
                <a:avLst/>
                <a:gdLst>
                  <a:gd name="T0" fmla="*/ 195 w 202"/>
                  <a:gd name="T1" fmla="*/ 0 h 223"/>
                  <a:gd name="T2" fmla="*/ 160 w 202"/>
                  <a:gd name="T3" fmla="*/ 0 h 223"/>
                  <a:gd name="T4" fmla="*/ 158 w 202"/>
                  <a:gd name="T5" fmla="*/ 1 h 223"/>
                  <a:gd name="T6" fmla="*/ 157 w 202"/>
                  <a:gd name="T7" fmla="*/ 13 h 223"/>
                  <a:gd name="T8" fmla="*/ 158 w 202"/>
                  <a:gd name="T9" fmla="*/ 14 h 223"/>
                  <a:gd name="T10" fmla="*/ 181 w 202"/>
                  <a:gd name="T11" fmla="*/ 14 h 223"/>
                  <a:gd name="T12" fmla="*/ 188 w 202"/>
                  <a:gd name="T13" fmla="*/ 21 h 223"/>
                  <a:gd name="T14" fmla="*/ 188 w 202"/>
                  <a:gd name="T15" fmla="*/ 202 h 223"/>
                  <a:gd name="T16" fmla="*/ 181 w 202"/>
                  <a:gd name="T17" fmla="*/ 209 h 223"/>
                  <a:gd name="T18" fmla="*/ 21 w 202"/>
                  <a:gd name="T19" fmla="*/ 209 h 223"/>
                  <a:gd name="T20" fmla="*/ 14 w 202"/>
                  <a:gd name="T21" fmla="*/ 202 h 223"/>
                  <a:gd name="T22" fmla="*/ 14 w 202"/>
                  <a:gd name="T23" fmla="*/ 21 h 223"/>
                  <a:gd name="T24" fmla="*/ 21 w 202"/>
                  <a:gd name="T25" fmla="*/ 14 h 223"/>
                  <a:gd name="T26" fmla="*/ 45 w 202"/>
                  <a:gd name="T27" fmla="*/ 14 h 223"/>
                  <a:gd name="T28" fmla="*/ 46 w 202"/>
                  <a:gd name="T29" fmla="*/ 13 h 223"/>
                  <a:gd name="T30" fmla="*/ 44 w 202"/>
                  <a:gd name="T31" fmla="*/ 1 h 223"/>
                  <a:gd name="T32" fmla="*/ 43 w 202"/>
                  <a:gd name="T33" fmla="*/ 0 h 223"/>
                  <a:gd name="T34" fmla="*/ 7 w 202"/>
                  <a:gd name="T35" fmla="*/ 0 h 223"/>
                  <a:gd name="T36" fmla="*/ 0 w 202"/>
                  <a:gd name="T37" fmla="*/ 7 h 223"/>
                  <a:gd name="T38" fmla="*/ 0 w 202"/>
                  <a:gd name="T39" fmla="*/ 216 h 223"/>
                  <a:gd name="T40" fmla="*/ 7 w 202"/>
                  <a:gd name="T41" fmla="*/ 223 h 223"/>
                  <a:gd name="T42" fmla="*/ 195 w 202"/>
                  <a:gd name="T43" fmla="*/ 223 h 223"/>
                  <a:gd name="T44" fmla="*/ 202 w 202"/>
                  <a:gd name="T45" fmla="*/ 216 h 223"/>
                  <a:gd name="T46" fmla="*/ 202 w 202"/>
                  <a:gd name="T47" fmla="*/ 7 h 223"/>
                  <a:gd name="T48" fmla="*/ 195 w 202"/>
                  <a:gd name="T4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223">
                    <a:moveTo>
                      <a:pt x="195" y="0"/>
                    </a:moveTo>
                    <a:cubicBezTo>
                      <a:pt x="195" y="0"/>
                      <a:pt x="171" y="0"/>
                      <a:pt x="160" y="0"/>
                    </a:cubicBezTo>
                    <a:cubicBezTo>
                      <a:pt x="158" y="0"/>
                      <a:pt x="158" y="1"/>
                      <a:pt x="158" y="1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3"/>
                      <a:pt x="156" y="14"/>
                      <a:pt x="158" y="14"/>
                    </a:cubicBezTo>
                    <a:cubicBezTo>
                      <a:pt x="166" y="14"/>
                      <a:pt x="181" y="14"/>
                      <a:pt x="181" y="14"/>
                    </a:cubicBezTo>
                    <a:cubicBezTo>
                      <a:pt x="185" y="14"/>
                      <a:pt x="188" y="17"/>
                      <a:pt x="188" y="21"/>
                    </a:cubicBezTo>
                    <a:cubicBezTo>
                      <a:pt x="188" y="202"/>
                      <a:pt x="188" y="202"/>
                      <a:pt x="188" y="202"/>
                    </a:cubicBezTo>
                    <a:cubicBezTo>
                      <a:pt x="188" y="206"/>
                      <a:pt x="185" y="209"/>
                      <a:pt x="18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17" y="209"/>
                      <a:pt x="14" y="206"/>
                      <a:pt x="14" y="20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7" y="14"/>
                      <a:pt x="21" y="14"/>
                    </a:cubicBezTo>
                    <a:cubicBezTo>
                      <a:pt x="21" y="14"/>
                      <a:pt x="37" y="14"/>
                      <a:pt x="45" y="14"/>
                    </a:cubicBezTo>
                    <a:cubicBezTo>
                      <a:pt x="46" y="14"/>
                      <a:pt x="46" y="13"/>
                      <a:pt x="46" y="13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0"/>
                      <a:pt x="43" y="0"/>
                    </a:cubicBezTo>
                    <a:cubicBezTo>
                      <a:pt x="32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3" y="223"/>
                      <a:pt x="7" y="223"/>
                    </a:cubicBezTo>
                    <a:cubicBezTo>
                      <a:pt x="195" y="223"/>
                      <a:pt x="195" y="223"/>
                      <a:pt x="195" y="223"/>
                    </a:cubicBezTo>
                    <a:cubicBezTo>
                      <a:pt x="199" y="223"/>
                      <a:pt x="202" y="220"/>
                      <a:pt x="202" y="216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2" y="3"/>
                      <a:pt x="199" y="0"/>
                      <a:pt x="1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Freeform 30"/>
              <p:cNvSpPr>
                <a:spLocks noEditPoints="1"/>
              </p:cNvSpPr>
              <p:nvPr/>
            </p:nvSpPr>
            <p:spPr bwMode="auto">
              <a:xfrm>
                <a:off x="8724489" y="4598473"/>
                <a:ext cx="243528" cy="154589"/>
              </a:xfrm>
              <a:custGeom>
                <a:avLst/>
                <a:gdLst>
                  <a:gd name="T0" fmla="*/ 82 w 86"/>
                  <a:gd name="T1" fmla="*/ 21 h 55"/>
                  <a:gd name="T2" fmla="*/ 68 w 86"/>
                  <a:gd name="T3" fmla="*/ 21 h 55"/>
                  <a:gd name="T4" fmla="*/ 67 w 86"/>
                  <a:gd name="T5" fmla="*/ 19 h 55"/>
                  <a:gd name="T6" fmla="*/ 43 w 86"/>
                  <a:gd name="T7" fmla="*/ 0 h 55"/>
                  <a:gd name="T8" fmla="*/ 20 w 86"/>
                  <a:gd name="T9" fmla="*/ 18 h 55"/>
                  <a:gd name="T10" fmla="*/ 18 w 86"/>
                  <a:gd name="T11" fmla="*/ 21 h 55"/>
                  <a:gd name="T12" fmla="*/ 4 w 86"/>
                  <a:gd name="T13" fmla="*/ 21 h 55"/>
                  <a:gd name="T14" fmla="*/ 0 w 86"/>
                  <a:gd name="T15" fmla="*/ 25 h 55"/>
                  <a:gd name="T16" fmla="*/ 4 w 86"/>
                  <a:gd name="T17" fmla="*/ 51 h 55"/>
                  <a:gd name="T18" fmla="*/ 9 w 86"/>
                  <a:gd name="T19" fmla="*/ 55 h 55"/>
                  <a:gd name="T20" fmla="*/ 77 w 86"/>
                  <a:gd name="T21" fmla="*/ 55 h 55"/>
                  <a:gd name="T22" fmla="*/ 82 w 86"/>
                  <a:gd name="T23" fmla="*/ 51 h 55"/>
                  <a:gd name="T24" fmla="*/ 86 w 86"/>
                  <a:gd name="T25" fmla="*/ 25 h 55"/>
                  <a:gd name="T26" fmla="*/ 82 w 86"/>
                  <a:gd name="T27" fmla="*/ 21 h 55"/>
                  <a:gd name="T28" fmla="*/ 43 w 86"/>
                  <a:gd name="T29" fmla="*/ 27 h 55"/>
                  <a:gd name="T30" fmla="*/ 36 w 86"/>
                  <a:gd name="T31" fmla="*/ 19 h 55"/>
                  <a:gd name="T32" fmla="*/ 43 w 86"/>
                  <a:gd name="T33" fmla="*/ 12 h 55"/>
                  <a:gd name="T34" fmla="*/ 50 w 86"/>
                  <a:gd name="T35" fmla="*/ 19 h 55"/>
                  <a:gd name="T36" fmla="*/ 43 w 86"/>
                  <a:gd name="T3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55">
                    <a:moveTo>
                      <a:pt x="82" y="21"/>
                    </a:move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1"/>
                      <a:pt x="67" y="19"/>
                      <a:pt x="67" y="19"/>
                    </a:cubicBezTo>
                    <a:cubicBezTo>
                      <a:pt x="64" y="8"/>
                      <a:pt x="55" y="0"/>
                      <a:pt x="43" y="0"/>
                    </a:cubicBezTo>
                    <a:cubicBezTo>
                      <a:pt x="32" y="0"/>
                      <a:pt x="22" y="8"/>
                      <a:pt x="20" y="18"/>
                    </a:cubicBezTo>
                    <a:cubicBezTo>
                      <a:pt x="19" y="19"/>
                      <a:pt x="20" y="21"/>
                      <a:pt x="18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1"/>
                      <a:pt x="0" y="23"/>
                      <a:pt x="0" y="25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4"/>
                      <a:pt x="6" y="55"/>
                      <a:pt x="9" y="55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80" y="55"/>
                      <a:pt x="82" y="54"/>
                      <a:pt x="82" y="51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3"/>
                      <a:pt x="85" y="21"/>
                      <a:pt x="82" y="21"/>
                    </a:cubicBezTo>
                    <a:close/>
                    <a:moveTo>
                      <a:pt x="43" y="27"/>
                    </a:moveTo>
                    <a:cubicBezTo>
                      <a:pt x="39" y="27"/>
                      <a:pt x="36" y="23"/>
                      <a:pt x="36" y="19"/>
                    </a:cubicBezTo>
                    <a:cubicBezTo>
                      <a:pt x="36" y="15"/>
                      <a:pt x="39" y="12"/>
                      <a:pt x="43" y="12"/>
                    </a:cubicBezTo>
                    <a:cubicBezTo>
                      <a:pt x="47" y="12"/>
                      <a:pt x="50" y="15"/>
                      <a:pt x="50" y="19"/>
                    </a:cubicBezTo>
                    <a:cubicBezTo>
                      <a:pt x="50" y="23"/>
                      <a:pt x="47" y="27"/>
                      <a:pt x="43" y="2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31"/>
              <p:cNvSpPr>
                <a:spLocks/>
              </p:cNvSpPr>
              <p:nvPr/>
            </p:nvSpPr>
            <p:spPr bwMode="auto">
              <a:xfrm>
                <a:off x="8658843" y="4844120"/>
                <a:ext cx="232940" cy="31765"/>
              </a:xfrm>
              <a:custGeom>
                <a:avLst/>
                <a:gdLst>
                  <a:gd name="T0" fmla="*/ 82 w 82"/>
                  <a:gd name="T1" fmla="*/ 8 h 11"/>
                  <a:gd name="T2" fmla="*/ 79 w 82"/>
                  <a:gd name="T3" fmla="*/ 11 h 11"/>
                  <a:gd name="T4" fmla="*/ 3 w 82"/>
                  <a:gd name="T5" fmla="*/ 11 h 11"/>
                  <a:gd name="T6" fmla="*/ 0 w 82"/>
                  <a:gd name="T7" fmla="*/ 8 h 11"/>
                  <a:gd name="T8" fmla="*/ 0 w 82"/>
                  <a:gd name="T9" fmla="*/ 2 h 11"/>
                  <a:gd name="T10" fmla="*/ 3 w 82"/>
                  <a:gd name="T11" fmla="*/ 0 h 11"/>
                  <a:gd name="T12" fmla="*/ 79 w 82"/>
                  <a:gd name="T13" fmla="*/ 0 h 11"/>
                  <a:gd name="T14" fmla="*/ 82 w 82"/>
                  <a:gd name="T15" fmla="*/ 2 h 11"/>
                  <a:gd name="T16" fmla="*/ 82 w 82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1">
                    <a:moveTo>
                      <a:pt x="82" y="8"/>
                    </a:moveTo>
                    <a:cubicBezTo>
                      <a:pt x="82" y="10"/>
                      <a:pt x="81" y="11"/>
                      <a:pt x="79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1" y="0"/>
                      <a:pt x="82" y="1"/>
                      <a:pt x="82" y="2"/>
                    </a:cubicBezTo>
                    <a:cubicBezTo>
                      <a:pt x="82" y="8"/>
                      <a:pt x="82" y="8"/>
                      <a:pt x="82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8951077" y="4820826"/>
                <a:ext cx="95294" cy="74118"/>
              </a:xfrm>
              <a:custGeom>
                <a:avLst/>
                <a:gdLst>
                  <a:gd name="T0" fmla="*/ 16 w 34"/>
                  <a:gd name="T1" fmla="*/ 25 h 26"/>
                  <a:gd name="T2" fmla="*/ 12 w 34"/>
                  <a:gd name="T3" fmla="*/ 25 h 26"/>
                  <a:gd name="T4" fmla="*/ 1 w 34"/>
                  <a:gd name="T5" fmla="*/ 14 h 26"/>
                  <a:gd name="T6" fmla="*/ 1 w 34"/>
                  <a:gd name="T7" fmla="*/ 10 h 26"/>
                  <a:gd name="T8" fmla="*/ 4 w 34"/>
                  <a:gd name="T9" fmla="*/ 7 h 26"/>
                  <a:gd name="T10" fmla="*/ 8 w 34"/>
                  <a:gd name="T11" fmla="*/ 7 h 26"/>
                  <a:gd name="T12" fmla="*/ 12 w 34"/>
                  <a:gd name="T13" fmla="*/ 11 h 26"/>
                  <a:gd name="T14" fmla="*/ 16 w 34"/>
                  <a:gd name="T15" fmla="*/ 11 h 26"/>
                  <a:gd name="T16" fmla="*/ 26 w 34"/>
                  <a:gd name="T17" fmla="*/ 2 h 26"/>
                  <a:gd name="T18" fmla="*/ 30 w 34"/>
                  <a:gd name="T19" fmla="*/ 2 h 26"/>
                  <a:gd name="T20" fmla="*/ 33 w 34"/>
                  <a:gd name="T21" fmla="*/ 4 h 26"/>
                  <a:gd name="T22" fmla="*/ 33 w 34"/>
                  <a:gd name="T23" fmla="*/ 9 h 26"/>
                  <a:gd name="T24" fmla="*/ 16 w 34"/>
                  <a:gd name="T2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6">
                    <a:moveTo>
                      <a:pt x="16" y="25"/>
                    </a:moveTo>
                    <a:cubicBezTo>
                      <a:pt x="15" y="26"/>
                      <a:pt x="13" y="26"/>
                      <a:pt x="12" y="2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1"/>
                      <a:pt x="1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7" y="6"/>
                      <a:pt x="8" y="7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5" y="12"/>
                      <a:pt x="16" y="1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0"/>
                      <a:pt x="29" y="0"/>
                      <a:pt x="30" y="2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6"/>
                      <a:pt x="34" y="8"/>
                      <a:pt x="33" y="9"/>
                    </a:cubicBezTo>
                    <a:lnTo>
                      <a:pt x="16" y="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8658843" y="4954237"/>
                <a:ext cx="232940" cy="33882"/>
              </a:xfrm>
              <a:custGeom>
                <a:avLst/>
                <a:gdLst>
                  <a:gd name="T0" fmla="*/ 82 w 82"/>
                  <a:gd name="T1" fmla="*/ 9 h 12"/>
                  <a:gd name="T2" fmla="*/ 79 w 82"/>
                  <a:gd name="T3" fmla="*/ 12 h 12"/>
                  <a:gd name="T4" fmla="*/ 3 w 82"/>
                  <a:gd name="T5" fmla="*/ 12 h 12"/>
                  <a:gd name="T6" fmla="*/ 0 w 82"/>
                  <a:gd name="T7" fmla="*/ 9 h 12"/>
                  <a:gd name="T8" fmla="*/ 0 w 82"/>
                  <a:gd name="T9" fmla="*/ 3 h 12"/>
                  <a:gd name="T10" fmla="*/ 3 w 82"/>
                  <a:gd name="T11" fmla="*/ 0 h 12"/>
                  <a:gd name="T12" fmla="*/ 79 w 82"/>
                  <a:gd name="T13" fmla="*/ 0 h 12"/>
                  <a:gd name="T14" fmla="*/ 82 w 82"/>
                  <a:gd name="T15" fmla="*/ 3 h 12"/>
                  <a:gd name="T16" fmla="*/ 82 w 82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">
                    <a:moveTo>
                      <a:pt x="82" y="9"/>
                    </a:moveTo>
                    <a:cubicBezTo>
                      <a:pt x="82" y="10"/>
                      <a:pt x="81" y="12"/>
                      <a:pt x="79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0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1" y="0"/>
                      <a:pt x="82" y="1"/>
                      <a:pt x="82" y="3"/>
                    </a:cubicBezTo>
                    <a:cubicBezTo>
                      <a:pt x="82" y="9"/>
                      <a:pt x="82" y="9"/>
                      <a:pt x="82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8951077" y="4935179"/>
                <a:ext cx="95294" cy="74118"/>
              </a:xfrm>
              <a:custGeom>
                <a:avLst/>
                <a:gdLst>
                  <a:gd name="T0" fmla="*/ 16 w 34"/>
                  <a:gd name="T1" fmla="*/ 25 h 26"/>
                  <a:gd name="T2" fmla="*/ 12 w 34"/>
                  <a:gd name="T3" fmla="*/ 25 h 26"/>
                  <a:gd name="T4" fmla="*/ 1 w 34"/>
                  <a:gd name="T5" fmla="*/ 14 h 26"/>
                  <a:gd name="T6" fmla="*/ 1 w 34"/>
                  <a:gd name="T7" fmla="*/ 9 h 26"/>
                  <a:gd name="T8" fmla="*/ 4 w 34"/>
                  <a:gd name="T9" fmla="*/ 6 h 26"/>
                  <a:gd name="T10" fmla="*/ 8 w 34"/>
                  <a:gd name="T11" fmla="*/ 6 h 26"/>
                  <a:gd name="T12" fmla="*/ 12 w 34"/>
                  <a:gd name="T13" fmla="*/ 10 h 26"/>
                  <a:gd name="T14" fmla="*/ 16 w 34"/>
                  <a:gd name="T15" fmla="*/ 10 h 26"/>
                  <a:gd name="T16" fmla="*/ 26 w 34"/>
                  <a:gd name="T17" fmla="*/ 1 h 26"/>
                  <a:gd name="T18" fmla="*/ 30 w 34"/>
                  <a:gd name="T19" fmla="*/ 1 h 26"/>
                  <a:gd name="T20" fmla="*/ 33 w 34"/>
                  <a:gd name="T21" fmla="*/ 4 h 26"/>
                  <a:gd name="T22" fmla="*/ 33 w 34"/>
                  <a:gd name="T23" fmla="*/ 8 h 26"/>
                  <a:gd name="T24" fmla="*/ 16 w 34"/>
                  <a:gd name="T2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6">
                    <a:moveTo>
                      <a:pt x="16" y="25"/>
                    </a:moveTo>
                    <a:cubicBezTo>
                      <a:pt x="15" y="26"/>
                      <a:pt x="13" y="26"/>
                      <a:pt x="12" y="2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2"/>
                      <a:pt x="0" y="11"/>
                      <a:pt x="1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5"/>
                      <a:pt x="8" y="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2"/>
                      <a:pt x="15" y="12"/>
                      <a:pt x="16" y="1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9" y="0"/>
                      <a:pt x="30" y="1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5"/>
                      <a:pt x="34" y="7"/>
                      <a:pt x="33" y="8"/>
                    </a:cubicBezTo>
                    <a:lnTo>
                      <a:pt x="16" y="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8658843" y="5068590"/>
                <a:ext cx="167294" cy="29647"/>
              </a:xfrm>
              <a:custGeom>
                <a:avLst/>
                <a:gdLst>
                  <a:gd name="T0" fmla="*/ 59 w 59"/>
                  <a:gd name="T1" fmla="*/ 8 h 11"/>
                  <a:gd name="T2" fmla="*/ 56 w 59"/>
                  <a:gd name="T3" fmla="*/ 11 h 11"/>
                  <a:gd name="T4" fmla="*/ 3 w 59"/>
                  <a:gd name="T5" fmla="*/ 11 h 11"/>
                  <a:gd name="T6" fmla="*/ 0 w 59"/>
                  <a:gd name="T7" fmla="*/ 8 h 11"/>
                  <a:gd name="T8" fmla="*/ 0 w 59"/>
                  <a:gd name="T9" fmla="*/ 2 h 11"/>
                  <a:gd name="T10" fmla="*/ 3 w 59"/>
                  <a:gd name="T11" fmla="*/ 0 h 11"/>
                  <a:gd name="T12" fmla="*/ 56 w 59"/>
                  <a:gd name="T13" fmla="*/ 0 h 11"/>
                  <a:gd name="T14" fmla="*/ 59 w 59"/>
                  <a:gd name="T15" fmla="*/ 2 h 11"/>
                  <a:gd name="T16" fmla="*/ 59 w 59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1">
                    <a:moveTo>
                      <a:pt x="59" y="8"/>
                    </a:moveTo>
                    <a:cubicBezTo>
                      <a:pt x="59" y="10"/>
                      <a:pt x="58" y="11"/>
                      <a:pt x="56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8" y="0"/>
                      <a:pt x="59" y="1"/>
                      <a:pt x="59" y="2"/>
                    </a:cubicBezTo>
                    <a:cubicBezTo>
                      <a:pt x="59" y="8"/>
                      <a:pt x="59" y="8"/>
                      <a:pt x="59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8951077" y="5045296"/>
                <a:ext cx="95294" cy="74118"/>
              </a:xfrm>
              <a:custGeom>
                <a:avLst/>
                <a:gdLst>
                  <a:gd name="T0" fmla="*/ 16 w 34"/>
                  <a:gd name="T1" fmla="*/ 25 h 26"/>
                  <a:gd name="T2" fmla="*/ 12 w 34"/>
                  <a:gd name="T3" fmla="*/ 25 h 26"/>
                  <a:gd name="T4" fmla="*/ 1 w 34"/>
                  <a:gd name="T5" fmla="*/ 14 h 26"/>
                  <a:gd name="T6" fmla="*/ 1 w 34"/>
                  <a:gd name="T7" fmla="*/ 10 h 26"/>
                  <a:gd name="T8" fmla="*/ 4 w 34"/>
                  <a:gd name="T9" fmla="*/ 7 h 26"/>
                  <a:gd name="T10" fmla="*/ 8 w 34"/>
                  <a:gd name="T11" fmla="*/ 7 h 26"/>
                  <a:gd name="T12" fmla="*/ 12 w 34"/>
                  <a:gd name="T13" fmla="*/ 11 h 26"/>
                  <a:gd name="T14" fmla="*/ 16 w 34"/>
                  <a:gd name="T15" fmla="*/ 11 h 26"/>
                  <a:gd name="T16" fmla="*/ 26 w 34"/>
                  <a:gd name="T17" fmla="*/ 2 h 26"/>
                  <a:gd name="T18" fmla="*/ 30 w 34"/>
                  <a:gd name="T19" fmla="*/ 2 h 26"/>
                  <a:gd name="T20" fmla="*/ 33 w 34"/>
                  <a:gd name="T21" fmla="*/ 4 h 26"/>
                  <a:gd name="T22" fmla="*/ 33 w 34"/>
                  <a:gd name="T23" fmla="*/ 9 h 26"/>
                  <a:gd name="T24" fmla="*/ 16 w 34"/>
                  <a:gd name="T2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6">
                    <a:moveTo>
                      <a:pt x="16" y="25"/>
                    </a:moveTo>
                    <a:cubicBezTo>
                      <a:pt x="15" y="26"/>
                      <a:pt x="13" y="26"/>
                      <a:pt x="12" y="2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1"/>
                      <a:pt x="1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7" y="6"/>
                      <a:pt x="8" y="7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5" y="12"/>
                      <a:pt x="16" y="1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0"/>
                      <a:pt x="29" y="0"/>
                      <a:pt x="30" y="2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6"/>
                      <a:pt x="34" y="7"/>
                      <a:pt x="33" y="9"/>
                    </a:cubicBezTo>
                    <a:lnTo>
                      <a:pt x="16" y="2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10190163" y="3668713"/>
            <a:ext cx="1116012" cy="1116012"/>
            <a:chOff x="7731540" y="3046260"/>
            <a:chExt cx="1116000" cy="1116000"/>
          </a:xfrm>
        </p:grpSpPr>
        <p:sp>
          <p:nvSpPr>
            <p:cNvPr id="29" name="圆角矩形 28"/>
            <p:cNvSpPr/>
            <p:nvPr/>
          </p:nvSpPr>
          <p:spPr>
            <a:xfrm rot="2700000">
              <a:off x="7731540" y="3046260"/>
              <a:ext cx="1116000" cy="1116000"/>
            </a:xfrm>
            <a:prstGeom prst="roundRect">
              <a:avLst>
                <a:gd name="adj" fmla="val 7687"/>
              </a:avLst>
            </a:prstGeom>
            <a:gradFill>
              <a:gsLst>
                <a:gs pos="100000">
                  <a:srgbClr val="FAFAFA"/>
                </a:gs>
                <a:gs pos="0">
                  <a:srgbClr val="DCDCDC"/>
                </a:gs>
              </a:gsLst>
              <a:lin ang="5400000" scaled="1"/>
            </a:gradFill>
            <a:ln w="19050">
              <a:gradFill flip="none" rotWithShape="1">
                <a:gsLst>
                  <a:gs pos="100000">
                    <a:schemeClr val="bg2">
                      <a:lumMod val="75000"/>
                      <a:alpha val="40000"/>
                    </a:schemeClr>
                  </a:gs>
                  <a:gs pos="46000">
                    <a:schemeClr val="accent1">
                      <a:lumMod val="5000"/>
                      <a:lumOff val="95000"/>
                    </a:schemeClr>
                  </a:gs>
                  <a:gs pos="78000">
                    <a:schemeClr val="bg2">
                      <a:lumMod val="90000"/>
                      <a:alpha val="50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381000" dist="127000" dir="6000000" algn="tr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soft" dir="t">
                <a:rot lat="0" lon="0" rev="1800000"/>
              </a:lightRig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253" name="组合 32"/>
            <p:cNvGrpSpPr>
              <a:grpSpLocks/>
            </p:cNvGrpSpPr>
            <p:nvPr/>
          </p:nvGrpSpPr>
          <p:grpSpPr bwMode="auto">
            <a:xfrm>
              <a:off x="8108819" y="3406260"/>
              <a:ext cx="361441" cy="396000"/>
              <a:chOff x="8071908" y="4540135"/>
              <a:chExt cx="361441" cy="396000"/>
            </a:xfrm>
          </p:grpSpPr>
          <p:sp>
            <p:nvSpPr>
              <p:cNvPr id="31" name="Freeform 83"/>
              <p:cNvSpPr>
                <a:spLocks noEditPoints="1"/>
              </p:cNvSpPr>
              <p:nvPr/>
            </p:nvSpPr>
            <p:spPr bwMode="auto">
              <a:xfrm>
                <a:off x="8117988" y="4540135"/>
                <a:ext cx="269281" cy="221760"/>
              </a:xfrm>
              <a:custGeom>
                <a:avLst/>
                <a:gdLst>
                  <a:gd name="T0" fmla="*/ 128 w 140"/>
                  <a:gd name="T1" fmla="*/ 43 h 115"/>
                  <a:gd name="T2" fmla="*/ 73 w 140"/>
                  <a:gd name="T3" fmla="*/ 0 h 115"/>
                  <a:gd name="T4" fmla="*/ 67 w 140"/>
                  <a:gd name="T5" fmla="*/ 0 h 115"/>
                  <a:gd name="T6" fmla="*/ 12 w 140"/>
                  <a:gd name="T7" fmla="*/ 43 h 115"/>
                  <a:gd name="T8" fmla="*/ 11 w 140"/>
                  <a:gd name="T9" fmla="*/ 45 h 115"/>
                  <a:gd name="T10" fmla="*/ 0 w 140"/>
                  <a:gd name="T11" fmla="*/ 66 h 115"/>
                  <a:gd name="T12" fmla="*/ 0 w 140"/>
                  <a:gd name="T13" fmla="*/ 75 h 115"/>
                  <a:gd name="T14" fmla="*/ 13 w 140"/>
                  <a:gd name="T15" fmla="*/ 91 h 115"/>
                  <a:gd name="T16" fmla="*/ 24 w 140"/>
                  <a:gd name="T17" fmla="*/ 91 h 115"/>
                  <a:gd name="T18" fmla="*/ 27 w 140"/>
                  <a:gd name="T19" fmla="*/ 91 h 115"/>
                  <a:gd name="T20" fmla="*/ 29 w 140"/>
                  <a:gd name="T21" fmla="*/ 92 h 115"/>
                  <a:gd name="T22" fmla="*/ 70 w 140"/>
                  <a:gd name="T23" fmla="*/ 115 h 115"/>
                  <a:gd name="T24" fmla="*/ 111 w 140"/>
                  <a:gd name="T25" fmla="*/ 92 h 115"/>
                  <a:gd name="T26" fmla="*/ 113 w 140"/>
                  <a:gd name="T27" fmla="*/ 91 h 115"/>
                  <a:gd name="T28" fmla="*/ 116 w 140"/>
                  <a:gd name="T29" fmla="*/ 91 h 115"/>
                  <a:gd name="T30" fmla="*/ 127 w 140"/>
                  <a:gd name="T31" fmla="*/ 91 h 115"/>
                  <a:gd name="T32" fmla="*/ 140 w 140"/>
                  <a:gd name="T33" fmla="*/ 75 h 115"/>
                  <a:gd name="T34" fmla="*/ 140 w 140"/>
                  <a:gd name="T35" fmla="*/ 66 h 115"/>
                  <a:gd name="T36" fmla="*/ 129 w 140"/>
                  <a:gd name="T37" fmla="*/ 45 h 115"/>
                  <a:gd name="T38" fmla="*/ 128 w 140"/>
                  <a:gd name="T39" fmla="*/ 43 h 115"/>
                  <a:gd name="T40" fmla="*/ 70 w 140"/>
                  <a:gd name="T41" fmla="*/ 19 h 115"/>
                  <a:gd name="T42" fmla="*/ 27 w 140"/>
                  <a:gd name="T43" fmla="*/ 43 h 115"/>
                  <a:gd name="T44" fmla="*/ 26 w 140"/>
                  <a:gd name="T45" fmla="*/ 45 h 115"/>
                  <a:gd name="T46" fmla="*/ 24 w 140"/>
                  <a:gd name="T47" fmla="*/ 44 h 115"/>
                  <a:gd name="T48" fmla="*/ 23 w 140"/>
                  <a:gd name="T49" fmla="*/ 42 h 115"/>
                  <a:gd name="T50" fmla="*/ 67 w 140"/>
                  <a:gd name="T51" fmla="*/ 10 h 115"/>
                  <a:gd name="T52" fmla="*/ 73 w 140"/>
                  <a:gd name="T53" fmla="*/ 10 h 115"/>
                  <a:gd name="T54" fmla="*/ 117 w 140"/>
                  <a:gd name="T55" fmla="*/ 43 h 115"/>
                  <a:gd name="T56" fmla="*/ 116 w 140"/>
                  <a:gd name="T57" fmla="*/ 44 h 115"/>
                  <a:gd name="T58" fmla="*/ 114 w 140"/>
                  <a:gd name="T59" fmla="*/ 45 h 115"/>
                  <a:gd name="T60" fmla="*/ 113 w 140"/>
                  <a:gd name="T61" fmla="*/ 43 h 115"/>
                  <a:gd name="T62" fmla="*/ 70 w 140"/>
                  <a:gd name="T63" fmla="*/ 1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" h="115">
                    <a:moveTo>
                      <a:pt x="128" y="43"/>
                    </a:moveTo>
                    <a:cubicBezTo>
                      <a:pt x="125" y="18"/>
                      <a:pt x="102" y="0"/>
                      <a:pt x="73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8" y="0"/>
                      <a:pt x="15" y="18"/>
                      <a:pt x="12" y="43"/>
                    </a:cubicBezTo>
                    <a:cubicBezTo>
                      <a:pt x="12" y="44"/>
                      <a:pt x="11" y="44"/>
                      <a:pt x="11" y="45"/>
                    </a:cubicBezTo>
                    <a:cubicBezTo>
                      <a:pt x="6" y="46"/>
                      <a:pt x="0" y="51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9" y="91"/>
                      <a:pt x="13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6" y="91"/>
                      <a:pt x="27" y="91"/>
                    </a:cubicBezTo>
                    <a:cubicBezTo>
                      <a:pt x="28" y="91"/>
                      <a:pt x="28" y="91"/>
                      <a:pt x="29" y="92"/>
                    </a:cubicBezTo>
                    <a:cubicBezTo>
                      <a:pt x="37" y="106"/>
                      <a:pt x="53" y="115"/>
                      <a:pt x="70" y="115"/>
                    </a:cubicBezTo>
                    <a:cubicBezTo>
                      <a:pt x="87" y="115"/>
                      <a:pt x="103" y="106"/>
                      <a:pt x="111" y="92"/>
                    </a:cubicBezTo>
                    <a:cubicBezTo>
                      <a:pt x="112" y="92"/>
                      <a:pt x="112" y="91"/>
                      <a:pt x="113" y="91"/>
                    </a:cubicBezTo>
                    <a:cubicBezTo>
                      <a:pt x="114" y="90"/>
                      <a:pt x="115" y="91"/>
                      <a:pt x="116" y="91"/>
                    </a:cubicBezTo>
                    <a:cubicBezTo>
                      <a:pt x="127" y="91"/>
                      <a:pt x="127" y="91"/>
                      <a:pt x="127" y="91"/>
                    </a:cubicBezTo>
                    <a:cubicBezTo>
                      <a:pt x="131" y="91"/>
                      <a:pt x="140" y="88"/>
                      <a:pt x="140" y="75"/>
                    </a:cubicBezTo>
                    <a:cubicBezTo>
                      <a:pt x="140" y="66"/>
                      <a:pt x="140" y="66"/>
                      <a:pt x="140" y="66"/>
                    </a:cubicBezTo>
                    <a:cubicBezTo>
                      <a:pt x="140" y="51"/>
                      <a:pt x="134" y="46"/>
                      <a:pt x="129" y="45"/>
                    </a:cubicBezTo>
                    <a:cubicBezTo>
                      <a:pt x="129" y="44"/>
                      <a:pt x="128" y="44"/>
                      <a:pt x="128" y="43"/>
                    </a:cubicBezTo>
                    <a:close/>
                    <a:moveTo>
                      <a:pt x="70" y="19"/>
                    </a:moveTo>
                    <a:cubicBezTo>
                      <a:pt x="52" y="19"/>
                      <a:pt x="36" y="29"/>
                      <a:pt x="27" y="43"/>
                    </a:cubicBezTo>
                    <a:cubicBezTo>
                      <a:pt x="27" y="44"/>
                      <a:pt x="27" y="45"/>
                      <a:pt x="26" y="45"/>
                    </a:cubicBezTo>
                    <a:cubicBezTo>
                      <a:pt x="25" y="44"/>
                      <a:pt x="25" y="44"/>
                      <a:pt x="24" y="44"/>
                    </a:cubicBezTo>
                    <a:cubicBezTo>
                      <a:pt x="24" y="44"/>
                      <a:pt x="23" y="44"/>
                      <a:pt x="23" y="42"/>
                    </a:cubicBezTo>
                    <a:cubicBezTo>
                      <a:pt x="24" y="24"/>
                      <a:pt x="44" y="10"/>
                      <a:pt x="67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95" y="10"/>
                      <a:pt x="114" y="24"/>
                      <a:pt x="117" y="43"/>
                    </a:cubicBezTo>
                    <a:cubicBezTo>
                      <a:pt x="117" y="43"/>
                      <a:pt x="117" y="44"/>
                      <a:pt x="116" y="44"/>
                    </a:cubicBezTo>
                    <a:cubicBezTo>
                      <a:pt x="115" y="44"/>
                      <a:pt x="115" y="44"/>
                      <a:pt x="114" y="45"/>
                    </a:cubicBezTo>
                    <a:cubicBezTo>
                      <a:pt x="113" y="45"/>
                      <a:pt x="113" y="44"/>
                      <a:pt x="113" y="43"/>
                    </a:cubicBezTo>
                    <a:cubicBezTo>
                      <a:pt x="104" y="29"/>
                      <a:pt x="88" y="19"/>
                      <a:pt x="70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84"/>
              <p:cNvSpPr>
                <a:spLocks noEditPoints="1"/>
              </p:cNvSpPr>
              <p:nvPr/>
            </p:nvSpPr>
            <p:spPr bwMode="auto">
              <a:xfrm>
                <a:off x="8071908" y="4760455"/>
                <a:ext cx="361441" cy="175680"/>
              </a:xfrm>
              <a:custGeom>
                <a:avLst/>
                <a:gdLst>
                  <a:gd name="T0" fmla="*/ 187 w 188"/>
                  <a:gd name="T1" fmla="*/ 86 h 91"/>
                  <a:gd name="T2" fmla="*/ 155 w 188"/>
                  <a:gd name="T3" fmla="*/ 17 h 91"/>
                  <a:gd name="T4" fmla="*/ 134 w 188"/>
                  <a:gd name="T5" fmla="*/ 0 h 91"/>
                  <a:gd name="T6" fmla="*/ 57 w 188"/>
                  <a:gd name="T7" fmla="*/ 0 h 91"/>
                  <a:gd name="T8" fmla="*/ 54 w 188"/>
                  <a:gd name="T9" fmla="*/ 0 h 91"/>
                  <a:gd name="T10" fmla="*/ 33 w 188"/>
                  <a:gd name="T11" fmla="*/ 17 h 91"/>
                  <a:gd name="T12" fmla="*/ 1 w 188"/>
                  <a:gd name="T13" fmla="*/ 86 h 91"/>
                  <a:gd name="T14" fmla="*/ 5 w 188"/>
                  <a:gd name="T15" fmla="*/ 91 h 91"/>
                  <a:gd name="T16" fmla="*/ 29 w 188"/>
                  <a:gd name="T17" fmla="*/ 91 h 91"/>
                  <a:gd name="T18" fmla="*/ 35 w 188"/>
                  <a:gd name="T19" fmla="*/ 87 h 91"/>
                  <a:gd name="T20" fmla="*/ 48 w 188"/>
                  <a:gd name="T21" fmla="*/ 62 h 91"/>
                  <a:gd name="T22" fmla="*/ 52 w 188"/>
                  <a:gd name="T23" fmla="*/ 63 h 91"/>
                  <a:gd name="T24" fmla="*/ 52 w 188"/>
                  <a:gd name="T25" fmla="*/ 85 h 91"/>
                  <a:gd name="T26" fmla="*/ 57 w 188"/>
                  <a:gd name="T27" fmla="*/ 91 h 91"/>
                  <a:gd name="T28" fmla="*/ 136 w 188"/>
                  <a:gd name="T29" fmla="*/ 91 h 91"/>
                  <a:gd name="T30" fmla="*/ 141 w 188"/>
                  <a:gd name="T31" fmla="*/ 83 h 91"/>
                  <a:gd name="T32" fmla="*/ 141 w 188"/>
                  <a:gd name="T33" fmla="*/ 62 h 91"/>
                  <a:gd name="T34" fmla="*/ 144 w 188"/>
                  <a:gd name="T35" fmla="*/ 61 h 91"/>
                  <a:gd name="T36" fmla="*/ 156 w 188"/>
                  <a:gd name="T37" fmla="*/ 86 h 91"/>
                  <a:gd name="T38" fmla="*/ 163 w 188"/>
                  <a:gd name="T39" fmla="*/ 91 h 91"/>
                  <a:gd name="T40" fmla="*/ 183 w 188"/>
                  <a:gd name="T41" fmla="*/ 91 h 91"/>
                  <a:gd name="T42" fmla="*/ 187 w 188"/>
                  <a:gd name="T43" fmla="*/ 86 h 91"/>
                  <a:gd name="T44" fmla="*/ 133 w 188"/>
                  <a:gd name="T45" fmla="*/ 40 h 91"/>
                  <a:gd name="T46" fmla="*/ 129 w 188"/>
                  <a:gd name="T47" fmla="*/ 44 h 91"/>
                  <a:gd name="T48" fmla="*/ 105 w 188"/>
                  <a:gd name="T49" fmla="*/ 44 h 91"/>
                  <a:gd name="T50" fmla="*/ 101 w 188"/>
                  <a:gd name="T51" fmla="*/ 40 h 91"/>
                  <a:gd name="T52" fmla="*/ 101 w 188"/>
                  <a:gd name="T53" fmla="*/ 35 h 91"/>
                  <a:gd name="T54" fmla="*/ 105 w 188"/>
                  <a:gd name="T55" fmla="*/ 31 h 91"/>
                  <a:gd name="T56" fmla="*/ 129 w 188"/>
                  <a:gd name="T57" fmla="*/ 31 h 91"/>
                  <a:gd name="T58" fmla="*/ 133 w 188"/>
                  <a:gd name="T59" fmla="*/ 35 h 91"/>
                  <a:gd name="T60" fmla="*/ 133 w 188"/>
                  <a:gd name="T61" fmla="*/ 4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8" h="91">
                    <a:moveTo>
                      <a:pt x="187" y="86"/>
                    </a:move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5"/>
                      <a:pt x="147" y="0"/>
                      <a:pt x="134" y="0"/>
                    </a:cubicBezTo>
                    <a:cubicBezTo>
                      <a:pt x="130" y="0"/>
                      <a:pt x="59" y="0"/>
                      <a:pt x="57" y="0"/>
                    </a:cubicBezTo>
                    <a:cubicBezTo>
                      <a:pt x="57" y="0"/>
                      <a:pt x="56" y="0"/>
                      <a:pt x="54" y="0"/>
                    </a:cubicBezTo>
                    <a:cubicBezTo>
                      <a:pt x="39" y="0"/>
                      <a:pt x="34" y="15"/>
                      <a:pt x="33" y="17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8"/>
                      <a:pt x="0" y="91"/>
                      <a:pt x="5" y="91"/>
                    </a:cubicBezTo>
                    <a:cubicBezTo>
                      <a:pt x="5" y="91"/>
                      <a:pt x="22" y="91"/>
                      <a:pt x="29" y="91"/>
                    </a:cubicBezTo>
                    <a:cubicBezTo>
                      <a:pt x="33" y="91"/>
                      <a:pt x="35" y="87"/>
                      <a:pt x="35" y="87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52" y="53"/>
                      <a:pt x="52" y="63"/>
                    </a:cubicBezTo>
                    <a:cubicBezTo>
                      <a:pt x="52" y="70"/>
                      <a:pt x="52" y="75"/>
                      <a:pt x="52" y="85"/>
                    </a:cubicBezTo>
                    <a:cubicBezTo>
                      <a:pt x="52" y="88"/>
                      <a:pt x="53" y="91"/>
                      <a:pt x="57" y="91"/>
                    </a:cubicBezTo>
                    <a:cubicBezTo>
                      <a:pt x="78" y="91"/>
                      <a:pt x="116" y="91"/>
                      <a:pt x="136" y="91"/>
                    </a:cubicBezTo>
                    <a:cubicBezTo>
                      <a:pt x="141" y="91"/>
                      <a:pt x="141" y="88"/>
                      <a:pt x="141" y="83"/>
                    </a:cubicBezTo>
                    <a:cubicBezTo>
                      <a:pt x="141" y="73"/>
                      <a:pt x="141" y="70"/>
                      <a:pt x="141" y="62"/>
                    </a:cubicBezTo>
                    <a:cubicBezTo>
                      <a:pt x="141" y="56"/>
                      <a:pt x="144" y="61"/>
                      <a:pt x="144" y="61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6" y="86"/>
                      <a:pt x="158" y="91"/>
                      <a:pt x="163" y="91"/>
                    </a:cubicBezTo>
                    <a:cubicBezTo>
                      <a:pt x="168" y="91"/>
                      <a:pt x="183" y="91"/>
                      <a:pt x="183" y="91"/>
                    </a:cubicBezTo>
                    <a:cubicBezTo>
                      <a:pt x="187" y="91"/>
                      <a:pt x="188" y="88"/>
                      <a:pt x="187" y="86"/>
                    </a:cubicBezTo>
                    <a:close/>
                    <a:moveTo>
                      <a:pt x="133" y="40"/>
                    </a:moveTo>
                    <a:cubicBezTo>
                      <a:pt x="133" y="43"/>
                      <a:pt x="131" y="44"/>
                      <a:pt x="129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4"/>
                      <a:pt x="101" y="43"/>
                      <a:pt x="101" y="40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3"/>
                      <a:pt x="103" y="31"/>
                      <a:pt x="105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31" y="31"/>
                      <a:pt x="133" y="33"/>
                      <a:pt x="133" y="35"/>
                    </a:cubicBezTo>
                    <a:lnTo>
                      <a:pt x="133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6" name="圆角矩形 35"/>
          <p:cNvSpPr/>
          <p:nvPr/>
        </p:nvSpPr>
        <p:spPr>
          <a:xfrm rot="2700000">
            <a:off x="11035659" y="5690494"/>
            <a:ext cx="900000" cy="900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381000" dist="1270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0448925" y="2197100"/>
            <a:ext cx="900113" cy="900113"/>
            <a:chOff x="7789632" y="2331960"/>
            <a:chExt cx="900000" cy="900000"/>
          </a:xfrm>
        </p:grpSpPr>
        <p:sp>
          <p:nvSpPr>
            <p:cNvPr id="37" name="圆角矩形 36"/>
            <p:cNvSpPr/>
            <p:nvPr/>
          </p:nvSpPr>
          <p:spPr>
            <a:xfrm rot="2700000">
              <a:off x="7789632" y="2331960"/>
              <a:ext cx="900000" cy="900000"/>
            </a:xfrm>
            <a:prstGeom prst="roundRect">
              <a:avLst>
                <a:gd name="adj" fmla="val 7687"/>
              </a:avLst>
            </a:prstGeom>
            <a:gradFill>
              <a:gsLst>
                <a:gs pos="100000">
                  <a:srgbClr val="FAFAFA"/>
                </a:gs>
                <a:gs pos="0">
                  <a:srgbClr val="DCDCDC"/>
                </a:gs>
              </a:gsLst>
              <a:lin ang="5400000" scaled="1"/>
            </a:gradFill>
            <a:ln w="12700">
              <a:gradFill flip="none" rotWithShape="1">
                <a:gsLst>
                  <a:gs pos="100000">
                    <a:schemeClr val="bg2">
                      <a:lumMod val="75000"/>
                      <a:alpha val="40000"/>
                    </a:schemeClr>
                  </a:gs>
                  <a:gs pos="46000">
                    <a:schemeClr val="accent1">
                      <a:lumMod val="5000"/>
                      <a:lumOff val="95000"/>
                    </a:schemeClr>
                  </a:gs>
                  <a:gs pos="78000">
                    <a:schemeClr val="bg2">
                      <a:lumMod val="90000"/>
                      <a:alpha val="50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381000" dist="127000" dir="6000000" algn="tr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soft" dir="t">
                <a:rot lat="0" lon="0" rev="1800000"/>
              </a:lightRig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222" name="组合 47"/>
            <p:cNvGrpSpPr>
              <a:grpSpLocks/>
            </p:cNvGrpSpPr>
            <p:nvPr/>
          </p:nvGrpSpPr>
          <p:grpSpPr bwMode="auto">
            <a:xfrm>
              <a:off x="8070058" y="2621767"/>
              <a:ext cx="339148" cy="320386"/>
              <a:chOff x="7433661" y="3326617"/>
              <a:chExt cx="339148" cy="320386"/>
            </a:xfrm>
          </p:grpSpPr>
          <p:sp>
            <p:nvSpPr>
              <p:cNvPr id="39" name="Freeform 96"/>
              <p:cNvSpPr>
                <a:spLocks/>
              </p:cNvSpPr>
              <p:nvPr/>
            </p:nvSpPr>
            <p:spPr bwMode="auto">
              <a:xfrm>
                <a:off x="7482729" y="3469492"/>
                <a:ext cx="63500" cy="50512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Freeform 97"/>
              <p:cNvSpPr>
                <a:spLocks/>
              </p:cNvSpPr>
              <p:nvPr/>
            </p:nvSpPr>
            <p:spPr bwMode="auto">
              <a:xfrm>
                <a:off x="7482729" y="3550310"/>
                <a:ext cx="63500" cy="50512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98"/>
              <p:cNvSpPr>
                <a:spLocks/>
              </p:cNvSpPr>
              <p:nvPr/>
            </p:nvSpPr>
            <p:spPr bwMode="auto">
              <a:xfrm>
                <a:off x="7572206" y="3469492"/>
                <a:ext cx="63500" cy="50512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" name="Freeform 99"/>
              <p:cNvSpPr>
                <a:spLocks/>
              </p:cNvSpPr>
              <p:nvPr/>
            </p:nvSpPr>
            <p:spPr bwMode="auto">
              <a:xfrm>
                <a:off x="7572206" y="3550310"/>
                <a:ext cx="63500" cy="50512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" name="Freeform 100"/>
              <p:cNvSpPr>
                <a:spLocks/>
              </p:cNvSpPr>
              <p:nvPr/>
            </p:nvSpPr>
            <p:spPr bwMode="auto">
              <a:xfrm>
                <a:off x="7658797" y="3469492"/>
                <a:ext cx="63500" cy="50512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" name="Freeform 101"/>
              <p:cNvSpPr>
                <a:spLocks/>
              </p:cNvSpPr>
              <p:nvPr/>
            </p:nvSpPr>
            <p:spPr bwMode="auto">
              <a:xfrm>
                <a:off x="7658797" y="3550310"/>
                <a:ext cx="63500" cy="50512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" name="Freeform 102"/>
              <p:cNvSpPr>
                <a:spLocks/>
              </p:cNvSpPr>
              <p:nvPr/>
            </p:nvSpPr>
            <p:spPr bwMode="auto">
              <a:xfrm>
                <a:off x="7497161" y="3326617"/>
                <a:ext cx="40409" cy="75045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" name="Freeform 103"/>
              <p:cNvSpPr>
                <a:spLocks/>
              </p:cNvSpPr>
              <p:nvPr/>
            </p:nvSpPr>
            <p:spPr bwMode="auto">
              <a:xfrm>
                <a:off x="7670343" y="3326617"/>
                <a:ext cx="40409" cy="75045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" name="Freeform 104"/>
              <p:cNvSpPr>
                <a:spLocks noEditPoints="1"/>
              </p:cNvSpPr>
              <p:nvPr/>
            </p:nvSpPr>
            <p:spPr bwMode="auto">
              <a:xfrm>
                <a:off x="7433661" y="3367026"/>
                <a:ext cx="339148" cy="279977"/>
              </a:xfrm>
              <a:custGeom>
                <a:avLst/>
                <a:gdLst>
                  <a:gd name="T0" fmla="*/ 171 w 176"/>
                  <a:gd name="T1" fmla="*/ 0 h 145"/>
                  <a:gd name="T2" fmla="*/ 156 w 176"/>
                  <a:gd name="T3" fmla="*/ 0 h 145"/>
                  <a:gd name="T4" fmla="*/ 154 w 176"/>
                  <a:gd name="T5" fmla="*/ 2 h 145"/>
                  <a:gd name="T6" fmla="*/ 154 w 176"/>
                  <a:gd name="T7" fmla="*/ 11 h 145"/>
                  <a:gd name="T8" fmla="*/ 138 w 176"/>
                  <a:gd name="T9" fmla="*/ 27 h 145"/>
                  <a:gd name="T10" fmla="*/ 128 w 176"/>
                  <a:gd name="T11" fmla="*/ 27 h 145"/>
                  <a:gd name="T12" fmla="*/ 113 w 176"/>
                  <a:gd name="T13" fmla="*/ 11 h 145"/>
                  <a:gd name="T14" fmla="*/ 113 w 176"/>
                  <a:gd name="T15" fmla="*/ 3 h 145"/>
                  <a:gd name="T16" fmla="*/ 110 w 176"/>
                  <a:gd name="T17" fmla="*/ 0 h 145"/>
                  <a:gd name="T18" fmla="*/ 67 w 176"/>
                  <a:gd name="T19" fmla="*/ 0 h 145"/>
                  <a:gd name="T20" fmla="*/ 64 w 176"/>
                  <a:gd name="T21" fmla="*/ 3 h 145"/>
                  <a:gd name="T22" fmla="*/ 64 w 176"/>
                  <a:gd name="T23" fmla="*/ 11 h 145"/>
                  <a:gd name="T24" fmla="*/ 48 w 176"/>
                  <a:gd name="T25" fmla="*/ 27 h 145"/>
                  <a:gd name="T26" fmla="*/ 38 w 176"/>
                  <a:gd name="T27" fmla="*/ 27 h 145"/>
                  <a:gd name="T28" fmla="*/ 23 w 176"/>
                  <a:gd name="T29" fmla="*/ 11 h 145"/>
                  <a:gd name="T30" fmla="*/ 23 w 176"/>
                  <a:gd name="T31" fmla="*/ 3 h 145"/>
                  <a:gd name="T32" fmla="*/ 20 w 176"/>
                  <a:gd name="T33" fmla="*/ 0 h 145"/>
                  <a:gd name="T34" fmla="*/ 5 w 176"/>
                  <a:gd name="T35" fmla="*/ 0 h 145"/>
                  <a:gd name="T36" fmla="*/ 0 w 176"/>
                  <a:gd name="T37" fmla="*/ 9 h 145"/>
                  <a:gd name="T38" fmla="*/ 0 w 176"/>
                  <a:gd name="T39" fmla="*/ 143 h 145"/>
                  <a:gd name="T40" fmla="*/ 5 w 176"/>
                  <a:gd name="T41" fmla="*/ 145 h 145"/>
                  <a:gd name="T42" fmla="*/ 171 w 176"/>
                  <a:gd name="T43" fmla="*/ 145 h 145"/>
                  <a:gd name="T44" fmla="*/ 176 w 176"/>
                  <a:gd name="T45" fmla="*/ 143 h 145"/>
                  <a:gd name="T46" fmla="*/ 176 w 176"/>
                  <a:gd name="T47" fmla="*/ 9 h 145"/>
                  <a:gd name="T48" fmla="*/ 171 w 176"/>
                  <a:gd name="T49" fmla="*/ 0 h 145"/>
                  <a:gd name="T50" fmla="*/ 165 w 176"/>
                  <a:gd name="T51" fmla="*/ 128 h 145"/>
                  <a:gd name="T52" fmla="*/ 160 w 176"/>
                  <a:gd name="T53" fmla="*/ 133 h 145"/>
                  <a:gd name="T54" fmla="*/ 16 w 176"/>
                  <a:gd name="T55" fmla="*/ 133 h 145"/>
                  <a:gd name="T56" fmla="*/ 11 w 176"/>
                  <a:gd name="T57" fmla="*/ 128 h 145"/>
                  <a:gd name="T58" fmla="*/ 11 w 176"/>
                  <a:gd name="T59" fmla="*/ 45 h 145"/>
                  <a:gd name="T60" fmla="*/ 16 w 176"/>
                  <a:gd name="T61" fmla="*/ 40 h 145"/>
                  <a:gd name="T62" fmla="*/ 160 w 176"/>
                  <a:gd name="T63" fmla="*/ 40 h 145"/>
                  <a:gd name="T64" fmla="*/ 165 w 176"/>
                  <a:gd name="T65" fmla="*/ 45 h 145"/>
                  <a:gd name="T66" fmla="*/ 165 w 176"/>
                  <a:gd name="T67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45">
                    <a:moveTo>
                      <a:pt x="171" y="0"/>
                    </a:moveTo>
                    <a:cubicBezTo>
                      <a:pt x="171" y="0"/>
                      <a:pt x="163" y="0"/>
                      <a:pt x="156" y="0"/>
                    </a:cubicBezTo>
                    <a:cubicBezTo>
                      <a:pt x="155" y="0"/>
                      <a:pt x="154" y="0"/>
                      <a:pt x="154" y="2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20"/>
                      <a:pt x="149" y="27"/>
                      <a:pt x="138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18" y="27"/>
                      <a:pt x="113" y="20"/>
                      <a:pt x="113" y="1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1"/>
                      <a:pt x="112" y="0"/>
                      <a:pt x="110" y="0"/>
                    </a:cubicBezTo>
                    <a:cubicBezTo>
                      <a:pt x="98" y="0"/>
                      <a:pt x="80" y="0"/>
                      <a:pt x="67" y="0"/>
                    </a:cubicBezTo>
                    <a:cubicBezTo>
                      <a:pt x="66" y="0"/>
                      <a:pt x="64" y="0"/>
                      <a:pt x="64" y="3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20"/>
                      <a:pt x="59" y="27"/>
                      <a:pt x="4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6" y="27"/>
                      <a:pt x="23" y="20"/>
                      <a:pt x="23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13" y="0"/>
                      <a:pt x="5" y="0"/>
                      <a:pt x="5" y="0"/>
                    </a:cubicBezTo>
                    <a:cubicBezTo>
                      <a:pt x="3" y="0"/>
                      <a:pt x="0" y="3"/>
                      <a:pt x="0" y="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2"/>
                      <a:pt x="3" y="145"/>
                      <a:pt x="5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4" y="145"/>
                      <a:pt x="176" y="142"/>
                      <a:pt x="176" y="143"/>
                    </a:cubicBezTo>
                    <a:cubicBezTo>
                      <a:pt x="176" y="9"/>
                      <a:pt x="176" y="9"/>
                      <a:pt x="176" y="9"/>
                    </a:cubicBezTo>
                    <a:cubicBezTo>
                      <a:pt x="176" y="3"/>
                      <a:pt x="174" y="0"/>
                      <a:pt x="171" y="0"/>
                    </a:cubicBezTo>
                    <a:close/>
                    <a:moveTo>
                      <a:pt x="165" y="128"/>
                    </a:moveTo>
                    <a:cubicBezTo>
                      <a:pt x="165" y="131"/>
                      <a:pt x="163" y="133"/>
                      <a:pt x="160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4" y="133"/>
                      <a:pt x="11" y="131"/>
                      <a:pt x="11" y="12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40"/>
                      <a:pt x="16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3" y="40"/>
                      <a:pt x="165" y="42"/>
                      <a:pt x="165" y="45"/>
                    </a:cubicBezTo>
                    <a:cubicBezTo>
                      <a:pt x="165" y="128"/>
                      <a:pt x="165" y="128"/>
                      <a:pt x="165" y="1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10556875" y="579438"/>
            <a:ext cx="684213" cy="684212"/>
            <a:chOff x="7535458" y="697421"/>
            <a:chExt cx="684000" cy="684000"/>
          </a:xfrm>
        </p:grpSpPr>
        <p:sp>
          <p:nvSpPr>
            <p:cNvPr id="50" name="圆角矩形 49"/>
            <p:cNvSpPr/>
            <p:nvPr/>
          </p:nvSpPr>
          <p:spPr>
            <a:xfrm rot="2700000">
              <a:off x="7535458" y="697421"/>
              <a:ext cx="684000" cy="684000"/>
            </a:xfrm>
            <a:prstGeom prst="roundRect">
              <a:avLst>
                <a:gd name="adj" fmla="val 7687"/>
              </a:avLst>
            </a:prstGeom>
            <a:gradFill>
              <a:gsLst>
                <a:gs pos="100000">
                  <a:srgbClr val="FAFAFA"/>
                </a:gs>
                <a:gs pos="0">
                  <a:srgbClr val="DCDCDC"/>
                </a:gs>
              </a:gsLst>
              <a:lin ang="5400000" scaled="1"/>
            </a:gradFill>
            <a:ln w="12700">
              <a:gradFill flip="none" rotWithShape="1">
                <a:gsLst>
                  <a:gs pos="100000">
                    <a:schemeClr val="bg2">
                      <a:lumMod val="75000"/>
                      <a:alpha val="40000"/>
                    </a:schemeClr>
                  </a:gs>
                  <a:gs pos="46000">
                    <a:schemeClr val="accent1">
                      <a:lumMod val="5000"/>
                      <a:lumOff val="95000"/>
                    </a:schemeClr>
                  </a:gs>
                  <a:gs pos="78000">
                    <a:schemeClr val="bg2">
                      <a:lumMod val="90000"/>
                      <a:alpha val="50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381000" dist="127000" dir="6000000" algn="tr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soft" dir="t">
                <a:rot lat="0" lon="0" rev="1800000"/>
              </a:lightRig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212" name="组合 53"/>
            <p:cNvGrpSpPr>
              <a:grpSpLocks/>
            </p:cNvGrpSpPr>
            <p:nvPr/>
          </p:nvGrpSpPr>
          <p:grpSpPr bwMode="auto">
            <a:xfrm>
              <a:off x="7769415" y="931421"/>
              <a:ext cx="228136" cy="216000"/>
              <a:chOff x="8280419" y="912577"/>
              <a:chExt cx="228136" cy="216000"/>
            </a:xfrm>
          </p:grpSpPr>
          <p:sp>
            <p:nvSpPr>
              <p:cNvPr id="52" name="Freeform 55"/>
              <p:cNvSpPr>
                <a:spLocks/>
              </p:cNvSpPr>
              <p:nvPr/>
            </p:nvSpPr>
            <p:spPr bwMode="auto">
              <a:xfrm>
                <a:off x="8280419" y="912577"/>
                <a:ext cx="228136" cy="216000"/>
              </a:xfrm>
              <a:custGeom>
                <a:avLst/>
                <a:gdLst>
                  <a:gd name="T0" fmla="*/ 211 w 211"/>
                  <a:gd name="T1" fmla="*/ 192 h 200"/>
                  <a:gd name="T2" fmla="*/ 204 w 211"/>
                  <a:gd name="T3" fmla="*/ 200 h 200"/>
                  <a:gd name="T4" fmla="*/ 10 w 211"/>
                  <a:gd name="T5" fmla="*/ 200 h 200"/>
                  <a:gd name="T6" fmla="*/ 0 w 211"/>
                  <a:gd name="T7" fmla="*/ 190 h 200"/>
                  <a:gd name="T8" fmla="*/ 0 w 211"/>
                  <a:gd name="T9" fmla="*/ 7 h 200"/>
                  <a:gd name="T10" fmla="*/ 8 w 211"/>
                  <a:gd name="T11" fmla="*/ 0 h 200"/>
                  <a:gd name="T12" fmla="*/ 16 w 211"/>
                  <a:gd name="T13" fmla="*/ 7 h 200"/>
                  <a:gd name="T14" fmla="*/ 16 w 211"/>
                  <a:gd name="T15" fmla="*/ 174 h 200"/>
                  <a:gd name="T16" fmla="*/ 26 w 211"/>
                  <a:gd name="T17" fmla="*/ 184 h 200"/>
                  <a:gd name="T18" fmla="*/ 204 w 211"/>
                  <a:gd name="T19" fmla="*/ 184 h 200"/>
                  <a:gd name="T20" fmla="*/ 211 w 211"/>
                  <a:gd name="T21" fmla="*/ 19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00">
                    <a:moveTo>
                      <a:pt x="211" y="192"/>
                    </a:moveTo>
                    <a:cubicBezTo>
                      <a:pt x="211" y="196"/>
                      <a:pt x="210" y="200"/>
                      <a:pt x="204" y="200"/>
                    </a:cubicBezTo>
                    <a:cubicBezTo>
                      <a:pt x="10" y="200"/>
                      <a:pt x="10" y="200"/>
                      <a:pt x="10" y="200"/>
                    </a:cubicBezTo>
                    <a:cubicBezTo>
                      <a:pt x="5" y="200"/>
                      <a:pt x="0" y="196"/>
                      <a:pt x="0" y="19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"/>
                      <a:pt x="4" y="0"/>
                      <a:pt x="8" y="0"/>
                    </a:cubicBezTo>
                    <a:cubicBezTo>
                      <a:pt x="12" y="0"/>
                      <a:pt x="16" y="1"/>
                      <a:pt x="16" y="7"/>
                    </a:cubicBezTo>
                    <a:cubicBezTo>
                      <a:pt x="16" y="174"/>
                      <a:pt x="16" y="174"/>
                      <a:pt x="16" y="174"/>
                    </a:cubicBezTo>
                    <a:cubicBezTo>
                      <a:pt x="16" y="180"/>
                      <a:pt x="20" y="184"/>
                      <a:pt x="26" y="184"/>
                    </a:cubicBezTo>
                    <a:cubicBezTo>
                      <a:pt x="204" y="184"/>
                      <a:pt x="204" y="184"/>
                      <a:pt x="204" y="184"/>
                    </a:cubicBezTo>
                    <a:cubicBezTo>
                      <a:pt x="210" y="184"/>
                      <a:pt x="211" y="188"/>
                      <a:pt x="211" y="1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Freeform 56"/>
              <p:cNvSpPr>
                <a:spLocks/>
              </p:cNvSpPr>
              <p:nvPr/>
            </p:nvSpPr>
            <p:spPr bwMode="auto">
              <a:xfrm>
                <a:off x="8315206" y="932801"/>
                <a:ext cx="177170" cy="152899"/>
              </a:xfrm>
              <a:custGeom>
                <a:avLst/>
                <a:gdLst>
                  <a:gd name="T0" fmla="*/ 160 w 164"/>
                  <a:gd name="T1" fmla="*/ 49 h 141"/>
                  <a:gd name="T2" fmla="*/ 164 w 164"/>
                  <a:gd name="T3" fmla="*/ 47 h 141"/>
                  <a:gd name="T4" fmla="*/ 160 w 164"/>
                  <a:gd name="T5" fmla="*/ 5 h 141"/>
                  <a:gd name="T6" fmla="*/ 155 w 164"/>
                  <a:gd name="T7" fmla="*/ 1 h 141"/>
                  <a:gd name="T8" fmla="*/ 116 w 164"/>
                  <a:gd name="T9" fmla="*/ 16 h 141"/>
                  <a:gd name="T10" fmla="*/ 115 w 164"/>
                  <a:gd name="T11" fmla="*/ 21 h 141"/>
                  <a:gd name="T12" fmla="*/ 122 w 164"/>
                  <a:gd name="T13" fmla="*/ 25 h 141"/>
                  <a:gd name="T14" fmla="*/ 124 w 164"/>
                  <a:gd name="T15" fmla="*/ 32 h 141"/>
                  <a:gd name="T16" fmla="*/ 94 w 164"/>
                  <a:gd name="T17" fmla="*/ 78 h 141"/>
                  <a:gd name="T18" fmla="*/ 87 w 164"/>
                  <a:gd name="T19" fmla="*/ 80 h 141"/>
                  <a:gd name="T20" fmla="*/ 40 w 164"/>
                  <a:gd name="T21" fmla="*/ 62 h 141"/>
                  <a:gd name="T22" fmla="*/ 32 w 164"/>
                  <a:gd name="T23" fmla="*/ 64 h 141"/>
                  <a:gd name="T24" fmla="*/ 3 w 164"/>
                  <a:gd name="T25" fmla="*/ 100 h 141"/>
                  <a:gd name="T26" fmla="*/ 0 w 164"/>
                  <a:gd name="T27" fmla="*/ 109 h 141"/>
                  <a:gd name="T28" fmla="*/ 0 w 164"/>
                  <a:gd name="T29" fmla="*/ 138 h 141"/>
                  <a:gd name="T30" fmla="*/ 3 w 164"/>
                  <a:gd name="T31" fmla="*/ 139 h 141"/>
                  <a:gd name="T32" fmla="*/ 40 w 164"/>
                  <a:gd name="T33" fmla="*/ 95 h 141"/>
                  <a:gd name="T34" fmla="*/ 48 w 164"/>
                  <a:gd name="T35" fmla="*/ 93 h 141"/>
                  <a:gd name="T36" fmla="*/ 95 w 164"/>
                  <a:gd name="T37" fmla="*/ 111 h 141"/>
                  <a:gd name="T38" fmla="*/ 103 w 164"/>
                  <a:gd name="T39" fmla="*/ 108 h 141"/>
                  <a:gd name="T40" fmla="*/ 145 w 164"/>
                  <a:gd name="T41" fmla="*/ 45 h 141"/>
                  <a:gd name="T42" fmla="*/ 152 w 164"/>
                  <a:gd name="T43" fmla="*/ 44 h 141"/>
                  <a:gd name="T44" fmla="*/ 160 w 164"/>
                  <a:gd name="T45" fmla="*/ 4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4" h="141">
                    <a:moveTo>
                      <a:pt x="160" y="49"/>
                    </a:moveTo>
                    <a:cubicBezTo>
                      <a:pt x="163" y="51"/>
                      <a:pt x="164" y="50"/>
                      <a:pt x="164" y="47"/>
                    </a:cubicBezTo>
                    <a:cubicBezTo>
                      <a:pt x="160" y="5"/>
                      <a:pt x="160" y="5"/>
                      <a:pt x="160" y="5"/>
                    </a:cubicBezTo>
                    <a:cubicBezTo>
                      <a:pt x="160" y="2"/>
                      <a:pt x="158" y="0"/>
                      <a:pt x="155" y="1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3" y="17"/>
                      <a:pt x="113" y="19"/>
                      <a:pt x="115" y="21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25" y="27"/>
                      <a:pt x="125" y="30"/>
                      <a:pt x="124" y="32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2" y="80"/>
                      <a:pt x="89" y="81"/>
                      <a:pt x="87" y="80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7" y="61"/>
                      <a:pt x="34" y="62"/>
                      <a:pt x="32" y="64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1" y="102"/>
                      <a:pt x="0" y="106"/>
                      <a:pt x="0" y="109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40"/>
                      <a:pt x="1" y="141"/>
                      <a:pt x="3" y="139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42" y="93"/>
                      <a:pt x="46" y="92"/>
                      <a:pt x="48" y="93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8" y="112"/>
                      <a:pt x="101" y="111"/>
                      <a:pt x="103" y="108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46" y="43"/>
                      <a:pt x="149" y="42"/>
                      <a:pt x="152" y="44"/>
                    </a:cubicBezTo>
                    <a:lnTo>
                      <a:pt x="160" y="4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25400" dist="127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2" name="组合 61"/>
          <p:cNvGrpSpPr>
            <a:grpSpLocks/>
          </p:cNvGrpSpPr>
          <p:nvPr/>
        </p:nvGrpSpPr>
        <p:grpSpPr bwMode="auto">
          <a:xfrm>
            <a:off x="7429500" y="568325"/>
            <a:ext cx="684213" cy="684213"/>
            <a:chOff x="8545895" y="1362892"/>
            <a:chExt cx="684000" cy="684000"/>
          </a:xfrm>
        </p:grpSpPr>
        <p:sp>
          <p:nvSpPr>
            <p:cNvPr id="56" name="圆角矩形 55"/>
            <p:cNvSpPr/>
            <p:nvPr/>
          </p:nvSpPr>
          <p:spPr>
            <a:xfrm rot="2700000">
              <a:off x="8545895" y="1362892"/>
              <a:ext cx="684000" cy="684000"/>
            </a:xfrm>
            <a:prstGeom prst="roundRect">
              <a:avLst>
                <a:gd name="adj" fmla="val 7687"/>
              </a:avLst>
            </a:prstGeom>
            <a:gradFill>
              <a:gsLst>
                <a:gs pos="100000">
                  <a:srgbClr val="FAFAFA"/>
                </a:gs>
                <a:gs pos="0">
                  <a:srgbClr val="DCDCDC"/>
                </a:gs>
              </a:gsLst>
              <a:lin ang="5400000" scaled="1"/>
            </a:gradFill>
            <a:ln w="12700">
              <a:gradFill flip="none" rotWithShape="1">
                <a:gsLst>
                  <a:gs pos="100000">
                    <a:schemeClr val="bg2">
                      <a:lumMod val="75000"/>
                      <a:alpha val="40000"/>
                    </a:schemeClr>
                  </a:gs>
                  <a:gs pos="46000">
                    <a:schemeClr val="accent1">
                      <a:lumMod val="5000"/>
                      <a:lumOff val="95000"/>
                    </a:schemeClr>
                  </a:gs>
                  <a:gs pos="78000">
                    <a:schemeClr val="bg2">
                      <a:lumMod val="90000"/>
                      <a:alpha val="50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381000" dist="127000" dir="6000000" algn="tr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soft" dir="t">
                <a:rot lat="0" lon="0" rev="1800000"/>
              </a:lightRig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Freeform 77"/>
            <p:cNvSpPr>
              <a:spLocks noChangeAspect="1" noEditPoints="1"/>
            </p:cNvSpPr>
            <p:nvPr/>
          </p:nvSpPr>
          <p:spPr bwMode="auto">
            <a:xfrm>
              <a:off x="8743895" y="1605737"/>
              <a:ext cx="288000" cy="198310"/>
            </a:xfrm>
            <a:custGeom>
              <a:avLst/>
              <a:gdLst>
                <a:gd name="T0" fmla="*/ 207 w 216"/>
                <a:gd name="T1" fmla="*/ 0 h 149"/>
                <a:gd name="T2" fmla="*/ 9 w 216"/>
                <a:gd name="T3" fmla="*/ 0 h 149"/>
                <a:gd name="T4" fmla="*/ 0 w 216"/>
                <a:gd name="T5" fmla="*/ 9 h 149"/>
                <a:gd name="T6" fmla="*/ 0 w 216"/>
                <a:gd name="T7" fmla="*/ 140 h 149"/>
                <a:gd name="T8" fmla="*/ 9 w 216"/>
                <a:gd name="T9" fmla="*/ 149 h 149"/>
                <a:gd name="T10" fmla="*/ 207 w 216"/>
                <a:gd name="T11" fmla="*/ 149 h 149"/>
                <a:gd name="T12" fmla="*/ 216 w 216"/>
                <a:gd name="T13" fmla="*/ 140 h 149"/>
                <a:gd name="T14" fmla="*/ 216 w 216"/>
                <a:gd name="T15" fmla="*/ 9 h 149"/>
                <a:gd name="T16" fmla="*/ 207 w 216"/>
                <a:gd name="T17" fmla="*/ 0 h 149"/>
                <a:gd name="T18" fmla="*/ 141 w 216"/>
                <a:gd name="T19" fmla="*/ 80 h 149"/>
                <a:gd name="T20" fmla="*/ 200 w 216"/>
                <a:gd name="T21" fmla="*/ 125 h 149"/>
                <a:gd name="T22" fmla="*/ 201 w 216"/>
                <a:gd name="T23" fmla="*/ 131 h 149"/>
                <a:gd name="T24" fmla="*/ 196 w 216"/>
                <a:gd name="T25" fmla="*/ 133 h 149"/>
                <a:gd name="T26" fmla="*/ 133 w 216"/>
                <a:gd name="T27" fmla="*/ 88 h 149"/>
                <a:gd name="T28" fmla="*/ 131 w 216"/>
                <a:gd name="T29" fmla="*/ 88 h 149"/>
                <a:gd name="T30" fmla="*/ 112 w 216"/>
                <a:gd name="T31" fmla="*/ 103 h 149"/>
                <a:gd name="T32" fmla="*/ 108 w 216"/>
                <a:gd name="T33" fmla="*/ 104 h 149"/>
                <a:gd name="T34" fmla="*/ 104 w 216"/>
                <a:gd name="T35" fmla="*/ 103 h 149"/>
                <a:gd name="T36" fmla="*/ 84 w 216"/>
                <a:gd name="T37" fmla="*/ 87 h 149"/>
                <a:gd name="T38" fmla="*/ 83 w 216"/>
                <a:gd name="T39" fmla="*/ 87 h 149"/>
                <a:gd name="T40" fmla="*/ 20 w 216"/>
                <a:gd name="T41" fmla="*/ 133 h 149"/>
                <a:gd name="T42" fmla="*/ 14 w 216"/>
                <a:gd name="T43" fmla="*/ 131 h 149"/>
                <a:gd name="T44" fmla="*/ 15 w 216"/>
                <a:gd name="T45" fmla="*/ 125 h 149"/>
                <a:gd name="T46" fmla="*/ 75 w 216"/>
                <a:gd name="T47" fmla="*/ 81 h 149"/>
                <a:gd name="T48" fmla="*/ 75 w 216"/>
                <a:gd name="T49" fmla="*/ 79 h 149"/>
                <a:gd name="T50" fmla="*/ 14 w 216"/>
                <a:gd name="T51" fmla="*/ 24 h 149"/>
                <a:gd name="T52" fmla="*/ 12 w 216"/>
                <a:gd name="T53" fmla="*/ 17 h 149"/>
                <a:gd name="T54" fmla="*/ 16 w 216"/>
                <a:gd name="T55" fmla="*/ 15 h 149"/>
                <a:gd name="T56" fmla="*/ 19 w 216"/>
                <a:gd name="T57" fmla="*/ 16 h 149"/>
                <a:gd name="T58" fmla="*/ 106 w 216"/>
                <a:gd name="T59" fmla="*/ 92 h 149"/>
                <a:gd name="T60" fmla="*/ 108 w 216"/>
                <a:gd name="T61" fmla="*/ 92 h 149"/>
                <a:gd name="T62" fmla="*/ 110 w 216"/>
                <a:gd name="T63" fmla="*/ 92 h 149"/>
                <a:gd name="T64" fmla="*/ 196 w 216"/>
                <a:gd name="T65" fmla="*/ 16 h 149"/>
                <a:gd name="T66" fmla="*/ 199 w 216"/>
                <a:gd name="T67" fmla="*/ 15 h 149"/>
                <a:gd name="T68" fmla="*/ 203 w 216"/>
                <a:gd name="T69" fmla="*/ 17 h 149"/>
                <a:gd name="T70" fmla="*/ 202 w 216"/>
                <a:gd name="T71" fmla="*/ 24 h 149"/>
                <a:gd name="T72" fmla="*/ 141 w 216"/>
                <a:gd name="T73" fmla="*/ 79 h 149"/>
                <a:gd name="T74" fmla="*/ 141 w 216"/>
                <a:gd name="T75" fmla="*/ 8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149">
                  <a:moveTo>
                    <a:pt x="20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4"/>
                    <a:pt x="4" y="149"/>
                    <a:pt x="9" y="149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12" y="149"/>
                    <a:pt x="216" y="144"/>
                    <a:pt x="216" y="14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7" y="0"/>
                  </a:cubicBezTo>
                  <a:close/>
                  <a:moveTo>
                    <a:pt x="141" y="80"/>
                  </a:moveTo>
                  <a:cubicBezTo>
                    <a:pt x="157" y="92"/>
                    <a:pt x="200" y="125"/>
                    <a:pt x="200" y="125"/>
                  </a:cubicBezTo>
                  <a:cubicBezTo>
                    <a:pt x="202" y="126"/>
                    <a:pt x="202" y="129"/>
                    <a:pt x="201" y="131"/>
                  </a:cubicBezTo>
                  <a:cubicBezTo>
                    <a:pt x="200" y="133"/>
                    <a:pt x="198" y="134"/>
                    <a:pt x="196" y="133"/>
                  </a:cubicBezTo>
                  <a:cubicBezTo>
                    <a:pt x="196" y="133"/>
                    <a:pt x="150" y="100"/>
                    <a:pt x="133" y="88"/>
                  </a:cubicBezTo>
                  <a:cubicBezTo>
                    <a:pt x="132" y="87"/>
                    <a:pt x="131" y="88"/>
                    <a:pt x="131" y="88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1" y="104"/>
                    <a:pt x="109" y="104"/>
                    <a:pt x="108" y="104"/>
                  </a:cubicBezTo>
                  <a:cubicBezTo>
                    <a:pt x="106" y="104"/>
                    <a:pt x="105" y="104"/>
                    <a:pt x="104" y="103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66" y="99"/>
                    <a:pt x="20" y="133"/>
                    <a:pt x="20" y="133"/>
                  </a:cubicBezTo>
                  <a:cubicBezTo>
                    <a:pt x="18" y="134"/>
                    <a:pt x="15" y="133"/>
                    <a:pt x="14" y="131"/>
                  </a:cubicBezTo>
                  <a:cubicBezTo>
                    <a:pt x="13" y="129"/>
                    <a:pt x="14" y="126"/>
                    <a:pt x="15" y="125"/>
                  </a:cubicBezTo>
                  <a:cubicBezTo>
                    <a:pt x="15" y="125"/>
                    <a:pt x="58" y="92"/>
                    <a:pt x="75" y="81"/>
                  </a:cubicBezTo>
                  <a:cubicBezTo>
                    <a:pt x="76" y="80"/>
                    <a:pt x="75" y="79"/>
                    <a:pt x="75" y="7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3"/>
                    <a:pt x="11" y="19"/>
                    <a:pt x="12" y="17"/>
                  </a:cubicBezTo>
                  <a:cubicBezTo>
                    <a:pt x="13" y="16"/>
                    <a:pt x="15" y="15"/>
                    <a:pt x="16" y="15"/>
                  </a:cubicBezTo>
                  <a:cubicBezTo>
                    <a:pt x="17" y="15"/>
                    <a:pt x="18" y="15"/>
                    <a:pt x="19" y="16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7" y="92"/>
                    <a:pt x="108" y="92"/>
                  </a:cubicBezTo>
                  <a:cubicBezTo>
                    <a:pt x="109" y="92"/>
                    <a:pt x="109" y="92"/>
                    <a:pt x="110" y="92"/>
                  </a:cubicBezTo>
                  <a:cubicBezTo>
                    <a:pt x="196" y="16"/>
                    <a:pt x="196" y="16"/>
                    <a:pt x="196" y="16"/>
                  </a:cubicBezTo>
                  <a:cubicBezTo>
                    <a:pt x="197" y="15"/>
                    <a:pt x="198" y="15"/>
                    <a:pt x="199" y="15"/>
                  </a:cubicBezTo>
                  <a:cubicBezTo>
                    <a:pt x="201" y="15"/>
                    <a:pt x="202" y="16"/>
                    <a:pt x="203" y="17"/>
                  </a:cubicBezTo>
                  <a:cubicBezTo>
                    <a:pt x="205" y="19"/>
                    <a:pt x="204" y="23"/>
                    <a:pt x="202" y="24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9"/>
                    <a:pt x="140" y="80"/>
                    <a:pt x="141" y="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4" name="圆角矩形 63"/>
          <p:cNvSpPr/>
          <p:nvPr/>
        </p:nvSpPr>
        <p:spPr>
          <a:xfrm rot="2700000">
            <a:off x="9768186" y="2936902"/>
            <a:ext cx="684000" cy="684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>
                  <a:lumMod val="98000"/>
                </a:srgbClr>
              </a:gs>
              <a:gs pos="0">
                <a:srgbClr val="DCDCDC">
                  <a:lumMod val="95000"/>
                </a:srgbClr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381000" dist="1270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7" name="组合 66"/>
          <p:cNvGrpSpPr>
            <a:grpSpLocks/>
          </p:cNvGrpSpPr>
          <p:nvPr/>
        </p:nvGrpSpPr>
        <p:grpSpPr bwMode="auto">
          <a:xfrm>
            <a:off x="9937750" y="4972050"/>
            <a:ext cx="682625" cy="684213"/>
            <a:chOff x="8166555" y="1866179"/>
            <a:chExt cx="684000" cy="684000"/>
          </a:xfrm>
        </p:grpSpPr>
        <p:sp>
          <p:nvSpPr>
            <p:cNvPr id="65" name="圆角矩形 64"/>
            <p:cNvSpPr/>
            <p:nvPr/>
          </p:nvSpPr>
          <p:spPr>
            <a:xfrm rot="2700000">
              <a:off x="8166555" y="1866179"/>
              <a:ext cx="684000" cy="684000"/>
            </a:xfrm>
            <a:prstGeom prst="roundRect">
              <a:avLst>
                <a:gd name="adj" fmla="val 7687"/>
              </a:avLst>
            </a:prstGeom>
            <a:gradFill>
              <a:gsLst>
                <a:gs pos="100000">
                  <a:srgbClr val="FAFAFA">
                    <a:lumMod val="98000"/>
                  </a:srgbClr>
                </a:gs>
                <a:gs pos="0">
                  <a:srgbClr val="DCDCDC">
                    <a:lumMod val="95000"/>
                  </a:srgbClr>
                </a:gs>
              </a:gsLst>
              <a:lin ang="5400000" scaled="1"/>
            </a:gradFill>
            <a:ln w="12700">
              <a:gradFill flip="none" rotWithShape="1">
                <a:gsLst>
                  <a:gs pos="100000">
                    <a:schemeClr val="bg2">
                      <a:lumMod val="75000"/>
                      <a:alpha val="40000"/>
                    </a:schemeClr>
                  </a:gs>
                  <a:gs pos="46000">
                    <a:schemeClr val="accent1">
                      <a:lumMod val="5000"/>
                      <a:lumOff val="95000"/>
                    </a:schemeClr>
                  </a:gs>
                  <a:gs pos="78000">
                    <a:schemeClr val="bg2">
                      <a:lumMod val="90000"/>
                      <a:alpha val="50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381000" dist="127000" dir="6000000" algn="tr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soft" dir="t">
                <a:rot lat="0" lon="0" rev="1800000"/>
              </a:lightRig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Freeform 76"/>
            <p:cNvSpPr>
              <a:spLocks noChangeAspect="1" noEditPoints="1"/>
            </p:cNvSpPr>
            <p:nvPr/>
          </p:nvSpPr>
          <p:spPr bwMode="auto">
            <a:xfrm>
              <a:off x="8382555" y="2114374"/>
              <a:ext cx="252000" cy="187609"/>
            </a:xfrm>
            <a:custGeom>
              <a:avLst/>
              <a:gdLst>
                <a:gd name="T0" fmla="*/ 228 w 237"/>
                <a:gd name="T1" fmla="*/ 42 h 177"/>
                <a:gd name="T2" fmla="*/ 215 w 237"/>
                <a:gd name="T3" fmla="*/ 42 h 177"/>
                <a:gd name="T4" fmla="*/ 214 w 237"/>
                <a:gd name="T5" fmla="*/ 40 h 177"/>
                <a:gd name="T6" fmla="*/ 214 w 237"/>
                <a:gd name="T7" fmla="*/ 33 h 177"/>
                <a:gd name="T8" fmla="*/ 198 w 237"/>
                <a:gd name="T9" fmla="*/ 18 h 177"/>
                <a:gd name="T10" fmla="*/ 93 w 237"/>
                <a:gd name="T11" fmla="*/ 18 h 177"/>
                <a:gd name="T12" fmla="*/ 90 w 237"/>
                <a:gd name="T13" fmla="*/ 13 h 177"/>
                <a:gd name="T14" fmla="*/ 89 w 237"/>
                <a:gd name="T15" fmla="*/ 12 h 177"/>
                <a:gd name="T16" fmla="*/ 72 w 237"/>
                <a:gd name="T17" fmla="*/ 0 h 177"/>
                <a:gd name="T18" fmla="*/ 44 w 237"/>
                <a:gd name="T19" fmla="*/ 0 h 177"/>
                <a:gd name="T20" fmla="*/ 28 w 237"/>
                <a:gd name="T21" fmla="*/ 12 h 177"/>
                <a:gd name="T22" fmla="*/ 27 w 237"/>
                <a:gd name="T23" fmla="*/ 13 h 177"/>
                <a:gd name="T24" fmla="*/ 24 w 237"/>
                <a:gd name="T25" fmla="*/ 18 h 177"/>
                <a:gd name="T26" fmla="*/ 16 w 237"/>
                <a:gd name="T27" fmla="*/ 18 h 177"/>
                <a:gd name="T28" fmla="*/ 0 w 237"/>
                <a:gd name="T29" fmla="*/ 33 h 177"/>
                <a:gd name="T30" fmla="*/ 0 w 237"/>
                <a:gd name="T31" fmla="*/ 162 h 177"/>
                <a:gd name="T32" fmla="*/ 13 w 237"/>
                <a:gd name="T33" fmla="*/ 177 h 177"/>
                <a:gd name="T34" fmla="*/ 16 w 237"/>
                <a:gd name="T35" fmla="*/ 177 h 177"/>
                <a:gd name="T36" fmla="*/ 204 w 237"/>
                <a:gd name="T37" fmla="*/ 177 h 177"/>
                <a:gd name="T38" fmla="*/ 215 w 237"/>
                <a:gd name="T39" fmla="*/ 168 h 177"/>
                <a:gd name="T40" fmla="*/ 236 w 237"/>
                <a:gd name="T41" fmla="*/ 51 h 177"/>
                <a:gd name="T42" fmla="*/ 228 w 237"/>
                <a:gd name="T43" fmla="*/ 42 h 177"/>
                <a:gd name="T44" fmla="*/ 16 w 237"/>
                <a:gd name="T45" fmla="*/ 30 h 177"/>
                <a:gd name="T46" fmla="*/ 24 w 237"/>
                <a:gd name="T47" fmla="*/ 30 h 177"/>
                <a:gd name="T48" fmla="*/ 38 w 237"/>
                <a:gd name="T49" fmla="*/ 19 h 177"/>
                <a:gd name="T50" fmla="*/ 39 w 237"/>
                <a:gd name="T51" fmla="*/ 18 h 177"/>
                <a:gd name="T52" fmla="*/ 46 w 237"/>
                <a:gd name="T53" fmla="*/ 12 h 177"/>
                <a:gd name="T54" fmla="*/ 72 w 237"/>
                <a:gd name="T55" fmla="*/ 12 h 177"/>
                <a:gd name="T56" fmla="*/ 78 w 237"/>
                <a:gd name="T57" fmla="*/ 18 h 177"/>
                <a:gd name="T58" fmla="*/ 79 w 237"/>
                <a:gd name="T59" fmla="*/ 19 h 177"/>
                <a:gd name="T60" fmla="*/ 93 w 237"/>
                <a:gd name="T61" fmla="*/ 30 h 177"/>
                <a:gd name="T62" fmla="*/ 198 w 237"/>
                <a:gd name="T63" fmla="*/ 30 h 177"/>
                <a:gd name="T64" fmla="*/ 202 w 237"/>
                <a:gd name="T65" fmla="*/ 33 h 177"/>
                <a:gd name="T66" fmla="*/ 202 w 237"/>
                <a:gd name="T67" fmla="*/ 39 h 177"/>
                <a:gd name="T68" fmla="*/ 200 w 237"/>
                <a:gd name="T69" fmla="*/ 42 h 177"/>
                <a:gd name="T70" fmla="*/ 40 w 237"/>
                <a:gd name="T71" fmla="*/ 42 h 177"/>
                <a:gd name="T72" fmla="*/ 29 w 237"/>
                <a:gd name="T73" fmla="*/ 51 h 177"/>
                <a:gd name="T74" fmla="*/ 13 w 237"/>
                <a:gd name="T75" fmla="*/ 138 h 177"/>
                <a:gd name="T76" fmla="*/ 13 w 237"/>
                <a:gd name="T77" fmla="*/ 136 h 177"/>
                <a:gd name="T78" fmla="*/ 13 w 237"/>
                <a:gd name="T79" fmla="*/ 33 h 177"/>
                <a:gd name="T80" fmla="*/ 16 w 237"/>
                <a:gd name="T81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7" h="177">
                  <a:moveTo>
                    <a:pt x="228" y="42"/>
                  </a:moveTo>
                  <a:cubicBezTo>
                    <a:pt x="228" y="42"/>
                    <a:pt x="218" y="42"/>
                    <a:pt x="215" y="42"/>
                  </a:cubicBezTo>
                  <a:cubicBezTo>
                    <a:pt x="214" y="42"/>
                    <a:pt x="214" y="40"/>
                    <a:pt x="214" y="40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25"/>
                    <a:pt x="207" y="18"/>
                    <a:pt x="198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8"/>
                    <a:pt x="91" y="16"/>
                    <a:pt x="90" y="13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4" y="2"/>
                    <a:pt x="77" y="0"/>
                    <a:pt x="7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0"/>
                    <a:pt x="33" y="4"/>
                    <a:pt x="28" y="12"/>
                  </a:cubicBezTo>
                  <a:cubicBezTo>
                    <a:pt x="28" y="12"/>
                    <a:pt x="28" y="13"/>
                    <a:pt x="27" y="13"/>
                  </a:cubicBezTo>
                  <a:cubicBezTo>
                    <a:pt x="26" y="16"/>
                    <a:pt x="25" y="18"/>
                    <a:pt x="24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7" y="18"/>
                    <a:pt x="0" y="25"/>
                    <a:pt x="0" y="3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9"/>
                    <a:pt x="6" y="175"/>
                    <a:pt x="13" y="177"/>
                  </a:cubicBezTo>
                  <a:cubicBezTo>
                    <a:pt x="14" y="177"/>
                    <a:pt x="15" y="177"/>
                    <a:pt x="16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9" y="177"/>
                    <a:pt x="214" y="173"/>
                    <a:pt x="215" y="168"/>
                  </a:cubicBezTo>
                  <a:cubicBezTo>
                    <a:pt x="236" y="51"/>
                    <a:pt x="236" y="51"/>
                    <a:pt x="236" y="51"/>
                  </a:cubicBezTo>
                  <a:cubicBezTo>
                    <a:pt x="237" y="46"/>
                    <a:pt x="233" y="42"/>
                    <a:pt x="228" y="42"/>
                  </a:cubicBezTo>
                  <a:close/>
                  <a:moveTo>
                    <a:pt x="16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32" y="30"/>
                    <a:pt x="35" y="24"/>
                    <a:pt x="38" y="19"/>
                  </a:cubicBezTo>
                  <a:cubicBezTo>
                    <a:pt x="38" y="19"/>
                    <a:pt x="39" y="19"/>
                    <a:pt x="39" y="18"/>
                  </a:cubicBezTo>
                  <a:cubicBezTo>
                    <a:pt x="41" y="14"/>
                    <a:pt x="43" y="12"/>
                    <a:pt x="46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2"/>
                    <a:pt x="75" y="12"/>
                    <a:pt x="78" y="18"/>
                  </a:cubicBezTo>
                  <a:cubicBezTo>
                    <a:pt x="78" y="18"/>
                    <a:pt x="79" y="19"/>
                    <a:pt x="79" y="19"/>
                  </a:cubicBezTo>
                  <a:cubicBezTo>
                    <a:pt x="81" y="23"/>
                    <a:pt x="84" y="30"/>
                    <a:pt x="93" y="30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200" y="30"/>
                    <a:pt x="202" y="31"/>
                    <a:pt x="202" y="33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39"/>
                    <a:pt x="202" y="42"/>
                    <a:pt x="200" y="42"/>
                  </a:cubicBezTo>
                  <a:cubicBezTo>
                    <a:pt x="160" y="42"/>
                    <a:pt x="40" y="42"/>
                    <a:pt x="40" y="42"/>
                  </a:cubicBezTo>
                  <a:cubicBezTo>
                    <a:pt x="35" y="42"/>
                    <a:pt x="30" y="46"/>
                    <a:pt x="29" y="51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41"/>
                    <a:pt x="13" y="136"/>
                  </a:cubicBezTo>
                  <a:cubicBezTo>
                    <a:pt x="13" y="110"/>
                    <a:pt x="13" y="33"/>
                    <a:pt x="13" y="33"/>
                  </a:cubicBezTo>
                  <a:cubicBezTo>
                    <a:pt x="13" y="31"/>
                    <a:pt x="14" y="30"/>
                    <a:pt x="16" y="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9312275" y="3471863"/>
            <a:ext cx="431800" cy="433387"/>
            <a:chOff x="2522451" y="2356102"/>
            <a:chExt cx="432000" cy="432000"/>
          </a:xfrm>
        </p:grpSpPr>
        <p:sp>
          <p:nvSpPr>
            <p:cNvPr id="51" name="圆角矩形 50"/>
            <p:cNvSpPr/>
            <p:nvPr/>
          </p:nvSpPr>
          <p:spPr>
            <a:xfrm rot="2700000">
              <a:off x="2522451" y="2356102"/>
              <a:ext cx="432000" cy="432000"/>
            </a:xfrm>
            <a:prstGeom prst="roundRect">
              <a:avLst>
                <a:gd name="adj" fmla="val 7687"/>
              </a:avLst>
            </a:prstGeom>
            <a:gradFill>
              <a:gsLst>
                <a:gs pos="100000">
                  <a:srgbClr val="FAFAFA"/>
                </a:gs>
                <a:gs pos="0">
                  <a:srgbClr val="DCDCDC"/>
                </a:gs>
              </a:gsLst>
              <a:lin ang="5400000" scaled="1"/>
            </a:gradFill>
            <a:ln w="12700">
              <a:gradFill flip="none" rotWithShape="1">
                <a:gsLst>
                  <a:gs pos="100000">
                    <a:schemeClr val="bg2">
                      <a:lumMod val="75000"/>
                      <a:alpha val="40000"/>
                    </a:schemeClr>
                  </a:gs>
                  <a:gs pos="46000">
                    <a:schemeClr val="accent1">
                      <a:lumMod val="5000"/>
                      <a:lumOff val="95000"/>
                    </a:schemeClr>
                  </a:gs>
                  <a:gs pos="78000">
                    <a:schemeClr val="bg2">
                      <a:lumMod val="90000"/>
                      <a:alpha val="50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27000" dist="63500" dir="6000000" algn="tr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soft" dir="t">
                <a:rot lat="0" lon="0" rev="1800000"/>
              </a:lightRig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Freeform 95"/>
            <p:cNvSpPr>
              <a:spLocks noChangeAspect="1"/>
            </p:cNvSpPr>
            <p:nvPr/>
          </p:nvSpPr>
          <p:spPr bwMode="auto">
            <a:xfrm>
              <a:off x="2630451" y="2472962"/>
              <a:ext cx="216000" cy="198281"/>
            </a:xfrm>
            <a:custGeom>
              <a:avLst/>
              <a:gdLst>
                <a:gd name="T0" fmla="*/ 181 w 192"/>
                <a:gd name="T1" fmla="*/ 11 h 176"/>
                <a:gd name="T2" fmla="*/ 156 w 192"/>
                <a:gd name="T3" fmla="*/ 0 h 176"/>
                <a:gd name="T4" fmla="*/ 130 w 192"/>
                <a:gd name="T5" fmla="*/ 11 h 176"/>
                <a:gd name="T6" fmla="*/ 35 w 192"/>
                <a:gd name="T7" fmla="*/ 106 h 176"/>
                <a:gd name="T8" fmla="*/ 34 w 192"/>
                <a:gd name="T9" fmla="*/ 107 h 176"/>
                <a:gd name="T10" fmla="*/ 34 w 192"/>
                <a:gd name="T11" fmla="*/ 107 h 176"/>
                <a:gd name="T12" fmla="*/ 28 w 192"/>
                <a:gd name="T13" fmla="*/ 123 h 176"/>
                <a:gd name="T14" fmla="*/ 35 w 192"/>
                <a:gd name="T15" fmla="*/ 140 h 176"/>
                <a:gd name="T16" fmla="*/ 52 w 192"/>
                <a:gd name="T17" fmla="*/ 147 h 176"/>
                <a:gd name="T18" fmla="*/ 69 w 192"/>
                <a:gd name="T19" fmla="*/ 140 h 176"/>
                <a:gd name="T20" fmla="*/ 132 w 192"/>
                <a:gd name="T21" fmla="*/ 77 h 176"/>
                <a:gd name="T22" fmla="*/ 133 w 192"/>
                <a:gd name="T23" fmla="*/ 72 h 176"/>
                <a:gd name="T24" fmla="*/ 129 w 192"/>
                <a:gd name="T25" fmla="*/ 69 h 176"/>
                <a:gd name="T26" fmla="*/ 124 w 192"/>
                <a:gd name="T27" fmla="*/ 69 h 176"/>
                <a:gd name="T28" fmla="*/ 61 w 192"/>
                <a:gd name="T29" fmla="*/ 132 h 176"/>
                <a:gd name="T30" fmla="*/ 52 w 192"/>
                <a:gd name="T31" fmla="*/ 136 h 176"/>
                <a:gd name="T32" fmla="*/ 43 w 192"/>
                <a:gd name="T33" fmla="*/ 132 h 176"/>
                <a:gd name="T34" fmla="*/ 39 w 192"/>
                <a:gd name="T35" fmla="*/ 123 h 176"/>
                <a:gd name="T36" fmla="*/ 43 w 192"/>
                <a:gd name="T37" fmla="*/ 114 h 176"/>
                <a:gd name="T38" fmla="*/ 138 w 192"/>
                <a:gd name="T39" fmla="*/ 19 h 176"/>
                <a:gd name="T40" fmla="*/ 156 w 192"/>
                <a:gd name="T41" fmla="*/ 12 h 176"/>
                <a:gd name="T42" fmla="*/ 173 w 192"/>
                <a:gd name="T43" fmla="*/ 19 h 176"/>
                <a:gd name="T44" fmla="*/ 180 w 192"/>
                <a:gd name="T45" fmla="*/ 36 h 176"/>
                <a:gd name="T46" fmla="*/ 173 w 192"/>
                <a:gd name="T47" fmla="*/ 54 h 176"/>
                <a:gd name="T48" fmla="*/ 77 w 192"/>
                <a:gd name="T49" fmla="*/ 149 h 176"/>
                <a:gd name="T50" fmla="*/ 73 w 192"/>
                <a:gd name="T51" fmla="*/ 154 h 176"/>
                <a:gd name="T52" fmla="*/ 47 w 192"/>
                <a:gd name="T53" fmla="*/ 164 h 176"/>
                <a:gd name="T54" fmla="*/ 22 w 192"/>
                <a:gd name="T55" fmla="*/ 154 h 176"/>
                <a:gd name="T56" fmla="*/ 11 w 192"/>
                <a:gd name="T57" fmla="*/ 128 h 176"/>
                <a:gd name="T58" fmla="*/ 22 w 192"/>
                <a:gd name="T59" fmla="*/ 103 h 176"/>
                <a:gd name="T60" fmla="*/ 77 w 192"/>
                <a:gd name="T61" fmla="*/ 47 h 176"/>
                <a:gd name="T62" fmla="*/ 78 w 192"/>
                <a:gd name="T63" fmla="*/ 43 h 176"/>
                <a:gd name="T64" fmla="*/ 73 w 192"/>
                <a:gd name="T65" fmla="*/ 38 h 176"/>
                <a:gd name="T66" fmla="*/ 69 w 192"/>
                <a:gd name="T67" fmla="*/ 39 h 176"/>
                <a:gd name="T68" fmla="*/ 14 w 192"/>
                <a:gd name="T69" fmla="*/ 95 h 176"/>
                <a:gd name="T70" fmla="*/ 0 w 192"/>
                <a:gd name="T71" fmla="*/ 128 h 176"/>
                <a:gd name="T72" fmla="*/ 14 w 192"/>
                <a:gd name="T73" fmla="*/ 162 h 176"/>
                <a:gd name="T74" fmla="*/ 47 w 192"/>
                <a:gd name="T75" fmla="*/ 176 h 176"/>
                <a:gd name="T76" fmla="*/ 81 w 192"/>
                <a:gd name="T77" fmla="*/ 162 h 176"/>
                <a:gd name="T78" fmla="*/ 181 w 192"/>
                <a:gd name="T79" fmla="*/ 62 h 176"/>
                <a:gd name="T80" fmla="*/ 192 w 192"/>
                <a:gd name="T81" fmla="*/ 36 h 176"/>
                <a:gd name="T82" fmla="*/ 181 w 192"/>
                <a:gd name="T83" fmla="*/ 1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76">
                  <a:moveTo>
                    <a:pt x="181" y="11"/>
                  </a:moveTo>
                  <a:cubicBezTo>
                    <a:pt x="174" y="4"/>
                    <a:pt x="165" y="0"/>
                    <a:pt x="156" y="0"/>
                  </a:cubicBezTo>
                  <a:cubicBezTo>
                    <a:pt x="146" y="0"/>
                    <a:pt x="137" y="4"/>
                    <a:pt x="130" y="1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0" y="112"/>
                    <a:pt x="28" y="117"/>
                    <a:pt x="28" y="123"/>
                  </a:cubicBezTo>
                  <a:cubicBezTo>
                    <a:pt x="28" y="129"/>
                    <a:pt x="31" y="136"/>
                    <a:pt x="35" y="140"/>
                  </a:cubicBezTo>
                  <a:cubicBezTo>
                    <a:pt x="40" y="145"/>
                    <a:pt x="46" y="147"/>
                    <a:pt x="52" y="147"/>
                  </a:cubicBezTo>
                  <a:cubicBezTo>
                    <a:pt x="59" y="147"/>
                    <a:pt x="65" y="145"/>
                    <a:pt x="69" y="140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2" y="77"/>
                    <a:pt x="135" y="75"/>
                    <a:pt x="133" y="72"/>
                  </a:cubicBezTo>
                  <a:cubicBezTo>
                    <a:pt x="132" y="71"/>
                    <a:pt x="130" y="69"/>
                    <a:pt x="129" y="69"/>
                  </a:cubicBezTo>
                  <a:cubicBezTo>
                    <a:pt x="126" y="67"/>
                    <a:pt x="124" y="69"/>
                    <a:pt x="124" y="69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59" y="134"/>
                    <a:pt x="56" y="136"/>
                    <a:pt x="52" y="136"/>
                  </a:cubicBezTo>
                  <a:cubicBezTo>
                    <a:pt x="49" y="136"/>
                    <a:pt x="46" y="134"/>
                    <a:pt x="43" y="132"/>
                  </a:cubicBezTo>
                  <a:cubicBezTo>
                    <a:pt x="41" y="130"/>
                    <a:pt x="39" y="126"/>
                    <a:pt x="39" y="123"/>
                  </a:cubicBezTo>
                  <a:cubicBezTo>
                    <a:pt x="39" y="120"/>
                    <a:pt x="41" y="116"/>
                    <a:pt x="43" y="114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43" y="14"/>
                    <a:pt x="149" y="12"/>
                    <a:pt x="156" y="12"/>
                  </a:cubicBezTo>
                  <a:cubicBezTo>
                    <a:pt x="162" y="12"/>
                    <a:pt x="168" y="14"/>
                    <a:pt x="173" y="19"/>
                  </a:cubicBezTo>
                  <a:cubicBezTo>
                    <a:pt x="178" y="24"/>
                    <a:pt x="180" y="30"/>
                    <a:pt x="180" y="36"/>
                  </a:cubicBezTo>
                  <a:cubicBezTo>
                    <a:pt x="180" y="43"/>
                    <a:pt x="178" y="49"/>
                    <a:pt x="173" y="54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66" y="161"/>
                    <a:pt x="57" y="164"/>
                    <a:pt x="47" y="164"/>
                  </a:cubicBezTo>
                  <a:cubicBezTo>
                    <a:pt x="38" y="164"/>
                    <a:pt x="29" y="161"/>
                    <a:pt x="22" y="154"/>
                  </a:cubicBezTo>
                  <a:cubicBezTo>
                    <a:pt x="15" y="147"/>
                    <a:pt x="11" y="138"/>
                    <a:pt x="11" y="128"/>
                  </a:cubicBezTo>
                  <a:cubicBezTo>
                    <a:pt x="11" y="119"/>
                    <a:pt x="15" y="110"/>
                    <a:pt x="22" y="10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80" y="45"/>
                    <a:pt x="78" y="43"/>
                  </a:cubicBezTo>
                  <a:cubicBezTo>
                    <a:pt x="76" y="41"/>
                    <a:pt x="74" y="39"/>
                    <a:pt x="73" y="38"/>
                  </a:cubicBezTo>
                  <a:cubicBezTo>
                    <a:pt x="71" y="36"/>
                    <a:pt x="69" y="39"/>
                    <a:pt x="69" y="39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5" y="104"/>
                    <a:pt x="0" y="116"/>
                    <a:pt x="0" y="128"/>
                  </a:cubicBezTo>
                  <a:cubicBezTo>
                    <a:pt x="0" y="141"/>
                    <a:pt x="5" y="153"/>
                    <a:pt x="14" y="162"/>
                  </a:cubicBezTo>
                  <a:cubicBezTo>
                    <a:pt x="23" y="171"/>
                    <a:pt x="35" y="176"/>
                    <a:pt x="47" y="176"/>
                  </a:cubicBezTo>
                  <a:cubicBezTo>
                    <a:pt x="60" y="176"/>
                    <a:pt x="72" y="171"/>
                    <a:pt x="81" y="162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8" y="55"/>
                    <a:pt x="192" y="46"/>
                    <a:pt x="192" y="36"/>
                  </a:cubicBezTo>
                  <a:cubicBezTo>
                    <a:pt x="192" y="27"/>
                    <a:pt x="188" y="18"/>
                    <a:pt x="181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8" name="圆角矩形 57"/>
          <p:cNvSpPr/>
          <p:nvPr/>
        </p:nvSpPr>
        <p:spPr>
          <a:xfrm rot="2700000">
            <a:off x="10992037" y="1481320"/>
            <a:ext cx="432000" cy="432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127000" dist="635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 rot="2700000">
            <a:off x="8482205" y="540574"/>
            <a:ext cx="432000" cy="432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127000" dist="635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 rot="2700000">
            <a:off x="7768614" y="2456657"/>
            <a:ext cx="432000" cy="432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127000" dist="635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圆角矩形 62"/>
          <p:cNvSpPr/>
          <p:nvPr/>
        </p:nvSpPr>
        <p:spPr>
          <a:xfrm rot="2700000">
            <a:off x="8640229" y="3848189"/>
            <a:ext cx="432000" cy="432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127000" dist="635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 rot="2700000">
            <a:off x="10993587" y="4938036"/>
            <a:ext cx="432000" cy="432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127000" dist="635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圆角矩形 68"/>
          <p:cNvSpPr/>
          <p:nvPr/>
        </p:nvSpPr>
        <p:spPr>
          <a:xfrm rot="2700000">
            <a:off x="9428341" y="5563848"/>
            <a:ext cx="432000" cy="432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127000" dist="635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圆角矩形 69"/>
          <p:cNvSpPr/>
          <p:nvPr/>
        </p:nvSpPr>
        <p:spPr>
          <a:xfrm rot="2700000">
            <a:off x="7220428" y="5886780"/>
            <a:ext cx="432000" cy="432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5400000" scaled="1"/>
          </a:gradFill>
          <a:ln w="1270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127000" dist="635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4" name="组合 123"/>
          <p:cNvGrpSpPr>
            <a:grpSpLocks/>
          </p:cNvGrpSpPr>
          <p:nvPr/>
        </p:nvGrpSpPr>
        <p:grpSpPr bwMode="auto">
          <a:xfrm>
            <a:off x="8359775" y="995363"/>
            <a:ext cx="2265363" cy="1800225"/>
            <a:chOff x="8339696" y="947604"/>
            <a:chExt cx="2265364" cy="1800000"/>
          </a:xfrm>
        </p:grpSpPr>
        <p:sp>
          <p:nvSpPr>
            <p:cNvPr id="2" name="圆角矩形 1"/>
            <p:cNvSpPr/>
            <p:nvPr/>
          </p:nvSpPr>
          <p:spPr>
            <a:xfrm rot="2700000">
              <a:off x="8575719" y="947604"/>
              <a:ext cx="1800000" cy="1800000"/>
            </a:xfrm>
            <a:prstGeom prst="roundRect">
              <a:avLst>
                <a:gd name="adj" fmla="val 7687"/>
              </a:avLst>
            </a:prstGeom>
            <a:gradFill>
              <a:gsLst>
                <a:gs pos="100000">
                  <a:srgbClr val="FAFAFA"/>
                </a:gs>
                <a:gs pos="0">
                  <a:srgbClr val="DCDCDC"/>
                </a:gs>
              </a:gsLst>
              <a:lin ang="5400000" scaled="1"/>
            </a:gradFill>
            <a:ln w="19050">
              <a:gradFill flip="none" rotWithShape="1">
                <a:gsLst>
                  <a:gs pos="100000">
                    <a:schemeClr val="bg2">
                      <a:lumMod val="75000"/>
                      <a:alpha val="40000"/>
                    </a:schemeClr>
                  </a:gs>
                  <a:gs pos="46000">
                    <a:schemeClr val="accent1">
                      <a:lumMod val="5000"/>
                      <a:lumOff val="95000"/>
                    </a:schemeClr>
                  </a:gs>
                  <a:gs pos="78000">
                    <a:schemeClr val="bg2">
                      <a:lumMod val="90000"/>
                      <a:alpha val="50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381000" dist="127000" dir="6000000" algn="tr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soft" dir="t">
                <a:rot lat="0" lon="0" rev="1800000"/>
              </a:lightRig>
            </a:scene3d>
            <a:sp3d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39696" y="1657127"/>
              <a:ext cx="2265364" cy="368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2">
                      <a:lumMod val="75000"/>
                    </a:schemeClr>
                  </a:solidFill>
                  <a:latin typeface="MS PMincho" panose="02020600040205080304" pitchFamily="18" charset="-128"/>
                  <a:ea typeface="MS PMincho" panose="02020600040205080304" pitchFamily="18" charset="-128"/>
                </a:rPr>
                <a:t>&lt;</a:t>
              </a:r>
              <a:r>
                <a:rPr lang="zh-CN" altLang="en-US" b="1" dirty="0">
                  <a:solidFill>
                    <a:schemeClr val="bg2">
                      <a:lumMod val="75000"/>
                    </a:schemeClr>
                  </a:solidFill>
                  <a:latin typeface="MS PMincho" panose="02020600040205080304" pitchFamily="18" charset="-128"/>
                  <a:ea typeface="MS PMincho" panose="02020600040205080304" pitchFamily="18" charset="-128"/>
                </a:rPr>
                <a:t>　　　　　　　　　　　　</a:t>
              </a:r>
              <a:r>
                <a:rPr lang="en-US" altLang="zh-CN" b="1" dirty="0">
                  <a:solidFill>
                    <a:schemeClr val="bg2">
                      <a:lumMod val="75000"/>
                    </a:schemeClr>
                  </a:solidFill>
                  <a:latin typeface="MS PMincho" panose="02020600040205080304" pitchFamily="18" charset="-128"/>
                  <a:ea typeface="MS PMincho" panose="02020600040205080304" pitchFamily="18" charset="-128"/>
                </a:rPr>
                <a:t>&gt;</a:t>
              </a:r>
              <a:endParaRPr lang="zh-CN" altLang="en-US" b="1" dirty="0">
                <a:solidFill>
                  <a:schemeClr val="bg2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171700" y="-1588"/>
            <a:ext cx="4929188" cy="1200151"/>
          </a:xfrm>
          <a:prstGeom prst="rect">
            <a:avLst/>
          </a:prstGeom>
          <a:noFill/>
          <a:effectLst>
            <a:outerShdw dist="12700" dir="5400000" algn="t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rgbClr val="2E75B6"/>
                </a:solidFill>
                <a:latin typeface="Adobe Caslon Pro Bold" panose="0205070206050A020403" pitchFamily="18" charset="0"/>
                <a:ea typeface="+mn-ea"/>
              </a:rPr>
              <a:t>BALEAP 2017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85963" y="989013"/>
            <a:ext cx="509905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8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82" name="矩形 81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矩形 82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5" name="矩形 84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6" name="矩形 85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67150" y="-611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31963" y="5780088"/>
            <a:ext cx="55514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Markus Davis, </a:t>
            </a:r>
            <a:r>
              <a:rPr lang="de-DE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Stuart Perrin, and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Tim Marr </a:t>
            </a:r>
            <a:endParaRPr lang="de-DE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1308">
            <a:off x="9029700" y="1474788"/>
            <a:ext cx="8556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71538" y="1046163"/>
            <a:ext cx="7202487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The University of Bristol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– Centre for English Language and Foundation Studies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58813" y="2760663"/>
            <a:ext cx="76930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i="1" dirty="0">
                <a:latin typeface="Calibri" pitchFamily="34" charset="0"/>
              </a:rPr>
              <a:t>Towards an EAP Teaching Future in China: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i="1" dirty="0">
                <a:latin typeface="Calibri" pitchFamily="34" charset="0"/>
              </a:rPr>
              <a:t>Professional Development and the First National Certificate in Teaching EAP.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26303 0.77083 " pathEditMode="relative" rAng="0" ptsTypes="AA">
                                      <p:cBhvr>
                                        <p:cTn id="21" dur="15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3854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3.7037E-7 L 0.09753 0.71227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3560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1.11111E-6 L 0.39141 0.93403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4669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3.33333E-6 L 0.30026 0.93912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469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1094 0.9511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475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7.40741E-7 L 0.19336 0.5886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2942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4.81481E-6 L 0.38502 0.75047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45" y="375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4.81481E-6 L 0.43203 0.11783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58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2.96296E-6 L 0.38464 0.28287 " pathEditMode="relative" rAng="0" ptsTypes="AA">
                                      <p:cBhvr>
                                        <p:cTn id="78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1414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8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7 -1.48148E-6 L 0.24193 0.5132 " pathEditMode="relative" rAng="0" ptsTypes="AA">
                                      <p:cBhvr>
                                        <p:cTn id="8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2564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8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-3.7037E-6 L 0.08984 0.825 " pathEditMode="relative" rAng="0" ptsTypes="AA">
                                      <p:cBhvr>
                                        <p:cTn id="90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4125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9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29167E-6 -2.59259E-6 L 0.3099 0.46297 " pathEditMode="relative" rAng="0" ptsTypes="AA">
                                      <p:cBhvr>
                                        <p:cTn id="96" dur="75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314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-3.7037E-6 L 0.11849 0.50209 " pathEditMode="relative" rAng="0" ptsTypes="AA">
                                      <p:cBhvr>
                                        <p:cTn id="102" dur="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2509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mp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21600000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0833E-6 -3.7037E-7 L 0.09661 0.17407 " pathEditMode="relative" rAng="0" ptsTypes="AA">
                                      <p:cBhvr>
                                        <p:cTn id="108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870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mp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42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04167E-6 1.48148E-6 L 0.19245 0.30046 " pathEditMode="relative" rAng="0" ptsTypes="AA">
                                      <p:cBhvr>
                                        <p:cTn id="114" dur="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502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42" presetClass="path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04167E-6 -3.7037E-7 L 0.09427 0.30509 " pathEditMode="relative" rAng="0" ptsTypes="AA">
                                      <p:cBhvr>
                                        <p:cTn id="120" dur="5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525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8" presetClass="emph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42" presetClass="path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375E-6 -4.07407E-6 L 0.25169 0.19769 " pathEditMode="relative" rAng="0" ptsTypes="AA">
                                      <p:cBhvr>
                                        <p:cTn id="126" dur="5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988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圆角矩形 9"/>
          <p:cNvGrpSpPr>
            <a:grpSpLocks noChangeAspect="1"/>
          </p:cNvGrpSpPr>
          <p:nvPr/>
        </p:nvGrpSpPr>
        <p:grpSpPr bwMode="auto">
          <a:xfrm>
            <a:off x="4427538" y="1370013"/>
            <a:ext cx="3630612" cy="3629025"/>
            <a:chOff x="2354" y="1475"/>
            <a:chExt cx="2961" cy="2960"/>
          </a:xfrm>
        </p:grpSpPr>
        <p:pic>
          <p:nvPicPr>
            <p:cNvPr id="25621" name="圆角矩形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4" y="1475"/>
              <a:ext cx="2961" cy="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2" name="Text Box 4"/>
            <p:cNvSpPr txBox="1">
              <a:spLocks noChangeArrowheads="1"/>
            </p:cNvSpPr>
            <p:nvPr/>
          </p:nvSpPr>
          <p:spPr bwMode="auto">
            <a:xfrm rot="2700000">
              <a:off x="2984" y="2012"/>
              <a:ext cx="1732" cy="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9702" name="矩形 21"/>
          <p:cNvSpPr>
            <a:spLocks noChangeArrowheads="1"/>
          </p:cNvSpPr>
          <p:nvPr/>
        </p:nvSpPr>
        <p:spPr bwMode="auto">
          <a:xfrm>
            <a:off x="7754938" y="1457325"/>
            <a:ext cx="44370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u="sng" dirty="0">
                <a:latin typeface="Calibri" pitchFamily="34" charset="0"/>
              </a:rPr>
              <a:t>Create</a:t>
            </a:r>
            <a:r>
              <a:rPr lang="en-US" altLang="zh-CN" sz="2800" dirty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800" dirty="0">
                <a:latin typeface="Calibri" pitchFamily="34" charset="0"/>
              </a:rPr>
              <a:t>institutional leaders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800" dirty="0">
                <a:latin typeface="Calibri" pitchFamily="34" charset="0"/>
              </a:rPr>
              <a:t>designers and developers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800" dirty="0" smtClean="0">
                <a:latin typeface="Calibri" pitchFamily="34" charset="0"/>
              </a:rPr>
              <a:t>EAP professionals</a:t>
            </a: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93038" y="4129088"/>
            <a:ext cx="4160837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>
                <a:latin typeface="+mn-lt"/>
                <a:ea typeface="+mn-ea"/>
              </a:rPr>
              <a:t>Foster</a:t>
            </a:r>
            <a:r>
              <a:rPr lang="en-US" sz="2800" dirty="0">
                <a:latin typeface="+mn-lt"/>
                <a:ea typeface="+mn-ea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+mn-lt"/>
                <a:ea typeface="+mn-ea"/>
              </a:rPr>
              <a:t>observation culture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+mn-lt"/>
                <a:ea typeface="+mn-ea"/>
              </a:rPr>
              <a:t>institutional collaborative culture</a:t>
            </a:r>
          </a:p>
        </p:txBody>
      </p:sp>
      <p:sp>
        <p:nvSpPr>
          <p:cNvPr id="29" name="任意多边形 28"/>
          <p:cNvSpPr>
            <a:spLocks noChangeAspect="1"/>
          </p:cNvSpPr>
          <p:nvPr/>
        </p:nvSpPr>
        <p:spPr>
          <a:xfrm>
            <a:off x="6333085" y="1870563"/>
            <a:ext cx="1258657" cy="2516944"/>
          </a:xfrm>
          <a:custGeom>
            <a:avLst/>
            <a:gdLst>
              <a:gd name="connsiteX0" fmla="*/ 0 w 1488499"/>
              <a:gd name="connsiteY0" fmla="*/ 0 h 2976998"/>
              <a:gd name="connsiteX1" fmla="*/ 1488499 w 1488499"/>
              <a:gd name="connsiteY1" fmla="*/ 1488499 h 2976998"/>
              <a:gd name="connsiteX2" fmla="*/ 0 w 1488499"/>
              <a:gd name="connsiteY2" fmla="*/ 2976998 h 2976998"/>
              <a:gd name="connsiteX3" fmla="*/ 0 w 1488499"/>
              <a:gd name="connsiteY3" fmla="*/ 2172579 h 2976998"/>
              <a:gd name="connsiteX4" fmla="*/ 684080 w 1488499"/>
              <a:gd name="connsiteY4" fmla="*/ 1488499 h 2976998"/>
              <a:gd name="connsiteX5" fmla="*/ 0 w 1488499"/>
              <a:gd name="connsiteY5" fmla="*/ 804419 h 2976998"/>
              <a:gd name="connsiteX6" fmla="*/ 0 w 1488499"/>
              <a:gd name="connsiteY6" fmla="*/ 0 h 29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499" h="2976998">
                <a:moveTo>
                  <a:pt x="0" y="0"/>
                </a:moveTo>
                <a:lnTo>
                  <a:pt x="1488499" y="1488499"/>
                </a:lnTo>
                <a:lnTo>
                  <a:pt x="0" y="2976998"/>
                </a:lnTo>
                <a:lnTo>
                  <a:pt x="0" y="2172579"/>
                </a:lnTo>
                <a:lnTo>
                  <a:pt x="684080" y="1488499"/>
                </a:lnTo>
                <a:lnTo>
                  <a:pt x="0" y="80441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1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  <a:gs pos="20000">
                <a:schemeClr val="bg2"/>
              </a:gs>
            </a:gsLst>
            <a:lin ang="5400000" scaled="1"/>
            <a:tileRect/>
          </a:gradFill>
          <a:ln>
            <a:gradFill flip="none" rotWithShape="1">
              <a:gsLst>
                <a:gs pos="38000">
                  <a:schemeClr val="accent1">
                    <a:lumMod val="5000"/>
                    <a:lumOff val="95000"/>
                  </a:schemeClr>
                </a:gs>
                <a:gs pos="72000">
                  <a:schemeClr val="bg2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innerShdw blurRad="889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26"/>
          <p:cNvSpPr>
            <a:spLocks noChangeAspect="1"/>
          </p:cNvSpPr>
          <p:nvPr/>
        </p:nvSpPr>
        <p:spPr>
          <a:xfrm>
            <a:off x="4993967" y="1853532"/>
            <a:ext cx="1244584" cy="2489480"/>
          </a:xfrm>
          <a:custGeom>
            <a:avLst/>
            <a:gdLst>
              <a:gd name="connsiteX0" fmla="*/ 1488498 w 1488498"/>
              <a:gd name="connsiteY0" fmla="*/ 0 h 2976996"/>
              <a:gd name="connsiteX1" fmla="*/ 1488498 w 1488498"/>
              <a:gd name="connsiteY1" fmla="*/ 815581 h 2976996"/>
              <a:gd name="connsiteX2" fmla="*/ 815581 w 1488498"/>
              <a:gd name="connsiteY2" fmla="*/ 1488498 h 2976996"/>
              <a:gd name="connsiteX3" fmla="*/ 1488498 w 1488498"/>
              <a:gd name="connsiteY3" fmla="*/ 2161415 h 2976996"/>
              <a:gd name="connsiteX4" fmla="*/ 1488498 w 1488498"/>
              <a:gd name="connsiteY4" fmla="*/ 2976996 h 2976996"/>
              <a:gd name="connsiteX5" fmla="*/ 0 w 1488498"/>
              <a:gd name="connsiteY5" fmla="*/ 1488498 h 2976996"/>
              <a:gd name="connsiteX6" fmla="*/ 1488498 w 1488498"/>
              <a:gd name="connsiteY6" fmla="*/ 0 h 29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498" h="2976996">
                <a:moveTo>
                  <a:pt x="1488498" y="0"/>
                </a:moveTo>
                <a:lnTo>
                  <a:pt x="1488498" y="815581"/>
                </a:lnTo>
                <a:lnTo>
                  <a:pt x="815581" y="1488498"/>
                </a:lnTo>
                <a:lnTo>
                  <a:pt x="1488498" y="2161415"/>
                </a:lnTo>
                <a:lnTo>
                  <a:pt x="1488498" y="2976996"/>
                </a:lnTo>
                <a:lnTo>
                  <a:pt x="0" y="1488498"/>
                </a:lnTo>
                <a:lnTo>
                  <a:pt x="1488498" y="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/>
              </a:gs>
              <a:gs pos="100000">
                <a:schemeClr val="accent1"/>
              </a:gs>
              <a:gs pos="55000">
                <a:schemeClr val="bg2"/>
              </a:gs>
            </a:gsLst>
            <a:lin ang="5400000" scaled="1"/>
            <a:tileRect/>
          </a:gradFill>
          <a:ln>
            <a:gradFill flip="none" rotWithShape="1">
              <a:gsLst>
                <a:gs pos="38000">
                  <a:schemeClr val="accent1">
                    <a:lumMod val="5000"/>
                    <a:lumOff val="95000"/>
                  </a:schemeClr>
                </a:gs>
                <a:gs pos="72000">
                  <a:schemeClr val="bg2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innerShdw blurRad="889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9" name="组合 3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0" name="矩形 39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5613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7263" y="2840038"/>
            <a:ext cx="53816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矩形 7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900" y="382588"/>
            <a:ext cx="611505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30" name="文本框 16"/>
          <p:cNvSpPr txBox="1">
            <a:spLocks noChangeArrowheads="1"/>
          </p:cNvSpPr>
          <p:nvPr/>
        </p:nvSpPr>
        <p:spPr bwMode="auto">
          <a:xfrm>
            <a:off x="241300" y="1490663"/>
            <a:ext cx="464978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altLang="zh-CN" sz="2800" dirty="0">
                <a:latin typeface="Calibri" pitchFamily="34" charset="0"/>
              </a:rPr>
              <a:t>Neglect the underpinnings: ideas come </a:t>
            </a:r>
            <a:r>
              <a:rPr lang="en-US" altLang="zh-CN" sz="2800" dirty="0" smtClean="0">
                <a:latin typeface="Calibri" pitchFamily="34" charset="0"/>
              </a:rPr>
              <a:t>first</a:t>
            </a:r>
            <a:endParaRPr lang="en-US" altLang="zh-CN" sz="2800" dirty="0"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altLang="zh-CN" sz="2800" dirty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altLang="zh-CN" sz="2800" dirty="0">
                <a:latin typeface="Calibri" pitchFamily="34" charset="0"/>
              </a:rPr>
              <a:t>Be a series of demonstrations of teaching activities / </a:t>
            </a:r>
            <a:r>
              <a:rPr lang="en-US" altLang="zh-CN" sz="2800" dirty="0" smtClean="0">
                <a:latin typeface="Calibri" pitchFamily="34" charset="0"/>
              </a:rPr>
              <a:t>tasks</a:t>
            </a:r>
            <a:endParaRPr lang="en-US" altLang="zh-CN" sz="2800" dirty="0"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altLang="zh-CN" sz="2800" dirty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altLang="zh-CN" sz="2800" dirty="0">
                <a:latin typeface="Calibri" pitchFamily="34" charset="0"/>
              </a:rPr>
              <a:t>Just model use of a “good” course </a:t>
            </a:r>
            <a:r>
              <a:rPr lang="en-US" altLang="zh-CN" sz="2800" dirty="0" smtClean="0">
                <a:latin typeface="Calibri" pitchFamily="34" charset="0"/>
              </a:rPr>
              <a:t>book</a:t>
            </a:r>
            <a:endParaRPr lang="en-US" altLang="zh-CN" sz="2800" dirty="0"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altLang="zh-CN" sz="2800" dirty="0">
              <a:latin typeface="Calibri" pitchFamily="34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altLang="zh-CN" sz="2800" dirty="0">
                <a:latin typeface="Calibri" pitchFamily="34" charset="0"/>
              </a:rPr>
              <a:t>Promote ‘pseudocontent’ as </a:t>
            </a:r>
            <a:r>
              <a:rPr lang="en-US" altLang="zh-CN" sz="2800" dirty="0" smtClean="0">
                <a:latin typeface="Calibri" pitchFamily="34" charset="0"/>
              </a:rPr>
              <a:t>authentic</a:t>
            </a: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76321" y="500934"/>
            <a:ext cx="4633370" cy="586884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TEAP Training should 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4" grpId="0"/>
      <p:bldP spid="29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60625" y="535287"/>
            <a:ext cx="3735061" cy="646331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Further lessons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0" name="矩形 39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9703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6577" y="1817421"/>
            <a:ext cx="11382672" cy="4060825"/>
          </a:xfrm>
        </p:spPr>
        <p:txBody>
          <a:bodyPr/>
          <a:lstStyle/>
          <a:p>
            <a:r>
              <a:rPr lang="en-US" sz="2000" dirty="0" smtClean="0"/>
              <a:t>Importance of getting the core concepts clear: ‘Academic’ does not translate easily into Chinese: the commonest Chinese word summons up images of ‘top experts… probably in white coats, in a laboratory.’</a:t>
            </a:r>
          </a:p>
          <a:p>
            <a:endParaRPr lang="en-US" sz="2000" dirty="0" smtClean="0"/>
          </a:p>
          <a:p>
            <a:r>
              <a:rPr lang="en-US" sz="2000" dirty="0" smtClean="0"/>
              <a:t>Centrality of the discipline, and the way disciplinary identity is formed and expressed through language (trainees had tended to assume that there was ‘an EAP’ – a single one) </a:t>
            </a:r>
          </a:p>
          <a:p>
            <a:endParaRPr lang="en-US" sz="2000" dirty="0" smtClean="0"/>
          </a:p>
          <a:p>
            <a:r>
              <a:rPr lang="en-US" sz="2000" dirty="0" smtClean="0"/>
              <a:t>Acknowledgement that Chinese teachers typically have very limited autonomy: institutional and cultural constraints are very strong (teachers are expected to behave ‘like teachers’). Sensitivity to this context is appreciated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60625" y="535287"/>
            <a:ext cx="2718565" cy="646331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References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07950" y="1363663"/>
            <a:ext cx="11976100" cy="343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Huang, F.T. (2007). </a:t>
            </a:r>
            <a:r>
              <a:rPr lang="en-US" sz="24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Internationalisation</a:t>
            </a:r>
            <a:r>
              <a:rPr 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of higher education in China: A focus on foreign degree-conferring programs</a:t>
            </a:r>
            <a:r>
              <a:rPr lang="en-US" sz="2400" i="1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RIKE International Publication</a:t>
            </a:r>
            <a:r>
              <a:rPr 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Series, </a:t>
            </a:r>
            <a:r>
              <a:rPr lang="en-US" sz="2400" i="1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421-432. </a:t>
            </a:r>
            <a:r>
              <a:rPr lang="en-US" sz="24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British Council. (2013). </a:t>
            </a:r>
            <a:r>
              <a:rPr lang="en-US" sz="2400" i="1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shape of things to come. The evolution of transnational education: data, definitions, opportunities and impacts analysis. </a:t>
            </a:r>
            <a:r>
              <a:rPr lang="en-US" sz="2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4"/>
              </a:rPr>
              <a:t>http://www.britishcouncil.org/sites/britishcouncil.uk2/files/the_shape_of_things_to_come_2.pdf</a:t>
            </a:r>
            <a:r>
              <a:rPr lang="en-US" sz="2400" i="1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Accessed 8 June 2016.</a:t>
            </a:r>
          </a:p>
          <a:p>
            <a:endParaRPr lang="en-US" altLang="zh-CN" sz="2400" i="1" dirty="0">
              <a:latin typeface="Calibri" pitchFamily="34" charset="0"/>
            </a:endParaRPr>
          </a:p>
        </p:txBody>
      </p:sp>
      <p:grpSp>
        <p:nvGrpSpPr>
          <p:cNvPr id="39" name="组合 3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0" name="矩形 39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7653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83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757238" y="787400"/>
            <a:ext cx="9039225" cy="127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>
            <a:spLocks noChangeAspect="1"/>
          </p:cNvSpPr>
          <p:nvPr/>
        </p:nvSpPr>
        <p:spPr>
          <a:xfrm rot="2700000">
            <a:off x="8523288" y="2274888"/>
            <a:ext cx="2879725" cy="2879725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90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9" name="圆角矩形 18"/>
          <p:cNvSpPr>
            <a:spLocks noChangeAspect="1"/>
          </p:cNvSpPr>
          <p:nvPr/>
        </p:nvSpPr>
        <p:spPr>
          <a:xfrm rot="18900000">
            <a:off x="9642018" y="234328"/>
            <a:ext cx="1300381" cy="1300381"/>
          </a:xfrm>
          <a:prstGeom prst="roundRect">
            <a:avLst>
              <a:gd name="adj" fmla="val 7687"/>
            </a:avLst>
          </a:prstGeom>
          <a:solidFill>
            <a:srgbClr val="2E75B6"/>
          </a:solidFill>
          <a:ln w="12700">
            <a:gradFill flip="none" rotWithShape="1">
              <a:gsLst>
                <a:gs pos="50000">
                  <a:schemeClr val="bg1"/>
                </a:gs>
                <a:gs pos="100000">
                  <a:schemeClr val="accent3">
                    <a:lumMod val="95000"/>
                    <a:lumOff val="5000"/>
                  </a:schemeClr>
                </a:gs>
              </a:gsLst>
              <a:lin ang="18900000" scaled="0"/>
              <a:tileRect/>
            </a:gradFill>
          </a:ln>
          <a:effectLst>
            <a:innerShdw blurRad="38100" dist="25400" dir="189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600"/>
              </a:lnSpc>
              <a:defRPr/>
            </a:pPr>
            <a:endParaRPr lang="en-US" altLang="zh-CN" sz="1600" dirty="0">
              <a:solidFill>
                <a:srgbClr val="E7E6E6"/>
              </a:solidFill>
            </a:endParaRPr>
          </a:p>
          <a:p>
            <a:pPr algn="ctr">
              <a:lnSpc>
                <a:spcPts val="2600"/>
              </a:lnSpc>
              <a:defRPr/>
            </a:pPr>
            <a:endParaRPr lang="en-US" altLang="zh-CN" sz="2800" dirty="0">
              <a:solidFill>
                <a:srgbClr val="E7E6E6"/>
              </a:solidFill>
            </a:endParaRPr>
          </a:p>
          <a:p>
            <a:pPr algn="ctr">
              <a:lnSpc>
                <a:spcPts val="2600"/>
              </a:lnSpc>
              <a:defRPr/>
            </a:pPr>
            <a:endParaRPr lang="en-US" altLang="zh-CN" sz="2800" dirty="0">
              <a:solidFill>
                <a:srgbClr val="E7E6E6"/>
              </a:solidFill>
            </a:endParaRPr>
          </a:p>
          <a:p>
            <a:pPr algn="ctr">
              <a:lnSpc>
                <a:spcPts val="2600"/>
              </a:lnSpc>
              <a:defRPr/>
            </a:pPr>
            <a:endParaRPr lang="en-US" altLang="zh-CN" sz="2800" dirty="0">
              <a:solidFill>
                <a:srgbClr val="E7E6E6"/>
              </a:solidFill>
            </a:endParaRPr>
          </a:p>
          <a:p>
            <a:pPr algn="ctr">
              <a:lnSpc>
                <a:spcPts val="2600"/>
              </a:lnSpc>
              <a:defRPr/>
            </a:pPr>
            <a:endParaRPr lang="en-US" altLang="zh-CN" sz="2800" dirty="0">
              <a:solidFill>
                <a:srgbClr val="E7E6E6"/>
              </a:solidFill>
            </a:endParaRPr>
          </a:p>
          <a:p>
            <a:pPr algn="ctr">
              <a:lnSpc>
                <a:spcPts val="2600"/>
              </a:lnSpc>
              <a:defRPr/>
            </a:pPr>
            <a:endParaRPr lang="en-US" altLang="zh-CN" sz="2800" dirty="0">
              <a:solidFill>
                <a:srgbClr val="E7E6E6"/>
              </a:solidFill>
            </a:endParaRPr>
          </a:p>
          <a:p>
            <a:pPr algn="ctr">
              <a:lnSpc>
                <a:spcPts val="2600"/>
              </a:lnSpc>
              <a:defRPr/>
            </a:pPr>
            <a:endParaRPr lang="en-US" altLang="zh-CN" sz="2800" dirty="0">
              <a:solidFill>
                <a:srgbClr val="E7E6E6"/>
              </a:solidFill>
            </a:endParaRPr>
          </a:p>
          <a:p>
            <a:pPr algn="ctr">
              <a:lnSpc>
                <a:spcPts val="2600"/>
              </a:lnSpc>
              <a:defRPr/>
            </a:pPr>
            <a:endParaRPr lang="en-US" altLang="zh-CN" dirty="0">
              <a:solidFill>
                <a:srgbClr val="E7E6E6"/>
              </a:solidFill>
            </a:endParaRPr>
          </a:p>
        </p:txBody>
      </p:sp>
      <p:grpSp>
        <p:nvGrpSpPr>
          <p:cNvPr id="9" name="圆角矩形 8"/>
          <p:cNvGrpSpPr>
            <a:grpSpLocks noChangeAspect="1"/>
          </p:cNvGrpSpPr>
          <p:nvPr/>
        </p:nvGrpSpPr>
        <p:grpSpPr bwMode="auto">
          <a:xfrm>
            <a:off x="9571038" y="0"/>
            <a:ext cx="2044700" cy="2046288"/>
            <a:chOff x="4259" y="937"/>
            <a:chExt cx="2960" cy="2961"/>
          </a:xfrm>
        </p:grpSpPr>
        <p:pic>
          <p:nvPicPr>
            <p:cNvPr id="7192" name="圆角矩形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59" y="937"/>
              <a:ext cx="2960" cy="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3" name="Text Box 6"/>
            <p:cNvSpPr txBox="1">
              <a:spLocks noChangeArrowheads="1"/>
            </p:cNvSpPr>
            <p:nvPr/>
          </p:nvSpPr>
          <p:spPr bwMode="auto">
            <a:xfrm rot="2700000">
              <a:off x="4889" y="1474"/>
              <a:ext cx="1732" cy="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圆角矩形 17"/>
          <p:cNvGrpSpPr>
            <a:grpSpLocks noChangeAspect="1"/>
          </p:cNvGrpSpPr>
          <p:nvPr/>
        </p:nvGrpSpPr>
        <p:grpSpPr bwMode="auto">
          <a:xfrm>
            <a:off x="9977438" y="365125"/>
            <a:ext cx="1279525" cy="1279525"/>
            <a:chOff x="4827" y="1413"/>
            <a:chExt cx="1855" cy="1855"/>
          </a:xfrm>
        </p:grpSpPr>
        <p:pic>
          <p:nvPicPr>
            <p:cNvPr id="7190" name="圆角矩形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27" y="1413"/>
              <a:ext cx="1855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1" name="Text Box 9"/>
            <p:cNvSpPr txBox="1">
              <a:spLocks noChangeArrowheads="1"/>
            </p:cNvSpPr>
            <p:nvPr/>
          </p:nvSpPr>
          <p:spPr bwMode="auto">
            <a:xfrm rot="2700000">
              <a:off x="5105" y="1690"/>
              <a:ext cx="1300" cy="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227" name="文本框 25"/>
          <p:cNvSpPr txBox="1">
            <a:spLocks noChangeArrowheads="1"/>
          </p:cNvSpPr>
          <p:nvPr/>
        </p:nvSpPr>
        <p:spPr bwMode="auto">
          <a:xfrm>
            <a:off x="3173413" y="3116263"/>
            <a:ext cx="10447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altLang="zh-CN" sz="2000" dirty="0">
              <a:solidFill>
                <a:srgbClr val="000000"/>
              </a:solidFill>
              <a:cs typeface="Arial" charset="0"/>
            </a:endParaRPr>
          </a:p>
          <a:p>
            <a:pPr marL="342900" indent="-342900"/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altLang="zh-CN" sz="2000" dirty="0">
                <a:solidFill>
                  <a:srgbClr val="000000"/>
                </a:solidFill>
                <a:cs typeface="Arial" charset="0"/>
              </a:rPr>
            </a:br>
            <a:endParaRPr lang="en-GB" altLang="zh-CN" sz="2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5" name="矩形 44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0" name="矩形 39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235" name="Title 1"/>
          <p:cNvSpPr>
            <a:spLocks noGrp="1"/>
          </p:cNvSpPr>
          <p:nvPr>
            <p:ph type="title"/>
          </p:nvPr>
        </p:nvSpPr>
        <p:spPr>
          <a:xfrm>
            <a:off x="714375" y="211138"/>
            <a:ext cx="11244263" cy="609600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281D63"/>
                </a:solidFill>
                <a:latin typeface="Calibri" pitchFamily="34" charset="0"/>
              </a:rPr>
              <a:t>Transnational Education (TNE)  – a 2000’s phenomena </a:t>
            </a:r>
            <a:endParaRPr lang="en-US" altLang="zh-CN" sz="2800" dirty="0" smtClean="0"/>
          </a:p>
        </p:txBody>
      </p:sp>
      <p:pic>
        <p:nvPicPr>
          <p:cNvPr id="7180" name="Picture 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4" name="文本框 25"/>
          <p:cNvSpPr txBox="1">
            <a:spLocks noChangeArrowheads="1"/>
          </p:cNvSpPr>
          <p:nvPr/>
        </p:nvSpPr>
        <p:spPr bwMode="auto">
          <a:xfrm>
            <a:off x="0" y="1123950"/>
            <a:ext cx="121920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A4004A"/>
              </a:buClr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cs typeface="Arial" charset="0"/>
              </a:rPr>
              <a:t>  One element of the </a:t>
            </a:r>
            <a:r>
              <a:rPr lang="en-GB" altLang="zh-CN" sz="2000" i="1" dirty="0">
                <a:solidFill>
                  <a:srgbClr val="002060"/>
                </a:solidFill>
                <a:cs typeface="Arial" charset="0"/>
              </a:rPr>
              <a:t>internationalisation of education</a:t>
            </a:r>
            <a:r>
              <a:rPr lang="en-GB" altLang="zh-CN" sz="2000" dirty="0">
                <a:solidFill>
                  <a:srgbClr val="002060"/>
                </a:solidFill>
                <a:cs typeface="Arial" charset="0"/>
              </a:rPr>
              <a:t>.</a:t>
            </a:r>
            <a:r>
              <a:rPr lang="en-GB" altLang="zh-CN" sz="2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altLang="zh-CN" sz="2000" dirty="0">
                <a:solidFill>
                  <a:srgbClr val="000000"/>
                </a:solidFill>
                <a:cs typeface="Arial" charset="0"/>
              </a:rPr>
            </a:br>
            <a:endParaRPr lang="en-GB" altLang="zh-CN" sz="2000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A4004A"/>
              </a:buClr>
              <a:buFont typeface="Arial" charset="0"/>
              <a:buChar char="•"/>
            </a:pPr>
            <a:r>
              <a:rPr lang="en-GB" altLang="zh-CN" sz="2000" dirty="0">
                <a:solidFill>
                  <a:srgbClr val="000000"/>
                </a:solidFill>
                <a:cs typeface="Arial" charset="0"/>
              </a:rPr>
              <a:t>  Typically (and incorrectly) associated with exporting of English speaking education and educational models.</a:t>
            </a:r>
            <a:br>
              <a:rPr lang="en-GB" altLang="zh-CN" sz="2000" dirty="0">
                <a:solidFill>
                  <a:srgbClr val="000000"/>
                </a:solidFill>
                <a:cs typeface="Arial" charset="0"/>
              </a:rPr>
            </a:br>
            <a:endParaRPr lang="en-GB" altLang="zh-CN" sz="2000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A4004A"/>
              </a:buClr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>  Asia and especially </a:t>
            </a:r>
            <a:r>
              <a:rPr lang="en-US" altLang="zh-CN" sz="2000" i="1" dirty="0">
                <a:solidFill>
                  <a:srgbClr val="002060"/>
                </a:solidFill>
                <a:cs typeface="Arial" charset="0"/>
              </a:rPr>
              <a:t>China</a:t>
            </a: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> has been particularly active in TNE </a:t>
            </a:r>
            <a:r>
              <a:rPr lang="en-US" altLang="zh-CN" sz="2000" dirty="0">
                <a:solidFill>
                  <a:srgbClr val="595959"/>
                </a:solidFill>
                <a:cs typeface="Arial" charset="0"/>
              </a:rPr>
              <a:t>(Huang 2007) </a:t>
            </a: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>with the British Council </a:t>
            </a:r>
            <a:r>
              <a:rPr lang="en-US" altLang="zh-CN" sz="2000" dirty="0">
                <a:solidFill>
                  <a:srgbClr val="595959"/>
                </a:solidFill>
                <a:cs typeface="Arial" charset="0"/>
              </a:rPr>
              <a:t>(2013) </a:t>
            </a: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>identifying China as a country with TNE opportunity. </a:t>
            </a:r>
          </a:p>
          <a:p>
            <a:pPr>
              <a:buClr>
                <a:srgbClr val="A4004A"/>
              </a:buClr>
              <a:buFont typeface="Arial" charset="0"/>
              <a:buNone/>
            </a:pPr>
            <a:endParaRPr lang="en-US" altLang="zh-CN" sz="2000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A4004A"/>
              </a:buClr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>  The 1995 Education Act of the People’s Republic of China encouraged cooperation with foreign Partners.</a:t>
            </a:r>
          </a:p>
          <a:p>
            <a:pPr>
              <a:buClr>
                <a:srgbClr val="A4004A"/>
              </a:buClr>
              <a:buFont typeface="Arial" charset="0"/>
              <a:buNone/>
            </a:pPr>
            <a:endParaRPr lang="en-US" altLang="zh-CN" sz="2000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A4004A"/>
              </a:buClr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>   Now many partnerships and joint ventures between Chinese and UK/USA/Australian institutions.</a:t>
            </a:r>
          </a:p>
          <a:p>
            <a:pPr>
              <a:buClr>
                <a:srgbClr val="A4004A"/>
              </a:buClr>
              <a:buFont typeface="Arial" charset="0"/>
              <a:buNone/>
            </a:pPr>
            <a:endParaRPr lang="en-US" altLang="zh-CN" sz="2000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rgbClr val="A4004A"/>
              </a:buClr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>   National Plan for Medium and Long Term Educational Reform and Development </a:t>
            </a:r>
            <a:r>
              <a:rPr lang="en-US" altLang="zh-CN" sz="2000" dirty="0">
                <a:solidFill>
                  <a:srgbClr val="595959"/>
                </a:solidFill>
                <a:cs typeface="Arial" charset="0"/>
              </a:rPr>
              <a:t>(</a:t>
            </a:r>
            <a:r>
              <a:rPr lang="en-US" altLang="zh-CN" sz="2000" dirty="0" err="1">
                <a:solidFill>
                  <a:srgbClr val="595959"/>
                </a:solidFill>
                <a:cs typeface="Arial" charset="0"/>
              </a:rPr>
              <a:t>MoE</a:t>
            </a:r>
            <a:r>
              <a:rPr lang="en-US" altLang="zh-CN" sz="2000" dirty="0">
                <a:solidFill>
                  <a:srgbClr val="595959"/>
                </a:solidFill>
                <a:cs typeface="Arial" charset="0"/>
              </a:rPr>
              <a:t> 2010):</a:t>
            </a: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altLang="zh-CN" sz="2000" dirty="0">
                <a:solidFill>
                  <a:srgbClr val="000000"/>
                </a:solidFill>
                <a:cs typeface="Arial" charset="0"/>
              </a:rPr>
            </a:b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altLang="zh-CN" sz="2000" dirty="0">
                <a:solidFill>
                  <a:srgbClr val="000000"/>
                </a:solidFill>
                <a:cs typeface="Arial" charset="0"/>
              </a:rPr>
            </a:br>
            <a:r>
              <a:rPr lang="en-US" altLang="zh-CN" sz="2000" dirty="0">
                <a:solidFill>
                  <a:srgbClr val="000000"/>
                </a:solidFill>
                <a:cs typeface="Arial" charset="0"/>
              </a:rPr>
              <a:t>        </a:t>
            </a:r>
            <a:r>
              <a:rPr lang="en-US" altLang="zh-CN" sz="2000" i="1" dirty="0">
                <a:solidFill>
                  <a:srgbClr val="2E75B6"/>
                </a:solidFill>
                <a:cs typeface="Arial" charset="0"/>
              </a:rPr>
              <a:t>- achieving educational modernization</a:t>
            </a:r>
            <a:br>
              <a:rPr lang="en-US" altLang="zh-CN" sz="2000" i="1" dirty="0">
                <a:solidFill>
                  <a:srgbClr val="2E75B6"/>
                </a:solidFill>
                <a:cs typeface="Arial" charset="0"/>
              </a:rPr>
            </a:br>
            <a:r>
              <a:rPr lang="en-US" altLang="zh-CN" sz="2000" i="1" dirty="0">
                <a:solidFill>
                  <a:srgbClr val="2E75B6"/>
                </a:solidFill>
                <a:cs typeface="Arial" charset="0"/>
              </a:rPr>
              <a:t>        - forming a learning society</a:t>
            </a:r>
            <a:br>
              <a:rPr lang="en-US" altLang="zh-CN" sz="2000" i="1" dirty="0">
                <a:solidFill>
                  <a:srgbClr val="2E75B6"/>
                </a:solidFill>
                <a:cs typeface="Arial" charset="0"/>
              </a:rPr>
            </a:br>
            <a:r>
              <a:rPr lang="en-US" altLang="zh-CN" sz="2000" i="1" dirty="0">
                <a:solidFill>
                  <a:srgbClr val="2E75B6"/>
                </a:solidFill>
                <a:cs typeface="Arial" charset="0"/>
              </a:rPr>
              <a:t>        - transforming China into a country with competitive human resources</a:t>
            </a:r>
          </a:p>
          <a:p>
            <a:pPr>
              <a:buClr>
                <a:srgbClr val="A4004A"/>
              </a:buClr>
              <a:buFont typeface="Arial" charset="0"/>
              <a:buChar char="•"/>
            </a:pPr>
            <a:endParaRPr lang="en-US" altLang="zh-CN" sz="2000" i="1" dirty="0">
              <a:solidFill>
                <a:srgbClr val="2E75B6"/>
              </a:solidFill>
              <a:cs typeface="Arial" charset="0"/>
            </a:endParaRPr>
          </a:p>
          <a:p>
            <a:pPr>
              <a:buClr>
                <a:srgbClr val="A4004A"/>
              </a:buClr>
              <a:buFont typeface="Arial" charset="0"/>
              <a:buChar char="•"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Clr>
                <a:srgbClr val="A4004A"/>
              </a:buClr>
              <a:buFont typeface="Arial" charset="0"/>
              <a:buChar char="•"/>
            </a:pPr>
            <a:endParaRPr lang="en-GB" altLang="zh-CN" sz="20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227" grpId="0"/>
      <p:bldP spid="9235" grpId="0"/>
      <p:bldP spid="9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9020175" y="622300"/>
            <a:ext cx="358775" cy="358775"/>
            <a:chOff x="903330" y="4323416"/>
            <a:chExt cx="360000" cy="360000"/>
          </a:xfrm>
        </p:grpSpPr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990941" y="4406248"/>
              <a:ext cx="184779" cy="189558"/>
            </a:xfrm>
            <a:custGeom>
              <a:avLst/>
              <a:gdLst>
                <a:gd name="T0" fmla="*/ 268 w 683"/>
                <a:gd name="T1" fmla="*/ 80 h 706"/>
                <a:gd name="T2" fmla="*/ 428 w 683"/>
                <a:gd name="T3" fmla="*/ 80 h 706"/>
                <a:gd name="T4" fmla="*/ 535 w 683"/>
                <a:gd name="T5" fmla="*/ 76 h 706"/>
                <a:gd name="T6" fmla="*/ 535 w 683"/>
                <a:gd name="T7" fmla="*/ 204 h 706"/>
                <a:gd name="T8" fmla="*/ 535 w 683"/>
                <a:gd name="T9" fmla="*/ 76 h 706"/>
                <a:gd name="T10" fmla="*/ 227 w 683"/>
                <a:gd name="T11" fmla="*/ 422 h 706"/>
                <a:gd name="T12" fmla="*/ 241 w 683"/>
                <a:gd name="T13" fmla="*/ 657 h 706"/>
                <a:gd name="T14" fmla="*/ 169 w 683"/>
                <a:gd name="T15" fmla="*/ 457 h 706"/>
                <a:gd name="T16" fmla="*/ 131 w 683"/>
                <a:gd name="T17" fmla="*/ 657 h 706"/>
                <a:gd name="T18" fmla="*/ 82 w 683"/>
                <a:gd name="T19" fmla="*/ 423 h 706"/>
                <a:gd name="T20" fmla="*/ 25 w 683"/>
                <a:gd name="T21" fmla="*/ 403 h 706"/>
                <a:gd name="T22" fmla="*/ 74 w 683"/>
                <a:gd name="T23" fmla="*/ 217 h 706"/>
                <a:gd name="T24" fmla="*/ 160 w 683"/>
                <a:gd name="T25" fmla="*/ 267 h 706"/>
                <a:gd name="T26" fmla="*/ 234 w 683"/>
                <a:gd name="T27" fmla="*/ 217 h 706"/>
                <a:gd name="T28" fmla="*/ 333 w 683"/>
                <a:gd name="T29" fmla="*/ 180 h 706"/>
                <a:gd name="T30" fmla="*/ 335 w 683"/>
                <a:gd name="T31" fmla="*/ 208 h 706"/>
                <a:gd name="T32" fmla="*/ 346 w 683"/>
                <a:gd name="T33" fmla="*/ 365 h 706"/>
                <a:gd name="T34" fmla="*/ 347 w 683"/>
                <a:gd name="T35" fmla="*/ 366 h 706"/>
                <a:gd name="T36" fmla="*/ 348 w 683"/>
                <a:gd name="T37" fmla="*/ 365 h 706"/>
                <a:gd name="T38" fmla="*/ 358 w 683"/>
                <a:gd name="T39" fmla="*/ 208 h 706"/>
                <a:gd name="T40" fmla="*/ 360 w 683"/>
                <a:gd name="T41" fmla="*/ 180 h 706"/>
                <a:gd name="T42" fmla="*/ 456 w 683"/>
                <a:gd name="T43" fmla="*/ 217 h 706"/>
                <a:gd name="T44" fmla="*/ 536 w 683"/>
                <a:gd name="T45" fmla="*/ 267 h 706"/>
                <a:gd name="T46" fmla="*/ 614 w 683"/>
                <a:gd name="T47" fmla="*/ 217 h 706"/>
                <a:gd name="T48" fmla="*/ 656 w 683"/>
                <a:gd name="T49" fmla="*/ 395 h 706"/>
                <a:gd name="T50" fmla="*/ 604 w 683"/>
                <a:gd name="T51" fmla="*/ 422 h 706"/>
                <a:gd name="T52" fmla="*/ 617 w 683"/>
                <a:gd name="T53" fmla="*/ 657 h 706"/>
                <a:gd name="T54" fmla="*/ 546 w 683"/>
                <a:gd name="T55" fmla="*/ 457 h 706"/>
                <a:gd name="T56" fmla="*/ 507 w 683"/>
                <a:gd name="T57" fmla="*/ 657 h 706"/>
                <a:gd name="T58" fmla="*/ 459 w 683"/>
                <a:gd name="T59" fmla="*/ 423 h 706"/>
                <a:gd name="T60" fmla="*/ 435 w 683"/>
                <a:gd name="T61" fmla="*/ 426 h 706"/>
                <a:gd name="T62" fmla="*/ 377 w 683"/>
                <a:gd name="T63" fmla="*/ 706 h 706"/>
                <a:gd name="T64" fmla="*/ 331 w 683"/>
                <a:gd name="T65" fmla="*/ 467 h 706"/>
                <a:gd name="T66" fmla="*/ 246 w 683"/>
                <a:gd name="T67" fmla="*/ 706 h 706"/>
                <a:gd name="T68" fmla="*/ 228 w 683"/>
                <a:gd name="T69" fmla="*/ 402 h 706"/>
                <a:gd name="T70" fmla="*/ 95 w 683"/>
                <a:gd name="T71" fmla="*/ 140 h 706"/>
                <a:gd name="T72" fmla="*/ 223 w 683"/>
                <a:gd name="T73" fmla="*/ 14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3" h="706">
                  <a:moveTo>
                    <a:pt x="348" y="0"/>
                  </a:moveTo>
                  <a:cubicBezTo>
                    <a:pt x="304" y="0"/>
                    <a:pt x="268" y="36"/>
                    <a:pt x="268" y="80"/>
                  </a:cubicBezTo>
                  <a:cubicBezTo>
                    <a:pt x="268" y="124"/>
                    <a:pt x="304" y="160"/>
                    <a:pt x="348" y="160"/>
                  </a:cubicBezTo>
                  <a:cubicBezTo>
                    <a:pt x="392" y="160"/>
                    <a:pt x="428" y="124"/>
                    <a:pt x="428" y="80"/>
                  </a:cubicBezTo>
                  <a:cubicBezTo>
                    <a:pt x="428" y="36"/>
                    <a:pt x="392" y="0"/>
                    <a:pt x="348" y="0"/>
                  </a:cubicBezTo>
                  <a:close/>
                  <a:moveTo>
                    <a:pt x="535" y="76"/>
                  </a:moveTo>
                  <a:cubicBezTo>
                    <a:pt x="500" y="76"/>
                    <a:pt x="471" y="105"/>
                    <a:pt x="471" y="140"/>
                  </a:cubicBezTo>
                  <a:cubicBezTo>
                    <a:pt x="471" y="175"/>
                    <a:pt x="500" y="204"/>
                    <a:pt x="535" y="204"/>
                  </a:cubicBezTo>
                  <a:cubicBezTo>
                    <a:pt x="571" y="204"/>
                    <a:pt x="599" y="175"/>
                    <a:pt x="599" y="140"/>
                  </a:cubicBezTo>
                  <a:cubicBezTo>
                    <a:pt x="599" y="105"/>
                    <a:pt x="571" y="76"/>
                    <a:pt x="535" y="76"/>
                  </a:cubicBezTo>
                  <a:close/>
                  <a:moveTo>
                    <a:pt x="228" y="402"/>
                  </a:moveTo>
                  <a:cubicBezTo>
                    <a:pt x="227" y="422"/>
                    <a:pt x="227" y="422"/>
                    <a:pt x="227" y="422"/>
                  </a:cubicBezTo>
                  <a:cubicBezTo>
                    <a:pt x="227" y="423"/>
                    <a:pt x="227" y="423"/>
                    <a:pt x="227" y="423"/>
                  </a:cubicBezTo>
                  <a:cubicBezTo>
                    <a:pt x="241" y="657"/>
                    <a:pt x="241" y="657"/>
                    <a:pt x="241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69" y="457"/>
                    <a:pt x="169" y="457"/>
                    <a:pt x="169" y="457"/>
                  </a:cubicBezTo>
                  <a:cubicBezTo>
                    <a:pt x="143" y="457"/>
                    <a:pt x="143" y="457"/>
                    <a:pt x="143" y="457"/>
                  </a:cubicBezTo>
                  <a:cubicBezTo>
                    <a:pt x="131" y="657"/>
                    <a:pt x="131" y="657"/>
                    <a:pt x="131" y="657"/>
                  </a:cubicBezTo>
                  <a:cubicBezTo>
                    <a:pt x="74" y="657"/>
                    <a:pt x="74" y="657"/>
                    <a:pt x="74" y="657"/>
                  </a:cubicBezTo>
                  <a:cubicBezTo>
                    <a:pt x="82" y="423"/>
                    <a:pt x="82" y="423"/>
                    <a:pt x="82" y="423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25" y="403"/>
                    <a:pt x="25" y="403"/>
                    <a:pt x="25" y="403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74" y="217"/>
                    <a:pt x="74" y="217"/>
                    <a:pt x="74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34" y="217"/>
                    <a:pt x="234" y="217"/>
                    <a:pt x="234" y="217"/>
                  </a:cubicBezTo>
                  <a:cubicBezTo>
                    <a:pt x="250" y="180"/>
                    <a:pt x="250" y="180"/>
                    <a:pt x="250" y="180"/>
                  </a:cubicBezTo>
                  <a:cubicBezTo>
                    <a:pt x="333" y="180"/>
                    <a:pt x="333" y="180"/>
                    <a:pt x="333" y="180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35" y="208"/>
                    <a:pt x="335" y="208"/>
                    <a:pt x="335" y="208"/>
                  </a:cubicBezTo>
                  <a:cubicBezTo>
                    <a:pt x="317" y="336"/>
                    <a:pt x="317" y="336"/>
                    <a:pt x="317" y="336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6" y="367"/>
                    <a:pt x="346" y="367"/>
                    <a:pt x="346" y="367"/>
                  </a:cubicBezTo>
                  <a:cubicBezTo>
                    <a:pt x="347" y="366"/>
                    <a:pt x="347" y="366"/>
                    <a:pt x="347" y="366"/>
                  </a:cubicBezTo>
                  <a:cubicBezTo>
                    <a:pt x="348" y="367"/>
                    <a:pt x="348" y="367"/>
                    <a:pt x="348" y="367"/>
                  </a:cubicBezTo>
                  <a:cubicBezTo>
                    <a:pt x="348" y="365"/>
                    <a:pt x="348" y="365"/>
                    <a:pt x="348" y="365"/>
                  </a:cubicBezTo>
                  <a:cubicBezTo>
                    <a:pt x="376" y="336"/>
                    <a:pt x="376" y="336"/>
                    <a:pt x="376" y="336"/>
                  </a:cubicBezTo>
                  <a:cubicBezTo>
                    <a:pt x="358" y="208"/>
                    <a:pt x="358" y="208"/>
                    <a:pt x="358" y="208"/>
                  </a:cubicBezTo>
                  <a:cubicBezTo>
                    <a:pt x="366" y="191"/>
                    <a:pt x="366" y="191"/>
                    <a:pt x="366" y="191"/>
                  </a:cubicBezTo>
                  <a:cubicBezTo>
                    <a:pt x="360" y="180"/>
                    <a:pt x="360" y="180"/>
                    <a:pt x="360" y="180"/>
                  </a:cubicBezTo>
                  <a:cubicBezTo>
                    <a:pt x="444" y="180"/>
                    <a:pt x="444" y="180"/>
                    <a:pt x="444" y="180"/>
                  </a:cubicBezTo>
                  <a:cubicBezTo>
                    <a:pt x="456" y="217"/>
                    <a:pt x="456" y="217"/>
                    <a:pt x="456" y="217"/>
                  </a:cubicBezTo>
                  <a:cubicBezTo>
                    <a:pt x="495" y="217"/>
                    <a:pt x="495" y="217"/>
                    <a:pt x="495" y="217"/>
                  </a:cubicBezTo>
                  <a:cubicBezTo>
                    <a:pt x="536" y="267"/>
                    <a:pt x="536" y="267"/>
                    <a:pt x="536" y="267"/>
                  </a:cubicBezTo>
                  <a:cubicBezTo>
                    <a:pt x="577" y="217"/>
                    <a:pt x="577" y="217"/>
                    <a:pt x="577" y="217"/>
                  </a:cubicBezTo>
                  <a:cubicBezTo>
                    <a:pt x="614" y="217"/>
                    <a:pt x="614" y="217"/>
                    <a:pt x="614" y="217"/>
                  </a:cubicBezTo>
                  <a:cubicBezTo>
                    <a:pt x="683" y="371"/>
                    <a:pt x="683" y="371"/>
                    <a:pt x="683" y="371"/>
                  </a:cubicBezTo>
                  <a:cubicBezTo>
                    <a:pt x="656" y="395"/>
                    <a:pt x="656" y="395"/>
                    <a:pt x="656" y="395"/>
                  </a:cubicBezTo>
                  <a:cubicBezTo>
                    <a:pt x="609" y="317"/>
                    <a:pt x="609" y="317"/>
                    <a:pt x="609" y="317"/>
                  </a:cubicBezTo>
                  <a:cubicBezTo>
                    <a:pt x="604" y="422"/>
                    <a:pt x="604" y="422"/>
                    <a:pt x="604" y="422"/>
                  </a:cubicBezTo>
                  <a:cubicBezTo>
                    <a:pt x="604" y="423"/>
                    <a:pt x="604" y="423"/>
                    <a:pt x="604" y="423"/>
                  </a:cubicBezTo>
                  <a:cubicBezTo>
                    <a:pt x="617" y="657"/>
                    <a:pt x="617" y="657"/>
                    <a:pt x="617" y="657"/>
                  </a:cubicBezTo>
                  <a:cubicBezTo>
                    <a:pt x="556" y="657"/>
                    <a:pt x="556" y="657"/>
                    <a:pt x="556" y="6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507" y="657"/>
                    <a:pt x="507" y="657"/>
                    <a:pt x="507" y="657"/>
                  </a:cubicBezTo>
                  <a:cubicBezTo>
                    <a:pt x="450" y="657"/>
                    <a:pt x="450" y="657"/>
                    <a:pt x="450" y="657"/>
                  </a:cubicBezTo>
                  <a:cubicBezTo>
                    <a:pt x="459" y="423"/>
                    <a:pt x="459" y="423"/>
                    <a:pt x="459" y="423"/>
                  </a:cubicBezTo>
                  <a:cubicBezTo>
                    <a:pt x="458" y="406"/>
                    <a:pt x="458" y="406"/>
                    <a:pt x="458" y="406"/>
                  </a:cubicBezTo>
                  <a:cubicBezTo>
                    <a:pt x="435" y="426"/>
                    <a:pt x="435" y="426"/>
                    <a:pt x="435" y="426"/>
                  </a:cubicBezTo>
                  <a:cubicBezTo>
                    <a:pt x="445" y="706"/>
                    <a:pt x="445" y="706"/>
                    <a:pt x="445" y="706"/>
                  </a:cubicBezTo>
                  <a:cubicBezTo>
                    <a:pt x="377" y="706"/>
                    <a:pt x="377" y="706"/>
                    <a:pt x="377" y="706"/>
                  </a:cubicBezTo>
                  <a:cubicBezTo>
                    <a:pt x="362" y="467"/>
                    <a:pt x="362" y="467"/>
                    <a:pt x="362" y="467"/>
                  </a:cubicBezTo>
                  <a:cubicBezTo>
                    <a:pt x="331" y="467"/>
                    <a:pt x="331" y="467"/>
                    <a:pt x="331" y="467"/>
                  </a:cubicBezTo>
                  <a:cubicBezTo>
                    <a:pt x="319" y="706"/>
                    <a:pt x="319" y="706"/>
                    <a:pt x="319" y="706"/>
                  </a:cubicBezTo>
                  <a:cubicBezTo>
                    <a:pt x="246" y="706"/>
                    <a:pt x="246" y="706"/>
                    <a:pt x="246" y="706"/>
                  </a:cubicBezTo>
                  <a:cubicBezTo>
                    <a:pt x="262" y="426"/>
                    <a:pt x="262" y="426"/>
                    <a:pt x="262" y="426"/>
                  </a:cubicBezTo>
                  <a:cubicBezTo>
                    <a:pt x="228" y="402"/>
                    <a:pt x="228" y="402"/>
                    <a:pt x="228" y="402"/>
                  </a:cubicBezTo>
                  <a:close/>
                  <a:moveTo>
                    <a:pt x="159" y="76"/>
                  </a:moveTo>
                  <a:cubicBezTo>
                    <a:pt x="123" y="76"/>
                    <a:pt x="95" y="105"/>
                    <a:pt x="95" y="140"/>
                  </a:cubicBezTo>
                  <a:cubicBezTo>
                    <a:pt x="95" y="175"/>
                    <a:pt x="123" y="204"/>
                    <a:pt x="159" y="204"/>
                  </a:cubicBezTo>
                  <a:cubicBezTo>
                    <a:pt x="194" y="204"/>
                    <a:pt x="223" y="175"/>
                    <a:pt x="223" y="140"/>
                  </a:cubicBezTo>
                  <a:cubicBezTo>
                    <a:pt x="223" y="105"/>
                    <a:pt x="194" y="76"/>
                    <a:pt x="159" y="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圆角矩形 16"/>
            <p:cNvSpPr>
              <a:spLocks noChangeAspect="1"/>
            </p:cNvSpPr>
            <p:nvPr/>
          </p:nvSpPr>
          <p:spPr>
            <a:xfrm rot="2700000">
              <a:off x="903330" y="4323416"/>
              <a:ext cx="360000" cy="36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90000"/>
                </a:schemeClr>
              </a:solidFill>
            </a:ln>
            <a:effectLst>
              <a:outerShdw dist="12700" dir="54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9578975" y="619125"/>
            <a:ext cx="360363" cy="360363"/>
            <a:chOff x="1565474" y="4310313"/>
            <a:chExt cx="360000" cy="360000"/>
          </a:xfrm>
        </p:grpSpPr>
        <p:sp>
          <p:nvSpPr>
            <p:cNvPr id="28" name="Freeform 18"/>
            <p:cNvSpPr>
              <a:spLocks noEditPoints="1"/>
            </p:cNvSpPr>
            <p:nvPr/>
          </p:nvSpPr>
          <p:spPr bwMode="black">
            <a:xfrm>
              <a:off x="1652699" y="4394366"/>
              <a:ext cx="196652" cy="191894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61735" tIns="30867" rIns="61735" bIns="3086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圆角矩形 28"/>
            <p:cNvSpPr>
              <a:spLocks noChangeAspect="1"/>
            </p:cNvSpPr>
            <p:nvPr/>
          </p:nvSpPr>
          <p:spPr>
            <a:xfrm rot="2700000">
              <a:off x="1565474" y="4310313"/>
              <a:ext cx="360000" cy="36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90000"/>
                </a:schemeClr>
              </a:solidFill>
            </a:ln>
            <a:effectLst>
              <a:outerShdw dist="12700" dir="54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10694988" y="622300"/>
            <a:ext cx="360362" cy="358775"/>
            <a:chOff x="4121354" y="3862344"/>
            <a:chExt cx="360000" cy="360000"/>
          </a:xfrm>
        </p:grpSpPr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4214922" y="3935618"/>
              <a:ext cx="172864" cy="203894"/>
            </a:xfrm>
            <a:custGeom>
              <a:avLst/>
              <a:gdLst>
                <a:gd name="T0" fmla="*/ 379 w 498"/>
                <a:gd name="T1" fmla="*/ 0 h 586"/>
                <a:gd name="T2" fmla="*/ 444 w 498"/>
                <a:gd name="T3" fmla="*/ 65 h 586"/>
                <a:gd name="T4" fmla="*/ 416 w 498"/>
                <a:gd name="T5" fmla="*/ 231 h 586"/>
                <a:gd name="T6" fmla="*/ 405 w 498"/>
                <a:gd name="T7" fmla="*/ 38 h 586"/>
                <a:gd name="T8" fmla="*/ 125 w 498"/>
                <a:gd name="T9" fmla="*/ 27 h 586"/>
                <a:gd name="T10" fmla="*/ 167 w 498"/>
                <a:gd name="T11" fmla="*/ 81 h 586"/>
                <a:gd name="T12" fmla="*/ 27 w 498"/>
                <a:gd name="T13" fmla="*/ 249 h 586"/>
                <a:gd name="T14" fmla="*/ 39 w 498"/>
                <a:gd name="T15" fmla="*/ 531 h 586"/>
                <a:gd name="T16" fmla="*/ 148 w 498"/>
                <a:gd name="T17" fmla="*/ 542 h 586"/>
                <a:gd name="T18" fmla="*/ 65 w 498"/>
                <a:gd name="T19" fmla="*/ 570 h 586"/>
                <a:gd name="T20" fmla="*/ 0 w 498"/>
                <a:gd name="T21" fmla="*/ 505 h 586"/>
                <a:gd name="T22" fmla="*/ 1 w 498"/>
                <a:gd name="T23" fmla="*/ 238 h 586"/>
                <a:gd name="T24" fmla="*/ 76 w 498"/>
                <a:gd name="T25" fmla="*/ 7 h 586"/>
                <a:gd name="T26" fmla="*/ 76 w 498"/>
                <a:gd name="T27" fmla="*/ 7 h 586"/>
                <a:gd name="T28" fmla="*/ 76 w 498"/>
                <a:gd name="T29" fmla="*/ 6 h 586"/>
                <a:gd name="T30" fmla="*/ 79 w 498"/>
                <a:gd name="T31" fmla="*/ 3 h 586"/>
                <a:gd name="T32" fmla="*/ 79 w 498"/>
                <a:gd name="T33" fmla="*/ 3 h 586"/>
                <a:gd name="T34" fmla="*/ 79 w 498"/>
                <a:gd name="T35" fmla="*/ 3 h 586"/>
                <a:gd name="T36" fmla="*/ 80 w 498"/>
                <a:gd name="T37" fmla="*/ 3 h 586"/>
                <a:gd name="T38" fmla="*/ 84 w 498"/>
                <a:gd name="T39" fmla="*/ 0 h 586"/>
                <a:gd name="T40" fmla="*/ 84 w 498"/>
                <a:gd name="T41" fmla="*/ 0 h 586"/>
                <a:gd name="T42" fmla="*/ 85 w 498"/>
                <a:gd name="T43" fmla="*/ 0 h 586"/>
                <a:gd name="T44" fmla="*/ 85 w 498"/>
                <a:gd name="T45" fmla="*/ 0 h 586"/>
                <a:gd name="T46" fmla="*/ 85 w 498"/>
                <a:gd name="T47" fmla="*/ 0 h 586"/>
                <a:gd name="T48" fmla="*/ 86 w 498"/>
                <a:gd name="T49" fmla="*/ 0 h 586"/>
                <a:gd name="T50" fmla="*/ 88 w 498"/>
                <a:gd name="T51" fmla="*/ 0 h 586"/>
                <a:gd name="T52" fmla="*/ 82 w 498"/>
                <a:gd name="T53" fmla="*/ 398 h 586"/>
                <a:gd name="T54" fmla="*/ 225 w 498"/>
                <a:gd name="T55" fmla="*/ 376 h 586"/>
                <a:gd name="T56" fmla="*/ 82 w 498"/>
                <a:gd name="T57" fmla="*/ 316 h 586"/>
                <a:gd name="T58" fmla="*/ 225 w 498"/>
                <a:gd name="T59" fmla="*/ 338 h 586"/>
                <a:gd name="T60" fmla="*/ 82 w 498"/>
                <a:gd name="T61" fmla="*/ 316 h 586"/>
                <a:gd name="T62" fmla="*/ 82 w 498"/>
                <a:gd name="T63" fmla="*/ 282 h 586"/>
                <a:gd name="T64" fmla="*/ 369 w 498"/>
                <a:gd name="T65" fmla="*/ 260 h 586"/>
                <a:gd name="T66" fmla="*/ 230 w 498"/>
                <a:gd name="T67" fmla="*/ 191 h 586"/>
                <a:gd name="T68" fmla="*/ 369 w 498"/>
                <a:gd name="T69" fmla="*/ 213 h 586"/>
                <a:gd name="T70" fmla="*/ 230 w 498"/>
                <a:gd name="T71" fmla="*/ 191 h 586"/>
                <a:gd name="T72" fmla="*/ 230 w 498"/>
                <a:gd name="T73" fmla="*/ 152 h 586"/>
                <a:gd name="T74" fmla="*/ 369 w 498"/>
                <a:gd name="T75" fmla="*/ 130 h 586"/>
                <a:gd name="T76" fmla="*/ 230 w 498"/>
                <a:gd name="T77" fmla="*/ 75 h 586"/>
                <a:gd name="T78" fmla="*/ 369 w 498"/>
                <a:gd name="T79" fmla="*/ 97 h 586"/>
                <a:gd name="T80" fmla="*/ 230 w 498"/>
                <a:gd name="T81" fmla="*/ 75 h 586"/>
                <a:gd name="T82" fmla="*/ 208 w 498"/>
                <a:gd name="T83" fmla="*/ 482 h 586"/>
                <a:gd name="T84" fmla="*/ 498 w 498"/>
                <a:gd name="T85" fmla="*/ 326 h 586"/>
                <a:gd name="T86" fmla="*/ 200 w 498"/>
                <a:gd name="T87" fmla="*/ 492 h 586"/>
                <a:gd name="T88" fmla="*/ 196 w 498"/>
                <a:gd name="T89" fmla="*/ 586 h 586"/>
                <a:gd name="T90" fmla="*/ 200 w 498"/>
                <a:gd name="T91" fmla="*/ 492 h 586"/>
                <a:gd name="T92" fmla="*/ 416 w 498"/>
                <a:gd name="T93" fmla="*/ 453 h 586"/>
                <a:gd name="T94" fmla="*/ 405 w 498"/>
                <a:gd name="T95" fmla="*/ 531 h 586"/>
                <a:gd name="T96" fmla="*/ 326 w 498"/>
                <a:gd name="T97" fmla="*/ 542 h 586"/>
                <a:gd name="T98" fmla="*/ 322 w 498"/>
                <a:gd name="T99" fmla="*/ 570 h 586"/>
                <a:gd name="T100" fmla="*/ 425 w 498"/>
                <a:gd name="T101" fmla="*/ 551 h 586"/>
                <a:gd name="T102" fmla="*/ 444 w 498"/>
                <a:gd name="T103" fmla="*/ 426 h 586"/>
                <a:gd name="T104" fmla="*/ 137 w 498"/>
                <a:gd name="T105" fmla="*/ 74 h 586"/>
                <a:gd name="T106" fmla="*/ 49 w 498"/>
                <a:gd name="T107" fmla="*/ 18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8" h="586">
                  <a:moveTo>
                    <a:pt x="88" y="0"/>
                  </a:moveTo>
                  <a:cubicBezTo>
                    <a:pt x="379" y="0"/>
                    <a:pt x="379" y="0"/>
                    <a:pt x="379" y="0"/>
                  </a:cubicBezTo>
                  <a:cubicBezTo>
                    <a:pt x="397" y="0"/>
                    <a:pt x="413" y="7"/>
                    <a:pt x="425" y="19"/>
                  </a:cubicBezTo>
                  <a:cubicBezTo>
                    <a:pt x="437" y="31"/>
                    <a:pt x="444" y="47"/>
                    <a:pt x="444" y="65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16" y="231"/>
                    <a:pt x="416" y="231"/>
                    <a:pt x="416" y="231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6" y="55"/>
                    <a:pt x="412" y="45"/>
                    <a:pt x="405" y="38"/>
                  </a:cubicBezTo>
                  <a:cubicBezTo>
                    <a:pt x="398" y="31"/>
                    <a:pt x="389" y="27"/>
                    <a:pt x="379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66" y="62"/>
                    <a:pt x="166" y="62"/>
                    <a:pt x="166" y="62"/>
                  </a:cubicBezTo>
                  <a:cubicBezTo>
                    <a:pt x="171" y="67"/>
                    <a:pt x="172" y="75"/>
                    <a:pt x="167" y="81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7" y="505"/>
                    <a:pt x="27" y="505"/>
                    <a:pt x="27" y="505"/>
                  </a:cubicBezTo>
                  <a:cubicBezTo>
                    <a:pt x="27" y="515"/>
                    <a:pt x="32" y="524"/>
                    <a:pt x="39" y="531"/>
                  </a:cubicBezTo>
                  <a:cubicBezTo>
                    <a:pt x="45" y="538"/>
                    <a:pt x="55" y="542"/>
                    <a:pt x="65" y="542"/>
                  </a:cubicBezTo>
                  <a:cubicBezTo>
                    <a:pt x="148" y="542"/>
                    <a:pt x="148" y="542"/>
                    <a:pt x="148" y="542"/>
                  </a:cubicBezTo>
                  <a:cubicBezTo>
                    <a:pt x="139" y="570"/>
                    <a:pt x="139" y="570"/>
                    <a:pt x="139" y="570"/>
                  </a:cubicBezTo>
                  <a:cubicBezTo>
                    <a:pt x="65" y="570"/>
                    <a:pt x="65" y="570"/>
                    <a:pt x="65" y="570"/>
                  </a:cubicBezTo>
                  <a:cubicBezTo>
                    <a:pt x="47" y="570"/>
                    <a:pt x="31" y="563"/>
                    <a:pt x="19" y="551"/>
                  </a:cubicBezTo>
                  <a:cubicBezTo>
                    <a:pt x="7" y="539"/>
                    <a:pt x="0" y="522"/>
                    <a:pt x="0" y="50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2"/>
                    <a:pt x="0" y="240"/>
                    <a:pt x="1" y="238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8"/>
                    <a:pt x="76" y="8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5"/>
                    <a:pt x="78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1" y="2"/>
                    <a:pt x="82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7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lose/>
                  <a:moveTo>
                    <a:pt x="82" y="376"/>
                  </a:moveTo>
                  <a:cubicBezTo>
                    <a:pt x="82" y="398"/>
                    <a:pt x="82" y="398"/>
                    <a:pt x="82" y="398"/>
                  </a:cubicBezTo>
                  <a:cubicBezTo>
                    <a:pt x="225" y="398"/>
                    <a:pt x="225" y="398"/>
                    <a:pt x="225" y="398"/>
                  </a:cubicBezTo>
                  <a:cubicBezTo>
                    <a:pt x="225" y="376"/>
                    <a:pt x="225" y="376"/>
                    <a:pt x="225" y="376"/>
                  </a:cubicBezTo>
                  <a:cubicBezTo>
                    <a:pt x="82" y="376"/>
                    <a:pt x="82" y="376"/>
                    <a:pt x="82" y="376"/>
                  </a:cubicBezTo>
                  <a:close/>
                  <a:moveTo>
                    <a:pt x="82" y="316"/>
                  </a:moveTo>
                  <a:cubicBezTo>
                    <a:pt x="82" y="338"/>
                    <a:pt x="82" y="338"/>
                    <a:pt x="82" y="338"/>
                  </a:cubicBezTo>
                  <a:cubicBezTo>
                    <a:pt x="225" y="338"/>
                    <a:pt x="225" y="338"/>
                    <a:pt x="225" y="338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82" y="316"/>
                    <a:pt x="82" y="316"/>
                    <a:pt x="82" y="316"/>
                  </a:cubicBezTo>
                  <a:close/>
                  <a:moveTo>
                    <a:pt x="82" y="260"/>
                  </a:moveTo>
                  <a:cubicBezTo>
                    <a:pt x="82" y="282"/>
                    <a:pt x="82" y="282"/>
                    <a:pt x="82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60"/>
                    <a:pt x="369" y="260"/>
                    <a:pt x="369" y="260"/>
                  </a:cubicBezTo>
                  <a:cubicBezTo>
                    <a:pt x="82" y="260"/>
                    <a:pt x="82" y="260"/>
                    <a:pt x="82" y="260"/>
                  </a:cubicBezTo>
                  <a:close/>
                  <a:moveTo>
                    <a:pt x="230" y="191"/>
                  </a:moveTo>
                  <a:cubicBezTo>
                    <a:pt x="230" y="213"/>
                    <a:pt x="230" y="213"/>
                    <a:pt x="230" y="213"/>
                  </a:cubicBezTo>
                  <a:cubicBezTo>
                    <a:pt x="369" y="213"/>
                    <a:pt x="369" y="213"/>
                    <a:pt x="369" y="213"/>
                  </a:cubicBezTo>
                  <a:cubicBezTo>
                    <a:pt x="369" y="191"/>
                    <a:pt x="369" y="191"/>
                    <a:pt x="369" y="191"/>
                  </a:cubicBezTo>
                  <a:cubicBezTo>
                    <a:pt x="230" y="191"/>
                    <a:pt x="230" y="191"/>
                    <a:pt x="230" y="191"/>
                  </a:cubicBezTo>
                  <a:close/>
                  <a:moveTo>
                    <a:pt x="230" y="130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369" y="152"/>
                    <a:pt x="369" y="152"/>
                    <a:pt x="369" y="152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230" y="130"/>
                    <a:pt x="230" y="130"/>
                    <a:pt x="230" y="130"/>
                  </a:cubicBezTo>
                  <a:close/>
                  <a:moveTo>
                    <a:pt x="230" y="75"/>
                  </a:moveTo>
                  <a:cubicBezTo>
                    <a:pt x="230" y="97"/>
                    <a:pt x="230" y="97"/>
                    <a:pt x="230" y="97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69" y="75"/>
                    <a:pt x="369" y="75"/>
                    <a:pt x="369" y="75"/>
                  </a:cubicBezTo>
                  <a:cubicBezTo>
                    <a:pt x="230" y="75"/>
                    <a:pt x="230" y="75"/>
                    <a:pt x="230" y="75"/>
                  </a:cubicBezTo>
                  <a:close/>
                  <a:moveTo>
                    <a:pt x="431" y="259"/>
                  </a:moveTo>
                  <a:cubicBezTo>
                    <a:pt x="208" y="482"/>
                    <a:pt x="208" y="482"/>
                    <a:pt x="208" y="482"/>
                  </a:cubicBezTo>
                  <a:cubicBezTo>
                    <a:pt x="275" y="549"/>
                    <a:pt x="275" y="549"/>
                    <a:pt x="275" y="549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31" y="259"/>
                    <a:pt x="431" y="259"/>
                    <a:pt x="431" y="259"/>
                  </a:cubicBezTo>
                  <a:close/>
                  <a:moveTo>
                    <a:pt x="200" y="492"/>
                  </a:moveTo>
                  <a:cubicBezTo>
                    <a:pt x="174" y="565"/>
                    <a:pt x="174" y="565"/>
                    <a:pt x="174" y="565"/>
                  </a:cubicBezTo>
                  <a:cubicBezTo>
                    <a:pt x="196" y="586"/>
                    <a:pt x="196" y="586"/>
                    <a:pt x="196" y="586"/>
                  </a:cubicBezTo>
                  <a:cubicBezTo>
                    <a:pt x="266" y="558"/>
                    <a:pt x="266" y="558"/>
                    <a:pt x="266" y="558"/>
                  </a:cubicBezTo>
                  <a:cubicBezTo>
                    <a:pt x="200" y="492"/>
                    <a:pt x="200" y="492"/>
                    <a:pt x="200" y="492"/>
                  </a:cubicBezTo>
                  <a:close/>
                  <a:moveTo>
                    <a:pt x="444" y="426"/>
                  </a:moveTo>
                  <a:cubicBezTo>
                    <a:pt x="416" y="453"/>
                    <a:pt x="416" y="453"/>
                    <a:pt x="416" y="453"/>
                  </a:cubicBezTo>
                  <a:cubicBezTo>
                    <a:pt x="416" y="505"/>
                    <a:pt x="416" y="505"/>
                    <a:pt x="416" y="505"/>
                  </a:cubicBezTo>
                  <a:cubicBezTo>
                    <a:pt x="416" y="515"/>
                    <a:pt x="412" y="524"/>
                    <a:pt x="405" y="531"/>
                  </a:cubicBezTo>
                  <a:cubicBezTo>
                    <a:pt x="398" y="538"/>
                    <a:pt x="389" y="542"/>
                    <a:pt x="379" y="542"/>
                  </a:cubicBezTo>
                  <a:cubicBezTo>
                    <a:pt x="326" y="542"/>
                    <a:pt x="326" y="542"/>
                    <a:pt x="326" y="542"/>
                  </a:cubicBezTo>
                  <a:cubicBezTo>
                    <a:pt x="310" y="558"/>
                    <a:pt x="310" y="558"/>
                    <a:pt x="310" y="558"/>
                  </a:cubicBezTo>
                  <a:cubicBezTo>
                    <a:pt x="322" y="570"/>
                    <a:pt x="322" y="570"/>
                    <a:pt x="322" y="570"/>
                  </a:cubicBezTo>
                  <a:cubicBezTo>
                    <a:pt x="379" y="570"/>
                    <a:pt x="379" y="570"/>
                    <a:pt x="379" y="570"/>
                  </a:cubicBezTo>
                  <a:cubicBezTo>
                    <a:pt x="397" y="570"/>
                    <a:pt x="413" y="563"/>
                    <a:pt x="425" y="551"/>
                  </a:cubicBezTo>
                  <a:cubicBezTo>
                    <a:pt x="437" y="539"/>
                    <a:pt x="444" y="522"/>
                    <a:pt x="444" y="505"/>
                  </a:cubicBezTo>
                  <a:cubicBezTo>
                    <a:pt x="444" y="426"/>
                    <a:pt x="444" y="426"/>
                    <a:pt x="444" y="426"/>
                  </a:cubicBezTo>
                  <a:close/>
                  <a:moveTo>
                    <a:pt x="49" y="180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95" y="37"/>
                    <a:pt x="95" y="37"/>
                    <a:pt x="95" y="37"/>
                  </a:cubicBezTo>
                  <a:lnTo>
                    <a:pt x="49" y="18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圆角矩形 31"/>
            <p:cNvSpPr>
              <a:spLocks noChangeAspect="1"/>
            </p:cNvSpPr>
            <p:nvPr/>
          </p:nvSpPr>
          <p:spPr>
            <a:xfrm rot="2700000">
              <a:off x="4121354" y="3862345"/>
              <a:ext cx="360000" cy="36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90000"/>
                </a:schemeClr>
              </a:solidFill>
            </a:ln>
            <a:effectLst>
              <a:outerShdw dist="12700" dir="54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0136188" y="619125"/>
            <a:ext cx="360362" cy="358775"/>
            <a:chOff x="2613172" y="3655459"/>
            <a:chExt cx="360000" cy="360000"/>
          </a:xfrm>
        </p:grpSpPr>
        <p:grpSp>
          <p:nvGrpSpPr>
            <p:cNvPr id="34" name="Group 12"/>
            <p:cNvGrpSpPr>
              <a:grpSpLocks noChangeAspect="1"/>
            </p:cNvGrpSpPr>
            <p:nvPr/>
          </p:nvGrpSpPr>
          <p:grpSpPr bwMode="auto">
            <a:xfrm>
              <a:off x="2701865" y="3728885"/>
              <a:ext cx="182615" cy="196648"/>
              <a:chOff x="2489" y="1197"/>
              <a:chExt cx="784" cy="848"/>
            </a:xfrm>
            <a:solidFill>
              <a:schemeClr val="bg1"/>
            </a:solidFill>
          </p:grpSpPr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2489" y="1264"/>
                <a:ext cx="784" cy="781"/>
              </a:xfrm>
              <a:custGeom>
                <a:avLst/>
                <a:gdLst>
                  <a:gd name="T0" fmla="*/ 164 w 329"/>
                  <a:gd name="T1" fmla="*/ 163 h 328"/>
                  <a:gd name="T2" fmla="*/ 141 w 329"/>
                  <a:gd name="T3" fmla="*/ 0 h 328"/>
                  <a:gd name="T4" fmla="*/ 141 w 329"/>
                  <a:gd name="T5" fmla="*/ 0 h 328"/>
                  <a:gd name="T6" fmla="*/ 0 w 329"/>
                  <a:gd name="T7" fmla="*/ 163 h 328"/>
                  <a:gd name="T8" fmla="*/ 164 w 329"/>
                  <a:gd name="T9" fmla="*/ 328 h 328"/>
                  <a:gd name="T10" fmla="*/ 329 w 329"/>
                  <a:gd name="T11" fmla="*/ 163 h 328"/>
                  <a:gd name="T12" fmla="*/ 294 w 329"/>
                  <a:gd name="T13" fmla="*/ 63 h 328"/>
                  <a:gd name="T14" fmla="*/ 164 w 329"/>
                  <a:gd name="T15" fmla="*/ 16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28">
                    <a:moveTo>
                      <a:pt x="164" y="163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61" y="12"/>
                      <a:pt x="0" y="80"/>
                      <a:pt x="0" y="163"/>
                    </a:cubicBezTo>
                    <a:cubicBezTo>
                      <a:pt x="0" y="254"/>
                      <a:pt x="73" y="328"/>
                      <a:pt x="164" y="328"/>
                    </a:cubicBezTo>
                    <a:cubicBezTo>
                      <a:pt x="255" y="328"/>
                      <a:pt x="329" y="254"/>
                      <a:pt x="329" y="163"/>
                    </a:cubicBezTo>
                    <a:cubicBezTo>
                      <a:pt x="329" y="125"/>
                      <a:pt x="316" y="90"/>
                      <a:pt x="294" y="63"/>
                    </a:cubicBezTo>
                    <a:lnTo>
                      <a:pt x="164" y="16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2851" y="1197"/>
                <a:ext cx="365" cy="391"/>
              </a:xfrm>
              <a:custGeom>
                <a:avLst/>
                <a:gdLst>
                  <a:gd name="T0" fmla="*/ 23 w 153"/>
                  <a:gd name="T1" fmla="*/ 164 h 164"/>
                  <a:gd name="T2" fmla="*/ 153 w 153"/>
                  <a:gd name="T3" fmla="*/ 64 h 164"/>
                  <a:gd name="T4" fmla="*/ 23 w 153"/>
                  <a:gd name="T5" fmla="*/ 0 h 164"/>
                  <a:gd name="T6" fmla="*/ 0 w 153"/>
                  <a:gd name="T7" fmla="*/ 1 h 164"/>
                  <a:gd name="T8" fmla="*/ 0 w 153"/>
                  <a:gd name="T9" fmla="*/ 1 h 164"/>
                  <a:gd name="T10" fmla="*/ 23 w 153"/>
                  <a:gd name="T11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164">
                    <a:moveTo>
                      <a:pt x="23" y="164"/>
                    </a:moveTo>
                    <a:cubicBezTo>
                      <a:pt x="153" y="64"/>
                      <a:pt x="153" y="64"/>
                      <a:pt x="153" y="64"/>
                    </a:cubicBezTo>
                    <a:cubicBezTo>
                      <a:pt x="123" y="25"/>
                      <a:pt x="76" y="0"/>
                      <a:pt x="23" y="0"/>
                    </a:cubicBezTo>
                    <a:cubicBezTo>
                      <a:pt x="15" y="0"/>
                      <a:pt x="8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3" y="16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35" name="圆角矩形 34"/>
            <p:cNvSpPr>
              <a:spLocks noChangeAspect="1"/>
            </p:cNvSpPr>
            <p:nvPr/>
          </p:nvSpPr>
          <p:spPr>
            <a:xfrm rot="2700000">
              <a:off x="2613172" y="3655460"/>
              <a:ext cx="360000" cy="36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90000"/>
                </a:schemeClr>
              </a:solidFill>
            </a:ln>
            <a:effectLst>
              <a:outerShdw dist="12700" dir="5400000" algn="t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5" name="矩形 44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0" name="矩形 39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224" name="Title 1"/>
          <p:cNvSpPr>
            <a:spLocks noGrp="1"/>
          </p:cNvSpPr>
          <p:nvPr>
            <p:ph type="title"/>
          </p:nvPr>
        </p:nvSpPr>
        <p:spPr>
          <a:xfrm>
            <a:off x="990600" y="371475"/>
            <a:ext cx="7413625" cy="914400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solidFill>
                  <a:srgbClr val="281D63"/>
                </a:solidFill>
                <a:latin typeface="Calibri" pitchFamily="34" charset="0"/>
              </a:rPr>
              <a:t>Impact of TNE in China</a:t>
            </a:r>
            <a:endParaRPr lang="en-US" altLang="zh-CN" sz="5400" smtClean="0"/>
          </a:p>
        </p:txBody>
      </p:sp>
      <p:pic>
        <p:nvPicPr>
          <p:cNvPr id="9225" name="Picture 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6" name="Group 9"/>
          <p:cNvGrpSpPr>
            <a:grpSpLocks/>
          </p:cNvGrpSpPr>
          <p:nvPr/>
        </p:nvGrpSpPr>
        <p:grpSpPr bwMode="auto">
          <a:xfrm rot="4976862" flipH="1">
            <a:off x="2996407" y="2270919"/>
            <a:ext cx="323850" cy="312737"/>
            <a:chOff x="1944" y="1111"/>
            <a:chExt cx="204" cy="196"/>
          </a:xfrm>
        </p:grpSpPr>
        <p:pic>
          <p:nvPicPr>
            <p:cNvPr id="9298" name="Picture 10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9302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9305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2004" y="2199"/>
                  <a:ext cx="229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2148" y="2181"/>
                  <a:ext cx="229" cy="84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219" y="2217"/>
                  <a:ext cx="229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313" y="2259"/>
                  <a:ext cx="229" cy="84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9306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8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948" y="2147"/>
                  <a:ext cx="228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2078" y="2147"/>
                  <a:ext cx="22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0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166" y="2176"/>
                  <a:ext cx="20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1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262" y="2243"/>
                  <a:ext cx="21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54" name="Arc 23"/>
            <p:cNvSpPr/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tailEnd type="triangl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9304" name="Picture 24" descr="light_shadow1"/>
            <p:cNvPicPr>
              <a:picLocks noChangeAspect="1" noChangeArrowheads="1"/>
            </p:cNvPicPr>
            <p:nvPr/>
          </p:nvPicPr>
          <p:blipFill>
            <a:blip r:embed="rId6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7" name="Group 25"/>
          <p:cNvGrpSpPr>
            <a:grpSpLocks/>
          </p:cNvGrpSpPr>
          <p:nvPr/>
        </p:nvGrpSpPr>
        <p:grpSpPr bwMode="auto">
          <a:xfrm flipH="1">
            <a:off x="498475" y="2427288"/>
            <a:ext cx="3454400" cy="3435350"/>
            <a:chOff x="1955" y="1224"/>
            <a:chExt cx="1911" cy="1911"/>
          </a:xfrm>
        </p:grpSpPr>
        <p:sp>
          <p:nvSpPr>
            <p:cNvPr id="67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2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9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6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pic>
        <p:nvPicPr>
          <p:cNvPr id="9228" name="Picture 33" descr="worldmap_ani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431925" y="3400425"/>
            <a:ext cx="16176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9" name="Group 34"/>
          <p:cNvGrpSpPr>
            <a:grpSpLocks/>
          </p:cNvGrpSpPr>
          <p:nvPr/>
        </p:nvGrpSpPr>
        <p:grpSpPr bwMode="auto">
          <a:xfrm rot="4976862" flipH="1">
            <a:off x="3852069" y="3350419"/>
            <a:ext cx="323850" cy="312738"/>
            <a:chOff x="1944" y="1111"/>
            <a:chExt cx="204" cy="196"/>
          </a:xfrm>
        </p:grpSpPr>
        <p:pic>
          <p:nvPicPr>
            <p:cNvPr id="9274" name="Picture 35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9278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9281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7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2004" y="2199"/>
                  <a:ext cx="229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88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2148" y="2181"/>
                  <a:ext cx="229" cy="84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89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219" y="2217"/>
                  <a:ext cx="229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90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313" y="2259"/>
                  <a:ext cx="229" cy="84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9282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3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948" y="2147"/>
                  <a:ext cx="228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84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2078" y="2147"/>
                  <a:ext cx="22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85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166" y="2176"/>
                  <a:ext cx="20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86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262" y="2243"/>
                  <a:ext cx="21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79" name="Arc 48"/>
            <p:cNvSpPr/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tailEnd type="triangl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9280" name="Picture 49" descr="light_shadow1"/>
            <p:cNvPicPr>
              <a:picLocks noChangeAspect="1" noChangeArrowheads="1"/>
            </p:cNvPicPr>
            <p:nvPr/>
          </p:nvPicPr>
          <p:blipFill>
            <a:blip r:embed="rId6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30" name="Group 50"/>
          <p:cNvGrpSpPr>
            <a:grpSpLocks/>
          </p:cNvGrpSpPr>
          <p:nvPr/>
        </p:nvGrpSpPr>
        <p:grpSpPr bwMode="auto">
          <a:xfrm rot="4976862" flipH="1">
            <a:off x="3947647" y="4487576"/>
            <a:ext cx="323850" cy="312737"/>
            <a:chOff x="1944" y="1111"/>
            <a:chExt cx="204" cy="196"/>
          </a:xfrm>
        </p:grpSpPr>
        <p:pic>
          <p:nvPicPr>
            <p:cNvPr id="9257" name="Picture 51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58" name="Oval 52"/>
            <p:cNvGrpSpPr>
              <a:grpSpLocks/>
            </p:cNvGrpSpPr>
            <p:nvPr/>
          </p:nvGrpSpPr>
          <p:grpSpPr bwMode="auto">
            <a:xfrm rot="4976862" flipH="1">
              <a:off x="1958" y="1120"/>
              <a:ext cx="180" cy="180"/>
              <a:chOff x="3742944" y="3645408"/>
              <a:chExt cx="286512" cy="286512"/>
            </a:xfrm>
          </p:grpSpPr>
          <p:pic>
            <p:nvPicPr>
              <p:cNvPr id="9272" name="Oval 52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gray">
              <a:xfrm>
                <a:off x="3742944" y="3645408"/>
                <a:ext cx="286512" cy="286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73" name="Text Box 55"/>
              <p:cNvSpPr txBox="1">
                <a:spLocks noChangeArrowheads="1"/>
              </p:cNvSpPr>
              <p:nvPr/>
            </p:nvSpPr>
            <p:spPr bwMode="auto">
              <a:xfrm rot="4976862">
                <a:off x="3789412" y="3690176"/>
                <a:ext cx="194198" cy="1940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300">
                  <a:latin typeface="Calibri" pitchFamily="34" charset="0"/>
                </a:endParaRPr>
              </a:p>
            </p:txBody>
          </p:sp>
        </p:grpSp>
        <p:grpSp>
          <p:nvGrpSpPr>
            <p:cNvPr id="9259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9262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2004" y="2199"/>
                  <a:ext cx="229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2148" y="2181"/>
                  <a:ext cx="229" cy="84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05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219" y="2217"/>
                  <a:ext cx="229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313" y="2259"/>
                  <a:ext cx="229" cy="84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9263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9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948" y="2147"/>
                  <a:ext cx="228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00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2078" y="2147"/>
                  <a:ext cx="22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01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166" y="2176"/>
                  <a:ext cx="20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262" y="2243"/>
                  <a:ext cx="21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95" name="Arc 64"/>
            <p:cNvSpPr/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tailEnd type="triangl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9261" name="Picture 65" descr="light_shadow1"/>
            <p:cNvPicPr>
              <a:picLocks noChangeAspect="1" noChangeArrowheads="1"/>
            </p:cNvPicPr>
            <p:nvPr/>
          </p:nvPicPr>
          <p:blipFill>
            <a:blip r:embed="rId6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31" name="Group 66"/>
          <p:cNvGrpSpPr>
            <a:grpSpLocks/>
          </p:cNvGrpSpPr>
          <p:nvPr/>
        </p:nvGrpSpPr>
        <p:grpSpPr bwMode="auto">
          <a:xfrm rot="4976862" flipH="1">
            <a:off x="3320257" y="5453856"/>
            <a:ext cx="323850" cy="312737"/>
            <a:chOff x="1944" y="1111"/>
            <a:chExt cx="204" cy="196"/>
          </a:xfrm>
        </p:grpSpPr>
        <p:pic>
          <p:nvPicPr>
            <p:cNvPr id="9240" name="Picture 67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41" name="Oval 68"/>
            <p:cNvGrpSpPr>
              <a:grpSpLocks/>
            </p:cNvGrpSpPr>
            <p:nvPr/>
          </p:nvGrpSpPr>
          <p:grpSpPr bwMode="auto">
            <a:xfrm rot="4976862" flipH="1">
              <a:off x="1958" y="1119"/>
              <a:ext cx="180" cy="180"/>
              <a:chOff x="3432048" y="4492752"/>
              <a:chExt cx="286512" cy="286512"/>
            </a:xfrm>
          </p:grpSpPr>
          <p:pic>
            <p:nvPicPr>
              <p:cNvPr id="9255" name="Oval 68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3432048" y="4492752"/>
                <a:ext cx="286512" cy="286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6" name="Text Box 38"/>
              <p:cNvSpPr txBox="1">
                <a:spLocks noChangeArrowheads="1"/>
              </p:cNvSpPr>
              <p:nvPr/>
            </p:nvSpPr>
            <p:spPr bwMode="auto">
              <a:xfrm rot="4976862">
                <a:off x="3476674" y="4537901"/>
                <a:ext cx="194198" cy="194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en-US" sz="1300">
                  <a:latin typeface="Calibri" pitchFamily="34" charset="0"/>
                </a:endParaRPr>
              </a:p>
            </p:txBody>
          </p:sp>
        </p:grpSp>
        <p:grpSp>
          <p:nvGrpSpPr>
            <p:cNvPr id="9242" name="Group 6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9245" name="Group 7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1" name="AutoShape 71"/>
                <p:cNvSpPr>
                  <a:spLocks noChangeArrowheads="1"/>
                </p:cNvSpPr>
                <p:nvPr/>
              </p:nvSpPr>
              <p:spPr bwMode="gray">
                <a:xfrm rot="5263130">
                  <a:off x="2004" y="2199"/>
                  <a:ext cx="229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22" name="AutoShape 72"/>
                <p:cNvSpPr>
                  <a:spLocks noChangeArrowheads="1"/>
                </p:cNvSpPr>
                <p:nvPr/>
              </p:nvSpPr>
              <p:spPr bwMode="gray">
                <a:xfrm rot="6078281">
                  <a:off x="2148" y="2181"/>
                  <a:ext cx="229" cy="84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23" name="AutoShape 73"/>
                <p:cNvSpPr>
                  <a:spLocks noChangeArrowheads="1"/>
                </p:cNvSpPr>
                <p:nvPr/>
              </p:nvSpPr>
              <p:spPr bwMode="gray">
                <a:xfrm rot="6373927">
                  <a:off x="2219" y="2217"/>
                  <a:ext cx="229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24" name="AutoShape 74"/>
                <p:cNvSpPr>
                  <a:spLocks noChangeArrowheads="1"/>
                </p:cNvSpPr>
                <p:nvPr/>
              </p:nvSpPr>
              <p:spPr bwMode="gray">
                <a:xfrm rot="6906312">
                  <a:off x="2313" y="2259"/>
                  <a:ext cx="229" cy="84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9246" name="Group 7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7" name="AutoShape 76"/>
                <p:cNvSpPr>
                  <a:spLocks noChangeArrowheads="1"/>
                </p:cNvSpPr>
                <p:nvPr/>
              </p:nvSpPr>
              <p:spPr bwMode="gray">
                <a:xfrm rot="5263130">
                  <a:off x="1948" y="2147"/>
                  <a:ext cx="228" cy="83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18" name="AutoShape 77"/>
                <p:cNvSpPr>
                  <a:spLocks noChangeArrowheads="1"/>
                </p:cNvSpPr>
                <p:nvPr/>
              </p:nvSpPr>
              <p:spPr bwMode="gray">
                <a:xfrm rot="6078281">
                  <a:off x="2078" y="2147"/>
                  <a:ext cx="22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19" name="AutoShape 78"/>
                <p:cNvSpPr>
                  <a:spLocks noChangeArrowheads="1"/>
                </p:cNvSpPr>
                <p:nvPr/>
              </p:nvSpPr>
              <p:spPr bwMode="gray">
                <a:xfrm rot="6373927">
                  <a:off x="2166" y="2176"/>
                  <a:ext cx="20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120" name="AutoShape 79"/>
                <p:cNvSpPr>
                  <a:spLocks noChangeArrowheads="1"/>
                </p:cNvSpPr>
                <p:nvPr/>
              </p:nvSpPr>
              <p:spPr bwMode="gray">
                <a:xfrm rot="6906312">
                  <a:off x="2262" y="2243"/>
                  <a:ext cx="218" cy="82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13" name="Arc 80"/>
            <p:cNvSpPr/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tailEnd type="triangl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9244" name="Picture 81" descr="light_shadow1"/>
            <p:cNvPicPr>
              <a:picLocks noChangeAspect="1" noChangeArrowheads="1"/>
            </p:cNvPicPr>
            <p:nvPr/>
          </p:nvPicPr>
          <p:blipFill>
            <a:blip r:embed="rId6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21050" y="2273300"/>
            <a:ext cx="5808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Growth of EMI delivery – institutions/</a:t>
            </a:r>
            <a:r>
              <a:rPr lang="en-US" altLang="zh-CN" dirty="0" err="1">
                <a:latin typeface="Calibri" pitchFamily="34" charset="0"/>
              </a:rPr>
              <a:t>programmes</a:t>
            </a:r>
            <a:r>
              <a:rPr lang="en-US" altLang="zh-CN" dirty="0">
                <a:latin typeface="Calibri" pitchFamily="34" charset="0"/>
              </a:rPr>
              <a:t>/modules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04971" y="4222360"/>
            <a:ext cx="60912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Questioning English language teaching in the curriculum and r</a:t>
            </a:r>
            <a:r>
              <a:rPr lang="en-GB" altLang="zh-CN" dirty="0">
                <a:latin typeface="Calibri" pitchFamily="34" charset="0"/>
              </a:rPr>
              <a:t>e-evaluation of how teaching takes place/what is taught </a:t>
            </a:r>
            <a:r>
              <a:rPr lang="en-US" altLang="zh-CN" dirty="0">
                <a:latin typeface="Calibri" pitchFamily="34" charset="0"/>
              </a:rPr>
              <a:t>Movement away from </a:t>
            </a:r>
            <a:r>
              <a:rPr lang="en-US" altLang="zh-CN" b="1" dirty="0">
                <a:latin typeface="Calibri" pitchFamily="34" charset="0"/>
              </a:rPr>
              <a:t>CET</a:t>
            </a:r>
            <a:r>
              <a:rPr lang="en-US" altLang="zh-CN" dirty="0">
                <a:latin typeface="Calibri" pitchFamily="34" charset="0"/>
              </a:rPr>
              <a:t> and </a:t>
            </a:r>
            <a:r>
              <a:rPr lang="en-US" altLang="zh-CN" b="1" dirty="0" smtClean="0">
                <a:latin typeface="Calibri" pitchFamily="34" charset="0"/>
              </a:rPr>
              <a:t>exam-focused </a:t>
            </a:r>
            <a:r>
              <a:rPr lang="en-US" altLang="zh-CN" dirty="0" smtClean="0">
                <a:latin typeface="Calibri" pitchFamily="34" charset="0"/>
              </a:rPr>
              <a:t>teaching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90007" y="5428591"/>
            <a:ext cx="6694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alibri" pitchFamily="34" charset="0"/>
              </a:rPr>
              <a:t>Re-evaluation of how teaching takes place/what is </a:t>
            </a:r>
            <a:r>
              <a:rPr lang="en-US" altLang="zh-CN" b="1" dirty="0" smtClean="0">
                <a:latin typeface="Calibri" pitchFamily="34" charset="0"/>
              </a:rPr>
              <a:t>taught &gt; NCTEAP</a:t>
            </a:r>
            <a:endParaRPr lang="en-US" altLang="zh-CN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4458" y="3277647"/>
            <a:ext cx="7050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latin typeface="Calibri" pitchFamily="34" charset="0"/>
              </a:rPr>
              <a:t>Movement towards giving students real/usable language </a:t>
            </a:r>
            <a:r>
              <a:rPr lang="en-US" altLang="zh-CN" dirty="0" smtClean="0">
                <a:solidFill>
                  <a:prstClr val="black"/>
                </a:solidFill>
                <a:latin typeface="Calibri" pitchFamily="34" charset="0"/>
              </a:rPr>
              <a:t>skills</a:t>
            </a:r>
            <a:r>
              <a:rPr lang="en-US" altLang="zh-CN" dirty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en-US" altLang="zh-CN" dirty="0">
                <a:solidFill>
                  <a:prstClr val="black"/>
                </a:solidFill>
                <a:latin typeface="Calibri" pitchFamily="34" charset="0"/>
              </a:rPr>
            </a:br>
            <a:endParaRPr lang="en-US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6851650" y="5359400"/>
            <a:ext cx="2711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>
                <a:latin typeface="微软雅黑" pitchFamily="34" charset="-122"/>
                <a:ea typeface="微软雅黑" pitchFamily="34" charset="-122"/>
              </a:rPr>
              <a:t>Trainee-centred</a:t>
            </a:r>
          </a:p>
          <a:p>
            <a:pPr algn="just"/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baseline="30000">
                <a:latin typeface="微软雅黑" pitchFamily="34" charset="-122"/>
                <a:ea typeface="微软雅黑" pitchFamily="34" charset="-122"/>
              </a:rPr>
              <a:t>st 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cycle: 19 trainees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9" name="文本框 107"/>
          <p:cNvSpPr txBox="1">
            <a:spLocks noChangeArrowheads="1"/>
          </p:cNvSpPr>
          <p:nvPr/>
        </p:nvSpPr>
        <p:spPr bwMode="auto">
          <a:xfrm flipH="1">
            <a:off x="1311275" y="5322888"/>
            <a:ext cx="2713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Two or three weeks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Full-time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5" name="文本框 95"/>
          <p:cNvSpPr txBox="1">
            <a:spLocks noChangeArrowheads="1"/>
          </p:cNvSpPr>
          <p:nvPr/>
        </p:nvSpPr>
        <p:spPr bwMode="auto">
          <a:xfrm flipH="1">
            <a:off x="2311400" y="2487613"/>
            <a:ext cx="196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8 trainers in pairs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60625" y="535287"/>
            <a:ext cx="4208332" cy="646331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What is NCTEAP?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6864640" y="2961837"/>
            <a:ext cx="916875" cy="916876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19050" cap="flat" cmpd="sng" algn="ctr"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>
            <a:outerShdw blurRad="635000" dist="12700" dir="2700000" sx="120000" sy="12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6836536" y="2934275"/>
            <a:ext cx="972000" cy="972000"/>
          </a:xfrm>
          <a:prstGeom prst="ellips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870036" y="3740407"/>
            <a:ext cx="916875" cy="916876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19050" cap="flat" cmpd="sng" algn="ctr"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>
            <a:outerShdw blurRad="635000" dist="12700" dir="2700000" sx="120000" sy="12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5841932" y="3712845"/>
            <a:ext cx="972000" cy="972000"/>
          </a:xfrm>
          <a:prstGeom prst="ellips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4852957" y="2961837"/>
            <a:ext cx="916875" cy="916876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19050" cap="flat" cmpd="sng" algn="ctr"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>
            <a:outerShdw blurRad="635000" dist="12700" dir="2700000" sx="120000" sy="12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4824853" y="2934275"/>
            <a:ext cx="972000" cy="972000"/>
          </a:xfrm>
          <a:prstGeom prst="ellips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125"/>
          <p:cNvSpPr txBox="1">
            <a:spLocks noChangeArrowheads="1"/>
          </p:cNvSpPr>
          <p:nvPr/>
        </p:nvSpPr>
        <p:spPr bwMode="auto">
          <a:xfrm>
            <a:off x="4828176" y="3111500"/>
            <a:ext cx="97413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Team </a:t>
            </a:r>
            <a:r>
              <a:rPr lang="en-US" altLang="zh-CN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training</a:t>
            </a:r>
            <a:endParaRPr lang="zh-CN" altLang="en-US" sz="16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831670" y="3740407"/>
            <a:ext cx="916875" cy="916876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19050" cap="flat" cmpd="sng" algn="ctr"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>
            <a:outerShdw blurRad="635000" dist="12700" dir="2700000" sx="120000" sy="12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803566" y="3712845"/>
            <a:ext cx="972000" cy="972000"/>
          </a:xfrm>
          <a:prstGeom prst="ellips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22"/>
          <p:cNvSpPr txBox="1">
            <a:spLocks noChangeArrowheads="1"/>
          </p:cNvSpPr>
          <p:nvPr/>
        </p:nvSpPr>
        <p:spPr bwMode="auto">
          <a:xfrm>
            <a:off x="3595688" y="4033838"/>
            <a:ext cx="1420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1600" dirty="0" smtClean="0">
                <a:solidFill>
                  <a:schemeClr val="accent1"/>
                </a:solidFill>
                <a:latin typeface="Arial Black" pitchFamily="34" charset="0"/>
                <a:ea typeface="微软雅黑" pitchFamily="34" charset="-122"/>
              </a:rPr>
              <a:t>Duration</a:t>
            </a:r>
            <a:endParaRPr lang="zh-CN" altLang="en-US" sz="1600" dirty="0">
              <a:solidFill>
                <a:schemeClr val="accent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6638925" y="2736850"/>
            <a:ext cx="1368425" cy="136683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5645150" y="3514725"/>
            <a:ext cx="1366838" cy="1368425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4627563" y="2736850"/>
            <a:ext cx="1368425" cy="136683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3606800" y="3514725"/>
            <a:ext cx="1366838" cy="1368425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任意多边形 145"/>
          <p:cNvSpPr>
            <a:spLocks/>
          </p:cNvSpPr>
          <p:nvPr/>
        </p:nvSpPr>
        <p:spPr bwMode="auto">
          <a:xfrm>
            <a:off x="6581775" y="4618038"/>
            <a:ext cx="2203450" cy="619125"/>
          </a:xfrm>
          <a:custGeom>
            <a:avLst/>
            <a:gdLst>
              <a:gd name="T0" fmla="*/ 0 w 2815771"/>
              <a:gd name="T1" fmla="*/ 0 h 649982"/>
              <a:gd name="T2" fmla="*/ 198941 w 2815771"/>
              <a:gd name="T3" fmla="*/ 619981 h 649982"/>
              <a:gd name="T4" fmla="*/ 2203816 w 2815771"/>
              <a:gd name="T5" fmla="*/ 609151 h 649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任意多边形 157"/>
          <p:cNvSpPr>
            <a:spLocks/>
          </p:cNvSpPr>
          <p:nvPr/>
        </p:nvSpPr>
        <p:spPr bwMode="auto">
          <a:xfrm flipH="1">
            <a:off x="2074863" y="4613275"/>
            <a:ext cx="2205037" cy="604838"/>
          </a:xfrm>
          <a:custGeom>
            <a:avLst/>
            <a:gdLst>
              <a:gd name="T0" fmla="*/ 0 w 2815771"/>
              <a:gd name="T1" fmla="*/ 0 h 649982"/>
              <a:gd name="T2" fmla="*/ 198941 w 2815771"/>
              <a:gd name="T3" fmla="*/ 604332 h 649982"/>
              <a:gd name="T4" fmla="*/ 2203816 w 2815771"/>
              <a:gd name="T5" fmla="*/ 593775 h 649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任意多边形 151"/>
          <p:cNvSpPr>
            <a:spLocks/>
          </p:cNvSpPr>
          <p:nvPr/>
        </p:nvSpPr>
        <p:spPr bwMode="auto">
          <a:xfrm flipH="1" flipV="1">
            <a:off x="2925763" y="2435225"/>
            <a:ext cx="2197100" cy="636588"/>
          </a:xfrm>
          <a:custGeom>
            <a:avLst/>
            <a:gdLst>
              <a:gd name="T0" fmla="*/ 0 w 2815771"/>
              <a:gd name="T1" fmla="*/ 0 h 649982"/>
              <a:gd name="T2" fmla="*/ 198363 w 2815771"/>
              <a:gd name="T3" fmla="*/ 592217 h 649982"/>
              <a:gd name="T4" fmla="*/ 2197411 w 2815771"/>
              <a:gd name="T5" fmla="*/ 581872 h 649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51" name="组合 5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59" name="矩形 58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矩形 60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矩形 61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7" name="文本框 131"/>
          <p:cNvSpPr txBox="1">
            <a:spLocks noChangeArrowheads="1"/>
          </p:cNvSpPr>
          <p:nvPr/>
        </p:nvSpPr>
        <p:spPr bwMode="auto">
          <a:xfrm>
            <a:off x="5672138" y="3967163"/>
            <a:ext cx="12874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Workshop style</a:t>
            </a:r>
            <a:endParaRPr lang="zh-CN" altLang="en-US" sz="1600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文本框 128"/>
          <p:cNvSpPr txBox="1">
            <a:spLocks noChangeArrowheads="1"/>
          </p:cNvSpPr>
          <p:nvPr/>
        </p:nvSpPr>
        <p:spPr bwMode="auto">
          <a:xfrm>
            <a:off x="6645275" y="3235325"/>
            <a:ext cx="1446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Attendance</a:t>
            </a:r>
            <a:endParaRPr lang="zh-CN" altLang="en-US" sz="1600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椭圆 65"/>
          <p:cNvSpPr/>
          <p:nvPr/>
        </p:nvSpPr>
        <p:spPr>
          <a:xfrm>
            <a:off x="7882906" y="3746389"/>
            <a:ext cx="916875" cy="916876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19050" cap="flat" cmpd="sng" algn="ctr"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>
            <a:outerShdw blurRad="635000" dist="12700" dir="2700000" sx="120000" sy="12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 77"/>
          <p:cNvSpPr/>
          <p:nvPr/>
        </p:nvSpPr>
        <p:spPr>
          <a:xfrm>
            <a:off x="7646988" y="3511550"/>
            <a:ext cx="1368425" cy="136683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128"/>
          <p:cNvSpPr txBox="1">
            <a:spLocks noChangeArrowheads="1"/>
          </p:cNvSpPr>
          <p:nvPr/>
        </p:nvSpPr>
        <p:spPr bwMode="auto">
          <a:xfrm>
            <a:off x="7654925" y="404495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Pass</a:t>
            </a:r>
            <a:endParaRPr lang="zh-CN" altLang="en-US" sz="1600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" name="任意多边形 151"/>
          <p:cNvSpPr>
            <a:spLocks/>
          </p:cNvSpPr>
          <p:nvPr/>
        </p:nvSpPr>
        <p:spPr bwMode="auto">
          <a:xfrm rot="10800000" flipH="1" flipV="1">
            <a:off x="8785225" y="4391025"/>
            <a:ext cx="1965325" cy="461963"/>
          </a:xfrm>
          <a:custGeom>
            <a:avLst/>
            <a:gdLst>
              <a:gd name="T0" fmla="*/ 0 w 2815771"/>
              <a:gd name="T1" fmla="*/ 0 h 649982"/>
              <a:gd name="T2" fmla="*/ 198363 w 2815771"/>
              <a:gd name="T3" fmla="*/ 592217 h 649982"/>
              <a:gd name="T4" fmla="*/ 2197411 w 2815771"/>
              <a:gd name="T5" fmla="*/ 581872 h 649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/>
          </a:ln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75750" y="4202113"/>
            <a:ext cx="2887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latin typeface="微软雅黑" pitchFamily="34" charset="-122"/>
                <a:ea typeface="微软雅黑" pitchFamily="34" charset="-122"/>
              </a:rPr>
              <a:t>Reflective Essay </a:t>
            </a:r>
          </a:p>
          <a:p>
            <a:pPr algn="ctr"/>
            <a:r>
              <a:rPr lang="en-US" altLang="zh-CN">
                <a:latin typeface="微软雅黑" pitchFamily="34" charset="-122"/>
                <a:ea typeface="微软雅黑" pitchFamily="34" charset="-122"/>
              </a:rPr>
              <a:t>(1500-2000 words)</a:t>
            </a:r>
          </a:p>
        </p:txBody>
      </p:sp>
      <p:sp>
        <p:nvSpPr>
          <p:cNvPr id="116" name="任意多边形 77"/>
          <p:cNvSpPr/>
          <p:nvPr/>
        </p:nvSpPr>
        <p:spPr>
          <a:xfrm>
            <a:off x="8405813" y="2555875"/>
            <a:ext cx="1368425" cy="136683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椭圆 65"/>
          <p:cNvSpPr/>
          <p:nvPr/>
        </p:nvSpPr>
        <p:spPr>
          <a:xfrm>
            <a:off x="8646224" y="2768313"/>
            <a:ext cx="916875" cy="916876"/>
          </a:xfrm>
          <a:prstGeom prst="ellipse">
            <a:avLst/>
          </a:prstGeom>
          <a:gradFill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19050" cap="flat" cmpd="sng" algn="ctr"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2700000" scaled="1"/>
              <a:tileRect/>
            </a:gradFill>
            <a:prstDash val="solid"/>
          </a:ln>
          <a:effectLst>
            <a:outerShdw blurRad="635000" dist="12700" dir="2700000" sx="120000" sy="12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椭圆 65"/>
          <p:cNvSpPr>
            <a:spLocks noChangeArrowheads="1"/>
          </p:cNvSpPr>
          <p:nvPr/>
        </p:nvSpPr>
        <p:spPr bwMode="auto">
          <a:xfrm>
            <a:off x="8029575" y="2792413"/>
            <a:ext cx="2287588" cy="8223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Follow-up </a:t>
            </a:r>
            <a:r>
              <a:rPr lang="en-US" altLang="zh-CN" sz="16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observations</a:t>
            </a:r>
            <a:endParaRPr lang="en-US" altLang="zh-CN" sz="16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66" name="Picture 1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9" grpId="0"/>
      <p:bldP spid="105" grpId="0"/>
      <p:bldP spid="73" grpId="0"/>
      <p:bldP spid="76" grpId="0"/>
      <p:bldP spid="77" grpId="0"/>
      <p:bldP spid="68" grpId="0"/>
      <p:bldP spid="65" grpId="0"/>
      <p:bldP spid="2" grpId="0"/>
      <p:bldP spid="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>
            <a:spLocks noChangeAspect="1"/>
          </p:cNvSpPr>
          <p:nvPr/>
        </p:nvSpPr>
        <p:spPr>
          <a:xfrm rot="2700000">
            <a:off x="5375791" y="2234081"/>
            <a:ext cx="1722894" cy="1386199"/>
          </a:xfrm>
          <a:custGeom>
            <a:avLst/>
            <a:gdLst>
              <a:gd name="connsiteX0" fmla="*/ 45517 w 1722894"/>
              <a:gd name="connsiteY0" fmla="*/ 45517 h 1386199"/>
              <a:gd name="connsiteX1" fmla="*/ 155405 w 1722894"/>
              <a:gd name="connsiteY1" fmla="*/ 0 h 1386199"/>
              <a:gd name="connsiteX2" fmla="*/ 1378177 w 1722894"/>
              <a:gd name="connsiteY2" fmla="*/ 0 h 1386199"/>
              <a:gd name="connsiteX3" fmla="*/ 1722894 w 1722894"/>
              <a:gd name="connsiteY3" fmla="*/ 344718 h 1386199"/>
              <a:gd name="connsiteX4" fmla="*/ 1387003 w 1722894"/>
              <a:gd name="connsiteY4" fmla="*/ 680609 h 1386199"/>
              <a:gd name="connsiteX5" fmla="*/ 836015 w 1722894"/>
              <a:gd name="connsiteY5" fmla="*/ 680609 h 1386199"/>
              <a:gd name="connsiteX6" fmla="*/ 680610 w 1722894"/>
              <a:gd name="connsiteY6" fmla="*/ 836014 h 1386199"/>
              <a:gd name="connsiteX7" fmla="*/ 680610 w 1722894"/>
              <a:gd name="connsiteY7" fmla="*/ 1386199 h 1386199"/>
              <a:gd name="connsiteX8" fmla="*/ 335182 w 1722894"/>
              <a:gd name="connsiteY8" fmla="*/ 1040771 h 1386199"/>
              <a:gd name="connsiteX9" fmla="*/ 0 w 1722894"/>
              <a:gd name="connsiteY9" fmla="*/ 1375953 h 1386199"/>
              <a:gd name="connsiteX10" fmla="*/ 0 w 1722894"/>
              <a:gd name="connsiteY10" fmla="*/ 155405 h 1386199"/>
              <a:gd name="connsiteX11" fmla="*/ 45517 w 1722894"/>
              <a:gd name="connsiteY11" fmla="*/ 45517 h 13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2894" h="1386199">
                <a:moveTo>
                  <a:pt x="45517" y="45517"/>
                </a:moveTo>
                <a:cubicBezTo>
                  <a:pt x="73640" y="17394"/>
                  <a:pt x="112491" y="0"/>
                  <a:pt x="155405" y="0"/>
                </a:cubicBezTo>
                <a:lnTo>
                  <a:pt x="1378177" y="0"/>
                </a:lnTo>
                <a:lnTo>
                  <a:pt x="1722894" y="344718"/>
                </a:lnTo>
                <a:lnTo>
                  <a:pt x="1387003" y="680609"/>
                </a:lnTo>
                <a:lnTo>
                  <a:pt x="836015" y="680609"/>
                </a:lnTo>
                <a:cubicBezTo>
                  <a:pt x="750187" y="680609"/>
                  <a:pt x="680610" y="750186"/>
                  <a:pt x="680610" y="836014"/>
                </a:cubicBezTo>
                <a:lnTo>
                  <a:pt x="680610" y="1386199"/>
                </a:lnTo>
                <a:lnTo>
                  <a:pt x="335182" y="1040771"/>
                </a:lnTo>
                <a:lnTo>
                  <a:pt x="0" y="1375953"/>
                </a:lnTo>
                <a:lnTo>
                  <a:pt x="0" y="155405"/>
                </a:lnTo>
                <a:cubicBezTo>
                  <a:pt x="0" y="112491"/>
                  <a:pt x="17394" y="73640"/>
                  <a:pt x="45517" y="4551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gradFill>
              <a:gsLst>
                <a:gs pos="59000">
                  <a:srgbClr val="D1CFCF"/>
                </a:gs>
                <a:gs pos="49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lin ang="13800000" scaled="0"/>
            </a:gradFill>
          </a:ln>
          <a:effectLst>
            <a:innerShdw blurRad="127000" dist="508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任意多边形 23"/>
          <p:cNvSpPr>
            <a:spLocks noChangeAspect="1"/>
          </p:cNvSpPr>
          <p:nvPr/>
        </p:nvSpPr>
        <p:spPr>
          <a:xfrm rot="8100000">
            <a:off x="6216646" y="3333312"/>
            <a:ext cx="1722894" cy="1386199"/>
          </a:xfrm>
          <a:custGeom>
            <a:avLst/>
            <a:gdLst>
              <a:gd name="connsiteX0" fmla="*/ 45517 w 1722894"/>
              <a:gd name="connsiteY0" fmla="*/ 45517 h 1386199"/>
              <a:gd name="connsiteX1" fmla="*/ 155405 w 1722894"/>
              <a:gd name="connsiteY1" fmla="*/ 0 h 1386199"/>
              <a:gd name="connsiteX2" fmla="*/ 1378177 w 1722894"/>
              <a:gd name="connsiteY2" fmla="*/ 0 h 1386199"/>
              <a:gd name="connsiteX3" fmla="*/ 1722894 w 1722894"/>
              <a:gd name="connsiteY3" fmla="*/ 344718 h 1386199"/>
              <a:gd name="connsiteX4" fmla="*/ 1387003 w 1722894"/>
              <a:gd name="connsiteY4" fmla="*/ 680609 h 1386199"/>
              <a:gd name="connsiteX5" fmla="*/ 836015 w 1722894"/>
              <a:gd name="connsiteY5" fmla="*/ 680609 h 1386199"/>
              <a:gd name="connsiteX6" fmla="*/ 680610 w 1722894"/>
              <a:gd name="connsiteY6" fmla="*/ 836014 h 1386199"/>
              <a:gd name="connsiteX7" fmla="*/ 680610 w 1722894"/>
              <a:gd name="connsiteY7" fmla="*/ 1386199 h 1386199"/>
              <a:gd name="connsiteX8" fmla="*/ 335182 w 1722894"/>
              <a:gd name="connsiteY8" fmla="*/ 1040771 h 1386199"/>
              <a:gd name="connsiteX9" fmla="*/ 0 w 1722894"/>
              <a:gd name="connsiteY9" fmla="*/ 1375953 h 1386199"/>
              <a:gd name="connsiteX10" fmla="*/ 0 w 1722894"/>
              <a:gd name="connsiteY10" fmla="*/ 155405 h 1386199"/>
              <a:gd name="connsiteX11" fmla="*/ 45517 w 1722894"/>
              <a:gd name="connsiteY11" fmla="*/ 45517 h 13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2894" h="1386199">
                <a:moveTo>
                  <a:pt x="45517" y="45517"/>
                </a:moveTo>
                <a:cubicBezTo>
                  <a:pt x="73640" y="17394"/>
                  <a:pt x="112491" y="0"/>
                  <a:pt x="155405" y="0"/>
                </a:cubicBezTo>
                <a:lnTo>
                  <a:pt x="1378177" y="0"/>
                </a:lnTo>
                <a:lnTo>
                  <a:pt x="1722894" y="344718"/>
                </a:lnTo>
                <a:lnTo>
                  <a:pt x="1387003" y="680609"/>
                </a:lnTo>
                <a:lnTo>
                  <a:pt x="836015" y="680609"/>
                </a:lnTo>
                <a:cubicBezTo>
                  <a:pt x="750187" y="680609"/>
                  <a:pt x="680610" y="750186"/>
                  <a:pt x="680610" y="836014"/>
                </a:cubicBezTo>
                <a:lnTo>
                  <a:pt x="680610" y="1386199"/>
                </a:lnTo>
                <a:lnTo>
                  <a:pt x="335182" y="1040771"/>
                </a:lnTo>
                <a:lnTo>
                  <a:pt x="0" y="1375953"/>
                </a:lnTo>
                <a:lnTo>
                  <a:pt x="0" y="155405"/>
                </a:lnTo>
                <a:cubicBezTo>
                  <a:pt x="0" y="112491"/>
                  <a:pt x="17394" y="73640"/>
                  <a:pt x="45517" y="45517"/>
                </a:cubicBezTo>
                <a:close/>
              </a:path>
            </a:pathLst>
          </a:custGeom>
          <a:solidFill>
            <a:schemeClr val="accent1"/>
          </a:solidFill>
          <a:ln>
            <a:gradFill>
              <a:gsLst>
                <a:gs pos="73000">
                  <a:srgbClr val="D9D7D7"/>
                </a:gs>
                <a:gs pos="62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lin ang="9000000" scaled="0"/>
            </a:gradFill>
          </a:ln>
          <a:effectLst>
            <a:innerShdw blurRad="1270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 rot="13500000">
            <a:off x="5117416" y="4195439"/>
            <a:ext cx="1722894" cy="1386199"/>
          </a:xfrm>
          <a:custGeom>
            <a:avLst/>
            <a:gdLst>
              <a:gd name="connsiteX0" fmla="*/ 45517 w 1722894"/>
              <a:gd name="connsiteY0" fmla="*/ 45517 h 1386199"/>
              <a:gd name="connsiteX1" fmla="*/ 155405 w 1722894"/>
              <a:gd name="connsiteY1" fmla="*/ 0 h 1386199"/>
              <a:gd name="connsiteX2" fmla="*/ 1378177 w 1722894"/>
              <a:gd name="connsiteY2" fmla="*/ 0 h 1386199"/>
              <a:gd name="connsiteX3" fmla="*/ 1722894 w 1722894"/>
              <a:gd name="connsiteY3" fmla="*/ 344718 h 1386199"/>
              <a:gd name="connsiteX4" fmla="*/ 1387003 w 1722894"/>
              <a:gd name="connsiteY4" fmla="*/ 680609 h 1386199"/>
              <a:gd name="connsiteX5" fmla="*/ 836015 w 1722894"/>
              <a:gd name="connsiteY5" fmla="*/ 680609 h 1386199"/>
              <a:gd name="connsiteX6" fmla="*/ 680610 w 1722894"/>
              <a:gd name="connsiteY6" fmla="*/ 836014 h 1386199"/>
              <a:gd name="connsiteX7" fmla="*/ 680610 w 1722894"/>
              <a:gd name="connsiteY7" fmla="*/ 1386199 h 1386199"/>
              <a:gd name="connsiteX8" fmla="*/ 335182 w 1722894"/>
              <a:gd name="connsiteY8" fmla="*/ 1040771 h 1386199"/>
              <a:gd name="connsiteX9" fmla="*/ 0 w 1722894"/>
              <a:gd name="connsiteY9" fmla="*/ 1375953 h 1386199"/>
              <a:gd name="connsiteX10" fmla="*/ 0 w 1722894"/>
              <a:gd name="connsiteY10" fmla="*/ 155405 h 1386199"/>
              <a:gd name="connsiteX11" fmla="*/ 45517 w 1722894"/>
              <a:gd name="connsiteY11" fmla="*/ 45517 h 13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2894" h="1386199">
                <a:moveTo>
                  <a:pt x="45517" y="45517"/>
                </a:moveTo>
                <a:cubicBezTo>
                  <a:pt x="73640" y="17394"/>
                  <a:pt x="112491" y="0"/>
                  <a:pt x="155405" y="0"/>
                </a:cubicBezTo>
                <a:lnTo>
                  <a:pt x="1378177" y="0"/>
                </a:lnTo>
                <a:lnTo>
                  <a:pt x="1722894" y="344718"/>
                </a:lnTo>
                <a:lnTo>
                  <a:pt x="1387003" y="680609"/>
                </a:lnTo>
                <a:lnTo>
                  <a:pt x="836015" y="680609"/>
                </a:lnTo>
                <a:cubicBezTo>
                  <a:pt x="750187" y="680609"/>
                  <a:pt x="680610" y="750186"/>
                  <a:pt x="680610" y="836014"/>
                </a:cubicBezTo>
                <a:lnTo>
                  <a:pt x="680610" y="1386199"/>
                </a:lnTo>
                <a:lnTo>
                  <a:pt x="335182" y="1040771"/>
                </a:lnTo>
                <a:lnTo>
                  <a:pt x="0" y="1375953"/>
                </a:lnTo>
                <a:lnTo>
                  <a:pt x="0" y="155405"/>
                </a:lnTo>
                <a:cubicBezTo>
                  <a:pt x="0" y="112491"/>
                  <a:pt x="17394" y="73640"/>
                  <a:pt x="45517" y="4551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gradFill>
              <a:gsLst>
                <a:gs pos="47000">
                  <a:srgbClr val="C1BEBE"/>
                </a:gs>
                <a:gs pos="36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lin ang="3000000" scaled="0"/>
            </a:gradFill>
          </a:ln>
          <a:effectLst>
            <a:innerShdw blurRad="127000" dist="50800" dir="1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26"/>
          <p:cNvSpPr>
            <a:spLocks noChangeAspect="1"/>
          </p:cNvSpPr>
          <p:nvPr/>
        </p:nvSpPr>
        <p:spPr>
          <a:xfrm rot="18900000">
            <a:off x="4267035" y="3096209"/>
            <a:ext cx="1722894" cy="1386199"/>
          </a:xfrm>
          <a:custGeom>
            <a:avLst/>
            <a:gdLst>
              <a:gd name="connsiteX0" fmla="*/ 45517 w 1722894"/>
              <a:gd name="connsiteY0" fmla="*/ 45517 h 1386199"/>
              <a:gd name="connsiteX1" fmla="*/ 155405 w 1722894"/>
              <a:gd name="connsiteY1" fmla="*/ 0 h 1386199"/>
              <a:gd name="connsiteX2" fmla="*/ 1378177 w 1722894"/>
              <a:gd name="connsiteY2" fmla="*/ 0 h 1386199"/>
              <a:gd name="connsiteX3" fmla="*/ 1722894 w 1722894"/>
              <a:gd name="connsiteY3" fmla="*/ 344718 h 1386199"/>
              <a:gd name="connsiteX4" fmla="*/ 1387003 w 1722894"/>
              <a:gd name="connsiteY4" fmla="*/ 680609 h 1386199"/>
              <a:gd name="connsiteX5" fmla="*/ 836015 w 1722894"/>
              <a:gd name="connsiteY5" fmla="*/ 680609 h 1386199"/>
              <a:gd name="connsiteX6" fmla="*/ 680610 w 1722894"/>
              <a:gd name="connsiteY6" fmla="*/ 836014 h 1386199"/>
              <a:gd name="connsiteX7" fmla="*/ 680610 w 1722894"/>
              <a:gd name="connsiteY7" fmla="*/ 1386199 h 1386199"/>
              <a:gd name="connsiteX8" fmla="*/ 335182 w 1722894"/>
              <a:gd name="connsiteY8" fmla="*/ 1040771 h 1386199"/>
              <a:gd name="connsiteX9" fmla="*/ 0 w 1722894"/>
              <a:gd name="connsiteY9" fmla="*/ 1375953 h 1386199"/>
              <a:gd name="connsiteX10" fmla="*/ 0 w 1722894"/>
              <a:gd name="connsiteY10" fmla="*/ 155405 h 1386199"/>
              <a:gd name="connsiteX11" fmla="*/ 45517 w 1722894"/>
              <a:gd name="connsiteY11" fmla="*/ 45517 h 13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2894" h="1386199">
                <a:moveTo>
                  <a:pt x="45517" y="45517"/>
                </a:moveTo>
                <a:cubicBezTo>
                  <a:pt x="73640" y="17394"/>
                  <a:pt x="112491" y="0"/>
                  <a:pt x="155405" y="0"/>
                </a:cubicBezTo>
                <a:lnTo>
                  <a:pt x="1378177" y="0"/>
                </a:lnTo>
                <a:lnTo>
                  <a:pt x="1722894" y="344718"/>
                </a:lnTo>
                <a:lnTo>
                  <a:pt x="1387003" y="680609"/>
                </a:lnTo>
                <a:lnTo>
                  <a:pt x="836015" y="680609"/>
                </a:lnTo>
                <a:cubicBezTo>
                  <a:pt x="750187" y="680609"/>
                  <a:pt x="680610" y="750186"/>
                  <a:pt x="680610" y="836014"/>
                </a:cubicBezTo>
                <a:lnTo>
                  <a:pt x="680610" y="1386199"/>
                </a:lnTo>
                <a:lnTo>
                  <a:pt x="335182" y="1040771"/>
                </a:lnTo>
                <a:lnTo>
                  <a:pt x="0" y="1375953"/>
                </a:lnTo>
                <a:lnTo>
                  <a:pt x="0" y="155405"/>
                </a:lnTo>
                <a:cubicBezTo>
                  <a:pt x="0" y="112491"/>
                  <a:pt x="17394" y="73640"/>
                  <a:pt x="45517" y="4551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gradFill>
              <a:gsLst>
                <a:gs pos="65000">
                  <a:srgbClr val="C7C4C4"/>
                </a:gs>
                <a:gs pos="53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lin ang="18000000" scaled="0"/>
            </a:gradFill>
          </a:ln>
          <a:effectLst>
            <a:innerShdw blurRad="127000" dist="50800" dir="18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5930275" y="2285763"/>
            <a:ext cx="396000" cy="404900"/>
            <a:chOff x="773048" y="1306993"/>
            <a:chExt cx="444000" cy="453979"/>
          </a:xfrm>
          <a:solidFill>
            <a:schemeClr val="bg1"/>
          </a:solidFill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6" name="Freeform 345"/>
            <p:cNvSpPr>
              <a:spLocks noEditPoints="1"/>
            </p:cNvSpPr>
            <p:nvPr/>
          </p:nvSpPr>
          <p:spPr bwMode="auto">
            <a:xfrm>
              <a:off x="773048" y="1479937"/>
              <a:ext cx="196225" cy="281035"/>
            </a:xfrm>
            <a:custGeom>
              <a:avLst/>
              <a:gdLst>
                <a:gd name="T0" fmla="*/ 65 w 118"/>
                <a:gd name="T1" fmla="*/ 15 h 169"/>
                <a:gd name="T2" fmla="*/ 101 w 118"/>
                <a:gd name="T3" fmla="*/ 139 h 169"/>
                <a:gd name="T4" fmla="*/ 53 w 118"/>
                <a:gd name="T5" fmla="*/ 153 h 169"/>
                <a:gd name="T6" fmla="*/ 16 w 118"/>
                <a:gd name="T7" fmla="*/ 30 h 169"/>
                <a:gd name="T8" fmla="*/ 65 w 118"/>
                <a:gd name="T9" fmla="*/ 15 h 169"/>
                <a:gd name="T10" fmla="*/ 74 w 118"/>
                <a:gd name="T11" fmla="*/ 0 h 169"/>
                <a:gd name="T12" fmla="*/ 63 w 118"/>
                <a:gd name="T13" fmla="*/ 2 h 169"/>
                <a:gd name="T14" fmla="*/ 12 w 118"/>
                <a:gd name="T15" fmla="*/ 17 h 169"/>
                <a:gd name="T16" fmla="*/ 0 w 118"/>
                <a:gd name="T17" fmla="*/ 21 h 169"/>
                <a:gd name="T18" fmla="*/ 4 w 118"/>
                <a:gd name="T19" fmla="*/ 34 h 169"/>
                <a:gd name="T20" fmla="*/ 40 w 118"/>
                <a:gd name="T21" fmla="*/ 157 h 169"/>
                <a:gd name="T22" fmla="*/ 44 w 118"/>
                <a:gd name="T23" fmla="*/ 169 h 169"/>
                <a:gd name="T24" fmla="*/ 56 w 118"/>
                <a:gd name="T25" fmla="*/ 165 h 169"/>
                <a:gd name="T26" fmla="*/ 105 w 118"/>
                <a:gd name="T27" fmla="*/ 150 h 169"/>
                <a:gd name="T28" fmla="*/ 118 w 118"/>
                <a:gd name="T29" fmla="*/ 148 h 169"/>
                <a:gd name="T30" fmla="*/ 114 w 118"/>
                <a:gd name="T31" fmla="*/ 135 h 169"/>
                <a:gd name="T32" fmla="*/ 78 w 118"/>
                <a:gd name="T33" fmla="*/ 11 h 169"/>
                <a:gd name="T34" fmla="*/ 74 w 118"/>
                <a:gd name="T35" fmla="*/ 0 h 169"/>
                <a:gd name="T36" fmla="*/ 74 w 118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69">
                  <a:moveTo>
                    <a:pt x="65" y="15"/>
                  </a:moveTo>
                  <a:lnTo>
                    <a:pt x="101" y="139"/>
                  </a:lnTo>
                  <a:lnTo>
                    <a:pt x="53" y="153"/>
                  </a:lnTo>
                  <a:lnTo>
                    <a:pt x="16" y="30"/>
                  </a:lnTo>
                  <a:lnTo>
                    <a:pt x="65" y="15"/>
                  </a:lnTo>
                  <a:close/>
                  <a:moveTo>
                    <a:pt x="74" y="0"/>
                  </a:moveTo>
                  <a:lnTo>
                    <a:pt x="63" y="2"/>
                  </a:lnTo>
                  <a:lnTo>
                    <a:pt x="12" y="17"/>
                  </a:lnTo>
                  <a:lnTo>
                    <a:pt x="0" y="21"/>
                  </a:lnTo>
                  <a:lnTo>
                    <a:pt x="4" y="34"/>
                  </a:lnTo>
                  <a:lnTo>
                    <a:pt x="40" y="157"/>
                  </a:lnTo>
                  <a:lnTo>
                    <a:pt x="44" y="169"/>
                  </a:lnTo>
                  <a:lnTo>
                    <a:pt x="56" y="165"/>
                  </a:lnTo>
                  <a:lnTo>
                    <a:pt x="105" y="150"/>
                  </a:lnTo>
                  <a:lnTo>
                    <a:pt x="118" y="148"/>
                  </a:lnTo>
                  <a:lnTo>
                    <a:pt x="114" y="135"/>
                  </a:lnTo>
                  <a:lnTo>
                    <a:pt x="78" y="11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7" name="Freeform 347"/>
            <p:cNvSpPr>
              <a:spLocks/>
            </p:cNvSpPr>
            <p:nvPr/>
          </p:nvSpPr>
          <p:spPr bwMode="auto">
            <a:xfrm>
              <a:off x="904418" y="1306993"/>
              <a:ext cx="312630" cy="355866"/>
            </a:xfrm>
            <a:custGeom>
              <a:avLst/>
              <a:gdLst>
                <a:gd name="T0" fmla="*/ 144 w 150"/>
                <a:gd name="T1" fmla="*/ 121 h 171"/>
                <a:gd name="T2" fmla="*/ 135 w 150"/>
                <a:gd name="T3" fmla="*/ 136 h 171"/>
                <a:gd name="T4" fmla="*/ 135 w 150"/>
                <a:gd name="T5" fmla="*/ 140 h 171"/>
                <a:gd name="T6" fmla="*/ 122 w 150"/>
                <a:gd name="T7" fmla="*/ 157 h 171"/>
                <a:gd name="T8" fmla="*/ 121 w 150"/>
                <a:gd name="T9" fmla="*/ 163 h 171"/>
                <a:gd name="T10" fmla="*/ 102 w 150"/>
                <a:gd name="T11" fmla="*/ 171 h 171"/>
                <a:gd name="T12" fmla="*/ 95 w 150"/>
                <a:gd name="T13" fmla="*/ 171 h 171"/>
                <a:gd name="T14" fmla="*/ 54 w 150"/>
                <a:gd name="T15" fmla="*/ 167 h 171"/>
                <a:gd name="T16" fmla="*/ 40 w 150"/>
                <a:gd name="T17" fmla="*/ 166 h 171"/>
                <a:gd name="T18" fmla="*/ 21 w 150"/>
                <a:gd name="T19" fmla="*/ 168 h 171"/>
                <a:gd name="T20" fmla="*/ 0 w 150"/>
                <a:gd name="T21" fmla="*/ 96 h 171"/>
                <a:gd name="T22" fmla="*/ 45 w 150"/>
                <a:gd name="T23" fmla="*/ 45 h 171"/>
                <a:gd name="T24" fmla="*/ 48 w 150"/>
                <a:gd name="T25" fmla="*/ 8 h 171"/>
                <a:gd name="T26" fmla="*/ 63 w 150"/>
                <a:gd name="T27" fmla="*/ 0 h 171"/>
                <a:gd name="T28" fmla="*/ 78 w 150"/>
                <a:gd name="T29" fmla="*/ 40 h 171"/>
                <a:gd name="T30" fmla="*/ 76 w 150"/>
                <a:gd name="T31" fmla="*/ 52 h 171"/>
                <a:gd name="T32" fmla="*/ 75 w 150"/>
                <a:gd name="T33" fmla="*/ 62 h 171"/>
                <a:gd name="T34" fmla="*/ 123 w 150"/>
                <a:gd name="T35" fmla="*/ 73 h 171"/>
                <a:gd name="T36" fmla="*/ 127 w 150"/>
                <a:gd name="T37" fmla="*/ 72 h 171"/>
                <a:gd name="T38" fmla="*/ 150 w 150"/>
                <a:gd name="T39" fmla="*/ 95 h 171"/>
                <a:gd name="T40" fmla="*/ 143 w 150"/>
                <a:gd name="T41" fmla="*/ 112 h 171"/>
                <a:gd name="T42" fmla="*/ 144 w 150"/>
                <a:gd name="T43" fmla="*/ 1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1">
                  <a:moveTo>
                    <a:pt x="144" y="121"/>
                  </a:moveTo>
                  <a:cubicBezTo>
                    <a:pt x="144" y="127"/>
                    <a:pt x="140" y="133"/>
                    <a:pt x="135" y="136"/>
                  </a:cubicBezTo>
                  <a:cubicBezTo>
                    <a:pt x="135" y="137"/>
                    <a:pt x="135" y="139"/>
                    <a:pt x="135" y="140"/>
                  </a:cubicBezTo>
                  <a:cubicBezTo>
                    <a:pt x="135" y="148"/>
                    <a:pt x="129" y="155"/>
                    <a:pt x="122" y="157"/>
                  </a:cubicBezTo>
                  <a:cubicBezTo>
                    <a:pt x="122" y="159"/>
                    <a:pt x="122" y="161"/>
                    <a:pt x="121" y="163"/>
                  </a:cubicBezTo>
                  <a:cubicBezTo>
                    <a:pt x="118" y="169"/>
                    <a:pt x="110" y="171"/>
                    <a:pt x="102" y="171"/>
                  </a:cubicBezTo>
                  <a:cubicBezTo>
                    <a:pt x="100" y="171"/>
                    <a:pt x="97" y="171"/>
                    <a:pt x="95" y="171"/>
                  </a:cubicBezTo>
                  <a:cubicBezTo>
                    <a:pt x="87" y="170"/>
                    <a:pt x="71" y="169"/>
                    <a:pt x="54" y="167"/>
                  </a:cubicBezTo>
                  <a:cubicBezTo>
                    <a:pt x="49" y="167"/>
                    <a:pt x="44" y="166"/>
                    <a:pt x="40" y="166"/>
                  </a:cubicBezTo>
                  <a:cubicBezTo>
                    <a:pt x="31" y="166"/>
                    <a:pt x="25" y="167"/>
                    <a:pt x="21" y="1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4" y="85"/>
                    <a:pt x="37" y="59"/>
                    <a:pt x="45" y="45"/>
                  </a:cubicBezTo>
                  <a:cubicBezTo>
                    <a:pt x="50" y="30"/>
                    <a:pt x="48" y="12"/>
                    <a:pt x="48" y="8"/>
                  </a:cubicBezTo>
                  <a:cubicBezTo>
                    <a:pt x="47" y="1"/>
                    <a:pt x="61" y="0"/>
                    <a:pt x="63" y="0"/>
                  </a:cubicBezTo>
                  <a:cubicBezTo>
                    <a:pt x="71" y="0"/>
                    <a:pt x="80" y="14"/>
                    <a:pt x="78" y="40"/>
                  </a:cubicBezTo>
                  <a:cubicBezTo>
                    <a:pt x="77" y="43"/>
                    <a:pt x="76" y="48"/>
                    <a:pt x="76" y="52"/>
                  </a:cubicBezTo>
                  <a:cubicBezTo>
                    <a:pt x="76" y="56"/>
                    <a:pt x="76" y="59"/>
                    <a:pt x="75" y="62"/>
                  </a:cubicBezTo>
                  <a:cubicBezTo>
                    <a:pt x="75" y="72"/>
                    <a:pt x="111" y="73"/>
                    <a:pt x="123" y="73"/>
                  </a:cubicBezTo>
                  <a:cubicBezTo>
                    <a:pt x="126" y="73"/>
                    <a:pt x="127" y="72"/>
                    <a:pt x="127" y="72"/>
                  </a:cubicBezTo>
                  <a:cubicBezTo>
                    <a:pt x="140" y="72"/>
                    <a:pt x="150" y="83"/>
                    <a:pt x="150" y="95"/>
                  </a:cubicBezTo>
                  <a:cubicBezTo>
                    <a:pt x="150" y="102"/>
                    <a:pt x="147" y="108"/>
                    <a:pt x="143" y="112"/>
                  </a:cubicBezTo>
                  <a:cubicBezTo>
                    <a:pt x="144" y="115"/>
                    <a:pt x="144" y="118"/>
                    <a:pt x="144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8" name="组合 57"/>
          <p:cNvGrpSpPr>
            <a:grpSpLocks noChangeAspect="1"/>
          </p:cNvGrpSpPr>
          <p:nvPr/>
        </p:nvGrpSpPr>
        <p:grpSpPr>
          <a:xfrm>
            <a:off x="5602126" y="3547360"/>
            <a:ext cx="1080000" cy="667720"/>
            <a:chOff x="8513763" y="2622551"/>
            <a:chExt cx="765175" cy="473075"/>
          </a:xfrm>
          <a:solidFill>
            <a:schemeClr val="bg1">
              <a:lumMod val="50000"/>
            </a:schemeClr>
          </a:solidFill>
        </p:grpSpPr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+mn-lt"/>
                <a:ea typeface="+mn-ea"/>
              </a:endParaRPr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latin typeface="+mn-lt"/>
                <a:ea typeface="+mn-ea"/>
              </a:endParaRPr>
            </a:p>
          </p:txBody>
        </p:sp>
      </p:grpSp>
      <p:grpSp>
        <p:nvGrpSpPr>
          <p:cNvPr id="65" name="组合 64"/>
          <p:cNvGrpSpPr>
            <a:grpSpLocks noChangeAspect="1"/>
          </p:cNvGrpSpPr>
          <p:nvPr/>
        </p:nvGrpSpPr>
        <p:grpSpPr>
          <a:xfrm>
            <a:off x="5892974" y="5189222"/>
            <a:ext cx="396000" cy="367483"/>
            <a:chOff x="5278438" y="2973388"/>
            <a:chExt cx="1344613" cy="1247775"/>
          </a:xfrm>
          <a:solidFill>
            <a:schemeClr val="bg1"/>
          </a:solidFill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6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8A6B6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8A6B6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8A6B6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8A6B6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7384435" y="3733492"/>
            <a:ext cx="360000" cy="471169"/>
            <a:chOff x="2951163" y="2495550"/>
            <a:chExt cx="1208088" cy="1581150"/>
          </a:xfrm>
          <a:solidFill>
            <a:schemeClr val="bg1"/>
          </a:solidFill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Freeform 29"/>
            <p:cNvSpPr>
              <a:spLocks/>
            </p:cNvSpPr>
            <p:nvPr/>
          </p:nvSpPr>
          <p:spPr bwMode="auto">
            <a:xfrm>
              <a:off x="2978150" y="2911475"/>
              <a:ext cx="230188" cy="306388"/>
            </a:xfrm>
            <a:custGeom>
              <a:avLst/>
              <a:gdLst>
                <a:gd name="T0" fmla="*/ 69 w 79"/>
                <a:gd name="T1" fmla="*/ 40 h 105"/>
                <a:gd name="T2" fmla="*/ 70 w 79"/>
                <a:gd name="T3" fmla="*/ 3 h 105"/>
                <a:gd name="T4" fmla="*/ 52 w 79"/>
                <a:gd name="T5" fmla="*/ 0 h 105"/>
                <a:gd name="T6" fmla="*/ 0 w 79"/>
                <a:gd name="T7" fmla="*/ 52 h 105"/>
                <a:gd name="T8" fmla="*/ 52 w 79"/>
                <a:gd name="T9" fmla="*/ 105 h 105"/>
                <a:gd name="T10" fmla="*/ 79 w 79"/>
                <a:gd name="T11" fmla="*/ 97 h 105"/>
                <a:gd name="T12" fmla="*/ 69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69" y="40"/>
                  </a:moveTo>
                  <a:cubicBezTo>
                    <a:pt x="69" y="25"/>
                    <a:pt x="62" y="15"/>
                    <a:pt x="70" y="3"/>
                  </a:cubicBezTo>
                  <a:cubicBezTo>
                    <a:pt x="65" y="1"/>
                    <a:pt x="59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2" y="105"/>
                    <a:pt x="71" y="102"/>
                    <a:pt x="79" y="97"/>
                  </a:cubicBezTo>
                  <a:cubicBezTo>
                    <a:pt x="75" y="84"/>
                    <a:pt x="69" y="6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30"/>
            <p:cNvSpPr>
              <a:spLocks/>
            </p:cNvSpPr>
            <p:nvPr/>
          </p:nvSpPr>
          <p:spPr bwMode="auto">
            <a:xfrm>
              <a:off x="3900488" y="2911475"/>
              <a:ext cx="228600" cy="306388"/>
            </a:xfrm>
            <a:custGeom>
              <a:avLst/>
              <a:gdLst>
                <a:gd name="T0" fmla="*/ 10 w 79"/>
                <a:gd name="T1" fmla="*/ 40 h 105"/>
                <a:gd name="T2" fmla="*/ 9 w 79"/>
                <a:gd name="T3" fmla="*/ 3 h 105"/>
                <a:gd name="T4" fmla="*/ 27 w 79"/>
                <a:gd name="T5" fmla="*/ 0 h 105"/>
                <a:gd name="T6" fmla="*/ 79 w 79"/>
                <a:gd name="T7" fmla="*/ 52 h 105"/>
                <a:gd name="T8" fmla="*/ 27 w 79"/>
                <a:gd name="T9" fmla="*/ 105 h 105"/>
                <a:gd name="T10" fmla="*/ 0 w 79"/>
                <a:gd name="T11" fmla="*/ 97 h 105"/>
                <a:gd name="T12" fmla="*/ 10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10" y="40"/>
                  </a:moveTo>
                  <a:cubicBezTo>
                    <a:pt x="10" y="25"/>
                    <a:pt x="17" y="15"/>
                    <a:pt x="9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56" y="0"/>
                    <a:pt x="79" y="24"/>
                    <a:pt x="79" y="52"/>
                  </a:cubicBezTo>
                  <a:cubicBezTo>
                    <a:pt x="79" y="81"/>
                    <a:pt x="56" y="105"/>
                    <a:pt x="27" y="105"/>
                  </a:cubicBezTo>
                  <a:cubicBezTo>
                    <a:pt x="17" y="105"/>
                    <a:pt x="8" y="102"/>
                    <a:pt x="0" y="97"/>
                  </a:cubicBezTo>
                  <a:cubicBezTo>
                    <a:pt x="4" y="84"/>
                    <a:pt x="10" y="6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31"/>
            <p:cNvSpPr>
              <a:spLocks/>
            </p:cNvSpPr>
            <p:nvPr/>
          </p:nvSpPr>
          <p:spPr bwMode="auto">
            <a:xfrm>
              <a:off x="3481388" y="3570288"/>
              <a:ext cx="147638" cy="328613"/>
            </a:xfrm>
            <a:custGeom>
              <a:avLst/>
              <a:gdLst>
                <a:gd name="T0" fmla="*/ 25 w 93"/>
                <a:gd name="T1" fmla="*/ 0 h 207"/>
                <a:gd name="T2" fmla="*/ 0 w 93"/>
                <a:gd name="T3" fmla="*/ 145 h 207"/>
                <a:gd name="T4" fmla="*/ 47 w 93"/>
                <a:gd name="T5" fmla="*/ 207 h 207"/>
                <a:gd name="T6" fmla="*/ 93 w 93"/>
                <a:gd name="T7" fmla="*/ 143 h 207"/>
                <a:gd name="T8" fmla="*/ 68 w 93"/>
                <a:gd name="T9" fmla="*/ 0 h 207"/>
                <a:gd name="T10" fmla="*/ 25 w 93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07">
                  <a:moveTo>
                    <a:pt x="25" y="0"/>
                  </a:moveTo>
                  <a:lnTo>
                    <a:pt x="0" y="145"/>
                  </a:lnTo>
                  <a:lnTo>
                    <a:pt x="47" y="207"/>
                  </a:lnTo>
                  <a:lnTo>
                    <a:pt x="93" y="143"/>
                  </a:lnTo>
                  <a:lnTo>
                    <a:pt x="68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32"/>
            <p:cNvSpPr>
              <a:spLocks/>
            </p:cNvSpPr>
            <p:nvPr/>
          </p:nvSpPr>
          <p:spPr bwMode="auto">
            <a:xfrm>
              <a:off x="3471863" y="3433763"/>
              <a:ext cx="166688" cy="115888"/>
            </a:xfrm>
            <a:custGeom>
              <a:avLst/>
              <a:gdLst>
                <a:gd name="T0" fmla="*/ 21 w 57"/>
                <a:gd name="T1" fmla="*/ 7 h 40"/>
                <a:gd name="T2" fmla="*/ 0 w 57"/>
                <a:gd name="T3" fmla="*/ 5 h 40"/>
                <a:gd name="T4" fmla="*/ 0 w 57"/>
                <a:gd name="T5" fmla="*/ 14 h 40"/>
                <a:gd name="T6" fmla="*/ 1 w 57"/>
                <a:gd name="T7" fmla="*/ 13 h 40"/>
                <a:gd name="T8" fmla="*/ 18 w 57"/>
                <a:gd name="T9" fmla="*/ 40 h 40"/>
                <a:gd name="T10" fmla="*/ 40 w 57"/>
                <a:gd name="T11" fmla="*/ 40 h 40"/>
                <a:gd name="T12" fmla="*/ 56 w 57"/>
                <a:gd name="T13" fmla="*/ 15 h 40"/>
                <a:gd name="T14" fmla="*/ 57 w 57"/>
                <a:gd name="T15" fmla="*/ 0 h 40"/>
                <a:gd name="T16" fmla="*/ 21 w 57"/>
                <a:gd name="T1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21" y="7"/>
                  </a:moveTo>
                  <a:cubicBezTo>
                    <a:pt x="14" y="7"/>
                    <a:pt x="7" y="7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0"/>
                    <a:pt x="56" y="5"/>
                    <a:pt x="57" y="0"/>
                  </a:cubicBezTo>
                  <a:cubicBezTo>
                    <a:pt x="46" y="5"/>
                    <a:pt x="34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33"/>
            <p:cNvSpPr>
              <a:spLocks noEditPoints="1"/>
            </p:cNvSpPr>
            <p:nvPr/>
          </p:nvSpPr>
          <p:spPr bwMode="auto">
            <a:xfrm>
              <a:off x="3140075" y="2582863"/>
              <a:ext cx="827088" cy="827088"/>
            </a:xfrm>
            <a:custGeom>
              <a:avLst/>
              <a:gdLst>
                <a:gd name="T0" fmla="*/ 0 w 284"/>
                <a:gd name="T1" fmla="*/ 142 h 284"/>
                <a:gd name="T2" fmla="*/ 142 w 284"/>
                <a:gd name="T3" fmla="*/ 0 h 284"/>
                <a:gd name="T4" fmla="*/ 142 w 284"/>
                <a:gd name="T5" fmla="*/ 0 h 284"/>
                <a:gd name="T6" fmla="*/ 284 w 284"/>
                <a:gd name="T7" fmla="*/ 142 h 284"/>
                <a:gd name="T8" fmla="*/ 284 w 284"/>
                <a:gd name="T9" fmla="*/ 142 h 284"/>
                <a:gd name="T10" fmla="*/ 142 w 284"/>
                <a:gd name="T11" fmla="*/ 284 h 284"/>
                <a:gd name="T12" fmla="*/ 142 w 284"/>
                <a:gd name="T13" fmla="*/ 284 h 284"/>
                <a:gd name="T14" fmla="*/ 0 w 284"/>
                <a:gd name="T15" fmla="*/ 142 h 284"/>
                <a:gd name="T16" fmla="*/ 25 w 284"/>
                <a:gd name="T17" fmla="*/ 142 h 284"/>
                <a:gd name="T18" fmla="*/ 142 w 284"/>
                <a:gd name="T19" fmla="*/ 260 h 284"/>
                <a:gd name="T20" fmla="*/ 142 w 284"/>
                <a:gd name="T21" fmla="*/ 260 h 284"/>
                <a:gd name="T22" fmla="*/ 260 w 284"/>
                <a:gd name="T23" fmla="*/ 142 h 284"/>
                <a:gd name="T24" fmla="*/ 260 w 284"/>
                <a:gd name="T25" fmla="*/ 142 h 284"/>
                <a:gd name="T26" fmla="*/ 142 w 284"/>
                <a:gd name="T27" fmla="*/ 24 h 284"/>
                <a:gd name="T28" fmla="*/ 142 w 284"/>
                <a:gd name="T29" fmla="*/ 24 h 284"/>
                <a:gd name="T30" fmla="*/ 25 w 284"/>
                <a:gd name="T31" fmla="*/ 142 h 284"/>
                <a:gd name="T32" fmla="*/ 25 w 284"/>
                <a:gd name="T33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142"/>
                  </a:moveTo>
                  <a:cubicBezTo>
                    <a:pt x="0" y="63"/>
                    <a:pt x="64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64" y="284"/>
                    <a:pt x="0" y="220"/>
                    <a:pt x="0" y="142"/>
                  </a:cubicBezTo>
                  <a:close/>
                  <a:moveTo>
                    <a:pt x="25" y="142"/>
                  </a:moveTo>
                  <a:cubicBezTo>
                    <a:pt x="25" y="207"/>
                    <a:pt x="77" y="259"/>
                    <a:pt x="142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207" y="259"/>
                    <a:pt x="260" y="207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77"/>
                    <a:pt x="207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77" y="24"/>
                    <a:pt x="25" y="77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34"/>
            <p:cNvSpPr>
              <a:spLocks/>
            </p:cNvSpPr>
            <p:nvPr/>
          </p:nvSpPr>
          <p:spPr bwMode="auto">
            <a:xfrm>
              <a:off x="3068638" y="2495550"/>
              <a:ext cx="971550" cy="454025"/>
            </a:xfrm>
            <a:custGeom>
              <a:avLst/>
              <a:gdLst>
                <a:gd name="T0" fmla="*/ 0 w 334"/>
                <a:gd name="T1" fmla="*/ 155 h 156"/>
                <a:gd name="T2" fmla="*/ 167 w 334"/>
                <a:gd name="T3" fmla="*/ 0 h 156"/>
                <a:gd name="T4" fmla="*/ 167 w 334"/>
                <a:gd name="T5" fmla="*/ 0 h 156"/>
                <a:gd name="T6" fmla="*/ 334 w 334"/>
                <a:gd name="T7" fmla="*/ 155 h 156"/>
                <a:gd name="T8" fmla="*/ 334 w 334"/>
                <a:gd name="T9" fmla="*/ 155 h 156"/>
                <a:gd name="T10" fmla="*/ 322 w 334"/>
                <a:gd name="T11" fmla="*/ 155 h 156"/>
                <a:gd name="T12" fmla="*/ 167 w 334"/>
                <a:gd name="T13" fmla="*/ 12 h 156"/>
                <a:gd name="T14" fmla="*/ 167 w 334"/>
                <a:gd name="T15" fmla="*/ 12 h 156"/>
                <a:gd name="T16" fmla="*/ 12 w 334"/>
                <a:gd name="T17" fmla="*/ 156 h 156"/>
                <a:gd name="T18" fmla="*/ 12 w 334"/>
                <a:gd name="T19" fmla="*/ 156 h 156"/>
                <a:gd name="T20" fmla="*/ 0 w 334"/>
                <a:gd name="T21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56">
                  <a:moveTo>
                    <a:pt x="0" y="155"/>
                  </a:moveTo>
                  <a:cubicBezTo>
                    <a:pt x="7" y="68"/>
                    <a:pt x="79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5" y="0"/>
                    <a:pt x="328" y="68"/>
                    <a:pt x="334" y="155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22" y="155"/>
                    <a:pt x="322" y="155"/>
                    <a:pt x="322" y="155"/>
                  </a:cubicBezTo>
                  <a:cubicBezTo>
                    <a:pt x="316" y="75"/>
                    <a:pt x="249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85" y="12"/>
                    <a:pt x="18" y="75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35"/>
            <p:cNvSpPr>
              <a:spLocks/>
            </p:cNvSpPr>
            <p:nvPr/>
          </p:nvSpPr>
          <p:spPr bwMode="auto">
            <a:xfrm>
              <a:off x="2951163" y="3378200"/>
              <a:ext cx="1208088" cy="698500"/>
            </a:xfrm>
            <a:custGeom>
              <a:avLst/>
              <a:gdLst>
                <a:gd name="T0" fmla="*/ 382 w 415"/>
                <a:gd name="T1" fmla="*/ 223 h 240"/>
                <a:gd name="T2" fmla="*/ 326 w 415"/>
                <a:gd name="T3" fmla="*/ 80 h 240"/>
                <a:gd name="T4" fmla="*/ 326 w 415"/>
                <a:gd name="T5" fmla="*/ 80 h 240"/>
                <a:gd name="T6" fmla="*/ 207 w 415"/>
                <a:gd name="T7" fmla="*/ 33 h 240"/>
                <a:gd name="T8" fmla="*/ 207 w 415"/>
                <a:gd name="T9" fmla="*/ 33 h 240"/>
                <a:gd name="T10" fmla="*/ 161 w 415"/>
                <a:gd name="T11" fmla="*/ 39 h 240"/>
                <a:gd name="T12" fmla="*/ 161 w 415"/>
                <a:gd name="T13" fmla="*/ 39 h 240"/>
                <a:gd name="T14" fmla="*/ 60 w 415"/>
                <a:gd name="T15" fmla="*/ 114 h 240"/>
                <a:gd name="T16" fmla="*/ 60 w 415"/>
                <a:gd name="T17" fmla="*/ 114 h 240"/>
                <a:gd name="T18" fmla="*/ 33 w 415"/>
                <a:gd name="T19" fmla="*/ 223 h 240"/>
                <a:gd name="T20" fmla="*/ 33 w 415"/>
                <a:gd name="T21" fmla="*/ 223 h 240"/>
                <a:gd name="T22" fmla="*/ 16 w 415"/>
                <a:gd name="T23" fmla="*/ 240 h 240"/>
                <a:gd name="T24" fmla="*/ 16 w 415"/>
                <a:gd name="T25" fmla="*/ 240 h 240"/>
                <a:gd name="T26" fmla="*/ 0 w 415"/>
                <a:gd name="T27" fmla="*/ 223 h 240"/>
                <a:gd name="T28" fmla="*/ 0 w 415"/>
                <a:gd name="T29" fmla="*/ 223 h 240"/>
                <a:gd name="T30" fmla="*/ 32 w 415"/>
                <a:gd name="T31" fmla="*/ 97 h 240"/>
                <a:gd name="T32" fmla="*/ 32 w 415"/>
                <a:gd name="T33" fmla="*/ 97 h 240"/>
                <a:gd name="T34" fmla="*/ 152 w 415"/>
                <a:gd name="T35" fmla="*/ 8 h 240"/>
                <a:gd name="T36" fmla="*/ 152 w 415"/>
                <a:gd name="T37" fmla="*/ 8 h 240"/>
                <a:gd name="T38" fmla="*/ 207 w 415"/>
                <a:gd name="T39" fmla="*/ 0 h 240"/>
                <a:gd name="T40" fmla="*/ 207 w 415"/>
                <a:gd name="T41" fmla="*/ 0 h 240"/>
                <a:gd name="T42" fmla="*/ 349 w 415"/>
                <a:gd name="T43" fmla="*/ 56 h 240"/>
                <a:gd name="T44" fmla="*/ 349 w 415"/>
                <a:gd name="T45" fmla="*/ 56 h 240"/>
                <a:gd name="T46" fmla="*/ 414 w 415"/>
                <a:gd name="T47" fmla="*/ 223 h 240"/>
                <a:gd name="T48" fmla="*/ 414 w 415"/>
                <a:gd name="T49" fmla="*/ 223 h 240"/>
                <a:gd name="T50" fmla="*/ 398 w 415"/>
                <a:gd name="T51" fmla="*/ 240 h 240"/>
                <a:gd name="T52" fmla="*/ 398 w 415"/>
                <a:gd name="T53" fmla="*/ 240 h 240"/>
                <a:gd name="T54" fmla="*/ 382 w 415"/>
                <a:gd name="T55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5" h="240">
                  <a:moveTo>
                    <a:pt x="382" y="223"/>
                  </a:moveTo>
                  <a:cubicBezTo>
                    <a:pt x="382" y="167"/>
                    <a:pt x="367" y="118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294" y="49"/>
                    <a:pt x="250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191" y="33"/>
                    <a:pt x="176" y="35"/>
                    <a:pt x="161" y="39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19" y="51"/>
                    <a:pt x="83" y="78"/>
                    <a:pt x="60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39" y="147"/>
                    <a:pt x="33" y="183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32"/>
                    <a:pt x="25" y="240"/>
                    <a:pt x="16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7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180"/>
                    <a:pt x="7" y="136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59" y="53"/>
                    <a:pt x="102" y="21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70" y="3"/>
                    <a:pt x="188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9" y="0"/>
                    <a:pt x="310" y="20"/>
                    <a:pt x="349" y="56"/>
                  </a:cubicBezTo>
                  <a:cubicBezTo>
                    <a:pt x="349" y="56"/>
                    <a:pt x="349" y="56"/>
                    <a:pt x="349" y="56"/>
                  </a:cubicBezTo>
                  <a:cubicBezTo>
                    <a:pt x="397" y="101"/>
                    <a:pt x="415" y="161"/>
                    <a:pt x="414" y="223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32"/>
                    <a:pt x="407" y="240"/>
                    <a:pt x="398" y="240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89" y="240"/>
                    <a:pt x="382" y="232"/>
                    <a:pt x="382" y="2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36"/>
            <p:cNvSpPr>
              <a:spLocks/>
            </p:cNvSpPr>
            <p:nvPr/>
          </p:nvSpPr>
          <p:spPr bwMode="auto">
            <a:xfrm>
              <a:off x="3446463" y="3189288"/>
              <a:ext cx="165100" cy="88900"/>
            </a:xfrm>
            <a:custGeom>
              <a:avLst/>
              <a:gdLst>
                <a:gd name="T0" fmla="*/ 57 w 57"/>
                <a:gd name="T1" fmla="*/ 15 h 31"/>
                <a:gd name="T2" fmla="*/ 41 w 57"/>
                <a:gd name="T3" fmla="*/ 31 h 31"/>
                <a:gd name="T4" fmla="*/ 16 w 57"/>
                <a:gd name="T5" fmla="*/ 31 h 31"/>
                <a:gd name="T6" fmla="*/ 0 w 57"/>
                <a:gd name="T7" fmla="*/ 15 h 31"/>
                <a:gd name="T8" fmla="*/ 0 w 57"/>
                <a:gd name="T9" fmla="*/ 15 h 31"/>
                <a:gd name="T10" fmla="*/ 16 w 57"/>
                <a:gd name="T11" fmla="*/ 0 h 31"/>
                <a:gd name="T12" fmla="*/ 41 w 57"/>
                <a:gd name="T13" fmla="*/ 0 h 31"/>
                <a:gd name="T14" fmla="*/ 57 w 57"/>
                <a:gd name="T1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1">
                  <a:moveTo>
                    <a:pt x="57" y="15"/>
                  </a:moveTo>
                  <a:cubicBezTo>
                    <a:pt x="57" y="24"/>
                    <a:pt x="50" y="31"/>
                    <a:pt x="41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7" y="7"/>
                    <a:pt x="57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37"/>
            <p:cNvSpPr>
              <a:spLocks/>
            </p:cNvSpPr>
            <p:nvPr/>
          </p:nvSpPr>
          <p:spPr bwMode="auto">
            <a:xfrm>
              <a:off x="3117850" y="3168650"/>
              <a:ext cx="349250" cy="92075"/>
            </a:xfrm>
            <a:custGeom>
              <a:avLst/>
              <a:gdLst>
                <a:gd name="T0" fmla="*/ 34 w 120"/>
                <a:gd name="T1" fmla="*/ 32 h 32"/>
                <a:gd name="T2" fmla="*/ 0 w 120"/>
                <a:gd name="T3" fmla="*/ 2 h 32"/>
                <a:gd name="T4" fmla="*/ 0 w 120"/>
                <a:gd name="T5" fmla="*/ 2 h 32"/>
                <a:gd name="T6" fmla="*/ 12 w 120"/>
                <a:gd name="T7" fmla="*/ 0 h 32"/>
                <a:gd name="T8" fmla="*/ 34 w 120"/>
                <a:gd name="T9" fmla="*/ 20 h 32"/>
                <a:gd name="T10" fmla="*/ 34 w 120"/>
                <a:gd name="T11" fmla="*/ 20 h 32"/>
                <a:gd name="T12" fmla="*/ 120 w 120"/>
                <a:gd name="T13" fmla="*/ 20 h 32"/>
                <a:gd name="T14" fmla="*/ 120 w 120"/>
                <a:gd name="T15" fmla="*/ 20 h 32"/>
                <a:gd name="T16" fmla="*/ 120 w 120"/>
                <a:gd name="T17" fmla="*/ 32 h 32"/>
                <a:gd name="T18" fmla="*/ 34 w 12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32">
                  <a:moveTo>
                    <a:pt x="34" y="32"/>
                  </a:moveTo>
                  <a:cubicBezTo>
                    <a:pt x="16" y="32"/>
                    <a:pt x="2" y="1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1"/>
                    <a:pt x="22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80" name="直接连接符 79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960625" y="535287"/>
            <a:ext cx="8850884" cy="646331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NCTEAP </a:t>
            </a:r>
            <a:r>
              <a:rPr lang="mr-IN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Threads Inform Everything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681788" y="1703388"/>
            <a:ext cx="3656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2400" b="1">
                <a:solidFill>
                  <a:schemeClr val="accent2"/>
                </a:solidFill>
                <a:latin typeface="Cambria" pitchFamily="18" charset="0"/>
              </a:rPr>
              <a:t>English as an International Language</a:t>
            </a:r>
          </a:p>
        </p:txBody>
      </p:sp>
      <p:sp>
        <p:nvSpPr>
          <p:cNvPr id="107" name="文本框 106"/>
          <p:cNvSpPr txBox="1">
            <a:spLocks noChangeArrowheads="1"/>
          </p:cNvSpPr>
          <p:nvPr/>
        </p:nvSpPr>
        <p:spPr bwMode="auto">
          <a:xfrm>
            <a:off x="7983538" y="4630738"/>
            <a:ext cx="3656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2400" b="1">
                <a:solidFill>
                  <a:srgbClr val="663A77"/>
                </a:solidFill>
                <a:latin typeface="Cambria" pitchFamily="18" charset="0"/>
              </a:rPr>
              <a:t>Critical Thinking</a:t>
            </a:r>
          </a:p>
        </p:txBody>
      </p:sp>
      <p:sp>
        <p:nvSpPr>
          <p:cNvPr id="108" name="文本框 107"/>
          <p:cNvSpPr txBox="1">
            <a:spLocks noChangeArrowheads="1"/>
          </p:cNvSpPr>
          <p:nvPr/>
        </p:nvSpPr>
        <p:spPr bwMode="auto">
          <a:xfrm>
            <a:off x="796925" y="2487613"/>
            <a:ext cx="3654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2400" b="1">
                <a:solidFill>
                  <a:srgbClr val="EB8181"/>
                </a:solidFill>
                <a:latin typeface="Cambria" pitchFamily="18" charset="0"/>
              </a:rPr>
              <a:t>Review </a:t>
            </a:r>
          </a:p>
          <a:p>
            <a:pPr algn="ctr"/>
            <a:r>
              <a:rPr lang="en-GB" altLang="zh-CN" sz="2400" b="1">
                <a:solidFill>
                  <a:srgbClr val="EB8181"/>
                </a:solidFill>
                <a:latin typeface="Cambria" pitchFamily="18" charset="0"/>
              </a:rPr>
              <a:t>&amp; </a:t>
            </a:r>
          </a:p>
          <a:p>
            <a:pPr algn="ctr"/>
            <a:r>
              <a:rPr lang="en-GB" altLang="zh-CN" sz="2400" b="1">
                <a:solidFill>
                  <a:srgbClr val="EB8181"/>
                </a:solidFill>
                <a:latin typeface="Cambria" pitchFamily="18" charset="0"/>
              </a:rPr>
              <a:t>Consolidation</a:t>
            </a:r>
          </a:p>
        </p:txBody>
      </p:sp>
      <p:sp>
        <p:nvSpPr>
          <p:cNvPr id="109" name="文本框 108"/>
          <p:cNvSpPr txBox="1">
            <a:spLocks noChangeArrowheads="1"/>
          </p:cNvSpPr>
          <p:nvPr/>
        </p:nvSpPr>
        <p:spPr bwMode="auto">
          <a:xfrm>
            <a:off x="2062163" y="5091113"/>
            <a:ext cx="3654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2400" b="1">
                <a:solidFill>
                  <a:srgbClr val="0197A7"/>
                </a:solidFill>
                <a:latin typeface="Cambria" pitchFamily="18" charset="0"/>
              </a:rPr>
              <a:t>Observation </a:t>
            </a:r>
          </a:p>
          <a:p>
            <a:pPr algn="ctr"/>
            <a:r>
              <a:rPr lang="en-GB" altLang="zh-CN" sz="2400" b="1">
                <a:solidFill>
                  <a:srgbClr val="0197A7"/>
                </a:solidFill>
                <a:latin typeface="Cambria" pitchFamily="18" charset="0"/>
              </a:rPr>
              <a:t>&amp; </a:t>
            </a:r>
          </a:p>
          <a:p>
            <a:pPr algn="ctr"/>
            <a:r>
              <a:rPr lang="en-GB" altLang="zh-CN" sz="2400" b="1">
                <a:solidFill>
                  <a:srgbClr val="0197A7"/>
                </a:solidFill>
                <a:latin typeface="Cambria" pitchFamily="18" charset="0"/>
              </a:rPr>
              <a:t>Reflection</a:t>
            </a:r>
          </a:p>
        </p:txBody>
      </p:sp>
      <p:grpSp>
        <p:nvGrpSpPr>
          <p:cNvPr id="53" name="组合 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54" name="矩形 53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矩形 81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矩形 82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4" name="组合 84"/>
          <p:cNvGrpSpPr>
            <a:grpSpLocks noChangeAspect="1"/>
          </p:cNvGrpSpPr>
          <p:nvPr/>
        </p:nvGrpSpPr>
        <p:grpSpPr>
          <a:xfrm>
            <a:off x="4439496" y="3706788"/>
            <a:ext cx="432000" cy="324000"/>
            <a:chOff x="1716088" y="1390650"/>
            <a:chExt cx="495300" cy="371475"/>
          </a:xfrm>
          <a:solidFill>
            <a:schemeClr val="bg1"/>
          </a:solidFill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Freeform 63"/>
            <p:cNvSpPr>
              <a:spLocks noEditPoints="1"/>
            </p:cNvSpPr>
            <p:nvPr/>
          </p:nvSpPr>
          <p:spPr bwMode="auto">
            <a:xfrm>
              <a:off x="1716088" y="1390650"/>
              <a:ext cx="106363" cy="368300"/>
            </a:xfrm>
            <a:custGeom>
              <a:avLst/>
              <a:gdLst>
                <a:gd name="T0" fmla="*/ 27 w 28"/>
                <a:gd name="T1" fmla="*/ 0 h 97"/>
                <a:gd name="T2" fmla="*/ 1 w 28"/>
                <a:gd name="T3" fmla="*/ 0 h 97"/>
                <a:gd name="T4" fmla="*/ 0 w 28"/>
                <a:gd name="T5" fmla="*/ 1 h 97"/>
                <a:gd name="T6" fmla="*/ 0 w 28"/>
                <a:gd name="T7" fmla="*/ 96 h 97"/>
                <a:gd name="T8" fmla="*/ 1 w 28"/>
                <a:gd name="T9" fmla="*/ 97 h 97"/>
                <a:gd name="T10" fmla="*/ 27 w 28"/>
                <a:gd name="T11" fmla="*/ 97 h 97"/>
                <a:gd name="T12" fmla="*/ 28 w 28"/>
                <a:gd name="T13" fmla="*/ 96 h 97"/>
                <a:gd name="T14" fmla="*/ 28 w 28"/>
                <a:gd name="T15" fmla="*/ 1 h 97"/>
                <a:gd name="T16" fmla="*/ 27 w 28"/>
                <a:gd name="T17" fmla="*/ 0 h 97"/>
                <a:gd name="T18" fmla="*/ 14 w 28"/>
                <a:gd name="T19" fmla="*/ 94 h 97"/>
                <a:gd name="T20" fmla="*/ 7 w 28"/>
                <a:gd name="T21" fmla="*/ 87 h 97"/>
                <a:gd name="T22" fmla="*/ 14 w 28"/>
                <a:gd name="T23" fmla="*/ 80 h 97"/>
                <a:gd name="T24" fmla="*/ 21 w 28"/>
                <a:gd name="T25" fmla="*/ 87 h 97"/>
                <a:gd name="T26" fmla="*/ 14 w 28"/>
                <a:gd name="T27" fmla="*/ 94 h 97"/>
                <a:gd name="T28" fmla="*/ 24 w 28"/>
                <a:gd name="T29" fmla="*/ 54 h 97"/>
                <a:gd name="T30" fmla="*/ 23 w 28"/>
                <a:gd name="T31" fmla="*/ 55 h 97"/>
                <a:gd name="T32" fmla="*/ 5 w 28"/>
                <a:gd name="T33" fmla="*/ 55 h 97"/>
                <a:gd name="T34" fmla="*/ 4 w 28"/>
                <a:gd name="T35" fmla="*/ 54 h 97"/>
                <a:gd name="T36" fmla="*/ 4 w 28"/>
                <a:gd name="T37" fmla="*/ 6 h 97"/>
                <a:gd name="T38" fmla="*/ 5 w 28"/>
                <a:gd name="T39" fmla="*/ 5 h 97"/>
                <a:gd name="T40" fmla="*/ 23 w 28"/>
                <a:gd name="T41" fmla="*/ 5 h 97"/>
                <a:gd name="T42" fmla="*/ 24 w 28"/>
                <a:gd name="T43" fmla="*/ 6 h 97"/>
                <a:gd name="T44" fmla="*/ 24 w 28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97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8" y="97"/>
                    <a:pt x="28" y="9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close/>
                  <a:moveTo>
                    <a:pt x="14" y="94"/>
                  </a:moveTo>
                  <a:cubicBezTo>
                    <a:pt x="10" y="94"/>
                    <a:pt x="7" y="91"/>
                    <a:pt x="7" y="87"/>
                  </a:cubicBezTo>
                  <a:cubicBezTo>
                    <a:pt x="7" y="83"/>
                    <a:pt x="10" y="80"/>
                    <a:pt x="14" y="80"/>
                  </a:cubicBezTo>
                  <a:cubicBezTo>
                    <a:pt x="18" y="80"/>
                    <a:pt x="21" y="83"/>
                    <a:pt x="21" y="87"/>
                  </a:cubicBezTo>
                  <a:cubicBezTo>
                    <a:pt x="21" y="91"/>
                    <a:pt x="18" y="94"/>
                    <a:pt x="14" y="94"/>
                  </a:cubicBezTo>
                  <a:close/>
                  <a:moveTo>
                    <a:pt x="24" y="54"/>
                  </a:moveTo>
                  <a:cubicBezTo>
                    <a:pt x="24" y="55"/>
                    <a:pt x="24" y="55"/>
                    <a:pt x="2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4" y="55"/>
                    <a:pt x="4" y="5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64"/>
            <p:cNvSpPr>
              <a:spLocks/>
            </p:cNvSpPr>
            <p:nvPr/>
          </p:nvSpPr>
          <p:spPr bwMode="auto">
            <a:xfrm>
              <a:off x="1743076" y="1436688"/>
              <a:ext cx="55563" cy="14287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0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0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65"/>
            <p:cNvSpPr>
              <a:spLocks/>
            </p:cNvSpPr>
            <p:nvPr/>
          </p:nvSpPr>
          <p:spPr bwMode="auto">
            <a:xfrm>
              <a:off x="1743076" y="1455738"/>
              <a:ext cx="55563" cy="14287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1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1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66"/>
            <p:cNvSpPr>
              <a:spLocks noEditPoints="1"/>
            </p:cNvSpPr>
            <p:nvPr/>
          </p:nvSpPr>
          <p:spPr bwMode="auto">
            <a:xfrm>
              <a:off x="1841501" y="1390650"/>
              <a:ext cx="101600" cy="368300"/>
            </a:xfrm>
            <a:custGeom>
              <a:avLst/>
              <a:gdLst>
                <a:gd name="T0" fmla="*/ 27 w 27"/>
                <a:gd name="T1" fmla="*/ 0 h 97"/>
                <a:gd name="T2" fmla="*/ 1 w 27"/>
                <a:gd name="T3" fmla="*/ 0 h 97"/>
                <a:gd name="T4" fmla="*/ 0 w 27"/>
                <a:gd name="T5" fmla="*/ 1 h 97"/>
                <a:gd name="T6" fmla="*/ 0 w 27"/>
                <a:gd name="T7" fmla="*/ 96 h 97"/>
                <a:gd name="T8" fmla="*/ 1 w 27"/>
                <a:gd name="T9" fmla="*/ 97 h 97"/>
                <a:gd name="T10" fmla="*/ 27 w 27"/>
                <a:gd name="T11" fmla="*/ 97 h 97"/>
                <a:gd name="T12" fmla="*/ 27 w 27"/>
                <a:gd name="T13" fmla="*/ 96 h 97"/>
                <a:gd name="T14" fmla="*/ 27 w 27"/>
                <a:gd name="T15" fmla="*/ 1 h 97"/>
                <a:gd name="T16" fmla="*/ 27 w 27"/>
                <a:gd name="T17" fmla="*/ 0 h 97"/>
                <a:gd name="T18" fmla="*/ 14 w 27"/>
                <a:gd name="T19" fmla="*/ 94 h 97"/>
                <a:gd name="T20" fmla="*/ 7 w 27"/>
                <a:gd name="T21" fmla="*/ 87 h 97"/>
                <a:gd name="T22" fmla="*/ 14 w 27"/>
                <a:gd name="T23" fmla="*/ 80 h 97"/>
                <a:gd name="T24" fmla="*/ 21 w 27"/>
                <a:gd name="T25" fmla="*/ 87 h 97"/>
                <a:gd name="T26" fmla="*/ 14 w 27"/>
                <a:gd name="T27" fmla="*/ 94 h 97"/>
                <a:gd name="T28" fmla="*/ 24 w 27"/>
                <a:gd name="T29" fmla="*/ 54 h 97"/>
                <a:gd name="T30" fmla="*/ 23 w 27"/>
                <a:gd name="T31" fmla="*/ 55 h 97"/>
                <a:gd name="T32" fmla="*/ 5 w 27"/>
                <a:gd name="T33" fmla="*/ 55 h 97"/>
                <a:gd name="T34" fmla="*/ 4 w 27"/>
                <a:gd name="T35" fmla="*/ 54 h 97"/>
                <a:gd name="T36" fmla="*/ 4 w 27"/>
                <a:gd name="T37" fmla="*/ 6 h 97"/>
                <a:gd name="T38" fmla="*/ 5 w 27"/>
                <a:gd name="T39" fmla="*/ 5 h 97"/>
                <a:gd name="T40" fmla="*/ 23 w 27"/>
                <a:gd name="T41" fmla="*/ 5 h 97"/>
                <a:gd name="T42" fmla="*/ 24 w 27"/>
                <a:gd name="T43" fmla="*/ 6 h 97"/>
                <a:gd name="T44" fmla="*/ 24 w 27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97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7" y="97"/>
                    <a:pt x="27" y="9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lose/>
                  <a:moveTo>
                    <a:pt x="14" y="94"/>
                  </a:moveTo>
                  <a:cubicBezTo>
                    <a:pt x="10" y="94"/>
                    <a:pt x="7" y="91"/>
                    <a:pt x="7" y="87"/>
                  </a:cubicBezTo>
                  <a:cubicBezTo>
                    <a:pt x="7" y="83"/>
                    <a:pt x="10" y="80"/>
                    <a:pt x="14" y="80"/>
                  </a:cubicBezTo>
                  <a:cubicBezTo>
                    <a:pt x="18" y="80"/>
                    <a:pt x="21" y="83"/>
                    <a:pt x="21" y="87"/>
                  </a:cubicBezTo>
                  <a:cubicBezTo>
                    <a:pt x="21" y="91"/>
                    <a:pt x="18" y="94"/>
                    <a:pt x="14" y="94"/>
                  </a:cubicBezTo>
                  <a:close/>
                  <a:moveTo>
                    <a:pt x="24" y="54"/>
                  </a:moveTo>
                  <a:cubicBezTo>
                    <a:pt x="24" y="55"/>
                    <a:pt x="24" y="55"/>
                    <a:pt x="2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4" y="55"/>
                    <a:pt x="4" y="5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1866901" y="1436688"/>
              <a:ext cx="53975" cy="14287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0 w 14"/>
                <a:gd name="T5" fmla="*/ 4 h 4"/>
                <a:gd name="T6" fmla="*/ 0 w 14"/>
                <a:gd name="T7" fmla="*/ 3 h 4"/>
                <a:gd name="T8" fmla="*/ 0 w 14"/>
                <a:gd name="T9" fmla="*/ 1 h 4"/>
                <a:gd name="T10" fmla="*/ 0 w 14"/>
                <a:gd name="T11" fmla="*/ 0 h 4"/>
                <a:gd name="T12" fmla="*/ 14 w 14"/>
                <a:gd name="T13" fmla="*/ 0 h 4"/>
                <a:gd name="T14" fmla="*/ 14 w 14"/>
                <a:gd name="T15" fmla="*/ 1 h 4"/>
                <a:gd name="T16" fmla="*/ 14 w 1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4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68"/>
            <p:cNvSpPr>
              <a:spLocks/>
            </p:cNvSpPr>
            <p:nvPr/>
          </p:nvSpPr>
          <p:spPr bwMode="auto">
            <a:xfrm>
              <a:off x="1866901" y="1455738"/>
              <a:ext cx="57150" cy="14287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0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0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69"/>
            <p:cNvSpPr>
              <a:spLocks noEditPoints="1"/>
            </p:cNvSpPr>
            <p:nvPr/>
          </p:nvSpPr>
          <p:spPr bwMode="auto">
            <a:xfrm>
              <a:off x="1954213" y="1390650"/>
              <a:ext cx="257175" cy="371475"/>
            </a:xfrm>
            <a:custGeom>
              <a:avLst/>
              <a:gdLst>
                <a:gd name="T0" fmla="*/ 23 w 68"/>
                <a:gd name="T1" fmla="*/ 0 h 98"/>
                <a:gd name="T2" fmla="*/ 0 w 68"/>
                <a:gd name="T3" fmla="*/ 12 h 98"/>
                <a:gd name="T4" fmla="*/ 0 w 68"/>
                <a:gd name="T5" fmla="*/ 13 h 98"/>
                <a:gd name="T6" fmla="*/ 44 w 68"/>
                <a:gd name="T7" fmla="*/ 97 h 98"/>
                <a:gd name="T8" fmla="*/ 45 w 68"/>
                <a:gd name="T9" fmla="*/ 98 h 98"/>
                <a:gd name="T10" fmla="*/ 67 w 68"/>
                <a:gd name="T11" fmla="*/ 86 h 98"/>
                <a:gd name="T12" fmla="*/ 68 w 68"/>
                <a:gd name="T13" fmla="*/ 85 h 98"/>
                <a:gd name="T14" fmla="*/ 24 w 68"/>
                <a:gd name="T15" fmla="*/ 0 h 98"/>
                <a:gd name="T16" fmla="*/ 23 w 68"/>
                <a:gd name="T17" fmla="*/ 0 h 98"/>
                <a:gd name="T18" fmla="*/ 54 w 68"/>
                <a:gd name="T19" fmla="*/ 89 h 98"/>
                <a:gd name="T20" fmla="*/ 45 w 68"/>
                <a:gd name="T21" fmla="*/ 86 h 98"/>
                <a:gd name="T22" fmla="*/ 48 w 68"/>
                <a:gd name="T23" fmla="*/ 77 h 98"/>
                <a:gd name="T24" fmla="*/ 57 w 68"/>
                <a:gd name="T25" fmla="*/ 80 h 98"/>
                <a:gd name="T26" fmla="*/ 54 w 68"/>
                <a:gd name="T27" fmla="*/ 89 h 98"/>
                <a:gd name="T28" fmla="*/ 45 w 68"/>
                <a:gd name="T29" fmla="*/ 49 h 98"/>
                <a:gd name="T30" fmla="*/ 45 w 68"/>
                <a:gd name="T31" fmla="*/ 50 h 98"/>
                <a:gd name="T32" fmla="*/ 29 w 68"/>
                <a:gd name="T33" fmla="*/ 59 h 98"/>
                <a:gd name="T34" fmla="*/ 28 w 68"/>
                <a:gd name="T35" fmla="*/ 58 h 98"/>
                <a:gd name="T36" fmla="*/ 6 w 68"/>
                <a:gd name="T37" fmla="*/ 15 h 98"/>
                <a:gd name="T38" fmla="*/ 6 w 68"/>
                <a:gd name="T39" fmla="*/ 14 h 98"/>
                <a:gd name="T40" fmla="*/ 22 w 68"/>
                <a:gd name="T41" fmla="*/ 6 h 98"/>
                <a:gd name="T42" fmla="*/ 23 w 68"/>
                <a:gd name="T43" fmla="*/ 6 h 98"/>
                <a:gd name="T44" fmla="*/ 45 w 68"/>
                <a:gd name="T45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98">
                  <a:moveTo>
                    <a:pt x="23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8"/>
                    <a:pt x="44" y="98"/>
                    <a:pt x="45" y="9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5"/>
                    <a:pt x="68" y="8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lose/>
                  <a:moveTo>
                    <a:pt x="54" y="89"/>
                  </a:moveTo>
                  <a:cubicBezTo>
                    <a:pt x="51" y="90"/>
                    <a:pt x="47" y="89"/>
                    <a:pt x="45" y="86"/>
                  </a:cubicBezTo>
                  <a:cubicBezTo>
                    <a:pt x="44" y="83"/>
                    <a:pt x="45" y="79"/>
                    <a:pt x="48" y="77"/>
                  </a:cubicBezTo>
                  <a:cubicBezTo>
                    <a:pt x="52" y="75"/>
                    <a:pt x="56" y="76"/>
                    <a:pt x="57" y="80"/>
                  </a:cubicBezTo>
                  <a:cubicBezTo>
                    <a:pt x="59" y="83"/>
                    <a:pt x="58" y="87"/>
                    <a:pt x="54" y="89"/>
                  </a:cubicBezTo>
                  <a:close/>
                  <a:moveTo>
                    <a:pt x="45" y="49"/>
                  </a:moveTo>
                  <a:cubicBezTo>
                    <a:pt x="46" y="50"/>
                    <a:pt x="45" y="50"/>
                    <a:pt x="45" y="5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6" y="1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3" y="6"/>
                    <a:pt x="23" y="6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1995488" y="1439863"/>
              <a:ext cx="52388" cy="38100"/>
            </a:xfrm>
            <a:custGeom>
              <a:avLst/>
              <a:gdLst>
                <a:gd name="T0" fmla="*/ 14 w 14"/>
                <a:gd name="T1" fmla="*/ 2 h 10"/>
                <a:gd name="T2" fmla="*/ 14 w 14"/>
                <a:gd name="T3" fmla="*/ 3 h 10"/>
                <a:gd name="T4" fmla="*/ 2 w 14"/>
                <a:gd name="T5" fmla="*/ 9 h 10"/>
                <a:gd name="T6" fmla="*/ 1 w 14"/>
                <a:gd name="T7" fmla="*/ 9 h 10"/>
                <a:gd name="T8" fmla="*/ 0 w 14"/>
                <a:gd name="T9" fmla="*/ 7 h 10"/>
                <a:gd name="T10" fmla="*/ 0 w 14"/>
                <a:gd name="T11" fmla="*/ 6 h 10"/>
                <a:gd name="T12" fmla="*/ 12 w 14"/>
                <a:gd name="T13" fmla="*/ 0 h 10"/>
                <a:gd name="T14" fmla="*/ 13 w 14"/>
                <a:gd name="T15" fmla="*/ 0 h 10"/>
                <a:gd name="T16" fmla="*/ 14 w 14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14" y="2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2003426" y="1455738"/>
              <a:ext cx="57150" cy="38100"/>
            </a:xfrm>
            <a:custGeom>
              <a:avLst/>
              <a:gdLst>
                <a:gd name="T0" fmla="*/ 14 w 15"/>
                <a:gd name="T1" fmla="*/ 3 h 10"/>
                <a:gd name="T2" fmla="*/ 14 w 15"/>
                <a:gd name="T3" fmla="*/ 4 h 10"/>
                <a:gd name="T4" fmla="*/ 2 w 15"/>
                <a:gd name="T5" fmla="*/ 10 h 10"/>
                <a:gd name="T6" fmla="*/ 1 w 15"/>
                <a:gd name="T7" fmla="*/ 9 h 10"/>
                <a:gd name="T8" fmla="*/ 0 w 15"/>
                <a:gd name="T9" fmla="*/ 8 h 10"/>
                <a:gd name="T10" fmla="*/ 1 w 15"/>
                <a:gd name="T11" fmla="*/ 6 h 10"/>
                <a:gd name="T12" fmla="*/ 12 w 15"/>
                <a:gd name="T13" fmla="*/ 0 h 10"/>
                <a:gd name="T14" fmla="*/ 13 w 15"/>
                <a:gd name="T15" fmla="*/ 1 h 10"/>
                <a:gd name="T16" fmla="*/ 14 w 15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14" y="3"/>
                  </a:moveTo>
                  <a:cubicBezTo>
                    <a:pt x="15" y="3"/>
                    <a:pt x="14" y="3"/>
                    <a:pt x="14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lnTo>
                    <a:pt x="14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15385" name="Pictur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7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>
            <a:spLocks noChangeAspect="1"/>
          </p:cNvSpPr>
          <p:nvPr/>
        </p:nvSpPr>
        <p:spPr>
          <a:xfrm rot="2700000">
            <a:off x="1292225" y="2312988"/>
            <a:ext cx="2879725" cy="2879725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90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>
            <a:spLocks noChangeAspect="1"/>
          </p:cNvSpPr>
          <p:nvPr/>
        </p:nvSpPr>
        <p:spPr>
          <a:xfrm>
            <a:off x="2496000" y="2909841"/>
            <a:ext cx="2880000" cy="2880000"/>
          </a:xfrm>
          <a:prstGeom prst="roundRect">
            <a:avLst>
              <a:gd name="adj" fmla="val 7687"/>
            </a:avLst>
          </a:prstGeom>
          <a:solidFill>
            <a:schemeClr val="accent1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95000"/>
                    <a:lumOff val="5000"/>
                  </a:schemeClr>
                </a:gs>
              </a:gsLst>
              <a:lin ang="14400000" scaled="0"/>
              <a:tileRect/>
            </a:gradFill>
          </a:ln>
          <a:effectLst>
            <a:innerShdw blurRad="38100" dist="25400" dir="168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>
            <a:spLocks noChangeAspect="1"/>
          </p:cNvSpPr>
          <p:nvPr/>
        </p:nvSpPr>
        <p:spPr>
          <a:xfrm rot="20085022">
            <a:off x="1920178" y="2306863"/>
            <a:ext cx="2880000" cy="2880000"/>
          </a:xfrm>
          <a:prstGeom prst="roundRect">
            <a:avLst>
              <a:gd name="adj" fmla="val 7687"/>
            </a:avLst>
          </a:prstGeom>
          <a:gradFill>
            <a:gsLst>
              <a:gs pos="100000">
                <a:srgbClr val="FAFAFA"/>
              </a:gs>
              <a:gs pos="0">
                <a:srgbClr val="DCDCDC"/>
              </a:gs>
            </a:gsLst>
            <a:lin ang="7200000" scaled="0"/>
          </a:gradFill>
          <a:ln w="19050">
            <a:gradFill flip="none" rotWithShape="1">
              <a:gsLst>
                <a:gs pos="100000">
                  <a:schemeClr val="bg2">
                    <a:lumMod val="75000"/>
                    <a:alpha val="40000"/>
                  </a:schemeClr>
                </a:gs>
                <a:gs pos="46000">
                  <a:schemeClr val="accent1">
                    <a:lumMod val="5000"/>
                    <a:lumOff val="95000"/>
                  </a:schemeClr>
                </a:gs>
                <a:gs pos="78000">
                  <a:schemeClr val="bg2">
                    <a:lumMod val="90000"/>
                    <a:alpha val="50000"/>
                  </a:schemeClr>
                </a:gs>
              </a:gsLst>
              <a:lin ang="8100000" scaled="0"/>
              <a:tileRect/>
            </a:gradFill>
          </a:ln>
          <a:effectLst>
            <a:outerShdw blurRad="381000" dist="127000" dir="6000000" algn="tr" rotWithShape="0">
              <a:prstClr val="black">
                <a:alpha val="30000"/>
              </a:prstClr>
            </a:outerShdw>
          </a:effectLst>
          <a:scene3d>
            <a:camera prst="orthographicFront"/>
            <a:lightRig rig="soft" dir="t">
              <a:rot lat="0" lon="0" rev="1800000"/>
            </a:lightRig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6888163" y="2984500"/>
            <a:ext cx="33131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none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888163" y="3916363"/>
            <a:ext cx="33131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none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888163" y="4848225"/>
            <a:ext cx="33131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none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888163" y="5780088"/>
            <a:ext cx="33131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none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6888163" y="2206625"/>
            <a:ext cx="3698875" cy="682625"/>
            <a:chOff x="6888547" y="2206363"/>
            <a:chExt cx="3698662" cy="683264"/>
          </a:xfrm>
        </p:grpSpPr>
        <p:sp>
          <p:nvSpPr>
            <p:cNvPr id="24" name="TextBox 6"/>
            <p:cNvSpPr txBox="1"/>
            <p:nvPr/>
          </p:nvSpPr>
          <p:spPr>
            <a:xfrm>
              <a:off x="6888547" y="2263566"/>
              <a:ext cx="439712" cy="492586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647328" y="2206363"/>
              <a:ext cx="2939881" cy="6832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The EAP Teacher as Language Expert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888163" y="3186113"/>
            <a:ext cx="3170237" cy="682625"/>
            <a:chOff x="6888547" y="3185856"/>
            <a:chExt cx="3169853" cy="683264"/>
          </a:xfrm>
        </p:grpSpPr>
        <p:sp>
          <p:nvSpPr>
            <p:cNvPr id="27" name="TextBox 6"/>
            <p:cNvSpPr txBox="1"/>
            <p:nvPr/>
          </p:nvSpPr>
          <p:spPr>
            <a:xfrm>
              <a:off x="6888547" y="3233526"/>
              <a:ext cx="449208" cy="492586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40" name="文本框 47"/>
            <p:cNvSpPr txBox="1">
              <a:spLocks noChangeArrowheads="1"/>
            </p:cNvSpPr>
            <p:nvPr/>
          </p:nvSpPr>
          <p:spPr bwMode="auto">
            <a:xfrm>
              <a:off x="7647697" y="3185856"/>
              <a:ext cx="2410703" cy="68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cs typeface="Leelawadee"/>
                </a:rPr>
                <a:t>Teaching the Language Skills</a:t>
              </a:r>
              <a:endParaRPr lang="zh-CN" altLang="en-US" sz="16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Leelawadee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888163" y="4208463"/>
            <a:ext cx="3313112" cy="682625"/>
            <a:chOff x="6888547" y="4207827"/>
            <a:chExt cx="3312002" cy="683269"/>
          </a:xfrm>
        </p:grpSpPr>
        <p:sp>
          <p:nvSpPr>
            <p:cNvPr id="30" name="TextBox 6"/>
            <p:cNvSpPr txBox="1"/>
            <p:nvPr/>
          </p:nvSpPr>
          <p:spPr>
            <a:xfrm>
              <a:off x="6888547" y="4207827"/>
              <a:ext cx="449111" cy="492589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latin typeface="Impact" pitchFamily="34" charset="0"/>
                  <a:ea typeface="微软雅黑" pitchFamily="34" charset="-122"/>
                </a:rPr>
                <a:t>04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47118" y="4207827"/>
              <a:ext cx="2553431" cy="6832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EAP Course Design and Assessment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6880225" y="5149850"/>
            <a:ext cx="3497263" cy="682625"/>
            <a:chOff x="6880423" y="5149550"/>
            <a:chExt cx="3497466" cy="683264"/>
          </a:xfrm>
        </p:grpSpPr>
        <p:sp>
          <p:nvSpPr>
            <p:cNvPr id="33" name="TextBox 6"/>
            <p:cNvSpPr txBox="1"/>
            <p:nvPr/>
          </p:nvSpPr>
          <p:spPr>
            <a:xfrm>
              <a:off x="6880423" y="5171796"/>
              <a:ext cx="447701" cy="490997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latin typeface="Impact" pitchFamily="34" charset="0"/>
                  <a:ea typeface="微软雅黑" pitchFamily="34" charset="-122"/>
                </a:rPr>
                <a:t>05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36" name="文本框 49"/>
            <p:cNvSpPr txBox="1">
              <a:spLocks noChangeArrowheads="1"/>
            </p:cNvSpPr>
            <p:nvPr/>
          </p:nvSpPr>
          <p:spPr bwMode="auto">
            <a:xfrm>
              <a:off x="7647697" y="5149550"/>
              <a:ext cx="2730192" cy="68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cs typeface="Leelawadee"/>
                </a:rPr>
                <a:t>Materials and Technologies</a:t>
              </a:r>
              <a:endParaRPr lang="zh-CN" altLang="en-US" sz="16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cs typeface="Leelawadee"/>
              </a:endParaRPr>
            </a:p>
          </p:txBody>
        </p:sp>
      </p:grpSp>
      <p:grpSp>
        <p:nvGrpSpPr>
          <p:cNvPr id="53" name="组合 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54" name="矩形 53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0" name="矩形 7"/>
          <p:cNvSpPr/>
          <p:nvPr/>
        </p:nvSpPr>
        <p:spPr>
          <a:xfrm>
            <a:off x="1162011" y="527145"/>
            <a:ext cx="3991349" cy="646331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Themes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5413" y="2914650"/>
            <a:ext cx="17160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rPr>
              <a:t>Classroom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rPr>
              <a:t>Practice</a:t>
            </a:r>
          </a:p>
        </p:txBody>
      </p:sp>
      <p:pic>
        <p:nvPicPr>
          <p:cNvPr id="17428" name="Picture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93913" y="3181350"/>
            <a:ext cx="5715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Impact" pitchFamily="34" charset="0"/>
              <a:ea typeface="微软雅黑" pitchFamily="34" charset="-122"/>
            </a:endParaRPr>
          </a:p>
        </p:txBody>
      </p:sp>
      <p:cxnSp>
        <p:nvCxnSpPr>
          <p:cNvPr id="32" name="直接连接符 35"/>
          <p:cNvCxnSpPr/>
          <p:nvPr/>
        </p:nvCxnSpPr>
        <p:spPr>
          <a:xfrm>
            <a:off x="2130425" y="3916363"/>
            <a:ext cx="27051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none"/>
          </a:ln>
          <a:effectLst>
            <a:outerShdw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圆角矩形 115"/>
          <p:cNvSpPr>
            <a:spLocks noChangeAspect="1"/>
          </p:cNvSpPr>
          <p:nvPr/>
        </p:nvSpPr>
        <p:spPr>
          <a:xfrm>
            <a:off x="1204913" y="2963863"/>
            <a:ext cx="2892425" cy="14795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60625" y="535287"/>
            <a:ext cx="5025842" cy="646331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We 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ssumed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hared</a:t>
            </a:r>
            <a:r>
              <a:rPr lang="mr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411288" y="3440113"/>
            <a:ext cx="2478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Calibri" pitchFamily="34" charset="0"/>
              </a:rPr>
              <a:t>Definition of EAP</a:t>
            </a:r>
          </a:p>
        </p:txBody>
      </p:sp>
      <p:sp>
        <p:nvSpPr>
          <p:cNvPr id="20" name="圆角矩形 19"/>
          <p:cNvSpPr>
            <a:spLocks noChangeAspect="1"/>
          </p:cNvSpPr>
          <p:nvPr/>
        </p:nvSpPr>
        <p:spPr>
          <a:xfrm>
            <a:off x="4649788" y="2963863"/>
            <a:ext cx="2892425" cy="14795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" name="圆角矩形 20"/>
          <p:cNvSpPr>
            <a:spLocks noChangeAspect="1"/>
          </p:cNvSpPr>
          <p:nvPr/>
        </p:nvSpPr>
        <p:spPr>
          <a:xfrm>
            <a:off x="4915741" y="2848536"/>
            <a:ext cx="2478962" cy="269787"/>
          </a:xfrm>
          <a:prstGeom prst="roundRect">
            <a:avLst>
              <a:gd name="adj" fmla="val 31705"/>
            </a:avLst>
          </a:prstGeom>
          <a:solidFill>
            <a:schemeClr val="accent1">
              <a:lumMod val="75000"/>
            </a:schemeClr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95000"/>
                    <a:lumOff val="5000"/>
                  </a:schemeClr>
                </a:gs>
              </a:gsLst>
              <a:lin ang="14400000" scaled="0"/>
              <a:tileRect/>
            </a:gradFill>
          </a:ln>
          <a:effectLst>
            <a:innerShdw blurRad="38100" dist="38100" dir="15600000">
              <a:schemeClr val="tx1">
                <a:lumMod val="75000"/>
                <a:lumOff val="25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75200" y="3440113"/>
            <a:ext cx="3438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n-ea"/>
              </a:rPr>
              <a:t>Application of the </a:t>
            </a:r>
            <a:r>
              <a:rPr lang="en-US" sz="2400" b="1" i="1" dirty="0">
                <a:solidFill>
                  <a:srgbClr val="C00000"/>
                </a:solidFill>
                <a:latin typeface="+mn-lt"/>
                <a:ea typeface="+mn-ea"/>
              </a:rPr>
              <a:t>P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>
            <a:spLocks noChangeAspect="1"/>
          </p:cNvSpPr>
          <p:nvPr/>
        </p:nvSpPr>
        <p:spPr>
          <a:xfrm>
            <a:off x="8007350" y="2963863"/>
            <a:ext cx="2892425" cy="14795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4" name="圆角矩形 23"/>
          <p:cNvSpPr>
            <a:spLocks noChangeAspect="1"/>
          </p:cNvSpPr>
          <p:nvPr/>
        </p:nvSpPr>
        <p:spPr>
          <a:xfrm>
            <a:off x="8154536" y="2792200"/>
            <a:ext cx="2478962" cy="298306"/>
          </a:xfrm>
          <a:prstGeom prst="roundRect">
            <a:avLst>
              <a:gd name="adj" fmla="val 31705"/>
            </a:avLst>
          </a:prstGeom>
          <a:solidFill>
            <a:schemeClr val="accent1">
              <a:lumMod val="50000"/>
            </a:schemeClr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95000"/>
                    <a:lumOff val="5000"/>
                  </a:schemeClr>
                </a:gs>
              </a:gsLst>
              <a:lin ang="14400000" scaled="0"/>
              <a:tileRect/>
            </a:gradFill>
          </a:ln>
          <a:effectLst>
            <a:innerShdw blurRad="38100" dist="38100" dir="15600000">
              <a:schemeClr val="tx1">
                <a:lumMod val="75000"/>
                <a:lumOff val="25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8047038" y="3100388"/>
            <a:ext cx="2924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Calibri" pitchFamily="34" charset="0"/>
              </a:rPr>
              <a:t>Terms of reference: </a:t>
            </a:r>
            <a:r>
              <a:rPr lang="en-US" altLang="zh-CN" sz="2000" b="1" i="1">
                <a:latin typeface="Calibri" pitchFamily="34" charset="0"/>
              </a:rPr>
              <a:t>discourse community, genre, needs, language acts, etc</a:t>
            </a:r>
          </a:p>
        </p:txBody>
      </p:sp>
      <p:sp>
        <p:nvSpPr>
          <p:cNvPr id="26" name="圆角矩形 25"/>
          <p:cNvSpPr>
            <a:spLocks noChangeAspect="1"/>
          </p:cNvSpPr>
          <p:nvPr/>
        </p:nvSpPr>
        <p:spPr>
          <a:xfrm>
            <a:off x="1411145" y="2838740"/>
            <a:ext cx="2478962" cy="251766"/>
          </a:xfrm>
          <a:prstGeom prst="roundRect">
            <a:avLst>
              <a:gd name="adj" fmla="val 28375"/>
            </a:avLst>
          </a:prstGeom>
          <a:solidFill>
            <a:schemeClr val="accent1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95000"/>
                    <a:lumOff val="5000"/>
                  </a:schemeClr>
                </a:gs>
              </a:gsLst>
              <a:lin ang="16200000" scaled="0"/>
              <a:tileRect/>
            </a:gradFill>
          </a:ln>
          <a:effectLst>
            <a:innerShdw blurRad="38100" dist="38100" dir="15600000">
              <a:schemeClr val="tx1">
                <a:lumMod val="75000"/>
                <a:lumOff val="25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34" name="矩形 33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矩形 34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矩形 35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矩形 36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9475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0" grpId="0" build="p"/>
      <p:bldP spid="20" grpId="0" animBg="1"/>
      <p:bldP spid="22" grpId="0" build="p"/>
      <p:bldP spid="23" grpId="0" animBg="1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805075" y="835745"/>
            <a:ext cx="1861849" cy="1446550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bg1">
                    <a:lumMod val="50000"/>
                  </a:schemeClr>
                </a:solidFill>
                <a:effectLst>
                  <a:innerShdw blurRad="88900" dist="63500" dir="162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dirty="0"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!</a:t>
            </a:r>
            <a:endParaRPr lang="zh-CN" altLang="en-US" sz="8800" dirty="0"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515268" y="1845424"/>
            <a:ext cx="8559797" cy="3979717"/>
          </a:xfrm>
          <a:custGeom>
            <a:avLst/>
            <a:gdLst>
              <a:gd name="connsiteX0" fmla="*/ 4900559 w 8020050"/>
              <a:gd name="connsiteY0" fmla="*/ 0 h 3519488"/>
              <a:gd name="connsiteX1" fmla="*/ 8020050 w 8020050"/>
              <a:gd name="connsiteY1" fmla="*/ 0 h 3519488"/>
              <a:gd name="connsiteX2" fmla="*/ 8020050 w 8020050"/>
              <a:gd name="connsiteY2" fmla="*/ 2911749 h 3519488"/>
              <a:gd name="connsiteX3" fmla="*/ 8020050 w 8020050"/>
              <a:gd name="connsiteY3" fmla="*/ 2911749 h 3519488"/>
              <a:gd name="connsiteX4" fmla="*/ 7971130 w 8020050"/>
              <a:gd name="connsiteY4" fmla="*/ 2932012 h 3519488"/>
              <a:gd name="connsiteX5" fmla="*/ 7970636 w 8020050"/>
              <a:gd name="connsiteY5" fmla="*/ 2932506 h 3519488"/>
              <a:gd name="connsiteX6" fmla="*/ 7970636 w 8020050"/>
              <a:gd name="connsiteY6" fmla="*/ 49414 h 3519488"/>
              <a:gd name="connsiteX7" fmla="*/ 4900559 w 8020050"/>
              <a:gd name="connsiteY7" fmla="*/ 49414 h 3519488"/>
              <a:gd name="connsiteX8" fmla="*/ 0 w 8020050"/>
              <a:gd name="connsiteY8" fmla="*/ 0 h 3519488"/>
              <a:gd name="connsiteX9" fmla="*/ 3138538 w 8020050"/>
              <a:gd name="connsiteY9" fmla="*/ 0 h 3519488"/>
              <a:gd name="connsiteX10" fmla="*/ 3138538 w 8020050"/>
              <a:gd name="connsiteY10" fmla="*/ 49414 h 3519488"/>
              <a:gd name="connsiteX11" fmla="*/ 49414 w 8020050"/>
              <a:gd name="connsiteY11" fmla="*/ 49414 h 3519488"/>
              <a:gd name="connsiteX12" fmla="*/ 49414 w 8020050"/>
              <a:gd name="connsiteY12" fmla="*/ 3470074 h 3519488"/>
              <a:gd name="connsiteX13" fmla="*/ 7433068 w 8020050"/>
              <a:gd name="connsiteY13" fmla="*/ 3470074 h 3519488"/>
              <a:gd name="connsiteX14" fmla="*/ 7432574 w 8020050"/>
              <a:gd name="connsiteY14" fmla="*/ 3470568 h 3519488"/>
              <a:gd name="connsiteX15" fmla="*/ 7412311 w 8020050"/>
              <a:gd name="connsiteY15" fmla="*/ 3519488 h 3519488"/>
              <a:gd name="connsiteX16" fmla="*/ 0 w 8020050"/>
              <a:gd name="connsiteY16" fmla="*/ 3519488 h 351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20050" h="3519488">
                <a:moveTo>
                  <a:pt x="4900559" y="0"/>
                </a:moveTo>
                <a:lnTo>
                  <a:pt x="8020050" y="0"/>
                </a:lnTo>
                <a:lnTo>
                  <a:pt x="8020050" y="2911749"/>
                </a:lnTo>
                <a:lnTo>
                  <a:pt x="8020050" y="2911749"/>
                </a:lnTo>
                <a:cubicBezTo>
                  <a:pt x="8002344" y="2911749"/>
                  <a:pt x="7984639" y="2918503"/>
                  <a:pt x="7971130" y="2932012"/>
                </a:cubicBezTo>
                <a:lnTo>
                  <a:pt x="7970636" y="2932506"/>
                </a:lnTo>
                <a:lnTo>
                  <a:pt x="7970636" y="49414"/>
                </a:lnTo>
                <a:lnTo>
                  <a:pt x="4900559" y="49414"/>
                </a:lnTo>
                <a:close/>
                <a:moveTo>
                  <a:pt x="0" y="0"/>
                </a:moveTo>
                <a:lnTo>
                  <a:pt x="3138538" y="0"/>
                </a:lnTo>
                <a:lnTo>
                  <a:pt x="3138538" y="49414"/>
                </a:lnTo>
                <a:lnTo>
                  <a:pt x="49414" y="49414"/>
                </a:lnTo>
                <a:lnTo>
                  <a:pt x="49414" y="3470074"/>
                </a:lnTo>
                <a:lnTo>
                  <a:pt x="7433068" y="3470074"/>
                </a:lnTo>
                <a:lnTo>
                  <a:pt x="7432574" y="3470568"/>
                </a:lnTo>
                <a:cubicBezTo>
                  <a:pt x="7419065" y="3484077"/>
                  <a:pt x="7412311" y="3501783"/>
                  <a:pt x="7412311" y="3519488"/>
                </a:cubicBezTo>
                <a:lnTo>
                  <a:pt x="0" y="351948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innerShdw blurRad="25400" dist="127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9625013" y="5322888"/>
            <a:ext cx="900112" cy="900112"/>
            <a:chOff x="9656022" y="4738744"/>
            <a:chExt cx="900000" cy="900000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9656022" y="4738744"/>
              <a:ext cx="900000" cy="90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75000"/>
                </a:schemeClr>
              </a:solidFill>
            </a:ln>
            <a:effectLst>
              <a:outerShdw dist="12700" dir="5400000" algn="tl" rotWithShape="0">
                <a:schemeClr val="bg1">
                  <a:alpha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4" name="Group 123"/>
            <p:cNvGrpSpPr/>
            <p:nvPr/>
          </p:nvGrpSpPr>
          <p:grpSpPr>
            <a:xfrm>
              <a:off x="9951240" y="4994974"/>
              <a:ext cx="309563" cy="377825"/>
              <a:chOff x="4265613" y="2249488"/>
              <a:chExt cx="309563" cy="377825"/>
            </a:xfrm>
            <a:solidFill>
              <a:schemeClr val="bg1">
                <a:lumMod val="75000"/>
              </a:schemeClr>
            </a:solidFill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513263" y="2413000"/>
                <a:ext cx="61913" cy="52388"/>
              </a:xfrm>
              <a:custGeom>
                <a:avLst/>
                <a:gdLst>
                  <a:gd name="T0" fmla="*/ 27 w 29"/>
                  <a:gd name="T1" fmla="*/ 0 h 25"/>
                  <a:gd name="T2" fmla="*/ 3 w 29"/>
                  <a:gd name="T3" fmla="*/ 0 h 25"/>
                  <a:gd name="T4" fmla="*/ 0 w 29"/>
                  <a:gd name="T5" fmla="*/ 3 h 25"/>
                  <a:gd name="T6" fmla="*/ 0 w 29"/>
                  <a:gd name="T7" fmla="*/ 22 h 25"/>
                  <a:gd name="T8" fmla="*/ 3 w 29"/>
                  <a:gd name="T9" fmla="*/ 25 h 25"/>
                  <a:gd name="T10" fmla="*/ 27 w 29"/>
                  <a:gd name="T11" fmla="*/ 25 h 25"/>
                  <a:gd name="T12" fmla="*/ 29 w 29"/>
                  <a:gd name="T13" fmla="*/ 22 h 25"/>
                  <a:gd name="T14" fmla="*/ 29 w 29"/>
                  <a:gd name="T15" fmla="*/ 2 h 25"/>
                  <a:gd name="T16" fmla="*/ 27 w 29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2" y="25"/>
                      <a:pt x="3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9" y="25"/>
                      <a:pt x="29" y="22"/>
                    </a:cubicBezTo>
                    <a:cubicBezTo>
                      <a:pt x="29" y="17"/>
                      <a:pt x="29" y="7"/>
                      <a:pt x="29" y="2"/>
                    </a:cubicBezTo>
                    <a:cubicBezTo>
                      <a:pt x="29" y="0"/>
                      <a:pt x="27" y="0"/>
                      <a:pt x="27" y="0"/>
                    </a:cubicBezTo>
                    <a:close/>
                  </a:path>
                </a:pathLst>
              </a:custGeom>
              <a:grpFill/>
              <a:effectLst>
                <a:innerShdw blurRad="38100" dist="254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4265613" y="2249488"/>
                <a:ext cx="309563" cy="377825"/>
              </a:xfrm>
              <a:custGeom>
                <a:avLst/>
                <a:gdLst>
                  <a:gd name="T0" fmla="*/ 108 w 146"/>
                  <a:gd name="T1" fmla="*/ 64 h 178"/>
                  <a:gd name="T2" fmla="*/ 141 w 146"/>
                  <a:gd name="T3" fmla="*/ 64 h 178"/>
                  <a:gd name="T4" fmla="*/ 146 w 146"/>
                  <a:gd name="T5" fmla="*/ 60 h 178"/>
                  <a:gd name="T6" fmla="*/ 146 w 146"/>
                  <a:gd name="T7" fmla="*/ 9 h 178"/>
                  <a:gd name="T8" fmla="*/ 137 w 146"/>
                  <a:gd name="T9" fmla="*/ 0 h 178"/>
                  <a:gd name="T10" fmla="*/ 9 w 146"/>
                  <a:gd name="T11" fmla="*/ 0 h 178"/>
                  <a:gd name="T12" fmla="*/ 0 w 146"/>
                  <a:gd name="T13" fmla="*/ 9 h 178"/>
                  <a:gd name="T14" fmla="*/ 0 w 146"/>
                  <a:gd name="T15" fmla="*/ 170 h 178"/>
                  <a:gd name="T16" fmla="*/ 9 w 146"/>
                  <a:gd name="T17" fmla="*/ 178 h 178"/>
                  <a:gd name="T18" fmla="*/ 137 w 146"/>
                  <a:gd name="T19" fmla="*/ 178 h 178"/>
                  <a:gd name="T20" fmla="*/ 146 w 146"/>
                  <a:gd name="T21" fmla="*/ 170 h 178"/>
                  <a:gd name="T22" fmla="*/ 146 w 146"/>
                  <a:gd name="T23" fmla="*/ 120 h 178"/>
                  <a:gd name="T24" fmla="*/ 141 w 146"/>
                  <a:gd name="T25" fmla="*/ 115 h 178"/>
                  <a:gd name="T26" fmla="*/ 108 w 146"/>
                  <a:gd name="T27" fmla="*/ 115 h 178"/>
                  <a:gd name="T28" fmla="*/ 104 w 146"/>
                  <a:gd name="T29" fmla="*/ 111 h 178"/>
                  <a:gd name="T30" fmla="*/ 104 w 146"/>
                  <a:gd name="T31" fmla="*/ 67 h 178"/>
                  <a:gd name="T32" fmla="*/ 108 w 146"/>
                  <a:gd name="T33" fmla="*/ 64 h 178"/>
                  <a:gd name="T34" fmla="*/ 67 w 146"/>
                  <a:gd name="T35" fmla="*/ 84 h 178"/>
                  <a:gd name="T36" fmla="*/ 61 w 146"/>
                  <a:gd name="T37" fmla="*/ 89 h 178"/>
                  <a:gd name="T38" fmla="*/ 32 w 146"/>
                  <a:gd name="T39" fmla="*/ 89 h 178"/>
                  <a:gd name="T40" fmla="*/ 27 w 146"/>
                  <a:gd name="T41" fmla="*/ 84 h 178"/>
                  <a:gd name="T42" fmla="*/ 27 w 146"/>
                  <a:gd name="T43" fmla="*/ 81 h 178"/>
                  <a:gd name="T44" fmla="*/ 32 w 146"/>
                  <a:gd name="T45" fmla="*/ 75 h 178"/>
                  <a:gd name="T46" fmla="*/ 61 w 146"/>
                  <a:gd name="T47" fmla="*/ 75 h 178"/>
                  <a:gd name="T48" fmla="*/ 67 w 146"/>
                  <a:gd name="T49" fmla="*/ 81 h 178"/>
                  <a:gd name="T50" fmla="*/ 67 w 146"/>
                  <a:gd name="T51" fmla="*/ 84 h 178"/>
                  <a:gd name="T52" fmla="*/ 90 w 146"/>
                  <a:gd name="T53" fmla="*/ 51 h 178"/>
                  <a:gd name="T54" fmla="*/ 85 w 146"/>
                  <a:gd name="T55" fmla="*/ 56 h 178"/>
                  <a:gd name="T56" fmla="*/ 32 w 146"/>
                  <a:gd name="T57" fmla="*/ 56 h 178"/>
                  <a:gd name="T58" fmla="*/ 27 w 146"/>
                  <a:gd name="T59" fmla="*/ 51 h 178"/>
                  <a:gd name="T60" fmla="*/ 27 w 146"/>
                  <a:gd name="T61" fmla="*/ 47 h 178"/>
                  <a:gd name="T62" fmla="*/ 32 w 146"/>
                  <a:gd name="T63" fmla="*/ 42 h 178"/>
                  <a:gd name="T64" fmla="*/ 85 w 146"/>
                  <a:gd name="T65" fmla="*/ 42 h 178"/>
                  <a:gd name="T66" fmla="*/ 90 w 146"/>
                  <a:gd name="T67" fmla="*/ 47 h 178"/>
                  <a:gd name="T68" fmla="*/ 90 w 146"/>
                  <a:gd name="T69" fmla="*/ 5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" h="178">
                    <a:moveTo>
                      <a:pt x="108" y="64"/>
                    </a:moveTo>
                    <a:cubicBezTo>
                      <a:pt x="108" y="64"/>
                      <a:pt x="133" y="64"/>
                      <a:pt x="141" y="64"/>
                    </a:cubicBezTo>
                    <a:cubicBezTo>
                      <a:pt x="143" y="64"/>
                      <a:pt x="146" y="64"/>
                      <a:pt x="146" y="60"/>
                    </a:cubicBezTo>
                    <a:cubicBezTo>
                      <a:pt x="146" y="46"/>
                      <a:pt x="146" y="9"/>
                      <a:pt x="146" y="9"/>
                    </a:cubicBezTo>
                    <a:cubicBezTo>
                      <a:pt x="146" y="4"/>
                      <a:pt x="142" y="0"/>
                      <a:pt x="13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5"/>
                      <a:pt x="4" y="178"/>
                      <a:pt x="9" y="178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42" y="178"/>
                      <a:pt x="146" y="175"/>
                      <a:pt x="146" y="170"/>
                    </a:cubicBezTo>
                    <a:cubicBezTo>
                      <a:pt x="146" y="170"/>
                      <a:pt x="146" y="134"/>
                      <a:pt x="146" y="120"/>
                    </a:cubicBezTo>
                    <a:cubicBezTo>
                      <a:pt x="146" y="116"/>
                      <a:pt x="144" y="115"/>
                      <a:pt x="141" y="115"/>
                    </a:cubicBezTo>
                    <a:cubicBezTo>
                      <a:pt x="133" y="115"/>
                      <a:pt x="108" y="115"/>
                      <a:pt x="108" y="115"/>
                    </a:cubicBezTo>
                    <a:cubicBezTo>
                      <a:pt x="106" y="115"/>
                      <a:pt x="104" y="113"/>
                      <a:pt x="104" y="111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104" y="65"/>
                      <a:pt x="106" y="64"/>
                      <a:pt x="108" y="64"/>
                    </a:cubicBezTo>
                    <a:close/>
                    <a:moveTo>
                      <a:pt x="67" y="84"/>
                    </a:moveTo>
                    <a:cubicBezTo>
                      <a:pt x="67" y="87"/>
                      <a:pt x="64" y="89"/>
                      <a:pt x="61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29" y="89"/>
                      <a:pt x="27" y="87"/>
                      <a:pt x="27" y="84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78"/>
                      <a:pt x="29" y="75"/>
                      <a:pt x="32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4" y="75"/>
                      <a:pt x="67" y="78"/>
                      <a:pt x="67" y="81"/>
                    </a:cubicBezTo>
                    <a:lnTo>
                      <a:pt x="67" y="84"/>
                    </a:lnTo>
                    <a:close/>
                    <a:moveTo>
                      <a:pt x="90" y="51"/>
                    </a:moveTo>
                    <a:cubicBezTo>
                      <a:pt x="90" y="53"/>
                      <a:pt x="88" y="56"/>
                      <a:pt x="85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29" y="56"/>
                      <a:pt x="27" y="53"/>
                      <a:pt x="27" y="51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4"/>
                      <a:pt x="29" y="42"/>
                      <a:pt x="32" y="42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8" y="42"/>
                      <a:pt x="90" y="44"/>
                      <a:pt x="90" y="47"/>
                    </a:cubicBezTo>
                    <a:lnTo>
                      <a:pt x="90" y="51"/>
                    </a:lnTo>
                    <a:close/>
                  </a:path>
                </a:pathLst>
              </a:custGeom>
              <a:grpFill/>
              <a:effectLst>
                <a:innerShdw blurRad="38100" dist="254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668588" y="2189163"/>
            <a:ext cx="7743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Calibri" pitchFamily="34" charset="0"/>
              </a:rPr>
              <a:t>“When will you give us the EAP book?”</a:t>
            </a:r>
          </a:p>
          <a:p>
            <a:pPr>
              <a:buFont typeface="Arial" charset="0"/>
              <a:buChar char="•"/>
            </a:pPr>
            <a:endParaRPr lang="en-US" altLang="zh-CN" sz="2800" b="1">
              <a:latin typeface="Calibri" pitchFamily="34" charset="0"/>
            </a:endParaRPr>
          </a:p>
          <a:p>
            <a:r>
              <a:rPr lang="en-US" altLang="zh-CN" sz="2800" b="1">
                <a:latin typeface="Calibri" pitchFamily="34" charset="0"/>
              </a:rPr>
              <a:t>“When will you tell us how to teach?”</a:t>
            </a:r>
          </a:p>
          <a:p>
            <a:pPr>
              <a:buFont typeface="Arial" charset="0"/>
              <a:buChar char="•"/>
            </a:pPr>
            <a:endParaRPr lang="en-US" altLang="zh-CN" sz="2800" b="1">
              <a:latin typeface="Calibri" pitchFamily="34" charset="0"/>
            </a:endParaRPr>
          </a:p>
          <a:p>
            <a:r>
              <a:rPr lang="en-US" altLang="zh-CN" sz="2800" b="1">
                <a:latin typeface="Calibri" pitchFamily="34" charset="0"/>
              </a:rPr>
              <a:t>“When will you tell us what to teach?”</a:t>
            </a:r>
          </a:p>
          <a:p>
            <a:pPr>
              <a:buFont typeface="Arial" charset="0"/>
              <a:buChar char="•"/>
            </a:pPr>
            <a:endParaRPr lang="en-US" altLang="zh-CN" sz="2800">
              <a:latin typeface="Calibri" pitchFamily="34" charset="0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1736725" y="6043613"/>
            <a:ext cx="360363" cy="358775"/>
            <a:chOff x="903330" y="4323416"/>
            <a:chExt cx="360000" cy="360000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990555" y="4406248"/>
              <a:ext cx="185550" cy="189557"/>
            </a:xfrm>
            <a:custGeom>
              <a:avLst/>
              <a:gdLst>
                <a:gd name="T0" fmla="*/ 268 w 683"/>
                <a:gd name="T1" fmla="*/ 80 h 706"/>
                <a:gd name="T2" fmla="*/ 428 w 683"/>
                <a:gd name="T3" fmla="*/ 80 h 706"/>
                <a:gd name="T4" fmla="*/ 535 w 683"/>
                <a:gd name="T5" fmla="*/ 76 h 706"/>
                <a:gd name="T6" fmla="*/ 535 w 683"/>
                <a:gd name="T7" fmla="*/ 204 h 706"/>
                <a:gd name="T8" fmla="*/ 535 w 683"/>
                <a:gd name="T9" fmla="*/ 76 h 706"/>
                <a:gd name="T10" fmla="*/ 227 w 683"/>
                <a:gd name="T11" fmla="*/ 422 h 706"/>
                <a:gd name="T12" fmla="*/ 241 w 683"/>
                <a:gd name="T13" fmla="*/ 657 h 706"/>
                <a:gd name="T14" fmla="*/ 169 w 683"/>
                <a:gd name="T15" fmla="*/ 457 h 706"/>
                <a:gd name="T16" fmla="*/ 131 w 683"/>
                <a:gd name="T17" fmla="*/ 657 h 706"/>
                <a:gd name="T18" fmla="*/ 82 w 683"/>
                <a:gd name="T19" fmla="*/ 423 h 706"/>
                <a:gd name="T20" fmla="*/ 25 w 683"/>
                <a:gd name="T21" fmla="*/ 403 h 706"/>
                <a:gd name="T22" fmla="*/ 74 w 683"/>
                <a:gd name="T23" fmla="*/ 217 h 706"/>
                <a:gd name="T24" fmla="*/ 160 w 683"/>
                <a:gd name="T25" fmla="*/ 267 h 706"/>
                <a:gd name="T26" fmla="*/ 234 w 683"/>
                <a:gd name="T27" fmla="*/ 217 h 706"/>
                <a:gd name="T28" fmla="*/ 333 w 683"/>
                <a:gd name="T29" fmla="*/ 180 h 706"/>
                <a:gd name="T30" fmla="*/ 335 w 683"/>
                <a:gd name="T31" fmla="*/ 208 h 706"/>
                <a:gd name="T32" fmla="*/ 346 w 683"/>
                <a:gd name="T33" fmla="*/ 365 h 706"/>
                <a:gd name="T34" fmla="*/ 347 w 683"/>
                <a:gd name="T35" fmla="*/ 366 h 706"/>
                <a:gd name="T36" fmla="*/ 348 w 683"/>
                <a:gd name="T37" fmla="*/ 365 h 706"/>
                <a:gd name="T38" fmla="*/ 358 w 683"/>
                <a:gd name="T39" fmla="*/ 208 h 706"/>
                <a:gd name="T40" fmla="*/ 360 w 683"/>
                <a:gd name="T41" fmla="*/ 180 h 706"/>
                <a:gd name="T42" fmla="*/ 456 w 683"/>
                <a:gd name="T43" fmla="*/ 217 h 706"/>
                <a:gd name="T44" fmla="*/ 536 w 683"/>
                <a:gd name="T45" fmla="*/ 267 h 706"/>
                <a:gd name="T46" fmla="*/ 614 w 683"/>
                <a:gd name="T47" fmla="*/ 217 h 706"/>
                <a:gd name="T48" fmla="*/ 656 w 683"/>
                <a:gd name="T49" fmla="*/ 395 h 706"/>
                <a:gd name="T50" fmla="*/ 604 w 683"/>
                <a:gd name="T51" fmla="*/ 422 h 706"/>
                <a:gd name="T52" fmla="*/ 617 w 683"/>
                <a:gd name="T53" fmla="*/ 657 h 706"/>
                <a:gd name="T54" fmla="*/ 546 w 683"/>
                <a:gd name="T55" fmla="*/ 457 h 706"/>
                <a:gd name="T56" fmla="*/ 507 w 683"/>
                <a:gd name="T57" fmla="*/ 657 h 706"/>
                <a:gd name="T58" fmla="*/ 459 w 683"/>
                <a:gd name="T59" fmla="*/ 423 h 706"/>
                <a:gd name="T60" fmla="*/ 435 w 683"/>
                <a:gd name="T61" fmla="*/ 426 h 706"/>
                <a:gd name="T62" fmla="*/ 377 w 683"/>
                <a:gd name="T63" fmla="*/ 706 h 706"/>
                <a:gd name="T64" fmla="*/ 331 w 683"/>
                <a:gd name="T65" fmla="*/ 467 h 706"/>
                <a:gd name="T66" fmla="*/ 246 w 683"/>
                <a:gd name="T67" fmla="*/ 706 h 706"/>
                <a:gd name="T68" fmla="*/ 228 w 683"/>
                <a:gd name="T69" fmla="*/ 402 h 706"/>
                <a:gd name="T70" fmla="*/ 95 w 683"/>
                <a:gd name="T71" fmla="*/ 140 h 706"/>
                <a:gd name="T72" fmla="*/ 223 w 683"/>
                <a:gd name="T73" fmla="*/ 14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3" h="706">
                  <a:moveTo>
                    <a:pt x="348" y="0"/>
                  </a:moveTo>
                  <a:cubicBezTo>
                    <a:pt x="304" y="0"/>
                    <a:pt x="268" y="36"/>
                    <a:pt x="268" y="80"/>
                  </a:cubicBezTo>
                  <a:cubicBezTo>
                    <a:pt x="268" y="124"/>
                    <a:pt x="304" y="160"/>
                    <a:pt x="348" y="160"/>
                  </a:cubicBezTo>
                  <a:cubicBezTo>
                    <a:pt x="392" y="160"/>
                    <a:pt x="428" y="124"/>
                    <a:pt x="428" y="80"/>
                  </a:cubicBezTo>
                  <a:cubicBezTo>
                    <a:pt x="428" y="36"/>
                    <a:pt x="392" y="0"/>
                    <a:pt x="348" y="0"/>
                  </a:cubicBezTo>
                  <a:close/>
                  <a:moveTo>
                    <a:pt x="535" y="76"/>
                  </a:moveTo>
                  <a:cubicBezTo>
                    <a:pt x="500" y="76"/>
                    <a:pt x="471" y="105"/>
                    <a:pt x="471" y="140"/>
                  </a:cubicBezTo>
                  <a:cubicBezTo>
                    <a:pt x="471" y="175"/>
                    <a:pt x="500" y="204"/>
                    <a:pt x="535" y="204"/>
                  </a:cubicBezTo>
                  <a:cubicBezTo>
                    <a:pt x="571" y="204"/>
                    <a:pt x="599" y="175"/>
                    <a:pt x="599" y="140"/>
                  </a:cubicBezTo>
                  <a:cubicBezTo>
                    <a:pt x="599" y="105"/>
                    <a:pt x="571" y="76"/>
                    <a:pt x="535" y="76"/>
                  </a:cubicBezTo>
                  <a:close/>
                  <a:moveTo>
                    <a:pt x="228" y="402"/>
                  </a:moveTo>
                  <a:cubicBezTo>
                    <a:pt x="227" y="422"/>
                    <a:pt x="227" y="422"/>
                    <a:pt x="227" y="422"/>
                  </a:cubicBezTo>
                  <a:cubicBezTo>
                    <a:pt x="227" y="423"/>
                    <a:pt x="227" y="423"/>
                    <a:pt x="227" y="423"/>
                  </a:cubicBezTo>
                  <a:cubicBezTo>
                    <a:pt x="241" y="657"/>
                    <a:pt x="241" y="657"/>
                    <a:pt x="241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69" y="457"/>
                    <a:pt x="169" y="457"/>
                    <a:pt x="169" y="457"/>
                  </a:cubicBezTo>
                  <a:cubicBezTo>
                    <a:pt x="143" y="457"/>
                    <a:pt x="143" y="457"/>
                    <a:pt x="143" y="457"/>
                  </a:cubicBezTo>
                  <a:cubicBezTo>
                    <a:pt x="131" y="657"/>
                    <a:pt x="131" y="657"/>
                    <a:pt x="131" y="657"/>
                  </a:cubicBezTo>
                  <a:cubicBezTo>
                    <a:pt x="74" y="657"/>
                    <a:pt x="74" y="657"/>
                    <a:pt x="74" y="657"/>
                  </a:cubicBezTo>
                  <a:cubicBezTo>
                    <a:pt x="82" y="423"/>
                    <a:pt x="82" y="423"/>
                    <a:pt x="82" y="423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25" y="403"/>
                    <a:pt x="25" y="403"/>
                    <a:pt x="25" y="403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74" y="217"/>
                    <a:pt x="74" y="217"/>
                    <a:pt x="74" y="21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34" y="217"/>
                    <a:pt x="234" y="217"/>
                    <a:pt x="234" y="217"/>
                  </a:cubicBezTo>
                  <a:cubicBezTo>
                    <a:pt x="250" y="180"/>
                    <a:pt x="250" y="180"/>
                    <a:pt x="250" y="180"/>
                  </a:cubicBezTo>
                  <a:cubicBezTo>
                    <a:pt x="333" y="180"/>
                    <a:pt x="333" y="180"/>
                    <a:pt x="333" y="180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35" y="208"/>
                    <a:pt x="335" y="208"/>
                    <a:pt x="335" y="208"/>
                  </a:cubicBezTo>
                  <a:cubicBezTo>
                    <a:pt x="317" y="336"/>
                    <a:pt x="317" y="336"/>
                    <a:pt x="317" y="336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6" y="367"/>
                    <a:pt x="346" y="367"/>
                    <a:pt x="346" y="367"/>
                  </a:cubicBezTo>
                  <a:cubicBezTo>
                    <a:pt x="347" y="366"/>
                    <a:pt x="347" y="366"/>
                    <a:pt x="347" y="366"/>
                  </a:cubicBezTo>
                  <a:cubicBezTo>
                    <a:pt x="348" y="367"/>
                    <a:pt x="348" y="367"/>
                    <a:pt x="348" y="367"/>
                  </a:cubicBezTo>
                  <a:cubicBezTo>
                    <a:pt x="348" y="365"/>
                    <a:pt x="348" y="365"/>
                    <a:pt x="348" y="365"/>
                  </a:cubicBezTo>
                  <a:cubicBezTo>
                    <a:pt x="376" y="336"/>
                    <a:pt x="376" y="336"/>
                    <a:pt x="376" y="336"/>
                  </a:cubicBezTo>
                  <a:cubicBezTo>
                    <a:pt x="358" y="208"/>
                    <a:pt x="358" y="208"/>
                    <a:pt x="358" y="208"/>
                  </a:cubicBezTo>
                  <a:cubicBezTo>
                    <a:pt x="366" y="191"/>
                    <a:pt x="366" y="191"/>
                    <a:pt x="366" y="191"/>
                  </a:cubicBezTo>
                  <a:cubicBezTo>
                    <a:pt x="360" y="180"/>
                    <a:pt x="360" y="180"/>
                    <a:pt x="360" y="180"/>
                  </a:cubicBezTo>
                  <a:cubicBezTo>
                    <a:pt x="444" y="180"/>
                    <a:pt x="444" y="180"/>
                    <a:pt x="444" y="180"/>
                  </a:cubicBezTo>
                  <a:cubicBezTo>
                    <a:pt x="456" y="217"/>
                    <a:pt x="456" y="217"/>
                    <a:pt x="456" y="217"/>
                  </a:cubicBezTo>
                  <a:cubicBezTo>
                    <a:pt x="495" y="217"/>
                    <a:pt x="495" y="217"/>
                    <a:pt x="495" y="217"/>
                  </a:cubicBezTo>
                  <a:cubicBezTo>
                    <a:pt x="536" y="267"/>
                    <a:pt x="536" y="267"/>
                    <a:pt x="536" y="267"/>
                  </a:cubicBezTo>
                  <a:cubicBezTo>
                    <a:pt x="577" y="217"/>
                    <a:pt x="577" y="217"/>
                    <a:pt x="577" y="217"/>
                  </a:cubicBezTo>
                  <a:cubicBezTo>
                    <a:pt x="614" y="217"/>
                    <a:pt x="614" y="217"/>
                    <a:pt x="614" y="217"/>
                  </a:cubicBezTo>
                  <a:cubicBezTo>
                    <a:pt x="683" y="371"/>
                    <a:pt x="683" y="371"/>
                    <a:pt x="683" y="371"/>
                  </a:cubicBezTo>
                  <a:cubicBezTo>
                    <a:pt x="656" y="395"/>
                    <a:pt x="656" y="395"/>
                    <a:pt x="656" y="395"/>
                  </a:cubicBezTo>
                  <a:cubicBezTo>
                    <a:pt x="609" y="317"/>
                    <a:pt x="609" y="317"/>
                    <a:pt x="609" y="317"/>
                  </a:cubicBezTo>
                  <a:cubicBezTo>
                    <a:pt x="604" y="422"/>
                    <a:pt x="604" y="422"/>
                    <a:pt x="604" y="422"/>
                  </a:cubicBezTo>
                  <a:cubicBezTo>
                    <a:pt x="604" y="423"/>
                    <a:pt x="604" y="423"/>
                    <a:pt x="604" y="423"/>
                  </a:cubicBezTo>
                  <a:cubicBezTo>
                    <a:pt x="617" y="657"/>
                    <a:pt x="617" y="657"/>
                    <a:pt x="617" y="657"/>
                  </a:cubicBezTo>
                  <a:cubicBezTo>
                    <a:pt x="556" y="657"/>
                    <a:pt x="556" y="657"/>
                    <a:pt x="556" y="6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20" y="457"/>
                    <a:pt x="520" y="457"/>
                    <a:pt x="520" y="457"/>
                  </a:cubicBezTo>
                  <a:cubicBezTo>
                    <a:pt x="507" y="657"/>
                    <a:pt x="507" y="657"/>
                    <a:pt x="507" y="657"/>
                  </a:cubicBezTo>
                  <a:cubicBezTo>
                    <a:pt x="450" y="657"/>
                    <a:pt x="450" y="657"/>
                    <a:pt x="450" y="657"/>
                  </a:cubicBezTo>
                  <a:cubicBezTo>
                    <a:pt x="459" y="423"/>
                    <a:pt x="459" y="423"/>
                    <a:pt x="459" y="423"/>
                  </a:cubicBezTo>
                  <a:cubicBezTo>
                    <a:pt x="458" y="406"/>
                    <a:pt x="458" y="406"/>
                    <a:pt x="458" y="406"/>
                  </a:cubicBezTo>
                  <a:cubicBezTo>
                    <a:pt x="435" y="426"/>
                    <a:pt x="435" y="426"/>
                    <a:pt x="435" y="426"/>
                  </a:cubicBezTo>
                  <a:cubicBezTo>
                    <a:pt x="445" y="706"/>
                    <a:pt x="445" y="706"/>
                    <a:pt x="445" y="706"/>
                  </a:cubicBezTo>
                  <a:cubicBezTo>
                    <a:pt x="377" y="706"/>
                    <a:pt x="377" y="706"/>
                    <a:pt x="377" y="706"/>
                  </a:cubicBezTo>
                  <a:cubicBezTo>
                    <a:pt x="362" y="467"/>
                    <a:pt x="362" y="467"/>
                    <a:pt x="362" y="467"/>
                  </a:cubicBezTo>
                  <a:cubicBezTo>
                    <a:pt x="331" y="467"/>
                    <a:pt x="331" y="467"/>
                    <a:pt x="331" y="467"/>
                  </a:cubicBezTo>
                  <a:cubicBezTo>
                    <a:pt x="319" y="706"/>
                    <a:pt x="319" y="706"/>
                    <a:pt x="319" y="706"/>
                  </a:cubicBezTo>
                  <a:cubicBezTo>
                    <a:pt x="246" y="706"/>
                    <a:pt x="246" y="706"/>
                    <a:pt x="246" y="706"/>
                  </a:cubicBezTo>
                  <a:cubicBezTo>
                    <a:pt x="262" y="426"/>
                    <a:pt x="262" y="426"/>
                    <a:pt x="262" y="426"/>
                  </a:cubicBezTo>
                  <a:cubicBezTo>
                    <a:pt x="228" y="402"/>
                    <a:pt x="228" y="402"/>
                    <a:pt x="228" y="402"/>
                  </a:cubicBezTo>
                  <a:close/>
                  <a:moveTo>
                    <a:pt x="159" y="76"/>
                  </a:moveTo>
                  <a:cubicBezTo>
                    <a:pt x="123" y="76"/>
                    <a:pt x="95" y="105"/>
                    <a:pt x="95" y="140"/>
                  </a:cubicBezTo>
                  <a:cubicBezTo>
                    <a:pt x="95" y="175"/>
                    <a:pt x="123" y="204"/>
                    <a:pt x="159" y="204"/>
                  </a:cubicBezTo>
                  <a:cubicBezTo>
                    <a:pt x="194" y="204"/>
                    <a:pt x="223" y="175"/>
                    <a:pt x="223" y="140"/>
                  </a:cubicBezTo>
                  <a:cubicBezTo>
                    <a:pt x="223" y="105"/>
                    <a:pt x="194" y="76"/>
                    <a:pt x="159" y="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圆角矩形 21"/>
            <p:cNvSpPr>
              <a:spLocks noChangeAspect="1"/>
            </p:cNvSpPr>
            <p:nvPr/>
          </p:nvSpPr>
          <p:spPr>
            <a:xfrm rot="2700000">
              <a:off x="903330" y="4323416"/>
              <a:ext cx="360000" cy="36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75000"/>
                </a:schemeClr>
              </a:solidFill>
            </a:ln>
            <a:effectLst>
              <a:outerShdw dist="12700" dir="5400000" algn="tl" rotWithShape="0">
                <a:schemeClr val="bg1">
                  <a:alpha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2384425" y="6040438"/>
            <a:ext cx="360363" cy="360362"/>
            <a:chOff x="1565474" y="4310313"/>
            <a:chExt cx="360000" cy="360000"/>
          </a:xfrm>
        </p:grpSpPr>
        <p:sp>
          <p:nvSpPr>
            <p:cNvPr id="24" name="Freeform 18"/>
            <p:cNvSpPr>
              <a:spLocks noEditPoints="1"/>
            </p:cNvSpPr>
            <p:nvPr/>
          </p:nvSpPr>
          <p:spPr bwMode="black">
            <a:xfrm>
              <a:off x="1652699" y="4394365"/>
              <a:ext cx="196652" cy="191895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61735" tIns="30867" rIns="61735" bIns="3086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+mn-lt"/>
                <a:ea typeface="+mn-ea"/>
              </a:endParaRPr>
            </a:p>
          </p:txBody>
        </p:sp>
        <p:sp>
          <p:nvSpPr>
            <p:cNvPr id="25" name="圆角矩形 24"/>
            <p:cNvSpPr>
              <a:spLocks noChangeAspect="1"/>
            </p:cNvSpPr>
            <p:nvPr/>
          </p:nvSpPr>
          <p:spPr>
            <a:xfrm rot="2700000">
              <a:off x="1565474" y="4310313"/>
              <a:ext cx="360000" cy="36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75000"/>
                </a:schemeClr>
              </a:solidFill>
            </a:ln>
            <a:effectLst>
              <a:outerShdw dist="12700" dir="5400000" algn="tl" rotWithShape="0">
                <a:schemeClr val="bg1">
                  <a:alpha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3581400" y="6040438"/>
            <a:ext cx="360363" cy="360362"/>
            <a:chOff x="4121354" y="3862344"/>
            <a:chExt cx="360000" cy="360000"/>
          </a:xfrm>
        </p:grpSpPr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4214923" y="3936881"/>
              <a:ext cx="172863" cy="202996"/>
            </a:xfrm>
            <a:custGeom>
              <a:avLst/>
              <a:gdLst>
                <a:gd name="T0" fmla="*/ 379 w 498"/>
                <a:gd name="T1" fmla="*/ 0 h 586"/>
                <a:gd name="T2" fmla="*/ 444 w 498"/>
                <a:gd name="T3" fmla="*/ 65 h 586"/>
                <a:gd name="T4" fmla="*/ 416 w 498"/>
                <a:gd name="T5" fmla="*/ 231 h 586"/>
                <a:gd name="T6" fmla="*/ 405 w 498"/>
                <a:gd name="T7" fmla="*/ 38 h 586"/>
                <a:gd name="T8" fmla="*/ 125 w 498"/>
                <a:gd name="T9" fmla="*/ 27 h 586"/>
                <a:gd name="T10" fmla="*/ 167 w 498"/>
                <a:gd name="T11" fmla="*/ 81 h 586"/>
                <a:gd name="T12" fmla="*/ 27 w 498"/>
                <a:gd name="T13" fmla="*/ 249 h 586"/>
                <a:gd name="T14" fmla="*/ 39 w 498"/>
                <a:gd name="T15" fmla="*/ 531 h 586"/>
                <a:gd name="T16" fmla="*/ 148 w 498"/>
                <a:gd name="T17" fmla="*/ 542 h 586"/>
                <a:gd name="T18" fmla="*/ 65 w 498"/>
                <a:gd name="T19" fmla="*/ 570 h 586"/>
                <a:gd name="T20" fmla="*/ 0 w 498"/>
                <a:gd name="T21" fmla="*/ 505 h 586"/>
                <a:gd name="T22" fmla="*/ 1 w 498"/>
                <a:gd name="T23" fmla="*/ 238 h 586"/>
                <a:gd name="T24" fmla="*/ 76 w 498"/>
                <a:gd name="T25" fmla="*/ 7 h 586"/>
                <a:gd name="T26" fmla="*/ 76 w 498"/>
                <a:gd name="T27" fmla="*/ 7 h 586"/>
                <a:gd name="T28" fmla="*/ 76 w 498"/>
                <a:gd name="T29" fmla="*/ 6 h 586"/>
                <a:gd name="T30" fmla="*/ 79 w 498"/>
                <a:gd name="T31" fmla="*/ 3 h 586"/>
                <a:gd name="T32" fmla="*/ 79 w 498"/>
                <a:gd name="T33" fmla="*/ 3 h 586"/>
                <a:gd name="T34" fmla="*/ 79 w 498"/>
                <a:gd name="T35" fmla="*/ 3 h 586"/>
                <a:gd name="T36" fmla="*/ 80 w 498"/>
                <a:gd name="T37" fmla="*/ 3 h 586"/>
                <a:gd name="T38" fmla="*/ 84 w 498"/>
                <a:gd name="T39" fmla="*/ 0 h 586"/>
                <a:gd name="T40" fmla="*/ 84 w 498"/>
                <a:gd name="T41" fmla="*/ 0 h 586"/>
                <a:gd name="T42" fmla="*/ 85 w 498"/>
                <a:gd name="T43" fmla="*/ 0 h 586"/>
                <a:gd name="T44" fmla="*/ 85 w 498"/>
                <a:gd name="T45" fmla="*/ 0 h 586"/>
                <a:gd name="T46" fmla="*/ 85 w 498"/>
                <a:gd name="T47" fmla="*/ 0 h 586"/>
                <a:gd name="T48" fmla="*/ 86 w 498"/>
                <a:gd name="T49" fmla="*/ 0 h 586"/>
                <a:gd name="T50" fmla="*/ 88 w 498"/>
                <a:gd name="T51" fmla="*/ 0 h 586"/>
                <a:gd name="T52" fmla="*/ 82 w 498"/>
                <a:gd name="T53" fmla="*/ 398 h 586"/>
                <a:gd name="T54" fmla="*/ 225 w 498"/>
                <a:gd name="T55" fmla="*/ 376 h 586"/>
                <a:gd name="T56" fmla="*/ 82 w 498"/>
                <a:gd name="T57" fmla="*/ 316 h 586"/>
                <a:gd name="T58" fmla="*/ 225 w 498"/>
                <a:gd name="T59" fmla="*/ 338 h 586"/>
                <a:gd name="T60" fmla="*/ 82 w 498"/>
                <a:gd name="T61" fmla="*/ 316 h 586"/>
                <a:gd name="T62" fmla="*/ 82 w 498"/>
                <a:gd name="T63" fmla="*/ 282 h 586"/>
                <a:gd name="T64" fmla="*/ 369 w 498"/>
                <a:gd name="T65" fmla="*/ 260 h 586"/>
                <a:gd name="T66" fmla="*/ 230 w 498"/>
                <a:gd name="T67" fmla="*/ 191 h 586"/>
                <a:gd name="T68" fmla="*/ 369 w 498"/>
                <a:gd name="T69" fmla="*/ 213 h 586"/>
                <a:gd name="T70" fmla="*/ 230 w 498"/>
                <a:gd name="T71" fmla="*/ 191 h 586"/>
                <a:gd name="T72" fmla="*/ 230 w 498"/>
                <a:gd name="T73" fmla="*/ 152 h 586"/>
                <a:gd name="T74" fmla="*/ 369 w 498"/>
                <a:gd name="T75" fmla="*/ 130 h 586"/>
                <a:gd name="T76" fmla="*/ 230 w 498"/>
                <a:gd name="T77" fmla="*/ 75 h 586"/>
                <a:gd name="T78" fmla="*/ 369 w 498"/>
                <a:gd name="T79" fmla="*/ 97 h 586"/>
                <a:gd name="T80" fmla="*/ 230 w 498"/>
                <a:gd name="T81" fmla="*/ 75 h 586"/>
                <a:gd name="T82" fmla="*/ 208 w 498"/>
                <a:gd name="T83" fmla="*/ 482 h 586"/>
                <a:gd name="T84" fmla="*/ 498 w 498"/>
                <a:gd name="T85" fmla="*/ 326 h 586"/>
                <a:gd name="T86" fmla="*/ 200 w 498"/>
                <a:gd name="T87" fmla="*/ 492 h 586"/>
                <a:gd name="T88" fmla="*/ 196 w 498"/>
                <a:gd name="T89" fmla="*/ 586 h 586"/>
                <a:gd name="T90" fmla="*/ 200 w 498"/>
                <a:gd name="T91" fmla="*/ 492 h 586"/>
                <a:gd name="T92" fmla="*/ 416 w 498"/>
                <a:gd name="T93" fmla="*/ 453 h 586"/>
                <a:gd name="T94" fmla="*/ 405 w 498"/>
                <a:gd name="T95" fmla="*/ 531 h 586"/>
                <a:gd name="T96" fmla="*/ 326 w 498"/>
                <a:gd name="T97" fmla="*/ 542 h 586"/>
                <a:gd name="T98" fmla="*/ 322 w 498"/>
                <a:gd name="T99" fmla="*/ 570 h 586"/>
                <a:gd name="T100" fmla="*/ 425 w 498"/>
                <a:gd name="T101" fmla="*/ 551 h 586"/>
                <a:gd name="T102" fmla="*/ 444 w 498"/>
                <a:gd name="T103" fmla="*/ 426 h 586"/>
                <a:gd name="T104" fmla="*/ 137 w 498"/>
                <a:gd name="T105" fmla="*/ 74 h 586"/>
                <a:gd name="T106" fmla="*/ 49 w 498"/>
                <a:gd name="T107" fmla="*/ 18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8" h="586">
                  <a:moveTo>
                    <a:pt x="88" y="0"/>
                  </a:moveTo>
                  <a:cubicBezTo>
                    <a:pt x="379" y="0"/>
                    <a:pt x="379" y="0"/>
                    <a:pt x="379" y="0"/>
                  </a:cubicBezTo>
                  <a:cubicBezTo>
                    <a:pt x="397" y="0"/>
                    <a:pt x="413" y="7"/>
                    <a:pt x="425" y="19"/>
                  </a:cubicBezTo>
                  <a:cubicBezTo>
                    <a:pt x="437" y="31"/>
                    <a:pt x="444" y="47"/>
                    <a:pt x="444" y="65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16" y="231"/>
                    <a:pt x="416" y="231"/>
                    <a:pt x="416" y="231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6" y="55"/>
                    <a:pt x="412" y="45"/>
                    <a:pt x="405" y="38"/>
                  </a:cubicBezTo>
                  <a:cubicBezTo>
                    <a:pt x="398" y="31"/>
                    <a:pt x="389" y="27"/>
                    <a:pt x="379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66" y="62"/>
                    <a:pt x="166" y="62"/>
                    <a:pt x="166" y="62"/>
                  </a:cubicBezTo>
                  <a:cubicBezTo>
                    <a:pt x="171" y="67"/>
                    <a:pt x="172" y="75"/>
                    <a:pt x="167" y="81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7" y="505"/>
                    <a:pt x="27" y="505"/>
                    <a:pt x="27" y="505"/>
                  </a:cubicBezTo>
                  <a:cubicBezTo>
                    <a:pt x="27" y="515"/>
                    <a:pt x="32" y="524"/>
                    <a:pt x="39" y="531"/>
                  </a:cubicBezTo>
                  <a:cubicBezTo>
                    <a:pt x="45" y="538"/>
                    <a:pt x="55" y="542"/>
                    <a:pt x="65" y="542"/>
                  </a:cubicBezTo>
                  <a:cubicBezTo>
                    <a:pt x="148" y="542"/>
                    <a:pt x="148" y="542"/>
                    <a:pt x="148" y="542"/>
                  </a:cubicBezTo>
                  <a:cubicBezTo>
                    <a:pt x="139" y="570"/>
                    <a:pt x="139" y="570"/>
                    <a:pt x="139" y="570"/>
                  </a:cubicBezTo>
                  <a:cubicBezTo>
                    <a:pt x="65" y="570"/>
                    <a:pt x="65" y="570"/>
                    <a:pt x="65" y="570"/>
                  </a:cubicBezTo>
                  <a:cubicBezTo>
                    <a:pt x="47" y="570"/>
                    <a:pt x="31" y="563"/>
                    <a:pt x="19" y="551"/>
                  </a:cubicBezTo>
                  <a:cubicBezTo>
                    <a:pt x="7" y="539"/>
                    <a:pt x="0" y="522"/>
                    <a:pt x="0" y="50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2"/>
                    <a:pt x="0" y="240"/>
                    <a:pt x="1" y="238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8"/>
                    <a:pt x="76" y="8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5"/>
                    <a:pt x="78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1" y="2"/>
                    <a:pt x="82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7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lose/>
                  <a:moveTo>
                    <a:pt x="82" y="376"/>
                  </a:moveTo>
                  <a:cubicBezTo>
                    <a:pt x="82" y="398"/>
                    <a:pt x="82" y="398"/>
                    <a:pt x="82" y="398"/>
                  </a:cubicBezTo>
                  <a:cubicBezTo>
                    <a:pt x="225" y="398"/>
                    <a:pt x="225" y="398"/>
                    <a:pt x="225" y="398"/>
                  </a:cubicBezTo>
                  <a:cubicBezTo>
                    <a:pt x="225" y="376"/>
                    <a:pt x="225" y="376"/>
                    <a:pt x="225" y="376"/>
                  </a:cubicBezTo>
                  <a:cubicBezTo>
                    <a:pt x="82" y="376"/>
                    <a:pt x="82" y="376"/>
                    <a:pt x="82" y="376"/>
                  </a:cubicBezTo>
                  <a:close/>
                  <a:moveTo>
                    <a:pt x="82" y="316"/>
                  </a:moveTo>
                  <a:cubicBezTo>
                    <a:pt x="82" y="338"/>
                    <a:pt x="82" y="338"/>
                    <a:pt x="82" y="338"/>
                  </a:cubicBezTo>
                  <a:cubicBezTo>
                    <a:pt x="225" y="338"/>
                    <a:pt x="225" y="338"/>
                    <a:pt x="225" y="338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82" y="316"/>
                    <a:pt x="82" y="316"/>
                    <a:pt x="82" y="316"/>
                  </a:cubicBezTo>
                  <a:close/>
                  <a:moveTo>
                    <a:pt x="82" y="260"/>
                  </a:moveTo>
                  <a:cubicBezTo>
                    <a:pt x="82" y="282"/>
                    <a:pt x="82" y="282"/>
                    <a:pt x="82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60"/>
                    <a:pt x="369" y="260"/>
                    <a:pt x="369" y="260"/>
                  </a:cubicBezTo>
                  <a:cubicBezTo>
                    <a:pt x="82" y="260"/>
                    <a:pt x="82" y="260"/>
                    <a:pt x="82" y="260"/>
                  </a:cubicBezTo>
                  <a:close/>
                  <a:moveTo>
                    <a:pt x="230" y="191"/>
                  </a:moveTo>
                  <a:cubicBezTo>
                    <a:pt x="230" y="213"/>
                    <a:pt x="230" y="213"/>
                    <a:pt x="230" y="213"/>
                  </a:cubicBezTo>
                  <a:cubicBezTo>
                    <a:pt x="369" y="213"/>
                    <a:pt x="369" y="213"/>
                    <a:pt x="369" y="213"/>
                  </a:cubicBezTo>
                  <a:cubicBezTo>
                    <a:pt x="369" y="191"/>
                    <a:pt x="369" y="191"/>
                    <a:pt x="369" y="191"/>
                  </a:cubicBezTo>
                  <a:cubicBezTo>
                    <a:pt x="230" y="191"/>
                    <a:pt x="230" y="191"/>
                    <a:pt x="230" y="191"/>
                  </a:cubicBezTo>
                  <a:close/>
                  <a:moveTo>
                    <a:pt x="230" y="130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369" y="152"/>
                    <a:pt x="369" y="152"/>
                    <a:pt x="369" y="152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230" y="130"/>
                    <a:pt x="230" y="130"/>
                    <a:pt x="230" y="130"/>
                  </a:cubicBezTo>
                  <a:close/>
                  <a:moveTo>
                    <a:pt x="230" y="75"/>
                  </a:moveTo>
                  <a:cubicBezTo>
                    <a:pt x="230" y="97"/>
                    <a:pt x="230" y="97"/>
                    <a:pt x="230" y="97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69" y="75"/>
                    <a:pt x="369" y="75"/>
                    <a:pt x="369" y="75"/>
                  </a:cubicBezTo>
                  <a:cubicBezTo>
                    <a:pt x="230" y="75"/>
                    <a:pt x="230" y="75"/>
                    <a:pt x="230" y="75"/>
                  </a:cubicBezTo>
                  <a:close/>
                  <a:moveTo>
                    <a:pt x="431" y="259"/>
                  </a:moveTo>
                  <a:cubicBezTo>
                    <a:pt x="208" y="482"/>
                    <a:pt x="208" y="482"/>
                    <a:pt x="208" y="482"/>
                  </a:cubicBezTo>
                  <a:cubicBezTo>
                    <a:pt x="275" y="549"/>
                    <a:pt x="275" y="549"/>
                    <a:pt x="275" y="549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31" y="259"/>
                    <a:pt x="431" y="259"/>
                    <a:pt x="431" y="259"/>
                  </a:cubicBezTo>
                  <a:close/>
                  <a:moveTo>
                    <a:pt x="200" y="492"/>
                  </a:moveTo>
                  <a:cubicBezTo>
                    <a:pt x="174" y="565"/>
                    <a:pt x="174" y="565"/>
                    <a:pt x="174" y="565"/>
                  </a:cubicBezTo>
                  <a:cubicBezTo>
                    <a:pt x="196" y="586"/>
                    <a:pt x="196" y="586"/>
                    <a:pt x="196" y="586"/>
                  </a:cubicBezTo>
                  <a:cubicBezTo>
                    <a:pt x="266" y="558"/>
                    <a:pt x="266" y="558"/>
                    <a:pt x="266" y="558"/>
                  </a:cubicBezTo>
                  <a:cubicBezTo>
                    <a:pt x="200" y="492"/>
                    <a:pt x="200" y="492"/>
                    <a:pt x="200" y="492"/>
                  </a:cubicBezTo>
                  <a:close/>
                  <a:moveTo>
                    <a:pt x="444" y="426"/>
                  </a:moveTo>
                  <a:cubicBezTo>
                    <a:pt x="416" y="453"/>
                    <a:pt x="416" y="453"/>
                    <a:pt x="416" y="453"/>
                  </a:cubicBezTo>
                  <a:cubicBezTo>
                    <a:pt x="416" y="505"/>
                    <a:pt x="416" y="505"/>
                    <a:pt x="416" y="505"/>
                  </a:cubicBezTo>
                  <a:cubicBezTo>
                    <a:pt x="416" y="515"/>
                    <a:pt x="412" y="524"/>
                    <a:pt x="405" y="531"/>
                  </a:cubicBezTo>
                  <a:cubicBezTo>
                    <a:pt x="398" y="538"/>
                    <a:pt x="389" y="542"/>
                    <a:pt x="379" y="542"/>
                  </a:cubicBezTo>
                  <a:cubicBezTo>
                    <a:pt x="326" y="542"/>
                    <a:pt x="326" y="542"/>
                    <a:pt x="326" y="542"/>
                  </a:cubicBezTo>
                  <a:cubicBezTo>
                    <a:pt x="310" y="558"/>
                    <a:pt x="310" y="558"/>
                    <a:pt x="310" y="558"/>
                  </a:cubicBezTo>
                  <a:cubicBezTo>
                    <a:pt x="322" y="570"/>
                    <a:pt x="322" y="570"/>
                    <a:pt x="322" y="570"/>
                  </a:cubicBezTo>
                  <a:cubicBezTo>
                    <a:pt x="379" y="570"/>
                    <a:pt x="379" y="570"/>
                    <a:pt x="379" y="570"/>
                  </a:cubicBezTo>
                  <a:cubicBezTo>
                    <a:pt x="397" y="570"/>
                    <a:pt x="413" y="563"/>
                    <a:pt x="425" y="551"/>
                  </a:cubicBezTo>
                  <a:cubicBezTo>
                    <a:pt x="437" y="539"/>
                    <a:pt x="444" y="522"/>
                    <a:pt x="444" y="505"/>
                  </a:cubicBezTo>
                  <a:cubicBezTo>
                    <a:pt x="444" y="426"/>
                    <a:pt x="444" y="426"/>
                    <a:pt x="444" y="426"/>
                  </a:cubicBezTo>
                  <a:close/>
                  <a:moveTo>
                    <a:pt x="49" y="180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95" y="37"/>
                    <a:pt x="95" y="37"/>
                    <a:pt x="95" y="37"/>
                  </a:cubicBezTo>
                  <a:lnTo>
                    <a:pt x="49" y="18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圆角矩形 27"/>
            <p:cNvSpPr>
              <a:spLocks noChangeAspect="1"/>
            </p:cNvSpPr>
            <p:nvPr/>
          </p:nvSpPr>
          <p:spPr>
            <a:xfrm rot="2700000">
              <a:off x="4121354" y="3862344"/>
              <a:ext cx="360000" cy="36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75000"/>
                </a:schemeClr>
              </a:solidFill>
            </a:ln>
            <a:effectLst>
              <a:outerShdw dist="12700" dir="5400000" algn="tl" rotWithShape="0">
                <a:schemeClr val="bg1">
                  <a:alpha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2982913" y="6040438"/>
            <a:ext cx="360362" cy="360362"/>
            <a:chOff x="2613172" y="3655459"/>
            <a:chExt cx="360000" cy="360000"/>
          </a:xfrm>
        </p:grpSpPr>
        <p:grpSp>
          <p:nvGrpSpPr>
            <p:cNvPr id="30" name="Group 12"/>
            <p:cNvGrpSpPr>
              <a:grpSpLocks noChangeAspect="1"/>
            </p:cNvGrpSpPr>
            <p:nvPr/>
          </p:nvGrpSpPr>
          <p:grpSpPr bwMode="auto">
            <a:xfrm>
              <a:off x="2701865" y="3728885"/>
              <a:ext cx="182615" cy="196648"/>
              <a:chOff x="2489" y="1197"/>
              <a:chExt cx="784" cy="848"/>
            </a:xfrm>
            <a:solidFill>
              <a:schemeClr val="bg1"/>
            </a:solidFill>
          </p:grpSpPr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2489" y="1264"/>
                <a:ext cx="784" cy="781"/>
              </a:xfrm>
              <a:custGeom>
                <a:avLst/>
                <a:gdLst>
                  <a:gd name="T0" fmla="*/ 164 w 329"/>
                  <a:gd name="T1" fmla="*/ 163 h 328"/>
                  <a:gd name="T2" fmla="*/ 141 w 329"/>
                  <a:gd name="T3" fmla="*/ 0 h 328"/>
                  <a:gd name="T4" fmla="*/ 141 w 329"/>
                  <a:gd name="T5" fmla="*/ 0 h 328"/>
                  <a:gd name="T6" fmla="*/ 0 w 329"/>
                  <a:gd name="T7" fmla="*/ 163 h 328"/>
                  <a:gd name="T8" fmla="*/ 164 w 329"/>
                  <a:gd name="T9" fmla="*/ 328 h 328"/>
                  <a:gd name="T10" fmla="*/ 329 w 329"/>
                  <a:gd name="T11" fmla="*/ 163 h 328"/>
                  <a:gd name="T12" fmla="*/ 294 w 329"/>
                  <a:gd name="T13" fmla="*/ 63 h 328"/>
                  <a:gd name="T14" fmla="*/ 164 w 329"/>
                  <a:gd name="T15" fmla="*/ 16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328">
                    <a:moveTo>
                      <a:pt x="164" y="163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61" y="12"/>
                      <a:pt x="0" y="80"/>
                      <a:pt x="0" y="163"/>
                    </a:cubicBezTo>
                    <a:cubicBezTo>
                      <a:pt x="0" y="254"/>
                      <a:pt x="73" y="328"/>
                      <a:pt x="164" y="328"/>
                    </a:cubicBezTo>
                    <a:cubicBezTo>
                      <a:pt x="255" y="328"/>
                      <a:pt x="329" y="254"/>
                      <a:pt x="329" y="163"/>
                    </a:cubicBezTo>
                    <a:cubicBezTo>
                      <a:pt x="329" y="125"/>
                      <a:pt x="316" y="90"/>
                      <a:pt x="294" y="63"/>
                    </a:cubicBezTo>
                    <a:lnTo>
                      <a:pt x="164" y="16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2851" y="1197"/>
                <a:ext cx="365" cy="391"/>
              </a:xfrm>
              <a:custGeom>
                <a:avLst/>
                <a:gdLst>
                  <a:gd name="T0" fmla="*/ 23 w 153"/>
                  <a:gd name="T1" fmla="*/ 164 h 164"/>
                  <a:gd name="T2" fmla="*/ 153 w 153"/>
                  <a:gd name="T3" fmla="*/ 64 h 164"/>
                  <a:gd name="T4" fmla="*/ 23 w 153"/>
                  <a:gd name="T5" fmla="*/ 0 h 164"/>
                  <a:gd name="T6" fmla="*/ 0 w 153"/>
                  <a:gd name="T7" fmla="*/ 1 h 164"/>
                  <a:gd name="T8" fmla="*/ 0 w 153"/>
                  <a:gd name="T9" fmla="*/ 1 h 164"/>
                  <a:gd name="T10" fmla="*/ 23 w 153"/>
                  <a:gd name="T11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164">
                    <a:moveTo>
                      <a:pt x="23" y="164"/>
                    </a:moveTo>
                    <a:cubicBezTo>
                      <a:pt x="153" y="64"/>
                      <a:pt x="153" y="64"/>
                      <a:pt x="153" y="64"/>
                    </a:cubicBezTo>
                    <a:cubicBezTo>
                      <a:pt x="123" y="25"/>
                      <a:pt x="76" y="0"/>
                      <a:pt x="23" y="0"/>
                    </a:cubicBezTo>
                    <a:cubicBezTo>
                      <a:pt x="15" y="0"/>
                      <a:pt x="8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3" y="16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1" name="圆角矩形 30"/>
            <p:cNvSpPr>
              <a:spLocks noChangeAspect="1"/>
            </p:cNvSpPr>
            <p:nvPr/>
          </p:nvSpPr>
          <p:spPr>
            <a:xfrm rot="2700000">
              <a:off x="2613172" y="3655459"/>
              <a:ext cx="360000" cy="360000"/>
            </a:xfrm>
            <a:prstGeom prst="roundRect">
              <a:avLst>
                <a:gd name="adj" fmla="val 7687"/>
              </a:avLst>
            </a:prstGeom>
            <a:noFill/>
            <a:ln w="12700" cmpd="sng">
              <a:solidFill>
                <a:schemeClr val="bg2">
                  <a:lumMod val="75000"/>
                </a:schemeClr>
              </a:solidFill>
            </a:ln>
            <a:effectLst>
              <a:outerShdw dist="12700" dir="5400000" algn="tl" rotWithShape="0">
                <a:schemeClr val="bg1">
                  <a:alpha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41" name="组合 4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2" name="矩形 41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矩形 42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44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36" name="直接连接符 70"/>
          <p:cNvCxnSpPr/>
          <p:nvPr/>
        </p:nvCxnSpPr>
        <p:spPr>
          <a:xfrm>
            <a:off x="960438" y="85725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71"/>
          <p:cNvSpPr/>
          <p:nvPr/>
        </p:nvSpPr>
        <p:spPr>
          <a:xfrm>
            <a:off x="1090264" y="219913"/>
            <a:ext cx="7491471" cy="646331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Trainees Demanded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66" name="Picture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4282 L 0.20313 0.33078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4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40"/>
          <p:cNvSpPr txBox="1"/>
          <p:nvPr/>
        </p:nvSpPr>
        <p:spPr>
          <a:xfrm>
            <a:off x="2486025" y="1744663"/>
            <a:ext cx="714533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+mn-lt"/>
                <a:ea typeface="+mn-ea"/>
              </a:rPr>
              <a:t>Sociolinguistics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+mn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+mn-lt"/>
                <a:ea typeface="+mn-ea"/>
              </a:rPr>
              <a:t>Terms and Notions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+mn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+mn-lt"/>
                <a:ea typeface="+mn-ea"/>
              </a:rPr>
              <a:t>Practitioner Identity</a:t>
            </a: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 bwMode="auto">
          <a:xfrm>
            <a:off x="7713663" y="1814513"/>
            <a:ext cx="1444625" cy="1800225"/>
            <a:chOff x="6399905" y="348644"/>
            <a:chExt cx="1784921" cy="2223106"/>
          </a:xfrm>
        </p:grpSpPr>
        <p:grpSp>
          <p:nvGrpSpPr>
            <p:cNvPr id="34" name="组合 33"/>
            <p:cNvGrpSpPr/>
            <p:nvPr/>
          </p:nvGrpSpPr>
          <p:grpSpPr>
            <a:xfrm>
              <a:off x="6399905" y="348644"/>
              <a:ext cx="1784921" cy="2223106"/>
              <a:chOff x="6176073" y="2641611"/>
              <a:chExt cx="1784921" cy="2223106"/>
            </a:xfrm>
            <a:effectLst>
              <a:outerShdw blurRad="1778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176073" y="3755174"/>
                <a:ext cx="1784921" cy="1109543"/>
              </a:xfrm>
              <a:custGeom>
                <a:avLst/>
                <a:gdLst>
                  <a:gd name="T0" fmla="*/ 888 w 888"/>
                  <a:gd name="T1" fmla="*/ 552 h 552"/>
                  <a:gd name="T2" fmla="*/ 643 w 888"/>
                  <a:gd name="T3" fmla="*/ 0 h 552"/>
                  <a:gd name="T4" fmla="*/ 0 w 888"/>
                  <a:gd name="T5" fmla="*/ 0 h 552"/>
                  <a:gd name="T6" fmla="*/ 552 w 888"/>
                  <a:gd name="T7" fmla="*/ 552 h 552"/>
                  <a:gd name="T8" fmla="*/ 888 w 888"/>
                  <a:gd name="T9" fmla="*/ 55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8" h="552">
                    <a:moveTo>
                      <a:pt x="888" y="552"/>
                    </a:moveTo>
                    <a:lnTo>
                      <a:pt x="643" y="0"/>
                    </a:lnTo>
                    <a:lnTo>
                      <a:pt x="0" y="0"/>
                    </a:lnTo>
                    <a:lnTo>
                      <a:pt x="552" y="552"/>
                    </a:lnTo>
                    <a:lnTo>
                      <a:pt x="888" y="5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微软雅黑" pitchFamily="34" charset="-122"/>
                  <a:ea typeface="+mn-ea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6176073" y="2641611"/>
                <a:ext cx="1784921" cy="1113563"/>
              </a:xfrm>
              <a:custGeom>
                <a:avLst/>
                <a:gdLst>
                  <a:gd name="T0" fmla="*/ 888 w 888"/>
                  <a:gd name="T1" fmla="*/ 0 h 554"/>
                  <a:gd name="T2" fmla="*/ 643 w 888"/>
                  <a:gd name="T3" fmla="*/ 554 h 554"/>
                  <a:gd name="T4" fmla="*/ 0 w 888"/>
                  <a:gd name="T5" fmla="*/ 554 h 554"/>
                  <a:gd name="T6" fmla="*/ 552 w 888"/>
                  <a:gd name="T7" fmla="*/ 0 h 554"/>
                  <a:gd name="T8" fmla="*/ 888 w 888"/>
                  <a:gd name="T9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8" h="554">
                    <a:moveTo>
                      <a:pt x="888" y="0"/>
                    </a:moveTo>
                    <a:lnTo>
                      <a:pt x="643" y="554"/>
                    </a:lnTo>
                    <a:lnTo>
                      <a:pt x="0" y="554"/>
                    </a:lnTo>
                    <a:lnTo>
                      <a:pt x="552" y="0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微软雅黑" pitchFamily="34" charset="-122"/>
                  <a:ea typeface="+mn-ea"/>
                </a:endParaRPr>
              </a:p>
            </p:txBody>
          </p:sp>
        </p:grpSp>
        <p:sp>
          <p:nvSpPr>
            <p:cNvPr id="35" name="任意多边形 34"/>
            <p:cNvSpPr/>
            <p:nvPr/>
          </p:nvSpPr>
          <p:spPr>
            <a:xfrm>
              <a:off x="7098182" y="1189660"/>
              <a:ext cx="433480" cy="433251"/>
            </a:xfrm>
            <a:custGeom>
              <a:avLst/>
              <a:gdLst>
                <a:gd name="connsiteX0" fmla="*/ 39292 w 628651"/>
                <a:gd name="connsiteY0" fmla="*/ 479673 h 598363"/>
                <a:gd name="connsiteX1" fmla="*/ 69579 w 628651"/>
                <a:gd name="connsiteY1" fmla="*/ 500137 h 598363"/>
                <a:gd name="connsiteX2" fmla="*/ 100683 w 628651"/>
                <a:gd name="connsiteY2" fmla="*/ 514871 h 598363"/>
                <a:gd name="connsiteX3" fmla="*/ 26195 w 628651"/>
                <a:gd name="connsiteY3" fmla="*/ 585266 h 598363"/>
                <a:gd name="connsiteX4" fmla="*/ 22103 w 628651"/>
                <a:gd name="connsiteY4" fmla="*/ 592633 h 598363"/>
                <a:gd name="connsiteX5" fmla="*/ 16373 w 628651"/>
                <a:gd name="connsiteY5" fmla="*/ 595089 h 598363"/>
                <a:gd name="connsiteX6" fmla="*/ 15554 w 628651"/>
                <a:gd name="connsiteY6" fmla="*/ 595089 h 598363"/>
                <a:gd name="connsiteX7" fmla="*/ 13917 w 628651"/>
                <a:gd name="connsiteY7" fmla="*/ 594270 h 598363"/>
                <a:gd name="connsiteX8" fmla="*/ 13098 w 628651"/>
                <a:gd name="connsiteY8" fmla="*/ 593861 h 598363"/>
                <a:gd name="connsiteX9" fmla="*/ 12280 w 628651"/>
                <a:gd name="connsiteY9" fmla="*/ 593452 h 598363"/>
                <a:gd name="connsiteX10" fmla="*/ 11461 w 628651"/>
                <a:gd name="connsiteY10" fmla="*/ 586903 h 598363"/>
                <a:gd name="connsiteX11" fmla="*/ 15554 w 628651"/>
                <a:gd name="connsiteY11" fmla="*/ 579536 h 598363"/>
                <a:gd name="connsiteX12" fmla="*/ 548432 w 628651"/>
                <a:gd name="connsiteY12" fmla="*/ 445293 h 598363"/>
                <a:gd name="connsiteX13" fmla="*/ 617190 w 628651"/>
                <a:gd name="connsiteY13" fmla="*/ 548431 h 598363"/>
                <a:gd name="connsiteX14" fmla="*/ 618827 w 628651"/>
                <a:gd name="connsiteY14" fmla="*/ 573807 h 598363"/>
                <a:gd name="connsiteX15" fmla="*/ 601638 w 628651"/>
                <a:gd name="connsiteY15" fmla="*/ 593452 h 598363"/>
                <a:gd name="connsiteX16" fmla="*/ 583630 w 628651"/>
                <a:gd name="connsiteY16" fmla="*/ 598363 h 598363"/>
                <a:gd name="connsiteX17" fmla="*/ 554980 w 628651"/>
                <a:gd name="connsiteY17" fmla="*/ 582811 h 598363"/>
                <a:gd name="connsiteX18" fmla="*/ 505048 w 628651"/>
                <a:gd name="connsiteY18" fmla="*/ 469032 h 598363"/>
                <a:gd name="connsiteX19" fmla="*/ 528786 w 628651"/>
                <a:gd name="connsiteY19" fmla="*/ 458390 h 598363"/>
                <a:gd name="connsiteX20" fmla="*/ 548432 w 628651"/>
                <a:gd name="connsiteY20" fmla="*/ 445293 h 598363"/>
                <a:gd name="connsiteX21" fmla="*/ 507504 w 628651"/>
                <a:gd name="connsiteY21" fmla="*/ 347886 h 598363"/>
                <a:gd name="connsiteX22" fmla="*/ 510778 w 628651"/>
                <a:gd name="connsiteY22" fmla="*/ 355253 h 598363"/>
                <a:gd name="connsiteX23" fmla="*/ 515689 w 628651"/>
                <a:gd name="connsiteY23" fmla="*/ 365895 h 598363"/>
                <a:gd name="connsiteX24" fmla="*/ 515689 w 628651"/>
                <a:gd name="connsiteY24" fmla="*/ 374899 h 598363"/>
                <a:gd name="connsiteX25" fmla="*/ 521419 w 628651"/>
                <a:gd name="connsiteY25" fmla="*/ 378173 h 598363"/>
                <a:gd name="connsiteX26" fmla="*/ 529605 w 628651"/>
                <a:gd name="connsiteY26" fmla="*/ 397000 h 598363"/>
                <a:gd name="connsiteX27" fmla="*/ 528786 w 628651"/>
                <a:gd name="connsiteY27" fmla="*/ 405185 h 598363"/>
                <a:gd name="connsiteX28" fmla="*/ 534516 w 628651"/>
                <a:gd name="connsiteY28" fmla="*/ 408459 h 598363"/>
                <a:gd name="connsiteX29" fmla="*/ 542702 w 628651"/>
                <a:gd name="connsiteY29" fmla="*/ 424831 h 598363"/>
                <a:gd name="connsiteX30" fmla="*/ 543520 w 628651"/>
                <a:gd name="connsiteY30" fmla="*/ 427286 h 598363"/>
                <a:gd name="connsiteX31" fmla="*/ 520601 w 628651"/>
                <a:gd name="connsiteY31" fmla="*/ 443657 h 598363"/>
                <a:gd name="connsiteX32" fmla="*/ 495226 w 628651"/>
                <a:gd name="connsiteY32" fmla="*/ 454299 h 598363"/>
                <a:gd name="connsiteX33" fmla="*/ 492770 w 628651"/>
                <a:gd name="connsiteY33" fmla="*/ 451024 h 598363"/>
                <a:gd name="connsiteX34" fmla="*/ 483766 w 628651"/>
                <a:gd name="connsiteY34" fmla="*/ 436290 h 598363"/>
                <a:gd name="connsiteX35" fmla="*/ 483766 w 628651"/>
                <a:gd name="connsiteY35" fmla="*/ 429742 h 598363"/>
                <a:gd name="connsiteX36" fmla="*/ 477217 w 628651"/>
                <a:gd name="connsiteY36" fmla="*/ 424831 h 598363"/>
                <a:gd name="connsiteX37" fmla="*/ 464939 w 628651"/>
                <a:gd name="connsiteY37" fmla="*/ 407641 h 598363"/>
                <a:gd name="connsiteX38" fmla="*/ 464939 w 628651"/>
                <a:gd name="connsiteY38" fmla="*/ 401911 h 598363"/>
                <a:gd name="connsiteX39" fmla="*/ 459209 w 628651"/>
                <a:gd name="connsiteY39" fmla="*/ 397818 h 598363"/>
                <a:gd name="connsiteX40" fmla="*/ 452661 w 628651"/>
                <a:gd name="connsiteY40" fmla="*/ 387177 h 598363"/>
                <a:gd name="connsiteX41" fmla="*/ 448568 w 628651"/>
                <a:gd name="connsiteY41" fmla="*/ 380629 h 598363"/>
                <a:gd name="connsiteX42" fmla="*/ 478855 w 628651"/>
                <a:gd name="connsiteY42" fmla="*/ 367532 h 598363"/>
                <a:gd name="connsiteX43" fmla="*/ 479673 w 628651"/>
                <a:gd name="connsiteY43" fmla="*/ 367122 h 598363"/>
                <a:gd name="connsiteX44" fmla="*/ 480492 w 628651"/>
                <a:gd name="connsiteY44" fmla="*/ 366713 h 598363"/>
                <a:gd name="connsiteX45" fmla="*/ 481310 w 628651"/>
                <a:gd name="connsiteY45" fmla="*/ 366304 h 598363"/>
                <a:gd name="connsiteX46" fmla="*/ 482129 w 628651"/>
                <a:gd name="connsiteY46" fmla="*/ 365895 h 598363"/>
                <a:gd name="connsiteX47" fmla="*/ 507504 w 628651"/>
                <a:gd name="connsiteY47" fmla="*/ 347886 h 598363"/>
                <a:gd name="connsiteX48" fmla="*/ 509142 w 628651"/>
                <a:gd name="connsiteY48" fmla="*/ 298773 h 598363"/>
                <a:gd name="connsiteX49" fmla="*/ 628651 w 628651"/>
                <a:gd name="connsiteY49" fmla="*/ 298773 h 598363"/>
                <a:gd name="connsiteX50" fmla="*/ 628651 w 628651"/>
                <a:gd name="connsiteY50" fmla="*/ 420738 h 598363"/>
                <a:gd name="connsiteX51" fmla="*/ 567259 w 628651"/>
                <a:gd name="connsiteY51" fmla="*/ 420738 h 598363"/>
                <a:gd name="connsiteX52" fmla="*/ 566441 w 628651"/>
                <a:gd name="connsiteY52" fmla="*/ 419101 h 598363"/>
                <a:gd name="connsiteX53" fmla="*/ 566441 w 628651"/>
                <a:gd name="connsiteY53" fmla="*/ 416645 h 598363"/>
                <a:gd name="connsiteX54" fmla="*/ 557437 w 628651"/>
                <a:gd name="connsiteY54" fmla="*/ 397818 h 598363"/>
                <a:gd name="connsiteX55" fmla="*/ 554163 w 628651"/>
                <a:gd name="connsiteY55" fmla="*/ 392088 h 598363"/>
                <a:gd name="connsiteX56" fmla="*/ 552525 w 628651"/>
                <a:gd name="connsiteY56" fmla="*/ 386359 h 598363"/>
                <a:gd name="connsiteX57" fmla="*/ 544340 w 628651"/>
                <a:gd name="connsiteY57" fmla="*/ 367532 h 598363"/>
                <a:gd name="connsiteX58" fmla="*/ 541884 w 628651"/>
                <a:gd name="connsiteY58" fmla="*/ 365076 h 598363"/>
                <a:gd name="connsiteX59" fmla="*/ 540247 w 628651"/>
                <a:gd name="connsiteY59" fmla="*/ 362620 h 598363"/>
                <a:gd name="connsiteX60" fmla="*/ 539429 w 628651"/>
                <a:gd name="connsiteY60" fmla="*/ 360165 h 598363"/>
                <a:gd name="connsiteX61" fmla="*/ 538201 w 628651"/>
                <a:gd name="connsiteY61" fmla="*/ 357300 h 598363"/>
                <a:gd name="connsiteX62" fmla="*/ 537791 w 628651"/>
                <a:gd name="connsiteY62" fmla="*/ 355253 h 598363"/>
                <a:gd name="connsiteX63" fmla="*/ 530424 w 628651"/>
                <a:gd name="connsiteY63" fmla="*/ 338064 h 598363"/>
                <a:gd name="connsiteX64" fmla="*/ 526332 w 628651"/>
                <a:gd name="connsiteY64" fmla="*/ 332334 h 598363"/>
                <a:gd name="connsiteX65" fmla="*/ 523876 w 628651"/>
                <a:gd name="connsiteY65" fmla="*/ 325785 h 598363"/>
                <a:gd name="connsiteX66" fmla="*/ 517328 w 628651"/>
                <a:gd name="connsiteY66" fmla="*/ 312689 h 598363"/>
                <a:gd name="connsiteX67" fmla="*/ 509142 w 628651"/>
                <a:gd name="connsiteY67" fmla="*/ 298773 h 598363"/>
                <a:gd name="connsiteX68" fmla="*/ 261120 w 628651"/>
                <a:gd name="connsiteY68" fmla="*/ 298773 h 598363"/>
                <a:gd name="connsiteX69" fmla="*/ 374898 w 628651"/>
                <a:gd name="connsiteY69" fmla="*/ 298773 h 598363"/>
                <a:gd name="connsiteX70" fmla="*/ 419919 w 628651"/>
                <a:gd name="connsiteY70" fmla="*/ 382266 h 598363"/>
                <a:gd name="connsiteX71" fmla="*/ 424011 w 628651"/>
                <a:gd name="connsiteY71" fmla="*/ 387177 h 598363"/>
                <a:gd name="connsiteX72" fmla="*/ 426467 w 628651"/>
                <a:gd name="connsiteY72" fmla="*/ 394544 h 598363"/>
                <a:gd name="connsiteX73" fmla="*/ 437927 w 628651"/>
                <a:gd name="connsiteY73" fmla="*/ 411734 h 598363"/>
                <a:gd name="connsiteX74" fmla="*/ 442020 w 628651"/>
                <a:gd name="connsiteY74" fmla="*/ 415826 h 598363"/>
                <a:gd name="connsiteX75" fmla="*/ 444475 w 628651"/>
                <a:gd name="connsiteY75" fmla="*/ 420738 h 598363"/>
                <a:gd name="connsiteX76" fmla="*/ 189905 w 628651"/>
                <a:gd name="connsiteY76" fmla="*/ 420738 h 598363"/>
                <a:gd name="connsiteX77" fmla="*/ 0 w 628651"/>
                <a:gd name="connsiteY77" fmla="*/ 298773 h 598363"/>
                <a:gd name="connsiteX78" fmla="*/ 108868 w 628651"/>
                <a:gd name="connsiteY78" fmla="*/ 298773 h 598363"/>
                <a:gd name="connsiteX79" fmla="*/ 37654 w 628651"/>
                <a:gd name="connsiteY79" fmla="*/ 420738 h 598363"/>
                <a:gd name="connsiteX80" fmla="*/ 0 w 628651"/>
                <a:gd name="connsiteY80" fmla="*/ 420738 h 598363"/>
                <a:gd name="connsiteX81" fmla="*/ 186632 w 628651"/>
                <a:gd name="connsiteY81" fmla="*/ 212825 h 598363"/>
                <a:gd name="connsiteX82" fmla="*/ 257846 w 628651"/>
                <a:gd name="connsiteY82" fmla="*/ 254571 h 598363"/>
                <a:gd name="connsiteX83" fmla="*/ 117055 w 628651"/>
                <a:gd name="connsiteY83" fmla="*/ 497682 h 598363"/>
                <a:gd name="connsiteX84" fmla="*/ 113781 w 628651"/>
                <a:gd name="connsiteY84" fmla="*/ 503412 h 598363"/>
                <a:gd name="connsiteX85" fmla="*/ 77764 w 628651"/>
                <a:gd name="connsiteY85" fmla="*/ 485404 h 598363"/>
                <a:gd name="connsiteX86" fmla="*/ 43385 w 628651"/>
                <a:gd name="connsiteY86" fmla="*/ 461666 h 598363"/>
                <a:gd name="connsiteX87" fmla="*/ 44204 w 628651"/>
                <a:gd name="connsiteY87" fmla="*/ 459210 h 598363"/>
                <a:gd name="connsiteX88" fmla="*/ 45840 w 628651"/>
                <a:gd name="connsiteY88" fmla="*/ 456754 h 598363"/>
                <a:gd name="connsiteX89" fmla="*/ 233290 w 628651"/>
                <a:gd name="connsiteY89" fmla="*/ 133424 h 598363"/>
                <a:gd name="connsiteX90" fmla="*/ 304503 w 628651"/>
                <a:gd name="connsiteY90" fmla="*/ 174352 h 598363"/>
                <a:gd name="connsiteX91" fmla="*/ 301230 w 628651"/>
                <a:gd name="connsiteY91" fmla="*/ 180082 h 598363"/>
                <a:gd name="connsiteX92" fmla="*/ 302048 w 628651"/>
                <a:gd name="connsiteY92" fmla="*/ 180900 h 598363"/>
                <a:gd name="connsiteX93" fmla="*/ 304094 w 628651"/>
                <a:gd name="connsiteY93" fmla="*/ 184175 h 598363"/>
                <a:gd name="connsiteX94" fmla="*/ 303685 w 628651"/>
                <a:gd name="connsiteY94" fmla="*/ 187449 h 598363"/>
                <a:gd name="connsiteX95" fmla="*/ 299593 w 628651"/>
                <a:gd name="connsiteY95" fmla="*/ 189904 h 598363"/>
                <a:gd name="connsiteX96" fmla="*/ 296318 w 628651"/>
                <a:gd name="connsiteY96" fmla="*/ 189904 h 598363"/>
                <a:gd name="connsiteX97" fmla="*/ 295499 w 628651"/>
                <a:gd name="connsiteY97" fmla="*/ 189086 h 598363"/>
                <a:gd name="connsiteX98" fmla="*/ 293044 w 628651"/>
                <a:gd name="connsiteY98" fmla="*/ 193179 h 598363"/>
                <a:gd name="connsiteX99" fmla="*/ 293862 w 628651"/>
                <a:gd name="connsiteY99" fmla="*/ 193179 h 598363"/>
                <a:gd name="connsiteX100" fmla="*/ 296318 w 628651"/>
                <a:gd name="connsiteY100" fmla="*/ 199727 h 598363"/>
                <a:gd name="connsiteX101" fmla="*/ 292226 w 628651"/>
                <a:gd name="connsiteY101" fmla="*/ 202183 h 598363"/>
                <a:gd name="connsiteX102" fmla="*/ 289770 w 628651"/>
                <a:gd name="connsiteY102" fmla="*/ 201364 h 598363"/>
                <a:gd name="connsiteX103" fmla="*/ 288951 w 628651"/>
                <a:gd name="connsiteY103" fmla="*/ 200546 h 598363"/>
                <a:gd name="connsiteX104" fmla="*/ 284039 w 628651"/>
                <a:gd name="connsiteY104" fmla="*/ 209550 h 598363"/>
                <a:gd name="connsiteX105" fmla="*/ 284858 w 628651"/>
                <a:gd name="connsiteY105" fmla="*/ 210368 h 598363"/>
                <a:gd name="connsiteX106" fmla="*/ 286495 w 628651"/>
                <a:gd name="connsiteY106" fmla="*/ 216098 h 598363"/>
                <a:gd name="connsiteX107" fmla="*/ 282403 w 628651"/>
                <a:gd name="connsiteY107" fmla="*/ 218554 h 598363"/>
                <a:gd name="connsiteX108" fmla="*/ 279947 w 628651"/>
                <a:gd name="connsiteY108" fmla="*/ 217735 h 598363"/>
                <a:gd name="connsiteX109" fmla="*/ 279129 w 628651"/>
                <a:gd name="connsiteY109" fmla="*/ 217735 h 598363"/>
                <a:gd name="connsiteX110" fmla="*/ 276673 w 628651"/>
                <a:gd name="connsiteY110" fmla="*/ 221828 h 598363"/>
                <a:gd name="connsiteX111" fmla="*/ 277491 w 628651"/>
                <a:gd name="connsiteY111" fmla="*/ 222647 h 598363"/>
                <a:gd name="connsiteX112" fmla="*/ 279129 w 628651"/>
                <a:gd name="connsiteY112" fmla="*/ 229195 h 598363"/>
                <a:gd name="connsiteX113" fmla="*/ 275854 w 628651"/>
                <a:gd name="connsiteY113" fmla="*/ 231651 h 598363"/>
                <a:gd name="connsiteX114" fmla="*/ 275035 w 628651"/>
                <a:gd name="connsiteY114" fmla="*/ 231651 h 598363"/>
                <a:gd name="connsiteX115" fmla="*/ 273399 w 628651"/>
                <a:gd name="connsiteY115" fmla="*/ 230832 h 598363"/>
                <a:gd name="connsiteX116" fmla="*/ 272580 w 628651"/>
                <a:gd name="connsiteY116" fmla="*/ 230014 h 598363"/>
                <a:gd name="connsiteX117" fmla="*/ 270125 w 628651"/>
                <a:gd name="connsiteY117" fmla="*/ 233288 h 598363"/>
                <a:gd name="connsiteX118" fmla="*/ 266850 w 628651"/>
                <a:gd name="connsiteY118" fmla="*/ 239018 h 598363"/>
                <a:gd name="connsiteX119" fmla="*/ 195636 w 628651"/>
                <a:gd name="connsiteY119" fmla="*/ 198090 h 598363"/>
                <a:gd name="connsiteX120" fmla="*/ 198910 w 628651"/>
                <a:gd name="connsiteY120" fmla="*/ 192360 h 598363"/>
                <a:gd name="connsiteX121" fmla="*/ 201365 w 628651"/>
                <a:gd name="connsiteY121" fmla="*/ 189086 h 598363"/>
                <a:gd name="connsiteX122" fmla="*/ 200547 w 628651"/>
                <a:gd name="connsiteY122" fmla="*/ 188267 h 598363"/>
                <a:gd name="connsiteX123" fmla="*/ 198092 w 628651"/>
                <a:gd name="connsiteY123" fmla="*/ 184993 h 598363"/>
                <a:gd name="connsiteX124" fmla="*/ 198910 w 628651"/>
                <a:gd name="connsiteY124" fmla="*/ 181719 h 598363"/>
                <a:gd name="connsiteX125" fmla="*/ 202184 w 628651"/>
                <a:gd name="connsiteY125" fmla="*/ 179263 h 598363"/>
                <a:gd name="connsiteX126" fmla="*/ 204640 w 628651"/>
                <a:gd name="connsiteY126" fmla="*/ 180082 h 598363"/>
                <a:gd name="connsiteX127" fmla="*/ 205459 w 628651"/>
                <a:gd name="connsiteY127" fmla="*/ 180082 h 598363"/>
                <a:gd name="connsiteX128" fmla="*/ 207914 w 628651"/>
                <a:gd name="connsiteY128" fmla="*/ 176808 h 598363"/>
                <a:gd name="connsiteX129" fmla="*/ 207096 w 628651"/>
                <a:gd name="connsiteY129" fmla="*/ 175989 h 598363"/>
                <a:gd name="connsiteX130" fmla="*/ 205459 w 628651"/>
                <a:gd name="connsiteY130" fmla="*/ 169441 h 598363"/>
                <a:gd name="connsiteX131" fmla="*/ 209552 w 628651"/>
                <a:gd name="connsiteY131" fmla="*/ 166985 h 598363"/>
                <a:gd name="connsiteX132" fmla="*/ 210370 w 628651"/>
                <a:gd name="connsiteY132" fmla="*/ 167803 h 598363"/>
                <a:gd name="connsiteX133" fmla="*/ 212007 w 628651"/>
                <a:gd name="connsiteY133" fmla="*/ 167803 h 598363"/>
                <a:gd name="connsiteX134" fmla="*/ 212825 w 628651"/>
                <a:gd name="connsiteY134" fmla="*/ 168622 h 598363"/>
                <a:gd name="connsiteX135" fmla="*/ 217737 w 628651"/>
                <a:gd name="connsiteY135" fmla="*/ 159618 h 598363"/>
                <a:gd name="connsiteX136" fmla="*/ 216919 w 628651"/>
                <a:gd name="connsiteY136" fmla="*/ 159618 h 598363"/>
                <a:gd name="connsiteX137" fmla="*/ 215281 w 628651"/>
                <a:gd name="connsiteY137" fmla="*/ 153069 h 598363"/>
                <a:gd name="connsiteX138" fmla="*/ 218556 w 628651"/>
                <a:gd name="connsiteY138" fmla="*/ 150614 h 598363"/>
                <a:gd name="connsiteX139" fmla="*/ 221011 w 628651"/>
                <a:gd name="connsiteY139" fmla="*/ 151432 h 598363"/>
                <a:gd name="connsiteX140" fmla="*/ 221829 w 628651"/>
                <a:gd name="connsiteY140" fmla="*/ 152251 h 598363"/>
                <a:gd name="connsiteX141" fmla="*/ 224286 w 628651"/>
                <a:gd name="connsiteY141" fmla="*/ 147340 h 598363"/>
                <a:gd name="connsiteX142" fmla="*/ 223467 w 628651"/>
                <a:gd name="connsiteY142" fmla="*/ 146521 h 598363"/>
                <a:gd name="connsiteX143" fmla="*/ 221011 w 628651"/>
                <a:gd name="connsiteY143" fmla="*/ 143656 h 598363"/>
                <a:gd name="connsiteX144" fmla="*/ 221829 w 628651"/>
                <a:gd name="connsiteY144" fmla="*/ 140791 h 598363"/>
                <a:gd name="connsiteX145" fmla="*/ 225923 w 628651"/>
                <a:gd name="connsiteY145" fmla="*/ 138335 h 598363"/>
                <a:gd name="connsiteX146" fmla="*/ 229196 w 628651"/>
                <a:gd name="connsiteY146" fmla="*/ 138335 h 598363"/>
                <a:gd name="connsiteX147" fmla="*/ 230015 w 628651"/>
                <a:gd name="connsiteY147" fmla="*/ 139154 h 598363"/>
                <a:gd name="connsiteX148" fmla="*/ 271762 w 628651"/>
                <a:gd name="connsiteY148" fmla="*/ 101500 h 598363"/>
                <a:gd name="connsiteX149" fmla="*/ 288951 w 628651"/>
                <a:gd name="connsiteY149" fmla="*/ 105593 h 598363"/>
                <a:gd name="connsiteX150" fmla="*/ 299593 w 628651"/>
                <a:gd name="connsiteY150" fmla="*/ 111323 h 598363"/>
                <a:gd name="connsiteX151" fmla="*/ 316372 w 628651"/>
                <a:gd name="connsiteY151" fmla="*/ 133015 h 598363"/>
                <a:gd name="connsiteX152" fmla="*/ 312689 w 628651"/>
                <a:gd name="connsiteY152" fmla="*/ 160436 h 598363"/>
                <a:gd name="connsiteX153" fmla="*/ 241475 w 628651"/>
                <a:gd name="connsiteY153" fmla="*/ 119509 h 598363"/>
                <a:gd name="connsiteX154" fmla="*/ 271762 w 628651"/>
                <a:gd name="connsiteY154" fmla="*/ 101500 h 598363"/>
                <a:gd name="connsiteX155" fmla="*/ 287314 w 628651"/>
                <a:gd name="connsiteY155" fmla="*/ 0 h 598363"/>
                <a:gd name="connsiteX156" fmla="*/ 301230 w 628651"/>
                <a:gd name="connsiteY156" fmla="*/ 5730 h 598363"/>
                <a:gd name="connsiteX157" fmla="*/ 330288 w 628651"/>
                <a:gd name="connsiteY157" fmla="*/ 48295 h 598363"/>
                <a:gd name="connsiteX158" fmla="*/ 393317 w 628651"/>
                <a:gd name="connsiteY158" fmla="*/ 147749 h 598363"/>
                <a:gd name="connsiteX159" fmla="*/ 453480 w 628651"/>
                <a:gd name="connsiteY159" fmla="*/ 249659 h 598363"/>
                <a:gd name="connsiteX160" fmla="*/ 477628 w 628651"/>
                <a:gd name="connsiteY160" fmla="*/ 293861 h 598363"/>
                <a:gd name="connsiteX161" fmla="*/ 493180 w 628651"/>
                <a:gd name="connsiteY161" fmla="*/ 322510 h 598363"/>
                <a:gd name="connsiteX162" fmla="*/ 499319 w 628651"/>
                <a:gd name="connsiteY162" fmla="*/ 333970 h 598363"/>
                <a:gd name="connsiteX163" fmla="*/ 494408 w 628651"/>
                <a:gd name="connsiteY163" fmla="*/ 337244 h 598363"/>
                <a:gd name="connsiteX164" fmla="*/ 474763 w 628651"/>
                <a:gd name="connsiteY164" fmla="*/ 350341 h 598363"/>
                <a:gd name="connsiteX165" fmla="*/ 473944 w 628651"/>
                <a:gd name="connsiteY165" fmla="*/ 350341 h 598363"/>
                <a:gd name="connsiteX166" fmla="*/ 472307 w 628651"/>
                <a:gd name="connsiteY166" fmla="*/ 351160 h 598363"/>
                <a:gd name="connsiteX167" fmla="*/ 469851 w 628651"/>
                <a:gd name="connsiteY167" fmla="*/ 352797 h 598363"/>
                <a:gd name="connsiteX168" fmla="*/ 446113 w 628651"/>
                <a:gd name="connsiteY168" fmla="*/ 364257 h 598363"/>
                <a:gd name="connsiteX169" fmla="*/ 440383 w 628651"/>
                <a:gd name="connsiteY169" fmla="*/ 366712 h 598363"/>
                <a:gd name="connsiteX170" fmla="*/ 393726 w 628651"/>
                <a:gd name="connsiteY170" fmla="*/ 281583 h 598363"/>
                <a:gd name="connsiteX171" fmla="*/ 327832 w 628651"/>
                <a:gd name="connsiteY171" fmla="*/ 138745 h 598363"/>
                <a:gd name="connsiteX172" fmla="*/ 277491 w 628651"/>
                <a:gd name="connsiteY172" fmla="*/ 20464 h 598363"/>
                <a:gd name="connsiteX173" fmla="*/ 283222 w 628651"/>
                <a:gd name="connsiteY173" fmla="*/ 818 h 598363"/>
                <a:gd name="connsiteX174" fmla="*/ 287314 w 628651"/>
                <a:gd name="connsiteY174" fmla="*/ 0 h 5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628651" h="598363">
                  <a:moveTo>
                    <a:pt x="39292" y="479673"/>
                  </a:moveTo>
                  <a:cubicBezTo>
                    <a:pt x="50206" y="487858"/>
                    <a:pt x="60301" y="494680"/>
                    <a:pt x="69579" y="500137"/>
                  </a:cubicBezTo>
                  <a:cubicBezTo>
                    <a:pt x="78856" y="505594"/>
                    <a:pt x="89224" y="510505"/>
                    <a:pt x="100683" y="514871"/>
                  </a:cubicBezTo>
                  <a:lnTo>
                    <a:pt x="26195" y="585266"/>
                  </a:lnTo>
                  <a:lnTo>
                    <a:pt x="22103" y="592633"/>
                  </a:lnTo>
                  <a:cubicBezTo>
                    <a:pt x="21557" y="594270"/>
                    <a:pt x="19646" y="595089"/>
                    <a:pt x="16373" y="595089"/>
                  </a:cubicBezTo>
                  <a:lnTo>
                    <a:pt x="15554" y="595089"/>
                  </a:lnTo>
                  <a:cubicBezTo>
                    <a:pt x="14462" y="595089"/>
                    <a:pt x="13917" y="594816"/>
                    <a:pt x="13917" y="594270"/>
                  </a:cubicBezTo>
                  <a:cubicBezTo>
                    <a:pt x="13371" y="594270"/>
                    <a:pt x="13098" y="594134"/>
                    <a:pt x="13098" y="593861"/>
                  </a:cubicBezTo>
                  <a:cubicBezTo>
                    <a:pt x="13098" y="593588"/>
                    <a:pt x="12825" y="593452"/>
                    <a:pt x="12280" y="593452"/>
                  </a:cubicBezTo>
                  <a:cubicBezTo>
                    <a:pt x="10642" y="591815"/>
                    <a:pt x="10370" y="589632"/>
                    <a:pt x="11461" y="586903"/>
                  </a:cubicBezTo>
                  <a:lnTo>
                    <a:pt x="15554" y="579536"/>
                  </a:lnTo>
                  <a:close/>
                  <a:moveTo>
                    <a:pt x="548432" y="445293"/>
                  </a:moveTo>
                  <a:lnTo>
                    <a:pt x="617190" y="548431"/>
                  </a:lnTo>
                  <a:cubicBezTo>
                    <a:pt x="621556" y="556617"/>
                    <a:pt x="622102" y="565075"/>
                    <a:pt x="618827" y="573807"/>
                  </a:cubicBezTo>
                  <a:cubicBezTo>
                    <a:pt x="615553" y="582538"/>
                    <a:pt x="609823" y="589086"/>
                    <a:pt x="601638" y="593452"/>
                  </a:cubicBezTo>
                  <a:cubicBezTo>
                    <a:pt x="595635" y="596726"/>
                    <a:pt x="589633" y="598363"/>
                    <a:pt x="583630" y="598363"/>
                  </a:cubicBezTo>
                  <a:cubicBezTo>
                    <a:pt x="571079" y="598363"/>
                    <a:pt x="561529" y="593179"/>
                    <a:pt x="554980" y="582811"/>
                  </a:cubicBezTo>
                  <a:lnTo>
                    <a:pt x="505048" y="469032"/>
                  </a:lnTo>
                  <a:cubicBezTo>
                    <a:pt x="516508" y="464120"/>
                    <a:pt x="524421" y="460573"/>
                    <a:pt x="528786" y="458390"/>
                  </a:cubicBezTo>
                  <a:cubicBezTo>
                    <a:pt x="539155" y="451842"/>
                    <a:pt x="545703" y="447476"/>
                    <a:pt x="548432" y="445293"/>
                  </a:cubicBezTo>
                  <a:close/>
                  <a:moveTo>
                    <a:pt x="507504" y="347886"/>
                  </a:moveTo>
                  <a:lnTo>
                    <a:pt x="510778" y="355253"/>
                  </a:lnTo>
                  <a:lnTo>
                    <a:pt x="515689" y="365895"/>
                  </a:lnTo>
                  <a:lnTo>
                    <a:pt x="515689" y="374899"/>
                  </a:lnTo>
                  <a:lnTo>
                    <a:pt x="521419" y="378173"/>
                  </a:lnTo>
                  <a:lnTo>
                    <a:pt x="529605" y="397000"/>
                  </a:lnTo>
                  <a:lnTo>
                    <a:pt x="528786" y="405185"/>
                  </a:lnTo>
                  <a:lnTo>
                    <a:pt x="534516" y="408459"/>
                  </a:lnTo>
                  <a:lnTo>
                    <a:pt x="542702" y="424831"/>
                  </a:lnTo>
                  <a:lnTo>
                    <a:pt x="543520" y="427286"/>
                  </a:lnTo>
                  <a:cubicBezTo>
                    <a:pt x="535335" y="434381"/>
                    <a:pt x="527695" y="439838"/>
                    <a:pt x="520601" y="443657"/>
                  </a:cubicBezTo>
                  <a:lnTo>
                    <a:pt x="495226" y="454299"/>
                  </a:lnTo>
                  <a:lnTo>
                    <a:pt x="492770" y="451024"/>
                  </a:lnTo>
                  <a:lnTo>
                    <a:pt x="483766" y="436290"/>
                  </a:lnTo>
                  <a:lnTo>
                    <a:pt x="483766" y="429742"/>
                  </a:lnTo>
                  <a:lnTo>
                    <a:pt x="477217" y="424831"/>
                  </a:lnTo>
                  <a:lnTo>
                    <a:pt x="464939" y="407641"/>
                  </a:lnTo>
                  <a:lnTo>
                    <a:pt x="464939" y="401911"/>
                  </a:lnTo>
                  <a:lnTo>
                    <a:pt x="459209" y="397818"/>
                  </a:lnTo>
                  <a:lnTo>
                    <a:pt x="452661" y="387177"/>
                  </a:lnTo>
                  <a:lnTo>
                    <a:pt x="448568" y="380629"/>
                  </a:lnTo>
                  <a:cubicBezTo>
                    <a:pt x="454571" y="379537"/>
                    <a:pt x="464666" y="375172"/>
                    <a:pt x="478855" y="367532"/>
                  </a:cubicBezTo>
                  <a:cubicBezTo>
                    <a:pt x="479400" y="367532"/>
                    <a:pt x="479673" y="367395"/>
                    <a:pt x="479673" y="367122"/>
                  </a:cubicBezTo>
                  <a:cubicBezTo>
                    <a:pt x="479673" y="366850"/>
                    <a:pt x="479946" y="366713"/>
                    <a:pt x="480492" y="366713"/>
                  </a:cubicBezTo>
                  <a:cubicBezTo>
                    <a:pt x="481038" y="366713"/>
                    <a:pt x="481310" y="366577"/>
                    <a:pt x="481310" y="366304"/>
                  </a:cubicBezTo>
                  <a:cubicBezTo>
                    <a:pt x="481310" y="366031"/>
                    <a:pt x="481583" y="365895"/>
                    <a:pt x="482129" y="365895"/>
                  </a:cubicBezTo>
                  <a:cubicBezTo>
                    <a:pt x="495772" y="358801"/>
                    <a:pt x="504230" y="352798"/>
                    <a:pt x="507504" y="347886"/>
                  </a:cubicBezTo>
                  <a:close/>
                  <a:moveTo>
                    <a:pt x="509142" y="298773"/>
                  </a:moveTo>
                  <a:lnTo>
                    <a:pt x="628651" y="298773"/>
                  </a:lnTo>
                  <a:lnTo>
                    <a:pt x="628651" y="420738"/>
                  </a:lnTo>
                  <a:lnTo>
                    <a:pt x="567259" y="420738"/>
                  </a:lnTo>
                  <a:lnTo>
                    <a:pt x="566441" y="419101"/>
                  </a:lnTo>
                  <a:cubicBezTo>
                    <a:pt x="566441" y="418009"/>
                    <a:pt x="566441" y="417191"/>
                    <a:pt x="566441" y="416645"/>
                  </a:cubicBezTo>
                  <a:lnTo>
                    <a:pt x="557437" y="397818"/>
                  </a:lnTo>
                  <a:cubicBezTo>
                    <a:pt x="555800" y="394544"/>
                    <a:pt x="554708" y="392634"/>
                    <a:pt x="554163" y="392088"/>
                  </a:cubicBezTo>
                  <a:cubicBezTo>
                    <a:pt x="554163" y="390451"/>
                    <a:pt x="553617" y="388542"/>
                    <a:pt x="552525" y="386359"/>
                  </a:cubicBezTo>
                  <a:lnTo>
                    <a:pt x="544340" y="367532"/>
                  </a:lnTo>
                  <a:cubicBezTo>
                    <a:pt x="543795" y="366986"/>
                    <a:pt x="542976" y="366168"/>
                    <a:pt x="541884" y="365076"/>
                  </a:cubicBezTo>
                  <a:cubicBezTo>
                    <a:pt x="540793" y="363985"/>
                    <a:pt x="540247" y="363166"/>
                    <a:pt x="540247" y="362620"/>
                  </a:cubicBezTo>
                  <a:cubicBezTo>
                    <a:pt x="540247" y="362075"/>
                    <a:pt x="539974" y="361256"/>
                    <a:pt x="539429" y="360165"/>
                  </a:cubicBezTo>
                  <a:cubicBezTo>
                    <a:pt x="538883" y="359074"/>
                    <a:pt x="538474" y="358118"/>
                    <a:pt x="538201" y="357300"/>
                  </a:cubicBezTo>
                  <a:cubicBezTo>
                    <a:pt x="537928" y="356481"/>
                    <a:pt x="537791" y="355799"/>
                    <a:pt x="537791" y="355253"/>
                  </a:cubicBezTo>
                  <a:lnTo>
                    <a:pt x="530424" y="338064"/>
                  </a:lnTo>
                  <a:cubicBezTo>
                    <a:pt x="528242" y="334790"/>
                    <a:pt x="526878" y="332880"/>
                    <a:pt x="526332" y="332334"/>
                  </a:cubicBezTo>
                  <a:cubicBezTo>
                    <a:pt x="525240" y="329060"/>
                    <a:pt x="524422" y="326877"/>
                    <a:pt x="523876" y="325785"/>
                  </a:cubicBezTo>
                  <a:lnTo>
                    <a:pt x="517328" y="312689"/>
                  </a:lnTo>
                  <a:cubicBezTo>
                    <a:pt x="514053" y="307232"/>
                    <a:pt x="511325" y="302593"/>
                    <a:pt x="509142" y="298773"/>
                  </a:cubicBezTo>
                  <a:close/>
                  <a:moveTo>
                    <a:pt x="261120" y="298773"/>
                  </a:moveTo>
                  <a:lnTo>
                    <a:pt x="374898" y="298773"/>
                  </a:lnTo>
                  <a:cubicBezTo>
                    <a:pt x="404912" y="352798"/>
                    <a:pt x="419919" y="380629"/>
                    <a:pt x="419919" y="382266"/>
                  </a:cubicBezTo>
                  <a:cubicBezTo>
                    <a:pt x="421556" y="384994"/>
                    <a:pt x="422920" y="386631"/>
                    <a:pt x="424011" y="387177"/>
                  </a:cubicBezTo>
                  <a:lnTo>
                    <a:pt x="426467" y="394544"/>
                  </a:lnTo>
                  <a:lnTo>
                    <a:pt x="437927" y="411734"/>
                  </a:lnTo>
                  <a:lnTo>
                    <a:pt x="442020" y="415826"/>
                  </a:lnTo>
                  <a:lnTo>
                    <a:pt x="444475" y="420738"/>
                  </a:lnTo>
                  <a:lnTo>
                    <a:pt x="189905" y="420738"/>
                  </a:lnTo>
                  <a:close/>
                  <a:moveTo>
                    <a:pt x="0" y="298773"/>
                  </a:moveTo>
                  <a:lnTo>
                    <a:pt x="108868" y="298773"/>
                  </a:lnTo>
                  <a:lnTo>
                    <a:pt x="37654" y="420738"/>
                  </a:lnTo>
                  <a:lnTo>
                    <a:pt x="0" y="420738"/>
                  </a:lnTo>
                  <a:close/>
                  <a:moveTo>
                    <a:pt x="186632" y="212825"/>
                  </a:moveTo>
                  <a:lnTo>
                    <a:pt x="257846" y="254571"/>
                  </a:lnTo>
                  <a:lnTo>
                    <a:pt x="117055" y="497682"/>
                  </a:lnTo>
                  <a:lnTo>
                    <a:pt x="113781" y="503412"/>
                  </a:lnTo>
                  <a:cubicBezTo>
                    <a:pt x="103958" y="499592"/>
                    <a:pt x="91952" y="493589"/>
                    <a:pt x="77764" y="485404"/>
                  </a:cubicBezTo>
                  <a:cubicBezTo>
                    <a:pt x="63576" y="476127"/>
                    <a:pt x="52116" y="468214"/>
                    <a:pt x="43385" y="461666"/>
                  </a:cubicBezTo>
                  <a:lnTo>
                    <a:pt x="44204" y="459210"/>
                  </a:lnTo>
                  <a:lnTo>
                    <a:pt x="45840" y="456754"/>
                  </a:lnTo>
                  <a:close/>
                  <a:moveTo>
                    <a:pt x="233290" y="133424"/>
                  </a:moveTo>
                  <a:lnTo>
                    <a:pt x="304503" y="174352"/>
                  </a:lnTo>
                  <a:lnTo>
                    <a:pt x="301230" y="180082"/>
                  </a:lnTo>
                  <a:lnTo>
                    <a:pt x="302048" y="180900"/>
                  </a:lnTo>
                  <a:cubicBezTo>
                    <a:pt x="303139" y="181446"/>
                    <a:pt x="303821" y="182537"/>
                    <a:pt x="304094" y="184175"/>
                  </a:cubicBezTo>
                  <a:cubicBezTo>
                    <a:pt x="304367" y="185812"/>
                    <a:pt x="304231" y="186903"/>
                    <a:pt x="303685" y="187449"/>
                  </a:cubicBezTo>
                  <a:cubicBezTo>
                    <a:pt x="303139" y="189086"/>
                    <a:pt x="301775" y="189904"/>
                    <a:pt x="299593" y="189904"/>
                  </a:cubicBezTo>
                  <a:lnTo>
                    <a:pt x="296318" y="189904"/>
                  </a:lnTo>
                  <a:lnTo>
                    <a:pt x="295499" y="189086"/>
                  </a:lnTo>
                  <a:lnTo>
                    <a:pt x="293044" y="193179"/>
                  </a:lnTo>
                  <a:lnTo>
                    <a:pt x="293862" y="193179"/>
                  </a:lnTo>
                  <a:cubicBezTo>
                    <a:pt x="296591" y="194816"/>
                    <a:pt x="297410" y="196999"/>
                    <a:pt x="296318" y="199727"/>
                  </a:cubicBezTo>
                  <a:cubicBezTo>
                    <a:pt x="294681" y="201364"/>
                    <a:pt x="293317" y="202183"/>
                    <a:pt x="292226" y="202183"/>
                  </a:cubicBezTo>
                  <a:cubicBezTo>
                    <a:pt x="291134" y="202183"/>
                    <a:pt x="290315" y="201910"/>
                    <a:pt x="289770" y="201364"/>
                  </a:cubicBezTo>
                  <a:lnTo>
                    <a:pt x="288951" y="200546"/>
                  </a:lnTo>
                  <a:lnTo>
                    <a:pt x="284039" y="209550"/>
                  </a:lnTo>
                  <a:lnTo>
                    <a:pt x="284858" y="210368"/>
                  </a:lnTo>
                  <a:cubicBezTo>
                    <a:pt x="287041" y="211460"/>
                    <a:pt x="287587" y="213370"/>
                    <a:pt x="286495" y="216098"/>
                  </a:cubicBezTo>
                  <a:cubicBezTo>
                    <a:pt x="285404" y="217735"/>
                    <a:pt x="284039" y="218554"/>
                    <a:pt x="282403" y="218554"/>
                  </a:cubicBezTo>
                  <a:cubicBezTo>
                    <a:pt x="281311" y="218554"/>
                    <a:pt x="280493" y="218281"/>
                    <a:pt x="279947" y="217735"/>
                  </a:cubicBezTo>
                  <a:lnTo>
                    <a:pt x="279129" y="217735"/>
                  </a:lnTo>
                  <a:lnTo>
                    <a:pt x="276673" y="221828"/>
                  </a:lnTo>
                  <a:lnTo>
                    <a:pt x="277491" y="222647"/>
                  </a:lnTo>
                  <a:cubicBezTo>
                    <a:pt x="280220" y="224284"/>
                    <a:pt x="280766" y="226467"/>
                    <a:pt x="279129" y="229195"/>
                  </a:cubicBezTo>
                  <a:cubicBezTo>
                    <a:pt x="278583" y="230832"/>
                    <a:pt x="277491" y="231651"/>
                    <a:pt x="275854" y="231651"/>
                  </a:cubicBezTo>
                  <a:cubicBezTo>
                    <a:pt x="275309" y="231651"/>
                    <a:pt x="275035" y="231651"/>
                    <a:pt x="275035" y="231651"/>
                  </a:cubicBezTo>
                  <a:lnTo>
                    <a:pt x="273399" y="230832"/>
                  </a:lnTo>
                  <a:lnTo>
                    <a:pt x="272580" y="230014"/>
                  </a:lnTo>
                  <a:lnTo>
                    <a:pt x="270125" y="233288"/>
                  </a:lnTo>
                  <a:lnTo>
                    <a:pt x="266850" y="239018"/>
                  </a:lnTo>
                  <a:lnTo>
                    <a:pt x="195636" y="198090"/>
                  </a:lnTo>
                  <a:lnTo>
                    <a:pt x="198910" y="192360"/>
                  </a:lnTo>
                  <a:lnTo>
                    <a:pt x="201365" y="189086"/>
                  </a:lnTo>
                  <a:lnTo>
                    <a:pt x="200547" y="188267"/>
                  </a:lnTo>
                  <a:cubicBezTo>
                    <a:pt x="199456" y="187722"/>
                    <a:pt x="198637" y="186630"/>
                    <a:pt x="198092" y="184993"/>
                  </a:cubicBezTo>
                  <a:cubicBezTo>
                    <a:pt x="197546" y="183356"/>
                    <a:pt x="197819" y="182265"/>
                    <a:pt x="198910" y="181719"/>
                  </a:cubicBezTo>
                  <a:cubicBezTo>
                    <a:pt x="199456" y="180082"/>
                    <a:pt x="200547" y="179263"/>
                    <a:pt x="202184" y="179263"/>
                  </a:cubicBezTo>
                  <a:cubicBezTo>
                    <a:pt x="203276" y="179263"/>
                    <a:pt x="204094" y="179536"/>
                    <a:pt x="204640" y="180082"/>
                  </a:cubicBezTo>
                  <a:lnTo>
                    <a:pt x="205459" y="180082"/>
                  </a:lnTo>
                  <a:lnTo>
                    <a:pt x="207914" y="176808"/>
                  </a:lnTo>
                  <a:lnTo>
                    <a:pt x="207096" y="175989"/>
                  </a:lnTo>
                  <a:cubicBezTo>
                    <a:pt x="204367" y="174352"/>
                    <a:pt x="203821" y="172169"/>
                    <a:pt x="205459" y="169441"/>
                  </a:cubicBezTo>
                  <a:cubicBezTo>
                    <a:pt x="206004" y="167803"/>
                    <a:pt x="207369" y="166985"/>
                    <a:pt x="209552" y="166985"/>
                  </a:cubicBezTo>
                  <a:lnTo>
                    <a:pt x="210370" y="167803"/>
                  </a:lnTo>
                  <a:cubicBezTo>
                    <a:pt x="210915" y="167803"/>
                    <a:pt x="211461" y="167803"/>
                    <a:pt x="212007" y="167803"/>
                  </a:cubicBezTo>
                  <a:lnTo>
                    <a:pt x="212825" y="168622"/>
                  </a:lnTo>
                  <a:lnTo>
                    <a:pt x="217737" y="159618"/>
                  </a:lnTo>
                  <a:lnTo>
                    <a:pt x="216919" y="159618"/>
                  </a:lnTo>
                  <a:cubicBezTo>
                    <a:pt x="214190" y="157981"/>
                    <a:pt x="213644" y="155798"/>
                    <a:pt x="215281" y="153069"/>
                  </a:cubicBezTo>
                  <a:cubicBezTo>
                    <a:pt x="215827" y="151432"/>
                    <a:pt x="216919" y="150614"/>
                    <a:pt x="218556" y="150614"/>
                  </a:cubicBezTo>
                  <a:cubicBezTo>
                    <a:pt x="219101" y="150614"/>
                    <a:pt x="219920" y="150887"/>
                    <a:pt x="221011" y="151432"/>
                  </a:cubicBezTo>
                  <a:lnTo>
                    <a:pt x="221829" y="152251"/>
                  </a:lnTo>
                  <a:lnTo>
                    <a:pt x="224286" y="147340"/>
                  </a:lnTo>
                  <a:lnTo>
                    <a:pt x="223467" y="146521"/>
                  </a:lnTo>
                  <a:cubicBezTo>
                    <a:pt x="222375" y="145975"/>
                    <a:pt x="221557" y="145021"/>
                    <a:pt x="221011" y="143656"/>
                  </a:cubicBezTo>
                  <a:cubicBezTo>
                    <a:pt x="220465" y="142292"/>
                    <a:pt x="220738" y="141337"/>
                    <a:pt x="221829" y="140791"/>
                  </a:cubicBezTo>
                  <a:cubicBezTo>
                    <a:pt x="222375" y="139154"/>
                    <a:pt x="223740" y="138335"/>
                    <a:pt x="225923" y="138335"/>
                  </a:cubicBezTo>
                  <a:lnTo>
                    <a:pt x="229196" y="138335"/>
                  </a:lnTo>
                  <a:lnTo>
                    <a:pt x="230015" y="139154"/>
                  </a:lnTo>
                  <a:close/>
                  <a:moveTo>
                    <a:pt x="271762" y="101500"/>
                  </a:moveTo>
                  <a:cubicBezTo>
                    <a:pt x="279401" y="101500"/>
                    <a:pt x="285131" y="102865"/>
                    <a:pt x="288951" y="105593"/>
                  </a:cubicBezTo>
                  <a:lnTo>
                    <a:pt x="299593" y="111323"/>
                  </a:lnTo>
                  <a:cubicBezTo>
                    <a:pt x="308323" y="116234"/>
                    <a:pt x="313917" y="123465"/>
                    <a:pt x="316372" y="133015"/>
                  </a:cubicBezTo>
                  <a:cubicBezTo>
                    <a:pt x="318828" y="142565"/>
                    <a:pt x="317600" y="151705"/>
                    <a:pt x="312689" y="160436"/>
                  </a:cubicBezTo>
                  <a:lnTo>
                    <a:pt x="241475" y="119509"/>
                  </a:lnTo>
                  <a:cubicBezTo>
                    <a:pt x="248569" y="107503"/>
                    <a:pt x="258664" y="101500"/>
                    <a:pt x="271762" y="101500"/>
                  </a:cubicBezTo>
                  <a:close/>
                  <a:moveTo>
                    <a:pt x="287314" y="0"/>
                  </a:moveTo>
                  <a:cubicBezTo>
                    <a:pt x="291680" y="0"/>
                    <a:pt x="296318" y="1910"/>
                    <a:pt x="301230" y="5730"/>
                  </a:cubicBezTo>
                  <a:cubicBezTo>
                    <a:pt x="302866" y="7367"/>
                    <a:pt x="312553" y="21555"/>
                    <a:pt x="330288" y="48295"/>
                  </a:cubicBezTo>
                  <a:cubicBezTo>
                    <a:pt x="348023" y="75034"/>
                    <a:pt x="369033" y="108186"/>
                    <a:pt x="393317" y="147749"/>
                  </a:cubicBezTo>
                  <a:cubicBezTo>
                    <a:pt x="417601" y="187312"/>
                    <a:pt x="437655" y="221282"/>
                    <a:pt x="453480" y="249659"/>
                  </a:cubicBezTo>
                  <a:cubicBezTo>
                    <a:pt x="462758" y="266030"/>
                    <a:pt x="470807" y="280764"/>
                    <a:pt x="477628" y="293861"/>
                  </a:cubicBezTo>
                  <a:cubicBezTo>
                    <a:pt x="484449" y="306958"/>
                    <a:pt x="489633" y="316508"/>
                    <a:pt x="493180" y="322510"/>
                  </a:cubicBezTo>
                  <a:cubicBezTo>
                    <a:pt x="496728" y="328513"/>
                    <a:pt x="498774" y="332333"/>
                    <a:pt x="499319" y="333970"/>
                  </a:cubicBezTo>
                  <a:cubicBezTo>
                    <a:pt x="497137" y="335062"/>
                    <a:pt x="495500" y="336153"/>
                    <a:pt x="494408" y="337244"/>
                  </a:cubicBezTo>
                  <a:cubicBezTo>
                    <a:pt x="491680" y="341064"/>
                    <a:pt x="485131" y="345430"/>
                    <a:pt x="474763" y="350341"/>
                  </a:cubicBezTo>
                  <a:lnTo>
                    <a:pt x="473944" y="350341"/>
                  </a:lnTo>
                  <a:lnTo>
                    <a:pt x="472307" y="351160"/>
                  </a:lnTo>
                  <a:lnTo>
                    <a:pt x="469851" y="352797"/>
                  </a:lnTo>
                  <a:cubicBezTo>
                    <a:pt x="455663" y="360437"/>
                    <a:pt x="447750" y="364257"/>
                    <a:pt x="446113" y="364257"/>
                  </a:cubicBezTo>
                  <a:cubicBezTo>
                    <a:pt x="444476" y="364802"/>
                    <a:pt x="442566" y="365621"/>
                    <a:pt x="440383" y="366712"/>
                  </a:cubicBezTo>
                  <a:cubicBezTo>
                    <a:pt x="417464" y="324147"/>
                    <a:pt x="401911" y="295771"/>
                    <a:pt x="393726" y="281583"/>
                  </a:cubicBezTo>
                  <a:cubicBezTo>
                    <a:pt x="381175" y="258117"/>
                    <a:pt x="359210" y="210505"/>
                    <a:pt x="327832" y="138745"/>
                  </a:cubicBezTo>
                  <a:cubicBezTo>
                    <a:pt x="296454" y="66985"/>
                    <a:pt x="279674" y="27558"/>
                    <a:pt x="277491" y="20464"/>
                  </a:cubicBezTo>
                  <a:cubicBezTo>
                    <a:pt x="275309" y="10641"/>
                    <a:pt x="277218" y="4093"/>
                    <a:pt x="283222" y="818"/>
                  </a:cubicBezTo>
                  <a:cubicBezTo>
                    <a:pt x="283767" y="273"/>
                    <a:pt x="285131" y="0"/>
                    <a:pt x="28731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/>
        </p:nvGrpSpPr>
        <p:grpSpPr bwMode="auto">
          <a:xfrm>
            <a:off x="1185863" y="4376738"/>
            <a:ext cx="1444625" cy="1800225"/>
            <a:chOff x="968293" y="2571750"/>
            <a:chExt cx="1784921" cy="2225117"/>
          </a:xfrm>
        </p:grpSpPr>
        <p:grpSp>
          <p:nvGrpSpPr>
            <p:cNvPr id="39" name="组合 38"/>
            <p:cNvGrpSpPr/>
            <p:nvPr/>
          </p:nvGrpSpPr>
          <p:grpSpPr>
            <a:xfrm>
              <a:off x="968293" y="2571750"/>
              <a:ext cx="1784921" cy="2225117"/>
              <a:chOff x="5391150" y="2554288"/>
              <a:chExt cx="1409700" cy="1757363"/>
            </a:xfrm>
            <a:effectLst>
              <a:outerShdw blurRad="1778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5391150" y="2554288"/>
                <a:ext cx="1409700" cy="881063"/>
              </a:xfrm>
              <a:custGeom>
                <a:avLst/>
                <a:gdLst>
                  <a:gd name="T0" fmla="*/ 0 w 888"/>
                  <a:gd name="T1" fmla="*/ 0 h 555"/>
                  <a:gd name="T2" fmla="*/ 245 w 888"/>
                  <a:gd name="T3" fmla="*/ 555 h 555"/>
                  <a:gd name="T4" fmla="*/ 888 w 888"/>
                  <a:gd name="T5" fmla="*/ 555 h 555"/>
                  <a:gd name="T6" fmla="*/ 336 w 888"/>
                  <a:gd name="T7" fmla="*/ 0 h 555"/>
                  <a:gd name="T8" fmla="*/ 0 w 888"/>
                  <a:gd name="T9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8" h="555">
                    <a:moveTo>
                      <a:pt x="0" y="0"/>
                    </a:moveTo>
                    <a:lnTo>
                      <a:pt x="245" y="555"/>
                    </a:lnTo>
                    <a:lnTo>
                      <a:pt x="888" y="555"/>
                    </a:lnTo>
                    <a:lnTo>
                      <a:pt x="3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微软雅黑" pitchFamily="34" charset="-122"/>
                  <a:ea typeface="+mn-ea"/>
                </a:endParaRPr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5391150" y="3435351"/>
                <a:ext cx="1409700" cy="876300"/>
              </a:xfrm>
              <a:custGeom>
                <a:avLst/>
                <a:gdLst>
                  <a:gd name="T0" fmla="*/ 0 w 888"/>
                  <a:gd name="T1" fmla="*/ 552 h 552"/>
                  <a:gd name="T2" fmla="*/ 245 w 888"/>
                  <a:gd name="T3" fmla="*/ 0 h 552"/>
                  <a:gd name="T4" fmla="*/ 888 w 888"/>
                  <a:gd name="T5" fmla="*/ 0 h 552"/>
                  <a:gd name="T6" fmla="*/ 336 w 888"/>
                  <a:gd name="T7" fmla="*/ 552 h 552"/>
                  <a:gd name="T8" fmla="*/ 0 w 888"/>
                  <a:gd name="T9" fmla="*/ 55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8" h="552">
                    <a:moveTo>
                      <a:pt x="0" y="552"/>
                    </a:moveTo>
                    <a:lnTo>
                      <a:pt x="245" y="0"/>
                    </a:lnTo>
                    <a:lnTo>
                      <a:pt x="888" y="0"/>
                    </a:lnTo>
                    <a:lnTo>
                      <a:pt x="336" y="552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微软雅黑" pitchFamily="34" charset="-122"/>
                  <a:ea typeface="+mn-ea"/>
                </a:endParaRPr>
              </a:p>
            </p:txBody>
          </p:sp>
        </p:grpSp>
        <p:sp>
          <p:nvSpPr>
            <p:cNvPr id="40" name="任意多边形 39"/>
            <p:cNvSpPr/>
            <p:nvPr/>
          </p:nvSpPr>
          <p:spPr>
            <a:xfrm>
              <a:off x="1590073" y="3435111"/>
              <a:ext cx="504094" cy="361042"/>
            </a:xfrm>
            <a:custGeom>
              <a:avLst/>
              <a:gdLst/>
              <a:ahLst/>
              <a:cxnLst/>
              <a:rect l="l" t="t" r="r" b="b"/>
              <a:pathLst>
                <a:path w="898071" h="658586">
                  <a:moveTo>
                    <a:pt x="359228" y="0"/>
                  </a:moveTo>
                  <a:cubicBezTo>
                    <a:pt x="407874" y="0"/>
                    <a:pt x="452388" y="13565"/>
                    <a:pt x="492770" y="40694"/>
                  </a:cubicBezTo>
                  <a:cubicBezTo>
                    <a:pt x="533152" y="67824"/>
                    <a:pt x="562542" y="103840"/>
                    <a:pt x="580939" y="148744"/>
                  </a:cubicBezTo>
                  <a:cubicBezTo>
                    <a:pt x="603080" y="129410"/>
                    <a:pt x="628962" y="119743"/>
                    <a:pt x="658585" y="119743"/>
                  </a:cubicBezTo>
                  <a:cubicBezTo>
                    <a:pt x="691640" y="119743"/>
                    <a:pt x="719860" y="131437"/>
                    <a:pt x="743247" y="154824"/>
                  </a:cubicBezTo>
                  <a:cubicBezTo>
                    <a:pt x="766634" y="178212"/>
                    <a:pt x="778328" y="206432"/>
                    <a:pt x="778328" y="239486"/>
                  </a:cubicBezTo>
                  <a:cubicBezTo>
                    <a:pt x="778328" y="263185"/>
                    <a:pt x="771936" y="284702"/>
                    <a:pt x="759151" y="304035"/>
                  </a:cubicBezTo>
                  <a:cubicBezTo>
                    <a:pt x="799689" y="313702"/>
                    <a:pt x="832977" y="334828"/>
                    <a:pt x="859014" y="367415"/>
                  </a:cubicBezTo>
                  <a:cubicBezTo>
                    <a:pt x="885053" y="400001"/>
                    <a:pt x="898071" y="437186"/>
                    <a:pt x="898071" y="478972"/>
                  </a:cubicBezTo>
                  <a:cubicBezTo>
                    <a:pt x="898071" y="528553"/>
                    <a:pt x="880530" y="570884"/>
                    <a:pt x="845449" y="605965"/>
                  </a:cubicBezTo>
                  <a:cubicBezTo>
                    <a:pt x="810369" y="641046"/>
                    <a:pt x="768038" y="658586"/>
                    <a:pt x="718456" y="658586"/>
                  </a:cubicBezTo>
                  <a:lnTo>
                    <a:pt x="209550" y="658586"/>
                  </a:lnTo>
                  <a:cubicBezTo>
                    <a:pt x="151861" y="658586"/>
                    <a:pt x="102514" y="638083"/>
                    <a:pt x="61508" y="597078"/>
                  </a:cubicBezTo>
                  <a:cubicBezTo>
                    <a:pt x="20503" y="556072"/>
                    <a:pt x="0" y="506725"/>
                    <a:pt x="0" y="449036"/>
                  </a:cubicBezTo>
                  <a:cubicBezTo>
                    <a:pt x="0" y="408498"/>
                    <a:pt x="10914" y="371079"/>
                    <a:pt x="32742" y="336777"/>
                  </a:cubicBezTo>
                  <a:cubicBezTo>
                    <a:pt x="54570" y="302476"/>
                    <a:pt x="83882" y="276750"/>
                    <a:pt x="120678" y="259599"/>
                  </a:cubicBezTo>
                  <a:cubicBezTo>
                    <a:pt x="120055" y="250244"/>
                    <a:pt x="119742" y="243540"/>
                    <a:pt x="119742" y="239486"/>
                  </a:cubicBezTo>
                  <a:cubicBezTo>
                    <a:pt x="119742" y="173378"/>
                    <a:pt x="143129" y="116937"/>
                    <a:pt x="189904" y="70162"/>
                  </a:cubicBezTo>
                  <a:cubicBezTo>
                    <a:pt x="236679" y="23388"/>
                    <a:pt x="293121" y="0"/>
                    <a:pt x="359228" y="0"/>
                  </a:cubicBezTo>
                  <a:close/>
                  <a:moveTo>
                    <a:pt x="419100" y="164647"/>
                  </a:moveTo>
                  <a:cubicBezTo>
                    <a:pt x="414734" y="164647"/>
                    <a:pt x="411148" y="166050"/>
                    <a:pt x="408341" y="168857"/>
                  </a:cubicBezTo>
                  <a:lnTo>
                    <a:pt x="244163" y="333035"/>
                  </a:lnTo>
                  <a:cubicBezTo>
                    <a:pt x="241045" y="336777"/>
                    <a:pt x="239485" y="340519"/>
                    <a:pt x="239485" y="344261"/>
                  </a:cubicBezTo>
                  <a:cubicBezTo>
                    <a:pt x="239485" y="348627"/>
                    <a:pt x="240889" y="352213"/>
                    <a:pt x="243695" y="355019"/>
                  </a:cubicBezTo>
                  <a:cubicBezTo>
                    <a:pt x="246502" y="357826"/>
                    <a:pt x="250088" y="359229"/>
                    <a:pt x="254453" y="359229"/>
                  </a:cubicBezTo>
                  <a:lnTo>
                    <a:pt x="359228" y="359229"/>
                  </a:lnTo>
                  <a:lnTo>
                    <a:pt x="359228" y="523875"/>
                  </a:lnTo>
                  <a:cubicBezTo>
                    <a:pt x="359228" y="527929"/>
                    <a:pt x="360710" y="531437"/>
                    <a:pt x="363672" y="534400"/>
                  </a:cubicBezTo>
                  <a:cubicBezTo>
                    <a:pt x="366634" y="537362"/>
                    <a:pt x="370142" y="538843"/>
                    <a:pt x="374196" y="538843"/>
                  </a:cubicBezTo>
                  <a:lnTo>
                    <a:pt x="464003" y="538843"/>
                  </a:lnTo>
                  <a:cubicBezTo>
                    <a:pt x="468057" y="538843"/>
                    <a:pt x="471566" y="537362"/>
                    <a:pt x="474527" y="534400"/>
                  </a:cubicBezTo>
                  <a:cubicBezTo>
                    <a:pt x="477490" y="531437"/>
                    <a:pt x="478971" y="527929"/>
                    <a:pt x="478971" y="523875"/>
                  </a:cubicBezTo>
                  <a:lnTo>
                    <a:pt x="478971" y="359229"/>
                  </a:lnTo>
                  <a:lnTo>
                    <a:pt x="583746" y="359229"/>
                  </a:lnTo>
                  <a:cubicBezTo>
                    <a:pt x="587801" y="359229"/>
                    <a:pt x="591308" y="357748"/>
                    <a:pt x="594270" y="354785"/>
                  </a:cubicBezTo>
                  <a:cubicBezTo>
                    <a:pt x="597233" y="351823"/>
                    <a:pt x="598714" y="348315"/>
                    <a:pt x="598714" y="344261"/>
                  </a:cubicBezTo>
                  <a:cubicBezTo>
                    <a:pt x="598714" y="339896"/>
                    <a:pt x="597310" y="336309"/>
                    <a:pt x="594504" y="333503"/>
                  </a:cubicBezTo>
                  <a:lnTo>
                    <a:pt x="429858" y="168857"/>
                  </a:lnTo>
                  <a:cubicBezTo>
                    <a:pt x="427051" y="166050"/>
                    <a:pt x="423465" y="164647"/>
                    <a:pt x="419100" y="164647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0000" b="1" kern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2138363" y="4424363"/>
            <a:ext cx="4137025" cy="461962"/>
            <a:chOff x="2079289" y="2945582"/>
            <a:chExt cx="3102197" cy="346248"/>
          </a:xfrm>
        </p:grpSpPr>
        <p:sp>
          <p:nvSpPr>
            <p:cNvPr id="21518" name="文本框 41"/>
            <p:cNvSpPr txBox="1">
              <a:spLocks noChangeArrowheads="1"/>
            </p:cNvSpPr>
            <p:nvPr/>
          </p:nvSpPr>
          <p:spPr bwMode="auto">
            <a:xfrm>
              <a:off x="2079289" y="2945582"/>
              <a:ext cx="3102197" cy="34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2E75B6"/>
                  </a:solidFill>
                  <a:latin typeface="Calibri" pitchFamily="34" charset="0"/>
                </a:rPr>
                <a:t>Was our refocus well received?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187616" y="3283501"/>
              <a:ext cx="2885543" cy="356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/>
              <a:tailEnd type="none"/>
            </a:ln>
            <a:effectLst>
              <a:outerShdw dist="12700" dir="5400000" algn="t" rotWithShape="0">
                <a:schemeClr val="bg1"/>
              </a:outerShdw>
            </a:effectLst>
          </p:spPr>
        </p:cxnSp>
      </p:grpSp>
      <p:sp>
        <p:nvSpPr>
          <p:cNvPr id="53" name="文本框 40"/>
          <p:cNvSpPr txBox="1">
            <a:spLocks noChangeArrowheads="1"/>
          </p:cNvSpPr>
          <p:nvPr/>
        </p:nvSpPr>
        <p:spPr bwMode="auto">
          <a:xfrm>
            <a:off x="3036888" y="5083175"/>
            <a:ext cx="845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400" i="1">
                <a:latin typeface="Calibri" pitchFamily="34" charset="0"/>
              </a:rPr>
              <a:t>“My initial expectation was that this course would concentrate more on EAP teaching strategies and techniques for general EAP contexts, so there was some disappointment there.”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960438" y="1181100"/>
            <a:ext cx="10271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1145753" y="535287"/>
            <a:ext cx="7491471" cy="646331"/>
          </a:xfrm>
          <a:prstGeom prst="rect">
            <a:avLst/>
          </a:prstGeom>
          <a:noFill/>
          <a:effectLst>
            <a:outerShdw blurRad="25400" dist="12700" dir="5400000" algn="t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innerShdw blurRad="88900" dist="63500" dir="189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Refocus: Frame of Reference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effectLst>
                <a:innerShdw blurRad="88900" dist="63500" dir="189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56138" y="-360363"/>
            <a:ext cx="1439862" cy="360363"/>
            <a:chOff x="3144286" y="-360000"/>
            <a:chExt cx="1440000" cy="360000"/>
          </a:xfrm>
        </p:grpSpPr>
        <p:sp>
          <p:nvSpPr>
            <p:cNvPr id="47" name="矩形 46"/>
            <p:cNvSpPr>
              <a:spLocks noChangeAspect="1"/>
            </p:cNvSpPr>
            <p:nvPr/>
          </p:nvSpPr>
          <p:spPr>
            <a:xfrm>
              <a:off x="3144286" y="-360000"/>
              <a:ext cx="360397" cy="36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矩形 49"/>
            <p:cNvSpPr>
              <a:spLocks noChangeAspect="1"/>
            </p:cNvSpPr>
            <p:nvPr/>
          </p:nvSpPr>
          <p:spPr>
            <a:xfrm>
              <a:off x="3504683" y="-360000"/>
              <a:ext cx="360398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矩形 51"/>
            <p:cNvSpPr>
              <a:spLocks noChangeAspect="1"/>
            </p:cNvSpPr>
            <p:nvPr/>
          </p:nvSpPr>
          <p:spPr>
            <a:xfrm>
              <a:off x="3865080" y="-360000"/>
              <a:ext cx="35880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>
              <a:spLocks noChangeAspect="1"/>
            </p:cNvSpPr>
            <p:nvPr/>
          </p:nvSpPr>
          <p:spPr>
            <a:xfrm>
              <a:off x="4223889" y="-360000"/>
              <a:ext cx="360397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1513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4438" y="6438900"/>
            <a:ext cx="2087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8" ac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3C8BA1F-D5FD-40ED-AB2D-FA7A926462C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O0WR0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tFkd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0WR0kowXs4uwIAAFwKAAAhAAAAdW5pdmVyc2FsL2ZsYXNoX3NraW5fc2V0dGluZ3MueG1slVZtT9swEP6+X1F13xv2WiaFSqV0EhIbaCC+O8k1serYkX0p67+f7djEbps2ywkJ3z3Pvfl8kKot5YsPk0maCybkMyBSXiqj8boJLW6mWYso+CwXHIHjjAtZEzZdfPxpvzSxyEsssQM5lrMhOfRh5vYbQ3Exvs2NDBFyUTeE7x9EKWYZybelFC0vLqZW7RuQjPKtRl79mK/WgwEYVXiPUEc5ra+NjKM0EpQCk9L3tZGLLEYyYD7Slf1GcvpQ56s/oO2oomhpy09GhmgNKSFu8vXSyDCea+/xrcyNnCcg/EUN/fLZyCCUkT3I2PndVyODDNG0zf/MSCNFaRoac85f4juHCVLo52eyujJykWAKMoEu3oJrj631LgC5X8N3n5rnKgV7Mn09WAjm0jMGC5QtpIk/dTZVibfHFvX7gMWGMKUBoaoHPemkn0irvJtY1+P+wBvlRejLaXrIq2BtDasu4cBdrO/xq9Wt3RWh03ddkKGEnVMGKfbKHvlb9/UIGSh75DOjBTxytj/O4NDUkfwl3xJ3nef7r63AiT4WzupP3moiPZinq4JUncJjalHAwiwEva4JUsFfaA3m+tLEmrrMkqPUUk52tLSMXwaX7W1NKk0ODG7kTg9YihQZnJo7m6re1mHX7DkeS2eN57L769DX2J0nqJf5zZQgkryqdblqOnE8/Vp0f6bJaYbrDsh7vhEBx8YeItVEbkG+CMHGhuECQY11L7o3NgRPk6AHaXK6y6lzcqr9vK0zkGt9axSU73Ks7IAVLSumf/CVwhsUB4wBa0fFSvvjhL6PZ6BwQwBE5pUf3u7QWeqWIWWwA78DAoUteai2VOkpHRq4JT7ABsORc5pRM+lWRj8r8SoJ9CfwrzqtyPGBZcTYI8mUrSxaAH4b97lE+9lvNTN84UKzZzdLkWNtP+6gVpr/Kv8BUEsDBBQAAgAIAO0WR0k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O0WR0k5TjrvoAEAACYGAAAfAAAAdW5pdmVyc2FsL2h0bWxfc2tpbl9zZXR0aW5ncy5qc42UTW/CMAyG7/wKlF0nxD7ZdkODSZM4TBq3aYdQvFKRxlUSujHEf18dBjSpOxZfyNunr2OXeNPpVkskovvQ3fjffv8S7r0GpDmzgvNQVy16TrooDFjQTroM9TTLQWUaRESWe4eDvD0SnL/Q3nu2flXZHGzNTyA9+ZDK1vGCsTCMZrmXSwb8ZLQv7uXvg9ip1bWrqdbv2co51L0Etaua1dNocukZcfbkV73ECMYSzAn0QyYQmA78aiOPjjcDijqXYF5IvZ5gir2ZTJapwZWet+VfrAsw1Sdf7oD+/eBxHNipzLpnB3mceHxH0U7S38rCb97bMQULKzkDVfPt+/UHGhg3C4roMrOZ29PDC4o6XcgUGl26G1KEmK68Gt0cUDQ5B19uR1xdUgSEkmswDavRNUUAYrEq/vEBC4MpdaSBNnt+QBXKeabT39R9Cpajw5JtW/eOhfrjj0RwhTC6Qgvu+uVtsyMGLQO6YCzt89oo74SzU5yomRzIaNy0Kvk54uI5Qvu3rpDOyWSRV+OhGo5VG6RZgpkiqur076fOGefqbH8AUEsDBBQAAgAIAO0WR0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0WR0mw7V1XbgAAAHYAAAAcAAAAdW5pdmVyc2FsL2xvY2FsX3NldHRpbmdzLnhtbA3MPQ7CMAxA4b2nsLyXn42haTc2EBLlAFZjUCTHRomF4PZ4e8OnNy3fKvDh1otpwuPugMC6WS76SvhYz+MJoTtpJjHlhGoIyzxMYhvJnd0DdngL/bitXCOcr1RD3hp3ViePM4xwieezcMb9PPw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O0WR0kXqeFBbwEAAPsCAAApAAAAdW5pdmVyc2FsL3NraW5fY3VzdG9taXphdGlvbl9zZXR0aW5ncy54bWyNUttq3DAQfc9XiPzAShrdDO6Cbi5+SUKykGd3rRbTRC6WQkvRx1dOsmy22dBqnmbOmTPM6LTp+xTtU8rz4/R7yNMc70LOU/yWthcItfv5YV5ulpBCTptj5X6K4/yzj1/ntVarKQ9xHJbRrmjaYtQ9P6SkVk7VjBlGkWSeeoWc57ZiDbgGbMUcJbbd/CXxoruEfYj5vGq7OUHfN/QxhSX3cQy/tnDKfgudbvB5Gcap8tJWsDXKYWpxbA3ECJfcF6oBQCDLHXG4SNlITZDHjGMoRlGggAjnpBGFSMqhZl0jqgrzjUBMMkZdoZ7WbqS1cdQWCQ0huk7zqrGl64zEGBFCgLnCBXQGo8qGqqFBrQcEBwZE0UYTBaiznelY8c4Ly5GiXmBcmDGA8fG4x+3enutY/e91Duf8h+DZLziLrt7anDFXu39alkrehccfD0MO6MuQQj9+ury59Xf+aqd3/fXV5as3n318YK6GrZt/6O8/UEsDBBQAAgAIAO4WR0mX1vmJsxEAACdiAAAXAAAAdW5pdmVyc2FsL3VuaXZlcnNhbC5wbmft3f8/k3v/AHAlTic6jlQ4ZTtfolOUJZJs1hfCsSgpCpvvKjFfw2YWJaesVLsTFToVQkx1M2U2FHLCnIYlbGlYMwyzse/3+pw693247z/g83hcHg/bY9e1x/t6Pa/rer9f79d+eF8XD7o7r1zx3QoNDY2Vri6OnhoayxAaGpoxy7XVW5R7LZzVb0viPJ33alR2ruepPywL33Ngj4bG42wdeaCW+vPX0S7H4jQ0vnnx6X9JK/phiIZGIMXVcY9XEnJiEJVVEaponVbkYjRgZ9219O4Rpyyarmz++aCFI2y5wVLXq2Murvc+Ov746twqnaX7ll108ZBr7sUU57VIRSYU+aDsTMUzAf3405yIjjnT0xZcVUJ9mLgdiw8T53cMF+o5zAcIR2+jo5B4hagcRaJKy1CdZ5doGwX87SWqKO0PeFmGl0GeMi5cXkhmp8qOUqfvZX9s1tDUhTT850uErtc6Y5WfFnGOhfWwOKRjHLCgubv1aac2iOj52Q7Sh4rAR6UIkPPlkIXfyUw7ZZo4Jov3S8rWSaRP5i2IKC1Us+eXSblCgDdEICqNFh7ibJrHSi/zZ/ctttw0DR8mLNz/MXQ35NC3axwXKo1yjb9FUA4nlSxqb0njA+b5VyHtuO0NfwdfXVcFOaR/ZHFTVZC28uuruO2Lj93Q5Ojkpb/otDQ0PfDWP7x70HbhCX22RMdgzSGnkEUx6RApmzfFdBIW2pHaFggvxzXXFl1FCwRmzTatbgABIAAEgAAQAAJAAAgAASAABIAAEAACQAAIAAEgAASAABAAAkAACAABIAAEgAAQAAJAAAgAASAABIAAEAACQAAIAAEgAASAABAAAkAACAABIAAEgAAQAAJAAAgAASAABIAAEAACQAAIAAEgAASAABAAAkAACAABIAAEgAAQ/48QaZKm4Rd68IH5Ed3/svyeyja6NTApc/E6etqTO77P9XnrY7RtAaWhof1swIf8JnuthRHoLjcLOxp2dOFWSHT9/zy//2vzDcSm0EWxvjqLbltitvT+7rKuBccwUR86/WJA06I1Dm2ntyNYeJWiQ0iH05Jn2jbaZkNnXo3WsRWTfYoyZjmShoHxRRMHaZTLmy0XBJ3GYz7lzlePv2OWUlkVKJpSRLpPSuZPkEqMPWjikXwOx0QWoUwKnOm0F5wGpUw1PtXZwPRH1lNFGFnDkK3e39dJJKXZspI4p1VdqqvfH0IJe/trQupA3DfUAlTcVptcH6HYMp8uH4qBJI/mhW/dnEN4UcG0h92xyVaVoxSnDtN6oZNzNLWDT6Ipn7XippsNbeGSNo/KVIWcC0eJKL0UaPZT+bpGcxJlpq9PNZlIq+OPl8x5ZpP5UH5ni6JeNlmXCENiSHWEgZev34qeI+h3QVyfqChMXphTzbjMJ5En2YX9HG2to6Yo8yNXarIq4l7DG458PBzuK/ejgsJ5Er+xF/woNOZn/a+IbhWHRBj2rH0CTl9WZInjjWWN2NBlVNmkbIBz5HSpCom6wySRUkbMvVVIoRzaOUQ71NPn/XPpdlUvmZogovH9zFMIdQ8zB7GCevtgb5g/zB0WCWPV3oyd/ng/Gwk7LRcU2feHhVCiMikEf5KbFgVj/3ooyS4CZlm/hZEJxqojPzMv2xtbCGImf+5wDUXGD+EUrHy6FR1pYXQtmIfcanPhEa6efwU94xz7sjFkwhxzJZt8fmNyEu6aH2o9k8ZMSTuGyu01pAtvHspKP/m9sfnZ4YTpWpnigs3eVztpx497QR+q4Hrr17SOVY4F/rS1WwVqDIVmz0DWOq9hFGcRLfGS1773Xye9898vxhmLdhCcGJXMIlYlr6y0M8T3n3bdbzflnGw9fs1EWoOVKljw/NtxwZ/v59vWB+H9M+tp++t5zJO89iip+p4Sltchd2VW6xkixHLXVxxf617tK9J78cot4P6tbU3D8bRtBHRcHmtfRoZUJbxqs/LrNdT9q0uXW+GkQ7/tbYZCCaZ/VCZ2/hnLzO8nZ5539+MIaB37ZqsJI/Mn1WAXGIvHQudXPw37HET3bsXprDh5k9KIxHjTt54TWtAv9JMJ/XI6y0Bbc8eNES1DlSvNqqG5qpQsiVaPYXlwc9XoDLQzkHbsdF2dPmI0Jpg5EwRVDryoaUWtMKsjrJda9VK3rkkrZnvGE6nuoj2zZqhwOr9qzpLLlX/uDe/X63aTwwdGC32tVFAsr91DlCwxVMSO+cbldAZ1vNAiGmgR+dSO3/b+AvOzsJtAb+auRZwxtnOClPYgKm7n3GPd0tvcD+J6gSFzOAV08CR77g5Z+EV02Li2Az4c389968bFlNFf04dGulH5lHiQm/qsun+LGPONOaO4Q5QurVZ64fvptseeQ/Xg47a3jnshfuqZDc/txhcqJ5wZhYFWsLlLugya5IRclzj9wqskGztIhzzrfPWbZTAvoZRcHdTxOMg1v7HUIQBTuHMc1ySxg3/pQAe0kRheEREHUgeQeBPZ+UaxBaaIxM6/tqSlHLSWNKW3hYnps0GV2Lc/GNaeDy/MJEly7lz6oU55/J00qDq9bd43dozdrxwbwiFtPeIU6KSEzjXbWgYRNNNTKdhfnM7rV+/fnafsYvIY3cK8/demyfRuWDeDAP65bgKZQyBUESkEnh5uUPS8m3+EJJy/nf47OwGfMUMtFifTFAoBniayrZXOV/ElEzJp8q7C9VZfBj7y64bHqpwWnAMN1sywsHNo5ke7W3K6aAcOQ+yiAz1R0e43l/efnZQezZqu2Cma4pGKuORZ9/dDfPhb5jEmmdJNWuHNuOHkdGm66vgVQly+Okb9wy2cA4Kol5cxPk4X+crnH4vQfWXMLThjTia1l1/PTzDmXy+lBT/Kv653S7RnolAl5x6xHRTHp7dh2A5rd5p/yYin3l+l7a1Vvo9S8g1p883hhbd7ua8ZmSoxmTYony2BD8rnW+FUvpAZSS9R9n/ql+UCiJEKq7RDw0gYH4W9BPoclMijMrje2SiSW/1lRokJKbjeRMTmR74TiXtf8OVjQ4y4RyoknazE4lZW8XlzsKxpKWhGiFhG1DzXtspFb+72ak0+zbTEYSp1qvGrwsvto6+fSlXpF+c2CQ7/lR8TtMfCvccNtFsY7TROoFylv3IsrtdfRZGOlRfWj/tnH8bv9LGMSGHZq9aZsjH8ivKNJtt+TPbNYdle59rAs082lP56SEVQ7VA2xPX3+9FLgjwVh9HCJKx5QTecAz0DGlOBqiJwVPFE3xw3T5342oIy/DAlwmha4Bbj2knNvgSwkZZBTc7p5J0/fY4JYjP1LoJkstqtBdx12fJD64ogaYZiuRnD8oN5FGWOhU3MuMJjnJalzJPwCn4Px4O5TpQyVnjJLCK4YXY6hwUWJxdwhOq01sIQrDBjwlTT1qIz3tbGjSdAF1ok7oKAQiZWaR0azEsZVXexZUSjA5faObID41cDrNaaCvFobMGjxy1fMuvsjmgDvHlnTde2o2CR3ceaAE+VIhsv5/iXZxUFWB01ZOz0nH6gLEXH9G1cZSFhc5PdVWfjHO/h0l3rx2OuBF97EmkX+yjAc0dOpzNE3yVow6bN2WyZbWnknGUuZIiz9K/8vUJTtixNwiBkOOOGkLT9y0udXlrndhsqONyodnC4xZGaitKSawGPPFvocOM9gcrIXRHsyqLtSFnKqJsA48tPKN9uBMcXsWqK0G15JMf9G8pK8rceLbYU+DQ+QLa8kSw32wORtMKVj5PHSksqdyPwPfjyzKLMiWmF2R89ZwOaUr1lrCjxn9O3nRVpuPSGmoAnW+IJYJ9d1Lvgx/dB5L17FfLrPPJNggr5R4A04jnI+LciJYxqUkINDWWTg9v6HeiJFqEt/f5obmVGmzyyghwhtSphX3rK941aRvTAR3NWD1ECJjBvHQyhBWFf05OSmq82YVSKOTQIO/64w8ADGsMkZYJTk4SX0SmcsZjzREaqhh82EySgTDpB7EiyKeWQw5cBuea7pOFrzuIrKzlxvZKmECW5p51mGv7yXPJ6H2nOHUwyA3xhF9UkXGnbtgGlaTkYMUMp5m770DL/zJzje2pUh1jERT0OfeQ2CqeFQicep7v2+ewC6xAzMto+TZs6yDTFxAGna+nP+UyGBxwn2imqFVnzGrEpNNcEq2gXSF7qXRCjxZ9OYuRhfHG6gV/mTQ7o9xmGyNprAbGDeusHxdsRLeQ37aqcOzbw2vjnXn2iyM1uPwRNuARMCPvEW+xE7GKda5Hs63GDQlJox68ujIPWKn5u9hrE7/ulDurBpnPpLxWu1Ll6gf86t2L9IhC5wAyWlC2wrXXX7k0NACWkWrSPgh9qGQhs81loSgXlzzlFVWHaxsKUmbsnnvxTt09EHibQA1vHgpjk4faffvfJ6ebQvTdHwLMdjkBKb25X7nof2RiiVIeiMv+1OzG8m7zlcmGaJz2cMiik6X80anyAGBcqN+Qi0tvUE7VYUcUO5ha3Gth4BEr2btSWJukYReNlt1GGZ7TpsLmBHjJSUi3THdMccAD7FXsQU+6S9K5ySEb94nhRWl9TCM0D9E29s4dg4HOR8H6VLkWllHm7/Toc18Xj9BpKmBlZUnktSH3Z+rw0jODLawrYNUkQZf/syBGEkQqn9B4vRr94o3hAR1NMhMKH6A7jbQ9AJSAqf6JCWAY3qsj0UK0YwTyfTilmX7DunOtKsmb1PjloltMZ1q9O0q6QUvDocfjTEJDTWKxKPQL7K8pUMPy8Hn7+Rcc+PdiGHD8fC+M0N4tj3+yXpUT32eYSStmVknsBHwyq98EwmAufk6VCG4mdqK4/1+ZwaMivIKxN/IxSUJICQ6ZKRurVCXbEcC3CPXl3BNeVLR+1JSmPPzj5benSHagr3fjbDu4dWKq0h7RCPQpW+JdZ4N77Y+ZLWeybSD09mqJw/bPgxPbPA8+LBnUNwN56y0IC7+GOcGdiC9RT7frgiwFWMonp3GAim9v7Ux21I4xq9YxbgF1m0OgI6Zved8NDtCSOZ7tcb+7r1V+Glq7XDZxsOGuzuimHT01NxY6hm/vmfGNa7I7nIqgNBgiMUnet+j5MZV9/KvjqbRH7eyiFudFlsv9LXdhgL6DEddG3980J31iO8XLa8YdITMPpWHYS5/K5XtO1Zk/hK9mf7ujtbqPmRAl92/QWu5smx5cROV8R96V+7H2nVymyykk9NxVdaP1XfabQ7aZX+cjsRorgrOsCN7ysl6q0rJ99czklMiDQ6qKZiKmJlv1GUl8csEOWmYhGVnQxpfwMhbppY/f/a1rKaqwGD4hxlH00eAzP1lBPMNd2wz6R+6d7AKRZMp8Sz6YHo2fUIbOGX+9ichOIKMOXjcOr8Z4phHMoYQkdrxQWklK1naTMFepcgmJDZeNP09u0lLpEmnzEkizmXhnwWi7tTKTGRefDxKufsGj8UAuF9tAQmUtUZ+etn+/l720Oso2jCSQb+khyL33cZxcRcycuGZc9jek2sczfMzO1M9fvVJ6vbx4o6X1ah7q+pey61c3pZWzInIzBRQtO3KVmThnRXHuElIsCj/GkjawwcNaXUoyYFqz6gbVt6e4ZKDOlA1uKopPsMoPlP5xaj9iqfyw2Gk2VjBan5rTppU6di7jf9u8RK9+hK8lX0fL7f1aYN0/cVd6d8KRFfHh+okocwXKTY1IjLexawPdaGh+wNl0RbWyO+OZH3B2ccvbZUhcFlCg9el46J/eNT529D/bHrXOGISym1zWbKvcPJYzm/LteLE9zk2LOdDBpPCZlkK18qUA2bkheclNea0mZahr9wxk82I2yhSqOqCpAZ9rQt5mD6KsLC+9xdQXfrjwV6JPS8F/WyXeEPP5H4KIaO29J40v7jMQVi1fc/4qIV8nY3zTbay+q+yFTpZ+eAqC+8qqd3wpWL9rd0FCiXXZjQCLAq/i7KYcX7dbQLPzu4dHYcCEN/wghn0XBl9xa9HOEA+XTswjUoyzeQTkfbOp6YPEPHTXaZZcJeAcdMxHYQTJM7HAG47rFAf+wtrmx8Jup2n8+IkGIjz9BmQxle+/QUP+5Ork7Vu4NSP8XUEsDBBQAAgAIAO4WR0mV7pF+SwAAAGsAAAAbAAAAdW5pdmVyc2FsL3VuaXZlcnNhbC5wbmcueG1ss7GvyM1RKEstKs7Mz7NVMtQzULK34+WyKShKLctMLVeoAIoBBSFASaESyDVCcMszU0oygEIG5mYIwYzUzPSMElslCwNzuKA+0EwAUEsBAgAAFAACAAgA7RZHSRUOrShkBAAABxEAAB0AAAAAAAAAAQAAAAAAAAAAAHVuaXZlcnNhbC9jb21tb25fbWVzc2FnZXMubG5nUEsBAgAAFAACAAgA7RZHSQh+CyMpAwAAhgwAACcAAAAAAAAAAQAAAAAAnwQAAHVuaXZlcnNhbC9mbGFzaF9wdWJsaXNoaW5nX3NldHRpbmdzLnhtbFBLAQIAABQAAgAIAO0WR0kowXs4uwIAAFwKAAAhAAAAAAAAAAEAAAAAAA0IAAB1bml2ZXJzYWwvZmxhc2hfc2tpbl9zZXR0aW5ncy54bWxQSwECAAAUAAIACADtFkdJKpYPZ/4CAACXCwAAJgAAAAAAAAABAAAAAAAHCwAAdW5pdmVyc2FsL2h0bWxfcHVibGlzaGluZ19zZXR0aW5ncy54bWxQSwECAAAUAAIACADtFkdJOU4676ABAAAmBgAAHwAAAAAAAAABAAAAAABJDgAAdW5pdmVyc2FsL2h0bWxfc2tpbl9zZXR0aW5ncy5qc1BLAQIAABQAAgAIAO0WR0k9PC/RwQAAAOUBAAAaAAAAAAAAAAEAAAAAACYQAAB1bml2ZXJzYWwvaTE4bl9wcmVzZXRzLnhtbFBLAQIAABQAAgAIAO0WR0mw7V1XbgAAAHYAAAAcAAAAAAAAAAEAAAAAAB8RAAB1bml2ZXJzYWwvbG9jYWxfc2V0dGluZ3MueG1sUEsBAgAAFAACAAgARJRXRyO0Tvv7AgAAsAgAABQAAAAAAAAAAQAAAAAAxxEAAHVuaXZlcnNhbC9wbGF5ZXIueG1sUEsBAgAAFAACAAgA7RZHSRep4UFvAQAA+wIAACkAAAAAAAAAAQAAAAAA9BQAAHVuaXZlcnNhbC9za2luX2N1c3RvbWl6YXRpb25fc2V0dGluZ3MueG1sUEsBAgAAFAACAAgA7hZHSZfW+YmzEQAAJ2IAABcAAAAAAAAAAAAAAAAAqhYAAHVuaXZlcnNhbC91bml2ZXJzYWwucG5nUEsBAgAAFAACAAgA7hZHSZXukX5LAAAAawAAABsAAAAAAAAAAQAAAAAAkigAAHVuaXZlcnNhbC91bml2ZXJzYWwucG5nLnhtbFBLBQYAAAAACwALAEkDAAAWKQAAAAA="/>
  <p:tag name="ISPRING_PRESENTATION_TITLE" val="纸片材质 蓝色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pnmjj1ed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3115</TotalTime>
  <Words>500</Words>
  <Application>Microsoft Office PowerPoint</Application>
  <PresentationFormat>Widescreen</PresentationFormat>
  <Paragraphs>133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微软雅黑</vt:lpstr>
      <vt:lpstr>MS PMincho</vt:lpstr>
      <vt:lpstr>宋体</vt:lpstr>
      <vt:lpstr>Adobe Caslon Pro Bold</vt:lpstr>
      <vt:lpstr>Arial</vt:lpstr>
      <vt:lpstr>Arial Black</vt:lpstr>
      <vt:lpstr>Calibri</vt:lpstr>
      <vt:lpstr>Calibri Light</vt:lpstr>
      <vt:lpstr>Cambria</vt:lpstr>
      <vt:lpstr>Courier New</vt:lpstr>
      <vt:lpstr>Impact</vt:lpstr>
      <vt:lpstr>Leelawadee</vt:lpstr>
      <vt:lpstr>Mangal</vt:lpstr>
      <vt:lpstr>Times New Roman</vt:lpstr>
      <vt:lpstr>Wingdings</vt:lpstr>
      <vt:lpstr>方正兰亭特黑简体</vt:lpstr>
      <vt:lpstr>Office Theme</vt:lpstr>
      <vt:lpstr>PowerPoint Presentation</vt:lpstr>
      <vt:lpstr>Transnational Education (TNE)  – a 2000’s phenomena </vt:lpstr>
      <vt:lpstr>Impact of TNE in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Xiye Zhu</dc:creator>
  <cp:lastModifiedBy>Maxine Gillway</cp:lastModifiedBy>
  <cp:revision>283</cp:revision>
  <dcterms:created xsi:type="dcterms:W3CDTF">2016-08-08T11:03:46Z</dcterms:created>
  <dcterms:modified xsi:type="dcterms:W3CDTF">2017-04-08T14:28:04Z</dcterms:modified>
</cp:coreProperties>
</file>