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61" r:id="rId3"/>
    <p:sldId id="262" r:id="rId4"/>
    <p:sldId id="263" r:id="rId5"/>
    <p:sldId id="286" r:id="rId6"/>
    <p:sldId id="279" r:id="rId7"/>
    <p:sldId id="264" r:id="rId8"/>
    <p:sldId id="280" r:id="rId9"/>
    <p:sldId id="288" r:id="rId10"/>
    <p:sldId id="287" r:id="rId11"/>
    <p:sldId id="267" r:id="rId12"/>
    <p:sldId id="268" r:id="rId13"/>
    <p:sldId id="272" r:id="rId14"/>
    <p:sldId id="281" r:id="rId15"/>
    <p:sldId id="278" r:id="rId16"/>
    <p:sldId id="283" r:id="rId17"/>
    <p:sldId id="285" r:id="rId18"/>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01" autoAdjust="0"/>
    <p:restoredTop sz="78000" autoAdjust="0"/>
  </p:normalViewPr>
  <p:slideViewPr>
    <p:cSldViewPr snapToGrid="0">
      <p:cViewPr varScale="1">
        <p:scale>
          <a:sx n="80" d="100"/>
          <a:sy n="80" d="100"/>
        </p:scale>
        <p:origin x="-112" y="-5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5"/>
          </a:xfrm>
          <a:prstGeom prst="rect">
            <a:avLst/>
          </a:prstGeom>
        </p:spPr>
        <p:txBody>
          <a:bodyPr vert="horz" lIns="91440" tIns="45720" rIns="91440" bIns="45720" rtlCol="0"/>
          <a:lstStyle>
            <a:lvl1pPr algn="r">
              <a:defRPr sz="1200"/>
            </a:lvl1pPr>
          </a:lstStyle>
          <a:p>
            <a:fld id="{9EB2ECFA-FE4C-4483-B2FB-63E743BD0024}" type="datetimeFigureOut">
              <a:rPr lang="en-GB" smtClean="0"/>
              <a:t>06/04/17</a:t>
            </a:fld>
            <a:endParaRPr lang="en-GB"/>
          </a:p>
        </p:txBody>
      </p:sp>
      <p:sp>
        <p:nvSpPr>
          <p:cNvPr id="4" name="Footer Placeholder 3"/>
          <p:cNvSpPr>
            <a:spLocks noGrp="1"/>
          </p:cNvSpPr>
          <p:nvPr>
            <p:ph type="ftr" sz="quarter" idx="2"/>
          </p:nvPr>
        </p:nvSpPr>
        <p:spPr>
          <a:xfrm>
            <a:off x="0" y="9428584"/>
            <a:ext cx="2945659" cy="49805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4"/>
          </a:xfrm>
          <a:prstGeom prst="rect">
            <a:avLst/>
          </a:prstGeom>
        </p:spPr>
        <p:txBody>
          <a:bodyPr vert="horz" lIns="91440" tIns="45720" rIns="91440" bIns="45720" rtlCol="0" anchor="b"/>
          <a:lstStyle>
            <a:lvl1pPr algn="r">
              <a:defRPr sz="1200"/>
            </a:lvl1pPr>
          </a:lstStyle>
          <a:p>
            <a:fld id="{7F4A4560-A210-4253-80E0-98AD85C9F8D7}" type="slidenum">
              <a:rPr lang="en-GB" smtClean="0"/>
              <a:t>‹#›</a:t>
            </a:fld>
            <a:endParaRPr lang="en-GB"/>
          </a:p>
        </p:txBody>
      </p:sp>
    </p:spTree>
    <p:extLst>
      <p:ext uri="{BB962C8B-B14F-4D97-AF65-F5344CB8AC3E}">
        <p14:creationId xmlns:p14="http://schemas.microsoft.com/office/powerpoint/2010/main" val="34237293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5"/>
          </a:xfrm>
          <a:prstGeom prst="rect">
            <a:avLst/>
          </a:prstGeom>
        </p:spPr>
        <p:txBody>
          <a:bodyPr vert="horz" lIns="91440" tIns="45720" rIns="91440" bIns="45720" rtlCol="0"/>
          <a:lstStyle>
            <a:lvl1pPr algn="r">
              <a:defRPr sz="1200"/>
            </a:lvl1pPr>
          </a:lstStyle>
          <a:p>
            <a:fld id="{46C1D4E6-7466-4372-96EF-B892EC8FA35E}" type="datetimeFigureOut">
              <a:rPr lang="en-GB" smtClean="0"/>
              <a:t>06/04/17</a:t>
            </a:fld>
            <a:endParaRPr lang="en-GB"/>
          </a:p>
        </p:txBody>
      </p:sp>
      <p:sp>
        <p:nvSpPr>
          <p:cNvPr id="4" name="Slide Image Placeholder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5"/>
            <a:ext cx="5438140" cy="39086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4"/>
          </a:xfrm>
          <a:prstGeom prst="rect">
            <a:avLst/>
          </a:prstGeom>
        </p:spPr>
        <p:txBody>
          <a:bodyPr vert="horz" lIns="91440" tIns="45720" rIns="91440" bIns="45720" rtlCol="0" anchor="b"/>
          <a:lstStyle>
            <a:lvl1pPr algn="r">
              <a:defRPr sz="1200"/>
            </a:lvl1pPr>
          </a:lstStyle>
          <a:p>
            <a:fld id="{BF7A5FD3-D1FB-4095-8BA4-DB053E247EA1}" type="slidenum">
              <a:rPr lang="en-GB" smtClean="0"/>
              <a:t>‹#›</a:t>
            </a:fld>
            <a:endParaRPr lang="en-GB"/>
          </a:p>
        </p:txBody>
      </p:sp>
    </p:spTree>
    <p:extLst>
      <p:ext uri="{BB962C8B-B14F-4D97-AF65-F5344CB8AC3E}">
        <p14:creationId xmlns:p14="http://schemas.microsoft.com/office/powerpoint/2010/main" val="2642528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F7A5FD3-D1FB-4095-8BA4-DB053E247EA1}" type="slidenum">
              <a:rPr lang="en-GB" smtClean="0"/>
              <a:t>1</a:t>
            </a:fld>
            <a:endParaRPr lang="en-GB"/>
          </a:p>
        </p:txBody>
      </p:sp>
    </p:spTree>
    <p:extLst>
      <p:ext uri="{BB962C8B-B14F-4D97-AF65-F5344CB8AC3E}">
        <p14:creationId xmlns:p14="http://schemas.microsoft.com/office/powerpoint/2010/main" val="2856378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Wider</a:t>
            </a:r>
            <a:r>
              <a:rPr lang="en-GB" baseline="0" dirty="0" smtClean="0"/>
              <a:t> curriculum development of all 9 programmes. </a:t>
            </a:r>
            <a:r>
              <a:rPr lang="en-GB" dirty="0" smtClean="0"/>
              <a:t>Intersubjective: (explain what this means</a:t>
            </a:r>
            <a:r>
              <a:rPr lang="en-GB" baseline="0" dirty="0" smtClean="0"/>
              <a:t> &amp; why using it: </a:t>
            </a:r>
            <a:r>
              <a:rPr lang="en-GB" sz="1200" b="0" i="0" kern="1200" dirty="0" err="1" smtClean="0">
                <a:solidFill>
                  <a:schemeClr val="tx1"/>
                </a:solidFill>
                <a:effectLst/>
                <a:latin typeface="+mn-lt"/>
                <a:ea typeface="+mn-ea"/>
                <a:cs typeface="+mn-cs"/>
              </a:rPr>
              <a:t>Intersubjectivity</a:t>
            </a:r>
            <a:r>
              <a:rPr lang="en-GB" sz="1200" b="0" i="0" kern="1200" dirty="0" smtClean="0">
                <a:solidFill>
                  <a:schemeClr val="tx1"/>
                </a:solidFill>
                <a:effectLst/>
                <a:latin typeface="+mn-lt"/>
                <a:ea typeface="+mn-ea"/>
                <a:cs typeface="+mn-cs"/>
              </a:rPr>
              <a:t> emphasizes that shared cognition and consensus is essential in shaping our ideas and relations</a:t>
            </a:r>
            <a:r>
              <a:rPr lang="en-GB" sz="1200" b="0" i="0" kern="1200" baseline="0" dirty="0" smtClean="0">
                <a:solidFill>
                  <a:schemeClr val="tx1"/>
                </a:solidFill>
                <a:effectLst/>
                <a:latin typeface="+mn-lt"/>
                <a:ea typeface="+mn-ea"/>
                <a:cs typeface="+mn-cs"/>
              </a:rPr>
              <a:t> </a:t>
            </a:r>
            <a:r>
              <a:rPr lang="en-GB" sz="1200" b="0" i="0" kern="1200" dirty="0" smtClean="0">
                <a:solidFill>
                  <a:schemeClr val="tx1"/>
                </a:solidFill>
                <a:effectLst/>
                <a:latin typeface="+mn-lt"/>
                <a:ea typeface="+mn-ea"/>
                <a:cs typeface="+mn-cs"/>
              </a:rPr>
              <a:t>But in our shared divergence from a commonly understood experience there is a bridge between the personal and the shared, the self and the Others.</a:t>
            </a:r>
            <a:r>
              <a:rPr lang="en-GB" baseline="0" dirty="0" smtClean="0"/>
              <a:t>)</a:t>
            </a:r>
            <a:r>
              <a:rPr lang="en-GB" dirty="0" smtClean="0"/>
              <a:t> ‘How do they adjust</a:t>
            </a:r>
            <a:r>
              <a:rPr lang="en-GB" baseline="0" dirty="0" smtClean="0"/>
              <a:t> the ways they engage with colleagues to manage their identity?’ </a:t>
            </a:r>
            <a:r>
              <a:rPr lang="en-GB" dirty="0" smtClean="0"/>
              <a:t>Different</a:t>
            </a:r>
            <a:r>
              <a:rPr lang="en-GB" baseline="0" dirty="0" smtClean="0"/>
              <a:t> ‘thought communities’ – no agreement on what EAP is; bringing together those who already believed they were running content-based programme, others with no experience of running a programme, of curriculum design or even much EAP experience; most with very little contact with wider </a:t>
            </a:r>
            <a:r>
              <a:rPr lang="en-GB" baseline="0" dirty="0" err="1" smtClean="0"/>
              <a:t>Uni</a:t>
            </a:r>
            <a:r>
              <a:rPr lang="en-GB" baseline="0" dirty="0" smtClean="0"/>
              <a:t>; a wider belief that we are the only people who know how to teach in the </a:t>
            </a:r>
            <a:r>
              <a:rPr lang="en-GB" baseline="0" dirty="0" err="1" smtClean="0"/>
              <a:t>Uni</a:t>
            </a:r>
            <a:r>
              <a:rPr lang="en-GB" baseline="0" dirty="0" smtClean="0"/>
              <a:t>; assessment criteria complex and open to interpretation.</a:t>
            </a:r>
          </a:p>
          <a:p>
            <a:endParaRPr lang="en-GB" baseline="0" dirty="0" smtClean="0"/>
          </a:p>
          <a:p>
            <a:r>
              <a:rPr lang="en-GB" baseline="0" dirty="0" smtClean="0"/>
              <a:t>Managed through a series of focussed meetings around learning outcomes, assessment, building a syllabus (title: a principled approach to syllabus design or just filling in a form?!); materials sharing; working with academics. Plus 2x LT forums on myths and principles within EAP – all still a work in progress</a:t>
            </a:r>
            <a:endParaRPr lang="en-GB" dirty="0"/>
          </a:p>
        </p:txBody>
      </p:sp>
      <p:sp>
        <p:nvSpPr>
          <p:cNvPr id="4" name="Slide Number Placeholder 3"/>
          <p:cNvSpPr>
            <a:spLocks noGrp="1"/>
          </p:cNvSpPr>
          <p:nvPr>
            <p:ph type="sldNum" sz="quarter" idx="10"/>
          </p:nvPr>
        </p:nvSpPr>
        <p:spPr/>
        <p:txBody>
          <a:bodyPr/>
          <a:lstStyle/>
          <a:p>
            <a:fld id="{BF7A5FD3-D1FB-4095-8BA4-DB053E247EA1}" type="slidenum">
              <a:rPr lang="en-GB" smtClean="0"/>
              <a:t>10</a:t>
            </a:fld>
            <a:endParaRPr lang="en-GB"/>
          </a:p>
        </p:txBody>
      </p:sp>
    </p:spTree>
    <p:extLst>
      <p:ext uri="{BB962C8B-B14F-4D97-AF65-F5344CB8AC3E}">
        <p14:creationId xmlns:p14="http://schemas.microsoft.com/office/powerpoint/2010/main" val="17005425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Overall had less control over this – each programme</a:t>
            </a:r>
            <a:r>
              <a:rPr lang="en-GB" baseline="0" dirty="0" smtClean="0"/>
              <a:t> leader had contact with own lead. Difficulty for some with asserting authority, persuading academic staff to engage – each leader seemed to have a different approach and different attitude/ relationship. Key to overall success of the programme.</a:t>
            </a:r>
          </a:p>
          <a:p>
            <a:r>
              <a:rPr lang="en-GB" baseline="0" dirty="0" smtClean="0"/>
              <a:t>So - for Lang for C&amp;S – already had </a:t>
            </a:r>
            <a:r>
              <a:rPr lang="en-GB" baseline="0" dirty="0" err="1" smtClean="0"/>
              <a:t>Intercomm</a:t>
            </a:r>
            <a:r>
              <a:rPr lang="en-GB" baseline="0" dirty="0" smtClean="0"/>
              <a:t> – easy! But not – totally re-vamped after discussions with academic lead. Within team – good, respectful working relationship. Not as reciprocal as had hoped – takes time to develop – so PhD students as lecturers – not as much engagement outside these lectures as expected (learning process about workload for us). Since – offers of helping in induction week with leading a seminar for staff on content. Big pragmatic concern remains the short time frame</a:t>
            </a:r>
            <a:endParaRPr lang="en-GB" dirty="0"/>
          </a:p>
        </p:txBody>
      </p:sp>
      <p:sp>
        <p:nvSpPr>
          <p:cNvPr id="4" name="Slide Number Placeholder 3"/>
          <p:cNvSpPr>
            <a:spLocks noGrp="1"/>
          </p:cNvSpPr>
          <p:nvPr>
            <p:ph type="sldNum" sz="quarter" idx="10"/>
          </p:nvPr>
        </p:nvSpPr>
        <p:spPr/>
        <p:txBody>
          <a:bodyPr/>
          <a:lstStyle/>
          <a:p>
            <a:fld id="{BF7A5FD3-D1FB-4095-8BA4-DB053E247EA1}" type="slidenum">
              <a:rPr lang="en-GB" smtClean="0"/>
              <a:t>11</a:t>
            </a:fld>
            <a:endParaRPr lang="en-GB"/>
          </a:p>
        </p:txBody>
      </p:sp>
    </p:spTree>
    <p:extLst>
      <p:ext uri="{BB962C8B-B14F-4D97-AF65-F5344CB8AC3E}">
        <p14:creationId xmlns:p14="http://schemas.microsoft.com/office/powerpoint/2010/main" val="27816028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‘How do they experience the process of managing their workplace identity?’. For experience – letting them</a:t>
            </a:r>
            <a:r>
              <a:rPr lang="en-GB" baseline="0" dirty="0" smtClean="0"/>
              <a:t> speak for themselves – based on field notes, lesson observations, focus group at end of programme. Here the tension rather than reflexive loop seems more apparent, but argue that the tension leads to reflection (scholarship) then to the ideal  . . . Pragmatic = what &amp; how; idealistic = why</a:t>
            </a:r>
          </a:p>
          <a:p>
            <a:r>
              <a:rPr lang="en-GB" dirty="0" smtClean="0"/>
              <a:t>Found it difficult to cope with content, but general acceptance that it is a good thing to work</a:t>
            </a:r>
            <a:r>
              <a:rPr lang="en-GB" baseline="0" dirty="0" smtClean="0"/>
              <a:t> with. Real struggle – coming back to principles of what we believe EAP is. Some real resistance from those who were strongly skills oriented. But overall general agreement it was good; disagreement over how much it should dominate; how much it should be simplified to simply become a vehicle for skills and language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Resulting</a:t>
            </a:r>
            <a:r>
              <a:rPr lang="en-GB" baseline="0" dirty="0" smtClean="0"/>
              <a:t> from content issue was observation that was lack of authority in classroom for some. New approach to summer pre-</a:t>
            </a:r>
            <a:r>
              <a:rPr lang="en-GB" baseline="0" dirty="0" err="1" smtClean="0"/>
              <a:t>sessionals</a:t>
            </a:r>
            <a:r>
              <a:rPr lang="en-GB" baseline="0" dirty="0" smtClean="0"/>
              <a:t> – encouraged teacher agency; presumed expertise in drawing out language – this was implicit rather than explicit in most materials. At end of programme majority felt that they would be more able to do this next year – shift in identity. Majority of teachers really appreciated freedom.. </a:t>
            </a:r>
            <a:r>
              <a:rPr lang="en-GB" baseline="0" dirty="0" err="1" smtClean="0"/>
              <a:t>E.g</a:t>
            </a:r>
            <a:r>
              <a:rPr lang="en-GB" baseline="0" dirty="0" smtClean="0"/>
              <a:t> Nancy’s personality change from 4 weeks to 6. But still question over what the point of us is – where do we fit? And also managing classrooms &amp; bringing in language – expertise in 1 doesn’t necessarily mean you can highlight it in a text you struggle with conceptually. In this programme – much of the content was something I was already familiar with within realm of EAP – just moving emphasis, but not necessarily case for other teachers with less EAP engagement. Also implications of approach for other content which has less similarity to own discipline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Tried</a:t>
            </a:r>
            <a:r>
              <a:rPr lang="en-GB" baseline="0" dirty="0" smtClean="0"/>
              <a:t> to support with heavy content through reduced workload. Issues of summer tutors not always being ‘fit for purpose’ so always make sure students have variety (+ part-time teachers) – but arbitrary separation in timetable as a result. Teachers WANTED to teach it all – see the whole process. Forced them to discuss, to work together. Here the ideal &amp; practical over-lap and contradict – which is more important? Had absolutely no complaints about being overworked – just about time spent reading, mainly because couldn’t understand. Also had no complaints about individual teachers. Is this better recruitment processes, the nature of the programme . . .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Again,</a:t>
            </a:r>
            <a:r>
              <a:rPr lang="en-GB" baseline="0" dirty="0" smtClean="0"/>
              <a:t> questioning purpose of us – different perceptions. Process or product (particularly when score didn’t prevent progression); some teachers marking lower because of this? Complex criteria – can we mark for content? The university doesn’t mark for language . . . Here we need to look more at what happens in other languages. Within this, were also practical concerns about some basics within criteria, but also interpretation – again pragmatic difficulty of handling lengthy/ wordy criteria; idealistic desire to develop understanding of EAP aims – link to Los – but generic criteria for future development around discipline </a:t>
            </a:r>
            <a:r>
              <a:rPr lang="en-GB" baseline="0" dirty="0" err="1" smtClean="0"/>
              <a:t>specifc</a:t>
            </a:r>
            <a:r>
              <a:rPr lang="en-GB" baseline="0" dirty="0" smtClean="0"/>
              <a:t> needs?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As always, faced with contradictory feedback from students. Pragmatic concerns we had over timetabling,</a:t>
            </a:r>
            <a:r>
              <a:rPr lang="en-GB" baseline="0" dirty="0" smtClean="0"/>
              <a:t> length of text &amp; content vs amount of language covered within the timeframe were highlighted. Idealistic hopes of what the change would deliver also met. Through my project since, every time I ask about the impact of the pre-sessional the response is </a:t>
            </a:r>
            <a:r>
              <a:rPr lang="en-GB" b="1" baseline="0" dirty="0" smtClean="0"/>
              <a:t>increasingly</a:t>
            </a:r>
            <a:r>
              <a:rPr lang="en-GB" baseline="0" dirty="0" smtClean="0"/>
              <a:t> positive – always with reference to understanding and awareness of key theories and theorists which give them an advantage over other students and to how to structure and write an argument – ability to refer back and see relevance as continue to learn. These students no longer care about grammatical accuracy. Their main concern remains an ability to speak in seminars – in which they feel they have regressed since the pre-sessional</a:t>
            </a: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BF7A5FD3-D1FB-4095-8BA4-DB053E247EA1}" type="slidenum">
              <a:rPr lang="en-GB" smtClean="0"/>
              <a:t>12</a:t>
            </a:fld>
            <a:endParaRPr lang="en-GB"/>
          </a:p>
        </p:txBody>
      </p:sp>
    </p:spTree>
    <p:extLst>
      <p:ext uri="{BB962C8B-B14F-4D97-AF65-F5344CB8AC3E}">
        <p14:creationId xmlns:p14="http://schemas.microsoft.com/office/powerpoint/2010/main" val="39749848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My favourite quote! It was the first year; always pragmatically we kept saying we were not expecting perfection, but it was the beginning of a process to be evaluated</a:t>
            </a:r>
            <a:r>
              <a:rPr lang="en-GB" baseline="0" dirty="0" smtClean="0"/>
              <a:t> and further developed. Feedback from teachers showed this – once they’d done it they don’t want to go back </a:t>
            </a:r>
            <a:r>
              <a:rPr lang="en-GB" baseline="0" dirty="0" smtClean="0">
                <a:sym typeface="Wingdings" panose="05000000000000000000" pitchFamily="2" charset="2"/>
              </a:rPr>
              <a:t> </a:t>
            </a:r>
            <a:r>
              <a:rPr lang="en-GB" baseline="0" dirty="0" smtClean="0"/>
              <a:t>All of this will feed back into our intersubjective selves next year as we re-negotiate our positions both with each other and the School. Opportunities for scholarship emerging that will hopefully have an impact on how we are able to represent ourselves at institutional level.</a:t>
            </a:r>
            <a:endParaRPr lang="en-GB" dirty="0" smtClean="0"/>
          </a:p>
        </p:txBody>
      </p:sp>
      <p:sp>
        <p:nvSpPr>
          <p:cNvPr id="4" name="Slide Number Placeholder 3"/>
          <p:cNvSpPr>
            <a:spLocks noGrp="1"/>
          </p:cNvSpPr>
          <p:nvPr>
            <p:ph type="sldNum" sz="quarter" idx="10"/>
          </p:nvPr>
        </p:nvSpPr>
        <p:spPr/>
        <p:txBody>
          <a:bodyPr/>
          <a:lstStyle/>
          <a:p>
            <a:fld id="{BF7A5FD3-D1FB-4095-8BA4-DB053E247EA1}" type="slidenum">
              <a:rPr lang="en-GB" smtClean="0"/>
              <a:t>13</a:t>
            </a:fld>
            <a:endParaRPr lang="en-GB"/>
          </a:p>
        </p:txBody>
      </p:sp>
    </p:spTree>
    <p:extLst>
      <p:ext uri="{BB962C8B-B14F-4D97-AF65-F5344CB8AC3E}">
        <p14:creationId xmlns:p14="http://schemas.microsoft.com/office/powerpoint/2010/main" val="3593253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Representation = as a result of change, how represented/perceived</a:t>
            </a:r>
          </a:p>
          <a:p>
            <a:r>
              <a:rPr lang="en-GB" dirty="0" smtClean="0"/>
              <a:t>Hi</a:t>
            </a:r>
            <a:r>
              <a:rPr lang="en-GB" baseline="0" dirty="0" smtClean="0"/>
              <a:t>gh Profile </a:t>
            </a:r>
            <a:r>
              <a:rPr lang="mr-IN" baseline="0" dirty="0" smtClean="0"/>
              <a:t>–</a:t>
            </a:r>
            <a:r>
              <a:rPr lang="en-GB" baseline="0" dirty="0" smtClean="0"/>
              <a:t> more scrutiny </a:t>
            </a:r>
            <a:endParaRPr lang="en-GB" dirty="0" smtClean="0"/>
          </a:p>
          <a:p>
            <a:r>
              <a:rPr lang="en-US" sz="1200" kern="1200" dirty="0" smtClean="0">
                <a:solidFill>
                  <a:schemeClr val="tx1"/>
                </a:solidFill>
                <a:effectLst/>
                <a:latin typeface="+mn-lt"/>
                <a:ea typeface="+mn-ea"/>
                <a:cs typeface="+mn-cs"/>
              </a:rPr>
              <a:t>Affordances created for both the Language Centre and our students:</a:t>
            </a:r>
            <a:endParaRPr lang="en-GB" sz="14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academic and pedagogical conversations across the University around </a:t>
            </a:r>
            <a:endParaRPr lang="en-GB" sz="14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questions of linguistic expertise </a:t>
            </a:r>
            <a:endParaRPr lang="en-GB" sz="14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how to make explicit the implicit contextual, intellectual and disciplinary cultural expectations of content delivery. </a:t>
            </a:r>
            <a:endParaRPr lang="en-GB" baseline="0" dirty="0" smtClean="0"/>
          </a:p>
          <a:p>
            <a:r>
              <a:rPr lang="en-GB" baseline="0" dirty="0" smtClean="0"/>
              <a:t>Inclusion </a:t>
            </a:r>
            <a:r>
              <a:rPr lang="mr-IN" baseline="0" dirty="0" smtClean="0"/>
              <a:t>–</a:t>
            </a:r>
            <a:r>
              <a:rPr lang="en-GB" baseline="0" dirty="0" smtClean="0"/>
              <a:t> new programmes, QA now pointing programme developers to the LC if target audience is international students</a:t>
            </a:r>
            <a:endParaRPr lang="en-GB" dirty="0" smtClean="0"/>
          </a:p>
          <a:p>
            <a:r>
              <a:rPr lang="en-GB" baseline="0" dirty="0" smtClean="0"/>
              <a:t>)</a:t>
            </a:r>
          </a:p>
        </p:txBody>
      </p:sp>
      <p:sp>
        <p:nvSpPr>
          <p:cNvPr id="4" name="Slide Number Placeholder 3"/>
          <p:cNvSpPr>
            <a:spLocks noGrp="1"/>
          </p:cNvSpPr>
          <p:nvPr>
            <p:ph type="sldNum" sz="quarter" idx="10"/>
          </p:nvPr>
        </p:nvSpPr>
        <p:spPr/>
        <p:txBody>
          <a:bodyPr/>
          <a:lstStyle/>
          <a:p>
            <a:fld id="{BF7A5FD3-D1FB-4095-8BA4-DB053E247EA1}" type="slidenum">
              <a:rPr lang="en-GB" smtClean="0"/>
              <a:t>14</a:t>
            </a:fld>
            <a:endParaRPr lang="en-GB"/>
          </a:p>
        </p:txBody>
      </p:sp>
    </p:spTree>
    <p:extLst>
      <p:ext uri="{BB962C8B-B14F-4D97-AF65-F5344CB8AC3E}">
        <p14:creationId xmlns:p14="http://schemas.microsoft.com/office/powerpoint/2010/main" val="27816028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‘othering’ of</a:t>
            </a:r>
            <a:r>
              <a:rPr lang="en-GB" baseline="0" dirty="0" smtClean="0"/>
              <a:t> and by the LC </a:t>
            </a:r>
            <a:r>
              <a:rPr lang="mr-IN" baseline="0" dirty="0" smtClean="0"/>
              <a:t>–</a:t>
            </a:r>
            <a:r>
              <a:rPr lang="en-GB" baseline="0" dirty="0" smtClean="0"/>
              <a:t> a very natural phenomenon </a:t>
            </a:r>
            <a:r>
              <a:rPr lang="mr-IN" baseline="0" dirty="0" smtClean="0"/>
              <a:t>–</a:t>
            </a:r>
            <a:r>
              <a:rPr lang="en-GB" baseline="0" dirty="0" smtClean="0"/>
              <a:t> at Leeds, a by-product of Silo –type autonomy (LC on the margins</a:t>
            </a:r>
            <a:endParaRPr lang="en-GB" dirty="0"/>
          </a:p>
        </p:txBody>
      </p:sp>
      <p:sp>
        <p:nvSpPr>
          <p:cNvPr id="4" name="Slide Number Placeholder 3"/>
          <p:cNvSpPr>
            <a:spLocks noGrp="1"/>
          </p:cNvSpPr>
          <p:nvPr>
            <p:ph type="sldNum" sz="quarter" idx="10"/>
          </p:nvPr>
        </p:nvSpPr>
        <p:spPr/>
        <p:txBody>
          <a:bodyPr/>
          <a:lstStyle/>
          <a:p>
            <a:fld id="{BF7A5FD3-D1FB-4095-8BA4-DB053E247EA1}" type="slidenum">
              <a:rPr lang="en-GB" smtClean="0"/>
              <a:t>15</a:t>
            </a:fld>
            <a:endParaRPr lang="en-GB"/>
          </a:p>
        </p:txBody>
      </p:sp>
    </p:spTree>
    <p:extLst>
      <p:ext uri="{BB962C8B-B14F-4D97-AF65-F5344CB8AC3E}">
        <p14:creationId xmlns:p14="http://schemas.microsoft.com/office/powerpoint/2010/main" val="14852107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F7A5FD3-D1FB-4095-8BA4-DB053E247EA1}" type="slidenum">
              <a:rPr lang="en-GB" smtClean="0"/>
              <a:t>16</a:t>
            </a:fld>
            <a:endParaRPr lang="en-GB"/>
          </a:p>
        </p:txBody>
      </p:sp>
    </p:spTree>
    <p:extLst>
      <p:ext uri="{BB962C8B-B14F-4D97-AF65-F5344CB8AC3E}">
        <p14:creationId xmlns:p14="http://schemas.microsoft.com/office/powerpoint/2010/main" val="28593935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F7A5FD3-D1FB-4095-8BA4-DB053E247EA1}" type="slidenum">
              <a:rPr lang="en-GB" smtClean="0"/>
              <a:t>17</a:t>
            </a:fld>
            <a:endParaRPr lang="en-GB"/>
          </a:p>
        </p:txBody>
      </p:sp>
    </p:spTree>
    <p:extLst>
      <p:ext uri="{BB962C8B-B14F-4D97-AF65-F5344CB8AC3E}">
        <p14:creationId xmlns:p14="http://schemas.microsoft.com/office/powerpoint/2010/main" val="3690377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F7A5FD3-D1FB-4095-8BA4-DB053E247EA1}" type="slidenum">
              <a:rPr lang="en-GB" smtClean="0"/>
              <a:t>2</a:t>
            </a:fld>
            <a:endParaRPr lang="en-GB"/>
          </a:p>
        </p:txBody>
      </p:sp>
    </p:spTree>
    <p:extLst>
      <p:ext uri="{BB962C8B-B14F-4D97-AF65-F5344CB8AC3E}">
        <p14:creationId xmlns:p14="http://schemas.microsoft.com/office/powerpoint/2010/main" val="843970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F7A5FD3-D1FB-4095-8BA4-DB053E247EA1}" type="slidenum">
              <a:rPr lang="en-GB" smtClean="0"/>
              <a:t>3</a:t>
            </a:fld>
            <a:endParaRPr lang="en-GB"/>
          </a:p>
        </p:txBody>
      </p:sp>
    </p:spTree>
    <p:extLst>
      <p:ext uri="{BB962C8B-B14F-4D97-AF65-F5344CB8AC3E}">
        <p14:creationId xmlns:p14="http://schemas.microsoft.com/office/powerpoint/2010/main" val="1628285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Status </a:t>
            </a:r>
            <a:r>
              <a:rPr lang="en-GB" dirty="0" smtClean="0"/>
              <a:t>– academic vs professional, LC director position</a:t>
            </a:r>
            <a:endParaRPr lang="en-GB" dirty="0"/>
          </a:p>
        </p:txBody>
      </p:sp>
      <p:sp>
        <p:nvSpPr>
          <p:cNvPr id="4" name="Slide Number Placeholder 3"/>
          <p:cNvSpPr>
            <a:spLocks noGrp="1"/>
          </p:cNvSpPr>
          <p:nvPr>
            <p:ph type="sldNum" sz="quarter" idx="10"/>
          </p:nvPr>
        </p:nvSpPr>
        <p:spPr/>
        <p:txBody>
          <a:bodyPr/>
          <a:lstStyle/>
          <a:p>
            <a:fld id="{BF7A5FD3-D1FB-4095-8BA4-DB053E247EA1}" type="slidenum">
              <a:rPr lang="en-GB" smtClean="0"/>
              <a:t>4</a:t>
            </a:fld>
            <a:endParaRPr lang="en-GB"/>
          </a:p>
        </p:txBody>
      </p:sp>
    </p:spTree>
    <p:extLst>
      <p:ext uri="{BB962C8B-B14F-4D97-AF65-F5344CB8AC3E}">
        <p14:creationId xmlns:p14="http://schemas.microsoft.com/office/powerpoint/2010/main" val="3205517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F7A5FD3-D1FB-4095-8BA4-DB053E247EA1}" type="slidenum">
              <a:rPr lang="en-GB" smtClean="0"/>
              <a:t>5</a:t>
            </a:fld>
            <a:endParaRPr lang="en-GB"/>
          </a:p>
        </p:txBody>
      </p:sp>
    </p:spTree>
    <p:extLst>
      <p:ext uri="{BB962C8B-B14F-4D97-AF65-F5344CB8AC3E}">
        <p14:creationId xmlns:p14="http://schemas.microsoft.com/office/powerpoint/2010/main" val="3205517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F7A5FD3-D1FB-4095-8BA4-DB053E247EA1}" type="slidenum">
              <a:rPr lang="en-GB" smtClean="0"/>
              <a:t>6</a:t>
            </a:fld>
            <a:endParaRPr lang="en-GB"/>
          </a:p>
        </p:txBody>
      </p:sp>
    </p:spTree>
    <p:extLst>
      <p:ext uri="{BB962C8B-B14F-4D97-AF65-F5344CB8AC3E}">
        <p14:creationId xmlns:p14="http://schemas.microsoft.com/office/powerpoint/2010/main" val="803446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Development was constant process of fitting pragmatic</a:t>
            </a:r>
            <a:r>
              <a:rPr lang="en-GB" baseline="0" dirty="0" smtClean="0"/>
              <a:t> needs around ideals. Was not always a tension between the 2 – more justifying one through the other or trying to develop one side through implementation of the other (each foregrounded more at different points in the process).</a:t>
            </a:r>
          </a:p>
          <a:p>
            <a:r>
              <a:rPr lang="en-GB" baseline="0" dirty="0" smtClean="0"/>
              <a:t>Chosen to analyse this using a framework suggested by Yuval-Davies and used by Edwards. Based in theories of intersectionality and identity politics. Not really suggesting EAP is oppressed or even disadvantaged (at least not in Leeds), although this is the narrative we often tell ourselves – but that the 4 themes fit with the different areas we were idealistically trying to shift and influence in what we were doing, and narratives of disadvantage, whether real or not, can be as powerful as actions themselves – so by framing work in this way we are addressing (</a:t>
            </a:r>
            <a:r>
              <a:rPr lang="en-GB" baseline="0" dirty="0" err="1" smtClean="0"/>
              <a:t>mis</a:t>
            </a:r>
            <a:r>
              <a:rPr lang="en-GB" baseline="0" dirty="0" smtClean="0"/>
              <a:t>)conception.</a:t>
            </a:r>
            <a:endParaRPr lang="en-GB" dirty="0"/>
          </a:p>
        </p:txBody>
      </p:sp>
      <p:sp>
        <p:nvSpPr>
          <p:cNvPr id="4" name="Slide Number Placeholder 3"/>
          <p:cNvSpPr>
            <a:spLocks noGrp="1"/>
          </p:cNvSpPr>
          <p:nvPr>
            <p:ph type="sldNum" sz="quarter" idx="10"/>
          </p:nvPr>
        </p:nvSpPr>
        <p:spPr/>
        <p:txBody>
          <a:bodyPr/>
          <a:lstStyle/>
          <a:p>
            <a:fld id="{BF7A5FD3-D1FB-4095-8BA4-DB053E247EA1}" type="slidenum">
              <a:rPr lang="en-GB" smtClean="0"/>
              <a:t>7</a:t>
            </a:fld>
            <a:endParaRPr lang="en-GB"/>
          </a:p>
        </p:txBody>
      </p:sp>
    </p:spTree>
    <p:extLst>
      <p:ext uri="{BB962C8B-B14F-4D97-AF65-F5344CB8AC3E}">
        <p14:creationId xmlns:p14="http://schemas.microsoft.com/office/powerpoint/2010/main" val="1564037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Integrated - catalyst</a:t>
            </a:r>
            <a:r>
              <a:rPr lang="en-GB" baseline="0" dirty="0" smtClean="0"/>
              <a:t> </a:t>
            </a:r>
            <a:r>
              <a:rPr lang="mr-IN" baseline="0" dirty="0" smtClean="0"/>
              <a:t>–</a:t>
            </a:r>
            <a:r>
              <a:rPr lang="en-GB" baseline="0" dirty="0" smtClean="0"/>
              <a:t> as solution to SELT to allow one CAS</a:t>
            </a:r>
            <a:endParaRPr lang="en-GB" dirty="0" smtClean="0"/>
          </a:p>
          <a:p>
            <a:r>
              <a:rPr lang="en-GB" dirty="0" smtClean="0"/>
              <a:t>Title: not EAP,</a:t>
            </a:r>
            <a:r>
              <a:rPr lang="en-GB" baseline="0" dirty="0" smtClean="0"/>
              <a:t> Literacies. Instead what Academics/students want/understand </a:t>
            </a:r>
            <a:r>
              <a:rPr lang="mr-IN" baseline="0" dirty="0" smtClean="0"/>
              <a:t>–</a:t>
            </a:r>
            <a:r>
              <a:rPr lang="en-GB" baseline="0" dirty="0" smtClean="0"/>
              <a:t> reality of latest EAP framed in terms of Student education</a:t>
            </a:r>
          </a:p>
          <a:p>
            <a:r>
              <a:rPr lang="en-GB" baseline="0" dirty="0" smtClean="0"/>
              <a:t>Wanted ‘content’ divisions: So music and Management </a:t>
            </a:r>
            <a:r>
              <a:rPr lang="mr-IN" baseline="0" dirty="0" smtClean="0"/>
              <a:t>–</a:t>
            </a:r>
            <a:r>
              <a:rPr lang="en-GB" baseline="0" dirty="0" smtClean="0"/>
              <a:t> Arts or Business</a:t>
            </a:r>
          </a:p>
          <a:p>
            <a:endParaRPr lang="en-GB" baseline="0" dirty="0" smtClean="0"/>
          </a:p>
          <a:p>
            <a:r>
              <a:rPr lang="en-GB" baseline="0" dirty="0" smtClean="0"/>
              <a:t>TEF </a:t>
            </a:r>
            <a:r>
              <a:rPr lang="mr-IN" baseline="0" dirty="0" smtClean="0"/>
              <a:t>–</a:t>
            </a:r>
            <a:r>
              <a:rPr lang="en-GB" baseline="0" dirty="0" smtClean="0"/>
              <a:t> increased attention/valuing of teaching</a:t>
            </a:r>
            <a:endParaRPr lang="en-GB" dirty="0"/>
          </a:p>
        </p:txBody>
      </p:sp>
      <p:sp>
        <p:nvSpPr>
          <p:cNvPr id="4" name="Slide Number Placeholder 3"/>
          <p:cNvSpPr>
            <a:spLocks noGrp="1"/>
          </p:cNvSpPr>
          <p:nvPr>
            <p:ph type="sldNum" sz="quarter" idx="10"/>
          </p:nvPr>
        </p:nvSpPr>
        <p:spPr/>
        <p:txBody>
          <a:bodyPr/>
          <a:lstStyle/>
          <a:p>
            <a:fld id="{BF7A5FD3-D1FB-4095-8BA4-DB053E247EA1}" type="slidenum">
              <a:rPr lang="en-GB" smtClean="0"/>
              <a:t>8</a:t>
            </a:fld>
            <a:endParaRPr lang="en-GB"/>
          </a:p>
        </p:txBody>
      </p:sp>
    </p:spTree>
    <p:extLst>
      <p:ext uri="{BB962C8B-B14F-4D97-AF65-F5344CB8AC3E}">
        <p14:creationId xmlns:p14="http://schemas.microsoft.com/office/powerpoint/2010/main" val="2781602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D606F7-CA6D-4EF5-9FC9-ED1157EB6B67}" type="slidenum">
              <a:rPr lang="en-GB" smtClean="0"/>
              <a:pPr/>
              <a:t>9</a:t>
            </a:fld>
            <a:endParaRPr lang="en-GB"/>
          </a:p>
        </p:txBody>
      </p:sp>
    </p:spTree>
    <p:extLst>
      <p:ext uri="{BB962C8B-B14F-4D97-AF65-F5344CB8AC3E}">
        <p14:creationId xmlns:p14="http://schemas.microsoft.com/office/powerpoint/2010/main" val="1773667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DC713E4-3246-474F-9F5F-02D81DD33BDD}" type="datetime1">
              <a:rPr lang="en-GB" smtClean="0"/>
              <a:t>06/04/17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61EDA4-68D5-44ED-8C10-02B91C4A42A7}" type="slidenum">
              <a:rPr lang="en-GB" smtClean="0"/>
              <a:t>‹#›</a:t>
            </a:fld>
            <a:endParaRPr lang="en-GB"/>
          </a:p>
        </p:txBody>
      </p:sp>
    </p:spTree>
    <p:extLst>
      <p:ext uri="{BB962C8B-B14F-4D97-AF65-F5344CB8AC3E}">
        <p14:creationId xmlns:p14="http://schemas.microsoft.com/office/powerpoint/2010/main" val="1972332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743E26-09C5-4688-8F1A-DA215977536D}" type="datetime1">
              <a:rPr lang="en-GB" smtClean="0"/>
              <a:t>06/04/17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61EDA4-68D5-44ED-8C10-02B91C4A42A7}" type="slidenum">
              <a:rPr lang="en-GB" smtClean="0"/>
              <a:t>‹#›</a:t>
            </a:fld>
            <a:endParaRPr lang="en-GB"/>
          </a:p>
        </p:txBody>
      </p:sp>
    </p:spTree>
    <p:extLst>
      <p:ext uri="{BB962C8B-B14F-4D97-AF65-F5344CB8AC3E}">
        <p14:creationId xmlns:p14="http://schemas.microsoft.com/office/powerpoint/2010/main" val="68833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ED2A70-E2DE-4913-9EB3-EFCF792C948E}" type="datetime1">
              <a:rPr lang="en-GB" smtClean="0"/>
              <a:t>06/04/17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61EDA4-68D5-44ED-8C10-02B91C4A42A7}" type="slidenum">
              <a:rPr lang="en-GB" smtClean="0"/>
              <a:t>‹#›</a:t>
            </a:fld>
            <a:endParaRPr lang="en-GB"/>
          </a:p>
        </p:txBody>
      </p:sp>
    </p:spTree>
    <p:extLst>
      <p:ext uri="{BB962C8B-B14F-4D97-AF65-F5344CB8AC3E}">
        <p14:creationId xmlns:p14="http://schemas.microsoft.com/office/powerpoint/2010/main" val="2311211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CE8DF32-CC5A-417A-A824-5DE71305E381}" type="datetime1">
              <a:rPr lang="en-GB" smtClean="0"/>
              <a:t>06/04/17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61EDA4-68D5-44ED-8C10-02B91C4A42A7}" type="slidenum">
              <a:rPr lang="en-GB" smtClean="0"/>
              <a:t>‹#›</a:t>
            </a:fld>
            <a:endParaRPr lang="en-GB"/>
          </a:p>
        </p:txBody>
      </p:sp>
    </p:spTree>
    <p:extLst>
      <p:ext uri="{BB962C8B-B14F-4D97-AF65-F5344CB8AC3E}">
        <p14:creationId xmlns:p14="http://schemas.microsoft.com/office/powerpoint/2010/main" val="3006725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6C4DEF-BB85-4CBD-AA2C-D5064B24FD55}" type="datetime1">
              <a:rPr lang="en-GB" smtClean="0"/>
              <a:t>06/04/17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61EDA4-68D5-44ED-8C10-02B91C4A42A7}" type="slidenum">
              <a:rPr lang="en-GB" smtClean="0"/>
              <a:t>‹#›</a:t>
            </a:fld>
            <a:endParaRPr lang="en-GB"/>
          </a:p>
        </p:txBody>
      </p:sp>
    </p:spTree>
    <p:extLst>
      <p:ext uri="{BB962C8B-B14F-4D97-AF65-F5344CB8AC3E}">
        <p14:creationId xmlns:p14="http://schemas.microsoft.com/office/powerpoint/2010/main" val="1062723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6057007-93DF-42AB-A330-CEB4E3AAB7AD}" type="datetime1">
              <a:rPr lang="en-GB" smtClean="0"/>
              <a:t>06/04/17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61EDA4-68D5-44ED-8C10-02B91C4A42A7}" type="slidenum">
              <a:rPr lang="en-GB" smtClean="0"/>
              <a:t>‹#›</a:t>
            </a:fld>
            <a:endParaRPr lang="en-GB"/>
          </a:p>
        </p:txBody>
      </p:sp>
    </p:spTree>
    <p:extLst>
      <p:ext uri="{BB962C8B-B14F-4D97-AF65-F5344CB8AC3E}">
        <p14:creationId xmlns:p14="http://schemas.microsoft.com/office/powerpoint/2010/main" val="3805095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B2C737F-3423-4220-B575-3B6F7A6205C1}" type="datetime1">
              <a:rPr lang="en-GB" smtClean="0"/>
              <a:t>06/04/17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61EDA4-68D5-44ED-8C10-02B91C4A42A7}" type="slidenum">
              <a:rPr lang="en-GB" smtClean="0"/>
              <a:t>‹#›</a:t>
            </a:fld>
            <a:endParaRPr lang="en-GB"/>
          </a:p>
        </p:txBody>
      </p:sp>
    </p:spTree>
    <p:extLst>
      <p:ext uri="{BB962C8B-B14F-4D97-AF65-F5344CB8AC3E}">
        <p14:creationId xmlns:p14="http://schemas.microsoft.com/office/powerpoint/2010/main" val="2773655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AB08202-2776-4FA5-875D-DA41AD7DE55C}" type="datetime1">
              <a:rPr lang="en-GB" smtClean="0"/>
              <a:t>06/04/17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61EDA4-68D5-44ED-8C10-02B91C4A42A7}" type="slidenum">
              <a:rPr lang="en-GB" smtClean="0"/>
              <a:t>‹#›</a:t>
            </a:fld>
            <a:endParaRPr lang="en-GB"/>
          </a:p>
        </p:txBody>
      </p:sp>
    </p:spTree>
    <p:extLst>
      <p:ext uri="{BB962C8B-B14F-4D97-AF65-F5344CB8AC3E}">
        <p14:creationId xmlns:p14="http://schemas.microsoft.com/office/powerpoint/2010/main" val="3671101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D3BBCB-C8A1-439F-992A-B662BA4C7DD8}" type="datetime1">
              <a:rPr lang="en-GB" smtClean="0"/>
              <a:t>06/04/17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61EDA4-68D5-44ED-8C10-02B91C4A42A7}" type="slidenum">
              <a:rPr lang="en-GB" smtClean="0"/>
              <a:t>‹#›</a:t>
            </a:fld>
            <a:endParaRPr lang="en-GB"/>
          </a:p>
        </p:txBody>
      </p:sp>
    </p:spTree>
    <p:extLst>
      <p:ext uri="{BB962C8B-B14F-4D97-AF65-F5344CB8AC3E}">
        <p14:creationId xmlns:p14="http://schemas.microsoft.com/office/powerpoint/2010/main" val="1887767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C2BC57-018C-450B-90CF-B9A782DB34B8}" type="datetime1">
              <a:rPr lang="en-GB" smtClean="0"/>
              <a:t>06/04/17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61EDA4-68D5-44ED-8C10-02B91C4A42A7}" type="slidenum">
              <a:rPr lang="en-GB" smtClean="0"/>
              <a:t>‹#›</a:t>
            </a:fld>
            <a:endParaRPr lang="en-GB"/>
          </a:p>
        </p:txBody>
      </p:sp>
    </p:spTree>
    <p:extLst>
      <p:ext uri="{BB962C8B-B14F-4D97-AF65-F5344CB8AC3E}">
        <p14:creationId xmlns:p14="http://schemas.microsoft.com/office/powerpoint/2010/main" val="2786406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899D65-418B-4984-BC3C-8769271000CE}" type="datetime1">
              <a:rPr lang="en-GB" smtClean="0"/>
              <a:t>06/04/17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61EDA4-68D5-44ED-8C10-02B91C4A42A7}" type="slidenum">
              <a:rPr lang="en-GB" smtClean="0"/>
              <a:t>‹#›</a:t>
            </a:fld>
            <a:endParaRPr lang="en-GB"/>
          </a:p>
        </p:txBody>
      </p:sp>
    </p:spTree>
    <p:extLst>
      <p:ext uri="{BB962C8B-B14F-4D97-AF65-F5344CB8AC3E}">
        <p14:creationId xmlns:p14="http://schemas.microsoft.com/office/powerpoint/2010/main" val="77142526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4174F7-51AE-4E14-9890-EC769DC9DDF9}" type="datetime1">
              <a:rPr lang="en-GB" smtClean="0"/>
              <a:t>06/04/17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61EDA4-68D5-44ED-8C10-02B91C4A42A7}" type="slidenum">
              <a:rPr lang="en-GB" smtClean="0"/>
              <a:t>‹#›</a:t>
            </a:fld>
            <a:endParaRPr lang="en-GB"/>
          </a:p>
        </p:txBody>
      </p:sp>
    </p:spTree>
    <p:extLst>
      <p:ext uri="{BB962C8B-B14F-4D97-AF65-F5344CB8AC3E}">
        <p14:creationId xmlns:p14="http://schemas.microsoft.com/office/powerpoint/2010/main" val="314848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hyperlink" Target="http://www.baleap.org/wpcontent/uploads/2016/04/teap-competency-framework.pdf" TargetMode="External"/><Relationship Id="rId4" Type="http://schemas.openxmlformats.org/officeDocument/2006/relationships/hyperlink" Target="https://www.baleap.org/wp-content/uploads/2016/04/TEAP-Scheme-Handbook-2014.pdf" TargetMode="External"/><Relationship Id="rId5" Type="http://schemas.openxmlformats.org/officeDocument/2006/relationships/hyperlink" Target="https://www.heacademy.ac.uk/system/files/resources/internationalisingheframeworkfinal.pdf" TargetMode="External"/><Relationship Id="rId6"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A combined offer: collaborative development through a content-based pre-sessional programme</a:t>
            </a:r>
            <a:endParaRPr lang="en-GB" dirty="0"/>
          </a:p>
        </p:txBody>
      </p:sp>
      <p:sp>
        <p:nvSpPr>
          <p:cNvPr id="3" name="Subtitle 2"/>
          <p:cNvSpPr>
            <a:spLocks noGrp="1"/>
          </p:cNvSpPr>
          <p:nvPr>
            <p:ph type="subTitle" idx="1"/>
          </p:nvPr>
        </p:nvSpPr>
        <p:spPr>
          <a:xfrm>
            <a:off x="1524000" y="4150129"/>
            <a:ext cx="9144000" cy="1413191"/>
          </a:xfrm>
        </p:spPr>
        <p:txBody>
          <a:bodyPr>
            <a:normAutofit/>
          </a:bodyPr>
          <a:lstStyle/>
          <a:p>
            <a:r>
              <a:rPr lang="en-GB" sz="2800" dirty="0" smtClean="0"/>
              <a:t>Bee Bond &amp; Melinda Whong</a:t>
            </a:r>
          </a:p>
          <a:p>
            <a:r>
              <a:rPr lang="en-GB" sz="2800" dirty="0" smtClean="0"/>
              <a:t>University of Leeds</a:t>
            </a:r>
            <a:endParaRPr lang="en-GB" sz="28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3610" y="6094906"/>
            <a:ext cx="2049780" cy="584508"/>
          </a:xfrm>
          <a:prstGeom prst="rect">
            <a:avLst/>
          </a:prstGeom>
        </p:spPr>
      </p:pic>
    </p:spTree>
    <p:extLst>
      <p:ext uri="{BB962C8B-B14F-4D97-AF65-F5344CB8AC3E}">
        <p14:creationId xmlns:p14="http://schemas.microsoft.com/office/powerpoint/2010/main" val="11273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smtClean="0"/>
              <a:t>Intersubjectivity</a:t>
            </a:r>
            <a:r>
              <a:rPr lang="en-GB" dirty="0" smtClean="0"/>
              <a:t> within the Language Centre</a:t>
            </a:r>
            <a:endParaRPr lang="en-GB" dirty="0"/>
          </a:p>
        </p:txBody>
      </p:sp>
      <p:sp>
        <p:nvSpPr>
          <p:cNvPr id="4" name="Text Placeholder 3"/>
          <p:cNvSpPr>
            <a:spLocks noGrp="1"/>
          </p:cNvSpPr>
          <p:nvPr>
            <p:ph type="body" idx="1"/>
          </p:nvPr>
        </p:nvSpPr>
        <p:spPr/>
        <p:txBody>
          <a:bodyPr/>
          <a:lstStyle/>
          <a:p>
            <a:r>
              <a:rPr lang="en-GB" dirty="0" smtClean="0"/>
              <a:t>Pragmatic	</a:t>
            </a:r>
            <a:endParaRPr lang="en-GB" dirty="0"/>
          </a:p>
        </p:txBody>
      </p:sp>
      <p:sp>
        <p:nvSpPr>
          <p:cNvPr id="5" name="Content Placeholder 4"/>
          <p:cNvSpPr>
            <a:spLocks noGrp="1"/>
          </p:cNvSpPr>
          <p:nvPr>
            <p:ph sz="half" idx="2"/>
          </p:nvPr>
        </p:nvSpPr>
        <p:spPr/>
        <p:txBody>
          <a:bodyPr>
            <a:normAutofit/>
          </a:bodyPr>
          <a:lstStyle/>
          <a:p>
            <a:r>
              <a:rPr lang="en-GB" dirty="0" smtClean="0"/>
              <a:t>General Learning Outcomes (iteration of year-round pre-sessional)</a:t>
            </a:r>
          </a:p>
          <a:p>
            <a:r>
              <a:rPr lang="en-GB" dirty="0" smtClean="0"/>
              <a:t>Shared Assessment Criteria</a:t>
            </a:r>
          </a:p>
          <a:p>
            <a:r>
              <a:rPr lang="en-GB" dirty="0" smtClean="0"/>
              <a:t>Modular approach</a:t>
            </a:r>
          </a:p>
          <a:p>
            <a:r>
              <a:rPr lang="en-GB" dirty="0" smtClean="0"/>
              <a:t>Programmes take previous pre-sessional materials as a starting point</a:t>
            </a:r>
            <a:endParaRPr lang="en-GB" dirty="0"/>
          </a:p>
        </p:txBody>
      </p:sp>
      <p:sp>
        <p:nvSpPr>
          <p:cNvPr id="6" name="Text Placeholder 5"/>
          <p:cNvSpPr>
            <a:spLocks noGrp="1"/>
          </p:cNvSpPr>
          <p:nvPr>
            <p:ph type="body" sz="quarter" idx="3"/>
          </p:nvPr>
        </p:nvSpPr>
        <p:spPr/>
        <p:txBody>
          <a:bodyPr/>
          <a:lstStyle/>
          <a:p>
            <a:r>
              <a:rPr lang="en-GB" dirty="0" smtClean="0"/>
              <a:t>Idealistic</a:t>
            </a:r>
            <a:endParaRPr lang="en-GB" dirty="0"/>
          </a:p>
        </p:txBody>
      </p:sp>
      <p:sp>
        <p:nvSpPr>
          <p:cNvPr id="7" name="Content Placeholder 6"/>
          <p:cNvSpPr>
            <a:spLocks noGrp="1"/>
          </p:cNvSpPr>
          <p:nvPr>
            <p:ph sz="quarter" idx="4"/>
          </p:nvPr>
        </p:nvSpPr>
        <p:spPr/>
        <p:txBody>
          <a:bodyPr/>
          <a:lstStyle/>
          <a:p>
            <a:r>
              <a:rPr lang="en-GB" dirty="0" smtClean="0"/>
              <a:t>Shared and developed understanding of EAP</a:t>
            </a:r>
          </a:p>
          <a:p>
            <a:r>
              <a:rPr lang="en-GB" dirty="0" smtClean="0"/>
              <a:t>Greater alignment with University practices</a:t>
            </a:r>
          </a:p>
          <a:p>
            <a:r>
              <a:rPr lang="en-GB" dirty="0" smtClean="0"/>
              <a:t>Shared and developed understanding of HE context</a:t>
            </a:r>
          </a:p>
          <a:p>
            <a:r>
              <a:rPr lang="en-GB" dirty="0" smtClean="0"/>
              <a:t>Sharing and valuing of different areas of expertise</a:t>
            </a:r>
          </a:p>
          <a:p>
            <a:endParaRPr lang="en-GB"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3610" y="6094906"/>
            <a:ext cx="2049780" cy="584508"/>
          </a:xfrm>
          <a:prstGeom prst="rect">
            <a:avLst/>
          </a:prstGeom>
        </p:spPr>
      </p:pic>
    </p:spTree>
    <p:extLst>
      <p:ext uri="{BB962C8B-B14F-4D97-AF65-F5344CB8AC3E}">
        <p14:creationId xmlns:p14="http://schemas.microsoft.com/office/powerpoint/2010/main" val="1774522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smtClean="0"/>
              <a:t>Intersubjectivity</a:t>
            </a:r>
            <a:r>
              <a:rPr lang="en-GB" dirty="0"/>
              <a:t> </a:t>
            </a:r>
            <a:r>
              <a:rPr lang="en-GB" dirty="0" smtClean="0"/>
              <a:t>outside the Language Centre</a:t>
            </a:r>
            <a:endParaRPr lang="en-GB" dirty="0"/>
          </a:p>
        </p:txBody>
      </p:sp>
      <p:sp>
        <p:nvSpPr>
          <p:cNvPr id="3" name="Text Placeholder 2"/>
          <p:cNvSpPr>
            <a:spLocks noGrp="1"/>
          </p:cNvSpPr>
          <p:nvPr>
            <p:ph type="body" idx="1"/>
          </p:nvPr>
        </p:nvSpPr>
        <p:spPr/>
        <p:txBody>
          <a:bodyPr/>
          <a:lstStyle/>
          <a:p>
            <a:r>
              <a:rPr lang="en-GB" dirty="0" smtClean="0"/>
              <a:t>Pragmatic</a:t>
            </a:r>
            <a:endParaRPr lang="en-GB" dirty="0"/>
          </a:p>
        </p:txBody>
      </p:sp>
      <p:sp>
        <p:nvSpPr>
          <p:cNvPr id="4" name="Content Placeholder 3"/>
          <p:cNvSpPr>
            <a:spLocks noGrp="1"/>
          </p:cNvSpPr>
          <p:nvPr>
            <p:ph sz="half" idx="2"/>
          </p:nvPr>
        </p:nvSpPr>
        <p:spPr/>
        <p:txBody>
          <a:bodyPr/>
          <a:lstStyle/>
          <a:p>
            <a:r>
              <a:rPr lang="en-GB" dirty="0" smtClean="0"/>
              <a:t>Already had a ‘bespoke’ pre-sessional</a:t>
            </a:r>
          </a:p>
          <a:p>
            <a:r>
              <a:rPr lang="en-GB" dirty="0" smtClean="0"/>
              <a:t>Designated time for academic buy-in (Language Centre and Schools)</a:t>
            </a:r>
          </a:p>
          <a:p>
            <a:r>
              <a:rPr lang="en-GB" dirty="0" smtClean="0"/>
              <a:t>How to balance the syllabus? What do we value? Why?</a:t>
            </a:r>
          </a:p>
          <a:p>
            <a:endParaRPr lang="en-GB" dirty="0"/>
          </a:p>
        </p:txBody>
      </p:sp>
      <p:sp>
        <p:nvSpPr>
          <p:cNvPr id="5" name="Text Placeholder 4"/>
          <p:cNvSpPr>
            <a:spLocks noGrp="1"/>
          </p:cNvSpPr>
          <p:nvPr>
            <p:ph type="body" sz="quarter" idx="3"/>
          </p:nvPr>
        </p:nvSpPr>
        <p:spPr/>
        <p:txBody>
          <a:bodyPr/>
          <a:lstStyle/>
          <a:p>
            <a:r>
              <a:rPr lang="en-GB" dirty="0" smtClean="0"/>
              <a:t>Idealistic</a:t>
            </a:r>
            <a:endParaRPr lang="en-GB" dirty="0"/>
          </a:p>
        </p:txBody>
      </p:sp>
      <p:sp>
        <p:nvSpPr>
          <p:cNvPr id="6" name="Content Placeholder 5"/>
          <p:cNvSpPr>
            <a:spLocks noGrp="1"/>
          </p:cNvSpPr>
          <p:nvPr>
            <p:ph sz="quarter" idx="4"/>
          </p:nvPr>
        </p:nvSpPr>
        <p:spPr/>
        <p:txBody>
          <a:bodyPr/>
          <a:lstStyle/>
          <a:p>
            <a:r>
              <a:rPr lang="en-GB" dirty="0" smtClean="0"/>
              <a:t>(Do)we understood what we were doing?!</a:t>
            </a:r>
          </a:p>
          <a:p>
            <a:r>
              <a:rPr lang="en-GB" dirty="0" smtClean="0"/>
              <a:t>Tandem; collaborative approach to teaching</a:t>
            </a:r>
          </a:p>
          <a:p>
            <a:pPr marL="0" indent="0">
              <a:buNone/>
            </a:pPr>
            <a:endParaRPr lang="en-GB" dirty="0" smtClean="0"/>
          </a:p>
          <a:p>
            <a:r>
              <a:rPr lang="en-GB" dirty="0" smtClean="0"/>
              <a:t>Questioning of our purpose – opportunities for scholarship</a:t>
            </a:r>
            <a:endParaRPr lang="en-GB" dirty="0"/>
          </a:p>
        </p:txBody>
      </p:sp>
      <p:sp>
        <p:nvSpPr>
          <p:cNvPr id="7" name="Right Arrow 6"/>
          <p:cNvSpPr/>
          <p:nvPr/>
        </p:nvSpPr>
        <p:spPr>
          <a:xfrm>
            <a:off x="6558455" y="426662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3610" y="6094906"/>
            <a:ext cx="2049780" cy="584508"/>
          </a:xfrm>
          <a:prstGeom prst="rect">
            <a:avLst/>
          </a:prstGeom>
        </p:spPr>
      </p:pic>
    </p:spTree>
    <p:extLst>
      <p:ext uri="{BB962C8B-B14F-4D97-AF65-F5344CB8AC3E}">
        <p14:creationId xmlns:p14="http://schemas.microsoft.com/office/powerpoint/2010/main" val="3589188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Experiential</a:t>
            </a:r>
            <a:endParaRPr lang="en-GB" dirty="0"/>
          </a:p>
        </p:txBody>
      </p:sp>
      <p:sp>
        <p:nvSpPr>
          <p:cNvPr id="3" name="Text Placeholder 2"/>
          <p:cNvSpPr>
            <a:spLocks noGrp="1"/>
          </p:cNvSpPr>
          <p:nvPr>
            <p:ph type="body" idx="1"/>
          </p:nvPr>
        </p:nvSpPr>
        <p:spPr/>
        <p:txBody>
          <a:bodyPr/>
          <a:lstStyle/>
          <a:p>
            <a:r>
              <a:rPr lang="en-GB" dirty="0" smtClean="0"/>
              <a:t>Pragmatic</a:t>
            </a:r>
            <a:endParaRPr lang="en-GB" dirty="0"/>
          </a:p>
        </p:txBody>
      </p:sp>
      <p:sp>
        <p:nvSpPr>
          <p:cNvPr id="4" name="Content Placeholder 3"/>
          <p:cNvSpPr>
            <a:spLocks noGrp="1"/>
          </p:cNvSpPr>
          <p:nvPr>
            <p:ph sz="half" idx="2"/>
          </p:nvPr>
        </p:nvSpPr>
        <p:spPr/>
        <p:txBody>
          <a:bodyPr>
            <a:normAutofit/>
          </a:bodyPr>
          <a:lstStyle/>
          <a:p>
            <a:pPr marL="0" indent="0">
              <a:buNone/>
            </a:pPr>
            <a:r>
              <a:rPr lang="en-GB" dirty="0" smtClean="0"/>
              <a:t>1a. Coping </a:t>
            </a:r>
            <a:r>
              <a:rPr lang="en-GB" dirty="0"/>
              <a:t>with the </a:t>
            </a:r>
            <a:r>
              <a:rPr lang="en-GB" dirty="0" smtClean="0"/>
              <a:t>content</a:t>
            </a:r>
          </a:p>
          <a:p>
            <a:pPr marL="0" indent="0">
              <a:buNone/>
            </a:pPr>
            <a:r>
              <a:rPr lang="en-GB" dirty="0" smtClean="0"/>
              <a:t>2a. Maintaining </a:t>
            </a:r>
            <a:r>
              <a:rPr lang="en-GB" dirty="0"/>
              <a:t>authority in the </a:t>
            </a:r>
            <a:r>
              <a:rPr lang="en-GB" dirty="0" smtClean="0"/>
              <a:t>classroom</a:t>
            </a:r>
          </a:p>
          <a:p>
            <a:pPr marL="0" indent="0">
              <a:buNone/>
            </a:pPr>
            <a:r>
              <a:rPr lang="en-GB" dirty="0" smtClean="0"/>
              <a:t>3a. Workload </a:t>
            </a:r>
            <a:r>
              <a:rPr lang="en-GB" dirty="0"/>
              <a:t>and timetabling </a:t>
            </a:r>
            <a:endParaRPr lang="en-GB" dirty="0" smtClean="0"/>
          </a:p>
          <a:p>
            <a:pPr marL="0" indent="0">
              <a:buNone/>
            </a:pPr>
            <a:r>
              <a:rPr lang="en-GB" dirty="0" smtClean="0"/>
              <a:t>4a. Supporting </a:t>
            </a:r>
            <a:r>
              <a:rPr lang="en-GB" dirty="0"/>
              <a:t>students towards assessment</a:t>
            </a:r>
          </a:p>
          <a:p>
            <a:endParaRPr lang="en-GB" dirty="0" smtClean="0"/>
          </a:p>
          <a:p>
            <a:endParaRPr lang="en-GB" dirty="0"/>
          </a:p>
          <a:p>
            <a:endParaRPr lang="en-GB" dirty="0"/>
          </a:p>
          <a:p>
            <a:endParaRPr lang="en-GB" dirty="0"/>
          </a:p>
        </p:txBody>
      </p:sp>
      <p:sp>
        <p:nvSpPr>
          <p:cNvPr id="5" name="Text Placeholder 4"/>
          <p:cNvSpPr>
            <a:spLocks noGrp="1"/>
          </p:cNvSpPr>
          <p:nvPr>
            <p:ph type="body" sz="quarter" idx="3"/>
          </p:nvPr>
        </p:nvSpPr>
        <p:spPr/>
        <p:txBody>
          <a:bodyPr/>
          <a:lstStyle/>
          <a:p>
            <a:r>
              <a:rPr lang="en-GB" dirty="0" smtClean="0"/>
              <a:t>Idealistic</a:t>
            </a:r>
            <a:endParaRPr lang="en-GB" dirty="0"/>
          </a:p>
        </p:txBody>
      </p:sp>
      <p:sp>
        <p:nvSpPr>
          <p:cNvPr id="6" name="Content Placeholder 5"/>
          <p:cNvSpPr>
            <a:spLocks noGrp="1"/>
          </p:cNvSpPr>
          <p:nvPr>
            <p:ph sz="quarter" idx="4"/>
          </p:nvPr>
        </p:nvSpPr>
        <p:spPr/>
        <p:txBody>
          <a:bodyPr>
            <a:normAutofit/>
          </a:bodyPr>
          <a:lstStyle/>
          <a:p>
            <a:pPr marL="0" indent="0">
              <a:buNone/>
            </a:pPr>
            <a:r>
              <a:rPr lang="en-GB" dirty="0" smtClean="0"/>
              <a:t>1b. Coping </a:t>
            </a:r>
            <a:r>
              <a:rPr lang="en-GB" dirty="0"/>
              <a:t>with the </a:t>
            </a:r>
            <a:r>
              <a:rPr lang="en-GB" dirty="0" smtClean="0"/>
              <a:t>content</a:t>
            </a:r>
          </a:p>
          <a:p>
            <a:pPr marL="0" indent="0">
              <a:buNone/>
            </a:pPr>
            <a:r>
              <a:rPr lang="en-GB" dirty="0" smtClean="0"/>
              <a:t>2b. Developing </a:t>
            </a:r>
            <a:r>
              <a:rPr lang="en-GB" dirty="0"/>
              <a:t>‘Academic Authority’ and </a:t>
            </a:r>
            <a:r>
              <a:rPr lang="en-GB" dirty="0" smtClean="0"/>
              <a:t>agency</a:t>
            </a:r>
          </a:p>
          <a:p>
            <a:pPr marL="0" indent="0">
              <a:buNone/>
            </a:pPr>
            <a:r>
              <a:rPr lang="en-GB" dirty="0" smtClean="0"/>
              <a:t>3b. Developing </a:t>
            </a:r>
            <a:r>
              <a:rPr lang="en-GB" dirty="0"/>
              <a:t>collaborative working </a:t>
            </a:r>
            <a:r>
              <a:rPr lang="en-GB" dirty="0" smtClean="0"/>
              <a:t>practices</a:t>
            </a:r>
          </a:p>
          <a:p>
            <a:pPr marL="0" indent="0">
              <a:buNone/>
            </a:pPr>
            <a:r>
              <a:rPr lang="en-GB" dirty="0" smtClean="0"/>
              <a:t>4b. What </a:t>
            </a:r>
            <a:r>
              <a:rPr lang="en-GB" dirty="0"/>
              <a:t>are we assessing?</a:t>
            </a:r>
          </a:p>
          <a:p>
            <a:endParaRPr lang="en-GB" dirty="0"/>
          </a:p>
          <a:p>
            <a:endParaRPr lang="en-GB" dirty="0"/>
          </a:p>
          <a:p>
            <a:endParaRPr lang="en-GB"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3610" y="6094906"/>
            <a:ext cx="2049780" cy="584508"/>
          </a:xfrm>
          <a:prstGeom prst="rect">
            <a:avLst/>
          </a:prstGeom>
        </p:spPr>
      </p:pic>
    </p:spTree>
    <p:extLst>
      <p:ext uri="{BB962C8B-B14F-4D97-AF65-F5344CB8AC3E}">
        <p14:creationId xmlns:p14="http://schemas.microsoft.com/office/powerpoint/2010/main" val="3630643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Experience of shifting identity</a:t>
            </a:r>
            <a:endParaRPr lang="en-GB" dirty="0"/>
          </a:p>
        </p:txBody>
      </p:sp>
      <p:sp>
        <p:nvSpPr>
          <p:cNvPr id="3" name="Content Placeholder 2"/>
          <p:cNvSpPr>
            <a:spLocks noGrp="1"/>
          </p:cNvSpPr>
          <p:nvPr>
            <p:ph idx="1"/>
          </p:nvPr>
        </p:nvSpPr>
        <p:spPr/>
        <p:txBody>
          <a:bodyPr/>
          <a:lstStyle/>
          <a:p>
            <a:pPr marL="0" indent="0">
              <a:buNone/>
            </a:pPr>
            <a:r>
              <a:rPr lang="en-GB" dirty="0" smtClean="0"/>
              <a:t>‘It’s </a:t>
            </a:r>
            <a:r>
              <a:rPr lang="en-GB" dirty="0"/>
              <a:t>the first time (and this is my sixth pre-sessional) that I have seen the transition between pre-sessional and master’s course.  It made all the hard work seem really worthwhile.  I also seem to have had a kind of conversion about the content.  Having been resistant to it at first (I blame Bourdieu),  I found the work on identity absolutely fascinating and also personally relevant.  You might think that I would want to switch off when the course finished, but actually I had a long discussion with my son about it all, and ended up recommending that he read Bourdieu! </a:t>
            </a:r>
            <a:r>
              <a:rPr lang="en-GB" dirty="0" smtClean="0"/>
              <a:t>’ </a:t>
            </a:r>
            <a:r>
              <a:rPr lang="en-GB" sz="1800" dirty="0" smtClean="0"/>
              <a:t>(LC6; 13/9/16)</a:t>
            </a:r>
            <a:endParaRPr lang="en-GB" sz="18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3610" y="6094906"/>
            <a:ext cx="2049780" cy="584508"/>
          </a:xfrm>
          <a:prstGeom prst="rect">
            <a:avLst/>
          </a:prstGeom>
        </p:spPr>
      </p:pic>
    </p:spTree>
    <p:extLst>
      <p:ext uri="{BB962C8B-B14F-4D97-AF65-F5344CB8AC3E}">
        <p14:creationId xmlns:p14="http://schemas.microsoft.com/office/powerpoint/2010/main" val="3956469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Representation</a:t>
            </a:r>
          </a:p>
        </p:txBody>
      </p:sp>
      <p:sp>
        <p:nvSpPr>
          <p:cNvPr id="3" name="Text Placeholder 2"/>
          <p:cNvSpPr>
            <a:spLocks noGrp="1"/>
          </p:cNvSpPr>
          <p:nvPr>
            <p:ph type="body" idx="1"/>
          </p:nvPr>
        </p:nvSpPr>
        <p:spPr>
          <a:xfrm>
            <a:off x="839786" y="2727867"/>
            <a:ext cx="5157787" cy="823912"/>
          </a:xfrm>
        </p:spPr>
        <p:txBody>
          <a:bodyPr/>
          <a:lstStyle/>
          <a:p>
            <a:r>
              <a:rPr lang="en-GB" dirty="0" smtClean="0"/>
              <a:t>Pragmatic</a:t>
            </a:r>
            <a:endParaRPr lang="en-GB" dirty="0"/>
          </a:p>
        </p:txBody>
      </p:sp>
      <p:sp>
        <p:nvSpPr>
          <p:cNvPr id="4" name="Content Placeholder 3"/>
          <p:cNvSpPr>
            <a:spLocks noGrp="1"/>
          </p:cNvSpPr>
          <p:nvPr>
            <p:ph sz="half" idx="2"/>
          </p:nvPr>
        </p:nvSpPr>
        <p:spPr>
          <a:xfrm>
            <a:off x="839786" y="3655656"/>
            <a:ext cx="5157787" cy="3684588"/>
          </a:xfrm>
        </p:spPr>
        <p:txBody>
          <a:bodyPr/>
          <a:lstStyle/>
          <a:p>
            <a:r>
              <a:rPr lang="en-GB" dirty="0" smtClean="0"/>
              <a:t>‘sustainable’ approach to effective teaching as increase in international students</a:t>
            </a:r>
          </a:p>
          <a:p>
            <a:r>
              <a:rPr lang="en-GB" dirty="0" smtClean="0"/>
              <a:t>LC within University QA</a:t>
            </a:r>
          </a:p>
          <a:p>
            <a:r>
              <a:rPr lang="en-GB" dirty="0" smtClean="0"/>
              <a:t>Language as part of </a:t>
            </a:r>
            <a:r>
              <a:rPr lang="en-GB" dirty="0" err="1" smtClean="0"/>
              <a:t>Uni</a:t>
            </a:r>
            <a:r>
              <a:rPr lang="en-GB" dirty="0" smtClean="0"/>
              <a:t> QA</a:t>
            </a:r>
          </a:p>
          <a:p>
            <a:endParaRPr lang="en-GB" dirty="0"/>
          </a:p>
        </p:txBody>
      </p:sp>
      <p:sp>
        <p:nvSpPr>
          <p:cNvPr id="5" name="Text Placeholder 4"/>
          <p:cNvSpPr>
            <a:spLocks noGrp="1"/>
          </p:cNvSpPr>
          <p:nvPr>
            <p:ph type="body" sz="quarter" idx="3"/>
          </p:nvPr>
        </p:nvSpPr>
        <p:spPr>
          <a:xfrm>
            <a:off x="6172200" y="2745295"/>
            <a:ext cx="5183188" cy="823912"/>
          </a:xfrm>
        </p:spPr>
        <p:txBody>
          <a:bodyPr/>
          <a:lstStyle/>
          <a:p>
            <a:r>
              <a:rPr lang="en-GB" dirty="0" smtClean="0"/>
              <a:t>Idealistic</a:t>
            </a:r>
            <a:endParaRPr lang="en-GB" dirty="0"/>
          </a:p>
        </p:txBody>
      </p:sp>
      <p:sp>
        <p:nvSpPr>
          <p:cNvPr id="6" name="Content Placeholder 5"/>
          <p:cNvSpPr>
            <a:spLocks noGrp="1"/>
          </p:cNvSpPr>
          <p:nvPr>
            <p:ph sz="quarter" idx="4"/>
          </p:nvPr>
        </p:nvSpPr>
        <p:spPr>
          <a:xfrm>
            <a:off x="6097588" y="3655656"/>
            <a:ext cx="5183188" cy="3684588"/>
          </a:xfrm>
        </p:spPr>
        <p:txBody>
          <a:bodyPr/>
          <a:lstStyle/>
          <a:p>
            <a:r>
              <a:rPr lang="en-GB" dirty="0" smtClean="0"/>
              <a:t>LC and wider in two-way sharing of expertise: linguistic and international student-orientation</a:t>
            </a:r>
            <a:endParaRPr lang="en-GB" dirty="0"/>
          </a:p>
          <a:p>
            <a:r>
              <a:rPr lang="en-GB" dirty="0" smtClean="0"/>
              <a:t>Contra</a:t>
            </a:r>
            <a:r>
              <a:rPr lang="en-GB" dirty="0"/>
              <a:t> </a:t>
            </a:r>
            <a:r>
              <a:rPr lang="en-GB" dirty="0" smtClean="0"/>
              <a:t>‘</a:t>
            </a:r>
            <a:r>
              <a:rPr lang="en-GB" dirty="0" err="1" smtClean="0"/>
              <a:t>othering</a:t>
            </a:r>
            <a:r>
              <a:rPr lang="en-GB" dirty="0" smtClean="0"/>
              <a:t>’  </a:t>
            </a:r>
          </a:p>
          <a:p>
            <a:r>
              <a:rPr lang="en-GB" dirty="0" smtClean="0"/>
              <a:t>Inclusion as widely interpreted</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3610" y="6094906"/>
            <a:ext cx="2049780" cy="584508"/>
          </a:xfrm>
          <a:prstGeom prst="rect">
            <a:avLst/>
          </a:prstGeom>
        </p:spPr>
      </p:pic>
      <p:sp>
        <p:nvSpPr>
          <p:cNvPr id="9" name="TextBox 8"/>
          <p:cNvSpPr txBox="1"/>
          <p:nvPr/>
        </p:nvSpPr>
        <p:spPr>
          <a:xfrm>
            <a:off x="1337310" y="1410226"/>
            <a:ext cx="8961120" cy="1200329"/>
          </a:xfrm>
          <a:prstGeom prst="rect">
            <a:avLst/>
          </a:prstGeom>
          <a:noFill/>
        </p:spPr>
        <p:txBody>
          <a:bodyPr wrap="square" rtlCol="0">
            <a:spAutoFit/>
          </a:bodyPr>
          <a:lstStyle/>
          <a:p>
            <a:r>
              <a:rPr lang="en-GB" sz="3600" dirty="0" smtClean="0"/>
              <a:t>Higher profile = more scrutiny</a:t>
            </a:r>
          </a:p>
          <a:p>
            <a:r>
              <a:rPr lang="en-GB" sz="3600" dirty="0" smtClean="0"/>
              <a:t>Affordances for LC, students and University</a:t>
            </a:r>
            <a:endParaRPr lang="en-GB" sz="3600" dirty="0"/>
          </a:p>
        </p:txBody>
      </p:sp>
    </p:spTree>
    <p:extLst>
      <p:ext uri="{BB962C8B-B14F-4D97-AF65-F5344CB8AC3E}">
        <p14:creationId xmlns:p14="http://schemas.microsoft.com/office/powerpoint/2010/main" val="2631804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Conclusion</a:t>
            </a:r>
            <a:endParaRPr lang="en-GB" b="1" dirty="0"/>
          </a:p>
        </p:txBody>
      </p:sp>
      <p:sp>
        <p:nvSpPr>
          <p:cNvPr id="3" name="Content Placeholder 2"/>
          <p:cNvSpPr>
            <a:spLocks noGrp="1"/>
          </p:cNvSpPr>
          <p:nvPr>
            <p:ph idx="1"/>
          </p:nvPr>
        </p:nvSpPr>
        <p:spPr>
          <a:xfrm>
            <a:off x="2023110" y="1825625"/>
            <a:ext cx="9330690" cy="4351338"/>
          </a:xfrm>
        </p:spPr>
        <p:txBody>
          <a:bodyPr/>
          <a:lstStyle/>
          <a:p>
            <a:pPr marL="0" indent="0">
              <a:buNone/>
            </a:pPr>
            <a:r>
              <a:rPr lang="en-GB" sz="3600" dirty="0" smtClean="0"/>
              <a:t>Value of collaboration</a:t>
            </a:r>
          </a:p>
          <a:p>
            <a:r>
              <a:rPr lang="en-GB" dirty="0"/>
              <a:t>Breaking down barriers</a:t>
            </a:r>
          </a:p>
          <a:p>
            <a:r>
              <a:rPr lang="en-GB" dirty="0"/>
              <a:t>Reducing the ‘othering’ that can occur if LC is on the </a:t>
            </a:r>
            <a:r>
              <a:rPr lang="en-GB" dirty="0" smtClean="0"/>
              <a:t>margins</a:t>
            </a:r>
          </a:p>
          <a:p>
            <a:r>
              <a:rPr lang="en-GB" dirty="0" smtClean="0"/>
              <a:t>Becoming equal partners in the academy</a:t>
            </a:r>
          </a:p>
          <a:p>
            <a:r>
              <a:rPr lang="en-GB" dirty="0" smtClean="0"/>
              <a:t>Developing sense of academic identity</a:t>
            </a:r>
          </a:p>
          <a:p>
            <a:pPr marL="0" indent="0">
              <a:buNone/>
            </a:pPr>
            <a:endParaRPr lang="en-GB" dirty="0"/>
          </a:p>
          <a:p>
            <a:pPr marL="0" indent="0" algn="ctr">
              <a:buNone/>
            </a:pPr>
            <a:r>
              <a:rPr lang="en-GB" sz="3600" dirty="0" smtClean="0"/>
              <a:t>‘Principled Pragmatism’ </a:t>
            </a:r>
          </a:p>
          <a:p>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3610" y="6094906"/>
            <a:ext cx="2049780" cy="584508"/>
          </a:xfrm>
          <a:prstGeom prst="rect">
            <a:avLst/>
          </a:prstGeom>
        </p:spPr>
      </p:pic>
    </p:spTree>
    <p:extLst>
      <p:ext uri="{BB962C8B-B14F-4D97-AF65-F5344CB8AC3E}">
        <p14:creationId xmlns:p14="http://schemas.microsoft.com/office/powerpoint/2010/main" val="4272861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Acknowledgements</a:t>
            </a:r>
            <a:endParaRPr lang="en-GB" dirty="0"/>
          </a:p>
        </p:txBody>
      </p:sp>
      <p:sp>
        <p:nvSpPr>
          <p:cNvPr id="3" name="Content Placeholder 2"/>
          <p:cNvSpPr>
            <a:spLocks noGrp="1"/>
          </p:cNvSpPr>
          <p:nvPr>
            <p:ph idx="1"/>
          </p:nvPr>
        </p:nvSpPr>
        <p:spPr>
          <a:xfrm>
            <a:off x="838200" y="4357430"/>
            <a:ext cx="10515600" cy="1819532"/>
          </a:xfrm>
        </p:spPr>
        <p:txBody>
          <a:bodyPr>
            <a:normAutofit lnSpcReduction="10000"/>
          </a:bodyPr>
          <a:lstStyle/>
          <a:p>
            <a:pPr marL="0" indent="0" algn="ctr">
              <a:buNone/>
            </a:pPr>
            <a:r>
              <a:rPr lang="en-GB" sz="5400" dirty="0" smtClean="0"/>
              <a:t>Thank you</a:t>
            </a:r>
            <a:endParaRPr lang="en-GB" dirty="0"/>
          </a:p>
          <a:p>
            <a:pPr marL="0" indent="0" algn="ctr">
              <a:buNone/>
            </a:pPr>
            <a:r>
              <a:rPr lang="en-GB" dirty="0" smtClean="0"/>
              <a:t>Bee Bond 	      </a:t>
            </a:r>
            <a:r>
              <a:rPr lang="en-GB" dirty="0" err="1" smtClean="0"/>
              <a:t>b.bond@leeds.ac.uk</a:t>
            </a:r>
            <a:endParaRPr lang="en-GB" dirty="0" smtClean="0"/>
          </a:p>
          <a:p>
            <a:pPr marL="0" indent="0" algn="ctr">
              <a:buNone/>
            </a:pPr>
            <a:r>
              <a:rPr lang="en-GB" dirty="0" smtClean="0"/>
              <a:t>Melinda Whong  	</a:t>
            </a:r>
            <a:r>
              <a:rPr lang="en-GB" dirty="0" err="1" smtClean="0"/>
              <a:t>m.whong@leeds.ac.uk</a:t>
            </a:r>
            <a:endParaRPr lang="en-GB" dirty="0" smtClean="0"/>
          </a:p>
          <a:p>
            <a:pPr marL="0" indent="0">
              <a:buNone/>
            </a:pPr>
            <a:endParaRPr lang="en-GB" dirty="0"/>
          </a:p>
          <a:p>
            <a:pPr marL="0" indent="0">
              <a:buNone/>
            </a:pPr>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3610" y="6094906"/>
            <a:ext cx="2049780" cy="584508"/>
          </a:xfrm>
          <a:prstGeom prst="rect">
            <a:avLst/>
          </a:prstGeom>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6000602" y="1246644"/>
            <a:ext cx="5084366" cy="873816"/>
          </a:xfrm>
          <a:prstGeom prst="rect">
            <a:avLst/>
          </a:prstGeom>
        </p:spPr>
      </p:pic>
      <p:sp>
        <p:nvSpPr>
          <p:cNvPr id="8" name="Rectangle 7"/>
          <p:cNvSpPr/>
          <p:nvPr/>
        </p:nvSpPr>
        <p:spPr>
          <a:xfrm>
            <a:off x="1301749" y="2365373"/>
            <a:ext cx="8747125" cy="1754327"/>
          </a:xfrm>
          <a:prstGeom prst="rect">
            <a:avLst/>
          </a:prstGeom>
        </p:spPr>
        <p:txBody>
          <a:bodyPr wrap="square">
            <a:spAutoFit/>
          </a:bodyPr>
          <a:lstStyle/>
          <a:p>
            <a:r>
              <a:rPr lang="en-US" sz="2800" dirty="0" smtClean="0"/>
              <a:t>LC Colleagues, and in particular: </a:t>
            </a:r>
            <a:r>
              <a:rPr lang="en-US" sz="2000" dirty="0" smtClean="0"/>
              <a:t>Alison </a:t>
            </a:r>
            <a:r>
              <a:rPr lang="en-US" sz="2000" dirty="0"/>
              <a:t>Leslie, Angela </a:t>
            </a:r>
            <a:r>
              <a:rPr lang="en-US" sz="2000" dirty="0" err="1"/>
              <a:t>Hulme</a:t>
            </a:r>
            <a:r>
              <a:rPr lang="en-US" sz="2000" dirty="0"/>
              <a:t>, Catherine </a:t>
            </a:r>
            <a:r>
              <a:rPr lang="en-US" sz="2000" dirty="0" err="1"/>
              <a:t>Macbean</a:t>
            </a:r>
            <a:r>
              <a:rPr lang="en-US" sz="2000" dirty="0"/>
              <a:t>, Cheryl </a:t>
            </a:r>
            <a:r>
              <a:rPr lang="en-US" sz="2000" dirty="0" err="1"/>
              <a:t>Greenlay</a:t>
            </a:r>
            <a:r>
              <a:rPr lang="en-US" sz="2000" dirty="0"/>
              <a:t>, Christopher </a:t>
            </a:r>
            <a:r>
              <a:rPr lang="en-US" sz="2000" dirty="0" err="1"/>
              <a:t>Pajak</a:t>
            </a:r>
            <a:r>
              <a:rPr lang="en-US" sz="2000" dirty="0"/>
              <a:t>, </a:t>
            </a:r>
            <a:r>
              <a:rPr lang="en-US" sz="2000" dirty="0" err="1"/>
              <a:t>Deak</a:t>
            </a:r>
            <a:r>
              <a:rPr lang="en-US" sz="2000" dirty="0"/>
              <a:t> Kirkham, Gary Hernandez, Jane </a:t>
            </a:r>
            <a:r>
              <a:rPr lang="en-US" sz="2000" dirty="0" err="1"/>
              <a:t>Brearley</a:t>
            </a:r>
            <a:r>
              <a:rPr lang="en-US" sz="2000" dirty="0"/>
              <a:t>, Jane Templeton, Jenna </a:t>
            </a:r>
            <a:r>
              <a:rPr lang="en-US" sz="2000" dirty="0" err="1"/>
              <a:t>Bodin</a:t>
            </a:r>
            <a:r>
              <a:rPr lang="en-US" sz="2000" dirty="0"/>
              <a:t>-Galvez, Jennifer </a:t>
            </a:r>
            <a:r>
              <a:rPr lang="en-US" sz="2000" dirty="0" err="1"/>
              <a:t>Hirst</a:t>
            </a:r>
            <a:r>
              <a:rPr lang="en-US" sz="2000" dirty="0"/>
              <a:t>, Jeremy Bradford, Kerri Freeman, Laura Foster, Monica </a:t>
            </a:r>
            <a:r>
              <a:rPr lang="en-US" sz="2000" dirty="0" err="1" smtClean="0"/>
              <a:t>Facchinello</a:t>
            </a:r>
            <a:r>
              <a:rPr lang="en-US" sz="2000" dirty="0" smtClean="0"/>
              <a:t>, </a:t>
            </a:r>
            <a:r>
              <a:rPr lang="en-US" sz="2000" dirty="0" smtClean="0"/>
              <a:t>Natasha </a:t>
            </a:r>
            <a:r>
              <a:rPr lang="en-US" sz="2000" dirty="0"/>
              <a:t>Rust, Niamh </a:t>
            </a:r>
            <a:r>
              <a:rPr lang="en-US" sz="2000" dirty="0" smtClean="0"/>
              <a:t>Mullen</a:t>
            </a:r>
            <a:r>
              <a:rPr lang="en-GB" sz="2000" dirty="0" smtClean="0"/>
              <a:t>, </a:t>
            </a:r>
            <a:r>
              <a:rPr lang="en-US" sz="2000" dirty="0" smtClean="0"/>
              <a:t>Peter </a:t>
            </a:r>
            <a:r>
              <a:rPr lang="en-US" sz="2000" dirty="0"/>
              <a:t>Matthews, Sara </a:t>
            </a:r>
            <a:r>
              <a:rPr lang="en-US" sz="2000" dirty="0" smtClean="0"/>
              <a:t>Montgomery</a:t>
            </a:r>
            <a:endParaRPr lang="en-GB" sz="2000" dirty="0"/>
          </a:p>
        </p:txBody>
      </p:sp>
    </p:spTree>
    <p:extLst>
      <p:ext uri="{BB962C8B-B14F-4D97-AF65-F5344CB8AC3E}">
        <p14:creationId xmlns:p14="http://schemas.microsoft.com/office/powerpoint/2010/main" val="1069098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References</a:t>
            </a:r>
            <a:endParaRPr lang="en-GB" b="1" dirty="0"/>
          </a:p>
        </p:txBody>
      </p:sp>
      <p:sp>
        <p:nvSpPr>
          <p:cNvPr id="3" name="Content Placeholder 2"/>
          <p:cNvSpPr>
            <a:spLocks noGrp="1"/>
          </p:cNvSpPr>
          <p:nvPr>
            <p:ph idx="1"/>
          </p:nvPr>
        </p:nvSpPr>
        <p:spPr>
          <a:xfrm>
            <a:off x="887104" y="1337481"/>
            <a:ext cx="10466696" cy="4839482"/>
          </a:xfrm>
        </p:spPr>
        <p:txBody>
          <a:bodyPr>
            <a:normAutofit fontScale="47500" lnSpcReduction="20000"/>
          </a:bodyPr>
          <a:lstStyle/>
          <a:p>
            <a:pPr marL="0" indent="0">
              <a:buNone/>
            </a:pPr>
            <a:r>
              <a:rPr lang="en-GB" dirty="0"/>
              <a:t>BALEAP </a:t>
            </a:r>
            <a:r>
              <a:rPr lang="en-GB" dirty="0" smtClean="0"/>
              <a:t>(2008) </a:t>
            </a:r>
            <a:r>
              <a:rPr lang="en-GB" dirty="0"/>
              <a:t>Competency framework for teachers of English for </a:t>
            </a:r>
            <a:r>
              <a:rPr lang="en-GB" dirty="0" smtClean="0"/>
              <a:t>academic purposes</a:t>
            </a:r>
            <a:r>
              <a:rPr lang="en-GB" dirty="0"/>
              <a:t>. Retrieved from </a:t>
            </a:r>
            <a:r>
              <a:rPr lang="en-GB" dirty="0">
                <a:hlinkClick r:id="rId3"/>
              </a:rPr>
              <a:t>http://</a:t>
            </a:r>
            <a:r>
              <a:rPr lang="en-GB" dirty="0" smtClean="0">
                <a:hlinkClick r:id="rId3"/>
              </a:rPr>
              <a:t>www.baleap.org/wpcontent/uploads/2016/04/teap-competency-framework.pdf</a:t>
            </a:r>
            <a:r>
              <a:rPr lang="en-GB" dirty="0"/>
              <a:t> </a:t>
            </a:r>
          </a:p>
          <a:p>
            <a:pPr marL="0" indent="0">
              <a:buNone/>
            </a:pPr>
            <a:r>
              <a:rPr lang="en-GB" dirty="0"/>
              <a:t>BALEAP. </a:t>
            </a:r>
            <a:r>
              <a:rPr lang="en-GB" dirty="0" smtClean="0"/>
              <a:t>(2014) </a:t>
            </a:r>
            <a:r>
              <a:rPr lang="en-GB" dirty="0"/>
              <a:t>TEAP: Accreditation Scheme Handbook. </a:t>
            </a:r>
            <a:r>
              <a:rPr lang="en-GB" dirty="0" smtClean="0"/>
              <a:t>Available: </a:t>
            </a:r>
            <a:r>
              <a:rPr lang="en-GB" dirty="0" smtClean="0">
                <a:hlinkClick r:id="rId4"/>
              </a:rPr>
              <a:t>https</a:t>
            </a:r>
            <a:r>
              <a:rPr lang="en-GB" dirty="0">
                <a:hlinkClick r:id="rId4"/>
              </a:rPr>
              <a:t>://</a:t>
            </a:r>
            <a:r>
              <a:rPr lang="en-GB" dirty="0" smtClean="0">
                <a:hlinkClick r:id="rId4"/>
              </a:rPr>
              <a:t>www.baleap.org/wp-content/uploads/2016/04/TEAP-Scheme-Handbook-2014.pdf</a:t>
            </a:r>
            <a:r>
              <a:rPr lang="en-GB" dirty="0"/>
              <a:t> </a:t>
            </a:r>
          </a:p>
          <a:p>
            <a:pPr marL="0" indent="0">
              <a:buNone/>
            </a:pPr>
            <a:r>
              <a:rPr lang="en-GB" dirty="0" smtClean="0"/>
              <a:t>Bruce</a:t>
            </a:r>
            <a:r>
              <a:rPr lang="en-GB" dirty="0"/>
              <a:t>, I (2011) </a:t>
            </a:r>
            <a:r>
              <a:rPr lang="en-GB" i="1" dirty="0"/>
              <a:t>Theory and concepts of English for </a:t>
            </a:r>
            <a:r>
              <a:rPr lang="en-GB" i="1" dirty="0" smtClean="0"/>
              <a:t>Academic Purposes. </a:t>
            </a:r>
            <a:r>
              <a:rPr lang="en-GB" dirty="0"/>
              <a:t>Basingstoke </a:t>
            </a:r>
            <a:r>
              <a:rPr lang="en-GB" dirty="0" smtClean="0"/>
              <a:t>Palgrave Macmillan.</a:t>
            </a:r>
          </a:p>
          <a:p>
            <a:pPr marL="0" indent="0">
              <a:buNone/>
            </a:pPr>
            <a:r>
              <a:rPr lang="en-GB" dirty="0"/>
              <a:t>Bruce, I. (2008) </a:t>
            </a:r>
            <a:r>
              <a:rPr lang="en-GB" i="1" dirty="0"/>
              <a:t>Academic </a:t>
            </a:r>
            <a:r>
              <a:rPr lang="en-GB" i="1" dirty="0" smtClean="0"/>
              <a:t>Writing </a:t>
            </a:r>
            <a:r>
              <a:rPr lang="en-GB" i="1" dirty="0"/>
              <a:t>and Genre: A systematic analysis. </a:t>
            </a:r>
            <a:r>
              <a:rPr lang="en-GB" dirty="0"/>
              <a:t>London, </a:t>
            </a:r>
            <a:r>
              <a:rPr lang="en-GB" dirty="0" smtClean="0"/>
              <a:t>Continuum.</a:t>
            </a:r>
          </a:p>
          <a:p>
            <a:pPr marL="0" indent="0">
              <a:buNone/>
            </a:pPr>
            <a:r>
              <a:rPr lang="en-GB" dirty="0" smtClean="0"/>
              <a:t>Butcher, C, Davies, C &amp; </a:t>
            </a:r>
            <a:r>
              <a:rPr lang="en-GB" dirty="0" err="1" smtClean="0"/>
              <a:t>Highton</a:t>
            </a:r>
            <a:r>
              <a:rPr lang="en-GB" dirty="0" smtClean="0"/>
              <a:t>, M (2006) </a:t>
            </a:r>
            <a:r>
              <a:rPr lang="en-GB" i="1" dirty="0" smtClean="0"/>
              <a:t>Designing learning: from module outline to effective teaching </a:t>
            </a:r>
            <a:r>
              <a:rPr lang="en-GB" dirty="0" smtClean="0"/>
              <a:t>London, Routledge.</a:t>
            </a:r>
          </a:p>
          <a:p>
            <a:pPr marL="0" indent="0">
              <a:buNone/>
            </a:pPr>
            <a:r>
              <a:rPr lang="en-GB" dirty="0"/>
              <a:t>Ding, A  &amp; Bruce, I (forthcoming) </a:t>
            </a:r>
            <a:r>
              <a:rPr lang="en-GB" i="1" dirty="0"/>
              <a:t>The </a:t>
            </a:r>
            <a:r>
              <a:rPr lang="en-GB" i="1" dirty="0" smtClean="0"/>
              <a:t>English </a:t>
            </a:r>
            <a:r>
              <a:rPr lang="en-GB" i="1" dirty="0"/>
              <a:t>for </a:t>
            </a:r>
            <a:r>
              <a:rPr lang="en-GB" i="1" dirty="0" smtClean="0"/>
              <a:t>Academic </a:t>
            </a:r>
            <a:r>
              <a:rPr lang="en-GB" i="1" dirty="0"/>
              <a:t>Purposes Practitioner: </a:t>
            </a:r>
            <a:r>
              <a:rPr lang="en-GB" i="1" dirty="0" smtClean="0"/>
              <a:t>operating </a:t>
            </a:r>
            <a:r>
              <a:rPr lang="en-GB" i="1" dirty="0"/>
              <a:t>on the margins of academia</a:t>
            </a:r>
            <a:r>
              <a:rPr lang="en-GB" dirty="0"/>
              <a:t> </a:t>
            </a:r>
            <a:r>
              <a:rPr lang="en-GB" dirty="0" smtClean="0"/>
              <a:t>Basingstoke Palgrave Macmillan.</a:t>
            </a:r>
            <a:endParaRPr lang="en-GB" dirty="0"/>
          </a:p>
          <a:p>
            <a:pPr marL="0" indent="0">
              <a:buNone/>
            </a:pPr>
            <a:r>
              <a:rPr lang="en-GB" dirty="0" smtClean="0"/>
              <a:t>Edwards</a:t>
            </a:r>
            <a:r>
              <a:rPr lang="en-GB" dirty="0"/>
              <a:t>, Lee (2015)  </a:t>
            </a:r>
            <a:r>
              <a:rPr lang="en-GB" i="1" dirty="0"/>
              <a:t>Power, Diversity and Public Relations </a:t>
            </a:r>
            <a:r>
              <a:rPr lang="en-GB" dirty="0" smtClean="0"/>
              <a:t>Abingdon</a:t>
            </a:r>
            <a:r>
              <a:rPr lang="en-GB" dirty="0"/>
              <a:t>, </a:t>
            </a:r>
            <a:r>
              <a:rPr lang="en-GB" dirty="0" smtClean="0"/>
              <a:t>Routledge.</a:t>
            </a:r>
          </a:p>
          <a:p>
            <a:pPr marL="0" indent="0">
              <a:buNone/>
            </a:pPr>
            <a:r>
              <a:rPr lang="en-GB" dirty="0" smtClean="0"/>
              <a:t>The Higher Education Academy </a:t>
            </a:r>
            <a:r>
              <a:rPr lang="en-GB" dirty="0"/>
              <a:t>(2014) </a:t>
            </a:r>
            <a:r>
              <a:rPr lang="en-GB" i="1" dirty="0"/>
              <a:t>Internationalising Higher Education </a:t>
            </a:r>
            <a:r>
              <a:rPr lang="en-GB" i="1" dirty="0" smtClean="0"/>
              <a:t>Framework. </a:t>
            </a:r>
            <a:r>
              <a:rPr lang="en-GB" dirty="0" smtClean="0"/>
              <a:t>Available: </a:t>
            </a:r>
            <a:r>
              <a:rPr lang="en-GB" dirty="0" smtClean="0">
                <a:hlinkClick r:id="rId5"/>
              </a:rPr>
              <a:t>https</a:t>
            </a:r>
            <a:r>
              <a:rPr lang="en-GB" dirty="0">
                <a:hlinkClick r:id="rId5"/>
              </a:rPr>
              <a:t>://</a:t>
            </a:r>
            <a:r>
              <a:rPr lang="en-GB" dirty="0" smtClean="0">
                <a:hlinkClick r:id="rId5"/>
              </a:rPr>
              <a:t>www.heacademy.ac.uk/system/files/resources/internationalisingheframeworkfinal.pdf</a:t>
            </a:r>
            <a:endParaRPr lang="en-GB" dirty="0" smtClean="0"/>
          </a:p>
          <a:p>
            <a:pPr marL="0" indent="0">
              <a:buNone/>
            </a:pPr>
            <a:r>
              <a:rPr lang="en-GB" dirty="0" smtClean="0"/>
              <a:t>Hyland, </a:t>
            </a:r>
            <a:r>
              <a:rPr lang="en-GB" dirty="0"/>
              <a:t>K. </a:t>
            </a:r>
            <a:r>
              <a:rPr lang="en-GB" dirty="0" smtClean="0"/>
              <a:t>(2002) </a:t>
            </a:r>
            <a:r>
              <a:rPr lang="en-GB" dirty="0"/>
              <a:t>Specificity revisited: how far should we go now? </a:t>
            </a:r>
            <a:r>
              <a:rPr lang="en-GB" i="1" dirty="0"/>
              <a:t>English </a:t>
            </a:r>
            <a:r>
              <a:rPr lang="en-GB" i="1" dirty="0" smtClean="0"/>
              <a:t>for specific </a:t>
            </a:r>
            <a:r>
              <a:rPr lang="en-GB" i="1" dirty="0"/>
              <a:t>purposes, </a:t>
            </a:r>
            <a:r>
              <a:rPr lang="en-GB" dirty="0"/>
              <a:t>21</a:t>
            </a:r>
            <a:r>
              <a:rPr lang="en-GB" b="1" dirty="0"/>
              <a:t>, </a:t>
            </a:r>
            <a:r>
              <a:rPr lang="en-GB" dirty="0"/>
              <a:t>385-395.</a:t>
            </a:r>
            <a:endParaRPr lang="en-GB" i="1" dirty="0" smtClean="0"/>
          </a:p>
          <a:p>
            <a:pPr marL="0" indent="0">
              <a:buNone/>
            </a:pPr>
            <a:r>
              <a:rPr lang="en-GB" dirty="0" smtClean="0"/>
              <a:t>Hyland, K (2004) </a:t>
            </a:r>
            <a:r>
              <a:rPr lang="en-GB" i="1" dirty="0" smtClean="0"/>
              <a:t>Disciplinary discourses: social interactions in academic writing. </a:t>
            </a:r>
            <a:r>
              <a:rPr lang="en-GB" dirty="0" smtClean="0"/>
              <a:t>Ann </a:t>
            </a:r>
            <a:r>
              <a:rPr lang="en-GB" dirty="0" err="1" smtClean="0"/>
              <a:t>Arbor</a:t>
            </a:r>
            <a:r>
              <a:rPr lang="en-GB" dirty="0"/>
              <a:t>,</a:t>
            </a:r>
            <a:r>
              <a:rPr lang="en-GB" dirty="0" smtClean="0"/>
              <a:t> University of Michigan Press.</a:t>
            </a:r>
          </a:p>
          <a:p>
            <a:pPr marL="0" indent="0">
              <a:buNone/>
            </a:pPr>
            <a:r>
              <a:rPr lang="en-GB" dirty="0" err="1" smtClean="0"/>
              <a:t>Kumaravadivelu</a:t>
            </a:r>
            <a:r>
              <a:rPr lang="en-GB" dirty="0" smtClean="0"/>
              <a:t>, B. (1994) The </a:t>
            </a:r>
            <a:r>
              <a:rPr lang="en-GB" dirty="0" err="1"/>
              <a:t>Postmethod</a:t>
            </a:r>
            <a:r>
              <a:rPr lang="en-GB" dirty="0"/>
              <a:t> Condition: (E)merging Strategies for Second/Foreign Language </a:t>
            </a:r>
            <a:r>
              <a:rPr lang="en-GB" dirty="0" smtClean="0"/>
              <a:t>Teaching </a:t>
            </a:r>
            <a:r>
              <a:rPr lang="en-GB" dirty="0"/>
              <a:t> </a:t>
            </a:r>
            <a:r>
              <a:rPr lang="en-GB" dirty="0" smtClean="0"/>
              <a:t>TESOL </a:t>
            </a:r>
            <a:r>
              <a:rPr lang="en-GB" dirty="0"/>
              <a:t>Quarterly, Vol. </a:t>
            </a:r>
            <a:r>
              <a:rPr lang="en-GB" dirty="0" smtClean="0"/>
              <a:t>28(1) </a:t>
            </a:r>
            <a:r>
              <a:rPr lang="en-GB" dirty="0"/>
              <a:t>pp. </a:t>
            </a:r>
            <a:r>
              <a:rPr lang="en-GB" dirty="0" smtClean="0"/>
              <a:t>27-48.</a:t>
            </a:r>
          </a:p>
          <a:p>
            <a:pPr marL="0" indent="0">
              <a:buNone/>
            </a:pPr>
            <a:r>
              <a:rPr lang="en-GB" dirty="0" smtClean="0"/>
              <a:t>Paxton</a:t>
            </a:r>
            <a:r>
              <a:rPr lang="en-GB" dirty="0"/>
              <a:t>, Morag &amp; Frith, Vera (2014 ) Implications of academic literacies research for knowledge making and curriculum design </a:t>
            </a:r>
            <a:r>
              <a:rPr lang="en-GB" i="1" dirty="0" smtClean="0"/>
              <a:t>Higher Education 67</a:t>
            </a:r>
            <a:r>
              <a:rPr lang="en-GB" dirty="0" smtClean="0"/>
              <a:t>:171–182.</a:t>
            </a:r>
          </a:p>
          <a:p>
            <a:pPr marL="0" indent="0">
              <a:buNone/>
            </a:pPr>
            <a:r>
              <a:rPr lang="en-GB" dirty="0" smtClean="0"/>
              <a:t>Wingate</a:t>
            </a:r>
            <a:r>
              <a:rPr lang="en-GB" dirty="0"/>
              <a:t>, U &amp; Tribble, C (2012) The best of both worlds</a:t>
            </a:r>
            <a:r>
              <a:rPr lang="en-GB" dirty="0" smtClean="0"/>
              <a:t>? Towards </a:t>
            </a:r>
            <a:r>
              <a:rPr lang="en-GB" dirty="0"/>
              <a:t>an English for Academic Purposes/Academic Literacies writing </a:t>
            </a:r>
            <a:r>
              <a:rPr lang="en-GB" dirty="0" smtClean="0"/>
              <a:t>pedagogy, </a:t>
            </a:r>
            <a:r>
              <a:rPr lang="en-GB" i="1" dirty="0" smtClean="0"/>
              <a:t>Studies in Higher Education</a:t>
            </a:r>
            <a:r>
              <a:rPr lang="en-GB" dirty="0" smtClean="0"/>
              <a:t>, 37:4, 481-495.</a:t>
            </a:r>
          </a:p>
          <a:p>
            <a:pPr marL="0" indent="0">
              <a:buNone/>
            </a:pPr>
            <a:r>
              <a:rPr lang="en-GB" dirty="0"/>
              <a:t>Wingate, U. (2015) </a:t>
            </a:r>
            <a:r>
              <a:rPr lang="en-GB" i="1" dirty="0"/>
              <a:t>Academic Literacy and Student Diversity: the case for inclusive </a:t>
            </a:r>
            <a:r>
              <a:rPr lang="en-GB" i="1" dirty="0" smtClean="0"/>
              <a:t>practice. </a:t>
            </a:r>
            <a:r>
              <a:rPr lang="en-GB" dirty="0"/>
              <a:t>Multilingual </a:t>
            </a:r>
            <a:r>
              <a:rPr lang="en-GB" dirty="0" smtClean="0"/>
              <a:t>Matters.</a:t>
            </a:r>
          </a:p>
          <a:p>
            <a:pPr marL="0" indent="0">
              <a:buNone/>
            </a:pPr>
            <a:r>
              <a:rPr lang="en-GB" dirty="0" smtClean="0"/>
              <a:t>Yuval-Davies</a:t>
            </a:r>
            <a:r>
              <a:rPr lang="en-GB" dirty="0"/>
              <a:t>, N (2006) Intersectionality and feminist politics </a:t>
            </a:r>
            <a:r>
              <a:rPr lang="en-GB" i="1" dirty="0"/>
              <a:t>European Journal of Women's Studies </a:t>
            </a:r>
            <a:r>
              <a:rPr lang="en-GB" dirty="0"/>
              <a:t>Vol 13(3) </a:t>
            </a:r>
            <a:r>
              <a:rPr lang="en-GB" dirty="0" smtClean="0"/>
              <a:t>193-209.</a:t>
            </a:r>
          </a:p>
          <a:p>
            <a:endParaRPr lang="en-GB" dirty="0"/>
          </a:p>
        </p:txBody>
      </p:sp>
      <p:pic>
        <p:nvPicPr>
          <p:cNvPr id="5"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833610" y="6094906"/>
            <a:ext cx="2049780" cy="584508"/>
          </a:xfrm>
          <a:prstGeom prst="rect">
            <a:avLst/>
          </a:prstGeom>
        </p:spPr>
      </p:pic>
    </p:spTree>
    <p:extLst>
      <p:ext uri="{BB962C8B-B14F-4D97-AF65-F5344CB8AC3E}">
        <p14:creationId xmlns:p14="http://schemas.microsoft.com/office/powerpoint/2010/main" val="3707301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Background: Content-Based Pre-Sessional Project </a:t>
            </a:r>
          </a:p>
          <a:p>
            <a:pPr marL="0" indent="0">
              <a:buNone/>
            </a:pPr>
            <a:r>
              <a:rPr lang="en-GB" dirty="0" smtClean="0"/>
              <a:t>Analysis: 	Based on framework from social policy work</a:t>
            </a:r>
          </a:p>
          <a:p>
            <a:pPr marL="0" indent="0">
              <a:buNone/>
            </a:pPr>
            <a:endParaRPr lang="en-GB" dirty="0" smtClean="0"/>
          </a:p>
          <a:p>
            <a:pPr marL="0" indent="0">
              <a:buNone/>
            </a:pPr>
            <a:r>
              <a:rPr lang="en-GB" dirty="0" smtClean="0"/>
              <a:t>Aim: 		</a:t>
            </a:r>
            <a:r>
              <a:rPr lang="en-GB" dirty="0" err="1" smtClean="0"/>
              <a:t>i</a:t>
            </a:r>
            <a:r>
              <a:rPr lang="en-GB" dirty="0" smtClean="0"/>
              <a:t>) To better understand how it was possible</a:t>
            </a:r>
          </a:p>
          <a:p>
            <a:pPr marL="0" indent="0">
              <a:buNone/>
            </a:pPr>
            <a:r>
              <a:rPr lang="en-GB" dirty="0"/>
              <a:t>	</a:t>
            </a:r>
            <a:r>
              <a:rPr lang="en-GB" dirty="0" smtClean="0"/>
              <a:t>	ii) To promote what we have come to understand as: 		                ‘</a:t>
            </a:r>
            <a:r>
              <a:rPr lang="en-GB" dirty="0"/>
              <a:t>Principled Pragmatism’ </a:t>
            </a:r>
          </a:p>
          <a:p>
            <a:pPr lvl="1"/>
            <a:endParaRPr lang="en-GB" dirty="0" smtClean="0"/>
          </a:p>
          <a:p>
            <a:pPr marL="0" indent="0">
              <a:buNone/>
            </a:pPr>
            <a:r>
              <a:rPr lang="en-GB" dirty="0" smtClean="0"/>
              <a:t>	</a:t>
            </a:r>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3610" y="6094906"/>
            <a:ext cx="2049780" cy="584508"/>
          </a:xfrm>
          <a:prstGeom prst="rect">
            <a:avLst/>
          </a:prstGeom>
        </p:spPr>
      </p:pic>
    </p:spTree>
    <p:extLst>
      <p:ext uri="{BB962C8B-B14F-4D97-AF65-F5344CB8AC3E}">
        <p14:creationId xmlns:p14="http://schemas.microsoft.com/office/powerpoint/2010/main" val="220783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2015 - 2016 </a:t>
            </a:r>
            <a:endParaRPr lang="en-GB" dirty="0"/>
          </a:p>
        </p:txBody>
      </p:sp>
      <p:sp>
        <p:nvSpPr>
          <p:cNvPr id="3" name="Content Placeholder 2"/>
          <p:cNvSpPr>
            <a:spLocks noGrp="1"/>
          </p:cNvSpPr>
          <p:nvPr>
            <p:ph idx="1"/>
          </p:nvPr>
        </p:nvSpPr>
        <p:spPr>
          <a:xfrm>
            <a:off x="1860212" y="1825625"/>
            <a:ext cx="8406735" cy="4351338"/>
          </a:xfrm>
        </p:spPr>
        <p:txBody>
          <a:bodyPr/>
          <a:lstStyle/>
          <a:p>
            <a:pPr lvl="0"/>
            <a:r>
              <a:rPr lang="en-US" dirty="0"/>
              <a:t>University of Leeds</a:t>
            </a:r>
            <a:endParaRPr lang="en-GB" dirty="0"/>
          </a:p>
          <a:p>
            <a:pPr lvl="0"/>
            <a:r>
              <a:rPr lang="en-US" dirty="0"/>
              <a:t>9 Faculties </a:t>
            </a:r>
            <a:endParaRPr lang="en-GB" dirty="0"/>
          </a:p>
          <a:p>
            <a:pPr lvl="0"/>
            <a:r>
              <a:rPr lang="en-US" dirty="0"/>
              <a:t>242 taught postgraduate </a:t>
            </a:r>
            <a:r>
              <a:rPr lang="en-US" dirty="0" err="1"/>
              <a:t>programmes</a:t>
            </a:r>
            <a:r>
              <a:rPr lang="en-US" dirty="0"/>
              <a:t> </a:t>
            </a:r>
            <a:endParaRPr lang="en-GB" dirty="0"/>
          </a:p>
          <a:p>
            <a:pPr lvl="0"/>
            <a:r>
              <a:rPr lang="en-US" dirty="0"/>
              <a:t>m</a:t>
            </a:r>
            <a:r>
              <a:rPr lang="en-US" dirty="0" smtClean="0"/>
              <a:t>apped </a:t>
            </a:r>
            <a:r>
              <a:rPr lang="en-US" dirty="0"/>
              <a:t>onto one of n</a:t>
            </a:r>
            <a:r>
              <a:rPr lang="en-US" dirty="0" smtClean="0"/>
              <a:t>ine </a:t>
            </a:r>
            <a:r>
              <a:rPr lang="en-US" dirty="0"/>
              <a:t>new ‘content-based’ </a:t>
            </a:r>
            <a:r>
              <a:rPr lang="en-US" dirty="0" smtClean="0"/>
              <a:t>Pre-Sessional </a:t>
            </a:r>
            <a:r>
              <a:rPr lang="en-US" dirty="0"/>
              <a:t>course </a:t>
            </a:r>
            <a:r>
              <a:rPr lang="en-US" dirty="0" smtClean="0"/>
              <a:t>strands</a:t>
            </a:r>
            <a:endParaRPr lang="en-GB" dirty="0"/>
          </a:p>
          <a:p>
            <a:endParaRPr lang="en-GB"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3610" y="6094906"/>
            <a:ext cx="2049780" cy="584508"/>
          </a:xfrm>
          <a:prstGeom prst="rect">
            <a:avLst/>
          </a:prstGeom>
        </p:spPr>
      </p:pic>
    </p:spTree>
    <p:extLst>
      <p:ext uri="{BB962C8B-B14F-4D97-AF65-F5344CB8AC3E}">
        <p14:creationId xmlns:p14="http://schemas.microsoft.com/office/powerpoint/2010/main" val="2501764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Timeframe: 	15 months from inception</a:t>
            </a:r>
            <a:endParaRPr lang="en-GB" dirty="0"/>
          </a:p>
        </p:txBody>
      </p:sp>
      <p:sp>
        <p:nvSpPr>
          <p:cNvPr id="3" name="Content Placeholder 2"/>
          <p:cNvSpPr>
            <a:spLocks noGrp="1"/>
          </p:cNvSpPr>
          <p:nvPr>
            <p:ph idx="1"/>
          </p:nvPr>
        </p:nvSpPr>
        <p:spPr>
          <a:xfrm>
            <a:off x="838200" y="1574188"/>
            <a:ext cx="10515600" cy="5008776"/>
          </a:xfrm>
        </p:spPr>
        <p:txBody>
          <a:bodyPr>
            <a:normAutofit lnSpcReduction="10000"/>
          </a:bodyPr>
          <a:lstStyle/>
          <a:p>
            <a:pPr marL="0" indent="0">
              <a:buNone/>
            </a:pPr>
            <a:r>
              <a:rPr lang="en-US" dirty="0"/>
              <a:t>April 2015: </a:t>
            </a:r>
            <a:r>
              <a:rPr lang="en-US" dirty="0" smtClean="0"/>
              <a:t>		</a:t>
            </a:r>
            <a:r>
              <a:rPr lang="en-US" dirty="0"/>
              <a:t>C</a:t>
            </a:r>
            <a:r>
              <a:rPr lang="en-US" dirty="0" smtClean="0"/>
              <a:t>hange in English language restrictions (SELT)</a:t>
            </a:r>
            <a:endParaRPr lang="en-GB"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Summer </a:t>
            </a:r>
            <a:r>
              <a:rPr lang="en-US" dirty="0"/>
              <a:t>2016: </a:t>
            </a:r>
            <a:r>
              <a:rPr lang="en-US" dirty="0" smtClean="0"/>
              <a:t>	9 </a:t>
            </a:r>
            <a:r>
              <a:rPr lang="en-US" dirty="0"/>
              <a:t>new </a:t>
            </a:r>
            <a:r>
              <a:rPr lang="en-US" dirty="0" smtClean="0"/>
              <a:t>six-week </a:t>
            </a:r>
            <a:r>
              <a:rPr lang="en-US" dirty="0" err="1" smtClean="0"/>
              <a:t>programmes</a:t>
            </a:r>
            <a:r>
              <a:rPr lang="en-US" dirty="0" smtClean="0"/>
              <a:t> </a:t>
            </a:r>
            <a:r>
              <a:rPr lang="en-US" dirty="0"/>
              <a:t>launched </a:t>
            </a:r>
            <a:endParaRPr lang="en-GB" dirty="0"/>
          </a:p>
          <a:p>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3610" y="6094906"/>
            <a:ext cx="2049780" cy="584508"/>
          </a:xfrm>
          <a:prstGeom prst="rect">
            <a:avLst/>
          </a:prstGeom>
        </p:spPr>
      </p:pic>
      <p:sp>
        <p:nvSpPr>
          <p:cNvPr id="4" name="TextBox 3"/>
          <p:cNvSpPr txBox="1"/>
          <p:nvPr/>
        </p:nvSpPr>
        <p:spPr>
          <a:xfrm>
            <a:off x="3705226" y="2260270"/>
            <a:ext cx="4136336" cy="923330"/>
          </a:xfrm>
          <a:prstGeom prst="rect">
            <a:avLst/>
          </a:prstGeom>
          <a:noFill/>
          <a:ln>
            <a:solidFill>
              <a:schemeClr val="tx1"/>
            </a:solidFill>
          </a:ln>
        </p:spPr>
        <p:txBody>
          <a:bodyPr wrap="square" rtlCol="0">
            <a:spAutoFit/>
          </a:bodyPr>
          <a:lstStyle/>
          <a:p>
            <a:r>
              <a:rPr lang="en-US" dirty="0" smtClean="0"/>
              <a:t>Pro-Vice Chancellor Student Education</a:t>
            </a:r>
          </a:p>
          <a:p>
            <a:r>
              <a:rPr lang="en-US" dirty="0" smtClean="0"/>
              <a:t>9 Pro </a:t>
            </a:r>
            <a:r>
              <a:rPr lang="mr-IN" dirty="0" smtClean="0"/>
              <a:t>–</a:t>
            </a:r>
            <a:r>
              <a:rPr lang="en-US" dirty="0" smtClean="0"/>
              <a:t> Deans</a:t>
            </a:r>
          </a:p>
          <a:p>
            <a:r>
              <a:rPr lang="en-US" dirty="0" smtClean="0"/>
              <a:t>Funding from University Executive Group </a:t>
            </a:r>
            <a:endParaRPr lang="en-US" dirty="0"/>
          </a:p>
        </p:txBody>
      </p:sp>
      <p:sp>
        <p:nvSpPr>
          <p:cNvPr id="6" name="TextBox 5"/>
          <p:cNvSpPr txBox="1"/>
          <p:nvPr/>
        </p:nvSpPr>
        <p:spPr>
          <a:xfrm>
            <a:off x="1409850" y="3740871"/>
            <a:ext cx="3495497" cy="1477328"/>
          </a:xfrm>
          <a:prstGeom prst="rect">
            <a:avLst/>
          </a:prstGeom>
          <a:noFill/>
          <a:ln>
            <a:solidFill>
              <a:schemeClr val="tx1"/>
            </a:solidFill>
          </a:ln>
        </p:spPr>
        <p:txBody>
          <a:bodyPr wrap="square" rtlCol="0">
            <a:spAutoFit/>
          </a:bodyPr>
          <a:lstStyle/>
          <a:p>
            <a:r>
              <a:rPr lang="en-GB" dirty="0" smtClean="0"/>
              <a:t>Academic Working </a:t>
            </a:r>
            <a:r>
              <a:rPr lang="en-US" dirty="0" smtClean="0"/>
              <a:t>Group</a:t>
            </a:r>
          </a:p>
          <a:p>
            <a:pPr marL="285750" indent="-285750">
              <a:buFont typeface="Arial"/>
              <a:buChar char="•"/>
            </a:pPr>
            <a:r>
              <a:rPr lang="en-US" dirty="0"/>
              <a:t>Chaired by LC Director </a:t>
            </a:r>
          </a:p>
          <a:p>
            <a:pPr marL="285750" indent="-285750">
              <a:buFont typeface="Arial"/>
              <a:buChar char="•"/>
            </a:pPr>
            <a:r>
              <a:rPr lang="en-US" dirty="0" smtClean="0"/>
              <a:t>All Faculties represented</a:t>
            </a:r>
          </a:p>
          <a:p>
            <a:pPr marL="285750" indent="-285750">
              <a:buFont typeface="Arial"/>
              <a:buChar char="•"/>
            </a:pPr>
            <a:r>
              <a:rPr lang="en-US" dirty="0" smtClean="0"/>
              <a:t>All levels from Pro-Dean to MA </a:t>
            </a:r>
            <a:r>
              <a:rPr lang="en-US" dirty="0" err="1" smtClean="0"/>
              <a:t>programme</a:t>
            </a:r>
            <a:r>
              <a:rPr lang="en-US" dirty="0" smtClean="0"/>
              <a:t> leader</a:t>
            </a:r>
          </a:p>
        </p:txBody>
      </p:sp>
      <p:sp>
        <p:nvSpPr>
          <p:cNvPr id="7" name="TextBox 6"/>
          <p:cNvSpPr txBox="1"/>
          <p:nvPr/>
        </p:nvSpPr>
        <p:spPr>
          <a:xfrm>
            <a:off x="6618140" y="3764172"/>
            <a:ext cx="4625705" cy="1477328"/>
          </a:xfrm>
          <a:prstGeom prst="rect">
            <a:avLst/>
          </a:prstGeom>
          <a:noFill/>
          <a:ln>
            <a:solidFill>
              <a:schemeClr val="tx1"/>
            </a:solidFill>
          </a:ln>
        </p:spPr>
        <p:txBody>
          <a:bodyPr wrap="square" rtlCol="0">
            <a:spAutoFit/>
          </a:bodyPr>
          <a:lstStyle/>
          <a:p>
            <a:r>
              <a:rPr lang="en-GB" dirty="0" smtClean="0"/>
              <a:t>Operations </a:t>
            </a:r>
            <a:r>
              <a:rPr lang="en-US" dirty="0" smtClean="0"/>
              <a:t>Group</a:t>
            </a:r>
          </a:p>
          <a:p>
            <a:pPr marL="285750" indent="-285750">
              <a:buFont typeface="Arial"/>
              <a:buChar char="•"/>
            </a:pPr>
            <a:r>
              <a:rPr lang="en-US" dirty="0" smtClean="0"/>
              <a:t>Project Manager from Strategy and Planning </a:t>
            </a:r>
          </a:p>
          <a:p>
            <a:pPr marL="285750" indent="-285750">
              <a:buFont typeface="Arial"/>
              <a:buChar char="•"/>
            </a:pPr>
            <a:r>
              <a:rPr lang="en-US" dirty="0" smtClean="0"/>
              <a:t>Heads of: Admissions, Finance, QA, Student Education Services, International Office, Marketing </a:t>
            </a:r>
            <a:endParaRPr lang="en-US" dirty="0"/>
          </a:p>
        </p:txBody>
      </p:sp>
      <p:sp>
        <p:nvSpPr>
          <p:cNvPr id="8" name="Notched Right Arrow 7"/>
          <p:cNvSpPr/>
          <p:nvPr/>
        </p:nvSpPr>
        <p:spPr>
          <a:xfrm rot="2935548">
            <a:off x="5874279" y="3310234"/>
            <a:ext cx="526038" cy="361177"/>
          </a:xfrm>
          <a:prstGeom prst="notchedRightArrow">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9" name="Notched Right Arrow 8"/>
          <p:cNvSpPr/>
          <p:nvPr/>
        </p:nvSpPr>
        <p:spPr>
          <a:xfrm rot="7644052">
            <a:off x="5280974" y="3299521"/>
            <a:ext cx="526038" cy="361177"/>
          </a:xfrm>
          <a:prstGeom prst="notchedRightArrow">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0" name="Notched Right Arrow 9"/>
          <p:cNvSpPr/>
          <p:nvPr/>
        </p:nvSpPr>
        <p:spPr>
          <a:xfrm rot="7644052">
            <a:off x="6272293" y="5374316"/>
            <a:ext cx="526038" cy="361177"/>
          </a:xfrm>
          <a:prstGeom prst="notchedRightArrow">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1" name="Notched Right Arrow 10"/>
          <p:cNvSpPr/>
          <p:nvPr/>
        </p:nvSpPr>
        <p:spPr>
          <a:xfrm rot="2935548">
            <a:off x="4791604" y="5396681"/>
            <a:ext cx="526038" cy="361177"/>
          </a:xfrm>
          <a:prstGeom prst="notchedRightArrow">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06682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Course Development: Academic Input </a:t>
            </a:r>
          </a:p>
        </p:txBody>
      </p:sp>
      <p:sp>
        <p:nvSpPr>
          <p:cNvPr id="3" name="Content Placeholder 2"/>
          <p:cNvSpPr>
            <a:spLocks noGrp="1"/>
          </p:cNvSpPr>
          <p:nvPr>
            <p:ph idx="1"/>
          </p:nvPr>
        </p:nvSpPr>
        <p:spPr>
          <a:xfrm>
            <a:off x="838200" y="1574188"/>
            <a:ext cx="10515600" cy="5008776"/>
          </a:xfrm>
        </p:spPr>
        <p:txBody>
          <a:bodyPr>
            <a:normAutofit/>
          </a:bodyPr>
          <a:lstStyle/>
          <a:p>
            <a:endParaRPr lang="en-GB" dirty="0" smtClean="0"/>
          </a:p>
          <a:p>
            <a:r>
              <a:rPr lang="en-GB" dirty="0" smtClean="0"/>
              <a:t>Input for course development:</a:t>
            </a:r>
          </a:p>
          <a:p>
            <a:pPr lvl="1"/>
            <a:r>
              <a:rPr lang="en-GB" dirty="0" smtClean="0"/>
              <a:t>[Equivalent of] 3 lectures with Reading Lists</a:t>
            </a:r>
          </a:p>
          <a:p>
            <a:pPr lvl="1"/>
            <a:r>
              <a:rPr lang="en-GB" dirty="0" smtClean="0"/>
              <a:t>Consultation on formative/summative assessment task design</a:t>
            </a:r>
          </a:p>
          <a:p>
            <a:r>
              <a:rPr lang="en-GB" dirty="0" smtClean="0"/>
              <a:t>Input in summer:</a:t>
            </a:r>
          </a:p>
          <a:p>
            <a:pPr lvl="1"/>
            <a:r>
              <a:rPr lang="en-GB" dirty="0" smtClean="0"/>
              <a:t>Delivery of lectures Aug </a:t>
            </a:r>
            <a:r>
              <a:rPr lang="mr-IN" dirty="0" smtClean="0"/>
              <a:t>–</a:t>
            </a:r>
            <a:r>
              <a:rPr lang="en-GB" dirty="0" smtClean="0"/>
              <a:t> Sept</a:t>
            </a:r>
          </a:p>
          <a:p>
            <a:pPr lvl="1"/>
            <a:endParaRPr lang="en-GB" dirty="0"/>
          </a:p>
          <a:p>
            <a:pPr lvl="1"/>
            <a:endParaRPr lang="en-GB" dirty="0" smtClean="0"/>
          </a:p>
          <a:p>
            <a:pPr marL="1371600" lvl="3" indent="0">
              <a:buNone/>
            </a:pPr>
            <a:r>
              <a:rPr lang="en-GB" sz="2400" dirty="0" smtClean="0"/>
              <a:t>			[</a:t>
            </a:r>
            <a:r>
              <a:rPr lang="en-GB" sz="2400" dirty="0"/>
              <a:t>Equivalent of</a:t>
            </a:r>
            <a:r>
              <a:rPr lang="en-GB" sz="2400" dirty="0" smtClean="0"/>
              <a:t>]: for ‘Science’ = lab sessions</a:t>
            </a:r>
            <a:endParaRPr lang="en-GB" sz="2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3610" y="6094906"/>
            <a:ext cx="2049780" cy="584508"/>
          </a:xfrm>
          <a:prstGeom prst="rect">
            <a:avLst/>
          </a:prstGeom>
        </p:spPr>
      </p:pic>
    </p:spTree>
    <p:extLst>
      <p:ext uri="{BB962C8B-B14F-4D97-AF65-F5344CB8AC3E}">
        <p14:creationId xmlns:p14="http://schemas.microsoft.com/office/powerpoint/2010/main" val="3826758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05600806"/>
              </p:ext>
            </p:extLst>
          </p:nvPr>
        </p:nvGraphicFramePr>
        <p:xfrm>
          <a:off x="804900" y="196773"/>
          <a:ext cx="10602562" cy="6392900"/>
        </p:xfrm>
        <a:graphic>
          <a:graphicData uri="http://schemas.openxmlformats.org/drawingml/2006/table">
            <a:tbl>
              <a:tblPr firstRow="1" bandRow="1">
                <a:tableStyleId>{D7AC3CCA-C797-4891-BE02-D94E43425B78}</a:tableStyleId>
              </a:tblPr>
              <a:tblGrid>
                <a:gridCol w="705842"/>
                <a:gridCol w="5876452"/>
                <a:gridCol w="1967533"/>
                <a:gridCol w="2052735"/>
              </a:tblGrid>
              <a:tr h="639290">
                <a:tc>
                  <a:txBody>
                    <a:bodyPr/>
                    <a:lstStyle/>
                    <a:p>
                      <a:pPr algn="ctr"/>
                      <a:endParaRPr lang="en-US" dirty="0"/>
                    </a:p>
                  </a:txBody>
                  <a:tcPr>
                    <a:noFill/>
                  </a:tcPr>
                </a:tc>
                <a:tc>
                  <a:txBody>
                    <a:bodyPr/>
                    <a:lstStyle/>
                    <a:p>
                      <a:pPr algn="ctr"/>
                      <a:r>
                        <a:rPr lang="en-US" sz="2800" dirty="0" err="1" smtClean="0"/>
                        <a:t>Programme</a:t>
                      </a:r>
                      <a:r>
                        <a:rPr lang="en-US" sz="2800" baseline="0" dirty="0" smtClean="0"/>
                        <a:t> </a:t>
                      </a:r>
                      <a:r>
                        <a:rPr lang="en-US" sz="2800" dirty="0" smtClean="0"/>
                        <a:t>Strands</a:t>
                      </a:r>
                      <a:endParaRPr lang="en-US" sz="2800" dirty="0"/>
                    </a:p>
                  </a:txBody>
                  <a:tcPr>
                    <a:noFill/>
                  </a:tcPr>
                </a:tc>
                <a:tc>
                  <a:txBody>
                    <a:bodyPr/>
                    <a:lstStyle/>
                    <a:p>
                      <a:pPr algn="ctr"/>
                      <a:r>
                        <a:rPr lang="en-US" sz="2800" dirty="0" smtClean="0"/>
                        <a:t>Students</a:t>
                      </a:r>
                      <a:endParaRPr lang="en-US" sz="2800" dirty="0"/>
                    </a:p>
                  </a:txBody>
                  <a:tcPr>
                    <a:noFill/>
                  </a:tcPr>
                </a:tc>
                <a:tc>
                  <a:txBody>
                    <a:bodyPr/>
                    <a:lstStyle/>
                    <a:p>
                      <a:pPr algn="ctr"/>
                      <a:r>
                        <a:rPr lang="en-US" sz="2800" dirty="0" smtClean="0"/>
                        <a:t>Faculties</a:t>
                      </a:r>
                      <a:endParaRPr lang="en-US" sz="2800" dirty="0"/>
                    </a:p>
                  </a:txBody>
                  <a:tcPr>
                    <a:noFill/>
                  </a:tcPr>
                </a:tc>
              </a:tr>
              <a:tr h="639290">
                <a:tc>
                  <a:txBody>
                    <a:bodyPr/>
                    <a:lstStyle/>
                    <a:p>
                      <a:pPr algn="ctr"/>
                      <a:r>
                        <a:rPr lang="en-US" sz="2400" dirty="0" smtClean="0"/>
                        <a:t>1</a:t>
                      </a:r>
                      <a:endParaRPr lang="en-US" sz="2400" dirty="0"/>
                    </a:p>
                  </a:txBody>
                  <a:tcPr>
                    <a:solidFill>
                      <a:schemeClr val="accent4">
                        <a:lumMod val="20000"/>
                        <a:lumOff val="80000"/>
                      </a:schemeClr>
                    </a:solidFill>
                  </a:tcPr>
                </a:tc>
                <a:tc>
                  <a:txBody>
                    <a:bodyPr/>
                    <a:lstStyle/>
                    <a:p>
                      <a:r>
                        <a:rPr lang="en-US" sz="2400" dirty="0" smtClean="0"/>
                        <a:t>Language for Marketing</a:t>
                      </a:r>
                      <a:endParaRPr lang="en-US" sz="2400" dirty="0"/>
                    </a:p>
                  </a:txBody>
                  <a:tcPr>
                    <a:solidFill>
                      <a:schemeClr val="accent4">
                        <a:lumMod val="20000"/>
                        <a:lumOff val="80000"/>
                      </a:schemeClr>
                    </a:solidFill>
                  </a:tcPr>
                </a:tc>
                <a:tc>
                  <a:txBody>
                    <a:bodyPr/>
                    <a:lstStyle/>
                    <a:p>
                      <a:pPr algn="ctr"/>
                      <a:r>
                        <a:rPr lang="en-US" sz="2400" dirty="0" smtClean="0"/>
                        <a:t>220</a:t>
                      </a:r>
                      <a:endParaRPr lang="en-US" sz="2400" dirty="0"/>
                    </a:p>
                  </a:txBody>
                  <a:tcPr>
                    <a:solidFill>
                      <a:schemeClr val="accent4">
                        <a:lumMod val="20000"/>
                        <a:lumOff val="80000"/>
                      </a:schemeClr>
                    </a:solidFill>
                  </a:tcPr>
                </a:tc>
                <a:tc rowSpan="4">
                  <a:txBody>
                    <a:bodyPr/>
                    <a:lstStyle/>
                    <a:p>
                      <a:pPr algn="ctr"/>
                      <a:endParaRPr lang="en-US" sz="2400" dirty="0" smtClean="0"/>
                    </a:p>
                    <a:p>
                      <a:pPr algn="ctr"/>
                      <a:endParaRPr lang="en-US" sz="2400" dirty="0" smtClean="0"/>
                    </a:p>
                    <a:p>
                      <a:pPr algn="ctr"/>
                      <a:r>
                        <a:rPr lang="en-US" sz="2400" dirty="0" smtClean="0"/>
                        <a:t>1</a:t>
                      </a:r>
                      <a:endParaRPr lang="en-US" sz="2400" dirty="0"/>
                    </a:p>
                  </a:txBody>
                  <a:tcPr>
                    <a:solidFill>
                      <a:schemeClr val="accent4">
                        <a:lumMod val="20000"/>
                        <a:lumOff val="80000"/>
                      </a:schemeClr>
                    </a:solidFill>
                  </a:tcPr>
                </a:tc>
              </a:tr>
              <a:tr h="639290">
                <a:tc>
                  <a:txBody>
                    <a:bodyPr/>
                    <a:lstStyle/>
                    <a:p>
                      <a:pPr algn="ctr"/>
                      <a:r>
                        <a:rPr lang="en-US" sz="2400" dirty="0" smtClean="0"/>
                        <a:t>2</a:t>
                      </a:r>
                      <a:endParaRPr lang="en-US" sz="2400" dirty="0"/>
                    </a:p>
                  </a:txBody>
                  <a:tcPr>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Language for Economics</a:t>
                      </a:r>
                      <a:r>
                        <a:rPr lang="en-US" sz="2400" baseline="0" dirty="0" smtClean="0"/>
                        <a:t> and Finance</a:t>
                      </a:r>
                      <a:endParaRPr lang="en-US" sz="2400" dirty="0" smtClean="0"/>
                    </a:p>
                  </a:txBody>
                  <a:tcPr>
                    <a:solidFill>
                      <a:schemeClr val="accent4">
                        <a:lumMod val="20000"/>
                        <a:lumOff val="80000"/>
                      </a:schemeClr>
                    </a:solidFill>
                  </a:tcPr>
                </a:tc>
                <a:tc>
                  <a:txBody>
                    <a:bodyPr/>
                    <a:lstStyle/>
                    <a:p>
                      <a:pPr algn="ctr"/>
                      <a:r>
                        <a:rPr lang="en-US" sz="2400" dirty="0" smtClean="0"/>
                        <a:t>110</a:t>
                      </a:r>
                      <a:endParaRPr lang="en-US" sz="2400" dirty="0"/>
                    </a:p>
                  </a:txBody>
                  <a:tcPr>
                    <a:solidFill>
                      <a:schemeClr val="accent4">
                        <a:lumMod val="20000"/>
                        <a:lumOff val="80000"/>
                      </a:schemeClr>
                    </a:solidFill>
                  </a:tcPr>
                </a:tc>
                <a:tc vMerge="1">
                  <a:txBody>
                    <a:bodyPr/>
                    <a:lstStyle/>
                    <a:p>
                      <a:endParaRPr lang="en-US" sz="2400" dirty="0"/>
                    </a:p>
                  </a:txBody>
                  <a:tcPr>
                    <a:solidFill>
                      <a:schemeClr val="accent4">
                        <a:lumMod val="20000"/>
                        <a:lumOff val="80000"/>
                      </a:schemeClr>
                    </a:solidFill>
                  </a:tcPr>
                </a:tc>
              </a:tr>
              <a:tr h="639290">
                <a:tc>
                  <a:txBody>
                    <a:bodyPr/>
                    <a:lstStyle/>
                    <a:p>
                      <a:pPr algn="ctr"/>
                      <a:r>
                        <a:rPr lang="en-US" sz="2400" dirty="0" smtClean="0"/>
                        <a:t>3</a:t>
                      </a:r>
                      <a:endParaRPr lang="en-US" sz="2400" dirty="0"/>
                    </a:p>
                  </a:txBody>
                  <a:tcPr>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Language for Human</a:t>
                      </a:r>
                      <a:r>
                        <a:rPr lang="en-US" sz="2400" baseline="0" dirty="0" smtClean="0"/>
                        <a:t> Resources Management</a:t>
                      </a:r>
                      <a:endParaRPr lang="en-US" sz="2400" dirty="0" smtClean="0"/>
                    </a:p>
                  </a:txBody>
                  <a:tcPr>
                    <a:solidFill>
                      <a:schemeClr val="accent4">
                        <a:lumMod val="20000"/>
                        <a:lumOff val="80000"/>
                      </a:schemeClr>
                    </a:solidFill>
                  </a:tcPr>
                </a:tc>
                <a:tc>
                  <a:txBody>
                    <a:bodyPr/>
                    <a:lstStyle/>
                    <a:p>
                      <a:pPr algn="ctr"/>
                      <a:r>
                        <a:rPr lang="en-US" sz="2400" dirty="0" smtClean="0"/>
                        <a:t>93</a:t>
                      </a:r>
                      <a:endParaRPr lang="en-US" sz="2400" dirty="0"/>
                    </a:p>
                  </a:txBody>
                  <a:tcPr>
                    <a:solidFill>
                      <a:schemeClr val="accent4">
                        <a:lumMod val="20000"/>
                        <a:lumOff val="80000"/>
                      </a:schemeClr>
                    </a:solidFill>
                  </a:tcPr>
                </a:tc>
                <a:tc vMerge="1">
                  <a:txBody>
                    <a:bodyPr/>
                    <a:lstStyle/>
                    <a:p>
                      <a:endParaRPr lang="en-US" sz="2400" dirty="0"/>
                    </a:p>
                  </a:txBody>
                  <a:tcPr>
                    <a:solidFill>
                      <a:schemeClr val="accent4">
                        <a:lumMod val="20000"/>
                        <a:lumOff val="80000"/>
                      </a:schemeClr>
                    </a:solidFill>
                  </a:tcPr>
                </a:tc>
              </a:tr>
              <a:tr h="639290">
                <a:tc>
                  <a:txBody>
                    <a:bodyPr/>
                    <a:lstStyle/>
                    <a:p>
                      <a:pPr algn="ctr"/>
                      <a:r>
                        <a:rPr lang="en-US" sz="2400" dirty="0" smtClean="0"/>
                        <a:t>4</a:t>
                      </a:r>
                      <a:endParaRPr lang="en-US" sz="2400" dirty="0"/>
                    </a:p>
                  </a:txBody>
                  <a:tcPr>
                    <a:solidFill>
                      <a:schemeClr val="accent4">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Language for Management</a:t>
                      </a:r>
                      <a:r>
                        <a:rPr lang="en-US" sz="2400" baseline="0" dirty="0" smtClean="0"/>
                        <a:t> and Enterprise</a:t>
                      </a:r>
                      <a:endParaRPr lang="en-US" sz="2400" dirty="0" smtClean="0"/>
                    </a:p>
                  </a:txBody>
                  <a:tcPr>
                    <a:solidFill>
                      <a:schemeClr val="accent4">
                        <a:lumMod val="20000"/>
                        <a:lumOff val="80000"/>
                      </a:schemeClr>
                    </a:solidFill>
                  </a:tcPr>
                </a:tc>
                <a:tc>
                  <a:txBody>
                    <a:bodyPr/>
                    <a:lstStyle/>
                    <a:p>
                      <a:pPr algn="ctr"/>
                      <a:r>
                        <a:rPr lang="en-US" sz="2400" dirty="0" smtClean="0"/>
                        <a:t>197</a:t>
                      </a:r>
                      <a:endParaRPr lang="en-US" sz="2400" dirty="0"/>
                    </a:p>
                  </a:txBody>
                  <a:tcPr>
                    <a:solidFill>
                      <a:schemeClr val="accent4">
                        <a:lumMod val="20000"/>
                        <a:lumOff val="80000"/>
                      </a:schemeClr>
                    </a:solidFill>
                  </a:tcPr>
                </a:tc>
                <a:tc vMerge="1">
                  <a:txBody>
                    <a:bodyPr/>
                    <a:lstStyle/>
                    <a:p>
                      <a:endParaRPr lang="en-US" sz="2400" dirty="0"/>
                    </a:p>
                  </a:txBody>
                  <a:tcPr>
                    <a:solidFill>
                      <a:schemeClr val="accent4">
                        <a:lumMod val="20000"/>
                        <a:lumOff val="80000"/>
                      </a:schemeClr>
                    </a:solidFill>
                  </a:tcPr>
                </a:tc>
              </a:tr>
              <a:tr h="639290">
                <a:tc>
                  <a:txBody>
                    <a:bodyPr/>
                    <a:lstStyle/>
                    <a:p>
                      <a:pPr algn="ctr"/>
                      <a:r>
                        <a:rPr lang="en-US" sz="2400" dirty="0" smtClean="0"/>
                        <a:t>5</a:t>
                      </a:r>
                      <a:endParaRPr lang="en-US" sz="24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Language for Arts</a:t>
                      </a:r>
                      <a:r>
                        <a:rPr lang="en-US" sz="2400" baseline="0" dirty="0" smtClean="0"/>
                        <a:t> and Humanities</a:t>
                      </a:r>
                      <a:endParaRPr lang="en-US" sz="2400" dirty="0" smtClean="0"/>
                    </a:p>
                  </a:txBody>
                  <a:tcPr>
                    <a:noFill/>
                  </a:tcPr>
                </a:tc>
                <a:tc>
                  <a:txBody>
                    <a:bodyPr/>
                    <a:lstStyle/>
                    <a:p>
                      <a:pPr algn="ctr"/>
                      <a:r>
                        <a:rPr lang="en-US" sz="2400" dirty="0" smtClean="0"/>
                        <a:t>56</a:t>
                      </a:r>
                      <a:endParaRPr lang="en-US" sz="2400" dirty="0"/>
                    </a:p>
                  </a:txBody>
                  <a:tcPr>
                    <a:noFill/>
                  </a:tcPr>
                </a:tc>
                <a:tc>
                  <a:txBody>
                    <a:bodyPr/>
                    <a:lstStyle/>
                    <a:p>
                      <a:pPr algn="ctr"/>
                      <a:r>
                        <a:rPr lang="en-US" sz="2400" dirty="0" smtClean="0"/>
                        <a:t>1</a:t>
                      </a:r>
                      <a:endParaRPr lang="en-US" sz="2400" dirty="0"/>
                    </a:p>
                  </a:txBody>
                  <a:tcPr>
                    <a:noFill/>
                  </a:tcPr>
                </a:tc>
              </a:tr>
              <a:tr h="639290">
                <a:tc>
                  <a:txBody>
                    <a:bodyPr/>
                    <a:lstStyle/>
                    <a:p>
                      <a:pPr algn="ctr"/>
                      <a:r>
                        <a:rPr lang="en-US" sz="2400" dirty="0" smtClean="0"/>
                        <a:t>6</a:t>
                      </a:r>
                      <a:endParaRPr lang="en-US" sz="24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Language for Communications</a:t>
                      </a:r>
                      <a:r>
                        <a:rPr lang="en-US" sz="2400" baseline="0" dirty="0" smtClean="0"/>
                        <a:t> and Society</a:t>
                      </a:r>
                      <a:endParaRPr lang="en-US" sz="2400" dirty="0" smtClean="0"/>
                    </a:p>
                  </a:txBody>
                  <a:tcPr>
                    <a:noFill/>
                  </a:tcPr>
                </a:tc>
                <a:tc>
                  <a:txBody>
                    <a:bodyPr/>
                    <a:lstStyle/>
                    <a:p>
                      <a:pPr algn="ctr"/>
                      <a:r>
                        <a:rPr lang="en-US" sz="2400" dirty="0" smtClean="0"/>
                        <a:t>160</a:t>
                      </a:r>
                      <a:endParaRPr lang="en-US" sz="2400" dirty="0"/>
                    </a:p>
                  </a:txBody>
                  <a:tcPr>
                    <a:noFill/>
                  </a:tcPr>
                </a:tc>
                <a:tc>
                  <a:txBody>
                    <a:bodyPr/>
                    <a:lstStyle/>
                    <a:p>
                      <a:pPr algn="ctr"/>
                      <a:r>
                        <a:rPr lang="en-US" sz="2400" dirty="0" smtClean="0"/>
                        <a:t>1</a:t>
                      </a:r>
                      <a:endParaRPr lang="en-US" sz="2400" dirty="0"/>
                    </a:p>
                  </a:txBody>
                  <a:tcPr>
                    <a:noFill/>
                  </a:tcPr>
                </a:tc>
              </a:tr>
              <a:tr h="639290">
                <a:tc>
                  <a:txBody>
                    <a:bodyPr/>
                    <a:lstStyle/>
                    <a:p>
                      <a:pPr algn="ctr"/>
                      <a:r>
                        <a:rPr lang="en-US" sz="2400" dirty="0" smtClean="0"/>
                        <a:t>7</a:t>
                      </a:r>
                      <a:endParaRPr lang="en-US" sz="24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Language for Law &amp;</a:t>
                      </a:r>
                      <a:r>
                        <a:rPr lang="en-US" sz="2400" baseline="0" dirty="0" smtClean="0"/>
                        <a:t> Society</a:t>
                      </a:r>
                      <a:endParaRPr lang="en-US" sz="2400" dirty="0" smtClean="0"/>
                    </a:p>
                  </a:txBody>
                  <a:tcPr>
                    <a:noFill/>
                  </a:tcPr>
                </a:tc>
                <a:tc>
                  <a:txBody>
                    <a:bodyPr/>
                    <a:lstStyle/>
                    <a:p>
                      <a:pPr algn="ctr"/>
                      <a:r>
                        <a:rPr lang="en-US" sz="2400" dirty="0" smtClean="0"/>
                        <a:t>31</a:t>
                      </a:r>
                      <a:endParaRPr lang="en-US" sz="2400" dirty="0"/>
                    </a:p>
                  </a:txBody>
                  <a:tcPr>
                    <a:noFill/>
                  </a:tcPr>
                </a:tc>
                <a:tc rowSpan="2">
                  <a:txBody>
                    <a:bodyPr/>
                    <a:lstStyle/>
                    <a:p>
                      <a:pPr algn="ctr"/>
                      <a:r>
                        <a:rPr lang="en-US" sz="2400" dirty="0" smtClean="0"/>
                        <a:t>1</a:t>
                      </a:r>
                    </a:p>
                    <a:p>
                      <a:pPr algn="ctr"/>
                      <a:r>
                        <a:rPr lang="en-US" sz="2400" dirty="0" smtClean="0"/>
                        <a:t>(2</a:t>
                      </a:r>
                      <a:r>
                        <a:rPr lang="en-US" sz="2400" baseline="0" dirty="0" smtClean="0"/>
                        <a:t> different Schools)</a:t>
                      </a:r>
                      <a:endParaRPr lang="en-US" sz="2400" dirty="0"/>
                    </a:p>
                  </a:txBody>
                  <a:tcPr>
                    <a:noFill/>
                  </a:tcPr>
                </a:tc>
              </a:tr>
              <a:tr h="639290">
                <a:tc>
                  <a:txBody>
                    <a:bodyPr/>
                    <a:lstStyle/>
                    <a:p>
                      <a:pPr algn="ctr"/>
                      <a:r>
                        <a:rPr lang="en-US" sz="2400" dirty="0" smtClean="0"/>
                        <a:t>8</a:t>
                      </a:r>
                      <a:endParaRPr lang="en-US" sz="24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Language for Education</a:t>
                      </a:r>
                    </a:p>
                  </a:txBody>
                  <a:tcPr>
                    <a:noFill/>
                  </a:tcPr>
                </a:tc>
                <a:tc>
                  <a:txBody>
                    <a:bodyPr/>
                    <a:lstStyle/>
                    <a:p>
                      <a:pPr algn="ctr"/>
                      <a:r>
                        <a:rPr lang="en-US" sz="2400" dirty="0" smtClean="0"/>
                        <a:t>45</a:t>
                      </a:r>
                      <a:endParaRPr lang="en-US" sz="2400" dirty="0"/>
                    </a:p>
                  </a:txBody>
                  <a:tcPr>
                    <a:noFill/>
                  </a:tcPr>
                </a:tc>
                <a:tc vMerge="1">
                  <a:txBody>
                    <a:bodyPr/>
                    <a:lstStyle/>
                    <a:p>
                      <a:pPr algn="ctr"/>
                      <a:endParaRPr lang="en-US" sz="2400" dirty="0"/>
                    </a:p>
                  </a:txBody>
                  <a:tcPr>
                    <a:noFill/>
                  </a:tcPr>
                </a:tc>
              </a:tr>
              <a:tr h="639290">
                <a:tc>
                  <a:txBody>
                    <a:bodyPr/>
                    <a:lstStyle/>
                    <a:p>
                      <a:pPr algn="ctr"/>
                      <a:r>
                        <a:rPr lang="en-US" sz="2400" dirty="0" smtClean="0"/>
                        <a:t>9</a:t>
                      </a:r>
                      <a:endParaRPr lang="en-US" sz="24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Language for Science</a:t>
                      </a:r>
                    </a:p>
                  </a:txBody>
                  <a:tcPr>
                    <a:noFill/>
                  </a:tcPr>
                </a:tc>
                <a:tc>
                  <a:txBody>
                    <a:bodyPr/>
                    <a:lstStyle/>
                    <a:p>
                      <a:pPr algn="ctr"/>
                      <a:r>
                        <a:rPr lang="en-US" sz="2400" dirty="0" smtClean="0"/>
                        <a:t>183</a:t>
                      </a:r>
                      <a:endParaRPr lang="en-US" sz="2400" dirty="0"/>
                    </a:p>
                  </a:txBody>
                  <a:tcPr>
                    <a:noFill/>
                  </a:tcPr>
                </a:tc>
                <a:tc>
                  <a:txBody>
                    <a:bodyPr/>
                    <a:lstStyle/>
                    <a:p>
                      <a:pPr algn="ctr"/>
                      <a:r>
                        <a:rPr lang="en-US" sz="2400" dirty="0" smtClean="0"/>
                        <a:t>5</a:t>
                      </a:r>
                      <a:endParaRPr lang="en-US" sz="2400" dirty="0"/>
                    </a:p>
                  </a:txBody>
                  <a:tcPr>
                    <a:noFill/>
                  </a:tcPr>
                </a:tc>
              </a:tr>
            </a:tbl>
          </a:graphicData>
        </a:graphic>
      </p:graphicFrame>
    </p:spTree>
    <p:extLst>
      <p:ext uri="{BB962C8B-B14F-4D97-AF65-F5344CB8AC3E}">
        <p14:creationId xmlns:p14="http://schemas.microsoft.com/office/powerpoint/2010/main" val="2855264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592223"/>
          </a:xfrm>
        </p:spPr>
        <p:txBody>
          <a:bodyPr>
            <a:normAutofit fontScale="90000"/>
          </a:bodyPr>
          <a:lstStyle/>
          <a:p>
            <a:r>
              <a:rPr lang="en-GB" dirty="0" smtClean="0"/>
              <a:t/>
            </a:r>
            <a:br>
              <a:rPr lang="en-GB" dirty="0" smtClean="0"/>
            </a:br>
            <a:r>
              <a:rPr lang="en-GB" dirty="0" smtClean="0"/>
              <a:t>Emerging dialectic: Pragmatism              Idealism</a:t>
            </a:r>
            <a:r>
              <a:rPr lang="en-GB" dirty="0"/>
              <a:t/>
            </a:r>
            <a:br>
              <a:rPr lang="en-GB" dirty="0"/>
            </a:b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Analytical Themes</a:t>
            </a:r>
            <a:endParaRPr lang="en-GB" sz="1200" dirty="0"/>
          </a:p>
          <a:p>
            <a:r>
              <a:rPr lang="en-GB" dirty="0" smtClean="0"/>
              <a:t>Organisation/Institutional parameters</a:t>
            </a:r>
          </a:p>
          <a:p>
            <a:r>
              <a:rPr lang="en-GB" dirty="0" err="1" smtClean="0"/>
              <a:t>Intersubjectivity</a:t>
            </a:r>
            <a:r>
              <a:rPr lang="en-GB" dirty="0" smtClean="0"/>
              <a:t>: adjustments, engagement and identity</a:t>
            </a:r>
          </a:p>
          <a:p>
            <a:r>
              <a:rPr lang="en-GB" dirty="0" smtClean="0"/>
              <a:t>Experience: adapting to change/ questioning purpose</a:t>
            </a:r>
          </a:p>
          <a:p>
            <a:r>
              <a:rPr lang="en-GB" dirty="0" smtClean="0"/>
              <a:t>Representation: and perception</a:t>
            </a:r>
          </a:p>
          <a:p>
            <a:pPr marL="0" indent="0" algn="r">
              <a:buNone/>
            </a:pPr>
            <a:r>
              <a:rPr lang="en-GB" dirty="0" smtClean="0"/>
              <a:t>(Yuval-Davies 2006; Edwards, 2015)</a:t>
            </a:r>
          </a:p>
          <a:p>
            <a:pPr marL="0" indent="0">
              <a:buNone/>
            </a:pPr>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3610" y="6106336"/>
            <a:ext cx="2049780" cy="584508"/>
          </a:xfrm>
          <a:prstGeom prst="rect">
            <a:avLst/>
          </a:prstGeom>
        </p:spPr>
      </p:pic>
      <p:sp>
        <p:nvSpPr>
          <p:cNvPr id="6" name="Curved Left Arrow 5"/>
          <p:cNvSpPr/>
          <p:nvPr/>
        </p:nvSpPr>
        <p:spPr>
          <a:xfrm>
            <a:off x="8231935" y="854461"/>
            <a:ext cx="481141" cy="84356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Curved Left Arrow 6"/>
          <p:cNvSpPr/>
          <p:nvPr/>
        </p:nvSpPr>
        <p:spPr>
          <a:xfrm rot="10800000">
            <a:off x="7493875" y="808796"/>
            <a:ext cx="488647" cy="84356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369837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Organisation</a:t>
            </a:r>
          </a:p>
        </p:txBody>
      </p:sp>
      <p:sp>
        <p:nvSpPr>
          <p:cNvPr id="3" name="Text Placeholder 2"/>
          <p:cNvSpPr>
            <a:spLocks noGrp="1"/>
          </p:cNvSpPr>
          <p:nvPr>
            <p:ph type="body" idx="1"/>
          </p:nvPr>
        </p:nvSpPr>
        <p:spPr/>
        <p:txBody>
          <a:bodyPr/>
          <a:lstStyle/>
          <a:p>
            <a:r>
              <a:rPr lang="en-GB" dirty="0" smtClean="0"/>
              <a:t>Pragmatic</a:t>
            </a:r>
            <a:endParaRPr lang="en-GB" dirty="0"/>
          </a:p>
        </p:txBody>
      </p:sp>
      <p:sp>
        <p:nvSpPr>
          <p:cNvPr id="4" name="Content Placeholder 3"/>
          <p:cNvSpPr>
            <a:spLocks noGrp="1"/>
          </p:cNvSpPr>
          <p:nvPr>
            <p:ph sz="half" idx="2"/>
          </p:nvPr>
        </p:nvSpPr>
        <p:spPr/>
        <p:txBody>
          <a:bodyPr/>
          <a:lstStyle/>
          <a:p>
            <a:r>
              <a:rPr lang="en-GB" dirty="0" smtClean="0"/>
              <a:t>‘integrated’ offer</a:t>
            </a:r>
          </a:p>
          <a:p>
            <a:r>
              <a:rPr lang="en-GB" dirty="0" smtClean="0"/>
              <a:t>Title</a:t>
            </a:r>
            <a:r>
              <a:rPr lang="en-GB" dirty="0"/>
              <a:t>: ‘Language for…’</a:t>
            </a:r>
          </a:p>
          <a:p>
            <a:r>
              <a:rPr lang="en-GB" dirty="0" smtClean="0"/>
              <a:t>Faculty lines</a:t>
            </a:r>
          </a:p>
          <a:p>
            <a:pPr marL="0" indent="0">
              <a:buNone/>
            </a:pPr>
            <a:r>
              <a:rPr lang="en-GB" dirty="0"/>
              <a:t> </a:t>
            </a:r>
            <a:r>
              <a:rPr lang="en-GB" dirty="0" smtClean="0"/>
              <a:t>  But: </a:t>
            </a:r>
          </a:p>
          <a:p>
            <a:pPr lvl="1"/>
            <a:r>
              <a:rPr lang="en-GB" dirty="0" smtClean="0"/>
              <a:t>4 in Business School</a:t>
            </a:r>
          </a:p>
          <a:p>
            <a:pPr lvl="1"/>
            <a:r>
              <a:rPr lang="en-GB" dirty="0" smtClean="0"/>
              <a:t>One </a:t>
            </a:r>
            <a:r>
              <a:rPr lang="en-GB" dirty="0"/>
              <a:t>(huge) ‘STEM’ strand </a:t>
            </a:r>
          </a:p>
          <a:p>
            <a:endParaRPr lang="en-GB" dirty="0"/>
          </a:p>
        </p:txBody>
      </p:sp>
      <p:sp>
        <p:nvSpPr>
          <p:cNvPr id="5" name="Text Placeholder 4"/>
          <p:cNvSpPr>
            <a:spLocks noGrp="1"/>
          </p:cNvSpPr>
          <p:nvPr>
            <p:ph type="body" sz="quarter" idx="3"/>
          </p:nvPr>
        </p:nvSpPr>
        <p:spPr>
          <a:xfrm>
            <a:off x="5496404" y="1716116"/>
            <a:ext cx="5183188" cy="823912"/>
          </a:xfrm>
        </p:spPr>
        <p:txBody>
          <a:bodyPr/>
          <a:lstStyle/>
          <a:p>
            <a:r>
              <a:rPr lang="en-GB" dirty="0" smtClean="0"/>
              <a:t>Idealistic</a:t>
            </a:r>
            <a:endParaRPr lang="en-GB" dirty="0"/>
          </a:p>
        </p:txBody>
      </p:sp>
      <p:sp>
        <p:nvSpPr>
          <p:cNvPr id="6" name="Content Placeholder 5"/>
          <p:cNvSpPr>
            <a:spLocks noGrp="1"/>
          </p:cNvSpPr>
          <p:nvPr>
            <p:ph sz="quarter" idx="4"/>
          </p:nvPr>
        </p:nvSpPr>
        <p:spPr>
          <a:xfrm>
            <a:off x="5531358" y="2528377"/>
            <a:ext cx="5805701" cy="3684588"/>
          </a:xfrm>
        </p:spPr>
        <p:txBody>
          <a:bodyPr>
            <a:normAutofit fontScale="92500" lnSpcReduction="10000"/>
          </a:bodyPr>
          <a:lstStyle/>
          <a:p>
            <a:r>
              <a:rPr lang="en-GB" dirty="0" smtClean="0"/>
              <a:t>Embedded/discipline-specific </a:t>
            </a:r>
            <a:r>
              <a:rPr lang="en-GB" sz="1900" dirty="0" smtClean="0"/>
              <a:t>(Hyland</a:t>
            </a:r>
            <a:r>
              <a:rPr lang="en-GB" sz="1900" smtClean="0"/>
              <a:t>, 2002, 2004</a:t>
            </a:r>
            <a:r>
              <a:rPr lang="en-GB" sz="1900" dirty="0" smtClean="0"/>
              <a:t>; Wingate, 2015)</a:t>
            </a:r>
          </a:p>
          <a:p>
            <a:r>
              <a:rPr lang="en-GB" dirty="0" smtClean="0"/>
              <a:t>Student Education </a:t>
            </a:r>
            <a:r>
              <a:rPr lang="en-GB" dirty="0"/>
              <a:t>at the heart </a:t>
            </a:r>
            <a:endParaRPr lang="en-GB" dirty="0" smtClean="0"/>
          </a:p>
          <a:p>
            <a:r>
              <a:rPr lang="en-GB" dirty="0" smtClean="0"/>
              <a:t>Discipline-oriented to allow </a:t>
            </a:r>
            <a:r>
              <a:rPr lang="en-GB" dirty="0" err="1" smtClean="0"/>
              <a:t>interdiscipline</a:t>
            </a:r>
            <a:r>
              <a:rPr lang="en-GB" dirty="0" smtClean="0"/>
              <a:t> choices</a:t>
            </a:r>
          </a:p>
          <a:p>
            <a:pPr lvl="1"/>
            <a:r>
              <a:rPr lang="en-GB" dirty="0" smtClean="0"/>
              <a:t>E.g. Music and Management</a:t>
            </a:r>
          </a:p>
          <a:p>
            <a:pPr marL="457200" lvl="1" indent="0">
              <a:buNone/>
            </a:pPr>
            <a:endParaRPr lang="en-GB" dirty="0" smtClean="0"/>
          </a:p>
          <a:p>
            <a:r>
              <a:rPr lang="en-GB" dirty="0" smtClean="0"/>
              <a:t>University’s </a:t>
            </a:r>
            <a:r>
              <a:rPr lang="en-GB" dirty="0"/>
              <a:t>strategic plans:</a:t>
            </a:r>
          </a:p>
          <a:p>
            <a:pPr lvl="1"/>
            <a:r>
              <a:rPr lang="en-GB" dirty="0" smtClean="0"/>
              <a:t>Internationalisation </a:t>
            </a:r>
            <a:endParaRPr lang="en-GB" dirty="0"/>
          </a:p>
          <a:p>
            <a:pPr lvl="1"/>
            <a:r>
              <a:rPr lang="en-GB" dirty="0" smtClean="0"/>
              <a:t>TEF </a:t>
            </a:r>
            <a:r>
              <a:rPr lang="en-GB" dirty="0"/>
              <a:t>preparation</a:t>
            </a:r>
          </a:p>
          <a:p>
            <a:endParaRPr lang="en-GB" dirty="0" smtClean="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3610" y="6094906"/>
            <a:ext cx="2049780" cy="584508"/>
          </a:xfrm>
          <a:prstGeom prst="rect">
            <a:avLst/>
          </a:prstGeom>
        </p:spPr>
      </p:pic>
    </p:spTree>
    <p:extLst>
      <p:ext uri="{BB962C8B-B14F-4D97-AF65-F5344CB8AC3E}">
        <p14:creationId xmlns:p14="http://schemas.microsoft.com/office/powerpoint/2010/main" val="1760001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1703511" y="149424"/>
            <a:ext cx="8628793" cy="6286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3200" dirty="0"/>
              <a:t>Programme Development Planning</a:t>
            </a:r>
            <a:endParaRPr lang="en-GB" altLang="en-US" sz="3200" b="1" dirty="0">
              <a:solidFill>
                <a:schemeClr val="bg1"/>
              </a:solidFill>
            </a:endParaRPr>
          </a:p>
        </p:txBody>
      </p:sp>
      <p:sp>
        <p:nvSpPr>
          <p:cNvPr id="7" name="Freeform 6"/>
          <p:cNvSpPr/>
          <p:nvPr/>
        </p:nvSpPr>
        <p:spPr bwMode="auto">
          <a:xfrm>
            <a:off x="3706114" y="772895"/>
            <a:ext cx="5426109" cy="4493089"/>
          </a:xfrm>
          <a:custGeom>
            <a:avLst/>
            <a:gdLst>
              <a:gd name="connsiteX0" fmla="*/ 0 w 5234152"/>
              <a:gd name="connsiteY0" fmla="*/ 0 h 3019097"/>
              <a:gd name="connsiteX1" fmla="*/ 1198180 w 5234152"/>
              <a:gd name="connsiteY1" fmla="*/ 2522483 h 3019097"/>
              <a:gd name="connsiteX2" fmla="*/ 5234152 w 5234152"/>
              <a:gd name="connsiteY2" fmla="*/ 2979683 h 3019097"/>
              <a:gd name="connsiteX0" fmla="*/ 248102 w 5482254"/>
              <a:gd name="connsiteY0" fmla="*/ 0 h 3099284"/>
              <a:gd name="connsiteX1" fmla="*/ 872359 w 5482254"/>
              <a:gd name="connsiteY1" fmla="*/ 2602670 h 3099284"/>
              <a:gd name="connsiteX2" fmla="*/ 5482254 w 5482254"/>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40016 w 5178129"/>
              <a:gd name="connsiteY0" fmla="*/ 0 h 3099284"/>
              <a:gd name="connsiteX1" fmla="*/ 856352 w 5178129"/>
              <a:gd name="connsiteY1" fmla="*/ 2602670 h 3099284"/>
              <a:gd name="connsiteX2" fmla="*/ 5178129 w 5178129"/>
              <a:gd name="connsiteY2" fmla="*/ 2979683 h 3099284"/>
            </a:gdLst>
            <a:ahLst/>
            <a:cxnLst>
              <a:cxn ang="0">
                <a:pos x="connsiteX0" y="connsiteY0"/>
              </a:cxn>
              <a:cxn ang="0">
                <a:pos x="connsiteX1" y="connsiteY1"/>
              </a:cxn>
              <a:cxn ang="0">
                <a:pos x="connsiteX2" y="connsiteY2"/>
              </a:cxn>
            </a:cxnLst>
            <a:rect l="l" t="t" r="r" b="b"/>
            <a:pathLst>
              <a:path w="5178129" h="3099284">
                <a:moveTo>
                  <a:pt x="40016" y="0"/>
                </a:moveTo>
                <a:cubicBezTo>
                  <a:pt x="50364" y="1188763"/>
                  <a:pt x="0" y="2106056"/>
                  <a:pt x="856352" y="2602670"/>
                </a:cubicBezTo>
                <a:cubicBezTo>
                  <a:pt x="1712704" y="3099284"/>
                  <a:pt x="3596322" y="2999390"/>
                  <a:pt x="5178129" y="2979683"/>
                </a:cubicBezTo>
              </a:path>
            </a:pathLst>
          </a:custGeom>
          <a:ln>
            <a:solidFill>
              <a:srgbClr val="003893"/>
            </a:solidFill>
            <a:prstDash val="lg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dirty="0"/>
          </a:p>
        </p:txBody>
      </p:sp>
      <p:sp>
        <p:nvSpPr>
          <p:cNvPr id="8" name="Freeform 7"/>
          <p:cNvSpPr/>
          <p:nvPr/>
        </p:nvSpPr>
        <p:spPr bwMode="auto">
          <a:xfrm>
            <a:off x="7366804" y="700381"/>
            <a:ext cx="3689342" cy="2656298"/>
          </a:xfrm>
          <a:custGeom>
            <a:avLst/>
            <a:gdLst>
              <a:gd name="connsiteX0" fmla="*/ 0 w 5234152"/>
              <a:gd name="connsiteY0" fmla="*/ 0 h 3019097"/>
              <a:gd name="connsiteX1" fmla="*/ 1198180 w 5234152"/>
              <a:gd name="connsiteY1" fmla="*/ 2522483 h 3019097"/>
              <a:gd name="connsiteX2" fmla="*/ 5234152 w 5234152"/>
              <a:gd name="connsiteY2" fmla="*/ 2979683 h 3019097"/>
              <a:gd name="connsiteX0" fmla="*/ 0 w 3929090"/>
              <a:gd name="connsiteY0" fmla="*/ 0 h 2903486"/>
              <a:gd name="connsiteX1" fmla="*/ 1198180 w 3929090"/>
              <a:gd name="connsiteY1" fmla="*/ 2522483 h 2903486"/>
              <a:gd name="connsiteX2" fmla="*/ 3929090 w 3929090"/>
              <a:gd name="connsiteY2" fmla="*/ 2286016 h 2903486"/>
              <a:gd name="connsiteX0" fmla="*/ 0 w 3929090"/>
              <a:gd name="connsiteY0" fmla="*/ 0 h 2305723"/>
              <a:gd name="connsiteX1" fmla="*/ 1143008 w 3929090"/>
              <a:gd name="connsiteY1" fmla="*/ 1714512 h 2305723"/>
              <a:gd name="connsiteX2" fmla="*/ 3929090 w 3929090"/>
              <a:gd name="connsiteY2" fmla="*/ 2286016 h 2305723"/>
              <a:gd name="connsiteX0" fmla="*/ 108360 w 4037450"/>
              <a:gd name="connsiteY0" fmla="*/ 0 h 2305723"/>
              <a:gd name="connsiteX1" fmla="*/ 654848 w 4037450"/>
              <a:gd name="connsiteY1" fmla="*/ 1908563 h 2305723"/>
              <a:gd name="connsiteX2" fmla="*/ 4037450 w 4037450"/>
              <a:gd name="connsiteY2" fmla="*/ 2286016 h 2305723"/>
              <a:gd name="connsiteX0" fmla="*/ 66323 w 3995413"/>
              <a:gd name="connsiteY0" fmla="*/ 0 h 2339211"/>
              <a:gd name="connsiteX1" fmla="*/ 654848 w 3995413"/>
              <a:gd name="connsiteY1" fmla="*/ 1958208 h 2339211"/>
              <a:gd name="connsiteX2" fmla="*/ 3995413 w 3995413"/>
              <a:gd name="connsiteY2" fmla="*/ 2286016 h 2339211"/>
              <a:gd name="connsiteX0" fmla="*/ 171417 w 3974394"/>
              <a:gd name="connsiteY0" fmla="*/ 0 h 2371398"/>
              <a:gd name="connsiteX1" fmla="*/ 633829 w 3974394"/>
              <a:gd name="connsiteY1" fmla="*/ 1985798 h 2371398"/>
              <a:gd name="connsiteX2" fmla="*/ 3974394 w 3974394"/>
              <a:gd name="connsiteY2" fmla="*/ 2313606 h 2371398"/>
              <a:gd name="connsiteX0" fmla="*/ 171417 w 3974394"/>
              <a:gd name="connsiteY0" fmla="*/ 0 h 2371399"/>
              <a:gd name="connsiteX1" fmla="*/ 633829 w 3974394"/>
              <a:gd name="connsiteY1" fmla="*/ 1985798 h 2371399"/>
              <a:gd name="connsiteX2" fmla="*/ 3974394 w 3974394"/>
              <a:gd name="connsiteY2" fmla="*/ 2313606 h 2371399"/>
            </a:gdLst>
            <a:ahLst/>
            <a:cxnLst>
              <a:cxn ang="0">
                <a:pos x="connsiteX0" y="connsiteY0"/>
              </a:cxn>
              <a:cxn ang="0">
                <a:pos x="connsiteX1" y="connsiteY1"/>
              </a:cxn>
              <a:cxn ang="0">
                <a:pos x="connsiteX2" y="connsiteY2"/>
              </a:cxn>
            </a:cxnLst>
            <a:rect l="l" t="t" r="r" b="b"/>
            <a:pathLst>
              <a:path w="3974394" h="2371399">
                <a:moveTo>
                  <a:pt x="171417" y="0"/>
                </a:moveTo>
                <a:cubicBezTo>
                  <a:pt x="229710" y="1071408"/>
                  <a:pt x="0" y="1600197"/>
                  <a:pt x="633829" y="1985798"/>
                </a:cubicBezTo>
                <a:cubicBezTo>
                  <a:pt x="1267658" y="2371399"/>
                  <a:pt x="2392587" y="2333313"/>
                  <a:pt x="3974394" y="2313606"/>
                </a:cubicBezTo>
              </a:path>
            </a:pathLst>
          </a:custGeom>
          <a:ln>
            <a:solidFill>
              <a:srgbClr val="003893"/>
            </a:solidFill>
            <a:prstDash val="lg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dirty="0"/>
          </a:p>
        </p:txBody>
      </p:sp>
      <p:sp>
        <p:nvSpPr>
          <p:cNvPr id="9" name="Rectangle 8"/>
          <p:cNvSpPr>
            <a:spLocks noChangeArrowheads="1"/>
          </p:cNvSpPr>
          <p:nvPr/>
        </p:nvSpPr>
        <p:spPr bwMode="auto">
          <a:xfrm>
            <a:off x="1524000" y="431825"/>
            <a:ext cx="648072" cy="146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0" tIns="0" rIns="0" bIns="0">
            <a:spAutoFit/>
          </a:bodyPr>
          <a:lstStyle>
            <a:lvl1pPr defTabSz="954088" eaLnBrk="0" hangingPunct="0">
              <a:defRPr sz="2400">
                <a:solidFill>
                  <a:schemeClr val="folHlink"/>
                </a:solidFill>
                <a:latin typeface="Arial" panose="020B0604020202020204" pitchFamily="34" charset="0"/>
                <a:cs typeface="Arial" panose="020B0604020202020204" pitchFamily="34" charset="0"/>
              </a:defRPr>
            </a:lvl1pPr>
            <a:lvl2pPr marL="742950" indent="-285750" defTabSz="954088" eaLnBrk="0" hangingPunct="0">
              <a:defRPr sz="2400">
                <a:solidFill>
                  <a:schemeClr val="folHlink"/>
                </a:solidFill>
                <a:latin typeface="Arial" panose="020B0604020202020204" pitchFamily="34" charset="0"/>
                <a:cs typeface="Arial" panose="020B0604020202020204" pitchFamily="34" charset="0"/>
              </a:defRPr>
            </a:lvl2pPr>
            <a:lvl3pPr marL="1143000" indent="-228600" defTabSz="954088" eaLnBrk="0" hangingPunct="0">
              <a:defRPr sz="2400">
                <a:solidFill>
                  <a:schemeClr val="folHlink"/>
                </a:solidFill>
                <a:latin typeface="Arial" panose="020B0604020202020204" pitchFamily="34" charset="0"/>
                <a:cs typeface="Arial" panose="020B0604020202020204" pitchFamily="34" charset="0"/>
              </a:defRPr>
            </a:lvl3pPr>
            <a:lvl4pPr marL="1600200" indent="-228600" defTabSz="954088" eaLnBrk="0" hangingPunct="0">
              <a:defRPr sz="2400">
                <a:solidFill>
                  <a:schemeClr val="folHlink"/>
                </a:solidFill>
                <a:latin typeface="Arial" panose="020B0604020202020204" pitchFamily="34" charset="0"/>
                <a:cs typeface="Arial" panose="020B0604020202020204" pitchFamily="34" charset="0"/>
              </a:defRPr>
            </a:lvl4pPr>
            <a:lvl5pPr marL="2057400" indent="-228600" defTabSz="954088" eaLnBrk="0" hangingPunct="0">
              <a:defRPr sz="2400">
                <a:solidFill>
                  <a:schemeClr val="folHlink"/>
                </a:solidFill>
                <a:latin typeface="Arial" panose="020B0604020202020204" pitchFamily="34" charset="0"/>
                <a:cs typeface="Arial" panose="020B0604020202020204" pitchFamily="34" charset="0"/>
              </a:defRPr>
            </a:lvl5pPr>
            <a:lvl6pPr marL="2514600" indent="-228600" defTabSz="954088" eaLnBrk="0" fontAlgn="base" hangingPunct="0">
              <a:spcBef>
                <a:spcPct val="0"/>
              </a:spcBef>
              <a:spcAft>
                <a:spcPct val="0"/>
              </a:spcAft>
              <a:defRPr sz="2400">
                <a:solidFill>
                  <a:schemeClr val="folHlink"/>
                </a:solidFill>
                <a:latin typeface="Arial" panose="020B0604020202020204" pitchFamily="34" charset="0"/>
                <a:cs typeface="Arial" panose="020B0604020202020204" pitchFamily="34" charset="0"/>
              </a:defRPr>
            </a:lvl6pPr>
            <a:lvl7pPr marL="2971800" indent="-228600" defTabSz="954088" eaLnBrk="0" fontAlgn="base" hangingPunct="0">
              <a:spcBef>
                <a:spcPct val="0"/>
              </a:spcBef>
              <a:spcAft>
                <a:spcPct val="0"/>
              </a:spcAft>
              <a:defRPr sz="2400">
                <a:solidFill>
                  <a:schemeClr val="folHlink"/>
                </a:solidFill>
                <a:latin typeface="Arial" panose="020B0604020202020204" pitchFamily="34" charset="0"/>
                <a:cs typeface="Arial" panose="020B0604020202020204" pitchFamily="34" charset="0"/>
              </a:defRPr>
            </a:lvl7pPr>
            <a:lvl8pPr marL="3429000" indent="-228600" defTabSz="954088" eaLnBrk="0" fontAlgn="base" hangingPunct="0">
              <a:spcBef>
                <a:spcPct val="0"/>
              </a:spcBef>
              <a:spcAft>
                <a:spcPct val="0"/>
              </a:spcAft>
              <a:defRPr sz="2400">
                <a:solidFill>
                  <a:schemeClr val="folHlink"/>
                </a:solidFill>
                <a:latin typeface="Arial" panose="020B0604020202020204" pitchFamily="34" charset="0"/>
                <a:cs typeface="Arial" panose="020B0604020202020204" pitchFamily="34" charset="0"/>
              </a:defRPr>
            </a:lvl8pPr>
            <a:lvl9pPr marL="3886200" indent="-228600" defTabSz="954088" eaLnBrk="0" fontAlgn="base" hangingPunct="0">
              <a:spcBef>
                <a:spcPct val="0"/>
              </a:spcBef>
              <a:spcAft>
                <a:spcPct val="0"/>
              </a:spcAft>
              <a:defRPr sz="2400">
                <a:solidFill>
                  <a:schemeClr val="folHlink"/>
                </a:solidFill>
                <a:latin typeface="Arial" panose="020B0604020202020204" pitchFamily="34" charset="0"/>
                <a:cs typeface="Arial" panose="020B0604020202020204" pitchFamily="34" charset="0"/>
              </a:defRPr>
            </a:lvl9pPr>
          </a:lstStyle>
          <a:p>
            <a:pPr algn="r" eaLnBrk="1" hangingPunct="1">
              <a:lnSpc>
                <a:spcPct val="95000"/>
              </a:lnSpc>
            </a:pPr>
            <a:r>
              <a:rPr lang="de-DE" altLang="en-US" sz="1000" b="1" dirty="0">
                <a:solidFill>
                  <a:schemeClr val="bg1"/>
                </a:solidFill>
              </a:rPr>
              <a:t>Timeline</a:t>
            </a:r>
          </a:p>
        </p:txBody>
      </p:sp>
      <p:cxnSp>
        <p:nvCxnSpPr>
          <p:cNvPr id="11" name="Straight Connector 10"/>
          <p:cNvCxnSpPr/>
          <p:nvPr/>
        </p:nvCxnSpPr>
        <p:spPr bwMode="auto">
          <a:xfrm flipV="1">
            <a:off x="2068675" y="920090"/>
            <a:ext cx="8088057" cy="2467339"/>
          </a:xfrm>
          <a:prstGeom prst="line">
            <a:avLst/>
          </a:prstGeom>
          <a:ln>
            <a:solidFill>
              <a:srgbClr val="003893"/>
            </a:solidFill>
          </a:ln>
        </p:spPr>
        <p:style>
          <a:lnRef idx="1">
            <a:schemeClr val="accent1"/>
          </a:lnRef>
          <a:fillRef idx="0">
            <a:schemeClr val="accent1"/>
          </a:fillRef>
          <a:effectRef idx="0">
            <a:schemeClr val="accent1"/>
          </a:effectRef>
          <a:fontRef idx="minor">
            <a:schemeClr val="tx1"/>
          </a:fontRef>
        </p:style>
      </p:cxnSp>
      <p:sp>
        <p:nvSpPr>
          <p:cNvPr id="13" name="Left-Right Arrow 12"/>
          <p:cNvSpPr/>
          <p:nvPr/>
        </p:nvSpPr>
        <p:spPr bwMode="auto">
          <a:xfrm>
            <a:off x="1598271" y="593226"/>
            <a:ext cx="940806" cy="295714"/>
          </a:xfrm>
          <a:prstGeom prst="leftRightArrow">
            <a:avLst/>
          </a:prstGeom>
          <a:solidFill>
            <a:schemeClr val="tx1">
              <a:lumMod val="25000"/>
              <a:lumOff val="75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GB" sz="1000" b="1" dirty="0">
                <a:solidFill>
                  <a:schemeClr val="bg1"/>
                </a:solidFill>
              </a:rPr>
              <a:t> Nov -Feb</a:t>
            </a:r>
            <a:endParaRPr lang="en-GB" sz="1100" b="1" dirty="0">
              <a:solidFill>
                <a:schemeClr val="bg1"/>
              </a:solidFill>
            </a:endParaRPr>
          </a:p>
        </p:txBody>
      </p:sp>
      <p:sp>
        <p:nvSpPr>
          <p:cNvPr id="14" name="Left-Right Arrow 13"/>
          <p:cNvSpPr/>
          <p:nvPr/>
        </p:nvSpPr>
        <p:spPr bwMode="auto">
          <a:xfrm>
            <a:off x="3609907" y="620824"/>
            <a:ext cx="1102062" cy="295648"/>
          </a:xfrm>
          <a:prstGeom prst="leftRightArrow">
            <a:avLst/>
          </a:prstGeom>
          <a:solidFill>
            <a:schemeClr val="tx1">
              <a:lumMod val="25000"/>
              <a:lumOff val="75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GB" sz="1100" b="1" dirty="0">
                <a:solidFill>
                  <a:schemeClr val="bg1"/>
                </a:solidFill>
              </a:rPr>
              <a:t> May - June</a:t>
            </a:r>
          </a:p>
        </p:txBody>
      </p:sp>
      <p:sp>
        <p:nvSpPr>
          <p:cNvPr id="15" name="Left-Right Arrow 14"/>
          <p:cNvSpPr/>
          <p:nvPr/>
        </p:nvSpPr>
        <p:spPr bwMode="auto">
          <a:xfrm>
            <a:off x="7529215" y="643080"/>
            <a:ext cx="1167363" cy="196007"/>
          </a:xfrm>
          <a:prstGeom prst="leftRightArrow">
            <a:avLst/>
          </a:prstGeom>
          <a:solidFill>
            <a:schemeClr val="tx1">
              <a:lumMod val="25000"/>
              <a:lumOff val="75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GB" sz="1100" b="1" dirty="0">
                <a:solidFill>
                  <a:schemeClr val="bg1"/>
                </a:solidFill>
              </a:rPr>
              <a:t>Objectives   </a:t>
            </a:r>
            <a:r>
              <a:rPr lang="en-GB" sz="1100" b="1" dirty="0">
                <a:solidFill>
                  <a:srgbClr val="000000"/>
                </a:solidFill>
              </a:rPr>
              <a:t>                                                    </a:t>
            </a:r>
          </a:p>
        </p:txBody>
      </p:sp>
      <p:sp>
        <p:nvSpPr>
          <p:cNvPr id="17" name="Rectangle 8"/>
          <p:cNvSpPr>
            <a:spLocks noChangeArrowheads="1"/>
          </p:cNvSpPr>
          <p:nvPr/>
        </p:nvSpPr>
        <p:spPr bwMode="auto">
          <a:xfrm rot="16200000">
            <a:off x="6137753" y="5404143"/>
            <a:ext cx="141476" cy="2683917"/>
          </a:xfrm>
          <a:prstGeom prst="rect">
            <a:avLst/>
          </a:prstGeom>
          <a:solidFill>
            <a:srgbClr val="00B0F0"/>
          </a:solidFill>
          <a:ln/>
        </p:spPr>
        <p:style>
          <a:lnRef idx="0">
            <a:schemeClr val="accent1"/>
          </a:lnRef>
          <a:fillRef idx="3">
            <a:schemeClr val="accent1"/>
          </a:fillRef>
          <a:effectRef idx="3">
            <a:schemeClr val="accent1"/>
          </a:effectRef>
          <a:fontRef idx="minor">
            <a:schemeClr val="lt1"/>
          </a:fontRef>
        </p:style>
        <p:txBody>
          <a:bodyPr vert="vert" lIns="0" tIns="0" rIns="0" bIns="0" anchor="ctr"/>
          <a:lstStyle/>
          <a:p>
            <a:pPr algn="ctr" defTabSz="954088">
              <a:lnSpc>
                <a:spcPct val="95000"/>
              </a:lnSpc>
              <a:defRPr/>
            </a:pPr>
            <a:r>
              <a:rPr lang="en-GB" sz="1000" dirty="0">
                <a:solidFill>
                  <a:srgbClr val="000000"/>
                </a:solidFill>
              </a:rPr>
              <a:t>Teacher knowledge development</a:t>
            </a:r>
          </a:p>
        </p:txBody>
      </p:sp>
      <p:sp>
        <p:nvSpPr>
          <p:cNvPr id="18" name="Rectangle 8"/>
          <p:cNvSpPr>
            <a:spLocks noChangeArrowheads="1"/>
          </p:cNvSpPr>
          <p:nvPr/>
        </p:nvSpPr>
        <p:spPr bwMode="auto">
          <a:xfrm rot="16200000">
            <a:off x="651062" y="2213409"/>
            <a:ext cx="1925896" cy="180020"/>
          </a:xfrm>
          <a:prstGeom prst="rect">
            <a:avLst/>
          </a:prstGeom>
          <a:solidFill>
            <a:srgbClr val="FF0000"/>
          </a:solidFill>
          <a:ln/>
        </p:spPr>
        <p:style>
          <a:lnRef idx="0">
            <a:schemeClr val="accent1"/>
          </a:lnRef>
          <a:fillRef idx="3">
            <a:schemeClr val="accent1"/>
          </a:fillRef>
          <a:effectRef idx="3">
            <a:schemeClr val="accent1"/>
          </a:effectRef>
          <a:fontRef idx="minor">
            <a:schemeClr val="lt1"/>
          </a:fontRef>
        </p:style>
        <p:txBody>
          <a:bodyPr lIns="0" tIns="0" rIns="0" bIns="0" anchor="ctr"/>
          <a:lstStyle/>
          <a:p>
            <a:pPr algn="ctr" defTabSz="954088">
              <a:lnSpc>
                <a:spcPct val="95000"/>
              </a:lnSpc>
              <a:defRPr/>
            </a:pPr>
            <a:r>
              <a:rPr lang="de-DE" sz="1000" dirty="0">
                <a:solidFill>
                  <a:srgbClr val="091D5D"/>
                </a:solidFill>
              </a:rPr>
              <a:t>Planning</a:t>
            </a:r>
          </a:p>
        </p:txBody>
      </p:sp>
      <p:cxnSp>
        <p:nvCxnSpPr>
          <p:cNvPr id="19" name="Straight Connector 18"/>
          <p:cNvCxnSpPr/>
          <p:nvPr/>
        </p:nvCxnSpPr>
        <p:spPr bwMode="auto">
          <a:xfrm flipV="1">
            <a:off x="4725839" y="778075"/>
            <a:ext cx="5629487" cy="5872327"/>
          </a:xfrm>
          <a:prstGeom prst="line">
            <a:avLst/>
          </a:prstGeom>
          <a:ln>
            <a:solidFill>
              <a:srgbClr val="003893"/>
            </a:solidFill>
          </a:ln>
        </p:spPr>
        <p:style>
          <a:lnRef idx="1">
            <a:schemeClr val="accent1"/>
          </a:lnRef>
          <a:fillRef idx="0">
            <a:schemeClr val="accent1"/>
          </a:fillRef>
          <a:effectRef idx="0">
            <a:schemeClr val="accent1"/>
          </a:effectRef>
          <a:fontRef idx="minor">
            <a:schemeClr val="tx1"/>
          </a:fontRef>
        </p:style>
      </p:cxnSp>
      <p:sp>
        <p:nvSpPr>
          <p:cNvPr id="20" name="Rectangle 8"/>
          <p:cNvSpPr>
            <a:spLocks noChangeArrowheads="1"/>
          </p:cNvSpPr>
          <p:nvPr/>
        </p:nvSpPr>
        <p:spPr bwMode="auto">
          <a:xfrm>
            <a:off x="2123601" y="6683960"/>
            <a:ext cx="2457902" cy="162197"/>
          </a:xfrm>
          <a:prstGeom prst="rect">
            <a:avLst/>
          </a:prstGeom>
          <a:solidFill>
            <a:srgbClr val="7030A0"/>
          </a:solidFill>
          <a:ln/>
        </p:spPr>
        <p:style>
          <a:lnRef idx="0">
            <a:schemeClr val="accent1"/>
          </a:lnRef>
          <a:fillRef idx="3">
            <a:schemeClr val="accent1"/>
          </a:fillRef>
          <a:effectRef idx="3">
            <a:schemeClr val="accent1"/>
          </a:effectRef>
          <a:fontRef idx="minor">
            <a:schemeClr val="lt1"/>
          </a:fontRef>
        </p:style>
        <p:txBody>
          <a:bodyPr lIns="0" tIns="0" rIns="0" bIns="0" anchor="ctr"/>
          <a:lstStyle/>
          <a:p>
            <a:pPr algn="ctr" defTabSz="954088">
              <a:lnSpc>
                <a:spcPct val="95000"/>
              </a:lnSpc>
              <a:defRPr/>
            </a:pPr>
            <a:r>
              <a:rPr lang="en-GB" sz="1000" dirty="0">
                <a:solidFill>
                  <a:srgbClr val="000000"/>
                </a:solidFill>
              </a:rPr>
              <a:t> Knowledge resources</a:t>
            </a:r>
            <a:endParaRPr lang="de-DE" sz="1000" dirty="0">
              <a:solidFill>
                <a:srgbClr val="091D5D"/>
              </a:solidFill>
            </a:endParaRPr>
          </a:p>
        </p:txBody>
      </p:sp>
      <p:sp>
        <p:nvSpPr>
          <p:cNvPr id="21" name="Round Diagonal Corner Rectangle 20"/>
          <p:cNvSpPr/>
          <p:nvPr/>
        </p:nvSpPr>
        <p:spPr>
          <a:xfrm>
            <a:off x="8617979" y="1117501"/>
            <a:ext cx="1963314" cy="1399152"/>
          </a:xfrm>
          <a:prstGeom prst="round2DiagRect">
            <a:avLst/>
          </a:prstGeom>
          <a:solidFill>
            <a:schemeClr val="bg1">
              <a:lumMod val="85000"/>
            </a:schemeClr>
          </a:solidFill>
          <a:ln w="762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000" i="1" dirty="0">
                <a:solidFill>
                  <a:schemeClr val="tx1"/>
                </a:solidFill>
              </a:rPr>
              <a:t>Development of 9 (18) content-based pre-sessional programmes</a:t>
            </a:r>
          </a:p>
        </p:txBody>
      </p:sp>
      <p:sp>
        <p:nvSpPr>
          <p:cNvPr id="27" name="Left-Right Arrow 26"/>
          <p:cNvSpPr/>
          <p:nvPr/>
        </p:nvSpPr>
        <p:spPr bwMode="auto">
          <a:xfrm>
            <a:off x="8655989" y="607909"/>
            <a:ext cx="1758062" cy="242604"/>
          </a:xfrm>
          <a:prstGeom prst="leftRightArrow">
            <a:avLst/>
          </a:prstGeom>
          <a:solidFill>
            <a:schemeClr val="tx1">
              <a:lumMod val="25000"/>
              <a:lumOff val="75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GB" sz="1100" b="1" dirty="0">
                <a:solidFill>
                  <a:schemeClr val="bg1"/>
                </a:solidFill>
              </a:rPr>
              <a:t>Vision </a:t>
            </a:r>
            <a:r>
              <a:rPr lang="en-GB" sz="1100" b="1" dirty="0">
                <a:solidFill>
                  <a:srgbClr val="000000"/>
                </a:solidFill>
              </a:rPr>
              <a:t>                                                      </a:t>
            </a:r>
          </a:p>
        </p:txBody>
      </p:sp>
      <p:sp>
        <p:nvSpPr>
          <p:cNvPr id="44" name="Rounded Rectangle 43"/>
          <p:cNvSpPr/>
          <p:nvPr/>
        </p:nvSpPr>
        <p:spPr>
          <a:xfrm>
            <a:off x="3175273" y="1266269"/>
            <a:ext cx="792088" cy="504056"/>
          </a:xfrm>
          <a:prstGeom prst="roundRect">
            <a:avLst>
              <a:gd name="adj" fmla="val 1336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Review of risks &amp; issues</a:t>
            </a:r>
          </a:p>
        </p:txBody>
      </p:sp>
      <p:sp>
        <p:nvSpPr>
          <p:cNvPr id="50" name="Rounded Rectangle 49"/>
          <p:cNvSpPr/>
          <p:nvPr/>
        </p:nvSpPr>
        <p:spPr>
          <a:xfrm>
            <a:off x="1924948" y="1495118"/>
            <a:ext cx="1194503" cy="484941"/>
          </a:xfrm>
          <a:prstGeom prst="roundRect">
            <a:avLst/>
          </a:prstGeom>
          <a:solidFill>
            <a:srgbClr val="922E5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Develop &amp; submit Programmes for QA</a:t>
            </a:r>
          </a:p>
        </p:txBody>
      </p:sp>
      <p:sp>
        <p:nvSpPr>
          <p:cNvPr id="57" name="Rounded Rectangle 56"/>
          <p:cNvSpPr/>
          <p:nvPr/>
        </p:nvSpPr>
        <p:spPr>
          <a:xfrm>
            <a:off x="6588061" y="904005"/>
            <a:ext cx="975813" cy="47081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tx1"/>
                </a:solidFill>
              </a:rPr>
              <a:t>Plan successfully implemented &amp; reviewed</a:t>
            </a:r>
          </a:p>
        </p:txBody>
      </p:sp>
      <p:sp>
        <p:nvSpPr>
          <p:cNvPr id="56" name="Freeform 55"/>
          <p:cNvSpPr/>
          <p:nvPr/>
        </p:nvSpPr>
        <p:spPr bwMode="auto">
          <a:xfrm>
            <a:off x="2620143" y="930405"/>
            <a:ext cx="7334777" cy="5046391"/>
          </a:xfrm>
          <a:custGeom>
            <a:avLst/>
            <a:gdLst>
              <a:gd name="connsiteX0" fmla="*/ 0 w 5234152"/>
              <a:gd name="connsiteY0" fmla="*/ 0 h 3019097"/>
              <a:gd name="connsiteX1" fmla="*/ 1198180 w 5234152"/>
              <a:gd name="connsiteY1" fmla="*/ 2522483 h 3019097"/>
              <a:gd name="connsiteX2" fmla="*/ 5234152 w 5234152"/>
              <a:gd name="connsiteY2" fmla="*/ 2979683 h 3019097"/>
              <a:gd name="connsiteX0" fmla="*/ 248102 w 5482254"/>
              <a:gd name="connsiteY0" fmla="*/ 0 h 3099284"/>
              <a:gd name="connsiteX1" fmla="*/ 872359 w 5482254"/>
              <a:gd name="connsiteY1" fmla="*/ 2602670 h 3099284"/>
              <a:gd name="connsiteX2" fmla="*/ 5482254 w 5482254"/>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40016 w 5178129"/>
              <a:gd name="connsiteY0" fmla="*/ 0 h 3099284"/>
              <a:gd name="connsiteX1" fmla="*/ 856352 w 5178129"/>
              <a:gd name="connsiteY1" fmla="*/ 2602670 h 3099284"/>
              <a:gd name="connsiteX2" fmla="*/ 5178129 w 5178129"/>
              <a:gd name="connsiteY2" fmla="*/ 2979683 h 3099284"/>
            </a:gdLst>
            <a:ahLst/>
            <a:cxnLst>
              <a:cxn ang="0">
                <a:pos x="connsiteX0" y="connsiteY0"/>
              </a:cxn>
              <a:cxn ang="0">
                <a:pos x="connsiteX1" y="connsiteY1"/>
              </a:cxn>
              <a:cxn ang="0">
                <a:pos x="connsiteX2" y="connsiteY2"/>
              </a:cxn>
            </a:cxnLst>
            <a:rect l="l" t="t" r="r" b="b"/>
            <a:pathLst>
              <a:path w="5178129" h="3099284">
                <a:moveTo>
                  <a:pt x="40016" y="0"/>
                </a:moveTo>
                <a:cubicBezTo>
                  <a:pt x="50364" y="1188763"/>
                  <a:pt x="0" y="2106056"/>
                  <a:pt x="856352" y="2602670"/>
                </a:cubicBezTo>
                <a:cubicBezTo>
                  <a:pt x="1712704" y="3099284"/>
                  <a:pt x="3596322" y="2999390"/>
                  <a:pt x="5178129" y="2979683"/>
                </a:cubicBezTo>
              </a:path>
            </a:pathLst>
          </a:custGeom>
          <a:ln>
            <a:solidFill>
              <a:srgbClr val="003893"/>
            </a:solidFill>
            <a:prstDash val="lg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dirty="0"/>
          </a:p>
        </p:txBody>
      </p:sp>
      <p:sp>
        <p:nvSpPr>
          <p:cNvPr id="62" name="Freeform 61"/>
          <p:cNvSpPr/>
          <p:nvPr/>
        </p:nvSpPr>
        <p:spPr bwMode="auto">
          <a:xfrm>
            <a:off x="6509416" y="614067"/>
            <a:ext cx="4158585" cy="3385631"/>
          </a:xfrm>
          <a:custGeom>
            <a:avLst/>
            <a:gdLst>
              <a:gd name="connsiteX0" fmla="*/ 0 w 5234152"/>
              <a:gd name="connsiteY0" fmla="*/ 0 h 3019097"/>
              <a:gd name="connsiteX1" fmla="*/ 1198180 w 5234152"/>
              <a:gd name="connsiteY1" fmla="*/ 2522483 h 3019097"/>
              <a:gd name="connsiteX2" fmla="*/ 5234152 w 5234152"/>
              <a:gd name="connsiteY2" fmla="*/ 2979683 h 3019097"/>
              <a:gd name="connsiteX0" fmla="*/ 248102 w 5482254"/>
              <a:gd name="connsiteY0" fmla="*/ 0 h 3099284"/>
              <a:gd name="connsiteX1" fmla="*/ 872359 w 5482254"/>
              <a:gd name="connsiteY1" fmla="*/ 2602670 h 3099284"/>
              <a:gd name="connsiteX2" fmla="*/ 5482254 w 5482254"/>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40016 w 5178129"/>
              <a:gd name="connsiteY0" fmla="*/ 0 h 3099284"/>
              <a:gd name="connsiteX1" fmla="*/ 856352 w 5178129"/>
              <a:gd name="connsiteY1" fmla="*/ 2602670 h 3099284"/>
              <a:gd name="connsiteX2" fmla="*/ 5178129 w 5178129"/>
              <a:gd name="connsiteY2" fmla="*/ 2979683 h 3099284"/>
            </a:gdLst>
            <a:ahLst/>
            <a:cxnLst>
              <a:cxn ang="0">
                <a:pos x="connsiteX0" y="connsiteY0"/>
              </a:cxn>
              <a:cxn ang="0">
                <a:pos x="connsiteX1" y="connsiteY1"/>
              </a:cxn>
              <a:cxn ang="0">
                <a:pos x="connsiteX2" y="connsiteY2"/>
              </a:cxn>
            </a:cxnLst>
            <a:rect l="l" t="t" r="r" b="b"/>
            <a:pathLst>
              <a:path w="5178129" h="3099284">
                <a:moveTo>
                  <a:pt x="40016" y="0"/>
                </a:moveTo>
                <a:cubicBezTo>
                  <a:pt x="50364" y="1188763"/>
                  <a:pt x="0" y="2106056"/>
                  <a:pt x="856352" y="2602670"/>
                </a:cubicBezTo>
                <a:cubicBezTo>
                  <a:pt x="1712704" y="3099284"/>
                  <a:pt x="3596322" y="2999390"/>
                  <a:pt x="5178129" y="2979683"/>
                </a:cubicBezTo>
              </a:path>
            </a:pathLst>
          </a:custGeom>
          <a:ln>
            <a:solidFill>
              <a:srgbClr val="003893"/>
            </a:solidFill>
            <a:prstDash val="lg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dirty="0"/>
          </a:p>
        </p:txBody>
      </p:sp>
      <p:sp>
        <p:nvSpPr>
          <p:cNvPr id="69" name="Rounded Rectangle 68"/>
          <p:cNvSpPr/>
          <p:nvPr/>
        </p:nvSpPr>
        <p:spPr>
          <a:xfrm>
            <a:off x="5063456" y="1352678"/>
            <a:ext cx="749813" cy="504056"/>
          </a:xfrm>
          <a:prstGeom prst="roundRect">
            <a:avLst/>
          </a:prstGeom>
          <a:solidFill>
            <a:srgbClr val="C8C68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Review of risks &amp; issues</a:t>
            </a:r>
          </a:p>
        </p:txBody>
      </p:sp>
      <p:sp>
        <p:nvSpPr>
          <p:cNvPr id="78" name="Left-Right Arrow 77"/>
          <p:cNvSpPr/>
          <p:nvPr/>
        </p:nvSpPr>
        <p:spPr bwMode="auto">
          <a:xfrm>
            <a:off x="2633868" y="620825"/>
            <a:ext cx="948937" cy="283181"/>
          </a:xfrm>
          <a:prstGeom prst="leftRightArrow">
            <a:avLst/>
          </a:prstGeom>
          <a:solidFill>
            <a:schemeClr val="tx1">
              <a:lumMod val="25000"/>
              <a:lumOff val="75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GB" sz="1000" b="1" dirty="0">
                <a:solidFill>
                  <a:schemeClr val="bg1"/>
                </a:solidFill>
              </a:rPr>
              <a:t>Feb - May</a:t>
            </a:r>
            <a:endParaRPr lang="en-GB" sz="1100" b="1" dirty="0">
              <a:solidFill>
                <a:schemeClr val="bg1"/>
              </a:solidFill>
            </a:endParaRPr>
          </a:p>
        </p:txBody>
      </p:sp>
      <p:sp>
        <p:nvSpPr>
          <p:cNvPr id="79" name="Left-Right Arrow 78"/>
          <p:cNvSpPr/>
          <p:nvPr/>
        </p:nvSpPr>
        <p:spPr bwMode="auto">
          <a:xfrm>
            <a:off x="6545722" y="656740"/>
            <a:ext cx="967747" cy="211348"/>
          </a:xfrm>
          <a:prstGeom prst="leftRightArrow">
            <a:avLst/>
          </a:prstGeom>
          <a:solidFill>
            <a:schemeClr val="tx1">
              <a:lumMod val="25000"/>
              <a:lumOff val="75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GB" sz="1100" b="1" dirty="0">
                <a:solidFill>
                  <a:schemeClr val="bg1"/>
                </a:solidFill>
              </a:rPr>
              <a:t>Outcome  </a:t>
            </a:r>
            <a:r>
              <a:rPr lang="en-GB" sz="1100" b="1" dirty="0">
                <a:solidFill>
                  <a:srgbClr val="000000"/>
                </a:solidFill>
              </a:rPr>
              <a:t>                                                    </a:t>
            </a:r>
          </a:p>
        </p:txBody>
      </p:sp>
      <p:cxnSp>
        <p:nvCxnSpPr>
          <p:cNvPr id="80" name="Straight Connector 79"/>
          <p:cNvCxnSpPr/>
          <p:nvPr/>
        </p:nvCxnSpPr>
        <p:spPr bwMode="auto">
          <a:xfrm flipV="1">
            <a:off x="2395559" y="2067002"/>
            <a:ext cx="6006385" cy="4138304"/>
          </a:xfrm>
          <a:prstGeom prst="line">
            <a:avLst/>
          </a:prstGeom>
          <a:ln>
            <a:solidFill>
              <a:srgbClr val="003893"/>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a:endCxn id="21" idx="1"/>
          </p:cNvCxnSpPr>
          <p:nvPr/>
        </p:nvCxnSpPr>
        <p:spPr bwMode="auto">
          <a:xfrm flipV="1">
            <a:off x="7513468" y="2516654"/>
            <a:ext cx="2086168" cy="4295099"/>
          </a:xfrm>
          <a:prstGeom prst="line">
            <a:avLst/>
          </a:prstGeom>
          <a:ln>
            <a:solidFill>
              <a:srgbClr val="003893"/>
            </a:solidFill>
          </a:ln>
        </p:spPr>
        <p:style>
          <a:lnRef idx="1">
            <a:schemeClr val="accent1"/>
          </a:lnRef>
          <a:fillRef idx="0">
            <a:schemeClr val="accent1"/>
          </a:fillRef>
          <a:effectRef idx="0">
            <a:schemeClr val="accent1"/>
          </a:effectRef>
          <a:fontRef idx="minor">
            <a:schemeClr val="tx1"/>
          </a:fontRef>
        </p:style>
      </p:cxnSp>
      <p:sp>
        <p:nvSpPr>
          <p:cNvPr id="83" name="Rounded Rectangle 82"/>
          <p:cNvSpPr/>
          <p:nvPr/>
        </p:nvSpPr>
        <p:spPr>
          <a:xfrm>
            <a:off x="7724526" y="1712437"/>
            <a:ext cx="828696" cy="535242"/>
          </a:xfrm>
          <a:prstGeom prst="roundRect">
            <a:avLst/>
          </a:prstGeom>
          <a:solidFill>
            <a:srgbClr val="1F412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800" b="1" dirty="0">
                <a:solidFill>
                  <a:schemeClr val="bg1"/>
                </a:solidFill>
              </a:rPr>
              <a:t>Design &amp; execute curriculum/ syllabus</a:t>
            </a:r>
          </a:p>
        </p:txBody>
      </p:sp>
      <p:sp>
        <p:nvSpPr>
          <p:cNvPr id="111" name="Rectangle 8"/>
          <p:cNvSpPr>
            <a:spLocks noChangeArrowheads="1"/>
          </p:cNvSpPr>
          <p:nvPr/>
        </p:nvSpPr>
        <p:spPr bwMode="auto">
          <a:xfrm rot="16200000">
            <a:off x="850450" y="4638319"/>
            <a:ext cx="1723982" cy="179733"/>
          </a:xfrm>
          <a:prstGeom prst="rect">
            <a:avLst/>
          </a:prstGeom>
          <a:solidFill>
            <a:srgbClr val="00B050"/>
          </a:solidFill>
          <a:ln/>
        </p:spPr>
        <p:style>
          <a:lnRef idx="0">
            <a:schemeClr val="accent1"/>
          </a:lnRef>
          <a:fillRef idx="3">
            <a:schemeClr val="accent1"/>
          </a:fillRef>
          <a:effectRef idx="3">
            <a:schemeClr val="accent1"/>
          </a:effectRef>
          <a:fontRef idx="minor">
            <a:schemeClr val="lt1"/>
          </a:fontRef>
        </p:style>
        <p:txBody>
          <a:bodyPr lIns="0" tIns="0" rIns="0" bIns="0" anchor="ctr"/>
          <a:lstStyle/>
          <a:p>
            <a:pPr algn="ctr" defTabSz="954088">
              <a:lnSpc>
                <a:spcPct val="95000"/>
              </a:lnSpc>
              <a:defRPr/>
            </a:pPr>
            <a:r>
              <a:rPr lang="de-DE" sz="1000" dirty="0">
                <a:solidFill>
                  <a:srgbClr val="091D5D"/>
                </a:solidFill>
              </a:rPr>
              <a:t>Programme Development</a:t>
            </a:r>
          </a:p>
        </p:txBody>
      </p:sp>
      <p:sp>
        <p:nvSpPr>
          <p:cNvPr id="118" name="Rectangle 8"/>
          <p:cNvSpPr>
            <a:spLocks noChangeArrowheads="1"/>
          </p:cNvSpPr>
          <p:nvPr/>
        </p:nvSpPr>
        <p:spPr bwMode="auto">
          <a:xfrm rot="16200000">
            <a:off x="9224496" y="5432637"/>
            <a:ext cx="162197" cy="2614221"/>
          </a:xfrm>
          <a:prstGeom prst="rect">
            <a:avLst/>
          </a:prstGeom>
          <a:solidFill>
            <a:srgbClr val="FC7404"/>
          </a:solidFill>
          <a:ln/>
        </p:spPr>
        <p:style>
          <a:lnRef idx="0">
            <a:schemeClr val="accent1"/>
          </a:lnRef>
          <a:fillRef idx="3">
            <a:schemeClr val="accent1"/>
          </a:fillRef>
          <a:effectRef idx="3">
            <a:schemeClr val="accent1"/>
          </a:effectRef>
          <a:fontRef idx="minor">
            <a:schemeClr val="lt1"/>
          </a:fontRef>
        </p:style>
        <p:txBody>
          <a:bodyPr vert="vert" lIns="0" tIns="0" rIns="0" bIns="0" anchor="ctr"/>
          <a:lstStyle/>
          <a:p>
            <a:pPr algn="ctr" defTabSz="954088">
              <a:lnSpc>
                <a:spcPct val="95000"/>
              </a:lnSpc>
              <a:defRPr/>
            </a:pPr>
            <a:r>
              <a:rPr lang="en-GB" sz="1000" dirty="0">
                <a:solidFill>
                  <a:srgbClr val="000000"/>
                </a:solidFill>
              </a:rPr>
              <a:t>Dissemination &amp; Reporting</a:t>
            </a:r>
          </a:p>
        </p:txBody>
      </p:sp>
      <p:sp>
        <p:nvSpPr>
          <p:cNvPr id="98" name="Rounded Rectangle 97"/>
          <p:cNvSpPr/>
          <p:nvPr/>
        </p:nvSpPr>
        <p:spPr>
          <a:xfrm>
            <a:off x="7701554" y="1133270"/>
            <a:ext cx="828696" cy="535242"/>
          </a:xfrm>
          <a:prstGeom prst="roundRect">
            <a:avLst/>
          </a:prstGeom>
          <a:solidFill>
            <a:srgbClr val="1F412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800" b="1" dirty="0">
                <a:solidFill>
                  <a:schemeClr val="bg1"/>
                </a:solidFill>
              </a:rPr>
              <a:t>Implement project plan</a:t>
            </a:r>
          </a:p>
        </p:txBody>
      </p:sp>
      <p:sp>
        <p:nvSpPr>
          <p:cNvPr id="102" name="Rounded Rectangle 101"/>
          <p:cNvSpPr/>
          <p:nvPr/>
        </p:nvSpPr>
        <p:spPr>
          <a:xfrm>
            <a:off x="7749388" y="2290598"/>
            <a:ext cx="828696" cy="535242"/>
          </a:xfrm>
          <a:prstGeom prst="roundRect">
            <a:avLst/>
          </a:prstGeom>
          <a:solidFill>
            <a:srgbClr val="1F412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lnSpcReduction="10000"/>
          </a:bodyPr>
          <a:lstStyle/>
          <a:p>
            <a:pPr algn="ctr">
              <a:defRPr/>
            </a:pPr>
            <a:r>
              <a:rPr lang="en-GB" sz="800" b="1" dirty="0">
                <a:solidFill>
                  <a:schemeClr val="bg1"/>
                </a:solidFill>
              </a:rPr>
              <a:t>Create &amp; disseminate effective  T&amp;L materials</a:t>
            </a:r>
          </a:p>
        </p:txBody>
      </p:sp>
      <p:sp>
        <p:nvSpPr>
          <p:cNvPr id="109" name="Rounded Rectangle 108"/>
          <p:cNvSpPr/>
          <p:nvPr/>
        </p:nvSpPr>
        <p:spPr>
          <a:xfrm>
            <a:off x="8505640" y="2654664"/>
            <a:ext cx="828696" cy="535242"/>
          </a:xfrm>
          <a:prstGeom prst="roundRect">
            <a:avLst/>
          </a:prstGeom>
          <a:solidFill>
            <a:srgbClr val="1F412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lnSpcReduction="10000"/>
          </a:bodyPr>
          <a:lstStyle/>
          <a:p>
            <a:pPr algn="ctr">
              <a:defRPr/>
            </a:pPr>
            <a:r>
              <a:rPr lang="en-GB" sz="800" b="1" dirty="0">
                <a:solidFill>
                  <a:schemeClr val="bg1"/>
                </a:solidFill>
              </a:rPr>
              <a:t>Construct &amp; implement a teacher development plan</a:t>
            </a:r>
          </a:p>
        </p:txBody>
      </p:sp>
      <p:sp>
        <p:nvSpPr>
          <p:cNvPr id="110" name="Rounded Rectangle 109"/>
          <p:cNvSpPr/>
          <p:nvPr/>
        </p:nvSpPr>
        <p:spPr>
          <a:xfrm>
            <a:off x="9540571" y="2696477"/>
            <a:ext cx="828696" cy="535242"/>
          </a:xfrm>
          <a:prstGeom prst="roundRect">
            <a:avLst/>
          </a:prstGeom>
          <a:solidFill>
            <a:srgbClr val="1F412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800" b="1" dirty="0">
                <a:solidFill>
                  <a:schemeClr val="bg1"/>
                </a:solidFill>
              </a:rPr>
              <a:t>Evaluate and report on project</a:t>
            </a:r>
          </a:p>
        </p:txBody>
      </p:sp>
      <p:sp>
        <p:nvSpPr>
          <p:cNvPr id="117" name="Rounded Rectangle 116"/>
          <p:cNvSpPr/>
          <p:nvPr/>
        </p:nvSpPr>
        <p:spPr>
          <a:xfrm>
            <a:off x="6574637" y="1390621"/>
            <a:ext cx="975813" cy="47081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tx1"/>
                </a:solidFill>
              </a:rPr>
              <a:t>Risks &amp; issues effectively managed</a:t>
            </a:r>
          </a:p>
        </p:txBody>
      </p:sp>
      <p:sp>
        <p:nvSpPr>
          <p:cNvPr id="124" name="Rounded Rectangle 123"/>
          <p:cNvSpPr/>
          <p:nvPr/>
        </p:nvSpPr>
        <p:spPr>
          <a:xfrm>
            <a:off x="6605449" y="2010133"/>
            <a:ext cx="975813" cy="47081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tx1"/>
                </a:solidFill>
              </a:rPr>
              <a:t>Programmes designed and delivered</a:t>
            </a:r>
          </a:p>
        </p:txBody>
      </p:sp>
      <p:sp>
        <p:nvSpPr>
          <p:cNvPr id="125" name="Rounded Rectangle 124"/>
          <p:cNvSpPr/>
          <p:nvPr/>
        </p:nvSpPr>
        <p:spPr>
          <a:xfrm>
            <a:off x="7024076" y="2773892"/>
            <a:ext cx="975813" cy="580120"/>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tx1"/>
                </a:solidFill>
              </a:rPr>
              <a:t>Effective materials designed</a:t>
            </a:r>
          </a:p>
        </p:txBody>
      </p:sp>
      <p:sp>
        <p:nvSpPr>
          <p:cNvPr id="126" name="Rounded Rectangle 125"/>
          <p:cNvSpPr/>
          <p:nvPr/>
        </p:nvSpPr>
        <p:spPr>
          <a:xfrm>
            <a:off x="7915797" y="3205295"/>
            <a:ext cx="887890" cy="563759"/>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fontScale="85000" lnSpcReduction="20000"/>
          </a:bodyPr>
          <a:lstStyle/>
          <a:p>
            <a:pPr algn="ctr">
              <a:defRPr/>
            </a:pPr>
            <a:r>
              <a:rPr lang="en-GB" sz="900" dirty="0">
                <a:solidFill>
                  <a:schemeClr val="tx1"/>
                </a:solidFill>
              </a:rPr>
              <a:t>Effective teaching takes place/ developed understanding of EAP</a:t>
            </a:r>
          </a:p>
        </p:txBody>
      </p:sp>
      <p:sp>
        <p:nvSpPr>
          <p:cNvPr id="128" name="Rounded Rectangle 127"/>
          <p:cNvSpPr/>
          <p:nvPr/>
        </p:nvSpPr>
        <p:spPr>
          <a:xfrm>
            <a:off x="9372252" y="3327606"/>
            <a:ext cx="975813" cy="470810"/>
          </a:xfrm>
          <a:prstGeom prst="roundRect">
            <a:avLst/>
          </a:prstGeom>
          <a:solidFill>
            <a:srgbClr val="FC740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fontScale="92500"/>
          </a:bodyPr>
          <a:lstStyle/>
          <a:p>
            <a:pPr algn="ctr">
              <a:defRPr/>
            </a:pPr>
            <a:r>
              <a:rPr lang="en-GB" sz="900" dirty="0">
                <a:solidFill>
                  <a:schemeClr val="tx1"/>
                </a:solidFill>
              </a:rPr>
              <a:t> Generated external interest/ ideas for further development</a:t>
            </a:r>
          </a:p>
        </p:txBody>
      </p:sp>
      <p:sp>
        <p:nvSpPr>
          <p:cNvPr id="130" name="Rounded Rectangle 129"/>
          <p:cNvSpPr/>
          <p:nvPr/>
        </p:nvSpPr>
        <p:spPr>
          <a:xfrm>
            <a:off x="4771872" y="1901730"/>
            <a:ext cx="749813" cy="504056"/>
          </a:xfrm>
          <a:prstGeom prst="roundRect">
            <a:avLst/>
          </a:prstGeom>
          <a:solidFill>
            <a:srgbClr val="C8C68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Review &amp; complete plan</a:t>
            </a:r>
          </a:p>
        </p:txBody>
      </p:sp>
      <p:sp>
        <p:nvSpPr>
          <p:cNvPr id="131" name="Rounded Rectangle 130"/>
          <p:cNvSpPr/>
          <p:nvPr/>
        </p:nvSpPr>
        <p:spPr>
          <a:xfrm>
            <a:off x="8836569" y="3878411"/>
            <a:ext cx="749813" cy="504056"/>
          </a:xfrm>
          <a:prstGeom prst="roundRect">
            <a:avLst/>
          </a:prstGeom>
          <a:solidFill>
            <a:srgbClr val="C8C68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Develop further programmes</a:t>
            </a:r>
          </a:p>
        </p:txBody>
      </p:sp>
      <p:sp>
        <p:nvSpPr>
          <p:cNvPr id="132" name="Rounded Rectangle 131"/>
          <p:cNvSpPr/>
          <p:nvPr/>
        </p:nvSpPr>
        <p:spPr>
          <a:xfrm>
            <a:off x="5946840" y="1674810"/>
            <a:ext cx="749813" cy="504056"/>
          </a:xfrm>
          <a:prstGeom prst="roundRect">
            <a:avLst/>
          </a:prstGeom>
          <a:solidFill>
            <a:srgbClr val="C8C68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 Lessons learned</a:t>
            </a:r>
          </a:p>
        </p:txBody>
      </p:sp>
      <p:sp>
        <p:nvSpPr>
          <p:cNvPr id="133" name="Rounded Rectangle 132"/>
          <p:cNvSpPr/>
          <p:nvPr/>
        </p:nvSpPr>
        <p:spPr>
          <a:xfrm>
            <a:off x="9840391" y="4368268"/>
            <a:ext cx="749813" cy="504056"/>
          </a:xfrm>
          <a:prstGeom prst="roundRect">
            <a:avLst/>
          </a:prstGeom>
          <a:solidFill>
            <a:srgbClr val="C8C68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fontScale="92500" lnSpcReduction="10000"/>
          </a:bodyPr>
          <a:lstStyle/>
          <a:p>
            <a:pPr algn="ctr">
              <a:defRPr/>
            </a:pPr>
            <a:r>
              <a:rPr lang="en-GB" sz="900" dirty="0">
                <a:solidFill>
                  <a:schemeClr val="bg1"/>
                </a:solidFill>
              </a:rPr>
              <a:t> encourage further scholarship projects</a:t>
            </a:r>
          </a:p>
        </p:txBody>
      </p:sp>
      <p:sp>
        <p:nvSpPr>
          <p:cNvPr id="134" name="Rounded Rectangle 133"/>
          <p:cNvSpPr/>
          <p:nvPr/>
        </p:nvSpPr>
        <p:spPr>
          <a:xfrm>
            <a:off x="7827577" y="3737094"/>
            <a:ext cx="828412" cy="431338"/>
          </a:xfrm>
          <a:prstGeom prst="roundRect">
            <a:avLst/>
          </a:prstGeom>
          <a:solidFill>
            <a:srgbClr val="C8C68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fontScale="92500"/>
          </a:bodyPr>
          <a:lstStyle/>
          <a:p>
            <a:pPr algn="ctr">
              <a:defRPr/>
            </a:pPr>
            <a:r>
              <a:rPr lang="en-GB" sz="900" dirty="0">
                <a:solidFill>
                  <a:schemeClr val="bg1"/>
                </a:solidFill>
              </a:rPr>
              <a:t>Review effectiveness of development plan</a:t>
            </a:r>
          </a:p>
        </p:txBody>
      </p:sp>
      <p:sp>
        <p:nvSpPr>
          <p:cNvPr id="135" name="Rounded Rectangle 134"/>
          <p:cNvSpPr/>
          <p:nvPr/>
        </p:nvSpPr>
        <p:spPr>
          <a:xfrm>
            <a:off x="9723719" y="3858413"/>
            <a:ext cx="832737" cy="492626"/>
          </a:xfrm>
          <a:prstGeom prst="roundRect">
            <a:avLst/>
          </a:prstGeom>
          <a:solidFill>
            <a:srgbClr val="C8C68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Write up/ present at conferences</a:t>
            </a:r>
          </a:p>
        </p:txBody>
      </p:sp>
      <p:sp>
        <p:nvSpPr>
          <p:cNvPr id="136" name="Rounded Rectangle 135"/>
          <p:cNvSpPr/>
          <p:nvPr/>
        </p:nvSpPr>
        <p:spPr>
          <a:xfrm>
            <a:off x="7213391" y="4013567"/>
            <a:ext cx="597181" cy="492841"/>
          </a:xfrm>
          <a:prstGeom prst="roundRect">
            <a:avLst/>
          </a:prstGeom>
          <a:solidFill>
            <a:srgbClr val="C8C68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Observe classes</a:t>
            </a:r>
          </a:p>
        </p:txBody>
      </p:sp>
      <p:sp>
        <p:nvSpPr>
          <p:cNvPr id="139" name="Rounded Rectangle 138"/>
          <p:cNvSpPr/>
          <p:nvPr/>
        </p:nvSpPr>
        <p:spPr>
          <a:xfrm>
            <a:off x="3815244" y="1929577"/>
            <a:ext cx="664345" cy="627930"/>
          </a:xfrm>
          <a:prstGeom prst="roundRect">
            <a:avLst>
              <a:gd name="adj" fmla="val 1336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Monitor &amp; review plan</a:t>
            </a:r>
          </a:p>
        </p:txBody>
      </p:sp>
      <p:sp>
        <p:nvSpPr>
          <p:cNvPr id="142" name="Rounded Rectangle 141"/>
          <p:cNvSpPr/>
          <p:nvPr/>
        </p:nvSpPr>
        <p:spPr>
          <a:xfrm>
            <a:off x="6041962" y="4938998"/>
            <a:ext cx="967169" cy="457060"/>
          </a:xfrm>
          <a:prstGeom prst="roundRect">
            <a:avLst>
              <a:gd name="adj" fmla="val 1336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Language Teaching Forum: Alternative assessments</a:t>
            </a:r>
          </a:p>
        </p:txBody>
      </p:sp>
      <p:sp>
        <p:nvSpPr>
          <p:cNvPr id="144" name="Rounded Rectangle 143"/>
          <p:cNvSpPr/>
          <p:nvPr/>
        </p:nvSpPr>
        <p:spPr>
          <a:xfrm>
            <a:off x="8033179" y="5938474"/>
            <a:ext cx="622811" cy="492932"/>
          </a:xfrm>
          <a:prstGeom prst="roundRect">
            <a:avLst>
              <a:gd name="adj" fmla="val 13360"/>
            </a:avLst>
          </a:prstGeom>
          <a:solidFill>
            <a:srgbClr val="B5397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fontScale="92500" lnSpcReduction="10000"/>
          </a:bodyPr>
          <a:lstStyle/>
          <a:p>
            <a:pPr algn="ctr">
              <a:defRPr/>
            </a:pPr>
            <a:r>
              <a:rPr lang="en-GB" sz="900" dirty="0">
                <a:solidFill>
                  <a:schemeClr val="bg1"/>
                </a:solidFill>
              </a:rPr>
              <a:t>Programme plan to external reviewer</a:t>
            </a:r>
          </a:p>
        </p:txBody>
      </p:sp>
      <p:sp>
        <p:nvSpPr>
          <p:cNvPr id="146" name="Rounded Rectangle 145"/>
          <p:cNvSpPr/>
          <p:nvPr/>
        </p:nvSpPr>
        <p:spPr>
          <a:xfrm>
            <a:off x="1900724" y="2020298"/>
            <a:ext cx="1097116" cy="535274"/>
          </a:xfrm>
          <a:prstGeom prst="roundRect">
            <a:avLst/>
          </a:prstGeom>
          <a:solidFill>
            <a:srgbClr val="922E5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Consult critical friends: external / internal</a:t>
            </a:r>
          </a:p>
        </p:txBody>
      </p:sp>
      <p:sp>
        <p:nvSpPr>
          <p:cNvPr id="148" name="Rounded Rectangle 147"/>
          <p:cNvSpPr/>
          <p:nvPr/>
        </p:nvSpPr>
        <p:spPr>
          <a:xfrm>
            <a:off x="3372308" y="3866194"/>
            <a:ext cx="880730" cy="586681"/>
          </a:xfrm>
          <a:prstGeom prst="roundRect">
            <a:avLst/>
          </a:prstGeom>
          <a:solidFill>
            <a:srgbClr val="922E5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Analyse academic content for EAP exploitation</a:t>
            </a:r>
          </a:p>
        </p:txBody>
      </p:sp>
      <p:sp>
        <p:nvSpPr>
          <p:cNvPr id="149" name="Rounded Rectangle 148"/>
          <p:cNvSpPr/>
          <p:nvPr/>
        </p:nvSpPr>
        <p:spPr>
          <a:xfrm>
            <a:off x="6498456" y="5429876"/>
            <a:ext cx="792621" cy="536386"/>
          </a:xfrm>
          <a:prstGeom prst="roundRect">
            <a:avLst/>
          </a:prstGeom>
          <a:solidFill>
            <a:srgbClr val="922E5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fontScale="92500"/>
          </a:bodyPr>
          <a:lstStyle/>
          <a:p>
            <a:pPr algn="ctr">
              <a:defRPr/>
            </a:pPr>
            <a:r>
              <a:rPr lang="en-GB" sz="900" dirty="0">
                <a:solidFill>
                  <a:schemeClr val="bg1"/>
                </a:solidFill>
              </a:rPr>
              <a:t>Language Teaching Forum: What is EAP?</a:t>
            </a:r>
          </a:p>
        </p:txBody>
      </p:sp>
      <p:sp>
        <p:nvSpPr>
          <p:cNvPr id="152" name="Rounded Rectangle 151"/>
          <p:cNvSpPr/>
          <p:nvPr/>
        </p:nvSpPr>
        <p:spPr>
          <a:xfrm>
            <a:off x="6654776" y="6025098"/>
            <a:ext cx="936104" cy="535323"/>
          </a:xfrm>
          <a:prstGeom prst="roundRect">
            <a:avLst/>
          </a:prstGeom>
          <a:solidFill>
            <a:srgbClr val="922E5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Create TD plan – internal/ external speakers</a:t>
            </a:r>
          </a:p>
        </p:txBody>
      </p:sp>
      <p:sp>
        <p:nvSpPr>
          <p:cNvPr id="154" name="Rounded Rectangle 153"/>
          <p:cNvSpPr/>
          <p:nvPr/>
        </p:nvSpPr>
        <p:spPr>
          <a:xfrm>
            <a:off x="9743437" y="5940635"/>
            <a:ext cx="855805" cy="694487"/>
          </a:xfrm>
          <a:prstGeom prst="roundRect">
            <a:avLst/>
          </a:prstGeom>
          <a:solidFill>
            <a:srgbClr val="922E5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Programme Approval </a:t>
            </a:r>
            <a:r>
              <a:rPr lang="en-GB" sz="900" dirty="0" err="1">
                <a:solidFill>
                  <a:schemeClr val="bg1"/>
                </a:solidFill>
              </a:rPr>
              <a:t>Grou</a:t>
            </a:r>
            <a:endParaRPr lang="en-GB" sz="900" dirty="0">
              <a:solidFill>
                <a:schemeClr val="bg1"/>
              </a:solidFill>
            </a:endParaRPr>
          </a:p>
        </p:txBody>
      </p:sp>
      <p:sp>
        <p:nvSpPr>
          <p:cNvPr id="66" name="Rounded Rectangle 65"/>
          <p:cNvSpPr/>
          <p:nvPr/>
        </p:nvSpPr>
        <p:spPr>
          <a:xfrm>
            <a:off x="1725025" y="930744"/>
            <a:ext cx="1141084" cy="534197"/>
          </a:xfrm>
          <a:prstGeom prst="roundRect">
            <a:avLst>
              <a:gd name="adj" fmla="val 20352"/>
            </a:avLst>
          </a:prstGeom>
          <a:solidFill>
            <a:srgbClr val="922E5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Review literature </a:t>
            </a:r>
          </a:p>
        </p:txBody>
      </p:sp>
      <p:sp>
        <p:nvSpPr>
          <p:cNvPr id="70" name="Rounded Rectangle 69"/>
          <p:cNvSpPr/>
          <p:nvPr/>
        </p:nvSpPr>
        <p:spPr>
          <a:xfrm>
            <a:off x="2178519" y="3786175"/>
            <a:ext cx="996754" cy="614982"/>
          </a:xfrm>
          <a:prstGeom prst="roundRect">
            <a:avLst>
              <a:gd name="adj" fmla="val 20352"/>
            </a:avLst>
          </a:prstGeom>
          <a:solidFill>
            <a:srgbClr val="922E5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Receive academic content</a:t>
            </a:r>
          </a:p>
        </p:txBody>
      </p:sp>
      <p:sp>
        <p:nvSpPr>
          <p:cNvPr id="71" name="Rounded Rectangle 70"/>
          <p:cNvSpPr/>
          <p:nvPr/>
        </p:nvSpPr>
        <p:spPr>
          <a:xfrm>
            <a:off x="1939569" y="2590959"/>
            <a:ext cx="792621" cy="492859"/>
          </a:xfrm>
          <a:prstGeom prst="roundRect">
            <a:avLst>
              <a:gd name="adj" fmla="val 13020"/>
            </a:avLst>
          </a:prstGeom>
          <a:solidFill>
            <a:srgbClr val="922E5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Assess Risk &amp; Issues</a:t>
            </a:r>
          </a:p>
        </p:txBody>
      </p:sp>
      <p:sp>
        <p:nvSpPr>
          <p:cNvPr id="72" name="Rounded Rectangle 71"/>
          <p:cNvSpPr/>
          <p:nvPr/>
        </p:nvSpPr>
        <p:spPr>
          <a:xfrm>
            <a:off x="5621598" y="5603171"/>
            <a:ext cx="792621" cy="476493"/>
          </a:xfrm>
          <a:prstGeom prst="roundRect">
            <a:avLst>
              <a:gd name="adj" fmla="val 22784"/>
            </a:avLst>
          </a:prstGeom>
          <a:solidFill>
            <a:srgbClr val="922E5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Begin teacher recruitment: up to 70</a:t>
            </a:r>
          </a:p>
        </p:txBody>
      </p:sp>
      <p:sp>
        <p:nvSpPr>
          <p:cNvPr id="73" name="Rounded Rectangle 72"/>
          <p:cNvSpPr/>
          <p:nvPr/>
        </p:nvSpPr>
        <p:spPr>
          <a:xfrm>
            <a:off x="3162747" y="3127190"/>
            <a:ext cx="869617" cy="536386"/>
          </a:xfrm>
          <a:prstGeom prst="roundRect">
            <a:avLst/>
          </a:prstGeom>
          <a:solidFill>
            <a:srgbClr val="922E5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Observe content classes</a:t>
            </a:r>
          </a:p>
        </p:txBody>
      </p:sp>
      <p:sp>
        <p:nvSpPr>
          <p:cNvPr id="82" name="Rounded Rectangle 81"/>
          <p:cNvSpPr/>
          <p:nvPr/>
        </p:nvSpPr>
        <p:spPr>
          <a:xfrm>
            <a:off x="4032364" y="1242231"/>
            <a:ext cx="749813" cy="552132"/>
          </a:xfrm>
          <a:prstGeom prst="roundRect">
            <a:avLst/>
          </a:prstGeom>
          <a:solidFill>
            <a:schemeClr val="accent4">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fontScale="92500"/>
          </a:bodyPr>
          <a:lstStyle/>
          <a:p>
            <a:pPr algn="ctr">
              <a:defRPr/>
            </a:pPr>
            <a:r>
              <a:rPr lang="en-GB" sz="900" dirty="0">
                <a:solidFill>
                  <a:schemeClr val="bg1"/>
                </a:solidFill>
              </a:rPr>
              <a:t>Programme Leader meeting: Assessment criteria</a:t>
            </a:r>
          </a:p>
        </p:txBody>
      </p:sp>
      <p:sp>
        <p:nvSpPr>
          <p:cNvPr id="84" name="Rounded Rectangle 83"/>
          <p:cNvSpPr/>
          <p:nvPr/>
        </p:nvSpPr>
        <p:spPr>
          <a:xfrm>
            <a:off x="3108337" y="2290598"/>
            <a:ext cx="704337" cy="544796"/>
          </a:xfrm>
          <a:prstGeom prst="roundRect">
            <a:avLst/>
          </a:prstGeom>
          <a:solidFill>
            <a:schemeClr val="accent4">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fontScale="85000" lnSpcReduction="20000"/>
          </a:bodyPr>
          <a:lstStyle/>
          <a:p>
            <a:pPr algn="ctr">
              <a:defRPr/>
            </a:pPr>
            <a:r>
              <a:rPr lang="en-GB" sz="900" dirty="0">
                <a:solidFill>
                  <a:schemeClr val="bg1"/>
                </a:solidFill>
              </a:rPr>
              <a:t>Programme Leader meeting: curriculum design &amp; LOs</a:t>
            </a:r>
          </a:p>
        </p:txBody>
      </p:sp>
      <p:sp>
        <p:nvSpPr>
          <p:cNvPr id="85" name="Rounded Rectangle 84"/>
          <p:cNvSpPr/>
          <p:nvPr/>
        </p:nvSpPr>
        <p:spPr>
          <a:xfrm>
            <a:off x="7822159" y="4334318"/>
            <a:ext cx="792088" cy="504056"/>
          </a:xfrm>
          <a:prstGeom prst="roundRect">
            <a:avLst>
              <a:gd name="adj" fmla="val 1336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 Run induction sessions</a:t>
            </a:r>
          </a:p>
        </p:txBody>
      </p:sp>
      <p:sp>
        <p:nvSpPr>
          <p:cNvPr id="86" name="Left-Right Arrow 85"/>
          <p:cNvSpPr/>
          <p:nvPr/>
        </p:nvSpPr>
        <p:spPr bwMode="auto">
          <a:xfrm>
            <a:off x="4698412" y="651675"/>
            <a:ext cx="1120991" cy="258768"/>
          </a:xfrm>
          <a:prstGeom prst="leftRightArrow">
            <a:avLst/>
          </a:prstGeom>
          <a:solidFill>
            <a:schemeClr val="tx1">
              <a:lumMod val="25000"/>
              <a:lumOff val="75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GB" sz="1100" b="1" dirty="0">
                <a:solidFill>
                  <a:schemeClr val="bg1"/>
                </a:solidFill>
              </a:rPr>
              <a:t> July - Sept</a:t>
            </a:r>
          </a:p>
        </p:txBody>
      </p:sp>
      <p:sp>
        <p:nvSpPr>
          <p:cNvPr id="88" name="Rounded Rectangle 87"/>
          <p:cNvSpPr/>
          <p:nvPr/>
        </p:nvSpPr>
        <p:spPr>
          <a:xfrm>
            <a:off x="7113350" y="4738286"/>
            <a:ext cx="762467" cy="547973"/>
          </a:xfrm>
          <a:prstGeom prst="roundRect">
            <a:avLst>
              <a:gd name="adj" fmla="val 1336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Create teacher induction resources</a:t>
            </a:r>
          </a:p>
        </p:txBody>
      </p:sp>
      <p:sp>
        <p:nvSpPr>
          <p:cNvPr id="76" name="Freeform 75"/>
          <p:cNvSpPr/>
          <p:nvPr/>
        </p:nvSpPr>
        <p:spPr bwMode="auto">
          <a:xfrm>
            <a:off x="4799311" y="1266270"/>
            <a:ext cx="5134986" cy="3354027"/>
          </a:xfrm>
          <a:custGeom>
            <a:avLst/>
            <a:gdLst>
              <a:gd name="connsiteX0" fmla="*/ 0 w 5234152"/>
              <a:gd name="connsiteY0" fmla="*/ 0 h 3019097"/>
              <a:gd name="connsiteX1" fmla="*/ 1198180 w 5234152"/>
              <a:gd name="connsiteY1" fmla="*/ 2522483 h 3019097"/>
              <a:gd name="connsiteX2" fmla="*/ 5234152 w 5234152"/>
              <a:gd name="connsiteY2" fmla="*/ 2979683 h 3019097"/>
              <a:gd name="connsiteX0" fmla="*/ 248102 w 5482254"/>
              <a:gd name="connsiteY0" fmla="*/ 0 h 3099284"/>
              <a:gd name="connsiteX1" fmla="*/ 872359 w 5482254"/>
              <a:gd name="connsiteY1" fmla="*/ 2602670 h 3099284"/>
              <a:gd name="connsiteX2" fmla="*/ 5482254 w 5482254"/>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40016 w 5178129"/>
              <a:gd name="connsiteY0" fmla="*/ 0 h 3099284"/>
              <a:gd name="connsiteX1" fmla="*/ 856352 w 5178129"/>
              <a:gd name="connsiteY1" fmla="*/ 2602670 h 3099284"/>
              <a:gd name="connsiteX2" fmla="*/ 5178129 w 5178129"/>
              <a:gd name="connsiteY2" fmla="*/ 2979683 h 3099284"/>
            </a:gdLst>
            <a:ahLst/>
            <a:cxnLst>
              <a:cxn ang="0">
                <a:pos x="connsiteX0" y="connsiteY0"/>
              </a:cxn>
              <a:cxn ang="0">
                <a:pos x="connsiteX1" y="connsiteY1"/>
              </a:cxn>
              <a:cxn ang="0">
                <a:pos x="connsiteX2" y="connsiteY2"/>
              </a:cxn>
            </a:cxnLst>
            <a:rect l="l" t="t" r="r" b="b"/>
            <a:pathLst>
              <a:path w="5178129" h="3099284">
                <a:moveTo>
                  <a:pt x="40016" y="0"/>
                </a:moveTo>
                <a:cubicBezTo>
                  <a:pt x="50364" y="1188763"/>
                  <a:pt x="0" y="2106056"/>
                  <a:pt x="856352" y="2602670"/>
                </a:cubicBezTo>
                <a:cubicBezTo>
                  <a:pt x="1712704" y="3099284"/>
                  <a:pt x="3596322" y="2999390"/>
                  <a:pt x="5178129" y="2979683"/>
                </a:cubicBezTo>
              </a:path>
            </a:pathLst>
          </a:custGeom>
          <a:ln>
            <a:solidFill>
              <a:srgbClr val="003893"/>
            </a:solidFill>
            <a:prstDash val="lg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dirty="0"/>
          </a:p>
        </p:txBody>
      </p:sp>
      <p:sp>
        <p:nvSpPr>
          <p:cNvPr id="89" name="Freeform 88"/>
          <p:cNvSpPr/>
          <p:nvPr/>
        </p:nvSpPr>
        <p:spPr bwMode="auto">
          <a:xfrm>
            <a:off x="5738906" y="825245"/>
            <a:ext cx="4588545" cy="3385631"/>
          </a:xfrm>
          <a:custGeom>
            <a:avLst/>
            <a:gdLst>
              <a:gd name="connsiteX0" fmla="*/ 0 w 5234152"/>
              <a:gd name="connsiteY0" fmla="*/ 0 h 3019097"/>
              <a:gd name="connsiteX1" fmla="*/ 1198180 w 5234152"/>
              <a:gd name="connsiteY1" fmla="*/ 2522483 h 3019097"/>
              <a:gd name="connsiteX2" fmla="*/ 5234152 w 5234152"/>
              <a:gd name="connsiteY2" fmla="*/ 2979683 h 3019097"/>
              <a:gd name="connsiteX0" fmla="*/ 248102 w 5482254"/>
              <a:gd name="connsiteY0" fmla="*/ 0 h 3099284"/>
              <a:gd name="connsiteX1" fmla="*/ 872359 w 5482254"/>
              <a:gd name="connsiteY1" fmla="*/ 2602670 h 3099284"/>
              <a:gd name="connsiteX2" fmla="*/ 5482254 w 5482254"/>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328134 w 5466247"/>
              <a:gd name="connsiteY0" fmla="*/ 0 h 3099284"/>
              <a:gd name="connsiteX1" fmla="*/ 856352 w 5466247"/>
              <a:gd name="connsiteY1" fmla="*/ 2602670 h 3099284"/>
              <a:gd name="connsiteX2" fmla="*/ 5466247 w 5466247"/>
              <a:gd name="connsiteY2" fmla="*/ 2979683 h 3099284"/>
              <a:gd name="connsiteX0" fmla="*/ 40016 w 5178129"/>
              <a:gd name="connsiteY0" fmla="*/ 0 h 3099284"/>
              <a:gd name="connsiteX1" fmla="*/ 856352 w 5178129"/>
              <a:gd name="connsiteY1" fmla="*/ 2602670 h 3099284"/>
              <a:gd name="connsiteX2" fmla="*/ 5178129 w 5178129"/>
              <a:gd name="connsiteY2" fmla="*/ 2979683 h 3099284"/>
            </a:gdLst>
            <a:ahLst/>
            <a:cxnLst>
              <a:cxn ang="0">
                <a:pos x="connsiteX0" y="connsiteY0"/>
              </a:cxn>
              <a:cxn ang="0">
                <a:pos x="connsiteX1" y="connsiteY1"/>
              </a:cxn>
              <a:cxn ang="0">
                <a:pos x="connsiteX2" y="connsiteY2"/>
              </a:cxn>
            </a:cxnLst>
            <a:rect l="l" t="t" r="r" b="b"/>
            <a:pathLst>
              <a:path w="5178129" h="3099284">
                <a:moveTo>
                  <a:pt x="40016" y="0"/>
                </a:moveTo>
                <a:cubicBezTo>
                  <a:pt x="50364" y="1188763"/>
                  <a:pt x="0" y="2106056"/>
                  <a:pt x="856352" y="2602670"/>
                </a:cubicBezTo>
                <a:cubicBezTo>
                  <a:pt x="1712704" y="3099284"/>
                  <a:pt x="3596322" y="2999390"/>
                  <a:pt x="5178129" y="2979683"/>
                </a:cubicBezTo>
              </a:path>
            </a:pathLst>
          </a:custGeom>
          <a:ln>
            <a:solidFill>
              <a:srgbClr val="003893"/>
            </a:solidFill>
            <a:prstDash val="lgDash"/>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dirty="0"/>
          </a:p>
        </p:txBody>
      </p:sp>
      <p:sp>
        <p:nvSpPr>
          <p:cNvPr id="90" name="Left-Right Arrow 89"/>
          <p:cNvSpPr/>
          <p:nvPr/>
        </p:nvSpPr>
        <p:spPr bwMode="auto">
          <a:xfrm>
            <a:off x="5704210" y="688381"/>
            <a:ext cx="883850" cy="203624"/>
          </a:xfrm>
          <a:prstGeom prst="leftRightArrow">
            <a:avLst/>
          </a:prstGeom>
          <a:solidFill>
            <a:schemeClr val="tx1">
              <a:lumMod val="25000"/>
              <a:lumOff val="75000"/>
            </a:schemeClr>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GB" sz="1100" b="1" dirty="0">
                <a:solidFill>
                  <a:schemeClr val="bg1"/>
                </a:solidFill>
              </a:rPr>
              <a:t> Sept - </a:t>
            </a:r>
          </a:p>
        </p:txBody>
      </p:sp>
      <p:sp>
        <p:nvSpPr>
          <p:cNvPr id="91" name="Rounded Rectangle 90"/>
          <p:cNvSpPr/>
          <p:nvPr/>
        </p:nvSpPr>
        <p:spPr>
          <a:xfrm>
            <a:off x="5378460" y="4234856"/>
            <a:ext cx="869617" cy="536386"/>
          </a:xfrm>
          <a:prstGeom prst="roundRect">
            <a:avLst/>
          </a:prstGeom>
          <a:solidFill>
            <a:srgbClr val="922E5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Design learning materials</a:t>
            </a:r>
          </a:p>
        </p:txBody>
      </p:sp>
      <p:sp>
        <p:nvSpPr>
          <p:cNvPr id="92" name="Rounded Rectangle 91"/>
          <p:cNvSpPr/>
          <p:nvPr/>
        </p:nvSpPr>
        <p:spPr>
          <a:xfrm>
            <a:off x="2104269" y="4427853"/>
            <a:ext cx="869617" cy="536386"/>
          </a:xfrm>
          <a:prstGeom prst="roundRect">
            <a:avLst/>
          </a:prstGeom>
          <a:solidFill>
            <a:srgbClr val="922E5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Review current materials &amp; curriculum</a:t>
            </a:r>
          </a:p>
        </p:txBody>
      </p:sp>
      <p:sp>
        <p:nvSpPr>
          <p:cNvPr id="93" name="Rounded Rectangle 92"/>
          <p:cNvSpPr/>
          <p:nvPr/>
        </p:nvSpPr>
        <p:spPr>
          <a:xfrm>
            <a:off x="4191916" y="3795695"/>
            <a:ext cx="869617" cy="536386"/>
          </a:xfrm>
          <a:prstGeom prst="roundRect">
            <a:avLst/>
          </a:prstGeom>
          <a:solidFill>
            <a:srgbClr val="922E5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Plan syllabus</a:t>
            </a:r>
          </a:p>
        </p:txBody>
      </p:sp>
      <p:sp>
        <p:nvSpPr>
          <p:cNvPr id="94" name="Rounded Rectangle 93"/>
          <p:cNvSpPr/>
          <p:nvPr/>
        </p:nvSpPr>
        <p:spPr>
          <a:xfrm>
            <a:off x="5042095" y="2804984"/>
            <a:ext cx="975813" cy="47081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tx1"/>
                </a:solidFill>
              </a:rPr>
              <a:t>Run programmes</a:t>
            </a:r>
          </a:p>
        </p:txBody>
      </p:sp>
      <p:sp>
        <p:nvSpPr>
          <p:cNvPr id="95" name="Rounded Rectangle 94"/>
          <p:cNvSpPr/>
          <p:nvPr/>
        </p:nvSpPr>
        <p:spPr>
          <a:xfrm>
            <a:off x="5918953" y="3679759"/>
            <a:ext cx="975813" cy="580120"/>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fontScale="92500"/>
          </a:bodyPr>
          <a:lstStyle/>
          <a:p>
            <a:pPr algn="ctr">
              <a:defRPr/>
            </a:pPr>
            <a:r>
              <a:rPr lang="en-GB" sz="900" dirty="0">
                <a:solidFill>
                  <a:schemeClr val="tx1"/>
                </a:solidFill>
              </a:rPr>
              <a:t>Use materials in class/ review and feedback from teachers and students</a:t>
            </a:r>
          </a:p>
        </p:txBody>
      </p:sp>
      <p:sp>
        <p:nvSpPr>
          <p:cNvPr id="96" name="Rounded Rectangle 95"/>
          <p:cNvSpPr/>
          <p:nvPr/>
        </p:nvSpPr>
        <p:spPr>
          <a:xfrm>
            <a:off x="2482948" y="3192298"/>
            <a:ext cx="704337" cy="544796"/>
          </a:xfrm>
          <a:prstGeom prst="roundRect">
            <a:avLst/>
          </a:prstGeom>
          <a:solidFill>
            <a:schemeClr val="accent4">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Meet academic leads</a:t>
            </a:r>
          </a:p>
        </p:txBody>
      </p:sp>
      <p:sp>
        <p:nvSpPr>
          <p:cNvPr id="97" name="Rounded Rectangle 96"/>
          <p:cNvSpPr/>
          <p:nvPr/>
        </p:nvSpPr>
        <p:spPr>
          <a:xfrm>
            <a:off x="4253039" y="2919900"/>
            <a:ext cx="704337" cy="544796"/>
          </a:xfrm>
          <a:prstGeom prst="roundRect">
            <a:avLst/>
          </a:prstGeom>
          <a:solidFill>
            <a:schemeClr val="accent4">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Meet academic leads</a:t>
            </a:r>
          </a:p>
        </p:txBody>
      </p:sp>
      <p:sp>
        <p:nvSpPr>
          <p:cNvPr id="99" name="Rounded Rectangle 98"/>
          <p:cNvSpPr/>
          <p:nvPr/>
        </p:nvSpPr>
        <p:spPr>
          <a:xfrm>
            <a:off x="4876571" y="4771242"/>
            <a:ext cx="869617" cy="536386"/>
          </a:xfrm>
          <a:prstGeom prst="roundRect">
            <a:avLst/>
          </a:prstGeom>
          <a:solidFill>
            <a:srgbClr val="922E5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Work with academic lead on lecture content</a:t>
            </a:r>
          </a:p>
        </p:txBody>
      </p:sp>
      <p:sp>
        <p:nvSpPr>
          <p:cNvPr id="100" name="Rounded Rectangle 99"/>
          <p:cNvSpPr/>
          <p:nvPr/>
        </p:nvSpPr>
        <p:spPr>
          <a:xfrm>
            <a:off x="5957643" y="2444449"/>
            <a:ext cx="749813" cy="504056"/>
          </a:xfrm>
          <a:prstGeom prst="roundRect">
            <a:avLst/>
          </a:prstGeom>
          <a:solidFill>
            <a:srgbClr val="C8C68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 Review &amp; evaluate syllabus</a:t>
            </a:r>
          </a:p>
        </p:txBody>
      </p:sp>
      <p:sp>
        <p:nvSpPr>
          <p:cNvPr id="101" name="Rounded Rectangle 100"/>
          <p:cNvSpPr/>
          <p:nvPr/>
        </p:nvSpPr>
        <p:spPr>
          <a:xfrm>
            <a:off x="6574637" y="3292209"/>
            <a:ext cx="749813" cy="504056"/>
          </a:xfrm>
          <a:prstGeom prst="roundRect">
            <a:avLst/>
          </a:prstGeom>
          <a:solidFill>
            <a:srgbClr val="C8C68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 Review &amp; evaluate materials</a:t>
            </a:r>
          </a:p>
        </p:txBody>
      </p:sp>
      <p:sp>
        <p:nvSpPr>
          <p:cNvPr id="104" name="Rounded Rectangle 103"/>
          <p:cNvSpPr/>
          <p:nvPr/>
        </p:nvSpPr>
        <p:spPr>
          <a:xfrm>
            <a:off x="8959430" y="4586346"/>
            <a:ext cx="749813" cy="504056"/>
          </a:xfrm>
          <a:prstGeom prst="roundRect">
            <a:avLst/>
          </a:prstGeom>
          <a:solidFill>
            <a:srgbClr val="C8C68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GB" sz="900" dirty="0">
                <a:solidFill>
                  <a:schemeClr val="bg1"/>
                </a:solidFill>
              </a:rPr>
              <a:t> </a:t>
            </a:r>
            <a:r>
              <a:rPr lang="en-GB" sz="900">
                <a:solidFill>
                  <a:schemeClr val="bg1"/>
                </a:solidFill>
              </a:rPr>
              <a:t>LITE Project</a:t>
            </a:r>
            <a:endParaRPr lang="en-GB" sz="900" dirty="0">
              <a:solidFill>
                <a:schemeClr val="bg1"/>
              </a:solidFill>
            </a:endParaRPr>
          </a:p>
        </p:txBody>
      </p:sp>
      <p:pic>
        <p:nvPicPr>
          <p:cNvPr id="77" name="Picture 7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98884" y="6240727"/>
            <a:ext cx="1493115" cy="584508"/>
          </a:xfrm>
          <a:prstGeom prst="rect">
            <a:avLst/>
          </a:prstGeom>
        </p:spPr>
      </p:pic>
    </p:spTree>
    <p:extLst>
      <p:ext uri="{BB962C8B-B14F-4D97-AF65-F5344CB8AC3E}">
        <p14:creationId xmlns:p14="http://schemas.microsoft.com/office/powerpoint/2010/main" val="368575672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1291</TotalTime>
  <Words>2974</Words>
  <Application>Microsoft Macintosh PowerPoint</Application>
  <PresentationFormat>Custom</PresentationFormat>
  <Paragraphs>301</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A combined offer: collaborative development through a content-based pre-sessional programme</vt:lpstr>
      <vt:lpstr>Overview</vt:lpstr>
      <vt:lpstr>Background: 2015 - 2016 </vt:lpstr>
      <vt:lpstr>Timeframe:  15 months from inception</vt:lpstr>
      <vt:lpstr>Course Development: Academic Input </vt:lpstr>
      <vt:lpstr>PowerPoint Presentation</vt:lpstr>
      <vt:lpstr> Emerging dialectic: Pragmatism              Idealism </vt:lpstr>
      <vt:lpstr>Organisation</vt:lpstr>
      <vt:lpstr>PowerPoint Presentation</vt:lpstr>
      <vt:lpstr>Intersubjectivity within the Language Centre</vt:lpstr>
      <vt:lpstr>Intersubjectivity outside the Language Centre</vt:lpstr>
      <vt:lpstr>Experiential</vt:lpstr>
      <vt:lpstr>Experience of shifting identity</vt:lpstr>
      <vt:lpstr>Representation</vt:lpstr>
      <vt:lpstr>Conclusion</vt:lpstr>
      <vt:lpstr>Acknowledgements</vt:lpstr>
      <vt:lpstr>References</vt:lpstr>
    </vt:vector>
  </TitlesOfParts>
  <Company>University of Leeds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combined offer: collaborative development through a content-based pre-sessional programme</dc:title>
  <dc:creator>Bee Bond</dc:creator>
  <cp:lastModifiedBy>Melinda Whong</cp:lastModifiedBy>
  <cp:revision>117</cp:revision>
  <cp:lastPrinted>2017-03-23T09:54:02Z</cp:lastPrinted>
  <dcterms:created xsi:type="dcterms:W3CDTF">2017-03-01T14:29:47Z</dcterms:created>
  <dcterms:modified xsi:type="dcterms:W3CDTF">2017-04-06T10:52:49Z</dcterms:modified>
</cp:coreProperties>
</file>