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0"/>
  </p:notesMasterIdLst>
  <p:sldIdLst>
    <p:sldId id="261" r:id="rId2"/>
    <p:sldId id="258" r:id="rId3"/>
    <p:sldId id="262" r:id="rId4"/>
    <p:sldId id="264" r:id="rId5"/>
    <p:sldId id="265" r:id="rId6"/>
    <p:sldId id="266" r:id="rId7"/>
    <p:sldId id="267" r:id="rId8"/>
    <p:sldId id="272" r:id="rId9"/>
    <p:sldId id="273" r:id="rId10"/>
    <p:sldId id="268" r:id="rId11"/>
    <p:sldId id="270" r:id="rId12"/>
    <p:sldId id="275" r:id="rId13"/>
    <p:sldId id="277" r:id="rId14"/>
    <p:sldId id="278" r:id="rId15"/>
    <p:sldId id="279" r:id="rId16"/>
    <p:sldId id="280" r:id="rId17"/>
    <p:sldId id="282" r:id="rId18"/>
    <p:sldId id="281" r:id="rId19"/>
  </p:sldIdLst>
  <p:sldSz cx="9144000" cy="6858000" type="screen4x3"/>
  <p:notesSz cx="6794500" cy="9906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0629" autoAdjust="0"/>
  </p:normalViewPr>
  <p:slideViewPr>
    <p:cSldViewPr>
      <p:cViewPr varScale="1">
        <p:scale>
          <a:sx n="37" d="100"/>
          <a:sy n="37" d="100"/>
        </p:scale>
        <p:origin x="2346" y="60"/>
      </p:cViewPr>
      <p:guideLst>
        <p:guide orient="horz" pos="2160"/>
        <p:guide pos="2880"/>
      </p:guideLst>
    </p:cSldViewPr>
  </p:slideViewPr>
  <p:notesTextViewPr>
    <p:cViewPr>
      <p:scale>
        <a:sx n="125" d="100"/>
        <a:sy n="12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4283" cy="495301"/>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48645" y="0"/>
            <a:ext cx="2944283" cy="495301"/>
          </a:xfrm>
          <a:prstGeom prst="rect">
            <a:avLst/>
          </a:prstGeom>
        </p:spPr>
        <p:txBody>
          <a:bodyPr vert="horz" lIns="91440" tIns="45720" rIns="91440" bIns="45720" rtlCol="0"/>
          <a:lstStyle>
            <a:lvl1pPr algn="r">
              <a:defRPr sz="1200"/>
            </a:lvl1pPr>
          </a:lstStyle>
          <a:p>
            <a:fld id="{5BBA9373-82E3-4E1C-89E7-2CE66253A228}" type="datetimeFigureOut">
              <a:rPr lang="en-US" smtClean="0"/>
              <a:t>4/7/2017</a:t>
            </a:fld>
            <a:endParaRPr lang="en-US" dirty="0"/>
          </a:p>
        </p:txBody>
      </p:sp>
      <p:sp>
        <p:nvSpPr>
          <p:cNvPr id="4" name="Slide Image Placeholder 3"/>
          <p:cNvSpPr>
            <a:spLocks noGrp="1" noRot="1" noChangeAspect="1"/>
          </p:cNvSpPr>
          <p:nvPr>
            <p:ph type="sldImg" idx="2"/>
          </p:nvPr>
        </p:nvSpPr>
        <p:spPr>
          <a:xfrm>
            <a:off x="922338" y="744538"/>
            <a:ext cx="4949825" cy="3713162"/>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450" y="4705351"/>
            <a:ext cx="5435600" cy="445770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9408981"/>
            <a:ext cx="2944283" cy="495301"/>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48645" y="9408981"/>
            <a:ext cx="2944283" cy="495301"/>
          </a:xfrm>
          <a:prstGeom prst="rect">
            <a:avLst/>
          </a:prstGeom>
        </p:spPr>
        <p:txBody>
          <a:bodyPr vert="horz" lIns="91440" tIns="45720" rIns="91440" bIns="45720" rtlCol="0" anchor="b"/>
          <a:lstStyle>
            <a:lvl1pPr algn="r">
              <a:defRPr sz="1200"/>
            </a:lvl1pPr>
          </a:lstStyle>
          <a:p>
            <a:fld id="{12C41B1C-AF98-4DEB-B195-F3F9558AA634}" type="slidenum">
              <a:rPr lang="en-US" smtClean="0"/>
              <a:t>‹#›</a:t>
            </a:fld>
            <a:endParaRPr lang="en-US" dirty="0"/>
          </a:p>
        </p:txBody>
      </p:sp>
    </p:spTree>
    <p:extLst>
      <p:ext uri="{BB962C8B-B14F-4D97-AF65-F5344CB8AC3E}">
        <p14:creationId xmlns:p14="http://schemas.microsoft.com/office/powerpoint/2010/main" val="33287314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MFF – thanks</a:t>
            </a:r>
            <a:r>
              <a:rPr lang="en-GB" baseline="0" dirty="0" smtClean="0"/>
              <a:t> for coming to our presentation today.  My name is MFF and I’m the PSE Director for CU Services at Coventry University, and this is:  </a:t>
            </a:r>
            <a:br>
              <a:rPr lang="en-GB" baseline="0" dirty="0" smtClean="0"/>
            </a:br>
            <a:r>
              <a:rPr lang="en-GB" baseline="0" dirty="0" smtClean="0"/>
              <a:t>SJB’s bit</a:t>
            </a:r>
          </a:p>
          <a:p>
            <a:r>
              <a:rPr lang="en-GB" baseline="0" dirty="0" smtClean="0"/>
              <a:t>CH’s bit</a:t>
            </a:r>
            <a:endParaRPr lang="en-GB" dirty="0"/>
          </a:p>
        </p:txBody>
      </p:sp>
      <p:sp>
        <p:nvSpPr>
          <p:cNvPr id="4" name="Slide Number Placeholder 3"/>
          <p:cNvSpPr>
            <a:spLocks noGrp="1"/>
          </p:cNvSpPr>
          <p:nvPr>
            <p:ph type="sldNum" sz="quarter" idx="10"/>
          </p:nvPr>
        </p:nvSpPr>
        <p:spPr/>
        <p:txBody>
          <a:bodyPr/>
          <a:lstStyle/>
          <a:p>
            <a:fld id="{12C41B1C-AF98-4DEB-B195-F3F9558AA634}" type="slidenum">
              <a:rPr lang="en-US" smtClean="0"/>
              <a:t>1</a:t>
            </a:fld>
            <a:endParaRPr lang="en-US" dirty="0"/>
          </a:p>
        </p:txBody>
      </p:sp>
    </p:spTree>
    <p:extLst>
      <p:ext uri="{BB962C8B-B14F-4D97-AF65-F5344CB8AC3E}">
        <p14:creationId xmlns:p14="http://schemas.microsoft.com/office/powerpoint/2010/main" val="22593005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CH</a:t>
            </a:r>
          </a:p>
          <a:p>
            <a:r>
              <a:rPr lang="en-GB" dirty="0" smtClean="0"/>
              <a:t>Tutors have said:</a:t>
            </a:r>
          </a:p>
          <a:p>
            <a:r>
              <a:rPr lang="en-GB" dirty="0" smtClean="0"/>
              <a:t>“I</a:t>
            </a:r>
            <a:r>
              <a:rPr lang="en-GB" baseline="0" dirty="0" smtClean="0"/>
              <a:t> don’t feel that I am in a position to give X feedback as for the rest of the year X is my colleague teaching in-sessional classes.”</a:t>
            </a:r>
          </a:p>
          <a:p>
            <a:r>
              <a:rPr lang="en-GB" baseline="0" dirty="0" smtClean="0"/>
              <a:t>“I am not a trainer, nor have I received any training in giving feedback.”</a:t>
            </a:r>
          </a:p>
          <a:p>
            <a:r>
              <a:rPr lang="en-GB" baseline="0" dirty="0" smtClean="0"/>
              <a:t>“I am not comfortable and confident enough with the TEAP framework”.</a:t>
            </a:r>
          </a:p>
          <a:p>
            <a:endParaRPr lang="en-GB" baseline="0" dirty="0" smtClean="0"/>
          </a:p>
          <a:p>
            <a:r>
              <a:rPr lang="en-GB" baseline="0" dirty="0" smtClean="0"/>
              <a:t>Tessa Woodward talks what is needed for training and observing highlighting two important aspects in particular:</a:t>
            </a:r>
          </a:p>
          <a:p>
            <a:pPr marL="171450" indent="-171450">
              <a:buFont typeface="Arial" panose="020B0604020202020204" pitchFamily="34" charset="0"/>
              <a:buChar char="•"/>
            </a:pPr>
            <a:r>
              <a:rPr lang="en-GB" sz="1200" b="1" i="0" kern="1200" dirty="0" smtClean="0">
                <a:solidFill>
                  <a:schemeClr val="tx1"/>
                </a:solidFill>
                <a:effectLst/>
                <a:latin typeface="+mn-lt"/>
                <a:ea typeface="+mn-ea"/>
                <a:cs typeface="+mn-cs"/>
              </a:rPr>
              <a:t>Having experience</a:t>
            </a:r>
            <a:r>
              <a:rPr lang="en-GB" sz="1200" b="0" i="0" kern="1200" dirty="0" smtClean="0">
                <a:solidFill>
                  <a:schemeClr val="tx1"/>
                </a:solidFill>
                <a:effectLst/>
                <a:latin typeface="+mn-lt"/>
                <a:ea typeface="+mn-ea"/>
                <a:cs typeface="+mn-cs"/>
              </a:rPr>
              <a:t/>
            </a:r>
            <a:br>
              <a:rPr lang="en-GB" sz="1200" b="0" i="0" kern="1200" dirty="0" smtClean="0">
                <a:solidFill>
                  <a:schemeClr val="tx1"/>
                </a:solidFill>
                <a:effectLst/>
                <a:latin typeface="+mn-lt"/>
                <a:ea typeface="+mn-ea"/>
                <a:cs typeface="+mn-cs"/>
              </a:rPr>
            </a:br>
            <a:r>
              <a:rPr lang="en-GB" sz="1200" b="0" i="0" kern="1200" dirty="0" smtClean="0">
                <a:solidFill>
                  <a:schemeClr val="tx1"/>
                </a:solidFill>
                <a:effectLst/>
                <a:latin typeface="+mn-lt"/>
                <a:ea typeface="+mn-ea"/>
                <a:cs typeface="+mn-cs"/>
              </a:rPr>
              <a:t>To be useful to other teachers, you really need to get as much experience as possible with different class sizes, levels, types of student, types of course, materials, teaching contexts, and so on.</a:t>
            </a:r>
          </a:p>
          <a:p>
            <a:pPr marL="171450" indent="-171450">
              <a:buFont typeface="Arial" panose="020B0604020202020204" pitchFamily="34" charset="0"/>
              <a:buChar char="•"/>
            </a:pPr>
            <a:r>
              <a:rPr lang="en-GB" sz="1200" b="1" i="0" kern="1200" dirty="0" smtClean="0">
                <a:solidFill>
                  <a:schemeClr val="tx1"/>
                </a:solidFill>
                <a:effectLst/>
                <a:latin typeface="+mn-lt"/>
                <a:ea typeface="+mn-ea"/>
                <a:cs typeface="+mn-cs"/>
              </a:rPr>
              <a:t>Getting ‘meta’</a:t>
            </a:r>
            <a:r>
              <a:rPr lang="en-GB" sz="1200" b="0" i="0" kern="1200" dirty="0" smtClean="0">
                <a:solidFill>
                  <a:schemeClr val="tx1"/>
                </a:solidFill>
                <a:effectLst/>
                <a:latin typeface="+mn-lt"/>
                <a:ea typeface="+mn-ea"/>
                <a:cs typeface="+mn-cs"/>
              </a:rPr>
              <a:t/>
            </a:r>
            <a:br>
              <a:rPr lang="en-GB" sz="1200" b="0" i="0" kern="1200" dirty="0" smtClean="0">
                <a:solidFill>
                  <a:schemeClr val="tx1"/>
                </a:solidFill>
                <a:effectLst/>
                <a:latin typeface="+mn-lt"/>
                <a:ea typeface="+mn-ea"/>
                <a:cs typeface="+mn-cs"/>
              </a:rPr>
            </a:br>
            <a:r>
              <a:rPr lang="en-GB" sz="1200" b="0" i="0" kern="1200" dirty="0" smtClean="0">
                <a:solidFill>
                  <a:schemeClr val="tx1"/>
                </a:solidFill>
                <a:effectLst/>
                <a:latin typeface="+mn-lt"/>
                <a:ea typeface="+mn-ea"/>
                <a:cs typeface="+mn-cs"/>
              </a:rPr>
              <a:t>It’s just not enough to be able to teach any more. You’ll now have to have a good understanding of what you can do in a classroom, who with or to, when, how, and why. In other words, you’ve got to get ‘meta’ –so you can comment on it lucidly and provide shortcuts for others.</a:t>
            </a:r>
          </a:p>
          <a:p>
            <a:endParaRPr lang="en-GB" dirty="0"/>
          </a:p>
        </p:txBody>
      </p:sp>
      <p:sp>
        <p:nvSpPr>
          <p:cNvPr id="4" name="Slide Number Placeholder 3"/>
          <p:cNvSpPr>
            <a:spLocks noGrp="1"/>
          </p:cNvSpPr>
          <p:nvPr>
            <p:ph type="sldNum" sz="quarter" idx="10"/>
          </p:nvPr>
        </p:nvSpPr>
        <p:spPr/>
        <p:txBody>
          <a:bodyPr/>
          <a:lstStyle/>
          <a:p>
            <a:fld id="{12C41B1C-AF98-4DEB-B195-F3F9558AA634}" type="slidenum">
              <a:rPr lang="en-US" smtClean="0"/>
              <a:t>10</a:t>
            </a:fld>
            <a:endParaRPr lang="en-US" dirty="0"/>
          </a:p>
        </p:txBody>
      </p:sp>
    </p:spTree>
    <p:extLst>
      <p:ext uri="{BB962C8B-B14F-4D97-AF65-F5344CB8AC3E}">
        <p14:creationId xmlns:p14="http://schemas.microsoft.com/office/powerpoint/2010/main" val="18602016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CH</a:t>
            </a:r>
            <a:r>
              <a:rPr lang="en-GB" b="1" baseline="0" dirty="0" smtClean="0"/>
              <a:t> &amp; SJB</a:t>
            </a:r>
            <a:endParaRPr lang="en-GB" b="1" dirty="0" smtClean="0"/>
          </a:p>
          <a:p>
            <a:r>
              <a:rPr lang="en-GB" b="1" dirty="0" smtClean="0"/>
              <a:t>CH:</a:t>
            </a:r>
            <a:r>
              <a:rPr lang="en-GB" dirty="0" smtClean="0"/>
              <a:t> The question is</a:t>
            </a:r>
            <a:r>
              <a:rPr lang="en-GB" baseline="0" dirty="0" smtClean="0"/>
              <a:t> (and has always been) is who trains the trainers?</a:t>
            </a:r>
          </a:p>
          <a:p>
            <a:r>
              <a:rPr lang="en-GB" baseline="0" dirty="0" smtClean="0"/>
              <a:t>There are a small number of programmes. At UAL we got tutors at UAL to take an Observation and Feedback module on the IHL’s Management course. This was done in a blended approach manner with the IHL tutor doing workshops with tutors on two occasions. This proved to be very successful as it helped to focus tutors and also resulted many interesting ad hoc conversations taking place in the staffroom about observations in general. </a:t>
            </a:r>
          </a:p>
          <a:p>
            <a:r>
              <a:rPr lang="en-GB" baseline="0" dirty="0" smtClean="0"/>
              <a:t>An obvious question here of course is whether or not this is something that BALEAP should take on board. </a:t>
            </a:r>
          </a:p>
          <a:p>
            <a:endParaRPr lang="en-GB" baseline="0" dirty="0" smtClean="0"/>
          </a:p>
          <a:p>
            <a:pPr marL="0" indent="0">
              <a:buFont typeface="Arial" panose="020B0604020202020204" pitchFamily="34" charset="0"/>
              <a:buNone/>
            </a:pPr>
            <a:r>
              <a:rPr lang="en-GB" b="1" dirty="0" smtClean="0"/>
              <a:t>SJB</a:t>
            </a:r>
            <a:r>
              <a:rPr lang="en-GB" b="1" baseline="0" dirty="0" smtClean="0"/>
              <a:t>  </a:t>
            </a:r>
            <a:r>
              <a:rPr lang="en-GB" b="1" i="1" baseline="0" dirty="0" smtClean="0"/>
              <a:t>Development of observers </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i="0" baseline="0" dirty="0" smtClean="0"/>
              <a:t>1) CPD: e.g. reviewing lesson plans / difficult conversations / effective feedback </a:t>
            </a:r>
          </a:p>
          <a:p>
            <a:pPr marL="0" indent="0">
              <a:buFont typeface="Arial" panose="020B0604020202020204" pitchFamily="34" charset="0"/>
              <a:buNone/>
            </a:pPr>
            <a:r>
              <a:rPr lang="en-GB" i="0" baseline="0" dirty="0" smtClean="0"/>
              <a:t>2) Shadowing programme: observer shadows senior observer for full process. Repeated with observer leading &amp; senior observer shadowing.  </a:t>
            </a:r>
          </a:p>
          <a:p>
            <a:pPr marL="0" indent="0">
              <a:buFont typeface="Arial" panose="020B0604020202020204" pitchFamily="34" charset="0"/>
              <a:buNone/>
            </a:pPr>
            <a:r>
              <a:rPr lang="en-GB" i="0" baseline="0" dirty="0" smtClean="0"/>
              <a:t>Broke into stages </a:t>
            </a:r>
            <a:r>
              <a:rPr lang="en-GB" i="0" baseline="0" dirty="0" smtClean="0">
                <a:sym typeface="Wingdings"/>
              </a:rPr>
              <a:t> Meetings between two observers </a:t>
            </a:r>
            <a:r>
              <a:rPr lang="en-GB" i="1" baseline="0" dirty="0" smtClean="0">
                <a:sym typeface="Wingdings"/>
              </a:rPr>
              <a:t>before every stage </a:t>
            </a:r>
            <a:r>
              <a:rPr lang="en-GB" i="0" baseline="0" dirty="0" smtClean="0">
                <a:sym typeface="Wingdings"/>
              </a:rPr>
              <a:t>of the observation process with the tutor to prepare &amp; review.</a:t>
            </a:r>
          </a:p>
          <a:p>
            <a:pPr marL="0" indent="0">
              <a:buFont typeface="Arial" panose="020B0604020202020204" pitchFamily="34" charset="0"/>
              <a:buNone/>
            </a:pPr>
            <a:r>
              <a:rPr lang="en-GB" i="0" u="sng" baseline="0" dirty="0" smtClean="0">
                <a:sym typeface="Wingdings"/>
              </a:rPr>
              <a:t>From feedback / reflection the most useful:</a:t>
            </a:r>
            <a:endParaRPr lang="en-GB" i="0" u="none" baseline="0" dirty="0" smtClean="0">
              <a:sym typeface="Wingdings"/>
            </a:endParaRPr>
          </a:p>
          <a:p>
            <a:pPr marL="171450" indent="-171450">
              <a:buFont typeface="Arial" panose="020B0604020202020204" pitchFamily="34" charset="0"/>
              <a:buChar char="•"/>
            </a:pPr>
            <a:r>
              <a:rPr lang="en-GB" i="0" u="none" baseline="0" dirty="0" smtClean="0">
                <a:sym typeface="Wingdings"/>
              </a:rPr>
              <a:t>approaching the pre / post-observation meeting </a:t>
            </a:r>
          </a:p>
          <a:p>
            <a:pPr marL="171450" indent="-171450">
              <a:buFont typeface="Arial" panose="020B0604020202020204" pitchFamily="34" charset="0"/>
              <a:buChar char="•"/>
            </a:pPr>
            <a:r>
              <a:rPr lang="en-GB" i="0" u="none" baseline="0" dirty="0" smtClean="0">
                <a:sym typeface="Wingdings"/>
              </a:rPr>
              <a:t>analysing the lesson plan </a:t>
            </a:r>
          </a:p>
          <a:p>
            <a:pPr marL="171450" indent="-171450">
              <a:buFont typeface="Arial" panose="020B0604020202020204" pitchFamily="34" charset="0"/>
              <a:buChar char="•"/>
            </a:pPr>
            <a:r>
              <a:rPr lang="en-GB" i="0" u="none" baseline="0" dirty="0" smtClean="0">
                <a:sym typeface="Wingdings"/>
              </a:rPr>
              <a:t>approaching (and review of) written feedback </a:t>
            </a:r>
          </a:p>
          <a:p>
            <a:endParaRPr lang="en-GB" dirty="0"/>
          </a:p>
        </p:txBody>
      </p:sp>
      <p:sp>
        <p:nvSpPr>
          <p:cNvPr id="4" name="Slide Number Placeholder 3"/>
          <p:cNvSpPr>
            <a:spLocks noGrp="1"/>
          </p:cNvSpPr>
          <p:nvPr>
            <p:ph type="sldNum" sz="quarter" idx="10"/>
          </p:nvPr>
        </p:nvSpPr>
        <p:spPr/>
        <p:txBody>
          <a:bodyPr/>
          <a:lstStyle/>
          <a:p>
            <a:fld id="{12C41B1C-AF98-4DEB-B195-F3F9558AA634}" type="slidenum">
              <a:rPr lang="en-US" smtClean="0"/>
              <a:t>11</a:t>
            </a:fld>
            <a:endParaRPr lang="en-US" dirty="0"/>
          </a:p>
        </p:txBody>
      </p:sp>
    </p:spTree>
    <p:extLst>
      <p:ext uri="{BB962C8B-B14F-4D97-AF65-F5344CB8AC3E}">
        <p14:creationId xmlns:p14="http://schemas.microsoft.com/office/powerpoint/2010/main" val="3556750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MFF: </a:t>
            </a:r>
          </a:p>
          <a:p>
            <a:r>
              <a:rPr lang="en-GB" dirty="0" smtClean="0"/>
              <a:t>So what are the rewards</a:t>
            </a:r>
            <a:r>
              <a:rPr lang="en-GB" baseline="0" dirty="0" smtClean="0"/>
              <a:t> for tutors?  As well as providing genuine supported development rather than just a QA ‘stick’, w</a:t>
            </a:r>
            <a:r>
              <a:rPr lang="en-GB" dirty="0" smtClean="0"/>
              <a:t>e</a:t>
            </a:r>
            <a:r>
              <a:rPr lang="en-GB" baseline="0" dirty="0" smtClean="0"/>
              <a:t> will highlight to tutors which elements of this process relate to areas of the BALEAP TEAP Associate Fellowship, particularly section C1, in order to encourage and support them towards this.</a:t>
            </a:r>
            <a:endParaRPr lang="en-GB" dirty="0" smtClean="0"/>
          </a:p>
          <a:p>
            <a:r>
              <a:rPr lang="en-GB" dirty="0" smtClean="0"/>
              <a:t>CH: </a:t>
            </a:r>
          </a:p>
          <a:p>
            <a:r>
              <a:rPr lang="en-GB" dirty="0" smtClean="0"/>
              <a:t>An added value is that for those who are not BC TEFL Q status - in other words do</a:t>
            </a:r>
            <a:r>
              <a:rPr lang="en-GB" baseline="0" dirty="0" smtClean="0"/>
              <a:t> not have a DELTA or MA with a practical teaching component there is a mechanism that after 5 observations, discussions and evidence of feedback – the tutor is deemed to be TEFL Q. Question is – is this another opportunity for BALEAP to step in a do something similar?</a:t>
            </a:r>
            <a:endParaRPr lang="en-GB" dirty="0" smtClean="0"/>
          </a:p>
          <a:p>
            <a:endParaRPr lang="en-GB" dirty="0" smtClean="0"/>
          </a:p>
          <a:p>
            <a:r>
              <a:rPr lang="en-GB" dirty="0" smtClean="0"/>
              <a:t>Next one: SJB</a:t>
            </a:r>
            <a:endParaRPr lang="en-GB" dirty="0"/>
          </a:p>
        </p:txBody>
      </p:sp>
      <p:sp>
        <p:nvSpPr>
          <p:cNvPr id="4" name="Slide Number Placeholder 3"/>
          <p:cNvSpPr>
            <a:spLocks noGrp="1"/>
          </p:cNvSpPr>
          <p:nvPr>
            <p:ph type="sldNum" sz="quarter" idx="10"/>
          </p:nvPr>
        </p:nvSpPr>
        <p:spPr/>
        <p:txBody>
          <a:bodyPr/>
          <a:lstStyle/>
          <a:p>
            <a:fld id="{12C41B1C-AF98-4DEB-B195-F3F9558AA634}" type="slidenum">
              <a:rPr lang="en-US" smtClean="0"/>
              <a:t>12</a:t>
            </a:fld>
            <a:endParaRPr lang="en-US" dirty="0"/>
          </a:p>
        </p:txBody>
      </p:sp>
    </p:spTree>
    <p:extLst>
      <p:ext uri="{BB962C8B-B14F-4D97-AF65-F5344CB8AC3E}">
        <p14:creationId xmlns:p14="http://schemas.microsoft.com/office/powerpoint/2010/main" val="2451995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smtClean="0"/>
              <a:t>SJB: MAKE THIS QUICK!</a:t>
            </a:r>
          </a:p>
          <a:p>
            <a:pPr marL="0" marR="0" lvl="0" indent="0" algn="l" defTabSz="914400" rtl="0" eaLnBrk="1" fontAlgn="auto" latinLnBrk="0" hangingPunct="1">
              <a:lnSpc>
                <a:spcPct val="100000"/>
              </a:lnSpc>
              <a:spcBef>
                <a:spcPts val="0"/>
              </a:spcBef>
              <a:spcAft>
                <a:spcPts val="0"/>
              </a:spcAft>
              <a:buClrTx/>
              <a:buSzTx/>
              <a:buFontTx/>
              <a:buNone/>
              <a:tabLst/>
              <a:defRPr/>
            </a:pPr>
            <a:r>
              <a:rPr lang="en-GB" i="1" dirty="0" smtClean="0"/>
              <a:t>NB: Summarises what</a:t>
            </a:r>
            <a:r>
              <a:rPr lang="en-GB" i="1" baseline="0" dirty="0" smtClean="0"/>
              <a:t> CH has been outlining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smtClean="0"/>
              <a:t>Impact on QA </a:t>
            </a:r>
            <a:r>
              <a:rPr lang="en-GB" baseline="0" dirty="0" smtClean="0">
                <a:sym typeface="Wingdings"/>
              </a:rPr>
              <a:t>buy in from variety stakeholders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smtClean="0">
                <a:sym typeface="Wingdings"/>
              </a:rPr>
              <a:t> From the outset </a:t>
            </a:r>
            <a:r>
              <a:rPr lang="en-GB" b="1" u="sng" baseline="0" dirty="0" smtClean="0">
                <a:sym typeface="Wingdings"/>
              </a:rPr>
              <a:t>awareness of process &amp; training observers</a:t>
            </a:r>
            <a:r>
              <a:rPr lang="en-GB" b="0" u="none" baseline="0" dirty="0" smtClean="0">
                <a:sym typeface="Wingdings"/>
              </a:rPr>
              <a:t> – let’s look at this in more detail</a:t>
            </a:r>
            <a:endParaRPr lang="en-GB" b="1" u="sng" baseline="0" dirty="0" smtClean="0"/>
          </a:p>
          <a:p>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b="0" dirty="0" smtClean="0"/>
              <a:t>Next one: CH</a:t>
            </a:r>
          </a:p>
          <a:p>
            <a:endParaRPr lang="en-GB" dirty="0"/>
          </a:p>
        </p:txBody>
      </p:sp>
      <p:sp>
        <p:nvSpPr>
          <p:cNvPr id="4" name="Slide Number Placeholder 3"/>
          <p:cNvSpPr>
            <a:spLocks noGrp="1"/>
          </p:cNvSpPr>
          <p:nvPr>
            <p:ph type="sldNum" sz="quarter" idx="10"/>
          </p:nvPr>
        </p:nvSpPr>
        <p:spPr/>
        <p:txBody>
          <a:bodyPr/>
          <a:lstStyle/>
          <a:p>
            <a:fld id="{12C41B1C-AF98-4DEB-B195-F3F9558AA634}" type="slidenum">
              <a:rPr lang="en-US" smtClean="0"/>
              <a:t>13</a:t>
            </a:fld>
            <a:endParaRPr lang="en-US" dirty="0"/>
          </a:p>
        </p:txBody>
      </p:sp>
    </p:spTree>
    <p:extLst>
      <p:ext uri="{BB962C8B-B14F-4D97-AF65-F5344CB8AC3E}">
        <p14:creationId xmlns:p14="http://schemas.microsoft.com/office/powerpoint/2010/main" val="18962767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CH (NO ANIMATION)</a:t>
            </a:r>
          </a:p>
          <a:p>
            <a:pPr marL="0" indent="0">
              <a:buFont typeface="Arial" panose="020B0604020202020204" pitchFamily="34" charset="0"/>
              <a:buNone/>
            </a:pPr>
            <a:endParaRPr lang="en-GB" i="1" u="sng" baseline="0" dirty="0" smtClean="0">
              <a:sym typeface="Wingdings"/>
            </a:endParaRPr>
          </a:p>
          <a:p>
            <a:pPr marL="171450" indent="-171450">
              <a:buFont typeface="Arial" panose="020B0604020202020204" pitchFamily="34" charset="0"/>
              <a:buChar char="•"/>
            </a:pPr>
            <a:r>
              <a:rPr lang="en-GB" u="none" baseline="0" dirty="0" smtClean="0">
                <a:sym typeface="Wingdings"/>
              </a:rPr>
              <a:t>CH </a:t>
            </a:r>
            <a:r>
              <a:rPr lang="en-GB" b="1" u="none" baseline="0" dirty="0" smtClean="0">
                <a:sym typeface="Wingdings"/>
              </a:rPr>
              <a:t>Wider</a:t>
            </a:r>
            <a:r>
              <a:rPr lang="en-GB" u="none" baseline="0" dirty="0" smtClean="0">
                <a:sym typeface="Wingdings"/>
              </a:rPr>
              <a:t> observations programme – unseen observation where lesson plans are discussed in detail before the lesson and then a post lesson discussion to find out how the lesson unfolded.  As two teachers were sharing two classes there was the opportunity to plan together and also in groups of teachers teaching the same levels opportunities for peer review of lessons. </a:t>
            </a:r>
          </a:p>
          <a:p>
            <a:pPr marL="171450" indent="-171450">
              <a:buFont typeface="Arial" panose="020B0604020202020204" pitchFamily="34" charset="0"/>
              <a:buChar char="•"/>
            </a:pPr>
            <a:r>
              <a:rPr lang="en-GB" u="none" baseline="0" dirty="0" smtClean="0">
                <a:sym typeface="Wingdings"/>
              </a:rPr>
              <a:t>CH </a:t>
            </a:r>
            <a:r>
              <a:rPr lang="en-GB" b="1" u="none" baseline="0" dirty="0" smtClean="0">
                <a:sym typeface="Wingdings"/>
              </a:rPr>
              <a:t>Trialling – </a:t>
            </a:r>
            <a:r>
              <a:rPr lang="en-GB" b="0" u="none" baseline="0" dirty="0" smtClean="0">
                <a:sym typeface="Wingdings"/>
              </a:rPr>
              <a:t>we will be trialling some of these forms and processes at Goldsmiths during the summer of 2017. </a:t>
            </a:r>
          </a:p>
          <a:p>
            <a:pPr marL="171450" indent="-171450">
              <a:buFont typeface="Arial" panose="020B0604020202020204" pitchFamily="34" charset="0"/>
              <a:buChar char="•"/>
            </a:pPr>
            <a:r>
              <a:rPr lang="en-GB" b="0" u="none" baseline="0" dirty="0" smtClean="0">
                <a:sym typeface="Wingdings"/>
              </a:rPr>
              <a:t>MFF </a:t>
            </a:r>
            <a:r>
              <a:rPr lang="en-GB" b="1" u="none" baseline="0" dirty="0" smtClean="0">
                <a:sym typeface="Wingdings"/>
              </a:rPr>
              <a:t>VIDEOS</a:t>
            </a:r>
            <a:r>
              <a:rPr lang="en-GB" b="0" u="none" baseline="0" dirty="0" smtClean="0">
                <a:sym typeface="Wingdings"/>
              </a:rPr>
              <a:t> – our observations for our FHEA applications were videoed and we hope to exploit these as part of tutor inductions and </a:t>
            </a:r>
            <a:r>
              <a:rPr lang="en-GB" b="0" u="none" baseline="0" dirty="0" err="1" smtClean="0">
                <a:sym typeface="Wingdings"/>
              </a:rPr>
              <a:t>ongoing</a:t>
            </a:r>
            <a:r>
              <a:rPr lang="en-GB" b="0" u="none" baseline="0" dirty="0" smtClean="0">
                <a:sym typeface="Wingdings"/>
              </a:rPr>
              <a:t> CPD</a:t>
            </a:r>
            <a:endParaRPr lang="en-GB" b="1" u="none" baseline="0" dirty="0" smtClean="0">
              <a:sym typeface="Wingdings"/>
            </a:endParaRPr>
          </a:p>
          <a:p>
            <a:pPr marL="114300" indent="0" algn="l">
              <a:buNone/>
            </a:pPr>
            <a:endParaRPr lang="en-GB" sz="1200" b="1" u="none" baseline="0" dirty="0" smtClean="0">
              <a:sym typeface="Wingdings"/>
            </a:endParaRPr>
          </a:p>
        </p:txBody>
      </p:sp>
      <p:sp>
        <p:nvSpPr>
          <p:cNvPr id="4" name="Slide Number Placeholder 3"/>
          <p:cNvSpPr>
            <a:spLocks noGrp="1"/>
          </p:cNvSpPr>
          <p:nvPr>
            <p:ph type="sldNum" sz="quarter" idx="10"/>
          </p:nvPr>
        </p:nvSpPr>
        <p:spPr/>
        <p:txBody>
          <a:bodyPr/>
          <a:lstStyle/>
          <a:p>
            <a:fld id="{12C41B1C-AF98-4DEB-B195-F3F9558AA634}" type="slidenum">
              <a:rPr lang="en-US" smtClean="0"/>
              <a:t>14</a:t>
            </a:fld>
            <a:endParaRPr lang="en-US" dirty="0"/>
          </a:p>
        </p:txBody>
      </p:sp>
    </p:spTree>
    <p:extLst>
      <p:ext uri="{BB962C8B-B14F-4D97-AF65-F5344CB8AC3E}">
        <p14:creationId xmlns:p14="http://schemas.microsoft.com/office/powerpoint/2010/main" val="32847235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MFF – warmly thank all the collaborators</a:t>
            </a:r>
            <a:r>
              <a:rPr lang="en-GB" baseline="0" dirty="0" smtClean="0"/>
              <a:t> including tutors who were guinea pigs for the new process at its different stages</a:t>
            </a:r>
            <a:endParaRPr lang="en-GB" dirty="0" smtClean="0"/>
          </a:p>
          <a:p>
            <a:endParaRPr lang="en-GB" dirty="0" smtClean="0"/>
          </a:p>
        </p:txBody>
      </p:sp>
      <p:sp>
        <p:nvSpPr>
          <p:cNvPr id="4" name="Slide Number Placeholder 3"/>
          <p:cNvSpPr>
            <a:spLocks noGrp="1"/>
          </p:cNvSpPr>
          <p:nvPr>
            <p:ph type="sldNum" sz="quarter" idx="10"/>
          </p:nvPr>
        </p:nvSpPr>
        <p:spPr/>
        <p:txBody>
          <a:bodyPr/>
          <a:lstStyle/>
          <a:p>
            <a:fld id="{12C41B1C-AF98-4DEB-B195-F3F9558AA634}" type="slidenum">
              <a:rPr lang="en-US" smtClean="0"/>
              <a:t>15</a:t>
            </a:fld>
            <a:endParaRPr lang="en-US" dirty="0"/>
          </a:p>
        </p:txBody>
      </p:sp>
    </p:spTree>
    <p:extLst>
      <p:ext uri="{BB962C8B-B14F-4D97-AF65-F5344CB8AC3E}">
        <p14:creationId xmlns:p14="http://schemas.microsoft.com/office/powerpoint/2010/main" val="2136927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MFF – references are available</a:t>
            </a:r>
            <a:r>
              <a:rPr lang="en-GB" baseline="0" dirty="0" smtClean="0"/>
              <a:t> on a handout if you would like to collect one including information on teacher training (go to next slide).</a:t>
            </a:r>
            <a:endParaRPr lang="en-GB" dirty="0"/>
          </a:p>
        </p:txBody>
      </p:sp>
      <p:sp>
        <p:nvSpPr>
          <p:cNvPr id="4" name="Slide Number Placeholder 3"/>
          <p:cNvSpPr>
            <a:spLocks noGrp="1"/>
          </p:cNvSpPr>
          <p:nvPr>
            <p:ph type="sldNum" sz="quarter" idx="10"/>
          </p:nvPr>
        </p:nvSpPr>
        <p:spPr/>
        <p:txBody>
          <a:bodyPr/>
          <a:lstStyle/>
          <a:p>
            <a:fld id="{12C41B1C-AF98-4DEB-B195-F3F9558AA634}" type="slidenum">
              <a:rPr lang="en-US" smtClean="0"/>
              <a:t>16</a:t>
            </a:fld>
            <a:endParaRPr lang="en-US" dirty="0"/>
          </a:p>
        </p:txBody>
      </p:sp>
    </p:spTree>
    <p:extLst>
      <p:ext uri="{BB962C8B-B14F-4D97-AF65-F5344CB8AC3E}">
        <p14:creationId xmlns:p14="http://schemas.microsoft.com/office/powerpoint/2010/main" val="12939299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2C41B1C-AF98-4DEB-B195-F3F9558AA634}" type="slidenum">
              <a:rPr lang="en-US" smtClean="0"/>
              <a:t>17</a:t>
            </a:fld>
            <a:endParaRPr lang="en-US" dirty="0"/>
          </a:p>
        </p:txBody>
      </p:sp>
    </p:spTree>
    <p:extLst>
      <p:ext uri="{BB962C8B-B14F-4D97-AF65-F5344CB8AC3E}">
        <p14:creationId xmlns:p14="http://schemas.microsoft.com/office/powerpoint/2010/main" val="35567505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MFF</a:t>
            </a:r>
            <a:endParaRPr lang="en-GB" dirty="0"/>
          </a:p>
        </p:txBody>
      </p:sp>
      <p:sp>
        <p:nvSpPr>
          <p:cNvPr id="4" name="Slide Number Placeholder 3"/>
          <p:cNvSpPr>
            <a:spLocks noGrp="1"/>
          </p:cNvSpPr>
          <p:nvPr>
            <p:ph type="sldNum" sz="quarter" idx="10"/>
          </p:nvPr>
        </p:nvSpPr>
        <p:spPr/>
        <p:txBody>
          <a:bodyPr/>
          <a:lstStyle/>
          <a:p>
            <a:fld id="{12C41B1C-AF98-4DEB-B195-F3F9558AA634}" type="slidenum">
              <a:rPr lang="en-US" smtClean="0"/>
              <a:t>18</a:t>
            </a:fld>
            <a:endParaRPr lang="en-US" dirty="0"/>
          </a:p>
        </p:txBody>
      </p:sp>
    </p:spTree>
    <p:extLst>
      <p:ext uri="{BB962C8B-B14F-4D97-AF65-F5344CB8AC3E}">
        <p14:creationId xmlns:p14="http://schemas.microsoft.com/office/powerpoint/2010/main" val="32838001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MFF – </a:t>
            </a:r>
          </a:p>
          <a:p>
            <a:r>
              <a:rPr lang="en-GB" dirty="0" smtClean="0"/>
              <a:t>We</a:t>
            </a:r>
            <a:r>
              <a:rPr lang="en-GB" baseline="0" dirty="0" smtClean="0"/>
              <a:t> are going to talk first of all about the origins of our project, and the routes by which our tutors come to us on PSE courses</a:t>
            </a:r>
          </a:p>
          <a:p>
            <a:r>
              <a:rPr lang="en-GB" baseline="0" dirty="0" smtClean="0"/>
              <a:t>our approach in exploring the issues this raises</a:t>
            </a:r>
          </a:p>
          <a:p>
            <a:r>
              <a:rPr lang="en-GB" baseline="0" dirty="0" smtClean="0"/>
              <a:t>the realities we have to deal with in our contexts and how we responded to these, including:</a:t>
            </a:r>
          </a:p>
          <a:p>
            <a:pPr marL="171450" indent="-171450">
              <a:buFont typeface="Arial" pitchFamily="34" charset="0"/>
              <a:buChar char="•"/>
            </a:pPr>
            <a:r>
              <a:rPr lang="en-GB" baseline="0" dirty="0" smtClean="0"/>
              <a:t>producing a new version of our observation forms</a:t>
            </a:r>
          </a:p>
          <a:p>
            <a:pPr marL="171450" indent="-171450">
              <a:buFont typeface="Arial" pitchFamily="34" charset="0"/>
              <a:buChar char="•"/>
            </a:pPr>
            <a:r>
              <a:rPr lang="en-GB" baseline="0" dirty="0" smtClean="0"/>
              <a:t>improving the pre-observation meeting</a:t>
            </a:r>
          </a:p>
          <a:p>
            <a:pPr marL="171450" indent="-171450">
              <a:buFont typeface="Arial" pitchFamily="34" charset="0"/>
              <a:buChar char="•"/>
            </a:pPr>
            <a:r>
              <a:rPr lang="en-GB" baseline="0" dirty="0" smtClean="0"/>
              <a:t>and exploring how to train our observers, </a:t>
            </a:r>
          </a:p>
          <a:p>
            <a:r>
              <a:rPr lang="en-GB" baseline="0" dirty="0" smtClean="0"/>
              <a:t>and lastly we will look briefly at rewards of this new process that we have developed.</a:t>
            </a:r>
            <a:endParaRPr lang="en-GB" dirty="0"/>
          </a:p>
        </p:txBody>
      </p:sp>
      <p:sp>
        <p:nvSpPr>
          <p:cNvPr id="4" name="Slide Number Placeholder 3"/>
          <p:cNvSpPr>
            <a:spLocks noGrp="1"/>
          </p:cNvSpPr>
          <p:nvPr>
            <p:ph type="sldNum" sz="quarter" idx="10"/>
          </p:nvPr>
        </p:nvSpPr>
        <p:spPr/>
        <p:txBody>
          <a:bodyPr/>
          <a:lstStyle/>
          <a:p>
            <a:fld id="{12C41B1C-AF98-4DEB-B195-F3F9558AA634}" type="slidenum">
              <a:rPr lang="en-US" smtClean="0"/>
              <a:t>2</a:t>
            </a:fld>
            <a:endParaRPr lang="en-US" dirty="0"/>
          </a:p>
        </p:txBody>
      </p:sp>
    </p:spTree>
    <p:extLst>
      <p:ext uri="{BB962C8B-B14F-4D97-AF65-F5344CB8AC3E}">
        <p14:creationId xmlns:p14="http://schemas.microsoft.com/office/powerpoint/2010/main" val="19218382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CH - first three:</a:t>
            </a:r>
          </a:p>
          <a:p>
            <a:pPr marL="171450" indent="-171450">
              <a:buFont typeface="Arial" panose="020B0604020202020204" pitchFamily="34" charset="0"/>
              <a:buChar char="•"/>
            </a:pPr>
            <a:r>
              <a:rPr lang="en-GB" dirty="0" smtClean="0"/>
              <a:t>At</a:t>
            </a:r>
            <a:r>
              <a:rPr lang="en-GB" baseline="0" dirty="0" smtClean="0"/>
              <a:t> UAL (as most universities these days) there are numerous PSE courses whether they are just different in length (12/9/5 weeks) or in content (PAEP/EPIC/Unconditional – so many tutors are needed at different starting points throughout the busy summer period.</a:t>
            </a:r>
          </a:p>
          <a:p>
            <a:pPr marL="171450" indent="-171450">
              <a:buFont typeface="Arial" panose="020B0604020202020204" pitchFamily="34" charset="0"/>
              <a:buChar char="•"/>
            </a:pPr>
            <a:r>
              <a:rPr lang="en-GB" baseline="0" dirty="0" smtClean="0"/>
              <a:t>Recruitment really starts at the end of the PSE course of one year in preparation for the following year by inviting tutors back. This continues during the first 5 months of the new calendar year, so inevitably it is quite late in the game when you know the full profile of your staff in terms of qualifications and experience.</a:t>
            </a:r>
          </a:p>
          <a:p>
            <a:pPr marL="171450" indent="-171450">
              <a:buFont typeface="Arial" panose="020B0604020202020204" pitchFamily="34" charset="0"/>
              <a:buChar char="•"/>
            </a:pPr>
            <a:r>
              <a:rPr lang="en-GB" dirty="0" smtClean="0"/>
              <a:t>At both UAL and Goldsmiths we have</a:t>
            </a:r>
            <a:r>
              <a:rPr lang="en-GB" baseline="0" dirty="0" smtClean="0"/>
              <a:t> (and will be) using the TEAP competencies in the recruitment process. We send it out with the invitation for an interview and ask applicants to review it. In the past during the interview we asked tutors to identify their strengths and weaknesses in relation to the TEAP competencies. This in turn informed our CPD programme. </a:t>
            </a:r>
            <a:endParaRPr lang="en-GB" dirty="0" smtClean="0"/>
          </a:p>
          <a:p>
            <a:r>
              <a:rPr lang="en-GB" dirty="0" smtClean="0"/>
              <a:t>MFF</a:t>
            </a:r>
            <a:r>
              <a:rPr lang="en-GB" baseline="0" dirty="0" smtClean="0"/>
              <a:t> - </a:t>
            </a:r>
            <a:r>
              <a:rPr lang="en-GB" dirty="0" smtClean="0"/>
              <a:t>next two:</a:t>
            </a:r>
          </a:p>
          <a:p>
            <a:pPr marL="171450" indent="-171450">
              <a:buFont typeface="Arial" pitchFamily="34" charset="0"/>
              <a:buChar char="•"/>
            </a:pPr>
            <a:r>
              <a:rPr lang="en-GB" dirty="0" smtClean="0"/>
              <a:t>At Coventry we have a similar</a:t>
            </a:r>
            <a:r>
              <a:rPr lang="en-GB" baseline="0" dirty="0" smtClean="0"/>
              <a:t> recruitment process in terms of numbers and timelines, and we have found drawing from a wide pool of potential tutors means that assumptions we might have previously made about qualifications and experience, which are also referred to in the competency framework, are no longer the case, and we do not have a common language for discussing best practice with our tutors</a:t>
            </a:r>
          </a:p>
          <a:p>
            <a:pPr marL="171450" indent="-171450">
              <a:buFont typeface="Arial" pitchFamily="34" charset="0"/>
              <a:buChar char="•"/>
            </a:pPr>
            <a:r>
              <a:rPr lang="en-GB" baseline="0" dirty="0" smtClean="0"/>
              <a:t>We have found that we cannot make assumptions even about a shared understanding of best practice in classroom management. This has presented us with new challenges in ensuring a high quality and standardised provision</a:t>
            </a:r>
            <a:endParaRPr lang="en-GB" dirty="0" smtClean="0"/>
          </a:p>
          <a:p>
            <a:r>
              <a:rPr lang="en-GB" dirty="0" smtClean="0"/>
              <a:t>CH - final two:</a:t>
            </a:r>
          </a:p>
          <a:p>
            <a:pPr marL="171450" indent="-171450">
              <a:buFont typeface="Arial" panose="020B0604020202020204" pitchFamily="34" charset="0"/>
              <a:buChar char="•"/>
            </a:pPr>
            <a:r>
              <a:rPr lang="en-GB" dirty="0" smtClean="0"/>
              <a:t>There is</a:t>
            </a:r>
            <a:r>
              <a:rPr lang="en-GB" baseline="0" dirty="0" smtClean="0"/>
              <a:t> the added issue of essentially dealing with two groups of tutors – the brand new teachers who may be experienced but are unfamiliar with the course structure and assessments and those returning tutors who are well-versed in all the ins and out of the course. </a:t>
            </a:r>
          </a:p>
          <a:p>
            <a:pPr marL="171450" indent="-171450">
              <a:buFont typeface="Arial" panose="020B0604020202020204" pitchFamily="34" charset="0"/>
              <a:buChar char="•"/>
            </a:pPr>
            <a:r>
              <a:rPr lang="en-GB" dirty="0" smtClean="0"/>
              <a:t>Then there is the inevitable tension between</a:t>
            </a:r>
            <a:r>
              <a:rPr lang="en-GB" baseline="0" dirty="0" smtClean="0"/>
              <a:t> the need for observations, how this impacts CPD and the limited time available in a busy summer programme. There are logistical questions: Who does the observations? When are they done? How does it shape the CPD programme?</a:t>
            </a:r>
            <a:endParaRPr lang="en-GB" dirty="0" smtClean="0"/>
          </a:p>
        </p:txBody>
      </p:sp>
      <p:sp>
        <p:nvSpPr>
          <p:cNvPr id="4" name="Slide Number Placeholder 3"/>
          <p:cNvSpPr>
            <a:spLocks noGrp="1"/>
          </p:cNvSpPr>
          <p:nvPr>
            <p:ph type="sldNum" sz="quarter" idx="10"/>
          </p:nvPr>
        </p:nvSpPr>
        <p:spPr/>
        <p:txBody>
          <a:bodyPr/>
          <a:lstStyle/>
          <a:p>
            <a:fld id="{12C41B1C-AF98-4DEB-B195-F3F9558AA634}" type="slidenum">
              <a:rPr lang="en-US" smtClean="0"/>
              <a:t>3</a:t>
            </a:fld>
            <a:endParaRPr lang="en-US" dirty="0"/>
          </a:p>
        </p:txBody>
      </p:sp>
    </p:spTree>
    <p:extLst>
      <p:ext uri="{BB962C8B-B14F-4D97-AF65-F5344CB8AC3E}">
        <p14:creationId xmlns:p14="http://schemas.microsoft.com/office/powerpoint/2010/main" val="25484656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smtClean="0"/>
              <a:t>CH:</a:t>
            </a:r>
          </a:p>
          <a:p>
            <a:r>
              <a:rPr lang="en-GB" baseline="0" dirty="0" smtClean="0"/>
              <a:t>As much as we know that there are benefits to having a regular observation programme, there is also the inevitable resistance to it. Not least that it requires a lot of preparation, but also the stress that it causes – it’s seldom really very welcomed and quite often staff can be quite resistant to it:</a:t>
            </a:r>
          </a:p>
          <a:p>
            <a:pPr marL="171450" indent="-171450">
              <a:buFont typeface="Arial" panose="020B0604020202020204" pitchFamily="34" charset="0"/>
              <a:buChar char="•"/>
            </a:pPr>
            <a:r>
              <a:rPr lang="en-GB" baseline="0" dirty="0" smtClean="0"/>
              <a:t>Some tutors are appointed for their subject specific knowledge and may not necessarily always be the most effective teachers, hence causing tension between knowledge of theory and the art of practice.</a:t>
            </a:r>
          </a:p>
          <a:p>
            <a:pPr marL="171450" indent="-171450">
              <a:buFont typeface="Arial" panose="020B0604020202020204" pitchFamily="34" charset="0"/>
              <a:buChar char="•"/>
            </a:pPr>
            <a:r>
              <a:rPr lang="en-GB" baseline="0" dirty="0" smtClean="0"/>
              <a:t>For tutors there is also the dilemma of the desire to be creative in lesson preparation and then the practicalities of a syllabus that needs to be taught within very specific time frames. No matter that we told tutors at UAL that they did not need to cover everything in the core materials they were always saying that there was too little time to cover all that was required. </a:t>
            </a:r>
          </a:p>
          <a:p>
            <a:pPr marL="171450" indent="-171450">
              <a:buFont typeface="Arial" panose="020B0604020202020204" pitchFamily="34" charset="0"/>
              <a:buChar char="•"/>
            </a:pPr>
            <a:r>
              <a:rPr lang="en-GB" baseline="0" dirty="0" smtClean="0"/>
              <a:t>The inevitable debate about observations as to whether they are for tutors’ development or for QA purposes? I would argue that they are for both and both are feasible. </a:t>
            </a:r>
          </a:p>
          <a:p>
            <a:pPr marL="171450" indent="-171450">
              <a:buFont typeface="Arial" panose="020B0604020202020204" pitchFamily="34" charset="0"/>
              <a:buChar char="•"/>
            </a:pPr>
            <a:r>
              <a:rPr lang="en-GB" baseline="0" dirty="0" smtClean="0"/>
              <a:t>Then there is the credibility of the observers: are they trained? Are they ‘equals’ or are they managers? Are they ‘pen-pushers’ or practising tutors?</a:t>
            </a:r>
          </a:p>
          <a:p>
            <a:pPr marL="171450" indent="-171450">
              <a:buFont typeface="Arial" panose="020B0604020202020204" pitchFamily="34" charset="0"/>
              <a:buChar char="•"/>
            </a:pPr>
            <a:r>
              <a:rPr lang="en-GB" baseline="0" dirty="0" smtClean="0"/>
              <a:t>And a crucial question – what are the rewards?</a:t>
            </a:r>
          </a:p>
          <a:p>
            <a:pPr marL="171450" indent="-171450">
              <a:buFont typeface="Arial" panose="020B0604020202020204" pitchFamily="34" charset="0"/>
              <a:buChar char="•"/>
            </a:pPr>
            <a:endParaRPr lang="en-GB" baseline="0" dirty="0" smtClean="0"/>
          </a:p>
        </p:txBody>
      </p:sp>
      <p:sp>
        <p:nvSpPr>
          <p:cNvPr id="4" name="Slide Number Placeholder 3"/>
          <p:cNvSpPr>
            <a:spLocks noGrp="1"/>
          </p:cNvSpPr>
          <p:nvPr>
            <p:ph type="sldNum" sz="quarter" idx="10"/>
          </p:nvPr>
        </p:nvSpPr>
        <p:spPr/>
        <p:txBody>
          <a:bodyPr/>
          <a:lstStyle/>
          <a:p>
            <a:fld id="{12C41B1C-AF98-4DEB-B195-F3F9558AA634}" type="slidenum">
              <a:rPr lang="en-US" smtClean="0"/>
              <a:t>4</a:t>
            </a:fld>
            <a:endParaRPr lang="en-US" dirty="0"/>
          </a:p>
        </p:txBody>
      </p:sp>
    </p:spTree>
    <p:extLst>
      <p:ext uri="{BB962C8B-B14F-4D97-AF65-F5344CB8AC3E}">
        <p14:creationId xmlns:p14="http://schemas.microsoft.com/office/powerpoint/2010/main" val="20718081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MFF:</a:t>
            </a:r>
          </a:p>
          <a:p>
            <a:pPr marL="171450" indent="-171450">
              <a:buFont typeface="Arial" pitchFamily="34" charset="0"/>
              <a:buChar char="•"/>
            </a:pPr>
            <a:r>
              <a:rPr lang="en-GB" dirty="0" smtClean="0"/>
              <a:t>To</a:t>
            </a:r>
            <a:r>
              <a:rPr lang="en-GB" baseline="0" dirty="0" smtClean="0"/>
              <a:t> explore these issues further, a group of interested parties from three different institutions met to explore the common issues we were finding, particularly around the role of the observation process</a:t>
            </a:r>
          </a:p>
          <a:p>
            <a:pPr marL="171450" indent="-171450">
              <a:buFont typeface="Arial" pitchFamily="34" charset="0"/>
              <a:buChar char="•"/>
            </a:pPr>
            <a:r>
              <a:rPr lang="en-GB" baseline="0" dirty="0" smtClean="0"/>
              <a:t>We decided that this process was a key opportunity for effective, supported CPD within our programmes, but that the example observation form offered in the BAS Handbook did not meet all of our needs based on the wide range of experience of our tutors.</a:t>
            </a:r>
          </a:p>
          <a:p>
            <a:pPr marL="171450" indent="-171450">
              <a:buFont typeface="Arial" pitchFamily="34" charset="0"/>
              <a:buChar char="•"/>
            </a:pPr>
            <a:r>
              <a:rPr lang="en-GB" baseline="0" dirty="0" smtClean="0"/>
              <a:t>We therefore explored variations of this form, and of the process itself, to identify what would best serve our teams in our contexts</a:t>
            </a:r>
          </a:p>
          <a:p>
            <a:pPr marL="171450" indent="-171450">
              <a:buFont typeface="Arial" pitchFamily="34" charset="0"/>
              <a:buChar char="•"/>
            </a:pPr>
            <a:r>
              <a:rPr lang="en-GB" baseline="0" dirty="0" smtClean="0"/>
              <a:t>As well as the form, we explored how we might support the teachers into the observations, what implications there were for observers and how to train them, and how we might reach beyond the formal observation process to support genuine continuing development of classroom practice</a:t>
            </a:r>
          </a:p>
          <a:p>
            <a:pPr marL="171450" indent="-171450">
              <a:buFont typeface="Arial" pitchFamily="34" charset="0"/>
              <a:buChar char="•"/>
            </a:pPr>
            <a:r>
              <a:rPr lang="en-GB" baseline="0" dirty="0" smtClean="0"/>
              <a:t>We then met in smaller groups, visited each other’s institutions where possible, and stayed in touch via email and Skype to exchange ideas as our thinking developed and as we received feedback on each iteration of the documentation and process</a:t>
            </a:r>
            <a:endParaRPr lang="en-GB" dirty="0"/>
          </a:p>
        </p:txBody>
      </p:sp>
      <p:sp>
        <p:nvSpPr>
          <p:cNvPr id="4" name="Slide Number Placeholder 3"/>
          <p:cNvSpPr>
            <a:spLocks noGrp="1"/>
          </p:cNvSpPr>
          <p:nvPr>
            <p:ph type="sldNum" sz="quarter" idx="10"/>
          </p:nvPr>
        </p:nvSpPr>
        <p:spPr/>
        <p:txBody>
          <a:bodyPr/>
          <a:lstStyle/>
          <a:p>
            <a:fld id="{12C41B1C-AF98-4DEB-B195-F3F9558AA634}" type="slidenum">
              <a:rPr lang="en-US" smtClean="0"/>
              <a:t>5</a:t>
            </a:fld>
            <a:endParaRPr lang="en-US" dirty="0"/>
          </a:p>
        </p:txBody>
      </p:sp>
    </p:spTree>
    <p:extLst>
      <p:ext uri="{BB962C8B-B14F-4D97-AF65-F5344CB8AC3E}">
        <p14:creationId xmlns:p14="http://schemas.microsoft.com/office/powerpoint/2010/main" val="2996688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MFF:</a:t>
            </a:r>
          </a:p>
          <a:p>
            <a:pPr marL="171450" indent="-171450">
              <a:buFont typeface="Arial" pitchFamily="34" charset="0"/>
              <a:buChar char="•"/>
            </a:pPr>
            <a:r>
              <a:rPr lang="en-GB" baseline="0" dirty="0" smtClean="0"/>
              <a:t>As a result of these discussions, we decided to produce a guidance document to </a:t>
            </a:r>
            <a:r>
              <a:rPr lang="en-GB" i="1" baseline="0" dirty="0" smtClean="0"/>
              <a:t>introduce o</a:t>
            </a:r>
            <a:r>
              <a:rPr lang="en-GB" baseline="0" dirty="0" smtClean="0"/>
              <a:t>ur new observation process; to </a:t>
            </a:r>
            <a:r>
              <a:rPr lang="en-GB" i="1" baseline="0" dirty="0" smtClean="0"/>
              <a:t>outline</a:t>
            </a:r>
            <a:r>
              <a:rPr lang="en-GB" baseline="0" dirty="0" smtClean="0"/>
              <a:t> the steps involved; and </a:t>
            </a:r>
            <a:r>
              <a:rPr lang="en-GB" i="1" baseline="0" dirty="0" smtClean="0"/>
              <a:t>to help define </a:t>
            </a:r>
            <a:r>
              <a:rPr lang="en-GB" baseline="0" dirty="0" smtClean="0"/>
              <a:t>and </a:t>
            </a:r>
            <a:r>
              <a:rPr lang="en-GB" i="1" baseline="0" dirty="0" smtClean="0"/>
              <a:t>set out </a:t>
            </a:r>
            <a:r>
              <a:rPr lang="en-GB" baseline="0" dirty="0" smtClean="0"/>
              <a:t>our expectations for a successful EAP lesson, as well as </a:t>
            </a:r>
            <a:r>
              <a:rPr lang="en-GB" i="1" baseline="0" dirty="0" smtClean="0"/>
              <a:t>create the “shared language</a:t>
            </a:r>
            <a:r>
              <a:rPr lang="en-GB" baseline="0" dirty="0" smtClean="0"/>
              <a:t>”.  </a:t>
            </a:r>
          </a:p>
          <a:p>
            <a:pPr marL="171450" indent="-171450">
              <a:buFont typeface="Arial" pitchFamily="34" charset="0"/>
              <a:buChar char="•"/>
            </a:pPr>
            <a:r>
              <a:rPr lang="en-GB" baseline="0" dirty="0" smtClean="0"/>
              <a:t>To facilitate this we separated the elements into the four categories of </a:t>
            </a:r>
            <a:r>
              <a:rPr lang="en-GB" i="1" baseline="0" dirty="0" smtClean="0"/>
              <a:t>lesson management </a:t>
            </a:r>
            <a:r>
              <a:rPr lang="en-GB" baseline="0" dirty="0" smtClean="0"/>
              <a:t>which incorporates both classroom management and lesson delivery such as giving instructions, use of concept check questions and pacing; </a:t>
            </a:r>
            <a:r>
              <a:rPr lang="en-GB" i="1" baseline="0" dirty="0" smtClean="0"/>
              <a:t>academic language </a:t>
            </a:r>
            <a:r>
              <a:rPr lang="en-GB" baseline="0" dirty="0" smtClean="0"/>
              <a:t>to put specific focus on this; </a:t>
            </a:r>
            <a:r>
              <a:rPr lang="en-GB" i="1" baseline="0" dirty="0" smtClean="0"/>
              <a:t>academic skills</a:t>
            </a:r>
            <a:r>
              <a:rPr lang="en-GB" baseline="0" dirty="0" smtClean="0"/>
              <a:t>; and elements that provide </a:t>
            </a:r>
            <a:r>
              <a:rPr lang="en-GB" i="1" baseline="0" dirty="0" smtClean="0"/>
              <a:t>a bridge to the destination course</a:t>
            </a:r>
            <a:r>
              <a:rPr lang="en-GB" baseline="0" dirty="0" smtClean="0"/>
              <a:t>.  This last one we wanted to highlight as it was sometimes lacking in the lessons we observed, perhaps because for some tutors it was a rather vague concept or they were unfamiliar or possibly uncomfortable with the subject area of the destination departments.  </a:t>
            </a:r>
          </a:p>
          <a:p>
            <a:pPr marL="171450" indent="-171450">
              <a:buFont typeface="Arial" pitchFamily="34" charset="0"/>
              <a:buChar char="•"/>
            </a:pPr>
            <a:r>
              <a:rPr lang="en-GB" baseline="0" dirty="0" smtClean="0"/>
              <a:t>At the end of the guidance document is a Lesson planning checklist which consists of questions reflecting the new format of the observation planning form itself.  This checklist is meant to support tutors in separating general aims from specific aims, and from lesson outcomes, as well as identifying the stages needed to move students towards the intended learning outcomes.  </a:t>
            </a:r>
          </a:p>
          <a:p>
            <a:pPr marL="171450" indent="-171450">
              <a:buFont typeface="Arial" pitchFamily="34" charset="0"/>
              <a:buChar char="•"/>
            </a:pPr>
            <a:r>
              <a:rPr lang="en-GB" baseline="0" dirty="0" smtClean="0"/>
              <a:t>We introduced a standardised pre-observation meeting to support planning of the lesson which Sarah will talk more about in a moment</a:t>
            </a:r>
          </a:p>
          <a:p>
            <a:pPr marL="171450" indent="-171450">
              <a:buFont typeface="Arial" pitchFamily="34" charset="0"/>
              <a:buChar char="•"/>
            </a:pPr>
            <a:r>
              <a:rPr lang="en-GB" baseline="0" dirty="0" smtClean="0"/>
              <a:t>We used the four categories to frame the feedback from the observer, again to encourage a shared language and framework for discussion</a:t>
            </a:r>
          </a:p>
          <a:p>
            <a:pPr marL="171450" indent="-171450">
              <a:buFont typeface="Arial" pitchFamily="34" charset="0"/>
              <a:buChar char="•"/>
            </a:pPr>
            <a:r>
              <a:rPr lang="en-GB" baseline="0" dirty="0" smtClean="0"/>
              <a:t>Also we included action points from the previous observation to reinforce a sense of continuing development</a:t>
            </a:r>
          </a:p>
          <a:p>
            <a:pPr marL="0" indent="0">
              <a:buFont typeface="Arial" pitchFamily="34" charset="0"/>
              <a:buNone/>
            </a:pPr>
            <a:r>
              <a:rPr lang="en-GB" baseline="0" dirty="0" smtClean="0"/>
              <a:t> Next one: SJB</a:t>
            </a:r>
            <a:endParaRPr lang="en-GB" dirty="0"/>
          </a:p>
        </p:txBody>
      </p:sp>
      <p:sp>
        <p:nvSpPr>
          <p:cNvPr id="4" name="Slide Number Placeholder 3"/>
          <p:cNvSpPr>
            <a:spLocks noGrp="1"/>
          </p:cNvSpPr>
          <p:nvPr>
            <p:ph type="sldNum" sz="quarter" idx="10"/>
          </p:nvPr>
        </p:nvSpPr>
        <p:spPr/>
        <p:txBody>
          <a:bodyPr/>
          <a:lstStyle/>
          <a:p>
            <a:fld id="{12C41B1C-AF98-4DEB-B195-F3F9558AA634}" type="slidenum">
              <a:rPr lang="en-US" smtClean="0"/>
              <a:t>6</a:t>
            </a:fld>
            <a:endParaRPr lang="en-US" dirty="0"/>
          </a:p>
        </p:txBody>
      </p:sp>
    </p:spTree>
    <p:extLst>
      <p:ext uri="{BB962C8B-B14F-4D97-AF65-F5344CB8AC3E}">
        <p14:creationId xmlns:p14="http://schemas.microsoft.com/office/powerpoint/2010/main" val="26526862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SJB</a:t>
            </a:r>
            <a:r>
              <a:rPr lang="en-GB" b="1" baseline="0" dirty="0" smtClean="0"/>
              <a:t> (ANIMATED)</a:t>
            </a:r>
          </a:p>
          <a:p>
            <a:pPr marL="0" marR="0" indent="0" algn="l" defTabSz="914400" rtl="0" eaLnBrk="1" fontAlgn="auto" latinLnBrk="0" hangingPunct="1">
              <a:lnSpc>
                <a:spcPct val="100000"/>
              </a:lnSpc>
              <a:spcBef>
                <a:spcPts val="0"/>
              </a:spcBef>
              <a:spcAft>
                <a:spcPts val="0"/>
              </a:spcAft>
              <a:buClrTx/>
              <a:buSzTx/>
              <a:buFontTx/>
              <a:buNone/>
              <a:tabLst/>
              <a:defRPr/>
            </a:pPr>
            <a:r>
              <a:rPr lang="en-GB" b="1" dirty="0" smtClean="0"/>
              <a:t>WHAT</a:t>
            </a:r>
            <a:r>
              <a:rPr lang="en-GB" dirty="0" smtClean="0"/>
              <a:t>: </a:t>
            </a:r>
            <a:r>
              <a:rPr lang="en-GB" baseline="0" dirty="0" smtClean="0"/>
              <a:t>review lesson stages (pacing, timing), evaluate approaches (incl. learner autonomy), deal with areas of concern (learner / tutor needs), classroom management (instructions), link EFL/EAP, future learning, destination courses</a:t>
            </a:r>
          </a:p>
          <a:p>
            <a:pPr marL="0" marR="0" indent="0" algn="l" defTabSz="914400" rtl="0" eaLnBrk="1" fontAlgn="auto" latinLnBrk="0" hangingPunct="1">
              <a:lnSpc>
                <a:spcPct val="100000"/>
              </a:lnSpc>
              <a:spcBef>
                <a:spcPts val="0"/>
              </a:spcBef>
              <a:spcAft>
                <a:spcPts val="0"/>
              </a:spcAft>
              <a:buClrTx/>
              <a:buSzTx/>
              <a:buFontTx/>
              <a:buNone/>
              <a:tabLst/>
              <a:defRPr/>
            </a:pPr>
            <a:r>
              <a:rPr lang="en-GB" b="1" baseline="0" dirty="0" smtClean="0">
                <a:sym typeface="Wingdings"/>
              </a:rPr>
              <a:t></a:t>
            </a:r>
            <a:r>
              <a:rPr lang="en-GB" baseline="0" dirty="0" smtClean="0">
                <a:sym typeface="Wingdings"/>
              </a:rPr>
              <a:t>Ensure delivery is taking place / standards of delivery</a:t>
            </a:r>
          </a:p>
          <a:p>
            <a:r>
              <a:rPr lang="en-GB" baseline="0" dirty="0" smtClean="0"/>
              <a:t>lesson stages / allowing enough time for production / using ss as a resource / transfer EFL</a:t>
            </a:r>
            <a:r>
              <a:rPr lang="en-GB" baseline="0" dirty="0" smtClean="0">
                <a:sym typeface="Wingdings"/>
              </a:rPr>
              <a:t>EAP</a:t>
            </a:r>
            <a:endParaRPr lang="en-GB" dirty="0" smtClean="0"/>
          </a:p>
          <a:p>
            <a:endParaRPr lang="en-GB"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b="1" dirty="0" smtClean="0"/>
              <a:t>HOW</a:t>
            </a:r>
            <a:r>
              <a:rPr lang="en-GB" dirty="0" smtClean="0"/>
              <a:t>: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smtClean="0"/>
              <a:t>Draw points out / reflection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smtClean="0">
                <a:sym typeface="Wingdings 2"/>
              </a:rPr>
              <a:t> Suggestions and talking through.</a:t>
            </a:r>
            <a:endParaRPr lang="en-GB"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smtClean="0"/>
              <a:t>Depends on experience / SoW / learner needs / tutor’s  &amp; observer’s knowledge of the class / </a:t>
            </a:r>
            <a:r>
              <a:rPr lang="en-GB" baseline="0" dirty="0" smtClean="0"/>
              <a:t>new  or returning tutor</a:t>
            </a:r>
            <a:endParaRPr lang="en-GB" dirty="0" smtClean="0"/>
          </a:p>
          <a:p>
            <a:r>
              <a:rPr lang="en-GB" dirty="0" smtClean="0"/>
              <a:t>NB: May not </a:t>
            </a:r>
            <a:r>
              <a:rPr lang="en-GB" baseline="0" dirty="0" smtClean="0"/>
              <a:t>address all the items on the lesson plan – ‘see how it goes’ &amp; </a:t>
            </a:r>
            <a:r>
              <a:rPr lang="en-GB" i="1" baseline="0" dirty="0" smtClean="0"/>
              <a:t>more than one way of doing something!</a:t>
            </a:r>
            <a:endParaRPr lang="en-GB" dirty="0" smtClean="0"/>
          </a:p>
          <a:p>
            <a:endParaRPr lang="en-GB" dirty="0" smtClean="0"/>
          </a:p>
          <a:p>
            <a:r>
              <a:rPr lang="en-GB" dirty="0" smtClean="0"/>
              <a:t>Next one: SJB</a:t>
            </a:r>
            <a:endParaRPr lang="en-GB" dirty="0"/>
          </a:p>
        </p:txBody>
      </p:sp>
      <p:sp>
        <p:nvSpPr>
          <p:cNvPr id="4" name="Slide Number Placeholder 3"/>
          <p:cNvSpPr>
            <a:spLocks noGrp="1"/>
          </p:cNvSpPr>
          <p:nvPr>
            <p:ph type="sldNum" sz="quarter" idx="10"/>
          </p:nvPr>
        </p:nvSpPr>
        <p:spPr/>
        <p:txBody>
          <a:bodyPr/>
          <a:lstStyle/>
          <a:p>
            <a:fld id="{12C41B1C-AF98-4DEB-B195-F3F9558AA634}" type="slidenum">
              <a:rPr lang="en-US" smtClean="0"/>
              <a:t>7</a:t>
            </a:fld>
            <a:endParaRPr lang="en-US" dirty="0"/>
          </a:p>
        </p:txBody>
      </p:sp>
    </p:spTree>
    <p:extLst>
      <p:ext uri="{BB962C8B-B14F-4D97-AF65-F5344CB8AC3E}">
        <p14:creationId xmlns:p14="http://schemas.microsoft.com/office/powerpoint/2010/main" val="42469331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SJB (ANIMATED)</a:t>
            </a:r>
          </a:p>
          <a:p>
            <a:pPr marL="0" marR="0" indent="0" algn="l" defTabSz="914400" rtl="0" eaLnBrk="1" fontAlgn="auto" latinLnBrk="0" hangingPunct="1">
              <a:lnSpc>
                <a:spcPct val="100000"/>
              </a:lnSpc>
              <a:spcBef>
                <a:spcPts val="0"/>
              </a:spcBef>
              <a:spcAft>
                <a:spcPts val="0"/>
              </a:spcAft>
              <a:buClrTx/>
              <a:buSzTx/>
              <a:buFontTx/>
              <a:buNone/>
              <a:tabLst/>
              <a:defRPr/>
            </a:pPr>
            <a:r>
              <a:rPr lang="en-GB" b="0" u="sng" dirty="0" smtClean="0"/>
              <a:t>Experiences and Results for</a:t>
            </a:r>
            <a:r>
              <a:rPr lang="en-GB" b="0" u="sng" baseline="0" dirty="0" smtClean="0"/>
              <a:t> Observer and Tutor</a:t>
            </a:r>
          </a:p>
          <a:p>
            <a:pPr marL="0" marR="0" indent="0" algn="l" defTabSz="914400" rtl="0" eaLnBrk="1" fontAlgn="auto" latinLnBrk="0" hangingPunct="1">
              <a:lnSpc>
                <a:spcPct val="100000"/>
              </a:lnSpc>
              <a:spcBef>
                <a:spcPts val="0"/>
              </a:spcBef>
              <a:spcAft>
                <a:spcPts val="0"/>
              </a:spcAft>
              <a:buClrTx/>
              <a:buSzTx/>
              <a:buFontTx/>
              <a:buNone/>
              <a:tabLst/>
              <a:defRPr/>
            </a:pPr>
            <a:r>
              <a:rPr lang="en-GB" b="1" dirty="0" smtClean="0"/>
              <a:t>Approaches: </a:t>
            </a:r>
            <a:r>
              <a:rPr lang="en-GB" b="0" dirty="0" smtClean="0"/>
              <a:t>K</a:t>
            </a:r>
            <a:r>
              <a:rPr lang="en-GB" b="0" baseline="0" dirty="0" smtClean="0"/>
              <a:t>ey. B</a:t>
            </a:r>
            <a:r>
              <a:rPr lang="en-GB" b="0" dirty="0" smtClean="0"/>
              <a:t>alance of</a:t>
            </a:r>
            <a:r>
              <a:rPr lang="en-GB" b="0" baseline="0" dirty="0" smtClean="0"/>
              <a:t> suggestions and real needs</a:t>
            </a:r>
          </a:p>
          <a:p>
            <a:pPr marL="0" marR="0" indent="0" algn="l" defTabSz="914400" rtl="0" eaLnBrk="1" fontAlgn="auto" latinLnBrk="0" hangingPunct="1">
              <a:lnSpc>
                <a:spcPct val="100000"/>
              </a:lnSpc>
              <a:spcBef>
                <a:spcPts val="0"/>
              </a:spcBef>
              <a:spcAft>
                <a:spcPts val="0"/>
              </a:spcAft>
              <a:buClrTx/>
              <a:buSzTx/>
              <a:buFontTx/>
              <a:buNone/>
              <a:tabLst/>
              <a:defRPr/>
            </a:pPr>
            <a:r>
              <a:rPr lang="en-GB" b="1" dirty="0" smtClean="0"/>
              <a:t>Challenges: </a:t>
            </a:r>
            <a:r>
              <a:rPr lang="en-GB" b="0" dirty="0" smtClean="0"/>
              <a:t>P</a:t>
            </a:r>
            <a:r>
              <a:rPr lang="en-GB" baseline="0" dirty="0" smtClean="0"/>
              <a:t>aperwork and time </a:t>
            </a:r>
            <a:endParaRPr lang="en-GB" sz="1200" b="0" i="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b="0" i="0" kern="1200" dirty="0" smtClean="0">
                <a:solidFill>
                  <a:schemeClr val="tx1"/>
                </a:solidFill>
                <a:effectLst/>
                <a:latin typeface="+mn-lt"/>
                <a:ea typeface="+mn-ea"/>
                <a:cs typeface="+mn-cs"/>
              </a:rPr>
              <a:t>Form is clear and FAQs / checklist</a:t>
            </a:r>
            <a:r>
              <a:rPr lang="en-GB" sz="1200" b="0" i="0" kern="1200" baseline="0" dirty="0" smtClean="0">
                <a:solidFill>
                  <a:schemeClr val="tx1"/>
                </a:solidFill>
                <a:effectLst/>
                <a:latin typeface="+mn-lt"/>
                <a:ea typeface="+mn-ea"/>
                <a:cs typeface="+mn-cs"/>
              </a:rPr>
              <a:t>       </a:t>
            </a:r>
            <a:r>
              <a:rPr lang="en-GB" sz="1200" b="0" i="0" kern="1200" dirty="0" smtClean="0">
                <a:solidFill>
                  <a:schemeClr val="tx1"/>
                </a:solidFill>
                <a:effectLst/>
                <a:latin typeface="+mn-lt"/>
                <a:ea typeface="+mn-ea"/>
                <a:cs typeface="+mn-cs"/>
              </a:rPr>
              <a:t>Time = deeper understanding (pre &amp; post)</a:t>
            </a:r>
            <a:endParaRPr lang="en-GB" i="1"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sym typeface="Wingdings"/>
              </a:rPr>
              <a:t> </a:t>
            </a:r>
            <a:r>
              <a:rPr lang="en-GB" dirty="0" smtClean="0"/>
              <a:t>Standardised approach / Managing tutor expectations </a:t>
            </a:r>
            <a:r>
              <a:rPr lang="en-GB" dirty="0" smtClean="0">
                <a:sym typeface="Wingdings"/>
              </a:rPr>
              <a:t> Induction &amp;</a:t>
            </a:r>
            <a:r>
              <a:rPr lang="en-GB" baseline="0" dirty="0" smtClean="0">
                <a:sym typeface="Wingdings"/>
              </a:rPr>
              <a:t> CPD</a:t>
            </a:r>
            <a:r>
              <a:rPr lang="en-GB" dirty="0" smtClean="0"/>
              <a:t> / tutors familiar</a:t>
            </a:r>
            <a:r>
              <a:rPr lang="en-GB" baseline="0" dirty="0" smtClean="0"/>
              <a:t> with observation process and timeframes</a:t>
            </a:r>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b="1" baseline="0" dirty="0" smtClean="0"/>
              <a:t>Dealing with changes</a:t>
            </a:r>
            <a:r>
              <a:rPr lang="en-GB" baseline="0" dirty="0" smtClean="0"/>
              <a:t>: Act of talking through a lesson plan can make it clearer &amp; tutor can comment own conclusions. </a:t>
            </a:r>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Observer more instant &amp; ensure suggestions are implemented.</a:t>
            </a:r>
          </a:p>
          <a:p>
            <a:pPr marL="0" marR="0" indent="0" algn="l" defTabSz="914400" rtl="0" eaLnBrk="1" fontAlgn="auto" latinLnBrk="0" hangingPunct="1">
              <a:lnSpc>
                <a:spcPct val="100000"/>
              </a:lnSpc>
              <a:spcBef>
                <a:spcPts val="0"/>
              </a:spcBef>
              <a:spcAft>
                <a:spcPts val="0"/>
              </a:spcAft>
              <a:buClrTx/>
              <a:buSzTx/>
              <a:buFontTx/>
              <a:buNone/>
              <a:tabLst/>
              <a:defRPr/>
            </a:pPr>
            <a:r>
              <a:rPr lang="en-GB" b="1" baseline="0" dirty="0" smtClean="0"/>
              <a:t>Observation in practice</a:t>
            </a:r>
            <a:r>
              <a:rPr lang="en-GB" baseline="0" dirty="0" smtClean="0"/>
              <a:t>: professional &amp; transparent / effective / stimulated ideas / allows reflection / T felt led to improvement in teaching / </a:t>
            </a:r>
            <a:r>
              <a:rPr lang="en-GB" sz="1200" i="0" dirty="0" smtClean="0">
                <a:solidFill>
                  <a:schemeClr val="tx1"/>
                </a:solidFill>
              </a:rPr>
              <a:t>keeping up with institutional requirements in HE. </a:t>
            </a:r>
            <a:endParaRPr lang="en-GB" i="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i="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i="0" baseline="0" dirty="0" smtClean="0"/>
              <a:t>O’Leary’s quote summarises nicely</a:t>
            </a:r>
          </a:p>
          <a:p>
            <a:pPr marL="0" marR="0" indent="0" algn="l" defTabSz="914400" rtl="0" eaLnBrk="1" fontAlgn="auto" latinLnBrk="0" hangingPunct="1">
              <a:lnSpc>
                <a:spcPct val="100000"/>
              </a:lnSpc>
              <a:spcBef>
                <a:spcPts val="0"/>
              </a:spcBef>
              <a:spcAft>
                <a:spcPts val="0"/>
              </a:spcAft>
              <a:buClrTx/>
              <a:buSzTx/>
              <a:buFontTx/>
              <a:buNone/>
              <a:tabLst/>
              <a:defRPr/>
            </a:pPr>
            <a:r>
              <a:rPr lang="en-GB" i="0" baseline="0" dirty="0" smtClean="0"/>
              <a:t>Next one: SJB (O’Leary quote)</a:t>
            </a:r>
          </a:p>
          <a:p>
            <a:pPr marL="0" marR="0" indent="0" algn="l" defTabSz="914400" rtl="0" eaLnBrk="1" fontAlgn="auto" latinLnBrk="0" hangingPunct="1">
              <a:lnSpc>
                <a:spcPct val="100000"/>
              </a:lnSpc>
              <a:spcBef>
                <a:spcPts val="0"/>
              </a:spcBef>
              <a:spcAft>
                <a:spcPts val="0"/>
              </a:spcAft>
              <a:buClrTx/>
              <a:buSzTx/>
              <a:buFontTx/>
              <a:buNone/>
              <a:tabLst/>
              <a:defRPr/>
            </a:pPr>
            <a:endParaRPr lang="en-GB" i="0" baseline="0" dirty="0" smtClean="0"/>
          </a:p>
        </p:txBody>
      </p:sp>
      <p:sp>
        <p:nvSpPr>
          <p:cNvPr id="4" name="Slide Number Placeholder 3"/>
          <p:cNvSpPr>
            <a:spLocks noGrp="1"/>
          </p:cNvSpPr>
          <p:nvPr>
            <p:ph type="sldNum" sz="quarter" idx="10"/>
          </p:nvPr>
        </p:nvSpPr>
        <p:spPr/>
        <p:txBody>
          <a:bodyPr/>
          <a:lstStyle/>
          <a:p>
            <a:fld id="{12C41B1C-AF98-4DEB-B195-F3F9558AA634}" type="slidenum">
              <a:rPr lang="en-US" smtClean="0"/>
              <a:t>8</a:t>
            </a:fld>
            <a:endParaRPr lang="en-US" dirty="0"/>
          </a:p>
        </p:txBody>
      </p:sp>
    </p:spTree>
    <p:extLst>
      <p:ext uri="{BB962C8B-B14F-4D97-AF65-F5344CB8AC3E}">
        <p14:creationId xmlns:p14="http://schemas.microsoft.com/office/powerpoint/2010/main" val="23504608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SJB</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aseline="0" dirty="0" smtClean="0"/>
              <a:t>Allows institution to become more engaged with teaching and teaching practice</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aseline="0" dirty="0" smtClean="0"/>
              <a:t>Allows institution to deal with any problem areas PRIOR to the formal observation. </a:t>
            </a:r>
          </a:p>
          <a:p>
            <a:endParaRPr lang="en-GB" b="0" baseline="0" dirty="0" smtClean="0"/>
          </a:p>
          <a:p>
            <a:r>
              <a:rPr lang="en-GB" b="0" baseline="0" dirty="0" smtClean="0"/>
              <a:t>Let’s now look in more detail at the OBSERVERS </a:t>
            </a:r>
          </a:p>
          <a:p>
            <a:endParaRPr lang="en-GB" b="0" baseline="0" dirty="0" smtClean="0"/>
          </a:p>
          <a:p>
            <a:r>
              <a:rPr lang="en-GB" b="0" baseline="0" dirty="0" smtClean="0"/>
              <a:t>Next one: CH</a:t>
            </a:r>
            <a:endParaRPr lang="en-GB" b="0" dirty="0"/>
          </a:p>
        </p:txBody>
      </p:sp>
      <p:sp>
        <p:nvSpPr>
          <p:cNvPr id="4" name="Slide Number Placeholder 3"/>
          <p:cNvSpPr>
            <a:spLocks noGrp="1"/>
          </p:cNvSpPr>
          <p:nvPr>
            <p:ph type="sldNum" sz="quarter" idx="10"/>
          </p:nvPr>
        </p:nvSpPr>
        <p:spPr/>
        <p:txBody>
          <a:bodyPr/>
          <a:lstStyle/>
          <a:p>
            <a:fld id="{12C41B1C-AF98-4DEB-B195-F3F9558AA634}" type="slidenum">
              <a:rPr lang="en-US" smtClean="0"/>
              <a:t>9</a:t>
            </a:fld>
            <a:endParaRPr lang="en-US" dirty="0"/>
          </a:p>
        </p:txBody>
      </p:sp>
    </p:spTree>
    <p:extLst>
      <p:ext uri="{BB962C8B-B14F-4D97-AF65-F5344CB8AC3E}">
        <p14:creationId xmlns:p14="http://schemas.microsoft.com/office/powerpoint/2010/main" val="28333090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latin typeface="+mn-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6C82CC61-8477-4B24-BFC9-6EACFB7AD280}" type="datetimeFigureOut">
              <a:rPr lang="en-US" smtClean="0"/>
              <a:t>4/7/2017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4133B5-4FDF-45A6-8081-A0399732AB89}"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82CC61-8477-4B24-BFC9-6EACFB7AD280}" type="datetimeFigureOut">
              <a:rPr lang="en-US" smtClean="0"/>
              <a:t>4/7/2017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4133B5-4FDF-45A6-8081-A0399732AB89}"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82CC61-8477-4B24-BFC9-6EACFB7AD280}" type="datetimeFigureOut">
              <a:rPr lang="en-US" smtClean="0"/>
              <a:t>4/7/2017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4133B5-4FDF-45A6-8081-A0399732AB89}"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mn-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6C82CC61-8477-4B24-BFC9-6EACFB7AD280}" type="datetimeFigureOut">
              <a:rPr lang="en-US" smtClean="0"/>
              <a:t>4/7/2017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4133B5-4FDF-45A6-8081-A0399732AB89}"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82CC61-8477-4B24-BFC9-6EACFB7AD280}" type="datetimeFigureOut">
              <a:rPr lang="en-US" smtClean="0"/>
              <a:t>4/7/2017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4133B5-4FDF-45A6-8081-A0399732AB89}"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C82CC61-8477-4B24-BFC9-6EACFB7AD280}" type="datetimeFigureOut">
              <a:rPr lang="en-US" smtClean="0"/>
              <a:t>4/7/2017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44133B5-4FDF-45A6-8081-A0399732AB89}"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C82CC61-8477-4B24-BFC9-6EACFB7AD280}" type="datetimeFigureOut">
              <a:rPr lang="en-US" smtClean="0"/>
              <a:t>4/7/2017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44133B5-4FDF-45A6-8081-A0399732AB89}"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C82CC61-8477-4B24-BFC9-6EACFB7AD280}" type="datetimeFigureOut">
              <a:rPr lang="en-US" smtClean="0"/>
              <a:t>4/7/2017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44133B5-4FDF-45A6-8081-A0399732AB89}"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82CC61-8477-4B24-BFC9-6EACFB7AD280}" type="datetimeFigureOut">
              <a:rPr lang="en-US" smtClean="0"/>
              <a:t>4/7/2017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44133B5-4FDF-45A6-8081-A0399732AB89}"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82CC61-8477-4B24-BFC9-6EACFB7AD280}" type="datetimeFigureOut">
              <a:rPr lang="en-US" smtClean="0"/>
              <a:t>4/7/2017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44133B5-4FDF-45A6-8081-A0399732AB89}" type="slidenum">
              <a:rPr lang="en-US" smtClean="0"/>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6C82CC61-8477-4B24-BFC9-6EACFB7AD280}" type="datetimeFigureOut">
              <a:rPr lang="en-US" smtClean="0"/>
              <a:t>4/7/2017</a:t>
            </a:fld>
            <a:endParaRPr lang="en-US" dirty="0"/>
          </a:p>
        </p:txBody>
      </p:sp>
      <p:sp>
        <p:nvSpPr>
          <p:cNvPr id="9" name="Slide Number Placeholder 8"/>
          <p:cNvSpPr>
            <a:spLocks noGrp="1"/>
          </p:cNvSpPr>
          <p:nvPr>
            <p:ph type="sldNum" sz="quarter" idx="11"/>
          </p:nvPr>
        </p:nvSpPr>
        <p:spPr/>
        <p:txBody>
          <a:bodyPr/>
          <a:lstStyle/>
          <a:p>
            <a:fld id="{744133B5-4FDF-45A6-8081-A0399732AB89}" type="slidenum">
              <a:rPr lang="en-US" smtClean="0"/>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744133B5-4FDF-45A6-8081-A0399732AB89}" type="slidenum">
              <a:rPr lang="en-US" smtClean="0"/>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6C82CC61-8477-4B24-BFC9-6EACFB7AD280}" type="datetimeFigureOut">
              <a:rPr lang="en-US" smtClean="0"/>
              <a:t>4/7/2017</a:t>
            </a:fld>
            <a:endParaRPr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teachingenglish.org.uk/"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baleap.org/wp-content/uploads/2016/04/teap-competency-framework.pdf"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www.teachingenglish.org.uk/article/am-i-ready-be-a-teacher-trainer"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cambridgeenglish.org/teaching-english/teaching-qualifications/train-the-trainer/" TargetMode="External"/><Relationship Id="rId7" Type="http://schemas.openxmlformats.org/officeDocument/2006/relationships/hyperlink" Target="https://www.nile-elt.com/courses/course/28"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www.baleap.org/resources/teap-courses" TargetMode="External"/><Relationship Id="rId5" Type="http://schemas.openxmlformats.org/officeDocument/2006/relationships/hyperlink" Target="http://ihworld.com/online-training/course/ih_teacher_training_certificate" TargetMode="External"/><Relationship Id="rId4" Type="http://schemas.openxmlformats.org/officeDocument/2006/relationships/hyperlink" Target="https://www.britishcouncil.org/jobs/careers/english/teacher-trainers-mentors"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28800"/>
            <a:ext cx="7543800" cy="2593975"/>
          </a:xfrm>
        </p:spPr>
        <p:txBody>
          <a:bodyPr/>
          <a:lstStyle/>
          <a:p>
            <a:r>
              <a:rPr lang="en-GB" sz="4500" b="1" dirty="0" smtClean="0">
                <a:solidFill>
                  <a:schemeClr val="tx1"/>
                </a:solidFill>
              </a:rPr>
              <a:t>Routes, Realities &amp; Rewards: </a:t>
            </a:r>
            <a:r>
              <a:rPr lang="en-GB" sz="4000" dirty="0" smtClean="0">
                <a:solidFill>
                  <a:schemeClr val="tx1"/>
                </a:solidFill>
              </a:rPr>
              <a:t/>
            </a:r>
            <a:br>
              <a:rPr lang="en-GB" sz="4000" dirty="0" smtClean="0">
                <a:solidFill>
                  <a:schemeClr val="tx1"/>
                </a:solidFill>
              </a:rPr>
            </a:br>
            <a:r>
              <a:rPr lang="en-GB" sz="3200" dirty="0" smtClean="0">
                <a:solidFill>
                  <a:schemeClr val="tx1"/>
                </a:solidFill>
              </a:rPr>
              <a:t>A collaborative exploration of </a:t>
            </a:r>
            <a:br>
              <a:rPr lang="en-GB" sz="3200" dirty="0" smtClean="0">
                <a:solidFill>
                  <a:schemeClr val="tx1"/>
                </a:solidFill>
              </a:rPr>
            </a:br>
            <a:r>
              <a:rPr lang="en-GB" sz="3200" dirty="0" smtClean="0">
                <a:solidFill>
                  <a:schemeClr val="tx1"/>
                </a:solidFill>
              </a:rPr>
              <a:t>EAP Teacher Observation &amp; Development</a:t>
            </a:r>
            <a:endParaRPr lang="en-GB" sz="3200" dirty="0">
              <a:solidFill>
                <a:schemeClr val="tx1"/>
              </a:solidFill>
            </a:endParaRPr>
          </a:p>
        </p:txBody>
      </p:sp>
      <p:sp>
        <p:nvSpPr>
          <p:cNvPr id="3" name="Subtitle 2"/>
          <p:cNvSpPr>
            <a:spLocks noGrp="1"/>
          </p:cNvSpPr>
          <p:nvPr>
            <p:ph type="subTitle" idx="1"/>
          </p:nvPr>
        </p:nvSpPr>
        <p:spPr>
          <a:xfrm>
            <a:off x="685800" y="4572000"/>
            <a:ext cx="7620000" cy="1752600"/>
          </a:xfrm>
        </p:spPr>
        <p:txBody>
          <a:bodyPr>
            <a:normAutofit/>
          </a:bodyPr>
          <a:lstStyle/>
          <a:p>
            <a:r>
              <a:rPr lang="en-GB" b="1" i="1" dirty="0">
                <a:solidFill>
                  <a:schemeClr val="tx1">
                    <a:lumMod val="75000"/>
                    <a:lumOff val="25000"/>
                  </a:schemeClr>
                </a:solidFill>
              </a:rPr>
              <a:t>Mary Forbes &amp; Sarah </a:t>
            </a:r>
            <a:r>
              <a:rPr lang="en-GB" b="1" i="1" dirty="0" smtClean="0">
                <a:solidFill>
                  <a:schemeClr val="tx1">
                    <a:lumMod val="75000"/>
                    <a:lumOff val="25000"/>
                  </a:schemeClr>
                </a:solidFill>
              </a:rPr>
              <a:t>Butler: </a:t>
            </a:r>
            <a:r>
              <a:rPr lang="en-GB" b="1" i="1" dirty="0" smtClean="0">
                <a:solidFill>
                  <a:schemeClr val="tx1">
                    <a:lumMod val="65000"/>
                    <a:lumOff val="35000"/>
                  </a:schemeClr>
                </a:solidFill>
              </a:rPr>
              <a:t>CU </a:t>
            </a:r>
            <a:r>
              <a:rPr lang="en-GB" b="1" i="1" dirty="0">
                <a:solidFill>
                  <a:schemeClr val="tx1">
                    <a:lumMod val="65000"/>
                    <a:lumOff val="35000"/>
                  </a:schemeClr>
                </a:solidFill>
              </a:rPr>
              <a:t>Services, Coventry University Group</a:t>
            </a:r>
          </a:p>
          <a:p>
            <a:r>
              <a:rPr lang="en-GB" b="1" i="1" dirty="0">
                <a:solidFill>
                  <a:schemeClr val="tx1">
                    <a:lumMod val="75000"/>
                    <a:lumOff val="25000"/>
                  </a:schemeClr>
                </a:solidFill>
              </a:rPr>
              <a:t>Conrad </a:t>
            </a:r>
            <a:r>
              <a:rPr lang="en-GB" b="1" i="1" dirty="0" smtClean="0">
                <a:solidFill>
                  <a:schemeClr val="tx1">
                    <a:lumMod val="75000"/>
                    <a:lumOff val="25000"/>
                  </a:schemeClr>
                </a:solidFill>
              </a:rPr>
              <a:t>Heyns: </a:t>
            </a:r>
            <a:r>
              <a:rPr lang="en-GB" b="1" i="1" dirty="0" smtClean="0">
                <a:solidFill>
                  <a:schemeClr val="tx1">
                    <a:lumMod val="65000"/>
                    <a:lumOff val="35000"/>
                  </a:schemeClr>
                </a:solidFill>
              </a:rPr>
              <a:t>Goldsmiths</a:t>
            </a:r>
            <a:r>
              <a:rPr lang="en-GB" b="1" i="1" dirty="0">
                <a:solidFill>
                  <a:schemeClr val="tx1">
                    <a:lumMod val="65000"/>
                    <a:lumOff val="35000"/>
                  </a:schemeClr>
                </a:solidFill>
              </a:rPr>
              <a:t>, University of </a:t>
            </a:r>
            <a:r>
              <a:rPr lang="en-GB" b="1" i="1" dirty="0" smtClean="0">
                <a:solidFill>
                  <a:schemeClr val="tx1">
                    <a:lumMod val="65000"/>
                    <a:lumOff val="35000"/>
                  </a:schemeClr>
                </a:solidFill>
              </a:rPr>
              <a:t>London</a:t>
            </a:r>
          </a:p>
          <a:p>
            <a:endParaRPr lang="en-GB" b="1" i="1" dirty="0">
              <a:solidFill>
                <a:schemeClr val="tx1">
                  <a:lumMod val="65000"/>
                  <a:lumOff val="35000"/>
                </a:schemeClr>
              </a:solidFill>
            </a:endParaRPr>
          </a:p>
          <a:p>
            <a:r>
              <a:rPr lang="en-GB" b="1" dirty="0" smtClean="0">
                <a:solidFill>
                  <a:schemeClr val="tx1">
                    <a:lumMod val="65000"/>
                    <a:lumOff val="35000"/>
                  </a:schemeClr>
                </a:solidFill>
              </a:rPr>
              <a:t>BALEAP Conference Bristol 2017</a:t>
            </a:r>
            <a:endParaRPr lang="en-GB" b="1" dirty="0">
              <a:solidFill>
                <a:schemeClr val="tx1">
                  <a:lumMod val="65000"/>
                  <a:lumOff val="35000"/>
                </a:schemeClr>
              </a:solidFill>
            </a:endParaRPr>
          </a:p>
        </p:txBody>
      </p:sp>
    </p:spTree>
    <p:extLst>
      <p:ext uri="{BB962C8B-B14F-4D97-AF65-F5344CB8AC3E}">
        <p14:creationId xmlns:p14="http://schemas.microsoft.com/office/powerpoint/2010/main" val="16819995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620000" cy="1143000"/>
          </a:xfrm>
        </p:spPr>
        <p:txBody>
          <a:bodyPr/>
          <a:lstStyle/>
          <a:p>
            <a:pPr algn="ctr"/>
            <a:r>
              <a:rPr lang="en-GB" dirty="0" smtClean="0"/>
              <a:t>Routes, Realities &amp; Rewards</a:t>
            </a:r>
            <a:endParaRPr lang="en-GB" dirty="0"/>
          </a:p>
        </p:txBody>
      </p:sp>
      <p:sp>
        <p:nvSpPr>
          <p:cNvPr id="3" name="Content Placeholder 2"/>
          <p:cNvSpPr>
            <a:spLocks noGrp="1"/>
          </p:cNvSpPr>
          <p:nvPr>
            <p:ph idx="1"/>
          </p:nvPr>
        </p:nvSpPr>
        <p:spPr>
          <a:xfrm>
            <a:off x="152400" y="1066800"/>
            <a:ext cx="8153400" cy="5791200"/>
          </a:xfrm>
        </p:spPr>
        <p:txBody>
          <a:bodyPr>
            <a:normAutofit fontScale="85000" lnSpcReduction="20000"/>
          </a:bodyPr>
          <a:lstStyle/>
          <a:p>
            <a:pPr marL="114300" indent="0" algn="ctr">
              <a:buNone/>
            </a:pPr>
            <a:r>
              <a:rPr lang="en-GB" sz="3300" b="1" dirty="0" smtClean="0"/>
              <a:t>Realities 3: Training the observers </a:t>
            </a:r>
          </a:p>
          <a:p>
            <a:pPr marL="114300" indent="0">
              <a:buNone/>
            </a:pPr>
            <a:endParaRPr lang="en-GB" sz="1500" dirty="0" smtClean="0">
              <a:latin typeface="Arial" panose="020B0604020202020204" pitchFamily="34" charset="0"/>
              <a:cs typeface="Arial" panose="020B0604020202020204" pitchFamily="34" charset="0"/>
            </a:endParaRPr>
          </a:p>
          <a:p>
            <a:pPr marL="114300" indent="0">
              <a:buNone/>
            </a:pPr>
            <a:r>
              <a:rPr lang="en-GB" sz="2900" dirty="0" smtClean="0">
                <a:cs typeface="Arial" panose="020B0604020202020204" pitchFamily="34" charset="0"/>
              </a:rPr>
              <a:t>“</a:t>
            </a:r>
            <a:r>
              <a:rPr lang="en-GB" sz="2900" i="1" dirty="0">
                <a:cs typeface="Arial" panose="020B0604020202020204" pitchFamily="34" charset="0"/>
              </a:rPr>
              <a:t>There is a very real danger that when feedback is given by those with no training </a:t>
            </a:r>
            <a:r>
              <a:rPr lang="en-GB" sz="3200" b="1" i="1" dirty="0">
                <a:solidFill>
                  <a:srgbClr val="00B0F0"/>
                </a:solidFill>
                <a:cs typeface="Arial" panose="020B0604020202020204" pitchFamily="34" charset="0"/>
              </a:rPr>
              <a:t>it may only serve to give offence. </a:t>
            </a:r>
            <a:r>
              <a:rPr lang="en-GB" sz="2900" i="1" dirty="0">
                <a:cs typeface="Arial" panose="020B0604020202020204" pitchFamily="34" charset="0"/>
              </a:rPr>
              <a:t>Alternately, the observer may feel obliged to </a:t>
            </a:r>
            <a:r>
              <a:rPr lang="en-GB" sz="3200" b="1" i="1" dirty="0">
                <a:solidFill>
                  <a:srgbClr val="00B0F0"/>
                </a:solidFill>
                <a:cs typeface="Arial" panose="020B0604020202020204" pitchFamily="34" charset="0"/>
              </a:rPr>
              <a:t>make only positive comments</a:t>
            </a:r>
            <a:r>
              <a:rPr lang="en-GB" sz="2900" i="1" dirty="0">
                <a:cs typeface="Arial" panose="020B0604020202020204" pitchFamily="34" charset="0"/>
              </a:rPr>
              <a:t>, in which case the whole exercise becomes a pointless act of mutual back-patting</a:t>
            </a:r>
            <a:r>
              <a:rPr lang="en-GB" sz="2900" i="1" dirty="0" smtClean="0">
                <a:cs typeface="Arial" panose="020B0604020202020204" pitchFamily="34" charset="0"/>
              </a:rPr>
              <a:t>.</a:t>
            </a:r>
            <a:r>
              <a:rPr lang="en-GB" sz="2900" dirty="0" smtClean="0">
                <a:cs typeface="Arial" panose="020B0604020202020204" pitchFamily="34" charset="0"/>
              </a:rPr>
              <a:t>”</a:t>
            </a:r>
            <a:endParaRPr lang="en-GB" sz="2900" dirty="0">
              <a:cs typeface="Arial" panose="020B0604020202020204" pitchFamily="34" charset="0"/>
            </a:endParaRPr>
          </a:p>
          <a:p>
            <a:pPr marL="114300" indent="0" algn="r">
              <a:buNone/>
            </a:pPr>
            <a:r>
              <a:rPr lang="en-GB" sz="2400" dirty="0">
                <a:cs typeface="Arial" panose="020B0604020202020204" pitchFamily="34" charset="0"/>
              </a:rPr>
              <a:t>Jill Cosh</a:t>
            </a:r>
          </a:p>
          <a:p>
            <a:pPr marL="114300" indent="0" algn="r">
              <a:buNone/>
            </a:pPr>
            <a:r>
              <a:rPr lang="en-GB" sz="2400" i="1" dirty="0">
                <a:cs typeface="Arial" panose="020B0604020202020204" pitchFamily="34" charset="0"/>
              </a:rPr>
              <a:t>ELT Journal </a:t>
            </a:r>
            <a:r>
              <a:rPr lang="en-GB" sz="2400" dirty="0">
                <a:cs typeface="Arial" panose="020B0604020202020204" pitchFamily="34" charset="0"/>
              </a:rPr>
              <a:t>Volume </a:t>
            </a:r>
            <a:r>
              <a:rPr lang="en-GB" sz="2400" dirty="0" smtClean="0">
                <a:cs typeface="Arial" panose="020B0604020202020204" pitchFamily="34" charset="0"/>
              </a:rPr>
              <a:t>53/1 January </a:t>
            </a:r>
            <a:r>
              <a:rPr lang="en-GB" sz="2400" dirty="0">
                <a:cs typeface="Arial" panose="020B0604020202020204" pitchFamily="34" charset="0"/>
              </a:rPr>
              <a:t>1999 OUP</a:t>
            </a:r>
          </a:p>
          <a:p>
            <a:pPr marL="114300" indent="0">
              <a:buNone/>
            </a:pPr>
            <a:endParaRPr lang="en-GB" dirty="0" smtClean="0"/>
          </a:p>
          <a:p>
            <a:pPr marL="114300" indent="0">
              <a:buNone/>
            </a:pPr>
            <a:r>
              <a:rPr lang="en-GB" sz="2900" dirty="0">
                <a:cs typeface="Arial" panose="020B0604020202020204" pitchFamily="34" charset="0"/>
              </a:rPr>
              <a:t>“</a:t>
            </a:r>
            <a:r>
              <a:rPr lang="en-GB" sz="2900" i="1" dirty="0">
                <a:cs typeface="Arial" panose="020B0604020202020204" pitchFamily="34" charset="0"/>
              </a:rPr>
              <a:t>By becoming a workshop leader, conference presenter, </a:t>
            </a:r>
            <a:r>
              <a:rPr lang="en-GB" sz="3200" b="1" i="1" dirty="0">
                <a:solidFill>
                  <a:srgbClr val="00B0F0"/>
                </a:solidFill>
                <a:cs typeface="Arial" panose="020B0604020202020204" pitchFamily="34" charset="0"/>
              </a:rPr>
              <a:t>observer of teachers, or any kind of teacher trainer, </a:t>
            </a:r>
            <a:r>
              <a:rPr lang="en-GB" sz="2900" i="1" dirty="0">
                <a:cs typeface="Arial" panose="020B0604020202020204" pitchFamily="34" charset="0"/>
              </a:rPr>
              <a:t>you are setting yourself a little apart – not just from your new adult students of teaching, but also from your colleagues, the teachers who have chosen not to become trainers.” </a:t>
            </a:r>
          </a:p>
          <a:p>
            <a:pPr marL="114300" indent="0" algn="r">
              <a:buNone/>
            </a:pPr>
            <a:r>
              <a:rPr lang="en-GB" sz="2400" dirty="0">
                <a:cs typeface="Arial" panose="020B0604020202020204" pitchFamily="34" charset="0"/>
              </a:rPr>
              <a:t>Tessa Woodward </a:t>
            </a:r>
            <a:endParaRPr lang="en-GB" sz="2400" dirty="0" smtClean="0">
              <a:cs typeface="Arial" panose="020B0604020202020204" pitchFamily="34" charset="0"/>
            </a:endParaRPr>
          </a:p>
          <a:p>
            <a:pPr marL="114300" indent="0" algn="r">
              <a:buNone/>
            </a:pPr>
            <a:r>
              <a:rPr lang="en-GB" sz="2400" dirty="0" smtClean="0">
                <a:cs typeface="Arial" panose="020B0604020202020204" pitchFamily="34" charset="0"/>
                <a:hlinkClick r:id="rId3"/>
              </a:rPr>
              <a:t>www.teachingenglish.org.uk</a:t>
            </a:r>
            <a:endParaRPr lang="en-GB" sz="2400" dirty="0">
              <a:cs typeface="Arial" panose="020B0604020202020204" pitchFamily="34" charset="0"/>
            </a:endParaRPr>
          </a:p>
          <a:p>
            <a:pPr marL="114300" indent="0">
              <a:buNone/>
            </a:pPr>
            <a:endParaRPr lang="en-GB" dirty="0" smtClean="0"/>
          </a:p>
          <a:p>
            <a:pPr marL="114300" indent="0" algn="ctr">
              <a:buNone/>
            </a:pPr>
            <a:endParaRPr lang="en-GB" dirty="0" smtClean="0"/>
          </a:p>
        </p:txBody>
      </p:sp>
    </p:spTree>
    <p:extLst>
      <p:ext uri="{BB962C8B-B14F-4D97-AF65-F5344CB8AC3E}">
        <p14:creationId xmlns:p14="http://schemas.microsoft.com/office/powerpoint/2010/main" val="7501500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620000" cy="1143000"/>
          </a:xfrm>
        </p:spPr>
        <p:txBody>
          <a:bodyPr/>
          <a:lstStyle/>
          <a:p>
            <a:pPr algn="ctr"/>
            <a:r>
              <a:rPr lang="en-GB" dirty="0" smtClean="0"/>
              <a:t>Routes, Realities &amp; Rewards</a:t>
            </a:r>
            <a:endParaRPr lang="en-GB" dirty="0"/>
          </a:p>
        </p:txBody>
      </p:sp>
      <p:sp>
        <p:nvSpPr>
          <p:cNvPr id="3" name="Content Placeholder 2"/>
          <p:cNvSpPr>
            <a:spLocks noGrp="1"/>
          </p:cNvSpPr>
          <p:nvPr>
            <p:ph idx="1"/>
          </p:nvPr>
        </p:nvSpPr>
        <p:spPr>
          <a:xfrm>
            <a:off x="228600" y="1143000"/>
            <a:ext cx="8077200" cy="3581400"/>
          </a:xfrm>
        </p:spPr>
        <p:txBody>
          <a:bodyPr>
            <a:normAutofit/>
          </a:bodyPr>
          <a:lstStyle/>
          <a:p>
            <a:pPr marL="114300" indent="0" algn="ctr">
              <a:buNone/>
            </a:pPr>
            <a:r>
              <a:rPr lang="en-GB" sz="2800" b="1" dirty="0"/>
              <a:t>Training Observers: Who </a:t>
            </a:r>
            <a:r>
              <a:rPr lang="en-GB" sz="2800" b="1" dirty="0" smtClean="0"/>
              <a:t>trains </a:t>
            </a:r>
            <a:r>
              <a:rPr lang="en-GB" sz="2800" b="1" dirty="0"/>
              <a:t>the </a:t>
            </a:r>
            <a:r>
              <a:rPr lang="en-GB" sz="2800" b="1" dirty="0" smtClean="0"/>
              <a:t>trainers?</a:t>
            </a:r>
          </a:p>
          <a:p>
            <a:pPr marL="114300" indent="0" algn="ctr">
              <a:buNone/>
            </a:pPr>
            <a:endParaRPr lang="en-GB" sz="1000" dirty="0"/>
          </a:p>
          <a:p>
            <a:r>
              <a:rPr lang="en-GB" sz="2500" dirty="0"/>
              <a:t>Cambridge </a:t>
            </a:r>
            <a:r>
              <a:rPr lang="en-GB" sz="2500" dirty="0" smtClean="0"/>
              <a:t>English </a:t>
            </a:r>
            <a:endParaRPr lang="en-GB" sz="2500" dirty="0"/>
          </a:p>
          <a:p>
            <a:r>
              <a:rPr lang="en-GB" sz="2500" dirty="0" smtClean="0"/>
              <a:t>British </a:t>
            </a:r>
            <a:r>
              <a:rPr lang="en-GB" sz="2500" dirty="0"/>
              <a:t>Council </a:t>
            </a:r>
            <a:r>
              <a:rPr lang="en-GB" sz="2500" dirty="0" smtClean="0"/>
              <a:t>training</a:t>
            </a:r>
            <a:endParaRPr lang="en-GB" sz="2500" dirty="0"/>
          </a:p>
          <a:p>
            <a:r>
              <a:rPr lang="en-GB" sz="2500" dirty="0" smtClean="0"/>
              <a:t>International </a:t>
            </a:r>
            <a:r>
              <a:rPr lang="en-GB" sz="2500" dirty="0"/>
              <a:t>House </a:t>
            </a:r>
            <a:r>
              <a:rPr lang="en-GB" sz="2500" dirty="0" smtClean="0"/>
              <a:t>London</a:t>
            </a:r>
            <a:endParaRPr lang="en-GB" sz="2500" dirty="0"/>
          </a:p>
          <a:p>
            <a:r>
              <a:rPr lang="en-GB" sz="2500" dirty="0" smtClean="0"/>
              <a:t>TEAP Programmes</a:t>
            </a:r>
          </a:p>
          <a:p>
            <a:r>
              <a:rPr lang="en-GB" sz="2500" dirty="0" smtClean="0"/>
              <a:t>Nile</a:t>
            </a:r>
          </a:p>
          <a:p>
            <a:pPr marL="114300" indent="0">
              <a:buNone/>
            </a:pPr>
            <a:r>
              <a:rPr lang="en-GB" sz="2500" dirty="0">
                <a:solidFill>
                  <a:srgbClr val="92D050"/>
                </a:solidFill>
                <a:sym typeface="Wingdings"/>
              </a:rPr>
              <a:t></a:t>
            </a:r>
            <a:r>
              <a:rPr lang="en-GB" sz="2500" dirty="0"/>
              <a:t>BALEAP???</a:t>
            </a:r>
          </a:p>
          <a:p>
            <a:pPr marL="114300" indent="0">
              <a:buNone/>
            </a:pPr>
            <a:endParaRPr lang="en-GB" sz="1000" dirty="0" smtClean="0"/>
          </a:p>
          <a:p>
            <a:pPr marL="114300" indent="0">
              <a:buNone/>
            </a:pPr>
            <a:endParaRPr lang="en-GB" sz="1500" dirty="0" smtClean="0"/>
          </a:p>
          <a:p>
            <a:pPr marL="114300" indent="0">
              <a:buNone/>
            </a:pPr>
            <a:endParaRPr lang="en-GB" sz="2900" dirty="0" smtClean="0"/>
          </a:p>
          <a:p>
            <a:pPr marL="114300" indent="0">
              <a:buNone/>
            </a:pPr>
            <a:endParaRPr lang="en-GB" sz="2900" dirty="0"/>
          </a:p>
          <a:p>
            <a:pPr marL="114300" indent="0">
              <a:buNone/>
            </a:pPr>
            <a:endParaRPr lang="en-GB" sz="2400" dirty="0"/>
          </a:p>
          <a:p>
            <a:pPr marL="114300" indent="0">
              <a:buNone/>
            </a:pPr>
            <a:endParaRPr lang="en-GB" sz="2400" dirty="0" smtClean="0">
              <a:latin typeface="Arial" panose="020B0604020202020204" pitchFamily="34" charset="0"/>
              <a:cs typeface="Arial" panose="020B0604020202020204" pitchFamily="34" charset="0"/>
            </a:endParaRPr>
          </a:p>
          <a:p>
            <a:pPr marL="114300" indent="0">
              <a:buNone/>
            </a:pPr>
            <a:endParaRPr lang="en-GB" dirty="0" smtClean="0"/>
          </a:p>
          <a:p>
            <a:pPr marL="114300" indent="0">
              <a:buNone/>
            </a:pPr>
            <a:endParaRPr lang="en-GB" dirty="0" smtClean="0"/>
          </a:p>
          <a:p>
            <a:pPr marL="114300" indent="0" algn="ctr">
              <a:buNone/>
            </a:pPr>
            <a:endParaRPr lang="en-GB" dirty="0" smtClean="0"/>
          </a:p>
          <a:p>
            <a:endParaRPr lang="en-GB" dirty="0" smtClean="0"/>
          </a:p>
        </p:txBody>
      </p:sp>
      <p:sp>
        <p:nvSpPr>
          <p:cNvPr id="5" name="Rectangle 4"/>
          <p:cNvSpPr/>
          <p:nvPr/>
        </p:nvSpPr>
        <p:spPr>
          <a:xfrm>
            <a:off x="2514600" y="5867400"/>
            <a:ext cx="1524000" cy="838200"/>
          </a:xfrm>
          <a:prstGeom prst="rect">
            <a:avLst/>
          </a:prstGeom>
          <a:no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100" dirty="0" smtClean="0">
                <a:solidFill>
                  <a:schemeClr val="tx1"/>
                </a:solidFill>
              </a:rPr>
              <a:t>observation</a:t>
            </a:r>
            <a:endParaRPr lang="en-GB" sz="2100" dirty="0">
              <a:solidFill>
                <a:schemeClr val="tx1"/>
              </a:solidFill>
            </a:endParaRPr>
          </a:p>
        </p:txBody>
      </p:sp>
      <p:sp>
        <p:nvSpPr>
          <p:cNvPr id="6" name="Rectangle 5"/>
          <p:cNvSpPr/>
          <p:nvPr/>
        </p:nvSpPr>
        <p:spPr>
          <a:xfrm>
            <a:off x="4343400" y="5867400"/>
            <a:ext cx="2057400" cy="838200"/>
          </a:xfrm>
          <a:prstGeom prst="rect">
            <a:avLst/>
          </a:prstGeom>
          <a:no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100" dirty="0" smtClean="0">
                <a:solidFill>
                  <a:schemeClr val="tx1"/>
                </a:solidFill>
              </a:rPr>
              <a:t>post-observation meeting</a:t>
            </a:r>
            <a:endParaRPr lang="en-GB" sz="2100" dirty="0">
              <a:solidFill>
                <a:schemeClr val="tx1"/>
              </a:solidFill>
            </a:endParaRPr>
          </a:p>
        </p:txBody>
      </p:sp>
      <p:sp>
        <p:nvSpPr>
          <p:cNvPr id="7" name="Rectangle 6"/>
          <p:cNvSpPr/>
          <p:nvPr/>
        </p:nvSpPr>
        <p:spPr>
          <a:xfrm>
            <a:off x="6553200" y="5894120"/>
            <a:ext cx="1676400" cy="838200"/>
          </a:xfrm>
          <a:prstGeom prst="rect">
            <a:avLst/>
          </a:prstGeom>
          <a:no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100" dirty="0">
                <a:solidFill>
                  <a:schemeClr val="tx1"/>
                </a:solidFill>
              </a:rPr>
              <a:t>w</a:t>
            </a:r>
            <a:r>
              <a:rPr lang="en-GB" sz="2100" dirty="0" smtClean="0">
                <a:solidFill>
                  <a:schemeClr val="tx1"/>
                </a:solidFill>
              </a:rPr>
              <a:t>ritten feedback</a:t>
            </a:r>
            <a:endParaRPr lang="en-GB" sz="2100" dirty="0">
              <a:solidFill>
                <a:schemeClr val="tx1"/>
              </a:solidFill>
            </a:endParaRPr>
          </a:p>
        </p:txBody>
      </p:sp>
      <p:sp>
        <p:nvSpPr>
          <p:cNvPr id="8" name="Chevron 7"/>
          <p:cNvSpPr/>
          <p:nvPr/>
        </p:nvSpPr>
        <p:spPr>
          <a:xfrm>
            <a:off x="2209800" y="6192062"/>
            <a:ext cx="304800" cy="242316"/>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9" name="Chevron 8"/>
          <p:cNvSpPr/>
          <p:nvPr/>
        </p:nvSpPr>
        <p:spPr>
          <a:xfrm>
            <a:off x="4038600" y="6192062"/>
            <a:ext cx="304800" cy="300278"/>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10" name="Chevron 9"/>
          <p:cNvSpPr/>
          <p:nvPr/>
        </p:nvSpPr>
        <p:spPr>
          <a:xfrm>
            <a:off x="6400800" y="6250024"/>
            <a:ext cx="304800" cy="242316"/>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11" name="Content Placeholder 2"/>
          <p:cNvSpPr txBox="1">
            <a:spLocks/>
          </p:cNvSpPr>
          <p:nvPr/>
        </p:nvSpPr>
        <p:spPr>
          <a:xfrm>
            <a:off x="304800" y="4607628"/>
            <a:ext cx="8077200" cy="2133600"/>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r>
              <a:rPr lang="en-GB" sz="2500" dirty="0" smtClean="0"/>
              <a:t>Coventry: 	Observer CPD </a:t>
            </a:r>
          </a:p>
          <a:p>
            <a:pPr marL="1554480" lvl="5" indent="0">
              <a:buFont typeface="Arial" pitchFamily="34" charset="0"/>
              <a:buNone/>
            </a:pPr>
            <a:r>
              <a:rPr lang="en-GB" sz="2500" dirty="0" smtClean="0"/>
              <a:t>	Observer Training Programme</a:t>
            </a:r>
          </a:p>
          <a:p>
            <a:pPr marL="114300" indent="0">
              <a:buFont typeface="Arial" pitchFamily="34" charset="0"/>
              <a:buNone/>
            </a:pPr>
            <a:endParaRPr lang="en-GB" sz="1500" dirty="0" smtClean="0"/>
          </a:p>
          <a:p>
            <a:pPr marL="114300" indent="0">
              <a:buFont typeface="Arial" pitchFamily="34" charset="0"/>
              <a:buNone/>
            </a:pPr>
            <a:endParaRPr lang="en-GB" sz="2900" dirty="0" smtClean="0"/>
          </a:p>
          <a:p>
            <a:pPr marL="114300" indent="0">
              <a:buFont typeface="Arial" pitchFamily="34" charset="0"/>
              <a:buNone/>
            </a:pPr>
            <a:endParaRPr lang="en-GB" sz="2900" dirty="0" smtClean="0"/>
          </a:p>
          <a:p>
            <a:pPr marL="114300" indent="0">
              <a:buFont typeface="Arial" pitchFamily="34" charset="0"/>
              <a:buNone/>
            </a:pPr>
            <a:endParaRPr lang="en-GB" sz="2400" dirty="0" smtClean="0"/>
          </a:p>
          <a:p>
            <a:pPr marL="114300" indent="0">
              <a:buFont typeface="Arial" pitchFamily="34" charset="0"/>
              <a:buNone/>
            </a:pPr>
            <a:endParaRPr lang="en-GB" sz="2400" dirty="0" smtClean="0">
              <a:latin typeface="Arial" panose="020B0604020202020204" pitchFamily="34" charset="0"/>
              <a:cs typeface="Arial" panose="020B0604020202020204" pitchFamily="34" charset="0"/>
            </a:endParaRPr>
          </a:p>
          <a:p>
            <a:pPr marL="114300" indent="0">
              <a:buFont typeface="Arial" pitchFamily="34" charset="0"/>
              <a:buNone/>
            </a:pPr>
            <a:endParaRPr lang="en-GB" dirty="0" smtClean="0"/>
          </a:p>
          <a:p>
            <a:pPr marL="114300" indent="0">
              <a:buFont typeface="Arial" pitchFamily="34" charset="0"/>
              <a:buNone/>
            </a:pPr>
            <a:endParaRPr lang="en-GB" dirty="0" smtClean="0"/>
          </a:p>
          <a:p>
            <a:pPr marL="114300" indent="0" algn="ctr">
              <a:buFont typeface="Arial" pitchFamily="34" charset="0"/>
              <a:buNone/>
            </a:pPr>
            <a:endParaRPr lang="en-GB" dirty="0" smtClean="0"/>
          </a:p>
          <a:p>
            <a:endParaRPr lang="en-GB" dirty="0" smtClean="0"/>
          </a:p>
        </p:txBody>
      </p:sp>
      <p:sp>
        <p:nvSpPr>
          <p:cNvPr id="12" name="Rectangle 11"/>
          <p:cNvSpPr/>
          <p:nvPr/>
        </p:nvSpPr>
        <p:spPr>
          <a:xfrm>
            <a:off x="228600" y="5867400"/>
            <a:ext cx="2057400" cy="838200"/>
          </a:xfrm>
          <a:prstGeom prst="rect">
            <a:avLst/>
          </a:prstGeom>
          <a:no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100" dirty="0" smtClean="0">
                <a:solidFill>
                  <a:schemeClr val="tx1"/>
                </a:solidFill>
              </a:rPr>
              <a:t>pre-observation meeting</a:t>
            </a:r>
            <a:endParaRPr lang="en-GB" sz="2100" dirty="0">
              <a:solidFill>
                <a:schemeClr val="tx1"/>
              </a:solidFill>
            </a:endParaRPr>
          </a:p>
        </p:txBody>
      </p:sp>
    </p:spTree>
    <p:extLst>
      <p:ext uri="{BB962C8B-B14F-4D97-AF65-F5344CB8AC3E}">
        <p14:creationId xmlns:p14="http://schemas.microsoft.com/office/powerpoint/2010/main" val="1121391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1">
                                            <p:txEl>
                                              <p:pRg st="0" end="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620000" cy="1143000"/>
          </a:xfrm>
        </p:spPr>
        <p:txBody>
          <a:bodyPr/>
          <a:lstStyle/>
          <a:p>
            <a:pPr algn="ctr"/>
            <a:r>
              <a:rPr lang="en-GB" dirty="0" smtClean="0"/>
              <a:t>Routes, Realities &amp; Rewards</a:t>
            </a:r>
            <a:endParaRPr lang="en-GB" dirty="0"/>
          </a:p>
        </p:txBody>
      </p:sp>
      <p:sp>
        <p:nvSpPr>
          <p:cNvPr id="3" name="Content Placeholder 2"/>
          <p:cNvSpPr>
            <a:spLocks noGrp="1"/>
          </p:cNvSpPr>
          <p:nvPr>
            <p:ph idx="1"/>
          </p:nvPr>
        </p:nvSpPr>
        <p:spPr>
          <a:xfrm>
            <a:off x="381000" y="1143000"/>
            <a:ext cx="7953102" cy="4800600"/>
          </a:xfrm>
        </p:spPr>
        <p:txBody>
          <a:bodyPr>
            <a:normAutofit/>
          </a:bodyPr>
          <a:lstStyle/>
          <a:p>
            <a:pPr marL="114300" indent="0" algn="ctr">
              <a:buNone/>
            </a:pPr>
            <a:r>
              <a:rPr lang="en-GB" sz="2800" b="1" dirty="0" smtClean="0"/>
              <a:t>Rewards  </a:t>
            </a:r>
          </a:p>
          <a:p>
            <a:pPr marL="114300" indent="0" algn="ctr">
              <a:buNone/>
            </a:pPr>
            <a:endParaRPr lang="en-GB" sz="1500" b="1" dirty="0" smtClean="0"/>
          </a:p>
          <a:p>
            <a:pPr marL="114300" indent="0" algn="ctr">
              <a:buNone/>
            </a:pPr>
            <a:r>
              <a:rPr lang="en-GB" sz="2800" b="1" i="1" dirty="0" smtClean="0"/>
              <a:t>Pointing to BALEAP TEAP Associate Fellowship </a:t>
            </a:r>
          </a:p>
          <a:p>
            <a:pPr marL="114300" indent="0">
              <a:buNone/>
            </a:pPr>
            <a:r>
              <a:rPr lang="en-GB" sz="2500" dirty="0" smtClean="0"/>
              <a:t>Strengthen tutors’ knowledge, competence, and ability to address Section C1: Teaching Practice e.g.</a:t>
            </a:r>
          </a:p>
          <a:p>
            <a:r>
              <a:rPr lang="en-GB" sz="2500" dirty="0" smtClean="0"/>
              <a:t>EAP vs non-EAP</a:t>
            </a:r>
          </a:p>
          <a:p>
            <a:r>
              <a:rPr lang="en-GB" sz="2500" dirty="0" smtClean="0"/>
              <a:t>Rationale for selection in an example context</a:t>
            </a:r>
          </a:p>
          <a:p>
            <a:pPr marL="114300" indent="0" algn="ctr">
              <a:buNone/>
            </a:pPr>
            <a:endParaRPr lang="en-GB" sz="1500" b="1" i="1" dirty="0" smtClean="0"/>
          </a:p>
          <a:p>
            <a:pPr marL="114300" indent="0" algn="ctr">
              <a:buNone/>
            </a:pPr>
            <a:r>
              <a:rPr lang="en-GB" sz="2800" b="1" i="1" dirty="0" smtClean="0"/>
              <a:t>Gathering evidence for attaining TEFL Q status</a:t>
            </a:r>
          </a:p>
          <a:p>
            <a:r>
              <a:rPr lang="en-GB" sz="2500" dirty="0" smtClean="0"/>
              <a:t>5 observations and feedback with a trainer</a:t>
            </a:r>
            <a:endParaRPr lang="en-GB" sz="2500" dirty="0"/>
          </a:p>
          <a:p>
            <a:r>
              <a:rPr lang="en-GB" sz="2500" dirty="0" smtClean="0"/>
              <a:t>Achieved over two years on two PSE courses</a:t>
            </a:r>
          </a:p>
          <a:p>
            <a:pPr marL="114300" indent="0">
              <a:buNone/>
            </a:pPr>
            <a:endParaRPr lang="en-GB" sz="2400" dirty="0"/>
          </a:p>
          <a:p>
            <a:pPr marL="114300" indent="0">
              <a:buNone/>
            </a:pPr>
            <a:endParaRPr lang="en-GB" sz="2400" dirty="0" smtClean="0">
              <a:latin typeface="Arial" panose="020B0604020202020204" pitchFamily="34" charset="0"/>
              <a:cs typeface="Arial" panose="020B0604020202020204" pitchFamily="34" charset="0"/>
            </a:endParaRPr>
          </a:p>
          <a:p>
            <a:pPr marL="114300" indent="0">
              <a:buNone/>
            </a:pPr>
            <a:endParaRPr lang="en-GB" dirty="0" smtClean="0"/>
          </a:p>
          <a:p>
            <a:pPr marL="114300" indent="0">
              <a:buNone/>
            </a:pPr>
            <a:endParaRPr lang="en-GB" dirty="0" smtClean="0"/>
          </a:p>
          <a:p>
            <a:pPr marL="114300" indent="0" algn="ctr">
              <a:buNone/>
            </a:pPr>
            <a:endParaRPr lang="en-GB" dirty="0" smtClean="0"/>
          </a:p>
          <a:p>
            <a:endParaRPr lang="en-GB" dirty="0" smtClean="0"/>
          </a:p>
        </p:txBody>
      </p:sp>
    </p:spTree>
    <p:extLst>
      <p:ext uri="{BB962C8B-B14F-4D97-AF65-F5344CB8AC3E}">
        <p14:creationId xmlns:p14="http://schemas.microsoft.com/office/powerpoint/2010/main" val="1885255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fade">
                                      <p:cBhvr>
                                        <p:cTn id="21" dur="500"/>
                                        <p:tgtEl>
                                          <p:spTgt spid="3">
                                            <p:txEl>
                                              <p:pRg st="7" end="7"/>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8" end="8"/>
                                            </p:txEl>
                                          </p:spTgt>
                                        </p:tgtEl>
                                        <p:attrNameLst>
                                          <p:attrName>style.visibility</p:attrName>
                                        </p:attrNameLst>
                                      </p:cBhvr>
                                      <p:to>
                                        <p:strVal val="visible"/>
                                      </p:to>
                                    </p:set>
                                    <p:animEffect transition="in" filter="fade">
                                      <p:cBhvr>
                                        <p:cTn id="24" dur="500"/>
                                        <p:tgtEl>
                                          <p:spTgt spid="3">
                                            <p:txEl>
                                              <p:pRg st="8" end="8"/>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animEffect transition="in" filter="fade">
                                      <p:cBhvr>
                                        <p:cTn id="2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0"/>
            <a:ext cx="7620000" cy="1143000"/>
          </a:xfrm>
        </p:spPr>
        <p:txBody>
          <a:bodyPr/>
          <a:lstStyle/>
          <a:p>
            <a:pPr algn="ctr"/>
            <a:r>
              <a:rPr lang="en-GB" dirty="0" smtClean="0"/>
              <a:t>Routes, Realities &amp; Rewards</a:t>
            </a:r>
            <a:endParaRPr lang="en-GB" dirty="0"/>
          </a:p>
        </p:txBody>
      </p:sp>
      <p:sp>
        <p:nvSpPr>
          <p:cNvPr id="3" name="Content Placeholder 2"/>
          <p:cNvSpPr>
            <a:spLocks noGrp="1"/>
          </p:cNvSpPr>
          <p:nvPr>
            <p:ph idx="1"/>
          </p:nvPr>
        </p:nvSpPr>
        <p:spPr>
          <a:xfrm>
            <a:off x="419100" y="1181100"/>
            <a:ext cx="7620000" cy="4800600"/>
          </a:xfrm>
        </p:spPr>
        <p:txBody>
          <a:bodyPr>
            <a:normAutofit/>
          </a:bodyPr>
          <a:lstStyle/>
          <a:p>
            <a:pPr marL="114300" indent="0" algn="ctr">
              <a:buNone/>
            </a:pPr>
            <a:r>
              <a:rPr lang="en-GB" sz="2800" b="1" dirty="0" smtClean="0"/>
              <a:t>Rewards: Enhancing QA</a:t>
            </a:r>
          </a:p>
          <a:p>
            <a:pPr marL="114300" indent="0" algn="ctr">
              <a:buNone/>
            </a:pPr>
            <a:endParaRPr lang="en-GB" sz="2800" dirty="0" smtClean="0"/>
          </a:p>
          <a:p>
            <a:pPr marL="114300" indent="0" algn="ctr">
              <a:buNone/>
            </a:pPr>
            <a:endParaRPr lang="en-GB" sz="2800" dirty="0" smtClean="0"/>
          </a:p>
          <a:p>
            <a:pPr marL="114300" indent="0" algn="ctr">
              <a:buNone/>
            </a:pPr>
            <a:endParaRPr lang="en-GB" sz="2800" dirty="0" smtClean="0"/>
          </a:p>
          <a:p>
            <a:pPr marL="114300" indent="0">
              <a:buNone/>
            </a:pPr>
            <a:endParaRPr lang="en-GB" sz="2400" dirty="0"/>
          </a:p>
          <a:p>
            <a:pPr marL="114300" indent="0">
              <a:buNone/>
            </a:pPr>
            <a:endParaRPr lang="en-GB" sz="2400" dirty="0" smtClean="0">
              <a:latin typeface="Arial" panose="020B0604020202020204" pitchFamily="34" charset="0"/>
              <a:cs typeface="Arial" panose="020B0604020202020204" pitchFamily="34" charset="0"/>
            </a:endParaRPr>
          </a:p>
          <a:p>
            <a:pPr marL="114300" indent="0">
              <a:buNone/>
            </a:pPr>
            <a:endParaRPr lang="en-GB" dirty="0" smtClean="0"/>
          </a:p>
          <a:p>
            <a:pPr marL="114300" indent="0">
              <a:buNone/>
            </a:pPr>
            <a:endParaRPr lang="en-GB" dirty="0" smtClean="0"/>
          </a:p>
          <a:p>
            <a:pPr marL="114300" indent="0" algn="ctr">
              <a:buNone/>
            </a:pPr>
            <a:endParaRPr lang="en-GB" dirty="0" smtClean="0"/>
          </a:p>
          <a:p>
            <a:endParaRPr lang="en-GB" dirty="0" smtClean="0"/>
          </a:p>
        </p:txBody>
      </p:sp>
      <p:sp>
        <p:nvSpPr>
          <p:cNvPr id="4" name="Rectangle 3"/>
          <p:cNvSpPr/>
          <p:nvPr/>
        </p:nvSpPr>
        <p:spPr>
          <a:xfrm>
            <a:off x="3581400" y="3124200"/>
            <a:ext cx="1600200" cy="914400"/>
          </a:xfrm>
          <a:prstGeom prst="rect">
            <a:avLst/>
          </a:prstGeom>
          <a:solidFill>
            <a:srgbClr val="92D050"/>
          </a:solidFill>
          <a:ln w="76200">
            <a:solidFill>
              <a:schemeClr val="tx1">
                <a:lumMod val="50000"/>
                <a:lumOff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3200" dirty="0" smtClean="0"/>
              <a:t>benefits</a:t>
            </a:r>
            <a:endParaRPr lang="en-GB" sz="3200" dirty="0"/>
          </a:p>
        </p:txBody>
      </p:sp>
      <p:sp>
        <p:nvSpPr>
          <p:cNvPr id="5" name="Rectangle 4"/>
          <p:cNvSpPr/>
          <p:nvPr/>
        </p:nvSpPr>
        <p:spPr>
          <a:xfrm>
            <a:off x="3429000" y="5105400"/>
            <a:ext cx="1600200" cy="914400"/>
          </a:xfrm>
          <a:prstGeom prst="rect">
            <a:avLst/>
          </a:prstGeom>
          <a:ln w="57150">
            <a:solidFill>
              <a:srgbClr val="92D05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2800" dirty="0" smtClean="0"/>
              <a:t>observer</a:t>
            </a:r>
            <a:endParaRPr lang="en-GB" sz="2800" dirty="0"/>
          </a:p>
        </p:txBody>
      </p:sp>
      <p:sp>
        <p:nvSpPr>
          <p:cNvPr id="6" name="Rectangle 5"/>
          <p:cNvSpPr/>
          <p:nvPr/>
        </p:nvSpPr>
        <p:spPr>
          <a:xfrm>
            <a:off x="1371600" y="4432663"/>
            <a:ext cx="1600200" cy="914400"/>
          </a:xfrm>
          <a:prstGeom prst="rect">
            <a:avLst/>
          </a:prstGeom>
          <a:ln w="57150">
            <a:solidFill>
              <a:srgbClr val="92D05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2800" dirty="0" smtClean="0"/>
              <a:t>tutor</a:t>
            </a:r>
            <a:endParaRPr lang="en-GB" sz="2800" dirty="0"/>
          </a:p>
        </p:txBody>
      </p:sp>
      <p:sp>
        <p:nvSpPr>
          <p:cNvPr id="7" name="Rectangle 6"/>
          <p:cNvSpPr/>
          <p:nvPr/>
        </p:nvSpPr>
        <p:spPr>
          <a:xfrm>
            <a:off x="1066800" y="3289663"/>
            <a:ext cx="1600200" cy="914400"/>
          </a:xfrm>
          <a:prstGeom prst="rect">
            <a:avLst/>
          </a:prstGeom>
          <a:ln w="57150">
            <a:solidFill>
              <a:srgbClr val="92D05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2800" dirty="0" smtClean="0"/>
              <a:t>student</a:t>
            </a:r>
            <a:endParaRPr lang="en-GB" sz="2800" dirty="0"/>
          </a:p>
        </p:txBody>
      </p:sp>
      <p:sp>
        <p:nvSpPr>
          <p:cNvPr id="8" name="Rectangle 7"/>
          <p:cNvSpPr/>
          <p:nvPr/>
        </p:nvSpPr>
        <p:spPr>
          <a:xfrm>
            <a:off x="5543550" y="2286000"/>
            <a:ext cx="2057400" cy="1143000"/>
          </a:xfrm>
          <a:prstGeom prst="rect">
            <a:avLst/>
          </a:prstGeom>
          <a:noFill/>
          <a:ln w="571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solidFill>
                  <a:schemeClr val="tx1"/>
                </a:solidFill>
              </a:rPr>
              <a:t>b</a:t>
            </a:r>
            <a:r>
              <a:rPr lang="en-GB" sz="2800" dirty="0" smtClean="0">
                <a:solidFill>
                  <a:schemeClr val="tx1"/>
                </a:solidFill>
              </a:rPr>
              <a:t>est practice</a:t>
            </a:r>
            <a:endParaRPr lang="en-GB" sz="2800" dirty="0">
              <a:solidFill>
                <a:schemeClr val="tx1"/>
              </a:solidFill>
            </a:endParaRPr>
          </a:p>
        </p:txBody>
      </p:sp>
      <p:sp>
        <p:nvSpPr>
          <p:cNvPr id="9" name="Rectangle 8"/>
          <p:cNvSpPr/>
          <p:nvPr/>
        </p:nvSpPr>
        <p:spPr>
          <a:xfrm>
            <a:off x="5543550" y="3746863"/>
            <a:ext cx="2057400" cy="1143000"/>
          </a:xfrm>
          <a:prstGeom prst="rect">
            <a:avLst/>
          </a:prstGeom>
          <a:noFill/>
          <a:ln w="571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solidFill>
                  <a:schemeClr val="tx1"/>
                </a:solidFill>
              </a:rPr>
              <a:t>s</a:t>
            </a:r>
            <a:r>
              <a:rPr lang="en-GB" sz="2800" dirty="0" smtClean="0">
                <a:solidFill>
                  <a:schemeClr val="tx1"/>
                </a:solidFill>
              </a:rPr>
              <a:t>takeholder ‘buy in’</a:t>
            </a:r>
            <a:endParaRPr lang="en-GB" sz="2800" dirty="0">
              <a:solidFill>
                <a:schemeClr val="tx1"/>
              </a:solidFill>
            </a:endParaRPr>
          </a:p>
        </p:txBody>
      </p:sp>
      <p:sp>
        <p:nvSpPr>
          <p:cNvPr id="10" name="Rectangle 9"/>
          <p:cNvSpPr/>
          <p:nvPr/>
        </p:nvSpPr>
        <p:spPr>
          <a:xfrm>
            <a:off x="1485900" y="2057400"/>
            <a:ext cx="1828800" cy="914400"/>
          </a:xfrm>
          <a:prstGeom prst="rect">
            <a:avLst/>
          </a:prstGeom>
          <a:ln w="57150">
            <a:solidFill>
              <a:srgbClr val="92D05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2800" dirty="0" smtClean="0"/>
              <a:t>institution</a:t>
            </a:r>
            <a:endParaRPr lang="en-GB" sz="2800" dirty="0"/>
          </a:p>
        </p:txBody>
      </p:sp>
    </p:spTree>
    <p:extLst>
      <p:ext uri="{BB962C8B-B14F-4D97-AF65-F5344CB8AC3E}">
        <p14:creationId xmlns:p14="http://schemas.microsoft.com/office/powerpoint/2010/main" val="13948883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620000" cy="1143000"/>
          </a:xfrm>
        </p:spPr>
        <p:txBody>
          <a:bodyPr/>
          <a:lstStyle/>
          <a:p>
            <a:pPr algn="ctr"/>
            <a:r>
              <a:rPr lang="en-GB" dirty="0" smtClean="0"/>
              <a:t>Routes, Realities &amp; Rewards</a:t>
            </a:r>
            <a:endParaRPr lang="en-GB" dirty="0"/>
          </a:p>
        </p:txBody>
      </p:sp>
      <p:sp>
        <p:nvSpPr>
          <p:cNvPr id="3" name="Content Placeholder 2"/>
          <p:cNvSpPr>
            <a:spLocks noGrp="1"/>
          </p:cNvSpPr>
          <p:nvPr>
            <p:ph idx="1"/>
          </p:nvPr>
        </p:nvSpPr>
        <p:spPr>
          <a:xfrm>
            <a:off x="457200" y="1143000"/>
            <a:ext cx="7620000" cy="4953000"/>
          </a:xfrm>
        </p:spPr>
        <p:txBody>
          <a:bodyPr>
            <a:normAutofit/>
          </a:bodyPr>
          <a:lstStyle/>
          <a:p>
            <a:pPr marL="114300" indent="0" algn="ctr">
              <a:buNone/>
            </a:pPr>
            <a:r>
              <a:rPr lang="en-GB" sz="2800" b="1" dirty="0" smtClean="0"/>
              <a:t>Where next?</a:t>
            </a:r>
          </a:p>
          <a:p>
            <a:pPr marL="114300" indent="0" algn="ctr">
              <a:buNone/>
            </a:pPr>
            <a:endParaRPr lang="en-GB" sz="1500" dirty="0" smtClean="0"/>
          </a:p>
          <a:p>
            <a:r>
              <a:rPr lang="en-GB" sz="2500" dirty="0" smtClean="0"/>
              <a:t>Strengthening tutor induction &amp; CDP</a:t>
            </a:r>
          </a:p>
          <a:p>
            <a:r>
              <a:rPr lang="en-GB" sz="2500" dirty="0" smtClean="0"/>
              <a:t>Development of observers &amp; shadowing</a:t>
            </a:r>
          </a:p>
          <a:p>
            <a:r>
              <a:rPr lang="en-GB" sz="2500" dirty="0" smtClean="0"/>
              <a:t>Trialling wider observations programme:</a:t>
            </a:r>
          </a:p>
          <a:p>
            <a:pPr lvl="1">
              <a:buClr>
                <a:schemeClr val="accent1"/>
              </a:buClr>
              <a:buFont typeface="Wingdings" panose="05000000000000000000" pitchFamily="2" charset="2"/>
              <a:buChar char="Ø"/>
            </a:pPr>
            <a:r>
              <a:rPr lang="en-GB" sz="2500" dirty="0"/>
              <a:t>Unseen observations</a:t>
            </a:r>
          </a:p>
          <a:p>
            <a:pPr lvl="1">
              <a:buClr>
                <a:schemeClr val="accent1"/>
              </a:buClr>
              <a:buFont typeface="Wingdings" panose="05000000000000000000" pitchFamily="2" charset="2"/>
              <a:buChar char="Ø"/>
            </a:pPr>
            <a:r>
              <a:rPr lang="en-GB" sz="2500" dirty="0"/>
              <a:t>Joint </a:t>
            </a:r>
            <a:r>
              <a:rPr lang="en-GB" sz="2500" dirty="0" smtClean="0"/>
              <a:t>lesson planning &amp; peer review</a:t>
            </a:r>
            <a:endParaRPr lang="en-GB" sz="2500" dirty="0"/>
          </a:p>
          <a:p>
            <a:pPr lvl="1">
              <a:buClr>
                <a:schemeClr val="accent1"/>
              </a:buClr>
              <a:buFont typeface="Wingdings" panose="05000000000000000000" pitchFamily="2" charset="2"/>
              <a:buChar char="Ø"/>
            </a:pPr>
            <a:r>
              <a:rPr lang="en-GB" sz="2500" dirty="0"/>
              <a:t>Peer </a:t>
            </a:r>
            <a:r>
              <a:rPr lang="en-GB" sz="2500" dirty="0" smtClean="0"/>
              <a:t>observations</a:t>
            </a:r>
          </a:p>
          <a:p>
            <a:r>
              <a:rPr lang="en-GB" sz="2500" dirty="0" smtClean="0"/>
              <a:t>Trialling all forms &amp; processes at Goldsmiths</a:t>
            </a:r>
          </a:p>
          <a:p>
            <a:r>
              <a:rPr lang="en-GB" sz="2500" dirty="0" smtClean="0"/>
              <a:t>Videos of best practice (FHEA observations)</a:t>
            </a:r>
            <a:endParaRPr lang="en-GB" sz="2500" dirty="0"/>
          </a:p>
          <a:p>
            <a:pPr marL="411480" lvl="1" indent="0">
              <a:buNone/>
            </a:pPr>
            <a:endParaRPr lang="en-GB" sz="2700" dirty="0"/>
          </a:p>
          <a:p>
            <a:endParaRPr lang="en-GB" sz="2800" dirty="0" smtClean="0"/>
          </a:p>
          <a:p>
            <a:endParaRPr lang="en-GB" sz="2800" dirty="0" smtClean="0"/>
          </a:p>
          <a:p>
            <a:pPr marL="114300" indent="0">
              <a:buNone/>
            </a:pPr>
            <a:endParaRPr lang="en-GB" sz="2400" dirty="0"/>
          </a:p>
          <a:p>
            <a:pPr marL="114300" indent="0">
              <a:buNone/>
            </a:pPr>
            <a:endParaRPr lang="en-GB" sz="2400" dirty="0" smtClean="0">
              <a:latin typeface="Arial" panose="020B0604020202020204" pitchFamily="34" charset="0"/>
              <a:cs typeface="Arial" panose="020B0604020202020204" pitchFamily="34" charset="0"/>
            </a:endParaRPr>
          </a:p>
          <a:p>
            <a:pPr marL="114300" indent="0">
              <a:buNone/>
            </a:pPr>
            <a:endParaRPr lang="en-GB" dirty="0" smtClean="0"/>
          </a:p>
          <a:p>
            <a:pPr marL="114300" indent="0">
              <a:buNone/>
            </a:pPr>
            <a:endParaRPr lang="en-GB" dirty="0" smtClean="0"/>
          </a:p>
          <a:p>
            <a:pPr marL="114300" indent="0" algn="ctr">
              <a:buNone/>
            </a:pPr>
            <a:endParaRPr lang="en-GB" dirty="0" smtClean="0"/>
          </a:p>
          <a:p>
            <a:endParaRPr lang="en-GB" dirty="0" smtClean="0"/>
          </a:p>
        </p:txBody>
      </p:sp>
    </p:spTree>
    <p:extLst>
      <p:ext uri="{BB962C8B-B14F-4D97-AF65-F5344CB8AC3E}">
        <p14:creationId xmlns:p14="http://schemas.microsoft.com/office/powerpoint/2010/main" val="31828884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
            <a:ext cx="7620000" cy="1143000"/>
          </a:xfrm>
        </p:spPr>
        <p:txBody>
          <a:bodyPr/>
          <a:lstStyle/>
          <a:p>
            <a:pPr algn="ctr"/>
            <a:r>
              <a:rPr lang="en-GB" dirty="0" smtClean="0"/>
              <a:t>Routes, Realities &amp; Rewards</a:t>
            </a:r>
            <a:endParaRPr lang="en-GB" dirty="0"/>
          </a:p>
        </p:txBody>
      </p:sp>
      <p:sp>
        <p:nvSpPr>
          <p:cNvPr id="3" name="Content Placeholder 2"/>
          <p:cNvSpPr>
            <a:spLocks noGrp="1"/>
          </p:cNvSpPr>
          <p:nvPr>
            <p:ph idx="1"/>
          </p:nvPr>
        </p:nvSpPr>
        <p:spPr>
          <a:xfrm>
            <a:off x="228600" y="1143000"/>
            <a:ext cx="8153400" cy="5334000"/>
          </a:xfrm>
        </p:spPr>
        <p:txBody>
          <a:bodyPr>
            <a:normAutofit fontScale="92500" lnSpcReduction="10000"/>
          </a:bodyPr>
          <a:lstStyle/>
          <a:p>
            <a:pPr marL="114300" indent="0" algn="ctr">
              <a:buNone/>
            </a:pPr>
            <a:r>
              <a:rPr lang="en-GB" sz="3000" b="1" dirty="0" smtClean="0"/>
              <a:t>Collaborators</a:t>
            </a:r>
          </a:p>
          <a:p>
            <a:pPr marL="114300" indent="0" algn="ctr">
              <a:buNone/>
            </a:pPr>
            <a:endParaRPr lang="en-GB" sz="1600" b="1" dirty="0" smtClean="0"/>
          </a:p>
          <a:p>
            <a:pPr marL="411480" lvl="1" indent="0">
              <a:buNone/>
            </a:pPr>
            <a:r>
              <a:rPr lang="en-GB" sz="2700" dirty="0" smtClean="0"/>
              <a:t>CU Services, Coventry University Group:</a:t>
            </a:r>
          </a:p>
          <a:p>
            <a:pPr marL="411480" lvl="1" indent="0">
              <a:buNone/>
            </a:pPr>
            <a:r>
              <a:rPr lang="en-GB" sz="2200" dirty="0" smtClean="0"/>
              <a:t>Don Jack; Gareth Jones; Graeme Nelson; Laura Pibworth-Dolinski; Helen Taylor; Omar Aazam; </a:t>
            </a:r>
            <a:r>
              <a:rPr lang="en-GB" sz="2200" dirty="0"/>
              <a:t>Mustafa </a:t>
            </a:r>
            <a:r>
              <a:rPr lang="en-GB" sz="2200" dirty="0" smtClean="0"/>
              <a:t>Coban; Carol Ann Fletcher; Jonathan Newcombe</a:t>
            </a:r>
            <a:r>
              <a:rPr lang="en-GB" sz="2200" dirty="0"/>
              <a:t>; Laura </a:t>
            </a:r>
            <a:r>
              <a:rPr lang="en-GB" sz="2200" dirty="0" smtClean="0"/>
              <a:t>Rattigan; Lorraine </a:t>
            </a:r>
            <a:r>
              <a:rPr lang="en-GB" sz="2200" dirty="0"/>
              <a:t>Rice; </a:t>
            </a:r>
            <a:r>
              <a:rPr lang="en-GB" sz="2200" dirty="0" smtClean="0"/>
              <a:t>Zahera Tabasum </a:t>
            </a:r>
          </a:p>
          <a:p>
            <a:pPr marL="411480" lvl="1" indent="0">
              <a:buNone/>
            </a:pPr>
            <a:r>
              <a:rPr lang="en-GB" sz="2700" dirty="0" smtClean="0"/>
              <a:t>University of the Arts, London:</a:t>
            </a:r>
          </a:p>
          <a:p>
            <a:pPr marL="411480" lvl="1" indent="0">
              <a:buNone/>
            </a:pPr>
            <a:r>
              <a:rPr lang="en-GB" sz="2200" dirty="0" smtClean="0"/>
              <a:t>Vivien Fox; Jonathan Randall; Helen Hickey; Stephen Perry; Claire Hiscock</a:t>
            </a:r>
            <a:endParaRPr lang="en-GB" sz="2200" dirty="0"/>
          </a:p>
          <a:p>
            <a:pPr marL="411480" lvl="1" indent="0">
              <a:buNone/>
            </a:pPr>
            <a:r>
              <a:rPr lang="en-GB" sz="2700" dirty="0"/>
              <a:t>University of Bath:</a:t>
            </a:r>
          </a:p>
          <a:p>
            <a:pPr marL="411480" lvl="1" indent="0">
              <a:buNone/>
            </a:pPr>
            <a:r>
              <a:rPr lang="en-GB" sz="2200" dirty="0"/>
              <a:t>Diana Hopkins; Tim Ratcliffe</a:t>
            </a:r>
          </a:p>
          <a:p>
            <a:pPr marL="411480" lvl="1" indent="0">
              <a:buNone/>
            </a:pPr>
            <a:r>
              <a:rPr lang="en-GB" sz="2700" dirty="0" smtClean="0"/>
              <a:t>Goldsmiths, University of London:</a:t>
            </a:r>
            <a:endParaRPr lang="en-GB" sz="2700" dirty="0"/>
          </a:p>
          <a:p>
            <a:pPr marL="411480" lvl="1" indent="0">
              <a:buNone/>
            </a:pPr>
            <a:r>
              <a:rPr lang="en-GB" sz="2200" dirty="0"/>
              <a:t>Tim Chapman, Paul Stocks, Gary Riley-Jones, Stella Harvey, Kwab Asare, Viola </a:t>
            </a:r>
            <a:r>
              <a:rPr lang="en-GB" sz="2200" dirty="0" smtClean="0"/>
              <a:t>Eidenbenz</a:t>
            </a:r>
          </a:p>
          <a:p>
            <a:pPr marL="411480" lvl="1" indent="0">
              <a:buNone/>
            </a:pPr>
            <a:endParaRPr lang="en-GB" sz="900" dirty="0" smtClean="0"/>
          </a:p>
          <a:p>
            <a:pPr marL="411480" lvl="1" indent="0">
              <a:buNone/>
            </a:pPr>
            <a:r>
              <a:rPr lang="en-GB" sz="2100" dirty="0" smtClean="0"/>
              <a:t>Acknowledgement to all tutors who have taken part in the observation process.</a:t>
            </a:r>
            <a:endParaRPr lang="en-GB" sz="2100" dirty="0"/>
          </a:p>
          <a:p>
            <a:pPr marL="411480" lvl="1" indent="0">
              <a:buNone/>
            </a:pPr>
            <a:endParaRPr lang="en-GB" sz="2800" dirty="0" smtClean="0"/>
          </a:p>
          <a:p>
            <a:pPr marL="411480" lvl="1" indent="0">
              <a:buNone/>
            </a:pPr>
            <a:endParaRPr lang="en-GB" sz="2800" dirty="0" smtClean="0"/>
          </a:p>
          <a:p>
            <a:endParaRPr lang="en-GB" sz="2800" dirty="0" smtClean="0"/>
          </a:p>
          <a:p>
            <a:pPr marL="114300" indent="0">
              <a:buNone/>
            </a:pPr>
            <a:endParaRPr lang="en-GB" sz="2400" dirty="0"/>
          </a:p>
          <a:p>
            <a:pPr marL="114300" indent="0">
              <a:buNone/>
            </a:pPr>
            <a:endParaRPr lang="en-GB" sz="2400" dirty="0" smtClean="0">
              <a:latin typeface="Arial" panose="020B0604020202020204" pitchFamily="34" charset="0"/>
              <a:cs typeface="Arial" panose="020B0604020202020204" pitchFamily="34" charset="0"/>
            </a:endParaRPr>
          </a:p>
          <a:p>
            <a:pPr marL="114300" indent="0">
              <a:buNone/>
            </a:pPr>
            <a:endParaRPr lang="en-GB" dirty="0" smtClean="0"/>
          </a:p>
          <a:p>
            <a:pPr marL="114300" indent="0">
              <a:buNone/>
            </a:pPr>
            <a:endParaRPr lang="en-GB" dirty="0" smtClean="0"/>
          </a:p>
          <a:p>
            <a:pPr marL="114300" indent="0" algn="ctr">
              <a:buNone/>
            </a:pPr>
            <a:endParaRPr lang="en-GB" dirty="0" smtClean="0"/>
          </a:p>
          <a:p>
            <a:endParaRPr lang="en-GB" dirty="0" smtClean="0"/>
          </a:p>
        </p:txBody>
      </p:sp>
    </p:spTree>
    <p:extLst>
      <p:ext uri="{BB962C8B-B14F-4D97-AF65-F5344CB8AC3E}">
        <p14:creationId xmlns:p14="http://schemas.microsoft.com/office/powerpoint/2010/main" val="33869501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
            <a:ext cx="7620000" cy="1143000"/>
          </a:xfrm>
        </p:spPr>
        <p:txBody>
          <a:bodyPr/>
          <a:lstStyle/>
          <a:p>
            <a:pPr algn="ctr"/>
            <a:r>
              <a:rPr lang="en-GB" b="1" dirty="0" smtClean="0"/>
              <a:t>Routes, Realities &amp; Rewards</a:t>
            </a:r>
            <a:endParaRPr lang="en-GB" b="1" dirty="0"/>
          </a:p>
        </p:txBody>
      </p:sp>
      <p:sp>
        <p:nvSpPr>
          <p:cNvPr id="3" name="Content Placeholder 2"/>
          <p:cNvSpPr>
            <a:spLocks noGrp="1"/>
          </p:cNvSpPr>
          <p:nvPr>
            <p:ph idx="1"/>
          </p:nvPr>
        </p:nvSpPr>
        <p:spPr>
          <a:xfrm>
            <a:off x="228600" y="1371600"/>
            <a:ext cx="7848600" cy="5105400"/>
          </a:xfrm>
        </p:spPr>
        <p:txBody>
          <a:bodyPr>
            <a:normAutofit fontScale="47500" lnSpcReduction="20000"/>
          </a:bodyPr>
          <a:lstStyle/>
          <a:p>
            <a:pPr marL="114300" indent="0" algn="ctr">
              <a:buNone/>
            </a:pPr>
            <a:r>
              <a:rPr lang="en-GB" sz="5900" b="1" dirty="0" smtClean="0"/>
              <a:t>References</a:t>
            </a:r>
          </a:p>
          <a:p>
            <a:pPr marL="114300" indent="0" algn="ctr">
              <a:buNone/>
            </a:pPr>
            <a:endParaRPr lang="en-GB" sz="2100" dirty="0" smtClean="0"/>
          </a:p>
          <a:p>
            <a:pPr marL="114300" indent="0">
              <a:buNone/>
            </a:pPr>
            <a:r>
              <a:rPr lang="en-GB" sz="4200" dirty="0" smtClean="0"/>
              <a:t>BALEAP (2008). </a:t>
            </a:r>
            <a:r>
              <a:rPr lang="en-GB" sz="4200" i="1" dirty="0" smtClean="0"/>
              <a:t>Competency Framework for Teachers of English for Academic Purposes </a:t>
            </a:r>
            <a:r>
              <a:rPr lang="en-GB" sz="4200" dirty="0" smtClean="0"/>
              <a:t>[online] </a:t>
            </a:r>
            <a:r>
              <a:rPr lang="en-GB" sz="4200" dirty="0">
                <a:hlinkClick r:id="rId3"/>
              </a:rPr>
              <a:t>https://</a:t>
            </a:r>
            <a:r>
              <a:rPr lang="en-GB" sz="4200" dirty="0" smtClean="0">
                <a:hlinkClick r:id="rId3"/>
              </a:rPr>
              <a:t>www.baleap.org/wp-content/uploads/2016/04/teap-competency-framework.pdf</a:t>
            </a:r>
            <a:r>
              <a:rPr lang="en-GB" sz="4200" dirty="0" smtClean="0"/>
              <a:t> </a:t>
            </a:r>
          </a:p>
          <a:p>
            <a:pPr marL="114300" indent="0">
              <a:buNone/>
            </a:pPr>
            <a:r>
              <a:rPr lang="en-GB" sz="4200" dirty="0" smtClean="0"/>
              <a:t>Accessed 23 March 2017 </a:t>
            </a:r>
            <a:endParaRPr lang="en-GB" sz="4200" dirty="0"/>
          </a:p>
          <a:p>
            <a:pPr marL="114300" indent="0">
              <a:buNone/>
            </a:pPr>
            <a:endParaRPr lang="en-GB" sz="1800" dirty="0"/>
          </a:p>
          <a:p>
            <a:pPr marL="114300" indent="0">
              <a:buNone/>
            </a:pPr>
            <a:r>
              <a:rPr lang="en-GB" sz="4200" dirty="0"/>
              <a:t>Cosh, J. (</a:t>
            </a:r>
            <a:r>
              <a:rPr lang="en-GB" sz="4200" dirty="0" smtClean="0"/>
              <a:t>1999.). </a:t>
            </a:r>
            <a:r>
              <a:rPr lang="en-GB" sz="4200" dirty="0"/>
              <a:t>Peer Observation: a reflective model. </a:t>
            </a:r>
            <a:r>
              <a:rPr lang="en-GB" sz="4200" i="1" dirty="0"/>
              <a:t>ELT Journal </a:t>
            </a:r>
            <a:r>
              <a:rPr lang="en-GB" sz="4200" dirty="0"/>
              <a:t>Volume 53/1 OUP</a:t>
            </a:r>
          </a:p>
          <a:p>
            <a:pPr marL="114300" indent="0">
              <a:buNone/>
            </a:pPr>
            <a:endParaRPr lang="en-GB" sz="1800" dirty="0"/>
          </a:p>
          <a:p>
            <a:pPr marL="114300" indent="0">
              <a:buNone/>
            </a:pPr>
            <a:r>
              <a:rPr lang="en-GB" sz="4200" dirty="0"/>
              <a:t>O’Leary, M. (2014</a:t>
            </a:r>
            <a:r>
              <a:rPr lang="en-GB" sz="4200" dirty="0" smtClean="0"/>
              <a:t>). </a:t>
            </a:r>
            <a:r>
              <a:rPr lang="en-GB" sz="4200" i="1" dirty="0"/>
              <a:t>Classroom Observation: A guide to the effective observation of teaching and learning </a:t>
            </a:r>
            <a:r>
              <a:rPr lang="en-GB" sz="4200" dirty="0"/>
              <a:t>Routledge: Abingdon</a:t>
            </a:r>
          </a:p>
          <a:p>
            <a:endParaRPr lang="en-GB" sz="1800" dirty="0"/>
          </a:p>
          <a:p>
            <a:pPr marL="114300" indent="0">
              <a:buNone/>
            </a:pPr>
            <a:r>
              <a:rPr lang="en-GB" sz="4200" dirty="0"/>
              <a:t>O’Leary, M. (2014</a:t>
            </a:r>
            <a:r>
              <a:rPr lang="en-GB" sz="4200" dirty="0" smtClean="0"/>
              <a:t>). </a:t>
            </a:r>
            <a:r>
              <a:rPr lang="en-GB" altLang="en-US" sz="4200" i="1" dirty="0">
                <a:ea typeface="Verdana" panose="020B0604030504040204" pitchFamily="34" charset="0"/>
                <a:cs typeface="Verdana" panose="020B0604030504040204" pitchFamily="34" charset="0"/>
              </a:rPr>
              <a:t>Developing a National Framework for the Effective Use of Lesson Observation in Further Education – Key Findings from UCU Project Report</a:t>
            </a:r>
            <a:r>
              <a:rPr lang="en-GB" altLang="en-US" sz="4200" dirty="0">
                <a:ea typeface="Verdana" panose="020B0604030504040204" pitchFamily="34" charset="0"/>
                <a:cs typeface="Verdana" panose="020B0604030504040204" pitchFamily="34" charset="0"/>
              </a:rPr>
              <a:t> UCET May 2014 Conference Slides</a:t>
            </a:r>
          </a:p>
          <a:p>
            <a:pPr marL="114300" indent="0">
              <a:buNone/>
            </a:pPr>
            <a:endParaRPr lang="en-GB" altLang="en-US" sz="1800" dirty="0">
              <a:ea typeface="Verdana" panose="020B0604030504040204" pitchFamily="34" charset="0"/>
              <a:cs typeface="Verdana" panose="020B0604030504040204" pitchFamily="34" charset="0"/>
            </a:endParaRPr>
          </a:p>
          <a:p>
            <a:pPr marL="114300" indent="0">
              <a:buNone/>
            </a:pPr>
            <a:r>
              <a:rPr lang="en-GB" altLang="en-US" sz="4200" dirty="0">
                <a:ea typeface="Verdana" panose="020B0604030504040204" pitchFamily="34" charset="0"/>
                <a:cs typeface="Verdana" panose="020B0604030504040204" pitchFamily="34" charset="0"/>
              </a:rPr>
              <a:t>Woodward, T. (2009</a:t>
            </a:r>
            <a:r>
              <a:rPr lang="en-GB" altLang="en-US" sz="4200" dirty="0" smtClean="0">
                <a:ea typeface="Verdana" panose="020B0604030504040204" pitchFamily="34" charset="0"/>
                <a:cs typeface="Verdana" panose="020B0604030504040204" pitchFamily="34" charset="0"/>
              </a:rPr>
              <a:t>). </a:t>
            </a:r>
            <a:r>
              <a:rPr lang="en-GB" altLang="en-US" sz="4200" i="1" dirty="0" smtClean="0">
                <a:ea typeface="Verdana" panose="020B0604030504040204" pitchFamily="34" charset="0"/>
                <a:cs typeface="Verdana" panose="020B0604030504040204" pitchFamily="34" charset="0"/>
              </a:rPr>
              <a:t>Am I ready to be a teacher trainer </a:t>
            </a:r>
            <a:r>
              <a:rPr lang="en-GB" altLang="en-US" sz="4200" dirty="0" smtClean="0">
                <a:ea typeface="Verdana" panose="020B0604030504040204" pitchFamily="34" charset="0"/>
                <a:cs typeface="Verdana" panose="020B0604030504040204" pitchFamily="34" charset="0"/>
              </a:rPr>
              <a:t>British Council [online] </a:t>
            </a:r>
            <a:r>
              <a:rPr lang="en-GB" altLang="en-US" sz="4200" dirty="0" smtClean="0">
                <a:ea typeface="Verdana" panose="020B0604030504040204" pitchFamily="34" charset="0"/>
                <a:cs typeface="Verdana" panose="020B0604030504040204" pitchFamily="34" charset="0"/>
                <a:hlinkClick r:id="rId4"/>
              </a:rPr>
              <a:t>http</a:t>
            </a:r>
            <a:r>
              <a:rPr lang="en-GB" altLang="en-US" sz="4200" dirty="0">
                <a:ea typeface="Verdana" panose="020B0604030504040204" pitchFamily="34" charset="0"/>
                <a:cs typeface="Verdana" panose="020B0604030504040204" pitchFamily="34" charset="0"/>
                <a:hlinkClick r:id="rId4"/>
              </a:rPr>
              <a:t>://</a:t>
            </a:r>
            <a:r>
              <a:rPr lang="en-GB" altLang="en-US" sz="4200" dirty="0" smtClean="0">
                <a:ea typeface="Verdana" panose="020B0604030504040204" pitchFamily="34" charset="0"/>
                <a:cs typeface="Verdana" panose="020B0604030504040204" pitchFamily="34" charset="0"/>
                <a:hlinkClick r:id="rId4"/>
              </a:rPr>
              <a:t>www.teachingenglish.org.uk/article/am-i-ready-be-a-teacher-trainer</a:t>
            </a:r>
            <a:r>
              <a:rPr lang="en-GB" altLang="en-US" sz="4200" dirty="0" smtClean="0">
                <a:ea typeface="Verdana" panose="020B0604030504040204" pitchFamily="34" charset="0"/>
                <a:cs typeface="Verdana" panose="020B0604030504040204" pitchFamily="34" charset="0"/>
              </a:rPr>
              <a:t> Accessed 15 March 2017</a:t>
            </a:r>
            <a:endParaRPr lang="en-GB" altLang="en-US" sz="4200" dirty="0">
              <a:ea typeface="Verdana" panose="020B0604030504040204" pitchFamily="34" charset="0"/>
              <a:cs typeface="Verdana" panose="020B0604030504040204" pitchFamily="34" charset="0"/>
            </a:endParaRPr>
          </a:p>
          <a:p>
            <a:endParaRPr lang="en-GB" sz="2800" dirty="0"/>
          </a:p>
          <a:p>
            <a:endParaRPr lang="en-GB" sz="2800" dirty="0" smtClean="0"/>
          </a:p>
          <a:p>
            <a:endParaRPr lang="en-GB" sz="2800" dirty="0" smtClean="0"/>
          </a:p>
          <a:p>
            <a:pPr marL="114300" indent="0">
              <a:buNone/>
            </a:pPr>
            <a:endParaRPr lang="en-GB" sz="2400" dirty="0"/>
          </a:p>
          <a:p>
            <a:pPr marL="114300" indent="0">
              <a:buNone/>
            </a:pPr>
            <a:endParaRPr lang="en-GB" sz="2400" dirty="0" smtClean="0">
              <a:latin typeface="Arial" panose="020B0604020202020204" pitchFamily="34" charset="0"/>
              <a:cs typeface="Arial" panose="020B0604020202020204" pitchFamily="34" charset="0"/>
            </a:endParaRPr>
          </a:p>
          <a:p>
            <a:pPr marL="114300" indent="0">
              <a:buNone/>
            </a:pPr>
            <a:endParaRPr lang="en-GB" dirty="0" smtClean="0"/>
          </a:p>
          <a:p>
            <a:pPr marL="114300" indent="0">
              <a:buNone/>
            </a:pPr>
            <a:endParaRPr lang="en-GB" dirty="0" smtClean="0"/>
          </a:p>
          <a:p>
            <a:pPr marL="114300" indent="0" algn="ctr">
              <a:buNone/>
            </a:pPr>
            <a:endParaRPr lang="en-GB" dirty="0" smtClean="0"/>
          </a:p>
          <a:p>
            <a:endParaRPr lang="en-GB" dirty="0" smtClean="0"/>
          </a:p>
        </p:txBody>
      </p:sp>
    </p:spTree>
    <p:extLst>
      <p:ext uri="{BB962C8B-B14F-4D97-AF65-F5344CB8AC3E}">
        <p14:creationId xmlns:p14="http://schemas.microsoft.com/office/powerpoint/2010/main" val="36863292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Routes, Realities &amp; Rewards</a:t>
            </a:r>
            <a:endParaRPr lang="en-GB" dirty="0"/>
          </a:p>
        </p:txBody>
      </p:sp>
      <p:sp>
        <p:nvSpPr>
          <p:cNvPr id="3" name="Content Placeholder 2"/>
          <p:cNvSpPr>
            <a:spLocks noGrp="1"/>
          </p:cNvSpPr>
          <p:nvPr>
            <p:ph idx="1"/>
          </p:nvPr>
        </p:nvSpPr>
        <p:spPr>
          <a:xfrm>
            <a:off x="228600" y="1371600"/>
            <a:ext cx="8077200" cy="5638800"/>
          </a:xfrm>
        </p:spPr>
        <p:txBody>
          <a:bodyPr>
            <a:normAutofit fontScale="77500" lnSpcReduction="20000"/>
          </a:bodyPr>
          <a:lstStyle/>
          <a:p>
            <a:pPr marL="114300" indent="0" algn="ctr">
              <a:buNone/>
            </a:pPr>
            <a:r>
              <a:rPr lang="en-GB" sz="4000" b="1" dirty="0"/>
              <a:t>Training Observers: Who </a:t>
            </a:r>
            <a:r>
              <a:rPr lang="en-GB" sz="4000" b="1" dirty="0" smtClean="0"/>
              <a:t>trains </a:t>
            </a:r>
            <a:r>
              <a:rPr lang="en-GB" sz="4000" b="1" dirty="0"/>
              <a:t>the </a:t>
            </a:r>
            <a:r>
              <a:rPr lang="en-GB" sz="4000" b="1" dirty="0" smtClean="0"/>
              <a:t>trainers?</a:t>
            </a:r>
          </a:p>
          <a:p>
            <a:pPr marL="114300" indent="0" algn="ctr">
              <a:buNone/>
            </a:pPr>
            <a:endParaRPr lang="en-GB" sz="1900" dirty="0"/>
          </a:p>
          <a:p>
            <a:r>
              <a:rPr lang="en-GB" sz="2900" dirty="0"/>
              <a:t>Cambridge English: </a:t>
            </a:r>
          </a:p>
          <a:p>
            <a:pPr marL="114300" indent="0">
              <a:buNone/>
            </a:pPr>
            <a:r>
              <a:rPr lang="en-GB" sz="2900" dirty="0">
                <a:hlinkClick r:id="rId3"/>
              </a:rPr>
              <a:t>http://www.cambridgeenglish.org/teaching-english/teaching-qualifications/train-the-trainer/</a:t>
            </a:r>
            <a:endParaRPr lang="en-GB" sz="2900" dirty="0"/>
          </a:p>
          <a:p>
            <a:r>
              <a:rPr lang="en-GB" sz="2900" dirty="0"/>
              <a:t>British Council training:</a:t>
            </a:r>
          </a:p>
          <a:p>
            <a:pPr marL="114300" indent="0">
              <a:buNone/>
            </a:pPr>
            <a:r>
              <a:rPr lang="en-GB" sz="2900" dirty="0">
                <a:hlinkClick r:id="rId4"/>
              </a:rPr>
              <a:t>https://www.britishcouncil.org/jobs/careers/english/teacher-trainers-mentors</a:t>
            </a:r>
            <a:endParaRPr lang="en-GB" sz="2900" dirty="0"/>
          </a:p>
          <a:p>
            <a:r>
              <a:rPr lang="en-GB" sz="2900" dirty="0"/>
              <a:t>International House London:</a:t>
            </a:r>
          </a:p>
          <a:p>
            <a:pPr marL="114300" indent="0">
              <a:buNone/>
            </a:pPr>
            <a:r>
              <a:rPr lang="en-GB" sz="2900" dirty="0">
                <a:hlinkClick r:id="rId5"/>
              </a:rPr>
              <a:t>http://ihworld.com/online-training/course/ih_teacher_training_certificate</a:t>
            </a:r>
            <a:endParaRPr lang="en-GB" sz="2900" dirty="0"/>
          </a:p>
          <a:p>
            <a:r>
              <a:rPr lang="en-GB" sz="2900" dirty="0"/>
              <a:t>TEAP </a:t>
            </a:r>
            <a:r>
              <a:rPr lang="en-GB" sz="2900" dirty="0" smtClean="0"/>
              <a:t>Programmes</a:t>
            </a:r>
          </a:p>
          <a:p>
            <a:pPr marL="114300" indent="0">
              <a:buNone/>
            </a:pPr>
            <a:r>
              <a:rPr lang="en-GB" sz="2900" u="sng" dirty="0" smtClean="0">
                <a:hlinkClick r:id="rId6"/>
              </a:rPr>
              <a:t>https</a:t>
            </a:r>
            <a:r>
              <a:rPr lang="en-GB" sz="2900" u="sng" dirty="0">
                <a:hlinkClick r:id="rId6"/>
              </a:rPr>
              <a:t>://</a:t>
            </a:r>
            <a:r>
              <a:rPr lang="en-GB" sz="2900" u="sng" dirty="0" smtClean="0">
                <a:hlinkClick r:id="rId6"/>
              </a:rPr>
              <a:t>www.baleap.org/resources/teap-courses</a:t>
            </a:r>
            <a:endParaRPr lang="en-GB" sz="2900" u="sng" dirty="0"/>
          </a:p>
          <a:p>
            <a:r>
              <a:rPr lang="en-GB" sz="2900" dirty="0" smtClean="0"/>
              <a:t>Nile</a:t>
            </a:r>
          </a:p>
          <a:p>
            <a:pPr marL="114300" indent="0">
              <a:buNone/>
            </a:pPr>
            <a:r>
              <a:rPr lang="en-GB" sz="2900" dirty="0" smtClean="0">
                <a:hlinkClick r:id="rId7"/>
              </a:rPr>
              <a:t>https</a:t>
            </a:r>
            <a:r>
              <a:rPr lang="en-GB" sz="2900" dirty="0">
                <a:hlinkClick r:id="rId7"/>
              </a:rPr>
              <a:t>://</a:t>
            </a:r>
            <a:r>
              <a:rPr lang="en-GB" sz="2900" dirty="0" smtClean="0">
                <a:hlinkClick r:id="rId7"/>
              </a:rPr>
              <a:t>www.nile-elt.com/courses/course/28</a:t>
            </a:r>
            <a:endParaRPr lang="en-GB" sz="2900" dirty="0" smtClean="0"/>
          </a:p>
          <a:p>
            <a:pPr marL="114300" indent="0">
              <a:buNone/>
            </a:pPr>
            <a:endParaRPr lang="en-GB" sz="2900" dirty="0" smtClean="0"/>
          </a:p>
          <a:p>
            <a:pPr marL="114300" indent="0">
              <a:buNone/>
            </a:pPr>
            <a:endParaRPr lang="en-GB" sz="2900" dirty="0" smtClean="0"/>
          </a:p>
          <a:p>
            <a:pPr marL="114300" indent="0">
              <a:buNone/>
            </a:pPr>
            <a:endParaRPr lang="en-GB" sz="2900" dirty="0"/>
          </a:p>
          <a:p>
            <a:pPr marL="114300" indent="0">
              <a:buNone/>
            </a:pPr>
            <a:endParaRPr lang="en-GB" sz="2400" dirty="0"/>
          </a:p>
          <a:p>
            <a:pPr marL="114300" indent="0">
              <a:buNone/>
            </a:pPr>
            <a:endParaRPr lang="en-GB" sz="2400" dirty="0" smtClean="0">
              <a:latin typeface="Arial" panose="020B0604020202020204" pitchFamily="34" charset="0"/>
              <a:cs typeface="Arial" panose="020B0604020202020204" pitchFamily="34" charset="0"/>
            </a:endParaRPr>
          </a:p>
          <a:p>
            <a:pPr marL="114300" indent="0">
              <a:buNone/>
            </a:pPr>
            <a:endParaRPr lang="en-GB" dirty="0" smtClean="0"/>
          </a:p>
          <a:p>
            <a:pPr marL="114300" indent="0">
              <a:buNone/>
            </a:pPr>
            <a:endParaRPr lang="en-GB" dirty="0" smtClean="0"/>
          </a:p>
          <a:p>
            <a:pPr marL="114300" indent="0" algn="ctr">
              <a:buNone/>
            </a:pPr>
            <a:endParaRPr lang="en-GB" dirty="0" smtClean="0"/>
          </a:p>
          <a:p>
            <a:endParaRPr lang="en-GB" dirty="0" smtClean="0"/>
          </a:p>
        </p:txBody>
      </p:sp>
    </p:spTree>
    <p:extLst>
      <p:ext uri="{BB962C8B-B14F-4D97-AF65-F5344CB8AC3E}">
        <p14:creationId xmlns:p14="http://schemas.microsoft.com/office/powerpoint/2010/main" val="25630962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Routes, Realities &amp; Rewards</a:t>
            </a:r>
            <a:endParaRPr lang="en-GB" dirty="0"/>
          </a:p>
        </p:txBody>
      </p:sp>
      <p:sp>
        <p:nvSpPr>
          <p:cNvPr id="3" name="Content Placeholder 2"/>
          <p:cNvSpPr>
            <a:spLocks noGrp="1"/>
          </p:cNvSpPr>
          <p:nvPr>
            <p:ph idx="1"/>
          </p:nvPr>
        </p:nvSpPr>
        <p:spPr>
          <a:xfrm>
            <a:off x="533400" y="1981200"/>
            <a:ext cx="7620000" cy="3505200"/>
          </a:xfrm>
        </p:spPr>
        <p:txBody>
          <a:bodyPr>
            <a:normAutofit/>
          </a:bodyPr>
          <a:lstStyle/>
          <a:p>
            <a:pPr marL="114300" indent="0">
              <a:buNone/>
            </a:pPr>
            <a:endParaRPr lang="en-GB" sz="2800" dirty="0" smtClean="0"/>
          </a:p>
          <a:p>
            <a:pPr marL="114300" indent="0" algn="ctr">
              <a:buNone/>
            </a:pPr>
            <a:r>
              <a:rPr lang="en-GB" sz="4500" b="1" dirty="0" smtClean="0"/>
              <a:t>Thank you for listening</a:t>
            </a:r>
            <a:endParaRPr lang="en-GB" sz="4500" b="1" dirty="0"/>
          </a:p>
          <a:p>
            <a:pPr marL="114300" indent="0" algn="ctr">
              <a:buNone/>
            </a:pPr>
            <a:r>
              <a:rPr lang="en-GB" sz="4500" b="1" dirty="0" smtClean="0"/>
              <a:t>Any questions?</a:t>
            </a:r>
            <a:endParaRPr lang="en-GB" sz="4500" b="1" dirty="0"/>
          </a:p>
          <a:p>
            <a:endParaRPr lang="en-GB" sz="2800" dirty="0" smtClean="0"/>
          </a:p>
          <a:p>
            <a:endParaRPr lang="en-GB" sz="2800" dirty="0" smtClean="0"/>
          </a:p>
          <a:p>
            <a:pPr marL="114300" indent="0">
              <a:buNone/>
            </a:pPr>
            <a:endParaRPr lang="en-GB" sz="2400" dirty="0"/>
          </a:p>
          <a:p>
            <a:pPr marL="114300" indent="0">
              <a:buNone/>
            </a:pPr>
            <a:endParaRPr lang="en-GB" sz="2400" dirty="0" smtClean="0">
              <a:latin typeface="Arial" panose="020B0604020202020204" pitchFamily="34" charset="0"/>
              <a:cs typeface="Arial" panose="020B0604020202020204" pitchFamily="34" charset="0"/>
            </a:endParaRPr>
          </a:p>
          <a:p>
            <a:pPr marL="114300" indent="0">
              <a:buNone/>
            </a:pPr>
            <a:endParaRPr lang="en-GB" dirty="0" smtClean="0"/>
          </a:p>
          <a:p>
            <a:pPr marL="114300" indent="0">
              <a:buNone/>
            </a:pPr>
            <a:endParaRPr lang="en-GB" dirty="0" smtClean="0"/>
          </a:p>
          <a:p>
            <a:pPr marL="114300" indent="0" algn="ctr">
              <a:buNone/>
            </a:pPr>
            <a:endParaRPr lang="en-GB" dirty="0" smtClean="0"/>
          </a:p>
          <a:p>
            <a:endParaRPr lang="en-GB" dirty="0" smtClean="0"/>
          </a:p>
        </p:txBody>
      </p:sp>
    </p:spTree>
    <p:extLst>
      <p:ext uri="{BB962C8B-B14F-4D97-AF65-F5344CB8AC3E}">
        <p14:creationId xmlns:p14="http://schemas.microsoft.com/office/powerpoint/2010/main" val="38972595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620000" cy="1143000"/>
          </a:xfrm>
        </p:spPr>
        <p:txBody>
          <a:bodyPr/>
          <a:lstStyle/>
          <a:p>
            <a:pPr algn="ctr"/>
            <a:r>
              <a:rPr lang="en-GB" dirty="0" smtClean="0"/>
              <a:t>Routes, Realities &amp; Rewards</a:t>
            </a:r>
            <a:endParaRPr lang="en-GB" dirty="0"/>
          </a:p>
        </p:txBody>
      </p:sp>
      <p:sp>
        <p:nvSpPr>
          <p:cNvPr id="3" name="Content Placeholder 2"/>
          <p:cNvSpPr>
            <a:spLocks noGrp="1"/>
          </p:cNvSpPr>
          <p:nvPr>
            <p:ph idx="1"/>
          </p:nvPr>
        </p:nvSpPr>
        <p:spPr>
          <a:xfrm>
            <a:off x="457200" y="1295400"/>
            <a:ext cx="7620000" cy="5257800"/>
          </a:xfrm>
        </p:spPr>
        <p:txBody>
          <a:bodyPr>
            <a:normAutofit/>
          </a:bodyPr>
          <a:lstStyle/>
          <a:p>
            <a:pPr marL="114300" indent="0">
              <a:buNone/>
            </a:pPr>
            <a:r>
              <a:rPr lang="en-GB" sz="2800" b="1" dirty="0" smtClean="0"/>
              <a:t>Routes</a:t>
            </a:r>
          </a:p>
          <a:p>
            <a:r>
              <a:rPr lang="en-GB" sz="2500" dirty="0" smtClean="0"/>
              <a:t>Origins of this project</a:t>
            </a:r>
            <a:endParaRPr lang="en-GB" sz="2500" dirty="0"/>
          </a:p>
          <a:p>
            <a:pPr marL="114300" indent="0">
              <a:lnSpc>
                <a:spcPct val="150000"/>
              </a:lnSpc>
              <a:buNone/>
            </a:pPr>
            <a:r>
              <a:rPr lang="en-GB" sz="2800" b="1" dirty="0" smtClean="0"/>
              <a:t>Our Approach</a:t>
            </a:r>
            <a:endParaRPr lang="en-GB" sz="2800" b="1" dirty="0"/>
          </a:p>
          <a:p>
            <a:pPr marL="114300" indent="0">
              <a:buNone/>
            </a:pPr>
            <a:r>
              <a:rPr lang="en-GB" sz="2800" b="1" dirty="0" smtClean="0"/>
              <a:t>Realities</a:t>
            </a:r>
            <a:endParaRPr lang="en-GB" sz="2800" dirty="0"/>
          </a:p>
          <a:p>
            <a:r>
              <a:rPr lang="en-GB" sz="2500" dirty="0" smtClean="0"/>
              <a:t>A new version of the observation form</a:t>
            </a:r>
          </a:p>
          <a:p>
            <a:r>
              <a:rPr lang="en-GB" sz="2500" dirty="0" smtClean="0"/>
              <a:t>Improving the Pre-observation </a:t>
            </a:r>
            <a:r>
              <a:rPr lang="en-GB" sz="2500" dirty="0"/>
              <a:t>meeting </a:t>
            </a:r>
          </a:p>
          <a:p>
            <a:r>
              <a:rPr lang="en-GB" sz="2500" dirty="0" smtClean="0"/>
              <a:t>Training observers</a:t>
            </a:r>
            <a:r>
              <a:rPr lang="en-GB" sz="2500" dirty="0"/>
              <a:t> </a:t>
            </a:r>
          </a:p>
          <a:p>
            <a:pPr marL="114300" indent="0">
              <a:lnSpc>
                <a:spcPct val="150000"/>
              </a:lnSpc>
              <a:buNone/>
            </a:pPr>
            <a:r>
              <a:rPr lang="en-GB" sz="2800" b="1" dirty="0" smtClean="0"/>
              <a:t>Rewards</a:t>
            </a:r>
          </a:p>
          <a:p>
            <a:pPr marL="114300" indent="0">
              <a:lnSpc>
                <a:spcPct val="150000"/>
              </a:lnSpc>
              <a:buNone/>
            </a:pPr>
            <a:r>
              <a:rPr lang="en-GB" sz="2800" b="1" dirty="0" smtClean="0"/>
              <a:t>Where next</a:t>
            </a:r>
            <a:r>
              <a:rPr lang="en-GB" sz="2800" b="1" dirty="0"/>
              <a:t>? </a:t>
            </a:r>
            <a:endParaRPr lang="en-GB" sz="2800" dirty="0"/>
          </a:p>
          <a:p>
            <a:endParaRPr lang="en-GB" dirty="0"/>
          </a:p>
        </p:txBody>
      </p:sp>
    </p:spTree>
    <p:extLst>
      <p:ext uri="{BB962C8B-B14F-4D97-AF65-F5344CB8AC3E}">
        <p14:creationId xmlns:p14="http://schemas.microsoft.com/office/powerpoint/2010/main" val="37013790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620000" cy="1143000"/>
          </a:xfrm>
        </p:spPr>
        <p:txBody>
          <a:bodyPr/>
          <a:lstStyle/>
          <a:p>
            <a:pPr algn="ctr"/>
            <a:r>
              <a:rPr lang="en-GB" dirty="0" smtClean="0"/>
              <a:t>Routes, Realities &amp; Rewards</a:t>
            </a:r>
            <a:endParaRPr lang="en-GB" dirty="0"/>
          </a:p>
        </p:txBody>
      </p:sp>
      <p:sp>
        <p:nvSpPr>
          <p:cNvPr id="3" name="Content Placeholder 2"/>
          <p:cNvSpPr>
            <a:spLocks noGrp="1"/>
          </p:cNvSpPr>
          <p:nvPr>
            <p:ph idx="1"/>
          </p:nvPr>
        </p:nvSpPr>
        <p:spPr>
          <a:xfrm>
            <a:off x="152400" y="1295400"/>
            <a:ext cx="8077200" cy="5181600"/>
          </a:xfrm>
        </p:spPr>
        <p:txBody>
          <a:bodyPr>
            <a:normAutofit/>
          </a:bodyPr>
          <a:lstStyle/>
          <a:p>
            <a:pPr marL="114300" indent="0" algn="ctr">
              <a:buNone/>
            </a:pPr>
            <a:r>
              <a:rPr lang="en-GB" sz="2800" b="1" dirty="0" smtClean="0"/>
              <a:t>Routes: Origins of the project</a:t>
            </a:r>
          </a:p>
          <a:p>
            <a:pPr marL="114300" indent="0" algn="ctr">
              <a:buNone/>
            </a:pPr>
            <a:endParaRPr lang="en-GB" sz="1500" dirty="0" smtClean="0"/>
          </a:p>
          <a:p>
            <a:r>
              <a:rPr lang="en-GB" sz="2500" dirty="0" smtClean="0"/>
              <a:t>Several PSE courses running at peak, 35-55 tutors needed</a:t>
            </a:r>
          </a:p>
          <a:p>
            <a:r>
              <a:rPr lang="en-GB" sz="2500" dirty="0">
                <a:cs typeface="Arial" panose="020B0604020202020204" pitchFamily="34" charset="0"/>
              </a:rPr>
              <a:t>Recruitment </a:t>
            </a:r>
            <a:r>
              <a:rPr lang="en-GB" sz="2500" dirty="0" smtClean="0">
                <a:cs typeface="Arial" panose="020B0604020202020204" pitchFamily="34" charset="0"/>
              </a:rPr>
              <a:t>over an extended period</a:t>
            </a:r>
          </a:p>
          <a:p>
            <a:r>
              <a:rPr lang="en-GB" sz="2500" dirty="0" smtClean="0">
                <a:cs typeface="Arial" panose="020B0604020202020204" pitchFamily="34" charset="0"/>
              </a:rPr>
              <a:t>Reference to TEAP competencies in recruitment</a:t>
            </a:r>
          </a:p>
          <a:p>
            <a:r>
              <a:rPr lang="en-GB" sz="2500" dirty="0">
                <a:cs typeface="Arial" panose="020B0604020202020204" pitchFamily="34" charset="0"/>
              </a:rPr>
              <a:t>Range of experience &amp; qualification means no common language for discussing best </a:t>
            </a:r>
            <a:r>
              <a:rPr lang="en-GB" sz="2500" dirty="0" smtClean="0">
                <a:cs typeface="Arial" panose="020B0604020202020204" pitchFamily="34" charset="0"/>
              </a:rPr>
              <a:t>practice</a:t>
            </a:r>
          </a:p>
          <a:p>
            <a:r>
              <a:rPr lang="en-GB" sz="2500" dirty="0">
                <a:cs typeface="Arial" panose="020B0604020202020204" pitchFamily="34" charset="0"/>
              </a:rPr>
              <a:t>Need to establish </a:t>
            </a:r>
            <a:r>
              <a:rPr lang="en-GB" sz="2500" dirty="0" smtClean="0">
                <a:cs typeface="Arial" panose="020B0604020202020204" pitchFamily="34" charset="0"/>
              </a:rPr>
              <a:t>best </a:t>
            </a:r>
            <a:r>
              <a:rPr lang="en-GB" sz="2500" i="1" dirty="0" smtClean="0">
                <a:cs typeface="Arial" panose="020B0604020202020204" pitchFamily="34" charset="0"/>
              </a:rPr>
              <a:t>classroom</a:t>
            </a:r>
            <a:r>
              <a:rPr lang="en-GB" sz="2500" dirty="0" smtClean="0">
                <a:cs typeface="Arial" panose="020B0604020202020204" pitchFamily="34" charset="0"/>
              </a:rPr>
              <a:t> </a:t>
            </a:r>
            <a:r>
              <a:rPr lang="en-GB" sz="2500" dirty="0">
                <a:cs typeface="Arial" panose="020B0604020202020204" pitchFamily="34" charset="0"/>
              </a:rPr>
              <a:t>practice </a:t>
            </a:r>
            <a:endParaRPr lang="en-GB" sz="2500" dirty="0" smtClean="0">
              <a:cs typeface="Arial" panose="020B0604020202020204" pitchFamily="34" charset="0"/>
            </a:endParaRPr>
          </a:p>
          <a:p>
            <a:r>
              <a:rPr lang="en-GB" sz="2500" dirty="0" smtClean="0">
                <a:cs typeface="Arial" panose="020B0604020202020204" pitchFamily="34" charset="0"/>
              </a:rPr>
              <a:t>Supporting returning tutors as well as new tutors</a:t>
            </a:r>
          </a:p>
          <a:p>
            <a:r>
              <a:rPr lang="en-GB" sz="2500" dirty="0" smtClean="0">
                <a:cs typeface="Arial" panose="020B0604020202020204" pitchFamily="34" charset="0"/>
              </a:rPr>
              <a:t>Desire </a:t>
            </a:r>
            <a:r>
              <a:rPr lang="en-GB" sz="2500" dirty="0">
                <a:cs typeface="Arial" panose="020B0604020202020204" pitchFamily="34" charset="0"/>
              </a:rPr>
              <a:t>for observations to form part of </a:t>
            </a:r>
            <a:r>
              <a:rPr lang="en-GB" sz="2500" dirty="0" smtClean="0">
                <a:cs typeface="Arial" panose="020B0604020202020204" pitchFamily="34" charset="0"/>
              </a:rPr>
              <a:t>CPD, </a:t>
            </a:r>
            <a:r>
              <a:rPr lang="en-GB" sz="2500" dirty="0">
                <a:cs typeface="Arial" panose="020B0604020202020204" pitchFamily="34" charset="0"/>
              </a:rPr>
              <a:t>working within limited time frame</a:t>
            </a:r>
          </a:p>
          <a:p>
            <a:endParaRPr lang="en-GB" sz="2500" dirty="0" smtClean="0">
              <a:cs typeface="Arial" panose="020B0604020202020204" pitchFamily="34" charset="0"/>
            </a:endParaRPr>
          </a:p>
          <a:p>
            <a:pPr marL="114300" indent="0" algn="ctr">
              <a:buNone/>
            </a:pPr>
            <a:endParaRPr lang="en-GB" sz="1500" i="1" dirty="0" smtClean="0">
              <a:cs typeface="Arial" panose="020B0604020202020204" pitchFamily="34" charset="0"/>
            </a:endParaRPr>
          </a:p>
          <a:p>
            <a:endParaRPr lang="en-GB" dirty="0" smtClean="0"/>
          </a:p>
        </p:txBody>
      </p:sp>
    </p:spTree>
    <p:extLst>
      <p:ext uri="{BB962C8B-B14F-4D97-AF65-F5344CB8AC3E}">
        <p14:creationId xmlns:p14="http://schemas.microsoft.com/office/powerpoint/2010/main" val="836342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500"/>
                                        <p:tgtEl>
                                          <p:spTgt spid="3">
                                            <p:txEl>
                                              <p:pRg st="5" end="5"/>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500"/>
                                        <p:tgtEl>
                                          <p:spTgt spid="3">
                                            <p:txEl>
                                              <p:pRg st="6" end="6"/>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fade">
                                      <p:cBhvr>
                                        <p:cTn id="26" dur="500"/>
                                        <p:tgtEl>
                                          <p:spTgt spid="3">
                                            <p:txEl>
                                              <p:pRg st="7" end="7"/>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Effect transition="in" filter="fade">
                                      <p:cBhvr>
                                        <p:cTn id="29"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620000" cy="1143000"/>
          </a:xfrm>
        </p:spPr>
        <p:txBody>
          <a:bodyPr/>
          <a:lstStyle/>
          <a:p>
            <a:pPr algn="ctr"/>
            <a:r>
              <a:rPr lang="en-GB" dirty="0" smtClean="0"/>
              <a:t>Routes, Realities &amp; Rewards</a:t>
            </a:r>
            <a:endParaRPr lang="en-GB" dirty="0"/>
          </a:p>
        </p:txBody>
      </p:sp>
      <p:sp>
        <p:nvSpPr>
          <p:cNvPr id="3" name="Content Placeholder 2"/>
          <p:cNvSpPr>
            <a:spLocks noGrp="1"/>
          </p:cNvSpPr>
          <p:nvPr>
            <p:ph idx="1"/>
          </p:nvPr>
        </p:nvSpPr>
        <p:spPr>
          <a:xfrm>
            <a:off x="304800" y="1219200"/>
            <a:ext cx="7772400" cy="5257800"/>
          </a:xfrm>
        </p:spPr>
        <p:txBody>
          <a:bodyPr>
            <a:normAutofit/>
          </a:bodyPr>
          <a:lstStyle/>
          <a:p>
            <a:pPr marL="114300" indent="0" algn="ctr">
              <a:buNone/>
            </a:pPr>
            <a:r>
              <a:rPr lang="en-GB" sz="2800" b="1" dirty="0" smtClean="0"/>
              <a:t>Routes &amp; Realities: Origins of the project</a:t>
            </a:r>
          </a:p>
          <a:p>
            <a:pPr marL="114300" indent="0" algn="ctr">
              <a:buNone/>
            </a:pPr>
            <a:endParaRPr lang="en-GB" sz="1500" dirty="0" smtClean="0"/>
          </a:p>
          <a:p>
            <a:r>
              <a:rPr lang="en-GB" sz="2500" dirty="0" smtClean="0">
                <a:cs typeface="Arial" panose="020B0604020202020204" pitchFamily="34" charset="0"/>
              </a:rPr>
              <a:t>Resistance to feedback from observers</a:t>
            </a:r>
          </a:p>
          <a:p>
            <a:pPr lvl="1">
              <a:buClr>
                <a:srgbClr val="92D050"/>
              </a:buClr>
              <a:buFont typeface="Wingdings" panose="05000000000000000000" pitchFamily="2" charset="2"/>
              <a:buChar char="Ø"/>
            </a:pPr>
            <a:r>
              <a:rPr lang="en-GB" sz="2500" dirty="0" smtClean="0">
                <a:cs typeface="Arial" panose="020B0604020202020204" pitchFamily="34" charset="0"/>
              </a:rPr>
              <a:t> theory vs practice  </a:t>
            </a:r>
          </a:p>
          <a:p>
            <a:pPr lvl="1">
              <a:buClr>
                <a:srgbClr val="92D050"/>
              </a:buClr>
              <a:buFont typeface="Wingdings" panose="05000000000000000000" pitchFamily="2" charset="2"/>
              <a:buChar char="Ø"/>
            </a:pPr>
            <a:r>
              <a:rPr lang="en-GB" sz="2500" i="1" dirty="0" smtClean="0">
                <a:cs typeface="Arial" panose="020B0604020202020204" pitchFamily="34" charset="0"/>
              </a:rPr>
              <a:t> </a:t>
            </a:r>
            <a:r>
              <a:rPr lang="en-GB" sz="2500" dirty="0" smtClean="0">
                <a:cs typeface="Arial" panose="020B0604020202020204" pitchFamily="34" charset="0"/>
              </a:rPr>
              <a:t>creativity vs syllabus</a:t>
            </a:r>
          </a:p>
          <a:p>
            <a:pPr lvl="1">
              <a:buClr>
                <a:srgbClr val="92D050"/>
              </a:buClr>
              <a:buFont typeface="Wingdings" panose="05000000000000000000" pitchFamily="2" charset="2"/>
              <a:buChar char="Ø"/>
            </a:pPr>
            <a:r>
              <a:rPr lang="en-GB" sz="2500" dirty="0" smtClean="0">
                <a:cs typeface="Arial" panose="020B0604020202020204" pitchFamily="34" charset="0"/>
              </a:rPr>
              <a:t> development or QA </a:t>
            </a:r>
          </a:p>
          <a:p>
            <a:pPr lvl="1">
              <a:buClr>
                <a:srgbClr val="92D050"/>
              </a:buClr>
              <a:buFont typeface="Wingdings" panose="05000000000000000000" pitchFamily="2" charset="2"/>
              <a:buChar char="Ø"/>
            </a:pPr>
            <a:r>
              <a:rPr lang="en-GB" sz="2500" i="1" dirty="0" smtClean="0">
                <a:cs typeface="Arial" panose="020B0604020202020204" pitchFamily="34" charset="0"/>
              </a:rPr>
              <a:t> </a:t>
            </a:r>
            <a:r>
              <a:rPr lang="en-GB" sz="2500" dirty="0" smtClean="0">
                <a:cs typeface="Arial" panose="020B0604020202020204" pitchFamily="34" charset="0"/>
              </a:rPr>
              <a:t>credibility of observers (both new &amp; non-teaching)</a:t>
            </a:r>
          </a:p>
          <a:p>
            <a:pPr marL="411480" lvl="1" indent="0">
              <a:buNone/>
            </a:pPr>
            <a:endParaRPr lang="en-GB" sz="2500" i="1" dirty="0" smtClean="0">
              <a:cs typeface="Arial" panose="020B0604020202020204" pitchFamily="34" charset="0"/>
            </a:endParaRPr>
          </a:p>
          <a:p>
            <a:r>
              <a:rPr lang="en-GB" sz="2500" dirty="0" smtClean="0">
                <a:cs typeface="Arial" panose="020B0604020202020204" pitchFamily="34" charset="0"/>
              </a:rPr>
              <a:t>Getting ‘by-in’ from the observed – rewards?</a:t>
            </a:r>
          </a:p>
          <a:p>
            <a:endParaRPr lang="en-GB" sz="2800" dirty="0" smtClean="0">
              <a:cs typeface="Arial" panose="020B0604020202020204" pitchFamily="34" charset="0"/>
            </a:endParaRPr>
          </a:p>
        </p:txBody>
      </p:sp>
    </p:spTree>
    <p:extLst>
      <p:ext uri="{BB962C8B-B14F-4D97-AF65-F5344CB8AC3E}">
        <p14:creationId xmlns:p14="http://schemas.microsoft.com/office/powerpoint/2010/main" val="346841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fade">
                                      <p:cBhvr>
                                        <p:cTn id="19" dur="500"/>
                                        <p:tgtEl>
                                          <p:spTgt spid="3">
                                            <p:txEl>
                                              <p:pRg st="6" end="6"/>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
                                            <p:txEl>
                                              <p:pRg st="8" end="8"/>
                                            </p:txEl>
                                          </p:spTgt>
                                        </p:tgtEl>
                                        <p:attrNameLst>
                                          <p:attrName>style.visibility</p:attrName>
                                        </p:attrNameLst>
                                      </p:cBhvr>
                                      <p:to>
                                        <p:strVal val="visible"/>
                                      </p:to>
                                    </p:set>
                                    <p:animEffect transition="in" filter="fade">
                                      <p:cBhvr>
                                        <p:cTn id="24"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
            <a:ext cx="7620000" cy="1143000"/>
          </a:xfrm>
        </p:spPr>
        <p:txBody>
          <a:bodyPr/>
          <a:lstStyle/>
          <a:p>
            <a:pPr algn="ctr"/>
            <a:r>
              <a:rPr lang="en-GB" dirty="0" smtClean="0"/>
              <a:t>Routes, Realities &amp; Rewards</a:t>
            </a:r>
            <a:endParaRPr lang="en-GB" dirty="0"/>
          </a:p>
        </p:txBody>
      </p:sp>
      <p:sp>
        <p:nvSpPr>
          <p:cNvPr id="3" name="Content Placeholder 2"/>
          <p:cNvSpPr>
            <a:spLocks noGrp="1"/>
          </p:cNvSpPr>
          <p:nvPr>
            <p:ph idx="1"/>
          </p:nvPr>
        </p:nvSpPr>
        <p:spPr>
          <a:xfrm>
            <a:off x="228600" y="1143000"/>
            <a:ext cx="7848600" cy="5410200"/>
          </a:xfrm>
        </p:spPr>
        <p:txBody>
          <a:bodyPr>
            <a:normAutofit/>
          </a:bodyPr>
          <a:lstStyle/>
          <a:p>
            <a:pPr marL="114300" indent="0" algn="ctr">
              <a:buNone/>
            </a:pPr>
            <a:r>
              <a:rPr lang="en-GB" sz="2800" b="1" dirty="0" smtClean="0"/>
              <a:t>Our approach</a:t>
            </a:r>
          </a:p>
          <a:p>
            <a:pPr marL="114300" indent="0" algn="ctr">
              <a:buNone/>
            </a:pPr>
            <a:endParaRPr lang="en-GB" sz="1500" dirty="0" smtClean="0"/>
          </a:p>
          <a:p>
            <a:r>
              <a:rPr lang="en-GB" sz="2500" dirty="0" smtClean="0"/>
              <a:t>Interested group met to discuss common issues</a:t>
            </a:r>
          </a:p>
          <a:p>
            <a:r>
              <a:rPr lang="en-GB" sz="2500" dirty="0" smtClean="0"/>
              <a:t>Evaluation of the example observation form offered in BAS Handbook  in terms of effectiveness in our contexts</a:t>
            </a:r>
          </a:p>
          <a:p>
            <a:r>
              <a:rPr lang="en-GB" sz="2500" dirty="0" smtClean="0"/>
              <a:t>Discussion of what to add/amend to best serve our tutors and enhance course delivery</a:t>
            </a:r>
          </a:p>
          <a:p>
            <a:r>
              <a:rPr lang="en-GB" sz="2500" dirty="0" smtClean="0"/>
              <a:t>Discussion of other factors around observations e.g.  </a:t>
            </a:r>
          </a:p>
          <a:p>
            <a:pPr lvl="2">
              <a:buClr>
                <a:schemeClr val="accent1"/>
              </a:buClr>
              <a:buFont typeface="Wingdings" pitchFamily="2" charset="2"/>
              <a:buChar char="Ø"/>
            </a:pPr>
            <a:r>
              <a:rPr lang="en-GB" sz="2300" dirty="0" smtClean="0"/>
              <a:t> </a:t>
            </a:r>
            <a:r>
              <a:rPr lang="en-GB" sz="2500" dirty="0" smtClean="0"/>
              <a:t>supporting teachers into the observations</a:t>
            </a:r>
          </a:p>
          <a:p>
            <a:pPr lvl="2">
              <a:buClr>
                <a:schemeClr val="accent1"/>
              </a:buClr>
              <a:buFont typeface="Wingdings" pitchFamily="2" charset="2"/>
              <a:buChar char="Ø"/>
            </a:pPr>
            <a:r>
              <a:rPr lang="en-GB" sz="2500" dirty="0" smtClean="0"/>
              <a:t> training the trainers</a:t>
            </a:r>
          </a:p>
          <a:p>
            <a:pPr lvl="2">
              <a:buClr>
                <a:schemeClr val="accent1"/>
              </a:buClr>
              <a:buFont typeface="Wingdings" pitchFamily="2" charset="2"/>
              <a:buChar char="Ø"/>
            </a:pPr>
            <a:r>
              <a:rPr lang="en-GB" sz="2500" dirty="0" smtClean="0"/>
              <a:t> other </a:t>
            </a:r>
            <a:r>
              <a:rPr lang="en-GB" sz="2500" dirty="0"/>
              <a:t>ways of getting feedback on </a:t>
            </a:r>
            <a:r>
              <a:rPr lang="en-GB" sz="2500" dirty="0" smtClean="0"/>
              <a:t>teaching</a:t>
            </a:r>
            <a:endParaRPr lang="en-GB" dirty="0" smtClean="0"/>
          </a:p>
          <a:p>
            <a:r>
              <a:rPr lang="en-GB" sz="2500" dirty="0" smtClean="0"/>
              <a:t>Continuation of discussion for each iteration</a:t>
            </a:r>
          </a:p>
        </p:txBody>
      </p:sp>
    </p:spTree>
    <p:extLst>
      <p:ext uri="{BB962C8B-B14F-4D97-AF65-F5344CB8AC3E}">
        <p14:creationId xmlns:p14="http://schemas.microsoft.com/office/powerpoint/2010/main" val="871923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500"/>
                                        <p:tgtEl>
                                          <p:spTgt spid="3">
                                            <p:txEl>
                                              <p:pRg st="8" end="8"/>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fade">
                                      <p:cBhvr>
                                        <p:cTn id="34"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620000" cy="1143000"/>
          </a:xfrm>
        </p:spPr>
        <p:txBody>
          <a:bodyPr/>
          <a:lstStyle/>
          <a:p>
            <a:pPr algn="ctr"/>
            <a:r>
              <a:rPr lang="en-GB" dirty="0" smtClean="0"/>
              <a:t>Routes, Realities &amp; Rewards</a:t>
            </a:r>
            <a:endParaRPr lang="en-GB" dirty="0"/>
          </a:p>
        </p:txBody>
      </p:sp>
      <p:sp>
        <p:nvSpPr>
          <p:cNvPr id="3" name="Content Placeholder 2"/>
          <p:cNvSpPr>
            <a:spLocks noGrp="1"/>
          </p:cNvSpPr>
          <p:nvPr>
            <p:ph idx="1"/>
          </p:nvPr>
        </p:nvSpPr>
        <p:spPr>
          <a:xfrm>
            <a:off x="457200" y="1219200"/>
            <a:ext cx="7620000" cy="5105400"/>
          </a:xfrm>
        </p:spPr>
        <p:txBody>
          <a:bodyPr>
            <a:normAutofit lnSpcReduction="10000"/>
          </a:bodyPr>
          <a:lstStyle/>
          <a:p>
            <a:pPr marL="114300" indent="0" algn="ctr">
              <a:buNone/>
            </a:pPr>
            <a:r>
              <a:rPr lang="en-GB" sz="2800" b="1" dirty="0" smtClean="0"/>
              <a:t>Realities 1: Changing the observation form</a:t>
            </a:r>
          </a:p>
          <a:p>
            <a:pPr marL="114300" indent="0" algn="ctr">
              <a:buNone/>
            </a:pPr>
            <a:endParaRPr lang="en-GB" sz="1500" dirty="0" smtClean="0"/>
          </a:p>
          <a:p>
            <a:r>
              <a:rPr lang="en-GB" sz="2500" dirty="0" smtClean="0"/>
              <a:t>Finding a shared language: </a:t>
            </a:r>
            <a:r>
              <a:rPr lang="en-GB" sz="2500" i="1" dirty="0" smtClean="0"/>
              <a:t>guidance document</a:t>
            </a:r>
          </a:p>
          <a:p>
            <a:pPr lvl="2">
              <a:buClr>
                <a:srgbClr val="92D050"/>
              </a:buClr>
              <a:buFont typeface="Wingdings" pitchFamily="2" charset="2"/>
              <a:buChar char="Ø"/>
            </a:pPr>
            <a:r>
              <a:rPr lang="en-GB" sz="2500" dirty="0" smtClean="0"/>
              <a:t>Lesson management</a:t>
            </a:r>
          </a:p>
          <a:p>
            <a:pPr lvl="2">
              <a:buClr>
                <a:srgbClr val="92D050"/>
              </a:buClr>
              <a:buFont typeface="Wingdings" pitchFamily="2" charset="2"/>
              <a:buChar char="Ø"/>
            </a:pPr>
            <a:r>
              <a:rPr lang="en-GB" sz="2500" dirty="0" smtClean="0"/>
              <a:t>Academic language</a:t>
            </a:r>
          </a:p>
          <a:p>
            <a:pPr lvl="2">
              <a:buClr>
                <a:srgbClr val="92D050"/>
              </a:buClr>
              <a:buFont typeface="Wingdings" pitchFamily="2" charset="2"/>
              <a:buChar char="Ø"/>
            </a:pPr>
            <a:r>
              <a:rPr lang="en-GB" sz="2500" dirty="0" smtClean="0"/>
              <a:t>Academic skills</a:t>
            </a:r>
          </a:p>
          <a:p>
            <a:pPr lvl="2">
              <a:buClr>
                <a:schemeClr val="accent1"/>
              </a:buClr>
              <a:buFont typeface="Wingdings" pitchFamily="2" charset="2"/>
              <a:buChar char="Ø"/>
            </a:pPr>
            <a:r>
              <a:rPr lang="en-GB" sz="2500" dirty="0" smtClean="0"/>
              <a:t>Bridge to destination degree programme</a:t>
            </a:r>
          </a:p>
          <a:p>
            <a:pPr lvl="2">
              <a:buClr>
                <a:schemeClr val="accent1"/>
              </a:buClr>
              <a:buFont typeface="Wingdings" pitchFamily="2" charset="2"/>
              <a:buChar char="Ø"/>
            </a:pPr>
            <a:r>
              <a:rPr lang="en-GB" sz="2500" dirty="0" smtClean="0"/>
              <a:t>Checklist</a:t>
            </a:r>
          </a:p>
          <a:p>
            <a:r>
              <a:rPr lang="en-GB" sz="2500" dirty="0" smtClean="0"/>
              <a:t>Improving planning: </a:t>
            </a:r>
            <a:r>
              <a:rPr lang="en-GB" sz="2500" i="1" dirty="0" smtClean="0"/>
              <a:t>pre-observation meeting &amp; lesson plan template </a:t>
            </a:r>
          </a:p>
          <a:p>
            <a:r>
              <a:rPr lang="en-GB" sz="2500" dirty="0" smtClean="0"/>
              <a:t>Framing effective feedback</a:t>
            </a:r>
          </a:p>
          <a:p>
            <a:r>
              <a:rPr lang="en-GB" sz="2500" dirty="0" smtClean="0"/>
              <a:t>Looking back and forward</a:t>
            </a:r>
          </a:p>
          <a:p>
            <a:pPr marL="114300" indent="0">
              <a:buNone/>
            </a:pPr>
            <a:endParaRPr lang="en-GB" dirty="0" smtClean="0"/>
          </a:p>
        </p:txBody>
      </p:sp>
    </p:spTree>
    <p:extLst>
      <p:ext uri="{BB962C8B-B14F-4D97-AF65-F5344CB8AC3E}">
        <p14:creationId xmlns:p14="http://schemas.microsoft.com/office/powerpoint/2010/main" val="939157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500"/>
                                        <p:tgtEl>
                                          <p:spTgt spid="3">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fade">
                                      <p:cBhvr>
                                        <p:cTn id="4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417"/>
            <a:ext cx="7620000" cy="1143000"/>
          </a:xfrm>
        </p:spPr>
        <p:txBody>
          <a:bodyPr/>
          <a:lstStyle/>
          <a:p>
            <a:pPr algn="ctr"/>
            <a:r>
              <a:rPr lang="en-GB" dirty="0" smtClean="0"/>
              <a:t>Routes, Realities &amp; Rewards</a:t>
            </a:r>
            <a:endParaRPr lang="en-GB" dirty="0"/>
          </a:p>
        </p:txBody>
      </p:sp>
      <p:sp>
        <p:nvSpPr>
          <p:cNvPr id="3" name="Content Placeholder 2"/>
          <p:cNvSpPr>
            <a:spLocks noGrp="1"/>
          </p:cNvSpPr>
          <p:nvPr>
            <p:ph idx="1"/>
          </p:nvPr>
        </p:nvSpPr>
        <p:spPr>
          <a:xfrm>
            <a:off x="381000" y="1143000"/>
            <a:ext cx="7848600" cy="5486400"/>
          </a:xfrm>
        </p:spPr>
        <p:txBody>
          <a:bodyPr>
            <a:normAutofit/>
          </a:bodyPr>
          <a:lstStyle/>
          <a:p>
            <a:pPr marL="114300" indent="0" algn="ctr">
              <a:buNone/>
            </a:pPr>
            <a:r>
              <a:rPr lang="en-GB" sz="2800" b="1" dirty="0" smtClean="0"/>
              <a:t>Realities 2: Improving the pre-observation meeting </a:t>
            </a:r>
          </a:p>
          <a:p>
            <a:pPr marL="114300" indent="0">
              <a:buNone/>
            </a:pPr>
            <a:endParaRPr lang="en-GB" sz="1500" b="1" dirty="0" smtClean="0"/>
          </a:p>
          <a:p>
            <a:pPr marL="114300" indent="0">
              <a:buNone/>
            </a:pPr>
            <a:r>
              <a:rPr lang="en-GB" sz="2500" b="1" dirty="0" smtClean="0"/>
              <a:t>What?</a:t>
            </a:r>
            <a:endParaRPr lang="en-GB" sz="2500" b="1" dirty="0"/>
          </a:p>
          <a:p>
            <a:r>
              <a:rPr lang="en-GB" sz="2500" dirty="0" smtClean="0"/>
              <a:t>Reviewing lesson </a:t>
            </a:r>
            <a:r>
              <a:rPr lang="en-GB" sz="2500" dirty="0"/>
              <a:t>plans </a:t>
            </a:r>
            <a:r>
              <a:rPr lang="en-GB" sz="2500" dirty="0" smtClean="0"/>
              <a:t>/ materials</a:t>
            </a:r>
          </a:p>
          <a:p>
            <a:pPr lvl="1">
              <a:buClr>
                <a:srgbClr val="92D050"/>
              </a:buClr>
              <a:buFont typeface="Wingdings"/>
              <a:buChar char="è"/>
            </a:pPr>
            <a:r>
              <a:rPr lang="en-GB" sz="2500" dirty="0"/>
              <a:t>t</a:t>
            </a:r>
            <a:r>
              <a:rPr lang="en-GB" sz="2500" dirty="0" smtClean="0"/>
              <a:t>eaching &amp; learning context </a:t>
            </a:r>
          </a:p>
          <a:p>
            <a:pPr lvl="1">
              <a:buClr>
                <a:srgbClr val="92D050"/>
              </a:buClr>
              <a:buFont typeface="Wingdings"/>
              <a:buChar char="è"/>
            </a:pPr>
            <a:r>
              <a:rPr lang="en-GB" sz="2500" dirty="0" smtClean="0"/>
              <a:t>student experience</a:t>
            </a:r>
            <a:endParaRPr lang="en-GB" sz="2500" b="1" dirty="0"/>
          </a:p>
          <a:p>
            <a:pPr marL="114300" indent="0">
              <a:buNone/>
            </a:pPr>
            <a:endParaRPr lang="en-GB" sz="2500" b="1" dirty="0" smtClean="0"/>
          </a:p>
          <a:p>
            <a:pPr marL="114300" indent="0">
              <a:buNone/>
            </a:pPr>
            <a:r>
              <a:rPr lang="en-GB" sz="2500" b="1" dirty="0" smtClean="0"/>
              <a:t>How</a:t>
            </a:r>
            <a:r>
              <a:rPr lang="en-GB" sz="2500" b="1" dirty="0"/>
              <a:t>?</a:t>
            </a:r>
          </a:p>
          <a:p>
            <a:r>
              <a:rPr lang="en-GB" sz="2500" dirty="0" smtClean="0"/>
              <a:t>Discussion </a:t>
            </a:r>
            <a:r>
              <a:rPr lang="en-GB" sz="2500" dirty="0"/>
              <a:t>between observer and </a:t>
            </a:r>
            <a:r>
              <a:rPr lang="en-GB" sz="2500" dirty="0" smtClean="0"/>
              <a:t>tutor</a:t>
            </a:r>
          </a:p>
          <a:p>
            <a:r>
              <a:rPr lang="en-GB" sz="2500" dirty="0" smtClean="0"/>
              <a:t>Self-reflection / coaching / directive</a:t>
            </a:r>
            <a:endParaRPr lang="en-GB" sz="2500" dirty="0"/>
          </a:p>
          <a:p>
            <a:pPr marL="114300" indent="0" algn="ctr">
              <a:buNone/>
            </a:pPr>
            <a:endParaRPr lang="en-GB" sz="2800" dirty="0" smtClean="0"/>
          </a:p>
          <a:p>
            <a:pPr marL="114300" indent="0">
              <a:buNone/>
            </a:pPr>
            <a:endParaRPr lang="en-GB" dirty="0" smtClean="0"/>
          </a:p>
          <a:p>
            <a:pPr marL="114300" indent="0">
              <a:buNone/>
            </a:pPr>
            <a:endParaRPr lang="en-GB" dirty="0" smtClean="0"/>
          </a:p>
          <a:p>
            <a:pPr marL="114300" indent="0" algn="ctr">
              <a:buNone/>
            </a:pPr>
            <a:endParaRPr lang="en-GB" dirty="0" smtClean="0"/>
          </a:p>
          <a:p>
            <a:endParaRPr lang="en-GB" dirty="0" smtClean="0"/>
          </a:p>
        </p:txBody>
      </p:sp>
      <p:sp>
        <p:nvSpPr>
          <p:cNvPr id="7" name="Rectangle 6"/>
          <p:cNvSpPr/>
          <p:nvPr/>
        </p:nvSpPr>
        <p:spPr>
          <a:xfrm>
            <a:off x="5722883" y="2495649"/>
            <a:ext cx="1752600" cy="533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sz="2000" dirty="0">
                <a:solidFill>
                  <a:schemeClr val="tx1">
                    <a:lumMod val="75000"/>
                    <a:lumOff val="25000"/>
                  </a:schemeClr>
                </a:solidFill>
              </a:rPr>
              <a:t>b</a:t>
            </a:r>
            <a:r>
              <a:rPr lang="en-GB" sz="2000" dirty="0" smtClean="0">
                <a:solidFill>
                  <a:schemeClr val="tx1">
                    <a:lumMod val="75000"/>
                    <a:lumOff val="25000"/>
                  </a:schemeClr>
                </a:solidFill>
              </a:rPr>
              <a:t>est practice</a:t>
            </a:r>
            <a:endParaRPr lang="en-GB" sz="2000" dirty="0">
              <a:solidFill>
                <a:schemeClr val="tx1">
                  <a:lumMod val="75000"/>
                  <a:lumOff val="25000"/>
                </a:schemeClr>
              </a:solidFill>
            </a:endParaRPr>
          </a:p>
        </p:txBody>
      </p:sp>
      <p:sp>
        <p:nvSpPr>
          <p:cNvPr id="5" name="Rectangle 4"/>
          <p:cNvSpPr/>
          <p:nvPr/>
        </p:nvSpPr>
        <p:spPr>
          <a:xfrm>
            <a:off x="5722883" y="3195145"/>
            <a:ext cx="1752600" cy="609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sz="2000" dirty="0">
                <a:solidFill>
                  <a:schemeClr val="tx1">
                    <a:lumMod val="75000"/>
                    <a:lumOff val="25000"/>
                  </a:schemeClr>
                </a:solidFill>
              </a:rPr>
              <a:t>s</a:t>
            </a:r>
            <a:r>
              <a:rPr lang="en-GB" sz="2000" dirty="0" smtClean="0">
                <a:solidFill>
                  <a:schemeClr val="tx1">
                    <a:lumMod val="75000"/>
                    <a:lumOff val="25000"/>
                  </a:schemeClr>
                </a:solidFill>
              </a:rPr>
              <a:t>tandards of delivery</a:t>
            </a:r>
            <a:endParaRPr lang="en-GB" sz="2000" dirty="0">
              <a:solidFill>
                <a:schemeClr val="tx1">
                  <a:lumMod val="75000"/>
                  <a:lumOff val="25000"/>
                </a:schemeClr>
              </a:solidFill>
            </a:endParaRPr>
          </a:p>
        </p:txBody>
      </p:sp>
    </p:spTree>
    <p:extLst>
      <p:ext uri="{BB962C8B-B14F-4D97-AF65-F5344CB8AC3E}">
        <p14:creationId xmlns:p14="http://schemas.microsoft.com/office/powerpoint/2010/main" val="3382167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
            <a:ext cx="7620000" cy="1143000"/>
          </a:xfrm>
        </p:spPr>
        <p:txBody>
          <a:bodyPr/>
          <a:lstStyle/>
          <a:p>
            <a:pPr algn="ctr"/>
            <a:r>
              <a:rPr lang="en-GB" dirty="0" smtClean="0"/>
              <a:t>Routes, Realities &amp; Rewards</a:t>
            </a:r>
            <a:endParaRPr lang="en-GB" dirty="0"/>
          </a:p>
        </p:txBody>
      </p:sp>
      <p:sp>
        <p:nvSpPr>
          <p:cNvPr id="3" name="Content Placeholder 2"/>
          <p:cNvSpPr>
            <a:spLocks noGrp="1"/>
          </p:cNvSpPr>
          <p:nvPr>
            <p:ph idx="1"/>
          </p:nvPr>
        </p:nvSpPr>
        <p:spPr>
          <a:xfrm>
            <a:off x="228600" y="1295400"/>
            <a:ext cx="8077200" cy="5410200"/>
          </a:xfrm>
          <a:ln>
            <a:noFill/>
          </a:ln>
        </p:spPr>
        <p:txBody>
          <a:bodyPr>
            <a:normAutofit fontScale="92500"/>
          </a:bodyPr>
          <a:lstStyle/>
          <a:p>
            <a:pPr marL="114300" indent="0" algn="ctr">
              <a:buNone/>
            </a:pPr>
            <a:r>
              <a:rPr lang="en-GB" sz="3000" b="1" dirty="0" smtClean="0"/>
              <a:t>Realities 2: Improving the pre-observation meeting </a:t>
            </a:r>
          </a:p>
          <a:p>
            <a:pPr marL="114300" indent="0">
              <a:buNone/>
            </a:pPr>
            <a:endParaRPr lang="en-GB" sz="1500" b="1" dirty="0" smtClean="0"/>
          </a:p>
          <a:p>
            <a:pPr marL="114300" indent="0">
              <a:buNone/>
            </a:pPr>
            <a:r>
              <a:rPr lang="en-GB" sz="2700" b="1" dirty="0" smtClean="0"/>
              <a:t>Experiences and Results</a:t>
            </a:r>
            <a:endParaRPr lang="en-GB" sz="2700" b="1" dirty="0"/>
          </a:p>
          <a:p>
            <a:r>
              <a:rPr lang="en-GB" sz="2700" dirty="0" smtClean="0"/>
              <a:t>Approaches</a:t>
            </a:r>
            <a:endParaRPr lang="en-GB" sz="2700" dirty="0"/>
          </a:p>
          <a:p>
            <a:r>
              <a:rPr lang="en-GB" sz="2700" dirty="0"/>
              <a:t>Challenges reviewing lesson plans</a:t>
            </a:r>
          </a:p>
          <a:p>
            <a:r>
              <a:rPr lang="en-GB" sz="2700" dirty="0"/>
              <a:t>Dealing with changes</a:t>
            </a:r>
          </a:p>
          <a:p>
            <a:r>
              <a:rPr lang="en-GB" sz="2700" dirty="0"/>
              <a:t>Observation in </a:t>
            </a:r>
            <a:r>
              <a:rPr lang="en-GB" sz="2700" dirty="0" smtClean="0"/>
              <a:t>practice</a:t>
            </a:r>
          </a:p>
          <a:p>
            <a:pPr marL="114300" indent="0">
              <a:buNone/>
            </a:pPr>
            <a:endParaRPr lang="en-GB" sz="2700" dirty="0"/>
          </a:p>
          <a:p>
            <a:pPr marL="114300" indent="0" algn="r">
              <a:buNone/>
            </a:pPr>
            <a:endParaRPr lang="en-GB" sz="2700" dirty="0" smtClean="0">
              <a:sym typeface="Webdings"/>
            </a:endParaRPr>
          </a:p>
          <a:p>
            <a:pPr marL="114300" indent="0" algn="r">
              <a:buNone/>
            </a:pPr>
            <a:endParaRPr lang="en-GB" sz="2700" dirty="0" smtClean="0">
              <a:sym typeface="Webdings"/>
            </a:endParaRPr>
          </a:p>
          <a:p>
            <a:pPr marL="114300" indent="0" algn="r">
              <a:buNone/>
            </a:pPr>
            <a:r>
              <a:rPr lang="en-GB" sz="2900" dirty="0" smtClean="0">
                <a:sym typeface="Webdings"/>
              </a:rPr>
              <a:t></a:t>
            </a:r>
            <a:r>
              <a:rPr lang="en-GB" sz="2700" dirty="0" smtClean="0"/>
              <a:t>"</a:t>
            </a:r>
            <a:r>
              <a:rPr lang="en-GB" sz="2700" i="1" dirty="0" smtClean="0"/>
              <a:t>lesson </a:t>
            </a:r>
            <a:r>
              <a:rPr lang="en-GB" sz="2700" i="1" dirty="0"/>
              <a:t>planning more meaningful and </a:t>
            </a:r>
            <a:r>
              <a:rPr lang="en-GB" sz="2700" i="1" dirty="0" smtClean="0"/>
              <a:t>contextualized“  </a:t>
            </a:r>
          </a:p>
          <a:p>
            <a:pPr marL="114300" indent="0" algn="r">
              <a:buNone/>
            </a:pPr>
            <a:r>
              <a:rPr lang="en-GB" dirty="0" smtClean="0"/>
              <a:t>O’Leary </a:t>
            </a:r>
            <a:r>
              <a:rPr lang="en-GB" dirty="0"/>
              <a:t>(2014:140) </a:t>
            </a:r>
          </a:p>
          <a:p>
            <a:pPr marL="114300" indent="0" algn="ctr">
              <a:buNone/>
            </a:pPr>
            <a:endParaRPr lang="en-GB" sz="2800" dirty="0" smtClean="0"/>
          </a:p>
          <a:p>
            <a:pPr marL="114300" indent="0">
              <a:buNone/>
            </a:pPr>
            <a:endParaRPr lang="en-GB" dirty="0" smtClean="0"/>
          </a:p>
          <a:p>
            <a:pPr marL="114300" indent="0">
              <a:buNone/>
            </a:pPr>
            <a:endParaRPr lang="en-GB" dirty="0" smtClean="0"/>
          </a:p>
          <a:p>
            <a:pPr marL="114300" indent="0" algn="ctr">
              <a:buNone/>
            </a:pPr>
            <a:endParaRPr lang="en-GB" dirty="0" smtClean="0"/>
          </a:p>
          <a:p>
            <a:endParaRPr lang="en-GB" dirty="0" smtClean="0"/>
          </a:p>
        </p:txBody>
      </p:sp>
      <p:sp>
        <p:nvSpPr>
          <p:cNvPr id="4" name="Rectangular Callout 3"/>
          <p:cNvSpPr/>
          <p:nvPr/>
        </p:nvSpPr>
        <p:spPr>
          <a:xfrm>
            <a:off x="762000" y="4800600"/>
            <a:ext cx="5791200" cy="755469"/>
          </a:xfrm>
          <a:prstGeom prst="wedgeRectCallout">
            <a:avLst>
              <a:gd name="adj1" fmla="val -44768"/>
              <a:gd name="adj2" fmla="val -10143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i="1" dirty="0" smtClean="0">
                <a:solidFill>
                  <a:schemeClr val="tx1"/>
                </a:solidFill>
              </a:rPr>
              <a:t>Tutors </a:t>
            </a:r>
            <a:r>
              <a:rPr lang="en-GB" sz="2400" i="1" dirty="0">
                <a:solidFill>
                  <a:schemeClr val="tx1"/>
                </a:solidFill>
              </a:rPr>
              <a:t>receptive to pre-observation </a:t>
            </a:r>
            <a:r>
              <a:rPr lang="en-GB" sz="2400" i="1" dirty="0" smtClean="0">
                <a:solidFill>
                  <a:schemeClr val="tx1"/>
                </a:solidFill>
              </a:rPr>
              <a:t>meeting.</a:t>
            </a:r>
          </a:p>
          <a:p>
            <a:r>
              <a:rPr lang="en-GB" sz="1500" i="1" dirty="0" smtClean="0">
                <a:solidFill>
                  <a:schemeClr val="tx1"/>
                </a:solidFill>
              </a:rPr>
              <a:t>Course Leader: Late Summer10 2016</a:t>
            </a:r>
            <a:endParaRPr lang="en-GB" sz="1500" dirty="0">
              <a:solidFill>
                <a:schemeClr val="tx1"/>
              </a:solidFill>
            </a:endParaRPr>
          </a:p>
        </p:txBody>
      </p:sp>
      <p:sp>
        <p:nvSpPr>
          <p:cNvPr id="6" name="Rectangular Callout 5"/>
          <p:cNvSpPr/>
          <p:nvPr/>
        </p:nvSpPr>
        <p:spPr>
          <a:xfrm>
            <a:off x="4763490" y="3429000"/>
            <a:ext cx="3124200" cy="1126672"/>
          </a:xfrm>
          <a:prstGeom prst="wedgeRectCallout">
            <a:avLst>
              <a:gd name="adj1" fmla="val -81226"/>
              <a:gd name="adj2" fmla="val 6982"/>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i="1" dirty="0">
                <a:solidFill>
                  <a:schemeClr val="tx1"/>
                </a:solidFill>
              </a:rPr>
              <a:t>Criteria drives the observation </a:t>
            </a:r>
            <a:endParaRPr lang="en-GB" sz="2400" dirty="0">
              <a:solidFill>
                <a:schemeClr val="tx1"/>
              </a:solidFill>
            </a:endParaRPr>
          </a:p>
          <a:p>
            <a:r>
              <a:rPr lang="en-US" sz="1500" i="1" dirty="0" smtClean="0">
                <a:solidFill>
                  <a:schemeClr val="tx1"/>
                </a:solidFill>
              </a:rPr>
              <a:t>Course Leader: Summer 15 2016</a:t>
            </a:r>
            <a:endParaRPr lang="en-US" sz="1500" i="1" dirty="0">
              <a:solidFill>
                <a:schemeClr val="tx1"/>
              </a:solidFill>
            </a:endParaRPr>
          </a:p>
        </p:txBody>
      </p:sp>
      <p:sp>
        <p:nvSpPr>
          <p:cNvPr id="7" name="Rectangular Callout 6"/>
          <p:cNvSpPr/>
          <p:nvPr/>
        </p:nvSpPr>
        <p:spPr>
          <a:xfrm>
            <a:off x="4800600" y="1905000"/>
            <a:ext cx="3505200" cy="1126672"/>
          </a:xfrm>
          <a:prstGeom prst="wedgeRectCallout">
            <a:avLst>
              <a:gd name="adj1" fmla="val -67674"/>
              <a:gd name="adj2" fmla="val 4598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i="1" dirty="0" smtClean="0">
                <a:solidFill>
                  <a:schemeClr val="tx1"/>
                </a:solidFill>
              </a:rPr>
              <a:t>You get out of the process what you put in.</a:t>
            </a:r>
            <a:endParaRPr lang="en-GB" sz="2400" dirty="0">
              <a:solidFill>
                <a:schemeClr val="tx1"/>
              </a:solidFill>
            </a:endParaRPr>
          </a:p>
          <a:p>
            <a:r>
              <a:rPr lang="en-US" sz="1500" i="1" dirty="0" smtClean="0">
                <a:solidFill>
                  <a:schemeClr val="tx1"/>
                </a:solidFill>
              </a:rPr>
              <a:t>Tutor: Spring 10 2017</a:t>
            </a:r>
            <a:endParaRPr lang="en-US" sz="1500" i="1" dirty="0">
              <a:solidFill>
                <a:schemeClr val="tx1"/>
              </a:solidFill>
            </a:endParaRPr>
          </a:p>
        </p:txBody>
      </p:sp>
    </p:spTree>
    <p:extLst>
      <p:ext uri="{BB962C8B-B14F-4D97-AF65-F5344CB8AC3E}">
        <p14:creationId xmlns:p14="http://schemas.microsoft.com/office/powerpoint/2010/main" val="2294453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620000" cy="1143000"/>
          </a:xfrm>
        </p:spPr>
        <p:txBody>
          <a:bodyPr/>
          <a:lstStyle/>
          <a:p>
            <a:pPr algn="ctr"/>
            <a:r>
              <a:rPr lang="en-GB" dirty="0" smtClean="0"/>
              <a:t>Routes, Realities &amp; Rewards</a:t>
            </a:r>
            <a:endParaRPr lang="en-GB" dirty="0"/>
          </a:p>
        </p:txBody>
      </p:sp>
      <p:sp>
        <p:nvSpPr>
          <p:cNvPr id="3" name="Content Placeholder 2"/>
          <p:cNvSpPr>
            <a:spLocks noGrp="1"/>
          </p:cNvSpPr>
          <p:nvPr>
            <p:ph idx="1"/>
          </p:nvPr>
        </p:nvSpPr>
        <p:spPr>
          <a:xfrm>
            <a:off x="228600" y="1295400"/>
            <a:ext cx="8001000" cy="4800600"/>
          </a:xfrm>
        </p:spPr>
        <p:txBody>
          <a:bodyPr>
            <a:normAutofit fontScale="25000" lnSpcReduction="20000"/>
          </a:bodyPr>
          <a:lstStyle/>
          <a:p>
            <a:pPr marL="114300" indent="0" algn="ctr">
              <a:buNone/>
            </a:pPr>
            <a:r>
              <a:rPr lang="en-GB" sz="11200" b="1" dirty="0" smtClean="0"/>
              <a:t>Realities 2: Improving the pre-observation meeting </a:t>
            </a:r>
          </a:p>
          <a:p>
            <a:pPr marL="114300" indent="0" algn="ctr">
              <a:buNone/>
            </a:pPr>
            <a:endParaRPr lang="en-GB" sz="6000" dirty="0" smtClean="0"/>
          </a:p>
          <a:p>
            <a:pPr marL="114300" indent="0">
              <a:lnSpc>
                <a:spcPct val="120000"/>
              </a:lnSpc>
              <a:buNone/>
            </a:pPr>
            <a:r>
              <a:rPr lang="en-GB" sz="10000" i="1" dirty="0"/>
              <a:t>[…] </a:t>
            </a:r>
            <a:r>
              <a:rPr lang="en-GB" sz="10000" i="1" dirty="0" smtClean="0"/>
              <a:t>inclusion </a:t>
            </a:r>
            <a:r>
              <a:rPr lang="en-GB" sz="10000" i="1" dirty="0"/>
              <a:t>of a </a:t>
            </a:r>
            <a:r>
              <a:rPr lang="en-GB" sz="10000" b="1" i="1" dirty="0"/>
              <a:t>pre-observation meeting </a:t>
            </a:r>
            <a:r>
              <a:rPr lang="en-GB" sz="10000" i="1" dirty="0"/>
              <a:t>is another important aspect of </a:t>
            </a:r>
            <a:r>
              <a:rPr lang="en-GB" sz="10800" b="1" i="1" dirty="0">
                <a:solidFill>
                  <a:srgbClr val="00B0F0"/>
                </a:solidFill>
              </a:rPr>
              <a:t>increasing teacher ownership</a:t>
            </a:r>
            <a:r>
              <a:rPr lang="en-GB" sz="10800" b="1" i="1" dirty="0">
                <a:solidFill>
                  <a:srgbClr val="FF0000"/>
                </a:solidFill>
              </a:rPr>
              <a:t> </a:t>
            </a:r>
            <a:r>
              <a:rPr lang="en-GB" sz="10000" i="1" dirty="0"/>
              <a:t>of the process. With many assessment models of observation, the pre-observation meeting is a rare occurrence. Not only does this provide both observer and observee with an opportunity to </a:t>
            </a:r>
            <a:r>
              <a:rPr lang="en-GB" sz="10800" b="1" i="1" dirty="0">
                <a:solidFill>
                  <a:srgbClr val="00B0F0"/>
                </a:solidFill>
              </a:rPr>
              <a:t>discuss the focus of the lesson</a:t>
            </a:r>
            <a:r>
              <a:rPr lang="en-GB" sz="10800" b="1" i="1" dirty="0">
                <a:solidFill>
                  <a:srgbClr val="FF0000"/>
                </a:solidFill>
              </a:rPr>
              <a:t> </a:t>
            </a:r>
            <a:r>
              <a:rPr lang="en-GB" sz="10000" i="1" dirty="0"/>
              <a:t>and for the latter to provide a </a:t>
            </a:r>
            <a:r>
              <a:rPr lang="en-GB" sz="10800" b="1" i="1" dirty="0">
                <a:solidFill>
                  <a:srgbClr val="00B0F0"/>
                </a:solidFill>
              </a:rPr>
              <a:t>context and rationale</a:t>
            </a:r>
            <a:r>
              <a:rPr lang="en-GB" sz="10800" b="1" i="1" dirty="0">
                <a:solidFill>
                  <a:srgbClr val="FF0000"/>
                </a:solidFill>
              </a:rPr>
              <a:t> </a:t>
            </a:r>
            <a:r>
              <a:rPr lang="en-GB" sz="10000" i="1" dirty="0"/>
              <a:t>for the lesson’s focus, but it also enables them to </a:t>
            </a:r>
            <a:r>
              <a:rPr lang="en-GB" sz="10800" b="1" i="1" dirty="0">
                <a:solidFill>
                  <a:srgbClr val="00B0F0"/>
                </a:solidFill>
              </a:rPr>
              <a:t>negotiate a set of</a:t>
            </a:r>
            <a:r>
              <a:rPr lang="en-GB" sz="10800" b="1" i="1" dirty="0">
                <a:solidFill>
                  <a:srgbClr val="FF0000"/>
                </a:solidFill>
              </a:rPr>
              <a:t> </a:t>
            </a:r>
            <a:r>
              <a:rPr lang="en-GB" sz="10800" b="1" i="1" dirty="0">
                <a:solidFill>
                  <a:srgbClr val="00B0F0"/>
                </a:solidFill>
              </a:rPr>
              <a:t>shared goals</a:t>
            </a:r>
            <a:r>
              <a:rPr lang="en-GB" sz="10000" i="1" dirty="0">
                <a:solidFill>
                  <a:srgbClr val="00B0F0"/>
                </a:solidFill>
              </a:rPr>
              <a:t> </a:t>
            </a:r>
            <a:r>
              <a:rPr lang="en-GB" sz="10000" i="1" dirty="0"/>
              <a:t>that takes into account the </a:t>
            </a:r>
            <a:r>
              <a:rPr lang="en-GB" sz="10800" b="1" i="1" dirty="0">
                <a:solidFill>
                  <a:srgbClr val="00B0F0"/>
                </a:solidFill>
              </a:rPr>
              <a:t>needs</a:t>
            </a:r>
            <a:r>
              <a:rPr lang="en-GB" sz="10000" i="1" dirty="0">
                <a:solidFill>
                  <a:srgbClr val="00B0F0"/>
                </a:solidFill>
              </a:rPr>
              <a:t> </a:t>
            </a:r>
            <a:r>
              <a:rPr lang="en-GB" sz="10000" i="1" dirty="0"/>
              <a:t>of the </a:t>
            </a:r>
            <a:r>
              <a:rPr lang="en-GB" sz="10800" b="1" i="1" dirty="0">
                <a:solidFill>
                  <a:srgbClr val="00B0F0"/>
                </a:solidFill>
              </a:rPr>
              <a:t>individual</a:t>
            </a:r>
            <a:r>
              <a:rPr lang="en-GB" sz="10000" i="1" dirty="0">
                <a:solidFill>
                  <a:srgbClr val="00B0F0"/>
                </a:solidFill>
              </a:rPr>
              <a:t> </a:t>
            </a:r>
            <a:r>
              <a:rPr lang="en-GB" sz="10000" i="1" dirty="0"/>
              <a:t>and the </a:t>
            </a:r>
            <a:r>
              <a:rPr lang="en-GB" sz="10800" b="1" i="1" dirty="0">
                <a:solidFill>
                  <a:srgbClr val="00B0F0"/>
                </a:solidFill>
              </a:rPr>
              <a:t>institution</a:t>
            </a:r>
            <a:r>
              <a:rPr lang="en-GB" sz="9600" i="1" dirty="0"/>
              <a:t>.</a:t>
            </a:r>
          </a:p>
          <a:p>
            <a:pPr marL="114300" indent="0" algn="r">
              <a:buNone/>
            </a:pPr>
            <a:r>
              <a:rPr lang="en-GB" sz="8000" dirty="0"/>
              <a:t>O’Leary (2014) p.120</a:t>
            </a:r>
          </a:p>
          <a:p>
            <a:endParaRPr lang="en-GB" sz="2800" dirty="0"/>
          </a:p>
          <a:p>
            <a:pPr marL="114300" indent="0" algn="ctr">
              <a:buNone/>
            </a:pPr>
            <a:endParaRPr lang="en-GB" sz="2800" dirty="0" smtClean="0"/>
          </a:p>
          <a:p>
            <a:pPr marL="114300" indent="0">
              <a:buNone/>
            </a:pPr>
            <a:endParaRPr lang="en-GB" dirty="0" smtClean="0"/>
          </a:p>
          <a:p>
            <a:pPr marL="114300" indent="0">
              <a:buNone/>
            </a:pPr>
            <a:endParaRPr lang="en-GB" dirty="0" smtClean="0"/>
          </a:p>
          <a:p>
            <a:pPr marL="114300" indent="0" algn="ctr">
              <a:buNone/>
            </a:pPr>
            <a:endParaRPr lang="en-GB" dirty="0" smtClean="0"/>
          </a:p>
          <a:p>
            <a:endParaRPr lang="en-GB" dirty="0" smtClean="0"/>
          </a:p>
        </p:txBody>
      </p:sp>
    </p:spTree>
    <p:extLst>
      <p:ext uri="{BB962C8B-B14F-4D97-AF65-F5344CB8AC3E}">
        <p14:creationId xmlns:p14="http://schemas.microsoft.com/office/powerpoint/2010/main" val="316961287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1851</TotalTime>
  <Words>3335</Words>
  <Application>Microsoft Office PowerPoint</Application>
  <PresentationFormat>On-screen Show (4:3)</PresentationFormat>
  <Paragraphs>399</Paragraphs>
  <Slides>18</Slides>
  <Notes>18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Cambria</vt:lpstr>
      <vt:lpstr>Verdana</vt:lpstr>
      <vt:lpstr>Webdings</vt:lpstr>
      <vt:lpstr>Wingdings</vt:lpstr>
      <vt:lpstr>Wingdings 2</vt:lpstr>
      <vt:lpstr>Adjacency</vt:lpstr>
      <vt:lpstr>Routes, Realities &amp; Rewards:  A collaborative exploration of  EAP Teacher Observation &amp; Development</vt:lpstr>
      <vt:lpstr>Routes, Realities &amp; Rewards</vt:lpstr>
      <vt:lpstr>Routes, Realities &amp; Rewards</vt:lpstr>
      <vt:lpstr>Routes, Realities &amp; Rewards</vt:lpstr>
      <vt:lpstr>Routes, Realities &amp; Rewards</vt:lpstr>
      <vt:lpstr>Routes, Realities &amp; Rewards</vt:lpstr>
      <vt:lpstr>Routes, Realities &amp; Rewards</vt:lpstr>
      <vt:lpstr>Routes, Realities &amp; Rewards</vt:lpstr>
      <vt:lpstr>Routes, Realities &amp; Rewards</vt:lpstr>
      <vt:lpstr>Routes, Realities &amp; Rewards</vt:lpstr>
      <vt:lpstr>Routes, Realities &amp; Rewards</vt:lpstr>
      <vt:lpstr>Routes, Realities &amp; Rewards</vt:lpstr>
      <vt:lpstr>Routes, Realities &amp; Rewards</vt:lpstr>
      <vt:lpstr>Routes, Realities &amp; Rewards</vt:lpstr>
      <vt:lpstr>Routes, Realities &amp; Rewards</vt:lpstr>
      <vt:lpstr>Routes, Realities &amp; Rewards</vt:lpstr>
      <vt:lpstr>Routes, Realities &amp; Rewards</vt:lpstr>
      <vt:lpstr>Routes, Realities &amp; Rewards</vt:lpstr>
    </vt:vector>
  </TitlesOfParts>
  <Company>Lenovo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EAP materials more accessible to students</dc:title>
  <dc:creator>Sarah Jane Butler</dc:creator>
  <cp:lastModifiedBy>Mary Forbes</cp:lastModifiedBy>
  <cp:revision>318</cp:revision>
  <cp:lastPrinted>2017-03-15T14:17:41Z</cp:lastPrinted>
  <dcterms:created xsi:type="dcterms:W3CDTF">2012-02-02T06:06:12Z</dcterms:created>
  <dcterms:modified xsi:type="dcterms:W3CDTF">2017-04-07T07:55:25Z</dcterms:modified>
</cp:coreProperties>
</file>