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72" r:id="rId2"/>
    <p:sldId id="265" r:id="rId3"/>
    <p:sldId id="289" r:id="rId4"/>
    <p:sldId id="299" r:id="rId5"/>
    <p:sldId id="298" r:id="rId6"/>
    <p:sldId id="297" r:id="rId7"/>
    <p:sldId id="294" r:id="rId8"/>
    <p:sldId id="296" r:id="rId9"/>
    <p:sldId id="263" r:id="rId10"/>
    <p:sldId id="279" r:id="rId11"/>
    <p:sldId id="286" r:id="rId12"/>
    <p:sldId id="264"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14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281"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421"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561"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5702" algn="l" defTabSz="457140" rtl="0" eaLnBrk="1" latinLnBrk="0" hangingPunct="1">
      <a:defRPr sz="2400" kern="1200">
        <a:solidFill>
          <a:schemeClr val="tx1"/>
        </a:solidFill>
        <a:latin typeface="Arial" charset="0"/>
        <a:ea typeface="ＭＳ Ｐゴシック" charset="0"/>
        <a:cs typeface="ＭＳ Ｐゴシック" charset="0"/>
      </a:defRPr>
    </a:lvl6pPr>
    <a:lvl7pPr marL="2742842" algn="l" defTabSz="457140" rtl="0" eaLnBrk="1" latinLnBrk="0" hangingPunct="1">
      <a:defRPr sz="2400" kern="1200">
        <a:solidFill>
          <a:schemeClr val="tx1"/>
        </a:solidFill>
        <a:latin typeface="Arial" charset="0"/>
        <a:ea typeface="ＭＳ Ｐゴシック" charset="0"/>
        <a:cs typeface="ＭＳ Ｐゴシック" charset="0"/>
      </a:defRPr>
    </a:lvl7pPr>
    <a:lvl8pPr marL="3199982" algn="l" defTabSz="457140" rtl="0" eaLnBrk="1" latinLnBrk="0" hangingPunct="1">
      <a:defRPr sz="2400" kern="1200">
        <a:solidFill>
          <a:schemeClr val="tx1"/>
        </a:solidFill>
        <a:latin typeface="Arial" charset="0"/>
        <a:ea typeface="ＭＳ Ｐゴシック" charset="0"/>
        <a:cs typeface="ＭＳ Ｐゴシック" charset="0"/>
      </a:defRPr>
    </a:lvl8pPr>
    <a:lvl9pPr marL="3657122" algn="l" defTabSz="45714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002D4A"/>
    <a:srgbClr val="003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8"/>
    <p:restoredTop sz="97286"/>
  </p:normalViewPr>
  <p:slideViewPr>
    <p:cSldViewPr snapToGrid="0" snapToObjects="1">
      <p:cViewPr varScale="1">
        <p:scale>
          <a:sx n="112" d="100"/>
          <a:sy n="112" d="100"/>
        </p:scale>
        <p:origin x="-1584"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7C796-BE0F-3744-83C9-EAEEF24D51CA}" type="datetimeFigureOut">
              <a:rPr lang="en-US" smtClean="0"/>
              <a:t>4/5/2017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26462-DE72-4A40-9DDC-392E8E67A049}" type="slidenum">
              <a:rPr lang="en-US" smtClean="0"/>
              <a:t>‹#›</a:t>
            </a:fld>
            <a:endParaRPr lang="en-US"/>
          </a:p>
        </p:txBody>
      </p:sp>
    </p:spTree>
    <p:extLst>
      <p:ext uri="{BB962C8B-B14F-4D97-AF65-F5344CB8AC3E}">
        <p14:creationId xmlns:p14="http://schemas.microsoft.com/office/powerpoint/2010/main" val="119881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9"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83368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12"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124981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9"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19973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8"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306180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7206" y="1696190"/>
            <a:ext cx="3924793" cy="728228"/>
          </a:xfrm>
          <a:prstGeom prst="rect">
            <a:avLst/>
          </a:prstGeom>
        </p:spPr>
        <p:txBody>
          <a:bodyPr/>
          <a:lstStyle>
            <a:lvl1pPr>
              <a:defRPr sz="2400" baseline="0">
                <a:solidFill>
                  <a:srgbClr val="002D4A"/>
                </a:solidFill>
                <a:latin typeface="Arial" charset="0"/>
              </a:defRPr>
            </a:lvl1pPr>
          </a:lstStyle>
          <a:p>
            <a:r>
              <a:rPr lang="en-GB" dirty="0" smtClean="0"/>
              <a:t>Click to edit title</a:t>
            </a:r>
            <a:endParaRPr lang="en-US" dirty="0"/>
          </a:p>
        </p:txBody>
      </p:sp>
      <p:sp>
        <p:nvSpPr>
          <p:cNvPr id="11" name="Subtitle 2"/>
          <p:cNvSpPr>
            <a:spLocks noGrp="1"/>
          </p:cNvSpPr>
          <p:nvPr>
            <p:ph type="subTitle" idx="1" hasCustomPrompt="1"/>
          </p:nvPr>
        </p:nvSpPr>
        <p:spPr>
          <a:xfrm>
            <a:off x="647206" y="2516697"/>
            <a:ext cx="3924793" cy="3288486"/>
          </a:xfrm>
          <a:prstGeom prst="rect">
            <a:avLst/>
          </a:prstGeom>
        </p:spPr>
        <p:txBody>
          <a:bodyPr/>
          <a:lstStyle>
            <a:lvl1pPr marL="0" indent="0" algn="l">
              <a:buNone/>
              <a:defRPr sz="1600" spc="-30">
                <a:solidFill>
                  <a:srgbClr val="002D4A"/>
                </a:solidFill>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smtClean="0"/>
              <a:t>Click to add text</a:t>
            </a:r>
            <a:endParaRPr lang="en-US" dirty="0"/>
          </a:p>
        </p:txBody>
      </p:sp>
    </p:spTree>
    <p:extLst>
      <p:ext uri="{BB962C8B-B14F-4D97-AF65-F5344CB8AC3E}">
        <p14:creationId xmlns:p14="http://schemas.microsoft.com/office/powerpoint/2010/main" val="2354244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15" rtl="0" eaLnBrk="1" latinLnBrk="0" hangingPunct="1">
        <a:defRPr sz="1800" kern="1200">
          <a:solidFill>
            <a:schemeClr val="tx1"/>
          </a:solidFill>
          <a:latin typeface="+mn-lt"/>
          <a:ea typeface="+mn-ea"/>
          <a:cs typeface="+mn-cs"/>
        </a:defRPr>
      </a:lvl1pPr>
      <a:lvl2pPr marL="457215" algn="l" defTabSz="457215" rtl="0" eaLnBrk="1" latinLnBrk="0" hangingPunct="1">
        <a:defRPr sz="1800" kern="1200">
          <a:solidFill>
            <a:schemeClr val="tx1"/>
          </a:solidFill>
          <a:latin typeface="+mn-lt"/>
          <a:ea typeface="+mn-ea"/>
          <a:cs typeface="+mn-cs"/>
        </a:defRPr>
      </a:lvl2pPr>
      <a:lvl3pPr marL="914431" algn="l" defTabSz="457215" rtl="0" eaLnBrk="1" latinLnBrk="0" hangingPunct="1">
        <a:defRPr sz="1800" kern="1200">
          <a:solidFill>
            <a:schemeClr val="tx1"/>
          </a:solidFill>
          <a:latin typeface="+mn-lt"/>
          <a:ea typeface="+mn-ea"/>
          <a:cs typeface="+mn-cs"/>
        </a:defRPr>
      </a:lvl3pPr>
      <a:lvl4pPr marL="1371645" algn="l" defTabSz="457215" rtl="0" eaLnBrk="1" latinLnBrk="0" hangingPunct="1">
        <a:defRPr sz="1800" kern="1200">
          <a:solidFill>
            <a:schemeClr val="tx1"/>
          </a:solidFill>
          <a:latin typeface="+mn-lt"/>
          <a:ea typeface="+mn-ea"/>
          <a:cs typeface="+mn-cs"/>
        </a:defRPr>
      </a:lvl4pPr>
      <a:lvl5pPr marL="1828861" algn="l" defTabSz="457215" rtl="0" eaLnBrk="1" latinLnBrk="0" hangingPunct="1">
        <a:defRPr sz="1800" kern="1200">
          <a:solidFill>
            <a:schemeClr val="tx1"/>
          </a:solidFill>
          <a:latin typeface="+mn-lt"/>
          <a:ea typeface="+mn-ea"/>
          <a:cs typeface="+mn-cs"/>
        </a:defRPr>
      </a:lvl5pPr>
      <a:lvl6pPr marL="2286076" algn="l" defTabSz="457215" rtl="0" eaLnBrk="1" latinLnBrk="0" hangingPunct="1">
        <a:defRPr sz="1800" kern="1200">
          <a:solidFill>
            <a:schemeClr val="tx1"/>
          </a:solidFill>
          <a:latin typeface="+mn-lt"/>
          <a:ea typeface="+mn-ea"/>
          <a:cs typeface="+mn-cs"/>
        </a:defRPr>
      </a:lvl6pPr>
      <a:lvl7pPr marL="2743292" algn="l" defTabSz="457215" rtl="0" eaLnBrk="1" latinLnBrk="0" hangingPunct="1">
        <a:defRPr sz="1800" kern="1200">
          <a:solidFill>
            <a:schemeClr val="tx1"/>
          </a:solidFill>
          <a:latin typeface="+mn-lt"/>
          <a:ea typeface="+mn-ea"/>
          <a:cs typeface="+mn-cs"/>
        </a:defRPr>
      </a:lvl7pPr>
      <a:lvl8pPr marL="3200507" algn="l" defTabSz="457215" rtl="0" eaLnBrk="1" latinLnBrk="0" hangingPunct="1">
        <a:defRPr sz="1800" kern="1200">
          <a:solidFill>
            <a:schemeClr val="tx1"/>
          </a:solidFill>
          <a:latin typeface="+mn-lt"/>
          <a:ea typeface="+mn-ea"/>
          <a:cs typeface="+mn-cs"/>
        </a:defRPr>
      </a:lvl8pPr>
      <a:lvl9pPr marL="3657722" algn="l" defTabSz="4572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150"/>
            <a:ext cx="9144000" cy="6858000"/>
          </a:xfrm>
          <a:prstGeom prst="rect">
            <a:avLst/>
          </a:prstGeom>
        </p:spPr>
      </p:pic>
      <p:sp>
        <p:nvSpPr>
          <p:cNvPr id="3" name="Title 1"/>
          <p:cNvSpPr txBox="1">
            <a:spLocks/>
          </p:cNvSpPr>
          <p:nvPr/>
        </p:nvSpPr>
        <p:spPr>
          <a:xfrm>
            <a:off x="250521" y="1453019"/>
            <a:ext cx="6087649" cy="1563347"/>
          </a:xfrm>
          <a:prstGeom prst="rect">
            <a:avLst/>
          </a:prstGeom>
        </p:spPr>
        <p:txBody>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defRPr/>
            </a:pPr>
            <a:r>
              <a:rPr lang="en-GB" sz="4400" dirty="0"/>
              <a:t>Widening access to higher education through EAP courses</a:t>
            </a:r>
            <a:endParaRPr lang="en-US" sz="4400" kern="0" dirty="0"/>
          </a:p>
        </p:txBody>
      </p:sp>
      <p:sp>
        <p:nvSpPr>
          <p:cNvPr id="4" name="Content Placeholder 2"/>
          <p:cNvSpPr txBox="1">
            <a:spLocks/>
          </p:cNvSpPr>
          <p:nvPr/>
        </p:nvSpPr>
        <p:spPr bwMode="auto">
          <a:xfrm>
            <a:off x="250521" y="3369501"/>
            <a:ext cx="5862179" cy="16158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600" spc="-30">
                <a:solidFill>
                  <a:srgbClr val="002D4A"/>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r>
              <a:rPr lang="en-GB" sz="2000" b="1" dirty="0">
                <a:solidFill>
                  <a:srgbClr val="CCFF99"/>
                </a:solidFill>
              </a:rPr>
              <a:t>A Report on the Refugee Project run at English for Academic Study, (EAS), University of Glasgow, in August </a:t>
            </a:r>
            <a:r>
              <a:rPr lang="en-GB" sz="2000" b="1" dirty="0" smtClean="0">
                <a:solidFill>
                  <a:srgbClr val="CCFF99"/>
                </a:solidFill>
              </a:rPr>
              <a:t>2016</a:t>
            </a:r>
          </a:p>
          <a:p>
            <a:r>
              <a:rPr lang="en-GB" sz="2000" b="1" dirty="0">
                <a:solidFill>
                  <a:srgbClr val="CCFF99"/>
                </a:solidFill>
              </a:rPr>
              <a:t>EAS Project Tutors : Carol Irvine and Bill Guariento</a:t>
            </a:r>
          </a:p>
          <a:p>
            <a:r>
              <a:rPr lang="en-GB" sz="2000" b="1" dirty="0" smtClean="0">
                <a:solidFill>
                  <a:schemeClr val="tx1"/>
                </a:solidFill>
              </a:rPr>
              <a:t> </a:t>
            </a:r>
            <a:endParaRPr lang="en-GB" sz="2000" b="1" dirty="0">
              <a:solidFill>
                <a:schemeClr val="tx1"/>
              </a:solidFill>
            </a:endParaRPr>
          </a:p>
        </p:txBody>
      </p:sp>
    </p:spTree>
    <p:extLst>
      <p:ext uri="{BB962C8B-B14F-4D97-AF65-F5344CB8AC3E}">
        <p14:creationId xmlns:p14="http://schemas.microsoft.com/office/powerpoint/2010/main" val="9284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515533"/>
            <a:ext cx="7784581" cy="489779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1600" i="1" dirty="0" smtClean="0"/>
          </a:p>
          <a:p>
            <a:r>
              <a:rPr lang="en-GB" dirty="0" smtClean="0"/>
              <a:t>ACTION FOR 2017</a:t>
            </a:r>
            <a:endParaRPr lang="en-GB" dirty="0"/>
          </a:p>
          <a:p>
            <a:endParaRPr lang="en-GB" sz="1600" i="1" dirty="0" smtClean="0"/>
          </a:p>
          <a:p>
            <a:r>
              <a:rPr lang="en-GB" sz="1600" b="1" i="1" dirty="0" smtClean="0"/>
              <a:t>Pre-Course</a:t>
            </a:r>
            <a:r>
              <a:rPr lang="en-GB" sz="1600" i="1" dirty="0" smtClean="0"/>
              <a:t>   </a:t>
            </a:r>
            <a:endParaRPr lang="en-GB" sz="1600" i="1" dirty="0"/>
          </a:p>
          <a:p>
            <a:pPr marL="342900" indent="-342900">
              <a:buFont typeface="+mj-lt"/>
              <a:buAutoNum type="arabicPeriod"/>
            </a:pPr>
            <a:r>
              <a:rPr lang="en-GB" sz="1600" dirty="0" smtClean="0"/>
              <a:t>Establish </a:t>
            </a:r>
            <a:r>
              <a:rPr lang="en-GB" sz="1600" dirty="0"/>
              <a:t>contact sooner with FE and voluntary sector colleagues (March-April)</a:t>
            </a:r>
          </a:p>
          <a:p>
            <a:pPr marL="342900" indent="-342900">
              <a:buFont typeface="+mj-lt"/>
              <a:buAutoNum type="arabicPeriod"/>
            </a:pPr>
            <a:r>
              <a:rPr lang="en-GB" sz="1600" dirty="0"/>
              <a:t>C</a:t>
            </a:r>
            <a:r>
              <a:rPr lang="en-GB" sz="1600" dirty="0" smtClean="0"/>
              <a:t>ajole </a:t>
            </a:r>
            <a:r>
              <a:rPr lang="en-GB" sz="1600" dirty="0"/>
              <a:t>Careers Guidance Services to offer one end-of-course workshop on CV writing and interview skills (April/May)</a:t>
            </a:r>
          </a:p>
          <a:p>
            <a:pPr marL="342900" indent="-342900">
              <a:buFont typeface="+mj-lt"/>
              <a:buAutoNum type="arabicPeriod"/>
            </a:pPr>
            <a:r>
              <a:rPr lang="en-GB" sz="1600" dirty="0" smtClean="0"/>
              <a:t>Offer tutorials/ </a:t>
            </a:r>
            <a:r>
              <a:rPr lang="en-GB" sz="1600" dirty="0"/>
              <a:t>guidance sessions for refugees </a:t>
            </a:r>
            <a:r>
              <a:rPr lang="en-GB" sz="1600" dirty="0" smtClean="0"/>
              <a:t>accepted </a:t>
            </a:r>
            <a:r>
              <a:rPr lang="en-GB" sz="1600" dirty="0"/>
              <a:t>(</a:t>
            </a:r>
            <a:r>
              <a:rPr lang="en-GB" sz="1600" dirty="0" smtClean="0"/>
              <a:t>May-June)</a:t>
            </a:r>
            <a:endParaRPr lang="en-GB" sz="1600" dirty="0"/>
          </a:p>
          <a:p>
            <a:pPr marL="342900" indent="-342900">
              <a:buFont typeface="+mj-lt"/>
              <a:buAutoNum type="arabicPeriod"/>
            </a:pPr>
            <a:r>
              <a:rPr lang="en-GB" sz="1600" dirty="0"/>
              <a:t>Have a one-day briefing/induction for the refugee students (July)</a:t>
            </a:r>
          </a:p>
          <a:p>
            <a:endParaRPr lang="en-GB" sz="1600" dirty="0"/>
          </a:p>
          <a:p>
            <a:r>
              <a:rPr lang="en-GB" sz="1600" b="1" i="1" dirty="0"/>
              <a:t>During course   </a:t>
            </a:r>
            <a:r>
              <a:rPr lang="en-GB" sz="1600" dirty="0"/>
              <a:t>Get coverage from BBC or STV (with permission). Liaise with GU’s media /press department</a:t>
            </a:r>
          </a:p>
          <a:p>
            <a:endParaRPr lang="en-GB" sz="1600" dirty="0"/>
          </a:p>
          <a:p>
            <a:r>
              <a:rPr lang="en-GB" sz="1600" b="1" i="1" dirty="0"/>
              <a:t>Post-course </a:t>
            </a:r>
            <a:r>
              <a:rPr lang="en-GB" sz="1600" i="1" dirty="0"/>
              <a:t> </a:t>
            </a:r>
            <a:r>
              <a:rPr lang="en-GB" sz="1600" dirty="0"/>
              <a:t>Seek involvement from contacts in subject departments, for mentoring and shadowing </a:t>
            </a:r>
            <a:r>
              <a:rPr lang="en-GB" sz="1600" dirty="0" smtClean="0"/>
              <a:t>opportunities</a:t>
            </a:r>
          </a:p>
          <a:p>
            <a:endParaRPr lang="en-GB" sz="1600" dirty="0"/>
          </a:p>
          <a:p>
            <a:r>
              <a:rPr lang="en-GB" sz="1600" dirty="0"/>
              <a:t>Seek help from </a:t>
            </a:r>
            <a:r>
              <a:rPr lang="en-GB" sz="1600" dirty="0" err="1"/>
              <a:t>GRAMNet</a:t>
            </a:r>
            <a:r>
              <a:rPr lang="en-GB" sz="1600" dirty="0"/>
              <a:t> (?) to set up database of students’ skills and interests</a:t>
            </a:r>
            <a:endParaRPr lang="en-GB" sz="1600" dirty="0"/>
          </a:p>
        </p:txBody>
      </p:sp>
      <p:sp>
        <p:nvSpPr>
          <p:cNvPr id="6" name="Title 1"/>
          <p:cNvSpPr txBox="1">
            <a:spLocks/>
          </p:cNvSpPr>
          <p:nvPr/>
        </p:nvSpPr>
        <p:spPr>
          <a:xfrm>
            <a:off x="682166" y="1698552"/>
            <a:ext cx="5205067" cy="504055"/>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US" sz="2400" kern="0" dirty="0">
              <a:solidFill>
                <a:srgbClr val="003560"/>
              </a:solidFill>
              <a:latin typeface="Arial" charset="0"/>
              <a:ea typeface="Arial" charset="0"/>
              <a:cs typeface="Arial" charset="0"/>
            </a:endParaRPr>
          </a:p>
        </p:txBody>
      </p:sp>
      <p:sp>
        <p:nvSpPr>
          <p:cNvPr id="8" name="Content Placeholder 2"/>
          <p:cNvSpPr txBox="1">
            <a:spLocks/>
          </p:cNvSpPr>
          <p:nvPr/>
        </p:nvSpPr>
        <p:spPr>
          <a:xfrm>
            <a:off x="682166" y="2346624"/>
            <a:ext cx="7747850" cy="4066702"/>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endParaRPr lang="en-US" sz="1600" kern="0" dirty="0" smtClean="0"/>
          </a:p>
          <a:p>
            <a:pPr>
              <a:buFont typeface="Arial" panose="020B0604020202020204" pitchFamily="34" charset="0"/>
              <a:buChar char="•"/>
            </a:pPr>
            <a:endParaRPr lang="en-US" sz="1600" kern="0" dirty="0" smtClean="0"/>
          </a:p>
          <a:p>
            <a:pPr>
              <a:buFont typeface="Arial" panose="020B0604020202020204" pitchFamily="34" charset="0"/>
              <a:buChar char="•"/>
            </a:pPr>
            <a:endParaRPr lang="en-US" sz="1600" kern="0" dirty="0"/>
          </a:p>
        </p:txBody>
      </p:sp>
    </p:spTree>
    <p:extLst>
      <p:ext uri="{BB962C8B-B14F-4D97-AF65-F5344CB8AC3E}">
        <p14:creationId xmlns:p14="http://schemas.microsoft.com/office/powerpoint/2010/main" val="1029618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617133"/>
            <a:ext cx="8224847" cy="464105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itle 1"/>
          <p:cNvSpPr txBox="1">
            <a:spLocks/>
          </p:cNvSpPr>
          <p:nvPr/>
        </p:nvSpPr>
        <p:spPr>
          <a:xfrm>
            <a:off x="682166" y="1698552"/>
            <a:ext cx="5134434" cy="648072"/>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US" sz="2400" kern="0" dirty="0" smtClean="0">
                <a:solidFill>
                  <a:srgbClr val="003560"/>
                </a:solidFill>
                <a:latin typeface="Arial" charset="0"/>
                <a:ea typeface="Arial" charset="0"/>
                <a:cs typeface="Arial" charset="0"/>
              </a:rPr>
              <a:t> </a:t>
            </a:r>
            <a:r>
              <a:rPr lang="en-GB" sz="2800" dirty="0"/>
              <a:t>AUTUMN 2017 AND BEYOND</a:t>
            </a:r>
            <a:endParaRPr lang="en-US" sz="2800" kern="0" dirty="0">
              <a:solidFill>
                <a:srgbClr val="003560"/>
              </a:solidFill>
              <a:latin typeface="Arial" charset="0"/>
              <a:ea typeface="Arial" charset="0"/>
              <a:cs typeface="Arial" charset="0"/>
            </a:endParaRPr>
          </a:p>
          <a:p>
            <a:endParaRPr lang="en-US" sz="2800" kern="0" dirty="0">
              <a:solidFill>
                <a:srgbClr val="003560"/>
              </a:solidFill>
              <a:latin typeface="Arial" charset="0"/>
              <a:ea typeface="Arial" charset="0"/>
              <a:cs typeface="Arial" charset="0"/>
            </a:endParaRPr>
          </a:p>
        </p:txBody>
      </p:sp>
      <p:sp>
        <p:nvSpPr>
          <p:cNvPr id="7" name="Content Placeholder 2"/>
          <p:cNvSpPr txBox="1">
            <a:spLocks/>
          </p:cNvSpPr>
          <p:nvPr/>
        </p:nvSpPr>
        <p:spPr>
          <a:xfrm>
            <a:off x="772883" y="2390315"/>
            <a:ext cx="7598234" cy="3494326"/>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r>
              <a:rPr lang="en-GB" sz="1600" b="1" dirty="0"/>
              <a:t>Collaborate with EAP colleagues in the University of Edinburgh  </a:t>
            </a:r>
          </a:p>
          <a:p>
            <a:r>
              <a:rPr lang="en-GB" sz="1600" b="1" i="1" dirty="0" smtClean="0"/>
              <a:t>1</a:t>
            </a:r>
            <a:r>
              <a:rPr lang="en-GB" sz="1600" b="1" i="1" dirty="0"/>
              <a:t>. to design jointly a ‘bridging course’ for ease of transition from FE into GU’s and EU’s Pre-Sessional course  ; </a:t>
            </a:r>
          </a:p>
          <a:p>
            <a:r>
              <a:rPr lang="en-GB" sz="1600" b="1" i="1" dirty="0"/>
              <a:t>2. to become a ‘clearing house’ for all Central Belt (Scotland) refugee access to EAP courses</a:t>
            </a:r>
          </a:p>
          <a:p>
            <a:endParaRPr lang="en-GB" sz="1600" i="1" dirty="0"/>
          </a:p>
          <a:p>
            <a:r>
              <a:rPr lang="en-GB" sz="1600" b="1" dirty="0"/>
              <a:t>Widen EAP Access/Extend to Undergraduate students</a:t>
            </a:r>
          </a:p>
          <a:p>
            <a:r>
              <a:rPr lang="en-GB" sz="1600" b="1" i="1" dirty="0" smtClean="0"/>
              <a:t>to </a:t>
            </a:r>
            <a:r>
              <a:rPr lang="en-GB" sz="1600" b="1" i="1" dirty="0"/>
              <a:t>reach younger refugees whose study (in own country) was halted by conflict</a:t>
            </a:r>
          </a:p>
          <a:p>
            <a:endParaRPr lang="en-GB" sz="1600" i="1" dirty="0"/>
          </a:p>
          <a:p>
            <a:r>
              <a:rPr lang="en-GB" sz="1600" b="1" dirty="0"/>
              <a:t>Develop links with key contacts in subject disciplines</a:t>
            </a:r>
          </a:p>
          <a:p>
            <a:r>
              <a:rPr lang="en-GB" sz="1600" b="1" i="1" dirty="0" smtClean="0"/>
              <a:t>to support the </a:t>
            </a:r>
            <a:r>
              <a:rPr lang="en-GB" sz="1600" b="1" i="1" dirty="0"/>
              <a:t>setting-up of mentoring/shadowing initiatives or employment as Guest Speakers</a:t>
            </a:r>
          </a:p>
          <a:p>
            <a:endParaRPr lang="en-US" sz="1600" kern="0" dirty="0" smtClean="0"/>
          </a:p>
          <a:p>
            <a:pPr>
              <a:buFont typeface="Arial" panose="020B0604020202020204" pitchFamily="34" charset="0"/>
              <a:buChar char="•"/>
            </a:pPr>
            <a:endParaRPr lang="en-US" sz="1600" kern="0" dirty="0" smtClean="0"/>
          </a:p>
          <a:p>
            <a:pPr>
              <a:buFont typeface="Arial" panose="020B0604020202020204" pitchFamily="34" charset="0"/>
              <a:buChar char="•"/>
            </a:pPr>
            <a:endParaRPr lang="en-US" sz="1600" kern="0" dirty="0"/>
          </a:p>
        </p:txBody>
      </p:sp>
    </p:spTree>
    <p:extLst>
      <p:ext uri="{BB962C8B-B14F-4D97-AF65-F5344CB8AC3E}">
        <p14:creationId xmlns:p14="http://schemas.microsoft.com/office/powerpoint/2010/main" val="1898167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0" y="-43823"/>
            <a:ext cx="9144000" cy="6858000"/>
          </a:xfrm>
          <a:prstGeom prst="rect">
            <a:avLst/>
          </a:prstGeom>
        </p:spPr>
      </p:pic>
      <p:sp>
        <p:nvSpPr>
          <p:cNvPr id="3" name="Rectangle 2"/>
          <p:cNvSpPr/>
          <p:nvPr/>
        </p:nvSpPr>
        <p:spPr bwMode="auto">
          <a:xfrm>
            <a:off x="359569" y="1653407"/>
            <a:ext cx="6583097" cy="484052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 name="Title 1"/>
          <p:cNvSpPr txBox="1">
            <a:spLocks/>
          </p:cNvSpPr>
          <p:nvPr/>
        </p:nvSpPr>
        <p:spPr>
          <a:xfrm>
            <a:off x="682166" y="1698552"/>
            <a:ext cx="5676301" cy="892248"/>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US" sz="2400" kern="0" dirty="0" smtClean="0">
                <a:solidFill>
                  <a:srgbClr val="003560"/>
                </a:solidFill>
                <a:latin typeface="Arial" charset="0"/>
                <a:ea typeface="Arial" charset="0"/>
                <a:cs typeface="Arial" charset="0"/>
              </a:rPr>
              <a:t>“</a:t>
            </a:r>
            <a:r>
              <a:rPr lang="en-US" sz="2400" kern="0" dirty="0">
                <a:solidFill>
                  <a:srgbClr val="003560"/>
                </a:solidFill>
                <a:latin typeface="Arial" charset="0"/>
                <a:ea typeface="Arial" charset="0"/>
                <a:cs typeface="Arial" charset="0"/>
              </a:rPr>
              <a:t>s</a:t>
            </a:r>
            <a:r>
              <a:rPr lang="en-US" sz="2400" kern="0" dirty="0" smtClean="0">
                <a:solidFill>
                  <a:srgbClr val="003560"/>
                </a:solidFill>
                <a:latin typeface="Arial" charset="0"/>
                <a:ea typeface="Arial" charset="0"/>
                <a:cs typeface="Arial" charset="0"/>
              </a:rPr>
              <a:t>ignificant contributions to public knowledge and understanding”</a:t>
            </a:r>
          </a:p>
          <a:p>
            <a:endParaRPr lang="en-US" sz="2400" kern="0" dirty="0" smtClean="0">
              <a:solidFill>
                <a:srgbClr val="003560"/>
              </a:solidFill>
              <a:latin typeface="Arial" charset="0"/>
              <a:ea typeface="Arial" charset="0"/>
              <a:cs typeface="Arial" charset="0"/>
            </a:endParaRPr>
          </a:p>
          <a:p>
            <a:r>
              <a:rPr lang="en-US" sz="1600" kern="0" dirty="0" smtClean="0">
                <a:solidFill>
                  <a:srgbClr val="003560"/>
                </a:solidFill>
                <a:latin typeface="+mj-lt"/>
                <a:ea typeface="Arial" charset="0"/>
                <a:cs typeface="Arial" charset="0"/>
              </a:rPr>
              <a:t>“The needs and priorities of refugees change as they begin  to rebuild their lives…particularly as opportunities to pursue their ambitions and potential develop. It is important that they are able to access the services and support they need….to enable them to fulfil their potential and become active members of the community”</a:t>
            </a:r>
          </a:p>
          <a:p>
            <a:endParaRPr lang="en-US" sz="1600" kern="0" dirty="0">
              <a:solidFill>
                <a:srgbClr val="003560"/>
              </a:solidFill>
              <a:latin typeface="+mj-lt"/>
              <a:ea typeface="Arial" charset="0"/>
              <a:cs typeface="Arial" charset="0"/>
            </a:endParaRPr>
          </a:p>
          <a:p>
            <a:endParaRPr lang="en-US" sz="1600" kern="0" dirty="0" smtClean="0">
              <a:solidFill>
                <a:srgbClr val="003560"/>
              </a:solidFill>
              <a:latin typeface="Arial" charset="0"/>
              <a:ea typeface="Arial" charset="0"/>
              <a:cs typeface="Arial" charset="0"/>
            </a:endParaRPr>
          </a:p>
          <a:p>
            <a:r>
              <a:rPr lang="en-US" sz="2000" kern="0" dirty="0" smtClean="0">
                <a:solidFill>
                  <a:srgbClr val="003560"/>
                </a:solidFill>
                <a:latin typeface="Angsana New" panose="02020603050405020304" pitchFamily="18" charset="-34"/>
                <a:ea typeface="Arial" charset="0"/>
                <a:cs typeface="Angsana New" panose="02020603050405020304" pitchFamily="18" charset="-34"/>
              </a:rPr>
              <a:t>“New Scots : Integrating Refugees in Scotland’s Communities”</a:t>
            </a:r>
          </a:p>
          <a:p>
            <a:r>
              <a:rPr lang="en-US" sz="2000" kern="0" dirty="0" smtClean="0">
                <a:solidFill>
                  <a:srgbClr val="003560"/>
                </a:solidFill>
                <a:latin typeface="Angsana New" panose="02020603050405020304" pitchFamily="18" charset="-34"/>
                <a:ea typeface="Arial" charset="0"/>
                <a:cs typeface="Angsana New" panose="02020603050405020304" pitchFamily="18" charset="-34"/>
              </a:rPr>
              <a:t>2014-17  Final Report of the Scottish Government, in collaboration with COSLA and The Scottish Refugee Council</a:t>
            </a:r>
            <a:endParaRPr lang="en-US" sz="2000" kern="0" dirty="0">
              <a:solidFill>
                <a:srgbClr val="003560"/>
              </a:solidFill>
              <a:latin typeface="Angsana New" panose="02020603050405020304" pitchFamily="18" charset="-34"/>
              <a:ea typeface="Arial" charset="0"/>
              <a:cs typeface="Angsana New" panose="02020603050405020304" pitchFamily="18" charset="-34"/>
            </a:endParaRPr>
          </a:p>
        </p:txBody>
      </p:sp>
      <p:sp>
        <p:nvSpPr>
          <p:cNvPr id="7" name="Content Placeholder 2"/>
          <p:cNvSpPr txBox="1">
            <a:spLocks/>
          </p:cNvSpPr>
          <p:nvPr/>
        </p:nvSpPr>
        <p:spPr>
          <a:xfrm>
            <a:off x="762000" y="2514600"/>
            <a:ext cx="4953000" cy="3454400"/>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pPr marL="285750" indent="-285750">
              <a:buFont typeface="Arial" panose="020B0604020202020204" pitchFamily="34" charset="0"/>
              <a:buChar char="•"/>
            </a:pPr>
            <a:endParaRPr lang="en-US" sz="1600" kern="0" dirty="0" smtClean="0">
              <a:solidFill>
                <a:srgbClr val="002D4A"/>
              </a:solidFill>
            </a:endParaRPr>
          </a:p>
          <a:p>
            <a:pPr marL="285750" indent="-285750">
              <a:buFont typeface="Arial" charset="0"/>
              <a:buChar char="•"/>
            </a:pPr>
            <a:endParaRPr lang="en-US" sz="1600" kern="0" dirty="0">
              <a:solidFill>
                <a:srgbClr val="002D4A"/>
              </a:solidFill>
            </a:endParaRPr>
          </a:p>
          <a:p>
            <a:pPr>
              <a:buFont typeface="Arial" panose="020B0604020202020204" pitchFamily="34" charset="0"/>
              <a:buChar char="•"/>
            </a:pPr>
            <a:endParaRPr lang="en-US" sz="1600" kern="0" dirty="0" smtClean="0"/>
          </a:p>
          <a:p>
            <a:pPr>
              <a:buFont typeface="Arial" panose="020B0604020202020204" pitchFamily="34" charset="0"/>
              <a:buChar char="•"/>
            </a:pPr>
            <a:endParaRPr lang="en-US" sz="1600" kern="0" dirty="0"/>
          </a:p>
        </p:txBody>
      </p:sp>
    </p:spTree>
    <p:extLst>
      <p:ext uri="{BB962C8B-B14F-4D97-AF65-F5344CB8AC3E}">
        <p14:creationId xmlns:p14="http://schemas.microsoft.com/office/powerpoint/2010/main" val="1680387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622117" y="1698552"/>
            <a:ext cx="6354880" cy="455963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itle 1"/>
          <p:cNvSpPr txBox="1">
            <a:spLocks/>
          </p:cNvSpPr>
          <p:nvPr/>
        </p:nvSpPr>
        <p:spPr>
          <a:xfrm>
            <a:off x="682165" y="1698552"/>
            <a:ext cx="6182098" cy="794127"/>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marL="0" indent="0">
              <a:buNone/>
            </a:pPr>
            <a:r>
              <a:rPr lang="en-GB" sz="2400" dirty="0">
                <a:solidFill>
                  <a:srgbClr val="002060"/>
                </a:solidFill>
              </a:rPr>
              <a:t>THE BACKGROUND ; from </a:t>
            </a:r>
            <a:r>
              <a:rPr lang="en-GB" sz="2400" dirty="0" smtClean="0">
                <a:solidFill>
                  <a:srgbClr val="002060"/>
                </a:solidFill>
              </a:rPr>
              <a:t>ESOL to </a:t>
            </a:r>
            <a:r>
              <a:rPr lang="en-GB" sz="2400" dirty="0">
                <a:solidFill>
                  <a:srgbClr val="002060"/>
                </a:solidFill>
              </a:rPr>
              <a:t>EAP</a:t>
            </a:r>
          </a:p>
        </p:txBody>
      </p:sp>
      <p:sp>
        <p:nvSpPr>
          <p:cNvPr id="8" name="Content Placeholder 2"/>
          <p:cNvSpPr txBox="1">
            <a:spLocks/>
          </p:cNvSpPr>
          <p:nvPr/>
        </p:nvSpPr>
        <p:spPr>
          <a:xfrm>
            <a:off x="682166" y="2580362"/>
            <a:ext cx="5555796" cy="3166097"/>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r>
              <a:rPr lang="en-GB" dirty="0"/>
              <a:t>How did I get to where I am today ?</a:t>
            </a:r>
          </a:p>
          <a:p>
            <a:endParaRPr lang="en-GB" dirty="0"/>
          </a:p>
          <a:p>
            <a:r>
              <a:rPr lang="en-GB" dirty="0"/>
              <a:t>My practitioner identity : THEN Glasgow-wide ESOL community project 1976-79</a:t>
            </a:r>
          </a:p>
          <a:p>
            <a:endParaRPr lang="en-GB" i="1" dirty="0"/>
          </a:p>
          <a:p>
            <a:r>
              <a:rPr lang="en-GB" i="1" dirty="0"/>
              <a:t>Inspiration /innovation/pastoral role : </a:t>
            </a:r>
            <a:endParaRPr lang="en-GB" i="1" dirty="0" smtClean="0"/>
          </a:p>
          <a:p>
            <a:r>
              <a:rPr lang="en-GB" i="1" dirty="0" smtClean="0"/>
              <a:t>refugee </a:t>
            </a:r>
            <a:r>
              <a:rPr lang="en-GB" i="1" dirty="0"/>
              <a:t>provision </a:t>
            </a:r>
            <a:r>
              <a:rPr lang="en-GB" i="1" dirty="0" smtClean="0"/>
              <a:t> = </a:t>
            </a:r>
            <a:r>
              <a:rPr lang="en-GB" i="1" dirty="0"/>
              <a:t>academic provision</a:t>
            </a:r>
          </a:p>
          <a:p>
            <a:endParaRPr lang="en-GB" dirty="0"/>
          </a:p>
          <a:p>
            <a:r>
              <a:rPr lang="en-GB" dirty="0"/>
              <a:t>NOW : EAP at university   “</a:t>
            </a:r>
            <a:r>
              <a:rPr lang="en-GB" i="1" dirty="0"/>
              <a:t>Widening access”</a:t>
            </a:r>
          </a:p>
          <a:p>
            <a:endParaRPr lang="en-US" kern="0" dirty="0" smtClean="0"/>
          </a:p>
          <a:p>
            <a:pPr>
              <a:buFont typeface="Arial" panose="020B0604020202020204" pitchFamily="34" charset="0"/>
              <a:buChar char="•"/>
            </a:pPr>
            <a:endParaRPr lang="en-US" kern="0" dirty="0" smtClean="0"/>
          </a:p>
          <a:p>
            <a:pPr>
              <a:buFont typeface="Arial" panose="020B0604020202020204" pitchFamily="34" charset="0"/>
              <a:buChar char="•"/>
            </a:pPr>
            <a:endParaRPr lang="en-US" sz="1600" kern="0" dirty="0"/>
          </a:p>
        </p:txBody>
      </p:sp>
    </p:spTree>
    <p:extLst>
      <p:ext uri="{BB962C8B-B14F-4D97-AF65-F5344CB8AC3E}">
        <p14:creationId xmlns:p14="http://schemas.microsoft.com/office/powerpoint/2010/main" val="828041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507068"/>
            <a:ext cx="6031981" cy="475111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itle 1"/>
          <p:cNvSpPr txBox="1">
            <a:spLocks/>
          </p:cNvSpPr>
          <p:nvPr/>
        </p:nvSpPr>
        <p:spPr>
          <a:xfrm>
            <a:off x="682166" y="1507068"/>
            <a:ext cx="4804233" cy="695540"/>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2400" dirty="0"/>
              <a:t>Chilean refugee provision on the ESOL Project</a:t>
            </a:r>
            <a:endParaRPr lang="en-US" sz="2400" kern="0" dirty="0">
              <a:solidFill>
                <a:srgbClr val="003560"/>
              </a:solidFill>
              <a:latin typeface="Arial" charset="0"/>
              <a:ea typeface="Arial" charset="0"/>
              <a:cs typeface="Arial" charset="0"/>
            </a:endParaRPr>
          </a:p>
        </p:txBody>
      </p:sp>
      <p:sp>
        <p:nvSpPr>
          <p:cNvPr id="8" name="Content Placeholder 2"/>
          <p:cNvSpPr txBox="1">
            <a:spLocks/>
          </p:cNvSpPr>
          <p:nvPr/>
        </p:nvSpPr>
        <p:spPr>
          <a:xfrm>
            <a:off x="682166" y="2346624"/>
            <a:ext cx="5205067" cy="3399835"/>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r>
              <a:rPr lang="en-GB" sz="2000" dirty="0"/>
              <a:t>SUMMER SCHOOLS</a:t>
            </a:r>
          </a:p>
          <a:p>
            <a:pPr marL="342900" indent="-342900">
              <a:buAutoNum type="alphaLcParenR"/>
            </a:pPr>
            <a:r>
              <a:rPr lang="en-GB" sz="2000" dirty="0" smtClean="0"/>
              <a:t>1977 </a:t>
            </a:r>
            <a:r>
              <a:rPr lang="en-GB" sz="2000" dirty="0"/>
              <a:t>(adults and children) TUC Offices, Glasgow </a:t>
            </a:r>
            <a:endParaRPr lang="en-GB" sz="2000" dirty="0" smtClean="0"/>
          </a:p>
          <a:p>
            <a:endParaRPr lang="en-GB" sz="2000" dirty="0"/>
          </a:p>
          <a:p>
            <a:r>
              <a:rPr lang="en-GB" sz="2000" b="1" dirty="0">
                <a:solidFill>
                  <a:srgbClr val="FF0000"/>
                </a:solidFill>
              </a:rPr>
              <a:t>b) 1978  Academic focus for Chilean award holders* in HE</a:t>
            </a:r>
            <a:r>
              <a:rPr lang="en-GB" sz="2000" dirty="0"/>
              <a:t>. Glasgow </a:t>
            </a:r>
            <a:r>
              <a:rPr lang="en-GB" sz="2000" dirty="0">
                <a:solidFill>
                  <a:schemeClr val="tx1"/>
                </a:solidFill>
              </a:rPr>
              <a:t>University </a:t>
            </a:r>
            <a:r>
              <a:rPr lang="en-GB" sz="2000" dirty="0" smtClean="0">
                <a:solidFill>
                  <a:schemeClr val="tx1"/>
                </a:solidFill>
              </a:rPr>
              <a:t>premises</a:t>
            </a:r>
          </a:p>
          <a:p>
            <a:endParaRPr lang="en-GB" sz="2000" dirty="0">
              <a:solidFill>
                <a:schemeClr val="tx1"/>
              </a:solidFill>
            </a:endParaRPr>
          </a:p>
          <a:p>
            <a:r>
              <a:rPr lang="en-GB" sz="2000" dirty="0">
                <a:solidFill>
                  <a:schemeClr val="tx1"/>
                </a:solidFill>
              </a:rPr>
              <a:t>c) 1979  General English for spouses of Chilean award holders. Glasgow University premises</a:t>
            </a:r>
          </a:p>
          <a:p>
            <a:r>
              <a:rPr lang="en-GB" sz="1400" dirty="0" smtClean="0"/>
              <a:t>*Funded by World University Services</a:t>
            </a:r>
            <a:endParaRPr lang="en-GB" sz="1400" dirty="0"/>
          </a:p>
          <a:p>
            <a:endParaRPr lang="en-GB" sz="1600" dirty="0"/>
          </a:p>
          <a:p>
            <a:r>
              <a:rPr lang="en-GB" sz="1600" dirty="0" smtClean="0"/>
              <a:t>*</a:t>
            </a:r>
            <a:endParaRPr lang="en-US" sz="1600" kern="0" dirty="0" smtClean="0"/>
          </a:p>
          <a:p>
            <a:pPr>
              <a:buFont typeface="Arial" panose="020B0604020202020204" pitchFamily="34" charset="0"/>
              <a:buChar char="•"/>
            </a:pPr>
            <a:endParaRPr lang="en-US" sz="1600" kern="0" dirty="0" smtClean="0"/>
          </a:p>
          <a:p>
            <a:pPr>
              <a:buFont typeface="Arial" panose="020B0604020202020204" pitchFamily="34" charset="0"/>
              <a:buChar char="•"/>
            </a:pPr>
            <a:endParaRPr lang="en-US" sz="1600" kern="0" dirty="0"/>
          </a:p>
        </p:txBody>
      </p:sp>
    </p:spTree>
    <p:extLst>
      <p:ext uri="{BB962C8B-B14F-4D97-AF65-F5344CB8AC3E}">
        <p14:creationId xmlns:p14="http://schemas.microsoft.com/office/powerpoint/2010/main" val="383079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91316" y="1707019"/>
            <a:ext cx="8153400" cy="576522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itle 1"/>
          <p:cNvSpPr txBox="1">
            <a:spLocks/>
          </p:cNvSpPr>
          <p:nvPr/>
        </p:nvSpPr>
        <p:spPr>
          <a:xfrm>
            <a:off x="682166" y="1698552"/>
            <a:ext cx="6357461" cy="504055"/>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2400" dirty="0">
                <a:solidFill>
                  <a:schemeClr val="tx1"/>
                </a:solidFill>
              </a:rPr>
              <a:t>TODAY’S UNIVERSITY CONTEXT</a:t>
            </a:r>
            <a:endParaRPr lang="en-US" sz="2400" kern="0" dirty="0">
              <a:solidFill>
                <a:schemeClr val="tx1"/>
              </a:solidFill>
              <a:latin typeface="Arial" charset="0"/>
              <a:ea typeface="Arial" charset="0"/>
              <a:cs typeface="Arial" charset="0"/>
            </a:endParaRPr>
          </a:p>
        </p:txBody>
      </p:sp>
      <p:sp>
        <p:nvSpPr>
          <p:cNvPr id="8" name="Content Placeholder 2"/>
          <p:cNvSpPr txBox="1">
            <a:spLocks/>
          </p:cNvSpPr>
          <p:nvPr/>
        </p:nvSpPr>
        <p:spPr>
          <a:xfrm>
            <a:off x="682165" y="2104374"/>
            <a:ext cx="7665968" cy="4550426"/>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r>
              <a:rPr lang="en-GB" sz="1600" i="1" dirty="0">
                <a:solidFill>
                  <a:schemeClr val="tx1"/>
                </a:solidFill>
              </a:rPr>
              <a:t>The Importance of Research and Scholarship – matching these aims with the Widening Access Project aims</a:t>
            </a:r>
          </a:p>
          <a:p>
            <a:endParaRPr lang="en-GB" sz="1600" b="1" dirty="0">
              <a:solidFill>
                <a:schemeClr val="tx1"/>
              </a:solidFill>
            </a:endParaRPr>
          </a:p>
          <a:p>
            <a:r>
              <a:rPr lang="en-GB" sz="1600" dirty="0" smtClean="0">
                <a:solidFill>
                  <a:schemeClr val="tx1"/>
                </a:solidFill>
              </a:rPr>
              <a:t> </a:t>
            </a:r>
            <a:r>
              <a:rPr lang="en-GB" sz="1600" b="1" dirty="0" smtClean="0">
                <a:solidFill>
                  <a:schemeClr val="tx1"/>
                </a:solidFill>
              </a:rPr>
              <a:t>Scholarship :</a:t>
            </a:r>
          </a:p>
          <a:p>
            <a:endParaRPr lang="en-GB" sz="1600" b="1" dirty="0">
              <a:solidFill>
                <a:schemeClr val="tx1"/>
              </a:solidFill>
            </a:endParaRPr>
          </a:p>
          <a:p>
            <a:r>
              <a:rPr lang="en-GB" dirty="0">
                <a:solidFill>
                  <a:schemeClr val="tx1"/>
                </a:solidFill>
              </a:rPr>
              <a:t> “an umbrella term encompassing a range of activities.  [Research and] modest activities...which nonetheless deliver significant public contributions to knowledge and understanding. ..Examples include case studies, exploratory research, narrative accounts, action research” </a:t>
            </a:r>
          </a:p>
          <a:p>
            <a:endParaRPr lang="en-GB" sz="1600" dirty="0" smtClean="0">
              <a:solidFill>
                <a:schemeClr val="tx1"/>
              </a:solidFill>
            </a:endParaRPr>
          </a:p>
          <a:p>
            <a:endParaRPr lang="en-GB" sz="1600" dirty="0" smtClean="0">
              <a:solidFill>
                <a:schemeClr val="tx1"/>
              </a:solidFill>
            </a:endParaRPr>
          </a:p>
          <a:p>
            <a:r>
              <a:rPr lang="en-GB" sz="1600" dirty="0" smtClean="0">
                <a:solidFill>
                  <a:schemeClr val="tx1"/>
                </a:solidFill>
              </a:rPr>
              <a:t>(</a:t>
            </a:r>
            <a:r>
              <a:rPr lang="en-GB" sz="1600" dirty="0">
                <a:solidFill>
                  <a:schemeClr val="tx1"/>
                </a:solidFill>
              </a:rPr>
              <a:t>BALEAP </a:t>
            </a:r>
            <a:r>
              <a:rPr lang="en-GB" sz="1600" dirty="0" err="1">
                <a:solidFill>
                  <a:schemeClr val="tx1"/>
                </a:solidFill>
              </a:rPr>
              <a:t>ResTES</a:t>
            </a:r>
            <a:r>
              <a:rPr lang="en-GB" sz="1600" dirty="0">
                <a:solidFill>
                  <a:schemeClr val="tx1"/>
                </a:solidFill>
              </a:rPr>
              <a:t> statement of values)</a:t>
            </a:r>
          </a:p>
          <a:p>
            <a:endParaRPr lang="en-US" sz="1600" kern="0" dirty="0" smtClean="0"/>
          </a:p>
          <a:p>
            <a:pPr>
              <a:buFont typeface="Arial" panose="020B0604020202020204" pitchFamily="34" charset="0"/>
              <a:buChar char="•"/>
            </a:pPr>
            <a:endParaRPr lang="en-US" sz="1600" kern="0" dirty="0" smtClean="0"/>
          </a:p>
          <a:p>
            <a:pPr>
              <a:buFont typeface="Arial" panose="020B0604020202020204" pitchFamily="34" charset="0"/>
              <a:buChar char="•"/>
            </a:pPr>
            <a:endParaRPr lang="en-US" sz="1600" kern="0" dirty="0"/>
          </a:p>
        </p:txBody>
      </p:sp>
    </p:spTree>
    <p:extLst>
      <p:ext uri="{BB962C8B-B14F-4D97-AF65-F5344CB8AC3E}">
        <p14:creationId xmlns:p14="http://schemas.microsoft.com/office/powerpoint/2010/main" val="114408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620266"/>
            <a:ext cx="8311254" cy="525466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itle 1"/>
          <p:cNvSpPr txBox="1">
            <a:spLocks/>
          </p:cNvSpPr>
          <p:nvPr/>
        </p:nvSpPr>
        <p:spPr>
          <a:xfrm>
            <a:off x="682166" y="1698552"/>
            <a:ext cx="4854338" cy="504055"/>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2400" dirty="0"/>
              <a:t>EAS INVOLVEMENT  2016</a:t>
            </a:r>
            <a:endParaRPr lang="en-US" sz="2400" kern="0" dirty="0">
              <a:solidFill>
                <a:srgbClr val="003560"/>
              </a:solidFill>
              <a:latin typeface="Arial" charset="0"/>
              <a:ea typeface="Arial" charset="0"/>
              <a:cs typeface="Arial" charset="0"/>
            </a:endParaRPr>
          </a:p>
        </p:txBody>
      </p:sp>
      <p:sp>
        <p:nvSpPr>
          <p:cNvPr id="8" name="Content Placeholder 2"/>
          <p:cNvSpPr txBox="1">
            <a:spLocks/>
          </p:cNvSpPr>
          <p:nvPr/>
        </p:nvSpPr>
        <p:spPr>
          <a:xfrm>
            <a:off x="682166" y="2346623"/>
            <a:ext cx="6971237" cy="3911563"/>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pPr lvl="0"/>
            <a:r>
              <a:rPr lang="en-GB" sz="1600" dirty="0"/>
              <a:t>Specific queries and concerns raised  :</a:t>
            </a:r>
          </a:p>
          <a:p>
            <a:pPr marL="285750" lvl="0" indent="-285750">
              <a:buFont typeface="Arial" panose="020B0604020202020204" pitchFamily="34" charset="0"/>
              <a:buChar char="•"/>
            </a:pPr>
            <a:r>
              <a:rPr lang="en-GB" sz="1600" dirty="0"/>
              <a:t>Amount of funding available? Enough for one place on each of our specialist courses </a:t>
            </a:r>
            <a:r>
              <a:rPr lang="en-GB" sz="1600" dirty="0" smtClean="0"/>
              <a:t>? </a:t>
            </a:r>
            <a:endParaRPr lang="en-GB" sz="1600" dirty="0"/>
          </a:p>
          <a:p>
            <a:pPr marL="285750" indent="-285750">
              <a:buFont typeface="Arial" panose="020B0604020202020204" pitchFamily="34" charset="0"/>
              <a:buChar char="•"/>
            </a:pPr>
            <a:r>
              <a:rPr lang="en-GB" sz="1600" dirty="0"/>
              <a:t>How is this promoted as a ‘good idea’ for Glasgow University?</a:t>
            </a:r>
          </a:p>
          <a:p>
            <a:pPr marL="285750" lvl="0" indent="-285750">
              <a:buFont typeface="Arial" panose="020B0604020202020204" pitchFamily="34" charset="0"/>
              <a:buChar char="•"/>
            </a:pPr>
            <a:r>
              <a:rPr lang="en-GB" sz="1600" dirty="0"/>
              <a:t>What is the motivating factor to the students? How is this balanced by drawbacks?</a:t>
            </a:r>
          </a:p>
          <a:p>
            <a:pPr marL="285750" lvl="0" indent="-285750">
              <a:buFont typeface="Arial" panose="020B0604020202020204" pitchFamily="34" charset="0"/>
              <a:buChar char="•"/>
            </a:pPr>
            <a:r>
              <a:rPr lang="en-GB" sz="1600" dirty="0"/>
              <a:t>How do we decide eligibility :  how can we prevent a ‘competition’ for places ? </a:t>
            </a:r>
          </a:p>
          <a:p>
            <a:pPr marL="285750" lvl="0" indent="-285750">
              <a:buFont typeface="Arial" panose="020B0604020202020204" pitchFamily="34" charset="0"/>
              <a:buChar char="•"/>
            </a:pPr>
            <a:r>
              <a:rPr lang="en-GB" sz="1600" dirty="0" smtClean="0"/>
              <a:t>What would </a:t>
            </a:r>
            <a:r>
              <a:rPr lang="en-GB" sz="1600" dirty="0"/>
              <a:t>we state </a:t>
            </a:r>
            <a:r>
              <a:rPr lang="en-GB" sz="1600" dirty="0" smtClean="0"/>
              <a:t>as the  minimum level (</a:t>
            </a:r>
            <a:r>
              <a:rPr lang="en-GB" sz="1600" dirty="0"/>
              <a:t>6.0 – </a:t>
            </a:r>
            <a:r>
              <a:rPr lang="en-GB" sz="1600" dirty="0" smtClean="0"/>
              <a:t>6.5)?</a:t>
            </a:r>
            <a:endParaRPr lang="en-GB" sz="1600" dirty="0"/>
          </a:p>
          <a:p>
            <a:pPr algn="ctr"/>
            <a:endParaRPr lang="en-GB" sz="1600" dirty="0"/>
          </a:p>
          <a:p>
            <a:pPr algn="ctr"/>
            <a:r>
              <a:rPr lang="en-GB" sz="1600" dirty="0"/>
              <a:t>  “Widening participation and access as a core value : </a:t>
            </a:r>
          </a:p>
          <a:p>
            <a:pPr algn="ctr"/>
            <a:r>
              <a:rPr lang="en-GB" sz="1600" dirty="0"/>
              <a:t>diversity as a resource and as a goal”</a:t>
            </a:r>
          </a:p>
        </p:txBody>
      </p:sp>
    </p:spTree>
    <p:extLst>
      <p:ext uri="{BB962C8B-B14F-4D97-AF65-F5344CB8AC3E}">
        <p14:creationId xmlns:p14="http://schemas.microsoft.com/office/powerpoint/2010/main" val="213384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267377" y="1707019"/>
            <a:ext cx="7387456" cy="470062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 name="Title 1"/>
          <p:cNvSpPr txBox="1">
            <a:spLocks/>
          </p:cNvSpPr>
          <p:nvPr/>
        </p:nvSpPr>
        <p:spPr>
          <a:xfrm>
            <a:off x="682166" y="1698552"/>
            <a:ext cx="5261434" cy="807581"/>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2400" dirty="0" smtClean="0"/>
              <a:t>LIAISON/COLLABORATION WITH:  People, Agencies</a:t>
            </a:r>
            <a:r>
              <a:rPr lang="en-GB" sz="2400" dirty="0"/>
              <a:t>, </a:t>
            </a:r>
            <a:r>
              <a:rPr lang="en-GB" sz="2400" dirty="0" smtClean="0"/>
              <a:t>Departments</a:t>
            </a:r>
          </a:p>
          <a:p>
            <a:endParaRPr lang="en-GB" sz="2400" dirty="0"/>
          </a:p>
          <a:p>
            <a:endParaRPr lang="en-GB" sz="2400" dirty="0" smtClean="0"/>
          </a:p>
          <a:p>
            <a:endParaRPr lang="en-GB" sz="2400" dirty="0"/>
          </a:p>
          <a:p>
            <a:endParaRPr lang="en-GB" sz="2400" dirty="0" smtClean="0"/>
          </a:p>
          <a:p>
            <a:endParaRPr lang="en-GB" sz="2400" kern="0" dirty="0">
              <a:solidFill>
                <a:srgbClr val="003560"/>
              </a:solidFill>
              <a:latin typeface="Arial" charset="0"/>
              <a:ea typeface="Arial" charset="0"/>
              <a:cs typeface="Arial" charset="0"/>
            </a:endParaRPr>
          </a:p>
          <a:p>
            <a:endParaRPr lang="en-US" sz="2400" kern="0" dirty="0">
              <a:solidFill>
                <a:srgbClr val="003560"/>
              </a:solidFill>
              <a:latin typeface="Arial" charset="0"/>
              <a:ea typeface="Arial" charset="0"/>
              <a:cs typeface="Arial" charset="0"/>
            </a:endParaRPr>
          </a:p>
        </p:txBody>
      </p:sp>
      <p:sp>
        <p:nvSpPr>
          <p:cNvPr id="7" name="Content Placeholder 2"/>
          <p:cNvSpPr txBox="1">
            <a:spLocks/>
          </p:cNvSpPr>
          <p:nvPr/>
        </p:nvSpPr>
        <p:spPr>
          <a:xfrm>
            <a:off x="682166" y="2668044"/>
            <a:ext cx="6557878" cy="3590142"/>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r>
              <a:rPr lang="en-GB" sz="1600" b="1" dirty="0"/>
              <a:t>INTERNALLY (Glasgow University)</a:t>
            </a:r>
          </a:p>
          <a:p>
            <a:r>
              <a:rPr lang="en-GB" sz="1600" dirty="0"/>
              <a:t>Refugee Champion, </a:t>
            </a:r>
            <a:r>
              <a:rPr lang="en-GB" sz="1600" dirty="0" smtClean="0"/>
              <a:t>(Vice- Principal level)</a:t>
            </a:r>
            <a:endParaRPr lang="en-GB" sz="1600" dirty="0"/>
          </a:p>
          <a:p>
            <a:r>
              <a:rPr lang="en-GB" sz="1600" dirty="0" err="1"/>
              <a:t>MaRIO</a:t>
            </a:r>
            <a:r>
              <a:rPr lang="en-GB" sz="1600" dirty="0"/>
              <a:t>  Marketing and Recruitment, International Office</a:t>
            </a:r>
          </a:p>
          <a:p>
            <a:r>
              <a:rPr lang="en-GB" sz="1600" dirty="0"/>
              <a:t>College of Arts</a:t>
            </a:r>
          </a:p>
          <a:p>
            <a:r>
              <a:rPr lang="en-GB" sz="1600" dirty="0" err="1"/>
              <a:t>GRAMNet</a:t>
            </a:r>
            <a:r>
              <a:rPr lang="en-GB" sz="1600" dirty="0"/>
              <a:t>  (Glasgow Refugee, Asylum and Migration Network)</a:t>
            </a:r>
          </a:p>
          <a:p>
            <a:r>
              <a:rPr lang="en-GB" sz="1600" dirty="0"/>
              <a:t>Equality and Diversity Unit</a:t>
            </a:r>
          </a:p>
          <a:p>
            <a:endParaRPr lang="en-GB" sz="1600" dirty="0"/>
          </a:p>
          <a:p>
            <a:r>
              <a:rPr lang="en-GB" sz="1600" b="1" dirty="0"/>
              <a:t>EXTERNALLY</a:t>
            </a:r>
          </a:p>
          <a:p>
            <a:r>
              <a:rPr lang="en-GB" sz="1600" dirty="0"/>
              <a:t>Glasgow  Clyde College, a large FE college in Glasgow with 3 campuses </a:t>
            </a:r>
          </a:p>
          <a:p>
            <a:r>
              <a:rPr lang="en-GB" sz="1600" dirty="0"/>
              <a:t>The Bridges Project. </a:t>
            </a:r>
            <a:r>
              <a:rPr lang="en-GB" sz="1600" dirty="0" smtClean="0"/>
              <a:t> The  Voluntary Sector</a:t>
            </a:r>
            <a:endParaRPr lang="en-GB" sz="1600" dirty="0"/>
          </a:p>
          <a:p>
            <a:r>
              <a:rPr lang="en-GB" sz="1600" dirty="0"/>
              <a:t>The Scottish Refugee Council</a:t>
            </a:r>
          </a:p>
          <a:p>
            <a:r>
              <a:rPr lang="en-GB" sz="1600" dirty="0"/>
              <a:t>University of Edinburgh</a:t>
            </a:r>
          </a:p>
          <a:p>
            <a:endParaRPr lang="en-US" sz="1600" kern="0" dirty="0" smtClean="0"/>
          </a:p>
          <a:p>
            <a:pPr>
              <a:buFont typeface="Arial" panose="020B0604020202020204" pitchFamily="34" charset="0"/>
              <a:buChar char="•"/>
            </a:pPr>
            <a:endParaRPr lang="en-US" sz="1600" kern="0" dirty="0" smtClean="0"/>
          </a:p>
          <a:p>
            <a:pPr>
              <a:buFont typeface="Arial" panose="020B0604020202020204" pitchFamily="34" charset="0"/>
              <a:buChar char="•"/>
            </a:pPr>
            <a:endParaRPr lang="en-US" sz="1600" kern="0" dirty="0"/>
          </a:p>
        </p:txBody>
      </p:sp>
    </p:spTree>
    <p:extLst>
      <p:ext uri="{BB962C8B-B14F-4D97-AF65-F5344CB8AC3E}">
        <p14:creationId xmlns:p14="http://schemas.microsoft.com/office/powerpoint/2010/main" val="93550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bwMode="auto">
          <a:xfrm>
            <a:off x="707486" y="1698549"/>
            <a:ext cx="3864513" cy="455963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ctrTitle"/>
          </p:nvPr>
        </p:nvSpPr>
        <p:spPr>
          <a:xfrm>
            <a:off x="647206" y="1696190"/>
            <a:ext cx="3924793" cy="728228"/>
          </a:xfrm>
        </p:spPr>
        <p:txBody>
          <a:bodyPr/>
          <a:lstStyle/>
          <a:p>
            <a:endParaRPr lang="en-US"/>
          </a:p>
        </p:txBody>
      </p:sp>
      <p:sp>
        <p:nvSpPr>
          <p:cNvPr id="5" name="Subtitle 2"/>
          <p:cNvSpPr>
            <a:spLocks noGrp="1"/>
          </p:cNvSpPr>
          <p:nvPr>
            <p:ph type="subTitle" idx="1"/>
          </p:nvPr>
        </p:nvSpPr>
        <p:spPr>
          <a:xfrm>
            <a:off x="647206" y="2516696"/>
            <a:ext cx="3924793" cy="3741489"/>
          </a:xfrm>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bwMode="auto">
          <a:xfrm>
            <a:off x="182553" y="1698552"/>
            <a:ext cx="8435354" cy="464666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itle 1"/>
          <p:cNvSpPr txBox="1">
            <a:spLocks/>
          </p:cNvSpPr>
          <p:nvPr/>
        </p:nvSpPr>
        <p:spPr>
          <a:xfrm>
            <a:off x="682166" y="1698552"/>
            <a:ext cx="4967072" cy="504055"/>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2400" dirty="0"/>
              <a:t>IMPLICATIONS FOR ADMINISTRATIVE SUPPORT</a:t>
            </a:r>
            <a:endParaRPr lang="en-US" sz="2400" kern="0" dirty="0">
              <a:solidFill>
                <a:srgbClr val="003560"/>
              </a:solidFill>
              <a:latin typeface="Arial" charset="0"/>
              <a:ea typeface="Arial" charset="0"/>
              <a:cs typeface="Arial" charset="0"/>
            </a:endParaRPr>
          </a:p>
        </p:txBody>
      </p:sp>
      <p:sp>
        <p:nvSpPr>
          <p:cNvPr id="12" name="Content Placeholder 2"/>
          <p:cNvSpPr txBox="1">
            <a:spLocks/>
          </p:cNvSpPr>
          <p:nvPr/>
        </p:nvSpPr>
        <p:spPr>
          <a:xfrm>
            <a:off x="682166" y="2346624"/>
            <a:ext cx="7935741" cy="4267118"/>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r>
              <a:rPr lang="en-GB" sz="1600" dirty="0"/>
              <a:t>The project requires an administrator who will :</a:t>
            </a:r>
          </a:p>
          <a:p>
            <a:pPr marL="285750" lvl="0" indent="-285750">
              <a:buFont typeface="Arial" panose="020B0604020202020204" pitchFamily="34" charset="0"/>
              <a:buChar char="•"/>
            </a:pPr>
            <a:r>
              <a:rPr lang="en-GB" sz="1600" dirty="0"/>
              <a:t>Make contact with the students identified to arrange meetings with the academic leads (as far in advance of the course start date as possible)</a:t>
            </a:r>
          </a:p>
          <a:p>
            <a:pPr marL="285750" lvl="0" indent="-285750">
              <a:buFont typeface="Arial" panose="020B0604020202020204" pitchFamily="34" charset="0"/>
              <a:buChar char="•"/>
            </a:pPr>
            <a:r>
              <a:rPr lang="en-GB" sz="1600" dirty="0"/>
              <a:t>Organise a pre-course informal meeting with all students</a:t>
            </a:r>
          </a:p>
          <a:p>
            <a:pPr marL="285750" lvl="0" indent="-285750">
              <a:buFont typeface="Arial" panose="020B0604020202020204" pitchFamily="34" charset="0"/>
              <a:buChar char="•"/>
            </a:pPr>
            <a:r>
              <a:rPr lang="en-GB" sz="1600" dirty="0"/>
              <a:t>Contact suppliers (</a:t>
            </a:r>
            <a:r>
              <a:rPr lang="en-GB" sz="1600" dirty="0" err="1"/>
              <a:t>FirstBus</a:t>
            </a:r>
            <a:r>
              <a:rPr lang="en-GB" sz="1600" dirty="0"/>
              <a:t>, Hospitality, John Smith’s Bookshop) for bus tickets, food cards and stationery. Raise Purchase Orders or ask Purchasing Officer to do so</a:t>
            </a:r>
          </a:p>
          <a:p>
            <a:pPr marL="285750" lvl="0" indent="-285750">
              <a:buFont typeface="Arial" panose="020B0604020202020204" pitchFamily="34" charset="0"/>
              <a:buChar char="•"/>
            </a:pPr>
            <a:r>
              <a:rPr lang="en-GB" sz="1600" dirty="0"/>
              <a:t>Keep track of budgets</a:t>
            </a:r>
          </a:p>
          <a:p>
            <a:pPr marL="285750" lvl="0" indent="-285750">
              <a:buFont typeface="Arial" panose="020B0604020202020204" pitchFamily="34" charset="0"/>
              <a:buChar char="•"/>
            </a:pPr>
            <a:r>
              <a:rPr lang="en-GB" sz="1600" dirty="0"/>
              <a:t>Send tailored induction emails to students</a:t>
            </a:r>
          </a:p>
          <a:p>
            <a:pPr marL="285750" lvl="0" indent="-285750">
              <a:buFont typeface="Arial" panose="020B0604020202020204" pitchFamily="34" charset="0"/>
              <a:buChar char="•"/>
            </a:pPr>
            <a:r>
              <a:rPr lang="en-GB" sz="1600" dirty="0"/>
              <a:t>Be first point of contact in person and by email for students if any non-academic issues arise during the course</a:t>
            </a:r>
          </a:p>
          <a:p>
            <a:pPr marL="285750" lvl="0" indent="-285750">
              <a:buFont typeface="Arial" panose="020B0604020202020204" pitchFamily="34" charset="0"/>
              <a:buChar char="•"/>
            </a:pPr>
            <a:r>
              <a:rPr lang="en-GB" sz="1600" dirty="0"/>
              <a:t>Arrange for financial aid to be applied to students’ accounts to cover course fees</a:t>
            </a:r>
          </a:p>
          <a:p>
            <a:pPr marL="285750" lvl="0" indent="-285750">
              <a:buFont typeface="Arial" panose="020B0604020202020204" pitchFamily="34" charset="0"/>
              <a:buChar char="•"/>
            </a:pPr>
            <a:r>
              <a:rPr lang="en-GB" sz="1600" dirty="0"/>
              <a:t>Organise final feedback </a:t>
            </a:r>
            <a:r>
              <a:rPr lang="en-GB" sz="1600" dirty="0" smtClean="0"/>
              <a:t>meeting</a:t>
            </a:r>
          </a:p>
          <a:p>
            <a:pPr algn="r"/>
            <a:r>
              <a:rPr lang="en-GB" sz="1400" dirty="0"/>
              <a:t>Courtesy of Jenny Munro-Hunt,</a:t>
            </a:r>
          </a:p>
          <a:p>
            <a:pPr algn="r"/>
            <a:r>
              <a:rPr lang="en-GB" sz="1400" dirty="0"/>
              <a:t>SMLC Admin Staff</a:t>
            </a:r>
            <a:endParaRPr lang="en-GB" sz="1000" dirty="0"/>
          </a:p>
          <a:p>
            <a:pPr marL="285750" lvl="0" indent="-285750">
              <a:buFont typeface="Arial" panose="020B0604020202020204" pitchFamily="34" charset="0"/>
              <a:buChar char="•"/>
            </a:pPr>
            <a:endParaRPr lang="en-GB" sz="1600" dirty="0"/>
          </a:p>
          <a:p>
            <a:endParaRPr lang="en-US" sz="1600" kern="0" dirty="0" smtClean="0"/>
          </a:p>
          <a:p>
            <a:pPr>
              <a:buFont typeface="Arial" panose="020B0604020202020204" pitchFamily="34" charset="0"/>
              <a:buChar char="•"/>
            </a:pPr>
            <a:endParaRPr lang="en-US" sz="1600" kern="0" dirty="0" smtClean="0"/>
          </a:p>
          <a:p>
            <a:pPr>
              <a:buFont typeface="Arial" panose="020B0604020202020204" pitchFamily="34" charset="0"/>
              <a:buChar char="•"/>
            </a:pPr>
            <a:endParaRPr lang="en-US" sz="1600" kern="0" dirty="0"/>
          </a:p>
        </p:txBody>
      </p:sp>
    </p:spTree>
    <p:extLst>
      <p:ext uri="{BB962C8B-B14F-4D97-AF65-F5344CB8AC3E}">
        <p14:creationId xmlns:p14="http://schemas.microsoft.com/office/powerpoint/2010/main" val="8325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891"/>
            <a:ext cx="9144000" cy="6858000"/>
          </a:xfrm>
          <a:prstGeom prst="rect">
            <a:avLst/>
          </a:prstGeom>
        </p:spPr>
      </p:pic>
      <p:sp>
        <p:nvSpPr>
          <p:cNvPr id="3" name="Rectangle 2"/>
          <p:cNvSpPr/>
          <p:nvPr/>
        </p:nvSpPr>
        <p:spPr bwMode="auto">
          <a:xfrm>
            <a:off x="669985" y="1465545"/>
            <a:ext cx="7121281" cy="479264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itle 1"/>
          <p:cNvSpPr txBox="1">
            <a:spLocks/>
          </p:cNvSpPr>
          <p:nvPr/>
        </p:nvSpPr>
        <p:spPr>
          <a:xfrm>
            <a:off x="682166" y="1698552"/>
            <a:ext cx="5893998" cy="504055"/>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2400" dirty="0"/>
              <a:t>REFUGEE STUDENTS’ FEEDBACK</a:t>
            </a:r>
            <a:endParaRPr lang="en-US" sz="2400" kern="0" dirty="0">
              <a:solidFill>
                <a:srgbClr val="003560"/>
              </a:solidFill>
              <a:latin typeface="Arial" charset="0"/>
              <a:ea typeface="Arial" charset="0"/>
              <a:cs typeface="Arial" charset="0"/>
            </a:endParaRPr>
          </a:p>
        </p:txBody>
      </p:sp>
      <p:sp>
        <p:nvSpPr>
          <p:cNvPr id="8" name="Content Placeholder 2"/>
          <p:cNvSpPr txBox="1">
            <a:spLocks/>
          </p:cNvSpPr>
          <p:nvPr/>
        </p:nvSpPr>
        <p:spPr>
          <a:xfrm>
            <a:off x="682166" y="2346624"/>
            <a:ext cx="6733242" cy="3553135"/>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r>
              <a:rPr lang="en-GB" sz="1600" dirty="0"/>
              <a:t>Individual </a:t>
            </a:r>
            <a:r>
              <a:rPr lang="en-GB" sz="1600" dirty="0" smtClean="0"/>
              <a:t>: Questionnaire.  Group </a:t>
            </a:r>
            <a:r>
              <a:rPr lang="en-GB" sz="1600" dirty="0" smtClean="0"/>
              <a:t>: </a:t>
            </a:r>
            <a:r>
              <a:rPr lang="en-GB" sz="1600" dirty="0" smtClean="0"/>
              <a:t>Informal Meeting with Acting  </a:t>
            </a:r>
            <a:r>
              <a:rPr lang="en-GB" sz="1600" dirty="0"/>
              <a:t>Head of </a:t>
            </a:r>
            <a:r>
              <a:rPr lang="en-GB" sz="1600" dirty="0" smtClean="0"/>
              <a:t>Department , Professor  Michael Syrotinski</a:t>
            </a:r>
            <a:r>
              <a:rPr lang="en-GB" sz="1600" i="1" dirty="0" smtClean="0"/>
              <a:t> </a:t>
            </a:r>
            <a:r>
              <a:rPr lang="en-GB" sz="1600" i="1" dirty="0"/>
              <a:t>:</a:t>
            </a:r>
          </a:p>
          <a:p>
            <a:endParaRPr lang="en-GB" sz="1600" i="1" dirty="0"/>
          </a:p>
          <a:p>
            <a:r>
              <a:rPr lang="en-GB" sz="1600" b="1" dirty="0" smtClean="0"/>
              <a:t>Preparation/induction </a:t>
            </a:r>
          </a:p>
          <a:p>
            <a:r>
              <a:rPr lang="en-GB" sz="1600" dirty="0" smtClean="0"/>
              <a:t> </a:t>
            </a:r>
            <a:r>
              <a:rPr lang="en-GB" sz="1600" i="1" dirty="0" smtClean="0"/>
              <a:t>Make </a:t>
            </a:r>
            <a:r>
              <a:rPr lang="en-GB" sz="1600" i="1" dirty="0"/>
              <a:t>course longer /have an induction day to outline course aims, ideas </a:t>
            </a:r>
            <a:endParaRPr lang="en-GB" sz="1600" i="1" dirty="0" smtClean="0"/>
          </a:p>
          <a:p>
            <a:r>
              <a:rPr lang="en-GB" sz="1600" i="1" dirty="0" smtClean="0"/>
              <a:t>   </a:t>
            </a:r>
            <a:r>
              <a:rPr lang="en-GB" sz="1600" i="1" dirty="0" err="1" smtClean="0"/>
              <a:t>etc</a:t>
            </a:r>
            <a:r>
              <a:rPr lang="en-GB" sz="1600" i="1" dirty="0" smtClean="0"/>
              <a:t>   </a:t>
            </a:r>
            <a:r>
              <a:rPr lang="en-GB" sz="1600" i="1" dirty="0"/>
              <a:t>/ give  more information via leaflets/ provide the materials a </a:t>
            </a:r>
            <a:r>
              <a:rPr lang="en-GB" sz="1600" i="1" dirty="0" smtClean="0"/>
              <a:t>week</a:t>
            </a:r>
          </a:p>
          <a:p>
            <a:r>
              <a:rPr lang="en-GB" sz="1600" i="1" dirty="0"/>
              <a:t> </a:t>
            </a:r>
            <a:r>
              <a:rPr lang="en-GB" sz="1600" i="1" dirty="0" smtClean="0"/>
              <a:t> </a:t>
            </a:r>
            <a:r>
              <a:rPr lang="en-GB" sz="1600" i="1" dirty="0"/>
              <a:t>before the course starts to allow us to read up on it</a:t>
            </a:r>
          </a:p>
          <a:p>
            <a:endParaRPr lang="en-GB" sz="1600" dirty="0" smtClean="0"/>
          </a:p>
          <a:p>
            <a:r>
              <a:rPr lang="en-GB" sz="1600" b="1" dirty="0" smtClean="0"/>
              <a:t>Social Programme</a:t>
            </a:r>
          </a:p>
          <a:p>
            <a:r>
              <a:rPr lang="en-GB" sz="1600" i="1" dirty="0" smtClean="0"/>
              <a:t>     would </a:t>
            </a:r>
            <a:r>
              <a:rPr lang="en-GB" sz="1600" i="1" dirty="0"/>
              <a:t>have liked to participate but my free time was limited </a:t>
            </a:r>
          </a:p>
        </p:txBody>
      </p:sp>
    </p:spTree>
    <p:extLst>
      <p:ext uri="{BB962C8B-B14F-4D97-AF65-F5344CB8AC3E}">
        <p14:creationId xmlns:p14="http://schemas.microsoft.com/office/powerpoint/2010/main" val="704812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17" y="0"/>
            <a:ext cx="9144000" cy="6858000"/>
          </a:xfrm>
          <a:prstGeom prst="rect">
            <a:avLst/>
          </a:prstGeom>
        </p:spPr>
      </p:pic>
      <p:sp>
        <p:nvSpPr>
          <p:cNvPr id="4" name="Rectangle 3"/>
          <p:cNvSpPr/>
          <p:nvPr/>
        </p:nvSpPr>
        <p:spPr bwMode="auto">
          <a:xfrm>
            <a:off x="707485" y="1698552"/>
            <a:ext cx="7835265" cy="494024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dirty="0"/>
              <a:t>REFUGEE STUDENTS’ FEEDBACK</a:t>
            </a:r>
            <a:endParaRPr lang="en-US" kern="0" dirty="0">
              <a:solidFill>
                <a:srgbClr val="003560"/>
              </a:solidFill>
              <a:ea typeface="Arial" charset="0"/>
              <a:cs typeface="Arial" charset="0"/>
            </a:endParaRPr>
          </a:p>
        </p:txBody>
      </p:sp>
      <p:sp>
        <p:nvSpPr>
          <p:cNvPr id="7" name="Title 1"/>
          <p:cNvSpPr txBox="1">
            <a:spLocks/>
          </p:cNvSpPr>
          <p:nvPr/>
        </p:nvSpPr>
        <p:spPr>
          <a:xfrm>
            <a:off x="682166" y="1698552"/>
            <a:ext cx="3744417" cy="504055"/>
          </a:xfrm>
          <a:prstGeom prst="rect">
            <a:avLst/>
          </a:prstGeom>
        </p:spPr>
        <p:txBody>
          <a:bodyPr/>
          <a:lstStyle>
            <a:lvl1pPr algn="l" rtl="0" eaLnBrk="1" fontAlgn="base" hangingPunct="1">
              <a:lnSpc>
                <a:spcPct val="90000"/>
              </a:lnSpc>
              <a:spcBef>
                <a:spcPct val="0"/>
              </a:spcBef>
              <a:spcAft>
                <a:spcPct val="0"/>
              </a:spcAft>
              <a:defRPr sz="36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US" sz="2400" kern="0" dirty="0">
              <a:solidFill>
                <a:srgbClr val="003560"/>
              </a:solidFill>
              <a:latin typeface="Arial" charset="0"/>
              <a:ea typeface="Arial" charset="0"/>
              <a:cs typeface="Arial" charset="0"/>
            </a:endParaRPr>
          </a:p>
        </p:txBody>
      </p:sp>
      <p:sp>
        <p:nvSpPr>
          <p:cNvPr id="8" name="Content Placeholder 2"/>
          <p:cNvSpPr txBox="1">
            <a:spLocks/>
          </p:cNvSpPr>
          <p:nvPr/>
        </p:nvSpPr>
        <p:spPr>
          <a:xfrm>
            <a:off x="682166" y="2346624"/>
            <a:ext cx="7697746" cy="4054176"/>
          </a:xfrm>
          <a:prstGeom prst="rect">
            <a:avLst/>
          </a:prstGeom>
        </p:spPr>
        <p:txBody>
          <a:bodyPr/>
          <a:lstStyle>
            <a:lvl1pPr marL="0" indent="0" algn="l" rtl="0" eaLnBrk="1" fontAlgn="base" hangingPunct="1">
              <a:spcBef>
                <a:spcPct val="20000"/>
              </a:spcBef>
              <a:spcAft>
                <a:spcPct val="0"/>
              </a:spcAft>
              <a:buNone/>
              <a:defRPr sz="1800" spc="-30">
                <a:solidFill>
                  <a:srgbClr val="4F5961"/>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endParaRPr lang="en-US" sz="1600" kern="0" dirty="0" smtClean="0"/>
          </a:p>
          <a:p>
            <a:pPr>
              <a:buFont typeface="Arial" panose="020B0604020202020204" pitchFamily="34" charset="0"/>
              <a:buChar char="•"/>
            </a:pPr>
            <a:endParaRPr lang="en-US" sz="1600" kern="0" dirty="0" smtClean="0"/>
          </a:p>
          <a:p>
            <a:pPr>
              <a:buFont typeface="Arial" panose="020B0604020202020204" pitchFamily="34" charset="0"/>
              <a:buChar char="•"/>
            </a:pPr>
            <a:endParaRPr lang="en-US" sz="1600" kern="0" dirty="0"/>
          </a:p>
        </p:txBody>
      </p:sp>
      <p:sp>
        <p:nvSpPr>
          <p:cNvPr id="3" name="Rectangle 2"/>
          <p:cNvSpPr/>
          <p:nvPr/>
        </p:nvSpPr>
        <p:spPr>
          <a:xfrm>
            <a:off x="965200" y="2202605"/>
            <a:ext cx="7137400" cy="3416320"/>
          </a:xfrm>
          <a:prstGeom prst="rect">
            <a:avLst/>
          </a:prstGeom>
        </p:spPr>
        <p:txBody>
          <a:bodyPr wrap="square">
            <a:spAutoFit/>
          </a:bodyPr>
          <a:lstStyle/>
          <a:p>
            <a:endParaRPr lang="en-GB" dirty="0" smtClean="0"/>
          </a:p>
          <a:p>
            <a:r>
              <a:rPr lang="en-GB" sz="1800" b="1" dirty="0" smtClean="0"/>
              <a:t>Database</a:t>
            </a:r>
          </a:p>
          <a:p>
            <a:r>
              <a:rPr lang="en-GB" dirty="0" smtClean="0"/>
              <a:t> </a:t>
            </a:r>
            <a:r>
              <a:rPr lang="en-GB" sz="1600" b="1" i="1" dirty="0"/>
              <a:t>can we register our skills somewhere, for us to post our CVs? / </a:t>
            </a:r>
            <a:r>
              <a:rPr lang="en-GB" sz="1600" b="1" i="1" dirty="0" smtClean="0"/>
              <a:t>We</a:t>
            </a:r>
          </a:p>
          <a:p>
            <a:r>
              <a:rPr lang="en-GB" sz="1600" b="1" i="1" dirty="0"/>
              <a:t> </a:t>
            </a:r>
            <a:r>
              <a:rPr lang="en-GB" sz="1600" b="1" i="1" dirty="0" smtClean="0"/>
              <a:t>  are </a:t>
            </a:r>
            <a:r>
              <a:rPr lang="en-GB" sz="1600" b="1" i="1" dirty="0"/>
              <a:t>happy to offer ourselves in any </a:t>
            </a:r>
            <a:r>
              <a:rPr lang="en-GB" sz="1600" b="1" i="1" dirty="0" smtClean="0"/>
              <a:t>capacity</a:t>
            </a:r>
          </a:p>
          <a:p>
            <a:endParaRPr lang="en-GB" sz="1800" b="1" i="1" dirty="0"/>
          </a:p>
          <a:p>
            <a:endParaRPr lang="en-GB" sz="1800" b="1" dirty="0" smtClean="0"/>
          </a:p>
          <a:p>
            <a:r>
              <a:rPr lang="en-GB" sz="1800" b="1" dirty="0" smtClean="0"/>
              <a:t>Childcare?   </a:t>
            </a:r>
          </a:p>
          <a:p>
            <a:r>
              <a:rPr lang="en-GB" sz="1600" b="1" i="1" dirty="0" smtClean="0"/>
              <a:t>Women </a:t>
            </a:r>
            <a:r>
              <a:rPr lang="en-GB" sz="1600" b="1" i="1" dirty="0"/>
              <a:t>(female refugees) face the barrier of lack of child-care </a:t>
            </a:r>
            <a:r>
              <a:rPr lang="en-GB" sz="1600" b="1" i="1" dirty="0" smtClean="0"/>
              <a:t>provision/ </a:t>
            </a:r>
          </a:p>
          <a:p>
            <a:endParaRPr lang="en-GB" sz="1600" b="1" i="1" dirty="0" smtClean="0"/>
          </a:p>
          <a:p>
            <a:r>
              <a:rPr lang="en-GB" sz="1600" b="1" i="1" dirty="0" smtClean="0"/>
              <a:t>I was OK because my children are older </a:t>
            </a:r>
            <a:r>
              <a:rPr lang="en-GB" sz="1600" b="1" dirty="0" smtClean="0"/>
              <a:t>[from the one female student on the course]</a:t>
            </a:r>
            <a:endParaRPr lang="en-GB" sz="1600" b="1" dirty="0"/>
          </a:p>
        </p:txBody>
      </p:sp>
    </p:spTree>
    <p:extLst>
      <p:ext uri="{BB962C8B-B14F-4D97-AF65-F5344CB8AC3E}">
        <p14:creationId xmlns:p14="http://schemas.microsoft.com/office/powerpoint/2010/main" val="470540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750</TotalTime>
  <Words>967</Words>
  <Application>Microsoft Office PowerPoint</Application>
  <PresentationFormat>On-screen Show (4:3)</PresentationFormat>
  <Paragraphs>133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Howard</dc:creator>
  <cp:lastModifiedBy>carol irvine</cp:lastModifiedBy>
  <cp:revision>40</cp:revision>
  <dcterms:created xsi:type="dcterms:W3CDTF">2016-06-14T09:54:37Z</dcterms:created>
  <dcterms:modified xsi:type="dcterms:W3CDTF">2017-04-05T18:02:38Z</dcterms:modified>
</cp:coreProperties>
</file>