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14" r:id="rId9"/>
    <p:sldId id="284" r:id="rId10"/>
    <p:sldId id="285" r:id="rId11"/>
    <p:sldId id="315" r:id="rId12"/>
    <p:sldId id="286" r:id="rId13"/>
    <p:sldId id="316" r:id="rId14"/>
    <p:sldId id="287" r:id="rId15"/>
    <p:sldId id="264" r:id="rId16"/>
    <p:sldId id="265" r:id="rId17"/>
    <p:sldId id="266" r:id="rId18"/>
    <p:sldId id="291" r:id="rId19"/>
    <p:sldId id="292" r:id="rId20"/>
    <p:sldId id="267" r:id="rId21"/>
    <p:sldId id="294" r:id="rId22"/>
    <p:sldId id="296" r:id="rId23"/>
    <p:sldId id="268" r:id="rId24"/>
    <p:sldId id="308" r:id="rId25"/>
    <p:sldId id="298" r:id="rId26"/>
    <p:sldId id="299" r:id="rId27"/>
    <p:sldId id="270" r:id="rId28"/>
    <p:sldId id="301" r:id="rId29"/>
    <p:sldId id="302" r:id="rId30"/>
    <p:sldId id="271" r:id="rId31"/>
    <p:sldId id="300" r:id="rId32"/>
    <p:sldId id="289" r:id="rId33"/>
    <p:sldId id="272" r:id="rId34"/>
    <p:sldId id="303" r:id="rId35"/>
    <p:sldId id="273" r:id="rId36"/>
    <p:sldId id="304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319" r:id="rId47"/>
    <p:sldId id="306" r:id="rId48"/>
    <p:sldId id="307" r:id="rId49"/>
    <p:sldId id="325" r:id="rId50"/>
    <p:sldId id="310" r:id="rId51"/>
    <p:sldId id="311" r:id="rId52"/>
    <p:sldId id="313" r:id="rId53"/>
    <p:sldId id="320" r:id="rId54"/>
    <p:sldId id="321" r:id="rId55"/>
    <p:sldId id="322" r:id="rId56"/>
    <p:sldId id="323" r:id="rId57"/>
    <p:sldId id="32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5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0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5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E4E1-44C9-4C84-B80E-9235F3FEB5E7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37ED-3BAD-4942-BE34-4C3070CD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education.gov.au/research/Publications/Documents/NS_Incourse_LanguageDS.pdf" TargetMode="External"/><Relationship Id="rId7" Type="http://schemas.openxmlformats.org/officeDocument/2006/relationships/hyperlink" Target="http://iteslj.org/Articles/Bell-EAPRequireKnowledge.html" TargetMode="External"/><Relationship Id="rId2" Type="http://schemas.openxmlformats.org/officeDocument/2006/relationships/hyperlink" Target="https://papers.ssrn.com/sol3/papers.cfm?abstract_id=2859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0889490602000169" TargetMode="External"/><Relationship Id="rId5" Type="http://schemas.openxmlformats.org/officeDocument/2006/relationships/hyperlink" Target="http://files.eric.ed.gov/fulltext/ED355766.pdf" TargetMode="External"/><Relationship Id="rId4" Type="http://schemas.openxmlformats.org/officeDocument/2006/relationships/hyperlink" Target="http://www.sciencedirect.com/science/article/pii/S088949061400043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rence.ub.uni-bielefeld.de/2004/proceedings/bundy_rev.pdf" TargetMode="External"/><Relationship Id="rId2" Type="http://schemas.openxmlformats.org/officeDocument/2006/relationships/hyperlink" Target="http://onlinelibrary.wiley.com/doi/10.2307/3587403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ndfonline.com/doi/abs/10.2167/beb339.0" TargetMode="External"/><Relationship Id="rId4" Type="http://schemas.openxmlformats.org/officeDocument/2006/relationships/hyperlink" Target="http://www.alchemistjournal.in/originalimages/July-Complete-Isssue-2015.PDF#page=7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-learning.coventry.ac.uk/ojs/index.php/joaw/article/view/141" TargetMode="External"/><Relationship Id="rId2" Type="http://schemas.openxmlformats.org/officeDocument/2006/relationships/hyperlink" Target="http://www.sciencedirect.com/science/article/pii/S14751585060006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science/article/pii/S1475158502000024" TargetMode="External"/><Relationship Id="rId4" Type="http://schemas.openxmlformats.org/officeDocument/2006/relationships/hyperlink" Target="https://books.google.co.uk/books?id=1Ypah5a7YwkC&amp;pg=PA246&amp;lpg=PA246&amp;dq=the+low+status+of+the+EAP+teachers+in+some+contexts,+and+related+issues+of+power&amp;source=bl&amp;ots=FZpMX_Br6c&amp;sig=Y4XZ2L8ighBjupKULU0oPd2oe7c&amp;hl=en&amp;sa=X&amp;ei=xuirVIvGJ4jvaL25gsgJ&amp;ved=0CCMQ6AEwAA#v=onepage&amp;q=the%20low%20status%20of%20the%20EAP%20teachers%20in%20some%20contexts%2C%20and%20related%20issues%20of%20power&amp;f=fals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lc.hkbu.edu.hk/book/pdf/v13_01.pdf" TargetMode="External"/><Relationship Id="rId2" Type="http://schemas.openxmlformats.org/officeDocument/2006/relationships/hyperlink" Target="http://www.uefap.com/baleap/quotes/jordan_jea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dfonline.com/doi/abs/10.11120/ital.2006.0504022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475158510000263" TargetMode="External"/><Relationship Id="rId2" Type="http://schemas.openxmlformats.org/officeDocument/2006/relationships/hyperlink" Target="http://wrap.warwick.ac.uk/3252/1/WRAP_Sharpling_V6Sharpl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science/article/pii/S1475158503000547" TargetMode="External"/><Relationship Id="rId4" Type="http://schemas.openxmlformats.org/officeDocument/2006/relationships/hyperlink" Target="http://www.sciencedirect.com/science/article/pii/S147515850400002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256" y="548295"/>
            <a:ext cx="8879173" cy="376436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‘At your service’? Can collaboration between UK EAP and subject teachers obviate </a:t>
            </a:r>
            <a:r>
              <a:rPr lang="en-GB" dirty="0" err="1"/>
              <a:t>Raimes</a:t>
            </a:r>
            <a:r>
              <a:rPr lang="en-GB" dirty="0"/>
              <a:t>’ so-called ‘butler stance’?                   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07025" y="4862288"/>
            <a:ext cx="6578630" cy="1161140"/>
          </a:xfrm>
        </p:spPr>
        <p:txBody>
          <a:bodyPr>
            <a:noAutofit/>
          </a:bodyPr>
          <a:lstStyle/>
          <a:p>
            <a:r>
              <a:rPr lang="en-GB" sz="3200" dirty="0"/>
              <a:t>Jonathan Smart,</a:t>
            </a:r>
          </a:p>
          <a:p>
            <a:r>
              <a:rPr lang="en-GB" sz="3200" dirty="0"/>
              <a:t>University of Nottingham</a:t>
            </a:r>
          </a:p>
        </p:txBody>
      </p:sp>
      <p:pic>
        <p:nvPicPr>
          <p:cNvPr id="1028" name="Picture 4" descr="Image result for butl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412"/>
            <a:ext cx="3537680" cy="45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5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0984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Confirming </a:t>
            </a:r>
            <a:r>
              <a:rPr lang="en-GB" dirty="0" err="1"/>
              <a:t>Raimes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</a:t>
            </a:r>
          </a:p>
          <a:p>
            <a:pPr marL="0" indent="0">
              <a:buNone/>
            </a:pPr>
            <a:r>
              <a:rPr lang="en-GB" dirty="0"/>
              <a:t>Al-</a:t>
            </a:r>
            <a:r>
              <a:rPr lang="en-GB" dirty="0" err="1"/>
              <a:t>Maamari</a:t>
            </a:r>
            <a:r>
              <a:rPr lang="en-GB" dirty="0"/>
              <a:t> (2016); Barron (2002); </a:t>
            </a:r>
            <a:r>
              <a:rPr lang="en-GB" dirty="0" err="1"/>
              <a:t>Benesch</a:t>
            </a:r>
            <a:r>
              <a:rPr lang="en-GB" dirty="0"/>
              <a:t> (1993, 2001);</a:t>
            </a:r>
          </a:p>
          <a:p>
            <a:pPr marL="0" indent="0">
              <a:buNone/>
            </a:pPr>
            <a:r>
              <a:rPr lang="en-GB" dirty="0"/>
              <a:t>Chand &amp; Chaudhary (2015); Harwood and </a:t>
            </a:r>
            <a:r>
              <a:rPr lang="en-GB" dirty="0" err="1"/>
              <a:t>Petric</a:t>
            </a:r>
            <a:r>
              <a:rPr lang="en-GB" dirty="0"/>
              <a:t> (2013); Hyland (2002,</a:t>
            </a:r>
          </a:p>
          <a:p>
            <a:pPr marL="0" indent="0">
              <a:buNone/>
            </a:pPr>
            <a:r>
              <a:rPr lang="en-GB" dirty="0"/>
              <a:t>2014); Turner (2004)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5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85919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‘…EAP’s status as a </a:t>
            </a:r>
            <a:r>
              <a:rPr lang="en-GB" i="1" dirty="0"/>
              <a:t>subservient</a:t>
            </a:r>
            <a:r>
              <a:rPr lang="en-GB" dirty="0"/>
              <a:t> discipline…’ (Barron 2002)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‘…faculty actively position language teachers as </a:t>
            </a:r>
            <a:r>
              <a:rPr lang="en-GB" i="1" dirty="0"/>
              <a:t>handmaidens</a:t>
            </a:r>
            <a:r>
              <a:rPr lang="en-GB" dirty="0"/>
              <a:t> to the discipline…’ (Hyland 2014)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‘…the language/content dichotomy which positions language in the </a:t>
            </a:r>
            <a:r>
              <a:rPr lang="en-GB" i="1" dirty="0"/>
              <a:t>subordinate</a:t>
            </a:r>
            <a:r>
              <a:rPr lang="en-GB" dirty="0"/>
              <a:t> role…’ (Turner 2004)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‘…it [EAP] </a:t>
            </a:r>
            <a:r>
              <a:rPr lang="en-GB" dirty="0" err="1"/>
              <a:t>has..inherited</a:t>
            </a:r>
            <a:r>
              <a:rPr lang="en-GB" dirty="0"/>
              <a:t> some of EAP’s much discussed limitations, in particular a tendency to work </a:t>
            </a:r>
            <a:r>
              <a:rPr lang="en-GB" i="1" dirty="0"/>
              <a:t>for</a:t>
            </a:r>
            <a:r>
              <a:rPr lang="en-GB" dirty="0"/>
              <a:t> rather than </a:t>
            </a:r>
            <a:r>
              <a:rPr lang="en-GB" i="1" dirty="0"/>
              <a:t>with </a:t>
            </a:r>
            <a:r>
              <a:rPr lang="en-GB" dirty="0"/>
              <a:t>subject specialists…’</a:t>
            </a:r>
            <a:r>
              <a:rPr lang="en-GB" i="1" dirty="0"/>
              <a:t> </a:t>
            </a:r>
          </a:p>
          <a:p>
            <a:pPr marL="0" indent="0">
              <a:buNone/>
            </a:pPr>
            <a:r>
              <a:rPr lang="en-GB" dirty="0"/>
              <a:t>(Hyland &amp; Hamp-Lyons 2002)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37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Literature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Confirming co-operation &amp; collaboration: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</a:t>
            </a:r>
            <a:r>
              <a:rPr lang="en-GB" dirty="0" err="1"/>
              <a:t>Arkoudis</a:t>
            </a:r>
            <a:r>
              <a:rPr lang="en-GB" dirty="0"/>
              <a:t> and </a:t>
            </a:r>
            <a:r>
              <a:rPr lang="en-GB" dirty="0" err="1"/>
              <a:t>Starfield</a:t>
            </a:r>
            <a:r>
              <a:rPr lang="en-GB" dirty="0"/>
              <a:t> (2007); Arno-</a:t>
            </a:r>
            <a:r>
              <a:rPr lang="en-GB" dirty="0" err="1"/>
              <a:t>Macia</a:t>
            </a:r>
            <a:r>
              <a:rPr lang="en-GB" dirty="0"/>
              <a:t> (2015); Barron (1992, 2002); Bruce (2011); </a:t>
            </a:r>
            <a:r>
              <a:rPr lang="en-GB" dirty="0" err="1"/>
              <a:t>Dannatt</a:t>
            </a:r>
            <a:r>
              <a:rPr lang="en-GB" dirty="0"/>
              <a:t> (2014); Davison (2006); Dudley-Evans (2001); Dudley Evans and St John (1998); Evans &amp; Green (2007); </a:t>
            </a:r>
            <a:r>
              <a:rPr lang="en-GB" dirty="0" err="1"/>
              <a:t>Gustaffson</a:t>
            </a:r>
            <a:r>
              <a:rPr lang="en-GB" dirty="0"/>
              <a:t> et al (2011); Hyland (2006), Jordan (1997, 2002), Rich &amp; Smart (2006); </a:t>
            </a:r>
            <a:r>
              <a:rPr lang="en-GB" dirty="0" err="1"/>
              <a:t>Sharpling</a:t>
            </a:r>
            <a:r>
              <a:rPr lang="en-GB" dirty="0"/>
              <a:t> (2002); Sloan (2010), </a:t>
            </a:r>
            <a:r>
              <a:rPr lang="en-GB" dirty="0" err="1"/>
              <a:t>Tajino</a:t>
            </a:r>
            <a:r>
              <a:rPr lang="en-GB" dirty="0"/>
              <a:t> et al.(2005)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81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‘Regular contacts…establish mutual trust and form the base of cooperation, collaboration and high quality teaching.’ (Lee 2009)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One of the implications for professional development is that collaborating teachers may benefit from more action orientated teacher research with built-in opportunities for critical reflection (Davison 2006)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‘Co-operation between EAP units and specialist departments can only have a beneficial effect on the students involved’ (Jordan 2002)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41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survey using BOS (Bristol Online Surveys)</a:t>
            </a:r>
          </a:p>
          <a:p>
            <a:r>
              <a:rPr lang="en-GB" dirty="0"/>
              <a:t>BALEAP</a:t>
            </a:r>
          </a:p>
          <a:p>
            <a:r>
              <a:rPr lang="en-GB" dirty="0"/>
              <a:t>N = 56</a:t>
            </a:r>
          </a:p>
          <a:p>
            <a:r>
              <a:rPr lang="en-GB" dirty="0"/>
              <a:t>Quantitative / qualitative</a:t>
            </a:r>
          </a:p>
          <a:p>
            <a:r>
              <a:rPr lang="en-GB" dirty="0"/>
              <a:t>Semi-structured interviews</a:t>
            </a:r>
          </a:p>
          <a:p>
            <a:r>
              <a:rPr lang="en-GB" dirty="0"/>
              <a:t>Business, Management, Finance/Accounting, Engineering, </a:t>
            </a:r>
            <a:r>
              <a:rPr lang="en-GB" dirty="0" err="1"/>
              <a:t>Soc</a:t>
            </a:r>
            <a:r>
              <a:rPr lang="en-GB" dirty="0"/>
              <a:t> Sci.  </a:t>
            </a:r>
          </a:p>
        </p:txBody>
      </p:sp>
    </p:spTree>
    <p:extLst>
      <p:ext uri="{BB962C8B-B14F-4D97-AF65-F5344CB8AC3E}">
        <p14:creationId xmlns:p14="http://schemas.microsoft.com/office/powerpoint/2010/main" val="191636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2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4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7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5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(formal mechanisms for </a:t>
            </a:r>
            <a:r>
              <a:rPr lang="en-GB" dirty="0" err="1"/>
              <a:t>collab</a:t>
            </a:r>
            <a:r>
              <a:rPr lang="en-GB" dirty="0"/>
              <a:t>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‘At my institution the senior team contact subject lecturers who act as informants. The 'informants' talk to us about teaching and assessment practices and help us to find out about core texts </a:t>
            </a:r>
            <a:r>
              <a:rPr lang="en-GB" dirty="0" err="1"/>
              <a:t>etc</a:t>
            </a:r>
            <a:r>
              <a:rPr lang="en-GB" dirty="0"/>
              <a:t>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‘EAP lecturer attendance at course committee meetings’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90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(formal mechanisms for </a:t>
            </a:r>
            <a:r>
              <a:rPr lang="en-GB" dirty="0" err="1"/>
              <a:t>collab</a:t>
            </a:r>
            <a:r>
              <a:rPr lang="en-GB" dirty="0"/>
              <a:t>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‘There should be’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‘Two different worlds’</a:t>
            </a:r>
          </a:p>
        </p:txBody>
      </p:sp>
    </p:spTree>
    <p:extLst>
      <p:ext uri="{BB962C8B-B14F-4D97-AF65-F5344CB8AC3E}">
        <p14:creationId xmlns:p14="http://schemas.microsoft.com/office/powerpoint/2010/main" val="340469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dirty="0"/>
              <a:t>Recovering Librarian</a:t>
            </a:r>
          </a:p>
          <a:p>
            <a:r>
              <a:rPr lang="en-GB" dirty="0"/>
              <a:t>Collaborative work across disciplines (embedding, ‘guerrilla teaching’)</a:t>
            </a:r>
          </a:p>
          <a:p>
            <a:r>
              <a:rPr lang="en-GB" dirty="0"/>
              <a:t>T &amp; L  (secondment)</a:t>
            </a:r>
          </a:p>
          <a:p>
            <a:r>
              <a:rPr lang="en-GB" dirty="0"/>
              <a:t>Interest in English language, linguistics, academic skills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then….</a:t>
            </a:r>
          </a:p>
        </p:txBody>
      </p:sp>
    </p:spTree>
    <p:extLst>
      <p:ext uri="{BB962C8B-B14F-4D97-AF65-F5344CB8AC3E}">
        <p14:creationId xmlns:p14="http://schemas.microsoft.com/office/powerpoint/2010/main" val="300238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6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0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(informal methods for </a:t>
            </a:r>
            <a:r>
              <a:rPr lang="en-GB" dirty="0" err="1"/>
              <a:t>collab</a:t>
            </a:r>
            <a:r>
              <a:rPr lang="en-GB" dirty="0"/>
              <a:t>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‘Meet with lecturers before class to discuss what needs to be done and make suggestions of ways to make the class more interactive.’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‘Finding them &amp; chatting to them’</a:t>
            </a:r>
          </a:p>
          <a:p>
            <a:endParaRPr lang="en-GB" dirty="0"/>
          </a:p>
          <a:p>
            <a:r>
              <a:rPr lang="en-GB" dirty="0"/>
              <a:t>Escapes hierarchies in formal structures </a:t>
            </a:r>
          </a:p>
          <a:p>
            <a:endParaRPr lang="en-GB" dirty="0"/>
          </a:p>
          <a:p>
            <a:r>
              <a:rPr lang="en-GB" dirty="0"/>
              <a:t>‘Guerrilla teaching’ – sometimes preferred option</a:t>
            </a:r>
          </a:p>
        </p:txBody>
      </p:sp>
    </p:spTree>
    <p:extLst>
      <p:ext uri="{BB962C8B-B14F-4D97-AF65-F5344CB8AC3E}">
        <p14:creationId xmlns:p14="http://schemas.microsoft.com/office/powerpoint/2010/main" val="63310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(informal methods for </a:t>
            </a:r>
            <a:r>
              <a:rPr lang="en-GB" dirty="0" err="1"/>
              <a:t>collab</a:t>
            </a:r>
            <a:r>
              <a:rPr lang="en-GB" dirty="0"/>
              <a:t>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‘no opportunity’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‘No time! </a:t>
            </a:r>
            <a:r>
              <a:rPr lang="en-GB" dirty="0" err="1"/>
              <a:t>Grrr</a:t>
            </a:r>
            <a:r>
              <a:rPr lang="en-GB" dirty="0"/>
              <a:t>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‘I very much want to do this and there are no physical barriers to prevent this happening except the attitudes of some academics.’</a:t>
            </a:r>
          </a:p>
        </p:txBody>
      </p:sp>
    </p:spTree>
    <p:extLst>
      <p:ext uri="{BB962C8B-B14F-4D97-AF65-F5344CB8AC3E}">
        <p14:creationId xmlns:p14="http://schemas.microsoft.com/office/powerpoint/2010/main" val="246631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7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8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(EAP seen as a support function?)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dirty="0"/>
              <a:t>‘Some Faculties were great and treated one with respect as an equal but others it was very much a 'know your place' attitude.’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‘I think that institutions position EAP courses within external/subsidiary companies…This causes academic staff to see us as 'support'.’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‘The divide between 'support' and academic staff is deeply entrenched.’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3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(EAP seen as a support function?)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‘We work together as a team.’ ‘Considered part of the team’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‘I don't have a problem with being seen as "support" students are here to study business, not English. It is our job to help get the best possible grades in their Business modules’</a:t>
            </a:r>
          </a:p>
          <a:p>
            <a:endParaRPr lang="en-GB" dirty="0"/>
          </a:p>
          <a:p>
            <a:r>
              <a:rPr lang="en-GB" dirty="0"/>
              <a:t>‘That is fine with me - I am a teacher, not a lecturer.’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2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9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10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05"/>
            <a:ext cx="10515600" cy="1325563"/>
          </a:xfrm>
        </p:spPr>
        <p:txBody>
          <a:bodyPr/>
          <a:lstStyle/>
          <a:p>
            <a:r>
              <a:rPr lang="en-GB" dirty="0"/>
              <a:t>Comments (what form does this </a:t>
            </a:r>
            <a:r>
              <a:rPr lang="en-GB" dirty="0" err="1"/>
              <a:t>collab</a:t>
            </a:r>
            <a:r>
              <a:rPr lang="en-GB" dirty="0"/>
              <a:t> take?)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32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‘…at least one of my colleagues has done plenty of team teaching.’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‘Reviewing assignments</a:t>
            </a:r>
            <a:br>
              <a:rPr lang="en-GB" dirty="0"/>
            </a:br>
            <a:r>
              <a:rPr lang="en-GB" dirty="0"/>
              <a:t>Creating diagnostic work</a:t>
            </a:r>
            <a:br>
              <a:rPr lang="en-GB" dirty="0"/>
            </a:br>
            <a:r>
              <a:rPr lang="en-GB" dirty="0"/>
              <a:t>Discussing student course assignment outcomes’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‘This varies according to the courses. The ones where I liaise most closely are the maths courses as English for maths students is very specialised and I team teach with the GTAs.’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‘For the management courses, contact with the subject tutors is rather arms length.’</a:t>
            </a:r>
          </a:p>
        </p:txBody>
      </p:sp>
    </p:spTree>
    <p:extLst>
      <p:ext uri="{BB962C8B-B14F-4D97-AF65-F5344CB8AC3E}">
        <p14:creationId xmlns:p14="http://schemas.microsoft.com/office/powerpoint/2010/main" val="97073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45" y="0"/>
            <a:ext cx="5257941" cy="6817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2162629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AKA redundancy</a:t>
            </a:r>
          </a:p>
        </p:txBody>
      </p:sp>
    </p:spTree>
    <p:extLst>
      <p:ext uri="{BB962C8B-B14F-4D97-AF65-F5344CB8AC3E}">
        <p14:creationId xmlns:p14="http://schemas.microsoft.com/office/powerpoint/2010/main" val="233711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1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76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(benefits for EAP teacher?)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‘better two-way understanding</a:t>
            </a:r>
            <a:br>
              <a:rPr lang="en-GB" dirty="0"/>
            </a:br>
            <a:r>
              <a:rPr lang="en-GB" dirty="0"/>
              <a:t>better experience for students’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‘My knowledge of language use in various context increases.</a:t>
            </a:r>
            <a:br>
              <a:rPr lang="en-GB" dirty="0"/>
            </a:br>
            <a:r>
              <a:rPr lang="en-GB" dirty="0"/>
              <a:t>My subject colleagues treat me as a valued peer.’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‘Greater understanding of constraints and roles of BOTH parties’ </a:t>
            </a:r>
          </a:p>
        </p:txBody>
      </p:sp>
    </p:spTree>
    <p:extLst>
      <p:ext uri="{BB962C8B-B14F-4D97-AF65-F5344CB8AC3E}">
        <p14:creationId xmlns:p14="http://schemas.microsoft.com/office/powerpoint/2010/main" val="196419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Cognitive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Wilson (1983)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Pilerot</a:t>
            </a:r>
            <a:r>
              <a:rPr lang="en-GB" dirty="0"/>
              <a:t>  (2006)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‘Students have become aware of the ESAP/subject tutor partnership and have readily engaged in the ESAP classroom activities in the knowledge that they have been endorsed by both tutors.’ (</a:t>
            </a:r>
            <a:r>
              <a:rPr lang="en-GB" dirty="0" err="1"/>
              <a:t>Dannatt</a:t>
            </a:r>
            <a:r>
              <a:rPr lang="en-GB" dirty="0"/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369856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2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(benefits for subject teachers?)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dirty="0"/>
              <a:t>‘A more informed understanding of what EAP is, how we can help them rather than undermine them and hopefully a greater respect for what we do.’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‘Our lessons can be tailored to suit the needs of the department rather than having to make an educated guess at what is being covered each semester.’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‘It would have many benefits for aligning the teaching output of EAP tutors with that of the subject specialists’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27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3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98"/>
            <a:ext cx="10515600" cy="689954"/>
          </a:xfrm>
        </p:spPr>
        <p:txBody>
          <a:bodyPr>
            <a:normAutofit fontScale="90000"/>
          </a:bodyPr>
          <a:lstStyle/>
          <a:p>
            <a:r>
              <a:rPr lang="en-GB" dirty="0"/>
              <a:t>Comments (benefits for students)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en-GB" dirty="0"/>
              <a:t>‘Seeing that the subject tutor values what we do may reinforce the student's confidence in the relevance of what we do [cognitive </a:t>
            </a:r>
            <a:r>
              <a:rPr lang="en-GB" dirty="0" err="1"/>
              <a:t>auth</a:t>
            </a:r>
            <a:r>
              <a:rPr lang="en-GB" dirty="0"/>
              <a:t>]. The student benefits too if the collaboration has enhanced our subject knowledge /knowledge of their programmes and therefore our teaching’</a:t>
            </a:r>
          </a:p>
          <a:p>
            <a:endParaRPr lang="en-GB" dirty="0"/>
          </a:p>
          <a:p>
            <a:r>
              <a:rPr lang="en-GB" dirty="0"/>
              <a:t>‘If students can apply academic writing to 'real' assignments [authenticity] they are more motivated, see relevance and are more committed’</a:t>
            </a:r>
          </a:p>
          <a:p>
            <a:endParaRPr lang="en-GB" dirty="0"/>
          </a:p>
          <a:p>
            <a:r>
              <a:rPr lang="en-GB" dirty="0"/>
              <a:t>‘It can really help students see the connection between EAP and their subject area, and thus assist with transfer of skills learnt in language classes.’</a:t>
            </a:r>
          </a:p>
        </p:txBody>
      </p:sp>
    </p:spTree>
    <p:extLst>
      <p:ext uri="{BB962C8B-B14F-4D97-AF65-F5344CB8AC3E}">
        <p14:creationId xmlns:p14="http://schemas.microsoft.com/office/powerpoint/2010/main" val="2773795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1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1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2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0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3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….but the good news is….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….paid to go away and do what I always wanted, i.e.</a:t>
            </a:r>
          </a:p>
          <a:p>
            <a:pPr marL="0" indent="0">
              <a:buNone/>
            </a:pPr>
            <a:r>
              <a:rPr lang="en-GB" dirty="0"/>
              <a:t>					</a:t>
            </a:r>
            <a:r>
              <a:rPr lang="en-GB" sz="7200" dirty="0"/>
              <a:t>teach</a:t>
            </a:r>
          </a:p>
          <a:p>
            <a:r>
              <a:rPr lang="en-GB" dirty="0"/>
              <a:t>Assisted teaching EAP (2011, 2012) – grammar, academic skills</a:t>
            </a:r>
          </a:p>
          <a:p>
            <a:endParaRPr lang="en-GB" dirty="0"/>
          </a:p>
          <a:p>
            <a:r>
              <a:rPr lang="en-GB" dirty="0"/>
              <a:t>Cert TESOL (2013)</a:t>
            </a:r>
          </a:p>
          <a:p>
            <a:endParaRPr lang="en-GB" dirty="0"/>
          </a:p>
          <a:p>
            <a:r>
              <a:rPr lang="en-GB" dirty="0"/>
              <a:t>MA TEAP (2014)</a:t>
            </a:r>
          </a:p>
          <a:p>
            <a:endParaRPr lang="en-GB" dirty="0"/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solo teaching </a:t>
            </a:r>
            <a:r>
              <a:rPr lang="en-GB" dirty="0" err="1"/>
              <a:t>presessional</a:t>
            </a:r>
            <a:r>
              <a:rPr lang="en-GB" dirty="0"/>
              <a:t> 2015</a:t>
            </a:r>
          </a:p>
          <a:p>
            <a:pPr marL="0" indent="0">
              <a:buNone/>
            </a:pPr>
            <a:r>
              <a:rPr lang="en-GB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721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4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5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59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6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3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7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2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8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4-9.jpg - Windows Live Photo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8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9" y="1515415"/>
            <a:ext cx="11114786" cy="29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8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34"/>
            <a:ext cx="10515600" cy="802496"/>
          </a:xfrm>
        </p:spPr>
        <p:txBody>
          <a:bodyPr/>
          <a:lstStyle/>
          <a:p>
            <a:r>
              <a:rPr lang="en-GB" dirty="0"/>
              <a:t>Some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58"/>
            <a:ext cx="11217812" cy="531055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Notion of </a:t>
            </a:r>
            <a:r>
              <a:rPr lang="en-GB" dirty="0" err="1"/>
              <a:t>Raimes</a:t>
            </a:r>
            <a:r>
              <a:rPr lang="en-GB" dirty="0"/>
              <a:t>’ ‘butler stance’ supported in the literature and perception confirmed (though not universally) in survey</a:t>
            </a:r>
          </a:p>
          <a:p>
            <a:endParaRPr lang="en-GB" dirty="0"/>
          </a:p>
          <a:p>
            <a:r>
              <a:rPr lang="en-GB" dirty="0"/>
              <a:t>Collaboration a positive approach that mitigates against hierarchical structures (‘butler stance’)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‘It [collaboration] gives me more respect from the subject teachers.’</a:t>
            </a:r>
          </a:p>
          <a:p>
            <a:pPr marL="0" indent="0">
              <a:buNone/>
            </a:pPr>
            <a:r>
              <a:rPr lang="en-GB" dirty="0"/>
              <a:t>    ‘changing perceptions of professional status’</a:t>
            </a:r>
          </a:p>
          <a:p>
            <a:pPr marL="0" indent="0">
              <a:buNone/>
            </a:pPr>
            <a:r>
              <a:rPr lang="en-GB" dirty="0"/>
              <a:t>    ‘I also firmly believe that through this collaboration, subject teachers can    understand better what EAP teachers do and have to offer and , yes, I think it increases their respect towards our profession’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4529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Afterthoughts: butler stance?</a:t>
            </a:r>
          </a:p>
        </p:txBody>
      </p:sp>
      <p:pic>
        <p:nvPicPr>
          <p:cNvPr id="4" name="Content Placeholder 3" descr="Image result for jeeves butl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35" y="2506663"/>
            <a:ext cx="3120529" cy="4245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863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8311" r="2273" b="8020"/>
          <a:stretch/>
        </p:blipFill>
        <p:spPr>
          <a:xfrm>
            <a:off x="3882683" y="1097280"/>
            <a:ext cx="4107766" cy="51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Newbie / rookie</a:t>
            </a:r>
          </a:p>
          <a:p>
            <a:endParaRPr lang="en-GB" dirty="0"/>
          </a:p>
          <a:p>
            <a:r>
              <a:rPr lang="en-GB" dirty="0"/>
              <a:t>Non-traditional (even unusual?) background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Limited experience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521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1"/>
            <a:ext cx="10515600" cy="1325563"/>
          </a:xfrm>
        </p:spPr>
        <p:txBody>
          <a:bodyPr/>
          <a:lstStyle/>
          <a:p>
            <a:r>
              <a:rPr lang="en-GB" dirty="0"/>
              <a:t>Positive depictions - Key roles!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5127669"/>
          </a:xfrm>
        </p:spPr>
        <p:txBody>
          <a:bodyPr/>
          <a:lstStyle/>
          <a:p>
            <a:r>
              <a:rPr lang="en-GB" dirty="0"/>
              <a:t>Resourceful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Problem-solving / lateral thinking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control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Managerial / leadership qualities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…and in any event….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124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93"/>
            <a:ext cx="10515600" cy="1325563"/>
          </a:xfrm>
        </p:spPr>
        <p:txBody>
          <a:bodyPr/>
          <a:lstStyle/>
          <a:p>
            <a:r>
              <a:rPr lang="en-GB" dirty="0"/>
              <a:t>Brave New 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435"/>
            <a:ext cx="10515600" cy="5609157"/>
          </a:xfrm>
        </p:spPr>
        <p:txBody>
          <a:bodyPr>
            <a:normAutofit/>
          </a:bodyPr>
          <a:lstStyle/>
          <a:p>
            <a:r>
              <a:rPr lang="en-GB" dirty="0"/>
              <a:t>Marketisation &amp; neo liberalism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Relentless targets / KPIs – pressures on ‘academic’ / teaching staff</a:t>
            </a:r>
          </a:p>
          <a:p>
            <a:endParaRPr lang="en-GB" dirty="0"/>
          </a:p>
          <a:p>
            <a:r>
              <a:rPr lang="en-GB" dirty="0"/>
              <a:t>‘We are a separate (income-generating) unit so the first concern for the institution is money’  [from survey]</a:t>
            </a:r>
          </a:p>
          <a:p>
            <a:endParaRPr lang="en-GB" dirty="0"/>
          </a:p>
          <a:p>
            <a:r>
              <a:rPr lang="en-GB" dirty="0"/>
              <a:t>‘…the university has prostituted its academic and ethical integrity for foreign money.’   HE Bill?</a:t>
            </a:r>
          </a:p>
          <a:p>
            <a:endParaRPr lang="en-GB" dirty="0"/>
          </a:p>
          <a:p>
            <a:r>
              <a:rPr lang="en-GB" dirty="0"/>
              <a:t>Butler stance – EAP teachers not alone?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346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tl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26" y="364819"/>
            <a:ext cx="1496402" cy="19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tl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1" y="295094"/>
            <a:ext cx="1601152" cy="21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utl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45" y="295094"/>
            <a:ext cx="1502678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utl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40" y="286299"/>
            <a:ext cx="1587084" cy="21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utl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235" y="364819"/>
            <a:ext cx="1496402" cy="19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utl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807" y="364819"/>
            <a:ext cx="1450304" cy="19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utl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2" y="3080825"/>
            <a:ext cx="1727761" cy="23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utl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26" y="3080825"/>
            <a:ext cx="1727761" cy="23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utl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45" y="2987185"/>
            <a:ext cx="1798100" cy="239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utl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40" y="3090758"/>
            <a:ext cx="1720300" cy="22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utl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24" y="3097789"/>
            <a:ext cx="1826235" cy="24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utl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79" y="3167012"/>
            <a:ext cx="1763670" cy="23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6618" y="5950634"/>
            <a:ext cx="507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shape of things to come?</a:t>
            </a:r>
          </a:p>
        </p:txBody>
      </p:sp>
    </p:spTree>
    <p:extLst>
      <p:ext uri="{BB962C8B-B14F-4D97-AF65-F5344CB8AC3E}">
        <p14:creationId xmlns:p14="http://schemas.microsoft.com/office/powerpoint/2010/main" val="1759569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25"/>
            <a:ext cx="10515600" cy="1013509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934"/>
            <a:ext cx="10515600" cy="63867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/>
              <a:t>Al-</a:t>
            </a:r>
            <a:r>
              <a:rPr lang="en-GB" sz="5600" dirty="0" err="1"/>
              <a:t>Maamari</a:t>
            </a:r>
            <a:r>
              <a:rPr lang="en-GB" sz="5600" dirty="0"/>
              <a:t>, F. (2016) Programme Identity in Academia: The Case of One EAP Unit in the Arabian Gulf. </a:t>
            </a:r>
            <a:r>
              <a:rPr lang="en-GB" sz="5600" i="1" dirty="0"/>
              <a:t>Arab World English Journal</a:t>
            </a:r>
            <a:r>
              <a:rPr lang="en-GB" sz="5600" dirty="0"/>
              <a:t>. [Online] 7: 3 pp. 425-444. Available at:  </a:t>
            </a:r>
            <a:r>
              <a:rPr lang="en-GB" sz="5600" dirty="0">
                <a:hlinkClick r:id="rId2"/>
              </a:rPr>
              <a:t>https://papers.ssrn.com/sol3/papers.cfm?abstract_id=2859287</a:t>
            </a:r>
            <a:r>
              <a:rPr lang="en-GB" sz="5600" dirty="0"/>
              <a:t> (Accessed 5</a:t>
            </a:r>
            <a:r>
              <a:rPr lang="en-GB" sz="5600" baseline="30000" dirty="0"/>
              <a:t>th</a:t>
            </a:r>
            <a:r>
              <a:rPr lang="en-GB" sz="5600" dirty="0"/>
              <a:t> April 2017).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5600" dirty="0" err="1"/>
              <a:t>Arkoudis</a:t>
            </a:r>
            <a:r>
              <a:rPr lang="en-GB" sz="5600" dirty="0"/>
              <a:t>, S. and </a:t>
            </a:r>
            <a:r>
              <a:rPr lang="en-GB" sz="5600" dirty="0" err="1"/>
              <a:t>Starfield</a:t>
            </a:r>
            <a:r>
              <a:rPr lang="en-GB" sz="5600" dirty="0"/>
              <a:t>, S. (2007)  In course language development and support: a discussion paper. National Symposium: English Language Competence of International Students, Sydney. Available at: </a:t>
            </a:r>
            <a:r>
              <a:rPr lang="en-GB" sz="5600" u="sng" dirty="0">
                <a:hlinkClick r:id="rId3"/>
              </a:rPr>
              <a:t>https://internationaleducation.gov.au/research/Publications/Documents/NS_Incourse_LanguageDS.pdf</a:t>
            </a:r>
            <a:r>
              <a:rPr lang="en-GB" sz="5600" dirty="0"/>
              <a:t> (Accessed 12th July 2016)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5600" dirty="0" err="1"/>
              <a:t>Arnó-Macià</a:t>
            </a:r>
            <a:r>
              <a:rPr lang="en-GB" sz="5600" dirty="0"/>
              <a:t>, E. and </a:t>
            </a:r>
            <a:r>
              <a:rPr lang="en-GB" sz="5600" dirty="0" err="1"/>
              <a:t>Mancho-Barés</a:t>
            </a:r>
            <a:r>
              <a:rPr lang="en-GB" sz="5600" dirty="0"/>
              <a:t>, G. 2015. The role of content and language in content and language integrated learning (CLIL) at university: Challenges and implications for ESP. </a:t>
            </a:r>
            <a:r>
              <a:rPr lang="en-GB" sz="5600" i="1" dirty="0"/>
              <a:t>English for Specific Purposes</a:t>
            </a:r>
            <a:r>
              <a:rPr lang="en-GB" sz="5600" dirty="0"/>
              <a:t>, [Online] </a:t>
            </a:r>
            <a:r>
              <a:rPr lang="en-GB" sz="5600" i="1" dirty="0"/>
              <a:t>37</a:t>
            </a:r>
            <a:r>
              <a:rPr lang="en-GB" sz="5600" dirty="0"/>
              <a:t>, pp.63-73. Available at:  </a:t>
            </a:r>
            <a:r>
              <a:rPr lang="en-GB" sz="5600" dirty="0">
                <a:hlinkClick r:id="rId4"/>
              </a:rPr>
              <a:t>http://www.sciencedirect.com/science/article/pii/S088949061400043X</a:t>
            </a:r>
            <a:r>
              <a:rPr lang="en-GB" sz="5600" dirty="0"/>
              <a:t> (Accessed 5th April 2017).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5600" dirty="0"/>
              <a:t>Barron, C. (1992) Cultural </a:t>
            </a:r>
            <a:r>
              <a:rPr lang="en-GB" sz="5600" dirty="0" err="1"/>
              <a:t>syntonicity</a:t>
            </a:r>
            <a:r>
              <a:rPr lang="en-GB" sz="5600" dirty="0"/>
              <a:t>: co-operative relationships between the ESP unit and other departments. </a:t>
            </a:r>
            <a:r>
              <a:rPr lang="en-GB" sz="5600" i="1" dirty="0" err="1"/>
              <a:t>Hongkong</a:t>
            </a:r>
            <a:r>
              <a:rPr lang="en-GB" sz="5600" i="1" dirty="0"/>
              <a:t> Papers in Linguistics and Language Teaching</a:t>
            </a:r>
            <a:r>
              <a:rPr lang="en-GB" sz="5600" dirty="0"/>
              <a:t>, [Online] 15: pp. 1-14. Available at: </a:t>
            </a:r>
            <a:r>
              <a:rPr lang="en-GB" sz="5600" u="sng" dirty="0">
                <a:hlinkClick r:id="rId5"/>
              </a:rPr>
              <a:t>http://files.eric.ed.gov/fulltext/ED355766.pdf</a:t>
            </a:r>
            <a:r>
              <a:rPr lang="en-GB" sz="5600" dirty="0"/>
              <a:t> (Accessed 12th July 2016).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5600" dirty="0"/>
              <a:t>Barron, C. (2002) Problem-solving and EAP: themes and issues in a collaborative teaching venture. </a:t>
            </a:r>
            <a:r>
              <a:rPr lang="en-GB" sz="5600" i="1" dirty="0"/>
              <a:t>English for Specific Purposes, </a:t>
            </a:r>
            <a:r>
              <a:rPr lang="en-GB" sz="5600" dirty="0"/>
              <a:t>[Online]</a:t>
            </a:r>
            <a:r>
              <a:rPr lang="en-GB" sz="5600" i="1" dirty="0"/>
              <a:t> 22 : 3</a:t>
            </a:r>
            <a:r>
              <a:rPr lang="en-GB" sz="5600" dirty="0"/>
              <a:t> pp.297-314. Available at: </a:t>
            </a:r>
            <a:r>
              <a:rPr lang="en-GB" sz="5600" u="sng" dirty="0">
                <a:hlinkClick r:id="rId6"/>
              </a:rPr>
              <a:t>http://www.sciencedirect.com/science/article/pii/S0889490602000169</a:t>
            </a:r>
            <a:r>
              <a:rPr lang="en-GB" sz="5600" dirty="0"/>
              <a:t> (Accessed 12th July 2016).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5600" dirty="0"/>
              <a:t>Bell, T. (1999) Do EAP teachers require knowledge of their students’ specialist academic subjects. </a:t>
            </a:r>
            <a:r>
              <a:rPr lang="en-GB" sz="5600" i="1" dirty="0"/>
              <a:t>The Internet TESL Journal</a:t>
            </a:r>
            <a:r>
              <a:rPr lang="en-GB" sz="5600" dirty="0"/>
              <a:t>, [Online] </a:t>
            </a:r>
            <a:r>
              <a:rPr lang="en-GB" sz="5600" i="1" dirty="0"/>
              <a:t>5 </a:t>
            </a:r>
            <a:r>
              <a:rPr lang="en-GB" sz="5600" dirty="0"/>
              <a:t>: 10  Available at: </a:t>
            </a:r>
            <a:r>
              <a:rPr lang="en-GB" sz="5600" dirty="0">
                <a:hlinkClick r:id="rId7"/>
              </a:rPr>
              <a:t>http://iteslj.org/Articles/Bell-EAPRequireKnowledge.html</a:t>
            </a:r>
            <a:r>
              <a:rPr lang="en-GB" sz="5600" dirty="0"/>
              <a:t> (Accessed 5th April 2017).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Benesch</a:t>
            </a:r>
            <a:r>
              <a:rPr lang="en-GB" dirty="0"/>
              <a:t> (2001)</a:t>
            </a:r>
          </a:p>
          <a:p>
            <a:pPr marL="0" indent="0">
              <a:buNone/>
            </a:pPr>
            <a:r>
              <a:rPr lang="en-GB" dirty="0" err="1"/>
              <a:t>Benesch</a:t>
            </a:r>
            <a:r>
              <a:rPr lang="en-GB" dirty="0"/>
              <a:t> (2016)</a:t>
            </a:r>
          </a:p>
          <a:p>
            <a:pPr marL="0" indent="0">
              <a:buNone/>
            </a:pPr>
            <a:r>
              <a:rPr lang="en-GB" dirty="0"/>
              <a:t>Chand &amp; Chaudhary (2015)</a:t>
            </a:r>
          </a:p>
          <a:p>
            <a:pPr marL="0" indent="0">
              <a:buNone/>
            </a:pPr>
            <a:r>
              <a:rPr lang="en-GB" dirty="0"/>
              <a:t>Harwood and </a:t>
            </a:r>
            <a:r>
              <a:rPr lang="en-GB" dirty="0" err="1"/>
              <a:t>Petric</a:t>
            </a:r>
            <a:r>
              <a:rPr lang="en-GB" dirty="0"/>
              <a:t> (2013)</a:t>
            </a:r>
          </a:p>
          <a:p>
            <a:pPr marL="0" indent="0">
              <a:buNone/>
            </a:pPr>
            <a:r>
              <a:rPr lang="en-GB" dirty="0"/>
              <a:t>Hyland (2002)</a:t>
            </a:r>
          </a:p>
          <a:p>
            <a:pPr marL="0" indent="0">
              <a:buNone/>
            </a:pPr>
            <a:r>
              <a:rPr lang="en-GB" dirty="0"/>
              <a:t>Hyland (2015); Turner (2004)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Raimes</a:t>
            </a:r>
            <a:r>
              <a:rPr lang="en-GB" dirty="0"/>
              <a:t>, A. (1991)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2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718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600" dirty="0" err="1"/>
              <a:t>Benesch</a:t>
            </a:r>
            <a:r>
              <a:rPr lang="en-GB" sz="1600" dirty="0"/>
              <a:t> S. (1993) ESL, ideology, and the politics of pragmatism. </a:t>
            </a:r>
            <a:r>
              <a:rPr lang="en-GB" sz="1600" i="1" dirty="0"/>
              <a:t>TESOL quarterly</a:t>
            </a:r>
            <a:r>
              <a:rPr lang="en-GB" sz="1600" dirty="0"/>
              <a:t>, [Online]  27:4 pp. 705-17. Available at: </a:t>
            </a:r>
            <a:r>
              <a:rPr lang="en-GB" sz="1600" dirty="0">
                <a:hlinkClick r:id="rId2"/>
              </a:rPr>
              <a:t>http://onlinelibrary.wiley.com/doi/10.2307/3587403/full</a:t>
            </a:r>
            <a:r>
              <a:rPr lang="en-GB" sz="1600" dirty="0"/>
              <a:t> (Accessed 5th April 2017).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Benesch</a:t>
            </a:r>
            <a:r>
              <a:rPr lang="en-GB" sz="1600" dirty="0"/>
              <a:t> S. (2001) </a:t>
            </a:r>
            <a:r>
              <a:rPr lang="en-GB" sz="1600" i="1" dirty="0"/>
              <a:t>Critical English for academic purposes</a:t>
            </a:r>
            <a:r>
              <a:rPr lang="en-GB" sz="1600" dirty="0"/>
              <a:t>. Blackwell Publishing Ltd.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500" dirty="0"/>
              <a:t>Bruce, I. (2011) </a:t>
            </a:r>
            <a:r>
              <a:rPr lang="en-GB" sz="1500" i="1" dirty="0"/>
              <a:t>Theory and concepts of English for academic purposes</a:t>
            </a:r>
            <a:r>
              <a:rPr lang="en-GB" sz="1500" dirty="0"/>
              <a:t>. Basingstoke, </a:t>
            </a:r>
            <a:r>
              <a:rPr lang="en-GB" sz="1500" dirty="0" err="1"/>
              <a:t>UK:Palgrave</a:t>
            </a:r>
            <a:r>
              <a:rPr lang="en-GB" sz="1500" dirty="0"/>
              <a:t> Macmillan.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500" dirty="0"/>
              <a:t>Bundy, A. (2004) Beyond information: the academic library as educational change agent. In </a:t>
            </a:r>
            <a:r>
              <a:rPr lang="en-GB" sz="1500" i="1" dirty="0"/>
              <a:t>7th International Bielefeld Conference</a:t>
            </a:r>
            <a:r>
              <a:rPr lang="en-GB" sz="1500" dirty="0"/>
              <a:t> [Online] Available at:  </a:t>
            </a:r>
            <a:r>
              <a:rPr lang="en-GB" sz="1500" dirty="0">
                <a:hlinkClick r:id="rId3"/>
              </a:rPr>
              <a:t>http://conference.ub.uni-bielefeld.de/2004/proceedings/bundy_rev.pdf</a:t>
            </a:r>
            <a:r>
              <a:rPr lang="en-GB" sz="1500" dirty="0"/>
              <a:t> (Accessed 5th April 2017).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500" dirty="0"/>
              <a:t>Chand, P. and Chaudhary, S. (2015) Key Issues related to Coalescing English for Academic Purposes with the Mainstream English Language Teaching for Engineering Graduates. </a:t>
            </a:r>
            <a:r>
              <a:rPr lang="en-GB" sz="1500" i="1" dirty="0"/>
              <a:t>Alchemist</a:t>
            </a:r>
            <a:r>
              <a:rPr lang="en-GB" sz="1500" dirty="0"/>
              <a:t>, [Online] 3 : 3 p.6. Available at: </a:t>
            </a:r>
            <a:r>
              <a:rPr lang="en-GB" sz="1500" dirty="0">
                <a:hlinkClick r:id="rId4"/>
              </a:rPr>
              <a:t>http://www.alchemistjournal.in/originalimages/July-Complete-Isssue-2015.PDF#page=7</a:t>
            </a:r>
            <a:r>
              <a:rPr lang="en-GB" sz="1500" dirty="0"/>
              <a:t> (Accessed 5</a:t>
            </a:r>
            <a:r>
              <a:rPr lang="en-GB" sz="1500" baseline="30000" dirty="0"/>
              <a:t>th</a:t>
            </a:r>
            <a:r>
              <a:rPr lang="en-GB" sz="1500" dirty="0"/>
              <a:t> April 2017).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500" dirty="0" err="1"/>
              <a:t>Dannatt</a:t>
            </a:r>
            <a:r>
              <a:rPr lang="en-GB" sz="1500" dirty="0"/>
              <a:t>, J. (2014) Closing the loop on the ESAP/subject partnership: from communication to co-operation and collaboration. </a:t>
            </a:r>
            <a:r>
              <a:rPr lang="en-GB" sz="1500" i="1" dirty="0"/>
              <a:t>Journal of the IATEFL ESP SIG 44</a:t>
            </a:r>
            <a:r>
              <a:rPr lang="en-GB" sz="1500" dirty="0"/>
              <a:t>, pp. 4-7.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500" dirty="0"/>
              <a:t>Davison, C., 2006. Collaboration between ESL and content teachers: How do we know when we are doing it right?. </a:t>
            </a:r>
            <a:r>
              <a:rPr lang="en-GB" sz="1500" i="1" dirty="0"/>
              <a:t>International Journal of Bilingual Education and Bilingualism</a:t>
            </a:r>
            <a:r>
              <a:rPr lang="en-GB" sz="1500" dirty="0"/>
              <a:t>, [Online] </a:t>
            </a:r>
            <a:r>
              <a:rPr lang="en-GB" sz="1500" i="1" dirty="0"/>
              <a:t>9</a:t>
            </a:r>
            <a:r>
              <a:rPr lang="en-GB" sz="1500" dirty="0"/>
              <a:t> : 4, pp.454-475.  Available at:  </a:t>
            </a:r>
            <a:r>
              <a:rPr lang="en-GB" sz="1500" dirty="0">
                <a:hlinkClick r:id="rId5"/>
              </a:rPr>
              <a:t>http://www.tandfonline.com/doi/abs/10.2167/beb339.0</a:t>
            </a:r>
            <a:r>
              <a:rPr lang="en-GB" sz="1500" dirty="0"/>
              <a:t>  (Accessed 5</a:t>
            </a:r>
            <a:r>
              <a:rPr lang="en-GB" sz="1500" baseline="30000" dirty="0"/>
              <a:t>th</a:t>
            </a:r>
            <a:r>
              <a:rPr lang="en-GB" sz="1500" dirty="0"/>
              <a:t> April 2017)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9451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6602"/>
            <a:ext cx="10515600" cy="5901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/>
              <a:t>Dudley-Evans, T. (2001) Team teaching in EAP: changes and adaptations in the Birmingham approach.  In: John Flowerdew and Matthew Peacock (Eds.) </a:t>
            </a:r>
            <a:r>
              <a:rPr lang="en-GB" sz="5600" i="1" dirty="0"/>
              <a:t>Research perspectives on English for academic purposes pp. 225-238</a:t>
            </a:r>
            <a:r>
              <a:rPr lang="en-GB" sz="5600" dirty="0"/>
              <a:t>. Cambridge: CUP.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Dudley-Evans, T. and St John, M. (1998) </a:t>
            </a:r>
            <a:r>
              <a:rPr lang="en-GB" sz="5600" i="1" dirty="0"/>
              <a:t>Developments in English for specific purposes</a:t>
            </a:r>
            <a:r>
              <a:rPr lang="en-GB" sz="5600" dirty="0"/>
              <a:t>. Cambridge : CUP.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Evans, S. and Green, C. (2007) Why EAP is necessary: A survey of Hong Kong tertiary students. </a:t>
            </a:r>
            <a:r>
              <a:rPr lang="en-GB" sz="5600" i="1" dirty="0"/>
              <a:t>Journal of English for Academic Purposes</a:t>
            </a:r>
            <a:r>
              <a:rPr lang="en-GB" sz="5600" dirty="0"/>
              <a:t>, [Online] </a:t>
            </a:r>
            <a:r>
              <a:rPr lang="en-GB" sz="5600" i="1" dirty="0"/>
              <a:t>6</a:t>
            </a:r>
            <a:r>
              <a:rPr lang="en-GB" sz="5600" dirty="0"/>
              <a:t> : 1, pp.3-17. Available at:  </a:t>
            </a:r>
            <a:r>
              <a:rPr lang="en-GB" sz="5600" dirty="0">
                <a:hlinkClick r:id="rId2"/>
              </a:rPr>
              <a:t>http://www.sciencedirect.com/science/article/pii/S1475158506000634</a:t>
            </a:r>
            <a:r>
              <a:rPr lang="en-GB" sz="5600" dirty="0"/>
              <a:t>  (Accessed 5</a:t>
            </a:r>
            <a:r>
              <a:rPr lang="en-GB" sz="5600" baseline="30000" dirty="0"/>
              <a:t>th</a:t>
            </a:r>
            <a:r>
              <a:rPr lang="en-GB" sz="5600" dirty="0"/>
              <a:t> April 2017)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 err="1"/>
              <a:t>Gustaffson</a:t>
            </a:r>
            <a:r>
              <a:rPr lang="en-GB" sz="5600" dirty="0"/>
              <a:t>, M. and Jacobs, C. (2013) Editorial: student learning and ICLHE – frameworks and contexts. </a:t>
            </a:r>
            <a:r>
              <a:rPr lang="en-GB" sz="5600" i="1" dirty="0"/>
              <a:t>Journal of Academic Writing, 3 (1)ii-xii.</a:t>
            </a:r>
            <a:r>
              <a:rPr lang="en-GB" sz="5600" dirty="0"/>
              <a:t>  Available at:  </a:t>
            </a:r>
            <a:r>
              <a:rPr lang="en-GB" sz="5600" u="sng" dirty="0">
                <a:hlinkClick r:id="rId3"/>
              </a:rPr>
              <a:t>http://e-learning.coventry.ac.uk/ojs/index.php/joaw/article/view/141</a:t>
            </a:r>
            <a:r>
              <a:rPr lang="en-GB" sz="5600" dirty="0"/>
              <a:t> (Accessed 12th July 2016).</a:t>
            </a:r>
          </a:p>
          <a:p>
            <a:pPr marL="0" indent="0">
              <a:buNone/>
            </a:pPr>
            <a:r>
              <a:rPr lang="en-GB" sz="5600" dirty="0"/>
              <a:t> </a:t>
            </a:r>
          </a:p>
          <a:p>
            <a:pPr marL="0" indent="0">
              <a:buNone/>
            </a:pPr>
            <a:r>
              <a:rPr lang="en-GB" sz="5600" dirty="0"/>
              <a:t>Harwood, N. and </a:t>
            </a:r>
            <a:r>
              <a:rPr lang="en-GB" sz="5600" dirty="0" err="1"/>
              <a:t>Petric</a:t>
            </a:r>
            <a:r>
              <a:rPr lang="en-GB" sz="5600" dirty="0"/>
              <a:t>, B. (2013) </a:t>
            </a:r>
            <a:r>
              <a:rPr lang="en-GB" sz="5600" i="1" dirty="0"/>
              <a:t>English for academic purposes. </a:t>
            </a:r>
            <a:r>
              <a:rPr lang="en-GB" sz="5600" dirty="0"/>
              <a:t>In James Simpson, </a:t>
            </a:r>
            <a:r>
              <a:rPr lang="en-GB" sz="5600" i="1" dirty="0"/>
              <a:t>The Routledge handbook of applied linguistics</a:t>
            </a:r>
            <a:r>
              <a:rPr lang="en-GB" sz="5600" dirty="0"/>
              <a:t>. [Online]  UK: Routledge Available at: </a:t>
            </a:r>
            <a:r>
              <a:rPr lang="en-GB" sz="5600" u="sng" dirty="0">
                <a:hlinkClick r:id="rId4"/>
              </a:rPr>
              <a:t>https://books.google.co.uk/books?id=1Ypah5a7YwkC&amp;pg=PA246&amp;lpg=PA246&amp;dq=the+low+status+of+the+EAP+teachers+in+some+contexts,+and+related+issues+of+power&amp;source=bl&amp;ots=FZpMX_Br6c&amp;sig=Y4XZ2L8ighBjupKULU0oPd2oe7c&amp;hl=en&amp;sa=X&amp;ei=xuirVIvGJ4jvaL25gsgJ&amp;ved=0CCMQ6AEwAA#v=onepage&amp;q=the%20low%20status%20of%20the%20EAP%20teachers%20in%20some%20contexts%2C%20and%20related%20issues%20of%20power&amp;f=false</a:t>
            </a:r>
            <a:r>
              <a:rPr lang="en-GB" sz="5600" dirty="0"/>
              <a:t>  (Accessed 6</a:t>
            </a:r>
            <a:r>
              <a:rPr lang="en-GB" sz="5600" baseline="30000" dirty="0"/>
              <a:t>th</a:t>
            </a:r>
            <a:r>
              <a:rPr lang="en-GB" sz="5600" dirty="0"/>
              <a:t> January 2015).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Hyland, K. and Hamp-Lyons, L. (2002) EAP: Issues and directions. </a:t>
            </a:r>
            <a:r>
              <a:rPr lang="en-GB" sz="5600" i="1" dirty="0"/>
              <a:t>Journal of English for academic purposes</a:t>
            </a:r>
            <a:r>
              <a:rPr lang="en-GB" sz="5600" dirty="0"/>
              <a:t>, [Online] </a:t>
            </a:r>
            <a:r>
              <a:rPr lang="en-GB" sz="5600" i="1" dirty="0"/>
              <a:t>1</a:t>
            </a:r>
            <a:r>
              <a:rPr lang="en-GB" sz="5600" dirty="0"/>
              <a:t> : 1, pp.1-12. Available at:  </a:t>
            </a:r>
            <a:r>
              <a:rPr lang="en-GB" sz="5600" dirty="0">
                <a:hlinkClick r:id="rId5"/>
              </a:rPr>
              <a:t>http://www.sciencedirect.com/science/article/pii/S1475158502000024</a:t>
            </a:r>
            <a:r>
              <a:rPr lang="en-GB" sz="5600" dirty="0"/>
              <a:t> (Accessed 5th April 2017).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Hyland, K. (2006) </a:t>
            </a:r>
            <a:r>
              <a:rPr lang="en-GB" sz="5600" i="1" dirty="0"/>
              <a:t>English for academic purposes: an advanced resource book</a:t>
            </a:r>
            <a:r>
              <a:rPr lang="en-GB" sz="5600" dirty="0"/>
              <a:t>. Oxford, UK: Routledge.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Raimes</a:t>
            </a:r>
            <a:r>
              <a:rPr lang="en-GB" sz="1400" dirty="0"/>
              <a:t>, A. (1991) Instructional balance: from theory to practices in the theory of writing. In J.E. </a:t>
            </a:r>
            <a:r>
              <a:rPr lang="en-GB" sz="1400" dirty="0" err="1"/>
              <a:t>Alatis</a:t>
            </a:r>
            <a:r>
              <a:rPr lang="en-GB" sz="1400" dirty="0"/>
              <a:t> (Ed.), </a:t>
            </a:r>
            <a:r>
              <a:rPr lang="en-GB" sz="1400" i="1" dirty="0"/>
              <a:t>Georgetown University round table on languages and linguistics: linguistics and language pedagogy: the state of the art</a:t>
            </a:r>
            <a:r>
              <a:rPr lang="en-GB" sz="1400" dirty="0"/>
              <a:t> (pp. 238-249). Washington DC: Georgetown University Press.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979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6903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/>
              <a:t>Hyland, K. (2014) Re-imagining literacy: English in Hong Kong’s new university curriculum. In </a:t>
            </a:r>
            <a:r>
              <a:rPr lang="en-GB" sz="5600" i="1" dirty="0"/>
              <a:t>English Language Education and Assessment</a:t>
            </a:r>
            <a:r>
              <a:rPr lang="en-GB" sz="5600" dirty="0"/>
              <a:t> (pp. 139-151). Springer Singapore.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Jordan, R.R. (1997) </a:t>
            </a:r>
            <a:r>
              <a:rPr lang="en-GB" sz="5600" i="1" dirty="0"/>
              <a:t>English for academic purposes: a resource book for teachers</a:t>
            </a:r>
            <a:r>
              <a:rPr lang="en-GB" sz="5600" dirty="0"/>
              <a:t>. Cambridge, UK: CUP.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Jordan, R.R.(2002) The growth of EAP in Britain. Journal of English for academic Purposes, [Online] 1 : pp. 69-78. Available at: </a:t>
            </a:r>
            <a:r>
              <a:rPr lang="en-GB" sz="5600" u="sng" dirty="0">
                <a:hlinkClick r:id="rId2"/>
              </a:rPr>
              <a:t>http://www.uefap.com/baleap/quotes/jordan_jeap.pdf</a:t>
            </a:r>
            <a:r>
              <a:rPr lang="en-GB" sz="5600" dirty="0"/>
              <a:t>  [Accessed 6</a:t>
            </a:r>
            <a:r>
              <a:rPr lang="en-GB" sz="5600" baseline="30000" dirty="0"/>
              <a:t>th</a:t>
            </a:r>
            <a:r>
              <a:rPr lang="en-GB" sz="5600" dirty="0"/>
              <a:t> January 2015].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Lee, C. (2009) Promoting interdisciplinary collaboration. </a:t>
            </a:r>
            <a:r>
              <a:rPr lang="en-GB" sz="5600" i="1" dirty="0"/>
              <a:t>HKBU Papers in Applied Language Studies, 13 </a:t>
            </a:r>
            <a:r>
              <a:rPr lang="en-GB" sz="5600" dirty="0"/>
              <a:t>Available at: </a:t>
            </a:r>
            <a:r>
              <a:rPr lang="en-GB" sz="5600" dirty="0">
                <a:hlinkClick r:id="rId3"/>
              </a:rPr>
              <a:t>http://lc.hkbu.edu.hk/book/pdf/v13_01.pdf</a:t>
            </a:r>
            <a:r>
              <a:rPr lang="en-GB" sz="5600" dirty="0"/>
              <a:t>  (Accessed 5</a:t>
            </a:r>
            <a:r>
              <a:rPr lang="en-GB" sz="5600" baseline="30000" dirty="0"/>
              <a:t>th</a:t>
            </a:r>
            <a:r>
              <a:rPr lang="en-GB" sz="5600" dirty="0"/>
              <a:t> April 2017).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 err="1"/>
              <a:t>Pilerot</a:t>
            </a:r>
            <a:r>
              <a:rPr lang="en-GB" sz="5600" dirty="0"/>
              <a:t>, O. (2006) How do students develop information literacy – through formal education or social participation? </a:t>
            </a:r>
            <a:r>
              <a:rPr lang="en-GB" sz="5600" i="1" dirty="0"/>
              <a:t>Paper presented at LILAC conference, Leeds. </a:t>
            </a:r>
            <a:endParaRPr lang="en-GB" sz="5600" dirty="0"/>
          </a:p>
          <a:p>
            <a:pPr marL="0" indent="0">
              <a:buNone/>
            </a:pPr>
            <a:endParaRPr lang="en-GB" sz="5600" i="1" dirty="0"/>
          </a:p>
          <a:p>
            <a:pPr marL="0" indent="0">
              <a:buNone/>
            </a:pPr>
            <a:r>
              <a:rPr lang="en-GB" sz="5600" dirty="0" err="1"/>
              <a:t>Raimes</a:t>
            </a:r>
            <a:r>
              <a:rPr lang="en-GB" sz="5600" dirty="0"/>
              <a:t>, A. (1991) Instructional balance: from theory to practices in the theory of writing. In J.E. </a:t>
            </a:r>
            <a:r>
              <a:rPr lang="en-GB" sz="5600" dirty="0" err="1"/>
              <a:t>Alatis</a:t>
            </a:r>
            <a:r>
              <a:rPr lang="en-GB" sz="5600" dirty="0"/>
              <a:t> (Ed.), </a:t>
            </a:r>
            <a:r>
              <a:rPr lang="en-GB" sz="5600" i="1" dirty="0"/>
              <a:t>Georgetown University round table on languages and linguistics: linguistics and language pedagogy: the state of the art</a:t>
            </a:r>
            <a:r>
              <a:rPr lang="en-GB" sz="5600" dirty="0"/>
              <a:t> (pp. 238-249). Washington DC: Georgetown University Press.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r>
              <a:rPr lang="en-GB" sz="5600" dirty="0"/>
              <a:t>Rich, M. and Smart, J. (2006a) Win-win: the benefits of successful collaboration for information professionals, teaching staff and students. </a:t>
            </a:r>
            <a:r>
              <a:rPr lang="en-GB" sz="5600" i="1" dirty="0"/>
              <a:t>Teaching and Learning in Information and Computer Sciences, 5 (4)</a:t>
            </a:r>
            <a:r>
              <a:rPr lang="en-GB" sz="5600" dirty="0"/>
              <a:t> pp.1-12.  Available at: </a:t>
            </a:r>
            <a:r>
              <a:rPr lang="en-GB" sz="5600" u="sng" dirty="0">
                <a:hlinkClick r:id="rId4"/>
              </a:rPr>
              <a:t>http://www.tandfonline.com/doi/abs/10.11120/ital.2006.05040220</a:t>
            </a:r>
            <a:r>
              <a:rPr lang="en-GB" sz="5600" dirty="0"/>
              <a:t> (Accessed 12th July 2016).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5935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004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093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Sharpling</a:t>
            </a:r>
            <a:r>
              <a:rPr lang="en-GB" sz="1400" dirty="0"/>
              <a:t>, G. P. (2002) Learning to teach English for academic purposes: some current training and development issues. </a:t>
            </a:r>
            <a:r>
              <a:rPr lang="en-GB" sz="1400" i="1" dirty="0"/>
              <a:t>ELTED</a:t>
            </a:r>
            <a:r>
              <a:rPr lang="en-GB" sz="1400" dirty="0"/>
              <a:t>, [Online] 6 (Summer): pp.82-94. Available at: </a:t>
            </a:r>
            <a:r>
              <a:rPr lang="en-GB" sz="1400" u="sng" dirty="0">
                <a:hlinkClick r:id="rId2"/>
              </a:rPr>
              <a:t>http://wrap.warwick.ac.uk/3252/1/WRAP_Sharpling_V6Sharpling.pdf</a:t>
            </a:r>
            <a:r>
              <a:rPr lang="en-GB" sz="1400" dirty="0"/>
              <a:t>  [Accessed 6</a:t>
            </a:r>
            <a:r>
              <a:rPr lang="en-GB" sz="1400" baseline="30000" dirty="0"/>
              <a:t>th</a:t>
            </a:r>
            <a:r>
              <a:rPr lang="en-GB" sz="1400" dirty="0"/>
              <a:t> January 2015].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Sloan, D. and </a:t>
            </a:r>
            <a:r>
              <a:rPr lang="en-GB" sz="1400" dirty="0" err="1"/>
              <a:t>Porter,E</a:t>
            </a:r>
            <a:r>
              <a:rPr lang="en-GB" sz="1400" dirty="0"/>
              <a:t>. (2010) Changing international student and business staff perceptions of in-sessional EAP: using the CEM model. Journal of English for Academic Purposes, [Online] 9 : pp. 198-210. Available at: </a:t>
            </a:r>
            <a:r>
              <a:rPr lang="en-GB" sz="1400" u="sng" dirty="0">
                <a:hlinkClick r:id="rId3"/>
              </a:rPr>
              <a:t>http://www.sciencedirect.com/science/article/pii/S1475158510000263</a:t>
            </a:r>
            <a:r>
              <a:rPr lang="en-GB" sz="1400" dirty="0"/>
              <a:t>  [Accessed 6</a:t>
            </a:r>
            <a:r>
              <a:rPr lang="en-GB" sz="1400" baseline="30000" dirty="0"/>
              <a:t>th</a:t>
            </a:r>
            <a:r>
              <a:rPr lang="en-GB" sz="1400" dirty="0"/>
              <a:t> January 2015].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Tajino</a:t>
            </a:r>
            <a:r>
              <a:rPr lang="en-GB" sz="1400" dirty="0"/>
              <a:t>, A. et al. (2005)  Beyond needs analysis: soft systems methodology for meaningful collaboration in EAP course design. . </a:t>
            </a:r>
            <a:r>
              <a:rPr lang="en-GB" sz="1400" i="1" dirty="0"/>
              <a:t>Journal of English for Academic Purposes, </a:t>
            </a:r>
            <a:r>
              <a:rPr lang="en-GB" sz="1400" dirty="0"/>
              <a:t>[Online]  4: pp. 27-42. Available at: </a:t>
            </a:r>
            <a:r>
              <a:rPr lang="en-GB" sz="1400" u="sng" dirty="0">
                <a:hlinkClick r:id="rId4"/>
              </a:rPr>
              <a:t>http://www.sciencedirect.com/science/article/pii/S1475158504000025</a:t>
            </a:r>
            <a:r>
              <a:rPr lang="en-GB" sz="1400" dirty="0"/>
              <a:t> [Accessed 6</a:t>
            </a:r>
            <a:r>
              <a:rPr lang="en-GB" sz="1400" baseline="30000" dirty="0"/>
              <a:t>th</a:t>
            </a:r>
            <a:r>
              <a:rPr lang="en-GB" sz="1400" dirty="0"/>
              <a:t> January 2015]</a:t>
            </a: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dirty="0"/>
              <a:t>Turner, J. (2004) Language as academic purpose. </a:t>
            </a:r>
            <a:r>
              <a:rPr lang="en-GB" sz="1400" i="1" dirty="0"/>
              <a:t>Journal of English for Academic Purposes, </a:t>
            </a:r>
            <a:r>
              <a:rPr lang="en-GB" sz="1400" dirty="0"/>
              <a:t>[Online] 3: pp95-109. Available at: </a:t>
            </a:r>
            <a:r>
              <a:rPr lang="en-GB" sz="1400" u="sng" dirty="0">
                <a:hlinkClick r:id="rId5"/>
              </a:rPr>
              <a:t>http://www.sciencedirect.com/science/article/pii/S1475158503000547#</a:t>
            </a:r>
            <a:r>
              <a:rPr lang="en-GB" sz="1400" dirty="0"/>
              <a:t>  [Accessed 6</a:t>
            </a:r>
            <a:r>
              <a:rPr lang="en-GB" sz="1400" baseline="30000" dirty="0"/>
              <a:t>th</a:t>
            </a:r>
            <a:r>
              <a:rPr lang="en-GB" sz="1400" dirty="0"/>
              <a:t> January 2015].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Wilson, P. (1983) </a:t>
            </a:r>
            <a:r>
              <a:rPr lang="en-GB" sz="1400" i="1" dirty="0"/>
              <a:t>Second-hand knowledge: an inquiry into cognitive authority</a:t>
            </a:r>
            <a:r>
              <a:rPr lang="en-GB" sz="1400" dirty="0"/>
              <a:t>. Westport, Conn. : Greenwood. 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01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Newbie / rookie</a:t>
            </a:r>
          </a:p>
          <a:p>
            <a:endParaRPr lang="en-GB" dirty="0"/>
          </a:p>
          <a:p>
            <a:r>
              <a:rPr lang="en-GB" dirty="0"/>
              <a:t>Non-traditional (even unusual?) background</a:t>
            </a:r>
          </a:p>
          <a:p>
            <a:endParaRPr lang="en-GB" dirty="0"/>
          </a:p>
          <a:p>
            <a:r>
              <a:rPr lang="en-GB" dirty="0"/>
              <a:t>Limited experience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1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29"/>
            <a:ext cx="10515600" cy="929109"/>
          </a:xfrm>
        </p:spPr>
        <p:txBody>
          <a:bodyPr/>
          <a:lstStyle/>
          <a:p>
            <a:r>
              <a:rPr lang="en-GB" dirty="0"/>
              <a:t>EAP and Professional Groundhog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91052"/>
            <a:ext cx="1069730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 thought:  EAP – clarity of role – established academic status as discipline, curriculum design, teaching function, continuity, autonomy, total acknowledgement, respect &amp; acceptance from faculties / disciplines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Issues with which LD &amp; Librarians struggle(d) </a:t>
            </a:r>
          </a:p>
          <a:p>
            <a:endParaRPr lang="en-GB" dirty="0"/>
          </a:p>
          <a:p>
            <a:r>
              <a:rPr lang="en-GB" dirty="0"/>
              <a:t>Echo chamber effect (Potter 2011) /  (Bundy 2004) ‘Like all professionals, librarians tend to focus within their own professional silo, and talk to the converted’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BUT – it’s all happening again!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42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0720"/>
            <a:ext cx="11353800" cy="49268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‘I think a key part of this problem - and it is a massive problem - is that</a:t>
            </a:r>
            <a:br>
              <a:rPr lang="en-GB" dirty="0"/>
            </a:br>
            <a:r>
              <a:rPr lang="en-GB" dirty="0"/>
              <a:t>  learning development is still not seen as a discipline, and institutions</a:t>
            </a:r>
            <a:br>
              <a:rPr lang="en-GB" dirty="0"/>
            </a:br>
            <a:r>
              <a:rPr lang="en-GB" dirty="0"/>
              <a:t>  don¹t value it (although some do, I’m absolutely sure).’  (LD listserv)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‘If it is any comfort, our colleagues working in learning development   have very similar experiences.’  (collaboration survey)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Language?  Training (Bell 1996 (63)); Support; Skills; Servicing – grist to the ‘butler stance’ mill. Are we perpetuating this situation by constant use of this language to the extent that it becomes a self-fulfilling prophesy?</a:t>
            </a:r>
          </a:p>
        </p:txBody>
      </p:sp>
    </p:spTree>
    <p:extLst>
      <p:ext uri="{BB962C8B-B14F-4D97-AF65-F5344CB8AC3E}">
        <p14:creationId xmlns:p14="http://schemas.microsoft.com/office/powerpoint/2010/main" val="371018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‘the butler stance’?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‘When ESL/EFL teachers value the subject matter of other disciplines at  the expense of the content inherent in our field…they adopt what I will call a butler stance…They see language courses as service courses, in service of the larger academic community’ </a:t>
            </a:r>
          </a:p>
          <a:p>
            <a:pPr marL="0" indent="0">
              <a:buNone/>
            </a:pPr>
            <a:r>
              <a:rPr lang="en-GB" dirty="0" err="1"/>
              <a:t>Raimes</a:t>
            </a:r>
            <a:r>
              <a:rPr lang="en-GB" dirty="0"/>
              <a:t>, A. (1991)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Is the BS still alive and well?</a:t>
            </a:r>
          </a:p>
          <a:p>
            <a:pPr marL="514350" indent="-514350">
              <a:buAutoNum type="arabicPeriod"/>
            </a:pPr>
            <a:r>
              <a:rPr lang="en-GB" dirty="0"/>
              <a:t>If so, can collaborative working offset this? </a:t>
            </a:r>
          </a:p>
        </p:txBody>
      </p:sp>
    </p:spTree>
    <p:extLst>
      <p:ext uri="{BB962C8B-B14F-4D97-AF65-F5344CB8AC3E}">
        <p14:creationId xmlns:p14="http://schemas.microsoft.com/office/powerpoint/2010/main" val="296776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1841</Words>
  <Application>Microsoft Office PowerPoint</Application>
  <PresentationFormat>Widescreen</PresentationFormat>
  <Paragraphs>316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   ‘At your service’? Can collaboration between UK EAP and subject teachers obviate Raimes’ so-called ‘butler stance’?                    </vt:lpstr>
      <vt:lpstr>My Background</vt:lpstr>
      <vt:lpstr>PowerPoint Presentation</vt:lpstr>
      <vt:lpstr>….but the good news is….</vt:lpstr>
      <vt:lpstr>Disadvantages:</vt:lpstr>
      <vt:lpstr>Advantages:</vt:lpstr>
      <vt:lpstr>EAP and Professional Groundhog Day</vt:lpstr>
      <vt:lpstr>PowerPoint Presentation</vt:lpstr>
      <vt:lpstr>What IS ‘the butler stance’?</vt:lpstr>
      <vt:lpstr>The Literature</vt:lpstr>
      <vt:lpstr>PowerPoint Presentation</vt:lpstr>
      <vt:lpstr>The Literature (cont.)</vt:lpstr>
      <vt:lpstr>PowerPoint Presentation</vt:lpstr>
      <vt:lpstr>Survey</vt:lpstr>
      <vt:lpstr>PowerPoint Presentation</vt:lpstr>
      <vt:lpstr>PowerPoint Presentation</vt:lpstr>
      <vt:lpstr>PowerPoint Presentation</vt:lpstr>
      <vt:lpstr>Comments (formal mechanisms for collab?)</vt:lpstr>
      <vt:lpstr>Comments (formal mechanisms for collab?)</vt:lpstr>
      <vt:lpstr>PowerPoint Presentation</vt:lpstr>
      <vt:lpstr>Comments (informal methods for collab?)</vt:lpstr>
      <vt:lpstr>Comments (informal methods for collab?)</vt:lpstr>
      <vt:lpstr>PowerPoint Presentation</vt:lpstr>
      <vt:lpstr>PowerPoint Presentation</vt:lpstr>
      <vt:lpstr>Comments (EAP seen as a support function?)</vt:lpstr>
      <vt:lpstr>Comments (EAP seen as a support function?)</vt:lpstr>
      <vt:lpstr>PowerPoint Presentation</vt:lpstr>
      <vt:lpstr>PowerPoint Presentation</vt:lpstr>
      <vt:lpstr>Comments (what form does this collab take?) </vt:lpstr>
      <vt:lpstr>PowerPoint Presentation</vt:lpstr>
      <vt:lpstr>Comments (benefits for EAP teacher?)</vt:lpstr>
      <vt:lpstr>Cognitive authority</vt:lpstr>
      <vt:lpstr>PowerPoint Presentation</vt:lpstr>
      <vt:lpstr>Comments (benefits for subject teachers?)</vt:lpstr>
      <vt:lpstr>PowerPoint Presentation</vt:lpstr>
      <vt:lpstr>Comments (benefits for students)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Conclusions</vt:lpstr>
      <vt:lpstr>                Afterthoughts: butler stance?</vt:lpstr>
      <vt:lpstr>PowerPoint Presentation</vt:lpstr>
      <vt:lpstr>Positive depictions - Key roles!</vt:lpstr>
      <vt:lpstr>Brave New HE World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‘At your service’? Can collaboration between UK EAP subject teachers obviate Raimes’ so-called ‘butler stance’?</dc:title>
  <dc:creator>Jonathan</dc:creator>
  <cp:lastModifiedBy>Jonathan</cp:lastModifiedBy>
  <cp:revision>148</cp:revision>
  <dcterms:created xsi:type="dcterms:W3CDTF">2017-03-14T11:01:57Z</dcterms:created>
  <dcterms:modified xsi:type="dcterms:W3CDTF">2017-05-03T20:01:36Z</dcterms:modified>
</cp:coreProperties>
</file>