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702" r:id="rId5"/>
    <p:sldMasterId id="2147483685" r:id="rId6"/>
    <p:sldMasterId id="2147483684" r:id="rId7"/>
    <p:sldMasterId id="2147483686" r:id="rId8"/>
  </p:sldMasterIdLst>
  <p:notesMasterIdLst>
    <p:notesMasterId r:id="rId32"/>
  </p:notesMasterIdLst>
  <p:sldIdLst>
    <p:sldId id="256" r:id="rId9"/>
    <p:sldId id="258" r:id="rId10"/>
    <p:sldId id="282" r:id="rId11"/>
    <p:sldId id="288" r:id="rId12"/>
    <p:sldId id="287" r:id="rId13"/>
    <p:sldId id="257" r:id="rId14"/>
    <p:sldId id="272" r:id="rId15"/>
    <p:sldId id="259" r:id="rId16"/>
    <p:sldId id="260" r:id="rId17"/>
    <p:sldId id="261" r:id="rId18"/>
    <p:sldId id="284" r:id="rId19"/>
    <p:sldId id="264" r:id="rId20"/>
    <p:sldId id="265" r:id="rId21"/>
    <p:sldId id="274" r:id="rId22"/>
    <p:sldId id="275" r:id="rId23"/>
    <p:sldId id="266" r:id="rId24"/>
    <p:sldId id="267" r:id="rId25"/>
    <p:sldId id="278" r:id="rId26"/>
    <p:sldId id="281" r:id="rId27"/>
    <p:sldId id="280" r:id="rId28"/>
    <p:sldId id="268" r:id="rId29"/>
    <p:sldId id="289" r:id="rId30"/>
    <p:sldId id="269" r:id="rId3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6A71"/>
    <a:srgbClr val="0098DB"/>
    <a:srgbClr val="00549F"/>
    <a:srgbClr val="A5AC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541" autoAdjust="0"/>
  </p:normalViewPr>
  <p:slideViewPr>
    <p:cSldViewPr>
      <p:cViewPr varScale="1">
        <p:scale>
          <a:sx n="50" d="100"/>
          <a:sy n="50" d="100"/>
        </p:scale>
        <p:origin x="195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923E6DEF-2CDE-4048-9402-F86E437BE20A}" type="datetimeFigureOut">
              <a:rPr lang="en-GB" smtClean="0"/>
              <a:t>13/04/2017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39E6781-546C-49EC-AF65-7CF3E91A778A}" type="slidenum">
              <a:rPr lang="en-GB" smtClean="0"/>
              <a:t>‹#›</a:t>
            </a:fld>
            <a:endParaRPr lang="en-GB"/>
          </a:p>
        </p:txBody>
      </p:sp>
    </p:spTree>
    <p:extLst>
      <p:ext uri="{BB962C8B-B14F-4D97-AF65-F5344CB8AC3E}">
        <p14:creationId xmlns:p14="http://schemas.microsoft.com/office/powerpoint/2010/main" val="3109276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D39E6781-546C-49EC-AF65-7CF3E91A778A}" type="slidenum">
              <a:rPr lang="en-GB" smtClean="0"/>
              <a:t>1</a:t>
            </a:fld>
            <a:endParaRPr lang="en-GB"/>
          </a:p>
        </p:txBody>
      </p:sp>
    </p:spTree>
    <p:extLst>
      <p:ext uri="{BB962C8B-B14F-4D97-AF65-F5344CB8AC3E}">
        <p14:creationId xmlns:p14="http://schemas.microsoft.com/office/powerpoint/2010/main" val="3703273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39E6781-546C-49EC-AF65-7CF3E91A778A}" type="slidenum">
              <a:rPr lang="en-GB" smtClean="0"/>
              <a:t>10</a:t>
            </a:fld>
            <a:endParaRPr lang="en-GB"/>
          </a:p>
        </p:txBody>
      </p:sp>
    </p:spTree>
    <p:extLst>
      <p:ext uri="{BB962C8B-B14F-4D97-AF65-F5344CB8AC3E}">
        <p14:creationId xmlns:p14="http://schemas.microsoft.com/office/powerpoint/2010/main" val="1640160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D885CC-77A1-4D09-8A0F-3712A27C71AA}" type="slidenum">
              <a:rPr lang="en-GB" smtClean="0"/>
              <a:t>11</a:t>
            </a:fld>
            <a:endParaRPr lang="en-GB"/>
          </a:p>
        </p:txBody>
      </p:sp>
    </p:spTree>
    <p:extLst>
      <p:ext uri="{BB962C8B-B14F-4D97-AF65-F5344CB8AC3E}">
        <p14:creationId xmlns:p14="http://schemas.microsoft.com/office/powerpoint/2010/main" val="2636288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9E6781-546C-49EC-AF65-7CF3E91A778A}" type="slidenum">
              <a:rPr lang="en-GB" smtClean="0"/>
              <a:t>12</a:t>
            </a:fld>
            <a:endParaRPr lang="en-GB"/>
          </a:p>
        </p:txBody>
      </p:sp>
    </p:spTree>
    <p:extLst>
      <p:ext uri="{BB962C8B-B14F-4D97-AF65-F5344CB8AC3E}">
        <p14:creationId xmlns:p14="http://schemas.microsoft.com/office/powerpoint/2010/main" val="204672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Calibri"/>
            </a:endParaRPr>
          </a:p>
        </p:txBody>
      </p:sp>
      <p:sp>
        <p:nvSpPr>
          <p:cNvPr id="4" name="Slide Number Placeholder 3"/>
          <p:cNvSpPr>
            <a:spLocks noGrp="1"/>
          </p:cNvSpPr>
          <p:nvPr>
            <p:ph type="sldNum" sz="quarter" idx="10"/>
          </p:nvPr>
        </p:nvSpPr>
        <p:spPr/>
        <p:txBody>
          <a:bodyPr/>
          <a:lstStyle/>
          <a:p>
            <a:fld id="{D39E6781-546C-49EC-AF65-7CF3E91A778A}" type="slidenum">
              <a:rPr lang="en-GB" smtClean="0"/>
              <a:t>13</a:t>
            </a:fld>
            <a:endParaRPr lang="en-GB"/>
          </a:p>
        </p:txBody>
      </p:sp>
    </p:spTree>
    <p:extLst>
      <p:ext uri="{BB962C8B-B14F-4D97-AF65-F5344CB8AC3E}">
        <p14:creationId xmlns:p14="http://schemas.microsoft.com/office/powerpoint/2010/main" val="2688005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a:endParaRPr>
          </a:p>
        </p:txBody>
      </p:sp>
      <p:sp>
        <p:nvSpPr>
          <p:cNvPr id="4" name="Slide Number Placeholder 3"/>
          <p:cNvSpPr>
            <a:spLocks noGrp="1"/>
          </p:cNvSpPr>
          <p:nvPr>
            <p:ph type="sldNum" sz="quarter" idx="10"/>
          </p:nvPr>
        </p:nvSpPr>
        <p:spPr/>
        <p:txBody>
          <a:bodyPr/>
          <a:lstStyle/>
          <a:p>
            <a:fld id="{D39E6781-546C-49EC-AF65-7CF3E91A778A}" type="slidenum">
              <a:rPr lang="en-GB" smtClean="0"/>
              <a:t>14</a:t>
            </a:fld>
            <a:endParaRPr lang="en-GB"/>
          </a:p>
        </p:txBody>
      </p:sp>
    </p:spTree>
    <p:extLst>
      <p:ext uri="{BB962C8B-B14F-4D97-AF65-F5344CB8AC3E}">
        <p14:creationId xmlns:p14="http://schemas.microsoft.com/office/powerpoint/2010/main" val="3466365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ndParaRPr>
          </a:p>
        </p:txBody>
      </p:sp>
      <p:sp>
        <p:nvSpPr>
          <p:cNvPr id="4" name="Slide Number Placeholder 3"/>
          <p:cNvSpPr>
            <a:spLocks noGrp="1"/>
          </p:cNvSpPr>
          <p:nvPr>
            <p:ph type="sldNum" sz="quarter" idx="10"/>
          </p:nvPr>
        </p:nvSpPr>
        <p:spPr/>
        <p:txBody>
          <a:bodyPr/>
          <a:lstStyle/>
          <a:p>
            <a:fld id="{D39E6781-546C-49EC-AF65-7CF3E91A778A}" type="slidenum">
              <a:rPr lang="en-GB" smtClean="0"/>
              <a:t>15</a:t>
            </a:fld>
            <a:endParaRPr lang="en-GB"/>
          </a:p>
        </p:txBody>
      </p:sp>
    </p:spTree>
    <p:extLst>
      <p:ext uri="{BB962C8B-B14F-4D97-AF65-F5344CB8AC3E}">
        <p14:creationId xmlns:p14="http://schemas.microsoft.com/office/powerpoint/2010/main" val="4049112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9E6781-546C-49EC-AF65-7CF3E91A778A}" type="slidenum">
              <a:rPr lang="en-GB" smtClean="0"/>
              <a:t>16</a:t>
            </a:fld>
            <a:endParaRPr lang="en-GB"/>
          </a:p>
        </p:txBody>
      </p:sp>
    </p:spTree>
    <p:extLst>
      <p:ext uri="{BB962C8B-B14F-4D97-AF65-F5344CB8AC3E}">
        <p14:creationId xmlns:p14="http://schemas.microsoft.com/office/powerpoint/2010/main" val="3817304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E6781-546C-49EC-AF65-7CF3E91A778A}" type="slidenum">
              <a:rPr lang="en-GB" smtClean="0"/>
              <a:t>17</a:t>
            </a:fld>
            <a:endParaRPr lang="en-GB"/>
          </a:p>
        </p:txBody>
      </p:sp>
    </p:spTree>
    <p:extLst>
      <p:ext uri="{BB962C8B-B14F-4D97-AF65-F5344CB8AC3E}">
        <p14:creationId xmlns:p14="http://schemas.microsoft.com/office/powerpoint/2010/main" val="2203550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E6781-546C-49EC-AF65-7CF3E91A778A}" type="slidenum">
              <a:rPr lang="en-GB" smtClean="0"/>
              <a:t>18</a:t>
            </a:fld>
            <a:endParaRPr lang="en-GB"/>
          </a:p>
        </p:txBody>
      </p:sp>
    </p:spTree>
    <p:extLst>
      <p:ext uri="{BB962C8B-B14F-4D97-AF65-F5344CB8AC3E}">
        <p14:creationId xmlns:p14="http://schemas.microsoft.com/office/powerpoint/2010/main" val="216860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ndParaRPr>
          </a:p>
        </p:txBody>
      </p:sp>
      <p:sp>
        <p:nvSpPr>
          <p:cNvPr id="4" name="Slide Number Placeholder 3"/>
          <p:cNvSpPr>
            <a:spLocks noGrp="1"/>
          </p:cNvSpPr>
          <p:nvPr>
            <p:ph type="sldNum" sz="quarter" idx="10"/>
          </p:nvPr>
        </p:nvSpPr>
        <p:spPr/>
        <p:txBody>
          <a:bodyPr/>
          <a:lstStyle/>
          <a:p>
            <a:fld id="{D39E6781-546C-49EC-AF65-7CF3E91A778A}" type="slidenum">
              <a:rPr lang="en-GB" smtClean="0"/>
              <a:t>19</a:t>
            </a:fld>
            <a:endParaRPr lang="en-GB"/>
          </a:p>
        </p:txBody>
      </p:sp>
    </p:spTree>
    <p:extLst>
      <p:ext uri="{BB962C8B-B14F-4D97-AF65-F5344CB8AC3E}">
        <p14:creationId xmlns:p14="http://schemas.microsoft.com/office/powerpoint/2010/main" val="395895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Calibri"/>
            </a:endParaRPr>
          </a:p>
        </p:txBody>
      </p:sp>
      <p:sp>
        <p:nvSpPr>
          <p:cNvPr id="4" name="Slide Number Placeholder 3"/>
          <p:cNvSpPr>
            <a:spLocks noGrp="1"/>
          </p:cNvSpPr>
          <p:nvPr>
            <p:ph type="sldNum" sz="quarter" idx="10"/>
          </p:nvPr>
        </p:nvSpPr>
        <p:spPr/>
        <p:txBody>
          <a:bodyPr/>
          <a:lstStyle/>
          <a:p>
            <a:fld id="{D39E6781-546C-49EC-AF65-7CF3E91A778A}" type="slidenum">
              <a:rPr lang="en-GB" smtClean="0"/>
              <a:t>2</a:t>
            </a:fld>
            <a:endParaRPr lang="en-GB"/>
          </a:p>
        </p:txBody>
      </p:sp>
    </p:spTree>
    <p:extLst>
      <p:ext uri="{BB962C8B-B14F-4D97-AF65-F5344CB8AC3E}">
        <p14:creationId xmlns:p14="http://schemas.microsoft.com/office/powerpoint/2010/main" val="3257161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0000"/>
              </a:solidFill>
              <a:latin typeface="Calibri"/>
            </a:endParaRPr>
          </a:p>
        </p:txBody>
      </p:sp>
      <p:sp>
        <p:nvSpPr>
          <p:cNvPr id="4" name="Slide Number Placeholder 3"/>
          <p:cNvSpPr>
            <a:spLocks noGrp="1"/>
          </p:cNvSpPr>
          <p:nvPr>
            <p:ph type="sldNum" sz="quarter" idx="10"/>
          </p:nvPr>
        </p:nvSpPr>
        <p:spPr/>
        <p:txBody>
          <a:bodyPr/>
          <a:lstStyle/>
          <a:p>
            <a:fld id="{D39E6781-546C-49EC-AF65-7CF3E91A778A}" type="slidenum">
              <a:rPr lang="en-GB" smtClean="0"/>
              <a:t>20</a:t>
            </a:fld>
            <a:endParaRPr lang="en-GB"/>
          </a:p>
        </p:txBody>
      </p:sp>
    </p:spTree>
    <p:extLst>
      <p:ext uri="{BB962C8B-B14F-4D97-AF65-F5344CB8AC3E}">
        <p14:creationId xmlns:p14="http://schemas.microsoft.com/office/powerpoint/2010/main" val="3173381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D39E6781-546C-49EC-AF65-7CF3E91A778A}" type="slidenum">
              <a:rPr lang="en-GB" smtClean="0"/>
              <a:t>21</a:t>
            </a:fld>
            <a:endParaRPr lang="en-GB"/>
          </a:p>
        </p:txBody>
      </p:sp>
    </p:spTree>
    <p:extLst>
      <p:ext uri="{BB962C8B-B14F-4D97-AF65-F5344CB8AC3E}">
        <p14:creationId xmlns:p14="http://schemas.microsoft.com/office/powerpoint/2010/main" val="1975633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ndParaRPr>
          </a:p>
        </p:txBody>
      </p:sp>
      <p:sp>
        <p:nvSpPr>
          <p:cNvPr id="4" name="Slide Number Placeholder 3"/>
          <p:cNvSpPr>
            <a:spLocks noGrp="1"/>
          </p:cNvSpPr>
          <p:nvPr>
            <p:ph type="sldNum" sz="quarter" idx="10"/>
          </p:nvPr>
        </p:nvSpPr>
        <p:spPr/>
        <p:txBody>
          <a:bodyPr/>
          <a:lstStyle/>
          <a:p>
            <a:fld id="{D39E6781-546C-49EC-AF65-7CF3E91A778A}" type="slidenum">
              <a:rPr lang="en-GB" smtClean="0"/>
              <a:t>23</a:t>
            </a:fld>
            <a:endParaRPr lang="en-GB"/>
          </a:p>
        </p:txBody>
      </p:sp>
    </p:spTree>
    <p:extLst>
      <p:ext uri="{BB962C8B-B14F-4D97-AF65-F5344CB8AC3E}">
        <p14:creationId xmlns:p14="http://schemas.microsoft.com/office/powerpoint/2010/main" val="713083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E6781-546C-49EC-AF65-7CF3E91A778A}" type="slidenum">
              <a:rPr lang="en-GB" smtClean="0"/>
              <a:t>3</a:t>
            </a:fld>
            <a:endParaRPr lang="en-GB"/>
          </a:p>
        </p:txBody>
      </p:sp>
    </p:spTree>
    <p:extLst>
      <p:ext uri="{BB962C8B-B14F-4D97-AF65-F5344CB8AC3E}">
        <p14:creationId xmlns:p14="http://schemas.microsoft.com/office/powerpoint/2010/main" val="3971153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9E6781-546C-49EC-AF65-7CF3E91A778A}" type="slidenum">
              <a:rPr lang="en-GB" smtClean="0"/>
              <a:t>4</a:t>
            </a:fld>
            <a:endParaRPr lang="en-GB"/>
          </a:p>
        </p:txBody>
      </p:sp>
    </p:spTree>
    <p:extLst>
      <p:ext uri="{BB962C8B-B14F-4D97-AF65-F5344CB8AC3E}">
        <p14:creationId xmlns:p14="http://schemas.microsoft.com/office/powerpoint/2010/main" val="375945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9E6781-546C-49EC-AF65-7CF3E91A778A}" type="slidenum">
              <a:rPr lang="en-GB" smtClean="0"/>
              <a:t>5</a:t>
            </a:fld>
            <a:endParaRPr lang="en-GB"/>
          </a:p>
        </p:txBody>
      </p:sp>
    </p:spTree>
    <p:extLst>
      <p:ext uri="{BB962C8B-B14F-4D97-AF65-F5344CB8AC3E}">
        <p14:creationId xmlns:p14="http://schemas.microsoft.com/office/powerpoint/2010/main" val="809473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Calibri"/>
            </a:endParaRPr>
          </a:p>
        </p:txBody>
      </p:sp>
      <p:sp>
        <p:nvSpPr>
          <p:cNvPr id="4" name="Slide Number Placeholder 3"/>
          <p:cNvSpPr>
            <a:spLocks noGrp="1"/>
          </p:cNvSpPr>
          <p:nvPr>
            <p:ph type="sldNum" sz="quarter" idx="10"/>
          </p:nvPr>
        </p:nvSpPr>
        <p:spPr/>
        <p:txBody>
          <a:bodyPr/>
          <a:lstStyle/>
          <a:p>
            <a:fld id="{D39E6781-546C-49EC-AF65-7CF3E91A778A}" type="slidenum">
              <a:rPr lang="en-GB" smtClean="0"/>
              <a:t>6</a:t>
            </a:fld>
            <a:endParaRPr lang="en-GB"/>
          </a:p>
        </p:txBody>
      </p:sp>
    </p:spTree>
    <p:extLst>
      <p:ext uri="{BB962C8B-B14F-4D97-AF65-F5344CB8AC3E}">
        <p14:creationId xmlns:p14="http://schemas.microsoft.com/office/powerpoint/2010/main" val="2040524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9E6781-546C-49EC-AF65-7CF3E91A778A}" type="slidenum">
              <a:rPr lang="en-GB" smtClean="0"/>
              <a:t>7</a:t>
            </a:fld>
            <a:endParaRPr lang="en-GB"/>
          </a:p>
        </p:txBody>
      </p:sp>
    </p:spTree>
    <p:extLst>
      <p:ext uri="{BB962C8B-B14F-4D97-AF65-F5344CB8AC3E}">
        <p14:creationId xmlns:p14="http://schemas.microsoft.com/office/powerpoint/2010/main" val="2894591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39E6781-546C-49EC-AF65-7CF3E91A778A}" type="slidenum">
              <a:rPr lang="en-GB" smtClean="0"/>
              <a:t>8</a:t>
            </a:fld>
            <a:endParaRPr lang="en-GB"/>
          </a:p>
        </p:txBody>
      </p:sp>
    </p:spTree>
    <p:extLst>
      <p:ext uri="{BB962C8B-B14F-4D97-AF65-F5344CB8AC3E}">
        <p14:creationId xmlns:p14="http://schemas.microsoft.com/office/powerpoint/2010/main" val="3689397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D39E6781-546C-49EC-AF65-7CF3E91A778A}" type="slidenum">
              <a:rPr lang="en-GB" smtClean="0"/>
              <a:t>9</a:t>
            </a:fld>
            <a:endParaRPr lang="en-GB"/>
          </a:p>
        </p:txBody>
      </p:sp>
    </p:spTree>
    <p:extLst>
      <p:ext uri="{BB962C8B-B14F-4D97-AF65-F5344CB8AC3E}">
        <p14:creationId xmlns:p14="http://schemas.microsoft.com/office/powerpoint/2010/main" val="1284014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5E6A7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683568" y="3645024"/>
            <a:ext cx="6400800" cy="1752600"/>
          </a:xfrm>
        </p:spPr>
        <p:txBody>
          <a:bodyPr/>
          <a:lstStyle>
            <a:lvl1pPr marL="0" indent="0" algn="l">
              <a:buNone/>
              <a:defRPr i="1">
                <a:solidFill>
                  <a:srgbClr val="0098DB"/>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C1102FAE-FC2F-47FD-82A7-D1DD5A1AC3E3}" type="datetimeFigureOut">
              <a:rPr lang="en-GB" smtClean="0"/>
              <a:t>13/04/2017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1555424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102FAE-FC2F-47FD-82A7-D1DD5A1AC3E3}" type="datetimeFigureOut">
              <a:rPr lang="en-GB" smtClean="0"/>
              <a:t>13/04/2017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2823248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102FAE-FC2F-47FD-82A7-D1DD5A1AC3E3}" type="datetimeFigureOut">
              <a:rPr lang="en-GB" smtClean="0"/>
              <a:t>13/04/2017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2155220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683568" y="3645024"/>
            <a:ext cx="6400800" cy="1752600"/>
          </a:xfrm>
        </p:spPr>
        <p:txBody>
          <a:bodyPr/>
          <a:lstStyle>
            <a:lvl1pPr marL="0" indent="0" algn="l">
              <a:buNone/>
              <a:defRPr i="1">
                <a:solidFill>
                  <a:srgbClr val="5E6A71"/>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C1102FAE-FC2F-47FD-82A7-D1DD5A1AC3E3}" type="datetimeFigureOut">
              <a:rPr lang="en-GB" smtClean="0"/>
              <a:t>13/04/2017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2881062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C1102FAE-FC2F-47FD-82A7-D1DD5A1AC3E3}" type="datetimeFigureOut">
              <a:rPr lang="en-GB" smtClean="0"/>
              <a:t>13/04/2017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380424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E6A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1102FAE-FC2F-47FD-82A7-D1DD5A1AC3E3}" type="datetimeFigureOut">
              <a:rPr lang="en-GB" smtClean="0"/>
              <a:t>13/04/2017</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2695916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11560" y="2348880"/>
            <a:ext cx="3884240" cy="37772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802560" y="2348880"/>
            <a:ext cx="3884240" cy="37772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C1102FAE-FC2F-47FD-82A7-D1DD5A1AC3E3}" type="datetimeFigureOut">
              <a:rPr lang="en-GB" smtClean="0"/>
              <a:t>13/04/2017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2063899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11560" y="2357190"/>
            <a:ext cx="388582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1560" y="3068960"/>
            <a:ext cx="3885828" cy="30572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799446" y="2357190"/>
            <a:ext cx="38873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99446" y="3068960"/>
            <a:ext cx="3887354" cy="30572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C1102FAE-FC2F-47FD-82A7-D1DD5A1AC3E3}" type="datetimeFigureOut">
              <a:rPr lang="en-GB" smtClean="0"/>
              <a:t>13/04/2017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4209113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1102FAE-FC2F-47FD-82A7-D1DD5A1AC3E3}" type="datetimeFigureOut">
              <a:rPr lang="en-GB" smtClean="0"/>
              <a:t>13/04/2017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1744855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02FAE-FC2F-47FD-82A7-D1DD5A1AC3E3}" type="datetimeFigureOut">
              <a:rPr lang="en-GB" smtClean="0"/>
              <a:t>13/04/2017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3117888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752"/>
            <a:ext cx="3008313" cy="1162050"/>
          </a:xfrm>
        </p:spPr>
        <p:txBody>
          <a:bodyPr anchor="b"/>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2420888"/>
            <a:ext cx="3008313" cy="370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1102FAE-FC2F-47FD-82A7-D1DD5A1AC3E3}" type="datetimeFigureOut">
              <a:rPr lang="en-GB" smtClean="0"/>
              <a:t>13/04/2017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762630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C1102FAE-FC2F-47FD-82A7-D1DD5A1AC3E3}" type="datetimeFigureOut">
              <a:rPr lang="en-GB" smtClean="0"/>
              <a:t>13/04/2017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7098588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23728" y="4800600"/>
            <a:ext cx="515496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123728" y="612775"/>
            <a:ext cx="515496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123728" y="5367338"/>
            <a:ext cx="515496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102FAE-FC2F-47FD-82A7-D1DD5A1AC3E3}" type="datetimeFigureOut">
              <a:rPr lang="en-GB" smtClean="0"/>
              <a:t>13/04/2017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1791527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102FAE-FC2F-47FD-82A7-D1DD5A1AC3E3}" type="datetimeFigureOut">
              <a:rPr lang="en-GB" smtClean="0"/>
              <a:t>13/04/2017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2840103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102FAE-FC2F-47FD-82A7-D1DD5A1AC3E3}" type="datetimeFigureOut">
              <a:rPr lang="en-GB" smtClean="0"/>
              <a:t>13/04/2017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923025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73919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54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3024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5E6A7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98D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1102FAE-FC2F-47FD-82A7-D1DD5A1AC3E3}" type="datetimeFigureOut">
              <a:rPr lang="en-GB" smtClean="0"/>
              <a:t>13/04/2017</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3582726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11560" y="2348880"/>
            <a:ext cx="3884240" cy="37772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802560" y="2348880"/>
            <a:ext cx="3884240" cy="37772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C1102FAE-FC2F-47FD-82A7-D1DD5A1AC3E3}" type="datetimeFigureOut">
              <a:rPr lang="en-GB" smtClean="0"/>
              <a:t>13/04/2017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3007058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11560" y="2357190"/>
            <a:ext cx="388582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1560" y="3068960"/>
            <a:ext cx="3885828" cy="30572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799446" y="2357190"/>
            <a:ext cx="38873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99446" y="3068960"/>
            <a:ext cx="3887354" cy="30572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C1102FAE-FC2F-47FD-82A7-D1DD5A1AC3E3}" type="datetimeFigureOut">
              <a:rPr lang="en-GB" smtClean="0"/>
              <a:t>13/04/2017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3066782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1102FAE-FC2F-47FD-82A7-D1DD5A1AC3E3}" type="datetimeFigureOut">
              <a:rPr lang="en-GB" smtClean="0"/>
              <a:t>13/04/2017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3341938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02FAE-FC2F-47FD-82A7-D1DD5A1AC3E3}" type="datetimeFigureOut">
              <a:rPr lang="en-GB" smtClean="0"/>
              <a:t>13/04/2017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4117922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752"/>
            <a:ext cx="3008313" cy="1162050"/>
          </a:xfrm>
        </p:spPr>
        <p:txBody>
          <a:bodyPr anchor="b"/>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2420888"/>
            <a:ext cx="3008313" cy="370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1102FAE-FC2F-47FD-82A7-D1DD5A1AC3E3}" type="datetimeFigureOut">
              <a:rPr lang="en-GB" smtClean="0"/>
              <a:t>13/04/2017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2990446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23728" y="4800600"/>
            <a:ext cx="515496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123728" y="612775"/>
            <a:ext cx="515496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123728" y="5367338"/>
            <a:ext cx="515496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102FAE-FC2F-47FD-82A7-D1DD5A1AC3E3}" type="datetimeFigureOut">
              <a:rPr lang="en-GB" smtClean="0"/>
              <a:t>13/04/2017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1408261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0" y="1268760"/>
            <a:ext cx="8075240" cy="998984"/>
          </a:xfrm>
          <a:prstGeom prst="rect">
            <a:avLst/>
          </a:prstGeom>
        </p:spPr>
        <p:txBody>
          <a:bodyPr vert="horz" lIns="91440" tIns="45720" rIns="91440" bIns="45720" rtlCol="0" anchor="b">
            <a:normAutofit/>
          </a:bodyPr>
          <a:lstStyle/>
          <a:p>
            <a:r>
              <a:rPr lang="en-US" dirty="0"/>
              <a:t>Click to add title</a:t>
            </a:r>
            <a:endParaRPr lang="en-GB" dirty="0"/>
          </a:p>
        </p:txBody>
      </p:sp>
      <p:sp>
        <p:nvSpPr>
          <p:cNvPr id="3" name="Text Placeholder 2"/>
          <p:cNvSpPr>
            <a:spLocks noGrp="1"/>
          </p:cNvSpPr>
          <p:nvPr>
            <p:ph type="body" idx="1"/>
          </p:nvPr>
        </p:nvSpPr>
        <p:spPr>
          <a:xfrm>
            <a:off x="611560" y="2348880"/>
            <a:ext cx="8075240" cy="37772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C1102FAE-FC2F-47FD-82A7-D1DD5A1AC3E3}" type="datetimeFigureOut">
              <a:rPr lang="en-GB" smtClean="0"/>
              <a:pPr/>
              <a:t>13/04/2017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191E7B16-C11D-48A6-9FE1-93A9A96AC7E6}" type="slidenum">
              <a:rPr lang="en-GB" smtClean="0"/>
              <a:pPr/>
              <a:t>‹#›</a:t>
            </a:fld>
            <a:endParaRPr lang="en-GB"/>
          </a:p>
        </p:txBody>
      </p:sp>
    </p:spTree>
    <p:extLst>
      <p:ext uri="{BB962C8B-B14F-4D97-AF65-F5344CB8AC3E}">
        <p14:creationId xmlns:p14="http://schemas.microsoft.com/office/powerpoint/2010/main" val="376628410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spcBef>
          <a:spcPct val="0"/>
        </a:spcBef>
        <a:buNone/>
        <a:defRPr sz="4000" b="1" kern="1200">
          <a:solidFill>
            <a:srgbClr val="0098DB"/>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rgbClr val="5E6A7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5E6A7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5E6A7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5E6A7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5E6A7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0" y="1268760"/>
            <a:ext cx="8075240" cy="998984"/>
          </a:xfrm>
          <a:prstGeom prst="rect">
            <a:avLst/>
          </a:prstGeom>
        </p:spPr>
        <p:txBody>
          <a:bodyPr vert="horz" lIns="91440" tIns="45720" rIns="91440" bIns="45720" rtlCol="0" anchor="b">
            <a:normAutofit/>
          </a:bodyPr>
          <a:lstStyle/>
          <a:p>
            <a:r>
              <a:rPr lang="en-US" dirty="0"/>
              <a:t>Click to add title</a:t>
            </a:r>
            <a:endParaRPr lang="en-GB" dirty="0"/>
          </a:p>
        </p:txBody>
      </p:sp>
      <p:sp>
        <p:nvSpPr>
          <p:cNvPr id="3" name="Text Placeholder 2"/>
          <p:cNvSpPr>
            <a:spLocks noGrp="1"/>
          </p:cNvSpPr>
          <p:nvPr>
            <p:ph type="body" idx="1"/>
          </p:nvPr>
        </p:nvSpPr>
        <p:spPr>
          <a:xfrm>
            <a:off x="611560" y="2348880"/>
            <a:ext cx="8075240" cy="37772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C1102FAE-FC2F-47FD-82A7-D1DD5A1AC3E3}" type="datetimeFigureOut">
              <a:rPr lang="en-GB" smtClean="0"/>
              <a:pPr/>
              <a:t>13/04/2017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191E7B16-C11D-48A6-9FE1-93A9A96AC7E6}" type="slidenum">
              <a:rPr lang="en-GB" smtClean="0"/>
              <a:pPr/>
              <a:t>‹#›</a:t>
            </a:fld>
            <a:endParaRPr lang="en-GB"/>
          </a:p>
        </p:txBody>
      </p:sp>
    </p:spTree>
    <p:extLst>
      <p:ext uri="{BB962C8B-B14F-4D97-AF65-F5344CB8AC3E}">
        <p14:creationId xmlns:p14="http://schemas.microsoft.com/office/powerpoint/2010/main" val="253743720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spcBef>
          <a:spcPct val="0"/>
        </a:spcBef>
        <a:buNone/>
        <a:defRPr sz="4000" b="1" kern="1200">
          <a:solidFill>
            <a:srgbClr val="5E6A7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6412809"/>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spcBef>
          <a:spcPct val="0"/>
        </a:spcBef>
        <a:buNone/>
        <a:defRPr sz="4000" b="1" kern="1200">
          <a:solidFill>
            <a:srgbClr val="5E6A7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5E6A71"/>
        </a:buClr>
        <a:buFont typeface="Arial" panose="020B0604020202020204" pitchFamily="34" charset="0"/>
        <a:buChar char="•"/>
        <a:defRPr sz="32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5E6A71"/>
        </a:buClr>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5E6A71"/>
        </a:buClr>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5E6A71"/>
        </a:buClr>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5E6A71"/>
        </a:buClr>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131767"/>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spcBef>
          <a:spcPct val="0"/>
        </a:spcBef>
        <a:buNone/>
        <a:defRPr sz="4000" b="1" kern="1200">
          <a:solidFill>
            <a:srgbClr val="5E6A7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5E6A71"/>
        </a:buClr>
        <a:buFont typeface="Arial" panose="020B0604020202020204" pitchFamily="34" charset="0"/>
        <a:buChar char="•"/>
        <a:defRPr sz="32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5E6A71"/>
        </a:buClr>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5E6A71"/>
        </a:buClr>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5E6A71"/>
        </a:buClr>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5E6A71"/>
        </a:buClr>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0265032"/>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spcBef>
          <a:spcPct val="0"/>
        </a:spcBef>
        <a:buNone/>
        <a:defRPr sz="4000" b="1" kern="1200">
          <a:solidFill>
            <a:srgbClr val="5E6A7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5E6A71"/>
        </a:buClr>
        <a:buFont typeface="Arial" panose="020B0604020202020204" pitchFamily="34" charset="0"/>
        <a:buChar char="•"/>
        <a:defRPr sz="32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5E6A71"/>
        </a:buClr>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5E6A71"/>
        </a:buClr>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5E6A71"/>
        </a:buClr>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5E6A71"/>
        </a:buClr>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J.Richardson@hw.ac.uk" TargetMode="External"/><Relationship Id="rId2" Type="http://schemas.openxmlformats.org/officeDocument/2006/relationships/hyperlink" Target="mailto:R.Humphreys@hw.ac.uk" TargetMode="External"/><Relationship Id="rId1" Type="http://schemas.openxmlformats.org/officeDocument/2006/relationships/slideLayout" Target="../slideLayouts/slideLayout2.xml"/><Relationship Id="rId4" Type="http://schemas.openxmlformats.org/officeDocument/2006/relationships/hyperlink" Target="mailto:jschutt2@ed.ac.uk"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1.hw.ac.uk/committees/ltb/resources/gradattributes.pdf"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3568" y="1916832"/>
            <a:ext cx="7772400" cy="1368152"/>
          </a:xfrm>
        </p:spPr>
        <p:txBody>
          <a:bodyPr>
            <a:normAutofit fontScale="90000"/>
          </a:bodyPr>
          <a:lstStyle/>
          <a:p>
            <a:r>
              <a:rPr lang="en-GB" b="0" dirty="0" smtClean="0"/>
              <a:t/>
            </a:r>
            <a:br>
              <a:rPr lang="en-GB" b="0" dirty="0" smtClean="0"/>
            </a:br>
            <a:r>
              <a:rPr lang="en-GB" sz="3600" b="0" dirty="0" smtClean="0"/>
              <a:t>BALEAP Conference Bristol April 2017</a:t>
            </a:r>
            <a:r>
              <a:rPr lang="en-GB" sz="3600" b="0" dirty="0"/>
              <a:t/>
            </a:r>
            <a:br>
              <a:rPr lang="en-GB" sz="3600" b="0" dirty="0"/>
            </a:br>
            <a:r>
              <a:rPr lang="en-GB" b="0" dirty="0" smtClean="0"/>
              <a:t/>
            </a:r>
            <a:br>
              <a:rPr lang="en-GB" b="0" dirty="0" smtClean="0"/>
            </a:br>
            <a:r>
              <a:rPr lang="en-GB" dirty="0" smtClean="0"/>
              <a:t>Lecture </a:t>
            </a:r>
            <a:r>
              <a:rPr lang="en-GB" dirty="0"/>
              <a:t>Investigation Research Project</a:t>
            </a:r>
          </a:p>
        </p:txBody>
      </p:sp>
      <p:sp>
        <p:nvSpPr>
          <p:cNvPr id="7" name="Subtitle 6"/>
          <p:cNvSpPr>
            <a:spLocks noGrp="1"/>
          </p:cNvSpPr>
          <p:nvPr>
            <p:ph type="subTitle" idx="1"/>
          </p:nvPr>
        </p:nvSpPr>
        <p:spPr>
          <a:xfrm>
            <a:off x="683568" y="3284984"/>
            <a:ext cx="6400800" cy="1800200"/>
          </a:xfrm>
        </p:spPr>
        <p:txBody>
          <a:bodyPr vert="horz" lIns="91440" tIns="45720" rIns="91440" bIns="45720" rtlCol="0" anchor="t">
            <a:normAutofit fontScale="85000" lnSpcReduction="10000"/>
          </a:bodyPr>
          <a:lstStyle/>
          <a:p>
            <a:r>
              <a:rPr lang="en-GB" sz="3500" dirty="0"/>
              <a:t>An investigation into </a:t>
            </a:r>
            <a:r>
              <a:rPr lang="en-GB" sz="3500" b="1" dirty="0"/>
              <a:t>the student’s learning experience </a:t>
            </a:r>
            <a:r>
              <a:rPr lang="en-GB" sz="3500" dirty="0"/>
              <a:t>of a </a:t>
            </a:r>
            <a:r>
              <a:rPr lang="en-GB" sz="3500" b="1" dirty="0"/>
              <a:t>collaborative research</a:t>
            </a:r>
            <a:r>
              <a:rPr lang="en-GB" sz="3500" dirty="0"/>
              <a:t> and </a:t>
            </a:r>
            <a:r>
              <a:rPr lang="en-GB" sz="3500" b="1" dirty="0"/>
              <a:t>seminar assessment task </a:t>
            </a:r>
            <a:r>
              <a:rPr lang="en-GB" sz="3500" dirty="0"/>
              <a:t>in a pre-sessional EAP course</a:t>
            </a:r>
          </a:p>
          <a:p>
            <a:endParaRPr lang="en-GB" dirty="0"/>
          </a:p>
        </p:txBody>
      </p:sp>
      <p:sp>
        <p:nvSpPr>
          <p:cNvPr id="2" name="TextBox 1"/>
          <p:cNvSpPr txBox="1"/>
          <p:nvPr/>
        </p:nvSpPr>
        <p:spPr>
          <a:xfrm>
            <a:off x="755576" y="5517232"/>
            <a:ext cx="4248472" cy="923330"/>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Ruth Humphreys</a:t>
            </a:r>
          </a:p>
          <a:p>
            <a:r>
              <a:rPr lang="en-GB" b="1" dirty="0">
                <a:latin typeface="Arial" panose="020B0604020202020204" pitchFamily="34" charset="0"/>
                <a:cs typeface="Arial" panose="020B0604020202020204" pitchFamily="34" charset="0"/>
              </a:rPr>
              <a:t>Jane Richardson</a:t>
            </a:r>
          </a:p>
          <a:p>
            <a:r>
              <a:rPr lang="en-GB" b="1" dirty="0">
                <a:latin typeface="Arial" panose="020B0604020202020204" pitchFamily="34" charset="0"/>
                <a:cs typeface="Arial" panose="020B0604020202020204" pitchFamily="34" charset="0"/>
              </a:rPr>
              <a:t>Dr John-Sebastian </a:t>
            </a:r>
            <a:r>
              <a:rPr lang="en-GB" b="1" dirty="0" err="1">
                <a:latin typeface="Arial" panose="020B0604020202020204" pitchFamily="34" charset="0"/>
                <a:cs typeface="Arial" panose="020B0604020202020204" pitchFamily="34" charset="0"/>
              </a:rPr>
              <a:t>Schutter</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5265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Survey Results</a:t>
            </a:r>
          </a:p>
        </p:txBody>
      </p:sp>
      <p:sp>
        <p:nvSpPr>
          <p:cNvPr id="3" name="Content Placeholder 2"/>
          <p:cNvSpPr>
            <a:spLocks noGrp="1"/>
          </p:cNvSpPr>
          <p:nvPr>
            <p:ph idx="1"/>
          </p:nvPr>
        </p:nvSpPr>
        <p:spPr>
          <a:xfrm>
            <a:off x="611560" y="2348880"/>
            <a:ext cx="8075240" cy="4104456"/>
          </a:xfrm>
        </p:spPr>
        <p:txBody>
          <a:bodyPr vert="horz" lIns="91440" tIns="45720" rIns="91440" bIns="45720" rtlCol="0" anchor="t">
            <a:normAutofit/>
          </a:bodyPr>
          <a:lstStyle/>
          <a:p>
            <a:pPr marL="0" indent="0">
              <a:buNone/>
            </a:pPr>
            <a:r>
              <a:rPr lang="en-GB" sz="2600" dirty="0">
                <a:latin typeface="Times New Roman" panose="02020603050405020304" pitchFamily="18" charset="0"/>
                <a:cs typeface="Times New Roman" panose="02020603050405020304" pitchFamily="18" charset="0"/>
              </a:rPr>
              <a:t>Students predominantly agree (&gt;90%) with most positive statements on Preparation, Implementation and Graduate Attributes. </a:t>
            </a:r>
          </a:p>
          <a:p>
            <a:r>
              <a:rPr lang="en-GB" sz="2600" dirty="0">
                <a:latin typeface="Times New Roman" panose="02020603050405020304" pitchFamily="18" charset="0"/>
                <a:cs typeface="Times New Roman" panose="02020603050405020304" pitchFamily="18" charset="0"/>
              </a:rPr>
              <a:t>Possible explanations:</a:t>
            </a:r>
            <a:endParaRPr lang="en-GB" sz="2600" dirty="0">
              <a:solidFill>
                <a:srgbClr val="FFFFFF"/>
              </a:solidFill>
              <a:latin typeface="Times New Roman"/>
              <a:cs typeface="Times New Roman" panose="02020603050405020304" pitchFamily="18" charset="0"/>
            </a:endParaRPr>
          </a:p>
          <a:p>
            <a:pPr lvl="1"/>
            <a:r>
              <a:rPr lang="en-GB" sz="2600" dirty="0">
                <a:solidFill>
                  <a:srgbClr val="FFFFFF"/>
                </a:solidFill>
                <a:latin typeface="Times New Roman"/>
                <a:cs typeface="Times New Roman" panose="02020603050405020304" pitchFamily="18" charset="0"/>
              </a:rPr>
              <a:t>Motivation</a:t>
            </a:r>
          </a:p>
          <a:p>
            <a:pPr lvl="1"/>
            <a:r>
              <a:rPr lang="en-GB" sz="2600" dirty="0">
                <a:solidFill>
                  <a:srgbClr val="FFFFFF"/>
                </a:solidFill>
                <a:latin typeface="Times New Roman" panose="02020603050405020304" pitchFamily="18" charset="0"/>
                <a:cs typeface="Times New Roman" panose="02020603050405020304" pitchFamily="18" charset="0"/>
              </a:rPr>
              <a:t>Language ability</a:t>
            </a:r>
          </a:p>
          <a:p>
            <a:pPr lvl="1"/>
            <a:r>
              <a:rPr lang="en-GB" sz="2600" dirty="0">
                <a:solidFill>
                  <a:srgbClr val="FFFFFF"/>
                </a:solidFill>
                <a:latin typeface="Times New Roman" panose="02020603050405020304" pitchFamily="18" charset="0"/>
                <a:cs typeface="Times New Roman" panose="02020603050405020304" pitchFamily="18" charset="0"/>
              </a:rPr>
              <a:t>Time constraints</a:t>
            </a:r>
          </a:p>
          <a:p>
            <a:pPr lvl="1"/>
            <a:r>
              <a:rPr lang="en-GB" sz="2600" dirty="0">
                <a:solidFill>
                  <a:srgbClr val="FFFFFF"/>
                </a:solidFill>
                <a:latin typeface="Times New Roman" panose="02020603050405020304" pitchFamily="18" charset="0"/>
                <a:cs typeface="Times New Roman" panose="02020603050405020304" pitchFamily="18" charset="0"/>
              </a:rPr>
              <a:t>Context</a:t>
            </a:r>
            <a:r>
              <a:rPr lang="en-GB" sz="2600" dirty="0">
                <a:solidFill>
                  <a:schemeClr val="tx1"/>
                </a:solidFill>
                <a:latin typeface="Times New Roman" panose="02020603050405020304" pitchFamily="18" charset="0"/>
                <a:cs typeface="Times New Roman" panose="02020603050405020304" pitchFamily="18" charset="0"/>
              </a:rPr>
              <a:t/>
            </a:r>
            <a:br>
              <a:rPr lang="en-GB" sz="2600" dirty="0">
                <a:solidFill>
                  <a:schemeClr val="tx1"/>
                </a:solidFill>
                <a:latin typeface="Times New Roman" panose="02020603050405020304" pitchFamily="18" charset="0"/>
                <a:cs typeface="Times New Roman" panose="02020603050405020304" pitchFamily="18" charset="0"/>
              </a:rPr>
            </a:br>
            <a:endParaRPr lang="en-GB" sz="2600" dirty="0">
              <a:solidFill>
                <a:schemeClr val="tx1"/>
              </a:solidFill>
              <a:latin typeface="Times New Roman"/>
              <a:cs typeface="Times New Roman" panose="02020603050405020304" pitchFamily="18" charset="0"/>
            </a:endParaRPr>
          </a:p>
          <a:p>
            <a:pPr lvl="2"/>
            <a:endParaRPr lang="en-GB" sz="2600"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230992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a:t>Statement 25: Non-verbal communication skills (eye contact, gestures etc.) were essential in the preparation of the lecture investigation.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58858" y="2449157"/>
            <a:ext cx="4476750" cy="80962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8843" y="3507300"/>
            <a:ext cx="4275208" cy="81081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8843" y="4789601"/>
            <a:ext cx="4218709" cy="800100"/>
          </a:xfrm>
          <a:prstGeom prst="rect">
            <a:avLst/>
          </a:prstGeom>
        </p:spPr>
      </p:pic>
      <p:sp>
        <p:nvSpPr>
          <p:cNvPr id="7" name="TextBox 6"/>
          <p:cNvSpPr txBox="1"/>
          <p:nvPr/>
        </p:nvSpPr>
        <p:spPr>
          <a:xfrm>
            <a:off x="611561" y="2549703"/>
            <a:ext cx="2274514" cy="300082"/>
          </a:xfrm>
          <a:prstGeom prst="rect">
            <a:avLst/>
          </a:prstGeom>
          <a:noFill/>
        </p:spPr>
        <p:txBody>
          <a:bodyPr wrap="square" rtlCol="0">
            <a:spAutoFit/>
          </a:bodyPr>
          <a:lstStyle/>
          <a:p>
            <a:r>
              <a:rPr lang="en-GB" sz="1350" dirty="0"/>
              <a:t>Portfolio course (6 weeks)</a:t>
            </a:r>
          </a:p>
        </p:txBody>
      </p:sp>
      <p:sp>
        <p:nvSpPr>
          <p:cNvPr id="9" name="TextBox 8"/>
          <p:cNvSpPr txBox="1"/>
          <p:nvPr/>
        </p:nvSpPr>
        <p:spPr>
          <a:xfrm>
            <a:off x="611560" y="3737675"/>
            <a:ext cx="2374527" cy="300082"/>
          </a:xfrm>
          <a:prstGeom prst="rect">
            <a:avLst/>
          </a:prstGeom>
          <a:noFill/>
        </p:spPr>
        <p:txBody>
          <a:bodyPr wrap="square" rtlCol="0">
            <a:spAutoFit/>
          </a:bodyPr>
          <a:lstStyle/>
          <a:p>
            <a:r>
              <a:rPr lang="en-GB" sz="1350" dirty="0"/>
              <a:t>Passport course (10 weeks)</a:t>
            </a:r>
          </a:p>
        </p:txBody>
      </p:sp>
      <p:sp>
        <p:nvSpPr>
          <p:cNvPr id="10" name="TextBox 9"/>
          <p:cNvSpPr txBox="1"/>
          <p:nvPr/>
        </p:nvSpPr>
        <p:spPr>
          <a:xfrm>
            <a:off x="611561" y="5013946"/>
            <a:ext cx="2274514" cy="300082"/>
          </a:xfrm>
          <a:prstGeom prst="rect">
            <a:avLst/>
          </a:prstGeom>
          <a:noFill/>
        </p:spPr>
        <p:txBody>
          <a:bodyPr wrap="square" rtlCol="0">
            <a:spAutoFit/>
          </a:bodyPr>
          <a:lstStyle/>
          <a:p>
            <a:r>
              <a:rPr lang="en-GB" sz="1350" dirty="0"/>
              <a:t>Project course (14 weeks)</a:t>
            </a:r>
          </a:p>
        </p:txBody>
      </p:sp>
      <p:sp>
        <p:nvSpPr>
          <p:cNvPr id="11" name="TextBox 10"/>
          <p:cNvSpPr txBox="1"/>
          <p:nvPr/>
        </p:nvSpPr>
        <p:spPr>
          <a:xfrm>
            <a:off x="7635608" y="2405681"/>
            <a:ext cx="1169540" cy="369332"/>
          </a:xfrm>
          <a:prstGeom prst="rect">
            <a:avLst/>
          </a:prstGeom>
          <a:noFill/>
        </p:spPr>
        <p:txBody>
          <a:bodyPr wrap="square" rtlCol="0">
            <a:spAutoFit/>
          </a:bodyPr>
          <a:lstStyle/>
          <a:p>
            <a:r>
              <a:rPr lang="en-GB" b="1" dirty="0">
                <a:solidFill>
                  <a:srgbClr val="FF0000"/>
                </a:solidFill>
              </a:rPr>
              <a:t>] 90.1% *</a:t>
            </a:r>
          </a:p>
        </p:txBody>
      </p:sp>
      <p:sp>
        <p:nvSpPr>
          <p:cNvPr id="12" name="TextBox 11"/>
          <p:cNvSpPr txBox="1"/>
          <p:nvPr/>
        </p:nvSpPr>
        <p:spPr>
          <a:xfrm>
            <a:off x="7645768" y="3506716"/>
            <a:ext cx="888770" cy="369332"/>
          </a:xfrm>
          <a:prstGeom prst="rect">
            <a:avLst/>
          </a:prstGeom>
          <a:noFill/>
        </p:spPr>
        <p:txBody>
          <a:bodyPr wrap="square" rtlCol="0">
            <a:spAutoFit/>
          </a:bodyPr>
          <a:lstStyle/>
          <a:p>
            <a:r>
              <a:rPr lang="en-GB" b="1" dirty="0"/>
              <a:t>] 78%</a:t>
            </a:r>
          </a:p>
        </p:txBody>
      </p:sp>
      <p:sp>
        <p:nvSpPr>
          <p:cNvPr id="13" name="TextBox 12"/>
          <p:cNvSpPr txBox="1"/>
          <p:nvPr/>
        </p:nvSpPr>
        <p:spPr>
          <a:xfrm>
            <a:off x="7635608" y="4764443"/>
            <a:ext cx="888770" cy="369332"/>
          </a:xfrm>
          <a:prstGeom prst="rect">
            <a:avLst/>
          </a:prstGeom>
          <a:noFill/>
        </p:spPr>
        <p:txBody>
          <a:bodyPr wrap="square" rtlCol="0">
            <a:spAutoFit/>
          </a:bodyPr>
          <a:lstStyle/>
          <a:p>
            <a:r>
              <a:rPr lang="en-GB" b="1" dirty="0"/>
              <a:t>] 78.1%</a:t>
            </a:r>
          </a:p>
        </p:txBody>
      </p:sp>
      <p:sp>
        <p:nvSpPr>
          <p:cNvPr id="3" name="TextBox 2"/>
          <p:cNvSpPr txBox="1"/>
          <p:nvPr/>
        </p:nvSpPr>
        <p:spPr>
          <a:xfrm>
            <a:off x="7645768" y="5877272"/>
            <a:ext cx="997389" cy="300082"/>
          </a:xfrm>
          <a:prstGeom prst="rect">
            <a:avLst/>
          </a:prstGeom>
          <a:noFill/>
        </p:spPr>
        <p:txBody>
          <a:bodyPr wrap="none" rtlCol="0">
            <a:spAutoFit/>
          </a:bodyPr>
          <a:lstStyle/>
          <a:p>
            <a:r>
              <a:rPr lang="en-GB" sz="1350" dirty="0"/>
              <a:t>* = p &lt; 0.05</a:t>
            </a:r>
          </a:p>
        </p:txBody>
      </p:sp>
    </p:spTree>
    <p:extLst>
      <p:ext uri="{BB962C8B-B14F-4D97-AF65-F5344CB8AC3E}">
        <p14:creationId xmlns:p14="http://schemas.microsoft.com/office/powerpoint/2010/main" val="2112851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Survey Findings</a:t>
            </a:r>
          </a:p>
        </p:txBody>
      </p:sp>
      <p:sp>
        <p:nvSpPr>
          <p:cNvPr id="3" name="Content Placeholder 2"/>
          <p:cNvSpPr>
            <a:spLocks noGrp="1"/>
          </p:cNvSpPr>
          <p:nvPr>
            <p:ph idx="1"/>
          </p:nvPr>
        </p:nvSpPr>
        <p:spPr/>
        <p:txBody>
          <a:bodyPr vert="horz" lIns="91440" tIns="45720" rIns="91440" bIns="45720" rtlCol="0" anchor="t">
            <a:normAutofit/>
          </a:bodyPr>
          <a:lstStyle/>
          <a:p>
            <a:r>
              <a:rPr lang="en-GB" dirty="0"/>
              <a:t>Correlation between length of course and importance given to non-verbal communication, i.e. the longer the course, the less importance was given to it.</a:t>
            </a:r>
          </a:p>
          <a:p>
            <a:r>
              <a:rPr lang="en-GB" dirty="0"/>
              <a:t>However, difficult to draw conclusions because of uniform answering of students, so more in-depth analysis needed in form of qualitative data analysis.</a:t>
            </a:r>
          </a:p>
          <a:p>
            <a:endParaRPr lang="en-GB" dirty="0"/>
          </a:p>
        </p:txBody>
      </p:sp>
    </p:spTree>
    <p:extLst>
      <p:ext uri="{BB962C8B-B14F-4D97-AF65-F5344CB8AC3E}">
        <p14:creationId xmlns:p14="http://schemas.microsoft.com/office/powerpoint/2010/main" val="3980038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Focus Groups &amp; Interviews: Methodology/Participants</a:t>
            </a:r>
          </a:p>
        </p:txBody>
      </p:sp>
      <p:sp>
        <p:nvSpPr>
          <p:cNvPr id="3" name="Content Placeholder 2"/>
          <p:cNvSpPr>
            <a:spLocks noGrp="1"/>
          </p:cNvSpPr>
          <p:nvPr>
            <p:ph idx="1"/>
          </p:nvPr>
        </p:nvSpPr>
        <p:spPr>
          <a:xfrm>
            <a:off x="611560" y="2390775"/>
            <a:ext cx="8075240" cy="3777283"/>
          </a:xfrm>
        </p:spPr>
        <p:txBody>
          <a:bodyPr vert="horz" lIns="91440" tIns="45720" rIns="91440" bIns="45720" rtlCol="0" anchor="t">
            <a:normAutofit/>
          </a:bodyPr>
          <a:lstStyle/>
          <a:p>
            <a:pPr marL="0" indent="0">
              <a:buNone/>
            </a:pPr>
            <a:r>
              <a:rPr lang="en-GB" dirty="0">
                <a:solidFill>
                  <a:srgbClr val="788287"/>
                </a:solidFill>
              </a:rPr>
              <a:t>Aim: to collect qualitative data </a:t>
            </a:r>
            <a:r>
              <a:rPr lang="en-GB" dirty="0">
                <a:solidFill>
                  <a:schemeClr val="tx1"/>
                </a:solidFill>
              </a:rPr>
              <a:t>   </a:t>
            </a:r>
          </a:p>
          <a:p>
            <a:r>
              <a:rPr lang="en-GB" dirty="0">
                <a:solidFill>
                  <a:schemeClr val="tx1"/>
                </a:solidFill>
              </a:rPr>
              <a:t>4 Focus groups 22</a:t>
            </a:r>
            <a:r>
              <a:rPr lang="en-GB" b="1" dirty="0">
                <a:solidFill>
                  <a:srgbClr val="FF0000"/>
                </a:solidFill>
              </a:rPr>
              <a:t> </a:t>
            </a:r>
            <a:r>
              <a:rPr lang="en-GB" dirty="0">
                <a:solidFill>
                  <a:schemeClr val="tx1"/>
                </a:solidFill>
              </a:rPr>
              <a:t>students</a:t>
            </a:r>
            <a:endParaRPr lang="en-US" dirty="0">
              <a:solidFill>
                <a:srgbClr val="FF0000"/>
              </a:solidFill>
            </a:endParaRPr>
          </a:p>
          <a:p>
            <a:r>
              <a:rPr lang="en-GB" dirty="0">
                <a:solidFill>
                  <a:schemeClr val="tx1"/>
                </a:solidFill>
              </a:rPr>
              <a:t>6 one to one interviews </a:t>
            </a:r>
          </a:p>
          <a:p>
            <a:r>
              <a:rPr lang="en-GB" dirty="0">
                <a:solidFill>
                  <a:srgbClr val="788287"/>
                </a:solidFill>
              </a:rPr>
              <a:t>Ethical considerations were met</a:t>
            </a:r>
          </a:p>
          <a:p>
            <a:r>
              <a:rPr lang="en-GB" dirty="0">
                <a:solidFill>
                  <a:srgbClr val="788287"/>
                </a:solidFill>
              </a:rPr>
              <a:t>3 researchers took roles of focus group facilitators and/or interviewers</a:t>
            </a:r>
          </a:p>
          <a:p>
            <a:endParaRPr lang="en-GB" dirty="0"/>
          </a:p>
          <a:p>
            <a:endParaRPr lang="en-GB" dirty="0"/>
          </a:p>
        </p:txBody>
      </p:sp>
    </p:spTree>
    <p:extLst>
      <p:ext uri="{BB962C8B-B14F-4D97-AF65-F5344CB8AC3E}">
        <p14:creationId xmlns:p14="http://schemas.microsoft.com/office/powerpoint/2010/main" val="3068512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Focus Groups &amp; Interviews: Methods</a:t>
            </a:r>
          </a:p>
        </p:txBody>
      </p:sp>
      <p:sp>
        <p:nvSpPr>
          <p:cNvPr id="3" name="Content Placeholder 2"/>
          <p:cNvSpPr>
            <a:spLocks noGrp="1"/>
          </p:cNvSpPr>
          <p:nvPr>
            <p:ph idx="1"/>
          </p:nvPr>
        </p:nvSpPr>
        <p:spPr/>
        <p:txBody>
          <a:bodyPr vert="horz" lIns="91440" tIns="45720" rIns="91440" bIns="45720" rtlCol="0" anchor="t">
            <a:normAutofit/>
          </a:bodyPr>
          <a:lstStyle/>
          <a:p>
            <a:endParaRPr lang="en-GB" dirty="0">
              <a:solidFill>
                <a:schemeClr val="tx1"/>
              </a:solidFill>
            </a:endParaRPr>
          </a:p>
          <a:p>
            <a:endParaRPr lang="en-GB" dirty="0"/>
          </a:p>
          <a:p>
            <a:endParaRPr lang="en-GB" dirty="0"/>
          </a:p>
        </p:txBody>
      </p:sp>
      <p:sp>
        <p:nvSpPr>
          <p:cNvPr id="4" name="TextBox 3"/>
          <p:cNvSpPr txBox="1"/>
          <p:nvPr/>
        </p:nvSpPr>
        <p:spPr>
          <a:xfrm>
            <a:off x="511065" y="2516188"/>
            <a:ext cx="7051785" cy="4462760"/>
          </a:xfrm>
          <a:prstGeom prst="rect">
            <a:avLst/>
          </a:prstGeom>
        </p:spPr>
        <p:txBody>
          <a:bodyPr rtlCol="0" anchor="t">
            <a:spAutoFit/>
          </a:bodyPr>
          <a:lstStyle/>
          <a:p>
            <a:r>
              <a:rPr lang="en-US" sz="3200" b="1" dirty="0"/>
              <a:t>Data </a:t>
            </a:r>
            <a:endParaRPr lang="en-US" sz="3200" b="1" dirty="0">
              <a:solidFill>
                <a:srgbClr val="5E6A71"/>
              </a:solidFill>
              <a:latin typeface="Calibri"/>
            </a:endParaRPr>
          </a:p>
          <a:p>
            <a:r>
              <a:rPr lang="en-US" sz="2800" dirty="0"/>
              <a:t>Audio recordings transcribed (verbal data only): </a:t>
            </a:r>
            <a:r>
              <a:rPr lang="en-US" sz="2800" b="1" dirty="0"/>
              <a:t>Thematic analysis </a:t>
            </a:r>
            <a:r>
              <a:rPr lang="en-US" sz="2800" dirty="0"/>
              <a:t>(Ryan and Bernard, 2003) </a:t>
            </a:r>
          </a:p>
          <a:p>
            <a:pPr marL="514350" indent="-514350">
              <a:buFont typeface="+mj-lt"/>
              <a:buAutoNum type="arabicPeriod"/>
            </a:pPr>
            <a:r>
              <a:rPr lang="en-US" sz="2800" dirty="0"/>
              <a:t>Repetitions- recurring key words and phrases for each theme </a:t>
            </a:r>
            <a:endParaRPr lang="en-GB" sz="2800" dirty="0"/>
          </a:p>
          <a:p>
            <a:pPr marL="514350" indent="-514350">
              <a:buFont typeface="+mj-lt"/>
              <a:buAutoNum type="arabicPeriod"/>
            </a:pPr>
            <a:r>
              <a:rPr lang="en-US" sz="2800" dirty="0"/>
              <a:t>Other expressions of concepts e.g. personal responsibility: ‘</a:t>
            </a:r>
            <a:r>
              <a:rPr lang="en-GB" sz="2800" b="1" i="1" dirty="0">
                <a:effectLst>
                  <a:outerShdw blurRad="38100" dist="19050" dir="2700000" algn="tl">
                    <a:schemeClr val="dk1">
                      <a:alpha val="40000"/>
                    </a:schemeClr>
                  </a:outerShdw>
                </a:effectLst>
              </a:rPr>
              <a:t>it is time for me to express my opinion </a:t>
            </a:r>
            <a:r>
              <a:rPr lang="en-GB" sz="2800" i="1" dirty="0">
                <a:effectLst>
                  <a:outerShdw blurRad="38100" dist="19050" dir="2700000" algn="tl">
                    <a:schemeClr val="dk1">
                      <a:alpha val="40000"/>
                    </a:schemeClr>
                  </a:outerShdw>
                </a:effectLst>
              </a:rPr>
              <a:t>’ </a:t>
            </a:r>
            <a:r>
              <a:rPr lang="en-GB" sz="2800" dirty="0">
                <a:effectLst>
                  <a:outerShdw blurRad="38100" dist="19050" dir="2700000" algn="tl">
                    <a:schemeClr val="dk1">
                      <a:alpha val="40000"/>
                    </a:schemeClr>
                  </a:outerShdw>
                </a:effectLst>
              </a:rPr>
              <a:t>unrelated to key words</a:t>
            </a:r>
            <a:endParaRPr lang="en-GB" sz="2800" dirty="0"/>
          </a:p>
          <a:p>
            <a:pPr marL="514350" indent="-514350">
              <a:buFont typeface="+mj-lt"/>
              <a:buAutoNum type="arabicPeriod"/>
            </a:pPr>
            <a:r>
              <a:rPr lang="en-GB" sz="2800" dirty="0"/>
              <a:t>Themes recorded on an excel spreadsheet</a:t>
            </a:r>
          </a:p>
          <a:p>
            <a:endParaRPr lang="en-GB" sz="2800" dirty="0"/>
          </a:p>
        </p:txBody>
      </p:sp>
    </p:spTree>
    <p:extLst>
      <p:ext uri="{BB962C8B-B14F-4D97-AF65-F5344CB8AC3E}">
        <p14:creationId xmlns:p14="http://schemas.microsoft.com/office/powerpoint/2010/main" val="4283832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Focus Groups &amp; Interviews: Results</a:t>
            </a:r>
          </a:p>
        </p:txBody>
      </p:sp>
      <p:sp>
        <p:nvSpPr>
          <p:cNvPr id="3" name="Content Placeholder 2"/>
          <p:cNvSpPr>
            <a:spLocks noGrp="1"/>
          </p:cNvSpPr>
          <p:nvPr>
            <p:ph idx="1"/>
          </p:nvPr>
        </p:nvSpPr>
        <p:spPr/>
        <p:txBody>
          <a:bodyPr vert="horz" lIns="91440" tIns="45720" rIns="91440" bIns="45720" rtlCol="0" anchor="t">
            <a:normAutofit/>
          </a:bodyPr>
          <a:lstStyle/>
          <a:p>
            <a:endParaRPr lang="en-GB" dirty="0">
              <a:solidFill>
                <a:schemeClr val="tx1"/>
              </a:solidFill>
            </a:endParaRPr>
          </a:p>
          <a:p>
            <a:endParaRPr lang="en-GB" dirty="0"/>
          </a:p>
          <a:p>
            <a:endParaRPr lang="en-GB" dirty="0"/>
          </a:p>
        </p:txBody>
      </p:sp>
      <p:sp>
        <p:nvSpPr>
          <p:cNvPr id="4" name="TextBox 3"/>
          <p:cNvSpPr txBox="1"/>
          <p:nvPr/>
        </p:nvSpPr>
        <p:spPr>
          <a:xfrm>
            <a:off x="511065" y="2516188"/>
            <a:ext cx="7051785" cy="4462760"/>
          </a:xfrm>
          <a:prstGeom prst="rect">
            <a:avLst/>
          </a:prstGeom>
        </p:spPr>
        <p:txBody>
          <a:bodyPr rtlCol="0" anchor="t">
            <a:spAutoFit/>
          </a:bodyPr>
          <a:lstStyle/>
          <a:p>
            <a:r>
              <a:rPr lang="en-US" sz="3200" b="1" dirty="0"/>
              <a:t>Main themes or categories</a:t>
            </a:r>
          </a:p>
          <a:p>
            <a:pPr marL="457200" indent="-457200">
              <a:buFont typeface="Arial" panose="020B0604020202020204" pitchFamily="34" charset="0"/>
              <a:buChar char="•"/>
            </a:pPr>
            <a:r>
              <a:rPr lang="en-US" sz="2800" dirty="0">
                <a:solidFill>
                  <a:srgbClr val="00B050"/>
                </a:solidFill>
              </a:rPr>
              <a:t>collaborative work</a:t>
            </a:r>
          </a:p>
          <a:p>
            <a:pPr marL="457200" indent="-457200">
              <a:buFont typeface="Arial" panose="020B0604020202020204" pitchFamily="34" charset="0"/>
              <a:buChar char="•"/>
            </a:pPr>
            <a:r>
              <a:rPr lang="en-US" sz="2800" dirty="0"/>
              <a:t>problem-solving</a:t>
            </a:r>
          </a:p>
          <a:p>
            <a:pPr marL="457200" indent="-457200">
              <a:buFont typeface="Arial" panose="020B0604020202020204" pitchFamily="34" charset="0"/>
              <a:buChar char="•"/>
            </a:pPr>
            <a:r>
              <a:rPr lang="en-US" sz="2800" dirty="0"/>
              <a:t>decision-making skills</a:t>
            </a:r>
          </a:p>
          <a:p>
            <a:pPr marL="457200" indent="-457200">
              <a:buFont typeface="Arial" panose="020B0604020202020204" pitchFamily="34" charset="0"/>
              <a:buChar char="•"/>
            </a:pPr>
            <a:r>
              <a:rPr lang="en-US" sz="2800" dirty="0"/>
              <a:t>personal development</a:t>
            </a:r>
          </a:p>
          <a:p>
            <a:endParaRPr lang="en-US" sz="2800" dirty="0"/>
          </a:p>
          <a:p>
            <a:r>
              <a:rPr lang="en-US" sz="2800" dirty="0"/>
              <a:t>Example key words: </a:t>
            </a:r>
            <a:r>
              <a:rPr lang="en-US" sz="2800" i="1" dirty="0">
                <a:solidFill>
                  <a:srgbClr val="00B050"/>
                </a:solidFill>
              </a:rPr>
              <a:t>collaborate, work together, discuss together, share ideas</a:t>
            </a:r>
          </a:p>
          <a:p>
            <a:endParaRPr lang="en-US" sz="2800" i="1" dirty="0">
              <a:solidFill>
                <a:srgbClr val="5E6A71"/>
              </a:solidFill>
            </a:endParaRPr>
          </a:p>
          <a:p>
            <a:endParaRPr lang="en-US" sz="2800" dirty="0">
              <a:solidFill>
                <a:srgbClr val="5E6A71"/>
              </a:solidFill>
              <a:latin typeface="Calibri"/>
            </a:endParaRPr>
          </a:p>
        </p:txBody>
      </p:sp>
    </p:spTree>
    <p:extLst>
      <p:ext uri="{BB962C8B-B14F-4D97-AF65-F5344CB8AC3E}">
        <p14:creationId xmlns:p14="http://schemas.microsoft.com/office/powerpoint/2010/main" val="1880307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628775"/>
            <a:ext cx="8075612" cy="892969"/>
          </a:xfrm>
        </p:spPr>
        <p:txBody>
          <a:bodyPr>
            <a:normAutofit fontScale="90000"/>
          </a:bodyPr>
          <a:lstStyle/>
          <a:p>
            <a:r>
              <a:rPr lang="en-GB" dirty="0"/>
              <a:t>Mapping findings onto Heriot-Watt Graduate Attributes</a:t>
            </a:r>
            <a:endParaRPr lang="en-GB"/>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GB" dirty="0"/>
          </a:p>
          <a:p>
            <a:pPr marL="0" indent="0">
              <a:buNone/>
            </a:pPr>
            <a:r>
              <a:rPr lang="en-GB" sz="3600" b="1" dirty="0">
                <a:solidFill>
                  <a:srgbClr val="FF0000"/>
                </a:solidFill>
              </a:rPr>
              <a:t>Specialist</a:t>
            </a:r>
          </a:p>
          <a:p>
            <a:pPr marL="0" indent="0">
              <a:buNone/>
            </a:pPr>
            <a:r>
              <a:rPr lang="en-GB" sz="3600" b="1" dirty="0">
                <a:solidFill>
                  <a:srgbClr val="002060"/>
                </a:solidFill>
              </a:rPr>
              <a:t>Creative</a:t>
            </a:r>
            <a:endParaRPr lang="en-GB" sz="3600" dirty="0">
              <a:solidFill>
                <a:srgbClr val="FFFFFF"/>
              </a:solidFill>
            </a:endParaRPr>
          </a:p>
          <a:p>
            <a:pPr marL="0" indent="0">
              <a:buNone/>
            </a:pPr>
            <a:r>
              <a:rPr lang="en-GB" sz="3600" b="1" dirty="0">
                <a:solidFill>
                  <a:srgbClr val="92D050"/>
                </a:solidFill>
              </a:rPr>
              <a:t>Global </a:t>
            </a:r>
          </a:p>
          <a:p>
            <a:pPr marL="0" indent="0">
              <a:buNone/>
            </a:pPr>
            <a:r>
              <a:rPr lang="en-GB" sz="3600" b="1" dirty="0">
                <a:solidFill>
                  <a:srgbClr val="FFC000"/>
                </a:solidFill>
              </a:rPr>
              <a:t>Professional </a:t>
            </a:r>
          </a:p>
          <a:p>
            <a:pPr marL="0" indent="0">
              <a:buNone/>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2636913"/>
            <a:ext cx="4536504" cy="3489250"/>
          </a:xfrm>
          <a:prstGeom prst="rect">
            <a:avLst/>
          </a:prstGeom>
        </p:spPr>
      </p:pic>
    </p:spTree>
    <p:extLst>
      <p:ext uri="{BB962C8B-B14F-4D97-AF65-F5344CB8AC3E}">
        <p14:creationId xmlns:p14="http://schemas.microsoft.com/office/powerpoint/2010/main" val="3870833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1571625"/>
            <a:ext cx="8496944" cy="864096"/>
          </a:xfrm>
        </p:spPr>
        <p:txBody>
          <a:bodyPr>
            <a:noAutofit/>
          </a:bodyPr>
          <a:lstStyle/>
          <a:p>
            <a:r>
              <a:rPr lang="en-GB" sz="3200" dirty="0">
                <a:solidFill>
                  <a:schemeClr val="tx1"/>
                </a:solidFill>
              </a:rPr>
              <a:t/>
            </a:r>
            <a:br>
              <a:rPr lang="en-GB" sz="3200" dirty="0">
                <a:solidFill>
                  <a:schemeClr val="tx1"/>
                </a:solidFill>
              </a:rPr>
            </a:br>
            <a:r>
              <a:rPr lang="en-GB" sz="3200" dirty="0">
                <a:solidFill>
                  <a:schemeClr val="accent3">
                    <a:lumMod val="75000"/>
                  </a:schemeClr>
                </a:solidFill>
              </a:rPr>
              <a:t>Mapping findings</a:t>
            </a:r>
            <a:r>
              <a:rPr lang="en-GB" sz="3200" dirty="0">
                <a:solidFill>
                  <a:schemeClr val="tx1"/>
                </a:solidFill>
              </a:rPr>
              <a:t/>
            </a:r>
            <a:br>
              <a:rPr lang="en-GB" sz="3200" dirty="0">
                <a:solidFill>
                  <a:schemeClr val="tx1"/>
                </a:solidFill>
              </a:rPr>
            </a:br>
            <a:endParaRPr lang="en-GB" sz="3200" dirty="0">
              <a:solidFill>
                <a:schemeClr val="tx1"/>
              </a:solidFill>
              <a:latin typeface="Arial"/>
            </a:endParaRPr>
          </a:p>
        </p:txBody>
      </p:sp>
      <p:sp>
        <p:nvSpPr>
          <p:cNvPr id="3" name="Content Placeholder 2"/>
          <p:cNvSpPr>
            <a:spLocks noGrp="1"/>
          </p:cNvSpPr>
          <p:nvPr>
            <p:ph idx="1"/>
          </p:nvPr>
        </p:nvSpPr>
        <p:spPr>
          <a:xfrm>
            <a:off x="626493" y="2060848"/>
            <a:ext cx="8075240" cy="4536504"/>
          </a:xfrm>
        </p:spPr>
        <p:txBody>
          <a:bodyPr vert="horz" lIns="91440" tIns="45720" rIns="91440" bIns="45720" rtlCol="0" anchor="t">
            <a:normAutofit fontScale="55000" lnSpcReduction="20000"/>
          </a:bodyPr>
          <a:lstStyle/>
          <a:p>
            <a:pPr marL="0" indent="0">
              <a:buNone/>
            </a:pPr>
            <a:r>
              <a:rPr lang="en-GB" sz="5100" b="1" dirty="0">
                <a:solidFill>
                  <a:srgbClr val="FF0000"/>
                </a:solidFill>
              </a:rPr>
              <a:t>Specialist</a:t>
            </a:r>
          </a:p>
          <a:p>
            <a:pPr marL="0" indent="0">
              <a:buNone/>
            </a:pPr>
            <a:r>
              <a:rPr lang="en-GB" sz="5100" b="1" dirty="0">
                <a:solidFill>
                  <a:srgbClr val="FF0000"/>
                </a:solidFill>
              </a:rPr>
              <a:t>i</a:t>
            </a:r>
            <a:r>
              <a:rPr lang="en-GB" sz="5100" b="1" dirty="0" smtClean="0">
                <a:solidFill>
                  <a:srgbClr val="FF0000"/>
                </a:solidFill>
              </a:rPr>
              <a:t>s </a:t>
            </a:r>
            <a:r>
              <a:rPr lang="en-GB" sz="5100" b="1" dirty="0">
                <a:solidFill>
                  <a:srgbClr val="FF0000"/>
                </a:solidFill>
              </a:rPr>
              <a:t>adept at utilising and applying knowledge in practical or academic contexts</a:t>
            </a:r>
          </a:p>
          <a:p>
            <a:pPr marL="0" indent="0">
              <a:buNone/>
            </a:pPr>
            <a:endParaRPr lang="en-GB" b="1" dirty="0">
              <a:solidFill>
                <a:srgbClr val="FF0000"/>
              </a:solidFill>
            </a:endParaRPr>
          </a:p>
          <a:p>
            <a:pPr marL="0" indent="0">
              <a:buNone/>
            </a:pPr>
            <a:r>
              <a:rPr lang="en-GB" sz="3800" b="1" dirty="0">
                <a:solidFill>
                  <a:srgbClr val="FF0000"/>
                </a:solidFill>
                <a:effectLst>
                  <a:outerShdw blurRad="50800" dist="38100" algn="l">
                    <a:srgbClr val="000000">
                      <a:alpha val="40000"/>
                    </a:srgbClr>
                  </a:outerShdw>
                </a:effectLst>
              </a:rPr>
              <a:t>FG3</a:t>
            </a:r>
            <a:r>
              <a:rPr lang="en-GB" sz="3800" dirty="0">
                <a:effectLst>
                  <a:outerShdw blurRad="50800" dist="38100" algn="l">
                    <a:srgbClr val="000000">
                      <a:alpha val="40000"/>
                    </a:srgbClr>
                  </a:outerShdw>
                </a:effectLst>
              </a:rPr>
              <a:t> Actually, for me, the most benefit for me is I learnt a lot of knowledge that is far away from my subject.. If in real life I don’t want to learn or read something about , far away from my subject .. Such as the water-supply system – I just know this thing a little – I don’t want to know it in depth, but in the last seminar the other group explain a lot of things about how the other country did and for the water supply system and so I understand some new information(s).</a:t>
            </a:r>
            <a:endParaRPr lang="en-GB" sz="3800" dirty="0"/>
          </a:p>
          <a:p>
            <a:pPr marL="0" indent="0">
              <a:buNone/>
            </a:pPr>
            <a:endParaRPr lang="en-GB" sz="3800" dirty="0">
              <a:effectLst>
                <a:outerShdw blurRad="50800" dist="38100" algn="l">
                  <a:srgbClr val="000000">
                    <a:alpha val="40000"/>
                  </a:srgbClr>
                </a:outerShdw>
              </a:effectLst>
            </a:endParaRPr>
          </a:p>
          <a:p>
            <a:pPr marL="0" indent="0">
              <a:buNone/>
            </a:pPr>
            <a:r>
              <a:rPr lang="en-GB" sz="3800" dirty="0">
                <a:effectLst>
                  <a:outerShdw blurRad="50800" dist="38100" algn="l">
                    <a:srgbClr val="000000">
                      <a:alpha val="40000"/>
                    </a:srgbClr>
                  </a:outerShdw>
                </a:effectLst>
              </a:rPr>
              <a:t>Yes, I broaden my knowledge.</a:t>
            </a:r>
            <a:endParaRPr lang="en-GB" sz="3800" dirty="0"/>
          </a:p>
          <a:p>
            <a:pPr marL="0" indent="0">
              <a:buNone/>
            </a:pPr>
            <a:endParaRPr lang="en-GB" sz="3400" dirty="0"/>
          </a:p>
          <a:p>
            <a:pPr marL="0" indent="0">
              <a:buNone/>
            </a:pPr>
            <a:endParaRPr lang="en-GB" dirty="0"/>
          </a:p>
        </p:txBody>
      </p:sp>
    </p:spTree>
    <p:extLst>
      <p:ext uri="{BB962C8B-B14F-4D97-AF65-F5344CB8AC3E}">
        <p14:creationId xmlns:p14="http://schemas.microsoft.com/office/powerpoint/2010/main" val="2982916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1266825"/>
            <a:ext cx="8075240" cy="998984"/>
          </a:xfrm>
        </p:spPr>
        <p:txBody>
          <a:bodyPr>
            <a:noAutofit/>
          </a:bodyPr>
          <a:lstStyle/>
          <a:p>
            <a:r>
              <a:rPr lang="en-US" sz="3200" dirty="0"/>
              <a:t>Mapping Findings </a:t>
            </a:r>
            <a:endParaRPr lang="en-US" sz="3200" dirty="0">
              <a:solidFill>
                <a:schemeClr val="tx1"/>
              </a:solidFill>
              <a:latin typeface="Arial"/>
            </a:endParaRPr>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pPr marL="0" indent="0">
              <a:buNone/>
            </a:pPr>
            <a:r>
              <a:rPr lang="en-US" sz="3300" b="1" dirty="0">
                <a:solidFill>
                  <a:srgbClr val="0070C0"/>
                </a:solidFill>
              </a:rPr>
              <a:t>Creative</a:t>
            </a:r>
          </a:p>
          <a:p>
            <a:pPr marL="0" indent="0">
              <a:buNone/>
            </a:pPr>
            <a:r>
              <a:rPr lang="en-US" sz="3300" b="1" dirty="0">
                <a:solidFill>
                  <a:srgbClr val="0070C0"/>
                </a:solidFill>
              </a:rPr>
              <a:t>s</a:t>
            </a:r>
            <a:r>
              <a:rPr lang="en-US" sz="3300" b="1" dirty="0" smtClean="0">
                <a:solidFill>
                  <a:srgbClr val="0070C0"/>
                </a:solidFill>
              </a:rPr>
              <a:t>eeks </a:t>
            </a:r>
            <a:r>
              <a:rPr lang="en-US" sz="3300" b="1" dirty="0">
                <a:solidFill>
                  <a:srgbClr val="0070C0"/>
                </a:solidFill>
              </a:rPr>
              <a:t>and progresses opportunities for change and growth</a:t>
            </a:r>
          </a:p>
          <a:p>
            <a:pPr marL="0" indent="0">
              <a:buNone/>
            </a:pPr>
            <a:endParaRPr lang="en-US" sz="1200" b="1" dirty="0">
              <a:solidFill>
                <a:srgbClr val="0070C0"/>
              </a:solidFill>
            </a:endParaRPr>
          </a:p>
          <a:p>
            <a:pPr marL="0" indent="0">
              <a:buNone/>
            </a:pPr>
            <a:r>
              <a:rPr lang="en-GB" b="1" dirty="0">
                <a:effectLst>
                  <a:outerShdw blurRad="50800" dist="38100" algn="l">
                    <a:srgbClr val="000000">
                      <a:alpha val="40000"/>
                    </a:srgbClr>
                  </a:outerShdw>
                </a:effectLst>
              </a:rPr>
              <a:t>FG4</a:t>
            </a:r>
            <a:r>
              <a:rPr lang="en-GB" dirty="0">
                <a:effectLst>
                  <a:outerShdw blurRad="50800" dist="38100" algn="l">
                    <a:srgbClr val="000000">
                      <a:alpha val="40000"/>
                    </a:srgbClr>
                  </a:outerShdw>
                </a:effectLst>
              </a:rPr>
              <a:t> I guess that we do </a:t>
            </a:r>
            <a:r>
              <a:rPr lang="en-GB" b="1" dirty="0">
                <a:effectLst>
                  <a:outerShdw blurRad="50800" dist="38100" algn="l">
                    <a:srgbClr val="000000">
                      <a:alpha val="40000"/>
                    </a:srgbClr>
                  </a:outerShdw>
                </a:effectLst>
              </a:rPr>
              <a:t>have learned something about sharing</a:t>
            </a:r>
            <a:r>
              <a:rPr lang="en-GB" dirty="0">
                <a:effectLst>
                  <a:outerShdw blurRad="50800" dist="38100" algn="l">
                    <a:srgbClr val="000000">
                      <a:alpha val="40000"/>
                    </a:srgbClr>
                  </a:outerShdw>
                </a:effectLst>
              </a:rPr>
              <a:t>, I think in China if you got an idea you don’t want to get some feedback from the others I guess you just want to hide your idea or presenting your achievements so no one can say how did you count this out.. How does it come out,. but in this place I guess we are talking different, </a:t>
            </a:r>
            <a:r>
              <a:rPr lang="en-GB" b="1" dirty="0">
                <a:effectLst>
                  <a:outerShdw blurRad="50800" dist="38100" algn="l">
                    <a:srgbClr val="000000">
                      <a:alpha val="40000"/>
                    </a:srgbClr>
                  </a:outerShdw>
                </a:effectLst>
              </a:rPr>
              <a:t>if you got an idea, questions and you just ask them you will get feedback</a:t>
            </a:r>
            <a:endParaRPr lang="en-GB" dirty="0"/>
          </a:p>
          <a:p>
            <a:pPr marL="0" indent="0">
              <a:buNone/>
            </a:pPr>
            <a:endParaRPr lang="en-US" dirty="0"/>
          </a:p>
        </p:txBody>
      </p:sp>
    </p:spTree>
    <p:extLst>
      <p:ext uri="{BB962C8B-B14F-4D97-AF65-F5344CB8AC3E}">
        <p14:creationId xmlns:p14="http://schemas.microsoft.com/office/powerpoint/2010/main" val="1004748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findings</a:t>
            </a:r>
            <a:endParaRPr lang="en-US"/>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b="1" dirty="0">
                <a:solidFill>
                  <a:srgbClr val="00B050"/>
                </a:solidFill>
              </a:rPr>
              <a:t>Global </a:t>
            </a:r>
          </a:p>
          <a:p>
            <a:pPr marL="0" indent="0">
              <a:buNone/>
            </a:pPr>
            <a:r>
              <a:rPr lang="en-US" b="1" dirty="0">
                <a:solidFill>
                  <a:srgbClr val="00B050"/>
                </a:solidFill>
              </a:rPr>
              <a:t>a</a:t>
            </a:r>
            <a:r>
              <a:rPr lang="en-US" b="1" dirty="0" smtClean="0">
                <a:solidFill>
                  <a:srgbClr val="00B050"/>
                </a:solidFill>
              </a:rPr>
              <a:t>ppreciates </a:t>
            </a:r>
            <a:r>
              <a:rPr lang="en-US" b="1" dirty="0">
                <a:solidFill>
                  <a:srgbClr val="00B050"/>
                </a:solidFill>
              </a:rPr>
              <a:t>and responds to cross-cultural diversity</a:t>
            </a:r>
          </a:p>
          <a:p>
            <a:pPr marL="0" indent="0">
              <a:buNone/>
            </a:pPr>
            <a:endParaRPr lang="en-US" sz="900" b="1" dirty="0">
              <a:solidFill>
                <a:srgbClr val="00B050"/>
              </a:solidFill>
            </a:endParaRPr>
          </a:p>
          <a:p>
            <a:pPr marL="0" indent="0">
              <a:buNone/>
            </a:pPr>
            <a:r>
              <a:rPr lang="en-US" sz="2400" b="1" dirty="0">
                <a:solidFill>
                  <a:srgbClr val="00B050"/>
                </a:solidFill>
                <a:effectLst>
                  <a:outerShdw blurRad="38100" dist="38100" dir="2700000" algn="tl">
                    <a:srgbClr val="000000">
                      <a:alpha val="43137"/>
                    </a:srgbClr>
                  </a:outerShdw>
                </a:effectLst>
              </a:rPr>
              <a:t>FG1</a:t>
            </a:r>
            <a:r>
              <a:rPr lang="en-US" sz="2400" dirty="0">
                <a:solidFill>
                  <a:schemeClr val="tx1"/>
                </a:solidFill>
                <a:effectLst>
                  <a:outerShdw blurRad="38100" dist="38100" dir="2700000" algn="tl">
                    <a:srgbClr val="000000">
                      <a:alpha val="43137"/>
                    </a:srgbClr>
                  </a:outerShdw>
                </a:effectLst>
              </a:rPr>
              <a:t> The benefit is I know </a:t>
            </a:r>
            <a:r>
              <a:rPr lang="en-US" sz="2400" b="1" dirty="0">
                <a:solidFill>
                  <a:schemeClr val="tx1"/>
                </a:solidFill>
                <a:effectLst>
                  <a:outerShdw blurRad="38100" dist="38100" dir="2700000" algn="tl">
                    <a:srgbClr val="000000">
                      <a:alpha val="43137"/>
                    </a:srgbClr>
                  </a:outerShdw>
                </a:effectLst>
              </a:rPr>
              <a:t>how to see something from different perspectives but from different people </a:t>
            </a:r>
            <a:r>
              <a:rPr lang="en-US" sz="2400" dirty="0">
                <a:solidFill>
                  <a:schemeClr val="tx1"/>
                </a:solidFill>
                <a:effectLst>
                  <a:outerShdw blurRad="38100" dist="38100" dir="2700000" algn="tl">
                    <a:srgbClr val="000000">
                      <a:alpha val="43137"/>
                    </a:srgbClr>
                  </a:outerShdw>
                </a:effectLst>
              </a:rPr>
              <a:t>…. How to listen on people’s opinions and know encouragement is very important in the group</a:t>
            </a:r>
            <a:r>
              <a:rPr lang="en-US" sz="2400" b="1" dirty="0">
                <a:solidFill>
                  <a:srgbClr val="00B050"/>
                </a:solidFill>
                <a:effectLst>
                  <a:outerShdw blurRad="38100" dist="38100" dir="2700000" algn="tl">
                    <a:srgbClr val="000000">
                      <a:alpha val="43137"/>
                    </a:srgbClr>
                  </a:outerShdw>
                </a:effectLst>
              </a:rPr>
              <a:t> </a:t>
            </a:r>
          </a:p>
          <a:p>
            <a:pPr marL="0" indent="0">
              <a:buNone/>
            </a:pPr>
            <a:endParaRPr lang="en-US" dirty="0"/>
          </a:p>
        </p:txBody>
      </p:sp>
    </p:spTree>
    <p:extLst>
      <p:ext uri="{BB962C8B-B14F-4D97-AF65-F5344CB8AC3E}">
        <p14:creationId xmlns:p14="http://schemas.microsoft.com/office/powerpoint/2010/main" val="3326246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484785"/>
            <a:ext cx="7772400" cy="936103"/>
          </a:xfrm>
        </p:spPr>
        <p:txBody>
          <a:bodyPr/>
          <a:lstStyle/>
          <a:p>
            <a:r>
              <a:rPr lang="en-GB" dirty="0"/>
              <a:t>What is the Research?</a:t>
            </a:r>
          </a:p>
        </p:txBody>
      </p:sp>
      <p:sp>
        <p:nvSpPr>
          <p:cNvPr id="7" name="Subtitle 6"/>
          <p:cNvSpPr>
            <a:spLocks noGrp="1"/>
          </p:cNvSpPr>
          <p:nvPr>
            <p:ph type="subTitle" idx="1"/>
          </p:nvPr>
        </p:nvSpPr>
        <p:spPr>
          <a:xfrm>
            <a:off x="683568" y="2780928"/>
            <a:ext cx="7920880" cy="2616696"/>
          </a:xfrm>
        </p:spPr>
        <p:txBody>
          <a:bodyPr>
            <a:noAutofit/>
          </a:bodyPr>
          <a:lstStyle/>
          <a:p>
            <a:r>
              <a:rPr lang="en-GB" dirty="0">
                <a:solidFill>
                  <a:srgbClr val="002060"/>
                </a:solidFill>
              </a:rPr>
              <a:t>A mixed methods research paradigm investigating student’s experiences of preparing and running a seminar, consisting of a </a:t>
            </a:r>
            <a:r>
              <a:rPr lang="en-GB" b="1" dirty="0">
                <a:solidFill>
                  <a:schemeClr val="accent2">
                    <a:lumMod val="40000"/>
                    <a:lumOff val="60000"/>
                  </a:schemeClr>
                </a:solidFill>
              </a:rPr>
              <a:t>qualitative focus group for in-depth analysis of students’ experiences </a:t>
            </a:r>
            <a:r>
              <a:rPr lang="en-GB" dirty="0">
                <a:solidFill>
                  <a:srgbClr val="002060"/>
                </a:solidFill>
              </a:rPr>
              <a:t>and a </a:t>
            </a:r>
            <a:r>
              <a:rPr lang="en-GB" b="1" dirty="0">
                <a:solidFill>
                  <a:schemeClr val="accent2">
                    <a:lumMod val="40000"/>
                    <a:lumOff val="60000"/>
                  </a:schemeClr>
                </a:solidFill>
              </a:rPr>
              <a:t>questionnaire for drawing generalisations on quantitative data of students’ experiences</a:t>
            </a:r>
            <a:r>
              <a:rPr lang="en-GB" dirty="0">
                <a:solidFill>
                  <a:schemeClr val="accent2">
                    <a:lumMod val="40000"/>
                    <a:lumOff val="60000"/>
                  </a:schemeClr>
                </a:solidFill>
              </a:rPr>
              <a:t> </a:t>
            </a:r>
            <a:r>
              <a:rPr lang="en-GB" dirty="0">
                <a:solidFill>
                  <a:srgbClr val="002060"/>
                </a:solidFill>
              </a:rPr>
              <a:t>and longitudinal follow-up interviews.</a:t>
            </a:r>
          </a:p>
        </p:txBody>
      </p:sp>
    </p:spTree>
    <p:extLst>
      <p:ext uri="{BB962C8B-B14F-4D97-AF65-F5344CB8AC3E}">
        <p14:creationId xmlns:p14="http://schemas.microsoft.com/office/powerpoint/2010/main" val="220706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1268413"/>
            <a:ext cx="8075612" cy="614363"/>
          </a:xfrm>
        </p:spPr>
        <p:txBody>
          <a:bodyPr>
            <a:normAutofit fontScale="90000"/>
          </a:bodyPr>
          <a:lstStyle/>
          <a:p>
            <a:r>
              <a:rPr lang="en-US" dirty="0"/>
              <a:t>Mapping findings </a:t>
            </a:r>
          </a:p>
        </p:txBody>
      </p:sp>
      <p:sp>
        <p:nvSpPr>
          <p:cNvPr id="3" name="Content Placeholder 2"/>
          <p:cNvSpPr>
            <a:spLocks noGrp="1"/>
          </p:cNvSpPr>
          <p:nvPr>
            <p:ph idx="1"/>
          </p:nvPr>
        </p:nvSpPr>
        <p:spPr>
          <a:xfrm>
            <a:off x="619195" y="2028825"/>
            <a:ext cx="8075240" cy="3777283"/>
          </a:xfrm>
        </p:spPr>
        <p:txBody>
          <a:bodyPr vert="horz" lIns="91440" tIns="45720" rIns="91440" bIns="45720" rtlCol="0" anchor="t">
            <a:normAutofit fontScale="92500" lnSpcReduction="10000"/>
          </a:bodyPr>
          <a:lstStyle/>
          <a:p>
            <a:pPr marL="0" indent="0">
              <a:buNone/>
            </a:pPr>
            <a:r>
              <a:rPr lang="en-US" sz="3000" b="1" dirty="0">
                <a:solidFill>
                  <a:srgbClr val="FFC000"/>
                </a:solidFill>
              </a:rPr>
              <a:t>Professional</a:t>
            </a:r>
            <a:endParaRPr lang="en-US" sz="3000" b="1" dirty="0">
              <a:solidFill>
                <a:srgbClr val="FFC000"/>
              </a:solidFill>
              <a:latin typeface="Arial"/>
            </a:endParaRPr>
          </a:p>
          <a:p>
            <a:pPr marL="0" indent="0">
              <a:buNone/>
            </a:pPr>
            <a:r>
              <a:rPr lang="en-US" sz="3000" b="1" dirty="0">
                <a:solidFill>
                  <a:srgbClr val="FFC000"/>
                </a:solidFill>
              </a:rPr>
              <a:t>v</a:t>
            </a:r>
            <a:r>
              <a:rPr lang="en-US" sz="3000" b="1" dirty="0" smtClean="0">
                <a:solidFill>
                  <a:srgbClr val="FFC000"/>
                </a:solidFill>
              </a:rPr>
              <a:t>alues </a:t>
            </a:r>
            <a:r>
              <a:rPr lang="en-US" sz="3000" b="1" dirty="0">
                <a:solidFill>
                  <a:srgbClr val="FFC000"/>
                </a:solidFill>
              </a:rPr>
              <a:t>and is adept at collaboration </a:t>
            </a:r>
          </a:p>
          <a:p>
            <a:pPr marL="0" indent="0">
              <a:buNone/>
            </a:pPr>
            <a:endParaRPr lang="en-GB" sz="2400" b="1" dirty="0">
              <a:solidFill>
                <a:srgbClr val="FFC000"/>
              </a:solidFill>
              <a:effectLst>
                <a:outerShdw blurRad="50800" dist="38100" algn="l">
                  <a:srgbClr val="000000">
                    <a:alpha val="40000"/>
                  </a:srgbClr>
                </a:outerShdw>
              </a:effectLst>
            </a:endParaRPr>
          </a:p>
          <a:p>
            <a:pPr marL="0" indent="0">
              <a:buNone/>
            </a:pPr>
            <a:r>
              <a:rPr lang="en-GB" sz="2400" b="1" dirty="0">
                <a:solidFill>
                  <a:srgbClr val="FFC000"/>
                </a:solidFill>
                <a:effectLst>
                  <a:outerShdw blurRad="50800" dist="38100" algn="l">
                    <a:srgbClr val="000000">
                      <a:alpha val="40000"/>
                    </a:srgbClr>
                  </a:outerShdw>
                </a:effectLst>
              </a:rPr>
              <a:t>FG2</a:t>
            </a:r>
            <a:r>
              <a:rPr lang="en-GB" sz="2400" dirty="0">
                <a:effectLst>
                  <a:outerShdw blurRad="50800" dist="38100" algn="l">
                    <a:srgbClr val="000000">
                      <a:alpha val="40000"/>
                    </a:srgbClr>
                  </a:outerShdw>
                </a:effectLst>
              </a:rPr>
              <a:t> I think it will … good experience because we learn about how work together and how broad our horizons </a:t>
            </a:r>
            <a:r>
              <a:rPr lang="en-GB" sz="2400" b="1" dirty="0">
                <a:effectLst>
                  <a:outerShdw blurRad="50800" dist="38100" algn="l">
                    <a:srgbClr val="000000">
                      <a:alpha val="40000"/>
                    </a:srgbClr>
                  </a:outerShdw>
                </a:effectLst>
              </a:rPr>
              <a:t>and listen other opinions and learn from other thinking.</a:t>
            </a:r>
            <a:endParaRPr lang="en-GB" sz="2400" dirty="0"/>
          </a:p>
          <a:p>
            <a:pPr marL="0" indent="0">
              <a:buNone/>
            </a:pPr>
            <a:endParaRPr lang="en-US" b="1" dirty="0">
              <a:solidFill>
                <a:srgbClr val="BF9000"/>
              </a:solidFill>
            </a:endParaRPr>
          </a:p>
          <a:p>
            <a:pPr marL="0" indent="0">
              <a:buNone/>
            </a:pPr>
            <a:r>
              <a:rPr lang="en-US" sz="2400" b="1" dirty="0" err="1">
                <a:solidFill>
                  <a:srgbClr val="FFC000"/>
                </a:solidFill>
                <a:effectLst>
                  <a:outerShdw blurRad="38100" dist="38100" dir="2700000" algn="tl">
                    <a:srgbClr val="000000">
                      <a:alpha val="43137"/>
                    </a:srgbClr>
                  </a:outerShdw>
                </a:effectLst>
              </a:rPr>
              <a:t>Int</a:t>
            </a:r>
            <a:r>
              <a:rPr lang="en-US" sz="2400" b="1" dirty="0">
                <a:solidFill>
                  <a:srgbClr val="FFC000"/>
                </a:solidFill>
                <a:effectLst>
                  <a:outerShdw blurRad="38100" dist="38100" dir="2700000" algn="tl">
                    <a:srgbClr val="000000">
                      <a:alpha val="43137"/>
                    </a:srgbClr>
                  </a:outerShdw>
                </a:effectLst>
              </a:rPr>
              <a:t> 4  </a:t>
            </a:r>
            <a:r>
              <a:rPr lang="en-GB" sz="2400" dirty="0">
                <a:effectLst>
                  <a:outerShdw blurRad="50800" dist="38100" algn="l">
                    <a:srgbClr val="000000">
                      <a:alpha val="40000"/>
                    </a:srgbClr>
                  </a:outerShdw>
                </a:effectLst>
              </a:rPr>
              <a:t>Yeah I </a:t>
            </a:r>
            <a:r>
              <a:rPr lang="en-GB" sz="2400" b="1" dirty="0">
                <a:effectLst>
                  <a:outerShdw blurRad="50800" dist="38100" algn="l">
                    <a:srgbClr val="000000">
                      <a:alpha val="40000"/>
                    </a:srgbClr>
                  </a:outerShdw>
                </a:effectLst>
              </a:rPr>
              <a:t>just enjoy argue with someone ….express what you want and sometimes make others believe .. i</a:t>
            </a:r>
            <a:r>
              <a:rPr lang="en-GB" sz="2400" dirty="0">
                <a:effectLst>
                  <a:outerShdw blurRad="50800" dist="38100" algn="l">
                    <a:srgbClr val="000000">
                      <a:alpha val="40000"/>
                    </a:srgbClr>
                  </a:outerShdw>
                </a:effectLst>
              </a:rPr>
              <a:t>t’s a good experience</a:t>
            </a:r>
            <a:endParaRPr lang="en-GB" sz="2400" dirty="0"/>
          </a:p>
          <a:p>
            <a:pPr marL="0" indent="0">
              <a:buNone/>
            </a:pPr>
            <a:endParaRPr lang="en-US" b="1" dirty="0">
              <a:solidFill>
                <a:srgbClr val="BF9000"/>
              </a:solidFill>
            </a:endParaRPr>
          </a:p>
          <a:p>
            <a:pPr marL="0" indent="0">
              <a:buNone/>
            </a:pPr>
            <a:endParaRPr lang="en-US" dirty="0"/>
          </a:p>
        </p:txBody>
      </p:sp>
    </p:spTree>
    <p:extLst>
      <p:ext uri="{BB962C8B-B14F-4D97-AF65-F5344CB8AC3E}">
        <p14:creationId xmlns:p14="http://schemas.microsoft.com/office/powerpoint/2010/main" val="3692148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Arial"/>
              </a:rPr>
              <a:t>Applications: where does this lead?</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GB" dirty="0">
              <a:latin typeface="Arial"/>
            </a:endParaRPr>
          </a:p>
          <a:p>
            <a:pPr marL="0" indent="0">
              <a:buNone/>
            </a:pPr>
            <a:r>
              <a:rPr lang="en-GB" sz="3200" b="1" dirty="0"/>
              <a:t>Students:</a:t>
            </a:r>
            <a:r>
              <a:rPr lang="en-GB" sz="3200" dirty="0"/>
              <a:t> some advice &amp; suggestions of strategies at the outset of the task...</a:t>
            </a:r>
          </a:p>
          <a:p>
            <a:pPr marL="0" indent="0">
              <a:buNone/>
            </a:pPr>
            <a:endParaRPr lang="en-GB" sz="3200" dirty="0"/>
          </a:p>
          <a:p>
            <a:pPr marL="0" indent="0">
              <a:buNone/>
            </a:pPr>
            <a:r>
              <a:rPr lang="en-GB" sz="3200" b="1" dirty="0"/>
              <a:t>Teacher inductions:</a:t>
            </a:r>
            <a:r>
              <a:rPr lang="en-GB" sz="3200" dirty="0"/>
              <a:t> presentation of evidence of value/benefit of task…</a:t>
            </a:r>
          </a:p>
          <a:p>
            <a:pPr marL="0" indent="0">
              <a:buNone/>
            </a:pPr>
            <a:endParaRPr lang="en-GB" dirty="0"/>
          </a:p>
        </p:txBody>
      </p:sp>
    </p:spTree>
    <p:extLst>
      <p:ext uri="{BB962C8B-B14F-4D97-AF65-F5344CB8AC3E}">
        <p14:creationId xmlns:p14="http://schemas.microsoft.com/office/powerpoint/2010/main" val="1403397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accent5">
                    <a:lumMod val="50000"/>
                  </a:schemeClr>
                </a:solidFill>
              </a:rPr>
              <a:t/>
            </a:r>
            <a:br>
              <a:rPr lang="en-GB" dirty="0" smtClean="0">
                <a:solidFill>
                  <a:schemeClr val="accent5">
                    <a:lumMod val="50000"/>
                  </a:schemeClr>
                </a:solidFill>
              </a:rPr>
            </a:br>
            <a:r>
              <a:rPr lang="en-GB" dirty="0" smtClean="0">
                <a:solidFill>
                  <a:schemeClr val="accent5">
                    <a:lumMod val="50000"/>
                  </a:schemeClr>
                </a:solidFill>
              </a:rPr>
              <a:t/>
            </a:r>
            <a:br>
              <a:rPr lang="en-GB" dirty="0" smtClean="0">
                <a:solidFill>
                  <a:schemeClr val="accent5">
                    <a:lumMod val="50000"/>
                  </a:schemeClr>
                </a:solidFill>
              </a:rPr>
            </a:br>
            <a:r>
              <a:rPr lang="en-GB" dirty="0" smtClean="0">
                <a:solidFill>
                  <a:schemeClr val="accent5">
                    <a:lumMod val="50000"/>
                  </a:schemeClr>
                </a:solidFill>
              </a:rPr>
              <a:t>Thank you</a:t>
            </a:r>
            <a:endParaRPr lang="en-GB" dirty="0"/>
          </a:p>
        </p:txBody>
      </p:sp>
      <p:sp>
        <p:nvSpPr>
          <p:cNvPr id="3" name="Content Placeholder 2"/>
          <p:cNvSpPr>
            <a:spLocks noGrp="1"/>
          </p:cNvSpPr>
          <p:nvPr>
            <p:ph idx="1"/>
          </p:nvPr>
        </p:nvSpPr>
        <p:spPr/>
        <p:txBody>
          <a:bodyPr>
            <a:normAutofit/>
          </a:bodyPr>
          <a:lstStyle/>
          <a:p>
            <a:endParaRPr lang="en-GB" b="1" dirty="0"/>
          </a:p>
          <a:p>
            <a:r>
              <a:rPr lang="en-GB" b="1" dirty="0" smtClean="0"/>
              <a:t>Ruth Humphreys </a:t>
            </a:r>
            <a:endParaRPr lang="en-GB" b="1" dirty="0" smtClean="0"/>
          </a:p>
          <a:p>
            <a:r>
              <a:rPr lang="en-GB" b="1" dirty="0" smtClean="0">
                <a:hlinkClick r:id="rId2"/>
              </a:rPr>
              <a:t>R.H</a:t>
            </a:r>
            <a:r>
              <a:rPr lang="en-GB" b="1" dirty="0" smtClean="0">
                <a:hlinkClick r:id="rId2"/>
              </a:rPr>
              <a:t>umphreys@hw.ac.uk</a:t>
            </a:r>
            <a:endParaRPr lang="en-GB" b="1" dirty="0" smtClean="0"/>
          </a:p>
          <a:p>
            <a:r>
              <a:rPr lang="en-GB" b="1" dirty="0" smtClean="0"/>
              <a:t>Jane Richardson </a:t>
            </a:r>
          </a:p>
          <a:p>
            <a:r>
              <a:rPr lang="en-GB" b="1" smtClean="0">
                <a:hlinkClick r:id="rId3"/>
              </a:rPr>
              <a:t>J.Richardson@hw.ac.uk</a:t>
            </a:r>
            <a:endParaRPr lang="en-GB" b="1" dirty="0"/>
          </a:p>
          <a:p>
            <a:r>
              <a:rPr lang="en-GB" b="1" dirty="0"/>
              <a:t>Dr John-Sebastian </a:t>
            </a:r>
            <a:r>
              <a:rPr lang="en-GB" b="1" dirty="0" smtClean="0"/>
              <a:t>Schutter </a:t>
            </a:r>
            <a:r>
              <a:rPr lang="en-GB" b="1" dirty="0" smtClean="0">
                <a:hlinkClick r:id="rId4"/>
              </a:rPr>
              <a:t>jschutt2@ed.ac.uk</a:t>
            </a:r>
            <a:endParaRPr lang="en-GB" b="1" dirty="0" smtClean="0"/>
          </a:p>
          <a:p>
            <a:endParaRPr lang="en-GB" b="1" dirty="0"/>
          </a:p>
          <a:p>
            <a:endParaRPr lang="en-GB" dirty="0" smtClean="0"/>
          </a:p>
          <a:p>
            <a:endParaRPr lang="en-GB" dirty="0"/>
          </a:p>
          <a:p>
            <a:endParaRPr lang="en-GB" dirty="0" smtClean="0"/>
          </a:p>
          <a:p>
            <a:endParaRPr lang="en-GB" dirty="0"/>
          </a:p>
        </p:txBody>
      </p:sp>
      <p:sp>
        <p:nvSpPr>
          <p:cNvPr id="4" name="AutoShape 2" descr="Image result for team around a tab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318363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268760"/>
            <a:ext cx="8075240" cy="720080"/>
          </a:xfrm>
        </p:spPr>
        <p:txBody>
          <a:bodyPr/>
          <a:lstStyle/>
          <a:p>
            <a:r>
              <a:rPr lang="en-GB" dirty="0"/>
              <a:t>References</a:t>
            </a:r>
          </a:p>
        </p:txBody>
      </p:sp>
      <p:sp>
        <p:nvSpPr>
          <p:cNvPr id="3" name="Content Placeholder 2"/>
          <p:cNvSpPr>
            <a:spLocks noGrp="1"/>
          </p:cNvSpPr>
          <p:nvPr>
            <p:ph idx="1"/>
          </p:nvPr>
        </p:nvSpPr>
        <p:spPr>
          <a:xfrm>
            <a:off x="611560" y="1988840"/>
            <a:ext cx="8075240" cy="4137323"/>
          </a:xfrm>
        </p:spPr>
        <p:txBody>
          <a:bodyPr vert="horz" lIns="91440" tIns="45720" rIns="91440" bIns="45720" rtlCol="0" anchor="t">
            <a:normAutofit fontScale="62500" lnSpcReduction="20000"/>
          </a:bodyPr>
          <a:lstStyle/>
          <a:p>
            <a:pPr marL="0" indent="0">
              <a:lnSpc>
                <a:spcPct val="107000"/>
              </a:lnSpc>
              <a:spcAft>
                <a:spcPts val="800"/>
              </a:spcAft>
              <a:buNone/>
            </a:pPr>
            <a:r>
              <a:rPr lang="en-GB" sz="3200" dirty="0" err="1">
                <a:latin typeface="+mn-lt"/>
                <a:ea typeface="Calibri" panose="020F0502020204030204" pitchFamily="34" charset="0"/>
                <a:cs typeface="Times New Roman" panose="02020603050405020304" pitchFamily="18" charset="0"/>
              </a:rPr>
              <a:t>Boud</a:t>
            </a:r>
            <a:r>
              <a:rPr lang="en-GB" sz="3200" dirty="0">
                <a:latin typeface="+mn-lt"/>
                <a:ea typeface="Calibri" panose="020F0502020204030204" pitchFamily="34" charset="0"/>
                <a:cs typeface="Times New Roman" panose="02020603050405020304" pitchFamily="18" charset="0"/>
              </a:rPr>
              <a:t>, D. and </a:t>
            </a:r>
            <a:r>
              <a:rPr lang="en-GB" sz="3200" dirty="0" err="1">
                <a:latin typeface="+mn-lt"/>
                <a:ea typeface="Calibri" panose="020F0502020204030204" pitchFamily="34" charset="0"/>
                <a:cs typeface="Times New Roman" panose="02020603050405020304" pitchFamily="18" charset="0"/>
              </a:rPr>
              <a:t>Falchikov</a:t>
            </a:r>
            <a:r>
              <a:rPr lang="en-GB" sz="3200" dirty="0">
                <a:latin typeface="+mn-lt"/>
                <a:ea typeface="Calibri" panose="020F0502020204030204" pitchFamily="34" charset="0"/>
                <a:cs typeface="Times New Roman" panose="02020603050405020304" pitchFamily="18" charset="0"/>
              </a:rPr>
              <a:t>, N. (2006). ‘Aligning assessment with long‐term learning</a:t>
            </a:r>
            <a:r>
              <a:rPr lang="en-GB" sz="3200" i="1" dirty="0">
                <a:latin typeface="+mn-lt"/>
                <a:ea typeface="Calibri" panose="020F0502020204030204" pitchFamily="34" charset="0"/>
                <a:cs typeface="Times New Roman" panose="02020603050405020304" pitchFamily="18" charset="0"/>
              </a:rPr>
              <a:t>. Assessment &amp; Evaluation in Higher Education</a:t>
            </a:r>
            <a:r>
              <a:rPr lang="en-GB" sz="3200" dirty="0">
                <a:latin typeface="+mn-lt"/>
                <a:ea typeface="Calibri" panose="020F0502020204030204" pitchFamily="34" charset="0"/>
                <a:cs typeface="Times New Roman" panose="02020603050405020304" pitchFamily="18" charset="0"/>
              </a:rPr>
              <a:t>, 31(4), pp.399-413.</a:t>
            </a:r>
            <a:endParaRPr lang="en-GB" sz="3200" dirty="0">
              <a:solidFill>
                <a:srgbClr val="FFFFFF"/>
              </a:solidFill>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3200" dirty="0">
                <a:latin typeface="+mn-lt"/>
                <a:ea typeface="Calibri" panose="020F0502020204030204" pitchFamily="34" charset="0"/>
                <a:cs typeface="Times New Roman" panose="02020603050405020304" pitchFamily="18" charset="0"/>
              </a:rPr>
              <a:t>Heriot-Watt Learning and Teaching Board (2013) </a:t>
            </a:r>
            <a:r>
              <a:rPr lang="en-GB" sz="3200" i="1" dirty="0">
                <a:latin typeface="+mn-lt"/>
                <a:ea typeface="Calibri" panose="020F0502020204030204" pitchFamily="34" charset="0"/>
                <a:cs typeface="Times New Roman" panose="02020603050405020304" pitchFamily="18" charset="0"/>
              </a:rPr>
              <a:t>Learning and Teaching Strategy: Extract on HWU Graduate Attributes</a:t>
            </a:r>
            <a:r>
              <a:rPr lang="en-GB" sz="3200" dirty="0">
                <a:latin typeface="+mn-lt"/>
                <a:ea typeface="Calibri" panose="020F0502020204030204" pitchFamily="34" charset="0"/>
                <a:cs typeface="Times New Roman" panose="02020603050405020304" pitchFamily="18" charset="0"/>
              </a:rPr>
              <a:t> (9 May 2013)   </a:t>
            </a:r>
            <a:r>
              <a:rPr lang="en-GB" sz="3200" u="sng" dirty="0">
                <a:solidFill>
                  <a:srgbClr val="0563C1"/>
                </a:solidFill>
                <a:latin typeface="+mn-lt"/>
                <a:ea typeface="Calibri" panose="020F0502020204030204" pitchFamily="34" charset="0"/>
                <a:cs typeface="Times New Roman" panose="02020603050405020304" pitchFamily="18" charset="0"/>
                <a:hlinkClick r:id="rId3"/>
              </a:rPr>
              <a:t>http://www1.hw.ac.uk/committees/ltb/resources/gradattributes.pdf</a:t>
            </a:r>
            <a:endParaRPr lang="en-GB" sz="3200" u="sng" dirty="0">
              <a:solidFill>
                <a:srgbClr val="0563C1"/>
              </a:solidFill>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3200" dirty="0">
                <a:solidFill>
                  <a:srgbClr val="FFFFFF"/>
                </a:solidFill>
                <a:latin typeface="+mn-lt"/>
                <a:ea typeface="Calibri" panose="020F0502020204030204" pitchFamily="34" charset="0"/>
                <a:cs typeface="Times New Roman" panose="02020603050405020304" pitchFamily="18" charset="0"/>
              </a:rPr>
              <a:t>Ryan, A. (2006) 'Methodology: Analysing Qualitative Data and Writing up your Findings', in: </a:t>
            </a:r>
            <a:r>
              <a:rPr lang="en-GB" sz="3200" i="1" dirty="0">
                <a:solidFill>
                  <a:srgbClr val="FFFFFF"/>
                </a:solidFill>
                <a:latin typeface="+mn-lt"/>
                <a:ea typeface="Calibri" panose="020F0502020204030204" pitchFamily="34" charset="0"/>
                <a:cs typeface="Times New Roman" panose="02020603050405020304" pitchFamily="18" charset="0"/>
              </a:rPr>
              <a:t>Researching and Writing your thesis: a guide for postgraduate students</a:t>
            </a:r>
            <a:r>
              <a:rPr lang="en-GB" sz="3200" dirty="0">
                <a:solidFill>
                  <a:srgbClr val="FFFFFF"/>
                </a:solidFill>
                <a:latin typeface="+mn-lt"/>
                <a:ea typeface="Calibri" panose="020F0502020204030204" pitchFamily="34" charset="0"/>
                <a:cs typeface="Times New Roman" panose="02020603050405020304" pitchFamily="18" charset="0"/>
              </a:rPr>
              <a:t>, Mace: </a:t>
            </a:r>
            <a:r>
              <a:rPr lang="en-GB" sz="3200" dirty="0" err="1">
                <a:solidFill>
                  <a:srgbClr val="FFFFFF"/>
                </a:solidFill>
                <a:latin typeface="+mn-lt"/>
                <a:ea typeface="Calibri" panose="020F0502020204030204" pitchFamily="34" charset="0"/>
                <a:cs typeface="Times New Roman" panose="02020603050405020304" pitchFamily="18" charset="0"/>
              </a:rPr>
              <a:t>Maynooth</a:t>
            </a:r>
            <a:r>
              <a:rPr lang="en-GB" sz="3200" dirty="0">
                <a:solidFill>
                  <a:srgbClr val="FFFFFF"/>
                </a:solidFill>
                <a:latin typeface="+mn-lt"/>
                <a:ea typeface="Calibri" panose="020F0502020204030204" pitchFamily="34" charset="0"/>
                <a:cs typeface="Times New Roman" panose="02020603050405020304" pitchFamily="18" charset="0"/>
              </a:rPr>
              <a:t> Adult and Community Education, pp. 92-108. </a:t>
            </a:r>
          </a:p>
          <a:p>
            <a:pPr marL="0" indent="0">
              <a:lnSpc>
                <a:spcPct val="107000"/>
              </a:lnSpc>
              <a:spcAft>
                <a:spcPts val="800"/>
              </a:spcAft>
              <a:buNone/>
            </a:pPr>
            <a:r>
              <a:rPr lang="en-GB" sz="3200" dirty="0">
                <a:latin typeface="+mn-lt"/>
              </a:rPr>
              <a:t>van Lier, L. (2007) Action-based Teaching, Autonomy and Identity. </a:t>
            </a:r>
            <a:r>
              <a:rPr lang="en-GB" sz="3200" i="1" dirty="0">
                <a:latin typeface="+mn-lt"/>
              </a:rPr>
              <a:t>Innovation in Language Teaching and Learning</a:t>
            </a:r>
            <a:r>
              <a:rPr lang="en-GB" sz="3200" dirty="0">
                <a:latin typeface="+mn-lt"/>
              </a:rPr>
              <a:t>, 1/1 pp. 1-19</a:t>
            </a:r>
          </a:p>
          <a:p>
            <a:pPr marL="0" indent="0">
              <a:lnSpc>
                <a:spcPct val="107000"/>
              </a:lnSpc>
              <a:spcAft>
                <a:spcPts val="800"/>
              </a:spcAft>
              <a:buNone/>
            </a:pPr>
            <a:endParaRPr lang="en-GB" sz="32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GB" sz="1200" u="sng" dirty="0">
              <a:solidFill>
                <a:srgbClr val="0563C1"/>
              </a:solidFill>
              <a:latin typeface="Calibri"/>
            </a:endParaRPr>
          </a:p>
          <a:p>
            <a:pPr>
              <a:lnSpc>
                <a:spcPct val="107000"/>
              </a:lnSpc>
            </a:pPr>
            <a:endParaRPr lang="en-GB" sz="1200" u="sng" dirty="0">
              <a:solidFill>
                <a:srgbClr val="0563C1"/>
              </a:solidFill>
              <a:latin typeface="Calibri"/>
            </a:endParaRPr>
          </a:p>
          <a:p>
            <a:pPr>
              <a:lnSpc>
                <a:spcPct val="107000"/>
              </a:lnSpc>
            </a:pPr>
            <a:endParaRPr lang="en-GB" dirty="0">
              <a:solidFill>
                <a:srgbClr val="FFFFFF"/>
              </a:solidFill>
              <a:latin typeface="Arial"/>
            </a:endParaRPr>
          </a:p>
        </p:txBody>
      </p:sp>
    </p:spTree>
    <p:extLst>
      <p:ext uri="{BB962C8B-B14F-4D97-AF65-F5344CB8AC3E}">
        <p14:creationId xmlns:p14="http://schemas.microsoft.com/office/powerpoint/2010/main" val="2623146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268760"/>
            <a:ext cx="8075240" cy="648072"/>
          </a:xfrm>
        </p:spPr>
        <p:txBody>
          <a:bodyPr>
            <a:noAutofit/>
          </a:bodyPr>
          <a:lstStyle/>
          <a:p>
            <a:r>
              <a:rPr lang="en-US" sz="3200" dirty="0"/>
              <a:t>What is the Lecture Investigation Task</a:t>
            </a:r>
            <a:r>
              <a:rPr lang="en-US" sz="3600" dirty="0"/>
              <a:t>?</a:t>
            </a:r>
          </a:p>
        </p:txBody>
      </p:sp>
      <p:sp>
        <p:nvSpPr>
          <p:cNvPr id="3" name="Content Placeholder 2"/>
          <p:cNvSpPr>
            <a:spLocks noGrp="1"/>
          </p:cNvSpPr>
          <p:nvPr>
            <p:ph idx="1"/>
          </p:nvPr>
        </p:nvSpPr>
        <p:spPr>
          <a:xfrm>
            <a:off x="611560" y="1916832"/>
            <a:ext cx="8075240" cy="4209331"/>
          </a:xfrm>
        </p:spPr>
        <p:txBody>
          <a:bodyPr vert="horz" lIns="91440" tIns="45720" rIns="91440" bIns="45720" rtlCol="0" anchor="t">
            <a:normAutofit/>
          </a:bodyPr>
          <a:lstStyle/>
          <a:p>
            <a:pPr marL="457200" lvl="1" indent="0">
              <a:buNone/>
            </a:pPr>
            <a:r>
              <a:rPr lang="en-US" altLang="en-US" dirty="0">
                <a:latin typeface="Times New Roman" panose="02020603050405020304" pitchFamily="18" charset="0"/>
                <a:cs typeface="Times New Roman" panose="02020603050405020304" pitchFamily="18" charset="0"/>
              </a:rPr>
              <a:t>Assessment Task Outline </a:t>
            </a:r>
          </a:p>
          <a:p>
            <a:pPr marL="457200" lvl="1" indent="0">
              <a:buNone/>
            </a:pPr>
            <a:endParaRPr lang="en-US" altLang="en-US" sz="1000" dirty="0">
              <a:latin typeface="Times New Roman" panose="02020603050405020304" pitchFamily="18" charset="0"/>
              <a:cs typeface="Times New Roman" panose="02020603050405020304" pitchFamily="18" charset="0"/>
            </a:endParaRPr>
          </a:p>
          <a:p>
            <a:pPr marL="914400" lvl="1" indent="-457200">
              <a:buAutoNum type="arabicPeriod"/>
            </a:pPr>
            <a:r>
              <a:rPr lang="en-US" altLang="en-US" sz="2200" dirty="0">
                <a:latin typeface="Times New Roman" panose="02020603050405020304" pitchFamily="18" charset="0"/>
                <a:cs typeface="Times New Roman" panose="02020603050405020304" pitchFamily="18" charset="0"/>
              </a:rPr>
              <a:t>Students in each class are organized into four groups</a:t>
            </a:r>
          </a:p>
          <a:p>
            <a:pPr marL="914400" lvl="1" indent="-457200">
              <a:buAutoNum type="arabicPeriod"/>
            </a:pPr>
            <a:r>
              <a:rPr lang="en-US" altLang="en-US" sz="2200" dirty="0">
                <a:latin typeface="Times New Roman" panose="02020603050405020304" pitchFamily="18" charset="0"/>
                <a:cs typeface="Times New Roman" panose="02020603050405020304" pitchFamily="18" charset="0"/>
              </a:rPr>
              <a:t>A week before the lecture and seminar, </a:t>
            </a:r>
            <a:r>
              <a:rPr lang="en-US" altLang="en-US" sz="2200" i="1" dirty="0">
                <a:latin typeface="Times New Roman" panose="02020603050405020304" pitchFamily="18" charset="0"/>
                <a:cs typeface="Times New Roman" panose="02020603050405020304" pitchFamily="18" charset="0"/>
              </a:rPr>
              <a:t>all students </a:t>
            </a:r>
            <a:r>
              <a:rPr lang="en-US" altLang="en-US" sz="2200" dirty="0">
                <a:latin typeface="Times New Roman" panose="02020603050405020304" pitchFamily="18" charset="0"/>
                <a:cs typeface="Times New Roman" panose="02020603050405020304" pitchFamily="18" charset="0"/>
              </a:rPr>
              <a:t>given access to lecture slides, focus questions, and lecture text (</a:t>
            </a:r>
            <a:r>
              <a:rPr lang="en-US" altLang="en-US" sz="2200" i="1" dirty="0">
                <a:latin typeface="Times New Roman" panose="02020603050405020304" pitchFamily="18" charset="0"/>
                <a:cs typeface="Times New Roman" panose="02020603050405020304" pitchFamily="18" charset="0"/>
              </a:rPr>
              <a:t>provided by lecturers</a:t>
            </a:r>
            <a:r>
              <a:rPr lang="en-US" altLang="en-US" sz="2200" dirty="0">
                <a:latin typeface="Times New Roman" panose="02020603050405020304" pitchFamily="18" charset="0"/>
                <a:cs typeface="Times New Roman" panose="02020603050405020304" pitchFamily="18" charset="0"/>
              </a:rPr>
              <a:t>)</a:t>
            </a:r>
          </a:p>
          <a:p>
            <a:pPr marL="914400" lvl="1" indent="-457200">
              <a:buAutoNum type="arabicPeriod"/>
            </a:pPr>
            <a:r>
              <a:rPr lang="en-US" altLang="en-US" sz="2200" dirty="0">
                <a:latin typeface="Times New Roman" panose="02020603050405020304" pitchFamily="18" charset="0"/>
                <a:cs typeface="Times New Roman" panose="02020603050405020304" pitchFamily="18" charset="0"/>
              </a:rPr>
              <a:t>Students given a week to investigate topic and prepare a seminar, which follows lectures</a:t>
            </a:r>
          </a:p>
          <a:p>
            <a:pPr marL="914400" lvl="1" indent="-457200">
              <a:buAutoNum type="arabicPeriod"/>
            </a:pPr>
            <a:r>
              <a:rPr lang="en-US" altLang="en-US" sz="2200" dirty="0">
                <a:latin typeface="Times New Roman" panose="02020603050405020304" pitchFamily="18" charset="0"/>
                <a:cs typeface="Times New Roman" panose="02020603050405020304" pitchFamily="18" charset="0"/>
              </a:rPr>
              <a:t>Student groups are responsible for managing and organizing the space, audience and resources for the seminar</a:t>
            </a:r>
          </a:p>
        </p:txBody>
      </p:sp>
    </p:spTree>
    <p:extLst>
      <p:ext uri="{BB962C8B-B14F-4D97-AF65-F5344CB8AC3E}">
        <p14:creationId xmlns:p14="http://schemas.microsoft.com/office/powerpoint/2010/main" val="3080600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268760"/>
            <a:ext cx="8075240" cy="792088"/>
          </a:xfrm>
        </p:spPr>
        <p:txBody>
          <a:bodyPr>
            <a:noAutofit/>
          </a:bodyPr>
          <a:lstStyle/>
          <a:p>
            <a:r>
              <a:rPr lang="en-US" altLang="en-US" sz="2400" dirty="0"/>
              <a:t>Lecture Investigation Task: </a:t>
            </a:r>
            <a:br>
              <a:rPr lang="en-US" altLang="en-US" sz="2400" dirty="0"/>
            </a:br>
            <a:r>
              <a:rPr lang="en-US" altLang="en-US" sz="2400" dirty="0"/>
              <a:t>PREPARATION (60%)</a:t>
            </a:r>
            <a:endParaRPr lang="en-GB" sz="2400" dirty="0"/>
          </a:p>
        </p:txBody>
      </p:sp>
      <p:sp>
        <p:nvSpPr>
          <p:cNvPr id="3" name="Content Placeholder 2"/>
          <p:cNvSpPr>
            <a:spLocks noGrp="1"/>
          </p:cNvSpPr>
          <p:nvPr>
            <p:ph idx="1"/>
          </p:nvPr>
        </p:nvSpPr>
        <p:spPr>
          <a:xfrm>
            <a:off x="611560" y="2060848"/>
            <a:ext cx="8075240" cy="4065315"/>
          </a:xfrm>
        </p:spPr>
        <p:txBody>
          <a:bodyPr>
            <a:normAutofit/>
          </a:bodyPr>
          <a:lstStyle/>
          <a:p>
            <a:pPr marL="0" indent="0">
              <a:buNone/>
            </a:pPr>
            <a:r>
              <a:rPr lang="en-GB" sz="2400" b="1" dirty="0"/>
              <a:t>Framework</a:t>
            </a:r>
          </a:p>
        </p:txBody>
      </p:sp>
      <p:graphicFrame>
        <p:nvGraphicFramePr>
          <p:cNvPr id="4" name="Table 3"/>
          <p:cNvGraphicFramePr>
            <a:graphicFrameLocks noGrp="1"/>
          </p:cNvGraphicFramePr>
          <p:nvPr>
            <p:extLst>
              <p:ext uri="{D42A27DB-BD31-4B8C-83A1-F6EECF244321}">
                <p14:modId xmlns:p14="http://schemas.microsoft.com/office/powerpoint/2010/main" val="772126749"/>
              </p:ext>
            </p:extLst>
          </p:nvPr>
        </p:nvGraphicFramePr>
        <p:xfrm>
          <a:off x="611560" y="2636912"/>
          <a:ext cx="8136904" cy="3744416"/>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xmlns="" val="20000"/>
                    </a:ext>
                  </a:extLst>
                </a:gridCol>
                <a:gridCol w="7416824">
                  <a:extLst>
                    <a:ext uri="{9D8B030D-6E8A-4147-A177-3AD203B41FA5}">
                      <a16:colId xmlns:a16="http://schemas.microsoft.com/office/drawing/2014/main" xmlns="" val="20001"/>
                    </a:ext>
                  </a:extLst>
                </a:gridCol>
              </a:tblGrid>
              <a:tr h="871722">
                <a:tc>
                  <a:txBody>
                    <a:bodyPr/>
                    <a:lstStyle/>
                    <a:p>
                      <a:pPr marL="90170" algn="ctr">
                        <a:lnSpc>
                          <a:spcPct val="115000"/>
                        </a:lnSpc>
                        <a:spcAft>
                          <a:spcPts val="0"/>
                        </a:spcAft>
                      </a:pPr>
                      <a:r>
                        <a:rPr lang="en-GB" sz="1400" b="1" dirty="0">
                          <a:solidFill>
                            <a:schemeClr val="accent3"/>
                          </a:solidFill>
                          <a:effectLst/>
                          <a:latin typeface="Arial" panose="020B0604020202020204" pitchFamily="34" charset="0"/>
                          <a:cs typeface="Arial" panose="020B0604020202020204" pitchFamily="34" charset="0"/>
                        </a:rPr>
                        <a:t>1</a:t>
                      </a:r>
                      <a:endParaRPr lang="en-GB" sz="1400" b="1" dirty="0">
                        <a:solidFill>
                          <a:schemeClr val="accent3"/>
                        </a:solidFill>
                        <a:effectLst/>
                        <a:latin typeface="Arial" panose="020B0604020202020204" pitchFamily="34" charset="0"/>
                        <a:ea typeface="MS Mincho" panose="02020609040205080304" pitchFamily="49" charset="-128"/>
                        <a:cs typeface="Arial" panose="020B0604020202020204" pitchFamily="34" charset="0"/>
                      </a:endParaRPr>
                    </a:p>
                  </a:txBody>
                  <a:tcPr marL="0" marR="0" marT="0" marB="0" anchor="ctr">
                    <a:solidFill>
                      <a:schemeClr val="accent5">
                        <a:lumMod val="40000"/>
                        <a:lumOff val="60000"/>
                      </a:schemeClr>
                    </a:solidFill>
                  </a:tcPr>
                </a:tc>
                <a:tc>
                  <a:txBody>
                    <a:bodyPr/>
                    <a:lstStyle/>
                    <a:p>
                      <a:pPr>
                        <a:lnSpc>
                          <a:spcPct val="115000"/>
                        </a:lnSpc>
                        <a:spcAft>
                          <a:spcPts val="0"/>
                        </a:spcAft>
                      </a:pPr>
                      <a:r>
                        <a:rPr lang="en-GB" sz="1400" b="1" dirty="0">
                          <a:solidFill>
                            <a:schemeClr val="accent3"/>
                          </a:solidFill>
                          <a:effectLst/>
                          <a:latin typeface="Arial" panose="020B0604020202020204" pitchFamily="34" charset="0"/>
                          <a:cs typeface="Arial" panose="020B0604020202020204" pitchFamily="34" charset="0"/>
                        </a:rPr>
                        <a:t>Research</a:t>
                      </a:r>
                    </a:p>
                    <a:p>
                      <a:pPr>
                        <a:lnSpc>
                          <a:spcPct val="115000"/>
                        </a:lnSpc>
                        <a:spcAft>
                          <a:spcPts val="0"/>
                        </a:spcAft>
                      </a:pPr>
                      <a:r>
                        <a:rPr lang="en-GB" sz="1200" b="0" dirty="0">
                          <a:solidFill>
                            <a:schemeClr val="accent3"/>
                          </a:solidFill>
                          <a:effectLst/>
                          <a:latin typeface="Arial" panose="020B0604020202020204" pitchFamily="34" charset="0"/>
                          <a:cs typeface="Arial" panose="020B0604020202020204" pitchFamily="34" charset="0"/>
                        </a:rPr>
                        <a:t>The lecture topic has been investigated in depth. The introduction (narrative/notes) and summary (narrative/notes) clearly indicate the relevance of the questions to the topic.</a:t>
                      </a:r>
                      <a:endParaRPr lang="en-GB" sz="1200" b="0" dirty="0">
                        <a:solidFill>
                          <a:schemeClr val="accent3"/>
                        </a:solidFill>
                        <a:effectLst/>
                        <a:latin typeface="Arial" panose="020B0604020202020204" pitchFamily="34" charset="0"/>
                        <a:ea typeface="MS Mincho" panose="02020609040205080304" pitchFamily="49" charset="-128"/>
                        <a:cs typeface="Arial" panose="020B0604020202020204" pitchFamily="34" charset="0"/>
                      </a:endParaRPr>
                    </a:p>
                  </a:txBody>
                  <a:tcPr marL="53978" marR="53978" marT="53974" marB="53974" anchor="ctr">
                    <a:solidFill>
                      <a:schemeClr val="accent5">
                        <a:lumMod val="40000"/>
                        <a:lumOff val="60000"/>
                      </a:schemeClr>
                    </a:solidFill>
                  </a:tcPr>
                </a:tc>
                <a:extLst>
                  <a:ext uri="{0D108BD9-81ED-4DB2-BD59-A6C34878D82A}">
                    <a16:rowId xmlns:a16="http://schemas.microsoft.com/office/drawing/2014/main" xmlns="" val="10000"/>
                  </a:ext>
                </a:extLst>
              </a:tr>
              <a:tr h="871722">
                <a:tc>
                  <a:txBody>
                    <a:bodyPr/>
                    <a:lstStyle/>
                    <a:p>
                      <a:pPr marL="90170" algn="ctr">
                        <a:lnSpc>
                          <a:spcPct val="115000"/>
                        </a:lnSpc>
                        <a:spcAft>
                          <a:spcPts val="0"/>
                        </a:spcAft>
                      </a:pPr>
                      <a:r>
                        <a:rPr lang="en-GB" sz="1400" b="1" dirty="0">
                          <a:solidFill>
                            <a:schemeClr val="accent3"/>
                          </a:solidFill>
                          <a:effectLst/>
                          <a:latin typeface="Arial" panose="020B0604020202020204" pitchFamily="34" charset="0"/>
                          <a:cs typeface="Arial" panose="020B0604020202020204" pitchFamily="34" charset="0"/>
                        </a:rPr>
                        <a:t>2</a:t>
                      </a:r>
                      <a:endParaRPr lang="en-GB" sz="1400" b="1" dirty="0">
                        <a:solidFill>
                          <a:schemeClr val="accent3"/>
                        </a:solidFill>
                        <a:effectLst/>
                        <a:latin typeface="Arial" panose="020B0604020202020204" pitchFamily="34" charset="0"/>
                        <a:ea typeface="MS Mincho" panose="02020609040205080304" pitchFamily="49" charset="-128"/>
                        <a:cs typeface="Arial" panose="020B0604020202020204" pitchFamily="34" charset="0"/>
                      </a:endParaRPr>
                    </a:p>
                  </a:txBody>
                  <a:tcPr marL="0" marR="0" marT="0" marB="0" anchor="ctr">
                    <a:solidFill>
                      <a:schemeClr val="accent5">
                        <a:lumMod val="40000"/>
                        <a:lumOff val="60000"/>
                      </a:schemeClr>
                    </a:solidFill>
                  </a:tcPr>
                </a:tc>
                <a:tc>
                  <a:txBody>
                    <a:bodyPr/>
                    <a:lstStyle/>
                    <a:p>
                      <a:pPr>
                        <a:lnSpc>
                          <a:spcPct val="115000"/>
                        </a:lnSpc>
                        <a:spcAft>
                          <a:spcPts val="0"/>
                        </a:spcAft>
                      </a:pPr>
                      <a:r>
                        <a:rPr lang="en-GB" sz="1400" b="1" dirty="0">
                          <a:solidFill>
                            <a:schemeClr val="accent3"/>
                          </a:solidFill>
                          <a:effectLst/>
                          <a:latin typeface="Arial" panose="020B0604020202020204" pitchFamily="34" charset="0"/>
                          <a:cs typeface="Arial" panose="020B0604020202020204" pitchFamily="34" charset="0"/>
                        </a:rPr>
                        <a:t>Content</a:t>
                      </a:r>
                    </a:p>
                    <a:p>
                      <a:pPr>
                        <a:lnSpc>
                          <a:spcPct val="115000"/>
                        </a:lnSpc>
                        <a:spcAft>
                          <a:spcPts val="0"/>
                        </a:spcAft>
                      </a:pPr>
                      <a:r>
                        <a:rPr lang="en-GB" sz="1200" b="0" dirty="0">
                          <a:solidFill>
                            <a:schemeClr val="accent3"/>
                          </a:solidFill>
                          <a:effectLst/>
                          <a:latin typeface="Arial" panose="020B0604020202020204" pitchFamily="34" charset="0"/>
                          <a:cs typeface="Arial" panose="020B0604020202020204" pitchFamily="34" charset="0"/>
                        </a:rPr>
                        <a:t>The main issues related to the topic are identified and explained to an audience of non-experts (</a:t>
                      </a:r>
                      <a:r>
                        <a:rPr lang="en-GB" sz="1200" b="0" u="sng" dirty="0">
                          <a:solidFill>
                            <a:schemeClr val="accent3"/>
                          </a:solidFill>
                          <a:effectLst/>
                          <a:latin typeface="Arial" panose="020B0604020202020204" pitchFamily="34" charset="0"/>
                          <a:cs typeface="Arial" panose="020B0604020202020204" pitchFamily="34" charset="0"/>
                        </a:rPr>
                        <a:t>advice</a:t>
                      </a:r>
                      <a:r>
                        <a:rPr lang="en-GB" sz="1200" b="0" dirty="0">
                          <a:solidFill>
                            <a:schemeClr val="accent3"/>
                          </a:solidFill>
                          <a:effectLst/>
                          <a:latin typeface="Arial" panose="020B0604020202020204" pitchFamily="34" charset="0"/>
                          <a:cs typeface="Arial" panose="020B0604020202020204" pitchFamily="34" charset="0"/>
                        </a:rPr>
                        <a:t>: audience and team have read text and attended lecture)</a:t>
                      </a:r>
                      <a:endParaRPr lang="en-GB" sz="1200" b="0" dirty="0">
                        <a:solidFill>
                          <a:schemeClr val="accent3"/>
                        </a:solidFill>
                        <a:effectLst/>
                        <a:latin typeface="Arial" panose="020B0604020202020204" pitchFamily="34" charset="0"/>
                        <a:ea typeface="MS Mincho" panose="02020609040205080304" pitchFamily="49" charset="-128"/>
                        <a:cs typeface="Arial" panose="020B0604020202020204" pitchFamily="34" charset="0"/>
                      </a:endParaRPr>
                    </a:p>
                  </a:txBody>
                  <a:tcPr marL="53978" marR="53978" marT="53974" marB="53974" anchor="ctr">
                    <a:solidFill>
                      <a:schemeClr val="accent5">
                        <a:lumMod val="40000"/>
                        <a:lumOff val="60000"/>
                      </a:schemeClr>
                    </a:solidFill>
                  </a:tcPr>
                </a:tc>
                <a:extLst>
                  <a:ext uri="{0D108BD9-81ED-4DB2-BD59-A6C34878D82A}">
                    <a16:rowId xmlns:a16="http://schemas.microsoft.com/office/drawing/2014/main" xmlns="" val="10001"/>
                  </a:ext>
                </a:extLst>
              </a:tr>
              <a:tr h="1129250">
                <a:tc>
                  <a:txBody>
                    <a:bodyPr/>
                    <a:lstStyle/>
                    <a:p>
                      <a:pPr marL="90170" algn="ctr">
                        <a:lnSpc>
                          <a:spcPct val="115000"/>
                        </a:lnSpc>
                        <a:spcAft>
                          <a:spcPts val="0"/>
                        </a:spcAft>
                      </a:pPr>
                      <a:r>
                        <a:rPr lang="en-GB" sz="1400" b="1">
                          <a:solidFill>
                            <a:schemeClr val="accent3"/>
                          </a:solidFill>
                          <a:effectLst/>
                          <a:latin typeface="Arial" panose="020B0604020202020204" pitchFamily="34" charset="0"/>
                          <a:cs typeface="Arial" panose="020B0604020202020204" pitchFamily="34" charset="0"/>
                        </a:rPr>
                        <a:t>3</a:t>
                      </a:r>
                      <a:endParaRPr lang="en-GB" sz="1400" b="1">
                        <a:solidFill>
                          <a:schemeClr val="accent3"/>
                        </a:solidFill>
                        <a:effectLst/>
                        <a:latin typeface="Arial" panose="020B0604020202020204" pitchFamily="34" charset="0"/>
                        <a:ea typeface="MS Mincho" panose="02020609040205080304" pitchFamily="49" charset="-128"/>
                        <a:cs typeface="Arial" panose="020B0604020202020204" pitchFamily="34" charset="0"/>
                      </a:endParaRPr>
                    </a:p>
                  </a:txBody>
                  <a:tcPr marL="0" marR="0" marT="0" marB="0" anchor="ctr">
                    <a:solidFill>
                      <a:schemeClr val="accent5">
                        <a:lumMod val="40000"/>
                        <a:lumOff val="60000"/>
                      </a:schemeClr>
                    </a:solidFill>
                  </a:tcPr>
                </a:tc>
                <a:tc>
                  <a:txBody>
                    <a:bodyPr/>
                    <a:lstStyle/>
                    <a:p>
                      <a:pPr>
                        <a:lnSpc>
                          <a:spcPct val="115000"/>
                        </a:lnSpc>
                        <a:spcAft>
                          <a:spcPts val="0"/>
                        </a:spcAft>
                        <a:tabLst>
                          <a:tab pos="533400" algn="l"/>
                          <a:tab pos="1066800" algn="l"/>
                          <a:tab pos="1600200" algn="l"/>
                          <a:tab pos="2133600" algn="l"/>
                          <a:tab pos="2667000" algn="l"/>
                          <a:tab pos="3200400" algn="l"/>
                          <a:tab pos="3733800" algn="l"/>
                          <a:tab pos="4267200" algn="l"/>
                          <a:tab pos="4800600" algn="l"/>
                          <a:tab pos="5334000" algn="l"/>
                          <a:tab pos="5867400" algn="l"/>
                          <a:tab pos="6400800" algn="l"/>
                          <a:tab pos="6934200" algn="l"/>
                          <a:tab pos="7467600" algn="l"/>
                        </a:tabLst>
                      </a:pPr>
                      <a:r>
                        <a:rPr lang="en-GB" sz="1400" b="1" dirty="0">
                          <a:solidFill>
                            <a:schemeClr val="accent3"/>
                          </a:solidFill>
                          <a:effectLst/>
                          <a:latin typeface="Arial" panose="020B0604020202020204" pitchFamily="34" charset="0"/>
                          <a:cs typeface="Arial" panose="020B0604020202020204" pitchFamily="34" charset="0"/>
                        </a:rPr>
                        <a:t>Seminar Discussion Questions (form)</a:t>
                      </a:r>
                    </a:p>
                    <a:p>
                      <a:pPr>
                        <a:lnSpc>
                          <a:spcPct val="115000"/>
                        </a:lnSpc>
                        <a:spcAft>
                          <a:spcPts val="0"/>
                        </a:spcAft>
                        <a:tabLst>
                          <a:tab pos="533400" algn="l"/>
                          <a:tab pos="1066800" algn="l"/>
                          <a:tab pos="1600200" algn="l"/>
                          <a:tab pos="2133600" algn="l"/>
                          <a:tab pos="2667000" algn="l"/>
                          <a:tab pos="3200400" algn="l"/>
                          <a:tab pos="3733800" algn="l"/>
                          <a:tab pos="4267200" algn="l"/>
                          <a:tab pos="4800600" algn="l"/>
                          <a:tab pos="5334000" algn="l"/>
                          <a:tab pos="5867400" algn="l"/>
                          <a:tab pos="6400800" algn="l"/>
                          <a:tab pos="6934200" algn="l"/>
                          <a:tab pos="7467600" algn="l"/>
                        </a:tabLst>
                      </a:pPr>
                      <a:r>
                        <a:rPr lang="en-GB" sz="1200" b="0" dirty="0">
                          <a:solidFill>
                            <a:schemeClr val="accent3"/>
                          </a:solidFill>
                          <a:effectLst/>
                          <a:latin typeface="Arial" panose="020B0604020202020204" pitchFamily="34" charset="0"/>
                          <a:cs typeface="Arial" panose="020B0604020202020204" pitchFamily="34" charset="0"/>
                        </a:rPr>
                        <a:t>Question types are likely to be effective in enabling discussion, such as open questions, sometimes referred to as </a:t>
                      </a:r>
                      <a:r>
                        <a:rPr lang="en-GB" sz="1200" b="0" dirty="0" err="1">
                          <a:solidFill>
                            <a:schemeClr val="accent3"/>
                          </a:solidFill>
                          <a:effectLst/>
                          <a:latin typeface="Arial" panose="020B0604020202020204" pitchFamily="34" charset="0"/>
                          <a:cs typeface="Arial" panose="020B0604020202020204" pitchFamily="34" charset="0"/>
                        </a:rPr>
                        <a:t>wh</a:t>
                      </a:r>
                      <a:r>
                        <a:rPr lang="en-GB" sz="1200" b="0" dirty="0">
                          <a:solidFill>
                            <a:schemeClr val="accent3"/>
                          </a:solidFill>
                          <a:effectLst/>
                          <a:latin typeface="Arial" panose="020B0604020202020204" pitchFamily="34" charset="0"/>
                          <a:cs typeface="Arial" panose="020B0604020202020204" pitchFamily="34" charset="0"/>
                        </a:rPr>
                        <a:t>-questions, beginning with ‘Why’ or ‘How’. (</a:t>
                      </a:r>
                      <a:r>
                        <a:rPr lang="en-GB" sz="1200" b="0" u="sng" dirty="0">
                          <a:solidFill>
                            <a:schemeClr val="accent3"/>
                          </a:solidFill>
                          <a:effectLst/>
                          <a:latin typeface="Arial" panose="020B0604020202020204" pitchFamily="34" charset="0"/>
                          <a:cs typeface="Arial" panose="020B0604020202020204" pitchFamily="34" charset="0"/>
                        </a:rPr>
                        <a:t>advice</a:t>
                      </a:r>
                      <a:r>
                        <a:rPr lang="en-GB" sz="1200" b="0" dirty="0">
                          <a:solidFill>
                            <a:schemeClr val="accent3"/>
                          </a:solidFill>
                          <a:effectLst/>
                          <a:latin typeface="Arial" panose="020B0604020202020204" pitchFamily="34" charset="0"/>
                          <a:cs typeface="Arial" panose="020B0604020202020204" pitchFamily="34" charset="0"/>
                        </a:rPr>
                        <a:t>: see questions, subject specific seminars) </a:t>
                      </a:r>
                      <a:endParaRPr lang="en-GB" sz="1200" b="0" dirty="0">
                        <a:solidFill>
                          <a:schemeClr val="accent3"/>
                        </a:solidFill>
                        <a:effectLst/>
                        <a:latin typeface="Arial" panose="020B0604020202020204" pitchFamily="34" charset="0"/>
                        <a:ea typeface="MS Mincho" panose="02020609040205080304" pitchFamily="49" charset="-128"/>
                        <a:cs typeface="Arial" panose="020B0604020202020204" pitchFamily="34" charset="0"/>
                      </a:endParaRPr>
                    </a:p>
                  </a:txBody>
                  <a:tcPr marL="53978" marR="53978" marT="53974" marB="53974" anchor="ctr">
                    <a:solidFill>
                      <a:schemeClr val="accent5">
                        <a:lumMod val="40000"/>
                        <a:lumOff val="60000"/>
                      </a:schemeClr>
                    </a:solidFill>
                  </a:tcPr>
                </a:tc>
                <a:extLst>
                  <a:ext uri="{0D108BD9-81ED-4DB2-BD59-A6C34878D82A}">
                    <a16:rowId xmlns:a16="http://schemas.microsoft.com/office/drawing/2014/main" xmlns="" val="10002"/>
                  </a:ext>
                </a:extLst>
              </a:tr>
              <a:tr h="871722">
                <a:tc>
                  <a:txBody>
                    <a:bodyPr/>
                    <a:lstStyle/>
                    <a:p>
                      <a:pPr marL="90170" algn="ctr">
                        <a:lnSpc>
                          <a:spcPct val="115000"/>
                        </a:lnSpc>
                        <a:spcAft>
                          <a:spcPts val="0"/>
                        </a:spcAft>
                      </a:pPr>
                      <a:r>
                        <a:rPr lang="en-GB" sz="1400" b="1">
                          <a:solidFill>
                            <a:schemeClr val="accent3"/>
                          </a:solidFill>
                          <a:effectLst/>
                          <a:latin typeface="Arial" panose="020B0604020202020204" pitchFamily="34" charset="0"/>
                          <a:cs typeface="Arial" panose="020B0604020202020204" pitchFamily="34" charset="0"/>
                        </a:rPr>
                        <a:t>4</a:t>
                      </a:r>
                      <a:endParaRPr lang="en-GB" sz="1400" b="1">
                        <a:solidFill>
                          <a:schemeClr val="accent3"/>
                        </a:solidFill>
                        <a:effectLst/>
                        <a:latin typeface="Arial" panose="020B0604020202020204" pitchFamily="34" charset="0"/>
                        <a:ea typeface="MS Mincho" panose="02020609040205080304" pitchFamily="49" charset="-128"/>
                        <a:cs typeface="Arial" panose="020B0604020202020204" pitchFamily="34" charset="0"/>
                      </a:endParaRPr>
                    </a:p>
                  </a:txBody>
                  <a:tcPr marL="0" marR="0" marT="0" marB="0" anchor="ctr">
                    <a:solidFill>
                      <a:schemeClr val="accent5">
                        <a:lumMod val="40000"/>
                        <a:lumOff val="60000"/>
                      </a:schemeClr>
                    </a:solidFill>
                  </a:tcPr>
                </a:tc>
                <a:tc>
                  <a:txBody>
                    <a:bodyPr/>
                    <a:lstStyle/>
                    <a:p>
                      <a:pPr>
                        <a:lnSpc>
                          <a:spcPct val="115000"/>
                        </a:lnSpc>
                        <a:spcAft>
                          <a:spcPts val="0"/>
                        </a:spcAft>
                        <a:tabLst>
                          <a:tab pos="533400" algn="l"/>
                          <a:tab pos="1066800" algn="l"/>
                          <a:tab pos="1600200" algn="l"/>
                          <a:tab pos="2133600" algn="l"/>
                          <a:tab pos="2667000" algn="l"/>
                          <a:tab pos="3200400" algn="l"/>
                          <a:tab pos="3733800" algn="l"/>
                          <a:tab pos="4267200" algn="l"/>
                          <a:tab pos="4800600" algn="l"/>
                          <a:tab pos="5334000" algn="l"/>
                          <a:tab pos="5867400" algn="l"/>
                          <a:tab pos="6400800" algn="l"/>
                          <a:tab pos="6934200" algn="l"/>
                          <a:tab pos="7467600" algn="l"/>
                        </a:tabLst>
                      </a:pPr>
                      <a:r>
                        <a:rPr lang="en-GB" sz="1400" b="1" dirty="0">
                          <a:solidFill>
                            <a:schemeClr val="accent3"/>
                          </a:solidFill>
                          <a:effectLst/>
                          <a:latin typeface="Arial" panose="020B0604020202020204" pitchFamily="34" charset="0"/>
                          <a:cs typeface="Arial" panose="020B0604020202020204" pitchFamily="34" charset="0"/>
                        </a:rPr>
                        <a:t>Strategy (responding to a problem)</a:t>
                      </a:r>
                    </a:p>
                    <a:p>
                      <a:pPr>
                        <a:lnSpc>
                          <a:spcPct val="115000"/>
                        </a:lnSpc>
                        <a:spcAft>
                          <a:spcPts val="0"/>
                        </a:spcAft>
                        <a:tabLst>
                          <a:tab pos="533400" algn="l"/>
                          <a:tab pos="1066800" algn="l"/>
                          <a:tab pos="1600200" algn="l"/>
                          <a:tab pos="2133600" algn="l"/>
                          <a:tab pos="2667000" algn="l"/>
                          <a:tab pos="3200400" algn="l"/>
                          <a:tab pos="3733800" algn="l"/>
                          <a:tab pos="4267200" algn="l"/>
                          <a:tab pos="4800600" algn="l"/>
                          <a:tab pos="5334000" algn="l"/>
                          <a:tab pos="5867400" algn="l"/>
                          <a:tab pos="6400800" algn="l"/>
                          <a:tab pos="6934200" algn="l"/>
                          <a:tab pos="7467600" algn="l"/>
                        </a:tabLst>
                      </a:pPr>
                      <a:r>
                        <a:rPr lang="en-GB" sz="1200" b="0" dirty="0">
                          <a:solidFill>
                            <a:schemeClr val="accent3"/>
                          </a:solidFill>
                          <a:effectLst/>
                          <a:latin typeface="Arial" panose="020B0604020202020204" pitchFamily="34" charset="0"/>
                          <a:cs typeface="Arial" panose="020B0604020202020204" pitchFamily="34" charset="0"/>
                        </a:rPr>
                        <a:t>The seminar topic was shown to have real world application (examples). Barriers to addressing issues/problems were identified.</a:t>
                      </a:r>
                      <a:endParaRPr lang="en-GB" sz="1200" b="0" dirty="0">
                        <a:solidFill>
                          <a:schemeClr val="accent3"/>
                        </a:solidFill>
                        <a:effectLst/>
                        <a:latin typeface="Arial" panose="020B0604020202020204" pitchFamily="34" charset="0"/>
                        <a:ea typeface="MS Mincho" panose="02020609040205080304" pitchFamily="49" charset="-128"/>
                        <a:cs typeface="Arial" panose="020B0604020202020204" pitchFamily="34" charset="0"/>
                      </a:endParaRPr>
                    </a:p>
                  </a:txBody>
                  <a:tcPr marL="53978" marR="53978" marT="53974" marB="53974" anchor="ctr">
                    <a:solidFill>
                      <a:schemeClr val="accent5">
                        <a:lumMod val="40000"/>
                        <a:lumOff val="60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581277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96752"/>
            <a:ext cx="8075240" cy="936104"/>
          </a:xfrm>
        </p:spPr>
        <p:txBody>
          <a:bodyPr>
            <a:normAutofit/>
          </a:bodyPr>
          <a:lstStyle/>
          <a:p>
            <a:r>
              <a:rPr lang="en-US" altLang="en-US" sz="2700" dirty="0"/>
              <a:t>Lecture Investigation Task: </a:t>
            </a:r>
            <a:br>
              <a:rPr lang="en-US" altLang="en-US" sz="2700" dirty="0"/>
            </a:br>
            <a:r>
              <a:rPr lang="en-US" altLang="en-US" sz="2700" dirty="0"/>
              <a:t>IMPLEMENTATION (40%)</a:t>
            </a:r>
            <a:endParaRPr lang="en-GB" sz="2700" dirty="0"/>
          </a:p>
        </p:txBody>
      </p:sp>
      <p:sp>
        <p:nvSpPr>
          <p:cNvPr id="3" name="Content Placeholder 2"/>
          <p:cNvSpPr>
            <a:spLocks noGrp="1"/>
          </p:cNvSpPr>
          <p:nvPr>
            <p:ph idx="1"/>
          </p:nvPr>
        </p:nvSpPr>
        <p:spPr>
          <a:xfrm>
            <a:off x="611560" y="2132856"/>
            <a:ext cx="8075240" cy="3993307"/>
          </a:xfrm>
        </p:spPr>
        <p:txBody>
          <a:bodyPr>
            <a:normAutofit/>
          </a:bodyPr>
          <a:lstStyle/>
          <a:p>
            <a:pPr marL="0" indent="0">
              <a:buNone/>
            </a:pPr>
            <a:r>
              <a:rPr lang="en-GB" sz="2400" b="1" dirty="0"/>
              <a:t>Framework</a:t>
            </a:r>
          </a:p>
          <a:p>
            <a:pPr marL="0" indent="0">
              <a:buNone/>
            </a:pPr>
            <a:endParaRPr lang="en-GB" sz="2400" b="1" dirty="0"/>
          </a:p>
        </p:txBody>
      </p:sp>
      <p:graphicFrame>
        <p:nvGraphicFramePr>
          <p:cNvPr id="4" name="Table 3"/>
          <p:cNvGraphicFramePr>
            <a:graphicFrameLocks noGrp="1"/>
          </p:cNvGraphicFramePr>
          <p:nvPr>
            <p:extLst>
              <p:ext uri="{D42A27DB-BD31-4B8C-83A1-F6EECF244321}">
                <p14:modId xmlns:p14="http://schemas.microsoft.com/office/powerpoint/2010/main" val="3426439101"/>
              </p:ext>
            </p:extLst>
          </p:nvPr>
        </p:nvGraphicFramePr>
        <p:xfrm>
          <a:off x="611560" y="2708921"/>
          <a:ext cx="7920880" cy="3744654"/>
        </p:xfrm>
        <a:graphic>
          <a:graphicData uri="http://schemas.openxmlformats.org/drawingml/2006/table">
            <a:tbl>
              <a:tblPr firstRow="1" bandRow="1">
                <a:tableStyleId>{5C22544A-7EE6-4342-B048-85BDC9FD1C3A}</a:tableStyleId>
              </a:tblPr>
              <a:tblGrid>
                <a:gridCol w="732445">
                  <a:extLst>
                    <a:ext uri="{9D8B030D-6E8A-4147-A177-3AD203B41FA5}">
                      <a16:colId xmlns:a16="http://schemas.microsoft.com/office/drawing/2014/main" xmlns="" val="20000"/>
                    </a:ext>
                  </a:extLst>
                </a:gridCol>
                <a:gridCol w="7188435">
                  <a:extLst>
                    <a:ext uri="{9D8B030D-6E8A-4147-A177-3AD203B41FA5}">
                      <a16:colId xmlns:a16="http://schemas.microsoft.com/office/drawing/2014/main" xmlns="" val="20001"/>
                    </a:ext>
                  </a:extLst>
                </a:gridCol>
              </a:tblGrid>
              <a:tr h="977692">
                <a:tc>
                  <a:txBody>
                    <a:bodyPr/>
                    <a:lstStyle/>
                    <a:p>
                      <a:pPr marL="90170" algn="ctr">
                        <a:lnSpc>
                          <a:spcPct val="115000"/>
                        </a:lnSpc>
                        <a:spcAft>
                          <a:spcPts val="0"/>
                        </a:spcAft>
                      </a:pPr>
                      <a:r>
                        <a:rPr lang="en-GB" sz="1200" b="1" dirty="0">
                          <a:solidFill>
                            <a:schemeClr val="accent3"/>
                          </a:solidFill>
                          <a:effectLst/>
                          <a:latin typeface="Arial" panose="020B0604020202020204" pitchFamily="34" charset="0"/>
                          <a:ea typeface="MS Mincho" panose="02020609040205080304" pitchFamily="49" charset="-128"/>
                          <a:cs typeface="Arial" panose="020B0604020202020204" pitchFamily="34" charset="0"/>
                        </a:rPr>
                        <a:t>5</a:t>
                      </a:r>
                    </a:p>
                  </a:txBody>
                  <a:tcPr marL="0" marR="0" marT="0" marB="0" anchor="ctr">
                    <a:solidFill>
                      <a:schemeClr val="accent5">
                        <a:lumMod val="40000"/>
                        <a:lumOff val="60000"/>
                      </a:schemeClr>
                    </a:solidFill>
                  </a:tcPr>
                </a:tc>
                <a:tc>
                  <a:txBody>
                    <a:bodyPr/>
                    <a:lstStyle/>
                    <a:p>
                      <a:pPr>
                        <a:lnSpc>
                          <a:spcPct val="115000"/>
                        </a:lnSpc>
                        <a:spcAft>
                          <a:spcPts val="0"/>
                        </a:spcAft>
                        <a:tabLst>
                          <a:tab pos="533400" algn="l"/>
                          <a:tab pos="1066800" algn="l"/>
                          <a:tab pos="1600200" algn="l"/>
                          <a:tab pos="2133600" algn="l"/>
                          <a:tab pos="2667000" algn="l"/>
                          <a:tab pos="3200400" algn="l"/>
                          <a:tab pos="3733800" algn="l"/>
                          <a:tab pos="4267200" algn="l"/>
                          <a:tab pos="4800600" algn="l"/>
                          <a:tab pos="5334000" algn="l"/>
                          <a:tab pos="5867400" algn="l"/>
                          <a:tab pos="6400800" algn="l"/>
                          <a:tab pos="6934200" algn="l"/>
                          <a:tab pos="7467600" algn="l"/>
                        </a:tabLst>
                      </a:pPr>
                      <a:r>
                        <a:rPr lang="en-GB" sz="1400" b="1" dirty="0">
                          <a:solidFill>
                            <a:schemeClr val="accent3"/>
                          </a:solidFill>
                          <a:effectLst/>
                          <a:latin typeface="Arial" panose="020B0604020202020204" pitchFamily="34" charset="0"/>
                          <a:ea typeface="MS Mincho" panose="02020609040205080304" pitchFamily="49" charset="-128"/>
                          <a:cs typeface="Arial" panose="020B0604020202020204" pitchFamily="34" charset="0"/>
                        </a:rPr>
                        <a:t>Collaboration (teamwork)</a:t>
                      </a:r>
                    </a:p>
                    <a:p>
                      <a:pPr>
                        <a:lnSpc>
                          <a:spcPct val="115000"/>
                        </a:lnSpc>
                        <a:spcAft>
                          <a:spcPts val="0"/>
                        </a:spcAft>
                        <a:tabLst>
                          <a:tab pos="533400" algn="l"/>
                          <a:tab pos="1066800" algn="l"/>
                          <a:tab pos="1600200" algn="l"/>
                          <a:tab pos="2133600" algn="l"/>
                          <a:tab pos="2667000" algn="l"/>
                          <a:tab pos="3200400" algn="l"/>
                          <a:tab pos="3733800" algn="l"/>
                          <a:tab pos="4267200" algn="l"/>
                          <a:tab pos="4800600" algn="l"/>
                          <a:tab pos="5334000" algn="l"/>
                          <a:tab pos="5867400" algn="l"/>
                          <a:tab pos="6400800" algn="l"/>
                          <a:tab pos="6934200" algn="l"/>
                          <a:tab pos="7467600" algn="l"/>
                        </a:tabLst>
                      </a:pPr>
                      <a:r>
                        <a:rPr lang="en-GB" sz="1200" b="0" dirty="0">
                          <a:solidFill>
                            <a:schemeClr val="accent3"/>
                          </a:solidFill>
                          <a:effectLst/>
                          <a:latin typeface="Arial" panose="020B0604020202020204" pitchFamily="34" charset="0"/>
                          <a:ea typeface="MS Mincho" panose="02020609040205080304" pitchFamily="49" charset="-128"/>
                          <a:cs typeface="Arial" panose="020B0604020202020204" pitchFamily="34" charset="0"/>
                        </a:rPr>
                        <a:t>The team communicated effectively with team members in the preparation and implementation phases, to deliver and manage an appropriate discussion with an </a:t>
                      </a:r>
                      <a:r>
                        <a:rPr lang="en-GB" sz="1200" b="0" i="1" dirty="0">
                          <a:solidFill>
                            <a:schemeClr val="accent3"/>
                          </a:solidFill>
                          <a:effectLst/>
                          <a:latin typeface="Arial" panose="020B0604020202020204" pitchFamily="34" charset="0"/>
                          <a:ea typeface="MS Mincho" panose="02020609040205080304" pitchFamily="49" charset="-128"/>
                          <a:cs typeface="Arial" panose="020B0604020202020204" pitchFamily="34" charset="0"/>
                        </a:rPr>
                        <a:t>outcome, </a:t>
                      </a:r>
                      <a:r>
                        <a:rPr lang="en-GB" sz="1200" b="0" dirty="0">
                          <a:solidFill>
                            <a:schemeClr val="accent3"/>
                          </a:solidFill>
                          <a:effectLst/>
                          <a:latin typeface="Arial" panose="020B0604020202020204" pitchFamily="34" charset="0"/>
                          <a:ea typeface="MS Mincho" panose="02020609040205080304" pitchFamily="49" charset="-128"/>
                          <a:cs typeface="Arial" panose="020B0604020202020204" pitchFamily="34" charset="0"/>
                        </a:rPr>
                        <a:t>which is </a:t>
                      </a:r>
                      <a:r>
                        <a:rPr lang="en-GB" sz="1200" b="0" u="sng" dirty="0">
                          <a:solidFill>
                            <a:schemeClr val="accent3"/>
                          </a:solidFill>
                          <a:effectLst/>
                          <a:latin typeface="Arial" panose="020B0604020202020204" pitchFamily="34" charset="0"/>
                          <a:ea typeface="MS Mincho" panose="02020609040205080304" pitchFamily="49" charset="-128"/>
                          <a:cs typeface="Arial" panose="020B0604020202020204" pitchFamily="34" charset="0"/>
                        </a:rPr>
                        <a:t>clear </a:t>
                      </a:r>
                      <a:r>
                        <a:rPr lang="en-GB" sz="1200" b="0" dirty="0">
                          <a:solidFill>
                            <a:schemeClr val="accent3"/>
                          </a:solidFill>
                          <a:effectLst/>
                          <a:latin typeface="Arial" panose="020B0604020202020204" pitchFamily="34" charset="0"/>
                          <a:ea typeface="MS Mincho" panose="02020609040205080304" pitchFamily="49" charset="-128"/>
                          <a:cs typeface="Arial" panose="020B0604020202020204" pitchFamily="34" charset="0"/>
                        </a:rPr>
                        <a:t>to participants</a:t>
                      </a:r>
                    </a:p>
                  </a:txBody>
                  <a:tcPr marL="53975" marR="53975" marT="53973" marB="53973" anchor="ctr">
                    <a:solidFill>
                      <a:schemeClr val="accent5">
                        <a:lumMod val="40000"/>
                        <a:lumOff val="60000"/>
                      </a:schemeClr>
                    </a:solidFill>
                  </a:tcPr>
                </a:tc>
                <a:extLst>
                  <a:ext uri="{0D108BD9-81ED-4DB2-BD59-A6C34878D82A}">
                    <a16:rowId xmlns:a16="http://schemas.microsoft.com/office/drawing/2014/main" xmlns="" val="10000"/>
                  </a:ext>
                </a:extLst>
              </a:tr>
              <a:tr h="1194319">
                <a:tc>
                  <a:txBody>
                    <a:bodyPr/>
                    <a:lstStyle/>
                    <a:p>
                      <a:pPr marL="90170" algn="ctr">
                        <a:lnSpc>
                          <a:spcPct val="115000"/>
                        </a:lnSpc>
                        <a:spcAft>
                          <a:spcPts val="0"/>
                        </a:spcAft>
                      </a:pPr>
                      <a:r>
                        <a:rPr lang="en-GB" sz="1200" b="1">
                          <a:solidFill>
                            <a:schemeClr val="accent3"/>
                          </a:solidFill>
                          <a:effectLst/>
                          <a:latin typeface="Arial" panose="020B0604020202020204" pitchFamily="34" charset="0"/>
                          <a:ea typeface="MS Mincho" panose="02020609040205080304" pitchFamily="49" charset="-128"/>
                          <a:cs typeface="Arial" panose="020B0604020202020204" pitchFamily="34" charset="0"/>
                        </a:rPr>
                        <a:t>6</a:t>
                      </a:r>
                    </a:p>
                  </a:txBody>
                  <a:tcPr marL="0" marR="0" marT="0" marB="0" anchor="ctr">
                    <a:solidFill>
                      <a:schemeClr val="accent5">
                        <a:lumMod val="40000"/>
                        <a:lumOff val="60000"/>
                      </a:schemeClr>
                    </a:solidFill>
                  </a:tcPr>
                </a:tc>
                <a:tc>
                  <a:txBody>
                    <a:bodyPr/>
                    <a:lstStyle/>
                    <a:p>
                      <a:pPr>
                        <a:lnSpc>
                          <a:spcPct val="115000"/>
                        </a:lnSpc>
                        <a:spcAft>
                          <a:spcPts val="0"/>
                        </a:spcAft>
                        <a:tabLst>
                          <a:tab pos="533400" algn="l"/>
                          <a:tab pos="1066800" algn="l"/>
                          <a:tab pos="1600200" algn="l"/>
                          <a:tab pos="2133600" algn="l"/>
                          <a:tab pos="2667000" algn="l"/>
                          <a:tab pos="3200400" algn="l"/>
                          <a:tab pos="3733800" algn="l"/>
                          <a:tab pos="4267200" algn="l"/>
                          <a:tab pos="4800600" algn="l"/>
                          <a:tab pos="5334000" algn="l"/>
                          <a:tab pos="5867400" algn="l"/>
                          <a:tab pos="6400800" algn="l"/>
                          <a:tab pos="6934200" algn="l"/>
                          <a:tab pos="7467600" algn="l"/>
                        </a:tabLst>
                      </a:pPr>
                      <a:r>
                        <a:rPr lang="en-GB" sz="1400" b="1" dirty="0">
                          <a:solidFill>
                            <a:schemeClr val="accent3"/>
                          </a:solidFill>
                          <a:effectLst/>
                          <a:latin typeface="Arial" panose="020B0604020202020204" pitchFamily="34" charset="0"/>
                          <a:ea typeface="MS Mincho" panose="02020609040205080304" pitchFamily="49" charset="-128"/>
                          <a:cs typeface="Arial" panose="020B0604020202020204" pitchFamily="34" charset="0"/>
                        </a:rPr>
                        <a:t>Organisation and Management</a:t>
                      </a:r>
                    </a:p>
                    <a:p>
                      <a:pPr>
                        <a:lnSpc>
                          <a:spcPct val="115000"/>
                        </a:lnSpc>
                        <a:spcAft>
                          <a:spcPts val="0"/>
                        </a:spcAft>
                        <a:tabLst>
                          <a:tab pos="533400" algn="l"/>
                          <a:tab pos="1066800" algn="l"/>
                          <a:tab pos="1600200" algn="l"/>
                          <a:tab pos="2133600" algn="l"/>
                          <a:tab pos="2667000" algn="l"/>
                          <a:tab pos="3200400" algn="l"/>
                          <a:tab pos="3733800" algn="l"/>
                          <a:tab pos="4267200" algn="l"/>
                          <a:tab pos="4800600" algn="l"/>
                          <a:tab pos="5334000" algn="l"/>
                          <a:tab pos="5867400" algn="l"/>
                          <a:tab pos="6400800" algn="l"/>
                          <a:tab pos="6934200" algn="l"/>
                          <a:tab pos="7467600" algn="l"/>
                        </a:tabLst>
                      </a:pPr>
                      <a:r>
                        <a:rPr lang="en-GB" sz="1200" b="0" dirty="0">
                          <a:solidFill>
                            <a:schemeClr val="accent3"/>
                          </a:solidFill>
                          <a:effectLst/>
                          <a:latin typeface="Arial" panose="020B0604020202020204" pitchFamily="34" charset="0"/>
                          <a:ea typeface="MS Mincho" panose="02020609040205080304" pitchFamily="49" charset="-128"/>
                          <a:cs typeface="Arial" panose="020B0604020202020204" pitchFamily="34" charset="0"/>
                        </a:rPr>
                        <a:t>Understood responsibilities and </a:t>
                      </a:r>
                      <a:r>
                        <a:rPr lang="en-GB" sz="1200" b="0" i="1" dirty="0">
                          <a:solidFill>
                            <a:schemeClr val="accent3"/>
                          </a:solidFill>
                          <a:effectLst/>
                          <a:latin typeface="Arial" panose="020B0604020202020204" pitchFamily="34" charset="0"/>
                          <a:ea typeface="MS Mincho" panose="02020609040205080304" pitchFamily="49" charset="-128"/>
                          <a:cs typeface="Arial" panose="020B0604020202020204" pitchFamily="34" charset="0"/>
                        </a:rPr>
                        <a:t>provided a </a:t>
                      </a:r>
                      <a:r>
                        <a:rPr lang="en-GB" sz="1200" b="0" i="1" u="sng" dirty="0">
                          <a:solidFill>
                            <a:schemeClr val="accent3"/>
                          </a:solidFill>
                          <a:effectLst/>
                          <a:latin typeface="Arial" panose="020B0604020202020204" pitchFamily="34" charset="0"/>
                          <a:ea typeface="MS Mincho" panose="02020609040205080304" pitchFamily="49" charset="-128"/>
                          <a:cs typeface="Arial" panose="020B0604020202020204" pitchFamily="34" charset="0"/>
                        </a:rPr>
                        <a:t>clear</a:t>
                      </a:r>
                      <a:r>
                        <a:rPr lang="en-GB" sz="1200" b="0" i="1" dirty="0">
                          <a:solidFill>
                            <a:schemeClr val="accent3"/>
                          </a:solidFill>
                          <a:effectLst/>
                          <a:latin typeface="Arial" panose="020B0604020202020204" pitchFamily="34" charset="0"/>
                          <a:ea typeface="MS Mincho" panose="02020609040205080304" pitchFamily="49" charset="-128"/>
                          <a:cs typeface="Arial" panose="020B0604020202020204" pitchFamily="34" charset="0"/>
                        </a:rPr>
                        <a:t> seminar agenda</a:t>
                      </a:r>
                      <a:r>
                        <a:rPr lang="en-GB" sz="1200" b="0" dirty="0">
                          <a:solidFill>
                            <a:schemeClr val="accent3"/>
                          </a:solidFill>
                          <a:effectLst/>
                          <a:latin typeface="Arial" panose="020B0604020202020204" pitchFamily="34" charset="0"/>
                          <a:ea typeface="MS Mincho" panose="02020609040205080304" pitchFamily="49" charset="-128"/>
                          <a:cs typeface="Arial" panose="020B0604020202020204" pitchFamily="34" charset="0"/>
                        </a:rPr>
                        <a:t> (</a:t>
                      </a:r>
                      <a:r>
                        <a:rPr lang="en-GB" sz="1200" b="0" i="1" dirty="0">
                          <a:solidFill>
                            <a:schemeClr val="accent3"/>
                          </a:solidFill>
                          <a:effectLst/>
                          <a:latin typeface="Arial" panose="020B0604020202020204" pitchFamily="34" charset="0"/>
                          <a:ea typeface="MS Mincho" panose="02020609040205080304" pitchFamily="49" charset="-128"/>
                          <a:cs typeface="Arial" panose="020B0604020202020204" pitchFamily="34" charset="0"/>
                        </a:rPr>
                        <a:t>with notes &amp; timings</a:t>
                      </a:r>
                      <a:r>
                        <a:rPr lang="en-GB" sz="1200" b="0" dirty="0">
                          <a:solidFill>
                            <a:schemeClr val="accent3"/>
                          </a:solidFill>
                          <a:effectLst/>
                          <a:latin typeface="Arial" panose="020B0604020202020204" pitchFamily="34" charset="0"/>
                          <a:ea typeface="MS Mincho" panose="02020609040205080304" pitchFamily="49" charset="-128"/>
                          <a:cs typeface="Arial" panose="020B0604020202020204" pitchFamily="34" charset="0"/>
                        </a:rPr>
                        <a:t>) plus </a:t>
                      </a:r>
                      <a:r>
                        <a:rPr lang="en-GB" sz="1200" b="0" i="1" dirty="0">
                          <a:solidFill>
                            <a:schemeClr val="accent3"/>
                          </a:solidFill>
                          <a:effectLst/>
                          <a:latin typeface="Arial" panose="020B0604020202020204" pitchFamily="34" charset="0"/>
                          <a:ea typeface="MS Mincho" panose="02020609040205080304" pitchFamily="49" charset="-128"/>
                          <a:cs typeface="Arial" panose="020B0604020202020204" pitchFamily="34" charset="0"/>
                        </a:rPr>
                        <a:t>handouts</a:t>
                      </a:r>
                      <a:r>
                        <a:rPr lang="en-GB" sz="1200" b="0" dirty="0">
                          <a:solidFill>
                            <a:schemeClr val="accent3"/>
                          </a:solidFill>
                          <a:effectLst/>
                          <a:latin typeface="Arial" panose="020B0604020202020204" pitchFamily="34" charset="0"/>
                          <a:ea typeface="MS Mincho" panose="02020609040205080304" pitchFamily="49" charset="-128"/>
                          <a:cs typeface="Arial" panose="020B0604020202020204" pitchFamily="34" charset="0"/>
                        </a:rPr>
                        <a:t> (reformatted </a:t>
                      </a:r>
                      <a:r>
                        <a:rPr lang="en-GB" sz="1200" b="0" i="1" dirty="0">
                          <a:solidFill>
                            <a:schemeClr val="accent3"/>
                          </a:solidFill>
                          <a:effectLst/>
                          <a:latin typeface="Arial" panose="020B0604020202020204" pitchFamily="34" charset="0"/>
                          <a:ea typeface="MS Mincho" panose="02020609040205080304" pitchFamily="49" charset="-128"/>
                          <a:cs typeface="Arial" panose="020B0604020202020204" pitchFamily="34" charset="0"/>
                        </a:rPr>
                        <a:t>seminar questions</a:t>
                      </a:r>
                      <a:r>
                        <a:rPr lang="en-GB" sz="1200" b="0" dirty="0">
                          <a:solidFill>
                            <a:schemeClr val="accent3"/>
                          </a:solidFill>
                          <a:effectLst/>
                          <a:latin typeface="Arial" panose="020B0604020202020204" pitchFamily="34" charset="0"/>
                          <a:ea typeface="MS Mincho" panose="02020609040205080304" pitchFamily="49" charset="-128"/>
                          <a:cs typeface="Arial" panose="020B0604020202020204" pitchFamily="34" charset="0"/>
                        </a:rPr>
                        <a:t> &amp; </a:t>
                      </a:r>
                      <a:r>
                        <a:rPr lang="en-GB" sz="1200" b="0" i="1" dirty="0">
                          <a:solidFill>
                            <a:schemeClr val="accent3"/>
                          </a:solidFill>
                          <a:effectLst/>
                          <a:latin typeface="Arial" panose="020B0604020202020204" pitchFamily="34" charset="0"/>
                          <a:ea typeface="MS Mincho" panose="02020609040205080304" pitchFamily="49" charset="-128"/>
                          <a:cs typeface="Arial" panose="020B0604020202020204" pitchFamily="34" charset="0"/>
                        </a:rPr>
                        <a:t>feedback forms</a:t>
                      </a:r>
                      <a:r>
                        <a:rPr lang="en-GB" sz="1200" b="0" dirty="0">
                          <a:solidFill>
                            <a:schemeClr val="accent3"/>
                          </a:solidFill>
                          <a:effectLst/>
                          <a:latin typeface="Arial" panose="020B0604020202020204" pitchFamily="34" charset="0"/>
                          <a:ea typeface="MS Mincho" panose="02020609040205080304" pitchFamily="49" charset="-128"/>
                          <a:cs typeface="Arial" panose="020B0604020202020204" pitchFamily="34" charset="0"/>
                        </a:rPr>
                        <a:t>) for participants (</a:t>
                      </a:r>
                      <a:r>
                        <a:rPr lang="en-GB" sz="1200" b="0" u="sng" dirty="0">
                          <a:solidFill>
                            <a:schemeClr val="accent3"/>
                          </a:solidFill>
                          <a:effectLst/>
                          <a:latin typeface="Arial" panose="020B0604020202020204" pitchFamily="34" charset="0"/>
                          <a:ea typeface="MS Mincho" panose="02020609040205080304" pitchFamily="49" charset="-128"/>
                          <a:cs typeface="Arial" panose="020B0604020202020204" pitchFamily="34" charset="0"/>
                        </a:rPr>
                        <a:t>advice:</a:t>
                      </a:r>
                      <a:r>
                        <a:rPr lang="en-GB" sz="1200" b="0" dirty="0">
                          <a:solidFill>
                            <a:schemeClr val="accent3"/>
                          </a:solidFill>
                          <a:effectLst/>
                          <a:latin typeface="Arial" panose="020B0604020202020204" pitchFamily="34" charset="0"/>
                          <a:ea typeface="MS Mincho" panose="02020609040205080304" pitchFamily="49" charset="-128"/>
                          <a:cs typeface="Arial" panose="020B0604020202020204" pitchFamily="34" charset="0"/>
                        </a:rPr>
                        <a:t> see submission specifications, page 6). Allocated and used the time effectively showing awareness of the needs of the group and their knowledge of the topic</a:t>
                      </a:r>
                    </a:p>
                  </a:txBody>
                  <a:tcPr marL="53975" marR="53975" marT="53973" marB="53973" anchor="ctr">
                    <a:solidFill>
                      <a:schemeClr val="accent5">
                        <a:lumMod val="40000"/>
                        <a:lumOff val="60000"/>
                      </a:schemeClr>
                    </a:solidFill>
                  </a:tcPr>
                </a:tc>
                <a:extLst>
                  <a:ext uri="{0D108BD9-81ED-4DB2-BD59-A6C34878D82A}">
                    <a16:rowId xmlns:a16="http://schemas.microsoft.com/office/drawing/2014/main" xmlns="" val="10001"/>
                  </a:ext>
                </a:extLst>
              </a:tr>
              <a:tr h="786202">
                <a:tc>
                  <a:txBody>
                    <a:bodyPr/>
                    <a:lstStyle/>
                    <a:p>
                      <a:pPr marL="90170" algn="ctr">
                        <a:lnSpc>
                          <a:spcPct val="115000"/>
                        </a:lnSpc>
                        <a:spcAft>
                          <a:spcPts val="0"/>
                        </a:spcAft>
                      </a:pPr>
                      <a:r>
                        <a:rPr lang="en-GB" sz="1200" b="1">
                          <a:solidFill>
                            <a:schemeClr val="accent3"/>
                          </a:solidFill>
                          <a:effectLst/>
                          <a:latin typeface="Arial" panose="020B0604020202020204" pitchFamily="34" charset="0"/>
                          <a:ea typeface="MS Mincho" panose="02020609040205080304" pitchFamily="49" charset="-128"/>
                          <a:cs typeface="Arial" panose="020B0604020202020204" pitchFamily="34" charset="0"/>
                        </a:rPr>
                        <a:t>7</a:t>
                      </a:r>
                    </a:p>
                  </a:txBody>
                  <a:tcPr marL="0" marR="0" marT="0" marB="0" anchor="ctr">
                    <a:solidFill>
                      <a:schemeClr val="accent5">
                        <a:lumMod val="40000"/>
                        <a:lumOff val="60000"/>
                      </a:schemeClr>
                    </a:solidFill>
                  </a:tcPr>
                </a:tc>
                <a:tc>
                  <a:txBody>
                    <a:bodyPr/>
                    <a:lstStyle/>
                    <a:p>
                      <a:pPr>
                        <a:lnSpc>
                          <a:spcPct val="115000"/>
                        </a:lnSpc>
                        <a:spcAft>
                          <a:spcPts val="0"/>
                        </a:spcAft>
                        <a:tabLst>
                          <a:tab pos="533400" algn="l"/>
                          <a:tab pos="1066800" algn="l"/>
                          <a:tab pos="1600200" algn="l"/>
                          <a:tab pos="2133600" algn="l"/>
                          <a:tab pos="2667000" algn="l"/>
                          <a:tab pos="3200400" algn="l"/>
                          <a:tab pos="3733800" algn="l"/>
                          <a:tab pos="4267200" algn="l"/>
                          <a:tab pos="4800600" algn="l"/>
                          <a:tab pos="5334000" algn="l"/>
                          <a:tab pos="5867400" algn="l"/>
                          <a:tab pos="6400800" algn="l"/>
                          <a:tab pos="6934200" algn="l"/>
                          <a:tab pos="7467600" algn="l"/>
                        </a:tabLst>
                      </a:pPr>
                      <a:r>
                        <a:rPr lang="en-GB" sz="1400" b="1" dirty="0">
                          <a:solidFill>
                            <a:schemeClr val="accent3"/>
                          </a:solidFill>
                          <a:effectLst/>
                          <a:latin typeface="Arial" panose="020B0604020202020204" pitchFamily="34" charset="0"/>
                          <a:ea typeface="MS Mincho" panose="02020609040205080304" pitchFamily="49" charset="-128"/>
                          <a:cs typeface="Arial" panose="020B0604020202020204" pitchFamily="34" charset="0"/>
                        </a:rPr>
                        <a:t>Participation and Support </a:t>
                      </a:r>
                    </a:p>
                    <a:p>
                      <a:pPr>
                        <a:lnSpc>
                          <a:spcPct val="115000"/>
                        </a:lnSpc>
                        <a:spcAft>
                          <a:spcPts val="0"/>
                        </a:spcAft>
                        <a:tabLst>
                          <a:tab pos="533400" algn="l"/>
                          <a:tab pos="1066800" algn="l"/>
                          <a:tab pos="1600200" algn="l"/>
                          <a:tab pos="2133600" algn="l"/>
                          <a:tab pos="2667000" algn="l"/>
                          <a:tab pos="3200400" algn="l"/>
                          <a:tab pos="3733800" algn="l"/>
                          <a:tab pos="4267200" algn="l"/>
                          <a:tab pos="4800600" algn="l"/>
                          <a:tab pos="5334000" algn="l"/>
                          <a:tab pos="5867400" algn="l"/>
                          <a:tab pos="6400800" algn="l"/>
                          <a:tab pos="6934200" algn="l"/>
                          <a:tab pos="7467600" algn="l"/>
                        </a:tabLst>
                      </a:pPr>
                      <a:r>
                        <a:rPr lang="en-GB" sz="1200" b="0" dirty="0">
                          <a:solidFill>
                            <a:schemeClr val="accent3"/>
                          </a:solidFill>
                          <a:effectLst/>
                          <a:latin typeface="Arial" panose="020B0604020202020204" pitchFamily="34" charset="0"/>
                          <a:ea typeface="MS Mincho" panose="02020609040205080304" pitchFamily="49" charset="-128"/>
                          <a:cs typeface="Arial" panose="020B0604020202020204" pitchFamily="34" charset="0"/>
                        </a:rPr>
                        <a:t>Encouraged equal participation of all group members and kept the discussion clearly focused on the questions, providing clarification when necessary</a:t>
                      </a:r>
                    </a:p>
                  </a:txBody>
                  <a:tcPr marL="53975" marR="53975" marT="53973" marB="53973" anchor="ctr">
                    <a:solidFill>
                      <a:schemeClr val="accent5">
                        <a:lumMod val="40000"/>
                        <a:lumOff val="60000"/>
                      </a:schemeClr>
                    </a:solidFill>
                  </a:tcPr>
                </a:tc>
                <a:extLst>
                  <a:ext uri="{0D108BD9-81ED-4DB2-BD59-A6C34878D82A}">
                    <a16:rowId xmlns:a16="http://schemas.microsoft.com/office/drawing/2014/main" xmlns="" val="10002"/>
                  </a:ext>
                </a:extLst>
              </a:tr>
              <a:tr h="786202">
                <a:tc>
                  <a:txBody>
                    <a:bodyPr/>
                    <a:lstStyle/>
                    <a:p>
                      <a:pPr marL="90170" algn="ctr">
                        <a:lnSpc>
                          <a:spcPct val="115000"/>
                        </a:lnSpc>
                        <a:spcAft>
                          <a:spcPts val="0"/>
                        </a:spcAft>
                      </a:pPr>
                      <a:r>
                        <a:rPr lang="en-GB" sz="1200" b="1">
                          <a:solidFill>
                            <a:schemeClr val="accent3"/>
                          </a:solidFill>
                          <a:effectLst/>
                          <a:latin typeface="Arial" panose="020B0604020202020204" pitchFamily="34" charset="0"/>
                          <a:ea typeface="MS Mincho" panose="02020609040205080304" pitchFamily="49" charset="-128"/>
                          <a:cs typeface="Arial" panose="020B0604020202020204" pitchFamily="34" charset="0"/>
                        </a:rPr>
                        <a:t>8</a:t>
                      </a:r>
                    </a:p>
                  </a:txBody>
                  <a:tcPr marL="0" marR="0" marT="0" marB="0" anchor="ctr">
                    <a:solidFill>
                      <a:schemeClr val="accent5">
                        <a:lumMod val="40000"/>
                        <a:lumOff val="60000"/>
                      </a:schemeClr>
                    </a:solidFill>
                  </a:tcPr>
                </a:tc>
                <a:tc>
                  <a:txBody>
                    <a:bodyPr/>
                    <a:lstStyle/>
                    <a:p>
                      <a:pPr>
                        <a:lnSpc>
                          <a:spcPct val="115000"/>
                        </a:lnSpc>
                        <a:spcAft>
                          <a:spcPts val="0"/>
                        </a:spcAft>
                        <a:tabLst>
                          <a:tab pos="533400" algn="l"/>
                          <a:tab pos="1066800" algn="l"/>
                          <a:tab pos="1600200" algn="l"/>
                          <a:tab pos="2133600" algn="l"/>
                          <a:tab pos="2667000" algn="l"/>
                          <a:tab pos="3200400" algn="l"/>
                          <a:tab pos="3733800" algn="l"/>
                          <a:tab pos="4267200" algn="l"/>
                          <a:tab pos="4800600" algn="l"/>
                          <a:tab pos="5334000" algn="l"/>
                          <a:tab pos="5867400" algn="l"/>
                          <a:tab pos="6400800" algn="l"/>
                          <a:tab pos="6934200" algn="l"/>
                          <a:tab pos="7467600" algn="l"/>
                        </a:tabLst>
                      </a:pPr>
                      <a:r>
                        <a:rPr lang="en-US" sz="1400" b="1" dirty="0">
                          <a:solidFill>
                            <a:schemeClr val="accent3"/>
                          </a:solidFill>
                          <a:effectLst/>
                          <a:latin typeface="Arial" panose="020B0604020202020204" pitchFamily="34" charset="0"/>
                          <a:ea typeface="MS Mincho" panose="02020609040205080304" pitchFamily="49" charset="-128"/>
                          <a:cs typeface="Arial" panose="020B0604020202020204" pitchFamily="34" charset="0"/>
                        </a:rPr>
                        <a:t>Finish </a:t>
                      </a:r>
                      <a:endParaRPr lang="en-GB" sz="1400" b="1" dirty="0">
                        <a:solidFill>
                          <a:schemeClr val="accent3"/>
                        </a:solidFill>
                        <a:effectLst/>
                        <a:latin typeface="Arial" panose="020B0604020202020204" pitchFamily="34" charset="0"/>
                        <a:ea typeface="MS Mincho" panose="02020609040205080304" pitchFamily="49" charset="-128"/>
                        <a:cs typeface="Arial" panose="020B0604020202020204" pitchFamily="34" charset="0"/>
                      </a:endParaRPr>
                    </a:p>
                    <a:p>
                      <a:pPr>
                        <a:lnSpc>
                          <a:spcPct val="115000"/>
                        </a:lnSpc>
                        <a:spcAft>
                          <a:spcPts val="0"/>
                        </a:spcAft>
                      </a:pPr>
                      <a:r>
                        <a:rPr lang="en-GB" sz="1200" b="0" dirty="0">
                          <a:solidFill>
                            <a:schemeClr val="accent3"/>
                          </a:solidFill>
                          <a:effectLst/>
                          <a:latin typeface="Arial" panose="020B0604020202020204" pitchFamily="34" charset="0"/>
                          <a:ea typeface="MS Mincho" panose="02020609040205080304" pitchFamily="49" charset="-128"/>
                          <a:cs typeface="Arial" panose="020B0604020202020204" pitchFamily="34" charset="0"/>
                        </a:rPr>
                        <a:t>Ended with an appropriate and </a:t>
                      </a:r>
                      <a:r>
                        <a:rPr lang="en-GB" sz="1200" b="0" u="sng" dirty="0">
                          <a:solidFill>
                            <a:schemeClr val="accent3"/>
                          </a:solidFill>
                          <a:effectLst/>
                          <a:latin typeface="Arial" panose="020B0604020202020204" pitchFamily="34" charset="0"/>
                          <a:ea typeface="MS Mincho" panose="02020609040205080304" pitchFamily="49" charset="-128"/>
                          <a:cs typeface="Arial" panose="020B0604020202020204" pitchFamily="34" charset="0"/>
                        </a:rPr>
                        <a:t>clear</a:t>
                      </a:r>
                      <a:r>
                        <a:rPr lang="en-GB" sz="1200" b="0" dirty="0">
                          <a:solidFill>
                            <a:schemeClr val="accent3"/>
                          </a:solidFill>
                          <a:effectLst/>
                          <a:latin typeface="Arial" panose="020B0604020202020204" pitchFamily="34" charset="0"/>
                          <a:ea typeface="MS Mincho" panose="02020609040205080304" pitchFamily="49" charset="-128"/>
                          <a:cs typeface="Arial" panose="020B0604020202020204" pitchFamily="34" charset="0"/>
                        </a:rPr>
                        <a:t> summary of key points discussed and within the specified time</a:t>
                      </a:r>
                    </a:p>
                  </a:txBody>
                  <a:tcPr marL="53975" marR="53975" marT="53973" marB="53973" anchor="ctr">
                    <a:solidFill>
                      <a:schemeClr val="accent5">
                        <a:lumMod val="40000"/>
                        <a:lumOff val="60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561426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6793"/>
            <a:ext cx="7772400" cy="648071"/>
          </a:xfrm>
        </p:spPr>
        <p:txBody>
          <a:bodyPr>
            <a:normAutofit fontScale="90000"/>
          </a:bodyPr>
          <a:lstStyle/>
          <a:p>
            <a:r>
              <a:rPr lang="en-GB" dirty="0"/>
              <a:t>Course evaluations </a:t>
            </a:r>
            <a:r>
              <a:rPr lang="en-GB" i="1" dirty="0"/>
              <a:t>2015</a:t>
            </a:r>
            <a:br>
              <a:rPr lang="en-GB" i="1" dirty="0"/>
            </a:br>
            <a:r>
              <a:rPr lang="en-GB" i="1" dirty="0"/>
              <a:t>Student feedback</a:t>
            </a:r>
          </a:p>
        </p:txBody>
      </p:sp>
      <p:sp>
        <p:nvSpPr>
          <p:cNvPr id="3" name="Subtitle 2"/>
          <p:cNvSpPr>
            <a:spLocks noGrp="1"/>
          </p:cNvSpPr>
          <p:nvPr>
            <p:ph type="subTitle" idx="1"/>
          </p:nvPr>
        </p:nvSpPr>
        <p:spPr>
          <a:xfrm>
            <a:off x="683568" y="2420888"/>
            <a:ext cx="7200800" cy="4104456"/>
          </a:xfrm>
        </p:spPr>
        <p:txBody>
          <a:bodyPr>
            <a:normAutofit fontScale="92500"/>
          </a:bodyPr>
          <a:lstStyle/>
          <a:p>
            <a:pPr marL="342900" indent="-342900" fontAlgn="b">
              <a:spcAft>
                <a:spcPts val="600"/>
              </a:spcAft>
              <a:buFont typeface="Arial" panose="020B0604020202020204" pitchFamily="34" charset="0"/>
              <a:buChar char="•"/>
              <a:defRPr/>
            </a:pPr>
            <a:r>
              <a:rPr lang="en-US" dirty="0">
                <a:solidFill>
                  <a:schemeClr val="bg1"/>
                </a:solidFill>
              </a:rPr>
              <a:t>the lecture investigation … require us the ability of search information and analyze the information and team work</a:t>
            </a:r>
          </a:p>
          <a:p>
            <a:pPr marL="342900" indent="-342900" fontAlgn="b">
              <a:spcAft>
                <a:spcPts val="600"/>
              </a:spcAft>
              <a:buFont typeface="Arial" panose="020B0604020202020204" pitchFamily="34" charset="0"/>
              <a:buChar char="•"/>
              <a:defRPr/>
            </a:pPr>
            <a:r>
              <a:rPr lang="en-US" dirty="0">
                <a:solidFill>
                  <a:schemeClr val="bg1"/>
                </a:solidFill>
              </a:rPr>
              <a:t>[Assessments] are intended to test the students' ability to use English to perform tasks (using certain skills) that reflect the skills they need at university, this is why they are effective.</a:t>
            </a:r>
          </a:p>
          <a:p>
            <a:pPr marL="342900" indent="-342900" fontAlgn="b">
              <a:spcAft>
                <a:spcPts val="600"/>
              </a:spcAft>
              <a:buFont typeface="Arial" panose="020B0604020202020204" pitchFamily="34" charset="0"/>
              <a:buChar char="•"/>
              <a:defRPr/>
            </a:pPr>
            <a:r>
              <a:rPr lang="en-US" dirty="0">
                <a:solidFill>
                  <a:schemeClr val="bg1"/>
                </a:solidFill>
              </a:rPr>
              <a:t>It is more likely about graduate attribute rather than just English level.</a:t>
            </a:r>
          </a:p>
        </p:txBody>
      </p:sp>
    </p:spTree>
    <p:extLst>
      <p:ext uri="{BB962C8B-B14F-4D97-AF65-F5344CB8AC3E}">
        <p14:creationId xmlns:p14="http://schemas.microsoft.com/office/powerpoint/2010/main" val="792178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tretch>
            <a:fillRect/>
          </a:stretch>
        </p:blipFill>
        <p:spPr>
          <a:xfrm>
            <a:off x="246088" y="316365"/>
            <a:ext cx="8208912" cy="6251501"/>
          </a:xfrm>
          <a:prstGeom prst="rect">
            <a:avLst/>
          </a:prstGeom>
        </p:spPr>
      </p:pic>
      <p:sp>
        <p:nvSpPr>
          <p:cNvPr id="4" name="Text Box 3"/>
          <p:cNvSpPr txBox="1"/>
          <p:nvPr/>
        </p:nvSpPr>
        <p:spPr>
          <a:xfrm>
            <a:off x="333050" y="584786"/>
            <a:ext cx="3629025" cy="212883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171450" indent="-171450">
              <a:buFont typeface="Arial" panose="020B0604020202020204" pitchFamily="34" charset="0"/>
              <a:buChar char="•"/>
            </a:pPr>
            <a:r>
              <a:rPr lang="en-GB" sz="1400" b="1" dirty="0">
                <a:solidFill>
                  <a:srgbClr val="FFFFFF"/>
                </a:solidFill>
                <a:effectLst>
                  <a:outerShdw blurRad="50800" dist="63500" dir="4680000" sx="101000" sy="101000" algn="t">
                    <a:srgbClr val="000000">
                      <a:alpha val="89000"/>
                    </a:srgbClr>
                  </a:outerShdw>
                </a:effectLst>
                <a:latin typeface="Arial" panose="020B0604020202020204" pitchFamily="34" charset="0"/>
                <a:ea typeface="Calibri" panose="020F0502020204030204" pitchFamily="34" charset="0"/>
                <a:cs typeface="Times New Roman" panose="02020603050405020304" pitchFamily="18" charset="0"/>
              </a:rPr>
              <a:t>Possesses a breadth and depth of knowledge in their specialist field</a:t>
            </a:r>
            <a:endParaRPr lang="en-GB" sz="1400" dirty="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sz="1400" b="1" dirty="0">
                <a:solidFill>
                  <a:srgbClr val="FFFFFF"/>
                </a:solidFill>
                <a:effectLst>
                  <a:outerShdw blurRad="50800" dist="63500" dir="4680000" sx="101000" sy="101000" algn="t">
                    <a:srgbClr val="000000">
                      <a:alpha val="89000"/>
                    </a:srgbClr>
                  </a:outerShdw>
                </a:effectLst>
                <a:latin typeface="Arial" panose="020B0604020202020204" pitchFamily="34" charset="0"/>
                <a:ea typeface="Calibri" panose="020F0502020204030204" pitchFamily="34" charset="0"/>
                <a:cs typeface="Times New Roman" panose="02020603050405020304" pitchFamily="18" charset="0"/>
              </a:rPr>
              <a:t>Applies, through research and enquiry, a systematic and critical approach</a:t>
            </a:r>
            <a:endParaRPr lang="en-GB" sz="1400" dirty="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sz="1400" b="1" dirty="0">
                <a:solidFill>
                  <a:srgbClr val="FFFFFF"/>
                </a:solidFill>
                <a:effectLst>
                  <a:outerShdw blurRad="50800" dist="63500" dir="4680000" sx="101000" sy="101000" algn="t">
                    <a:srgbClr val="000000">
                      <a:alpha val="89000"/>
                    </a:srgbClr>
                  </a:outerShdw>
                </a:effectLst>
                <a:latin typeface="Arial" panose="020B0604020202020204" pitchFamily="34" charset="0"/>
                <a:ea typeface="Calibri" panose="020F0502020204030204" pitchFamily="34" charset="0"/>
                <a:cs typeface="Times New Roman" panose="02020603050405020304" pitchFamily="18" charset="0"/>
              </a:rPr>
              <a:t>Adopts an informed, analytical approach to identifying and resolving problems</a:t>
            </a:r>
            <a:endParaRPr lang="en-GB" sz="1400" dirty="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sz="1400" b="1" dirty="0">
                <a:solidFill>
                  <a:srgbClr val="FFFFFF"/>
                </a:solidFill>
                <a:effectLst>
                  <a:outerShdw blurRad="50800" dist="63500" dir="4680000" sx="101000" sy="101000" algn="t">
                    <a:srgbClr val="000000">
                      <a:alpha val="89000"/>
                    </a:srgbClr>
                  </a:outerShdw>
                </a:effectLst>
                <a:latin typeface="Arial" panose="020B0604020202020204" pitchFamily="34" charset="0"/>
                <a:ea typeface="Calibri" panose="020F0502020204030204" pitchFamily="34" charset="0"/>
                <a:cs typeface="Times New Roman" panose="02020603050405020304" pitchFamily="18" charset="0"/>
              </a:rPr>
              <a:t>Is adept at utilising and </a:t>
            </a:r>
          </a:p>
          <a:p>
            <a:r>
              <a:rPr lang="en-GB" sz="1400" b="1" dirty="0">
                <a:solidFill>
                  <a:srgbClr val="FFFFFF"/>
                </a:solidFill>
                <a:effectLst>
                  <a:outerShdw blurRad="50800" dist="63500" dir="4680000" sx="101000" sy="101000" algn="t">
                    <a:srgbClr val="000000">
                      <a:alpha val="89000"/>
                    </a:srgbClr>
                  </a:outerShdw>
                </a:effectLst>
                <a:latin typeface="Arial" panose="020B0604020202020204" pitchFamily="34" charset="0"/>
                <a:ea typeface="Calibri" panose="020F0502020204030204" pitchFamily="34" charset="0"/>
                <a:cs typeface="Times New Roman" panose="02020603050405020304" pitchFamily="18" charset="0"/>
              </a:rPr>
              <a:t>    applying</a:t>
            </a:r>
            <a:r>
              <a:rPr lang="en-GB" sz="1400" dirty="0">
                <a:ea typeface="Calibri" panose="020F0502020204030204" pitchFamily="34" charset="0"/>
                <a:cs typeface="Times New Roman" panose="02020603050405020304" pitchFamily="18" charset="0"/>
              </a:rPr>
              <a:t> </a:t>
            </a:r>
            <a:r>
              <a:rPr lang="en-GB" sz="1400" b="1" dirty="0">
                <a:solidFill>
                  <a:srgbClr val="FFFFFF"/>
                </a:solidFill>
                <a:effectLst>
                  <a:outerShdw blurRad="50800" dist="63500" dir="4680000" sx="101000" sy="101000" algn="t">
                    <a:srgbClr val="000000">
                      <a:alpha val="89000"/>
                    </a:srgbClr>
                  </a:outerShdw>
                </a:effectLst>
                <a:latin typeface="Arial" panose="020B0604020202020204" pitchFamily="34" charset="0"/>
                <a:ea typeface="Calibri" panose="020F0502020204030204" pitchFamily="34" charset="0"/>
                <a:cs typeface="Times New Roman" panose="02020603050405020304" pitchFamily="18" charset="0"/>
              </a:rPr>
              <a:t>knowledge in </a:t>
            </a:r>
          </a:p>
          <a:p>
            <a:r>
              <a:rPr lang="en-GB" sz="1400" b="1" dirty="0">
                <a:solidFill>
                  <a:srgbClr val="FFFFFF"/>
                </a:solidFill>
                <a:effectLst>
                  <a:outerShdw blurRad="50800" dist="63500" dir="4680000" sx="101000" sy="101000" algn="t">
                    <a:srgbClr val="000000">
                      <a:alpha val="89000"/>
                    </a:srgbClr>
                  </a:outerShdw>
                </a:effectLst>
                <a:latin typeface="Arial" panose="020B0604020202020204" pitchFamily="34" charset="0"/>
                <a:ea typeface="Calibri" panose="020F0502020204030204" pitchFamily="34" charset="0"/>
                <a:cs typeface="Times New Roman" panose="02020603050405020304" pitchFamily="18" charset="0"/>
              </a:rPr>
              <a:t>    practical or academic </a:t>
            </a:r>
          </a:p>
          <a:p>
            <a:r>
              <a:rPr lang="en-GB" sz="1400" b="1" dirty="0">
                <a:solidFill>
                  <a:srgbClr val="FFFFFF"/>
                </a:solidFill>
                <a:effectLst>
                  <a:outerShdw blurRad="50800" dist="63500" dir="4680000" sx="101000" sy="101000" algn="t">
                    <a:srgbClr val="000000">
                      <a:alpha val="89000"/>
                    </a:srgbClr>
                  </a:outerShdw>
                </a:effectLst>
                <a:latin typeface="Arial" panose="020B0604020202020204" pitchFamily="34" charset="0"/>
                <a:ea typeface="Calibri" panose="020F0502020204030204" pitchFamily="34" charset="0"/>
                <a:cs typeface="Times New Roman" panose="02020603050405020304" pitchFamily="18" charset="0"/>
              </a:rPr>
              <a:t>    contexts</a:t>
            </a:r>
            <a:endParaRPr lang="en-GB" sz="1400" dirty="0">
              <a:ea typeface="Calibri" panose="020F0502020204030204" pitchFamily="34" charset="0"/>
              <a:cs typeface="Times New Roman" panose="02020603050405020304" pitchFamily="18" charset="0"/>
            </a:endParaRPr>
          </a:p>
        </p:txBody>
      </p:sp>
      <p:sp>
        <p:nvSpPr>
          <p:cNvPr id="5" name="Text Box 4"/>
          <p:cNvSpPr txBox="1"/>
          <p:nvPr/>
        </p:nvSpPr>
        <p:spPr>
          <a:xfrm>
            <a:off x="5436096" y="377755"/>
            <a:ext cx="3283822" cy="2921130"/>
          </a:xfrm>
          <a:prstGeom prst="rect">
            <a:avLst/>
          </a:prstGeom>
          <a:noFill/>
          <a:ln>
            <a:noFill/>
          </a:ln>
          <a:effectLst/>
        </p:spPr>
        <p:txBody>
          <a:bodyPr rot="0" spcFirstLastPara="0" vert="horz" wrap="square" lIns="68580" tIns="34290" rIns="68580" bIns="34290" numCol="1" spcCol="0" rtlCol="0" fromWordArt="0" anchor="t" anchorCtr="0" forceAA="0" compatLnSpc="1">
            <a:prstTxWarp prst="textNoShape">
              <a:avLst/>
            </a:prstTxWarp>
            <a:noAutofit/>
          </a:bodyPr>
          <a:lstStyle/>
          <a:p>
            <a:pPr defTabSz="685800">
              <a:defRPr/>
            </a:pPr>
            <a:r>
              <a:rPr lang="en-GB" sz="1200" b="1" kern="0" dirty="0">
                <a:solidFill>
                  <a:srgbClr val="FFFFFF"/>
                </a:solidFill>
                <a:effectLst>
                  <a:outerShdw blurRad="50800" dist="63500" dir="4680000" sx="101000" sy="101000" algn="t">
                    <a:srgbClr val="000000">
                      <a:alpha val="89000"/>
                    </a:srgbClr>
                  </a:outerShdw>
                </a:effectLst>
                <a:latin typeface="Arial" panose="020B0604020202020204" pitchFamily="34" charset="0"/>
                <a:ea typeface="Calibri" panose="020F0502020204030204" pitchFamily="34" charset="0"/>
                <a:cs typeface="Times New Roman" panose="02020603050405020304" pitchFamily="18" charset="0"/>
              </a:rPr>
              <a:t> </a:t>
            </a:r>
            <a:endParaRPr lang="en-GB" sz="900" kern="0" dirty="0">
              <a:solidFill>
                <a:sysClr val="windowText" lastClr="000000"/>
              </a:solidFill>
              <a:latin typeface="Calibri" panose="020F0502020204030204"/>
              <a:ea typeface="Calibri" panose="020F0502020204030204" pitchFamily="34" charset="0"/>
              <a:cs typeface="Times New Roman" panose="02020603050405020304" pitchFamily="18" charset="0"/>
            </a:endParaRPr>
          </a:p>
          <a:p>
            <a:pPr marL="257175" indent="-257175" defTabSz="685800">
              <a:buFont typeface="Arial" panose="020B0604020202020204" pitchFamily="34" charset="0"/>
              <a:buChar char="•"/>
              <a:defRPr/>
            </a:pPr>
            <a:r>
              <a:rPr lang="en-GB" sz="1400" b="1" kern="0" dirty="0">
                <a:solidFill>
                  <a:srgbClr val="FFFFFF"/>
                </a:solidFill>
                <a:effectLst>
                  <a:outerShdw blurRad="50800" dist="63500" dir="4680000" sx="101000" sy="101000" algn="t">
                    <a:srgbClr val="000000">
                      <a:alpha val="89000"/>
                    </a:srgbClr>
                  </a:outerShdw>
                </a:effectLst>
                <a:latin typeface="Arial" panose="020B0604020202020204" pitchFamily="34" charset="0"/>
                <a:ea typeface="Calibri" panose="020F0502020204030204" pitchFamily="34" charset="0"/>
                <a:cs typeface="Times New Roman" panose="02020603050405020304" pitchFamily="18" charset="0"/>
              </a:rPr>
              <a:t>Is flexible and able to adapt to rapidly changing environments</a:t>
            </a:r>
            <a:endParaRPr lang="en-GB" sz="1400" kern="0" dirty="0">
              <a:solidFill>
                <a:sysClr val="windowText" lastClr="000000"/>
              </a:solidFill>
              <a:latin typeface="Calibri" panose="020F0502020204030204"/>
              <a:ea typeface="Calibri" panose="020F0502020204030204" pitchFamily="34" charset="0"/>
              <a:cs typeface="Times New Roman" panose="02020603050405020304" pitchFamily="18" charset="0"/>
            </a:endParaRPr>
          </a:p>
          <a:p>
            <a:pPr marL="257175" indent="-257175" defTabSz="685800">
              <a:buFont typeface="Arial" panose="020B0604020202020204" pitchFamily="34" charset="0"/>
              <a:buChar char="•"/>
              <a:defRPr/>
            </a:pPr>
            <a:r>
              <a:rPr lang="en-GB" sz="1400" b="1" kern="0" dirty="0">
                <a:solidFill>
                  <a:srgbClr val="FFFFFF"/>
                </a:solidFill>
                <a:effectLst>
                  <a:outerShdw blurRad="50800" dist="63500" dir="4680000" sx="101000" sy="101000" algn="t">
                    <a:srgbClr val="000000">
                      <a:alpha val="89000"/>
                    </a:srgbClr>
                  </a:outerShdw>
                </a:effectLst>
                <a:latin typeface="Arial" panose="020B0604020202020204" pitchFamily="34" charset="0"/>
                <a:ea typeface="Calibri" panose="020F0502020204030204" pitchFamily="34" charset="0"/>
                <a:cs typeface="Times New Roman" panose="02020603050405020304" pitchFamily="18" charset="0"/>
              </a:rPr>
              <a:t>Demonstrates critical thinking, imagination and intellectual agility</a:t>
            </a:r>
            <a:endParaRPr lang="en-GB" sz="1400" kern="0" dirty="0">
              <a:solidFill>
                <a:sysClr val="windowText" lastClr="000000"/>
              </a:solidFill>
              <a:latin typeface="Calibri" panose="020F0502020204030204"/>
              <a:ea typeface="Calibri" panose="020F0502020204030204" pitchFamily="34" charset="0"/>
              <a:cs typeface="Times New Roman" panose="02020603050405020304" pitchFamily="18" charset="0"/>
            </a:endParaRPr>
          </a:p>
          <a:p>
            <a:pPr marL="257175" indent="-257175" defTabSz="685800">
              <a:buFont typeface="Arial" panose="020B0604020202020204" pitchFamily="34" charset="0"/>
              <a:buChar char="•"/>
              <a:defRPr/>
            </a:pPr>
            <a:r>
              <a:rPr lang="en-GB" sz="1400" b="1" kern="0" dirty="0">
                <a:solidFill>
                  <a:srgbClr val="FFFFFF"/>
                </a:solidFill>
                <a:effectLst>
                  <a:outerShdw blurRad="50800" dist="63500" dir="4680000" sx="101000" sy="101000" algn="t">
                    <a:srgbClr val="000000">
                      <a:alpha val="89000"/>
                    </a:srgbClr>
                  </a:outerShdw>
                </a:effectLst>
                <a:latin typeface="Arial" panose="020B0604020202020204" pitchFamily="34" charset="0"/>
                <a:ea typeface="Calibri" panose="020F0502020204030204" pitchFamily="34" charset="0"/>
                <a:cs typeface="Times New Roman" panose="02020603050405020304" pitchFamily="18" charset="0"/>
              </a:rPr>
              <a:t>Strives to be innovative and experimental in advancing knowledge and in creating solutions</a:t>
            </a:r>
            <a:endParaRPr lang="en-GB" sz="1400" kern="0" dirty="0">
              <a:solidFill>
                <a:sysClr val="windowText" lastClr="000000"/>
              </a:solidFill>
              <a:latin typeface="Calibri" panose="020F0502020204030204"/>
              <a:ea typeface="Calibri" panose="020F0502020204030204" pitchFamily="34" charset="0"/>
              <a:cs typeface="Times New Roman" panose="02020603050405020304" pitchFamily="18" charset="0"/>
            </a:endParaRPr>
          </a:p>
          <a:p>
            <a:pPr marL="257175" indent="-257175" defTabSz="685800">
              <a:buFont typeface="Arial" panose="020B0604020202020204" pitchFamily="34" charset="0"/>
              <a:buChar char="•"/>
              <a:defRPr/>
            </a:pPr>
            <a:r>
              <a:rPr lang="en-GB" sz="1400" b="1" kern="0" dirty="0">
                <a:solidFill>
                  <a:srgbClr val="FFFFFF"/>
                </a:solidFill>
                <a:effectLst>
                  <a:outerShdw blurRad="50800" dist="63500" dir="4680000" sx="101000" sy="101000" algn="t">
                    <a:srgbClr val="000000">
                      <a:alpha val="89000"/>
                    </a:srgbClr>
                  </a:outerShdw>
                </a:effectLst>
                <a:latin typeface="Arial" panose="020B0604020202020204" pitchFamily="34" charset="0"/>
                <a:ea typeface="Calibri" panose="020F0502020204030204" pitchFamily="34" charset="0"/>
                <a:cs typeface="Times New Roman" panose="02020603050405020304" pitchFamily="18" charset="0"/>
              </a:rPr>
              <a:t>         Seeks and progresses                               	opportunities for change </a:t>
            </a:r>
          </a:p>
          <a:p>
            <a:pPr defTabSz="685800">
              <a:defRPr/>
            </a:pPr>
            <a:r>
              <a:rPr lang="en-GB" sz="1400" b="1" kern="0" dirty="0">
                <a:solidFill>
                  <a:srgbClr val="FFFFFF"/>
                </a:solidFill>
                <a:effectLst>
                  <a:outerShdw blurRad="50800" dist="63500" dir="4680000" sx="101000" sy="101000" algn="t">
                    <a:srgbClr val="000000">
                      <a:alpha val="89000"/>
                    </a:srgbClr>
                  </a:outerShdw>
                </a:effectLst>
                <a:latin typeface="Arial" panose="020B0604020202020204" pitchFamily="34" charset="0"/>
                <a:ea typeface="Calibri" panose="020F0502020204030204" pitchFamily="34" charset="0"/>
                <a:cs typeface="Times New Roman" panose="02020603050405020304" pitchFamily="18" charset="0"/>
              </a:rPr>
              <a:t>              and growth</a:t>
            </a:r>
            <a:endParaRPr lang="en-GB" sz="1400" kern="0" dirty="0">
              <a:solidFill>
                <a:sysClr val="windowText" lastClr="000000"/>
              </a:solidFill>
              <a:latin typeface="Calibri" panose="020F0502020204030204"/>
              <a:ea typeface="Calibri" panose="020F0502020204030204" pitchFamily="34" charset="0"/>
              <a:cs typeface="Times New Roman" panose="02020603050405020304" pitchFamily="18" charset="0"/>
            </a:endParaRPr>
          </a:p>
        </p:txBody>
      </p:sp>
      <p:sp>
        <p:nvSpPr>
          <p:cNvPr id="8" name="Text Box 5"/>
          <p:cNvSpPr txBox="1"/>
          <p:nvPr/>
        </p:nvSpPr>
        <p:spPr>
          <a:xfrm>
            <a:off x="251520" y="3645024"/>
            <a:ext cx="3384376" cy="286764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257175" indent="-257175">
              <a:buFont typeface="Arial" panose="020B0604020202020204" pitchFamily="34" charset="0"/>
              <a:buChar char="•"/>
            </a:pPr>
            <a:r>
              <a:rPr lang="en-GB" sz="1400" b="1" dirty="0">
                <a:solidFill>
                  <a:srgbClr val="FFFFFF"/>
                </a:solidFill>
                <a:effectLst>
                  <a:outerShdw blurRad="50800" dist="63500" dir="4680000" sx="101000" sy="101000" algn="t">
                    <a:srgbClr val="000000">
                      <a:alpha val="89000"/>
                    </a:srgbClr>
                  </a:outerShdw>
                </a:effectLst>
                <a:latin typeface="Arial" panose="020B0604020202020204" pitchFamily="34" charset="0"/>
                <a:ea typeface="Calibri" panose="020F0502020204030204" pitchFamily="34" charset="0"/>
                <a:cs typeface="Times New Roman" panose="02020603050405020304" pitchFamily="18" charset="0"/>
              </a:rPr>
              <a:t>As a global citizen is </a:t>
            </a:r>
          </a:p>
          <a:p>
            <a:r>
              <a:rPr lang="en-GB" sz="1400" b="1" dirty="0">
                <a:solidFill>
                  <a:srgbClr val="FFFFFF"/>
                </a:solidFill>
                <a:effectLst>
                  <a:outerShdw blurRad="50800" dist="63500" dir="4680000" sx="101000" sy="101000" algn="t">
                    <a:srgbClr val="000000">
                      <a:alpha val="89000"/>
                    </a:srgbClr>
                  </a:outerShdw>
                </a:effectLst>
                <a:latin typeface="Arial" panose="020B0604020202020204" pitchFamily="34" charset="0"/>
                <a:ea typeface="Calibri" panose="020F0502020204030204" pitchFamily="34" charset="0"/>
                <a:cs typeface="Times New Roman" panose="02020603050405020304" pitchFamily="18" charset="0"/>
              </a:rPr>
              <a:t>     aware of and takes </a:t>
            </a:r>
          </a:p>
          <a:p>
            <a:r>
              <a:rPr lang="en-GB" sz="1400" b="1" dirty="0">
                <a:solidFill>
                  <a:srgbClr val="FFFFFF"/>
                </a:solidFill>
                <a:effectLst>
                  <a:outerShdw blurRad="50800" dist="63500" dir="4680000" sx="101000" sy="101000" algn="t">
                    <a:srgbClr val="000000">
                      <a:alpha val="89000"/>
                    </a:srgbClr>
                  </a:outerShdw>
                </a:effectLst>
                <a:latin typeface="Arial" panose="020B0604020202020204" pitchFamily="34" charset="0"/>
                <a:ea typeface="Calibri" panose="020F0502020204030204" pitchFamily="34" charset="0"/>
                <a:cs typeface="Times New Roman" panose="02020603050405020304" pitchFamily="18" charset="0"/>
              </a:rPr>
              <a:t>     responsibility for the </a:t>
            </a:r>
          </a:p>
          <a:p>
            <a:r>
              <a:rPr lang="en-GB" sz="1400" b="1" dirty="0">
                <a:solidFill>
                  <a:srgbClr val="FFFFFF"/>
                </a:solidFill>
                <a:effectLst>
                  <a:outerShdw blurRad="50800" dist="63500" dir="4680000" sx="101000" sy="101000" algn="t">
                    <a:srgbClr val="000000">
                      <a:alpha val="89000"/>
                    </a:srgbClr>
                  </a:outerShdw>
                </a:effectLst>
                <a:latin typeface="Arial" panose="020B0604020202020204" pitchFamily="34" charset="0"/>
                <a:ea typeface="Calibri" panose="020F0502020204030204" pitchFamily="34" charset="0"/>
                <a:cs typeface="Times New Roman" panose="02020603050405020304" pitchFamily="18" charset="0"/>
              </a:rPr>
              <a:t>     social, civic and ethical </a:t>
            </a:r>
          </a:p>
          <a:p>
            <a:r>
              <a:rPr lang="en-GB" sz="1400" b="1" dirty="0">
                <a:solidFill>
                  <a:srgbClr val="FFFFFF"/>
                </a:solidFill>
                <a:effectLst>
                  <a:outerShdw blurRad="50800" dist="63500" dir="4680000" sx="101000" sy="101000" algn="t">
                    <a:srgbClr val="000000">
                      <a:alpha val="89000"/>
                    </a:srgbClr>
                  </a:outerShdw>
                </a:effectLst>
                <a:latin typeface="Arial" panose="020B0604020202020204" pitchFamily="34" charset="0"/>
                <a:ea typeface="Calibri" panose="020F0502020204030204" pitchFamily="34" charset="0"/>
                <a:cs typeface="Times New Roman" panose="02020603050405020304" pitchFamily="18" charset="0"/>
              </a:rPr>
              <a:t>      impact of their actions</a:t>
            </a:r>
            <a:endParaRPr lang="en-GB" sz="1400" dirty="0">
              <a:ea typeface="Calibri" panose="020F0502020204030204" pitchFamily="34" charset="0"/>
              <a:cs typeface="Times New Roman" panose="02020603050405020304" pitchFamily="18" charset="0"/>
            </a:endParaRPr>
          </a:p>
          <a:p>
            <a:pPr marL="257175" indent="-257175">
              <a:buFont typeface="Arial" panose="020B0604020202020204" pitchFamily="34" charset="0"/>
              <a:buChar char="•"/>
            </a:pPr>
            <a:r>
              <a:rPr lang="en-GB" sz="1400" b="1" dirty="0">
                <a:solidFill>
                  <a:srgbClr val="FFFFFF"/>
                </a:solidFill>
                <a:effectLst>
                  <a:outerShdw blurRad="50800" dist="63500" dir="4680000" sx="101000" sy="101000" algn="t">
                    <a:srgbClr val="000000">
                      <a:alpha val="89000"/>
                    </a:srgbClr>
                  </a:outerShdw>
                </a:effectLst>
                <a:latin typeface="Arial" panose="020B0604020202020204" pitchFamily="34" charset="0"/>
                <a:ea typeface="Calibri" panose="020F0502020204030204" pitchFamily="34" charset="0"/>
                <a:cs typeface="Times New Roman" panose="02020603050405020304" pitchFamily="18" charset="0"/>
              </a:rPr>
              <a:t>Appreciates and responds to </a:t>
            </a:r>
            <a:endParaRPr lang="en-GB" sz="1400" dirty="0">
              <a:ea typeface="Calibri" panose="020F0502020204030204" pitchFamily="34" charset="0"/>
              <a:cs typeface="Times New Roman" panose="02020603050405020304" pitchFamily="18" charset="0"/>
            </a:endParaRPr>
          </a:p>
          <a:p>
            <a:r>
              <a:rPr lang="en-GB" sz="1400" b="1" dirty="0">
                <a:solidFill>
                  <a:srgbClr val="FFFFFF"/>
                </a:solidFill>
                <a:effectLst>
                  <a:outerShdw blurRad="50800" dist="63500" dir="4680000" sx="101000" sy="101000" algn="t">
                    <a:srgbClr val="000000">
                      <a:alpha val="89000"/>
                    </a:srgbClr>
                  </a:outerShdw>
                </a:effectLst>
                <a:latin typeface="Arial" panose="020B0604020202020204" pitchFamily="34" charset="0"/>
                <a:ea typeface="Calibri" panose="020F0502020204030204" pitchFamily="34" charset="0"/>
                <a:cs typeface="Times New Roman" panose="02020603050405020304" pitchFamily="18" charset="0"/>
              </a:rPr>
              <a:t>      cross-cultural diversity</a:t>
            </a:r>
            <a:endParaRPr lang="en-GB" sz="1400" dirty="0">
              <a:ea typeface="Calibri" panose="020F0502020204030204" pitchFamily="34" charset="0"/>
              <a:cs typeface="Times New Roman" panose="02020603050405020304" pitchFamily="18" charset="0"/>
            </a:endParaRPr>
          </a:p>
          <a:p>
            <a:pPr marL="257175" indent="-257175">
              <a:buFont typeface="Arial" panose="020B0604020202020204" pitchFamily="34" charset="0"/>
              <a:buChar char="•"/>
            </a:pPr>
            <a:r>
              <a:rPr lang="en-GB" sz="1400" b="1" dirty="0">
                <a:solidFill>
                  <a:srgbClr val="FFFFFF"/>
                </a:solidFill>
                <a:effectLst>
                  <a:outerShdw blurRad="50800" dist="63500" dir="4680000" sx="101000" sy="101000" algn="t">
                    <a:srgbClr val="000000">
                      <a:alpha val="89000"/>
                    </a:srgbClr>
                  </a:outerShdw>
                </a:effectLst>
                <a:latin typeface="Arial" panose="020B0604020202020204" pitchFamily="34" charset="0"/>
                <a:ea typeface="Calibri" panose="020F0502020204030204" pitchFamily="34" charset="0"/>
                <a:cs typeface="Times New Roman" panose="02020603050405020304" pitchFamily="18" charset="0"/>
              </a:rPr>
              <a:t>Is aware of and responds to key challenges</a:t>
            </a:r>
            <a:endParaRPr lang="en-GB" sz="1400" dirty="0">
              <a:ea typeface="Calibri" panose="020F0502020204030204" pitchFamily="34" charset="0"/>
              <a:cs typeface="Times New Roman" panose="02020603050405020304" pitchFamily="18" charset="0"/>
            </a:endParaRPr>
          </a:p>
          <a:p>
            <a:pPr marL="257175" indent="-257175">
              <a:buFont typeface="Arial" panose="020B0604020202020204" pitchFamily="34" charset="0"/>
              <a:buChar char="•"/>
            </a:pPr>
            <a:r>
              <a:rPr lang="en-GB" sz="1400" b="1" dirty="0">
                <a:solidFill>
                  <a:srgbClr val="FFFFFF"/>
                </a:solidFill>
                <a:effectLst>
                  <a:outerShdw blurRad="50800" dist="63500" dir="4680000" sx="101000" sy="101000" algn="t">
                    <a:srgbClr val="000000">
                      <a:alpha val="89000"/>
                    </a:srgbClr>
                  </a:outerShdw>
                </a:effectLst>
                <a:latin typeface="Arial" panose="020B0604020202020204" pitchFamily="34" charset="0"/>
                <a:ea typeface="Calibri" panose="020F0502020204030204" pitchFamily="34" charset="0"/>
                <a:cs typeface="Times New Roman" panose="02020603050405020304" pitchFamily="18" charset="0"/>
              </a:rPr>
              <a:t>Is able to apply their knowledge and skills in international and multicultural practical or academic contexts</a:t>
            </a:r>
            <a:endParaRPr lang="en-GB" sz="1400" dirty="0">
              <a:ea typeface="Calibri" panose="020F0502020204030204" pitchFamily="34" charset="0"/>
              <a:cs typeface="Times New Roman" panose="02020603050405020304" pitchFamily="18" charset="0"/>
            </a:endParaRPr>
          </a:p>
        </p:txBody>
      </p:sp>
      <p:sp>
        <p:nvSpPr>
          <p:cNvPr id="9" name="Text Box 6"/>
          <p:cNvSpPr txBox="1"/>
          <p:nvPr/>
        </p:nvSpPr>
        <p:spPr>
          <a:xfrm>
            <a:off x="6044821" y="3427469"/>
            <a:ext cx="2464386" cy="2130573"/>
          </a:xfrm>
          <a:prstGeom prst="rect">
            <a:avLst/>
          </a:prstGeom>
          <a:noFill/>
          <a:ln>
            <a:noFill/>
          </a:ln>
          <a:effectLst/>
        </p:spPr>
        <p:txBody>
          <a:bodyPr rot="0" spcFirstLastPara="0" vert="horz" wrap="square" lIns="68580" tIns="34290" rIns="68580" bIns="34290" numCol="1" spcCol="0" rtlCol="0" fromWordArt="0" anchor="t" anchorCtr="0" forceAA="0" compatLnSpc="1">
            <a:prstTxWarp prst="textNoShape">
              <a:avLst/>
            </a:prstTxWarp>
            <a:noAutofit/>
          </a:bodyPr>
          <a:lstStyle/>
          <a:p>
            <a:pPr defTabSz="685800">
              <a:defRPr/>
            </a:pPr>
            <a:r>
              <a:rPr lang="en-GB" sz="1200" b="1" kern="0" dirty="0">
                <a:solidFill>
                  <a:srgbClr val="FFFFFF"/>
                </a:solidFill>
                <a:effectLst>
                  <a:outerShdw blurRad="50800" dist="63500" dir="4680000" sx="101000" sy="101000" algn="t">
                    <a:srgbClr val="000000">
                      <a:alpha val="89000"/>
                    </a:srgbClr>
                  </a:outerShdw>
                </a:effectLst>
                <a:latin typeface="Arial" panose="020B0604020202020204" pitchFamily="34" charset="0"/>
                <a:ea typeface="Calibri" panose="020F0502020204030204" pitchFamily="34" charset="0"/>
                <a:cs typeface="Times New Roman" panose="02020603050405020304" pitchFamily="18" charset="0"/>
              </a:rPr>
              <a:t> </a:t>
            </a:r>
            <a:endParaRPr lang="en-GB" sz="1400" kern="0" dirty="0">
              <a:solidFill>
                <a:sysClr val="windowText" lastClr="000000"/>
              </a:solidFill>
              <a:latin typeface="Calibri" panose="020F0502020204030204"/>
              <a:ea typeface="Calibri" panose="020F0502020204030204" pitchFamily="34" charset="0"/>
              <a:cs typeface="Times New Roman" panose="02020603050405020304" pitchFamily="18" charset="0"/>
            </a:endParaRPr>
          </a:p>
          <a:p>
            <a:pPr marL="285750" indent="-285750" defTabSz="685800">
              <a:buFont typeface="Arial" panose="020B0604020202020204" pitchFamily="34" charset="0"/>
              <a:buChar char="•"/>
              <a:defRPr/>
            </a:pPr>
            <a:r>
              <a:rPr lang="en-GB" sz="1400" b="1" kern="0" dirty="0">
                <a:solidFill>
                  <a:srgbClr val="FFFFFF"/>
                </a:solidFill>
                <a:effectLst>
                  <a:outerShdw blurRad="50800" dist="63500" dir="4680000" sx="101000" sy="101000" algn="t">
                    <a:srgbClr val="000000">
                      <a:alpha val="89000"/>
                    </a:srgbClr>
                  </a:outerShdw>
                </a:effectLst>
                <a:latin typeface="Arial" panose="020B0604020202020204" pitchFamily="34" charset="0"/>
                <a:ea typeface="Calibri" panose="020F0502020204030204" pitchFamily="34" charset="0"/>
                <a:cs typeface="Times New Roman" panose="02020603050405020304" pitchFamily="18" charset="0"/>
              </a:rPr>
              <a:t>Takes on increased responsibility</a:t>
            </a:r>
            <a:endParaRPr lang="en-GB" sz="1400" kern="0" dirty="0">
              <a:solidFill>
                <a:sysClr val="windowText" lastClr="000000"/>
              </a:solidFill>
              <a:latin typeface="Calibri" panose="020F0502020204030204"/>
              <a:ea typeface="Calibri" panose="020F0502020204030204" pitchFamily="34" charset="0"/>
              <a:cs typeface="Times New Roman" panose="02020603050405020304" pitchFamily="18" charset="0"/>
            </a:endParaRPr>
          </a:p>
          <a:p>
            <a:pPr marL="285750" indent="-285750" defTabSz="685800">
              <a:buFont typeface="Arial" panose="020B0604020202020204" pitchFamily="34" charset="0"/>
              <a:buChar char="•"/>
              <a:defRPr/>
            </a:pPr>
            <a:r>
              <a:rPr lang="en-GB" sz="1400" b="1" kern="0" dirty="0">
                <a:solidFill>
                  <a:srgbClr val="FFFFFF"/>
                </a:solidFill>
                <a:effectLst>
                  <a:outerShdw blurRad="50800" dist="63500" dir="4680000" sx="101000" sy="101000" algn="t">
                    <a:srgbClr val="000000">
                      <a:alpha val="89000"/>
                    </a:srgbClr>
                  </a:outerShdw>
                </a:effectLst>
                <a:latin typeface="Arial" panose="020B0604020202020204" pitchFamily="34" charset="0"/>
                <a:ea typeface="Calibri" panose="020F0502020204030204" pitchFamily="34" charset="0"/>
                <a:cs typeface="Times New Roman" panose="02020603050405020304" pitchFamily="18" charset="0"/>
              </a:rPr>
              <a:t>Is reflective and critical</a:t>
            </a:r>
            <a:endParaRPr lang="en-GB" sz="1400" kern="0" dirty="0">
              <a:solidFill>
                <a:sysClr val="windowText" lastClr="000000"/>
              </a:solidFill>
              <a:latin typeface="Calibri" panose="020F0502020204030204"/>
              <a:ea typeface="Calibri" panose="020F0502020204030204" pitchFamily="34" charset="0"/>
              <a:cs typeface="Times New Roman" panose="02020603050405020304" pitchFamily="18" charset="0"/>
            </a:endParaRPr>
          </a:p>
          <a:p>
            <a:pPr marL="135255" indent="-135255" defTabSz="685800">
              <a:defRPr/>
            </a:pPr>
            <a:r>
              <a:rPr lang="en-GB" sz="1400" b="1" kern="0" dirty="0">
                <a:solidFill>
                  <a:srgbClr val="FFFFFF"/>
                </a:solidFill>
                <a:effectLst>
                  <a:outerShdw blurRad="50800" dist="63500" dir="4680000" sx="101000" sy="101000" algn="t">
                    <a:srgbClr val="000000">
                      <a:alpha val="89000"/>
                    </a:srgbClr>
                  </a:outerShdw>
                </a:effectLst>
                <a:latin typeface="Arial" panose="020B0604020202020204" pitchFamily="34" charset="0"/>
                <a:ea typeface="Calibri" panose="020F0502020204030204" pitchFamily="34" charset="0"/>
                <a:cs typeface="Times New Roman" panose="02020603050405020304" pitchFamily="18" charset="0"/>
              </a:rPr>
              <a:t>•	    Values and is adept at        collaboration</a:t>
            </a:r>
            <a:r>
              <a:rPr lang="en-GB" sz="1400" kern="0" dirty="0">
                <a:solidFill>
                  <a:sysClr val="windowText" lastClr="000000"/>
                </a:solidFill>
                <a:latin typeface="Calibri" panose="020F0502020204030204"/>
                <a:ea typeface="Calibri" panose="020F0502020204030204" pitchFamily="34" charset="0"/>
                <a:cs typeface="Times New Roman" panose="02020603050405020304" pitchFamily="18" charset="0"/>
              </a:rPr>
              <a:t> </a:t>
            </a:r>
          </a:p>
          <a:p>
            <a:pPr marL="285750" indent="-285750" defTabSz="685800">
              <a:buFont typeface="Arial" panose="020B0604020202020204" pitchFamily="34" charset="0"/>
              <a:buChar char="•"/>
              <a:defRPr/>
            </a:pPr>
            <a:r>
              <a:rPr lang="en-GB" sz="1400" b="1" kern="0" dirty="0">
                <a:solidFill>
                  <a:srgbClr val="FFFFFF"/>
                </a:solidFill>
                <a:effectLst>
                  <a:outerShdw blurRad="50800" dist="63500" dir="4680000" sx="101000" sy="101000" algn="t">
                    <a:srgbClr val="000000">
                      <a:alpha val="89000"/>
                    </a:srgbClr>
                  </a:outerShdw>
                </a:effectLst>
                <a:latin typeface="Arial" panose="020B0604020202020204" pitchFamily="34" charset="0"/>
                <a:ea typeface="Calibri" panose="020F0502020204030204" pitchFamily="34" charset="0"/>
                <a:cs typeface="Times New Roman" panose="02020603050405020304" pitchFamily="18" charset="0"/>
              </a:rPr>
              <a:t>Acts with integrity and an ethical approach accepting personal responsibility</a:t>
            </a:r>
            <a:endParaRPr lang="en-GB" sz="1400" kern="0" dirty="0">
              <a:solidFill>
                <a:sysClr val="windowText" lastClr="000000"/>
              </a:solidFill>
              <a:latin typeface="Calibri" panose="020F0502020204030204"/>
              <a:ea typeface="Calibri" panose="020F0502020204030204" pitchFamily="34" charset="0"/>
              <a:cs typeface="Times New Roman" panose="02020603050405020304" pitchFamily="18" charset="0"/>
            </a:endParaRPr>
          </a:p>
        </p:txBody>
      </p:sp>
      <p:sp>
        <p:nvSpPr>
          <p:cNvPr id="3" name="TextBox 2"/>
          <p:cNvSpPr txBox="1"/>
          <p:nvPr/>
        </p:nvSpPr>
        <p:spPr>
          <a:xfrm>
            <a:off x="4788024" y="5613759"/>
            <a:ext cx="3456384" cy="954107"/>
          </a:xfrm>
          <a:prstGeom prst="rect">
            <a:avLst/>
          </a:prstGeom>
          <a:noFill/>
        </p:spPr>
        <p:txBody>
          <a:bodyPr wrap="square" rtlCol="0">
            <a:spAutoFit/>
          </a:bodyPr>
          <a:lstStyle/>
          <a:p>
            <a:pPr marL="257175" indent="-257175" defTabSz="685800">
              <a:buFont typeface="Arial" panose="020B0604020202020204" pitchFamily="34" charset="0"/>
              <a:buChar char="•"/>
              <a:defRPr/>
            </a:pPr>
            <a:r>
              <a:rPr lang="en-GB" sz="1400" b="1" kern="0" dirty="0">
                <a:solidFill>
                  <a:srgbClr val="FFFFFF"/>
                </a:solidFill>
                <a:effectLst>
                  <a:outerShdw blurRad="50800" dist="63500" dir="4680000" sx="101000" sy="101000" algn="t">
                    <a:srgbClr val="000000">
                      <a:alpha val="89000"/>
                    </a:srgbClr>
                  </a:outerShdw>
                </a:effectLst>
                <a:latin typeface="Arial" panose="020B0604020202020204" pitchFamily="34" charset="0"/>
                <a:ea typeface="Calibri" panose="020F0502020204030204" pitchFamily="34" charset="0"/>
                <a:cs typeface="Times New Roman" panose="02020603050405020304" pitchFamily="18" charset="0"/>
              </a:rPr>
              <a:t>Communicates in a confident, informed and inclusive way</a:t>
            </a:r>
            <a:endParaRPr lang="en-GB" sz="1400" kern="0" dirty="0">
              <a:solidFill>
                <a:sysClr val="windowText" lastClr="000000"/>
              </a:solidFill>
              <a:ea typeface="Calibri" panose="020F0502020204030204" pitchFamily="34" charset="0"/>
              <a:cs typeface="Times New Roman" panose="02020603050405020304" pitchFamily="18" charset="0"/>
            </a:endParaRPr>
          </a:p>
          <a:p>
            <a:pPr marL="257175" indent="-257175" defTabSz="685800">
              <a:buFont typeface="Arial" panose="020B0604020202020204" pitchFamily="34" charset="0"/>
              <a:buChar char="•"/>
              <a:defRPr/>
            </a:pPr>
            <a:r>
              <a:rPr lang="en-GB" sz="1400" b="1" kern="0" dirty="0">
                <a:solidFill>
                  <a:srgbClr val="FFFFFF"/>
                </a:solidFill>
                <a:effectLst>
                  <a:outerShdw blurRad="50800" dist="63500" dir="4680000" sx="101000" sy="101000" algn="t">
                    <a:srgbClr val="000000">
                      <a:alpha val="89000"/>
                    </a:srgbClr>
                  </a:outerShdw>
                </a:effectLst>
                <a:latin typeface="Arial" panose="020B0604020202020204" pitchFamily="34" charset="0"/>
                <a:ea typeface="Calibri" panose="020F0502020204030204" pitchFamily="34" charset="0"/>
                <a:cs typeface="Times New Roman" panose="02020603050405020304" pitchFamily="18" charset="0"/>
              </a:rPr>
              <a:t>Is adept at evaluating, managing and presenting information</a:t>
            </a:r>
            <a:endParaRPr lang="en-GB" sz="1400" kern="0" dirty="0">
              <a:solidFill>
                <a:sysClr val="windowText" lastClr="000000"/>
              </a:solidFill>
              <a:ea typeface="Calibri" panose="020F0502020204030204" pitchFamily="34" charset="0"/>
              <a:cs typeface="Times New Roman" panose="02020603050405020304" pitchFamily="18" charset="0"/>
            </a:endParaRPr>
          </a:p>
        </p:txBody>
      </p:sp>
      <p:sp>
        <p:nvSpPr>
          <p:cNvPr id="10" name="TextBox 9"/>
          <p:cNvSpPr txBox="1"/>
          <p:nvPr/>
        </p:nvSpPr>
        <p:spPr>
          <a:xfrm>
            <a:off x="2946128" y="17845"/>
            <a:ext cx="3312368" cy="377991"/>
          </a:xfrm>
          <a:prstGeom prst="rect">
            <a:avLst/>
          </a:prstGeom>
          <a:noFill/>
        </p:spPr>
        <p:txBody>
          <a:bodyPr wrap="square" rtlCol="0">
            <a:spAutoFit/>
          </a:bodyPr>
          <a:lstStyle/>
          <a:p>
            <a:r>
              <a:rPr lang="en-GB" b="1" dirty="0">
                <a:solidFill>
                  <a:srgbClr val="002060"/>
                </a:solidFill>
              </a:rPr>
              <a:t>Heriot-Watt Graduate Attributes</a:t>
            </a:r>
          </a:p>
        </p:txBody>
      </p:sp>
    </p:spTree>
    <p:extLst>
      <p:ext uri="{BB962C8B-B14F-4D97-AF65-F5344CB8AC3E}">
        <p14:creationId xmlns:p14="http://schemas.microsoft.com/office/powerpoint/2010/main" val="42883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11560" y="1340768"/>
            <a:ext cx="8075240" cy="720080"/>
          </a:xfrm>
        </p:spPr>
        <p:txBody>
          <a:bodyPr/>
          <a:lstStyle/>
          <a:p>
            <a:r>
              <a:rPr lang="en-GB" dirty="0"/>
              <a:t>Survey Participants</a:t>
            </a:r>
          </a:p>
        </p:txBody>
      </p:sp>
      <p:sp>
        <p:nvSpPr>
          <p:cNvPr id="10" name="Content Placeholder 9"/>
          <p:cNvSpPr>
            <a:spLocks noGrp="1"/>
          </p:cNvSpPr>
          <p:nvPr>
            <p:ph idx="1"/>
          </p:nvPr>
        </p:nvSpPr>
        <p:spPr>
          <a:xfrm>
            <a:off x="395536" y="2348880"/>
            <a:ext cx="8496944" cy="3777283"/>
          </a:xfrm>
        </p:spPr>
        <p:txBody>
          <a:bodyPr>
            <a:noAutofit/>
          </a:bodyPr>
          <a:lstStyle/>
          <a:p>
            <a:pPr marL="0" indent="0">
              <a:buNone/>
            </a:pPr>
            <a:r>
              <a:rPr lang="en-GB" sz="2400" b="1" dirty="0">
                <a:latin typeface="Times New Roman" panose="02020603050405020304" pitchFamily="18" charset="0"/>
                <a:cs typeface="Times New Roman" panose="02020603050405020304" pitchFamily="18" charset="0"/>
              </a:rPr>
              <a:t>173 participants across 3 pre-sessional EAP courses</a:t>
            </a:r>
          </a:p>
          <a:p>
            <a:pPr lvl="1"/>
            <a:r>
              <a:rPr lang="en-GB" sz="2400" dirty="0">
                <a:latin typeface="Times New Roman" panose="02020603050405020304" pitchFamily="18" charset="0"/>
                <a:cs typeface="Times New Roman" panose="02020603050405020304" pitchFamily="18" charset="0"/>
              </a:rPr>
              <a:t>32 </a:t>
            </a:r>
            <a:r>
              <a:rPr lang="en-GB" sz="2400" i="1" dirty="0">
                <a:latin typeface="Times New Roman" panose="02020603050405020304" pitchFamily="18" charset="0"/>
                <a:cs typeface="Times New Roman" panose="02020603050405020304" pitchFamily="18" charset="0"/>
              </a:rPr>
              <a:t>Project</a:t>
            </a:r>
            <a:r>
              <a:rPr lang="en-GB" sz="2400" dirty="0">
                <a:latin typeface="Times New Roman" panose="02020603050405020304" pitchFamily="18" charset="0"/>
                <a:cs typeface="Times New Roman" panose="02020603050405020304" pitchFamily="18" charset="0"/>
              </a:rPr>
              <a:t> students (14 weeks course)</a:t>
            </a:r>
          </a:p>
          <a:p>
            <a:pPr lvl="2"/>
            <a:r>
              <a:rPr lang="en-GB" dirty="0">
                <a:latin typeface="Times New Roman" panose="02020603050405020304" pitchFamily="18" charset="0"/>
                <a:cs typeface="Times New Roman" panose="02020603050405020304" pitchFamily="18" charset="0"/>
              </a:rPr>
              <a:t>lower-intermediate learners of English </a:t>
            </a:r>
          </a:p>
          <a:p>
            <a:pPr lvl="1"/>
            <a:r>
              <a:rPr lang="en-GB" sz="2400" dirty="0">
                <a:latin typeface="Times New Roman" panose="02020603050405020304" pitchFamily="18" charset="0"/>
                <a:cs typeface="Times New Roman" panose="02020603050405020304" pitchFamily="18" charset="0"/>
              </a:rPr>
              <a:t>50 </a:t>
            </a:r>
            <a:r>
              <a:rPr lang="en-GB" sz="2400" i="1" dirty="0">
                <a:latin typeface="Times New Roman" panose="02020603050405020304" pitchFamily="18" charset="0"/>
                <a:cs typeface="Times New Roman" panose="02020603050405020304" pitchFamily="18" charset="0"/>
              </a:rPr>
              <a:t>Passport</a:t>
            </a:r>
            <a:r>
              <a:rPr lang="en-GB" sz="2400" dirty="0">
                <a:latin typeface="Times New Roman" panose="02020603050405020304" pitchFamily="18" charset="0"/>
                <a:cs typeface="Times New Roman" panose="02020603050405020304" pitchFamily="18" charset="0"/>
              </a:rPr>
              <a:t> students (10 weeks course)</a:t>
            </a:r>
          </a:p>
          <a:p>
            <a:pPr lvl="2"/>
            <a:r>
              <a:rPr lang="en-GB" dirty="0">
                <a:latin typeface="Times New Roman" panose="02020603050405020304" pitchFamily="18" charset="0"/>
                <a:cs typeface="Times New Roman" panose="02020603050405020304" pitchFamily="18" charset="0"/>
              </a:rPr>
              <a:t>intermediate learners of English</a:t>
            </a:r>
          </a:p>
          <a:p>
            <a:pPr lvl="1"/>
            <a:r>
              <a:rPr lang="en-GB" sz="2400" dirty="0">
                <a:latin typeface="Times New Roman" panose="02020603050405020304" pitchFamily="18" charset="0"/>
                <a:cs typeface="Times New Roman" panose="02020603050405020304" pitchFamily="18" charset="0"/>
              </a:rPr>
              <a:t>91 </a:t>
            </a:r>
            <a:r>
              <a:rPr lang="en-GB" sz="2400" i="1" dirty="0">
                <a:latin typeface="Times New Roman" panose="02020603050405020304" pitchFamily="18" charset="0"/>
                <a:cs typeface="Times New Roman" panose="02020603050405020304" pitchFamily="18" charset="0"/>
              </a:rPr>
              <a:t>Portfolio</a:t>
            </a:r>
            <a:r>
              <a:rPr lang="en-GB" sz="2400" dirty="0">
                <a:latin typeface="Times New Roman" panose="02020603050405020304" pitchFamily="18" charset="0"/>
                <a:cs typeface="Times New Roman" panose="02020603050405020304" pitchFamily="18" charset="0"/>
              </a:rPr>
              <a:t> students (6 weeks course)</a:t>
            </a:r>
          </a:p>
          <a:p>
            <a:pPr lvl="2"/>
            <a:r>
              <a:rPr lang="en-GB" dirty="0">
                <a:latin typeface="Times New Roman" panose="02020603050405020304" pitchFamily="18" charset="0"/>
                <a:cs typeface="Times New Roman" panose="02020603050405020304" pitchFamily="18" charset="0"/>
              </a:rPr>
              <a:t>upper-intermediate learners of English</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6100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Survey Design</a:t>
            </a:r>
          </a:p>
        </p:txBody>
      </p:sp>
      <p:sp>
        <p:nvSpPr>
          <p:cNvPr id="8" name="Content Placeholder 7"/>
          <p:cNvSpPr>
            <a:spLocks noGrp="1"/>
          </p:cNvSpPr>
          <p:nvPr>
            <p:ph idx="1"/>
          </p:nvPr>
        </p:nvSpPr>
        <p:spPr>
          <a:xfrm>
            <a:off x="611560" y="2348880"/>
            <a:ext cx="8075240" cy="4104456"/>
          </a:xfrm>
        </p:spPr>
        <p:txBody>
          <a:bodyPr>
            <a:normAutofit fontScale="70000" lnSpcReduction="20000"/>
          </a:bodyPr>
          <a:lstStyle/>
          <a:p>
            <a:pPr marL="0" indent="0">
              <a:buNone/>
            </a:pPr>
            <a:r>
              <a:rPr lang="en-GB" sz="3400" b="1" dirty="0">
                <a:latin typeface="Times New Roman" panose="02020603050405020304" pitchFamily="18" charset="0"/>
                <a:cs typeface="Times New Roman" panose="02020603050405020304" pitchFamily="18" charset="0"/>
              </a:rPr>
              <a:t>42 statements in total</a:t>
            </a:r>
          </a:p>
          <a:p>
            <a:pPr lvl="1"/>
            <a:r>
              <a:rPr lang="en-GB" sz="3400" dirty="0">
                <a:latin typeface="Times New Roman" panose="02020603050405020304" pitchFamily="18" charset="0"/>
                <a:cs typeface="Times New Roman" panose="02020603050405020304" pitchFamily="18" charset="0"/>
              </a:rPr>
              <a:t>2 x 7 on </a:t>
            </a:r>
            <a:r>
              <a:rPr lang="en-GB" sz="3400" b="1" dirty="0">
                <a:latin typeface="Times New Roman" panose="02020603050405020304" pitchFamily="18" charset="0"/>
                <a:cs typeface="Times New Roman" panose="02020603050405020304" pitchFamily="18" charset="0"/>
              </a:rPr>
              <a:t>Preparation</a:t>
            </a:r>
            <a:r>
              <a:rPr lang="en-GB" sz="3400" dirty="0">
                <a:latin typeface="Times New Roman" panose="02020603050405020304" pitchFamily="18" charset="0"/>
                <a:cs typeface="Times New Roman" panose="02020603050405020304" pitchFamily="18" charset="0"/>
              </a:rPr>
              <a:t> (planning, research, meetings, means of communication etc.)</a:t>
            </a:r>
          </a:p>
          <a:p>
            <a:pPr lvl="1"/>
            <a:r>
              <a:rPr lang="en-GB" sz="3400" dirty="0">
                <a:latin typeface="Times New Roman" panose="02020603050405020304" pitchFamily="18" charset="0"/>
                <a:cs typeface="Times New Roman" panose="02020603050405020304" pitchFamily="18" charset="0"/>
              </a:rPr>
              <a:t>2 x 7 on </a:t>
            </a:r>
            <a:r>
              <a:rPr lang="en-GB" sz="3400" b="1" dirty="0">
                <a:latin typeface="Times New Roman" panose="02020603050405020304" pitchFamily="18" charset="0"/>
                <a:cs typeface="Times New Roman" panose="02020603050405020304" pitchFamily="18" charset="0"/>
              </a:rPr>
              <a:t>Implementation</a:t>
            </a:r>
            <a:r>
              <a:rPr lang="en-GB" sz="3400" dirty="0">
                <a:latin typeface="Times New Roman" panose="02020603050405020304" pitchFamily="18" charset="0"/>
                <a:cs typeface="Times New Roman" panose="02020603050405020304" pitchFamily="18" charset="0"/>
              </a:rPr>
              <a:t> (management, team work, collaboration, negotiation skills etc.)</a:t>
            </a:r>
          </a:p>
          <a:p>
            <a:pPr lvl="1"/>
            <a:r>
              <a:rPr lang="en-GB" sz="3400" dirty="0">
                <a:latin typeface="Times New Roman" panose="02020603050405020304" pitchFamily="18" charset="0"/>
                <a:cs typeface="Times New Roman" panose="02020603050405020304" pitchFamily="18" charset="0"/>
              </a:rPr>
              <a:t>2 x 7 on </a:t>
            </a:r>
            <a:r>
              <a:rPr lang="en-GB" sz="3400" b="1" dirty="0">
                <a:latin typeface="Times New Roman" panose="02020603050405020304" pitchFamily="18" charset="0"/>
                <a:cs typeface="Times New Roman" panose="02020603050405020304" pitchFamily="18" charset="0"/>
              </a:rPr>
              <a:t>Graduate Attributes </a:t>
            </a:r>
            <a:r>
              <a:rPr lang="en-GB" sz="3400" dirty="0">
                <a:latin typeface="Times New Roman" panose="02020603050405020304" pitchFamily="18" charset="0"/>
                <a:cs typeface="Times New Roman" panose="02020603050405020304" pitchFamily="18" charset="0"/>
              </a:rPr>
              <a:t>(problem-solving skills, decision-making skills, appreciating cross-cultural diversity, adapting to rapidly changing environments etc.)</a:t>
            </a:r>
          </a:p>
          <a:p>
            <a:pPr marL="0" indent="0">
              <a:buNone/>
            </a:pPr>
            <a:r>
              <a:rPr lang="en-GB" sz="3400" b="1" dirty="0">
                <a:latin typeface="Times New Roman" panose="02020603050405020304" pitchFamily="18" charset="0"/>
                <a:cs typeface="Times New Roman" panose="02020603050405020304" pitchFamily="18" charset="0"/>
              </a:rPr>
              <a:t>Pseudo-randomised</a:t>
            </a:r>
          </a:p>
          <a:p>
            <a:pPr marL="0" indent="0">
              <a:buNone/>
            </a:pPr>
            <a:r>
              <a:rPr lang="en-GB" sz="3400" b="1" dirty="0">
                <a:latin typeface="Times New Roman" panose="02020603050405020304" pitchFamily="18" charset="0"/>
                <a:cs typeface="Times New Roman" panose="02020603050405020304" pitchFamily="18" charset="0"/>
              </a:rPr>
              <a:t>4 point Likert scale</a:t>
            </a:r>
          </a:p>
          <a:p>
            <a:pPr lvl="1"/>
            <a:r>
              <a:rPr lang="en-GB" sz="3400" dirty="0">
                <a:latin typeface="Times New Roman" panose="02020603050405020304" pitchFamily="18" charset="0"/>
                <a:cs typeface="Times New Roman" panose="02020603050405020304" pitchFamily="18" charset="0"/>
              </a:rPr>
              <a:t>1 (strongly agree) | 2 (agree) | 3 (disagree) | 4 (strongly disagree)</a:t>
            </a:r>
          </a:p>
          <a:p>
            <a:endParaRPr lang="en-GB" dirty="0"/>
          </a:p>
        </p:txBody>
      </p:sp>
    </p:spTree>
    <p:extLst>
      <p:ext uri="{BB962C8B-B14F-4D97-AF65-F5344CB8AC3E}">
        <p14:creationId xmlns:p14="http://schemas.microsoft.com/office/powerpoint/2010/main" val="1085452413"/>
      </p:ext>
    </p:extLst>
  </p:cSld>
  <p:clrMapOvr>
    <a:masterClrMapping/>
  </p:clrMapOvr>
</p:sld>
</file>

<file path=ppt/theme/theme1.xml><?xml version="1.0" encoding="utf-8"?>
<a:theme xmlns:a="http://schemas.openxmlformats.org/drawingml/2006/main" name="1_Office Theme">
  <a:themeElements>
    <a:clrScheme name="Heriot-Watt">
      <a:dk1>
        <a:srgbClr val="5E6A71"/>
      </a:dk1>
      <a:lt1>
        <a:srgbClr val="FFFFFF"/>
      </a:lt1>
      <a:dk2>
        <a:srgbClr val="0098DB"/>
      </a:dk2>
      <a:lt2>
        <a:srgbClr val="00549F"/>
      </a:lt2>
      <a:accent1>
        <a:srgbClr val="0098DB"/>
      </a:accent1>
      <a:accent2>
        <a:srgbClr val="A5ACAF"/>
      </a:accent2>
      <a:accent3>
        <a:srgbClr val="5E6A71"/>
      </a:accent3>
      <a:accent4>
        <a:srgbClr val="00549F"/>
      </a:accent4>
      <a:accent5>
        <a:srgbClr val="72BCFF"/>
      </a:accent5>
      <a:accent6>
        <a:srgbClr val="BCC3C7"/>
      </a:accent6>
      <a:hlink>
        <a:srgbClr val="0098DB"/>
      </a:hlink>
      <a:folHlink>
        <a:srgbClr val="A5AC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Heriot-Watt">
      <a:dk1>
        <a:srgbClr val="5E6A71"/>
      </a:dk1>
      <a:lt1>
        <a:srgbClr val="FFFFFF"/>
      </a:lt1>
      <a:dk2>
        <a:srgbClr val="0098DB"/>
      </a:dk2>
      <a:lt2>
        <a:srgbClr val="00549F"/>
      </a:lt2>
      <a:accent1>
        <a:srgbClr val="0098DB"/>
      </a:accent1>
      <a:accent2>
        <a:srgbClr val="A5ACAF"/>
      </a:accent2>
      <a:accent3>
        <a:srgbClr val="5E6A71"/>
      </a:accent3>
      <a:accent4>
        <a:srgbClr val="00549F"/>
      </a:accent4>
      <a:accent5>
        <a:srgbClr val="72BCFF"/>
      </a:accent5>
      <a:accent6>
        <a:srgbClr val="BCC3C7"/>
      </a:accent6>
      <a:hlink>
        <a:srgbClr val="0098DB"/>
      </a:hlink>
      <a:folHlink>
        <a:srgbClr val="A5AC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Heriot-Watt">
      <a:dk1>
        <a:srgbClr val="5E6A71"/>
      </a:dk1>
      <a:lt1>
        <a:srgbClr val="FFFFFF"/>
      </a:lt1>
      <a:dk2>
        <a:srgbClr val="0098DB"/>
      </a:dk2>
      <a:lt2>
        <a:srgbClr val="00549F"/>
      </a:lt2>
      <a:accent1>
        <a:srgbClr val="0098DB"/>
      </a:accent1>
      <a:accent2>
        <a:srgbClr val="FFFFFF"/>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Heriot-Watt">
      <a:dk1>
        <a:srgbClr val="5E6A71"/>
      </a:dk1>
      <a:lt1>
        <a:srgbClr val="FFFFFF"/>
      </a:lt1>
      <a:dk2>
        <a:srgbClr val="0098DB"/>
      </a:dk2>
      <a:lt2>
        <a:srgbClr val="00549F"/>
      </a:lt2>
      <a:accent1>
        <a:srgbClr val="0098DB"/>
      </a:accent1>
      <a:accent2>
        <a:srgbClr val="FFFFFF"/>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Heriot-Watt">
      <a:dk1>
        <a:srgbClr val="5E6A71"/>
      </a:dk1>
      <a:lt1>
        <a:srgbClr val="FFFFFF"/>
      </a:lt1>
      <a:dk2>
        <a:srgbClr val="0098DB"/>
      </a:dk2>
      <a:lt2>
        <a:srgbClr val="00549F"/>
      </a:lt2>
      <a:accent1>
        <a:srgbClr val="0098DB"/>
      </a:accent1>
      <a:accent2>
        <a:srgbClr val="FFFFFF"/>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E07C38512818468275603CD5E61BA0" ma:contentTypeVersion="0" ma:contentTypeDescription="Create a new document." ma:contentTypeScope="" ma:versionID="bffdf6d8b42402b1618094c717ddf4d4">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C14F33-A9A2-48F1-A0A9-DB146E88F93D}">
  <ds:schemaRefs>
    <ds:schemaRef ds:uri="http://schemas.microsoft.com/sharepoint/v3/contenttype/forms"/>
  </ds:schemaRefs>
</ds:datastoreItem>
</file>

<file path=customXml/itemProps2.xml><?xml version="1.0" encoding="utf-8"?>
<ds:datastoreItem xmlns:ds="http://schemas.openxmlformats.org/officeDocument/2006/customXml" ds:itemID="{6F7ACEBA-99EE-4B9A-99FE-F9695B41FA99}">
  <ds:schemaRefs>
    <ds:schemaRef ds:uri="http://schemas.microsoft.com/office/2006/metadata/properties"/>
    <ds:schemaRef ds:uri="http://schemas.microsoft.com/office/2006/documentManagement/types"/>
    <ds:schemaRef ds:uri="http://purl.org/dc/elements/1.1/"/>
    <ds:schemaRef ds:uri="http://www.w3.org/XML/1998/namespace"/>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279AB7AB-D87E-4CE6-8813-9B5D560C3A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972</TotalTime>
  <Words>1347</Words>
  <Application>Microsoft Office PowerPoint</Application>
  <PresentationFormat>On-screen Show (4:3)</PresentationFormat>
  <Paragraphs>206</Paragraphs>
  <Slides>23</Slides>
  <Notes>22</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23</vt:i4>
      </vt:variant>
    </vt:vector>
  </HeadingPairs>
  <TitlesOfParts>
    <vt:vector size="32" baseType="lpstr">
      <vt:lpstr>MS Mincho</vt:lpstr>
      <vt:lpstr>Arial</vt:lpstr>
      <vt:lpstr>Calibri</vt:lpstr>
      <vt:lpstr>Times New Roman</vt:lpstr>
      <vt:lpstr>1_Office Theme</vt:lpstr>
      <vt:lpstr>2_Office Theme</vt:lpstr>
      <vt:lpstr>4_Office Theme</vt:lpstr>
      <vt:lpstr>3_Office Theme</vt:lpstr>
      <vt:lpstr>5_Office Theme</vt:lpstr>
      <vt:lpstr> BALEAP Conference Bristol April 2017  Lecture Investigation Research Project</vt:lpstr>
      <vt:lpstr>What is the Research?</vt:lpstr>
      <vt:lpstr>What is the Lecture Investigation Task?</vt:lpstr>
      <vt:lpstr>Lecture Investigation Task:  PREPARATION (60%)</vt:lpstr>
      <vt:lpstr>Lecture Investigation Task:  IMPLEMENTATION (40%)</vt:lpstr>
      <vt:lpstr>Course evaluations 2015 Student feedback</vt:lpstr>
      <vt:lpstr>PowerPoint Presentation</vt:lpstr>
      <vt:lpstr>Survey Participants</vt:lpstr>
      <vt:lpstr>Survey Design</vt:lpstr>
      <vt:lpstr>Survey Results</vt:lpstr>
      <vt:lpstr>Statement 25: Non-verbal communication skills (eye contact, gestures etc.) were essential in the preparation of the lecture investigation.</vt:lpstr>
      <vt:lpstr>Survey Findings</vt:lpstr>
      <vt:lpstr>Focus Groups &amp; Interviews: Methodology/Participants</vt:lpstr>
      <vt:lpstr>Focus Groups &amp; Interviews: Methods</vt:lpstr>
      <vt:lpstr>Focus Groups &amp; Interviews: Results</vt:lpstr>
      <vt:lpstr>Mapping findings onto Heriot-Watt Graduate Attributes</vt:lpstr>
      <vt:lpstr> Mapping findings </vt:lpstr>
      <vt:lpstr>Mapping Findings </vt:lpstr>
      <vt:lpstr>Mapping findings</vt:lpstr>
      <vt:lpstr>Mapping findings </vt:lpstr>
      <vt:lpstr>Applications: where does this lead?</vt:lpstr>
      <vt:lpstr>  Thank you</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Iain McGeary</dc:creator>
  <cp:lastModifiedBy>Richardson, Jane</cp:lastModifiedBy>
  <cp:revision>274</cp:revision>
  <cp:lastPrinted>2017-04-06T09:58:23Z</cp:lastPrinted>
  <dcterms:created xsi:type="dcterms:W3CDTF">2016-02-11T16:23:53Z</dcterms:created>
  <dcterms:modified xsi:type="dcterms:W3CDTF">2017-04-13T08:06:55Z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0x0101006EE07C38512818468275603CD5E61BA0</vt:lpwstr>
  </property>
</Properties>
</file>