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59" r:id="rId3"/>
    <p:sldId id="260" r:id="rId4"/>
    <p:sldId id="261" r:id="rId5"/>
    <p:sldId id="263" r:id="rId6"/>
    <p:sldId id="262" r:id="rId7"/>
    <p:sldId id="274" r:id="rId8"/>
    <p:sldId id="277" r:id="rId9"/>
    <p:sldId id="275" r:id="rId10"/>
    <p:sldId id="279" r:id="rId11"/>
    <p:sldId id="278" r:id="rId12"/>
    <p:sldId id="273" r:id="rId13"/>
    <p:sldId id="280" r:id="rId14"/>
    <p:sldId id="276"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6817" autoAdjust="0"/>
  </p:normalViewPr>
  <p:slideViewPr>
    <p:cSldViewPr snapToGrid="0">
      <p:cViewPr varScale="1">
        <p:scale>
          <a:sx n="54" d="100"/>
          <a:sy n="54" d="100"/>
        </p:scale>
        <p:origin x="27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800" dirty="0"/>
              <a:t>Writing</a:t>
            </a:r>
            <a:r>
              <a:rPr lang="en-GB" sz="2800" baseline="0" dirty="0"/>
              <a:t> vs. speaking scores B2 December 2016 </a:t>
            </a:r>
            <a:endParaRPr lang="en-GB" sz="28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cat>
            <c:strRef>
              <c:f>'W vs S'!$A$2:$A$543</c:f>
              <c:strCache>
                <c:ptCount val="542"/>
                <c:pt idx="0">
                  <c:v>CEG08035196</c:v>
                </c:pt>
                <c:pt idx="1">
                  <c:v>CEG08036345</c:v>
                </c:pt>
                <c:pt idx="2">
                  <c:v>CEG08033493</c:v>
                </c:pt>
                <c:pt idx="3">
                  <c:v>CEG08035059</c:v>
                </c:pt>
                <c:pt idx="4">
                  <c:v>CEG08035171</c:v>
                </c:pt>
                <c:pt idx="5">
                  <c:v>CEG08036103</c:v>
                </c:pt>
                <c:pt idx="6">
                  <c:v>CEG08028765</c:v>
                </c:pt>
                <c:pt idx="7">
                  <c:v>CEG08032062</c:v>
                </c:pt>
                <c:pt idx="8">
                  <c:v>CEG08033548</c:v>
                </c:pt>
                <c:pt idx="9">
                  <c:v>CEG08036216</c:v>
                </c:pt>
                <c:pt idx="10">
                  <c:v>CEG08036490</c:v>
                </c:pt>
                <c:pt idx="11">
                  <c:v>CEG08035633</c:v>
                </c:pt>
                <c:pt idx="12">
                  <c:v>CEG08035377</c:v>
                </c:pt>
                <c:pt idx="13">
                  <c:v>CEG08035477</c:v>
                </c:pt>
                <c:pt idx="14">
                  <c:v>CEG08036211</c:v>
                </c:pt>
                <c:pt idx="15">
                  <c:v>CEG08028293</c:v>
                </c:pt>
                <c:pt idx="16">
                  <c:v>CEG08033740</c:v>
                </c:pt>
                <c:pt idx="17">
                  <c:v>CEG08034986</c:v>
                </c:pt>
                <c:pt idx="18">
                  <c:v>CEG08032812</c:v>
                </c:pt>
                <c:pt idx="19">
                  <c:v>CEG08033452</c:v>
                </c:pt>
                <c:pt idx="20">
                  <c:v>CEG08034788</c:v>
                </c:pt>
                <c:pt idx="21">
                  <c:v>CEG08035452</c:v>
                </c:pt>
                <c:pt idx="22">
                  <c:v>CEG08035635</c:v>
                </c:pt>
                <c:pt idx="23">
                  <c:v>CEG08036149</c:v>
                </c:pt>
                <c:pt idx="24">
                  <c:v>CEG08036226</c:v>
                </c:pt>
                <c:pt idx="25">
                  <c:v>CEG08034595</c:v>
                </c:pt>
                <c:pt idx="26">
                  <c:v>CEG08033284</c:v>
                </c:pt>
                <c:pt idx="27">
                  <c:v>CEG08034002</c:v>
                </c:pt>
                <c:pt idx="28">
                  <c:v>CEG08034409</c:v>
                </c:pt>
                <c:pt idx="29">
                  <c:v>CEG08034902</c:v>
                </c:pt>
                <c:pt idx="30">
                  <c:v>CEG08035005</c:v>
                </c:pt>
                <c:pt idx="31">
                  <c:v>CEG08036060</c:v>
                </c:pt>
                <c:pt idx="32">
                  <c:v>CEG08030387</c:v>
                </c:pt>
                <c:pt idx="33">
                  <c:v>CEG08030685</c:v>
                </c:pt>
                <c:pt idx="34">
                  <c:v>CEG08031724</c:v>
                </c:pt>
                <c:pt idx="35">
                  <c:v>CEG08032941</c:v>
                </c:pt>
                <c:pt idx="36">
                  <c:v>CEG08033164</c:v>
                </c:pt>
                <c:pt idx="37">
                  <c:v>CEG08033891</c:v>
                </c:pt>
                <c:pt idx="38">
                  <c:v>CEG08035495</c:v>
                </c:pt>
                <c:pt idx="39">
                  <c:v>CEG08035775</c:v>
                </c:pt>
                <c:pt idx="40">
                  <c:v>CEG08029755</c:v>
                </c:pt>
                <c:pt idx="41">
                  <c:v>CEG08030857</c:v>
                </c:pt>
                <c:pt idx="42">
                  <c:v>CEG08032834</c:v>
                </c:pt>
                <c:pt idx="43">
                  <c:v>CEG08036031</c:v>
                </c:pt>
                <c:pt idx="44">
                  <c:v>CEG08032312</c:v>
                </c:pt>
                <c:pt idx="45">
                  <c:v>CEG08033919</c:v>
                </c:pt>
                <c:pt idx="46">
                  <c:v>CEG08034165</c:v>
                </c:pt>
                <c:pt idx="47">
                  <c:v>CEG08034775</c:v>
                </c:pt>
                <c:pt idx="48">
                  <c:v>CEG08035137</c:v>
                </c:pt>
                <c:pt idx="49">
                  <c:v>CEG08035363</c:v>
                </c:pt>
                <c:pt idx="50">
                  <c:v>CEG08035365</c:v>
                </c:pt>
                <c:pt idx="51">
                  <c:v>CEG08035636</c:v>
                </c:pt>
                <c:pt idx="52">
                  <c:v>CEG08035910</c:v>
                </c:pt>
                <c:pt idx="53">
                  <c:v>CEG08035996</c:v>
                </c:pt>
                <c:pt idx="54">
                  <c:v>CEG08036213</c:v>
                </c:pt>
                <c:pt idx="55">
                  <c:v>CEG08034592</c:v>
                </c:pt>
                <c:pt idx="56">
                  <c:v>CEG08034774</c:v>
                </c:pt>
                <c:pt idx="57">
                  <c:v>CEG08036007</c:v>
                </c:pt>
                <c:pt idx="58">
                  <c:v>CEG08036313</c:v>
                </c:pt>
                <c:pt idx="59">
                  <c:v>CEG08032644</c:v>
                </c:pt>
                <c:pt idx="60">
                  <c:v>CEG08032681</c:v>
                </c:pt>
                <c:pt idx="61">
                  <c:v>CEG08032693</c:v>
                </c:pt>
                <c:pt idx="62">
                  <c:v>CEG08033268</c:v>
                </c:pt>
                <c:pt idx="63">
                  <c:v>CEG08034560</c:v>
                </c:pt>
                <c:pt idx="64">
                  <c:v>CEG08034817</c:v>
                </c:pt>
                <c:pt idx="65">
                  <c:v>CEG08034991</c:v>
                </c:pt>
                <c:pt idx="66">
                  <c:v>CEG08035323</c:v>
                </c:pt>
                <c:pt idx="67">
                  <c:v>CEG08035427</c:v>
                </c:pt>
                <c:pt idx="68">
                  <c:v>CEG08035514</c:v>
                </c:pt>
                <c:pt idx="69">
                  <c:v>CEG08035629</c:v>
                </c:pt>
                <c:pt idx="70">
                  <c:v>CEG08036069</c:v>
                </c:pt>
                <c:pt idx="71">
                  <c:v>CEG08036132</c:v>
                </c:pt>
                <c:pt idx="72">
                  <c:v>CEG08036228</c:v>
                </c:pt>
                <c:pt idx="73">
                  <c:v>CEG08030655</c:v>
                </c:pt>
                <c:pt idx="74">
                  <c:v>CEG08033809</c:v>
                </c:pt>
                <c:pt idx="75">
                  <c:v>CEG08034217</c:v>
                </c:pt>
                <c:pt idx="76">
                  <c:v>CEG08034545</c:v>
                </c:pt>
                <c:pt idx="77">
                  <c:v>CEG08034984</c:v>
                </c:pt>
                <c:pt idx="78">
                  <c:v>CEG08035145</c:v>
                </c:pt>
                <c:pt idx="79">
                  <c:v>CEG08035152</c:v>
                </c:pt>
                <c:pt idx="80">
                  <c:v>CEG08035544</c:v>
                </c:pt>
                <c:pt idx="81">
                  <c:v>CEG08035627</c:v>
                </c:pt>
                <c:pt idx="82">
                  <c:v>CEG08035650</c:v>
                </c:pt>
                <c:pt idx="83">
                  <c:v>CEG08036168</c:v>
                </c:pt>
                <c:pt idx="84">
                  <c:v>CEG08032066</c:v>
                </c:pt>
                <c:pt idx="85">
                  <c:v>CEG08032450</c:v>
                </c:pt>
                <c:pt idx="86">
                  <c:v>CEG08032501</c:v>
                </c:pt>
                <c:pt idx="87">
                  <c:v>CEG08032784</c:v>
                </c:pt>
                <c:pt idx="88">
                  <c:v>CEG08033099</c:v>
                </c:pt>
                <c:pt idx="89">
                  <c:v>CEG08033133</c:v>
                </c:pt>
                <c:pt idx="90">
                  <c:v>CEG08033264</c:v>
                </c:pt>
                <c:pt idx="91">
                  <c:v>CEG08033739</c:v>
                </c:pt>
                <c:pt idx="92">
                  <c:v>CEG08035151</c:v>
                </c:pt>
                <c:pt idx="93">
                  <c:v>CEG08035366</c:v>
                </c:pt>
                <c:pt idx="94">
                  <c:v>CEG08035693</c:v>
                </c:pt>
                <c:pt idx="95">
                  <c:v>CEG08035653</c:v>
                </c:pt>
                <c:pt idx="96">
                  <c:v>CEG08035849</c:v>
                </c:pt>
                <c:pt idx="97">
                  <c:v>CEG08029888</c:v>
                </c:pt>
                <c:pt idx="98">
                  <c:v>CEG08029912</c:v>
                </c:pt>
                <c:pt idx="99">
                  <c:v>CEG08032108</c:v>
                </c:pt>
                <c:pt idx="100">
                  <c:v>CEG08033460</c:v>
                </c:pt>
                <c:pt idx="101">
                  <c:v>CEG08033775</c:v>
                </c:pt>
                <c:pt idx="102">
                  <c:v>CEG08033787</c:v>
                </c:pt>
                <c:pt idx="103">
                  <c:v>CEG08034558</c:v>
                </c:pt>
                <c:pt idx="104">
                  <c:v>CEG08034945</c:v>
                </c:pt>
                <c:pt idx="105">
                  <c:v>CEG08035050</c:v>
                </c:pt>
                <c:pt idx="106">
                  <c:v>CEG08035773</c:v>
                </c:pt>
                <c:pt idx="107">
                  <c:v>CEG08036108</c:v>
                </c:pt>
                <c:pt idx="108">
                  <c:v>CEG08033856</c:v>
                </c:pt>
                <c:pt idx="109">
                  <c:v>CEG08034512</c:v>
                </c:pt>
                <c:pt idx="110">
                  <c:v>CEG08035233</c:v>
                </c:pt>
                <c:pt idx="111">
                  <c:v>CEG08035379</c:v>
                </c:pt>
                <c:pt idx="112">
                  <c:v>CEG08035542</c:v>
                </c:pt>
                <c:pt idx="113">
                  <c:v>CEG08035610</c:v>
                </c:pt>
                <c:pt idx="114">
                  <c:v>CEG08035689</c:v>
                </c:pt>
                <c:pt idx="115">
                  <c:v>CEG08036054</c:v>
                </c:pt>
                <c:pt idx="116">
                  <c:v>CEG08036058</c:v>
                </c:pt>
                <c:pt idx="117">
                  <c:v>CEG08036141</c:v>
                </c:pt>
                <c:pt idx="118">
                  <c:v>CEG08036412</c:v>
                </c:pt>
                <c:pt idx="119">
                  <c:v>CEG08023854</c:v>
                </c:pt>
                <c:pt idx="120">
                  <c:v>CEG08026434</c:v>
                </c:pt>
                <c:pt idx="121">
                  <c:v>CEG08028322</c:v>
                </c:pt>
                <c:pt idx="122">
                  <c:v>CEG08031407</c:v>
                </c:pt>
                <c:pt idx="123">
                  <c:v>CEG08031595</c:v>
                </c:pt>
                <c:pt idx="124">
                  <c:v>CEG08032158</c:v>
                </c:pt>
                <c:pt idx="125">
                  <c:v>CEG08032263</c:v>
                </c:pt>
                <c:pt idx="126">
                  <c:v>CEG08032405</c:v>
                </c:pt>
                <c:pt idx="127">
                  <c:v>CEG08032660</c:v>
                </c:pt>
                <c:pt idx="128">
                  <c:v>CEG08032789</c:v>
                </c:pt>
                <c:pt idx="129">
                  <c:v>CEG08033371</c:v>
                </c:pt>
                <c:pt idx="130">
                  <c:v>CEG08033836</c:v>
                </c:pt>
                <c:pt idx="131">
                  <c:v>CEG08034000</c:v>
                </c:pt>
                <c:pt idx="132">
                  <c:v>CEG08034118</c:v>
                </c:pt>
                <c:pt idx="133">
                  <c:v>CEG08034289</c:v>
                </c:pt>
                <c:pt idx="134">
                  <c:v>CEG08034390</c:v>
                </c:pt>
                <c:pt idx="135">
                  <c:v>CEG08034470</c:v>
                </c:pt>
                <c:pt idx="136">
                  <c:v>CEG08034822</c:v>
                </c:pt>
                <c:pt idx="137">
                  <c:v>CEG08034881</c:v>
                </c:pt>
                <c:pt idx="138">
                  <c:v>CEG08034930</c:v>
                </c:pt>
                <c:pt idx="139">
                  <c:v>CEG08035057</c:v>
                </c:pt>
                <c:pt idx="140">
                  <c:v>CEG08035159</c:v>
                </c:pt>
                <c:pt idx="141">
                  <c:v>CEG08035261</c:v>
                </c:pt>
                <c:pt idx="142">
                  <c:v>CEG08035451</c:v>
                </c:pt>
                <c:pt idx="143">
                  <c:v>CEG08035565</c:v>
                </c:pt>
                <c:pt idx="144">
                  <c:v>CEG08035594</c:v>
                </c:pt>
                <c:pt idx="145">
                  <c:v>CEG08035887</c:v>
                </c:pt>
                <c:pt idx="146">
                  <c:v>CEG08036032</c:v>
                </c:pt>
                <c:pt idx="147">
                  <c:v>CEG08036084</c:v>
                </c:pt>
                <c:pt idx="148">
                  <c:v>CEG08036091</c:v>
                </c:pt>
                <c:pt idx="149">
                  <c:v>CEG08036207</c:v>
                </c:pt>
                <c:pt idx="150">
                  <c:v>CEG08036268</c:v>
                </c:pt>
                <c:pt idx="151">
                  <c:v>CEG08031585</c:v>
                </c:pt>
                <c:pt idx="152">
                  <c:v>CEG08031972</c:v>
                </c:pt>
                <c:pt idx="153">
                  <c:v>CEG08033313</c:v>
                </c:pt>
                <c:pt idx="154">
                  <c:v>CEG08034522</c:v>
                </c:pt>
                <c:pt idx="155">
                  <c:v>CEG08034637</c:v>
                </c:pt>
                <c:pt idx="156">
                  <c:v>CEG08034862</c:v>
                </c:pt>
                <c:pt idx="157">
                  <c:v>CEG08034872</c:v>
                </c:pt>
                <c:pt idx="158">
                  <c:v>CEG08034899</c:v>
                </c:pt>
                <c:pt idx="159">
                  <c:v>CEG08034914</c:v>
                </c:pt>
                <c:pt idx="160">
                  <c:v>CEG08034968</c:v>
                </c:pt>
                <c:pt idx="161">
                  <c:v>CEG08035118</c:v>
                </c:pt>
                <c:pt idx="162">
                  <c:v>CEG08035197</c:v>
                </c:pt>
                <c:pt idx="163">
                  <c:v>CEG08035260</c:v>
                </c:pt>
                <c:pt idx="164">
                  <c:v>CEG08035303</c:v>
                </c:pt>
                <c:pt idx="165">
                  <c:v>CEG08035623</c:v>
                </c:pt>
                <c:pt idx="166">
                  <c:v>CEG08035911</c:v>
                </c:pt>
                <c:pt idx="167">
                  <c:v>CEG08035950</c:v>
                </c:pt>
                <c:pt idx="168">
                  <c:v>CEG08036015</c:v>
                </c:pt>
                <c:pt idx="169">
                  <c:v>CEG08036044</c:v>
                </c:pt>
                <c:pt idx="170">
                  <c:v>CEG08036189</c:v>
                </c:pt>
                <c:pt idx="171">
                  <c:v>CEG08033370</c:v>
                </c:pt>
                <c:pt idx="172">
                  <c:v>CEG08033409</c:v>
                </c:pt>
                <c:pt idx="173">
                  <c:v>CEG08033595</c:v>
                </c:pt>
                <c:pt idx="174">
                  <c:v>CEG08033813</c:v>
                </c:pt>
                <c:pt idx="175">
                  <c:v>CEG08034894</c:v>
                </c:pt>
                <c:pt idx="176">
                  <c:v>CEG08034997</c:v>
                </c:pt>
                <c:pt idx="177">
                  <c:v>CEG08035021</c:v>
                </c:pt>
                <c:pt idx="178">
                  <c:v>CEG08035138</c:v>
                </c:pt>
                <c:pt idx="179">
                  <c:v>CEG08035453</c:v>
                </c:pt>
                <c:pt idx="180">
                  <c:v>CEG08035590</c:v>
                </c:pt>
                <c:pt idx="181">
                  <c:v>CEG08036097</c:v>
                </c:pt>
                <c:pt idx="182">
                  <c:v>CEG08031988</c:v>
                </c:pt>
                <c:pt idx="183">
                  <c:v>CEG08033791</c:v>
                </c:pt>
                <c:pt idx="184">
                  <c:v>CEG08034293</c:v>
                </c:pt>
                <c:pt idx="185">
                  <c:v>CEG08034591</c:v>
                </c:pt>
                <c:pt idx="186">
                  <c:v>CEG08035335</c:v>
                </c:pt>
                <c:pt idx="187">
                  <c:v>CEG08035654</c:v>
                </c:pt>
                <c:pt idx="188">
                  <c:v>CEG08034145</c:v>
                </c:pt>
                <c:pt idx="189">
                  <c:v>CEG08034294</c:v>
                </c:pt>
                <c:pt idx="190">
                  <c:v>CEG08035462</c:v>
                </c:pt>
                <c:pt idx="191">
                  <c:v>CEG08035671</c:v>
                </c:pt>
                <c:pt idx="192">
                  <c:v>CEG08036046</c:v>
                </c:pt>
                <c:pt idx="193">
                  <c:v>CEG08036252</c:v>
                </c:pt>
                <c:pt idx="194">
                  <c:v>CEG08034593</c:v>
                </c:pt>
                <c:pt idx="195">
                  <c:v>CEG08034594</c:v>
                </c:pt>
                <c:pt idx="196">
                  <c:v>CEG08034772</c:v>
                </c:pt>
                <c:pt idx="197">
                  <c:v>CEG08036020</c:v>
                </c:pt>
                <c:pt idx="198">
                  <c:v>CEG08036315</c:v>
                </c:pt>
                <c:pt idx="199">
                  <c:v>CEG08030591</c:v>
                </c:pt>
                <c:pt idx="200">
                  <c:v>CEG08032087</c:v>
                </c:pt>
                <c:pt idx="201">
                  <c:v>CEG08032694</c:v>
                </c:pt>
                <c:pt idx="202">
                  <c:v>CEG08032782</c:v>
                </c:pt>
                <c:pt idx="203">
                  <c:v>CEG08032998</c:v>
                </c:pt>
                <c:pt idx="204">
                  <c:v>CEG08033089</c:v>
                </c:pt>
                <c:pt idx="205">
                  <c:v>CEG08033554</c:v>
                </c:pt>
                <c:pt idx="206">
                  <c:v>CEG08033610</c:v>
                </c:pt>
                <c:pt idx="207">
                  <c:v>CEG08033771</c:v>
                </c:pt>
                <c:pt idx="208">
                  <c:v>CEG08034073</c:v>
                </c:pt>
                <c:pt idx="209">
                  <c:v>CEG08034257</c:v>
                </c:pt>
                <c:pt idx="210">
                  <c:v>CEG08034873</c:v>
                </c:pt>
                <c:pt idx="211">
                  <c:v>CEG08034978</c:v>
                </c:pt>
                <c:pt idx="212">
                  <c:v>CEG08035019</c:v>
                </c:pt>
                <c:pt idx="213">
                  <c:v>CEG08035071</c:v>
                </c:pt>
                <c:pt idx="214">
                  <c:v>CEG08035077</c:v>
                </c:pt>
                <c:pt idx="215">
                  <c:v>CEG08035212</c:v>
                </c:pt>
                <c:pt idx="216">
                  <c:v>CEG08035314</c:v>
                </c:pt>
                <c:pt idx="217">
                  <c:v>CEG08035317</c:v>
                </c:pt>
                <c:pt idx="218">
                  <c:v>CEG08035347</c:v>
                </c:pt>
                <c:pt idx="219">
                  <c:v>CEG08035413</c:v>
                </c:pt>
                <c:pt idx="220">
                  <c:v>CEG08035692</c:v>
                </c:pt>
                <c:pt idx="221">
                  <c:v>CEG08035889</c:v>
                </c:pt>
                <c:pt idx="222">
                  <c:v>CEG08035894</c:v>
                </c:pt>
                <c:pt idx="223">
                  <c:v>CEG08035966</c:v>
                </c:pt>
                <c:pt idx="224">
                  <c:v>CEG08036036</c:v>
                </c:pt>
                <c:pt idx="225">
                  <c:v>CEG08036175</c:v>
                </c:pt>
                <c:pt idx="226">
                  <c:v>CEG08036265</c:v>
                </c:pt>
                <c:pt idx="227">
                  <c:v>CEG08031559</c:v>
                </c:pt>
                <c:pt idx="228">
                  <c:v>CEG08031711</c:v>
                </c:pt>
                <c:pt idx="229">
                  <c:v>CEG08032688</c:v>
                </c:pt>
                <c:pt idx="230">
                  <c:v>CEG08033569</c:v>
                </c:pt>
                <c:pt idx="231">
                  <c:v>CEG08033735</c:v>
                </c:pt>
                <c:pt idx="232">
                  <c:v>CEG08033881</c:v>
                </c:pt>
                <c:pt idx="233">
                  <c:v>CEG08033970</c:v>
                </c:pt>
                <c:pt idx="234">
                  <c:v>CEG08034561</c:v>
                </c:pt>
                <c:pt idx="235">
                  <c:v>CEG08034818</c:v>
                </c:pt>
                <c:pt idx="236">
                  <c:v>CEG08034820</c:v>
                </c:pt>
                <c:pt idx="237">
                  <c:v>CEG08034949</c:v>
                </c:pt>
                <c:pt idx="238">
                  <c:v>CEG08034976</c:v>
                </c:pt>
                <c:pt idx="239">
                  <c:v>CEG08034977</c:v>
                </c:pt>
                <c:pt idx="240">
                  <c:v>CEG08034981</c:v>
                </c:pt>
                <c:pt idx="241">
                  <c:v>CEG08035101</c:v>
                </c:pt>
                <c:pt idx="242">
                  <c:v>CEG08035235</c:v>
                </c:pt>
                <c:pt idx="243">
                  <c:v>CEG08035384</c:v>
                </c:pt>
                <c:pt idx="244">
                  <c:v>CEG08035509</c:v>
                </c:pt>
                <c:pt idx="245">
                  <c:v>CEG08035560</c:v>
                </c:pt>
                <c:pt idx="246">
                  <c:v>CEG08035568</c:v>
                </c:pt>
                <c:pt idx="247">
                  <c:v>CEG08035909</c:v>
                </c:pt>
                <c:pt idx="248">
                  <c:v>CEG08035995</c:v>
                </c:pt>
                <c:pt idx="249">
                  <c:v>CEG08036085</c:v>
                </c:pt>
                <c:pt idx="250">
                  <c:v>CEG08033529</c:v>
                </c:pt>
                <c:pt idx="251">
                  <c:v>CEG08033675</c:v>
                </c:pt>
                <c:pt idx="252">
                  <c:v>CEG08033736</c:v>
                </c:pt>
                <c:pt idx="253">
                  <c:v>CEG08033741</c:v>
                </c:pt>
                <c:pt idx="254">
                  <c:v>CEG08034408</c:v>
                </c:pt>
                <c:pt idx="255">
                  <c:v>CEG08034585</c:v>
                </c:pt>
                <c:pt idx="256">
                  <c:v>CEG08034812</c:v>
                </c:pt>
                <c:pt idx="257">
                  <c:v>CEG08034825</c:v>
                </c:pt>
                <c:pt idx="258">
                  <c:v>CEG08034838</c:v>
                </c:pt>
                <c:pt idx="259">
                  <c:v>CEG08034929</c:v>
                </c:pt>
                <c:pt idx="260">
                  <c:v>CEG08036136</c:v>
                </c:pt>
                <c:pt idx="261">
                  <c:v>CEG08036163</c:v>
                </c:pt>
                <c:pt idx="262">
                  <c:v>CEG08033748</c:v>
                </c:pt>
                <c:pt idx="263">
                  <c:v>CEG08033969</c:v>
                </c:pt>
                <c:pt idx="264">
                  <c:v>CEG08034185 </c:v>
                </c:pt>
                <c:pt idx="265">
                  <c:v>CEG08035033</c:v>
                </c:pt>
                <c:pt idx="266">
                  <c:v>CEG08035129</c:v>
                </c:pt>
                <c:pt idx="267">
                  <c:v>CEG08035230</c:v>
                </c:pt>
                <c:pt idx="268">
                  <c:v>CEG08035913</c:v>
                </c:pt>
                <c:pt idx="269">
                  <c:v>CEG08031487</c:v>
                </c:pt>
                <c:pt idx="270">
                  <c:v>CEG08033051</c:v>
                </c:pt>
                <c:pt idx="271">
                  <c:v>CEG08034458</c:v>
                </c:pt>
                <c:pt idx="272">
                  <c:v>CEG08035912</c:v>
                </c:pt>
                <c:pt idx="273">
                  <c:v>CEG08036050</c:v>
                </c:pt>
                <c:pt idx="274">
                  <c:v>CEG08036178</c:v>
                </c:pt>
                <c:pt idx="275">
                  <c:v>CEG08032995</c:v>
                </c:pt>
                <c:pt idx="276">
                  <c:v>CEG08033097</c:v>
                </c:pt>
                <c:pt idx="277">
                  <c:v>CEG08034192</c:v>
                </c:pt>
                <c:pt idx="278">
                  <c:v>CEG08034253</c:v>
                </c:pt>
                <c:pt idx="279">
                  <c:v>CEG08034956</c:v>
                </c:pt>
                <c:pt idx="280">
                  <c:v>CEG08035345</c:v>
                </c:pt>
                <c:pt idx="281">
                  <c:v>CEG08035403</c:v>
                </c:pt>
                <c:pt idx="282">
                  <c:v>CEG08035866</c:v>
                </c:pt>
                <c:pt idx="283">
                  <c:v>CEG08035899</c:v>
                </c:pt>
                <c:pt idx="284">
                  <c:v>CEG08035917</c:v>
                </c:pt>
                <c:pt idx="285">
                  <c:v>CEG08036184</c:v>
                </c:pt>
                <c:pt idx="286">
                  <c:v>CEG08027950</c:v>
                </c:pt>
                <c:pt idx="287">
                  <c:v>CEG08029256</c:v>
                </c:pt>
                <c:pt idx="288">
                  <c:v>CEG08031317</c:v>
                </c:pt>
                <c:pt idx="289">
                  <c:v>CEG08031703</c:v>
                </c:pt>
                <c:pt idx="290">
                  <c:v>CEG08032813</c:v>
                </c:pt>
                <c:pt idx="291">
                  <c:v>CEG08032899</c:v>
                </c:pt>
                <c:pt idx="292">
                  <c:v>CEG08033686</c:v>
                </c:pt>
                <c:pt idx="293">
                  <c:v>CEG08033746</c:v>
                </c:pt>
                <c:pt idx="294">
                  <c:v>CEG08033815</c:v>
                </c:pt>
                <c:pt idx="295">
                  <c:v>CEG08033997</c:v>
                </c:pt>
                <c:pt idx="296">
                  <c:v>CEG08034137</c:v>
                </c:pt>
                <c:pt idx="297">
                  <c:v>CEG08034391</c:v>
                </c:pt>
                <c:pt idx="298">
                  <c:v>CEG08034436</c:v>
                </c:pt>
                <c:pt idx="299">
                  <c:v>CEG08034472</c:v>
                </c:pt>
                <c:pt idx="300">
                  <c:v>CEG08034603</c:v>
                </c:pt>
                <c:pt idx="301">
                  <c:v>CEG08034712</c:v>
                </c:pt>
                <c:pt idx="302">
                  <c:v>CEG08034882</c:v>
                </c:pt>
                <c:pt idx="303">
                  <c:v>CEG08035083</c:v>
                </c:pt>
                <c:pt idx="304">
                  <c:v>CEG08035085</c:v>
                </c:pt>
                <c:pt idx="305">
                  <c:v>CEG08035090</c:v>
                </c:pt>
                <c:pt idx="306">
                  <c:v>CEG08035273</c:v>
                </c:pt>
                <c:pt idx="307">
                  <c:v>CEG08035525</c:v>
                </c:pt>
                <c:pt idx="308">
                  <c:v>CEG08035655</c:v>
                </c:pt>
                <c:pt idx="309">
                  <c:v>CEG08035925</c:v>
                </c:pt>
                <c:pt idx="310">
                  <c:v>CEG08035965</c:v>
                </c:pt>
                <c:pt idx="311">
                  <c:v>CEG08036161</c:v>
                </c:pt>
                <c:pt idx="312">
                  <c:v>CEG08030321</c:v>
                </c:pt>
                <c:pt idx="313">
                  <c:v>CEG08031706</c:v>
                </c:pt>
                <c:pt idx="314">
                  <c:v>CEG08032251</c:v>
                </c:pt>
                <c:pt idx="315">
                  <c:v>CEG08032632</c:v>
                </c:pt>
                <c:pt idx="316">
                  <c:v>CEG08032861</c:v>
                </c:pt>
                <c:pt idx="317">
                  <c:v>CEG08033219</c:v>
                </c:pt>
                <c:pt idx="318">
                  <c:v>CEG08033402</c:v>
                </c:pt>
                <c:pt idx="319">
                  <c:v>CEG08033540</c:v>
                </c:pt>
                <c:pt idx="320">
                  <c:v>CEG08034528</c:v>
                </c:pt>
                <c:pt idx="321">
                  <c:v>CEG08034546</c:v>
                </c:pt>
                <c:pt idx="322">
                  <c:v>CEG08034769</c:v>
                </c:pt>
                <c:pt idx="323">
                  <c:v>CEG08034879</c:v>
                </c:pt>
                <c:pt idx="324">
                  <c:v>CEG08034927</c:v>
                </c:pt>
                <c:pt idx="325">
                  <c:v>CEG08034942</c:v>
                </c:pt>
                <c:pt idx="326">
                  <c:v>CEG08035089</c:v>
                </c:pt>
                <c:pt idx="327">
                  <c:v>CEG08035091</c:v>
                </c:pt>
                <c:pt idx="328">
                  <c:v>CEG08035267</c:v>
                </c:pt>
                <c:pt idx="329">
                  <c:v>CEG08035327</c:v>
                </c:pt>
                <c:pt idx="330">
                  <c:v>CEG08035516</c:v>
                </c:pt>
                <c:pt idx="331">
                  <c:v>CEG08035546</c:v>
                </c:pt>
                <c:pt idx="332">
                  <c:v>CEG08035561</c:v>
                </c:pt>
                <c:pt idx="333">
                  <c:v>CEG08035946</c:v>
                </c:pt>
                <c:pt idx="334">
                  <c:v>CEG08035986</c:v>
                </c:pt>
                <c:pt idx="335">
                  <c:v>CEG08036100</c:v>
                </c:pt>
                <c:pt idx="336">
                  <c:v>CEG08036182</c:v>
                </c:pt>
                <c:pt idx="337">
                  <c:v>CEG08031594</c:v>
                </c:pt>
                <c:pt idx="338">
                  <c:v>CEG08033270</c:v>
                </c:pt>
                <c:pt idx="339">
                  <c:v>CEG08033521</c:v>
                </c:pt>
                <c:pt idx="340">
                  <c:v>CEG08033812</c:v>
                </c:pt>
                <c:pt idx="341">
                  <c:v>CEG08033892</c:v>
                </c:pt>
                <c:pt idx="342">
                  <c:v>CEG08034388</c:v>
                </c:pt>
                <c:pt idx="343">
                  <c:v>CEG08034503</c:v>
                </c:pt>
                <c:pt idx="344">
                  <c:v>CEG08035115</c:v>
                </c:pt>
                <c:pt idx="345">
                  <c:v>CEG08035529</c:v>
                </c:pt>
                <c:pt idx="346">
                  <c:v>CEG08035658</c:v>
                </c:pt>
                <c:pt idx="347">
                  <c:v>CEG08035695</c:v>
                </c:pt>
                <c:pt idx="348">
                  <c:v>CEG08035971</c:v>
                </c:pt>
                <c:pt idx="349">
                  <c:v>CEG08035035</c:v>
                </c:pt>
                <c:pt idx="350">
                  <c:v>CEG08035607</c:v>
                </c:pt>
                <c:pt idx="351">
                  <c:v>CEG08029156</c:v>
                </c:pt>
                <c:pt idx="352">
                  <c:v>CEG08034840</c:v>
                </c:pt>
                <c:pt idx="353">
                  <c:v>CEG08035048</c:v>
                </c:pt>
                <c:pt idx="354">
                  <c:v>CEG08035051</c:v>
                </c:pt>
                <c:pt idx="355">
                  <c:v>CEG08036254</c:v>
                </c:pt>
                <c:pt idx="356">
                  <c:v>CEG08032819</c:v>
                </c:pt>
                <c:pt idx="357">
                  <c:v>CEG08033587</c:v>
                </c:pt>
                <c:pt idx="358">
                  <c:v>CEG08034787</c:v>
                </c:pt>
                <c:pt idx="359">
                  <c:v>CEG08035003</c:v>
                </c:pt>
                <c:pt idx="360">
                  <c:v>CEG08035987</c:v>
                </c:pt>
                <c:pt idx="361">
                  <c:v>CEG08036047</c:v>
                </c:pt>
                <c:pt idx="362">
                  <c:v>CEG08036299</c:v>
                </c:pt>
                <c:pt idx="363">
                  <c:v>CEG08031294</c:v>
                </c:pt>
                <c:pt idx="364">
                  <c:v>CEG08031596</c:v>
                </c:pt>
                <c:pt idx="365">
                  <c:v>CEG08032699</c:v>
                </c:pt>
                <c:pt idx="366">
                  <c:v>CEG08032821</c:v>
                </c:pt>
                <c:pt idx="367">
                  <c:v>CEG08033112</c:v>
                </c:pt>
                <c:pt idx="368">
                  <c:v>CEG08033609</c:v>
                </c:pt>
                <c:pt idx="369">
                  <c:v>CEG08033734</c:v>
                </c:pt>
                <c:pt idx="370">
                  <c:v>CEG08034142</c:v>
                </c:pt>
                <c:pt idx="371">
                  <c:v>CEG08034182</c:v>
                </c:pt>
                <c:pt idx="372">
                  <c:v>CEG08034728</c:v>
                </c:pt>
                <c:pt idx="373">
                  <c:v>CEG08035082</c:v>
                </c:pt>
                <c:pt idx="374">
                  <c:v>CEG08035190</c:v>
                </c:pt>
                <c:pt idx="375">
                  <c:v>CEG08035339</c:v>
                </c:pt>
                <c:pt idx="376">
                  <c:v>CEG08035402</c:v>
                </c:pt>
                <c:pt idx="377">
                  <c:v>CEG08035670</c:v>
                </c:pt>
                <c:pt idx="378">
                  <c:v>CEG08035701</c:v>
                </c:pt>
                <c:pt idx="379">
                  <c:v>CEG08035953</c:v>
                </c:pt>
                <c:pt idx="380">
                  <c:v>CEG08036208</c:v>
                </c:pt>
                <c:pt idx="381">
                  <c:v>CEG08036298</c:v>
                </c:pt>
                <c:pt idx="382">
                  <c:v>CEG08032859</c:v>
                </c:pt>
                <c:pt idx="383">
                  <c:v>CEG08033401</c:v>
                </c:pt>
                <c:pt idx="384">
                  <c:v>CEG08034150</c:v>
                </c:pt>
                <c:pt idx="385">
                  <c:v>CEG08034525</c:v>
                </c:pt>
                <c:pt idx="386">
                  <c:v>CEG08035458</c:v>
                </c:pt>
                <c:pt idx="387">
                  <c:v>CEG08035832</c:v>
                </c:pt>
                <c:pt idx="388">
                  <c:v>CEG08036343</c:v>
                </c:pt>
                <c:pt idx="389">
                  <c:v>CEG08032997</c:v>
                </c:pt>
                <c:pt idx="390">
                  <c:v>CEG08033197</c:v>
                </c:pt>
                <c:pt idx="391">
                  <c:v>CEG08033457</c:v>
                </c:pt>
                <c:pt idx="392">
                  <c:v>CEG08034529</c:v>
                </c:pt>
                <c:pt idx="393">
                  <c:v>CEG08034577</c:v>
                </c:pt>
                <c:pt idx="394">
                  <c:v>CEG08034888</c:v>
                </c:pt>
                <c:pt idx="395">
                  <c:v>CEG08034895</c:v>
                </c:pt>
                <c:pt idx="396">
                  <c:v>CEG08035527</c:v>
                </c:pt>
                <c:pt idx="397">
                  <c:v>CEG08035873</c:v>
                </c:pt>
                <c:pt idx="398">
                  <c:v>CEG08036241</c:v>
                </c:pt>
                <c:pt idx="399">
                  <c:v>CEG08034254</c:v>
                </c:pt>
                <c:pt idx="400">
                  <c:v>CEG08035346</c:v>
                </c:pt>
                <c:pt idx="401">
                  <c:v>CEG08035698</c:v>
                </c:pt>
                <c:pt idx="402">
                  <c:v>CEG08036250</c:v>
                </c:pt>
                <c:pt idx="403">
                  <c:v>CEG08036253</c:v>
                </c:pt>
                <c:pt idx="404">
                  <c:v>CEG08034875</c:v>
                </c:pt>
                <c:pt idx="405">
                  <c:v>CEG08035562</c:v>
                </c:pt>
                <c:pt idx="406">
                  <c:v>CEG08032850</c:v>
                </c:pt>
                <c:pt idx="407">
                  <c:v>CEG08033783</c:v>
                </c:pt>
                <c:pt idx="408">
                  <c:v>CEG08035702</c:v>
                </c:pt>
                <c:pt idx="409">
                  <c:v>CEG08036051</c:v>
                </c:pt>
                <c:pt idx="410">
                  <c:v>CEG08029216</c:v>
                </c:pt>
                <c:pt idx="411">
                  <c:v>CEG08033321</c:v>
                </c:pt>
                <c:pt idx="412">
                  <c:v>CEG08033368</c:v>
                </c:pt>
                <c:pt idx="413">
                  <c:v>CEG08033826</c:v>
                </c:pt>
                <c:pt idx="414">
                  <c:v>CEG08034256</c:v>
                </c:pt>
                <c:pt idx="415">
                  <c:v>CEG08035058</c:v>
                </c:pt>
                <c:pt idx="416">
                  <c:v>CEG08035506</c:v>
                </c:pt>
                <c:pt idx="417">
                  <c:v>CEG08035586</c:v>
                </c:pt>
                <c:pt idx="418">
                  <c:v>CEG08035608</c:v>
                </c:pt>
                <c:pt idx="419">
                  <c:v>CEG08035609</c:v>
                </c:pt>
                <c:pt idx="420">
                  <c:v>CEG08035669</c:v>
                </c:pt>
                <c:pt idx="421">
                  <c:v>CEG08035705</c:v>
                </c:pt>
                <c:pt idx="422">
                  <c:v>CEG08035836</c:v>
                </c:pt>
                <c:pt idx="423">
                  <c:v>CEG08035851</c:v>
                </c:pt>
                <c:pt idx="424">
                  <c:v>CEG08035954</c:v>
                </c:pt>
                <c:pt idx="425">
                  <c:v>CEG08035988</c:v>
                </c:pt>
                <c:pt idx="426">
                  <c:v>CEG08036376</c:v>
                </c:pt>
                <c:pt idx="427">
                  <c:v>CEG08032227</c:v>
                </c:pt>
                <c:pt idx="428">
                  <c:v>CEG08032887</c:v>
                </c:pt>
                <c:pt idx="429">
                  <c:v>CEG08032931</c:v>
                </c:pt>
                <c:pt idx="430">
                  <c:v>CEG08033058</c:v>
                </c:pt>
                <c:pt idx="431">
                  <c:v>CEG08034504</c:v>
                </c:pt>
                <c:pt idx="432">
                  <c:v>CEG08034841</c:v>
                </c:pt>
                <c:pt idx="433">
                  <c:v>CEG08034934</c:v>
                </c:pt>
                <c:pt idx="434">
                  <c:v>CEG08034950</c:v>
                </c:pt>
                <c:pt idx="435">
                  <c:v>CEG08034967</c:v>
                </c:pt>
                <c:pt idx="436">
                  <c:v>CEG08034982</c:v>
                </c:pt>
                <c:pt idx="437">
                  <c:v>CEG08035078</c:v>
                </c:pt>
                <c:pt idx="438">
                  <c:v>CEG08035728</c:v>
                </c:pt>
                <c:pt idx="439">
                  <c:v>CEG08036004</c:v>
                </c:pt>
                <c:pt idx="440">
                  <c:v>CEG08036086</c:v>
                </c:pt>
                <c:pt idx="441">
                  <c:v>CEG08036126</c:v>
                </c:pt>
                <c:pt idx="442">
                  <c:v>CEG08036140</c:v>
                </c:pt>
                <c:pt idx="443">
                  <c:v>CEG08024054</c:v>
                </c:pt>
                <c:pt idx="444">
                  <c:v>CEG08030491</c:v>
                </c:pt>
                <c:pt idx="445">
                  <c:v>CEG08033062</c:v>
                </c:pt>
                <c:pt idx="446">
                  <c:v>CEG08033509</c:v>
                </c:pt>
                <c:pt idx="447">
                  <c:v>CEG08034001</c:v>
                </c:pt>
                <c:pt idx="448">
                  <c:v>CEG08034271</c:v>
                </c:pt>
                <c:pt idx="449">
                  <c:v>CEG08034438</c:v>
                </c:pt>
                <c:pt idx="450">
                  <c:v>CEG08035598</c:v>
                </c:pt>
                <c:pt idx="451">
                  <c:v>CEG08035827</c:v>
                </c:pt>
                <c:pt idx="452">
                  <c:v>CEG08031471</c:v>
                </c:pt>
                <c:pt idx="453">
                  <c:v>CEG08034188</c:v>
                </c:pt>
                <c:pt idx="454">
                  <c:v>CEG08035321</c:v>
                </c:pt>
                <c:pt idx="455">
                  <c:v>CEG08035657</c:v>
                </c:pt>
                <c:pt idx="456">
                  <c:v>CEG08036024</c:v>
                </c:pt>
                <c:pt idx="457">
                  <c:v>CEG08036251</c:v>
                </c:pt>
                <c:pt idx="458">
                  <c:v>CEG08034370</c:v>
                </c:pt>
                <c:pt idx="459">
                  <c:v>CEG08024128</c:v>
                </c:pt>
                <c:pt idx="460">
                  <c:v>CEG08036130</c:v>
                </c:pt>
                <c:pt idx="461">
                  <c:v>CEG08033586</c:v>
                </c:pt>
                <c:pt idx="462">
                  <c:v>CEG08033642</c:v>
                </c:pt>
                <c:pt idx="463">
                  <c:v>CEG08034921</c:v>
                </c:pt>
                <c:pt idx="464">
                  <c:v>CEG08035624</c:v>
                </c:pt>
                <c:pt idx="465">
                  <c:v>CEG08035778</c:v>
                </c:pt>
                <c:pt idx="466">
                  <c:v>CEG08035830</c:v>
                </c:pt>
                <c:pt idx="467">
                  <c:v>CEG08035833</c:v>
                </c:pt>
                <c:pt idx="468">
                  <c:v>CEG08036192</c:v>
                </c:pt>
                <c:pt idx="469">
                  <c:v>CEG08031737</c:v>
                </c:pt>
                <c:pt idx="470">
                  <c:v>CEG08033876</c:v>
                </c:pt>
                <c:pt idx="471">
                  <c:v>CEG08034213</c:v>
                </c:pt>
                <c:pt idx="472">
                  <c:v>CEG08034732</c:v>
                </c:pt>
                <c:pt idx="473">
                  <c:v>CEG08035433</c:v>
                </c:pt>
                <c:pt idx="474">
                  <c:v>CEG08035558</c:v>
                </c:pt>
                <c:pt idx="475">
                  <c:v>CEG08035834</c:v>
                </c:pt>
                <c:pt idx="476">
                  <c:v>CEG08022749</c:v>
                </c:pt>
                <c:pt idx="477">
                  <c:v>CEG08033410</c:v>
                </c:pt>
                <c:pt idx="478">
                  <c:v>CEG08033895</c:v>
                </c:pt>
                <c:pt idx="479">
                  <c:v>CEG08034169</c:v>
                </c:pt>
                <c:pt idx="480">
                  <c:v>CEG08034656</c:v>
                </c:pt>
                <c:pt idx="481">
                  <c:v>CEG08034778</c:v>
                </c:pt>
                <c:pt idx="482">
                  <c:v>CEG08034813</c:v>
                </c:pt>
                <c:pt idx="483">
                  <c:v>CEG08036127</c:v>
                </c:pt>
                <c:pt idx="484">
                  <c:v>CEG08032798</c:v>
                </c:pt>
                <c:pt idx="485">
                  <c:v>CEG08036212</c:v>
                </c:pt>
                <c:pt idx="486">
                  <c:v>CEG08031086</c:v>
                </c:pt>
                <c:pt idx="487">
                  <c:v>CEG08034071</c:v>
                </c:pt>
                <c:pt idx="488">
                  <c:v>CEG08034526</c:v>
                </c:pt>
                <c:pt idx="489">
                  <c:v>CEG08035184</c:v>
                </c:pt>
                <c:pt idx="490">
                  <c:v>CEG08036153</c:v>
                </c:pt>
                <c:pt idx="491">
                  <c:v>CEG08036318</c:v>
                </c:pt>
                <c:pt idx="492">
                  <c:v>CEG08029230</c:v>
                </c:pt>
                <c:pt idx="493">
                  <c:v>CEG08032582</c:v>
                </c:pt>
                <c:pt idx="494">
                  <c:v>CEG08032677</c:v>
                </c:pt>
                <c:pt idx="495">
                  <c:v>CEG08034530</c:v>
                </c:pt>
                <c:pt idx="496">
                  <c:v>CEG08034880</c:v>
                </c:pt>
                <c:pt idx="497">
                  <c:v>CEG08035088</c:v>
                </c:pt>
                <c:pt idx="498">
                  <c:v>CEG08035442</c:v>
                </c:pt>
                <c:pt idx="499">
                  <c:v>CEG08035829</c:v>
                </c:pt>
                <c:pt idx="500">
                  <c:v>CEG08034288</c:v>
                </c:pt>
                <c:pt idx="501">
                  <c:v>CEG08034301</c:v>
                </c:pt>
                <c:pt idx="502">
                  <c:v>CEG08035231</c:v>
                </c:pt>
                <c:pt idx="503">
                  <c:v>CEG08036176</c:v>
                </c:pt>
                <c:pt idx="504">
                  <c:v>CEG08036296</c:v>
                </c:pt>
                <c:pt idx="505">
                  <c:v>CEG08035839</c:v>
                </c:pt>
                <c:pt idx="506">
                  <c:v>CEG08032650</c:v>
                </c:pt>
                <c:pt idx="507">
                  <c:v>CEG08034544</c:v>
                </c:pt>
                <c:pt idx="508">
                  <c:v>CEG08035456</c:v>
                </c:pt>
                <c:pt idx="509">
                  <c:v>CEG08036099</c:v>
                </c:pt>
                <c:pt idx="510">
                  <c:v>CEG08036235</c:v>
                </c:pt>
                <c:pt idx="511">
                  <c:v>CEG08030011</c:v>
                </c:pt>
                <c:pt idx="512">
                  <c:v>CEG08034524</c:v>
                </c:pt>
                <c:pt idx="513">
                  <c:v>CEG08035126</c:v>
                </c:pt>
                <c:pt idx="514">
                  <c:v>CEG08034216</c:v>
                </c:pt>
                <c:pt idx="515">
                  <c:v>CEG08035703</c:v>
                </c:pt>
                <c:pt idx="516">
                  <c:v>CEG08035886</c:v>
                </c:pt>
                <c:pt idx="517">
                  <c:v>CEG08032102</c:v>
                </c:pt>
                <c:pt idx="518">
                  <c:v>CEG08033156</c:v>
                </c:pt>
                <c:pt idx="519">
                  <c:v>CEG08033968</c:v>
                </c:pt>
                <c:pt idx="520">
                  <c:v>CEG08034214</c:v>
                </c:pt>
                <c:pt idx="521">
                  <c:v>CEG08034316</c:v>
                </c:pt>
                <c:pt idx="522">
                  <c:v>CEG08035234</c:v>
                </c:pt>
                <c:pt idx="523">
                  <c:v>CEG08035619</c:v>
                </c:pt>
                <c:pt idx="524">
                  <c:v>CEG08035820</c:v>
                </c:pt>
                <c:pt idx="525">
                  <c:v>CEG08035825</c:v>
                </c:pt>
                <c:pt idx="526">
                  <c:v>CEG08035835</c:v>
                </c:pt>
                <c:pt idx="527">
                  <c:v>CEG08034731</c:v>
                </c:pt>
                <c:pt idx="528">
                  <c:v>CEG08036389</c:v>
                </c:pt>
                <c:pt idx="529">
                  <c:v>CEG08035302</c:v>
                </c:pt>
                <c:pt idx="530">
                  <c:v>CEG08032646</c:v>
                </c:pt>
                <c:pt idx="531">
                  <c:v>CEG08034128</c:v>
                </c:pt>
                <c:pt idx="532">
                  <c:v>CEG08035852</c:v>
                </c:pt>
                <c:pt idx="533">
                  <c:v>CEG08033898</c:v>
                </c:pt>
                <c:pt idx="534">
                  <c:v>CEG08034013</c:v>
                </c:pt>
                <c:pt idx="535">
                  <c:v>CEG08035285</c:v>
                </c:pt>
                <c:pt idx="536">
                  <c:v>CEG08033512</c:v>
                </c:pt>
                <c:pt idx="537">
                  <c:v>CEG08035125</c:v>
                </c:pt>
                <c:pt idx="538">
                  <c:v>CEG08035195</c:v>
                </c:pt>
                <c:pt idx="539">
                  <c:v>CEG08035269</c:v>
                </c:pt>
                <c:pt idx="540">
                  <c:v>CEG08035375</c:v>
                </c:pt>
                <c:pt idx="541">
                  <c:v>CEG08036152</c:v>
                </c:pt>
              </c:strCache>
            </c:strRef>
          </c:cat>
          <c:val>
            <c:numRef>
              <c:f>'W vs S'!$B$2:$B$543</c:f>
              <c:numCache>
                <c:formatCode>0</c:formatCode>
                <c:ptCount val="542"/>
                <c:pt idx="0">
                  <c:v>0</c:v>
                </c:pt>
                <c:pt idx="1">
                  <c:v>15</c:v>
                </c:pt>
                <c:pt idx="2">
                  <c:v>20</c:v>
                </c:pt>
                <c:pt idx="3">
                  <c:v>20</c:v>
                </c:pt>
                <c:pt idx="4">
                  <c:v>20</c:v>
                </c:pt>
                <c:pt idx="5">
                  <c:v>20</c:v>
                </c:pt>
                <c:pt idx="6">
                  <c:v>20</c:v>
                </c:pt>
                <c:pt idx="7">
                  <c:v>25</c:v>
                </c:pt>
                <c:pt idx="8">
                  <c:v>25</c:v>
                </c:pt>
                <c:pt idx="9">
                  <c:v>25</c:v>
                </c:pt>
                <c:pt idx="10">
                  <c:v>25</c:v>
                </c:pt>
                <c:pt idx="11">
                  <c:v>25</c:v>
                </c:pt>
                <c:pt idx="12">
                  <c:v>25</c:v>
                </c:pt>
                <c:pt idx="13">
                  <c:v>25</c:v>
                </c:pt>
                <c:pt idx="14">
                  <c:v>25</c:v>
                </c:pt>
                <c:pt idx="15">
                  <c:v>25</c:v>
                </c:pt>
                <c:pt idx="16">
                  <c:v>25</c:v>
                </c:pt>
                <c:pt idx="17">
                  <c:v>25</c:v>
                </c:pt>
                <c:pt idx="18">
                  <c:v>25</c:v>
                </c:pt>
                <c:pt idx="19">
                  <c:v>30</c:v>
                </c:pt>
                <c:pt idx="20">
                  <c:v>30</c:v>
                </c:pt>
                <c:pt idx="21">
                  <c:v>30</c:v>
                </c:pt>
                <c:pt idx="22">
                  <c:v>30</c:v>
                </c:pt>
                <c:pt idx="23">
                  <c:v>30</c:v>
                </c:pt>
                <c:pt idx="24">
                  <c:v>30</c:v>
                </c:pt>
                <c:pt idx="25">
                  <c:v>30</c:v>
                </c:pt>
                <c:pt idx="26">
                  <c:v>30</c:v>
                </c:pt>
                <c:pt idx="27">
                  <c:v>30</c:v>
                </c:pt>
                <c:pt idx="28">
                  <c:v>30</c:v>
                </c:pt>
                <c:pt idx="29">
                  <c:v>30</c:v>
                </c:pt>
                <c:pt idx="30">
                  <c:v>30</c:v>
                </c:pt>
                <c:pt idx="31">
                  <c:v>30</c:v>
                </c:pt>
                <c:pt idx="32">
                  <c:v>30</c:v>
                </c:pt>
                <c:pt idx="33">
                  <c:v>30</c:v>
                </c:pt>
                <c:pt idx="34">
                  <c:v>30</c:v>
                </c:pt>
                <c:pt idx="35">
                  <c:v>30</c:v>
                </c:pt>
                <c:pt idx="36">
                  <c:v>30</c:v>
                </c:pt>
                <c:pt idx="37">
                  <c:v>30</c:v>
                </c:pt>
                <c:pt idx="38">
                  <c:v>30</c:v>
                </c:pt>
                <c:pt idx="39">
                  <c:v>30</c:v>
                </c:pt>
                <c:pt idx="40">
                  <c:v>30</c:v>
                </c:pt>
                <c:pt idx="41">
                  <c:v>30</c:v>
                </c:pt>
                <c:pt idx="42">
                  <c:v>30</c:v>
                </c:pt>
                <c:pt idx="43">
                  <c:v>35</c:v>
                </c:pt>
                <c:pt idx="44">
                  <c:v>35</c:v>
                </c:pt>
                <c:pt idx="45">
                  <c:v>35</c:v>
                </c:pt>
                <c:pt idx="46">
                  <c:v>35</c:v>
                </c:pt>
                <c:pt idx="47">
                  <c:v>35</c:v>
                </c:pt>
                <c:pt idx="48">
                  <c:v>35</c:v>
                </c:pt>
                <c:pt idx="49">
                  <c:v>35</c:v>
                </c:pt>
                <c:pt idx="50">
                  <c:v>35</c:v>
                </c:pt>
                <c:pt idx="51">
                  <c:v>35</c:v>
                </c:pt>
                <c:pt idx="52">
                  <c:v>35</c:v>
                </c:pt>
                <c:pt idx="53">
                  <c:v>35</c:v>
                </c:pt>
                <c:pt idx="54">
                  <c:v>35</c:v>
                </c:pt>
                <c:pt idx="55">
                  <c:v>35</c:v>
                </c:pt>
                <c:pt idx="56">
                  <c:v>35</c:v>
                </c:pt>
                <c:pt idx="57">
                  <c:v>35</c:v>
                </c:pt>
                <c:pt idx="58">
                  <c:v>35</c:v>
                </c:pt>
                <c:pt idx="59">
                  <c:v>35</c:v>
                </c:pt>
                <c:pt idx="60">
                  <c:v>35</c:v>
                </c:pt>
                <c:pt idx="61">
                  <c:v>35</c:v>
                </c:pt>
                <c:pt idx="62">
                  <c:v>35</c:v>
                </c:pt>
                <c:pt idx="63">
                  <c:v>35</c:v>
                </c:pt>
                <c:pt idx="64">
                  <c:v>35</c:v>
                </c:pt>
                <c:pt idx="65">
                  <c:v>35</c:v>
                </c:pt>
                <c:pt idx="66">
                  <c:v>35</c:v>
                </c:pt>
                <c:pt idx="67">
                  <c:v>35</c:v>
                </c:pt>
                <c:pt idx="68">
                  <c:v>35</c:v>
                </c:pt>
                <c:pt idx="69">
                  <c:v>35</c:v>
                </c:pt>
                <c:pt idx="70">
                  <c:v>35</c:v>
                </c:pt>
                <c:pt idx="71">
                  <c:v>35</c:v>
                </c:pt>
                <c:pt idx="72">
                  <c:v>35</c:v>
                </c:pt>
                <c:pt idx="73">
                  <c:v>35</c:v>
                </c:pt>
                <c:pt idx="74">
                  <c:v>35</c:v>
                </c:pt>
                <c:pt idx="75">
                  <c:v>35</c:v>
                </c:pt>
                <c:pt idx="76">
                  <c:v>35</c:v>
                </c:pt>
                <c:pt idx="77">
                  <c:v>35</c:v>
                </c:pt>
                <c:pt idx="78">
                  <c:v>35</c:v>
                </c:pt>
                <c:pt idx="79">
                  <c:v>35</c:v>
                </c:pt>
                <c:pt idx="80">
                  <c:v>35</c:v>
                </c:pt>
                <c:pt idx="81">
                  <c:v>35</c:v>
                </c:pt>
                <c:pt idx="82">
                  <c:v>35</c:v>
                </c:pt>
                <c:pt idx="83">
                  <c:v>35</c:v>
                </c:pt>
                <c:pt idx="84">
                  <c:v>35</c:v>
                </c:pt>
                <c:pt idx="85">
                  <c:v>35</c:v>
                </c:pt>
                <c:pt idx="86">
                  <c:v>35</c:v>
                </c:pt>
                <c:pt idx="87">
                  <c:v>35</c:v>
                </c:pt>
                <c:pt idx="88">
                  <c:v>35</c:v>
                </c:pt>
                <c:pt idx="89">
                  <c:v>35</c:v>
                </c:pt>
                <c:pt idx="90">
                  <c:v>35</c:v>
                </c:pt>
                <c:pt idx="91">
                  <c:v>35</c:v>
                </c:pt>
                <c:pt idx="92">
                  <c:v>35</c:v>
                </c:pt>
                <c:pt idx="93">
                  <c:v>35</c:v>
                </c:pt>
                <c:pt idx="94">
                  <c:v>35</c:v>
                </c:pt>
                <c:pt idx="95">
                  <c:v>40</c:v>
                </c:pt>
                <c:pt idx="96">
                  <c:v>40</c:v>
                </c:pt>
                <c:pt idx="97">
                  <c:v>40</c:v>
                </c:pt>
                <c:pt idx="98">
                  <c:v>40</c:v>
                </c:pt>
                <c:pt idx="99">
                  <c:v>40</c:v>
                </c:pt>
                <c:pt idx="100">
                  <c:v>40</c:v>
                </c:pt>
                <c:pt idx="101">
                  <c:v>40</c:v>
                </c:pt>
                <c:pt idx="102">
                  <c:v>40</c:v>
                </c:pt>
                <c:pt idx="103">
                  <c:v>40</c:v>
                </c:pt>
                <c:pt idx="104">
                  <c:v>40</c:v>
                </c:pt>
                <c:pt idx="105">
                  <c:v>40</c:v>
                </c:pt>
                <c:pt idx="106">
                  <c:v>40</c:v>
                </c:pt>
                <c:pt idx="107">
                  <c:v>40</c:v>
                </c:pt>
                <c:pt idx="108">
                  <c:v>40</c:v>
                </c:pt>
                <c:pt idx="109">
                  <c:v>40</c:v>
                </c:pt>
                <c:pt idx="110">
                  <c:v>40</c:v>
                </c:pt>
                <c:pt idx="111">
                  <c:v>40</c:v>
                </c:pt>
                <c:pt idx="112">
                  <c:v>40</c:v>
                </c:pt>
                <c:pt idx="113">
                  <c:v>40</c:v>
                </c:pt>
                <c:pt idx="114">
                  <c:v>40</c:v>
                </c:pt>
                <c:pt idx="115">
                  <c:v>40</c:v>
                </c:pt>
                <c:pt idx="116">
                  <c:v>40</c:v>
                </c:pt>
                <c:pt idx="117">
                  <c:v>40</c:v>
                </c:pt>
                <c:pt idx="118">
                  <c:v>40</c:v>
                </c:pt>
                <c:pt idx="119">
                  <c:v>40</c:v>
                </c:pt>
                <c:pt idx="120">
                  <c:v>40</c:v>
                </c:pt>
                <c:pt idx="121">
                  <c:v>40</c:v>
                </c:pt>
                <c:pt idx="122">
                  <c:v>40</c:v>
                </c:pt>
                <c:pt idx="123">
                  <c:v>40</c:v>
                </c:pt>
                <c:pt idx="124">
                  <c:v>40</c:v>
                </c:pt>
                <c:pt idx="125">
                  <c:v>40</c:v>
                </c:pt>
                <c:pt idx="126">
                  <c:v>40</c:v>
                </c:pt>
                <c:pt idx="127">
                  <c:v>40</c:v>
                </c:pt>
                <c:pt idx="128">
                  <c:v>40</c:v>
                </c:pt>
                <c:pt idx="129">
                  <c:v>40</c:v>
                </c:pt>
                <c:pt idx="130">
                  <c:v>40</c:v>
                </c:pt>
                <c:pt idx="131">
                  <c:v>40</c:v>
                </c:pt>
                <c:pt idx="132">
                  <c:v>40</c:v>
                </c:pt>
                <c:pt idx="133">
                  <c:v>40</c:v>
                </c:pt>
                <c:pt idx="134">
                  <c:v>40</c:v>
                </c:pt>
                <c:pt idx="135">
                  <c:v>40</c:v>
                </c:pt>
                <c:pt idx="136">
                  <c:v>40</c:v>
                </c:pt>
                <c:pt idx="137">
                  <c:v>40</c:v>
                </c:pt>
                <c:pt idx="138">
                  <c:v>40</c:v>
                </c:pt>
                <c:pt idx="139">
                  <c:v>40</c:v>
                </c:pt>
                <c:pt idx="140">
                  <c:v>40</c:v>
                </c:pt>
                <c:pt idx="141">
                  <c:v>40</c:v>
                </c:pt>
                <c:pt idx="142">
                  <c:v>40</c:v>
                </c:pt>
                <c:pt idx="143">
                  <c:v>40</c:v>
                </c:pt>
                <c:pt idx="144">
                  <c:v>40</c:v>
                </c:pt>
                <c:pt idx="145">
                  <c:v>40</c:v>
                </c:pt>
                <c:pt idx="146">
                  <c:v>40</c:v>
                </c:pt>
                <c:pt idx="147">
                  <c:v>40</c:v>
                </c:pt>
                <c:pt idx="148">
                  <c:v>40</c:v>
                </c:pt>
                <c:pt idx="149">
                  <c:v>40</c:v>
                </c:pt>
                <c:pt idx="150">
                  <c:v>40</c:v>
                </c:pt>
                <c:pt idx="151">
                  <c:v>40</c:v>
                </c:pt>
                <c:pt idx="152">
                  <c:v>40</c:v>
                </c:pt>
                <c:pt idx="153">
                  <c:v>40</c:v>
                </c:pt>
                <c:pt idx="154">
                  <c:v>40</c:v>
                </c:pt>
                <c:pt idx="155">
                  <c:v>40</c:v>
                </c:pt>
                <c:pt idx="156">
                  <c:v>40</c:v>
                </c:pt>
                <c:pt idx="157">
                  <c:v>40</c:v>
                </c:pt>
                <c:pt idx="158">
                  <c:v>40</c:v>
                </c:pt>
                <c:pt idx="159">
                  <c:v>40</c:v>
                </c:pt>
                <c:pt idx="160">
                  <c:v>40</c:v>
                </c:pt>
                <c:pt idx="161">
                  <c:v>40</c:v>
                </c:pt>
                <c:pt idx="162">
                  <c:v>40</c:v>
                </c:pt>
                <c:pt idx="163">
                  <c:v>40</c:v>
                </c:pt>
                <c:pt idx="164">
                  <c:v>40</c:v>
                </c:pt>
                <c:pt idx="165">
                  <c:v>40</c:v>
                </c:pt>
                <c:pt idx="166">
                  <c:v>40</c:v>
                </c:pt>
                <c:pt idx="167">
                  <c:v>40</c:v>
                </c:pt>
                <c:pt idx="168">
                  <c:v>40</c:v>
                </c:pt>
                <c:pt idx="169">
                  <c:v>40</c:v>
                </c:pt>
                <c:pt idx="170">
                  <c:v>40</c:v>
                </c:pt>
                <c:pt idx="171">
                  <c:v>40</c:v>
                </c:pt>
                <c:pt idx="172">
                  <c:v>40</c:v>
                </c:pt>
                <c:pt idx="173">
                  <c:v>40</c:v>
                </c:pt>
                <c:pt idx="174">
                  <c:v>40</c:v>
                </c:pt>
                <c:pt idx="175">
                  <c:v>40</c:v>
                </c:pt>
                <c:pt idx="176">
                  <c:v>40</c:v>
                </c:pt>
                <c:pt idx="177">
                  <c:v>40</c:v>
                </c:pt>
                <c:pt idx="178">
                  <c:v>40</c:v>
                </c:pt>
                <c:pt idx="179">
                  <c:v>40</c:v>
                </c:pt>
                <c:pt idx="180">
                  <c:v>40</c:v>
                </c:pt>
                <c:pt idx="181">
                  <c:v>40</c:v>
                </c:pt>
                <c:pt idx="182">
                  <c:v>45</c:v>
                </c:pt>
                <c:pt idx="183">
                  <c:v>45</c:v>
                </c:pt>
                <c:pt idx="184">
                  <c:v>45</c:v>
                </c:pt>
                <c:pt idx="185">
                  <c:v>45</c:v>
                </c:pt>
                <c:pt idx="186">
                  <c:v>45</c:v>
                </c:pt>
                <c:pt idx="187">
                  <c:v>45</c:v>
                </c:pt>
                <c:pt idx="188">
                  <c:v>45</c:v>
                </c:pt>
                <c:pt idx="189">
                  <c:v>45</c:v>
                </c:pt>
                <c:pt idx="190">
                  <c:v>45</c:v>
                </c:pt>
                <c:pt idx="191">
                  <c:v>45</c:v>
                </c:pt>
                <c:pt idx="192">
                  <c:v>45</c:v>
                </c:pt>
                <c:pt idx="193">
                  <c:v>45</c:v>
                </c:pt>
                <c:pt idx="194">
                  <c:v>45</c:v>
                </c:pt>
                <c:pt idx="195">
                  <c:v>45</c:v>
                </c:pt>
                <c:pt idx="196">
                  <c:v>45</c:v>
                </c:pt>
                <c:pt idx="197">
                  <c:v>45</c:v>
                </c:pt>
                <c:pt idx="198">
                  <c:v>45</c:v>
                </c:pt>
                <c:pt idx="199">
                  <c:v>45</c:v>
                </c:pt>
                <c:pt idx="200">
                  <c:v>45</c:v>
                </c:pt>
                <c:pt idx="201">
                  <c:v>45</c:v>
                </c:pt>
                <c:pt idx="202">
                  <c:v>45</c:v>
                </c:pt>
                <c:pt idx="203">
                  <c:v>45</c:v>
                </c:pt>
                <c:pt idx="204">
                  <c:v>45</c:v>
                </c:pt>
                <c:pt idx="205">
                  <c:v>45</c:v>
                </c:pt>
                <c:pt idx="206">
                  <c:v>45</c:v>
                </c:pt>
                <c:pt idx="207">
                  <c:v>45</c:v>
                </c:pt>
                <c:pt idx="208">
                  <c:v>45</c:v>
                </c:pt>
                <c:pt idx="209">
                  <c:v>45</c:v>
                </c:pt>
                <c:pt idx="210">
                  <c:v>45</c:v>
                </c:pt>
                <c:pt idx="211">
                  <c:v>45</c:v>
                </c:pt>
                <c:pt idx="212">
                  <c:v>45</c:v>
                </c:pt>
                <c:pt idx="213">
                  <c:v>45</c:v>
                </c:pt>
                <c:pt idx="214">
                  <c:v>45</c:v>
                </c:pt>
                <c:pt idx="215">
                  <c:v>45</c:v>
                </c:pt>
                <c:pt idx="216">
                  <c:v>45</c:v>
                </c:pt>
                <c:pt idx="217">
                  <c:v>45</c:v>
                </c:pt>
                <c:pt idx="218">
                  <c:v>45</c:v>
                </c:pt>
                <c:pt idx="219">
                  <c:v>45</c:v>
                </c:pt>
                <c:pt idx="220">
                  <c:v>45</c:v>
                </c:pt>
                <c:pt idx="221">
                  <c:v>45</c:v>
                </c:pt>
                <c:pt idx="222">
                  <c:v>45</c:v>
                </c:pt>
                <c:pt idx="223">
                  <c:v>45</c:v>
                </c:pt>
                <c:pt idx="224">
                  <c:v>45</c:v>
                </c:pt>
                <c:pt idx="225">
                  <c:v>45</c:v>
                </c:pt>
                <c:pt idx="226">
                  <c:v>45</c:v>
                </c:pt>
                <c:pt idx="227">
                  <c:v>45</c:v>
                </c:pt>
                <c:pt idx="228">
                  <c:v>45</c:v>
                </c:pt>
                <c:pt idx="229">
                  <c:v>45</c:v>
                </c:pt>
                <c:pt idx="230">
                  <c:v>45</c:v>
                </c:pt>
                <c:pt idx="231">
                  <c:v>45</c:v>
                </c:pt>
                <c:pt idx="232">
                  <c:v>45</c:v>
                </c:pt>
                <c:pt idx="233">
                  <c:v>45</c:v>
                </c:pt>
                <c:pt idx="234">
                  <c:v>45</c:v>
                </c:pt>
                <c:pt idx="235">
                  <c:v>45</c:v>
                </c:pt>
                <c:pt idx="236">
                  <c:v>45</c:v>
                </c:pt>
                <c:pt idx="237">
                  <c:v>45</c:v>
                </c:pt>
                <c:pt idx="238">
                  <c:v>45</c:v>
                </c:pt>
                <c:pt idx="239">
                  <c:v>45</c:v>
                </c:pt>
                <c:pt idx="240">
                  <c:v>45</c:v>
                </c:pt>
                <c:pt idx="241">
                  <c:v>45</c:v>
                </c:pt>
                <c:pt idx="242">
                  <c:v>45</c:v>
                </c:pt>
                <c:pt idx="243">
                  <c:v>45</c:v>
                </c:pt>
                <c:pt idx="244">
                  <c:v>45</c:v>
                </c:pt>
                <c:pt idx="245">
                  <c:v>45</c:v>
                </c:pt>
                <c:pt idx="246">
                  <c:v>45</c:v>
                </c:pt>
                <c:pt idx="247">
                  <c:v>45</c:v>
                </c:pt>
                <c:pt idx="248">
                  <c:v>45</c:v>
                </c:pt>
                <c:pt idx="249">
                  <c:v>45</c:v>
                </c:pt>
                <c:pt idx="250">
                  <c:v>45</c:v>
                </c:pt>
                <c:pt idx="251">
                  <c:v>45</c:v>
                </c:pt>
                <c:pt idx="252">
                  <c:v>45</c:v>
                </c:pt>
                <c:pt idx="253">
                  <c:v>45</c:v>
                </c:pt>
                <c:pt idx="254">
                  <c:v>45</c:v>
                </c:pt>
                <c:pt idx="255">
                  <c:v>45</c:v>
                </c:pt>
                <c:pt idx="256">
                  <c:v>45</c:v>
                </c:pt>
                <c:pt idx="257">
                  <c:v>45</c:v>
                </c:pt>
                <c:pt idx="258">
                  <c:v>45</c:v>
                </c:pt>
                <c:pt idx="259">
                  <c:v>45</c:v>
                </c:pt>
                <c:pt idx="260">
                  <c:v>45</c:v>
                </c:pt>
                <c:pt idx="261">
                  <c:v>45</c:v>
                </c:pt>
                <c:pt idx="262">
                  <c:v>50</c:v>
                </c:pt>
                <c:pt idx="263">
                  <c:v>50</c:v>
                </c:pt>
                <c:pt idx="264">
                  <c:v>50</c:v>
                </c:pt>
                <c:pt idx="265">
                  <c:v>50</c:v>
                </c:pt>
                <c:pt idx="266">
                  <c:v>50</c:v>
                </c:pt>
                <c:pt idx="267">
                  <c:v>50</c:v>
                </c:pt>
                <c:pt idx="268">
                  <c:v>50</c:v>
                </c:pt>
                <c:pt idx="269">
                  <c:v>50</c:v>
                </c:pt>
                <c:pt idx="270">
                  <c:v>50</c:v>
                </c:pt>
                <c:pt idx="271">
                  <c:v>50</c:v>
                </c:pt>
                <c:pt idx="272">
                  <c:v>50</c:v>
                </c:pt>
                <c:pt idx="273">
                  <c:v>50</c:v>
                </c:pt>
                <c:pt idx="274">
                  <c:v>50</c:v>
                </c:pt>
                <c:pt idx="275">
                  <c:v>50</c:v>
                </c:pt>
                <c:pt idx="276">
                  <c:v>50</c:v>
                </c:pt>
                <c:pt idx="277">
                  <c:v>50</c:v>
                </c:pt>
                <c:pt idx="278">
                  <c:v>50</c:v>
                </c:pt>
                <c:pt idx="279">
                  <c:v>50</c:v>
                </c:pt>
                <c:pt idx="280">
                  <c:v>50</c:v>
                </c:pt>
                <c:pt idx="281">
                  <c:v>50</c:v>
                </c:pt>
                <c:pt idx="282">
                  <c:v>50</c:v>
                </c:pt>
                <c:pt idx="283">
                  <c:v>50</c:v>
                </c:pt>
                <c:pt idx="284">
                  <c:v>50</c:v>
                </c:pt>
                <c:pt idx="285">
                  <c:v>50</c:v>
                </c:pt>
                <c:pt idx="286">
                  <c:v>50</c:v>
                </c:pt>
                <c:pt idx="287">
                  <c:v>50</c:v>
                </c:pt>
                <c:pt idx="288">
                  <c:v>50</c:v>
                </c:pt>
                <c:pt idx="289">
                  <c:v>50</c:v>
                </c:pt>
                <c:pt idx="290">
                  <c:v>50</c:v>
                </c:pt>
                <c:pt idx="291">
                  <c:v>50</c:v>
                </c:pt>
                <c:pt idx="292">
                  <c:v>50</c:v>
                </c:pt>
                <c:pt idx="293">
                  <c:v>50</c:v>
                </c:pt>
                <c:pt idx="294">
                  <c:v>50</c:v>
                </c:pt>
                <c:pt idx="295">
                  <c:v>50</c:v>
                </c:pt>
                <c:pt idx="296">
                  <c:v>50</c:v>
                </c:pt>
                <c:pt idx="297">
                  <c:v>50</c:v>
                </c:pt>
                <c:pt idx="298">
                  <c:v>50</c:v>
                </c:pt>
                <c:pt idx="299">
                  <c:v>50</c:v>
                </c:pt>
                <c:pt idx="300">
                  <c:v>50</c:v>
                </c:pt>
                <c:pt idx="301">
                  <c:v>50</c:v>
                </c:pt>
                <c:pt idx="302">
                  <c:v>50</c:v>
                </c:pt>
                <c:pt idx="303">
                  <c:v>50</c:v>
                </c:pt>
                <c:pt idx="304">
                  <c:v>50</c:v>
                </c:pt>
                <c:pt idx="305">
                  <c:v>50</c:v>
                </c:pt>
                <c:pt idx="306">
                  <c:v>50</c:v>
                </c:pt>
                <c:pt idx="307">
                  <c:v>50</c:v>
                </c:pt>
                <c:pt idx="308">
                  <c:v>50</c:v>
                </c:pt>
                <c:pt idx="309">
                  <c:v>50</c:v>
                </c:pt>
                <c:pt idx="310">
                  <c:v>50</c:v>
                </c:pt>
                <c:pt idx="311">
                  <c:v>50</c:v>
                </c:pt>
                <c:pt idx="312">
                  <c:v>50</c:v>
                </c:pt>
                <c:pt idx="313">
                  <c:v>50</c:v>
                </c:pt>
                <c:pt idx="314">
                  <c:v>50</c:v>
                </c:pt>
                <c:pt idx="315">
                  <c:v>50</c:v>
                </c:pt>
                <c:pt idx="316">
                  <c:v>50</c:v>
                </c:pt>
                <c:pt idx="317">
                  <c:v>50</c:v>
                </c:pt>
                <c:pt idx="318">
                  <c:v>50</c:v>
                </c:pt>
                <c:pt idx="319">
                  <c:v>50</c:v>
                </c:pt>
                <c:pt idx="320">
                  <c:v>50</c:v>
                </c:pt>
                <c:pt idx="321">
                  <c:v>50</c:v>
                </c:pt>
                <c:pt idx="322">
                  <c:v>50</c:v>
                </c:pt>
                <c:pt idx="323">
                  <c:v>50</c:v>
                </c:pt>
                <c:pt idx="324">
                  <c:v>50</c:v>
                </c:pt>
                <c:pt idx="325">
                  <c:v>50</c:v>
                </c:pt>
                <c:pt idx="326">
                  <c:v>50</c:v>
                </c:pt>
                <c:pt idx="327">
                  <c:v>50</c:v>
                </c:pt>
                <c:pt idx="328">
                  <c:v>50</c:v>
                </c:pt>
                <c:pt idx="329">
                  <c:v>50</c:v>
                </c:pt>
                <c:pt idx="330">
                  <c:v>50</c:v>
                </c:pt>
                <c:pt idx="331">
                  <c:v>50</c:v>
                </c:pt>
                <c:pt idx="332">
                  <c:v>50</c:v>
                </c:pt>
                <c:pt idx="333">
                  <c:v>50</c:v>
                </c:pt>
                <c:pt idx="334">
                  <c:v>50</c:v>
                </c:pt>
                <c:pt idx="335">
                  <c:v>50</c:v>
                </c:pt>
                <c:pt idx="336">
                  <c:v>50</c:v>
                </c:pt>
                <c:pt idx="337">
                  <c:v>50</c:v>
                </c:pt>
                <c:pt idx="338">
                  <c:v>50</c:v>
                </c:pt>
                <c:pt idx="339">
                  <c:v>50</c:v>
                </c:pt>
                <c:pt idx="340">
                  <c:v>50</c:v>
                </c:pt>
                <c:pt idx="341">
                  <c:v>50</c:v>
                </c:pt>
                <c:pt idx="342">
                  <c:v>50</c:v>
                </c:pt>
                <c:pt idx="343">
                  <c:v>50</c:v>
                </c:pt>
                <c:pt idx="344">
                  <c:v>50</c:v>
                </c:pt>
                <c:pt idx="345">
                  <c:v>50</c:v>
                </c:pt>
                <c:pt idx="346">
                  <c:v>50</c:v>
                </c:pt>
                <c:pt idx="347">
                  <c:v>50</c:v>
                </c:pt>
                <c:pt idx="348">
                  <c:v>50</c:v>
                </c:pt>
                <c:pt idx="349">
                  <c:v>55.000000000000007</c:v>
                </c:pt>
                <c:pt idx="350">
                  <c:v>55.000000000000007</c:v>
                </c:pt>
                <c:pt idx="351">
                  <c:v>55.000000000000007</c:v>
                </c:pt>
                <c:pt idx="352">
                  <c:v>55.000000000000007</c:v>
                </c:pt>
                <c:pt idx="353">
                  <c:v>55.000000000000007</c:v>
                </c:pt>
                <c:pt idx="354">
                  <c:v>55.000000000000007</c:v>
                </c:pt>
                <c:pt idx="355">
                  <c:v>55.000000000000007</c:v>
                </c:pt>
                <c:pt idx="356">
                  <c:v>55.000000000000007</c:v>
                </c:pt>
                <c:pt idx="357">
                  <c:v>55.000000000000007</c:v>
                </c:pt>
                <c:pt idx="358">
                  <c:v>55.000000000000007</c:v>
                </c:pt>
                <c:pt idx="359">
                  <c:v>55.000000000000007</c:v>
                </c:pt>
                <c:pt idx="360">
                  <c:v>55.000000000000007</c:v>
                </c:pt>
                <c:pt idx="361">
                  <c:v>55.000000000000007</c:v>
                </c:pt>
                <c:pt idx="362">
                  <c:v>55.000000000000007</c:v>
                </c:pt>
                <c:pt idx="363">
                  <c:v>55.000000000000007</c:v>
                </c:pt>
                <c:pt idx="364">
                  <c:v>55.000000000000007</c:v>
                </c:pt>
                <c:pt idx="365">
                  <c:v>55.000000000000007</c:v>
                </c:pt>
                <c:pt idx="366">
                  <c:v>55.000000000000007</c:v>
                </c:pt>
                <c:pt idx="367">
                  <c:v>55.000000000000007</c:v>
                </c:pt>
                <c:pt idx="368">
                  <c:v>55.000000000000007</c:v>
                </c:pt>
                <c:pt idx="369">
                  <c:v>55.000000000000007</c:v>
                </c:pt>
                <c:pt idx="370">
                  <c:v>55.000000000000007</c:v>
                </c:pt>
                <c:pt idx="371">
                  <c:v>55.000000000000007</c:v>
                </c:pt>
                <c:pt idx="372">
                  <c:v>55.000000000000007</c:v>
                </c:pt>
                <c:pt idx="373">
                  <c:v>55.000000000000007</c:v>
                </c:pt>
                <c:pt idx="374">
                  <c:v>55.000000000000007</c:v>
                </c:pt>
                <c:pt idx="375">
                  <c:v>55.000000000000007</c:v>
                </c:pt>
                <c:pt idx="376">
                  <c:v>55.000000000000007</c:v>
                </c:pt>
                <c:pt idx="377">
                  <c:v>55.000000000000007</c:v>
                </c:pt>
                <c:pt idx="378">
                  <c:v>55.000000000000007</c:v>
                </c:pt>
                <c:pt idx="379">
                  <c:v>55.000000000000007</c:v>
                </c:pt>
                <c:pt idx="380">
                  <c:v>55.000000000000007</c:v>
                </c:pt>
                <c:pt idx="381">
                  <c:v>55.000000000000007</c:v>
                </c:pt>
                <c:pt idx="382">
                  <c:v>55.000000000000007</c:v>
                </c:pt>
                <c:pt idx="383">
                  <c:v>55.000000000000007</c:v>
                </c:pt>
                <c:pt idx="384">
                  <c:v>55.000000000000007</c:v>
                </c:pt>
                <c:pt idx="385">
                  <c:v>55.000000000000007</c:v>
                </c:pt>
                <c:pt idx="386">
                  <c:v>55.000000000000007</c:v>
                </c:pt>
                <c:pt idx="387">
                  <c:v>55.000000000000007</c:v>
                </c:pt>
                <c:pt idx="388">
                  <c:v>55.000000000000007</c:v>
                </c:pt>
                <c:pt idx="389">
                  <c:v>55.000000000000007</c:v>
                </c:pt>
                <c:pt idx="390">
                  <c:v>55.000000000000007</c:v>
                </c:pt>
                <c:pt idx="391">
                  <c:v>55.000000000000007</c:v>
                </c:pt>
                <c:pt idx="392">
                  <c:v>55.000000000000007</c:v>
                </c:pt>
                <c:pt idx="393">
                  <c:v>55.000000000000007</c:v>
                </c:pt>
                <c:pt idx="394">
                  <c:v>55.000000000000007</c:v>
                </c:pt>
                <c:pt idx="395">
                  <c:v>55.000000000000007</c:v>
                </c:pt>
                <c:pt idx="396">
                  <c:v>55.000000000000007</c:v>
                </c:pt>
                <c:pt idx="397">
                  <c:v>55.000000000000007</c:v>
                </c:pt>
                <c:pt idx="398">
                  <c:v>55.000000000000007</c:v>
                </c:pt>
                <c:pt idx="399">
                  <c:v>60</c:v>
                </c:pt>
                <c:pt idx="400">
                  <c:v>60</c:v>
                </c:pt>
                <c:pt idx="401">
                  <c:v>60</c:v>
                </c:pt>
                <c:pt idx="402">
                  <c:v>60</c:v>
                </c:pt>
                <c:pt idx="403">
                  <c:v>60</c:v>
                </c:pt>
                <c:pt idx="404">
                  <c:v>60</c:v>
                </c:pt>
                <c:pt idx="405">
                  <c:v>60</c:v>
                </c:pt>
                <c:pt idx="406">
                  <c:v>60</c:v>
                </c:pt>
                <c:pt idx="407">
                  <c:v>60</c:v>
                </c:pt>
                <c:pt idx="408">
                  <c:v>60</c:v>
                </c:pt>
                <c:pt idx="409">
                  <c:v>60</c:v>
                </c:pt>
                <c:pt idx="410">
                  <c:v>60</c:v>
                </c:pt>
                <c:pt idx="411">
                  <c:v>60</c:v>
                </c:pt>
                <c:pt idx="412">
                  <c:v>60</c:v>
                </c:pt>
                <c:pt idx="413">
                  <c:v>60</c:v>
                </c:pt>
                <c:pt idx="414">
                  <c:v>60</c:v>
                </c:pt>
                <c:pt idx="415">
                  <c:v>60</c:v>
                </c:pt>
                <c:pt idx="416">
                  <c:v>60</c:v>
                </c:pt>
                <c:pt idx="417">
                  <c:v>60</c:v>
                </c:pt>
                <c:pt idx="418">
                  <c:v>60</c:v>
                </c:pt>
                <c:pt idx="419">
                  <c:v>60</c:v>
                </c:pt>
                <c:pt idx="420">
                  <c:v>60</c:v>
                </c:pt>
                <c:pt idx="421">
                  <c:v>60</c:v>
                </c:pt>
                <c:pt idx="422">
                  <c:v>60</c:v>
                </c:pt>
                <c:pt idx="423">
                  <c:v>60</c:v>
                </c:pt>
                <c:pt idx="424">
                  <c:v>60</c:v>
                </c:pt>
                <c:pt idx="425">
                  <c:v>60</c:v>
                </c:pt>
                <c:pt idx="426">
                  <c:v>60</c:v>
                </c:pt>
                <c:pt idx="427">
                  <c:v>60</c:v>
                </c:pt>
                <c:pt idx="428">
                  <c:v>60</c:v>
                </c:pt>
                <c:pt idx="429">
                  <c:v>60</c:v>
                </c:pt>
                <c:pt idx="430">
                  <c:v>60</c:v>
                </c:pt>
                <c:pt idx="431">
                  <c:v>60</c:v>
                </c:pt>
                <c:pt idx="432">
                  <c:v>60</c:v>
                </c:pt>
                <c:pt idx="433">
                  <c:v>60</c:v>
                </c:pt>
                <c:pt idx="434">
                  <c:v>60</c:v>
                </c:pt>
                <c:pt idx="435">
                  <c:v>60</c:v>
                </c:pt>
                <c:pt idx="436">
                  <c:v>60</c:v>
                </c:pt>
                <c:pt idx="437">
                  <c:v>60</c:v>
                </c:pt>
                <c:pt idx="438">
                  <c:v>60</c:v>
                </c:pt>
                <c:pt idx="439">
                  <c:v>60</c:v>
                </c:pt>
                <c:pt idx="440">
                  <c:v>60</c:v>
                </c:pt>
                <c:pt idx="441">
                  <c:v>60</c:v>
                </c:pt>
                <c:pt idx="442">
                  <c:v>60</c:v>
                </c:pt>
                <c:pt idx="443">
                  <c:v>60</c:v>
                </c:pt>
                <c:pt idx="444">
                  <c:v>60</c:v>
                </c:pt>
                <c:pt idx="445">
                  <c:v>60</c:v>
                </c:pt>
                <c:pt idx="446">
                  <c:v>60</c:v>
                </c:pt>
                <c:pt idx="447">
                  <c:v>60</c:v>
                </c:pt>
                <c:pt idx="448">
                  <c:v>60</c:v>
                </c:pt>
                <c:pt idx="449">
                  <c:v>60</c:v>
                </c:pt>
                <c:pt idx="450">
                  <c:v>60</c:v>
                </c:pt>
                <c:pt idx="451">
                  <c:v>60</c:v>
                </c:pt>
                <c:pt idx="452">
                  <c:v>65</c:v>
                </c:pt>
                <c:pt idx="453">
                  <c:v>65</c:v>
                </c:pt>
                <c:pt idx="454">
                  <c:v>65</c:v>
                </c:pt>
                <c:pt idx="455">
                  <c:v>65</c:v>
                </c:pt>
                <c:pt idx="456">
                  <c:v>65</c:v>
                </c:pt>
                <c:pt idx="457">
                  <c:v>65</c:v>
                </c:pt>
                <c:pt idx="458">
                  <c:v>65</c:v>
                </c:pt>
                <c:pt idx="459">
                  <c:v>65</c:v>
                </c:pt>
                <c:pt idx="460">
                  <c:v>65</c:v>
                </c:pt>
                <c:pt idx="461">
                  <c:v>65</c:v>
                </c:pt>
                <c:pt idx="462">
                  <c:v>65</c:v>
                </c:pt>
                <c:pt idx="463">
                  <c:v>65</c:v>
                </c:pt>
                <c:pt idx="464">
                  <c:v>65</c:v>
                </c:pt>
                <c:pt idx="465">
                  <c:v>65</c:v>
                </c:pt>
                <c:pt idx="466">
                  <c:v>65</c:v>
                </c:pt>
                <c:pt idx="467">
                  <c:v>65</c:v>
                </c:pt>
                <c:pt idx="468">
                  <c:v>65</c:v>
                </c:pt>
                <c:pt idx="469">
                  <c:v>65</c:v>
                </c:pt>
                <c:pt idx="470">
                  <c:v>65</c:v>
                </c:pt>
                <c:pt idx="471">
                  <c:v>65</c:v>
                </c:pt>
                <c:pt idx="472">
                  <c:v>65</c:v>
                </c:pt>
                <c:pt idx="473">
                  <c:v>65</c:v>
                </c:pt>
                <c:pt idx="474">
                  <c:v>65</c:v>
                </c:pt>
                <c:pt idx="475">
                  <c:v>65</c:v>
                </c:pt>
                <c:pt idx="476">
                  <c:v>65</c:v>
                </c:pt>
                <c:pt idx="477">
                  <c:v>65</c:v>
                </c:pt>
                <c:pt idx="478">
                  <c:v>65</c:v>
                </c:pt>
                <c:pt idx="479">
                  <c:v>65</c:v>
                </c:pt>
                <c:pt idx="480">
                  <c:v>65</c:v>
                </c:pt>
                <c:pt idx="481">
                  <c:v>65</c:v>
                </c:pt>
                <c:pt idx="482">
                  <c:v>70</c:v>
                </c:pt>
                <c:pt idx="483">
                  <c:v>70</c:v>
                </c:pt>
                <c:pt idx="484">
                  <c:v>70</c:v>
                </c:pt>
                <c:pt idx="485">
                  <c:v>70</c:v>
                </c:pt>
                <c:pt idx="486">
                  <c:v>70</c:v>
                </c:pt>
                <c:pt idx="487">
                  <c:v>70</c:v>
                </c:pt>
                <c:pt idx="488">
                  <c:v>70</c:v>
                </c:pt>
                <c:pt idx="489">
                  <c:v>70</c:v>
                </c:pt>
                <c:pt idx="490">
                  <c:v>70</c:v>
                </c:pt>
                <c:pt idx="491">
                  <c:v>70</c:v>
                </c:pt>
                <c:pt idx="492">
                  <c:v>70</c:v>
                </c:pt>
                <c:pt idx="493">
                  <c:v>70</c:v>
                </c:pt>
                <c:pt idx="494">
                  <c:v>70</c:v>
                </c:pt>
                <c:pt idx="495">
                  <c:v>70</c:v>
                </c:pt>
                <c:pt idx="496">
                  <c:v>70</c:v>
                </c:pt>
                <c:pt idx="497">
                  <c:v>70</c:v>
                </c:pt>
                <c:pt idx="498">
                  <c:v>70</c:v>
                </c:pt>
                <c:pt idx="499">
                  <c:v>70</c:v>
                </c:pt>
                <c:pt idx="500">
                  <c:v>70</c:v>
                </c:pt>
                <c:pt idx="501">
                  <c:v>70</c:v>
                </c:pt>
                <c:pt idx="502">
                  <c:v>75</c:v>
                </c:pt>
                <c:pt idx="503">
                  <c:v>75</c:v>
                </c:pt>
                <c:pt idx="504">
                  <c:v>75</c:v>
                </c:pt>
                <c:pt idx="505">
                  <c:v>75</c:v>
                </c:pt>
                <c:pt idx="506">
                  <c:v>75</c:v>
                </c:pt>
                <c:pt idx="507">
                  <c:v>75</c:v>
                </c:pt>
                <c:pt idx="508">
                  <c:v>75</c:v>
                </c:pt>
                <c:pt idx="509">
                  <c:v>75</c:v>
                </c:pt>
                <c:pt idx="510">
                  <c:v>75</c:v>
                </c:pt>
                <c:pt idx="511">
                  <c:v>75</c:v>
                </c:pt>
                <c:pt idx="512">
                  <c:v>75</c:v>
                </c:pt>
                <c:pt idx="513">
                  <c:v>75</c:v>
                </c:pt>
                <c:pt idx="514">
                  <c:v>75</c:v>
                </c:pt>
                <c:pt idx="515">
                  <c:v>75</c:v>
                </c:pt>
                <c:pt idx="516">
                  <c:v>75</c:v>
                </c:pt>
                <c:pt idx="517">
                  <c:v>80</c:v>
                </c:pt>
                <c:pt idx="518">
                  <c:v>80</c:v>
                </c:pt>
                <c:pt idx="519">
                  <c:v>80</c:v>
                </c:pt>
                <c:pt idx="520">
                  <c:v>80</c:v>
                </c:pt>
                <c:pt idx="521">
                  <c:v>80</c:v>
                </c:pt>
                <c:pt idx="522">
                  <c:v>80</c:v>
                </c:pt>
                <c:pt idx="523">
                  <c:v>80</c:v>
                </c:pt>
                <c:pt idx="524">
                  <c:v>80</c:v>
                </c:pt>
                <c:pt idx="525">
                  <c:v>80</c:v>
                </c:pt>
                <c:pt idx="526">
                  <c:v>80</c:v>
                </c:pt>
                <c:pt idx="527">
                  <c:v>85</c:v>
                </c:pt>
                <c:pt idx="528">
                  <c:v>85</c:v>
                </c:pt>
                <c:pt idx="529">
                  <c:v>85</c:v>
                </c:pt>
                <c:pt idx="530">
                  <c:v>85</c:v>
                </c:pt>
                <c:pt idx="531">
                  <c:v>85</c:v>
                </c:pt>
                <c:pt idx="532">
                  <c:v>85</c:v>
                </c:pt>
                <c:pt idx="533">
                  <c:v>90</c:v>
                </c:pt>
                <c:pt idx="534">
                  <c:v>90</c:v>
                </c:pt>
                <c:pt idx="535">
                  <c:v>90</c:v>
                </c:pt>
                <c:pt idx="536">
                  <c:v>95</c:v>
                </c:pt>
                <c:pt idx="537">
                  <c:v>95</c:v>
                </c:pt>
                <c:pt idx="538">
                  <c:v>95</c:v>
                </c:pt>
                <c:pt idx="539">
                  <c:v>100</c:v>
                </c:pt>
                <c:pt idx="540">
                  <c:v>100</c:v>
                </c:pt>
                <c:pt idx="541">
                  <c:v>100</c:v>
                </c:pt>
              </c:numCache>
            </c:numRef>
          </c:val>
          <c:smooth val="0"/>
          <c:extLst xmlns:c16r2="http://schemas.microsoft.com/office/drawing/2015/06/chart">
            <c:ext xmlns:c16="http://schemas.microsoft.com/office/drawing/2014/chart" uri="{C3380CC4-5D6E-409C-BE32-E72D297353CC}">
              <c16:uniqueId val="{00000000-335F-4DF1-8240-D1071A8DC681}"/>
            </c:ext>
          </c:extLst>
        </c:ser>
        <c:ser>
          <c:idx val="1"/>
          <c:order val="1"/>
          <c:spPr>
            <a:ln w="28575" cap="rnd">
              <a:solidFill>
                <a:schemeClr val="accent2"/>
              </a:solidFill>
              <a:round/>
            </a:ln>
            <a:effectLst/>
          </c:spPr>
          <c:marker>
            <c:symbol val="none"/>
          </c:marker>
          <c:cat>
            <c:strRef>
              <c:f>'W vs S'!$A$2:$A$543</c:f>
              <c:strCache>
                <c:ptCount val="542"/>
                <c:pt idx="0">
                  <c:v>CEG08035196</c:v>
                </c:pt>
                <c:pt idx="1">
                  <c:v>CEG08036345</c:v>
                </c:pt>
                <c:pt idx="2">
                  <c:v>CEG08033493</c:v>
                </c:pt>
                <c:pt idx="3">
                  <c:v>CEG08035059</c:v>
                </c:pt>
                <c:pt idx="4">
                  <c:v>CEG08035171</c:v>
                </c:pt>
                <c:pt idx="5">
                  <c:v>CEG08036103</c:v>
                </c:pt>
                <c:pt idx="6">
                  <c:v>CEG08028765</c:v>
                </c:pt>
                <c:pt idx="7">
                  <c:v>CEG08032062</c:v>
                </c:pt>
                <c:pt idx="8">
                  <c:v>CEG08033548</c:v>
                </c:pt>
                <c:pt idx="9">
                  <c:v>CEG08036216</c:v>
                </c:pt>
                <c:pt idx="10">
                  <c:v>CEG08036490</c:v>
                </c:pt>
                <c:pt idx="11">
                  <c:v>CEG08035633</c:v>
                </c:pt>
                <c:pt idx="12">
                  <c:v>CEG08035377</c:v>
                </c:pt>
                <c:pt idx="13">
                  <c:v>CEG08035477</c:v>
                </c:pt>
                <c:pt idx="14">
                  <c:v>CEG08036211</c:v>
                </c:pt>
                <c:pt idx="15">
                  <c:v>CEG08028293</c:v>
                </c:pt>
                <c:pt idx="16">
                  <c:v>CEG08033740</c:v>
                </c:pt>
                <c:pt idx="17">
                  <c:v>CEG08034986</c:v>
                </c:pt>
                <c:pt idx="18">
                  <c:v>CEG08032812</c:v>
                </c:pt>
                <c:pt idx="19">
                  <c:v>CEG08033452</c:v>
                </c:pt>
                <c:pt idx="20">
                  <c:v>CEG08034788</c:v>
                </c:pt>
                <c:pt idx="21">
                  <c:v>CEG08035452</c:v>
                </c:pt>
                <c:pt idx="22">
                  <c:v>CEG08035635</c:v>
                </c:pt>
                <c:pt idx="23">
                  <c:v>CEG08036149</c:v>
                </c:pt>
                <c:pt idx="24">
                  <c:v>CEG08036226</c:v>
                </c:pt>
                <c:pt idx="25">
                  <c:v>CEG08034595</c:v>
                </c:pt>
                <c:pt idx="26">
                  <c:v>CEG08033284</c:v>
                </c:pt>
                <c:pt idx="27">
                  <c:v>CEG08034002</c:v>
                </c:pt>
                <c:pt idx="28">
                  <c:v>CEG08034409</c:v>
                </c:pt>
                <c:pt idx="29">
                  <c:v>CEG08034902</c:v>
                </c:pt>
                <c:pt idx="30">
                  <c:v>CEG08035005</c:v>
                </c:pt>
                <c:pt idx="31">
                  <c:v>CEG08036060</c:v>
                </c:pt>
                <c:pt idx="32">
                  <c:v>CEG08030387</c:v>
                </c:pt>
                <c:pt idx="33">
                  <c:v>CEG08030685</c:v>
                </c:pt>
                <c:pt idx="34">
                  <c:v>CEG08031724</c:v>
                </c:pt>
                <c:pt idx="35">
                  <c:v>CEG08032941</c:v>
                </c:pt>
                <c:pt idx="36">
                  <c:v>CEG08033164</c:v>
                </c:pt>
                <c:pt idx="37">
                  <c:v>CEG08033891</c:v>
                </c:pt>
                <c:pt idx="38">
                  <c:v>CEG08035495</c:v>
                </c:pt>
                <c:pt idx="39">
                  <c:v>CEG08035775</c:v>
                </c:pt>
                <c:pt idx="40">
                  <c:v>CEG08029755</c:v>
                </c:pt>
                <c:pt idx="41">
                  <c:v>CEG08030857</c:v>
                </c:pt>
                <c:pt idx="42">
                  <c:v>CEG08032834</c:v>
                </c:pt>
                <c:pt idx="43">
                  <c:v>CEG08036031</c:v>
                </c:pt>
                <c:pt idx="44">
                  <c:v>CEG08032312</c:v>
                </c:pt>
                <c:pt idx="45">
                  <c:v>CEG08033919</c:v>
                </c:pt>
                <c:pt idx="46">
                  <c:v>CEG08034165</c:v>
                </c:pt>
                <c:pt idx="47">
                  <c:v>CEG08034775</c:v>
                </c:pt>
                <c:pt idx="48">
                  <c:v>CEG08035137</c:v>
                </c:pt>
                <c:pt idx="49">
                  <c:v>CEG08035363</c:v>
                </c:pt>
                <c:pt idx="50">
                  <c:v>CEG08035365</c:v>
                </c:pt>
                <c:pt idx="51">
                  <c:v>CEG08035636</c:v>
                </c:pt>
                <c:pt idx="52">
                  <c:v>CEG08035910</c:v>
                </c:pt>
                <c:pt idx="53">
                  <c:v>CEG08035996</c:v>
                </c:pt>
                <c:pt idx="54">
                  <c:v>CEG08036213</c:v>
                </c:pt>
                <c:pt idx="55">
                  <c:v>CEG08034592</c:v>
                </c:pt>
                <c:pt idx="56">
                  <c:v>CEG08034774</c:v>
                </c:pt>
                <c:pt idx="57">
                  <c:v>CEG08036007</c:v>
                </c:pt>
                <c:pt idx="58">
                  <c:v>CEG08036313</c:v>
                </c:pt>
                <c:pt idx="59">
                  <c:v>CEG08032644</c:v>
                </c:pt>
                <c:pt idx="60">
                  <c:v>CEG08032681</c:v>
                </c:pt>
                <c:pt idx="61">
                  <c:v>CEG08032693</c:v>
                </c:pt>
                <c:pt idx="62">
                  <c:v>CEG08033268</c:v>
                </c:pt>
                <c:pt idx="63">
                  <c:v>CEG08034560</c:v>
                </c:pt>
                <c:pt idx="64">
                  <c:v>CEG08034817</c:v>
                </c:pt>
                <c:pt idx="65">
                  <c:v>CEG08034991</c:v>
                </c:pt>
                <c:pt idx="66">
                  <c:v>CEG08035323</c:v>
                </c:pt>
                <c:pt idx="67">
                  <c:v>CEG08035427</c:v>
                </c:pt>
                <c:pt idx="68">
                  <c:v>CEG08035514</c:v>
                </c:pt>
                <c:pt idx="69">
                  <c:v>CEG08035629</c:v>
                </c:pt>
                <c:pt idx="70">
                  <c:v>CEG08036069</c:v>
                </c:pt>
                <c:pt idx="71">
                  <c:v>CEG08036132</c:v>
                </c:pt>
                <c:pt idx="72">
                  <c:v>CEG08036228</c:v>
                </c:pt>
                <c:pt idx="73">
                  <c:v>CEG08030655</c:v>
                </c:pt>
                <c:pt idx="74">
                  <c:v>CEG08033809</c:v>
                </c:pt>
                <c:pt idx="75">
                  <c:v>CEG08034217</c:v>
                </c:pt>
                <c:pt idx="76">
                  <c:v>CEG08034545</c:v>
                </c:pt>
                <c:pt idx="77">
                  <c:v>CEG08034984</c:v>
                </c:pt>
                <c:pt idx="78">
                  <c:v>CEG08035145</c:v>
                </c:pt>
                <c:pt idx="79">
                  <c:v>CEG08035152</c:v>
                </c:pt>
                <c:pt idx="80">
                  <c:v>CEG08035544</c:v>
                </c:pt>
                <c:pt idx="81">
                  <c:v>CEG08035627</c:v>
                </c:pt>
                <c:pt idx="82">
                  <c:v>CEG08035650</c:v>
                </c:pt>
                <c:pt idx="83">
                  <c:v>CEG08036168</c:v>
                </c:pt>
                <c:pt idx="84">
                  <c:v>CEG08032066</c:v>
                </c:pt>
                <c:pt idx="85">
                  <c:v>CEG08032450</c:v>
                </c:pt>
                <c:pt idx="86">
                  <c:v>CEG08032501</c:v>
                </c:pt>
                <c:pt idx="87">
                  <c:v>CEG08032784</c:v>
                </c:pt>
                <c:pt idx="88">
                  <c:v>CEG08033099</c:v>
                </c:pt>
                <c:pt idx="89">
                  <c:v>CEG08033133</c:v>
                </c:pt>
                <c:pt idx="90">
                  <c:v>CEG08033264</c:v>
                </c:pt>
                <c:pt idx="91">
                  <c:v>CEG08033739</c:v>
                </c:pt>
                <c:pt idx="92">
                  <c:v>CEG08035151</c:v>
                </c:pt>
                <c:pt idx="93">
                  <c:v>CEG08035366</c:v>
                </c:pt>
                <c:pt idx="94">
                  <c:v>CEG08035693</c:v>
                </c:pt>
                <c:pt idx="95">
                  <c:v>CEG08035653</c:v>
                </c:pt>
                <c:pt idx="96">
                  <c:v>CEG08035849</c:v>
                </c:pt>
                <c:pt idx="97">
                  <c:v>CEG08029888</c:v>
                </c:pt>
                <c:pt idx="98">
                  <c:v>CEG08029912</c:v>
                </c:pt>
                <c:pt idx="99">
                  <c:v>CEG08032108</c:v>
                </c:pt>
                <c:pt idx="100">
                  <c:v>CEG08033460</c:v>
                </c:pt>
                <c:pt idx="101">
                  <c:v>CEG08033775</c:v>
                </c:pt>
                <c:pt idx="102">
                  <c:v>CEG08033787</c:v>
                </c:pt>
                <c:pt idx="103">
                  <c:v>CEG08034558</c:v>
                </c:pt>
                <c:pt idx="104">
                  <c:v>CEG08034945</c:v>
                </c:pt>
                <c:pt idx="105">
                  <c:v>CEG08035050</c:v>
                </c:pt>
                <c:pt idx="106">
                  <c:v>CEG08035773</c:v>
                </c:pt>
                <c:pt idx="107">
                  <c:v>CEG08036108</c:v>
                </c:pt>
                <c:pt idx="108">
                  <c:v>CEG08033856</c:v>
                </c:pt>
                <c:pt idx="109">
                  <c:v>CEG08034512</c:v>
                </c:pt>
                <c:pt idx="110">
                  <c:v>CEG08035233</c:v>
                </c:pt>
                <c:pt idx="111">
                  <c:v>CEG08035379</c:v>
                </c:pt>
                <c:pt idx="112">
                  <c:v>CEG08035542</c:v>
                </c:pt>
                <c:pt idx="113">
                  <c:v>CEG08035610</c:v>
                </c:pt>
                <c:pt idx="114">
                  <c:v>CEG08035689</c:v>
                </c:pt>
                <c:pt idx="115">
                  <c:v>CEG08036054</c:v>
                </c:pt>
                <c:pt idx="116">
                  <c:v>CEG08036058</c:v>
                </c:pt>
                <c:pt idx="117">
                  <c:v>CEG08036141</c:v>
                </c:pt>
                <c:pt idx="118">
                  <c:v>CEG08036412</c:v>
                </c:pt>
                <c:pt idx="119">
                  <c:v>CEG08023854</c:v>
                </c:pt>
                <c:pt idx="120">
                  <c:v>CEG08026434</c:v>
                </c:pt>
                <c:pt idx="121">
                  <c:v>CEG08028322</c:v>
                </c:pt>
                <c:pt idx="122">
                  <c:v>CEG08031407</c:v>
                </c:pt>
                <c:pt idx="123">
                  <c:v>CEG08031595</c:v>
                </c:pt>
                <c:pt idx="124">
                  <c:v>CEG08032158</c:v>
                </c:pt>
                <c:pt idx="125">
                  <c:v>CEG08032263</c:v>
                </c:pt>
                <c:pt idx="126">
                  <c:v>CEG08032405</c:v>
                </c:pt>
                <c:pt idx="127">
                  <c:v>CEG08032660</c:v>
                </c:pt>
                <c:pt idx="128">
                  <c:v>CEG08032789</c:v>
                </c:pt>
                <c:pt idx="129">
                  <c:v>CEG08033371</c:v>
                </c:pt>
                <c:pt idx="130">
                  <c:v>CEG08033836</c:v>
                </c:pt>
                <c:pt idx="131">
                  <c:v>CEG08034000</c:v>
                </c:pt>
                <c:pt idx="132">
                  <c:v>CEG08034118</c:v>
                </c:pt>
                <c:pt idx="133">
                  <c:v>CEG08034289</c:v>
                </c:pt>
                <c:pt idx="134">
                  <c:v>CEG08034390</c:v>
                </c:pt>
                <c:pt idx="135">
                  <c:v>CEG08034470</c:v>
                </c:pt>
                <c:pt idx="136">
                  <c:v>CEG08034822</c:v>
                </c:pt>
                <c:pt idx="137">
                  <c:v>CEG08034881</c:v>
                </c:pt>
                <c:pt idx="138">
                  <c:v>CEG08034930</c:v>
                </c:pt>
                <c:pt idx="139">
                  <c:v>CEG08035057</c:v>
                </c:pt>
                <c:pt idx="140">
                  <c:v>CEG08035159</c:v>
                </c:pt>
                <c:pt idx="141">
                  <c:v>CEG08035261</c:v>
                </c:pt>
                <c:pt idx="142">
                  <c:v>CEG08035451</c:v>
                </c:pt>
                <c:pt idx="143">
                  <c:v>CEG08035565</c:v>
                </c:pt>
                <c:pt idx="144">
                  <c:v>CEG08035594</c:v>
                </c:pt>
                <c:pt idx="145">
                  <c:v>CEG08035887</c:v>
                </c:pt>
                <c:pt idx="146">
                  <c:v>CEG08036032</c:v>
                </c:pt>
                <c:pt idx="147">
                  <c:v>CEG08036084</c:v>
                </c:pt>
                <c:pt idx="148">
                  <c:v>CEG08036091</c:v>
                </c:pt>
                <c:pt idx="149">
                  <c:v>CEG08036207</c:v>
                </c:pt>
                <c:pt idx="150">
                  <c:v>CEG08036268</c:v>
                </c:pt>
                <c:pt idx="151">
                  <c:v>CEG08031585</c:v>
                </c:pt>
                <c:pt idx="152">
                  <c:v>CEG08031972</c:v>
                </c:pt>
                <c:pt idx="153">
                  <c:v>CEG08033313</c:v>
                </c:pt>
                <c:pt idx="154">
                  <c:v>CEG08034522</c:v>
                </c:pt>
                <c:pt idx="155">
                  <c:v>CEG08034637</c:v>
                </c:pt>
                <c:pt idx="156">
                  <c:v>CEG08034862</c:v>
                </c:pt>
                <c:pt idx="157">
                  <c:v>CEG08034872</c:v>
                </c:pt>
                <c:pt idx="158">
                  <c:v>CEG08034899</c:v>
                </c:pt>
                <c:pt idx="159">
                  <c:v>CEG08034914</c:v>
                </c:pt>
                <c:pt idx="160">
                  <c:v>CEG08034968</c:v>
                </c:pt>
                <c:pt idx="161">
                  <c:v>CEG08035118</c:v>
                </c:pt>
                <c:pt idx="162">
                  <c:v>CEG08035197</c:v>
                </c:pt>
                <c:pt idx="163">
                  <c:v>CEG08035260</c:v>
                </c:pt>
                <c:pt idx="164">
                  <c:v>CEG08035303</c:v>
                </c:pt>
                <c:pt idx="165">
                  <c:v>CEG08035623</c:v>
                </c:pt>
                <c:pt idx="166">
                  <c:v>CEG08035911</c:v>
                </c:pt>
                <c:pt idx="167">
                  <c:v>CEG08035950</c:v>
                </c:pt>
                <c:pt idx="168">
                  <c:v>CEG08036015</c:v>
                </c:pt>
                <c:pt idx="169">
                  <c:v>CEG08036044</c:v>
                </c:pt>
                <c:pt idx="170">
                  <c:v>CEG08036189</c:v>
                </c:pt>
                <c:pt idx="171">
                  <c:v>CEG08033370</c:v>
                </c:pt>
                <c:pt idx="172">
                  <c:v>CEG08033409</c:v>
                </c:pt>
                <c:pt idx="173">
                  <c:v>CEG08033595</c:v>
                </c:pt>
                <c:pt idx="174">
                  <c:v>CEG08033813</c:v>
                </c:pt>
                <c:pt idx="175">
                  <c:v>CEG08034894</c:v>
                </c:pt>
                <c:pt idx="176">
                  <c:v>CEG08034997</c:v>
                </c:pt>
                <c:pt idx="177">
                  <c:v>CEG08035021</c:v>
                </c:pt>
                <c:pt idx="178">
                  <c:v>CEG08035138</c:v>
                </c:pt>
                <c:pt idx="179">
                  <c:v>CEG08035453</c:v>
                </c:pt>
                <c:pt idx="180">
                  <c:v>CEG08035590</c:v>
                </c:pt>
                <c:pt idx="181">
                  <c:v>CEG08036097</c:v>
                </c:pt>
                <c:pt idx="182">
                  <c:v>CEG08031988</c:v>
                </c:pt>
                <c:pt idx="183">
                  <c:v>CEG08033791</c:v>
                </c:pt>
                <c:pt idx="184">
                  <c:v>CEG08034293</c:v>
                </c:pt>
                <c:pt idx="185">
                  <c:v>CEG08034591</c:v>
                </c:pt>
                <c:pt idx="186">
                  <c:v>CEG08035335</c:v>
                </c:pt>
                <c:pt idx="187">
                  <c:v>CEG08035654</c:v>
                </c:pt>
                <c:pt idx="188">
                  <c:v>CEG08034145</c:v>
                </c:pt>
                <c:pt idx="189">
                  <c:v>CEG08034294</c:v>
                </c:pt>
                <c:pt idx="190">
                  <c:v>CEG08035462</c:v>
                </c:pt>
                <c:pt idx="191">
                  <c:v>CEG08035671</c:v>
                </c:pt>
                <c:pt idx="192">
                  <c:v>CEG08036046</c:v>
                </c:pt>
                <c:pt idx="193">
                  <c:v>CEG08036252</c:v>
                </c:pt>
                <c:pt idx="194">
                  <c:v>CEG08034593</c:v>
                </c:pt>
                <c:pt idx="195">
                  <c:v>CEG08034594</c:v>
                </c:pt>
                <c:pt idx="196">
                  <c:v>CEG08034772</c:v>
                </c:pt>
                <c:pt idx="197">
                  <c:v>CEG08036020</c:v>
                </c:pt>
                <c:pt idx="198">
                  <c:v>CEG08036315</c:v>
                </c:pt>
                <c:pt idx="199">
                  <c:v>CEG08030591</c:v>
                </c:pt>
                <c:pt idx="200">
                  <c:v>CEG08032087</c:v>
                </c:pt>
                <c:pt idx="201">
                  <c:v>CEG08032694</c:v>
                </c:pt>
                <c:pt idx="202">
                  <c:v>CEG08032782</c:v>
                </c:pt>
                <c:pt idx="203">
                  <c:v>CEG08032998</c:v>
                </c:pt>
                <c:pt idx="204">
                  <c:v>CEG08033089</c:v>
                </c:pt>
                <c:pt idx="205">
                  <c:v>CEG08033554</c:v>
                </c:pt>
                <c:pt idx="206">
                  <c:v>CEG08033610</c:v>
                </c:pt>
                <c:pt idx="207">
                  <c:v>CEG08033771</c:v>
                </c:pt>
                <c:pt idx="208">
                  <c:v>CEG08034073</c:v>
                </c:pt>
                <c:pt idx="209">
                  <c:v>CEG08034257</c:v>
                </c:pt>
                <c:pt idx="210">
                  <c:v>CEG08034873</c:v>
                </c:pt>
                <c:pt idx="211">
                  <c:v>CEG08034978</c:v>
                </c:pt>
                <c:pt idx="212">
                  <c:v>CEG08035019</c:v>
                </c:pt>
                <c:pt idx="213">
                  <c:v>CEG08035071</c:v>
                </c:pt>
                <c:pt idx="214">
                  <c:v>CEG08035077</c:v>
                </c:pt>
                <c:pt idx="215">
                  <c:v>CEG08035212</c:v>
                </c:pt>
                <c:pt idx="216">
                  <c:v>CEG08035314</c:v>
                </c:pt>
                <c:pt idx="217">
                  <c:v>CEG08035317</c:v>
                </c:pt>
                <c:pt idx="218">
                  <c:v>CEG08035347</c:v>
                </c:pt>
                <c:pt idx="219">
                  <c:v>CEG08035413</c:v>
                </c:pt>
                <c:pt idx="220">
                  <c:v>CEG08035692</c:v>
                </c:pt>
                <c:pt idx="221">
                  <c:v>CEG08035889</c:v>
                </c:pt>
                <c:pt idx="222">
                  <c:v>CEG08035894</c:v>
                </c:pt>
                <c:pt idx="223">
                  <c:v>CEG08035966</c:v>
                </c:pt>
                <c:pt idx="224">
                  <c:v>CEG08036036</c:v>
                </c:pt>
                <c:pt idx="225">
                  <c:v>CEG08036175</c:v>
                </c:pt>
                <c:pt idx="226">
                  <c:v>CEG08036265</c:v>
                </c:pt>
                <c:pt idx="227">
                  <c:v>CEG08031559</c:v>
                </c:pt>
                <c:pt idx="228">
                  <c:v>CEG08031711</c:v>
                </c:pt>
                <c:pt idx="229">
                  <c:v>CEG08032688</c:v>
                </c:pt>
                <c:pt idx="230">
                  <c:v>CEG08033569</c:v>
                </c:pt>
                <c:pt idx="231">
                  <c:v>CEG08033735</c:v>
                </c:pt>
                <c:pt idx="232">
                  <c:v>CEG08033881</c:v>
                </c:pt>
                <c:pt idx="233">
                  <c:v>CEG08033970</c:v>
                </c:pt>
                <c:pt idx="234">
                  <c:v>CEG08034561</c:v>
                </c:pt>
                <c:pt idx="235">
                  <c:v>CEG08034818</c:v>
                </c:pt>
                <c:pt idx="236">
                  <c:v>CEG08034820</c:v>
                </c:pt>
                <c:pt idx="237">
                  <c:v>CEG08034949</c:v>
                </c:pt>
                <c:pt idx="238">
                  <c:v>CEG08034976</c:v>
                </c:pt>
                <c:pt idx="239">
                  <c:v>CEG08034977</c:v>
                </c:pt>
                <c:pt idx="240">
                  <c:v>CEG08034981</c:v>
                </c:pt>
                <c:pt idx="241">
                  <c:v>CEG08035101</c:v>
                </c:pt>
                <c:pt idx="242">
                  <c:v>CEG08035235</c:v>
                </c:pt>
                <c:pt idx="243">
                  <c:v>CEG08035384</c:v>
                </c:pt>
                <c:pt idx="244">
                  <c:v>CEG08035509</c:v>
                </c:pt>
                <c:pt idx="245">
                  <c:v>CEG08035560</c:v>
                </c:pt>
                <c:pt idx="246">
                  <c:v>CEG08035568</c:v>
                </c:pt>
                <c:pt idx="247">
                  <c:v>CEG08035909</c:v>
                </c:pt>
                <c:pt idx="248">
                  <c:v>CEG08035995</c:v>
                </c:pt>
                <c:pt idx="249">
                  <c:v>CEG08036085</c:v>
                </c:pt>
                <c:pt idx="250">
                  <c:v>CEG08033529</c:v>
                </c:pt>
                <c:pt idx="251">
                  <c:v>CEG08033675</c:v>
                </c:pt>
                <c:pt idx="252">
                  <c:v>CEG08033736</c:v>
                </c:pt>
                <c:pt idx="253">
                  <c:v>CEG08033741</c:v>
                </c:pt>
                <c:pt idx="254">
                  <c:v>CEG08034408</c:v>
                </c:pt>
                <c:pt idx="255">
                  <c:v>CEG08034585</c:v>
                </c:pt>
                <c:pt idx="256">
                  <c:v>CEG08034812</c:v>
                </c:pt>
                <c:pt idx="257">
                  <c:v>CEG08034825</c:v>
                </c:pt>
                <c:pt idx="258">
                  <c:v>CEG08034838</c:v>
                </c:pt>
                <c:pt idx="259">
                  <c:v>CEG08034929</c:v>
                </c:pt>
                <c:pt idx="260">
                  <c:v>CEG08036136</c:v>
                </c:pt>
                <c:pt idx="261">
                  <c:v>CEG08036163</c:v>
                </c:pt>
                <c:pt idx="262">
                  <c:v>CEG08033748</c:v>
                </c:pt>
                <c:pt idx="263">
                  <c:v>CEG08033969</c:v>
                </c:pt>
                <c:pt idx="264">
                  <c:v>CEG08034185 </c:v>
                </c:pt>
                <c:pt idx="265">
                  <c:v>CEG08035033</c:v>
                </c:pt>
                <c:pt idx="266">
                  <c:v>CEG08035129</c:v>
                </c:pt>
                <c:pt idx="267">
                  <c:v>CEG08035230</c:v>
                </c:pt>
                <c:pt idx="268">
                  <c:v>CEG08035913</c:v>
                </c:pt>
                <c:pt idx="269">
                  <c:v>CEG08031487</c:v>
                </c:pt>
                <c:pt idx="270">
                  <c:v>CEG08033051</c:v>
                </c:pt>
                <c:pt idx="271">
                  <c:v>CEG08034458</c:v>
                </c:pt>
                <c:pt idx="272">
                  <c:v>CEG08035912</c:v>
                </c:pt>
                <c:pt idx="273">
                  <c:v>CEG08036050</c:v>
                </c:pt>
                <c:pt idx="274">
                  <c:v>CEG08036178</c:v>
                </c:pt>
                <c:pt idx="275">
                  <c:v>CEG08032995</c:v>
                </c:pt>
                <c:pt idx="276">
                  <c:v>CEG08033097</c:v>
                </c:pt>
                <c:pt idx="277">
                  <c:v>CEG08034192</c:v>
                </c:pt>
                <c:pt idx="278">
                  <c:v>CEG08034253</c:v>
                </c:pt>
                <c:pt idx="279">
                  <c:v>CEG08034956</c:v>
                </c:pt>
                <c:pt idx="280">
                  <c:v>CEG08035345</c:v>
                </c:pt>
                <c:pt idx="281">
                  <c:v>CEG08035403</c:v>
                </c:pt>
                <c:pt idx="282">
                  <c:v>CEG08035866</c:v>
                </c:pt>
                <c:pt idx="283">
                  <c:v>CEG08035899</c:v>
                </c:pt>
                <c:pt idx="284">
                  <c:v>CEG08035917</c:v>
                </c:pt>
                <c:pt idx="285">
                  <c:v>CEG08036184</c:v>
                </c:pt>
                <c:pt idx="286">
                  <c:v>CEG08027950</c:v>
                </c:pt>
                <c:pt idx="287">
                  <c:v>CEG08029256</c:v>
                </c:pt>
                <c:pt idx="288">
                  <c:v>CEG08031317</c:v>
                </c:pt>
                <c:pt idx="289">
                  <c:v>CEG08031703</c:v>
                </c:pt>
                <c:pt idx="290">
                  <c:v>CEG08032813</c:v>
                </c:pt>
                <c:pt idx="291">
                  <c:v>CEG08032899</c:v>
                </c:pt>
                <c:pt idx="292">
                  <c:v>CEG08033686</c:v>
                </c:pt>
                <c:pt idx="293">
                  <c:v>CEG08033746</c:v>
                </c:pt>
                <c:pt idx="294">
                  <c:v>CEG08033815</c:v>
                </c:pt>
                <c:pt idx="295">
                  <c:v>CEG08033997</c:v>
                </c:pt>
                <c:pt idx="296">
                  <c:v>CEG08034137</c:v>
                </c:pt>
                <c:pt idx="297">
                  <c:v>CEG08034391</c:v>
                </c:pt>
                <c:pt idx="298">
                  <c:v>CEG08034436</c:v>
                </c:pt>
                <c:pt idx="299">
                  <c:v>CEG08034472</c:v>
                </c:pt>
                <c:pt idx="300">
                  <c:v>CEG08034603</c:v>
                </c:pt>
                <c:pt idx="301">
                  <c:v>CEG08034712</c:v>
                </c:pt>
                <c:pt idx="302">
                  <c:v>CEG08034882</c:v>
                </c:pt>
                <c:pt idx="303">
                  <c:v>CEG08035083</c:v>
                </c:pt>
                <c:pt idx="304">
                  <c:v>CEG08035085</c:v>
                </c:pt>
                <c:pt idx="305">
                  <c:v>CEG08035090</c:v>
                </c:pt>
                <c:pt idx="306">
                  <c:v>CEG08035273</c:v>
                </c:pt>
                <c:pt idx="307">
                  <c:v>CEG08035525</c:v>
                </c:pt>
                <c:pt idx="308">
                  <c:v>CEG08035655</c:v>
                </c:pt>
                <c:pt idx="309">
                  <c:v>CEG08035925</c:v>
                </c:pt>
                <c:pt idx="310">
                  <c:v>CEG08035965</c:v>
                </c:pt>
                <c:pt idx="311">
                  <c:v>CEG08036161</c:v>
                </c:pt>
                <c:pt idx="312">
                  <c:v>CEG08030321</c:v>
                </c:pt>
                <c:pt idx="313">
                  <c:v>CEG08031706</c:v>
                </c:pt>
                <c:pt idx="314">
                  <c:v>CEG08032251</c:v>
                </c:pt>
                <c:pt idx="315">
                  <c:v>CEG08032632</c:v>
                </c:pt>
                <c:pt idx="316">
                  <c:v>CEG08032861</c:v>
                </c:pt>
                <c:pt idx="317">
                  <c:v>CEG08033219</c:v>
                </c:pt>
                <c:pt idx="318">
                  <c:v>CEG08033402</c:v>
                </c:pt>
                <c:pt idx="319">
                  <c:v>CEG08033540</c:v>
                </c:pt>
                <c:pt idx="320">
                  <c:v>CEG08034528</c:v>
                </c:pt>
                <c:pt idx="321">
                  <c:v>CEG08034546</c:v>
                </c:pt>
                <c:pt idx="322">
                  <c:v>CEG08034769</c:v>
                </c:pt>
                <c:pt idx="323">
                  <c:v>CEG08034879</c:v>
                </c:pt>
                <c:pt idx="324">
                  <c:v>CEG08034927</c:v>
                </c:pt>
                <c:pt idx="325">
                  <c:v>CEG08034942</c:v>
                </c:pt>
                <c:pt idx="326">
                  <c:v>CEG08035089</c:v>
                </c:pt>
                <c:pt idx="327">
                  <c:v>CEG08035091</c:v>
                </c:pt>
                <c:pt idx="328">
                  <c:v>CEG08035267</c:v>
                </c:pt>
                <c:pt idx="329">
                  <c:v>CEG08035327</c:v>
                </c:pt>
                <c:pt idx="330">
                  <c:v>CEG08035516</c:v>
                </c:pt>
                <c:pt idx="331">
                  <c:v>CEG08035546</c:v>
                </c:pt>
                <c:pt idx="332">
                  <c:v>CEG08035561</c:v>
                </c:pt>
                <c:pt idx="333">
                  <c:v>CEG08035946</c:v>
                </c:pt>
                <c:pt idx="334">
                  <c:v>CEG08035986</c:v>
                </c:pt>
                <c:pt idx="335">
                  <c:v>CEG08036100</c:v>
                </c:pt>
                <c:pt idx="336">
                  <c:v>CEG08036182</c:v>
                </c:pt>
                <c:pt idx="337">
                  <c:v>CEG08031594</c:v>
                </c:pt>
                <c:pt idx="338">
                  <c:v>CEG08033270</c:v>
                </c:pt>
                <c:pt idx="339">
                  <c:v>CEG08033521</c:v>
                </c:pt>
                <c:pt idx="340">
                  <c:v>CEG08033812</c:v>
                </c:pt>
                <c:pt idx="341">
                  <c:v>CEG08033892</c:v>
                </c:pt>
                <c:pt idx="342">
                  <c:v>CEG08034388</c:v>
                </c:pt>
                <c:pt idx="343">
                  <c:v>CEG08034503</c:v>
                </c:pt>
                <c:pt idx="344">
                  <c:v>CEG08035115</c:v>
                </c:pt>
                <c:pt idx="345">
                  <c:v>CEG08035529</c:v>
                </c:pt>
                <c:pt idx="346">
                  <c:v>CEG08035658</c:v>
                </c:pt>
                <c:pt idx="347">
                  <c:v>CEG08035695</c:v>
                </c:pt>
                <c:pt idx="348">
                  <c:v>CEG08035971</c:v>
                </c:pt>
                <c:pt idx="349">
                  <c:v>CEG08035035</c:v>
                </c:pt>
                <c:pt idx="350">
                  <c:v>CEG08035607</c:v>
                </c:pt>
                <c:pt idx="351">
                  <c:v>CEG08029156</c:v>
                </c:pt>
                <c:pt idx="352">
                  <c:v>CEG08034840</c:v>
                </c:pt>
                <c:pt idx="353">
                  <c:v>CEG08035048</c:v>
                </c:pt>
                <c:pt idx="354">
                  <c:v>CEG08035051</c:v>
                </c:pt>
                <c:pt idx="355">
                  <c:v>CEG08036254</c:v>
                </c:pt>
                <c:pt idx="356">
                  <c:v>CEG08032819</c:v>
                </c:pt>
                <c:pt idx="357">
                  <c:v>CEG08033587</c:v>
                </c:pt>
                <c:pt idx="358">
                  <c:v>CEG08034787</c:v>
                </c:pt>
                <c:pt idx="359">
                  <c:v>CEG08035003</c:v>
                </c:pt>
                <c:pt idx="360">
                  <c:v>CEG08035987</c:v>
                </c:pt>
                <c:pt idx="361">
                  <c:v>CEG08036047</c:v>
                </c:pt>
                <c:pt idx="362">
                  <c:v>CEG08036299</c:v>
                </c:pt>
                <c:pt idx="363">
                  <c:v>CEG08031294</c:v>
                </c:pt>
                <c:pt idx="364">
                  <c:v>CEG08031596</c:v>
                </c:pt>
                <c:pt idx="365">
                  <c:v>CEG08032699</c:v>
                </c:pt>
                <c:pt idx="366">
                  <c:v>CEG08032821</c:v>
                </c:pt>
                <c:pt idx="367">
                  <c:v>CEG08033112</c:v>
                </c:pt>
                <c:pt idx="368">
                  <c:v>CEG08033609</c:v>
                </c:pt>
                <c:pt idx="369">
                  <c:v>CEG08033734</c:v>
                </c:pt>
                <c:pt idx="370">
                  <c:v>CEG08034142</c:v>
                </c:pt>
                <c:pt idx="371">
                  <c:v>CEG08034182</c:v>
                </c:pt>
                <c:pt idx="372">
                  <c:v>CEG08034728</c:v>
                </c:pt>
                <c:pt idx="373">
                  <c:v>CEG08035082</c:v>
                </c:pt>
                <c:pt idx="374">
                  <c:v>CEG08035190</c:v>
                </c:pt>
                <c:pt idx="375">
                  <c:v>CEG08035339</c:v>
                </c:pt>
                <c:pt idx="376">
                  <c:v>CEG08035402</c:v>
                </c:pt>
                <c:pt idx="377">
                  <c:v>CEG08035670</c:v>
                </c:pt>
                <c:pt idx="378">
                  <c:v>CEG08035701</c:v>
                </c:pt>
                <c:pt idx="379">
                  <c:v>CEG08035953</c:v>
                </c:pt>
                <c:pt idx="380">
                  <c:v>CEG08036208</c:v>
                </c:pt>
                <c:pt idx="381">
                  <c:v>CEG08036298</c:v>
                </c:pt>
                <c:pt idx="382">
                  <c:v>CEG08032859</c:v>
                </c:pt>
                <c:pt idx="383">
                  <c:v>CEG08033401</c:v>
                </c:pt>
                <c:pt idx="384">
                  <c:v>CEG08034150</c:v>
                </c:pt>
                <c:pt idx="385">
                  <c:v>CEG08034525</c:v>
                </c:pt>
                <c:pt idx="386">
                  <c:v>CEG08035458</c:v>
                </c:pt>
                <c:pt idx="387">
                  <c:v>CEG08035832</c:v>
                </c:pt>
                <c:pt idx="388">
                  <c:v>CEG08036343</c:v>
                </c:pt>
                <c:pt idx="389">
                  <c:v>CEG08032997</c:v>
                </c:pt>
                <c:pt idx="390">
                  <c:v>CEG08033197</c:v>
                </c:pt>
                <c:pt idx="391">
                  <c:v>CEG08033457</c:v>
                </c:pt>
                <c:pt idx="392">
                  <c:v>CEG08034529</c:v>
                </c:pt>
                <c:pt idx="393">
                  <c:v>CEG08034577</c:v>
                </c:pt>
                <c:pt idx="394">
                  <c:v>CEG08034888</c:v>
                </c:pt>
                <c:pt idx="395">
                  <c:v>CEG08034895</c:v>
                </c:pt>
                <c:pt idx="396">
                  <c:v>CEG08035527</c:v>
                </c:pt>
                <c:pt idx="397">
                  <c:v>CEG08035873</c:v>
                </c:pt>
                <c:pt idx="398">
                  <c:v>CEG08036241</c:v>
                </c:pt>
                <c:pt idx="399">
                  <c:v>CEG08034254</c:v>
                </c:pt>
                <c:pt idx="400">
                  <c:v>CEG08035346</c:v>
                </c:pt>
                <c:pt idx="401">
                  <c:v>CEG08035698</c:v>
                </c:pt>
                <c:pt idx="402">
                  <c:v>CEG08036250</c:v>
                </c:pt>
                <c:pt idx="403">
                  <c:v>CEG08036253</c:v>
                </c:pt>
                <c:pt idx="404">
                  <c:v>CEG08034875</c:v>
                </c:pt>
                <c:pt idx="405">
                  <c:v>CEG08035562</c:v>
                </c:pt>
                <c:pt idx="406">
                  <c:v>CEG08032850</c:v>
                </c:pt>
                <c:pt idx="407">
                  <c:v>CEG08033783</c:v>
                </c:pt>
                <c:pt idx="408">
                  <c:v>CEG08035702</c:v>
                </c:pt>
                <c:pt idx="409">
                  <c:v>CEG08036051</c:v>
                </c:pt>
                <c:pt idx="410">
                  <c:v>CEG08029216</c:v>
                </c:pt>
                <c:pt idx="411">
                  <c:v>CEG08033321</c:v>
                </c:pt>
                <c:pt idx="412">
                  <c:v>CEG08033368</c:v>
                </c:pt>
                <c:pt idx="413">
                  <c:v>CEG08033826</c:v>
                </c:pt>
                <c:pt idx="414">
                  <c:v>CEG08034256</c:v>
                </c:pt>
                <c:pt idx="415">
                  <c:v>CEG08035058</c:v>
                </c:pt>
                <c:pt idx="416">
                  <c:v>CEG08035506</c:v>
                </c:pt>
                <c:pt idx="417">
                  <c:v>CEG08035586</c:v>
                </c:pt>
                <c:pt idx="418">
                  <c:v>CEG08035608</c:v>
                </c:pt>
                <c:pt idx="419">
                  <c:v>CEG08035609</c:v>
                </c:pt>
                <c:pt idx="420">
                  <c:v>CEG08035669</c:v>
                </c:pt>
                <c:pt idx="421">
                  <c:v>CEG08035705</c:v>
                </c:pt>
                <c:pt idx="422">
                  <c:v>CEG08035836</c:v>
                </c:pt>
                <c:pt idx="423">
                  <c:v>CEG08035851</c:v>
                </c:pt>
                <c:pt idx="424">
                  <c:v>CEG08035954</c:v>
                </c:pt>
                <c:pt idx="425">
                  <c:v>CEG08035988</c:v>
                </c:pt>
                <c:pt idx="426">
                  <c:v>CEG08036376</c:v>
                </c:pt>
                <c:pt idx="427">
                  <c:v>CEG08032227</c:v>
                </c:pt>
                <c:pt idx="428">
                  <c:v>CEG08032887</c:v>
                </c:pt>
                <c:pt idx="429">
                  <c:v>CEG08032931</c:v>
                </c:pt>
                <c:pt idx="430">
                  <c:v>CEG08033058</c:v>
                </c:pt>
                <c:pt idx="431">
                  <c:v>CEG08034504</c:v>
                </c:pt>
                <c:pt idx="432">
                  <c:v>CEG08034841</c:v>
                </c:pt>
                <c:pt idx="433">
                  <c:v>CEG08034934</c:v>
                </c:pt>
                <c:pt idx="434">
                  <c:v>CEG08034950</c:v>
                </c:pt>
                <c:pt idx="435">
                  <c:v>CEG08034967</c:v>
                </c:pt>
                <c:pt idx="436">
                  <c:v>CEG08034982</c:v>
                </c:pt>
                <c:pt idx="437">
                  <c:v>CEG08035078</c:v>
                </c:pt>
                <c:pt idx="438">
                  <c:v>CEG08035728</c:v>
                </c:pt>
                <c:pt idx="439">
                  <c:v>CEG08036004</c:v>
                </c:pt>
                <c:pt idx="440">
                  <c:v>CEG08036086</c:v>
                </c:pt>
                <c:pt idx="441">
                  <c:v>CEG08036126</c:v>
                </c:pt>
                <c:pt idx="442">
                  <c:v>CEG08036140</c:v>
                </c:pt>
                <c:pt idx="443">
                  <c:v>CEG08024054</c:v>
                </c:pt>
                <c:pt idx="444">
                  <c:v>CEG08030491</c:v>
                </c:pt>
                <c:pt idx="445">
                  <c:v>CEG08033062</c:v>
                </c:pt>
                <c:pt idx="446">
                  <c:v>CEG08033509</c:v>
                </c:pt>
                <c:pt idx="447">
                  <c:v>CEG08034001</c:v>
                </c:pt>
                <c:pt idx="448">
                  <c:v>CEG08034271</c:v>
                </c:pt>
                <c:pt idx="449">
                  <c:v>CEG08034438</c:v>
                </c:pt>
                <c:pt idx="450">
                  <c:v>CEG08035598</c:v>
                </c:pt>
                <c:pt idx="451">
                  <c:v>CEG08035827</c:v>
                </c:pt>
                <c:pt idx="452">
                  <c:v>CEG08031471</c:v>
                </c:pt>
                <c:pt idx="453">
                  <c:v>CEG08034188</c:v>
                </c:pt>
                <c:pt idx="454">
                  <c:v>CEG08035321</c:v>
                </c:pt>
                <c:pt idx="455">
                  <c:v>CEG08035657</c:v>
                </c:pt>
                <c:pt idx="456">
                  <c:v>CEG08036024</c:v>
                </c:pt>
                <c:pt idx="457">
                  <c:v>CEG08036251</c:v>
                </c:pt>
                <c:pt idx="458">
                  <c:v>CEG08034370</c:v>
                </c:pt>
                <c:pt idx="459">
                  <c:v>CEG08024128</c:v>
                </c:pt>
                <c:pt idx="460">
                  <c:v>CEG08036130</c:v>
                </c:pt>
                <c:pt idx="461">
                  <c:v>CEG08033586</c:v>
                </c:pt>
                <c:pt idx="462">
                  <c:v>CEG08033642</c:v>
                </c:pt>
                <c:pt idx="463">
                  <c:v>CEG08034921</c:v>
                </c:pt>
                <c:pt idx="464">
                  <c:v>CEG08035624</c:v>
                </c:pt>
                <c:pt idx="465">
                  <c:v>CEG08035778</c:v>
                </c:pt>
                <c:pt idx="466">
                  <c:v>CEG08035830</c:v>
                </c:pt>
                <c:pt idx="467">
                  <c:v>CEG08035833</c:v>
                </c:pt>
                <c:pt idx="468">
                  <c:v>CEG08036192</c:v>
                </c:pt>
                <c:pt idx="469">
                  <c:v>CEG08031737</c:v>
                </c:pt>
                <c:pt idx="470">
                  <c:v>CEG08033876</c:v>
                </c:pt>
                <c:pt idx="471">
                  <c:v>CEG08034213</c:v>
                </c:pt>
                <c:pt idx="472">
                  <c:v>CEG08034732</c:v>
                </c:pt>
                <c:pt idx="473">
                  <c:v>CEG08035433</c:v>
                </c:pt>
                <c:pt idx="474">
                  <c:v>CEG08035558</c:v>
                </c:pt>
                <c:pt idx="475">
                  <c:v>CEG08035834</c:v>
                </c:pt>
                <c:pt idx="476">
                  <c:v>CEG08022749</c:v>
                </c:pt>
                <c:pt idx="477">
                  <c:v>CEG08033410</c:v>
                </c:pt>
                <c:pt idx="478">
                  <c:v>CEG08033895</c:v>
                </c:pt>
                <c:pt idx="479">
                  <c:v>CEG08034169</c:v>
                </c:pt>
                <c:pt idx="480">
                  <c:v>CEG08034656</c:v>
                </c:pt>
                <c:pt idx="481">
                  <c:v>CEG08034778</c:v>
                </c:pt>
                <c:pt idx="482">
                  <c:v>CEG08034813</c:v>
                </c:pt>
                <c:pt idx="483">
                  <c:v>CEG08036127</c:v>
                </c:pt>
                <c:pt idx="484">
                  <c:v>CEG08032798</c:v>
                </c:pt>
                <c:pt idx="485">
                  <c:v>CEG08036212</c:v>
                </c:pt>
                <c:pt idx="486">
                  <c:v>CEG08031086</c:v>
                </c:pt>
                <c:pt idx="487">
                  <c:v>CEG08034071</c:v>
                </c:pt>
                <c:pt idx="488">
                  <c:v>CEG08034526</c:v>
                </c:pt>
                <c:pt idx="489">
                  <c:v>CEG08035184</c:v>
                </c:pt>
                <c:pt idx="490">
                  <c:v>CEG08036153</c:v>
                </c:pt>
                <c:pt idx="491">
                  <c:v>CEG08036318</c:v>
                </c:pt>
                <c:pt idx="492">
                  <c:v>CEG08029230</c:v>
                </c:pt>
                <c:pt idx="493">
                  <c:v>CEG08032582</c:v>
                </c:pt>
                <c:pt idx="494">
                  <c:v>CEG08032677</c:v>
                </c:pt>
                <c:pt idx="495">
                  <c:v>CEG08034530</c:v>
                </c:pt>
                <c:pt idx="496">
                  <c:v>CEG08034880</c:v>
                </c:pt>
                <c:pt idx="497">
                  <c:v>CEG08035088</c:v>
                </c:pt>
                <c:pt idx="498">
                  <c:v>CEG08035442</c:v>
                </c:pt>
                <c:pt idx="499">
                  <c:v>CEG08035829</c:v>
                </c:pt>
                <c:pt idx="500">
                  <c:v>CEG08034288</c:v>
                </c:pt>
                <c:pt idx="501">
                  <c:v>CEG08034301</c:v>
                </c:pt>
                <c:pt idx="502">
                  <c:v>CEG08035231</c:v>
                </c:pt>
                <c:pt idx="503">
                  <c:v>CEG08036176</c:v>
                </c:pt>
                <c:pt idx="504">
                  <c:v>CEG08036296</c:v>
                </c:pt>
                <c:pt idx="505">
                  <c:v>CEG08035839</c:v>
                </c:pt>
                <c:pt idx="506">
                  <c:v>CEG08032650</c:v>
                </c:pt>
                <c:pt idx="507">
                  <c:v>CEG08034544</c:v>
                </c:pt>
                <c:pt idx="508">
                  <c:v>CEG08035456</c:v>
                </c:pt>
                <c:pt idx="509">
                  <c:v>CEG08036099</c:v>
                </c:pt>
                <c:pt idx="510">
                  <c:v>CEG08036235</c:v>
                </c:pt>
                <c:pt idx="511">
                  <c:v>CEG08030011</c:v>
                </c:pt>
                <c:pt idx="512">
                  <c:v>CEG08034524</c:v>
                </c:pt>
                <c:pt idx="513">
                  <c:v>CEG08035126</c:v>
                </c:pt>
                <c:pt idx="514">
                  <c:v>CEG08034216</c:v>
                </c:pt>
                <c:pt idx="515">
                  <c:v>CEG08035703</c:v>
                </c:pt>
                <c:pt idx="516">
                  <c:v>CEG08035886</c:v>
                </c:pt>
                <c:pt idx="517">
                  <c:v>CEG08032102</c:v>
                </c:pt>
                <c:pt idx="518">
                  <c:v>CEG08033156</c:v>
                </c:pt>
                <c:pt idx="519">
                  <c:v>CEG08033968</c:v>
                </c:pt>
                <c:pt idx="520">
                  <c:v>CEG08034214</c:v>
                </c:pt>
                <c:pt idx="521">
                  <c:v>CEG08034316</c:v>
                </c:pt>
                <c:pt idx="522">
                  <c:v>CEG08035234</c:v>
                </c:pt>
                <c:pt idx="523">
                  <c:v>CEG08035619</c:v>
                </c:pt>
                <c:pt idx="524">
                  <c:v>CEG08035820</c:v>
                </c:pt>
                <c:pt idx="525">
                  <c:v>CEG08035825</c:v>
                </c:pt>
                <c:pt idx="526">
                  <c:v>CEG08035835</c:v>
                </c:pt>
                <c:pt idx="527">
                  <c:v>CEG08034731</c:v>
                </c:pt>
                <c:pt idx="528">
                  <c:v>CEG08036389</c:v>
                </c:pt>
                <c:pt idx="529">
                  <c:v>CEG08035302</c:v>
                </c:pt>
                <c:pt idx="530">
                  <c:v>CEG08032646</c:v>
                </c:pt>
                <c:pt idx="531">
                  <c:v>CEG08034128</c:v>
                </c:pt>
                <c:pt idx="532">
                  <c:v>CEG08035852</c:v>
                </c:pt>
                <c:pt idx="533">
                  <c:v>CEG08033898</c:v>
                </c:pt>
                <c:pt idx="534">
                  <c:v>CEG08034013</c:v>
                </c:pt>
                <c:pt idx="535">
                  <c:v>CEG08035285</c:v>
                </c:pt>
                <c:pt idx="536">
                  <c:v>CEG08033512</c:v>
                </c:pt>
                <c:pt idx="537">
                  <c:v>CEG08035125</c:v>
                </c:pt>
                <c:pt idx="538">
                  <c:v>CEG08035195</c:v>
                </c:pt>
                <c:pt idx="539">
                  <c:v>CEG08035269</c:v>
                </c:pt>
                <c:pt idx="540">
                  <c:v>CEG08035375</c:v>
                </c:pt>
                <c:pt idx="541">
                  <c:v>CEG08036152</c:v>
                </c:pt>
              </c:strCache>
            </c:strRef>
          </c:cat>
          <c:val>
            <c:numRef>
              <c:f>'W vs S'!$C$2:$C$543</c:f>
              <c:numCache>
                <c:formatCode>0</c:formatCode>
                <c:ptCount val="542"/>
                <c:pt idx="0">
                  <c:v>51.666666666666671</c:v>
                </c:pt>
                <c:pt idx="1">
                  <c:v>78.333333333333329</c:v>
                </c:pt>
                <c:pt idx="2">
                  <c:v>63.333333333333329</c:v>
                </c:pt>
                <c:pt idx="3">
                  <c:v>93.333333333333329</c:v>
                </c:pt>
                <c:pt idx="4">
                  <c:v>53.333333333333336</c:v>
                </c:pt>
                <c:pt idx="5">
                  <c:v>45</c:v>
                </c:pt>
                <c:pt idx="6">
                  <c:v>55.000000000000007</c:v>
                </c:pt>
                <c:pt idx="7">
                  <c:v>68.333333333333329</c:v>
                </c:pt>
                <c:pt idx="8">
                  <c:v>98.333333333333329</c:v>
                </c:pt>
                <c:pt idx="9">
                  <c:v>53.333333333333336</c:v>
                </c:pt>
                <c:pt idx="10">
                  <c:v>71.666666666666671</c:v>
                </c:pt>
                <c:pt idx="11">
                  <c:v>68.333333333333329</c:v>
                </c:pt>
                <c:pt idx="12">
                  <c:v>60</c:v>
                </c:pt>
                <c:pt idx="13">
                  <c:v>50</c:v>
                </c:pt>
                <c:pt idx="14">
                  <c:v>70</c:v>
                </c:pt>
                <c:pt idx="15">
                  <c:v>73.333333333333329</c:v>
                </c:pt>
                <c:pt idx="16">
                  <c:v>56.666666666666664</c:v>
                </c:pt>
                <c:pt idx="17">
                  <c:v>83.333333333333343</c:v>
                </c:pt>
                <c:pt idx="18">
                  <c:v>61.666666666666671</c:v>
                </c:pt>
                <c:pt idx="19">
                  <c:v>71.666666666666671</c:v>
                </c:pt>
                <c:pt idx="20">
                  <c:v>61.666666666666671</c:v>
                </c:pt>
                <c:pt idx="21">
                  <c:v>73.333333333333329</c:v>
                </c:pt>
                <c:pt idx="22">
                  <c:v>61.666666666666671</c:v>
                </c:pt>
                <c:pt idx="23">
                  <c:v>68.333333333333329</c:v>
                </c:pt>
                <c:pt idx="24">
                  <c:v>98.333333333333329</c:v>
                </c:pt>
                <c:pt idx="25">
                  <c:v>100</c:v>
                </c:pt>
                <c:pt idx="26">
                  <c:v>41.666666666666671</c:v>
                </c:pt>
                <c:pt idx="27">
                  <c:v>48.333333333333336</c:v>
                </c:pt>
                <c:pt idx="28">
                  <c:v>46.666666666666664</c:v>
                </c:pt>
                <c:pt idx="29">
                  <c:v>51.666666666666671</c:v>
                </c:pt>
                <c:pt idx="30">
                  <c:v>63.333333333333329</c:v>
                </c:pt>
                <c:pt idx="31">
                  <c:v>70</c:v>
                </c:pt>
                <c:pt idx="32">
                  <c:v>61.666666666666671</c:v>
                </c:pt>
                <c:pt idx="33">
                  <c:v>48.333333333333336</c:v>
                </c:pt>
                <c:pt idx="34">
                  <c:v>63.333333333333329</c:v>
                </c:pt>
                <c:pt idx="35">
                  <c:v>50</c:v>
                </c:pt>
                <c:pt idx="36">
                  <c:v>78.333333333333329</c:v>
                </c:pt>
                <c:pt idx="37">
                  <c:v>61.666666666666671</c:v>
                </c:pt>
                <c:pt idx="38">
                  <c:v>70</c:v>
                </c:pt>
                <c:pt idx="39">
                  <c:v>58.333333333333336</c:v>
                </c:pt>
                <c:pt idx="40">
                  <c:v>75</c:v>
                </c:pt>
                <c:pt idx="41">
                  <c:v>60</c:v>
                </c:pt>
                <c:pt idx="42">
                  <c:v>61.666666666666671</c:v>
                </c:pt>
                <c:pt idx="43">
                  <c:v>63.333333333333329</c:v>
                </c:pt>
                <c:pt idx="44">
                  <c:v>60</c:v>
                </c:pt>
                <c:pt idx="45">
                  <c:v>56.666666666666664</c:v>
                </c:pt>
                <c:pt idx="46">
                  <c:v>71.666666666666671</c:v>
                </c:pt>
                <c:pt idx="47">
                  <c:v>0</c:v>
                </c:pt>
                <c:pt idx="48">
                  <c:v>63.333333333333329</c:v>
                </c:pt>
                <c:pt idx="49">
                  <c:v>98.333333333333329</c:v>
                </c:pt>
                <c:pt idx="50">
                  <c:v>71.666666666666671</c:v>
                </c:pt>
                <c:pt idx="51">
                  <c:v>96.666666666666671</c:v>
                </c:pt>
                <c:pt idx="52">
                  <c:v>100</c:v>
                </c:pt>
                <c:pt idx="53">
                  <c:v>76.666666666666671</c:v>
                </c:pt>
                <c:pt idx="54">
                  <c:v>51.666666666666671</c:v>
                </c:pt>
                <c:pt idx="55">
                  <c:v>85</c:v>
                </c:pt>
                <c:pt idx="56">
                  <c:v>88.333333333333329</c:v>
                </c:pt>
                <c:pt idx="57">
                  <c:v>71.666666666666671</c:v>
                </c:pt>
                <c:pt idx="58">
                  <c:v>83.333333333333343</c:v>
                </c:pt>
                <c:pt idx="59">
                  <c:v>75</c:v>
                </c:pt>
                <c:pt idx="60">
                  <c:v>53.333333333333336</c:v>
                </c:pt>
                <c:pt idx="61">
                  <c:v>60</c:v>
                </c:pt>
                <c:pt idx="62">
                  <c:v>71.666666666666671</c:v>
                </c:pt>
                <c:pt idx="63">
                  <c:v>58.333333333333336</c:v>
                </c:pt>
                <c:pt idx="64">
                  <c:v>56.666666666666664</c:v>
                </c:pt>
                <c:pt idx="65">
                  <c:v>68.333333333333329</c:v>
                </c:pt>
                <c:pt idx="66">
                  <c:v>46.666666666666664</c:v>
                </c:pt>
                <c:pt idx="67">
                  <c:v>55.000000000000007</c:v>
                </c:pt>
                <c:pt idx="68">
                  <c:v>51.666666666666671</c:v>
                </c:pt>
                <c:pt idx="69">
                  <c:v>58.333333333333336</c:v>
                </c:pt>
                <c:pt idx="70">
                  <c:v>46.666666666666664</c:v>
                </c:pt>
                <c:pt idx="71">
                  <c:v>86.666666666666671</c:v>
                </c:pt>
                <c:pt idx="72">
                  <c:v>55.000000000000007</c:v>
                </c:pt>
                <c:pt idx="73">
                  <c:v>65</c:v>
                </c:pt>
                <c:pt idx="74">
                  <c:v>66.666666666666657</c:v>
                </c:pt>
                <c:pt idx="75">
                  <c:v>63.333333333333329</c:v>
                </c:pt>
                <c:pt idx="76">
                  <c:v>58.333333333333336</c:v>
                </c:pt>
                <c:pt idx="77">
                  <c:v>50</c:v>
                </c:pt>
                <c:pt idx="78">
                  <c:v>78.333333333333329</c:v>
                </c:pt>
                <c:pt idx="79">
                  <c:v>58.333333333333336</c:v>
                </c:pt>
                <c:pt idx="80">
                  <c:v>55.000000000000007</c:v>
                </c:pt>
                <c:pt idx="81">
                  <c:v>58.333333333333336</c:v>
                </c:pt>
                <c:pt idx="82">
                  <c:v>78.333333333333329</c:v>
                </c:pt>
                <c:pt idx="83">
                  <c:v>90</c:v>
                </c:pt>
                <c:pt idx="84">
                  <c:v>61.666666666666671</c:v>
                </c:pt>
                <c:pt idx="85">
                  <c:v>70</c:v>
                </c:pt>
                <c:pt idx="86">
                  <c:v>63.333333333333329</c:v>
                </c:pt>
                <c:pt idx="87">
                  <c:v>60</c:v>
                </c:pt>
                <c:pt idx="88">
                  <c:v>65</c:v>
                </c:pt>
                <c:pt idx="89">
                  <c:v>53.333333333333336</c:v>
                </c:pt>
                <c:pt idx="90">
                  <c:v>66.666666666666657</c:v>
                </c:pt>
                <c:pt idx="91">
                  <c:v>48.333333333333336</c:v>
                </c:pt>
                <c:pt idx="92">
                  <c:v>80</c:v>
                </c:pt>
                <c:pt idx="93">
                  <c:v>63.333333333333329</c:v>
                </c:pt>
                <c:pt idx="94">
                  <c:v>75</c:v>
                </c:pt>
                <c:pt idx="95">
                  <c:v>70</c:v>
                </c:pt>
                <c:pt idx="96">
                  <c:v>90</c:v>
                </c:pt>
                <c:pt idx="97">
                  <c:v>76.666666666666671</c:v>
                </c:pt>
                <c:pt idx="98">
                  <c:v>80</c:v>
                </c:pt>
                <c:pt idx="99">
                  <c:v>60</c:v>
                </c:pt>
                <c:pt idx="100">
                  <c:v>86.666666666666671</c:v>
                </c:pt>
                <c:pt idx="101">
                  <c:v>68.333333333333329</c:v>
                </c:pt>
                <c:pt idx="102">
                  <c:v>96.666666666666671</c:v>
                </c:pt>
                <c:pt idx="103">
                  <c:v>71.666666666666671</c:v>
                </c:pt>
                <c:pt idx="104">
                  <c:v>75</c:v>
                </c:pt>
                <c:pt idx="105">
                  <c:v>85</c:v>
                </c:pt>
                <c:pt idx="106">
                  <c:v>66.666666666666657</c:v>
                </c:pt>
                <c:pt idx="107">
                  <c:v>98.333333333333329</c:v>
                </c:pt>
                <c:pt idx="108">
                  <c:v>90</c:v>
                </c:pt>
                <c:pt idx="109">
                  <c:v>95</c:v>
                </c:pt>
                <c:pt idx="110">
                  <c:v>80</c:v>
                </c:pt>
                <c:pt idx="111">
                  <c:v>91.666666666666657</c:v>
                </c:pt>
                <c:pt idx="112">
                  <c:v>90</c:v>
                </c:pt>
                <c:pt idx="113">
                  <c:v>90</c:v>
                </c:pt>
                <c:pt idx="114">
                  <c:v>83.333333333333343</c:v>
                </c:pt>
                <c:pt idx="115">
                  <c:v>96.666666666666671</c:v>
                </c:pt>
                <c:pt idx="116">
                  <c:v>100</c:v>
                </c:pt>
                <c:pt idx="117">
                  <c:v>91.666666666666657</c:v>
                </c:pt>
                <c:pt idx="118">
                  <c:v>80</c:v>
                </c:pt>
                <c:pt idx="119">
                  <c:v>48.333333333333336</c:v>
                </c:pt>
                <c:pt idx="120">
                  <c:v>80</c:v>
                </c:pt>
                <c:pt idx="121">
                  <c:v>80</c:v>
                </c:pt>
                <c:pt idx="122">
                  <c:v>55.000000000000007</c:v>
                </c:pt>
                <c:pt idx="123">
                  <c:v>80</c:v>
                </c:pt>
                <c:pt idx="124">
                  <c:v>66.666666666666657</c:v>
                </c:pt>
                <c:pt idx="125">
                  <c:v>60</c:v>
                </c:pt>
                <c:pt idx="126">
                  <c:v>51.666666666666671</c:v>
                </c:pt>
                <c:pt idx="127">
                  <c:v>66.666666666666657</c:v>
                </c:pt>
                <c:pt idx="128">
                  <c:v>90</c:v>
                </c:pt>
                <c:pt idx="129">
                  <c:v>45</c:v>
                </c:pt>
                <c:pt idx="130">
                  <c:v>56.666666666666664</c:v>
                </c:pt>
                <c:pt idx="131">
                  <c:v>43.333333333333336</c:v>
                </c:pt>
                <c:pt idx="132">
                  <c:v>40</c:v>
                </c:pt>
                <c:pt idx="133">
                  <c:v>51.666666666666671</c:v>
                </c:pt>
                <c:pt idx="134">
                  <c:v>61.666666666666671</c:v>
                </c:pt>
                <c:pt idx="135">
                  <c:v>73.333333333333329</c:v>
                </c:pt>
                <c:pt idx="136">
                  <c:v>61.666666666666671</c:v>
                </c:pt>
                <c:pt idx="137">
                  <c:v>61.666666666666671</c:v>
                </c:pt>
                <c:pt idx="138">
                  <c:v>45</c:v>
                </c:pt>
                <c:pt idx="139">
                  <c:v>71.666666666666671</c:v>
                </c:pt>
                <c:pt idx="140">
                  <c:v>58.333333333333336</c:v>
                </c:pt>
                <c:pt idx="141">
                  <c:v>61.666666666666671</c:v>
                </c:pt>
                <c:pt idx="142">
                  <c:v>68.333333333333329</c:v>
                </c:pt>
                <c:pt idx="143">
                  <c:v>81.666666666666671</c:v>
                </c:pt>
                <c:pt idx="144">
                  <c:v>58.333333333333336</c:v>
                </c:pt>
                <c:pt idx="145">
                  <c:v>80</c:v>
                </c:pt>
                <c:pt idx="146">
                  <c:v>81.666666666666671</c:v>
                </c:pt>
                <c:pt idx="147">
                  <c:v>56.666666666666664</c:v>
                </c:pt>
                <c:pt idx="148">
                  <c:v>66.666666666666657</c:v>
                </c:pt>
                <c:pt idx="149">
                  <c:v>66.666666666666657</c:v>
                </c:pt>
                <c:pt idx="150">
                  <c:v>58.333333333333336</c:v>
                </c:pt>
                <c:pt idx="151">
                  <c:v>75</c:v>
                </c:pt>
                <c:pt idx="152">
                  <c:v>61.666666666666671</c:v>
                </c:pt>
                <c:pt idx="153">
                  <c:v>66.666666666666657</c:v>
                </c:pt>
                <c:pt idx="154">
                  <c:v>86.666666666666671</c:v>
                </c:pt>
                <c:pt idx="155">
                  <c:v>60</c:v>
                </c:pt>
                <c:pt idx="156">
                  <c:v>58.333333333333336</c:v>
                </c:pt>
                <c:pt idx="157">
                  <c:v>68.333333333333329</c:v>
                </c:pt>
                <c:pt idx="158">
                  <c:v>75</c:v>
                </c:pt>
                <c:pt idx="159">
                  <c:v>71.666666666666671</c:v>
                </c:pt>
                <c:pt idx="160">
                  <c:v>63.333333333333329</c:v>
                </c:pt>
                <c:pt idx="161">
                  <c:v>55.000000000000007</c:v>
                </c:pt>
                <c:pt idx="162">
                  <c:v>80</c:v>
                </c:pt>
                <c:pt idx="163">
                  <c:v>68.333333333333329</c:v>
                </c:pt>
                <c:pt idx="164">
                  <c:v>56.666666666666664</c:v>
                </c:pt>
                <c:pt idx="165">
                  <c:v>78.333333333333329</c:v>
                </c:pt>
                <c:pt idx="166">
                  <c:v>75</c:v>
                </c:pt>
                <c:pt idx="167">
                  <c:v>68.333333333333329</c:v>
                </c:pt>
                <c:pt idx="168">
                  <c:v>81.666666666666671</c:v>
                </c:pt>
                <c:pt idx="169">
                  <c:v>66.666666666666657</c:v>
                </c:pt>
                <c:pt idx="170">
                  <c:v>85</c:v>
                </c:pt>
                <c:pt idx="171">
                  <c:v>53.333333333333336</c:v>
                </c:pt>
                <c:pt idx="172">
                  <c:v>83.333333333333343</c:v>
                </c:pt>
                <c:pt idx="173">
                  <c:v>61.666666666666671</c:v>
                </c:pt>
                <c:pt idx="174">
                  <c:v>75</c:v>
                </c:pt>
                <c:pt idx="175">
                  <c:v>66.666666666666657</c:v>
                </c:pt>
                <c:pt idx="176">
                  <c:v>83.333333333333343</c:v>
                </c:pt>
                <c:pt idx="177">
                  <c:v>66.666666666666657</c:v>
                </c:pt>
                <c:pt idx="178">
                  <c:v>75</c:v>
                </c:pt>
                <c:pt idx="179">
                  <c:v>53.333333333333336</c:v>
                </c:pt>
                <c:pt idx="180">
                  <c:v>81.666666666666671</c:v>
                </c:pt>
                <c:pt idx="181">
                  <c:v>81.666666666666671</c:v>
                </c:pt>
                <c:pt idx="182">
                  <c:v>60</c:v>
                </c:pt>
                <c:pt idx="183">
                  <c:v>83.333333333333343</c:v>
                </c:pt>
                <c:pt idx="184">
                  <c:v>66.666666666666657</c:v>
                </c:pt>
                <c:pt idx="185">
                  <c:v>68.333333333333329</c:v>
                </c:pt>
                <c:pt idx="186">
                  <c:v>86.666666666666671</c:v>
                </c:pt>
                <c:pt idx="187">
                  <c:v>50</c:v>
                </c:pt>
                <c:pt idx="188">
                  <c:v>66.666666666666657</c:v>
                </c:pt>
                <c:pt idx="189">
                  <c:v>63.333333333333329</c:v>
                </c:pt>
                <c:pt idx="190">
                  <c:v>76.666666666666671</c:v>
                </c:pt>
                <c:pt idx="191">
                  <c:v>80</c:v>
                </c:pt>
                <c:pt idx="192">
                  <c:v>100</c:v>
                </c:pt>
                <c:pt idx="193">
                  <c:v>68.333333333333329</c:v>
                </c:pt>
                <c:pt idx="194">
                  <c:v>73.333333333333329</c:v>
                </c:pt>
                <c:pt idx="195">
                  <c:v>70</c:v>
                </c:pt>
                <c:pt idx="196">
                  <c:v>96.666666666666671</c:v>
                </c:pt>
                <c:pt idx="197">
                  <c:v>76.666666666666671</c:v>
                </c:pt>
                <c:pt idx="198">
                  <c:v>98.333333333333329</c:v>
                </c:pt>
                <c:pt idx="199">
                  <c:v>51.666666666666671</c:v>
                </c:pt>
                <c:pt idx="200">
                  <c:v>78.333333333333329</c:v>
                </c:pt>
                <c:pt idx="201">
                  <c:v>63.333333333333329</c:v>
                </c:pt>
                <c:pt idx="202">
                  <c:v>85</c:v>
                </c:pt>
                <c:pt idx="203">
                  <c:v>76.666666666666671</c:v>
                </c:pt>
                <c:pt idx="204">
                  <c:v>53.333333333333336</c:v>
                </c:pt>
                <c:pt idx="205">
                  <c:v>78.333333333333329</c:v>
                </c:pt>
                <c:pt idx="206">
                  <c:v>50</c:v>
                </c:pt>
                <c:pt idx="207">
                  <c:v>43.333333333333336</c:v>
                </c:pt>
                <c:pt idx="208">
                  <c:v>55.000000000000007</c:v>
                </c:pt>
                <c:pt idx="209">
                  <c:v>73.333333333333329</c:v>
                </c:pt>
                <c:pt idx="210">
                  <c:v>70</c:v>
                </c:pt>
                <c:pt idx="211">
                  <c:v>88.333333333333329</c:v>
                </c:pt>
                <c:pt idx="212">
                  <c:v>55.000000000000007</c:v>
                </c:pt>
                <c:pt idx="213">
                  <c:v>60</c:v>
                </c:pt>
                <c:pt idx="214">
                  <c:v>58.333333333333336</c:v>
                </c:pt>
                <c:pt idx="215">
                  <c:v>68.333333333333329</c:v>
                </c:pt>
                <c:pt idx="216">
                  <c:v>76.666666666666671</c:v>
                </c:pt>
                <c:pt idx="217">
                  <c:v>98.333333333333329</c:v>
                </c:pt>
                <c:pt idx="218">
                  <c:v>70</c:v>
                </c:pt>
                <c:pt idx="219">
                  <c:v>100</c:v>
                </c:pt>
                <c:pt idx="220">
                  <c:v>56.666666666666664</c:v>
                </c:pt>
                <c:pt idx="221">
                  <c:v>80</c:v>
                </c:pt>
                <c:pt idx="222">
                  <c:v>65</c:v>
                </c:pt>
                <c:pt idx="223">
                  <c:v>73.333333333333329</c:v>
                </c:pt>
                <c:pt idx="224">
                  <c:v>76.666666666666671</c:v>
                </c:pt>
                <c:pt idx="225">
                  <c:v>76.666666666666671</c:v>
                </c:pt>
                <c:pt idx="226">
                  <c:v>63.333333333333329</c:v>
                </c:pt>
                <c:pt idx="227">
                  <c:v>60</c:v>
                </c:pt>
                <c:pt idx="228">
                  <c:v>58.333333333333336</c:v>
                </c:pt>
                <c:pt idx="229">
                  <c:v>63.333333333333329</c:v>
                </c:pt>
                <c:pt idx="230">
                  <c:v>58.333333333333336</c:v>
                </c:pt>
                <c:pt idx="231">
                  <c:v>55.000000000000007</c:v>
                </c:pt>
                <c:pt idx="232">
                  <c:v>71.666666666666671</c:v>
                </c:pt>
                <c:pt idx="233">
                  <c:v>55.000000000000007</c:v>
                </c:pt>
                <c:pt idx="234">
                  <c:v>81.666666666666671</c:v>
                </c:pt>
                <c:pt idx="235">
                  <c:v>58.333333333333336</c:v>
                </c:pt>
                <c:pt idx="236">
                  <c:v>56.666666666666664</c:v>
                </c:pt>
                <c:pt idx="237">
                  <c:v>71.666666666666671</c:v>
                </c:pt>
                <c:pt idx="238">
                  <c:v>71.666666666666671</c:v>
                </c:pt>
                <c:pt idx="239">
                  <c:v>58.333333333333336</c:v>
                </c:pt>
                <c:pt idx="240">
                  <c:v>81.666666666666671</c:v>
                </c:pt>
                <c:pt idx="241">
                  <c:v>65</c:v>
                </c:pt>
                <c:pt idx="242">
                  <c:v>63.333333333333329</c:v>
                </c:pt>
                <c:pt idx="243">
                  <c:v>71.666666666666671</c:v>
                </c:pt>
                <c:pt idx="244">
                  <c:v>70</c:v>
                </c:pt>
                <c:pt idx="245">
                  <c:v>75</c:v>
                </c:pt>
                <c:pt idx="246">
                  <c:v>63.333333333333329</c:v>
                </c:pt>
                <c:pt idx="247">
                  <c:v>81.666666666666671</c:v>
                </c:pt>
                <c:pt idx="248">
                  <c:v>68.333333333333329</c:v>
                </c:pt>
                <c:pt idx="249">
                  <c:v>73.333333333333329</c:v>
                </c:pt>
                <c:pt idx="250">
                  <c:v>71.666666666666671</c:v>
                </c:pt>
                <c:pt idx="251">
                  <c:v>58.333333333333336</c:v>
                </c:pt>
                <c:pt idx="252">
                  <c:v>48.333333333333336</c:v>
                </c:pt>
                <c:pt idx="253">
                  <c:v>73.333333333333329</c:v>
                </c:pt>
                <c:pt idx="254">
                  <c:v>70</c:v>
                </c:pt>
                <c:pt idx="255">
                  <c:v>60</c:v>
                </c:pt>
                <c:pt idx="256">
                  <c:v>71.666666666666671</c:v>
                </c:pt>
                <c:pt idx="257">
                  <c:v>58.333333333333336</c:v>
                </c:pt>
                <c:pt idx="258">
                  <c:v>75</c:v>
                </c:pt>
                <c:pt idx="259">
                  <c:v>53.333333333333336</c:v>
                </c:pt>
                <c:pt idx="260">
                  <c:v>76.666666666666671</c:v>
                </c:pt>
                <c:pt idx="261">
                  <c:v>93.333333333333329</c:v>
                </c:pt>
                <c:pt idx="262">
                  <c:v>31.666666666666664</c:v>
                </c:pt>
                <c:pt idx="263">
                  <c:v>41.666666666666671</c:v>
                </c:pt>
                <c:pt idx="264">
                  <c:v>78.333333333333329</c:v>
                </c:pt>
                <c:pt idx="265">
                  <c:v>88.333333333333329</c:v>
                </c:pt>
                <c:pt idx="266">
                  <c:v>80</c:v>
                </c:pt>
                <c:pt idx="267">
                  <c:v>83.333333333333343</c:v>
                </c:pt>
                <c:pt idx="268">
                  <c:v>68.333333333333329</c:v>
                </c:pt>
                <c:pt idx="269">
                  <c:v>90</c:v>
                </c:pt>
                <c:pt idx="270">
                  <c:v>75</c:v>
                </c:pt>
                <c:pt idx="271">
                  <c:v>100</c:v>
                </c:pt>
                <c:pt idx="272">
                  <c:v>70</c:v>
                </c:pt>
                <c:pt idx="273">
                  <c:v>96.666666666666671</c:v>
                </c:pt>
                <c:pt idx="274">
                  <c:v>96.666666666666671</c:v>
                </c:pt>
                <c:pt idx="275">
                  <c:v>100</c:v>
                </c:pt>
                <c:pt idx="276">
                  <c:v>100</c:v>
                </c:pt>
                <c:pt idx="277">
                  <c:v>86.666666666666671</c:v>
                </c:pt>
                <c:pt idx="278">
                  <c:v>93.333333333333329</c:v>
                </c:pt>
                <c:pt idx="279">
                  <c:v>71.666666666666671</c:v>
                </c:pt>
                <c:pt idx="280">
                  <c:v>96.666666666666671</c:v>
                </c:pt>
                <c:pt idx="281">
                  <c:v>81.666666666666671</c:v>
                </c:pt>
                <c:pt idx="282">
                  <c:v>100</c:v>
                </c:pt>
                <c:pt idx="283">
                  <c:v>95</c:v>
                </c:pt>
                <c:pt idx="284">
                  <c:v>86.666666666666671</c:v>
                </c:pt>
                <c:pt idx="285">
                  <c:v>100</c:v>
                </c:pt>
                <c:pt idx="286">
                  <c:v>81.666666666666671</c:v>
                </c:pt>
                <c:pt idx="287">
                  <c:v>68.333333333333329</c:v>
                </c:pt>
                <c:pt idx="288">
                  <c:v>80</c:v>
                </c:pt>
                <c:pt idx="289">
                  <c:v>65</c:v>
                </c:pt>
                <c:pt idx="290">
                  <c:v>65</c:v>
                </c:pt>
                <c:pt idx="291">
                  <c:v>56.666666666666664</c:v>
                </c:pt>
                <c:pt idx="292">
                  <c:v>58.333333333333336</c:v>
                </c:pt>
                <c:pt idx="293">
                  <c:v>56.666666666666664</c:v>
                </c:pt>
                <c:pt idx="294">
                  <c:v>75</c:v>
                </c:pt>
                <c:pt idx="295">
                  <c:v>60</c:v>
                </c:pt>
                <c:pt idx="296">
                  <c:v>91.666666666666657</c:v>
                </c:pt>
                <c:pt idx="297">
                  <c:v>70</c:v>
                </c:pt>
                <c:pt idx="298">
                  <c:v>83.333333333333343</c:v>
                </c:pt>
                <c:pt idx="299">
                  <c:v>75</c:v>
                </c:pt>
                <c:pt idx="300">
                  <c:v>68.333333333333329</c:v>
                </c:pt>
                <c:pt idx="301">
                  <c:v>45</c:v>
                </c:pt>
                <c:pt idx="302">
                  <c:v>76.666666666666671</c:v>
                </c:pt>
                <c:pt idx="303">
                  <c:v>68.333333333333329</c:v>
                </c:pt>
                <c:pt idx="304">
                  <c:v>85</c:v>
                </c:pt>
                <c:pt idx="305">
                  <c:v>100</c:v>
                </c:pt>
                <c:pt idx="306">
                  <c:v>90</c:v>
                </c:pt>
                <c:pt idx="307">
                  <c:v>88.333333333333329</c:v>
                </c:pt>
                <c:pt idx="308">
                  <c:v>61.666666666666671</c:v>
                </c:pt>
                <c:pt idx="309">
                  <c:v>58.333333333333336</c:v>
                </c:pt>
                <c:pt idx="310">
                  <c:v>81.666666666666671</c:v>
                </c:pt>
                <c:pt idx="311">
                  <c:v>91.666666666666657</c:v>
                </c:pt>
                <c:pt idx="312">
                  <c:v>76.666666666666671</c:v>
                </c:pt>
                <c:pt idx="313">
                  <c:v>83.333333333333343</c:v>
                </c:pt>
                <c:pt idx="314">
                  <c:v>70</c:v>
                </c:pt>
                <c:pt idx="315">
                  <c:v>60</c:v>
                </c:pt>
                <c:pt idx="316">
                  <c:v>70</c:v>
                </c:pt>
                <c:pt idx="317">
                  <c:v>68.333333333333329</c:v>
                </c:pt>
                <c:pt idx="318">
                  <c:v>55.000000000000007</c:v>
                </c:pt>
                <c:pt idx="319">
                  <c:v>91.666666666666657</c:v>
                </c:pt>
                <c:pt idx="320">
                  <c:v>63.333333333333329</c:v>
                </c:pt>
                <c:pt idx="321">
                  <c:v>98.333333333333329</c:v>
                </c:pt>
                <c:pt idx="322">
                  <c:v>93.333333333333329</c:v>
                </c:pt>
                <c:pt idx="323">
                  <c:v>88.333333333333329</c:v>
                </c:pt>
                <c:pt idx="324">
                  <c:v>56.666666666666664</c:v>
                </c:pt>
                <c:pt idx="325">
                  <c:v>78.333333333333329</c:v>
                </c:pt>
                <c:pt idx="326">
                  <c:v>93.333333333333329</c:v>
                </c:pt>
                <c:pt idx="327">
                  <c:v>78.333333333333329</c:v>
                </c:pt>
                <c:pt idx="328">
                  <c:v>90</c:v>
                </c:pt>
                <c:pt idx="329">
                  <c:v>70</c:v>
                </c:pt>
                <c:pt idx="330">
                  <c:v>83.333333333333343</c:v>
                </c:pt>
                <c:pt idx="331">
                  <c:v>81.666666666666671</c:v>
                </c:pt>
                <c:pt idx="332">
                  <c:v>75</c:v>
                </c:pt>
                <c:pt idx="333">
                  <c:v>88.333333333333329</c:v>
                </c:pt>
                <c:pt idx="334">
                  <c:v>75</c:v>
                </c:pt>
                <c:pt idx="335">
                  <c:v>60</c:v>
                </c:pt>
                <c:pt idx="336">
                  <c:v>65</c:v>
                </c:pt>
                <c:pt idx="337">
                  <c:v>83.333333333333343</c:v>
                </c:pt>
                <c:pt idx="338">
                  <c:v>66.666666666666657</c:v>
                </c:pt>
                <c:pt idx="339">
                  <c:v>60</c:v>
                </c:pt>
                <c:pt idx="340">
                  <c:v>70</c:v>
                </c:pt>
                <c:pt idx="341">
                  <c:v>81.666666666666671</c:v>
                </c:pt>
                <c:pt idx="342">
                  <c:v>66.666666666666657</c:v>
                </c:pt>
                <c:pt idx="343">
                  <c:v>65</c:v>
                </c:pt>
                <c:pt idx="344">
                  <c:v>68.333333333333329</c:v>
                </c:pt>
                <c:pt idx="345">
                  <c:v>76.666666666666671</c:v>
                </c:pt>
                <c:pt idx="346">
                  <c:v>85</c:v>
                </c:pt>
                <c:pt idx="347">
                  <c:v>78.333333333333329</c:v>
                </c:pt>
                <c:pt idx="348">
                  <c:v>86.666666666666671</c:v>
                </c:pt>
                <c:pt idx="349">
                  <c:v>98.333333333333329</c:v>
                </c:pt>
                <c:pt idx="350">
                  <c:v>100</c:v>
                </c:pt>
                <c:pt idx="351">
                  <c:v>90</c:v>
                </c:pt>
                <c:pt idx="352">
                  <c:v>98.333333333333329</c:v>
                </c:pt>
                <c:pt idx="353">
                  <c:v>63.333333333333329</c:v>
                </c:pt>
                <c:pt idx="354">
                  <c:v>100</c:v>
                </c:pt>
                <c:pt idx="355">
                  <c:v>60</c:v>
                </c:pt>
                <c:pt idx="356">
                  <c:v>88.333333333333329</c:v>
                </c:pt>
                <c:pt idx="357">
                  <c:v>95</c:v>
                </c:pt>
                <c:pt idx="358">
                  <c:v>91.666666666666657</c:v>
                </c:pt>
                <c:pt idx="359">
                  <c:v>100</c:v>
                </c:pt>
                <c:pt idx="360">
                  <c:v>100</c:v>
                </c:pt>
                <c:pt idx="361">
                  <c:v>100</c:v>
                </c:pt>
                <c:pt idx="362">
                  <c:v>98.333333333333329</c:v>
                </c:pt>
                <c:pt idx="363">
                  <c:v>75</c:v>
                </c:pt>
                <c:pt idx="364">
                  <c:v>85</c:v>
                </c:pt>
                <c:pt idx="365">
                  <c:v>100</c:v>
                </c:pt>
                <c:pt idx="366">
                  <c:v>88.333333333333329</c:v>
                </c:pt>
                <c:pt idx="367">
                  <c:v>81.666666666666671</c:v>
                </c:pt>
                <c:pt idx="368">
                  <c:v>80</c:v>
                </c:pt>
                <c:pt idx="369">
                  <c:v>78.333333333333329</c:v>
                </c:pt>
                <c:pt idx="370">
                  <c:v>58.333333333333336</c:v>
                </c:pt>
                <c:pt idx="371">
                  <c:v>78.333333333333329</c:v>
                </c:pt>
                <c:pt idx="372">
                  <c:v>73.333333333333329</c:v>
                </c:pt>
                <c:pt idx="373">
                  <c:v>93.333333333333329</c:v>
                </c:pt>
                <c:pt idx="374">
                  <c:v>86.666666666666671</c:v>
                </c:pt>
                <c:pt idx="375">
                  <c:v>96.666666666666671</c:v>
                </c:pt>
                <c:pt idx="376">
                  <c:v>65</c:v>
                </c:pt>
                <c:pt idx="377">
                  <c:v>70</c:v>
                </c:pt>
                <c:pt idx="378">
                  <c:v>73.333333333333329</c:v>
                </c:pt>
                <c:pt idx="379">
                  <c:v>85</c:v>
                </c:pt>
                <c:pt idx="380">
                  <c:v>95</c:v>
                </c:pt>
                <c:pt idx="381">
                  <c:v>61.666666666666671</c:v>
                </c:pt>
                <c:pt idx="382">
                  <c:v>58.333333333333336</c:v>
                </c:pt>
                <c:pt idx="383">
                  <c:v>91.666666666666657</c:v>
                </c:pt>
                <c:pt idx="384">
                  <c:v>88.333333333333329</c:v>
                </c:pt>
                <c:pt idx="385">
                  <c:v>80</c:v>
                </c:pt>
                <c:pt idx="386">
                  <c:v>95</c:v>
                </c:pt>
                <c:pt idx="387">
                  <c:v>55.000000000000007</c:v>
                </c:pt>
                <c:pt idx="388">
                  <c:v>81.666666666666671</c:v>
                </c:pt>
                <c:pt idx="389">
                  <c:v>85</c:v>
                </c:pt>
                <c:pt idx="390">
                  <c:v>66.666666666666657</c:v>
                </c:pt>
                <c:pt idx="391">
                  <c:v>75</c:v>
                </c:pt>
                <c:pt idx="392">
                  <c:v>70</c:v>
                </c:pt>
                <c:pt idx="393">
                  <c:v>66.666666666666657</c:v>
                </c:pt>
                <c:pt idx="394">
                  <c:v>66.666666666666657</c:v>
                </c:pt>
                <c:pt idx="395">
                  <c:v>66.666666666666657</c:v>
                </c:pt>
                <c:pt idx="396">
                  <c:v>93.333333333333329</c:v>
                </c:pt>
                <c:pt idx="397">
                  <c:v>53.333333333333336</c:v>
                </c:pt>
                <c:pt idx="398">
                  <c:v>56.666666666666664</c:v>
                </c:pt>
                <c:pt idx="399">
                  <c:v>98.333333333333329</c:v>
                </c:pt>
                <c:pt idx="400">
                  <c:v>98.333333333333329</c:v>
                </c:pt>
                <c:pt idx="401">
                  <c:v>91.666666666666657</c:v>
                </c:pt>
                <c:pt idx="402">
                  <c:v>83.333333333333343</c:v>
                </c:pt>
                <c:pt idx="403">
                  <c:v>90</c:v>
                </c:pt>
                <c:pt idx="404">
                  <c:v>100</c:v>
                </c:pt>
                <c:pt idx="405">
                  <c:v>100</c:v>
                </c:pt>
                <c:pt idx="406">
                  <c:v>90</c:v>
                </c:pt>
                <c:pt idx="407">
                  <c:v>83.333333333333343</c:v>
                </c:pt>
                <c:pt idx="408">
                  <c:v>91.666666666666657</c:v>
                </c:pt>
                <c:pt idx="409">
                  <c:v>100</c:v>
                </c:pt>
                <c:pt idx="410">
                  <c:v>100</c:v>
                </c:pt>
                <c:pt idx="411">
                  <c:v>88.333333333333329</c:v>
                </c:pt>
                <c:pt idx="412">
                  <c:v>98.333333333333329</c:v>
                </c:pt>
                <c:pt idx="413">
                  <c:v>88.333333333333329</c:v>
                </c:pt>
                <c:pt idx="414">
                  <c:v>85</c:v>
                </c:pt>
                <c:pt idx="415">
                  <c:v>81.666666666666671</c:v>
                </c:pt>
                <c:pt idx="416">
                  <c:v>88.333333333333329</c:v>
                </c:pt>
                <c:pt idx="417">
                  <c:v>86.666666666666671</c:v>
                </c:pt>
                <c:pt idx="418">
                  <c:v>98.333333333333329</c:v>
                </c:pt>
                <c:pt idx="419">
                  <c:v>63.333333333333329</c:v>
                </c:pt>
                <c:pt idx="420">
                  <c:v>73.333333333333329</c:v>
                </c:pt>
                <c:pt idx="421">
                  <c:v>100</c:v>
                </c:pt>
                <c:pt idx="422">
                  <c:v>85</c:v>
                </c:pt>
                <c:pt idx="423">
                  <c:v>93.333333333333329</c:v>
                </c:pt>
                <c:pt idx="424">
                  <c:v>91.666666666666657</c:v>
                </c:pt>
                <c:pt idx="425">
                  <c:v>80</c:v>
                </c:pt>
                <c:pt idx="426">
                  <c:v>86.666666666666671</c:v>
                </c:pt>
                <c:pt idx="427">
                  <c:v>60</c:v>
                </c:pt>
                <c:pt idx="428">
                  <c:v>90</c:v>
                </c:pt>
                <c:pt idx="429">
                  <c:v>78.333333333333329</c:v>
                </c:pt>
                <c:pt idx="430">
                  <c:v>73.333333333333329</c:v>
                </c:pt>
                <c:pt idx="431">
                  <c:v>78.333333333333329</c:v>
                </c:pt>
                <c:pt idx="432">
                  <c:v>86.666666666666671</c:v>
                </c:pt>
                <c:pt idx="433">
                  <c:v>98.333333333333329</c:v>
                </c:pt>
                <c:pt idx="434">
                  <c:v>76.666666666666671</c:v>
                </c:pt>
                <c:pt idx="435">
                  <c:v>83.333333333333343</c:v>
                </c:pt>
                <c:pt idx="436">
                  <c:v>88.333333333333329</c:v>
                </c:pt>
                <c:pt idx="437">
                  <c:v>86.666666666666671</c:v>
                </c:pt>
                <c:pt idx="438">
                  <c:v>83.333333333333343</c:v>
                </c:pt>
                <c:pt idx="439">
                  <c:v>88.333333333333329</c:v>
                </c:pt>
                <c:pt idx="440">
                  <c:v>90</c:v>
                </c:pt>
                <c:pt idx="441">
                  <c:v>91.666666666666657</c:v>
                </c:pt>
                <c:pt idx="442">
                  <c:v>98.333333333333329</c:v>
                </c:pt>
                <c:pt idx="443">
                  <c:v>76.666666666666671</c:v>
                </c:pt>
                <c:pt idx="444">
                  <c:v>75</c:v>
                </c:pt>
                <c:pt idx="445">
                  <c:v>88.333333333333329</c:v>
                </c:pt>
                <c:pt idx="446">
                  <c:v>68.333333333333329</c:v>
                </c:pt>
                <c:pt idx="447">
                  <c:v>58.333333333333336</c:v>
                </c:pt>
                <c:pt idx="448">
                  <c:v>65</c:v>
                </c:pt>
                <c:pt idx="449">
                  <c:v>71.666666666666671</c:v>
                </c:pt>
                <c:pt idx="450">
                  <c:v>66.666666666666657</c:v>
                </c:pt>
                <c:pt idx="451">
                  <c:v>66.666666666666657</c:v>
                </c:pt>
                <c:pt idx="452">
                  <c:v>95</c:v>
                </c:pt>
                <c:pt idx="453">
                  <c:v>76.666666666666671</c:v>
                </c:pt>
                <c:pt idx="454">
                  <c:v>90</c:v>
                </c:pt>
                <c:pt idx="455">
                  <c:v>85</c:v>
                </c:pt>
                <c:pt idx="456">
                  <c:v>93.333333333333329</c:v>
                </c:pt>
                <c:pt idx="457">
                  <c:v>80</c:v>
                </c:pt>
                <c:pt idx="458">
                  <c:v>96.666666666666671</c:v>
                </c:pt>
                <c:pt idx="459">
                  <c:v>90</c:v>
                </c:pt>
                <c:pt idx="460">
                  <c:v>98.333333333333329</c:v>
                </c:pt>
                <c:pt idx="461">
                  <c:v>78.333333333333329</c:v>
                </c:pt>
                <c:pt idx="462">
                  <c:v>100</c:v>
                </c:pt>
                <c:pt idx="463">
                  <c:v>76.666666666666671</c:v>
                </c:pt>
                <c:pt idx="464">
                  <c:v>100</c:v>
                </c:pt>
                <c:pt idx="465">
                  <c:v>85</c:v>
                </c:pt>
                <c:pt idx="466">
                  <c:v>86.666666666666671</c:v>
                </c:pt>
                <c:pt idx="467">
                  <c:v>98.333333333333329</c:v>
                </c:pt>
                <c:pt idx="468">
                  <c:v>90</c:v>
                </c:pt>
                <c:pt idx="469">
                  <c:v>83.333333333333343</c:v>
                </c:pt>
                <c:pt idx="470">
                  <c:v>100</c:v>
                </c:pt>
                <c:pt idx="471">
                  <c:v>80</c:v>
                </c:pt>
                <c:pt idx="472">
                  <c:v>95</c:v>
                </c:pt>
                <c:pt idx="473">
                  <c:v>58.333333333333336</c:v>
                </c:pt>
                <c:pt idx="474">
                  <c:v>71.666666666666671</c:v>
                </c:pt>
                <c:pt idx="475">
                  <c:v>95</c:v>
                </c:pt>
                <c:pt idx="476">
                  <c:v>66.666666666666657</c:v>
                </c:pt>
                <c:pt idx="477">
                  <c:v>70</c:v>
                </c:pt>
                <c:pt idx="478">
                  <c:v>80</c:v>
                </c:pt>
                <c:pt idx="479">
                  <c:v>68.333333333333329</c:v>
                </c:pt>
                <c:pt idx="480">
                  <c:v>90</c:v>
                </c:pt>
                <c:pt idx="481">
                  <c:v>98.333333333333329</c:v>
                </c:pt>
                <c:pt idx="482">
                  <c:v>90</c:v>
                </c:pt>
                <c:pt idx="483">
                  <c:v>65</c:v>
                </c:pt>
                <c:pt idx="484">
                  <c:v>100</c:v>
                </c:pt>
                <c:pt idx="485">
                  <c:v>93.333333333333329</c:v>
                </c:pt>
                <c:pt idx="486">
                  <c:v>85</c:v>
                </c:pt>
                <c:pt idx="487">
                  <c:v>78.333333333333329</c:v>
                </c:pt>
                <c:pt idx="488">
                  <c:v>98.333333333333329</c:v>
                </c:pt>
                <c:pt idx="489">
                  <c:v>71.666666666666671</c:v>
                </c:pt>
                <c:pt idx="490">
                  <c:v>100</c:v>
                </c:pt>
                <c:pt idx="491">
                  <c:v>76.666666666666671</c:v>
                </c:pt>
                <c:pt idx="492">
                  <c:v>80</c:v>
                </c:pt>
                <c:pt idx="493">
                  <c:v>95</c:v>
                </c:pt>
                <c:pt idx="494">
                  <c:v>58.333333333333336</c:v>
                </c:pt>
                <c:pt idx="495">
                  <c:v>86.666666666666671</c:v>
                </c:pt>
                <c:pt idx="496">
                  <c:v>91.666666666666657</c:v>
                </c:pt>
                <c:pt idx="497">
                  <c:v>93.333333333333329</c:v>
                </c:pt>
                <c:pt idx="498">
                  <c:v>78.333333333333329</c:v>
                </c:pt>
                <c:pt idx="499">
                  <c:v>88.333333333333329</c:v>
                </c:pt>
                <c:pt idx="500">
                  <c:v>75</c:v>
                </c:pt>
                <c:pt idx="501">
                  <c:v>75</c:v>
                </c:pt>
                <c:pt idx="502">
                  <c:v>80</c:v>
                </c:pt>
                <c:pt idx="503">
                  <c:v>90</c:v>
                </c:pt>
                <c:pt idx="504">
                  <c:v>88.333333333333329</c:v>
                </c:pt>
                <c:pt idx="505">
                  <c:v>98.333333333333329</c:v>
                </c:pt>
                <c:pt idx="506">
                  <c:v>100</c:v>
                </c:pt>
                <c:pt idx="507">
                  <c:v>100</c:v>
                </c:pt>
                <c:pt idx="508">
                  <c:v>100</c:v>
                </c:pt>
                <c:pt idx="509">
                  <c:v>100</c:v>
                </c:pt>
                <c:pt idx="510">
                  <c:v>100</c:v>
                </c:pt>
                <c:pt idx="511">
                  <c:v>100</c:v>
                </c:pt>
                <c:pt idx="512">
                  <c:v>95</c:v>
                </c:pt>
                <c:pt idx="513">
                  <c:v>81.666666666666671</c:v>
                </c:pt>
                <c:pt idx="514">
                  <c:v>80</c:v>
                </c:pt>
                <c:pt idx="515">
                  <c:v>78.333333333333329</c:v>
                </c:pt>
                <c:pt idx="516">
                  <c:v>95</c:v>
                </c:pt>
                <c:pt idx="517">
                  <c:v>88.333333333333329</c:v>
                </c:pt>
                <c:pt idx="518">
                  <c:v>91.666666666666657</c:v>
                </c:pt>
                <c:pt idx="519">
                  <c:v>100</c:v>
                </c:pt>
                <c:pt idx="520">
                  <c:v>100</c:v>
                </c:pt>
                <c:pt idx="521">
                  <c:v>86.666666666666671</c:v>
                </c:pt>
                <c:pt idx="522">
                  <c:v>80</c:v>
                </c:pt>
                <c:pt idx="523">
                  <c:v>96.666666666666671</c:v>
                </c:pt>
                <c:pt idx="524">
                  <c:v>100</c:v>
                </c:pt>
                <c:pt idx="525">
                  <c:v>93.333333333333329</c:v>
                </c:pt>
                <c:pt idx="526">
                  <c:v>100</c:v>
                </c:pt>
                <c:pt idx="527">
                  <c:v>90</c:v>
                </c:pt>
                <c:pt idx="528">
                  <c:v>100</c:v>
                </c:pt>
                <c:pt idx="529">
                  <c:v>100</c:v>
                </c:pt>
                <c:pt idx="530">
                  <c:v>86.666666666666671</c:v>
                </c:pt>
                <c:pt idx="531">
                  <c:v>91.666666666666657</c:v>
                </c:pt>
                <c:pt idx="532">
                  <c:v>100</c:v>
                </c:pt>
                <c:pt idx="533">
                  <c:v>100</c:v>
                </c:pt>
                <c:pt idx="534">
                  <c:v>100</c:v>
                </c:pt>
                <c:pt idx="535">
                  <c:v>95</c:v>
                </c:pt>
                <c:pt idx="536">
                  <c:v>100</c:v>
                </c:pt>
                <c:pt idx="537">
                  <c:v>98.333333333333329</c:v>
                </c:pt>
                <c:pt idx="538">
                  <c:v>100</c:v>
                </c:pt>
                <c:pt idx="539">
                  <c:v>98.333333333333329</c:v>
                </c:pt>
                <c:pt idx="540">
                  <c:v>93.333333333333329</c:v>
                </c:pt>
                <c:pt idx="541">
                  <c:v>98.333333333333329</c:v>
                </c:pt>
              </c:numCache>
            </c:numRef>
          </c:val>
          <c:smooth val="0"/>
          <c:extLst xmlns:c16r2="http://schemas.microsoft.com/office/drawing/2015/06/chart">
            <c:ext xmlns:c16="http://schemas.microsoft.com/office/drawing/2014/chart" uri="{C3380CC4-5D6E-409C-BE32-E72D297353CC}">
              <c16:uniqueId val="{00000001-335F-4DF1-8240-D1071A8DC681}"/>
            </c:ext>
          </c:extLst>
        </c:ser>
        <c:dLbls>
          <c:showLegendKey val="0"/>
          <c:showVal val="0"/>
          <c:showCatName val="0"/>
          <c:showSerName val="0"/>
          <c:showPercent val="0"/>
          <c:showBubbleSize val="0"/>
        </c:dLbls>
        <c:smooth val="0"/>
        <c:axId val="148221400"/>
        <c:axId val="151150080"/>
      </c:lineChart>
      <c:catAx>
        <c:axId val="1482214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Candidates</a:t>
                </a:r>
                <a:r>
                  <a:rPr lang="en-US" baseline="0"/>
                  <a:t> n=542</a:t>
                </a:r>
                <a:endParaRPr 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150080"/>
        <c:crosses val="autoZero"/>
        <c:auto val="1"/>
        <c:lblAlgn val="ctr"/>
        <c:lblOffset val="100"/>
        <c:noMultiLvlLbl val="0"/>
      </c:catAx>
      <c:valAx>
        <c:axId val="1511500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 weighted score</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221400"/>
        <c:crosses val="autoZero"/>
        <c:crossBetween val="between"/>
      </c:valAx>
      <c:spPr>
        <a:noFill/>
        <a:ln>
          <a:noFill/>
        </a:ln>
        <a:effectLst/>
      </c:spPr>
    </c:plotArea>
    <c:legend>
      <c:legendPos val="b"/>
      <c:layout>
        <c:manualLayout>
          <c:xMode val="edge"/>
          <c:yMode val="edge"/>
          <c:x val="0.34014297589477072"/>
          <c:y val="0.90630840636445864"/>
          <c:w val="0.23263516302886381"/>
          <c:h val="5.696243914081907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8C00B1-18AD-449F-84F4-DD27FAFC816F}" type="datetimeFigureOut">
              <a:rPr lang="en-GB" smtClean="0"/>
              <a:t>08/04/2017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8FCF62-19B5-4C25-8C30-56028AA65C60}" type="slidenum">
              <a:rPr lang="en-GB" smtClean="0"/>
              <a:t>‹#›</a:t>
            </a:fld>
            <a:endParaRPr lang="en-GB"/>
          </a:p>
        </p:txBody>
      </p:sp>
    </p:spTree>
    <p:extLst>
      <p:ext uri="{BB962C8B-B14F-4D97-AF65-F5344CB8AC3E}">
        <p14:creationId xmlns:p14="http://schemas.microsoft.com/office/powerpoint/2010/main" val="333059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jairo.nii.ac.jp/0263/00000548"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Saturday 8</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April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Centre for English Language and Foundation Studies (Room 5.21) | Richmond Building | University of Bristol | 105 Queen's Road | Bristol BS8 1LN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LENGTH OF SESSION  </a:t>
            </a:r>
            <a:r>
              <a:rPr lang="en-GB" sz="1200" kern="1200" dirty="0">
                <a:solidFill>
                  <a:schemeClr val="tx1"/>
                </a:solidFill>
                <a:effectLst/>
                <a:latin typeface="+mn-lt"/>
                <a:ea typeface="+mn-ea"/>
                <a:cs typeface="+mn-cs"/>
              </a:rPr>
              <a:t>30</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minutes</a:t>
            </a:r>
            <a:r>
              <a:rPr lang="en-GB" sz="1200" kern="1200" baseline="0" dirty="0">
                <a:solidFill>
                  <a:schemeClr val="tx1"/>
                </a:solidFill>
                <a:effectLst/>
                <a:latin typeface="+mn-lt"/>
                <a:ea typeface="+mn-ea"/>
                <a:cs typeface="+mn-cs"/>
              </a:rPr>
              <a:t> (20-25 minutes talking)</a:t>
            </a:r>
            <a:r>
              <a:rPr lang="en-GB" sz="1200" kern="1200" dirty="0">
                <a:solidFill>
                  <a:schemeClr val="tx1"/>
                </a:solidFill>
                <a:effectLst/>
                <a:latin typeface="+mn-lt"/>
                <a:ea typeface="+mn-ea"/>
                <a:cs typeface="+mn-cs"/>
              </a:rPr>
              <a:t/>
            </a:r>
            <a:br>
              <a:rPr lang="en-GB" sz="1200" kern="1200" dirty="0">
                <a:solidFill>
                  <a:schemeClr val="tx1"/>
                </a:solidFill>
                <a:effectLst/>
                <a:latin typeface="+mn-lt"/>
                <a:ea typeface="+mn-ea"/>
                <a:cs typeface="+mn-cs"/>
              </a:rPr>
            </a:br>
            <a:r>
              <a:rPr lang="en-GB" sz="1200" b="1" kern="1200" dirty="0">
                <a:solidFill>
                  <a:schemeClr val="tx1"/>
                </a:solidFill>
                <a:effectLst/>
                <a:latin typeface="+mn-lt"/>
                <a:ea typeface="+mn-ea"/>
                <a:cs typeface="+mn-cs"/>
              </a:rPr>
              <a:t>TIME:</a:t>
            </a:r>
            <a:r>
              <a:rPr lang="en-GB" sz="1200" kern="1200" dirty="0">
                <a:solidFill>
                  <a:schemeClr val="tx1"/>
                </a:solidFill>
                <a:effectLst/>
                <a:latin typeface="+mn-lt"/>
                <a:ea typeface="+mn-ea"/>
                <a:cs typeface="+mn-cs"/>
              </a:rPr>
              <a:t>                                     10:10 - 10:40</a:t>
            </a:r>
            <a:br>
              <a:rPr lang="en-GB" sz="1200" kern="1200" dirty="0">
                <a:solidFill>
                  <a:schemeClr val="tx1"/>
                </a:solidFill>
                <a:effectLst/>
                <a:latin typeface="+mn-lt"/>
                <a:ea typeface="+mn-ea"/>
                <a:cs typeface="+mn-cs"/>
              </a:rPr>
            </a:br>
            <a:r>
              <a:rPr lang="en-GB" sz="1200" b="1" kern="1200" dirty="0">
                <a:solidFill>
                  <a:schemeClr val="tx1"/>
                </a:solidFill>
                <a:effectLst/>
                <a:latin typeface="+mn-lt"/>
                <a:ea typeface="+mn-ea"/>
                <a:cs typeface="+mn-cs"/>
              </a:rPr>
              <a:t>ROOM:</a:t>
            </a:r>
            <a:r>
              <a:rPr lang="en-GB" sz="1200" kern="1200" dirty="0">
                <a:solidFill>
                  <a:schemeClr val="tx1"/>
                </a:solidFill>
                <a:effectLst/>
                <a:latin typeface="+mn-lt"/>
                <a:ea typeface="+mn-ea"/>
                <a:cs typeface="+mn-cs"/>
              </a:rPr>
              <a:t>                                  Winston 208</a:t>
            </a:r>
            <a:br>
              <a:rPr lang="en-GB" sz="1200" kern="1200" dirty="0">
                <a:solidFill>
                  <a:schemeClr val="tx1"/>
                </a:solidFill>
                <a:effectLst/>
                <a:latin typeface="+mn-lt"/>
                <a:ea typeface="+mn-ea"/>
                <a:cs typeface="+mn-cs"/>
              </a:rPr>
            </a:br>
            <a:r>
              <a:rPr lang="en-GB" sz="1200" b="1" kern="1200" dirty="0">
                <a:solidFill>
                  <a:schemeClr val="tx1"/>
                </a:solidFill>
                <a:effectLst/>
                <a:latin typeface="+mn-lt"/>
                <a:ea typeface="+mn-ea"/>
                <a:cs typeface="+mn-cs"/>
              </a:rPr>
              <a:t>AUDIENCE CAPACITY:</a:t>
            </a:r>
            <a:r>
              <a:rPr lang="en-GB" sz="1200" kern="1200" dirty="0">
                <a:solidFill>
                  <a:schemeClr val="tx1"/>
                </a:solidFill>
                <a:effectLst/>
                <a:latin typeface="+mn-lt"/>
                <a:ea typeface="+mn-ea"/>
                <a:cs typeface="+mn-cs"/>
              </a:rPr>
              <a:t>        40</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Bring own clicker</a:t>
            </a:r>
          </a:p>
          <a:p>
            <a:r>
              <a:rPr lang="en-GB" sz="1200" kern="1200" dirty="0">
                <a:solidFill>
                  <a:schemeClr val="tx1"/>
                </a:solidFill>
                <a:effectLst/>
                <a:latin typeface="+mn-lt"/>
                <a:ea typeface="+mn-ea"/>
                <a:cs typeface="+mn-cs"/>
              </a:rPr>
              <a:t/>
            </a:r>
            <a:br>
              <a:rPr lang="en-GB"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After this session the participants will begin to reflect on the connections (or why the lack of) between the skills and how a better understanding of these will inform EAP practice.</a:t>
            </a:r>
          </a:p>
          <a:p>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Language proficiency is assessed across the 4 skills, and the term ‘spiky- profile’ often used to describe uneven performance in one or more of these skills.  Using test data from the Test of English Language Level, designed by the University of Central Lancashire’s examinations project, such ‘spiky profiles’ have been investigated.</a:t>
            </a: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My research was originally inspired by my day-to-day experiences of working with both international students and native speakers of English, while teaching on </a:t>
            </a:r>
            <a:r>
              <a:rPr lang="en-GB" sz="1200" kern="1200" dirty="0" err="1">
                <a:solidFill>
                  <a:schemeClr val="tx1"/>
                </a:solidFill>
                <a:effectLst/>
                <a:latin typeface="+mn-lt"/>
                <a:ea typeface="+mn-ea"/>
                <a:cs typeface="+mn-cs"/>
              </a:rPr>
              <a:t>UCLan’s</a:t>
            </a:r>
            <a:r>
              <a:rPr lang="en-GB" sz="1200" kern="1200" dirty="0">
                <a:solidFill>
                  <a:schemeClr val="tx1"/>
                </a:solidFill>
                <a:effectLst/>
                <a:latin typeface="+mn-lt"/>
                <a:ea typeface="+mn-ea"/>
                <a:cs typeface="+mn-cs"/>
              </a:rPr>
              <a:t> TESOL degrees as well as working as a tutor in the University’s academic support project.  Very often there is a disparity between students’ speaking and writing skills, the so-called ‘spiky profile’.  I began to wonder why this is so, whether these skills are connected, and whether a better understanding of the connections could inform EAP teaching practice, particularly in the development of writing skills.  I teamed up with </a:t>
            </a:r>
            <a:r>
              <a:rPr lang="en-GB" sz="1200" kern="1200" dirty="0" err="1">
                <a:solidFill>
                  <a:schemeClr val="tx1"/>
                </a:solidFill>
                <a:effectLst/>
                <a:latin typeface="+mn-lt"/>
                <a:ea typeface="+mn-ea"/>
                <a:cs typeface="+mn-cs"/>
              </a:rPr>
              <a:t>UCLan’s</a:t>
            </a:r>
            <a:r>
              <a:rPr lang="en-GB" sz="1200" kern="1200" dirty="0">
                <a:solidFill>
                  <a:schemeClr val="tx1"/>
                </a:solidFill>
                <a:effectLst/>
                <a:latin typeface="+mn-lt"/>
                <a:ea typeface="+mn-ea"/>
                <a:cs typeface="+mn-cs"/>
              </a:rPr>
              <a:t> Examinations Project as they had a large dataset of students’ performance across the skills areas and access to the international intake of students.  This paper reports on the findings so far from a fine-grained analysis of speaking and writing scores.</a:t>
            </a:r>
          </a:p>
          <a:p>
            <a:r>
              <a:rPr lang="en-GB" sz="1200" kern="1200" dirty="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BAA2FF78-3739-4A8F-861A-22A8F36D74F5}" type="slidenum">
              <a:rPr lang="en-GB" smtClean="0"/>
              <a:t>1</a:t>
            </a:fld>
            <a:endParaRPr lang="en-GB"/>
          </a:p>
        </p:txBody>
      </p:sp>
    </p:spTree>
    <p:extLst>
      <p:ext uri="{BB962C8B-B14F-4D97-AF65-F5344CB8AC3E}">
        <p14:creationId xmlns:p14="http://schemas.microsoft.com/office/powerpoint/2010/main" val="374711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set split into quartiles</a:t>
            </a:r>
            <a:r>
              <a:rPr lang="en-GB" baseline="0" dirty="0"/>
              <a:t> by overall score</a:t>
            </a:r>
          </a:p>
          <a:p>
            <a:r>
              <a:rPr lang="en-GB" baseline="0" dirty="0"/>
              <a:t>Obviously mean scores in each quartile reflect relative proficiency</a:t>
            </a:r>
          </a:p>
          <a:p>
            <a:r>
              <a:rPr lang="en-GB" baseline="0" dirty="0"/>
              <a:t>Speaking has overall highest mean score- writing the lowest</a:t>
            </a:r>
          </a:p>
          <a:p>
            <a:r>
              <a:rPr lang="en-GB" baseline="0" dirty="0"/>
              <a:t>biggest gaps are SW in all quartiles- the speaking pulling the scores up or writing dragging down</a:t>
            </a:r>
          </a:p>
          <a:p>
            <a:r>
              <a:rPr lang="en-GB" baseline="0" dirty="0"/>
              <a:t>What’s interesting is the SW, LW &amp; RW gaps are biggest here in the best candidates!</a:t>
            </a:r>
          </a:p>
          <a:p>
            <a:r>
              <a:rPr lang="en-GB" baseline="0" dirty="0"/>
              <a:t>But notice the SR gap in the weakest as well as SW gap- literate skills dragging down score</a:t>
            </a:r>
            <a:endParaRPr lang="en-GB" dirty="0"/>
          </a:p>
        </p:txBody>
      </p:sp>
      <p:sp>
        <p:nvSpPr>
          <p:cNvPr id="4" name="Slide Number Placeholder 3"/>
          <p:cNvSpPr>
            <a:spLocks noGrp="1"/>
          </p:cNvSpPr>
          <p:nvPr>
            <p:ph type="sldNum" sz="quarter" idx="10"/>
          </p:nvPr>
        </p:nvSpPr>
        <p:spPr/>
        <p:txBody>
          <a:bodyPr/>
          <a:lstStyle/>
          <a:p>
            <a:fld id="{138FCF62-19B5-4C25-8C30-56028AA65C60}" type="slidenum">
              <a:rPr lang="en-GB" smtClean="0"/>
              <a:t>10</a:t>
            </a:fld>
            <a:endParaRPr lang="en-GB"/>
          </a:p>
        </p:txBody>
      </p:sp>
    </p:spTree>
    <p:extLst>
      <p:ext uri="{BB962C8B-B14F-4D97-AF65-F5344CB8AC3E}">
        <p14:creationId xmlns:p14="http://schemas.microsoft.com/office/powerpoint/2010/main" val="762647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Weak at speaking= weak at writing</a:t>
            </a:r>
          </a:p>
          <a:p>
            <a:r>
              <a:rPr lang="en-GB" dirty="0"/>
              <a:t>Spikiness increases a lot with proficiency in speaking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Spikiness decreases a lot with proficiency in writing</a:t>
            </a:r>
          </a:p>
          <a:p>
            <a:r>
              <a:rPr lang="en-GB" dirty="0"/>
              <a:t>Top quartile speaking = upper quartile writing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Top quartile writing = top/upper quartile speaking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Gaps are typically a whole quartile, except with the very best writers.</a:t>
            </a:r>
          </a:p>
          <a:p>
            <a:endParaRPr lang="en-GB" dirty="0"/>
          </a:p>
        </p:txBody>
      </p:sp>
      <p:sp>
        <p:nvSpPr>
          <p:cNvPr id="4" name="Slide Number Placeholder 3"/>
          <p:cNvSpPr>
            <a:spLocks noGrp="1"/>
          </p:cNvSpPr>
          <p:nvPr>
            <p:ph type="sldNum" sz="quarter" idx="10"/>
          </p:nvPr>
        </p:nvSpPr>
        <p:spPr/>
        <p:txBody>
          <a:bodyPr/>
          <a:lstStyle/>
          <a:p>
            <a:fld id="{138FCF62-19B5-4C25-8C30-56028AA65C60}" type="slidenum">
              <a:rPr lang="en-GB" smtClean="0"/>
              <a:t>11</a:t>
            </a:fld>
            <a:endParaRPr lang="en-GB"/>
          </a:p>
        </p:txBody>
      </p:sp>
    </p:spTree>
    <p:extLst>
      <p:ext uri="{BB962C8B-B14F-4D97-AF65-F5344CB8AC3E}">
        <p14:creationId xmlns:p14="http://schemas.microsoft.com/office/powerpoint/2010/main" val="3790304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a:t>
            </a:r>
            <a:r>
              <a:rPr lang="en-GB" baseline="0" dirty="0"/>
              <a:t> muted effect</a:t>
            </a:r>
          </a:p>
          <a:p>
            <a:r>
              <a:rPr lang="en-GB" dirty="0"/>
              <a:t>Spikiness increases a little with proficiency in listening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Spikiness decreases a little with proficiency in reading (Spikiness decreases with proficiency in writing)</a:t>
            </a:r>
          </a:p>
          <a:p>
            <a:r>
              <a:rPr lang="en-GB" dirty="0"/>
              <a:t>Top quartile speaking = upper quartile writing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Top quartile writing = top/upper quartile speaking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Gaps are typically a half quartile, except with the very best readers.</a:t>
            </a:r>
          </a:p>
          <a:p>
            <a:endParaRPr lang="en-GB" dirty="0"/>
          </a:p>
        </p:txBody>
      </p:sp>
      <p:sp>
        <p:nvSpPr>
          <p:cNvPr id="4" name="Slide Number Placeholder 3"/>
          <p:cNvSpPr>
            <a:spLocks noGrp="1"/>
          </p:cNvSpPr>
          <p:nvPr>
            <p:ph type="sldNum" sz="quarter" idx="10"/>
          </p:nvPr>
        </p:nvSpPr>
        <p:spPr/>
        <p:txBody>
          <a:bodyPr/>
          <a:lstStyle/>
          <a:p>
            <a:fld id="{138FCF62-19B5-4C25-8C30-56028AA65C60}" type="slidenum">
              <a:rPr lang="en-GB" smtClean="0"/>
              <a:t>13</a:t>
            </a:fld>
            <a:endParaRPr lang="en-GB"/>
          </a:p>
        </p:txBody>
      </p:sp>
    </p:spTree>
    <p:extLst>
      <p:ext uri="{BB962C8B-B14F-4D97-AF65-F5344CB8AC3E}">
        <p14:creationId xmlns:p14="http://schemas.microsoft.com/office/powerpoint/2010/main" val="1180515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 pattern is emerging, similar to L1 pattern,</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but now need to look at individuals</a:t>
            </a:r>
          </a:p>
          <a:p>
            <a:r>
              <a:rPr lang="en-GB" sz="1200" kern="1200" dirty="0">
                <a:solidFill>
                  <a:schemeClr val="tx1"/>
                </a:solidFill>
                <a:effectLst/>
                <a:latin typeface="+mn-lt"/>
                <a:ea typeface="+mn-ea"/>
                <a:cs typeface="+mn-cs"/>
              </a:rPr>
              <a:t>Need to check stats for each centre</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Look at March data and compare to see if these patterns are replicated across sittings of the test.</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Need to work out how many candidates have a balanced profile</a:t>
            </a:r>
          </a:p>
          <a:p>
            <a:r>
              <a:rPr lang="en-GB" sz="1200" kern="1200" dirty="0">
                <a:solidFill>
                  <a:schemeClr val="tx1"/>
                </a:solidFill>
                <a:effectLst/>
                <a:latin typeface="+mn-lt"/>
                <a:ea typeface="+mn-ea"/>
                <a:cs typeface="+mn-cs"/>
              </a:rPr>
              <a:t>See if there are patterns to weak candidates/strong candidates</a:t>
            </a:r>
          </a:p>
          <a:p>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a:t>
            </a:r>
            <a:r>
              <a:rPr lang="en-US" sz="1200" kern="1200" baseline="0" dirty="0">
                <a:solidFill>
                  <a:schemeClr val="tx1"/>
                </a:solidFill>
                <a:effectLst/>
                <a:latin typeface="+mn-lt"/>
                <a:ea typeface="+mn-ea"/>
                <a:cs typeface="+mn-cs"/>
              </a:rPr>
              <a:t> what are </a:t>
            </a:r>
            <a:r>
              <a:rPr lang="en-US" sz="1200" kern="1200" dirty="0">
                <a:solidFill>
                  <a:schemeClr val="tx1"/>
                </a:solidFill>
                <a:effectLst/>
                <a:latin typeface="+mn-lt"/>
                <a:ea typeface="+mn-ea"/>
                <a:cs typeface="+mn-cs"/>
              </a:rPr>
              <a:t>the connections (or why the lack of) between the skills and how a better understanding of these will inform EAP practice.</a:t>
            </a:r>
          </a:p>
          <a:p>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Is it down to practice?  We only become proficient in skills we have to practise regularly.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Is the teaching giving enough practice?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Is more practice needed in some skills versus others?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Is practice happening in class or outside?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Is the right practice being given?  Is there too much emphasis on building</a:t>
            </a:r>
            <a:r>
              <a:rPr lang="en-GB" sz="1200" kern="1200" baseline="0" dirty="0">
                <a:solidFill>
                  <a:schemeClr val="tx1"/>
                </a:solidFill>
                <a:effectLst/>
                <a:latin typeface="+mn-lt"/>
                <a:ea typeface="+mn-ea"/>
                <a:cs typeface="+mn-cs"/>
              </a:rPr>
              <a:t> declarative knowledge at the expense of skills (know how) and pragmatic competence?</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How writing is taught needs to be re-appraised, because</a:t>
            </a:r>
            <a:r>
              <a:rPr lang="en-GB" baseline="0" dirty="0"/>
              <a:t> </a:t>
            </a:r>
            <a:r>
              <a:rPr lang="en-GB" dirty="0"/>
              <a:t>these are less-skilled ‘knowledge tellers’ who have never had the opportunity to engage in more knowledge-transforming tasks in their L1.</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dirty="0"/>
              <a:t>Writing maturity: </a:t>
            </a:r>
            <a:r>
              <a:rPr lang="en-GB" dirty="0" err="1"/>
              <a:t>Bereiter</a:t>
            </a:r>
            <a:r>
              <a:rPr lang="en-GB" dirty="0"/>
              <a:t> and </a:t>
            </a:r>
            <a:r>
              <a:rPr lang="en-GB" dirty="0" err="1"/>
              <a:t>Scardamalia’s</a:t>
            </a:r>
            <a:r>
              <a:rPr lang="en-GB" dirty="0"/>
              <a:t> (1987) concept of</a:t>
            </a:r>
            <a:r>
              <a:rPr lang="en-GB" baseline="0" dirty="0"/>
              <a:t> </a:t>
            </a:r>
            <a:r>
              <a:rPr lang="en-GB" dirty="0"/>
              <a:t>knowledge telling vs. knowledge transforming </a:t>
            </a:r>
            <a:r>
              <a:rPr lang="en-GB" b="1" dirty="0"/>
              <a:t>‘unskilled’ to ‘skilled’ writer status</a:t>
            </a:r>
            <a:r>
              <a:rPr lang="en-GB" b="1" baseline="0" dirty="0"/>
              <a:t> </a:t>
            </a:r>
          </a:p>
          <a:p>
            <a:r>
              <a:rPr lang="en-GB" baseline="0" dirty="0"/>
              <a:t>characterises the difference between levels of proficiency: texts </a:t>
            </a:r>
            <a:r>
              <a:rPr lang="en-GB" b="1" baseline="0" dirty="0"/>
              <a:t>involving argument </a:t>
            </a:r>
            <a:r>
              <a:rPr lang="en-GB" baseline="0" dirty="0"/>
              <a:t>at the higher levels of knowledge transformation, and  narrative or instructional texts at the knowledge telling  lower levels</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a:t>Is it just the writing maturity of the candidates? Or does the writing maturity of the teachers matter too?</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 the speaking being marked too high?  Is it intrinsically harder to assess a spoken text than a written one so that assessment of the written mode is typically more severe?</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a:t>Formulating new ideas can be difficult because it involves transforming or reworking information, which is much more complex than writing as telling. </a:t>
            </a:r>
            <a:r>
              <a:rPr lang="en-GB" b="1" u="sng" dirty="0"/>
              <a:t>AND requires a fuller command of the language</a:t>
            </a:r>
            <a:r>
              <a:rPr lang="en-GB" b="1" dirty="0"/>
              <a:t>.   The line between thinking and writing becomes blurred- can learners ‘think’ in the L2?</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Affective and sociolinguistic</a:t>
            </a:r>
            <a:r>
              <a:rPr lang="en-GB" sz="1200" b="1" kern="1200" baseline="0" dirty="0">
                <a:solidFill>
                  <a:schemeClr val="tx1"/>
                </a:solidFill>
                <a:effectLst/>
                <a:latin typeface="+mn-lt"/>
                <a:ea typeface="+mn-ea"/>
                <a:cs typeface="+mn-cs"/>
              </a:rPr>
              <a:t> factors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Reflect</a:t>
            </a:r>
            <a:r>
              <a:rPr lang="en-GB" sz="1200" b="1" kern="1200" baseline="0" dirty="0">
                <a:solidFill>
                  <a:schemeClr val="tx1"/>
                </a:solidFill>
                <a:effectLst/>
                <a:latin typeface="+mn-lt"/>
                <a:ea typeface="+mn-ea"/>
                <a:cs typeface="+mn-cs"/>
              </a:rPr>
              <a:t> on whether a c</a:t>
            </a:r>
            <a:r>
              <a:rPr lang="en-GB" sz="1200" b="1" kern="1200" dirty="0">
                <a:solidFill>
                  <a:schemeClr val="tx1"/>
                </a:solidFill>
                <a:effectLst/>
                <a:latin typeface="+mn-lt"/>
                <a:ea typeface="+mn-ea"/>
                <a:cs typeface="+mn-cs"/>
              </a:rPr>
              <a:t>hange of emphasis/priorities is needed  </a:t>
            </a:r>
            <a:r>
              <a:rPr lang="en-GB" sz="1200" kern="1200" dirty="0">
                <a:solidFill>
                  <a:schemeClr val="tx1"/>
                </a:solidFill>
                <a:effectLst/>
                <a:latin typeface="+mn-lt"/>
                <a:ea typeface="+mn-ea"/>
                <a:cs typeface="+mn-cs"/>
              </a:rPr>
              <a:t>Does</a:t>
            </a:r>
            <a:r>
              <a:rPr lang="en-GB" sz="1200" kern="1200" baseline="0" dirty="0">
                <a:solidFill>
                  <a:schemeClr val="tx1"/>
                </a:solidFill>
                <a:effectLst/>
                <a:latin typeface="+mn-lt"/>
                <a:ea typeface="+mn-ea"/>
                <a:cs typeface="+mn-cs"/>
              </a:rPr>
              <a:t> the educational culture,</a:t>
            </a:r>
            <a:r>
              <a:rPr lang="en-GB" sz="1200" kern="1200" dirty="0">
                <a:solidFill>
                  <a:schemeClr val="tx1"/>
                </a:solidFill>
                <a:effectLst/>
                <a:latin typeface="+mn-lt"/>
                <a:ea typeface="+mn-ea"/>
                <a:cs typeface="+mn-cs"/>
              </a:rPr>
              <a:t> e.g. grammar translation vs. communicative teaching</a:t>
            </a:r>
            <a:r>
              <a:rPr lang="en-GB" sz="1200" kern="1200" baseline="0" dirty="0">
                <a:solidFill>
                  <a:schemeClr val="tx1"/>
                </a:solidFill>
                <a:effectLst/>
                <a:latin typeface="+mn-lt"/>
                <a:ea typeface="+mn-ea"/>
                <a:cs typeface="+mn-cs"/>
              </a:rPr>
              <a:t> have a knock on effect in the priorities in the minds of teachers and learners alike?  E.g. A focus on grammar and lexis at sentence level may cause learners to have a weaker conception of ‘text’ or alternatively a </a:t>
            </a:r>
            <a:r>
              <a:rPr lang="en-GB" sz="1200" kern="1200" baseline="0" dirty="0" err="1">
                <a:solidFill>
                  <a:schemeClr val="tx1"/>
                </a:solidFill>
                <a:effectLst/>
                <a:latin typeface="+mn-lt"/>
                <a:ea typeface="+mn-ea"/>
                <a:cs typeface="+mn-cs"/>
              </a:rPr>
              <a:t>mis</a:t>
            </a:r>
            <a:r>
              <a:rPr lang="en-GB" sz="1200" kern="1200" baseline="0" dirty="0">
                <a:solidFill>
                  <a:schemeClr val="tx1"/>
                </a:solidFill>
                <a:effectLst/>
                <a:latin typeface="+mn-lt"/>
                <a:ea typeface="+mn-ea"/>
                <a:cs typeface="+mn-cs"/>
              </a:rPr>
              <a:t>-conception of communicative teaching may over-emphasise speaking over writing.  Writing should not be seen simply as a classroom tool for ‘recording’ purposes.</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cross-cultural differences,</a:t>
            </a:r>
            <a:r>
              <a:rPr lang="en-GB" sz="1200" kern="1200" baseline="0" dirty="0">
                <a:solidFill>
                  <a:schemeClr val="tx1"/>
                </a:solidFill>
                <a:effectLst/>
                <a:latin typeface="+mn-lt"/>
                <a:ea typeface="+mn-ea"/>
                <a:cs typeface="+mn-cs"/>
              </a:rPr>
              <a:t> </a:t>
            </a:r>
            <a:r>
              <a:rPr lang="en-GB" dirty="0"/>
              <a:t>a wide social and psychological distance between the</a:t>
            </a:r>
            <a:r>
              <a:rPr lang="en-GB" baseline="0" dirty="0"/>
              <a:t> learners</a:t>
            </a:r>
            <a:r>
              <a:rPr lang="en-GB" dirty="0"/>
              <a:t> and L1 culture</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negative attitudes toward writing (fear</a:t>
            </a:r>
            <a:r>
              <a:rPr lang="en-GB" baseline="0" dirty="0"/>
              <a:t> of writing on the part of teachers/learners)</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a lack of integrative and instrumental motivation for learning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m</a:t>
            </a:r>
            <a:r>
              <a:rPr lang="en-GB" sz="1200" kern="1200" dirty="0">
                <a:solidFill>
                  <a:schemeClr val="tx1"/>
                </a:solidFill>
                <a:effectLst/>
                <a:latin typeface="+mn-lt"/>
                <a:ea typeface="+mn-ea"/>
                <a:cs typeface="+mn-cs"/>
              </a:rPr>
              <a:t>aturity</a:t>
            </a:r>
            <a:r>
              <a:rPr lang="en-GB" sz="1200" kern="1200" baseline="0" dirty="0">
                <a:solidFill>
                  <a:schemeClr val="tx1"/>
                </a:solidFill>
                <a:effectLst/>
                <a:latin typeface="+mn-lt"/>
                <a:ea typeface="+mn-ea"/>
                <a:cs typeface="+mn-cs"/>
              </a:rPr>
              <a:t> (world experience) </a:t>
            </a:r>
            <a:r>
              <a:rPr lang="en-GB" sz="1200" kern="1200" dirty="0">
                <a:solidFill>
                  <a:schemeClr val="tx1"/>
                </a:solidFill>
                <a:effectLst/>
                <a:latin typeface="+mn-lt"/>
                <a:ea typeface="+mn-ea"/>
                <a:cs typeface="+mn-cs"/>
              </a:rPr>
              <a:t>self-confidence, </a:t>
            </a:r>
            <a:r>
              <a:rPr lang="en-GB" sz="1200" b="0" kern="1200" dirty="0">
                <a:solidFill>
                  <a:schemeClr val="tx1"/>
                </a:solidFill>
                <a:effectLst/>
                <a:latin typeface="+mn-lt"/>
                <a:ea typeface="+mn-ea"/>
                <a:cs typeface="+mn-cs"/>
              </a:rPr>
              <a:t>Considering</a:t>
            </a:r>
            <a:r>
              <a:rPr lang="en-GB" sz="1200" b="0" kern="1200" baseline="0" dirty="0">
                <a:solidFill>
                  <a:schemeClr val="tx1"/>
                </a:solidFill>
                <a:effectLst/>
                <a:latin typeface="+mn-lt"/>
                <a:ea typeface="+mn-ea"/>
                <a:cs typeface="+mn-cs"/>
              </a:rPr>
              <a:t> the maturity of learners: </a:t>
            </a:r>
            <a:r>
              <a:rPr lang="en-GB" sz="1200" kern="1200" dirty="0">
                <a:solidFill>
                  <a:schemeClr val="tx1"/>
                </a:solidFill>
                <a:effectLst/>
                <a:latin typeface="+mn-lt"/>
                <a:ea typeface="+mn-ea"/>
                <a:cs typeface="+mn-cs"/>
              </a:rPr>
              <a:t>Instrumental or intrinsic motivation is key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1" baseline="0" dirty="0"/>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38FCF62-19B5-4C25-8C30-56028AA65C60}" type="slidenum">
              <a:rPr lang="en-GB" smtClean="0"/>
              <a:t>14</a:t>
            </a:fld>
            <a:endParaRPr lang="en-GB"/>
          </a:p>
        </p:txBody>
      </p:sp>
    </p:spTree>
    <p:extLst>
      <p:ext uri="{BB962C8B-B14F-4D97-AF65-F5344CB8AC3E}">
        <p14:creationId xmlns:p14="http://schemas.microsoft.com/office/powerpoint/2010/main" val="2032411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Using</a:t>
            </a:r>
            <a:r>
              <a:rPr lang="en-GB" sz="1200" b="0" i="0" kern="1200" baseline="0" dirty="0">
                <a:solidFill>
                  <a:schemeClr val="tx1"/>
                </a:solidFill>
                <a:effectLst/>
                <a:latin typeface="+mn-lt"/>
                <a:ea typeface="+mn-ea"/>
                <a:cs typeface="+mn-cs"/>
              </a:rPr>
              <a:t> </a:t>
            </a:r>
            <a:r>
              <a:rPr lang="en-GB" sz="1200" b="0" i="0" kern="1200" baseline="0" dirty="0" err="1">
                <a:solidFill>
                  <a:schemeClr val="tx1"/>
                </a:solidFill>
                <a:effectLst/>
                <a:latin typeface="+mn-lt"/>
                <a:ea typeface="+mn-ea"/>
                <a:cs typeface="+mn-cs"/>
              </a:rPr>
              <a:t>Dornyei’s</a:t>
            </a:r>
            <a:r>
              <a:rPr lang="en-GB" sz="1200" b="0" i="0" kern="1200" baseline="0" dirty="0">
                <a:solidFill>
                  <a:schemeClr val="tx1"/>
                </a:solidFill>
                <a:effectLst/>
                <a:latin typeface="+mn-lt"/>
                <a:ea typeface="+mn-ea"/>
                <a:cs typeface="+mn-cs"/>
              </a:rPr>
              <a:t> (2005) model of individual differences: cognitive, affective and personality-related</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baseline="0" dirty="0">
                <a:solidFill>
                  <a:schemeClr val="tx1"/>
                </a:solidFill>
                <a:effectLst/>
                <a:latin typeface="+mn-lt"/>
                <a:ea typeface="+mn-ea"/>
                <a:cs typeface="+mn-cs"/>
              </a:rPr>
              <a:t>I also want to explore the possibility for detecting academic dishonesty through this.</a:t>
            </a:r>
            <a:r>
              <a:rPr lang="en-GB"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Are</a:t>
            </a:r>
            <a:r>
              <a:rPr lang="en-GB" sz="1200" kern="1200" baseline="0" dirty="0">
                <a:solidFill>
                  <a:schemeClr val="tx1"/>
                </a:solidFill>
                <a:effectLst/>
                <a:latin typeface="+mn-lt"/>
                <a:ea typeface="+mn-ea"/>
                <a:cs typeface="+mn-cs"/>
              </a:rPr>
              <a:t> students performing less competently because of anxiety, unnatural writing conditions?  Surely this would be true too of the speaking exam?</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baseline="0" dirty="0">
                <a:solidFill>
                  <a:schemeClr val="tx1"/>
                </a:solidFill>
                <a:effectLst/>
                <a:latin typeface="+mn-lt"/>
                <a:ea typeface="+mn-ea"/>
                <a:cs typeface="+mn-cs"/>
              </a:rPr>
              <a:t>Once a better picture is established I can tackle what can be done to even up profiles: e.g. speak 4 writing – power of oral rehearsal</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AA2FF78-3739-4A8F-861A-22A8F36D74F5}" type="slidenum">
              <a:rPr lang="en-GB" smtClean="0"/>
              <a:t>15</a:t>
            </a:fld>
            <a:endParaRPr lang="en-GB"/>
          </a:p>
        </p:txBody>
      </p:sp>
    </p:spTree>
    <p:extLst>
      <p:ext uri="{BB962C8B-B14F-4D97-AF65-F5344CB8AC3E}">
        <p14:creationId xmlns:p14="http://schemas.microsoft.com/office/powerpoint/2010/main" val="4133109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t>Baba, K., Takemoto, Y. and M. </a:t>
            </a:r>
            <a:r>
              <a:rPr lang="en-GB" sz="1200" dirty="0" err="1"/>
              <a:t>Yokochi</a:t>
            </a:r>
            <a:r>
              <a:rPr lang="en-GB" sz="1200" dirty="0"/>
              <a:t>. 2013. ‘Relationship between second language speaking and writing skills and modality preference of university EFL students’. </a:t>
            </a:r>
            <a:r>
              <a:rPr lang="en-GB" sz="1200" i="1" dirty="0"/>
              <a:t>Japanese Institutional Repositories Online. </a:t>
            </a:r>
            <a:r>
              <a:rPr lang="en-GB" sz="1200" dirty="0"/>
              <a:t>(Retrieved 14 March 2015 from </a:t>
            </a:r>
            <a:r>
              <a:rPr lang="en-GB" sz="1200" dirty="0">
                <a:hlinkClick r:id="rId3"/>
              </a:rPr>
              <a:t>http://jairo.nii.ac.jp/0263/00000548</a:t>
            </a:r>
            <a:r>
              <a:rPr lang="en-GB" sz="1200" dirty="0"/>
              <a:t>.)</a:t>
            </a:r>
          </a:p>
          <a:p>
            <a:pPr marL="0" indent="0">
              <a:buNone/>
            </a:pPr>
            <a:r>
              <a:rPr lang="en-GB" sz="1200" dirty="0" err="1"/>
              <a:t>Bereiter</a:t>
            </a:r>
            <a:r>
              <a:rPr lang="en-GB" sz="1200" dirty="0"/>
              <a:t>, C. &amp; M. </a:t>
            </a:r>
            <a:r>
              <a:rPr lang="en-GB" sz="1200" dirty="0" err="1"/>
              <a:t>Scardamalia</a:t>
            </a:r>
            <a:r>
              <a:rPr lang="en-GB" sz="1200" dirty="0"/>
              <a:t>. 1987. </a:t>
            </a:r>
            <a:r>
              <a:rPr lang="en-GB" sz="1200" i="1" dirty="0"/>
              <a:t>The Psychology of Written Composition.</a:t>
            </a:r>
            <a:r>
              <a:rPr lang="en-GB" sz="1200" dirty="0"/>
              <a:t> Hillsdale, NJ: Lawrence Erlbaum Associates.</a:t>
            </a:r>
          </a:p>
          <a:p>
            <a:pPr marL="0" indent="0">
              <a:buNone/>
            </a:pPr>
            <a:r>
              <a:rPr lang="en-GB" sz="1200" dirty="0"/>
              <a:t>Cleland, A. and M. Pickering. 2006. ‘Do writing and speaking employ the same syntactic representations?’. </a:t>
            </a:r>
            <a:r>
              <a:rPr lang="en-GB" sz="1200" i="1" dirty="0"/>
              <a:t>Journal of Memory and Language </a:t>
            </a:r>
            <a:r>
              <a:rPr lang="en-GB" sz="1200" dirty="0"/>
              <a:t>54: 185 – 198.</a:t>
            </a:r>
          </a:p>
          <a:p>
            <a:pPr marL="0" indent="0">
              <a:buNone/>
            </a:pPr>
            <a:r>
              <a:rPr lang="en-GB" sz="1200" dirty="0"/>
              <a:t>Council of Europe. 2011</a:t>
            </a:r>
            <a:r>
              <a:rPr lang="en-GB" sz="1200" i="1" dirty="0"/>
              <a:t>. </a:t>
            </a:r>
            <a:r>
              <a:rPr lang="en-GB" sz="1200" dirty="0"/>
              <a:t>Common European Framework of Reference for Languages: Learning, Teaching, Assessment. Language Policy Unit, Strasbourg.  (Retrieved 14 March 2015 from http://www.coe.int/t/dg4/linguistic/Source/Framework_EN.pdf.)</a:t>
            </a:r>
            <a:endParaRPr lang="en-GB" sz="1200" i="1" dirty="0"/>
          </a:p>
          <a:p>
            <a:pPr marL="0" indent="0">
              <a:buNone/>
            </a:pPr>
            <a:r>
              <a:rPr lang="en-GB" sz="1200" dirty="0" err="1"/>
              <a:t>Dörnyei</a:t>
            </a:r>
            <a:r>
              <a:rPr lang="en-GB" sz="1200" dirty="0"/>
              <a:t>, Z. 2005. </a:t>
            </a:r>
            <a:r>
              <a:rPr lang="en-GB" sz="1200" i="1" dirty="0"/>
              <a:t>The Psychology of the Language Learner: Individual Differences in Second Language Acquisition</a:t>
            </a:r>
            <a:r>
              <a:rPr lang="en-GB" sz="1200" dirty="0"/>
              <a:t>. Mahwah, NJ: Lawrence Erlbaum.</a:t>
            </a:r>
          </a:p>
          <a:p>
            <a:pPr marL="0" indent="0">
              <a:buNone/>
            </a:pPr>
            <a:r>
              <a:rPr lang="en-GB" sz="1200" dirty="0" err="1"/>
              <a:t>Kormos</a:t>
            </a:r>
            <a:r>
              <a:rPr lang="en-GB" sz="1200" dirty="0"/>
              <a:t>, J. and A. </a:t>
            </a:r>
            <a:r>
              <a:rPr lang="en-GB" sz="1200" dirty="0" err="1"/>
              <a:t>Trebits</a:t>
            </a:r>
            <a:r>
              <a:rPr lang="en-GB" sz="1200" dirty="0"/>
              <a:t>. 2012. ‘The role of task complexity, modality and aptitude in narrative task performance’. </a:t>
            </a:r>
            <a:r>
              <a:rPr lang="en-GB" sz="1200" i="1" dirty="0"/>
              <a:t>Language Learning </a:t>
            </a:r>
            <a:r>
              <a:rPr lang="en-GB" sz="1200" dirty="0"/>
              <a:t>62/2: 439 – 472.</a:t>
            </a:r>
          </a:p>
          <a:p>
            <a:pPr marL="0" indent="0">
              <a:buNone/>
            </a:pPr>
            <a:r>
              <a:rPr lang="en-GB" sz="1200" dirty="0"/>
              <a:t>Myles, J. 2002. ‘Second language writing and research: the writing process and error analysis in student texts’. </a:t>
            </a:r>
            <a:r>
              <a:rPr lang="en-GB" sz="1200" i="1" dirty="0"/>
              <a:t>TESL-EJ</a:t>
            </a:r>
            <a:r>
              <a:rPr lang="en-GB" sz="1200" dirty="0"/>
              <a:t> , September. (Retrieved 14 March 2015 from http://tesl-ej.org/ej22/a1.html.)</a:t>
            </a:r>
            <a:r>
              <a:rPr lang="en-GB" sz="1200" i="1" dirty="0"/>
              <a:t> </a:t>
            </a:r>
          </a:p>
          <a:p>
            <a:pPr marL="0" indent="0">
              <a:buNone/>
            </a:pPr>
            <a:r>
              <a:rPr lang="en-GB" sz="1200" dirty="0" err="1"/>
              <a:t>Omaggio</a:t>
            </a:r>
            <a:r>
              <a:rPr lang="en-GB" sz="1200" dirty="0"/>
              <a:t> Hadley, A. 1993. </a:t>
            </a:r>
            <a:r>
              <a:rPr lang="en-GB" sz="1200" i="1" dirty="0"/>
              <a:t>Teaching Language in Context</a:t>
            </a:r>
            <a:r>
              <a:rPr lang="en-GB" sz="1200" dirty="0"/>
              <a:t>. </a:t>
            </a:r>
            <a:r>
              <a:rPr lang="en-GB" sz="1200" dirty="0" err="1"/>
              <a:t>Heinle</a:t>
            </a:r>
            <a:r>
              <a:rPr lang="en-GB" sz="1200" dirty="0"/>
              <a:t> &amp; </a:t>
            </a:r>
            <a:r>
              <a:rPr lang="en-GB" sz="1200" dirty="0" err="1"/>
              <a:t>Heinle</a:t>
            </a:r>
            <a:r>
              <a:rPr lang="en-GB" sz="1200" dirty="0"/>
              <a:t>. </a:t>
            </a:r>
          </a:p>
          <a:p>
            <a:pPr marL="0" indent="0">
              <a:buNone/>
            </a:pPr>
            <a:r>
              <a:rPr lang="en-GB" sz="1200" dirty="0" err="1"/>
              <a:t>Weissberg</a:t>
            </a:r>
            <a:r>
              <a:rPr lang="en-GB" sz="1200" dirty="0"/>
              <a:t>, R. 2008. ‘Critiquing the Vygotskian approach to L2 literacy’ in D. Belcher &amp; A. </a:t>
            </a:r>
            <a:r>
              <a:rPr lang="en-GB" sz="1200" dirty="0" err="1"/>
              <a:t>Hirvela</a:t>
            </a:r>
            <a:r>
              <a:rPr lang="en-GB" sz="1200" dirty="0"/>
              <a:t>, A. (eds.). </a:t>
            </a:r>
            <a:r>
              <a:rPr lang="en-GB" sz="1200" i="1" dirty="0"/>
              <a:t>The Oral-literate Connection: Perspectives on L2 Speaking, Writing, and Other Media Interactions</a:t>
            </a:r>
            <a:r>
              <a:rPr lang="en-GB" sz="1200" dirty="0"/>
              <a:t>. Ann </a:t>
            </a:r>
            <a:r>
              <a:rPr lang="en-GB" sz="1200" dirty="0" err="1"/>
              <a:t>Arbor</a:t>
            </a:r>
            <a:r>
              <a:rPr lang="en-GB" sz="1200" dirty="0"/>
              <a:t>: University of Michigan Press.</a:t>
            </a:r>
          </a:p>
          <a:p>
            <a:pPr marL="0" indent="0">
              <a:buNone/>
            </a:pPr>
            <a:r>
              <a:rPr lang="en-GB" sz="1200" dirty="0"/>
              <a:t>Williams, J. 2008. ‘The speaking-writing connection in second language and academic literacy development’ in D. Belcher &amp; A. </a:t>
            </a:r>
            <a:r>
              <a:rPr lang="en-GB" sz="1200" dirty="0" err="1"/>
              <a:t>Hirvela</a:t>
            </a:r>
            <a:r>
              <a:rPr lang="en-GB" sz="1200" dirty="0"/>
              <a:t>, A. (eds.). </a:t>
            </a:r>
            <a:r>
              <a:rPr lang="en-GB" sz="1200" i="1" dirty="0"/>
              <a:t>The Oral-literate Connection: Perspectives on L2 Speaking, Writing, and Other Media Interactions</a:t>
            </a:r>
            <a:r>
              <a:rPr lang="en-GB" sz="1200" dirty="0"/>
              <a:t>. Ann </a:t>
            </a:r>
            <a:r>
              <a:rPr lang="en-GB" sz="1200" dirty="0" err="1"/>
              <a:t>Arbor</a:t>
            </a:r>
            <a:r>
              <a:rPr lang="en-GB" sz="1200" dirty="0"/>
              <a:t>: University of Michigan Press.</a:t>
            </a:r>
          </a:p>
          <a:p>
            <a:endParaRPr lang="en-GB" dirty="0"/>
          </a:p>
          <a:p>
            <a:endParaRPr lang="en-GB" dirty="0"/>
          </a:p>
          <a:p>
            <a:endParaRPr lang="en-GB" i="1" dirty="0"/>
          </a:p>
          <a:p>
            <a:endParaRPr lang="en-GB" i="1" dirty="0"/>
          </a:p>
          <a:p>
            <a:endParaRPr lang="en-GB" dirty="0">
              <a:effectLst/>
            </a:endParaRPr>
          </a:p>
          <a:p>
            <a:endParaRPr lang="en-GB" sz="1200" b="0" i="0" u="none" strike="noStrike" kern="1200" baseline="0" dirty="0">
              <a:solidFill>
                <a:schemeClr val="tx1"/>
              </a:solidFill>
              <a:latin typeface="+mn-lt"/>
              <a:ea typeface="+mn-ea"/>
              <a:cs typeface="+mn-cs"/>
            </a:endParaRPr>
          </a:p>
          <a:p>
            <a:endParaRPr lang="en-GB" sz="1200" b="0" i="0" u="none" strike="noStrike" kern="1200" baseline="0" dirty="0">
              <a:solidFill>
                <a:schemeClr val="tx1"/>
              </a:solidFill>
              <a:latin typeface="+mn-lt"/>
              <a:ea typeface="+mn-ea"/>
              <a:cs typeface="+mn-cs"/>
            </a:endParaRPr>
          </a:p>
          <a:p>
            <a:endParaRPr lang="en-GB" baseline="0" dirty="0"/>
          </a:p>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BAA2FF78-3739-4A8F-861A-22A8F36D74F5}" type="slidenum">
              <a:rPr lang="en-GB" smtClean="0"/>
              <a:t>16</a:t>
            </a:fld>
            <a:endParaRPr lang="en-GB"/>
          </a:p>
        </p:txBody>
      </p:sp>
    </p:spTree>
    <p:extLst>
      <p:ext uri="{BB962C8B-B14F-4D97-AF65-F5344CB8AC3E}">
        <p14:creationId xmlns:p14="http://schemas.microsoft.com/office/powerpoint/2010/main" val="3523614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I’m interested in why competence is</a:t>
            </a:r>
            <a:r>
              <a:rPr lang="en-GB" baseline="0" dirty="0"/>
              <a:t> </a:t>
            </a:r>
            <a:r>
              <a:rPr lang="en-GB" dirty="0"/>
              <a:t>typically unbalanced.</a:t>
            </a:r>
            <a:r>
              <a:rPr lang="en-GB" baseline="0" dirty="0"/>
              <a:t>  </a:t>
            </a:r>
            <a:r>
              <a:rPr lang="en-GB" sz="1200" kern="1200" dirty="0">
                <a:solidFill>
                  <a:schemeClr val="tx1"/>
                </a:solidFill>
                <a:effectLst/>
                <a:latin typeface="+mn-lt"/>
                <a:ea typeface="+mn-ea"/>
                <a:cs typeface="+mn-cs"/>
              </a:rPr>
              <a:t>I</a:t>
            </a:r>
            <a:r>
              <a:rPr lang="en-GB" sz="1200" kern="1200" baseline="0" dirty="0">
                <a:solidFill>
                  <a:schemeClr val="tx1"/>
                </a:solidFill>
                <a:effectLst/>
                <a:latin typeface="+mn-lt"/>
                <a:ea typeface="+mn-ea"/>
                <a:cs typeface="+mn-cs"/>
              </a:rPr>
              <a:t> will</a:t>
            </a:r>
            <a:r>
              <a:rPr lang="en-GB" sz="1200" kern="1200" dirty="0">
                <a:solidFill>
                  <a:schemeClr val="tx1"/>
                </a:solidFill>
                <a:effectLst/>
                <a:latin typeface="+mn-lt"/>
                <a:ea typeface="+mn-ea"/>
                <a:cs typeface="+mn-cs"/>
              </a:rPr>
              <a:t> use the term ‘spiky- profile’ to refer to when a learner performs erratically in these skill areas.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My</a:t>
            </a:r>
            <a:r>
              <a:rPr lang="en-GB" sz="1200" kern="1200" baseline="0" dirty="0">
                <a:solidFill>
                  <a:schemeClr val="tx1"/>
                </a:solidFill>
                <a:effectLst/>
                <a:latin typeface="+mn-lt"/>
                <a:ea typeface="+mn-ea"/>
                <a:cs typeface="+mn-cs"/>
              </a:rPr>
              <a:t> work at UCLan –I provide academic support for ALL students (UG and PG, home and international).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I see an awful lot of students’ writing and I often interact with these students on a 1-to-1 basis, therefore I find out how well they can express themselves orally too.  I became interested in the ‘dis-connect’ between competence in the 2 productive modes: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The case of the student who could barely speak to me but produced seemingly fluent writing (suspicion of cheating)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Cases of international students gaining entry on IELTS scores- but unable to produce good essays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So often this is passed off as simply a ‘spiky profile’ but I want to explore whether there are certain shapes (or patterns) to profiles, s</a:t>
            </a:r>
            <a:r>
              <a:rPr lang="en-GB" sz="1200" kern="1200" dirty="0">
                <a:solidFill>
                  <a:schemeClr val="tx1"/>
                </a:solidFill>
                <a:effectLst/>
                <a:latin typeface="+mn-lt"/>
                <a:ea typeface="+mn-ea"/>
                <a:cs typeface="+mn-cs"/>
              </a:rPr>
              <a:t>o I decided to</a:t>
            </a:r>
            <a:r>
              <a:rPr lang="en-GB" sz="1200" kern="1200" baseline="0" dirty="0">
                <a:solidFill>
                  <a:schemeClr val="tx1"/>
                </a:solidFill>
                <a:effectLst/>
                <a:latin typeface="+mn-lt"/>
                <a:ea typeface="+mn-ea"/>
                <a:cs typeface="+mn-cs"/>
              </a:rPr>
              <a:t> have a look at the</a:t>
            </a:r>
            <a:r>
              <a:rPr lang="en-GB" sz="1200" kern="1200" dirty="0">
                <a:solidFill>
                  <a:schemeClr val="tx1"/>
                </a:solidFill>
                <a:effectLst/>
                <a:latin typeface="+mn-lt"/>
                <a:ea typeface="+mn-ea"/>
                <a:cs typeface="+mn-cs"/>
              </a:rPr>
              <a:t> test data from </a:t>
            </a:r>
            <a:r>
              <a:rPr lang="en-GB" sz="1200" kern="1200" dirty="0" err="1">
                <a:solidFill>
                  <a:schemeClr val="tx1"/>
                </a:solidFill>
                <a:effectLst/>
                <a:latin typeface="+mn-lt"/>
                <a:ea typeface="+mn-ea"/>
                <a:cs typeface="+mn-cs"/>
              </a:rPr>
              <a:t>UCLan’s</a:t>
            </a:r>
            <a:r>
              <a:rPr lang="en-GB" sz="1200" kern="1200" dirty="0">
                <a:solidFill>
                  <a:schemeClr val="tx1"/>
                </a:solidFill>
                <a:effectLst/>
                <a:latin typeface="+mn-lt"/>
                <a:ea typeface="+mn-ea"/>
                <a:cs typeface="+mn-cs"/>
              </a:rPr>
              <a:t> English</a:t>
            </a:r>
            <a:r>
              <a:rPr lang="en-GB" sz="1200" kern="1200" baseline="0" dirty="0">
                <a:solidFill>
                  <a:schemeClr val="tx1"/>
                </a:solidFill>
                <a:effectLst/>
                <a:latin typeface="+mn-lt"/>
                <a:ea typeface="+mn-ea"/>
                <a:cs typeface="+mn-cs"/>
              </a:rPr>
              <a:t> language</a:t>
            </a:r>
            <a:r>
              <a:rPr lang="en-GB" sz="1200" kern="1200" dirty="0">
                <a:solidFill>
                  <a:schemeClr val="tx1"/>
                </a:solidFill>
                <a:effectLst/>
                <a:latin typeface="+mn-lt"/>
                <a:ea typeface="+mn-ea"/>
                <a:cs typeface="+mn-cs"/>
              </a:rPr>
              <a:t> testing</a:t>
            </a:r>
            <a:r>
              <a:rPr lang="en-GB" sz="1200" kern="1200" baseline="0" dirty="0">
                <a:solidFill>
                  <a:schemeClr val="tx1"/>
                </a:solidFill>
                <a:effectLst/>
                <a:latin typeface="+mn-lt"/>
                <a:ea typeface="+mn-ea"/>
                <a:cs typeface="+mn-cs"/>
              </a:rPr>
              <a:t> project.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if there are patterns in students’ skills profiles, what does that tell us?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Do</a:t>
            </a:r>
            <a:r>
              <a:rPr lang="en-GB" sz="1200" kern="1200" baseline="0" dirty="0">
                <a:solidFill>
                  <a:schemeClr val="tx1"/>
                </a:solidFill>
                <a:effectLst/>
                <a:latin typeface="+mn-lt"/>
                <a:ea typeface="+mn-ea"/>
                <a:cs typeface="+mn-cs"/>
              </a:rPr>
              <a:t> we need to change the balance of skills teaching?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Can we use a profile to predict competence in writing and speaking?</a:t>
            </a:r>
            <a:r>
              <a:rPr lang="en-GB"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Can we more easily identify forms of academic dishonesty?</a:t>
            </a: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AA2FF78-3739-4A8F-861A-22A8F36D74F5}" type="slidenum">
              <a:rPr lang="en-GB" smtClean="0"/>
              <a:t>2</a:t>
            </a:fld>
            <a:endParaRPr lang="en-GB"/>
          </a:p>
        </p:txBody>
      </p:sp>
    </p:spTree>
    <p:extLst>
      <p:ext uri="{BB962C8B-B14F-4D97-AF65-F5344CB8AC3E}">
        <p14:creationId xmlns:p14="http://schemas.microsoft.com/office/powerpoint/2010/main" val="103508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order to admit learners to courses and plan learning, we routinely assess learners’ competence in the ‘four’ skills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e.g.</a:t>
            </a:r>
            <a:r>
              <a:rPr lang="en-GB" sz="1200" kern="1200" baseline="0" dirty="0">
                <a:solidFill>
                  <a:schemeClr val="tx1"/>
                </a:solidFill>
                <a:effectLst/>
                <a:latin typeface="+mn-lt"/>
                <a:ea typeface="+mn-ea"/>
                <a:cs typeface="+mn-cs"/>
              </a:rPr>
              <a:t> </a:t>
            </a:r>
            <a:r>
              <a:rPr lang="en-GB" dirty="0"/>
              <a:t>CEFR refers</a:t>
            </a:r>
            <a:r>
              <a:rPr lang="en-GB" baseline="0" dirty="0"/>
              <a:t> to competences in the 4 skills &amp; </a:t>
            </a:r>
            <a:r>
              <a:rPr lang="en-GB" dirty="0"/>
              <a:t>Cambridge English 4 papers,</a:t>
            </a:r>
            <a:r>
              <a:rPr lang="en-GB" baseline="0" dirty="0"/>
              <a:t> likewise</a:t>
            </a:r>
            <a:r>
              <a:rPr lang="en-GB" dirty="0"/>
              <a:t> </a:t>
            </a:r>
            <a:r>
              <a:rPr lang="en-GB" b="1" dirty="0"/>
              <a:t>UCLan testing project tests:</a:t>
            </a:r>
            <a:r>
              <a:rPr lang="en-GB" b="1" baseline="0" dirty="0"/>
              <a:t> </a:t>
            </a:r>
            <a:r>
              <a:rPr lang="en-GB" b="1" dirty="0"/>
              <a:t>Listening, Speaking, Reading, Writing</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a:t>Equally weighted= similar pattern of proficiency in each skill</a:t>
            </a:r>
            <a:r>
              <a:rPr lang="en-GB" b="1" baseline="0" dirty="0"/>
              <a:t> area</a:t>
            </a:r>
            <a:r>
              <a:rPr lang="en-GB" b="1"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Should we expect a wide variation in the marks?  Yes, because learners might have developed a </a:t>
            </a:r>
            <a:r>
              <a:rPr lang="en-GB" sz="1200" b="1" kern="1200" dirty="0">
                <a:solidFill>
                  <a:schemeClr val="tx1"/>
                </a:solidFill>
                <a:effectLst/>
                <a:latin typeface="+mn-lt"/>
                <a:ea typeface="+mn-ea"/>
                <a:cs typeface="+mn-cs"/>
              </a:rPr>
              <a:t>mixed proficiency</a:t>
            </a:r>
            <a:r>
              <a:rPr lang="en-GB" sz="1200" b="1"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perhaps </a:t>
            </a:r>
            <a:r>
              <a:rPr lang="en-GB" sz="1200" b="1" kern="1200" dirty="0">
                <a:solidFill>
                  <a:schemeClr val="tx1"/>
                </a:solidFill>
                <a:effectLst/>
                <a:latin typeface="+mn-lt"/>
                <a:ea typeface="+mn-ea"/>
                <a:cs typeface="+mn-cs"/>
              </a:rPr>
              <a:t>due to the nature of their previous exposure to English</a:t>
            </a:r>
            <a:r>
              <a:rPr lang="en-GB" sz="1200" kern="1200" dirty="0">
                <a:solidFill>
                  <a:schemeClr val="tx1"/>
                </a:solidFill>
                <a:effectLst/>
                <a:latin typeface="+mn-lt"/>
                <a:ea typeface="+mn-ea"/>
                <a:cs typeface="+mn-cs"/>
              </a:rPr>
              <a:t>, or their motivation/purposes for learning English. </a:t>
            </a:r>
          </a:p>
          <a:p>
            <a:endParaRPr lang="en-GB" dirty="0"/>
          </a:p>
          <a:p>
            <a:r>
              <a:rPr lang="en-GB" sz="1200" kern="1200" dirty="0">
                <a:solidFill>
                  <a:schemeClr val="tx1"/>
                </a:solidFill>
                <a:effectLst/>
                <a:latin typeface="+mn-lt"/>
                <a:ea typeface="+mn-ea"/>
                <a:cs typeface="+mn-cs"/>
              </a:rPr>
              <a:t>We talk easily of learners having ‘spiky profiles’, but perhaps without a precise understanding of the nature of the discrepancy between their skills and its importance.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Listening &amp; Speaking</a:t>
            </a:r>
            <a:r>
              <a:rPr lang="en-GB" sz="1200" kern="1200" baseline="0" dirty="0">
                <a:solidFill>
                  <a:schemeClr val="tx1"/>
                </a:solidFill>
                <a:effectLst/>
                <a:latin typeface="+mn-lt"/>
                <a:ea typeface="+mn-ea"/>
                <a:cs typeface="+mn-cs"/>
              </a:rPr>
              <a:t> are natural skills that almost everyone develops with success at least in L1, and frequently too in other languages- natural opportunity to practice from birth- all you need is normal brain, ear and mouth function.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Reading &amp; Writing are not a naturally acquired skills,</a:t>
            </a:r>
            <a:r>
              <a:rPr lang="en-GB" sz="1200" kern="1200" baseline="0" dirty="0">
                <a:solidFill>
                  <a:schemeClr val="tx1"/>
                </a:solidFill>
                <a:effectLst/>
                <a:latin typeface="+mn-lt"/>
                <a:ea typeface="+mn-ea"/>
                <a:cs typeface="+mn-cs"/>
              </a:rPr>
              <a:t> must be practised and learned through experience, culturally transmitted</a:t>
            </a:r>
          </a:p>
          <a:p>
            <a:r>
              <a:rPr lang="en-GB" sz="1200" kern="1200" baseline="0" dirty="0">
                <a:solidFill>
                  <a:schemeClr val="tx1"/>
                </a:solidFill>
                <a:effectLst/>
                <a:latin typeface="+mn-lt"/>
                <a:ea typeface="+mn-ea"/>
                <a:cs typeface="+mn-cs"/>
              </a:rPr>
              <a:t>Writing is commonly perceived as the ‘hardest skill’</a:t>
            </a:r>
          </a:p>
          <a:p>
            <a:r>
              <a:rPr lang="en-GB" dirty="0"/>
              <a:t>Literate skills are a continuum of activities that range from the more mechanical or formal aspects of "writing down" on the one end, to the more complex act of composing on the other end (</a:t>
            </a:r>
            <a:r>
              <a:rPr lang="en-GB" dirty="0" err="1"/>
              <a:t>Omaggio</a:t>
            </a:r>
            <a:r>
              <a:rPr lang="en-GB" dirty="0"/>
              <a:t> Hadley, 1993)</a:t>
            </a:r>
            <a:r>
              <a:rPr lang="en-GB"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Further notes: FCE/CAE</a:t>
            </a:r>
            <a:r>
              <a:rPr lang="en-GB" sz="1200" i="1" kern="1200" baseline="0" dirty="0">
                <a:solidFill>
                  <a:schemeClr val="tx1"/>
                </a:solidFill>
                <a:effectLst/>
                <a:latin typeface="+mn-lt"/>
                <a:ea typeface="+mn-ea"/>
                <a:cs typeface="+mn-cs"/>
              </a:rPr>
              <a:t> </a:t>
            </a:r>
            <a:r>
              <a:rPr lang="en-GB" i="1" dirty="0"/>
              <a:t>Reading and Use of English: 1 hour 30 minutes</a:t>
            </a:r>
            <a:r>
              <a:rPr lang="en-GB" i="1" baseline="0" dirty="0"/>
              <a:t> (a variety of </a:t>
            </a:r>
            <a:r>
              <a:rPr lang="en-GB" i="1" dirty="0"/>
              <a:t>texts) </a:t>
            </a:r>
          </a:p>
          <a:p>
            <a:r>
              <a:rPr lang="en-GB" i="1" dirty="0"/>
              <a:t>Writing: 1 hour 30 minutes (produce</a:t>
            </a:r>
            <a:r>
              <a:rPr lang="en-GB" i="1" baseline="0" dirty="0"/>
              <a:t> </a:t>
            </a:r>
            <a:r>
              <a:rPr lang="en-GB" i="1" dirty="0"/>
              <a:t>two different pieces of writing, including an essay) </a:t>
            </a:r>
          </a:p>
          <a:p>
            <a:r>
              <a:rPr lang="en-GB" i="1" dirty="0"/>
              <a:t>Listening: 40 minutes (a range of spoken materials)</a:t>
            </a:r>
          </a:p>
          <a:p>
            <a:r>
              <a:rPr lang="en-GB" i="1" dirty="0"/>
              <a:t>Speaking: 15 minutes (communicate in a real-life context)</a:t>
            </a:r>
          </a:p>
          <a:p>
            <a:r>
              <a:rPr lang="en-GB" i="1" dirty="0"/>
              <a:t>The Reading and Use of English paper is worth 40% of the marks, and each of the other papers is worth 20%.</a:t>
            </a:r>
          </a:p>
          <a:p>
            <a:endParaRPr lang="en-GB" dirty="0"/>
          </a:p>
        </p:txBody>
      </p:sp>
      <p:sp>
        <p:nvSpPr>
          <p:cNvPr id="4" name="Slide Number Placeholder 3"/>
          <p:cNvSpPr>
            <a:spLocks noGrp="1"/>
          </p:cNvSpPr>
          <p:nvPr>
            <p:ph type="sldNum" sz="quarter" idx="10"/>
          </p:nvPr>
        </p:nvSpPr>
        <p:spPr/>
        <p:txBody>
          <a:bodyPr/>
          <a:lstStyle/>
          <a:p>
            <a:fld id="{BAA2FF78-3739-4A8F-861A-22A8F36D74F5}" type="slidenum">
              <a:rPr lang="en-GB" smtClean="0"/>
              <a:t>3</a:t>
            </a:fld>
            <a:endParaRPr lang="en-GB"/>
          </a:p>
        </p:txBody>
      </p:sp>
    </p:spTree>
    <p:extLst>
      <p:ext uri="{BB962C8B-B14F-4D97-AF65-F5344CB8AC3E}">
        <p14:creationId xmlns:p14="http://schemas.microsoft.com/office/powerpoint/2010/main" val="479903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In L1 writing proficiency develops on the basis of speaking, reading  there’s a strong connection</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Limited research for L2 adults (Belcher &amp; Hirvela,2008)</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Speaking/writing relationship in L2 adults more complex</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dirty="0"/>
              <a:t>L2 adults</a:t>
            </a:r>
            <a:r>
              <a:rPr lang="en-GB" baseline="0" dirty="0"/>
              <a:t> 2 points to make: </a:t>
            </a:r>
          </a:p>
          <a:p>
            <a:pPr marL="228600" indent="-228600">
              <a:buAutoNum type="arabicParenBoth"/>
            </a:pPr>
            <a:r>
              <a:rPr lang="en-GB" baseline="0" dirty="0"/>
              <a:t>unlike L1, speaking does not always precede writing- already have access to competences built up in L1 literacy (</a:t>
            </a:r>
            <a:r>
              <a:rPr lang="en-GB" baseline="0" dirty="0" err="1"/>
              <a:t>Weissberg</a:t>
            </a:r>
            <a:r>
              <a:rPr lang="en-GB" baseline="0" dirty="0"/>
              <a:t> 2000) in a small study of 5 Spanish adults learners found that writing was preferred mode for trying out new structures and more accurate (more planning time)</a:t>
            </a:r>
          </a:p>
          <a:p>
            <a:pPr marL="0" indent="0">
              <a:buNone/>
            </a:pPr>
            <a:r>
              <a:rPr lang="en-GB" baseline="0" dirty="0" err="1"/>
              <a:t>Weissberg</a:t>
            </a:r>
            <a:r>
              <a:rPr lang="en-GB" baseline="0" dirty="0"/>
              <a:t> thinks it is possible to be strong in written prof, without the speech</a:t>
            </a:r>
          </a:p>
          <a:p>
            <a:pPr marL="228600" indent="-228600">
              <a:buAutoNum type="arabicParenBoth"/>
            </a:pPr>
            <a:r>
              <a:rPr lang="en-GB" baseline="0" dirty="0"/>
              <a:t>Wide inter- individual variability in the development of the 2 modalities (Weissberg,2006) i.e. learners’ modality preference/ strength and cognitive style may affect oral and writing performance</a:t>
            </a:r>
          </a:p>
          <a:p>
            <a:pPr marL="228600" indent="-228600">
              <a:buAutoNum type="arabicParenBoth"/>
            </a:pPr>
            <a:endParaRPr lang="en-GB" baseline="0" dirty="0"/>
          </a:p>
          <a:p>
            <a:pPr marL="0" indent="0">
              <a:buNone/>
            </a:pPr>
            <a:r>
              <a:rPr lang="en-GB" baseline="0" dirty="0" err="1"/>
              <a:t>Kormos</a:t>
            </a:r>
            <a:r>
              <a:rPr lang="en-GB" baseline="0" dirty="0"/>
              <a:t> &amp; </a:t>
            </a:r>
            <a:r>
              <a:rPr lang="en-GB" baseline="0" dirty="0" err="1"/>
              <a:t>Trebits</a:t>
            </a:r>
            <a:r>
              <a:rPr lang="en-GB" baseline="0" dirty="0"/>
              <a:t> (2012) individual differences influence task performance: anxiety, working memory capacity, aptitude</a:t>
            </a:r>
          </a:p>
          <a:p>
            <a:pPr marL="0" indent="0">
              <a:buNone/>
            </a:pPr>
            <a:r>
              <a:rPr lang="en-GB" baseline="0" dirty="0"/>
              <a:t>Looked at 44 EFL Hungarian learners</a:t>
            </a:r>
          </a:p>
          <a:p>
            <a:pPr marL="0" indent="0">
              <a:buNone/>
            </a:pPr>
            <a:r>
              <a:rPr lang="en-GB" baseline="0" dirty="0"/>
              <a:t>Wider variety of vocab in writing than in speech and more accurate</a:t>
            </a:r>
          </a:p>
          <a:p>
            <a:pPr marL="0" indent="0">
              <a:buNone/>
            </a:pPr>
            <a:r>
              <a:rPr lang="en-GB" baseline="0" dirty="0"/>
              <a:t>Syntactic complexity was same in speech and writing (similar to </a:t>
            </a:r>
            <a:r>
              <a:rPr lang="en-GB" baseline="0" dirty="0" err="1"/>
              <a:t>Gronfeldt</a:t>
            </a:r>
            <a:r>
              <a:rPr lang="en-GB" baseline="0" dirty="0"/>
              <a:t> (2008) findings but contradictory of </a:t>
            </a:r>
            <a:r>
              <a:rPr lang="en-GB" baseline="0" dirty="0" err="1"/>
              <a:t>Kuiken</a:t>
            </a:r>
            <a:r>
              <a:rPr lang="en-GB" baseline="0" dirty="0"/>
              <a:t> &amp; </a:t>
            </a:r>
            <a:r>
              <a:rPr lang="en-GB" baseline="0" dirty="0" err="1"/>
              <a:t>Vedder</a:t>
            </a:r>
            <a:r>
              <a:rPr lang="en-GB" baseline="0" dirty="0"/>
              <a:t> (2011))</a:t>
            </a:r>
          </a:p>
          <a:p>
            <a:pPr marL="0" indent="0">
              <a:buNone/>
            </a:pPr>
            <a:endParaRPr lang="en-GB" baseline="0" dirty="0"/>
          </a:p>
          <a:p>
            <a:pPr marL="0" indent="0">
              <a:buNone/>
            </a:pPr>
            <a:r>
              <a:rPr lang="en-GB" baseline="0" dirty="0"/>
              <a:t>Baba, Takemoto and </a:t>
            </a:r>
            <a:r>
              <a:rPr lang="en-GB" baseline="0" dirty="0" err="1"/>
              <a:t>Yokochi</a:t>
            </a:r>
            <a:r>
              <a:rPr lang="en-GB" baseline="0" dirty="0"/>
              <a:t> asked the question does modality preference affect performance?</a:t>
            </a:r>
          </a:p>
          <a:p>
            <a:pPr marL="0" indent="0">
              <a:buNone/>
            </a:pPr>
            <a:r>
              <a:rPr lang="en-GB" baseline="0" dirty="0"/>
              <a:t>26 </a:t>
            </a:r>
            <a:r>
              <a:rPr lang="en-GB" baseline="0" dirty="0" err="1"/>
              <a:t>sts</a:t>
            </a:r>
            <a:r>
              <a:rPr lang="en-GB" baseline="0" dirty="0"/>
              <a:t> female 18-22 70% prefer writing to speaking, 50% performed equally well</a:t>
            </a:r>
          </a:p>
          <a:p>
            <a:pPr marL="0" indent="0">
              <a:buNone/>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indent="0">
              <a:buNone/>
            </a:pPr>
            <a:endParaRPr lang="en-GB" dirty="0"/>
          </a:p>
        </p:txBody>
      </p:sp>
      <p:sp>
        <p:nvSpPr>
          <p:cNvPr id="4" name="Slide Number Placeholder 3"/>
          <p:cNvSpPr>
            <a:spLocks noGrp="1"/>
          </p:cNvSpPr>
          <p:nvPr>
            <p:ph type="sldNum" sz="quarter" idx="10"/>
          </p:nvPr>
        </p:nvSpPr>
        <p:spPr/>
        <p:txBody>
          <a:bodyPr/>
          <a:lstStyle/>
          <a:p>
            <a:fld id="{BAA2FF78-3739-4A8F-861A-22A8F36D74F5}" type="slidenum">
              <a:rPr lang="en-GB" smtClean="0"/>
              <a:t>4</a:t>
            </a:fld>
            <a:endParaRPr lang="en-GB"/>
          </a:p>
        </p:txBody>
      </p:sp>
    </p:spTree>
    <p:extLst>
      <p:ext uri="{BB962C8B-B14F-4D97-AF65-F5344CB8AC3E}">
        <p14:creationId xmlns:p14="http://schemas.microsoft.com/office/powerpoint/2010/main" val="2182496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4 papers equally</a:t>
            </a:r>
            <a:r>
              <a:rPr lang="en-GB" baseline="0" dirty="0"/>
              <a:t> weighted</a:t>
            </a:r>
          </a:p>
          <a:p>
            <a:r>
              <a:rPr lang="en-GB" baseline="0" dirty="0"/>
              <a:t>B2 independent users : </a:t>
            </a:r>
            <a:r>
              <a:rPr lang="en-GB" sz="1200" kern="1200" dirty="0">
                <a:solidFill>
                  <a:schemeClr val="tx1"/>
                </a:solidFill>
                <a:effectLst/>
                <a:latin typeface="+mn-lt"/>
                <a:ea typeface="+mn-ea"/>
                <a:cs typeface="+mn-cs"/>
              </a:rPr>
              <a:t> able to comprehend ‘complex text’, ‘can produce clear, detailed text’ and ‘can interact with a degree of fluency’ and ‘explain a viewpoint’</a:t>
            </a:r>
            <a:endParaRPr lang="en-GB" baseline="0" dirty="0"/>
          </a:p>
          <a:p>
            <a:r>
              <a:rPr lang="en-GB" baseline="0" dirty="0"/>
              <a:t>C1 proficient users : </a:t>
            </a:r>
            <a:r>
              <a:rPr lang="en-GB" sz="1200" kern="1200" dirty="0">
                <a:solidFill>
                  <a:schemeClr val="tx1"/>
                </a:solidFill>
                <a:effectLst/>
                <a:latin typeface="+mn-lt"/>
                <a:ea typeface="+mn-ea"/>
                <a:cs typeface="+mn-cs"/>
              </a:rPr>
              <a:t>comprehend ‘a wide range of demanding, longer clauses’, ’can produce clear, well-structured, detailed text’ and ‘can express ideas fluently and spontaneously’, (see the Common Reference Levels for more detail).</a:t>
            </a:r>
          </a:p>
          <a:p>
            <a:endParaRPr lang="en-GB" baseline="0" dirty="0"/>
          </a:p>
          <a:p>
            <a:r>
              <a:rPr lang="en-GB" sz="1200" kern="1200" dirty="0">
                <a:solidFill>
                  <a:schemeClr val="tx1"/>
                </a:solidFill>
                <a:effectLst/>
                <a:latin typeface="+mn-lt"/>
                <a:ea typeface="+mn-ea"/>
                <a:cs typeface="+mn-cs"/>
              </a:rPr>
              <a:t>The test takes 2 hours 10 minutes.  The listening, reading and writing sections are taken in the same sitting, with indicative timings: 30 minutes for listening, 55 minutes for reading and 45 minutes for writing.</a:t>
            </a:r>
          </a:p>
          <a:p>
            <a:endParaRPr lang="en-GB" sz="1200" kern="1200" baseline="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Essay task aimed at an academic audience, but not requiring specialist knowledge</a:t>
            </a:r>
          </a:p>
          <a:p>
            <a:endParaRPr lang="en-GB" sz="1200" kern="1200" baseline="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both levels the speaking</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test comprises three parts: an introductory chat, then an interactive discussion, finishing with each candidate responding to questions.  The Interlocutor gives a global mark, while the Assessor marks following detailed criteria for grammar, vocabulary use, pronunciation, discourse management, and interactive ability. </a:t>
            </a:r>
            <a:endParaRPr lang="en-GB" baseline="0" dirty="0"/>
          </a:p>
          <a:p>
            <a:endParaRPr lang="en-GB" baseline="0" dirty="0"/>
          </a:p>
          <a:p>
            <a:r>
              <a:rPr lang="en-GB" dirty="0"/>
              <a:t>Penalties for papers</a:t>
            </a:r>
            <a:r>
              <a:rPr lang="en-GB" baseline="0" dirty="0"/>
              <a:t> under the word count and task completion.  Standardisation aims at only 0.5-1 largest gaps = 5-10% discrepancy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2 examiners interlocutor and assessor + 2 candidates.</a:t>
            </a:r>
            <a:r>
              <a:rPr lang="en-GB" sz="1200" baseline="0" dirty="0"/>
              <a:t>  </a:t>
            </a:r>
            <a:r>
              <a:rPr lang="en-GB" dirty="0"/>
              <a:t>Interlocutor gives a global mark.</a:t>
            </a:r>
            <a:r>
              <a:rPr lang="en-GB" baseline="0" dirty="0"/>
              <a:t>  </a:t>
            </a:r>
            <a:r>
              <a:rPr lang="en-GB" dirty="0"/>
              <a:t>Must not mark candidates that they know</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Candidates can fail a component of the exam, but still pass on an aggregated mark- but it depends what it is being used for</a:t>
            </a:r>
          </a:p>
          <a:p>
            <a:endParaRPr lang="en-GB" baseline="0" dirty="0"/>
          </a:p>
          <a:p>
            <a:endParaRPr lang="en-GB" dirty="0"/>
          </a:p>
          <a:p>
            <a:endParaRPr lang="en-GB" baseline="0" dirty="0"/>
          </a:p>
        </p:txBody>
      </p:sp>
      <p:sp>
        <p:nvSpPr>
          <p:cNvPr id="4" name="Slide Number Placeholder 3"/>
          <p:cNvSpPr>
            <a:spLocks noGrp="1"/>
          </p:cNvSpPr>
          <p:nvPr>
            <p:ph type="sldNum" sz="quarter" idx="10"/>
          </p:nvPr>
        </p:nvSpPr>
        <p:spPr/>
        <p:txBody>
          <a:bodyPr/>
          <a:lstStyle/>
          <a:p>
            <a:fld id="{BAA2FF78-3739-4A8F-861A-22A8F36D74F5}" type="slidenum">
              <a:rPr lang="en-GB" smtClean="0"/>
              <a:t>5</a:t>
            </a:fld>
            <a:endParaRPr lang="en-GB"/>
          </a:p>
        </p:txBody>
      </p:sp>
    </p:spTree>
    <p:extLst>
      <p:ext uri="{BB962C8B-B14F-4D97-AF65-F5344CB8AC3E}">
        <p14:creationId xmlns:p14="http://schemas.microsoft.com/office/powerpoint/2010/main" val="1011327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UCLan’s</a:t>
            </a:r>
            <a:r>
              <a:rPr lang="en-GB" dirty="0"/>
              <a:t> testing project prepares and marks</a:t>
            </a:r>
            <a:r>
              <a:rPr lang="en-GB" baseline="0" dirty="0"/>
              <a:t> papers for CEG and internally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B2 37% Chinese, 14% Arabic L1 (Saudi, </a:t>
            </a:r>
            <a:r>
              <a:rPr lang="en-GB" baseline="0" dirty="0" err="1"/>
              <a:t>Qatari,Omani</a:t>
            </a:r>
            <a:r>
              <a:rPr lang="en-GB" baseline="0" dirty="0"/>
              <a:t>, Kuwait, Jordan, Bahrain)</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20% unknown (110 out of 542)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r>
              <a:rPr lang="en-GB" baseline="0" dirty="0"/>
              <a:t>C1 21% Chinese L1, 11% Nigerian, all the rest very mixed nationalities</a:t>
            </a:r>
          </a:p>
          <a:p>
            <a:r>
              <a:rPr lang="en-GB"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Originally I looked at C1 level- my rationale was that I’m interested in communicative competence suitable for university</a:t>
            </a:r>
            <a:r>
              <a:rPr lang="en-GB" sz="1200" kern="1200" baseline="0" dirty="0">
                <a:solidFill>
                  <a:schemeClr val="tx1"/>
                </a:solidFill>
                <a:effectLst/>
                <a:latin typeface="+mn-lt"/>
                <a:ea typeface="+mn-ea"/>
                <a:cs typeface="+mn-cs"/>
              </a:rPr>
              <a:t> level study (EAP/ESP contexts) </a:t>
            </a:r>
            <a:r>
              <a:rPr lang="en-GB" sz="1200" kern="1200" dirty="0">
                <a:solidFill>
                  <a:schemeClr val="tx1"/>
                </a:solidFill>
                <a:effectLst/>
                <a:latin typeface="+mn-lt"/>
                <a:ea typeface="+mn-ea"/>
                <a:cs typeface="+mn-cs"/>
              </a:rPr>
              <a:t>I’m interested in productive skills, particularly because success at </a:t>
            </a:r>
            <a:r>
              <a:rPr lang="en-GB" sz="1200" kern="1200" dirty="0" err="1">
                <a:solidFill>
                  <a:schemeClr val="tx1"/>
                </a:solidFill>
                <a:effectLst/>
                <a:latin typeface="+mn-lt"/>
                <a:ea typeface="+mn-ea"/>
                <a:cs typeface="+mn-cs"/>
              </a:rPr>
              <a:t>Uni</a:t>
            </a:r>
            <a:r>
              <a:rPr lang="en-GB" sz="1200" kern="1200" dirty="0">
                <a:solidFill>
                  <a:schemeClr val="tx1"/>
                </a:solidFill>
                <a:effectLst/>
                <a:latin typeface="+mn-lt"/>
                <a:ea typeface="+mn-ea"/>
                <a:cs typeface="+mn-cs"/>
              </a:rPr>
              <a:t> is largely determined by written</a:t>
            </a:r>
            <a:r>
              <a:rPr lang="en-GB" sz="1200" kern="1200" baseline="0" dirty="0">
                <a:solidFill>
                  <a:schemeClr val="tx1"/>
                </a:solidFill>
                <a:effectLst/>
                <a:latin typeface="+mn-lt"/>
                <a:ea typeface="+mn-ea"/>
                <a:cs typeface="+mn-cs"/>
              </a:rPr>
              <a:t> assessment, </a:t>
            </a:r>
            <a:r>
              <a:rPr lang="en-GB" sz="1200" kern="1200" dirty="0">
                <a:solidFill>
                  <a:schemeClr val="tx1"/>
                </a:solidFill>
                <a:effectLst/>
                <a:latin typeface="+mn-lt"/>
                <a:ea typeface="+mn-ea"/>
                <a:cs typeface="+mn-cs"/>
              </a:rPr>
              <a:t>so I separated out the C1 speaking and writing</a:t>
            </a:r>
            <a:r>
              <a:rPr lang="en-GB" sz="1200" kern="1200" baseline="0" dirty="0">
                <a:solidFill>
                  <a:schemeClr val="tx1"/>
                </a:solidFill>
                <a:effectLst/>
                <a:latin typeface="+mn-lt"/>
                <a:ea typeface="+mn-ea"/>
                <a:cs typeface="+mn-cs"/>
              </a:rPr>
              <a:t> scores for comparison.  At a </a:t>
            </a:r>
            <a:r>
              <a:rPr lang="en-GB" sz="1200" kern="1200" dirty="0">
                <a:solidFill>
                  <a:schemeClr val="tx1"/>
                </a:solidFill>
                <a:effectLst/>
                <a:latin typeface="+mn-lt"/>
                <a:ea typeface="+mn-ea"/>
                <a:cs typeface="+mn-cs"/>
              </a:rPr>
              <a:t>higher level I expected the gap to close between speaking and writing competence (Plus it was a smaller dataset..)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But I was</a:t>
            </a:r>
            <a:r>
              <a:rPr lang="en-GB" sz="1200" kern="1200" baseline="0" dirty="0">
                <a:solidFill>
                  <a:schemeClr val="tx1"/>
                </a:solidFill>
                <a:effectLst/>
                <a:latin typeface="+mn-lt"/>
                <a:ea typeface="+mn-ea"/>
                <a:cs typeface="+mn-cs"/>
              </a:rPr>
              <a:t> surprised at what I found so I then chose to look at B2 level- larger dataset.</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i="1" dirty="0"/>
              <a:t>Further notes: C1/C2</a:t>
            </a:r>
          </a:p>
          <a:p>
            <a:r>
              <a:rPr lang="en-GB" i="1" dirty="0"/>
              <a:t>Proficient user</a:t>
            </a:r>
            <a:r>
              <a:rPr lang="en-GB" i="1" baseline="0" dirty="0"/>
              <a:t> in the CEFR</a:t>
            </a:r>
          </a:p>
          <a:p>
            <a:r>
              <a:rPr lang="en-GB" sz="1200" b="0" i="1" kern="1200" dirty="0">
                <a:solidFill>
                  <a:schemeClr val="tx1"/>
                </a:solidFill>
                <a:effectLst/>
                <a:latin typeface="+mn-lt"/>
                <a:ea typeface="+mn-ea"/>
                <a:cs typeface="+mn-cs"/>
              </a:rPr>
              <a:t>Can understand a wide range of demanding, longer texts, and recognize implicit meaning.</a:t>
            </a:r>
          </a:p>
          <a:p>
            <a:r>
              <a:rPr lang="en-GB" sz="1200" b="0" i="1" kern="1200" dirty="0">
                <a:solidFill>
                  <a:schemeClr val="tx1"/>
                </a:solidFill>
                <a:effectLst/>
                <a:latin typeface="+mn-lt"/>
                <a:ea typeface="+mn-ea"/>
                <a:cs typeface="+mn-cs"/>
              </a:rPr>
              <a:t>Can express ideas fluently and spontaneously without much obvious searching for expressions.</a:t>
            </a:r>
          </a:p>
          <a:p>
            <a:r>
              <a:rPr lang="en-GB" sz="1200" b="0" i="1" kern="1200" dirty="0">
                <a:solidFill>
                  <a:schemeClr val="tx1"/>
                </a:solidFill>
                <a:effectLst/>
                <a:latin typeface="+mn-lt"/>
                <a:ea typeface="+mn-ea"/>
                <a:cs typeface="+mn-cs"/>
              </a:rPr>
              <a:t>Can use language flexibly and effectively for social, academic and professional purposes.</a:t>
            </a:r>
          </a:p>
          <a:p>
            <a:r>
              <a:rPr lang="en-GB" sz="1200" b="0" i="1" kern="1200" dirty="0">
                <a:solidFill>
                  <a:schemeClr val="tx1"/>
                </a:solidFill>
                <a:effectLst/>
                <a:latin typeface="+mn-lt"/>
                <a:ea typeface="+mn-ea"/>
                <a:cs typeface="+mn-cs"/>
              </a:rPr>
              <a:t>Can produce clear, well-structured, detailed text on complex subjects, showing controlled use of organizational patterns, connectors and cohesive devices.</a:t>
            </a:r>
          </a:p>
          <a:p>
            <a:endParaRPr lang="en-GB" dirty="0"/>
          </a:p>
        </p:txBody>
      </p:sp>
      <p:sp>
        <p:nvSpPr>
          <p:cNvPr id="4" name="Slide Number Placeholder 3"/>
          <p:cNvSpPr>
            <a:spLocks noGrp="1"/>
          </p:cNvSpPr>
          <p:nvPr>
            <p:ph type="sldNum" sz="quarter" idx="10"/>
          </p:nvPr>
        </p:nvSpPr>
        <p:spPr/>
        <p:txBody>
          <a:bodyPr/>
          <a:lstStyle/>
          <a:p>
            <a:fld id="{BAA2FF78-3739-4A8F-861A-22A8F36D74F5}" type="slidenum">
              <a:rPr lang="en-GB" smtClean="0"/>
              <a:t>6</a:t>
            </a:fld>
            <a:endParaRPr lang="en-GB"/>
          </a:p>
        </p:txBody>
      </p:sp>
    </p:spTree>
    <p:extLst>
      <p:ext uri="{BB962C8B-B14F-4D97-AF65-F5344CB8AC3E}">
        <p14:creationId xmlns:p14="http://schemas.microsoft.com/office/powerpoint/2010/main" val="4150108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Previous analysis from 2011-2014:</a:t>
            </a:r>
            <a:r>
              <a:rPr lang="en-GB" baseline="0" dirty="0"/>
              <a:t> </a:t>
            </a:r>
            <a:r>
              <a:rPr lang="en-GB" dirty="0"/>
              <a:t> writing better than speaking 1.4% at B2 but the</a:t>
            </a:r>
            <a:r>
              <a:rPr lang="en-GB" baseline="0" dirty="0"/>
              <a:t> exam candidates were young Greeks </a:t>
            </a:r>
            <a:r>
              <a:rPr lang="en-GB" dirty="0"/>
              <a:t>avg. (1.3% C1)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This is my counter-argument to colleagues who can cite anecdotal examples of students who are better at writing than speaking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Writing performance is very rarely better than speaking </a:t>
            </a:r>
            <a:r>
              <a:rPr lang="en-GB" b="1" dirty="0"/>
              <a:t>according to this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Which makes me wonder about ‘expert’ writing coming from poor speakers, but I need to look at</a:t>
            </a:r>
            <a:r>
              <a:rPr lang="en-GB" baseline="0" dirty="0"/>
              <a:t> a wider range of learners to gather evidence</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dirty="0"/>
              <a:t>The</a:t>
            </a:r>
            <a:r>
              <a:rPr lang="en-GB" baseline="0" dirty="0"/>
              <a:t> pattern</a:t>
            </a:r>
            <a:r>
              <a:rPr lang="en-GB" dirty="0"/>
              <a:t> is</a:t>
            </a:r>
            <a:r>
              <a:rPr lang="en-GB" baseline="0" dirty="0"/>
              <a:t> replicated</a:t>
            </a:r>
            <a:r>
              <a:rPr lang="en-GB" dirty="0"/>
              <a:t> across the levels</a:t>
            </a:r>
          </a:p>
          <a:p>
            <a:endParaRPr lang="en-GB" dirty="0"/>
          </a:p>
          <a:p>
            <a:r>
              <a:rPr lang="en-GB" dirty="0"/>
              <a:t>No profile is balanced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138FCF62-19B5-4C25-8C30-56028AA65C60}" type="slidenum">
              <a:rPr lang="en-GB" smtClean="0"/>
              <a:t>7</a:t>
            </a:fld>
            <a:endParaRPr lang="en-GB"/>
          </a:p>
        </p:txBody>
      </p:sp>
    </p:spTree>
    <p:extLst>
      <p:ext uri="{BB962C8B-B14F-4D97-AF65-F5344CB8AC3E}">
        <p14:creationId xmlns:p14="http://schemas.microsoft.com/office/powerpoint/2010/main" val="4278065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results sig at 0.01</a:t>
            </a:r>
          </a:p>
          <a:p>
            <a:r>
              <a:rPr lang="en-GB" dirty="0"/>
              <a:t>At B2 reading is most strongly correlated</a:t>
            </a:r>
            <a:r>
              <a:rPr lang="en-GB" baseline="0" dirty="0"/>
              <a:t> with the overall score, writing the least</a:t>
            </a:r>
          </a:p>
          <a:p>
            <a:r>
              <a:rPr lang="en-GB" baseline="0" dirty="0"/>
              <a:t>Reading is also strongly correlated at C1, but interestingly so is writing- but this is a much smaller sample- will check this again with more data</a:t>
            </a:r>
            <a:endParaRPr lang="en-GB" dirty="0"/>
          </a:p>
        </p:txBody>
      </p:sp>
      <p:sp>
        <p:nvSpPr>
          <p:cNvPr id="4" name="Slide Number Placeholder 3"/>
          <p:cNvSpPr>
            <a:spLocks noGrp="1"/>
          </p:cNvSpPr>
          <p:nvPr>
            <p:ph type="sldNum" sz="quarter" idx="10"/>
          </p:nvPr>
        </p:nvSpPr>
        <p:spPr/>
        <p:txBody>
          <a:bodyPr/>
          <a:lstStyle/>
          <a:p>
            <a:fld id="{138FCF62-19B5-4C25-8C30-56028AA65C60}" type="slidenum">
              <a:rPr lang="en-GB" smtClean="0"/>
              <a:t>8</a:t>
            </a:fld>
            <a:endParaRPr lang="en-GB"/>
          </a:p>
        </p:txBody>
      </p:sp>
    </p:spTree>
    <p:extLst>
      <p:ext uri="{BB962C8B-B14F-4D97-AF65-F5344CB8AC3E}">
        <p14:creationId xmlns:p14="http://schemas.microsoft.com/office/powerpoint/2010/main" val="3634359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Found that the % scores not normally distributed, but the skills gaps were apart from LW</a:t>
            </a:r>
          </a:p>
          <a:p>
            <a:r>
              <a:rPr lang="en-GB" sz="1200" kern="1200" dirty="0">
                <a:solidFill>
                  <a:schemeClr val="tx1"/>
                </a:solidFill>
                <a:effectLst/>
                <a:latin typeface="+mn-lt"/>
                <a:ea typeface="+mn-ea"/>
                <a:cs typeface="+mn-cs"/>
              </a:rPr>
              <a:t>Therefore compared the Spearman rank correlation values:</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B2 vs. C1, but also</a:t>
            </a:r>
            <a:r>
              <a:rPr lang="en-GB" sz="1200" kern="1200" baseline="0" dirty="0">
                <a:solidFill>
                  <a:schemeClr val="tx1"/>
                </a:solidFill>
                <a:effectLst/>
                <a:latin typeface="+mn-lt"/>
                <a:ea typeface="+mn-ea"/>
                <a:cs typeface="+mn-cs"/>
              </a:rPr>
              <a:t> ran Pearson because of the large sample size at B2</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Cohen 1988 L,M,S</a:t>
            </a:r>
            <a:r>
              <a:rPr lang="en-GB" sz="1200" kern="1200" baseline="0" dirty="0">
                <a:solidFill>
                  <a:schemeClr val="tx1"/>
                </a:solidFill>
                <a:effectLst/>
                <a:latin typeface="+mn-lt"/>
                <a:ea typeface="+mn-ea"/>
                <a:cs typeface="+mn-cs"/>
              </a:rPr>
              <a:t> categories all large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Coe</a:t>
            </a:r>
            <a:r>
              <a:rPr lang="en-GB" dirty="0"/>
              <a:t>fficient of determination = r2/100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At B2 all 4 skills are strongly correlated</a:t>
            </a:r>
          </a:p>
          <a:p>
            <a:r>
              <a:rPr lang="en-GB" sz="1200" kern="1200" dirty="0">
                <a:solidFill>
                  <a:schemeClr val="tx1"/>
                </a:solidFill>
                <a:effectLst/>
                <a:latin typeface="+mn-lt"/>
                <a:ea typeface="+mn-ea"/>
                <a:cs typeface="+mn-cs"/>
              </a:rPr>
              <a:t>L&amp;R e.g. receptive skills- most (49%)</a:t>
            </a:r>
          </a:p>
          <a:p>
            <a:r>
              <a:rPr lang="en-GB" sz="1200" kern="1200" dirty="0">
                <a:solidFill>
                  <a:schemeClr val="tx1"/>
                </a:solidFill>
                <a:effectLst/>
                <a:latin typeface="+mn-lt"/>
                <a:ea typeface="+mn-ea"/>
                <a:cs typeface="+mn-cs"/>
              </a:rPr>
              <a:t>W&amp;R e.g. literate skills- most (43%)      At C1 only W&amp;R most (58%)</a:t>
            </a:r>
          </a:p>
          <a:p>
            <a:r>
              <a:rPr lang="en-GB" sz="1200" kern="1200" dirty="0">
                <a:solidFill>
                  <a:schemeClr val="tx1"/>
                </a:solidFill>
                <a:effectLst/>
                <a:latin typeface="+mn-lt"/>
                <a:ea typeface="+mn-ea"/>
                <a:cs typeface="+mn-cs"/>
              </a:rPr>
              <a:t>S&amp;W e.g. productive skills- the least (27%) At C1, S&amp;W (15%)</a:t>
            </a:r>
          </a:p>
          <a:p>
            <a:endParaRPr lang="en-GB" dirty="0"/>
          </a:p>
        </p:txBody>
      </p:sp>
      <p:sp>
        <p:nvSpPr>
          <p:cNvPr id="4" name="Slide Number Placeholder 3"/>
          <p:cNvSpPr>
            <a:spLocks noGrp="1"/>
          </p:cNvSpPr>
          <p:nvPr>
            <p:ph type="sldNum" sz="quarter" idx="10"/>
          </p:nvPr>
        </p:nvSpPr>
        <p:spPr/>
        <p:txBody>
          <a:bodyPr/>
          <a:lstStyle/>
          <a:p>
            <a:fld id="{138FCF62-19B5-4C25-8C30-56028AA65C60}" type="slidenum">
              <a:rPr lang="en-GB" smtClean="0"/>
              <a:t>9</a:t>
            </a:fld>
            <a:endParaRPr lang="en-GB"/>
          </a:p>
        </p:txBody>
      </p:sp>
    </p:spTree>
    <p:extLst>
      <p:ext uri="{BB962C8B-B14F-4D97-AF65-F5344CB8AC3E}">
        <p14:creationId xmlns:p14="http://schemas.microsoft.com/office/powerpoint/2010/main" val="476800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A48A763-8DED-47EA-A9F6-46824FCDFAE8}" type="datetimeFigureOut">
              <a:rPr lang="en-GB" smtClean="0"/>
              <a:t>08/04/2017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472B0-9816-455A-8790-5E38BE0347BD}" type="slidenum">
              <a:rPr lang="en-GB" smtClean="0"/>
              <a:t>‹#›</a:t>
            </a:fld>
            <a:endParaRPr lang="en-GB"/>
          </a:p>
        </p:txBody>
      </p:sp>
    </p:spTree>
    <p:extLst>
      <p:ext uri="{BB962C8B-B14F-4D97-AF65-F5344CB8AC3E}">
        <p14:creationId xmlns:p14="http://schemas.microsoft.com/office/powerpoint/2010/main" val="2690477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48A763-8DED-47EA-A9F6-46824FCDFAE8}" type="datetimeFigureOut">
              <a:rPr lang="en-GB" smtClean="0"/>
              <a:t>08/04/2017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472B0-9816-455A-8790-5E38BE0347BD}" type="slidenum">
              <a:rPr lang="en-GB" smtClean="0"/>
              <a:t>‹#›</a:t>
            </a:fld>
            <a:endParaRPr lang="en-GB"/>
          </a:p>
        </p:txBody>
      </p:sp>
    </p:spTree>
    <p:extLst>
      <p:ext uri="{BB962C8B-B14F-4D97-AF65-F5344CB8AC3E}">
        <p14:creationId xmlns:p14="http://schemas.microsoft.com/office/powerpoint/2010/main" val="305992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48A763-8DED-47EA-A9F6-46824FCDFAE8}" type="datetimeFigureOut">
              <a:rPr lang="en-GB" smtClean="0"/>
              <a:t>08/04/2017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472B0-9816-455A-8790-5E38BE0347BD}" type="slidenum">
              <a:rPr lang="en-GB" smtClean="0"/>
              <a:t>‹#›</a:t>
            </a:fld>
            <a:endParaRPr lang="en-GB"/>
          </a:p>
        </p:txBody>
      </p:sp>
    </p:spTree>
    <p:extLst>
      <p:ext uri="{BB962C8B-B14F-4D97-AF65-F5344CB8AC3E}">
        <p14:creationId xmlns:p14="http://schemas.microsoft.com/office/powerpoint/2010/main" val="272268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48A763-8DED-47EA-A9F6-46824FCDFAE8}" type="datetimeFigureOut">
              <a:rPr lang="en-GB" smtClean="0"/>
              <a:t>08/04/2017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472B0-9816-455A-8790-5E38BE0347BD}" type="slidenum">
              <a:rPr lang="en-GB" smtClean="0"/>
              <a:t>‹#›</a:t>
            </a:fld>
            <a:endParaRPr lang="en-GB"/>
          </a:p>
        </p:txBody>
      </p:sp>
    </p:spTree>
    <p:extLst>
      <p:ext uri="{BB962C8B-B14F-4D97-AF65-F5344CB8AC3E}">
        <p14:creationId xmlns:p14="http://schemas.microsoft.com/office/powerpoint/2010/main" val="2494950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48A763-8DED-47EA-A9F6-46824FCDFAE8}" type="datetimeFigureOut">
              <a:rPr lang="en-GB" smtClean="0"/>
              <a:t>08/04/2017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472B0-9816-455A-8790-5E38BE0347BD}" type="slidenum">
              <a:rPr lang="en-GB" smtClean="0"/>
              <a:t>‹#›</a:t>
            </a:fld>
            <a:endParaRPr lang="en-GB"/>
          </a:p>
        </p:txBody>
      </p:sp>
    </p:spTree>
    <p:extLst>
      <p:ext uri="{BB962C8B-B14F-4D97-AF65-F5344CB8AC3E}">
        <p14:creationId xmlns:p14="http://schemas.microsoft.com/office/powerpoint/2010/main" val="4017179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A48A763-8DED-47EA-A9F6-46824FCDFAE8}" type="datetimeFigureOut">
              <a:rPr lang="en-GB" smtClean="0"/>
              <a:t>08/04/2017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5472B0-9816-455A-8790-5E38BE0347BD}" type="slidenum">
              <a:rPr lang="en-GB" smtClean="0"/>
              <a:t>‹#›</a:t>
            </a:fld>
            <a:endParaRPr lang="en-GB"/>
          </a:p>
        </p:txBody>
      </p:sp>
    </p:spTree>
    <p:extLst>
      <p:ext uri="{BB962C8B-B14F-4D97-AF65-F5344CB8AC3E}">
        <p14:creationId xmlns:p14="http://schemas.microsoft.com/office/powerpoint/2010/main" val="30452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A48A763-8DED-47EA-A9F6-46824FCDFAE8}" type="datetimeFigureOut">
              <a:rPr lang="en-GB" smtClean="0"/>
              <a:t>08/04/2017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5472B0-9816-455A-8790-5E38BE0347BD}" type="slidenum">
              <a:rPr lang="en-GB" smtClean="0"/>
              <a:t>‹#›</a:t>
            </a:fld>
            <a:endParaRPr lang="en-GB"/>
          </a:p>
        </p:txBody>
      </p:sp>
    </p:spTree>
    <p:extLst>
      <p:ext uri="{BB962C8B-B14F-4D97-AF65-F5344CB8AC3E}">
        <p14:creationId xmlns:p14="http://schemas.microsoft.com/office/powerpoint/2010/main" val="4273999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A48A763-8DED-47EA-A9F6-46824FCDFAE8}" type="datetimeFigureOut">
              <a:rPr lang="en-GB" smtClean="0"/>
              <a:t>08/04/2017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5472B0-9816-455A-8790-5E38BE0347BD}" type="slidenum">
              <a:rPr lang="en-GB" smtClean="0"/>
              <a:t>‹#›</a:t>
            </a:fld>
            <a:endParaRPr lang="en-GB"/>
          </a:p>
        </p:txBody>
      </p:sp>
    </p:spTree>
    <p:extLst>
      <p:ext uri="{BB962C8B-B14F-4D97-AF65-F5344CB8AC3E}">
        <p14:creationId xmlns:p14="http://schemas.microsoft.com/office/powerpoint/2010/main" val="1950119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8A763-8DED-47EA-A9F6-46824FCDFAE8}" type="datetimeFigureOut">
              <a:rPr lang="en-GB" smtClean="0"/>
              <a:t>08/04/2017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5472B0-9816-455A-8790-5E38BE0347BD}" type="slidenum">
              <a:rPr lang="en-GB" smtClean="0"/>
              <a:t>‹#›</a:t>
            </a:fld>
            <a:endParaRPr lang="en-GB"/>
          </a:p>
        </p:txBody>
      </p:sp>
    </p:spTree>
    <p:extLst>
      <p:ext uri="{BB962C8B-B14F-4D97-AF65-F5344CB8AC3E}">
        <p14:creationId xmlns:p14="http://schemas.microsoft.com/office/powerpoint/2010/main" val="2935319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48A763-8DED-47EA-A9F6-46824FCDFAE8}" type="datetimeFigureOut">
              <a:rPr lang="en-GB" smtClean="0"/>
              <a:t>08/04/2017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5472B0-9816-455A-8790-5E38BE0347BD}" type="slidenum">
              <a:rPr lang="en-GB" smtClean="0"/>
              <a:t>‹#›</a:t>
            </a:fld>
            <a:endParaRPr lang="en-GB"/>
          </a:p>
        </p:txBody>
      </p:sp>
    </p:spTree>
    <p:extLst>
      <p:ext uri="{BB962C8B-B14F-4D97-AF65-F5344CB8AC3E}">
        <p14:creationId xmlns:p14="http://schemas.microsoft.com/office/powerpoint/2010/main" val="245344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48A763-8DED-47EA-A9F6-46824FCDFAE8}" type="datetimeFigureOut">
              <a:rPr lang="en-GB" smtClean="0"/>
              <a:t>08/04/2017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5472B0-9816-455A-8790-5E38BE0347BD}" type="slidenum">
              <a:rPr lang="en-GB" smtClean="0"/>
              <a:t>‹#›</a:t>
            </a:fld>
            <a:endParaRPr lang="en-GB"/>
          </a:p>
        </p:txBody>
      </p:sp>
    </p:spTree>
    <p:extLst>
      <p:ext uri="{BB962C8B-B14F-4D97-AF65-F5344CB8AC3E}">
        <p14:creationId xmlns:p14="http://schemas.microsoft.com/office/powerpoint/2010/main" val="3396265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48A763-8DED-47EA-A9F6-46824FCDFAE8}" type="datetimeFigureOut">
              <a:rPr lang="en-GB" smtClean="0"/>
              <a:t>08/04/2017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472B0-9816-455A-8790-5E38BE0347BD}" type="slidenum">
              <a:rPr lang="en-GB" smtClean="0"/>
              <a:t>‹#›</a:t>
            </a:fld>
            <a:endParaRPr lang="en-GB"/>
          </a:p>
        </p:txBody>
      </p:sp>
    </p:spTree>
    <p:extLst>
      <p:ext uri="{BB962C8B-B14F-4D97-AF65-F5344CB8AC3E}">
        <p14:creationId xmlns:p14="http://schemas.microsoft.com/office/powerpoint/2010/main" val="1148910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45177" y="1122362"/>
            <a:ext cx="4411579" cy="2805401"/>
          </a:xfrm>
        </p:spPr>
        <p:txBody>
          <a:bodyPr>
            <a:noAutofit/>
          </a:bodyPr>
          <a:lstStyle/>
          <a:p>
            <a:r>
              <a:rPr lang="en-GB" sz="4400" dirty="0"/>
              <a:t>Uneven language proficiency: How spiky can a spiky profile be?</a:t>
            </a:r>
          </a:p>
        </p:txBody>
      </p:sp>
      <p:sp>
        <p:nvSpPr>
          <p:cNvPr id="3" name="Subtitle 2"/>
          <p:cNvSpPr>
            <a:spLocks noGrp="1"/>
          </p:cNvSpPr>
          <p:nvPr>
            <p:ph type="subTitle" idx="1"/>
          </p:nvPr>
        </p:nvSpPr>
        <p:spPr>
          <a:xfrm>
            <a:off x="6734873" y="4356769"/>
            <a:ext cx="4221883" cy="1655762"/>
          </a:xfrm>
        </p:spPr>
        <p:txBody>
          <a:bodyPr>
            <a:normAutofit lnSpcReduction="10000"/>
          </a:bodyPr>
          <a:lstStyle/>
          <a:p>
            <a:r>
              <a:rPr lang="en-GB" dirty="0"/>
              <a:t>Karen Smith</a:t>
            </a:r>
          </a:p>
          <a:p>
            <a:r>
              <a:rPr lang="en-GB" dirty="0"/>
              <a:t>Lecturer EAP/Study Skills</a:t>
            </a:r>
          </a:p>
          <a:p>
            <a:r>
              <a:rPr lang="en-GB" dirty="0"/>
              <a:t>University of Central Lancashire, Preston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400" y="1007395"/>
            <a:ext cx="5259913" cy="5005136"/>
          </a:xfrm>
          <a:prstGeom prst="rect">
            <a:avLst/>
          </a:prstGeom>
        </p:spPr>
      </p:pic>
    </p:spTree>
    <p:extLst>
      <p:ext uri="{BB962C8B-B14F-4D97-AF65-F5344CB8AC3E}">
        <p14:creationId xmlns:p14="http://schemas.microsoft.com/office/powerpoint/2010/main" val="950165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418" y="385907"/>
            <a:ext cx="10515600" cy="1325563"/>
          </a:xfrm>
        </p:spPr>
        <p:txBody>
          <a:bodyPr/>
          <a:lstStyle/>
          <a:p>
            <a:r>
              <a:rPr lang="en-GB" dirty="0"/>
              <a:t>Quartiles of the overall score at B2</a:t>
            </a:r>
          </a:p>
        </p:txBody>
      </p:sp>
      <p:graphicFrame>
        <p:nvGraphicFramePr>
          <p:cNvPr id="5" name="Table 4"/>
          <p:cNvGraphicFramePr>
            <a:graphicFrameLocks noGrp="1"/>
          </p:cNvGraphicFramePr>
          <p:nvPr>
            <p:extLst>
              <p:ext uri="{D42A27DB-BD31-4B8C-83A1-F6EECF244321}">
                <p14:modId xmlns:p14="http://schemas.microsoft.com/office/powerpoint/2010/main" val="2987085718"/>
              </p:ext>
            </p:extLst>
          </p:nvPr>
        </p:nvGraphicFramePr>
        <p:xfrm>
          <a:off x="1" y="1711470"/>
          <a:ext cx="12191998" cy="2753156"/>
        </p:xfrm>
        <a:graphic>
          <a:graphicData uri="http://schemas.openxmlformats.org/drawingml/2006/table">
            <a:tbl>
              <a:tblPr firstRow="1" bandRow="1">
                <a:tableStyleId>{5C22544A-7EE6-4342-B048-85BDC9FD1C3A}</a:tableStyleId>
              </a:tblPr>
              <a:tblGrid>
                <a:gridCol w="1204314">
                  <a:extLst>
                    <a:ext uri="{9D8B030D-6E8A-4147-A177-3AD203B41FA5}">
                      <a16:colId xmlns:a16="http://schemas.microsoft.com/office/drawing/2014/main" xmlns="" val="3179784867"/>
                    </a:ext>
                  </a:extLst>
                </a:gridCol>
                <a:gridCol w="1060671">
                  <a:extLst>
                    <a:ext uri="{9D8B030D-6E8A-4147-A177-3AD203B41FA5}">
                      <a16:colId xmlns:a16="http://schemas.microsoft.com/office/drawing/2014/main" xmlns="" val="2247113480"/>
                    </a:ext>
                  </a:extLst>
                </a:gridCol>
                <a:gridCol w="1256360">
                  <a:extLst>
                    <a:ext uri="{9D8B030D-6E8A-4147-A177-3AD203B41FA5}">
                      <a16:colId xmlns:a16="http://schemas.microsoft.com/office/drawing/2014/main" xmlns="" val="1800624394"/>
                    </a:ext>
                  </a:extLst>
                </a:gridCol>
                <a:gridCol w="1132494">
                  <a:extLst>
                    <a:ext uri="{9D8B030D-6E8A-4147-A177-3AD203B41FA5}">
                      <a16:colId xmlns:a16="http://schemas.microsoft.com/office/drawing/2014/main" xmlns="" val="20003"/>
                    </a:ext>
                  </a:extLst>
                </a:gridCol>
                <a:gridCol w="1061712">
                  <a:extLst>
                    <a:ext uri="{9D8B030D-6E8A-4147-A177-3AD203B41FA5}">
                      <a16:colId xmlns:a16="http://schemas.microsoft.com/office/drawing/2014/main" xmlns="" val="792251987"/>
                    </a:ext>
                  </a:extLst>
                </a:gridCol>
                <a:gridCol w="1166511">
                  <a:extLst>
                    <a:ext uri="{9D8B030D-6E8A-4147-A177-3AD203B41FA5}">
                      <a16:colId xmlns:a16="http://schemas.microsoft.com/office/drawing/2014/main" xmlns="" val="2375966201"/>
                    </a:ext>
                  </a:extLst>
                </a:gridCol>
                <a:gridCol w="737937">
                  <a:extLst>
                    <a:ext uri="{9D8B030D-6E8A-4147-A177-3AD203B41FA5}">
                      <a16:colId xmlns:a16="http://schemas.microsoft.com/office/drawing/2014/main" xmlns="" val="20006"/>
                    </a:ext>
                  </a:extLst>
                </a:gridCol>
                <a:gridCol w="898358">
                  <a:extLst>
                    <a:ext uri="{9D8B030D-6E8A-4147-A177-3AD203B41FA5}">
                      <a16:colId xmlns:a16="http://schemas.microsoft.com/office/drawing/2014/main" xmlns="" val="20007"/>
                    </a:ext>
                  </a:extLst>
                </a:gridCol>
                <a:gridCol w="914400">
                  <a:extLst>
                    <a:ext uri="{9D8B030D-6E8A-4147-A177-3AD203B41FA5}">
                      <a16:colId xmlns:a16="http://schemas.microsoft.com/office/drawing/2014/main" xmlns="" val="1052906135"/>
                    </a:ext>
                  </a:extLst>
                </a:gridCol>
                <a:gridCol w="962526">
                  <a:extLst>
                    <a:ext uri="{9D8B030D-6E8A-4147-A177-3AD203B41FA5}">
                      <a16:colId xmlns:a16="http://schemas.microsoft.com/office/drawing/2014/main" xmlns="" val="20009"/>
                    </a:ext>
                  </a:extLst>
                </a:gridCol>
                <a:gridCol w="850232">
                  <a:extLst>
                    <a:ext uri="{9D8B030D-6E8A-4147-A177-3AD203B41FA5}">
                      <a16:colId xmlns:a16="http://schemas.microsoft.com/office/drawing/2014/main" xmlns="" val="20010"/>
                    </a:ext>
                  </a:extLst>
                </a:gridCol>
                <a:gridCol w="946483">
                  <a:extLst>
                    <a:ext uri="{9D8B030D-6E8A-4147-A177-3AD203B41FA5}">
                      <a16:colId xmlns:a16="http://schemas.microsoft.com/office/drawing/2014/main" xmlns="" val="20011"/>
                    </a:ext>
                  </a:extLst>
                </a:gridCol>
              </a:tblGrid>
              <a:tr h="888423">
                <a:tc>
                  <a:txBody>
                    <a:bodyPr/>
                    <a:lstStyle/>
                    <a:p>
                      <a:r>
                        <a:rPr lang="en-GB" dirty="0">
                          <a:solidFill>
                            <a:schemeClr val="tx1"/>
                          </a:solidFill>
                        </a:rPr>
                        <a:t>Overall</a:t>
                      </a:r>
                      <a:r>
                        <a:rPr lang="en-GB" baseline="0" dirty="0">
                          <a:solidFill>
                            <a:schemeClr val="tx1"/>
                          </a:solidFill>
                        </a:rPr>
                        <a:t> score</a:t>
                      </a:r>
                      <a:endParaRPr lang="en-GB" dirty="0">
                        <a:solidFill>
                          <a:schemeClr val="tx1"/>
                        </a:solidFill>
                      </a:endParaRPr>
                    </a:p>
                  </a:txBody>
                  <a:tcPr/>
                </a:tc>
                <a:tc>
                  <a:txBody>
                    <a:bodyPr/>
                    <a:lstStyle/>
                    <a:p>
                      <a:r>
                        <a:rPr lang="en-GB" dirty="0">
                          <a:solidFill>
                            <a:schemeClr val="tx1"/>
                          </a:solidFill>
                        </a:rPr>
                        <a:t>% of sample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mean </a:t>
                      </a:r>
                      <a:r>
                        <a:rPr lang="en-GB" baseline="0" dirty="0">
                          <a:solidFill>
                            <a:schemeClr val="tx1"/>
                          </a:solidFill>
                        </a:rPr>
                        <a:t>score</a:t>
                      </a:r>
                      <a:endParaRPr lang="en-GB" dirty="0">
                        <a:solidFill>
                          <a:schemeClr val="tx1"/>
                        </a:solidFill>
                      </a:endParaRPr>
                    </a:p>
                    <a:p>
                      <a:r>
                        <a:rPr lang="en-GB" dirty="0">
                          <a:solidFill>
                            <a:schemeClr val="tx1"/>
                          </a:solidFill>
                        </a:rPr>
                        <a:t>Speaking</a:t>
                      </a:r>
                      <a:r>
                        <a:rPr lang="en-GB" baseline="0" dirty="0">
                          <a:solidFill>
                            <a:schemeClr val="tx1"/>
                          </a:solidFill>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mean</a:t>
                      </a:r>
                      <a:r>
                        <a:rPr lang="en-GB" baseline="0" dirty="0">
                          <a:solidFill>
                            <a:schemeClr val="tx1"/>
                          </a:solidFill>
                        </a:rPr>
                        <a:t> score</a:t>
                      </a:r>
                      <a:endParaRPr lang="en-GB" dirty="0">
                        <a:solidFill>
                          <a:schemeClr val="tx1"/>
                        </a:solidFill>
                      </a:endParaRPr>
                    </a:p>
                    <a:p>
                      <a:r>
                        <a:rPr lang="en-GB" baseline="0" dirty="0">
                          <a:solidFill>
                            <a:schemeClr val="tx1"/>
                          </a:solidFill>
                        </a:rPr>
                        <a:t>Listening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mean score</a:t>
                      </a:r>
                    </a:p>
                    <a:p>
                      <a:r>
                        <a:rPr lang="en-GB" dirty="0">
                          <a:solidFill>
                            <a:schemeClr val="tx1"/>
                          </a:solidFill>
                        </a:rPr>
                        <a:t>Reading </a:t>
                      </a:r>
                    </a:p>
                  </a:txBody>
                  <a:tcPr/>
                </a:tc>
                <a:tc>
                  <a:txBody>
                    <a:bodyPr/>
                    <a:lstStyle/>
                    <a:p>
                      <a:r>
                        <a:rPr lang="en-GB" dirty="0">
                          <a:solidFill>
                            <a:schemeClr val="tx1"/>
                          </a:solidFill>
                        </a:rPr>
                        <a:t>mean </a:t>
                      </a:r>
                    </a:p>
                    <a:p>
                      <a:r>
                        <a:rPr lang="en-GB" dirty="0">
                          <a:solidFill>
                            <a:schemeClr val="tx1"/>
                          </a:solidFill>
                        </a:rPr>
                        <a:t>score </a:t>
                      </a:r>
                    </a:p>
                    <a:p>
                      <a:r>
                        <a:rPr lang="en-GB" dirty="0">
                          <a:solidFill>
                            <a:schemeClr val="tx1"/>
                          </a:solidFill>
                        </a:rPr>
                        <a:t>Writing</a:t>
                      </a:r>
                    </a:p>
                  </a:txBody>
                  <a:tcPr/>
                </a:tc>
                <a:tc>
                  <a:txBody>
                    <a:bodyPr/>
                    <a:lstStyle/>
                    <a:p>
                      <a:r>
                        <a:rPr lang="en-GB" dirty="0">
                          <a:solidFill>
                            <a:schemeClr val="tx1"/>
                          </a:solidFill>
                        </a:rPr>
                        <a:t>S-W% gap</a:t>
                      </a:r>
                    </a:p>
                  </a:txBody>
                  <a:tcPr>
                    <a:solidFill>
                      <a:schemeClr val="accent2">
                        <a:lumMod val="60000"/>
                        <a:lumOff val="40000"/>
                      </a:schemeClr>
                    </a:solidFill>
                  </a:tcPr>
                </a:tc>
                <a:tc>
                  <a:txBody>
                    <a:bodyPr/>
                    <a:lstStyle/>
                    <a:p>
                      <a:r>
                        <a:rPr lang="en-GB" dirty="0">
                          <a:solidFill>
                            <a:schemeClr val="tx1"/>
                          </a:solidFill>
                        </a:rPr>
                        <a:t>L-W% gap</a:t>
                      </a:r>
                    </a:p>
                  </a:txBody>
                  <a:tcPr>
                    <a:solidFill>
                      <a:schemeClr val="accent2">
                        <a:lumMod val="60000"/>
                        <a:lumOff val="40000"/>
                      </a:schemeClr>
                    </a:solidFill>
                  </a:tcPr>
                </a:tc>
                <a:tc>
                  <a:txBody>
                    <a:bodyPr/>
                    <a:lstStyle/>
                    <a:p>
                      <a:r>
                        <a:rPr lang="en-GB" dirty="0">
                          <a:solidFill>
                            <a:schemeClr val="tx1"/>
                          </a:solidFill>
                        </a:rPr>
                        <a:t>R-W% gap</a:t>
                      </a:r>
                    </a:p>
                  </a:txBody>
                  <a:tcPr>
                    <a:solidFill>
                      <a:schemeClr val="accent2">
                        <a:lumMod val="60000"/>
                        <a:lumOff val="40000"/>
                      </a:schemeClr>
                    </a:solidFill>
                  </a:tcPr>
                </a:tc>
                <a:tc>
                  <a:txBody>
                    <a:bodyPr/>
                    <a:lstStyle/>
                    <a:p>
                      <a:r>
                        <a:rPr lang="en-GB" dirty="0">
                          <a:solidFill>
                            <a:schemeClr val="tx1"/>
                          </a:solidFill>
                        </a:rPr>
                        <a:t>S-R%</a:t>
                      </a:r>
                    </a:p>
                    <a:p>
                      <a:r>
                        <a:rPr lang="en-GB" dirty="0">
                          <a:solidFill>
                            <a:schemeClr val="tx1"/>
                          </a:solidFill>
                        </a:rPr>
                        <a:t>gap</a:t>
                      </a:r>
                    </a:p>
                  </a:txBody>
                  <a:tcPr>
                    <a:solidFill>
                      <a:schemeClr val="accent2">
                        <a:lumMod val="60000"/>
                        <a:lumOff val="40000"/>
                      </a:schemeClr>
                    </a:solidFill>
                  </a:tcPr>
                </a:tc>
                <a:tc>
                  <a:txBody>
                    <a:bodyPr/>
                    <a:lstStyle/>
                    <a:p>
                      <a:r>
                        <a:rPr lang="en-GB" dirty="0">
                          <a:solidFill>
                            <a:schemeClr val="tx1"/>
                          </a:solidFill>
                        </a:rPr>
                        <a:t>S-L%</a:t>
                      </a:r>
                      <a:r>
                        <a:rPr lang="en-GB" baseline="0" dirty="0">
                          <a:solidFill>
                            <a:schemeClr val="tx1"/>
                          </a:solidFill>
                        </a:rPr>
                        <a:t> gap</a:t>
                      </a:r>
                      <a:endParaRPr lang="en-GB" dirty="0">
                        <a:solidFill>
                          <a:schemeClr val="tx1"/>
                        </a:solidFill>
                      </a:endParaRPr>
                    </a:p>
                  </a:txBody>
                  <a:tcPr>
                    <a:solidFill>
                      <a:schemeClr val="accent2">
                        <a:lumMod val="60000"/>
                        <a:lumOff val="40000"/>
                      </a:schemeClr>
                    </a:solidFill>
                  </a:tcPr>
                </a:tc>
                <a:tc>
                  <a:txBody>
                    <a:bodyPr/>
                    <a:lstStyle/>
                    <a:p>
                      <a:r>
                        <a:rPr lang="en-GB" dirty="0">
                          <a:solidFill>
                            <a:schemeClr val="tx1"/>
                          </a:solidFill>
                        </a:rPr>
                        <a:t>L-R%</a:t>
                      </a:r>
                      <a:r>
                        <a:rPr lang="en-GB" baseline="0" dirty="0">
                          <a:solidFill>
                            <a:schemeClr val="tx1"/>
                          </a:solidFill>
                        </a:rPr>
                        <a:t> gap</a:t>
                      </a:r>
                      <a:endParaRPr lang="en-GB" dirty="0">
                        <a:solidFill>
                          <a:schemeClr val="tx1"/>
                        </a:solidFill>
                      </a:endParaRPr>
                    </a:p>
                  </a:txBody>
                  <a:tcPr>
                    <a:solidFill>
                      <a:schemeClr val="accent2">
                        <a:lumMod val="60000"/>
                        <a:lumOff val="40000"/>
                      </a:schemeClr>
                    </a:solidFill>
                  </a:tcPr>
                </a:tc>
                <a:extLst>
                  <a:ext uri="{0D108BD9-81ED-4DB2-BD59-A6C34878D82A}">
                    <a16:rowId xmlns:a16="http://schemas.microsoft.com/office/drawing/2014/main" xmlns="" val="3416457405"/>
                  </a:ext>
                </a:extLst>
              </a:tr>
              <a:tr h="459689">
                <a:tc>
                  <a:txBody>
                    <a:bodyPr/>
                    <a:lstStyle/>
                    <a:p>
                      <a:r>
                        <a:rPr lang="en-GB" dirty="0"/>
                        <a:t>0-25</a:t>
                      </a:r>
                    </a:p>
                  </a:txBody>
                  <a:tcPr/>
                </a:tc>
                <a:tc>
                  <a:txBody>
                    <a:bodyPr/>
                    <a:lstStyle/>
                    <a:p>
                      <a:r>
                        <a:rPr lang="en-GB" dirty="0"/>
                        <a:t>0</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tc>
                  <a:txBody>
                    <a:bodyPr/>
                    <a:lstStyle/>
                    <a:p>
                      <a:endParaRPr lang="en-GB" dirty="0"/>
                    </a:p>
                  </a:txBody>
                  <a:tcPr>
                    <a:solidFill>
                      <a:schemeClr val="accent2">
                        <a:lumMod val="60000"/>
                        <a:lumOff val="40000"/>
                      </a:schemeClr>
                    </a:solidFill>
                  </a:tcPr>
                </a:tc>
                <a:extLst>
                  <a:ext uri="{0D108BD9-81ED-4DB2-BD59-A6C34878D82A}">
                    <a16:rowId xmlns:a16="http://schemas.microsoft.com/office/drawing/2014/main" xmlns="" val="471416502"/>
                  </a:ext>
                </a:extLst>
              </a:tr>
              <a:tr h="459689">
                <a:tc>
                  <a:txBody>
                    <a:bodyPr/>
                    <a:lstStyle/>
                    <a:p>
                      <a:r>
                        <a:rPr lang="en-GB" dirty="0"/>
                        <a:t>26-50</a:t>
                      </a:r>
                    </a:p>
                  </a:txBody>
                  <a:tcPr/>
                </a:tc>
                <a:tc>
                  <a:txBody>
                    <a:bodyPr/>
                    <a:lstStyle/>
                    <a:p>
                      <a:r>
                        <a:rPr lang="en-GB" dirty="0"/>
                        <a:t>20.3</a:t>
                      </a:r>
                    </a:p>
                  </a:txBody>
                  <a:tcPr/>
                </a:tc>
                <a:tc>
                  <a:txBody>
                    <a:bodyPr/>
                    <a:lstStyle/>
                    <a:p>
                      <a:r>
                        <a:rPr lang="en-GB" dirty="0"/>
                        <a:t>59.32</a:t>
                      </a:r>
                    </a:p>
                  </a:txBody>
                  <a:tcPr/>
                </a:tc>
                <a:tc>
                  <a:txBody>
                    <a:bodyPr/>
                    <a:lstStyle/>
                    <a:p>
                      <a:r>
                        <a:rPr lang="en-GB" dirty="0"/>
                        <a:t>45.41</a:t>
                      </a:r>
                    </a:p>
                  </a:txBody>
                  <a:tcPr/>
                </a:tc>
                <a:tc>
                  <a:txBody>
                    <a:bodyPr/>
                    <a:lstStyle/>
                    <a:p>
                      <a:r>
                        <a:rPr lang="en-GB" dirty="0"/>
                        <a:t>37.55</a:t>
                      </a:r>
                    </a:p>
                  </a:txBody>
                  <a:tcPr/>
                </a:tc>
                <a:tc>
                  <a:txBody>
                    <a:bodyPr/>
                    <a:lstStyle/>
                    <a:p>
                      <a:r>
                        <a:rPr lang="en-GB" dirty="0"/>
                        <a:t>35.77</a:t>
                      </a:r>
                    </a:p>
                  </a:txBody>
                  <a:tcPr/>
                </a:tc>
                <a:tc>
                  <a:txBody>
                    <a:bodyPr/>
                    <a:lstStyle/>
                    <a:p>
                      <a:r>
                        <a:rPr lang="en-GB" b="1" dirty="0"/>
                        <a:t>23.55</a:t>
                      </a:r>
                    </a:p>
                  </a:txBody>
                  <a:tcPr>
                    <a:solidFill>
                      <a:schemeClr val="accent2">
                        <a:lumMod val="60000"/>
                        <a:lumOff val="40000"/>
                      </a:schemeClr>
                    </a:solidFill>
                  </a:tcPr>
                </a:tc>
                <a:tc>
                  <a:txBody>
                    <a:bodyPr/>
                    <a:lstStyle/>
                    <a:p>
                      <a:r>
                        <a:rPr lang="en-GB" dirty="0"/>
                        <a:t>9.64</a:t>
                      </a:r>
                    </a:p>
                  </a:txBody>
                  <a:tcPr>
                    <a:solidFill>
                      <a:schemeClr val="accent2">
                        <a:lumMod val="60000"/>
                        <a:lumOff val="40000"/>
                      </a:schemeClr>
                    </a:solidFill>
                  </a:tcPr>
                </a:tc>
                <a:tc>
                  <a:txBody>
                    <a:bodyPr/>
                    <a:lstStyle/>
                    <a:p>
                      <a:r>
                        <a:rPr lang="en-GB" dirty="0"/>
                        <a:t>1.78</a:t>
                      </a:r>
                    </a:p>
                  </a:txBody>
                  <a:tcPr>
                    <a:solidFill>
                      <a:schemeClr val="accent2">
                        <a:lumMod val="60000"/>
                        <a:lumOff val="40000"/>
                      </a:schemeClr>
                    </a:solidFill>
                  </a:tcPr>
                </a:tc>
                <a:tc>
                  <a:txBody>
                    <a:bodyPr/>
                    <a:lstStyle/>
                    <a:p>
                      <a:r>
                        <a:rPr lang="en-GB" b="1" dirty="0"/>
                        <a:t>21.77</a:t>
                      </a:r>
                    </a:p>
                  </a:txBody>
                  <a:tcPr>
                    <a:solidFill>
                      <a:schemeClr val="accent2">
                        <a:lumMod val="60000"/>
                        <a:lumOff val="40000"/>
                      </a:schemeClr>
                    </a:solidFill>
                  </a:tcPr>
                </a:tc>
                <a:tc>
                  <a:txBody>
                    <a:bodyPr/>
                    <a:lstStyle/>
                    <a:p>
                      <a:r>
                        <a:rPr lang="en-GB" dirty="0"/>
                        <a:t>13.91</a:t>
                      </a:r>
                    </a:p>
                  </a:txBody>
                  <a:tcPr>
                    <a:solidFill>
                      <a:schemeClr val="accent2">
                        <a:lumMod val="60000"/>
                        <a:lumOff val="40000"/>
                      </a:schemeClr>
                    </a:solidFill>
                  </a:tcPr>
                </a:tc>
                <a:tc>
                  <a:txBody>
                    <a:bodyPr/>
                    <a:lstStyle/>
                    <a:p>
                      <a:r>
                        <a:rPr lang="en-GB" dirty="0"/>
                        <a:t>7.86</a:t>
                      </a:r>
                    </a:p>
                  </a:txBody>
                  <a:tcPr>
                    <a:solidFill>
                      <a:schemeClr val="accent2">
                        <a:lumMod val="60000"/>
                        <a:lumOff val="40000"/>
                      </a:schemeClr>
                    </a:solidFill>
                  </a:tcPr>
                </a:tc>
                <a:extLst>
                  <a:ext uri="{0D108BD9-81ED-4DB2-BD59-A6C34878D82A}">
                    <a16:rowId xmlns:a16="http://schemas.microsoft.com/office/drawing/2014/main" xmlns="" val="2724976759"/>
                  </a:ext>
                </a:extLst>
              </a:tr>
              <a:tr h="459689">
                <a:tc>
                  <a:txBody>
                    <a:bodyPr/>
                    <a:lstStyle/>
                    <a:p>
                      <a:r>
                        <a:rPr lang="en-GB" dirty="0"/>
                        <a:t>51-75</a:t>
                      </a:r>
                    </a:p>
                  </a:txBody>
                  <a:tcPr/>
                </a:tc>
                <a:tc>
                  <a:txBody>
                    <a:bodyPr/>
                    <a:lstStyle/>
                    <a:p>
                      <a:r>
                        <a:rPr lang="en-GB" dirty="0"/>
                        <a:t>55.5</a:t>
                      </a:r>
                    </a:p>
                  </a:txBody>
                  <a:tcPr/>
                </a:tc>
                <a:tc>
                  <a:txBody>
                    <a:bodyPr/>
                    <a:lstStyle/>
                    <a:p>
                      <a:r>
                        <a:rPr lang="en-GB" dirty="0"/>
                        <a:t>75.12</a:t>
                      </a:r>
                    </a:p>
                  </a:txBody>
                  <a:tcPr/>
                </a:tc>
                <a:tc>
                  <a:txBody>
                    <a:bodyPr/>
                    <a:lstStyle/>
                    <a:p>
                      <a:r>
                        <a:rPr lang="en-GB" dirty="0"/>
                        <a:t>68.55</a:t>
                      </a:r>
                    </a:p>
                  </a:txBody>
                  <a:tcPr/>
                </a:tc>
                <a:tc>
                  <a:txBody>
                    <a:bodyPr/>
                    <a:lstStyle/>
                    <a:p>
                      <a:r>
                        <a:rPr lang="en-GB" dirty="0"/>
                        <a:t>61.24</a:t>
                      </a:r>
                    </a:p>
                  </a:txBody>
                  <a:tcPr/>
                </a:tc>
                <a:tc>
                  <a:txBody>
                    <a:bodyPr/>
                    <a:lstStyle/>
                    <a:p>
                      <a:r>
                        <a:rPr lang="en-GB" dirty="0"/>
                        <a:t>47.76</a:t>
                      </a:r>
                    </a:p>
                  </a:txBody>
                  <a:tcPr/>
                </a:tc>
                <a:tc>
                  <a:txBody>
                    <a:bodyPr/>
                    <a:lstStyle/>
                    <a:p>
                      <a:r>
                        <a:rPr lang="en-GB" b="1" dirty="0"/>
                        <a:t>27.36</a:t>
                      </a:r>
                    </a:p>
                  </a:txBody>
                  <a:tcPr>
                    <a:solidFill>
                      <a:schemeClr val="accent2">
                        <a:lumMod val="60000"/>
                        <a:lumOff val="40000"/>
                      </a:schemeClr>
                    </a:solidFill>
                  </a:tcPr>
                </a:tc>
                <a:tc>
                  <a:txBody>
                    <a:bodyPr/>
                    <a:lstStyle/>
                    <a:p>
                      <a:r>
                        <a:rPr lang="en-GB" dirty="0"/>
                        <a:t>20.79</a:t>
                      </a:r>
                    </a:p>
                  </a:txBody>
                  <a:tcPr>
                    <a:solidFill>
                      <a:schemeClr val="accent2">
                        <a:lumMod val="60000"/>
                        <a:lumOff val="40000"/>
                      </a:schemeClr>
                    </a:solidFill>
                  </a:tcPr>
                </a:tc>
                <a:tc>
                  <a:txBody>
                    <a:bodyPr/>
                    <a:lstStyle/>
                    <a:p>
                      <a:r>
                        <a:rPr lang="en-GB" dirty="0"/>
                        <a:t>13.48</a:t>
                      </a:r>
                    </a:p>
                  </a:txBody>
                  <a:tcPr>
                    <a:solidFill>
                      <a:schemeClr val="accent2">
                        <a:lumMod val="60000"/>
                        <a:lumOff val="40000"/>
                      </a:schemeClr>
                    </a:solidFill>
                  </a:tcPr>
                </a:tc>
                <a:tc>
                  <a:txBody>
                    <a:bodyPr/>
                    <a:lstStyle/>
                    <a:p>
                      <a:r>
                        <a:rPr lang="en-GB" dirty="0"/>
                        <a:t>13.88</a:t>
                      </a:r>
                    </a:p>
                  </a:txBody>
                  <a:tcPr>
                    <a:solidFill>
                      <a:schemeClr val="accent2">
                        <a:lumMod val="60000"/>
                        <a:lumOff val="40000"/>
                      </a:schemeClr>
                    </a:solidFill>
                  </a:tcPr>
                </a:tc>
                <a:tc>
                  <a:txBody>
                    <a:bodyPr/>
                    <a:lstStyle/>
                    <a:p>
                      <a:r>
                        <a:rPr lang="en-GB" dirty="0"/>
                        <a:t>6.57</a:t>
                      </a:r>
                    </a:p>
                  </a:txBody>
                  <a:tcPr>
                    <a:solidFill>
                      <a:schemeClr val="accent2">
                        <a:lumMod val="60000"/>
                        <a:lumOff val="40000"/>
                      </a:schemeClr>
                    </a:solidFill>
                  </a:tcPr>
                </a:tc>
                <a:tc>
                  <a:txBody>
                    <a:bodyPr/>
                    <a:lstStyle/>
                    <a:p>
                      <a:r>
                        <a:rPr lang="en-GB" dirty="0"/>
                        <a:t>7.31</a:t>
                      </a:r>
                    </a:p>
                  </a:txBody>
                  <a:tcPr>
                    <a:solidFill>
                      <a:schemeClr val="accent2">
                        <a:lumMod val="60000"/>
                        <a:lumOff val="40000"/>
                      </a:schemeClr>
                    </a:solidFill>
                  </a:tcPr>
                </a:tc>
                <a:extLst>
                  <a:ext uri="{0D108BD9-81ED-4DB2-BD59-A6C34878D82A}">
                    <a16:rowId xmlns:a16="http://schemas.microsoft.com/office/drawing/2014/main" xmlns="" val="3992523645"/>
                  </a:ext>
                </a:extLst>
              </a:tr>
              <a:tr h="459689">
                <a:tc>
                  <a:txBody>
                    <a:bodyPr/>
                    <a:lstStyle/>
                    <a:p>
                      <a:r>
                        <a:rPr lang="en-GB" dirty="0"/>
                        <a:t>76-100</a:t>
                      </a:r>
                    </a:p>
                  </a:txBody>
                  <a:tcPr/>
                </a:tc>
                <a:tc>
                  <a:txBody>
                    <a:bodyPr/>
                    <a:lstStyle/>
                    <a:p>
                      <a:r>
                        <a:rPr lang="en-GB" dirty="0"/>
                        <a:t>24.2</a:t>
                      </a:r>
                    </a:p>
                  </a:txBody>
                  <a:tcPr/>
                </a:tc>
                <a:tc>
                  <a:txBody>
                    <a:bodyPr/>
                    <a:lstStyle/>
                    <a:p>
                      <a:r>
                        <a:rPr lang="en-GB" dirty="0"/>
                        <a:t>92.92</a:t>
                      </a:r>
                    </a:p>
                  </a:txBody>
                  <a:tcPr/>
                </a:tc>
                <a:tc>
                  <a:txBody>
                    <a:bodyPr/>
                    <a:lstStyle/>
                    <a:p>
                      <a:r>
                        <a:rPr lang="en-GB" dirty="0"/>
                        <a:t>85.76</a:t>
                      </a:r>
                    </a:p>
                  </a:txBody>
                  <a:tcPr/>
                </a:tc>
                <a:tc>
                  <a:txBody>
                    <a:bodyPr/>
                    <a:lstStyle/>
                    <a:p>
                      <a:r>
                        <a:rPr lang="en-GB" dirty="0"/>
                        <a:t>84.44</a:t>
                      </a:r>
                    </a:p>
                  </a:txBody>
                  <a:tcPr/>
                </a:tc>
                <a:tc>
                  <a:txBody>
                    <a:bodyPr/>
                    <a:lstStyle/>
                    <a:p>
                      <a:r>
                        <a:rPr lang="en-GB" dirty="0"/>
                        <a:t>65.99</a:t>
                      </a:r>
                    </a:p>
                  </a:txBody>
                  <a:tcPr/>
                </a:tc>
                <a:tc>
                  <a:txBody>
                    <a:bodyPr/>
                    <a:lstStyle/>
                    <a:p>
                      <a:r>
                        <a:rPr lang="en-GB" b="1" dirty="0"/>
                        <a:t>26.93</a:t>
                      </a:r>
                    </a:p>
                  </a:txBody>
                  <a:tcPr>
                    <a:solidFill>
                      <a:schemeClr val="accent2">
                        <a:lumMod val="60000"/>
                        <a:lumOff val="40000"/>
                      </a:schemeClr>
                    </a:solidFill>
                  </a:tcPr>
                </a:tc>
                <a:tc>
                  <a:txBody>
                    <a:bodyPr/>
                    <a:lstStyle/>
                    <a:p>
                      <a:r>
                        <a:rPr lang="en-GB" dirty="0"/>
                        <a:t>19.77</a:t>
                      </a:r>
                    </a:p>
                  </a:txBody>
                  <a:tcPr>
                    <a:solidFill>
                      <a:schemeClr val="accent2">
                        <a:lumMod val="60000"/>
                        <a:lumOff val="40000"/>
                      </a:schemeClr>
                    </a:solidFill>
                  </a:tcPr>
                </a:tc>
                <a:tc>
                  <a:txBody>
                    <a:bodyPr/>
                    <a:lstStyle/>
                    <a:p>
                      <a:r>
                        <a:rPr lang="en-GB" dirty="0"/>
                        <a:t>18.45</a:t>
                      </a:r>
                    </a:p>
                  </a:txBody>
                  <a:tcPr>
                    <a:solidFill>
                      <a:schemeClr val="accent2">
                        <a:lumMod val="60000"/>
                        <a:lumOff val="40000"/>
                      </a:schemeClr>
                    </a:solidFill>
                  </a:tcPr>
                </a:tc>
                <a:tc>
                  <a:txBody>
                    <a:bodyPr/>
                    <a:lstStyle/>
                    <a:p>
                      <a:r>
                        <a:rPr lang="en-GB" dirty="0"/>
                        <a:t>8.48</a:t>
                      </a:r>
                    </a:p>
                  </a:txBody>
                  <a:tcPr>
                    <a:solidFill>
                      <a:schemeClr val="accent2">
                        <a:lumMod val="60000"/>
                        <a:lumOff val="40000"/>
                      </a:schemeClr>
                    </a:solidFill>
                  </a:tcPr>
                </a:tc>
                <a:tc>
                  <a:txBody>
                    <a:bodyPr/>
                    <a:lstStyle/>
                    <a:p>
                      <a:r>
                        <a:rPr lang="en-GB" dirty="0"/>
                        <a:t>7.16</a:t>
                      </a:r>
                    </a:p>
                  </a:txBody>
                  <a:tcPr>
                    <a:solidFill>
                      <a:schemeClr val="accent2">
                        <a:lumMod val="60000"/>
                        <a:lumOff val="40000"/>
                      </a:schemeClr>
                    </a:solidFill>
                  </a:tcPr>
                </a:tc>
                <a:tc>
                  <a:txBody>
                    <a:bodyPr/>
                    <a:lstStyle/>
                    <a:p>
                      <a:r>
                        <a:rPr lang="en-GB" dirty="0"/>
                        <a:t>1.32</a:t>
                      </a:r>
                    </a:p>
                  </a:txBody>
                  <a:tcPr>
                    <a:solidFill>
                      <a:schemeClr val="accent2">
                        <a:lumMod val="60000"/>
                        <a:lumOff val="40000"/>
                      </a:schemeClr>
                    </a:solidFill>
                  </a:tcPr>
                </a:tc>
                <a:extLst>
                  <a:ext uri="{0D108BD9-81ED-4DB2-BD59-A6C34878D82A}">
                    <a16:rowId xmlns:a16="http://schemas.microsoft.com/office/drawing/2014/main" xmlns="" val="1515095465"/>
                  </a:ext>
                </a:extLst>
              </a:tr>
            </a:tbl>
          </a:graphicData>
        </a:graphic>
      </p:graphicFrame>
    </p:spTree>
    <p:extLst>
      <p:ext uri="{BB962C8B-B14F-4D97-AF65-F5344CB8AC3E}">
        <p14:creationId xmlns:p14="http://schemas.microsoft.com/office/powerpoint/2010/main" val="2109363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31166"/>
          </a:xfrm>
        </p:spPr>
        <p:txBody>
          <a:bodyPr/>
          <a:lstStyle/>
          <a:p>
            <a:r>
              <a:rPr lang="en-GB" dirty="0"/>
              <a:t>A closer look at Writing vs. Speaking at B2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921302"/>
              </p:ext>
            </p:extLst>
          </p:nvPr>
        </p:nvGraphicFramePr>
        <p:xfrm>
          <a:off x="6236677" y="1619385"/>
          <a:ext cx="5955323" cy="4939088"/>
        </p:xfrm>
        <a:graphic>
          <a:graphicData uri="http://schemas.openxmlformats.org/drawingml/2006/table">
            <a:tbl>
              <a:tblPr firstRow="1" bandRow="1">
                <a:tableStyleId>{5C22544A-7EE6-4342-B048-85BDC9FD1C3A}</a:tableStyleId>
              </a:tblPr>
              <a:tblGrid>
                <a:gridCol w="1406769">
                  <a:extLst>
                    <a:ext uri="{9D8B030D-6E8A-4147-A177-3AD203B41FA5}">
                      <a16:colId xmlns:a16="http://schemas.microsoft.com/office/drawing/2014/main" xmlns="" val="421223870"/>
                    </a:ext>
                  </a:extLst>
                </a:gridCol>
                <a:gridCol w="1242646">
                  <a:extLst>
                    <a:ext uri="{9D8B030D-6E8A-4147-A177-3AD203B41FA5}">
                      <a16:colId xmlns:a16="http://schemas.microsoft.com/office/drawing/2014/main" xmlns="" val="617125458"/>
                    </a:ext>
                  </a:extLst>
                </a:gridCol>
                <a:gridCol w="2274277">
                  <a:extLst>
                    <a:ext uri="{9D8B030D-6E8A-4147-A177-3AD203B41FA5}">
                      <a16:colId xmlns:a16="http://schemas.microsoft.com/office/drawing/2014/main" xmlns="" val="2604470512"/>
                    </a:ext>
                  </a:extLst>
                </a:gridCol>
                <a:gridCol w="1031631">
                  <a:extLst>
                    <a:ext uri="{9D8B030D-6E8A-4147-A177-3AD203B41FA5}">
                      <a16:colId xmlns:a16="http://schemas.microsoft.com/office/drawing/2014/main" xmlns="" val="326453306"/>
                    </a:ext>
                  </a:extLst>
                </a:gridCol>
              </a:tblGrid>
              <a:tr h="1522930">
                <a:tc>
                  <a:txBody>
                    <a:bodyPr/>
                    <a:lstStyle/>
                    <a:p>
                      <a:r>
                        <a:rPr lang="en-GB" sz="2400" dirty="0">
                          <a:solidFill>
                            <a:schemeClr val="tx1"/>
                          </a:solidFill>
                        </a:rPr>
                        <a:t>Writing scores</a:t>
                      </a:r>
                    </a:p>
                  </a:txBody>
                  <a:tcPr/>
                </a:tc>
                <a:tc>
                  <a:txBody>
                    <a:bodyPr/>
                    <a:lstStyle/>
                    <a:p>
                      <a:r>
                        <a:rPr lang="en-GB" sz="2400" dirty="0">
                          <a:solidFill>
                            <a:schemeClr val="tx1"/>
                          </a:solidFill>
                        </a:rPr>
                        <a:t>% of sample</a:t>
                      </a:r>
                    </a:p>
                    <a:p>
                      <a:r>
                        <a:rPr lang="en-GB" sz="2400" dirty="0">
                          <a:solidFill>
                            <a:schemeClr val="tx1"/>
                          </a:solidFill>
                        </a:rPr>
                        <a:t>n=542</a:t>
                      </a:r>
                    </a:p>
                  </a:txBody>
                  <a:tcPr/>
                </a:tc>
                <a:tc>
                  <a:txBody>
                    <a:bodyPr/>
                    <a:lstStyle/>
                    <a:p>
                      <a:r>
                        <a:rPr lang="en-GB" sz="2400" dirty="0">
                          <a:solidFill>
                            <a:schemeClr val="tx1"/>
                          </a:solidFill>
                        </a:rPr>
                        <a:t>Mean %</a:t>
                      </a:r>
                      <a:r>
                        <a:rPr lang="en-GB" sz="2400" baseline="0" dirty="0">
                          <a:solidFill>
                            <a:schemeClr val="tx1"/>
                          </a:solidFill>
                        </a:rPr>
                        <a:t> gap </a:t>
                      </a:r>
                    </a:p>
                    <a:p>
                      <a:r>
                        <a:rPr lang="en-GB" sz="2400" baseline="0" dirty="0">
                          <a:solidFill>
                            <a:schemeClr val="tx1"/>
                          </a:solidFill>
                        </a:rPr>
                        <a:t>with speaking </a:t>
                      </a:r>
                    </a:p>
                    <a:p>
                      <a:r>
                        <a:rPr lang="en-GB" sz="2400" baseline="0" dirty="0">
                          <a:solidFill>
                            <a:schemeClr val="tx1"/>
                          </a:solidFill>
                        </a:rPr>
                        <a:t>score</a:t>
                      </a:r>
                      <a:endParaRPr lang="en-GB" sz="2400" dirty="0">
                        <a:solidFill>
                          <a:schemeClr val="tx1"/>
                        </a:solidFill>
                      </a:endParaRPr>
                    </a:p>
                  </a:txBody>
                  <a:tcPr/>
                </a:tc>
                <a:tc>
                  <a:txBody>
                    <a:bodyPr/>
                    <a:lstStyle/>
                    <a:p>
                      <a:r>
                        <a:rPr lang="en-GB" sz="2400" dirty="0">
                          <a:solidFill>
                            <a:schemeClr val="tx1"/>
                          </a:solidFill>
                        </a:rPr>
                        <a:t>SD</a:t>
                      </a:r>
                    </a:p>
                  </a:txBody>
                  <a:tcPr/>
                </a:tc>
                <a:extLst>
                  <a:ext uri="{0D108BD9-81ED-4DB2-BD59-A6C34878D82A}">
                    <a16:rowId xmlns:a16="http://schemas.microsoft.com/office/drawing/2014/main" xmlns="" val="1050212476"/>
                  </a:ext>
                </a:extLst>
              </a:tr>
              <a:tr h="827221">
                <a:tc>
                  <a:txBody>
                    <a:bodyPr/>
                    <a:lstStyle/>
                    <a:p>
                      <a:r>
                        <a:rPr lang="en-GB" sz="2400" dirty="0"/>
                        <a:t>0-25</a:t>
                      </a:r>
                    </a:p>
                  </a:txBody>
                  <a:tcPr/>
                </a:tc>
                <a:tc>
                  <a:txBody>
                    <a:bodyPr/>
                    <a:lstStyle/>
                    <a:p>
                      <a:r>
                        <a:rPr lang="en-GB" sz="2400" dirty="0"/>
                        <a:t>3.4</a:t>
                      </a:r>
                    </a:p>
                  </a:txBody>
                  <a:tcPr/>
                </a:tc>
                <a:tc>
                  <a:txBody>
                    <a:bodyPr/>
                    <a:lstStyle/>
                    <a:p>
                      <a:r>
                        <a:rPr lang="en-GB" sz="2400" dirty="0"/>
                        <a:t>44.11</a:t>
                      </a:r>
                    </a:p>
                  </a:txBody>
                  <a:tcPr/>
                </a:tc>
                <a:tc>
                  <a:txBody>
                    <a:bodyPr/>
                    <a:lstStyle/>
                    <a:p>
                      <a:r>
                        <a:rPr lang="en-GB" sz="2400" dirty="0"/>
                        <a:t>14.50</a:t>
                      </a:r>
                    </a:p>
                  </a:txBody>
                  <a:tcPr/>
                </a:tc>
                <a:extLst>
                  <a:ext uri="{0D108BD9-81ED-4DB2-BD59-A6C34878D82A}">
                    <a16:rowId xmlns:a16="http://schemas.microsoft.com/office/drawing/2014/main" xmlns="" val="3839568078"/>
                  </a:ext>
                </a:extLst>
              </a:tr>
              <a:tr h="862979">
                <a:tc>
                  <a:txBody>
                    <a:bodyPr/>
                    <a:lstStyle/>
                    <a:p>
                      <a:r>
                        <a:rPr lang="en-GB" sz="2400" dirty="0"/>
                        <a:t>26-50</a:t>
                      </a:r>
                    </a:p>
                  </a:txBody>
                  <a:tcPr/>
                </a:tc>
                <a:tc>
                  <a:txBody>
                    <a:bodyPr/>
                    <a:lstStyle/>
                    <a:p>
                      <a:r>
                        <a:rPr lang="en-GB" sz="2400" dirty="0"/>
                        <a:t>61</a:t>
                      </a:r>
                    </a:p>
                  </a:txBody>
                  <a:tcPr/>
                </a:tc>
                <a:tc>
                  <a:txBody>
                    <a:bodyPr/>
                    <a:lstStyle/>
                    <a:p>
                      <a:r>
                        <a:rPr lang="en-GB" sz="2400" dirty="0"/>
                        <a:t>29.20</a:t>
                      </a:r>
                    </a:p>
                  </a:txBody>
                  <a:tcPr/>
                </a:tc>
                <a:tc>
                  <a:txBody>
                    <a:bodyPr/>
                    <a:lstStyle/>
                    <a:p>
                      <a:r>
                        <a:rPr lang="en-GB" sz="2400" dirty="0"/>
                        <a:t>13.66</a:t>
                      </a:r>
                    </a:p>
                  </a:txBody>
                  <a:tcPr/>
                </a:tc>
                <a:extLst>
                  <a:ext uri="{0D108BD9-81ED-4DB2-BD59-A6C34878D82A}">
                    <a16:rowId xmlns:a16="http://schemas.microsoft.com/office/drawing/2014/main" xmlns="" val="2218811316"/>
                  </a:ext>
                </a:extLst>
              </a:tr>
              <a:tr h="862979">
                <a:tc>
                  <a:txBody>
                    <a:bodyPr/>
                    <a:lstStyle/>
                    <a:p>
                      <a:r>
                        <a:rPr lang="en-GB" sz="2400" dirty="0"/>
                        <a:t>51-75</a:t>
                      </a:r>
                    </a:p>
                  </a:txBody>
                  <a:tcPr/>
                </a:tc>
                <a:tc>
                  <a:txBody>
                    <a:bodyPr/>
                    <a:lstStyle/>
                    <a:p>
                      <a:r>
                        <a:rPr lang="en-GB" sz="2400" dirty="0"/>
                        <a:t>31</a:t>
                      </a:r>
                    </a:p>
                  </a:txBody>
                  <a:tcPr/>
                </a:tc>
                <a:tc>
                  <a:txBody>
                    <a:bodyPr/>
                    <a:lstStyle/>
                    <a:p>
                      <a:r>
                        <a:rPr lang="en-GB" sz="2400" dirty="0"/>
                        <a:t>22.91</a:t>
                      </a:r>
                    </a:p>
                  </a:txBody>
                  <a:tcPr/>
                </a:tc>
                <a:tc>
                  <a:txBody>
                    <a:bodyPr/>
                    <a:lstStyle/>
                    <a:p>
                      <a:r>
                        <a:rPr lang="en-GB" sz="2400" dirty="0"/>
                        <a:t>12.17</a:t>
                      </a:r>
                    </a:p>
                  </a:txBody>
                  <a:tcPr/>
                </a:tc>
                <a:extLst>
                  <a:ext uri="{0D108BD9-81ED-4DB2-BD59-A6C34878D82A}">
                    <a16:rowId xmlns:a16="http://schemas.microsoft.com/office/drawing/2014/main" xmlns="" val="1370040072"/>
                  </a:ext>
                </a:extLst>
              </a:tr>
              <a:tr h="862979">
                <a:tc>
                  <a:txBody>
                    <a:bodyPr/>
                    <a:lstStyle/>
                    <a:p>
                      <a:r>
                        <a:rPr lang="en-GB" sz="2400" dirty="0"/>
                        <a:t>76-100</a:t>
                      </a:r>
                    </a:p>
                  </a:txBody>
                  <a:tcPr/>
                </a:tc>
                <a:tc>
                  <a:txBody>
                    <a:bodyPr/>
                    <a:lstStyle/>
                    <a:p>
                      <a:r>
                        <a:rPr lang="en-GB" sz="2400" dirty="0"/>
                        <a:t>4.6</a:t>
                      </a:r>
                    </a:p>
                  </a:txBody>
                  <a:tcPr/>
                </a:tc>
                <a:tc>
                  <a:txBody>
                    <a:bodyPr/>
                    <a:lstStyle/>
                    <a:p>
                      <a:r>
                        <a:rPr lang="en-GB" sz="2400" dirty="0"/>
                        <a:t>9.80</a:t>
                      </a:r>
                    </a:p>
                  </a:txBody>
                  <a:tcPr/>
                </a:tc>
                <a:tc>
                  <a:txBody>
                    <a:bodyPr/>
                    <a:lstStyle/>
                    <a:p>
                      <a:r>
                        <a:rPr lang="en-GB" sz="2400" dirty="0"/>
                        <a:t>6.48</a:t>
                      </a:r>
                    </a:p>
                  </a:txBody>
                  <a:tcPr/>
                </a:tc>
                <a:extLst>
                  <a:ext uri="{0D108BD9-81ED-4DB2-BD59-A6C34878D82A}">
                    <a16:rowId xmlns:a16="http://schemas.microsoft.com/office/drawing/2014/main" xmlns="" val="2134909888"/>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069509173"/>
              </p:ext>
            </p:extLst>
          </p:nvPr>
        </p:nvGraphicFramePr>
        <p:xfrm>
          <a:off x="281355" y="1496291"/>
          <a:ext cx="5398476" cy="5135616"/>
        </p:xfrm>
        <a:graphic>
          <a:graphicData uri="http://schemas.openxmlformats.org/drawingml/2006/table">
            <a:tbl>
              <a:tblPr firstRow="1" bandRow="1">
                <a:tableStyleId>{5C22544A-7EE6-4342-B048-85BDC9FD1C3A}</a:tableStyleId>
              </a:tblPr>
              <a:tblGrid>
                <a:gridCol w="1424353">
                  <a:extLst>
                    <a:ext uri="{9D8B030D-6E8A-4147-A177-3AD203B41FA5}">
                      <a16:colId xmlns:a16="http://schemas.microsoft.com/office/drawing/2014/main" xmlns="" val="20000"/>
                    </a:ext>
                  </a:extLst>
                </a:gridCol>
                <a:gridCol w="1174235">
                  <a:extLst>
                    <a:ext uri="{9D8B030D-6E8A-4147-A177-3AD203B41FA5}">
                      <a16:colId xmlns:a16="http://schemas.microsoft.com/office/drawing/2014/main" xmlns="" val="20001"/>
                    </a:ext>
                  </a:extLst>
                </a:gridCol>
                <a:gridCol w="1903192">
                  <a:extLst>
                    <a:ext uri="{9D8B030D-6E8A-4147-A177-3AD203B41FA5}">
                      <a16:colId xmlns:a16="http://schemas.microsoft.com/office/drawing/2014/main" xmlns="" val="20002"/>
                    </a:ext>
                  </a:extLst>
                </a:gridCol>
                <a:gridCol w="896696">
                  <a:extLst>
                    <a:ext uri="{9D8B030D-6E8A-4147-A177-3AD203B41FA5}">
                      <a16:colId xmlns:a16="http://schemas.microsoft.com/office/drawing/2014/main" xmlns="" val="20003"/>
                    </a:ext>
                  </a:extLst>
                </a:gridCol>
              </a:tblGrid>
              <a:tr h="1499219">
                <a:tc>
                  <a:txBody>
                    <a:bodyPr/>
                    <a:lstStyle/>
                    <a:p>
                      <a:r>
                        <a:rPr lang="en-GB" sz="2400" dirty="0">
                          <a:solidFill>
                            <a:schemeClr val="tx1"/>
                          </a:solidFill>
                        </a:rPr>
                        <a:t>Speaking</a:t>
                      </a:r>
                      <a:r>
                        <a:rPr lang="en-GB" sz="2400" baseline="0" dirty="0">
                          <a:solidFill>
                            <a:schemeClr val="tx1"/>
                          </a:solidFill>
                        </a:rPr>
                        <a:t> </a:t>
                      </a:r>
                      <a:r>
                        <a:rPr lang="en-GB" sz="2400" dirty="0">
                          <a:solidFill>
                            <a:schemeClr val="tx1"/>
                          </a:solidFill>
                        </a:rPr>
                        <a:t>scores</a:t>
                      </a:r>
                    </a:p>
                  </a:txBody>
                  <a:tcPr/>
                </a:tc>
                <a:tc>
                  <a:txBody>
                    <a:bodyPr/>
                    <a:lstStyle/>
                    <a:p>
                      <a:r>
                        <a:rPr lang="en-GB" sz="2400" dirty="0">
                          <a:solidFill>
                            <a:schemeClr val="tx1"/>
                          </a:solidFill>
                        </a:rPr>
                        <a:t> of sample</a:t>
                      </a:r>
                    </a:p>
                    <a:p>
                      <a:r>
                        <a:rPr lang="en-GB" sz="2400" dirty="0">
                          <a:solidFill>
                            <a:schemeClr val="tx1"/>
                          </a:solidFill>
                        </a:rPr>
                        <a:t>n=542</a:t>
                      </a:r>
                    </a:p>
                    <a:p>
                      <a:endParaRPr lang="en-GB" sz="2400" dirty="0">
                        <a:solidFill>
                          <a:schemeClr val="tx1"/>
                        </a:solidFill>
                      </a:endParaRPr>
                    </a:p>
                  </a:txBody>
                  <a:tcPr/>
                </a:tc>
                <a:tc>
                  <a:txBody>
                    <a:bodyPr/>
                    <a:lstStyle/>
                    <a:p>
                      <a:r>
                        <a:rPr lang="en-GB" sz="2400" dirty="0">
                          <a:solidFill>
                            <a:schemeClr val="tx1"/>
                          </a:solidFill>
                        </a:rPr>
                        <a:t>Mean %</a:t>
                      </a:r>
                      <a:r>
                        <a:rPr lang="en-GB" sz="2400" baseline="0" dirty="0">
                          <a:solidFill>
                            <a:schemeClr val="tx1"/>
                          </a:solidFill>
                        </a:rPr>
                        <a:t> gap </a:t>
                      </a:r>
                    </a:p>
                    <a:p>
                      <a:r>
                        <a:rPr lang="en-GB" sz="2400" baseline="0" dirty="0">
                          <a:solidFill>
                            <a:schemeClr val="tx1"/>
                          </a:solidFill>
                        </a:rPr>
                        <a:t>with writing </a:t>
                      </a:r>
                    </a:p>
                    <a:p>
                      <a:r>
                        <a:rPr lang="en-GB" sz="2400" baseline="0" dirty="0">
                          <a:solidFill>
                            <a:schemeClr val="tx1"/>
                          </a:solidFill>
                        </a:rPr>
                        <a:t>score</a:t>
                      </a:r>
                      <a:endParaRPr lang="en-GB" sz="2400" dirty="0">
                        <a:solidFill>
                          <a:schemeClr val="tx1"/>
                        </a:solidFill>
                      </a:endParaRPr>
                    </a:p>
                  </a:txBody>
                  <a:tcPr/>
                </a:tc>
                <a:tc>
                  <a:txBody>
                    <a:bodyPr/>
                    <a:lstStyle/>
                    <a:p>
                      <a:r>
                        <a:rPr lang="en-GB" sz="2400" dirty="0">
                          <a:solidFill>
                            <a:schemeClr val="tx1"/>
                          </a:solidFill>
                        </a:rPr>
                        <a:t>SD</a:t>
                      </a:r>
                    </a:p>
                  </a:txBody>
                  <a:tcPr/>
                </a:tc>
                <a:extLst>
                  <a:ext uri="{0D108BD9-81ED-4DB2-BD59-A6C34878D82A}">
                    <a16:rowId xmlns:a16="http://schemas.microsoft.com/office/drawing/2014/main" xmlns="" val="10000"/>
                  </a:ext>
                </a:extLst>
              </a:tr>
              <a:tr h="895284">
                <a:tc>
                  <a:txBody>
                    <a:bodyPr/>
                    <a:lstStyle/>
                    <a:p>
                      <a:r>
                        <a:rPr lang="en-GB" sz="2400" i="1" dirty="0"/>
                        <a:t>0-25</a:t>
                      </a:r>
                    </a:p>
                  </a:txBody>
                  <a:tcPr/>
                </a:tc>
                <a:tc>
                  <a:txBody>
                    <a:bodyPr/>
                    <a:lstStyle/>
                    <a:p>
                      <a:r>
                        <a:rPr lang="en-GB" sz="2400" i="1" dirty="0"/>
                        <a:t>0.2</a:t>
                      </a:r>
                    </a:p>
                  </a:txBody>
                  <a:tcPr/>
                </a:tc>
                <a:tc>
                  <a:txBody>
                    <a:bodyPr/>
                    <a:lstStyle/>
                    <a:p>
                      <a:r>
                        <a:rPr lang="en-GB" sz="2400" i="1" dirty="0"/>
                        <a:t>35.00</a:t>
                      </a:r>
                    </a:p>
                  </a:txBody>
                  <a:tcPr/>
                </a:tc>
                <a:tc>
                  <a:txBody>
                    <a:bodyPr/>
                    <a:lstStyle/>
                    <a:p>
                      <a:r>
                        <a:rPr lang="en-GB" sz="2400" i="1" dirty="0"/>
                        <a:t>0</a:t>
                      </a:r>
                    </a:p>
                  </a:txBody>
                  <a:tcPr/>
                </a:tc>
                <a:extLst>
                  <a:ext uri="{0D108BD9-81ED-4DB2-BD59-A6C34878D82A}">
                    <a16:rowId xmlns:a16="http://schemas.microsoft.com/office/drawing/2014/main" xmlns="" val="10001"/>
                  </a:ext>
                </a:extLst>
              </a:tr>
              <a:tr h="895284">
                <a:tc>
                  <a:txBody>
                    <a:bodyPr/>
                    <a:lstStyle/>
                    <a:p>
                      <a:r>
                        <a:rPr lang="en-GB" sz="2400" dirty="0"/>
                        <a:t>26-50</a:t>
                      </a:r>
                    </a:p>
                  </a:txBody>
                  <a:tcPr/>
                </a:tc>
                <a:tc>
                  <a:txBody>
                    <a:bodyPr/>
                    <a:lstStyle/>
                    <a:p>
                      <a:r>
                        <a:rPr lang="en-GB" sz="2400" dirty="0"/>
                        <a:t>3.3</a:t>
                      </a:r>
                    </a:p>
                  </a:txBody>
                  <a:tcPr/>
                </a:tc>
                <a:tc>
                  <a:txBody>
                    <a:bodyPr/>
                    <a:lstStyle/>
                    <a:p>
                      <a:r>
                        <a:rPr lang="en-GB" sz="2400" dirty="0"/>
                        <a:t>10.22</a:t>
                      </a:r>
                    </a:p>
                  </a:txBody>
                  <a:tcPr/>
                </a:tc>
                <a:tc>
                  <a:txBody>
                    <a:bodyPr/>
                    <a:lstStyle/>
                    <a:p>
                      <a:r>
                        <a:rPr lang="en-GB" sz="2400" dirty="0"/>
                        <a:t>6.99</a:t>
                      </a:r>
                    </a:p>
                  </a:txBody>
                  <a:tcPr/>
                </a:tc>
                <a:extLst>
                  <a:ext uri="{0D108BD9-81ED-4DB2-BD59-A6C34878D82A}">
                    <a16:rowId xmlns:a16="http://schemas.microsoft.com/office/drawing/2014/main" xmlns="" val="10002"/>
                  </a:ext>
                </a:extLst>
              </a:tr>
              <a:tr h="895284">
                <a:tc>
                  <a:txBody>
                    <a:bodyPr/>
                    <a:lstStyle/>
                    <a:p>
                      <a:r>
                        <a:rPr lang="en-GB" sz="2400" dirty="0"/>
                        <a:t>51-75</a:t>
                      </a:r>
                    </a:p>
                  </a:txBody>
                  <a:tcPr/>
                </a:tc>
                <a:tc>
                  <a:txBody>
                    <a:bodyPr/>
                    <a:lstStyle/>
                    <a:p>
                      <a:r>
                        <a:rPr lang="en-GB" sz="2400" dirty="0"/>
                        <a:t>45.2</a:t>
                      </a:r>
                    </a:p>
                  </a:txBody>
                  <a:tcPr/>
                </a:tc>
                <a:tc>
                  <a:txBody>
                    <a:bodyPr/>
                    <a:lstStyle/>
                    <a:p>
                      <a:r>
                        <a:rPr lang="en-GB" sz="2400" dirty="0"/>
                        <a:t>21.16</a:t>
                      </a:r>
                    </a:p>
                  </a:txBody>
                  <a:tcPr/>
                </a:tc>
                <a:tc>
                  <a:txBody>
                    <a:bodyPr/>
                    <a:lstStyle/>
                    <a:p>
                      <a:r>
                        <a:rPr lang="en-GB" sz="2400" dirty="0"/>
                        <a:t>10.62</a:t>
                      </a:r>
                    </a:p>
                  </a:txBody>
                  <a:tcPr/>
                </a:tc>
                <a:extLst>
                  <a:ext uri="{0D108BD9-81ED-4DB2-BD59-A6C34878D82A}">
                    <a16:rowId xmlns:a16="http://schemas.microsoft.com/office/drawing/2014/main" xmlns="" val="10003"/>
                  </a:ext>
                </a:extLst>
              </a:tr>
              <a:tr h="895284">
                <a:tc>
                  <a:txBody>
                    <a:bodyPr/>
                    <a:lstStyle/>
                    <a:p>
                      <a:r>
                        <a:rPr lang="en-GB" sz="2400" dirty="0"/>
                        <a:t>76-100</a:t>
                      </a:r>
                    </a:p>
                  </a:txBody>
                  <a:tcPr/>
                </a:tc>
                <a:tc>
                  <a:txBody>
                    <a:bodyPr/>
                    <a:lstStyle/>
                    <a:p>
                      <a:r>
                        <a:rPr lang="en-GB" sz="2400" dirty="0"/>
                        <a:t>51.3</a:t>
                      </a:r>
                    </a:p>
                  </a:txBody>
                  <a:tcPr/>
                </a:tc>
                <a:tc>
                  <a:txBody>
                    <a:bodyPr/>
                    <a:lstStyle/>
                    <a:p>
                      <a:r>
                        <a:rPr lang="en-GB" sz="2400" dirty="0"/>
                        <a:t>32.97</a:t>
                      </a:r>
                    </a:p>
                  </a:txBody>
                  <a:tcPr/>
                </a:tc>
                <a:tc>
                  <a:txBody>
                    <a:bodyPr/>
                    <a:lstStyle/>
                    <a:p>
                      <a:r>
                        <a:rPr lang="en-GB" sz="2400" dirty="0"/>
                        <a:t>14.29</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798732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887482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0391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closer look at Reading vs. Listening</a:t>
            </a:r>
          </a:p>
        </p:txBody>
      </p:sp>
      <p:graphicFrame>
        <p:nvGraphicFramePr>
          <p:cNvPr id="4" name="Table 3"/>
          <p:cNvGraphicFramePr>
            <a:graphicFrameLocks noGrp="1"/>
          </p:cNvGraphicFramePr>
          <p:nvPr>
            <p:extLst>
              <p:ext uri="{D42A27DB-BD31-4B8C-83A1-F6EECF244321}">
                <p14:modId xmlns:p14="http://schemas.microsoft.com/office/powerpoint/2010/main" val="824810425"/>
              </p:ext>
            </p:extLst>
          </p:nvPr>
        </p:nvGraphicFramePr>
        <p:xfrm>
          <a:off x="281355" y="1496291"/>
          <a:ext cx="5398476" cy="5135616"/>
        </p:xfrm>
        <a:graphic>
          <a:graphicData uri="http://schemas.openxmlformats.org/drawingml/2006/table">
            <a:tbl>
              <a:tblPr firstRow="1" bandRow="1">
                <a:tableStyleId>{5C22544A-7EE6-4342-B048-85BDC9FD1C3A}</a:tableStyleId>
              </a:tblPr>
              <a:tblGrid>
                <a:gridCol w="1424353">
                  <a:extLst>
                    <a:ext uri="{9D8B030D-6E8A-4147-A177-3AD203B41FA5}">
                      <a16:colId xmlns:a16="http://schemas.microsoft.com/office/drawing/2014/main" xmlns="" val="20000"/>
                    </a:ext>
                  </a:extLst>
                </a:gridCol>
                <a:gridCol w="1174235">
                  <a:extLst>
                    <a:ext uri="{9D8B030D-6E8A-4147-A177-3AD203B41FA5}">
                      <a16:colId xmlns:a16="http://schemas.microsoft.com/office/drawing/2014/main" xmlns="" val="20001"/>
                    </a:ext>
                  </a:extLst>
                </a:gridCol>
                <a:gridCol w="1903192">
                  <a:extLst>
                    <a:ext uri="{9D8B030D-6E8A-4147-A177-3AD203B41FA5}">
                      <a16:colId xmlns:a16="http://schemas.microsoft.com/office/drawing/2014/main" xmlns="" val="20002"/>
                    </a:ext>
                  </a:extLst>
                </a:gridCol>
                <a:gridCol w="896696">
                  <a:extLst>
                    <a:ext uri="{9D8B030D-6E8A-4147-A177-3AD203B41FA5}">
                      <a16:colId xmlns:a16="http://schemas.microsoft.com/office/drawing/2014/main" xmlns="" val="20003"/>
                    </a:ext>
                  </a:extLst>
                </a:gridCol>
              </a:tblGrid>
              <a:tr h="1499219">
                <a:tc>
                  <a:txBody>
                    <a:bodyPr/>
                    <a:lstStyle/>
                    <a:p>
                      <a:r>
                        <a:rPr lang="en-GB" sz="2400" dirty="0">
                          <a:solidFill>
                            <a:schemeClr val="tx1"/>
                          </a:solidFill>
                        </a:rPr>
                        <a:t>Reading</a:t>
                      </a:r>
                      <a:r>
                        <a:rPr lang="en-GB" sz="2400" baseline="0" dirty="0">
                          <a:solidFill>
                            <a:schemeClr val="tx1"/>
                          </a:solidFill>
                        </a:rPr>
                        <a:t> </a:t>
                      </a:r>
                      <a:r>
                        <a:rPr lang="en-GB" sz="2400" dirty="0">
                          <a:solidFill>
                            <a:schemeClr val="tx1"/>
                          </a:solidFill>
                        </a:rPr>
                        <a:t>scores</a:t>
                      </a:r>
                    </a:p>
                  </a:txBody>
                  <a:tcPr/>
                </a:tc>
                <a:tc>
                  <a:txBody>
                    <a:bodyPr/>
                    <a:lstStyle/>
                    <a:p>
                      <a:r>
                        <a:rPr lang="en-GB" sz="2400" dirty="0">
                          <a:solidFill>
                            <a:schemeClr val="tx1"/>
                          </a:solidFill>
                        </a:rPr>
                        <a:t> of sample</a:t>
                      </a:r>
                    </a:p>
                    <a:p>
                      <a:r>
                        <a:rPr lang="en-GB" sz="2400" dirty="0">
                          <a:solidFill>
                            <a:schemeClr val="tx1"/>
                          </a:solidFill>
                        </a:rPr>
                        <a:t>n=542</a:t>
                      </a:r>
                    </a:p>
                    <a:p>
                      <a:endParaRPr lang="en-GB" sz="2400" dirty="0">
                        <a:solidFill>
                          <a:schemeClr val="tx1"/>
                        </a:solidFill>
                      </a:endParaRPr>
                    </a:p>
                  </a:txBody>
                  <a:tcPr/>
                </a:tc>
                <a:tc>
                  <a:txBody>
                    <a:bodyPr/>
                    <a:lstStyle/>
                    <a:p>
                      <a:r>
                        <a:rPr lang="en-GB" sz="2400" dirty="0">
                          <a:solidFill>
                            <a:schemeClr val="tx1"/>
                          </a:solidFill>
                        </a:rPr>
                        <a:t>Mean %</a:t>
                      </a:r>
                      <a:r>
                        <a:rPr lang="en-GB" sz="2400" baseline="0" dirty="0">
                          <a:solidFill>
                            <a:schemeClr val="tx1"/>
                          </a:solidFill>
                        </a:rPr>
                        <a:t> gap </a:t>
                      </a:r>
                    </a:p>
                    <a:p>
                      <a:r>
                        <a:rPr lang="en-GB" sz="2400" baseline="0" dirty="0">
                          <a:solidFill>
                            <a:schemeClr val="tx1"/>
                          </a:solidFill>
                        </a:rPr>
                        <a:t>with listening </a:t>
                      </a:r>
                    </a:p>
                    <a:p>
                      <a:r>
                        <a:rPr lang="en-GB" sz="2400" baseline="0" dirty="0">
                          <a:solidFill>
                            <a:schemeClr val="tx1"/>
                          </a:solidFill>
                        </a:rPr>
                        <a:t>score</a:t>
                      </a:r>
                      <a:endParaRPr lang="en-GB" sz="2400" dirty="0">
                        <a:solidFill>
                          <a:schemeClr val="tx1"/>
                        </a:solidFill>
                      </a:endParaRPr>
                    </a:p>
                  </a:txBody>
                  <a:tcPr/>
                </a:tc>
                <a:tc>
                  <a:txBody>
                    <a:bodyPr/>
                    <a:lstStyle/>
                    <a:p>
                      <a:r>
                        <a:rPr lang="en-GB" sz="2400" dirty="0">
                          <a:solidFill>
                            <a:schemeClr val="tx1"/>
                          </a:solidFill>
                        </a:rPr>
                        <a:t>SD</a:t>
                      </a:r>
                    </a:p>
                  </a:txBody>
                  <a:tcPr/>
                </a:tc>
                <a:extLst>
                  <a:ext uri="{0D108BD9-81ED-4DB2-BD59-A6C34878D82A}">
                    <a16:rowId xmlns:a16="http://schemas.microsoft.com/office/drawing/2014/main" xmlns="" val="10000"/>
                  </a:ext>
                </a:extLst>
              </a:tr>
              <a:tr h="895284">
                <a:tc>
                  <a:txBody>
                    <a:bodyPr/>
                    <a:lstStyle/>
                    <a:p>
                      <a:r>
                        <a:rPr lang="en-GB" sz="2400" dirty="0"/>
                        <a:t>0-25</a:t>
                      </a:r>
                    </a:p>
                  </a:txBody>
                  <a:tcPr/>
                </a:tc>
                <a:tc>
                  <a:txBody>
                    <a:bodyPr/>
                    <a:lstStyle/>
                    <a:p>
                      <a:r>
                        <a:rPr lang="en-GB" sz="2400" dirty="0"/>
                        <a:t>3%</a:t>
                      </a:r>
                    </a:p>
                  </a:txBody>
                  <a:tcPr/>
                </a:tc>
                <a:tc>
                  <a:txBody>
                    <a:bodyPr/>
                    <a:lstStyle/>
                    <a:p>
                      <a:r>
                        <a:rPr lang="en-GB" sz="2400" dirty="0"/>
                        <a:t>26.13</a:t>
                      </a:r>
                    </a:p>
                  </a:txBody>
                  <a:tcPr/>
                </a:tc>
                <a:tc>
                  <a:txBody>
                    <a:bodyPr/>
                    <a:lstStyle/>
                    <a:p>
                      <a:r>
                        <a:rPr lang="en-GB" sz="2400" dirty="0"/>
                        <a:t>11.92</a:t>
                      </a:r>
                    </a:p>
                  </a:txBody>
                  <a:tcPr/>
                </a:tc>
                <a:extLst>
                  <a:ext uri="{0D108BD9-81ED-4DB2-BD59-A6C34878D82A}">
                    <a16:rowId xmlns:a16="http://schemas.microsoft.com/office/drawing/2014/main" xmlns="" val="10001"/>
                  </a:ext>
                </a:extLst>
              </a:tr>
              <a:tr h="895284">
                <a:tc>
                  <a:txBody>
                    <a:bodyPr/>
                    <a:lstStyle/>
                    <a:p>
                      <a:r>
                        <a:rPr lang="en-GB" sz="2400" dirty="0"/>
                        <a:t>26-50</a:t>
                      </a:r>
                    </a:p>
                  </a:txBody>
                  <a:tcPr/>
                </a:tc>
                <a:tc>
                  <a:txBody>
                    <a:bodyPr/>
                    <a:lstStyle/>
                    <a:p>
                      <a:r>
                        <a:rPr lang="en-GB" sz="2400" dirty="0"/>
                        <a:t>27%</a:t>
                      </a:r>
                    </a:p>
                  </a:txBody>
                  <a:tcPr/>
                </a:tc>
                <a:tc>
                  <a:txBody>
                    <a:bodyPr/>
                    <a:lstStyle/>
                    <a:p>
                      <a:r>
                        <a:rPr lang="en-GB" sz="2400" dirty="0"/>
                        <a:t>14.85</a:t>
                      </a:r>
                    </a:p>
                  </a:txBody>
                  <a:tcPr/>
                </a:tc>
                <a:tc>
                  <a:txBody>
                    <a:bodyPr/>
                    <a:lstStyle/>
                    <a:p>
                      <a:r>
                        <a:rPr lang="en-GB" sz="2400" dirty="0"/>
                        <a:t>11.08</a:t>
                      </a:r>
                    </a:p>
                  </a:txBody>
                  <a:tcPr/>
                </a:tc>
                <a:extLst>
                  <a:ext uri="{0D108BD9-81ED-4DB2-BD59-A6C34878D82A}">
                    <a16:rowId xmlns:a16="http://schemas.microsoft.com/office/drawing/2014/main" xmlns="" val="10002"/>
                  </a:ext>
                </a:extLst>
              </a:tr>
              <a:tr h="895284">
                <a:tc>
                  <a:txBody>
                    <a:bodyPr/>
                    <a:lstStyle/>
                    <a:p>
                      <a:r>
                        <a:rPr lang="en-GB" sz="2400" dirty="0"/>
                        <a:t>51-75</a:t>
                      </a:r>
                    </a:p>
                  </a:txBody>
                  <a:tcPr/>
                </a:tc>
                <a:tc>
                  <a:txBody>
                    <a:bodyPr/>
                    <a:lstStyle/>
                    <a:p>
                      <a:r>
                        <a:rPr lang="en-GB" sz="2400" dirty="0"/>
                        <a:t>41%</a:t>
                      </a:r>
                    </a:p>
                  </a:txBody>
                  <a:tcPr/>
                </a:tc>
                <a:tc>
                  <a:txBody>
                    <a:bodyPr/>
                    <a:lstStyle/>
                    <a:p>
                      <a:r>
                        <a:rPr lang="en-GB" sz="2400" dirty="0"/>
                        <a:t>12.46</a:t>
                      </a:r>
                    </a:p>
                  </a:txBody>
                  <a:tcPr/>
                </a:tc>
                <a:tc>
                  <a:txBody>
                    <a:bodyPr/>
                    <a:lstStyle/>
                    <a:p>
                      <a:r>
                        <a:rPr lang="en-GB" sz="2400" dirty="0"/>
                        <a:t>9.25</a:t>
                      </a:r>
                    </a:p>
                  </a:txBody>
                  <a:tcPr/>
                </a:tc>
                <a:extLst>
                  <a:ext uri="{0D108BD9-81ED-4DB2-BD59-A6C34878D82A}">
                    <a16:rowId xmlns:a16="http://schemas.microsoft.com/office/drawing/2014/main" xmlns="" val="10003"/>
                  </a:ext>
                </a:extLst>
              </a:tr>
              <a:tr h="895284">
                <a:tc>
                  <a:txBody>
                    <a:bodyPr/>
                    <a:lstStyle/>
                    <a:p>
                      <a:r>
                        <a:rPr lang="en-GB" sz="2400" dirty="0"/>
                        <a:t>76-100</a:t>
                      </a:r>
                    </a:p>
                  </a:txBody>
                  <a:tcPr/>
                </a:tc>
                <a:tc>
                  <a:txBody>
                    <a:bodyPr/>
                    <a:lstStyle/>
                    <a:p>
                      <a:r>
                        <a:rPr lang="en-GB" sz="2400" dirty="0"/>
                        <a:t>29%</a:t>
                      </a:r>
                    </a:p>
                  </a:txBody>
                  <a:tcPr/>
                </a:tc>
                <a:tc>
                  <a:txBody>
                    <a:bodyPr/>
                    <a:lstStyle/>
                    <a:p>
                      <a:r>
                        <a:rPr lang="en-GB" sz="2400" dirty="0"/>
                        <a:t>8.46</a:t>
                      </a:r>
                    </a:p>
                  </a:txBody>
                  <a:tcPr/>
                </a:tc>
                <a:tc>
                  <a:txBody>
                    <a:bodyPr/>
                    <a:lstStyle/>
                    <a:p>
                      <a:r>
                        <a:rPr lang="en-GB" sz="2400" dirty="0"/>
                        <a:t>6.18</a:t>
                      </a:r>
                    </a:p>
                  </a:txBody>
                  <a:tcPr/>
                </a:tc>
                <a:extLst>
                  <a:ext uri="{0D108BD9-81ED-4DB2-BD59-A6C34878D82A}">
                    <a16:rowId xmlns:a16="http://schemas.microsoft.com/office/drawing/2014/main" xmlns="" val="1000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28771754"/>
              </p:ext>
            </p:extLst>
          </p:nvPr>
        </p:nvGraphicFramePr>
        <p:xfrm>
          <a:off x="6096000" y="1496291"/>
          <a:ext cx="5398476" cy="5135616"/>
        </p:xfrm>
        <a:graphic>
          <a:graphicData uri="http://schemas.openxmlformats.org/drawingml/2006/table">
            <a:tbl>
              <a:tblPr firstRow="1" bandRow="1">
                <a:tableStyleId>{5C22544A-7EE6-4342-B048-85BDC9FD1C3A}</a:tableStyleId>
              </a:tblPr>
              <a:tblGrid>
                <a:gridCol w="1424353">
                  <a:extLst>
                    <a:ext uri="{9D8B030D-6E8A-4147-A177-3AD203B41FA5}">
                      <a16:colId xmlns:a16="http://schemas.microsoft.com/office/drawing/2014/main" xmlns="" val="20000"/>
                    </a:ext>
                  </a:extLst>
                </a:gridCol>
                <a:gridCol w="1174235">
                  <a:extLst>
                    <a:ext uri="{9D8B030D-6E8A-4147-A177-3AD203B41FA5}">
                      <a16:colId xmlns:a16="http://schemas.microsoft.com/office/drawing/2014/main" xmlns="" val="20001"/>
                    </a:ext>
                  </a:extLst>
                </a:gridCol>
                <a:gridCol w="1903192">
                  <a:extLst>
                    <a:ext uri="{9D8B030D-6E8A-4147-A177-3AD203B41FA5}">
                      <a16:colId xmlns:a16="http://schemas.microsoft.com/office/drawing/2014/main" xmlns="" val="20002"/>
                    </a:ext>
                  </a:extLst>
                </a:gridCol>
                <a:gridCol w="896696">
                  <a:extLst>
                    <a:ext uri="{9D8B030D-6E8A-4147-A177-3AD203B41FA5}">
                      <a16:colId xmlns:a16="http://schemas.microsoft.com/office/drawing/2014/main" xmlns="" val="20003"/>
                    </a:ext>
                  </a:extLst>
                </a:gridCol>
              </a:tblGrid>
              <a:tr h="1499219">
                <a:tc>
                  <a:txBody>
                    <a:bodyPr/>
                    <a:lstStyle/>
                    <a:p>
                      <a:r>
                        <a:rPr lang="en-GB" sz="2400" dirty="0">
                          <a:solidFill>
                            <a:schemeClr val="tx1"/>
                          </a:solidFill>
                        </a:rPr>
                        <a:t>Listening</a:t>
                      </a:r>
                      <a:r>
                        <a:rPr lang="en-GB" sz="2400" baseline="0" dirty="0">
                          <a:solidFill>
                            <a:schemeClr val="tx1"/>
                          </a:solidFill>
                        </a:rPr>
                        <a:t> </a:t>
                      </a:r>
                      <a:r>
                        <a:rPr lang="en-GB" sz="2400" dirty="0">
                          <a:solidFill>
                            <a:schemeClr val="tx1"/>
                          </a:solidFill>
                        </a:rPr>
                        <a:t>scores</a:t>
                      </a:r>
                    </a:p>
                  </a:txBody>
                  <a:tcPr/>
                </a:tc>
                <a:tc>
                  <a:txBody>
                    <a:bodyPr/>
                    <a:lstStyle/>
                    <a:p>
                      <a:r>
                        <a:rPr lang="en-GB" sz="2400" dirty="0">
                          <a:solidFill>
                            <a:schemeClr val="tx1"/>
                          </a:solidFill>
                        </a:rPr>
                        <a:t> of sample</a:t>
                      </a:r>
                    </a:p>
                    <a:p>
                      <a:r>
                        <a:rPr lang="en-GB" sz="2400" dirty="0">
                          <a:solidFill>
                            <a:schemeClr val="tx1"/>
                          </a:solidFill>
                        </a:rPr>
                        <a:t>n=542</a:t>
                      </a:r>
                    </a:p>
                    <a:p>
                      <a:endParaRPr lang="en-GB" sz="2400" dirty="0">
                        <a:solidFill>
                          <a:schemeClr val="tx1"/>
                        </a:solidFill>
                      </a:endParaRPr>
                    </a:p>
                  </a:txBody>
                  <a:tcPr/>
                </a:tc>
                <a:tc>
                  <a:txBody>
                    <a:bodyPr/>
                    <a:lstStyle/>
                    <a:p>
                      <a:r>
                        <a:rPr lang="en-GB" sz="2400" dirty="0">
                          <a:solidFill>
                            <a:schemeClr val="tx1"/>
                          </a:solidFill>
                        </a:rPr>
                        <a:t>Mean %</a:t>
                      </a:r>
                      <a:r>
                        <a:rPr lang="en-GB" sz="2400" baseline="0" dirty="0">
                          <a:solidFill>
                            <a:schemeClr val="tx1"/>
                          </a:solidFill>
                        </a:rPr>
                        <a:t> gap </a:t>
                      </a:r>
                    </a:p>
                    <a:p>
                      <a:r>
                        <a:rPr lang="en-GB" sz="2400" baseline="0" dirty="0">
                          <a:solidFill>
                            <a:schemeClr val="tx1"/>
                          </a:solidFill>
                        </a:rPr>
                        <a:t>with reading </a:t>
                      </a:r>
                    </a:p>
                    <a:p>
                      <a:r>
                        <a:rPr lang="en-GB" sz="2400" baseline="0" dirty="0">
                          <a:solidFill>
                            <a:schemeClr val="tx1"/>
                          </a:solidFill>
                        </a:rPr>
                        <a:t>score</a:t>
                      </a:r>
                      <a:endParaRPr lang="en-GB" sz="2400" dirty="0">
                        <a:solidFill>
                          <a:schemeClr val="tx1"/>
                        </a:solidFill>
                      </a:endParaRPr>
                    </a:p>
                  </a:txBody>
                  <a:tcPr/>
                </a:tc>
                <a:tc>
                  <a:txBody>
                    <a:bodyPr/>
                    <a:lstStyle/>
                    <a:p>
                      <a:r>
                        <a:rPr lang="en-GB" sz="2400" dirty="0">
                          <a:solidFill>
                            <a:schemeClr val="tx1"/>
                          </a:solidFill>
                        </a:rPr>
                        <a:t>SD</a:t>
                      </a:r>
                    </a:p>
                  </a:txBody>
                  <a:tcPr/>
                </a:tc>
                <a:extLst>
                  <a:ext uri="{0D108BD9-81ED-4DB2-BD59-A6C34878D82A}">
                    <a16:rowId xmlns:a16="http://schemas.microsoft.com/office/drawing/2014/main" xmlns="" val="10000"/>
                  </a:ext>
                </a:extLst>
              </a:tr>
              <a:tr h="895284">
                <a:tc>
                  <a:txBody>
                    <a:bodyPr/>
                    <a:lstStyle/>
                    <a:p>
                      <a:r>
                        <a:rPr lang="en-GB" sz="2400" dirty="0"/>
                        <a:t>0-25</a:t>
                      </a:r>
                    </a:p>
                  </a:txBody>
                  <a:tcPr/>
                </a:tc>
                <a:tc>
                  <a:txBody>
                    <a:bodyPr/>
                    <a:lstStyle/>
                    <a:p>
                      <a:r>
                        <a:rPr lang="en-GB" sz="2400" dirty="0"/>
                        <a:t>1%</a:t>
                      </a:r>
                    </a:p>
                  </a:txBody>
                  <a:tcPr/>
                </a:tc>
                <a:tc>
                  <a:txBody>
                    <a:bodyPr/>
                    <a:lstStyle/>
                    <a:p>
                      <a:r>
                        <a:rPr lang="en-GB" sz="2400" dirty="0"/>
                        <a:t>9.50</a:t>
                      </a:r>
                    </a:p>
                  </a:txBody>
                  <a:tcPr/>
                </a:tc>
                <a:tc>
                  <a:txBody>
                    <a:bodyPr/>
                    <a:lstStyle/>
                    <a:p>
                      <a:r>
                        <a:rPr lang="en-GB" sz="2400" dirty="0"/>
                        <a:t>9.00</a:t>
                      </a:r>
                    </a:p>
                  </a:txBody>
                  <a:tcPr/>
                </a:tc>
                <a:extLst>
                  <a:ext uri="{0D108BD9-81ED-4DB2-BD59-A6C34878D82A}">
                    <a16:rowId xmlns:a16="http://schemas.microsoft.com/office/drawing/2014/main" xmlns="" val="10001"/>
                  </a:ext>
                </a:extLst>
              </a:tr>
              <a:tr h="895284">
                <a:tc>
                  <a:txBody>
                    <a:bodyPr/>
                    <a:lstStyle/>
                    <a:p>
                      <a:r>
                        <a:rPr lang="en-GB" sz="2400" dirty="0"/>
                        <a:t>26-50</a:t>
                      </a:r>
                    </a:p>
                  </a:txBody>
                  <a:tcPr/>
                </a:tc>
                <a:tc>
                  <a:txBody>
                    <a:bodyPr/>
                    <a:lstStyle/>
                    <a:p>
                      <a:r>
                        <a:rPr lang="en-GB" sz="2400" dirty="0"/>
                        <a:t>20%</a:t>
                      </a:r>
                    </a:p>
                  </a:txBody>
                  <a:tcPr/>
                </a:tc>
                <a:tc>
                  <a:txBody>
                    <a:bodyPr/>
                    <a:lstStyle/>
                    <a:p>
                      <a:r>
                        <a:rPr lang="en-GB" sz="2400" dirty="0"/>
                        <a:t>10.97</a:t>
                      </a:r>
                    </a:p>
                  </a:txBody>
                  <a:tcPr/>
                </a:tc>
                <a:tc>
                  <a:txBody>
                    <a:bodyPr/>
                    <a:lstStyle/>
                    <a:p>
                      <a:r>
                        <a:rPr lang="en-GB" sz="2400" dirty="0"/>
                        <a:t>8.69</a:t>
                      </a:r>
                    </a:p>
                  </a:txBody>
                  <a:tcPr/>
                </a:tc>
                <a:extLst>
                  <a:ext uri="{0D108BD9-81ED-4DB2-BD59-A6C34878D82A}">
                    <a16:rowId xmlns:a16="http://schemas.microsoft.com/office/drawing/2014/main" xmlns="" val="10002"/>
                  </a:ext>
                </a:extLst>
              </a:tr>
              <a:tr h="895284">
                <a:tc>
                  <a:txBody>
                    <a:bodyPr/>
                    <a:lstStyle/>
                    <a:p>
                      <a:r>
                        <a:rPr lang="en-GB" sz="2400" dirty="0"/>
                        <a:t>51-75</a:t>
                      </a:r>
                    </a:p>
                  </a:txBody>
                  <a:tcPr/>
                </a:tc>
                <a:tc>
                  <a:txBody>
                    <a:bodyPr/>
                    <a:lstStyle/>
                    <a:p>
                      <a:r>
                        <a:rPr lang="en-GB" sz="2400" dirty="0"/>
                        <a:t>45%</a:t>
                      </a:r>
                    </a:p>
                  </a:txBody>
                  <a:tcPr/>
                </a:tc>
                <a:tc>
                  <a:txBody>
                    <a:bodyPr/>
                    <a:lstStyle/>
                    <a:p>
                      <a:r>
                        <a:rPr lang="en-GB" sz="2400" dirty="0"/>
                        <a:t>12.89</a:t>
                      </a:r>
                    </a:p>
                  </a:txBody>
                  <a:tcPr/>
                </a:tc>
                <a:tc>
                  <a:txBody>
                    <a:bodyPr/>
                    <a:lstStyle/>
                    <a:p>
                      <a:r>
                        <a:rPr lang="en-GB" sz="2400" dirty="0"/>
                        <a:t>9.47</a:t>
                      </a:r>
                    </a:p>
                  </a:txBody>
                  <a:tcPr/>
                </a:tc>
                <a:extLst>
                  <a:ext uri="{0D108BD9-81ED-4DB2-BD59-A6C34878D82A}">
                    <a16:rowId xmlns:a16="http://schemas.microsoft.com/office/drawing/2014/main" xmlns="" val="10003"/>
                  </a:ext>
                </a:extLst>
              </a:tr>
              <a:tr h="895284">
                <a:tc>
                  <a:txBody>
                    <a:bodyPr/>
                    <a:lstStyle/>
                    <a:p>
                      <a:r>
                        <a:rPr lang="en-GB" sz="2400" dirty="0"/>
                        <a:t>76-100</a:t>
                      </a:r>
                    </a:p>
                  </a:txBody>
                  <a:tcPr/>
                </a:tc>
                <a:tc>
                  <a:txBody>
                    <a:bodyPr/>
                    <a:lstStyle/>
                    <a:p>
                      <a:r>
                        <a:rPr lang="en-GB" sz="2400" dirty="0"/>
                        <a:t>34%</a:t>
                      </a:r>
                    </a:p>
                  </a:txBody>
                  <a:tcPr/>
                </a:tc>
                <a:tc>
                  <a:txBody>
                    <a:bodyPr/>
                    <a:lstStyle/>
                    <a:p>
                      <a:r>
                        <a:rPr lang="en-GB" sz="2400" dirty="0"/>
                        <a:t>12.58</a:t>
                      </a:r>
                    </a:p>
                  </a:txBody>
                  <a:tcPr/>
                </a:tc>
                <a:tc>
                  <a:txBody>
                    <a:bodyPr/>
                    <a:lstStyle/>
                    <a:p>
                      <a:r>
                        <a:rPr lang="en-GB" sz="2400" dirty="0"/>
                        <a:t>10.52</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471956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picture so far…</a:t>
            </a:r>
          </a:p>
        </p:txBody>
      </p:sp>
      <p:sp>
        <p:nvSpPr>
          <p:cNvPr id="3" name="Content Placeholder 2"/>
          <p:cNvSpPr>
            <a:spLocks noGrp="1"/>
          </p:cNvSpPr>
          <p:nvPr>
            <p:ph idx="1"/>
          </p:nvPr>
        </p:nvSpPr>
        <p:spPr>
          <a:xfrm>
            <a:off x="149902" y="1467293"/>
            <a:ext cx="11902189" cy="4997301"/>
          </a:xfrm>
        </p:spPr>
        <p:txBody>
          <a:bodyPr>
            <a:normAutofit/>
          </a:bodyPr>
          <a:lstStyle/>
          <a:p>
            <a:pPr lvl="1"/>
            <a:r>
              <a:rPr lang="en-US" sz="2800" b="1" dirty="0"/>
              <a:t>What are the parameters of uneven proficiency across the 4 skills?</a:t>
            </a:r>
          </a:p>
          <a:p>
            <a:pPr lvl="1"/>
            <a:r>
              <a:rPr lang="en-GB" dirty="0"/>
              <a:t>Speaking appears to be the strongest, even in the weakest candidates</a:t>
            </a:r>
          </a:p>
          <a:p>
            <a:pPr lvl="1"/>
            <a:r>
              <a:rPr lang="en-GB" dirty="0"/>
              <a:t>Writing is the weakest link for all (no surprise there!)</a:t>
            </a:r>
          </a:p>
          <a:p>
            <a:pPr lvl="1"/>
            <a:r>
              <a:rPr lang="en-GB" dirty="0"/>
              <a:t>Writing is very rarely better than speaking (2.4% of candidates)</a:t>
            </a:r>
          </a:p>
          <a:p>
            <a:pPr lvl="1"/>
            <a:r>
              <a:rPr lang="en-GB" dirty="0"/>
              <a:t>Reading also lets down the weakest</a:t>
            </a:r>
          </a:p>
          <a:p>
            <a:pPr lvl="1"/>
            <a:r>
              <a:rPr lang="en-GB" dirty="0"/>
              <a:t>Top quartile writing scores show smallest gap with speaking</a:t>
            </a:r>
          </a:p>
          <a:p>
            <a:pPr lvl="1"/>
            <a:r>
              <a:rPr lang="en-US" sz="2800" b="1" dirty="0"/>
              <a:t>Are there correlations between the skills?</a:t>
            </a:r>
          </a:p>
          <a:p>
            <a:pPr lvl="1"/>
            <a:r>
              <a:rPr lang="en-GB" sz="2800" dirty="0"/>
              <a:t>receptive skills (R&amp;L) are the most correlated at B2, not C1</a:t>
            </a:r>
            <a:endParaRPr lang="en-US" sz="2800" b="1" dirty="0"/>
          </a:p>
          <a:p>
            <a:pPr lvl="1"/>
            <a:r>
              <a:rPr lang="en-GB" sz="2800" dirty="0"/>
              <a:t>literate skills (R&amp;W) also strongly correlated, more at C1</a:t>
            </a:r>
          </a:p>
          <a:p>
            <a:pPr lvl="1"/>
            <a:r>
              <a:rPr lang="en-GB" sz="2800" dirty="0"/>
              <a:t>Despite both being productive, Speaking &amp; Writing are least correlated</a:t>
            </a:r>
          </a:p>
          <a:p>
            <a:endParaRPr lang="en-GB" dirty="0"/>
          </a:p>
        </p:txBody>
      </p:sp>
    </p:spTree>
    <p:extLst>
      <p:ext uri="{BB962C8B-B14F-4D97-AF65-F5344CB8AC3E}">
        <p14:creationId xmlns:p14="http://schemas.microsoft.com/office/powerpoint/2010/main" val="1324663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Further study in spikiness…</a:t>
            </a:r>
          </a:p>
        </p:txBody>
      </p:sp>
      <p:sp>
        <p:nvSpPr>
          <p:cNvPr id="3" name="Content Placeholder 2"/>
          <p:cNvSpPr>
            <a:spLocks noGrp="1"/>
          </p:cNvSpPr>
          <p:nvPr>
            <p:ph idx="1"/>
          </p:nvPr>
        </p:nvSpPr>
        <p:spPr>
          <a:xfrm>
            <a:off x="3634740" y="1825625"/>
            <a:ext cx="7719060" cy="4351338"/>
          </a:xfrm>
        </p:spPr>
        <p:txBody>
          <a:bodyPr>
            <a:normAutofit fontScale="92500" lnSpcReduction="10000"/>
          </a:bodyPr>
          <a:lstStyle/>
          <a:p>
            <a:r>
              <a:rPr lang="en-GB" dirty="0"/>
              <a:t>Compare with other proficiency test data</a:t>
            </a:r>
          </a:p>
          <a:p>
            <a:pPr marL="0" indent="0">
              <a:buNone/>
            </a:pPr>
            <a:endParaRPr lang="en-GB" dirty="0"/>
          </a:p>
          <a:p>
            <a:r>
              <a:rPr lang="en-GB" dirty="0"/>
              <a:t>Closer inspection of the speaking and writing scores: what is going on within the scores?</a:t>
            </a:r>
          </a:p>
          <a:p>
            <a:pPr marL="0" indent="0">
              <a:buNone/>
            </a:pPr>
            <a:endParaRPr lang="en-GB" dirty="0"/>
          </a:p>
          <a:p>
            <a:r>
              <a:rPr lang="en-GB" dirty="0"/>
              <a:t>Compare performance under exam conditions against relaxed conditions (affective dimension)</a:t>
            </a:r>
          </a:p>
          <a:p>
            <a:pPr marL="0" indent="0">
              <a:buNone/>
            </a:pPr>
            <a:endParaRPr lang="en-GB" dirty="0"/>
          </a:p>
          <a:p>
            <a:r>
              <a:rPr lang="en-GB" dirty="0"/>
              <a:t>Explore modality preference &amp; self-efficacy (affective/personality-related)</a:t>
            </a:r>
          </a:p>
        </p:txBody>
      </p:sp>
      <p:pic>
        <p:nvPicPr>
          <p:cNvPr id="5" name="Picture 4"/>
          <p:cNvPicPr>
            <a:picLocks noChangeAspect="1"/>
          </p:cNvPicPr>
          <p:nvPr/>
        </p:nvPicPr>
        <p:blipFill>
          <a:blip r:embed="rId3"/>
          <a:stretch>
            <a:fillRect/>
          </a:stretch>
        </p:blipFill>
        <p:spPr>
          <a:xfrm>
            <a:off x="838200" y="1825624"/>
            <a:ext cx="2654336" cy="2837815"/>
          </a:xfrm>
          <a:prstGeom prst="rect">
            <a:avLst/>
          </a:prstGeom>
        </p:spPr>
      </p:pic>
    </p:spTree>
    <p:extLst>
      <p:ext uri="{BB962C8B-B14F-4D97-AF65-F5344CB8AC3E}">
        <p14:creationId xmlns:p14="http://schemas.microsoft.com/office/powerpoint/2010/main" val="75410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7808"/>
          </a:xfrm>
        </p:spPr>
        <p:txBody>
          <a:bodyPr>
            <a:normAutofit/>
          </a:bodyPr>
          <a:lstStyle/>
          <a:p>
            <a:r>
              <a:rPr lang="en-GB" sz="3200" dirty="0"/>
              <a:t>References</a:t>
            </a:r>
          </a:p>
        </p:txBody>
      </p:sp>
      <p:sp>
        <p:nvSpPr>
          <p:cNvPr id="3" name="Content Placeholder 2"/>
          <p:cNvSpPr>
            <a:spLocks noGrp="1"/>
          </p:cNvSpPr>
          <p:nvPr>
            <p:ph idx="1"/>
          </p:nvPr>
        </p:nvSpPr>
        <p:spPr>
          <a:xfrm>
            <a:off x="261257" y="1032934"/>
            <a:ext cx="11092543" cy="5621866"/>
          </a:xfrm>
        </p:spPr>
        <p:txBody>
          <a:bodyPr>
            <a:normAutofit fontScale="92500" lnSpcReduction="20000"/>
          </a:bodyPr>
          <a:lstStyle/>
          <a:p>
            <a:pPr marL="0" indent="0">
              <a:buNone/>
            </a:pPr>
            <a:r>
              <a:rPr lang="en-GB" sz="1900" dirty="0"/>
              <a:t>Baba, K., Takemoto, Y. and M. </a:t>
            </a:r>
            <a:r>
              <a:rPr lang="en-GB" sz="1900" dirty="0" err="1"/>
              <a:t>Yokochi</a:t>
            </a:r>
            <a:r>
              <a:rPr lang="en-GB" sz="1900" dirty="0"/>
              <a:t>. 2013. ‘Relationship between second language speaking and writing skills and modality preference of university EFL students’. </a:t>
            </a:r>
            <a:r>
              <a:rPr lang="en-GB" sz="1900" i="1" dirty="0"/>
              <a:t>Japanese Institutional Repositories Online. </a:t>
            </a:r>
            <a:r>
              <a:rPr lang="en-GB" sz="1900" dirty="0"/>
              <a:t>(Retrieved 14 March 2015 from http://jairo.nii.ac.jp/0263/00000548.)</a:t>
            </a:r>
          </a:p>
          <a:p>
            <a:pPr marL="0" indent="0">
              <a:buNone/>
            </a:pPr>
            <a:r>
              <a:rPr lang="en-GB" sz="1900" dirty="0" err="1"/>
              <a:t>Bereiter</a:t>
            </a:r>
            <a:r>
              <a:rPr lang="en-GB" sz="1900" dirty="0"/>
              <a:t>, C. &amp; M. </a:t>
            </a:r>
            <a:r>
              <a:rPr lang="en-GB" sz="1900" dirty="0" err="1"/>
              <a:t>Scardamalia</a:t>
            </a:r>
            <a:r>
              <a:rPr lang="en-GB" sz="1900" dirty="0"/>
              <a:t>. 1987. </a:t>
            </a:r>
            <a:r>
              <a:rPr lang="en-GB" sz="1900" i="1" dirty="0"/>
              <a:t>The Psychology of Written Composition.</a:t>
            </a:r>
            <a:r>
              <a:rPr lang="en-GB" sz="1900" dirty="0"/>
              <a:t> Hillsdale, NJ: Lawrence Erlbaum Associates.</a:t>
            </a:r>
          </a:p>
          <a:p>
            <a:pPr marL="0" indent="0">
              <a:buNone/>
            </a:pPr>
            <a:r>
              <a:rPr lang="en-GB" sz="1900" dirty="0" err="1"/>
              <a:t>Berninger</a:t>
            </a:r>
            <a:r>
              <a:rPr lang="en-GB" sz="1900" dirty="0"/>
              <a:t>, V. W., &amp; Abbott, R. D. 2010. ‘Listening comprehension, oral expression, reading comprehension, and written expression: Related yet unique language systems in grades 1, 3, 5, and 7’.</a:t>
            </a:r>
            <a:r>
              <a:rPr lang="en-GB" sz="1900" i="1" dirty="0"/>
              <a:t> Journal of Educational Psychology, 102/</a:t>
            </a:r>
            <a:r>
              <a:rPr lang="en-GB" sz="1900" dirty="0"/>
              <a:t>3: 635-651.</a:t>
            </a:r>
          </a:p>
          <a:p>
            <a:pPr marL="0" indent="0">
              <a:buNone/>
            </a:pPr>
            <a:r>
              <a:rPr lang="en-GB" sz="1900" dirty="0"/>
              <a:t>Cleland, A. and M. Pickering. 2006. ‘Do writing and speaking employ the same syntactic representations?’. </a:t>
            </a:r>
            <a:r>
              <a:rPr lang="en-GB" sz="1900" i="1" dirty="0"/>
              <a:t>Journal of Memory and Language </a:t>
            </a:r>
            <a:r>
              <a:rPr lang="en-GB" sz="1900" dirty="0"/>
              <a:t>54: 185 – 198.</a:t>
            </a:r>
          </a:p>
          <a:p>
            <a:pPr marL="0" indent="0">
              <a:buNone/>
            </a:pPr>
            <a:r>
              <a:rPr lang="en-GB" sz="1900" dirty="0"/>
              <a:t>Council of Europe. 2011</a:t>
            </a:r>
            <a:r>
              <a:rPr lang="en-GB" sz="1900" i="1" dirty="0"/>
              <a:t>. </a:t>
            </a:r>
            <a:r>
              <a:rPr lang="en-GB" sz="1900" dirty="0"/>
              <a:t>Common European Framework of Reference for Languages: Learning, Teaching, Assessment. Language Policy Unit, Strasbourg.  (Retrieved 14 March 2015 from http://www.coe.int/t/dg4/linguistic/Source/Framework_EN.pdf.)</a:t>
            </a:r>
            <a:endParaRPr lang="en-GB" sz="1900" i="1" dirty="0"/>
          </a:p>
          <a:p>
            <a:pPr marL="0" indent="0">
              <a:buNone/>
            </a:pPr>
            <a:r>
              <a:rPr lang="en-GB" sz="1900" dirty="0" err="1"/>
              <a:t>Dörnyei</a:t>
            </a:r>
            <a:r>
              <a:rPr lang="en-GB" sz="1900" dirty="0"/>
              <a:t>, Z. 2005. </a:t>
            </a:r>
            <a:r>
              <a:rPr lang="en-GB" sz="1900" i="1" dirty="0"/>
              <a:t>The Psychology of the Language Learner: Individual Differences in Second Language Acquisition</a:t>
            </a:r>
            <a:r>
              <a:rPr lang="en-GB" sz="1900" dirty="0"/>
              <a:t>. Mahwah, NJ: Lawrence Erlbaum.</a:t>
            </a:r>
          </a:p>
          <a:p>
            <a:pPr marL="0" indent="0">
              <a:buNone/>
            </a:pPr>
            <a:r>
              <a:rPr lang="en-GB" sz="1900" dirty="0" err="1"/>
              <a:t>Kormos</a:t>
            </a:r>
            <a:r>
              <a:rPr lang="en-GB" sz="1900" dirty="0"/>
              <a:t>, J. and A. </a:t>
            </a:r>
            <a:r>
              <a:rPr lang="en-GB" sz="1900" dirty="0" err="1"/>
              <a:t>Trebits</a:t>
            </a:r>
            <a:r>
              <a:rPr lang="en-GB" sz="1900" dirty="0"/>
              <a:t>. 2012. ‘The role of task complexity, modality and aptitude in narrative task performance’. </a:t>
            </a:r>
            <a:r>
              <a:rPr lang="en-GB" sz="1900" i="1" dirty="0"/>
              <a:t>Language Learning </a:t>
            </a:r>
            <a:r>
              <a:rPr lang="en-GB" sz="1900" dirty="0"/>
              <a:t>62/2: 439 – 472.</a:t>
            </a:r>
          </a:p>
          <a:p>
            <a:pPr marL="0" indent="0">
              <a:buNone/>
            </a:pPr>
            <a:r>
              <a:rPr lang="en-GB" sz="1900" dirty="0" err="1"/>
              <a:t>Weissberg</a:t>
            </a:r>
            <a:r>
              <a:rPr lang="en-GB" sz="1900" dirty="0"/>
              <a:t>, R. 2008. ‘Critiquing the Vygotskian approach to L2 literacy’ in D. Belcher &amp; A. </a:t>
            </a:r>
            <a:r>
              <a:rPr lang="en-GB" sz="1900" dirty="0" err="1"/>
              <a:t>Hirvela</a:t>
            </a:r>
            <a:r>
              <a:rPr lang="en-GB" sz="1900" dirty="0"/>
              <a:t>, A. (eds.). </a:t>
            </a:r>
            <a:r>
              <a:rPr lang="en-GB" sz="1900" i="1" dirty="0"/>
              <a:t>The Oral-literate Connection: Perspectives on L2 Speaking, Writing, and Other Media Interactions</a:t>
            </a:r>
            <a:r>
              <a:rPr lang="en-GB" sz="1900" dirty="0"/>
              <a:t>. Ann </a:t>
            </a:r>
            <a:r>
              <a:rPr lang="en-GB" sz="1900" dirty="0" err="1"/>
              <a:t>Arbor</a:t>
            </a:r>
            <a:r>
              <a:rPr lang="en-GB" sz="1900" dirty="0"/>
              <a:t>: University of Michigan Press.</a:t>
            </a:r>
          </a:p>
          <a:p>
            <a:pPr marL="0" indent="0">
              <a:buNone/>
            </a:pPr>
            <a:r>
              <a:rPr lang="en-GB" sz="1900" dirty="0"/>
              <a:t>Williams, J. 2008. ‘The speaking-writing connection in second language and academic literacy development’ in D. Belcher &amp; A. </a:t>
            </a:r>
            <a:r>
              <a:rPr lang="en-GB" sz="1900" dirty="0" err="1"/>
              <a:t>Hirvela</a:t>
            </a:r>
            <a:r>
              <a:rPr lang="en-GB" sz="1900" dirty="0"/>
              <a:t>, A. (eds.). </a:t>
            </a:r>
            <a:r>
              <a:rPr lang="en-GB" sz="1900" i="1" dirty="0"/>
              <a:t>The Oral-literate Connection: Perspectives on L2 Speaking, Writing, and Other Media Interactions</a:t>
            </a:r>
            <a:r>
              <a:rPr lang="en-GB" sz="1900" dirty="0"/>
              <a:t>. Ann </a:t>
            </a:r>
            <a:r>
              <a:rPr lang="en-GB" sz="1900" dirty="0" err="1"/>
              <a:t>Arbor</a:t>
            </a:r>
            <a:r>
              <a:rPr lang="en-GB" sz="1900" dirty="0"/>
              <a:t>: University of Michigan Press.</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endParaRPr lang="en-GB" dirty="0"/>
          </a:p>
        </p:txBody>
      </p:sp>
    </p:spTree>
    <p:extLst>
      <p:ext uri="{BB962C8B-B14F-4D97-AF65-F5344CB8AC3E}">
        <p14:creationId xmlns:p14="http://schemas.microsoft.com/office/powerpoint/2010/main" val="2559547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3" name="Content Placeholder 2"/>
          <p:cNvSpPr>
            <a:spLocks noGrp="1"/>
          </p:cNvSpPr>
          <p:nvPr>
            <p:ph idx="1"/>
          </p:nvPr>
        </p:nvSpPr>
        <p:spPr>
          <a:xfrm>
            <a:off x="481263" y="1825625"/>
            <a:ext cx="10872537" cy="4351338"/>
          </a:xfrm>
        </p:spPr>
        <p:txBody>
          <a:bodyPr>
            <a:normAutofit/>
          </a:bodyPr>
          <a:lstStyle/>
          <a:p>
            <a:r>
              <a:rPr lang="en-GB" dirty="0">
                <a:solidFill>
                  <a:schemeClr val="accent6">
                    <a:lumMod val="75000"/>
                  </a:schemeClr>
                </a:solidFill>
              </a:rPr>
              <a:t>Research questions:</a:t>
            </a:r>
          </a:p>
          <a:p>
            <a:pPr marL="0" indent="0">
              <a:buNone/>
            </a:pPr>
            <a:endParaRPr lang="en-GB" dirty="0">
              <a:solidFill>
                <a:schemeClr val="accent6">
                  <a:lumMod val="75000"/>
                </a:schemeClr>
              </a:solidFill>
            </a:endParaRPr>
          </a:p>
          <a:p>
            <a:pPr lvl="1"/>
            <a:r>
              <a:rPr lang="en-US" b="1" dirty="0"/>
              <a:t>What is the shape of uneven proficiency in EAP candidates across the 4 skills?</a:t>
            </a:r>
          </a:p>
          <a:p>
            <a:pPr marL="457200" lvl="1" indent="0">
              <a:buNone/>
            </a:pPr>
            <a:endParaRPr lang="en-GB" sz="2000" dirty="0"/>
          </a:p>
          <a:p>
            <a:pPr lvl="1"/>
            <a:r>
              <a:rPr lang="en-US" b="1" dirty="0"/>
              <a:t>Are there correlations between the skills?</a:t>
            </a:r>
            <a:endParaRPr lang="en-GB" sz="2400" dirty="0"/>
          </a:p>
          <a:p>
            <a:pPr lvl="1"/>
            <a:endParaRPr lang="en-GB" dirty="0"/>
          </a:p>
          <a:p>
            <a:r>
              <a:rPr lang="en-GB" dirty="0"/>
              <a:t>What are ‘spiky profiles’ and how ‘spiky’ can they get?</a:t>
            </a:r>
          </a:p>
        </p:txBody>
      </p:sp>
    </p:spTree>
    <p:extLst>
      <p:ext uri="{BB962C8B-B14F-4D97-AF65-F5344CB8AC3E}">
        <p14:creationId xmlns:p14="http://schemas.microsoft.com/office/powerpoint/2010/main" val="212828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loud Callout 13"/>
          <p:cNvSpPr/>
          <p:nvPr/>
        </p:nvSpPr>
        <p:spPr>
          <a:xfrm>
            <a:off x="653143" y="4202332"/>
            <a:ext cx="4045321" cy="2406462"/>
          </a:xfrm>
          <a:prstGeom prst="cloudCallout">
            <a:avLst>
              <a:gd name="adj1" fmla="val 46010"/>
              <a:gd name="adj2" fmla="val -6723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loud Callout 12"/>
          <p:cNvSpPr/>
          <p:nvPr/>
        </p:nvSpPr>
        <p:spPr>
          <a:xfrm>
            <a:off x="431075" y="1449977"/>
            <a:ext cx="3905794" cy="2495006"/>
          </a:xfrm>
          <a:prstGeom prst="cloudCallout">
            <a:avLst>
              <a:gd name="adj1" fmla="val 58431"/>
              <a:gd name="adj2" fmla="val 29516"/>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loud Callout 2"/>
          <p:cNvSpPr/>
          <p:nvPr/>
        </p:nvSpPr>
        <p:spPr>
          <a:xfrm>
            <a:off x="7008086" y="4114731"/>
            <a:ext cx="4686300" cy="2164523"/>
          </a:xfrm>
          <a:prstGeom prst="cloudCallout">
            <a:avLst>
              <a:gd name="adj1" fmla="val -42018"/>
              <a:gd name="adj2" fmla="val -63631"/>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t>‘spikiness’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3460" y="2948033"/>
            <a:ext cx="2286000" cy="1993900"/>
          </a:xfrm>
          <a:prstGeom prst="rect">
            <a:avLst/>
          </a:prstGeom>
        </p:spPr>
      </p:pic>
      <p:sp>
        <p:nvSpPr>
          <p:cNvPr id="9" name="TextBox 8"/>
          <p:cNvSpPr txBox="1"/>
          <p:nvPr/>
        </p:nvSpPr>
        <p:spPr>
          <a:xfrm>
            <a:off x="7917900" y="4650377"/>
            <a:ext cx="3435900" cy="1231106"/>
          </a:xfrm>
          <a:prstGeom prst="rect">
            <a:avLst/>
          </a:prstGeom>
          <a:noFill/>
        </p:spPr>
        <p:txBody>
          <a:bodyPr wrap="square" rtlCol="0">
            <a:spAutoFit/>
          </a:bodyPr>
          <a:lstStyle/>
          <a:p>
            <a:r>
              <a:rPr lang="en-GB" sz="2800" dirty="0"/>
              <a:t>Does variation matter?</a:t>
            </a:r>
          </a:p>
          <a:p>
            <a:endParaRPr lang="en-GB" dirty="0"/>
          </a:p>
        </p:txBody>
      </p:sp>
      <p:sp>
        <p:nvSpPr>
          <p:cNvPr id="11" name="TextBox 10"/>
          <p:cNvSpPr txBox="1"/>
          <p:nvPr/>
        </p:nvSpPr>
        <p:spPr>
          <a:xfrm>
            <a:off x="1622284" y="4650377"/>
            <a:ext cx="2182368" cy="2215991"/>
          </a:xfrm>
          <a:prstGeom prst="rect">
            <a:avLst/>
          </a:prstGeom>
          <a:noFill/>
        </p:spPr>
        <p:txBody>
          <a:bodyPr wrap="square" rtlCol="0">
            <a:spAutoFit/>
          </a:bodyPr>
          <a:lstStyle/>
          <a:p>
            <a:r>
              <a:rPr lang="en-GB" sz="2400" dirty="0"/>
              <a:t>Should we expect some skills to be always stronger than others?</a:t>
            </a:r>
          </a:p>
          <a:p>
            <a:endParaRPr lang="en-GB" dirty="0"/>
          </a:p>
        </p:txBody>
      </p:sp>
      <p:sp>
        <p:nvSpPr>
          <p:cNvPr id="12" name="TextBox 11"/>
          <p:cNvSpPr txBox="1"/>
          <p:nvPr/>
        </p:nvSpPr>
        <p:spPr>
          <a:xfrm>
            <a:off x="1622284" y="1948037"/>
            <a:ext cx="2435352" cy="1569660"/>
          </a:xfrm>
          <a:prstGeom prst="rect">
            <a:avLst/>
          </a:prstGeom>
          <a:noFill/>
        </p:spPr>
        <p:txBody>
          <a:bodyPr wrap="square" rtlCol="0">
            <a:spAutoFit/>
          </a:bodyPr>
          <a:lstStyle/>
          <a:p>
            <a:r>
              <a:rPr lang="en-GB" sz="2400" dirty="0"/>
              <a:t>How much variation is possible or natural?</a:t>
            </a:r>
          </a:p>
        </p:txBody>
      </p:sp>
      <p:sp>
        <p:nvSpPr>
          <p:cNvPr id="4" name="Cloud Callout 3"/>
          <p:cNvSpPr/>
          <p:nvPr/>
        </p:nvSpPr>
        <p:spPr>
          <a:xfrm>
            <a:off x="5417820" y="365125"/>
            <a:ext cx="6195060" cy="2065125"/>
          </a:xfrm>
          <a:prstGeom prst="cloudCallout">
            <a:avLst>
              <a:gd name="adj1" fmla="val -39389"/>
              <a:gd name="adj2" fmla="val 5617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Should we expect big score differences across the skills?</a:t>
            </a:r>
          </a:p>
        </p:txBody>
      </p:sp>
    </p:spTree>
    <p:extLst>
      <p:ext uri="{BB962C8B-B14F-4D97-AF65-F5344CB8AC3E}">
        <p14:creationId xmlns:p14="http://schemas.microsoft.com/office/powerpoint/2010/main" val="1789844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7829"/>
            <a:ext cx="10515600" cy="1102859"/>
          </a:xfrm>
        </p:spPr>
        <p:txBody>
          <a:bodyPr>
            <a:normAutofit fontScale="90000"/>
          </a:bodyPr>
          <a:lstStyle/>
          <a:p>
            <a:r>
              <a:rPr lang="en-GB" sz="4900" dirty="0"/>
              <a:t>Are the 4 skills connected? </a:t>
            </a:r>
            <a:r>
              <a:rPr lang="en-GB" dirty="0"/>
              <a:t/>
            </a:r>
            <a:br>
              <a:rPr lang="en-GB" dirty="0"/>
            </a:br>
            <a:endParaRPr lang="en-GB" dirty="0"/>
          </a:p>
        </p:txBody>
      </p:sp>
      <p:sp>
        <p:nvSpPr>
          <p:cNvPr id="3" name="Content Placeholder 2"/>
          <p:cNvSpPr>
            <a:spLocks noGrp="1"/>
          </p:cNvSpPr>
          <p:nvPr>
            <p:ph idx="1"/>
          </p:nvPr>
        </p:nvSpPr>
        <p:spPr>
          <a:xfrm>
            <a:off x="838200" y="1502229"/>
            <a:ext cx="10932268" cy="4674734"/>
          </a:xfrm>
        </p:spPr>
        <p:txBody>
          <a:bodyPr>
            <a:normAutofit/>
          </a:bodyPr>
          <a:lstStyle/>
          <a:p>
            <a:r>
              <a:rPr lang="en-GB" dirty="0"/>
              <a:t>In L1 listening and speaking develop together</a:t>
            </a:r>
          </a:p>
          <a:p>
            <a:r>
              <a:rPr lang="en-GB" dirty="0"/>
              <a:t>Then ‘literate’ skills grow from speaking &amp; listening</a:t>
            </a:r>
          </a:p>
          <a:p>
            <a:r>
              <a:rPr lang="en-GB" dirty="0"/>
              <a:t>Writing skills grow from speaking &amp; listening (</a:t>
            </a:r>
            <a:r>
              <a:rPr lang="en-GB" dirty="0" err="1"/>
              <a:t>Berninger</a:t>
            </a:r>
            <a:r>
              <a:rPr lang="en-GB" dirty="0"/>
              <a:t> &amp; Abbot,2010)</a:t>
            </a:r>
          </a:p>
          <a:p>
            <a:r>
              <a:rPr lang="en-GB" dirty="0"/>
              <a:t>The same brain mechanism is used for syntactic encoding in speaking and writing (Cleland &amp; Pickering, 2006)</a:t>
            </a:r>
          </a:p>
          <a:p>
            <a:r>
              <a:rPr lang="en-GB" dirty="0"/>
              <a:t>Speaking does not always precede writing in L2</a:t>
            </a:r>
          </a:p>
          <a:p>
            <a:r>
              <a:rPr lang="en-GB" dirty="0"/>
              <a:t>Individual differences have an impact: modality strength, preference, cognitive style, affective factors (</a:t>
            </a:r>
            <a:r>
              <a:rPr lang="en-GB" dirty="0" err="1"/>
              <a:t>Weissberg</a:t>
            </a:r>
            <a:r>
              <a:rPr lang="en-GB" dirty="0"/>
              <a:t>, 2006; </a:t>
            </a:r>
            <a:r>
              <a:rPr lang="en-GB" dirty="0" err="1"/>
              <a:t>Kormos</a:t>
            </a:r>
            <a:r>
              <a:rPr lang="en-GB" dirty="0"/>
              <a:t> &amp; </a:t>
            </a:r>
            <a:r>
              <a:rPr lang="en-GB" dirty="0" err="1"/>
              <a:t>Trebits</a:t>
            </a:r>
            <a:r>
              <a:rPr lang="en-GB" dirty="0"/>
              <a:t> 2012; </a:t>
            </a:r>
            <a:r>
              <a:rPr lang="en-GB" dirty="0" err="1"/>
              <a:t>Baba,Takemoto</a:t>
            </a:r>
            <a:r>
              <a:rPr lang="en-GB" dirty="0"/>
              <a:t> &amp; </a:t>
            </a:r>
            <a:r>
              <a:rPr lang="en-GB" dirty="0" err="1"/>
              <a:t>Yokochi</a:t>
            </a:r>
            <a:r>
              <a:rPr lang="en-GB" dirty="0"/>
              <a:t> 2013) </a:t>
            </a:r>
          </a:p>
        </p:txBody>
      </p:sp>
    </p:spTree>
    <p:extLst>
      <p:ext uri="{BB962C8B-B14F-4D97-AF65-F5344CB8AC3E}">
        <p14:creationId xmlns:p14="http://schemas.microsoft.com/office/powerpoint/2010/main" val="117816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UCLan’s</a:t>
            </a:r>
            <a:r>
              <a:rPr lang="en-GB" dirty="0"/>
              <a:t> TELL</a:t>
            </a:r>
          </a:p>
        </p:txBody>
      </p:sp>
      <p:sp>
        <p:nvSpPr>
          <p:cNvPr id="3" name="Content Placeholder 2"/>
          <p:cNvSpPr>
            <a:spLocks noGrp="1"/>
          </p:cNvSpPr>
          <p:nvPr>
            <p:ph idx="1"/>
          </p:nvPr>
        </p:nvSpPr>
        <p:spPr>
          <a:xfrm>
            <a:off x="457200" y="1498600"/>
            <a:ext cx="5689600" cy="4927600"/>
          </a:xfrm>
          <a:solidFill>
            <a:schemeClr val="accent6">
              <a:lumMod val="60000"/>
              <a:lumOff val="40000"/>
              <a:alpha val="55000"/>
            </a:schemeClr>
          </a:solidFill>
        </p:spPr>
        <p:txBody>
          <a:bodyPr>
            <a:normAutofit fontScale="92500" lnSpcReduction="10000"/>
          </a:bodyPr>
          <a:lstStyle/>
          <a:p>
            <a:r>
              <a:rPr lang="en-GB" dirty="0"/>
              <a:t>Listening (30 </a:t>
            </a:r>
            <a:r>
              <a:rPr lang="en-GB" dirty="0" err="1"/>
              <a:t>mins</a:t>
            </a:r>
            <a:r>
              <a:rPr lang="en-GB" dirty="0"/>
              <a:t>) 3 different audio recordings, diff types of interaction: informal, semi-formal and formal</a:t>
            </a:r>
          </a:p>
          <a:p>
            <a:r>
              <a:rPr lang="en-GB" dirty="0"/>
              <a:t>20 marks</a:t>
            </a:r>
          </a:p>
          <a:p>
            <a:r>
              <a:rPr lang="en-GB" dirty="0"/>
              <a:t>Reading (55 </a:t>
            </a:r>
            <a:r>
              <a:rPr lang="en-GB" dirty="0" err="1"/>
              <a:t>mins</a:t>
            </a:r>
            <a:r>
              <a:rPr lang="en-GB" dirty="0"/>
              <a:t>) range of texts, diff. skills tested</a:t>
            </a:r>
          </a:p>
          <a:p>
            <a:r>
              <a:rPr lang="en-GB" dirty="0"/>
              <a:t>30 marks</a:t>
            </a:r>
          </a:p>
          <a:p>
            <a:r>
              <a:rPr lang="en-GB" dirty="0"/>
              <a:t>Writing (45 </a:t>
            </a:r>
            <a:r>
              <a:rPr lang="en-GB" dirty="0" err="1"/>
              <a:t>mins</a:t>
            </a:r>
            <a:r>
              <a:rPr lang="en-GB" dirty="0"/>
              <a:t>) essay writing task of 180-200 words (B2) 250-280 (C1)</a:t>
            </a:r>
          </a:p>
          <a:p>
            <a:r>
              <a:rPr lang="en-GB" dirty="0"/>
              <a:t>20 marks (10 bands)</a:t>
            </a:r>
          </a:p>
          <a:p>
            <a:r>
              <a:rPr lang="en-GB" dirty="0"/>
              <a:t>Listening &amp; reading marked optically</a:t>
            </a:r>
          </a:p>
          <a:p>
            <a:r>
              <a:rPr lang="en-GB" dirty="0"/>
              <a:t>Min 20% of all scripts 2</a:t>
            </a:r>
            <a:r>
              <a:rPr lang="en-GB" baseline="30000" dirty="0"/>
              <a:t>nd</a:t>
            </a:r>
            <a:r>
              <a:rPr lang="en-GB" dirty="0"/>
              <a:t> marked</a:t>
            </a:r>
          </a:p>
        </p:txBody>
      </p:sp>
      <p:sp>
        <p:nvSpPr>
          <p:cNvPr id="4" name="TextBox 3"/>
          <p:cNvSpPr txBox="1"/>
          <p:nvPr/>
        </p:nvSpPr>
        <p:spPr>
          <a:xfrm>
            <a:off x="6350000" y="1418709"/>
            <a:ext cx="5384800" cy="4247317"/>
          </a:xfrm>
          <a:prstGeom prst="rect">
            <a:avLst/>
          </a:prstGeom>
          <a:solidFill>
            <a:schemeClr val="accent1">
              <a:alpha val="22000"/>
            </a:schemeClr>
          </a:solidFill>
        </p:spPr>
        <p:txBody>
          <a:bodyPr wrap="square" rtlCol="0">
            <a:spAutoFit/>
          </a:bodyPr>
          <a:lstStyle/>
          <a:p>
            <a:pPr marL="457200" indent="-457200">
              <a:buFont typeface="Arial" panose="020B0604020202020204" pitchFamily="34" charset="0"/>
              <a:buChar char="•"/>
            </a:pPr>
            <a:r>
              <a:rPr lang="en-GB" sz="2800" dirty="0"/>
              <a:t>Speaking</a:t>
            </a:r>
          </a:p>
          <a:p>
            <a:pPr marL="457200" indent="-457200">
              <a:buFont typeface="Arial" panose="020B0604020202020204" pitchFamily="34" charset="0"/>
              <a:buChar char="•"/>
            </a:pPr>
            <a:r>
              <a:rPr lang="en-GB" sz="2800" dirty="0"/>
              <a:t>11 </a:t>
            </a:r>
            <a:r>
              <a:rPr lang="en-GB" sz="2800" dirty="0" err="1"/>
              <a:t>mins</a:t>
            </a:r>
            <a:r>
              <a:rPr lang="en-GB" sz="2800" dirty="0"/>
              <a:t> (B2)  13 </a:t>
            </a:r>
            <a:r>
              <a:rPr lang="en-GB" sz="2800" dirty="0" err="1"/>
              <a:t>mins</a:t>
            </a:r>
            <a:r>
              <a:rPr lang="en-GB" sz="2800" dirty="0"/>
              <a:t> (C1)</a:t>
            </a:r>
          </a:p>
          <a:p>
            <a:pPr marL="457200" indent="-457200">
              <a:buFont typeface="Arial" panose="020B0604020202020204" pitchFamily="34" charset="0"/>
              <a:buChar char="•"/>
            </a:pPr>
            <a:r>
              <a:rPr lang="en-GB" sz="2800" dirty="0"/>
              <a:t>3 parts: intro, interactive discussion, responding to questions</a:t>
            </a:r>
          </a:p>
          <a:p>
            <a:pPr marL="457200" indent="-457200">
              <a:buFont typeface="Arial" panose="020B0604020202020204" pitchFamily="34" charset="0"/>
              <a:buChar char="•"/>
            </a:pPr>
            <a:r>
              <a:rPr lang="en-GB" sz="2800" dirty="0"/>
              <a:t>Grammar, vocab, pronunciation, discourse management, interactive ability</a:t>
            </a:r>
          </a:p>
          <a:p>
            <a:pPr marL="457200" indent="-457200">
              <a:buFont typeface="Arial" panose="020B0604020202020204" pitchFamily="34" charset="0"/>
              <a:buChar char="•"/>
            </a:pPr>
            <a:r>
              <a:rPr lang="en-GB" sz="2800" dirty="0"/>
              <a:t>30 marks (5 bands)</a:t>
            </a:r>
          </a:p>
          <a:p>
            <a:endParaRPr lang="en-GB" dirty="0"/>
          </a:p>
        </p:txBody>
      </p:sp>
    </p:spTree>
    <p:extLst>
      <p:ext uri="{BB962C8B-B14F-4D97-AF65-F5344CB8AC3E}">
        <p14:creationId xmlns:p14="http://schemas.microsoft.com/office/powerpoint/2010/main" val="2062841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 Data from the TELL</a:t>
            </a:r>
          </a:p>
        </p:txBody>
      </p:sp>
      <p:sp>
        <p:nvSpPr>
          <p:cNvPr id="3" name="Content Placeholder 2"/>
          <p:cNvSpPr>
            <a:spLocks noGrp="1"/>
          </p:cNvSpPr>
          <p:nvPr>
            <p:ph idx="1"/>
          </p:nvPr>
        </p:nvSpPr>
        <p:spPr>
          <a:xfrm>
            <a:off x="838200" y="1825625"/>
            <a:ext cx="10515600" cy="4669768"/>
          </a:xfrm>
        </p:spPr>
        <p:txBody>
          <a:bodyPr>
            <a:normAutofit/>
          </a:bodyPr>
          <a:lstStyle/>
          <a:p>
            <a:r>
              <a:rPr lang="en-GB" dirty="0"/>
              <a:t>B2 &amp; C1 levels under investigation</a:t>
            </a:r>
          </a:p>
          <a:p>
            <a:pPr marL="0" indent="0">
              <a:buNone/>
            </a:pPr>
            <a:endParaRPr lang="en-GB" dirty="0"/>
          </a:p>
          <a:p>
            <a:r>
              <a:rPr lang="en-GB" dirty="0"/>
              <a:t>December 2016 sittings in 4 centres: Preston, Sunderland, Hull &amp; Coventry </a:t>
            </a:r>
          </a:p>
          <a:p>
            <a:pPr marL="0" indent="0">
              <a:buNone/>
            </a:pPr>
            <a:endParaRPr lang="en-GB" dirty="0"/>
          </a:p>
          <a:p>
            <a:r>
              <a:rPr lang="en-GB" dirty="0"/>
              <a:t>542 B2 candidates’ l/r/w/s scores compared</a:t>
            </a:r>
          </a:p>
          <a:p>
            <a:r>
              <a:rPr lang="en-GB" dirty="0"/>
              <a:t>56 C1 candidates’ l/r/w/s scores compared</a:t>
            </a:r>
          </a:p>
          <a:p>
            <a:pPr marL="0" indent="0">
              <a:buNone/>
            </a:pPr>
            <a:endParaRPr lang="en-GB" dirty="0"/>
          </a:p>
          <a:p>
            <a:r>
              <a:rPr lang="en-GB" dirty="0"/>
              <a:t>Mixed nationalities, all adults, 21-25 years old</a:t>
            </a:r>
          </a:p>
          <a:p>
            <a:pPr marL="0" indent="0">
              <a:buNone/>
            </a:pPr>
            <a:endParaRPr lang="en-GB" dirty="0"/>
          </a:p>
          <a:p>
            <a:endParaRPr lang="en-GB" dirty="0"/>
          </a:p>
        </p:txBody>
      </p:sp>
    </p:spTree>
    <p:extLst>
      <p:ext uri="{BB962C8B-B14F-4D97-AF65-F5344CB8AC3E}">
        <p14:creationId xmlns:p14="http://schemas.microsoft.com/office/powerpoint/2010/main" val="389251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0"/>
            <a:ext cx="10515600" cy="1018309"/>
          </a:xfrm>
        </p:spPr>
        <p:txBody>
          <a:bodyPr>
            <a:normAutofit/>
          </a:bodyPr>
          <a:lstStyle/>
          <a:p>
            <a:r>
              <a:rPr lang="en-GB" sz="4000" dirty="0"/>
              <a:t>One-upmanship among the skills?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1798213"/>
              </p:ext>
            </p:extLst>
          </p:nvPr>
        </p:nvGraphicFramePr>
        <p:xfrm>
          <a:off x="0" y="721442"/>
          <a:ext cx="12192000" cy="6065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232412058"/>
                    </a:ext>
                  </a:extLst>
                </a:gridCol>
                <a:gridCol w="2363305">
                  <a:extLst>
                    <a:ext uri="{9D8B030D-6E8A-4147-A177-3AD203B41FA5}">
                      <a16:colId xmlns:a16="http://schemas.microsoft.com/office/drawing/2014/main" xmlns="" val="1491553941"/>
                    </a:ext>
                  </a:extLst>
                </a:gridCol>
                <a:gridCol w="2274956">
                  <a:extLst>
                    <a:ext uri="{9D8B030D-6E8A-4147-A177-3AD203B41FA5}">
                      <a16:colId xmlns:a16="http://schemas.microsoft.com/office/drawing/2014/main" xmlns="" val="167465311"/>
                    </a:ext>
                  </a:extLst>
                </a:gridCol>
                <a:gridCol w="1766956">
                  <a:extLst>
                    <a:ext uri="{9D8B030D-6E8A-4147-A177-3AD203B41FA5}">
                      <a16:colId xmlns:a16="http://schemas.microsoft.com/office/drawing/2014/main" xmlns="" val="1046279821"/>
                    </a:ext>
                  </a:extLst>
                </a:gridCol>
                <a:gridCol w="2738783">
                  <a:extLst>
                    <a:ext uri="{9D8B030D-6E8A-4147-A177-3AD203B41FA5}">
                      <a16:colId xmlns:a16="http://schemas.microsoft.com/office/drawing/2014/main" xmlns="" val="1088960794"/>
                    </a:ext>
                  </a:extLst>
                </a:gridCol>
              </a:tblGrid>
              <a:tr h="788095">
                <a:tc>
                  <a:txBody>
                    <a:bodyPr/>
                    <a:lstStyle/>
                    <a:p>
                      <a:r>
                        <a:rPr lang="en-GB" sz="2400" dirty="0">
                          <a:solidFill>
                            <a:schemeClr val="tx1"/>
                          </a:solidFill>
                        </a:rPr>
                        <a:t>B2</a:t>
                      </a:r>
                      <a:r>
                        <a:rPr lang="en-GB" sz="2400" baseline="0" dirty="0">
                          <a:solidFill>
                            <a:schemeClr val="tx1"/>
                          </a:solidFill>
                        </a:rPr>
                        <a:t> data n=542</a:t>
                      </a:r>
                    </a:p>
                    <a:p>
                      <a:r>
                        <a:rPr lang="en-GB" sz="2400" baseline="0" dirty="0">
                          <a:solidFill>
                            <a:srgbClr val="C00000"/>
                          </a:solidFill>
                        </a:rPr>
                        <a:t>C1 data n=56</a:t>
                      </a:r>
                      <a:endParaRPr lang="en-GB" sz="2400" dirty="0">
                        <a:solidFill>
                          <a:srgbClr val="C00000"/>
                        </a:solidFill>
                      </a:endParaRPr>
                    </a:p>
                  </a:txBody>
                  <a:tcPr/>
                </a:tc>
                <a:tc>
                  <a:txBody>
                    <a:bodyPr/>
                    <a:lstStyle/>
                    <a:p>
                      <a:r>
                        <a:rPr lang="en-GB" sz="2400" dirty="0">
                          <a:solidFill>
                            <a:schemeClr val="tx1"/>
                          </a:solidFill>
                        </a:rPr>
                        <a:t>Writing</a:t>
                      </a:r>
                    </a:p>
                  </a:txBody>
                  <a:tcPr/>
                </a:tc>
                <a:tc>
                  <a:txBody>
                    <a:bodyPr/>
                    <a:lstStyle/>
                    <a:p>
                      <a:r>
                        <a:rPr lang="en-GB" sz="2400" dirty="0">
                          <a:solidFill>
                            <a:schemeClr val="tx1"/>
                          </a:solidFill>
                        </a:rPr>
                        <a:t>Reading</a:t>
                      </a:r>
                    </a:p>
                  </a:txBody>
                  <a:tcPr/>
                </a:tc>
                <a:tc>
                  <a:txBody>
                    <a:bodyPr/>
                    <a:lstStyle/>
                    <a:p>
                      <a:r>
                        <a:rPr lang="en-GB" sz="2400" dirty="0">
                          <a:solidFill>
                            <a:schemeClr val="tx1"/>
                          </a:solidFill>
                        </a:rPr>
                        <a:t>Listening</a:t>
                      </a:r>
                    </a:p>
                    <a:p>
                      <a:endParaRPr lang="en-GB" sz="2400" dirty="0">
                        <a:solidFill>
                          <a:schemeClr val="tx1"/>
                        </a:solidFill>
                      </a:endParaRPr>
                    </a:p>
                  </a:txBody>
                  <a:tcPr/>
                </a:tc>
                <a:tc>
                  <a:txBody>
                    <a:bodyPr/>
                    <a:lstStyle/>
                    <a:p>
                      <a:r>
                        <a:rPr lang="en-GB" sz="2400" dirty="0">
                          <a:solidFill>
                            <a:schemeClr val="tx1"/>
                          </a:solidFill>
                        </a:rPr>
                        <a:t>Speaking</a:t>
                      </a:r>
                    </a:p>
                  </a:txBody>
                  <a:tcPr/>
                </a:tc>
                <a:extLst>
                  <a:ext uri="{0D108BD9-81ED-4DB2-BD59-A6C34878D82A}">
                    <a16:rowId xmlns:a16="http://schemas.microsoft.com/office/drawing/2014/main" xmlns="" val="1496725739"/>
                  </a:ext>
                </a:extLst>
              </a:tr>
              <a:tr h="1255115">
                <a:tc>
                  <a:txBody>
                    <a:bodyPr/>
                    <a:lstStyle/>
                    <a:p>
                      <a:r>
                        <a:rPr lang="en-GB" sz="2400" dirty="0"/>
                        <a:t>Speaking better</a:t>
                      </a:r>
                      <a:r>
                        <a:rPr lang="en-GB" sz="2400" baseline="0" dirty="0"/>
                        <a:t> than</a:t>
                      </a:r>
                      <a:endParaRPr lang="en-GB" sz="2400" dirty="0"/>
                    </a:p>
                  </a:txBody>
                  <a:tcPr/>
                </a:tc>
                <a:tc>
                  <a:txBody>
                    <a:bodyPr/>
                    <a:lstStyle/>
                    <a:p>
                      <a:r>
                        <a:rPr lang="en-GB" sz="2000" dirty="0"/>
                        <a:t>96.9%</a:t>
                      </a:r>
                    </a:p>
                    <a:p>
                      <a:r>
                        <a:rPr lang="en-GB" sz="2000" dirty="0"/>
                        <a:t>(0.7% same)</a:t>
                      </a:r>
                    </a:p>
                    <a:p>
                      <a:r>
                        <a:rPr lang="en-GB" sz="2000" dirty="0">
                          <a:solidFill>
                            <a:srgbClr val="C00000"/>
                          </a:solidFill>
                        </a:rPr>
                        <a:t>100%</a:t>
                      </a:r>
                    </a:p>
                  </a:txBody>
                  <a:tcPr/>
                </a:tc>
                <a:tc>
                  <a:txBody>
                    <a:bodyPr/>
                    <a:lstStyle/>
                    <a:p>
                      <a:r>
                        <a:rPr lang="en-GB" sz="2000" dirty="0"/>
                        <a:t>79.5%</a:t>
                      </a:r>
                    </a:p>
                    <a:p>
                      <a:r>
                        <a:rPr lang="en-GB" sz="2000" dirty="0"/>
                        <a:t>(2% same)</a:t>
                      </a:r>
                    </a:p>
                    <a:p>
                      <a:r>
                        <a:rPr lang="en-GB" sz="2000" dirty="0">
                          <a:solidFill>
                            <a:srgbClr val="C00000"/>
                          </a:solidFill>
                        </a:rPr>
                        <a:t>84%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C00000"/>
                          </a:solidFill>
                        </a:rPr>
                        <a:t>(7.1% same)</a:t>
                      </a:r>
                    </a:p>
                  </a:txBody>
                  <a:tcPr/>
                </a:tc>
                <a:tc>
                  <a:txBody>
                    <a:bodyPr/>
                    <a:lstStyle/>
                    <a:p>
                      <a:r>
                        <a:rPr lang="en-GB" sz="2000" dirty="0"/>
                        <a:t>70.8%</a:t>
                      </a:r>
                    </a:p>
                    <a:p>
                      <a:r>
                        <a:rPr lang="en-GB" sz="2000" dirty="0"/>
                        <a:t>(2.4% same)</a:t>
                      </a:r>
                    </a:p>
                    <a:p>
                      <a:r>
                        <a:rPr lang="en-GB" sz="2000" dirty="0">
                          <a:solidFill>
                            <a:srgbClr val="C00000"/>
                          </a:solidFill>
                        </a:rPr>
                        <a:t>71.4%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C00000"/>
                          </a:solidFill>
                        </a:rPr>
                        <a:t>(1.8% same)</a:t>
                      </a:r>
                    </a:p>
                  </a:txBody>
                  <a:tcPr/>
                </a:tc>
                <a:tc>
                  <a:txBody>
                    <a:bodyPr/>
                    <a:lstStyle/>
                    <a:p>
                      <a:endParaRPr lang="en-GB" dirty="0"/>
                    </a:p>
                  </a:txBody>
                  <a:tcPr/>
                </a:tc>
                <a:extLst>
                  <a:ext uri="{0D108BD9-81ED-4DB2-BD59-A6C34878D82A}">
                    <a16:rowId xmlns:a16="http://schemas.microsoft.com/office/drawing/2014/main" xmlns="" val="1262769935"/>
                  </a:ext>
                </a:extLst>
              </a:tr>
              <a:tr h="1298818">
                <a:tc>
                  <a:txBody>
                    <a:bodyPr/>
                    <a:lstStyle/>
                    <a:p>
                      <a:r>
                        <a:rPr lang="en-GB" sz="2400" dirty="0"/>
                        <a:t>Listening better than</a:t>
                      </a:r>
                    </a:p>
                  </a:txBody>
                  <a:tcPr/>
                </a:tc>
                <a:tc>
                  <a:txBody>
                    <a:bodyPr/>
                    <a:lstStyle/>
                    <a:p>
                      <a:r>
                        <a:rPr lang="en-GB" sz="2000" dirty="0"/>
                        <a:t>84.5%</a:t>
                      </a:r>
                    </a:p>
                    <a:p>
                      <a:r>
                        <a:rPr lang="en-GB" sz="2000" dirty="0"/>
                        <a:t>(7.2% same)</a:t>
                      </a:r>
                    </a:p>
                    <a:p>
                      <a:r>
                        <a:rPr lang="en-GB" sz="2000" dirty="0">
                          <a:solidFill>
                            <a:srgbClr val="C00000"/>
                          </a:solidFill>
                        </a:rPr>
                        <a:t>96.4%</a:t>
                      </a:r>
                    </a:p>
                    <a:p>
                      <a:r>
                        <a:rPr lang="en-GB" sz="2000" dirty="0">
                          <a:solidFill>
                            <a:srgbClr val="C00000"/>
                          </a:solidFill>
                        </a:rPr>
                        <a:t>(1.8% same)</a:t>
                      </a:r>
                    </a:p>
                  </a:txBody>
                  <a:tcPr/>
                </a:tc>
                <a:tc>
                  <a:txBody>
                    <a:bodyPr/>
                    <a:lstStyle/>
                    <a:p>
                      <a:r>
                        <a:rPr lang="en-GB" sz="2000" dirty="0"/>
                        <a:t>63.5%</a:t>
                      </a:r>
                    </a:p>
                    <a:p>
                      <a:r>
                        <a:rPr lang="en-GB" sz="2000" dirty="0"/>
                        <a:t>(3.3% same)</a:t>
                      </a:r>
                    </a:p>
                    <a:p>
                      <a:r>
                        <a:rPr lang="en-GB" sz="2000" dirty="0">
                          <a:solidFill>
                            <a:srgbClr val="C00000"/>
                          </a:solidFill>
                        </a:rPr>
                        <a:t>78.6%</a:t>
                      </a:r>
                    </a:p>
                  </a:txBody>
                  <a:tcPr/>
                </a:tc>
                <a:tc>
                  <a:txBody>
                    <a:bodyPr/>
                    <a:lstStyle/>
                    <a:p>
                      <a:endParaRPr lang="en-GB" sz="2000" dirty="0"/>
                    </a:p>
                  </a:txBody>
                  <a:tcPr/>
                </a:tc>
                <a:tc>
                  <a:txBody>
                    <a:bodyPr/>
                    <a:lstStyle/>
                    <a:p>
                      <a:r>
                        <a:rPr lang="en-GB" sz="2000" dirty="0"/>
                        <a:t>26.8% </a:t>
                      </a:r>
                    </a:p>
                    <a:p>
                      <a:r>
                        <a:rPr lang="en-GB" sz="2000" dirty="0"/>
                        <a:t>(2.4% same)</a:t>
                      </a:r>
                    </a:p>
                    <a:p>
                      <a:r>
                        <a:rPr lang="en-GB" sz="2000" dirty="0">
                          <a:solidFill>
                            <a:srgbClr val="C00000"/>
                          </a:solidFill>
                        </a:rPr>
                        <a:t>26.8%</a:t>
                      </a:r>
                    </a:p>
                    <a:p>
                      <a:r>
                        <a:rPr lang="en-GB" sz="2000" dirty="0">
                          <a:solidFill>
                            <a:srgbClr val="C00000"/>
                          </a:solidFill>
                        </a:rPr>
                        <a:t>(1.8% same)</a:t>
                      </a:r>
                    </a:p>
                  </a:txBody>
                  <a:tcPr/>
                </a:tc>
                <a:extLst>
                  <a:ext uri="{0D108BD9-81ED-4DB2-BD59-A6C34878D82A}">
                    <a16:rowId xmlns:a16="http://schemas.microsoft.com/office/drawing/2014/main" xmlns="" val="2202868974"/>
                  </a:ext>
                </a:extLst>
              </a:tr>
              <a:tr h="1279439">
                <a:tc>
                  <a:txBody>
                    <a:bodyPr/>
                    <a:lstStyle/>
                    <a:p>
                      <a:r>
                        <a:rPr lang="en-GB" sz="2400" dirty="0"/>
                        <a:t>Reading better than</a:t>
                      </a:r>
                    </a:p>
                  </a:txBody>
                  <a:tcPr/>
                </a:tc>
                <a:tc>
                  <a:txBody>
                    <a:bodyPr/>
                    <a:lstStyle/>
                    <a:p>
                      <a:r>
                        <a:rPr lang="en-GB" sz="2000" dirty="0"/>
                        <a:t>76.9%</a:t>
                      </a:r>
                    </a:p>
                    <a:p>
                      <a:r>
                        <a:rPr lang="en-GB" sz="2000" dirty="0"/>
                        <a:t>(2.4% same)</a:t>
                      </a:r>
                    </a:p>
                    <a:p>
                      <a:r>
                        <a:rPr lang="en-GB" sz="2000" dirty="0">
                          <a:solidFill>
                            <a:srgbClr val="C00000"/>
                          </a:solidFill>
                        </a:rPr>
                        <a:t>94.6%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C00000"/>
                          </a:solidFill>
                        </a:rPr>
                        <a:t>(1.8% same)</a:t>
                      </a:r>
                    </a:p>
                  </a:txBody>
                  <a:tcPr/>
                </a:tc>
                <a:tc>
                  <a:txBody>
                    <a:bodyPr/>
                    <a:lstStyle/>
                    <a:p>
                      <a:endParaRPr lang="en-GB" sz="2000" dirty="0"/>
                    </a:p>
                  </a:txBody>
                  <a:tcPr/>
                </a:tc>
                <a:tc>
                  <a:txBody>
                    <a:bodyPr/>
                    <a:lstStyle/>
                    <a:p>
                      <a:r>
                        <a:rPr lang="en-GB" sz="2000" dirty="0"/>
                        <a:t>33.2%</a:t>
                      </a:r>
                    </a:p>
                    <a:p>
                      <a:r>
                        <a:rPr lang="en-GB" sz="2000" dirty="0"/>
                        <a:t>(3.3% same)</a:t>
                      </a:r>
                    </a:p>
                    <a:p>
                      <a:r>
                        <a:rPr lang="en-GB" sz="2000" dirty="0">
                          <a:solidFill>
                            <a:srgbClr val="C00000"/>
                          </a:solidFill>
                        </a:rPr>
                        <a:t>21.4%</a:t>
                      </a:r>
                    </a:p>
                  </a:txBody>
                  <a:tcPr/>
                </a:tc>
                <a:tc>
                  <a:txBody>
                    <a:bodyPr/>
                    <a:lstStyle/>
                    <a:p>
                      <a:r>
                        <a:rPr lang="en-GB" sz="2000" dirty="0"/>
                        <a:t>18.5%</a:t>
                      </a:r>
                    </a:p>
                    <a:p>
                      <a:r>
                        <a:rPr lang="en-GB" sz="2000" dirty="0"/>
                        <a:t>(2% same)</a:t>
                      </a:r>
                    </a:p>
                    <a:p>
                      <a:r>
                        <a:rPr lang="en-GB" sz="2000" dirty="0">
                          <a:solidFill>
                            <a:srgbClr val="C00000"/>
                          </a:solidFill>
                        </a:rPr>
                        <a:t>8.9%</a:t>
                      </a:r>
                    </a:p>
                    <a:p>
                      <a:r>
                        <a:rPr lang="en-GB" sz="2000" dirty="0">
                          <a:solidFill>
                            <a:srgbClr val="C00000"/>
                          </a:solidFill>
                        </a:rPr>
                        <a:t>(7.1% same)</a:t>
                      </a:r>
                    </a:p>
                  </a:txBody>
                  <a:tcPr/>
                </a:tc>
                <a:extLst>
                  <a:ext uri="{0D108BD9-81ED-4DB2-BD59-A6C34878D82A}">
                    <a16:rowId xmlns:a16="http://schemas.microsoft.com/office/drawing/2014/main" xmlns="" val="2316853463"/>
                  </a:ext>
                </a:extLst>
              </a:tr>
              <a:tr h="1255115">
                <a:tc>
                  <a:txBody>
                    <a:bodyPr/>
                    <a:lstStyle/>
                    <a:p>
                      <a:r>
                        <a:rPr lang="en-GB" sz="2400" dirty="0"/>
                        <a:t>Writing better than</a:t>
                      </a:r>
                    </a:p>
                  </a:txBody>
                  <a:tcPr/>
                </a:tc>
                <a:tc>
                  <a:txBody>
                    <a:bodyPr/>
                    <a:lstStyle/>
                    <a:p>
                      <a:endParaRPr lang="en-GB" dirty="0"/>
                    </a:p>
                  </a:txBody>
                  <a:tcPr/>
                </a:tc>
                <a:tc>
                  <a:txBody>
                    <a:bodyPr/>
                    <a:lstStyle/>
                    <a:p>
                      <a:r>
                        <a:rPr lang="en-GB" sz="2000" dirty="0"/>
                        <a:t>20.7%</a:t>
                      </a:r>
                    </a:p>
                    <a:p>
                      <a:r>
                        <a:rPr lang="en-GB" sz="2000" dirty="0"/>
                        <a:t>(2.4% same)</a:t>
                      </a:r>
                    </a:p>
                    <a:p>
                      <a:r>
                        <a:rPr lang="en-GB" sz="2000" dirty="0">
                          <a:solidFill>
                            <a:srgbClr val="C00000"/>
                          </a:solidFill>
                        </a:rPr>
                        <a:t>3.6%</a:t>
                      </a:r>
                    </a:p>
                    <a:p>
                      <a:r>
                        <a:rPr lang="en-GB" sz="2000" dirty="0">
                          <a:solidFill>
                            <a:srgbClr val="C00000"/>
                          </a:solidFill>
                        </a:rPr>
                        <a:t>(1.8% same)</a:t>
                      </a:r>
                    </a:p>
                  </a:txBody>
                  <a:tcPr/>
                </a:tc>
                <a:tc>
                  <a:txBody>
                    <a:bodyPr/>
                    <a:lstStyle/>
                    <a:p>
                      <a:r>
                        <a:rPr lang="en-GB" sz="2000" dirty="0"/>
                        <a:t>8.3%</a:t>
                      </a:r>
                    </a:p>
                    <a:p>
                      <a:r>
                        <a:rPr lang="en-GB" sz="2000" dirty="0"/>
                        <a:t>(7.2% same)</a:t>
                      </a:r>
                    </a:p>
                    <a:p>
                      <a:r>
                        <a:rPr lang="en-GB" sz="2000" dirty="0">
                          <a:solidFill>
                            <a:srgbClr val="C00000"/>
                          </a:solidFill>
                        </a:rPr>
                        <a:t>1.8%</a:t>
                      </a:r>
                    </a:p>
                    <a:p>
                      <a:r>
                        <a:rPr lang="en-GB" sz="2000" dirty="0">
                          <a:solidFill>
                            <a:srgbClr val="C00000"/>
                          </a:solidFill>
                        </a:rPr>
                        <a:t>(1.8% same)</a:t>
                      </a:r>
                    </a:p>
                  </a:txBody>
                  <a:tcPr/>
                </a:tc>
                <a:tc>
                  <a:txBody>
                    <a:bodyPr/>
                    <a:lstStyle/>
                    <a:p>
                      <a:r>
                        <a:rPr lang="en-GB" sz="2000" dirty="0"/>
                        <a:t>2.4%</a:t>
                      </a:r>
                    </a:p>
                    <a:p>
                      <a:r>
                        <a:rPr lang="en-GB" sz="2000" dirty="0"/>
                        <a:t>(0.7% same)</a:t>
                      </a:r>
                    </a:p>
                    <a:p>
                      <a:r>
                        <a:rPr lang="en-GB" sz="2000" dirty="0">
                          <a:solidFill>
                            <a:srgbClr val="C00000"/>
                          </a:solidFill>
                        </a:rPr>
                        <a:t>0%</a:t>
                      </a:r>
                    </a:p>
                  </a:txBody>
                  <a:tcPr/>
                </a:tc>
                <a:extLst>
                  <a:ext uri="{0D108BD9-81ED-4DB2-BD59-A6C34878D82A}">
                    <a16:rowId xmlns:a16="http://schemas.microsoft.com/office/drawing/2014/main" xmlns="" val="394598950"/>
                  </a:ext>
                </a:extLst>
              </a:tr>
            </a:tbl>
          </a:graphicData>
        </a:graphic>
      </p:graphicFrame>
    </p:spTree>
    <p:extLst>
      <p:ext uri="{BB962C8B-B14F-4D97-AF65-F5344CB8AC3E}">
        <p14:creationId xmlns:p14="http://schemas.microsoft.com/office/powerpoint/2010/main" val="4082932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a:p>
            <a:pPr marL="0" lvl="0" indent="0">
              <a:lnSpc>
                <a:spcPct val="100000"/>
              </a:lnSpc>
              <a:spcBef>
                <a:spcPts val="0"/>
              </a:spcBef>
              <a:buNone/>
            </a:pPr>
            <a:endParaRPr lang="en-GB" sz="1800" b="1" dirty="0">
              <a:solidFill>
                <a:prstClr val="white"/>
              </a:solidFill>
            </a:endParaRPr>
          </a:p>
          <a:p>
            <a:endParaRPr lang="en-GB" dirty="0"/>
          </a:p>
        </p:txBody>
      </p:sp>
      <p:graphicFrame>
        <p:nvGraphicFramePr>
          <p:cNvPr id="4" name="Content Placeholder 3"/>
          <p:cNvGraphicFramePr>
            <a:graphicFrameLocks/>
          </p:cNvGraphicFramePr>
          <p:nvPr>
            <p:extLst>
              <p:ext uri="{D42A27DB-BD31-4B8C-83A1-F6EECF244321}">
                <p14:modId xmlns:p14="http://schemas.microsoft.com/office/powerpoint/2010/main" val="1431018452"/>
              </p:ext>
            </p:extLst>
          </p:nvPr>
        </p:nvGraphicFramePr>
        <p:xfrm>
          <a:off x="-3" y="1448571"/>
          <a:ext cx="12192002" cy="5680362"/>
        </p:xfrm>
        <a:graphic>
          <a:graphicData uri="http://schemas.openxmlformats.org/drawingml/2006/table">
            <a:tbl>
              <a:tblPr firstRow="1" bandRow="1">
                <a:tableStyleId>{5C22544A-7EE6-4342-B048-85BDC9FD1C3A}</a:tableStyleId>
              </a:tblPr>
              <a:tblGrid>
                <a:gridCol w="3912074">
                  <a:extLst>
                    <a:ext uri="{9D8B030D-6E8A-4147-A177-3AD203B41FA5}">
                      <a16:colId xmlns:a16="http://schemas.microsoft.com/office/drawing/2014/main" xmlns="" val="2899568534"/>
                    </a:ext>
                  </a:extLst>
                </a:gridCol>
                <a:gridCol w="3316864">
                  <a:extLst>
                    <a:ext uri="{9D8B030D-6E8A-4147-A177-3AD203B41FA5}">
                      <a16:colId xmlns:a16="http://schemas.microsoft.com/office/drawing/2014/main" xmlns="" val="820266090"/>
                    </a:ext>
                  </a:extLst>
                </a:gridCol>
                <a:gridCol w="4963064">
                  <a:extLst>
                    <a:ext uri="{9D8B030D-6E8A-4147-A177-3AD203B41FA5}">
                      <a16:colId xmlns:a16="http://schemas.microsoft.com/office/drawing/2014/main" xmlns="" val="20003"/>
                    </a:ext>
                  </a:extLst>
                </a:gridCol>
              </a:tblGrid>
              <a:tr h="1236502">
                <a:tc>
                  <a:txBody>
                    <a:bodyPr/>
                    <a:lstStyle/>
                    <a:p>
                      <a:r>
                        <a:rPr lang="en-GB" sz="2400" dirty="0">
                          <a:solidFill>
                            <a:schemeClr val="tx1"/>
                          </a:solidFill>
                        </a:rPr>
                        <a:t>Skills</a:t>
                      </a:r>
                    </a:p>
                  </a:txBody>
                  <a:tcPr/>
                </a:tc>
                <a:tc>
                  <a:txBody>
                    <a:bodyPr/>
                    <a:lstStyle/>
                    <a:p>
                      <a:r>
                        <a:rPr lang="en-GB" sz="2400" dirty="0">
                          <a:solidFill>
                            <a:schemeClr val="tx1"/>
                          </a:solidFill>
                        </a:rPr>
                        <a:t>Type</a:t>
                      </a:r>
                    </a:p>
                  </a:txBody>
                  <a:tcPr/>
                </a:tc>
                <a:tc>
                  <a:txBody>
                    <a:bodyPr/>
                    <a:lstStyle/>
                    <a:p>
                      <a:r>
                        <a:rPr lang="en-GB" sz="2400" dirty="0">
                          <a:solidFill>
                            <a:schemeClr val="tx1"/>
                          </a:solidFill>
                        </a:rPr>
                        <a:t>B2 (n=542)</a:t>
                      </a:r>
                      <a:r>
                        <a:rPr lang="en-GB" sz="2400" baseline="0" dirty="0">
                          <a:solidFill>
                            <a:schemeClr val="tx1"/>
                          </a:solidFill>
                        </a:rPr>
                        <a:t>       </a:t>
                      </a:r>
                      <a:r>
                        <a:rPr lang="en-GB" sz="2400" baseline="0" dirty="0">
                          <a:solidFill>
                            <a:srgbClr val="C00000"/>
                          </a:solidFill>
                        </a:rPr>
                        <a:t>C1 (n=56)</a:t>
                      </a:r>
                      <a:endParaRPr lang="en-GB" sz="2400" dirty="0">
                        <a:solidFill>
                          <a:srgbClr val="C00000"/>
                        </a:solidFill>
                      </a:endParaRPr>
                    </a:p>
                    <a:p>
                      <a:r>
                        <a:rPr lang="en-GB" sz="2400" dirty="0" err="1">
                          <a:solidFill>
                            <a:schemeClr val="tx1"/>
                          </a:solidFill>
                        </a:rPr>
                        <a:t>rs</a:t>
                      </a:r>
                      <a:endParaRPr lang="en-GB" sz="2400" dirty="0">
                        <a:solidFill>
                          <a:schemeClr val="tx1"/>
                        </a:solidFill>
                      </a:endParaRPr>
                    </a:p>
                  </a:txBody>
                  <a:tcPr/>
                </a:tc>
                <a:extLst>
                  <a:ext uri="{0D108BD9-81ED-4DB2-BD59-A6C34878D82A}">
                    <a16:rowId xmlns:a16="http://schemas.microsoft.com/office/drawing/2014/main" xmlns="" val="2523182858"/>
                  </a:ext>
                </a:extLst>
              </a:tr>
              <a:tr h="1006177">
                <a:tc>
                  <a:txBody>
                    <a:bodyPr/>
                    <a:lstStyle/>
                    <a:p>
                      <a:r>
                        <a:rPr lang="en-GB" sz="2400" dirty="0"/>
                        <a:t>Reading &amp; Overall</a:t>
                      </a:r>
                    </a:p>
                  </a:txBody>
                  <a:tcPr/>
                </a:tc>
                <a:tc>
                  <a:txBody>
                    <a:bodyPr/>
                    <a:lstStyle/>
                    <a:p>
                      <a:r>
                        <a:rPr lang="en-GB" sz="2400" dirty="0"/>
                        <a:t>Receptive Literate</a:t>
                      </a:r>
                    </a:p>
                  </a:txBody>
                  <a:tcPr/>
                </a:tc>
                <a:tc>
                  <a:txBody>
                    <a:bodyPr/>
                    <a:lstStyle/>
                    <a:p>
                      <a:r>
                        <a:rPr lang="en-GB" sz="2400" b="1" dirty="0"/>
                        <a:t>.890 (79%) 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C00000"/>
                          </a:solidFill>
                        </a:rPr>
                        <a:t>.849 (72%) L</a:t>
                      </a:r>
                    </a:p>
                  </a:txBody>
                  <a:tcPr/>
                </a:tc>
                <a:extLst>
                  <a:ext uri="{0D108BD9-81ED-4DB2-BD59-A6C34878D82A}">
                    <a16:rowId xmlns:a16="http://schemas.microsoft.com/office/drawing/2014/main" xmlns="" val="1412626967"/>
                  </a:ext>
                </a:extLst>
              </a:tr>
              <a:tr h="953828">
                <a:tc>
                  <a:txBody>
                    <a:bodyPr/>
                    <a:lstStyle/>
                    <a:p>
                      <a:r>
                        <a:rPr lang="en-GB" sz="2400" dirty="0"/>
                        <a:t>Listening</a:t>
                      </a:r>
                      <a:r>
                        <a:rPr lang="en-GB" sz="2400" baseline="0" dirty="0"/>
                        <a:t> &amp; Overall</a:t>
                      </a:r>
                      <a:endParaRPr lang="en-GB" sz="2400" dirty="0"/>
                    </a:p>
                  </a:txBody>
                  <a:tcPr/>
                </a:tc>
                <a:tc>
                  <a:txBody>
                    <a:bodyPr/>
                    <a:lstStyle/>
                    <a:p>
                      <a:r>
                        <a:rPr lang="en-GB" sz="2400" dirty="0"/>
                        <a:t>Receptive Innate</a:t>
                      </a:r>
                    </a:p>
                  </a:txBody>
                  <a:tcPr/>
                </a:tc>
                <a:tc>
                  <a:txBody>
                    <a:bodyPr/>
                    <a:lstStyle/>
                    <a:p>
                      <a:r>
                        <a:rPr lang="en-GB" sz="2400" dirty="0"/>
                        <a:t>.860 (74%)L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rgbClr val="C00000"/>
                          </a:solidFill>
                        </a:rPr>
                        <a:t>.642 (41%) L</a:t>
                      </a:r>
                    </a:p>
                  </a:txBody>
                  <a:tcPr/>
                </a:tc>
                <a:extLst>
                  <a:ext uri="{0D108BD9-81ED-4DB2-BD59-A6C34878D82A}">
                    <a16:rowId xmlns:a16="http://schemas.microsoft.com/office/drawing/2014/main" xmlns="" val="10002"/>
                  </a:ext>
                </a:extLst>
              </a:tr>
              <a:tr h="1049336">
                <a:tc>
                  <a:txBody>
                    <a:bodyPr/>
                    <a:lstStyle/>
                    <a:p>
                      <a:r>
                        <a:rPr lang="en-GB" sz="2400" dirty="0"/>
                        <a:t>Speaking &amp; Overall</a:t>
                      </a:r>
                    </a:p>
                  </a:txBody>
                  <a:tcPr/>
                </a:tc>
                <a:tc>
                  <a:txBody>
                    <a:bodyPr/>
                    <a:lstStyle/>
                    <a:p>
                      <a:r>
                        <a:rPr lang="en-GB" sz="2400" dirty="0"/>
                        <a:t>Productive Innate</a:t>
                      </a:r>
                    </a:p>
                  </a:txBody>
                  <a:tcPr/>
                </a:tc>
                <a:tc>
                  <a:txBody>
                    <a:bodyPr/>
                    <a:lstStyle/>
                    <a:p>
                      <a:r>
                        <a:rPr lang="en-GB" sz="2400" dirty="0"/>
                        <a:t>.797 (64%) 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rgbClr val="C00000"/>
                          </a:solidFill>
                        </a:rPr>
                        <a:t>.715 (51%) L</a:t>
                      </a:r>
                    </a:p>
                  </a:txBody>
                  <a:tcPr/>
                </a:tc>
                <a:extLst>
                  <a:ext uri="{0D108BD9-81ED-4DB2-BD59-A6C34878D82A}">
                    <a16:rowId xmlns:a16="http://schemas.microsoft.com/office/drawing/2014/main" xmlns="" val="2038090748"/>
                  </a:ext>
                </a:extLst>
              </a:tr>
              <a:tr h="1434519">
                <a:tc>
                  <a:txBody>
                    <a:bodyPr/>
                    <a:lstStyle/>
                    <a:p>
                      <a:r>
                        <a:rPr lang="en-GB" sz="2400" dirty="0"/>
                        <a:t>Writing</a:t>
                      </a:r>
                      <a:r>
                        <a:rPr lang="en-GB" sz="2400" baseline="0" dirty="0"/>
                        <a:t> &amp; Overall</a:t>
                      </a:r>
                      <a:endParaRPr lang="en-GB" sz="2400" dirty="0"/>
                    </a:p>
                  </a:txBody>
                  <a:tcPr/>
                </a:tc>
                <a:tc>
                  <a:txBody>
                    <a:bodyPr/>
                    <a:lstStyle/>
                    <a:p>
                      <a:r>
                        <a:rPr lang="en-GB" sz="2400" dirty="0"/>
                        <a:t>Productive Literate</a:t>
                      </a:r>
                    </a:p>
                  </a:txBody>
                  <a:tcPr/>
                </a:tc>
                <a:tc>
                  <a:txBody>
                    <a:bodyPr/>
                    <a:lstStyle/>
                    <a:p>
                      <a:r>
                        <a:rPr lang="en-GB" sz="2400" dirty="0"/>
                        <a:t>. 785 (62%) 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C00000"/>
                          </a:solidFill>
                        </a:rPr>
                        <a:t>.841 (71%) L</a:t>
                      </a:r>
                    </a:p>
                  </a:txBody>
                  <a:tcPr/>
                </a:tc>
                <a:extLst>
                  <a:ext uri="{0D108BD9-81ED-4DB2-BD59-A6C34878D82A}">
                    <a16:rowId xmlns:a16="http://schemas.microsoft.com/office/drawing/2014/main" xmlns="" val="3040294993"/>
                  </a:ext>
                </a:extLst>
              </a:tr>
            </a:tbl>
          </a:graphicData>
        </a:graphic>
      </p:graphicFrame>
      <p:sp>
        <p:nvSpPr>
          <p:cNvPr id="5" name="Title 1"/>
          <p:cNvSpPr txBox="1">
            <a:spLocks/>
          </p:cNvSpPr>
          <p:nvPr/>
        </p:nvSpPr>
        <p:spPr>
          <a:xfrm>
            <a:off x="0" y="205799"/>
            <a:ext cx="12191999" cy="1124238"/>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Spearman’s rho correlation of each skill with overall score</a:t>
            </a:r>
          </a:p>
        </p:txBody>
      </p:sp>
    </p:spTree>
    <p:extLst>
      <p:ext uri="{BB962C8B-B14F-4D97-AF65-F5344CB8AC3E}">
        <p14:creationId xmlns:p14="http://schemas.microsoft.com/office/powerpoint/2010/main" val="2960440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65125"/>
            <a:ext cx="10896599" cy="756309"/>
          </a:xfrm>
        </p:spPr>
        <p:txBody>
          <a:bodyPr/>
          <a:lstStyle/>
          <a:p>
            <a:r>
              <a:rPr lang="en-GB" dirty="0"/>
              <a:t>December 2016 Skills’ correlations at B2 &amp; C1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0507392"/>
              </p:ext>
            </p:extLst>
          </p:nvPr>
        </p:nvGraphicFramePr>
        <p:xfrm>
          <a:off x="-1" y="1121436"/>
          <a:ext cx="12192000" cy="5605794"/>
        </p:xfrm>
        <a:graphic>
          <a:graphicData uri="http://schemas.openxmlformats.org/drawingml/2006/table">
            <a:tbl>
              <a:tblPr firstRow="1" bandRow="1">
                <a:tableStyleId>{5C22544A-7EE6-4342-B048-85BDC9FD1C3A}</a:tableStyleId>
              </a:tblPr>
              <a:tblGrid>
                <a:gridCol w="2449903">
                  <a:extLst>
                    <a:ext uri="{9D8B030D-6E8A-4147-A177-3AD203B41FA5}">
                      <a16:colId xmlns:a16="http://schemas.microsoft.com/office/drawing/2014/main" xmlns="" val="2899568534"/>
                    </a:ext>
                  </a:extLst>
                </a:gridCol>
                <a:gridCol w="1431985">
                  <a:extLst>
                    <a:ext uri="{9D8B030D-6E8A-4147-A177-3AD203B41FA5}">
                      <a16:colId xmlns:a16="http://schemas.microsoft.com/office/drawing/2014/main" xmlns="" val="820266090"/>
                    </a:ext>
                  </a:extLst>
                </a:gridCol>
                <a:gridCol w="3053751">
                  <a:extLst>
                    <a:ext uri="{9D8B030D-6E8A-4147-A177-3AD203B41FA5}">
                      <a16:colId xmlns:a16="http://schemas.microsoft.com/office/drawing/2014/main" xmlns="" val="378581998"/>
                    </a:ext>
                  </a:extLst>
                </a:gridCol>
                <a:gridCol w="2501660">
                  <a:extLst>
                    <a:ext uri="{9D8B030D-6E8A-4147-A177-3AD203B41FA5}">
                      <a16:colId xmlns:a16="http://schemas.microsoft.com/office/drawing/2014/main" xmlns="" val="20003"/>
                    </a:ext>
                  </a:extLst>
                </a:gridCol>
                <a:gridCol w="2754701">
                  <a:extLst>
                    <a:ext uri="{9D8B030D-6E8A-4147-A177-3AD203B41FA5}">
                      <a16:colId xmlns:a16="http://schemas.microsoft.com/office/drawing/2014/main" xmlns="" val="2748089243"/>
                    </a:ext>
                  </a:extLst>
                </a:gridCol>
              </a:tblGrid>
              <a:tr h="1401631">
                <a:tc>
                  <a:txBody>
                    <a:bodyPr/>
                    <a:lstStyle/>
                    <a:p>
                      <a:r>
                        <a:rPr lang="en-GB" dirty="0">
                          <a:solidFill>
                            <a:schemeClr val="tx1"/>
                          </a:solidFill>
                        </a:rPr>
                        <a:t>Skills</a:t>
                      </a:r>
                    </a:p>
                  </a:txBody>
                  <a:tcPr/>
                </a:tc>
                <a:tc>
                  <a:txBody>
                    <a:bodyPr/>
                    <a:lstStyle/>
                    <a:p>
                      <a:r>
                        <a:rPr lang="en-GB" dirty="0">
                          <a:solidFill>
                            <a:schemeClr val="tx1"/>
                          </a:solidFill>
                        </a:rPr>
                        <a:t>Type</a:t>
                      </a:r>
                    </a:p>
                  </a:txBody>
                  <a:tcPr/>
                </a:tc>
                <a:tc>
                  <a:txBody>
                    <a:bodyPr/>
                    <a:lstStyle/>
                    <a:p>
                      <a:r>
                        <a:rPr lang="en-GB" dirty="0">
                          <a:solidFill>
                            <a:schemeClr val="tx1"/>
                          </a:solidFill>
                        </a:rPr>
                        <a:t>B2</a:t>
                      </a:r>
                      <a:r>
                        <a:rPr lang="en-GB" baseline="0" dirty="0">
                          <a:solidFill>
                            <a:schemeClr val="tx1"/>
                          </a:solidFill>
                        </a:rPr>
                        <a:t> (n=542)</a:t>
                      </a:r>
                    </a:p>
                    <a:p>
                      <a:r>
                        <a:rPr lang="en-GB" baseline="0" dirty="0">
                          <a:solidFill>
                            <a:schemeClr val="tx1"/>
                          </a:solidFill>
                        </a:rPr>
                        <a:t>R</a:t>
                      </a:r>
                    </a:p>
                    <a:p>
                      <a:r>
                        <a:rPr lang="en-GB" baseline="0" dirty="0">
                          <a:solidFill>
                            <a:schemeClr val="tx1"/>
                          </a:solidFill>
                        </a:rPr>
                        <a:t>Coefficient of determination in brackets</a:t>
                      </a:r>
                      <a:endParaRPr lang="en-GB" dirty="0">
                        <a:solidFill>
                          <a:schemeClr val="tx1"/>
                        </a:solidFill>
                      </a:endParaRPr>
                    </a:p>
                  </a:txBody>
                  <a:tcPr/>
                </a:tc>
                <a:tc>
                  <a:txBody>
                    <a:bodyPr/>
                    <a:lstStyle/>
                    <a:p>
                      <a:r>
                        <a:rPr lang="en-GB" dirty="0">
                          <a:solidFill>
                            <a:schemeClr val="tx1"/>
                          </a:solidFill>
                        </a:rPr>
                        <a:t>B2 (n=542)</a:t>
                      </a:r>
                    </a:p>
                    <a:p>
                      <a:r>
                        <a:rPr lang="en-GB" dirty="0" err="1">
                          <a:solidFill>
                            <a:schemeClr val="tx1"/>
                          </a:solidFill>
                        </a:rPr>
                        <a:t>rs</a:t>
                      </a:r>
                      <a:endParaRPr lang="en-GB" dirty="0">
                        <a:solidFill>
                          <a:schemeClr val="tx1"/>
                        </a:solidFill>
                      </a:endParaRPr>
                    </a:p>
                  </a:txBody>
                  <a:tcPr/>
                </a:tc>
                <a:tc>
                  <a:txBody>
                    <a:bodyPr/>
                    <a:lstStyle/>
                    <a:p>
                      <a:r>
                        <a:rPr lang="en-GB" dirty="0">
                          <a:solidFill>
                            <a:schemeClr val="tx1"/>
                          </a:solidFill>
                        </a:rPr>
                        <a:t>C1 (n=56)</a:t>
                      </a:r>
                    </a:p>
                    <a:p>
                      <a:r>
                        <a:rPr lang="en-GB" dirty="0" err="1">
                          <a:solidFill>
                            <a:schemeClr val="tx1"/>
                          </a:solidFill>
                        </a:rPr>
                        <a:t>rs</a:t>
                      </a:r>
                      <a:endParaRPr lang="en-GB" dirty="0">
                        <a:solidFill>
                          <a:schemeClr val="tx1"/>
                        </a:solidFill>
                      </a:endParaRPr>
                    </a:p>
                  </a:txBody>
                  <a:tcPr/>
                </a:tc>
                <a:extLst>
                  <a:ext uri="{0D108BD9-81ED-4DB2-BD59-A6C34878D82A}">
                    <a16:rowId xmlns:a16="http://schemas.microsoft.com/office/drawing/2014/main" xmlns="" val="2523182858"/>
                  </a:ext>
                </a:extLst>
              </a:tr>
              <a:tr h="626335">
                <a:tc>
                  <a:txBody>
                    <a:bodyPr/>
                    <a:lstStyle/>
                    <a:p>
                      <a:r>
                        <a:rPr lang="en-GB" sz="2000" dirty="0"/>
                        <a:t>Listening</a:t>
                      </a:r>
                      <a:r>
                        <a:rPr lang="en-GB" sz="2000" baseline="0" dirty="0"/>
                        <a:t> &amp; Reading</a:t>
                      </a:r>
                      <a:endParaRPr lang="en-GB" sz="2000" dirty="0"/>
                    </a:p>
                  </a:txBody>
                  <a:tcPr/>
                </a:tc>
                <a:tc>
                  <a:txBody>
                    <a:bodyPr/>
                    <a:lstStyle/>
                    <a:p>
                      <a:r>
                        <a:rPr lang="en-GB" sz="2000" dirty="0"/>
                        <a:t>Receptive</a:t>
                      </a:r>
                    </a:p>
                  </a:txBody>
                  <a:tcPr/>
                </a:tc>
                <a:tc>
                  <a:txBody>
                    <a:bodyPr/>
                    <a:lstStyle/>
                    <a:p>
                      <a:r>
                        <a:rPr lang="en-GB" sz="2000" dirty="0"/>
                        <a:t>.698 (49%)L</a:t>
                      </a:r>
                    </a:p>
                  </a:txBody>
                  <a:tcPr/>
                </a:tc>
                <a:tc>
                  <a:txBody>
                    <a:bodyPr/>
                    <a:lstStyle/>
                    <a:p>
                      <a:r>
                        <a:rPr lang="en-GB" sz="2000" dirty="0"/>
                        <a:t>.706 (50%)L</a:t>
                      </a:r>
                    </a:p>
                  </a:txBody>
                  <a:tcPr/>
                </a:tc>
                <a:tc>
                  <a:txBody>
                    <a:bodyPr/>
                    <a:lstStyle/>
                    <a:p>
                      <a:r>
                        <a:rPr lang="en-GB" sz="2000" dirty="0"/>
                        <a:t>.316 (10%) M</a:t>
                      </a:r>
                    </a:p>
                  </a:txBody>
                  <a:tcPr/>
                </a:tc>
                <a:extLst>
                  <a:ext uri="{0D108BD9-81ED-4DB2-BD59-A6C34878D82A}">
                    <a16:rowId xmlns:a16="http://schemas.microsoft.com/office/drawing/2014/main" xmlns="" val="1412626967"/>
                  </a:ext>
                </a:extLst>
              </a:tr>
              <a:tr h="626335">
                <a:tc>
                  <a:txBody>
                    <a:bodyPr/>
                    <a:lstStyle/>
                    <a:p>
                      <a:r>
                        <a:rPr lang="en-GB" sz="2000" dirty="0"/>
                        <a:t>Reading &amp; Writing</a:t>
                      </a:r>
                    </a:p>
                  </a:txBody>
                  <a:tcPr/>
                </a:tc>
                <a:tc>
                  <a:txBody>
                    <a:bodyPr/>
                    <a:lstStyle/>
                    <a:p>
                      <a:r>
                        <a:rPr lang="en-GB" sz="2000" dirty="0"/>
                        <a:t>Literate</a:t>
                      </a:r>
                    </a:p>
                  </a:txBody>
                  <a:tcPr/>
                </a:tc>
                <a:tc>
                  <a:txBody>
                    <a:bodyPr/>
                    <a:lstStyle/>
                    <a:p>
                      <a:r>
                        <a:rPr lang="en-GB" sz="2000" dirty="0"/>
                        <a:t>. 654 (43%)</a:t>
                      </a:r>
                    </a:p>
                  </a:txBody>
                  <a:tcPr/>
                </a:tc>
                <a:tc>
                  <a:txBody>
                    <a:bodyPr/>
                    <a:lstStyle/>
                    <a:p>
                      <a:r>
                        <a:rPr lang="en-GB" sz="2000" dirty="0"/>
                        <a:t>.662 (44%)</a:t>
                      </a:r>
                    </a:p>
                  </a:txBody>
                  <a:tcPr/>
                </a:tc>
                <a:tc>
                  <a:txBody>
                    <a:bodyPr/>
                    <a:lstStyle/>
                    <a:p>
                      <a:r>
                        <a:rPr lang="en-GB" sz="2000" dirty="0"/>
                        <a:t>. 794 (63%) L</a:t>
                      </a:r>
                    </a:p>
                  </a:txBody>
                  <a:tcPr/>
                </a:tc>
                <a:extLst>
                  <a:ext uri="{0D108BD9-81ED-4DB2-BD59-A6C34878D82A}">
                    <a16:rowId xmlns:a16="http://schemas.microsoft.com/office/drawing/2014/main" xmlns="" val="138588438"/>
                  </a:ext>
                </a:extLst>
              </a:tr>
              <a:tr h="626335">
                <a:tc>
                  <a:txBody>
                    <a:bodyPr/>
                    <a:lstStyle/>
                    <a:p>
                      <a:r>
                        <a:rPr lang="en-GB" sz="2000" dirty="0"/>
                        <a:t>Speaking &amp; Listening</a:t>
                      </a:r>
                    </a:p>
                  </a:txBody>
                  <a:tcPr/>
                </a:tc>
                <a:tc>
                  <a:txBody>
                    <a:bodyPr/>
                    <a:lstStyle/>
                    <a:p>
                      <a:r>
                        <a:rPr lang="en-GB" sz="2000" dirty="0"/>
                        <a:t>Innate</a:t>
                      </a:r>
                    </a:p>
                  </a:txBody>
                  <a:tcPr/>
                </a:tc>
                <a:tc>
                  <a:txBody>
                    <a:bodyPr/>
                    <a:lstStyle/>
                    <a:p>
                      <a:r>
                        <a:rPr lang="en-GB" sz="2000" dirty="0"/>
                        <a:t>. 574 (33%)</a:t>
                      </a:r>
                    </a:p>
                  </a:txBody>
                  <a:tcPr/>
                </a:tc>
                <a:tc>
                  <a:txBody>
                    <a:bodyPr/>
                    <a:lstStyle/>
                    <a:p>
                      <a:r>
                        <a:rPr lang="en-GB" sz="2000" dirty="0"/>
                        <a:t>.594 (35%)</a:t>
                      </a:r>
                    </a:p>
                  </a:txBody>
                  <a:tcPr/>
                </a:tc>
                <a:tc>
                  <a:txBody>
                    <a:bodyPr/>
                    <a:lstStyle/>
                    <a:p>
                      <a:r>
                        <a:rPr lang="en-GB" sz="2000" dirty="0"/>
                        <a:t>. 557 (31%) L</a:t>
                      </a:r>
                    </a:p>
                  </a:txBody>
                  <a:tcPr/>
                </a:tc>
                <a:extLst>
                  <a:ext uri="{0D108BD9-81ED-4DB2-BD59-A6C34878D82A}">
                    <a16:rowId xmlns:a16="http://schemas.microsoft.com/office/drawing/2014/main" xmlns="" val="2038090748"/>
                  </a:ext>
                </a:extLst>
              </a:tr>
              <a:tr h="626335">
                <a:tc>
                  <a:txBody>
                    <a:bodyPr/>
                    <a:lstStyle/>
                    <a:p>
                      <a:r>
                        <a:rPr lang="en-GB" sz="2000" dirty="0"/>
                        <a:t>Speaking &amp; Reading</a:t>
                      </a:r>
                    </a:p>
                  </a:txBody>
                  <a:tcPr/>
                </a:tc>
                <a:tc>
                  <a:txBody>
                    <a:bodyPr/>
                    <a:lstStyle/>
                    <a:p>
                      <a:endParaRPr lang="en-GB" sz="2000"/>
                    </a:p>
                  </a:txBody>
                  <a:tcPr/>
                </a:tc>
                <a:tc>
                  <a:txBody>
                    <a:bodyPr/>
                    <a:lstStyle/>
                    <a:p>
                      <a:r>
                        <a:rPr lang="en-GB" sz="2000" dirty="0"/>
                        <a:t>. 556 (31%)</a:t>
                      </a:r>
                    </a:p>
                  </a:txBody>
                  <a:tcPr/>
                </a:tc>
                <a:tc>
                  <a:txBody>
                    <a:bodyPr/>
                    <a:lstStyle/>
                    <a:p>
                      <a:r>
                        <a:rPr lang="en-GB" sz="2000" dirty="0"/>
                        <a:t>.571 (33%)</a:t>
                      </a:r>
                    </a:p>
                  </a:txBody>
                  <a:tcPr/>
                </a:tc>
                <a:tc>
                  <a:txBody>
                    <a:bodyPr/>
                    <a:lstStyle/>
                    <a:p>
                      <a:r>
                        <a:rPr lang="en-GB" sz="2000" dirty="0"/>
                        <a:t>. 459 (21%) M</a:t>
                      </a:r>
                    </a:p>
                  </a:txBody>
                  <a:tcPr/>
                </a:tc>
                <a:extLst>
                  <a:ext uri="{0D108BD9-81ED-4DB2-BD59-A6C34878D82A}">
                    <a16:rowId xmlns:a16="http://schemas.microsoft.com/office/drawing/2014/main" xmlns="" val="3040294993"/>
                  </a:ext>
                </a:extLst>
              </a:tr>
              <a:tr h="617754">
                <a:tc>
                  <a:txBody>
                    <a:bodyPr/>
                    <a:lstStyle/>
                    <a:p>
                      <a:r>
                        <a:rPr lang="en-GB" sz="2000" dirty="0"/>
                        <a:t>Listening &amp; Writing</a:t>
                      </a:r>
                    </a:p>
                  </a:txBody>
                  <a:tcPr/>
                </a:tc>
                <a:tc>
                  <a:txBody>
                    <a:bodyPr/>
                    <a:lstStyle/>
                    <a:p>
                      <a:endParaRPr lang="en-GB" sz="2000" dirty="0"/>
                    </a:p>
                  </a:txBody>
                  <a:tcPr/>
                </a:tc>
                <a:tc>
                  <a:txBody>
                    <a:bodyPr/>
                    <a:lstStyle/>
                    <a:p>
                      <a:r>
                        <a:rPr lang="en-GB" sz="2000" dirty="0"/>
                        <a:t>. 524 (27%)</a:t>
                      </a:r>
                    </a:p>
                  </a:txBody>
                  <a:tcPr/>
                </a:tc>
                <a:tc>
                  <a:txBody>
                    <a:bodyPr/>
                    <a:lstStyle/>
                    <a:p>
                      <a:r>
                        <a:rPr lang="en-GB" sz="2000" dirty="0"/>
                        <a:t>.546 (30%)</a:t>
                      </a:r>
                    </a:p>
                  </a:txBody>
                  <a:tcPr/>
                </a:tc>
                <a:tc>
                  <a:txBody>
                    <a:bodyPr/>
                    <a:lstStyle/>
                    <a:p>
                      <a:r>
                        <a:rPr lang="en-GB" sz="2000" dirty="0"/>
                        <a:t>. 282 (8%) S</a:t>
                      </a:r>
                    </a:p>
                  </a:txBody>
                  <a:tcPr/>
                </a:tc>
                <a:extLst>
                  <a:ext uri="{0D108BD9-81ED-4DB2-BD59-A6C34878D82A}">
                    <a16:rowId xmlns:a16="http://schemas.microsoft.com/office/drawing/2014/main" xmlns="" val="3555382892"/>
                  </a:ext>
                </a:extLst>
              </a:tr>
              <a:tr h="10810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Speaking &amp; Writing</a:t>
                      </a:r>
                    </a:p>
                    <a:p>
                      <a:endParaRPr lang="en-GB" sz="2000" dirty="0"/>
                    </a:p>
                  </a:txBody>
                  <a:tcPr/>
                </a:tc>
                <a:tc>
                  <a:txBody>
                    <a:bodyPr/>
                    <a:lstStyle/>
                    <a:p>
                      <a:r>
                        <a:rPr lang="en-GB" sz="2000" dirty="0"/>
                        <a:t>Productive</a:t>
                      </a:r>
                    </a:p>
                  </a:txBody>
                  <a:tcPr/>
                </a:tc>
                <a:tc>
                  <a:txBody>
                    <a:bodyPr/>
                    <a:lstStyle/>
                    <a:p>
                      <a:r>
                        <a:rPr lang="en-GB" sz="2000" dirty="0"/>
                        <a:t>.518 (27%)</a:t>
                      </a:r>
                    </a:p>
                  </a:txBody>
                  <a:tcPr/>
                </a:tc>
                <a:tc>
                  <a:txBody>
                    <a:bodyPr/>
                    <a:lstStyle/>
                    <a:p>
                      <a:r>
                        <a:rPr lang="en-GB" sz="2000" dirty="0"/>
                        <a:t>.523 (27%)</a:t>
                      </a:r>
                    </a:p>
                  </a:txBody>
                  <a:tcPr/>
                </a:tc>
                <a:tc>
                  <a:txBody>
                    <a:bodyPr/>
                    <a:lstStyle/>
                    <a:p>
                      <a:r>
                        <a:rPr lang="en-GB" sz="2000" dirty="0"/>
                        <a:t>. 374 (14%) M</a:t>
                      </a:r>
                    </a:p>
                  </a:txBody>
                  <a:tcPr/>
                </a:tc>
                <a:extLst>
                  <a:ext uri="{0D108BD9-81ED-4DB2-BD59-A6C34878D82A}">
                    <a16:rowId xmlns:a16="http://schemas.microsoft.com/office/drawing/2014/main" xmlns="" val="1177944632"/>
                  </a:ext>
                </a:extLst>
              </a:tr>
            </a:tbl>
          </a:graphicData>
        </a:graphic>
      </p:graphicFrame>
    </p:spTree>
    <p:extLst>
      <p:ext uri="{BB962C8B-B14F-4D97-AF65-F5344CB8AC3E}">
        <p14:creationId xmlns:p14="http://schemas.microsoft.com/office/powerpoint/2010/main" val="4028739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1154</TotalTime>
  <Words>4225</Words>
  <Application>Microsoft Office PowerPoint</Application>
  <PresentationFormat>Widescreen</PresentationFormat>
  <Paragraphs>555</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Uneven language proficiency: How spiky can a spiky profile be?</vt:lpstr>
      <vt:lpstr>Overview</vt:lpstr>
      <vt:lpstr>‘spikiness’</vt:lpstr>
      <vt:lpstr>Are the 4 skills connected?  </vt:lpstr>
      <vt:lpstr>UCLan’s TELL</vt:lpstr>
      <vt:lpstr>Exam Data from the TELL</vt:lpstr>
      <vt:lpstr>One-upmanship among the skills?</vt:lpstr>
      <vt:lpstr>PowerPoint Presentation</vt:lpstr>
      <vt:lpstr>December 2016 Skills’ correlations at B2 &amp; C1 </vt:lpstr>
      <vt:lpstr>Quartiles of the overall score at B2</vt:lpstr>
      <vt:lpstr>A closer look at Writing vs. Speaking at B2</vt:lpstr>
      <vt:lpstr>PowerPoint Presentation</vt:lpstr>
      <vt:lpstr>A closer look at Reading vs. Listening</vt:lpstr>
      <vt:lpstr>The picture so far…</vt:lpstr>
      <vt:lpstr>Further study in spikiness…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Uneven language proficiency: how spiky can a spiky profile be?</dc:title>
  <dc:creator>Karen Fiona Smith</dc:creator>
  <cp:lastModifiedBy>ML Gillway</cp:lastModifiedBy>
  <cp:revision>86</cp:revision>
  <dcterms:created xsi:type="dcterms:W3CDTF">2017-02-22T12:15:19Z</dcterms:created>
  <dcterms:modified xsi:type="dcterms:W3CDTF">2017-04-08T07:30:26Z</dcterms:modified>
</cp:coreProperties>
</file>