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9"/>
  </p:notesMasterIdLst>
  <p:sldIdLst>
    <p:sldId id="256" r:id="rId2"/>
    <p:sldId id="257" r:id="rId3"/>
    <p:sldId id="258" r:id="rId4"/>
    <p:sldId id="259" r:id="rId5"/>
    <p:sldId id="261" r:id="rId6"/>
    <p:sldId id="260" r:id="rId7"/>
    <p:sldId id="285" r:id="rId8"/>
    <p:sldId id="290" r:id="rId9"/>
    <p:sldId id="291" r:id="rId10"/>
    <p:sldId id="262" r:id="rId11"/>
    <p:sldId id="292" r:id="rId12"/>
    <p:sldId id="263" r:id="rId13"/>
    <p:sldId id="287" r:id="rId14"/>
    <p:sldId id="265" r:id="rId15"/>
    <p:sldId id="266" r:id="rId16"/>
    <p:sldId id="267" r:id="rId17"/>
    <p:sldId id="268" r:id="rId18"/>
    <p:sldId id="288" r:id="rId19"/>
    <p:sldId id="289" r:id="rId20"/>
    <p:sldId id="276" r:id="rId21"/>
    <p:sldId id="277" r:id="rId22"/>
    <p:sldId id="281" r:id="rId23"/>
    <p:sldId id="282" r:id="rId24"/>
    <p:sldId id="283" r:id="rId25"/>
    <p:sldId id="286" r:id="rId26"/>
    <p:sldId id="294" r:id="rId27"/>
    <p:sldId id="29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C6BEB1-4036-4D82-9103-4334318E82F6}" type="datetimeFigureOut">
              <a:rPr lang="en-GB" smtClean="0"/>
              <a:t>08/04/2017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54F5A-7CF3-4CDA-B2BB-30AFBC3D4718}" type="slidenum">
              <a:rPr lang="en-GB" smtClean="0"/>
              <a:t>‹#›</a:t>
            </a:fld>
            <a:endParaRPr lang="en-GB"/>
          </a:p>
        </p:txBody>
      </p:sp>
    </p:spTree>
    <p:extLst>
      <p:ext uri="{BB962C8B-B14F-4D97-AF65-F5344CB8AC3E}">
        <p14:creationId xmlns:p14="http://schemas.microsoft.com/office/powerpoint/2010/main" val="167927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87691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083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983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54F5A-7CF3-4CDA-B2BB-30AFBC3D4718}" type="slidenum">
              <a:rPr lang="en-GB" smtClean="0"/>
              <a:t>26</a:t>
            </a:fld>
            <a:endParaRPr lang="en-GB"/>
          </a:p>
        </p:txBody>
      </p:sp>
    </p:spTree>
    <p:extLst>
      <p:ext uri="{BB962C8B-B14F-4D97-AF65-F5344CB8AC3E}">
        <p14:creationId xmlns:p14="http://schemas.microsoft.com/office/powerpoint/2010/main" val="330260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B54F5A-7CF3-4CDA-B2BB-30AFBC3D4718}" type="slidenum">
              <a:rPr lang="en-GB" smtClean="0"/>
              <a:t>11</a:t>
            </a:fld>
            <a:endParaRPr lang="en-GB"/>
          </a:p>
        </p:txBody>
      </p:sp>
    </p:spTree>
    <p:extLst>
      <p:ext uri="{BB962C8B-B14F-4D97-AF65-F5344CB8AC3E}">
        <p14:creationId xmlns:p14="http://schemas.microsoft.com/office/powerpoint/2010/main" val="626027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2288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7155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9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872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2640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0933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1535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395536" y="1412776"/>
            <a:ext cx="7200800" cy="1728192"/>
          </a:xfrm>
        </p:spPr>
        <p:txBody>
          <a:bodyPr anchor="b"/>
          <a:lstStyle>
            <a:lvl1pPr>
              <a:defRPr baseline="0">
                <a:solidFill>
                  <a:srgbClr val="0A648F"/>
                </a:solidFill>
                <a:latin typeface="Georgia"/>
                <a:cs typeface="Georgia"/>
              </a:defRPr>
            </a:lvl1pPr>
          </a:lstStyle>
          <a:p>
            <a:r>
              <a:rPr lang="en-US"/>
              <a:t>Click to edit Master title style</a:t>
            </a:r>
            <a:endParaRPr lang="en-GB" dirty="0"/>
          </a:p>
        </p:txBody>
      </p:sp>
      <p:sp>
        <p:nvSpPr>
          <p:cNvPr id="8" name="Content Placeholder 7"/>
          <p:cNvSpPr>
            <a:spLocks noGrp="1"/>
          </p:cNvSpPr>
          <p:nvPr>
            <p:ph sz="quarter" idx="10"/>
          </p:nvPr>
        </p:nvSpPr>
        <p:spPr>
          <a:xfrm>
            <a:off x="394841" y="3212852"/>
            <a:ext cx="7201495" cy="1152525"/>
          </a:xfrm>
        </p:spPr>
        <p:txBody>
          <a:bodyPr/>
          <a:lstStyle>
            <a:lvl1pPr marL="0" indent="0">
              <a:buNone/>
              <a:defRPr sz="2400" b="0"/>
            </a:lvl1pPr>
            <a:lvl2pPr marL="457200" indent="0">
              <a:buNone/>
              <a:defRPr b="0"/>
            </a:lvl2pPr>
            <a:lvl3pPr marL="914400" indent="0">
              <a:buNone/>
              <a:defRPr b="0"/>
            </a:lvl3pPr>
            <a:lvl4pPr marL="1371600" indent="0">
              <a:buNone/>
              <a:defRPr b="0"/>
            </a:lvl4pPr>
            <a:lvl5pPr marL="1828800" indent="0">
              <a:buNone/>
              <a:defRPr b="0"/>
            </a:lvl5pPr>
          </a:lstStyle>
          <a:p>
            <a:pPr lvl="0"/>
            <a:r>
              <a:rPr lang="en-US"/>
              <a:t>Click to edit Master text styles</a:t>
            </a:r>
          </a:p>
        </p:txBody>
      </p:sp>
    </p:spTree>
    <p:extLst>
      <p:ext uri="{BB962C8B-B14F-4D97-AF65-F5344CB8AC3E}">
        <p14:creationId xmlns:p14="http://schemas.microsoft.com/office/powerpoint/2010/main" val="207172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875" y="476672"/>
            <a:ext cx="7772400" cy="1143000"/>
          </a:xfrm>
        </p:spPr>
        <p:txBody>
          <a:bodyPr/>
          <a:lstStyle>
            <a:lvl1pPr>
              <a:defRPr>
                <a:latin typeface="Georgia"/>
                <a:cs typeface="Georgia"/>
              </a:defRPr>
            </a:lvl1pPr>
          </a:lstStyle>
          <a:p>
            <a:r>
              <a:rPr lang="en-US"/>
              <a:t>Click to edit Master title style</a:t>
            </a:r>
            <a:endParaRPr lang="en-GB" dirty="0"/>
          </a:p>
        </p:txBody>
      </p:sp>
      <p:sp>
        <p:nvSpPr>
          <p:cNvPr id="3" name="Content Placeholder 2"/>
          <p:cNvSpPr>
            <a:spLocks noGrp="1"/>
          </p:cNvSpPr>
          <p:nvPr>
            <p:ph idx="1"/>
          </p:nvPr>
        </p:nvSpPr>
        <p:spPr>
          <a:xfrm>
            <a:off x="396875" y="1844824"/>
            <a:ext cx="7772400" cy="3888432"/>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3086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875" y="476672"/>
            <a:ext cx="7772400" cy="1143000"/>
          </a:xfrm>
        </p:spPr>
        <p:txBody>
          <a:bodyPr/>
          <a:lstStyle>
            <a:lvl1pPr>
              <a:defRPr>
                <a:latin typeface="Georgia"/>
                <a:cs typeface="Georgia"/>
              </a:defRPr>
            </a:lvl1pPr>
          </a:lstStyle>
          <a:p>
            <a:r>
              <a:rPr lang="en-US"/>
              <a:t>Click to edit Master title style</a:t>
            </a:r>
            <a:endParaRPr lang="en-GB" dirty="0"/>
          </a:p>
        </p:txBody>
      </p:sp>
      <p:sp>
        <p:nvSpPr>
          <p:cNvPr id="3" name="Content Placeholder 2"/>
          <p:cNvSpPr>
            <a:spLocks noGrp="1"/>
          </p:cNvSpPr>
          <p:nvPr>
            <p:ph idx="1"/>
          </p:nvPr>
        </p:nvSpPr>
        <p:spPr>
          <a:xfrm>
            <a:off x="396875" y="1844824"/>
            <a:ext cx="7772400" cy="410445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13415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extLst>
      <p:ext uri="{BB962C8B-B14F-4D97-AF65-F5344CB8AC3E}">
        <p14:creationId xmlns:p14="http://schemas.microsoft.com/office/powerpoint/2010/main" val="2497028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6875" y="10525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396875" y="2424113"/>
            <a:ext cx="7772400"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rtl="0" eaLnBrk="1" fontAlgn="base" hangingPunct="1">
        <a:spcBef>
          <a:spcPct val="0"/>
        </a:spcBef>
        <a:spcAft>
          <a:spcPct val="0"/>
        </a:spcAft>
        <a:defRPr sz="4000">
          <a:solidFill>
            <a:srgbClr val="0A648F"/>
          </a:solidFill>
          <a:latin typeface="Georgia"/>
          <a:ea typeface="MS PGothic" pitchFamily="34" charset="-128"/>
          <a:cs typeface="Georgia"/>
        </a:defRPr>
      </a:lvl1pPr>
      <a:lvl2pPr algn="l" rtl="0" eaLnBrk="1" fontAlgn="base" hangingPunct="1">
        <a:spcBef>
          <a:spcPct val="0"/>
        </a:spcBef>
        <a:spcAft>
          <a:spcPct val="0"/>
        </a:spcAft>
        <a:defRPr sz="4000">
          <a:solidFill>
            <a:srgbClr val="0A648F"/>
          </a:solidFill>
          <a:latin typeface="Georgia" charset="0"/>
          <a:ea typeface="MS PGothic" pitchFamily="34" charset="-128"/>
          <a:cs typeface="Georgia" pitchFamily="18" charset="0"/>
        </a:defRPr>
      </a:lvl2pPr>
      <a:lvl3pPr algn="l" rtl="0" eaLnBrk="1" fontAlgn="base" hangingPunct="1">
        <a:spcBef>
          <a:spcPct val="0"/>
        </a:spcBef>
        <a:spcAft>
          <a:spcPct val="0"/>
        </a:spcAft>
        <a:defRPr sz="4000">
          <a:solidFill>
            <a:srgbClr val="0A648F"/>
          </a:solidFill>
          <a:latin typeface="Georgia" charset="0"/>
          <a:ea typeface="MS PGothic" pitchFamily="34" charset="-128"/>
          <a:cs typeface="Georgia" pitchFamily="18" charset="0"/>
        </a:defRPr>
      </a:lvl3pPr>
      <a:lvl4pPr algn="l" rtl="0" eaLnBrk="1" fontAlgn="base" hangingPunct="1">
        <a:spcBef>
          <a:spcPct val="0"/>
        </a:spcBef>
        <a:spcAft>
          <a:spcPct val="0"/>
        </a:spcAft>
        <a:defRPr sz="4000">
          <a:solidFill>
            <a:srgbClr val="0A648F"/>
          </a:solidFill>
          <a:latin typeface="Georgia" charset="0"/>
          <a:ea typeface="MS PGothic" pitchFamily="34" charset="-128"/>
          <a:cs typeface="Georgia" pitchFamily="18" charset="0"/>
        </a:defRPr>
      </a:lvl4pPr>
      <a:lvl5pPr algn="l" rtl="0" eaLnBrk="1" fontAlgn="base" hangingPunct="1">
        <a:spcBef>
          <a:spcPct val="0"/>
        </a:spcBef>
        <a:spcAft>
          <a:spcPct val="0"/>
        </a:spcAft>
        <a:defRPr sz="4000">
          <a:solidFill>
            <a:srgbClr val="0A648F"/>
          </a:solidFill>
          <a:latin typeface="Georgia" charset="0"/>
          <a:ea typeface="MS PGothic" pitchFamily="34" charset="-128"/>
          <a:cs typeface="Georgia" pitchFamily="18" charset="0"/>
        </a:defRPr>
      </a:lvl5pPr>
      <a:lvl6pPr marL="457200" algn="l" rtl="0" eaLnBrk="1" fontAlgn="base" hangingPunct="1">
        <a:spcBef>
          <a:spcPct val="0"/>
        </a:spcBef>
        <a:spcAft>
          <a:spcPct val="0"/>
        </a:spcAft>
        <a:defRPr sz="4000">
          <a:solidFill>
            <a:schemeClr val="tx2"/>
          </a:solidFill>
          <a:latin typeface="Times New Roman" pitchFamily="18" charset="0"/>
        </a:defRPr>
      </a:lvl6pPr>
      <a:lvl7pPr marL="914400" algn="l" rtl="0" eaLnBrk="1" fontAlgn="base" hangingPunct="1">
        <a:spcBef>
          <a:spcPct val="0"/>
        </a:spcBef>
        <a:spcAft>
          <a:spcPct val="0"/>
        </a:spcAft>
        <a:defRPr sz="4000">
          <a:solidFill>
            <a:schemeClr val="tx2"/>
          </a:solidFill>
          <a:latin typeface="Times New Roman" pitchFamily="18" charset="0"/>
        </a:defRPr>
      </a:lvl7pPr>
      <a:lvl8pPr marL="1371600" algn="l" rtl="0" eaLnBrk="1" fontAlgn="base" hangingPunct="1">
        <a:spcBef>
          <a:spcPct val="0"/>
        </a:spcBef>
        <a:spcAft>
          <a:spcPct val="0"/>
        </a:spcAft>
        <a:defRPr sz="4000">
          <a:solidFill>
            <a:schemeClr val="tx2"/>
          </a:solidFill>
          <a:latin typeface="Times New Roman" pitchFamily="18" charset="0"/>
        </a:defRPr>
      </a:lvl8pPr>
      <a:lvl9pPr marL="1828800" algn="l" rtl="0" eaLnBrk="1" fontAlgn="base" hangingPunct="1">
        <a:spcBef>
          <a:spcPct val="0"/>
        </a:spcBef>
        <a:spcAft>
          <a:spcPct val="0"/>
        </a:spcAft>
        <a:defRPr sz="40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rgbClr val="0A648F"/>
        </a:buClr>
        <a:buSzPct val="80000"/>
        <a:buFont typeface="Wingdings" pitchFamily="2" charset="2"/>
        <a:buChar char="o"/>
        <a:defRPr sz="2800">
          <a:solidFill>
            <a:schemeClr val="bg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A648F"/>
        </a:buClr>
        <a:buChar char="–"/>
        <a:defRPr sz="2800">
          <a:solidFill>
            <a:schemeClr val="bg1"/>
          </a:solidFill>
          <a:latin typeface="+mn-lt"/>
          <a:ea typeface="MS PGothic" pitchFamily="34" charset="-128"/>
        </a:defRPr>
      </a:lvl2pPr>
      <a:lvl3pPr marL="1143000" indent="-228600" algn="l" rtl="0" eaLnBrk="1" fontAlgn="base" hangingPunct="1">
        <a:spcBef>
          <a:spcPct val="20000"/>
        </a:spcBef>
        <a:spcAft>
          <a:spcPct val="0"/>
        </a:spcAft>
        <a:buClr>
          <a:srgbClr val="0A648F"/>
        </a:buClr>
        <a:buSzPct val="65000"/>
        <a:buFont typeface="Wingdings" pitchFamily="2" charset="2"/>
        <a:buChar char="o"/>
        <a:defRPr sz="2800">
          <a:solidFill>
            <a:schemeClr val="bg1"/>
          </a:solidFill>
          <a:latin typeface="+mn-lt"/>
          <a:ea typeface="MS PGothic" pitchFamily="34" charset="-128"/>
        </a:defRPr>
      </a:lvl3pPr>
      <a:lvl4pPr marL="1600200" indent="-228600" algn="l" rtl="0" eaLnBrk="1" fontAlgn="base" hangingPunct="1">
        <a:spcBef>
          <a:spcPct val="20000"/>
        </a:spcBef>
        <a:spcAft>
          <a:spcPct val="0"/>
        </a:spcAft>
        <a:buClr>
          <a:srgbClr val="0A648F"/>
        </a:buClr>
        <a:buSzPct val="80000"/>
        <a:buChar char="–"/>
        <a:defRPr sz="2800">
          <a:solidFill>
            <a:schemeClr val="bg1"/>
          </a:solidFill>
          <a:latin typeface="+mn-lt"/>
          <a:ea typeface="MS PGothic" pitchFamily="34" charset="-128"/>
        </a:defRPr>
      </a:lvl4pPr>
      <a:lvl5pPr marL="2057400" indent="-228600" algn="l" rtl="0" eaLnBrk="1" fontAlgn="base" hangingPunct="1">
        <a:spcBef>
          <a:spcPct val="20000"/>
        </a:spcBef>
        <a:spcAft>
          <a:spcPct val="0"/>
        </a:spcAft>
        <a:buClr>
          <a:srgbClr val="0A648F"/>
        </a:buClr>
        <a:buSzPct val="90000"/>
        <a:buChar char="»"/>
        <a:defRPr sz="2800">
          <a:solidFill>
            <a:schemeClr val="bg1"/>
          </a:solidFill>
          <a:latin typeface="+mn-lt"/>
          <a:ea typeface="MS PGothic" pitchFamily="34" charset="-128"/>
        </a:defRPr>
      </a:lvl5pPr>
      <a:lvl6pPr marL="2514600" indent="-228600" algn="l" rtl="0" eaLnBrk="1" fontAlgn="base" hangingPunct="1">
        <a:spcBef>
          <a:spcPct val="20000"/>
        </a:spcBef>
        <a:spcAft>
          <a:spcPct val="0"/>
        </a:spcAft>
        <a:buClr>
          <a:srgbClr val="CCFFFF"/>
        </a:buClr>
        <a:buSzPct val="90000"/>
        <a:buChar char="»"/>
        <a:defRPr sz="2800" b="1">
          <a:solidFill>
            <a:schemeClr val="tx1"/>
          </a:solidFill>
          <a:latin typeface="+mn-lt"/>
        </a:defRPr>
      </a:lvl6pPr>
      <a:lvl7pPr marL="2971800" indent="-228600" algn="l" rtl="0" eaLnBrk="1" fontAlgn="base" hangingPunct="1">
        <a:spcBef>
          <a:spcPct val="20000"/>
        </a:spcBef>
        <a:spcAft>
          <a:spcPct val="0"/>
        </a:spcAft>
        <a:buClr>
          <a:srgbClr val="CCFFFF"/>
        </a:buClr>
        <a:buSzPct val="90000"/>
        <a:buChar char="»"/>
        <a:defRPr sz="2800" b="1">
          <a:solidFill>
            <a:schemeClr val="tx1"/>
          </a:solidFill>
          <a:latin typeface="+mn-lt"/>
        </a:defRPr>
      </a:lvl7pPr>
      <a:lvl8pPr marL="3429000" indent="-228600" algn="l" rtl="0" eaLnBrk="1" fontAlgn="base" hangingPunct="1">
        <a:spcBef>
          <a:spcPct val="20000"/>
        </a:spcBef>
        <a:spcAft>
          <a:spcPct val="0"/>
        </a:spcAft>
        <a:buClr>
          <a:srgbClr val="CCFFFF"/>
        </a:buClr>
        <a:buSzPct val="90000"/>
        <a:buChar char="»"/>
        <a:defRPr sz="2800" b="1">
          <a:solidFill>
            <a:schemeClr val="tx1"/>
          </a:solidFill>
          <a:latin typeface="+mn-lt"/>
        </a:defRPr>
      </a:lvl8pPr>
      <a:lvl9pPr marL="3886200" indent="-228600" algn="l" rtl="0" eaLnBrk="1" fontAlgn="base" hangingPunct="1">
        <a:spcBef>
          <a:spcPct val="20000"/>
        </a:spcBef>
        <a:spcAft>
          <a:spcPct val="0"/>
        </a:spcAft>
        <a:buClr>
          <a:srgbClr val="CCFFFF"/>
        </a:buClr>
        <a:buSzPct val="9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ingenia.org.uk/Content/ingenia/issues/issue26/mccarthy.pdf%20%5b27" TargetMode="External"/><Relationship Id="rId2" Type="http://schemas.openxmlformats.org/officeDocument/2006/relationships/hyperlink" Target="https://www.timeshighereducation.com/news/how-not-to-write-a-phd-thesis/410208.article"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x.doi.org/10.1016/j.jeap.2016.01.00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Should students be writing their own lexical curriculum?</a:t>
            </a:r>
          </a:p>
        </p:txBody>
      </p:sp>
      <p:sp>
        <p:nvSpPr>
          <p:cNvPr id="3" name="Subtitle 2"/>
          <p:cNvSpPr>
            <a:spLocks noGrp="1"/>
          </p:cNvSpPr>
          <p:nvPr>
            <p:ph sz="quarter" idx="10"/>
          </p:nvPr>
        </p:nvSpPr>
        <p:spPr/>
        <p:txBody>
          <a:bodyPr/>
          <a:lstStyle/>
          <a:p>
            <a:r>
              <a:rPr lang="en-GB" dirty="0" smtClean="0"/>
              <a:t>Mike Groves</a:t>
            </a:r>
            <a:endParaRPr lang="en-GB" dirty="0"/>
          </a:p>
        </p:txBody>
      </p:sp>
    </p:spTree>
    <p:extLst>
      <p:ext uri="{BB962C8B-B14F-4D97-AF65-F5344CB8AC3E}">
        <p14:creationId xmlns:p14="http://schemas.microsoft.com/office/powerpoint/2010/main" val="1691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a:t>A look at Hyland </a:t>
            </a:r>
          </a:p>
        </p:txBody>
      </p:sp>
      <p:sp>
        <p:nvSpPr>
          <p:cNvPr id="81" name="Shape 81"/>
          <p:cNvSpPr txBox="1">
            <a:spLocks noGrp="1"/>
          </p:cNvSpPr>
          <p:nvPr>
            <p:ph type="body" idx="1"/>
          </p:nvPr>
        </p:nvSpPr>
        <p:spPr>
          <a:xfrm>
            <a:off x="323528" y="1340768"/>
            <a:ext cx="8520600" cy="4772687"/>
          </a:xfrm>
          <a:prstGeom prst="rect">
            <a:avLst/>
          </a:prstGeom>
        </p:spPr>
        <p:txBody>
          <a:bodyPr lIns="91425" tIns="91425" rIns="91425" bIns="91425" anchor="t" anchorCtr="0">
            <a:noAutofit/>
          </a:bodyPr>
          <a:lstStyle/>
          <a:p>
            <a:pPr marL="0" indent="0">
              <a:buNone/>
            </a:pPr>
            <a:r>
              <a:rPr lang="en-GB" sz="2800" dirty="0"/>
              <a:t>Writing as a Social Activity. (Hyland, 2002)</a:t>
            </a:r>
          </a:p>
          <a:p>
            <a:pPr marL="0" indent="0">
              <a:buNone/>
            </a:pPr>
            <a:r>
              <a:rPr lang="en-GB" sz="2800" dirty="0"/>
              <a:t>Academic English is not a “unitary mass”, instead a set of “subject specialisms” (Hyland, 2002:p.388)</a:t>
            </a:r>
          </a:p>
          <a:p>
            <a:pPr marL="0" indent="0">
              <a:buNone/>
            </a:pPr>
            <a:r>
              <a:rPr lang="en-GB" sz="2800" dirty="0"/>
              <a:t>That “weak students need to control core forms before moving onto specific ….features of language is not supported by research into SLA” (Hyland, 2002 p.388)</a:t>
            </a:r>
          </a:p>
          <a:p>
            <a:pPr>
              <a:buNone/>
            </a:pPr>
            <a:endParaRPr dirty="0"/>
          </a:p>
        </p:txBody>
      </p:sp>
    </p:spTree>
    <p:extLst>
      <p:ext uri="{BB962C8B-B14F-4D97-AF65-F5344CB8AC3E}">
        <p14:creationId xmlns:p14="http://schemas.microsoft.com/office/powerpoint/2010/main" val="18098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GB" dirty="0"/>
              <a:t>“The communicative demands of the modern university, much like the modern workplace involve far more than simply controlling linguistic error or polishing style” Hyland</a:t>
            </a:r>
            <a:r>
              <a:rPr lang="en-GB" b="1" dirty="0">
                <a:solidFill>
                  <a:srgbClr val="231D0E"/>
                </a:solidFill>
                <a:latin typeface="Verdana"/>
              </a:rPr>
              <a:t> </a:t>
            </a:r>
            <a:r>
              <a:rPr lang="en-GB" dirty="0"/>
              <a:t>(2007; p.2)</a:t>
            </a:r>
            <a:r>
              <a:rPr lang="en-US" dirty="0"/>
              <a:t> </a:t>
            </a:r>
          </a:p>
          <a:p>
            <a:r>
              <a:rPr lang="en-US" dirty="0"/>
              <a:t>Literacy is not a "thing", it is a "thing we do" (Hyland and Tse, 2007)</a:t>
            </a:r>
          </a:p>
        </p:txBody>
      </p:sp>
    </p:spTree>
    <p:extLst>
      <p:ext uri="{BB962C8B-B14F-4D97-AF65-F5344CB8AC3E}">
        <p14:creationId xmlns:p14="http://schemas.microsoft.com/office/powerpoint/2010/main" val="658273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a:t>But</a:t>
            </a:r>
          </a:p>
        </p:txBody>
      </p:sp>
      <p:sp>
        <p:nvSpPr>
          <p:cNvPr id="87" name="Shape 87"/>
          <p:cNvSpPr txBox="1">
            <a:spLocks noGrp="1"/>
          </p:cNvSpPr>
          <p:nvPr>
            <p:ph type="body" idx="1"/>
          </p:nvPr>
        </p:nvSpPr>
        <p:spPr>
          <a:xfrm>
            <a:off x="251520" y="1484784"/>
            <a:ext cx="8520600" cy="4555200"/>
          </a:xfrm>
          <a:prstGeom prst="rect">
            <a:avLst/>
          </a:prstGeom>
        </p:spPr>
        <p:txBody>
          <a:bodyPr lIns="91425" tIns="91425" rIns="91425" bIns="91425" anchor="t" anchorCtr="0">
            <a:noAutofit/>
          </a:bodyPr>
          <a:lstStyle/>
          <a:p>
            <a:pPr lvl="0">
              <a:spcBef>
                <a:spcPts val="0"/>
              </a:spcBef>
              <a:buNone/>
            </a:pPr>
            <a:r>
              <a:rPr lang="en-GB" dirty="0"/>
              <a:t>As Hyland (2007) admits (p.14) there is a key set of linguistic features, which allows us to even use the term ‘Academic discourse”</a:t>
            </a:r>
          </a:p>
          <a:p>
            <a:pPr lvl="0">
              <a:spcBef>
                <a:spcPts val="0"/>
              </a:spcBef>
              <a:buNone/>
            </a:pPr>
            <a:r>
              <a:rPr lang="en-GB" dirty="0"/>
              <a:t>He then cites the growing body of research into subject specific discourse.</a:t>
            </a:r>
          </a:p>
          <a:p>
            <a:pPr lvl="0">
              <a:spcBef>
                <a:spcPts val="0"/>
              </a:spcBef>
              <a:buNone/>
            </a:pPr>
            <a:r>
              <a:rPr lang="en-GB" dirty="0"/>
              <a:t>“Placing specificity at the heart of EAP’s role means that teachers are less likely to focus on decontextualized forms”- p.14</a:t>
            </a:r>
          </a:p>
          <a:p>
            <a:pPr lvl="0">
              <a:spcBef>
                <a:spcPts val="0"/>
              </a:spcBef>
              <a:buNone/>
            </a:pPr>
            <a:endParaRPr dirty="0"/>
          </a:p>
          <a:p>
            <a:pPr lvl="0">
              <a:spcBef>
                <a:spcPts val="0"/>
              </a:spcBef>
              <a:buNone/>
            </a:pPr>
            <a:endParaRPr dirty="0"/>
          </a:p>
        </p:txBody>
      </p:sp>
    </p:spTree>
    <p:extLst>
      <p:ext uri="{BB962C8B-B14F-4D97-AF65-F5344CB8AC3E}">
        <p14:creationId xmlns:p14="http://schemas.microsoft.com/office/powerpoint/2010/main" val="2279290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3366"/>
            <a:ext cx="8520600" cy="1035433"/>
          </a:xfrm>
        </p:spPr>
        <p:txBody>
          <a:bodyPr>
            <a:normAutofit fontScale="90000"/>
          </a:bodyPr>
          <a:lstStyle/>
          <a:p>
            <a:r>
              <a:rPr lang="en-GB" dirty="0"/>
              <a:t>Interactive </a:t>
            </a:r>
            <a:r>
              <a:rPr lang="en-GB" dirty="0" err="1"/>
              <a:t>metadiscourse</a:t>
            </a:r>
            <a:r>
              <a:rPr lang="en-GB" dirty="0"/>
              <a:t> (Hyland and </a:t>
            </a:r>
            <a:r>
              <a:rPr lang="en-GB" dirty="0" err="1"/>
              <a:t>Tse</a:t>
            </a:r>
            <a:r>
              <a:rPr lang="en-GB" dirty="0"/>
              <a:t>, 2004)</a:t>
            </a:r>
          </a:p>
        </p:txBody>
      </p:sp>
      <p:sp>
        <p:nvSpPr>
          <p:cNvPr id="3" name="Text Placeholder 2"/>
          <p:cNvSpPr>
            <a:spLocks noGrp="1"/>
          </p:cNvSpPr>
          <p:nvPr>
            <p:ph type="body"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154447617"/>
              </p:ext>
            </p:extLst>
          </p:nvPr>
        </p:nvGraphicFramePr>
        <p:xfrm>
          <a:off x="467544" y="1988840"/>
          <a:ext cx="8280921" cy="4237892"/>
        </p:xfrm>
        <a:graphic>
          <a:graphicData uri="http://schemas.openxmlformats.org/drawingml/2006/table">
            <a:tbl>
              <a:tblPr/>
              <a:tblGrid>
                <a:gridCol w="2760307">
                  <a:extLst>
                    <a:ext uri="{9D8B030D-6E8A-4147-A177-3AD203B41FA5}">
                      <a16:colId xmlns:a16="http://schemas.microsoft.com/office/drawing/2014/main" xmlns="" val="20000"/>
                    </a:ext>
                  </a:extLst>
                </a:gridCol>
                <a:gridCol w="2760307">
                  <a:extLst>
                    <a:ext uri="{9D8B030D-6E8A-4147-A177-3AD203B41FA5}">
                      <a16:colId xmlns:a16="http://schemas.microsoft.com/office/drawing/2014/main" xmlns="" val="20001"/>
                    </a:ext>
                  </a:extLst>
                </a:gridCol>
                <a:gridCol w="2760307">
                  <a:extLst>
                    <a:ext uri="{9D8B030D-6E8A-4147-A177-3AD203B41FA5}">
                      <a16:colId xmlns:a16="http://schemas.microsoft.com/office/drawing/2014/main" xmlns="" val="20002"/>
                    </a:ext>
                  </a:extLst>
                </a:gridCol>
              </a:tblGrid>
              <a:tr h="72008">
                <a:tc>
                  <a:txBody>
                    <a:bodyPr/>
                    <a:lstStyle/>
                    <a:p>
                      <a:pPr algn="l" fontAlgn="b"/>
                      <a:endParaRPr lang="en-GB" sz="800" b="0" dirty="0">
                        <a:solidFill>
                          <a:schemeClr val="bg1"/>
                        </a:solidFill>
                        <a:effectLst/>
                        <a:latin typeface="Arial"/>
                      </a:endParaRPr>
                    </a:p>
                  </a:txBody>
                  <a:tcPr marL="39356" marR="39356" marT="19678" marB="19678" anchor="b">
                    <a:lnL w="9525" cap="flat" cmpd="sng" algn="ctr">
                      <a:solidFill>
                        <a:srgbClr val="F9FBFC"/>
                      </a:solidFill>
                      <a:prstDash val="solid"/>
                      <a:round/>
                      <a:headEnd type="none" w="med" len="med"/>
                      <a:tailEnd type="none" w="med" len="med"/>
                    </a:lnL>
                    <a:lnR w="9525" cap="flat" cmpd="sng" algn="ctr">
                      <a:solidFill>
                        <a:srgbClr val="F9FBFC"/>
                      </a:solidFill>
                      <a:prstDash val="solid"/>
                      <a:round/>
                      <a:headEnd type="none" w="med" len="med"/>
                      <a:tailEnd type="none" w="med" len="med"/>
                    </a:lnR>
                    <a:lnT w="9525" cap="flat" cmpd="sng" algn="ctr">
                      <a:solidFill>
                        <a:srgbClr val="F9FBFC"/>
                      </a:solidFill>
                      <a:prstDash val="solid"/>
                      <a:round/>
                      <a:headEnd type="none" w="med" len="med"/>
                      <a:tailEnd type="none" w="med" len="med"/>
                    </a:lnT>
                    <a:lnB w="9525" cap="flat" cmpd="sng" algn="ctr">
                      <a:solidFill>
                        <a:srgbClr val="F9FBFC"/>
                      </a:solidFill>
                      <a:prstDash val="solid"/>
                      <a:round/>
                      <a:headEnd type="none" w="med" len="med"/>
                      <a:tailEnd type="none" w="med" len="med"/>
                    </a:lnB>
                    <a:solidFill>
                      <a:srgbClr val="F9FBFC"/>
                    </a:solidFill>
                  </a:tcPr>
                </a:tc>
                <a:tc>
                  <a:txBody>
                    <a:bodyPr/>
                    <a:lstStyle/>
                    <a:p>
                      <a:pPr algn="l" fontAlgn="b"/>
                      <a:endParaRPr lang="en-GB" sz="800" b="0" dirty="0">
                        <a:solidFill>
                          <a:schemeClr val="bg1"/>
                        </a:solidFill>
                        <a:effectLst/>
                        <a:latin typeface="Arial"/>
                      </a:endParaRPr>
                    </a:p>
                  </a:txBody>
                  <a:tcPr marL="39356" marR="39356" marT="19678" marB="19678" anchor="b">
                    <a:lnL w="9525" cap="flat" cmpd="sng" algn="ctr">
                      <a:solidFill>
                        <a:srgbClr val="F9FBFC"/>
                      </a:solidFill>
                      <a:prstDash val="solid"/>
                      <a:round/>
                      <a:headEnd type="none" w="med" len="med"/>
                      <a:tailEnd type="none" w="med" len="med"/>
                    </a:lnL>
                    <a:lnR w="9525" cap="flat" cmpd="sng" algn="ctr">
                      <a:solidFill>
                        <a:srgbClr val="F9FBFC"/>
                      </a:solidFill>
                      <a:prstDash val="solid"/>
                      <a:round/>
                      <a:headEnd type="none" w="med" len="med"/>
                      <a:tailEnd type="none" w="med" len="med"/>
                    </a:lnR>
                    <a:lnT w="9525" cap="flat" cmpd="sng" algn="ctr">
                      <a:solidFill>
                        <a:srgbClr val="F9FBFC"/>
                      </a:solidFill>
                      <a:prstDash val="solid"/>
                      <a:round/>
                      <a:headEnd type="none" w="med" len="med"/>
                      <a:tailEnd type="none" w="med" len="med"/>
                    </a:lnT>
                    <a:lnB w="9525" cap="flat" cmpd="sng" algn="ctr">
                      <a:solidFill>
                        <a:srgbClr val="F9FBFC"/>
                      </a:solidFill>
                      <a:prstDash val="solid"/>
                      <a:round/>
                      <a:headEnd type="none" w="med" len="med"/>
                      <a:tailEnd type="none" w="med" len="med"/>
                    </a:lnB>
                    <a:solidFill>
                      <a:srgbClr val="F9FBFC"/>
                    </a:solidFill>
                  </a:tcPr>
                </a:tc>
                <a:tc>
                  <a:txBody>
                    <a:bodyPr/>
                    <a:lstStyle/>
                    <a:p>
                      <a:pPr algn="l" fontAlgn="b"/>
                      <a:endParaRPr lang="en-GB" sz="800" b="0" dirty="0">
                        <a:solidFill>
                          <a:schemeClr val="bg1"/>
                        </a:solidFill>
                        <a:effectLst/>
                        <a:latin typeface="Arial"/>
                      </a:endParaRPr>
                    </a:p>
                  </a:txBody>
                  <a:tcPr marL="39356" marR="39356" marT="19678" marB="19678" anchor="b">
                    <a:lnL w="9525" cap="flat" cmpd="sng" algn="ctr">
                      <a:solidFill>
                        <a:srgbClr val="F9FBFC"/>
                      </a:solidFill>
                      <a:prstDash val="solid"/>
                      <a:round/>
                      <a:headEnd type="none" w="med" len="med"/>
                      <a:tailEnd type="none" w="med" len="med"/>
                    </a:lnL>
                    <a:lnR w="9525" cap="flat" cmpd="sng" algn="ctr">
                      <a:solidFill>
                        <a:srgbClr val="F9FBFC"/>
                      </a:solidFill>
                      <a:prstDash val="solid"/>
                      <a:round/>
                      <a:headEnd type="none" w="med" len="med"/>
                      <a:tailEnd type="none" w="med" len="med"/>
                    </a:lnR>
                    <a:lnT w="9525" cap="flat" cmpd="sng" algn="ctr">
                      <a:solidFill>
                        <a:srgbClr val="F9FBFC"/>
                      </a:solidFill>
                      <a:prstDash val="solid"/>
                      <a:round/>
                      <a:headEnd type="none" w="med" len="med"/>
                      <a:tailEnd type="none" w="med" len="med"/>
                    </a:lnT>
                    <a:lnB w="9525" cap="flat" cmpd="sng" algn="ctr">
                      <a:solidFill>
                        <a:srgbClr val="F9FBFC"/>
                      </a:solidFill>
                      <a:prstDash val="solid"/>
                      <a:round/>
                      <a:headEnd type="none" w="med" len="med"/>
                      <a:tailEnd type="none" w="med" len="med"/>
                    </a:lnB>
                    <a:solidFill>
                      <a:srgbClr val="F9FBFC"/>
                    </a:solidFill>
                  </a:tcPr>
                </a:tc>
                <a:extLst>
                  <a:ext uri="{0D108BD9-81ED-4DB2-BD59-A6C34878D82A}">
                    <a16:rowId xmlns:a16="http://schemas.microsoft.com/office/drawing/2014/main" xmlns="" val="10000"/>
                  </a:ext>
                </a:extLst>
              </a:tr>
              <a:tr h="275493">
                <a:tc>
                  <a:txBody>
                    <a:bodyPr/>
                    <a:lstStyle/>
                    <a:p>
                      <a:pPr algn="l" fontAlgn="b"/>
                      <a:endParaRPr lang="en-GB" sz="1800" b="0" dirty="0">
                        <a:solidFill>
                          <a:schemeClr val="bg1"/>
                        </a:solidFill>
                        <a:effectLst/>
                        <a:latin typeface="Arial"/>
                      </a:endParaRPr>
                    </a:p>
                  </a:txBody>
                  <a:tcPr marL="39356" marR="39356" marT="19678" marB="19678" anchor="b">
                    <a:lnL w="9525" cap="flat" cmpd="sng" algn="ctr">
                      <a:solidFill>
                        <a:srgbClr val="F9FBFC"/>
                      </a:solidFill>
                      <a:prstDash val="solid"/>
                      <a:round/>
                      <a:headEnd type="none" w="med" len="med"/>
                      <a:tailEnd type="none" w="med" len="med"/>
                    </a:lnL>
                    <a:lnR w="9525" cap="flat" cmpd="sng" algn="ctr">
                      <a:solidFill>
                        <a:srgbClr val="F9FBFC"/>
                      </a:solidFill>
                      <a:prstDash val="solid"/>
                      <a:round/>
                      <a:headEnd type="none" w="med" len="med"/>
                      <a:tailEnd type="none" w="med" len="med"/>
                    </a:lnR>
                    <a:lnT w="9525" cap="flat" cmpd="sng" algn="ctr">
                      <a:solidFill>
                        <a:srgbClr val="F9FBFC"/>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9FBFC"/>
                    </a:solidFill>
                  </a:tcPr>
                </a:tc>
                <a:tc>
                  <a:txBody>
                    <a:bodyPr/>
                    <a:lstStyle/>
                    <a:p>
                      <a:pPr algn="l" fontAlgn="b"/>
                      <a:endParaRPr lang="en-US" sz="1800" b="0" dirty="0">
                        <a:solidFill>
                          <a:schemeClr val="bg1"/>
                        </a:solidFill>
                        <a:effectLst/>
                        <a:latin typeface="Arial"/>
                      </a:endParaRPr>
                    </a:p>
                  </a:txBody>
                  <a:tcPr marL="39356" marR="39356" marT="19678" marB="19678" anchor="b">
                    <a:lnL w="9525" cap="flat" cmpd="sng" algn="ctr">
                      <a:solidFill>
                        <a:srgbClr val="F9FBFC"/>
                      </a:solidFill>
                      <a:prstDash val="solid"/>
                      <a:round/>
                      <a:headEnd type="none" w="med" len="med"/>
                      <a:tailEnd type="none" w="med" len="med"/>
                    </a:lnL>
                    <a:lnR w="9525" cap="flat" cmpd="sng" algn="ctr">
                      <a:solidFill>
                        <a:srgbClr val="F9FBFC"/>
                      </a:solidFill>
                      <a:prstDash val="solid"/>
                      <a:round/>
                      <a:headEnd type="none" w="med" len="med"/>
                      <a:tailEnd type="none" w="med" len="med"/>
                    </a:lnR>
                    <a:lnT w="9525" cap="flat" cmpd="sng" algn="ctr">
                      <a:solidFill>
                        <a:srgbClr val="F9FBFC"/>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9FBFC"/>
                    </a:solidFill>
                  </a:tcPr>
                </a:tc>
                <a:tc>
                  <a:txBody>
                    <a:bodyPr/>
                    <a:lstStyle/>
                    <a:p>
                      <a:pPr algn="l" fontAlgn="b"/>
                      <a:endParaRPr lang="en-GB" sz="1800" b="0">
                        <a:solidFill>
                          <a:schemeClr val="bg1"/>
                        </a:solidFill>
                        <a:effectLst/>
                        <a:latin typeface="Arial"/>
                      </a:endParaRPr>
                    </a:p>
                  </a:txBody>
                  <a:tcPr marL="39356" marR="39356" marT="19678" marB="19678" anchor="b">
                    <a:lnL w="9525" cap="flat" cmpd="sng" algn="ctr">
                      <a:solidFill>
                        <a:srgbClr val="F9FBFC"/>
                      </a:solidFill>
                      <a:prstDash val="solid"/>
                      <a:round/>
                      <a:headEnd type="none" w="med" len="med"/>
                      <a:tailEnd type="none" w="med" len="med"/>
                    </a:lnL>
                    <a:lnR w="9525" cap="flat" cmpd="sng" algn="ctr">
                      <a:solidFill>
                        <a:srgbClr val="F9FBFC"/>
                      </a:solidFill>
                      <a:prstDash val="solid"/>
                      <a:round/>
                      <a:headEnd type="none" w="med" len="med"/>
                      <a:tailEnd type="none" w="med" len="med"/>
                    </a:lnR>
                    <a:lnT w="9525" cap="flat" cmpd="sng" algn="ctr">
                      <a:solidFill>
                        <a:srgbClr val="F9FBFC"/>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9FBFC"/>
                    </a:solidFill>
                  </a:tcPr>
                </a:tc>
                <a:extLst>
                  <a:ext uri="{0D108BD9-81ED-4DB2-BD59-A6C34878D82A}">
                    <a16:rowId xmlns:a16="http://schemas.microsoft.com/office/drawing/2014/main" xmlns="" val="10001"/>
                  </a:ext>
                </a:extLst>
              </a:tr>
              <a:tr h="511631">
                <a:tc>
                  <a:txBody>
                    <a:bodyPr/>
                    <a:lstStyle/>
                    <a:p>
                      <a:pPr algn="l" fontAlgn="t"/>
                      <a:r>
                        <a:rPr lang="en-GB" sz="1800" b="0" dirty="0">
                          <a:solidFill>
                            <a:schemeClr val="bg1"/>
                          </a:solidFill>
                          <a:effectLst/>
                          <a:latin typeface="Arial"/>
                        </a:rPr>
                        <a:t/>
                      </a:r>
                      <a:br>
                        <a:rPr lang="en-GB" sz="1800" b="0" dirty="0">
                          <a:solidFill>
                            <a:schemeClr val="bg1"/>
                          </a:solidFill>
                          <a:effectLst/>
                          <a:latin typeface="Arial"/>
                        </a:rPr>
                      </a:br>
                      <a:r>
                        <a:rPr lang="en-GB" sz="1800" b="0" dirty="0">
                          <a:solidFill>
                            <a:schemeClr val="bg1"/>
                          </a:solidFill>
                          <a:effectLst/>
                          <a:latin typeface="Arial"/>
                        </a:rPr>
                        <a:t>Transitions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a:solidFill>
                            <a:schemeClr val="bg1"/>
                          </a:solidFill>
                          <a:effectLst/>
                          <a:latin typeface="Arial"/>
                        </a:rPr>
                        <a:t/>
                      </a:r>
                      <a:br>
                        <a:rPr lang="en-US" sz="1800" b="0">
                          <a:solidFill>
                            <a:schemeClr val="bg1"/>
                          </a:solidFill>
                          <a:effectLst/>
                          <a:latin typeface="Arial"/>
                        </a:rPr>
                      </a:br>
                      <a:r>
                        <a:rPr lang="en-US" sz="1800" b="0">
                          <a:solidFill>
                            <a:schemeClr val="bg1"/>
                          </a:solidFill>
                          <a:effectLst/>
                          <a:latin typeface="Arial"/>
                        </a:rPr>
                        <a:t>Express semantic relation between main clauses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GB" sz="1800" b="0">
                          <a:solidFill>
                            <a:schemeClr val="bg1"/>
                          </a:solidFill>
                          <a:effectLst/>
                          <a:latin typeface="Arial"/>
                        </a:rPr>
                        <a:t/>
                      </a:r>
                      <a:br>
                        <a:rPr lang="en-GB" sz="1800" b="0">
                          <a:solidFill>
                            <a:schemeClr val="bg1"/>
                          </a:solidFill>
                          <a:effectLst/>
                          <a:latin typeface="Arial"/>
                        </a:rPr>
                      </a:br>
                      <a:r>
                        <a:rPr lang="en-GB" sz="1800" b="0">
                          <a:solidFill>
                            <a:schemeClr val="bg1"/>
                          </a:solidFill>
                          <a:effectLst/>
                          <a:latin typeface="Arial"/>
                        </a:rPr>
                        <a:t>In addition/but/thus/and</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393562">
                <a:tc>
                  <a:txBody>
                    <a:bodyPr/>
                    <a:lstStyle/>
                    <a:p>
                      <a:pPr algn="l" fontAlgn="t"/>
                      <a:r>
                        <a:rPr lang="en-GB" sz="1800" b="0" dirty="0">
                          <a:solidFill>
                            <a:schemeClr val="bg1"/>
                          </a:solidFill>
                          <a:effectLst/>
                          <a:latin typeface="Arial"/>
                        </a:rPr>
                        <a:t>Frame markers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dirty="0">
                          <a:solidFill>
                            <a:schemeClr val="bg1"/>
                          </a:solidFill>
                          <a:effectLst/>
                          <a:latin typeface="Arial"/>
                        </a:rPr>
                        <a:t>Refer to discourse acts, sequences, or text stages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a:solidFill>
                            <a:schemeClr val="bg1"/>
                          </a:solidFill>
                          <a:effectLst/>
                          <a:latin typeface="Arial"/>
                        </a:rPr>
                        <a:t>Finally/to conclude/my purpose is to</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75493">
                <a:tc>
                  <a:txBody>
                    <a:bodyPr/>
                    <a:lstStyle/>
                    <a:p>
                      <a:pPr algn="l" fontAlgn="t"/>
                      <a:r>
                        <a:rPr lang="en-GB" sz="1800" b="0">
                          <a:solidFill>
                            <a:schemeClr val="bg1"/>
                          </a:solidFill>
                          <a:effectLst/>
                          <a:latin typeface="Arial"/>
                        </a:rPr>
                        <a:t>Endophoric markers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dirty="0">
                          <a:solidFill>
                            <a:schemeClr val="bg1"/>
                          </a:solidFill>
                          <a:effectLst/>
                          <a:latin typeface="Arial"/>
                        </a:rPr>
                        <a:t>Refer to information in other parts of the text</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a:solidFill>
                            <a:schemeClr val="bg1"/>
                          </a:solidFill>
                          <a:effectLst/>
                          <a:latin typeface="Arial"/>
                        </a:rPr>
                        <a:t>Noted above/see Fig./in Section 2</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393562">
                <a:tc>
                  <a:txBody>
                    <a:bodyPr/>
                    <a:lstStyle/>
                    <a:p>
                      <a:pPr algn="l" fontAlgn="t"/>
                      <a:r>
                        <a:rPr lang="en-GB" sz="1800" b="0">
                          <a:solidFill>
                            <a:schemeClr val="bg1"/>
                          </a:solidFill>
                          <a:effectLst/>
                          <a:latin typeface="Arial"/>
                        </a:rPr>
                        <a:t>Evidentials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dirty="0">
                          <a:solidFill>
                            <a:schemeClr val="bg1"/>
                          </a:solidFill>
                          <a:effectLst/>
                          <a:latin typeface="Arial"/>
                        </a:rPr>
                        <a:t>Refer to source of information from other texts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a:solidFill>
                            <a:schemeClr val="bg1"/>
                          </a:solidFill>
                          <a:effectLst/>
                          <a:latin typeface="Arial"/>
                        </a:rPr>
                        <a:t>According to X/(Y, 1990)/Z states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393562">
                <a:tc>
                  <a:txBody>
                    <a:bodyPr/>
                    <a:lstStyle/>
                    <a:p>
                      <a:pPr algn="l" fontAlgn="t"/>
                      <a:r>
                        <a:rPr lang="en-GB" sz="1800" b="0">
                          <a:solidFill>
                            <a:schemeClr val="bg1"/>
                          </a:solidFill>
                          <a:effectLst/>
                          <a:latin typeface="Arial"/>
                        </a:rPr>
                        <a:t>Code glosses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dirty="0">
                          <a:solidFill>
                            <a:schemeClr val="bg1"/>
                          </a:solidFill>
                          <a:effectLst/>
                          <a:latin typeface="Arial"/>
                        </a:rPr>
                        <a:t>Help readers grasp meanings of ideational material</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tc>
                  <a:txBody>
                    <a:bodyPr/>
                    <a:lstStyle/>
                    <a:p>
                      <a:pPr algn="l" fontAlgn="t"/>
                      <a:r>
                        <a:rPr lang="en-US" sz="1800" b="0" dirty="0">
                          <a:solidFill>
                            <a:schemeClr val="bg1"/>
                          </a:solidFill>
                          <a:effectLst/>
                          <a:latin typeface="Arial"/>
                        </a:rPr>
                        <a:t>Namely/e.g./such as/in other words</a:t>
                      </a:r>
                    </a:p>
                  </a:txBody>
                  <a:tcPr marL="39356" marR="39356" marT="19678" marB="19678">
                    <a:lnL w="9525" cap="flat" cmpd="sng" algn="ctr">
                      <a:solidFill>
                        <a:srgbClr val="ECF2F6"/>
                      </a:solidFill>
                      <a:prstDash val="solid"/>
                      <a:round/>
                      <a:headEnd type="none" w="med" len="med"/>
                      <a:tailEnd type="none" w="med" len="med"/>
                    </a:lnL>
                    <a:lnR w="9525" cap="flat" cmpd="sng" algn="ctr">
                      <a:solidFill>
                        <a:srgbClr val="ECF2F6"/>
                      </a:solidFill>
                      <a:prstDash val="solid"/>
                      <a:round/>
                      <a:headEnd type="none" w="med" len="med"/>
                      <a:tailEnd type="none" w="med" len="med"/>
                    </a:lnR>
                    <a:lnT w="9525" cap="flat" cmpd="sng" algn="ctr">
                      <a:solidFill>
                        <a:srgbClr val="ECF2F6"/>
                      </a:solidFill>
                      <a:prstDash val="solid"/>
                      <a:round/>
                      <a:headEnd type="none" w="med" len="med"/>
                      <a:tailEnd type="none" w="med" len="med"/>
                    </a:lnT>
                    <a:lnB w="9525" cap="flat" cmpd="sng" algn="ctr">
                      <a:solidFill>
                        <a:srgbClr val="ECF2F6"/>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57577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a:t>From Hyland and Tse (2004)</a:t>
            </a:r>
          </a:p>
        </p:txBody>
      </p:sp>
      <p:sp>
        <p:nvSpPr>
          <p:cNvPr id="100" name="Shape 100"/>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endParaRPr/>
          </a:p>
        </p:txBody>
      </p:sp>
      <p:pic>
        <p:nvPicPr>
          <p:cNvPr id="101" name="Shape 101"/>
          <p:cNvPicPr preferRelativeResize="0"/>
          <p:nvPr/>
        </p:nvPicPr>
        <p:blipFill>
          <a:blip r:embed="rId3">
            <a:alphaModFix/>
          </a:blip>
          <a:stretch>
            <a:fillRect/>
          </a:stretch>
        </p:blipFill>
        <p:spPr>
          <a:xfrm>
            <a:off x="365579" y="1536634"/>
            <a:ext cx="7794474" cy="5204767"/>
          </a:xfrm>
          <a:prstGeom prst="rect">
            <a:avLst/>
          </a:prstGeom>
          <a:noFill/>
          <a:ln>
            <a:noFill/>
          </a:ln>
        </p:spPr>
      </p:pic>
    </p:spTree>
    <p:extLst>
      <p:ext uri="{BB962C8B-B14F-4D97-AF65-F5344CB8AC3E}">
        <p14:creationId xmlns:p14="http://schemas.microsoft.com/office/powerpoint/2010/main" val="210612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t>From Hyland and </a:t>
            </a:r>
            <a:r>
              <a:rPr lang="en-GB" dirty="0" err="1"/>
              <a:t>Tse</a:t>
            </a:r>
            <a:r>
              <a:rPr lang="en-GB" dirty="0"/>
              <a:t> (2007)</a:t>
            </a:r>
            <a:endParaRPr dirty="0"/>
          </a:p>
        </p:txBody>
      </p:sp>
      <p:sp>
        <p:nvSpPr>
          <p:cNvPr id="107" name="Shape 107"/>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GB" sz="2000" dirty="0"/>
              <a:t>“Similarly, </a:t>
            </a:r>
            <a:r>
              <a:rPr lang="en-GB" sz="2000" i="1" dirty="0" err="1"/>
              <a:t>analyze</a:t>
            </a:r>
            <a:r>
              <a:rPr lang="en-GB" sz="2000" i="1" dirty="0"/>
              <a:t> </a:t>
            </a:r>
            <a:r>
              <a:rPr lang="en-GB" sz="2000" dirty="0"/>
              <a:t>appears to be used differently across fields. In the social sciences, it tends to occur more regularly as a noun, while in engineering, students are six times more likely to come across the form </a:t>
            </a:r>
            <a:r>
              <a:rPr lang="en-GB" sz="2000" i="1" dirty="0"/>
              <a:t>analytical</a:t>
            </a:r>
            <a:r>
              <a:rPr lang="en-GB" sz="2000" dirty="0"/>
              <a:t>. There are also semantic differences. The word analysis, for instance, is often associated with particular types of approach, so that it appears in discipline-specific compound nouns such as </a:t>
            </a:r>
            <a:r>
              <a:rPr lang="en-GB" sz="2000" i="1" dirty="0"/>
              <a:t>genre analysis</a:t>
            </a:r>
            <a:r>
              <a:rPr lang="en-GB" sz="2000" dirty="0"/>
              <a:t> or </a:t>
            </a:r>
            <a:r>
              <a:rPr lang="en-GB" sz="2000" i="1" dirty="0"/>
              <a:t>neutron activation analysis</a:t>
            </a:r>
            <a:r>
              <a:rPr lang="en-GB" sz="2000" dirty="0"/>
              <a:t>. The verb form also has field-specific meanings. In engineering, it tends to refer to methods of determining the constituent parts or composition of a substance …., and in the social sciences it tends to mean simply considering something carefully”</a:t>
            </a:r>
          </a:p>
          <a:p>
            <a:pPr lvl="0">
              <a:spcBef>
                <a:spcPts val="0"/>
              </a:spcBef>
              <a:buNone/>
            </a:pPr>
            <a:r>
              <a:rPr lang="en-GB" sz="2000" dirty="0"/>
              <a:t>(Hyland and </a:t>
            </a:r>
            <a:r>
              <a:rPr lang="en-GB" sz="2000" dirty="0" err="1"/>
              <a:t>Tse</a:t>
            </a:r>
            <a:r>
              <a:rPr lang="en-GB" sz="2000" dirty="0"/>
              <a:t>, 2007) </a:t>
            </a:r>
          </a:p>
        </p:txBody>
      </p:sp>
    </p:spTree>
    <p:extLst>
      <p:ext uri="{BB962C8B-B14F-4D97-AF65-F5344CB8AC3E}">
        <p14:creationId xmlns:p14="http://schemas.microsoft.com/office/powerpoint/2010/main" val="2504345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a:t>Compared to...</a:t>
            </a:r>
          </a:p>
        </p:txBody>
      </p:sp>
      <p:sp>
        <p:nvSpPr>
          <p:cNvPr id="113" name="Shape 113"/>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GB" dirty="0"/>
              <a:t>In this modern era of technology….</a:t>
            </a:r>
          </a:p>
          <a:p>
            <a:pPr lvl="0">
              <a:spcBef>
                <a:spcPts val="0"/>
              </a:spcBef>
              <a:buNone/>
            </a:pPr>
            <a:r>
              <a:rPr lang="en-GB" dirty="0"/>
              <a:t>Everybody knows…</a:t>
            </a:r>
          </a:p>
          <a:p>
            <a:pPr lvl="0">
              <a:spcBef>
                <a:spcPts val="0"/>
              </a:spcBef>
              <a:buNone/>
            </a:pPr>
            <a:r>
              <a:rPr lang="en-GB" dirty="0"/>
              <a:t>Research proves that...</a:t>
            </a:r>
          </a:p>
          <a:p>
            <a:pPr lvl="0">
              <a:spcBef>
                <a:spcPts val="0"/>
              </a:spcBef>
              <a:buNone/>
            </a:pPr>
            <a:endParaRPr dirty="0"/>
          </a:p>
          <a:p>
            <a:pPr lvl="0">
              <a:spcBef>
                <a:spcPts val="0"/>
              </a:spcBef>
              <a:buNone/>
            </a:pPr>
            <a:r>
              <a:rPr lang="en-GB" dirty="0"/>
              <a:t>(Anecdotal)</a:t>
            </a:r>
          </a:p>
          <a:p>
            <a:pPr lvl="0">
              <a:spcBef>
                <a:spcPts val="0"/>
              </a:spcBef>
              <a:buNone/>
            </a:pPr>
            <a:endParaRPr dirty="0"/>
          </a:p>
        </p:txBody>
      </p:sp>
    </p:spTree>
    <p:extLst>
      <p:ext uri="{BB962C8B-B14F-4D97-AF65-F5344CB8AC3E}">
        <p14:creationId xmlns:p14="http://schemas.microsoft.com/office/powerpoint/2010/main" val="1724802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t>Supplying word lists- The risks</a:t>
            </a:r>
          </a:p>
        </p:txBody>
      </p:sp>
      <p:sp>
        <p:nvSpPr>
          <p:cNvPr id="119" name="Shape 119"/>
          <p:cNvSpPr txBox="1">
            <a:spLocks noGrp="1"/>
          </p:cNvSpPr>
          <p:nvPr>
            <p:ph type="body" idx="1"/>
          </p:nvPr>
        </p:nvSpPr>
        <p:spPr>
          <a:prstGeom prst="rect">
            <a:avLst/>
          </a:prstGeom>
        </p:spPr>
        <p:txBody>
          <a:bodyPr lIns="91425" tIns="91425" rIns="91425" bIns="91425" anchor="t" anchorCtr="0">
            <a:noAutofit/>
          </a:bodyPr>
          <a:lstStyle/>
          <a:p>
            <a:r>
              <a:rPr lang="en-GB" dirty="0">
                <a:solidFill>
                  <a:srgbClr val="000000"/>
                </a:solidFill>
                <a:latin typeface="Arial"/>
              </a:rPr>
              <a:t>Limiting students agency</a:t>
            </a:r>
          </a:p>
          <a:p>
            <a:r>
              <a:rPr lang="en-GB" dirty="0">
                <a:solidFill>
                  <a:srgbClr val="000000"/>
                </a:solidFill>
                <a:latin typeface="Arial"/>
              </a:rPr>
              <a:t>Creating intellectual silos</a:t>
            </a:r>
          </a:p>
          <a:p>
            <a:r>
              <a:rPr lang="en-GB" dirty="0">
                <a:solidFill>
                  <a:srgbClr val="000000"/>
                </a:solidFill>
                <a:latin typeface="Arial"/>
              </a:rPr>
              <a:t>Not equipping students with the skills needed for breadth, depth or progress in the field.</a:t>
            </a:r>
          </a:p>
          <a:p>
            <a:r>
              <a:rPr lang="en-GB">
                <a:solidFill>
                  <a:srgbClr val="000000"/>
                </a:solidFill>
                <a:latin typeface="Arial"/>
              </a:rPr>
              <a:t>Opportunity cost</a:t>
            </a:r>
            <a:endParaRPr lang="en-GB" dirty="0">
              <a:solidFill>
                <a:srgbClr val="000000"/>
              </a:solidFill>
              <a:latin typeface="Arial"/>
            </a:endParaRPr>
          </a:p>
          <a:p>
            <a:pPr marL="0" indent="0">
              <a:buNone/>
            </a:pPr>
            <a:endParaRPr lang="en-GB" dirty="0">
              <a:solidFill>
                <a:srgbClr val="000000"/>
              </a:solidFill>
              <a:latin typeface="Arial"/>
            </a:endParaRPr>
          </a:p>
        </p:txBody>
      </p:sp>
    </p:spTree>
    <p:extLst>
      <p:ext uri="{BB962C8B-B14F-4D97-AF65-F5344CB8AC3E}">
        <p14:creationId xmlns:p14="http://schemas.microsoft.com/office/powerpoint/2010/main" val="102253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Students creating their own lists- the opportunities</a:t>
            </a:r>
          </a:p>
        </p:txBody>
      </p:sp>
      <p:sp>
        <p:nvSpPr>
          <p:cNvPr id="3" name="Text Placeholder 2"/>
          <p:cNvSpPr>
            <a:spLocks noGrp="1"/>
          </p:cNvSpPr>
          <p:nvPr>
            <p:ph type="body" idx="1"/>
          </p:nvPr>
        </p:nvSpPr>
        <p:spPr>
          <a:xfrm>
            <a:off x="276225" y="1828800"/>
            <a:ext cx="8520600" cy="4555200"/>
          </a:xfrm>
        </p:spPr>
        <p:txBody>
          <a:bodyPr>
            <a:normAutofit/>
          </a:bodyPr>
          <a:lstStyle/>
          <a:p>
            <a:r>
              <a:rPr lang="en-GB" dirty="0"/>
              <a:t>Students have a problem- they need to align their linguistic output to the wider and narrower norms and expectations of their chosen field</a:t>
            </a:r>
          </a:p>
          <a:p>
            <a:r>
              <a:rPr lang="en-GB" dirty="0"/>
              <a:t>We should not be solving a localised problem, we should be creating a space where problems are solved.</a:t>
            </a:r>
            <a:endParaRPr lang="en-GB" dirty="0">
              <a:solidFill>
                <a:schemeClr val="tx1"/>
              </a:solidFill>
            </a:endParaRPr>
          </a:p>
          <a:p>
            <a:r>
              <a:rPr lang="en-GB" dirty="0"/>
              <a:t>A word list is a thing. An ever developing vocabulary is thing that we do</a:t>
            </a:r>
            <a:endParaRPr lang="en-GB" dirty="0">
              <a:solidFill>
                <a:srgbClr val="000000"/>
              </a:solidFill>
            </a:endParaRPr>
          </a:p>
        </p:txBody>
      </p:sp>
    </p:spTree>
    <p:extLst>
      <p:ext uri="{BB962C8B-B14F-4D97-AF65-F5344CB8AC3E}">
        <p14:creationId xmlns:p14="http://schemas.microsoft.com/office/powerpoint/2010/main" val="3039420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Let’s compare lexis to another EAP classic</a:t>
            </a:r>
          </a:p>
        </p:txBody>
      </p:sp>
      <p:sp>
        <p:nvSpPr>
          <p:cNvPr id="3" name="Text Placeholder 2"/>
          <p:cNvSpPr>
            <a:spLocks noGrp="1"/>
          </p:cNvSpPr>
          <p:nvPr>
            <p:ph type="body" idx="1"/>
          </p:nvPr>
        </p:nvSpPr>
        <p:spPr>
          <a:xfrm>
            <a:off x="311700" y="2204863"/>
            <a:ext cx="8520600" cy="3886969"/>
          </a:xfrm>
        </p:spPr>
        <p:txBody>
          <a:bodyPr>
            <a:normAutofit/>
          </a:bodyPr>
          <a:lstStyle/>
          <a:p>
            <a:r>
              <a:rPr lang="en-GB" dirty="0"/>
              <a:t>“And this is how you do Harvard APA referencing”</a:t>
            </a:r>
          </a:p>
          <a:p>
            <a:endParaRPr lang="en-GB" dirty="0"/>
          </a:p>
          <a:p>
            <a:r>
              <a:rPr lang="en-GB" dirty="0"/>
              <a:t>Or “Look at the example. Which is the journal title? What do does 78(2) mean?”</a:t>
            </a:r>
          </a:p>
          <a:p>
            <a:endParaRPr lang="en-GB" dirty="0"/>
          </a:p>
          <a:p>
            <a:r>
              <a:rPr lang="en-GB" dirty="0"/>
              <a:t>In other words, equipping students with the skills to interrogate the text and use the answers they find to build their own academic voice.</a:t>
            </a:r>
          </a:p>
        </p:txBody>
      </p:sp>
    </p:spTree>
    <p:extLst>
      <p:ext uri="{BB962C8B-B14F-4D97-AF65-F5344CB8AC3E}">
        <p14:creationId xmlns:p14="http://schemas.microsoft.com/office/powerpoint/2010/main" val="1591068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Pre-Amble</a:t>
            </a:r>
          </a:p>
        </p:txBody>
      </p:sp>
      <p:sp>
        <p:nvSpPr>
          <p:cNvPr id="3" name="Content Placeholder 2"/>
          <p:cNvSpPr>
            <a:spLocks noGrp="1"/>
          </p:cNvSpPr>
          <p:nvPr>
            <p:ph idx="1"/>
          </p:nvPr>
        </p:nvSpPr>
        <p:spPr/>
        <p:txBody>
          <a:bodyPr/>
          <a:lstStyle/>
          <a:p>
            <a:r>
              <a:rPr lang="en-GB" dirty="0"/>
              <a:t>The “working together” theme..</a:t>
            </a:r>
          </a:p>
          <a:p>
            <a:r>
              <a:rPr lang="en-GB" dirty="0"/>
              <a:t>This is not a data driven presentation</a:t>
            </a:r>
          </a:p>
          <a:p>
            <a:r>
              <a:rPr lang="en-GB" dirty="0"/>
              <a:t>EAP is not a monolith</a:t>
            </a:r>
          </a:p>
          <a:p>
            <a:r>
              <a:rPr lang="en-GB" dirty="0"/>
              <a:t>There are a lot of people teaching through “subject specific word lists”</a:t>
            </a:r>
          </a:p>
          <a:p>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103270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a:t>On a global level</a:t>
            </a:r>
          </a:p>
        </p:txBody>
      </p:sp>
      <p:sp>
        <p:nvSpPr>
          <p:cNvPr id="164" name="Shape 164"/>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GB" dirty="0"/>
              <a:t>What is the point of education? What are we doing?</a:t>
            </a:r>
          </a:p>
          <a:p>
            <a:pPr lvl="0">
              <a:spcBef>
                <a:spcPts val="0"/>
              </a:spcBef>
              <a:buNone/>
            </a:pPr>
            <a:r>
              <a:rPr lang="en-GB" dirty="0"/>
              <a:t>We are working with international students in an internationalised education system</a:t>
            </a:r>
          </a:p>
          <a:p>
            <a:pPr lvl="0">
              <a:spcBef>
                <a:spcPts val="0"/>
              </a:spcBef>
              <a:buNone/>
            </a:pPr>
            <a:r>
              <a:rPr lang="en-GB" dirty="0"/>
              <a:t>Are we here to further the career goals of the children of the extant elite?</a:t>
            </a:r>
          </a:p>
          <a:p>
            <a:pPr lvl="0">
              <a:spcBef>
                <a:spcPts val="0"/>
              </a:spcBef>
              <a:buNone/>
            </a:pPr>
            <a:endParaRPr dirty="0"/>
          </a:p>
        </p:txBody>
      </p:sp>
    </p:spTree>
    <p:extLst>
      <p:ext uri="{BB962C8B-B14F-4D97-AF65-F5344CB8AC3E}">
        <p14:creationId xmlns:p14="http://schemas.microsoft.com/office/powerpoint/2010/main" val="330499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t>Two answers</a:t>
            </a:r>
          </a:p>
        </p:txBody>
      </p:sp>
      <p:sp>
        <p:nvSpPr>
          <p:cNvPr id="170" name="Shape 170"/>
          <p:cNvSpPr txBox="1">
            <a:spLocks noGrp="1"/>
          </p:cNvSpPr>
          <p:nvPr>
            <p:ph type="body" idx="1"/>
          </p:nvPr>
        </p:nvSpPr>
        <p:spPr>
          <a:prstGeom prst="rect">
            <a:avLst/>
          </a:prstGeom>
        </p:spPr>
        <p:txBody>
          <a:bodyPr lIns="91425" tIns="91425" rIns="91425" bIns="91425" anchor="t" anchorCtr="0">
            <a:noAutofit/>
          </a:bodyPr>
          <a:lstStyle/>
          <a:p>
            <a:pPr lvl="0"/>
            <a:r>
              <a:rPr lang="en-GB" dirty="0"/>
              <a:t>“the strategic role of international academic cooperation in globalizing solidarity among nations and establishing a true global citizenry” (</a:t>
            </a:r>
            <a:r>
              <a:rPr lang="en-GB" dirty="0" err="1"/>
              <a:t>Gacel</a:t>
            </a:r>
            <a:r>
              <a:rPr lang="en-GB" dirty="0"/>
              <a:t>-Ávila, 2005, p,133)</a:t>
            </a:r>
          </a:p>
          <a:p>
            <a:pPr lvl="0">
              <a:spcBef>
                <a:spcPts val="0"/>
              </a:spcBef>
              <a:buNone/>
            </a:pPr>
            <a:r>
              <a:rPr lang="en-GB" dirty="0"/>
              <a:t>From the HEA “preparing 21st century graduates to live in and contribute responsibly to a globally interconnected society” (HEA, </a:t>
            </a:r>
            <a:r>
              <a:rPr lang="en-GB"/>
              <a:t>2014)</a:t>
            </a:r>
            <a:endParaRPr lang="en-GB" dirty="0"/>
          </a:p>
        </p:txBody>
      </p:sp>
    </p:spTree>
    <p:extLst>
      <p:ext uri="{BB962C8B-B14F-4D97-AF65-F5344CB8AC3E}">
        <p14:creationId xmlns:p14="http://schemas.microsoft.com/office/powerpoint/2010/main" val="396264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According to Hadley (2014, p.26)</a:t>
            </a:r>
          </a:p>
        </p:txBody>
      </p:sp>
      <p:sp>
        <p:nvSpPr>
          <p:cNvPr id="3" name="Text Placeholder 2"/>
          <p:cNvSpPr>
            <a:spLocks noGrp="1"/>
          </p:cNvSpPr>
          <p:nvPr>
            <p:ph type="body" idx="1"/>
          </p:nvPr>
        </p:nvSpPr>
        <p:spPr/>
        <p:txBody>
          <a:bodyPr>
            <a:normAutofit fontScale="92500" lnSpcReduction="10000"/>
          </a:bodyPr>
          <a:lstStyle/>
          <a:p>
            <a:r>
              <a:rPr lang="en-GB" dirty="0"/>
              <a:t>HE is a balance between two ideals</a:t>
            </a:r>
          </a:p>
          <a:p>
            <a:r>
              <a:rPr lang="en-GB" dirty="0"/>
              <a:t>“The scholarly ideals of Wilhelm von </a:t>
            </a:r>
            <a:r>
              <a:rPr lang="en-GB" dirty="0" err="1"/>
              <a:t>Humbolt</a:t>
            </a:r>
            <a:r>
              <a:rPr lang="en-GB" dirty="0"/>
              <a:t>, in which scholars link their research interests to instruction…….[students] are steeped in both the academic knowledge and cultural ideals necessary for contributing to the nation state”</a:t>
            </a:r>
          </a:p>
          <a:p>
            <a:r>
              <a:rPr lang="en-GB" dirty="0"/>
              <a:t>“ Providing the knowledge and vocational skills need for economic development”</a:t>
            </a:r>
          </a:p>
          <a:p>
            <a:endParaRPr lang="en-GB" dirty="0"/>
          </a:p>
          <a:p>
            <a:r>
              <a:rPr lang="en-GB" dirty="0"/>
              <a:t>“The goal has shifted towards producing graduates who have the mental ability to learn quickly and serve the needs of the global market”</a:t>
            </a:r>
          </a:p>
          <a:p>
            <a:endParaRPr lang="en-GB" dirty="0"/>
          </a:p>
        </p:txBody>
      </p:sp>
    </p:spTree>
    <p:extLst>
      <p:ext uri="{BB962C8B-B14F-4D97-AF65-F5344CB8AC3E}">
        <p14:creationId xmlns:p14="http://schemas.microsoft.com/office/powerpoint/2010/main" val="39462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dirty="0"/>
              <a:t>Coming back to what we do</a:t>
            </a:r>
          </a:p>
        </p:txBody>
      </p:sp>
      <p:sp>
        <p:nvSpPr>
          <p:cNvPr id="194" name="Shape 194"/>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GB" dirty="0"/>
              <a:t>Students (should) have access to rich, subject specific discourse</a:t>
            </a:r>
          </a:p>
          <a:p>
            <a:pPr lvl="0">
              <a:spcBef>
                <a:spcPts val="0"/>
              </a:spcBef>
              <a:buNone/>
            </a:pPr>
            <a:r>
              <a:rPr lang="en-GB" dirty="0"/>
              <a:t>It is our job to teach to teach the students strategies to build their own lexicons</a:t>
            </a:r>
          </a:p>
          <a:p>
            <a:pPr>
              <a:buNone/>
            </a:pPr>
            <a:r>
              <a:rPr lang="en-GB" dirty="0"/>
              <a:t>Creating a space for students to explore discourse, and empowering them to solve their own problems</a:t>
            </a:r>
          </a:p>
          <a:p>
            <a:pPr>
              <a:buNone/>
            </a:pPr>
            <a:r>
              <a:rPr lang="en-GB" dirty="0"/>
              <a:t>This goes beyond lexis, including ideas of </a:t>
            </a:r>
            <a:r>
              <a:rPr lang="en-GB" dirty="0" err="1"/>
              <a:t>metadiscourse</a:t>
            </a:r>
            <a:r>
              <a:rPr lang="en-GB" dirty="0"/>
              <a:t> and other markers of academic identity</a:t>
            </a:r>
          </a:p>
          <a:p>
            <a:pPr lvl="0">
              <a:spcBef>
                <a:spcPts val="0"/>
              </a:spcBef>
              <a:buNone/>
            </a:pPr>
            <a:endParaRPr dirty="0"/>
          </a:p>
        </p:txBody>
      </p:sp>
    </p:spTree>
    <p:extLst>
      <p:ext uri="{BB962C8B-B14F-4D97-AF65-F5344CB8AC3E}">
        <p14:creationId xmlns:p14="http://schemas.microsoft.com/office/powerpoint/2010/main" val="1177683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GB"/>
              <a:t>Strategies could include.</a:t>
            </a:r>
          </a:p>
        </p:txBody>
      </p:sp>
      <p:sp>
        <p:nvSpPr>
          <p:cNvPr id="200" name="Shape 200"/>
          <p:cNvSpPr txBox="1">
            <a:spLocks noGrp="1"/>
          </p:cNvSpPr>
          <p:nvPr>
            <p:ph type="body" idx="1"/>
          </p:nvPr>
        </p:nvSpPr>
        <p:spPr>
          <a:prstGeom prst="rect">
            <a:avLst/>
          </a:prstGeom>
        </p:spPr>
        <p:txBody>
          <a:bodyPr lIns="91425" tIns="91425" rIns="91425" bIns="91425" anchor="t" anchorCtr="0">
            <a:noAutofit/>
          </a:bodyPr>
          <a:lstStyle/>
          <a:p>
            <a:pPr lvl="0">
              <a:spcBef>
                <a:spcPts val="0"/>
              </a:spcBef>
              <a:buNone/>
            </a:pPr>
            <a:r>
              <a:rPr lang="en-GB" dirty="0"/>
              <a:t>Using </a:t>
            </a:r>
            <a:r>
              <a:rPr lang="en-GB" dirty="0" err="1"/>
              <a:t>lextutor</a:t>
            </a:r>
            <a:r>
              <a:rPr lang="en-GB" dirty="0"/>
              <a:t> and the like to analyse their own output</a:t>
            </a:r>
          </a:p>
          <a:p>
            <a:pPr lvl="0">
              <a:spcBef>
                <a:spcPts val="0"/>
              </a:spcBef>
              <a:buNone/>
            </a:pPr>
            <a:r>
              <a:rPr lang="en-GB" dirty="0">
                <a:solidFill>
                  <a:srgbClr val="000000"/>
                </a:solidFill>
              </a:rPr>
              <a:t>Encouraging students to explore the myriad of tools available to them (word clouds, </a:t>
            </a:r>
            <a:r>
              <a:rPr lang="en-GB" dirty="0" err="1">
                <a:solidFill>
                  <a:srgbClr val="000000"/>
                </a:solidFill>
              </a:rPr>
              <a:t>quizlet</a:t>
            </a:r>
            <a:r>
              <a:rPr lang="en-GB" dirty="0">
                <a:solidFill>
                  <a:srgbClr val="000000"/>
                </a:solidFill>
              </a:rPr>
              <a:t>) and use them in informed and disciplined ways.</a:t>
            </a:r>
          </a:p>
          <a:p>
            <a:pPr lvl="0">
              <a:spcBef>
                <a:spcPts val="0"/>
              </a:spcBef>
              <a:buNone/>
            </a:pPr>
            <a:r>
              <a:rPr lang="en-GB" dirty="0"/>
              <a:t>Rigorous (possibly assessed) strategies for recording important vocabulary</a:t>
            </a:r>
            <a:endParaRPr lang="en-GB" dirty="0">
              <a:solidFill>
                <a:schemeClr val="tx1"/>
              </a:solidFill>
            </a:endParaRPr>
          </a:p>
          <a:p>
            <a:pPr lvl="0">
              <a:spcBef>
                <a:spcPts val="0"/>
              </a:spcBef>
              <a:buNone/>
            </a:pPr>
            <a:r>
              <a:rPr lang="en-GB" dirty="0"/>
              <a:t>Training students to identify the key subject specific lexis in what they are reading</a:t>
            </a:r>
          </a:p>
          <a:p>
            <a:pPr lvl="0">
              <a:spcBef>
                <a:spcPts val="0"/>
              </a:spcBef>
              <a:buNone/>
            </a:pPr>
            <a:r>
              <a:rPr lang="en-GB" dirty="0"/>
              <a:t>Building an understanding of “smaller cultures” within the university (Connor, 2011)</a:t>
            </a:r>
          </a:p>
          <a:p>
            <a:pPr lvl="0">
              <a:spcBef>
                <a:spcPts val="0"/>
              </a:spcBef>
              <a:buNone/>
            </a:pPr>
            <a:endParaRPr lang="en-GB" dirty="0"/>
          </a:p>
          <a:p>
            <a:pPr lvl="0">
              <a:spcBef>
                <a:spcPts val="0"/>
              </a:spcBef>
              <a:buNone/>
            </a:pPr>
            <a:endParaRPr/>
          </a:p>
        </p:txBody>
      </p:sp>
    </p:spTree>
    <p:extLst>
      <p:ext uri="{BB962C8B-B14F-4D97-AF65-F5344CB8AC3E}">
        <p14:creationId xmlns:p14="http://schemas.microsoft.com/office/powerpoint/2010/main" val="2527033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Conclusion</a:t>
            </a:r>
          </a:p>
        </p:txBody>
      </p:sp>
      <p:sp>
        <p:nvSpPr>
          <p:cNvPr id="3" name="Text Placeholder 2"/>
          <p:cNvSpPr>
            <a:spLocks noGrp="1"/>
          </p:cNvSpPr>
          <p:nvPr>
            <p:ph type="body" idx="1"/>
          </p:nvPr>
        </p:nvSpPr>
        <p:spPr/>
        <p:txBody>
          <a:bodyPr/>
          <a:lstStyle/>
          <a:p>
            <a:r>
              <a:rPr lang="en-GB" dirty="0"/>
              <a:t>In the collaboration between student and teacher, should be giving our student the answers, or teaching them what questions they need to ask and how to ask them?</a:t>
            </a:r>
          </a:p>
        </p:txBody>
      </p:sp>
    </p:spTree>
    <p:extLst>
      <p:ext uri="{BB962C8B-B14F-4D97-AF65-F5344CB8AC3E}">
        <p14:creationId xmlns:p14="http://schemas.microsoft.com/office/powerpoint/2010/main" val="252548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Coda</a:t>
            </a:r>
            <a:endParaRPr lang="en-US"/>
          </a:p>
        </p:txBody>
      </p:sp>
      <p:sp>
        <p:nvSpPr>
          <p:cNvPr id="3" name="Text Placeholder 2"/>
          <p:cNvSpPr>
            <a:spLocks noGrp="1"/>
          </p:cNvSpPr>
          <p:nvPr>
            <p:ph type="body" idx="1"/>
          </p:nvPr>
        </p:nvSpPr>
        <p:spPr>
          <a:xfrm>
            <a:off x="311150" y="1536700"/>
            <a:ext cx="5045728" cy="4554538"/>
          </a:xfrm>
        </p:spPr>
        <p:txBody>
          <a:bodyPr/>
          <a:lstStyle/>
          <a:p>
            <a:r>
              <a:rPr lang="en-US" dirty="0"/>
              <a:t>From Hyland (2017)</a:t>
            </a:r>
          </a:p>
          <a:p>
            <a:pPr lvl="1"/>
            <a:r>
              <a:rPr lang="en-US" dirty="0"/>
              <a:t>Bridging course - "Here we want students to see that writing at university is very different to writing at school" (p.172)</a:t>
            </a:r>
          </a:p>
          <a:p>
            <a:pPr lvl="1"/>
            <a:r>
              <a:rPr lang="en-US" dirty="0"/>
              <a:t>Discipline specific course "We teach specific word knowledge and strategies for learning and applying new terms" (p. 180)</a:t>
            </a:r>
          </a:p>
        </p:txBody>
      </p:sp>
      <p:pic>
        <p:nvPicPr>
          <p:cNvPr id="4" name="Picture 4" descr="IMG_20170407_193725.jpg"/>
          <p:cNvPicPr>
            <a:picLocks noChangeAspect="1"/>
          </p:cNvPicPr>
          <p:nvPr/>
        </p:nvPicPr>
        <p:blipFill rotWithShape="1">
          <a:blip r:embed="rId3"/>
          <a:srcRect r="375" b="21098"/>
          <a:stretch/>
        </p:blipFill>
        <p:spPr>
          <a:xfrm>
            <a:off x="5357813" y="552450"/>
            <a:ext cx="3776859" cy="3985425"/>
          </a:xfrm>
          <a:prstGeom prst="rect">
            <a:avLst/>
          </a:prstGeom>
        </p:spPr>
      </p:pic>
    </p:spTree>
    <p:extLst>
      <p:ext uri="{BB962C8B-B14F-4D97-AF65-F5344CB8AC3E}">
        <p14:creationId xmlns:p14="http://schemas.microsoft.com/office/powerpoint/2010/main" val="3167839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Text Placeholder 2"/>
          <p:cNvSpPr>
            <a:spLocks noGrp="1"/>
          </p:cNvSpPr>
          <p:nvPr>
            <p:ph type="body" idx="1"/>
          </p:nvPr>
        </p:nvSpPr>
        <p:spPr/>
        <p:txBody>
          <a:bodyPr/>
          <a:lstStyle/>
          <a:p>
            <a:r>
              <a:rPr lang="en-GB" sz="1400" dirty="0" err="1"/>
              <a:t>Brabazon</a:t>
            </a:r>
            <a:r>
              <a:rPr lang="en-GB" sz="1400" dirty="0"/>
              <a:t>, T (2010). How not to write a PhD thesis. Times Higher Educational Supplement, January 28</a:t>
            </a:r>
            <a:r>
              <a:rPr lang="en-GB" sz="1400" baseline="30000" dirty="0"/>
              <a:t>th</a:t>
            </a:r>
            <a:r>
              <a:rPr lang="en-GB" sz="1400" dirty="0"/>
              <a:t>. [online]</a:t>
            </a:r>
            <a:r>
              <a:rPr lang="en-GB" sz="1400" u="sng" dirty="0">
                <a:hlinkClick r:id="rId2"/>
              </a:rPr>
              <a:t>https://www.timeshighereducation.com/news/how-not-to-write-a-phd-thesis/410208.article</a:t>
            </a:r>
            <a:r>
              <a:rPr lang="en-GB" sz="1400" dirty="0"/>
              <a:t> [27/03/17]</a:t>
            </a:r>
          </a:p>
          <a:p>
            <a:r>
              <a:rPr lang="en-GB" sz="1400" dirty="0"/>
              <a:t>Connor, U (2011) </a:t>
            </a:r>
            <a:r>
              <a:rPr lang="en-US" sz="1400" dirty="0"/>
              <a:t>Intercultural Rhetoric in the writing classroom  Ann Arbor: The University of Michigan Press</a:t>
            </a:r>
            <a:r>
              <a:rPr lang="en-GB" sz="1400" dirty="0"/>
              <a:t>​</a:t>
            </a:r>
          </a:p>
          <a:p>
            <a:r>
              <a:rPr lang="en-GB" sz="1400" dirty="0" err="1"/>
              <a:t>Gacel</a:t>
            </a:r>
            <a:r>
              <a:rPr lang="en-GB" sz="1400" dirty="0"/>
              <a:t>-Ávila, J. (2005) ‘The Internationalisation of Higher Education: A Paradigm for Global Citizenry Journal of Studies in International Education 9(2) pp 121-136 Hadley, G. (2014) </a:t>
            </a:r>
            <a:r>
              <a:rPr lang="en-US" sz="1400" dirty="0"/>
              <a:t>English for Academic Purposes in Neoliberal Universities: A Critical Grounded Theory. London: Springer</a:t>
            </a:r>
            <a:r>
              <a:rPr lang="en-GB" sz="1400" dirty="0"/>
              <a:t>​ Higher Education Academy (2014) Internationalising higher education framework [Online] https://www.heacademy.ac.uk/internationalising-higher-education-framework  [06 June 2014)​</a:t>
            </a:r>
          </a:p>
          <a:p>
            <a:r>
              <a:rPr lang="en-GB" sz="1400" dirty="0"/>
              <a:t>Hsu, W (2011) A business word list for prospective EFL business postgraduates Asian-ESP Journal, Volume 7 (4) (2011), pp. 63–99</a:t>
            </a:r>
          </a:p>
          <a:p>
            <a:r>
              <a:rPr lang="en-GB" sz="1400" dirty="0"/>
              <a:t>Hyland, K and </a:t>
            </a:r>
            <a:r>
              <a:rPr lang="en-GB" sz="1400" dirty="0" err="1"/>
              <a:t>Tse</a:t>
            </a:r>
            <a:r>
              <a:rPr lang="en-GB" sz="1400" dirty="0"/>
              <a:t>, P. (2007) Is there an ‘Academic Vocabulary’? TESOL Quarterly, 41 (2). pp. 235-253</a:t>
            </a:r>
          </a:p>
          <a:p>
            <a:r>
              <a:rPr lang="en-GB" sz="1400" dirty="0"/>
              <a:t>Hyland, K. (2002). Specificity revisited: how far should we go now? English for Specific Purposes. 21 (4): 385-395.</a:t>
            </a:r>
          </a:p>
          <a:p>
            <a:r>
              <a:rPr lang="en-GB" sz="1400" dirty="0" err="1"/>
              <a:t>Madhavan</a:t>
            </a:r>
            <a:r>
              <a:rPr lang="en-GB" sz="1400" dirty="0"/>
              <a:t>, G (2015). Think like and engineer. London. </a:t>
            </a:r>
            <a:r>
              <a:rPr lang="en-GB" sz="1400" dirty="0" err="1"/>
              <a:t>Oneworld</a:t>
            </a:r>
            <a:r>
              <a:rPr lang="en-GB" sz="1400" dirty="0"/>
              <a:t> Publishing</a:t>
            </a:r>
          </a:p>
          <a:p>
            <a:r>
              <a:rPr lang="en-GB" sz="1400" dirty="0" err="1"/>
              <a:t>MCarthy</a:t>
            </a:r>
            <a:r>
              <a:rPr lang="en-GB" sz="1400" dirty="0"/>
              <a:t>, N (2006). Philosophy in the making, </a:t>
            </a:r>
            <a:r>
              <a:rPr lang="en-GB" sz="1400" dirty="0" err="1"/>
              <a:t>Ingenia</a:t>
            </a:r>
            <a:r>
              <a:rPr lang="en-GB" sz="1400" dirty="0"/>
              <a:t> [Online] </a:t>
            </a:r>
            <a:r>
              <a:rPr lang="en-GB" sz="1400" u="sng" dirty="0">
                <a:hlinkClick r:id="rId3"/>
              </a:rPr>
              <a:t>http://www.ingenia.org.uk/Content/ingenia/issues/issue26/mccarthy.pdf [27</a:t>
            </a:r>
            <a:r>
              <a:rPr lang="en-GB" sz="1400" dirty="0"/>
              <a:t> March 2017]</a:t>
            </a:r>
          </a:p>
          <a:p>
            <a:endParaRPr lang="en-GB" dirty="0"/>
          </a:p>
        </p:txBody>
      </p:sp>
    </p:spTree>
    <p:extLst>
      <p:ext uri="{BB962C8B-B14F-4D97-AF65-F5344CB8AC3E}">
        <p14:creationId xmlns:p14="http://schemas.microsoft.com/office/powerpoint/2010/main" val="926591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From “How not to write a PHD Thesis“ THE (28 Jan 2010)</a:t>
            </a:r>
          </a:p>
        </p:txBody>
      </p:sp>
      <p:sp>
        <p:nvSpPr>
          <p:cNvPr id="3" name="Content Placeholder 2"/>
          <p:cNvSpPr>
            <a:spLocks noGrp="1"/>
          </p:cNvSpPr>
          <p:nvPr>
            <p:ph idx="1"/>
          </p:nvPr>
        </p:nvSpPr>
        <p:spPr/>
        <p:txBody>
          <a:bodyPr>
            <a:normAutofit fontScale="92500"/>
          </a:bodyPr>
          <a:lstStyle/>
          <a:p>
            <a:pPr marL="0" indent="0">
              <a:buNone/>
            </a:pPr>
            <a:r>
              <a:rPr lang="en-US" b="1" dirty="0"/>
              <a:t>Use phrases such as “some academics” or “all the literature” without mitigating statements or references</a:t>
            </a:r>
          </a:p>
          <a:p>
            <a:pPr marL="0" indent="0">
              <a:buNone/>
            </a:pPr>
            <a:r>
              <a:rPr lang="en-US" dirty="0"/>
              <a:t>I make my postgraduates pay for such statements. If they offer a generalization such as “scholars of the online environment argue that democracy follows participation”, I demand that they find at least 30 separate references to verify their claim. They soon stop making generalizations.</a:t>
            </a:r>
            <a:endParaRPr lang="en-GB" dirty="0"/>
          </a:p>
        </p:txBody>
      </p:sp>
    </p:spTree>
    <p:extLst>
      <p:ext uri="{BB962C8B-B14F-4D97-AF65-F5344CB8AC3E}">
        <p14:creationId xmlns:p14="http://schemas.microsoft.com/office/powerpoint/2010/main" val="1362894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32500" lnSpcReduction="20000"/>
          </a:bodyPr>
          <a:lstStyle/>
          <a:p>
            <a:pPr marL="514350" indent="-514350">
              <a:buFont typeface="+mj-lt"/>
              <a:buAutoNum type="arabicPeriod"/>
            </a:pPr>
            <a:r>
              <a:rPr lang="en-US" dirty="0"/>
              <a:t>Chen, Q., &amp; Ge, G.-C. (2007). A corpus-based lexical study on frequency and distributions of </a:t>
            </a:r>
            <a:r>
              <a:rPr lang="en-US" dirty="0" err="1"/>
              <a:t>Coxhead’s</a:t>
            </a:r>
            <a:r>
              <a:rPr lang="en-US" dirty="0"/>
              <a:t> AWL word families in medical research articles (RAs). English for Specific Purposes, 26, 502-514. doi:10.1016/j .esp.2007.04.003</a:t>
            </a:r>
          </a:p>
          <a:p>
            <a:pPr marL="514350" indent="-514350">
              <a:buFont typeface="+mj-lt"/>
              <a:buAutoNum type="arabicPeriod"/>
            </a:pPr>
            <a:r>
              <a:rPr lang="en-US" dirty="0"/>
              <a:t>Chung, T. M. (2009). The newspaper word list: A </a:t>
            </a:r>
            <a:r>
              <a:rPr lang="en-US" dirty="0" err="1"/>
              <a:t>specialised</a:t>
            </a:r>
            <a:r>
              <a:rPr lang="en-US" dirty="0"/>
              <a:t> vocabulary for reading newspapers. JALT Journal, 31, 159-182</a:t>
            </a:r>
          </a:p>
          <a:p>
            <a:pPr marL="514350" indent="-514350">
              <a:buFont typeface="+mj-lt"/>
              <a:buAutoNum type="arabicPeriod"/>
            </a:pPr>
            <a:r>
              <a:rPr lang="en-GB" dirty="0"/>
              <a:t>Liu, J., Han, L. (2015) A corpus-based environmental academic word list building and its validity test </a:t>
            </a:r>
            <a:r>
              <a:rPr lang="en-GB" i="1" dirty="0"/>
              <a:t>English for Specific Purposes</a:t>
            </a:r>
            <a:r>
              <a:rPr lang="en-GB" dirty="0"/>
              <a:t>, Volume 39, pp. 1-11. DOI: 10.1016/j.esp.2015.03.001</a:t>
            </a:r>
          </a:p>
          <a:p>
            <a:pPr marL="514350" indent="-514350" fontAlgn="base">
              <a:buFont typeface="+mj-lt"/>
              <a:buAutoNum type="arabicPeriod"/>
            </a:pPr>
            <a:r>
              <a:rPr lang="en-GB" i="1" dirty="0"/>
              <a:t>English for Specific Purposes</a:t>
            </a:r>
            <a:r>
              <a:rPr lang="en-GB" dirty="0"/>
              <a:t>, Volume 27 (4)  pp. 442–458 http://dx.doi.org/10.1016/j.esp.2008.05.003</a:t>
            </a:r>
          </a:p>
          <a:p>
            <a:pPr marL="514350" indent="-514350">
              <a:buFont typeface="+mj-lt"/>
              <a:buAutoNum type="arabicPeriod"/>
            </a:pPr>
            <a:r>
              <a:rPr lang="en-US" dirty="0"/>
              <a:t>Hirsh, D., &amp; </a:t>
            </a:r>
            <a:r>
              <a:rPr lang="en-US" dirty="0" err="1"/>
              <a:t>Coxhead</a:t>
            </a:r>
            <a:r>
              <a:rPr lang="en-US" dirty="0"/>
              <a:t>, A. (2009). Ten ways of focusing on science-specific vocabulary in EAP. English Australia Journal, 25(1), 5-16</a:t>
            </a:r>
            <a:endParaRPr lang="en-GB" dirty="0"/>
          </a:p>
          <a:p>
            <a:pPr marL="514350" indent="-514350" fontAlgn="base">
              <a:buFont typeface="+mj-lt"/>
              <a:buAutoNum type="arabicPeriod"/>
            </a:pPr>
            <a:r>
              <a:rPr lang="en-GB" dirty="0"/>
              <a:t>Hsu, W (2011) A business word list for prospective EFL business postgraduates </a:t>
            </a:r>
            <a:r>
              <a:rPr lang="en-GB" i="1" dirty="0"/>
              <a:t>Asian-ESP Journal</a:t>
            </a:r>
            <a:r>
              <a:rPr lang="en-GB" dirty="0"/>
              <a:t>, Volume 7 (4) (2011), pp. 63–99</a:t>
            </a:r>
          </a:p>
          <a:p>
            <a:pPr marL="514350" indent="-514350">
              <a:buFont typeface="+mj-lt"/>
              <a:buAutoNum type="arabicPeriod"/>
            </a:pPr>
            <a:r>
              <a:rPr lang="en-GB" dirty="0"/>
              <a:t>Hsu, W. (2013) Measuring the vocabulary load of engineering textbooks for EFL undergraduates </a:t>
            </a:r>
            <a:r>
              <a:rPr lang="en-GB" i="1" dirty="0"/>
              <a:t>English for Specific Purposes</a:t>
            </a:r>
            <a:r>
              <a:rPr lang="en-GB" dirty="0"/>
              <a:t>, Volume 33 (1), pp. 54-65. </a:t>
            </a:r>
            <a:r>
              <a:rPr lang="en-GB" dirty="0" err="1"/>
              <a:t>doi</a:t>
            </a:r>
            <a:r>
              <a:rPr lang="en-GB" dirty="0"/>
              <a:t>=10.1016%2fj.esp.2013.07.001</a:t>
            </a:r>
          </a:p>
          <a:p>
            <a:pPr marL="514350" indent="-514350" fontAlgn="base">
              <a:buFont typeface="+mj-lt"/>
              <a:buAutoNum type="arabicPeriod"/>
            </a:pPr>
            <a:r>
              <a:rPr lang="en-GB" dirty="0" err="1"/>
              <a:t>Konstantakis</a:t>
            </a:r>
            <a:r>
              <a:rPr lang="en-GB" dirty="0"/>
              <a:t> N. (2007) Creating a business word list for teaching business English </a:t>
            </a:r>
            <a:r>
              <a:rPr lang="en-GB" i="1" dirty="0"/>
              <a:t>ELIA</a:t>
            </a:r>
            <a:r>
              <a:rPr lang="en-GB" dirty="0"/>
              <a:t>, Voulme7 (1) pp. 79–102</a:t>
            </a:r>
          </a:p>
          <a:p>
            <a:pPr marL="514350" indent="-514350">
              <a:buFont typeface="+mj-lt"/>
              <a:buAutoNum type="arabicPeriod"/>
            </a:pPr>
            <a:r>
              <a:rPr lang="en-GB" dirty="0"/>
              <a:t>Lei , L., Liu, D (2016), A new medical academic word list: A corpus-based study with enhanced methodology</a:t>
            </a:r>
            <a:r>
              <a:rPr lang="en-GB" i="1" dirty="0"/>
              <a:t>, Journal of English for Academic Purposes</a:t>
            </a:r>
            <a:r>
              <a:rPr lang="en-GB" dirty="0"/>
              <a:t>, Volume 22, June 2016, Pages 42-53. </a:t>
            </a:r>
            <a:r>
              <a:rPr lang="en-GB" u="sng" dirty="0">
                <a:hlinkClick r:id="rId2"/>
              </a:rPr>
              <a:t>http://dx.doi.org/10.1016/j.jeap.2016.01.008</a:t>
            </a:r>
            <a:r>
              <a:rPr lang="en-GB" dirty="0"/>
              <a:t>.</a:t>
            </a:r>
          </a:p>
          <a:p>
            <a:pPr marL="514350" indent="-514350">
              <a:buFont typeface="+mj-lt"/>
              <a:buAutoNum type="arabicPeriod"/>
            </a:pPr>
            <a:r>
              <a:rPr lang="en-US" dirty="0" err="1"/>
              <a:t>Lessard-Clouston</a:t>
            </a:r>
            <a:r>
              <a:rPr lang="en-US" dirty="0"/>
              <a:t>, M. (2006). Breadth and depth specialized vocabulary learning in theology among native and non-native English speakers. Canadian Modern Language Review, 63, 175-198. doi:10.3138/cmlr.63.2.175</a:t>
            </a:r>
          </a:p>
          <a:p>
            <a:pPr marL="514350" indent="-514350">
              <a:buFont typeface="+mj-lt"/>
              <a:buAutoNum type="arabicPeriod"/>
            </a:pPr>
            <a:r>
              <a:rPr lang="en-US" dirty="0" err="1"/>
              <a:t>Lessard-Clouston</a:t>
            </a:r>
            <a:r>
              <a:rPr lang="en-US" dirty="0"/>
              <a:t>, M. (2012). Technical vocabulary use in English-medium disciplinary writing: A native/non-native case study. The Linguistics Journal, 6, 127-150.</a:t>
            </a:r>
          </a:p>
          <a:p>
            <a:pPr marL="514350" indent="-514350">
              <a:buFont typeface="+mj-lt"/>
              <a:buAutoNum type="arabicPeriod"/>
            </a:pPr>
            <a:r>
              <a:rPr lang="en-GB" dirty="0"/>
              <a:t>Li, Y., Qian, D.D. (2010) Profiling the Academic Word List (AWL) in a financial corpus </a:t>
            </a:r>
            <a:r>
              <a:rPr lang="en-GB" i="1" dirty="0"/>
              <a:t>System</a:t>
            </a:r>
            <a:r>
              <a:rPr lang="en-GB" dirty="0"/>
              <a:t>, Volume 38 (3), pp. 402-411.doi=10.1016</a:t>
            </a:r>
          </a:p>
          <a:p>
            <a:pPr marL="514350" indent="-514350" fontAlgn="base">
              <a:buFont typeface="+mj-lt"/>
              <a:buAutoNum type="arabicPeriod"/>
            </a:pPr>
            <a:r>
              <a:rPr lang="en-GB" dirty="0"/>
              <a:t>Martinez, I.A., Beck, S.C.,  </a:t>
            </a:r>
            <a:r>
              <a:rPr lang="en-GB" dirty="0" err="1"/>
              <a:t>Panza</a:t>
            </a:r>
            <a:r>
              <a:rPr lang="en-GB" dirty="0"/>
              <a:t> C.B. (2009) Academic vocabulary in agriculture research articles: A corpus-based study </a:t>
            </a:r>
            <a:r>
              <a:rPr lang="en-GB" i="1" dirty="0"/>
              <a:t>English for Specific Purposes</a:t>
            </a:r>
            <a:r>
              <a:rPr lang="en-GB" dirty="0"/>
              <a:t>, Volume 28 (3) (2009), pp. 183–198 http://dx.doi.org/10.1016/j.esp.2008.05.003</a:t>
            </a:r>
          </a:p>
          <a:p>
            <a:pPr marL="514350" indent="-514350" fontAlgn="base">
              <a:buFont typeface="+mj-lt"/>
              <a:buAutoNum type="arabicPeriod"/>
            </a:pPr>
            <a:r>
              <a:rPr lang="en-GB" dirty="0" err="1"/>
              <a:t>Mudraya</a:t>
            </a:r>
            <a:r>
              <a:rPr lang="en-GB" dirty="0"/>
              <a:t>, O (2006) Engineering English: </a:t>
            </a:r>
            <a:r>
              <a:rPr lang="en-GB" i="1" dirty="0"/>
              <a:t>A lexical frequency instructional model English for Specific Purposes</a:t>
            </a:r>
            <a:r>
              <a:rPr lang="en-GB" dirty="0"/>
              <a:t>,  Voulme25 (2) (2006), pp. 235–256 doi:10.1016/j.esp.2005.05.002</a:t>
            </a:r>
          </a:p>
          <a:p>
            <a:pPr marL="514350" indent="-514350">
              <a:buFont typeface="+mj-lt"/>
              <a:buAutoNum type="arabicPeriod"/>
            </a:pPr>
            <a:r>
              <a:rPr lang="en-GB" dirty="0"/>
              <a:t>Muñoz, V.L.(2015) The vocabulary of agriculture semi-popularization articles in English: A corpus-based study </a:t>
            </a:r>
            <a:r>
              <a:rPr lang="en-GB" i="1" dirty="0"/>
              <a:t>English for Specific Purposes</a:t>
            </a:r>
            <a:r>
              <a:rPr lang="en-GB" dirty="0"/>
              <a:t>, Volume 39, pp. 26-44. </a:t>
            </a:r>
            <a:r>
              <a:rPr lang="en-GB" dirty="0" err="1"/>
              <a:t>doi</a:t>
            </a:r>
            <a:r>
              <a:rPr lang="en-GB" dirty="0"/>
              <a:t>=10.1016%2fj.esp.2015.04.001</a:t>
            </a:r>
          </a:p>
          <a:p>
            <a:pPr marL="514350" indent="-514350">
              <a:buFont typeface="+mj-lt"/>
              <a:buAutoNum type="arabicPeriod"/>
            </a:pPr>
            <a:r>
              <a:rPr lang="en-US" dirty="0"/>
              <a:t>Ryan, G. (2012). Technical vocabulary acquisition through texts: A corpus and a case study in theology classrooms. Köln, Germany: Lambert Academic</a:t>
            </a:r>
            <a:endParaRPr lang="en-GB" dirty="0"/>
          </a:p>
          <a:p>
            <a:pPr marL="514350" indent="-514350">
              <a:buFont typeface="+mj-lt"/>
              <a:buAutoNum type="arabicPeriod"/>
            </a:pPr>
            <a:r>
              <a:rPr lang="en-GB" dirty="0" err="1"/>
              <a:t>Valipouri</a:t>
            </a:r>
            <a:r>
              <a:rPr lang="en-GB" dirty="0"/>
              <a:t>, L., </a:t>
            </a:r>
            <a:r>
              <a:rPr lang="en-GB" dirty="0" err="1"/>
              <a:t>Nassaji</a:t>
            </a:r>
            <a:r>
              <a:rPr lang="en-GB" dirty="0"/>
              <a:t>, H. (2013)A corpus-based study of academic vocabulary in chemistry research articles </a:t>
            </a:r>
            <a:r>
              <a:rPr lang="en-GB" i="1" dirty="0"/>
              <a:t>Journal of English for Academic Purposes</a:t>
            </a:r>
            <a:r>
              <a:rPr lang="en-GB" dirty="0"/>
              <a:t>, Volume 12 (4), pp. 248-263. </a:t>
            </a:r>
            <a:r>
              <a:rPr lang="en-GB" dirty="0" err="1"/>
              <a:t>doi</a:t>
            </a:r>
            <a:r>
              <a:rPr lang="en-GB" dirty="0"/>
              <a:t>=10.1016%2fj.jeap.2013.07.001</a:t>
            </a:r>
          </a:p>
          <a:p>
            <a:pPr marL="514350" indent="-514350" fontAlgn="base">
              <a:buFont typeface="+mj-lt"/>
              <a:buAutoNum type="arabicPeriod"/>
            </a:pPr>
            <a:r>
              <a:rPr lang="en-GB" dirty="0"/>
              <a:t>Wang, J., S. Liang, S. , G. Ge, S. (2008) Establishment of a medical academic word list</a:t>
            </a:r>
          </a:p>
          <a:p>
            <a:pPr marL="514350" indent="-514350">
              <a:buFont typeface="+mj-lt"/>
              <a:buAutoNum type="arabicPeriod"/>
            </a:pPr>
            <a:r>
              <a:rPr lang="en-GB" dirty="0"/>
              <a:t>Ward, J (2009) A basic engineering English word list for less proficient foundation engineering undergraduates, </a:t>
            </a:r>
            <a:r>
              <a:rPr lang="en-GB" i="1" dirty="0"/>
              <a:t>English for Specific Purposes</a:t>
            </a:r>
            <a:r>
              <a:rPr lang="en-GB" dirty="0"/>
              <a:t>, Volume 28,(3) PP 170-182,http://dx.doi.org/10.1016/j.esp.2009.04.001</a:t>
            </a:r>
            <a:r>
              <a:rPr lang="en-GB" dirty="0">
                <a:effectLst/>
              </a:rPr>
              <a:t> </a:t>
            </a:r>
            <a:r>
              <a:rPr lang="en-GB" dirty="0" err="1"/>
              <a:t>Wenhua</a:t>
            </a:r>
            <a:r>
              <a:rPr lang="en-GB" dirty="0"/>
              <a:t> Hsu, W. (2014), Measuring the vocabulary load of engineering textbooks for EFL undergraduates, </a:t>
            </a:r>
            <a:r>
              <a:rPr lang="en-GB" i="1" dirty="0"/>
              <a:t>English for Specific Purposes</a:t>
            </a:r>
            <a:r>
              <a:rPr lang="en-GB" dirty="0"/>
              <a:t>, Volume 33, Pages 54-65, http://dx.doi.org/10.1016/j.esp.2013.07.001.</a:t>
            </a:r>
          </a:p>
          <a:p>
            <a:pPr marL="514350" indent="-514350">
              <a:buFont typeface="+mj-lt"/>
              <a:buAutoNum type="arabicPeriod"/>
            </a:pPr>
            <a:r>
              <a:rPr lang="en-GB" dirty="0"/>
              <a:t>Yang, MN (2015), A nursing academic word list, </a:t>
            </a:r>
            <a:r>
              <a:rPr lang="en-GB" i="1" dirty="0"/>
              <a:t>English for Specific Purposes</a:t>
            </a:r>
            <a:r>
              <a:rPr lang="en-GB" dirty="0"/>
              <a:t>, Volume 37, pp 27-38, http://dx.doi.org/10.1016/j.esp.2014.05.003.</a:t>
            </a:r>
          </a:p>
          <a:p>
            <a:endParaRPr lang="en-GB" dirty="0"/>
          </a:p>
        </p:txBody>
      </p:sp>
    </p:spTree>
    <p:extLst>
      <p:ext uri="{BB962C8B-B14F-4D97-AF65-F5344CB8AC3E}">
        <p14:creationId xmlns:p14="http://schemas.microsoft.com/office/powerpoint/2010/main" val="3847283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Common statement</a:t>
            </a:r>
          </a:p>
        </p:txBody>
      </p:sp>
      <p:sp>
        <p:nvSpPr>
          <p:cNvPr id="4" name="Rectangle 3"/>
          <p:cNvSpPr/>
          <p:nvPr/>
        </p:nvSpPr>
        <p:spPr>
          <a:xfrm>
            <a:off x="683568" y="1772816"/>
            <a:ext cx="7848872" cy="4154984"/>
          </a:xfrm>
          <a:prstGeom prst="rect">
            <a:avLst/>
          </a:prstGeom>
        </p:spPr>
        <p:txBody>
          <a:bodyPr wrap="square" anchor="t">
            <a:spAutoFit/>
          </a:bodyPr>
          <a:lstStyle/>
          <a:p>
            <a:r>
              <a:rPr lang="en-US" sz="2400" dirty="0"/>
              <a:t>“</a:t>
            </a:r>
            <a:r>
              <a:rPr lang="en-US" sz="2400" dirty="0">
                <a:solidFill>
                  <a:schemeClr val="bg1"/>
                </a:solidFill>
              </a:rPr>
              <a:t>Based on the occurrences and lexical behavior of the AWL in the agriculture academic domain, Martinez, Beck, and Panza (2009) criticized the AWL for being too general in nature, which resulted in its containing some vocabulary EAP learners may not immediately need or in its lacking some vocabulary they may need imminently. They found that only 92 out of 570 words in the AWL appeared very frequently in agriculture research articles and suggested that a more restricted, field-specific, academic word list needed to be produced.(Wen Shu, 2014)</a:t>
            </a:r>
            <a:endParaRPr lang="en-GB" sz="2400" dirty="0">
              <a:solidFill>
                <a:schemeClr val="bg1"/>
              </a:solidFill>
            </a:endParaRPr>
          </a:p>
        </p:txBody>
      </p:sp>
    </p:spTree>
    <p:extLst>
      <p:ext uri="{BB962C8B-B14F-4D97-AF65-F5344CB8AC3E}">
        <p14:creationId xmlns:p14="http://schemas.microsoft.com/office/powerpoint/2010/main" val="1978381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question</a:t>
            </a:r>
          </a:p>
        </p:txBody>
      </p:sp>
      <p:sp>
        <p:nvSpPr>
          <p:cNvPr id="3" name="Content Placeholder 2"/>
          <p:cNvSpPr>
            <a:spLocks noGrp="1"/>
          </p:cNvSpPr>
          <p:nvPr>
            <p:ph idx="1"/>
          </p:nvPr>
        </p:nvSpPr>
        <p:spPr/>
        <p:txBody>
          <a:bodyPr/>
          <a:lstStyle/>
          <a:p>
            <a:r>
              <a:rPr lang="en-GB" dirty="0"/>
              <a:t>Is designing increasing numbers of subject specific word lists the best way to solve the problem?</a:t>
            </a:r>
          </a:p>
          <a:p>
            <a:pPr lvl="1"/>
            <a:r>
              <a:rPr lang="en-GB" dirty="0"/>
              <a:t>EAP Perspective</a:t>
            </a:r>
          </a:p>
          <a:p>
            <a:pPr lvl="1"/>
            <a:r>
              <a:rPr lang="en-GB" dirty="0"/>
              <a:t>More global perspective</a:t>
            </a:r>
          </a:p>
          <a:p>
            <a:pPr lvl="1"/>
            <a:endParaRPr lang="en-GB" dirty="0"/>
          </a:p>
          <a:p>
            <a:pPr lvl="1"/>
            <a:endParaRPr lang="en-GB" dirty="0"/>
          </a:p>
          <a:p>
            <a:endParaRPr lang="en-GB" dirty="0"/>
          </a:p>
          <a:p>
            <a:endParaRPr lang="en-GB" dirty="0"/>
          </a:p>
        </p:txBody>
      </p:sp>
    </p:spTree>
    <p:extLst>
      <p:ext uri="{BB962C8B-B14F-4D97-AF65-F5344CB8AC3E}">
        <p14:creationId xmlns:p14="http://schemas.microsoft.com/office/powerpoint/2010/main" val="3492533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Architects and Engineers</a:t>
            </a:r>
          </a:p>
        </p:txBody>
      </p:sp>
      <p:sp>
        <p:nvSpPr>
          <p:cNvPr id="3" name="Text Placeholder 2"/>
          <p:cNvSpPr>
            <a:spLocks noGrp="1"/>
          </p:cNvSpPr>
          <p:nvPr>
            <p:ph type="body" idx="1"/>
          </p:nvPr>
        </p:nvSpPr>
        <p:spPr/>
        <p:txBody>
          <a:bodyPr>
            <a:normAutofit/>
          </a:bodyPr>
          <a:lstStyle/>
          <a:p>
            <a:r>
              <a:rPr lang="en-GB" dirty="0"/>
              <a:t>Architecture</a:t>
            </a:r>
          </a:p>
          <a:p>
            <a:pPr lvl="1"/>
            <a:r>
              <a:rPr lang="en-GB" dirty="0"/>
              <a:t>Can be inclusive or can marginalise</a:t>
            </a:r>
          </a:p>
          <a:p>
            <a:pPr lvl="1"/>
            <a:r>
              <a:rPr lang="en-GB" dirty="0"/>
              <a:t>Can promote or destroy community</a:t>
            </a:r>
          </a:p>
          <a:p>
            <a:pPr lvl="1"/>
            <a:r>
              <a:rPr lang="en-GB" dirty="0"/>
              <a:t>Can promote or destroy agency</a:t>
            </a:r>
          </a:p>
          <a:p>
            <a:pPr lvl="1"/>
            <a:endParaRPr lang="en-GB" dirty="0"/>
          </a:p>
        </p:txBody>
      </p:sp>
    </p:spTree>
    <p:extLst>
      <p:ext uri="{BB962C8B-B14F-4D97-AF65-F5344CB8AC3E}">
        <p14:creationId xmlns:p14="http://schemas.microsoft.com/office/powerpoint/2010/main" val="3989464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67" y="404664"/>
            <a:ext cx="336037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452" y="457050"/>
            <a:ext cx="3766488" cy="246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501008"/>
            <a:ext cx="2553072" cy="287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458" y="3501008"/>
            <a:ext cx="3866476" cy="2354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545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GB" dirty="0"/>
          </a:p>
        </p:txBody>
      </p:sp>
      <p:sp>
        <p:nvSpPr>
          <p:cNvPr id="3" name="Text Placeholder 2"/>
          <p:cNvSpPr>
            <a:spLocks noGrp="1"/>
          </p:cNvSpPr>
          <p:nvPr>
            <p:ph type="body" idx="1"/>
          </p:nvPr>
        </p:nvSpPr>
        <p:spPr/>
        <p:txBody>
          <a:bodyPr/>
          <a:lstStyle/>
          <a:p>
            <a:r>
              <a:rPr lang="en-GB" dirty="0"/>
              <a:t>Engineering</a:t>
            </a:r>
          </a:p>
          <a:p>
            <a:pPr lvl="1"/>
            <a:r>
              <a:rPr lang="en-GB" dirty="0"/>
              <a:t>Solving localised problems under constraints (</a:t>
            </a:r>
            <a:r>
              <a:rPr lang="en-GB" dirty="0" err="1"/>
              <a:t>Madhaven</a:t>
            </a:r>
            <a:r>
              <a:rPr lang="en-GB" dirty="0"/>
              <a:t>, 2015)</a:t>
            </a:r>
          </a:p>
          <a:p>
            <a:pPr lvl="1"/>
            <a:r>
              <a:rPr lang="en-GB" dirty="0"/>
              <a:t>Making things that work (McCarthy, 2006)</a:t>
            </a:r>
            <a:endParaRPr lang="en-US" dirty="0"/>
          </a:p>
          <a:p>
            <a:endParaRPr lang="en-GB" dirty="0"/>
          </a:p>
        </p:txBody>
      </p:sp>
    </p:spTree>
    <p:extLst>
      <p:ext uri="{BB962C8B-B14F-4D97-AF65-F5344CB8AC3E}">
        <p14:creationId xmlns:p14="http://schemas.microsoft.com/office/powerpoint/2010/main" val="4272459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UoB-Generic-powerpoint-template">
  <a:themeElements>
    <a:clrScheme name="Custom 2">
      <a:dk1>
        <a:srgbClr val="91C8E1"/>
      </a:dk1>
      <a:lt1>
        <a:srgbClr val="ECECEC"/>
      </a:lt1>
      <a:dk2>
        <a:srgbClr val="000000"/>
      </a:dk2>
      <a:lt2>
        <a:srgbClr val="91C8E1"/>
      </a:lt2>
      <a:accent1>
        <a:srgbClr val="000000"/>
      </a:accent1>
      <a:accent2>
        <a:srgbClr val="ECECEC"/>
      </a:accent2>
      <a:accent3>
        <a:srgbClr val="AAAAAA"/>
      </a:accent3>
      <a:accent4>
        <a:srgbClr val="C9C9C9"/>
      </a:accent4>
      <a:accent5>
        <a:srgbClr val="AAAAAA"/>
      </a:accent5>
      <a:accent6>
        <a:srgbClr val="D6D6D6"/>
      </a:accent6>
      <a:hlink>
        <a:srgbClr val="91C8E1"/>
      </a:hlink>
      <a:folHlink>
        <a:srgbClr val="91C8E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UoB-Generic-powerpoint-template</Template>
  <TotalTime>5169</TotalTime>
  <Words>1933</Words>
  <Application>Microsoft Office PowerPoint</Application>
  <PresentationFormat>On-screen Show (4:3)</PresentationFormat>
  <Paragraphs>140</Paragraphs>
  <Slides>27</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ＭＳ Ｐゴシック</vt:lpstr>
      <vt:lpstr>Arial</vt:lpstr>
      <vt:lpstr>Calibri</vt:lpstr>
      <vt:lpstr>Georgia</vt:lpstr>
      <vt:lpstr>Times New Roman</vt:lpstr>
      <vt:lpstr>Verdana</vt:lpstr>
      <vt:lpstr>Wingdings</vt:lpstr>
      <vt:lpstr>UoB-Generic-powerpoint-template</vt:lpstr>
      <vt:lpstr>Should students be writing their own lexical curriculum?</vt:lpstr>
      <vt:lpstr>Pre-Amble</vt:lpstr>
      <vt:lpstr>From “How not to write a PHD Thesis“ THE (28 Jan 2010)</vt:lpstr>
      <vt:lpstr>PowerPoint Presentation</vt:lpstr>
      <vt:lpstr>Common statement</vt:lpstr>
      <vt:lpstr>Main question</vt:lpstr>
      <vt:lpstr>Architects and Engineers</vt:lpstr>
      <vt:lpstr>PowerPoint Presentation</vt:lpstr>
      <vt:lpstr>PowerPoint Presentation</vt:lpstr>
      <vt:lpstr>A look at Hyland </vt:lpstr>
      <vt:lpstr>PowerPoint Presentation</vt:lpstr>
      <vt:lpstr>But</vt:lpstr>
      <vt:lpstr>Interactive metadiscourse (Hyland and Tse, 2004)</vt:lpstr>
      <vt:lpstr>From Hyland and Tse (2004)</vt:lpstr>
      <vt:lpstr>From Hyland and Tse (2007)</vt:lpstr>
      <vt:lpstr>Compared to...</vt:lpstr>
      <vt:lpstr>Supplying word lists- The risks</vt:lpstr>
      <vt:lpstr>Students creating their own lists- the opportunities</vt:lpstr>
      <vt:lpstr>Let’s compare lexis to another EAP classic</vt:lpstr>
      <vt:lpstr>On a global level</vt:lpstr>
      <vt:lpstr>Two answers</vt:lpstr>
      <vt:lpstr>According to Hadley (2014, p.26)</vt:lpstr>
      <vt:lpstr>Coming back to what we do</vt:lpstr>
      <vt:lpstr>Strategies could include.</vt:lpstr>
      <vt:lpstr>Conclusion</vt:lpstr>
      <vt:lpstr>Coda</vt:lpstr>
      <vt:lpstr>References</vt:lpstr>
    </vt:vector>
  </TitlesOfParts>
  <Company>University of Birmingham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Groves</dc:creator>
  <cp:lastModifiedBy>Maxine Gillway</cp:lastModifiedBy>
  <cp:revision>33</cp:revision>
  <dcterms:created xsi:type="dcterms:W3CDTF">2017-03-08T11:49:52Z</dcterms:created>
  <dcterms:modified xsi:type="dcterms:W3CDTF">2017-04-08T11:03:31Z</dcterms:modified>
</cp:coreProperties>
</file>