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64" r:id="rId6"/>
    <p:sldId id="272" r:id="rId7"/>
    <p:sldId id="261" r:id="rId8"/>
    <p:sldId id="260" r:id="rId9"/>
    <p:sldId id="273" r:id="rId10"/>
    <p:sldId id="274" r:id="rId11"/>
    <p:sldId id="278" r:id="rId12"/>
    <p:sldId id="281" r:id="rId13"/>
    <p:sldId id="269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75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79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5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52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10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329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92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980A80A-0830-4A27-BD28-7E9050D0E301}" type="datetimeFigureOut">
              <a:rPr lang="en-GB" smtClean="0"/>
              <a:t>12/04/2017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4CA430-3234-4D77-8102-DFC276EEE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71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498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m.barakat@durham.ac.uk" TargetMode="External"/><Relationship Id="rId2" Type="http://schemas.openxmlformats.org/officeDocument/2006/relationships/hyperlink" Target="mailto:terri.edwards@durham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96944" cy="2259683"/>
          </a:xfrm>
        </p:spPr>
        <p:txBody>
          <a:bodyPr>
            <a:noAutofit/>
          </a:bodyPr>
          <a:lstStyle/>
          <a:p>
            <a:r>
              <a:rPr lang="en-GB" sz="3600" dirty="0">
                <a:latin typeface="Calibri" panose="020F0502020204030204" pitchFamily="34" charset="0"/>
              </a:rPr>
              <a:t>International students as Curriculum Advisers for academic writing courses: developing and implementing staff-student partnerships </a:t>
            </a:r>
            <a:endParaRPr lang="en-GB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Terri Edwards and Tamara Barakat </a:t>
            </a:r>
          </a:p>
          <a:p>
            <a:r>
              <a:rPr lang="en-GB" sz="19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Durham University</a:t>
            </a:r>
          </a:p>
          <a:p>
            <a:r>
              <a:rPr lang="en-GB" sz="1800" dirty="0" smtClean="0">
                <a:solidFill>
                  <a:schemeClr val="accent2"/>
                </a:solidFill>
                <a:latin typeface="Calibri" panose="020F0502020204030204" pitchFamily="34" charset="0"/>
                <a:hlinkClick r:id="rId2"/>
              </a:rPr>
              <a:t>terri.edwards@durham.ac.uk</a:t>
            </a:r>
            <a:endParaRPr lang="en-GB" sz="1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r>
              <a:rPr lang="en-GB" sz="1800" dirty="0" smtClean="0">
                <a:solidFill>
                  <a:schemeClr val="accent2"/>
                </a:solidFill>
                <a:latin typeface="Calibri" panose="020F0502020204030204" pitchFamily="34" charset="0"/>
                <a:hlinkClick r:id="rId3"/>
              </a:rPr>
              <a:t>tamara.m.barakat@durham.ac.uk</a:t>
            </a:r>
            <a:endParaRPr lang="en-GB" sz="1800" dirty="0" smtClean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endParaRPr lang="en-GB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9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10464392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222180" y="411212"/>
            <a:ext cx="9394521" cy="64921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Significance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1603" y="1102511"/>
            <a:ext cx="70484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actively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explore an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2205425"/>
            <a:ext cx="3000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active agents of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change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0" y="3171290"/>
            <a:ext cx="16820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creative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3347864" y="3390251"/>
            <a:ext cx="22544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exciting!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2594" y="4120252"/>
            <a:ext cx="30732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opportunity to be heard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9630" y="5482620"/>
            <a:ext cx="5712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trust, faith, and appreciation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student abilities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2703235" y="4749235"/>
            <a:ext cx="3276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meaningful project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82683" y="1649032"/>
            <a:ext cx="3205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empowerment</a:t>
            </a:r>
            <a:endParaRPr lang="en-US" sz="220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45213" y="3951656"/>
            <a:ext cx="23578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power to co-create</a:t>
            </a:r>
            <a:endParaRPr lang="en-US" sz="2200" dirty="0"/>
          </a:p>
        </p:txBody>
      </p:sp>
      <p:sp>
        <p:nvSpPr>
          <p:cNvPr id="19" name="Rectangle 18"/>
          <p:cNvSpPr/>
          <p:nvPr/>
        </p:nvSpPr>
        <p:spPr>
          <a:xfrm>
            <a:off x="3995936" y="2656593"/>
            <a:ext cx="49141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personal, academic </a:t>
            </a:r>
            <a:r>
              <a:rPr lang="en-US" sz="2200" dirty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professional </a:t>
            </a:r>
            <a:r>
              <a:rPr lang="en-US" sz="2200" dirty="0" smtClean="0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</a:t>
            </a:r>
            <a:endParaRPr lang="en-US" sz="2200" dirty="0">
              <a:solidFill>
                <a:schemeClr val="accent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45781" y="1961085"/>
            <a:ext cx="19567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altruistic values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415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Research &amp; Teaching Implications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This process works, and it’s fun!</a:t>
            </a:r>
          </a:p>
          <a:p>
            <a:pPr marL="514350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International students bring insights to the curriculum that we don’t have</a:t>
            </a:r>
          </a:p>
          <a:p>
            <a:pPr marL="514350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process doesn’t have to be time-consuming unless you’re doing this as research</a:t>
            </a:r>
          </a:p>
          <a:p>
            <a:pPr marL="514350" indent="-514350">
              <a:buAutoNum type="arabicParenR"/>
            </a:pPr>
            <a:r>
              <a:rPr lang="en-GB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Staff-student partnerships are beneficial to teachers, students and institutions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8333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If you want to try it yourself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7566"/>
            <a:ext cx="2038350" cy="304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54" y="2132856"/>
            <a:ext cx="2066297" cy="30963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3" y="574752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Picture source: amazon.co.uk</a:t>
            </a:r>
            <a:endParaRPr lang="en-GB" sz="1200" dirty="0"/>
          </a:p>
        </p:txBody>
      </p:sp>
      <p:grpSp>
        <p:nvGrpSpPr>
          <p:cNvPr id="7" name="Group 6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282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5" y="602978"/>
            <a:ext cx="8229600" cy="64921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/>
              <a:t>References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1520" y="1252192"/>
            <a:ext cx="8784976" cy="5126136"/>
          </a:xfrm>
        </p:spPr>
        <p:txBody>
          <a:bodyPr>
            <a:normAutofit lnSpcReduction="10000"/>
          </a:bodyPr>
          <a:lstStyle/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Bourdieu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, P. (1990). </a:t>
            </a:r>
            <a:r>
              <a:rPr lang="en-GB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The Logic of Practice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. Stanford: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Stanford  University Press.</a:t>
            </a:r>
          </a:p>
          <a:p>
            <a:pPr algn="just"/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Bourdieu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, P. (1998). </a:t>
            </a:r>
            <a:r>
              <a:rPr lang="en-GB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Practical Reason: On the Theory of Action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. Stanford: Stanford University Press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Brooman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, S.; </a:t>
            </a:r>
            <a:r>
              <a:rPr lang="en-GB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Darwent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, S. and </a:t>
            </a:r>
            <a:r>
              <a:rPr lang="en-GB" sz="2000" dirty="0" err="1">
                <a:solidFill>
                  <a:schemeClr val="tx2"/>
                </a:solidFill>
                <a:latin typeface="Calibri" panose="020F0502020204030204" pitchFamily="34" charset="0"/>
              </a:rPr>
              <a:t>Pimor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, A. (2015). The student voice in Higher Education curriculum development: is there value in listening? </a:t>
            </a:r>
            <a:r>
              <a:rPr lang="en-GB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Teaching International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, 52(6), 663-674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Cook-Sather, A., Bovill, C., and Felten, P. (2014). </a:t>
            </a:r>
            <a:r>
              <a:rPr lang="en-GB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Engaging students as partners in learning and teaching: a guide for faculty.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San Francisco: Jossey Bass.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Hyland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, K. (2016). General and Specific EAP. In: K. Hyland and Shaw, P. (Eds.) </a:t>
            </a:r>
            <a:r>
              <a:rPr lang="en-GB" sz="2000" i="1" dirty="0">
                <a:solidFill>
                  <a:schemeClr val="tx2"/>
                </a:solidFill>
                <a:latin typeface="Calibri" panose="020F0502020204030204" pitchFamily="34" charset="0"/>
              </a:rPr>
              <a:t>The Routledge Handbook of English for Academic Purposes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. London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&amp;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New York: Routledge, 17-29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Little, S. (Ed.) (2011). </a:t>
            </a:r>
            <a:r>
              <a:rPr lang="en-GB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Staff-student partnerships in Higher Education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 London &amp; New York: Continuum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GB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Prensky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M. (2001). Digital natives, digital immigrants. In </a:t>
            </a:r>
            <a:r>
              <a:rPr lang="en-GB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On the horizon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 Bingley: MCB University Press, 9(5).</a:t>
            </a: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Said, E. (1978). </a:t>
            </a:r>
            <a:r>
              <a:rPr lang="en-GB" sz="2000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Orientalism.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London: Penguin.</a:t>
            </a: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53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5" y="602978"/>
            <a:ext cx="8229600" cy="64921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latin typeface="Calibri" panose="020F0502020204030204" pitchFamily="34" charset="0"/>
              </a:rPr>
              <a:t>Thank you for listening!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1520" y="1205956"/>
            <a:ext cx="8784976" cy="52443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 marL="457200" indent="-457200">
              <a:lnSpc>
                <a:spcPct val="120000"/>
              </a:lnSpc>
              <a:buAutoNum type="arabicParenR"/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en-GB" sz="17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1" y="1628800"/>
            <a:ext cx="3275856" cy="24568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04" r="12028"/>
          <a:stretch/>
        </p:blipFill>
        <p:spPr>
          <a:xfrm>
            <a:off x="313765" y="4365104"/>
            <a:ext cx="2952328" cy="14295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r="32897"/>
          <a:stretch/>
        </p:blipFill>
        <p:spPr>
          <a:xfrm>
            <a:off x="3538446" y="1310057"/>
            <a:ext cx="3084148" cy="4779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38254"/>
            <a:ext cx="2252026" cy="33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85" y="312416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/>
          <a:stretch/>
        </p:blipFill>
        <p:spPr>
          <a:xfrm>
            <a:off x="4814015" y="1327355"/>
            <a:ext cx="3398329" cy="31409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82451" y="4581128"/>
            <a:ext cx="381642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Tamara Barakat</a:t>
            </a:r>
          </a:p>
          <a:p>
            <a:endParaRPr lang="en-US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 Arabic/English Translation </a:t>
            </a: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Interpreting, Durham University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81"/>
          <a:stretch/>
        </p:blipFill>
        <p:spPr>
          <a:xfrm>
            <a:off x="1115616" y="1356450"/>
            <a:ext cx="2711340" cy="3119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71600" y="4719627"/>
            <a:ext cx="3385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Terri Edwards</a:t>
            </a:r>
          </a:p>
          <a:p>
            <a:endParaRPr lang="en-GB" dirty="0" smtClean="0">
              <a:latin typeface="Calibri" panose="020F0502020204030204" pitchFamily="34" charset="0"/>
            </a:endParaRPr>
          </a:p>
          <a:p>
            <a:r>
              <a:rPr lang="en-GB" i="1" dirty="0" smtClean="0">
                <a:latin typeface="Calibri" panose="020F0502020204030204" pitchFamily="34" charset="0"/>
              </a:rPr>
              <a:t>Teacher of The Academic Writing Workshop, In-sessional, DUELC</a:t>
            </a:r>
            <a:endParaRPr lang="en-GB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59" cy="131871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200" dirty="0" smtClean="0">
                <a:latin typeface="Calibri" panose="020F0502020204030204" pitchFamily="34" charset="0"/>
              </a:rPr>
              <a:t>Context: Durham University English Language Centre: supporting international students all year round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Summer Pre-sessional – 500 students/year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In-sessional courses – free, open to all – classes from 2 to 200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Some discipline-specific courses (Law, Psychology, Business)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One-to-one consultations (more than 1,000 last academic year)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We collect feedback (online and written)</a:t>
            </a:r>
          </a:p>
          <a:p>
            <a:pPr>
              <a:defRPr/>
            </a:pPr>
            <a:r>
              <a:rPr lang="en-US" alt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We have staff-student consultancy committees (SSCCs)</a:t>
            </a:r>
          </a:p>
          <a:p>
            <a:pPr algn="ctr"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We run a focus group each term for the In-sessional programme</a:t>
            </a:r>
          </a:p>
          <a:p>
            <a:pPr>
              <a:defRPr/>
            </a:pPr>
            <a:endParaRPr lang="en-US" altLang="en-US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BUT</a:t>
            </a:r>
          </a:p>
          <a:p>
            <a:pPr>
              <a:defRPr/>
            </a:pP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   at no point do we ever </a:t>
            </a:r>
            <a:r>
              <a:rPr lang="en-US" altLang="en-US" sz="20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ask</a:t>
            </a:r>
            <a:r>
              <a:rPr lang="en-US" altLang="en-US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students what they need/want to study</a:t>
            </a:r>
          </a:p>
          <a:p>
            <a:pPr marL="342900" indent="-342900" algn="ctr">
              <a:buFont typeface="Wingdings" panose="05000000000000000000" pitchFamily="2" charset="2"/>
              <a:buChar char="v"/>
              <a:defRPr/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 algn="ctr">
              <a:defRPr/>
            </a:pPr>
            <a:endParaRPr lang="en-US" altLang="en-US" sz="2000" dirty="0"/>
          </a:p>
          <a:p>
            <a:pPr algn="ctr"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7535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5" y="836712"/>
            <a:ext cx="8229600" cy="81466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latin typeface="Calibri" panose="020F0502020204030204" pitchFamily="34" charset="0"/>
              </a:rPr>
              <a:t>This is very odd…(at least to Terri)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ELT: the importance of “learner-centredness”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ESP: the customers get what they need/want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EAP: Literature insists on primacy of needs analysis (see e.g. Hyland &amp; Shaw, 2016)</a:t>
            </a:r>
          </a:p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</a:t>
            </a:r>
            <a:r>
              <a:rPr lang="en-US" altLang="en-US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BUT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Top-down ethos of HE – students as “novices”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“deficit model”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of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international students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1534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5" y="620688"/>
            <a:ext cx="8291269" cy="1008112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latin typeface="Calibri" panose="020F0502020204030204" pitchFamily="34" charset="0"/>
              </a:rPr>
              <a:t>        A discourse of ‘Othering’? </a:t>
            </a:r>
            <a:r>
              <a:rPr lang="en-US" altLang="en-US" sz="1800" dirty="0" smtClean="0">
                <a:latin typeface="Calibri" panose="020F0502020204030204" pitchFamily="34" charset="0"/>
              </a:rPr>
              <a:t>(Said, 1978)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latin typeface="Calibri" panose="020F0502020204030204" pitchFamily="34" charset="0"/>
              </a:rPr>
              <a:t>HE and EAP pedagogy take little/no </a:t>
            </a:r>
            <a:r>
              <a:rPr lang="en-GB" sz="2400" dirty="0">
                <a:latin typeface="Calibri" panose="020F0502020204030204" pitchFamily="34" charset="0"/>
              </a:rPr>
              <a:t>account of the </a:t>
            </a:r>
            <a:r>
              <a:rPr lang="en-GB" sz="2400" dirty="0" smtClean="0">
                <a:latin typeface="Calibri" panose="020F0502020204030204" pitchFamily="34" charset="0"/>
              </a:rPr>
              <a:t>‘cultural capital’ </a:t>
            </a:r>
            <a:r>
              <a:rPr lang="en-GB" sz="2400" dirty="0">
                <a:latin typeface="Calibri" panose="020F0502020204030204" pitchFamily="34" charset="0"/>
              </a:rPr>
              <a:t>that international students </a:t>
            </a:r>
            <a:r>
              <a:rPr lang="en-GB" sz="2400" u="sng" dirty="0" smtClean="0">
                <a:latin typeface="Calibri" panose="020F0502020204030204" pitchFamily="34" charset="0"/>
              </a:rPr>
              <a:t>bring</a:t>
            </a:r>
            <a:r>
              <a:rPr lang="en-GB" sz="2400" dirty="0" smtClean="0">
                <a:latin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</a:rPr>
              <a:t>to the </a:t>
            </a:r>
            <a:r>
              <a:rPr lang="en-GB" sz="2400" dirty="0" smtClean="0">
                <a:latin typeface="Calibri" panose="020F0502020204030204" pitchFamily="34" charset="0"/>
              </a:rPr>
              <a:t>academy (Bourdieu, 1990; 1998), such as: 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rior disciplinary knowledge/cross-disciplinary knowledge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P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rofessional knowledge (jobs/internships/volunteer work)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T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echnological expertise (“digital natives” – </a:t>
            </a:r>
            <a:r>
              <a:rPr lang="en-GB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Prensky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2001)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L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inguistic expertise (love of ‘language for its own sake’)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Cultural expertise/travel/exchanges</a:t>
            </a:r>
          </a:p>
          <a:p>
            <a:pPr>
              <a:defRPr/>
            </a:pPr>
            <a:endParaRPr lang="en-GB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ALSO: 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Disciplinary </a:t>
            </a:r>
            <a:r>
              <a:rPr lang="en-GB" sz="20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and</a:t>
            </a:r>
            <a:r>
              <a:rPr lang="en-GB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genre writing expertise (developed at the UK uni)</a:t>
            </a:r>
          </a:p>
          <a:p>
            <a:pPr algn="ctr">
              <a:defRPr/>
            </a:pPr>
            <a:r>
              <a:rPr lang="en-GB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This can be particularly be seen at UG third year, Master’s</a:t>
            </a:r>
          </a:p>
          <a:p>
            <a:pPr algn="ctr">
              <a:defRPr/>
            </a:pPr>
            <a:r>
              <a:rPr lang="en-GB" sz="20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second  term onwards, PhD after second year review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sz="20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493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84976" cy="652934"/>
          </a:xfrm>
        </p:spPr>
        <p:txBody>
          <a:bodyPr>
            <a:norm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Problems with EGAP curriculum design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ELC </a:t>
            </a:r>
            <a:r>
              <a:rPr lang="en-US" altLang="en-US" sz="3300" dirty="0">
                <a:solidFill>
                  <a:schemeClr val="tx2"/>
                </a:solidFill>
                <a:latin typeface="Calibri" panose="020F0502020204030204" pitchFamily="34" charset="0"/>
              </a:rPr>
              <a:t>staff can’t </a:t>
            </a: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be </a:t>
            </a:r>
            <a:r>
              <a:rPr lang="en-US" altLang="en-US" sz="3300" dirty="0">
                <a:solidFill>
                  <a:schemeClr val="tx2"/>
                </a:solidFill>
                <a:latin typeface="Calibri" panose="020F0502020204030204" pitchFamily="34" charset="0"/>
              </a:rPr>
              <a:t>expert in every </a:t>
            </a: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discipline,  but have to cater for all</a:t>
            </a:r>
            <a:endParaRPr lang="en-US" altLang="en-US" sz="33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Faculty are </a:t>
            </a:r>
            <a:r>
              <a:rPr lang="en-US" altLang="en-US" sz="3300" dirty="0">
                <a:solidFill>
                  <a:schemeClr val="tx2"/>
                </a:solidFill>
                <a:latin typeface="Calibri" panose="020F0502020204030204" pitchFamily="34" charset="0"/>
              </a:rPr>
              <a:t>often too busy to see </a:t>
            </a: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us or work with us in a sustained way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Students change (more sophisticated!)</a:t>
            </a:r>
            <a:endParaRPr lang="en-US" altLang="en-US" sz="33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3300" dirty="0">
                <a:solidFill>
                  <a:schemeClr val="tx2"/>
                </a:solidFill>
                <a:latin typeface="Calibri" panose="020F0502020204030204" pitchFamily="34" charset="0"/>
              </a:rPr>
              <a:t>Courses get </a:t>
            </a: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stale (</a:t>
            </a:r>
            <a:r>
              <a:rPr lang="en-US" altLang="en-US" sz="33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Brooman</a:t>
            </a: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33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Darwent</a:t>
            </a: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&amp; </a:t>
            </a:r>
            <a:r>
              <a:rPr lang="en-US" altLang="en-US" sz="33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Pimor</a:t>
            </a:r>
            <a:r>
              <a:rPr lang="en-US" altLang="en-US" sz="33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2015)</a:t>
            </a:r>
            <a:endParaRPr lang="en-US" altLang="en-US" sz="33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altLang="en-US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defRPr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Students </a:t>
            </a: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have always been Terri’s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best</a:t>
            </a:r>
          </a:p>
          <a:p>
            <a:pPr algn="ctr">
              <a:defRPr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expert informants, materials providers and</a:t>
            </a:r>
          </a:p>
          <a:p>
            <a:pPr>
              <a:defRPr/>
            </a:pPr>
            <a:r>
              <a:rPr lang="en-US" altLang="en-US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                                active assistants</a:t>
            </a:r>
            <a:endParaRPr lang="en-US" alt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14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5" y="548680"/>
            <a:ext cx="8229600" cy="814660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So… a </a:t>
            </a:r>
            <a:r>
              <a:rPr lang="en-US" altLang="en-US" sz="3600" dirty="0" smtClean="0">
                <a:latin typeface="Calibri" panose="020F0502020204030204" pitchFamily="34" charset="0"/>
              </a:rPr>
              <a:t>staff-student partnership project </a:t>
            </a:r>
            <a:r>
              <a:rPr lang="en-US" altLang="en-US" sz="3600" dirty="0" smtClean="0">
                <a:latin typeface="Calibri" panose="020F0502020204030204" pitchFamily="34" charset="0"/>
              </a:rPr>
              <a:t>was born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723380"/>
            <a:ext cx="8435280" cy="440278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Exploratory study: three UG 3</a:t>
            </a:r>
            <a:r>
              <a:rPr lang="en-US" altLang="en-US" sz="2400" baseline="30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rd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-year students critiqued the same set of materials (main handout and lecture slides) from a no-stakes course: “The Academic Writing Workshop”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Terri read up on the staff-student partnership literature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Terri, with help 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from ELC 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teachers Michelle Joubert, Clare Carr, and Finance Officer Tracy 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Reith, </a:t>
            </a:r>
            <a:r>
              <a:rPr lang="en-US" altLang="en-US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applied for and got a small amount of funding from UKCISA for a Pilot Project</a:t>
            </a:r>
            <a:endParaRPr lang="en-US" altLang="en-US" sz="24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altLang="en-US" sz="3100" dirty="0" smtClean="0"/>
              <a:t>                                 </a:t>
            </a:r>
            <a:r>
              <a:rPr lang="en-US" altLang="en-US" sz="9600" dirty="0" smtClean="0"/>
              <a:t>£</a:t>
            </a:r>
          </a:p>
          <a:p>
            <a:pPr>
              <a:defRPr/>
            </a:pPr>
            <a:endParaRPr lang="en-US" alt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6961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6229" y="556742"/>
            <a:ext cx="8229600" cy="64921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Evolving methods: what we have done so far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1520" y="1205956"/>
            <a:ext cx="8784976" cy="52443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defRPr/>
            </a:pPr>
            <a:endParaRPr lang="en-GB" sz="2000" dirty="0" smtClean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defRPr/>
            </a:pPr>
            <a:endParaRPr lang="en-GB" sz="1700" dirty="0" smtClean="0">
              <a:solidFill>
                <a:schemeClr val="tx2"/>
              </a:solidFill>
            </a:endParaRPr>
          </a:p>
          <a:p>
            <a:pPr>
              <a:defRPr/>
            </a:pPr>
            <a:endParaRPr lang="en-GB" sz="1600" dirty="0" smtClean="0"/>
          </a:p>
          <a:p>
            <a:pPr>
              <a:defRPr/>
            </a:pPr>
            <a:endParaRPr lang="en-GB" sz="1600" dirty="0">
              <a:solidFill>
                <a:schemeClr val="tx2"/>
              </a:solidFill>
            </a:endParaRPr>
          </a:p>
          <a:p>
            <a:pPr>
              <a:defRPr/>
            </a:pPr>
            <a:endParaRPr lang="en-US" altLang="en-US" sz="2000" dirty="0" smtClean="0"/>
          </a:p>
          <a:p>
            <a:pPr>
              <a:defRPr/>
            </a:pPr>
            <a:endParaRPr lang="en-US" altLang="en-US" sz="2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71600" y="1628800"/>
            <a:ext cx="74168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Reflection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Academic Writing Workshop</a:t>
            </a:r>
          </a:p>
          <a:p>
            <a:pPr algn="just"/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same set of materials</a:t>
            </a:r>
          </a:p>
          <a:p>
            <a:pPr algn="just"/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Interviews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“talk around text”</a:t>
            </a:r>
          </a:p>
          <a:p>
            <a:pPr algn="just"/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academic writing book</a:t>
            </a:r>
          </a:p>
          <a:p>
            <a:pPr algn="just"/>
            <a:endParaRPr lang="en-US" sz="2400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review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another set of materials, chosen by ourselves</a:t>
            </a:r>
          </a:p>
          <a:p>
            <a:pPr algn="just"/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Created 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Facebook group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Dropbox folder </a:t>
            </a:r>
          </a:p>
          <a:p>
            <a:pPr algn="just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59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406" y="6597352"/>
            <a:ext cx="9166807" cy="219025"/>
            <a:chOff x="-11406" y="6597352"/>
            <a:chExt cx="9166807" cy="21902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-11404" y="6816377"/>
              <a:ext cx="9166803" cy="0"/>
            </a:xfrm>
            <a:prstGeom prst="line">
              <a:avLst/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-11405" y="6741368"/>
              <a:ext cx="9166803" cy="0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11406" y="6669360"/>
              <a:ext cx="9166803" cy="0"/>
            </a:xfrm>
            <a:prstGeom prst="line">
              <a:avLst/>
            </a:prstGeom>
            <a:ln w="762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-11402" y="6597352"/>
              <a:ext cx="916680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5" y="602978"/>
            <a:ext cx="8229600" cy="649214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What’s next?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571" y="1243460"/>
            <a:ext cx="7632848" cy="52443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Attending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evaluating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session</a:t>
            </a:r>
          </a:p>
          <a:p>
            <a:pPr lvl="0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Running a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focus group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discussing the project together</a:t>
            </a:r>
          </a:p>
          <a:p>
            <a:pPr lvl="0"/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Running 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 round of semi-structured interviews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(Curriculum Advisers’ individual reactions)</a:t>
            </a:r>
          </a:p>
          <a:p>
            <a:pPr>
              <a:defRPr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Developing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trialing 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materials in the next academic year</a:t>
            </a:r>
          </a:p>
          <a:p>
            <a:pPr>
              <a:defRPr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 colours">
      <a:dk1>
        <a:srgbClr val="006388"/>
      </a:dk1>
      <a:lt1>
        <a:srgbClr val="FFFFFF"/>
      </a:lt1>
      <a:dk2>
        <a:srgbClr val="000000"/>
      </a:dk2>
      <a:lt2>
        <a:srgbClr val="C4E5FA"/>
      </a:lt2>
      <a:accent1>
        <a:srgbClr val="E8E391"/>
      </a:accent1>
      <a:accent2>
        <a:srgbClr val="7E317B"/>
      </a:accent2>
      <a:accent3>
        <a:srgbClr val="AA2B4A"/>
      </a:accent3>
      <a:accent4>
        <a:srgbClr val="C4E5FA"/>
      </a:accent4>
      <a:accent5>
        <a:srgbClr val="C43B8E"/>
      </a:accent5>
      <a:accent6>
        <a:srgbClr val="D8ACF4"/>
      </a:accent6>
      <a:hlink>
        <a:srgbClr val="7E317B"/>
      </a:hlink>
      <a:folHlink>
        <a:srgbClr val="D8ACF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</TotalTime>
  <Words>862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International students as Curriculum Advisers for academic writing courses: developing and implementing staff-student partnerships </vt:lpstr>
      <vt:lpstr>INTRODUCTION</vt:lpstr>
      <vt:lpstr>Context: Durham University English Language Centre: supporting international students all year round</vt:lpstr>
      <vt:lpstr>This is very odd…(at least to Terri)</vt:lpstr>
      <vt:lpstr>        A discourse of ‘Othering’? (Said, 1978)</vt:lpstr>
      <vt:lpstr>Problems with EGAP curriculum design</vt:lpstr>
      <vt:lpstr>So… a staff-student partnership project was born</vt:lpstr>
      <vt:lpstr>Evolving methods: what we have done so far</vt:lpstr>
      <vt:lpstr>What’s next?</vt:lpstr>
      <vt:lpstr>Significance </vt:lpstr>
      <vt:lpstr>Research &amp; Teaching Implications</vt:lpstr>
      <vt:lpstr>If you want to try it yourself</vt:lpstr>
      <vt:lpstr>References</vt:lpstr>
      <vt:lpstr>Thank you for listening!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d40c0k</dc:creator>
  <cp:lastModifiedBy>teresa diane edwards</cp:lastModifiedBy>
  <cp:revision>62</cp:revision>
  <dcterms:created xsi:type="dcterms:W3CDTF">2015-09-10T14:16:08Z</dcterms:created>
  <dcterms:modified xsi:type="dcterms:W3CDTF">2017-04-12T11:25:54Z</dcterms:modified>
</cp:coreProperties>
</file>