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76" r:id="rId3"/>
    <p:sldId id="275" r:id="rId4"/>
    <p:sldId id="290" r:id="rId5"/>
    <p:sldId id="328" r:id="rId6"/>
    <p:sldId id="329" r:id="rId7"/>
    <p:sldId id="330" r:id="rId8"/>
    <p:sldId id="279" r:id="rId9"/>
    <p:sldId id="291" r:id="rId10"/>
    <p:sldId id="317" r:id="rId11"/>
    <p:sldId id="277" r:id="rId12"/>
    <p:sldId id="274" r:id="rId13"/>
    <p:sldId id="298" r:id="rId14"/>
    <p:sldId id="293" r:id="rId15"/>
    <p:sldId id="294" r:id="rId16"/>
    <p:sldId id="297" r:id="rId17"/>
    <p:sldId id="331" r:id="rId18"/>
    <p:sldId id="318" r:id="rId19"/>
    <p:sldId id="319" r:id="rId20"/>
    <p:sldId id="320" r:id="rId21"/>
    <p:sldId id="321" r:id="rId22"/>
    <p:sldId id="322" r:id="rId23"/>
    <p:sldId id="323" r:id="rId24"/>
    <p:sldId id="324" r:id="rId25"/>
    <p:sldId id="326" r:id="rId26"/>
    <p:sldId id="327" r:id="rId27"/>
    <p:sldId id="311" r:id="rId28"/>
    <p:sldId id="315" r:id="rId29"/>
    <p:sldId id="299" r:id="rId30"/>
    <p:sldId id="312" r:id="rId31"/>
    <p:sldId id="305" r:id="rId32"/>
    <p:sldId id="306" r:id="rId33"/>
    <p:sldId id="314" r:id="rId34"/>
    <p:sldId id="325" r:id="rId35"/>
    <p:sldId id="307" r:id="rId36"/>
    <p:sldId id="313" r:id="rId37"/>
    <p:sldId id="308" r:id="rId38"/>
    <p:sldId id="302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94660"/>
  </p:normalViewPr>
  <p:slideViewPr>
    <p:cSldViewPr>
      <p:cViewPr>
        <p:scale>
          <a:sx n="76" d="100"/>
          <a:sy n="76" d="100"/>
        </p:scale>
        <p:origin x="-2634" y="-8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9B2A4E-0374-4EE5-A922-1AAE4137BDB0}" type="doc">
      <dgm:prSet loTypeId="urn:microsoft.com/office/officeart/2005/8/layout/radial1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3DD3C4E-3A38-4C13-B88C-15BA2212D683}">
      <dgm:prSet phldrT="[Text]"/>
      <dgm:spPr/>
      <dgm:t>
        <a:bodyPr/>
        <a:lstStyle/>
        <a:p>
          <a:r>
            <a:rPr lang="en-GB" dirty="0"/>
            <a:t>graduate attributes</a:t>
          </a:r>
        </a:p>
      </dgm:t>
    </dgm:pt>
    <dgm:pt modelId="{087FF85D-5A85-4ABF-856A-1AAF2FD97AFE}" type="parTrans" cxnId="{23DC73F2-6A30-4647-AAE3-24FEBBF06855}">
      <dgm:prSet/>
      <dgm:spPr/>
      <dgm:t>
        <a:bodyPr/>
        <a:lstStyle/>
        <a:p>
          <a:endParaRPr lang="en-GB"/>
        </a:p>
      </dgm:t>
    </dgm:pt>
    <dgm:pt modelId="{493107C0-3B33-4B43-90DB-BAAD50914EE3}" type="sibTrans" cxnId="{23DC73F2-6A30-4647-AAE3-24FEBBF06855}">
      <dgm:prSet/>
      <dgm:spPr/>
      <dgm:t>
        <a:bodyPr/>
        <a:lstStyle/>
        <a:p>
          <a:endParaRPr lang="en-GB"/>
        </a:p>
      </dgm:t>
    </dgm:pt>
    <dgm:pt modelId="{556CBB76-9C52-4FE5-9AA6-9224511077C0}">
      <dgm:prSet phldrT="[Text]"/>
      <dgm:spPr/>
      <dgm:t>
        <a:bodyPr/>
        <a:lstStyle/>
        <a:p>
          <a:r>
            <a:rPr lang="en-GB"/>
            <a:t>research, scholarship and enquiry</a:t>
          </a:r>
        </a:p>
      </dgm:t>
    </dgm:pt>
    <dgm:pt modelId="{325540F0-1BBF-43AC-9742-63E8607DC8C8}" type="parTrans" cxnId="{A92D08A4-D85D-4807-9B5E-22DE2E1348B3}">
      <dgm:prSet/>
      <dgm:spPr/>
      <dgm:t>
        <a:bodyPr/>
        <a:lstStyle/>
        <a:p>
          <a:endParaRPr lang="en-GB"/>
        </a:p>
      </dgm:t>
    </dgm:pt>
    <dgm:pt modelId="{0767279E-65BD-4F25-B2A9-E54A9D53F63D}" type="sibTrans" cxnId="{A92D08A4-D85D-4807-9B5E-22DE2E1348B3}">
      <dgm:prSet/>
      <dgm:spPr/>
      <dgm:t>
        <a:bodyPr/>
        <a:lstStyle/>
        <a:p>
          <a:endParaRPr lang="en-GB"/>
        </a:p>
      </dgm:t>
    </dgm:pt>
    <dgm:pt modelId="{0572BF20-F0B2-4EAA-A5B9-5E71466E9A0B}">
      <dgm:prSet phldrT="[Text]" custT="1"/>
      <dgm:spPr/>
      <dgm:t>
        <a:bodyPr/>
        <a:lstStyle/>
        <a:p>
          <a:r>
            <a:rPr lang="en-GB" sz="1600" dirty="0">
              <a:solidFill>
                <a:srgbClr val="FF0000"/>
              </a:solidFill>
            </a:rPr>
            <a:t>personal and intellectual autonomy</a:t>
          </a:r>
          <a:endParaRPr lang="en-GB" sz="800" dirty="0">
            <a:solidFill>
              <a:srgbClr val="FF0000"/>
            </a:solidFill>
          </a:endParaRPr>
        </a:p>
      </dgm:t>
    </dgm:pt>
    <dgm:pt modelId="{485DD2A5-9F7B-4BD8-8029-E7B49D467786}" type="parTrans" cxnId="{0B644E83-9715-41C9-A3AD-FC0472BF4026}">
      <dgm:prSet/>
      <dgm:spPr/>
      <dgm:t>
        <a:bodyPr/>
        <a:lstStyle/>
        <a:p>
          <a:endParaRPr lang="en-GB"/>
        </a:p>
      </dgm:t>
    </dgm:pt>
    <dgm:pt modelId="{ABF7DE30-AE36-485F-9C78-32B5542A1637}" type="sibTrans" cxnId="{0B644E83-9715-41C9-A3AD-FC0472BF4026}">
      <dgm:prSet/>
      <dgm:spPr/>
      <dgm:t>
        <a:bodyPr/>
        <a:lstStyle/>
        <a:p>
          <a:endParaRPr lang="en-GB"/>
        </a:p>
      </dgm:t>
    </dgm:pt>
    <dgm:pt modelId="{52F6FEB2-3CCC-4D00-944D-8A0666B6156D}">
      <dgm:prSet phldrT="[Text]" custT="1"/>
      <dgm:spPr/>
      <dgm:t>
        <a:bodyPr/>
        <a:lstStyle/>
        <a:p>
          <a:r>
            <a:rPr lang="en-GB" sz="1600" dirty="0">
              <a:solidFill>
                <a:srgbClr val="FF0000"/>
              </a:solidFill>
            </a:rPr>
            <a:t>collaboration, teamwork and leadership </a:t>
          </a:r>
        </a:p>
      </dgm:t>
    </dgm:pt>
    <dgm:pt modelId="{3F592C6E-5483-4DDD-964C-DE17A47B8B6C}" type="parTrans" cxnId="{E95B961E-D306-4C77-8B92-FF475CC44009}">
      <dgm:prSet/>
      <dgm:spPr/>
      <dgm:t>
        <a:bodyPr/>
        <a:lstStyle/>
        <a:p>
          <a:endParaRPr lang="en-GB"/>
        </a:p>
      </dgm:t>
    </dgm:pt>
    <dgm:pt modelId="{9B0CD450-8D25-482E-897F-05F14395220B}" type="sibTrans" cxnId="{E95B961E-D306-4C77-8B92-FF475CC44009}">
      <dgm:prSet/>
      <dgm:spPr/>
      <dgm:t>
        <a:bodyPr/>
        <a:lstStyle/>
        <a:p>
          <a:endParaRPr lang="en-GB"/>
        </a:p>
      </dgm:t>
    </dgm:pt>
    <dgm:pt modelId="{F57D2695-EDAD-403A-B083-1C70DB99DEAC}">
      <dgm:prSet/>
      <dgm:spPr/>
      <dgm:t>
        <a:bodyPr/>
        <a:lstStyle/>
        <a:p>
          <a:r>
            <a:rPr lang="en-GB"/>
            <a:t>employability and career development</a:t>
          </a:r>
        </a:p>
      </dgm:t>
    </dgm:pt>
    <dgm:pt modelId="{B0A1BE9A-A364-4823-BEF7-FF67065BA6E0}" type="parTrans" cxnId="{3F72AE37-142D-430C-B681-123D41886AF3}">
      <dgm:prSet/>
      <dgm:spPr/>
      <dgm:t>
        <a:bodyPr/>
        <a:lstStyle/>
        <a:p>
          <a:endParaRPr lang="en-GB"/>
        </a:p>
      </dgm:t>
    </dgm:pt>
    <dgm:pt modelId="{8D324DAB-E04C-42D7-9216-704EEC75D10C}" type="sibTrans" cxnId="{3F72AE37-142D-430C-B681-123D41886AF3}">
      <dgm:prSet/>
      <dgm:spPr/>
      <dgm:t>
        <a:bodyPr/>
        <a:lstStyle/>
        <a:p>
          <a:endParaRPr lang="en-GB"/>
        </a:p>
      </dgm:t>
    </dgm:pt>
    <dgm:pt modelId="{8781B1D7-F592-474D-BB4E-8351CF56D0B3}">
      <dgm:prSet/>
      <dgm:spPr/>
      <dgm:t>
        <a:bodyPr/>
        <a:lstStyle/>
        <a:p>
          <a:r>
            <a:rPr lang="en-GB"/>
            <a:t>global citizenship</a:t>
          </a:r>
        </a:p>
      </dgm:t>
    </dgm:pt>
    <dgm:pt modelId="{6C7B3B42-7DA2-4961-A60F-C1996731996E}" type="parTrans" cxnId="{610A883C-D4A8-412E-B556-E7A71106792D}">
      <dgm:prSet/>
      <dgm:spPr/>
      <dgm:t>
        <a:bodyPr/>
        <a:lstStyle/>
        <a:p>
          <a:endParaRPr lang="en-GB"/>
        </a:p>
      </dgm:t>
    </dgm:pt>
    <dgm:pt modelId="{B4E94604-F4F6-40ED-8A95-4DCAAE32E0D8}" type="sibTrans" cxnId="{610A883C-D4A8-412E-B556-E7A71106792D}">
      <dgm:prSet/>
      <dgm:spPr/>
      <dgm:t>
        <a:bodyPr/>
        <a:lstStyle/>
        <a:p>
          <a:endParaRPr lang="en-GB"/>
        </a:p>
      </dgm:t>
    </dgm:pt>
    <dgm:pt modelId="{BCD8AF5B-A406-4BA9-8662-8F026FAE6789}">
      <dgm:prSet custT="1"/>
      <dgm:spPr/>
      <dgm:t>
        <a:bodyPr/>
        <a:lstStyle/>
        <a:p>
          <a:r>
            <a:rPr lang="en-GB" sz="1600" dirty="0">
              <a:solidFill>
                <a:srgbClr val="FF0000"/>
              </a:solidFill>
            </a:rPr>
            <a:t>communication</a:t>
          </a:r>
          <a:r>
            <a:rPr lang="en-GB" sz="1600" dirty="0"/>
            <a:t> </a:t>
          </a:r>
          <a:r>
            <a:rPr lang="en-GB" sz="800" dirty="0"/>
            <a:t>and information literacy</a:t>
          </a:r>
        </a:p>
      </dgm:t>
    </dgm:pt>
    <dgm:pt modelId="{44BBB671-B9B7-4C99-B5E0-07D5B5C2B54C}" type="parTrans" cxnId="{935300A3-4FDD-4D3D-84B9-6CD013D91DCD}">
      <dgm:prSet/>
      <dgm:spPr/>
      <dgm:t>
        <a:bodyPr/>
        <a:lstStyle/>
        <a:p>
          <a:endParaRPr lang="en-GB"/>
        </a:p>
      </dgm:t>
    </dgm:pt>
    <dgm:pt modelId="{DC6A38A6-9874-44BC-8897-5FF0CC002142}" type="sibTrans" cxnId="{935300A3-4FDD-4D3D-84B9-6CD013D91DCD}">
      <dgm:prSet/>
      <dgm:spPr/>
      <dgm:t>
        <a:bodyPr/>
        <a:lstStyle/>
        <a:p>
          <a:endParaRPr lang="en-GB"/>
        </a:p>
      </dgm:t>
    </dgm:pt>
    <dgm:pt modelId="{33099AA7-FEA8-45ED-83B4-1B6C2E881B34}">
      <dgm:prSet/>
      <dgm:spPr/>
      <dgm:t>
        <a:bodyPr/>
        <a:lstStyle/>
        <a:p>
          <a:r>
            <a:rPr lang="en-GB"/>
            <a:t>ethical, social and professional understanding</a:t>
          </a:r>
        </a:p>
      </dgm:t>
    </dgm:pt>
    <dgm:pt modelId="{A7FE1840-F537-4B1A-AA67-A9E911A7DBFC}" type="parTrans" cxnId="{138C8FD2-2BE7-45C6-9D58-A3E9EC71B6E2}">
      <dgm:prSet/>
      <dgm:spPr/>
      <dgm:t>
        <a:bodyPr/>
        <a:lstStyle/>
        <a:p>
          <a:endParaRPr lang="en-GB"/>
        </a:p>
      </dgm:t>
    </dgm:pt>
    <dgm:pt modelId="{68C958C5-5246-45C0-B50B-699028CC15AE}" type="sibTrans" cxnId="{138C8FD2-2BE7-45C6-9D58-A3E9EC71B6E2}">
      <dgm:prSet/>
      <dgm:spPr/>
      <dgm:t>
        <a:bodyPr/>
        <a:lstStyle/>
        <a:p>
          <a:endParaRPr lang="en-GB"/>
        </a:p>
      </dgm:t>
    </dgm:pt>
    <dgm:pt modelId="{7F0820E2-53A3-41C5-9CE5-B7331A01EC16}">
      <dgm:prSet/>
      <dgm:spPr/>
      <dgm:t>
        <a:bodyPr/>
        <a:lstStyle/>
        <a:p>
          <a:r>
            <a:rPr lang="en-GB" dirty="0"/>
            <a:t>lifelong learning</a:t>
          </a:r>
        </a:p>
      </dgm:t>
    </dgm:pt>
    <dgm:pt modelId="{82A439FD-ED6F-470E-8641-B8C3EF807577}" type="parTrans" cxnId="{A58A34C4-EA9C-4F5A-A611-FB79F68F93CB}">
      <dgm:prSet/>
      <dgm:spPr/>
      <dgm:t>
        <a:bodyPr/>
        <a:lstStyle/>
        <a:p>
          <a:endParaRPr lang="en-GB"/>
        </a:p>
      </dgm:t>
    </dgm:pt>
    <dgm:pt modelId="{0D78FC3B-7379-4769-9928-92E71A36D509}" type="sibTrans" cxnId="{A58A34C4-EA9C-4F5A-A611-FB79F68F93CB}">
      <dgm:prSet/>
      <dgm:spPr/>
      <dgm:t>
        <a:bodyPr/>
        <a:lstStyle/>
        <a:p>
          <a:endParaRPr lang="en-GB"/>
        </a:p>
      </dgm:t>
    </dgm:pt>
    <dgm:pt modelId="{5ADD7037-EDA6-4FB5-9E61-23C2D8F3DABB}" type="pres">
      <dgm:prSet presAssocID="{4C9B2A4E-0374-4EE5-A922-1AAE4137BDB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3B70E3F-6992-4E29-B9D0-422D6F5E8C53}" type="pres">
      <dgm:prSet presAssocID="{43DD3C4E-3A38-4C13-B88C-15BA2212D683}" presName="centerShape" presStyleLbl="node0" presStyleIdx="0" presStyleCnt="1"/>
      <dgm:spPr/>
      <dgm:t>
        <a:bodyPr/>
        <a:lstStyle/>
        <a:p>
          <a:endParaRPr lang="en-GB"/>
        </a:p>
      </dgm:t>
    </dgm:pt>
    <dgm:pt modelId="{95225BF3-0293-4249-BE29-6B16C44081CB}" type="pres">
      <dgm:prSet presAssocID="{325540F0-1BBF-43AC-9742-63E8607DC8C8}" presName="Name9" presStyleLbl="parChTrans1D2" presStyleIdx="0" presStyleCnt="8"/>
      <dgm:spPr/>
      <dgm:t>
        <a:bodyPr/>
        <a:lstStyle/>
        <a:p>
          <a:endParaRPr lang="en-GB"/>
        </a:p>
      </dgm:t>
    </dgm:pt>
    <dgm:pt modelId="{2BFAFF53-329C-43C7-99C8-3BC99298EA38}" type="pres">
      <dgm:prSet presAssocID="{325540F0-1BBF-43AC-9742-63E8607DC8C8}" presName="connTx" presStyleLbl="parChTrans1D2" presStyleIdx="0" presStyleCnt="8"/>
      <dgm:spPr/>
      <dgm:t>
        <a:bodyPr/>
        <a:lstStyle/>
        <a:p>
          <a:endParaRPr lang="en-GB"/>
        </a:p>
      </dgm:t>
    </dgm:pt>
    <dgm:pt modelId="{CB58DACF-49A6-4055-A6A6-35B990A16BF3}" type="pres">
      <dgm:prSet presAssocID="{556CBB76-9C52-4FE5-9AA6-9224511077C0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19988B8-620F-4E7C-904A-7A70A535234E}" type="pres">
      <dgm:prSet presAssocID="{B0A1BE9A-A364-4823-BEF7-FF67065BA6E0}" presName="Name9" presStyleLbl="parChTrans1D2" presStyleIdx="1" presStyleCnt="8"/>
      <dgm:spPr/>
      <dgm:t>
        <a:bodyPr/>
        <a:lstStyle/>
        <a:p>
          <a:endParaRPr lang="en-GB"/>
        </a:p>
      </dgm:t>
    </dgm:pt>
    <dgm:pt modelId="{E9107559-E5EF-451E-9A9A-BBCD5BBC0109}" type="pres">
      <dgm:prSet presAssocID="{B0A1BE9A-A364-4823-BEF7-FF67065BA6E0}" presName="connTx" presStyleLbl="parChTrans1D2" presStyleIdx="1" presStyleCnt="8"/>
      <dgm:spPr/>
      <dgm:t>
        <a:bodyPr/>
        <a:lstStyle/>
        <a:p>
          <a:endParaRPr lang="en-GB"/>
        </a:p>
      </dgm:t>
    </dgm:pt>
    <dgm:pt modelId="{273537FD-1B63-477C-BB3B-F9FB10F18C1E}" type="pres">
      <dgm:prSet presAssocID="{F57D2695-EDAD-403A-B083-1C70DB99DEAC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3DD7ADA-7446-4992-9365-79DC1EFB6B39}" type="pres">
      <dgm:prSet presAssocID="{6C7B3B42-7DA2-4961-A60F-C1996731996E}" presName="Name9" presStyleLbl="parChTrans1D2" presStyleIdx="2" presStyleCnt="8"/>
      <dgm:spPr/>
      <dgm:t>
        <a:bodyPr/>
        <a:lstStyle/>
        <a:p>
          <a:endParaRPr lang="en-GB"/>
        </a:p>
      </dgm:t>
    </dgm:pt>
    <dgm:pt modelId="{3C22CA9F-9D90-4EC6-8D77-6ABD273CB1F0}" type="pres">
      <dgm:prSet presAssocID="{6C7B3B42-7DA2-4961-A60F-C1996731996E}" presName="connTx" presStyleLbl="parChTrans1D2" presStyleIdx="2" presStyleCnt="8"/>
      <dgm:spPr/>
      <dgm:t>
        <a:bodyPr/>
        <a:lstStyle/>
        <a:p>
          <a:endParaRPr lang="en-GB"/>
        </a:p>
      </dgm:t>
    </dgm:pt>
    <dgm:pt modelId="{6F0DA6C0-1383-447C-9FA2-67531AF58F11}" type="pres">
      <dgm:prSet presAssocID="{8781B1D7-F592-474D-BB4E-8351CF56D0B3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DEC81F9-3711-48A0-8C04-D0F12386A19F}" type="pres">
      <dgm:prSet presAssocID="{44BBB671-B9B7-4C99-B5E0-07D5B5C2B54C}" presName="Name9" presStyleLbl="parChTrans1D2" presStyleIdx="3" presStyleCnt="8"/>
      <dgm:spPr/>
      <dgm:t>
        <a:bodyPr/>
        <a:lstStyle/>
        <a:p>
          <a:endParaRPr lang="en-GB"/>
        </a:p>
      </dgm:t>
    </dgm:pt>
    <dgm:pt modelId="{DC92220D-B447-4EF7-B2CE-3AC2A1F12CC7}" type="pres">
      <dgm:prSet presAssocID="{44BBB671-B9B7-4C99-B5E0-07D5B5C2B54C}" presName="connTx" presStyleLbl="parChTrans1D2" presStyleIdx="3" presStyleCnt="8"/>
      <dgm:spPr/>
      <dgm:t>
        <a:bodyPr/>
        <a:lstStyle/>
        <a:p>
          <a:endParaRPr lang="en-GB"/>
        </a:p>
      </dgm:t>
    </dgm:pt>
    <dgm:pt modelId="{540DAF27-C093-47A0-8F80-1CF40441E066}" type="pres">
      <dgm:prSet presAssocID="{BCD8AF5B-A406-4BA9-8662-8F026FAE6789}" presName="node" presStyleLbl="node1" presStyleIdx="3" presStyleCnt="8" custScaleX="191716" custScaleY="156439" custRadScaleRad="208181" custRadScaleInc="-8413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319D75-5132-4C45-ADDE-1762DE26A2CA}" type="pres">
      <dgm:prSet presAssocID="{A7FE1840-F537-4B1A-AA67-A9E911A7DBFC}" presName="Name9" presStyleLbl="parChTrans1D2" presStyleIdx="4" presStyleCnt="8"/>
      <dgm:spPr/>
      <dgm:t>
        <a:bodyPr/>
        <a:lstStyle/>
        <a:p>
          <a:endParaRPr lang="en-GB"/>
        </a:p>
      </dgm:t>
    </dgm:pt>
    <dgm:pt modelId="{17C63BB6-8AEF-4F85-8480-FB2F1388B751}" type="pres">
      <dgm:prSet presAssocID="{A7FE1840-F537-4B1A-AA67-A9E911A7DBFC}" presName="connTx" presStyleLbl="parChTrans1D2" presStyleIdx="4" presStyleCnt="8"/>
      <dgm:spPr/>
      <dgm:t>
        <a:bodyPr/>
        <a:lstStyle/>
        <a:p>
          <a:endParaRPr lang="en-GB"/>
        </a:p>
      </dgm:t>
    </dgm:pt>
    <dgm:pt modelId="{025E7DFC-3180-4E76-9C50-379B8536BB2E}" type="pres">
      <dgm:prSet presAssocID="{33099AA7-FEA8-45ED-83B4-1B6C2E881B34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9A2D9A-F815-40D8-A05F-00DB1A0055E5}" type="pres">
      <dgm:prSet presAssocID="{485DD2A5-9F7B-4BD8-8029-E7B49D467786}" presName="Name9" presStyleLbl="parChTrans1D2" presStyleIdx="5" presStyleCnt="8"/>
      <dgm:spPr/>
      <dgm:t>
        <a:bodyPr/>
        <a:lstStyle/>
        <a:p>
          <a:endParaRPr lang="en-GB"/>
        </a:p>
      </dgm:t>
    </dgm:pt>
    <dgm:pt modelId="{C58DE779-9BD3-4334-BD79-6F4FAB16D156}" type="pres">
      <dgm:prSet presAssocID="{485DD2A5-9F7B-4BD8-8029-E7B49D467786}" presName="connTx" presStyleLbl="parChTrans1D2" presStyleIdx="5" presStyleCnt="8"/>
      <dgm:spPr/>
      <dgm:t>
        <a:bodyPr/>
        <a:lstStyle/>
        <a:p>
          <a:endParaRPr lang="en-GB"/>
        </a:p>
      </dgm:t>
    </dgm:pt>
    <dgm:pt modelId="{E5C08646-92B8-45B1-B8E3-578E62E1249A}" type="pres">
      <dgm:prSet presAssocID="{0572BF20-F0B2-4EAA-A5B9-5E71466E9A0B}" presName="node" presStyleLbl="node1" presStyleIdx="5" presStyleCnt="8" custScaleX="224531" custScaleY="170551" custRadScaleRad="181010" custRadScaleInc="5132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402AAEA-1EB3-4CEF-BFFE-FE7DA2D76313}" type="pres">
      <dgm:prSet presAssocID="{3F592C6E-5483-4DDD-964C-DE17A47B8B6C}" presName="Name9" presStyleLbl="parChTrans1D2" presStyleIdx="6" presStyleCnt="8"/>
      <dgm:spPr/>
      <dgm:t>
        <a:bodyPr/>
        <a:lstStyle/>
        <a:p>
          <a:endParaRPr lang="en-GB"/>
        </a:p>
      </dgm:t>
    </dgm:pt>
    <dgm:pt modelId="{F02E52DA-B845-43A5-8FE4-47155E03F04D}" type="pres">
      <dgm:prSet presAssocID="{3F592C6E-5483-4DDD-964C-DE17A47B8B6C}" presName="connTx" presStyleLbl="parChTrans1D2" presStyleIdx="6" presStyleCnt="8"/>
      <dgm:spPr/>
      <dgm:t>
        <a:bodyPr/>
        <a:lstStyle/>
        <a:p>
          <a:endParaRPr lang="en-GB"/>
        </a:p>
      </dgm:t>
    </dgm:pt>
    <dgm:pt modelId="{8AA0DEC3-16C3-42BA-B99A-C2DA26362315}" type="pres">
      <dgm:prSet presAssocID="{52F6FEB2-3CCC-4D00-944D-8A0666B6156D}" presName="node" presStyleLbl="node1" presStyleIdx="6" presStyleCnt="8" custScaleX="170550" custScaleY="184660" custRadScaleRad="185689" custRadScaleInc="6287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C41834-6207-4B47-8282-7D07FF998EF0}" type="pres">
      <dgm:prSet presAssocID="{82A439FD-ED6F-470E-8641-B8C3EF807577}" presName="Name9" presStyleLbl="parChTrans1D2" presStyleIdx="7" presStyleCnt="8"/>
      <dgm:spPr/>
      <dgm:t>
        <a:bodyPr/>
        <a:lstStyle/>
        <a:p>
          <a:endParaRPr lang="en-GB"/>
        </a:p>
      </dgm:t>
    </dgm:pt>
    <dgm:pt modelId="{0AE12AD5-7565-446F-9D14-86403F38C77D}" type="pres">
      <dgm:prSet presAssocID="{82A439FD-ED6F-470E-8641-B8C3EF807577}" presName="connTx" presStyleLbl="parChTrans1D2" presStyleIdx="7" presStyleCnt="8"/>
      <dgm:spPr/>
      <dgm:t>
        <a:bodyPr/>
        <a:lstStyle/>
        <a:p>
          <a:endParaRPr lang="en-GB"/>
        </a:p>
      </dgm:t>
    </dgm:pt>
    <dgm:pt modelId="{D4A39555-CDEA-4395-AF22-6615C31A8082}" type="pres">
      <dgm:prSet presAssocID="{7F0820E2-53A3-41C5-9CE5-B7331A01EC16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C06F305-0626-4164-BA19-1CEDAB97FF2D}" type="presOf" srcId="{325540F0-1BBF-43AC-9742-63E8607DC8C8}" destId="{95225BF3-0293-4249-BE29-6B16C44081CB}" srcOrd="0" destOrd="0" presId="urn:microsoft.com/office/officeart/2005/8/layout/radial1"/>
    <dgm:cxn modelId="{A600E55E-AABF-4A32-B424-323F2DF33E89}" type="presOf" srcId="{A7FE1840-F537-4B1A-AA67-A9E911A7DBFC}" destId="{F6319D75-5132-4C45-ADDE-1762DE26A2CA}" srcOrd="0" destOrd="0" presId="urn:microsoft.com/office/officeart/2005/8/layout/radial1"/>
    <dgm:cxn modelId="{5EE980CC-96A4-47E1-9B83-533FA1B03A8D}" type="presOf" srcId="{7F0820E2-53A3-41C5-9CE5-B7331A01EC16}" destId="{D4A39555-CDEA-4395-AF22-6615C31A8082}" srcOrd="0" destOrd="0" presId="urn:microsoft.com/office/officeart/2005/8/layout/radial1"/>
    <dgm:cxn modelId="{A92D08A4-D85D-4807-9B5E-22DE2E1348B3}" srcId="{43DD3C4E-3A38-4C13-B88C-15BA2212D683}" destId="{556CBB76-9C52-4FE5-9AA6-9224511077C0}" srcOrd="0" destOrd="0" parTransId="{325540F0-1BBF-43AC-9742-63E8607DC8C8}" sibTransId="{0767279E-65BD-4F25-B2A9-E54A9D53F63D}"/>
    <dgm:cxn modelId="{3F72AE37-142D-430C-B681-123D41886AF3}" srcId="{43DD3C4E-3A38-4C13-B88C-15BA2212D683}" destId="{F57D2695-EDAD-403A-B083-1C70DB99DEAC}" srcOrd="1" destOrd="0" parTransId="{B0A1BE9A-A364-4823-BEF7-FF67065BA6E0}" sibTransId="{8D324DAB-E04C-42D7-9216-704EEC75D10C}"/>
    <dgm:cxn modelId="{45B06B17-D221-4607-8E87-C9644772D867}" type="presOf" srcId="{325540F0-1BBF-43AC-9742-63E8607DC8C8}" destId="{2BFAFF53-329C-43C7-99C8-3BC99298EA38}" srcOrd="1" destOrd="0" presId="urn:microsoft.com/office/officeart/2005/8/layout/radial1"/>
    <dgm:cxn modelId="{C74F8B90-06B5-4414-AEF6-5A6929907533}" type="presOf" srcId="{44BBB671-B9B7-4C99-B5E0-07D5B5C2B54C}" destId="{DC92220D-B447-4EF7-B2CE-3AC2A1F12CC7}" srcOrd="1" destOrd="0" presId="urn:microsoft.com/office/officeart/2005/8/layout/radial1"/>
    <dgm:cxn modelId="{BCECDCC0-DC63-4505-8EED-C99C899F6C69}" type="presOf" srcId="{F57D2695-EDAD-403A-B083-1C70DB99DEAC}" destId="{273537FD-1B63-477C-BB3B-F9FB10F18C1E}" srcOrd="0" destOrd="0" presId="urn:microsoft.com/office/officeart/2005/8/layout/radial1"/>
    <dgm:cxn modelId="{A58A34C4-EA9C-4F5A-A611-FB79F68F93CB}" srcId="{43DD3C4E-3A38-4C13-B88C-15BA2212D683}" destId="{7F0820E2-53A3-41C5-9CE5-B7331A01EC16}" srcOrd="7" destOrd="0" parTransId="{82A439FD-ED6F-470E-8641-B8C3EF807577}" sibTransId="{0D78FC3B-7379-4769-9928-92E71A36D509}"/>
    <dgm:cxn modelId="{E95B961E-D306-4C77-8B92-FF475CC44009}" srcId="{43DD3C4E-3A38-4C13-B88C-15BA2212D683}" destId="{52F6FEB2-3CCC-4D00-944D-8A0666B6156D}" srcOrd="6" destOrd="0" parTransId="{3F592C6E-5483-4DDD-964C-DE17A47B8B6C}" sibTransId="{9B0CD450-8D25-482E-897F-05F14395220B}"/>
    <dgm:cxn modelId="{16FBCE22-9ACA-4E8E-A2F1-905441D28EED}" type="presOf" srcId="{3F592C6E-5483-4DDD-964C-DE17A47B8B6C}" destId="{8402AAEA-1EB3-4CEF-BFFE-FE7DA2D76313}" srcOrd="0" destOrd="0" presId="urn:microsoft.com/office/officeart/2005/8/layout/radial1"/>
    <dgm:cxn modelId="{A7E5D2C3-B0CC-400F-AA03-1AAD5AD43387}" type="presOf" srcId="{82A439FD-ED6F-470E-8641-B8C3EF807577}" destId="{0AE12AD5-7565-446F-9D14-86403F38C77D}" srcOrd="1" destOrd="0" presId="urn:microsoft.com/office/officeart/2005/8/layout/radial1"/>
    <dgm:cxn modelId="{B9C39B39-A9A6-4055-B47B-2E2111272A34}" type="presOf" srcId="{485DD2A5-9F7B-4BD8-8029-E7B49D467786}" destId="{C58DE779-9BD3-4334-BD79-6F4FAB16D156}" srcOrd="1" destOrd="0" presId="urn:microsoft.com/office/officeart/2005/8/layout/radial1"/>
    <dgm:cxn modelId="{D8596D93-D61B-403F-9A76-BE1F60D89246}" type="presOf" srcId="{3F592C6E-5483-4DDD-964C-DE17A47B8B6C}" destId="{F02E52DA-B845-43A5-8FE4-47155E03F04D}" srcOrd="1" destOrd="0" presId="urn:microsoft.com/office/officeart/2005/8/layout/radial1"/>
    <dgm:cxn modelId="{66778372-733B-4404-899E-8E832CA9B131}" type="presOf" srcId="{0572BF20-F0B2-4EAA-A5B9-5E71466E9A0B}" destId="{E5C08646-92B8-45B1-B8E3-578E62E1249A}" srcOrd="0" destOrd="0" presId="urn:microsoft.com/office/officeart/2005/8/layout/radial1"/>
    <dgm:cxn modelId="{2CAE86D7-F04F-481B-9163-06B0650EF67B}" type="presOf" srcId="{44BBB671-B9B7-4C99-B5E0-07D5B5C2B54C}" destId="{CDEC81F9-3711-48A0-8C04-D0F12386A19F}" srcOrd="0" destOrd="0" presId="urn:microsoft.com/office/officeart/2005/8/layout/radial1"/>
    <dgm:cxn modelId="{A4BBFD49-8FBD-4348-BA28-CB4BB39E0E63}" type="presOf" srcId="{43DD3C4E-3A38-4C13-B88C-15BA2212D683}" destId="{03B70E3F-6992-4E29-B9D0-422D6F5E8C53}" srcOrd="0" destOrd="0" presId="urn:microsoft.com/office/officeart/2005/8/layout/radial1"/>
    <dgm:cxn modelId="{935300A3-4FDD-4D3D-84B9-6CD013D91DCD}" srcId="{43DD3C4E-3A38-4C13-B88C-15BA2212D683}" destId="{BCD8AF5B-A406-4BA9-8662-8F026FAE6789}" srcOrd="3" destOrd="0" parTransId="{44BBB671-B9B7-4C99-B5E0-07D5B5C2B54C}" sibTransId="{DC6A38A6-9874-44BC-8897-5FF0CC002142}"/>
    <dgm:cxn modelId="{8534EF3E-F0D4-43AD-A01C-2298D924B8CE}" type="presOf" srcId="{BCD8AF5B-A406-4BA9-8662-8F026FAE6789}" destId="{540DAF27-C093-47A0-8F80-1CF40441E066}" srcOrd="0" destOrd="0" presId="urn:microsoft.com/office/officeart/2005/8/layout/radial1"/>
    <dgm:cxn modelId="{33677FA2-CC2F-4343-B16B-6F35A40671A4}" type="presOf" srcId="{6C7B3B42-7DA2-4961-A60F-C1996731996E}" destId="{13DD7ADA-7446-4992-9365-79DC1EFB6B39}" srcOrd="0" destOrd="0" presId="urn:microsoft.com/office/officeart/2005/8/layout/radial1"/>
    <dgm:cxn modelId="{9CCD49D6-DB91-4FD4-8188-B6AFCF55B648}" type="presOf" srcId="{8781B1D7-F592-474D-BB4E-8351CF56D0B3}" destId="{6F0DA6C0-1383-447C-9FA2-67531AF58F11}" srcOrd="0" destOrd="0" presId="urn:microsoft.com/office/officeart/2005/8/layout/radial1"/>
    <dgm:cxn modelId="{CA4C0107-8DD7-47B8-A2E7-F20B9220A75D}" type="presOf" srcId="{A7FE1840-F537-4B1A-AA67-A9E911A7DBFC}" destId="{17C63BB6-8AEF-4F85-8480-FB2F1388B751}" srcOrd="1" destOrd="0" presId="urn:microsoft.com/office/officeart/2005/8/layout/radial1"/>
    <dgm:cxn modelId="{9CEC116C-D508-4525-907C-D423C9BACEAD}" type="presOf" srcId="{556CBB76-9C52-4FE5-9AA6-9224511077C0}" destId="{CB58DACF-49A6-4055-A6A6-35B990A16BF3}" srcOrd="0" destOrd="0" presId="urn:microsoft.com/office/officeart/2005/8/layout/radial1"/>
    <dgm:cxn modelId="{D5995085-0B8E-4642-9B56-E7DACE6EB9C3}" type="presOf" srcId="{4C9B2A4E-0374-4EE5-A922-1AAE4137BDB0}" destId="{5ADD7037-EDA6-4FB5-9E61-23C2D8F3DABB}" srcOrd="0" destOrd="0" presId="urn:microsoft.com/office/officeart/2005/8/layout/radial1"/>
    <dgm:cxn modelId="{FBF537BC-E14F-474B-92BB-EBED698EE0FA}" type="presOf" srcId="{82A439FD-ED6F-470E-8641-B8C3EF807577}" destId="{A9C41834-6207-4B47-8282-7D07FF998EF0}" srcOrd="0" destOrd="0" presId="urn:microsoft.com/office/officeart/2005/8/layout/radial1"/>
    <dgm:cxn modelId="{552DE9FC-F017-4A80-9AFE-073BDCECA7ED}" type="presOf" srcId="{33099AA7-FEA8-45ED-83B4-1B6C2E881B34}" destId="{025E7DFC-3180-4E76-9C50-379B8536BB2E}" srcOrd="0" destOrd="0" presId="urn:microsoft.com/office/officeart/2005/8/layout/radial1"/>
    <dgm:cxn modelId="{11916465-833D-4079-B63B-B94467D2A8B6}" type="presOf" srcId="{52F6FEB2-3CCC-4D00-944D-8A0666B6156D}" destId="{8AA0DEC3-16C3-42BA-B99A-C2DA26362315}" srcOrd="0" destOrd="0" presId="urn:microsoft.com/office/officeart/2005/8/layout/radial1"/>
    <dgm:cxn modelId="{610A883C-D4A8-412E-B556-E7A71106792D}" srcId="{43DD3C4E-3A38-4C13-B88C-15BA2212D683}" destId="{8781B1D7-F592-474D-BB4E-8351CF56D0B3}" srcOrd="2" destOrd="0" parTransId="{6C7B3B42-7DA2-4961-A60F-C1996731996E}" sibTransId="{B4E94604-F4F6-40ED-8A95-4DCAAE32E0D8}"/>
    <dgm:cxn modelId="{23DC73F2-6A30-4647-AAE3-24FEBBF06855}" srcId="{4C9B2A4E-0374-4EE5-A922-1AAE4137BDB0}" destId="{43DD3C4E-3A38-4C13-B88C-15BA2212D683}" srcOrd="0" destOrd="0" parTransId="{087FF85D-5A85-4ABF-856A-1AAF2FD97AFE}" sibTransId="{493107C0-3B33-4B43-90DB-BAAD50914EE3}"/>
    <dgm:cxn modelId="{EDE8F165-BC53-474E-9408-316D9C4C5188}" type="presOf" srcId="{B0A1BE9A-A364-4823-BEF7-FF67065BA6E0}" destId="{A19988B8-620F-4E7C-904A-7A70A535234E}" srcOrd="0" destOrd="0" presId="urn:microsoft.com/office/officeart/2005/8/layout/radial1"/>
    <dgm:cxn modelId="{050EA225-4109-4CD3-B276-E4E76072D434}" type="presOf" srcId="{6C7B3B42-7DA2-4961-A60F-C1996731996E}" destId="{3C22CA9F-9D90-4EC6-8D77-6ABD273CB1F0}" srcOrd="1" destOrd="0" presId="urn:microsoft.com/office/officeart/2005/8/layout/radial1"/>
    <dgm:cxn modelId="{14779BD0-3FD2-481F-922F-3D4A420785F6}" type="presOf" srcId="{B0A1BE9A-A364-4823-BEF7-FF67065BA6E0}" destId="{E9107559-E5EF-451E-9A9A-BBCD5BBC0109}" srcOrd="1" destOrd="0" presId="urn:microsoft.com/office/officeart/2005/8/layout/radial1"/>
    <dgm:cxn modelId="{ECE3E89F-A3FF-4D6F-9E1B-00C5A6830BBF}" type="presOf" srcId="{485DD2A5-9F7B-4BD8-8029-E7B49D467786}" destId="{CB9A2D9A-F815-40D8-A05F-00DB1A0055E5}" srcOrd="0" destOrd="0" presId="urn:microsoft.com/office/officeart/2005/8/layout/radial1"/>
    <dgm:cxn modelId="{138C8FD2-2BE7-45C6-9D58-A3E9EC71B6E2}" srcId="{43DD3C4E-3A38-4C13-B88C-15BA2212D683}" destId="{33099AA7-FEA8-45ED-83B4-1B6C2E881B34}" srcOrd="4" destOrd="0" parTransId="{A7FE1840-F537-4B1A-AA67-A9E911A7DBFC}" sibTransId="{68C958C5-5246-45C0-B50B-699028CC15AE}"/>
    <dgm:cxn modelId="{0B644E83-9715-41C9-A3AD-FC0472BF4026}" srcId="{43DD3C4E-3A38-4C13-B88C-15BA2212D683}" destId="{0572BF20-F0B2-4EAA-A5B9-5E71466E9A0B}" srcOrd="5" destOrd="0" parTransId="{485DD2A5-9F7B-4BD8-8029-E7B49D467786}" sibTransId="{ABF7DE30-AE36-485F-9C78-32B5542A1637}"/>
    <dgm:cxn modelId="{2EB3E065-9110-48B6-BC6B-88AF61777D14}" type="presParOf" srcId="{5ADD7037-EDA6-4FB5-9E61-23C2D8F3DABB}" destId="{03B70E3F-6992-4E29-B9D0-422D6F5E8C53}" srcOrd="0" destOrd="0" presId="urn:microsoft.com/office/officeart/2005/8/layout/radial1"/>
    <dgm:cxn modelId="{EADAD2A0-C0A6-4313-9AC9-348E7B3E4B1A}" type="presParOf" srcId="{5ADD7037-EDA6-4FB5-9E61-23C2D8F3DABB}" destId="{95225BF3-0293-4249-BE29-6B16C44081CB}" srcOrd="1" destOrd="0" presId="urn:microsoft.com/office/officeart/2005/8/layout/radial1"/>
    <dgm:cxn modelId="{C7939FB3-D1DD-4056-8D95-9ABA7F5DC249}" type="presParOf" srcId="{95225BF3-0293-4249-BE29-6B16C44081CB}" destId="{2BFAFF53-329C-43C7-99C8-3BC99298EA38}" srcOrd="0" destOrd="0" presId="urn:microsoft.com/office/officeart/2005/8/layout/radial1"/>
    <dgm:cxn modelId="{5E243DA0-BB16-4398-B057-51265C4464C1}" type="presParOf" srcId="{5ADD7037-EDA6-4FB5-9E61-23C2D8F3DABB}" destId="{CB58DACF-49A6-4055-A6A6-35B990A16BF3}" srcOrd="2" destOrd="0" presId="urn:microsoft.com/office/officeart/2005/8/layout/radial1"/>
    <dgm:cxn modelId="{AB7FA458-9CCD-4786-9FBB-2705E4A588D8}" type="presParOf" srcId="{5ADD7037-EDA6-4FB5-9E61-23C2D8F3DABB}" destId="{A19988B8-620F-4E7C-904A-7A70A535234E}" srcOrd="3" destOrd="0" presId="urn:microsoft.com/office/officeart/2005/8/layout/radial1"/>
    <dgm:cxn modelId="{DF77A2B5-9C7B-4A34-AA1C-7E1E83D408C7}" type="presParOf" srcId="{A19988B8-620F-4E7C-904A-7A70A535234E}" destId="{E9107559-E5EF-451E-9A9A-BBCD5BBC0109}" srcOrd="0" destOrd="0" presId="urn:microsoft.com/office/officeart/2005/8/layout/radial1"/>
    <dgm:cxn modelId="{E060944C-1B84-4E55-8AD2-05BDCA770752}" type="presParOf" srcId="{5ADD7037-EDA6-4FB5-9E61-23C2D8F3DABB}" destId="{273537FD-1B63-477C-BB3B-F9FB10F18C1E}" srcOrd="4" destOrd="0" presId="urn:microsoft.com/office/officeart/2005/8/layout/radial1"/>
    <dgm:cxn modelId="{F7C575D0-A6D1-4D43-B25B-C07B1E53C3DA}" type="presParOf" srcId="{5ADD7037-EDA6-4FB5-9E61-23C2D8F3DABB}" destId="{13DD7ADA-7446-4992-9365-79DC1EFB6B39}" srcOrd="5" destOrd="0" presId="urn:microsoft.com/office/officeart/2005/8/layout/radial1"/>
    <dgm:cxn modelId="{34091C80-A735-4552-9413-54B246146868}" type="presParOf" srcId="{13DD7ADA-7446-4992-9365-79DC1EFB6B39}" destId="{3C22CA9F-9D90-4EC6-8D77-6ABD273CB1F0}" srcOrd="0" destOrd="0" presId="urn:microsoft.com/office/officeart/2005/8/layout/radial1"/>
    <dgm:cxn modelId="{BB2218CA-8FC3-4E7D-8F1F-9C5F4F1C6176}" type="presParOf" srcId="{5ADD7037-EDA6-4FB5-9E61-23C2D8F3DABB}" destId="{6F0DA6C0-1383-447C-9FA2-67531AF58F11}" srcOrd="6" destOrd="0" presId="urn:microsoft.com/office/officeart/2005/8/layout/radial1"/>
    <dgm:cxn modelId="{6AA54AE6-948B-438D-9E76-33A1976FF81D}" type="presParOf" srcId="{5ADD7037-EDA6-4FB5-9E61-23C2D8F3DABB}" destId="{CDEC81F9-3711-48A0-8C04-D0F12386A19F}" srcOrd="7" destOrd="0" presId="urn:microsoft.com/office/officeart/2005/8/layout/radial1"/>
    <dgm:cxn modelId="{BEFDA596-D763-4708-8E13-A6987B8722E2}" type="presParOf" srcId="{CDEC81F9-3711-48A0-8C04-D0F12386A19F}" destId="{DC92220D-B447-4EF7-B2CE-3AC2A1F12CC7}" srcOrd="0" destOrd="0" presId="urn:microsoft.com/office/officeart/2005/8/layout/radial1"/>
    <dgm:cxn modelId="{1DF50DA9-EF56-4B1A-8FF8-6FBA7A818C94}" type="presParOf" srcId="{5ADD7037-EDA6-4FB5-9E61-23C2D8F3DABB}" destId="{540DAF27-C093-47A0-8F80-1CF40441E066}" srcOrd="8" destOrd="0" presId="urn:microsoft.com/office/officeart/2005/8/layout/radial1"/>
    <dgm:cxn modelId="{4D0C0209-9830-4BD8-B557-8E5458F766BF}" type="presParOf" srcId="{5ADD7037-EDA6-4FB5-9E61-23C2D8F3DABB}" destId="{F6319D75-5132-4C45-ADDE-1762DE26A2CA}" srcOrd="9" destOrd="0" presId="urn:microsoft.com/office/officeart/2005/8/layout/radial1"/>
    <dgm:cxn modelId="{07B0800D-CA94-4398-916A-80FCAC515E04}" type="presParOf" srcId="{F6319D75-5132-4C45-ADDE-1762DE26A2CA}" destId="{17C63BB6-8AEF-4F85-8480-FB2F1388B751}" srcOrd="0" destOrd="0" presId="urn:microsoft.com/office/officeart/2005/8/layout/radial1"/>
    <dgm:cxn modelId="{9B8389E5-22F1-482E-A47F-EEE6AC309179}" type="presParOf" srcId="{5ADD7037-EDA6-4FB5-9E61-23C2D8F3DABB}" destId="{025E7DFC-3180-4E76-9C50-379B8536BB2E}" srcOrd="10" destOrd="0" presId="urn:microsoft.com/office/officeart/2005/8/layout/radial1"/>
    <dgm:cxn modelId="{468E9937-DA63-47FA-ACEC-905D1D2027E2}" type="presParOf" srcId="{5ADD7037-EDA6-4FB5-9E61-23C2D8F3DABB}" destId="{CB9A2D9A-F815-40D8-A05F-00DB1A0055E5}" srcOrd="11" destOrd="0" presId="urn:microsoft.com/office/officeart/2005/8/layout/radial1"/>
    <dgm:cxn modelId="{E4D35E30-E170-42D7-A0AB-3C98A5BE2466}" type="presParOf" srcId="{CB9A2D9A-F815-40D8-A05F-00DB1A0055E5}" destId="{C58DE779-9BD3-4334-BD79-6F4FAB16D156}" srcOrd="0" destOrd="0" presId="urn:microsoft.com/office/officeart/2005/8/layout/radial1"/>
    <dgm:cxn modelId="{CEDCE3D7-E101-413F-B46D-1980D95A032C}" type="presParOf" srcId="{5ADD7037-EDA6-4FB5-9E61-23C2D8F3DABB}" destId="{E5C08646-92B8-45B1-B8E3-578E62E1249A}" srcOrd="12" destOrd="0" presId="urn:microsoft.com/office/officeart/2005/8/layout/radial1"/>
    <dgm:cxn modelId="{87FAF464-6CAD-4818-BBC5-D9CD497EB897}" type="presParOf" srcId="{5ADD7037-EDA6-4FB5-9E61-23C2D8F3DABB}" destId="{8402AAEA-1EB3-4CEF-BFFE-FE7DA2D76313}" srcOrd="13" destOrd="0" presId="urn:microsoft.com/office/officeart/2005/8/layout/radial1"/>
    <dgm:cxn modelId="{22B8CC39-25C6-4695-B5BF-E6039D270883}" type="presParOf" srcId="{8402AAEA-1EB3-4CEF-BFFE-FE7DA2D76313}" destId="{F02E52DA-B845-43A5-8FE4-47155E03F04D}" srcOrd="0" destOrd="0" presId="urn:microsoft.com/office/officeart/2005/8/layout/radial1"/>
    <dgm:cxn modelId="{C908E910-1074-41DD-B17D-5DA3E4900E5D}" type="presParOf" srcId="{5ADD7037-EDA6-4FB5-9E61-23C2D8F3DABB}" destId="{8AA0DEC3-16C3-42BA-B99A-C2DA26362315}" srcOrd="14" destOrd="0" presId="urn:microsoft.com/office/officeart/2005/8/layout/radial1"/>
    <dgm:cxn modelId="{C3DB0E6F-C296-4E6F-9B90-7D8B0572E580}" type="presParOf" srcId="{5ADD7037-EDA6-4FB5-9E61-23C2D8F3DABB}" destId="{A9C41834-6207-4B47-8282-7D07FF998EF0}" srcOrd="15" destOrd="0" presId="urn:microsoft.com/office/officeart/2005/8/layout/radial1"/>
    <dgm:cxn modelId="{3AB62B85-A41F-4904-BA36-D9DA2D613C95}" type="presParOf" srcId="{A9C41834-6207-4B47-8282-7D07FF998EF0}" destId="{0AE12AD5-7565-446F-9D14-86403F38C77D}" srcOrd="0" destOrd="0" presId="urn:microsoft.com/office/officeart/2005/8/layout/radial1"/>
    <dgm:cxn modelId="{994A1BB8-AB6C-40D4-BA4F-E60E3D56C636}" type="presParOf" srcId="{5ADD7037-EDA6-4FB5-9E61-23C2D8F3DABB}" destId="{D4A39555-CDEA-4395-AF22-6615C31A8082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407EB8-FA82-416D-9064-626C3B5968A3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5C12B8A-9567-4635-A225-1138B87F02AC}">
      <dgm:prSet phldrT="[Text]"/>
      <dgm:spPr/>
      <dgm:t>
        <a:bodyPr/>
        <a:lstStyle/>
        <a:p>
          <a:r>
            <a:rPr lang="en-GB" dirty="0" smtClean="0"/>
            <a:t>seminars</a:t>
          </a:r>
          <a:endParaRPr lang="en-GB" dirty="0"/>
        </a:p>
      </dgm:t>
    </dgm:pt>
    <dgm:pt modelId="{29880C87-EABB-478D-A54D-C1C1D7525FAF}" type="parTrans" cxnId="{74548DBF-D100-4C1E-B15C-7A6BA0076776}">
      <dgm:prSet/>
      <dgm:spPr/>
      <dgm:t>
        <a:bodyPr/>
        <a:lstStyle/>
        <a:p>
          <a:endParaRPr lang="en-GB"/>
        </a:p>
      </dgm:t>
    </dgm:pt>
    <dgm:pt modelId="{A5EDBD7C-E2A4-44CD-B347-D36D457F0CBD}" type="sibTrans" cxnId="{74548DBF-D100-4C1E-B15C-7A6BA0076776}">
      <dgm:prSet/>
      <dgm:spPr/>
      <dgm:t>
        <a:bodyPr/>
        <a:lstStyle/>
        <a:p>
          <a:endParaRPr lang="en-GB"/>
        </a:p>
      </dgm:t>
    </dgm:pt>
    <dgm:pt modelId="{4BE8C385-4C9A-4CDF-8865-EF98E4D7541D}">
      <dgm:prSet phldrT="[Text]"/>
      <dgm:spPr/>
      <dgm:t>
        <a:bodyPr/>
        <a:lstStyle/>
        <a:p>
          <a:r>
            <a:rPr lang="en-GB" dirty="0" smtClean="0"/>
            <a:t>?</a:t>
          </a:r>
          <a:endParaRPr lang="en-GB" dirty="0"/>
        </a:p>
      </dgm:t>
    </dgm:pt>
    <dgm:pt modelId="{FB53119F-8DEC-47AC-9A01-915CFC8332E7}" type="parTrans" cxnId="{9C6B3E76-ACBA-43F2-8757-AACC032B90C9}">
      <dgm:prSet/>
      <dgm:spPr/>
      <dgm:t>
        <a:bodyPr/>
        <a:lstStyle/>
        <a:p>
          <a:endParaRPr lang="en-GB"/>
        </a:p>
      </dgm:t>
    </dgm:pt>
    <dgm:pt modelId="{4FBCBF1E-22B7-442C-AD0A-0BE1A33BDC2D}" type="sibTrans" cxnId="{9C6B3E76-ACBA-43F2-8757-AACC032B90C9}">
      <dgm:prSet/>
      <dgm:spPr/>
      <dgm:t>
        <a:bodyPr/>
        <a:lstStyle/>
        <a:p>
          <a:endParaRPr lang="en-GB"/>
        </a:p>
      </dgm:t>
    </dgm:pt>
    <dgm:pt modelId="{D6F97B57-4901-48B7-B20D-AED24BFA1ACC}">
      <dgm:prSet phldrT="[Text]"/>
      <dgm:spPr/>
      <dgm:t>
        <a:bodyPr/>
        <a:lstStyle/>
        <a:p>
          <a:r>
            <a:rPr lang="en-GB" dirty="0" smtClean="0"/>
            <a:t>?</a:t>
          </a:r>
          <a:endParaRPr lang="en-GB" dirty="0"/>
        </a:p>
      </dgm:t>
    </dgm:pt>
    <dgm:pt modelId="{16A8852B-CD4A-473F-B97A-0057D5E94725}" type="parTrans" cxnId="{94EC41B6-40A7-4719-8B02-727FC32CB1DA}">
      <dgm:prSet/>
      <dgm:spPr/>
      <dgm:t>
        <a:bodyPr/>
        <a:lstStyle/>
        <a:p>
          <a:endParaRPr lang="en-GB"/>
        </a:p>
      </dgm:t>
    </dgm:pt>
    <dgm:pt modelId="{248FDA66-84AF-4923-92E7-7224EEFD7739}" type="sibTrans" cxnId="{94EC41B6-40A7-4719-8B02-727FC32CB1DA}">
      <dgm:prSet/>
      <dgm:spPr/>
      <dgm:t>
        <a:bodyPr/>
        <a:lstStyle/>
        <a:p>
          <a:endParaRPr lang="en-GB"/>
        </a:p>
      </dgm:t>
    </dgm:pt>
    <dgm:pt modelId="{89FA29C8-4691-4171-84EB-352D62A33F46}">
      <dgm:prSet phldrT="[Text]"/>
      <dgm:spPr/>
      <dgm:t>
        <a:bodyPr/>
        <a:lstStyle/>
        <a:p>
          <a:r>
            <a:rPr lang="en-GB" dirty="0" smtClean="0"/>
            <a:t>?</a:t>
          </a:r>
          <a:endParaRPr lang="en-GB" dirty="0"/>
        </a:p>
      </dgm:t>
    </dgm:pt>
    <dgm:pt modelId="{59C9D75C-A724-4B9E-98D7-D384E91376ED}" type="parTrans" cxnId="{34D5EBB2-51C5-43CF-8B97-87E7C0A6854D}">
      <dgm:prSet/>
      <dgm:spPr/>
      <dgm:t>
        <a:bodyPr/>
        <a:lstStyle/>
        <a:p>
          <a:endParaRPr lang="en-GB"/>
        </a:p>
      </dgm:t>
    </dgm:pt>
    <dgm:pt modelId="{02C9A541-A59E-46AB-8373-28BEB6BB7445}" type="sibTrans" cxnId="{34D5EBB2-51C5-43CF-8B97-87E7C0A6854D}">
      <dgm:prSet/>
      <dgm:spPr/>
      <dgm:t>
        <a:bodyPr/>
        <a:lstStyle/>
        <a:p>
          <a:endParaRPr lang="en-GB"/>
        </a:p>
      </dgm:t>
    </dgm:pt>
    <dgm:pt modelId="{17A9A5E1-6F9D-4E87-B599-C864DFA5A3A5}" type="pres">
      <dgm:prSet presAssocID="{F6407EB8-FA82-416D-9064-626C3B5968A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3BD10062-142C-4F67-BAF5-8F0D4C48E5F6}" type="pres">
      <dgm:prSet presAssocID="{C5C12B8A-9567-4635-A225-1138B87F02AC}" presName="singleCycle" presStyleCnt="0"/>
      <dgm:spPr/>
    </dgm:pt>
    <dgm:pt modelId="{F986307B-73A7-4564-8C1A-698A05F8D072}" type="pres">
      <dgm:prSet presAssocID="{C5C12B8A-9567-4635-A225-1138B87F02AC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endParaRPr lang="en-GB"/>
        </a:p>
      </dgm:t>
    </dgm:pt>
    <dgm:pt modelId="{4AA8282E-DF4F-4E95-88EE-0201CD58ED9B}" type="pres">
      <dgm:prSet presAssocID="{FB53119F-8DEC-47AC-9A01-915CFC8332E7}" presName="Name56" presStyleLbl="parChTrans1D2" presStyleIdx="0" presStyleCnt="3"/>
      <dgm:spPr/>
      <dgm:t>
        <a:bodyPr/>
        <a:lstStyle/>
        <a:p>
          <a:endParaRPr lang="en-GB"/>
        </a:p>
      </dgm:t>
    </dgm:pt>
    <dgm:pt modelId="{054E0EA2-4E41-4E75-AAE6-8C99FF31F379}" type="pres">
      <dgm:prSet presAssocID="{4BE8C385-4C9A-4CDF-8865-EF98E4D7541D}" presName="text0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654E1BB-89A0-4352-A4CE-D3A22A32D472}" type="pres">
      <dgm:prSet presAssocID="{16A8852B-CD4A-473F-B97A-0057D5E94725}" presName="Name56" presStyleLbl="parChTrans1D2" presStyleIdx="1" presStyleCnt="3"/>
      <dgm:spPr/>
      <dgm:t>
        <a:bodyPr/>
        <a:lstStyle/>
        <a:p>
          <a:endParaRPr lang="en-GB"/>
        </a:p>
      </dgm:t>
    </dgm:pt>
    <dgm:pt modelId="{B679B4C3-A621-403F-B100-3AE12E6FA962}" type="pres">
      <dgm:prSet presAssocID="{D6F97B57-4901-48B7-B20D-AED24BFA1ACC}" presName="text0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5E1BE43-86E8-4BF0-BBA3-CC4741CE6910}" type="pres">
      <dgm:prSet presAssocID="{59C9D75C-A724-4B9E-98D7-D384E91376ED}" presName="Name56" presStyleLbl="parChTrans1D2" presStyleIdx="2" presStyleCnt="3"/>
      <dgm:spPr/>
      <dgm:t>
        <a:bodyPr/>
        <a:lstStyle/>
        <a:p>
          <a:endParaRPr lang="en-GB"/>
        </a:p>
      </dgm:t>
    </dgm:pt>
    <dgm:pt modelId="{2D5321D5-9F25-4DF9-A09D-44C3AA3A3E47}" type="pres">
      <dgm:prSet presAssocID="{89FA29C8-4691-4171-84EB-352D62A33F46}" presName="text0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7A54659-9396-4403-9801-A0FB1B9C8253}" type="presOf" srcId="{C5C12B8A-9567-4635-A225-1138B87F02AC}" destId="{F986307B-73A7-4564-8C1A-698A05F8D072}" srcOrd="0" destOrd="0" presId="urn:microsoft.com/office/officeart/2008/layout/RadialCluster"/>
    <dgm:cxn modelId="{74548DBF-D100-4C1E-B15C-7A6BA0076776}" srcId="{F6407EB8-FA82-416D-9064-626C3B5968A3}" destId="{C5C12B8A-9567-4635-A225-1138B87F02AC}" srcOrd="0" destOrd="0" parTransId="{29880C87-EABB-478D-A54D-C1C1D7525FAF}" sibTransId="{A5EDBD7C-E2A4-44CD-B347-D36D457F0CBD}"/>
    <dgm:cxn modelId="{718310D0-7B12-41BF-9785-4AED0A3D27C1}" type="presOf" srcId="{F6407EB8-FA82-416D-9064-626C3B5968A3}" destId="{17A9A5E1-6F9D-4E87-B599-C864DFA5A3A5}" srcOrd="0" destOrd="0" presId="urn:microsoft.com/office/officeart/2008/layout/RadialCluster"/>
    <dgm:cxn modelId="{300E0D6C-8C56-4186-8502-FC013B918263}" type="presOf" srcId="{89FA29C8-4691-4171-84EB-352D62A33F46}" destId="{2D5321D5-9F25-4DF9-A09D-44C3AA3A3E47}" srcOrd="0" destOrd="0" presId="urn:microsoft.com/office/officeart/2008/layout/RadialCluster"/>
    <dgm:cxn modelId="{7DDA6E10-32A2-476C-9C11-B072C833E94B}" type="presOf" srcId="{D6F97B57-4901-48B7-B20D-AED24BFA1ACC}" destId="{B679B4C3-A621-403F-B100-3AE12E6FA962}" srcOrd="0" destOrd="0" presId="urn:microsoft.com/office/officeart/2008/layout/RadialCluster"/>
    <dgm:cxn modelId="{34D5EBB2-51C5-43CF-8B97-87E7C0A6854D}" srcId="{C5C12B8A-9567-4635-A225-1138B87F02AC}" destId="{89FA29C8-4691-4171-84EB-352D62A33F46}" srcOrd="2" destOrd="0" parTransId="{59C9D75C-A724-4B9E-98D7-D384E91376ED}" sibTransId="{02C9A541-A59E-46AB-8373-28BEB6BB7445}"/>
    <dgm:cxn modelId="{C0201B6F-A477-45F0-9A67-8635B437F196}" type="presOf" srcId="{4BE8C385-4C9A-4CDF-8865-EF98E4D7541D}" destId="{054E0EA2-4E41-4E75-AAE6-8C99FF31F379}" srcOrd="0" destOrd="0" presId="urn:microsoft.com/office/officeart/2008/layout/RadialCluster"/>
    <dgm:cxn modelId="{E1D1C4B2-1773-4361-A0C3-B7B57BD07BD2}" type="presOf" srcId="{59C9D75C-A724-4B9E-98D7-D384E91376ED}" destId="{05E1BE43-86E8-4BF0-BBA3-CC4741CE6910}" srcOrd="0" destOrd="0" presId="urn:microsoft.com/office/officeart/2008/layout/RadialCluster"/>
    <dgm:cxn modelId="{94EC41B6-40A7-4719-8B02-727FC32CB1DA}" srcId="{C5C12B8A-9567-4635-A225-1138B87F02AC}" destId="{D6F97B57-4901-48B7-B20D-AED24BFA1ACC}" srcOrd="1" destOrd="0" parTransId="{16A8852B-CD4A-473F-B97A-0057D5E94725}" sibTransId="{248FDA66-84AF-4923-92E7-7224EEFD7739}"/>
    <dgm:cxn modelId="{9C6B3E76-ACBA-43F2-8757-AACC032B90C9}" srcId="{C5C12B8A-9567-4635-A225-1138B87F02AC}" destId="{4BE8C385-4C9A-4CDF-8865-EF98E4D7541D}" srcOrd="0" destOrd="0" parTransId="{FB53119F-8DEC-47AC-9A01-915CFC8332E7}" sibTransId="{4FBCBF1E-22B7-442C-AD0A-0BE1A33BDC2D}"/>
    <dgm:cxn modelId="{4DB0FE71-585B-43EB-9CE2-03E7D0D1FC27}" type="presOf" srcId="{16A8852B-CD4A-473F-B97A-0057D5E94725}" destId="{6654E1BB-89A0-4352-A4CE-D3A22A32D472}" srcOrd="0" destOrd="0" presId="urn:microsoft.com/office/officeart/2008/layout/RadialCluster"/>
    <dgm:cxn modelId="{621B6B70-5CFB-4F69-B3B1-911CDDBD6490}" type="presOf" srcId="{FB53119F-8DEC-47AC-9A01-915CFC8332E7}" destId="{4AA8282E-DF4F-4E95-88EE-0201CD58ED9B}" srcOrd="0" destOrd="0" presId="urn:microsoft.com/office/officeart/2008/layout/RadialCluster"/>
    <dgm:cxn modelId="{0E5A237C-F337-43F8-AC28-858303A564EB}" type="presParOf" srcId="{17A9A5E1-6F9D-4E87-B599-C864DFA5A3A5}" destId="{3BD10062-142C-4F67-BAF5-8F0D4C48E5F6}" srcOrd="0" destOrd="0" presId="urn:microsoft.com/office/officeart/2008/layout/RadialCluster"/>
    <dgm:cxn modelId="{B7685F2A-A5D1-4061-990A-4A34AFB5D32C}" type="presParOf" srcId="{3BD10062-142C-4F67-BAF5-8F0D4C48E5F6}" destId="{F986307B-73A7-4564-8C1A-698A05F8D072}" srcOrd="0" destOrd="0" presId="urn:microsoft.com/office/officeart/2008/layout/RadialCluster"/>
    <dgm:cxn modelId="{7C8179CD-ADF6-4B75-8F8E-0959AD794676}" type="presParOf" srcId="{3BD10062-142C-4F67-BAF5-8F0D4C48E5F6}" destId="{4AA8282E-DF4F-4E95-88EE-0201CD58ED9B}" srcOrd="1" destOrd="0" presId="urn:microsoft.com/office/officeart/2008/layout/RadialCluster"/>
    <dgm:cxn modelId="{689EDBE9-7D47-41D7-A67E-1CC18A214CFA}" type="presParOf" srcId="{3BD10062-142C-4F67-BAF5-8F0D4C48E5F6}" destId="{054E0EA2-4E41-4E75-AAE6-8C99FF31F379}" srcOrd="2" destOrd="0" presId="urn:microsoft.com/office/officeart/2008/layout/RadialCluster"/>
    <dgm:cxn modelId="{91441937-654E-414A-B629-AC2BC22990E0}" type="presParOf" srcId="{3BD10062-142C-4F67-BAF5-8F0D4C48E5F6}" destId="{6654E1BB-89A0-4352-A4CE-D3A22A32D472}" srcOrd="3" destOrd="0" presId="urn:microsoft.com/office/officeart/2008/layout/RadialCluster"/>
    <dgm:cxn modelId="{20633AC9-41B9-4F89-86E1-0C0FF14B2E07}" type="presParOf" srcId="{3BD10062-142C-4F67-BAF5-8F0D4C48E5F6}" destId="{B679B4C3-A621-403F-B100-3AE12E6FA962}" srcOrd="4" destOrd="0" presId="urn:microsoft.com/office/officeart/2008/layout/RadialCluster"/>
    <dgm:cxn modelId="{35F4754F-E685-4F63-9C74-685C4B35088E}" type="presParOf" srcId="{3BD10062-142C-4F67-BAF5-8F0D4C48E5F6}" destId="{05E1BE43-86E8-4BF0-BBA3-CC4741CE6910}" srcOrd="5" destOrd="0" presId="urn:microsoft.com/office/officeart/2008/layout/RadialCluster"/>
    <dgm:cxn modelId="{A36C175B-DB98-4045-B89E-AD737A656E9E}" type="presParOf" srcId="{3BD10062-142C-4F67-BAF5-8F0D4C48E5F6}" destId="{2D5321D5-9F25-4DF9-A09D-44C3AA3A3E47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83BA74-6856-49CD-ADCD-B50D304317AB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B96DB25-CA47-4AB9-8076-2D15EA7E0B94}">
      <dgm:prSet phldrT="[Text]" custT="1"/>
      <dgm:spPr/>
      <dgm:t>
        <a:bodyPr/>
        <a:lstStyle/>
        <a:p>
          <a:r>
            <a:rPr lang="en-GB" sz="1800" dirty="0" smtClean="0"/>
            <a:t>Comfortable (5)</a:t>
          </a:r>
        </a:p>
        <a:p>
          <a:r>
            <a:rPr lang="en-GB" sz="1800" dirty="0" smtClean="0"/>
            <a:t>Friendly (4)</a:t>
          </a:r>
        </a:p>
        <a:p>
          <a:r>
            <a:rPr lang="en-GB" sz="1800" dirty="0" smtClean="0"/>
            <a:t>Safe</a:t>
          </a:r>
        </a:p>
        <a:p>
          <a:r>
            <a:rPr lang="en-GB" sz="1800" dirty="0" smtClean="0"/>
            <a:t>Relax</a:t>
          </a:r>
        </a:p>
        <a:p>
          <a:r>
            <a:rPr lang="en-GB" sz="1800" dirty="0" smtClean="0"/>
            <a:t>Warm</a:t>
          </a:r>
        </a:p>
        <a:p>
          <a:r>
            <a:rPr lang="en-GB" sz="1800" dirty="0" smtClean="0"/>
            <a:t>Reassuring </a:t>
          </a:r>
          <a:endParaRPr lang="en-GB" sz="1800" dirty="0"/>
        </a:p>
      </dgm:t>
    </dgm:pt>
    <dgm:pt modelId="{B71A4B74-0F34-450C-89E2-D5EDE52E89E6}" type="parTrans" cxnId="{DEB59AC5-FF21-433E-94DF-DEBBA5CE150C}">
      <dgm:prSet/>
      <dgm:spPr/>
      <dgm:t>
        <a:bodyPr/>
        <a:lstStyle/>
        <a:p>
          <a:endParaRPr lang="en-GB"/>
        </a:p>
      </dgm:t>
    </dgm:pt>
    <dgm:pt modelId="{D475A449-841F-483E-B0CE-B1E1AF0E276B}" type="sibTrans" cxnId="{DEB59AC5-FF21-433E-94DF-DEBBA5CE150C}">
      <dgm:prSet/>
      <dgm:spPr/>
      <dgm:t>
        <a:bodyPr/>
        <a:lstStyle/>
        <a:p>
          <a:endParaRPr lang="en-GB"/>
        </a:p>
      </dgm:t>
    </dgm:pt>
    <dgm:pt modelId="{ADA4213B-92E4-4639-998E-82F9B0A633C2}">
      <dgm:prSet phldrT="[Text]" custT="1"/>
      <dgm:spPr/>
      <dgm:t>
        <a:bodyPr/>
        <a:lstStyle/>
        <a:p>
          <a:r>
            <a:rPr lang="en-GB" sz="1800" dirty="0" smtClean="0"/>
            <a:t>Creative (5)</a:t>
          </a:r>
        </a:p>
        <a:p>
          <a:r>
            <a:rPr lang="en-GB" sz="1800" dirty="0" smtClean="0"/>
            <a:t>Free</a:t>
          </a:r>
        </a:p>
        <a:p>
          <a:r>
            <a:rPr lang="en-GB" sz="1800" dirty="0" smtClean="0"/>
            <a:t>No borders </a:t>
          </a:r>
          <a:endParaRPr lang="en-GB" sz="1800" dirty="0"/>
        </a:p>
      </dgm:t>
    </dgm:pt>
    <dgm:pt modelId="{ABDBF526-DD38-4C74-9839-2996D0D2DDED}" type="sibTrans" cxnId="{4AE90E36-5775-4D00-95BC-D83851C6E058}">
      <dgm:prSet/>
      <dgm:spPr/>
      <dgm:t>
        <a:bodyPr/>
        <a:lstStyle/>
        <a:p>
          <a:endParaRPr lang="en-GB"/>
        </a:p>
      </dgm:t>
    </dgm:pt>
    <dgm:pt modelId="{338B5D6F-37A6-4C5F-9E91-A2AF0AB8BC05}" type="parTrans" cxnId="{4AE90E36-5775-4D00-95BC-D83851C6E058}">
      <dgm:prSet/>
      <dgm:spPr/>
      <dgm:t>
        <a:bodyPr/>
        <a:lstStyle/>
        <a:p>
          <a:endParaRPr lang="en-GB"/>
        </a:p>
      </dgm:t>
    </dgm:pt>
    <dgm:pt modelId="{325ADC9A-1980-42B7-9E49-6D5D5D8C438C}" type="pres">
      <dgm:prSet presAssocID="{0983BA74-6856-49CD-ADCD-B50D304317AB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1CFA55FC-6356-4694-9686-7CFBED13AE2D}" type="pres">
      <dgm:prSet presAssocID="{0983BA74-6856-49CD-ADCD-B50D304317AB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4D59542-938F-4EC3-B8B6-86A53B164C16}" type="pres">
      <dgm:prSet presAssocID="{0983BA74-6856-49CD-ADCD-B50D304317AB}" presName="LeftNode" presStyleLbl="bgImgPlace1" presStyleIdx="0" presStyleCnt="2">
        <dgm:presLayoutVars>
          <dgm:chMax val="2"/>
          <dgm:chPref val="2"/>
        </dgm:presLayoutVars>
      </dgm:prSet>
      <dgm:spPr/>
      <dgm:t>
        <a:bodyPr/>
        <a:lstStyle/>
        <a:p>
          <a:endParaRPr lang="en-GB"/>
        </a:p>
      </dgm:t>
    </dgm:pt>
    <dgm:pt modelId="{3C393E2C-EB6A-4451-A794-237438CE44DE}" type="pres">
      <dgm:prSet presAssocID="{0983BA74-6856-49CD-ADCD-B50D304317AB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93A7DA-AC8B-464A-AC28-3F9A4EF3C45C}" type="pres">
      <dgm:prSet presAssocID="{0983BA74-6856-49CD-ADCD-B50D304317AB}" presName="RightNode" presStyleLbl="bgImgPlace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0F6CAEB9-E7F7-4862-9BA7-963A61DD57F3}" type="pres">
      <dgm:prSet presAssocID="{0983BA74-6856-49CD-ADCD-B50D304317AB}" presName="TopArrow" presStyleLbl="node1" presStyleIdx="0" presStyleCnt="2"/>
      <dgm:spPr/>
    </dgm:pt>
    <dgm:pt modelId="{00F17C05-551C-4AAF-A461-878943EC74A2}" type="pres">
      <dgm:prSet presAssocID="{0983BA74-6856-49CD-ADCD-B50D304317AB}" presName="BottomArrow" presStyleLbl="node1" presStyleIdx="1" presStyleCnt="2" custFlipVert="0" custFlipHor="1" custScaleX="7767" custScaleY="2460"/>
      <dgm:spPr/>
    </dgm:pt>
  </dgm:ptLst>
  <dgm:cxnLst>
    <dgm:cxn modelId="{BE36E784-6746-4910-9965-77327A5B5A95}" type="presOf" srcId="{ADA4213B-92E4-4639-998E-82F9B0A633C2}" destId="{3C393E2C-EB6A-4451-A794-237438CE44DE}" srcOrd="0" destOrd="0" presId="urn:microsoft.com/office/officeart/2009/layout/ReverseList"/>
    <dgm:cxn modelId="{4AE90E36-5775-4D00-95BC-D83851C6E058}" srcId="{0983BA74-6856-49CD-ADCD-B50D304317AB}" destId="{ADA4213B-92E4-4639-998E-82F9B0A633C2}" srcOrd="1" destOrd="0" parTransId="{338B5D6F-37A6-4C5F-9E91-A2AF0AB8BC05}" sibTransId="{ABDBF526-DD38-4C74-9839-2996D0D2DDED}"/>
    <dgm:cxn modelId="{DEB59AC5-FF21-433E-94DF-DEBBA5CE150C}" srcId="{0983BA74-6856-49CD-ADCD-B50D304317AB}" destId="{5B96DB25-CA47-4AB9-8076-2D15EA7E0B94}" srcOrd="0" destOrd="0" parTransId="{B71A4B74-0F34-450C-89E2-D5EDE52E89E6}" sibTransId="{D475A449-841F-483E-B0CE-B1E1AF0E276B}"/>
    <dgm:cxn modelId="{A49F4C0B-8F12-41B3-8B4B-BDB94D481B57}" type="presOf" srcId="{ADA4213B-92E4-4639-998E-82F9B0A633C2}" destId="{0F93A7DA-AC8B-464A-AC28-3F9A4EF3C45C}" srcOrd="1" destOrd="0" presId="urn:microsoft.com/office/officeart/2009/layout/ReverseList"/>
    <dgm:cxn modelId="{4771527E-CFC9-4327-97F5-ED2D990FD0ED}" type="presOf" srcId="{5B96DB25-CA47-4AB9-8076-2D15EA7E0B94}" destId="{1CFA55FC-6356-4694-9686-7CFBED13AE2D}" srcOrd="0" destOrd="0" presId="urn:microsoft.com/office/officeart/2009/layout/ReverseList"/>
    <dgm:cxn modelId="{D006D554-4691-433D-92A9-399270396822}" type="presOf" srcId="{5B96DB25-CA47-4AB9-8076-2D15EA7E0B94}" destId="{94D59542-938F-4EC3-B8B6-86A53B164C16}" srcOrd="1" destOrd="0" presId="urn:microsoft.com/office/officeart/2009/layout/ReverseList"/>
    <dgm:cxn modelId="{4F6A2F78-3713-47A1-B816-1F26FFD2894D}" type="presOf" srcId="{0983BA74-6856-49CD-ADCD-B50D304317AB}" destId="{325ADC9A-1980-42B7-9E49-6D5D5D8C438C}" srcOrd="0" destOrd="0" presId="urn:microsoft.com/office/officeart/2009/layout/ReverseList"/>
    <dgm:cxn modelId="{CEE7F021-2BD9-4123-9222-26A6365A663E}" type="presParOf" srcId="{325ADC9A-1980-42B7-9E49-6D5D5D8C438C}" destId="{1CFA55FC-6356-4694-9686-7CFBED13AE2D}" srcOrd="0" destOrd="0" presId="urn:microsoft.com/office/officeart/2009/layout/ReverseList"/>
    <dgm:cxn modelId="{BE37832C-E692-4F5B-B66E-BE2A47B6A7DB}" type="presParOf" srcId="{325ADC9A-1980-42B7-9E49-6D5D5D8C438C}" destId="{94D59542-938F-4EC3-B8B6-86A53B164C16}" srcOrd="1" destOrd="0" presId="urn:microsoft.com/office/officeart/2009/layout/ReverseList"/>
    <dgm:cxn modelId="{59D11A6D-7B7F-49A0-A478-14394AB001E5}" type="presParOf" srcId="{325ADC9A-1980-42B7-9E49-6D5D5D8C438C}" destId="{3C393E2C-EB6A-4451-A794-237438CE44DE}" srcOrd="2" destOrd="0" presId="urn:microsoft.com/office/officeart/2009/layout/ReverseList"/>
    <dgm:cxn modelId="{71785FE1-D248-43A9-BD6B-D451E18F7C43}" type="presParOf" srcId="{325ADC9A-1980-42B7-9E49-6D5D5D8C438C}" destId="{0F93A7DA-AC8B-464A-AC28-3F9A4EF3C45C}" srcOrd="3" destOrd="0" presId="urn:microsoft.com/office/officeart/2009/layout/ReverseList"/>
    <dgm:cxn modelId="{04D3B861-370E-4D8D-9B37-FA0917DC9773}" type="presParOf" srcId="{325ADC9A-1980-42B7-9E49-6D5D5D8C438C}" destId="{0F6CAEB9-E7F7-4862-9BA7-963A61DD57F3}" srcOrd="4" destOrd="0" presId="urn:microsoft.com/office/officeart/2009/layout/ReverseList"/>
    <dgm:cxn modelId="{E54F455A-98F2-499C-AC72-2BC3988DC15F}" type="presParOf" srcId="{325ADC9A-1980-42B7-9E49-6D5D5D8C438C}" destId="{00F17C05-551C-4AAF-A461-878943EC74A2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B70E3F-6992-4E29-B9D0-422D6F5E8C53}">
      <dsp:nvSpPr>
        <dsp:cNvPr id="0" name=""/>
        <dsp:cNvSpPr/>
      </dsp:nvSpPr>
      <dsp:spPr>
        <a:xfrm>
          <a:off x="3784487" y="1752649"/>
          <a:ext cx="1020663" cy="102066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/>
            <a:t>graduate attributes</a:t>
          </a:r>
        </a:p>
      </dsp:txBody>
      <dsp:txXfrm>
        <a:off x="3933960" y="1902122"/>
        <a:ext cx="721717" cy="721717"/>
      </dsp:txXfrm>
    </dsp:sp>
    <dsp:sp modelId="{95225BF3-0293-4249-BE29-6B16C44081CB}">
      <dsp:nvSpPr>
        <dsp:cNvPr id="0" name=""/>
        <dsp:cNvSpPr/>
      </dsp:nvSpPr>
      <dsp:spPr>
        <a:xfrm rot="16200000">
          <a:off x="3937076" y="1383744"/>
          <a:ext cx="715486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715486" y="111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276932" y="1377019"/>
        <a:ext cx="35774" cy="35774"/>
      </dsp:txXfrm>
    </dsp:sp>
    <dsp:sp modelId="{CB58DACF-49A6-4055-A6A6-35B990A16BF3}">
      <dsp:nvSpPr>
        <dsp:cNvPr id="0" name=""/>
        <dsp:cNvSpPr/>
      </dsp:nvSpPr>
      <dsp:spPr>
        <a:xfrm>
          <a:off x="3784487" y="16499"/>
          <a:ext cx="1020663" cy="102066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/>
            <a:t>research, scholarship and enquiry</a:t>
          </a:r>
        </a:p>
      </dsp:txBody>
      <dsp:txXfrm>
        <a:off x="3933960" y="165972"/>
        <a:ext cx="721717" cy="721717"/>
      </dsp:txXfrm>
    </dsp:sp>
    <dsp:sp modelId="{A19988B8-620F-4E7C-904A-7A70A535234E}">
      <dsp:nvSpPr>
        <dsp:cNvPr id="0" name=""/>
        <dsp:cNvSpPr/>
      </dsp:nvSpPr>
      <dsp:spPr>
        <a:xfrm rot="18900000">
          <a:off x="4550897" y="1637997"/>
          <a:ext cx="715486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715486" y="111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890754" y="1631272"/>
        <a:ext cx="35774" cy="35774"/>
      </dsp:txXfrm>
    </dsp:sp>
    <dsp:sp modelId="{273537FD-1B63-477C-BB3B-F9FB10F18C1E}">
      <dsp:nvSpPr>
        <dsp:cNvPr id="0" name=""/>
        <dsp:cNvSpPr/>
      </dsp:nvSpPr>
      <dsp:spPr>
        <a:xfrm>
          <a:off x="5012131" y="525006"/>
          <a:ext cx="1020663" cy="102066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/>
            <a:t>employability and career development</a:t>
          </a:r>
        </a:p>
      </dsp:txBody>
      <dsp:txXfrm>
        <a:off x="5161604" y="674479"/>
        <a:ext cx="721717" cy="721717"/>
      </dsp:txXfrm>
    </dsp:sp>
    <dsp:sp modelId="{13DD7ADA-7446-4992-9365-79DC1EFB6B39}">
      <dsp:nvSpPr>
        <dsp:cNvPr id="0" name=""/>
        <dsp:cNvSpPr/>
      </dsp:nvSpPr>
      <dsp:spPr>
        <a:xfrm>
          <a:off x="4805151" y="2251819"/>
          <a:ext cx="715486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715486" y="111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145007" y="2245094"/>
        <a:ext cx="35774" cy="35774"/>
      </dsp:txXfrm>
    </dsp:sp>
    <dsp:sp modelId="{6F0DA6C0-1383-447C-9FA2-67531AF58F11}">
      <dsp:nvSpPr>
        <dsp:cNvPr id="0" name=""/>
        <dsp:cNvSpPr/>
      </dsp:nvSpPr>
      <dsp:spPr>
        <a:xfrm>
          <a:off x="5520637" y="1752649"/>
          <a:ext cx="1020663" cy="102066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/>
            <a:t>global citizenship</a:t>
          </a:r>
        </a:p>
      </dsp:txBody>
      <dsp:txXfrm>
        <a:off x="5670110" y="1902122"/>
        <a:ext cx="721717" cy="721717"/>
      </dsp:txXfrm>
    </dsp:sp>
    <dsp:sp modelId="{CDEC81F9-3711-48A0-8C04-D0F12386A19F}">
      <dsp:nvSpPr>
        <dsp:cNvPr id="0" name=""/>
        <dsp:cNvSpPr/>
      </dsp:nvSpPr>
      <dsp:spPr>
        <a:xfrm rot="1581254">
          <a:off x="4655678" y="2890244"/>
          <a:ext cx="1855644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1855644" y="111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>
        <a:off x="5537110" y="2855015"/>
        <a:ext cx="92782" cy="92782"/>
      </dsp:txXfrm>
    </dsp:sp>
    <dsp:sp modelId="{540DAF27-C093-47A0-8F80-1CF40441E066}">
      <dsp:nvSpPr>
        <dsp:cNvPr id="0" name=""/>
        <dsp:cNvSpPr/>
      </dsp:nvSpPr>
      <dsp:spPr>
        <a:xfrm>
          <a:off x="6272825" y="2929247"/>
          <a:ext cx="1956774" cy="159671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rgbClr val="FF0000"/>
              </a:solidFill>
            </a:rPr>
            <a:t>communication</a:t>
          </a:r>
          <a:r>
            <a:rPr lang="en-GB" sz="1600" kern="1200" dirty="0"/>
            <a:t> </a:t>
          </a:r>
          <a:r>
            <a:rPr lang="en-GB" sz="800" kern="1200" dirty="0"/>
            <a:t>and information literacy</a:t>
          </a:r>
        </a:p>
      </dsp:txBody>
      <dsp:txXfrm>
        <a:off x="6559388" y="3163080"/>
        <a:ext cx="1383648" cy="1129049"/>
      </dsp:txXfrm>
    </dsp:sp>
    <dsp:sp modelId="{F6319D75-5132-4C45-ADDE-1762DE26A2CA}">
      <dsp:nvSpPr>
        <dsp:cNvPr id="0" name=""/>
        <dsp:cNvSpPr/>
      </dsp:nvSpPr>
      <dsp:spPr>
        <a:xfrm rot="5400000">
          <a:off x="3937076" y="3119894"/>
          <a:ext cx="715486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715486" y="111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276932" y="3113169"/>
        <a:ext cx="35774" cy="35774"/>
      </dsp:txXfrm>
    </dsp:sp>
    <dsp:sp modelId="{025E7DFC-3180-4E76-9C50-379B8536BB2E}">
      <dsp:nvSpPr>
        <dsp:cNvPr id="0" name=""/>
        <dsp:cNvSpPr/>
      </dsp:nvSpPr>
      <dsp:spPr>
        <a:xfrm>
          <a:off x="3784487" y="3488799"/>
          <a:ext cx="1020663" cy="102066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/>
            <a:t>ethical, social and professional understanding</a:t>
          </a:r>
        </a:p>
      </dsp:txBody>
      <dsp:txXfrm>
        <a:off x="3933960" y="3638272"/>
        <a:ext cx="721717" cy="721717"/>
      </dsp:txXfrm>
    </dsp:sp>
    <dsp:sp modelId="{CB9A2D9A-F815-40D8-A05F-00DB1A0055E5}">
      <dsp:nvSpPr>
        <dsp:cNvPr id="0" name=""/>
        <dsp:cNvSpPr/>
      </dsp:nvSpPr>
      <dsp:spPr>
        <a:xfrm rot="9121580">
          <a:off x="2530356" y="2818434"/>
          <a:ext cx="1395266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1395266" y="111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3193107" y="2794714"/>
        <a:ext cx="69763" cy="69763"/>
      </dsp:txXfrm>
    </dsp:sp>
    <dsp:sp modelId="{E5C08646-92B8-45B1-B8E3-578E62E1249A}">
      <dsp:nvSpPr>
        <dsp:cNvPr id="0" name=""/>
        <dsp:cNvSpPr/>
      </dsp:nvSpPr>
      <dsp:spPr>
        <a:xfrm>
          <a:off x="526950" y="2785211"/>
          <a:ext cx="2291705" cy="17407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rgbClr val="FF0000"/>
              </a:solidFill>
            </a:rPr>
            <a:t>personal and intellectual autonomy</a:t>
          </a:r>
          <a:endParaRPr lang="en-GB" sz="800" kern="1200" dirty="0">
            <a:solidFill>
              <a:srgbClr val="FF0000"/>
            </a:solidFill>
          </a:endParaRPr>
        </a:p>
      </dsp:txBody>
      <dsp:txXfrm>
        <a:off x="862562" y="3040138"/>
        <a:ext cx="1620481" cy="1230897"/>
      </dsp:txXfrm>
    </dsp:sp>
    <dsp:sp modelId="{8402AAEA-1EB3-4CEF-BFFE-FE7DA2D76313}">
      <dsp:nvSpPr>
        <dsp:cNvPr id="0" name=""/>
        <dsp:cNvSpPr/>
      </dsp:nvSpPr>
      <dsp:spPr>
        <a:xfrm rot="11648826">
          <a:off x="1988565" y="1902315"/>
          <a:ext cx="1839291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1839291" y="111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 rot="10800000">
        <a:off x="2862229" y="1867495"/>
        <a:ext cx="91964" cy="91964"/>
      </dsp:txXfrm>
    </dsp:sp>
    <dsp:sp modelId="{8AA0DEC3-16C3-42BA-B99A-C2DA26362315}">
      <dsp:nvSpPr>
        <dsp:cNvPr id="0" name=""/>
        <dsp:cNvSpPr/>
      </dsp:nvSpPr>
      <dsp:spPr>
        <a:xfrm>
          <a:off x="298383" y="532657"/>
          <a:ext cx="1740741" cy="18847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rgbClr val="FF0000"/>
              </a:solidFill>
            </a:rPr>
            <a:t>collaboration, teamwork and leadership </a:t>
          </a:r>
        </a:p>
      </dsp:txBody>
      <dsp:txXfrm>
        <a:off x="553309" y="808673"/>
        <a:ext cx="1230889" cy="1332724"/>
      </dsp:txXfrm>
    </dsp:sp>
    <dsp:sp modelId="{A9C41834-6207-4B47-8282-7D07FF998EF0}">
      <dsp:nvSpPr>
        <dsp:cNvPr id="0" name=""/>
        <dsp:cNvSpPr/>
      </dsp:nvSpPr>
      <dsp:spPr>
        <a:xfrm rot="13500000">
          <a:off x="3323254" y="1637997"/>
          <a:ext cx="715486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715486" y="111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3663110" y="1631272"/>
        <a:ext cx="35774" cy="35774"/>
      </dsp:txXfrm>
    </dsp:sp>
    <dsp:sp modelId="{D4A39555-CDEA-4395-AF22-6615C31A8082}">
      <dsp:nvSpPr>
        <dsp:cNvPr id="0" name=""/>
        <dsp:cNvSpPr/>
      </dsp:nvSpPr>
      <dsp:spPr>
        <a:xfrm>
          <a:off x="2556844" y="525006"/>
          <a:ext cx="1020663" cy="102066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lifelong learning</a:t>
          </a:r>
        </a:p>
      </dsp:txBody>
      <dsp:txXfrm>
        <a:off x="2706317" y="674479"/>
        <a:ext cx="721717" cy="7217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86307B-73A7-4564-8C1A-698A05F8D072}">
      <dsp:nvSpPr>
        <dsp:cNvPr id="0" name=""/>
        <dsp:cNvSpPr/>
      </dsp:nvSpPr>
      <dsp:spPr>
        <a:xfrm>
          <a:off x="3435905" y="2105633"/>
          <a:ext cx="1357788" cy="13577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seminars</a:t>
          </a:r>
          <a:endParaRPr lang="en-GB" sz="2300" kern="1200" dirty="0"/>
        </a:p>
      </dsp:txBody>
      <dsp:txXfrm>
        <a:off x="3502187" y="2171915"/>
        <a:ext cx="1225224" cy="1225224"/>
      </dsp:txXfrm>
    </dsp:sp>
    <dsp:sp modelId="{4AA8282E-DF4F-4E95-88EE-0201CD58ED9B}">
      <dsp:nvSpPr>
        <dsp:cNvPr id="0" name=""/>
        <dsp:cNvSpPr/>
      </dsp:nvSpPr>
      <dsp:spPr>
        <a:xfrm rot="16200000">
          <a:off x="3638583" y="1629417"/>
          <a:ext cx="95243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5243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4E0EA2-4E41-4E75-AAE6-8C99FF31F379}">
      <dsp:nvSpPr>
        <dsp:cNvPr id="0" name=""/>
        <dsp:cNvSpPr/>
      </dsp:nvSpPr>
      <dsp:spPr>
        <a:xfrm>
          <a:off x="3659940" y="243482"/>
          <a:ext cx="909718" cy="9097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?</a:t>
          </a:r>
          <a:endParaRPr lang="en-GB" sz="3600" kern="1200" dirty="0"/>
        </a:p>
      </dsp:txBody>
      <dsp:txXfrm>
        <a:off x="3704349" y="287891"/>
        <a:ext cx="820900" cy="820900"/>
      </dsp:txXfrm>
    </dsp:sp>
    <dsp:sp modelId="{6654E1BB-89A0-4352-A4CE-D3A22A32D472}">
      <dsp:nvSpPr>
        <dsp:cNvPr id="0" name=""/>
        <dsp:cNvSpPr/>
      </dsp:nvSpPr>
      <dsp:spPr>
        <a:xfrm rot="1800000">
          <a:off x="4741642" y="3370747"/>
          <a:ext cx="77704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7704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79B4C3-A621-403F-B100-3AE12E6FA962}">
      <dsp:nvSpPr>
        <dsp:cNvPr id="0" name=""/>
        <dsp:cNvSpPr/>
      </dsp:nvSpPr>
      <dsp:spPr>
        <a:xfrm>
          <a:off x="5466630" y="3372761"/>
          <a:ext cx="909718" cy="9097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?</a:t>
          </a:r>
          <a:endParaRPr lang="en-GB" sz="3600" kern="1200" dirty="0"/>
        </a:p>
      </dsp:txBody>
      <dsp:txXfrm>
        <a:off x="5511039" y="3417170"/>
        <a:ext cx="820900" cy="820900"/>
      </dsp:txXfrm>
    </dsp:sp>
    <dsp:sp modelId="{05E1BE43-86E8-4BF0-BBA3-CC4741CE6910}">
      <dsp:nvSpPr>
        <dsp:cNvPr id="0" name=""/>
        <dsp:cNvSpPr/>
      </dsp:nvSpPr>
      <dsp:spPr>
        <a:xfrm rot="9000000">
          <a:off x="2710917" y="3370747"/>
          <a:ext cx="77704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7704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5321D5-9F25-4DF9-A09D-44C3AA3A3E47}">
      <dsp:nvSpPr>
        <dsp:cNvPr id="0" name=""/>
        <dsp:cNvSpPr/>
      </dsp:nvSpPr>
      <dsp:spPr>
        <a:xfrm>
          <a:off x="1853250" y="3372761"/>
          <a:ext cx="909718" cy="9097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?</a:t>
          </a:r>
          <a:endParaRPr lang="en-GB" sz="3600" kern="1200" dirty="0"/>
        </a:p>
      </dsp:txBody>
      <dsp:txXfrm>
        <a:off x="1897659" y="3417170"/>
        <a:ext cx="820900" cy="8209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59542-938F-4EC3-B8B6-86A53B164C16}">
      <dsp:nvSpPr>
        <dsp:cNvPr id="0" name=""/>
        <dsp:cNvSpPr/>
      </dsp:nvSpPr>
      <dsp:spPr>
        <a:xfrm rot="16200000">
          <a:off x="1730477" y="1778069"/>
          <a:ext cx="2909741" cy="177816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114300" rIns="102870" bIns="11430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Comfortable (5)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Friendly (4)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Safe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Relax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Warm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Reassuring </a:t>
          </a:r>
          <a:endParaRPr lang="en-GB" sz="1800" kern="1200" dirty="0"/>
        </a:p>
      </dsp:txBody>
      <dsp:txXfrm rot="5400000">
        <a:off x="2383085" y="1299097"/>
        <a:ext cx="1691342" cy="2736105"/>
      </dsp:txXfrm>
    </dsp:sp>
    <dsp:sp modelId="{0F93A7DA-AC8B-464A-AC28-3F9A4EF3C45C}">
      <dsp:nvSpPr>
        <dsp:cNvPr id="0" name=""/>
        <dsp:cNvSpPr/>
      </dsp:nvSpPr>
      <dsp:spPr>
        <a:xfrm rot="5400000">
          <a:off x="3589380" y="1778069"/>
          <a:ext cx="2909741" cy="177816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14300" rIns="68580" bIns="11430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Creative (5)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Free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No borders </a:t>
          </a:r>
          <a:endParaRPr lang="en-GB" sz="1800" kern="1200" dirty="0"/>
        </a:p>
      </dsp:txBody>
      <dsp:txXfrm rot="-5400000">
        <a:off x="4155170" y="1299097"/>
        <a:ext cx="1691342" cy="2736105"/>
      </dsp:txXfrm>
    </dsp:sp>
    <dsp:sp modelId="{0F6CAEB9-E7F7-4862-9BA7-963A61DD57F3}">
      <dsp:nvSpPr>
        <dsp:cNvPr id="0" name=""/>
        <dsp:cNvSpPr/>
      </dsp:nvSpPr>
      <dsp:spPr>
        <a:xfrm>
          <a:off x="3185166" y="403942"/>
          <a:ext cx="1858903" cy="1858813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F17C05-551C-4AAF-A461-878943EC74A2}">
      <dsp:nvSpPr>
        <dsp:cNvPr id="0" name=""/>
        <dsp:cNvSpPr/>
      </dsp:nvSpPr>
      <dsp:spPr>
        <a:xfrm rot="10800000" flipH="1">
          <a:off x="4042427" y="3977635"/>
          <a:ext cx="144381" cy="45726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1FCC3-4B5E-407C-BBF2-55FFFDF090F1}" type="datetimeFigureOut">
              <a:rPr lang="en-GB" smtClean="0"/>
              <a:t>24/05/2017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63047-F6B5-4920-B5CF-BB6387171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173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Today</a:t>
            </a:r>
            <a:r>
              <a:rPr lang="en-GB" baseline="0" dirty="0" smtClean="0"/>
              <a:t> I’m going to talk about how talking movies, </a:t>
            </a:r>
            <a:r>
              <a:rPr lang="en-GB" baseline="0" dirty="0" err="1" smtClean="0"/>
              <a:t>ie</a:t>
            </a:r>
            <a:r>
              <a:rPr lang="en-GB" baseline="0" dirty="0" smtClean="0"/>
              <a:t> discussing films in seminars, has both supported students on a particular course I teach while also facilitating their participation in the wider HE context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I’ll do this with reference to student evaluations</a:t>
            </a:r>
          </a:p>
          <a:p>
            <a:r>
              <a:rPr lang="en-GB" baseline="0" dirty="0" smtClean="0"/>
              <a:t>My experience on this course, together with feedback from the </a:t>
            </a:r>
            <a:r>
              <a:rPr lang="en-GB" baseline="0" dirty="0" err="1" smtClean="0"/>
              <a:t>stds</a:t>
            </a:r>
            <a:r>
              <a:rPr lang="en-GB" baseline="0" dirty="0" smtClean="0"/>
              <a:t>, has encouraged me to think of using the seminar format in many other areas of provision, outside traditional EAP speaking classes.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9575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skills developed through seminars also tie in with several graduate attributes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3076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Development</a:t>
            </a:r>
            <a:r>
              <a:rPr lang="en-GB" baseline="0" dirty="0" smtClean="0"/>
              <a:t> of seminar skills involves raising awareness of the unwritten rules governing participation, rules which are often a mystery to many students</a:t>
            </a:r>
          </a:p>
          <a:p>
            <a:r>
              <a:rPr lang="en-GB" baseline="0" dirty="0" smtClean="0"/>
              <a:t>These involve 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2326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Students</a:t>
            </a:r>
            <a:r>
              <a:rPr lang="en-GB" baseline="0" dirty="0" smtClean="0"/>
              <a:t> also need to understand how knowledge and ideas typically evolve in a seminar setting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520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 terms of revealing the workings below</a:t>
            </a:r>
            <a:r>
              <a:rPr lang="en-GB" baseline="0" dirty="0" smtClean="0"/>
              <a:t> the surface, we sometimes use a what/so what model </a:t>
            </a:r>
            <a:r>
              <a:rPr lang="en-GB" dirty="0" smtClean="0"/>
              <a:t>to highlight the need for analysis,</a:t>
            </a:r>
            <a:r>
              <a:rPr lang="en-GB" baseline="0" dirty="0" smtClean="0"/>
              <a:t> not just description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6600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relationship</a:t>
            </a:r>
            <a:r>
              <a:rPr lang="en-GB" baseline="0" dirty="0" smtClean="0"/>
              <a:t> between stance and</a:t>
            </a:r>
            <a:r>
              <a:rPr lang="en-GB" dirty="0" smtClean="0"/>
              <a:t> hedging is also made explicit</a:t>
            </a:r>
          </a:p>
          <a:p>
            <a:r>
              <a:rPr lang="en-GB" dirty="0" smtClean="0"/>
              <a:t>In speaking</a:t>
            </a:r>
            <a:r>
              <a:rPr lang="en-GB" baseline="0" dirty="0" smtClean="0"/>
              <a:t> and writing on this course, a frequent problem is that </a:t>
            </a:r>
            <a:r>
              <a:rPr lang="en-GB" baseline="0" dirty="0" err="1" smtClean="0"/>
              <a:t>stds</a:t>
            </a:r>
            <a:r>
              <a:rPr lang="en-GB" baseline="0" dirty="0" smtClean="0"/>
              <a:t> fail to adopt a nuanced stance, so we get </a:t>
            </a:r>
            <a:r>
              <a:rPr lang="en-GB" baseline="0" dirty="0" err="1" smtClean="0"/>
              <a:t>overgeneral</a:t>
            </a:r>
            <a:r>
              <a:rPr lang="en-GB" baseline="0" dirty="0" smtClean="0"/>
              <a:t> statements like this</a:t>
            </a:r>
          </a:p>
          <a:p>
            <a:r>
              <a:rPr lang="en-GB" baseline="0" dirty="0" smtClean="0"/>
              <a:t>Seminars offer a good opportunity to highlight the role of language in stance - in a more natural context than a lot of EAP materials, which don’t often relate hedging to a </a:t>
            </a:r>
            <a:r>
              <a:rPr lang="en-GB" baseline="0" dirty="0" err="1" smtClean="0"/>
              <a:t>std’s</a:t>
            </a:r>
            <a:r>
              <a:rPr lang="en-GB" baseline="0" dirty="0" smtClean="0"/>
              <a:t> own voice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3474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</a:t>
            </a:r>
            <a:r>
              <a:rPr lang="en-GB" baseline="0" dirty="0" smtClean="0"/>
              <a:t> attempt to make these things explicit in course documentation and classroom discussion, but that’s no guarantee that students will get it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2891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</a:t>
            </a:r>
            <a:r>
              <a:rPr lang="en-GB" baseline="0" dirty="0" smtClean="0"/>
              <a:t> word association was used to </a:t>
            </a:r>
            <a:r>
              <a:rPr lang="en-GB" baseline="0" dirty="0" err="1" smtClean="0"/>
              <a:t>eliciit</a:t>
            </a:r>
            <a:r>
              <a:rPr lang="en-GB" baseline="0" dirty="0" smtClean="0"/>
              <a:t> the student experience, and I’ll talk about that first.</a:t>
            </a:r>
            <a:endParaRPr lang="en-GB" dirty="0" smtClean="0"/>
          </a:p>
          <a:p>
            <a:r>
              <a:rPr lang="en-GB" dirty="0" smtClean="0"/>
              <a:t>There</a:t>
            </a:r>
            <a:r>
              <a:rPr lang="en-GB" baseline="0" dirty="0" smtClean="0"/>
              <a:t> were some closed questions such as ‘Have you attended this type of seminar before?’, but I won’t say more on that today</a:t>
            </a:r>
          </a:p>
          <a:p>
            <a:r>
              <a:rPr lang="en-GB" baseline="0" dirty="0" smtClean="0"/>
              <a:t>With the open questions were a way of determining if the </a:t>
            </a:r>
            <a:r>
              <a:rPr lang="en-GB" baseline="0" dirty="0" err="1" smtClean="0"/>
              <a:t>stds</a:t>
            </a:r>
            <a:r>
              <a:rPr lang="en-GB" baseline="0" dirty="0" smtClean="0"/>
              <a:t> felt they were developing valuable and, importantly, transferable skills, and if they understood the conventions of seminars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3078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student experience</a:t>
            </a:r>
            <a:r>
              <a:rPr lang="en-GB" baseline="0" dirty="0" smtClean="0"/>
              <a:t> was largely very positive, though I’ll mention some more negative responses later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7463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Certain</a:t>
            </a:r>
            <a:r>
              <a:rPr lang="en-GB" baseline="0" dirty="0" smtClean="0"/>
              <a:t> themes emerged in their choice of words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2537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One interesting thing was that there</a:t>
            </a:r>
            <a:r>
              <a:rPr lang="en-GB" baseline="0" dirty="0" smtClean="0"/>
              <a:t> were a lot of words connected to feeling safe and to feeling free, and I feel that the two are closely connected: </a:t>
            </a:r>
            <a:r>
              <a:rPr lang="en-GB" baseline="0" dirty="0" err="1" smtClean="0"/>
              <a:t>stds</a:t>
            </a:r>
            <a:r>
              <a:rPr lang="en-GB" baseline="0" dirty="0" smtClean="0"/>
              <a:t> feel safe and comfortable and are thus able to take risks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624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course is a 10-credit undergraduate course on our</a:t>
            </a:r>
            <a:r>
              <a:rPr lang="en-GB" baseline="0" dirty="0" smtClean="0"/>
              <a:t> LEAP programme</a:t>
            </a:r>
          </a:p>
          <a:p>
            <a:r>
              <a:rPr lang="en-GB" baseline="0" dirty="0" smtClean="0"/>
              <a:t>Like the LEAP EL courses in general, it aims to use specific content, in this case film, as a vehicle to explore language and culture, while helping students develop academic skills they can employ on any course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7801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comments suggested that many of the </a:t>
            </a:r>
            <a:r>
              <a:rPr lang="en-GB" dirty="0" err="1" smtClean="0"/>
              <a:t>stds</a:t>
            </a:r>
            <a:r>
              <a:rPr lang="en-GB" dirty="0" smtClean="0"/>
              <a:t> were aware of the</a:t>
            </a:r>
            <a:r>
              <a:rPr lang="en-GB" baseline="0" dirty="0" smtClean="0"/>
              <a:t> transferable nature of the skills they were developing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1740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There were also some comments on conventions, which one of them termed</a:t>
            </a:r>
            <a:r>
              <a:rPr lang="en-GB" baseline="0" dirty="0" smtClean="0"/>
              <a:t> ‘table manners’, which I thought was quite nice</a:t>
            </a:r>
          </a:p>
          <a:p>
            <a:r>
              <a:rPr lang="en-GB" baseline="0" dirty="0" smtClean="0"/>
              <a:t>They were particularly aware of the need fore everyone to participate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3857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They also reported a sense of progression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9098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And growing confidence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944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Many students felt</a:t>
            </a:r>
            <a:r>
              <a:rPr lang="en-GB" baseline="0" dirty="0" smtClean="0"/>
              <a:t> they had developed their oral and public speaking skills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8845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There were</a:t>
            </a:r>
            <a:r>
              <a:rPr lang="en-GB" baseline="0" dirty="0" smtClean="0"/>
              <a:t> also some comments which suggested a growing awareness of the importance of audience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6880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Many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stds</a:t>
            </a:r>
            <a:r>
              <a:rPr lang="en-GB" baseline="0" dirty="0" smtClean="0"/>
              <a:t> mentioned the i</a:t>
            </a:r>
            <a:r>
              <a:rPr lang="en-GB" dirty="0" smtClean="0"/>
              <a:t>mportance of having</a:t>
            </a:r>
            <a:r>
              <a:rPr lang="en-GB" baseline="0" dirty="0" smtClean="0"/>
              <a:t> their own</a:t>
            </a:r>
            <a:r>
              <a:rPr lang="en-GB" dirty="0" smtClean="0"/>
              <a:t> independent voice and argument, while understanding</a:t>
            </a:r>
            <a:r>
              <a:rPr lang="en-GB" baseline="0" dirty="0" smtClean="0"/>
              <a:t> that it must be justified and supported with evidence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1437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They also commented on the need to acknowledging</a:t>
            </a:r>
            <a:r>
              <a:rPr lang="en-GB" baseline="0" dirty="0" smtClean="0"/>
              <a:t> multiple perspectives and the importance of analysis, objectivity, and a questioning approach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4959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Importantly, I think, they commented on the</a:t>
            </a:r>
            <a:r>
              <a:rPr lang="en-GB" baseline="0" dirty="0" smtClean="0"/>
              <a:t> importance of finding the right words: ‘voice needs language’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03144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They also mentioned</a:t>
            </a:r>
            <a:r>
              <a:rPr lang="en-GB" baseline="0" dirty="0" smtClean="0"/>
              <a:t> the importance of organising their ideas clearly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677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If</a:t>
            </a:r>
            <a:r>
              <a:rPr lang="en-GB" baseline="0" dirty="0" smtClean="0"/>
              <a:t> a ‘community of practice’ can be defined as …, then I think we more or less qualify – though I’m still a bit hazy about the exact meaning of community of practice’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218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And on</a:t>
            </a:r>
            <a:r>
              <a:rPr lang="en-GB" baseline="0" dirty="0" smtClean="0"/>
              <a:t> their experience of leading a seminar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2325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Leading</a:t>
            </a:r>
            <a:r>
              <a:rPr lang="en-GB" baseline="0" dirty="0" smtClean="0"/>
              <a:t> seminar also helped some </a:t>
            </a:r>
            <a:r>
              <a:rPr lang="en-GB" baseline="0" dirty="0" err="1" smtClean="0"/>
              <a:t>stds</a:t>
            </a:r>
            <a:r>
              <a:rPr lang="en-GB" baseline="0" dirty="0" smtClean="0"/>
              <a:t> in terms of autonomy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71491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But the</a:t>
            </a:r>
            <a:r>
              <a:rPr lang="en-GB" baseline="0" dirty="0" smtClean="0"/>
              <a:t> majority of the feedback was positive and I would now like to explore the possibility of introducing more seminar classes in other areas, not just on speaking courses, but as part of writing provision and assessment preparation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807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Credit-bearing and positioned within school practices re teaching and learning and assessment</a:t>
            </a:r>
          </a:p>
          <a:p>
            <a:r>
              <a:rPr lang="en-GB" baseline="0" dirty="0" smtClean="0"/>
              <a:t>However, it differs from other modules in the school in that it is not part of a degree programme and I am not a film academic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664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 open up the watch and examine</a:t>
            </a:r>
            <a:r>
              <a:rPr lang="en-GB" baseline="0" dirty="0" smtClean="0"/>
              <a:t> what’s going on underneath in terms of organisation and language for instance </a:t>
            </a:r>
          </a:p>
          <a:p>
            <a:r>
              <a:rPr lang="en-GB" baseline="0" dirty="0" smtClean="0"/>
              <a:t>This tends not to happen on academic courses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938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What we do on the course has its own value – where we are is nice,</a:t>
            </a:r>
            <a:r>
              <a:rPr lang="en-GB" baseline="0" dirty="0" smtClean="0"/>
              <a:t> but it’s also good to think about other places we can go, and what we need to pack for the journey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1167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course originally</a:t>
            </a:r>
            <a:r>
              <a:rPr lang="en-GB" baseline="0" dirty="0" smtClean="0"/>
              <a:t> consisted of …</a:t>
            </a:r>
          </a:p>
          <a:p>
            <a:r>
              <a:rPr lang="en-GB" baseline="0" dirty="0" smtClean="0"/>
              <a:t>But in recent years, we have introduced a seminar 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0824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174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terms of serving the wider purpose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supporting students more generally with academic literacy skills, …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‘the ability to use language effectively in order to achieve a specific purpose and to understand language in context’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63047-F6B5-4920-B5CF-BB63871718F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415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F58-D572-4DF3-A5F4-886B8DAC84CE}" type="datetimeFigureOut">
              <a:rPr lang="en-GB" smtClean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446A-80B4-4B48-8B82-6E1D23141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586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F58-D572-4DF3-A5F4-886B8DAC84CE}" type="datetimeFigureOut">
              <a:rPr lang="en-GB" smtClean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446A-80B4-4B48-8B82-6E1D23141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2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F58-D572-4DF3-A5F4-886B8DAC84CE}" type="datetimeFigureOut">
              <a:rPr lang="en-GB" smtClean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446A-80B4-4B48-8B82-6E1D23141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346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F58-D572-4DF3-A5F4-886B8DAC84CE}" type="datetimeFigureOut">
              <a:rPr lang="en-GB" smtClean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446A-80B4-4B48-8B82-6E1D23141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019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F58-D572-4DF3-A5F4-886B8DAC84CE}" type="datetimeFigureOut">
              <a:rPr lang="en-GB" smtClean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446A-80B4-4B48-8B82-6E1D23141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908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F58-D572-4DF3-A5F4-886B8DAC84CE}" type="datetimeFigureOut">
              <a:rPr lang="en-GB" smtClean="0"/>
              <a:t>24/05/2017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446A-80B4-4B48-8B82-6E1D23141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329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F58-D572-4DF3-A5F4-886B8DAC84CE}" type="datetimeFigureOut">
              <a:rPr lang="en-GB" smtClean="0"/>
              <a:t>24/05/2017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446A-80B4-4B48-8B82-6E1D23141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558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F58-D572-4DF3-A5F4-886B8DAC84CE}" type="datetimeFigureOut">
              <a:rPr lang="en-GB" smtClean="0"/>
              <a:t>24/05/2017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446A-80B4-4B48-8B82-6E1D23141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118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F58-D572-4DF3-A5F4-886B8DAC84CE}" type="datetimeFigureOut">
              <a:rPr lang="en-GB" smtClean="0"/>
              <a:t>24/05/2017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446A-80B4-4B48-8B82-6E1D23141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59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F58-D572-4DF3-A5F4-886B8DAC84CE}" type="datetimeFigureOut">
              <a:rPr lang="en-GB" smtClean="0"/>
              <a:t>24/05/2017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446A-80B4-4B48-8B82-6E1D23141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80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F58-D572-4DF3-A5F4-886B8DAC84CE}" type="datetimeFigureOut">
              <a:rPr lang="en-GB" smtClean="0"/>
              <a:t>24/05/2017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446A-80B4-4B48-8B82-6E1D23141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0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0CF58-D572-4DF3-A5F4-886B8DAC84CE}" type="datetimeFigureOut">
              <a:rPr lang="en-GB" smtClean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F446A-80B4-4B48-8B82-6E1D23141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776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6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dinhe.ac.uk/ojs/index.php?journal=jldhe&amp;page=article&amp;op=view&amp;path%5b%5d=366" TargetMode="External"/><Relationship Id="rId2" Type="http://schemas.openxmlformats.org/officeDocument/2006/relationships/hyperlink" Target="https://www.baleap.org/event/eap-northcritical-think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enger-trayner.com/introduction-to-communities-of-practice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2331691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Talking Movies</a:t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>
                <a:solidFill>
                  <a:srgbClr val="7030A0"/>
                </a:solidFill>
              </a:rPr>
              <a:t/>
            </a:r>
            <a:br>
              <a:rPr lang="en-GB" b="1" dirty="0">
                <a:solidFill>
                  <a:srgbClr val="7030A0"/>
                </a:solidFill>
              </a:rPr>
            </a:b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Film </a:t>
            </a:r>
            <a:r>
              <a:rPr lang="en-GB" dirty="0"/>
              <a:t>S</a:t>
            </a:r>
            <a:r>
              <a:rPr lang="en-GB" dirty="0" smtClean="0"/>
              <a:t>eminars as </a:t>
            </a:r>
          </a:p>
          <a:p>
            <a:r>
              <a:rPr lang="en-GB" dirty="0" smtClean="0"/>
              <a:t>an Intermediary Community of Practice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1962150" cy="819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850" y="2132856"/>
            <a:ext cx="31623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18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Graduate attributes </a:t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>(Barrie</a:t>
            </a:r>
            <a:r>
              <a:rPr lang="en-GB" b="1" dirty="0">
                <a:solidFill>
                  <a:srgbClr val="7030A0"/>
                </a:solidFill>
              </a:rPr>
              <a:t>, </a:t>
            </a:r>
            <a:r>
              <a:rPr lang="en-GB" b="1" dirty="0" smtClean="0">
                <a:solidFill>
                  <a:srgbClr val="7030A0"/>
                </a:solidFill>
              </a:rPr>
              <a:t>2004; </a:t>
            </a:r>
            <a:r>
              <a:rPr lang="en-GB" b="1" dirty="0" err="1" smtClean="0">
                <a:solidFill>
                  <a:srgbClr val="7030A0"/>
                </a:solidFill>
              </a:rPr>
              <a:t>Hounsell</a:t>
            </a:r>
            <a:r>
              <a:rPr lang="en-GB" b="1" dirty="0">
                <a:solidFill>
                  <a:srgbClr val="7030A0"/>
                </a:solidFill>
              </a:rPr>
              <a:t>, </a:t>
            </a:r>
            <a:r>
              <a:rPr lang="en-GB" b="1" dirty="0" smtClean="0">
                <a:solidFill>
                  <a:srgbClr val="7030A0"/>
                </a:solidFill>
              </a:rPr>
              <a:t>2011):</a:t>
            </a:r>
            <a:endParaRPr lang="en-GB" b="1" dirty="0">
              <a:solidFill>
                <a:srgbClr val="7030A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81886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664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Developing seminar skills: </a:t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>developing awareness of conventions</a:t>
            </a:r>
            <a:endParaRPr lang="en-GB" sz="48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GB" sz="2000" dirty="0" smtClean="0"/>
          </a:p>
          <a:p>
            <a:r>
              <a:rPr lang="en-GB" sz="2000" dirty="0" smtClean="0"/>
              <a:t>Power </a:t>
            </a:r>
            <a:r>
              <a:rPr lang="en-GB" sz="2000" dirty="0"/>
              <a:t>distance between </a:t>
            </a:r>
            <a:r>
              <a:rPr lang="en-GB" sz="2000" dirty="0" smtClean="0"/>
              <a:t>teacher and students </a:t>
            </a:r>
            <a:r>
              <a:rPr lang="en-GB" sz="2000" dirty="0"/>
              <a:t>reduced, reflected in/facilitated by </a:t>
            </a:r>
            <a:r>
              <a:rPr lang="en-GB" sz="2000" dirty="0" smtClean="0"/>
              <a:t> teacher style </a:t>
            </a:r>
            <a:r>
              <a:rPr lang="en-GB" sz="2000" dirty="0"/>
              <a:t>– conversational, encouraging </a:t>
            </a:r>
            <a:r>
              <a:rPr lang="en-GB" sz="2000" dirty="0" smtClean="0"/>
              <a:t>participation</a:t>
            </a:r>
          </a:p>
          <a:p>
            <a:r>
              <a:rPr lang="en-GB" sz="2000" dirty="0" smtClean="0"/>
              <a:t>Turns </a:t>
            </a:r>
            <a:r>
              <a:rPr lang="en-GB" sz="2000" dirty="0"/>
              <a:t>quite long and </a:t>
            </a:r>
            <a:r>
              <a:rPr lang="en-GB" sz="2000" dirty="0" smtClean="0"/>
              <a:t>complex</a:t>
            </a:r>
            <a:endParaRPr lang="en-GB" sz="2000" dirty="0"/>
          </a:p>
          <a:p>
            <a:r>
              <a:rPr lang="en-GB" sz="2000" dirty="0" smtClean="0"/>
              <a:t>Turn-taking managed </a:t>
            </a:r>
            <a:r>
              <a:rPr lang="en-GB" sz="2000" dirty="0"/>
              <a:t>non-verbally through eye contact, back channels (</a:t>
            </a:r>
            <a:r>
              <a:rPr lang="en-GB" sz="2000" dirty="0" smtClean="0"/>
              <a:t>Hmm, uh, </a:t>
            </a:r>
            <a:r>
              <a:rPr lang="en-GB" sz="2000" dirty="0"/>
              <a:t>huh) or overlap of </a:t>
            </a:r>
            <a:r>
              <a:rPr lang="en-GB" sz="2000" dirty="0" err="1" smtClean="0"/>
              <a:t>utterences</a:t>
            </a:r>
            <a:r>
              <a:rPr lang="en-GB" sz="2000" dirty="0" smtClean="0"/>
              <a:t> </a:t>
            </a:r>
          </a:p>
          <a:p>
            <a:r>
              <a:rPr lang="en-GB" sz="2000" dirty="0" smtClean="0"/>
              <a:t>Discussion proceeds </a:t>
            </a:r>
            <a:r>
              <a:rPr lang="en-GB" sz="2000" dirty="0"/>
              <a:t>via moves eliciting information or </a:t>
            </a:r>
            <a:r>
              <a:rPr lang="en-GB" sz="2000" dirty="0" smtClean="0"/>
              <a:t>confirmation</a:t>
            </a:r>
          </a:p>
          <a:p>
            <a:r>
              <a:rPr lang="en-GB" sz="2000" dirty="0" smtClean="0"/>
              <a:t>Moves </a:t>
            </a:r>
            <a:r>
              <a:rPr lang="en-GB" sz="2000" dirty="0"/>
              <a:t>supported by justification and </a:t>
            </a:r>
            <a:r>
              <a:rPr lang="en-GB" sz="2000" dirty="0" smtClean="0"/>
              <a:t>evidence</a:t>
            </a:r>
          </a:p>
          <a:p>
            <a:r>
              <a:rPr lang="en-GB" sz="2000" dirty="0" smtClean="0"/>
              <a:t>Students </a:t>
            </a:r>
            <a:r>
              <a:rPr lang="en-GB" sz="2000" dirty="0"/>
              <a:t>responsible for preparing and presenting material for </a:t>
            </a:r>
            <a:r>
              <a:rPr lang="en-GB" sz="2000" dirty="0" smtClean="0"/>
              <a:t>discussion</a:t>
            </a:r>
          </a:p>
          <a:p>
            <a:r>
              <a:rPr lang="en-GB" sz="2000" dirty="0" smtClean="0"/>
              <a:t>All students to </a:t>
            </a:r>
            <a:r>
              <a:rPr lang="en-GB" sz="2000" dirty="0"/>
              <a:t>contribute – silence denotes lack of </a:t>
            </a:r>
            <a:r>
              <a:rPr lang="en-GB" sz="2000" dirty="0" smtClean="0"/>
              <a:t>involvement</a:t>
            </a:r>
          </a:p>
          <a:p>
            <a:endParaRPr lang="en-GB" sz="2000" dirty="0"/>
          </a:p>
          <a:p>
            <a:pPr marL="0" indent="0" algn="r">
              <a:buNone/>
            </a:pPr>
            <a:r>
              <a:rPr lang="en-GB" sz="2000" dirty="0" smtClean="0"/>
              <a:t>(Alexander et al., 2011)</a:t>
            </a:r>
          </a:p>
        </p:txBody>
      </p:sp>
    </p:spTree>
    <p:extLst>
      <p:ext uri="{BB962C8B-B14F-4D97-AF65-F5344CB8AC3E}">
        <p14:creationId xmlns:p14="http://schemas.microsoft.com/office/powerpoint/2010/main" val="46392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Developing seminar skills </a:t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>+ intellectual and collaborative skills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Negotiation of ideas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Co-construction of knowledge, understanding and meaning</a:t>
            </a:r>
          </a:p>
          <a:p>
            <a:endParaRPr lang="en-GB" dirty="0" smtClean="0"/>
          </a:p>
          <a:p>
            <a:r>
              <a:rPr lang="en-GB" dirty="0" smtClean="0"/>
              <a:t>Ideas </a:t>
            </a:r>
            <a:r>
              <a:rPr lang="en-GB" dirty="0"/>
              <a:t>are </a:t>
            </a:r>
            <a:r>
              <a:rPr lang="en-GB" dirty="0" smtClean="0"/>
              <a:t>‘emergent rather </a:t>
            </a:r>
            <a:r>
              <a:rPr lang="en-GB" dirty="0"/>
              <a:t>than presented already formed for </a:t>
            </a:r>
            <a:r>
              <a:rPr lang="en-GB" dirty="0" smtClean="0"/>
              <a:t>inspection’ (Alexander et al, 2011:)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5069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</a:rPr>
              <a:t>Description + analysis </a:t>
            </a:r>
            <a:br>
              <a:rPr lang="en-GB" sz="3600" b="1" dirty="0" smtClean="0">
                <a:solidFill>
                  <a:srgbClr val="7030A0"/>
                </a:solidFill>
              </a:rPr>
            </a:br>
            <a:r>
              <a:rPr lang="en-GB" sz="3600" b="1" dirty="0" smtClean="0">
                <a:solidFill>
                  <a:srgbClr val="7030A0"/>
                </a:solidFill>
              </a:rPr>
              <a:t>(twist on </a:t>
            </a:r>
            <a:r>
              <a:rPr lang="en-GB" sz="3600" b="1" dirty="0" err="1" smtClean="0">
                <a:solidFill>
                  <a:srgbClr val="7030A0"/>
                </a:solidFill>
              </a:rPr>
              <a:t>Borton’s</a:t>
            </a:r>
            <a:r>
              <a:rPr lang="en-GB" sz="3600" b="1" dirty="0" smtClean="0">
                <a:solidFill>
                  <a:srgbClr val="7030A0"/>
                </a:solidFill>
              </a:rPr>
              <a:t> reflective model, 1970)</a:t>
            </a:r>
            <a:endParaRPr lang="en-GB" sz="3600" b="1" dirty="0">
              <a:solidFill>
                <a:srgbClr val="7030A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Description – the </a:t>
            </a:r>
            <a:r>
              <a:rPr lang="en-GB" sz="2000" dirty="0" smtClean="0">
                <a:solidFill>
                  <a:srgbClr val="FF0000"/>
                </a:solidFill>
              </a:rPr>
              <a:t>What</a:t>
            </a:r>
            <a:r>
              <a:rPr lang="en-GB" sz="2000" dirty="0" smtClean="0"/>
              <a:t>?</a:t>
            </a:r>
            <a:endParaRPr lang="en-GB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r>
              <a:rPr lang="en-GB" sz="2100" dirty="0" smtClean="0"/>
              <a:t>“Loach often uses real people instead of actors.”</a:t>
            </a:r>
          </a:p>
          <a:p>
            <a:endParaRPr lang="en-GB" sz="2100" dirty="0"/>
          </a:p>
          <a:p>
            <a:r>
              <a:rPr lang="en-GB" sz="2100" dirty="0" smtClean="0"/>
              <a:t>“Clothes are interesting, and that Sean’s clothes change throughout the film.”</a:t>
            </a:r>
          </a:p>
          <a:p>
            <a:endParaRPr lang="en-GB" sz="2100" dirty="0"/>
          </a:p>
          <a:p>
            <a:r>
              <a:rPr lang="en-GB" sz="2100" dirty="0" smtClean="0"/>
              <a:t>“There </a:t>
            </a:r>
            <a:r>
              <a:rPr lang="en-GB" sz="2100" dirty="0"/>
              <a:t>are a lot of close-ups in this scene</a:t>
            </a:r>
            <a:r>
              <a:rPr lang="en-GB" sz="2100" dirty="0" smtClean="0"/>
              <a:t>.”</a:t>
            </a:r>
          </a:p>
          <a:p>
            <a:endParaRPr lang="en-GB" sz="2100" dirty="0"/>
          </a:p>
          <a:p>
            <a:r>
              <a:rPr lang="en-GB" sz="2100" dirty="0" smtClean="0"/>
              <a:t>“Blair’s language seems to become more direct in this phone call.”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Analysis/Evaluation – the </a:t>
            </a:r>
            <a:r>
              <a:rPr lang="en-GB" sz="2000" dirty="0" smtClean="0">
                <a:solidFill>
                  <a:srgbClr val="FF0000"/>
                </a:solidFill>
              </a:rPr>
              <a:t>So what</a:t>
            </a:r>
            <a:r>
              <a:rPr lang="en-GB" sz="2000" dirty="0" smtClean="0"/>
              <a:t>?</a:t>
            </a:r>
            <a:endParaRPr lang="en-GB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endParaRPr lang="en-GB" sz="2000" dirty="0" smtClean="0"/>
          </a:p>
          <a:p>
            <a:r>
              <a:rPr lang="en-GB" sz="2200" dirty="0" smtClean="0"/>
              <a:t>“This adds to the sense of authenticity in </a:t>
            </a:r>
            <a:r>
              <a:rPr lang="en-GB" sz="2200" i="1" dirty="0" err="1" smtClean="0"/>
              <a:t>Kes</a:t>
            </a:r>
            <a:r>
              <a:rPr lang="en-GB" sz="2200" dirty="0" smtClean="0"/>
              <a:t>.”</a:t>
            </a:r>
          </a:p>
          <a:p>
            <a:endParaRPr lang="en-GB" sz="2200" dirty="0"/>
          </a:p>
          <a:p>
            <a:r>
              <a:rPr lang="en-GB" sz="2200" dirty="0" smtClean="0"/>
              <a:t>“His clothes reflect his evolution through the film as he experiences different groups and attitudes.”</a:t>
            </a:r>
          </a:p>
          <a:p>
            <a:endParaRPr lang="en-GB" sz="2200" dirty="0"/>
          </a:p>
          <a:p>
            <a:r>
              <a:rPr lang="en-GB" sz="2200" dirty="0"/>
              <a:t>“</a:t>
            </a:r>
            <a:r>
              <a:rPr lang="en-GB" sz="2200" dirty="0" smtClean="0"/>
              <a:t>This puts </a:t>
            </a:r>
            <a:r>
              <a:rPr lang="en-GB" sz="2200" dirty="0"/>
              <a:t>a focus on the emotional reactions of the characters</a:t>
            </a:r>
            <a:r>
              <a:rPr lang="en-GB" sz="2200" dirty="0" smtClean="0"/>
              <a:t>.”</a:t>
            </a:r>
          </a:p>
          <a:p>
            <a:endParaRPr lang="en-GB" sz="2200" dirty="0"/>
          </a:p>
          <a:p>
            <a:r>
              <a:rPr lang="en-GB" sz="2200" dirty="0" smtClean="0"/>
              <a:t>“It maybe shows power is shifting.”</a:t>
            </a:r>
          </a:p>
          <a:p>
            <a:endParaRPr lang="en-GB" sz="2200" dirty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0380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Criticality, stance, and language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Opinion (East is East):</a:t>
            </a:r>
          </a:p>
          <a:p>
            <a:pPr lvl="1"/>
            <a:r>
              <a:rPr lang="en-GB" dirty="0" smtClean="0"/>
              <a:t>George is defeated</a:t>
            </a:r>
          </a:p>
          <a:p>
            <a:pPr lvl="1"/>
            <a:r>
              <a:rPr lang="en-GB" dirty="0" smtClean="0"/>
              <a:t>the ‘half a cup of tea’ symbolises that George is only half  integrated into British society</a:t>
            </a:r>
          </a:p>
          <a:p>
            <a:endParaRPr lang="en-GB" dirty="0" smtClean="0"/>
          </a:p>
          <a:p>
            <a:r>
              <a:rPr lang="en-GB" dirty="0" smtClean="0"/>
              <a:t>Are there other interpretations? </a:t>
            </a:r>
          </a:p>
          <a:p>
            <a:endParaRPr lang="en-GB" dirty="0" smtClean="0"/>
          </a:p>
          <a:p>
            <a:r>
              <a:rPr lang="en-GB" dirty="0" smtClean="0"/>
              <a:t>Yes. Better to say:</a:t>
            </a:r>
          </a:p>
          <a:p>
            <a:pPr lvl="1"/>
            <a:r>
              <a:rPr lang="en-GB" dirty="0" smtClean="0"/>
              <a:t>He </a:t>
            </a:r>
            <a:r>
              <a:rPr lang="en-GB" u="sng" dirty="0" smtClean="0"/>
              <a:t>seems to feel</a:t>
            </a:r>
            <a:endParaRPr lang="en-GB" dirty="0"/>
          </a:p>
          <a:p>
            <a:pPr lvl="1"/>
            <a:r>
              <a:rPr lang="en-GB" dirty="0" smtClean="0"/>
              <a:t>It </a:t>
            </a:r>
            <a:r>
              <a:rPr lang="en-GB" u="sng" dirty="0" smtClean="0"/>
              <a:t>could</a:t>
            </a:r>
            <a:r>
              <a:rPr lang="en-GB" dirty="0" smtClean="0"/>
              <a:t> symbolise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96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Developing creativity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GB" dirty="0" smtClean="0"/>
          </a:p>
          <a:p>
            <a:r>
              <a:rPr lang="en-GB" dirty="0"/>
              <a:t>“Where does this music occur in the film? What effect does it have?”</a:t>
            </a:r>
          </a:p>
          <a:p>
            <a:endParaRPr lang="en-GB" dirty="0"/>
          </a:p>
          <a:p>
            <a:r>
              <a:rPr lang="en-GB" dirty="0"/>
              <a:t>“Put the screen shots of the scenes in order according to which ones disturbed you most (death, sex, drugs, violence, scatological humour).”</a:t>
            </a:r>
          </a:p>
          <a:p>
            <a:endParaRPr lang="en-GB" dirty="0" smtClean="0"/>
          </a:p>
          <a:p>
            <a:r>
              <a:rPr lang="en-GB" dirty="0" smtClean="0"/>
              <a:t>“Walk over to the picture of the character you most sympathise with and say why.”</a:t>
            </a:r>
          </a:p>
          <a:p>
            <a:endParaRPr lang="en-GB" dirty="0" smtClean="0"/>
          </a:p>
          <a:p>
            <a:r>
              <a:rPr lang="en-GB" dirty="0" smtClean="0"/>
              <a:t>“Stop me writing when you know which quote this is. Where in the film does it occur? Who says it? Why is it important?”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702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Is it working?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Do students value seminars?</a:t>
            </a:r>
          </a:p>
          <a:p>
            <a:endParaRPr lang="en-GB" dirty="0"/>
          </a:p>
          <a:p>
            <a:r>
              <a:rPr lang="en-GB" dirty="0" smtClean="0"/>
              <a:t>Do they understand the conventions of seminars?</a:t>
            </a:r>
          </a:p>
          <a:p>
            <a:endParaRPr lang="en-GB" dirty="0"/>
          </a:p>
          <a:p>
            <a:r>
              <a:rPr lang="en-GB" dirty="0" smtClean="0"/>
              <a:t>Do students feel that seminars are conducive to the development of valuable skills? Why? </a:t>
            </a:r>
          </a:p>
          <a:p>
            <a:endParaRPr lang="en-GB" dirty="0" smtClean="0"/>
          </a:p>
          <a:p>
            <a:r>
              <a:rPr lang="en-GB" dirty="0" smtClean="0"/>
              <a:t>Do they recognise that these skills are transferable?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21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Evaluations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Word association</a:t>
            </a:r>
          </a:p>
          <a:p>
            <a:endParaRPr lang="en-GB" dirty="0" smtClean="0"/>
          </a:p>
          <a:p>
            <a:r>
              <a:rPr lang="en-GB" dirty="0" smtClean="0"/>
              <a:t>Closed questions</a:t>
            </a:r>
          </a:p>
          <a:p>
            <a:endParaRPr lang="en-GB" dirty="0"/>
          </a:p>
          <a:p>
            <a:r>
              <a:rPr lang="en-GB" dirty="0" smtClean="0"/>
              <a:t>Open questions</a:t>
            </a:r>
          </a:p>
          <a:p>
            <a:pPr lvl="1"/>
            <a:r>
              <a:rPr lang="en-GB" dirty="0" smtClean="0"/>
              <a:t>What skills did you learn/develop?</a:t>
            </a:r>
          </a:p>
          <a:p>
            <a:pPr lvl="1"/>
            <a:r>
              <a:rPr lang="en-GB" dirty="0" smtClean="0"/>
              <a:t>Are these useful in your academic life? Why?</a:t>
            </a:r>
          </a:p>
          <a:p>
            <a:pPr lvl="1"/>
            <a:r>
              <a:rPr lang="en-GB" dirty="0" smtClean="0"/>
              <a:t>What advice would you give to students attending next year re how to take part in seminars?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41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Word association</a:t>
            </a:r>
            <a:endParaRPr lang="en-GB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65283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85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Top 4?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I---------- </a:t>
            </a:r>
          </a:p>
          <a:p>
            <a:r>
              <a:rPr lang="en-GB" dirty="0" smtClean="0"/>
              <a:t>I----------  </a:t>
            </a:r>
          </a:p>
          <a:p>
            <a:r>
              <a:rPr lang="en-GB" dirty="0"/>
              <a:t>C---------- </a:t>
            </a:r>
            <a:endParaRPr lang="en-GB" dirty="0" smtClean="0"/>
          </a:p>
          <a:p>
            <a:r>
              <a:rPr lang="en-GB" dirty="0" smtClean="0"/>
              <a:t>C------- 	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2144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Language Experience across Programmes (LEAP)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3"/>
            <a:ext cx="9144000" cy="537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603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Top 4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Interesting (14)</a:t>
            </a:r>
          </a:p>
          <a:p>
            <a:r>
              <a:rPr lang="en-GB" dirty="0"/>
              <a:t>Interactive (5</a:t>
            </a:r>
            <a:r>
              <a:rPr lang="en-GB" dirty="0" smtClean="0"/>
              <a:t>)</a:t>
            </a:r>
          </a:p>
          <a:p>
            <a:r>
              <a:rPr lang="en-GB" dirty="0"/>
              <a:t>Comfortable (5</a:t>
            </a:r>
            <a:r>
              <a:rPr lang="en-GB" dirty="0" smtClean="0"/>
              <a:t>)</a:t>
            </a:r>
          </a:p>
          <a:p>
            <a:r>
              <a:rPr lang="en-GB" dirty="0" smtClean="0"/>
              <a:t>Creative </a:t>
            </a:r>
            <a:r>
              <a:rPr lang="en-GB" dirty="0"/>
              <a:t>(5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	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81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Student experience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miley Face 3"/>
          <p:cNvSpPr/>
          <p:nvPr/>
        </p:nvSpPr>
        <p:spPr>
          <a:xfrm>
            <a:off x="1331640" y="2060848"/>
            <a:ext cx="6480720" cy="3600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Interesting (14</a:t>
            </a:r>
            <a:r>
              <a:rPr lang="en-GB" sz="2400" dirty="0" smtClean="0"/>
              <a:t>) </a:t>
            </a:r>
            <a:r>
              <a:rPr lang="en-GB" sz="2400" dirty="0"/>
              <a:t>fun (5</a:t>
            </a:r>
            <a:r>
              <a:rPr lang="en-GB" sz="2400" dirty="0" smtClean="0"/>
              <a:t>) </a:t>
            </a:r>
            <a:r>
              <a:rPr lang="en-GB" sz="2400" dirty="0"/>
              <a:t>enjoyable (4</a:t>
            </a:r>
            <a:r>
              <a:rPr lang="en-GB" sz="2400" dirty="0" smtClean="0"/>
              <a:t>) entertaining engaging unforgettable surprising different exciting </a:t>
            </a:r>
            <a:r>
              <a:rPr lang="en-GB" sz="2400" dirty="0"/>
              <a:t>cool</a:t>
            </a:r>
          </a:p>
        </p:txBody>
      </p:sp>
    </p:spTree>
    <p:extLst>
      <p:ext uri="{BB962C8B-B14F-4D97-AF65-F5344CB8AC3E}">
        <p14:creationId xmlns:p14="http://schemas.microsoft.com/office/powerpoint/2010/main" val="65085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Student experience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An Opportunity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Challenging (3)</a:t>
            </a:r>
          </a:p>
          <a:p>
            <a:r>
              <a:rPr lang="en-GB" dirty="0" smtClean="0"/>
              <a:t>Responsibility</a:t>
            </a:r>
          </a:p>
          <a:p>
            <a:r>
              <a:rPr lang="en-GB" dirty="0" smtClean="0"/>
              <a:t>Opportunity</a:t>
            </a:r>
          </a:p>
          <a:p>
            <a:r>
              <a:rPr lang="en-GB" dirty="0" smtClean="0"/>
              <a:t>Ability to speak in public</a:t>
            </a:r>
          </a:p>
          <a:p>
            <a:r>
              <a:rPr lang="en-GB" dirty="0" smtClean="0"/>
              <a:t>Self-confident about language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A Challenge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dirty="0"/>
              <a:t>Challenging </a:t>
            </a:r>
            <a:r>
              <a:rPr lang="en-GB" dirty="0" smtClean="0"/>
              <a:t>(3)</a:t>
            </a:r>
            <a:endParaRPr lang="en-GB" dirty="0"/>
          </a:p>
          <a:p>
            <a:r>
              <a:rPr lang="en-GB" dirty="0"/>
              <a:t>Responsibility</a:t>
            </a:r>
          </a:p>
          <a:p>
            <a:r>
              <a:rPr lang="en-GB" dirty="0"/>
              <a:t>Sometimes shy</a:t>
            </a:r>
          </a:p>
          <a:p>
            <a:r>
              <a:rPr lang="en-GB" dirty="0" smtClean="0"/>
              <a:t>Nervous</a:t>
            </a:r>
          </a:p>
          <a:p>
            <a:r>
              <a:rPr lang="en-GB" dirty="0" smtClean="0"/>
              <a:t>A </a:t>
            </a:r>
            <a:r>
              <a:rPr lang="en-GB" dirty="0"/>
              <a:t>bit </a:t>
            </a:r>
            <a:r>
              <a:rPr lang="en-GB" dirty="0" smtClean="0"/>
              <a:t>stressful</a:t>
            </a:r>
            <a:endParaRPr lang="en-GB" dirty="0"/>
          </a:p>
          <a:p>
            <a:r>
              <a:rPr lang="en-GB" dirty="0" smtClean="0"/>
              <a:t>Worries </a:t>
            </a:r>
          </a:p>
          <a:p>
            <a:r>
              <a:rPr lang="en-GB" dirty="0" smtClean="0"/>
              <a:t>Courage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58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Themes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Academic </a:t>
            </a:r>
          </a:p>
          <a:p>
            <a:pPr lvl="1"/>
            <a:r>
              <a:rPr lang="en-GB" dirty="0" smtClean="0"/>
              <a:t>Objective, analysing, perspective, observation 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Cerebral </a:t>
            </a:r>
          </a:p>
          <a:p>
            <a:pPr lvl="1"/>
            <a:r>
              <a:rPr lang="en-GB" dirty="0" smtClean="0"/>
              <a:t>Stimulating (2), insightful, revealing, thought-provoking, deep, intelligent 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Formative</a:t>
            </a:r>
          </a:p>
          <a:p>
            <a:pPr lvl="1"/>
            <a:r>
              <a:rPr lang="en-GB" dirty="0" smtClean="0"/>
              <a:t>Formative, developer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Collaborative</a:t>
            </a:r>
          </a:p>
          <a:p>
            <a:pPr lvl="1"/>
            <a:r>
              <a:rPr lang="en-GB" dirty="0" smtClean="0"/>
              <a:t>collaborative, exchange, sharing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Interactive</a:t>
            </a:r>
          </a:p>
          <a:p>
            <a:pPr lvl="1"/>
            <a:r>
              <a:rPr lang="en-GB" dirty="0" smtClean="0"/>
              <a:t>Interactive (5), dynamic, energetic, activeness, 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Socio-cultural </a:t>
            </a:r>
          </a:p>
          <a:p>
            <a:pPr lvl="1"/>
            <a:r>
              <a:rPr lang="en-GB" dirty="0" smtClean="0"/>
              <a:t>Enriching, broaden minds, culture, diversity, international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716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1304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4" y="0"/>
            <a:ext cx="1447522" cy="14605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28749"/>
            <a:ext cx="1528109" cy="1431755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2123728" y="744626"/>
            <a:ext cx="4824536" cy="3081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60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Awareness of transferability 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Academically helpful</a:t>
            </a:r>
          </a:p>
          <a:p>
            <a:r>
              <a:rPr lang="en-GB" dirty="0"/>
              <a:t>The skills I have developed in film analysis have been </a:t>
            </a:r>
            <a:r>
              <a:rPr lang="en-GB" dirty="0">
                <a:solidFill>
                  <a:srgbClr val="FF0000"/>
                </a:solidFill>
              </a:rPr>
              <a:t>very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useful in other classes</a:t>
            </a:r>
            <a:r>
              <a:rPr lang="en-GB" dirty="0" smtClean="0"/>
              <a:t>.</a:t>
            </a:r>
          </a:p>
          <a:p>
            <a:r>
              <a:rPr lang="en-GB" dirty="0"/>
              <a:t>This seminar became </a:t>
            </a:r>
            <a:r>
              <a:rPr lang="en-GB" dirty="0">
                <a:solidFill>
                  <a:srgbClr val="FF0000"/>
                </a:solidFill>
              </a:rPr>
              <a:t>good practice for other tutorials</a:t>
            </a:r>
            <a:r>
              <a:rPr lang="en-GB" dirty="0"/>
              <a:t>.</a:t>
            </a:r>
          </a:p>
          <a:p>
            <a:r>
              <a:rPr lang="en-GB" dirty="0" smtClean="0"/>
              <a:t>It made me think about </a:t>
            </a:r>
            <a:r>
              <a:rPr lang="en-GB" dirty="0" smtClean="0">
                <a:solidFill>
                  <a:srgbClr val="FF0000"/>
                </a:solidFill>
              </a:rPr>
              <a:t>how to develop certain assessments</a:t>
            </a:r>
            <a:r>
              <a:rPr lang="en-GB" dirty="0" smtClean="0"/>
              <a:t>.</a:t>
            </a:r>
          </a:p>
          <a:p>
            <a:r>
              <a:rPr lang="en-GB" dirty="0"/>
              <a:t>Seminars helped me to </a:t>
            </a:r>
            <a:r>
              <a:rPr lang="en-GB" dirty="0">
                <a:solidFill>
                  <a:srgbClr val="FF0000"/>
                </a:solidFill>
              </a:rPr>
              <a:t>use more proper language</a:t>
            </a:r>
            <a:r>
              <a:rPr lang="en-GB" dirty="0"/>
              <a:t> and helped me to </a:t>
            </a:r>
            <a:r>
              <a:rPr lang="en-GB" dirty="0">
                <a:solidFill>
                  <a:srgbClr val="FF0000"/>
                </a:solidFill>
              </a:rPr>
              <a:t>develop my writing</a:t>
            </a:r>
            <a:r>
              <a:rPr lang="en-GB" dirty="0"/>
              <a:t>.</a:t>
            </a:r>
          </a:p>
          <a:p>
            <a:r>
              <a:rPr lang="en-GB" dirty="0" smtClean="0"/>
              <a:t>[</a:t>
            </a:r>
            <a:r>
              <a:rPr lang="en-GB" dirty="0"/>
              <a:t>Leading the seminar] required me to make a good structure and organisation which is a skill </a:t>
            </a:r>
            <a:r>
              <a:rPr lang="en-GB" dirty="0">
                <a:solidFill>
                  <a:srgbClr val="FF0000"/>
                </a:solidFill>
              </a:rPr>
              <a:t>equally useful for presentations and writings</a:t>
            </a:r>
            <a:r>
              <a:rPr lang="en-GB" dirty="0"/>
              <a:t>.</a:t>
            </a:r>
          </a:p>
          <a:p>
            <a:r>
              <a:rPr lang="en-GB" dirty="0" smtClean="0"/>
              <a:t>It made me think about how I can focus my classes on my </a:t>
            </a:r>
            <a:r>
              <a:rPr lang="en-GB" dirty="0" smtClean="0">
                <a:solidFill>
                  <a:srgbClr val="FF0000"/>
                </a:solidFill>
              </a:rPr>
              <a:t>future career</a:t>
            </a:r>
            <a:r>
              <a:rPr lang="en-GB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959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Awareness of conventions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Table </a:t>
            </a:r>
            <a:r>
              <a:rPr lang="en-GB" dirty="0">
                <a:solidFill>
                  <a:srgbClr val="FF0000"/>
                </a:solidFill>
              </a:rPr>
              <a:t>manners</a:t>
            </a:r>
            <a:r>
              <a:rPr lang="en-GB" dirty="0"/>
              <a:t> in a group </a:t>
            </a:r>
            <a:r>
              <a:rPr lang="en-GB" dirty="0" smtClean="0"/>
              <a:t>seminar</a:t>
            </a:r>
            <a:endParaRPr lang="en-GB" dirty="0"/>
          </a:p>
          <a:p>
            <a:r>
              <a:rPr lang="en-GB" dirty="0" smtClean="0"/>
              <a:t>It </a:t>
            </a:r>
            <a:r>
              <a:rPr lang="en-GB" dirty="0"/>
              <a:t>was quite nice seeing a teacher </a:t>
            </a:r>
            <a:r>
              <a:rPr lang="en-GB" dirty="0">
                <a:solidFill>
                  <a:srgbClr val="FF0000"/>
                </a:solidFill>
              </a:rPr>
              <a:t>participate</a:t>
            </a:r>
            <a:r>
              <a:rPr lang="en-GB" dirty="0"/>
              <a:t> </a:t>
            </a:r>
            <a:r>
              <a:rPr lang="en-GB" dirty="0" smtClean="0"/>
              <a:t>in </a:t>
            </a:r>
            <a:r>
              <a:rPr lang="en-GB" dirty="0"/>
              <a:t>the discussion.</a:t>
            </a:r>
          </a:p>
          <a:p>
            <a:r>
              <a:rPr lang="en-GB" dirty="0" smtClean="0"/>
              <a:t>I </a:t>
            </a:r>
            <a:r>
              <a:rPr lang="en-GB" dirty="0"/>
              <a:t>should have a bit more </a:t>
            </a:r>
            <a:r>
              <a:rPr lang="en-GB" dirty="0">
                <a:solidFill>
                  <a:srgbClr val="FF0000"/>
                </a:solidFill>
              </a:rPr>
              <a:t>participated</a:t>
            </a:r>
            <a:r>
              <a:rPr lang="en-GB" dirty="0"/>
              <a:t> in the seminar (my problem!) </a:t>
            </a:r>
            <a:endParaRPr lang="en-GB" dirty="0" smtClean="0"/>
          </a:p>
          <a:p>
            <a:r>
              <a:rPr lang="en-GB" dirty="0" smtClean="0"/>
              <a:t>I’ve learned </a:t>
            </a:r>
            <a:r>
              <a:rPr lang="en-GB" dirty="0" smtClean="0">
                <a:solidFill>
                  <a:srgbClr val="FF0000"/>
                </a:solidFill>
              </a:rPr>
              <a:t>participate</a:t>
            </a:r>
            <a:r>
              <a:rPr lang="en-GB" dirty="0" smtClean="0"/>
              <a:t> in discussion is important since it would motivate not only myself but also the other course mates.</a:t>
            </a:r>
          </a:p>
          <a:p>
            <a:r>
              <a:rPr lang="en-GB" dirty="0" smtClean="0"/>
              <a:t>Don’t prepared something already written.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73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Sense of progression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 first it was very difficult […] became much easier</a:t>
            </a:r>
          </a:p>
          <a:p>
            <a:r>
              <a:rPr lang="en-GB" dirty="0" smtClean="0"/>
              <a:t>At the beginning it was quite complicated but then we got to know each other and it becomes easier.</a:t>
            </a:r>
          </a:p>
          <a:p>
            <a:r>
              <a:rPr lang="en-GB" dirty="0" smtClean="0"/>
              <a:t>It was quite hard to come up with activities. But I felt positively because everyone was eager to attend the activities.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66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Increasing confidence 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Gaining </a:t>
            </a:r>
            <a:r>
              <a:rPr lang="en-GB" dirty="0">
                <a:solidFill>
                  <a:srgbClr val="FF0000"/>
                </a:solidFill>
              </a:rPr>
              <a:t>self </a:t>
            </a:r>
            <a:r>
              <a:rPr lang="en-GB" dirty="0" smtClean="0">
                <a:solidFill>
                  <a:srgbClr val="FF0000"/>
                </a:solidFill>
              </a:rPr>
              <a:t>confidence</a:t>
            </a:r>
          </a:p>
          <a:p>
            <a:r>
              <a:rPr lang="en-GB" dirty="0" smtClean="0"/>
              <a:t>I </a:t>
            </a:r>
            <a:r>
              <a:rPr lang="en-GB" dirty="0"/>
              <a:t>am much more </a:t>
            </a:r>
            <a:r>
              <a:rPr lang="en-GB" dirty="0">
                <a:solidFill>
                  <a:srgbClr val="FF0000"/>
                </a:solidFill>
              </a:rPr>
              <a:t>confident</a:t>
            </a:r>
            <a:r>
              <a:rPr lang="en-GB" dirty="0"/>
              <a:t>.</a:t>
            </a:r>
          </a:p>
          <a:p>
            <a:r>
              <a:rPr lang="en-GB" dirty="0"/>
              <a:t>I have </a:t>
            </a:r>
            <a:r>
              <a:rPr lang="en-GB" dirty="0">
                <a:solidFill>
                  <a:srgbClr val="FF0000"/>
                </a:solidFill>
              </a:rPr>
              <a:t>confidence</a:t>
            </a:r>
            <a:r>
              <a:rPr lang="en-GB" dirty="0"/>
              <a:t> in speaking up in public.</a:t>
            </a:r>
          </a:p>
          <a:p>
            <a:r>
              <a:rPr lang="en-GB" dirty="0"/>
              <a:t>It helps me to be more </a:t>
            </a:r>
            <a:r>
              <a:rPr lang="en-GB" dirty="0">
                <a:solidFill>
                  <a:srgbClr val="FF0000"/>
                </a:solidFill>
              </a:rPr>
              <a:t>confident</a:t>
            </a:r>
            <a:r>
              <a:rPr lang="en-GB" dirty="0"/>
              <a:t> in oral.</a:t>
            </a:r>
          </a:p>
          <a:p>
            <a:r>
              <a:rPr lang="en-GB" dirty="0" smtClean="0"/>
              <a:t>More </a:t>
            </a:r>
            <a:r>
              <a:rPr lang="en-GB" dirty="0">
                <a:solidFill>
                  <a:srgbClr val="FF0000"/>
                </a:solidFill>
              </a:rPr>
              <a:t>confident</a:t>
            </a:r>
            <a:r>
              <a:rPr lang="en-GB" dirty="0"/>
              <a:t> and </a:t>
            </a:r>
            <a:r>
              <a:rPr lang="en-GB" dirty="0">
                <a:solidFill>
                  <a:srgbClr val="FF0000"/>
                </a:solidFill>
              </a:rPr>
              <a:t>less afraid</a:t>
            </a:r>
            <a:r>
              <a:rPr lang="en-GB" dirty="0"/>
              <a:t> of using </a:t>
            </a:r>
            <a:r>
              <a:rPr lang="en-GB" dirty="0" smtClean="0"/>
              <a:t>English</a:t>
            </a:r>
          </a:p>
          <a:p>
            <a:r>
              <a:rPr lang="en-GB" dirty="0" smtClean="0"/>
              <a:t>I </a:t>
            </a:r>
            <a:r>
              <a:rPr lang="en-GB" dirty="0">
                <a:solidFill>
                  <a:srgbClr val="FF0000"/>
                </a:solidFill>
              </a:rPr>
              <a:t>lose the </a:t>
            </a:r>
            <a:r>
              <a:rPr lang="en-GB" dirty="0" err="1">
                <a:solidFill>
                  <a:srgbClr val="FF0000"/>
                </a:solidFill>
              </a:rPr>
              <a:t>fraid</a:t>
            </a:r>
            <a:r>
              <a:rPr lang="en-GB" dirty="0"/>
              <a:t> to speak in loud voice.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042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Developing communication skills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Oratory</a:t>
            </a:r>
            <a:r>
              <a:rPr lang="en-GB" sz="2000" dirty="0" smtClean="0"/>
              <a:t> skills; </a:t>
            </a:r>
            <a:r>
              <a:rPr lang="en-GB" sz="2000" dirty="0" smtClean="0">
                <a:solidFill>
                  <a:srgbClr val="FF0000"/>
                </a:solidFill>
              </a:rPr>
              <a:t>oral</a:t>
            </a:r>
            <a:r>
              <a:rPr lang="en-GB" sz="2000" dirty="0" smtClean="0"/>
              <a:t> practice; how to </a:t>
            </a:r>
            <a:r>
              <a:rPr lang="en-GB" sz="2000" dirty="0" smtClean="0">
                <a:solidFill>
                  <a:srgbClr val="FF0000"/>
                </a:solidFill>
              </a:rPr>
              <a:t>debate</a:t>
            </a:r>
            <a:r>
              <a:rPr lang="en-GB" sz="2000" dirty="0" smtClean="0"/>
              <a:t>; </a:t>
            </a:r>
            <a:r>
              <a:rPr lang="en-GB" sz="2000" dirty="0" smtClean="0">
                <a:solidFill>
                  <a:srgbClr val="FF0000"/>
                </a:solidFill>
              </a:rPr>
              <a:t>speaking in public</a:t>
            </a:r>
            <a:r>
              <a:rPr lang="en-GB" sz="2000" dirty="0" smtClean="0"/>
              <a:t>; </a:t>
            </a:r>
          </a:p>
          <a:p>
            <a:r>
              <a:rPr lang="en-GB" sz="2000" dirty="0"/>
              <a:t>I have developed </a:t>
            </a:r>
            <a:r>
              <a:rPr lang="en-GB" sz="2000" dirty="0">
                <a:solidFill>
                  <a:srgbClr val="FF0000"/>
                </a:solidFill>
              </a:rPr>
              <a:t>oral</a:t>
            </a:r>
            <a:r>
              <a:rPr lang="en-GB" sz="2000" dirty="0"/>
              <a:t> […] skills</a:t>
            </a:r>
            <a:r>
              <a:rPr lang="en-GB" sz="2000" dirty="0" smtClean="0"/>
              <a:t>.</a:t>
            </a:r>
          </a:p>
          <a:p>
            <a:r>
              <a:rPr lang="en-GB" sz="2000" dirty="0" smtClean="0"/>
              <a:t>A good way to practice my </a:t>
            </a:r>
            <a:r>
              <a:rPr lang="en-GB" sz="2000" dirty="0" smtClean="0">
                <a:solidFill>
                  <a:srgbClr val="FF0000"/>
                </a:solidFill>
              </a:rPr>
              <a:t>speaking</a:t>
            </a:r>
            <a:r>
              <a:rPr lang="en-GB" sz="2000" dirty="0" smtClean="0"/>
              <a:t> skills</a:t>
            </a:r>
          </a:p>
          <a:p>
            <a:r>
              <a:rPr lang="en-GB" sz="2000" dirty="0"/>
              <a:t>It helps a lot to develop my </a:t>
            </a:r>
            <a:r>
              <a:rPr lang="en-GB" sz="2000" dirty="0">
                <a:solidFill>
                  <a:srgbClr val="FF0000"/>
                </a:solidFill>
              </a:rPr>
              <a:t>speech</a:t>
            </a:r>
            <a:r>
              <a:rPr lang="en-GB" sz="2000" dirty="0"/>
              <a:t> skills</a:t>
            </a:r>
            <a:r>
              <a:rPr lang="en-GB" sz="2000" dirty="0" smtClean="0"/>
              <a:t>.</a:t>
            </a:r>
            <a:endParaRPr lang="en-GB" sz="2000" dirty="0"/>
          </a:p>
          <a:p>
            <a:r>
              <a:rPr lang="en-GB" sz="2000" dirty="0"/>
              <a:t>I can reinforce my </a:t>
            </a:r>
            <a:r>
              <a:rPr lang="en-GB" sz="2000" dirty="0">
                <a:solidFill>
                  <a:srgbClr val="FF0000"/>
                </a:solidFill>
              </a:rPr>
              <a:t>communicative</a:t>
            </a:r>
            <a:r>
              <a:rPr lang="en-GB" sz="2000" dirty="0"/>
              <a:t> skills. </a:t>
            </a:r>
            <a:endParaRPr lang="en-GB" sz="2000" dirty="0" smtClean="0"/>
          </a:p>
          <a:p>
            <a:r>
              <a:rPr lang="en-GB" sz="2000" dirty="0"/>
              <a:t>It can make me </a:t>
            </a:r>
            <a:r>
              <a:rPr lang="en-GB" sz="2000" dirty="0">
                <a:solidFill>
                  <a:srgbClr val="FF0000"/>
                </a:solidFill>
              </a:rPr>
              <a:t>speak</a:t>
            </a:r>
            <a:r>
              <a:rPr lang="en-GB" sz="2000" dirty="0"/>
              <a:t> more and […] in front of some people [than if] I haven’t attended seminars.</a:t>
            </a:r>
          </a:p>
          <a:p>
            <a:r>
              <a:rPr lang="en-GB" sz="2000" dirty="0"/>
              <a:t>I achieved to </a:t>
            </a:r>
            <a:r>
              <a:rPr lang="en-GB" sz="2000" dirty="0">
                <a:solidFill>
                  <a:srgbClr val="FF0000"/>
                </a:solidFill>
              </a:rPr>
              <a:t>speak</a:t>
            </a:r>
            <a:r>
              <a:rPr lang="en-GB" sz="2000" dirty="0"/>
              <a:t> English more </a:t>
            </a:r>
            <a:r>
              <a:rPr lang="en-GB" sz="2000" dirty="0">
                <a:solidFill>
                  <a:srgbClr val="FF0000"/>
                </a:solidFill>
              </a:rPr>
              <a:t>fluently</a:t>
            </a:r>
            <a:r>
              <a:rPr lang="en-GB" sz="2000" dirty="0"/>
              <a:t> as you take active part</a:t>
            </a:r>
            <a:r>
              <a:rPr lang="en-GB" sz="2000" dirty="0" smtClean="0"/>
              <a:t>.</a:t>
            </a:r>
          </a:p>
          <a:p>
            <a:r>
              <a:rPr lang="en-GB" sz="2000" dirty="0"/>
              <a:t>The seminars give us the chance to </a:t>
            </a:r>
            <a:r>
              <a:rPr lang="en-GB" sz="2000" dirty="0">
                <a:solidFill>
                  <a:srgbClr val="FF0000"/>
                </a:solidFill>
              </a:rPr>
              <a:t>speak</a:t>
            </a:r>
            <a:r>
              <a:rPr lang="en-GB" sz="2000" dirty="0"/>
              <a:t> more and give our different views or opinions.</a:t>
            </a:r>
          </a:p>
          <a:p>
            <a:r>
              <a:rPr lang="en-GB" sz="2000" dirty="0" smtClean="0"/>
              <a:t>I </a:t>
            </a:r>
            <a:r>
              <a:rPr lang="en-GB" sz="2000" dirty="0"/>
              <a:t>have developed my </a:t>
            </a:r>
            <a:r>
              <a:rPr lang="en-GB" sz="2000" dirty="0">
                <a:solidFill>
                  <a:srgbClr val="FF0000"/>
                </a:solidFill>
              </a:rPr>
              <a:t>speaking</a:t>
            </a:r>
            <a:r>
              <a:rPr lang="en-GB" sz="2000" dirty="0"/>
              <a:t> and </a:t>
            </a:r>
            <a:r>
              <a:rPr lang="en-GB" sz="2000" dirty="0">
                <a:solidFill>
                  <a:srgbClr val="FF0000"/>
                </a:solidFill>
              </a:rPr>
              <a:t>use of English</a:t>
            </a:r>
            <a:r>
              <a:rPr lang="en-GB" sz="2000" dirty="0" smtClean="0"/>
              <a:t>.</a:t>
            </a:r>
          </a:p>
          <a:p>
            <a:r>
              <a:rPr lang="en-GB" sz="2000" dirty="0"/>
              <a:t>It taught me much of how to </a:t>
            </a:r>
            <a:r>
              <a:rPr lang="en-GB" sz="2000" dirty="0">
                <a:solidFill>
                  <a:srgbClr val="FF0000"/>
                </a:solidFill>
              </a:rPr>
              <a:t>speak</a:t>
            </a:r>
            <a:r>
              <a:rPr lang="en-GB" sz="2000" dirty="0"/>
              <a:t> more logically and clearly</a:t>
            </a:r>
            <a:r>
              <a:rPr lang="en-GB" sz="2000" dirty="0" smtClean="0"/>
              <a:t>.</a:t>
            </a:r>
          </a:p>
          <a:p>
            <a:pPr lvl="1"/>
            <a:endParaRPr lang="en-GB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4837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A</a:t>
            </a:r>
            <a:r>
              <a:rPr lang="en-GB" b="1" dirty="0" smtClean="0">
                <a:solidFill>
                  <a:srgbClr val="7030A0"/>
                </a:solidFill>
              </a:rPr>
              <a:t> community of practice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a </a:t>
            </a:r>
            <a:r>
              <a:rPr lang="en-GB" dirty="0"/>
              <a:t>learning community </a:t>
            </a:r>
            <a:r>
              <a:rPr lang="en-GB" dirty="0" smtClean="0"/>
              <a:t>engaged in ‘a </a:t>
            </a:r>
            <a:r>
              <a:rPr lang="en-GB" dirty="0"/>
              <a:t>process of collective learning in a shared domain of human </a:t>
            </a:r>
            <a:r>
              <a:rPr lang="en-GB" dirty="0" err="1"/>
              <a:t>endeavor</a:t>
            </a:r>
            <a:r>
              <a:rPr lang="en-GB" dirty="0"/>
              <a:t>’ (Wenger-</a:t>
            </a:r>
            <a:r>
              <a:rPr lang="en-GB" dirty="0" err="1"/>
              <a:t>Trayner</a:t>
            </a:r>
            <a:r>
              <a:rPr lang="en-GB" dirty="0"/>
              <a:t>, 2015</a:t>
            </a:r>
            <a:r>
              <a:rPr lang="en-GB" dirty="0" smtClean="0"/>
              <a:t>) </a:t>
            </a:r>
          </a:p>
          <a:p>
            <a:endParaRPr lang="en-GB" dirty="0" smtClean="0"/>
          </a:p>
          <a:p>
            <a:r>
              <a:rPr lang="en-GB" dirty="0" smtClean="0"/>
              <a:t>centred </a:t>
            </a:r>
            <a:r>
              <a:rPr lang="en-GB" dirty="0"/>
              <a:t>on a shared interest in film and </a:t>
            </a:r>
            <a:r>
              <a:rPr lang="en-GB" dirty="0" smtClean="0"/>
              <a:t>a belief in its </a:t>
            </a:r>
            <a:r>
              <a:rPr lang="en-GB" dirty="0"/>
              <a:t>capacity to enhance English studies by providing a window onto language and </a:t>
            </a:r>
            <a:r>
              <a:rPr lang="en-GB" dirty="0" smtClean="0"/>
              <a:t>culture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35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Being aware of audience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Expressing yourself in discussion is sometimes difficult because you have to </a:t>
            </a:r>
            <a:r>
              <a:rPr lang="en-GB" dirty="0">
                <a:solidFill>
                  <a:srgbClr val="FF0000"/>
                </a:solidFill>
              </a:rPr>
              <a:t>get others to understand your point</a:t>
            </a:r>
            <a:r>
              <a:rPr lang="en-GB" dirty="0"/>
              <a:t> – the seminar was good practice</a:t>
            </a:r>
            <a:r>
              <a:rPr lang="en-GB" dirty="0" smtClean="0"/>
              <a:t>.</a:t>
            </a:r>
          </a:p>
          <a:p>
            <a:r>
              <a:rPr lang="en-GB" dirty="0"/>
              <a:t>I needed to use </a:t>
            </a:r>
            <a:r>
              <a:rPr lang="en-GB" dirty="0">
                <a:solidFill>
                  <a:srgbClr val="FF0000"/>
                </a:solidFill>
              </a:rPr>
              <a:t>clear and understandable language that others can understand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621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Finding a voice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/>
              <a:t>It gave me an opportunity to describe my opinion and convey it to other people.</a:t>
            </a:r>
          </a:p>
          <a:p>
            <a:r>
              <a:rPr lang="en-GB" dirty="0" smtClean="0"/>
              <a:t>It </a:t>
            </a:r>
            <a:r>
              <a:rPr lang="en-GB" dirty="0"/>
              <a:t>helped me […] </a:t>
            </a:r>
            <a:r>
              <a:rPr lang="en-GB" dirty="0">
                <a:solidFill>
                  <a:srgbClr val="FF0000"/>
                </a:solidFill>
              </a:rPr>
              <a:t>voice my opinion</a:t>
            </a:r>
            <a:r>
              <a:rPr lang="en-GB" dirty="0"/>
              <a:t> more than I used to in the past.</a:t>
            </a:r>
          </a:p>
          <a:p>
            <a:r>
              <a:rPr lang="en-GB" dirty="0"/>
              <a:t>In the seminars, we had to </a:t>
            </a:r>
            <a:r>
              <a:rPr lang="en-GB" dirty="0">
                <a:solidFill>
                  <a:srgbClr val="FF0000"/>
                </a:solidFill>
              </a:rPr>
              <a:t>make our ideas and arguments clear</a:t>
            </a:r>
            <a:r>
              <a:rPr lang="en-GB" dirty="0"/>
              <a:t>, which is one really important point.</a:t>
            </a:r>
          </a:p>
          <a:p>
            <a:r>
              <a:rPr lang="en-GB" dirty="0"/>
              <a:t>With every opinion our </a:t>
            </a:r>
            <a:r>
              <a:rPr lang="en-GB" dirty="0">
                <a:solidFill>
                  <a:srgbClr val="FF0000"/>
                </a:solidFill>
              </a:rPr>
              <a:t>perspectives get bigger</a:t>
            </a:r>
            <a:r>
              <a:rPr lang="en-GB" dirty="0"/>
              <a:t>.</a:t>
            </a:r>
          </a:p>
          <a:p>
            <a:r>
              <a:rPr lang="en-GB" dirty="0"/>
              <a:t>We started to </a:t>
            </a:r>
            <a:r>
              <a:rPr lang="en-GB" dirty="0">
                <a:solidFill>
                  <a:srgbClr val="FF0000"/>
                </a:solidFill>
              </a:rPr>
              <a:t>look at things in different ways</a:t>
            </a:r>
            <a:r>
              <a:rPr lang="en-GB" dirty="0"/>
              <a:t>.</a:t>
            </a:r>
          </a:p>
          <a:p>
            <a:r>
              <a:rPr lang="en-GB" dirty="0" smtClean="0"/>
              <a:t>We were given all the necessary instruments to develop skills and produce successful analysis, </a:t>
            </a:r>
            <a:r>
              <a:rPr lang="en-GB" dirty="0" smtClean="0">
                <a:solidFill>
                  <a:srgbClr val="FF0000"/>
                </a:solidFill>
              </a:rPr>
              <a:t>without having our own ideas influenced by the tutor to the point of them being not our own anymore</a:t>
            </a:r>
            <a:r>
              <a:rPr lang="en-GB" dirty="0" smtClean="0"/>
              <a:t>.</a:t>
            </a:r>
          </a:p>
          <a:p>
            <a:r>
              <a:rPr lang="en-GB" dirty="0" smtClean="0"/>
              <a:t>Learning to argue for something and support it with concrete </a:t>
            </a:r>
            <a:r>
              <a:rPr lang="en-GB" dirty="0" smtClean="0">
                <a:solidFill>
                  <a:srgbClr val="FF0000"/>
                </a:solidFill>
              </a:rPr>
              <a:t>evidence</a:t>
            </a:r>
            <a:r>
              <a:rPr lang="en-GB" dirty="0" smtClean="0"/>
              <a:t>.</a:t>
            </a:r>
          </a:p>
          <a:p>
            <a:r>
              <a:rPr lang="en-GB" dirty="0" smtClean="0"/>
              <a:t>It helped me realise the </a:t>
            </a:r>
            <a:r>
              <a:rPr lang="en-GB" dirty="0" smtClean="0">
                <a:solidFill>
                  <a:srgbClr val="FF0000"/>
                </a:solidFill>
              </a:rPr>
              <a:t>importance of supporting arguments with evidence</a:t>
            </a:r>
            <a:r>
              <a:rPr lang="en-GB" dirty="0" smtClean="0"/>
              <a:t>.</a:t>
            </a:r>
          </a:p>
          <a:p>
            <a:r>
              <a:rPr lang="en-GB" dirty="0" smtClean="0"/>
              <a:t>It forces me to speak and give arguments in English in front of other persons and also to be able to </a:t>
            </a:r>
            <a:r>
              <a:rPr lang="en-GB" dirty="0" smtClean="0">
                <a:solidFill>
                  <a:srgbClr val="FF0000"/>
                </a:solidFill>
              </a:rPr>
              <a:t>justify all my opinions and choices</a:t>
            </a:r>
            <a:r>
              <a:rPr lang="en-GB" dirty="0" smtClean="0"/>
              <a:t>.</a:t>
            </a:r>
          </a:p>
          <a:p>
            <a:r>
              <a:rPr lang="en-GB" dirty="0" smtClean="0"/>
              <a:t>Don’t be afraid of showing your opinion, because </a:t>
            </a:r>
            <a:r>
              <a:rPr lang="en-GB" dirty="0" smtClean="0">
                <a:solidFill>
                  <a:srgbClr val="FF0000"/>
                </a:solidFill>
              </a:rPr>
              <a:t>as long as you can explain it</a:t>
            </a:r>
            <a:r>
              <a:rPr lang="en-GB" dirty="0" smtClean="0"/>
              <a:t>, you will always be right.</a:t>
            </a:r>
          </a:p>
        </p:txBody>
      </p:sp>
    </p:spTree>
    <p:extLst>
      <p:ext uri="{BB962C8B-B14F-4D97-AF65-F5344CB8AC3E}">
        <p14:creationId xmlns:p14="http://schemas.microsoft.com/office/powerpoint/2010/main" val="145032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Developing criticality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/>
              <a:t>[I developed] </a:t>
            </a:r>
            <a:r>
              <a:rPr lang="en-GB" sz="2000" dirty="0" smtClean="0">
                <a:solidFill>
                  <a:srgbClr val="FF0000"/>
                </a:solidFill>
              </a:rPr>
              <a:t>critical</a:t>
            </a:r>
            <a:r>
              <a:rPr lang="en-GB" sz="2000" dirty="0" smtClean="0"/>
              <a:t> thinking.</a:t>
            </a:r>
          </a:p>
          <a:p>
            <a:r>
              <a:rPr lang="en-GB" sz="2000" dirty="0"/>
              <a:t>Think about topics from another </a:t>
            </a:r>
            <a:r>
              <a:rPr lang="en-GB" sz="2000" dirty="0">
                <a:solidFill>
                  <a:srgbClr val="FF0000"/>
                </a:solidFill>
              </a:rPr>
              <a:t>perspective</a:t>
            </a:r>
            <a:r>
              <a:rPr lang="en-GB" sz="2000" dirty="0" smtClean="0"/>
              <a:t>.</a:t>
            </a:r>
          </a:p>
          <a:p>
            <a:r>
              <a:rPr lang="en-GB" sz="2000" dirty="0" smtClean="0"/>
              <a:t>It </a:t>
            </a:r>
            <a:r>
              <a:rPr lang="en-GB" sz="2000" dirty="0"/>
              <a:t>helped me to develop </a:t>
            </a:r>
            <a:r>
              <a:rPr lang="en-GB" sz="2000" dirty="0" smtClean="0"/>
              <a:t>[…] </a:t>
            </a:r>
            <a:r>
              <a:rPr lang="en-GB" sz="2000" dirty="0" smtClean="0">
                <a:solidFill>
                  <a:srgbClr val="FF0000"/>
                </a:solidFill>
              </a:rPr>
              <a:t>critical</a:t>
            </a:r>
            <a:r>
              <a:rPr lang="en-GB" sz="2000" dirty="0" smtClean="0"/>
              <a:t> </a:t>
            </a:r>
            <a:r>
              <a:rPr lang="en-GB" sz="2000" dirty="0"/>
              <a:t>skills and to consider different points of view and different ways of </a:t>
            </a:r>
            <a:r>
              <a:rPr lang="en-GB" sz="2000" dirty="0">
                <a:solidFill>
                  <a:srgbClr val="FF0000"/>
                </a:solidFill>
              </a:rPr>
              <a:t>perceiving</a:t>
            </a:r>
            <a:r>
              <a:rPr lang="en-GB" sz="2000" dirty="0"/>
              <a:t> […].</a:t>
            </a:r>
          </a:p>
          <a:p>
            <a:r>
              <a:rPr lang="en-GB" sz="2000" dirty="0" smtClean="0"/>
              <a:t>It has allowed me to develop </a:t>
            </a:r>
            <a:r>
              <a:rPr lang="en-GB" sz="2000" dirty="0" smtClean="0">
                <a:solidFill>
                  <a:srgbClr val="FF0000"/>
                </a:solidFill>
              </a:rPr>
              <a:t>analytical</a:t>
            </a:r>
            <a:r>
              <a:rPr lang="en-GB" sz="2000" dirty="0" smtClean="0"/>
              <a:t> […] skills.</a:t>
            </a:r>
          </a:p>
          <a:p>
            <a:r>
              <a:rPr lang="en-GB" sz="2000" dirty="0" smtClean="0"/>
              <a:t>I </a:t>
            </a:r>
            <a:r>
              <a:rPr lang="en-GB" sz="2000" dirty="0"/>
              <a:t>learned the method to </a:t>
            </a:r>
            <a:r>
              <a:rPr lang="en-GB" sz="2000" dirty="0">
                <a:solidFill>
                  <a:srgbClr val="FF0000"/>
                </a:solidFill>
              </a:rPr>
              <a:t>analyse</a:t>
            </a:r>
            <a:r>
              <a:rPr lang="en-GB" sz="2000" dirty="0"/>
              <a:t> something.</a:t>
            </a:r>
          </a:p>
          <a:p>
            <a:r>
              <a:rPr lang="en-GB" sz="2000" dirty="0"/>
              <a:t>This seminars has helped me to </a:t>
            </a:r>
            <a:r>
              <a:rPr lang="en-GB" sz="2000" dirty="0" err="1">
                <a:solidFill>
                  <a:srgbClr val="FF0000"/>
                </a:solidFill>
              </a:rPr>
              <a:t>analyze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the subject better and developed my ideas.</a:t>
            </a:r>
          </a:p>
          <a:p>
            <a:r>
              <a:rPr lang="en-GB" sz="2000" dirty="0"/>
              <a:t>[I developed] </a:t>
            </a:r>
            <a:r>
              <a:rPr lang="en-GB" sz="2000" dirty="0">
                <a:solidFill>
                  <a:srgbClr val="FF0000"/>
                </a:solidFill>
              </a:rPr>
              <a:t>logical</a:t>
            </a:r>
            <a:r>
              <a:rPr lang="en-GB" sz="2000" dirty="0"/>
              <a:t> </a:t>
            </a:r>
            <a:r>
              <a:rPr lang="en-GB" sz="2000" dirty="0" smtClean="0"/>
              <a:t>thinking.</a:t>
            </a:r>
          </a:p>
          <a:p>
            <a:r>
              <a:rPr lang="en-GB" sz="2000" dirty="0" smtClean="0"/>
              <a:t>Think of films in a diverse way </a:t>
            </a:r>
            <a:r>
              <a:rPr lang="en-GB" sz="2000" dirty="0" smtClean="0">
                <a:solidFill>
                  <a:srgbClr val="FF0000"/>
                </a:solidFill>
              </a:rPr>
              <a:t>not just […] subjective</a:t>
            </a:r>
            <a:r>
              <a:rPr lang="en-GB" sz="2000" dirty="0" smtClean="0"/>
              <a:t> point of view.</a:t>
            </a:r>
          </a:p>
          <a:p>
            <a:r>
              <a:rPr lang="en-GB" sz="2000" dirty="0"/>
              <a:t>The seminars taught me […] to </a:t>
            </a:r>
            <a:r>
              <a:rPr lang="en-GB" sz="2000" dirty="0">
                <a:solidFill>
                  <a:srgbClr val="FF0000"/>
                </a:solidFill>
              </a:rPr>
              <a:t>question</a:t>
            </a:r>
            <a:r>
              <a:rPr lang="en-GB" sz="2000" dirty="0"/>
              <a:t> myself</a:t>
            </a:r>
            <a:r>
              <a:rPr lang="en-GB" sz="2000" dirty="0" smtClean="0"/>
              <a:t>.</a:t>
            </a:r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8258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Finding the right words: </a:t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>‘voice needs language’ (Argent, 2017)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Having to find </a:t>
            </a:r>
            <a:r>
              <a:rPr lang="en-GB" dirty="0">
                <a:solidFill>
                  <a:srgbClr val="FF0000"/>
                </a:solidFill>
              </a:rPr>
              <a:t>the right words</a:t>
            </a:r>
            <a:r>
              <a:rPr lang="en-GB" dirty="0"/>
              <a:t> to express myself.</a:t>
            </a:r>
          </a:p>
          <a:p>
            <a:r>
              <a:rPr lang="en-GB" dirty="0"/>
              <a:t>It taught me </a:t>
            </a:r>
            <a:r>
              <a:rPr lang="en-GB" dirty="0">
                <a:solidFill>
                  <a:srgbClr val="FF0000"/>
                </a:solidFill>
              </a:rPr>
              <a:t>academic</a:t>
            </a:r>
            <a:r>
              <a:rPr lang="en-GB" dirty="0"/>
              <a:t> words and expressions and set phrases.</a:t>
            </a:r>
          </a:p>
          <a:p>
            <a:r>
              <a:rPr lang="en-GB" dirty="0">
                <a:solidFill>
                  <a:srgbClr val="FF0000"/>
                </a:solidFill>
              </a:rPr>
              <a:t>Push yourself</a:t>
            </a:r>
            <a:r>
              <a:rPr lang="en-GB" dirty="0"/>
              <a:t> to try to express the </a:t>
            </a:r>
            <a:r>
              <a:rPr lang="en-GB" dirty="0">
                <a:solidFill>
                  <a:srgbClr val="FF0000"/>
                </a:solidFill>
              </a:rPr>
              <a:t>complex</a:t>
            </a:r>
            <a:r>
              <a:rPr lang="en-GB" dirty="0"/>
              <a:t> concepts.</a:t>
            </a:r>
          </a:p>
          <a:p>
            <a:r>
              <a:rPr lang="en-GB" dirty="0" smtClean="0"/>
              <a:t>It </a:t>
            </a:r>
            <a:r>
              <a:rPr lang="en-GB" dirty="0"/>
              <a:t>helped me see how a film comment could be done </a:t>
            </a:r>
            <a:r>
              <a:rPr lang="en-GB" dirty="0">
                <a:solidFill>
                  <a:srgbClr val="FF0000"/>
                </a:solidFill>
              </a:rPr>
              <a:t>in an academic way</a:t>
            </a:r>
            <a:r>
              <a:rPr lang="en-GB" dirty="0"/>
              <a:t>.</a:t>
            </a:r>
          </a:p>
          <a:p>
            <a:r>
              <a:rPr lang="en-GB" dirty="0"/>
              <a:t>The skill of expressing opinions </a:t>
            </a:r>
            <a:r>
              <a:rPr lang="en-GB" dirty="0">
                <a:solidFill>
                  <a:srgbClr val="FF0000"/>
                </a:solidFill>
              </a:rPr>
              <a:t>using academic language</a:t>
            </a:r>
            <a:r>
              <a:rPr lang="en-GB" dirty="0"/>
              <a:t>.</a:t>
            </a:r>
          </a:p>
          <a:p>
            <a:r>
              <a:rPr lang="en-GB" dirty="0"/>
              <a:t>By being objective while analysing a scene we got use to criticise </a:t>
            </a:r>
            <a:r>
              <a:rPr lang="en-GB" dirty="0">
                <a:solidFill>
                  <a:srgbClr val="FF0000"/>
                </a:solidFill>
              </a:rPr>
              <a:t>in an appropriate way</a:t>
            </a:r>
            <a:r>
              <a:rPr lang="en-GB" dirty="0"/>
              <a:t>. In other words right now we know </a:t>
            </a:r>
            <a:r>
              <a:rPr lang="en-GB" dirty="0">
                <a:solidFill>
                  <a:srgbClr val="FF0000"/>
                </a:solidFill>
              </a:rPr>
              <a:t>what kind of language</a:t>
            </a:r>
            <a:r>
              <a:rPr lang="en-GB" dirty="0"/>
              <a:t> we should use</a:t>
            </a:r>
            <a:r>
              <a:rPr lang="en-GB" dirty="0" smtClean="0"/>
              <a:t>.</a:t>
            </a:r>
          </a:p>
          <a:p>
            <a:r>
              <a:rPr lang="en-GB" dirty="0"/>
              <a:t>It helped me to </a:t>
            </a:r>
            <a:r>
              <a:rPr lang="en-GB" dirty="0">
                <a:solidFill>
                  <a:srgbClr val="FF0000"/>
                </a:solidFill>
              </a:rPr>
              <a:t>moderate my way of speaking</a:t>
            </a:r>
            <a:r>
              <a:rPr lang="en-GB" dirty="0"/>
              <a:t> and use expressions expressing my way of thinking without forcing people to think the way I do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270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Improving organisation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[I learned </a:t>
            </a:r>
            <a:r>
              <a:rPr lang="en-GB" dirty="0"/>
              <a:t>to] </a:t>
            </a:r>
            <a:r>
              <a:rPr lang="en-GB" dirty="0">
                <a:solidFill>
                  <a:srgbClr val="FF0000"/>
                </a:solidFill>
              </a:rPr>
              <a:t>organise</a:t>
            </a:r>
            <a:r>
              <a:rPr lang="en-GB" dirty="0"/>
              <a:t> an </a:t>
            </a:r>
            <a:r>
              <a:rPr lang="en-GB" dirty="0" smtClean="0"/>
              <a:t>idea.</a:t>
            </a:r>
            <a:endParaRPr lang="en-GB" dirty="0"/>
          </a:p>
          <a:p>
            <a:r>
              <a:rPr lang="en-GB" dirty="0" smtClean="0"/>
              <a:t>A </a:t>
            </a:r>
            <a:r>
              <a:rPr lang="en-GB" dirty="0"/>
              <a:t>new way of </a:t>
            </a:r>
            <a:r>
              <a:rPr lang="en-GB" dirty="0">
                <a:solidFill>
                  <a:srgbClr val="FF0000"/>
                </a:solidFill>
              </a:rPr>
              <a:t>organising</a:t>
            </a:r>
            <a:r>
              <a:rPr lang="en-GB" dirty="0"/>
              <a:t> ideas</a:t>
            </a:r>
          </a:p>
          <a:p>
            <a:r>
              <a:rPr lang="en-GB" dirty="0">
                <a:solidFill>
                  <a:srgbClr val="FF0000"/>
                </a:solidFill>
              </a:rPr>
              <a:t>Organise</a:t>
            </a:r>
            <a:r>
              <a:rPr lang="en-GB" dirty="0"/>
              <a:t> in a better way the ideas I want to </a:t>
            </a:r>
            <a:r>
              <a:rPr lang="en-GB" dirty="0" smtClean="0"/>
              <a:t>develop</a:t>
            </a:r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Structuring</a:t>
            </a:r>
            <a:r>
              <a:rPr lang="en-GB" dirty="0"/>
              <a:t> my thoughts in a </a:t>
            </a:r>
            <a:r>
              <a:rPr lang="en-GB" dirty="0">
                <a:solidFill>
                  <a:srgbClr val="FF0000"/>
                </a:solidFill>
              </a:rPr>
              <a:t>simple</a:t>
            </a:r>
            <a:r>
              <a:rPr lang="en-GB" dirty="0"/>
              <a:t>, </a:t>
            </a:r>
            <a:r>
              <a:rPr lang="en-GB" dirty="0">
                <a:solidFill>
                  <a:srgbClr val="FF0000"/>
                </a:solidFill>
              </a:rPr>
              <a:t>logical</a:t>
            </a:r>
            <a:r>
              <a:rPr lang="en-GB" dirty="0"/>
              <a:t> and </a:t>
            </a:r>
            <a:r>
              <a:rPr lang="en-GB" dirty="0">
                <a:solidFill>
                  <a:srgbClr val="FF0000"/>
                </a:solidFill>
              </a:rPr>
              <a:t>clear</a:t>
            </a:r>
            <a:r>
              <a:rPr lang="en-GB" dirty="0"/>
              <a:t> </a:t>
            </a:r>
            <a:r>
              <a:rPr lang="en-GB" dirty="0" smtClean="0"/>
              <a:t>way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222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Learning how to lead a seminar 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V</a:t>
            </a:r>
            <a:r>
              <a:rPr lang="en-GB" dirty="0" smtClean="0"/>
              <a:t>ery </a:t>
            </a:r>
            <a:r>
              <a:rPr lang="en-GB" dirty="0"/>
              <a:t>useful to develop organisation and leadership </a:t>
            </a:r>
            <a:r>
              <a:rPr lang="en-GB" dirty="0" smtClean="0"/>
              <a:t>skills</a:t>
            </a:r>
            <a:endParaRPr lang="en-GB" dirty="0"/>
          </a:p>
          <a:p>
            <a:r>
              <a:rPr lang="en-GB" dirty="0"/>
              <a:t>Leading a seminar […] makes you build an outline, manage your time and build a structured analysis.</a:t>
            </a:r>
          </a:p>
          <a:p>
            <a:r>
              <a:rPr lang="en-GB" dirty="0"/>
              <a:t>My experience as a seminar leader […] </a:t>
            </a:r>
            <a:r>
              <a:rPr lang="en-GB" dirty="0">
                <a:solidFill>
                  <a:srgbClr val="FF0000"/>
                </a:solidFill>
              </a:rPr>
              <a:t>pushed me out of my comfort zone</a:t>
            </a:r>
            <a:r>
              <a:rPr lang="en-GB" dirty="0"/>
              <a:t>.</a:t>
            </a:r>
          </a:p>
          <a:p>
            <a:r>
              <a:rPr lang="en-GB" dirty="0" smtClean="0"/>
              <a:t>I’m </a:t>
            </a:r>
            <a:r>
              <a:rPr lang="en-GB" dirty="0"/>
              <a:t>not a person who is good at leading something like a discussion […] I could manage to do that and I got confidence.</a:t>
            </a:r>
          </a:p>
          <a:p>
            <a:r>
              <a:rPr lang="en-GB" dirty="0" smtClean="0"/>
              <a:t>I </a:t>
            </a:r>
            <a:r>
              <a:rPr lang="en-GB" dirty="0"/>
              <a:t>realised I was able to lead a seminar in English.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I was really proud of me.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83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Developing autonomy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[Leading the seminar] </a:t>
            </a:r>
            <a:r>
              <a:rPr lang="en-GB" dirty="0"/>
              <a:t>makes me more </a:t>
            </a:r>
            <a:r>
              <a:rPr lang="en-GB" dirty="0">
                <a:solidFill>
                  <a:srgbClr val="FF0000"/>
                </a:solidFill>
              </a:rPr>
              <a:t>autonomous</a:t>
            </a:r>
            <a:r>
              <a:rPr lang="en-GB" dirty="0"/>
              <a:t> about my academic </a:t>
            </a:r>
            <a:r>
              <a:rPr lang="en-GB" dirty="0" smtClean="0"/>
              <a:t>skills.</a:t>
            </a:r>
            <a:endParaRPr lang="en-GB" dirty="0"/>
          </a:p>
          <a:p>
            <a:r>
              <a:rPr lang="en-GB" dirty="0" smtClean="0"/>
              <a:t>I </a:t>
            </a:r>
            <a:r>
              <a:rPr lang="en-GB" dirty="0"/>
              <a:t>[…] learned to work </a:t>
            </a:r>
            <a:r>
              <a:rPr lang="en-GB" dirty="0" smtClean="0">
                <a:solidFill>
                  <a:srgbClr val="FF0000"/>
                </a:solidFill>
              </a:rPr>
              <a:t>independently </a:t>
            </a:r>
            <a:r>
              <a:rPr lang="en-GB" dirty="0" smtClean="0"/>
              <a:t>[preparing the seminar].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797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But …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Seminars are hard!</a:t>
            </a:r>
          </a:p>
          <a:p>
            <a:pPr lvl="1"/>
            <a:r>
              <a:rPr lang="en-GB" dirty="0"/>
              <a:t>A bit stressful (cos I know I must say something)</a:t>
            </a:r>
          </a:p>
          <a:p>
            <a:pPr lvl="1"/>
            <a:r>
              <a:rPr lang="en-GB" dirty="0"/>
              <a:t>Worries (because I am not good at expressing my thoughts in </a:t>
            </a:r>
            <a:r>
              <a:rPr lang="en-GB" dirty="0" smtClean="0"/>
              <a:t>English) </a:t>
            </a:r>
          </a:p>
          <a:p>
            <a:pPr lvl="1"/>
            <a:r>
              <a:rPr lang="en-GB" dirty="0" smtClean="0"/>
              <a:t>Though </a:t>
            </a:r>
            <a:r>
              <a:rPr lang="en-GB" dirty="0"/>
              <a:t>I have many things that I want to explain, I </a:t>
            </a:r>
            <a:r>
              <a:rPr lang="en-GB" dirty="0" smtClean="0"/>
              <a:t>can’t.</a:t>
            </a:r>
            <a:endParaRPr lang="en-GB" dirty="0"/>
          </a:p>
          <a:p>
            <a:pPr lvl="1"/>
            <a:r>
              <a:rPr lang="en-GB" dirty="0" smtClean="0"/>
              <a:t>I still feel like my brain won’t work sometimes when using English.</a:t>
            </a:r>
          </a:p>
          <a:p>
            <a:pPr lvl="1"/>
            <a:r>
              <a:rPr lang="en-GB" dirty="0"/>
              <a:t>Difficult to participate [without knowing the questions beforehand].</a:t>
            </a:r>
          </a:p>
          <a:p>
            <a:pPr lvl="1"/>
            <a:r>
              <a:rPr lang="en-GB" dirty="0"/>
              <a:t>Let </a:t>
            </a:r>
            <a:r>
              <a:rPr lang="en-GB" dirty="0" smtClean="0"/>
              <a:t>[us] </a:t>
            </a:r>
            <a:r>
              <a:rPr lang="en-GB" dirty="0"/>
              <a:t>have preparation time.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They don’t always work</a:t>
            </a:r>
          </a:p>
          <a:p>
            <a:pPr lvl="1"/>
            <a:r>
              <a:rPr lang="en-GB" dirty="0" smtClean="0"/>
              <a:t>When </a:t>
            </a:r>
            <a:r>
              <a:rPr lang="en-GB" dirty="0"/>
              <a:t>the students lead the seminar because they’re not as experienced so it can be quite chaotic.</a:t>
            </a:r>
          </a:p>
          <a:p>
            <a:pPr lvl="1"/>
            <a:r>
              <a:rPr lang="en-GB" dirty="0"/>
              <a:t>A </a:t>
            </a:r>
            <a:r>
              <a:rPr lang="en-GB" dirty="0">
                <a:solidFill>
                  <a:srgbClr val="FF0000"/>
                </a:solidFill>
              </a:rPr>
              <a:t>guideline</a:t>
            </a:r>
            <a:r>
              <a:rPr lang="en-GB" dirty="0"/>
              <a:t> of what is important when leading a seminar could be discussed.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Don’t see them as developing academic skills</a:t>
            </a:r>
          </a:p>
          <a:p>
            <a:pPr lvl="1"/>
            <a:r>
              <a:rPr lang="en-GB" dirty="0"/>
              <a:t>I couldn’t remember we learned academic skills in particular</a:t>
            </a:r>
            <a:r>
              <a:rPr lang="en-GB" dirty="0" smtClean="0"/>
              <a:t>. More like talking to friends than academic discussion.</a:t>
            </a:r>
          </a:p>
          <a:p>
            <a:pPr lvl="1"/>
            <a:r>
              <a:rPr lang="en-GB" dirty="0" smtClean="0"/>
              <a:t>It didn’t develop academic skills – the essay has.</a:t>
            </a:r>
          </a:p>
          <a:p>
            <a:pPr lvl="1"/>
            <a:r>
              <a:rPr lang="en-GB" dirty="0" smtClean="0"/>
              <a:t>It was difficult to think academic things. I just focus on speaking properly.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9069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References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1200" dirty="0"/>
              <a:t>Alexander, O., S. Argent and J. Spencer (2008</a:t>
            </a:r>
            <a:r>
              <a:rPr lang="en-GB" sz="1200" dirty="0" smtClean="0"/>
              <a:t>). </a:t>
            </a:r>
            <a:r>
              <a:rPr lang="en-GB" sz="1200" i="1" dirty="0"/>
              <a:t>EAP Essentials: A Teacher’s Guide to Principles and </a:t>
            </a:r>
            <a:r>
              <a:rPr lang="en-GB" sz="1200" i="1" dirty="0" smtClean="0"/>
              <a:t>Practice</a:t>
            </a:r>
            <a:r>
              <a:rPr lang="en-GB" sz="1200" dirty="0"/>
              <a:t>.</a:t>
            </a:r>
            <a:r>
              <a:rPr lang="en-GB" sz="1200" dirty="0" smtClean="0"/>
              <a:t> Reading: Garnet</a:t>
            </a:r>
          </a:p>
          <a:p>
            <a:r>
              <a:rPr lang="en-GB" sz="1200" dirty="0" smtClean="0"/>
              <a:t>Argent, S. (2017). The language of critical  thinking. </a:t>
            </a:r>
            <a:r>
              <a:rPr lang="en-GB" sz="1200" dirty="0"/>
              <a:t>Available at: </a:t>
            </a:r>
            <a:r>
              <a:rPr lang="en-GB" sz="1200" dirty="0">
                <a:hlinkClick r:id="rId2"/>
              </a:rPr>
              <a:t>https://</a:t>
            </a:r>
            <a:r>
              <a:rPr lang="en-GB" sz="1200" dirty="0" smtClean="0">
                <a:hlinkClick r:id="rId2"/>
              </a:rPr>
              <a:t>www.baleap.org/event/eap-northcritical-thinking</a:t>
            </a:r>
            <a:r>
              <a:rPr lang="en-GB" sz="1200" dirty="0" smtClean="0"/>
              <a:t> [</a:t>
            </a:r>
            <a:r>
              <a:rPr lang="en-GB" sz="1200" smtClean="0"/>
              <a:t>last accessed 6th April, 2017].</a:t>
            </a:r>
            <a:endParaRPr lang="en-GB" sz="1200" dirty="0" smtClean="0"/>
          </a:p>
          <a:p>
            <a:r>
              <a:rPr lang="en-GB" sz="1200" dirty="0"/>
              <a:t>Barrie, S. (2004). A Research-based approach to generic graduate attributes policy. </a:t>
            </a:r>
            <a:r>
              <a:rPr lang="en-GB" sz="1200" i="1" dirty="0"/>
              <a:t>Higher Education Research &amp; Development</a:t>
            </a:r>
            <a:r>
              <a:rPr lang="en-GB" sz="1200" dirty="0"/>
              <a:t>, 23, 3</a:t>
            </a:r>
            <a:r>
              <a:rPr lang="en-GB" sz="1200" dirty="0" smtClean="0"/>
              <a:t>.</a:t>
            </a:r>
          </a:p>
          <a:p>
            <a:r>
              <a:rPr lang="en-GB" sz="1200" dirty="0" err="1"/>
              <a:t>Borton</a:t>
            </a:r>
            <a:r>
              <a:rPr lang="en-GB" sz="1200" dirty="0"/>
              <a:t>, T. (1970). </a:t>
            </a:r>
            <a:r>
              <a:rPr lang="en-GB" sz="1200" i="1" dirty="0"/>
              <a:t>Reach, Touch and Teach</a:t>
            </a:r>
            <a:r>
              <a:rPr lang="en-GB" sz="1200" dirty="0"/>
              <a:t>: </a:t>
            </a:r>
            <a:r>
              <a:rPr lang="en-GB" sz="1200" i="1" dirty="0"/>
              <a:t>Student Concerns and Process Education</a:t>
            </a:r>
            <a:r>
              <a:rPr lang="en-GB" sz="1200" dirty="0"/>
              <a:t>. London: Hutchinson</a:t>
            </a:r>
            <a:r>
              <a:rPr lang="en-GB" sz="1200" dirty="0" smtClean="0"/>
              <a:t>.</a:t>
            </a:r>
          </a:p>
          <a:p>
            <a:r>
              <a:rPr lang="en-GB" sz="1200" dirty="0" err="1" smtClean="0"/>
              <a:t>Chivers</a:t>
            </a:r>
            <a:r>
              <a:rPr lang="en-GB" sz="1200" dirty="0"/>
              <a:t>, L. (2016). Communities of practice for international students: an exploration of the role of Peer Assisted Study Sessions in supporting transition and learning in higher education. </a:t>
            </a:r>
            <a:r>
              <a:rPr lang="en-GB" sz="1200" i="1" dirty="0"/>
              <a:t>Journal of Learning Development in Higher Education, Special edition: academic peer learning, part two</a:t>
            </a:r>
            <a:r>
              <a:rPr lang="en-GB" sz="1200" dirty="0"/>
              <a:t>. Available at: </a:t>
            </a:r>
            <a:r>
              <a:rPr lang="en-GB" sz="1200" u="sng" dirty="0">
                <a:hlinkClick r:id="rId3"/>
              </a:rPr>
              <a:t>http://www.aldinhe.ac.uk/ojs/index.php?journal=jldhe&amp;page=article&amp;op=view&amp;path%5B%5D=366</a:t>
            </a:r>
            <a:r>
              <a:rPr lang="en-GB" sz="1200" dirty="0"/>
              <a:t> [last accessed 20</a:t>
            </a:r>
            <a:r>
              <a:rPr lang="en-GB" sz="1200" baseline="30000" dirty="0"/>
              <a:t>th</a:t>
            </a:r>
            <a:r>
              <a:rPr lang="en-GB" sz="1200" dirty="0"/>
              <a:t> March, 2017</a:t>
            </a:r>
            <a:r>
              <a:rPr lang="en-GB" sz="1200" dirty="0" smtClean="0"/>
              <a:t>].</a:t>
            </a:r>
          </a:p>
          <a:p>
            <a:r>
              <a:rPr lang="en-GB" sz="1200" dirty="0" err="1"/>
              <a:t>Hounsell</a:t>
            </a:r>
            <a:r>
              <a:rPr lang="en-GB" sz="1200" dirty="0"/>
              <a:t>, D. (2011). Graduates for the 21</a:t>
            </a:r>
            <a:r>
              <a:rPr lang="en-GB" sz="1200" baseline="30000" dirty="0"/>
              <a:t>st</a:t>
            </a:r>
            <a:r>
              <a:rPr lang="en-GB" sz="1200" dirty="0"/>
              <a:t> century: integrating the enhancement themes. </a:t>
            </a:r>
            <a:r>
              <a:rPr lang="en-GB" sz="1200" i="1" dirty="0"/>
              <a:t>The Quality Assurance Agency for Higher Education</a:t>
            </a:r>
            <a:r>
              <a:rPr lang="en-GB" sz="1200" dirty="0"/>
              <a:t>, 2-3</a:t>
            </a:r>
            <a:r>
              <a:rPr lang="en-GB" sz="1200" dirty="0" smtClean="0"/>
              <a:t>.</a:t>
            </a:r>
          </a:p>
          <a:p>
            <a:r>
              <a:rPr lang="en-GB" sz="1200" dirty="0"/>
              <a:t>Lave, J. and Wenger, E. (1991). </a:t>
            </a:r>
            <a:r>
              <a:rPr lang="en-GB" sz="1200" i="1" dirty="0"/>
              <a:t>Situated Learning: Legitimate Peripheral Participation</a:t>
            </a:r>
            <a:r>
              <a:rPr lang="en-GB" sz="1200" dirty="0"/>
              <a:t>. Cambridge University Press</a:t>
            </a:r>
            <a:r>
              <a:rPr lang="en-GB" sz="1200" dirty="0" smtClean="0"/>
              <a:t>.</a:t>
            </a:r>
          </a:p>
          <a:p>
            <a:r>
              <a:rPr lang="en-GB" sz="1200" dirty="0"/>
              <a:t>Jones, J. F. (1999) From silence to talk: cross-cultural ideas on students’ participation in academic group discussion. </a:t>
            </a:r>
            <a:r>
              <a:rPr lang="en-GB" sz="1200" i="1" dirty="0"/>
              <a:t>English for Specific Purposes</a:t>
            </a:r>
            <a:r>
              <a:rPr lang="en-GB" sz="1200" dirty="0"/>
              <a:t>, 18/3, </a:t>
            </a:r>
            <a:r>
              <a:rPr lang="en-GB" sz="1200" dirty="0" smtClean="0"/>
              <a:t>243-259.</a:t>
            </a:r>
            <a:endParaRPr lang="en-GB" sz="1200" dirty="0"/>
          </a:p>
          <a:p>
            <a:r>
              <a:rPr lang="en-GB" sz="1200" dirty="0" err="1"/>
              <a:t>Kurczek</a:t>
            </a:r>
            <a:r>
              <a:rPr lang="en-GB" sz="1200" dirty="0"/>
              <a:t>, J. and Johnson, J. (2014). The student as teacher: reflections on collaborative learning in a senior seminar. </a:t>
            </a:r>
            <a:r>
              <a:rPr lang="en-GB" sz="1200" i="1" dirty="0"/>
              <a:t>Journal of Undergraduate Neuroscience Education</a:t>
            </a:r>
            <a:r>
              <a:rPr lang="en-GB" sz="1200" dirty="0"/>
              <a:t>, 12(2), 93-99</a:t>
            </a:r>
            <a:r>
              <a:rPr lang="en-GB" sz="1200" dirty="0" smtClean="0"/>
              <a:t>.</a:t>
            </a:r>
          </a:p>
          <a:p>
            <a:r>
              <a:rPr lang="en-GB" sz="1200" dirty="0"/>
              <a:t>Swales, J. (1990). </a:t>
            </a:r>
            <a:r>
              <a:rPr lang="en-GB" sz="1200" i="1" dirty="0"/>
              <a:t>Genre Analysis</a:t>
            </a:r>
            <a:r>
              <a:rPr lang="en-GB" sz="1200" dirty="0"/>
              <a:t>. Cambridge: CUP</a:t>
            </a:r>
            <a:r>
              <a:rPr lang="en-GB" sz="1200" dirty="0" smtClean="0"/>
              <a:t>.</a:t>
            </a:r>
          </a:p>
          <a:p>
            <a:r>
              <a:rPr lang="en-GB" sz="1200" dirty="0"/>
              <a:t>Tan, B. (2003</a:t>
            </a:r>
            <a:r>
              <a:rPr lang="en-GB" sz="1200" dirty="0" smtClean="0"/>
              <a:t>). </a:t>
            </a:r>
            <a:r>
              <a:rPr lang="en-GB" sz="1200" dirty="0"/>
              <a:t>Does talking with peers help learning The role of expertise and talk in convergent group discussion tasks. </a:t>
            </a:r>
            <a:r>
              <a:rPr lang="en-GB" sz="1200" i="1" dirty="0"/>
              <a:t>Journal of English for Academic Purposes</a:t>
            </a:r>
            <a:r>
              <a:rPr lang="en-GB" sz="1200" dirty="0"/>
              <a:t>, 2/1, </a:t>
            </a:r>
            <a:r>
              <a:rPr lang="en-GB" sz="1200" dirty="0" smtClean="0"/>
              <a:t>53-66</a:t>
            </a:r>
            <a:endParaRPr lang="en-GB" sz="1200" dirty="0"/>
          </a:p>
          <a:p>
            <a:r>
              <a:rPr lang="en-GB" sz="1200" dirty="0" smtClean="0"/>
              <a:t>Wenger-</a:t>
            </a:r>
            <a:r>
              <a:rPr lang="en-GB" sz="1200" dirty="0" err="1" smtClean="0"/>
              <a:t>Trayner</a:t>
            </a:r>
            <a:r>
              <a:rPr lang="en-GB" sz="1200" dirty="0"/>
              <a:t>, E. and Wenger-</a:t>
            </a:r>
            <a:r>
              <a:rPr lang="en-GB" sz="1200" dirty="0" err="1"/>
              <a:t>Trayner</a:t>
            </a:r>
            <a:r>
              <a:rPr lang="en-GB" sz="1200" dirty="0"/>
              <a:t>, B. (2015). Introduction to communities of practice. Available at: </a:t>
            </a:r>
            <a:r>
              <a:rPr lang="en-GB" sz="1200" u="sng" dirty="0">
                <a:hlinkClick r:id="rId4"/>
              </a:rPr>
              <a:t>http://wenger-trayner.com/introduction-to-communities-of-practice/</a:t>
            </a:r>
            <a:r>
              <a:rPr lang="en-GB" sz="1200" dirty="0"/>
              <a:t>, [last accessed 2</a:t>
            </a:r>
            <a:r>
              <a:rPr lang="en-GB" sz="1200" baseline="30000" dirty="0"/>
              <a:t>nd</a:t>
            </a:r>
            <a:r>
              <a:rPr lang="en-GB" sz="1200" dirty="0"/>
              <a:t> September, 2016]. </a:t>
            </a:r>
          </a:p>
        </p:txBody>
      </p:sp>
    </p:spTree>
    <p:extLst>
      <p:ext uri="{BB962C8B-B14F-4D97-AF65-F5344CB8AC3E}">
        <p14:creationId xmlns:p14="http://schemas.microsoft.com/office/powerpoint/2010/main" val="352698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Positioned between EAP and disciplinary communities of practice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GB" dirty="0" smtClean="0"/>
          </a:p>
          <a:p>
            <a:r>
              <a:rPr lang="en-GB" dirty="0" smtClean="0"/>
              <a:t>Credit-bearing</a:t>
            </a:r>
          </a:p>
          <a:p>
            <a:endParaRPr lang="en-GB" dirty="0"/>
          </a:p>
          <a:p>
            <a:r>
              <a:rPr lang="en-GB" dirty="0" smtClean="0"/>
              <a:t>Not part of degree programme</a:t>
            </a:r>
          </a:p>
          <a:p>
            <a:endParaRPr lang="en-GB" dirty="0"/>
          </a:p>
          <a:p>
            <a:r>
              <a:rPr lang="en-GB" dirty="0" smtClean="0"/>
              <a:t>I am not a film academic</a:t>
            </a:r>
          </a:p>
          <a:p>
            <a:endParaRPr lang="en-GB" dirty="0" smtClean="0"/>
          </a:p>
          <a:p>
            <a:r>
              <a:rPr lang="en-GB" dirty="0" smtClean="0"/>
              <a:t>The workings of academic discourse are exposed</a:t>
            </a:r>
          </a:p>
          <a:p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47809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b="1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Jane Bottomley\AppData\Local\Microsoft\Windows\INetCache\IE\WJGS1JST\clockwork[1]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40880"/>
            <a:ext cx="6480720" cy="4232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401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Building a bridge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‘intermediary community of practice’ (</a:t>
            </a:r>
            <a:r>
              <a:rPr lang="en-GB" dirty="0" err="1" smtClean="0"/>
              <a:t>Chivers</a:t>
            </a:r>
            <a:r>
              <a:rPr lang="en-GB" dirty="0" smtClean="0"/>
              <a:t>, 2016)</a:t>
            </a:r>
          </a:p>
          <a:p>
            <a:endParaRPr lang="en-GB" dirty="0"/>
          </a:p>
          <a:p>
            <a:r>
              <a:rPr lang="en-GB" dirty="0" smtClean="0"/>
              <a:t>‘legitimate peripheral participation’ (Lave and Wenger, 1991)</a:t>
            </a:r>
          </a:p>
          <a:p>
            <a:endParaRPr lang="en-GB" dirty="0"/>
          </a:p>
          <a:p>
            <a:r>
              <a:rPr lang="en-GB" dirty="0" smtClean="0"/>
              <a:t>Fosters transition towards full participation in wider academic life and beyond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419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Course structure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Mini ‘lecture’</a:t>
            </a:r>
            <a:r>
              <a:rPr lang="en-GB" dirty="0"/>
              <a:t> </a:t>
            </a:r>
            <a:r>
              <a:rPr lang="en-GB" dirty="0" smtClean="0"/>
              <a:t>+ workshop</a:t>
            </a:r>
          </a:p>
          <a:p>
            <a:endParaRPr lang="en-GB" dirty="0"/>
          </a:p>
          <a:p>
            <a:r>
              <a:rPr lang="en-GB" dirty="0" smtClean="0"/>
              <a:t>Seminar </a:t>
            </a:r>
          </a:p>
        </p:txBody>
      </p:sp>
    </p:spTree>
    <p:extLst>
      <p:ext uri="{BB962C8B-B14F-4D97-AF65-F5344CB8AC3E}">
        <p14:creationId xmlns:p14="http://schemas.microsoft.com/office/powerpoint/2010/main" val="419560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Value of seminars on this course?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Low </a:t>
            </a:r>
            <a:r>
              <a:rPr lang="en-GB" dirty="0"/>
              <a:t>stakes, </a:t>
            </a:r>
            <a:r>
              <a:rPr lang="en-GB" dirty="0" smtClean="0"/>
              <a:t>non-threatening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Space to </a:t>
            </a:r>
            <a:r>
              <a:rPr lang="en-GB" dirty="0"/>
              <a:t>develop and test ideas and language for written and oral </a:t>
            </a:r>
            <a:r>
              <a:rPr lang="en-GB" dirty="0" smtClean="0"/>
              <a:t>assignments</a:t>
            </a:r>
          </a:p>
          <a:p>
            <a:endParaRPr lang="en-GB" dirty="0" smtClean="0"/>
          </a:p>
          <a:p>
            <a:r>
              <a:rPr lang="en-GB" dirty="0" smtClean="0"/>
              <a:t>Chance to learn from others with higher understanding (Tan, 2003)</a:t>
            </a:r>
          </a:p>
          <a:p>
            <a:endParaRPr lang="en-GB" dirty="0" smtClean="0"/>
          </a:p>
          <a:p>
            <a:r>
              <a:rPr lang="en-GB" dirty="0" smtClean="0"/>
              <a:t>Feedback for me 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72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Value of seminars for general academic development?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Initiation into common mode of course delivery in HE, believed to facilitate learning</a:t>
            </a:r>
          </a:p>
          <a:p>
            <a:endParaRPr lang="en-GB" dirty="0"/>
          </a:p>
          <a:p>
            <a:r>
              <a:rPr lang="en-GB" dirty="0" smtClean="0"/>
              <a:t>Supports English language students in the move from ‘</a:t>
            </a:r>
            <a:r>
              <a:rPr lang="en-GB" dirty="0" smtClean="0">
                <a:solidFill>
                  <a:srgbClr val="FF0000"/>
                </a:solidFill>
              </a:rPr>
              <a:t>sociolinguistic</a:t>
            </a:r>
            <a:r>
              <a:rPr lang="en-GB" dirty="0" smtClean="0"/>
              <a:t>’ groups, where the focus is on ‘communicative </a:t>
            </a:r>
            <a:r>
              <a:rPr lang="en-GB" dirty="0"/>
              <a:t>needs of the group, such as socialisation or group </a:t>
            </a:r>
            <a:r>
              <a:rPr lang="en-GB" dirty="0" smtClean="0"/>
              <a:t>solidarity’ to ‘</a:t>
            </a:r>
            <a:r>
              <a:rPr lang="en-GB" dirty="0" err="1" smtClean="0">
                <a:solidFill>
                  <a:srgbClr val="FF0000"/>
                </a:solidFill>
              </a:rPr>
              <a:t>sociorhetorical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groups ‘who </a:t>
            </a:r>
            <a:r>
              <a:rPr lang="en-GB" dirty="0"/>
              <a:t>link up in order to pursue objectives that are prior to those of socialisation and solidarity, even if these latter should consequently </a:t>
            </a:r>
            <a:r>
              <a:rPr lang="en-GB" dirty="0" smtClean="0"/>
              <a:t>occur’ </a:t>
            </a:r>
            <a:r>
              <a:rPr lang="en-GB" dirty="0"/>
              <a:t>(</a:t>
            </a:r>
            <a:r>
              <a:rPr lang="en-GB" dirty="0" smtClean="0"/>
              <a:t>Swales, 1990: 24)</a:t>
            </a:r>
          </a:p>
          <a:p>
            <a:endParaRPr lang="en-GB" dirty="0" smtClean="0"/>
          </a:p>
          <a:p>
            <a:r>
              <a:rPr lang="en-GB" dirty="0" smtClean="0"/>
              <a:t>Develop ‘</a:t>
            </a:r>
            <a:r>
              <a:rPr lang="en-GB" dirty="0" smtClean="0">
                <a:solidFill>
                  <a:srgbClr val="FF0000"/>
                </a:solidFill>
              </a:rPr>
              <a:t>pragmatic competence</a:t>
            </a:r>
            <a:r>
              <a:rPr lang="en-GB" dirty="0" smtClean="0"/>
              <a:t>’ </a:t>
            </a:r>
            <a:r>
              <a:rPr lang="en-GB" dirty="0"/>
              <a:t>(</a:t>
            </a:r>
            <a:r>
              <a:rPr lang="en-GB" dirty="0" smtClean="0"/>
              <a:t>Thomas, 1983) </a:t>
            </a:r>
            <a:r>
              <a:rPr lang="en-GB" dirty="0"/>
              <a:t>and </a:t>
            </a:r>
            <a:r>
              <a:rPr lang="en-GB" dirty="0">
                <a:solidFill>
                  <a:srgbClr val="FF0000"/>
                </a:solidFill>
              </a:rPr>
              <a:t>transferable skills</a:t>
            </a:r>
          </a:p>
          <a:p>
            <a:pPr lvl="1"/>
            <a:r>
              <a:rPr lang="en-GB" dirty="0"/>
              <a:t>Seminar skills</a:t>
            </a:r>
          </a:p>
          <a:p>
            <a:pPr lvl="1"/>
            <a:r>
              <a:rPr lang="en-GB" dirty="0"/>
              <a:t>Intellectual skills (criticality, creativity)</a:t>
            </a:r>
          </a:p>
          <a:p>
            <a:pPr lvl="1"/>
            <a:r>
              <a:rPr lang="en-GB" dirty="0" smtClean="0"/>
              <a:t>Communication skills</a:t>
            </a:r>
          </a:p>
          <a:p>
            <a:pPr lvl="1"/>
            <a:r>
              <a:rPr lang="en-GB" dirty="0" smtClean="0"/>
              <a:t>Collaborative skills</a:t>
            </a:r>
            <a:endParaRPr lang="en-GB" dirty="0"/>
          </a:p>
          <a:p>
            <a:pPr lvl="1"/>
            <a:r>
              <a:rPr lang="en-GB" dirty="0"/>
              <a:t>Language skills</a:t>
            </a:r>
          </a:p>
          <a:p>
            <a:pPr lvl="1"/>
            <a:r>
              <a:rPr lang="en-GB" dirty="0" smtClean="0"/>
              <a:t>Social skills</a:t>
            </a:r>
          </a:p>
          <a:p>
            <a:pPr lvl="1"/>
            <a:r>
              <a:rPr lang="en-GB" dirty="0" smtClean="0"/>
              <a:t>Intercultural skills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39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3399</Words>
  <Application>Microsoft Office PowerPoint</Application>
  <PresentationFormat>On-screen Show (4:3)</PresentationFormat>
  <Paragraphs>390</Paragraphs>
  <Slides>38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Talking Movies  </vt:lpstr>
      <vt:lpstr>Language Experience across Programmes (LEAP)</vt:lpstr>
      <vt:lpstr>A community of practice</vt:lpstr>
      <vt:lpstr>Positioned between EAP and disciplinary communities of practice</vt:lpstr>
      <vt:lpstr>PowerPoint Presentation</vt:lpstr>
      <vt:lpstr>Building a bridge</vt:lpstr>
      <vt:lpstr>Course structure</vt:lpstr>
      <vt:lpstr>Value of seminars on this course?</vt:lpstr>
      <vt:lpstr>Value of seminars for general academic development?</vt:lpstr>
      <vt:lpstr>Graduate attributes  (Barrie, 2004; Hounsell, 2011):</vt:lpstr>
      <vt:lpstr>Developing seminar skills:  developing awareness of conventions</vt:lpstr>
      <vt:lpstr>Developing seminar skills  + intellectual and collaborative skills</vt:lpstr>
      <vt:lpstr>Description + analysis  (twist on Borton’s reflective model, 1970)</vt:lpstr>
      <vt:lpstr>Criticality, stance, and language</vt:lpstr>
      <vt:lpstr>Developing creativity</vt:lpstr>
      <vt:lpstr>Is it working?</vt:lpstr>
      <vt:lpstr>Evaluations</vt:lpstr>
      <vt:lpstr>Word association</vt:lpstr>
      <vt:lpstr>Top 4?</vt:lpstr>
      <vt:lpstr>Top 4</vt:lpstr>
      <vt:lpstr>Student experience</vt:lpstr>
      <vt:lpstr>Student experience</vt:lpstr>
      <vt:lpstr>Themes</vt:lpstr>
      <vt:lpstr>PowerPoint Presentation</vt:lpstr>
      <vt:lpstr>Awareness of transferability </vt:lpstr>
      <vt:lpstr>Awareness of conventions</vt:lpstr>
      <vt:lpstr>Sense of progression</vt:lpstr>
      <vt:lpstr>Increasing confidence </vt:lpstr>
      <vt:lpstr>Developing communication skills</vt:lpstr>
      <vt:lpstr>Being aware of audience</vt:lpstr>
      <vt:lpstr>Finding a voice</vt:lpstr>
      <vt:lpstr>Developing criticality</vt:lpstr>
      <vt:lpstr>Finding the right words:  ‘voice needs language’ (Argent, 2017)</vt:lpstr>
      <vt:lpstr>Improving organisation</vt:lpstr>
      <vt:lpstr>Learning how to lead a seminar </vt:lpstr>
      <vt:lpstr>Developing autonomy</vt:lpstr>
      <vt:lpstr>But …</vt:lpstr>
      <vt:lpstr>References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Talking Movies</dc:title>
  <dc:creator>Jane Bottomley</dc:creator>
  <cp:lastModifiedBy>Jane Bottomley</cp:lastModifiedBy>
  <cp:revision>112</cp:revision>
  <dcterms:created xsi:type="dcterms:W3CDTF">2017-03-27T14:13:09Z</dcterms:created>
  <dcterms:modified xsi:type="dcterms:W3CDTF">2017-05-24T07:28:10Z</dcterms:modified>
</cp:coreProperties>
</file>