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60" r:id="rId2"/>
    <p:sldId id="261" r:id="rId3"/>
    <p:sldId id="262" r:id="rId4"/>
    <p:sldId id="263" r:id="rId5"/>
    <p:sldId id="264" r:id="rId6"/>
    <p:sldId id="274" r:id="rId7"/>
    <p:sldId id="267" r:id="rId8"/>
    <p:sldId id="266" r:id="rId9"/>
    <p:sldId id="256" r:id="rId10"/>
    <p:sldId id="257" r:id="rId11"/>
    <p:sldId id="275" r:id="rId12"/>
    <p:sldId id="259" r:id="rId13"/>
    <p:sldId id="269" r:id="rId14"/>
    <p:sldId id="293" r:id="rId15"/>
    <p:sldId id="268" r:id="rId16"/>
    <p:sldId id="289" r:id="rId17"/>
    <p:sldId id="287" r:id="rId18"/>
    <p:sldId id="278" r:id="rId19"/>
    <p:sldId id="292" r:id="rId20"/>
    <p:sldId id="270" r:id="rId21"/>
    <p:sldId id="279" r:id="rId22"/>
    <p:sldId id="291" r:id="rId23"/>
    <p:sldId id="280" r:id="rId24"/>
    <p:sldId id="281" r:id="rId25"/>
    <p:sldId id="282" r:id="rId26"/>
    <p:sldId id="283" r:id="rId27"/>
    <p:sldId id="284" r:id="rId28"/>
    <p:sldId id="285" r:id="rId29"/>
    <p:sldId id="276" r:id="rId30"/>
    <p:sldId id="290" r:id="rId31"/>
    <p:sldId id="272" r:id="rId32"/>
    <p:sldId id="273" r:id="rId33"/>
    <p:sldId id="286" r:id="rId34"/>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69" autoAdjust="0"/>
  </p:normalViewPr>
  <p:slideViewPr>
    <p:cSldViewPr>
      <p:cViewPr varScale="1">
        <p:scale>
          <a:sx n="87" d="100"/>
          <a:sy n="87" d="100"/>
        </p:scale>
        <p:origin x="-1458" y="-78"/>
      </p:cViewPr>
      <p:guideLst>
        <p:guide orient="horz" pos="2160"/>
        <p:guide pos="2880"/>
      </p:guideLst>
    </p:cSldViewPr>
  </p:slideViewPr>
  <p:outlineViewPr>
    <p:cViewPr>
      <p:scale>
        <a:sx n="33" d="100"/>
        <a:sy n="33" d="100"/>
      </p:scale>
      <p:origin x="0" y="30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C821FC-AA1C-4939-A2BB-79CEB27CF4A9}" type="datetimeFigureOut">
              <a:rPr lang="en-GB" smtClean="0"/>
              <a:t>09/04/2017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C7CD5-4563-4E6C-A273-6A9C1F4B9FFD}" type="slidenum">
              <a:rPr lang="en-GB" smtClean="0"/>
              <a:t>‹#›</a:t>
            </a:fld>
            <a:endParaRPr lang="en-GB"/>
          </a:p>
        </p:txBody>
      </p:sp>
    </p:spTree>
    <p:extLst>
      <p:ext uri="{BB962C8B-B14F-4D97-AF65-F5344CB8AC3E}">
        <p14:creationId xmlns:p14="http://schemas.microsoft.com/office/powerpoint/2010/main" val="382090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57" name="Shape 5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2209800"/>
            <a:ext cx="8229600" cy="1828800"/>
          </a:xfrm>
        </p:spPr>
        <p:txBody>
          <a:bodyPr anchor="ctr"/>
          <a:lstStyle>
            <a:lvl1pPr>
              <a:defRPr sz="5400"/>
            </a:lvl1pPr>
          </a:lstStyle>
          <a:p>
            <a:r>
              <a:rPr lang="en-US" smtClean="0"/>
              <a:t>Click to edit Master title style</a:t>
            </a:r>
            <a:endParaRPr lang="en-GB"/>
          </a:p>
        </p:txBody>
      </p:sp>
      <p:sp>
        <p:nvSpPr>
          <p:cNvPr id="4099" name="Rectangle 3"/>
          <p:cNvSpPr>
            <a:spLocks noGrp="1" noChangeArrowheads="1"/>
          </p:cNvSpPr>
          <p:nvPr>
            <p:ph type="subTitle" idx="1"/>
          </p:nvPr>
        </p:nvSpPr>
        <p:spPr>
          <a:xfrm>
            <a:off x="609600" y="4876800"/>
            <a:ext cx="8229600" cy="1066800"/>
          </a:xfrm>
        </p:spPr>
        <p:txBody>
          <a:bodyPr/>
          <a:lstStyle>
            <a:lvl1pPr marL="0" indent="0">
              <a:spcBef>
                <a:spcPct val="0"/>
              </a:spcBef>
              <a:buFontTx/>
              <a:buNone/>
              <a:defRPr/>
            </a:lvl1pPr>
          </a:lstStyle>
          <a:p>
            <a:r>
              <a:rPr lang="en-US" smtClean="0"/>
              <a:t>Click to edit Master subtitle style</a:t>
            </a:r>
            <a:endParaRPr lang="en-GB"/>
          </a:p>
        </p:txBody>
      </p:sp>
      <p:sp>
        <p:nvSpPr>
          <p:cNvPr id="6" name="Rectangle 6"/>
          <p:cNvSpPr>
            <a:spLocks noGrp="1" noChangeArrowheads="1"/>
          </p:cNvSpPr>
          <p:nvPr>
            <p:ph type="sldNum" sz="quarter" idx="10"/>
          </p:nvPr>
        </p:nvSpPr>
        <p:spPr/>
        <p:txBody>
          <a:bodyPr/>
          <a:lstStyle>
            <a:lvl1pPr>
              <a:defRPr b="1"/>
            </a:lvl1pPr>
          </a:lstStyle>
          <a:p>
            <a:fld id="{30111BB6-172D-4FE4-849C-7A98A7AFD575}" type="slidenum">
              <a:rPr lang="en-GB" smtClean="0"/>
              <a:t>‹#›</a:t>
            </a:fld>
            <a:endParaRPr lang="en-GB"/>
          </a:p>
        </p:txBody>
      </p:sp>
      <p:sp>
        <p:nvSpPr>
          <p:cNvPr id="7" name="Rectangle 18"/>
          <p:cNvSpPr>
            <a:spLocks noGrp="1" noChangeArrowheads="1"/>
          </p:cNvSpPr>
          <p:nvPr>
            <p:ph type="dt" sz="half" idx="11"/>
          </p:nvPr>
        </p:nvSpPr>
        <p:spPr/>
        <p:txBody>
          <a:bodyPr/>
          <a:lstStyle>
            <a:lvl1pPr>
              <a:defRPr smtClean="0"/>
            </a:lvl1pPr>
          </a:lstStyle>
          <a:p>
            <a:fld id="{683FA1FD-9024-4F3B-B4F7-93A1851D232E}" type="datetimeFigureOut">
              <a:rPr lang="en-GB" smtClean="0"/>
              <a:t>09/04/2017</a:t>
            </a:fld>
            <a:endParaRPr lang="en-GB"/>
          </a:p>
        </p:txBody>
      </p:sp>
      <p:sp>
        <p:nvSpPr>
          <p:cNvPr id="8" name="Rectangle 19"/>
          <p:cNvSpPr>
            <a:spLocks noGrp="1" noChangeArrowheads="1"/>
          </p:cNvSpPr>
          <p:nvPr>
            <p:ph type="ftr" sz="quarter" idx="12"/>
          </p:nvPr>
        </p:nvSpPr>
        <p:spPr/>
        <p:txBody>
          <a:bodyPr/>
          <a:lstStyle>
            <a:lvl1pPr>
              <a:defRPr smtClean="0"/>
            </a:lvl1pPr>
          </a:lstStyle>
          <a:p>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7" y="6293021"/>
            <a:ext cx="707897" cy="43239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6180"/>
            <a:ext cx="2952328" cy="1009696"/>
          </a:xfrm>
          <a:prstGeom prst="rect">
            <a:avLst/>
          </a:prstGeom>
        </p:spPr>
      </p:pic>
    </p:spTree>
    <p:extLst>
      <p:ext uri="{BB962C8B-B14F-4D97-AF65-F5344CB8AC3E}">
        <p14:creationId xmlns:p14="http://schemas.microsoft.com/office/powerpoint/2010/main" val="124505276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683FA1FD-9024-4F3B-B4F7-93A1851D232E}" type="datetimeFigureOut">
              <a:rPr lang="en-GB" smtClean="0"/>
              <a:t>09/04/2017</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
        <p:nvSpPr>
          <p:cNvPr id="6" name="Rectangle 12"/>
          <p:cNvSpPr>
            <a:spLocks noGrp="1" noChangeArrowheads="1"/>
          </p:cNvSpPr>
          <p:nvPr>
            <p:ph type="sldNum" sz="quarter" idx="12"/>
          </p:nvPr>
        </p:nvSpPr>
        <p:spPr>
          <a:ln/>
        </p:spPr>
        <p:txBody>
          <a:bodyPr/>
          <a:lstStyle>
            <a:lvl1pPr>
              <a:defRPr/>
            </a:lvl1pPr>
          </a:lstStyle>
          <a:p>
            <a:fld id="{30111BB6-172D-4FE4-849C-7A98A7AFD575}" type="slidenum">
              <a:rPr lang="en-GB" smtClean="0"/>
              <a:t>‹#›</a:t>
            </a:fld>
            <a:endParaRPr lang="en-GB"/>
          </a:p>
        </p:txBody>
      </p:sp>
    </p:spTree>
    <p:extLst>
      <p:ext uri="{BB962C8B-B14F-4D97-AF65-F5344CB8AC3E}">
        <p14:creationId xmlns:p14="http://schemas.microsoft.com/office/powerpoint/2010/main" val="241361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683FA1FD-9024-4F3B-B4F7-93A1851D232E}" type="datetimeFigureOut">
              <a:rPr lang="en-GB" smtClean="0"/>
              <a:t>09/04/2017</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
        <p:nvSpPr>
          <p:cNvPr id="6" name="Rectangle 12"/>
          <p:cNvSpPr>
            <a:spLocks noGrp="1" noChangeArrowheads="1"/>
          </p:cNvSpPr>
          <p:nvPr>
            <p:ph type="sldNum" sz="quarter" idx="12"/>
          </p:nvPr>
        </p:nvSpPr>
        <p:spPr>
          <a:ln/>
        </p:spPr>
        <p:txBody>
          <a:bodyPr/>
          <a:lstStyle>
            <a:lvl1pPr>
              <a:defRPr/>
            </a:lvl1pPr>
          </a:lstStyle>
          <a:p>
            <a:fld id="{30111BB6-172D-4FE4-849C-7A98A7AFD575}" type="slidenum">
              <a:rPr lang="en-GB" smtClean="0"/>
              <a:t>‹#›</a:t>
            </a:fld>
            <a:endParaRPr lang="en-GB"/>
          </a:p>
        </p:txBody>
      </p:sp>
    </p:spTree>
    <p:extLst>
      <p:ext uri="{BB962C8B-B14F-4D97-AF65-F5344CB8AC3E}">
        <p14:creationId xmlns:p14="http://schemas.microsoft.com/office/powerpoint/2010/main" val="161621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360405"/>
            <a:ext cx="6019800" cy="762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579605"/>
            <a:ext cx="4038600" cy="45163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800600" y="1579605"/>
            <a:ext cx="4038600" cy="45163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10"/>
          <p:cNvSpPr>
            <a:spLocks noGrp="1" noChangeArrowheads="1"/>
          </p:cNvSpPr>
          <p:nvPr>
            <p:ph type="dt" sz="half" idx="10"/>
          </p:nvPr>
        </p:nvSpPr>
        <p:spPr>
          <a:ln/>
        </p:spPr>
        <p:txBody>
          <a:bodyPr/>
          <a:lstStyle>
            <a:lvl1pPr>
              <a:defRPr/>
            </a:lvl1pPr>
          </a:lstStyle>
          <a:p>
            <a:fld id="{683FA1FD-9024-4F3B-B4F7-93A1851D232E}" type="datetimeFigureOut">
              <a:rPr lang="en-GB" smtClean="0"/>
              <a:t>09/04/2017</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
        <p:nvSpPr>
          <p:cNvPr id="7" name="Rectangle 12"/>
          <p:cNvSpPr>
            <a:spLocks noGrp="1" noChangeArrowheads="1"/>
          </p:cNvSpPr>
          <p:nvPr>
            <p:ph type="sldNum" sz="quarter" idx="12"/>
          </p:nvPr>
        </p:nvSpPr>
        <p:spPr>
          <a:ln/>
        </p:spPr>
        <p:txBody>
          <a:bodyPr/>
          <a:lstStyle>
            <a:lvl1pPr>
              <a:defRPr/>
            </a:lvl1pPr>
          </a:lstStyle>
          <a:p>
            <a:fld id="{30111BB6-172D-4FE4-849C-7A98A7AFD575}" type="slidenum">
              <a:rPr lang="en-GB" smtClean="0"/>
              <a:t>‹#›</a:t>
            </a:fld>
            <a:endParaRPr lang="en-GB"/>
          </a:p>
        </p:txBody>
      </p:sp>
    </p:spTree>
    <p:extLst>
      <p:ext uri="{BB962C8B-B14F-4D97-AF65-F5344CB8AC3E}">
        <p14:creationId xmlns:p14="http://schemas.microsoft.com/office/powerpoint/2010/main" val="265582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683FA1FD-9024-4F3B-B4F7-93A1851D232E}" type="datetimeFigureOut">
              <a:rPr lang="en-GB" smtClean="0"/>
              <a:t>09/04/2017</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
        <p:nvSpPr>
          <p:cNvPr id="6" name="Rectangle 12"/>
          <p:cNvSpPr>
            <a:spLocks noGrp="1" noChangeArrowheads="1"/>
          </p:cNvSpPr>
          <p:nvPr>
            <p:ph type="sldNum" sz="quarter" idx="12"/>
          </p:nvPr>
        </p:nvSpPr>
        <p:spPr>
          <a:ln/>
        </p:spPr>
        <p:txBody>
          <a:bodyPr/>
          <a:lstStyle>
            <a:lvl1pPr>
              <a:defRPr/>
            </a:lvl1pPr>
          </a:lstStyle>
          <a:p>
            <a:fld id="{30111BB6-172D-4FE4-849C-7A98A7AFD575}" type="slidenum">
              <a:rPr lang="en-GB" smtClean="0"/>
              <a:t>‹#›</a:t>
            </a:fld>
            <a:endParaRPr lang="en-GB"/>
          </a:p>
        </p:txBody>
      </p:sp>
    </p:spTree>
    <p:extLst>
      <p:ext uri="{BB962C8B-B14F-4D97-AF65-F5344CB8AC3E}">
        <p14:creationId xmlns:p14="http://schemas.microsoft.com/office/powerpoint/2010/main" val="277022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10"/>
          <p:cNvSpPr>
            <a:spLocks noGrp="1" noChangeArrowheads="1"/>
          </p:cNvSpPr>
          <p:nvPr>
            <p:ph type="dt" sz="half" idx="10"/>
          </p:nvPr>
        </p:nvSpPr>
        <p:spPr>
          <a:ln/>
        </p:spPr>
        <p:txBody>
          <a:bodyPr/>
          <a:lstStyle>
            <a:lvl1pPr>
              <a:defRPr/>
            </a:lvl1pPr>
          </a:lstStyle>
          <a:p>
            <a:fld id="{683FA1FD-9024-4F3B-B4F7-93A1851D232E}" type="datetimeFigureOut">
              <a:rPr lang="en-GB" smtClean="0"/>
              <a:t>09/04/2017</a:t>
            </a:fld>
            <a:endParaRPr lang="en-GB"/>
          </a:p>
        </p:txBody>
      </p:sp>
      <p:sp>
        <p:nvSpPr>
          <p:cNvPr id="5" name="Rectangle 11"/>
          <p:cNvSpPr>
            <a:spLocks noGrp="1" noChangeArrowheads="1"/>
          </p:cNvSpPr>
          <p:nvPr>
            <p:ph type="ftr" sz="quarter" idx="11"/>
          </p:nvPr>
        </p:nvSpPr>
        <p:spPr>
          <a:ln/>
        </p:spPr>
        <p:txBody>
          <a:bodyPr/>
          <a:lstStyle>
            <a:lvl1pPr>
              <a:defRPr/>
            </a:lvl1pPr>
          </a:lstStyle>
          <a:p>
            <a:endParaRPr lang="en-GB"/>
          </a:p>
        </p:txBody>
      </p:sp>
      <p:sp>
        <p:nvSpPr>
          <p:cNvPr id="6" name="Rectangle 12"/>
          <p:cNvSpPr>
            <a:spLocks noGrp="1" noChangeArrowheads="1"/>
          </p:cNvSpPr>
          <p:nvPr>
            <p:ph type="sldNum" sz="quarter" idx="12"/>
          </p:nvPr>
        </p:nvSpPr>
        <p:spPr>
          <a:ln/>
        </p:spPr>
        <p:txBody>
          <a:bodyPr/>
          <a:lstStyle>
            <a:lvl1pPr>
              <a:defRPr/>
            </a:lvl1pPr>
          </a:lstStyle>
          <a:p>
            <a:fld id="{30111BB6-172D-4FE4-849C-7A98A7AFD575}" type="slidenum">
              <a:rPr lang="en-GB" smtClean="0"/>
              <a:t>‹#›</a:t>
            </a:fld>
            <a:endParaRPr lang="en-GB"/>
          </a:p>
        </p:txBody>
      </p:sp>
    </p:spTree>
    <p:extLst>
      <p:ext uri="{BB962C8B-B14F-4D97-AF65-F5344CB8AC3E}">
        <p14:creationId xmlns:p14="http://schemas.microsoft.com/office/powerpoint/2010/main" val="32719824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fld id="{683FA1FD-9024-4F3B-B4F7-93A1851D232E}" type="datetimeFigureOut">
              <a:rPr lang="en-GB" smtClean="0"/>
              <a:t>09/04/2017</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
        <p:nvSpPr>
          <p:cNvPr id="7" name="Rectangle 12"/>
          <p:cNvSpPr>
            <a:spLocks noGrp="1" noChangeArrowheads="1"/>
          </p:cNvSpPr>
          <p:nvPr>
            <p:ph type="sldNum" sz="quarter" idx="12"/>
          </p:nvPr>
        </p:nvSpPr>
        <p:spPr>
          <a:ln/>
        </p:spPr>
        <p:txBody>
          <a:bodyPr/>
          <a:lstStyle>
            <a:lvl1pPr>
              <a:defRPr/>
            </a:lvl1pPr>
          </a:lstStyle>
          <a:p>
            <a:fld id="{30111BB6-172D-4FE4-849C-7A98A7AFD575}" type="slidenum">
              <a:rPr lang="en-GB" smtClean="0"/>
              <a:t>‹#›</a:t>
            </a:fld>
            <a:endParaRPr lang="en-GB"/>
          </a:p>
        </p:txBody>
      </p:sp>
    </p:spTree>
    <p:extLst>
      <p:ext uri="{BB962C8B-B14F-4D97-AF65-F5344CB8AC3E}">
        <p14:creationId xmlns:p14="http://schemas.microsoft.com/office/powerpoint/2010/main" val="245567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fld id="{683FA1FD-9024-4F3B-B4F7-93A1851D232E}" type="datetimeFigureOut">
              <a:rPr lang="en-GB" smtClean="0"/>
              <a:t>09/04/2017</a:t>
            </a:fld>
            <a:endParaRPr lang="en-GB"/>
          </a:p>
        </p:txBody>
      </p:sp>
      <p:sp>
        <p:nvSpPr>
          <p:cNvPr id="8" name="Rectangle 11"/>
          <p:cNvSpPr>
            <a:spLocks noGrp="1" noChangeArrowheads="1"/>
          </p:cNvSpPr>
          <p:nvPr>
            <p:ph type="ftr" sz="quarter" idx="11"/>
          </p:nvPr>
        </p:nvSpPr>
        <p:spPr>
          <a:ln/>
        </p:spPr>
        <p:txBody>
          <a:bodyPr/>
          <a:lstStyle>
            <a:lvl1pPr>
              <a:defRPr/>
            </a:lvl1pPr>
          </a:lstStyle>
          <a:p>
            <a:endParaRPr lang="en-GB"/>
          </a:p>
        </p:txBody>
      </p:sp>
      <p:sp>
        <p:nvSpPr>
          <p:cNvPr id="9" name="Rectangle 12"/>
          <p:cNvSpPr>
            <a:spLocks noGrp="1" noChangeArrowheads="1"/>
          </p:cNvSpPr>
          <p:nvPr>
            <p:ph type="sldNum" sz="quarter" idx="12"/>
          </p:nvPr>
        </p:nvSpPr>
        <p:spPr>
          <a:ln/>
        </p:spPr>
        <p:txBody>
          <a:bodyPr/>
          <a:lstStyle>
            <a:lvl1pPr>
              <a:defRPr/>
            </a:lvl1pPr>
          </a:lstStyle>
          <a:p>
            <a:fld id="{30111BB6-172D-4FE4-849C-7A98A7AFD575}" type="slidenum">
              <a:rPr lang="en-GB" smtClean="0"/>
              <a:t>‹#›</a:t>
            </a:fld>
            <a:endParaRPr lang="en-GB"/>
          </a:p>
        </p:txBody>
      </p:sp>
    </p:spTree>
    <p:extLst>
      <p:ext uri="{BB962C8B-B14F-4D97-AF65-F5344CB8AC3E}">
        <p14:creationId xmlns:p14="http://schemas.microsoft.com/office/powerpoint/2010/main" val="174693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fld id="{683FA1FD-9024-4F3B-B4F7-93A1851D232E}" type="datetimeFigureOut">
              <a:rPr lang="en-GB" smtClean="0"/>
              <a:t>09/04/2017</a:t>
            </a:fld>
            <a:endParaRPr lang="en-GB"/>
          </a:p>
        </p:txBody>
      </p:sp>
      <p:sp>
        <p:nvSpPr>
          <p:cNvPr id="4" name="Rectangle 11"/>
          <p:cNvSpPr>
            <a:spLocks noGrp="1" noChangeArrowheads="1"/>
          </p:cNvSpPr>
          <p:nvPr>
            <p:ph type="ftr" sz="quarter" idx="11"/>
          </p:nvPr>
        </p:nvSpPr>
        <p:spPr>
          <a:ln/>
        </p:spPr>
        <p:txBody>
          <a:bodyPr/>
          <a:lstStyle>
            <a:lvl1pPr>
              <a:defRPr/>
            </a:lvl1pPr>
          </a:lstStyle>
          <a:p>
            <a:endParaRPr lang="en-GB"/>
          </a:p>
        </p:txBody>
      </p:sp>
      <p:sp>
        <p:nvSpPr>
          <p:cNvPr id="5" name="Rectangle 12"/>
          <p:cNvSpPr>
            <a:spLocks noGrp="1" noChangeArrowheads="1"/>
          </p:cNvSpPr>
          <p:nvPr>
            <p:ph type="sldNum" sz="quarter" idx="12"/>
          </p:nvPr>
        </p:nvSpPr>
        <p:spPr>
          <a:ln/>
        </p:spPr>
        <p:txBody>
          <a:bodyPr/>
          <a:lstStyle>
            <a:lvl1pPr>
              <a:defRPr/>
            </a:lvl1pPr>
          </a:lstStyle>
          <a:p>
            <a:fld id="{30111BB6-172D-4FE4-849C-7A98A7AFD575}" type="slidenum">
              <a:rPr lang="en-GB" smtClean="0"/>
              <a:t>‹#›</a:t>
            </a:fld>
            <a:endParaRPr lang="en-GB"/>
          </a:p>
        </p:txBody>
      </p:sp>
    </p:spTree>
    <p:extLst>
      <p:ext uri="{BB962C8B-B14F-4D97-AF65-F5344CB8AC3E}">
        <p14:creationId xmlns:p14="http://schemas.microsoft.com/office/powerpoint/2010/main" val="10276353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683FA1FD-9024-4F3B-B4F7-93A1851D232E}" type="datetimeFigureOut">
              <a:rPr lang="en-GB" smtClean="0"/>
              <a:t>09/04/2017</a:t>
            </a:fld>
            <a:endParaRPr lang="en-GB"/>
          </a:p>
        </p:txBody>
      </p:sp>
      <p:sp>
        <p:nvSpPr>
          <p:cNvPr id="3" name="Rectangle 11"/>
          <p:cNvSpPr>
            <a:spLocks noGrp="1" noChangeArrowheads="1"/>
          </p:cNvSpPr>
          <p:nvPr>
            <p:ph type="ftr" sz="quarter" idx="11"/>
          </p:nvPr>
        </p:nvSpPr>
        <p:spPr>
          <a:ln/>
        </p:spPr>
        <p:txBody>
          <a:bodyPr/>
          <a:lstStyle>
            <a:lvl1pPr>
              <a:defRPr/>
            </a:lvl1pPr>
          </a:lstStyle>
          <a:p>
            <a:endParaRPr lang="en-GB"/>
          </a:p>
        </p:txBody>
      </p:sp>
      <p:sp>
        <p:nvSpPr>
          <p:cNvPr id="4" name="Rectangle 12"/>
          <p:cNvSpPr>
            <a:spLocks noGrp="1" noChangeArrowheads="1"/>
          </p:cNvSpPr>
          <p:nvPr>
            <p:ph type="sldNum" sz="quarter" idx="12"/>
          </p:nvPr>
        </p:nvSpPr>
        <p:spPr>
          <a:ln/>
        </p:spPr>
        <p:txBody>
          <a:bodyPr/>
          <a:lstStyle>
            <a:lvl1pPr>
              <a:defRPr/>
            </a:lvl1pPr>
          </a:lstStyle>
          <a:p>
            <a:fld id="{30111BB6-172D-4FE4-849C-7A98A7AFD575}" type="slidenum">
              <a:rPr lang="en-GB" smtClean="0"/>
              <a:t>‹#›</a:t>
            </a:fld>
            <a:endParaRPr lang="en-GB"/>
          </a:p>
        </p:txBody>
      </p:sp>
    </p:spTree>
    <p:extLst>
      <p:ext uri="{BB962C8B-B14F-4D97-AF65-F5344CB8AC3E}">
        <p14:creationId xmlns:p14="http://schemas.microsoft.com/office/powerpoint/2010/main" val="25627577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fld id="{683FA1FD-9024-4F3B-B4F7-93A1851D232E}" type="datetimeFigureOut">
              <a:rPr lang="en-GB" smtClean="0"/>
              <a:t>09/04/2017</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
        <p:nvSpPr>
          <p:cNvPr id="7" name="Rectangle 12"/>
          <p:cNvSpPr>
            <a:spLocks noGrp="1" noChangeArrowheads="1"/>
          </p:cNvSpPr>
          <p:nvPr>
            <p:ph type="sldNum" sz="quarter" idx="12"/>
          </p:nvPr>
        </p:nvSpPr>
        <p:spPr>
          <a:ln/>
        </p:spPr>
        <p:txBody>
          <a:bodyPr/>
          <a:lstStyle>
            <a:lvl1pPr>
              <a:defRPr/>
            </a:lvl1pPr>
          </a:lstStyle>
          <a:p>
            <a:fld id="{30111BB6-172D-4FE4-849C-7A98A7AFD575}" type="slidenum">
              <a:rPr lang="en-GB" smtClean="0"/>
              <a:t>‹#›</a:t>
            </a:fld>
            <a:endParaRPr lang="en-GB"/>
          </a:p>
        </p:txBody>
      </p:sp>
    </p:spTree>
    <p:extLst>
      <p:ext uri="{BB962C8B-B14F-4D97-AF65-F5344CB8AC3E}">
        <p14:creationId xmlns:p14="http://schemas.microsoft.com/office/powerpoint/2010/main" val="121653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fld id="{683FA1FD-9024-4F3B-B4F7-93A1851D232E}" type="datetimeFigureOut">
              <a:rPr lang="en-GB" smtClean="0"/>
              <a:t>09/04/2017</a:t>
            </a:fld>
            <a:endParaRPr lang="en-GB"/>
          </a:p>
        </p:txBody>
      </p:sp>
      <p:sp>
        <p:nvSpPr>
          <p:cNvPr id="6" name="Rectangle 11"/>
          <p:cNvSpPr>
            <a:spLocks noGrp="1" noChangeArrowheads="1"/>
          </p:cNvSpPr>
          <p:nvPr>
            <p:ph type="ftr" sz="quarter" idx="11"/>
          </p:nvPr>
        </p:nvSpPr>
        <p:spPr>
          <a:ln/>
        </p:spPr>
        <p:txBody>
          <a:bodyPr/>
          <a:lstStyle>
            <a:lvl1pPr>
              <a:defRPr/>
            </a:lvl1pPr>
          </a:lstStyle>
          <a:p>
            <a:endParaRPr lang="en-GB"/>
          </a:p>
        </p:txBody>
      </p:sp>
      <p:sp>
        <p:nvSpPr>
          <p:cNvPr id="7" name="Rectangle 12"/>
          <p:cNvSpPr>
            <a:spLocks noGrp="1" noChangeArrowheads="1"/>
          </p:cNvSpPr>
          <p:nvPr>
            <p:ph type="sldNum" sz="quarter" idx="12"/>
          </p:nvPr>
        </p:nvSpPr>
        <p:spPr>
          <a:ln/>
        </p:spPr>
        <p:txBody>
          <a:bodyPr/>
          <a:lstStyle>
            <a:lvl1pPr>
              <a:defRPr/>
            </a:lvl1pPr>
          </a:lstStyle>
          <a:p>
            <a:fld id="{30111BB6-172D-4FE4-849C-7A98A7AFD575}" type="slidenum">
              <a:rPr lang="en-GB" smtClean="0"/>
              <a:t>‹#›</a:t>
            </a:fld>
            <a:endParaRPr lang="en-GB"/>
          </a:p>
        </p:txBody>
      </p:sp>
    </p:spTree>
    <p:extLst>
      <p:ext uri="{BB962C8B-B14F-4D97-AF65-F5344CB8AC3E}">
        <p14:creationId xmlns:p14="http://schemas.microsoft.com/office/powerpoint/2010/main" val="40434683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68354" y="381000"/>
            <a:ext cx="594704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dirty="0" smtClean="0"/>
          </a:p>
        </p:txBody>
      </p:sp>
      <p:sp>
        <p:nvSpPr>
          <p:cNvPr id="1027" name="Rectangle 3"/>
          <p:cNvSpPr>
            <a:spLocks noGrp="1" noChangeArrowheads="1"/>
          </p:cNvSpPr>
          <p:nvPr>
            <p:ph type="body" idx="1"/>
          </p:nvPr>
        </p:nvSpPr>
        <p:spPr bwMode="auto">
          <a:xfrm>
            <a:off x="663575" y="1628800"/>
            <a:ext cx="8229600" cy="44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endParaRPr lang="en-GB" altLang="en-US" dirty="0" smtClean="0"/>
          </a:p>
        </p:txBody>
      </p:sp>
      <p:sp>
        <p:nvSpPr>
          <p:cNvPr id="1034" name="Rectangle 10"/>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smtClean="0">
                <a:solidFill>
                  <a:srgbClr val="2A196F"/>
                </a:solidFill>
                <a:latin typeface="TUOS Blake" pitchFamily="34" charset="0"/>
              </a:defRPr>
            </a:lvl1pPr>
          </a:lstStyle>
          <a:p>
            <a:fld id="{683FA1FD-9024-4F3B-B4F7-93A1851D232E}" type="datetimeFigureOut">
              <a:rPr lang="en-GB" smtClean="0"/>
              <a:t>09/04/2017</a:t>
            </a:fld>
            <a:endParaRPr lang="en-GB"/>
          </a:p>
        </p:txBody>
      </p:sp>
      <p:sp>
        <p:nvSpPr>
          <p:cNvPr id="1035" name="Rectangle 11"/>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smtClean="0">
                <a:solidFill>
                  <a:srgbClr val="2A196F"/>
                </a:solidFill>
                <a:latin typeface="TUOS Blake" pitchFamily="34" charset="0"/>
              </a:defRPr>
            </a:lvl1pPr>
          </a:lstStyle>
          <a:p>
            <a:endParaRPr lang="en-GB"/>
          </a:p>
        </p:txBody>
      </p:sp>
      <p:sp>
        <p:nvSpPr>
          <p:cNvPr id="1036" name="Rectangle 12"/>
          <p:cNvSpPr>
            <a:spLocks noGrp="1" noChangeArrowheads="1"/>
          </p:cNvSpPr>
          <p:nvPr>
            <p:ph type="sldNum" sz="quarter" idx="4"/>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800">
                <a:solidFill>
                  <a:srgbClr val="2A196F"/>
                </a:solidFill>
              </a:defRPr>
            </a:lvl1pPr>
          </a:lstStyle>
          <a:p>
            <a:fld id="{30111BB6-172D-4FE4-849C-7A98A7AFD575}" type="slidenum">
              <a:rPr lang="en-GB" smtClean="0"/>
              <a:t>‹#›</a:t>
            </a:fld>
            <a:endParaRPr lang="en-GB"/>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16417" y="6293021"/>
            <a:ext cx="707897" cy="432392"/>
          </a:xfrm>
          <a:prstGeom prst="rect">
            <a:avLst/>
          </a:prstGeom>
        </p:spPr>
      </p:pic>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18" y="247604"/>
            <a:ext cx="2952328" cy="1009696"/>
          </a:xfrm>
          <a:prstGeom prst="rect">
            <a:avLst/>
          </a:prstGeom>
        </p:spPr>
      </p:pic>
    </p:spTree>
    <p:extLst>
      <p:ext uri="{BB962C8B-B14F-4D97-AF65-F5344CB8AC3E}">
        <p14:creationId xmlns:p14="http://schemas.microsoft.com/office/powerpoint/2010/main" val="4105576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p:titleStyle>
    <p:bodyStyle>
      <a:lvl1pPr marL="342900" indent="-342900" algn="l" rtl="0" eaLnBrk="1" fontAlgn="base" hangingPunct="1">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1" fontAlgn="base" hangingPunct="1">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1" fontAlgn="base" hangingPunct="1">
        <a:spcBef>
          <a:spcPct val="20000"/>
        </a:spcBef>
        <a:spcAft>
          <a:spcPct val="0"/>
        </a:spcAft>
        <a:defRPr sz="2400">
          <a:solidFill>
            <a:srgbClr val="2A196F"/>
          </a:solidFill>
          <a:latin typeface="+mn-lt"/>
          <a:ea typeface="MS PGothic" pitchFamily="34" charset="-128"/>
        </a:defRPr>
      </a:lvl3pPr>
      <a:lvl4pPr marL="1600200" indent="-228600" algn="l" rtl="0" eaLnBrk="1" fontAlgn="base" hangingPunct="1">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1" fontAlgn="base" hangingPunct="1">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1052736"/>
            <a:ext cx="5947046" cy="762000"/>
          </a:xfrm>
        </p:spPr>
        <p:txBody>
          <a:bodyPr/>
          <a:lstStyle/>
          <a:p>
            <a:r>
              <a:rPr lang="en-GB" b="1" dirty="0" smtClean="0"/>
              <a:t>Discuss</a:t>
            </a:r>
            <a:endParaRPr lang="en-GB" b="1" dirty="0"/>
          </a:p>
        </p:txBody>
      </p:sp>
      <p:sp>
        <p:nvSpPr>
          <p:cNvPr id="3" name="Content Placeholder 2"/>
          <p:cNvSpPr>
            <a:spLocks noGrp="1"/>
          </p:cNvSpPr>
          <p:nvPr>
            <p:ph idx="1"/>
          </p:nvPr>
        </p:nvSpPr>
        <p:spPr>
          <a:xfrm>
            <a:off x="663575" y="1988840"/>
            <a:ext cx="8229600" cy="4107160"/>
          </a:xfrm>
        </p:spPr>
        <p:txBody>
          <a:bodyPr/>
          <a:lstStyle/>
          <a:p>
            <a:r>
              <a:rPr lang="en-GB" dirty="0" smtClean="0"/>
              <a:t>Talk to someone near you.</a:t>
            </a:r>
          </a:p>
          <a:p>
            <a:r>
              <a:rPr lang="en-GB" dirty="0" smtClean="0"/>
              <a:t>How do you or the place you work give corrections / feedback to your learners on their writing?</a:t>
            </a:r>
          </a:p>
          <a:p>
            <a:r>
              <a:rPr lang="en-GB" dirty="0" smtClean="0"/>
              <a:t>What are the advantages and disadvantages of this?</a:t>
            </a:r>
            <a:endParaRPr lang="en-GB" dirty="0"/>
          </a:p>
        </p:txBody>
      </p:sp>
    </p:spTree>
    <p:extLst>
      <p:ext uri="{BB962C8B-B14F-4D97-AF65-F5344CB8AC3E}">
        <p14:creationId xmlns:p14="http://schemas.microsoft.com/office/powerpoint/2010/main" val="2023645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Background</a:t>
            </a:r>
          </a:p>
          <a:p>
            <a:r>
              <a:rPr lang="en-GB" dirty="0" smtClean="0"/>
              <a:t>Context</a:t>
            </a:r>
          </a:p>
          <a:p>
            <a:r>
              <a:rPr lang="en-GB" dirty="0" smtClean="0"/>
              <a:t>Implementation</a:t>
            </a:r>
          </a:p>
          <a:p>
            <a:r>
              <a:rPr lang="en-GB" dirty="0" smtClean="0"/>
              <a:t>Feedback</a:t>
            </a:r>
          </a:p>
          <a:p>
            <a:r>
              <a:rPr lang="en-GB" dirty="0" smtClean="0"/>
              <a:t>Future</a:t>
            </a:r>
            <a:endParaRPr lang="en-GB" dirty="0"/>
          </a:p>
        </p:txBody>
      </p:sp>
    </p:spTree>
    <p:extLst>
      <p:ext uri="{BB962C8B-B14F-4D97-AF65-F5344CB8AC3E}">
        <p14:creationId xmlns:p14="http://schemas.microsoft.com/office/powerpoint/2010/main" val="1400218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0" y="1484784"/>
            <a:ext cx="9144000" cy="762000"/>
          </a:xfrm>
          <a:prstGeom prst="rect">
            <a:avLst/>
          </a:prstGeom>
          <a:noFill/>
          <a:ln>
            <a:noFill/>
          </a:ln>
        </p:spPr>
        <p:txBody>
          <a:bodyPr lIns="91425" tIns="91425" rIns="91425" bIns="91425" anchor="t" anchorCtr="0">
            <a:noAutofit/>
          </a:bodyPr>
          <a:lstStyle/>
          <a:p>
            <a:pPr lvl="0" algn="ctr" rtl="0">
              <a:spcBef>
                <a:spcPts val="0"/>
              </a:spcBef>
              <a:buClr>
                <a:srgbClr val="2A196F"/>
              </a:buClr>
              <a:buSzPct val="25000"/>
              <a:buFont typeface="Arial"/>
              <a:buNone/>
            </a:pPr>
            <a:r>
              <a:rPr lang="en-GB" dirty="0" smtClean="0"/>
              <a:t>Learning Oriented Assessment</a:t>
            </a:r>
            <a:endParaRPr lang="en-GB" dirty="0"/>
          </a:p>
          <a:p>
            <a:pPr marL="0" marR="0" lvl="0" indent="0" algn="l" rtl="0">
              <a:lnSpc>
                <a:spcPct val="83000"/>
              </a:lnSpc>
              <a:spcBef>
                <a:spcPts val="0"/>
              </a:spcBef>
              <a:spcAft>
                <a:spcPts val="0"/>
              </a:spcAft>
              <a:buClr>
                <a:srgbClr val="2A196F"/>
              </a:buClr>
              <a:buSzPct val="25000"/>
              <a:buFont typeface="Arial"/>
              <a:buNone/>
            </a:pPr>
            <a:endParaRPr dirty="0"/>
          </a:p>
        </p:txBody>
      </p:sp>
      <p:sp>
        <p:nvSpPr>
          <p:cNvPr id="60" name="Shape 60"/>
          <p:cNvSpPr txBox="1">
            <a:spLocks noGrp="1"/>
          </p:cNvSpPr>
          <p:nvPr>
            <p:ph type="body" idx="1"/>
          </p:nvPr>
        </p:nvSpPr>
        <p:spPr>
          <a:xfrm>
            <a:off x="663575" y="2636912"/>
            <a:ext cx="8229599" cy="3459086"/>
          </a:xfrm>
          <a:prstGeom prst="rect">
            <a:avLst/>
          </a:prstGeom>
          <a:noFill/>
          <a:ln>
            <a:noFill/>
          </a:ln>
        </p:spPr>
        <p:txBody>
          <a:bodyPr lIns="91425" tIns="91425" rIns="91425" bIns="91425" anchor="t" anchorCtr="0">
            <a:noAutofit/>
          </a:bodyPr>
          <a:lstStyle/>
          <a:p>
            <a:pPr marL="0" lvl="0" indent="-69850" rtl="0">
              <a:lnSpc>
                <a:spcPct val="107916"/>
              </a:lnSpc>
              <a:spcBef>
                <a:spcPts val="0"/>
              </a:spcBef>
              <a:spcAft>
                <a:spcPts val="800"/>
              </a:spcAft>
              <a:buClr>
                <a:srgbClr val="000000"/>
              </a:buClr>
              <a:buSzPct val="34375"/>
              <a:buFont typeface="Arial"/>
              <a:buNone/>
            </a:pPr>
            <a:r>
              <a:rPr lang="en-GB" dirty="0" smtClean="0">
                <a:solidFill>
                  <a:srgbClr val="351C75"/>
                </a:solidFill>
              </a:rPr>
              <a:t>“</a:t>
            </a:r>
            <a:r>
              <a:rPr lang="en-GB" dirty="0">
                <a:solidFill>
                  <a:srgbClr val="351C75"/>
                </a:solidFill>
              </a:rPr>
              <a:t>assessment in the dynamic sense involves transformation of... abilities through dialogic collaboration between learners and assessor-teachers, or mediators”</a:t>
            </a:r>
          </a:p>
          <a:p>
            <a:pPr marL="203200" lvl="0" indent="0" rtl="0">
              <a:spcBef>
                <a:spcPts val="0"/>
              </a:spcBef>
              <a:buClr>
                <a:srgbClr val="2A196F"/>
              </a:buClr>
              <a:buSzPct val="25000"/>
              <a:buFont typeface="Arial"/>
              <a:buNone/>
            </a:pPr>
            <a:r>
              <a:rPr lang="en-GB" dirty="0"/>
              <a:t>(</a:t>
            </a:r>
            <a:r>
              <a:rPr lang="en-GB" dirty="0" err="1"/>
              <a:t>Poehner</a:t>
            </a:r>
            <a:r>
              <a:rPr lang="en-GB" dirty="0"/>
              <a:t>, 2007, p324)</a:t>
            </a:r>
          </a:p>
        </p:txBody>
      </p:sp>
      <p:sp>
        <p:nvSpPr>
          <p:cNvPr id="2" name="TextBox 1"/>
          <p:cNvSpPr txBox="1"/>
          <p:nvPr/>
        </p:nvSpPr>
        <p:spPr>
          <a:xfrm>
            <a:off x="5292080" y="316969"/>
            <a:ext cx="3477234" cy="769441"/>
          </a:xfrm>
          <a:prstGeom prst="rect">
            <a:avLst/>
          </a:prstGeom>
          <a:noFill/>
        </p:spPr>
        <p:txBody>
          <a:bodyPr wrap="none" rtlCol="0">
            <a:spAutoFit/>
          </a:bodyPr>
          <a:lstStyle/>
          <a:p>
            <a:r>
              <a:rPr lang="en-GB" sz="4400" b="1" dirty="0" smtClean="0">
                <a:solidFill>
                  <a:srgbClr val="7030A0"/>
                </a:solidFill>
              </a:rPr>
              <a:t>Background</a:t>
            </a:r>
            <a:endParaRPr lang="en-GB" sz="4400" b="1" dirty="0">
              <a:solidFill>
                <a:srgbClr val="7030A0"/>
              </a:solidFill>
            </a:endParaRPr>
          </a:p>
        </p:txBody>
      </p:sp>
    </p:spTree>
    <p:extLst>
      <p:ext uri="{BB962C8B-B14F-4D97-AF65-F5344CB8AC3E}">
        <p14:creationId xmlns:p14="http://schemas.microsoft.com/office/powerpoint/2010/main" val="64868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a:t>
            </a:r>
            <a:endParaRPr lang="en-GB" dirty="0"/>
          </a:p>
        </p:txBody>
      </p:sp>
      <p:sp>
        <p:nvSpPr>
          <p:cNvPr id="3" name="Content Placeholder 2"/>
          <p:cNvSpPr>
            <a:spLocks noGrp="1"/>
          </p:cNvSpPr>
          <p:nvPr>
            <p:ph idx="1"/>
          </p:nvPr>
        </p:nvSpPr>
        <p:spPr/>
        <p:txBody>
          <a:bodyPr/>
          <a:lstStyle/>
          <a:p>
            <a:r>
              <a:rPr lang="en-GB" dirty="0" smtClean="0"/>
              <a:t>Summer pre-sessional</a:t>
            </a:r>
            <a:r>
              <a:rPr lang="en-GB" dirty="0"/>
              <a:t> </a:t>
            </a:r>
            <a:r>
              <a:rPr lang="en-GB" dirty="0" smtClean="0"/>
              <a:t>(10 &amp; 6 week)</a:t>
            </a:r>
          </a:p>
          <a:p>
            <a:r>
              <a:rPr lang="en-GB" dirty="0" smtClean="0"/>
              <a:t>Assessment</a:t>
            </a:r>
          </a:p>
          <a:p>
            <a:pPr lvl="1"/>
            <a:r>
              <a:rPr lang="en-GB" dirty="0" smtClean="0"/>
              <a:t>Extended Writing (2000 words, 60%)</a:t>
            </a:r>
          </a:p>
          <a:p>
            <a:pPr lvl="1"/>
            <a:r>
              <a:rPr lang="en-GB" dirty="0" smtClean="0"/>
              <a:t>Seminar (20%)</a:t>
            </a:r>
          </a:p>
          <a:p>
            <a:pPr lvl="1"/>
            <a:r>
              <a:rPr lang="en-GB" dirty="0" smtClean="0"/>
              <a:t>Presentation (20%)</a:t>
            </a:r>
          </a:p>
          <a:p>
            <a:r>
              <a:rPr lang="en-GB" dirty="0" smtClean="0"/>
              <a:t>No exit exam</a:t>
            </a:r>
          </a:p>
        </p:txBody>
      </p:sp>
    </p:spTree>
    <p:extLst>
      <p:ext uri="{BB962C8B-B14F-4D97-AF65-F5344CB8AC3E}">
        <p14:creationId xmlns:p14="http://schemas.microsoft.com/office/powerpoint/2010/main" val="356236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a:t>
            </a:r>
            <a:endParaRPr lang="en-GB" dirty="0"/>
          </a:p>
        </p:txBody>
      </p:sp>
      <p:sp>
        <p:nvSpPr>
          <p:cNvPr id="3" name="Content Placeholder 2"/>
          <p:cNvSpPr>
            <a:spLocks noGrp="1"/>
          </p:cNvSpPr>
          <p:nvPr>
            <p:ph idx="1"/>
          </p:nvPr>
        </p:nvSpPr>
        <p:spPr/>
        <p:txBody>
          <a:bodyPr/>
          <a:lstStyle/>
          <a:p>
            <a:r>
              <a:rPr lang="en-GB" dirty="0" smtClean="0"/>
              <a:t>Summer pre-sessional</a:t>
            </a:r>
            <a:r>
              <a:rPr lang="en-GB" dirty="0"/>
              <a:t> </a:t>
            </a:r>
            <a:r>
              <a:rPr lang="en-GB" dirty="0" smtClean="0"/>
              <a:t>(10 &amp; 6 week)</a:t>
            </a:r>
          </a:p>
          <a:p>
            <a:r>
              <a:rPr lang="en-GB" dirty="0" smtClean="0"/>
              <a:t>Assessment</a:t>
            </a:r>
          </a:p>
          <a:p>
            <a:pPr lvl="1">
              <a:spcAft>
                <a:spcPts val="1800"/>
              </a:spcAft>
            </a:pPr>
            <a:r>
              <a:rPr lang="en-GB" sz="5400" b="1" dirty="0" smtClean="0">
                <a:solidFill>
                  <a:srgbClr val="990099"/>
                </a:solidFill>
              </a:rPr>
              <a:t>Extended Writing</a:t>
            </a:r>
          </a:p>
          <a:p>
            <a:pPr lvl="1"/>
            <a:r>
              <a:rPr lang="en-GB" dirty="0" smtClean="0"/>
              <a:t>Dialogic feedback</a:t>
            </a:r>
          </a:p>
          <a:p>
            <a:pPr lvl="1"/>
            <a:r>
              <a:rPr lang="en-GB" dirty="0" smtClean="0"/>
              <a:t>Online and F2F</a:t>
            </a:r>
          </a:p>
        </p:txBody>
      </p:sp>
    </p:spTree>
    <p:extLst>
      <p:ext uri="{BB962C8B-B14F-4D97-AF65-F5344CB8AC3E}">
        <p14:creationId xmlns:p14="http://schemas.microsoft.com/office/powerpoint/2010/main" val="14386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Extended Writing</a:t>
            </a:r>
            <a:br>
              <a:rPr lang="en-GB" dirty="0"/>
            </a:br>
            <a:endParaRPr lang="en-GB" dirty="0"/>
          </a:p>
        </p:txBody>
      </p:sp>
      <p:sp>
        <p:nvSpPr>
          <p:cNvPr id="3" name="Content Placeholder 2"/>
          <p:cNvSpPr>
            <a:spLocks noGrp="1"/>
          </p:cNvSpPr>
          <p:nvPr>
            <p:ph idx="1"/>
          </p:nvPr>
        </p:nvSpPr>
        <p:spPr/>
        <p:txBody>
          <a:bodyPr/>
          <a:lstStyle/>
          <a:p>
            <a:r>
              <a:rPr lang="en-GB" dirty="0" smtClean="0"/>
              <a:t>2000 words</a:t>
            </a:r>
          </a:p>
          <a:p>
            <a:r>
              <a:rPr lang="en-GB" dirty="0" smtClean="0"/>
              <a:t>10-15 sources</a:t>
            </a:r>
          </a:p>
          <a:p>
            <a:r>
              <a:rPr lang="en-GB" dirty="0" smtClean="0"/>
              <a:t>Discipline specific questions</a:t>
            </a:r>
          </a:p>
          <a:p>
            <a:r>
              <a:rPr lang="en-GB" dirty="0"/>
              <a:t>Discipline </a:t>
            </a:r>
            <a:r>
              <a:rPr lang="en-GB" dirty="0" smtClean="0"/>
              <a:t>specific reading</a:t>
            </a:r>
          </a:p>
          <a:p>
            <a:r>
              <a:rPr lang="en-GB" dirty="0" smtClean="0"/>
              <a:t>Generic writing</a:t>
            </a:r>
          </a:p>
          <a:p>
            <a:endParaRPr lang="en-GB" dirty="0"/>
          </a:p>
        </p:txBody>
      </p:sp>
    </p:spTree>
    <p:extLst>
      <p:ext uri="{BB962C8B-B14F-4D97-AF65-F5344CB8AC3E}">
        <p14:creationId xmlns:p14="http://schemas.microsoft.com/office/powerpoint/2010/main" val="402916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a:t>
            </a:r>
            <a:br>
              <a:rPr lang="en-GB" dirty="0" smtClean="0"/>
            </a:br>
            <a:r>
              <a:rPr lang="en-GB" dirty="0" smtClean="0"/>
              <a:t>Online</a:t>
            </a:r>
            <a:endParaRPr lang="en-GB" dirty="0"/>
          </a:p>
        </p:txBody>
      </p:sp>
      <p:sp>
        <p:nvSpPr>
          <p:cNvPr id="3" name="Content Placeholder 2"/>
          <p:cNvSpPr>
            <a:spLocks noGrp="1"/>
          </p:cNvSpPr>
          <p:nvPr>
            <p:ph idx="1"/>
          </p:nvPr>
        </p:nvSpPr>
        <p:spPr>
          <a:xfrm>
            <a:off x="663575" y="1844824"/>
            <a:ext cx="8229600" cy="4251176"/>
          </a:xfrm>
        </p:spPr>
        <p:txBody>
          <a:bodyPr/>
          <a:lstStyle/>
          <a:p>
            <a:r>
              <a:rPr lang="en-GB" dirty="0" smtClean="0"/>
              <a:t>Google Docs</a:t>
            </a:r>
          </a:p>
          <a:p>
            <a:r>
              <a:rPr lang="en-GB" dirty="0" smtClean="0"/>
              <a:t>Shared live documents</a:t>
            </a:r>
          </a:p>
          <a:p>
            <a:r>
              <a:rPr lang="en-GB" dirty="0" smtClean="0"/>
              <a:t>Comment function</a:t>
            </a:r>
          </a:p>
          <a:p>
            <a:r>
              <a:rPr lang="en-GB" dirty="0" err="1" smtClean="0"/>
              <a:t>Ts</a:t>
            </a:r>
            <a:r>
              <a:rPr lang="en-GB" dirty="0" smtClean="0"/>
              <a:t> encouraged to ask Qs</a:t>
            </a:r>
            <a:endParaRPr lang="en-GB" dirty="0"/>
          </a:p>
        </p:txBody>
      </p:sp>
    </p:spTree>
    <p:extLst>
      <p:ext uri="{BB962C8B-B14F-4D97-AF65-F5344CB8AC3E}">
        <p14:creationId xmlns:p14="http://schemas.microsoft.com/office/powerpoint/2010/main" val="419371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a:xfrm>
            <a:off x="663575" y="1628800"/>
            <a:ext cx="4052441" cy="4467200"/>
          </a:xfrm>
        </p:spPr>
        <p:txBody>
          <a:bodyPr/>
          <a:lstStyle/>
          <a:p>
            <a:pPr marL="0" indent="0">
              <a:buNone/>
            </a:pPr>
            <a:r>
              <a:rPr lang="en-GB" dirty="0" smtClean="0"/>
              <a:t>Comments</a:t>
            </a:r>
          </a:p>
          <a:p>
            <a:pPr marL="0" indent="0">
              <a:buNone/>
            </a:pPr>
            <a:r>
              <a:rPr lang="en-GB" dirty="0" smtClean="0"/>
              <a:t>Responses</a:t>
            </a:r>
          </a:p>
          <a:p>
            <a:pPr marL="0" indent="0">
              <a:buNone/>
            </a:pPr>
            <a:r>
              <a:rPr lang="en-GB" dirty="0" smtClean="0"/>
              <a:t>Questions </a:t>
            </a:r>
          </a:p>
          <a:p>
            <a:pPr marL="0" indent="0">
              <a:buNone/>
            </a:pPr>
            <a:r>
              <a:rPr lang="en-GB" dirty="0" smtClean="0"/>
              <a:t>Answers</a:t>
            </a: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556792"/>
            <a:ext cx="4315197" cy="428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0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 specs</a:t>
            </a:r>
            <a:endParaRPr lang="en-GB" dirty="0"/>
          </a:p>
        </p:txBody>
      </p:sp>
      <p:sp>
        <p:nvSpPr>
          <p:cNvPr id="3" name="Content Placeholder 2"/>
          <p:cNvSpPr>
            <a:spLocks noGrp="1"/>
          </p:cNvSpPr>
          <p:nvPr>
            <p:ph idx="1"/>
          </p:nvPr>
        </p:nvSpPr>
        <p:spPr/>
        <p:txBody>
          <a:bodyPr/>
          <a:lstStyle/>
          <a:p>
            <a:r>
              <a:rPr lang="en-GB" dirty="0" smtClean="0"/>
              <a:t>Google Apps for Education</a:t>
            </a:r>
          </a:p>
          <a:p>
            <a:r>
              <a:rPr lang="en-GB" dirty="0" err="1" smtClean="0"/>
              <a:t>Doctopus</a:t>
            </a:r>
            <a:r>
              <a:rPr lang="en-GB" dirty="0" smtClean="0"/>
              <a:t> plug in</a:t>
            </a:r>
          </a:p>
          <a:p>
            <a:r>
              <a:rPr lang="en-GB" dirty="0" smtClean="0"/>
              <a:t>Large scale automated distribution</a:t>
            </a:r>
          </a:p>
          <a:p>
            <a:r>
              <a:rPr lang="en-GB" dirty="0" smtClean="0"/>
              <a:t>Embargo</a:t>
            </a:r>
            <a:endParaRPr lang="en-GB" dirty="0"/>
          </a:p>
          <a:p>
            <a:r>
              <a:rPr lang="en-GB" dirty="0" smtClean="0"/>
              <a:t>Nick </a:t>
            </a:r>
            <a:r>
              <a:rPr lang="en-GB" dirty="0" err="1" smtClean="0"/>
              <a:t>Murgatoryd</a:t>
            </a:r>
            <a:r>
              <a:rPr lang="en-GB" dirty="0" smtClean="0"/>
              <a:t> &amp; David Read</a:t>
            </a:r>
          </a:p>
        </p:txBody>
      </p:sp>
    </p:spTree>
    <p:extLst>
      <p:ext uri="{BB962C8B-B14F-4D97-AF65-F5344CB8AC3E}">
        <p14:creationId xmlns:p14="http://schemas.microsoft.com/office/powerpoint/2010/main" val="352432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br>
              <a:rPr lang="en-GB" dirty="0" smtClean="0"/>
            </a:br>
            <a:r>
              <a:rPr lang="en-GB" dirty="0"/>
              <a:t>(End of </a:t>
            </a:r>
            <a:r>
              <a:rPr lang="en-GB" dirty="0" smtClean="0"/>
              <a:t>course)</a:t>
            </a:r>
            <a:endParaRPr lang="en-GB" dirty="0"/>
          </a:p>
        </p:txBody>
      </p:sp>
      <p:sp>
        <p:nvSpPr>
          <p:cNvPr id="3" name="Content Placeholder 2"/>
          <p:cNvSpPr>
            <a:spLocks noGrp="1"/>
          </p:cNvSpPr>
          <p:nvPr>
            <p:ph idx="1"/>
          </p:nvPr>
        </p:nvSpPr>
        <p:spPr/>
        <p:txBody>
          <a:bodyPr/>
          <a:lstStyle/>
          <a:p>
            <a:pPr marL="0" indent="0">
              <a:buNone/>
            </a:pPr>
            <a:r>
              <a:rPr lang="en-GB" dirty="0"/>
              <a:t>“so much better than trying to mark on </a:t>
            </a:r>
            <a:r>
              <a:rPr lang="en-GB" dirty="0" err="1"/>
              <a:t>turnitin</a:t>
            </a:r>
            <a:r>
              <a:rPr lang="en-GB" dirty="0"/>
              <a:t> or marking paper copies”</a:t>
            </a:r>
            <a:endParaRPr lang="en-GB" dirty="0" smtClean="0"/>
          </a:p>
          <a:p>
            <a:pPr marL="0" indent="0">
              <a:buNone/>
            </a:pPr>
            <a:r>
              <a:rPr lang="en-GB" dirty="0" smtClean="0"/>
              <a:t>“Good for </a:t>
            </a:r>
            <a:r>
              <a:rPr lang="en-GB" dirty="0"/>
              <a:t>marking short essays and sections but less effective for a 2000 word essays as constantly scrolling up and down and hard to see the whole </a:t>
            </a:r>
            <a:r>
              <a:rPr lang="en-GB" dirty="0" smtClean="0"/>
              <a:t>picture”</a:t>
            </a:r>
          </a:p>
          <a:p>
            <a:pPr marL="0" indent="0">
              <a:buNone/>
            </a:pPr>
            <a:r>
              <a:rPr lang="en-GB" dirty="0"/>
              <a:t>“Please go back to paper</a:t>
            </a:r>
            <a:r>
              <a:rPr lang="en-GB" dirty="0" smtClean="0"/>
              <a:t>.”</a:t>
            </a:r>
          </a:p>
        </p:txBody>
      </p:sp>
    </p:spTree>
    <p:extLst>
      <p:ext uri="{BB962C8B-B14F-4D97-AF65-F5344CB8AC3E}">
        <p14:creationId xmlns:p14="http://schemas.microsoft.com/office/powerpoint/2010/main" val="408429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br>
              <a:rPr lang="en-GB" dirty="0" smtClean="0"/>
            </a:br>
            <a:r>
              <a:rPr lang="en-GB" dirty="0" smtClean="0"/>
              <a:t>(Focus group)</a:t>
            </a:r>
            <a:endParaRPr lang="en-GB" dirty="0"/>
          </a:p>
        </p:txBody>
      </p:sp>
      <p:sp>
        <p:nvSpPr>
          <p:cNvPr id="3" name="Content Placeholder 2"/>
          <p:cNvSpPr>
            <a:spLocks noGrp="1"/>
          </p:cNvSpPr>
          <p:nvPr>
            <p:ph idx="1"/>
          </p:nvPr>
        </p:nvSpPr>
        <p:spPr/>
        <p:txBody>
          <a:bodyPr/>
          <a:lstStyle/>
          <a:p>
            <a:pPr marL="0" indent="0">
              <a:buNone/>
            </a:pPr>
            <a:r>
              <a:rPr lang="en-GB" dirty="0" smtClean="0"/>
              <a:t>“</a:t>
            </a:r>
            <a:r>
              <a:rPr lang="en-GB" dirty="0"/>
              <a:t>Being on Google Drive I could access it anytime</a:t>
            </a:r>
            <a:r>
              <a:rPr lang="en-GB" dirty="0" smtClean="0"/>
              <a:t>.” </a:t>
            </a:r>
          </a:p>
          <a:p>
            <a:pPr marL="0" indent="0">
              <a:buNone/>
            </a:pPr>
            <a:r>
              <a:rPr lang="en-GB" dirty="0" smtClean="0"/>
              <a:t>[re comments</a:t>
            </a:r>
            <a:r>
              <a:rPr lang="en-GB" dirty="0"/>
              <a:t>] </a:t>
            </a:r>
            <a:r>
              <a:rPr lang="en-GB" dirty="0" smtClean="0"/>
              <a:t>“you </a:t>
            </a:r>
            <a:r>
              <a:rPr lang="en-GB" dirty="0"/>
              <a:t>have more space – you’re not limited by the white space of the paper.</a:t>
            </a:r>
            <a:r>
              <a:rPr lang="en-GB" dirty="0" smtClean="0"/>
              <a:t>”</a:t>
            </a:r>
          </a:p>
          <a:p>
            <a:pPr marL="0" indent="0">
              <a:buNone/>
            </a:pPr>
            <a:r>
              <a:rPr lang="en-GB" dirty="0" smtClean="0"/>
              <a:t>“</a:t>
            </a:r>
            <a:r>
              <a:rPr lang="en-GB" dirty="0"/>
              <a:t>It’s 100% readable. [On paper] there’s room for misinterpretation</a:t>
            </a:r>
            <a:r>
              <a:rPr lang="en-GB" dirty="0" smtClean="0"/>
              <a:t>.”</a:t>
            </a:r>
          </a:p>
          <a:p>
            <a:pPr marL="0" indent="0">
              <a:buNone/>
            </a:pPr>
            <a:r>
              <a:rPr lang="en-GB" dirty="0" smtClean="0"/>
              <a:t>“</a:t>
            </a:r>
            <a:r>
              <a:rPr lang="en-GB" dirty="0"/>
              <a:t>What I didn’t like is how long it takes to do close reading feedback.</a:t>
            </a:r>
            <a:r>
              <a:rPr lang="en-GB" dirty="0" smtClean="0"/>
              <a:t>”</a:t>
            </a:r>
            <a:endParaRPr lang="en-GB" dirty="0"/>
          </a:p>
        </p:txBody>
      </p:sp>
    </p:spTree>
    <p:extLst>
      <p:ext uri="{BB962C8B-B14F-4D97-AF65-F5344CB8AC3E}">
        <p14:creationId xmlns:p14="http://schemas.microsoft.com/office/powerpoint/2010/main" val="242546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782" y="1687286"/>
            <a:ext cx="5947046" cy="762000"/>
          </a:xfrm>
        </p:spPr>
        <p:txBody>
          <a:bodyPr/>
          <a:lstStyle/>
          <a:p>
            <a:r>
              <a:rPr lang="en-GB" dirty="0" smtClean="0"/>
              <a:t>Red pen corrections</a:t>
            </a:r>
            <a:endParaRPr lang="en-GB" dirty="0"/>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496" t="6053" r="9243" b="77218"/>
          <a:stretch/>
        </p:blipFill>
        <p:spPr>
          <a:xfrm>
            <a:off x="217715" y="2693795"/>
            <a:ext cx="8704386" cy="2444263"/>
          </a:xfrm>
        </p:spPr>
      </p:pic>
    </p:spTree>
    <p:extLst>
      <p:ext uri="{BB962C8B-B14F-4D97-AF65-F5344CB8AC3E}">
        <p14:creationId xmlns:p14="http://schemas.microsoft.com/office/powerpoint/2010/main" val="2893229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a:t>
            </a:r>
            <a:br>
              <a:rPr lang="en-GB" dirty="0" smtClean="0"/>
            </a:br>
            <a:r>
              <a:rPr lang="en-GB" dirty="0" smtClean="0"/>
              <a:t>Face-to-Face</a:t>
            </a:r>
            <a:endParaRPr lang="en-GB" dirty="0"/>
          </a:p>
        </p:txBody>
      </p:sp>
      <p:sp>
        <p:nvSpPr>
          <p:cNvPr id="3" name="Content Placeholder 2"/>
          <p:cNvSpPr>
            <a:spLocks noGrp="1"/>
          </p:cNvSpPr>
          <p:nvPr>
            <p:ph idx="1"/>
          </p:nvPr>
        </p:nvSpPr>
        <p:spPr/>
        <p:txBody>
          <a:bodyPr/>
          <a:lstStyle/>
          <a:p>
            <a:r>
              <a:rPr lang="en-GB" sz="2800" dirty="0" smtClean="0"/>
              <a:t>Weekly tutorials</a:t>
            </a:r>
          </a:p>
          <a:p>
            <a:r>
              <a:rPr lang="en-GB" sz="2800" dirty="0" smtClean="0"/>
              <a:t>Friday writing workshop</a:t>
            </a:r>
          </a:p>
          <a:p>
            <a:r>
              <a:rPr lang="en-GB" sz="2800" dirty="0" smtClean="0"/>
              <a:t>All </a:t>
            </a:r>
            <a:r>
              <a:rPr lang="en-GB" sz="2800" dirty="0" err="1" smtClean="0"/>
              <a:t>Ss</a:t>
            </a:r>
            <a:r>
              <a:rPr lang="en-GB" sz="2800" dirty="0" smtClean="0"/>
              <a:t> 10 min tutorial</a:t>
            </a:r>
          </a:p>
          <a:p>
            <a:r>
              <a:rPr lang="en-GB" sz="2800" dirty="0" smtClean="0"/>
              <a:t>Focus Not giving but discussing feedback</a:t>
            </a:r>
          </a:p>
          <a:p>
            <a:r>
              <a:rPr lang="en-GB" sz="2800" dirty="0" smtClean="0"/>
              <a:t>4 key stages</a:t>
            </a:r>
          </a:p>
          <a:p>
            <a:pPr lvl="1"/>
            <a:r>
              <a:rPr lang="en-GB" sz="2400" dirty="0" smtClean="0"/>
              <a:t>Plan</a:t>
            </a:r>
          </a:p>
          <a:p>
            <a:pPr lvl="1"/>
            <a:r>
              <a:rPr lang="en-GB" sz="2400" dirty="0" smtClean="0"/>
              <a:t>2 paragraphs</a:t>
            </a:r>
          </a:p>
          <a:p>
            <a:pPr lvl="1"/>
            <a:r>
              <a:rPr lang="en-GB" sz="2400" dirty="0" smtClean="0"/>
              <a:t>Draft (20 minutes)</a:t>
            </a:r>
          </a:p>
          <a:p>
            <a:pPr lvl="1"/>
            <a:r>
              <a:rPr lang="en-GB" sz="2400" dirty="0" smtClean="0"/>
              <a:t>Final draft</a:t>
            </a:r>
          </a:p>
        </p:txBody>
      </p:sp>
    </p:spTree>
    <p:extLst>
      <p:ext uri="{BB962C8B-B14F-4D97-AF65-F5344CB8AC3E}">
        <p14:creationId xmlns:p14="http://schemas.microsoft.com/office/powerpoint/2010/main" val="150727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feedback</a:t>
            </a:r>
            <a:br>
              <a:rPr lang="en-GB" dirty="0" smtClean="0"/>
            </a:br>
            <a:r>
              <a:rPr lang="en-GB" dirty="0" smtClean="0"/>
              <a:t>Tutorials</a:t>
            </a:r>
            <a:endParaRPr lang="en-GB" dirty="0"/>
          </a:p>
        </p:txBody>
      </p:sp>
      <p:sp>
        <p:nvSpPr>
          <p:cNvPr id="3" name="Content Placeholder 2"/>
          <p:cNvSpPr>
            <a:spLocks noGrp="1"/>
          </p:cNvSpPr>
          <p:nvPr>
            <p:ph idx="1"/>
          </p:nvPr>
        </p:nvSpPr>
        <p:spPr/>
        <p:txBody>
          <a:bodyPr/>
          <a:lstStyle/>
          <a:p>
            <a:pPr marL="0" lvl="0" indent="-203200">
              <a:spcBef>
                <a:spcPts val="960"/>
              </a:spcBef>
              <a:spcAft>
                <a:spcPts val="0"/>
              </a:spcAft>
              <a:buClr>
                <a:srgbClr val="2A196F"/>
              </a:buClr>
              <a:buSzPct val="100000"/>
              <a:buNone/>
            </a:pPr>
            <a:r>
              <a:rPr lang="en-GB" dirty="0"/>
              <a:t>Very positive</a:t>
            </a:r>
          </a:p>
          <a:p>
            <a:pPr marL="0" lvl="0" indent="-203200">
              <a:spcBef>
                <a:spcPts val="960"/>
              </a:spcBef>
              <a:spcAft>
                <a:spcPts val="0"/>
              </a:spcAft>
              <a:buClr>
                <a:srgbClr val="2A196F"/>
              </a:buClr>
              <a:buSzPct val="100000"/>
              <a:buNone/>
            </a:pPr>
            <a:endParaRPr lang="en-GB" dirty="0"/>
          </a:p>
          <a:p>
            <a:pPr marL="0" lvl="0" indent="-203200">
              <a:spcBef>
                <a:spcPts val="960"/>
              </a:spcBef>
              <a:spcAft>
                <a:spcPts val="0"/>
              </a:spcAft>
              <a:buClr>
                <a:srgbClr val="2A196F"/>
              </a:buClr>
              <a:buSzPct val="100000"/>
              <a:buNone/>
            </a:pPr>
            <a:endParaRPr lang="en-GB" dirty="0"/>
          </a:p>
          <a:p>
            <a:pPr marL="0" lvl="0" indent="-203200">
              <a:spcBef>
                <a:spcPts val="960"/>
              </a:spcBef>
              <a:spcAft>
                <a:spcPts val="0"/>
              </a:spcAft>
              <a:buClr>
                <a:srgbClr val="2A196F"/>
              </a:buClr>
              <a:buSzPct val="100000"/>
              <a:buNone/>
            </a:pPr>
            <a:endParaRPr lang="en-GB" dirty="0"/>
          </a:p>
          <a:p>
            <a:pPr marL="0" lvl="0" indent="-203200">
              <a:spcBef>
                <a:spcPts val="960"/>
              </a:spcBef>
              <a:spcAft>
                <a:spcPts val="0"/>
              </a:spcAft>
              <a:buClr>
                <a:srgbClr val="2A196F"/>
              </a:buClr>
              <a:buSzPct val="100000"/>
              <a:buNone/>
            </a:pPr>
            <a:endParaRPr lang="en-GB" dirty="0"/>
          </a:p>
          <a:p>
            <a:pPr marL="0" lvl="0" indent="-203200">
              <a:spcBef>
                <a:spcPts val="960"/>
              </a:spcBef>
              <a:spcAft>
                <a:spcPts val="0"/>
              </a:spcAft>
              <a:buClr>
                <a:srgbClr val="2A196F"/>
              </a:buClr>
              <a:buSzPct val="100000"/>
              <a:buNone/>
            </a:pPr>
            <a:endParaRPr lang="en-GB" dirty="0"/>
          </a:p>
          <a:p>
            <a:pPr marL="0" lvl="0" indent="-203200">
              <a:spcBef>
                <a:spcPts val="960"/>
              </a:spcBef>
              <a:spcAft>
                <a:spcPts val="0"/>
              </a:spcAft>
              <a:buClr>
                <a:srgbClr val="2A196F"/>
              </a:buClr>
              <a:buSzPct val="100000"/>
              <a:buNone/>
            </a:pPr>
            <a:r>
              <a:rPr lang="en-GB" dirty="0"/>
              <a:t>97.66% </a:t>
            </a:r>
          </a:p>
        </p:txBody>
      </p:sp>
      <p:pic>
        <p:nvPicPr>
          <p:cNvPr id="4" name="Shape 130"/>
          <p:cNvPicPr preferRelativeResize="0"/>
          <p:nvPr/>
        </p:nvPicPr>
        <p:blipFill rotWithShape="1">
          <a:blip r:embed="rId2">
            <a:alphaModFix/>
          </a:blip>
          <a:srcRect t="78581" r="55591"/>
          <a:stretch/>
        </p:blipFill>
        <p:spPr>
          <a:xfrm>
            <a:off x="973674" y="2446874"/>
            <a:ext cx="7342200" cy="2211899"/>
          </a:xfrm>
          <a:prstGeom prst="rect">
            <a:avLst/>
          </a:prstGeom>
          <a:noFill/>
          <a:ln>
            <a:noFill/>
          </a:ln>
        </p:spPr>
      </p:pic>
    </p:spTree>
    <p:extLst>
      <p:ext uri="{BB962C8B-B14F-4D97-AF65-F5344CB8AC3E}">
        <p14:creationId xmlns:p14="http://schemas.microsoft.com/office/powerpoint/2010/main" val="1599911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 feedback</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0375" y="1747837"/>
            <a:ext cx="60960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454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74638"/>
            <a:ext cx="5554960" cy="1143000"/>
          </a:xfrm>
        </p:spPr>
        <p:txBody>
          <a:bodyPr/>
          <a:lstStyle/>
          <a:p>
            <a:r>
              <a:rPr lang="en-GB" dirty="0" smtClean="0"/>
              <a:t>Teacher feedback</a:t>
            </a:r>
            <a:br>
              <a:rPr lang="en-GB" dirty="0" smtClean="0"/>
            </a:br>
            <a:r>
              <a:rPr lang="en-GB" dirty="0" smtClean="0"/>
              <a:t>Tutorials</a:t>
            </a:r>
            <a:endParaRPr lang="en-GB" dirty="0"/>
          </a:p>
        </p:txBody>
      </p:sp>
      <p:sp>
        <p:nvSpPr>
          <p:cNvPr id="4" name="Text Placeholder 3"/>
          <p:cNvSpPr>
            <a:spLocks noGrp="1"/>
          </p:cNvSpPr>
          <p:nvPr>
            <p:ph type="body" idx="1"/>
          </p:nvPr>
        </p:nvSpPr>
        <p:spPr/>
        <p:txBody>
          <a:bodyPr/>
          <a:lstStyle/>
          <a:p>
            <a:r>
              <a:rPr lang="en-GB" dirty="0" smtClean="0"/>
              <a:t>Positive</a:t>
            </a:r>
            <a:endParaRPr lang="en-GB" dirty="0"/>
          </a:p>
        </p:txBody>
      </p:sp>
      <p:sp>
        <p:nvSpPr>
          <p:cNvPr id="5" name="Content Placeholder 4"/>
          <p:cNvSpPr>
            <a:spLocks noGrp="1"/>
          </p:cNvSpPr>
          <p:nvPr>
            <p:ph sz="half" idx="2"/>
          </p:nvPr>
        </p:nvSpPr>
        <p:spPr/>
        <p:txBody>
          <a:bodyPr/>
          <a:lstStyle/>
          <a:p>
            <a:r>
              <a:rPr lang="en-GB" dirty="0" smtClean="0"/>
              <a:t>Each stage has feedback</a:t>
            </a:r>
          </a:p>
          <a:p>
            <a:r>
              <a:rPr lang="en-GB" dirty="0" smtClean="0"/>
              <a:t>Each tutorial has a focus</a:t>
            </a:r>
          </a:p>
          <a:p>
            <a:pPr marL="0" indent="0">
              <a:buNone/>
            </a:pPr>
            <a:r>
              <a:rPr lang="en-GB" dirty="0" smtClean="0"/>
              <a:t>“</a:t>
            </a:r>
            <a:r>
              <a:rPr lang="en-GB" dirty="0"/>
              <a:t>Although it seemed a lot at first, I totally see the value of the tutorials now that the course has finished. It was much better to have tutorials than to have input sessions when students can't take in any </a:t>
            </a:r>
            <a:r>
              <a:rPr lang="en-GB" dirty="0" smtClean="0"/>
              <a:t>more”</a:t>
            </a:r>
          </a:p>
          <a:p>
            <a:endParaRPr lang="en-GB" dirty="0"/>
          </a:p>
        </p:txBody>
      </p:sp>
      <p:sp>
        <p:nvSpPr>
          <p:cNvPr id="6" name="Text Placeholder 5"/>
          <p:cNvSpPr>
            <a:spLocks noGrp="1"/>
          </p:cNvSpPr>
          <p:nvPr>
            <p:ph type="body" sz="quarter" idx="3"/>
          </p:nvPr>
        </p:nvSpPr>
        <p:spPr/>
        <p:txBody>
          <a:bodyPr/>
          <a:lstStyle/>
          <a:p>
            <a:r>
              <a:rPr lang="en-GB" dirty="0" smtClean="0"/>
              <a:t>Negative</a:t>
            </a:r>
            <a:endParaRPr lang="en-GB" dirty="0"/>
          </a:p>
        </p:txBody>
      </p:sp>
      <p:sp>
        <p:nvSpPr>
          <p:cNvPr id="7" name="Content Placeholder 6"/>
          <p:cNvSpPr>
            <a:spLocks noGrp="1"/>
          </p:cNvSpPr>
          <p:nvPr>
            <p:ph sz="quarter" idx="4"/>
          </p:nvPr>
        </p:nvSpPr>
        <p:spPr/>
        <p:txBody>
          <a:bodyPr/>
          <a:lstStyle/>
          <a:p>
            <a:r>
              <a:rPr lang="en-GB" dirty="0" smtClean="0"/>
              <a:t>Intense</a:t>
            </a:r>
          </a:p>
          <a:p>
            <a:r>
              <a:rPr lang="en-GB" dirty="0" smtClean="0"/>
              <a:t>Impossible to cover everything</a:t>
            </a:r>
          </a:p>
          <a:p>
            <a:pPr marL="0" indent="0">
              <a:buNone/>
            </a:pPr>
            <a:r>
              <a:rPr lang="en-GB" dirty="0"/>
              <a:t>“With 16 students in the class I felt I was often pushed for time and unable to give effective </a:t>
            </a:r>
            <a:r>
              <a:rPr lang="en-GB" dirty="0" smtClean="0"/>
              <a:t>feedback”</a:t>
            </a:r>
            <a:endParaRPr lang="en-GB" dirty="0"/>
          </a:p>
        </p:txBody>
      </p:sp>
    </p:spTree>
    <p:extLst>
      <p:ext uri="{BB962C8B-B14F-4D97-AF65-F5344CB8AC3E}">
        <p14:creationId xmlns:p14="http://schemas.microsoft.com/office/powerpoint/2010/main" val="32342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Parkinson’s Law</a:t>
            </a:r>
            <a:endParaRPr lang="en-GB" dirty="0"/>
          </a:p>
        </p:txBody>
      </p:sp>
      <p:sp>
        <p:nvSpPr>
          <p:cNvPr id="3" name="Content Placeholder 2"/>
          <p:cNvSpPr>
            <a:spLocks noGrp="1"/>
          </p:cNvSpPr>
          <p:nvPr>
            <p:ph idx="1"/>
          </p:nvPr>
        </p:nvSpPr>
        <p:spPr/>
        <p:txBody>
          <a:bodyPr/>
          <a:lstStyle/>
          <a:p>
            <a:r>
              <a:rPr lang="en-GB" dirty="0" smtClean="0"/>
              <a:t>Dialogic feedback expands so as to fill the time available for its completion.</a:t>
            </a:r>
            <a:endParaRPr lang="en-GB" dirty="0"/>
          </a:p>
        </p:txBody>
      </p:sp>
    </p:spTree>
    <p:extLst>
      <p:ext uri="{BB962C8B-B14F-4D97-AF65-F5344CB8AC3E}">
        <p14:creationId xmlns:p14="http://schemas.microsoft.com/office/powerpoint/2010/main" val="134930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Parkinson’s Law</a:t>
            </a:r>
            <a:endParaRPr lang="en-GB" dirty="0"/>
          </a:p>
        </p:txBody>
      </p:sp>
      <p:sp>
        <p:nvSpPr>
          <p:cNvPr id="3" name="Content Placeholder 2"/>
          <p:cNvSpPr>
            <a:spLocks noGrp="1"/>
          </p:cNvSpPr>
          <p:nvPr>
            <p:ph idx="1"/>
          </p:nvPr>
        </p:nvSpPr>
        <p:spPr/>
        <p:txBody>
          <a:bodyPr/>
          <a:lstStyle/>
          <a:p>
            <a:r>
              <a:rPr lang="en-GB" dirty="0" smtClean="0"/>
              <a:t>Dialogic feedback expands so as to fill the time available for its completion. And then more.</a:t>
            </a:r>
            <a:endParaRPr lang="en-GB" dirty="0"/>
          </a:p>
        </p:txBody>
      </p:sp>
    </p:spTree>
    <p:extLst>
      <p:ext uri="{BB962C8B-B14F-4D97-AF65-F5344CB8AC3E}">
        <p14:creationId xmlns:p14="http://schemas.microsoft.com/office/powerpoint/2010/main" val="2261877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Parkinson’s Law</a:t>
            </a:r>
            <a:endParaRPr lang="en-GB" dirty="0"/>
          </a:p>
        </p:txBody>
      </p:sp>
      <p:sp>
        <p:nvSpPr>
          <p:cNvPr id="3" name="Content Placeholder 2"/>
          <p:cNvSpPr>
            <a:spLocks noGrp="1"/>
          </p:cNvSpPr>
          <p:nvPr>
            <p:ph idx="1"/>
          </p:nvPr>
        </p:nvSpPr>
        <p:spPr/>
        <p:txBody>
          <a:bodyPr/>
          <a:lstStyle/>
          <a:p>
            <a:r>
              <a:rPr lang="en-GB" dirty="0" smtClean="0"/>
              <a:t>Dialogic feedback expands so as to fill the time available for its completion. And then more. And then even more.</a:t>
            </a:r>
            <a:endParaRPr lang="en-GB" dirty="0"/>
          </a:p>
        </p:txBody>
      </p:sp>
    </p:spTree>
    <p:extLst>
      <p:ext uri="{BB962C8B-B14F-4D97-AF65-F5344CB8AC3E}">
        <p14:creationId xmlns:p14="http://schemas.microsoft.com/office/powerpoint/2010/main" val="1953804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Issues for the Future</a:t>
            </a:r>
            <a:endParaRPr lang="en-GB" dirty="0"/>
          </a:p>
        </p:txBody>
      </p:sp>
      <p:sp>
        <p:nvSpPr>
          <p:cNvPr id="6" name="Subtitle 5"/>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29648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Learner training</a:t>
            </a:r>
            <a:endParaRPr lang="en-GB" dirty="0"/>
          </a:p>
        </p:txBody>
      </p:sp>
      <p:sp>
        <p:nvSpPr>
          <p:cNvPr id="3" name="Content Placeholder 2"/>
          <p:cNvSpPr>
            <a:spLocks noGrp="1"/>
          </p:cNvSpPr>
          <p:nvPr>
            <p:ph idx="1"/>
          </p:nvPr>
        </p:nvSpPr>
        <p:spPr/>
        <p:txBody>
          <a:bodyPr/>
          <a:lstStyle/>
          <a:p>
            <a:r>
              <a:rPr lang="en-GB" sz="2800" dirty="0" smtClean="0"/>
              <a:t>The 3 shocks:</a:t>
            </a:r>
          </a:p>
          <a:p>
            <a:r>
              <a:rPr lang="en-GB" sz="2800" dirty="0" smtClean="0"/>
              <a:t>Culture, Language &amp; Academic</a:t>
            </a:r>
          </a:p>
          <a:p>
            <a:r>
              <a:rPr lang="en-GB" sz="2800" dirty="0" smtClean="0"/>
              <a:t>Different L1 &amp; A1</a:t>
            </a:r>
          </a:p>
          <a:p>
            <a:pPr marL="0" indent="0">
              <a:buNone/>
            </a:pPr>
            <a:r>
              <a:rPr lang="en-GB" sz="2800" dirty="0" smtClean="0"/>
              <a:t>“</a:t>
            </a:r>
            <a:r>
              <a:rPr lang="en-GB" sz="2800" dirty="0"/>
              <a:t>The students who engaged in the dialogical feedback were usually the strongest or the most sociable. The weakest, the ones who had less confidence, the ones who expected to come and just listen to me talk and take notes, usually they were not in dialogue</a:t>
            </a:r>
            <a:r>
              <a:rPr lang="en-GB" sz="2800" dirty="0" smtClean="0"/>
              <a:t>.” (Focus Group)</a:t>
            </a:r>
          </a:p>
          <a:p>
            <a:endParaRPr lang="en-GB" sz="2800" dirty="0"/>
          </a:p>
        </p:txBody>
      </p:sp>
    </p:spTree>
    <p:extLst>
      <p:ext uri="{BB962C8B-B14F-4D97-AF65-F5344CB8AC3E}">
        <p14:creationId xmlns:p14="http://schemas.microsoft.com/office/powerpoint/2010/main" val="402758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 </a:t>
            </a:r>
            <a:r>
              <a:rPr lang="en-GB" dirty="0"/>
              <a:t>engagement</a:t>
            </a:r>
          </a:p>
        </p:txBody>
      </p:sp>
      <p:sp>
        <p:nvSpPr>
          <p:cNvPr id="3" name="Content Placeholder 2"/>
          <p:cNvSpPr>
            <a:spLocks noGrp="1"/>
          </p:cNvSpPr>
          <p:nvPr>
            <p:ph idx="1"/>
          </p:nvPr>
        </p:nvSpPr>
        <p:spPr/>
        <p:txBody>
          <a:bodyPr/>
          <a:lstStyle/>
          <a:p>
            <a:pPr marL="0" indent="0">
              <a:buNone/>
            </a:pPr>
            <a:r>
              <a:rPr lang="en-GB" dirty="0" smtClean="0"/>
              <a:t>“I </a:t>
            </a:r>
            <a:r>
              <a:rPr lang="en-GB" dirty="0"/>
              <a:t>used the comments section for paraphrasing. When students had to paraphrase, I asked them to put the original in the comments so I could compare, and sometimes they would comment on that saying “I had trouble with this paraphrase</a:t>
            </a:r>
            <a:r>
              <a:rPr lang="en-GB" dirty="0" smtClean="0"/>
              <a:t>”</a:t>
            </a:r>
          </a:p>
        </p:txBody>
      </p:sp>
    </p:spTree>
    <p:extLst>
      <p:ext uri="{BB962C8B-B14F-4D97-AF65-F5344CB8AC3E}">
        <p14:creationId xmlns:p14="http://schemas.microsoft.com/office/powerpoint/2010/main" val="30371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897" y="1709057"/>
            <a:ext cx="5947046" cy="762000"/>
          </a:xfrm>
        </p:spPr>
        <p:txBody>
          <a:bodyPr/>
          <a:lstStyle/>
          <a:p>
            <a:r>
              <a:rPr lang="en-GB" dirty="0" smtClean="0"/>
              <a:t>Correction codes</a:t>
            </a:r>
            <a:endParaRPr lang="en-GB"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025" t="22191" r="5335" b="61473"/>
          <a:stretch/>
        </p:blipFill>
        <p:spPr>
          <a:xfrm>
            <a:off x="1093177" y="2922394"/>
            <a:ext cx="7904285" cy="2083777"/>
          </a:xfrm>
        </p:spPr>
      </p:pic>
    </p:spTree>
    <p:extLst>
      <p:ext uri="{BB962C8B-B14F-4D97-AF65-F5344CB8AC3E}">
        <p14:creationId xmlns:p14="http://schemas.microsoft.com/office/powerpoint/2010/main" val="87033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 referencing</a:t>
            </a:r>
            <a:endParaRPr lang="en-GB" dirty="0"/>
          </a:p>
        </p:txBody>
      </p:sp>
      <p:sp>
        <p:nvSpPr>
          <p:cNvPr id="4" name="Content Placeholder 3"/>
          <p:cNvSpPr>
            <a:spLocks noGrp="1"/>
          </p:cNvSpPr>
          <p:nvPr>
            <p:ph idx="1"/>
          </p:nvPr>
        </p:nvSpPr>
        <p:spPr>
          <a:xfrm>
            <a:off x="611560" y="1916832"/>
            <a:ext cx="8229600" cy="4467200"/>
          </a:xfrm>
        </p:spPr>
        <p:txBody>
          <a:bodyPr/>
          <a:lstStyle/>
          <a:p>
            <a:endParaRPr lang="en-GB" dirty="0" smtClean="0"/>
          </a:p>
          <a:p>
            <a:endParaRPr lang="en-GB" dirty="0"/>
          </a:p>
          <a:p>
            <a:endParaRPr lang="en-GB" dirty="0" smtClean="0"/>
          </a:p>
          <a:p>
            <a:endParaRPr lang="en-GB" dirty="0"/>
          </a:p>
          <a:p>
            <a:endParaRPr lang="en-GB" dirty="0" smtClean="0"/>
          </a:p>
          <a:p>
            <a:endParaRPr lang="en-GB" dirty="0"/>
          </a:p>
          <a:p>
            <a:pPr marL="0" indent="0">
              <a:buNone/>
            </a:pPr>
            <a:r>
              <a:rPr lang="en-GB" dirty="0" smtClean="0"/>
              <a:t>Add page numbers</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660953" cy="400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29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thinking</a:t>
            </a:r>
            <a:endParaRPr lang="en-GB" dirty="0"/>
          </a:p>
        </p:txBody>
      </p:sp>
      <p:sp>
        <p:nvSpPr>
          <p:cNvPr id="3" name="Content Placeholder 2"/>
          <p:cNvSpPr>
            <a:spLocks noGrp="1"/>
          </p:cNvSpPr>
          <p:nvPr>
            <p:ph idx="1"/>
          </p:nvPr>
        </p:nvSpPr>
        <p:spPr>
          <a:xfrm>
            <a:off x="323528" y="1628800"/>
            <a:ext cx="8569647" cy="4467200"/>
          </a:xfrm>
        </p:spPr>
        <p:txBody>
          <a:bodyPr/>
          <a:lstStyle/>
          <a:p>
            <a:pPr marL="0" indent="0">
              <a:buNone/>
            </a:pPr>
            <a:r>
              <a:rPr lang="en-GB" sz="3000" dirty="0" smtClean="0"/>
              <a:t>“A </a:t>
            </a:r>
            <a:r>
              <a:rPr lang="en-GB" sz="3000" dirty="0"/>
              <a:t>problem with </a:t>
            </a:r>
            <a:r>
              <a:rPr lang="en-GB" sz="3000" dirty="0" smtClean="0"/>
              <a:t>[dialogic feedback] </a:t>
            </a:r>
            <a:r>
              <a:rPr lang="en-GB" sz="3000" dirty="0"/>
              <a:t>is that to engage in dialogue you need to see yourself as an expert or an equal. The problem they had with dialogic feedback with me was the same problem they had with commenting on sources. They accept me as the authority and the source as the authority, so whatever the source says or whatever the expert says, they can’t negotiate with it, they can’t talk about it, they just accept it</a:t>
            </a:r>
            <a:r>
              <a:rPr lang="en-GB" sz="3000" dirty="0" smtClean="0"/>
              <a:t>.” (focus group)</a:t>
            </a:r>
            <a:endParaRPr lang="en-GB" sz="3000" dirty="0"/>
          </a:p>
        </p:txBody>
      </p:sp>
    </p:spTree>
    <p:extLst>
      <p:ext uri="{BB962C8B-B14F-4D97-AF65-F5344CB8AC3E}">
        <p14:creationId xmlns:p14="http://schemas.microsoft.com/office/powerpoint/2010/main" val="28059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security</a:t>
            </a:r>
            <a:endParaRPr lang="en-GB" dirty="0"/>
          </a:p>
        </p:txBody>
      </p:sp>
      <p:sp>
        <p:nvSpPr>
          <p:cNvPr id="3" name="Content Placeholder 2"/>
          <p:cNvSpPr>
            <a:spLocks noGrp="1"/>
          </p:cNvSpPr>
          <p:nvPr>
            <p:ph idx="1"/>
          </p:nvPr>
        </p:nvSpPr>
        <p:spPr/>
        <p:txBody>
          <a:bodyPr/>
          <a:lstStyle/>
          <a:p>
            <a:r>
              <a:rPr lang="en-GB" dirty="0" smtClean="0"/>
              <a:t>Track development</a:t>
            </a:r>
          </a:p>
          <a:p>
            <a:r>
              <a:rPr lang="en-GB" dirty="0" smtClean="0"/>
              <a:t>Regular conversations</a:t>
            </a:r>
          </a:p>
          <a:p>
            <a:r>
              <a:rPr lang="en-GB" dirty="0" smtClean="0"/>
              <a:t>Revision history</a:t>
            </a:r>
          </a:p>
          <a:p>
            <a:endParaRPr lang="en-GB" dirty="0"/>
          </a:p>
          <a:p>
            <a:r>
              <a:rPr lang="en-GB" dirty="0" smtClean="0"/>
              <a:t>Potential </a:t>
            </a:r>
            <a:r>
              <a:rPr lang="en-GB" dirty="0" err="1" smtClean="0"/>
              <a:t>vivas</a:t>
            </a:r>
            <a:endParaRPr lang="en-GB" dirty="0"/>
          </a:p>
        </p:txBody>
      </p:sp>
    </p:spTree>
    <p:extLst>
      <p:ext uri="{BB962C8B-B14F-4D97-AF65-F5344CB8AC3E}">
        <p14:creationId xmlns:p14="http://schemas.microsoft.com/office/powerpoint/2010/main" val="2827650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lstStyle/>
          <a:p>
            <a:pPr marL="0" indent="0">
              <a:buNone/>
            </a:pPr>
            <a:r>
              <a:rPr lang="en-GB" dirty="0" smtClean="0"/>
              <a:t>Well yes, there should be some references here, but my free hotel </a:t>
            </a:r>
            <a:r>
              <a:rPr lang="en-GB" dirty="0" err="1" smtClean="0"/>
              <a:t>wi-fi</a:t>
            </a:r>
            <a:r>
              <a:rPr lang="en-GB" dirty="0" smtClean="0"/>
              <a:t> ran out before I managed to get them and put them into the presentation. But really, were you actually going to look at my references for a full two and a half seconds and know where I got all my information from? No way. We could all be making up our reference lists and no one would be able to tell. But anyway, sorry.</a:t>
            </a:r>
          </a:p>
        </p:txBody>
      </p:sp>
    </p:spTree>
    <p:extLst>
      <p:ext uri="{BB962C8B-B14F-4D97-AF65-F5344CB8AC3E}">
        <p14:creationId xmlns:p14="http://schemas.microsoft.com/office/powerpoint/2010/main" val="2141159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611" y="1643743"/>
            <a:ext cx="5947046" cy="762000"/>
          </a:xfrm>
        </p:spPr>
        <p:txBody>
          <a:bodyPr/>
          <a:lstStyle/>
          <a:p>
            <a:r>
              <a:rPr lang="en-GB" dirty="0" smtClean="0"/>
              <a:t>Correct everything?</a:t>
            </a:r>
            <a:endParaRPr lang="en-GB"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8724" b="35887"/>
          <a:stretch/>
        </p:blipFill>
        <p:spPr>
          <a:xfrm>
            <a:off x="0" y="2718497"/>
            <a:ext cx="9157427" cy="3288323"/>
          </a:xfrm>
        </p:spPr>
      </p:pic>
    </p:spTree>
    <p:extLst>
      <p:ext uri="{BB962C8B-B14F-4D97-AF65-F5344CB8AC3E}">
        <p14:creationId xmlns:p14="http://schemas.microsoft.com/office/powerpoint/2010/main" val="3898454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610" y="1643743"/>
            <a:ext cx="7982675" cy="762000"/>
          </a:xfrm>
        </p:spPr>
        <p:txBody>
          <a:bodyPr/>
          <a:lstStyle/>
          <a:p>
            <a:r>
              <a:rPr lang="en-GB" dirty="0" smtClean="0"/>
              <a:t>Track changes and comments</a:t>
            </a:r>
            <a:endParaRPr lang="en-GB" dirty="0"/>
          </a:p>
        </p:txBody>
      </p:sp>
      <p:sp>
        <p:nvSpPr>
          <p:cNvPr id="5" name="Content Placeholder 4"/>
          <p:cNvSpPr>
            <a:spLocks noGrp="1"/>
          </p:cNvSpPr>
          <p:nvPr>
            <p:ph idx="1"/>
          </p:nvPr>
        </p:nvSpPr>
        <p:spPr>
          <a:xfrm>
            <a:off x="663575" y="2492828"/>
            <a:ext cx="8229600" cy="3603171"/>
          </a:xfrm>
        </p:spPr>
        <p:txBody>
          <a:bodyPr/>
          <a:lstStyle/>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52" y="2537053"/>
            <a:ext cx="8479291" cy="117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75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625" y="1957387"/>
            <a:ext cx="7429500" cy="3810000"/>
          </a:xfrm>
        </p:spPr>
      </p:pic>
      <p:sp>
        <p:nvSpPr>
          <p:cNvPr id="6" name="TextBox 5"/>
          <p:cNvSpPr txBox="1"/>
          <p:nvPr/>
        </p:nvSpPr>
        <p:spPr>
          <a:xfrm>
            <a:off x="1043608" y="6093296"/>
            <a:ext cx="4135619" cy="461665"/>
          </a:xfrm>
          <a:prstGeom prst="rect">
            <a:avLst/>
          </a:prstGeom>
          <a:noFill/>
        </p:spPr>
        <p:txBody>
          <a:bodyPr wrap="none" rtlCol="0">
            <a:spAutoFit/>
          </a:bodyPr>
          <a:lstStyle/>
          <a:p>
            <a:r>
              <a:rPr lang="en-GB" sz="1200" dirty="0">
                <a:solidFill>
                  <a:srgbClr val="7030A0"/>
                </a:solidFill>
                <a:latin typeface="TUOS Blake"/>
              </a:rPr>
              <a:t>http</a:t>
            </a:r>
            <a:r>
              <a:rPr lang="en-GB" sz="1200" dirty="0" smtClean="0">
                <a:solidFill>
                  <a:srgbClr val="7030A0"/>
                </a:solidFill>
                <a:latin typeface="TUOS Blake"/>
              </a:rPr>
              <a:t>://www.zaojiance.com/sites/files/features-gm-dv-lg.png</a:t>
            </a:r>
          </a:p>
          <a:p>
            <a:r>
              <a:rPr lang="en-GB" sz="1200" dirty="0" smtClean="0">
                <a:solidFill>
                  <a:srgbClr val="7030A0"/>
                </a:solidFill>
                <a:latin typeface="TUOS Blake"/>
              </a:rPr>
              <a:t>DOA: 08/04/17</a:t>
            </a:r>
            <a:endParaRPr lang="en-GB" sz="1200" dirty="0">
              <a:solidFill>
                <a:srgbClr val="7030A0"/>
              </a:solidFill>
              <a:latin typeface="TUOS Blake"/>
            </a:endParaRPr>
          </a:p>
        </p:txBody>
      </p:sp>
    </p:spTree>
    <p:extLst>
      <p:ext uri="{BB962C8B-B14F-4D97-AF65-F5344CB8AC3E}">
        <p14:creationId xmlns:p14="http://schemas.microsoft.com/office/powerpoint/2010/main" val="145663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Responses</a:t>
            </a:r>
            <a:endParaRPr lang="en-GB" dirty="0"/>
          </a:p>
        </p:txBody>
      </p:sp>
      <p:sp>
        <p:nvSpPr>
          <p:cNvPr id="3" name="Content Placeholder 2"/>
          <p:cNvSpPr>
            <a:spLocks noGrp="1"/>
          </p:cNvSpPr>
          <p:nvPr>
            <p:ph idx="1"/>
          </p:nvPr>
        </p:nvSpPr>
        <p:spPr/>
        <p:txBody>
          <a:bodyPr/>
          <a:lstStyle/>
          <a:p>
            <a:r>
              <a:rPr lang="en-GB" dirty="0" smtClean="0"/>
              <a:t>What does this mean?</a:t>
            </a:r>
          </a:p>
          <a:p>
            <a:r>
              <a:rPr lang="en-GB" dirty="0" smtClean="0"/>
              <a:t>OK it’s a grammar mistake, but what’s the correct form?</a:t>
            </a:r>
          </a:p>
          <a:p>
            <a:r>
              <a:rPr lang="en-GB" dirty="0" smtClean="0"/>
              <a:t>How about if I change it to… [this]?</a:t>
            </a:r>
          </a:p>
          <a:p>
            <a:r>
              <a:rPr lang="en-GB" dirty="0" smtClean="0"/>
              <a:t>Why is this unclear?</a:t>
            </a:r>
          </a:p>
          <a:p>
            <a:r>
              <a:rPr lang="en-GB" dirty="0" smtClean="0"/>
              <a:t>What do you mean this is not related to the main topic???</a:t>
            </a:r>
            <a:endParaRPr lang="en-GB" dirty="0"/>
          </a:p>
        </p:txBody>
      </p:sp>
      <p:sp>
        <p:nvSpPr>
          <p:cNvPr id="4" name="Rectangle 3"/>
          <p:cNvSpPr/>
          <p:nvPr/>
        </p:nvSpPr>
        <p:spPr>
          <a:xfrm rot="19012795">
            <a:off x="1365037" y="2759586"/>
            <a:ext cx="6413935" cy="1862048"/>
          </a:xfrm>
          <a:prstGeom prst="rect">
            <a:avLst/>
          </a:prstGeom>
          <a:noFill/>
        </p:spPr>
        <p:txBody>
          <a:bodyPr wrap="none" lIns="91440" tIns="45720" rIns="91440" bIns="45720">
            <a:spAutoFit/>
          </a:bodyPr>
          <a:lstStyle/>
          <a:p>
            <a:pPr algn="ctr"/>
            <a:r>
              <a:rPr lang="en-US" sz="11500" b="1" cap="none" spc="0" dirty="0" smtClean="0">
                <a:ln w="10541" cmpd="sng">
                  <a:solidFill>
                    <a:srgbClr val="7D7D7D">
                      <a:tint val="100000"/>
                      <a:shade val="100000"/>
                      <a:satMod val="110000"/>
                    </a:srgbClr>
                  </a:solidFill>
                  <a:prstDash val="solid"/>
                </a:ln>
                <a:solidFill>
                  <a:srgbClr val="FF0000"/>
                </a:solidFill>
                <a:effectLst/>
              </a:rPr>
              <a:t>Dialogue</a:t>
            </a:r>
            <a:endParaRPr lang="en-US" sz="11500" b="1" cap="none" spc="0" dirty="0">
              <a:ln w="10541" cmpd="sng">
                <a:solidFill>
                  <a:srgbClr val="7D7D7D">
                    <a:tint val="100000"/>
                    <a:shade val="100000"/>
                    <a:satMod val="110000"/>
                  </a:srgbClr>
                </a:solidFill>
                <a:prstDash val="solid"/>
              </a:ln>
              <a:solidFill>
                <a:srgbClr val="FF0000"/>
              </a:solidFill>
              <a:effectLst/>
            </a:endParaRPr>
          </a:p>
        </p:txBody>
      </p:sp>
    </p:spTree>
    <p:extLst>
      <p:ext uri="{BB962C8B-B14F-4D97-AF65-F5344CB8AC3E}">
        <p14:creationId xmlns:p14="http://schemas.microsoft.com/office/powerpoint/2010/main" val="117032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3" name="Content Placeholder 2"/>
          <p:cNvSpPr>
            <a:spLocks noGrp="1"/>
          </p:cNvSpPr>
          <p:nvPr>
            <p:ph idx="1"/>
          </p:nvPr>
        </p:nvSpPr>
        <p:spPr/>
        <p:txBody>
          <a:bodyPr/>
          <a:lstStyle/>
          <a:p>
            <a:r>
              <a:rPr lang="en-GB" dirty="0" smtClean="0"/>
              <a:t>Dialogue </a:t>
            </a:r>
            <a:r>
              <a:rPr lang="en-GB" dirty="0" smtClean="0">
                <a:sym typeface="Wingdings" panose="05000000000000000000" pitchFamily="2" charset="2"/>
              </a:rPr>
              <a:t> </a:t>
            </a:r>
            <a:endParaRPr lang="en-GB" dirty="0" smtClean="0"/>
          </a:p>
          <a:p>
            <a:r>
              <a:rPr lang="en-GB" dirty="0" smtClean="0"/>
              <a:t>Dialogic </a:t>
            </a:r>
            <a:r>
              <a:rPr lang="en-GB" dirty="0"/>
              <a:t>feedback</a:t>
            </a:r>
          </a:p>
          <a:p>
            <a:pPr lvl="1"/>
            <a:r>
              <a:rPr lang="en-GB" dirty="0"/>
              <a:t>2-way</a:t>
            </a:r>
          </a:p>
          <a:p>
            <a:pPr lvl="1"/>
            <a:r>
              <a:rPr lang="en-GB" dirty="0"/>
              <a:t>Face-to-face</a:t>
            </a:r>
          </a:p>
          <a:p>
            <a:pPr lvl="1"/>
            <a:r>
              <a:rPr lang="en-GB" dirty="0"/>
              <a:t>Online</a:t>
            </a:r>
          </a:p>
          <a:p>
            <a:r>
              <a:rPr lang="en-GB" dirty="0" smtClean="0"/>
              <a:t>Monologic feedback</a:t>
            </a:r>
          </a:p>
          <a:p>
            <a:pPr lvl="1"/>
            <a:r>
              <a:rPr lang="en-GB" dirty="0" smtClean="0"/>
              <a:t>1-way</a:t>
            </a:r>
          </a:p>
          <a:p>
            <a:pPr lvl="1"/>
            <a:endParaRPr lang="en-GB" dirty="0" smtClean="0"/>
          </a:p>
        </p:txBody>
      </p:sp>
    </p:spTree>
    <p:extLst>
      <p:ext uri="{BB962C8B-B14F-4D97-AF65-F5344CB8AC3E}">
        <p14:creationId xmlns:p14="http://schemas.microsoft.com/office/powerpoint/2010/main" val="104706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Bringing learners and tutors together in the writing process through dialogic feedback </a:t>
            </a:r>
          </a:p>
        </p:txBody>
      </p:sp>
      <p:sp>
        <p:nvSpPr>
          <p:cNvPr id="3" name="Subtitle 2"/>
          <p:cNvSpPr>
            <a:spLocks noGrp="1"/>
          </p:cNvSpPr>
          <p:nvPr>
            <p:ph type="subTitle" idx="1"/>
          </p:nvPr>
        </p:nvSpPr>
        <p:spPr/>
        <p:txBody>
          <a:bodyPr>
            <a:normAutofit fontScale="77500" lnSpcReduction="20000"/>
          </a:bodyPr>
          <a:lstStyle/>
          <a:p>
            <a:r>
              <a:rPr lang="en-GB" dirty="0" smtClean="0"/>
              <a:t>Chris Smith</a:t>
            </a:r>
          </a:p>
          <a:p>
            <a:r>
              <a:rPr lang="en-GB" dirty="0" smtClean="0"/>
              <a:t>Chris.R.Smith@Sheffield.ac.uk</a:t>
            </a:r>
          </a:p>
          <a:p>
            <a:r>
              <a:rPr lang="en-GB" dirty="0" smtClean="0"/>
              <a:t>@</a:t>
            </a:r>
            <a:r>
              <a:rPr lang="en-GB" dirty="0" err="1" smtClean="0"/>
              <a:t>Chris_Myth</a:t>
            </a:r>
            <a:endParaRPr lang="en-GB" dirty="0"/>
          </a:p>
        </p:txBody>
      </p:sp>
    </p:spTree>
    <p:extLst>
      <p:ext uri="{BB962C8B-B14F-4D97-AF65-F5344CB8AC3E}">
        <p14:creationId xmlns:p14="http://schemas.microsoft.com/office/powerpoint/2010/main" val="743084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uos_ppt_template_white">
  <a:themeElements>
    <a:clrScheme name="">
      <a:dk1>
        <a:srgbClr val="00FFFF"/>
      </a:dk1>
      <a:lt1>
        <a:srgbClr val="FFFFFF"/>
      </a:lt1>
      <a:dk2>
        <a:srgbClr val="FFFF33"/>
      </a:dk2>
      <a:lt2>
        <a:srgbClr val="FCFBE3"/>
      </a:lt2>
      <a:accent1>
        <a:srgbClr val="FFFF00"/>
      </a:accent1>
      <a:accent2>
        <a:srgbClr val="B5B5B5"/>
      </a:accent2>
      <a:accent3>
        <a:srgbClr val="FFFFFF"/>
      </a:accent3>
      <a:accent4>
        <a:srgbClr val="00DADA"/>
      </a:accent4>
      <a:accent5>
        <a:srgbClr val="FFFFAA"/>
      </a:accent5>
      <a:accent6>
        <a:srgbClr val="A4A4A4"/>
      </a:accent6>
      <a:hlink>
        <a:srgbClr val="00B4F0"/>
      </a:hlink>
      <a:folHlink>
        <a:srgbClr val="FF00AE"/>
      </a:folHlink>
    </a:clrScheme>
    <a:fontScheme name="Default Design">
      <a:majorFont>
        <a:latin typeface="TUOS Stephenson"/>
        <a:ea typeface=""/>
        <a:cs typeface=""/>
      </a:majorFont>
      <a:minorFont>
        <a:latin typeface="TUOS Blak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lnDef>
  </a:objectDefaults>
  <a:extraClrSchemeLst>
    <a:extraClrScheme>
      <a:clrScheme name="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CFBE3"/>
    </a:dk1>
    <a:lt1>
      <a:srgbClr val="FFFFFF"/>
    </a:lt1>
    <a:dk2>
      <a:srgbClr val="336699"/>
    </a:dk2>
    <a:lt2>
      <a:srgbClr val="FFFF33"/>
    </a:lt2>
    <a:accent1>
      <a:srgbClr val="FFFF00"/>
    </a:accent1>
    <a:accent2>
      <a:srgbClr val="B5B5B5"/>
    </a:accent2>
    <a:accent3>
      <a:srgbClr val="ADB8CA"/>
    </a:accent3>
    <a:accent4>
      <a:srgbClr val="DADADA"/>
    </a:accent4>
    <a:accent5>
      <a:srgbClr val="FFFFAA"/>
    </a:accent5>
    <a:accent6>
      <a:srgbClr val="A4A4A4"/>
    </a:accent6>
    <a:hlink>
      <a:srgbClr val="00B4F0"/>
    </a:hlink>
    <a:folHlink>
      <a:srgbClr val="FF00AE"/>
    </a:folHlink>
  </a:clrScheme>
</a:themeOverride>
</file>

<file path=docProps/app.xml><?xml version="1.0" encoding="utf-8"?>
<Properties xmlns="http://schemas.openxmlformats.org/officeDocument/2006/extended-properties" xmlns:vt="http://schemas.openxmlformats.org/officeDocument/2006/docPropsVTypes">
  <Template>ELTC BASIC PPT Template2017</Template>
  <TotalTime>2553</TotalTime>
  <Words>883</Words>
  <Application>Microsoft Office PowerPoint</Application>
  <PresentationFormat>On-screen Show (4:3)</PresentationFormat>
  <Paragraphs>142</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tuos_ppt_template_white</vt:lpstr>
      <vt:lpstr>Discuss</vt:lpstr>
      <vt:lpstr>Red pen corrections</vt:lpstr>
      <vt:lpstr>Correction codes</vt:lpstr>
      <vt:lpstr>Correct everything?</vt:lpstr>
      <vt:lpstr>Track changes and comments</vt:lpstr>
      <vt:lpstr>PowerPoint Presentation</vt:lpstr>
      <vt:lpstr>Responses</vt:lpstr>
      <vt:lpstr>Definitions</vt:lpstr>
      <vt:lpstr>Bringing learners and tutors together in the writing process through dialogic feedback </vt:lpstr>
      <vt:lpstr>Overview</vt:lpstr>
      <vt:lpstr>Learning Oriented Assessment </vt:lpstr>
      <vt:lpstr>Context</vt:lpstr>
      <vt:lpstr>Context</vt:lpstr>
      <vt:lpstr>Extended Writing </vt:lpstr>
      <vt:lpstr>Implementation: Online</vt:lpstr>
      <vt:lpstr>PowerPoint Presentation</vt:lpstr>
      <vt:lpstr>Tech specs</vt:lpstr>
      <vt:lpstr>Feedback (End of course)</vt:lpstr>
      <vt:lpstr>Feedback (Focus group)</vt:lpstr>
      <vt:lpstr>Implementation: Face-to-Face</vt:lpstr>
      <vt:lpstr>Student feedback Tutorials</vt:lpstr>
      <vt:lpstr>Teacher feedback</vt:lpstr>
      <vt:lpstr>Teacher feedback Tutorials</vt:lpstr>
      <vt:lpstr>Parkinson’s Law</vt:lpstr>
      <vt:lpstr>Parkinson’s Law</vt:lpstr>
      <vt:lpstr>Parkinson’s Law</vt:lpstr>
      <vt:lpstr>Issues for the Future</vt:lpstr>
      <vt:lpstr>Learner training</vt:lpstr>
      <vt:lpstr>Source engagement</vt:lpstr>
      <vt:lpstr>Source referencing</vt:lpstr>
      <vt:lpstr>Critical thinking</vt:lpstr>
      <vt:lpstr>Assessment security</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learners and tutors together in the writing process through dialogic feedback </dc:title>
  <dc:creator>Chris Smith</dc:creator>
  <cp:lastModifiedBy>Chris Smith</cp:lastModifiedBy>
  <cp:revision>39</cp:revision>
  <dcterms:created xsi:type="dcterms:W3CDTF">2017-04-05T15:51:14Z</dcterms:created>
  <dcterms:modified xsi:type="dcterms:W3CDTF">2017-04-09T00:38:29Z</dcterms:modified>
</cp:coreProperties>
</file>