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22"/>
  </p:handoutMasterIdLst>
  <p:sldIdLst>
    <p:sldId id="257" r:id="rId2"/>
    <p:sldId id="258" r:id="rId3"/>
    <p:sldId id="259" r:id="rId4"/>
    <p:sldId id="260" r:id="rId5"/>
    <p:sldId id="277" r:id="rId6"/>
    <p:sldId id="261" r:id="rId7"/>
    <p:sldId id="278" r:id="rId8"/>
    <p:sldId id="263" r:id="rId9"/>
    <p:sldId id="264" r:id="rId10"/>
    <p:sldId id="266" r:id="rId11"/>
    <p:sldId id="279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A0B2"/>
    <a:srgbClr val="F88856"/>
    <a:srgbClr val="003366"/>
    <a:srgbClr val="FAB190"/>
    <a:srgbClr val="B6E088"/>
    <a:srgbClr val="E49494"/>
    <a:srgbClr val="B6CABF"/>
    <a:srgbClr val="A1C3C1"/>
    <a:srgbClr val="8FB7B5"/>
    <a:srgbClr val="E0E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02" autoAdjust="0"/>
    <p:restoredTop sz="94660"/>
  </p:normalViewPr>
  <p:slideViewPr>
    <p:cSldViewPr snapToGrid="0">
      <p:cViewPr varScale="1">
        <p:scale>
          <a:sx n="75" d="100"/>
          <a:sy n="75" d="100"/>
        </p:scale>
        <p:origin x="78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60EB1A-F0AB-4669-B3DB-811DCFFD706C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CCDD7E1-C245-499F-B680-D97A96D4FDBF}">
      <dgm:prSet phldrT="[Text]"/>
      <dgm:spPr/>
      <dgm:t>
        <a:bodyPr/>
        <a:lstStyle/>
        <a:p>
          <a:r>
            <a:rPr lang="en-US" dirty="0" smtClean="0">
              <a:solidFill>
                <a:srgbClr val="002060"/>
              </a:solidFill>
            </a:rPr>
            <a:t>Nerves</a:t>
          </a:r>
          <a:endParaRPr lang="en-US" dirty="0">
            <a:solidFill>
              <a:srgbClr val="002060"/>
            </a:solidFill>
          </a:endParaRPr>
        </a:p>
      </dgm:t>
    </dgm:pt>
    <dgm:pt modelId="{F59908B1-2C04-4D13-8AC8-2D42F5B65781}" type="parTrans" cxnId="{A4EE458D-EC34-4597-89D2-8C98402D1AC4}">
      <dgm:prSet/>
      <dgm:spPr/>
      <dgm:t>
        <a:bodyPr/>
        <a:lstStyle/>
        <a:p>
          <a:endParaRPr lang="en-US"/>
        </a:p>
      </dgm:t>
    </dgm:pt>
    <dgm:pt modelId="{30EFCA0D-440F-4DA6-B9CF-413E4BC48DE9}" type="sibTrans" cxnId="{A4EE458D-EC34-4597-89D2-8C98402D1AC4}">
      <dgm:prSet/>
      <dgm:spPr/>
      <dgm:t>
        <a:bodyPr/>
        <a:lstStyle/>
        <a:p>
          <a:endParaRPr lang="en-US"/>
        </a:p>
      </dgm:t>
    </dgm:pt>
    <dgm:pt modelId="{AA7FEA2A-C0E2-460E-AF83-8A8EC40E716C}">
      <dgm:prSet phldrT="[Text]"/>
      <dgm:spPr/>
      <dgm:t>
        <a:bodyPr/>
        <a:lstStyle/>
        <a:p>
          <a:r>
            <a:rPr lang="en-US" dirty="0" smtClean="0">
              <a:solidFill>
                <a:srgbClr val="002060"/>
              </a:solidFill>
            </a:rPr>
            <a:t>Timing</a:t>
          </a:r>
          <a:endParaRPr lang="en-US" dirty="0">
            <a:solidFill>
              <a:srgbClr val="002060"/>
            </a:solidFill>
          </a:endParaRPr>
        </a:p>
      </dgm:t>
    </dgm:pt>
    <dgm:pt modelId="{A63C8288-49E4-4AA4-8683-3EEA551DEAA1}" type="parTrans" cxnId="{501DB62F-29BB-4204-A2D2-1E759CD3DA85}">
      <dgm:prSet/>
      <dgm:spPr/>
      <dgm:t>
        <a:bodyPr/>
        <a:lstStyle/>
        <a:p>
          <a:endParaRPr lang="en-US"/>
        </a:p>
      </dgm:t>
    </dgm:pt>
    <dgm:pt modelId="{57C62436-73BE-4F61-91A0-C26D8CCE82C2}" type="sibTrans" cxnId="{501DB62F-29BB-4204-A2D2-1E759CD3DA85}">
      <dgm:prSet/>
      <dgm:spPr/>
      <dgm:t>
        <a:bodyPr/>
        <a:lstStyle/>
        <a:p>
          <a:endParaRPr lang="en-US"/>
        </a:p>
      </dgm:t>
    </dgm:pt>
    <dgm:pt modelId="{C92BD930-B5E5-443A-9CF9-0D1F7AA10F0E}">
      <dgm:prSet phldrT="[Text]"/>
      <dgm:spPr/>
      <dgm:t>
        <a:bodyPr/>
        <a:lstStyle/>
        <a:p>
          <a:r>
            <a:rPr lang="en-US" dirty="0" smtClean="0">
              <a:solidFill>
                <a:srgbClr val="002060"/>
              </a:solidFill>
            </a:rPr>
            <a:t>Structure</a:t>
          </a:r>
          <a:endParaRPr lang="en-US" dirty="0">
            <a:solidFill>
              <a:srgbClr val="002060"/>
            </a:solidFill>
          </a:endParaRPr>
        </a:p>
      </dgm:t>
    </dgm:pt>
    <dgm:pt modelId="{1787D9E1-23D4-4B2C-8AD6-E3A6209493B5}" type="parTrans" cxnId="{27886F26-54C3-47A4-98B4-9FA846754615}">
      <dgm:prSet/>
      <dgm:spPr/>
      <dgm:t>
        <a:bodyPr/>
        <a:lstStyle/>
        <a:p>
          <a:endParaRPr lang="en-US"/>
        </a:p>
      </dgm:t>
    </dgm:pt>
    <dgm:pt modelId="{3A548945-7064-4207-A4F0-E4086F63A2A4}" type="sibTrans" cxnId="{27886F26-54C3-47A4-98B4-9FA846754615}">
      <dgm:prSet/>
      <dgm:spPr/>
      <dgm:t>
        <a:bodyPr/>
        <a:lstStyle/>
        <a:p>
          <a:endParaRPr lang="en-US"/>
        </a:p>
      </dgm:t>
    </dgm:pt>
    <dgm:pt modelId="{0FF64FAF-AB8B-4401-BC0C-069406CBC1A8}" type="pres">
      <dgm:prSet presAssocID="{5360EB1A-F0AB-4669-B3DB-811DCFFD706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E913B2A-4C7B-4671-BA80-9683053061C7}" type="pres">
      <dgm:prSet presAssocID="{2CCDD7E1-C245-499F-B680-D97A96D4FDBF}" presName="vertOne" presStyleCnt="0"/>
      <dgm:spPr/>
    </dgm:pt>
    <dgm:pt modelId="{8673EEFD-45C3-495B-A0AC-77A5018C2004}" type="pres">
      <dgm:prSet presAssocID="{2CCDD7E1-C245-499F-B680-D97A96D4FDBF}" presName="txOne" presStyleLbl="node0" presStyleIdx="0" presStyleCnt="1" custLinFactNeighborX="-37" custLinFactNeighborY="-6535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DD12569-D278-4495-9B4D-48DAC8FE6AD9}" type="pres">
      <dgm:prSet presAssocID="{2CCDD7E1-C245-499F-B680-D97A96D4FDBF}" presName="parTransOne" presStyleCnt="0"/>
      <dgm:spPr/>
    </dgm:pt>
    <dgm:pt modelId="{EBB11E4D-3EB5-4D86-A884-18F69666F0DC}" type="pres">
      <dgm:prSet presAssocID="{2CCDD7E1-C245-499F-B680-D97A96D4FDBF}" presName="horzOne" presStyleCnt="0"/>
      <dgm:spPr/>
    </dgm:pt>
    <dgm:pt modelId="{83A7BB42-69E7-46B6-BFC3-0E5CB3688198}" type="pres">
      <dgm:prSet presAssocID="{AA7FEA2A-C0E2-460E-AF83-8A8EC40E716C}" presName="vertTwo" presStyleCnt="0"/>
      <dgm:spPr/>
    </dgm:pt>
    <dgm:pt modelId="{3C800015-48D5-4A95-9A53-CBBB084C185F}" type="pres">
      <dgm:prSet presAssocID="{AA7FEA2A-C0E2-460E-AF83-8A8EC40E716C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0B6275B-DE44-4B04-8F56-B05D4C96BAF2}" type="pres">
      <dgm:prSet presAssocID="{AA7FEA2A-C0E2-460E-AF83-8A8EC40E716C}" presName="horzTwo" presStyleCnt="0"/>
      <dgm:spPr/>
    </dgm:pt>
    <dgm:pt modelId="{5F5B95FA-7D08-46A5-93D3-0D60170EF60B}" type="pres">
      <dgm:prSet presAssocID="{57C62436-73BE-4F61-91A0-C26D8CCE82C2}" presName="sibSpaceTwo" presStyleCnt="0"/>
      <dgm:spPr/>
    </dgm:pt>
    <dgm:pt modelId="{FEBF247D-3D47-490D-877B-71FF316F8E3E}" type="pres">
      <dgm:prSet presAssocID="{C92BD930-B5E5-443A-9CF9-0D1F7AA10F0E}" presName="vertTwo" presStyleCnt="0"/>
      <dgm:spPr/>
    </dgm:pt>
    <dgm:pt modelId="{31B32FF2-8485-43A7-BEAD-47BF61DD51B0}" type="pres">
      <dgm:prSet presAssocID="{C92BD930-B5E5-443A-9CF9-0D1F7AA10F0E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B3E5B2B-98D3-48F7-9027-8E8F8FE4D38B}" type="pres">
      <dgm:prSet presAssocID="{C92BD930-B5E5-443A-9CF9-0D1F7AA10F0E}" presName="horzTwo" presStyleCnt="0"/>
      <dgm:spPr/>
    </dgm:pt>
  </dgm:ptLst>
  <dgm:cxnLst>
    <dgm:cxn modelId="{27886F26-54C3-47A4-98B4-9FA846754615}" srcId="{2CCDD7E1-C245-499F-B680-D97A96D4FDBF}" destId="{C92BD930-B5E5-443A-9CF9-0D1F7AA10F0E}" srcOrd="1" destOrd="0" parTransId="{1787D9E1-23D4-4B2C-8AD6-E3A6209493B5}" sibTransId="{3A548945-7064-4207-A4F0-E4086F63A2A4}"/>
    <dgm:cxn modelId="{C4CB7F9F-BC9F-4A54-A28D-CE51109CCE13}" type="presOf" srcId="{AA7FEA2A-C0E2-460E-AF83-8A8EC40E716C}" destId="{3C800015-48D5-4A95-9A53-CBBB084C185F}" srcOrd="0" destOrd="0" presId="urn:microsoft.com/office/officeart/2005/8/layout/hierarchy4"/>
    <dgm:cxn modelId="{501DB62F-29BB-4204-A2D2-1E759CD3DA85}" srcId="{2CCDD7E1-C245-499F-B680-D97A96D4FDBF}" destId="{AA7FEA2A-C0E2-460E-AF83-8A8EC40E716C}" srcOrd="0" destOrd="0" parTransId="{A63C8288-49E4-4AA4-8683-3EEA551DEAA1}" sibTransId="{57C62436-73BE-4F61-91A0-C26D8CCE82C2}"/>
    <dgm:cxn modelId="{E6CE5AE3-30BC-4B15-8ED2-D2F3B9570003}" type="presOf" srcId="{2CCDD7E1-C245-499F-B680-D97A96D4FDBF}" destId="{8673EEFD-45C3-495B-A0AC-77A5018C2004}" srcOrd="0" destOrd="0" presId="urn:microsoft.com/office/officeart/2005/8/layout/hierarchy4"/>
    <dgm:cxn modelId="{3608F5B9-BEF7-49D7-83BA-CC6391111D35}" type="presOf" srcId="{C92BD930-B5E5-443A-9CF9-0D1F7AA10F0E}" destId="{31B32FF2-8485-43A7-BEAD-47BF61DD51B0}" srcOrd="0" destOrd="0" presId="urn:microsoft.com/office/officeart/2005/8/layout/hierarchy4"/>
    <dgm:cxn modelId="{A4EE458D-EC34-4597-89D2-8C98402D1AC4}" srcId="{5360EB1A-F0AB-4669-B3DB-811DCFFD706C}" destId="{2CCDD7E1-C245-499F-B680-D97A96D4FDBF}" srcOrd="0" destOrd="0" parTransId="{F59908B1-2C04-4D13-8AC8-2D42F5B65781}" sibTransId="{30EFCA0D-440F-4DA6-B9CF-413E4BC48DE9}"/>
    <dgm:cxn modelId="{C86DBF79-AC56-4BD8-B1E0-DD558AF302D4}" type="presOf" srcId="{5360EB1A-F0AB-4669-B3DB-811DCFFD706C}" destId="{0FF64FAF-AB8B-4401-BC0C-069406CBC1A8}" srcOrd="0" destOrd="0" presId="urn:microsoft.com/office/officeart/2005/8/layout/hierarchy4"/>
    <dgm:cxn modelId="{5A825CEC-791A-4FAC-A986-155C0C37C7E0}" type="presParOf" srcId="{0FF64FAF-AB8B-4401-BC0C-069406CBC1A8}" destId="{3E913B2A-4C7B-4671-BA80-9683053061C7}" srcOrd="0" destOrd="0" presId="urn:microsoft.com/office/officeart/2005/8/layout/hierarchy4"/>
    <dgm:cxn modelId="{64BB44E3-E4F7-4E4B-9970-4B911A33275B}" type="presParOf" srcId="{3E913B2A-4C7B-4671-BA80-9683053061C7}" destId="{8673EEFD-45C3-495B-A0AC-77A5018C2004}" srcOrd="0" destOrd="0" presId="urn:microsoft.com/office/officeart/2005/8/layout/hierarchy4"/>
    <dgm:cxn modelId="{8BA7D7DD-12CE-4C2A-BAE2-84112C9CB29E}" type="presParOf" srcId="{3E913B2A-4C7B-4671-BA80-9683053061C7}" destId="{8DD12569-D278-4495-9B4D-48DAC8FE6AD9}" srcOrd="1" destOrd="0" presId="urn:microsoft.com/office/officeart/2005/8/layout/hierarchy4"/>
    <dgm:cxn modelId="{EF40AF42-DDC4-495C-8B96-298F6FDC5E82}" type="presParOf" srcId="{3E913B2A-4C7B-4671-BA80-9683053061C7}" destId="{EBB11E4D-3EB5-4D86-A884-18F69666F0DC}" srcOrd="2" destOrd="0" presId="urn:microsoft.com/office/officeart/2005/8/layout/hierarchy4"/>
    <dgm:cxn modelId="{95065AD7-2C98-4242-BCC9-C3F39FC04C52}" type="presParOf" srcId="{EBB11E4D-3EB5-4D86-A884-18F69666F0DC}" destId="{83A7BB42-69E7-46B6-BFC3-0E5CB3688198}" srcOrd="0" destOrd="0" presId="urn:microsoft.com/office/officeart/2005/8/layout/hierarchy4"/>
    <dgm:cxn modelId="{04A5CF0B-FBB5-4E80-8EA3-867DFA2CDE1B}" type="presParOf" srcId="{83A7BB42-69E7-46B6-BFC3-0E5CB3688198}" destId="{3C800015-48D5-4A95-9A53-CBBB084C185F}" srcOrd="0" destOrd="0" presId="urn:microsoft.com/office/officeart/2005/8/layout/hierarchy4"/>
    <dgm:cxn modelId="{B1B93DA0-D57E-4EAC-BD09-3D5FBEC580BF}" type="presParOf" srcId="{83A7BB42-69E7-46B6-BFC3-0E5CB3688198}" destId="{E0B6275B-DE44-4B04-8F56-B05D4C96BAF2}" srcOrd="1" destOrd="0" presId="urn:microsoft.com/office/officeart/2005/8/layout/hierarchy4"/>
    <dgm:cxn modelId="{B8863EED-0B67-4DD3-AF71-ABE78A2CF6B1}" type="presParOf" srcId="{EBB11E4D-3EB5-4D86-A884-18F69666F0DC}" destId="{5F5B95FA-7D08-46A5-93D3-0D60170EF60B}" srcOrd="1" destOrd="0" presId="urn:microsoft.com/office/officeart/2005/8/layout/hierarchy4"/>
    <dgm:cxn modelId="{CD197476-C466-4DA2-8274-E98FFB618390}" type="presParOf" srcId="{EBB11E4D-3EB5-4D86-A884-18F69666F0DC}" destId="{FEBF247D-3D47-490D-877B-71FF316F8E3E}" srcOrd="2" destOrd="0" presId="urn:microsoft.com/office/officeart/2005/8/layout/hierarchy4"/>
    <dgm:cxn modelId="{4E81CA1F-8EA6-44BB-B73C-047D72DB9C4E}" type="presParOf" srcId="{FEBF247D-3D47-490D-877B-71FF316F8E3E}" destId="{31B32FF2-8485-43A7-BEAD-47BF61DD51B0}" srcOrd="0" destOrd="0" presId="urn:microsoft.com/office/officeart/2005/8/layout/hierarchy4"/>
    <dgm:cxn modelId="{241F5742-315D-4196-BD11-AE70F68DA6C3}" type="presParOf" srcId="{FEBF247D-3D47-490D-877B-71FF316F8E3E}" destId="{6B3E5B2B-98D3-48F7-9027-8E8F8FE4D38B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FC19E9-B332-4474-8623-A69AE2120DF9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C553EFD3-63DA-42CD-BACF-96FA3C7B0B02}">
      <dgm:prSet phldrT="[Text]"/>
      <dgm:spPr/>
      <dgm:t>
        <a:bodyPr/>
        <a:lstStyle/>
        <a:p>
          <a:r>
            <a:rPr lang="en-US" dirty="0" smtClean="0"/>
            <a:t>Student</a:t>
          </a:r>
          <a:endParaRPr lang="en-US" dirty="0"/>
        </a:p>
      </dgm:t>
    </dgm:pt>
    <dgm:pt modelId="{9A93E872-0078-4C58-BA2F-F84B57DDD27D}" type="parTrans" cxnId="{5D81A850-1024-484E-8D01-7824990D33E9}">
      <dgm:prSet/>
      <dgm:spPr/>
      <dgm:t>
        <a:bodyPr/>
        <a:lstStyle/>
        <a:p>
          <a:endParaRPr lang="en-US"/>
        </a:p>
      </dgm:t>
    </dgm:pt>
    <dgm:pt modelId="{1F8A3939-AE95-43F3-8D1C-6D43EFEB2626}" type="sibTrans" cxnId="{5D81A850-1024-484E-8D01-7824990D33E9}">
      <dgm:prSet/>
      <dgm:spPr/>
      <dgm:t>
        <a:bodyPr/>
        <a:lstStyle/>
        <a:p>
          <a:endParaRPr lang="en-US"/>
        </a:p>
      </dgm:t>
    </dgm:pt>
    <dgm:pt modelId="{64056DDC-1013-4592-B31F-F39505D2EF2B}">
      <dgm:prSet phldrT="[Text]"/>
      <dgm:spPr/>
      <dgm:t>
        <a:bodyPr/>
        <a:lstStyle/>
        <a:p>
          <a:r>
            <a:rPr lang="en-US" dirty="0" smtClean="0"/>
            <a:t>Subject lecturer </a:t>
          </a:r>
          <a:endParaRPr lang="en-US" dirty="0"/>
        </a:p>
      </dgm:t>
    </dgm:pt>
    <dgm:pt modelId="{99375C16-12DD-4353-A4CA-97002BED3F99}" type="parTrans" cxnId="{F0183142-F0CF-4E69-9B4B-B60364BA54D1}">
      <dgm:prSet/>
      <dgm:spPr/>
      <dgm:t>
        <a:bodyPr/>
        <a:lstStyle/>
        <a:p>
          <a:endParaRPr lang="en-US"/>
        </a:p>
      </dgm:t>
    </dgm:pt>
    <dgm:pt modelId="{6276F105-2070-42D6-BB2F-A6CD6459EEB7}" type="sibTrans" cxnId="{F0183142-F0CF-4E69-9B4B-B60364BA54D1}">
      <dgm:prSet/>
      <dgm:spPr/>
      <dgm:t>
        <a:bodyPr/>
        <a:lstStyle/>
        <a:p>
          <a:endParaRPr lang="en-US"/>
        </a:p>
      </dgm:t>
    </dgm:pt>
    <dgm:pt modelId="{688DD756-21E9-440D-B854-3FFEAC839651}">
      <dgm:prSet phldrT="[Text]"/>
      <dgm:spPr/>
      <dgm:t>
        <a:bodyPr/>
        <a:lstStyle/>
        <a:p>
          <a:r>
            <a:rPr lang="en-US" dirty="0" smtClean="0"/>
            <a:t>EAP teacher</a:t>
          </a:r>
          <a:endParaRPr lang="en-US" dirty="0"/>
        </a:p>
      </dgm:t>
    </dgm:pt>
    <dgm:pt modelId="{75B7B85B-0036-4593-9E18-985C9801DFD0}" type="parTrans" cxnId="{B271904F-7CE2-4936-99B9-644E37D1AA2A}">
      <dgm:prSet/>
      <dgm:spPr/>
      <dgm:t>
        <a:bodyPr/>
        <a:lstStyle/>
        <a:p>
          <a:endParaRPr lang="en-US"/>
        </a:p>
      </dgm:t>
    </dgm:pt>
    <dgm:pt modelId="{A8DBA00D-B889-44A7-A837-03BCCB99A4D0}" type="sibTrans" cxnId="{B271904F-7CE2-4936-99B9-644E37D1AA2A}">
      <dgm:prSet/>
      <dgm:spPr/>
      <dgm:t>
        <a:bodyPr/>
        <a:lstStyle/>
        <a:p>
          <a:endParaRPr lang="en-US"/>
        </a:p>
      </dgm:t>
    </dgm:pt>
    <dgm:pt modelId="{78D3A58C-EFD1-4D1C-83B8-2466F03FCA03}" type="pres">
      <dgm:prSet presAssocID="{E1FC19E9-B332-4474-8623-A69AE2120DF9}" presName="compositeShape" presStyleCnt="0">
        <dgm:presLayoutVars>
          <dgm:chMax val="7"/>
          <dgm:dir/>
          <dgm:resizeHandles val="exact"/>
        </dgm:presLayoutVars>
      </dgm:prSet>
      <dgm:spPr/>
    </dgm:pt>
    <dgm:pt modelId="{B8EE2E73-25C2-4688-B1E2-EDFAC4D76644}" type="pres">
      <dgm:prSet presAssocID="{C553EFD3-63DA-42CD-BACF-96FA3C7B0B02}" presName="circ1" presStyleLbl="vennNode1" presStyleIdx="0" presStyleCnt="3" custLinFactNeighborX="4406" custLinFactNeighborY="-12244"/>
      <dgm:spPr/>
      <dgm:t>
        <a:bodyPr/>
        <a:lstStyle/>
        <a:p>
          <a:endParaRPr lang="en-US"/>
        </a:p>
      </dgm:t>
    </dgm:pt>
    <dgm:pt modelId="{293161EF-6CAA-4B5D-801F-35733CCF32AF}" type="pres">
      <dgm:prSet presAssocID="{C553EFD3-63DA-42CD-BACF-96FA3C7B0B02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1A42E5-B91B-42B5-BD9E-EA64C7D00F57}" type="pres">
      <dgm:prSet presAssocID="{64056DDC-1013-4592-B31F-F39505D2EF2B}" presName="circ2" presStyleLbl="vennNode1" presStyleIdx="1" presStyleCnt="3" custLinFactNeighborX="1073" custLinFactNeighborY="7721"/>
      <dgm:spPr/>
      <dgm:t>
        <a:bodyPr/>
        <a:lstStyle/>
        <a:p>
          <a:endParaRPr lang="en-US"/>
        </a:p>
      </dgm:t>
    </dgm:pt>
    <dgm:pt modelId="{E6E187FB-0A8C-4379-9410-24300D2EFA44}" type="pres">
      <dgm:prSet presAssocID="{64056DDC-1013-4592-B31F-F39505D2EF2B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2BD8B1-74AB-44E5-8539-A35D12FBE6B2}" type="pres">
      <dgm:prSet presAssocID="{688DD756-21E9-440D-B854-3FFEAC839651}" presName="circ3" presStyleLbl="vennNode1" presStyleIdx="2" presStyleCnt="3" custLinFactNeighborX="1501" custLinFactNeighborY="2083"/>
      <dgm:spPr/>
      <dgm:t>
        <a:bodyPr/>
        <a:lstStyle/>
        <a:p>
          <a:endParaRPr lang="en-US"/>
        </a:p>
      </dgm:t>
    </dgm:pt>
    <dgm:pt modelId="{2EB9A291-6279-420D-BB19-E5ED7D0663C2}" type="pres">
      <dgm:prSet presAssocID="{688DD756-21E9-440D-B854-3FFEAC839651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A83E7AC-FFCB-4B92-9646-D5B2434434C1}" type="presOf" srcId="{64056DDC-1013-4592-B31F-F39505D2EF2B}" destId="{E6E187FB-0A8C-4379-9410-24300D2EFA44}" srcOrd="1" destOrd="0" presId="urn:microsoft.com/office/officeart/2005/8/layout/venn1"/>
    <dgm:cxn modelId="{F0183142-F0CF-4E69-9B4B-B60364BA54D1}" srcId="{E1FC19E9-B332-4474-8623-A69AE2120DF9}" destId="{64056DDC-1013-4592-B31F-F39505D2EF2B}" srcOrd="1" destOrd="0" parTransId="{99375C16-12DD-4353-A4CA-97002BED3F99}" sibTransId="{6276F105-2070-42D6-BB2F-A6CD6459EEB7}"/>
    <dgm:cxn modelId="{B271904F-7CE2-4936-99B9-644E37D1AA2A}" srcId="{E1FC19E9-B332-4474-8623-A69AE2120DF9}" destId="{688DD756-21E9-440D-B854-3FFEAC839651}" srcOrd="2" destOrd="0" parTransId="{75B7B85B-0036-4593-9E18-985C9801DFD0}" sibTransId="{A8DBA00D-B889-44A7-A837-03BCCB99A4D0}"/>
    <dgm:cxn modelId="{72D8CBD3-472E-4213-B635-66C90E955060}" type="presOf" srcId="{E1FC19E9-B332-4474-8623-A69AE2120DF9}" destId="{78D3A58C-EFD1-4D1C-83B8-2466F03FCA03}" srcOrd="0" destOrd="0" presId="urn:microsoft.com/office/officeart/2005/8/layout/venn1"/>
    <dgm:cxn modelId="{5D81A850-1024-484E-8D01-7824990D33E9}" srcId="{E1FC19E9-B332-4474-8623-A69AE2120DF9}" destId="{C553EFD3-63DA-42CD-BACF-96FA3C7B0B02}" srcOrd="0" destOrd="0" parTransId="{9A93E872-0078-4C58-BA2F-F84B57DDD27D}" sibTransId="{1F8A3939-AE95-43F3-8D1C-6D43EFEB2626}"/>
    <dgm:cxn modelId="{84F2B487-6302-4161-992D-128AB7517FFA}" type="presOf" srcId="{C553EFD3-63DA-42CD-BACF-96FA3C7B0B02}" destId="{293161EF-6CAA-4B5D-801F-35733CCF32AF}" srcOrd="1" destOrd="0" presId="urn:microsoft.com/office/officeart/2005/8/layout/venn1"/>
    <dgm:cxn modelId="{901CC099-BC4E-4344-B72B-358747CF1162}" type="presOf" srcId="{688DD756-21E9-440D-B854-3FFEAC839651}" destId="{2EB9A291-6279-420D-BB19-E5ED7D0663C2}" srcOrd="1" destOrd="0" presId="urn:microsoft.com/office/officeart/2005/8/layout/venn1"/>
    <dgm:cxn modelId="{4B9D1525-59DA-4159-9920-AD7859E210CE}" type="presOf" srcId="{C553EFD3-63DA-42CD-BACF-96FA3C7B0B02}" destId="{B8EE2E73-25C2-4688-B1E2-EDFAC4D76644}" srcOrd="0" destOrd="0" presId="urn:microsoft.com/office/officeart/2005/8/layout/venn1"/>
    <dgm:cxn modelId="{BA329E17-0F2B-4383-800D-EDAD1F70A938}" type="presOf" srcId="{64056DDC-1013-4592-B31F-F39505D2EF2B}" destId="{CA1A42E5-B91B-42B5-BD9E-EA64C7D00F57}" srcOrd="0" destOrd="0" presId="urn:microsoft.com/office/officeart/2005/8/layout/venn1"/>
    <dgm:cxn modelId="{B25F807E-1D42-4E28-8B95-7A76B7BEE6A9}" type="presOf" srcId="{688DD756-21E9-440D-B854-3FFEAC839651}" destId="{D92BD8B1-74AB-44E5-8539-A35D12FBE6B2}" srcOrd="0" destOrd="0" presId="urn:microsoft.com/office/officeart/2005/8/layout/venn1"/>
    <dgm:cxn modelId="{8FF2CD2D-EBF2-49CB-AD09-AAB6BB99AC17}" type="presParOf" srcId="{78D3A58C-EFD1-4D1C-83B8-2466F03FCA03}" destId="{B8EE2E73-25C2-4688-B1E2-EDFAC4D76644}" srcOrd="0" destOrd="0" presId="urn:microsoft.com/office/officeart/2005/8/layout/venn1"/>
    <dgm:cxn modelId="{18FBD7ED-5109-42EF-B9BB-FBCB7AF95B21}" type="presParOf" srcId="{78D3A58C-EFD1-4D1C-83B8-2466F03FCA03}" destId="{293161EF-6CAA-4B5D-801F-35733CCF32AF}" srcOrd="1" destOrd="0" presId="urn:microsoft.com/office/officeart/2005/8/layout/venn1"/>
    <dgm:cxn modelId="{ECC6AFBD-9716-45B7-AAB2-18E9F56D6A3F}" type="presParOf" srcId="{78D3A58C-EFD1-4D1C-83B8-2466F03FCA03}" destId="{CA1A42E5-B91B-42B5-BD9E-EA64C7D00F57}" srcOrd="2" destOrd="0" presId="urn:microsoft.com/office/officeart/2005/8/layout/venn1"/>
    <dgm:cxn modelId="{1796227F-6831-4FD7-B609-ED3A104862FC}" type="presParOf" srcId="{78D3A58C-EFD1-4D1C-83B8-2466F03FCA03}" destId="{E6E187FB-0A8C-4379-9410-24300D2EFA44}" srcOrd="3" destOrd="0" presId="urn:microsoft.com/office/officeart/2005/8/layout/venn1"/>
    <dgm:cxn modelId="{CA1E2455-B4B8-4196-A914-D8C764F14853}" type="presParOf" srcId="{78D3A58C-EFD1-4D1C-83B8-2466F03FCA03}" destId="{D92BD8B1-74AB-44E5-8539-A35D12FBE6B2}" srcOrd="4" destOrd="0" presId="urn:microsoft.com/office/officeart/2005/8/layout/venn1"/>
    <dgm:cxn modelId="{23E6C369-BF83-425F-965A-376E7997820C}" type="presParOf" srcId="{78D3A58C-EFD1-4D1C-83B8-2466F03FCA03}" destId="{2EB9A291-6279-420D-BB19-E5ED7D0663C2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A7887-620A-4FD7-AB9C-1AC928DB9B8E}" type="datetimeFigureOut">
              <a:rPr lang="en-GB" smtClean="0"/>
              <a:t>04/04/17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05B977-A0B7-4952-BC26-5773772CB7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0877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B0852-5C43-450D-B0CA-76332F873B57}" type="datetimeFigureOut">
              <a:rPr lang="en-GB" smtClean="0"/>
              <a:t>04/04/17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77382-E8DF-40D8-94FD-52CA5283451D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086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B0852-5C43-450D-B0CA-76332F873B57}" type="datetimeFigureOut">
              <a:rPr lang="en-GB" smtClean="0"/>
              <a:t>04/04/17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77382-E8DF-40D8-94FD-52CA528345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087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B0852-5C43-450D-B0CA-76332F873B57}" type="datetimeFigureOut">
              <a:rPr lang="en-GB" smtClean="0"/>
              <a:t>04/04/17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77382-E8DF-40D8-94FD-52CA528345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186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B0852-5C43-450D-B0CA-76332F873B57}" type="datetimeFigureOut">
              <a:rPr lang="en-GB" smtClean="0"/>
              <a:t>04/04/17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77382-E8DF-40D8-94FD-52CA528345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907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B0852-5C43-450D-B0CA-76332F873B57}" type="datetimeFigureOut">
              <a:rPr lang="en-GB" smtClean="0"/>
              <a:t>04/04/17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77382-E8DF-40D8-94FD-52CA5283451D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3799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B0852-5C43-450D-B0CA-76332F873B57}" type="datetimeFigureOut">
              <a:rPr lang="en-GB" smtClean="0"/>
              <a:t>04/04/17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77382-E8DF-40D8-94FD-52CA528345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99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B0852-5C43-450D-B0CA-76332F873B57}" type="datetimeFigureOut">
              <a:rPr lang="en-GB" smtClean="0"/>
              <a:t>04/04/17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77382-E8DF-40D8-94FD-52CA528345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559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B0852-5C43-450D-B0CA-76332F873B57}" type="datetimeFigureOut">
              <a:rPr lang="en-GB" smtClean="0"/>
              <a:t>04/04/17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77382-E8DF-40D8-94FD-52CA528345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691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B0852-5C43-450D-B0CA-76332F873B57}" type="datetimeFigureOut">
              <a:rPr lang="en-GB" smtClean="0"/>
              <a:t>04/04/17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77382-E8DF-40D8-94FD-52CA528345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650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E3B0852-5C43-450D-B0CA-76332F873B57}" type="datetimeFigureOut">
              <a:rPr lang="en-GB" smtClean="0"/>
              <a:t>04/04/17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2377382-E8DF-40D8-94FD-52CA528345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574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B0852-5C43-450D-B0CA-76332F873B57}" type="datetimeFigureOut">
              <a:rPr lang="en-GB" smtClean="0"/>
              <a:t>04/04/17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77382-E8DF-40D8-94FD-52CA528345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2210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E3B0852-5C43-450D-B0CA-76332F873B57}" type="datetimeFigureOut">
              <a:rPr lang="en-GB" smtClean="0"/>
              <a:t>04/04/17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2377382-E8DF-40D8-94FD-52CA5283451D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203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L.Palmour@soton.ac.uk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mailto:L.Palmour@soton.ac.uk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0051" y="889461"/>
            <a:ext cx="10058400" cy="3566160"/>
          </a:xfrm>
        </p:spPr>
        <p:txBody>
          <a:bodyPr>
            <a:normAutofit/>
          </a:bodyPr>
          <a:lstStyle/>
          <a:p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dirty="0"/>
              <a:t/>
            </a:r>
            <a:br>
              <a:rPr lang="en-GB" sz="4000" dirty="0"/>
            </a:b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87847"/>
            <a:ext cx="10058400" cy="1143000"/>
          </a:xfrm>
        </p:spPr>
        <p:txBody>
          <a:bodyPr>
            <a:normAutofit fontScale="25000" lnSpcReduction="20000"/>
          </a:bodyPr>
          <a:lstStyle/>
          <a:p>
            <a:endParaRPr lang="en-GB" sz="11200" dirty="0" smtClean="0"/>
          </a:p>
          <a:p>
            <a:pPr algn="ctr"/>
            <a:r>
              <a:rPr lang="en-GB" sz="11200" cap="none" dirty="0" smtClean="0"/>
              <a:t>   </a:t>
            </a:r>
            <a:r>
              <a:rPr lang="en-GB" sz="11200" cap="none" dirty="0"/>
              <a:t>L</a:t>
            </a:r>
            <a:r>
              <a:rPr lang="en-GB" sz="11200" cap="none" dirty="0" smtClean="0"/>
              <a:t>ouise Palmour</a:t>
            </a:r>
          </a:p>
          <a:p>
            <a:pPr algn="ctr"/>
            <a:r>
              <a:rPr lang="en-GB" sz="11200" cap="none" dirty="0"/>
              <a:t> </a:t>
            </a:r>
            <a:r>
              <a:rPr lang="en-GB" sz="11200" cap="none" dirty="0" smtClean="0"/>
              <a:t>  </a:t>
            </a:r>
            <a:r>
              <a:rPr lang="en-GB" sz="9600" dirty="0" smtClean="0"/>
              <a:t>BALEAP PIM</a:t>
            </a:r>
            <a:r>
              <a:rPr lang="en-GB" sz="9600" cap="none" dirty="0" smtClean="0"/>
              <a:t> workshop </a:t>
            </a:r>
            <a:br>
              <a:rPr lang="en-GB" sz="9600" cap="none" dirty="0" smtClean="0"/>
            </a:br>
            <a:r>
              <a:rPr lang="en-GB" sz="9600" cap="none" dirty="0" smtClean="0"/>
              <a:t>   18</a:t>
            </a:r>
            <a:r>
              <a:rPr lang="en-GB" sz="9600" cap="none" baseline="30000" dirty="0" smtClean="0"/>
              <a:t>th</a:t>
            </a:r>
            <a:r>
              <a:rPr lang="en-GB" sz="9600" cap="none" dirty="0" smtClean="0"/>
              <a:t> March 2017 </a:t>
            </a:r>
          </a:p>
          <a:p>
            <a:r>
              <a:rPr lang="en-GB" sz="8000" dirty="0"/>
              <a:t/>
            </a:r>
            <a:br>
              <a:rPr lang="en-GB" sz="8000" dirty="0"/>
            </a:br>
            <a:endParaRPr lang="en-GB" sz="8000" dirty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2258" y="375511"/>
            <a:ext cx="4554492" cy="982084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950259" y="1871545"/>
            <a:ext cx="10416988" cy="2341867"/>
          </a:xfrm>
          <a:prstGeom prst="roundRect">
            <a:avLst/>
          </a:prstGeom>
          <a:ln w="76200">
            <a:solidFill>
              <a:srgbClr val="D8A8A8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2">
                    <a:lumMod val="75000"/>
                  </a:schemeClr>
                </a:solidFill>
              </a:rPr>
              <a:t>Considering the effectiveness of academic oral presentation assessment on EAP courses </a:t>
            </a:r>
          </a:p>
        </p:txBody>
      </p:sp>
    </p:spTree>
    <p:extLst>
      <p:ext uri="{BB962C8B-B14F-4D97-AF65-F5344CB8AC3E}">
        <p14:creationId xmlns:p14="http://schemas.microsoft.com/office/powerpoint/2010/main" val="113716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0"/>
            <a:ext cx="10058400" cy="1450757"/>
          </a:xfrm>
        </p:spPr>
        <p:txBody>
          <a:bodyPr/>
          <a:lstStyle/>
          <a:p>
            <a:pPr algn="ctr"/>
            <a:r>
              <a:rPr lang="en-GB" dirty="0" smtClean="0"/>
              <a:t>AOP effectiveness and target domain relevance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9905" y="1664030"/>
            <a:ext cx="10058400" cy="4023360"/>
          </a:xfrm>
        </p:spPr>
        <p:txBody>
          <a:bodyPr>
            <a:normAutofit/>
          </a:bodyPr>
          <a:lstStyle/>
          <a:p>
            <a:pPr marL="514350" indent="-514350">
              <a:buFont typeface="Calibri" panose="020F0502020204030204" pitchFamily="34" charset="0"/>
              <a:buAutoNum type="arabicParenR"/>
            </a:pPr>
            <a:endParaRPr lang="en-GB" sz="3200" dirty="0" smtClean="0"/>
          </a:p>
          <a:p>
            <a:pPr marL="0" indent="0">
              <a:buNone/>
            </a:pPr>
            <a:endParaRPr lang="en-GB" sz="3200" dirty="0" smtClean="0"/>
          </a:p>
        </p:txBody>
      </p:sp>
      <p:sp>
        <p:nvSpPr>
          <p:cNvPr id="6" name="Rounded Rectangle 5"/>
          <p:cNvSpPr/>
          <p:nvPr/>
        </p:nvSpPr>
        <p:spPr>
          <a:xfrm>
            <a:off x="-1" y="-37919"/>
            <a:ext cx="2079813" cy="10240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/>
              <a:t>Task 3 </a:t>
            </a:r>
            <a:endParaRPr lang="en-GB" sz="32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1039905" y="1794840"/>
            <a:ext cx="10115775" cy="4371170"/>
          </a:xfrm>
          <a:prstGeom prst="roundRect">
            <a:avLst/>
          </a:prstGeom>
          <a:solidFill>
            <a:srgbClr val="B6CABF"/>
          </a:solidFill>
          <a:ln>
            <a:solidFill>
              <a:srgbClr val="F88856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AutoNum type="arabicParenR"/>
            </a:pPr>
            <a:endParaRPr lang="en-GB" sz="3200" dirty="0" smtClean="0">
              <a:solidFill>
                <a:schemeClr val="tx1"/>
              </a:solidFill>
            </a:endParaRPr>
          </a:p>
          <a:p>
            <a:pPr marL="514350" indent="-514350">
              <a:buAutoNum type="arabicParenR"/>
            </a:pPr>
            <a:endParaRPr lang="en-GB" sz="3200" dirty="0">
              <a:solidFill>
                <a:schemeClr val="tx1"/>
              </a:solidFill>
            </a:endParaRPr>
          </a:p>
          <a:p>
            <a:pPr marL="514350" indent="-514350">
              <a:buAutoNum type="arabicParenR"/>
            </a:pPr>
            <a:endParaRPr lang="en-GB" sz="3200" dirty="0" smtClean="0">
              <a:solidFill>
                <a:schemeClr val="tx1"/>
              </a:solidFill>
            </a:endParaRPr>
          </a:p>
          <a:p>
            <a:pPr marL="514350" indent="-514350">
              <a:buAutoNum type="arabicParenR"/>
            </a:pPr>
            <a:r>
              <a:rPr lang="en-GB" sz="3200" dirty="0" smtClean="0">
                <a:solidFill>
                  <a:schemeClr val="tx1"/>
                </a:solidFill>
              </a:rPr>
              <a:t>How </a:t>
            </a:r>
            <a:r>
              <a:rPr lang="en-GB" sz="3200" dirty="0">
                <a:solidFill>
                  <a:schemeClr val="tx1"/>
                </a:solidFill>
              </a:rPr>
              <a:t>does using an oral presentation as an assessment type (not) fit the purposes of EAP assessment</a:t>
            </a:r>
            <a:r>
              <a:rPr lang="en-GB" sz="3200" dirty="0" smtClean="0">
                <a:solidFill>
                  <a:schemeClr val="tx1"/>
                </a:solidFill>
              </a:rPr>
              <a:t>?</a:t>
            </a:r>
          </a:p>
          <a:p>
            <a:endParaRPr lang="en-GB" sz="3200" dirty="0" smtClean="0">
              <a:solidFill>
                <a:schemeClr val="tx1"/>
              </a:solidFill>
            </a:endParaRPr>
          </a:p>
          <a:p>
            <a:r>
              <a:rPr lang="en-GB" sz="3200" dirty="0" smtClean="0">
                <a:solidFill>
                  <a:schemeClr val="tx1"/>
                </a:solidFill>
              </a:rPr>
              <a:t>2) Why are tasks and requirements in the target domain relevant to EAP assessment?*</a:t>
            </a:r>
          </a:p>
          <a:p>
            <a:endParaRPr lang="en-GB" sz="3200" dirty="0" smtClean="0">
              <a:solidFill>
                <a:schemeClr val="tx1"/>
              </a:solidFill>
            </a:endParaRPr>
          </a:p>
          <a:p>
            <a:r>
              <a:rPr lang="en-GB" sz="3200" dirty="0" smtClean="0">
                <a:solidFill>
                  <a:schemeClr val="tx1"/>
                </a:solidFill>
              </a:rPr>
              <a:t>3)How can AOP assessment reflect the </a:t>
            </a:r>
            <a:r>
              <a:rPr lang="en-GB" sz="3200" dirty="0">
                <a:solidFill>
                  <a:schemeClr val="tx1"/>
                </a:solidFill>
              </a:rPr>
              <a:t>EAP syllabus and the AOP expectations in the target </a:t>
            </a:r>
            <a:r>
              <a:rPr lang="en-GB" sz="3200" dirty="0" smtClean="0">
                <a:solidFill>
                  <a:schemeClr val="tx1"/>
                </a:solidFill>
              </a:rPr>
              <a:t>domain?</a:t>
            </a:r>
          </a:p>
          <a:p>
            <a:endParaRPr lang="en-GB" sz="3200" dirty="0" smtClean="0">
              <a:solidFill>
                <a:schemeClr val="tx1"/>
              </a:solidFill>
            </a:endParaRPr>
          </a:p>
          <a:p>
            <a:endParaRPr lang="en-GB" sz="3200" dirty="0">
              <a:solidFill>
                <a:schemeClr val="tx1"/>
              </a:solidFill>
            </a:endParaRPr>
          </a:p>
          <a:p>
            <a:endParaRPr lang="en-GB" sz="32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8686" y="6365302"/>
            <a:ext cx="11698514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* </a:t>
            </a:r>
            <a:r>
              <a:rPr lang="en-GB" sz="2300" dirty="0" smtClean="0"/>
              <a:t>How do </a:t>
            </a:r>
            <a:r>
              <a:rPr lang="en-GB" sz="2300" dirty="0"/>
              <a:t>EAP teachers and students </a:t>
            </a:r>
            <a:r>
              <a:rPr lang="en-GB" sz="2300" dirty="0" smtClean="0"/>
              <a:t>question/reformulate these </a:t>
            </a:r>
            <a:r>
              <a:rPr lang="en-GB" sz="2300" dirty="0"/>
              <a:t>requirements? (</a:t>
            </a:r>
            <a:r>
              <a:rPr lang="en-GB" sz="2300" dirty="0" err="1"/>
              <a:t>Benesch</a:t>
            </a:r>
            <a:r>
              <a:rPr lang="en-GB" sz="2300" dirty="0"/>
              <a:t> 2001)</a:t>
            </a:r>
          </a:p>
        </p:txBody>
      </p:sp>
    </p:spTree>
    <p:extLst>
      <p:ext uri="{BB962C8B-B14F-4D97-AF65-F5344CB8AC3E}">
        <p14:creationId xmlns:p14="http://schemas.microsoft.com/office/powerpoint/2010/main" val="303070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431" y="169771"/>
            <a:ext cx="10395473" cy="1398762"/>
          </a:xfrm>
        </p:spPr>
        <p:txBody>
          <a:bodyPr/>
          <a:lstStyle/>
          <a:p>
            <a:r>
              <a:rPr lang="en-GB" dirty="0" smtClean="0"/>
              <a:t>Challenges for students delivering an AOP: lecturer perspectives </a:t>
            </a:r>
            <a:endParaRPr lang="en-GB" dirty="0"/>
          </a:p>
        </p:txBody>
      </p:sp>
      <p:sp>
        <p:nvSpPr>
          <p:cNvPr id="6" name="Rounded Rectangle 5"/>
          <p:cNvSpPr/>
          <p:nvPr/>
        </p:nvSpPr>
        <p:spPr>
          <a:xfrm>
            <a:off x="770966" y="3367528"/>
            <a:ext cx="10721785" cy="156966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770966" y="5047021"/>
            <a:ext cx="10721784" cy="11843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891989" y="3387670"/>
            <a:ext cx="106330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Some are shy and need encouragement to speak in public regardless of their background though non-native English speakers find that aspect somewhat more challenging.  </a:t>
            </a:r>
            <a:r>
              <a:rPr lang="en-GB" sz="2400" dirty="0" smtClean="0"/>
              <a:t>                                                                                         </a:t>
            </a:r>
            <a:endParaRPr lang="en-GB" sz="2400" dirty="0"/>
          </a:p>
          <a:p>
            <a:r>
              <a:rPr lang="en-GB" sz="2400" dirty="0" smtClean="0">
                <a:solidFill>
                  <a:srgbClr val="003366"/>
                </a:solidFill>
              </a:rPr>
              <a:t>History </a:t>
            </a:r>
            <a:r>
              <a:rPr lang="en-GB" sz="2400" dirty="0">
                <a:solidFill>
                  <a:srgbClr val="003366"/>
                </a:solidFill>
              </a:rPr>
              <a:t>of </a:t>
            </a:r>
            <a:r>
              <a:rPr lang="en-GB" sz="2400" dirty="0" smtClean="0">
                <a:solidFill>
                  <a:srgbClr val="003366"/>
                </a:solidFill>
              </a:rPr>
              <a:t>Art </a:t>
            </a:r>
            <a:r>
              <a:rPr lang="en-GB" sz="1600" dirty="0" smtClean="0">
                <a:solidFill>
                  <a:srgbClr val="003366"/>
                </a:solidFill>
              </a:rPr>
              <a:t> (ID: 2217951)</a:t>
            </a:r>
            <a:endParaRPr lang="en-GB" sz="1600" dirty="0">
              <a:solidFill>
                <a:srgbClr val="0033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25560" y="5223690"/>
            <a:ext cx="100727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Clarity. It is the same for native and non-native </a:t>
            </a:r>
            <a:r>
              <a:rPr lang="en-GB" sz="2400" dirty="0" err="1"/>
              <a:t>Engl</a:t>
            </a:r>
            <a:r>
              <a:rPr lang="en-GB" sz="2400" dirty="0"/>
              <a:t> speakers. </a:t>
            </a:r>
            <a:r>
              <a:rPr lang="en-GB" sz="2400" dirty="0">
                <a:solidFill>
                  <a:schemeClr val="tx2">
                    <a:lumMod val="50000"/>
                  </a:schemeClr>
                </a:solidFill>
              </a:rPr>
              <a:t>  </a:t>
            </a:r>
          </a:p>
          <a:p>
            <a:r>
              <a:rPr lang="en-GB" sz="2400" dirty="0">
                <a:solidFill>
                  <a:srgbClr val="003366"/>
                </a:solidFill>
              </a:rPr>
              <a:t>Applied </a:t>
            </a:r>
            <a:r>
              <a:rPr lang="en-GB" sz="2400" dirty="0" smtClean="0">
                <a:solidFill>
                  <a:srgbClr val="003366"/>
                </a:solidFill>
              </a:rPr>
              <a:t>Linguistics  </a:t>
            </a:r>
            <a:r>
              <a:rPr lang="en-GB" sz="1600" dirty="0" smtClean="0">
                <a:solidFill>
                  <a:srgbClr val="003366"/>
                </a:solidFill>
              </a:rPr>
              <a:t>(ID: 2227784</a:t>
            </a:r>
            <a:r>
              <a:rPr lang="en-GB" sz="1600" dirty="0">
                <a:solidFill>
                  <a:srgbClr val="003366"/>
                </a:solidFill>
              </a:rPr>
              <a:t>)</a:t>
            </a:r>
          </a:p>
          <a:p>
            <a:endParaRPr lang="en-GB" sz="1600" dirty="0">
              <a:solidFill>
                <a:srgbClr val="00336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6410741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Preliminary findings from online questionnaire data (38 lecturers on UG and PGT modules from 7 UK universities)  – collection &amp;  analysis ongoing   </a:t>
            </a:r>
            <a:endParaRPr lang="en-GB" sz="16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168367281"/>
              </p:ext>
            </p:extLst>
          </p:nvPr>
        </p:nvGraphicFramePr>
        <p:xfrm>
          <a:off x="2699657" y="1800365"/>
          <a:ext cx="6299201" cy="1429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903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1635" y="286603"/>
            <a:ext cx="10986051" cy="1250649"/>
          </a:xfrm>
        </p:spPr>
        <p:txBody>
          <a:bodyPr>
            <a:noAutofit/>
          </a:bodyPr>
          <a:lstStyle/>
          <a:p>
            <a:r>
              <a:rPr lang="en-GB" dirty="0" smtClean="0"/>
              <a:t>Subject lecturer perspectives on allowances for NNES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69113" y="6388338"/>
            <a:ext cx="123536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/>
              <a:t>Preliminary findings </a:t>
            </a:r>
            <a:r>
              <a:rPr lang="en-GB" sz="1600" dirty="0" smtClean="0"/>
              <a:t>from online </a:t>
            </a:r>
            <a:r>
              <a:rPr lang="en-GB" sz="1600" dirty="0"/>
              <a:t>questionnaire data </a:t>
            </a:r>
            <a:r>
              <a:rPr lang="en-GB" sz="1600" dirty="0" smtClean="0"/>
              <a:t>(38 </a:t>
            </a:r>
            <a:r>
              <a:rPr lang="en-GB" sz="1600" dirty="0"/>
              <a:t>lecturers on UG and PGT modules from 7 UK universities)  – collection &amp;  analysis ongoing  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080245" y="2003691"/>
            <a:ext cx="9928413" cy="20188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1093695" y="4195483"/>
            <a:ext cx="9914964" cy="173568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276403" y="2231963"/>
            <a:ext cx="9215718" cy="16071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lnSpc>
                <a:spcPct val="107000"/>
              </a:lnSpc>
              <a:defRPr/>
            </a:pPr>
            <a:r>
              <a:rPr lang="en-GB" sz="2400" dirty="0"/>
              <a:t>minimal, they have chosen to study in English and are expected to be able to communicate effectively in English, as they will mostly be expected to do in the real world                                          </a:t>
            </a:r>
          </a:p>
          <a:p>
            <a:pPr defTabSz="914400">
              <a:lnSpc>
                <a:spcPct val="107000"/>
              </a:lnSpc>
              <a:defRPr/>
            </a:pPr>
            <a:r>
              <a:rPr lang="en-GB" sz="2000" dirty="0" smtClean="0">
                <a:solidFill>
                  <a:srgbClr val="002060"/>
                </a:solidFill>
              </a:rPr>
              <a:t>Genetics  </a:t>
            </a:r>
            <a:r>
              <a:rPr lang="en-GB" sz="1400" dirty="0" smtClean="0">
                <a:solidFill>
                  <a:srgbClr val="002060"/>
                </a:solidFill>
              </a:rPr>
              <a:t>(ID: 2217741)</a:t>
            </a:r>
            <a:endParaRPr lang="en-GB" sz="1400" dirty="0">
              <a:solidFill>
                <a:srgbClr val="00206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34352" y="4362818"/>
            <a:ext cx="9215718" cy="1211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lnSpc>
                <a:spcPct val="107000"/>
              </a:lnSpc>
              <a:defRPr/>
            </a:pPr>
            <a:r>
              <a:rPr lang="en-GB" sz="2400" dirty="0"/>
              <a:t>not judging for grammatical and syntax mistakes or taking it a bit slower when presenting </a:t>
            </a:r>
          </a:p>
          <a:p>
            <a:pPr defTabSz="914400">
              <a:lnSpc>
                <a:spcPct val="107000"/>
              </a:lnSpc>
              <a:defRPr/>
            </a:pPr>
            <a:r>
              <a:rPr lang="en-GB" sz="2000" dirty="0" smtClean="0">
                <a:solidFill>
                  <a:srgbClr val="002060"/>
                </a:solidFill>
              </a:rPr>
              <a:t>Zoology  </a:t>
            </a:r>
            <a:r>
              <a:rPr lang="en-GB" sz="1400" dirty="0" smtClean="0">
                <a:solidFill>
                  <a:srgbClr val="002060"/>
                </a:solidFill>
              </a:rPr>
              <a:t>(ID: 2217720)</a:t>
            </a:r>
            <a:endParaRPr lang="en-GB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43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Subject lecturer perspectives on language use feedback</a:t>
            </a:r>
            <a:endParaRPr lang="en-GB" dirty="0"/>
          </a:p>
        </p:txBody>
      </p:sp>
      <p:sp>
        <p:nvSpPr>
          <p:cNvPr id="8" name="Oval 7"/>
          <p:cNvSpPr/>
          <p:nvPr/>
        </p:nvSpPr>
        <p:spPr>
          <a:xfrm>
            <a:off x="4563345" y="5800939"/>
            <a:ext cx="2804728" cy="10962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002060"/>
                </a:solidFill>
              </a:rPr>
              <a:t>Exposure to different languages and cultures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174375" y="2338022"/>
            <a:ext cx="9979511" cy="150736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dirty="0">
                <a:solidFill>
                  <a:schemeClr val="tx1"/>
                </a:solidFill>
              </a:rPr>
              <a:t>Pace, typos, spelling mistakes and slides that are textually too busy slides can affect the delivery of a presentation and I regularly give feedback on this to native and non-native presenters.</a:t>
            </a:r>
          </a:p>
          <a:p>
            <a:r>
              <a:rPr lang="en-GB" sz="2000" dirty="0">
                <a:solidFill>
                  <a:srgbClr val="002060"/>
                </a:solidFill>
              </a:rPr>
              <a:t>Urban Studies </a:t>
            </a:r>
            <a:r>
              <a:rPr lang="en-GB" sz="2000" dirty="0" smtClean="0">
                <a:solidFill>
                  <a:srgbClr val="002060"/>
                </a:solidFill>
              </a:rPr>
              <a:t> </a:t>
            </a:r>
            <a:r>
              <a:rPr lang="en-GB" sz="1400" dirty="0" smtClean="0">
                <a:solidFill>
                  <a:srgbClr val="002060"/>
                </a:solidFill>
              </a:rPr>
              <a:t>(ID: 2227314)</a:t>
            </a:r>
            <a:endParaRPr lang="en-GB" sz="1400" dirty="0">
              <a:solidFill>
                <a:srgbClr val="00206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097280" y="4065410"/>
            <a:ext cx="10058400" cy="129548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dirty="0" smtClean="0">
                <a:solidFill>
                  <a:schemeClr val="tx1"/>
                </a:solidFill>
              </a:rPr>
              <a:t>Pronunciation </a:t>
            </a:r>
            <a:r>
              <a:rPr lang="en-GB" sz="2400" dirty="0">
                <a:solidFill>
                  <a:schemeClr val="tx1"/>
                </a:solidFill>
              </a:rPr>
              <a:t>may vary but this is often varied amongst English speakers when talking about diseases &amp; medicines</a:t>
            </a:r>
            <a:r>
              <a:rPr lang="en-GB" sz="2000" dirty="0">
                <a:solidFill>
                  <a:schemeClr val="tx1"/>
                </a:solidFill>
              </a:rPr>
              <a:t>’</a:t>
            </a:r>
          </a:p>
          <a:p>
            <a:r>
              <a:rPr lang="en-GB" sz="2000" dirty="0" smtClean="0">
                <a:solidFill>
                  <a:srgbClr val="002060"/>
                </a:solidFill>
              </a:rPr>
              <a:t>Pharmacy   </a:t>
            </a:r>
            <a:r>
              <a:rPr lang="en-GB" sz="1400" dirty="0" smtClean="0">
                <a:solidFill>
                  <a:srgbClr val="002060"/>
                </a:solidFill>
              </a:rPr>
              <a:t>(ID: 2216066)</a:t>
            </a:r>
            <a:endParaRPr lang="en-GB" sz="1400" dirty="0">
              <a:solidFill>
                <a:srgbClr val="002060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-1" y="5820110"/>
            <a:ext cx="2348753" cy="10378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003366"/>
                </a:solidFill>
              </a:rPr>
              <a:t>Problematic  NES and NNES distinction</a:t>
            </a:r>
            <a:endParaRPr lang="en-GB" dirty="0">
              <a:solidFill>
                <a:srgbClr val="003366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2348752" y="5800938"/>
            <a:ext cx="2168208" cy="11229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003366"/>
                </a:solidFill>
              </a:rPr>
              <a:t>Cultural and educational background</a:t>
            </a:r>
            <a:endParaRPr lang="en-GB" dirty="0">
              <a:solidFill>
                <a:srgbClr val="003366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368073" y="5840976"/>
            <a:ext cx="2333514" cy="1057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003366"/>
                </a:solidFill>
              </a:rPr>
              <a:t>Discipline conventions</a:t>
            </a:r>
            <a:endParaRPr lang="en-GB" dirty="0">
              <a:solidFill>
                <a:srgbClr val="003366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9701587" y="5800938"/>
            <a:ext cx="2333514" cy="1057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003366"/>
                </a:solidFill>
              </a:rPr>
              <a:t>Unconscious biases</a:t>
            </a:r>
            <a:endParaRPr lang="en-GB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553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 animBg="1"/>
      <p:bldP spid="17" grpId="0" animBg="1"/>
      <p:bldP spid="18" grpId="0" animBg="1"/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1662" y="165815"/>
            <a:ext cx="9940338" cy="1380151"/>
          </a:xfrm>
        </p:spPr>
        <p:txBody>
          <a:bodyPr>
            <a:normAutofit/>
          </a:bodyPr>
          <a:lstStyle/>
          <a:p>
            <a:r>
              <a:rPr lang="en-GB" dirty="0" smtClean="0"/>
              <a:t>Assessment of oracy skills in AOPs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1165413" y="1828800"/>
            <a:ext cx="10345270" cy="4320988"/>
          </a:xfrm>
          <a:prstGeom prst="roundRect">
            <a:avLst/>
          </a:prstGeom>
          <a:solidFill>
            <a:srgbClr val="B6CA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 smtClean="0">
                <a:solidFill>
                  <a:schemeClr val="tx1"/>
                </a:solidFill>
              </a:rPr>
              <a:t>1) In </a:t>
            </a:r>
            <a:r>
              <a:rPr lang="en-GB" sz="2800" dirty="0">
                <a:solidFill>
                  <a:schemeClr val="tx1"/>
                </a:solidFill>
              </a:rPr>
              <a:t>your </a:t>
            </a:r>
            <a:r>
              <a:rPr lang="en-GB" sz="2800" dirty="0" smtClean="0">
                <a:solidFill>
                  <a:schemeClr val="tx1"/>
                </a:solidFill>
              </a:rPr>
              <a:t>experience, what AOP </a:t>
            </a:r>
            <a:r>
              <a:rPr lang="en-GB" sz="2800" dirty="0" err="1" smtClean="0">
                <a:solidFill>
                  <a:schemeClr val="tx1"/>
                </a:solidFill>
              </a:rPr>
              <a:t>oracy</a:t>
            </a:r>
            <a:r>
              <a:rPr lang="en-GB" sz="2800" dirty="0" smtClean="0">
                <a:solidFill>
                  <a:schemeClr val="tx1"/>
                </a:solidFill>
              </a:rPr>
              <a:t> skills do NNES EAP students </a:t>
            </a:r>
            <a:r>
              <a:rPr lang="en-GB" sz="2800" dirty="0">
                <a:solidFill>
                  <a:schemeClr val="tx1"/>
                </a:solidFill>
              </a:rPr>
              <a:t>find most </a:t>
            </a:r>
            <a:r>
              <a:rPr lang="en-GB" sz="2800" dirty="0" smtClean="0">
                <a:solidFill>
                  <a:schemeClr val="tx1"/>
                </a:solidFill>
              </a:rPr>
              <a:t>challenging? </a:t>
            </a:r>
          </a:p>
          <a:p>
            <a:endParaRPr lang="en-GB" sz="2800" dirty="0">
              <a:solidFill>
                <a:schemeClr val="tx1"/>
              </a:solidFill>
            </a:endParaRPr>
          </a:p>
          <a:p>
            <a:r>
              <a:rPr lang="en-GB" sz="2800" dirty="0" smtClean="0">
                <a:solidFill>
                  <a:schemeClr val="tx1"/>
                </a:solidFill>
              </a:rPr>
              <a:t>2) What instances of language use may lead to marks being deducted in AOP assessments on EAP courses?*</a:t>
            </a:r>
          </a:p>
          <a:p>
            <a:endParaRPr lang="en-GB" sz="2800" dirty="0" smtClean="0">
              <a:solidFill>
                <a:schemeClr val="tx1"/>
              </a:solidFill>
            </a:endParaRPr>
          </a:p>
          <a:p>
            <a:r>
              <a:rPr lang="en-GB" sz="2800" dirty="0" smtClean="0">
                <a:solidFill>
                  <a:schemeClr val="tx1"/>
                </a:solidFill>
              </a:rPr>
              <a:t>   </a:t>
            </a:r>
            <a:r>
              <a:rPr lang="en-GB" sz="2800" dirty="0" smtClean="0">
                <a:solidFill>
                  <a:srgbClr val="003366"/>
                </a:solidFill>
              </a:rPr>
              <a:t>You may wish to refer to the EAP marking criteria handout</a:t>
            </a:r>
            <a:endParaRPr lang="en-GB" sz="2800" dirty="0">
              <a:solidFill>
                <a:srgbClr val="003366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0" y="79791"/>
            <a:ext cx="1972235" cy="9502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/>
              <a:t>Task 4</a:t>
            </a:r>
            <a:endParaRPr lang="en-GB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116114" y="6432622"/>
            <a:ext cx="1397725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/>
              <a:t>*How do </a:t>
            </a:r>
            <a:r>
              <a:rPr lang="en-GB" sz="2000" dirty="0"/>
              <a:t>EAP teachers and students question/reformulate these requirements? (</a:t>
            </a:r>
            <a:r>
              <a:rPr lang="en-GB" sz="2000" dirty="0" err="1"/>
              <a:t>Benesch</a:t>
            </a:r>
            <a:r>
              <a:rPr lang="en-GB" sz="2000" dirty="0"/>
              <a:t> 2001)</a:t>
            </a:r>
          </a:p>
        </p:txBody>
      </p:sp>
    </p:spTree>
    <p:extLst>
      <p:ext uri="{BB962C8B-B14F-4D97-AF65-F5344CB8AC3E}">
        <p14:creationId xmlns:p14="http://schemas.microsoft.com/office/powerpoint/2010/main" val="4472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6603" y="884441"/>
            <a:ext cx="10222523" cy="4023360"/>
          </a:xfrm>
        </p:spPr>
        <p:txBody>
          <a:bodyPr>
            <a:normAutofit lnSpcReduction="10000"/>
          </a:bodyPr>
          <a:lstStyle/>
          <a:p>
            <a:endParaRPr lang="en-GB" sz="4400" dirty="0" smtClean="0"/>
          </a:p>
          <a:p>
            <a:endParaRPr lang="en-GB" sz="4400" dirty="0"/>
          </a:p>
          <a:p>
            <a:endParaRPr lang="en-GB" sz="4400" dirty="0" smtClean="0"/>
          </a:p>
          <a:p>
            <a:r>
              <a:rPr lang="en-GB" sz="4400" dirty="0" smtClean="0"/>
              <a:t>Ensuring oral presentations are an effective EAP assessment tool and prepare students </a:t>
            </a:r>
            <a:r>
              <a:rPr lang="en-GB" sz="4400" dirty="0"/>
              <a:t>for the target </a:t>
            </a:r>
            <a:r>
              <a:rPr lang="en-GB" sz="4400" dirty="0" smtClean="0"/>
              <a:t>domain</a:t>
            </a:r>
            <a:endParaRPr lang="en-GB" sz="4400" dirty="0"/>
          </a:p>
          <a:p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792480" y="1341993"/>
            <a:ext cx="2649967" cy="16050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solidFill>
                  <a:schemeClr val="tx1"/>
                </a:solidFill>
              </a:rPr>
              <a:t>Consider task types on destination courses 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118610" y="21820"/>
            <a:ext cx="8881641" cy="964557"/>
          </a:xfrm>
          <a:prstGeom prst="roundRect">
            <a:avLst/>
          </a:prstGeom>
          <a:solidFill>
            <a:srgbClr val="DBCB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tx2"/>
                </a:solidFill>
              </a:rPr>
              <a:t>Finalise your poster to show to other groups </a:t>
            </a:r>
            <a:endParaRPr lang="en-GB" sz="2800" dirty="0">
              <a:solidFill>
                <a:schemeClr val="tx2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0" y="56127"/>
            <a:ext cx="1939735" cy="9302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/>
              <a:t>Task 5</a:t>
            </a:r>
            <a:endParaRPr lang="en-GB" sz="3200" b="1" dirty="0"/>
          </a:p>
        </p:txBody>
      </p:sp>
      <p:sp>
        <p:nvSpPr>
          <p:cNvPr id="12" name="Oval 11"/>
          <p:cNvSpPr/>
          <p:nvPr/>
        </p:nvSpPr>
        <p:spPr>
          <a:xfrm>
            <a:off x="4909002" y="1341993"/>
            <a:ext cx="2649967" cy="16050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9138345" y="1160810"/>
            <a:ext cx="2649967" cy="16050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232819" y="4189921"/>
            <a:ext cx="2649967" cy="16050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324207" y="4726722"/>
            <a:ext cx="2649967" cy="16050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1495863" y="4726721"/>
            <a:ext cx="2649967" cy="16050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04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 smtClean="0"/>
              <a:t>Exploring academic oral presentation assessment and feedback practices on subject modules and EAP courses at UK universities</a:t>
            </a:r>
          </a:p>
          <a:p>
            <a:endParaRPr lang="en-GB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101551722"/>
              </p:ext>
            </p:extLst>
          </p:nvPr>
        </p:nvGraphicFramePr>
        <p:xfrm>
          <a:off x="4005943" y="3083639"/>
          <a:ext cx="3725733" cy="27854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998975" y="5746635"/>
            <a:ext cx="35997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perspectives</a:t>
            </a:r>
            <a:r>
              <a:rPr lang="en-GB" dirty="0" smtClean="0"/>
              <a:t>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216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Would you like to get involved?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GB" sz="2400" dirty="0"/>
              <a:t>Email an online </a:t>
            </a:r>
            <a:r>
              <a:rPr lang="en-GB" sz="2400" dirty="0" smtClean="0"/>
              <a:t>questionnaire link </a:t>
            </a:r>
            <a:r>
              <a:rPr lang="en-GB" sz="2400" dirty="0"/>
              <a:t>to </a:t>
            </a:r>
            <a:r>
              <a:rPr lang="en-GB" sz="2400" dirty="0" smtClean="0"/>
              <a:t>students or subject lecturers at your institution </a:t>
            </a:r>
            <a:endParaRPr lang="en-GB" sz="2400" dirty="0"/>
          </a:p>
          <a:p>
            <a:pPr>
              <a:buFontTx/>
              <a:buChar char="-"/>
            </a:pPr>
            <a:r>
              <a:rPr lang="en-GB" sz="2400" dirty="0" smtClean="0"/>
              <a:t>Provide marking criteria, feedback sheets and task briefs for oral presentation assessment on EAP courses and/or subject modules</a:t>
            </a:r>
          </a:p>
          <a:p>
            <a:pPr>
              <a:buFontTx/>
              <a:buChar char="-"/>
            </a:pPr>
            <a:r>
              <a:rPr lang="en-GB" sz="2400" dirty="0" smtClean="0"/>
              <a:t>Take part in case studies: Classroom observations, video-recorded assessed oral presentations &amp; participate in stimulated recalls</a:t>
            </a:r>
          </a:p>
          <a:p>
            <a:pPr>
              <a:buFontTx/>
              <a:buChar char="-"/>
            </a:pPr>
            <a:endParaRPr lang="en-GB" sz="2400" dirty="0" smtClean="0"/>
          </a:p>
          <a:p>
            <a:pPr>
              <a:buFontTx/>
              <a:buChar char="-"/>
            </a:pPr>
            <a:r>
              <a:rPr lang="en-GB" sz="2400" dirty="0" smtClean="0"/>
              <a:t>If you</a:t>
            </a:r>
            <a:r>
              <a:rPr lang="en-GB" sz="2400" dirty="0"/>
              <a:t> </a:t>
            </a:r>
            <a:r>
              <a:rPr lang="en-GB" sz="2400" dirty="0" smtClean="0"/>
              <a:t>think you would </a:t>
            </a:r>
            <a:r>
              <a:rPr lang="en-GB" sz="2400" dirty="0"/>
              <a:t>like to </a:t>
            </a:r>
            <a:r>
              <a:rPr lang="en-GB" sz="2400" dirty="0" smtClean="0"/>
              <a:t>participate in </a:t>
            </a:r>
            <a:r>
              <a:rPr lang="en-GB" sz="2400" dirty="0"/>
              <a:t>the study, please contact </a:t>
            </a:r>
            <a:r>
              <a:rPr lang="en-GB" sz="2400" dirty="0" smtClean="0"/>
              <a:t>Louise Palmour </a:t>
            </a:r>
            <a:r>
              <a:rPr lang="en-GB" sz="2400" dirty="0"/>
              <a:t>at: </a:t>
            </a:r>
            <a:r>
              <a:rPr lang="en-GB" sz="2400" dirty="0">
                <a:hlinkClick r:id="rId2"/>
              </a:rPr>
              <a:t>L.Palmour@soton.ac.uk</a:t>
            </a:r>
            <a:r>
              <a:rPr lang="en-GB" sz="2400" dirty="0"/>
              <a:t> </a:t>
            </a:r>
          </a:p>
          <a:p>
            <a:pPr>
              <a:buFontTx/>
              <a:buChar char="-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950293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</a:t>
            </a:r>
            <a:r>
              <a:rPr lang="en-GB" dirty="0" smtClean="0"/>
              <a:t>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err="1" smtClean="0"/>
              <a:t>Benesch</a:t>
            </a:r>
            <a:r>
              <a:rPr lang="en-GB" sz="2400" dirty="0" smtClean="0"/>
              <a:t>, S. (2001) </a:t>
            </a:r>
            <a:r>
              <a:rPr lang="en-GB" sz="2400" i="1" dirty="0" smtClean="0"/>
              <a:t>Critical English for Academic Purposes: Theory, Politics and Practice. </a:t>
            </a:r>
            <a:r>
              <a:rPr lang="en-GB" sz="2400" dirty="0" smtClean="0"/>
              <a:t>New Jersey: Lawrence Erlbaum Associates.</a:t>
            </a:r>
            <a:endParaRPr lang="en-GB" sz="2400" i="1" dirty="0" smtClean="0"/>
          </a:p>
          <a:p>
            <a:r>
              <a:rPr lang="en-GB" sz="2400" dirty="0" smtClean="0"/>
              <a:t>Boyle</a:t>
            </a:r>
            <a:r>
              <a:rPr lang="en-GB" sz="2400" dirty="0"/>
              <a:t>, R. </a:t>
            </a:r>
            <a:r>
              <a:rPr lang="en-GB" sz="2400" dirty="0" smtClean="0"/>
              <a:t>(1996) </a:t>
            </a:r>
            <a:r>
              <a:rPr lang="en-GB" sz="2400" dirty="0"/>
              <a:t>Modelling oral presentations. </a:t>
            </a:r>
            <a:r>
              <a:rPr lang="en-GB" sz="2400" i="1" dirty="0"/>
              <a:t>English Language </a:t>
            </a:r>
            <a:r>
              <a:rPr lang="en-GB" sz="2400" i="1" dirty="0" smtClean="0"/>
              <a:t>Teaching, </a:t>
            </a:r>
            <a:r>
              <a:rPr lang="en-GB" sz="2400" dirty="0" smtClean="0"/>
              <a:t>50 (2), 115-26</a:t>
            </a:r>
            <a:r>
              <a:rPr lang="en-GB" sz="2400" dirty="0"/>
              <a:t>. </a:t>
            </a:r>
          </a:p>
          <a:p>
            <a:r>
              <a:rPr lang="en-GB" sz="2400" dirty="0" smtClean="0"/>
              <a:t>Morita</a:t>
            </a:r>
            <a:r>
              <a:rPr lang="en-GB" sz="2400" dirty="0"/>
              <a:t>, </a:t>
            </a:r>
            <a:r>
              <a:rPr lang="en-GB" sz="2400" dirty="0" smtClean="0"/>
              <a:t>N. (2000) </a:t>
            </a:r>
            <a:r>
              <a:rPr lang="en-GB" sz="2400" dirty="0"/>
              <a:t>Discourse socialization through oral classroom activities in a </a:t>
            </a:r>
            <a:r>
              <a:rPr lang="en-GB" sz="2400" dirty="0" smtClean="0"/>
              <a:t>TESOL </a:t>
            </a:r>
            <a:r>
              <a:rPr lang="en-GB" sz="2400" dirty="0"/>
              <a:t>graduate program. </a:t>
            </a:r>
            <a:r>
              <a:rPr lang="en-GB" sz="2400" i="1" dirty="0"/>
              <a:t>TESOL Quarterly </a:t>
            </a:r>
            <a:r>
              <a:rPr lang="en-GB" sz="2400" i="1" dirty="0" smtClean="0"/>
              <a:t>, </a:t>
            </a:r>
            <a:r>
              <a:rPr lang="en-GB" sz="2400" dirty="0" smtClean="0"/>
              <a:t>34 (1), 279-310. </a:t>
            </a:r>
          </a:p>
          <a:p>
            <a:r>
              <a:rPr lang="en-GB" sz="2400" dirty="0" err="1" smtClean="0"/>
              <a:t>Sundrarajun</a:t>
            </a:r>
            <a:r>
              <a:rPr lang="en-GB" sz="2400" dirty="0"/>
              <a:t>, </a:t>
            </a:r>
            <a:r>
              <a:rPr lang="en-GB" sz="2400" dirty="0" smtClean="0"/>
              <a:t>C. </a:t>
            </a:r>
            <a:r>
              <a:rPr lang="en-GB" sz="2400" dirty="0"/>
              <a:t>and Kiely, </a:t>
            </a:r>
            <a:r>
              <a:rPr lang="en-GB" sz="2400" dirty="0" smtClean="0"/>
              <a:t>R. </a:t>
            </a:r>
            <a:r>
              <a:rPr lang="en-GB" sz="2400" dirty="0"/>
              <a:t>(2010</a:t>
            </a:r>
            <a:r>
              <a:rPr lang="en-GB" sz="2400" dirty="0" smtClean="0"/>
              <a:t>) </a:t>
            </a:r>
            <a:r>
              <a:rPr lang="en-GB" sz="2400" dirty="0"/>
              <a:t>The oral presentation as a context for learning and </a:t>
            </a:r>
            <a:r>
              <a:rPr lang="en-GB" sz="2400" dirty="0" smtClean="0"/>
              <a:t>assessment. </a:t>
            </a:r>
            <a:r>
              <a:rPr lang="en-GB" sz="2400" i="1" dirty="0"/>
              <a:t>Innovation in Language Learning and Teaching</a:t>
            </a:r>
            <a:r>
              <a:rPr lang="en-GB" sz="2400" dirty="0"/>
              <a:t>, </a:t>
            </a:r>
            <a:r>
              <a:rPr lang="en-GB" sz="2400" dirty="0" smtClean="0"/>
              <a:t>4</a:t>
            </a:r>
            <a:r>
              <a:rPr lang="en-GB" sz="2400" dirty="0"/>
              <a:t> </a:t>
            </a:r>
            <a:r>
              <a:rPr lang="en-GB" sz="2400" dirty="0" smtClean="0"/>
              <a:t>(2), 101-117.</a:t>
            </a:r>
          </a:p>
        </p:txBody>
      </p:sp>
    </p:spTree>
    <p:extLst>
      <p:ext uri="{BB962C8B-B14F-4D97-AF65-F5344CB8AC3E}">
        <p14:creationId xmlns:p14="http://schemas.microsoft.com/office/powerpoint/2010/main" val="176438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Literature on AOPs &amp; </a:t>
            </a:r>
            <a:r>
              <a:rPr lang="en-GB" dirty="0" err="1" smtClean="0"/>
              <a:t>oracy</a:t>
            </a:r>
            <a:r>
              <a:rPr lang="en-GB" dirty="0" smtClean="0"/>
              <a:t> skills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sz="2900" dirty="0" smtClean="0"/>
              <a:t>Bolster</a:t>
            </a:r>
            <a:r>
              <a:rPr lang="en-GB" sz="2900" dirty="0"/>
              <a:t>, A. </a:t>
            </a:r>
            <a:r>
              <a:rPr lang="en-GB" sz="2900" dirty="0" smtClean="0"/>
              <a:t>and Levrai</a:t>
            </a:r>
            <a:r>
              <a:rPr lang="en-GB" sz="2900" dirty="0"/>
              <a:t>, P. (2016 </a:t>
            </a:r>
            <a:r>
              <a:rPr lang="en-GB" sz="2900" dirty="0" smtClean="0"/>
              <a:t>) </a:t>
            </a:r>
            <a:r>
              <a:rPr lang="en-GB" sz="2900" i="1" dirty="0" smtClean="0"/>
              <a:t>Academic </a:t>
            </a:r>
            <a:r>
              <a:rPr lang="en-GB" sz="2900" i="1" dirty="0"/>
              <a:t>Presenting and presentations: teacher’s book</a:t>
            </a:r>
            <a:r>
              <a:rPr lang="en-GB" sz="2900" dirty="0"/>
              <a:t>. Norderstedt </a:t>
            </a:r>
            <a:r>
              <a:rPr lang="en-GB" sz="2900" dirty="0" smtClean="0"/>
              <a:t>Germany: Books </a:t>
            </a:r>
            <a:r>
              <a:rPr lang="en-GB" sz="2900" dirty="0"/>
              <a:t>on Demand. </a:t>
            </a:r>
            <a:endParaRPr lang="en-GB" sz="2900" dirty="0" smtClean="0"/>
          </a:p>
          <a:p>
            <a:r>
              <a:rPr lang="en-GB" sz="2900" dirty="0"/>
              <a:t>Doherty, C., Kettle, M., May, L. and </a:t>
            </a:r>
            <a:r>
              <a:rPr lang="en-GB" sz="2900" dirty="0" err="1"/>
              <a:t>Caukill</a:t>
            </a:r>
            <a:r>
              <a:rPr lang="en-GB" sz="2900" dirty="0"/>
              <a:t>, E. Talking the talk: </a:t>
            </a:r>
            <a:r>
              <a:rPr lang="en-GB" sz="2900" dirty="0" err="1"/>
              <a:t>oracy</a:t>
            </a:r>
            <a:r>
              <a:rPr lang="en-GB" sz="2900" dirty="0"/>
              <a:t> demands in first year university assessment tasks (2011) </a:t>
            </a:r>
            <a:r>
              <a:rPr lang="en-GB" sz="2900" i="1" dirty="0"/>
              <a:t>Assessment in Education: Principles, Policy &amp; Practice</a:t>
            </a:r>
            <a:r>
              <a:rPr lang="en-GB" sz="2900" dirty="0"/>
              <a:t>, 18 (1), 27-39. </a:t>
            </a:r>
          </a:p>
          <a:p>
            <a:r>
              <a:rPr lang="en-GB" sz="2900" dirty="0" smtClean="0"/>
              <a:t>Ferris</a:t>
            </a:r>
            <a:r>
              <a:rPr lang="en-GB" sz="2900" dirty="0"/>
              <a:t>, D. and Tag, T. (1996) Academic Oral Communication Needs of EAP Learners: What </a:t>
            </a:r>
            <a:r>
              <a:rPr lang="en-GB" sz="2900" dirty="0" smtClean="0"/>
              <a:t>subject-matter instructors require</a:t>
            </a:r>
            <a:r>
              <a:rPr lang="en-GB" sz="2900" dirty="0"/>
              <a:t>. </a:t>
            </a:r>
            <a:r>
              <a:rPr lang="en-GB" sz="2900" i="1" dirty="0"/>
              <a:t>TESOL Quarterly</a:t>
            </a:r>
            <a:r>
              <a:rPr lang="en-GB" sz="2900" dirty="0"/>
              <a:t>, 30, 31-58.  </a:t>
            </a:r>
          </a:p>
          <a:p>
            <a:r>
              <a:rPr lang="en-GB" sz="2900" dirty="0" smtClean="0"/>
              <a:t>Levrai</a:t>
            </a:r>
            <a:r>
              <a:rPr lang="en-GB" sz="2900" dirty="0"/>
              <a:t>, P. and Bolster, A. (2015) Developing a closer understanding of Academic Oral Presentations. </a:t>
            </a:r>
            <a:r>
              <a:rPr lang="en-GB" sz="2900" i="1" dirty="0"/>
              <a:t>Folio, </a:t>
            </a:r>
            <a:r>
              <a:rPr lang="en-GB" sz="2900" dirty="0"/>
              <a:t>16 (2</a:t>
            </a:r>
            <a:r>
              <a:rPr lang="en-GB" sz="2900" i="1" dirty="0"/>
              <a:t>).</a:t>
            </a:r>
          </a:p>
          <a:p>
            <a:r>
              <a:rPr lang="en-GB" sz="2900" dirty="0" err="1" smtClean="0"/>
              <a:t>Shaller-Schwaner</a:t>
            </a:r>
            <a:r>
              <a:rPr lang="en-GB" sz="2900" dirty="0"/>
              <a:t>, </a:t>
            </a:r>
            <a:r>
              <a:rPr lang="en-GB" sz="2900" dirty="0" smtClean="0"/>
              <a:t>I. </a:t>
            </a:r>
            <a:r>
              <a:rPr lang="en-GB" sz="2900" dirty="0"/>
              <a:t>(2015</a:t>
            </a:r>
            <a:r>
              <a:rPr lang="en-GB" sz="2900" dirty="0" smtClean="0"/>
              <a:t>) ELF </a:t>
            </a:r>
            <a:r>
              <a:rPr lang="en-GB" sz="2900" dirty="0"/>
              <a:t>Oral Presentations in a Multilingual Context: Intelligibility, Familiarity and </a:t>
            </a:r>
            <a:r>
              <a:rPr lang="en-GB" sz="2900" dirty="0" smtClean="0"/>
              <a:t>Agency IN:. Bowles, H. and </a:t>
            </a:r>
            <a:r>
              <a:rPr lang="en-GB" sz="2900" dirty="0" err="1" smtClean="0"/>
              <a:t>Cogo</a:t>
            </a:r>
            <a:r>
              <a:rPr lang="en-GB" sz="2900" dirty="0"/>
              <a:t>, </a:t>
            </a:r>
            <a:r>
              <a:rPr lang="en-GB" sz="2900" dirty="0" smtClean="0"/>
              <a:t>A. (eds.) </a:t>
            </a:r>
            <a:r>
              <a:rPr lang="en-GB" sz="2900" i="1" dirty="0" smtClean="0"/>
              <a:t>International Perspectives on English as a Lingua Franca: </a:t>
            </a:r>
            <a:r>
              <a:rPr lang="en-GB" sz="2900" i="1" dirty="0"/>
              <a:t>Pedagogical </a:t>
            </a:r>
            <a:r>
              <a:rPr lang="en-GB" sz="2900" i="1" dirty="0" smtClean="0"/>
              <a:t>insights. Basingstoke: Palgrave, </a:t>
            </a:r>
            <a:r>
              <a:rPr lang="en-GB" sz="2900" dirty="0" smtClean="0"/>
              <a:t>72-95.</a:t>
            </a:r>
          </a:p>
          <a:p>
            <a:pPr marL="0" indent="0">
              <a:buNone/>
            </a:pPr>
            <a:r>
              <a:rPr lang="en-GB" dirty="0" smtClean="0"/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664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729" y="0"/>
            <a:ext cx="10058400" cy="1450757"/>
          </a:xfrm>
        </p:spPr>
        <p:txBody>
          <a:bodyPr>
            <a:normAutofit/>
          </a:bodyPr>
          <a:lstStyle/>
          <a:p>
            <a:r>
              <a:rPr lang="en-GB" sz="5400" dirty="0" smtClean="0"/>
              <a:t>Workshop overview </a:t>
            </a:r>
            <a:endParaRPr lang="en-GB" sz="5400" dirty="0"/>
          </a:p>
        </p:txBody>
      </p:sp>
      <p:sp>
        <p:nvSpPr>
          <p:cNvPr id="5" name="Rounded Rectangle 4"/>
          <p:cNvSpPr/>
          <p:nvPr/>
        </p:nvSpPr>
        <p:spPr>
          <a:xfrm>
            <a:off x="1039907" y="1882589"/>
            <a:ext cx="10309412" cy="906816"/>
          </a:xfrm>
          <a:prstGeom prst="roundRect">
            <a:avLst/>
          </a:prstGeom>
          <a:solidFill>
            <a:srgbClr val="D7E5E5"/>
          </a:solidFill>
          <a:ln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AOP assessment on subject modules and EAP courses: diversity and patterns</a:t>
            </a:r>
            <a:endParaRPr lang="en-GB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057835" y="2923109"/>
            <a:ext cx="10291483" cy="83371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Lecturer perspectives on important AOP features  </a:t>
            </a:r>
          </a:p>
          <a:p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</a:t>
            </a:r>
            <a:r>
              <a:rPr lang="en-GB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elevance of target domain in EAP AOP assessment</a:t>
            </a:r>
            <a:endParaRPr lang="en-GB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075765" y="3862114"/>
            <a:ext cx="10273553" cy="937576"/>
          </a:xfrm>
          <a:prstGeom prst="roundRect">
            <a:avLst/>
          </a:prstGeom>
          <a:solidFill>
            <a:srgbClr val="A2C2C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Perspectives on the effectiveness of AOPs as an assessment task type on EAP courses </a:t>
            </a:r>
            <a:endParaRPr lang="en-GB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084729" y="4904977"/>
            <a:ext cx="10264589" cy="717177"/>
          </a:xfrm>
          <a:prstGeom prst="roundRect">
            <a:avLst/>
          </a:prstGeom>
          <a:solidFill>
            <a:srgbClr val="7FADAB"/>
          </a:solidFill>
          <a:ln>
            <a:solidFill>
              <a:srgbClr val="F88856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Perceptions on role &amp; treatment of oracy skills in AOP assessment </a:t>
            </a:r>
            <a:endParaRPr lang="en-GB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075765" y="5727441"/>
            <a:ext cx="10273553" cy="637500"/>
          </a:xfrm>
          <a:prstGeom prst="roundRect">
            <a:avLst/>
          </a:prstGeom>
          <a:solidFill>
            <a:srgbClr val="74A4A3"/>
          </a:solidFill>
          <a:ln>
            <a:solidFill>
              <a:srgbClr val="76B72F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Ideas on how to ensure effective AOP assessment on EAP courses </a:t>
            </a:r>
            <a:endParaRPr lang="en-GB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58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01147" y="-141276"/>
            <a:ext cx="12677166" cy="4227444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             </a:t>
            </a:r>
            <a:r>
              <a:rPr lang="en-GB" b="1" dirty="0" smtClean="0"/>
              <a:t>Thank you very much </a:t>
            </a:r>
            <a:r>
              <a:rPr lang="en-GB" b="1" dirty="0"/>
              <a:t>for participating! </a:t>
            </a:r>
            <a:r>
              <a:rPr lang="en-GB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/>
            </a:r>
            <a:br>
              <a:rPr lang="en-GB" dirty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endParaRPr lang="en-GB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4643" y="5544273"/>
            <a:ext cx="107065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hlinkClick r:id="rId2"/>
              </a:rPr>
              <a:t>L.Palmour@soton.ac.uk</a:t>
            </a:r>
            <a:r>
              <a:rPr lang="en-GB" sz="3200" dirty="0" smtClean="0"/>
              <a:t> </a:t>
            </a:r>
            <a:endParaRPr lang="en-GB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30087" y="4399722"/>
            <a:ext cx="109860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 special thank you to the South Coast Doctoral Partnership and Economic Social Research Council for supporting and funding the project </a:t>
            </a:r>
            <a:endParaRPr lang="en-GB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5010" y="5225885"/>
            <a:ext cx="1044877" cy="86376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6504" y="492867"/>
            <a:ext cx="4010246" cy="864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05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68" y="260739"/>
            <a:ext cx="10626240" cy="1450757"/>
          </a:xfrm>
        </p:spPr>
        <p:txBody>
          <a:bodyPr>
            <a:noAutofit/>
          </a:bodyPr>
          <a:lstStyle/>
          <a:p>
            <a:r>
              <a:rPr lang="en-GB" sz="5100" dirty="0" smtClean="0"/>
              <a:t>AOP marking criteria on subject modules</a:t>
            </a:r>
            <a:endParaRPr lang="en-GB" sz="5100" dirty="0"/>
          </a:p>
        </p:txBody>
      </p:sp>
      <p:sp>
        <p:nvSpPr>
          <p:cNvPr id="5" name="Rounded Rectangle 4"/>
          <p:cNvSpPr/>
          <p:nvPr/>
        </p:nvSpPr>
        <p:spPr>
          <a:xfrm>
            <a:off x="806825" y="1952037"/>
            <a:ext cx="10596282" cy="4251539"/>
          </a:xfrm>
          <a:prstGeom prst="roundRect">
            <a:avLst/>
          </a:prstGeom>
          <a:solidFill>
            <a:srgbClr val="B6CABF"/>
          </a:solidFill>
          <a:ln>
            <a:solidFill>
              <a:srgbClr val="F88856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3600" dirty="0" smtClean="0">
              <a:solidFill>
                <a:schemeClr val="tx2"/>
              </a:solidFill>
            </a:endParaRPr>
          </a:p>
          <a:p>
            <a:endParaRPr lang="en-GB" sz="3600" dirty="0" smtClean="0">
              <a:solidFill>
                <a:schemeClr val="tx2"/>
              </a:solidFill>
            </a:endParaRPr>
          </a:p>
          <a:p>
            <a:r>
              <a:rPr lang="en-GB" sz="3600" dirty="0" smtClean="0">
                <a:solidFill>
                  <a:schemeClr val="tx1"/>
                </a:solidFill>
              </a:rPr>
              <a:t>Look at the examples </a:t>
            </a:r>
            <a:r>
              <a:rPr lang="en-GB" sz="3600" dirty="0">
                <a:solidFill>
                  <a:schemeClr val="tx1"/>
                </a:solidFill>
              </a:rPr>
              <a:t>of </a:t>
            </a:r>
            <a:r>
              <a:rPr lang="en-GB" sz="3600" dirty="0" smtClean="0">
                <a:solidFill>
                  <a:schemeClr val="tx1"/>
                </a:solidFill>
              </a:rPr>
              <a:t>AOP criteria </a:t>
            </a:r>
            <a:r>
              <a:rPr lang="en-GB" sz="3600" dirty="0">
                <a:solidFill>
                  <a:schemeClr val="tx1"/>
                </a:solidFill>
              </a:rPr>
              <a:t>used on different subject </a:t>
            </a:r>
            <a:r>
              <a:rPr lang="en-GB" sz="3600" dirty="0" smtClean="0">
                <a:solidFill>
                  <a:schemeClr val="tx1"/>
                </a:solidFill>
              </a:rPr>
              <a:t>modules on your handout. </a:t>
            </a:r>
          </a:p>
          <a:p>
            <a:endParaRPr lang="en-GB" sz="3600" dirty="0" smtClean="0">
              <a:solidFill>
                <a:schemeClr val="tx1"/>
              </a:solidFill>
            </a:endParaRPr>
          </a:p>
          <a:p>
            <a:pPr marL="742950" indent="-742950">
              <a:buFontTx/>
              <a:buAutoNum type="arabicParenR"/>
            </a:pPr>
            <a:r>
              <a:rPr lang="en-GB" sz="3600" dirty="0">
                <a:solidFill>
                  <a:schemeClr val="tx1"/>
                </a:solidFill>
              </a:rPr>
              <a:t>What different types of AOPs on subject courses do you know of?</a:t>
            </a:r>
          </a:p>
          <a:p>
            <a:pPr marL="742950" indent="-742950">
              <a:buAutoNum type="arabicParenR"/>
            </a:pPr>
            <a:r>
              <a:rPr lang="en-GB" sz="3600" dirty="0" smtClean="0">
                <a:solidFill>
                  <a:schemeClr val="tx1"/>
                </a:solidFill>
              </a:rPr>
              <a:t>What </a:t>
            </a:r>
            <a:r>
              <a:rPr lang="en-GB" sz="3600" dirty="0">
                <a:solidFill>
                  <a:schemeClr val="tx1"/>
                </a:solidFill>
              </a:rPr>
              <a:t>do </a:t>
            </a:r>
            <a:r>
              <a:rPr lang="en-GB" sz="3600" dirty="0" smtClean="0">
                <a:solidFill>
                  <a:schemeClr val="tx1"/>
                </a:solidFill>
              </a:rPr>
              <a:t>the criteria </a:t>
            </a:r>
            <a:r>
              <a:rPr lang="en-GB" sz="3600" dirty="0">
                <a:solidFill>
                  <a:schemeClr val="tx1"/>
                </a:solidFill>
              </a:rPr>
              <a:t>indicate about AOP assessment on subject modules? </a:t>
            </a:r>
            <a:endParaRPr lang="en-GB" sz="3600" dirty="0" smtClean="0">
              <a:solidFill>
                <a:schemeClr val="tx1"/>
              </a:solidFill>
            </a:endParaRPr>
          </a:p>
          <a:p>
            <a:endParaRPr lang="en-GB" sz="3600" dirty="0">
              <a:solidFill>
                <a:schemeClr val="tx2">
                  <a:lumMod val="75000"/>
                </a:schemeClr>
              </a:solidFill>
            </a:endParaRPr>
          </a:p>
          <a:p>
            <a:endParaRPr lang="en-GB" sz="3200" dirty="0">
              <a:solidFill>
                <a:schemeClr val="tx2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-1" y="20199"/>
            <a:ext cx="1900519" cy="8224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/>
              <a:t>Task 1 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81546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957" y="0"/>
            <a:ext cx="10058400" cy="1450757"/>
          </a:xfrm>
        </p:spPr>
        <p:txBody>
          <a:bodyPr>
            <a:normAutofit/>
          </a:bodyPr>
          <a:lstStyle/>
          <a:p>
            <a:r>
              <a:rPr lang="en-GB" dirty="0" smtClean="0"/>
              <a:t>AOP task types on subject modules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22336" y="6464922"/>
            <a:ext cx="6917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Task information taken from a UK university website and task briefs </a:t>
            </a:r>
            <a:endParaRPr lang="en-GB" dirty="0"/>
          </a:p>
        </p:txBody>
      </p:sp>
      <p:sp>
        <p:nvSpPr>
          <p:cNvPr id="6" name="Rounded Rectangle 5"/>
          <p:cNvSpPr/>
          <p:nvPr/>
        </p:nvSpPr>
        <p:spPr>
          <a:xfrm>
            <a:off x="475957" y="1897682"/>
            <a:ext cx="5339639" cy="2148101"/>
          </a:xfrm>
          <a:prstGeom prst="roundRect">
            <a:avLst/>
          </a:prstGeom>
          <a:solidFill>
            <a:srgbClr val="FAA27A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b="1" dirty="0">
                <a:solidFill>
                  <a:sysClr val="windowText" lastClr="000000"/>
                </a:solidFill>
              </a:rPr>
              <a:t>1) Electronics and Computer Science</a:t>
            </a:r>
            <a:r>
              <a:rPr lang="en-GB" sz="2400" u="sng" dirty="0">
                <a:solidFill>
                  <a:sysClr val="windowText" lastClr="000000"/>
                </a:solidFill>
              </a:rPr>
              <a:t> </a:t>
            </a:r>
          </a:p>
          <a:p>
            <a:r>
              <a:rPr lang="en-GB" sz="2400" dirty="0">
                <a:solidFill>
                  <a:sysClr val="windowText" lastClr="000000"/>
                </a:solidFill>
              </a:rPr>
              <a:t>Postgraduate taught </a:t>
            </a:r>
          </a:p>
          <a:p>
            <a:r>
              <a:rPr lang="en-GB" sz="2400" dirty="0">
                <a:solidFill>
                  <a:sysClr val="windowText" lastClr="000000"/>
                </a:solidFill>
              </a:rPr>
              <a:t>Group Presentations with poster 5%</a:t>
            </a:r>
          </a:p>
          <a:p>
            <a:r>
              <a:rPr lang="en-GB" sz="2400" dirty="0">
                <a:solidFill>
                  <a:sysClr val="windowText" lastClr="000000"/>
                </a:solidFill>
              </a:rPr>
              <a:t>Present a group design project 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970494" y="1925708"/>
            <a:ext cx="5941103" cy="2148101"/>
          </a:xfrm>
          <a:prstGeom prst="roundRect">
            <a:avLst/>
          </a:prstGeom>
          <a:solidFill>
            <a:srgbClr val="8FB7B5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b="1" dirty="0" smtClean="0">
                <a:solidFill>
                  <a:sysClr val="windowText" lastClr="000000"/>
                </a:solidFill>
              </a:rPr>
              <a:t>2) </a:t>
            </a:r>
            <a:r>
              <a:rPr lang="en-GB" sz="2400" b="1" dirty="0">
                <a:solidFill>
                  <a:sysClr val="windowText" lastClr="000000"/>
                </a:solidFill>
              </a:rPr>
              <a:t>Chemistry </a:t>
            </a:r>
          </a:p>
          <a:p>
            <a:r>
              <a:rPr lang="en-GB" sz="2400" dirty="0">
                <a:solidFill>
                  <a:sysClr val="windowText" lastClr="000000"/>
                </a:solidFill>
              </a:rPr>
              <a:t>Postgraduate taught </a:t>
            </a:r>
          </a:p>
          <a:p>
            <a:r>
              <a:rPr lang="en-GB" sz="2400" dirty="0">
                <a:solidFill>
                  <a:sysClr val="windowText" lastClr="000000"/>
                </a:solidFill>
              </a:rPr>
              <a:t>Presentation (15mins + 5mins Q&amp;A) 15%</a:t>
            </a:r>
          </a:p>
          <a:p>
            <a:r>
              <a:rPr lang="en-GB" sz="2400" dirty="0">
                <a:solidFill>
                  <a:schemeClr val="tx1"/>
                </a:solidFill>
              </a:rPr>
              <a:t>To present a project to a panel of </a:t>
            </a:r>
            <a:r>
              <a:rPr lang="en-GB" sz="2400" dirty="0" smtClean="0">
                <a:solidFill>
                  <a:schemeClr val="tx1"/>
                </a:solidFill>
              </a:rPr>
              <a:t>expert and non-expert staff and </a:t>
            </a:r>
            <a:r>
              <a:rPr lang="en-GB" sz="2400" dirty="0">
                <a:solidFill>
                  <a:schemeClr val="tx1"/>
                </a:solidFill>
              </a:rPr>
              <a:t>student cohort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75956" y="4143241"/>
            <a:ext cx="5339640" cy="2148101"/>
          </a:xfrm>
          <a:prstGeom prst="roundRect">
            <a:avLst/>
          </a:prstGeom>
          <a:solidFill>
            <a:srgbClr val="9CA0B2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b="1" dirty="0">
                <a:solidFill>
                  <a:sysClr val="windowText" lastClr="000000"/>
                </a:solidFill>
              </a:rPr>
              <a:t>3) Business </a:t>
            </a:r>
          </a:p>
          <a:p>
            <a:r>
              <a:rPr lang="en-GB" sz="2400" dirty="0">
                <a:solidFill>
                  <a:sysClr val="windowText" lastClr="000000"/>
                </a:solidFill>
              </a:rPr>
              <a:t>Undergraduate </a:t>
            </a:r>
          </a:p>
          <a:p>
            <a:r>
              <a:rPr lang="en-GB" sz="2400" dirty="0">
                <a:solidFill>
                  <a:sysClr val="windowText" lastClr="000000"/>
                </a:solidFill>
              </a:rPr>
              <a:t>Elevator Pitch 30%</a:t>
            </a:r>
          </a:p>
          <a:p>
            <a:r>
              <a:rPr lang="en-GB" sz="2400" dirty="0">
                <a:solidFill>
                  <a:sysClr val="windowText" lastClr="000000"/>
                </a:solidFill>
              </a:rPr>
              <a:t>Deliver a business pitch to potential investors based on a business plan 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970493" y="4143241"/>
            <a:ext cx="5941103" cy="2148101"/>
          </a:xfrm>
          <a:prstGeom prst="roundRect">
            <a:avLst/>
          </a:prstGeom>
          <a:solidFill>
            <a:srgbClr val="D8A8A8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b="1" dirty="0">
                <a:solidFill>
                  <a:schemeClr val="tx1"/>
                </a:solidFill>
              </a:rPr>
              <a:t>4) </a:t>
            </a:r>
            <a:r>
              <a:rPr lang="en-GB" sz="2400" b="1" dirty="0" smtClean="0">
                <a:solidFill>
                  <a:schemeClr val="tx1"/>
                </a:solidFill>
              </a:rPr>
              <a:t>English</a:t>
            </a:r>
          </a:p>
          <a:p>
            <a:r>
              <a:rPr lang="en-GB" sz="2400" dirty="0" smtClean="0">
                <a:solidFill>
                  <a:schemeClr val="tx1"/>
                </a:solidFill>
              </a:rPr>
              <a:t>Undergraduate</a:t>
            </a:r>
            <a:endParaRPr lang="en-GB" sz="2400" dirty="0">
              <a:solidFill>
                <a:schemeClr val="tx1"/>
              </a:solidFill>
            </a:endParaRPr>
          </a:p>
          <a:p>
            <a:r>
              <a:rPr lang="en-GB" sz="2400" dirty="0">
                <a:solidFill>
                  <a:schemeClr val="tx1"/>
                </a:solidFill>
              </a:rPr>
              <a:t>Presentation (3mins + 2mins Q&amp;A) 0%</a:t>
            </a:r>
          </a:p>
          <a:p>
            <a:r>
              <a:rPr lang="en-GB" sz="2400" dirty="0">
                <a:solidFill>
                  <a:schemeClr val="tx1"/>
                </a:solidFill>
              </a:rPr>
              <a:t>Preparatory ‘pitch’ for your idea/plan for your 2500 word essay </a:t>
            </a:r>
          </a:p>
        </p:txBody>
      </p:sp>
    </p:spTree>
    <p:extLst>
      <p:ext uri="{BB962C8B-B14F-4D97-AF65-F5344CB8AC3E}">
        <p14:creationId xmlns:p14="http://schemas.microsoft.com/office/powerpoint/2010/main" val="4085917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5680" y="233613"/>
            <a:ext cx="10058400" cy="1450757"/>
          </a:xfrm>
        </p:spPr>
        <p:txBody>
          <a:bodyPr>
            <a:normAutofit fontScale="90000"/>
          </a:bodyPr>
          <a:lstStyle/>
          <a:p>
            <a:r>
              <a:rPr lang="en-GB" dirty="0"/>
              <a:t> How are oral presentations a useful assessment task on your module(s)/unit(s)?</a:t>
            </a:r>
          </a:p>
        </p:txBody>
      </p:sp>
      <p:sp>
        <p:nvSpPr>
          <p:cNvPr id="10" name="Rectangle 9"/>
          <p:cNvSpPr/>
          <p:nvPr/>
        </p:nvSpPr>
        <p:spPr>
          <a:xfrm>
            <a:off x="74662" y="6424469"/>
            <a:ext cx="1225782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/>
              <a:t>Preliminary findings from </a:t>
            </a:r>
            <a:r>
              <a:rPr lang="en-GB" sz="1600" dirty="0" smtClean="0"/>
              <a:t>online questionnaire </a:t>
            </a:r>
            <a:r>
              <a:rPr lang="en-GB" sz="1600" dirty="0"/>
              <a:t>data </a:t>
            </a:r>
            <a:r>
              <a:rPr lang="en-GB" sz="1600" dirty="0" smtClean="0"/>
              <a:t>(38 </a:t>
            </a:r>
            <a:r>
              <a:rPr lang="en-GB" sz="1600" dirty="0"/>
              <a:t>lecturers on UG and PGT modules from 7 UK universities)  – </a:t>
            </a:r>
            <a:r>
              <a:rPr lang="en-GB" sz="1600" dirty="0" smtClean="0"/>
              <a:t>collection &amp; analysis </a:t>
            </a:r>
            <a:r>
              <a:rPr lang="en-GB" sz="1600" dirty="0"/>
              <a:t>ongoing  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995679" y="1934117"/>
            <a:ext cx="3612777" cy="2158989"/>
          </a:xfrm>
          <a:prstGeom prst="roundRect">
            <a:avLst/>
          </a:prstGeom>
          <a:solidFill>
            <a:srgbClr val="FAA27A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2400" dirty="0">
                <a:solidFill>
                  <a:schemeClr val="tx1"/>
                </a:solidFill>
              </a:rPr>
              <a:t>Students </a:t>
            </a:r>
            <a:r>
              <a:rPr lang="en-GB" sz="2400" dirty="0" smtClean="0">
                <a:solidFill>
                  <a:schemeClr val="tx1"/>
                </a:solidFill>
              </a:rPr>
              <a:t>demonstrate  </a:t>
            </a:r>
            <a:r>
              <a:rPr lang="en-GB" sz="2400" dirty="0">
                <a:solidFill>
                  <a:schemeClr val="tx1"/>
                </a:solidFill>
              </a:rPr>
              <a:t>understanding of content </a:t>
            </a:r>
            <a:r>
              <a:rPr lang="en-GB" sz="2400" dirty="0" smtClean="0">
                <a:solidFill>
                  <a:schemeClr val="tx1"/>
                </a:solidFill>
              </a:rPr>
              <a:t>&amp; </a:t>
            </a:r>
            <a:r>
              <a:rPr lang="en-GB" sz="2400" dirty="0">
                <a:solidFill>
                  <a:schemeClr val="tx1"/>
                </a:solidFill>
              </a:rPr>
              <a:t>ability to communicate work orally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740835" y="1964434"/>
            <a:ext cx="3486972" cy="2133031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2400" dirty="0">
                <a:solidFill>
                  <a:schemeClr val="tx1"/>
                </a:solidFill>
              </a:rPr>
              <a:t>Key transferable and employability skill 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8360186" y="1964434"/>
            <a:ext cx="3361166" cy="2133029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2400" dirty="0">
                <a:solidFill>
                  <a:schemeClr val="tx1"/>
                </a:solidFill>
              </a:rPr>
              <a:t>Shared and interactive experience – students become active co-constructors of knowledge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6343425" y="4185013"/>
            <a:ext cx="3374315" cy="2048462"/>
          </a:xfrm>
          <a:prstGeom prst="roundRect">
            <a:avLst/>
          </a:prstGeom>
          <a:solidFill>
            <a:srgbClr val="E49494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2400" dirty="0">
                <a:solidFill>
                  <a:schemeClr val="tx1"/>
                </a:solidFill>
              </a:rPr>
              <a:t>Module content not necessarily well-suited to AOP assessment 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2927873" y="4185010"/>
            <a:ext cx="3275703" cy="2048465"/>
          </a:xfrm>
          <a:prstGeom prst="roundRect">
            <a:avLst/>
          </a:prstGeom>
          <a:solidFill>
            <a:srgbClr val="9CA0B2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2400" dirty="0">
                <a:solidFill>
                  <a:schemeClr val="tx1"/>
                </a:solidFill>
              </a:rPr>
              <a:t>Diversifies assessment methods </a:t>
            </a:r>
          </a:p>
        </p:txBody>
      </p:sp>
    </p:spTree>
    <p:extLst>
      <p:ext uri="{BB962C8B-B14F-4D97-AF65-F5344CB8AC3E}">
        <p14:creationId xmlns:p14="http://schemas.microsoft.com/office/powerpoint/2010/main" val="316696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are the most important features of an AOP on your taught module(s)/unit(s)? 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10741"/>
            <a:ext cx="1234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Preliminary findings from online questionnaire data (38 lecturers on UG and PGT modules from 7 UK universities)  – collection &amp;  analysis ongoing   </a:t>
            </a:r>
            <a:endParaRPr lang="en-GB" sz="1600" dirty="0"/>
          </a:p>
        </p:txBody>
      </p:sp>
      <p:sp>
        <p:nvSpPr>
          <p:cNvPr id="5" name="Rounded Rectangle 4"/>
          <p:cNvSpPr/>
          <p:nvPr/>
        </p:nvSpPr>
        <p:spPr>
          <a:xfrm>
            <a:off x="1255059" y="1905923"/>
            <a:ext cx="9900621" cy="1408464"/>
          </a:xfrm>
          <a:prstGeom prst="roundRect">
            <a:avLst/>
          </a:prstGeom>
          <a:solidFill>
            <a:srgbClr val="FAA27A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GB" sz="2500" dirty="0">
                <a:solidFill>
                  <a:schemeClr val="tx1"/>
                </a:solidFill>
              </a:rPr>
              <a:t>Clarity in content and ideas:</a:t>
            </a:r>
          </a:p>
          <a:p>
            <a:pPr lvl="0" algn="ctr">
              <a:defRPr/>
            </a:pPr>
            <a:r>
              <a:rPr lang="en-GB" sz="2500" dirty="0" smtClean="0">
                <a:solidFill>
                  <a:schemeClr val="tx1"/>
                </a:solidFill>
              </a:rPr>
              <a:t>selectivity</a:t>
            </a:r>
            <a:r>
              <a:rPr lang="en-GB" sz="2500" dirty="0">
                <a:solidFill>
                  <a:schemeClr val="tx1"/>
                </a:solidFill>
              </a:rPr>
              <a:t>, relevance, quality, depth </a:t>
            </a:r>
            <a:r>
              <a:rPr lang="en-GB" sz="2500" dirty="0" smtClean="0">
                <a:solidFill>
                  <a:schemeClr val="tx1"/>
                </a:solidFill>
              </a:rPr>
              <a:t> </a:t>
            </a:r>
            <a:endParaRPr lang="en-GB" sz="25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281951" y="3503976"/>
            <a:ext cx="4407051" cy="1328630"/>
          </a:xfrm>
          <a:prstGeom prst="roundRect">
            <a:avLst/>
          </a:prstGeom>
          <a:solidFill>
            <a:srgbClr val="9CA0B2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Clarity in </a:t>
            </a:r>
            <a:r>
              <a:rPr lang="en-GB" sz="2400" dirty="0" smtClean="0">
                <a:solidFill>
                  <a:schemeClr val="tx1"/>
                </a:solidFill>
              </a:rPr>
              <a:t>communication: </a:t>
            </a:r>
            <a:endParaRPr lang="en-GB" sz="2400" dirty="0">
              <a:solidFill>
                <a:schemeClr val="tx1"/>
              </a:solidFill>
            </a:endParaRPr>
          </a:p>
          <a:p>
            <a:pPr algn="ctr"/>
            <a:r>
              <a:rPr lang="en-GB" sz="2400" dirty="0">
                <a:solidFill>
                  <a:schemeClr val="tx1"/>
                </a:solidFill>
              </a:rPr>
              <a:t>p</a:t>
            </a:r>
            <a:r>
              <a:rPr lang="en-GB" sz="2400" dirty="0" smtClean="0">
                <a:solidFill>
                  <a:schemeClr val="tx1"/>
                </a:solidFill>
              </a:rPr>
              <a:t>ace</a:t>
            </a:r>
            <a:r>
              <a:rPr lang="en-GB" sz="2400" dirty="0">
                <a:solidFill>
                  <a:schemeClr val="tx1"/>
                </a:solidFill>
              </a:rPr>
              <a:t>, intelligibility, use of </a:t>
            </a:r>
            <a:r>
              <a:rPr lang="en-GB" sz="2400" dirty="0" smtClean="0">
                <a:solidFill>
                  <a:schemeClr val="tx1"/>
                </a:solidFill>
              </a:rPr>
              <a:t>visuals 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862918" y="3508608"/>
            <a:ext cx="2510118" cy="1323998"/>
          </a:xfrm>
          <a:prstGeom prst="roundRect">
            <a:avLst/>
          </a:prstGeom>
          <a:solidFill>
            <a:srgbClr val="8FB7B5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Clear structure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8573846" y="3503976"/>
            <a:ext cx="2581834" cy="1328631"/>
          </a:xfrm>
          <a:prstGeom prst="roundRect">
            <a:avLst/>
          </a:prstGeom>
          <a:solidFill>
            <a:srgbClr val="E49494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Timing 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255058" y="5061673"/>
            <a:ext cx="4010810" cy="1047259"/>
          </a:xfrm>
          <a:prstGeom prst="roundRect">
            <a:avLst/>
          </a:prstGeom>
          <a:solidFill>
            <a:srgbClr val="B6CABF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Engagement with audience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414681" y="5061672"/>
            <a:ext cx="3159165" cy="1047259"/>
          </a:xfrm>
          <a:prstGeom prst="roundRect">
            <a:avLst/>
          </a:prstGeom>
          <a:solidFill>
            <a:srgbClr val="E0E07C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Ability to answer questions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8749553" y="5061672"/>
            <a:ext cx="2406127" cy="1047259"/>
          </a:xfrm>
          <a:prstGeom prst="roundRect">
            <a:avLst/>
          </a:prstGeom>
          <a:solidFill>
            <a:srgbClr val="B6E088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Teamwork skills</a:t>
            </a:r>
            <a:endParaRPr lang="en-GB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27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89" y="-323544"/>
            <a:ext cx="11742821" cy="1760452"/>
          </a:xfrm>
        </p:spPr>
        <p:txBody>
          <a:bodyPr/>
          <a:lstStyle/>
          <a:p>
            <a:pPr algn="ctr"/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Assessment components &amp; considerations</a:t>
            </a:r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26072" y="4097190"/>
            <a:ext cx="4192140" cy="215145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 smtClean="0">
                <a:solidFill>
                  <a:schemeClr val="tx1"/>
                </a:solidFill>
              </a:rPr>
              <a:t>Content</a:t>
            </a:r>
            <a:r>
              <a:rPr lang="en-GB" sz="2000" dirty="0">
                <a:solidFill>
                  <a:schemeClr val="tx1"/>
                </a:solidFill>
              </a:rPr>
              <a:t/>
            </a:r>
            <a:br>
              <a:rPr lang="en-GB" sz="2000" dirty="0">
                <a:solidFill>
                  <a:schemeClr val="tx1"/>
                </a:solidFill>
              </a:rPr>
            </a:br>
            <a:r>
              <a:rPr lang="en-GB" sz="2000" dirty="0">
                <a:solidFill>
                  <a:schemeClr val="tx1"/>
                </a:solidFill>
              </a:rPr>
              <a:t>Feedback to peers</a:t>
            </a:r>
            <a:br>
              <a:rPr lang="en-GB" sz="2000" dirty="0">
                <a:solidFill>
                  <a:schemeClr val="tx1"/>
                </a:solidFill>
              </a:rPr>
            </a:br>
            <a:r>
              <a:rPr lang="en-GB" sz="2000" dirty="0">
                <a:solidFill>
                  <a:schemeClr val="tx1"/>
                </a:solidFill>
              </a:rPr>
              <a:t>Self </a:t>
            </a:r>
            <a:r>
              <a:rPr lang="en-GB" sz="2000" dirty="0" smtClean="0">
                <a:solidFill>
                  <a:schemeClr val="tx1"/>
                </a:solidFill>
              </a:rPr>
              <a:t>reflection </a:t>
            </a:r>
            <a:r>
              <a:rPr lang="en-GB" sz="2000" dirty="0">
                <a:solidFill>
                  <a:schemeClr val="tx1"/>
                </a:solidFill>
              </a:rPr>
              <a:t>post presentation</a:t>
            </a:r>
            <a:br>
              <a:rPr lang="en-GB" sz="2000" dirty="0">
                <a:solidFill>
                  <a:schemeClr val="tx1"/>
                </a:solidFill>
              </a:rPr>
            </a:br>
            <a:r>
              <a:rPr lang="en-GB" sz="2000" dirty="0">
                <a:solidFill>
                  <a:schemeClr val="tx1"/>
                </a:solidFill>
              </a:rPr>
              <a:t>I do not assess </a:t>
            </a:r>
            <a:r>
              <a:rPr lang="en-GB" sz="2000" dirty="0" smtClean="0">
                <a:solidFill>
                  <a:schemeClr val="tx1"/>
                </a:solidFill>
              </a:rPr>
              <a:t>presentation skills </a:t>
            </a:r>
            <a:r>
              <a:rPr lang="en-GB" sz="2000" dirty="0" smtClean="0">
                <a:solidFill>
                  <a:srgbClr val="002060"/>
                </a:solidFill>
              </a:rPr>
              <a:t>Accounting </a:t>
            </a:r>
            <a:r>
              <a:rPr lang="en-GB" sz="1400" dirty="0" smtClean="0">
                <a:solidFill>
                  <a:srgbClr val="002060"/>
                </a:solidFill>
              </a:rPr>
              <a:t>(ID: </a:t>
            </a:r>
            <a:r>
              <a:rPr lang="en-GB" sz="1400" dirty="0">
                <a:solidFill>
                  <a:srgbClr val="002060"/>
                </a:solidFill>
              </a:rPr>
              <a:t>2225756</a:t>
            </a:r>
            <a:r>
              <a:rPr lang="en-GB" sz="1400" dirty="0" smtClean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26073" y="1925376"/>
            <a:ext cx="4192139" cy="191151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>
                <a:solidFill>
                  <a:schemeClr val="tx1"/>
                </a:solidFill>
              </a:rPr>
              <a:t>Content/Knowledge (40%)</a:t>
            </a:r>
            <a:br>
              <a:rPr lang="en-GB" sz="2000" dirty="0">
                <a:solidFill>
                  <a:schemeClr val="tx1"/>
                </a:solidFill>
              </a:rPr>
            </a:br>
            <a:r>
              <a:rPr lang="en-GB" sz="2000" dirty="0">
                <a:solidFill>
                  <a:schemeClr val="tx1"/>
                </a:solidFill>
              </a:rPr>
              <a:t>Delivery, including structure (40%)</a:t>
            </a:r>
            <a:br>
              <a:rPr lang="en-GB" sz="2000" dirty="0">
                <a:solidFill>
                  <a:schemeClr val="tx1"/>
                </a:solidFill>
              </a:rPr>
            </a:br>
            <a:r>
              <a:rPr lang="en-GB" sz="2000" dirty="0">
                <a:solidFill>
                  <a:schemeClr val="tx1"/>
                </a:solidFill>
              </a:rPr>
              <a:t>Visual Aids (10%)</a:t>
            </a:r>
            <a:br>
              <a:rPr lang="en-GB" sz="2000" dirty="0">
                <a:solidFill>
                  <a:schemeClr val="tx1"/>
                </a:solidFill>
              </a:rPr>
            </a:br>
            <a:r>
              <a:rPr lang="en-GB" sz="2000" dirty="0" smtClean="0">
                <a:solidFill>
                  <a:schemeClr val="tx1"/>
                </a:solidFill>
              </a:rPr>
              <a:t>Timing (10%) </a:t>
            </a:r>
          </a:p>
          <a:p>
            <a:r>
              <a:rPr lang="en-GB" sz="2000" dirty="0" smtClean="0">
                <a:solidFill>
                  <a:srgbClr val="002060"/>
                </a:solidFill>
              </a:rPr>
              <a:t>Archaeology </a:t>
            </a:r>
            <a:r>
              <a:rPr lang="en-GB" sz="1400" dirty="0" smtClean="0">
                <a:solidFill>
                  <a:srgbClr val="002060"/>
                </a:solidFill>
              </a:rPr>
              <a:t>(ID: 2218059) </a:t>
            </a:r>
          </a:p>
          <a:p>
            <a:pPr algn="ctr"/>
            <a:r>
              <a:rPr lang="en-GB" sz="1200" dirty="0" smtClean="0">
                <a:solidFill>
                  <a:schemeClr val="tx2"/>
                </a:solidFill>
              </a:rPr>
              <a:t>                                                                           </a:t>
            </a: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6410741"/>
            <a:ext cx="12409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Preliminary findings from online  questionnaire data (38 lecturers on UG and PGT modules from 7 UK universities)  – collection &amp;  analysis ongoing   </a:t>
            </a:r>
            <a:endParaRPr lang="en-GB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4731657" y="1835032"/>
            <a:ext cx="7279688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600" dirty="0" smtClean="0"/>
              <a:t>Formative/summative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600" dirty="0" smtClean="0"/>
              <a:t>Individual/paired/group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600" dirty="0" smtClean="0"/>
              <a:t>Target audience: expert, non-expert, customer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600" dirty="0" err="1" smtClean="0"/>
              <a:t>Raters</a:t>
            </a:r>
            <a:r>
              <a:rPr lang="en-GB" sz="2600" dirty="0" smtClean="0"/>
              <a:t>: panel, peer-assessment, self-assessment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600" dirty="0"/>
              <a:t>Discipline conventions: reading from a script </a:t>
            </a:r>
            <a:endParaRPr lang="en-GB" sz="2600" dirty="0" smtClean="0"/>
          </a:p>
          <a:p>
            <a:endParaRPr lang="en-GB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800" dirty="0" smtClean="0">
                <a:solidFill>
                  <a:srgbClr val="002060"/>
                </a:solidFill>
              </a:rPr>
              <a:t>Are AOP </a:t>
            </a:r>
            <a:r>
              <a:rPr lang="en-GB" sz="2800" dirty="0">
                <a:solidFill>
                  <a:srgbClr val="002060"/>
                </a:solidFill>
              </a:rPr>
              <a:t>assessments testing </a:t>
            </a:r>
            <a:r>
              <a:rPr lang="en-GB" sz="2800" dirty="0" smtClean="0">
                <a:solidFill>
                  <a:srgbClr val="002060"/>
                </a:solidFill>
              </a:rPr>
              <a:t>skills </a:t>
            </a:r>
            <a:r>
              <a:rPr lang="en-GB" sz="2800" dirty="0">
                <a:solidFill>
                  <a:srgbClr val="002060"/>
                </a:solidFill>
              </a:rPr>
              <a:t>which are not </a:t>
            </a:r>
            <a:r>
              <a:rPr lang="en-GB" sz="2800" dirty="0" smtClean="0">
                <a:solidFill>
                  <a:srgbClr val="002060"/>
                </a:solidFill>
              </a:rPr>
              <a:t>stated as assessment components?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800" dirty="0" smtClean="0">
                <a:solidFill>
                  <a:srgbClr val="002060"/>
                </a:solidFill>
              </a:rPr>
              <a:t>Are presentation skills sufficiently </a:t>
            </a:r>
            <a:r>
              <a:rPr lang="en-GB" sz="2800" smtClean="0">
                <a:solidFill>
                  <a:srgbClr val="002060"/>
                </a:solidFill>
              </a:rPr>
              <a:t>developed in </a:t>
            </a:r>
            <a:r>
              <a:rPr lang="en-GB" sz="2800" dirty="0" smtClean="0">
                <a:solidFill>
                  <a:srgbClr val="002060"/>
                </a:solidFill>
              </a:rPr>
              <a:t>instruction? </a:t>
            </a:r>
            <a:endParaRPr lang="en-GB" sz="2800" dirty="0">
              <a:solidFill>
                <a:srgbClr val="00206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2859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AOP assessment on EAP courses </a:t>
            </a:r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1097280" y="2008093"/>
            <a:ext cx="10305826" cy="4052047"/>
          </a:xfrm>
          <a:prstGeom prst="roundRect">
            <a:avLst/>
          </a:prstGeom>
          <a:solidFill>
            <a:srgbClr val="B6CABF"/>
          </a:solidFill>
          <a:ln>
            <a:solidFill>
              <a:srgbClr val="F88856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3000" dirty="0" smtClean="0">
                <a:solidFill>
                  <a:schemeClr val="tx1"/>
                </a:solidFill>
              </a:rPr>
              <a:t>Use </a:t>
            </a:r>
            <a:r>
              <a:rPr lang="en-GB" sz="3000" dirty="0">
                <a:solidFill>
                  <a:schemeClr val="tx1"/>
                </a:solidFill>
              </a:rPr>
              <a:t>the EAP task information and </a:t>
            </a:r>
            <a:r>
              <a:rPr lang="en-GB" sz="3000" dirty="0" smtClean="0">
                <a:solidFill>
                  <a:schemeClr val="tx1"/>
                </a:solidFill>
              </a:rPr>
              <a:t>criteria</a:t>
            </a:r>
          </a:p>
          <a:p>
            <a:r>
              <a:rPr lang="en-GB" sz="3000" dirty="0" smtClean="0">
                <a:solidFill>
                  <a:schemeClr val="tx1"/>
                </a:solidFill>
              </a:rPr>
              <a:t>Discuss </a:t>
            </a:r>
            <a:r>
              <a:rPr lang="en-GB" sz="3000" dirty="0">
                <a:solidFill>
                  <a:schemeClr val="tx1"/>
                </a:solidFill>
              </a:rPr>
              <a:t>similar/different AOP assessment you have been involved in on your EAP </a:t>
            </a:r>
            <a:r>
              <a:rPr lang="en-GB" sz="3000" dirty="0" smtClean="0">
                <a:solidFill>
                  <a:schemeClr val="tx1"/>
                </a:solidFill>
              </a:rPr>
              <a:t>courses. Include: </a:t>
            </a:r>
            <a:endParaRPr lang="en-GB" sz="3000" dirty="0">
              <a:solidFill>
                <a:schemeClr val="tx1"/>
              </a:solidFill>
            </a:endParaRPr>
          </a:p>
          <a:p>
            <a:endParaRPr lang="en-GB" sz="3000" dirty="0">
              <a:solidFill>
                <a:schemeClr val="tx1"/>
              </a:solidFill>
            </a:endParaRPr>
          </a:p>
          <a:p>
            <a:pPr marL="514350" indent="-514350">
              <a:buAutoNum type="arabicParenR"/>
            </a:pPr>
            <a:r>
              <a:rPr lang="en-GB" sz="3000" dirty="0" smtClean="0">
                <a:solidFill>
                  <a:schemeClr val="tx1"/>
                </a:solidFill>
              </a:rPr>
              <a:t>Purpose </a:t>
            </a:r>
          </a:p>
          <a:p>
            <a:pPr marL="514350" indent="-514350">
              <a:buAutoNum type="arabicParenR"/>
            </a:pPr>
            <a:r>
              <a:rPr lang="en-GB" sz="3000" dirty="0" smtClean="0">
                <a:solidFill>
                  <a:schemeClr val="tx1"/>
                </a:solidFill>
              </a:rPr>
              <a:t>Task details </a:t>
            </a:r>
          </a:p>
          <a:p>
            <a:r>
              <a:rPr lang="en-GB" sz="3000" dirty="0" smtClean="0">
                <a:solidFill>
                  <a:schemeClr val="tx1"/>
                </a:solidFill>
              </a:rPr>
              <a:t>3)   Assessment components </a:t>
            </a:r>
            <a:endParaRPr lang="en-GB" sz="3000" dirty="0">
              <a:solidFill>
                <a:schemeClr val="tx1"/>
              </a:solidFill>
            </a:endParaRPr>
          </a:p>
          <a:p>
            <a:r>
              <a:rPr lang="en-GB" sz="3000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-1" y="-37919"/>
            <a:ext cx="2079813" cy="10240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/>
              <a:t>Task 2 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382894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97280" y="1933732"/>
            <a:ext cx="10341685" cy="421223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F88856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Perspectives on effectiveness of AOPs  as a task type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6425" y="1933731"/>
            <a:ext cx="9879104" cy="4212235"/>
          </a:xfrm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normAutofit fontScale="77500" lnSpcReduction="20000"/>
          </a:bodyPr>
          <a:lstStyle/>
          <a:p>
            <a:pPr lvl="0"/>
            <a:endParaRPr lang="en-GB" sz="3000" dirty="0" smtClean="0"/>
          </a:p>
          <a:p>
            <a:pPr marL="0" lvl="0" indent="0">
              <a:buClr>
                <a:schemeClr val="accent2">
                  <a:lumMod val="75000"/>
                </a:schemeClr>
              </a:buClr>
              <a:buNone/>
            </a:pPr>
            <a:r>
              <a:rPr lang="en-GB" sz="3100" dirty="0" smtClean="0">
                <a:solidFill>
                  <a:schemeClr val="tx1"/>
                </a:solidFill>
              </a:rPr>
              <a:t>Students </a:t>
            </a:r>
            <a:r>
              <a:rPr lang="en-GB" sz="3100" dirty="0">
                <a:solidFill>
                  <a:schemeClr val="tx1"/>
                </a:solidFill>
              </a:rPr>
              <a:t>gain in confidence as language users through </a:t>
            </a:r>
            <a:r>
              <a:rPr lang="en-GB" sz="3100" dirty="0" smtClean="0">
                <a:solidFill>
                  <a:schemeClr val="tx1"/>
                </a:solidFill>
              </a:rPr>
              <a:t>giving AOPs                                                               </a:t>
            </a:r>
            <a:r>
              <a:rPr lang="en-GB" sz="3000" dirty="0" smtClean="0">
                <a:solidFill>
                  <a:schemeClr val="tx1"/>
                </a:solidFill>
              </a:rPr>
              <a:t>							</a:t>
            </a:r>
            <a:r>
              <a:rPr lang="en-GB" sz="2100" dirty="0" smtClean="0">
                <a:solidFill>
                  <a:schemeClr val="tx1"/>
                </a:solidFill>
              </a:rPr>
              <a:t>(Morita 2000; </a:t>
            </a:r>
            <a:r>
              <a:rPr lang="en-GB" sz="2100" dirty="0">
                <a:solidFill>
                  <a:schemeClr val="tx1"/>
                </a:solidFill>
              </a:rPr>
              <a:t>Boyle 1996</a:t>
            </a:r>
            <a:r>
              <a:rPr lang="en-GB" sz="2100" dirty="0" smtClean="0">
                <a:solidFill>
                  <a:schemeClr val="tx1"/>
                </a:solidFill>
              </a:rPr>
              <a:t>)</a:t>
            </a:r>
          </a:p>
          <a:p>
            <a:pPr marL="0" lvl="0" indent="0">
              <a:buClr>
                <a:schemeClr val="accent2">
                  <a:lumMod val="75000"/>
                </a:schemeClr>
              </a:buClr>
              <a:buNone/>
            </a:pPr>
            <a:endParaRPr lang="en-GB" sz="2100" dirty="0">
              <a:solidFill>
                <a:schemeClr val="tx1"/>
              </a:solidFill>
            </a:endParaRPr>
          </a:p>
          <a:p>
            <a:pPr marL="0" lvl="0" indent="0">
              <a:buClr>
                <a:schemeClr val="accent2">
                  <a:lumMod val="75000"/>
                </a:schemeClr>
              </a:buClr>
              <a:buNone/>
            </a:pPr>
            <a:r>
              <a:rPr lang="en-GB" sz="3100" dirty="0">
                <a:solidFill>
                  <a:schemeClr val="tx1"/>
                </a:solidFill>
              </a:rPr>
              <a:t> Oral presentation is an effective way to foster the development of skills in HE and an effective speaking assessment tool</a:t>
            </a:r>
            <a:r>
              <a:rPr lang="en-GB" sz="3100" dirty="0" smtClean="0">
                <a:solidFill>
                  <a:schemeClr val="tx1"/>
                </a:solidFill>
              </a:rPr>
              <a:t>.  </a:t>
            </a:r>
            <a:r>
              <a:rPr lang="en-GB" sz="3100" dirty="0">
                <a:solidFill>
                  <a:schemeClr val="tx1"/>
                </a:solidFill>
              </a:rPr>
              <a:t> </a:t>
            </a:r>
            <a:r>
              <a:rPr lang="en-GB" sz="3100" dirty="0" smtClean="0">
                <a:solidFill>
                  <a:schemeClr val="tx1"/>
                </a:solidFill>
              </a:rPr>
              <a:t>                                                                                              							</a:t>
            </a:r>
            <a:r>
              <a:rPr lang="en-GB" sz="2100" dirty="0" smtClean="0">
                <a:solidFill>
                  <a:schemeClr val="tx1"/>
                </a:solidFill>
              </a:rPr>
              <a:t>(</a:t>
            </a:r>
            <a:r>
              <a:rPr lang="en-GB" sz="2100" dirty="0" err="1" smtClean="0">
                <a:solidFill>
                  <a:schemeClr val="tx1"/>
                </a:solidFill>
              </a:rPr>
              <a:t>Sundrarajuna</a:t>
            </a:r>
            <a:r>
              <a:rPr lang="en-GB" sz="2100" dirty="0" smtClean="0">
                <a:solidFill>
                  <a:schemeClr val="tx1"/>
                </a:solidFill>
              </a:rPr>
              <a:t> </a:t>
            </a:r>
            <a:r>
              <a:rPr lang="en-GB" sz="2100" dirty="0">
                <a:solidFill>
                  <a:schemeClr val="tx1"/>
                </a:solidFill>
              </a:rPr>
              <a:t>&amp; Kiely 2010</a:t>
            </a:r>
            <a:r>
              <a:rPr lang="en-GB" sz="2100" dirty="0" smtClean="0">
                <a:solidFill>
                  <a:schemeClr val="tx1"/>
                </a:solidFill>
              </a:rPr>
              <a:t>)</a:t>
            </a:r>
          </a:p>
          <a:p>
            <a:pPr marL="0" lvl="0" indent="0">
              <a:buClr>
                <a:schemeClr val="accent2">
                  <a:lumMod val="75000"/>
                </a:schemeClr>
              </a:buClr>
              <a:buNone/>
            </a:pPr>
            <a:endParaRPr lang="en-GB" sz="2100" dirty="0" smtClean="0">
              <a:solidFill>
                <a:schemeClr val="tx1"/>
              </a:solidFill>
            </a:endParaRPr>
          </a:p>
          <a:p>
            <a:pPr marL="0" indent="0">
              <a:buClr>
                <a:schemeClr val="accent2">
                  <a:lumMod val="75000"/>
                </a:schemeClr>
              </a:buClr>
              <a:buNone/>
            </a:pPr>
            <a:r>
              <a:rPr lang="en-GB" sz="3100" dirty="0" smtClean="0">
                <a:solidFill>
                  <a:schemeClr val="tx1"/>
                </a:solidFill>
              </a:rPr>
              <a:t>Takes up class time; attention wandering from the audience; demands of real time marking; practical difficulties with standardization &amp; double marking; format tends to encourage memorization and presentation fatigue in university.                                                                                                                                                                         </a:t>
            </a:r>
            <a:r>
              <a:rPr lang="en-GB" sz="3000" dirty="0" smtClean="0">
                <a:solidFill>
                  <a:schemeClr val="tx1"/>
                </a:solidFill>
              </a:rPr>
              <a:t>						      </a:t>
            </a:r>
            <a:r>
              <a:rPr lang="en-GB" sz="2100" dirty="0" smtClean="0">
                <a:solidFill>
                  <a:schemeClr val="tx1"/>
                </a:solidFill>
              </a:rPr>
              <a:t>(Pre-sessional course leader at UK university*)</a:t>
            </a:r>
            <a:endParaRPr lang="en-GB" sz="2100" dirty="0">
              <a:solidFill>
                <a:schemeClr val="tx1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endParaRPr lang="en-GB" sz="2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/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9798594" y="6488668"/>
            <a:ext cx="2714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*(full quote on handout)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8942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1053</TotalTime>
  <Words>1422</Words>
  <Application>Microsoft Office PowerPoint</Application>
  <PresentationFormat>Widescreen</PresentationFormat>
  <Paragraphs>167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Retrospect</vt:lpstr>
      <vt:lpstr>  </vt:lpstr>
      <vt:lpstr>Workshop overview </vt:lpstr>
      <vt:lpstr>AOP marking criteria on subject modules</vt:lpstr>
      <vt:lpstr>AOP task types on subject modules</vt:lpstr>
      <vt:lpstr> How are oral presentations a useful assessment task on your module(s)/unit(s)?</vt:lpstr>
      <vt:lpstr>What are the most important features of an AOP on your taught module(s)/unit(s)? </vt:lpstr>
      <vt:lpstr>Assessment components &amp; considerations</vt:lpstr>
      <vt:lpstr>AOP assessment on EAP courses </vt:lpstr>
      <vt:lpstr>Perspectives on effectiveness of AOPs  as a task type</vt:lpstr>
      <vt:lpstr>AOP effectiveness and target domain relevance </vt:lpstr>
      <vt:lpstr>Challenges for students delivering an AOP: lecturer perspectives </vt:lpstr>
      <vt:lpstr>Subject lecturer perspectives on allowances for NNES</vt:lpstr>
      <vt:lpstr>Subject lecturer perspectives on language use feedback</vt:lpstr>
      <vt:lpstr>Assessment of oracy skills in AOPs</vt:lpstr>
      <vt:lpstr>PowerPoint Presentation</vt:lpstr>
      <vt:lpstr>Study</vt:lpstr>
      <vt:lpstr>Would you like to get involved?</vt:lpstr>
      <vt:lpstr>References</vt:lpstr>
      <vt:lpstr>Literature on AOPs &amp; oracy skills</vt:lpstr>
      <vt:lpstr>             Thank you very much for participating!  </vt:lpstr>
    </vt:vector>
  </TitlesOfParts>
  <Company>University Of Southampton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Palmour L.C.</dc:creator>
  <cp:lastModifiedBy>BENSON Cathy</cp:lastModifiedBy>
  <cp:revision>82</cp:revision>
  <cp:lastPrinted>2017-03-16T18:18:43Z</cp:lastPrinted>
  <dcterms:created xsi:type="dcterms:W3CDTF">2017-03-14T17:48:18Z</dcterms:created>
  <dcterms:modified xsi:type="dcterms:W3CDTF">2017-04-04T17:44:57Z</dcterms:modified>
</cp:coreProperties>
</file>