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31"/>
  </p:notesMasterIdLst>
  <p:handoutMasterIdLst>
    <p:handoutMasterId r:id="rId32"/>
  </p:handoutMasterIdLst>
  <p:sldIdLst>
    <p:sldId id="263" r:id="rId2"/>
    <p:sldId id="298" r:id="rId3"/>
    <p:sldId id="293" r:id="rId4"/>
    <p:sldId id="257" r:id="rId5"/>
    <p:sldId id="262" r:id="rId6"/>
    <p:sldId id="264" r:id="rId7"/>
    <p:sldId id="265" r:id="rId8"/>
    <p:sldId id="266" r:id="rId9"/>
    <p:sldId id="267" r:id="rId10"/>
    <p:sldId id="276" r:id="rId11"/>
    <p:sldId id="279" r:id="rId12"/>
    <p:sldId id="275" r:id="rId13"/>
    <p:sldId id="274" r:id="rId14"/>
    <p:sldId id="281" r:id="rId15"/>
    <p:sldId id="271" r:id="rId16"/>
    <p:sldId id="269" r:id="rId17"/>
    <p:sldId id="282" r:id="rId18"/>
    <p:sldId id="278" r:id="rId19"/>
    <p:sldId id="270" r:id="rId20"/>
    <p:sldId id="280" r:id="rId21"/>
    <p:sldId id="277" r:id="rId22"/>
    <p:sldId id="288" r:id="rId23"/>
    <p:sldId id="283" r:id="rId24"/>
    <p:sldId id="284" r:id="rId25"/>
    <p:sldId id="290" r:id="rId26"/>
    <p:sldId id="289" r:id="rId27"/>
    <p:sldId id="291" r:id="rId28"/>
    <p:sldId id="292" r:id="rId29"/>
    <p:sldId id="29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197">
          <p15:clr>
            <a:srgbClr val="A4A3A4"/>
          </p15:clr>
        </p15:guide>
        <p15:guide id="2" orient="horz" pos="572">
          <p15:clr>
            <a:srgbClr val="A4A3A4"/>
          </p15:clr>
        </p15:guide>
        <p15:guide id="3" orient="horz" pos="1389">
          <p15:clr>
            <a:srgbClr val="A4A3A4"/>
          </p15:clr>
        </p15:guide>
        <p15:guide id="4" orient="horz" pos="1525">
          <p15:clr>
            <a:srgbClr val="A4A3A4"/>
          </p15:clr>
        </p15:guide>
        <p15:guide id="5" orient="horz" pos="799">
          <p15:clr>
            <a:srgbClr val="A4A3A4"/>
          </p15:clr>
        </p15:guide>
        <p15:guide id="6" orient="horz" pos="4123">
          <p15:clr>
            <a:srgbClr val="A4A3A4"/>
          </p15:clr>
        </p15:guide>
        <p15:guide id="7" pos="657">
          <p15:clr>
            <a:srgbClr val="A4A3A4"/>
          </p15:clr>
        </p15:guide>
        <p15:guide id="8" pos="5239">
          <p15:clr>
            <a:srgbClr val="A4A3A4"/>
          </p15:clr>
        </p15:guide>
        <p15:guide id="9" pos="195">
          <p15:clr>
            <a:srgbClr val="A4A3A4"/>
          </p15:clr>
        </p15:guide>
        <p15:guide id="10" pos="29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56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0929"/>
  </p:normalViewPr>
  <p:slideViewPr>
    <p:cSldViewPr showGuides="1">
      <p:cViewPr varScale="1">
        <p:scale>
          <a:sx n="39" d="100"/>
          <a:sy n="39" d="100"/>
        </p:scale>
        <p:origin x="1362" y="60"/>
      </p:cViewPr>
      <p:guideLst>
        <p:guide orient="horz" pos="197"/>
        <p:guide orient="horz" pos="572"/>
        <p:guide orient="horz" pos="1389"/>
        <p:guide orient="horz" pos="1525"/>
        <p:guide orient="horz" pos="799"/>
        <p:guide orient="horz" pos="4123"/>
        <p:guide pos="657"/>
        <p:guide pos="5239"/>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8"/>
    </p:cViewPr>
  </p:sorterViewPr>
  <p:notesViewPr>
    <p:cSldViewPr showGuides="1">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Carry out research</c:v>
                </c:pt>
              </c:strCache>
            </c:strRef>
          </c:tx>
          <c:invertIfNegative val="0"/>
          <c:cat>
            <c:strRef>
              <c:f>Sheet1!$A$2:$A$6</c:f>
              <c:strCache>
                <c:ptCount val="5"/>
                <c:pt idx="0">
                  <c:v>None</c:v>
                </c:pt>
                <c:pt idx="1">
                  <c:v>1 to 2</c:v>
                </c:pt>
                <c:pt idx="2">
                  <c:v>3 to 5</c:v>
                </c:pt>
                <c:pt idx="3">
                  <c:v>6 to 9</c:v>
                </c:pt>
                <c:pt idx="4">
                  <c:v>10 or more</c:v>
                </c:pt>
              </c:strCache>
            </c:strRef>
          </c:cat>
          <c:val>
            <c:numRef>
              <c:f>Sheet1!$B$2:$B$6</c:f>
              <c:numCache>
                <c:formatCode>General</c:formatCode>
                <c:ptCount val="5"/>
                <c:pt idx="0">
                  <c:v>5</c:v>
                </c:pt>
                <c:pt idx="1">
                  <c:v>11</c:v>
                </c:pt>
                <c:pt idx="2">
                  <c:v>8</c:v>
                </c:pt>
                <c:pt idx="3">
                  <c:v>5</c:v>
                </c:pt>
                <c:pt idx="4">
                  <c:v>0</c:v>
                </c:pt>
              </c:numCache>
            </c:numRef>
          </c:val>
        </c:ser>
        <c:ser>
          <c:idx val="1"/>
          <c:order val="1"/>
          <c:tx>
            <c:strRef>
              <c:f>Sheet1!$C$1</c:f>
              <c:strCache>
                <c:ptCount val="1"/>
                <c:pt idx="0">
                  <c:v>Present at conferences</c:v>
                </c:pt>
              </c:strCache>
            </c:strRef>
          </c:tx>
          <c:invertIfNegative val="0"/>
          <c:cat>
            <c:strRef>
              <c:f>Sheet1!$A$2:$A$6</c:f>
              <c:strCache>
                <c:ptCount val="5"/>
                <c:pt idx="0">
                  <c:v>None</c:v>
                </c:pt>
                <c:pt idx="1">
                  <c:v>1 to 2</c:v>
                </c:pt>
                <c:pt idx="2">
                  <c:v>3 to 5</c:v>
                </c:pt>
                <c:pt idx="3">
                  <c:v>6 to 9</c:v>
                </c:pt>
                <c:pt idx="4">
                  <c:v>10 or more</c:v>
                </c:pt>
              </c:strCache>
            </c:strRef>
          </c:cat>
          <c:val>
            <c:numRef>
              <c:f>Sheet1!$C$2:$C$6</c:f>
              <c:numCache>
                <c:formatCode>General</c:formatCode>
                <c:ptCount val="5"/>
                <c:pt idx="0">
                  <c:v>0</c:v>
                </c:pt>
                <c:pt idx="1">
                  <c:v>7</c:v>
                </c:pt>
                <c:pt idx="2">
                  <c:v>11</c:v>
                </c:pt>
                <c:pt idx="3">
                  <c:v>8</c:v>
                </c:pt>
                <c:pt idx="4">
                  <c:v>2</c:v>
                </c:pt>
              </c:numCache>
            </c:numRef>
          </c:val>
        </c:ser>
        <c:ser>
          <c:idx val="2"/>
          <c:order val="2"/>
          <c:tx>
            <c:strRef>
              <c:f>Sheet1!$D$1</c:f>
              <c:strCache>
                <c:ptCount val="1"/>
                <c:pt idx="0">
                  <c:v>Publish research</c:v>
                </c:pt>
              </c:strCache>
            </c:strRef>
          </c:tx>
          <c:invertIfNegative val="0"/>
          <c:cat>
            <c:strRef>
              <c:f>Sheet1!$A$2:$A$6</c:f>
              <c:strCache>
                <c:ptCount val="5"/>
                <c:pt idx="0">
                  <c:v>None</c:v>
                </c:pt>
                <c:pt idx="1">
                  <c:v>1 to 2</c:v>
                </c:pt>
                <c:pt idx="2">
                  <c:v>3 to 5</c:v>
                </c:pt>
                <c:pt idx="3">
                  <c:v>6 to 9</c:v>
                </c:pt>
                <c:pt idx="4">
                  <c:v>10 or more</c:v>
                </c:pt>
              </c:strCache>
            </c:strRef>
          </c:cat>
          <c:val>
            <c:numRef>
              <c:f>Sheet1!$D$2:$D$6</c:f>
              <c:numCache>
                <c:formatCode>General</c:formatCode>
                <c:ptCount val="5"/>
                <c:pt idx="0">
                  <c:v>7</c:v>
                </c:pt>
                <c:pt idx="1">
                  <c:v>11</c:v>
                </c:pt>
                <c:pt idx="2">
                  <c:v>9</c:v>
                </c:pt>
                <c:pt idx="3">
                  <c:v>0</c:v>
                </c:pt>
                <c:pt idx="4">
                  <c:v>0</c:v>
                </c:pt>
              </c:numCache>
            </c:numRef>
          </c:val>
        </c:ser>
        <c:dLbls>
          <c:showLegendKey val="0"/>
          <c:showVal val="0"/>
          <c:showCatName val="0"/>
          <c:showSerName val="0"/>
          <c:showPercent val="0"/>
          <c:showBubbleSize val="0"/>
        </c:dLbls>
        <c:gapWidth val="150"/>
        <c:axId val="126016832"/>
        <c:axId val="126017224"/>
      </c:barChart>
      <c:catAx>
        <c:axId val="126016832"/>
        <c:scaling>
          <c:orientation val="minMax"/>
        </c:scaling>
        <c:delete val="0"/>
        <c:axPos val="b"/>
        <c:numFmt formatCode="General" sourceLinked="0"/>
        <c:majorTickMark val="out"/>
        <c:minorTickMark val="none"/>
        <c:tickLblPos val="nextTo"/>
        <c:crossAx val="126017224"/>
        <c:crosses val="autoZero"/>
        <c:auto val="1"/>
        <c:lblAlgn val="ctr"/>
        <c:lblOffset val="100"/>
        <c:noMultiLvlLbl val="0"/>
      </c:catAx>
      <c:valAx>
        <c:axId val="126017224"/>
        <c:scaling>
          <c:orientation val="minMax"/>
        </c:scaling>
        <c:delete val="0"/>
        <c:axPos val="l"/>
        <c:majorGridlines/>
        <c:numFmt formatCode="General" sourceLinked="1"/>
        <c:majorTickMark val="out"/>
        <c:minorTickMark val="none"/>
        <c:tickLblPos val="nextTo"/>
        <c:crossAx val="126016832"/>
        <c:crosses val="autoZero"/>
        <c:crossBetween val="between"/>
      </c:valAx>
    </c:plotArea>
    <c:legend>
      <c:legendPos val="r"/>
      <c:layout>
        <c:manualLayout>
          <c:xMode val="edge"/>
          <c:yMode val="edge"/>
          <c:x val="0.67410256885037467"/>
          <c:y val="0.45043027626560045"/>
          <c:w val="0.31534542220854883"/>
          <c:h val="0.434240871384661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Importance</a:t>
            </a:r>
            <a:r>
              <a:rPr lang="en-GB" baseline="0" dirty="0" smtClean="0"/>
              <a:t> of p</a:t>
            </a:r>
            <a:r>
              <a:rPr lang="en-GB" dirty="0" smtClean="0"/>
              <a:t>ublishing research</a:t>
            </a:r>
            <a:r>
              <a:rPr lang="en-GB" baseline="0" dirty="0" smtClean="0"/>
              <a:t> in EAP</a:t>
            </a:r>
            <a:endParaRPr lang="en-GB" dirty="0"/>
          </a:p>
        </c:rich>
      </c:tx>
      <c:overlay val="0"/>
    </c:title>
    <c:autoTitleDeleted val="0"/>
    <c:plotArea>
      <c:layout/>
      <c:pieChart>
        <c:varyColors val="1"/>
        <c:ser>
          <c:idx val="0"/>
          <c:order val="0"/>
          <c:tx>
            <c:strRef>
              <c:f>Sheet1!$B$1</c:f>
              <c:strCache>
                <c:ptCount val="1"/>
                <c:pt idx="0">
                  <c:v>Publishing</c:v>
                </c:pt>
              </c:strCache>
            </c:strRef>
          </c:tx>
          <c:dLbls>
            <c:dLbl>
              <c:idx val="0"/>
              <c:tx>
                <c:rich>
                  <a:bodyPr/>
                  <a:lstStyle/>
                  <a:p>
                    <a:pPr>
                      <a:defRPr/>
                    </a:pPr>
                    <a:r>
                      <a:rPr lang="en-US" dirty="0" smtClean="0">
                        <a:solidFill>
                          <a:schemeClr val="accent3"/>
                        </a:solidFill>
                      </a:rPr>
                      <a:t>3</a:t>
                    </a:r>
                    <a:r>
                      <a:rPr lang="en-US" dirty="0" smtClean="0"/>
                      <a:t>7</a:t>
                    </a:r>
                    <a:endParaRPr lang="en-US" dirty="0"/>
                  </a:p>
                </c:rich>
              </c:tx>
              <c:numFmt formatCode="#,##0.00" sourceLinked="0"/>
              <c:spPr/>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3"/>
                <c:pt idx="0">
                  <c:v>Not important</c:v>
                </c:pt>
                <c:pt idx="1">
                  <c:v>Important</c:v>
                </c:pt>
                <c:pt idx="2">
                  <c:v>Very important</c:v>
                </c:pt>
              </c:strCache>
            </c:strRef>
          </c:cat>
          <c:val>
            <c:numRef>
              <c:f>Sheet1!$B$2:$B$5</c:f>
              <c:numCache>
                <c:formatCode>General</c:formatCode>
                <c:ptCount val="4"/>
                <c:pt idx="0">
                  <c:v>3</c:v>
                </c:pt>
                <c:pt idx="1">
                  <c:v>20</c:v>
                </c:pt>
                <c:pt idx="2">
                  <c:v>7</c:v>
                </c:pt>
              </c:numCache>
            </c:numRef>
          </c:val>
        </c:ser>
        <c:dLbls>
          <c:showLegendKey val="0"/>
          <c:showVal val="0"/>
          <c:showCatName val="0"/>
          <c:showSerName val="0"/>
          <c:showPercent val="0"/>
          <c:showBubbleSize val="0"/>
          <c:showLeaderLines val="0"/>
        </c:dLbls>
        <c:firstSliceAng val="0"/>
      </c:pieChart>
    </c:plotArea>
    <c:legend>
      <c:legendPos val="r"/>
      <c:legendEntry>
        <c:idx val="3"/>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A6619C-9F65-4277-9ACE-0D62D1860763}" type="datetimeFigureOut">
              <a:rPr lang="en-US"/>
              <a:pPr>
                <a:defRPr/>
              </a:pPr>
              <a:t>4/8/2017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73F3D7E-3153-4F38-891B-6AE8360C76DD}" type="slidenum">
              <a:rPr lang="en-GB"/>
              <a:pPr>
                <a:defRPr/>
              </a:pPr>
              <a:t>‹#›</a:t>
            </a:fld>
            <a:endParaRPr lang="en-GB"/>
          </a:p>
        </p:txBody>
      </p:sp>
    </p:spTree>
    <p:extLst>
      <p:ext uri="{BB962C8B-B14F-4D97-AF65-F5344CB8AC3E}">
        <p14:creationId xmlns:p14="http://schemas.microsoft.com/office/powerpoint/2010/main" val="20512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6A7B1A-1364-4FF3-A30F-89F3569427D6}" type="slidenum">
              <a:rPr lang="en-US"/>
              <a:pPr>
                <a:defRPr/>
              </a:pPr>
              <a:t>‹#›</a:t>
            </a:fld>
            <a:endParaRPr lang="en-US"/>
          </a:p>
        </p:txBody>
      </p:sp>
    </p:spTree>
    <p:extLst>
      <p:ext uri="{BB962C8B-B14F-4D97-AF65-F5344CB8AC3E}">
        <p14:creationId xmlns:p14="http://schemas.microsoft.com/office/powerpoint/2010/main" val="402049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am talking about publishing</a:t>
            </a:r>
            <a:r>
              <a:rPr lang="en-GB" baseline="0" dirty="0" smtClean="0"/>
              <a:t> research by EAP practitioners. I explored 3 areas but mostly focus on the perspectives of the practitioners in this presentation, and some data from heads of </a:t>
            </a:r>
            <a:r>
              <a:rPr lang="en-GB" baseline="0" dirty="0" err="1" smtClean="0"/>
              <a:t>depts</a:t>
            </a:r>
            <a:r>
              <a:rPr lang="en-GB" baseline="0" dirty="0" smtClean="0"/>
              <a:t> and journal eds. I made the decision not to refer to literature or ground in literature, to leave more time for my findings, and also find it rather convenient to be after Alex who has focused on lit.</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a:t>
            </a:fld>
            <a:endParaRPr lang="en-US"/>
          </a:p>
        </p:txBody>
      </p:sp>
    </p:spTree>
    <p:extLst>
      <p:ext uri="{BB962C8B-B14F-4D97-AF65-F5344CB8AC3E}">
        <p14:creationId xmlns:p14="http://schemas.microsoft.com/office/powerpoint/2010/main" val="42861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cHALLENGES</a:t>
            </a:r>
            <a:r>
              <a:rPr lang="en-GB" dirty="0" smtClean="0"/>
              <a:t> – big factor that nearly all mentioned was time – allocation, spare time,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10</a:t>
            </a:fld>
            <a:endParaRPr lang="en-US"/>
          </a:p>
        </p:txBody>
      </p:sp>
    </p:spTree>
    <p:extLst>
      <p:ext uri="{BB962C8B-B14F-4D97-AF65-F5344CB8AC3E}">
        <p14:creationId xmlns:p14="http://schemas.microsoft.com/office/powerpoint/2010/main" val="377814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were interested when</a:t>
            </a:r>
            <a:r>
              <a:rPr lang="en-GB" baseline="0" dirty="0" smtClean="0"/>
              <a:t> published – getting some credit for dept</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11</a:t>
            </a:fld>
            <a:endParaRPr lang="en-US"/>
          </a:p>
        </p:txBody>
      </p:sp>
    </p:spTree>
    <p:extLst>
      <p:ext uri="{BB962C8B-B14F-4D97-AF65-F5344CB8AC3E}">
        <p14:creationId xmlns:p14="http://schemas.microsoft.com/office/powerpoint/2010/main" val="385386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Here’s another take on it – lack of pub culture and </a:t>
            </a:r>
            <a:r>
              <a:rPr lang="en-GB" baseline="0" dirty="0" smtClean="0"/>
              <a:t>researching and presenting teaching ideas is not publishable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13</a:t>
            </a:fld>
            <a:endParaRPr lang="en-US"/>
          </a:p>
        </p:txBody>
      </p:sp>
    </p:spTree>
    <p:extLst>
      <p:ext uri="{BB962C8B-B14F-4D97-AF65-F5344CB8AC3E}">
        <p14:creationId xmlns:p14="http://schemas.microsoft.com/office/powerpoint/2010/main" val="349886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Lack of mentor – need</a:t>
            </a:r>
            <a:r>
              <a:rPr lang="en-GB" baseline="0" dirty="0" smtClean="0"/>
              <a:t> more mentors – this is where BALEAP could step in – maybe could create </a:t>
            </a:r>
            <a:r>
              <a:rPr lang="en-GB" baseline="0" dirty="0" err="1" smtClean="0"/>
              <a:t>baleap</a:t>
            </a:r>
            <a:r>
              <a:rPr lang="en-GB" baseline="0" dirty="0" smtClean="0"/>
              <a:t> research mentors</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14</a:t>
            </a:fld>
            <a:endParaRPr lang="en-US"/>
          </a:p>
        </p:txBody>
      </p:sp>
    </p:spTree>
    <p:extLst>
      <p:ext uri="{BB962C8B-B14F-4D97-AF65-F5344CB8AC3E}">
        <p14:creationId xmlns:p14="http://schemas.microsoft.com/office/powerpoint/2010/main" val="381705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Participant</a:t>
            </a:r>
            <a:r>
              <a:rPr lang="en-GB" baseline="0" dirty="0" smtClean="0"/>
              <a:t> described her journey around different journals – not knowing enough about it</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16</a:t>
            </a:fld>
            <a:endParaRPr lang="en-US"/>
          </a:p>
        </p:txBody>
      </p:sp>
    </p:spTree>
    <p:extLst>
      <p:ext uri="{BB962C8B-B14F-4D97-AF65-F5344CB8AC3E}">
        <p14:creationId xmlns:p14="http://schemas.microsoft.com/office/powerpoint/2010/main" val="91979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Ways to avoid rejection</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17</a:t>
            </a:fld>
            <a:endParaRPr lang="en-US"/>
          </a:p>
        </p:txBody>
      </p:sp>
    </p:spTree>
    <p:extLst>
      <p:ext uri="{BB962C8B-B14F-4D97-AF65-F5344CB8AC3E}">
        <p14:creationId xmlns:p14="http://schemas.microsoft.com/office/powerpoint/2010/main" val="72294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Story</a:t>
            </a:r>
            <a:r>
              <a:rPr lang="en-GB" baseline="0" dirty="0" smtClean="0"/>
              <a:t> of great feedback – and managing rejections – as long as no terrible comments – terrible comments. ‘this person cannot write’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18</a:t>
            </a:fld>
            <a:endParaRPr lang="en-US"/>
          </a:p>
        </p:txBody>
      </p:sp>
    </p:spTree>
    <p:extLst>
      <p:ext uri="{BB962C8B-B14F-4D97-AF65-F5344CB8AC3E}">
        <p14:creationId xmlns:p14="http://schemas.microsoft.com/office/powerpoint/2010/main" val="393088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19</a:t>
            </a:fld>
            <a:endParaRPr lang="en-US"/>
          </a:p>
        </p:txBody>
      </p:sp>
    </p:spTree>
    <p:extLst>
      <p:ext uri="{BB962C8B-B14F-4D97-AF65-F5344CB8AC3E}">
        <p14:creationId xmlns:p14="http://schemas.microsoft.com/office/powerpoint/2010/main" val="387911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Looked</a:t>
            </a:r>
            <a:r>
              <a:rPr lang="en-GB" baseline="0" dirty="0" smtClean="0"/>
              <a:t> at 120 </a:t>
            </a:r>
            <a:r>
              <a:rPr lang="en-GB" baseline="0" dirty="0" err="1" smtClean="0"/>
              <a:t>unis</a:t>
            </a:r>
            <a:r>
              <a:rPr lang="en-GB" baseline="0" dirty="0" smtClean="0"/>
              <a:t>, found 90 EAP </a:t>
            </a:r>
            <a:r>
              <a:rPr lang="en-GB" baseline="0" dirty="0" err="1" smtClean="0"/>
              <a:t>depts</a:t>
            </a:r>
            <a:r>
              <a:rPr lang="en-GB" baseline="0" dirty="0" smtClean="0"/>
              <a:t>, </a:t>
            </a:r>
            <a:r>
              <a:rPr lang="en-GB" dirty="0" smtClean="0"/>
              <a:t>Contacted 60 individuals (identified as head of dept or director)</a:t>
            </a:r>
            <a:r>
              <a:rPr lang="en-GB" baseline="0" dirty="0" smtClean="0"/>
              <a:t> by email </a:t>
            </a:r>
            <a:r>
              <a:rPr lang="en-GB" dirty="0" smtClean="0"/>
              <a:t> over a month period, got 30 responses</a:t>
            </a:r>
          </a:p>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22</a:t>
            </a:fld>
            <a:endParaRPr lang="en-US"/>
          </a:p>
        </p:txBody>
      </p:sp>
    </p:spTree>
    <p:extLst>
      <p:ext uri="{BB962C8B-B14F-4D97-AF65-F5344CB8AC3E}">
        <p14:creationId xmlns:p14="http://schemas.microsoft.com/office/powerpoint/2010/main" val="311804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Raw figs 6, 11, 11, 2 </a:t>
            </a:r>
          </a:p>
          <a:p>
            <a:r>
              <a:rPr lang="en-GB" dirty="0" smtClean="0"/>
              <a:t>Vast</a:t>
            </a:r>
            <a:r>
              <a:rPr lang="en-GB" baseline="0" dirty="0" smtClean="0"/>
              <a:t> majority 11-30, the other – smaller than 5</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24</a:t>
            </a:fld>
            <a:endParaRPr lang="en-US"/>
          </a:p>
        </p:txBody>
      </p:sp>
    </p:spTree>
    <p:extLst>
      <p:ext uri="{BB962C8B-B14F-4D97-AF65-F5344CB8AC3E}">
        <p14:creationId xmlns:p14="http://schemas.microsoft.com/office/powerpoint/2010/main" val="126069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t>However, I would like to give the First</a:t>
            </a:r>
            <a:r>
              <a:rPr lang="en-GB" u="sng" baseline="0" dirty="0" smtClean="0"/>
              <a:t> word to JS who was first to respond to my request for participants on BALEAP forum, for which I am very grateful – he is our generous and wise tribal elder – wrote this – and this is my aim today – why don’t we pass the final hurdle?</a:t>
            </a:r>
            <a:endParaRPr lang="en-GB" u="sng" dirty="0" smtClean="0"/>
          </a:p>
          <a:p>
            <a:r>
              <a:rPr lang="en-GB" u="sng" dirty="0" smtClean="0"/>
              <a:t>Motivations</a:t>
            </a:r>
          </a:p>
          <a:p>
            <a:r>
              <a:rPr lang="en-GB" u="sng" dirty="0" smtClean="0"/>
              <a:t>habit</a:t>
            </a:r>
          </a:p>
          <a:p>
            <a:r>
              <a:rPr lang="en-GB" b="1" u="sng" dirty="0" smtClean="0"/>
              <a:t>pour encourager les </a:t>
            </a:r>
            <a:r>
              <a:rPr lang="en-GB" b="1" u="sng" dirty="0" err="1" smtClean="0"/>
              <a:t>autres</a:t>
            </a:r>
            <a:r>
              <a:rPr lang="en-GB" dirty="0" err="1" smtClean="0"/>
              <a:t>“a</a:t>
            </a:r>
            <a:r>
              <a:rPr lang="en-GB" dirty="0" smtClean="0"/>
              <a:t> way of </a:t>
            </a:r>
            <a:r>
              <a:rPr lang="en-GB" u="sng" dirty="0" smtClean="0"/>
              <a:t>helping doctoral students</a:t>
            </a:r>
            <a:r>
              <a:rPr lang="en-GB" dirty="0" smtClean="0"/>
              <a:t> break through into publication</a:t>
            </a:r>
          </a:p>
          <a:p>
            <a:r>
              <a:rPr lang="en-GB" dirty="0" smtClean="0"/>
              <a:t>Challenges</a:t>
            </a:r>
          </a:p>
          <a:p>
            <a:r>
              <a:rPr lang="en-GB" dirty="0" smtClean="0"/>
              <a:t>These days the process seems to be very slow, so </a:t>
            </a:r>
            <a:r>
              <a:rPr lang="en-GB" u="sng" dirty="0" smtClean="0"/>
              <a:t>patience and open-mindedness</a:t>
            </a:r>
            <a:r>
              <a:rPr lang="en-GB" dirty="0" smtClean="0"/>
              <a:t> is required</a:t>
            </a:r>
          </a:p>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a:t>
            </a:fld>
            <a:endParaRPr lang="en-US"/>
          </a:p>
        </p:txBody>
      </p:sp>
    </p:spTree>
    <p:extLst>
      <p:ext uri="{BB962C8B-B14F-4D97-AF65-F5344CB8AC3E}">
        <p14:creationId xmlns:p14="http://schemas.microsoft.com/office/powerpoint/2010/main" val="392515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Raw numbers show 5 heads</a:t>
            </a:r>
            <a:r>
              <a:rPr lang="en-GB" baseline="0" dirty="0" smtClean="0"/>
              <a:t> of dept said no one carried out research and 7 said no one published research. Mostly 1-2 people carried out and published research. A lot more presented at conference, but no head of dept said that more than 5 people published research.</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25</a:t>
            </a:fld>
            <a:endParaRPr lang="en-US"/>
          </a:p>
        </p:txBody>
      </p:sp>
    </p:spTree>
    <p:extLst>
      <p:ext uri="{BB962C8B-B14F-4D97-AF65-F5344CB8AC3E}">
        <p14:creationId xmlns:p14="http://schemas.microsoft.com/office/powerpoint/2010/main" val="356937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 nearly all</a:t>
            </a:r>
            <a:r>
              <a:rPr lang="en-GB" baseline="0" dirty="0" smtClean="0"/>
              <a:t> thought it was important</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26</a:t>
            </a:fld>
            <a:endParaRPr lang="en-US"/>
          </a:p>
        </p:txBody>
      </p:sp>
    </p:spTree>
    <p:extLst>
      <p:ext uri="{BB962C8B-B14F-4D97-AF65-F5344CB8AC3E}">
        <p14:creationId xmlns:p14="http://schemas.microsoft.com/office/powerpoint/2010/main" val="2728232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 important for same reasons</a:t>
            </a:r>
            <a:r>
              <a:rPr lang="en-GB" baseline="0" dirty="0" smtClean="0"/>
              <a:t> as the EAP </a:t>
            </a:r>
            <a:r>
              <a:rPr lang="en-GB" baseline="0" dirty="0" err="1" smtClean="0"/>
              <a:t>pract</a:t>
            </a:r>
            <a:r>
              <a:rPr lang="en-GB" baseline="0" dirty="0" smtClean="0"/>
              <a:t> – EAP needs to be scholarly and comparable to other disciplines, and to inform work, but even one who said not important – agreed staff do in own time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27</a:t>
            </a:fld>
            <a:endParaRPr lang="en-US"/>
          </a:p>
        </p:txBody>
      </p:sp>
    </p:spTree>
    <p:extLst>
      <p:ext uri="{BB962C8B-B14F-4D97-AF65-F5344CB8AC3E}">
        <p14:creationId xmlns:p14="http://schemas.microsoft.com/office/powerpoint/2010/main" val="197188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Briefly – asked about profile of submissions, challenges, advice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28</a:t>
            </a:fld>
            <a:endParaRPr lang="en-US"/>
          </a:p>
        </p:txBody>
      </p:sp>
    </p:spTree>
    <p:extLst>
      <p:ext uri="{BB962C8B-B14F-4D97-AF65-F5344CB8AC3E}">
        <p14:creationId xmlns:p14="http://schemas.microsoft.com/office/powerpoint/2010/main" val="188934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 hope I have shed some light on EAP practitioners’ motivations </a:t>
            </a:r>
            <a:r>
              <a:rPr lang="en-GB" baseline="0" smtClean="0"/>
              <a:t>and challenges, and I hope </a:t>
            </a:r>
            <a:r>
              <a:rPr lang="en-GB" baseline="0" dirty="0" smtClean="0"/>
              <a:t>that despite the challenges of publishing research, you might be interested in following their advice.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29</a:t>
            </a:fld>
            <a:endParaRPr lang="en-US"/>
          </a:p>
        </p:txBody>
      </p:sp>
    </p:spTree>
    <p:extLst>
      <p:ext uri="{BB962C8B-B14F-4D97-AF65-F5344CB8AC3E}">
        <p14:creationId xmlns:p14="http://schemas.microsoft.com/office/powerpoint/2010/main" val="239153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3</a:t>
            </a:fld>
            <a:endParaRPr lang="en-US"/>
          </a:p>
        </p:txBody>
      </p:sp>
    </p:spTree>
    <p:extLst>
      <p:ext uri="{BB962C8B-B14F-4D97-AF65-F5344CB8AC3E}">
        <p14:creationId xmlns:p14="http://schemas.microsoft.com/office/powerpoint/2010/main" val="2776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2A7EFDCF-2D6F-4D04-A17A-D9125C8CD19B}" type="slidenum">
              <a:rPr lang="en-US" smtClean="0"/>
              <a:pPr/>
              <a:t>4</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smtClean="0"/>
              <a:t>Journal of Ac Writing (EATAW),</a:t>
            </a:r>
            <a:r>
              <a:rPr lang="en-US" baseline="0" dirty="0" smtClean="0"/>
              <a:t> </a:t>
            </a:r>
            <a:r>
              <a:rPr lang="en-US" baseline="0" dirty="0" err="1" smtClean="0"/>
              <a:t>Int</a:t>
            </a:r>
            <a:r>
              <a:rPr lang="en-US" baseline="0" dirty="0" smtClean="0"/>
              <a:t> student experience journal, </a:t>
            </a:r>
            <a:r>
              <a:rPr lang="en-US" dirty="0" smtClean="0"/>
              <a:t>East</a:t>
            </a:r>
            <a:r>
              <a:rPr lang="en-US" baseline="0" dirty="0" smtClean="0"/>
              <a:t> Asian Learner, Computer supported education, Journal of studies in international education,</a:t>
            </a:r>
          </a:p>
          <a:p>
            <a:pPr eaLnBrk="1" hangingPunct="1"/>
            <a:r>
              <a:rPr lang="en-US" baseline="0" dirty="0" smtClean="0"/>
              <a:t>Asked about what published and where, motivation, challenges, how overcome, view of publishing research in EAP</a:t>
            </a:r>
          </a:p>
          <a:p>
            <a:pPr eaLnBrk="1" hangingPunct="1"/>
            <a:r>
              <a:rPr lang="en-US" baseline="0" dirty="0" smtClean="0"/>
              <a:t>PEOPLE WHO RESPONDED TO MY REQUEST WERE INTERESTED IN EAP RESEARCH, EXPERIENCED, MANY VERY EXPERIENCED IN EAP, had relationship with PhD, some multiple pub</a:t>
            </a:r>
            <a:endParaRPr lang="en-US" dirty="0" smtClean="0"/>
          </a:p>
        </p:txBody>
      </p:sp>
    </p:spTree>
    <p:extLst>
      <p:ext uri="{BB962C8B-B14F-4D97-AF65-F5344CB8AC3E}">
        <p14:creationId xmlns:p14="http://schemas.microsoft.com/office/powerpoint/2010/main" val="89203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FIRSTLY MOTIVATIONS – I will refer to participants as p1-9</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5</a:t>
            </a:fld>
            <a:endParaRPr lang="en-US"/>
          </a:p>
        </p:txBody>
      </p:sp>
    </p:spTree>
    <p:extLst>
      <p:ext uri="{BB962C8B-B14F-4D97-AF65-F5344CB8AC3E}">
        <p14:creationId xmlns:p14="http://schemas.microsoft.com/office/powerpoint/2010/main" val="370451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Here is a thought - CAN YOU TEACH WHAT YOU DON’T KNOW HOW TO DO? – and something you have done recently?</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6</a:t>
            </a:fld>
            <a:endParaRPr lang="en-US"/>
          </a:p>
        </p:txBody>
      </p:sp>
    </p:spTree>
    <p:extLst>
      <p:ext uri="{BB962C8B-B14F-4D97-AF65-F5344CB8AC3E}">
        <p14:creationId xmlns:p14="http://schemas.microsoft.com/office/powerpoint/2010/main" val="383656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 respondents were concerned with their relationship with others – CREDIBILITY with colleagues, AUTHORITY to teach</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7</a:t>
            </a:fld>
            <a:endParaRPr lang="en-US"/>
          </a:p>
        </p:txBody>
      </p:sp>
    </p:spTree>
    <p:extLst>
      <p:ext uri="{BB962C8B-B14F-4D97-AF65-F5344CB8AC3E}">
        <p14:creationId xmlns:p14="http://schemas.microsoft.com/office/powerpoint/2010/main" val="105997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Credibility issue – connected</a:t>
            </a:r>
            <a:r>
              <a:rPr lang="en-GB" baseline="0" dirty="0" smtClean="0"/>
              <a:t> raising profile -</a:t>
            </a:r>
            <a:r>
              <a:rPr lang="en-GB" dirty="0" smtClean="0"/>
              <a:t>Serious – get over </a:t>
            </a:r>
            <a:r>
              <a:rPr lang="en-GB" dirty="0" err="1" smtClean="0"/>
              <a:t>cinderella</a:t>
            </a:r>
            <a:r>
              <a:rPr lang="en-GB" baseline="0" dirty="0" smtClean="0"/>
              <a:t> image</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8</a:t>
            </a:fld>
            <a:endParaRPr lang="en-US"/>
          </a:p>
        </p:txBody>
      </p:sp>
    </p:spTree>
    <p:extLst>
      <p:ext uri="{BB962C8B-B14F-4D97-AF65-F5344CB8AC3E}">
        <p14:creationId xmlns:p14="http://schemas.microsoft.com/office/powerpoint/2010/main" val="305246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Children’s character – </a:t>
            </a:r>
            <a:r>
              <a:rPr lang="en-GB" dirty="0" err="1" smtClean="0"/>
              <a:t>noddy</a:t>
            </a:r>
            <a:r>
              <a:rPr lang="en-GB" dirty="0" smtClean="0"/>
              <a:t> – not academic</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9</a:t>
            </a:fld>
            <a:endParaRPr lang="en-US"/>
          </a:p>
        </p:txBody>
      </p:sp>
    </p:spTree>
    <p:extLst>
      <p:ext uri="{BB962C8B-B14F-4D97-AF65-F5344CB8AC3E}">
        <p14:creationId xmlns:p14="http://schemas.microsoft.com/office/powerpoint/2010/main" val="386405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userDrawn="1"/>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b="0"/>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a:xfrm>
            <a:off x="8367077" y="6420102"/>
            <a:ext cx="626035" cy="366183"/>
          </a:xfrm>
          <a:prstGeom prst="rect">
            <a:avLst/>
          </a:prstGeom>
        </p:spPr>
        <p:txBody>
          <a:bodyPr/>
          <a:lstStyle/>
          <a:p>
            <a:fld id="{A88B48FB-E956-2048-9E74-C69E7CAA26CC}" type="slidenum">
              <a:rPr lang="en-US" smtClean="0"/>
              <a:pPr/>
              <a:t>‹#›</a:t>
            </a:fld>
            <a:endParaRPr lang="en-US"/>
          </a:p>
        </p:txBody>
      </p:sp>
    </p:spTree>
    <p:extLst>
      <p:ext uri="{BB962C8B-B14F-4D97-AF65-F5344CB8AC3E}">
        <p14:creationId xmlns:p14="http://schemas.microsoft.com/office/powerpoint/2010/main" val="5964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userDrawn="1"/>
        </p:nvPicPr>
        <p:blipFill>
          <a:blip r:embed="rId9"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 id="2147483754" r:id="rId7"/>
  </p:sldLayoutIdLst>
  <p:txStyles>
    <p:title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1" y="2276872"/>
            <a:ext cx="8245102" cy="4268391"/>
          </a:xfrm>
        </p:spPr>
        <p:txBody>
          <a:bodyPr/>
          <a:lstStyle/>
          <a:p>
            <a:r>
              <a:rPr lang="en-GB" sz="4000" dirty="0" smtClean="0"/>
              <a:t>Publishing research in EAP:          the motivations and challenges from the perspectives of EAP practitioners, heads of EAP departments and journal editors</a:t>
            </a:r>
          </a:p>
          <a:p>
            <a:endParaRPr lang="en-GB" sz="3200" dirty="0" smtClean="0"/>
          </a:p>
          <a:p>
            <a:r>
              <a:rPr lang="en-GB" sz="3200" dirty="0" smtClean="0"/>
              <a:t>Dr Mary Davis, Oxford Brookes University</a:t>
            </a:r>
            <a:endParaRPr lang="en-GB" sz="3200" dirty="0"/>
          </a:p>
        </p:txBody>
      </p:sp>
      <p:sp>
        <p:nvSpPr>
          <p:cNvPr id="3" name="Title 2"/>
          <p:cNvSpPr>
            <a:spLocks noGrp="1"/>
          </p:cNvSpPr>
          <p:nvPr>
            <p:ph type="ctrTitle"/>
          </p:nvPr>
        </p:nvSpPr>
        <p:spPr>
          <a:xfrm>
            <a:off x="323528" y="312738"/>
            <a:ext cx="8487752" cy="1526948"/>
          </a:xfrm>
        </p:spPr>
        <p:txBody>
          <a:bodyPr>
            <a:normAutofit/>
          </a:bodyPr>
          <a:lstStyle/>
          <a:p>
            <a:r>
              <a:rPr lang="en-GB" sz="2800" dirty="0" smtClean="0">
                <a:latin typeface="+mn-lt"/>
              </a:rPr>
              <a:t>BALEAP 2017: working together = learning together</a:t>
            </a:r>
            <a:endParaRPr lang="en-GB"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3" y="2071678"/>
            <a:ext cx="8317110" cy="4473585"/>
          </a:xfrm>
        </p:spPr>
        <p:txBody>
          <a:bodyPr/>
          <a:lstStyle/>
          <a:p>
            <a:r>
              <a:rPr lang="en-GB" dirty="0" smtClean="0"/>
              <a:t>P5 All of my research has been done in </a:t>
            </a:r>
            <a:r>
              <a:rPr lang="en-GB" b="1" dirty="0" smtClean="0"/>
              <a:t>my spare time </a:t>
            </a:r>
            <a:r>
              <a:rPr lang="en-GB" dirty="0" smtClean="0"/>
              <a:t>because it has never been an official part of my job, but that is bonkers</a:t>
            </a:r>
          </a:p>
          <a:p>
            <a:r>
              <a:rPr lang="en-GB" dirty="0" smtClean="0"/>
              <a:t>P8 I have </a:t>
            </a:r>
            <a:r>
              <a:rPr lang="en-GB" b="1" dirty="0" smtClean="0"/>
              <a:t>no official research time</a:t>
            </a:r>
            <a:r>
              <a:rPr lang="en-GB" dirty="0" smtClean="0"/>
              <a:t>, </a:t>
            </a:r>
            <a:r>
              <a:rPr lang="en-GB" b="1" dirty="0" smtClean="0"/>
              <a:t>staff development time or scholarship time</a:t>
            </a:r>
            <a:r>
              <a:rPr lang="en-GB" dirty="0" smtClean="0"/>
              <a:t>, but I make my own time, I do it in spite of my workload</a:t>
            </a:r>
          </a:p>
          <a:p>
            <a:r>
              <a:rPr lang="en-GB" dirty="0" smtClean="0"/>
              <a:t>P9 Major journals – ESPJ, JEAP, they tend to be interested in major pieces of empirical research, for us as EAP practitioners, it’s difficult to produce that volume</a:t>
            </a:r>
          </a:p>
          <a:p>
            <a:r>
              <a:rPr lang="en-GB" dirty="0" smtClean="0"/>
              <a:t>of work, </a:t>
            </a:r>
            <a:r>
              <a:rPr lang="en-GB" b="1" dirty="0" smtClean="0"/>
              <a:t>we don’t have the time</a:t>
            </a:r>
            <a:r>
              <a:rPr lang="en-GB" dirty="0" smtClean="0"/>
              <a:t>.</a:t>
            </a:r>
          </a:p>
          <a:p>
            <a:endParaRPr lang="en-GB" dirty="0" smtClean="0"/>
          </a:p>
          <a:p>
            <a:endParaRPr lang="en-GB" dirty="0" smtClean="0"/>
          </a:p>
          <a:p>
            <a:endParaRPr lang="en-GB" dirty="0"/>
          </a:p>
        </p:txBody>
      </p:sp>
      <p:sp>
        <p:nvSpPr>
          <p:cNvPr id="3" name="Title 2"/>
          <p:cNvSpPr>
            <a:spLocks noGrp="1"/>
          </p:cNvSpPr>
          <p:nvPr>
            <p:ph type="ctrTitle"/>
          </p:nvPr>
        </p:nvSpPr>
        <p:spPr/>
        <p:txBody>
          <a:bodyPr/>
          <a:lstStyle/>
          <a:p>
            <a:r>
              <a:rPr lang="en-GB" dirty="0" smtClean="0"/>
              <a:t>time</a:t>
            </a:r>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7092280" y="5085184"/>
            <a:ext cx="1623442" cy="1623442"/>
          </a:xfrm>
          <a:prstGeom prst="rect">
            <a:avLst/>
          </a:prstGeom>
          <a:noFill/>
          <a:ln w="9525">
            <a:noFill/>
            <a:miter lim="800000"/>
            <a:headEnd/>
            <a:tailEnd/>
          </a:ln>
          <a:effectLst/>
        </p:spPr>
      </p:pic>
      <p:sp>
        <p:nvSpPr>
          <p:cNvPr id="5" name="TextBox 4"/>
          <p:cNvSpPr txBox="1"/>
          <p:nvPr/>
        </p:nvSpPr>
        <p:spPr>
          <a:xfrm>
            <a:off x="8244408" y="6453336"/>
            <a:ext cx="899592" cy="215444"/>
          </a:xfrm>
          <a:prstGeom prst="rect">
            <a:avLst/>
          </a:prstGeom>
          <a:noFill/>
        </p:spPr>
        <p:txBody>
          <a:bodyPr wrap="square" rtlCol="0">
            <a:spAutoFit/>
          </a:bodyPr>
          <a:lstStyle/>
          <a:p>
            <a:r>
              <a:rPr lang="en-GB" sz="800" dirty="0" smtClean="0"/>
              <a:t>Clip art clock</a:t>
            </a:r>
            <a:endParaRPr lang="en-GB"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P6 </a:t>
            </a:r>
            <a:r>
              <a:rPr lang="en-GB" b="1" dirty="0" smtClean="0"/>
              <a:t>All EAP professionals would like to say we are a profession, but you are not encouraged, once you get to a certain point, to take it any further</a:t>
            </a:r>
            <a:r>
              <a:rPr lang="en-GB" dirty="0" smtClean="0"/>
              <a:t>. I find that contradictory really. They say it isn’t your job to research, it isn’t what your job’s involved in, this isn’t what you’re employed to do. In my workplace, every year, staff are encouraged to put in a bid for a project, I said look, I am doing this project, will you give me some hours for that, one or two hours a week, and the answer was very clearly absolutely not, </a:t>
            </a:r>
            <a:r>
              <a:rPr lang="en-GB" b="1" dirty="0" smtClean="0"/>
              <a:t>this does not benefit the ELC so you’re not getting any time for that</a:t>
            </a:r>
          </a:p>
          <a:p>
            <a:endParaRPr lang="en-GB" dirty="0"/>
          </a:p>
        </p:txBody>
      </p:sp>
      <p:sp>
        <p:nvSpPr>
          <p:cNvPr id="3" name="Title 2"/>
          <p:cNvSpPr>
            <a:spLocks noGrp="1"/>
          </p:cNvSpPr>
          <p:nvPr>
            <p:ph type="ctrTitle"/>
          </p:nvPr>
        </p:nvSpPr>
        <p:spPr/>
        <p:txBody>
          <a:bodyPr/>
          <a:lstStyle/>
          <a:p>
            <a:r>
              <a:rPr lang="en-GB" dirty="0" smtClean="0"/>
              <a:t>No working time</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5" y="2071678"/>
            <a:ext cx="8389118" cy="4473585"/>
          </a:xfrm>
        </p:spPr>
        <p:txBody>
          <a:bodyPr/>
          <a:lstStyle/>
          <a:p>
            <a:r>
              <a:rPr lang="en-GB" dirty="0" smtClean="0"/>
              <a:t>P2 The vast majority of people in this profession focus on the teaching, the marking, and everything else connected with it, and the </a:t>
            </a:r>
            <a:r>
              <a:rPr lang="en-GB" b="1" dirty="0" smtClean="0"/>
              <a:t>thing that has to slip is the research </a:t>
            </a:r>
            <a:r>
              <a:rPr lang="en-GB" dirty="0" smtClean="0"/>
              <a:t>- the year round nature of EAP has a lot to do with it</a:t>
            </a:r>
          </a:p>
          <a:p>
            <a:r>
              <a:rPr lang="en-GB" dirty="0" smtClean="0"/>
              <a:t>P7 The main challenge is not having enough time </a:t>
            </a:r>
            <a:r>
              <a:rPr lang="en-GB" b="1" dirty="0" smtClean="0"/>
              <a:t>because of teaching, </a:t>
            </a:r>
            <a:r>
              <a:rPr lang="en-GB" dirty="0" smtClean="0"/>
              <a:t>we teach more weeks of the year. Now I am </a:t>
            </a:r>
            <a:r>
              <a:rPr lang="en-GB" b="1" dirty="0" smtClean="0"/>
              <a:t>part-time</a:t>
            </a:r>
            <a:r>
              <a:rPr lang="en-GB" dirty="0" smtClean="0"/>
              <a:t>, that is making it easier for me to find the time to read and write and get something that I hope will be of publishable standard</a:t>
            </a:r>
          </a:p>
          <a:p>
            <a:endParaRPr lang="en-GB" dirty="0"/>
          </a:p>
        </p:txBody>
      </p:sp>
      <p:sp>
        <p:nvSpPr>
          <p:cNvPr id="3" name="Title 2"/>
          <p:cNvSpPr>
            <a:spLocks noGrp="1"/>
          </p:cNvSpPr>
          <p:nvPr>
            <p:ph type="ctrTitle"/>
          </p:nvPr>
        </p:nvSpPr>
        <p:spPr/>
        <p:txBody>
          <a:bodyPr/>
          <a:lstStyle/>
          <a:p>
            <a:r>
              <a:rPr lang="en-GB" dirty="0" smtClean="0"/>
              <a:t>Year round teaching</a:t>
            </a:r>
            <a:endParaRPr lang="en-GB" dirty="0"/>
          </a:p>
        </p:txBody>
      </p:sp>
      <p:pic>
        <p:nvPicPr>
          <p:cNvPr id="8195" name="Picture 3"/>
          <p:cNvPicPr>
            <a:picLocks noChangeAspect="1" noChangeArrowheads="1"/>
          </p:cNvPicPr>
          <p:nvPr/>
        </p:nvPicPr>
        <p:blipFill>
          <a:blip r:embed="rId2" cstate="print"/>
          <a:srcRect/>
          <a:stretch>
            <a:fillRect/>
          </a:stretch>
        </p:blipFill>
        <p:spPr bwMode="auto">
          <a:xfrm>
            <a:off x="6876257" y="5229200"/>
            <a:ext cx="1444481" cy="1224136"/>
          </a:xfrm>
          <a:prstGeom prst="rect">
            <a:avLst/>
          </a:prstGeom>
          <a:noFill/>
          <a:ln w="9525">
            <a:noFill/>
            <a:miter lim="800000"/>
            <a:headEnd/>
            <a:tailEnd/>
          </a:ln>
        </p:spPr>
      </p:pic>
      <p:sp>
        <p:nvSpPr>
          <p:cNvPr id="6" name="TextBox 5"/>
          <p:cNvSpPr txBox="1"/>
          <p:nvPr/>
        </p:nvSpPr>
        <p:spPr>
          <a:xfrm>
            <a:off x="6660232" y="6381328"/>
            <a:ext cx="2483768" cy="215444"/>
          </a:xfrm>
          <a:prstGeom prst="rect">
            <a:avLst/>
          </a:prstGeom>
          <a:noFill/>
        </p:spPr>
        <p:txBody>
          <a:bodyPr wrap="square" rtlCol="0">
            <a:spAutoFit/>
          </a:bodyPr>
          <a:lstStyle/>
          <a:p>
            <a:r>
              <a:rPr lang="en-GB" sz="800" dirty="0" smtClean="0"/>
              <a:t>Bob </a:t>
            </a:r>
            <a:r>
              <a:rPr lang="en-GB" sz="800" dirty="0" err="1" smtClean="0"/>
              <a:t>Pomfret</a:t>
            </a:r>
            <a:r>
              <a:rPr lang="en-GB" sz="800" dirty="0" smtClean="0"/>
              <a:t>, Oxford Brookes University RADAR</a:t>
            </a:r>
            <a:endParaRPr lang="en-GB"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P2 There is a </a:t>
            </a:r>
            <a:r>
              <a:rPr lang="en-GB" b="1" dirty="0" smtClean="0"/>
              <a:t>lack of publishing culture within the profession</a:t>
            </a:r>
            <a:r>
              <a:rPr lang="en-GB" dirty="0" smtClean="0"/>
              <a:t>. There are a few people who do publish, but when you look at the big names in EAP, they are generally lecturers in TESOL or SLA or something. The publishing culture seems to move away from the chalk face of what we actually do. </a:t>
            </a:r>
          </a:p>
          <a:p>
            <a:r>
              <a:rPr lang="en-GB" dirty="0" smtClean="0"/>
              <a:t>When I have been to BALEAP events, there does seem a particular way of presenting research which is very often this is the idea we had, this is what we did and here is some student feedback saying they liked it very much – </a:t>
            </a:r>
            <a:r>
              <a:rPr lang="en-GB" b="1" dirty="0" smtClean="0"/>
              <a:t>which isn’t publishable</a:t>
            </a:r>
            <a:endParaRPr lang="en-GB" b="1" dirty="0"/>
          </a:p>
        </p:txBody>
      </p:sp>
      <p:sp>
        <p:nvSpPr>
          <p:cNvPr id="3" name="Title 2"/>
          <p:cNvSpPr>
            <a:spLocks noGrp="1"/>
          </p:cNvSpPr>
          <p:nvPr>
            <p:ph type="ctrTitle"/>
          </p:nvPr>
        </p:nvSpPr>
        <p:spPr/>
        <p:txBody>
          <a:bodyPr/>
          <a:lstStyle/>
          <a:p>
            <a:r>
              <a:rPr lang="en-GB" dirty="0" smtClean="0"/>
              <a:t>LACK OF PUBLISHING CULTURE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P9 </a:t>
            </a:r>
            <a:r>
              <a:rPr lang="en-GB" b="1" dirty="0" smtClean="0"/>
              <a:t>we don’t have someone who could mentor</a:t>
            </a:r>
            <a:r>
              <a:rPr lang="en-GB" dirty="0" smtClean="0"/>
              <a:t>. I think in most academic departments, there are mentors to help people, younger academics, so they nurture this kind of work, but we don’t seem to have that. </a:t>
            </a:r>
          </a:p>
          <a:p>
            <a:r>
              <a:rPr lang="en-GB" dirty="0" smtClean="0"/>
              <a:t>P8 there is a </a:t>
            </a:r>
            <a:r>
              <a:rPr lang="en-GB" b="1" dirty="0" smtClean="0"/>
              <a:t>lack of mentoring</a:t>
            </a:r>
          </a:p>
          <a:p>
            <a:endParaRPr lang="en-GB" dirty="0" smtClean="0"/>
          </a:p>
          <a:p>
            <a:endParaRPr lang="en-GB" dirty="0"/>
          </a:p>
        </p:txBody>
      </p:sp>
      <p:sp>
        <p:nvSpPr>
          <p:cNvPr id="3" name="Title 2"/>
          <p:cNvSpPr>
            <a:spLocks noGrp="1"/>
          </p:cNvSpPr>
          <p:nvPr>
            <p:ph type="ctrTitle"/>
          </p:nvPr>
        </p:nvSpPr>
        <p:spPr/>
        <p:txBody>
          <a:bodyPr/>
          <a:lstStyle/>
          <a:p>
            <a:r>
              <a:rPr lang="en-GB" dirty="0" smtClean="0"/>
              <a:t>Lack of mentor</a:t>
            </a:r>
            <a:endParaRPr lang="en-GB" dirty="0"/>
          </a:p>
        </p:txBody>
      </p:sp>
      <p:pic>
        <p:nvPicPr>
          <p:cNvPr id="1026" name="Picture 2" descr="C:\Users\hp\Documents\EAP Publishing\Mentor.jpg"/>
          <p:cNvPicPr>
            <a:picLocks noChangeAspect="1" noChangeArrowheads="1"/>
          </p:cNvPicPr>
          <p:nvPr/>
        </p:nvPicPr>
        <p:blipFill>
          <a:blip r:embed="rId3" cstate="print"/>
          <a:srcRect/>
          <a:stretch>
            <a:fillRect/>
          </a:stretch>
        </p:blipFill>
        <p:spPr bwMode="auto">
          <a:xfrm>
            <a:off x="6156176" y="4581128"/>
            <a:ext cx="2559732" cy="1706488"/>
          </a:xfrm>
          <a:prstGeom prst="rect">
            <a:avLst/>
          </a:prstGeom>
          <a:noFill/>
        </p:spPr>
      </p:pic>
      <p:sp>
        <p:nvSpPr>
          <p:cNvPr id="5" name="TextBox 4"/>
          <p:cNvSpPr txBox="1"/>
          <p:nvPr/>
        </p:nvSpPr>
        <p:spPr>
          <a:xfrm>
            <a:off x="6156176" y="6309320"/>
            <a:ext cx="2664296" cy="215444"/>
          </a:xfrm>
          <a:prstGeom prst="rect">
            <a:avLst/>
          </a:prstGeom>
          <a:noFill/>
        </p:spPr>
        <p:txBody>
          <a:bodyPr wrap="square" rtlCol="0">
            <a:spAutoFit/>
          </a:bodyPr>
          <a:lstStyle/>
          <a:p>
            <a:r>
              <a:rPr lang="en-GB" sz="800" dirty="0" smtClean="0"/>
              <a:t>Oxford Brookes University Digital Asset Bank</a:t>
            </a:r>
            <a:endParaRPr lang="en-GB"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7" y="2071678"/>
            <a:ext cx="8461126" cy="4473585"/>
          </a:xfrm>
        </p:spPr>
        <p:txBody>
          <a:bodyPr/>
          <a:lstStyle/>
          <a:p>
            <a:r>
              <a:rPr lang="en-GB" dirty="0" smtClean="0"/>
              <a:t>P3 It’s very hard to find a </a:t>
            </a:r>
            <a:r>
              <a:rPr lang="en-GB" b="1" dirty="0" smtClean="0"/>
              <a:t>network</a:t>
            </a:r>
            <a:r>
              <a:rPr lang="en-GB" dirty="0" smtClean="0"/>
              <a:t> of people to work with, and I think that would make a difference to carrying out research and getting published. </a:t>
            </a:r>
          </a:p>
          <a:p>
            <a:r>
              <a:rPr lang="en-GB" dirty="0" smtClean="0"/>
              <a:t>P9 The best kind of help can be at </a:t>
            </a:r>
            <a:r>
              <a:rPr lang="en-GB" b="1" dirty="0" smtClean="0"/>
              <a:t>conferences, meeting people</a:t>
            </a:r>
            <a:r>
              <a:rPr lang="en-GB" dirty="0" smtClean="0"/>
              <a:t>, editors of journals, other researchers who publish, talking to them, I think that’s very important</a:t>
            </a:r>
          </a:p>
          <a:p>
            <a:r>
              <a:rPr lang="en-GB" dirty="0" smtClean="0"/>
              <a:t>P4 </a:t>
            </a:r>
            <a:r>
              <a:rPr lang="en-GB" b="1" dirty="0" smtClean="0"/>
              <a:t>Collaborating is very helpful</a:t>
            </a:r>
          </a:p>
          <a:p>
            <a:endParaRPr lang="en-GB" sz="1200" dirty="0" smtClean="0"/>
          </a:p>
          <a:p>
            <a:endParaRPr lang="en-GB" dirty="0"/>
          </a:p>
        </p:txBody>
      </p:sp>
      <p:sp>
        <p:nvSpPr>
          <p:cNvPr id="3" name="Title 2"/>
          <p:cNvSpPr>
            <a:spLocks noGrp="1"/>
          </p:cNvSpPr>
          <p:nvPr>
            <p:ph type="ctrTitle"/>
          </p:nvPr>
        </p:nvSpPr>
        <p:spPr/>
        <p:txBody>
          <a:bodyPr/>
          <a:lstStyle/>
          <a:p>
            <a:r>
              <a:rPr lang="en-GB" dirty="0" smtClean="0"/>
              <a:t>Networking and collaborating</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5580112" y="4531277"/>
            <a:ext cx="2975826" cy="1778043"/>
          </a:xfrm>
          <a:prstGeom prst="rect">
            <a:avLst/>
          </a:prstGeom>
          <a:noFill/>
          <a:ln w="9525">
            <a:noFill/>
            <a:miter lim="800000"/>
            <a:headEnd/>
            <a:tailEnd/>
          </a:ln>
        </p:spPr>
      </p:pic>
      <p:sp>
        <p:nvSpPr>
          <p:cNvPr id="5" name="TextBox 4"/>
          <p:cNvSpPr txBox="1"/>
          <p:nvPr/>
        </p:nvSpPr>
        <p:spPr>
          <a:xfrm>
            <a:off x="5868144" y="6309320"/>
            <a:ext cx="2520280" cy="215444"/>
          </a:xfrm>
          <a:prstGeom prst="rect">
            <a:avLst/>
          </a:prstGeom>
          <a:noFill/>
        </p:spPr>
        <p:txBody>
          <a:bodyPr wrap="square" rtlCol="0">
            <a:spAutoFit/>
          </a:bodyPr>
          <a:lstStyle/>
          <a:p>
            <a:r>
              <a:rPr lang="en-GB" sz="800" dirty="0" smtClean="0"/>
              <a:t>Oxford Brookes University Digital Asset Bank</a:t>
            </a:r>
            <a:endParaRPr lang="en-GB"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P3 I sent it off to the ELTJ and they wrote back and said yes this is very interesting, very nice but it’s not about English, not about the nitty-gritty of teaching English, we don’t want it. So I then sent it off to Language Learning Technology which might have been aiming too high, because it has got a good reputation, and they said oh no, this isn’t rigorous enough, you haven’t controlled the variables, we don’t want it, so I’m going back to scratch and thinking where am I going to publish it, it doesn’t seem to </a:t>
            </a:r>
            <a:r>
              <a:rPr lang="en-GB" b="1" dirty="0" smtClean="0"/>
              <a:t>fit into any particular pigeonhole</a:t>
            </a:r>
            <a:r>
              <a:rPr lang="en-GB" dirty="0" smtClean="0"/>
              <a:t>. </a:t>
            </a:r>
            <a:endParaRPr lang="en-GB" dirty="0"/>
          </a:p>
        </p:txBody>
      </p:sp>
      <p:sp>
        <p:nvSpPr>
          <p:cNvPr id="3" name="Title 2"/>
          <p:cNvSpPr>
            <a:spLocks noGrp="1"/>
          </p:cNvSpPr>
          <p:nvPr>
            <p:ph type="ctrTitle"/>
          </p:nvPr>
        </p:nvSpPr>
        <p:spPr/>
        <p:txBody>
          <a:bodyPr/>
          <a:lstStyle/>
          <a:p>
            <a:r>
              <a:rPr lang="en-GB" dirty="0" smtClean="0"/>
              <a:t>Which journal?</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P1 one is more likely to get accepted in a </a:t>
            </a:r>
            <a:r>
              <a:rPr lang="en-GB" b="1" dirty="0" smtClean="0"/>
              <a:t>new journal</a:t>
            </a:r>
            <a:r>
              <a:rPr lang="en-GB" dirty="0" smtClean="0"/>
              <a:t>, than one that has a long history</a:t>
            </a:r>
          </a:p>
          <a:p>
            <a:r>
              <a:rPr lang="en-GB" dirty="0" smtClean="0"/>
              <a:t>P4 </a:t>
            </a:r>
            <a:r>
              <a:rPr lang="en-GB" b="1" dirty="0" smtClean="0"/>
              <a:t>I’ve never tried to submit to a journal I didn’t think would accept</a:t>
            </a:r>
            <a:r>
              <a:rPr lang="en-GB" dirty="0" smtClean="0"/>
              <a:t>, I’ve never tried to submit to JEAP for example</a:t>
            </a:r>
          </a:p>
          <a:p>
            <a:endParaRPr lang="en-GB" dirty="0"/>
          </a:p>
        </p:txBody>
      </p:sp>
      <p:sp>
        <p:nvSpPr>
          <p:cNvPr id="3" name="Title 2"/>
          <p:cNvSpPr>
            <a:spLocks noGrp="1"/>
          </p:cNvSpPr>
          <p:nvPr>
            <p:ph type="ctrTitle"/>
          </p:nvPr>
        </p:nvSpPr>
        <p:spPr/>
        <p:txBody>
          <a:bodyPr/>
          <a:lstStyle/>
          <a:p>
            <a:r>
              <a:rPr lang="en-GB" dirty="0" smtClean="0"/>
              <a:t>Views of journals</a:t>
            </a:r>
            <a:endParaRPr lang="en-GB" dirty="0"/>
          </a:p>
        </p:txBody>
      </p:sp>
      <p:pic>
        <p:nvPicPr>
          <p:cNvPr id="6146" name="Picture 2" descr="C:\Users\hp\AppData\Local\Microsoft\Windows\Temporary Internet Files\Content.IE5\3R5HXCU7\journals[1].jpg"/>
          <p:cNvPicPr>
            <a:picLocks noChangeAspect="1" noChangeArrowheads="1"/>
          </p:cNvPicPr>
          <p:nvPr/>
        </p:nvPicPr>
        <p:blipFill>
          <a:blip r:embed="rId3" cstate="print"/>
          <a:srcRect/>
          <a:stretch>
            <a:fillRect/>
          </a:stretch>
        </p:blipFill>
        <p:spPr bwMode="auto">
          <a:xfrm>
            <a:off x="5292080" y="4149080"/>
            <a:ext cx="2808312" cy="2106234"/>
          </a:xfrm>
          <a:prstGeom prst="rect">
            <a:avLst/>
          </a:prstGeom>
          <a:noFill/>
        </p:spPr>
      </p:pic>
      <p:sp>
        <p:nvSpPr>
          <p:cNvPr id="5" name="TextBox 4"/>
          <p:cNvSpPr txBox="1"/>
          <p:nvPr/>
        </p:nvSpPr>
        <p:spPr>
          <a:xfrm>
            <a:off x="5436096" y="6381328"/>
            <a:ext cx="2304256" cy="215444"/>
          </a:xfrm>
          <a:prstGeom prst="rect">
            <a:avLst/>
          </a:prstGeom>
          <a:noFill/>
        </p:spPr>
        <p:txBody>
          <a:bodyPr wrap="square" rtlCol="0">
            <a:spAutoFit/>
          </a:bodyPr>
          <a:lstStyle/>
          <a:p>
            <a:r>
              <a:rPr lang="en-GB" sz="800" dirty="0" smtClean="0"/>
              <a:t>Clip art journals</a:t>
            </a:r>
            <a:endParaRPr lang="en-GB"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P5 We had the most </a:t>
            </a:r>
            <a:r>
              <a:rPr lang="en-GB" b="1" dirty="0" smtClean="0"/>
              <a:t>fantastic feedback from the reviewers</a:t>
            </a:r>
            <a:r>
              <a:rPr lang="en-GB" dirty="0" smtClean="0"/>
              <a:t> they were both incredibly helpful not only helped with the article, but contained a plan for the next 2 or 3 articles. I felt there was somebody out there who really understood what we were trying to achieve, they were so engaged, they helped shape what we were doing and I was very grateful to that person. </a:t>
            </a:r>
          </a:p>
          <a:p>
            <a:endParaRPr lang="en-GB" dirty="0" smtClean="0"/>
          </a:p>
          <a:p>
            <a:r>
              <a:rPr lang="en-GB" dirty="0" smtClean="0"/>
              <a:t>P8 Editors have been </a:t>
            </a:r>
            <a:r>
              <a:rPr lang="en-GB" b="1" dirty="0" smtClean="0"/>
              <a:t>supportive</a:t>
            </a:r>
            <a:r>
              <a:rPr lang="en-GB" dirty="0" smtClean="0"/>
              <a:t> – </a:t>
            </a:r>
            <a:r>
              <a:rPr lang="en-GB" b="1" dirty="0" smtClean="0"/>
              <a:t>I have had lots of rejections but no terrible comments</a:t>
            </a:r>
            <a:r>
              <a:rPr lang="en-GB" dirty="0" smtClean="0"/>
              <a:t>.  </a:t>
            </a:r>
            <a:endParaRPr lang="en-GB" dirty="0"/>
          </a:p>
        </p:txBody>
      </p:sp>
      <p:sp>
        <p:nvSpPr>
          <p:cNvPr id="3" name="Title 2"/>
          <p:cNvSpPr>
            <a:spLocks noGrp="1"/>
          </p:cNvSpPr>
          <p:nvPr>
            <p:ph type="ctrTitle"/>
          </p:nvPr>
        </p:nvSpPr>
        <p:spPr/>
        <p:txBody>
          <a:bodyPr/>
          <a:lstStyle/>
          <a:p>
            <a:r>
              <a:rPr lang="en-GB" dirty="0" smtClean="0"/>
              <a:t>Good feedback</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P2 My line manager is the interim head of the ELC and she doesn’t publish or do research, so she </a:t>
            </a:r>
            <a:r>
              <a:rPr lang="en-GB" b="1" dirty="0" smtClean="0"/>
              <a:t>wouldn’t be able to help me</a:t>
            </a:r>
            <a:r>
              <a:rPr lang="en-GB" dirty="0" smtClean="0"/>
              <a:t>. </a:t>
            </a:r>
          </a:p>
          <a:p>
            <a:r>
              <a:rPr lang="en-GB" dirty="0" smtClean="0"/>
              <a:t>P7 I don’t feel that our line manager has been very helpful. I think we’ve not been given sufficient professional development. Currently our line manager is an interim after our head of department’s retirement. </a:t>
            </a:r>
            <a:r>
              <a:rPr lang="en-GB" b="1" dirty="0" smtClean="0"/>
              <a:t>They see us as teaching staff only</a:t>
            </a:r>
            <a:r>
              <a:rPr lang="en-GB" dirty="0" smtClean="0"/>
              <a:t>.</a:t>
            </a:r>
          </a:p>
          <a:p>
            <a:r>
              <a:rPr lang="en-GB" dirty="0" smtClean="0"/>
              <a:t>P4 </a:t>
            </a:r>
            <a:r>
              <a:rPr lang="en-GB" b="1" dirty="0" smtClean="0"/>
              <a:t>You need to be in a context that believes in research</a:t>
            </a:r>
            <a:r>
              <a:rPr lang="en-GB" dirty="0" smtClean="0"/>
              <a:t>. Being with student services and things like that isn’t conducive to research and publication.</a:t>
            </a:r>
          </a:p>
          <a:p>
            <a:r>
              <a:rPr lang="en-GB" dirty="0" smtClean="0"/>
              <a:t> </a:t>
            </a:r>
          </a:p>
          <a:p>
            <a:endParaRPr lang="en-GB" dirty="0"/>
          </a:p>
        </p:txBody>
      </p:sp>
      <p:sp>
        <p:nvSpPr>
          <p:cNvPr id="3" name="Title 2"/>
          <p:cNvSpPr>
            <a:spLocks noGrp="1"/>
          </p:cNvSpPr>
          <p:nvPr>
            <p:ph type="ctrTitle"/>
          </p:nvPr>
        </p:nvSpPr>
        <p:spPr/>
        <p:txBody>
          <a:bodyPr/>
          <a:lstStyle/>
          <a:p>
            <a:r>
              <a:rPr lang="en-GB" dirty="0" smtClean="0"/>
              <a:t>Managers do not help</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3" y="1844824"/>
            <a:ext cx="8029079" cy="4700439"/>
          </a:xfrm>
        </p:spPr>
        <p:txBody>
          <a:bodyPr/>
          <a:lstStyle/>
          <a:p>
            <a:r>
              <a:rPr lang="en-GB" sz="2800" b="1" dirty="0" smtClean="0"/>
              <a:t>I still remain puzzled at how few BALEAP folks actually publish in the accredited journals. BALEAP itself, and its PIMS etc is extremely lively and interesting, but somehow its enthusiasts do not seem to pass the final hurdle into publishing recognition. So, I am hoping you can shed light on this issue.</a:t>
            </a:r>
            <a:endParaRPr lang="en-GB" sz="2800" b="1" dirty="0"/>
          </a:p>
        </p:txBody>
      </p:sp>
      <p:sp>
        <p:nvSpPr>
          <p:cNvPr id="3" name="Title 2"/>
          <p:cNvSpPr>
            <a:spLocks noGrp="1"/>
          </p:cNvSpPr>
          <p:nvPr>
            <p:ph type="ctrTitle"/>
          </p:nvPr>
        </p:nvSpPr>
        <p:spPr/>
        <p:txBody>
          <a:bodyPr/>
          <a:lstStyle/>
          <a:p>
            <a:r>
              <a:rPr lang="en-GB" dirty="0" smtClean="0"/>
              <a:t>JOHN SWALES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P8 Once </a:t>
            </a:r>
            <a:r>
              <a:rPr lang="en-GB" b="1" dirty="0" smtClean="0"/>
              <a:t>a manager tried to pull the plug out of my computer!</a:t>
            </a:r>
            <a:r>
              <a:rPr lang="en-GB" dirty="0" smtClean="0"/>
              <a:t> I have encountered jealousy from certain managers, and have the feeling that </a:t>
            </a:r>
            <a:r>
              <a:rPr lang="en-GB" b="1" dirty="0" smtClean="0"/>
              <a:t>management is sometimes unhappy about efforts to publish because it might undermine their authority</a:t>
            </a:r>
            <a:r>
              <a:rPr lang="en-GB" dirty="0" smtClean="0"/>
              <a:t>, some people can be paranoid. Let’s face it, if you’re a manager and people you manage are more intelligent and academically active than you are, there’s a threat and rivalry, augmented by research, so they may say ‘well done’ but wish they could do it. </a:t>
            </a:r>
          </a:p>
        </p:txBody>
      </p:sp>
      <p:sp>
        <p:nvSpPr>
          <p:cNvPr id="3" name="Title 2"/>
          <p:cNvSpPr>
            <a:spLocks noGrp="1"/>
          </p:cNvSpPr>
          <p:nvPr>
            <p:ph type="ctrTitle"/>
          </p:nvPr>
        </p:nvSpPr>
        <p:spPr/>
        <p:txBody>
          <a:bodyPr/>
          <a:lstStyle/>
          <a:p>
            <a:r>
              <a:rPr lang="en-GB" dirty="0" smtClean="0"/>
              <a:t>Managers are jealous</a:t>
            </a:r>
            <a:endParaRPr lang="en-GB" dirty="0"/>
          </a:p>
        </p:txBody>
      </p:sp>
      <p:pic>
        <p:nvPicPr>
          <p:cNvPr id="9223" name="Picture 7" descr="C:\Users\hp\AppData\Local\Microsoft\Windows\Temporary Internet Files\Content.IE5\667Z2LP6\no-jealousy[1].png"/>
          <p:cNvPicPr>
            <a:picLocks noChangeAspect="1" noChangeArrowheads="1"/>
          </p:cNvPicPr>
          <p:nvPr/>
        </p:nvPicPr>
        <p:blipFill>
          <a:blip r:embed="rId2" cstate="print"/>
          <a:srcRect/>
          <a:stretch>
            <a:fillRect/>
          </a:stretch>
        </p:blipFill>
        <p:spPr bwMode="auto">
          <a:xfrm>
            <a:off x="7524328" y="5517232"/>
            <a:ext cx="936104" cy="943726"/>
          </a:xfrm>
          <a:prstGeom prst="rect">
            <a:avLst/>
          </a:prstGeom>
          <a:noFill/>
        </p:spPr>
      </p:pic>
      <p:sp>
        <p:nvSpPr>
          <p:cNvPr id="10" name="TextBox 9"/>
          <p:cNvSpPr txBox="1"/>
          <p:nvPr/>
        </p:nvSpPr>
        <p:spPr>
          <a:xfrm>
            <a:off x="7524328" y="6453336"/>
            <a:ext cx="1368152" cy="215444"/>
          </a:xfrm>
          <a:prstGeom prst="rect">
            <a:avLst/>
          </a:prstGeom>
          <a:noFill/>
        </p:spPr>
        <p:txBody>
          <a:bodyPr wrap="square" rtlCol="0">
            <a:spAutoFit/>
          </a:bodyPr>
          <a:lstStyle/>
          <a:p>
            <a:r>
              <a:rPr lang="en-GB" sz="800" dirty="0" smtClean="0"/>
              <a:t>Clip art jealousy</a:t>
            </a:r>
            <a:endParaRPr lang="en-GB"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P5 I </a:t>
            </a:r>
            <a:r>
              <a:rPr lang="en-GB" b="1" dirty="0" smtClean="0"/>
              <a:t>get better support from the HEA</a:t>
            </a:r>
            <a:r>
              <a:rPr lang="en-GB" dirty="0" smtClean="0"/>
              <a:t>, than any EAP unit I have worked in. My unit </a:t>
            </a:r>
            <a:r>
              <a:rPr lang="en-GB" b="1" dirty="0" smtClean="0"/>
              <a:t>did not want me to publish</a:t>
            </a:r>
            <a:r>
              <a:rPr lang="en-GB" dirty="0" smtClean="0"/>
              <a:t> anything. They threw as many bricks in the way as they could. </a:t>
            </a:r>
          </a:p>
          <a:p>
            <a:r>
              <a:rPr lang="en-GB" dirty="0" smtClean="0"/>
              <a:t>P6 Just trying to get any kind of recognition from my department is a real problem. I think having Language Centres that aren’t considered to be academic, there is certainly an implication that </a:t>
            </a:r>
            <a:r>
              <a:rPr lang="en-GB" b="1" dirty="0" smtClean="0"/>
              <a:t>you should not be engaged in research</a:t>
            </a:r>
            <a:endParaRPr lang="en-GB" b="1" dirty="0"/>
          </a:p>
        </p:txBody>
      </p:sp>
      <p:sp>
        <p:nvSpPr>
          <p:cNvPr id="3" name="Title 2"/>
          <p:cNvSpPr>
            <a:spLocks noGrp="1"/>
          </p:cNvSpPr>
          <p:nvPr>
            <p:ph type="ctrTitle"/>
          </p:nvPr>
        </p:nvSpPr>
        <p:spPr/>
        <p:txBody>
          <a:bodyPr/>
          <a:lstStyle/>
          <a:p>
            <a:r>
              <a:rPr lang="en-GB" dirty="0" smtClean="0"/>
              <a:t>UNHELPFUL, HOSTILE WORKPLACE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r>
              <a:rPr lang="en-GB" i="1" dirty="0" smtClean="0"/>
              <a:t>Have you published any research in EAP?</a:t>
            </a:r>
          </a:p>
          <a:p>
            <a:pPr lvl="0"/>
            <a:r>
              <a:rPr lang="en-GB" i="1" dirty="0" smtClean="0"/>
              <a:t>How many staff teach EAP in your department?</a:t>
            </a:r>
          </a:p>
          <a:p>
            <a:pPr lvl="0"/>
            <a:r>
              <a:rPr lang="en-GB" i="1" dirty="0" smtClean="0"/>
              <a:t>How many members of EAP teaching staff in your department do the following:</a:t>
            </a:r>
          </a:p>
          <a:p>
            <a:pPr lvl="0"/>
            <a:r>
              <a:rPr lang="en-GB" i="1" dirty="0" smtClean="0"/>
              <a:t>a)Carry out research b)present at conferences	c)publish research</a:t>
            </a:r>
          </a:p>
          <a:p>
            <a:pPr lvl="0"/>
            <a:r>
              <a:rPr lang="en-GB" i="1" dirty="0" smtClean="0"/>
              <a:t>How important do you think it is for EAP teaching staff to publish research in EAP? </a:t>
            </a:r>
          </a:p>
          <a:p>
            <a:pPr lvl="0"/>
            <a:r>
              <a:rPr lang="en-GB" i="1" dirty="0" smtClean="0"/>
              <a:t>a)Very important  b)important  c)not important</a:t>
            </a:r>
          </a:p>
          <a:p>
            <a:pPr lvl="0"/>
            <a:r>
              <a:rPr lang="en-GB" i="1" dirty="0" smtClean="0"/>
              <a:t>Please explain the reason for your view in question 4.</a:t>
            </a:r>
          </a:p>
          <a:p>
            <a:endParaRPr lang="en-GB" dirty="0" smtClean="0"/>
          </a:p>
          <a:p>
            <a:endParaRPr lang="en-GB" dirty="0"/>
          </a:p>
        </p:txBody>
      </p:sp>
      <p:sp>
        <p:nvSpPr>
          <p:cNvPr id="3" name="Title 2"/>
          <p:cNvSpPr>
            <a:spLocks noGrp="1"/>
          </p:cNvSpPr>
          <p:nvPr>
            <p:ph type="ctrTitle"/>
          </p:nvPr>
        </p:nvSpPr>
        <p:spPr/>
        <p:txBody>
          <a:bodyPr/>
          <a:lstStyle/>
          <a:p>
            <a:r>
              <a:rPr lang="en-GB" dirty="0" smtClean="0"/>
              <a:t>Survey of heads of </a:t>
            </a:r>
            <a:r>
              <a:rPr lang="en-GB" dirty="0" err="1" smtClean="0"/>
              <a:t>eap</a:t>
            </a:r>
            <a:r>
              <a:rPr lang="en-GB" dirty="0" smtClean="0"/>
              <a:t> </a:t>
            </a:r>
            <a:r>
              <a:rPr lang="en-GB" dirty="0" err="1" smtClean="0"/>
              <a:t>depts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827963" cy="947737"/>
          </a:xfrm>
        </p:spPr>
        <p:txBody>
          <a:bodyPr/>
          <a:lstStyle/>
          <a:p>
            <a:r>
              <a:rPr dirty="0"/>
              <a:t>Q1: Have you published any research in EAP?</a:t>
            </a:r>
          </a:p>
        </p:txBody>
      </p:sp>
      <p:sp>
        <p:nvSpPr>
          <p:cNvPr id="3" name="Content Placeholder 2"/>
          <p:cNvSpPr>
            <a:spLocks noGrp="1"/>
          </p:cNvSpPr>
          <p:nvPr>
            <p:ph idx="1"/>
          </p:nvPr>
        </p:nvSpPr>
        <p:spPr/>
        <p:txBody>
          <a:bodyPr/>
          <a:lstStyle/>
          <a:p>
            <a:r>
              <a:rPr dirty="0"/>
              <a:t>Answered: 30    Skipped: 0</a:t>
            </a:r>
          </a:p>
        </p:txBody>
      </p:sp>
      <p:pic>
        <p:nvPicPr>
          <p:cNvPr id="4" name="Picture 3" descr="chart8995562400.png"/>
          <p:cNvPicPr>
            <a:picLocks noChangeAspect="1"/>
          </p:cNvPicPr>
          <p:nvPr/>
        </p:nvPicPr>
        <p:blipFill>
          <a:blip r:embed="rId2" cstate="print"/>
          <a:stretch>
            <a:fillRect/>
          </a:stretch>
        </p:blipFill>
        <p:spPr>
          <a:xfrm>
            <a:off x="1049658" y="1997989"/>
            <a:ext cx="5388428" cy="302380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76672"/>
            <a:ext cx="7827963" cy="809203"/>
          </a:xfrm>
        </p:spPr>
        <p:txBody>
          <a:bodyPr>
            <a:normAutofit fontScale="90000"/>
          </a:bodyPr>
          <a:lstStyle/>
          <a:p>
            <a:r>
              <a:rPr dirty="0"/>
              <a:t>Q2: How many staff teach EAP in your department?</a:t>
            </a:r>
          </a:p>
        </p:txBody>
      </p:sp>
      <p:sp>
        <p:nvSpPr>
          <p:cNvPr id="3" name="Content Placeholder 2"/>
          <p:cNvSpPr>
            <a:spLocks noGrp="1"/>
          </p:cNvSpPr>
          <p:nvPr>
            <p:ph idx="1"/>
          </p:nvPr>
        </p:nvSpPr>
        <p:spPr/>
        <p:txBody>
          <a:bodyPr/>
          <a:lstStyle/>
          <a:p>
            <a:r>
              <a:t>Answered: 28    Skipped: 2</a:t>
            </a:r>
          </a:p>
        </p:txBody>
      </p:sp>
      <p:pic>
        <p:nvPicPr>
          <p:cNvPr id="4" name="Picture 3" descr="chart9003156700.png"/>
          <p:cNvPicPr>
            <a:picLocks noChangeAspect="1"/>
          </p:cNvPicPr>
          <p:nvPr/>
        </p:nvPicPr>
        <p:blipFill>
          <a:blip r:embed="rId3" cstate="print"/>
          <a:stretch>
            <a:fillRect/>
          </a:stretch>
        </p:blipFill>
        <p:spPr>
          <a:xfrm>
            <a:off x="1049658" y="1997988"/>
            <a:ext cx="5388428" cy="350761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eap</a:t>
            </a:r>
            <a:r>
              <a:rPr lang="en-GB" dirty="0" smtClean="0"/>
              <a:t> staff research activities</a:t>
            </a:r>
            <a:endParaRPr lang="en-GB" dirty="0"/>
          </a:p>
        </p:txBody>
      </p:sp>
      <p:graphicFrame>
        <p:nvGraphicFramePr>
          <p:cNvPr id="4" name="Content Placeholder 3"/>
          <p:cNvGraphicFramePr>
            <a:graphicFrameLocks noGrp="1"/>
          </p:cNvGraphicFramePr>
          <p:nvPr>
            <p:ph idx="1"/>
          </p:nvPr>
        </p:nvGraphicFramePr>
        <p:xfrm>
          <a:off x="467544" y="1628800"/>
          <a:ext cx="8424936"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a:t>
            </a:r>
            <a:r>
              <a:rPr lang="en-GB" dirty="0" err="1" smtClean="0"/>
              <a:t>eap</a:t>
            </a:r>
            <a:r>
              <a:rPr lang="en-GB" dirty="0" smtClean="0"/>
              <a:t> practitioners PUBLISHING</a:t>
            </a:r>
            <a:endParaRPr lang="en-GB" dirty="0"/>
          </a:p>
        </p:txBody>
      </p:sp>
      <p:graphicFrame>
        <p:nvGraphicFramePr>
          <p:cNvPr id="4" name="Content Placeholder 3"/>
          <p:cNvGraphicFramePr>
            <a:graphicFrameLocks noGrp="1"/>
          </p:cNvGraphicFramePr>
          <p:nvPr>
            <p:ph idx="1"/>
          </p:nvPr>
        </p:nvGraphicFramePr>
        <p:xfrm>
          <a:off x="857250" y="2071688"/>
          <a:ext cx="7829550" cy="4054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2071678"/>
            <a:ext cx="8389119" cy="4473585"/>
          </a:xfrm>
        </p:spPr>
        <p:txBody>
          <a:bodyPr/>
          <a:lstStyle/>
          <a:p>
            <a:r>
              <a:rPr lang="en-GB" dirty="0" smtClean="0"/>
              <a:t>HOD1 I feel very strongly that EAP is an academic subject. In order for us not to be perceived as a "service", </a:t>
            </a:r>
            <a:r>
              <a:rPr lang="en-GB" b="1" dirty="0" smtClean="0"/>
              <a:t>we need to be active in both "scholarly" and "research" activity</a:t>
            </a:r>
            <a:r>
              <a:rPr lang="en-GB" dirty="0" smtClean="0"/>
              <a:t> as academic colleagues in other disciplines are. </a:t>
            </a:r>
          </a:p>
          <a:p>
            <a:r>
              <a:rPr lang="en-GB" dirty="0" smtClean="0"/>
              <a:t>HOD2 I think it is very important for EAP teaching staff to carry out research and to publish it - one can take </a:t>
            </a:r>
            <a:r>
              <a:rPr lang="en-GB" b="1" dirty="0" smtClean="0"/>
              <a:t>informed decisions</a:t>
            </a:r>
            <a:r>
              <a:rPr lang="en-GB" dirty="0" smtClean="0"/>
              <a:t>, when setting up or updating courses, with regards to teaching and learning methods, designing materials, student needs, etc.</a:t>
            </a:r>
          </a:p>
          <a:p>
            <a:r>
              <a:rPr lang="en-GB" dirty="0" smtClean="0"/>
              <a:t>HOD3 Recently all staff have moved across to teaching only contracts and so </a:t>
            </a:r>
            <a:r>
              <a:rPr lang="en-GB" b="1" dirty="0" smtClean="0"/>
              <a:t>research is not required</a:t>
            </a:r>
            <a:r>
              <a:rPr lang="en-GB" dirty="0" smtClean="0"/>
              <a:t>, however, some staff still do research in their own time. </a:t>
            </a:r>
          </a:p>
          <a:p>
            <a:endParaRPr lang="en-GB" dirty="0"/>
          </a:p>
        </p:txBody>
      </p:sp>
      <p:sp>
        <p:nvSpPr>
          <p:cNvPr id="3" name="Title 2"/>
          <p:cNvSpPr>
            <a:spLocks noGrp="1"/>
          </p:cNvSpPr>
          <p:nvPr>
            <p:ph type="ctrTitle"/>
          </p:nvPr>
        </p:nvSpPr>
        <p:spPr/>
        <p:txBody>
          <a:bodyPr/>
          <a:lstStyle/>
          <a:p>
            <a:r>
              <a:rPr lang="en-GB" dirty="0" smtClean="0"/>
              <a:t>REASONS WHY IMPORTANT</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JEAP, ESPJ, JSLW, </a:t>
            </a:r>
            <a:r>
              <a:rPr lang="en-GB" dirty="0" err="1" smtClean="0"/>
              <a:t>JoAW</a:t>
            </a:r>
            <a:r>
              <a:rPr lang="en-GB" dirty="0" smtClean="0"/>
              <a:t>, System, </a:t>
            </a:r>
            <a:r>
              <a:rPr lang="en-GB" dirty="0" err="1" smtClean="0"/>
              <a:t>InForm</a:t>
            </a:r>
            <a:r>
              <a:rPr lang="en-GB" dirty="0" smtClean="0"/>
              <a:t>, ELTJ</a:t>
            </a:r>
          </a:p>
          <a:p>
            <a:pPr lvl="0"/>
            <a:endParaRPr lang="en-GB" dirty="0" smtClean="0"/>
          </a:p>
          <a:p>
            <a:pPr lvl="0"/>
            <a:r>
              <a:rPr lang="en-GB" i="1" dirty="0" smtClean="0"/>
              <a:t>Where do submissions to your journal tend to come from, in terms of the author’s base and professional role?</a:t>
            </a:r>
          </a:p>
          <a:p>
            <a:pPr lvl="0"/>
            <a:r>
              <a:rPr lang="en-GB" i="1" dirty="0" smtClean="0"/>
              <a:t>Do you see any specific challenges for EAP practitioners to publish research in your journal? </a:t>
            </a:r>
          </a:p>
          <a:p>
            <a:pPr lvl="0"/>
            <a:r>
              <a:rPr lang="en-GB" i="1" dirty="0" smtClean="0"/>
              <a:t>Do you have any advice to EAP practitioners who wish to publish </a:t>
            </a:r>
            <a:r>
              <a:rPr lang="en-GB" i="1" smtClean="0"/>
              <a:t>research in your </a:t>
            </a:r>
            <a:r>
              <a:rPr lang="en-GB" i="1" dirty="0" smtClean="0"/>
              <a:t>journal?</a:t>
            </a:r>
          </a:p>
          <a:p>
            <a:endParaRPr lang="en-GB" dirty="0"/>
          </a:p>
        </p:txBody>
      </p:sp>
      <p:sp>
        <p:nvSpPr>
          <p:cNvPr id="3" name="Title 2"/>
          <p:cNvSpPr>
            <a:spLocks noGrp="1"/>
          </p:cNvSpPr>
          <p:nvPr>
            <p:ph type="ctrTitle"/>
          </p:nvPr>
        </p:nvSpPr>
        <p:spPr/>
        <p:txBody>
          <a:bodyPr/>
          <a:lstStyle/>
          <a:p>
            <a:r>
              <a:rPr lang="en-GB" dirty="0" smtClean="0"/>
              <a:t>Journal editors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E1. </a:t>
            </a:r>
            <a:r>
              <a:rPr lang="en-GB" b="1" dirty="0" smtClean="0"/>
              <a:t>Read</a:t>
            </a:r>
            <a:r>
              <a:rPr lang="en-GB" dirty="0" smtClean="0"/>
              <a:t> a lot of research; </a:t>
            </a:r>
            <a:r>
              <a:rPr lang="en-GB" b="1" dirty="0" smtClean="0"/>
              <a:t>get to know </a:t>
            </a:r>
            <a:r>
              <a:rPr lang="en-GB" dirty="0" smtClean="0"/>
              <a:t>the journal and its expectations; research and </a:t>
            </a:r>
            <a:r>
              <a:rPr lang="en-GB" b="1" dirty="0" smtClean="0"/>
              <a:t>publish with someone</a:t>
            </a:r>
            <a:r>
              <a:rPr lang="en-GB" dirty="0" smtClean="0"/>
              <a:t> who has done both before and can show you the way.</a:t>
            </a:r>
          </a:p>
          <a:p>
            <a:endParaRPr lang="en-GB" dirty="0" smtClean="0"/>
          </a:p>
          <a:p>
            <a:r>
              <a:rPr lang="en-GB" dirty="0" smtClean="0"/>
              <a:t>E2. Have a solid rigorous </a:t>
            </a:r>
            <a:r>
              <a:rPr lang="en-GB" b="1" dirty="0" smtClean="0"/>
              <a:t>research design</a:t>
            </a:r>
          </a:p>
          <a:p>
            <a:endParaRPr lang="en-GB" dirty="0" smtClean="0"/>
          </a:p>
          <a:p>
            <a:r>
              <a:rPr lang="en-GB" dirty="0" smtClean="0"/>
              <a:t>E3. Identify something that readers in </a:t>
            </a:r>
            <a:r>
              <a:rPr lang="en-GB" b="1" dirty="0" smtClean="0"/>
              <a:t>other contexts </a:t>
            </a:r>
            <a:r>
              <a:rPr lang="en-GB" dirty="0" smtClean="0"/>
              <a:t>could utilize</a:t>
            </a:r>
          </a:p>
          <a:p>
            <a:endParaRPr lang="en-GB" b="1" dirty="0" smtClean="0"/>
          </a:p>
        </p:txBody>
      </p:sp>
      <p:sp>
        <p:nvSpPr>
          <p:cNvPr id="3" name="Title 2"/>
          <p:cNvSpPr>
            <a:spLocks noGrp="1"/>
          </p:cNvSpPr>
          <p:nvPr>
            <p:ph type="ctrTitle"/>
          </p:nvPr>
        </p:nvSpPr>
        <p:spPr/>
        <p:txBody>
          <a:bodyPr/>
          <a:lstStyle/>
          <a:p>
            <a:r>
              <a:rPr lang="en-GB" dirty="0" smtClean="0"/>
              <a:t>Advice from journal editors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nSpc>
                <a:spcPct val="200000"/>
              </a:lnSpc>
              <a:buFont typeface="Arial" pitchFamily="34" charset="0"/>
              <a:buChar char="•"/>
            </a:pPr>
            <a:r>
              <a:rPr lang="en-GB" sz="2800" dirty="0" smtClean="0"/>
              <a:t>Interviews - 9 EAP practitioners</a:t>
            </a:r>
          </a:p>
          <a:p>
            <a:pPr>
              <a:lnSpc>
                <a:spcPct val="200000"/>
              </a:lnSpc>
              <a:buFont typeface="Arial" pitchFamily="34" charset="0"/>
              <a:buChar char="•"/>
            </a:pPr>
            <a:r>
              <a:rPr lang="en-GB" sz="2800" dirty="0" smtClean="0"/>
              <a:t>Survey – 30 Heads of EAP Departments</a:t>
            </a:r>
          </a:p>
          <a:p>
            <a:pPr>
              <a:lnSpc>
                <a:spcPct val="200000"/>
              </a:lnSpc>
              <a:buFont typeface="Arial" pitchFamily="34" charset="0"/>
              <a:buChar char="•"/>
            </a:pPr>
            <a:r>
              <a:rPr lang="en-GB" sz="2800" dirty="0" smtClean="0"/>
              <a:t>Email survey –7 journal editors</a:t>
            </a:r>
            <a:endParaRPr lang="en-GB" sz="2800" dirty="0"/>
          </a:p>
        </p:txBody>
      </p:sp>
      <p:sp>
        <p:nvSpPr>
          <p:cNvPr id="3" name="Title 2"/>
          <p:cNvSpPr>
            <a:spLocks noGrp="1"/>
          </p:cNvSpPr>
          <p:nvPr>
            <p:ph type="ctrTitle"/>
          </p:nvPr>
        </p:nvSpPr>
        <p:spPr/>
        <p:txBody>
          <a:bodyPr/>
          <a:lstStyle/>
          <a:p>
            <a:r>
              <a:rPr lang="en-GB" dirty="0" smtClean="0"/>
              <a:t>data collection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683568" y="2071688"/>
            <a:ext cx="7848871" cy="4473575"/>
          </a:xfrm>
        </p:spPr>
        <p:txBody>
          <a:bodyPr/>
          <a:lstStyle/>
          <a:p>
            <a:endParaRPr lang="en-US" dirty="0" smtClean="0"/>
          </a:p>
        </p:txBody>
      </p:sp>
      <p:sp>
        <p:nvSpPr>
          <p:cNvPr id="6146" name="Rectangle 2"/>
          <p:cNvSpPr>
            <a:spLocks noGrp="1" noChangeArrowheads="1"/>
          </p:cNvSpPr>
          <p:nvPr>
            <p:ph type="ctrTitle"/>
          </p:nvPr>
        </p:nvSpPr>
        <p:spPr>
          <a:xfrm>
            <a:off x="1038225" y="312738"/>
            <a:ext cx="7772400" cy="1527175"/>
          </a:xfrm>
        </p:spPr>
        <p:txBody>
          <a:bodyPr/>
          <a:lstStyle/>
          <a:p>
            <a:pPr fontAlgn="auto">
              <a:lnSpc>
                <a:spcPct val="75000"/>
              </a:lnSpc>
              <a:spcAft>
                <a:spcPts val="0"/>
              </a:spcAft>
              <a:defRPr/>
            </a:pPr>
            <a:r>
              <a:rPr lang="en-US" dirty="0" smtClean="0"/>
              <a:t>EAP PRACTITIONERS</a:t>
            </a:r>
          </a:p>
        </p:txBody>
      </p:sp>
      <p:graphicFrame>
        <p:nvGraphicFramePr>
          <p:cNvPr id="4" name="Table 3"/>
          <p:cNvGraphicFramePr>
            <a:graphicFrameLocks noGrp="1"/>
          </p:cNvGraphicFramePr>
          <p:nvPr/>
        </p:nvGraphicFramePr>
        <p:xfrm>
          <a:off x="323528" y="1812617"/>
          <a:ext cx="8496944" cy="5045383"/>
        </p:xfrm>
        <a:graphic>
          <a:graphicData uri="http://schemas.openxmlformats.org/drawingml/2006/table">
            <a:tbl>
              <a:tblPr firstRow="1" bandRow="1">
                <a:tableStyleId>{5C22544A-7EE6-4342-B048-85BDC9FD1C3A}</a:tableStyleId>
              </a:tblPr>
              <a:tblGrid>
                <a:gridCol w="576023"/>
                <a:gridCol w="1008041"/>
                <a:gridCol w="1800073"/>
                <a:gridCol w="5112807"/>
              </a:tblGrid>
              <a:tr h="446449">
                <a:tc>
                  <a:txBody>
                    <a:bodyPr/>
                    <a:lstStyle/>
                    <a:p>
                      <a:r>
                        <a:rPr lang="en-GB" dirty="0" smtClean="0"/>
                        <a:t>No.</a:t>
                      </a:r>
                      <a:endParaRPr lang="en-GB" dirty="0"/>
                    </a:p>
                  </a:txBody>
                  <a:tcPr/>
                </a:tc>
                <a:tc>
                  <a:txBody>
                    <a:bodyPr/>
                    <a:lstStyle/>
                    <a:p>
                      <a:r>
                        <a:rPr lang="en-GB" dirty="0" smtClean="0"/>
                        <a:t>Years</a:t>
                      </a:r>
                      <a:r>
                        <a:rPr lang="en-GB" baseline="0" dirty="0" smtClean="0"/>
                        <a:t> of EAP</a:t>
                      </a:r>
                      <a:endParaRPr lang="en-GB" dirty="0"/>
                    </a:p>
                  </a:txBody>
                  <a:tcPr/>
                </a:tc>
                <a:tc>
                  <a:txBody>
                    <a:bodyPr/>
                    <a:lstStyle/>
                    <a:p>
                      <a:r>
                        <a:rPr lang="en-GB" dirty="0" smtClean="0"/>
                        <a:t>PhD</a:t>
                      </a:r>
                      <a:endParaRPr lang="en-GB" dirty="0"/>
                    </a:p>
                  </a:txBody>
                  <a:tcPr/>
                </a:tc>
                <a:tc>
                  <a:txBody>
                    <a:bodyPr/>
                    <a:lstStyle/>
                    <a:p>
                      <a:r>
                        <a:rPr lang="en-GB" dirty="0" smtClean="0"/>
                        <a:t>EAP Publications</a:t>
                      </a:r>
                      <a:endParaRPr lang="en-GB" dirty="0"/>
                    </a:p>
                  </a:txBody>
                  <a:tcPr/>
                </a:tc>
              </a:tr>
              <a:tr h="446449">
                <a:tc>
                  <a:txBody>
                    <a:bodyPr/>
                    <a:lstStyle/>
                    <a:p>
                      <a:r>
                        <a:rPr lang="en-GB" b="1" dirty="0" smtClean="0"/>
                        <a:t>1</a:t>
                      </a:r>
                      <a:endParaRPr lang="en-GB" b="1" dirty="0"/>
                    </a:p>
                  </a:txBody>
                  <a:tcPr/>
                </a:tc>
                <a:tc>
                  <a:txBody>
                    <a:bodyPr/>
                    <a:lstStyle/>
                    <a:p>
                      <a:r>
                        <a:rPr lang="en-GB" b="1" dirty="0" smtClean="0"/>
                        <a:t>18</a:t>
                      </a:r>
                      <a:endParaRPr lang="en-GB" b="1" dirty="0"/>
                    </a:p>
                  </a:txBody>
                  <a:tcPr/>
                </a:tc>
                <a:tc>
                  <a:txBody>
                    <a:bodyPr/>
                    <a:lstStyle/>
                    <a:p>
                      <a:r>
                        <a:rPr lang="en-GB" b="1" dirty="0" smtClean="0"/>
                        <a:t>Completed</a:t>
                      </a:r>
                      <a:endParaRPr lang="en-GB" b="1" dirty="0"/>
                    </a:p>
                  </a:txBody>
                  <a:tcPr/>
                </a:tc>
                <a:tc>
                  <a:txBody>
                    <a:bodyPr/>
                    <a:lstStyle/>
                    <a:p>
                      <a:r>
                        <a:rPr lang="en-GB" b="1" dirty="0" err="1" smtClean="0"/>
                        <a:t>JoAW</a:t>
                      </a:r>
                      <a:endParaRPr lang="en-GB" b="1" dirty="0"/>
                    </a:p>
                  </a:txBody>
                  <a:tcPr/>
                </a:tc>
              </a:tr>
              <a:tr h="446449">
                <a:tc>
                  <a:txBody>
                    <a:bodyPr/>
                    <a:lstStyle/>
                    <a:p>
                      <a:r>
                        <a:rPr lang="en-GB" b="1" dirty="0" smtClean="0"/>
                        <a:t>2</a:t>
                      </a:r>
                      <a:endParaRPr lang="en-GB" b="1" dirty="0"/>
                    </a:p>
                  </a:txBody>
                  <a:tcPr/>
                </a:tc>
                <a:tc>
                  <a:txBody>
                    <a:bodyPr/>
                    <a:lstStyle/>
                    <a:p>
                      <a:r>
                        <a:rPr lang="en-GB" b="1" dirty="0" smtClean="0"/>
                        <a:t>8</a:t>
                      </a:r>
                      <a:endParaRPr lang="en-GB" b="1" dirty="0"/>
                    </a:p>
                  </a:txBody>
                  <a:tcPr/>
                </a:tc>
                <a:tc>
                  <a:txBody>
                    <a:bodyPr/>
                    <a:lstStyle/>
                    <a:p>
                      <a:r>
                        <a:rPr lang="en-GB" b="1" dirty="0" smtClean="0"/>
                        <a:t>About to start</a:t>
                      </a:r>
                      <a:endParaRPr lang="en-GB" b="1" dirty="0"/>
                    </a:p>
                  </a:txBody>
                  <a:tcPr/>
                </a:tc>
                <a:tc>
                  <a:txBody>
                    <a:bodyPr/>
                    <a:lstStyle/>
                    <a:p>
                      <a:r>
                        <a:rPr lang="en-GB" b="1" dirty="0" smtClean="0"/>
                        <a:t>ESPJ, </a:t>
                      </a:r>
                      <a:r>
                        <a:rPr lang="en-GB" b="1" dirty="0" err="1" smtClean="0"/>
                        <a:t>InForm</a:t>
                      </a:r>
                      <a:endParaRPr lang="en-GB" b="1" dirty="0"/>
                    </a:p>
                  </a:txBody>
                  <a:tcPr/>
                </a:tc>
              </a:tr>
              <a:tr h="446449">
                <a:tc>
                  <a:txBody>
                    <a:bodyPr/>
                    <a:lstStyle/>
                    <a:p>
                      <a:r>
                        <a:rPr lang="en-GB" b="1" dirty="0" smtClean="0"/>
                        <a:t>3</a:t>
                      </a:r>
                      <a:endParaRPr lang="en-GB" b="1" dirty="0"/>
                    </a:p>
                  </a:txBody>
                  <a:tcPr/>
                </a:tc>
                <a:tc>
                  <a:txBody>
                    <a:bodyPr/>
                    <a:lstStyle/>
                    <a:p>
                      <a:r>
                        <a:rPr lang="en-GB" b="1" dirty="0" smtClean="0"/>
                        <a:t>18</a:t>
                      </a:r>
                      <a:endParaRPr lang="en-GB" b="1" dirty="0"/>
                    </a:p>
                  </a:txBody>
                  <a:tcPr/>
                </a:tc>
                <a:tc>
                  <a:txBody>
                    <a:bodyPr/>
                    <a:lstStyle/>
                    <a:p>
                      <a:r>
                        <a:rPr lang="en-GB" b="1" dirty="0" smtClean="0"/>
                        <a:t>-</a:t>
                      </a:r>
                      <a:endParaRPr lang="en-GB" b="1" dirty="0"/>
                    </a:p>
                  </a:txBody>
                  <a:tcPr/>
                </a:tc>
                <a:tc>
                  <a:txBody>
                    <a:bodyPr/>
                    <a:lstStyle/>
                    <a:p>
                      <a:r>
                        <a:rPr lang="en-GB" b="1" dirty="0" smtClean="0"/>
                        <a:t>ISEJ</a:t>
                      </a:r>
                      <a:endParaRPr lang="en-GB" b="1" dirty="0"/>
                    </a:p>
                  </a:txBody>
                  <a:tcPr/>
                </a:tc>
              </a:tr>
              <a:tr h="446449">
                <a:tc>
                  <a:txBody>
                    <a:bodyPr/>
                    <a:lstStyle/>
                    <a:p>
                      <a:r>
                        <a:rPr lang="en-GB" b="1" dirty="0" smtClean="0"/>
                        <a:t>4</a:t>
                      </a:r>
                      <a:endParaRPr lang="en-GB" b="1" dirty="0"/>
                    </a:p>
                  </a:txBody>
                  <a:tcPr/>
                </a:tc>
                <a:tc>
                  <a:txBody>
                    <a:bodyPr/>
                    <a:lstStyle/>
                    <a:p>
                      <a:r>
                        <a:rPr lang="en-GB" b="1" dirty="0" smtClean="0"/>
                        <a:t>30</a:t>
                      </a:r>
                      <a:endParaRPr lang="en-GB" b="1" dirty="0"/>
                    </a:p>
                  </a:txBody>
                  <a:tcPr/>
                </a:tc>
                <a:tc>
                  <a:txBody>
                    <a:bodyPr/>
                    <a:lstStyle/>
                    <a:p>
                      <a:r>
                        <a:rPr lang="en-GB" b="1" dirty="0" smtClean="0"/>
                        <a:t>-</a:t>
                      </a:r>
                      <a:endParaRPr lang="en-GB" b="1" dirty="0"/>
                    </a:p>
                  </a:txBody>
                  <a:tcPr/>
                </a:tc>
                <a:tc>
                  <a:txBody>
                    <a:bodyPr/>
                    <a:lstStyle/>
                    <a:p>
                      <a:r>
                        <a:rPr lang="en-GB" b="1" dirty="0" err="1" smtClean="0"/>
                        <a:t>InForm</a:t>
                      </a:r>
                      <a:r>
                        <a:rPr lang="en-GB" b="1" dirty="0" smtClean="0"/>
                        <a:t>,</a:t>
                      </a:r>
                      <a:r>
                        <a:rPr lang="en-GB" b="1" baseline="0" dirty="0" smtClean="0"/>
                        <a:t> BALEAP Conf Pro, EAL, books, others</a:t>
                      </a:r>
                      <a:endParaRPr lang="en-GB" b="1" dirty="0"/>
                    </a:p>
                  </a:txBody>
                  <a:tcPr/>
                </a:tc>
              </a:tr>
              <a:tr h="446449">
                <a:tc>
                  <a:txBody>
                    <a:bodyPr/>
                    <a:lstStyle/>
                    <a:p>
                      <a:r>
                        <a:rPr lang="en-GB" b="1" dirty="0" smtClean="0"/>
                        <a:t>5</a:t>
                      </a:r>
                      <a:endParaRPr lang="en-GB" b="1" dirty="0"/>
                    </a:p>
                  </a:txBody>
                  <a:tcPr/>
                </a:tc>
                <a:tc>
                  <a:txBody>
                    <a:bodyPr/>
                    <a:lstStyle/>
                    <a:p>
                      <a:r>
                        <a:rPr lang="en-GB" b="1" dirty="0" smtClean="0"/>
                        <a:t>30</a:t>
                      </a:r>
                      <a:endParaRPr lang="en-GB" b="1" dirty="0"/>
                    </a:p>
                  </a:txBody>
                  <a:tcPr/>
                </a:tc>
                <a:tc>
                  <a:txBody>
                    <a:bodyPr/>
                    <a:lstStyle/>
                    <a:p>
                      <a:r>
                        <a:rPr lang="en-GB" b="1" dirty="0" smtClean="0"/>
                        <a:t>Began</a:t>
                      </a:r>
                      <a:endParaRPr lang="en-GB" b="1" dirty="0"/>
                    </a:p>
                  </a:txBody>
                  <a:tcPr/>
                </a:tc>
                <a:tc>
                  <a:txBody>
                    <a:bodyPr/>
                    <a:lstStyle/>
                    <a:p>
                      <a:r>
                        <a:rPr lang="en-GB" b="1" dirty="0" smtClean="0"/>
                        <a:t>System, CSEDU</a:t>
                      </a:r>
                      <a:endParaRPr lang="en-GB" b="1" dirty="0"/>
                    </a:p>
                  </a:txBody>
                  <a:tcPr/>
                </a:tc>
              </a:tr>
              <a:tr h="446449">
                <a:tc>
                  <a:txBody>
                    <a:bodyPr/>
                    <a:lstStyle/>
                    <a:p>
                      <a:r>
                        <a:rPr lang="en-GB" b="1" dirty="0" smtClean="0"/>
                        <a:t>6</a:t>
                      </a:r>
                      <a:endParaRPr lang="en-GB" b="1" dirty="0"/>
                    </a:p>
                  </a:txBody>
                  <a:tcPr/>
                </a:tc>
                <a:tc>
                  <a:txBody>
                    <a:bodyPr/>
                    <a:lstStyle/>
                    <a:p>
                      <a:r>
                        <a:rPr lang="en-GB" b="1" dirty="0" smtClean="0"/>
                        <a:t>7</a:t>
                      </a:r>
                      <a:endParaRPr lang="en-GB" b="1" dirty="0"/>
                    </a:p>
                  </a:txBody>
                  <a:tcPr/>
                </a:tc>
                <a:tc>
                  <a:txBody>
                    <a:bodyPr/>
                    <a:lstStyle/>
                    <a:p>
                      <a:r>
                        <a:rPr lang="en-GB" b="1" dirty="0" smtClean="0"/>
                        <a:t>About</a:t>
                      </a:r>
                      <a:r>
                        <a:rPr lang="en-GB" b="1" baseline="0" dirty="0" smtClean="0"/>
                        <a:t> to finish</a:t>
                      </a:r>
                      <a:endParaRPr lang="en-GB" b="1" dirty="0"/>
                    </a:p>
                  </a:txBody>
                  <a:tcPr/>
                </a:tc>
                <a:tc>
                  <a:txBody>
                    <a:bodyPr/>
                    <a:lstStyle/>
                    <a:p>
                      <a:r>
                        <a:rPr lang="en-GB" b="1" dirty="0" smtClean="0"/>
                        <a:t>JSIE</a:t>
                      </a:r>
                      <a:endParaRPr lang="en-GB" b="1" dirty="0"/>
                    </a:p>
                  </a:txBody>
                  <a:tcPr/>
                </a:tc>
              </a:tr>
              <a:tr h="446449">
                <a:tc>
                  <a:txBody>
                    <a:bodyPr/>
                    <a:lstStyle/>
                    <a:p>
                      <a:r>
                        <a:rPr lang="en-GB" b="1" dirty="0" smtClean="0"/>
                        <a:t>7</a:t>
                      </a:r>
                      <a:endParaRPr lang="en-GB" b="1" dirty="0"/>
                    </a:p>
                  </a:txBody>
                  <a:tcPr/>
                </a:tc>
                <a:tc>
                  <a:txBody>
                    <a:bodyPr/>
                    <a:lstStyle/>
                    <a:p>
                      <a:r>
                        <a:rPr lang="en-GB" b="1" dirty="0" smtClean="0"/>
                        <a:t>15</a:t>
                      </a:r>
                      <a:endParaRPr lang="en-GB" b="1" dirty="0"/>
                    </a:p>
                  </a:txBody>
                  <a:tcPr/>
                </a:tc>
                <a:tc>
                  <a:txBody>
                    <a:bodyPr/>
                    <a:lstStyle/>
                    <a:p>
                      <a:r>
                        <a:rPr lang="en-GB" b="1" dirty="0" smtClean="0"/>
                        <a:t>Completed</a:t>
                      </a:r>
                      <a:endParaRPr lang="en-GB" b="1" dirty="0"/>
                    </a:p>
                  </a:txBody>
                  <a:tcPr/>
                </a:tc>
                <a:tc>
                  <a:txBody>
                    <a:bodyPr/>
                    <a:lstStyle/>
                    <a:p>
                      <a:r>
                        <a:rPr lang="en-GB" b="1" dirty="0" smtClean="0"/>
                        <a:t>BALEAP Conf Pro, EATAW Conf</a:t>
                      </a:r>
                      <a:r>
                        <a:rPr lang="en-GB" b="1" baseline="0" dirty="0" smtClean="0"/>
                        <a:t> Pro</a:t>
                      </a:r>
                      <a:endParaRPr lang="en-GB" b="1" dirty="0"/>
                    </a:p>
                  </a:txBody>
                  <a:tcPr/>
                </a:tc>
              </a:tr>
              <a:tr h="446449">
                <a:tc>
                  <a:txBody>
                    <a:bodyPr/>
                    <a:lstStyle/>
                    <a:p>
                      <a:r>
                        <a:rPr lang="en-GB" b="1" dirty="0" smtClean="0"/>
                        <a:t>8</a:t>
                      </a:r>
                      <a:endParaRPr lang="en-GB" b="1" dirty="0"/>
                    </a:p>
                  </a:txBody>
                  <a:tcPr/>
                </a:tc>
                <a:tc>
                  <a:txBody>
                    <a:bodyPr/>
                    <a:lstStyle/>
                    <a:p>
                      <a:r>
                        <a:rPr lang="en-GB" b="1" dirty="0" smtClean="0"/>
                        <a:t>20</a:t>
                      </a:r>
                      <a:endParaRPr lang="en-GB" b="1" dirty="0"/>
                    </a:p>
                  </a:txBody>
                  <a:tcPr/>
                </a:tc>
                <a:tc>
                  <a:txBody>
                    <a:bodyPr/>
                    <a:lstStyle/>
                    <a:p>
                      <a:r>
                        <a:rPr lang="en-GB" b="1" dirty="0" smtClean="0"/>
                        <a:t>Completed</a:t>
                      </a:r>
                      <a:endParaRPr lang="en-GB" b="1" dirty="0"/>
                    </a:p>
                  </a:txBody>
                  <a:tcPr/>
                </a:tc>
                <a:tc>
                  <a:txBody>
                    <a:bodyPr/>
                    <a:lstStyle/>
                    <a:p>
                      <a:r>
                        <a:rPr lang="en-GB" b="1" dirty="0" smtClean="0"/>
                        <a:t>ELTJ, BALEAP</a:t>
                      </a:r>
                      <a:r>
                        <a:rPr lang="en-GB" b="1" baseline="0" dirty="0" smtClean="0"/>
                        <a:t> Conf Pro, books, others</a:t>
                      </a:r>
                      <a:endParaRPr lang="en-GB" b="1" dirty="0"/>
                    </a:p>
                  </a:txBody>
                  <a:tcPr/>
                </a:tc>
              </a:tr>
              <a:tr h="446449">
                <a:tc>
                  <a:txBody>
                    <a:bodyPr/>
                    <a:lstStyle/>
                    <a:p>
                      <a:r>
                        <a:rPr lang="en-GB" b="1" dirty="0" smtClean="0"/>
                        <a:t>9</a:t>
                      </a:r>
                      <a:endParaRPr lang="en-GB" b="1" dirty="0"/>
                    </a:p>
                  </a:txBody>
                  <a:tcPr/>
                </a:tc>
                <a:tc>
                  <a:txBody>
                    <a:bodyPr/>
                    <a:lstStyle/>
                    <a:p>
                      <a:r>
                        <a:rPr lang="en-GB" b="1" dirty="0" smtClean="0"/>
                        <a:t>25</a:t>
                      </a:r>
                      <a:endParaRPr lang="en-GB" b="1" dirty="0"/>
                    </a:p>
                  </a:txBody>
                  <a:tcPr/>
                </a:tc>
                <a:tc>
                  <a:txBody>
                    <a:bodyPr/>
                    <a:lstStyle/>
                    <a:p>
                      <a:r>
                        <a:rPr lang="en-GB" b="1" dirty="0" smtClean="0"/>
                        <a:t>Completed</a:t>
                      </a:r>
                      <a:endParaRPr lang="en-GB" b="1" dirty="0"/>
                    </a:p>
                  </a:txBody>
                  <a:tcPr/>
                </a:tc>
                <a:tc>
                  <a:txBody>
                    <a:bodyPr/>
                    <a:lstStyle/>
                    <a:p>
                      <a:r>
                        <a:rPr lang="en-GB" b="1" dirty="0" smtClean="0"/>
                        <a:t>ELTJ,</a:t>
                      </a:r>
                      <a:r>
                        <a:rPr lang="en-GB" b="1" baseline="0" dirty="0" smtClean="0"/>
                        <a:t> JSLW, BALEAP Conf Pro, books, others</a:t>
                      </a:r>
                      <a:endParaRPr lang="en-GB"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1" y="2071678"/>
            <a:ext cx="8317111" cy="4473585"/>
          </a:xfrm>
        </p:spPr>
        <p:txBody>
          <a:bodyPr/>
          <a:lstStyle/>
          <a:p>
            <a:r>
              <a:rPr lang="en-GB" dirty="0" smtClean="0"/>
              <a:t>P5. As soon as I start engaging in a piece of research, </a:t>
            </a:r>
            <a:r>
              <a:rPr lang="en-GB" b="1" dirty="0" smtClean="0"/>
              <a:t>my classroom practice comes alive </a:t>
            </a:r>
            <a:r>
              <a:rPr lang="en-GB" dirty="0" smtClean="0"/>
              <a:t>because I am directly linking reflections on issues with my teaching practice. So every time I do some research, it really has a profound impact on my practice, and I like that, just to think, why are you doing this?</a:t>
            </a:r>
            <a:endParaRPr lang="en-GB" dirty="0"/>
          </a:p>
        </p:txBody>
      </p:sp>
      <p:sp>
        <p:nvSpPr>
          <p:cNvPr id="3" name="Title 2"/>
          <p:cNvSpPr>
            <a:spLocks noGrp="1"/>
          </p:cNvSpPr>
          <p:nvPr>
            <p:ph type="ctrTitle"/>
          </p:nvPr>
        </p:nvSpPr>
        <p:spPr/>
        <p:txBody>
          <a:bodyPr/>
          <a:lstStyle/>
          <a:p>
            <a:r>
              <a:rPr lang="en-GB" dirty="0" smtClean="0"/>
              <a:t/>
            </a:r>
            <a:br>
              <a:rPr lang="en-GB" dirty="0" smtClean="0"/>
            </a:br>
            <a:r>
              <a:rPr lang="en-GB" dirty="0" smtClean="0"/>
              <a:t>Feeds into teaching</a:t>
            </a:r>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5148064" y="4149080"/>
            <a:ext cx="3486150" cy="2324100"/>
          </a:xfrm>
          <a:prstGeom prst="rect">
            <a:avLst/>
          </a:prstGeom>
          <a:noFill/>
          <a:ln w="9525">
            <a:noFill/>
            <a:miter lim="800000"/>
            <a:headEnd/>
            <a:tailEnd/>
          </a:ln>
        </p:spPr>
      </p:pic>
      <p:sp>
        <p:nvSpPr>
          <p:cNvPr id="6" name="TextBox 5"/>
          <p:cNvSpPr txBox="1"/>
          <p:nvPr/>
        </p:nvSpPr>
        <p:spPr>
          <a:xfrm>
            <a:off x="5292080" y="6453336"/>
            <a:ext cx="3240360" cy="215444"/>
          </a:xfrm>
          <a:prstGeom prst="rect">
            <a:avLst/>
          </a:prstGeom>
          <a:noFill/>
        </p:spPr>
        <p:txBody>
          <a:bodyPr wrap="square" rtlCol="0">
            <a:spAutoFit/>
          </a:bodyPr>
          <a:lstStyle/>
          <a:p>
            <a:r>
              <a:rPr lang="en-GB" sz="800" dirty="0" smtClean="0"/>
              <a:t>Oxford Brookes University Digital Asset Bank</a:t>
            </a:r>
            <a:endParaRPr lang="en-GB"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P1.  I think that people need to write because that is one of the things that EAP is about, And </a:t>
            </a:r>
            <a:r>
              <a:rPr lang="en-GB" b="1" dirty="0" smtClean="0"/>
              <a:t>if you don’t write yourself, I just wonder on what grounds you can offer advice to others</a:t>
            </a:r>
          </a:p>
          <a:p>
            <a:r>
              <a:rPr lang="en-GB" dirty="0" smtClean="0"/>
              <a:t>P4 </a:t>
            </a:r>
            <a:r>
              <a:rPr lang="en-GB" b="1" dirty="0" smtClean="0"/>
              <a:t>I cannot imagine being able to help</a:t>
            </a:r>
            <a:r>
              <a:rPr lang="en-GB" dirty="0" smtClean="0"/>
              <a:t> a Master’s student with his or her research and writing up of a dissertation, if you haven’t done any writing recently yourself. </a:t>
            </a:r>
          </a:p>
          <a:p>
            <a:endParaRPr lang="en-GB" dirty="0"/>
          </a:p>
        </p:txBody>
      </p:sp>
      <p:sp>
        <p:nvSpPr>
          <p:cNvPr id="3" name="Title 2"/>
          <p:cNvSpPr>
            <a:spLocks noGrp="1"/>
          </p:cNvSpPr>
          <p:nvPr>
            <p:ph type="ctrTitle"/>
          </p:nvPr>
        </p:nvSpPr>
        <p:spPr/>
        <p:txBody>
          <a:bodyPr/>
          <a:lstStyle/>
          <a:p>
            <a:r>
              <a:rPr lang="en-GB" dirty="0" smtClean="0"/>
              <a:t>NEED TO WRITE TO TEACH WRITING</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P5 Especially working on in-</a:t>
            </a:r>
            <a:r>
              <a:rPr lang="en-GB" dirty="0" err="1" smtClean="0"/>
              <a:t>sessional</a:t>
            </a:r>
            <a:r>
              <a:rPr lang="en-GB" dirty="0" smtClean="0"/>
              <a:t> with doctoral students, how can anyone have any </a:t>
            </a:r>
            <a:r>
              <a:rPr lang="en-GB" b="1" dirty="0" smtClean="0"/>
              <a:t>credibility</a:t>
            </a:r>
            <a:r>
              <a:rPr lang="en-GB" dirty="0" smtClean="0"/>
              <a:t> </a:t>
            </a:r>
            <a:r>
              <a:rPr lang="en-GB" b="1" dirty="0" smtClean="0"/>
              <a:t>with their colleagues</a:t>
            </a:r>
            <a:r>
              <a:rPr lang="en-GB" dirty="0" smtClean="0"/>
              <a:t>, unless they are seen to be doing something?</a:t>
            </a:r>
          </a:p>
          <a:p>
            <a:r>
              <a:rPr lang="en-GB" dirty="0" smtClean="0"/>
              <a:t>P9 I think fundamentally as an EAP professional, you are teaching students to write, to make presentations, do research, and if you don’t engage yourself in those things, you don’t have much </a:t>
            </a:r>
            <a:r>
              <a:rPr lang="en-GB" b="1" dirty="0" smtClean="0"/>
              <a:t>authority</a:t>
            </a:r>
            <a:r>
              <a:rPr lang="en-GB" dirty="0" smtClean="0"/>
              <a:t> to do that. I think staff can perform better if they are engaged themselves in the academic process</a:t>
            </a:r>
          </a:p>
          <a:p>
            <a:endParaRPr lang="en-GB" dirty="0"/>
          </a:p>
        </p:txBody>
      </p:sp>
      <p:sp>
        <p:nvSpPr>
          <p:cNvPr id="3" name="Title 2"/>
          <p:cNvSpPr>
            <a:spLocks noGrp="1"/>
          </p:cNvSpPr>
          <p:nvPr>
            <p:ph type="ctrTitle"/>
          </p:nvPr>
        </p:nvSpPr>
        <p:spPr/>
        <p:txBody>
          <a:bodyPr/>
          <a:lstStyle/>
          <a:p>
            <a:r>
              <a:rPr lang="en-GB" dirty="0" smtClean="0"/>
              <a:t>CREDIBILITY AND AUTHORITY</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P2 We need to try to </a:t>
            </a:r>
            <a:r>
              <a:rPr lang="en-GB" b="1" dirty="0" smtClean="0"/>
              <a:t>raise our profile as serious members of the academic community</a:t>
            </a:r>
            <a:r>
              <a:rPr lang="en-GB" dirty="0" smtClean="0"/>
              <a:t>, rather than support staff with no academic credentials at all</a:t>
            </a:r>
          </a:p>
          <a:p>
            <a:r>
              <a:rPr lang="en-GB" dirty="0" smtClean="0"/>
              <a:t>P3 If you ever want any kind of </a:t>
            </a:r>
            <a:r>
              <a:rPr lang="en-GB" b="1" dirty="0" smtClean="0"/>
              <a:t>promotion or recognition</a:t>
            </a:r>
            <a:r>
              <a:rPr lang="en-GB" dirty="0" smtClean="0"/>
              <a:t>, you need to publish in university, otherwise you really do feel like the </a:t>
            </a:r>
            <a:r>
              <a:rPr lang="en-GB" b="1" dirty="0" smtClean="0"/>
              <a:t>Cinderella</a:t>
            </a:r>
            <a:r>
              <a:rPr lang="en-GB" dirty="0" smtClean="0"/>
              <a:t> of the university world.</a:t>
            </a:r>
          </a:p>
          <a:p>
            <a:endParaRPr lang="en-GB" dirty="0"/>
          </a:p>
        </p:txBody>
      </p:sp>
      <p:sp>
        <p:nvSpPr>
          <p:cNvPr id="3" name="Title 2"/>
          <p:cNvSpPr>
            <a:spLocks noGrp="1"/>
          </p:cNvSpPr>
          <p:nvPr>
            <p:ph type="ctrTitle"/>
          </p:nvPr>
        </p:nvSpPr>
        <p:spPr/>
        <p:txBody>
          <a:bodyPr/>
          <a:lstStyle/>
          <a:p>
            <a:r>
              <a:rPr lang="en-GB" dirty="0" smtClean="0"/>
              <a:t>RAISE PROFILE, GET PROMOTION</a:t>
            </a:r>
            <a:endParaRPr lang="en-GB" dirty="0"/>
          </a:p>
        </p:txBody>
      </p:sp>
      <p:pic>
        <p:nvPicPr>
          <p:cNvPr id="6" name="Picture 5" descr="C:\Users\hp\AppData\Local\Microsoft\Windows\Temporary Internet Files\Content.IE5\ADA2VRZH\disney_princess__cinderella_by_kiki34-d47vjos[1].jpg"/>
          <p:cNvPicPr/>
          <p:nvPr/>
        </p:nvPicPr>
        <p:blipFill>
          <a:blip r:embed="rId3" cstate="print"/>
          <a:srcRect/>
          <a:stretch>
            <a:fillRect/>
          </a:stretch>
        </p:blipFill>
        <p:spPr bwMode="auto">
          <a:xfrm>
            <a:off x="6948264" y="4941168"/>
            <a:ext cx="1199095" cy="1171575"/>
          </a:xfrm>
          <a:prstGeom prst="rect">
            <a:avLst/>
          </a:prstGeom>
          <a:noFill/>
          <a:ln w="9525">
            <a:noFill/>
            <a:miter lim="800000"/>
            <a:headEnd/>
            <a:tailEnd/>
          </a:ln>
        </p:spPr>
      </p:pic>
      <p:sp>
        <p:nvSpPr>
          <p:cNvPr id="7" name="TextBox 6"/>
          <p:cNvSpPr txBox="1"/>
          <p:nvPr/>
        </p:nvSpPr>
        <p:spPr>
          <a:xfrm>
            <a:off x="6876256" y="6165304"/>
            <a:ext cx="1512168" cy="215444"/>
          </a:xfrm>
          <a:prstGeom prst="rect">
            <a:avLst/>
          </a:prstGeom>
          <a:noFill/>
        </p:spPr>
        <p:txBody>
          <a:bodyPr wrap="square" rtlCol="0">
            <a:spAutoFit/>
          </a:bodyPr>
          <a:lstStyle/>
          <a:p>
            <a:r>
              <a:rPr lang="en-GB" sz="800" dirty="0" smtClean="0"/>
              <a:t>Clip art Cinderella</a:t>
            </a:r>
            <a:endParaRPr lang="en-GB"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P7 in terms of </a:t>
            </a:r>
            <a:r>
              <a:rPr lang="en-GB" b="1" dirty="0" smtClean="0"/>
              <a:t>defending EAP’s status as academic</a:t>
            </a:r>
            <a:r>
              <a:rPr lang="en-GB" dirty="0" smtClean="0"/>
              <a:t>, it is absolutely vital.. to try to </a:t>
            </a:r>
            <a:r>
              <a:rPr lang="en-GB" b="1" dirty="0" smtClean="0"/>
              <a:t>combat this ‘</a:t>
            </a:r>
            <a:r>
              <a:rPr lang="en-GB" b="1" dirty="0" err="1" smtClean="0"/>
              <a:t>Noddy</a:t>
            </a:r>
            <a:r>
              <a:rPr lang="en-GB" b="1" dirty="0" smtClean="0"/>
              <a:t>’ perception of us</a:t>
            </a:r>
            <a:r>
              <a:rPr lang="en-GB" dirty="0" smtClean="0"/>
              <a:t>, this idea of us as not</a:t>
            </a:r>
          </a:p>
          <a:p>
            <a:r>
              <a:rPr lang="en-GB" dirty="0" smtClean="0"/>
              <a:t>academic. </a:t>
            </a:r>
          </a:p>
          <a:p>
            <a:pPr lvl="0"/>
            <a:endParaRPr lang="en-GB" dirty="0" smtClean="0"/>
          </a:p>
          <a:p>
            <a:pPr lvl="0"/>
            <a:endParaRPr lang="en-GB" dirty="0" smtClean="0"/>
          </a:p>
          <a:p>
            <a:pPr lvl="0"/>
            <a:endParaRPr lang="en-GB" dirty="0" smtClean="0"/>
          </a:p>
          <a:p>
            <a:pPr lvl="0"/>
            <a:r>
              <a:rPr lang="en-GB" dirty="0" smtClean="0"/>
              <a:t>P9 we are in the university environment, and if you don’t have any publications or conference papers, it does not say very much about </a:t>
            </a:r>
            <a:r>
              <a:rPr lang="en-GB" b="1" dirty="0" smtClean="0"/>
              <a:t>your professional standing</a:t>
            </a:r>
            <a:r>
              <a:rPr lang="en-GB" dirty="0" smtClean="0"/>
              <a:t>. You want to appear ‘</a:t>
            </a:r>
            <a:r>
              <a:rPr lang="en-GB" b="1" dirty="0" smtClean="0"/>
              <a:t>worthy’ to your peers</a:t>
            </a:r>
          </a:p>
          <a:p>
            <a:endParaRPr lang="en-GB" dirty="0"/>
          </a:p>
        </p:txBody>
      </p:sp>
      <p:sp>
        <p:nvSpPr>
          <p:cNvPr id="3" name="Title 2"/>
          <p:cNvSpPr>
            <a:spLocks noGrp="1"/>
          </p:cNvSpPr>
          <p:nvPr>
            <p:ph type="ctrTitle"/>
          </p:nvPr>
        </p:nvSpPr>
        <p:spPr>
          <a:xfrm>
            <a:off x="1038880" y="620688"/>
            <a:ext cx="7772400" cy="1218998"/>
          </a:xfrm>
        </p:spPr>
        <p:txBody>
          <a:bodyPr/>
          <a:lstStyle/>
          <a:p>
            <a:r>
              <a:rPr lang="en-GB" dirty="0" smtClean="0"/>
              <a:t>DEFEND EAP, GET PROFESSIONAL STANDING</a:t>
            </a:r>
            <a:endParaRPr lang="en-GB" dirty="0"/>
          </a:p>
        </p:txBody>
      </p:sp>
      <p:pic>
        <p:nvPicPr>
          <p:cNvPr id="5122" name="Picture 2" descr="C:\Users\hp\AppData\Local\Microsoft\Windows\Temporary Internet Files\Content.IE5\3R5HXCU7\121546977_f491d4fe62[1].jpg"/>
          <p:cNvPicPr>
            <a:picLocks noChangeAspect="1" noChangeArrowheads="1"/>
          </p:cNvPicPr>
          <p:nvPr/>
        </p:nvPicPr>
        <p:blipFill>
          <a:blip r:embed="rId3" cstate="print"/>
          <a:srcRect/>
          <a:stretch>
            <a:fillRect/>
          </a:stretch>
        </p:blipFill>
        <p:spPr bwMode="auto">
          <a:xfrm>
            <a:off x="6732240" y="3212976"/>
            <a:ext cx="1487424" cy="1524000"/>
          </a:xfrm>
          <a:prstGeom prst="rect">
            <a:avLst/>
          </a:prstGeom>
          <a:noFill/>
        </p:spPr>
      </p:pic>
      <p:sp>
        <p:nvSpPr>
          <p:cNvPr id="5" name="TextBox 4"/>
          <p:cNvSpPr txBox="1"/>
          <p:nvPr/>
        </p:nvSpPr>
        <p:spPr>
          <a:xfrm>
            <a:off x="6948264" y="4653136"/>
            <a:ext cx="1584176" cy="215444"/>
          </a:xfrm>
          <a:prstGeom prst="rect">
            <a:avLst/>
          </a:prstGeom>
          <a:noFill/>
        </p:spPr>
        <p:txBody>
          <a:bodyPr wrap="square" rtlCol="0">
            <a:spAutoFit/>
          </a:bodyPr>
          <a:lstStyle/>
          <a:p>
            <a:r>
              <a:rPr lang="en-GB" sz="800" dirty="0" smtClean="0"/>
              <a:t>Clip art </a:t>
            </a:r>
            <a:r>
              <a:rPr lang="en-GB" sz="800" dirty="0" err="1" smtClean="0"/>
              <a:t>Noddy</a:t>
            </a:r>
            <a:endParaRPr lang="en-GB"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2372</TotalTime>
  <Words>2733</Words>
  <Application>Microsoft Office PowerPoint</Application>
  <PresentationFormat>On-screen Show (4:3)</PresentationFormat>
  <Paragraphs>204</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ＭＳ Ｐゴシック</vt:lpstr>
      <vt:lpstr>Arial</vt:lpstr>
      <vt:lpstr>Wingdings</vt:lpstr>
      <vt:lpstr>Custom Design</vt:lpstr>
      <vt:lpstr>BALEAP 2017: working together = learning together</vt:lpstr>
      <vt:lpstr>JOHN SWALES</vt:lpstr>
      <vt:lpstr>data collection</vt:lpstr>
      <vt:lpstr>EAP PRACTITIONERS</vt:lpstr>
      <vt:lpstr> Feeds into teaching</vt:lpstr>
      <vt:lpstr>NEED TO WRITE TO TEACH WRITING</vt:lpstr>
      <vt:lpstr>CREDIBILITY AND AUTHORITY</vt:lpstr>
      <vt:lpstr>RAISE PROFILE, GET PROMOTION</vt:lpstr>
      <vt:lpstr>DEFEND EAP, GET PROFESSIONAL STANDING</vt:lpstr>
      <vt:lpstr>time</vt:lpstr>
      <vt:lpstr>No working time</vt:lpstr>
      <vt:lpstr>Year round teaching</vt:lpstr>
      <vt:lpstr>LACK OF PUBLISHING CULTURE</vt:lpstr>
      <vt:lpstr>Lack of mentor</vt:lpstr>
      <vt:lpstr>Networking and collaborating</vt:lpstr>
      <vt:lpstr>Which journal?</vt:lpstr>
      <vt:lpstr>Views of journals</vt:lpstr>
      <vt:lpstr>Good feedback</vt:lpstr>
      <vt:lpstr>Managers do not help</vt:lpstr>
      <vt:lpstr>Managers are jealous</vt:lpstr>
      <vt:lpstr>UNHELPFUL, HOSTILE WORKPLACE</vt:lpstr>
      <vt:lpstr>Survey of heads of eap depts</vt:lpstr>
      <vt:lpstr>Q1: Have you published any research in EAP?</vt:lpstr>
      <vt:lpstr>Q2: How many staff teach EAP in your department?</vt:lpstr>
      <vt:lpstr>eap staff research activities</vt:lpstr>
      <vt:lpstr>Importance of eap practitioners PUBLISHING</vt:lpstr>
      <vt:lpstr>REASONS WHY IMPORTANT</vt:lpstr>
      <vt:lpstr>Journal editors</vt:lpstr>
      <vt:lpstr>Advice from journal editors</vt:lpstr>
    </vt:vector>
  </TitlesOfParts>
  <Company>RADFORD WALLIS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dc:creator>
  <dc:description>Eyeful Presentations</dc:description>
  <cp:lastModifiedBy>Maxine Gillway</cp:lastModifiedBy>
  <cp:revision>221</cp:revision>
  <dcterms:created xsi:type="dcterms:W3CDTF">2011-07-14T13:56:01Z</dcterms:created>
  <dcterms:modified xsi:type="dcterms:W3CDTF">2017-04-08T12:46:02Z</dcterms:modified>
</cp:coreProperties>
</file>