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3"/>
  </p:handoutMasterIdLst>
  <p:sldIdLst>
    <p:sldId id="256" r:id="rId2"/>
    <p:sldId id="297" r:id="rId3"/>
    <p:sldId id="298" r:id="rId4"/>
    <p:sldId id="299" r:id="rId5"/>
    <p:sldId id="262" r:id="rId6"/>
    <p:sldId id="263" r:id="rId7"/>
    <p:sldId id="264" r:id="rId8"/>
    <p:sldId id="296" r:id="rId9"/>
    <p:sldId id="265" r:id="rId10"/>
    <p:sldId id="266" r:id="rId11"/>
    <p:sldId id="269" r:id="rId12"/>
    <p:sldId id="300" r:id="rId13"/>
    <p:sldId id="271" r:id="rId14"/>
    <p:sldId id="276" r:id="rId15"/>
    <p:sldId id="277" r:id="rId16"/>
    <p:sldId id="278" r:id="rId17"/>
    <p:sldId id="279" r:id="rId18"/>
    <p:sldId id="280" r:id="rId19"/>
    <p:sldId id="281" r:id="rId20"/>
    <p:sldId id="282" r:id="rId21"/>
    <p:sldId id="283" r:id="rId22"/>
    <p:sldId id="301" r:id="rId23"/>
    <p:sldId id="302" r:id="rId24"/>
    <p:sldId id="304" r:id="rId25"/>
    <p:sldId id="305" r:id="rId26"/>
    <p:sldId id="307" r:id="rId27"/>
    <p:sldId id="306" r:id="rId28"/>
    <p:sldId id="286" r:id="rId29"/>
    <p:sldId id="287" r:id="rId30"/>
    <p:sldId id="288" r:id="rId31"/>
    <p:sldId id="29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FF09BA-B99A-4A58-B330-205717E74BEE}" type="datetimeFigureOut">
              <a:rPr lang="en-US" smtClean="0"/>
              <a:pPr/>
              <a:t>3/27/2017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661AC3-448A-4E6C-93FC-19292A6C128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844333-6B7C-47BC-8EAA-DE7EED7107B4}" type="datetimeFigureOut">
              <a:rPr lang="en-US" smtClean="0"/>
              <a:pPr/>
              <a:t>3/27/2017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A840DBF-18E8-4031-9DC1-5C7B21104E1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44333-6B7C-47BC-8EAA-DE7EED7107B4}"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44333-6B7C-47BC-8EAA-DE7EED7107B4}"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44333-6B7C-47BC-8EAA-DE7EED7107B4}"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844333-6B7C-47BC-8EAA-DE7EED7107B4}" type="datetimeFigureOut">
              <a:rPr lang="en-US" smtClean="0"/>
              <a:pPr/>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40DBF-18E8-4031-9DC1-5C7B21104E1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844333-6B7C-47BC-8EAA-DE7EED7107B4}" type="datetimeFigureOut">
              <a:rPr lang="en-US" smtClean="0"/>
              <a:pPr/>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844333-6B7C-47BC-8EAA-DE7EED7107B4}" type="datetimeFigureOut">
              <a:rPr lang="en-US" smtClean="0"/>
              <a:pPr/>
              <a:t>3/27/2017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844333-6B7C-47BC-8EAA-DE7EED7107B4}" type="datetimeFigureOut">
              <a:rPr lang="en-US" smtClean="0"/>
              <a:pPr/>
              <a:t>3/27/2017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44333-6B7C-47BC-8EAA-DE7EED7107B4}" type="datetimeFigureOut">
              <a:rPr lang="en-US" smtClean="0"/>
              <a:pPr/>
              <a:t>3/27/2017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844333-6B7C-47BC-8EAA-DE7EED7107B4}" type="datetimeFigureOut">
              <a:rPr lang="en-US" smtClean="0"/>
              <a:pPr/>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40DBF-18E8-4031-9DC1-5C7B21104E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844333-6B7C-47BC-8EAA-DE7EED7107B4}" type="datetimeFigureOut">
              <a:rPr lang="en-US" smtClean="0"/>
              <a:pPr/>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A840DBF-18E8-4031-9DC1-5C7B21104E1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844333-6B7C-47BC-8EAA-DE7EED7107B4}" type="datetimeFigureOut">
              <a:rPr lang="en-US" smtClean="0"/>
              <a:pPr/>
              <a:t>3/27/2017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840DBF-18E8-4031-9DC1-5C7B21104E1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a:bodyPr>
          <a:lstStyle/>
          <a:p>
            <a:r>
              <a:rPr lang="en-US" sz="3200" dirty="0" smtClean="0"/>
              <a:t>Does EAP need a concept of discourse community?</a:t>
            </a:r>
            <a:endParaRPr lang="en-US" sz="3200" dirty="0"/>
          </a:p>
        </p:txBody>
      </p:sp>
      <p:sp>
        <p:nvSpPr>
          <p:cNvPr id="3" name="Subtitle 2"/>
          <p:cNvSpPr>
            <a:spLocks noGrp="1"/>
          </p:cNvSpPr>
          <p:nvPr>
            <p:ph type="subTitle" idx="1"/>
          </p:nvPr>
        </p:nvSpPr>
        <p:spPr>
          <a:xfrm>
            <a:off x="1371600" y="3124200"/>
            <a:ext cx="6400800" cy="1752600"/>
          </a:xfrm>
        </p:spPr>
        <p:txBody>
          <a:bodyPr>
            <a:normAutofit/>
          </a:bodyPr>
          <a:lstStyle/>
          <a:p>
            <a:r>
              <a:rPr lang="en-US" sz="2400" dirty="0" smtClean="0"/>
              <a:t>John M. Swales</a:t>
            </a:r>
          </a:p>
          <a:p>
            <a:r>
              <a:rPr lang="en-US" sz="2400" dirty="0" smtClean="0"/>
              <a:t>jmswales@umich.edu</a:t>
            </a:r>
            <a:endParaRPr lang="en-US" sz="2400" dirty="0"/>
          </a:p>
        </p:txBody>
      </p:sp>
      <p:pic>
        <p:nvPicPr>
          <p:cNvPr id="4" name="Picture 2" descr="http://colleges.findthebest.com/sites/default/files/10/media/images/University_of_Michigan-Ann_Arbor.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0" y="4495800"/>
            <a:ext cx="1600200" cy="1539816"/>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Heather Wayne’s slide show</a:t>
            </a: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US" sz="2400" dirty="0" smtClean="0"/>
              <a:t>Using the 6 criteria, are these discourse communities?</a:t>
            </a:r>
          </a:p>
          <a:p>
            <a:pPr>
              <a:buNone/>
            </a:pPr>
            <a:r>
              <a:rPr lang="en-US" sz="2400" dirty="0" smtClean="0"/>
              <a:t>	1) A soccer team</a:t>
            </a:r>
          </a:p>
          <a:p>
            <a:pPr>
              <a:buNone/>
            </a:pPr>
            <a:r>
              <a:rPr lang="en-US" sz="2400" dirty="0" smtClean="0"/>
              <a:t>	2) A sorority/fraternity</a:t>
            </a:r>
          </a:p>
          <a:p>
            <a:pPr>
              <a:buNone/>
            </a:pPr>
            <a:r>
              <a:rPr lang="en-US" sz="2400" dirty="0" smtClean="0"/>
              <a:t>	3) UCF (University of Central Florida)</a:t>
            </a:r>
          </a:p>
          <a:p>
            <a:pPr>
              <a:buNone/>
            </a:pPr>
            <a:r>
              <a:rPr lang="en-US" sz="2400" dirty="0" smtClean="0"/>
              <a:t>	4) Publix employees (a chain of supermarkets in the south)</a:t>
            </a:r>
          </a:p>
          <a:p>
            <a:pPr>
              <a:buNone/>
            </a:pPr>
            <a:r>
              <a:rPr lang="en-US" sz="2400" dirty="0" smtClean="0"/>
              <a:t>	5) The Hong Kong Study Circle</a:t>
            </a:r>
          </a:p>
          <a:p>
            <a:pPr>
              <a:buNone/>
            </a:pPr>
            <a:r>
              <a:rPr lang="en-US" sz="2400" dirty="0" smtClean="0"/>
              <a:t>	6) Republican voters</a:t>
            </a:r>
          </a:p>
          <a:p>
            <a:pPr>
              <a:buNone/>
            </a:pPr>
            <a:r>
              <a:rPr lang="en-US" sz="2400" dirty="0" smtClean="0"/>
              <a:t>	7) College Democrats at UCF</a:t>
            </a:r>
          </a:p>
          <a:p>
            <a:pPr>
              <a:buNone/>
            </a:pPr>
            <a:r>
              <a:rPr lang="en-US" sz="2400" dirty="0" smtClean="0"/>
              <a:t>	8) Composition scholars</a:t>
            </a:r>
          </a:p>
          <a:p>
            <a:pPr>
              <a:buNone/>
            </a:pPr>
            <a:r>
              <a:rPr lang="en-US" sz="2400" dirty="0" smtClean="0"/>
              <a:t>	9) Occupants of Nike dorms (residence halls)</a:t>
            </a:r>
          </a:p>
          <a:p>
            <a:pPr>
              <a:buNone/>
            </a:pPr>
            <a:r>
              <a:rPr lang="en-US" sz="2400" dirty="0" smtClean="0"/>
              <a:t>	10) Our class</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 more Utopian fantasy; </a:t>
            </a:r>
            <a:r>
              <a:rPr lang="en-US" sz="3200" dirty="0" err="1" smtClean="0"/>
              <a:t>Untuning</a:t>
            </a:r>
            <a:r>
              <a:rPr lang="en-US" sz="3200" dirty="0" smtClean="0"/>
              <a:t> Ulysses’ string without total discord</a:t>
            </a:r>
            <a:endParaRPr lang="en-US" sz="3200" dirty="0"/>
          </a:p>
        </p:txBody>
      </p:sp>
      <p:sp>
        <p:nvSpPr>
          <p:cNvPr id="3" name="Content Placeholder 2"/>
          <p:cNvSpPr>
            <a:spLocks noGrp="1"/>
          </p:cNvSpPr>
          <p:nvPr>
            <p:ph idx="1"/>
          </p:nvPr>
        </p:nvSpPr>
        <p:spPr/>
        <p:txBody>
          <a:bodyPr>
            <a:normAutofit/>
          </a:bodyPr>
          <a:lstStyle/>
          <a:p>
            <a:pPr>
              <a:buNone/>
            </a:pPr>
            <a:endParaRPr lang="en-US" sz="2400" dirty="0" smtClean="0"/>
          </a:p>
          <a:p>
            <a:pPr>
              <a:buNone/>
            </a:pPr>
            <a:r>
              <a:rPr lang="en-US" sz="2400" dirty="0" smtClean="0"/>
              <a:t>	</a:t>
            </a:r>
            <a:r>
              <a:rPr lang="en-US" sz="2400" dirty="0" err="1" smtClean="0"/>
              <a:t>Heronstein</a:t>
            </a:r>
            <a:r>
              <a:rPr lang="en-US" sz="2400" dirty="0" smtClean="0"/>
              <a:t> Smith’s observation that too many scholars “miss and obscure” each individual’s membership in multiple communities, communities that require many social roles, and subsequently “a collage of allegiances, beliefs and sets of motives”.</a:t>
            </a:r>
          </a:p>
          <a:p>
            <a:pPr>
              <a:buNone/>
            </a:pPr>
            <a:endParaRPr lang="en-US" sz="2400" dirty="0" smtClean="0"/>
          </a:p>
          <a:p>
            <a:pPr>
              <a:buNone/>
            </a:pPr>
            <a:r>
              <a:rPr lang="en-US" sz="2400" dirty="0" smtClean="0"/>
              <a:t>		A Professor of Linguistics and Director of the ELI</a:t>
            </a:r>
          </a:p>
          <a:p>
            <a:pPr>
              <a:buNone/>
            </a:pPr>
            <a:endParaRPr lang="en-US" sz="2400" dirty="0" smtClean="0"/>
          </a:p>
          <a:p>
            <a:pPr>
              <a:buNone/>
            </a:pPr>
            <a:r>
              <a:rPr lang="en-US" sz="2400" dirty="0" smtClean="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Outsider and insider perspectives on communities</a:t>
            </a:r>
            <a:endParaRPr lang="en-US" sz="2400" dirty="0"/>
          </a:p>
        </p:txBody>
      </p:sp>
      <p:sp>
        <p:nvSpPr>
          <p:cNvPr id="3" name="Content Placeholder 2"/>
          <p:cNvSpPr>
            <a:spLocks noGrp="1"/>
          </p:cNvSpPr>
          <p:nvPr>
            <p:ph idx="1"/>
          </p:nvPr>
        </p:nvSpPr>
        <p:spPr/>
        <p:txBody>
          <a:bodyPr>
            <a:normAutofit/>
          </a:bodyPr>
          <a:lstStyle/>
          <a:p>
            <a:pPr>
              <a:buNone/>
            </a:pPr>
            <a:endParaRPr lang="en-US" sz="2400" dirty="0" smtClean="0"/>
          </a:p>
          <a:p>
            <a:pPr>
              <a:buNone/>
            </a:pPr>
            <a:r>
              <a:rPr lang="en-US" sz="2400" dirty="0" smtClean="0"/>
              <a:t>	To an outsider, a Ling. Dept = people who share a like-minded interest in language.</a:t>
            </a:r>
          </a:p>
          <a:p>
            <a:pPr>
              <a:buNone/>
            </a:pPr>
            <a:endParaRPr lang="en-US" sz="2400" dirty="0" smtClean="0"/>
          </a:p>
          <a:p>
            <a:pPr>
              <a:buNone/>
            </a:pPr>
            <a:r>
              <a:rPr lang="en-US" sz="2400" dirty="0" smtClean="0"/>
              <a:t>	To an insider, a </a:t>
            </a:r>
            <a:r>
              <a:rPr lang="en-US" sz="2400" dirty="0" err="1" smtClean="0"/>
              <a:t>phonologist</a:t>
            </a:r>
            <a:r>
              <a:rPr lang="en-US" sz="2400" dirty="0" smtClean="0"/>
              <a:t> is very different to a phonetician, and so on.</a:t>
            </a:r>
          </a:p>
          <a:p>
            <a:pPr>
              <a:buNone/>
            </a:pPr>
            <a:endParaRPr lang="en-US" sz="2400" dirty="0" smtClean="0"/>
          </a:p>
          <a:p>
            <a:pPr>
              <a:buNone/>
            </a:pPr>
            <a:r>
              <a:rPr lang="en-US" sz="2400" dirty="0" smtClean="0"/>
              <a:t>	To an insider, a world of difference between those interested in language and mind, those interested in language &amp; society.</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r>
            <a:br>
              <a:rPr lang="en-US" sz="3200" dirty="0" smtClean="0"/>
            </a:br>
            <a:r>
              <a:rPr lang="en-US" sz="3200" dirty="0" smtClean="0"/>
              <a:t>The </a:t>
            </a:r>
            <a:r>
              <a:rPr lang="en-US" sz="3200" dirty="0" err="1" smtClean="0"/>
              <a:t>Burkean</a:t>
            </a:r>
            <a:r>
              <a:rPr lang="en-US" sz="3200" dirty="0" smtClean="0"/>
              <a:t> Parlor &amp; Entrances and Exits</a:t>
            </a:r>
            <a:endParaRPr lang="en-US" sz="3200" dirty="0"/>
          </a:p>
        </p:txBody>
      </p:sp>
      <p:sp>
        <p:nvSpPr>
          <p:cNvPr id="3" name="Content Placeholder 2"/>
          <p:cNvSpPr>
            <a:spLocks noGrp="1"/>
          </p:cNvSpPr>
          <p:nvPr>
            <p:ph idx="1"/>
          </p:nvPr>
        </p:nvSpPr>
        <p:spPr/>
        <p:txBody>
          <a:bodyPr>
            <a:normAutofit fontScale="92500" lnSpcReduction="10000"/>
          </a:bodyPr>
          <a:lstStyle/>
          <a:p>
            <a:r>
              <a:rPr lang="en-US" sz="2400" dirty="0" smtClean="0"/>
              <a:t>The 6 criteria piece was written late 1980s.</a:t>
            </a:r>
          </a:p>
          <a:p>
            <a:r>
              <a:rPr lang="en-US" sz="2400" dirty="0" smtClean="0"/>
              <a:t>In a changed world, more attention in entries, re-entries, exits.</a:t>
            </a:r>
          </a:p>
          <a:p>
            <a:pPr>
              <a:buNone/>
            </a:pPr>
            <a:r>
              <a:rPr lang="en-US" sz="2400" dirty="0" smtClean="0"/>
              <a:t>	Lave &amp; Wenger’s “community of practice” deals with this aspect</a:t>
            </a:r>
          </a:p>
          <a:p>
            <a:endParaRPr lang="en-US" sz="2400" dirty="0" smtClean="0"/>
          </a:p>
          <a:p>
            <a:pPr lvl="1">
              <a:buNone/>
            </a:pPr>
            <a:r>
              <a:rPr lang="en-US" sz="2000" dirty="0" smtClean="0"/>
              <a:t>Qualification/admission/entry</a:t>
            </a:r>
          </a:p>
          <a:p>
            <a:pPr lvl="3">
              <a:buNone/>
            </a:pPr>
            <a:r>
              <a:rPr lang="en-US" sz="1200" dirty="0" smtClean="0"/>
              <a:t>  ↓</a:t>
            </a:r>
          </a:p>
          <a:p>
            <a:pPr>
              <a:buNone/>
            </a:pPr>
            <a:r>
              <a:rPr lang="en-US" sz="2400" dirty="0" smtClean="0"/>
              <a:t>	</a:t>
            </a:r>
            <a:r>
              <a:rPr lang="en-US" sz="2000" dirty="0" smtClean="0"/>
              <a:t>Apprenticeship/probation/acculturation</a:t>
            </a:r>
          </a:p>
          <a:p>
            <a:pPr>
              <a:buNone/>
            </a:pPr>
            <a:r>
              <a:rPr lang="en-US" sz="2000" dirty="0" smtClean="0"/>
              <a:t>		         ↓								membership</a:t>
            </a:r>
          </a:p>
          <a:p>
            <a:pPr>
              <a:buNone/>
            </a:pPr>
            <a:r>
              <a:rPr lang="en-US" sz="2000" dirty="0" smtClean="0"/>
              <a:t>		         ↓</a:t>
            </a:r>
          </a:p>
          <a:p>
            <a:pPr>
              <a:buNone/>
            </a:pPr>
            <a:r>
              <a:rPr lang="en-US" sz="2000" dirty="0" smtClean="0"/>
              <a:t>		   seniority</a:t>
            </a:r>
          </a:p>
          <a:p>
            <a:pPr>
              <a:buNone/>
            </a:pPr>
            <a:r>
              <a:rPr lang="en-US" sz="2000" dirty="0" smtClean="0"/>
              <a:t>		         ↓</a:t>
            </a:r>
          </a:p>
          <a:p>
            <a:pPr>
              <a:buNone/>
            </a:pPr>
            <a:r>
              <a:rPr lang="en-US" sz="2000" dirty="0" smtClean="0"/>
              <a:t>		   old-</a:t>
            </a:r>
            <a:r>
              <a:rPr lang="en-US" sz="2000" dirty="0" err="1" smtClean="0"/>
              <a:t>fartage</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Discourse community </a:t>
            </a:r>
            <a:r>
              <a:rPr lang="en-US" sz="3200" dirty="0" err="1" smtClean="0"/>
              <a:t>reconsiderd</a:t>
            </a:r>
            <a:endParaRPr lang="en-US" sz="3200" dirty="0"/>
          </a:p>
        </p:txBody>
      </p:sp>
      <p:sp>
        <p:nvSpPr>
          <p:cNvPr id="3" name="Content Placeholder 2"/>
          <p:cNvSpPr>
            <a:spLocks noGrp="1"/>
          </p:cNvSpPr>
          <p:nvPr>
            <p:ph idx="1"/>
          </p:nvPr>
        </p:nvSpPr>
        <p:spPr/>
        <p:txBody>
          <a:bodyPr>
            <a:normAutofit/>
          </a:bodyPr>
          <a:lstStyle/>
          <a:p>
            <a:pPr>
              <a:buNone/>
            </a:pPr>
            <a:r>
              <a:rPr lang="en-US" sz="2000" dirty="0" smtClean="0"/>
              <a:t>		1. A DC has a broadly agreed set of goals  </a:t>
            </a:r>
            <a:r>
              <a:rPr lang="en-US" sz="2000" dirty="0" smtClean="0">
                <a:sym typeface="Wingdings" pitchFamily="2" charset="2"/>
              </a:rPr>
              <a:t></a:t>
            </a:r>
          </a:p>
          <a:p>
            <a:pPr>
              <a:buNone/>
            </a:pPr>
            <a:endParaRPr lang="en-US" sz="2000" dirty="0" smtClean="0">
              <a:sym typeface="Wingdings" pitchFamily="2" charset="2"/>
            </a:endParaRPr>
          </a:p>
          <a:p>
            <a:pPr>
              <a:buNone/>
            </a:pPr>
            <a:r>
              <a:rPr lang="en-US" sz="2000" dirty="0" smtClean="0">
                <a:sym typeface="Wingdings" pitchFamily="2" charset="2"/>
              </a:rPr>
              <a:t>1a. A DC has a potentially discoverable set of goals. These may be publicly and explicitly formulated (as in “mission statements”), and/or may be generally or partially recognized by its members; they may be consensual; or they may be separate but contiguous (Old Guard and Young Turks; academic researchers and practitioners, as in the just-holding-together American Psychological Association).</a:t>
            </a:r>
          </a:p>
          <a:p>
            <a:pPr>
              <a:buNone/>
            </a:pPr>
            <a:r>
              <a:rPr lang="en-US" sz="2000" dirty="0" smtClean="0">
                <a:sym typeface="Wingdings" pitchFamily="2" charset="2"/>
              </a:rPr>
              <a:t>	</a:t>
            </a:r>
          </a:p>
          <a:p>
            <a:pPr>
              <a:buNone/>
            </a:pPr>
            <a:r>
              <a:rPr lang="en-US" sz="2000" dirty="0" smtClean="0">
                <a:sym typeface="Wingdings" pitchFamily="2" charset="2"/>
              </a:rPr>
              <a:t>(A darker world, not excluding Al-</a:t>
            </a:r>
            <a:r>
              <a:rPr lang="en-US" sz="2000" dirty="0" err="1" smtClean="0">
                <a:sym typeface="Wingdings" pitchFamily="2" charset="2"/>
              </a:rPr>
              <a:t>Q’aida</a:t>
            </a:r>
            <a:r>
              <a:rPr lang="en-US" sz="2000" dirty="0" smtClean="0">
                <a:sym typeface="Wingdings" pitchFamily="2" charset="2"/>
              </a:rPr>
              <a:t>, cabals, industry pressure groups etc)</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400" dirty="0" smtClean="0"/>
              <a:t>2. A DC has mechanisms of intercommunication among its members </a:t>
            </a:r>
            <a:r>
              <a:rPr lang="en-US" sz="2400" dirty="0" smtClean="0">
                <a:sym typeface="Wingdings" pitchFamily="2" charset="2"/>
              </a:rPr>
              <a:t></a:t>
            </a:r>
            <a:endParaRPr lang="en-US" sz="2400" dirty="0" smtClean="0"/>
          </a:p>
          <a:p>
            <a:pPr>
              <a:buNone/>
            </a:pPr>
            <a:endParaRPr lang="en-US" sz="2400" dirty="0" smtClean="0"/>
          </a:p>
          <a:p>
            <a:pPr>
              <a:buNone/>
            </a:pPr>
            <a:r>
              <a:rPr lang="en-US" sz="2400" dirty="0" smtClean="0"/>
              <a:t>2a. Little change, but for new digital channels, interactive websites, blogs, Twitter, texting etc.</a:t>
            </a:r>
          </a:p>
          <a:p>
            <a:pPr>
              <a:buNone/>
            </a:pPr>
            <a:endParaRPr lang="en-US" sz="2400" dirty="0" smtClean="0"/>
          </a:p>
          <a:p>
            <a:pPr>
              <a:buNone/>
            </a:pPr>
            <a:r>
              <a:rPr lang="en-US" sz="2400" dirty="0" smtClean="0"/>
              <a:t>	(So subscribers to </a:t>
            </a:r>
            <a:r>
              <a:rPr lang="en-US" sz="2400" i="1" dirty="0" smtClean="0"/>
              <a:t>The Economist </a:t>
            </a:r>
            <a:r>
              <a:rPr lang="en-US" sz="2400" dirty="0" smtClean="0"/>
              <a:t>are not members of a discourse community.)</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400" dirty="0" smtClean="0"/>
              <a:t>3. Uses it participatory mechanisms to provide information and feedback  </a:t>
            </a:r>
            <a:r>
              <a:rPr lang="en-US" sz="2400" dirty="0" smtClean="0">
                <a:sym typeface="Wingdings" pitchFamily="2" charset="2"/>
              </a:rPr>
              <a:t></a:t>
            </a:r>
          </a:p>
          <a:p>
            <a:pPr>
              <a:buNone/>
            </a:pPr>
            <a:r>
              <a:rPr lang="en-US" sz="2400" dirty="0" smtClean="0">
                <a:sym typeface="Wingdings" pitchFamily="2" charset="2"/>
              </a:rPr>
              <a:t>Always sadly incomplete.</a:t>
            </a:r>
          </a:p>
          <a:p>
            <a:pPr>
              <a:buNone/>
            </a:pPr>
            <a:endParaRPr lang="en-US" sz="2400" dirty="0" smtClean="0">
              <a:sym typeface="Wingdings" pitchFamily="2" charset="2"/>
            </a:endParaRPr>
          </a:p>
          <a:p>
            <a:pPr>
              <a:buNone/>
            </a:pPr>
            <a:r>
              <a:rPr lang="en-US" sz="2400" dirty="0" smtClean="0">
                <a:sym typeface="Wingdings" pitchFamily="2" charset="2"/>
              </a:rPr>
              <a:t>3a. Uses its participatory mechanisms to manage the operations of the DC and to promote (usually) change, growth and development </a:t>
            </a:r>
            <a:r>
              <a:rPr lang="en-US" sz="2400" dirty="0" smtClean="0">
                <a:sym typeface="Wingdings" pitchFamily="2" charset="2"/>
              </a:rPr>
              <a:t>or</a:t>
            </a:r>
            <a:r>
              <a:rPr lang="en-US" sz="2400" dirty="0" smtClean="0">
                <a:sym typeface="Wingdings" pitchFamily="2" charset="2"/>
              </a:rPr>
              <a:t> </a:t>
            </a:r>
            <a:r>
              <a:rPr lang="en-US" sz="2400" dirty="0" smtClean="0">
                <a:sym typeface="Wingdings" pitchFamily="2" charset="2"/>
              </a:rPr>
              <a:t>to orchestrate (rarely) retrenchment and demise. As Jim Martin said “Genres are how things get done when words are used to accomplish them”.</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sz="2400" dirty="0" smtClean="0"/>
              <a:t>4. A DC utilizes and hence possesses one or more genres in the communicative furtherance of its aims. </a:t>
            </a:r>
            <a:r>
              <a:rPr lang="en-US" sz="2400" dirty="0" smtClean="0">
                <a:sym typeface="Wingdings" pitchFamily="2" charset="2"/>
              </a:rPr>
              <a:t></a:t>
            </a:r>
            <a:endParaRPr lang="en-US" sz="2400" dirty="0" smtClean="0"/>
          </a:p>
          <a:p>
            <a:pPr>
              <a:buNone/>
            </a:pPr>
            <a:r>
              <a:rPr lang="en-US" sz="2400" dirty="0" smtClean="0"/>
              <a:t>	(Possesses?)</a:t>
            </a:r>
          </a:p>
          <a:p>
            <a:pPr>
              <a:buNone/>
            </a:pPr>
            <a:endParaRPr lang="en-US" sz="2400" dirty="0" smtClean="0"/>
          </a:p>
          <a:p>
            <a:pPr>
              <a:buNone/>
            </a:pPr>
            <a:r>
              <a:rPr lang="en-US" sz="2400" dirty="0" smtClean="0"/>
              <a:t>4a. A DC utilizes an evolving selection of genres in the furtherance of its sets of goals and as a means of instantiating its participatory mechanisms. These sets of genres are often particularized. (The genres are performed, re-performed and refined, but rarely owned (i.e. uniquely theirs.). </a:t>
            </a:r>
          </a:p>
          <a:p>
            <a:pPr>
              <a:buNone/>
            </a:pPr>
            <a:r>
              <a:rPr lang="en-US" sz="2400" dirty="0" smtClean="0"/>
              <a:t>(The Friday afternoon get-together: Happy Hour; Birthday Celebrations; the 4 p.m. Departmental seminar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sz="2400" dirty="0" smtClean="0"/>
              <a:t>5. In addition to owning genres, it has acquired some specific lexis.  </a:t>
            </a:r>
            <a:r>
              <a:rPr lang="en-US" sz="2400" dirty="0" smtClean="0">
                <a:sym typeface="Wingdings" pitchFamily="2" charset="2"/>
              </a:rPr>
              <a:t></a:t>
            </a:r>
            <a:endParaRPr lang="en-US" sz="2400" dirty="0" smtClean="0"/>
          </a:p>
          <a:p>
            <a:pPr>
              <a:buNone/>
            </a:pPr>
            <a:endParaRPr lang="en-US" sz="2400" dirty="0" smtClean="0"/>
          </a:p>
          <a:p>
            <a:pPr>
              <a:buNone/>
            </a:pPr>
            <a:r>
              <a:rPr lang="en-US" sz="2400" dirty="0" smtClean="0"/>
              <a:t>5a. A DC has acquired and continues to refine DC-specific terminology. Classically, these consist of abbreviations and </a:t>
            </a:r>
            <a:r>
              <a:rPr lang="en-US" sz="2400" dirty="0" err="1" smtClean="0"/>
              <a:t>shorthands</a:t>
            </a:r>
            <a:r>
              <a:rPr lang="en-US" sz="2400" dirty="0" smtClean="0"/>
              <a:t> of all kinds, not excluding things like “The tuna sandwich in the corner wants a refill”; “the meatloaf is 86-ed”.</a:t>
            </a:r>
          </a:p>
          <a:p>
            <a:pPr>
              <a:buNone/>
            </a:pPr>
            <a:r>
              <a:rPr lang="en-US" sz="2400" dirty="0" smtClean="0"/>
              <a:t>	</a:t>
            </a:r>
          </a:p>
          <a:p>
            <a:pPr>
              <a:buNone/>
            </a:pPr>
            <a:r>
              <a:rPr lang="en-US" sz="2400" dirty="0" smtClean="0"/>
              <a:t>(In the older ELI; A new student may be described as “She looks like a 73 across the board”.  </a:t>
            </a:r>
            <a:r>
              <a:rPr lang="en-US" sz="2400" dirty="0" smtClean="0"/>
              <a:t>In a </a:t>
            </a:r>
            <a:r>
              <a:rPr lang="en-US" sz="2400" dirty="0" err="1" smtClean="0"/>
              <a:t>hospital,“Code</a:t>
            </a:r>
            <a:r>
              <a:rPr lang="en-US" sz="2400" dirty="0" smtClean="0"/>
              <a:t> </a:t>
            </a:r>
            <a:r>
              <a:rPr lang="en-US" sz="2400" dirty="0" smtClean="0"/>
              <a:t>236 on floor 6.”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400" dirty="0" smtClean="0"/>
              <a:t>	6. A DC has a threshold of members with a suitable degree of relevant content and </a:t>
            </a:r>
            <a:r>
              <a:rPr lang="en-US" sz="2400" dirty="0" err="1" smtClean="0"/>
              <a:t>discoursal</a:t>
            </a:r>
            <a:r>
              <a:rPr lang="en-US" sz="2400" dirty="0" smtClean="0"/>
              <a:t> expertise.  </a:t>
            </a:r>
            <a:r>
              <a:rPr lang="en-US" sz="2400" dirty="0" smtClean="0">
                <a:sym typeface="Wingdings" pitchFamily="2" charset="2"/>
              </a:rPr>
              <a:t></a:t>
            </a:r>
          </a:p>
          <a:p>
            <a:pPr>
              <a:buNone/>
            </a:pPr>
            <a:endParaRPr lang="en-US" sz="2400" dirty="0" smtClean="0">
              <a:sym typeface="Wingdings" pitchFamily="2" charset="2"/>
            </a:endParaRPr>
          </a:p>
          <a:p>
            <a:pPr>
              <a:buNone/>
            </a:pPr>
            <a:r>
              <a:rPr lang="en-US" sz="2400" dirty="0" smtClean="0">
                <a:sym typeface="Wingdings" pitchFamily="2" charset="2"/>
              </a:rPr>
              <a:t>	</a:t>
            </a:r>
          </a:p>
          <a:p>
            <a:pPr>
              <a:buNone/>
            </a:pPr>
            <a:r>
              <a:rPr lang="en-US" sz="2400" dirty="0" smtClean="0">
                <a:sym typeface="Wingdings" pitchFamily="2" charset="2"/>
              </a:rPr>
              <a:t>	6a. A DC has an explicit or implicit hierarchy and/or structure which</a:t>
            </a:r>
            <a:r>
              <a:rPr lang="en-US" sz="2400" i="1" dirty="0" smtClean="0">
                <a:sym typeface="Wingdings" pitchFamily="2" charset="2"/>
              </a:rPr>
              <a:t>, inter alia</a:t>
            </a:r>
            <a:r>
              <a:rPr lang="en-US" sz="2400" dirty="0" smtClean="0">
                <a:sym typeface="Wingdings" pitchFamily="2" charset="2"/>
              </a:rPr>
              <a:t>, manages the processes of entry into and advancement within the discourse community.</a:t>
            </a:r>
            <a:endParaRPr lang="en-US" sz="2400" dirty="0" smtClean="0"/>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2400" dirty="0" smtClean="0"/>
              <a:t>Recently, John </a:t>
            </a:r>
            <a:r>
              <a:rPr lang="en-US" sz="2400" dirty="0" err="1" smtClean="0"/>
              <a:t>Flowerdew</a:t>
            </a:r>
            <a:r>
              <a:rPr lang="en-US" sz="2400" dirty="0" smtClean="0"/>
              <a:t> has argued that:</a:t>
            </a:r>
          </a:p>
          <a:p>
            <a:pPr>
              <a:buNone/>
            </a:pPr>
            <a:endParaRPr lang="en-US" sz="2400" dirty="0" smtClean="0"/>
          </a:p>
          <a:p>
            <a:pPr>
              <a:buNone/>
            </a:pPr>
            <a:r>
              <a:rPr lang="en-US" sz="2400" dirty="0" smtClean="0"/>
              <a:t>		Genre</a:t>
            </a:r>
          </a:p>
          <a:p>
            <a:pPr>
              <a:buNone/>
            </a:pPr>
            <a:r>
              <a:rPr lang="en-US" sz="2400" dirty="0" smtClean="0"/>
              <a:t>		Task</a:t>
            </a:r>
          </a:p>
          <a:p>
            <a:pPr>
              <a:buNone/>
            </a:pPr>
            <a:r>
              <a:rPr lang="en-US" sz="2400" dirty="0" smtClean="0"/>
              <a:t>		Discourse community</a:t>
            </a:r>
          </a:p>
          <a:p>
            <a:pPr>
              <a:buNone/>
            </a:pPr>
            <a:endParaRPr lang="en-US" sz="2400" dirty="0" smtClean="0"/>
          </a:p>
          <a:p>
            <a:pPr>
              <a:buNone/>
            </a:pPr>
            <a:r>
              <a:rPr lang="en-US" sz="2400" dirty="0" smtClean="0"/>
              <a:t> 	form a powerful triad of concepts that undergird </a:t>
            </a:r>
            <a:r>
              <a:rPr lang="en-US" sz="2400" dirty="0" err="1" smtClean="0"/>
              <a:t>EAPcurricula</a:t>
            </a:r>
            <a:r>
              <a:rPr lang="en-US" sz="2400" dirty="0" smtClean="0"/>
              <a:t>.</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Two additions—the first</a:t>
            </a:r>
            <a:endParaRPr lang="en-US" sz="3200" dirty="0"/>
          </a:p>
        </p:txBody>
      </p:sp>
      <p:sp>
        <p:nvSpPr>
          <p:cNvPr id="3" name="Content Placeholder 2"/>
          <p:cNvSpPr>
            <a:spLocks noGrp="1"/>
          </p:cNvSpPr>
          <p:nvPr>
            <p:ph idx="1"/>
          </p:nvPr>
        </p:nvSpPr>
        <p:spPr/>
        <p:txBody>
          <a:bodyPr>
            <a:normAutofit lnSpcReduction="10000"/>
          </a:bodyPr>
          <a:lstStyle/>
          <a:p>
            <a:pPr>
              <a:buNone/>
            </a:pPr>
            <a:r>
              <a:rPr lang="en-US" sz="2400" dirty="0" smtClean="0"/>
              <a:t>7. A DC develops a sense of “</a:t>
            </a:r>
            <a:r>
              <a:rPr lang="en-US" sz="2400" dirty="0" err="1" smtClean="0"/>
              <a:t>silential</a:t>
            </a:r>
            <a:r>
              <a:rPr lang="en-US" sz="2400" dirty="0" smtClean="0"/>
              <a:t> relations” (Becker) whereby there is a sense of things that do not need to be said or do  not need to be spelled out. </a:t>
            </a:r>
          </a:p>
          <a:p>
            <a:pPr>
              <a:buNone/>
            </a:pPr>
            <a:r>
              <a:rPr lang="en-US" sz="2400" dirty="0" smtClean="0"/>
              <a:t>	</a:t>
            </a:r>
          </a:p>
          <a:p>
            <a:pPr>
              <a:buNone/>
            </a:pPr>
            <a:r>
              <a:rPr lang="en-US" sz="2400" dirty="0" smtClean="0"/>
              <a:t>		Members of a Bridge Club</a:t>
            </a:r>
          </a:p>
          <a:p>
            <a:pPr>
              <a:buNone/>
            </a:pPr>
            <a:endParaRPr lang="en-US" sz="2400" dirty="0" smtClean="0"/>
          </a:p>
          <a:p>
            <a:pPr>
              <a:buNone/>
            </a:pPr>
            <a:r>
              <a:rPr lang="en-US" sz="2400" dirty="0" smtClean="0"/>
              <a:t>		The Vauxhall Dining Centre</a:t>
            </a:r>
          </a:p>
          <a:p>
            <a:pPr>
              <a:buNone/>
            </a:pPr>
            <a:endParaRPr lang="en-US" sz="2400" dirty="0" smtClean="0"/>
          </a:p>
          <a:p>
            <a:pPr>
              <a:buNone/>
            </a:pPr>
            <a:r>
              <a:rPr lang="en-US" sz="2400" dirty="0" smtClean="0"/>
              <a:t>	</a:t>
            </a:r>
          </a:p>
          <a:p>
            <a:pPr>
              <a:buNone/>
            </a:pPr>
            <a:r>
              <a:rPr lang="en-US" sz="2400" dirty="0" smtClean="0"/>
              <a:t>	</a:t>
            </a:r>
          </a:p>
          <a:p>
            <a:pPr>
              <a:buNone/>
            </a:pPr>
            <a:r>
              <a:rPr lang="en-US" sz="2400" dirty="0" smtClean="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The second</a:t>
            </a:r>
            <a:endParaRPr lang="en-US" sz="3200" dirty="0"/>
          </a:p>
        </p:txBody>
      </p:sp>
      <p:sp>
        <p:nvSpPr>
          <p:cNvPr id="3" name="Content Placeholder 2"/>
          <p:cNvSpPr>
            <a:spLocks noGrp="1"/>
          </p:cNvSpPr>
          <p:nvPr>
            <p:ph idx="1"/>
          </p:nvPr>
        </p:nvSpPr>
        <p:spPr/>
        <p:txBody>
          <a:bodyPr>
            <a:normAutofit/>
          </a:bodyPr>
          <a:lstStyle/>
          <a:p>
            <a:pPr>
              <a:buNone/>
            </a:pPr>
            <a:r>
              <a:rPr lang="en-US" sz="2400" dirty="0" smtClean="0"/>
              <a:t>8. A DC develops horizons of expectation, defined rhythms of activity, a sense of its history, and value systems for what is good and less good work.</a:t>
            </a:r>
          </a:p>
          <a:p>
            <a:pPr>
              <a:buNone/>
            </a:pPr>
            <a:r>
              <a:rPr lang="en-US" sz="2400" dirty="0" smtClean="0"/>
              <a:t>	</a:t>
            </a:r>
          </a:p>
          <a:p>
            <a:pPr>
              <a:buNone/>
            </a:pPr>
            <a:r>
              <a:rPr lang="en-US" sz="2400" dirty="0" smtClean="0"/>
              <a:t>	How long is it before stuff goes out of date?</a:t>
            </a:r>
          </a:p>
          <a:p>
            <a:pPr>
              <a:buNone/>
            </a:pPr>
            <a:endParaRPr lang="en-US" sz="2400" dirty="0" smtClean="0"/>
          </a:p>
          <a:p>
            <a:pPr>
              <a:buNone/>
            </a:pPr>
            <a:r>
              <a:rPr lang="en-US" sz="2400" dirty="0" smtClean="0"/>
              <a:t>	What </a:t>
            </a:r>
            <a:r>
              <a:rPr lang="en-US" sz="2400" dirty="0" err="1" smtClean="0"/>
              <a:t>rotas</a:t>
            </a:r>
            <a:r>
              <a:rPr lang="en-US" sz="2400" dirty="0" smtClean="0"/>
              <a:t> and rosters have evolved?</a:t>
            </a:r>
          </a:p>
          <a:p>
            <a:pPr>
              <a:buNone/>
            </a:pPr>
            <a:endParaRPr lang="en-US" sz="2400" dirty="0" smtClean="0"/>
          </a:p>
          <a:p>
            <a:pPr>
              <a:buNone/>
            </a:pPr>
            <a:r>
              <a:rPr lang="en-US" sz="2400" dirty="0" smtClean="0"/>
              <a:t>	What is considered important?</a:t>
            </a:r>
          </a:p>
          <a:p>
            <a:pPr>
              <a:buNone/>
            </a:pPr>
            <a:r>
              <a:rPr lang="en-US" sz="2400" dirty="0" smtClean="0"/>
              <a:t>	</a:t>
            </a:r>
          </a:p>
          <a:p>
            <a:pPr>
              <a:buNone/>
            </a:pPr>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After Porter, two types of DC</a:t>
            </a:r>
            <a:endParaRPr lang="en-US" sz="3200"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r>
              <a:rPr lang="en-US" b="1" dirty="0" smtClean="0"/>
              <a:t>Local</a:t>
            </a:r>
            <a:r>
              <a:rPr lang="en-US" dirty="0" smtClean="0"/>
              <a:t> DCs  (residential, vocational, occupational)</a:t>
            </a:r>
          </a:p>
          <a:p>
            <a:pPr>
              <a:buNone/>
            </a:pPr>
            <a:endParaRPr lang="en-US" dirty="0" smtClean="0"/>
          </a:p>
          <a:p>
            <a:pPr>
              <a:buNone/>
            </a:pPr>
            <a:r>
              <a:rPr lang="en-US" dirty="0" smtClean="0"/>
              <a:t>	In my own unit, I know </a:t>
            </a:r>
          </a:p>
          <a:p>
            <a:pPr>
              <a:buNone/>
            </a:pPr>
            <a:r>
              <a:rPr lang="en-US" dirty="0" smtClean="0"/>
              <a:t>		the building hours</a:t>
            </a:r>
          </a:p>
          <a:p>
            <a:pPr>
              <a:buNone/>
            </a:pPr>
            <a:r>
              <a:rPr lang="en-US" dirty="0" smtClean="0"/>
              <a:t>		technical help</a:t>
            </a:r>
          </a:p>
          <a:p>
            <a:pPr>
              <a:buNone/>
            </a:pPr>
            <a:r>
              <a:rPr lang="en-US" dirty="0" smtClean="0"/>
              <a:t>		supplies</a:t>
            </a:r>
          </a:p>
          <a:p>
            <a:pPr>
              <a:buNone/>
            </a:pPr>
            <a:r>
              <a:rPr lang="en-US" dirty="0" smtClean="0"/>
              <a:t>		the photocopier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r>
              <a:rPr lang="en-US" b="1" dirty="0" smtClean="0"/>
              <a:t>Focal</a:t>
            </a:r>
            <a:r>
              <a:rPr lang="en-US" dirty="0" smtClean="0"/>
              <a:t> communities: Associations (regional, national, international: professional, recreational.)</a:t>
            </a:r>
          </a:p>
          <a:p>
            <a:pPr>
              <a:buNone/>
            </a:pPr>
            <a:endParaRPr lang="en-US" dirty="0" smtClean="0"/>
          </a:p>
          <a:p>
            <a:pPr>
              <a:buNone/>
            </a:pPr>
            <a:r>
              <a:rPr lang="en-US" dirty="0" smtClean="0"/>
              <a:t>	BALEAP, TESOL, GERAS.</a:t>
            </a:r>
          </a:p>
          <a:p>
            <a:pPr>
              <a:buNone/>
            </a:pPr>
            <a:r>
              <a:rPr lang="en-US" dirty="0" smtClean="0"/>
              <a:t>	(Conferences, PIMs, SIGs, Websites, Email groups, Committees, Elections, Officers)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Living in a “</a:t>
            </a:r>
            <a:r>
              <a:rPr lang="en-US" sz="3200" dirty="0" err="1" smtClean="0"/>
              <a:t>folocal</a:t>
            </a:r>
            <a:r>
              <a:rPr lang="en-US" sz="3200" dirty="0" smtClean="0"/>
              <a:t>” world</a:t>
            </a:r>
            <a:endParaRPr lang="en-US" sz="3200" dirty="0"/>
          </a:p>
        </p:txBody>
      </p:sp>
      <p:sp>
        <p:nvSpPr>
          <p:cNvPr id="3" name="Content Placeholder 2"/>
          <p:cNvSpPr>
            <a:spLocks noGrp="1"/>
          </p:cNvSpPr>
          <p:nvPr>
            <p:ph idx="1"/>
          </p:nvPr>
        </p:nvSpPr>
        <p:spPr/>
        <p:txBody>
          <a:bodyPr>
            <a:normAutofit fontScale="92500"/>
          </a:bodyPr>
          <a:lstStyle/>
          <a:p>
            <a:pPr>
              <a:buNone/>
            </a:pPr>
            <a:endParaRPr lang="en-US" dirty="0" smtClean="0"/>
          </a:p>
          <a:p>
            <a:pPr>
              <a:buNone/>
            </a:pPr>
            <a:r>
              <a:rPr lang="en-US" dirty="0" smtClean="0"/>
              <a:t>	Academics are expected to be active in their local DCs and in their focal ones.</a:t>
            </a:r>
          </a:p>
          <a:p>
            <a:pPr>
              <a:buNone/>
            </a:pPr>
            <a:endParaRPr lang="en-US" dirty="0" smtClean="0"/>
          </a:p>
          <a:p>
            <a:pPr>
              <a:buNone/>
            </a:pPr>
            <a:r>
              <a:rPr lang="en-US" dirty="0" smtClean="0"/>
              <a:t>	Often a tension between admin &amp; teaching in your home institution and involvement in research, scholarship, publication, presentation and “service to the profession”. </a:t>
            </a:r>
          </a:p>
          <a:p>
            <a:pPr>
              <a:buNone/>
            </a:pPr>
            <a:endParaRPr lang="en-US" dirty="0" smtClean="0"/>
          </a:p>
          <a:p>
            <a:pPr>
              <a:buNone/>
            </a:pPr>
            <a:r>
              <a:rPr lang="en-US" dirty="0" smtClean="0"/>
              <a:t>	Double membership: local responsibilities v. wider recognition.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So, does EAP need a concept of discourse community?</a:t>
            </a:r>
            <a:endParaRPr lang="en-US" sz="3200" dirty="0"/>
          </a:p>
        </p:txBody>
      </p:sp>
      <p:sp>
        <p:nvSpPr>
          <p:cNvPr id="3" name="Content Placeholder 2"/>
          <p:cNvSpPr>
            <a:spLocks noGrp="1"/>
          </p:cNvSpPr>
          <p:nvPr>
            <p:ph idx="1"/>
          </p:nvPr>
        </p:nvSpPr>
        <p:spPr/>
        <p:txBody>
          <a:bodyPr>
            <a:normAutofit lnSpcReduction="10000"/>
          </a:bodyPr>
          <a:lstStyle/>
          <a:p>
            <a:pPr>
              <a:buNone/>
            </a:pPr>
            <a:endParaRPr lang="en-US" dirty="0" smtClean="0"/>
          </a:p>
          <a:p>
            <a:pPr>
              <a:buNone/>
            </a:pPr>
            <a:r>
              <a:rPr lang="en-US" dirty="0" smtClean="0"/>
              <a:t>	The value of the concept seems variable, depending on the constituency we are attempting to serve.</a:t>
            </a:r>
          </a:p>
          <a:p>
            <a:pPr>
              <a:buNone/>
            </a:pPr>
            <a:endParaRPr lang="en-US" dirty="0" smtClean="0"/>
          </a:p>
          <a:p>
            <a:pPr>
              <a:buNone/>
            </a:pPr>
            <a:r>
              <a:rPr lang="en-US" dirty="0" smtClean="0"/>
              <a:t>	At one polarity, doctoral students and post-docs (established norms of cognitive and communicative </a:t>
            </a:r>
            <a:r>
              <a:rPr lang="en-US" dirty="0" err="1" smtClean="0"/>
              <a:t>behaviours</a:t>
            </a:r>
            <a:r>
              <a:rPr lang="en-US" dirty="0" smtClean="0"/>
              <a:t>) </a:t>
            </a:r>
          </a:p>
          <a:p>
            <a:pPr>
              <a:buNone/>
            </a:pPr>
            <a:endParaRPr lang="en-US" dirty="0" smtClean="0"/>
          </a:p>
          <a:p>
            <a:pPr>
              <a:buNone/>
            </a:pPr>
            <a:r>
              <a:rPr lang="en-US" dirty="0" smtClean="0"/>
              <a:t>	At the other, </a:t>
            </a:r>
            <a:r>
              <a:rPr lang="en-US" dirty="0" err="1" smtClean="0"/>
              <a:t>presessional</a:t>
            </a:r>
            <a:r>
              <a:rPr lang="en-US" dirty="0" smtClean="0"/>
              <a:t> students preparing for IELTS, no heuristic value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At the doctoral level:</a:t>
            </a:r>
            <a:endParaRPr lang="en-US" sz="3200" dirty="0"/>
          </a:p>
        </p:txBody>
      </p:sp>
      <p:sp>
        <p:nvSpPr>
          <p:cNvPr id="3" name="Content Placeholder 2"/>
          <p:cNvSpPr>
            <a:spLocks noGrp="1"/>
          </p:cNvSpPr>
          <p:nvPr>
            <p:ph idx="1"/>
          </p:nvPr>
        </p:nvSpPr>
        <p:spPr/>
        <p:txBody>
          <a:bodyPr/>
          <a:lstStyle/>
          <a:p>
            <a:pPr>
              <a:buNone/>
            </a:pPr>
            <a:endParaRPr lang="en-US" dirty="0" smtClean="0"/>
          </a:p>
          <a:p>
            <a:r>
              <a:rPr lang="en-US" sz="2400" dirty="0" smtClean="0"/>
              <a:t>Hopefully embedded in the host unit</a:t>
            </a:r>
          </a:p>
          <a:p>
            <a:endParaRPr lang="en-US" sz="2400" dirty="0" smtClean="0"/>
          </a:p>
          <a:p>
            <a:r>
              <a:rPr lang="en-US" sz="2400" dirty="0" smtClean="0"/>
              <a:t>Hopefully given useful ‘membership’ roles</a:t>
            </a:r>
          </a:p>
          <a:p>
            <a:endParaRPr lang="en-US" sz="2400" dirty="0" smtClean="0"/>
          </a:p>
          <a:p>
            <a:r>
              <a:rPr lang="en-US" sz="2400" dirty="0" smtClean="0"/>
              <a:t>Hopefully moving into the focal community</a:t>
            </a:r>
          </a:p>
          <a:p>
            <a:pPr>
              <a:buNone/>
            </a:pPr>
            <a:r>
              <a:rPr lang="en-US" sz="2400" dirty="0" smtClean="0"/>
              <a:t>	</a:t>
            </a:r>
            <a:r>
              <a:rPr lang="en-US" sz="2400" dirty="0" smtClean="0"/>
              <a:t>(</a:t>
            </a:r>
            <a:r>
              <a:rPr lang="en-US" sz="2400" dirty="0" err="1" smtClean="0"/>
              <a:t>Powerpoint</a:t>
            </a:r>
            <a:r>
              <a:rPr lang="en-US" sz="2400" dirty="0" smtClean="0"/>
              <a:t> slides  in Art History)</a:t>
            </a:r>
          </a:p>
          <a:p>
            <a:pPr>
              <a:buNone/>
            </a:pPr>
            <a:endParaRPr lang="en-US" sz="2400" dirty="0" smtClean="0"/>
          </a:p>
          <a:p>
            <a:pPr>
              <a:buNone/>
            </a:pPr>
            <a:r>
              <a:rPr lang="en-US" sz="2400" dirty="0" smtClean="0"/>
              <a:t>	(Tony </a:t>
            </a:r>
            <a:r>
              <a:rPr lang="en-US" sz="2400" dirty="0" err="1" smtClean="0"/>
              <a:t>Becher’s</a:t>
            </a:r>
            <a:r>
              <a:rPr lang="en-US" sz="2400" smtClean="0"/>
              <a:t> story)</a:t>
            </a:r>
            <a:endParaRPr 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Students on foundation courses, hopping from one disciplinary island to the other, need to gain a sense of disciplinary expectations rather than DC ones.</a:t>
            </a:r>
          </a:p>
          <a:p>
            <a:pPr>
              <a:buNone/>
            </a:pPr>
            <a:endParaRPr lang="en-US" dirty="0" smtClean="0"/>
          </a:p>
          <a:p>
            <a:pPr>
              <a:buNone/>
            </a:pPr>
            <a:r>
              <a:rPr lang="en-US" dirty="0" smtClean="0"/>
              <a:t>	? Senior undergraduates &amp; M.A students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Final Considerations</a:t>
            </a:r>
            <a:endParaRPr lang="en-US" sz="3200" dirty="0"/>
          </a:p>
        </p:txBody>
      </p:sp>
      <p:sp>
        <p:nvSpPr>
          <p:cNvPr id="3" name="Content Placeholder 2"/>
          <p:cNvSpPr>
            <a:spLocks noGrp="1"/>
          </p:cNvSpPr>
          <p:nvPr>
            <p:ph idx="1"/>
          </p:nvPr>
        </p:nvSpPr>
        <p:spPr/>
        <p:txBody>
          <a:bodyPr>
            <a:normAutofit/>
          </a:bodyPr>
          <a:lstStyle/>
          <a:p>
            <a:pPr>
              <a:buNone/>
            </a:pPr>
            <a:r>
              <a:rPr lang="en-US" sz="2000" b="1" dirty="0" smtClean="0"/>
              <a:t>Two Quotations</a:t>
            </a:r>
          </a:p>
          <a:p>
            <a:pPr>
              <a:buNone/>
            </a:pPr>
            <a:endParaRPr lang="en-US" sz="2000" dirty="0" smtClean="0"/>
          </a:p>
          <a:p>
            <a:pPr>
              <a:buNone/>
            </a:pPr>
            <a:r>
              <a:rPr lang="en-US" sz="2000" dirty="0" smtClean="0"/>
              <a:t>	The term “discourse community” is useful for describing a space that was unacknowledged before because we did not have a term for it. The term realigns the traditional unities—writer, audience, text—into a new configuration. What was largely scene before, unnoticed background, becomes foreground. (James Porter, 1992)</a:t>
            </a:r>
          </a:p>
          <a:p>
            <a:pPr>
              <a:buNone/>
            </a:pPr>
            <a:endParaRPr lang="en-US" sz="2000" dirty="0" smtClean="0"/>
          </a:p>
          <a:p>
            <a:pPr>
              <a:buNone/>
            </a:pPr>
            <a:r>
              <a:rPr lang="en-US" sz="2000" dirty="0" smtClean="0"/>
              <a:t>	Why has DC theory have such strange features: instant adoptability, resilience in the face of critique, resistance to calls for theoretical specification, the protean character of its fundamental assumptions as it migrates across theoretical and empirical traditions? (Paul Prior, 2003)</a:t>
            </a:r>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But is it a robust social construct? Probably not.</a:t>
            </a:r>
            <a:br>
              <a:rPr lang="en-US" sz="3200" dirty="0" smtClean="0"/>
            </a:br>
            <a:endParaRPr lang="en-US" sz="3200" dirty="0"/>
          </a:p>
        </p:txBody>
      </p:sp>
      <p:sp>
        <p:nvSpPr>
          <p:cNvPr id="3" name="Content Placeholder 2"/>
          <p:cNvSpPr>
            <a:spLocks noGrp="1"/>
          </p:cNvSpPr>
          <p:nvPr>
            <p:ph idx="1"/>
          </p:nvPr>
        </p:nvSpPr>
        <p:spPr/>
        <p:txBody>
          <a:bodyPr>
            <a:normAutofit/>
          </a:bodyPr>
          <a:lstStyle/>
          <a:p>
            <a:r>
              <a:rPr lang="en-US" sz="2400" dirty="0" smtClean="0"/>
              <a:t>A historian might say it doesn’t account for social, economic or political forces that impact a DC.</a:t>
            </a:r>
          </a:p>
          <a:p>
            <a:r>
              <a:rPr lang="en-US" sz="2400" dirty="0" smtClean="0"/>
              <a:t>A sociologist might say it doesn’t acknowledge the effects of broader social structures.</a:t>
            </a:r>
          </a:p>
          <a:p>
            <a:r>
              <a:rPr lang="en-US" sz="2400" dirty="0" smtClean="0"/>
              <a:t>An educationist might say it downplays </a:t>
            </a:r>
            <a:r>
              <a:rPr lang="en-US" sz="2400" dirty="0" err="1" smtClean="0"/>
              <a:t>acquisitional</a:t>
            </a:r>
            <a:r>
              <a:rPr lang="en-US" sz="2400" dirty="0" smtClean="0"/>
              <a:t> trajectories as well as the roles of individual agencies.</a:t>
            </a:r>
          </a:p>
          <a:p>
            <a:r>
              <a:rPr lang="en-US" sz="2400" dirty="0" smtClean="0"/>
              <a:t>An anthropologist might say it ignores important aspects of cultural history</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 Not much doubt about genre and task</a:t>
            </a:r>
            <a:endParaRPr lang="en-US" sz="2400"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pPr>
              <a:buNone/>
            </a:pPr>
            <a:r>
              <a:rPr lang="en-US" dirty="0" smtClean="0"/>
              <a:t>	Especially if we remember to see genre </a:t>
            </a:r>
            <a:r>
              <a:rPr lang="en-US" dirty="0" err="1" smtClean="0"/>
              <a:t>realisations</a:t>
            </a:r>
            <a:r>
              <a:rPr lang="en-US" dirty="0" smtClean="0"/>
              <a:t> as contextually bound </a:t>
            </a:r>
            <a:r>
              <a:rPr lang="en-US" b="1" dirty="0" smtClean="0"/>
              <a:t>performances</a:t>
            </a:r>
            <a:r>
              <a:rPr lang="en-US" dirty="0" smtClean="0"/>
              <a:t> rather than </a:t>
            </a:r>
            <a:r>
              <a:rPr lang="en-US" b="1" dirty="0" smtClean="0"/>
              <a:t>reproductions</a:t>
            </a:r>
            <a:r>
              <a:rPr lang="en-US" dirty="0" smtClean="0"/>
              <a:t> of types of text</a:t>
            </a:r>
          </a:p>
          <a:p>
            <a:pPr>
              <a:buNone/>
            </a:pPr>
            <a:endParaRPr lang="en-US" dirty="0" smtClean="0"/>
          </a:p>
          <a:p>
            <a:pPr>
              <a:buNone/>
            </a:pPr>
            <a:r>
              <a:rPr lang="en-US" dirty="0" smtClean="0"/>
              <a:t>	Especially if  we conceive of tasks as ranging from the nuts and bolts of language acquisition to rhetorical consciousness raising. And remember Michael Swan’s old complaint about EAP.</a:t>
            </a:r>
          </a:p>
          <a:p>
            <a:pPr>
              <a:buNone/>
            </a:pPr>
            <a:endParaRPr lang="en-US" dirty="0" smtClean="0"/>
          </a:p>
          <a:p>
            <a:pPr>
              <a:buNone/>
            </a:pPr>
            <a:r>
              <a:rPr lang="en-US" dirty="0" smtClean="0"/>
              <a:t>	But discourse community (DC)?</a:t>
            </a:r>
          </a:p>
          <a:p>
            <a:pPr>
              <a:buNone/>
            </a:pPr>
            <a:r>
              <a:rPr lang="en-US"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If it is not robust, does it matter? Probably not.</a:t>
            </a:r>
            <a:endParaRPr lang="en-US" sz="3200" dirty="0"/>
          </a:p>
        </p:txBody>
      </p:sp>
      <p:sp>
        <p:nvSpPr>
          <p:cNvPr id="3" name="Content Placeholder 2"/>
          <p:cNvSpPr>
            <a:spLocks noGrp="1"/>
          </p:cNvSpPr>
          <p:nvPr>
            <p:ph idx="1"/>
          </p:nvPr>
        </p:nvSpPr>
        <p:spPr/>
        <p:txBody>
          <a:bodyPr>
            <a:normAutofit/>
          </a:bodyPr>
          <a:lstStyle/>
          <a:p>
            <a:pPr>
              <a:buNone/>
            </a:pPr>
            <a:endParaRPr lang="en-US" sz="2400" dirty="0" smtClean="0"/>
          </a:p>
          <a:p>
            <a:pPr>
              <a:buNone/>
            </a:pPr>
            <a:r>
              <a:rPr lang="en-US" sz="2400" dirty="0" smtClean="0"/>
              <a:t>	Like Porter, it can be argued if your focus is on </a:t>
            </a:r>
            <a:r>
              <a:rPr lang="en-US" sz="2400" b="1" dirty="0" smtClean="0"/>
              <a:t>rhetorical</a:t>
            </a:r>
            <a:r>
              <a:rPr lang="en-US" sz="2400" dirty="0" smtClean="0"/>
              <a:t> </a:t>
            </a:r>
            <a:r>
              <a:rPr lang="en-US" sz="2400" b="1" dirty="0" smtClean="0"/>
              <a:t>principles of organization</a:t>
            </a:r>
            <a:r>
              <a:rPr lang="en-US" sz="2400" dirty="0" smtClean="0"/>
              <a:t>, on </a:t>
            </a:r>
            <a:r>
              <a:rPr lang="en-US" sz="2400" b="1" dirty="0" err="1" smtClean="0"/>
              <a:t>discoursal</a:t>
            </a:r>
            <a:r>
              <a:rPr lang="en-US" sz="2400" b="1" dirty="0" smtClean="0"/>
              <a:t> expectations</a:t>
            </a:r>
            <a:r>
              <a:rPr lang="en-US" sz="2400" dirty="0" smtClean="0"/>
              <a:t>, and on </a:t>
            </a:r>
            <a:r>
              <a:rPr lang="en-US" sz="2400" b="1" dirty="0" smtClean="0"/>
              <a:t>telling linguistics tokens</a:t>
            </a:r>
            <a:r>
              <a:rPr lang="en-US" sz="2400" dirty="0" smtClean="0"/>
              <a:t>, it provides insight into what at first sight might seem standard, ordinary and predictable.</a:t>
            </a:r>
          </a:p>
          <a:p>
            <a:pPr>
              <a:buNone/>
            </a:pPr>
            <a:endParaRPr lang="en-US" sz="2400" dirty="0" smtClean="0"/>
          </a:p>
          <a:p>
            <a:pPr>
              <a:buNone/>
            </a:pPr>
            <a:r>
              <a:rPr lang="en-US" sz="2400" dirty="0" smtClean="0"/>
              <a:t>	Even if, DC descriptions are “blurred snapshots, always imperfectly pinning down conventions and </a:t>
            </a:r>
            <a:r>
              <a:rPr lang="en-US" sz="2400" dirty="0" err="1" smtClean="0"/>
              <a:t>topoi</a:t>
            </a:r>
            <a:r>
              <a:rPr lang="en-US" sz="2400" dirty="0" smtClean="0"/>
              <a:t> that are in flux” (Laura Wilder, 2012)</a:t>
            </a:r>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				Thank You</a:t>
            </a:r>
          </a:p>
          <a:p>
            <a:pPr>
              <a:buNone/>
            </a:pPr>
            <a:endParaRPr lang="en-US" dirty="0" smtClean="0"/>
          </a:p>
          <a:p>
            <a:pPr>
              <a:buNone/>
            </a:pPr>
            <a:r>
              <a:rPr lang="en-US" dirty="0" smtClean="0"/>
              <a:t>				</a:t>
            </a:r>
            <a:r>
              <a:rPr lang="en-US" sz="2000" dirty="0" smtClean="0"/>
              <a:t>jmswales@umich.edu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smtClean="0"/>
              <a:t>	Perhaps a troubled concept</a:t>
            </a:r>
            <a:endParaRPr lang="en-US" dirty="0"/>
          </a:p>
        </p:txBody>
      </p:sp>
      <p:sp>
        <p:nvSpPr>
          <p:cNvPr id="3" name="Content Placeholder 2"/>
          <p:cNvSpPr>
            <a:spLocks noGrp="1"/>
          </p:cNvSpPr>
          <p:nvPr>
            <p:ph idx="1"/>
          </p:nvPr>
        </p:nvSpPr>
        <p:spPr/>
        <p:txBody>
          <a:bodyPr/>
          <a:lstStyle/>
          <a:p>
            <a:pPr>
              <a:buNone/>
            </a:pPr>
            <a:r>
              <a:rPr lang="en-US" dirty="0" smtClean="0"/>
              <a:t> A) Is it the same as “community of practice” (Lave &amp; Wenger) or disciplinary community, or “communicative community” (</a:t>
            </a:r>
            <a:r>
              <a:rPr lang="en-US" dirty="0" err="1" smtClean="0"/>
              <a:t>Gunnarsson</a:t>
            </a:r>
            <a:r>
              <a:rPr lang="en-US" dirty="0" smtClean="0"/>
              <a:t>)?</a:t>
            </a:r>
            <a:endParaRPr lang="en-US" dirty="0" smtClean="0"/>
          </a:p>
          <a:p>
            <a:pPr>
              <a:buNone/>
            </a:pPr>
            <a:endParaRPr lang="en-US" dirty="0" smtClean="0"/>
          </a:p>
          <a:p>
            <a:pPr>
              <a:buNone/>
            </a:pPr>
            <a:r>
              <a:rPr lang="en-US" dirty="0" smtClean="0"/>
              <a:t>B) Are speech and discourse communities so separate;</a:t>
            </a:r>
          </a:p>
          <a:p>
            <a:pPr>
              <a:buNone/>
            </a:pPr>
            <a:r>
              <a:rPr lang="en-US" dirty="0" smtClean="0"/>
              <a:t>	 (A homogenous sociolinguistic assemblage) v.  a </a:t>
            </a:r>
            <a:r>
              <a:rPr lang="en-US" dirty="0" err="1" smtClean="0"/>
              <a:t>heterogenous</a:t>
            </a:r>
            <a:r>
              <a:rPr lang="en-US" dirty="0" smtClean="0"/>
              <a:t> </a:t>
            </a:r>
            <a:r>
              <a:rPr lang="en-US" dirty="0" err="1" smtClean="0"/>
              <a:t>sociorhetorical</a:t>
            </a:r>
            <a:r>
              <a:rPr lang="en-US" dirty="0" smtClean="0"/>
              <a:t> assemblage)?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Of course, you say, it is not as simple as that</a:t>
            </a:r>
            <a:endParaRPr lang="en-US" sz="3200" dirty="0"/>
          </a:p>
        </p:txBody>
      </p:sp>
      <p:sp>
        <p:nvSpPr>
          <p:cNvPr id="3" name="Content Placeholder 2"/>
          <p:cNvSpPr>
            <a:spLocks noGrp="1"/>
          </p:cNvSpPr>
          <p:nvPr>
            <p:ph idx="1"/>
          </p:nvPr>
        </p:nvSpPr>
        <p:spPr/>
        <p:txBody>
          <a:bodyPr>
            <a:normAutofit/>
          </a:bodyPr>
          <a:lstStyle/>
          <a:p>
            <a:r>
              <a:rPr lang="en-US" sz="2400" dirty="0" smtClean="0"/>
              <a:t>The effects of national media, globalization, international trade, cell phones, etc</a:t>
            </a:r>
          </a:p>
          <a:p>
            <a:endParaRPr lang="en-US" sz="2400" dirty="0" smtClean="0"/>
          </a:p>
          <a:p>
            <a:r>
              <a:rPr lang="en-US" sz="2400" dirty="0" smtClean="0"/>
              <a:t>Place and occupation intersect:</a:t>
            </a:r>
          </a:p>
          <a:p>
            <a:pPr>
              <a:buNone/>
            </a:pPr>
            <a:r>
              <a:rPr lang="en-US" sz="2400" dirty="0" smtClean="0"/>
              <a:t>		university towns (Cambridge, Heidelberg)</a:t>
            </a:r>
          </a:p>
          <a:p>
            <a:pPr>
              <a:buNone/>
            </a:pPr>
            <a:r>
              <a:rPr lang="en-US" sz="2400" dirty="0" smtClean="0"/>
              <a:t>		sporting towns (Saratoga, St. Andrews)</a:t>
            </a:r>
          </a:p>
          <a:p>
            <a:pPr>
              <a:buNone/>
            </a:pPr>
            <a:r>
              <a:rPr lang="en-US" sz="2400" dirty="0" smtClean="0"/>
              <a:t>		government towns (Washington, Ottawa)</a:t>
            </a:r>
          </a:p>
          <a:p>
            <a:pPr>
              <a:buNone/>
            </a:pPr>
            <a:r>
              <a:rPr lang="en-US" sz="2400" dirty="0" smtClean="0"/>
              <a:t>		religious towns (Assisi, Mecca)</a:t>
            </a:r>
          </a:p>
          <a:p>
            <a:pPr>
              <a:buNone/>
            </a:pPr>
            <a:r>
              <a:rPr lang="en-US" sz="2400" dirty="0" smtClean="0"/>
              <a:t>		fishing towns, mining towns, gaming towns, etc</a:t>
            </a:r>
          </a:p>
          <a:p>
            <a:r>
              <a:rPr lang="en-US" sz="2400" dirty="0" smtClean="0"/>
              <a:t>Family traditions, caste restrictions, class preferences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C) What is its standing?</a:t>
            </a:r>
            <a:br>
              <a:rPr lang="en-US" sz="3200" dirty="0" smtClean="0"/>
            </a:br>
            <a:endParaRPr lang="en-US" sz="3200" dirty="0"/>
          </a:p>
        </p:txBody>
      </p:sp>
      <p:sp>
        <p:nvSpPr>
          <p:cNvPr id="3" name="Content Placeholder 2"/>
          <p:cNvSpPr>
            <a:spLocks noGrp="1"/>
          </p:cNvSpPr>
          <p:nvPr>
            <p:ph idx="1"/>
          </p:nvPr>
        </p:nvSpPr>
        <p:spPr/>
        <p:txBody>
          <a:bodyPr>
            <a:normAutofit/>
          </a:bodyPr>
          <a:lstStyle/>
          <a:p>
            <a:r>
              <a:rPr lang="en-US" sz="2400" dirty="0" smtClean="0"/>
              <a:t>A robust social construct?</a:t>
            </a:r>
          </a:p>
          <a:p>
            <a:r>
              <a:rPr lang="en-US" sz="2400" dirty="0" smtClean="0"/>
              <a:t>A convenient covering metaphor?</a:t>
            </a:r>
          </a:p>
          <a:p>
            <a:r>
              <a:rPr lang="en-US" sz="2400" dirty="0" smtClean="0"/>
              <a:t>A deluding utopian fiction? (Harris)</a:t>
            </a:r>
          </a:p>
          <a:p>
            <a:pPr>
              <a:buNone/>
            </a:pPr>
            <a:endParaRPr lang="en-US" sz="2400" dirty="0" smtClean="0"/>
          </a:p>
          <a:p>
            <a:pPr>
              <a:buNone/>
            </a:pPr>
            <a:r>
              <a:rPr lang="en-US" sz="2400" dirty="0" smtClean="0"/>
              <a:t>D) Why has it become </a:t>
            </a:r>
            <a:r>
              <a:rPr lang="en-US" sz="2400" smtClean="0"/>
              <a:t>so ossified?</a:t>
            </a:r>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Google  “The concept of discourse community”</a:t>
            </a: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US" sz="2400" b="1" dirty="0" err="1" smtClean="0"/>
              <a:t>Wikepedia</a:t>
            </a:r>
            <a:r>
              <a:rPr lang="en-US" sz="2400" dirty="0" smtClean="0"/>
              <a:t>. “Swales presents six defining characteristics:</a:t>
            </a:r>
          </a:p>
          <a:p>
            <a:pPr>
              <a:buNone/>
            </a:pPr>
            <a:r>
              <a:rPr lang="en-US" sz="2400" dirty="0" smtClean="0"/>
              <a:t>A discourse community:</a:t>
            </a:r>
          </a:p>
          <a:p>
            <a:pPr>
              <a:buNone/>
            </a:pPr>
            <a:r>
              <a:rPr lang="en-US" sz="2400" dirty="0" smtClean="0"/>
              <a:t>	1) has a broadly agreed set of common public goals</a:t>
            </a:r>
          </a:p>
          <a:p>
            <a:pPr>
              <a:buNone/>
            </a:pPr>
            <a:r>
              <a:rPr lang="en-US" sz="2400" dirty="0" smtClean="0"/>
              <a:t>	2) has mechanisms of intercommunication among its members</a:t>
            </a:r>
          </a:p>
          <a:p>
            <a:pPr>
              <a:buNone/>
            </a:pPr>
            <a:r>
              <a:rPr lang="en-US" sz="2400" dirty="0" smtClean="0"/>
              <a:t>	3) uses its participatory mechanisms to provide information and feedback</a:t>
            </a:r>
          </a:p>
          <a:p>
            <a:pPr>
              <a:buNone/>
            </a:pPr>
            <a:r>
              <a:rPr lang="en-US" sz="2400" dirty="0" smtClean="0"/>
              <a:t>	4) Utilizes and possesses one or more genres in the communicative furtherance of its aims.</a:t>
            </a:r>
          </a:p>
          <a:p>
            <a:pPr>
              <a:buNone/>
            </a:pPr>
            <a:r>
              <a:rPr lang="en-US" sz="2400" dirty="0" smtClean="0"/>
              <a:t>	5) in addition to owning genres, it has acquired some specific lexis.</a:t>
            </a:r>
          </a:p>
          <a:p>
            <a:pPr>
              <a:buNone/>
            </a:pPr>
            <a:r>
              <a:rPr lang="en-US" sz="2400" dirty="0" smtClean="0"/>
              <a:t>	6) has a threshold level of members with a suitable degree of relevant content and </a:t>
            </a:r>
            <a:r>
              <a:rPr lang="en-US" sz="2400" dirty="0" err="1" smtClean="0"/>
              <a:t>discoursal</a:t>
            </a:r>
            <a:r>
              <a:rPr lang="en-US" sz="2400" dirty="0" smtClean="0"/>
              <a:t> expertise.”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What else does Google pull together about DCs?</a:t>
            </a:r>
            <a:endParaRPr lang="en-US" sz="3200" dirty="0"/>
          </a:p>
        </p:txBody>
      </p:sp>
      <p:sp>
        <p:nvSpPr>
          <p:cNvPr id="3" name="Content Placeholder 2"/>
          <p:cNvSpPr>
            <a:spLocks noGrp="1"/>
          </p:cNvSpPr>
          <p:nvPr>
            <p:ph idx="1"/>
          </p:nvPr>
        </p:nvSpPr>
        <p:spPr/>
        <p:txBody>
          <a:bodyPr>
            <a:normAutofit lnSpcReduction="10000"/>
          </a:bodyPr>
          <a:lstStyle/>
          <a:p>
            <a:r>
              <a:rPr lang="en-US" b="1" dirty="0" smtClean="0"/>
              <a:t>Extracts from published work </a:t>
            </a:r>
            <a:r>
              <a:rPr lang="en-US" dirty="0" smtClean="0"/>
              <a:t>(Wardle &amp; Downs; Eric Borg; Swales 1998; Beaufort; Ann Johns, etc)</a:t>
            </a:r>
          </a:p>
          <a:p>
            <a:r>
              <a:rPr lang="en-US" b="1" dirty="0" smtClean="0"/>
              <a:t>Established Websites (</a:t>
            </a:r>
            <a:r>
              <a:rPr lang="en-US" i="1" dirty="0" err="1" smtClean="0"/>
              <a:t>Researchomatic</a:t>
            </a:r>
            <a:r>
              <a:rPr lang="en-US" dirty="0" smtClean="0"/>
              <a:t>; </a:t>
            </a:r>
            <a:r>
              <a:rPr lang="en-US" i="1" dirty="0" smtClean="0"/>
              <a:t>NCTE Issue Brief on Discourse Communities</a:t>
            </a:r>
            <a:r>
              <a:rPr lang="en-US" dirty="0" smtClean="0"/>
              <a:t>, etc</a:t>
            </a:r>
          </a:p>
          <a:p>
            <a:r>
              <a:rPr lang="en-US" b="1" dirty="0" smtClean="0"/>
              <a:t>Blog Posts</a:t>
            </a:r>
            <a:r>
              <a:rPr lang="en-US" dirty="0" smtClean="0"/>
              <a:t> (instructor explanations. Students: about half summarize and apply the six criteria to some experience they have had. (Wardle &amp; </a:t>
            </a:r>
            <a:r>
              <a:rPr lang="en-US" dirty="0" smtClean="0"/>
              <a:t>Downs, </a:t>
            </a:r>
            <a:r>
              <a:rPr lang="en-US" i="1" dirty="0" smtClean="0"/>
              <a:t>Writing about Writing)</a:t>
            </a:r>
            <a:endParaRPr lang="en-US" i="1" dirty="0" smtClean="0"/>
          </a:p>
          <a:p>
            <a:pPr>
              <a:buNone/>
            </a:pPr>
            <a:r>
              <a:rPr lang="en-US" dirty="0" smtClean="0"/>
              <a:t>(very few demurrals; One (Jordan Rosa: “Questions I still have: Are these the only characteristics of a discourse community, or are there more? How many more?”)</a:t>
            </a:r>
          </a:p>
          <a:p>
            <a:pPr>
              <a:buNone/>
            </a:pPr>
            <a:endParaRPr lang="en-US" b="1"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do I feel about this?</a:t>
            </a:r>
            <a:endParaRPr lang="en-US" sz="3200" dirty="0"/>
          </a:p>
        </p:txBody>
      </p:sp>
      <p:sp>
        <p:nvSpPr>
          <p:cNvPr id="3" name="Content Placeholder 2"/>
          <p:cNvSpPr>
            <a:spLocks noGrp="1"/>
          </p:cNvSpPr>
          <p:nvPr>
            <p:ph idx="1"/>
          </p:nvPr>
        </p:nvSpPr>
        <p:spPr/>
        <p:txBody>
          <a:bodyPr>
            <a:normAutofit fontScale="40000" lnSpcReduction="20000"/>
          </a:bodyPr>
          <a:lstStyle/>
          <a:p>
            <a:pPr>
              <a:buNone/>
            </a:pPr>
            <a:endParaRPr lang="en-US" sz="2400" dirty="0" smtClean="0"/>
          </a:p>
          <a:p>
            <a:pPr>
              <a:buNone/>
            </a:pPr>
            <a:r>
              <a:rPr lang="en-US" sz="2400" dirty="0" smtClean="0"/>
              <a:t>	</a:t>
            </a:r>
            <a:r>
              <a:rPr lang="en-US" sz="5100" dirty="0" smtClean="0"/>
              <a:t>(Vainglorious) gratification, but a sense of dismay at the inertia.</a:t>
            </a:r>
          </a:p>
          <a:p>
            <a:pPr>
              <a:buNone/>
            </a:pPr>
            <a:endParaRPr lang="en-US" sz="5100" dirty="0" smtClean="0"/>
          </a:p>
          <a:p>
            <a:pPr>
              <a:buNone/>
            </a:pPr>
            <a:r>
              <a:rPr lang="en-US" sz="5100" dirty="0" smtClean="0"/>
              <a:t>	Acceptance  and application of something that was written in the late 1980s:</a:t>
            </a:r>
          </a:p>
          <a:p>
            <a:pPr>
              <a:buNone/>
            </a:pPr>
            <a:r>
              <a:rPr lang="en-US" sz="5100" dirty="0" smtClean="0"/>
              <a:t>	</a:t>
            </a:r>
          </a:p>
          <a:p>
            <a:pPr>
              <a:buNone/>
            </a:pPr>
            <a:r>
              <a:rPr lang="en-US" sz="5100" dirty="0" smtClean="0"/>
              <a:t>		before  today’s undergrads were born,</a:t>
            </a:r>
          </a:p>
          <a:p>
            <a:pPr>
              <a:buNone/>
            </a:pPr>
            <a:endParaRPr lang="en-US" sz="5100" dirty="0" smtClean="0"/>
          </a:p>
          <a:p>
            <a:pPr>
              <a:buNone/>
            </a:pPr>
            <a:r>
              <a:rPr lang="en-US" sz="5100" dirty="0" smtClean="0"/>
              <a:t>		 before globalization, </a:t>
            </a:r>
          </a:p>
          <a:p>
            <a:pPr>
              <a:buNone/>
            </a:pPr>
            <a:endParaRPr lang="en-US" sz="5100" dirty="0" smtClean="0"/>
          </a:p>
          <a:p>
            <a:pPr>
              <a:buNone/>
            </a:pPr>
            <a:r>
              <a:rPr lang="en-US" sz="5100" dirty="0" smtClean="0"/>
              <a:t>		and before social media.</a:t>
            </a:r>
          </a:p>
          <a:p>
            <a:pPr>
              <a:buNone/>
            </a:pPr>
            <a:endParaRPr lang="en-US" sz="2400" dirty="0" smtClean="0"/>
          </a:p>
          <a:p>
            <a:pPr>
              <a:buNone/>
            </a:pPr>
            <a:r>
              <a:rPr lang="en-US" sz="2400" dirty="0" smtClean="0"/>
              <a:t>	</a:t>
            </a:r>
          </a:p>
          <a:p>
            <a:pPr>
              <a:buNone/>
            </a:pPr>
            <a:endParaRPr lang="en-US" sz="2400" dirty="0" smtClean="0"/>
          </a:p>
          <a:p>
            <a:pPr>
              <a:buNone/>
            </a:pPr>
            <a:r>
              <a:rPr lang="en-US" sz="2400" dirty="0" smtClean="0"/>
              <a:t>	 </a:t>
            </a:r>
          </a:p>
          <a:p>
            <a:pPr>
              <a:buNone/>
            </a:pPr>
            <a:endParaRPr lang="en-US" sz="2400" dirty="0" smtClean="0"/>
          </a:p>
          <a:p>
            <a:pPr>
              <a:buNone/>
            </a:pPr>
            <a:r>
              <a:rPr lang="en-US" sz="2400" dirty="0" smtClean="0"/>
              <a:t>	</a:t>
            </a:r>
          </a:p>
          <a:p>
            <a:pPr>
              <a:buNone/>
            </a:pPr>
            <a:r>
              <a:rPr lang="en-US" sz="2400" dirty="0" smtClean="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915</TotalTime>
  <Words>720</Words>
  <Application>Microsoft Office PowerPoint</Application>
  <PresentationFormat>On-screen Show (4:3)</PresentationFormat>
  <Paragraphs>220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Does EAP need a concept of discourse community?</vt:lpstr>
      <vt:lpstr>Slide 2</vt:lpstr>
      <vt:lpstr> Not much doubt about genre and task</vt:lpstr>
      <vt:lpstr>  Perhaps a troubled concept</vt:lpstr>
      <vt:lpstr>Of course, you say, it is not as simple as that</vt:lpstr>
      <vt:lpstr> C) What is its standing? </vt:lpstr>
      <vt:lpstr>Google  “The concept of discourse community”</vt:lpstr>
      <vt:lpstr>  What else does Google pull together about DCs?</vt:lpstr>
      <vt:lpstr>What do I feel about this?</vt:lpstr>
      <vt:lpstr>Heather Wayne’s slide show</vt:lpstr>
      <vt:lpstr>No more Utopian fantasy; Untuning Ulysses’ string without total discord</vt:lpstr>
      <vt:lpstr>Outsider and insider perspectives on communities</vt:lpstr>
      <vt:lpstr> The Burkean Parlor &amp; Entrances and Exits</vt:lpstr>
      <vt:lpstr>Discourse community reconsiderd</vt:lpstr>
      <vt:lpstr>Slide 15</vt:lpstr>
      <vt:lpstr>Slide 16</vt:lpstr>
      <vt:lpstr>Slide 17</vt:lpstr>
      <vt:lpstr>Slide 18</vt:lpstr>
      <vt:lpstr>Slide 19</vt:lpstr>
      <vt:lpstr> Two additions—the first</vt:lpstr>
      <vt:lpstr> The second</vt:lpstr>
      <vt:lpstr> After Porter, two types of DC</vt:lpstr>
      <vt:lpstr>Slide 23</vt:lpstr>
      <vt:lpstr> Living in a “folocal” world</vt:lpstr>
      <vt:lpstr> So, does EAP need a concept of discourse community?</vt:lpstr>
      <vt:lpstr> At the doctoral level:</vt:lpstr>
      <vt:lpstr>Slide 27</vt:lpstr>
      <vt:lpstr>Final Considerations</vt:lpstr>
      <vt:lpstr>But is it a robust social construct? Probably not. </vt:lpstr>
      <vt:lpstr>If it is not robust, does it matter? Probably not.</vt:lpstr>
      <vt:lpstr>Slide 31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Concept of Discourse Community: Star, Problem Child, Cash-cow or Dog?</dc:title>
  <dc:creator>John Swales</dc:creator>
  <cp:lastModifiedBy>John Swales</cp:lastModifiedBy>
  <cp:revision>109</cp:revision>
  <dcterms:created xsi:type="dcterms:W3CDTF">2014-01-21T17:56:42Z</dcterms:created>
  <dcterms:modified xsi:type="dcterms:W3CDTF">2017-03-27T14:07:52Z</dcterms:modified>
</cp:coreProperties>
</file>