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319" r:id="rId2"/>
    <p:sldId id="321" r:id="rId3"/>
    <p:sldId id="265" r:id="rId4"/>
    <p:sldId id="323" r:id="rId5"/>
    <p:sldId id="322" r:id="rId6"/>
    <p:sldId id="374" r:id="rId7"/>
    <p:sldId id="375" r:id="rId8"/>
    <p:sldId id="325" r:id="rId9"/>
    <p:sldId id="271" r:id="rId10"/>
    <p:sldId id="360" r:id="rId11"/>
    <p:sldId id="306" r:id="rId12"/>
    <p:sldId id="362" r:id="rId13"/>
    <p:sldId id="363" r:id="rId14"/>
    <p:sldId id="364" r:id="rId15"/>
    <p:sldId id="365" r:id="rId16"/>
    <p:sldId id="366" r:id="rId17"/>
    <p:sldId id="368" r:id="rId18"/>
    <p:sldId id="369" r:id="rId19"/>
    <p:sldId id="370" r:id="rId20"/>
    <p:sldId id="372" r:id="rId21"/>
    <p:sldId id="332" r:id="rId22"/>
    <p:sldId id="333" r:id="rId23"/>
    <p:sldId id="334" r:id="rId24"/>
    <p:sldId id="336" r:id="rId25"/>
    <p:sldId id="337" r:id="rId26"/>
    <p:sldId id="335" r:id="rId27"/>
    <p:sldId id="338" r:id="rId28"/>
    <p:sldId id="357" r:id="rId29"/>
    <p:sldId id="351" r:id="rId30"/>
    <p:sldId id="347" r:id="rId31"/>
    <p:sldId id="356" r:id="rId32"/>
    <p:sldId id="373" r:id="rId33"/>
    <p:sldId id="359" r:id="rId34"/>
    <p:sldId id="348" r:id="rId35"/>
    <p:sldId id="349" r:id="rId36"/>
    <p:sldId id="355" r:id="rId37"/>
    <p:sldId id="354" r:id="rId38"/>
    <p:sldId id="309" r:id="rId39"/>
    <p:sldId id="27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14EDF8"/>
    <a:srgbClr val="FE0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5"/>
    <p:restoredTop sz="50000"/>
  </p:normalViewPr>
  <p:slideViewPr>
    <p:cSldViewPr>
      <p:cViewPr varScale="1">
        <p:scale>
          <a:sx n="45" d="100"/>
          <a:sy n="45" d="100"/>
        </p:scale>
        <p:origin x="18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70684-848D-4B2D-98CB-D93CD3157D1B}" type="datetimeFigureOut">
              <a:rPr lang="en-GB" smtClean="0"/>
              <a:t>08/04/2017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12D955-41F6-4FCE-A3AB-2F5E5D7C8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255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153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587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 BAWE English and Linguistics essays and VU University Amsterdam English Linguistics / Literature  essays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401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 differences for</a:t>
            </a:r>
            <a:r>
              <a:rPr lang="en-GB" baseline="0" dirty="0" smtClean="0"/>
              <a:t> </a:t>
            </a:r>
            <a:r>
              <a:rPr lang="en-GB" baseline="0" dirty="0" err="1" smtClean="0"/>
              <a:t>downtoners</a:t>
            </a:r>
            <a:r>
              <a:rPr lang="en-GB" baseline="0" dirty="0" smtClean="0"/>
              <a:t>, hedges, amplifiers, emphatics, necessity modals. Predictive modals, contractions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Nominalization contributes to both the information density of a clause and the referential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linking that builds in the construction of a text. In text-organizational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terms, nominalization enables something that has been presented in a series of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clauses to be distilled into one nominal element. Such distillation enables a chain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reasoning to be developed by the writer (note, e.g., how the nominalization </a:t>
            </a:r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</a:t>
            </a:r>
          </a:p>
          <a:p>
            <a:r>
              <a:rPr lang="en-GB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distillation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 the beginning of this sentence refers back to the point of the previous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sentence). At the same time, however, it also tends to introduce abstraction, ambiguity,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uncertainty, which can greatly decrease a text’s comprehensibility and,</a:t>
            </a:r>
          </a:p>
          <a:p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thus, the reader’s interest and engagement. </a:t>
            </a:r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(FANG, SCHLEPPEGRELL, COX p254)</a:t>
            </a:r>
            <a:endParaRPr lang="en-GB" baseline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6238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0249DFF-E231-4089-BE3B-32B02D952CC4}" type="slidenum">
              <a:rPr lang="ja-JP" altLang="en-US">
                <a:solidFill>
                  <a:prstClr val="black"/>
                </a:solidFill>
                <a:latin typeface="Calibri" pitchFamily="34" charset="0"/>
              </a:rPr>
              <a:pPr eaLnBrk="1" hangingPunct="1"/>
              <a:t>39</a:t>
            </a:fld>
            <a:endParaRPr lang="ja-JP" altLang="en-US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22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228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22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22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22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UoA</a:t>
            </a:r>
            <a:r>
              <a:rPr lang="en-GB" dirty="0" smtClean="0"/>
              <a:t>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45267  tokens total corpus, 44576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BAWE 75217  tokens total corpus, 74366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MICUSP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93411 tokens total corpus, 93018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56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UoA</a:t>
            </a:r>
            <a:r>
              <a:rPr lang="en-GB" dirty="0" smtClean="0"/>
              <a:t>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45267  tokens total corpus, 44576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BAWE 75217  tokens total corpus, 74366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MICUSP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93411 tokens total corpus</a:t>
            </a:r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93018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56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err="1" smtClean="0"/>
              <a:t>UoA</a:t>
            </a:r>
            <a:r>
              <a:rPr lang="en-GB" dirty="0" smtClean="0"/>
              <a:t>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45267  tokens total corpus, 44576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BAWE 75217  tokens total corpus, 74366 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MICUSP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93411 tokens total corpus</a:t>
            </a:r>
            <a:r>
              <a:rPr lang="en-GB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93018 </a:t>
            </a:r>
            <a:r>
              <a:rPr lang="en-GB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cleaned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2D955-41F6-4FCE-A3AB-2F5E5D7C84A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55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9B35-4FEF-417D-A451-57CD0600DAA0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4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414AF-B919-4885-A2B0-3666D31079B5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81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51D9C-A9B6-4D63-9435-8ACAEDCB96A1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739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2960C-8B85-4A4A-9E1C-6BE58F6B7DCD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0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716-8BB2-4E5A-BCA6-AF55A48429D2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4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7DF60-B389-4F8A-9B30-2F0F4FD6147C}" type="datetime1">
              <a:rPr lang="en-GB" smtClean="0"/>
              <a:t>08/04/2017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80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41D9-B2A6-4A88-859A-F36FD06AB370}" type="datetime1">
              <a:rPr lang="en-GB" smtClean="0"/>
              <a:t>08/04/2017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0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BCBE6-DB6D-413F-8741-77A7A8114CBE}" type="datetime1">
              <a:rPr lang="en-GB" smtClean="0"/>
              <a:t>08/04/2017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4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925E4-7069-454A-880A-44C876D01F99}" type="datetime1">
              <a:rPr lang="en-GB" smtClean="0"/>
              <a:t>08/04/2017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34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0789B-F2E7-490F-91F6-57B5EFFFE864}" type="datetime1">
              <a:rPr lang="en-GB" smtClean="0"/>
              <a:t>08/04/2017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183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1AE1D-C6BB-4C0C-AC46-DC9E8FB61F0F}" type="datetime1">
              <a:rPr lang="en-GB" smtClean="0"/>
              <a:t>08/04/2017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34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736F-26DB-44A5-9B92-BE0016A7D9FB}" type="datetime1">
              <a:rPr lang="en-GB" smtClean="0"/>
              <a:t>08/04/2017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52C3D-B207-4CF9-86FB-2F13678F9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97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writer.com/what-we-think/readability-checke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sites.google.com/site/multidimensionaltagger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/>
              <a:t>University literature </a:t>
            </a:r>
            <a:r>
              <a:rPr lang="en-GB" dirty="0" smtClean="0"/>
              <a:t>essays </a:t>
            </a:r>
            <a:r>
              <a:rPr lang="en-GB" dirty="0"/>
              <a:t>in the UK, New Zealand and the USA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429000"/>
            <a:ext cx="6440760" cy="47890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Implications for EAP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" y="508518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Hilary  Nesi, </a:t>
            </a:r>
            <a:r>
              <a:rPr lang="en-GB" sz="2800" dirty="0"/>
              <a:t>Neil </a:t>
            </a:r>
            <a:r>
              <a:rPr lang="en-GB" sz="2800" dirty="0" smtClean="0"/>
              <a:t>Matheson, Helen Basturkmen</a:t>
            </a: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3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 Rounded MT Bold" pitchFamily="34" charset="0"/>
              </a:rPr>
              <a:t>Our corpora</a:t>
            </a:r>
            <a:endParaRPr lang="en-GB" dirty="0">
              <a:latin typeface="Arial Rounded MT Bold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175261"/>
              </p:ext>
            </p:extLst>
          </p:nvPr>
        </p:nvGraphicFramePr>
        <p:xfrm>
          <a:off x="457200" y="1600200"/>
          <a:ext cx="8291265" cy="47735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3755"/>
                <a:gridCol w="2763755"/>
                <a:gridCol w="2763755"/>
              </a:tblGrid>
              <a:tr h="438908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854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English x 7 (level 3)  x 15 (level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English x 20 (level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English x 46 (level 3)</a:t>
                      </a:r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81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Greek drama x 1 (level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Greek drama x 4 (level 2)</a:t>
                      </a:r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Greek drama x 1 (level 3)</a:t>
                      </a:r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575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European Studies x 1 (level 3) x1 (level 2)</a:t>
                      </a:r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Film</a:t>
                      </a:r>
                      <a:r>
                        <a:rPr lang="en-GB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(Classics) x 1  </a:t>
                      </a:r>
                      <a:r>
                        <a:rPr lang="en-GB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(level 3)</a:t>
                      </a:r>
                    </a:p>
                    <a:p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8908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</a:t>
                      </a:r>
                      <a:r>
                        <a:rPr lang="en-GB" b="1" baseline="0" dirty="0" smtClean="0"/>
                        <a:t> = 25 assignments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45267  tokens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Total</a:t>
                      </a:r>
                      <a:r>
                        <a:rPr lang="en-GB" b="1" baseline="0" dirty="0" smtClean="0"/>
                        <a:t> = 25 assignments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75217  tokens 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Total = 47 assignments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93411  tokens </a:t>
                      </a:r>
                      <a:endParaRPr lang="en-GB" b="1" dirty="0"/>
                    </a:p>
                  </a:txBody>
                  <a:tcPr/>
                </a:tc>
              </a:tr>
              <a:tr h="4389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13 </a:t>
                      </a: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17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40</a:t>
                      </a:r>
                      <a:endParaRPr lang="en-GB" b="1" dirty="0"/>
                    </a:p>
                  </a:txBody>
                  <a:tcPr/>
                </a:tc>
              </a:tr>
              <a:tr h="1082239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0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German,</a:t>
                      </a: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French,  1 Japanese )</a:t>
                      </a:r>
                      <a:endParaRPr lang="en-GB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6  essays, 3 writers 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Urdu, 2 Chinese)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Callout 2"/>
          <p:cNvSpPr/>
          <p:nvPr/>
        </p:nvSpPr>
        <p:spPr>
          <a:xfrm>
            <a:off x="4568552" y="2420309"/>
            <a:ext cx="4032448" cy="1152128"/>
          </a:xfrm>
          <a:prstGeom prst="wedgeEllipseCallout">
            <a:avLst>
              <a:gd name="adj1" fmla="val 9402"/>
              <a:gd name="adj2" fmla="val 103653"/>
            </a:avLst>
          </a:prstGeom>
          <a:gradFill flip="none" rotWithShape="1">
            <a:gsLst>
              <a:gs pos="0">
                <a:srgbClr val="00FF99">
                  <a:tint val="66000"/>
                  <a:satMod val="160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MICUSP is bigger, but all results have been normalised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4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40077" y="810058"/>
            <a:ext cx="849694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Sample titles: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Mary Shelley’s </a:t>
            </a:r>
            <a:r>
              <a:rPr lang="en-GB" sz="2400" i="1" dirty="0" smtClean="0"/>
              <a:t>mad scientist </a:t>
            </a:r>
            <a:r>
              <a:rPr lang="en-GB" sz="2400" i="1" dirty="0"/>
              <a:t>and the </a:t>
            </a:r>
            <a:r>
              <a:rPr lang="en-GB" sz="2400" i="1" dirty="0" smtClean="0"/>
              <a:t>birth </a:t>
            </a:r>
            <a:r>
              <a:rPr lang="en-GB" sz="2400" i="1" dirty="0"/>
              <a:t>of a </a:t>
            </a:r>
            <a:r>
              <a:rPr lang="en-GB" sz="2400" i="1" dirty="0" smtClean="0"/>
              <a:t>monster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Clowns in </a:t>
            </a:r>
            <a:r>
              <a:rPr lang="en-GB" sz="2400" i="1" dirty="0" smtClean="0"/>
              <a:t>two </a:t>
            </a:r>
            <a:r>
              <a:rPr lang="en-GB" sz="2400" i="1" dirty="0"/>
              <a:t>Shakespeare </a:t>
            </a:r>
            <a:r>
              <a:rPr lang="en-GB" sz="2400" i="1" dirty="0" smtClean="0"/>
              <a:t>plays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Discuss the pursuit of justice with reference to at least two </a:t>
            </a:r>
            <a:r>
              <a:rPr lang="en-GB" sz="2400" i="1" dirty="0" smtClean="0"/>
              <a:t>plays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The </a:t>
            </a:r>
            <a:r>
              <a:rPr lang="en-GB" sz="2400" i="1" dirty="0" smtClean="0"/>
              <a:t>central message </a:t>
            </a:r>
            <a:r>
              <a:rPr lang="en-GB" sz="2400" i="1" dirty="0"/>
              <a:t>of Chaucer’s </a:t>
            </a:r>
            <a:r>
              <a:rPr lang="en-GB" sz="2400" i="1" dirty="0" smtClean="0"/>
              <a:t>retraction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Charity in the </a:t>
            </a:r>
            <a:r>
              <a:rPr lang="en-GB" sz="2400" i="1" dirty="0" smtClean="0"/>
              <a:t>character </a:t>
            </a:r>
            <a:r>
              <a:rPr lang="en-GB" sz="2400" i="1" dirty="0"/>
              <a:t>of Sir William </a:t>
            </a:r>
            <a:r>
              <a:rPr lang="en-GB" sz="2400" i="1" dirty="0" err="1" smtClean="0"/>
              <a:t>Thornhill</a:t>
            </a:r>
            <a:endParaRPr lang="en-GB" sz="24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The Vicar of Wakefield as a Failed Morality </a:t>
            </a:r>
            <a:r>
              <a:rPr lang="en-GB" sz="2400" i="1" dirty="0" smtClean="0"/>
              <a:t>Story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Human-Animal Nature in H.G. Wells and Edgar Allen </a:t>
            </a:r>
            <a:r>
              <a:rPr lang="en-GB" sz="2400" i="1" dirty="0" smtClean="0"/>
              <a:t>Poe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 smtClean="0"/>
              <a:t>The </a:t>
            </a:r>
            <a:r>
              <a:rPr lang="en-GB" sz="2400" i="1" dirty="0"/>
              <a:t>Role of Nicholas Levin in Tolstoy's Anna </a:t>
            </a:r>
            <a:r>
              <a:rPr lang="en-GB" sz="2400" i="1" dirty="0" smtClean="0"/>
              <a:t>Karenina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On Frames and Resistance in Pride and </a:t>
            </a:r>
            <a:r>
              <a:rPr lang="en-GB" sz="2400" i="1" dirty="0" smtClean="0"/>
              <a:t>Prejudice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Autumnal Imagery in </a:t>
            </a:r>
            <a:r>
              <a:rPr lang="en-GB" sz="2400" i="1" dirty="0" smtClean="0"/>
              <a:t>Persuasion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Less is More: Courtship in Twelfth </a:t>
            </a:r>
            <a:r>
              <a:rPr lang="en-GB" sz="2400" i="1" dirty="0" smtClean="0"/>
              <a:t>Night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i="1" dirty="0"/>
              <a:t>THE LADDER: Sexuality of Ancient Greece as an instrument of social mobility</a:t>
            </a:r>
            <a:endParaRPr lang="en-GB" sz="2400" i="1" dirty="0" smtClean="0"/>
          </a:p>
          <a:p>
            <a:endParaRPr lang="en-GB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 smtClean="0"/>
              <a:t>Readability Scores</a:t>
            </a:r>
            <a:endParaRPr lang="en-GB" sz="5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11964"/>
              </p:ext>
            </p:extLst>
          </p:nvPr>
        </p:nvGraphicFramePr>
        <p:xfrm>
          <a:off x="457200" y="1600200"/>
          <a:ext cx="8229600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Flesch-Kincaid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 smtClean="0"/>
                        <a:t>41.7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43.5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50.9</a:t>
                      </a:r>
                      <a:endParaRPr lang="en-GB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i="0" dirty="0" smtClean="0"/>
                        <a:t>Gunning FOG </a:t>
                      </a:r>
                      <a:endParaRPr lang="en-GB" sz="28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16.1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15.9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14.4</a:t>
                      </a:r>
                      <a:endParaRPr lang="en-GB" sz="2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SMOG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12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11.7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10.7</a:t>
                      </a:r>
                      <a:endParaRPr lang="en-GB" sz="2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57332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2"/>
              </a:rPr>
              <a:t>http://www.thewriter.com/what-we-think/readability-checker</a:t>
            </a:r>
            <a:r>
              <a:rPr lang="en-GB" dirty="0" smtClean="0">
                <a:hlinkClick r:id="rId2"/>
              </a:rPr>
              <a:t>/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57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Using:</a:t>
            </a:r>
          </a:p>
          <a:p>
            <a:pPr marL="0" indent="0">
              <a:buNone/>
            </a:pPr>
            <a:r>
              <a:rPr lang="en-GB" i="1" dirty="0" smtClean="0"/>
              <a:t>Multidimensional </a:t>
            </a:r>
            <a:r>
              <a:rPr lang="en-GB" i="1" dirty="0"/>
              <a:t>Analysis Tagger </a:t>
            </a:r>
            <a:r>
              <a:rPr lang="en-GB" dirty="0" smtClean="0"/>
              <a:t>(MAT) 1.2 </a:t>
            </a:r>
            <a:r>
              <a:rPr lang="en-GB" dirty="0"/>
              <a:t>(</a:t>
            </a:r>
            <a:r>
              <a:rPr lang="en-GB" dirty="0" err="1"/>
              <a:t>Nini</a:t>
            </a:r>
            <a:r>
              <a:rPr lang="en-GB" dirty="0"/>
              <a:t> 2014) </a:t>
            </a:r>
            <a:endParaRPr lang="en-GB" i="1" dirty="0" smtClean="0"/>
          </a:p>
          <a:p>
            <a:pPr marL="0" indent="0">
              <a:buNone/>
            </a:pPr>
            <a:r>
              <a:rPr lang="en-GB" i="1" dirty="0"/>
              <a:t>Linguistic Inquiry and Word </a:t>
            </a:r>
            <a:r>
              <a:rPr lang="en-GB" i="1" dirty="0" smtClean="0"/>
              <a:t>Count </a:t>
            </a:r>
            <a:r>
              <a:rPr lang="en-GB" dirty="0" smtClean="0"/>
              <a:t>(</a:t>
            </a:r>
            <a:r>
              <a:rPr lang="en-GB" dirty="0" err="1" smtClean="0"/>
              <a:t>Tausczik</a:t>
            </a:r>
            <a:r>
              <a:rPr lang="en-GB" dirty="0" smtClean="0"/>
              <a:t> &amp; </a:t>
            </a:r>
            <a:r>
              <a:rPr lang="en-GB" dirty="0" err="1" smtClean="0"/>
              <a:t>Pennebaker</a:t>
            </a:r>
            <a:r>
              <a:rPr lang="en-GB" dirty="0" smtClean="0"/>
              <a:t> 2010</a:t>
            </a:r>
            <a:r>
              <a:rPr lang="en-GB" dirty="0"/>
              <a:t>)</a:t>
            </a:r>
            <a:endParaRPr lang="en-GB" i="1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6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Arial Rounded MT Bold" pitchFamily="34" charset="0"/>
              </a:rPr>
              <a:t>Complexity</a:t>
            </a:r>
            <a:r>
              <a:rPr lang="en-GB" sz="3200" dirty="0">
                <a:latin typeface="Arial Rounded MT Bold" pitchFamily="34" charset="0"/>
              </a:rPr>
              <a:t/>
            </a:r>
            <a:br>
              <a:rPr lang="en-GB" sz="3200" dirty="0">
                <a:latin typeface="Arial Rounded MT Bold" pitchFamily="34" charset="0"/>
              </a:rPr>
            </a:br>
            <a:r>
              <a:rPr lang="en-GB" sz="3200" dirty="0">
                <a:latin typeface="Arial Rounded MT Bold" pitchFamily="34" charset="0"/>
              </a:rPr>
              <a:t>(excluding references and footnotes)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283452"/>
              </p:ext>
            </p:extLst>
          </p:nvPr>
        </p:nvGraphicFramePr>
        <p:xfrm>
          <a:off x="539552" y="1556792"/>
          <a:ext cx="7798435" cy="4193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203"/>
                <a:gridCol w="1337700"/>
                <a:gridCol w="1330633"/>
                <a:gridCol w="1330633"/>
                <a:gridCol w="1330633"/>
                <a:gridCol w="1330633"/>
              </a:tblGrid>
              <a:tr h="1656184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Average</a:t>
                      </a:r>
                      <a:r>
                        <a:rPr lang="en-GB" sz="2400" b="1" baseline="0" dirty="0" smtClean="0"/>
                        <a:t> words per </a:t>
                      </a:r>
                      <a:r>
                        <a:rPr lang="en-GB" sz="2400" b="1" dirty="0" smtClean="0"/>
                        <a:t> sentence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Lexical words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%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words longer than 6 letters 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Nominalisation %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Attrib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GB" sz="24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adj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%</a:t>
                      </a:r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MICUSP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29.72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46.8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24.15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2.9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6.3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372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BAWE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31.97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47.7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26.54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3.2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err="1" smtClean="0"/>
                        <a:t>UoA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31.35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48.4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29.14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3.6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7.6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val Callout 4"/>
          <p:cNvSpPr/>
          <p:nvPr/>
        </p:nvSpPr>
        <p:spPr>
          <a:xfrm>
            <a:off x="4355976" y="2636912"/>
            <a:ext cx="3024336" cy="2232248"/>
          </a:xfrm>
          <a:prstGeom prst="wedgeEllipseCallout">
            <a:avLst>
              <a:gd name="adj1" fmla="val -88022"/>
              <a:gd name="adj2" fmla="val -36028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MICUSP shorter sentences.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1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Arial Rounded MT Bold" pitchFamily="34" charset="0"/>
              </a:rPr>
              <a:t>Complexity</a:t>
            </a:r>
            <a:br>
              <a:rPr lang="en-GB" sz="3200" dirty="0">
                <a:latin typeface="Arial Rounded MT Bold" pitchFamily="34" charset="0"/>
              </a:rPr>
            </a:br>
            <a:r>
              <a:rPr lang="en-GB" sz="3200" dirty="0">
                <a:latin typeface="Arial Rounded MT Bold" pitchFamily="34" charset="0"/>
              </a:rPr>
              <a:t>(excluding references and footnotes)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424069"/>
              </p:ext>
            </p:extLst>
          </p:nvPr>
        </p:nvGraphicFramePr>
        <p:xfrm>
          <a:off x="539552" y="1556792"/>
          <a:ext cx="7798435" cy="4193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203"/>
                <a:gridCol w="1337700"/>
                <a:gridCol w="1330633"/>
                <a:gridCol w="1330633"/>
                <a:gridCol w="1330633"/>
                <a:gridCol w="1330633"/>
              </a:tblGrid>
              <a:tr h="1656184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Average</a:t>
                      </a:r>
                      <a:r>
                        <a:rPr lang="en-GB" sz="2400" b="1" baseline="0" dirty="0" smtClean="0"/>
                        <a:t> words per </a:t>
                      </a:r>
                      <a:r>
                        <a:rPr lang="en-GB" sz="2400" b="1" dirty="0" smtClean="0"/>
                        <a:t> sentence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Lexical words</a:t>
                      </a:r>
                      <a:r>
                        <a:rPr lang="en-GB" sz="2400" b="1" baseline="0" dirty="0" smtClean="0"/>
                        <a:t> %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words longer than 6 letters 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Nominalisation %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Attrib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GB" sz="2400" b="1" baseline="0" dirty="0" err="1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adj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%</a:t>
                      </a:r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MICUSP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29.72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46.8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24.15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2.9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6.3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372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BAWE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31.97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47.7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26.54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3.2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err="1" smtClean="0"/>
                        <a:t>UoA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/>
                        <a:t>31.35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48.4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29.14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3.6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7.6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Callout 5"/>
          <p:cNvSpPr/>
          <p:nvPr/>
        </p:nvSpPr>
        <p:spPr>
          <a:xfrm>
            <a:off x="5076056" y="2666090"/>
            <a:ext cx="3600399" cy="1771021"/>
          </a:xfrm>
          <a:prstGeom prst="wedgeEllipseCallout">
            <a:avLst>
              <a:gd name="adj1" fmla="val -78145"/>
              <a:gd name="adj2" fmla="val -57063"/>
            </a:avLst>
          </a:prstGeom>
          <a:gradFill flip="none" rotWithShape="1">
            <a:gsLst>
              <a:gs pos="0">
                <a:srgbClr val="00FF99">
                  <a:tint val="66000"/>
                  <a:satMod val="160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MICUSP sparsest.</a:t>
            </a:r>
          </a:p>
          <a:p>
            <a:pPr algn="ctr"/>
            <a:endParaRPr lang="en-GB" sz="1000" b="1" dirty="0" smtClean="0">
              <a:solidFill>
                <a:schemeClr val="tx1"/>
              </a:solidFill>
            </a:endParaRPr>
          </a:p>
          <a:p>
            <a:pPr algn="ctr"/>
            <a:r>
              <a:rPr lang="en-GB" sz="2400" b="1" dirty="0" err="1" smtClean="0">
                <a:solidFill>
                  <a:schemeClr val="tx1"/>
                </a:solidFill>
              </a:rPr>
              <a:t>UoA</a:t>
            </a:r>
            <a:r>
              <a:rPr lang="en-GB" sz="2400" b="1" dirty="0" smtClean="0">
                <a:solidFill>
                  <a:schemeClr val="tx1"/>
                </a:solidFill>
              </a:rPr>
              <a:t> densest.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94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Arial Rounded MT Bold" pitchFamily="34" charset="0"/>
              </a:rPr>
              <a:t>Complexity</a:t>
            </a:r>
            <a:br>
              <a:rPr lang="en-GB" sz="3200" dirty="0">
                <a:latin typeface="Arial Rounded MT Bold" pitchFamily="34" charset="0"/>
              </a:rPr>
            </a:br>
            <a:r>
              <a:rPr lang="en-GB" sz="3200" dirty="0">
                <a:latin typeface="Arial Rounded MT Bold" pitchFamily="34" charset="0"/>
              </a:rPr>
              <a:t>(excluding references and footnotes)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58465"/>
              </p:ext>
            </p:extLst>
          </p:nvPr>
        </p:nvGraphicFramePr>
        <p:xfrm>
          <a:off x="539552" y="1556792"/>
          <a:ext cx="7798435" cy="41936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8203"/>
                <a:gridCol w="1337700"/>
                <a:gridCol w="1330633"/>
                <a:gridCol w="1330633"/>
                <a:gridCol w="1330633"/>
                <a:gridCol w="1330633"/>
              </a:tblGrid>
              <a:tr h="1656184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Average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words per </a:t>
                      </a: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sentence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Lexical words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%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words longer than 6 letters %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Nominalisation %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err="1" smtClean="0"/>
                        <a:t>Attrib</a:t>
                      </a:r>
                      <a:r>
                        <a:rPr lang="en-GB" sz="2400" b="1" baseline="0" dirty="0" smtClean="0"/>
                        <a:t> </a:t>
                      </a:r>
                      <a:r>
                        <a:rPr lang="en-GB" sz="2400" b="1" baseline="0" dirty="0" err="1" smtClean="0"/>
                        <a:t>adj</a:t>
                      </a:r>
                      <a:r>
                        <a:rPr lang="en-GB" sz="2400" b="1" baseline="0" dirty="0" smtClean="0"/>
                        <a:t> </a:t>
                      </a:r>
                      <a:r>
                        <a:rPr lang="en-GB" sz="2400" b="1" dirty="0" smtClean="0"/>
                        <a:t>%</a:t>
                      </a:r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MICUSP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29.72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46.8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24.15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2.9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6.3</a:t>
                      </a:r>
                      <a:endParaRPr lang="en-GB" sz="2400" b="1" dirty="0"/>
                    </a:p>
                  </a:txBody>
                  <a:tcPr/>
                </a:tc>
              </a:tr>
              <a:tr h="837240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BAWE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31.97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47.7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26.54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3.2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7.4</a:t>
                      </a:r>
                      <a:endParaRPr lang="en-GB" sz="2400" b="1" dirty="0"/>
                    </a:p>
                  </a:txBody>
                  <a:tcPr/>
                </a:tc>
              </a:tr>
              <a:tr h="850114">
                <a:tc>
                  <a:txBody>
                    <a:bodyPr/>
                    <a:lstStyle/>
                    <a:p>
                      <a:r>
                        <a:rPr lang="en-GB" sz="2000" b="1" dirty="0" err="1" smtClean="0"/>
                        <a:t>UoA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31.35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48.4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29.14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3.6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7.6</a:t>
                      </a:r>
                      <a:endParaRPr lang="en-GB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83813" y="-42113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Using LIWC</a:t>
            </a:r>
          </a:p>
          <a:p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395536" y="264532"/>
            <a:ext cx="4248472" cy="2016224"/>
          </a:xfrm>
          <a:prstGeom prst="wedgeEllipseCallout">
            <a:avLst>
              <a:gd name="adj1" fmla="val 29836"/>
              <a:gd name="adj2" fmla="val 74258"/>
            </a:avLst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81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MICUSP fewest  and </a:t>
            </a:r>
            <a:r>
              <a:rPr lang="en-GB" sz="2400" b="1" dirty="0" err="1" smtClean="0">
                <a:solidFill>
                  <a:schemeClr val="tx1"/>
                </a:solidFill>
              </a:rPr>
              <a:t>UoA</a:t>
            </a:r>
            <a:r>
              <a:rPr lang="en-GB" sz="2400" b="1" dirty="0" smtClean="0">
                <a:solidFill>
                  <a:schemeClr val="tx1"/>
                </a:solidFill>
              </a:rPr>
              <a:t> most long words, nominalisations, left </a:t>
            </a:r>
            <a:r>
              <a:rPr lang="en-GB" sz="2400" b="1" dirty="0" err="1" smtClean="0">
                <a:solidFill>
                  <a:schemeClr val="tx1"/>
                </a:solidFill>
              </a:rPr>
              <a:t>embeddedness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68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6408712" cy="201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solidFill>
                  <a:srgbClr val="FF0000"/>
                </a:solidFill>
              </a:rPr>
              <a:t>Limited support </a:t>
            </a:r>
            <a:r>
              <a:rPr lang="en-GB" sz="1800" dirty="0"/>
              <a:t>exists for the hypothesis that in Aristophanes’ </a:t>
            </a:r>
            <a:r>
              <a:rPr lang="en-GB" sz="1800" dirty="0" err="1"/>
              <a:t>Lysistrata</a:t>
            </a:r>
            <a:r>
              <a:rPr lang="en-GB" sz="1800" dirty="0"/>
              <a:t> the focus on </a:t>
            </a:r>
            <a:r>
              <a:rPr lang="en-GB" sz="1800" dirty="0">
                <a:solidFill>
                  <a:srgbClr val="FF0000"/>
                </a:solidFill>
              </a:rPr>
              <a:t>sexuality</a:t>
            </a:r>
            <a:r>
              <a:rPr lang="en-GB" sz="1800" dirty="0"/>
              <a:t> is just a </a:t>
            </a:r>
            <a:r>
              <a:rPr lang="en-GB" sz="1800" dirty="0">
                <a:solidFill>
                  <a:srgbClr val="FF0000"/>
                </a:solidFill>
              </a:rPr>
              <a:t>diversion</a:t>
            </a:r>
            <a:r>
              <a:rPr lang="en-GB" sz="1800" dirty="0"/>
              <a:t> from the </a:t>
            </a:r>
            <a:r>
              <a:rPr lang="en-GB" sz="1800" dirty="0">
                <a:solidFill>
                  <a:srgbClr val="FF0000"/>
                </a:solidFill>
              </a:rPr>
              <a:t>seriousness</a:t>
            </a:r>
            <a:r>
              <a:rPr lang="en-GB" sz="1800" dirty="0"/>
              <a:t> of war. In forming this view, an </a:t>
            </a:r>
            <a:r>
              <a:rPr lang="en-GB" sz="1800" dirty="0">
                <a:solidFill>
                  <a:srgbClr val="FF0000"/>
                </a:solidFill>
              </a:rPr>
              <a:t>assessment</a:t>
            </a:r>
            <a:r>
              <a:rPr lang="en-GB" sz="1800" dirty="0"/>
              <a:t> will be made of the </a:t>
            </a:r>
            <a:r>
              <a:rPr lang="en-GB" sz="1800" dirty="0">
                <a:solidFill>
                  <a:srgbClr val="FF0000"/>
                </a:solidFill>
              </a:rPr>
              <a:t>importance </a:t>
            </a:r>
            <a:r>
              <a:rPr lang="en-GB" sz="1800" dirty="0"/>
              <a:t>of scenes portraying the s</a:t>
            </a:r>
            <a:r>
              <a:rPr lang="en-GB" sz="1800" dirty="0">
                <a:solidFill>
                  <a:srgbClr val="FF0000"/>
                </a:solidFill>
              </a:rPr>
              <a:t>eriousness </a:t>
            </a:r>
            <a:r>
              <a:rPr lang="en-GB" sz="1800" dirty="0"/>
              <a:t>of war, immediately undercut by </a:t>
            </a:r>
            <a:r>
              <a:rPr lang="en-GB" sz="1800" dirty="0">
                <a:solidFill>
                  <a:srgbClr val="FF0000"/>
                </a:solidFill>
              </a:rPr>
              <a:t>sexual humour</a:t>
            </a:r>
            <a:r>
              <a:rPr lang="en-GB" sz="1800" dirty="0"/>
              <a:t>, which may be seen to support the hypothesis. </a:t>
            </a:r>
            <a:r>
              <a:rPr lang="en-GB" sz="1800" dirty="0" smtClean="0"/>
              <a:t>(</a:t>
            </a:r>
            <a:r>
              <a:rPr lang="en-GB" sz="1800" b="1" dirty="0" err="1" smtClean="0"/>
              <a:t>UoA</a:t>
            </a:r>
            <a:r>
              <a:rPr lang="en-GB" sz="1800" dirty="0" smtClean="0"/>
              <a:t>)</a:t>
            </a:r>
            <a:endParaRPr lang="en-GB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4077072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One common problem for the Christian tradition is the idea of evil in the world. </a:t>
            </a:r>
            <a:r>
              <a:rPr lang="en-GB" dirty="0">
                <a:solidFill>
                  <a:srgbClr val="FF0000"/>
                </a:solidFill>
              </a:rPr>
              <a:t>Many struggle </a:t>
            </a:r>
            <a:r>
              <a:rPr lang="en-GB" dirty="0"/>
              <a:t>to believe in a faithful and loving god when there are so many apparent problems with society. </a:t>
            </a:r>
            <a:r>
              <a:rPr lang="en-GB" dirty="0">
                <a:solidFill>
                  <a:srgbClr val="FF0000"/>
                </a:solidFill>
              </a:rPr>
              <a:t>People feel </a:t>
            </a:r>
            <a:r>
              <a:rPr lang="en-GB" dirty="0"/>
              <a:t>that if God is so loving and just, merciful and great, </a:t>
            </a:r>
            <a:r>
              <a:rPr lang="en-GB" dirty="0">
                <a:solidFill>
                  <a:srgbClr val="FF0000"/>
                </a:solidFill>
              </a:rPr>
              <a:t>He would not let </a:t>
            </a:r>
            <a:r>
              <a:rPr lang="en-GB" dirty="0"/>
              <a:t>there be so much pain and struggle and toil in the world. Toil is a concept thoroughly explored in William Faulkner's </a:t>
            </a:r>
            <a:r>
              <a:rPr lang="en-GB" i="1" dirty="0"/>
              <a:t>As I Lay Dying</a:t>
            </a:r>
            <a:r>
              <a:rPr lang="en-GB" dirty="0"/>
              <a:t>. </a:t>
            </a:r>
            <a:r>
              <a:rPr lang="en-GB" dirty="0" smtClean="0"/>
              <a:t> (</a:t>
            </a:r>
            <a:r>
              <a:rPr lang="en-GB" b="1" dirty="0" smtClean="0"/>
              <a:t>MICUSP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42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Arial Rounded MT Bold" pitchFamily="34" charset="0"/>
              </a:rPr>
              <a:t>Interactivity</a:t>
            </a:r>
            <a:r>
              <a:rPr lang="en-GB" sz="3200" dirty="0">
                <a:latin typeface="Arial Rounded MT Bold" pitchFamily="34" charset="0"/>
              </a:rPr>
              <a:t/>
            </a:r>
            <a:br>
              <a:rPr lang="en-GB" sz="3200" dirty="0">
                <a:latin typeface="Arial Rounded MT Bold" pitchFamily="34" charset="0"/>
              </a:rPr>
            </a:br>
            <a:r>
              <a:rPr lang="en-GB" sz="3200" dirty="0">
                <a:latin typeface="Arial Rounded MT Bold" pitchFamily="34" charset="0"/>
              </a:rPr>
              <a:t>(excluding references and footnotes)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305863"/>
              </p:ext>
            </p:extLst>
          </p:nvPr>
        </p:nvGraphicFramePr>
        <p:xfrm>
          <a:off x="179512" y="1556792"/>
          <a:ext cx="8640958" cy="46085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0410"/>
                <a:gridCol w="1747439"/>
                <a:gridCol w="1747439"/>
                <a:gridCol w="1747439"/>
                <a:gridCol w="2088231"/>
              </a:tblGrid>
              <a:tr h="1750717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1</a:t>
                      </a:r>
                      <a:r>
                        <a:rPr lang="en-GB" sz="2400" b="1" baseline="30000" dirty="0" smtClean="0"/>
                        <a:t>st</a:t>
                      </a:r>
                      <a:r>
                        <a:rPr lang="en-GB" sz="2400" b="1" dirty="0" smtClean="0"/>
                        <a:t> person</a:t>
                      </a:r>
                    </a:p>
                    <a:p>
                      <a:r>
                        <a:rPr lang="en-GB" sz="2400" b="1" dirty="0" smtClean="0"/>
                        <a:t>pronoun %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2</a:t>
                      </a:r>
                      <a:r>
                        <a:rPr lang="en-GB" sz="2400" b="1" baseline="30000" dirty="0" smtClean="0"/>
                        <a:t>nd</a:t>
                      </a:r>
                      <a:r>
                        <a:rPr lang="en-GB" sz="2400" b="1" dirty="0" smtClean="0"/>
                        <a:t>  person</a:t>
                      </a:r>
                    </a:p>
                    <a:p>
                      <a:r>
                        <a:rPr lang="en-GB" sz="2400" b="1" dirty="0" smtClean="0"/>
                        <a:t>pronoun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Question marks %</a:t>
                      </a:r>
                    </a:p>
                    <a:p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Contractions %</a:t>
                      </a:r>
                    </a:p>
                  </a:txBody>
                  <a:tcPr/>
                </a:tc>
              </a:tr>
              <a:tr h="957431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MICUSP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0.63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0.26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0.18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42932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BAWE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0.61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0.23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0.14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7431">
                <a:tc>
                  <a:txBody>
                    <a:bodyPr/>
                    <a:lstStyle/>
                    <a:p>
                      <a:r>
                        <a:rPr lang="en-GB" sz="2000" b="1" dirty="0" err="1" smtClean="0"/>
                        <a:t>UoA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0.24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0.11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  <a:endParaRPr lang="en-GB" sz="2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0" y="3068960"/>
            <a:ext cx="7164288" cy="11521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Explosion 1 6"/>
          <p:cNvSpPr/>
          <p:nvPr/>
        </p:nvSpPr>
        <p:spPr>
          <a:xfrm>
            <a:off x="5868144" y="196445"/>
            <a:ext cx="3096344" cy="288032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>
                <a:solidFill>
                  <a:schemeClr val="tx1"/>
                </a:solidFill>
              </a:rPr>
              <a:t>Micusp</a:t>
            </a:r>
            <a:r>
              <a:rPr lang="en-GB" b="1" dirty="0" smtClean="0">
                <a:solidFill>
                  <a:schemeClr val="tx1"/>
                </a:solidFill>
              </a:rPr>
              <a:t> seems  the most interactive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3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>
                <a:latin typeface="Arial Rounded MT Bold" pitchFamily="34" charset="0"/>
              </a:rPr>
              <a:t>Interactivity</a:t>
            </a:r>
            <a:r>
              <a:rPr lang="en-GB" sz="3200" dirty="0">
                <a:latin typeface="Arial Rounded MT Bold" pitchFamily="34" charset="0"/>
              </a:rPr>
              <a:t/>
            </a:r>
            <a:br>
              <a:rPr lang="en-GB" sz="3200" dirty="0">
                <a:latin typeface="Arial Rounded MT Bold" pitchFamily="34" charset="0"/>
              </a:rPr>
            </a:br>
            <a:r>
              <a:rPr lang="en-GB" sz="3200" dirty="0">
                <a:latin typeface="Arial Rounded MT Bold" pitchFamily="34" charset="0"/>
              </a:rPr>
              <a:t>(excluding references and footnotes)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106127"/>
              </p:ext>
            </p:extLst>
          </p:nvPr>
        </p:nvGraphicFramePr>
        <p:xfrm>
          <a:off x="467545" y="1628800"/>
          <a:ext cx="8274530" cy="46805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5"/>
                <a:gridCol w="1632181"/>
                <a:gridCol w="1632181"/>
                <a:gridCol w="1632181"/>
                <a:gridCol w="2153852"/>
              </a:tblGrid>
              <a:tr h="1778071">
                <a:tc>
                  <a:txBody>
                    <a:bodyPr/>
                    <a:lstStyle/>
                    <a:p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</a:t>
                      </a:r>
                      <a:r>
                        <a:rPr lang="en-GB" sz="2400" b="1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st</a:t>
                      </a: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person</a:t>
                      </a:r>
                    </a:p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pronoun %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</a:t>
                      </a:r>
                      <a:r>
                        <a:rPr lang="en-GB" sz="2400" b="1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nd</a:t>
                      </a: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person</a:t>
                      </a:r>
                    </a:p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pronoun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Question marks %</a:t>
                      </a:r>
                    </a:p>
                    <a:p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Contractions %</a:t>
                      </a:r>
                    </a:p>
                  </a:txBody>
                  <a:tcPr/>
                </a:tc>
              </a:tr>
              <a:tr h="972391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MICUSP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0.63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0.26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0.10</a:t>
                      </a:r>
                      <a:endParaRPr lang="en-GB" sz="240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0.18</a:t>
                      </a:r>
                      <a:endParaRPr lang="en-GB" sz="2400" b="1" dirty="0"/>
                    </a:p>
                  </a:txBody>
                  <a:tcPr/>
                </a:tc>
              </a:tr>
              <a:tr h="957665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chemeClr val="tx1"/>
                          </a:solidFill>
                        </a:rPr>
                        <a:t>BAWE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0.61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0.23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0.05</a:t>
                      </a:r>
                      <a:endParaRPr lang="en-GB" sz="240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 smtClean="0"/>
                        <a:t>0.14</a:t>
                      </a:r>
                      <a:endParaRPr lang="en-GB" sz="2400" b="1" dirty="0"/>
                    </a:p>
                  </a:txBody>
                  <a:tcPr/>
                </a:tc>
              </a:tr>
              <a:tr h="972391">
                <a:tc>
                  <a:txBody>
                    <a:bodyPr/>
                    <a:lstStyle/>
                    <a:p>
                      <a:r>
                        <a:rPr lang="en-GB" sz="2000" b="1" dirty="0" err="1" smtClean="0">
                          <a:solidFill>
                            <a:schemeClr val="tx1"/>
                          </a:solidFill>
                        </a:rPr>
                        <a:t>UoA</a:t>
                      </a:r>
                      <a:endParaRPr lang="en-GB" sz="20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0.24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0.11</a:t>
                      </a:r>
                      <a:endParaRPr lang="en-GB" sz="24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  <a:endParaRPr lang="en-GB" sz="2400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0.09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xplosion 2 4"/>
          <p:cNvSpPr/>
          <p:nvPr/>
        </p:nvSpPr>
        <p:spPr>
          <a:xfrm>
            <a:off x="2051720" y="1916832"/>
            <a:ext cx="5256584" cy="3744416"/>
          </a:xfrm>
          <a:prstGeom prst="irregularSeal2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MICASE seems the most informal, </a:t>
            </a:r>
          </a:p>
          <a:p>
            <a:pPr algn="ctr"/>
            <a:endParaRPr lang="en-GB" sz="200" b="1" dirty="0">
              <a:solidFill>
                <a:schemeClr val="tx1"/>
              </a:solidFill>
            </a:endParaRPr>
          </a:p>
          <a:p>
            <a:pPr algn="ctr"/>
            <a:r>
              <a:rPr lang="en-GB" sz="2400" b="1" dirty="0" err="1" smtClean="0">
                <a:solidFill>
                  <a:schemeClr val="tx1"/>
                </a:solidFill>
              </a:rPr>
              <a:t>UoA</a:t>
            </a:r>
            <a:r>
              <a:rPr lang="en-GB" sz="2400" b="1" dirty="0" smtClean="0">
                <a:solidFill>
                  <a:schemeClr val="tx1"/>
                </a:solidFill>
              </a:rPr>
              <a:t> the most formal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54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>
                <a:latin typeface="Arial Rounded MT Bold" pitchFamily="34" charset="0"/>
              </a:rPr>
              <a:t>Why is it important to investigate </a:t>
            </a:r>
            <a:r>
              <a:rPr lang="en-NZ" sz="3200" dirty="0" smtClean="0">
                <a:latin typeface="Arial Rounded MT Bold" pitchFamily="34" charset="0"/>
              </a:rPr>
              <a:t>differences</a:t>
            </a:r>
            <a:r>
              <a:rPr lang="en-NZ" sz="3200" dirty="0">
                <a:latin typeface="Arial Rounded MT Bold" pitchFamily="34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There’s a tendency to lump together ‘Anglo-American’ or ‘Western’ writing styles</a:t>
            </a:r>
            <a:r>
              <a:rPr lang="en-NZ" dirty="0" smtClean="0"/>
              <a:t>. This causes problems for academic writing research.</a:t>
            </a:r>
            <a:endParaRPr lang="en-NZ" dirty="0"/>
          </a:p>
          <a:p>
            <a:r>
              <a:rPr lang="en-NZ" dirty="0" smtClean="0"/>
              <a:t>Local differences in writing styles </a:t>
            </a:r>
            <a:r>
              <a:rPr lang="en-NZ" smtClean="0"/>
              <a:t>and tutor </a:t>
            </a:r>
            <a:r>
              <a:rPr lang="en-NZ" dirty="0" smtClean="0"/>
              <a:t>expectations could affect progress of students moving across settings.  </a:t>
            </a:r>
          </a:p>
          <a:p>
            <a:r>
              <a:rPr lang="en-NZ" dirty="0" smtClean="0"/>
              <a:t>Local differences may not be reflected in published EAP materials.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2DD71-2401-4B2A-972E-07A0F70E8E9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03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examples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3381092"/>
            <a:ext cx="8100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book ends with the narrator, seeing all [his] family assembled once more by a cheerful fireside (199). It is clear that he sees nothing more perfect in life than a happy, loyal family. </a:t>
            </a:r>
            <a:r>
              <a:rPr lang="en-GB" dirty="0">
                <a:solidFill>
                  <a:srgbClr val="FF0000"/>
                </a:solidFill>
              </a:rPr>
              <a:t>Yet is the narrator's family </a:t>
            </a:r>
            <a:r>
              <a:rPr lang="en-GB" dirty="0" smtClean="0">
                <a:solidFill>
                  <a:srgbClr val="FF0000"/>
                </a:solidFill>
              </a:rPr>
              <a:t>loyal</a:t>
            </a:r>
            <a:r>
              <a:rPr lang="en-GB" i="1" dirty="0" smtClean="0">
                <a:solidFill>
                  <a:srgbClr val="FF0000"/>
                </a:solidFill>
              </a:rPr>
              <a:t>?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/>
              <a:t>Olivia runs away from home, which, at the time, was a grievous insult to her families </a:t>
            </a:r>
            <a:r>
              <a:rPr lang="en-GB" dirty="0" err="1"/>
              <a:t>honor</a:t>
            </a:r>
            <a:r>
              <a:rPr lang="en-GB" dirty="0"/>
              <a:t>. </a:t>
            </a:r>
            <a:r>
              <a:rPr lang="en-GB" dirty="0" smtClean="0"/>
              <a:t>(</a:t>
            </a:r>
            <a:r>
              <a:rPr lang="en-GB" b="1" dirty="0" smtClean="0"/>
              <a:t>MICUSP</a:t>
            </a:r>
            <a:r>
              <a:rPr lang="en-GB" dirty="0"/>
              <a:t> </a:t>
            </a:r>
            <a:r>
              <a:rPr lang="en-GB" b="1" dirty="0" smtClean="0"/>
              <a:t>ENG.G0.02)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34076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Returns </a:t>
            </a:r>
            <a:r>
              <a:rPr lang="en-GB" dirty="0"/>
              <a:t>suitable is a trick of speech that could mean anything, and certainly </a:t>
            </a:r>
            <a:r>
              <a:rPr lang="en-GB" dirty="0">
                <a:solidFill>
                  <a:srgbClr val="FF0000"/>
                </a:solidFill>
              </a:rPr>
              <a:t>doesn’t </a:t>
            </a:r>
            <a:r>
              <a:rPr lang="en-GB" dirty="0"/>
              <a:t>directly mean that Roxana would lay her life down for Amy. Roxana also deems it an excess of affection, which means Roxana herself </a:t>
            </a:r>
            <a:r>
              <a:rPr lang="en-GB" dirty="0">
                <a:solidFill>
                  <a:srgbClr val="FF0000"/>
                </a:solidFill>
              </a:rPr>
              <a:t>doesn’t </a:t>
            </a:r>
            <a:r>
              <a:rPr lang="en-GB" dirty="0"/>
              <a:t>consider it </a:t>
            </a:r>
            <a:r>
              <a:rPr lang="en-GB" dirty="0" smtClean="0"/>
              <a:t>normal…….  		(</a:t>
            </a:r>
            <a:r>
              <a:rPr lang="en-GB" b="1" dirty="0"/>
              <a:t>MICUSP </a:t>
            </a:r>
            <a:r>
              <a:rPr lang="en-GB" b="1" dirty="0" smtClean="0"/>
              <a:t>ENG.G0.47.1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857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and footnotes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319713"/>
              </p:ext>
            </p:extLst>
          </p:nvPr>
        </p:nvGraphicFramePr>
        <p:xfrm>
          <a:off x="323528" y="1412776"/>
          <a:ext cx="8507288" cy="2673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1875656"/>
                <a:gridCol w="1875656"/>
                <a:gridCol w="1875656"/>
              </a:tblGrid>
              <a:tr h="600596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Total no. references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168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262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103</a:t>
                      </a:r>
                      <a:endParaRPr lang="en-GB" sz="2800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Mean no.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6.7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2.2</a:t>
                      </a:r>
                      <a:endParaRPr lang="en-GB" sz="2800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Total</a:t>
                      </a:r>
                      <a:r>
                        <a:rPr lang="en-GB" sz="2400" b="1" baseline="0" dirty="0" smtClean="0"/>
                        <a:t>  w</a:t>
                      </a:r>
                      <a:r>
                        <a:rPr lang="en-GB" sz="2400" b="1" dirty="0" smtClean="0"/>
                        <a:t>ords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691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3009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393</a:t>
                      </a:r>
                      <a:endParaRPr lang="en-GB" sz="2800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Mean no. words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84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and footnotes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694673"/>
              </p:ext>
            </p:extLst>
          </p:nvPr>
        </p:nvGraphicFramePr>
        <p:xfrm>
          <a:off x="323528" y="1412776"/>
          <a:ext cx="8507288" cy="2673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1875656"/>
                <a:gridCol w="1875656"/>
                <a:gridCol w="1875656"/>
              </a:tblGrid>
              <a:tr h="600596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 no. references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168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262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103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Mean no.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6.7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2.2</a:t>
                      </a:r>
                      <a:endParaRPr lang="en-GB" sz="2800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w</a:t>
                      </a: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ords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691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3009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393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Mean no. words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899592" y="4725144"/>
            <a:ext cx="7632848" cy="172819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ysClr val="windowText" lastClr="000000"/>
                </a:solidFill>
              </a:rPr>
              <a:t>Big differences in the number and length of references and footnotes</a:t>
            </a:r>
            <a:endParaRPr lang="en-GB" sz="3200" dirty="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8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and footnotes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225167"/>
              </p:ext>
            </p:extLst>
          </p:nvPr>
        </p:nvGraphicFramePr>
        <p:xfrm>
          <a:off x="323528" y="1412776"/>
          <a:ext cx="8507288" cy="2673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/>
                <a:gridCol w="1875656"/>
                <a:gridCol w="1875656"/>
                <a:gridCol w="1875656"/>
              </a:tblGrid>
              <a:tr h="600596">
                <a:tc>
                  <a:txBody>
                    <a:bodyPr/>
                    <a:lstStyle/>
                    <a:p>
                      <a:pPr algn="ctr"/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 no. references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168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262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103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 smtClean="0"/>
                        <a:t>Mean no.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6.7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10.5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2.2</a:t>
                      </a:r>
                      <a:endParaRPr lang="en-GB" sz="2800" dirty="0"/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</a:t>
                      </a:r>
                      <a:r>
                        <a:rPr lang="en-GB" sz="2400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 w</a:t>
                      </a:r>
                      <a:r>
                        <a:rPr lang="en-GB" sz="24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ords</a:t>
                      </a:r>
                      <a:endParaRPr lang="en-GB" sz="24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691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3009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393</a:t>
                      </a:r>
                      <a:endParaRPr lang="en-GB" sz="2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29839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Mean no. words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28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120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8</a:t>
                      </a:r>
                      <a:endParaRPr lang="en-GB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Callout 2"/>
          <p:cNvSpPr/>
          <p:nvPr/>
        </p:nvSpPr>
        <p:spPr>
          <a:xfrm>
            <a:off x="5059618" y="4629059"/>
            <a:ext cx="4097867" cy="1656184"/>
          </a:xfrm>
          <a:prstGeom prst="wedgeEllipseCallout">
            <a:avLst>
              <a:gd name="adj1" fmla="val 12009"/>
              <a:gd name="adj2" fmla="val -145053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MICUSP has  far fewer references – often only to the source under discussion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467544" y="764704"/>
            <a:ext cx="4434573" cy="1656184"/>
          </a:xfrm>
          <a:prstGeom prst="wedgeRoundRectCallout">
            <a:avLst>
              <a:gd name="adj1" fmla="val 57203"/>
              <a:gd name="adj2" fmla="val 90881"/>
              <a:gd name="adj3" fmla="val 16667"/>
            </a:avLst>
          </a:prstGeom>
          <a:gradFill flip="none" rotWithShape="1">
            <a:gsLst>
              <a:gs pos="0">
                <a:srgbClr val="00FF99">
                  <a:tint val="66000"/>
                  <a:satMod val="160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</a:rPr>
              <a:t>BAWE has lots of references, and long footnotes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136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46176"/>
              </p:ext>
            </p:extLst>
          </p:nvPr>
        </p:nvGraphicFramePr>
        <p:xfrm>
          <a:off x="1403648" y="2348880"/>
          <a:ext cx="6096000" cy="2307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2032000"/>
                <a:gridCol w="2032000"/>
              </a:tblGrid>
              <a:tr h="936104">
                <a:tc>
                  <a:txBody>
                    <a:bodyPr/>
                    <a:lstStyle/>
                    <a:p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General</a:t>
                      </a:r>
                      <a:r>
                        <a:rPr lang="en-GB" sz="2400" b="1" baseline="0" dirty="0" smtClean="0"/>
                        <a:t> argument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Close</a:t>
                      </a:r>
                      <a:r>
                        <a:rPr lang="en-GB" sz="2400" b="1" baseline="0" dirty="0" smtClean="0"/>
                        <a:t> text analysis</a:t>
                      </a:r>
                      <a:endParaRPr lang="en-GB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MICUSP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45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BAWE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5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b="1" dirty="0" smtClean="0"/>
                        <a:t>Auckland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23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2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548680"/>
            <a:ext cx="84969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Differences in use of footnotes and references is probably not due to differences in assignment purpose….</a:t>
            </a:r>
            <a:endParaRPr lang="en-GB" sz="3200" i="1" dirty="0" smtClean="0"/>
          </a:p>
          <a:p>
            <a:endParaRPr lang="en-GB" dirty="0"/>
          </a:p>
        </p:txBody>
      </p:sp>
      <p:sp>
        <p:nvSpPr>
          <p:cNvPr id="2" name="Oval Callout 1"/>
          <p:cNvSpPr/>
          <p:nvPr/>
        </p:nvSpPr>
        <p:spPr>
          <a:xfrm>
            <a:off x="2195736" y="4769768"/>
            <a:ext cx="3419872" cy="1827584"/>
          </a:xfrm>
          <a:prstGeom prst="wedgeEllipseCallout">
            <a:avLst>
              <a:gd name="adj1" fmla="val 44029"/>
              <a:gd name="adj2" fmla="val -81028"/>
            </a:avLst>
          </a:prstGeom>
          <a:gradFill flip="none" rotWithShape="1">
            <a:gsLst>
              <a:gs pos="0">
                <a:srgbClr val="14EDF8">
                  <a:tint val="66000"/>
                  <a:satMod val="160000"/>
                </a:srgbClr>
              </a:gs>
              <a:gs pos="50000">
                <a:srgbClr val="14EDF8">
                  <a:tint val="44500"/>
                  <a:satMod val="160000"/>
                </a:srgbClr>
              </a:gs>
              <a:gs pos="100000">
                <a:srgbClr val="14EDF8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BAWE has more  ‘close text analysis’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43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87" y="3573016"/>
            <a:ext cx="48577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412" y="4748743"/>
            <a:ext cx="6819900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572" y="3005668"/>
            <a:ext cx="54959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205693"/>
            <a:ext cx="1219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5436096" y="1094343"/>
            <a:ext cx="3456384" cy="1398553"/>
          </a:xfrm>
          <a:prstGeom prst="wedgeEllipseCallout">
            <a:avLst>
              <a:gd name="adj1" fmla="val -36020"/>
              <a:gd name="adj2" fmla="val 116985"/>
            </a:avLst>
          </a:prstGeom>
          <a:gradFill flip="none" rotWithShape="1">
            <a:gsLst>
              <a:gs pos="0">
                <a:srgbClr val="14EDF8">
                  <a:tint val="66000"/>
                  <a:satMod val="160000"/>
                </a:srgbClr>
              </a:gs>
              <a:gs pos="50000">
                <a:srgbClr val="14EDF8">
                  <a:tint val="44500"/>
                  <a:satMod val="160000"/>
                </a:srgbClr>
              </a:gs>
              <a:gs pos="100000">
                <a:srgbClr val="14EDF8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MICUSP references </a:t>
            </a:r>
            <a:r>
              <a:rPr lang="en-GB" dirty="0">
                <a:solidFill>
                  <a:schemeClr val="tx1"/>
                </a:solidFill>
              </a:rPr>
              <a:t>are a list of ‘Works Cited’ and/or numbered end notes</a:t>
            </a:r>
            <a:endParaRPr lang="en-GB" dirty="0"/>
          </a:p>
        </p:txBody>
      </p:sp>
      <p:sp>
        <p:nvSpPr>
          <p:cNvPr id="5" name="Oval Callout 4"/>
          <p:cNvSpPr/>
          <p:nvPr/>
        </p:nvSpPr>
        <p:spPr>
          <a:xfrm>
            <a:off x="3635896" y="3861049"/>
            <a:ext cx="3528392" cy="1656183"/>
          </a:xfrm>
          <a:prstGeom prst="wedgeEllipseCallout">
            <a:avLst>
              <a:gd name="adj1" fmla="val 60086"/>
              <a:gd name="adj2" fmla="val -43090"/>
            </a:avLst>
          </a:prstGeom>
          <a:gradFill flip="none" rotWithShape="1">
            <a:gsLst>
              <a:gs pos="0">
                <a:srgbClr val="00FF99">
                  <a:tint val="66000"/>
                  <a:satMod val="160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Often only references to the  work under discussion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692696"/>
            <a:ext cx="37714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References  in  MICUSP </a:t>
            </a:r>
            <a:endParaRPr lang="en-GB" sz="2800" b="1" dirty="0"/>
          </a:p>
        </p:txBody>
      </p:sp>
      <p:sp>
        <p:nvSpPr>
          <p:cNvPr id="3" name="Oval Callout 2"/>
          <p:cNvSpPr/>
          <p:nvPr/>
        </p:nvSpPr>
        <p:spPr>
          <a:xfrm>
            <a:off x="276572" y="567844"/>
            <a:ext cx="3312368" cy="1296144"/>
          </a:xfrm>
          <a:prstGeom prst="wedgeEllipseCallout">
            <a:avLst>
              <a:gd name="adj1" fmla="val -35505"/>
              <a:gd name="adj2" fmla="val 133166"/>
            </a:avLst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47% of MICUSP sample have  </a:t>
            </a:r>
            <a:r>
              <a:rPr lang="en-GB" u="sng" dirty="0" smtClean="0">
                <a:solidFill>
                  <a:schemeClr val="tx1"/>
                </a:solidFill>
              </a:rPr>
              <a:t>only one or no </a:t>
            </a:r>
            <a:r>
              <a:rPr lang="en-GB" dirty="0" smtClean="0">
                <a:solidFill>
                  <a:schemeClr val="tx1"/>
                </a:solidFill>
              </a:rPr>
              <a:t>references.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13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978139" cy="850106"/>
          </a:xfrm>
        </p:spPr>
        <p:txBody>
          <a:bodyPr/>
          <a:lstStyle/>
          <a:p>
            <a:r>
              <a:rPr lang="en-GB" dirty="0" smtClean="0"/>
              <a:t>BAWE &amp; </a:t>
            </a:r>
            <a:r>
              <a:rPr lang="en-GB" dirty="0" err="1" smtClean="0"/>
              <a:t>UoA</a:t>
            </a:r>
            <a:r>
              <a:rPr lang="en-GB" dirty="0" smtClean="0"/>
              <a:t> footnotes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15" y="1412776"/>
            <a:ext cx="881248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" y="4221088"/>
            <a:ext cx="8740351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4773240" y="2205927"/>
            <a:ext cx="4176464" cy="2088232"/>
          </a:xfrm>
          <a:prstGeom prst="wedgeEllipseCallout">
            <a:avLst>
              <a:gd name="adj1" fmla="val -69007"/>
              <a:gd name="adj2" fmla="val 5737"/>
            </a:avLst>
          </a:prstGeom>
          <a:gradFill flip="none" rotWithShape="1">
            <a:gsLst>
              <a:gs pos="0">
                <a:srgbClr val="00FF99">
                  <a:tint val="66000"/>
                  <a:satMod val="160000"/>
                </a:srgbClr>
              </a:gs>
              <a:gs pos="50000">
                <a:srgbClr val="00FF99">
                  <a:tint val="44500"/>
                  <a:satMod val="160000"/>
                </a:srgbClr>
              </a:gs>
              <a:gs pos="100000">
                <a:srgbClr val="00FF99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MLA –style , containing </a:t>
            </a:r>
            <a:r>
              <a:rPr lang="en-GB" dirty="0">
                <a:solidFill>
                  <a:schemeClr val="tx1"/>
                </a:solidFill>
              </a:rPr>
              <a:t>the  “comment, explanation, or information that the text can’t accommodate” 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88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09" y="606954"/>
            <a:ext cx="8586205" cy="230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75635" y="2911211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MICUSP ENG.G0.43.1</a:t>
            </a:r>
            <a:endParaRPr lang="en-GB" dirty="0"/>
          </a:p>
        </p:txBody>
      </p:sp>
      <p:sp>
        <p:nvSpPr>
          <p:cNvPr id="3" name="Oval Callout 2"/>
          <p:cNvSpPr/>
          <p:nvPr/>
        </p:nvSpPr>
        <p:spPr>
          <a:xfrm>
            <a:off x="683568" y="4077072"/>
            <a:ext cx="6264696" cy="2520280"/>
          </a:xfrm>
          <a:prstGeom prst="wedgeEllipseCallout">
            <a:avLst>
              <a:gd name="adj1" fmla="val 41975"/>
              <a:gd name="adj2" fmla="val -79939"/>
            </a:avLst>
          </a:prstGeom>
          <a:gradFill flip="none" rotWithShape="1">
            <a:gsLst>
              <a:gs pos="0">
                <a:srgbClr val="FE0EDC">
                  <a:tint val="66000"/>
                  <a:satMod val="160000"/>
                </a:srgbClr>
              </a:gs>
              <a:gs pos="50000">
                <a:srgbClr val="FE0EDC">
                  <a:tint val="44500"/>
                  <a:satMod val="160000"/>
                </a:srgbClr>
              </a:gs>
              <a:gs pos="100000">
                <a:srgbClr val="FE0EDC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 smtClean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The  only assignment in the MICUSP sample with footnotes .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 Lots of references  to self: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“I have added”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“I make no assumption”</a:t>
            </a: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“I wish to make the point”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13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Indications of advanced academic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676456" cy="32689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With each year of study, BAWE texts become:</a:t>
            </a:r>
          </a:p>
          <a:p>
            <a:r>
              <a:rPr lang="en-GB" dirty="0" smtClean="0"/>
              <a:t>denser and more ‘compressed’</a:t>
            </a:r>
          </a:p>
          <a:p>
            <a:r>
              <a:rPr lang="en-GB" dirty="0" smtClean="0"/>
              <a:t>more nominalised</a:t>
            </a:r>
          </a:p>
          <a:p>
            <a:r>
              <a:rPr lang="en-GB" dirty="0" smtClean="0"/>
              <a:t>less personal</a:t>
            </a:r>
          </a:p>
          <a:p>
            <a:endParaRPr lang="en-GB" dirty="0"/>
          </a:p>
          <a:p>
            <a:pPr marL="0" indent="0" algn="r">
              <a:buNone/>
            </a:pPr>
            <a:r>
              <a:rPr lang="en-GB" sz="2400" dirty="0" smtClean="0"/>
              <a:t>(Nesi &amp; Gardner 2012; Gardner, Nesi &amp; Biber forthcoming)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1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en-GB" i="1" dirty="0"/>
              <a:t>Common European Framework </a:t>
            </a:r>
            <a:r>
              <a:rPr lang="en-GB" dirty="0" smtClean="0"/>
              <a:t>(CEF) proficiency levels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80920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higher the CEF level, the greater the</a:t>
            </a:r>
          </a:p>
          <a:p>
            <a:r>
              <a:rPr lang="en-GB" dirty="0" smtClean="0"/>
              <a:t>word length</a:t>
            </a:r>
            <a:endParaRPr lang="en-GB" dirty="0"/>
          </a:p>
          <a:p>
            <a:r>
              <a:rPr lang="en-GB" dirty="0" smtClean="0"/>
              <a:t>average </a:t>
            </a:r>
            <a:r>
              <a:rPr lang="en-GB" dirty="0"/>
              <a:t>sentence </a:t>
            </a:r>
            <a:r>
              <a:rPr lang="en-GB" dirty="0" smtClean="0"/>
              <a:t>length</a:t>
            </a:r>
            <a:endParaRPr lang="en-GB" dirty="0"/>
          </a:p>
          <a:p>
            <a:r>
              <a:rPr lang="en-GB" dirty="0" smtClean="0"/>
              <a:t>Noun Phrase length and  </a:t>
            </a:r>
            <a:r>
              <a:rPr lang="en-GB" dirty="0"/>
              <a:t>left </a:t>
            </a:r>
            <a:r>
              <a:rPr lang="en-GB" dirty="0" err="1"/>
              <a:t>embeddedness</a:t>
            </a:r>
            <a:r>
              <a:rPr lang="en-GB" dirty="0"/>
              <a:t> </a:t>
            </a:r>
            <a:r>
              <a:rPr lang="en-GB" dirty="0" smtClean="0"/>
              <a:t>(words </a:t>
            </a:r>
            <a:r>
              <a:rPr lang="en-GB" dirty="0"/>
              <a:t>before the main verb) 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 algn="r">
              <a:buNone/>
            </a:pPr>
            <a:r>
              <a:rPr lang="en-GB" sz="2800" dirty="0"/>
              <a:t>(Present-Thomas 2014)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76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800200"/>
          </a:xfrm>
        </p:spPr>
        <p:txBody>
          <a:bodyPr>
            <a:normAutofit/>
          </a:bodyPr>
          <a:lstStyle/>
          <a:p>
            <a:r>
              <a:rPr lang="en-GB" sz="3100" dirty="0" smtClean="0">
                <a:latin typeface="Arial Rounded MT Bold" pitchFamily="34" charset="0"/>
              </a:rPr>
              <a:t>Kruse &amp; Chitez (2012) – a comparison of university genres across three Swiss regions (French, German and Italian)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91264" cy="39933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They conclude:</a:t>
            </a:r>
          </a:p>
          <a:p>
            <a:r>
              <a:rPr lang="en-GB" dirty="0" smtClean="0"/>
              <a:t>The</a:t>
            </a:r>
            <a:r>
              <a:rPr lang="en-GB" b="1" dirty="0" smtClean="0"/>
              <a:t> Italian</a:t>
            </a:r>
            <a:r>
              <a:rPr lang="en-GB" dirty="0" smtClean="0"/>
              <a:t>-speaking</a:t>
            </a:r>
            <a:r>
              <a:rPr lang="en-GB" b="1" dirty="0" smtClean="0"/>
              <a:t> </a:t>
            </a:r>
            <a:r>
              <a:rPr lang="en-GB" dirty="0" smtClean="0"/>
              <a:t>university stressed the expression of knowledge ‘in a personal voice’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b="1" dirty="0" smtClean="0"/>
              <a:t>French</a:t>
            </a:r>
            <a:r>
              <a:rPr lang="en-GB" dirty="0" smtClean="0"/>
              <a:t>-speaking university stressed the voice of the discipline – ‘the personal should not appear in the text’</a:t>
            </a:r>
          </a:p>
          <a:p>
            <a:r>
              <a:rPr lang="en-GB" dirty="0" smtClean="0"/>
              <a:t>The </a:t>
            </a:r>
            <a:r>
              <a:rPr lang="en-GB" b="1" dirty="0" smtClean="0"/>
              <a:t>German</a:t>
            </a:r>
            <a:r>
              <a:rPr lang="en-GB" dirty="0" smtClean="0"/>
              <a:t>-speaking university required students to switch between the academic and the personal, according to genre.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5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we conclude?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UoA</a:t>
            </a:r>
            <a:r>
              <a:rPr lang="en-GB" dirty="0" smtClean="0"/>
              <a:t> essays seem the most ‘academic’ – despite the fact that not all were written by final year students.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MICUSP essays seem the most ‘personal’ – reflecting  the writers’ own responses to the literature.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Explosion 1 3"/>
          <p:cNvSpPr/>
          <p:nvPr/>
        </p:nvSpPr>
        <p:spPr>
          <a:xfrm>
            <a:off x="3779912" y="2276872"/>
            <a:ext cx="5184576" cy="3920740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Could this be due to the education </a:t>
            </a:r>
            <a:r>
              <a:rPr lang="en-GB" sz="2800" dirty="0" smtClean="0">
                <a:solidFill>
                  <a:schemeClr val="tx1"/>
                </a:solidFill>
              </a:rPr>
              <a:t>systems?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64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Typical US student writing experience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High school – non-academic personal essays or pseudo-academic 5-paragraph essays</a:t>
            </a:r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year university – composition, ‘generalised academic writing’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year  - first introduction to disciplinary approaches</a:t>
            </a:r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year – starting to produce ‘expert insider prose’</a:t>
            </a:r>
          </a:p>
          <a:p>
            <a:pPr marL="0" indent="0" algn="r">
              <a:buNone/>
            </a:pPr>
            <a:r>
              <a:rPr lang="en-GB" dirty="0"/>
              <a:t>(MacDonald 1994)</a:t>
            </a:r>
          </a:p>
        </p:txBody>
      </p:sp>
      <p:sp>
        <p:nvSpPr>
          <p:cNvPr id="2" name="Oval Callout 1"/>
          <p:cNvSpPr/>
          <p:nvPr/>
        </p:nvSpPr>
        <p:spPr>
          <a:xfrm>
            <a:off x="3995936" y="4365104"/>
            <a:ext cx="4680520" cy="2016224"/>
          </a:xfrm>
          <a:prstGeom prst="wedgeEllipseCallout">
            <a:avLst>
              <a:gd name="adj1" fmla="val -54454"/>
              <a:gd name="adj2" fmla="val -10937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Compare the UK and NZ, where  there is earlier specialisation, and  less chance to study subjects outside one’s own discipline.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4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2361"/>
            <a:ext cx="3923929" cy="6975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10389" y="1772816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Thanks for listening!</a:t>
            </a:r>
            <a:endParaRPr lang="en-GB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57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850106"/>
          </a:xfrm>
        </p:spPr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886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5000" dirty="0">
              <a:cs typeface="Arial" pitchFamily="34" charset="0"/>
            </a:endParaRPr>
          </a:p>
          <a:p>
            <a:pPr marL="728663" indent="-1185863">
              <a:buNone/>
            </a:pPr>
            <a:r>
              <a:rPr lang="en-GB" sz="7200" b="1" dirty="0" err="1">
                <a:cs typeface="Arial" pitchFamily="34" charset="0"/>
              </a:rPr>
              <a:t>Ädel</a:t>
            </a:r>
            <a:r>
              <a:rPr lang="en-GB" sz="7200" b="1" dirty="0">
                <a:cs typeface="Arial" pitchFamily="34" charset="0"/>
              </a:rPr>
              <a:t>, A. </a:t>
            </a:r>
            <a:r>
              <a:rPr lang="en-GB" sz="7200" dirty="0">
                <a:cs typeface="Arial" pitchFamily="34" charset="0"/>
              </a:rPr>
              <a:t>(</a:t>
            </a:r>
            <a:r>
              <a:rPr lang="en-GB" sz="7200" dirty="0" smtClean="0">
                <a:cs typeface="Arial" pitchFamily="34" charset="0"/>
              </a:rPr>
              <a:t>2008) </a:t>
            </a:r>
            <a:r>
              <a:rPr lang="en-GB" sz="7200" dirty="0" err="1">
                <a:cs typeface="Arial" pitchFamily="34" charset="0"/>
              </a:rPr>
              <a:t>Metadiscourse</a:t>
            </a:r>
            <a:r>
              <a:rPr lang="en-GB" sz="7200" dirty="0">
                <a:cs typeface="Arial" pitchFamily="34" charset="0"/>
              </a:rPr>
              <a:t> across three varieties of English American, British and advanced-learner English. In </a:t>
            </a:r>
            <a:r>
              <a:rPr lang="en-GB" sz="7200" dirty="0" err="1" smtClean="0">
                <a:cs typeface="Arial" pitchFamily="34" charset="0"/>
              </a:rPr>
              <a:t>U.Connor</a:t>
            </a:r>
            <a:r>
              <a:rPr lang="en-GB" sz="7200" dirty="0">
                <a:cs typeface="Arial" pitchFamily="34" charset="0"/>
              </a:rPr>
              <a:t>, </a:t>
            </a:r>
            <a:r>
              <a:rPr lang="en-GB" sz="7200" dirty="0" smtClean="0">
                <a:cs typeface="Arial" pitchFamily="34" charset="0"/>
              </a:rPr>
              <a:t>E. </a:t>
            </a:r>
            <a:r>
              <a:rPr lang="en-GB" sz="7200" dirty="0" err="1">
                <a:cs typeface="Arial" pitchFamily="34" charset="0"/>
              </a:rPr>
              <a:t>Nagelhout</a:t>
            </a:r>
            <a:r>
              <a:rPr lang="en-GB" sz="7200" dirty="0">
                <a:cs typeface="Arial" pitchFamily="34" charset="0"/>
              </a:rPr>
              <a:t> &amp; </a:t>
            </a:r>
            <a:r>
              <a:rPr lang="en-GB" sz="7200" dirty="0" smtClean="0">
                <a:cs typeface="Arial" pitchFamily="34" charset="0"/>
              </a:rPr>
              <a:t>W. </a:t>
            </a:r>
            <a:r>
              <a:rPr lang="en-GB" sz="7200" dirty="0" err="1">
                <a:cs typeface="Arial" pitchFamily="34" charset="0"/>
              </a:rPr>
              <a:t>Rozycki</a:t>
            </a:r>
            <a:r>
              <a:rPr lang="en-GB" sz="7200" dirty="0">
                <a:cs typeface="Arial" pitchFamily="34" charset="0"/>
              </a:rPr>
              <a:t> (Eds.), </a:t>
            </a:r>
            <a:r>
              <a:rPr lang="en-GB" sz="7200" i="1" dirty="0">
                <a:cs typeface="Arial" pitchFamily="34" charset="0"/>
              </a:rPr>
              <a:t>Contrastive Rhetoric: Reaching to Intercultural Rhetoric </a:t>
            </a:r>
            <a:r>
              <a:rPr lang="en-GB" sz="7200" dirty="0">
                <a:cs typeface="Arial" pitchFamily="34" charset="0"/>
              </a:rPr>
              <a:t>(pp. 45-62). </a:t>
            </a:r>
            <a:r>
              <a:rPr lang="en-GB" sz="7200" dirty="0" smtClean="0">
                <a:cs typeface="Arial" pitchFamily="34" charset="0"/>
              </a:rPr>
              <a:t>Amsterdam: John </a:t>
            </a:r>
            <a:r>
              <a:rPr lang="en-GB" sz="7200" dirty="0" err="1">
                <a:cs typeface="Arial" pitchFamily="34" charset="0"/>
              </a:rPr>
              <a:t>Benjamins</a:t>
            </a:r>
            <a:r>
              <a:rPr lang="en-GB" sz="7200" dirty="0">
                <a:cs typeface="Arial" pitchFamily="34" charset="0"/>
              </a:rPr>
              <a:t>. </a:t>
            </a:r>
          </a:p>
          <a:p>
            <a:pPr marL="728663" indent="-1185863">
              <a:buNone/>
            </a:pPr>
            <a:r>
              <a:rPr lang="en-GB" sz="7200" b="1" dirty="0" smtClean="0">
                <a:cs typeface="Arial" pitchFamily="34" charset="0"/>
              </a:rPr>
              <a:t>Chen, M. </a:t>
            </a:r>
            <a:r>
              <a:rPr lang="en-GB" sz="7200" dirty="0" smtClean="0">
                <a:cs typeface="Arial" pitchFamily="34" charset="0"/>
              </a:rPr>
              <a:t>(2013) Overuse or underuse: A corpus study of English phrasal verb use by Chinese, British and American university students. </a:t>
            </a:r>
            <a:r>
              <a:rPr lang="en-GB" sz="7200" i="1" dirty="0" smtClean="0">
                <a:cs typeface="Arial" pitchFamily="34" charset="0"/>
              </a:rPr>
              <a:t>International Journal of Corpus Linguistics </a:t>
            </a:r>
            <a:r>
              <a:rPr lang="en-GB" sz="7200" dirty="0" smtClean="0">
                <a:cs typeface="Arial" pitchFamily="34" charset="0"/>
              </a:rPr>
              <a:t>18 (3) 418-442</a:t>
            </a:r>
          </a:p>
          <a:p>
            <a:pPr marL="728663" indent="-1185863">
              <a:buNone/>
            </a:pPr>
            <a:r>
              <a:rPr lang="en-GB" sz="7200" b="1" dirty="0" smtClean="0">
                <a:cs typeface="Arial" pitchFamily="34" charset="0"/>
              </a:rPr>
              <a:t>James, C. </a:t>
            </a:r>
            <a:r>
              <a:rPr lang="en-GB" sz="7200" dirty="0" smtClean="0">
                <a:cs typeface="Arial" pitchFamily="34" charset="0"/>
              </a:rPr>
              <a:t>(1980) </a:t>
            </a:r>
            <a:r>
              <a:rPr lang="en-GB" sz="7200" i="1" dirty="0" smtClean="0">
                <a:cs typeface="Arial" pitchFamily="34" charset="0"/>
              </a:rPr>
              <a:t>Contrastive Analysis</a:t>
            </a:r>
            <a:r>
              <a:rPr lang="en-GB" sz="7200" dirty="0" smtClean="0">
                <a:cs typeface="Arial" pitchFamily="34" charset="0"/>
              </a:rPr>
              <a:t>. London, Longman. </a:t>
            </a:r>
          </a:p>
          <a:p>
            <a:pPr marL="728663" indent="-1185863">
              <a:buNone/>
            </a:pPr>
            <a:r>
              <a:rPr lang="en-GB" sz="7200" b="1" dirty="0" smtClean="0">
                <a:cs typeface="Arial" pitchFamily="34" charset="0"/>
              </a:rPr>
              <a:t>Kruse, O. &amp; Chitez, M. </a:t>
            </a:r>
            <a:r>
              <a:rPr lang="en-GB" sz="7200" dirty="0" smtClean="0">
                <a:cs typeface="Arial" pitchFamily="34" charset="0"/>
              </a:rPr>
              <a:t>(2012) Contrasting genre mapping in academic contexts: an intercultural approach.  </a:t>
            </a:r>
            <a:r>
              <a:rPr lang="en-GB" sz="7200" i="1" dirty="0" smtClean="0">
                <a:cs typeface="Arial" pitchFamily="34" charset="0"/>
              </a:rPr>
              <a:t>Journal of Academic Writing 2 (1) 59-73</a:t>
            </a:r>
          </a:p>
          <a:p>
            <a:pPr marL="728663" indent="-1185863">
              <a:buNone/>
            </a:pPr>
            <a:r>
              <a:rPr lang="en-NZ" sz="7200" b="1" dirty="0" smtClean="0"/>
              <a:t>MacDonald, S. P. </a:t>
            </a:r>
            <a:r>
              <a:rPr lang="en-NZ" sz="7200" dirty="0" smtClean="0"/>
              <a:t>(1994) </a:t>
            </a:r>
            <a:r>
              <a:rPr lang="en-NZ" sz="7200" i="1" dirty="0" smtClean="0"/>
              <a:t>Professional Academic Writing  In the Humanities and  Social Sciences</a:t>
            </a:r>
            <a:r>
              <a:rPr lang="en-NZ" sz="7200" dirty="0" smtClean="0"/>
              <a:t>. Southern Illinois University</a:t>
            </a:r>
            <a:endParaRPr lang="en-NZ" sz="7200" b="1" dirty="0" smtClean="0"/>
          </a:p>
          <a:p>
            <a:pPr marL="728663" indent="-1185863">
              <a:buNone/>
            </a:pPr>
            <a:r>
              <a:rPr lang="en-NZ" sz="7200" b="1" dirty="0" smtClean="0"/>
              <a:t>Nesi</a:t>
            </a:r>
            <a:r>
              <a:rPr lang="en-NZ" sz="7200" b="1" dirty="0"/>
              <a:t>, H, &amp; Gardner, S. </a:t>
            </a:r>
            <a:r>
              <a:rPr lang="en-NZ" sz="7200" dirty="0" smtClean="0"/>
              <a:t>(2012) </a:t>
            </a:r>
            <a:r>
              <a:rPr lang="en-NZ" sz="7200" i="1" dirty="0" smtClean="0"/>
              <a:t>Genres </a:t>
            </a:r>
            <a:r>
              <a:rPr lang="en-NZ" sz="7200" i="1" dirty="0"/>
              <a:t>across disciplines: Student writing in higher education. </a:t>
            </a:r>
            <a:r>
              <a:rPr lang="en-NZ" sz="7200" dirty="0"/>
              <a:t>Cambridge University Press</a:t>
            </a:r>
            <a:r>
              <a:rPr lang="en-NZ" sz="7200" dirty="0" smtClean="0"/>
              <a:t>.</a:t>
            </a:r>
          </a:p>
          <a:p>
            <a:pPr marL="728663" indent="-1185863">
              <a:buNone/>
            </a:pPr>
            <a:r>
              <a:rPr lang="en-GB" sz="7200" b="1" dirty="0" err="1" smtClean="0"/>
              <a:t>Nini</a:t>
            </a:r>
            <a:r>
              <a:rPr lang="en-GB" sz="7200" b="1" dirty="0"/>
              <a:t>, A</a:t>
            </a:r>
            <a:r>
              <a:rPr lang="en-GB" sz="7200" dirty="0"/>
              <a:t>. (2014). </a:t>
            </a:r>
            <a:r>
              <a:rPr lang="en-GB" sz="7200" i="1" dirty="0"/>
              <a:t>Multidimensional Analysis Tagger 1.2 - Manual</a:t>
            </a:r>
            <a:r>
              <a:rPr lang="en-GB" sz="7200" dirty="0"/>
              <a:t>. Retrieved from: </a:t>
            </a:r>
            <a:r>
              <a:rPr lang="en-GB" sz="7200" u="sng" dirty="0">
                <a:hlinkClick r:id="rId2"/>
              </a:rPr>
              <a:t>http://sites.google.com/site/multidimensionaltagger</a:t>
            </a:r>
            <a:r>
              <a:rPr lang="en-GB" sz="7200" dirty="0"/>
              <a:t> </a:t>
            </a:r>
          </a:p>
          <a:p>
            <a:pPr marL="728663" indent="-1185863">
              <a:buNone/>
            </a:pPr>
            <a:r>
              <a:rPr lang="en-GB" sz="7200" b="1" dirty="0" smtClean="0"/>
              <a:t>Present-Thomas</a:t>
            </a:r>
            <a:r>
              <a:rPr lang="en-GB" sz="7200" b="1" dirty="0"/>
              <a:t>, R. </a:t>
            </a:r>
            <a:r>
              <a:rPr lang="en-GB" sz="7200" dirty="0" smtClean="0"/>
              <a:t>(2014) Academic </a:t>
            </a:r>
            <a:r>
              <a:rPr lang="en-GB" sz="7200" dirty="0"/>
              <a:t>Writing in English: a corpus-based inquiry into the linguistic characteristics of levels </a:t>
            </a:r>
            <a:r>
              <a:rPr lang="en-GB" sz="7200" dirty="0" smtClean="0"/>
              <a:t>B1-C2. </a:t>
            </a:r>
            <a:r>
              <a:rPr lang="en-GB" sz="7200" dirty="0" err="1" smtClean="0"/>
              <a:t>Unversity</a:t>
            </a:r>
            <a:r>
              <a:rPr lang="en-GB" sz="7200" dirty="0" smtClean="0"/>
              <a:t> of Warwick: EALTA  Conference 27-29 May 2014</a:t>
            </a:r>
            <a:endParaRPr lang="en-GB" sz="7200" dirty="0"/>
          </a:p>
          <a:p>
            <a:pPr marL="728663" indent="-1185863">
              <a:buNone/>
            </a:pPr>
            <a:r>
              <a:rPr lang="en-GB" sz="7200" b="1" dirty="0" err="1" smtClean="0"/>
              <a:t>Tausczik</a:t>
            </a:r>
            <a:r>
              <a:rPr lang="en-GB" sz="7200" b="1" dirty="0"/>
              <a:t>, Y.R. &amp; </a:t>
            </a:r>
            <a:r>
              <a:rPr lang="en-GB" sz="7200" b="1" dirty="0" err="1"/>
              <a:t>Pennebaker</a:t>
            </a:r>
            <a:r>
              <a:rPr lang="en-GB" sz="7200" b="1" dirty="0"/>
              <a:t>, J.W. </a:t>
            </a:r>
            <a:r>
              <a:rPr lang="en-GB" sz="7200" dirty="0" smtClean="0"/>
              <a:t>(2010</a:t>
            </a:r>
            <a:r>
              <a:rPr lang="en-GB" sz="7200" dirty="0"/>
              <a:t>)</a:t>
            </a:r>
            <a:r>
              <a:rPr lang="en-GB" sz="7200" dirty="0" smtClean="0"/>
              <a:t> </a:t>
            </a:r>
            <a:r>
              <a:rPr lang="en-GB" sz="7200" dirty="0"/>
              <a:t>The psychological meaning of words: LIWC and the computerised text analysis method. </a:t>
            </a:r>
            <a:r>
              <a:rPr lang="en-GB" sz="7200" i="1" dirty="0"/>
              <a:t>Journal of Language of Language and Social Psychology, </a:t>
            </a:r>
            <a:r>
              <a:rPr lang="en-GB" sz="7200" dirty="0"/>
              <a:t>29, 1: 24-54. </a:t>
            </a:r>
            <a:endParaRPr lang="en-NZ" sz="7200" dirty="0"/>
          </a:p>
          <a:p>
            <a:pPr marL="0" indent="0">
              <a:buNone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51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85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Patterns where BAWE is the outlier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392443"/>
              </p:ext>
            </p:extLst>
          </p:nvPr>
        </p:nvGraphicFramePr>
        <p:xfrm>
          <a:off x="457200" y="1600200"/>
          <a:ext cx="7643192" cy="3356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0798"/>
                <a:gridCol w="1910798"/>
                <a:gridCol w="1910798"/>
                <a:gridCol w="1910798"/>
              </a:tblGrid>
              <a:tr h="93115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MICUSP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BAWE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/>
                        <a:t>UoA</a:t>
                      </a:r>
                      <a:endParaRPr lang="en-GB" sz="2400" b="1" dirty="0"/>
                    </a:p>
                  </a:txBody>
                  <a:tcPr/>
                </a:tc>
              </a:tr>
              <a:tr h="7552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Types in 1st 400 tokens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229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213</a:t>
                      </a:r>
                      <a:endParaRPr lang="en-GB" dirty="0"/>
                    </a:p>
                  </a:txBody>
                  <a:tcPr/>
                </a:tc>
              </a:tr>
              <a:tr h="755267">
                <a:tc>
                  <a:txBody>
                    <a:bodyPr/>
                    <a:lstStyle/>
                    <a:p>
                      <a:r>
                        <a:rPr lang="en-GB" b="1" dirty="0" smtClean="0"/>
                        <a:t>Possibility modals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</a:t>
                      </a:r>
                      <a:endParaRPr lang="en-GB" dirty="0"/>
                    </a:p>
                  </a:txBody>
                  <a:tcPr/>
                </a:tc>
              </a:tr>
              <a:tr h="755267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2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Similar patterns with other features…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471269"/>
              </p:ext>
            </p:extLst>
          </p:nvPr>
        </p:nvGraphicFramePr>
        <p:xfrm>
          <a:off x="1115616" y="1700808"/>
          <a:ext cx="7054409" cy="22392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7876"/>
                <a:gridCol w="1525511"/>
                <a:gridCol w="1525511"/>
                <a:gridCol w="1525511"/>
              </a:tblGrid>
              <a:tr h="67730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MICUSP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BAWE</a:t>
                      </a:r>
                      <a:endParaRPr lang="en-GB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/>
                        <a:t>UoA</a:t>
                      </a:r>
                      <a:endParaRPr lang="en-GB" sz="2400" b="1" dirty="0"/>
                    </a:p>
                  </a:txBody>
                  <a:tcPr/>
                </a:tc>
              </a:tr>
              <a:tr h="618839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He/She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2.6</a:t>
                      </a:r>
                    </a:p>
                  </a:txBody>
                  <a:tcPr/>
                </a:tc>
              </a:tr>
              <a:tr h="471546">
                <a:tc>
                  <a:txBody>
                    <a:bodyPr/>
                    <a:lstStyle/>
                    <a:p>
                      <a:r>
                        <a:rPr lang="en-GB" dirty="0" smtClean="0"/>
                        <a:t>They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0.91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0.74</a:t>
                      </a:r>
                      <a:endParaRPr lang="en-GB" dirty="0"/>
                    </a:p>
                  </a:txBody>
                  <a:tcPr/>
                </a:tc>
              </a:tr>
              <a:tr h="471546">
                <a:tc>
                  <a:txBody>
                    <a:bodyPr/>
                    <a:lstStyle/>
                    <a:p>
                      <a:r>
                        <a:rPr lang="en-GB" dirty="0" smtClean="0"/>
                        <a:t>Conjunctions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>
                <a:latin typeface="Arial Rounded MT Bold" pitchFamily="34" charset="0"/>
              </a:rPr>
              <a:t>Introducing students to the academic discourse community </a:t>
            </a:r>
            <a:r>
              <a:rPr lang="en-GB" sz="3200" dirty="0" smtClean="0">
                <a:latin typeface="Arial Rounded MT Bold" pitchFamily="34" charset="0"/>
              </a:rPr>
              <a:t>in the USA</a:t>
            </a:r>
            <a:endParaRPr lang="en-GB" sz="3200" dirty="0">
              <a:latin typeface="Arial Rounded MT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Fulkerson (2005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) lists objections to the concept:</a:t>
            </a:r>
          </a:p>
          <a:p>
            <a:pPr marL="0" indent="0">
              <a:buNone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Unfair advantage to (white) upper/middle classes?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‘Hegemonic imperialism’ to insist that students use the language of their professors – don’t students ‘have a right to their own language’?</a:t>
            </a:r>
          </a:p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Would students need to learn the discourses of all the fields they take courses in?</a:t>
            </a:r>
          </a:p>
          <a:p>
            <a:pPr marL="0" indent="0">
              <a:buNone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78486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400" dirty="0">
                <a:latin typeface="Arial Rounded MT Bold" panose="020F0704030504030204" pitchFamily="34" charset="0"/>
              </a:rPr>
              <a:t>T</a:t>
            </a:r>
            <a:r>
              <a:rPr lang="en-GB" sz="2400" dirty="0" smtClean="0">
                <a:latin typeface="Arial Rounded MT Bold" panose="020F0704030504030204" pitchFamily="34" charset="0"/>
              </a:rPr>
              <a:t>he </a:t>
            </a:r>
            <a:r>
              <a:rPr lang="en-GB" sz="2400" dirty="0">
                <a:latin typeface="Arial Rounded MT Bold" panose="020F0704030504030204" pitchFamily="34" charset="0"/>
              </a:rPr>
              <a:t>American university admissions </a:t>
            </a:r>
            <a:r>
              <a:rPr lang="en-GB" sz="2400" dirty="0" smtClean="0">
                <a:latin typeface="Arial Rounded MT Bold" panose="020F0704030504030204" pitchFamily="34" charset="0"/>
              </a:rPr>
              <a:t>process encourages a very personal voice</a:t>
            </a:r>
            <a:endParaRPr lang="en-GB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65450" y="4724400"/>
            <a:ext cx="6172200" cy="1857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defRPr/>
            </a:pPr>
            <a:r>
              <a:rPr lang="en-GB" sz="2000" dirty="0" smtClean="0"/>
              <a:t>The 500-600 word “essay” treated as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‘a </a:t>
            </a:r>
            <a:r>
              <a:rPr lang="en-GB" sz="2000" dirty="0"/>
              <a:t>creative writing piece’ </a:t>
            </a:r>
            <a:endParaRPr lang="en-GB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‘</a:t>
            </a:r>
            <a:r>
              <a:rPr lang="en-GB" sz="2000" dirty="0"/>
              <a:t>a marketing tool</a:t>
            </a:r>
            <a:r>
              <a:rPr lang="en-GB" sz="2000" dirty="0" smtClean="0"/>
              <a:t>’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000" dirty="0" smtClean="0"/>
              <a:t>possibly </a:t>
            </a:r>
            <a:r>
              <a:rPr lang="en-GB" sz="2000" dirty="0"/>
              <a:t>starting with ‘a personal anecdote or quote’</a:t>
            </a:r>
            <a:endParaRPr lang="en-GB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GB" sz="2000" dirty="0"/>
          </a:p>
        </p:txBody>
      </p:sp>
      <p:pic>
        <p:nvPicPr>
          <p:cNvPr id="942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150" y="1066800"/>
            <a:ext cx="60483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4876800" y="1295400"/>
            <a:ext cx="2438400" cy="1981200"/>
          </a:xfrm>
          <a:prstGeom prst="wedgeEllipseCallout">
            <a:avLst>
              <a:gd name="adj1" fmla="val -89645"/>
              <a:gd name="adj2" fmla="val 4221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en-GB">
              <a:solidFill>
                <a:srgbClr val="FFFFFF"/>
              </a:solidFill>
            </a:endParaRPr>
          </a:p>
        </p:txBody>
      </p:sp>
      <p:sp>
        <p:nvSpPr>
          <p:cNvPr id="94214" name="TextBox 4"/>
          <p:cNvSpPr txBox="1">
            <a:spLocks noChangeArrowheads="1"/>
          </p:cNvSpPr>
          <p:nvPr/>
        </p:nvSpPr>
        <p:spPr bwMode="auto">
          <a:xfrm>
            <a:off x="5257800" y="1547813"/>
            <a:ext cx="16764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Franklin Gothic Book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cs typeface="Arial" pitchFamily="34" charset="0"/>
              </a:rPr>
              <a:t>Advice  from the Fulbright Commission on US  essay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14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Evidence of difference in British and American essay writing 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cs typeface="Arial" pitchFamily="34" charset="0"/>
              </a:rPr>
              <a:t>Ädel</a:t>
            </a:r>
            <a:r>
              <a:rPr lang="en-GB" dirty="0">
                <a:cs typeface="Arial" pitchFamily="34" charset="0"/>
              </a:rPr>
              <a:t> (2008</a:t>
            </a:r>
            <a:r>
              <a:rPr lang="en-GB" dirty="0" smtClean="0">
                <a:cs typeface="Arial" pitchFamily="34" charset="0"/>
              </a:rPr>
              <a:t>) – </a:t>
            </a:r>
            <a:r>
              <a:rPr lang="en-GB" dirty="0"/>
              <a:t>compared essays from </a:t>
            </a:r>
            <a:r>
              <a:rPr lang="en-GB" dirty="0" smtClean="0"/>
              <a:t>Louvain Corpus of Native English Essays (LOCNESS). The US writers used </a:t>
            </a:r>
            <a:r>
              <a:rPr lang="en-GB" b="1" dirty="0" smtClean="0"/>
              <a:t>significantly more personal </a:t>
            </a:r>
            <a:r>
              <a:rPr lang="en-GB" b="1" dirty="0" err="1" smtClean="0"/>
              <a:t>metadiscourse</a:t>
            </a:r>
            <a:r>
              <a:rPr lang="en-GB" b="1" dirty="0" smtClean="0"/>
              <a:t>.</a:t>
            </a:r>
          </a:p>
          <a:p>
            <a:r>
              <a:rPr lang="en-GB" dirty="0"/>
              <a:t>Chen (2013</a:t>
            </a:r>
            <a:r>
              <a:rPr lang="en-GB" dirty="0" smtClean="0"/>
              <a:t>) – compared essays from LOCNESS-US, GS-UK, MICUSP and BAWE. The US writers </a:t>
            </a:r>
            <a:r>
              <a:rPr lang="en-GB" dirty="0"/>
              <a:t>used </a:t>
            </a:r>
            <a:r>
              <a:rPr lang="en-GB" b="1" dirty="0"/>
              <a:t>significantly more </a:t>
            </a:r>
            <a:r>
              <a:rPr lang="en-GB" b="1" dirty="0" smtClean="0"/>
              <a:t>phrasal verbs.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4" name="Oval Callout 3"/>
          <p:cNvSpPr/>
          <p:nvPr/>
        </p:nvSpPr>
        <p:spPr>
          <a:xfrm>
            <a:off x="5868144" y="3573016"/>
            <a:ext cx="3275856" cy="2376264"/>
          </a:xfrm>
          <a:prstGeom prst="wedgeEllipseCallout">
            <a:avLst>
              <a:gd name="adj1" fmla="val -108516"/>
              <a:gd name="adj2" fmla="val -397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S</a:t>
            </a:r>
            <a:r>
              <a:rPr lang="en-GB" sz="2000" b="1" dirty="0" smtClean="0">
                <a:solidFill>
                  <a:schemeClr val="tx1"/>
                </a:solidFill>
              </a:rPr>
              <a:t>uggests that the  US style is more informal and colloquial 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5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How comparable are these datasets?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Genre</a:t>
            </a:r>
            <a:r>
              <a:rPr lang="en-GB" dirty="0" smtClean="0"/>
              <a:t>, </a:t>
            </a:r>
            <a:r>
              <a:rPr lang="en-GB" b="1" dirty="0" smtClean="0"/>
              <a:t>topic</a:t>
            </a:r>
            <a:r>
              <a:rPr lang="en-GB" dirty="0" smtClean="0"/>
              <a:t>, </a:t>
            </a:r>
            <a:r>
              <a:rPr lang="en-GB" b="1" dirty="0" smtClean="0"/>
              <a:t>discipline</a:t>
            </a:r>
            <a:r>
              <a:rPr lang="en-GB" dirty="0" smtClean="0"/>
              <a:t> and </a:t>
            </a:r>
            <a:r>
              <a:rPr lang="en-GB" b="1" dirty="0" smtClean="0"/>
              <a:t>level of study </a:t>
            </a:r>
            <a:r>
              <a:rPr lang="en-GB" dirty="0" smtClean="0"/>
              <a:t>all have their effect on register – so we need to match all these up as far as possible…..</a:t>
            </a:r>
            <a:endParaRPr lang="en-GB" dirty="0"/>
          </a:p>
        </p:txBody>
      </p:sp>
      <p:sp>
        <p:nvSpPr>
          <p:cNvPr id="4" name="Explosion 1 3"/>
          <p:cNvSpPr/>
          <p:nvPr/>
        </p:nvSpPr>
        <p:spPr>
          <a:xfrm>
            <a:off x="2641126" y="2596215"/>
            <a:ext cx="6747606" cy="4820590"/>
          </a:xfrm>
          <a:prstGeom prst="irregularSeal1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“It is only against a background of sameness that differences are significant”</a:t>
            </a:r>
          </a:p>
          <a:p>
            <a:pPr algn="ctr"/>
            <a:r>
              <a:rPr lang="en-GB" sz="2400" dirty="0" smtClean="0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rPr>
              <a:t>(James 1980:169)</a:t>
            </a:r>
            <a:endParaRPr lang="en-GB" sz="2400" dirty="0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74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b="1" dirty="0"/>
              <a:t>Genre families/categories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980728"/>
            <a:ext cx="25020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/>
              <a:t>BAWE </a:t>
            </a:r>
            <a:r>
              <a:rPr lang="en-NZ" dirty="0"/>
              <a:t> </a:t>
            </a:r>
          </a:p>
          <a:p>
            <a:r>
              <a:rPr lang="en-NZ" dirty="0"/>
              <a:t>Case study</a:t>
            </a:r>
          </a:p>
          <a:p>
            <a:r>
              <a:rPr lang="en-NZ" dirty="0"/>
              <a:t>Critique</a:t>
            </a:r>
          </a:p>
          <a:p>
            <a:r>
              <a:rPr lang="en-NZ" dirty="0"/>
              <a:t>Design specification</a:t>
            </a:r>
          </a:p>
          <a:p>
            <a:r>
              <a:rPr lang="en-NZ" dirty="0"/>
              <a:t>Empathy writing</a:t>
            </a:r>
          </a:p>
          <a:p>
            <a:r>
              <a:rPr lang="en-NZ" dirty="0"/>
              <a:t>Essay</a:t>
            </a:r>
          </a:p>
          <a:p>
            <a:r>
              <a:rPr lang="en-NZ" dirty="0"/>
              <a:t>Exercise</a:t>
            </a:r>
          </a:p>
          <a:p>
            <a:r>
              <a:rPr lang="en-NZ" dirty="0"/>
              <a:t>Explanation</a:t>
            </a:r>
          </a:p>
          <a:p>
            <a:r>
              <a:rPr lang="en-NZ" dirty="0"/>
              <a:t>Literature survey</a:t>
            </a:r>
          </a:p>
          <a:p>
            <a:r>
              <a:rPr lang="en-NZ" dirty="0"/>
              <a:t>Methodology recount</a:t>
            </a:r>
          </a:p>
          <a:p>
            <a:r>
              <a:rPr lang="en-NZ" dirty="0"/>
              <a:t>Narrative recount</a:t>
            </a:r>
          </a:p>
          <a:p>
            <a:r>
              <a:rPr lang="en-NZ" dirty="0"/>
              <a:t>Problem question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Research report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00192" y="2564904"/>
            <a:ext cx="21419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smtClean="0"/>
              <a:t>MICUSP</a:t>
            </a:r>
            <a:endParaRPr lang="en-NZ" sz="2000" b="1" dirty="0"/>
          </a:p>
          <a:p>
            <a:r>
              <a:rPr lang="en-NZ" dirty="0"/>
              <a:t>Argumentative essay</a:t>
            </a:r>
          </a:p>
          <a:p>
            <a:r>
              <a:rPr lang="en-NZ" dirty="0"/>
              <a:t>Creative writing</a:t>
            </a:r>
          </a:p>
          <a:p>
            <a:r>
              <a:rPr lang="en-NZ" dirty="0"/>
              <a:t>Critique/Evaluation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Report</a:t>
            </a:r>
          </a:p>
          <a:p>
            <a:r>
              <a:rPr lang="en-NZ" dirty="0"/>
              <a:t>Research paper</a:t>
            </a:r>
          </a:p>
          <a:p>
            <a:r>
              <a:rPr lang="en-NZ" dirty="0"/>
              <a:t>Response paper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31840" y="980728"/>
            <a:ext cx="235800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err="1" smtClean="0"/>
              <a:t>UoA</a:t>
            </a:r>
            <a:endParaRPr lang="en-NZ" sz="2000" b="1" dirty="0"/>
          </a:p>
          <a:p>
            <a:r>
              <a:rPr lang="en-NZ" dirty="0"/>
              <a:t>Case study</a:t>
            </a:r>
          </a:p>
          <a:p>
            <a:r>
              <a:rPr lang="en-NZ" dirty="0" smtClean="0"/>
              <a:t>Creative writing</a:t>
            </a:r>
            <a:endParaRPr lang="en-NZ" dirty="0"/>
          </a:p>
          <a:p>
            <a:r>
              <a:rPr lang="en-NZ" dirty="0"/>
              <a:t>Design </a:t>
            </a:r>
            <a:r>
              <a:rPr lang="en-NZ" dirty="0" smtClean="0"/>
              <a:t>specification</a:t>
            </a:r>
            <a:endParaRPr lang="en-NZ" dirty="0"/>
          </a:p>
          <a:p>
            <a:r>
              <a:rPr lang="en-NZ" dirty="0" smtClean="0"/>
              <a:t>Essay</a:t>
            </a:r>
          </a:p>
          <a:p>
            <a:r>
              <a:rPr lang="en-NZ" dirty="0" smtClean="0"/>
              <a:t>Evaluation</a:t>
            </a:r>
            <a:endParaRPr lang="en-NZ" dirty="0"/>
          </a:p>
          <a:p>
            <a:r>
              <a:rPr lang="en-NZ" dirty="0"/>
              <a:t>Explanation</a:t>
            </a:r>
          </a:p>
          <a:p>
            <a:r>
              <a:rPr lang="en-NZ" dirty="0"/>
              <a:t>Literature survey</a:t>
            </a:r>
          </a:p>
          <a:p>
            <a:r>
              <a:rPr lang="en-NZ" dirty="0"/>
              <a:t>Methodology recount</a:t>
            </a:r>
          </a:p>
          <a:p>
            <a:r>
              <a:rPr lang="en-NZ" dirty="0" smtClean="0"/>
              <a:t>Narratives</a:t>
            </a:r>
            <a:endParaRPr lang="en-NZ" dirty="0"/>
          </a:p>
          <a:p>
            <a:r>
              <a:rPr lang="en-NZ" dirty="0"/>
              <a:t>Problem question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Research </a:t>
            </a:r>
            <a:r>
              <a:rPr lang="en-NZ" dirty="0" smtClean="0"/>
              <a:t>report</a:t>
            </a:r>
          </a:p>
          <a:p>
            <a:r>
              <a:rPr lang="en-NZ" dirty="0"/>
              <a:t>Public writing</a:t>
            </a:r>
          </a:p>
          <a:p>
            <a:endParaRPr lang="en-NZ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5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404664"/>
            <a:ext cx="518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b="1" dirty="0"/>
              <a:t>Genre families/categories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5536" y="980728"/>
            <a:ext cx="25020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/>
              <a:t>BAWE </a:t>
            </a:r>
            <a:r>
              <a:rPr lang="en-NZ" dirty="0"/>
              <a:t> </a:t>
            </a:r>
          </a:p>
          <a:p>
            <a:r>
              <a:rPr lang="en-NZ" dirty="0"/>
              <a:t>Case study</a:t>
            </a:r>
          </a:p>
          <a:p>
            <a:r>
              <a:rPr lang="en-NZ" dirty="0"/>
              <a:t>Critique</a:t>
            </a:r>
          </a:p>
          <a:p>
            <a:r>
              <a:rPr lang="en-NZ" dirty="0"/>
              <a:t>Design specification</a:t>
            </a:r>
          </a:p>
          <a:p>
            <a:r>
              <a:rPr lang="en-NZ" dirty="0"/>
              <a:t>Empathy writing</a:t>
            </a:r>
          </a:p>
          <a:p>
            <a:r>
              <a:rPr lang="en-NZ" dirty="0"/>
              <a:t>Essay</a:t>
            </a:r>
          </a:p>
          <a:p>
            <a:r>
              <a:rPr lang="en-NZ" dirty="0"/>
              <a:t>Exercise</a:t>
            </a:r>
          </a:p>
          <a:p>
            <a:r>
              <a:rPr lang="en-NZ" dirty="0"/>
              <a:t>Explanation</a:t>
            </a:r>
          </a:p>
          <a:p>
            <a:r>
              <a:rPr lang="en-NZ" dirty="0"/>
              <a:t>Literature survey</a:t>
            </a:r>
          </a:p>
          <a:p>
            <a:r>
              <a:rPr lang="en-NZ" dirty="0"/>
              <a:t>Methodology recount</a:t>
            </a:r>
          </a:p>
          <a:p>
            <a:r>
              <a:rPr lang="en-NZ" dirty="0"/>
              <a:t>Narrative recount</a:t>
            </a:r>
          </a:p>
          <a:p>
            <a:r>
              <a:rPr lang="en-NZ" dirty="0"/>
              <a:t>Problem question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Research report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00192" y="2564904"/>
            <a:ext cx="2141984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smtClean="0"/>
              <a:t>MICUSP</a:t>
            </a:r>
            <a:endParaRPr lang="en-NZ" sz="2000" b="1" dirty="0"/>
          </a:p>
          <a:p>
            <a:r>
              <a:rPr lang="en-NZ" dirty="0"/>
              <a:t>Argumentative essay</a:t>
            </a:r>
          </a:p>
          <a:p>
            <a:r>
              <a:rPr lang="en-NZ" dirty="0"/>
              <a:t>Creative writing</a:t>
            </a:r>
          </a:p>
          <a:p>
            <a:r>
              <a:rPr lang="en-NZ" dirty="0"/>
              <a:t>Critique/Evaluation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Report</a:t>
            </a:r>
          </a:p>
          <a:p>
            <a:r>
              <a:rPr lang="en-NZ" dirty="0"/>
              <a:t>Research paper</a:t>
            </a:r>
          </a:p>
          <a:p>
            <a:r>
              <a:rPr lang="en-NZ" dirty="0"/>
              <a:t>Response paper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185592" y="985683"/>
            <a:ext cx="23580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err="1" smtClean="0"/>
              <a:t>UoA</a:t>
            </a:r>
            <a:endParaRPr lang="en-NZ" sz="2000" b="1" dirty="0" smtClean="0"/>
          </a:p>
          <a:p>
            <a:r>
              <a:rPr lang="en-NZ" dirty="0"/>
              <a:t>Case study</a:t>
            </a:r>
          </a:p>
          <a:p>
            <a:r>
              <a:rPr lang="en-NZ" dirty="0"/>
              <a:t>Creative writing</a:t>
            </a:r>
          </a:p>
          <a:p>
            <a:r>
              <a:rPr lang="en-NZ" dirty="0"/>
              <a:t>Design specification</a:t>
            </a:r>
          </a:p>
          <a:p>
            <a:r>
              <a:rPr lang="en-NZ" dirty="0"/>
              <a:t>Essay</a:t>
            </a:r>
          </a:p>
          <a:p>
            <a:r>
              <a:rPr lang="en-NZ" dirty="0"/>
              <a:t>Evaluation</a:t>
            </a:r>
          </a:p>
          <a:p>
            <a:r>
              <a:rPr lang="en-NZ" dirty="0"/>
              <a:t>Explanation</a:t>
            </a:r>
          </a:p>
          <a:p>
            <a:r>
              <a:rPr lang="en-NZ" dirty="0"/>
              <a:t>Literature survey</a:t>
            </a:r>
          </a:p>
          <a:p>
            <a:r>
              <a:rPr lang="en-NZ" dirty="0"/>
              <a:t>Methodology recount</a:t>
            </a:r>
          </a:p>
          <a:p>
            <a:r>
              <a:rPr lang="en-NZ" dirty="0"/>
              <a:t>Narratives</a:t>
            </a:r>
          </a:p>
          <a:p>
            <a:r>
              <a:rPr lang="en-NZ" dirty="0"/>
              <a:t>Problem question</a:t>
            </a:r>
          </a:p>
          <a:p>
            <a:r>
              <a:rPr lang="en-NZ" dirty="0"/>
              <a:t>Proposal</a:t>
            </a:r>
          </a:p>
          <a:p>
            <a:r>
              <a:rPr lang="en-NZ" dirty="0"/>
              <a:t>Research report</a:t>
            </a:r>
          </a:p>
          <a:p>
            <a:r>
              <a:rPr lang="en-NZ" dirty="0"/>
              <a:t>Public writing</a:t>
            </a:r>
          </a:p>
        </p:txBody>
      </p:sp>
      <p:sp>
        <p:nvSpPr>
          <p:cNvPr id="6" name="Oval 5"/>
          <p:cNvSpPr/>
          <p:nvPr/>
        </p:nvSpPr>
        <p:spPr>
          <a:xfrm>
            <a:off x="107504" y="2348880"/>
            <a:ext cx="122413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300192" y="2796201"/>
            <a:ext cx="2141984" cy="48878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2915816" y="2096556"/>
            <a:ext cx="122413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Comparable disciplinary areas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916832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English literature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2924934"/>
            <a:ext cx="1512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Classics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792610"/>
            <a:ext cx="3160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European Studies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019872" y="2670247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Greek Drama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516216" y="2979555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Film</a:t>
            </a:r>
            <a:endParaRPr lang="en-GB" sz="3200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827584" y="4047299"/>
            <a:ext cx="3096344" cy="1469933"/>
          </a:xfrm>
          <a:prstGeom prst="flowChartAlternateProcess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chemeClr val="tx1"/>
                </a:solidFill>
              </a:rPr>
              <a:t>We picked out essays covering the same sort of topics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5540152" y="4782265"/>
            <a:ext cx="3136304" cy="1599063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We  matched  them  across BAWE, MICUSP,  and  Auckland University </a:t>
            </a:r>
            <a:r>
              <a:rPr lang="en-GB" b="1" dirty="0" err="1" smtClean="0">
                <a:solidFill>
                  <a:schemeClr val="tx1"/>
                </a:solidFill>
              </a:rPr>
              <a:t>Textbank</a:t>
            </a:r>
            <a:endParaRPr lang="en-GB" b="1" dirty="0" smtClean="0">
              <a:solidFill>
                <a:schemeClr val="tx1"/>
              </a:solidFill>
            </a:endParaRPr>
          </a:p>
          <a:p>
            <a:pPr algn="ctr"/>
            <a:r>
              <a:rPr lang="en-GB" b="1" dirty="0" smtClean="0">
                <a:solidFill>
                  <a:schemeClr val="tx1"/>
                </a:solidFill>
              </a:rPr>
              <a:t>(</a:t>
            </a:r>
            <a:r>
              <a:rPr lang="en-GB" b="1" dirty="0" err="1" smtClean="0">
                <a:solidFill>
                  <a:schemeClr val="tx1"/>
                </a:solidFill>
              </a:rPr>
              <a:t>UoA</a:t>
            </a:r>
            <a:r>
              <a:rPr lang="en-GB" b="1" dirty="0" smtClean="0">
                <a:solidFill>
                  <a:schemeClr val="tx1"/>
                </a:solidFill>
              </a:rPr>
              <a:t>) 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4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Arial Rounded MT Bold" pitchFamily="34" charset="0"/>
              </a:rPr>
              <a:t>Our corpora</a:t>
            </a:r>
            <a:endParaRPr lang="en-GB" dirty="0">
              <a:latin typeface="Arial Rounded MT Bold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231999"/>
              </p:ext>
            </p:extLst>
          </p:nvPr>
        </p:nvGraphicFramePr>
        <p:xfrm>
          <a:off x="457200" y="1600200"/>
          <a:ext cx="8291265" cy="47735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3755"/>
                <a:gridCol w="2763755"/>
                <a:gridCol w="2763755"/>
              </a:tblGrid>
              <a:tr h="438908">
                <a:tc>
                  <a:txBody>
                    <a:bodyPr/>
                    <a:lstStyle/>
                    <a:p>
                      <a:pPr algn="ctr"/>
                      <a:r>
                        <a:rPr lang="en-GB" sz="2800" b="1" baseline="0" dirty="0" err="1" smtClean="0"/>
                        <a:t>UoA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BAWE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/>
                        <a:t>MICUSP</a:t>
                      </a:r>
                      <a:endParaRPr lang="en-GB" sz="2800" b="1" dirty="0"/>
                    </a:p>
                  </a:txBody>
                  <a:tcPr/>
                </a:tc>
              </a:tr>
              <a:tr h="854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English x 7 (level 3)  x 15 (level 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English x 20 (level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English x 46 (level 3)</a:t>
                      </a:r>
                      <a:endParaRPr lang="en-GB" b="1" dirty="0"/>
                    </a:p>
                  </a:txBody>
                  <a:tcPr/>
                </a:tc>
              </a:tr>
              <a:tr h="481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baseline="0" dirty="0" smtClean="0"/>
                        <a:t>Greek drama x 1 (level 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baseline="0" dirty="0" smtClean="0"/>
                        <a:t>Greek drama x 4 (level 2)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baseline="0" dirty="0" smtClean="0"/>
                        <a:t>Greek drama x 1 (level 3)</a:t>
                      </a:r>
                      <a:endParaRPr lang="en-GB" b="1" dirty="0"/>
                    </a:p>
                  </a:txBody>
                  <a:tcPr/>
                </a:tc>
              </a:tr>
              <a:tr h="7575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European Studies x 1 (level 3) x1 (level 2)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Film</a:t>
                      </a:r>
                      <a:r>
                        <a:rPr lang="en-GB" b="1" baseline="0" dirty="0" smtClean="0"/>
                        <a:t> (Classics) x 1  </a:t>
                      </a:r>
                      <a:r>
                        <a:rPr lang="en-GB" b="1" dirty="0" smtClean="0"/>
                        <a:t>(level 3)</a:t>
                      </a:r>
                    </a:p>
                    <a:p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1" dirty="0"/>
                    </a:p>
                  </a:txBody>
                  <a:tcPr/>
                </a:tc>
              </a:tr>
              <a:tr h="438908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</a:t>
                      </a:r>
                      <a:r>
                        <a:rPr lang="en-GB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25 assignments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45267  tokens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</a:t>
                      </a:r>
                      <a:r>
                        <a:rPr lang="en-GB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= 25 assignments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75217  tokens </a:t>
                      </a:r>
                      <a:endParaRPr lang="en-GB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Total = 47 assignments</a:t>
                      </a:r>
                    </a:p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93411  tokens </a:t>
                      </a:r>
                      <a:endParaRPr lang="en-GB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4389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13 </a:t>
                      </a:r>
                      <a:endParaRPr lang="en-GB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17</a:t>
                      </a:r>
                      <a:endParaRPr lang="en-GB" sz="1800" kern="1200" dirty="0" smtClean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writers = 40</a:t>
                      </a:r>
                      <a:endParaRPr lang="en-GB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82239"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0</a:t>
                      </a:r>
                      <a:endParaRPr lang="en-GB" sz="1800" kern="1200" dirty="0" smtClean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7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 German,</a:t>
                      </a:r>
                      <a:r>
                        <a:rPr lang="en-GB" sz="1800" b="1" kern="12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French,  1 Japanese )</a:t>
                      </a:r>
                      <a:endParaRPr lang="en-GB" sz="1800" kern="1200" dirty="0" smtClean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NNS writers = 6  essays, 3 writers 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Urdu, 2 Chinese)</a:t>
                      </a:r>
                      <a:endParaRPr lang="en-GB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Oval Callout 2"/>
          <p:cNvSpPr/>
          <p:nvPr/>
        </p:nvSpPr>
        <p:spPr>
          <a:xfrm>
            <a:off x="192642" y="188640"/>
            <a:ext cx="3803293" cy="1296144"/>
          </a:xfrm>
          <a:prstGeom prst="wedgeEllipseCallout">
            <a:avLst>
              <a:gd name="adj1" fmla="val -7452"/>
              <a:gd name="adj2" fmla="val 72953"/>
            </a:avLst>
          </a:prstGeom>
          <a:gradFill flip="none" rotWithShape="1">
            <a:gsLst>
              <a:gs pos="0">
                <a:srgbClr val="14EDF8">
                  <a:tint val="66000"/>
                  <a:satMod val="160000"/>
                </a:srgbClr>
              </a:gs>
              <a:gs pos="50000">
                <a:srgbClr val="14EDF8">
                  <a:tint val="44500"/>
                  <a:satMod val="160000"/>
                </a:srgbClr>
              </a:gs>
              <a:gs pos="100000">
                <a:srgbClr val="14EDF8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</a:rPr>
              <a:t>Mostly Level 2</a:t>
            </a:r>
            <a:endParaRPr lang="en-GB" sz="2800" b="1" dirty="0">
              <a:solidFill>
                <a:schemeClr val="tx1"/>
              </a:solidFill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228184" y="4581128"/>
            <a:ext cx="2915816" cy="1728192"/>
          </a:xfrm>
          <a:prstGeom prst="wedgeEllipseCallout">
            <a:avLst>
              <a:gd name="adj1" fmla="val -28963"/>
              <a:gd name="adj2" fmla="val -106031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solidFill>
                  <a:schemeClr val="tx1"/>
                </a:solidFill>
              </a:rPr>
              <a:t>All Level 3</a:t>
            </a: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2C3D-B207-4CF9-86FB-2F13678F9B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33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1978</TotalTime>
  <Words>2525</Words>
  <Application>Microsoft Office PowerPoint</Application>
  <PresentationFormat>On-screen Show (4:3)</PresentationFormat>
  <Paragraphs>568</Paragraphs>
  <Slides>39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ＭＳ Ｐゴシック</vt:lpstr>
      <vt:lpstr>Arial</vt:lpstr>
      <vt:lpstr>Arial Rounded MT Bold</vt:lpstr>
      <vt:lpstr>Calibri</vt:lpstr>
      <vt:lpstr>Franklin Gothic Book</vt:lpstr>
      <vt:lpstr>Office Theme</vt:lpstr>
      <vt:lpstr>University literature essays in the UK, New Zealand and the USA:</vt:lpstr>
      <vt:lpstr>Why is it important to investigate differences?</vt:lpstr>
      <vt:lpstr>Kruse &amp; Chitez (2012) – a comparison of university genres across three Swiss regions (French, German and Italian)</vt:lpstr>
      <vt:lpstr>Evidence of difference in British and American essay writing styles</vt:lpstr>
      <vt:lpstr>How comparable are these datasets?</vt:lpstr>
      <vt:lpstr>PowerPoint Presentation</vt:lpstr>
      <vt:lpstr>PowerPoint Presentation</vt:lpstr>
      <vt:lpstr>Comparable disciplinary areas</vt:lpstr>
      <vt:lpstr>Our corpora</vt:lpstr>
      <vt:lpstr>Our corpora</vt:lpstr>
      <vt:lpstr>PowerPoint Presentation</vt:lpstr>
      <vt:lpstr>Readability Scores</vt:lpstr>
      <vt:lpstr>Findings</vt:lpstr>
      <vt:lpstr>Complexity (excluding references and footnotes)</vt:lpstr>
      <vt:lpstr>Complexity (excluding references and footnotes)</vt:lpstr>
      <vt:lpstr>Complexity (excluding references and footnotes)</vt:lpstr>
      <vt:lpstr>Some examples</vt:lpstr>
      <vt:lpstr>Interactivity (excluding references and footnotes)</vt:lpstr>
      <vt:lpstr>Interactivity (excluding references and footnotes)</vt:lpstr>
      <vt:lpstr>Some examples</vt:lpstr>
      <vt:lpstr>References and footnotes</vt:lpstr>
      <vt:lpstr>References and footnotes</vt:lpstr>
      <vt:lpstr>References and footnotes</vt:lpstr>
      <vt:lpstr>PowerPoint Presentation</vt:lpstr>
      <vt:lpstr>PowerPoint Presentation</vt:lpstr>
      <vt:lpstr>BAWE &amp; UoA footnotes</vt:lpstr>
      <vt:lpstr>PowerPoint Presentation</vt:lpstr>
      <vt:lpstr>Indications of advanced academic writing</vt:lpstr>
      <vt:lpstr>Common European Framework (CEF) proficiency levels</vt:lpstr>
      <vt:lpstr>What can we conclude?</vt:lpstr>
      <vt:lpstr>Typical US student writing experience</vt:lpstr>
      <vt:lpstr>PowerPoint Presentation</vt:lpstr>
      <vt:lpstr>References</vt:lpstr>
      <vt:lpstr>PowerPoint Presentation</vt:lpstr>
      <vt:lpstr>PowerPoint Presentation</vt:lpstr>
      <vt:lpstr>Patterns where BAWE is the outlier</vt:lpstr>
      <vt:lpstr>Similar patterns with other features…</vt:lpstr>
      <vt:lpstr>Introducing students to the academic discourse community in the USA</vt:lpstr>
      <vt:lpstr>The American university admissions process encourages a very personal voice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student  writing: variation across continents</dc:title>
  <dc:creator>aa3861</dc:creator>
  <cp:lastModifiedBy>neil</cp:lastModifiedBy>
  <cp:revision>193</cp:revision>
  <dcterms:created xsi:type="dcterms:W3CDTF">2016-03-20T20:17:22Z</dcterms:created>
  <dcterms:modified xsi:type="dcterms:W3CDTF">2017-04-07T22:49:01Z</dcterms:modified>
</cp:coreProperties>
</file>