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3"/>
  </p:notesMasterIdLst>
  <p:sldIdLst>
    <p:sldId id="256" r:id="rId2"/>
    <p:sldId id="279" r:id="rId3"/>
    <p:sldId id="284" r:id="rId4"/>
    <p:sldId id="287" r:id="rId5"/>
    <p:sldId id="286" r:id="rId6"/>
    <p:sldId id="275" r:id="rId7"/>
    <p:sldId id="288" r:id="rId8"/>
    <p:sldId id="277" r:id="rId9"/>
    <p:sldId id="278" r:id="rId10"/>
    <p:sldId id="280" r:id="rId11"/>
    <p:sldId id="267" r:id="rId12"/>
    <p:sldId id="268" r:id="rId13"/>
    <p:sldId id="269" r:id="rId14"/>
    <p:sldId id="272" r:id="rId15"/>
    <p:sldId id="271" r:id="rId16"/>
    <p:sldId id="273" r:id="rId17"/>
    <p:sldId id="274" r:id="rId18"/>
    <p:sldId id="270" r:id="rId19"/>
    <p:sldId id="264" r:id="rId20"/>
    <p:sldId id="281" r:id="rId21"/>
    <p:sldId id="26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4" d="100"/>
          <a:sy n="104" d="100"/>
        </p:scale>
        <p:origin x="1170" y="1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dirty="0"/>
              <a:t>per 1m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gradFill rotWithShape="1">
              <a:gsLst>
                <a:gs pos="0">
                  <a:schemeClr val="accent1">
                    <a:tint val="94000"/>
                    <a:satMod val="103000"/>
                    <a:lumMod val="102000"/>
                  </a:schemeClr>
                </a:gs>
                <a:gs pos="50000">
                  <a:schemeClr val="accent1">
                    <a:shade val="100000"/>
                    <a:satMod val="110000"/>
                    <a:lumMod val="100000"/>
                  </a:schemeClr>
                </a:gs>
                <a:gs pos="100000">
                  <a:schemeClr val="accent1">
                    <a:shade val="78000"/>
                    <a:satMod val="120000"/>
                    <a:lumMod val="99000"/>
                  </a:schemeClr>
                </a:gs>
              </a:gsLst>
              <a:lin ang="5400000" scaled="0"/>
            </a:gradFill>
            <a:ln>
              <a:noFill/>
            </a:ln>
            <a:effectLst>
              <a:outerShdw blurRad="57150" dist="19050" dir="5400000" algn="ctr" rotWithShape="0">
                <a:srgbClr val="000000">
                  <a:alpha val="63000"/>
                </a:srgbClr>
              </a:outerShdw>
            </a:effectLst>
            <a:sp3d/>
          </c:spPr>
          <c:invertIfNegative val="0"/>
          <c:cat>
            <c:strRef>
              <c:f>Sheet1!$A$9:$A$10</c:f>
              <c:strCache>
                <c:ptCount val="2"/>
                <c:pt idx="0">
                  <c:v>Social &amp; intimate</c:v>
                </c:pt>
                <c:pt idx="1">
                  <c:v>Academic combined</c:v>
                </c:pt>
              </c:strCache>
            </c:strRef>
          </c:cat>
          <c:val>
            <c:numRef>
              <c:f>Sheet1!$B$9:$B$10</c:f>
              <c:numCache>
                <c:formatCode>General</c:formatCode>
                <c:ptCount val="2"/>
                <c:pt idx="0">
                  <c:v>19</c:v>
                </c:pt>
                <c:pt idx="1">
                  <c:v>318</c:v>
                </c:pt>
              </c:numCache>
            </c:numRef>
          </c:val>
          <c:extLst>
            <c:ext xmlns:c16="http://schemas.microsoft.com/office/drawing/2014/chart" uri="{C3380CC4-5D6E-409C-BE32-E72D297353CC}">
              <c16:uniqueId val="{00000000-D5EF-45F9-8FE5-EE09E40CFD63}"/>
            </c:ext>
          </c:extLst>
        </c:ser>
        <c:dLbls>
          <c:showLegendKey val="0"/>
          <c:showVal val="0"/>
          <c:showCatName val="0"/>
          <c:showSerName val="0"/>
          <c:showPercent val="0"/>
          <c:showBubbleSize val="0"/>
        </c:dLbls>
        <c:gapWidth val="150"/>
        <c:shape val="box"/>
        <c:axId val="435000240"/>
        <c:axId val="435000896"/>
        <c:axId val="0"/>
      </c:bar3DChart>
      <c:catAx>
        <c:axId val="43500024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435000896"/>
        <c:crosses val="autoZero"/>
        <c:auto val="1"/>
        <c:lblAlgn val="ctr"/>
        <c:lblOffset val="100"/>
        <c:noMultiLvlLbl val="0"/>
      </c:catAx>
      <c:valAx>
        <c:axId val="435000896"/>
        <c:scaling>
          <c:orientation val="minMax"/>
        </c:scaling>
        <c:delete val="0"/>
        <c:axPos val="b"/>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435000240"/>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a:t>per 1m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8580894448449262"/>
          <c:y val="0.10330458192168086"/>
          <c:w val="0.77157325384091269"/>
          <c:h val="0.82759166473626744"/>
        </c:manualLayout>
      </c:layout>
      <c:bar3DChart>
        <c:barDir val="bar"/>
        <c:grouping val="clustered"/>
        <c:varyColors val="0"/>
        <c:ser>
          <c:idx val="0"/>
          <c:order val="0"/>
          <c:spPr>
            <a:gradFill rotWithShape="1">
              <a:gsLst>
                <a:gs pos="0">
                  <a:schemeClr val="accent1">
                    <a:tint val="94000"/>
                    <a:satMod val="103000"/>
                    <a:lumMod val="102000"/>
                  </a:schemeClr>
                </a:gs>
                <a:gs pos="50000">
                  <a:schemeClr val="accent1">
                    <a:shade val="100000"/>
                    <a:satMod val="110000"/>
                    <a:lumMod val="100000"/>
                  </a:schemeClr>
                </a:gs>
                <a:gs pos="100000">
                  <a:schemeClr val="accent1">
                    <a:shade val="78000"/>
                    <a:satMod val="120000"/>
                    <a:lumMod val="99000"/>
                  </a:schemeClr>
                </a:gs>
              </a:gsLst>
              <a:lin ang="5400000" scaled="0"/>
            </a:gradFill>
            <a:ln>
              <a:noFill/>
            </a:ln>
            <a:effectLst>
              <a:outerShdw blurRad="57150" dist="19050" dir="5400000" algn="ctr" rotWithShape="0">
                <a:srgbClr val="000000">
                  <a:alpha val="63000"/>
                </a:srgbClr>
              </a:outerShdw>
            </a:effectLst>
            <a:sp3d/>
          </c:spPr>
          <c:invertIfNegative val="0"/>
          <c:cat>
            <c:strRef>
              <c:f>Sheet1!$A$17:$A$18</c:f>
              <c:strCache>
                <c:ptCount val="2"/>
                <c:pt idx="0">
                  <c:v>Social &amp; intimate</c:v>
                </c:pt>
                <c:pt idx="1">
                  <c:v>Academic combined</c:v>
                </c:pt>
              </c:strCache>
            </c:strRef>
          </c:cat>
          <c:val>
            <c:numRef>
              <c:f>Sheet1!$B$17:$B$18</c:f>
              <c:numCache>
                <c:formatCode>General</c:formatCode>
                <c:ptCount val="2"/>
                <c:pt idx="0">
                  <c:v>4</c:v>
                </c:pt>
                <c:pt idx="1">
                  <c:v>34</c:v>
                </c:pt>
              </c:numCache>
            </c:numRef>
          </c:val>
          <c:extLst>
            <c:ext xmlns:c16="http://schemas.microsoft.com/office/drawing/2014/chart" uri="{C3380CC4-5D6E-409C-BE32-E72D297353CC}">
              <c16:uniqueId val="{00000000-D655-4BCA-A24B-42414BDC6948}"/>
            </c:ext>
          </c:extLst>
        </c:ser>
        <c:dLbls>
          <c:showLegendKey val="0"/>
          <c:showVal val="0"/>
          <c:showCatName val="0"/>
          <c:showSerName val="0"/>
          <c:showPercent val="0"/>
          <c:showBubbleSize val="0"/>
        </c:dLbls>
        <c:gapWidth val="150"/>
        <c:shape val="box"/>
        <c:axId val="351054088"/>
        <c:axId val="351054416"/>
        <c:axId val="0"/>
      </c:bar3DChart>
      <c:catAx>
        <c:axId val="3510540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lt1">
                    <a:lumMod val="85000"/>
                  </a:schemeClr>
                </a:solidFill>
                <a:latin typeface="+mn-lt"/>
                <a:ea typeface="+mn-ea"/>
                <a:cs typeface="+mn-cs"/>
              </a:defRPr>
            </a:pPr>
            <a:endParaRPr lang="en-US"/>
          </a:p>
        </c:txPr>
        <c:crossAx val="351054416"/>
        <c:crosses val="autoZero"/>
        <c:auto val="1"/>
        <c:lblAlgn val="ctr"/>
        <c:lblOffset val="100"/>
        <c:noMultiLvlLbl val="0"/>
      </c:catAx>
      <c:valAx>
        <c:axId val="351054416"/>
        <c:scaling>
          <c:orientation val="minMax"/>
        </c:scaling>
        <c:delete val="0"/>
        <c:axPos val="b"/>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51054088"/>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GB" i="1" dirty="0"/>
              <a:t>In terms of ... </a:t>
            </a:r>
            <a:r>
              <a:rPr lang="en-GB" dirty="0"/>
              <a:t>(MICASE)</a:t>
            </a:r>
          </a:p>
        </c:rich>
      </c:tx>
      <c:overlay val="0"/>
      <c:spPr>
        <a:noFill/>
        <a:ln>
          <a:noFill/>
        </a:ln>
        <a:effectLst/>
      </c:sp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rgbClr val="00B050"/>
            </a:solidFill>
            <a:ln>
              <a:noFill/>
            </a:ln>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c:spPr>
          <c:invertIfNegative val="0"/>
          <c:cat>
            <c:strRef>
              <c:f>Sheet1!$A$5:$A$8</c:f>
              <c:strCache>
                <c:ptCount val="4"/>
                <c:pt idx="0">
                  <c:v>Social Sciences and Education</c:v>
                </c:pt>
                <c:pt idx="1">
                  <c:v>Humanities</c:v>
                </c:pt>
                <c:pt idx="2">
                  <c:v>Biological and Health Sciences</c:v>
                </c:pt>
                <c:pt idx="3">
                  <c:v>Physical Sciences and Engineering</c:v>
                </c:pt>
              </c:strCache>
            </c:strRef>
          </c:cat>
          <c:val>
            <c:numRef>
              <c:f>Sheet1!$B$5:$B$8</c:f>
              <c:numCache>
                <c:formatCode>General</c:formatCode>
                <c:ptCount val="4"/>
                <c:pt idx="0">
                  <c:v>155</c:v>
                </c:pt>
                <c:pt idx="1">
                  <c:v>153</c:v>
                </c:pt>
                <c:pt idx="2">
                  <c:v>140</c:v>
                </c:pt>
                <c:pt idx="3">
                  <c:v>83</c:v>
                </c:pt>
              </c:numCache>
            </c:numRef>
          </c:val>
          <c:extLst>
            <c:ext xmlns:c16="http://schemas.microsoft.com/office/drawing/2014/chart" uri="{C3380CC4-5D6E-409C-BE32-E72D297353CC}">
              <c16:uniqueId val="{00000000-4BE7-45E3-9013-836DB363F2F9}"/>
            </c:ext>
          </c:extLst>
        </c:ser>
        <c:dLbls>
          <c:showLegendKey val="0"/>
          <c:showVal val="0"/>
          <c:showCatName val="0"/>
          <c:showSerName val="0"/>
          <c:showPercent val="0"/>
          <c:showBubbleSize val="0"/>
        </c:dLbls>
        <c:gapWidth val="150"/>
        <c:shape val="box"/>
        <c:axId val="147057280"/>
        <c:axId val="152990080"/>
        <c:axId val="0"/>
      </c:bar3DChart>
      <c:catAx>
        <c:axId val="14705728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lt1">
                    <a:lumMod val="85000"/>
                  </a:schemeClr>
                </a:solidFill>
                <a:latin typeface="+mn-lt"/>
                <a:ea typeface="+mn-ea"/>
                <a:cs typeface="+mn-cs"/>
              </a:defRPr>
            </a:pPr>
            <a:endParaRPr lang="en-US"/>
          </a:p>
        </c:txPr>
        <c:crossAx val="152990080"/>
        <c:crosses val="autoZero"/>
        <c:auto val="1"/>
        <c:lblAlgn val="ctr"/>
        <c:lblOffset val="100"/>
        <c:noMultiLvlLbl val="0"/>
      </c:catAx>
      <c:valAx>
        <c:axId val="152990080"/>
        <c:scaling>
          <c:orientation val="minMax"/>
        </c:scaling>
        <c:delete val="0"/>
        <c:axPos val="l"/>
        <c:majorGridlines>
          <c:spPr>
            <a:ln w="9525" cap="flat" cmpd="sng" algn="ctr">
              <a:solidFill>
                <a:schemeClr val="dk1">
                  <a:lumMod val="50000"/>
                  <a:lumOff val="5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47057280"/>
        <c:crosses val="autoZero"/>
        <c:crossBetween val="between"/>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94">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dk1">
            <a:lumMod val="50000"/>
            <a:lumOff val="50000"/>
          </a:schemeClr>
        </a:solidFill>
        <a:round/>
      </a:ln>
    </cs:spPr>
  </cs:gridlineMajor>
  <cs:gridlineMinor>
    <cs:lnRef idx="0"/>
    <cs:fillRef idx="0"/>
    <cs:effectRef idx="0"/>
    <cs:fontRef idx="minor">
      <a:schemeClr val="tx1"/>
    </cs:fontRef>
    <cs:spPr>
      <a:ln>
        <a:solidFill>
          <a:schemeClr val="dk1">
            <a:lumMod val="60000"/>
            <a:lumOff val="40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C7C387-A751-4EEA-9E14-D2BB0034E26A}" type="datetimeFigureOut">
              <a:rPr lang="en-GB" smtClean="0"/>
              <a:t>06/04/2017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16F4E0-507F-4193-BF34-B591B351D18E}" type="slidenum">
              <a:rPr lang="en-GB" smtClean="0"/>
              <a:t>‹#›</a:t>
            </a:fld>
            <a:endParaRPr lang="en-GB"/>
          </a:p>
        </p:txBody>
      </p:sp>
    </p:spTree>
    <p:extLst>
      <p:ext uri="{BB962C8B-B14F-4D97-AF65-F5344CB8AC3E}">
        <p14:creationId xmlns:p14="http://schemas.microsoft.com/office/powerpoint/2010/main" val="2764866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78ABE3C1-DBE1-495D-B57B-2849774B866A}" type="datetimeFigureOut">
              <a:rPr lang="en-US" smtClean="0"/>
              <a:t>4/6/2017</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71941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4/6/2017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4551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4/6/2017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8118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4/6/2017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302852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4/6/2017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63377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4/6/2017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8610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4/6/2017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7009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4/6/2017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474698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6178E61D-D431-422C-9764-11DAFE33AB63}" type="datetimeFigureOut">
              <a:rPr lang="en-US" smtClean="0"/>
              <a:t>4/6/2017</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66782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4/6/2017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77140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65810" y="5936188"/>
            <a:ext cx="2057400" cy="365125"/>
          </a:xfrm>
        </p:spPr>
        <p:txBody>
          <a:bodyPr/>
          <a:lstStyle/>
          <a:p>
            <a:fld id="{30578ACC-22D6-47C1-A373-4FD133E34F3C}" type="datetimeFigureOut">
              <a:rPr lang="en-US" smtClean="0"/>
              <a:t>4/6/2017</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7882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4/6/2017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4414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4/6/2017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498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4/6/2017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00895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4/6/2017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29115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4/6/2017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666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4/6/2017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23448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4/6/2017</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861106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0242" y="1071418"/>
            <a:ext cx="6069268" cy="3035361"/>
          </a:xfrm>
        </p:spPr>
        <p:txBody>
          <a:bodyPr/>
          <a:lstStyle/>
          <a:p>
            <a:r>
              <a:rPr lang="en-GB" dirty="0"/>
              <a:t>What can we do with corpus-based information about academic speaking? </a:t>
            </a:r>
          </a:p>
        </p:txBody>
      </p:sp>
      <p:sp>
        <p:nvSpPr>
          <p:cNvPr id="3" name="Subtitle 2"/>
          <p:cNvSpPr>
            <a:spLocks noGrp="1"/>
          </p:cNvSpPr>
          <p:nvPr>
            <p:ph type="subTitle" idx="1"/>
          </p:nvPr>
        </p:nvSpPr>
        <p:spPr>
          <a:xfrm>
            <a:off x="510242" y="4498109"/>
            <a:ext cx="6108101" cy="985909"/>
          </a:xfrm>
        </p:spPr>
        <p:txBody>
          <a:bodyPr>
            <a:normAutofit/>
          </a:bodyPr>
          <a:lstStyle/>
          <a:p>
            <a:r>
              <a:rPr lang="en-GB" sz="2800" dirty="0"/>
              <a:t>Mike McCarthy</a:t>
            </a:r>
          </a:p>
        </p:txBody>
      </p:sp>
    </p:spTree>
    <p:extLst>
      <p:ext uri="{BB962C8B-B14F-4D97-AF65-F5344CB8AC3E}">
        <p14:creationId xmlns:p14="http://schemas.microsoft.com/office/powerpoint/2010/main" val="2356825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In terms of </a:t>
            </a:r>
            <a:r>
              <a:rPr lang="en-GB" dirty="0"/>
              <a:t>or </a:t>
            </a:r>
            <a:r>
              <a:rPr lang="en-GB" i="1" dirty="0"/>
              <a:t>in the sense that</a:t>
            </a:r>
            <a:r>
              <a:rPr lang="en-GB" dirty="0"/>
              <a:t>?</a:t>
            </a:r>
          </a:p>
        </p:txBody>
      </p:sp>
      <p:sp>
        <p:nvSpPr>
          <p:cNvPr id="3" name="Content Placeholder 2"/>
          <p:cNvSpPr>
            <a:spLocks noGrp="1"/>
          </p:cNvSpPr>
          <p:nvPr>
            <p:ph idx="1"/>
          </p:nvPr>
        </p:nvSpPr>
        <p:spPr/>
        <p:txBody>
          <a:bodyPr>
            <a:normAutofit fontScale="85000" lnSpcReduction="20000"/>
          </a:bodyPr>
          <a:lstStyle/>
          <a:p>
            <a:r>
              <a:rPr lang="en-GB" dirty="0"/>
              <a:t>But there's a difference, [</a:t>
            </a:r>
            <a:r>
              <a:rPr lang="en-GB" dirty="0">
                <a:solidFill>
                  <a:srgbClr val="FFFF00"/>
                </a:solidFill>
                <a:latin typeface="Lucida Handwriting" panose="03010101010101010101" pitchFamily="66" charset="0"/>
              </a:rPr>
              <a:t>in the sense that</a:t>
            </a:r>
            <a:r>
              <a:rPr lang="en-GB" dirty="0"/>
              <a:t>]</a:t>
            </a:r>
            <a:r>
              <a:rPr lang="en-GB" dirty="0">
                <a:solidFill>
                  <a:schemeClr val="bg1">
                    <a:lumMod val="65000"/>
                    <a:lumOff val="35000"/>
                  </a:schemeClr>
                </a:solidFill>
              </a:rPr>
              <a:t> </a:t>
            </a:r>
            <a:r>
              <a:rPr lang="en-GB" dirty="0"/>
              <a:t>if an exclusion clause falls into a particular definition, then it's subject to the reasonableness test.</a:t>
            </a:r>
          </a:p>
          <a:p>
            <a:endParaRPr lang="en-GB" dirty="0"/>
          </a:p>
          <a:p>
            <a:r>
              <a:rPr lang="en-GB" dirty="0"/>
              <a:t>Speak to companies, do questionnaires. You need quantitative and qualitative. You know, quantitative [</a:t>
            </a:r>
            <a:r>
              <a:rPr lang="en-GB" dirty="0">
                <a:solidFill>
                  <a:srgbClr val="FFFF00"/>
                </a:solidFill>
                <a:latin typeface="Lucida Handwriting" panose="03010101010101010101" pitchFamily="66" charset="0"/>
              </a:rPr>
              <a:t>in terms of</a:t>
            </a:r>
            <a:r>
              <a:rPr lang="en-GB" dirty="0"/>
              <a:t>] how many questionnaires you get back. Say you get fifty or sixty or whatever. The qualitative [</a:t>
            </a:r>
            <a:r>
              <a:rPr lang="en-GB" dirty="0">
                <a:solidFill>
                  <a:srgbClr val="FFFF00"/>
                </a:solidFill>
                <a:latin typeface="Lucida Handwriting" panose="03010101010101010101" pitchFamily="66" charset="0"/>
              </a:rPr>
              <a:t>in terms of</a:t>
            </a:r>
            <a:r>
              <a:rPr lang="en-GB" dirty="0"/>
              <a:t>] in the discussions when you get information from the companies and that.</a:t>
            </a:r>
          </a:p>
          <a:p>
            <a:endParaRPr lang="en-GB" dirty="0"/>
          </a:p>
          <a:p>
            <a:r>
              <a:rPr lang="en-GB" dirty="0"/>
              <a:t>It's suggesting something about the difficulty of modern living sort of, you know, [</a:t>
            </a:r>
            <a:r>
              <a:rPr lang="en-GB" dirty="0">
                <a:solidFill>
                  <a:srgbClr val="FFFF00"/>
                </a:solidFill>
                <a:latin typeface="Lucida Handwriting" panose="03010101010101010101" pitchFamily="66" charset="0"/>
              </a:rPr>
              <a:t>in the sense that</a:t>
            </a:r>
            <a:r>
              <a:rPr lang="en-GB" dirty="0"/>
              <a:t>] it's all fragmented.</a:t>
            </a:r>
          </a:p>
        </p:txBody>
      </p:sp>
    </p:spTree>
    <p:extLst>
      <p:ext uri="{BB962C8B-B14F-4D97-AF65-F5344CB8AC3E}">
        <p14:creationId xmlns:p14="http://schemas.microsoft.com/office/powerpoint/2010/main" val="1951920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Vague category markers</a:t>
            </a:r>
          </a:p>
        </p:txBody>
      </p:sp>
      <p:sp>
        <p:nvSpPr>
          <p:cNvPr id="3" name="Content Placeholder 2"/>
          <p:cNvSpPr>
            <a:spLocks noGrp="1"/>
          </p:cNvSpPr>
          <p:nvPr>
            <p:ph idx="1"/>
          </p:nvPr>
        </p:nvSpPr>
        <p:spPr>
          <a:xfrm>
            <a:off x="533400" y="2336873"/>
            <a:ext cx="7289800" cy="4202472"/>
          </a:xfrm>
        </p:spPr>
        <p:txBody>
          <a:bodyPr>
            <a:normAutofit/>
          </a:bodyPr>
          <a:lstStyle/>
          <a:p>
            <a:r>
              <a:rPr lang="en-GB" sz="2800" dirty="0"/>
              <a:t>&lt;$1&gt; Mm. But </a:t>
            </a:r>
            <a:r>
              <a:rPr lang="en-GB" sz="2800" dirty="0" err="1"/>
              <a:t>er</a:t>
            </a:r>
            <a:r>
              <a:rPr lang="en-GB" sz="2800" dirty="0"/>
              <a:t> yeah. Have you done anything on the </a:t>
            </a:r>
            <a:r>
              <a:rPr lang="en-GB" sz="2800" dirty="0" err="1"/>
              <a:t>intentionalist</a:t>
            </a:r>
            <a:r>
              <a:rPr lang="en-GB" sz="2800" dirty="0"/>
              <a:t> fallacy and the effective fallacy </a:t>
            </a:r>
            <a:r>
              <a:rPr lang="en-GB" sz="2800" dirty="0">
                <a:solidFill>
                  <a:srgbClr val="FFFF00"/>
                </a:solidFill>
              </a:rPr>
              <a:t>and that sort of thing</a:t>
            </a:r>
            <a:r>
              <a:rPr lang="en-GB" sz="2800" dirty="0"/>
              <a:t>? Well that that's quite important because I don't think you can ever demonstrate what a writer's intentions are.</a:t>
            </a:r>
          </a:p>
          <a:p>
            <a:pPr marL="0" indent="0">
              <a:buNone/>
            </a:pPr>
            <a:r>
              <a:rPr lang="en-GB" sz="1800" dirty="0">
                <a:solidFill>
                  <a:schemeClr val="bg1"/>
                </a:solidFill>
              </a:rPr>
              <a:t>[lit. stylistics supervision – CANC ACAD]</a:t>
            </a:r>
          </a:p>
        </p:txBody>
      </p:sp>
    </p:spTree>
    <p:extLst>
      <p:ext uri="{BB962C8B-B14F-4D97-AF65-F5344CB8AC3E}">
        <p14:creationId xmlns:p14="http://schemas.microsoft.com/office/powerpoint/2010/main" val="2913463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Vague category markers</a:t>
            </a:r>
          </a:p>
        </p:txBody>
      </p:sp>
      <p:sp>
        <p:nvSpPr>
          <p:cNvPr id="3" name="Content Placeholder 2"/>
          <p:cNvSpPr>
            <a:spLocks noGrp="1"/>
          </p:cNvSpPr>
          <p:nvPr>
            <p:ph idx="1"/>
          </p:nvPr>
        </p:nvSpPr>
        <p:spPr>
          <a:xfrm>
            <a:off x="533400" y="2336873"/>
            <a:ext cx="7493000" cy="4082400"/>
          </a:xfrm>
        </p:spPr>
        <p:txBody>
          <a:bodyPr>
            <a:normAutofit lnSpcReduction="10000"/>
          </a:bodyPr>
          <a:lstStyle/>
          <a:p>
            <a:r>
              <a:rPr lang="en-GB" dirty="0"/>
              <a:t>Before we go on to the third lecture where we talk about the liver and pancreas </a:t>
            </a:r>
            <a:r>
              <a:rPr lang="en-GB" dirty="0">
                <a:solidFill>
                  <a:srgbClr val="FFFF00"/>
                </a:solidFill>
              </a:rPr>
              <a:t>and so on</a:t>
            </a:r>
            <a:r>
              <a:rPr lang="en-GB" dirty="0"/>
              <a:t>, …</a:t>
            </a:r>
          </a:p>
          <a:p>
            <a:r>
              <a:rPr lang="en-GB" dirty="0"/>
              <a:t>Later on by the time of birth the liver constitutes about five percent of the weight of the e= embryo and blood cell production is moving then to the bone marrow </a:t>
            </a:r>
            <a:r>
              <a:rPr lang="en-GB" dirty="0">
                <a:solidFill>
                  <a:srgbClr val="FFFF00"/>
                </a:solidFill>
              </a:rPr>
              <a:t>and so on</a:t>
            </a:r>
            <a:r>
              <a:rPr lang="en-GB" dirty="0"/>
              <a:t>.</a:t>
            </a:r>
          </a:p>
          <a:p>
            <a:pPr marL="0" indent="0">
              <a:buNone/>
            </a:pPr>
            <a:r>
              <a:rPr lang="en-GB" sz="1900" dirty="0">
                <a:solidFill>
                  <a:schemeClr val="bg1"/>
                </a:solidFill>
              </a:rPr>
              <a:t>[medicine lecture CANC ACAD]</a:t>
            </a:r>
          </a:p>
          <a:p>
            <a:r>
              <a:rPr lang="en-GB" dirty="0"/>
              <a:t>Okay. So as you go around actually in spots like this where the actual material is exposed you see the bank is made up of obviously soil and stones </a:t>
            </a:r>
            <a:r>
              <a:rPr lang="en-GB" dirty="0">
                <a:solidFill>
                  <a:srgbClr val="FFFF00"/>
                </a:solidFill>
              </a:rPr>
              <a:t>and so forth</a:t>
            </a:r>
            <a:r>
              <a:rPr lang="en-GB" dirty="0"/>
              <a:t>.</a:t>
            </a:r>
            <a:r>
              <a:rPr lang="en-GB" dirty="0">
                <a:solidFill>
                  <a:srgbClr val="FFFF00"/>
                </a:solidFill>
              </a:rPr>
              <a:t> </a:t>
            </a:r>
          </a:p>
          <a:p>
            <a:pPr marL="0" indent="0">
              <a:buNone/>
            </a:pPr>
            <a:r>
              <a:rPr lang="en-GB" sz="1800" dirty="0">
                <a:solidFill>
                  <a:schemeClr val="bg1"/>
                </a:solidFill>
              </a:rPr>
              <a:t>[archaeology field trip CANC ACAD]</a:t>
            </a:r>
          </a:p>
        </p:txBody>
      </p:sp>
    </p:spTree>
    <p:extLst>
      <p:ext uri="{BB962C8B-B14F-4D97-AF65-F5344CB8AC3E}">
        <p14:creationId xmlns:p14="http://schemas.microsoft.com/office/powerpoint/2010/main" val="267162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 Tourism lecture</a:t>
            </a:r>
          </a:p>
        </p:txBody>
      </p:sp>
      <p:sp>
        <p:nvSpPr>
          <p:cNvPr id="3" name="Content Placeholder 2"/>
          <p:cNvSpPr>
            <a:spLocks noGrp="1"/>
          </p:cNvSpPr>
          <p:nvPr>
            <p:ph idx="1"/>
          </p:nvPr>
        </p:nvSpPr>
        <p:spPr>
          <a:xfrm>
            <a:off x="286327" y="2078182"/>
            <a:ext cx="8127999" cy="4544291"/>
          </a:xfrm>
        </p:spPr>
        <p:txBody>
          <a:bodyPr>
            <a:normAutofit lnSpcReduction="10000"/>
          </a:bodyPr>
          <a:lstStyle/>
          <a:p>
            <a:r>
              <a:rPr lang="en-GB" dirty="0"/>
              <a:t>I mentioned in the last class there that, you know, from employment legislation and the idea of human resource policies and human resource developments and time off and leisure time and time in lieu of extra hours overtime worked </a:t>
            </a:r>
            <a:r>
              <a:rPr lang="en-GB" dirty="0">
                <a:solidFill>
                  <a:srgbClr val="FFFF00"/>
                </a:solidFill>
              </a:rPr>
              <a:t>and all that kind of thing</a:t>
            </a:r>
            <a:r>
              <a:rPr lang="en-GB" dirty="0"/>
              <a:t>, that developed concurrently with increased travel behaviour, am, internationally, okay. So whenever you're asked to think about what are the factors that sort of influence travel development, one area is the social and cultural element of it. And with that you talk about your standard template, your social demographic, am, statistics, your populations statistics, your age profile, your population pyramids, your tree pyramids that you would have done in geography in school </a:t>
            </a:r>
            <a:r>
              <a:rPr lang="en-GB" dirty="0">
                <a:solidFill>
                  <a:srgbClr val="FFFF00"/>
                </a:solidFill>
              </a:rPr>
              <a:t>and things like that</a:t>
            </a:r>
            <a:r>
              <a:rPr lang="en-GB" dirty="0"/>
              <a:t>, okay.</a:t>
            </a:r>
          </a:p>
        </p:txBody>
      </p:sp>
    </p:spTree>
    <p:extLst>
      <p:ext uri="{BB962C8B-B14F-4D97-AF65-F5344CB8AC3E}">
        <p14:creationId xmlns:p14="http://schemas.microsoft.com/office/powerpoint/2010/main" val="1434845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45938630"/>
              </p:ext>
            </p:extLst>
          </p:nvPr>
        </p:nvGraphicFramePr>
        <p:xfrm>
          <a:off x="785091" y="618835"/>
          <a:ext cx="6862617" cy="5043056"/>
        </p:xfrm>
        <a:graphic>
          <a:graphicData uri="http://schemas.openxmlformats.org/drawingml/2006/table">
            <a:tbl>
              <a:tblPr firstRow="1" firstCol="1" bandRow="1">
                <a:tableStyleId>{5C22544A-7EE6-4342-B048-85BDC9FD1C3A}</a:tableStyleId>
              </a:tblPr>
              <a:tblGrid>
                <a:gridCol w="3430782">
                  <a:extLst>
                    <a:ext uri="{9D8B030D-6E8A-4147-A177-3AD203B41FA5}">
                      <a16:colId xmlns:a16="http://schemas.microsoft.com/office/drawing/2014/main" val="2458432067"/>
                    </a:ext>
                  </a:extLst>
                </a:gridCol>
                <a:gridCol w="3431835">
                  <a:extLst>
                    <a:ext uri="{9D8B030D-6E8A-4147-A177-3AD203B41FA5}">
                      <a16:colId xmlns:a16="http://schemas.microsoft.com/office/drawing/2014/main" val="1501389719"/>
                    </a:ext>
                  </a:extLst>
                </a:gridCol>
              </a:tblGrid>
              <a:tr h="1827542">
                <a:tc gridSpan="2">
                  <a:txBody>
                    <a:bodyPr/>
                    <a:lstStyle/>
                    <a:p>
                      <a:pPr>
                        <a:lnSpc>
                          <a:spcPct val="107000"/>
                        </a:lnSpc>
                        <a:spcAft>
                          <a:spcPts val="0"/>
                        </a:spcAft>
                      </a:pPr>
                      <a:r>
                        <a:rPr lang="en-GB" sz="2400" dirty="0">
                          <a:solidFill>
                            <a:schemeClr val="bg1">
                              <a:lumMod val="65000"/>
                              <a:lumOff val="35000"/>
                            </a:schemeClr>
                          </a:solidFill>
                          <a:effectLst/>
                        </a:rPr>
                        <a:t>From the corpus</a:t>
                      </a:r>
                    </a:p>
                    <a:p>
                      <a:pPr>
                        <a:lnSpc>
                          <a:spcPct val="107000"/>
                        </a:lnSpc>
                        <a:spcAft>
                          <a:spcPts val="0"/>
                        </a:spcAft>
                      </a:pPr>
                      <a:r>
                        <a:rPr lang="en-GB" sz="2400" dirty="0">
                          <a:effectLst/>
                        </a:rPr>
                        <a:t>In academic speaking, some of the most common vague expressions of this kind are:</a:t>
                      </a:r>
                    </a:p>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204480043"/>
                  </a:ext>
                </a:extLst>
              </a:tr>
              <a:tr h="3215514">
                <a:tc>
                  <a:txBody>
                    <a:bodyPr/>
                    <a:lstStyle/>
                    <a:p>
                      <a:pPr>
                        <a:lnSpc>
                          <a:spcPct val="107000"/>
                        </a:lnSpc>
                        <a:spcAft>
                          <a:spcPts val="0"/>
                        </a:spcAft>
                      </a:pPr>
                      <a:r>
                        <a:rPr lang="en-GB" sz="1800" b="0" dirty="0">
                          <a:solidFill>
                            <a:schemeClr val="bg1"/>
                          </a:solidFill>
                          <a:effectLst/>
                        </a:rPr>
                        <a:t>Adding expressions</a:t>
                      </a:r>
                    </a:p>
                    <a:p>
                      <a:pPr>
                        <a:lnSpc>
                          <a:spcPct val="107000"/>
                        </a:lnSpc>
                        <a:spcAft>
                          <a:spcPts val="0"/>
                        </a:spcAft>
                      </a:pPr>
                      <a:r>
                        <a:rPr lang="en-GB" sz="2400" i="1" dirty="0">
                          <a:effectLst/>
                        </a:rPr>
                        <a:t>and so on</a:t>
                      </a:r>
                    </a:p>
                    <a:p>
                      <a:pPr>
                        <a:lnSpc>
                          <a:spcPct val="107000"/>
                        </a:lnSpc>
                        <a:spcAft>
                          <a:spcPts val="0"/>
                        </a:spcAft>
                      </a:pPr>
                      <a:r>
                        <a:rPr lang="en-GB" sz="2400" i="1" dirty="0">
                          <a:effectLst/>
                        </a:rPr>
                        <a:t>etcetera</a:t>
                      </a:r>
                    </a:p>
                    <a:p>
                      <a:pPr>
                        <a:lnSpc>
                          <a:spcPct val="107000"/>
                        </a:lnSpc>
                        <a:spcAft>
                          <a:spcPts val="0"/>
                        </a:spcAft>
                      </a:pPr>
                      <a:r>
                        <a:rPr lang="en-GB" sz="2400" i="1" dirty="0">
                          <a:effectLst/>
                        </a:rPr>
                        <a:t>and so forth </a:t>
                      </a:r>
                    </a:p>
                    <a:p>
                      <a:pPr>
                        <a:lnSpc>
                          <a:spcPct val="107000"/>
                        </a:lnSpc>
                        <a:spcAft>
                          <a:spcPts val="0"/>
                        </a:spcAft>
                      </a:pPr>
                      <a:r>
                        <a:rPr lang="en-GB" sz="2400" i="1" dirty="0">
                          <a:effectLst/>
                        </a:rPr>
                        <a:t>etcetera </a:t>
                      </a:r>
                      <a:r>
                        <a:rPr lang="en-GB" sz="2400" i="1" dirty="0" err="1">
                          <a:effectLst/>
                        </a:rPr>
                        <a:t>etcetera</a:t>
                      </a:r>
                      <a:endParaRPr lang="en-GB" sz="2400" i="1" dirty="0">
                        <a:effectLst/>
                      </a:endParaRPr>
                    </a:p>
                    <a:p>
                      <a:pPr>
                        <a:lnSpc>
                          <a:spcPct val="107000"/>
                        </a:lnSpc>
                        <a:spcAft>
                          <a:spcPts val="0"/>
                        </a:spcAft>
                      </a:pPr>
                      <a:r>
                        <a:rPr lang="en-GB" sz="2400" i="1" dirty="0">
                          <a:effectLst/>
                        </a:rPr>
                        <a:t>and so on and so forth</a:t>
                      </a:r>
                    </a:p>
                    <a:p>
                      <a:pPr>
                        <a:lnSpc>
                          <a:spcPct val="107000"/>
                        </a:lnSpc>
                        <a:spcAft>
                          <a:spcPts val="0"/>
                        </a:spcAft>
                      </a:pPr>
                      <a:r>
                        <a:rPr lang="en-GB" sz="2400" dirty="0">
                          <a:effectLst/>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Alternatives</a:t>
                      </a:r>
                    </a:p>
                    <a:p>
                      <a:pPr>
                        <a:lnSpc>
                          <a:spcPct val="107000"/>
                        </a:lnSpc>
                        <a:spcAft>
                          <a:spcPts val="0"/>
                        </a:spcAft>
                      </a:pPr>
                      <a:r>
                        <a:rPr lang="en-GB" sz="2400" b="1" i="1" dirty="0">
                          <a:solidFill>
                            <a:schemeClr val="bg1">
                              <a:lumMod val="50000"/>
                              <a:lumOff val="50000"/>
                            </a:schemeClr>
                          </a:solidFill>
                          <a:effectLst/>
                        </a:rPr>
                        <a:t>or whatever</a:t>
                      </a:r>
                    </a:p>
                    <a:p>
                      <a:pPr>
                        <a:lnSpc>
                          <a:spcPct val="107000"/>
                        </a:lnSpc>
                        <a:spcAft>
                          <a:spcPts val="0"/>
                        </a:spcAft>
                      </a:pPr>
                      <a:r>
                        <a:rPr lang="en-GB" sz="2400" b="1" i="1" dirty="0">
                          <a:solidFill>
                            <a:schemeClr val="bg1">
                              <a:lumMod val="50000"/>
                              <a:lumOff val="50000"/>
                            </a:schemeClr>
                          </a:solidFill>
                          <a:effectLst/>
                        </a:rPr>
                        <a:t>or something</a:t>
                      </a:r>
                    </a:p>
                    <a:p>
                      <a:pPr>
                        <a:lnSpc>
                          <a:spcPct val="107000"/>
                        </a:lnSpc>
                        <a:spcAft>
                          <a:spcPts val="0"/>
                        </a:spcAft>
                      </a:pPr>
                      <a:r>
                        <a:rPr lang="en-GB" sz="2400" b="1" i="1" dirty="0">
                          <a:solidFill>
                            <a:schemeClr val="bg1">
                              <a:lumMod val="50000"/>
                              <a:lumOff val="50000"/>
                            </a:schemeClr>
                          </a:solidFill>
                          <a:effectLst/>
                        </a:rPr>
                        <a:t>or something like that</a:t>
                      </a:r>
                    </a:p>
                    <a:p>
                      <a:pPr>
                        <a:lnSpc>
                          <a:spcPct val="107000"/>
                        </a:lnSpc>
                        <a:spcAft>
                          <a:spcPts val="0"/>
                        </a:spcAft>
                      </a:pPr>
                      <a:r>
                        <a:rPr lang="en-GB" sz="11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1498715"/>
                  </a:ext>
                </a:extLst>
              </a:tr>
            </a:tbl>
          </a:graphicData>
        </a:graphic>
      </p:graphicFrame>
    </p:spTree>
    <p:extLst>
      <p:ext uri="{BB962C8B-B14F-4D97-AF65-F5344CB8AC3E}">
        <p14:creationId xmlns:p14="http://schemas.microsoft.com/office/powerpoint/2010/main" val="1708275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39938478"/>
              </p:ext>
            </p:extLst>
          </p:nvPr>
        </p:nvGraphicFramePr>
        <p:xfrm>
          <a:off x="554182" y="1043708"/>
          <a:ext cx="7250545" cy="4959927"/>
        </p:xfrm>
        <a:graphic>
          <a:graphicData uri="http://schemas.openxmlformats.org/drawingml/2006/table">
            <a:tbl>
              <a:tblPr firstRow="1" firstCol="1" bandRow="1">
                <a:tableStyleId>{5C22544A-7EE6-4342-B048-85BDC9FD1C3A}</a:tableStyleId>
              </a:tblPr>
              <a:tblGrid>
                <a:gridCol w="7250545">
                  <a:extLst>
                    <a:ext uri="{9D8B030D-6E8A-4147-A177-3AD203B41FA5}">
                      <a16:colId xmlns:a16="http://schemas.microsoft.com/office/drawing/2014/main" val="734603398"/>
                    </a:ext>
                  </a:extLst>
                </a:gridCol>
              </a:tblGrid>
              <a:tr h="4959927">
                <a:tc>
                  <a:txBody>
                    <a:bodyPr/>
                    <a:lstStyle/>
                    <a:p>
                      <a:pPr>
                        <a:lnSpc>
                          <a:spcPct val="107000"/>
                        </a:lnSpc>
                        <a:spcAft>
                          <a:spcPts val="0"/>
                        </a:spcAft>
                      </a:pPr>
                      <a:r>
                        <a:rPr lang="en-GB" sz="2400" dirty="0">
                          <a:solidFill>
                            <a:srgbClr val="FF0000"/>
                          </a:solidFill>
                          <a:effectLst/>
                        </a:rPr>
                        <a:t>Error alert!</a:t>
                      </a:r>
                    </a:p>
                    <a:p>
                      <a:pPr>
                        <a:lnSpc>
                          <a:spcPct val="107000"/>
                        </a:lnSpc>
                        <a:spcAft>
                          <a:spcPts val="0"/>
                        </a:spcAft>
                      </a:pPr>
                      <a:r>
                        <a:rPr lang="en-GB" sz="2400" dirty="0">
                          <a:effectLst/>
                        </a:rPr>
                        <a:t>Vague expressions are also common in informal conversations (e.g</a:t>
                      </a:r>
                      <a:r>
                        <a:rPr lang="en-GB" sz="2400" i="1" dirty="0">
                          <a:effectLst/>
                        </a:rPr>
                        <a:t>. and stuff, and that kind of stuff</a:t>
                      </a:r>
                      <a:r>
                        <a:rPr lang="en-GB" sz="2400" dirty="0">
                          <a:effectLst/>
                        </a:rPr>
                        <a:t>).  Be careful not to use these in formal contexts.  If in doubt, only use </a:t>
                      </a:r>
                      <a:r>
                        <a:rPr lang="en-GB" sz="2400" i="1" dirty="0">
                          <a:effectLst/>
                        </a:rPr>
                        <a:t>and so on, and so forth </a:t>
                      </a:r>
                      <a:r>
                        <a:rPr lang="en-GB" sz="2400" i="0" dirty="0">
                          <a:effectLst/>
                        </a:rPr>
                        <a:t>and</a:t>
                      </a:r>
                      <a:r>
                        <a:rPr lang="en-GB" sz="2400" i="1" dirty="0">
                          <a:effectLst/>
                        </a:rPr>
                        <a:t> etcetera</a:t>
                      </a:r>
                      <a:r>
                        <a:rPr lang="en-GB" sz="2400" dirty="0">
                          <a:effectLst/>
                        </a:rPr>
                        <a:t>. </a:t>
                      </a:r>
                    </a:p>
                    <a:p>
                      <a:pPr>
                        <a:lnSpc>
                          <a:spcPct val="107000"/>
                        </a:lnSpc>
                        <a:spcAft>
                          <a:spcPts val="0"/>
                        </a:spcAft>
                      </a:pPr>
                      <a:r>
                        <a:rPr lang="en-GB" sz="2400" dirty="0">
                          <a:effectLst/>
                        </a:rPr>
                        <a:t> </a:t>
                      </a:r>
                    </a:p>
                    <a:p>
                      <a:pPr>
                        <a:lnSpc>
                          <a:spcPct val="107000"/>
                        </a:lnSpc>
                        <a:spcAft>
                          <a:spcPts val="0"/>
                        </a:spcAft>
                      </a:pPr>
                      <a:r>
                        <a:rPr lang="en-GB" sz="2400" dirty="0">
                          <a:effectLst/>
                        </a:rPr>
                        <a:t>You can use vague expressions in academic speaking, but avoid them in your writing, apart from </a:t>
                      </a:r>
                      <a:r>
                        <a:rPr lang="en-GB" sz="2400" i="1" dirty="0">
                          <a:effectLst/>
                        </a:rPr>
                        <a:t>etcetera</a:t>
                      </a:r>
                      <a:r>
                        <a:rPr lang="en-GB" sz="2400" dirty="0">
                          <a:effectLst/>
                        </a:rPr>
                        <a:t>. In academic writing </a:t>
                      </a:r>
                      <a:r>
                        <a:rPr lang="en-GB" sz="2400" i="1" dirty="0">
                          <a:effectLst/>
                        </a:rPr>
                        <a:t>etcetera</a:t>
                      </a:r>
                      <a:r>
                        <a:rPr lang="en-GB" sz="2400" dirty="0">
                          <a:effectLst/>
                        </a:rPr>
                        <a:t> is usually written as </a:t>
                      </a:r>
                      <a:r>
                        <a:rPr lang="en-GB" sz="2400" i="1" dirty="0">
                          <a:effectLst/>
                        </a:rPr>
                        <a:t>etc. </a:t>
                      </a:r>
                      <a:r>
                        <a:rPr lang="en-GB" sz="2400" dirty="0">
                          <a:effectLst/>
                        </a:rPr>
                        <a:t>with a full stop.</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7764929"/>
                  </a:ext>
                </a:extLst>
              </a:tr>
            </a:tbl>
          </a:graphicData>
        </a:graphic>
      </p:graphicFrame>
    </p:spTree>
    <p:extLst>
      <p:ext uri="{BB962C8B-B14F-4D97-AF65-F5344CB8AC3E}">
        <p14:creationId xmlns:p14="http://schemas.microsoft.com/office/powerpoint/2010/main" val="1761282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Vague expressions: practice</a:t>
            </a:r>
          </a:p>
        </p:txBody>
      </p:sp>
      <p:sp>
        <p:nvSpPr>
          <p:cNvPr id="3" name="Content Placeholder 2"/>
          <p:cNvSpPr>
            <a:spLocks noGrp="1"/>
          </p:cNvSpPr>
          <p:nvPr>
            <p:ph idx="1"/>
          </p:nvPr>
        </p:nvSpPr>
        <p:spPr>
          <a:xfrm>
            <a:off x="387927" y="2124364"/>
            <a:ext cx="7980217" cy="4442690"/>
          </a:xfrm>
        </p:spPr>
        <p:txBody>
          <a:bodyPr>
            <a:normAutofit fontScale="85000" lnSpcReduction="20000"/>
          </a:bodyPr>
          <a:lstStyle/>
          <a:p>
            <a:r>
              <a:rPr lang="en-GB" dirty="0">
                <a:solidFill>
                  <a:schemeClr val="bg1"/>
                </a:solidFill>
              </a:rPr>
              <a:t>Listen to extracts from other presentations on plastics.  Write the vague expressions the speakers use.  Then practise repeating the extracts.  Practise again using other vague expressions.</a:t>
            </a:r>
          </a:p>
          <a:p>
            <a:pPr marL="0" indent="0">
              <a:buNone/>
            </a:pPr>
            <a:r>
              <a:rPr lang="en-US" dirty="0">
                <a:solidFill>
                  <a:schemeClr val="bg1"/>
                </a:solidFill>
              </a:rPr>
              <a:t> </a:t>
            </a:r>
            <a:endParaRPr lang="en-GB" dirty="0">
              <a:solidFill>
                <a:schemeClr val="bg1"/>
              </a:solidFill>
            </a:endParaRPr>
          </a:p>
          <a:p>
            <a:r>
              <a:rPr lang="en-GB" dirty="0"/>
              <a:t>The bioplastics that are currently produced </a:t>
            </a:r>
            <a:r>
              <a:rPr lang="en-US" dirty="0"/>
              <a:t>tend to be made from agricultural food products such as corn, potatoes, rice, [</a:t>
            </a:r>
            <a:r>
              <a:rPr lang="en-US" dirty="0">
                <a:solidFill>
                  <a:schemeClr val="tx1">
                    <a:lumMod val="50000"/>
                  </a:schemeClr>
                </a:solidFill>
              </a:rPr>
              <a:t>and so on and so forth</a:t>
            </a:r>
            <a:r>
              <a:rPr lang="en-US" dirty="0"/>
              <a:t>], though corn is still the main source.  </a:t>
            </a:r>
            <a:endParaRPr lang="en-GB" dirty="0"/>
          </a:p>
          <a:p>
            <a:endParaRPr lang="en-GB" dirty="0"/>
          </a:p>
          <a:p>
            <a:r>
              <a:rPr lang="en-GB" dirty="0"/>
              <a:t>To be approved by the BPI, which stands for the </a:t>
            </a:r>
            <a:r>
              <a:rPr lang="en-US" dirty="0"/>
              <a:t>Biodegradable Products Institute,</a:t>
            </a:r>
            <a:r>
              <a:rPr lang="en-GB" dirty="0"/>
              <a:t>  bioplastic materials must not contain large amounts of heavy metals such as lead,  mercury [</a:t>
            </a:r>
            <a:r>
              <a:rPr lang="en-GB" dirty="0">
                <a:solidFill>
                  <a:schemeClr val="tx1">
                    <a:lumMod val="50000"/>
                  </a:schemeClr>
                </a:solidFill>
              </a:rPr>
              <a:t>and so on</a:t>
            </a:r>
            <a:r>
              <a:rPr lang="en-GB" dirty="0"/>
              <a:t>].</a:t>
            </a:r>
          </a:p>
          <a:p>
            <a:endParaRPr lang="en-GB" dirty="0"/>
          </a:p>
          <a:p>
            <a:r>
              <a:rPr lang="en-GB" dirty="0"/>
              <a:t>Bioplastics are widely used in the food industry in drinks bottles, in packaging of fruit and vegetables [</a:t>
            </a:r>
            <a:r>
              <a:rPr lang="en-GB" dirty="0">
                <a:solidFill>
                  <a:schemeClr val="tx1">
                    <a:lumMod val="50000"/>
                  </a:schemeClr>
                </a:solidFill>
              </a:rPr>
              <a:t>etcetera etcetera</a:t>
            </a:r>
            <a:r>
              <a:rPr lang="en-GB" dirty="0"/>
              <a:t>] but these are not always the answer to environmentalists’ concerns.</a:t>
            </a:r>
          </a:p>
          <a:p>
            <a:endParaRPr lang="en-GB" dirty="0"/>
          </a:p>
        </p:txBody>
      </p:sp>
    </p:spTree>
    <p:extLst>
      <p:ext uri="{BB962C8B-B14F-4D97-AF65-F5344CB8AC3E}">
        <p14:creationId xmlns:p14="http://schemas.microsoft.com/office/powerpoint/2010/main" val="2916181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Vague expressions: practice</a:t>
            </a:r>
          </a:p>
        </p:txBody>
      </p:sp>
      <p:sp>
        <p:nvSpPr>
          <p:cNvPr id="3" name="Content Placeholder 2"/>
          <p:cNvSpPr>
            <a:spLocks noGrp="1"/>
          </p:cNvSpPr>
          <p:nvPr>
            <p:ph idx="1"/>
          </p:nvPr>
        </p:nvSpPr>
        <p:spPr>
          <a:xfrm>
            <a:off x="387927" y="2124364"/>
            <a:ext cx="7980217" cy="4442690"/>
          </a:xfrm>
        </p:spPr>
        <p:txBody>
          <a:bodyPr>
            <a:normAutofit fontScale="85000" lnSpcReduction="20000"/>
          </a:bodyPr>
          <a:lstStyle/>
          <a:p>
            <a:r>
              <a:rPr lang="en-GB" dirty="0">
                <a:solidFill>
                  <a:schemeClr val="bg1"/>
                </a:solidFill>
              </a:rPr>
              <a:t>Listen to extracts from other presentations on plastics.  Write the vague expressions the speakers use.  Then practise repeating the extracts.  Practise again using other vague expressions.</a:t>
            </a:r>
          </a:p>
          <a:p>
            <a:pPr marL="0" indent="0">
              <a:buNone/>
            </a:pPr>
            <a:r>
              <a:rPr lang="en-US" dirty="0"/>
              <a:t> </a:t>
            </a:r>
            <a:endParaRPr lang="en-GB" dirty="0"/>
          </a:p>
          <a:p>
            <a:r>
              <a:rPr lang="en-GB" dirty="0"/>
              <a:t>The bioplastics that are currently produced </a:t>
            </a:r>
            <a:r>
              <a:rPr lang="en-US" dirty="0"/>
              <a:t>tend to be made from agricultural food products such as corn, potatoes, rice, [</a:t>
            </a:r>
            <a:r>
              <a:rPr lang="en-US" dirty="0">
                <a:solidFill>
                  <a:srgbClr val="FFFF00"/>
                </a:solidFill>
                <a:latin typeface="Lucida Handwriting" panose="03010101010101010101" pitchFamily="66" charset="0"/>
              </a:rPr>
              <a:t>and so on and so forth</a:t>
            </a:r>
            <a:r>
              <a:rPr lang="en-US" dirty="0"/>
              <a:t>], though corn is still the main source.  </a:t>
            </a:r>
            <a:endParaRPr lang="en-GB" dirty="0"/>
          </a:p>
          <a:p>
            <a:endParaRPr lang="en-GB" dirty="0"/>
          </a:p>
          <a:p>
            <a:r>
              <a:rPr lang="en-GB" dirty="0"/>
              <a:t>To be approved by the BPI, which stands for the </a:t>
            </a:r>
            <a:r>
              <a:rPr lang="en-US" dirty="0"/>
              <a:t>Biodegradable Products Institute,</a:t>
            </a:r>
            <a:r>
              <a:rPr lang="en-GB" dirty="0"/>
              <a:t>  bioplastic materials must not contain large amounts of heavy metals such as lead,  mercury [</a:t>
            </a:r>
            <a:r>
              <a:rPr lang="en-GB" dirty="0">
                <a:solidFill>
                  <a:srgbClr val="FFFF00"/>
                </a:solidFill>
                <a:latin typeface="Lucida Handwriting" panose="03010101010101010101" pitchFamily="66" charset="0"/>
              </a:rPr>
              <a:t>and so on</a:t>
            </a:r>
            <a:r>
              <a:rPr lang="en-GB" dirty="0"/>
              <a:t>].</a:t>
            </a:r>
          </a:p>
          <a:p>
            <a:endParaRPr lang="en-GB" dirty="0"/>
          </a:p>
          <a:p>
            <a:r>
              <a:rPr lang="en-GB" dirty="0"/>
              <a:t>Bioplastics are widely used in the food industry in drinks bottles, in packaging of fruit and vegetables [</a:t>
            </a:r>
            <a:r>
              <a:rPr lang="en-GB" dirty="0">
                <a:solidFill>
                  <a:srgbClr val="FFFF00"/>
                </a:solidFill>
                <a:latin typeface="Lucida Handwriting" panose="03010101010101010101" pitchFamily="66" charset="0"/>
              </a:rPr>
              <a:t>etcetera etcetera</a:t>
            </a:r>
            <a:r>
              <a:rPr lang="en-GB" dirty="0"/>
              <a:t>] but these are not always the answer to environmentalists’ concerns.</a:t>
            </a:r>
          </a:p>
          <a:p>
            <a:endParaRPr lang="en-GB" dirty="0"/>
          </a:p>
        </p:txBody>
      </p:sp>
    </p:spTree>
    <p:extLst>
      <p:ext uri="{BB962C8B-B14F-4D97-AF65-F5344CB8AC3E}">
        <p14:creationId xmlns:p14="http://schemas.microsoft.com/office/powerpoint/2010/main" val="2098995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CLAS Tourism lecture</a:t>
            </a:r>
          </a:p>
        </p:txBody>
      </p:sp>
      <p:sp>
        <p:nvSpPr>
          <p:cNvPr id="3" name="Content Placeholder 2"/>
          <p:cNvSpPr>
            <a:spLocks noGrp="1"/>
          </p:cNvSpPr>
          <p:nvPr>
            <p:ph idx="1"/>
          </p:nvPr>
        </p:nvSpPr>
        <p:spPr>
          <a:xfrm>
            <a:off x="286327" y="2078182"/>
            <a:ext cx="8127999" cy="4544291"/>
          </a:xfrm>
        </p:spPr>
        <p:txBody>
          <a:bodyPr>
            <a:normAutofit lnSpcReduction="10000"/>
          </a:bodyPr>
          <a:lstStyle/>
          <a:p>
            <a:r>
              <a:rPr lang="en-GB" dirty="0"/>
              <a:t>I mentioned in the last class there that, you know, from employment legislation and the idea of human resource policies and human resource developments and time off and leisure time and time in lieu of extra hours overtime worked </a:t>
            </a:r>
            <a:r>
              <a:rPr lang="en-GB" dirty="0">
                <a:solidFill>
                  <a:srgbClr val="FFFF00"/>
                </a:solidFill>
              </a:rPr>
              <a:t>and all that kind of thing</a:t>
            </a:r>
            <a:r>
              <a:rPr lang="en-GB" dirty="0"/>
              <a:t>, that developed concurrently with increased travel behaviour, am, internationally, okay. So whenever you're asked to think about what are the factors that sort of influence travel development, one area is the social and cultural element of it. And with that you talk about </a:t>
            </a:r>
            <a:r>
              <a:rPr lang="en-GB" dirty="0">
                <a:solidFill>
                  <a:srgbClr val="FFFF00"/>
                </a:solidFill>
              </a:rPr>
              <a:t>your </a:t>
            </a:r>
            <a:r>
              <a:rPr lang="en-GB" dirty="0"/>
              <a:t>standard template, </a:t>
            </a:r>
            <a:r>
              <a:rPr lang="en-GB" dirty="0">
                <a:solidFill>
                  <a:srgbClr val="FFFF00"/>
                </a:solidFill>
              </a:rPr>
              <a:t>your</a:t>
            </a:r>
            <a:r>
              <a:rPr lang="en-GB" dirty="0"/>
              <a:t> social demographic, am, statistics, </a:t>
            </a:r>
            <a:r>
              <a:rPr lang="en-GB" dirty="0">
                <a:solidFill>
                  <a:srgbClr val="FFFF00"/>
                </a:solidFill>
              </a:rPr>
              <a:t>your</a:t>
            </a:r>
            <a:r>
              <a:rPr lang="en-GB" dirty="0"/>
              <a:t> populations statistics, </a:t>
            </a:r>
            <a:r>
              <a:rPr lang="en-GB" dirty="0">
                <a:solidFill>
                  <a:srgbClr val="FFFF00"/>
                </a:solidFill>
              </a:rPr>
              <a:t>your</a:t>
            </a:r>
            <a:r>
              <a:rPr lang="en-GB" dirty="0"/>
              <a:t> age profile, </a:t>
            </a:r>
            <a:r>
              <a:rPr lang="en-GB" dirty="0">
                <a:solidFill>
                  <a:srgbClr val="FFFF00"/>
                </a:solidFill>
              </a:rPr>
              <a:t>your</a:t>
            </a:r>
            <a:r>
              <a:rPr lang="en-GB" dirty="0"/>
              <a:t> population pyramids, </a:t>
            </a:r>
            <a:r>
              <a:rPr lang="en-GB" dirty="0">
                <a:solidFill>
                  <a:srgbClr val="FFFF00"/>
                </a:solidFill>
              </a:rPr>
              <a:t>your</a:t>
            </a:r>
            <a:r>
              <a:rPr lang="en-GB" dirty="0"/>
              <a:t> tree pyramids that you would have done in geography in school </a:t>
            </a:r>
            <a:r>
              <a:rPr lang="en-GB" dirty="0">
                <a:solidFill>
                  <a:srgbClr val="FFFF00"/>
                </a:solidFill>
              </a:rPr>
              <a:t>and things like that</a:t>
            </a:r>
            <a:r>
              <a:rPr lang="en-GB" dirty="0"/>
              <a:t>, okay.</a:t>
            </a:r>
          </a:p>
        </p:txBody>
      </p:sp>
    </p:spTree>
    <p:extLst>
      <p:ext uri="{BB962C8B-B14F-4D97-AF65-F5344CB8AC3E}">
        <p14:creationId xmlns:p14="http://schemas.microsoft.com/office/powerpoint/2010/main" val="1360257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Margaret Healy’s CLAS data</a:t>
            </a:r>
          </a:p>
        </p:txBody>
      </p:sp>
      <p:sp>
        <p:nvSpPr>
          <p:cNvPr id="3" name="Content Placeholder 2"/>
          <p:cNvSpPr>
            <a:spLocks noGrp="1"/>
          </p:cNvSpPr>
          <p:nvPr>
            <p:ph idx="1"/>
          </p:nvPr>
        </p:nvSpPr>
        <p:spPr>
          <a:xfrm>
            <a:off x="531639" y="2198327"/>
            <a:ext cx="7428345" cy="4174763"/>
          </a:xfrm>
        </p:spPr>
        <p:txBody>
          <a:bodyPr>
            <a:normAutofit/>
          </a:bodyPr>
          <a:lstStyle/>
          <a:p>
            <a:r>
              <a:rPr lang="en-GB" dirty="0"/>
              <a:t>&lt;$NS505&gt; …you spend so long focusing on balancing </a:t>
            </a:r>
            <a:r>
              <a:rPr lang="en-GB" dirty="0">
                <a:solidFill>
                  <a:srgbClr val="FFFF00"/>
                </a:solidFill>
              </a:rPr>
              <a:t>your</a:t>
            </a:r>
            <a:r>
              <a:rPr lang="en-GB" dirty="0"/>
              <a:t> money, balancing </a:t>
            </a:r>
            <a:r>
              <a:rPr lang="en-GB" dirty="0">
                <a:solidFill>
                  <a:srgbClr val="FFFF00"/>
                </a:solidFill>
              </a:rPr>
              <a:t>your</a:t>
            </a:r>
            <a:r>
              <a:rPr lang="en-GB" dirty="0"/>
              <a:t> credit cards, balancing </a:t>
            </a:r>
            <a:r>
              <a:rPr lang="en-GB" dirty="0">
                <a:solidFill>
                  <a:srgbClr val="FFFF00"/>
                </a:solidFill>
              </a:rPr>
              <a:t>your</a:t>
            </a:r>
            <a:r>
              <a:rPr lang="en-GB" dirty="0"/>
              <a:t> cash, making sure everything is right, that the whole area of credit bills tend to be not viewed as important … or they paid </a:t>
            </a:r>
            <a:r>
              <a:rPr lang="en-GB" dirty="0">
                <a:solidFill>
                  <a:srgbClr val="FFFF00"/>
                </a:solidFill>
              </a:rPr>
              <a:t>you</a:t>
            </a:r>
            <a:r>
              <a:rPr lang="en-GB" dirty="0"/>
              <a:t> credit cards or something, </a:t>
            </a:r>
            <a:r>
              <a:rPr lang="en-GB" dirty="0">
                <a:solidFill>
                  <a:srgbClr val="FFFF00"/>
                </a:solidFill>
              </a:rPr>
              <a:t>you</a:t>
            </a:r>
            <a:r>
              <a:rPr lang="en-GB" dirty="0"/>
              <a:t> have that money. The money you don't have is </a:t>
            </a:r>
            <a:r>
              <a:rPr lang="en-GB" dirty="0">
                <a:solidFill>
                  <a:srgbClr val="FFFF00"/>
                </a:solidFill>
              </a:rPr>
              <a:t>your</a:t>
            </a:r>
            <a:r>
              <a:rPr lang="en-GB" dirty="0"/>
              <a:t> credit bills … So there's a lot of annoying little issues caused by walkouts, I suppose with the most important being </a:t>
            </a:r>
            <a:r>
              <a:rPr lang="en-GB" dirty="0">
                <a:solidFill>
                  <a:srgbClr val="FFFF00"/>
                </a:solidFill>
              </a:rPr>
              <a:t>your</a:t>
            </a:r>
            <a:r>
              <a:rPr lang="en-GB" dirty="0"/>
              <a:t> financial loss in </a:t>
            </a:r>
            <a:r>
              <a:rPr lang="en-GB" dirty="0">
                <a:solidFill>
                  <a:srgbClr val="FFFF00"/>
                </a:solidFill>
              </a:rPr>
              <a:t>your</a:t>
            </a:r>
            <a:r>
              <a:rPr lang="en-GB" dirty="0"/>
              <a:t> hotel … </a:t>
            </a:r>
          </a:p>
        </p:txBody>
      </p:sp>
    </p:spTree>
    <p:extLst>
      <p:ext uri="{BB962C8B-B14F-4D97-AF65-F5344CB8AC3E}">
        <p14:creationId xmlns:p14="http://schemas.microsoft.com/office/powerpoint/2010/main" val="3106543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 Two high-frequency features of conversation</a:t>
            </a:r>
          </a:p>
        </p:txBody>
      </p:sp>
      <p:sp>
        <p:nvSpPr>
          <p:cNvPr id="3" name="Content Placeholder 2"/>
          <p:cNvSpPr>
            <a:spLocks noGrp="1"/>
          </p:cNvSpPr>
          <p:nvPr>
            <p:ph idx="1"/>
          </p:nvPr>
        </p:nvSpPr>
        <p:spPr/>
        <p:txBody>
          <a:bodyPr>
            <a:normAutofit/>
          </a:bodyPr>
          <a:lstStyle/>
          <a:p>
            <a:r>
              <a:rPr lang="en-GB" sz="3600" dirty="0"/>
              <a:t>Chunking</a:t>
            </a:r>
          </a:p>
          <a:p>
            <a:r>
              <a:rPr lang="en-GB" sz="3600" dirty="0"/>
              <a:t>Vague category marking</a:t>
            </a:r>
          </a:p>
          <a:p>
            <a:r>
              <a:rPr lang="en-GB" sz="3600" dirty="0"/>
              <a:t>How these are carried over into academic speaking</a:t>
            </a:r>
          </a:p>
        </p:txBody>
      </p:sp>
    </p:spTree>
    <p:extLst>
      <p:ext uri="{BB962C8B-B14F-4D97-AF65-F5344CB8AC3E}">
        <p14:creationId xmlns:p14="http://schemas.microsoft.com/office/powerpoint/2010/main" val="2242438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Conclusion</a:t>
            </a:r>
          </a:p>
        </p:txBody>
      </p:sp>
      <p:sp>
        <p:nvSpPr>
          <p:cNvPr id="3" name="Content Placeholder 2"/>
          <p:cNvSpPr>
            <a:spLocks noGrp="1"/>
          </p:cNvSpPr>
          <p:nvPr>
            <p:ph idx="1"/>
          </p:nvPr>
        </p:nvSpPr>
        <p:spPr>
          <a:xfrm>
            <a:off x="533400" y="2336873"/>
            <a:ext cx="7234382" cy="3934618"/>
          </a:xfrm>
        </p:spPr>
        <p:txBody>
          <a:bodyPr>
            <a:normAutofit/>
          </a:bodyPr>
          <a:lstStyle/>
          <a:p>
            <a:r>
              <a:rPr lang="en-GB" dirty="0"/>
              <a:t>Features are carried over from conversation to academic discourse</a:t>
            </a:r>
          </a:p>
          <a:p>
            <a:r>
              <a:rPr lang="en-GB" dirty="0"/>
              <a:t>Items may be academic-specific and relationships discipline-specific</a:t>
            </a:r>
          </a:p>
          <a:p>
            <a:r>
              <a:rPr lang="en-GB" dirty="0"/>
              <a:t>Academic chunks often reflect the organisation and packaging of academic discourse</a:t>
            </a:r>
          </a:p>
          <a:p>
            <a:r>
              <a:rPr lang="en-GB" dirty="0"/>
              <a:t>Vague category markers refer to in-group understandings</a:t>
            </a:r>
          </a:p>
          <a:p>
            <a:r>
              <a:rPr lang="en-GB" dirty="0"/>
              <a:t>Collaborative exploration of items is important</a:t>
            </a:r>
          </a:p>
          <a:p>
            <a:endParaRPr lang="en-GB" dirty="0"/>
          </a:p>
        </p:txBody>
      </p:sp>
    </p:spTree>
    <p:extLst>
      <p:ext uri="{BB962C8B-B14F-4D97-AF65-F5344CB8AC3E}">
        <p14:creationId xmlns:p14="http://schemas.microsoft.com/office/powerpoint/2010/main" val="387781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nvPr>
        </p:nvGraphicFramePr>
        <p:xfrm>
          <a:off x="653143" y="561704"/>
          <a:ext cx="7811588" cy="56954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2788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fade">
                                      <p:cBhvr>
                                        <p:cTn id="7" dur="1000"/>
                                        <p:tgtEl>
                                          <p:spTgt spid="7">
                                            <p:graphicEl>
                                              <a:chart seriesIdx="-3" categoryIdx="-3" bldStep="gridLegend"/>
                                            </p:graphicEl>
                                          </p:spTgt>
                                        </p:tgtEl>
                                      </p:cBhvr>
                                    </p:animEffect>
                                    <p:anim calcmode="lin" valueType="num">
                                      <p:cBhvr>
                                        <p:cTn id="8" dur="1000" fill="hold"/>
                                        <p:tgtEl>
                                          <p:spTgt spid="7">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9" dur="1000" fill="hold"/>
                                        <p:tgtEl>
                                          <p:spTgt spid="7">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graphicEl>
                                              <a:chart seriesIdx="0" categoryIdx="0" bldStep="ptInSeries"/>
                                            </p:graphicEl>
                                          </p:spTgt>
                                        </p:tgtEl>
                                        <p:attrNameLst>
                                          <p:attrName>style.visibility</p:attrName>
                                        </p:attrNameLst>
                                      </p:cBhvr>
                                      <p:to>
                                        <p:strVal val="visible"/>
                                      </p:to>
                                    </p:set>
                                    <p:animEffect transition="in" filter="fade">
                                      <p:cBhvr>
                                        <p:cTn id="14" dur="1000"/>
                                        <p:tgtEl>
                                          <p:spTgt spid="7">
                                            <p:graphicEl>
                                              <a:chart seriesIdx="0" categoryIdx="0" bldStep="ptInSeries"/>
                                            </p:graphicEl>
                                          </p:spTgt>
                                        </p:tgtEl>
                                      </p:cBhvr>
                                    </p:animEffect>
                                    <p:anim calcmode="lin" valueType="num">
                                      <p:cBhvr>
                                        <p:cTn id="15" dur="1000" fill="hold"/>
                                        <p:tgtEl>
                                          <p:spTgt spid="7">
                                            <p:graphicEl>
                                              <a:chart seriesIdx="0" categoryIdx="0" bldStep="ptInSeries"/>
                                            </p:graphicEl>
                                          </p:spTgt>
                                        </p:tgtEl>
                                        <p:attrNameLst>
                                          <p:attrName>ppt_x</p:attrName>
                                        </p:attrNameLst>
                                      </p:cBhvr>
                                      <p:tavLst>
                                        <p:tav tm="0">
                                          <p:val>
                                            <p:strVal val="#ppt_x"/>
                                          </p:val>
                                        </p:tav>
                                        <p:tav tm="100000">
                                          <p:val>
                                            <p:strVal val="#ppt_x"/>
                                          </p:val>
                                        </p:tav>
                                      </p:tavLst>
                                    </p:anim>
                                    <p:anim calcmode="lin" valueType="num">
                                      <p:cBhvr>
                                        <p:cTn id="16" dur="1000" fill="hold"/>
                                        <p:tgtEl>
                                          <p:spTgt spid="7">
                                            <p:graphicEl>
                                              <a:chart seriesIdx="0" categoryIdx="0" bldStep="ptInSeries"/>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graphicEl>
                                              <a:chart seriesIdx="0" categoryIdx="1" bldStep="ptInSeries"/>
                                            </p:graphicEl>
                                          </p:spTgt>
                                        </p:tgtEl>
                                        <p:attrNameLst>
                                          <p:attrName>style.visibility</p:attrName>
                                        </p:attrNameLst>
                                      </p:cBhvr>
                                      <p:to>
                                        <p:strVal val="visible"/>
                                      </p:to>
                                    </p:set>
                                    <p:animEffect transition="in" filter="fade">
                                      <p:cBhvr>
                                        <p:cTn id="21" dur="1000"/>
                                        <p:tgtEl>
                                          <p:spTgt spid="7">
                                            <p:graphicEl>
                                              <a:chart seriesIdx="0" categoryIdx="1" bldStep="ptInSeries"/>
                                            </p:graphicEl>
                                          </p:spTgt>
                                        </p:tgtEl>
                                      </p:cBhvr>
                                    </p:animEffect>
                                    <p:anim calcmode="lin" valueType="num">
                                      <p:cBhvr>
                                        <p:cTn id="22" dur="1000" fill="hold"/>
                                        <p:tgtEl>
                                          <p:spTgt spid="7">
                                            <p:graphicEl>
                                              <a:chart seriesIdx="0" categoryIdx="1" bldStep="ptInSeries"/>
                                            </p:graphicEl>
                                          </p:spTgt>
                                        </p:tgtEl>
                                        <p:attrNameLst>
                                          <p:attrName>ppt_x</p:attrName>
                                        </p:attrNameLst>
                                      </p:cBhvr>
                                      <p:tavLst>
                                        <p:tav tm="0">
                                          <p:val>
                                            <p:strVal val="#ppt_x"/>
                                          </p:val>
                                        </p:tav>
                                        <p:tav tm="100000">
                                          <p:val>
                                            <p:strVal val="#ppt_x"/>
                                          </p:val>
                                        </p:tav>
                                      </p:tavLst>
                                    </p:anim>
                                    <p:anim calcmode="lin" valueType="num">
                                      <p:cBhvr>
                                        <p:cTn id="23" dur="1000" fill="hold"/>
                                        <p:tgtEl>
                                          <p:spTgt spid="7">
                                            <p:graphicEl>
                                              <a:chart seriesIdx="0" categoryIdx="1" bldStep="ptInSeries"/>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graphicEl>
                                              <a:chart seriesIdx="0" categoryIdx="2" bldStep="ptInSeries"/>
                                            </p:graphicEl>
                                          </p:spTgt>
                                        </p:tgtEl>
                                        <p:attrNameLst>
                                          <p:attrName>style.visibility</p:attrName>
                                        </p:attrNameLst>
                                      </p:cBhvr>
                                      <p:to>
                                        <p:strVal val="visible"/>
                                      </p:to>
                                    </p:set>
                                    <p:animEffect transition="in" filter="fade">
                                      <p:cBhvr>
                                        <p:cTn id="28" dur="1000"/>
                                        <p:tgtEl>
                                          <p:spTgt spid="7">
                                            <p:graphicEl>
                                              <a:chart seriesIdx="0" categoryIdx="2" bldStep="ptInSeries"/>
                                            </p:graphicEl>
                                          </p:spTgt>
                                        </p:tgtEl>
                                      </p:cBhvr>
                                    </p:animEffect>
                                    <p:anim calcmode="lin" valueType="num">
                                      <p:cBhvr>
                                        <p:cTn id="29" dur="1000" fill="hold"/>
                                        <p:tgtEl>
                                          <p:spTgt spid="7">
                                            <p:graphicEl>
                                              <a:chart seriesIdx="0" categoryIdx="2" bldStep="ptInSeries"/>
                                            </p:graphicEl>
                                          </p:spTgt>
                                        </p:tgtEl>
                                        <p:attrNameLst>
                                          <p:attrName>ppt_x</p:attrName>
                                        </p:attrNameLst>
                                      </p:cBhvr>
                                      <p:tavLst>
                                        <p:tav tm="0">
                                          <p:val>
                                            <p:strVal val="#ppt_x"/>
                                          </p:val>
                                        </p:tav>
                                        <p:tav tm="100000">
                                          <p:val>
                                            <p:strVal val="#ppt_x"/>
                                          </p:val>
                                        </p:tav>
                                      </p:tavLst>
                                    </p:anim>
                                    <p:anim calcmode="lin" valueType="num">
                                      <p:cBhvr>
                                        <p:cTn id="30" dur="1000" fill="hold"/>
                                        <p:tgtEl>
                                          <p:spTgt spid="7">
                                            <p:graphicEl>
                                              <a:chart seriesIdx="0" categoryIdx="2" bldStep="ptInSeries"/>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graphicEl>
                                              <a:chart seriesIdx="0" categoryIdx="3" bldStep="ptInSeries"/>
                                            </p:graphicEl>
                                          </p:spTgt>
                                        </p:tgtEl>
                                        <p:attrNameLst>
                                          <p:attrName>style.visibility</p:attrName>
                                        </p:attrNameLst>
                                      </p:cBhvr>
                                      <p:to>
                                        <p:strVal val="visible"/>
                                      </p:to>
                                    </p:set>
                                    <p:animEffect transition="in" filter="fade">
                                      <p:cBhvr>
                                        <p:cTn id="35" dur="1000"/>
                                        <p:tgtEl>
                                          <p:spTgt spid="7">
                                            <p:graphicEl>
                                              <a:chart seriesIdx="0" categoryIdx="3" bldStep="ptInSeries"/>
                                            </p:graphicEl>
                                          </p:spTgt>
                                        </p:tgtEl>
                                      </p:cBhvr>
                                    </p:animEffect>
                                    <p:anim calcmode="lin" valueType="num">
                                      <p:cBhvr>
                                        <p:cTn id="36" dur="1000" fill="hold"/>
                                        <p:tgtEl>
                                          <p:spTgt spid="7">
                                            <p:graphicEl>
                                              <a:chart seriesIdx="0" categoryIdx="3" bldStep="ptInSeries"/>
                                            </p:graphicEl>
                                          </p:spTgt>
                                        </p:tgtEl>
                                        <p:attrNameLst>
                                          <p:attrName>ppt_x</p:attrName>
                                        </p:attrNameLst>
                                      </p:cBhvr>
                                      <p:tavLst>
                                        <p:tav tm="0">
                                          <p:val>
                                            <p:strVal val="#ppt_x"/>
                                          </p:val>
                                        </p:tav>
                                        <p:tav tm="100000">
                                          <p:val>
                                            <p:strVal val="#ppt_x"/>
                                          </p:val>
                                        </p:tav>
                                      </p:tavLst>
                                    </p:anim>
                                    <p:anim calcmode="lin" valueType="num">
                                      <p:cBhvr>
                                        <p:cTn id="37" dur="1000" fill="hold"/>
                                        <p:tgtEl>
                                          <p:spTgt spid="7">
                                            <p:graphicEl>
                                              <a:chart seriesIdx="0" categoryIdx="3" bldStep="ptInSeries"/>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Chart bld="seriesEl"/>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3-word chunks: academic</a:t>
            </a:r>
          </a:p>
        </p:txBody>
      </p:sp>
      <p:sp>
        <p:nvSpPr>
          <p:cNvPr id="3" name="Rectangle 2"/>
          <p:cNvSpPr/>
          <p:nvPr/>
        </p:nvSpPr>
        <p:spPr>
          <a:xfrm>
            <a:off x="845127" y="2348867"/>
            <a:ext cx="4572000" cy="4708981"/>
          </a:xfrm>
          <a:prstGeom prst="rect">
            <a:avLst/>
          </a:prstGeom>
        </p:spPr>
        <p:txBody>
          <a:bodyPr>
            <a:spAutoFit/>
          </a:bodyPr>
          <a:lstStyle/>
          <a:p>
            <a:r>
              <a:rPr lang="en-GB" dirty="0">
                <a:solidFill>
                  <a:schemeClr val="bg1"/>
                </a:solidFill>
              </a:rPr>
              <a:t>	CANC ACAD</a:t>
            </a:r>
          </a:p>
          <a:p>
            <a:r>
              <a:rPr lang="en-GB" sz="2400" dirty="0"/>
              <a:t>1	A LOT OF</a:t>
            </a:r>
          </a:p>
          <a:p>
            <a:r>
              <a:rPr lang="en-GB" sz="2400" dirty="0"/>
              <a:t>2	I DON'T KNOW</a:t>
            </a:r>
          </a:p>
          <a:p>
            <a:r>
              <a:rPr lang="en-GB" sz="2400" dirty="0"/>
              <a:t>3	YOU WANT TO</a:t>
            </a:r>
          </a:p>
          <a:p>
            <a:r>
              <a:rPr lang="en-GB" sz="2400" dirty="0"/>
              <a:t>4	ONE OF THE</a:t>
            </a:r>
          </a:p>
          <a:p>
            <a:r>
              <a:rPr lang="en-GB" sz="2400" dirty="0"/>
              <a:t>5	YOU HAVE TO</a:t>
            </a:r>
          </a:p>
          <a:p>
            <a:r>
              <a:rPr lang="en-GB" sz="2400" dirty="0"/>
              <a:t>6	GOING TO BE</a:t>
            </a:r>
          </a:p>
          <a:p>
            <a:r>
              <a:rPr lang="en-GB" sz="2400" dirty="0"/>
              <a:t>7	YOU'VE GOT TO</a:t>
            </a:r>
          </a:p>
          <a:p>
            <a:r>
              <a:rPr lang="en-GB" sz="2400" dirty="0"/>
              <a:t>8	THIS IS THE</a:t>
            </a:r>
          </a:p>
          <a:p>
            <a:r>
              <a:rPr lang="en-GB" sz="2400" dirty="0"/>
              <a:t>9	IN TERMS OF</a:t>
            </a:r>
          </a:p>
          <a:p>
            <a:r>
              <a:rPr lang="en-GB" sz="2400" dirty="0"/>
              <a:t>10	THIS IS A</a:t>
            </a:r>
          </a:p>
          <a:p>
            <a:endParaRPr lang="en-GB" sz="2400" dirty="0"/>
          </a:p>
          <a:p>
            <a:endParaRPr lang="en-GB" dirty="0"/>
          </a:p>
        </p:txBody>
      </p:sp>
      <p:sp>
        <p:nvSpPr>
          <p:cNvPr id="4" name="Rectangle 3"/>
          <p:cNvSpPr/>
          <p:nvPr/>
        </p:nvSpPr>
        <p:spPr>
          <a:xfrm>
            <a:off x="4438072" y="2348867"/>
            <a:ext cx="4572000" cy="4616648"/>
          </a:xfrm>
          <a:prstGeom prst="rect">
            <a:avLst/>
          </a:prstGeom>
        </p:spPr>
        <p:txBody>
          <a:bodyPr>
            <a:spAutoFit/>
          </a:bodyPr>
          <a:lstStyle/>
          <a:p>
            <a:r>
              <a:rPr lang="en-GB" dirty="0">
                <a:solidFill>
                  <a:schemeClr val="bg1"/>
                </a:solidFill>
              </a:rPr>
              <a:t>	CLAS</a:t>
            </a:r>
          </a:p>
          <a:p>
            <a:r>
              <a:rPr lang="en-GB" sz="2400" dirty="0"/>
              <a:t>1	A LOT OF</a:t>
            </a:r>
          </a:p>
          <a:p>
            <a:r>
              <a:rPr lang="en-GB" sz="2400" dirty="0"/>
              <a:t>2	DO YOU THINK</a:t>
            </a:r>
          </a:p>
          <a:p>
            <a:r>
              <a:rPr lang="en-GB" sz="2400" dirty="0"/>
              <a:t>3	IN TERMS OF</a:t>
            </a:r>
          </a:p>
          <a:p>
            <a:r>
              <a:rPr lang="en-GB" sz="2400" dirty="0"/>
              <a:t>4	AND SO ON</a:t>
            </a:r>
          </a:p>
          <a:p>
            <a:r>
              <a:rPr lang="en-GB" sz="2400" dirty="0"/>
              <a:t>5	YOU HAVE TO</a:t>
            </a:r>
          </a:p>
          <a:p>
            <a:r>
              <a:rPr lang="en-GB" sz="2400" dirty="0"/>
              <a:t>6	UH HUH AND</a:t>
            </a:r>
          </a:p>
          <a:p>
            <a:r>
              <a:rPr lang="en-GB" sz="2400" dirty="0"/>
              <a:t>7	YOU NEED TO</a:t>
            </a:r>
          </a:p>
          <a:p>
            <a:r>
              <a:rPr lang="en-GB" sz="2400" dirty="0"/>
              <a:t>8	YOU WANT TO</a:t>
            </a:r>
          </a:p>
          <a:p>
            <a:r>
              <a:rPr lang="en-GB" sz="2400" dirty="0"/>
              <a:t>9	I DON'T KNOW</a:t>
            </a:r>
          </a:p>
          <a:p>
            <a:r>
              <a:rPr lang="en-GB" sz="2400" dirty="0"/>
              <a:t>10	A LITTLE BIT</a:t>
            </a:r>
          </a:p>
          <a:p>
            <a:endParaRPr lang="en-GB" dirty="0">
              <a:solidFill>
                <a:schemeClr val="bg1"/>
              </a:solidFill>
            </a:endParaRPr>
          </a:p>
          <a:p>
            <a:endParaRPr lang="en-GB" dirty="0"/>
          </a:p>
        </p:txBody>
      </p:sp>
    </p:spTree>
    <p:extLst>
      <p:ext uri="{BB962C8B-B14F-4D97-AF65-F5344CB8AC3E}">
        <p14:creationId xmlns:p14="http://schemas.microsoft.com/office/powerpoint/2010/main" val="3412468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3-word chunks: academic</a:t>
            </a:r>
          </a:p>
        </p:txBody>
      </p:sp>
      <p:sp>
        <p:nvSpPr>
          <p:cNvPr id="3" name="Rectangle 2"/>
          <p:cNvSpPr/>
          <p:nvPr/>
        </p:nvSpPr>
        <p:spPr>
          <a:xfrm>
            <a:off x="845127" y="2348867"/>
            <a:ext cx="4572000" cy="4708981"/>
          </a:xfrm>
          <a:prstGeom prst="rect">
            <a:avLst/>
          </a:prstGeom>
        </p:spPr>
        <p:txBody>
          <a:bodyPr>
            <a:spAutoFit/>
          </a:bodyPr>
          <a:lstStyle/>
          <a:p>
            <a:r>
              <a:rPr lang="en-GB" dirty="0">
                <a:solidFill>
                  <a:schemeClr val="bg1"/>
                </a:solidFill>
              </a:rPr>
              <a:t>	CANC ACAD</a:t>
            </a:r>
          </a:p>
          <a:p>
            <a:r>
              <a:rPr lang="en-GB" sz="2400" dirty="0"/>
              <a:t>1	A LOT OF</a:t>
            </a:r>
          </a:p>
          <a:p>
            <a:r>
              <a:rPr lang="en-GB" sz="2400" dirty="0"/>
              <a:t>2	I DON'T KNOW</a:t>
            </a:r>
          </a:p>
          <a:p>
            <a:r>
              <a:rPr lang="en-GB" sz="2400" dirty="0"/>
              <a:t>3	YOU WANT TO</a:t>
            </a:r>
          </a:p>
          <a:p>
            <a:r>
              <a:rPr lang="en-GB" sz="2400" dirty="0"/>
              <a:t>4	ONE OF THE</a:t>
            </a:r>
          </a:p>
          <a:p>
            <a:r>
              <a:rPr lang="en-GB" sz="2400" dirty="0"/>
              <a:t>5	YOU HAVE TO</a:t>
            </a:r>
          </a:p>
          <a:p>
            <a:r>
              <a:rPr lang="en-GB" sz="2400" dirty="0"/>
              <a:t>6	GOING TO BE</a:t>
            </a:r>
          </a:p>
          <a:p>
            <a:r>
              <a:rPr lang="en-GB" sz="2400" dirty="0"/>
              <a:t>7	YOU'VE GOT TO</a:t>
            </a:r>
          </a:p>
          <a:p>
            <a:r>
              <a:rPr lang="en-GB" sz="2400" dirty="0"/>
              <a:t>8	THIS IS THE</a:t>
            </a:r>
          </a:p>
          <a:p>
            <a:r>
              <a:rPr lang="en-GB" sz="2400" dirty="0"/>
              <a:t>9	</a:t>
            </a:r>
            <a:r>
              <a:rPr lang="en-GB" sz="2400" dirty="0">
                <a:solidFill>
                  <a:srgbClr val="FFFF00"/>
                </a:solidFill>
              </a:rPr>
              <a:t>IN TERMS OF</a:t>
            </a:r>
          </a:p>
          <a:p>
            <a:r>
              <a:rPr lang="en-GB" sz="2400" dirty="0"/>
              <a:t>10	THIS IS A</a:t>
            </a:r>
          </a:p>
          <a:p>
            <a:endParaRPr lang="en-GB" sz="2400" dirty="0"/>
          </a:p>
          <a:p>
            <a:endParaRPr lang="en-GB" dirty="0"/>
          </a:p>
        </p:txBody>
      </p:sp>
      <p:sp>
        <p:nvSpPr>
          <p:cNvPr id="4" name="Rectangle 3"/>
          <p:cNvSpPr/>
          <p:nvPr/>
        </p:nvSpPr>
        <p:spPr>
          <a:xfrm>
            <a:off x="4438072" y="2348867"/>
            <a:ext cx="4572000" cy="4616648"/>
          </a:xfrm>
          <a:prstGeom prst="rect">
            <a:avLst/>
          </a:prstGeom>
        </p:spPr>
        <p:txBody>
          <a:bodyPr>
            <a:spAutoFit/>
          </a:bodyPr>
          <a:lstStyle/>
          <a:p>
            <a:r>
              <a:rPr lang="en-GB" dirty="0">
                <a:solidFill>
                  <a:schemeClr val="bg1"/>
                </a:solidFill>
              </a:rPr>
              <a:t>	CLAS</a:t>
            </a:r>
          </a:p>
          <a:p>
            <a:r>
              <a:rPr lang="en-GB" sz="2400" dirty="0"/>
              <a:t>1	A LOT OF</a:t>
            </a:r>
          </a:p>
          <a:p>
            <a:r>
              <a:rPr lang="en-GB" sz="2400" dirty="0"/>
              <a:t>2	DO YOU THINK</a:t>
            </a:r>
          </a:p>
          <a:p>
            <a:r>
              <a:rPr lang="en-GB" sz="2400" dirty="0"/>
              <a:t>3	</a:t>
            </a:r>
            <a:r>
              <a:rPr lang="en-GB" sz="2400" dirty="0">
                <a:solidFill>
                  <a:srgbClr val="FFFF00"/>
                </a:solidFill>
              </a:rPr>
              <a:t>IN TERMS OF</a:t>
            </a:r>
          </a:p>
          <a:p>
            <a:r>
              <a:rPr lang="en-GB" sz="2400" dirty="0"/>
              <a:t>4	AND SO ON</a:t>
            </a:r>
          </a:p>
          <a:p>
            <a:r>
              <a:rPr lang="en-GB" sz="2400" dirty="0"/>
              <a:t>5	YOU HAVE TO</a:t>
            </a:r>
          </a:p>
          <a:p>
            <a:r>
              <a:rPr lang="en-GB" sz="2400" dirty="0"/>
              <a:t>6	UH HUH AND</a:t>
            </a:r>
          </a:p>
          <a:p>
            <a:r>
              <a:rPr lang="en-GB" sz="2400" dirty="0"/>
              <a:t>7	YOU NEED TO</a:t>
            </a:r>
          </a:p>
          <a:p>
            <a:r>
              <a:rPr lang="en-GB" sz="2400" dirty="0"/>
              <a:t>8	YOU WANT TO</a:t>
            </a:r>
          </a:p>
          <a:p>
            <a:r>
              <a:rPr lang="en-GB" sz="2400" dirty="0"/>
              <a:t>9	I DON'T KNOW</a:t>
            </a:r>
          </a:p>
          <a:p>
            <a:r>
              <a:rPr lang="en-GB" sz="2400" dirty="0"/>
              <a:t>10	A LITTLE BIT</a:t>
            </a:r>
          </a:p>
          <a:p>
            <a:endParaRPr lang="en-GB" dirty="0">
              <a:solidFill>
                <a:schemeClr val="bg1"/>
              </a:solidFill>
            </a:endParaRPr>
          </a:p>
          <a:p>
            <a:endParaRPr lang="en-GB" dirty="0"/>
          </a:p>
        </p:txBody>
      </p:sp>
    </p:spTree>
    <p:extLst>
      <p:ext uri="{BB962C8B-B14F-4D97-AF65-F5344CB8AC3E}">
        <p14:creationId xmlns:p14="http://schemas.microsoft.com/office/powerpoint/2010/main" val="3275415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i="1" dirty="0"/>
              <a:t>In terms of</a:t>
            </a:r>
            <a:r>
              <a:rPr lang="en-GB" sz="2800" dirty="0"/>
              <a:t>: academic vs social</a:t>
            </a:r>
          </a:p>
        </p:txBody>
      </p:sp>
      <p:graphicFrame>
        <p:nvGraphicFramePr>
          <p:cNvPr id="3" name="Chart 2">
            <a:extLst>
              <a:ext uri="{FF2B5EF4-FFF2-40B4-BE49-F238E27FC236}">
                <a16:creationId xmlns:a16="http://schemas.microsoft.com/office/drawing/2014/main" id="{2D806181-8C29-4130-A9AF-6B9D65D9944B}"/>
              </a:ext>
            </a:extLst>
          </p:cNvPr>
          <p:cNvGraphicFramePr>
            <a:graphicFrameLocks/>
          </p:cNvGraphicFramePr>
          <p:nvPr>
            <p:extLst>
              <p:ext uri="{D42A27DB-BD31-4B8C-83A1-F6EECF244321}">
                <p14:modId xmlns:p14="http://schemas.microsoft.com/office/powerpoint/2010/main" val="2524705993"/>
              </p:ext>
            </p:extLst>
          </p:nvPr>
        </p:nvGraphicFramePr>
        <p:xfrm>
          <a:off x="988291" y="2057399"/>
          <a:ext cx="6696364" cy="44172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4889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graphicEl>
                                              <a:chart seriesIdx="-3" categoryIdx="-3" bldStep="gridLegend"/>
                                            </p:graphicEl>
                                          </p:spTgt>
                                        </p:tgtEl>
                                        <p:attrNameLst>
                                          <p:attrName>style.visibility</p:attrName>
                                        </p:attrNameLst>
                                      </p:cBhvr>
                                      <p:to>
                                        <p:strVal val="visible"/>
                                      </p:to>
                                    </p:set>
                                    <p:anim calcmode="lin" valueType="num">
                                      <p:cBhvr additive="base">
                                        <p:cTn id="7" dur="500" fill="hold"/>
                                        <p:tgtEl>
                                          <p:spTgt spid="3">
                                            <p:graphicEl>
                                              <a:chart seriesIdx="-3" categoryIdx="-3" bldStep="gridLegend"/>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graphicEl>
                                              <a:chart seriesIdx="-3" categoryIdx="-3" bldStep="gridLegend"/>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graphicEl>
                                              <a:chart seriesIdx="0" categoryIdx="0" bldStep="ptInSeries"/>
                                            </p:graphicEl>
                                          </p:spTgt>
                                        </p:tgtEl>
                                        <p:attrNameLst>
                                          <p:attrName>style.visibility</p:attrName>
                                        </p:attrNameLst>
                                      </p:cBhvr>
                                      <p:to>
                                        <p:strVal val="visible"/>
                                      </p:to>
                                    </p:set>
                                    <p:anim calcmode="lin" valueType="num">
                                      <p:cBhvr additive="base">
                                        <p:cTn id="13" dur="500" fill="hold"/>
                                        <p:tgtEl>
                                          <p:spTgt spid="3">
                                            <p:graphicEl>
                                              <a:chart seriesIdx="0" categoryIdx="0" bldStep="ptInSeries"/>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graphicEl>
                                              <a:chart seriesIdx="0" categoryIdx="0" bldStep="ptInSeries"/>
                                            </p:graphic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
                                            <p:graphicEl>
                                              <a:chart seriesIdx="0" categoryIdx="1" bldStep="ptInSeries"/>
                                            </p:graphicEl>
                                          </p:spTgt>
                                        </p:tgtEl>
                                        <p:attrNameLst>
                                          <p:attrName>style.visibility</p:attrName>
                                        </p:attrNameLst>
                                      </p:cBhvr>
                                      <p:to>
                                        <p:strVal val="visible"/>
                                      </p:to>
                                    </p:set>
                                    <p:anim calcmode="lin" valueType="num">
                                      <p:cBhvr additive="base">
                                        <p:cTn id="17" dur="500" fill="hold"/>
                                        <p:tgtEl>
                                          <p:spTgt spid="3">
                                            <p:graphicEl>
                                              <a:chart seriesIdx="0" categoryIdx="1" bldStep="ptInSeries"/>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graphicEl>
                                              <a:chart seriesIdx="0" categoryIdx="1" bldStep="ptInSeries"/>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uiExpand="1">
        <p:bldSub>
          <a:bldChart bld="seriesEl"/>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4-wd chunks: </a:t>
            </a:r>
            <a:r>
              <a:rPr lang="en-GB" i="1" dirty="0"/>
              <a:t>sense</a:t>
            </a:r>
            <a:endParaRPr lang="en-GB" dirty="0"/>
          </a:p>
        </p:txBody>
      </p:sp>
      <p:sp>
        <p:nvSpPr>
          <p:cNvPr id="3" name="Rectangle 2"/>
          <p:cNvSpPr/>
          <p:nvPr/>
        </p:nvSpPr>
        <p:spPr>
          <a:xfrm>
            <a:off x="415636" y="2274838"/>
            <a:ext cx="4202546" cy="2492990"/>
          </a:xfrm>
          <a:prstGeom prst="rect">
            <a:avLst/>
          </a:prstGeom>
        </p:spPr>
        <p:txBody>
          <a:bodyPr wrap="square">
            <a:spAutoFit/>
          </a:bodyPr>
          <a:lstStyle/>
          <a:p>
            <a:r>
              <a:rPr lang="en-GB" dirty="0"/>
              <a:t>	</a:t>
            </a:r>
            <a:r>
              <a:rPr lang="en-GB" dirty="0">
                <a:solidFill>
                  <a:schemeClr val="bg1"/>
                </a:solidFill>
              </a:rPr>
              <a:t>CANC ACAD</a:t>
            </a:r>
          </a:p>
          <a:p>
            <a:r>
              <a:rPr lang="en-GB" sz="2400" dirty="0"/>
              <a:t>1	IN THE SENSE THAT</a:t>
            </a:r>
          </a:p>
          <a:p>
            <a:r>
              <a:rPr lang="en-GB" sz="2400" dirty="0"/>
              <a:t>2	DOES THAT MAKE SENSE</a:t>
            </a:r>
          </a:p>
          <a:p>
            <a:r>
              <a:rPr lang="en-GB" sz="2400" dirty="0"/>
              <a:t>3	A SENSE IN WHICH</a:t>
            </a:r>
          </a:p>
          <a:p>
            <a:r>
              <a:rPr lang="en-GB" sz="2400" dirty="0"/>
              <a:t>4	SO IN A SENSE</a:t>
            </a:r>
          </a:p>
          <a:p>
            <a:r>
              <a:rPr lang="en-GB" sz="2400" dirty="0"/>
              <a:t>5	IN A SENSE THAT</a:t>
            </a:r>
          </a:p>
          <a:p>
            <a:endParaRPr lang="en-GB" dirty="0"/>
          </a:p>
        </p:txBody>
      </p:sp>
      <p:sp>
        <p:nvSpPr>
          <p:cNvPr id="4" name="Rectangle 3"/>
          <p:cNvSpPr/>
          <p:nvPr/>
        </p:nvSpPr>
        <p:spPr>
          <a:xfrm>
            <a:off x="4572000" y="2274838"/>
            <a:ext cx="4572000" cy="2492990"/>
          </a:xfrm>
          <a:prstGeom prst="rect">
            <a:avLst/>
          </a:prstGeom>
        </p:spPr>
        <p:txBody>
          <a:bodyPr>
            <a:spAutoFit/>
          </a:bodyPr>
          <a:lstStyle/>
          <a:p>
            <a:r>
              <a:rPr lang="en-GB" dirty="0"/>
              <a:t>	</a:t>
            </a:r>
            <a:r>
              <a:rPr lang="en-GB" dirty="0">
                <a:solidFill>
                  <a:schemeClr val="bg1"/>
                </a:solidFill>
              </a:rPr>
              <a:t>CLAS</a:t>
            </a:r>
          </a:p>
          <a:p>
            <a:r>
              <a:rPr lang="en-GB" sz="2400" dirty="0"/>
              <a:t>1	IN THE SENSE OF</a:t>
            </a:r>
          </a:p>
          <a:p>
            <a:r>
              <a:rPr lang="en-GB" sz="2400" dirty="0"/>
              <a:t>2	IN THE SENSE THAT</a:t>
            </a:r>
          </a:p>
          <a:p>
            <a:r>
              <a:rPr lang="en-GB" sz="2400" dirty="0"/>
              <a:t>3	IS IN THE SENSE</a:t>
            </a:r>
          </a:p>
          <a:p>
            <a:r>
              <a:rPr lang="en-GB" sz="2400" dirty="0"/>
              <a:t>4	THE SENSE OF WHETHER</a:t>
            </a:r>
          </a:p>
          <a:p>
            <a:r>
              <a:rPr lang="en-GB" sz="2400" dirty="0"/>
              <a:t>5	DOES THAT MAKE SENSE</a:t>
            </a:r>
          </a:p>
          <a:p>
            <a:endParaRPr lang="en-GB" dirty="0"/>
          </a:p>
        </p:txBody>
      </p:sp>
    </p:spTree>
    <p:extLst>
      <p:ext uri="{BB962C8B-B14F-4D97-AF65-F5344CB8AC3E}">
        <p14:creationId xmlns:p14="http://schemas.microsoft.com/office/powerpoint/2010/main" val="2369852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4-wd chunks: </a:t>
            </a:r>
            <a:r>
              <a:rPr lang="en-GB" i="1" dirty="0"/>
              <a:t>sense</a:t>
            </a:r>
            <a:endParaRPr lang="en-GB" dirty="0"/>
          </a:p>
        </p:txBody>
      </p:sp>
      <p:sp>
        <p:nvSpPr>
          <p:cNvPr id="3" name="Rectangle 2"/>
          <p:cNvSpPr/>
          <p:nvPr/>
        </p:nvSpPr>
        <p:spPr>
          <a:xfrm>
            <a:off x="415636" y="2274838"/>
            <a:ext cx="4202546" cy="2492990"/>
          </a:xfrm>
          <a:prstGeom prst="rect">
            <a:avLst/>
          </a:prstGeom>
        </p:spPr>
        <p:txBody>
          <a:bodyPr wrap="square">
            <a:spAutoFit/>
          </a:bodyPr>
          <a:lstStyle/>
          <a:p>
            <a:r>
              <a:rPr lang="en-GB" dirty="0"/>
              <a:t>	</a:t>
            </a:r>
            <a:r>
              <a:rPr lang="en-GB" dirty="0">
                <a:solidFill>
                  <a:schemeClr val="bg1"/>
                </a:solidFill>
              </a:rPr>
              <a:t>CANC ACAD</a:t>
            </a:r>
          </a:p>
          <a:p>
            <a:r>
              <a:rPr lang="en-GB" sz="2400" dirty="0"/>
              <a:t>1	</a:t>
            </a:r>
            <a:r>
              <a:rPr lang="en-GB" sz="2400" dirty="0">
                <a:solidFill>
                  <a:srgbClr val="FFFF00"/>
                </a:solidFill>
              </a:rPr>
              <a:t>IN THE SENSE THAT</a:t>
            </a:r>
          </a:p>
          <a:p>
            <a:r>
              <a:rPr lang="en-GB" sz="2400" dirty="0"/>
              <a:t>2	DOES THAT MAKE SENSE</a:t>
            </a:r>
          </a:p>
          <a:p>
            <a:r>
              <a:rPr lang="en-GB" sz="2400" dirty="0"/>
              <a:t>3	A SENSE IN WHICH</a:t>
            </a:r>
          </a:p>
          <a:p>
            <a:r>
              <a:rPr lang="en-GB" sz="2400" dirty="0"/>
              <a:t>4	SO IN A SENSE</a:t>
            </a:r>
          </a:p>
          <a:p>
            <a:r>
              <a:rPr lang="en-GB" sz="2400" dirty="0"/>
              <a:t>5	IN A SENSE THAT</a:t>
            </a:r>
          </a:p>
          <a:p>
            <a:endParaRPr lang="en-GB" dirty="0"/>
          </a:p>
        </p:txBody>
      </p:sp>
      <p:sp>
        <p:nvSpPr>
          <p:cNvPr id="4" name="Rectangle 3"/>
          <p:cNvSpPr/>
          <p:nvPr/>
        </p:nvSpPr>
        <p:spPr>
          <a:xfrm>
            <a:off x="4572000" y="2274838"/>
            <a:ext cx="4147127" cy="2492990"/>
          </a:xfrm>
          <a:prstGeom prst="rect">
            <a:avLst/>
          </a:prstGeom>
        </p:spPr>
        <p:txBody>
          <a:bodyPr wrap="square">
            <a:spAutoFit/>
          </a:bodyPr>
          <a:lstStyle/>
          <a:p>
            <a:r>
              <a:rPr lang="en-GB" dirty="0"/>
              <a:t>	</a:t>
            </a:r>
            <a:r>
              <a:rPr lang="en-GB" dirty="0">
                <a:solidFill>
                  <a:schemeClr val="bg1"/>
                </a:solidFill>
              </a:rPr>
              <a:t>CLAS</a:t>
            </a:r>
          </a:p>
          <a:p>
            <a:r>
              <a:rPr lang="en-GB" sz="2400" dirty="0"/>
              <a:t>1	IN THE SENSE OF</a:t>
            </a:r>
          </a:p>
          <a:p>
            <a:r>
              <a:rPr lang="en-GB" sz="2400" dirty="0"/>
              <a:t>2	</a:t>
            </a:r>
            <a:r>
              <a:rPr lang="en-GB" sz="2400" dirty="0">
                <a:solidFill>
                  <a:srgbClr val="FFFF00"/>
                </a:solidFill>
              </a:rPr>
              <a:t>IN THE SENSE THAT</a:t>
            </a:r>
          </a:p>
          <a:p>
            <a:r>
              <a:rPr lang="en-GB" sz="2400" dirty="0"/>
              <a:t>3	IS IN THE SENSE</a:t>
            </a:r>
          </a:p>
          <a:p>
            <a:r>
              <a:rPr lang="en-GB" sz="2400" dirty="0"/>
              <a:t>4	THE SENSE OF WHETHER</a:t>
            </a:r>
          </a:p>
          <a:p>
            <a:r>
              <a:rPr lang="en-GB" sz="2400" dirty="0"/>
              <a:t>5	DOES THAT MAKE SENSE</a:t>
            </a:r>
          </a:p>
          <a:p>
            <a:endParaRPr lang="en-GB" dirty="0"/>
          </a:p>
        </p:txBody>
      </p:sp>
    </p:spTree>
    <p:extLst>
      <p:ext uri="{BB962C8B-B14F-4D97-AF65-F5344CB8AC3E}">
        <p14:creationId xmlns:p14="http://schemas.microsoft.com/office/powerpoint/2010/main" val="2258538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i="1" dirty="0"/>
              <a:t>In the sense that</a:t>
            </a:r>
            <a:r>
              <a:rPr lang="en-GB" sz="2800" dirty="0"/>
              <a:t>: academic vs social</a:t>
            </a:r>
          </a:p>
        </p:txBody>
      </p:sp>
      <p:graphicFrame>
        <p:nvGraphicFramePr>
          <p:cNvPr id="4" name="Chart 3">
            <a:extLst>
              <a:ext uri="{FF2B5EF4-FFF2-40B4-BE49-F238E27FC236}">
                <a16:creationId xmlns:a16="http://schemas.microsoft.com/office/drawing/2014/main" id="{F22B1F96-A700-42EC-8F13-EE04E383C210}"/>
              </a:ext>
            </a:extLst>
          </p:cNvPr>
          <p:cNvGraphicFramePr>
            <a:graphicFrameLocks/>
          </p:cNvGraphicFramePr>
          <p:nvPr>
            <p:extLst>
              <p:ext uri="{D42A27DB-BD31-4B8C-83A1-F6EECF244321}">
                <p14:modId xmlns:p14="http://schemas.microsoft.com/office/powerpoint/2010/main" val="3561685042"/>
              </p:ext>
            </p:extLst>
          </p:nvPr>
        </p:nvGraphicFramePr>
        <p:xfrm>
          <a:off x="822036" y="2112818"/>
          <a:ext cx="6606138" cy="43341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12526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 calcmode="lin" valueType="num">
                                      <p:cBhvr additive="base">
                                        <p:cTn id="7" dur="500" fill="hold"/>
                                        <p:tgtEl>
                                          <p:spTgt spid="4">
                                            <p:graphicEl>
                                              <a:chart seriesIdx="-3" categoryIdx="-3" bldStep="gridLegend"/>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chart seriesIdx="-3" categoryIdx="-3" bldStep="gridLegend"/>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chart seriesIdx="0" categoryIdx="0" bldStep="ptInSeries"/>
                                            </p:graphicEl>
                                          </p:spTgt>
                                        </p:tgtEl>
                                        <p:attrNameLst>
                                          <p:attrName>style.visibility</p:attrName>
                                        </p:attrNameLst>
                                      </p:cBhvr>
                                      <p:to>
                                        <p:strVal val="visible"/>
                                      </p:to>
                                    </p:set>
                                    <p:anim calcmode="lin" valueType="num">
                                      <p:cBhvr additive="base">
                                        <p:cTn id="13" dur="500" fill="hold"/>
                                        <p:tgtEl>
                                          <p:spTgt spid="4">
                                            <p:graphicEl>
                                              <a:chart seriesIdx="0" categoryIdx="0" bldStep="ptInSeries"/>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chart seriesIdx="0" categoryIdx="0" bldStep="ptInSeries"/>
                                            </p:graphic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4">
                                            <p:graphicEl>
                                              <a:chart seriesIdx="0" categoryIdx="1" bldStep="ptInSeries"/>
                                            </p:graphicEl>
                                          </p:spTgt>
                                        </p:tgtEl>
                                        <p:attrNameLst>
                                          <p:attrName>style.visibility</p:attrName>
                                        </p:attrNameLst>
                                      </p:cBhvr>
                                      <p:to>
                                        <p:strVal val="visible"/>
                                      </p:to>
                                    </p:set>
                                    <p:anim calcmode="lin" valueType="num">
                                      <p:cBhvr additive="base">
                                        <p:cTn id="17" dur="500" fill="hold"/>
                                        <p:tgtEl>
                                          <p:spTgt spid="4">
                                            <p:graphicEl>
                                              <a:chart seriesIdx="0" categoryIdx="1" bldStep="ptInSeries"/>
                                            </p:graphic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
                                            <p:graphicEl>
                                              <a:chart seriesIdx="0" categoryIdx="1" bldStep="ptInSeries"/>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Chart bld="seriesEl"/>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In terms of </a:t>
            </a:r>
            <a:r>
              <a:rPr lang="en-GB" dirty="0"/>
              <a:t>or </a:t>
            </a:r>
            <a:r>
              <a:rPr lang="en-GB" i="1" dirty="0"/>
              <a:t>in the sense that</a:t>
            </a:r>
            <a:r>
              <a:rPr lang="en-GB" dirty="0"/>
              <a:t>?</a:t>
            </a:r>
          </a:p>
        </p:txBody>
      </p:sp>
      <p:sp>
        <p:nvSpPr>
          <p:cNvPr id="3" name="Content Placeholder 2"/>
          <p:cNvSpPr>
            <a:spLocks noGrp="1"/>
          </p:cNvSpPr>
          <p:nvPr>
            <p:ph idx="1"/>
          </p:nvPr>
        </p:nvSpPr>
        <p:spPr/>
        <p:txBody>
          <a:bodyPr>
            <a:normAutofit fontScale="85000" lnSpcReduction="20000"/>
          </a:bodyPr>
          <a:lstStyle/>
          <a:p>
            <a:r>
              <a:rPr lang="en-GB" dirty="0"/>
              <a:t>But there's a difference, [</a:t>
            </a:r>
            <a:r>
              <a:rPr lang="en-GB" dirty="0">
                <a:solidFill>
                  <a:schemeClr val="bg1">
                    <a:lumMod val="65000"/>
                    <a:lumOff val="35000"/>
                  </a:schemeClr>
                </a:solidFill>
              </a:rPr>
              <a:t>in the sense that</a:t>
            </a:r>
            <a:r>
              <a:rPr lang="en-GB" dirty="0"/>
              <a:t>]</a:t>
            </a:r>
            <a:r>
              <a:rPr lang="en-GB" dirty="0">
                <a:solidFill>
                  <a:schemeClr val="bg1">
                    <a:lumMod val="65000"/>
                    <a:lumOff val="35000"/>
                  </a:schemeClr>
                </a:solidFill>
              </a:rPr>
              <a:t> </a:t>
            </a:r>
            <a:r>
              <a:rPr lang="en-GB" dirty="0"/>
              <a:t>if an exclusion clause falls into a particular definition, then it's subject to the reasonableness test.</a:t>
            </a:r>
          </a:p>
          <a:p>
            <a:endParaRPr lang="en-GB" dirty="0"/>
          </a:p>
          <a:p>
            <a:r>
              <a:rPr lang="en-GB" dirty="0"/>
              <a:t>Speak to companies, do questionnaires. You need quantitative and qualitative. You know, quantitative [</a:t>
            </a:r>
            <a:r>
              <a:rPr lang="en-GB" dirty="0">
                <a:solidFill>
                  <a:schemeClr val="bg1">
                    <a:lumMod val="65000"/>
                    <a:lumOff val="35000"/>
                  </a:schemeClr>
                </a:solidFill>
              </a:rPr>
              <a:t>in terms of</a:t>
            </a:r>
            <a:r>
              <a:rPr lang="en-GB" dirty="0"/>
              <a:t>] how many questionnaires you get back. Say you get fifty or sixty or whatever. The qualitative [</a:t>
            </a:r>
            <a:r>
              <a:rPr lang="en-GB" dirty="0">
                <a:solidFill>
                  <a:schemeClr val="bg1">
                    <a:lumMod val="65000"/>
                    <a:lumOff val="35000"/>
                  </a:schemeClr>
                </a:solidFill>
              </a:rPr>
              <a:t>in terms of</a:t>
            </a:r>
            <a:r>
              <a:rPr lang="en-GB" dirty="0"/>
              <a:t>] in the discussions when you get information from the companies and that.</a:t>
            </a:r>
          </a:p>
          <a:p>
            <a:endParaRPr lang="en-GB" dirty="0"/>
          </a:p>
          <a:p>
            <a:r>
              <a:rPr lang="en-GB" dirty="0"/>
              <a:t>It's suggesting something about the difficulty of modern living sort of, you know, [</a:t>
            </a:r>
            <a:r>
              <a:rPr lang="en-GB" dirty="0">
                <a:solidFill>
                  <a:schemeClr val="bg1">
                    <a:lumMod val="65000"/>
                    <a:lumOff val="35000"/>
                  </a:schemeClr>
                </a:solidFill>
              </a:rPr>
              <a:t>in the sense that</a:t>
            </a:r>
            <a:r>
              <a:rPr lang="en-GB" dirty="0"/>
              <a:t>] it's all fragmented.</a:t>
            </a:r>
          </a:p>
        </p:txBody>
      </p:sp>
    </p:spTree>
    <p:extLst>
      <p:ext uri="{BB962C8B-B14F-4D97-AF65-F5344CB8AC3E}">
        <p14:creationId xmlns:p14="http://schemas.microsoft.com/office/powerpoint/2010/main" val="365934216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999</TotalTime>
  <Words>1070</Words>
  <Application>Microsoft Office PowerPoint</Application>
  <PresentationFormat>On-screen Show (4:3)</PresentationFormat>
  <Paragraphs>151</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Lucida Handwriting</vt:lpstr>
      <vt:lpstr>Times New Roman</vt:lpstr>
      <vt:lpstr>Trebuchet MS</vt:lpstr>
      <vt:lpstr>Berlin</vt:lpstr>
      <vt:lpstr>What can we do with corpus-based information about academic speaking? </vt:lpstr>
      <vt:lpstr>Summary: Two high-frequency features of conversation</vt:lpstr>
      <vt:lpstr>3-word chunks: academic</vt:lpstr>
      <vt:lpstr>3-word chunks: academic</vt:lpstr>
      <vt:lpstr>In terms of: academic vs social</vt:lpstr>
      <vt:lpstr>4-wd chunks: sense</vt:lpstr>
      <vt:lpstr>4-wd chunks: sense</vt:lpstr>
      <vt:lpstr>In the sense that: academic vs social</vt:lpstr>
      <vt:lpstr>In terms of or in the sense that?</vt:lpstr>
      <vt:lpstr>In terms of or in the sense that?</vt:lpstr>
      <vt:lpstr>Vague category markers</vt:lpstr>
      <vt:lpstr>Vague category markers</vt:lpstr>
      <vt:lpstr>CLAS Tourism lecture</vt:lpstr>
      <vt:lpstr>PowerPoint Presentation</vt:lpstr>
      <vt:lpstr>PowerPoint Presentation</vt:lpstr>
      <vt:lpstr>Vague expressions: practice</vt:lpstr>
      <vt:lpstr>Vague expressions: practice</vt:lpstr>
      <vt:lpstr>CLAS Tourism lecture</vt:lpstr>
      <vt:lpstr>Margaret Healy’s CLAS data</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McCarthy</dc:creator>
  <cp:lastModifiedBy>Michael McCarthy</cp:lastModifiedBy>
  <cp:revision>35</cp:revision>
  <dcterms:created xsi:type="dcterms:W3CDTF">2017-04-03T11:01:07Z</dcterms:created>
  <dcterms:modified xsi:type="dcterms:W3CDTF">2017-04-06T08:48:32Z</dcterms:modified>
</cp:coreProperties>
</file>