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20"/>
  </p:notesMasterIdLst>
  <p:handoutMasterIdLst>
    <p:handoutMasterId r:id="rId21"/>
  </p:handoutMasterIdLst>
  <p:sldIdLst>
    <p:sldId id="270" r:id="rId3"/>
    <p:sldId id="271" r:id="rId4"/>
    <p:sldId id="335" r:id="rId5"/>
    <p:sldId id="336" r:id="rId6"/>
    <p:sldId id="318" r:id="rId7"/>
    <p:sldId id="334" r:id="rId8"/>
    <p:sldId id="317" r:id="rId9"/>
    <p:sldId id="297" r:id="rId10"/>
    <p:sldId id="333" r:id="rId11"/>
    <p:sldId id="284" r:id="rId12"/>
    <p:sldId id="330" r:id="rId13"/>
    <p:sldId id="331" r:id="rId14"/>
    <p:sldId id="332" r:id="rId15"/>
    <p:sldId id="316" r:id="rId16"/>
    <p:sldId id="315" r:id="rId17"/>
    <p:sldId id="288" r:id="rId18"/>
    <p:sldId id="289" r:id="rId19"/>
  </p:sldIdLst>
  <p:sldSz cx="9144000" cy="6858000" type="screen4x3"/>
  <p:notesSz cx="6858000" cy="9686925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Andalus" panose="02020603050405020304" pitchFamily="18" charset="-78"/>
      <p:regular r:id="rId32"/>
    </p:embeddedFont>
    <p:embeddedFont>
      <p:font typeface="Wingdings 2" panose="05020102010507070707" pitchFamily="18" charset="2"/>
      <p:regular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>
        <p:scale>
          <a:sx n="76" d="100"/>
          <a:sy n="76" d="100"/>
        </p:scale>
        <p:origin x="-416" y="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92"/>
    </p:cViewPr>
  </p:sorterViewPr>
  <p:notesViewPr>
    <p:cSldViewPr>
      <p:cViewPr>
        <p:scale>
          <a:sx n="70" d="100"/>
          <a:sy n="70" d="100"/>
        </p:scale>
        <p:origin x="1512" y="-438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austin\Documents\Sync\OneDrive%20-%20University%20of%20Essex\Other\Conferences\BALEAP%20Conference%202017\Academic%20Skills%20Follow-up%20data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austin\Documents\Sync\OneDrive%20-%20University%20of%20Essex\Other\Conferences\BALEAP%20Conference%202017\Academic%20Skills%20Follow-up%20data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austin\Documents\Sync\OneDrive%20-%20University%20of%20Essex\Other\Conferences\BALEAP%20Conference%202017\Academic%20Skills%20Follow-up%20data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</c:dPt>
          <c:cat>
            <c:strRef>
              <c:f>Tutorials!$A$42:$A$44</c:f>
              <c:strCache>
                <c:ptCount val="3"/>
                <c:pt idx="0">
                  <c:v>Very confident - I don't need any help in this.</c:v>
                </c:pt>
                <c:pt idx="1">
                  <c:v>Fairly confident - but I'd be interested to get some style guidance.</c:v>
                </c:pt>
                <c:pt idx="2">
                  <c:v>Not confident and would like guidance </c:v>
                </c:pt>
              </c:strCache>
            </c:strRef>
          </c:cat>
          <c:val>
            <c:numRef>
              <c:f>Tutorials!$C$42:$C$44</c:f>
              <c:numCache>
                <c:formatCode>0.00%</c:formatCode>
                <c:ptCount val="3"/>
                <c:pt idx="0">
                  <c:v>0.58823529411764708</c:v>
                </c:pt>
                <c:pt idx="1">
                  <c:v>0.29411764705882354</c:v>
                </c:pt>
                <c:pt idx="2">
                  <c:v>0.11764705882352941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62597567005949162"/>
          <c:y val="2.1419616893012958E-2"/>
          <c:w val="0.34689691975733428"/>
          <c:h val="0.902659025769521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GB" sz="1800" dirty="0" smtClean="0"/>
              <a:t>How </a:t>
            </a:r>
            <a:r>
              <a:rPr lang="en-GB" sz="1800" dirty="0"/>
              <a:t>often have you requested a tutorial?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000000">
                  <a:lumMod val="95000"/>
                  <a:lumOff val="5000"/>
                </a:srgbClr>
              </a:solidFill>
            </a:ln>
          </c:spPr>
          <c:dLbls>
            <c:dLbl>
              <c:idx val="0"/>
              <c:layout>
                <c:manualLayout>
                  <c:x val="0.17129791134318409"/>
                  <c:y val="0.1747673681903211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often</a:t>
                    </a:r>
                    <a:r>
                      <a:rPr lang="en-US" sz="1800" dirty="0"/>
                      <a:t>
13%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327646051008078E-2"/>
                  <c:y val="-1.40442727677908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77104102122522E-2"/>
                  <c:y val="-2.366008022582082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A few times
27%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287991904055962E-2"/>
                  <c:y val="3.3077403060466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Tutorials!$A$36:$A$39</c:f>
              <c:strCache>
                <c:ptCount val="4"/>
                <c:pt idx="0">
                  <c:v>Very regularly</c:v>
                </c:pt>
                <c:pt idx="1">
                  <c:v>Quite often</c:v>
                </c:pt>
                <c:pt idx="2">
                  <c:v>Just a few times</c:v>
                </c:pt>
                <c:pt idx="3">
                  <c:v>Never</c:v>
                </c:pt>
              </c:strCache>
            </c:strRef>
          </c:cat>
          <c:val>
            <c:numRef>
              <c:f>Tutorials!$C$36:$C$39</c:f>
              <c:numCache>
                <c:formatCode>0.00%</c:formatCode>
                <c:ptCount val="4"/>
                <c:pt idx="0">
                  <c:v>0.13333333333333333</c:v>
                </c:pt>
                <c:pt idx="1">
                  <c:v>0.33333333333333331</c:v>
                </c:pt>
                <c:pt idx="2">
                  <c:v>0.26666666666666666</c:v>
                </c:pt>
                <c:pt idx="3">
                  <c:v>0.26666666666666666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3175">
      <a:solidFill>
        <a:srgbClr val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GB" sz="1800" dirty="0"/>
              <a:t>How familiar are you with the  </a:t>
            </a:r>
            <a:r>
              <a:rPr lang="en-GB" sz="1800" dirty="0" smtClean="0"/>
              <a:t>U</a:t>
            </a:r>
            <a:r>
              <a:rPr lang="en-GB" sz="1800" u="sng" dirty="0" smtClean="0"/>
              <a:t>ni </a:t>
            </a:r>
            <a:r>
              <a:rPr lang="en-GB" sz="1800" dirty="0" smtClean="0"/>
              <a:t>electronic address book</a:t>
            </a:r>
            <a:r>
              <a:rPr lang="en-GB" sz="1800" dirty="0"/>
              <a:t>?</a:t>
            </a:r>
          </a:p>
        </c:rich>
      </c:tx>
      <c:layout>
        <c:manualLayout>
          <c:xMode val="edge"/>
          <c:yMode val="edge"/>
          <c:x val="0.27782853562079846"/>
          <c:y val="0.7432567016363260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107983377077864"/>
          <c:y val="8.3883056284631094E-2"/>
          <c:w val="0.37672922134733161"/>
          <c:h val="0.62788203557888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8355465377141211E-2"/>
                  <c:y val="-0.3284154935165933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Use often</a:t>
                    </a:r>
                    <a:r>
                      <a:rPr lang="en-US" sz="1800" dirty="0"/>
                      <a:t>
62%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77025164845231"/>
                  <c:y val="0.23209206913517547"/>
                </c:manualLayout>
              </c:layout>
              <c:tx>
                <c:rich>
                  <a:bodyPr/>
                  <a:lstStyle/>
                  <a:p>
                    <a:r>
                      <a:rPr lang="en-GB" sz="1800" dirty="0" smtClean="0"/>
                      <a:t>like</a:t>
                    </a:r>
                    <a:r>
                      <a:rPr lang="en-GB" sz="1800" baseline="0" dirty="0" smtClean="0"/>
                      <a:t> </a:t>
                    </a:r>
                    <a:r>
                      <a:rPr lang="en-GB" sz="1800" baseline="0" dirty="0"/>
                      <a:t>to know </a:t>
                    </a:r>
                    <a:r>
                      <a:rPr lang="en-GB" sz="1800" baseline="0" dirty="0" smtClean="0"/>
                      <a:t>more 2</a:t>
                    </a:r>
                    <a:r>
                      <a:rPr lang="en-GB" sz="1800" dirty="0" smtClean="0"/>
                      <a:t>5</a:t>
                    </a:r>
                    <a:r>
                      <a:rPr lang="en-GB" sz="1800" dirty="0"/>
                      <a:t>%</a:t>
                    </a:r>
                    <a:endParaRPr lang="en-GB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33129164985567"/>
                  <c:y val="3.326098687447426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Don’t know it 13%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Tutorials!$A$47:$A$49</c:f>
              <c:strCache>
                <c:ptCount val="3"/>
                <c:pt idx="0">
                  <c:v>I know how to find these details - I don't need guidance</c:v>
                </c:pt>
                <c:pt idx="1">
                  <c:v>I know about the system, but would like guidance on finding details</c:v>
                </c:pt>
                <c:pt idx="2">
                  <c:v>I don't know how to do this - and would like guidance</c:v>
                </c:pt>
              </c:strCache>
            </c:strRef>
          </c:cat>
          <c:val>
            <c:numRef>
              <c:f>Tutorials!$C$47:$C$49</c:f>
              <c:numCache>
                <c:formatCode>0.00%</c:formatCode>
                <c:ptCount val="3"/>
                <c:pt idx="0">
                  <c:v>0.625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3175">
      <a:solidFill>
        <a:srgbClr val="000000">
          <a:lumMod val="95000"/>
          <a:lumOff val="5000"/>
        </a:srgbClr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0.39745</cdr:x>
      <cdr:y>0.38387</cdr:y>
    </cdr:from>
    <cdr:to>
      <cdr:x>0.53709</cdr:x>
      <cdr:y>0.53151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1872208"/>
          <a:ext cx="9361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smtClean="0"/>
            <a:t>58.82%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0.08593</cdr:x>
      <cdr:y>0.4134</cdr:y>
    </cdr:from>
    <cdr:to>
      <cdr:x>0.23632</cdr:x>
      <cdr:y>0.50199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" y="2016224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smtClean="0"/>
            <a:t>29.41%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0.18261</cdr:x>
      <cdr:y>0.14764</cdr:y>
    </cdr:from>
    <cdr:to>
      <cdr:x>0.32225</cdr:x>
      <cdr:y>0.28052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720080"/>
          <a:ext cx="9361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smtClean="0"/>
            <a:t>11.00%</a:t>
          </a:r>
          <a:endParaRPr lang="en-GB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49DA-9223-41A7-9562-417CFA3949B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4BA24-C6E7-4388-B9F0-D3DB85DC7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7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601290"/>
            <a:ext cx="5486399" cy="4359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325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D8806818-239E-4BF1-BDFB-E0A5AFB62360}" type="slidenum">
              <a:rPr lang="en-GB" smtClean="0"/>
              <a:t>1</a:t>
            </a:fld>
            <a:endParaRPr lang="en-GB" dirty="0" smtClean="0"/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TDC –Talent Development Centre – previously called University Skills Centre. The name change is in line with enhanced focus on teaching and learning as set out in the </a:t>
            </a:r>
            <a:r>
              <a:rPr lang="en-GB" b="1" dirty="0" smtClean="0"/>
              <a:t>University’s Education Strategy</a:t>
            </a:r>
          </a:p>
          <a:p>
            <a:pPr lvl="0" rtl="0">
              <a:spcBef>
                <a:spcPts val="0"/>
              </a:spcBef>
              <a:buNone/>
            </a:pP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-</a:t>
            </a:r>
            <a:endParaRPr lang="en-GB" dirty="0"/>
          </a:p>
          <a:p>
            <a:pPr lvl="0"/>
            <a:r>
              <a:rPr lang="en-GB" dirty="0" smtClean="0"/>
              <a:t>“..to develop </a:t>
            </a:r>
            <a:r>
              <a:rPr lang="en-GB" dirty="0"/>
              <a:t>and implement approaches to the academic and pastoral support of students that are focused on helping students to maximise their talents and abilities while studying at the </a:t>
            </a:r>
            <a:r>
              <a:rPr lang="en-GB" dirty="0" smtClean="0"/>
              <a:t>University”</a:t>
            </a:r>
          </a:p>
          <a:p>
            <a:pPr lvl="0"/>
            <a:endParaRPr lang="en-GB" dirty="0"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234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Interested that after 2 terms, and in a dept marked for excellent community spirit between student and staff, still see range of confidence…. That 11.7.  represents 8 students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0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A3845AB2-6656-499A-863A-B66FCCB35872}" type="slidenum">
              <a:rPr lang="en-GB" smtClean="0"/>
              <a:t>16</a:t>
            </a:fld>
            <a:endParaRPr lang="en-GB" dirty="0" smtClean="0"/>
          </a:p>
          <a:p>
            <a:r>
              <a:rPr lang="en-GB" dirty="0" smtClean="0"/>
              <a:t>Responses are interesting – see that even a small group, practices pull apart. With larger numbers in follow-up trial we want to cross reference responses e.g. on levels of satisfaction and reported levels of participation – on the understanding that any eventual relationship may not be causal. Or as my student like to put it, there need not be a casual relationship.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601289"/>
            <a:ext cx="5486400" cy="36749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fld id="{FD323B23-9BCB-43FE-87CD-8D93D42E8272}" type="slidenum">
              <a:rPr lang="en-GB" b="1" smtClean="0"/>
              <a:t>2</a:t>
            </a:fld>
            <a:endParaRPr lang="en-GB" b="0" dirty="0" smtClean="0"/>
          </a:p>
          <a:p>
            <a:r>
              <a:rPr lang="en-GB" b="1" dirty="0" smtClean="0"/>
              <a:t>Education Plan Contd </a:t>
            </a:r>
          </a:p>
          <a:p>
            <a:r>
              <a:rPr lang="en-GB" b="1" dirty="0"/>
              <a:t>Targeted Support for Student Retention and Success, and Employability</a:t>
            </a:r>
            <a:endParaRPr lang="en-GB" b="1" dirty="0" smtClean="0"/>
          </a:p>
          <a:p>
            <a:r>
              <a:rPr lang="en-GB" dirty="0" smtClean="0"/>
              <a:t>Develop </a:t>
            </a:r>
            <a:r>
              <a:rPr lang="en-GB" dirty="0"/>
              <a:t>action plan to address attainment gaps and ensure that all students achieve their potential.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diagnostics for IT and for Acad Skills are labelled discover tools – they aims </a:t>
            </a:r>
            <a:r>
              <a:rPr lang="en-GB" dirty="0"/>
              <a:t>to be both </a:t>
            </a:r>
            <a:r>
              <a:rPr lang="en-GB" dirty="0" smtClean="0"/>
              <a:t>an assessment and a learning tool. </a:t>
            </a:r>
          </a:p>
          <a:p>
            <a:endParaRPr lang="en-GB" dirty="0"/>
          </a:p>
          <a:p>
            <a:r>
              <a:rPr lang="en-GB" dirty="0" smtClean="0"/>
              <a:t>IT – by new TEL team, colleague is describing help they have given in TELP </a:t>
            </a:r>
          </a:p>
          <a:p>
            <a:r>
              <a:rPr lang="en-GB" dirty="0" smtClean="0"/>
              <a:t>English Language TEST – talk by colleague Adam Wattam [TITLE / TIME]</a:t>
            </a:r>
          </a:p>
          <a:p>
            <a:endParaRPr lang="en-GB" dirty="0"/>
          </a:p>
          <a:p>
            <a:r>
              <a:rPr lang="en-GB" dirty="0" smtClean="0"/>
              <a:t>Numeracy, Maths and Stats by our TDC Numeracy tutor – also come along to support talk on Employability  ‘Job Talk’ we have devised [ TITLE / TIME </a:t>
            </a:r>
          </a:p>
          <a:p>
            <a:endParaRPr lang="en-GB" dirty="0"/>
          </a:p>
          <a:p>
            <a:r>
              <a:rPr lang="en-GB" dirty="0" smtClean="0"/>
              <a:t>Academic Skills now piloted across a number of depts including HHS – see talk by Caroline Hawthorne [TITLE / TIME] </a:t>
            </a: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38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5A7BFCA5-B7BB-495B-BE3B-92E9A1832A8A}" type="slidenum">
              <a:rPr lang="en-GB" smtClean="0"/>
              <a:t>8</a:t>
            </a:fld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have 22 departments organised into 3 faculties – Humanities, Science and Health, and Social Sciences. The 5 departments responded with different levels of engagement, but the negotiations were usually quite demanding politically – we needed to make sure we were talking to the right people – those who expected to be consulted, those whose teaching was most affected e.g. Sociology all worked very well.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13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5A7BFCA5-B7BB-495B-BE3B-92E9A1832A8A}" type="slidenum">
              <a:rPr lang="en-GB" smtClean="0"/>
              <a:t>9</a:t>
            </a:fld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have 22 departments organised into 3 faculties – Humanities, Science and Health, and Social Sciences. The 5 departments responded with different levels of engagement, but the negotiations were usually quite demanding politically – we needed to make sure we were talking to the right people – those who expected to be consulted, those whose teaching was most affected e.g. Sociology all worked very well.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08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E3DDAC99-4047-4F5A-AFA2-8182D8729574}" type="slidenum">
              <a:rPr lang="en-GB" smtClean="0"/>
              <a:t>10</a:t>
            </a:fld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As for all our TDC Taught Programmes activities we have argued to work very closely with departments in designing and embedding the Acad Skills Review. </a:t>
            </a:r>
          </a:p>
          <a:p>
            <a:endParaRPr lang="en-GB" dirty="0"/>
          </a:p>
          <a:p>
            <a:r>
              <a:rPr lang="en-GB" dirty="0" smtClean="0"/>
              <a:t>Here, for example is a module strand that we run for Psychology. 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The students can take the review in Freshers Week – we are looking to open it pre-arrival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it is also signposted in the first lesson.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We discuss student ‘learning’ from the review in the 2</a:t>
            </a:r>
            <a:r>
              <a:rPr lang="en-GB" baseline="30000" dirty="0" smtClean="0"/>
              <a:t>nd</a:t>
            </a:r>
            <a:r>
              <a:rPr lang="en-GB" dirty="0" smtClean="0"/>
              <a:t> class. Results go to the module leader. </a:t>
            </a:r>
          </a:p>
          <a:p>
            <a:endParaRPr lang="en-GB" dirty="0"/>
          </a:p>
          <a:p>
            <a:r>
              <a:rPr lang="en-GB" dirty="0" smtClean="0"/>
              <a:t>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64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</a:t>
            </a:r>
          </a:p>
          <a:p>
            <a:r>
              <a:rPr lang="en-GB" dirty="0" smtClean="0"/>
              <a:t>Dept that has engaged the most is HHS – run bespoke versions for different cohorts. They have their own embedded literacy and numeracy programme of study. They commissioned follow-up diagnostics based on the original review and we used this for our own focus group purposes. </a:t>
            </a:r>
          </a:p>
          <a:p>
            <a:endParaRPr lang="en-GB" dirty="0"/>
          </a:p>
          <a:p>
            <a:r>
              <a:rPr lang="en-GB" dirty="0" smtClean="0"/>
              <a:t>There is just time to give you a flavour of the findings.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6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9B948209-8975-4266-B460-4CC7A4848275}" type="slidenum">
              <a:rPr lang="en-GB" smtClean="0"/>
              <a:t>12</a:t>
            </a:fld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Student profile was quite particular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All were mature students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Many from widening participation who had already attended access programmes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Just 3 with  English as an  additional language</a:t>
            </a:r>
          </a:p>
          <a:p>
            <a:endParaRPr lang="en-GB" dirty="0" smtClean="0"/>
          </a:p>
          <a:p>
            <a:r>
              <a:rPr lang="en-GB" dirty="0" smtClean="0"/>
              <a:t>All were feeling very positive about their studies – to credit of the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3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Reviewing the slides</a:t>
            </a:r>
          </a:p>
          <a:p>
            <a:r>
              <a:rPr lang="en-GB" dirty="0" smtClean="0"/>
              <a:t>They were quite complimentary overall but had clear suggestions for improvement 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Big debate on whether the input should be spoken by a student. Maybe that we could include an audio element. 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Could have different modes of input – text versus voice over with visuals only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Some debate on whether there was a lost opportunity to teach the skills highlighted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Lot of criticism of the branded appearance – fed up with blue..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Gave input on each of the sections of the following type, which we’ll work on: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r>
              <a:rPr lang="en-GB" dirty="0" smtClean="0"/>
              <a:t>So let’s have a look at that section: 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53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are the type of questions used to follow up after 2 – terms; focus now on reported levels of confidence and reported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85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598010" y="2417199"/>
            <a:ext cx="7772400" cy="8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4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598010" y="3417976"/>
            <a:ext cx="7772400" cy="8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buClr>
                <a:schemeClr val="accent2"/>
              </a:buClr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C7E3"/>
              </a:buClr>
              <a:buFont typeface="Arial"/>
              <a:buNone/>
              <a:defRPr sz="28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C7E3"/>
              </a:buClr>
              <a:buFont typeface="Arial"/>
              <a:buNone/>
              <a:defRPr sz="24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C7E3"/>
              </a:buClr>
              <a:buFont typeface="Arial"/>
              <a:buNone/>
              <a:defRPr sz="20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C7E3"/>
              </a:buClr>
              <a:buFont typeface="Arial"/>
              <a:buNone/>
              <a:defRPr sz="20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C7E3"/>
              </a:buClr>
              <a:buFont typeface="Arial"/>
              <a:buNone/>
              <a:defRPr sz="20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C7E3"/>
              </a:buClr>
              <a:buFont typeface="Arial"/>
              <a:buNone/>
              <a:defRPr sz="20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C7E3"/>
              </a:buClr>
              <a:buFont typeface="Arial"/>
              <a:buNone/>
              <a:defRPr sz="20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C7E3"/>
              </a:buClr>
              <a:buFont typeface="Arial"/>
              <a:buNone/>
              <a:defRPr sz="20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15" name="Shape 15" descr="essex logo white unbled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16" y="434318"/>
            <a:ext cx="19773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per body cop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88000" y="288000"/>
            <a:ext cx="8567999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351974"/>
            <a:ext cx="8229600" cy="4374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2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36" name="Shape 36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8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459477"/>
            <a:ext cx="8229600" cy="7993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6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88000" y="288000"/>
            <a:ext cx="8567999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0" name="Shape 40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8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459477"/>
            <a:ext cx="8229600" cy="7993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457200" y="1341438"/>
            <a:ext cx="8229600" cy="4429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7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ima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88000" y="288000"/>
            <a:ext cx="8567999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351973"/>
            <a:ext cx="4114800" cy="49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51" name="Shape 51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8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411977"/>
            <a:ext cx="8229600" cy="7993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3"/>
          </p:nvPr>
        </p:nvSpPr>
        <p:spPr>
          <a:xfrm>
            <a:off x="4738687" y="1352550"/>
            <a:ext cx="3937000" cy="4308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and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88000" y="288000"/>
            <a:ext cx="8567999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764478" y="1339751"/>
            <a:ext cx="4925272" cy="4374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57" name="Shape 57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8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3764478" y="481337"/>
            <a:ext cx="4922322" cy="66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3"/>
          </p:nvPr>
        </p:nvSpPr>
        <p:spPr>
          <a:xfrm>
            <a:off x="457200" y="463143"/>
            <a:ext cx="3131122" cy="28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pic" idx="4"/>
          </p:nvPr>
        </p:nvSpPr>
        <p:spPr>
          <a:xfrm>
            <a:off x="455225" y="3498714"/>
            <a:ext cx="3131122" cy="28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8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and image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88000" y="288000"/>
            <a:ext cx="8567999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5225" y="3800098"/>
            <a:ext cx="4751999" cy="25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64" name="Shape 64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8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5225" y="3139514"/>
            <a:ext cx="4753975" cy="66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3"/>
          </p:nvPr>
        </p:nvSpPr>
        <p:spPr>
          <a:xfrm>
            <a:off x="457200" y="498768"/>
            <a:ext cx="4751999" cy="25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pic" idx="4"/>
          </p:nvPr>
        </p:nvSpPr>
        <p:spPr>
          <a:xfrm>
            <a:off x="5380496" y="481337"/>
            <a:ext cx="3306302" cy="5183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8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per body cop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351974"/>
            <a:ext cx="8229600" cy="43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2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32" name="Shape 32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459477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" name="Shape 36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59477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457200" y="1341438"/>
            <a:ext cx="8229600" cy="44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 poin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351974"/>
            <a:ext cx="8229600" cy="43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42" name="Shape 42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411977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351973"/>
            <a:ext cx="4114800" cy="496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47" name="Shape 47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411977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3"/>
          </p:nvPr>
        </p:nvSpPr>
        <p:spPr>
          <a:xfrm>
            <a:off x="4738687" y="1352550"/>
            <a:ext cx="3936900" cy="43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and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764478" y="1339751"/>
            <a:ext cx="4925400" cy="43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53" name="Shape 53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3764478" y="481337"/>
            <a:ext cx="4922400" cy="66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3"/>
          </p:nvPr>
        </p:nvSpPr>
        <p:spPr>
          <a:xfrm>
            <a:off x="457200" y="463143"/>
            <a:ext cx="3131100" cy="28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pic" idx="4"/>
          </p:nvPr>
        </p:nvSpPr>
        <p:spPr>
          <a:xfrm>
            <a:off x="455225" y="3498714"/>
            <a:ext cx="3131100" cy="28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and image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5225" y="3800098"/>
            <a:ext cx="4752000" cy="25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60" name="Shape 60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5225" y="3139514"/>
            <a:ext cx="47541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chemeClr val="accent2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3"/>
          </p:nvPr>
        </p:nvSpPr>
        <p:spPr>
          <a:xfrm>
            <a:off x="457200" y="498768"/>
            <a:ext cx="4752000" cy="25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>
            <a:spLocks noGrp="1"/>
          </p:cNvSpPr>
          <p:nvPr>
            <p:ph type="pic" idx="4"/>
          </p:nvPr>
        </p:nvSpPr>
        <p:spPr>
          <a:xfrm>
            <a:off x="5380496" y="481337"/>
            <a:ext cx="3306300" cy="518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88000" y="288000"/>
            <a:ext cx="8567999" cy="6282000"/>
          </a:xfrm>
          <a:prstGeom prst="rect">
            <a:avLst/>
          </a:prstGeom>
          <a:noFill/>
          <a:ln w="720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634475"/>
            <a:ext cx="8229600" cy="559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23" name="Shape 23" descr="Essex logo black U:BL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8617" y="5877935"/>
            <a:ext cx="147818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57200" y="3194463"/>
            <a:ext cx="8229600" cy="1343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2"/>
              </a:buClr>
              <a:buFont typeface="Arial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457200" y="1290750"/>
            <a:ext cx="8229600" cy="1343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2"/>
              </a:buClr>
              <a:buFont typeface="Arial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3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 dirty="0">
              <a:solidFill>
                <a:srgbClr val="88C7E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C7E3"/>
                </a:solidFill>
                <a:latin typeface="Arial Black"/>
                <a:ea typeface="Arial Black"/>
                <a:cs typeface="Arial Black"/>
                <a:sym typeface="Arial Black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C7E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85668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80100" y="1412776"/>
            <a:ext cx="8383800" cy="17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05867"/>
              </a:buClr>
              <a:buSzPct val="25000"/>
              <a:buFont typeface="Arial"/>
              <a:buNone/>
            </a:pPr>
            <a:r>
              <a:rPr lang="en-GB" sz="4800" b="1" dirty="0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Essex </a:t>
            </a:r>
          </a:p>
          <a:p>
            <a:pPr marL="0" marR="0" lvl="0" indent="0" algn="ctr" rtl="0">
              <a:spcBef>
                <a:spcPts val="0"/>
              </a:spcBef>
              <a:buClr>
                <a:srgbClr val="205867"/>
              </a:buClr>
              <a:buSzPct val="25000"/>
              <a:buFont typeface="Arial"/>
              <a:buNone/>
            </a:pPr>
            <a:r>
              <a:rPr lang="en-GB" sz="4800" b="1" dirty="0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Academic Skills Diagnostic </a:t>
            </a:r>
            <a:endParaRPr lang="en-GB" sz="48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1328400" y="4077072"/>
            <a:ext cx="6487200" cy="1241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dirty="0" smtClean="0">
                <a:latin typeface="Arial Black"/>
                <a:ea typeface="Arial Black"/>
                <a:cs typeface="Arial Black"/>
                <a:sym typeface="Arial Black"/>
              </a:rPr>
              <a:t>Liz Austin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 smtClean="0">
                <a:latin typeface="Arial Black"/>
                <a:ea typeface="Arial Black"/>
                <a:cs typeface="Arial Black"/>
                <a:sym typeface="Arial Black"/>
              </a:rPr>
              <a:t>University of Essex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 smtClean="0">
                <a:latin typeface="Arial Black"/>
                <a:ea typeface="Arial Black"/>
                <a:cs typeface="Arial Black"/>
                <a:sym typeface="Arial Black"/>
              </a:rPr>
              <a:t>TDC, Director of Taught Programmes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 smtClean="0">
                <a:latin typeface="Arial Black"/>
                <a:ea typeface="Arial Black"/>
                <a:cs typeface="Arial Black"/>
                <a:sym typeface="Arial Black"/>
              </a:rPr>
              <a:t>BALEAP Conference, Bristol April 2017 </a:t>
            </a:r>
            <a:endParaRPr lang="en-GB" sz="24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58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Academic Skills Review 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embedded in core modules 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9483"/>
            <a:ext cx="7632848" cy="57836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4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  <a:t/>
            </a:r>
            <a:br>
              <a:rPr lang="en-GB" dirty="0" smtClean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</a:br>
            <a:r>
              <a:rPr lang="en-GB" dirty="0" smtClean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  <a:t>Academic </a:t>
            </a:r>
            <a:r>
              <a:rPr lang="en-GB" dirty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  <a:t>Skills </a:t>
            </a:r>
            <a:r>
              <a:rPr lang="en-GB" dirty="0" smtClean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  <a:t>Follow-up: pilot  </a:t>
            </a:r>
            <a:r>
              <a:rPr lang="en-GB" dirty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  <a:t/>
            </a:r>
            <a:br>
              <a:rPr lang="en-GB" dirty="0">
                <a:solidFill>
                  <a:schemeClr val="accent2"/>
                </a:solidFill>
                <a:ea typeface="Arial Black"/>
                <a:cs typeface="Arial Black"/>
                <a:sym typeface="Arial Black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indent="0" algn="ctr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Nursing degree cohorts in department of Health and Human sciences at the end of 2 terms of study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9" y="2780928"/>
            <a:ext cx="4101675" cy="196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031382" cy="19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11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5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Student profiles 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91264" cy="45261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sz="2400" dirty="0" smtClean="0">
                <a:solidFill>
                  <a:schemeClr val="accent2"/>
                </a:solidFill>
              </a:rPr>
              <a:t>Mature students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 </a:t>
            </a:r>
            <a:r>
              <a:rPr lang="en-GB" sz="2400" dirty="0" smtClean="0">
                <a:solidFill>
                  <a:schemeClr val="accent2"/>
                </a:solidFill>
              </a:rPr>
              <a:t> Widening participation students 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  </a:t>
            </a:r>
            <a:r>
              <a:rPr lang="en-GB" sz="2400" dirty="0" smtClean="0">
                <a:solidFill>
                  <a:schemeClr val="accent2"/>
                </a:solidFill>
              </a:rPr>
              <a:t>Speakers of English as an additional language </a:t>
            </a:r>
          </a:p>
          <a:p>
            <a:pPr indent="0"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 indent="0"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Q: “How </a:t>
            </a:r>
            <a:r>
              <a:rPr lang="en-GB" sz="2000" b="1" dirty="0">
                <a:solidFill>
                  <a:schemeClr val="accent2"/>
                </a:solidFill>
              </a:rPr>
              <a:t>satisfied are you with your progress on the course</a:t>
            </a:r>
            <a:r>
              <a:rPr lang="en-GB" sz="2000" b="1" dirty="0" smtClean="0">
                <a:solidFill>
                  <a:schemeClr val="accent2"/>
                </a:solidFill>
              </a:rPr>
              <a:t>?”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 Very pleased 	  31%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 Mostly pleased 	  69%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 A little disappointed    0%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 Very disappointed 	  0% 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7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Review of slides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519" y="1262566"/>
            <a:ext cx="5184575" cy="1008112"/>
          </a:xfrm>
        </p:spPr>
        <p:txBody>
          <a:bodyPr/>
          <a:lstStyle/>
          <a:p>
            <a:pPr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Q: How helpful do you feel the slides are? </a:t>
            </a:r>
          </a:p>
          <a:p>
            <a:pPr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Q: How accurate do you think the slides are? 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10" y="1484784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178985" cy="22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idx="2"/>
          </p:nvPr>
        </p:nvSpPr>
        <p:spPr>
          <a:xfrm>
            <a:off x="179512" y="2492896"/>
            <a:ext cx="4968552" cy="3600400"/>
          </a:xfrm>
        </p:spPr>
        <p:txBody>
          <a:bodyPr/>
          <a:lstStyle/>
          <a:p>
            <a:pPr indent="0">
              <a:buNone/>
            </a:pPr>
            <a:r>
              <a:rPr lang="en-GB" sz="1800" dirty="0" smtClean="0">
                <a:solidFill>
                  <a:schemeClr val="accent2"/>
                </a:solidFill>
                <a:latin typeface="+mn-lt"/>
                <a:cs typeface="Andalus" panose="02020603050405020304" pitchFamily="18" charset="-78"/>
              </a:rPr>
              <a:t>Time management: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“Makes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 life balance look easier than it actually is. It does not really taken into account any curve balls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</a:p>
          <a:p>
            <a:pPr indent="0">
              <a:buNone/>
            </a:pPr>
            <a:r>
              <a:rPr lang="en-GB" sz="1800" dirty="0">
                <a:solidFill>
                  <a:schemeClr val="accent2"/>
                </a:solidFill>
                <a:cs typeface="Andalus" panose="02020603050405020304" pitchFamily="18" charset="-78"/>
              </a:rPr>
              <a:t>Time management: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“I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would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highlight the need to find out for yourself 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 the start of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every  term what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 needs to be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done, when it needs to be submitted – the need to plan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early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too, so as  not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caught out and surprised”.</a:t>
            </a:r>
          </a:p>
          <a:p>
            <a:pPr indent="0">
              <a:buNone/>
            </a:pPr>
            <a:r>
              <a:rPr lang="en-GB" sz="1800" dirty="0">
                <a:solidFill>
                  <a:schemeClr val="accent2"/>
                </a:solidFill>
                <a:cs typeface="Andalus" panose="02020603050405020304" pitchFamily="18" charset="-78"/>
              </a:rPr>
              <a:t>Tutorials: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“this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one of the most important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set of slide for </a:t>
            </a:r>
            <a:r>
              <a:rPr lang="en-GB" sz="18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new </a:t>
            </a:r>
            <a:r>
              <a:rPr lang="en-GB" sz="18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student – not covered enough at the start of the course…”</a:t>
            </a:r>
          </a:p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3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51"/>
          <a:stretch/>
        </p:blipFill>
        <p:spPr bwMode="auto">
          <a:xfrm>
            <a:off x="611560" y="388188"/>
            <a:ext cx="7352808" cy="448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14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6292"/>
            <a:ext cx="7352808" cy="564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21186"/>
              </p:ext>
            </p:extLst>
          </p:nvPr>
        </p:nvGraphicFramePr>
        <p:xfrm>
          <a:off x="1259632" y="1196752"/>
          <a:ext cx="6703523" cy="487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4046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Q: How </a:t>
            </a:r>
            <a:r>
              <a:rPr lang="en-GB" sz="1800" dirty="0"/>
              <a:t>confident you feel about writing an email request for a tutorial?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15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88505"/>
              </p:ext>
            </p:extLst>
          </p:nvPr>
        </p:nvGraphicFramePr>
        <p:xfrm>
          <a:off x="395536" y="260648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85657"/>
              </p:ext>
            </p:extLst>
          </p:nvPr>
        </p:nvGraphicFramePr>
        <p:xfrm>
          <a:off x="395536" y="3140968"/>
          <a:ext cx="41044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38190"/>
              </p:ext>
            </p:extLst>
          </p:nvPr>
        </p:nvGraphicFramePr>
        <p:xfrm>
          <a:off x="4716016" y="332656"/>
          <a:ext cx="4176464" cy="2735877"/>
        </p:xfrm>
        <a:graphic>
          <a:graphicData uri="http://schemas.openxmlformats.org/drawingml/2006/table">
            <a:tbl>
              <a:tblPr bandRow="1" bandCol="1">
                <a:effectLst/>
                <a:tableStyleId>{2D5ABB26-0587-4C30-8999-92F81FD0307C}</a:tableStyleId>
              </a:tblPr>
              <a:tblGrid>
                <a:gridCol w="3619225"/>
                <a:gridCol w="557239"/>
              </a:tblGrid>
              <a:tr h="5858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How confident are you about approaching your personal tutor for advice</a:t>
                      </a:r>
                      <a:r>
                        <a:rPr lang="en-GB" sz="1800" b="0" u="none" strike="noStrike" cap="none" spc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?</a:t>
                      </a:r>
                      <a:endParaRPr lang="en-GB" sz="1800" b="0" i="0" u="none" strike="noStrike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chemeClr val="accent2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cap="none" spc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I don't have a Personal Tutor.</a:t>
                      </a:r>
                      <a:endParaRPr lang="en-GB" sz="1800" b="0" i="0" u="none" strike="noStrike" cap="none" spc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ln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7.1%</a:t>
                      </a:r>
                      <a:endParaRPr lang="en-GB" sz="1600" b="0" i="0" u="none" strike="noStrike" dirty="0">
                        <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accent2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39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cap="none" spc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I would be confident to approach my Persona Tutor, but do not think they can offer much help.</a:t>
                      </a:r>
                      <a:endParaRPr lang="en-GB" sz="1800" b="0" i="0" u="none" strike="noStrike" cap="none" spc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ln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14</a:t>
                      </a:r>
                      <a:r>
                        <a:rPr lang="en-GB" sz="1600" u="none" strike="noStrike" dirty="0" smtClean="0">
                          <a:ln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.%</a:t>
                      </a:r>
                      <a:endParaRPr lang="en-GB" sz="1600" b="0" i="0" u="none" strike="noStrike" dirty="0">
                        <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accent2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39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cap="none" spc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</a:rPr>
                        <a:t>I am confident about approaching my Personal Tutor, and find their guidance helpful</a:t>
                      </a:r>
                      <a:endParaRPr lang="en-GB" sz="1800" b="0" i="0" u="none" strike="noStrike" cap="none" spc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ln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78%</a:t>
                      </a:r>
                      <a:endParaRPr lang="en-GB" sz="1600" b="0" i="0" u="none" strike="noStrike" dirty="0">
                        <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accent2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16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8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2"/>
                </a:solidFill>
              </a:rPr>
              <a:t>Ways forward..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147248" cy="4497363"/>
          </a:xfrm>
        </p:spPr>
        <p:txBody>
          <a:bodyPr/>
          <a:lstStyle/>
          <a:p>
            <a:pPr indent="0">
              <a:buClrTx/>
              <a:buSzPct val="112000"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Trial an audio-visual version of the diagnostic </a:t>
            </a:r>
          </a:p>
          <a:p>
            <a:pPr indent="0">
              <a:buClrTx/>
              <a:buSzPct val="112000"/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indent="0">
              <a:buClrTx/>
              <a:buSzPct val="112000"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Transfer to more suitable survey tool allowing feedback to respondent </a:t>
            </a:r>
          </a:p>
          <a:p>
            <a:pPr indent="0">
              <a:buClrTx/>
              <a:buSzPct val="112000"/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accent2"/>
              </a:solidFill>
            </a:endParaRPr>
          </a:p>
          <a:p>
            <a:pPr indent="0">
              <a:buClrTx/>
              <a:buSzPct val="112000"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Develop bespoke versions for more  departments and department programmes</a:t>
            </a:r>
          </a:p>
          <a:p>
            <a:pPr indent="0">
              <a:buClrTx/>
              <a:buSzPct val="112000"/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accent2"/>
              </a:solidFill>
            </a:endParaRPr>
          </a:p>
          <a:p>
            <a:pPr indent="0">
              <a:buClrTx/>
              <a:buSzPct val="112000"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Develop items to include more socio-cultural aspects of academic preparedness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/>
          </a:p>
        </p:txBody>
      </p:sp>
      <p:pic>
        <p:nvPicPr>
          <p:cNvPr id="6146" name="Picture 2" descr="C:\Users\eaustin\AppData\Local\Microsoft\Windows\Temporary Internet Files\Content.IE5\GJRWJSZH\Work-in-progres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32" y="12212"/>
            <a:ext cx="2963168" cy="1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austin\AppData\Local\Microsoft\Windows\Temporary Internet Files\Content.IE5\JX8BBROG\WI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741824" cy="7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eaustin\AppData\Local\Microsoft\Windows\Temporary Internet Files\Content.IE5\JX8BBROG\WI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" y="2708920"/>
            <a:ext cx="741824" cy="7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austin\AppData\Local\Microsoft\Windows\Temporary Internet Files\Content.IE5\JX8BBROG\WI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" y="3789040"/>
            <a:ext cx="741824" cy="7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eaustin\AppData\Local\Microsoft\Windows\Temporary Internet Files\Content.IE5\JX8BBROG\WI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" y="5013176"/>
            <a:ext cx="741824" cy="7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17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1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New online assessments</a:t>
            </a:r>
            <a:endParaRPr lang="en-GB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11560" y="4071980"/>
            <a:ext cx="4248472" cy="1985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buClr>
                <a:srgbClr val="205867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2"/>
                </a:solidFill>
                <a:latin typeface="+mj-lt"/>
                <a:ea typeface="Arial Black"/>
                <a:cs typeface="Arial Black"/>
                <a:sym typeface="Arial Black"/>
              </a:rPr>
              <a:t>Digital Literacies</a:t>
            </a:r>
            <a:endParaRPr lang="en-GB" sz="1600" dirty="0">
              <a:solidFill>
                <a:schemeClr val="accent2"/>
              </a:solidFill>
              <a:latin typeface="+mj-lt"/>
              <a:ea typeface="Arial Black"/>
              <a:cs typeface="Arial Black"/>
              <a:sym typeface="Arial Black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Clr>
                <a:srgbClr val="205867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2"/>
                </a:solidFill>
                <a:latin typeface="+mj-lt"/>
                <a:ea typeface="Arial Black"/>
                <a:cs typeface="Arial Black"/>
                <a:sym typeface="Arial Black"/>
              </a:rPr>
              <a:t>Numeracy, Maths and Stats 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Clr>
                <a:srgbClr val="205867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2"/>
                </a:solidFill>
                <a:latin typeface="+mj-lt"/>
                <a:ea typeface="Arial Black"/>
                <a:cs typeface="Arial Black"/>
                <a:sym typeface="Arial Black"/>
              </a:rPr>
              <a:t>English Language </a:t>
            </a:r>
            <a:endParaRPr lang="en-GB" sz="1600" dirty="0">
              <a:solidFill>
                <a:schemeClr val="accent2"/>
              </a:solidFill>
              <a:latin typeface="+mj-lt"/>
              <a:ea typeface="Arial Black"/>
              <a:cs typeface="Arial Black"/>
              <a:sym typeface="Arial Black"/>
            </a:endParaRPr>
          </a:p>
          <a:p>
            <a:pPr marL="514350" marR="0" lvl="0" indent="-514350" rtl="0">
              <a:lnSpc>
                <a:spcPct val="200000"/>
              </a:lnSpc>
              <a:spcBef>
                <a:spcPts val="0"/>
              </a:spcBef>
              <a:buClr>
                <a:srgbClr val="205867"/>
              </a:buClr>
              <a:buFont typeface="Wingdings" panose="05000000000000000000" pitchFamily="2" charset="2"/>
              <a:buChar char="§"/>
            </a:pPr>
            <a:r>
              <a:rPr lang="en-GB" sz="1600" i="0" u="none" strike="noStrike" cap="none" dirty="0" smtClean="0">
                <a:solidFill>
                  <a:schemeClr val="accent2"/>
                </a:solidFill>
                <a:latin typeface="+mj-lt"/>
                <a:ea typeface="Arial Black"/>
                <a:cs typeface="Arial Black"/>
                <a:sym typeface="Arial Black"/>
              </a:rPr>
              <a:t>Academic Skills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28677" cy="158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5" y="1844824"/>
            <a:ext cx="3452812" cy="47397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SKILLS ASSESSMENT AIMS</a:t>
            </a:r>
          </a:p>
          <a:p>
            <a:endParaRPr lang="en-GB" sz="1800" dirty="0" smtClean="0"/>
          </a:p>
          <a:p>
            <a:r>
              <a:rPr lang="en-GB" sz="1800" b="1" dirty="0" smtClean="0"/>
              <a:t>1. Deliver tailored support </a:t>
            </a:r>
            <a:r>
              <a:rPr lang="en-GB" sz="1800" b="1" dirty="0"/>
              <a:t>to </a:t>
            </a:r>
            <a:r>
              <a:rPr lang="en-GB" sz="1800" b="1" dirty="0" smtClean="0"/>
              <a:t>meet needs and aspirations of </a:t>
            </a:r>
            <a:r>
              <a:rPr lang="en-GB" sz="1800" b="1" dirty="0"/>
              <a:t>each student </a:t>
            </a:r>
            <a:endParaRPr lang="en-GB" sz="1800" b="1" dirty="0" smtClean="0"/>
          </a:p>
          <a:p>
            <a:r>
              <a:rPr lang="en-GB" sz="1800" dirty="0" smtClean="0">
                <a:sym typeface="Wingdings 3"/>
              </a:rPr>
              <a:t></a:t>
            </a:r>
            <a:endParaRPr lang="en-GB" sz="1800" dirty="0"/>
          </a:p>
          <a:p>
            <a:r>
              <a:rPr lang="en-GB" sz="1800" i="1" dirty="0" smtClean="0"/>
              <a:t>Develop diagnostic tools to help identify levels of preparedness for academic life and study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r>
              <a:rPr lang="en-GB" sz="1800" b="1" dirty="0" smtClean="0"/>
              <a:t>2. Encourage resilience and self-help mind-set </a:t>
            </a:r>
          </a:p>
          <a:p>
            <a:r>
              <a:rPr lang="en-GB" sz="1800" dirty="0">
                <a:sym typeface="Wingdings 3"/>
              </a:rPr>
              <a:t></a:t>
            </a:r>
            <a:endParaRPr lang="en-GB" sz="1800" dirty="0"/>
          </a:p>
          <a:p>
            <a:r>
              <a:rPr lang="en-GB" sz="1800" i="1" dirty="0" smtClean="0"/>
              <a:t>Frame diagnostics as Discovery Tools, signposting to skills resources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4248472" cy="25237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EDUCATION PLAN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AIM - “to ensure </a:t>
            </a:r>
            <a:r>
              <a:rPr lang="en-GB" sz="1800" dirty="0">
                <a:solidFill>
                  <a:schemeClr val="bg1"/>
                </a:solidFill>
              </a:rPr>
              <a:t>that all students receive appropriate induction to their study and the University, and on-going support that is aligned to their needs across writing, communication and numeracy </a:t>
            </a:r>
            <a:r>
              <a:rPr lang="en-GB" sz="1800" dirty="0" smtClean="0">
                <a:solidFill>
                  <a:schemeClr val="bg1"/>
                </a:solidFill>
              </a:rPr>
              <a:t>skills” 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58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"/>
          <a:stretch/>
        </p:blipFill>
        <p:spPr bwMode="auto">
          <a:xfrm>
            <a:off x="4496498" y="2132857"/>
            <a:ext cx="3747909" cy="358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834880" cy="3881750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b="0" dirty="0"/>
              <a:t>Academic Literacies framework </a:t>
            </a:r>
            <a:endParaRPr lang="en-GB" sz="2000" b="0" dirty="0" smtClean="0"/>
          </a:p>
          <a:p>
            <a:pPr marL="203200" indent="0">
              <a:buClr>
                <a:schemeClr val="tx1"/>
              </a:buClr>
              <a:buSzPct val="120000"/>
              <a:buNone/>
            </a:pPr>
            <a:endParaRPr lang="en-GB" sz="2000" b="0" dirty="0"/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b="0" dirty="0" smtClean="0"/>
              <a:t>Easy-access </a:t>
            </a:r>
            <a:r>
              <a:rPr lang="en-GB" sz="2000" b="0" dirty="0"/>
              <a:t>mode </a:t>
            </a:r>
            <a:endParaRPr lang="en-GB" sz="2000" b="0" dirty="0" smtClean="0"/>
          </a:p>
          <a:p>
            <a:pPr marL="203200" indent="0">
              <a:buClr>
                <a:schemeClr val="tx1"/>
              </a:buClr>
              <a:buSzPct val="120000"/>
              <a:buNone/>
            </a:pPr>
            <a:endParaRPr lang="en-GB" sz="2000" b="0" dirty="0"/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b="0" dirty="0"/>
              <a:t>Magazine-style tally ‘quiz</a:t>
            </a:r>
            <a:r>
              <a:rPr lang="en-GB" sz="2000" b="0" dirty="0" smtClean="0"/>
              <a:t>’</a:t>
            </a:r>
          </a:p>
          <a:p>
            <a:pPr marL="203200" indent="0">
              <a:buClr>
                <a:schemeClr val="tx1"/>
              </a:buClr>
              <a:buSzPct val="120000"/>
              <a:buNone/>
            </a:pPr>
            <a:endParaRPr lang="en-GB" sz="2000" b="0" dirty="0"/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b="0" dirty="0" smtClean="0"/>
              <a:t> Length – 30 minutes </a:t>
            </a:r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endParaRPr lang="en-GB" sz="2000" b="0" dirty="0"/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b="0" dirty="0" smtClean="0"/>
              <a:t> Department-bespoke versions</a:t>
            </a:r>
            <a:endParaRPr lang="en-GB" sz="2000" b="0" dirty="0"/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endParaRPr lang="en-GB" sz="2000" b="0" dirty="0" smtClean="0"/>
          </a:p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endParaRPr lang="en-GB" sz="2000" b="0" dirty="0" smtClean="0"/>
          </a:p>
          <a:p>
            <a:pPr marL="203200" indent="0">
              <a:buNone/>
            </a:pPr>
            <a:endParaRPr lang="en-GB" sz="2800" b="0" dirty="0"/>
          </a:p>
          <a:p>
            <a:pPr marL="203200" indent="0">
              <a:buNone/>
            </a:pPr>
            <a:endParaRPr lang="en-GB" sz="2800" b="0" dirty="0" smtClean="0"/>
          </a:p>
          <a:p>
            <a:pPr marL="203200" indent="0">
              <a:buNone/>
            </a:pPr>
            <a:r>
              <a:rPr lang="en-GB" sz="2800" b="0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411976"/>
            <a:ext cx="8229600" cy="712768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Content and Format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2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Early trialling with peer mentors and our own class students</a:t>
            </a:r>
          </a:p>
          <a:p>
            <a:endParaRPr lang="en-GB" dirty="0" smtClean="0"/>
          </a:p>
          <a:p>
            <a:r>
              <a:rPr lang="en-GB" dirty="0" smtClean="0"/>
              <a:t> Several iterations of  focus group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smtClean="0"/>
              <a:t>Trialling and feedback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51" y="3933056"/>
            <a:ext cx="2525688" cy="243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Grouping question items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08912" cy="4526100"/>
          </a:xfr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Learning from Lectures</a:t>
            </a:r>
          </a:p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Speaking up in Seminars </a:t>
            </a:r>
          </a:p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Making the most of Tutorials</a:t>
            </a:r>
          </a:p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Researching and Reading for Assignments</a:t>
            </a:r>
          </a:p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Assignment Planning and Write-up</a:t>
            </a:r>
          </a:p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Academic Integrity and Referencing</a:t>
            </a:r>
          </a:p>
          <a:p>
            <a:pPr marL="914400" indent="-571500">
              <a:buClr>
                <a:schemeClr val="bg1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</a:rPr>
              <a:t>Time Management Skills</a:t>
            </a:r>
          </a:p>
          <a:p>
            <a:pPr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5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en-GB" dirty="0"/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O"/>
            </a:pPr>
            <a:r>
              <a:rPr lang="en-GB" sz="2800" b="0" dirty="0" smtClean="0"/>
              <a:t> Level of expertise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O"/>
            </a:pPr>
            <a:r>
              <a:rPr lang="en-GB" sz="2800" b="0" dirty="0"/>
              <a:t> </a:t>
            </a:r>
            <a:r>
              <a:rPr lang="en-GB" sz="2800" b="0" dirty="0" smtClean="0"/>
              <a:t>Level of mastery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O"/>
            </a:pPr>
            <a:r>
              <a:rPr lang="en-GB" sz="2800" b="0" dirty="0"/>
              <a:t> </a:t>
            </a:r>
            <a:r>
              <a:rPr lang="en-GB" sz="2800" b="0" dirty="0" smtClean="0"/>
              <a:t>Level of skill  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O"/>
            </a:pPr>
            <a:r>
              <a:rPr lang="en-GB" sz="2800" b="0" dirty="0" smtClean="0"/>
              <a:t> Level of  confidence  ?</a:t>
            </a:r>
          </a:p>
          <a:p>
            <a:pPr marL="203200" indent="0">
              <a:buNone/>
            </a:pPr>
            <a:endParaRPr lang="en-GB" sz="2800" b="0" dirty="0"/>
          </a:p>
          <a:p>
            <a:pPr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en-GB" sz="2800" b="0" dirty="0" smtClean="0"/>
              <a:t> Level of experience…</a:t>
            </a:r>
          </a:p>
          <a:p>
            <a:pPr marL="203200" indent="0">
              <a:buNone/>
            </a:pPr>
            <a:endParaRPr lang="en-GB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sz="3600" dirty="0" smtClean="0"/>
              <a:t>Questions and response options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3573016"/>
            <a:ext cx="3168352" cy="1846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No </a:t>
            </a:r>
            <a:r>
              <a:rPr lang="en-GB" sz="2000" dirty="0">
                <a:solidFill>
                  <a:schemeClr val="bg1"/>
                </a:solidFill>
              </a:rPr>
              <a:t>experience yet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 </a:t>
            </a:r>
            <a:r>
              <a:rPr lang="en-GB" sz="2000" dirty="0">
                <a:solidFill>
                  <a:schemeClr val="bg1"/>
                </a:solidFill>
              </a:rPr>
              <a:t>little experience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Some </a:t>
            </a:r>
            <a:r>
              <a:rPr lang="en-GB" sz="2000" dirty="0">
                <a:solidFill>
                  <a:schemeClr val="bg1"/>
                </a:solidFill>
              </a:rPr>
              <a:t>experience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Plenty </a:t>
            </a:r>
            <a:r>
              <a:rPr lang="en-GB" sz="2000" dirty="0">
                <a:solidFill>
                  <a:schemeClr val="bg1"/>
                </a:solidFill>
              </a:rPr>
              <a:t>of </a:t>
            </a:r>
            <a:r>
              <a:rPr lang="en-GB" sz="2000" dirty="0" smtClean="0">
                <a:solidFill>
                  <a:schemeClr val="bg1"/>
                </a:solidFill>
              </a:rPr>
              <a:t>experience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AS-R has embedded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information slides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8695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422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Trialling with 5 host departments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pPr indent="0">
              <a:buClrTx/>
              <a:buNone/>
            </a:pPr>
            <a:r>
              <a:rPr lang="en-GB" sz="2000" u="sng" dirty="0" smtClean="0">
                <a:solidFill>
                  <a:schemeClr val="accent5">
                    <a:lumMod val="50000"/>
                  </a:schemeClr>
                </a:solidFill>
              </a:rPr>
              <a:t>Faculty of Science and Health</a:t>
            </a:r>
          </a:p>
          <a:p>
            <a:pPr>
              <a:buClrTx/>
            </a:pPr>
            <a:r>
              <a:rPr lang="en-GB" sz="2000" dirty="0" smtClean="0">
                <a:solidFill>
                  <a:schemeClr val="accent2"/>
                </a:solidFill>
              </a:rPr>
              <a:t>  Department of Psychology </a:t>
            </a:r>
          </a:p>
          <a:p>
            <a:pPr>
              <a:buClrTx/>
            </a:pP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Department of Health </a:t>
            </a:r>
            <a:r>
              <a:rPr lang="en-GB" sz="2000" dirty="0">
                <a:solidFill>
                  <a:schemeClr val="accent2"/>
                </a:solidFill>
              </a:rPr>
              <a:t>and Human </a:t>
            </a:r>
            <a:r>
              <a:rPr lang="en-GB" sz="2000" dirty="0" smtClean="0">
                <a:solidFill>
                  <a:schemeClr val="accent2"/>
                </a:solidFill>
              </a:rPr>
              <a:t>Sciences </a:t>
            </a:r>
          </a:p>
          <a:p>
            <a:pPr>
              <a:buClrTx/>
            </a:pPr>
            <a:endParaRPr lang="en-GB" sz="2000" dirty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000" u="sng" dirty="0" smtClean="0">
                <a:solidFill>
                  <a:schemeClr val="accent5">
                    <a:lumMod val="50000"/>
                  </a:schemeClr>
                </a:solidFill>
              </a:rPr>
              <a:t>Faculty of Social Sciences </a:t>
            </a:r>
          </a:p>
          <a:p>
            <a:pPr>
              <a:buClrTx/>
            </a:pP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Essex </a:t>
            </a:r>
            <a:r>
              <a:rPr lang="en-GB" sz="2000" dirty="0">
                <a:solidFill>
                  <a:schemeClr val="accent2"/>
                </a:solidFill>
              </a:rPr>
              <a:t>Business School </a:t>
            </a:r>
          </a:p>
          <a:p>
            <a:pPr>
              <a:buClrTx/>
            </a:pPr>
            <a:r>
              <a:rPr lang="en-GB" sz="2000" dirty="0" smtClean="0">
                <a:solidFill>
                  <a:schemeClr val="accent2"/>
                </a:solidFill>
              </a:rPr>
              <a:t>  Department of Law </a:t>
            </a:r>
          </a:p>
          <a:p>
            <a:pPr>
              <a:buClrTx/>
            </a:pP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Department of Sociology </a:t>
            </a:r>
          </a:p>
          <a:p>
            <a:pPr>
              <a:buClrTx/>
            </a:pPr>
            <a:endParaRPr lang="en-GB" sz="2000" dirty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000" u="sng" dirty="0" smtClean="0">
                <a:solidFill>
                  <a:schemeClr val="accent5">
                    <a:lumMod val="50000"/>
                  </a:schemeClr>
                </a:solidFill>
              </a:rPr>
              <a:t>Faculty of Humanities </a:t>
            </a:r>
          </a:p>
          <a:p>
            <a:pPr indent="0">
              <a:buClrTx/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…</a:t>
            </a: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8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3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Working with departments to embed the AS-R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pPr indent="0">
              <a:buClrTx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Department of Sociology </a:t>
            </a:r>
          </a:p>
          <a:p>
            <a:pPr indent="0">
              <a:buClrTx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Head </a:t>
            </a:r>
            <a:r>
              <a:rPr lang="en-GB" sz="2400" dirty="0">
                <a:solidFill>
                  <a:schemeClr val="accent2"/>
                </a:solidFill>
              </a:rPr>
              <a:t>of Department </a:t>
            </a:r>
            <a:endParaRPr lang="en-GB" sz="2400" dirty="0" smtClean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Employability Development Director</a:t>
            </a:r>
            <a:endParaRPr lang="en-GB" sz="2400" dirty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400" dirty="0">
                <a:solidFill>
                  <a:schemeClr val="accent2"/>
                </a:solidFill>
              </a:rPr>
              <a:t>Education </a:t>
            </a:r>
            <a:r>
              <a:rPr lang="en-GB" sz="2400" dirty="0" smtClean="0">
                <a:solidFill>
                  <a:schemeClr val="accent2"/>
                </a:solidFill>
              </a:rPr>
              <a:t>Director</a:t>
            </a: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Undergraduate Director</a:t>
            </a:r>
            <a:endParaRPr lang="en-GB" sz="2400" dirty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1</a:t>
            </a:r>
            <a:r>
              <a:rPr lang="en-GB" sz="2400" baseline="30000" dirty="0" smtClean="0">
                <a:solidFill>
                  <a:schemeClr val="accent2"/>
                </a:solidFill>
              </a:rPr>
              <a:t>st</a:t>
            </a:r>
            <a:r>
              <a:rPr lang="en-GB" sz="2400" dirty="0" smtClean="0">
                <a:solidFill>
                  <a:schemeClr val="accent2"/>
                </a:solidFill>
              </a:rPr>
              <a:t> </a:t>
            </a:r>
            <a:r>
              <a:rPr lang="en-GB" sz="2400" dirty="0">
                <a:solidFill>
                  <a:schemeClr val="accent2"/>
                </a:solidFill>
              </a:rPr>
              <a:t>Year Director</a:t>
            </a: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Student </a:t>
            </a:r>
            <a:r>
              <a:rPr lang="en-GB" sz="2400" dirty="0">
                <a:solidFill>
                  <a:schemeClr val="accent2"/>
                </a:solidFill>
              </a:rPr>
              <a:t>Support </a:t>
            </a:r>
            <a:r>
              <a:rPr lang="en-GB" sz="2400" dirty="0" smtClean="0">
                <a:solidFill>
                  <a:schemeClr val="accent2"/>
                </a:solidFill>
              </a:rPr>
              <a:t>Officer</a:t>
            </a: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……</a:t>
            </a:r>
          </a:p>
          <a:p>
            <a:pPr indent="0">
              <a:buClrTx/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indent="0">
              <a:buClrTx/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                                                     ……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55" y="1124743"/>
            <a:ext cx="1545759" cy="20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8"/>
          <a:stretch/>
        </p:blipFill>
        <p:spPr bwMode="auto">
          <a:xfrm>
            <a:off x="5715968" y="1341917"/>
            <a:ext cx="1288840" cy="20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6192" b="6745"/>
          <a:stretch/>
        </p:blipFill>
        <p:spPr bwMode="auto">
          <a:xfrm>
            <a:off x="6732240" y="1909414"/>
            <a:ext cx="1678168" cy="170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18" y="2996952"/>
            <a:ext cx="1717021" cy="22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1505728" cy="18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2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9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35" y="4125280"/>
            <a:ext cx="154181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4"/>
  <p:tag name="TPOS" val="2"/>
</p:tagLst>
</file>

<file path=ppt/theme/theme1.xml><?xml version="1.0" encoding="utf-8"?>
<a:theme xmlns:a="http://schemas.openxmlformats.org/drawingml/2006/main" name="student-powerpoint-blue-white">
  <a:themeElements>
    <a:clrScheme name="Custom 8">
      <a:dk1>
        <a:srgbClr val="AB9409"/>
      </a:dk1>
      <a:lt1>
        <a:srgbClr val="FFFFFF"/>
      </a:lt1>
      <a:dk2>
        <a:srgbClr val="B8A00A"/>
      </a:dk2>
      <a:lt2>
        <a:srgbClr val="DA3D7E"/>
      </a:lt2>
      <a:accent1>
        <a:srgbClr val="00AFD8"/>
      </a:accent1>
      <a:accent2>
        <a:srgbClr val="000000"/>
      </a:accent2>
      <a:accent3>
        <a:srgbClr val="C1D82F"/>
      </a:accent3>
      <a:accent4>
        <a:srgbClr val="35C4B5"/>
      </a:accent4>
      <a:accent5>
        <a:srgbClr val="F2D311"/>
      </a:accent5>
      <a:accent6>
        <a:srgbClr val="C6C6BC"/>
      </a:accent6>
      <a:hlink>
        <a:srgbClr val="00AFD8"/>
      </a:hlink>
      <a:folHlink>
        <a:srgbClr val="DA3D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ent-powerpoint-blue-white">
  <a:themeElements>
    <a:clrScheme name="Custom 7">
      <a:dk1>
        <a:srgbClr val="00AFD8"/>
      </a:dk1>
      <a:lt1>
        <a:srgbClr val="FFFFFF"/>
      </a:lt1>
      <a:dk2>
        <a:srgbClr val="00AFD8"/>
      </a:dk2>
      <a:lt2>
        <a:srgbClr val="DA3D7E"/>
      </a:lt2>
      <a:accent1>
        <a:srgbClr val="00AFD8"/>
      </a:accent1>
      <a:accent2>
        <a:srgbClr val="000000"/>
      </a:accent2>
      <a:accent3>
        <a:srgbClr val="C1D82F"/>
      </a:accent3>
      <a:accent4>
        <a:srgbClr val="35C4B5"/>
      </a:accent4>
      <a:accent5>
        <a:srgbClr val="F2D311"/>
      </a:accent5>
      <a:accent6>
        <a:srgbClr val="C6C6BC"/>
      </a:accent6>
      <a:hlink>
        <a:srgbClr val="00AFD8"/>
      </a:hlink>
      <a:folHlink>
        <a:srgbClr val="DA3D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8">
    <a:dk1>
      <a:srgbClr val="AB9409"/>
    </a:dk1>
    <a:lt1>
      <a:srgbClr val="FFFFFF"/>
    </a:lt1>
    <a:dk2>
      <a:srgbClr val="B8A00A"/>
    </a:dk2>
    <a:lt2>
      <a:srgbClr val="DA3D7E"/>
    </a:lt2>
    <a:accent1>
      <a:srgbClr val="00AFD8"/>
    </a:accent1>
    <a:accent2>
      <a:srgbClr val="000000"/>
    </a:accent2>
    <a:accent3>
      <a:srgbClr val="C1D82F"/>
    </a:accent3>
    <a:accent4>
      <a:srgbClr val="35C4B5"/>
    </a:accent4>
    <a:accent5>
      <a:srgbClr val="F2D311"/>
    </a:accent5>
    <a:accent6>
      <a:srgbClr val="C6C6BC"/>
    </a:accent6>
    <a:hlink>
      <a:srgbClr val="00AFD8"/>
    </a:hlink>
    <a:folHlink>
      <a:srgbClr val="DA3D7E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1441</Words>
  <Application>Microsoft Office PowerPoint</Application>
  <PresentationFormat>On-screen Show (4:3)</PresentationFormat>
  <Paragraphs>231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Wingdings 3</vt:lpstr>
      <vt:lpstr>Arial Narrow</vt:lpstr>
      <vt:lpstr>Noto Sans Symbols</vt:lpstr>
      <vt:lpstr>Times New Roman</vt:lpstr>
      <vt:lpstr>Andalus</vt:lpstr>
      <vt:lpstr>Wingdings</vt:lpstr>
      <vt:lpstr>Wingdings 2</vt:lpstr>
      <vt:lpstr>student-powerpoint-blue-white</vt:lpstr>
      <vt:lpstr>1_student-powerpoint-blue-white</vt:lpstr>
      <vt:lpstr>PowerPoint Presentation</vt:lpstr>
      <vt:lpstr>New online assessments</vt:lpstr>
      <vt:lpstr>PowerPoint Presentation</vt:lpstr>
      <vt:lpstr>PowerPoint Presentation</vt:lpstr>
      <vt:lpstr>Grouping question items </vt:lpstr>
      <vt:lpstr>PowerPoint Presentation</vt:lpstr>
      <vt:lpstr>AS-R has embedded information slides </vt:lpstr>
      <vt:lpstr>Trialling with 5 host departments </vt:lpstr>
      <vt:lpstr>Working with departments to embed the AS-R</vt:lpstr>
      <vt:lpstr>Academic Skills Review – embedded in core modules </vt:lpstr>
      <vt:lpstr> Academic Skills Follow-up: pilot   </vt:lpstr>
      <vt:lpstr>Student profiles </vt:lpstr>
      <vt:lpstr>Review of slides </vt:lpstr>
      <vt:lpstr>PowerPoint Presentation</vt:lpstr>
      <vt:lpstr>PowerPoint Presentation</vt:lpstr>
      <vt:lpstr>PowerPoint Presentation</vt:lpstr>
      <vt:lpstr>Ways forward..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Elizabeth M</dc:creator>
  <cp:lastModifiedBy>Austin, Elizabeth M</cp:lastModifiedBy>
  <cp:revision>94</cp:revision>
  <cp:lastPrinted>2017-04-05T16:51:28Z</cp:lastPrinted>
  <dcterms:modified xsi:type="dcterms:W3CDTF">2017-04-06T16:36:11Z</dcterms:modified>
</cp:coreProperties>
</file>