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2"/>
  </p:notesMasterIdLst>
  <p:sldIdLst>
    <p:sldId id="256" r:id="rId3"/>
    <p:sldId id="302" r:id="rId4"/>
    <p:sldId id="277" r:id="rId5"/>
    <p:sldId id="303" r:id="rId6"/>
    <p:sldId id="295" r:id="rId7"/>
    <p:sldId id="296" r:id="rId8"/>
    <p:sldId id="297" r:id="rId9"/>
    <p:sldId id="298" r:id="rId10"/>
    <p:sldId id="304" r:id="rId11"/>
    <p:sldId id="305" r:id="rId12"/>
    <p:sldId id="306" r:id="rId13"/>
    <p:sldId id="307" r:id="rId14"/>
    <p:sldId id="308" r:id="rId15"/>
    <p:sldId id="309" r:id="rId16"/>
    <p:sldId id="310" r:id="rId17"/>
    <p:sldId id="311" r:id="rId18"/>
    <p:sldId id="312" r:id="rId19"/>
    <p:sldId id="313" r:id="rId20"/>
    <p:sldId id="294"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3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80" autoAdjust="0"/>
  </p:normalViewPr>
  <p:slideViewPr>
    <p:cSldViewPr>
      <p:cViewPr varScale="1">
        <p:scale>
          <a:sx n="67" d="100"/>
          <a:sy n="67" d="100"/>
        </p:scale>
        <p:origin x="-1456" y="-96"/>
      </p:cViewPr>
      <p:guideLst>
        <p:guide orient="horz" pos="2160"/>
        <p:guide pos="2880"/>
      </p:guideLst>
    </p:cSldViewPr>
  </p:slideViewPr>
  <p:outlineViewPr>
    <p:cViewPr>
      <p:scale>
        <a:sx n="33" d="100"/>
        <a:sy n="33" d="100"/>
      </p:scale>
      <p:origin x="0" y="3186"/>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D1E27FA-719B-4F2B-8022-CD827F779A43}" type="datetimeFigureOut">
              <a:rPr lang="en-NZ" smtClean="0"/>
              <a:pPr/>
              <a:t>6/04/17</a:t>
            </a:fld>
            <a:endParaRPr lang="en-N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3090A62-5FDC-4B73-B3BE-A65199B068D1}" type="slidenum">
              <a:rPr lang="en-NZ" smtClean="0"/>
              <a:pPr/>
              <a:t>‹#›</a:t>
            </a:fld>
            <a:endParaRPr lang="en-NZ"/>
          </a:p>
        </p:txBody>
      </p:sp>
    </p:spTree>
    <p:extLst>
      <p:ext uri="{BB962C8B-B14F-4D97-AF65-F5344CB8AC3E}">
        <p14:creationId xmlns:p14="http://schemas.microsoft.com/office/powerpoint/2010/main" val="2890199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3090A62-5FDC-4B73-B3BE-A65199B068D1}" type="slidenum">
              <a:rPr lang="en-NZ" smtClean="0"/>
              <a:pPr/>
              <a:t>1</a:t>
            </a:fld>
            <a:endParaRPr lang="en-NZ"/>
          </a:p>
        </p:txBody>
      </p:sp>
    </p:spTree>
    <p:extLst>
      <p:ext uri="{BB962C8B-B14F-4D97-AF65-F5344CB8AC3E}">
        <p14:creationId xmlns:p14="http://schemas.microsoft.com/office/powerpoint/2010/main" val="3345136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3090A62-5FDC-4B73-B3BE-A65199B068D1}" type="slidenum">
              <a:rPr lang="en-NZ" smtClean="0"/>
              <a:pPr/>
              <a:t>19</a:t>
            </a:fld>
            <a:endParaRPr lang="en-NZ"/>
          </a:p>
        </p:txBody>
      </p:sp>
    </p:spTree>
    <p:extLst>
      <p:ext uri="{BB962C8B-B14F-4D97-AF65-F5344CB8AC3E}">
        <p14:creationId xmlns:p14="http://schemas.microsoft.com/office/powerpoint/2010/main" val="1193995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D8BD707-D9CF-40AE-B4C6-C98DA3205C09}" type="datetimeFigureOut">
              <a:rPr lang="en-US" smtClean="0"/>
              <a:pPr/>
              <a:t>6/04/17</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D8BD707-D9CF-40AE-B4C6-C98DA3205C09}" type="datetimeFigureOut">
              <a:rPr lang="en-US" smtClean="0">
                <a:solidFill>
                  <a:srgbClr val="464653"/>
                </a:solidFill>
              </a:rPr>
              <a:pPr/>
              <a:t>6/04/17</a:t>
            </a:fld>
            <a:endParaRPr lang="en-US">
              <a:solidFill>
                <a:srgbClr val="464653"/>
              </a:solidFill>
            </a:endParaRPr>
          </a:p>
        </p:txBody>
      </p:sp>
      <p:sp>
        <p:nvSpPr>
          <p:cNvPr id="17" name="Footer Placeholder 16"/>
          <p:cNvSpPr>
            <a:spLocks noGrp="1"/>
          </p:cNvSpPr>
          <p:nvPr>
            <p:ph type="ftr" sz="quarter" idx="11"/>
          </p:nvPr>
        </p:nvSpPr>
        <p:spPr>
          <a:xfrm>
            <a:off x="2898648" y="6355080"/>
            <a:ext cx="3474720" cy="365760"/>
          </a:xfrm>
        </p:spPr>
        <p:txBody>
          <a:bodyPr/>
          <a:lstStyle/>
          <a:p>
            <a:endParaRPr lang="en-US">
              <a:solidFill>
                <a:srgbClr val="464653"/>
              </a:solidFill>
            </a:endParaRPr>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solidFill>
                  <a:srgbClr val="464653"/>
                </a:solidFill>
              </a:rPr>
              <a:pPr/>
              <a:t>‹#›</a:t>
            </a:fld>
            <a:endParaRPr lang="en-US">
              <a:solidFill>
                <a:srgbClr val="464653"/>
              </a:solidFill>
            </a:endParaRP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334269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464653"/>
                </a:solidFill>
              </a:rPr>
              <a:pPr/>
              <a:t>6/04/17</a:t>
            </a:fld>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464653"/>
                </a:solidFill>
              </a:rPr>
              <a:pPr/>
              <a:t>‹#›</a:t>
            </a:fld>
            <a:endParaRPr lang="en-US">
              <a:solidFill>
                <a:srgbClr val="464653"/>
              </a:solidFill>
            </a:endParaRP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7728396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D8BD707-D9CF-40AE-B4C6-C98DA3205C09}" type="datetimeFigureOut">
              <a:rPr lang="en-US" smtClean="0">
                <a:solidFill>
                  <a:srgbClr val="DDE9EC"/>
                </a:solidFill>
              </a:rPr>
              <a:pPr/>
              <a:t>6/04/17</a:t>
            </a:fld>
            <a:endParaRPr lang="en-US">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US">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solidFill>
                  <a:srgbClr val="DDE9EC"/>
                </a:solidFill>
              </a:rPr>
              <a:pPr/>
              <a:t>‹#›</a:t>
            </a:fld>
            <a:endParaRPr lang="en-US">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194255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464653"/>
                </a:solidFill>
              </a:rPr>
              <a:pPr/>
              <a:t>6/04/17</a:t>
            </a:fld>
            <a:endParaRPr lang="en-US">
              <a:solidFill>
                <a:srgbClr val="464653"/>
              </a:solidFill>
            </a:endParaRPr>
          </a:p>
        </p:txBody>
      </p:sp>
      <p:sp>
        <p:nvSpPr>
          <p:cNvPr id="6" name="Footer Placeholder 5"/>
          <p:cNvSpPr>
            <a:spLocks noGrp="1"/>
          </p:cNvSpPr>
          <p:nvPr>
            <p:ph type="ftr" sz="quarter" idx="11"/>
          </p:nvPr>
        </p:nvSpPr>
        <p:spPr/>
        <p:txBody>
          <a:bodyPr/>
          <a:lstStyle/>
          <a:p>
            <a:endParaRPr lang="en-US">
              <a:solidFill>
                <a:srgbClr val="464653"/>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464653"/>
                </a:solidFill>
              </a:rPr>
              <a:pPr/>
              <a:t>‹#›</a:t>
            </a:fld>
            <a:endParaRPr lang="en-US">
              <a:solidFill>
                <a:srgbClr val="464653"/>
              </a:solidFill>
            </a:endParaRP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239279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464653"/>
                </a:solidFill>
              </a:rPr>
              <a:pPr/>
              <a:t>6/04/17</a:t>
            </a:fld>
            <a:endParaRPr lang="en-US">
              <a:solidFill>
                <a:srgbClr val="464653"/>
              </a:solidFill>
            </a:endParaRPr>
          </a:p>
        </p:txBody>
      </p:sp>
      <p:sp>
        <p:nvSpPr>
          <p:cNvPr id="8" name="Footer Placeholder 7"/>
          <p:cNvSpPr>
            <a:spLocks noGrp="1"/>
          </p:cNvSpPr>
          <p:nvPr>
            <p:ph type="ftr" sz="quarter" idx="11"/>
          </p:nvPr>
        </p:nvSpPr>
        <p:spPr/>
        <p:txBody>
          <a:bodyPr/>
          <a:lstStyle/>
          <a:p>
            <a:endParaRPr lang="en-US">
              <a:solidFill>
                <a:srgbClr val="464653"/>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srgbClr val="464653"/>
                </a:solidFill>
              </a:rPr>
              <a:pPr/>
              <a:t>‹#›</a:t>
            </a:fld>
            <a:endParaRPr lang="en-US">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0812090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464653"/>
                </a:solidFill>
              </a:rPr>
              <a:pPr/>
              <a:t>6/04/17</a:t>
            </a:fld>
            <a:endParaRPr lang="en-US">
              <a:solidFill>
                <a:srgbClr val="464653"/>
              </a:solidFill>
            </a:endParaRPr>
          </a:p>
        </p:txBody>
      </p:sp>
      <p:sp>
        <p:nvSpPr>
          <p:cNvPr id="4" name="Footer Placeholder 3"/>
          <p:cNvSpPr>
            <a:spLocks noGrp="1"/>
          </p:cNvSpPr>
          <p:nvPr>
            <p:ph type="ftr" sz="quarter" idx="11"/>
          </p:nvPr>
        </p:nvSpPr>
        <p:spPr/>
        <p:txBody>
          <a:bodyPr/>
          <a:lstStyle/>
          <a:p>
            <a:endParaRPr lang="en-US">
              <a:solidFill>
                <a:srgbClr val="464653"/>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464653"/>
                </a:solidFill>
              </a:rPr>
              <a:pPr/>
              <a:t>‹#›</a:t>
            </a:fld>
            <a:endParaRPr lang="en-US">
              <a:solidFill>
                <a:srgbClr val="464653"/>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0298882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464653"/>
                </a:solidFill>
              </a:rPr>
              <a:pPr/>
              <a:t>6/04/17</a:t>
            </a:fld>
            <a:endParaRPr lang="en-US">
              <a:solidFill>
                <a:srgbClr val="464653"/>
              </a:solidFill>
            </a:endParaRPr>
          </a:p>
        </p:txBody>
      </p:sp>
      <p:sp>
        <p:nvSpPr>
          <p:cNvPr id="3" name="Footer Placeholder 2"/>
          <p:cNvSpPr>
            <a:spLocks noGrp="1"/>
          </p:cNvSpPr>
          <p:nvPr>
            <p:ph type="ftr" sz="quarter" idx="11"/>
          </p:nvPr>
        </p:nvSpPr>
        <p:spPr/>
        <p:txBody>
          <a:bodyPr/>
          <a:lstStyle/>
          <a:p>
            <a:endParaRPr lang="en-US">
              <a:solidFill>
                <a:srgbClr val="464653"/>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464653"/>
                </a:solidFill>
              </a:rPr>
              <a:pPr/>
              <a:t>‹#›</a:t>
            </a:fld>
            <a:endParaRPr lang="en-US">
              <a:solidFill>
                <a:srgbClr val="464653"/>
              </a:solidFill>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6308634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464653"/>
                </a:solidFill>
              </a:rPr>
              <a:pPr/>
              <a:t>6/04/17</a:t>
            </a:fld>
            <a:endParaRPr lang="en-US">
              <a:solidFill>
                <a:srgbClr val="464653"/>
              </a:solidFill>
            </a:endParaRPr>
          </a:p>
        </p:txBody>
      </p:sp>
      <p:sp>
        <p:nvSpPr>
          <p:cNvPr id="6" name="Footer Placeholder 5"/>
          <p:cNvSpPr>
            <a:spLocks noGrp="1"/>
          </p:cNvSpPr>
          <p:nvPr>
            <p:ph type="ftr" sz="quarter" idx="11"/>
          </p:nvPr>
        </p:nvSpPr>
        <p:spPr/>
        <p:txBody>
          <a:bodyPr/>
          <a:lstStyle/>
          <a:p>
            <a:endParaRPr lang="en-US">
              <a:solidFill>
                <a:srgbClr val="464653"/>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464653"/>
                </a:solidFill>
              </a:rPr>
              <a:pPr/>
              <a:t>‹#›</a:t>
            </a:fld>
            <a:endParaRPr lang="en-US">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369549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DE9EC"/>
                </a:solidFill>
              </a:rPr>
              <a:pPr/>
              <a:t>6/04/17</a:t>
            </a:fld>
            <a:endParaRPr lang="en-US">
              <a:solidFill>
                <a:srgbClr val="DDE9EC"/>
              </a:solidFill>
            </a:endParaRPr>
          </a:p>
        </p:txBody>
      </p:sp>
      <p:sp>
        <p:nvSpPr>
          <p:cNvPr id="6" name="Footer Placeholder 5"/>
          <p:cNvSpPr>
            <a:spLocks noGrp="1"/>
          </p:cNvSpPr>
          <p:nvPr>
            <p:ph type="ftr" sz="quarter" idx="11"/>
          </p:nvPr>
        </p:nvSpPr>
        <p:spPr/>
        <p:txBody>
          <a:bodyPr/>
          <a:lstStyle/>
          <a:p>
            <a:endParaRPr lang="en-US">
              <a:solidFill>
                <a:srgbClr val="DDE9EC"/>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DDE9EC"/>
                </a:solidFill>
              </a:rPr>
              <a:pPr/>
              <a:t>‹#›</a:t>
            </a:fld>
            <a:endParaRPr lang="en-US">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7174407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464653"/>
                </a:solidFill>
              </a:rPr>
              <a:pPr/>
              <a:t>6/04/17</a:t>
            </a:fld>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464653"/>
                </a:solidFill>
              </a:rPr>
              <a:pPr/>
              <a:t>‹#›</a:t>
            </a:fld>
            <a:endParaRPr lang="en-US">
              <a:solidFill>
                <a:srgbClr val="464653"/>
              </a:solidFill>
            </a:endParaRPr>
          </a:p>
        </p:txBody>
      </p:sp>
    </p:spTree>
    <p:extLst>
      <p:ext uri="{BB962C8B-B14F-4D97-AF65-F5344CB8AC3E}">
        <p14:creationId xmlns:p14="http://schemas.microsoft.com/office/powerpoint/2010/main" val="28854383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464653"/>
                </a:solidFill>
              </a:rPr>
              <a:pPr/>
              <a:t>6/04/17</a:t>
            </a:fld>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464653"/>
                </a:solidFill>
              </a:rPr>
              <a:pPr/>
              <a:t>‹#›</a:t>
            </a:fld>
            <a:endParaRPr lang="en-US">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2858365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D8BD707-D9CF-40AE-B4C6-C98DA3205C09}" type="datetimeFigureOut">
              <a:rPr lang="en-US" smtClean="0"/>
              <a:pPr/>
              <a:t>6/04/17</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6/04/17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6/04/17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6/04/17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6/04/17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6/04/17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6/04/17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D8BD707-D9CF-40AE-B4C6-C98DA3205C09}" type="datetimeFigureOut">
              <a:rPr lang="en-US" smtClean="0"/>
              <a:pPr/>
              <a:t>6/04/17</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D8BD707-D9CF-40AE-B4C6-C98DA3205C09}" type="datetimeFigureOut">
              <a:rPr lang="en-US" smtClean="0">
                <a:solidFill>
                  <a:srgbClr val="464653"/>
                </a:solidFill>
              </a:rPr>
              <a:pPr/>
              <a:t>6/04/17</a:t>
            </a:fld>
            <a:endParaRPr lang="en-US">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solidFill>
                  <a:srgbClr val="464653"/>
                </a:solidFill>
              </a:rPr>
              <a:pPr/>
              <a:t>‹#›</a:t>
            </a:fld>
            <a:endParaRPr lang="en-US">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68364809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90600" y="2971800"/>
            <a:ext cx="7086600" cy="1066800"/>
          </a:xfrm>
        </p:spPr>
        <p:txBody>
          <a:bodyPr>
            <a:noAutofit/>
          </a:bodyPr>
          <a:lstStyle/>
          <a:p>
            <a:r>
              <a:rPr lang="en-US" sz="2800" dirty="0" smtClean="0"/>
              <a:t>Constructing EAP and its Practitioners: Voices from the different </a:t>
            </a:r>
            <a:r>
              <a:rPr lang="en-US" sz="2800" dirty="0" err="1" smtClean="0"/>
              <a:t>CoPs</a:t>
            </a:r>
            <a:endParaRPr lang="en-NZ" sz="2800" dirty="0"/>
          </a:p>
        </p:txBody>
      </p:sp>
      <p:sp>
        <p:nvSpPr>
          <p:cNvPr id="3" name="Text Placeholder 2"/>
          <p:cNvSpPr>
            <a:spLocks noGrp="1"/>
          </p:cNvSpPr>
          <p:nvPr>
            <p:ph type="body" idx="1"/>
          </p:nvPr>
        </p:nvSpPr>
        <p:spPr>
          <a:xfrm>
            <a:off x="1295400" y="4724400"/>
            <a:ext cx="6781800" cy="1600200"/>
          </a:xfrm>
        </p:spPr>
        <p:txBody>
          <a:bodyPr>
            <a:normAutofit fontScale="92500" lnSpcReduction="10000"/>
          </a:bodyPr>
          <a:lstStyle/>
          <a:p>
            <a:r>
              <a:rPr lang="en-NZ" dirty="0" smtClean="0"/>
              <a:t> </a:t>
            </a:r>
            <a:r>
              <a:rPr lang="en-NZ" sz="1700" dirty="0" smtClean="0"/>
              <a:t>Dr Ian Bruce</a:t>
            </a:r>
          </a:p>
          <a:p>
            <a:r>
              <a:rPr lang="en-NZ" sz="1700" dirty="0" smtClean="0"/>
              <a:t>Applied Linguistics Programme  </a:t>
            </a:r>
          </a:p>
          <a:p>
            <a:r>
              <a:rPr lang="en-NZ" sz="1700" dirty="0" smtClean="0"/>
              <a:t>University of Waikato</a:t>
            </a:r>
          </a:p>
          <a:p>
            <a:r>
              <a:rPr lang="en-NZ" sz="1700" dirty="0" smtClean="0"/>
              <a:t>Hamilton</a:t>
            </a:r>
          </a:p>
          <a:p>
            <a:r>
              <a:rPr lang="en-NZ" sz="1700" dirty="0" smtClean="0"/>
              <a:t>New Zealan</a:t>
            </a:r>
            <a:r>
              <a:rPr lang="en-NZ" dirty="0" smtClean="0"/>
              <a:t>d</a:t>
            </a:r>
          </a:p>
        </p:txBody>
      </p:sp>
    </p:spTree>
    <p:extLst>
      <p:ext uri="{BB962C8B-B14F-4D97-AF65-F5344CB8AC3E}">
        <p14:creationId xmlns:p14="http://schemas.microsoft.com/office/powerpoint/2010/main" val="355410202"/>
      </p:ext>
    </p:extLst>
  </p:cSld>
  <p:clrMapOvr>
    <a:overrideClrMapping bg1="dk1" tx1="lt1" bg2="dk2" tx2="lt2" accent1="accent1" accent2="accent2" accent3="accent3" accent4="accent4" accent5="accent5" accent6="accent6" hlink="hlink" folHlink="folHlink"/>
  </p:clrMapOvr>
  <p:transition xmlns:p14="http://schemas.microsoft.com/office/powerpoint/2010/main" advTm="20650"/>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900"/>
            <a:ext cx="8229600" cy="990600"/>
          </a:xfrm>
        </p:spPr>
        <p:txBody>
          <a:bodyPr>
            <a:normAutofit/>
          </a:bodyPr>
          <a:lstStyle/>
          <a:p>
            <a:r>
              <a:rPr lang="en-GB" sz="2600" dirty="0" smtClean="0"/>
              <a:t>Textual/Linguistic not Contextual /Ethnographic </a:t>
            </a:r>
            <a:endParaRPr lang="en-NZ" sz="2600" dirty="0"/>
          </a:p>
        </p:txBody>
      </p:sp>
      <p:sp>
        <p:nvSpPr>
          <p:cNvPr id="3" name="Content Placeholder 2"/>
          <p:cNvSpPr>
            <a:spLocks noGrp="1"/>
          </p:cNvSpPr>
          <p:nvPr>
            <p:ph sz="quarter" idx="1"/>
          </p:nvPr>
        </p:nvSpPr>
        <p:spPr/>
        <p:txBody>
          <a:bodyPr>
            <a:normAutofit/>
          </a:bodyPr>
          <a:lstStyle/>
          <a:p>
            <a:pPr marL="0" indent="0">
              <a:buNone/>
            </a:pPr>
            <a:r>
              <a:rPr lang="en-GB" sz="2400" dirty="0"/>
              <a:t>“Ac </a:t>
            </a:r>
            <a:r>
              <a:rPr lang="en-GB" sz="2400" dirty="0" err="1"/>
              <a:t>Lits</a:t>
            </a:r>
            <a:r>
              <a:rPr lang="en-GB" sz="2400" dirty="0"/>
              <a:t> theorists . . . define their field as outside of, and possibly in opposition to the strongly </a:t>
            </a:r>
            <a:r>
              <a:rPr lang="en-GB" sz="2400" dirty="0" err="1"/>
              <a:t>textualist</a:t>
            </a:r>
            <a:r>
              <a:rPr lang="en-GB" sz="2400" dirty="0"/>
              <a:t> tradition towards the academic writing of users of English as an additional language, reflected most strongly in the transnational pedagogy and enterprise of English for Academic Purposes </a:t>
            </a:r>
            <a:endParaRPr lang="en-GB" sz="2400" dirty="0" smtClean="0"/>
          </a:p>
          <a:p>
            <a:pPr marL="0" indent="0">
              <a:buNone/>
            </a:pPr>
            <a:r>
              <a:rPr lang="en-GB" sz="2400" dirty="0" smtClean="0"/>
              <a:t>(</a:t>
            </a:r>
            <a:r>
              <a:rPr lang="en-GB" sz="2400" dirty="0"/>
              <a:t>Lillis &amp; Curry, 2010, p. 21</a:t>
            </a:r>
            <a:r>
              <a:rPr lang="en-GB" sz="2400" dirty="0" smtClean="0"/>
              <a:t>)</a:t>
            </a:r>
          </a:p>
          <a:p>
            <a:pPr marL="0" indent="0">
              <a:buNone/>
            </a:pPr>
            <a:endParaRPr lang="en-GB" sz="2400" dirty="0"/>
          </a:p>
          <a:p>
            <a:pPr marL="0" indent="0">
              <a:buNone/>
            </a:pPr>
            <a:r>
              <a:rPr lang="en-GB" sz="2400" dirty="0"/>
              <a:t>“EAP genre studies have therefore elucidated linguistic patterns in levels and types of academic writing,</a:t>
            </a:r>
            <a:r>
              <a:rPr lang="en-GB" sz="2400" i="1" dirty="0"/>
              <a:t> but have focused less on how such patterns relate to socio-rhetorical details of particular writing tasks</a:t>
            </a:r>
            <a:r>
              <a:rPr lang="en-GB" sz="2400" dirty="0"/>
              <a:t>” </a:t>
            </a:r>
            <a:r>
              <a:rPr lang="en-GB" sz="2400" dirty="0" smtClean="0"/>
              <a:t>[emphasis added]</a:t>
            </a:r>
          </a:p>
          <a:p>
            <a:pPr marL="0" indent="0">
              <a:buNone/>
            </a:pPr>
            <a:r>
              <a:rPr lang="en-GB" sz="2400" dirty="0" smtClean="0"/>
              <a:t>(</a:t>
            </a:r>
            <a:r>
              <a:rPr lang="en-GB" sz="2400" dirty="0" err="1"/>
              <a:t>Aull</a:t>
            </a:r>
            <a:r>
              <a:rPr lang="en-GB" sz="2400" dirty="0"/>
              <a:t>, 2015, p. 31)</a:t>
            </a:r>
            <a:endParaRPr lang="en-NZ" sz="2400" dirty="0"/>
          </a:p>
        </p:txBody>
      </p:sp>
    </p:spTree>
    <p:extLst>
      <p:ext uri="{BB962C8B-B14F-4D97-AF65-F5344CB8AC3E}">
        <p14:creationId xmlns:p14="http://schemas.microsoft.com/office/powerpoint/2010/main" val="412433696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200" dirty="0"/>
              <a:t>Conforming/Socializing to </a:t>
            </a:r>
            <a:r>
              <a:rPr lang="en-GB" sz="2200" dirty="0" smtClean="0"/>
              <a:t>Norms not Transformative</a:t>
            </a:r>
            <a:endParaRPr lang="en-NZ" sz="2200"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GB" dirty="0"/>
              <a:t>“A normative approach evident for example in much EAP work can be summarised as resting on the educational myths that Kress (2007) describes: the homogeneity of the student population, the stability of the disciplines and the </a:t>
            </a:r>
            <a:r>
              <a:rPr lang="en-GB" dirty="0" err="1"/>
              <a:t>unidirectionality</a:t>
            </a:r>
            <a:r>
              <a:rPr lang="en-GB" dirty="0"/>
              <a:t> of the teacher-student relation </a:t>
            </a:r>
            <a:endParaRPr lang="en-GB" dirty="0" smtClean="0"/>
          </a:p>
          <a:p>
            <a:pPr marL="0" indent="0">
              <a:buNone/>
            </a:pPr>
            <a:r>
              <a:rPr lang="en-GB" dirty="0" smtClean="0"/>
              <a:t>(</a:t>
            </a:r>
            <a:r>
              <a:rPr lang="en-GB" dirty="0"/>
              <a:t>Lillis &amp; Scott, 2007, p. 13</a:t>
            </a:r>
            <a:r>
              <a:rPr lang="en-GB" dirty="0" smtClean="0"/>
              <a:t>)</a:t>
            </a:r>
          </a:p>
          <a:p>
            <a:pPr marL="0" indent="0">
              <a:buNone/>
            </a:pPr>
            <a:endParaRPr lang="en-NZ" dirty="0"/>
          </a:p>
          <a:p>
            <a:pPr marL="0" indent="0">
              <a:buNone/>
            </a:pPr>
            <a:r>
              <a:rPr lang="en-GB" dirty="0"/>
              <a:t>“English-medium universities have generally adopted centralised models of in-sessional English language provision . . . This arrangement might be seen as reflecting a one-size-fits-all study skills perspective on EAP, one that treats the development of student writing, in particular, as mastery of a set of skills that are generalizable across different disciplines” </a:t>
            </a:r>
            <a:endParaRPr lang="en-GB" dirty="0" smtClean="0"/>
          </a:p>
          <a:p>
            <a:pPr marL="0" indent="0">
              <a:buNone/>
            </a:pPr>
            <a:r>
              <a:rPr lang="en-GB" dirty="0" smtClean="0"/>
              <a:t>(</a:t>
            </a:r>
            <a:r>
              <a:rPr lang="en-GB" dirty="0"/>
              <a:t>Murray, 2016, p. 1)</a:t>
            </a:r>
            <a:endParaRPr lang="en-NZ" dirty="0"/>
          </a:p>
        </p:txBody>
      </p:sp>
    </p:spTree>
    <p:extLst>
      <p:ext uri="{BB962C8B-B14F-4D97-AF65-F5344CB8AC3E}">
        <p14:creationId xmlns:p14="http://schemas.microsoft.com/office/powerpoint/2010/main" val="320529629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Based on a Deficit View of Students</a:t>
            </a:r>
            <a:endParaRPr lang="en-NZ" sz="2800" dirty="0"/>
          </a:p>
        </p:txBody>
      </p:sp>
      <p:sp>
        <p:nvSpPr>
          <p:cNvPr id="3" name="Content Placeholder 2"/>
          <p:cNvSpPr>
            <a:spLocks noGrp="1"/>
          </p:cNvSpPr>
          <p:nvPr>
            <p:ph sz="quarter" idx="1"/>
          </p:nvPr>
        </p:nvSpPr>
        <p:spPr/>
        <p:txBody>
          <a:bodyPr>
            <a:normAutofit/>
          </a:bodyPr>
          <a:lstStyle/>
          <a:p>
            <a:pPr marL="0" indent="0">
              <a:buNone/>
            </a:pPr>
            <a:r>
              <a:rPr lang="en-GB" sz="2400" dirty="0"/>
              <a:t>“</a:t>
            </a:r>
            <a:r>
              <a:rPr lang="en-GB" sz="2400" dirty="0" smtClean="0"/>
              <a:t>it [</a:t>
            </a:r>
            <a:r>
              <a:rPr lang="en-GB" sz="2400" dirty="0"/>
              <a:t>EAP] supplies international students with the knowledge and competencies that they need/lack, it operates on a deficit model with the unstated implication that home students already have these </a:t>
            </a:r>
            <a:r>
              <a:rPr lang="en-GB" sz="2400" dirty="0" smtClean="0"/>
              <a:t>competences” </a:t>
            </a:r>
          </a:p>
          <a:p>
            <a:pPr marL="0" indent="0">
              <a:buNone/>
            </a:pPr>
            <a:r>
              <a:rPr lang="en-GB" sz="2400" dirty="0" smtClean="0"/>
              <a:t>(</a:t>
            </a:r>
            <a:r>
              <a:rPr lang="en-GB" sz="2400" dirty="0"/>
              <a:t>Hathaway, 2015, p. 507)</a:t>
            </a:r>
            <a:endParaRPr lang="en-NZ" sz="2400" dirty="0"/>
          </a:p>
          <a:p>
            <a:pPr marL="0" indent="0">
              <a:buNone/>
            </a:pPr>
            <a:r>
              <a:rPr lang="en-GB" sz="2400" dirty="0"/>
              <a:t> </a:t>
            </a:r>
            <a:endParaRPr lang="en-NZ" sz="2400" dirty="0"/>
          </a:p>
          <a:p>
            <a:pPr marL="0" indent="0">
              <a:buNone/>
            </a:pPr>
            <a:r>
              <a:rPr lang="en-GB" sz="2400" dirty="0" smtClean="0"/>
              <a:t>“In </a:t>
            </a:r>
            <a:r>
              <a:rPr lang="en-GB" sz="2400" dirty="0"/>
              <a:t>EAP, the overriding metaphor adopted to describe students’ participation has been that of novice-expert </a:t>
            </a:r>
            <a:r>
              <a:rPr lang="en-GB" sz="2400" dirty="0" smtClean="0"/>
              <a:t>trajectory” </a:t>
            </a:r>
          </a:p>
          <a:p>
            <a:pPr marL="0" indent="0">
              <a:buNone/>
            </a:pPr>
            <a:r>
              <a:rPr lang="en-GB" sz="2400" dirty="0" smtClean="0"/>
              <a:t>(</a:t>
            </a:r>
            <a:r>
              <a:rPr lang="en-GB" sz="2400" dirty="0"/>
              <a:t>Lillis &amp; Tuck, 2016)</a:t>
            </a:r>
            <a:endParaRPr lang="en-NZ" sz="2400" dirty="0"/>
          </a:p>
        </p:txBody>
      </p:sp>
    </p:spTree>
    <p:extLst>
      <p:ext uri="{BB962C8B-B14F-4D97-AF65-F5344CB8AC3E}">
        <p14:creationId xmlns:p14="http://schemas.microsoft.com/office/powerpoint/2010/main" val="107647846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GB" sz="2800" dirty="0"/>
              <a:t>Definitions of EAP from Promotional Literature</a:t>
            </a:r>
            <a:endParaRPr lang="en-NZ" sz="2800" dirty="0"/>
          </a:p>
        </p:txBody>
      </p:sp>
    </p:spTree>
    <p:extLst>
      <p:ext uri="{BB962C8B-B14F-4D97-AF65-F5344CB8AC3E}">
        <p14:creationId xmlns:p14="http://schemas.microsoft.com/office/powerpoint/2010/main" val="1804092486"/>
      </p:ext>
    </p:extLst>
  </p:cSld>
  <p:clrMapOvr>
    <a:overrideClrMapping bg1="dk1" tx1="lt1" bg2="dk2" tx2="lt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2800" dirty="0" smtClean="0"/>
              <a:t>Concerned with Language Skills Development</a:t>
            </a:r>
            <a:endParaRPr lang="en-NZ" sz="2800" dirty="0"/>
          </a:p>
        </p:txBody>
      </p:sp>
      <p:sp>
        <p:nvSpPr>
          <p:cNvPr id="3" name="Content Placeholder 2"/>
          <p:cNvSpPr>
            <a:spLocks noGrp="1"/>
          </p:cNvSpPr>
          <p:nvPr>
            <p:ph sz="quarter" idx="1"/>
          </p:nvPr>
        </p:nvSpPr>
        <p:spPr/>
        <p:txBody>
          <a:bodyPr/>
          <a:lstStyle/>
          <a:p>
            <a:pPr marL="0" indent="0">
              <a:buNone/>
            </a:pPr>
            <a:r>
              <a:rPr lang="en-GB" dirty="0" smtClean="0"/>
              <a:t>“The </a:t>
            </a:r>
            <a:r>
              <a:rPr lang="en-GB" dirty="0"/>
              <a:t>main emphasis is on reading and writing skills, as these are very important for your later study. Speaking and listening skills are also covered, together with integrated work on language use in an academic context</a:t>
            </a:r>
            <a:r>
              <a:rPr lang="en-GB" dirty="0" smtClean="0"/>
              <a:t>.”</a:t>
            </a:r>
          </a:p>
          <a:p>
            <a:pPr marL="265113" indent="-265113">
              <a:buNone/>
            </a:pPr>
            <a:r>
              <a:rPr lang="en-GB" dirty="0" smtClean="0"/>
              <a:t> </a:t>
            </a:r>
            <a:r>
              <a:rPr lang="en-GB" dirty="0"/>
              <a:t>(The English for Academic Purposes Programme, Lancaster </a:t>
            </a:r>
            <a:r>
              <a:rPr lang="en-GB" dirty="0" smtClean="0"/>
              <a:t>University)</a:t>
            </a:r>
          </a:p>
          <a:p>
            <a:pPr marL="265113" indent="-265113">
              <a:buNone/>
            </a:pPr>
            <a:r>
              <a:rPr lang="en-GB" dirty="0"/>
              <a:t> </a:t>
            </a:r>
            <a:endParaRPr lang="en-NZ" dirty="0"/>
          </a:p>
          <a:p>
            <a:pPr marL="0" indent="0">
              <a:buNone/>
            </a:pPr>
            <a:r>
              <a:rPr lang="en-GB" dirty="0" smtClean="0"/>
              <a:t>“In </a:t>
            </a:r>
            <a:r>
              <a:rPr lang="en-GB" dirty="0"/>
              <a:t>the English for Academic Purposes (EAP) program, we teach students academic English through Writing, Reading, Listening/Speaking and Grammar </a:t>
            </a:r>
            <a:r>
              <a:rPr lang="en-GB" dirty="0" smtClean="0"/>
              <a:t>courses”</a:t>
            </a:r>
          </a:p>
          <a:p>
            <a:pPr marL="0" indent="0">
              <a:buNone/>
            </a:pPr>
            <a:r>
              <a:rPr lang="en-GB" dirty="0" smtClean="0"/>
              <a:t>(South-West </a:t>
            </a:r>
            <a:r>
              <a:rPr lang="en-GB" dirty="0"/>
              <a:t>Florida State </a:t>
            </a:r>
            <a:r>
              <a:rPr lang="en-GB" dirty="0" smtClean="0"/>
              <a:t>College) </a:t>
            </a:r>
            <a:endParaRPr lang="en-NZ" dirty="0"/>
          </a:p>
        </p:txBody>
      </p:sp>
    </p:spTree>
    <p:extLst>
      <p:ext uri="{BB962C8B-B14F-4D97-AF65-F5344CB8AC3E}">
        <p14:creationId xmlns:p14="http://schemas.microsoft.com/office/powerpoint/2010/main" val="358900840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Concerned with </a:t>
            </a:r>
            <a:r>
              <a:rPr lang="en-GB" sz="2800" dirty="0" smtClean="0"/>
              <a:t>Study Skills Development</a:t>
            </a:r>
            <a:endParaRPr lang="en-NZ" sz="2800" dirty="0"/>
          </a:p>
        </p:txBody>
      </p:sp>
      <p:sp>
        <p:nvSpPr>
          <p:cNvPr id="3" name="Content Placeholder 2"/>
          <p:cNvSpPr>
            <a:spLocks noGrp="1"/>
          </p:cNvSpPr>
          <p:nvPr>
            <p:ph sz="quarter" idx="1"/>
          </p:nvPr>
        </p:nvSpPr>
        <p:spPr/>
        <p:txBody>
          <a:bodyPr>
            <a:normAutofit lnSpcReduction="10000"/>
          </a:bodyPr>
          <a:lstStyle/>
          <a:p>
            <a:pPr marL="0" indent="0">
              <a:buNone/>
            </a:pPr>
            <a:r>
              <a:rPr lang="en-GB" sz="2400" dirty="0" smtClean="0"/>
              <a:t>“The </a:t>
            </a:r>
            <a:r>
              <a:rPr lang="en-GB" sz="2400" dirty="0"/>
              <a:t>course will also concentrate on the learning and teaching methodology in use in Britain (e.g. seminars, essay writing, listening to lectures, note taking, use of the University library, research skills, critical thinking, time management and many </a:t>
            </a:r>
            <a:r>
              <a:rPr lang="en-GB" sz="2400" dirty="0" smtClean="0"/>
              <a:t>more).” </a:t>
            </a:r>
          </a:p>
          <a:p>
            <a:pPr marL="0" indent="0">
              <a:buNone/>
            </a:pPr>
            <a:r>
              <a:rPr lang="en-GB" sz="2400" dirty="0" smtClean="0"/>
              <a:t>(</a:t>
            </a:r>
            <a:r>
              <a:rPr lang="en-GB" sz="2400" dirty="0"/>
              <a:t>English for Academic Study, The University of Southampton</a:t>
            </a:r>
            <a:r>
              <a:rPr lang="en-GB" sz="2400" dirty="0" smtClean="0"/>
              <a:t>)</a:t>
            </a:r>
          </a:p>
          <a:p>
            <a:pPr marL="0" indent="0">
              <a:buNone/>
            </a:pPr>
            <a:endParaRPr lang="en-NZ" sz="2400" dirty="0"/>
          </a:p>
          <a:p>
            <a:pPr marL="0" indent="0">
              <a:buNone/>
            </a:pPr>
            <a:r>
              <a:rPr lang="en-GB" sz="2400" dirty="0" smtClean="0"/>
              <a:t>“Academic </a:t>
            </a:r>
            <a:r>
              <a:rPr lang="en-GB" sz="2400" dirty="0"/>
              <a:t>study skills addressed include: test taking and note taking skills; academic vocabulary usage, critical reading and writing, comprehending academic lectures, research and library skills, formal composition form and development including research papers</a:t>
            </a:r>
            <a:r>
              <a:rPr lang="en-GB" sz="2400" dirty="0" smtClean="0"/>
              <a:t>.” </a:t>
            </a:r>
          </a:p>
          <a:p>
            <a:pPr marL="0" indent="0">
              <a:buNone/>
            </a:pPr>
            <a:r>
              <a:rPr lang="en-GB" sz="2400" dirty="0" smtClean="0"/>
              <a:t>(</a:t>
            </a:r>
            <a:r>
              <a:rPr lang="en-GB" sz="2400" dirty="0"/>
              <a:t>The University of Delaware)</a:t>
            </a:r>
            <a:endParaRPr lang="en-NZ" sz="2400" dirty="0"/>
          </a:p>
          <a:p>
            <a:pPr marL="0" indent="0">
              <a:buNone/>
            </a:pPr>
            <a:endParaRPr lang="en-NZ" dirty="0"/>
          </a:p>
        </p:txBody>
      </p:sp>
    </p:spTree>
    <p:extLst>
      <p:ext uri="{BB962C8B-B14F-4D97-AF65-F5344CB8AC3E}">
        <p14:creationId xmlns:p14="http://schemas.microsoft.com/office/powerpoint/2010/main" val="6070573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Focuses on Language </a:t>
            </a:r>
            <a:r>
              <a:rPr lang="en-GB" dirty="0" smtClean="0"/>
              <a:t>in </a:t>
            </a:r>
            <a:r>
              <a:rPr lang="en-GB" dirty="0"/>
              <a:t>Academic Contexts</a:t>
            </a:r>
            <a:endParaRPr lang="en-NZ" dirty="0"/>
          </a:p>
        </p:txBody>
      </p:sp>
      <p:sp>
        <p:nvSpPr>
          <p:cNvPr id="3" name="Content Placeholder 2"/>
          <p:cNvSpPr>
            <a:spLocks noGrp="1"/>
          </p:cNvSpPr>
          <p:nvPr>
            <p:ph sz="quarter" idx="1"/>
          </p:nvPr>
        </p:nvSpPr>
        <p:spPr/>
        <p:txBody>
          <a:bodyPr/>
          <a:lstStyle/>
          <a:p>
            <a:pPr marL="0" indent="0">
              <a:buNone/>
            </a:pPr>
            <a:r>
              <a:rPr lang="en-GB" dirty="0" smtClean="0"/>
              <a:t>“Language </a:t>
            </a:r>
            <a:r>
              <a:rPr lang="en-GB" dirty="0"/>
              <a:t>development. This is an integral part of all course components. The focus is on how language is used to express different meanings in academic contexts, especially in academic </a:t>
            </a:r>
            <a:r>
              <a:rPr lang="en-GB" dirty="0" smtClean="0"/>
              <a:t>writing.” </a:t>
            </a:r>
          </a:p>
          <a:p>
            <a:pPr marL="0" indent="0">
              <a:buNone/>
            </a:pPr>
            <a:r>
              <a:rPr lang="en-GB" dirty="0" smtClean="0"/>
              <a:t>(</a:t>
            </a:r>
            <a:r>
              <a:rPr lang="en-GB" dirty="0"/>
              <a:t>University of Lancaster)</a:t>
            </a:r>
            <a:endParaRPr lang="en-NZ" dirty="0"/>
          </a:p>
          <a:p>
            <a:pPr marL="0" indent="0">
              <a:buNone/>
            </a:pPr>
            <a:r>
              <a:rPr lang="en-GB" dirty="0"/>
              <a:t> </a:t>
            </a:r>
            <a:endParaRPr lang="en-NZ" dirty="0"/>
          </a:p>
          <a:p>
            <a:pPr marL="0" indent="0">
              <a:buNone/>
            </a:pPr>
            <a:r>
              <a:rPr lang="en-GB" dirty="0" smtClean="0"/>
              <a:t>“The </a:t>
            </a:r>
            <a:r>
              <a:rPr lang="en-GB" dirty="0"/>
              <a:t>course is designed to increase your confidence and fluency in language use in formal and informal academic contexts . . </a:t>
            </a:r>
            <a:r>
              <a:rPr lang="en-GB" dirty="0" smtClean="0"/>
              <a:t>.</a:t>
            </a:r>
            <a:r>
              <a:rPr lang="en-GB" smtClean="0"/>
              <a:t>” </a:t>
            </a:r>
          </a:p>
          <a:p>
            <a:pPr marL="0" indent="0">
              <a:buNone/>
            </a:pPr>
            <a:r>
              <a:rPr lang="en-GB" smtClean="0"/>
              <a:t>(</a:t>
            </a:r>
            <a:r>
              <a:rPr lang="en-GB" dirty="0"/>
              <a:t>University of Southampton</a:t>
            </a:r>
            <a:endParaRPr lang="en-NZ" dirty="0"/>
          </a:p>
        </p:txBody>
      </p:sp>
    </p:spTree>
    <p:extLst>
      <p:ext uri="{BB962C8B-B14F-4D97-AF65-F5344CB8AC3E}">
        <p14:creationId xmlns:p14="http://schemas.microsoft.com/office/powerpoint/2010/main" val="157086518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NZ" dirty="0" smtClean="0">
                <a:solidFill>
                  <a:schemeClr val="tx1"/>
                </a:solidFill>
              </a:rPr>
              <a:t>Conclusion</a:t>
            </a:r>
            <a:endParaRPr lang="en-NZ" dirty="0">
              <a:solidFill>
                <a:schemeClr val="tx1"/>
              </a:solidFill>
            </a:endParaRPr>
          </a:p>
        </p:txBody>
      </p:sp>
      <p:sp>
        <p:nvSpPr>
          <p:cNvPr id="5" name="Content Placeholder 4"/>
          <p:cNvSpPr>
            <a:spLocks noGrp="1"/>
          </p:cNvSpPr>
          <p:nvPr>
            <p:ph sz="quarter" idx="1"/>
          </p:nvPr>
        </p:nvSpPr>
        <p:spPr/>
        <p:txBody>
          <a:bodyPr/>
          <a:lstStyle/>
          <a:p>
            <a:pPr marL="0" indent="0">
              <a:buNone/>
            </a:pPr>
            <a:r>
              <a:rPr lang="en-GB" dirty="0" smtClean="0"/>
              <a:t>My </a:t>
            </a:r>
            <a:r>
              <a:rPr lang="en-GB" dirty="0"/>
              <a:t>overall conclusion </a:t>
            </a:r>
            <a:r>
              <a:rPr lang="en-GB" dirty="0" smtClean="0"/>
              <a:t>from </a:t>
            </a:r>
            <a:r>
              <a:rPr lang="en-GB" dirty="0"/>
              <a:t>this </a:t>
            </a:r>
            <a:r>
              <a:rPr lang="en-GB" dirty="0" smtClean="0"/>
              <a:t>small study </a:t>
            </a:r>
            <a:r>
              <a:rPr lang="en-GB" dirty="0"/>
              <a:t>is that there is a need for the EAP community itself to review and reconsider the underlying constructs of </a:t>
            </a:r>
            <a:r>
              <a:rPr lang="en-GB" dirty="0" smtClean="0"/>
              <a:t>EAP,  beginning with its </a:t>
            </a:r>
            <a:r>
              <a:rPr lang="en-GB" dirty="0"/>
              <a:t>role within </a:t>
            </a:r>
            <a:r>
              <a:rPr lang="en-GB" dirty="0" smtClean="0"/>
              <a:t>universities and the </a:t>
            </a:r>
            <a:r>
              <a:rPr lang="en-GB" dirty="0"/>
              <a:t>premises on which it is based </a:t>
            </a:r>
            <a:r>
              <a:rPr lang="en-GB" dirty="0" smtClean="0"/>
              <a:t>in order to assert its own representational vision of the field.  Part of this representational review process </a:t>
            </a:r>
            <a:r>
              <a:rPr lang="en-GB" dirty="0" smtClean="0"/>
              <a:t>could </a:t>
            </a:r>
            <a:r>
              <a:rPr lang="en-GB" dirty="0" smtClean="0"/>
              <a:t>involve considering its relationship to, and the extent of </a:t>
            </a:r>
            <a:r>
              <a:rPr lang="en-GB" dirty="0" smtClean="0"/>
              <a:t>the contributions </a:t>
            </a:r>
            <a:r>
              <a:rPr lang="en-GB" dirty="0" smtClean="0"/>
              <a:t>of the other communities of practice.</a:t>
            </a:r>
            <a:endParaRPr lang="en-NZ" dirty="0"/>
          </a:p>
        </p:txBody>
      </p:sp>
    </p:spTree>
    <p:extLst>
      <p:ext uri="{BB962C8B-B14F-4D97-AF65-F5344CB8AC3E}">
        <p14:creationId xmlns:p14="http://schemas.microsoft.com/office/powerpoint/2010/main" val="4105149021"/>
      </p:ext>
    </p:extLst>
  </p:cSld>
  <p:clrMapOvr>
    <a:overrideClrMapping bg1="dk1" tx1="lt1" bg2="dk2" tx2="lt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2800" dirty="0" smtClean="0"/>
              <a:t>Defining EAP: Some Considerations</a:t>
            </a:r>
            <a:endParaRPr lang="en-NZ" sz="2800" dirty="0"/>
          </a:p>
        </p:txBody>
      </p:sp>
      <p:sp>
        <p:nvSpPr>
          <p:cNvPr id="3" name="Content Placeholder 2"/>
          <p:cNvSpPr>
            <a:spLocks noGrp="1"/>
          </p:cNvSpPr>
          <p:nvPr>
            <p:ph sz="quarter" idx="1"/>
          </p:nvPr>
        </p:nvSpPr>
        <p:spPr/>
        <p:txBody>
          <a:bodyPr/>
          <a:lstStyle/>
          <a:p>
            <a:r>
              <a:rPr lang="en-NZ" dirty="0" smtClean="0"/>
              <a:t>the processes and content of EAP</a:t>
            </a:r>
          </a:p>
          <a:p>
            <a:r>
              <a:rPr lang="en-NZ" dirty="0" smtClean="0"/>
              <a:t>the complexity of EAP</a:t>
            </a:r>
          </a:p>
          <a:p>
            <a:r>
              <a:rPr lang="en-NZ" dirty="0" smtClean="0"/>
              <a:t>the contributions of other </a:t>
            </a:r>
            <a:r>
              <a:rPr lang="en-NZ" dirty="0" err="1" smtClean="0"/>
              <a:t>CoPs</a:t>
            </a:r>
            <a:endParaRPr lang="en-NZ" dirty="0" smtClean="0"/>
          </a:p>
          <a:p>
            <a:r>
              <a:rPr lang="en-NZ" dirty="0" smtClean="0"/>
              <a:t>language as it is embedded in the practices, discourses and texts of the academic world</a:t>
            </a:r>
          </a:p>
          <a:p>
            <a:r>
              <a:rPr lang="en-NZ" dirty="0" smtClean="0"/>
              <a:t>the focus is not just on language as the linguistic trace of a discourse process, but the whole discourse process (including the language)</a:t>
            </a:r>
          </a:p>
          <a:p>
            <a:r>
              <a:rPr lang="en-NZ" dirty="0" smtClean="0"/>
              <a:t>discourse (and discourse competence development) acknowledges disciplinarity</a:t>
            </a:r>
          </a:p>
          <a:p>
            <a:endParaRPr lang="en-NZ" dirty="0" smtClean="0"/>
          </a:p>
          <a:p>
            <a:endParaRPr lang="en-NZ" dirty="0" smtClean="0"/>
          </a:p>
          <a:p>
            <a:endParaRPr lang="en-NZ" dirty="0" smtClean="0"/>
          </a:p>
          <a:p>
            <a:endParaRPr lang="en-NZ" dirty="0"/>
          </a:p>
        </p:txBody>
      </p:sp>
    </p:spTree>
    <p:extLst>
      <p:ext uri="{BB962C8B-B14F-4D97-AF65-F5344CB8AC3E}">
        <p14:creationId xmlns:p14="http://schemas.microsoft.com/office/powerpoint/2010/main" val="305644702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152400"/>
            <a:ext cx="8001000" cy="685800"/>
          </a:xfrm>
        </p:spPr>
        <p:txBody>
          <a:bodyPr>
            <a:normAutofit/>
          </a:bodyPr>
          <a:lstStyle/>
          <a:p>
            <a:pPr algn="ctr"/>
            <a:r>
              <a:rPr lang="en-NZ" sz="2400" dirty="0" smtClean="0">
                <a:solidFill>
                  <a:schemeClr val="tx1"/>
                </a:solidFill>
              </a:rPr>
              <a:t>The Three Samples</a:t>
            </a:r>
            <a:endParaRPr lang="en-NZ" sz="2400" dirty="0">
              <a:solidFill>
                <a:schemeClr val="tx1"/>
              </a:solidFill>
            </a:endParaRPr>
          </a:p>
        </p:txBody>
      </p:sp>
      <p:sp>
        <p:nvSpPr>
          <p:cNvPr id="10" name="Content Placeholder 9"/>
          <p:cNvSpPr>
            <a:spLocks noGrp="1"/>
          </p:cNvSpPr>
          <p:nvPr>
            <p:ph sz="quarter" idx="4294967295"/>
          </p:nvPr>
        </p:nvSpPr>
        <p:spPr>
          <a:xfrm>
            <a:off x="228600" y="825500"/>
            <a:ext cx="8229600" cy="5651500"/>
          </a:xfrm>
        </p:spPr>
        <p:txBody>
          <a:bodyPr>
            <a:normAutofit fontScale="25000" lnSpcReduction="20000"/>
          </a:bodyPr>
          <a:lstStyle/>
          <a:p>
            <a:r>
              <a:rPr lang="en-NZ" b="1" dirty="0"/>
              <a:t>EAP Sample</a:t>
            </a:r>
            <a:endParaRPr lang="en-NZ" dirty="0"/>
          </a:p>
          <a:p>
            <a:r>
              <a:rPr lang="en-NZ" dirty="0"/>
              <a:t>Alexander, O., Argent, S., &amp; Spencer, J. (2008). </a:t>
            </a:r>
            <a:r>
              <a:rPr lang="en-NZ" i="1" dirty="0"/>
              <a:t>EAP Essentials: A Teacher's Guide to Principles and Practice</a:t>
            </a:r>
            <a:r>
              <a:rPr lang="en-NZ" dirty="0"/>
              <a:t>: Garnet.</a:t>
            </a:r>
          </a:p>
          <a:p>
            <a:r>
              <a:rPr lang="en-NZ" dirty="0"/>
              <a:t>Bruce, I. (2011). </a:t>
            </a:r>
            <a:r>
              <a:rPr lang="en-NZ" i="1" dirty="0"/>
              <a:t>Theory and Concepts of English for Academic Purposes</a:t>
            </a:r>
            <a:r>
              <a:rPr lang="en-NZ" dirty="0"/>
              <a:t>: Palgrave Macmillan UK.</a:t>
            </a:r>
          </a:p>
          <a:p>
            <a:r>
              <a:rPr lang="en-NZ" dirty="0"/>
              <a:t>Charles, M., &amp; </a:t>
            </a:r>
            <a:r>
              <a:rPr lang="en-NZ" dirty="0" err="1"/>
              <a:t>Pecorari</a:t>
            </a:r>
            <a:r>
              <a:rPr lang="en-NZ" dirty="0"/>
              <a:t>, D. (2015). </a:t>
            </a:r>
            <a:r>
              <a:rPr lang="en-NZ" i="1" dirty="0"/>
              <a:t>Introducing English for Academic Purposes</a:t>
            </a:r>
            <a:r>
              <a:rPr lang="en-NZ" dirty="0"/>
              <a:t>: Taylor &amp; Francis.</a:t>
            </a:r>
          </a:p>
          <a:p>
            <a:r>
              <a:rPr lang="en-NZ" dirty="0"/>
              <a:t>De Chazal, E. (2014). </a:t>
            </a:r>
            <a:r>
              <a:rPr lang="en-NZ" i="1" dirty="0"/>
              <a:t>English for Academic Purposes</a:t>
            </a:r>
            <a:r>
              <a:rPr lang="en-NZ" dirty="0"/>
              <a:t>: Oxford University Press.</a:t>
            </a:r>
          </a:p>
          <a:p>
            <a:r>
              <a:rPr lang="en-NZ" dirty="0"/>
              <a:t>Dudley-Evans, T., &amp; St John, M. J. (1998). </a:t>
            </a:r>
            <a:r>
              <a:rPr lang="en-NZ" i="1" dirty="0"/>
              <a:t>Developments in English for specific purposes: A multi-disciplinary approach</a:t>
            </a:r>
            <a:r>
              <a:rPr lang="en-NZ" dirty="0"/>
              <a:t>: Cambridge university press.</a:t>
            </a:r>
          </a:p>
          <a:p>
            <a:r>
              <a:rPr lang="en-NZ" dirty="0"/>
              <a:t>Flowerdew, J., &amp; Peacock, M. (2001). </a:t>
            </a:r>
            <a:r>
              <a:rPr lang="en-NZ" i="1" dirty="0"/>
              <a:t>Research perspectives on English for academic purposes</a:t>
            </a:r>
            <a:r>
              <a:rPr lang="en-NZ" dirty="0"/>
              <a:t>: Ernst </a:t>
            </a:r>
            <a:r>
              <a:rPr lang="en-NZ" dirty="0" err="1"/>
              <a:t>Klett</a:t>
            </a:r>
            <a:r>
              <a:rPr lang="en-NZ" dirty="0"/>
              <a:t> </a:t>
            </a:r>
            <a:r>
              <a:rPr lang="en-NZ" dirty="0" err="1"/>
              <a:t>Sprachen</a:t>
            </a:r>
            <a:r>
              <a:rPr lang="en-NZ" dirty="0"/>
              <a:t>.</a:t>
            </a:r>
          </a:p>
          <a:p>
            <a:r>
              <a:rPr lang="en-NZ" dirty="0"/>
              <a:t>Gillett, A. (1996). What is EAP. </a:t>
            </a:r>
            <a:r>
              <a:rPr lang="en-NZ" i="1" dirty="0"/>
              <a:t>IATEFL ESP SIG Newsletter, 6</a:t>
            </a:r>
            <a:r>
              <a:rPr lang="en-NZ" dirty="0"/>
              <a:t>, 17-23. </a:t>
            </a:r>
          </a:p>
          <a:p>
            <a:r>
              <a:rPr lang="en-NZ" dirty="0"/>
              <a:t>Hyland, K. (2006). </a:t>
            </a:r>
            <a:r>
              <a:rPr lang="en-NZ" i="1" dirty="0"/>
              <a:t>English for Academic Purposes: An Advanced Resource Book</a:t>
            </a:r>
            <a:r>
              <a:rPr lang="en-NZ" dirty="0"/>
              <a:t>: Taylor &amp; Francis.</a:t>
            </a:r>
          </a:p>
          <a:p>
            <a:r>
              <a:rPr lang="en-NZ" dirty="0"/>
              <a:t>Hyland, K., &amp; Hamp-Lyons, L. (2002). EAP: Issues and directions. </a:t>
            </a:r>
            <a:r>
              <a:rPr lang="en-NZ" i="1" dirty="0"/>
              <a:t>Journal of English for academic purposes, 1</a:t>
            </a:r>
            <a:r>
              <a:rPr lang="en-NZ" dirty="0"/>
              <a:t>(1), 1-12. </a:t>
            </a:r>
          </a:p>
          <a:p>
            <a:r>
              <a:rPr lang="en-NZ" dirty="0"/>
              <a:t>Jordan, R. R. (1997). </a:t>
            </a:r>
            <a:r>
              <a:rPr lang="en-NZ" i="1" dirty="0"/>
              <a:t>English for academic purposes: A guide and resource book for teachers</a:t>
            </a:r>
            <a:r>
              <a:rPr lang="en-NZ" dirty="0"/>
              <a:t>: Cambridge University Press.</a:t>
            </a:r>
          </a:p>
          <a:p>
            <a:r>
              <a:rPr lang="en-NZ" dirty="0"/>
              <a:t> </a:t>
            </a:r>
          </a:p>
          <a:p>
            <a:r>
              <a:rPr lang="en-NZ" b="1" dirty="0"/>
              <a:t>Other </a:t>
            </a:r>
            <a:r>
              <a:rPr lang="en-NZ" b="1" dirty="0" smtClean="0"/>
              <a:t>Communities of Practice </a:t>
            </a:r>
            <a:r>
              <a:rPr lang="en-NZ" b="1" dirty="0"/>
              <a:t>Sample</a:t>
            </a:r>
            <a:endParaRPr lang="en-NZ" dirty="0"/>
          </a:p>
          <a:p>
            <a:r>
              <a:rPr lang="en-NZ" dirty="0" err="1"/>
              <a:t>Aull</a:t>
            </a:r>
            <a:r>
              <a:rPr lang="en-NZ" dirty="0"/>
              <a:t>, L. (2015). </a:t>
            </a:r>
            <a:r>
              <a:rPr lang="en-NZ" i="1" dirty="0"/>
              <a:t>Linguistic Attention in Rhetorical Genre Studies and First Year Writing.</a:t>
            </a:r>
            <a:r>
              <a:rPr lang="en-NZ" dirty="0"/>
              <a:t> Paper presented at the Composition Forum.</a:t>
            </a:r>
          </a:p>
          <a:p>
            <a:r>
              <a:rPr lang="en-NZ" dirty="0"/>
              <a:t>Hathaway, J. (2015). Developing that voice: locating academic writing tuition in the mainstream of higher education. </a:t>
            </a:r>
            <a:r>
              <a:rPr lang="en-NZ" i="1" dirty="0"/>
              <a:t>Teaching in Higher Education, 20</a:t>
            </a:r>
            <a:r>
              <a:rPr lang="en-NZ" dirty="0"/>
              <a:t>(5), 506-517. </a:t>
            </a:r>
          </a:p>
          <a:p>
            <a:r>
              <a:rPr lang="en-NZ" dirty="0"/>
              <a:t>Jenkins, J. (2013). </a:t>
            </a:r>
            <a:r>
              <a:rPr lang="en-NZ" i="1" dirty="0"/>
              <a:t>English as a Lingua Franca in the International University: The Politics of Academic English Language Policy</a:t>
            </a:r>
            <a:r>
              <a:rPr lang="en-NZ" dirty="0"/>
              <a:t>: Taylor &amp; Francis.</a:t>
            </a:r>
          </a:p>
          <a:p>
            <a:r>
              <a:rPr lang="en-NZ" dirty="0"/>
              <a:t>Lillis, T., &amp; Scott, M. (2007). Defining academic literacies research: Issues of epistemology, ideology and strategy. </a:t>
            </a:r>
            <a:r>
              <a:rPr lang="en-NZ" i="1" dirty="0"/>
              <a:t>Journal of applied linguistics, 4</a:t>
            </a:r>
            <a:r>
              <a:rPr lang="en-NZ" dirty="0"/>
              <a:t>(1), 5-32. </a:t>
            </a:r>
          </a:p>
          <a:p>
            <a:r>
              <a:rPr lang="en-NZ" dirty="0"/>
              <a:t>Lillis, T., &amp; Tuck, J. (2016). a critical lens on writing and reading in the academy. </a:t>
            </a:r>
            <a:r>
              <a:rPr lang="en-NZ" i="1" dirty="0"/>
              <a:t>The Routledge Handbook of English for Academic Purposes</a:t>
            </a:r>
            <a:r>
              <a:rPr lang="en-NZ" dirty="0"/>
              <a:t>, 30. </a:t>
            </a:r>
          </a:p>
          <a:p>
            <a:r>
              <a:rPr lang="en-NZ" dirty="0"/>
              <a:t>Lillis, T. M., &amp; Curry, M. J. (2010). </a:t>
            </a:r>
            <a:r>
              <a:rPr lang="en-NZ" i="1" dirty="0"/>
              <a:t>Academic Writing in a Global Context: The Politics and Practices of Publishing in English</a:t>
            </a:r>
            <a:r>
              <a:rPr lang="en-NZ" dirty="0"/>
              <a:t>: Routledge.</a:t>
            </a:r>
          </a:p>
          <a:p>
            <a:r>
              <a:rPr lang="en-NZ" dirty="0"/>
              <a:t>Murray, N. (2016). An academic literacies argument for decentralizing EAP provision. </a:t>
            </a:r>
            <a:r>
              <a:rPr lang="en-NZ" i="1" dirty="0"/>
              <a:t>ELT Journal</a:t>
            </a:r>
            <a:r>
              <a:rPr lang="en-NZ" dirty="0"/>
              <a:t>, ccw030. </a:t>
            </a:r>
          </a:p>
          <a:p>
            <a:r>
              <a:rPr lang="en-NZ" dirty="0"/>
              <a:t>Russell, D. R., Lea, M., Parker, J., Street, B., &amp; Donahue, T. (2009). Exploring notions of genre </a:t>
            </a:r>
            <a:r>
              <a:rPr lang="en-NZ" dirty="0" smtClean="0"/>
              <a:t>in 'academic </a:t>
            </a:r>
            <a:r>
              <a:rPr lang="en-NZ" dirty="0"/>
              <a:t>literacies' </a:t>
            </a:r>
            <a:r>
              <a:rPr lang="en-NZ" dirty="0" smtClean="0"/>
              <a:t>and ‘writing </a:t>
            </a:r>
            <a:r>
              <a:rPr lang="en-NZ" dirty="0"/>
              <a:t>across the curriculum': Approaches across countries and contexts: WAC Clearinghouse/</a:t>
            </a:r>
            <a:r>
              <a:rPr lang="en-NZ" dirty="0" err="1"/>
              <a:t>Parlor</a:t>
            </a:r>
            <a:r>
              <a:rPr lang="en-NZ" dirty="0"/>
              <a:t> Press.</a:t>
            </a:r>
          </a:p>
          <a:p>
            <a:r>
              <a:rPr lang="en-NZ" dirty="0"/>
              <a:t>Tardy, C. M., &amp; </a:t>
            </a:r>
            <a:r>
              <a:rPr lang="en-NZ" dirty="0" err="1"/>
              <a:t>Jwa</a:t>
            </a:r>
            <a:r>
              <a:rPr lang="en-NZ" dirty="0"/>
              <a:t>, S. (2016). Composition studies and EAP </a:t>
            </a:r>
            <a:r>
              <a:rPr lang="en-NZ" i="1" dirty="0"/>
              <a:t>The Routledge Handbook of English for Academic Purposes</a:t>
            </a:r>
            <a:r>
              <a:rPr lang="en-NZ" dirty="0"/>
              <a:t>: Taylor and Francis Inc.</a:t>
            </a:r>
          </a:p>
          <a:p>
            <a:r>
              <a:rPr lang="en-NZ" dirty="0"/>
              <a:t> </a:t>
            </a:r>
          </a:p>
          <a:p>
            <a:r>
              <a:rPr lang="en-NZ" b="1" dirty="0"/>
              <a:t>Marketing Sample</a:t>
            </a:r>
            <a:endParaRPr lang="en-NZ" dirty="0"/>
          </a:p>
          <a:p>
            <a:r>
              <a:rPr lang="en-NZ" dirty="0"/>
              <a:t>Centennial College (Canada). General Arts and Science - English for Academic Purposes from http://www.centennialcollege.ca/programs-courses/full-time/english-academic-purposes/</a:t>
            </a:r>
          </a:p>
          <a:p>
            <a:r>
              <a:rPr lang="en-NZ" dirty="0"/>
              <a:t>College, S.-W. F. S. English for Academic Purposes Information. from https://www.fsw.edu/academicsupport/eapinfo</a:t>
            </a:r>
          </a:p>
          <a:p>
            <a:r>
              <a:rPr lang="en-NZ" dirty="0"/>
              <a:t>Durham University. English Language for Academic Purposes,. </a:t>
            </a:r>
          </a:p>
          <a:p>
            <a:r>
              <a:rPr lang="en-NZ" dirty="0"/>
              <a:t>Impact Training Institute. English for Academic Purposes from http://www.iti.edu.au/english-courses-elicos/english-for-academic-purpose</a:t>
            </a:r>
          </a:p>
          <a:p>
            <a:r>
              <a:rPr lang="en-NZ" dirty="0"/>
              <a:t>Kaplan International. What are our English for Academic Purposes courses?   , from https://www.kaplaninternational.com/long-term-courses/english-academic-purposes</a:t>
            </a:r>
          </a:p>
          <a:p>
            <a:r>
              <a:rPr lang="en-NZ" dirty="0"/>
              <a:t>Lancaster  University. (English for Academic Purposes: Programme Outline). from http://www.lancaster.ac.uk/linguistics/study/summer-schools/english-for-academic-purposes/programme-outline/</a:t>
            </a:r>
          </a:p>
          <a:p>
            <a:r>
              <a:rPr lang="en-NZ" dirty="0"/>
              <a:t>Study London. English for Academic Purposes Courses in London. from http://www.studylondon.ac.uk/application-advice/english-language/academic-english-courses-in-london</a:t>
            </a:r>
          </a:p>
          <a:p>
            <a:r>
              <a:rPr lang="en-NZ" dirty="0"/>
              <a:t>University of Bremen. Academic Writing and English for Academic Purposes. from http://www.fb10.uni-bremen.de/anglistik/linguistik/forschung/englisch.aspx</a:t>
            </a:r>
          </a:p>
          <a:p>
            <a:r>
              <a:rPr lang="en-NZ" dirty="0"/>
              <a:t>University of Delaware. English for Academic Purposes. from https://www.fsw.edu/academicsupport/eapinfo</a:t>
            </a:r>
          </a:p>
          <a:p>
            <a:r>
              <a:rPr lang="en-NZ" dirty="0"/>
              <a:t>University of Southampton. English for Academic Study (EAS). from http://www.southampton.ac.uk/ml/international/language_support/eas.page</a:t>
            </a:r>
          </a:p>
          <a:p>
            <a:r>
              <a:rPr lang="en-NZ" dirty="0"/>
              <a:t> </a:t>
            </a:r>
          </a:p>
          <a:p>
            <a:pPr marL="989013" indent="-989013">
              <a:buNone/>
            </a:pPr>
            <a:r>
              <a:rPr lang="en-NZ" i="1" dirty="0" smtClean="0"/>
              <a:t>.</a:t>
            </a:r>
            <a:endParaRPr lang="en-NZ" i="1" dirty="0"/>
          </a:p>
          <a:p>
            <a:pPr marL="0" indent="0">
              <a:buNone/>
            </a:pPr>
            <a:endParaRPr lang="en-NZ" dirty="0">
              <a:solidFill>
                <a:schemeClr val="bg1"/>
              </a:solidFill>
            </a:endParaRPr>
          </a:p>
        </p:txBody>
      </p:sp>
    </p:spTree>
    <p:extLst>
      <p:ext uri="{BB962C8B-B14F-4D97-AF65-F5344CB8AC3E}">
        <p14:creationId xmlns:p14="http://schemas.microsoft.com/office/powerpoint/2010/main" val="19899867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NZ" sz="2800" dirty="0" smtClean="0"/>
              <a:t>Overview</a:t>
            </a:r>
            <a:endParaRPr lang="en-NZ" sz="2800" dirty="0"/>
          </a:p>
        </p:txBody>
      </p:sp>
      <p:sp>
        <p:nvSpPr>
          <p:cNvPr id="5" name="Content Placeholder 4"/>
          <p:cNvSpPr>
            <a:spLocks noGrp="1"/>
          </p:cNvSpPr>
          <p:nvPr>
            <p:ph sz="quarter" idx="1"/>
          </p:nvPr>
        </p:nvSpPr>
        <p:spPr/>
        <p:txBody>
          <a:bodyPr/>
          <a:lstStyle/>
          <a:p>
            <a:r>
              <a:rPr lang="en-NZ" dirty="0" smtClean="0"/>
              <a:t>how EAP is defined and represented:</a:t>
            </a:r>
          </a:p>
          <a:p>
            <a:pPr lvl="1"/>
            <a:r>
              <a:rPr lang="en-NZ" dirty="0" smtClean="0"/>
              <a:t>within EAP itself</a:t>
            </a:r>
          </a:p>
          <a:p>
            <a:pPr lvl="1"/>
            <a:r>
              <a:rPr lang="en-NZ" dirty="0" smtClean="0"/>
              <a:t>by other communities of practice</a:t>
            </a:r>
          </a:p>
          <a:p>
            <a:pPr lvl="1"/>
            <a:r>
              <a:rPr lang="en-NZ" dirty="0"/>
              <a:t>i</a:t>
            </a:r>
            <a:r>
              <a:rPr lang="en-NZ" dirty="0" smtClean="0"/>
              <a:t>n </a:t>
            </a:r>
            <a:r>
              <a:rPr lang="en-NZ" dirty="0" smtClean="0"/>
              <a:t>university promotional texts</a:t>
            </a:r>
          </a:p>
          <a:p>
            <a:r>
              <a:rPr lang="en-NZ" dirty="0"/>
              <a:t>p</a:t>
            </a:r>
            <a:r>
              <a:rPr lang="en-NZ" dirty="0" smtClean="0"/>
              <a:t>ossible issues and constructs to consider when (re)defining EAP</a:t>
            </a:r>
          </a:p>
          <a:p>
            <a:pPr marL="514350" indent="-514350">
              <a:buAutoNum type="arabicPeriod"/>
            </a:pPr>
            <a:endParaRPr lang="en-NZ" dirty="0"/>
          </a:p>
        </p:txBody>
      </p:sp>
    </p:spTree>
    <p:extLst>
      <p:ext uri="{BB962C8B-B14F-4D97-AF65-F5344CB8AC3E}">
        <p14:creationId xmlns:p14="http://schemas.microsoft.com/office/powerpoint/2010/main" val="268918772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Samples Texts with Definitions of EAP</a:t>
            </a:r>
            <a:endParaRPr lang="en-US" sz="2800" dirty="0"/>
          </a:p>
        </p:txBody>
      </p:sp>
      <p:sp>
        <p:nvSpPr>
          <p:cNvPr id="5" name="Content Placeholder 4"/>
          <p:cNvSpPr>
            <a:spLocks noGrp="1"/>
          </p:cNvSpPr>
          <p:nvPr>
            <p:ph sz="quarter" idx="1"/>
          </p:nvPr>
        </p:nvSpPr>
        <p:spPr/>
        <p:txBody>
          <a:bodyPr>
            <a:normAutofit/>
          </a:bodyPr>
          <a:lstStyle/>
          <a:p>
            <a:pPr marL="269875" indent="-269875"/>
            <a:r>
              <a:rPr lang="en-US" dirty="0" smtClean="0">
                <a:latin typeface="Gill Sans MT" charset="0"/>
              </a:rPr>
              <a:t>from EAP itself – journals and books</a:t>
            </a:r>
          </a:p>
          <a:p>
            <a:pPr marL="269875" indent="-269875"/>
            <a:r>
              <a:rPr lang="en-US" dirty="0" smtClean="0">
                <a:latin typeface="Gill Sans MT" charset="0"/>
              </a:rPr>
              <a:t>literature of other </a:t>
            </a:r>
            <a:r>
              <a:rPr lang="en-US" dirty="0" err="1" smtClean="0">
                <a:latin typeface="Gill Sans MT" charset="0"/>
              </a:rPr>
              <a:t>CoPs</a:t>
            </a:r>
            <a:endParaRPr lang="en-US" dirty="0" smtClean="0">
              <a:latin typeface="Gill Sans MT" charset="0"/>
            </a:endParaRPr>
          </a:p>
          <a:p>
            <a:pPr marL="269875" indent="-269875"/>
            <a:r>
              <a:rPr lang="en-US" dirty="0" smtClean="0">
                <a:latin typeface="Gill Sans MT" charset="0"/>
              </a:rPr>
              <a:t>advertising texts from university websites</a:t>
            </a:r>
            <a:endParaRPr lang="en-US" dirty="0">
              <a:latin typeface="Gill Sans MT" charset="0"/>
            </a:endParaRPr>
          </a:p>
        </p:txBody>
      </p:sp>
    </p:spTree>
    <p:extLst>
      <p:ext uri="{BB962C8B-B14F-4D97-AF65-F5344CB8AC3E}">
        <p14:creationId xmlns:p14="http://schemas.microsoft.com/office/powerpoint/2010/main" val="175871983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NZ" dirty="0" smtClean="0"/>
              <a:t>Definitions from EAP Literature</a:t>
            </a:r>
            <a:endParaRPr lang="en-NZ" dirty="0"/>
          </a:p>
        </p:txBody>
      </p:sp>
      <p:sp>
        <p:nvSpPr>
          <p:cNvPr id="2" name="Text Placeholder 1"/>
          <p:cNvSpPr>
            <a:spLocks noGrp="1"/>
          </p:cNvSpPr>
          <p:nvPr>
            <p:ph type="body" idx="1"/>
          </p:nvPr>
        </p:nvSpPr>
        <p:spPr>
          <a:xfrm>
            <a:off x="1295400" y="4419600"/>
            <a:ext cx="6781800" cy="1143000"/>
          </a:xfrm>
        </p:spPr>
        <p:txBody>
          <a:bodyPr/>
          <a:lstStyle/>
          <a:p>
            <a:pPr algn="l"/>
            <a:r>
              <a:rPr lang="en-GB" dirty="0" smtClean="0"/>
              <a:t>“</a:t>
            </a:r>
            <a:r>
              <a:rPr lang="en-GB" dirty="0"/>
              <a:t>the teaching of English with the specific aim of helping learners to study, conduct research or teach in that language” </a:t>
            </a:r>
            <a:r>
              <a:rPr lang="en-GB" dirty="0" smtClean="0"/>
              <a:t>(</a:t>
            </a:r>
            <a:r>
              <a:rPr lang="en-GB" dirty="0" err="1" smtClean="0"/>
              <a:t>Flowerdew</a:t>
            </a:r>
            <a:r>
              <a:rPr lang="en-GB" dirty="0" smtClean="0"/>
              <a:t> &amp; Peacock, 2001, p</a:t>
            </a:r>
            <a:r>
              <a:rPr lang="en-GB" dirty="0"/>
              <a:t>. 8). </a:t>
            </a:r>
            <a:endParaRPr lang="en-NZ" dirty="0"/>
          </a:p>
        </p:txBody>
      </p:sp>
    </p:spTree>
    <p:extLst>
      <p:ext uri="{BB962C8B-B14F-4D97-AF65-F5344CB8AC3E}">
        <p14:creationId xmlns:p14="http://schemas.microsoft.com/office/powerpoint/2010/main" val="363954364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2600" dirty="0" smtClean="0"/>
              <a:t>Development of Study Skills</a:t>
            </a:r>
            <a:endParaRPr lang="en-NZ" sz="2600" dirty="0"/>
          </a:p>
        </p:txBody>
      </p:sp>
      <p:sp>
        <p:nvSpPr>
          <p:cNvPr id="3" name="Content Placeholder 2"/>
          <p:cNvSpPr>
            <a:spLocks noGrp="1"/>
          </p:cNvSpPr>
          <p:nvPr>
            <p:ph sz="quarter" idx="1"/>
          </p:nvPr>
        </p:nvSpPr>
        <p:spPr/>
        <p:txBody>
          <a:bodyPr/>
          <a:lstStyle/>
          <a:p>
            <a:pPr marL="0" indent="0">
              <a:buNone/>
            </a:pPr>
            <a:r>
              <a:rPr lang="en-GB" dirty="0" smtClean="0"/>
              <a:t>“communication </a:t>
            </a:r>
            <a:r>
              <a:rPr lang="en-GB" dirty="0"/>
              <a:t>skills for study purposes” </a:t>
            </a:r>
            <a:endParaRPr lang="en-GB" dirty="0" smtClean="0"/>
          </a:p>
          <a:p>
            <a:pPr marL="0" indent="0">
              <a:buNone/>
            </a:pPr>
            <a:r>
              <a:rPr lang="en-GB" dirty="0" smtClean="0"/>
              <a:t>(</a:t>
            </a:r>
            <a:r>
              <a:rPr lang="en-GB" dirty="0"/>
              <a:t>ETIC, 1975</a:t>
            </a:r>
            <a:r>
              <a:rPr lang="en-GB" dirty="0" smtClean="0"/>
              <a:t>)</a:t>
            </a:r>
          </a:p>
          <a:p>
            <a:pPr marL="0" indent="0">
              <a:buNone/>
            </a:pPr>
            <a:endParaRPr lang="en-NZ" sz="800" dirty="0"/>
          </a:p>
          <a:p>
            <a:pPr marL="0" indent="0">
              <a:buNone/>
            </a:pPr>
            <a:r>
              <a:rPr lang="en-GB" dirty="0" smtClean="0"/>
              <a:t>“</a:t>
            </a:r>
            <a:r>
              <a:rPr lang="en-GB" sz="2400" dirty="0"/>
              <a:t>language study skills will form an essential component</a:t>
            </a:r>
            <a:r>
              <a:rPr lang="en-GB" sz="2400" dirty="0" smtClean="0"/>
              <a:t>”</a:t>
            </a:r>
          </a:p>
          <a:p>
            <a:pPr marL="0" indent="0">
              <a:buNone/>
            </a:pPr>
            <a:r>
              <a:rPr lang="en-GB" sz="2400" dirty="0" smtClean="0"/>
              <a:t> </a:t>
            </a:r>
            <a:r>
              <a:rPr lang="en-GB" sz="2400" dirty="0"/>
              <a:t>(Gillet, 1996</a:t>
            </a:r>
            <a:r>
              <a:rPr lang="en-GB" sz="2400" dirty="0" smtClean="0"/>
              <a:t>)</a:t>
            </a:r>
          </a:p>
          <a:p>
            <a:pPr marL="0" indent="0">
              <a:buNone/>
            </a:pPr>
            <a:endParaRPr lang="en-NZ" sz="800" dirty="0"/>
          </a:p>
          <a:p>
            <a:pPr marL="0" indent="0">
              <a:buNone/>
            </a:pPr>
            <a:r>
              <a:rPr lang="en-GB" dirty="0"/>
              <a:t> </a:t>
            </a:r>
            <a:r>
              <a:rPr lang="en-GB" sz="2400" dirty="0"/>
              <a:t>“any English teaching that relates to a study purpose. Students . . . may need help with both the language of academic disciplines and the specific ‘study skills’ required of them.</a:t>
            </a:r>
            <a:r>
              <a:rPr lang="en-GB" sz="2400" dirty="0" smtClean="0"/>
              <a:t>”</a:t>
            </a:r>
          </a:p>
          <a:p>
            <a:pPr marL="0" indent="0">
              <a:buNone/>
            </a:pPr>
            <a:r>
              <a:rPr lang="en-GB" sz="2400" dirty="0" smtClean="0"/>
              <a:t> </a:t>
            </a:r>
            <a:r>
              <a:rPr lang="en-GB" sz="2400" dirty="0"/>
              <a:t>(Dudley-Evans &amp; St John, 1998, p. 34)</a:t>
            </a:r>
            <a:endParaRPr lang="en-NZ" sz="2400" dirty="0"/>
          </a:p>
        </p:txBody>
      </p:sp>
    </p:spTree>
    <p:extLst>
      <p:ext uri="{BB962C8B-B14F-4D97-AF65-F5344CB8AC3E}">
        <p14:creationId xmlns:p14="http://schemas.microsoft.com/office/powerpoint/2010/main" val="362859337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500" dirty="0"/>
              <a:t>Development of </a:t>
            </a:r>
            <a:r>
              <a:rPr lang="en-GB" sz="2500" dirty="0" smtClean="0"/>
              <a:t>Discourse Knowledge </a:t>
            </a:r>
            <a:endParaRPr lang="en-NZ" sz="2500" dirty="0"/>
          </a:p>
        </p:txBody>
      </p:sp>
      <p:sp>
        <p:nvSpPr>
          <p:cNvPr id="3" name="Content Placeholder 2"/>
          <p:cNvSpPr>
            <a:spLocks noGrp="1"/>
          </p:cNvSpPr>
          <p:nvPr>
            <p:ph sz="quarter" idx="1"/>
          </p:nvPr>
        </p:nvSpPr>
        <p:spPr/>
        <p:txBody>
          <a:bodyPr>
            <a:normAutofit/>
          </a:bodyPr>
          <a:lstStyle/>
          <a:p>
            <a:pPr marL="0" indent="0">
              <a:buNone/>
            </a:pPr>
            <a:r>
              <a:rPr lang="en-GB" sz="2200" dirty="0" smtClean="0"/>
              <a:t>“English </a:t>
            </a:r>
            <a:r>
              <a:rPr lang="en-GB" sz="2200" dirty="0"/>
              <a:t>for Academic Purposes refers to language research and instruction that focuses on the specific communicative needs and practices of particular groups in academic contexts.</a:t>
            </a:r>
            <a:r>
              <a:rPr lang="en-GB" sz="2200" i="1" dirty="0"/>
              <a:t> It means grounding instruction in an understanding of the cognitive, social and linguistic demands of specific academic </a:t>
            </a:r>
            <a:r>
              <a:rPr lang="en-GB" sz="2200" i="1" dirty="0" smtClean="0"/>
              <a:t>disciplines</a:t>
            </a:r>
            <a:r>
              <a:rPr lang="en-GB" sz="2200" dirty="0" smtClean="0"/>
              <a:t> </a:t>
            </a:r>
            <a:r>
              <a:rPr lang="en-GB" sz="2200" dirty="0"/>
              <a:t>[emphasis added</a:t>
            </a:r>
            <a:r>
              <a:rPr lang="en-GB" sz="2200" dirty="0" smtClean="0"/>
              <a:t>]” </a:t>
            </a:r>
          </a:p>
          <a:p>
            <a:pPr marL="0" indent="0">
              <a:buNone/>
            </a:pPr>
            <a:r>
              <a:rPr lang="en-GB" sz="2200" dirty="0" smtClean="0"/>
              <a:t>(Hyland </a:t>
            </a:r>
            <a:r>
              <a:rPr lang="en-GB" sz="2200" dirty="0"/>
              <a:t>&amp; </a:t>
            </a:r>
            <a:r>
              <a:rPr lang="en-GB" sz="2200" dirty="0" err="1"/>
              <a:t>Hamp</a:t>
            </a:r>
            <a:r>
              <a:rPr lang="en-GB" sz="2200" dirty="0"/>
              <a:t>-Lyons, 2002, p. 2</a:t>
            </a:r>
            <a:r>
              <a:rPr lang="en-GB" sz="2200" dirty="0" smtClean="0"/>
              <a:t>)</a:t>
            </a:r>
          </a:p>
          <a:p>
            <a:pPr marL="0" indent="0">
              <a:buNone/>
            </a:pPr>
            <a:endParaRPr lang="en-NZ" sz="2400" dirty="0"/>
          </a:p>
          <a:p>
            <a:pPr marL="0" indent="0">
              <a:buNone/>
            </a:pPr>
            <a:r>
              <a:rPr lang="en-GB" sz="2200" dirty="0"/>
              <a:t>“EAP teachers try to prepare students as fully as possible to benefit from the methods of teaching and learning that they will meet at </a:t>
            </a:r>
            <a:r>
              <a:rPr lang="en-GB" sz="2200" dirty="0" smtClean="0"/>
              <a:t>university. </a:t>
            </a:r>
            <a:r>
              <a:rPr lang="en-GB" sz="2200" i="1" dirty="0" smtClean="0"/>
              <a:t>A </a:t>
            </a:r>
            <a:r>
              <a:rPr lang="en-GB" sz="2200" i="1" dirty="0"/>
              <a:t>major part of this preparation is the acquisition </a:t>
            </a:r>
            <a:r>
              <a:rPr lang="en-GB" sz="2200" i="1" dirty="0" smtClean="0"/>
              <a:t>of . </a:t>
            </a:r>
            <a:r>
              <a:rPr lang="en-GB" sz="2200" i="1" dirty="0"/>
              <a:t>. . </a:t>
            </a:r>
            <a:r>
              <a:rPr lang="en-GB" sz="2200" i="1" dirty="0" smtClean="0"/>
              <a:t>academic </a:t>
            </a:r>
            <a:r>
              <a:rPr lang="en-GB" sz="2200" i="1" dirty="0"/>
              <a:t>language that will be used in the lectures, reading materials, discussions and seminars</a:t>
            </a:r>
            <a:r>
              <a:rPr lang="en-GB" sz="2200" dirty="0" smtClean="0"/>
              <a:t>” [emphasis added] </a:t>
            </a:r>
          </a:p>
          <a:p>
            <a:pPr marL="0" indent="0">
              <a:buNone/>
            </a:pPr>
            <a:r>
              <a:rPr lang="en-GB" sz="2200" dirty="0" smtClean="0"/>
              <a:t>(</a:t>
            </a:r>
            <a:r>
              <a:rPr lang="en-GB" sz="2200" dirty="0"/>
              <a:t>Alexander, Argent &amp; Spence, </a:t>
            </a:r>
            <a:r>
              <a:rPr lang="en-GB" sz="2200" dirty="0" smtClean="0"/>
              <a:t>2008, </a:t>
            </a:r>
            <a:r>
              <a:rPr lang="en-GB" sz="2200" dirty="0"/>
              <a:t>p. 7)</a:t>
            </a:r>
            <a:r>
              <a:rPr lang="en-NZ" sz="2200" dirty="0" smtClean="0"/>
              <a:t> </a:t>
            </a:r>
            <a:endParaRPr lang="en-NZ" sz="2200" dirty="0"/>
          </a:p>
          <a:p>
            <a:pPr marL="0" indent="0">
              <a:buNone/>
            </a:pPr>
            <a:endParaRPr lang="en-NZ" dirty="0"/>
          </a:p>
        </p:txBody>
      </p:sp>
    </p:spTree>
    <p:extLst>
      <p:ext uri="{BB962C8B-B14F-4D97-AF65-F5344CB8AC3E}">
        <p14:creationId xmlns:p14="http://schemas.microsoft.com/office/powerpoint/2010/main" val="128402860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2600" dirty="0" smtClean="0"/>
              <a:t>Development of Knowledge </a:t>
            </a:r>
            <a:r>
              <a:rPr lang="en-NZ" sz="2600" smtClean="0"/>
              <a:t>of Genres and Tasks</a:t>
            </a:r>
            <a:endParaRPr lang="en-NZ" sz="2600" dirty="0"/>
          </a:p>
        </p:txBody>
      </p:sp>
      <p:sp>
        <p:nvSpPr>
          <p:cNvPr id="3" name="Content Placeholder 2"/>
          <p:cNvSpPr>
            <a:spLocks noGrp="1"/>
          </p:cNvSpPr>
          <p:nvPr>
            <p:ph sz="quarter" idx="1"/>
          </p:nvPr>
        </p:nvSpPr>
        <p:spPr/>
        <p:txBody>
          <a:bodyPr>
            <a:normAutofit lnSpcReduction="10000"/>
          </a:bodyPr>
          <a:lstStyle/>
          <a:p>
            <a:pPr marL="0" indent="0">
              <a:buNone/>
            </a:pPr>
            <a:r>
              <a:rPr lang="en-GB" sz="2200" dirty="0"/>
              <a:t>“Content is limited to academic discourse e.g. emphasis on academic style: academic vocabulary and associated grammar and discourse features  . . . .</a:t>
            </a:r>
            <a:r>
              <a:rPr lang="en-GB" sz="2200" i="1" dirty="0"/>
              <a:t> </a:t>
            </a:r>
            <a:r>
              <a:rPr lang="en-GB" sz="2200" dirty="0"/>
              <a:t>Text choice is based on academic genres” </a:t>
            </a:r>
            <a:endParaRPr lang="en-GB" sz="2200" dirty="0" smtClean="0"/>
          </a:p>
          <a:p>
            <a:pPr marL="0" indent="0">
              <a:buNone/>
            </a:pPr>
            <a:r>
              <a:rPr lang="en-GB" sz="2200" dirty="0" smtClean="0"/>
              <a:t>(</a:t>
            </a:r>
            <a:r>
              <a:rPr lang="en-GB" sz="2200" dirty="0"/>
              <a:t>Alexander, </a:t>
            </a:r>
            <a:r>
              <a:rPr lang="en-GB" sz="2200" dirty="0" smtClean="0"/>
              <a:t> Argent </a:t>
            </a:r>
            <a:r>
              <a:rPr lang="en-GB" sz="2200" dirty="0"/>
              <a:t>&amp; Spence, 2008, p. </a:t>
            </a:r>
            <a:r>
              <a:rPr lang="en-GB" sz="2200" dirty="0" smtClean="0"/>
              <a:t> 7)</a:t>
            </a:r>
            <a:endParaRPr lang="en-NZ" sz="2200" dirty="0"/>
          </a:p>
          <a:p>
            <a:pPr marL="0" indent="0">
              <a:buNone/>
            </a:pPr>
            <a:endParaRPr lang="en-GB" sz="800" dirty="0" smtClean="0"/>
          </a:p>
          <a:p>
            <a:pPr marL="0" indent="0">
              <a:buNone/>
            </a:pPr>
            <a:r>
              <a:rPr lang="en-GB" sz="2200" dirty="0" smtClean="0"/>
              <a:t>“This study will be centred on the texts (spoken and written) that occur in academic contexts and will include the discourses and practices that surround and give rise to such texts.” </a:t>
            </a:r>
          </a:p>
          <a:p>
            <a:pPr marL="0" indent="0">
              <a:buNone/>
            </a:pPr>
            <a:r>
              <a:rPr lang="en-GB" sz="2200" dirty="0" smtClean="0"/>
              <a:t>(Bruce, 2011, pp. 5-7)</a:t>
            </a:r>
            <a:endParaRPr lang="en-NZ" sz="2200" dirty="0" smtClean="0"/>
          </a:p>
          <a:p>
            <a:pPr marL="0" indent="0">
              <a:buNone/>
            </a:pPr>
            <a:endParaRPr lang="en-GB" sz="800" dirty="0" smtClean="0"/>
          </a:p>
          <a:p>
            <a:pPr marL="0" indent="0">
              <a:buNone/>
            </a:pPr>
            <a:r>
              <a:rPr lang="en-GB" sz="2200" dirty="0" smtClean="0"/>
              <a:t>“</a:t>
            </a:r>
            <a:r>
              <a:rPr lang="en-GB" sz="2200" dirty="0"/>
              <a:t>there are certain general activities that all students need to be able to carry out, such as reading textbooks, listening to lectures and writing academic texts such as examination answers, all of these activities take place within specific subject areas or disciplines” </a:t>
            </a:r>
            <a:endParaRPr lang="en-GB" sz="2200" dirty="0" smtClean="0"/>
          </a:p>
          <a:p>
            <a:pPr marL="0" indent="0">
              <a:buNone/>
            </a:pPr>
            <a:r>
              <a:rPr lang="en-GB" sz="2200" dirty="0" smtClean="0"/>
              <a:t>(</a:t>
            </a:r>
            <a:r>
              <a:rPr lang="en-GB" sz="2200" dirty="0"/>
              <a:t>Charles &amp; </a:t>
            </a:r>
            <a:r>
              <a:rPr lang="en-GB" sz="2200" dirty="0" err="1"/>
              <a:t>Pecorari</a:t>
            </a:r>
            <a:r>
              <a:rPr lang="en-GB" sz="2200" dirty="0"/>
              <a:t>, 2015, </a:t>
            </a:r>
            <a:r>
              <a:rPr lang="en-GB" sz="2200" dirty="0" smtClean="0"/>
              <a:t>p. </a:t>
            </a:r>
            <a:r>
              <a:rPr lang="en-GB" sz="2200" dirty="0"/>
              <a:t>8)</a:t>
            </a:r>
            <a:endParaRPr lang="en-NZ" sz="2200" dirty="0"/>
          </a:p>
        </p:txBody>
      </p:sp>
    </p:spTree>
    <p:extLst>
      <p:ext uri="{BB962C8B-B14F-4D97-AF65-F5344CB8AC3E}">
        <p14:creationId xmlns:p14="http://schemas.microsoft.com/office/powerpoint/2010/main" val="111594846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200" dirty="0" smtClean="0"/>
              <a:t>Development of Student </a:t>
            </a:r>
            <a:r>
              <a:rPr lang="en-GB" sz="2200" dirty="0"/>
              <a:t>Autonomy and Critical Thinking</a:t>
            </a:r>
            <a:endParaRPr lang="en-NZ" sz="2200" dirty="0"/>
          </a:p>
        </p:txBody>
      </p:sp>
      <p:sp>
        <p:nvSpPr>
          <p:cNvPr id="3" name="Content Placeholder 2"/>
          <p:cNvSpPr>
            <a:spLocks noGrp="1"/>
          </p:cNvSpPr>
          <p:nvPr>
            <p:ph sz="quarter" idx="1"/>
          </p:nvPr>
        </p:nvSpPr>
        <p:spPr/>
        <p:txBody>
          <a:bodyPr>
            <a:normAutofit/>
          </a:bodyPr>
          <a:lstStyle/>
          <a:p>
            <a:pPr marL="0" indent="0">
              <a:buNone/>
            </a:pPr>
            <a:r>
              <a:rPr lang="en-GB" sz="2000" dirty="0" smtClean="0"/>
              <a:t>“Study </a:t>
            </a:r>
            <a:r>
              <a:rPr lang="en-GB" sz="2000" dirty="0"/>
              <a:t>skills are emphasized and made explicit, particularly learner independence and cognitive skills, especially critical thinking</a:t>
            </a:r>
            <a:r>
              <a:rPr lang="en-GB" sz="2000" dirty="0" smtClean="0"/>
              <a:t>.” </a:t>
            </a:r>
          </a:p>
          <a:p>
            <a:pPr marL="0" indent="0">
              <a:buNone/>
            </a:pPr>
            <a:r>
              <a:rPr lang="en-GB" sz="2000" dirty="0" smtClean="0"/>
              <a:t>(</a:t>
            </a:r>
            <a:r>
              <a:rPr lang="en-GB" sz="2000" dirty="0"/>
              <a:t>Alexander, Argent &amp; Spence, 2008, pp. 3-5)</a:t>
            </a:r>
            <a:endParaRPr lang="en-NZ" sz="2000" dirty="0"/>
          </a:p>
          <a:p>
            <a:pPr marL="0" indent="0">
              <a:buNone/>
            </a:pPr>
            <a:endParaRPr lang="en-NZ" sz="2000" dirty="0"/>
          </a:p>
          <a:p>
            <a:pPr marL="0" indent="0">
              <a:buNone/>
            </a:pPr>
            <a:r>
              <a:rPr lang="en-GB" sz="2000" dirty="0" smtClean="0"/>
              <a:t>“Yet </a:t>
            </a:r>
            <a:r>
              <a:rPr lang="en-GB" sz="2000" dirty="0"/>
              <a:t>there are many more skills and competences, such as critical thinking skills, study skills . . . . Also, EAP is concerned with the development of student autonomy and independence</a:t>
            </a:r>
            <a:r>
              <a:rPr lang="en-GB" sz="2000" dirty="0" smtClean="0"/>
              <a:t>.”  </a:t>
            </a:r>
          </a:p>
          <a:p>
            <a:pPr marL="0" indent="0">
              <a:buNone/>
            </a:pPr>
            <a:r>
              <a:rPr lang="en-GB" sz="2000" dirty="0" smtClean="0"/>
              <a:t>(</a:t>
            </a:r>
            <a:r>
              <a:rPr lang="en-GB" sz="2000" dirty="0"/>
              <a:t>De Chazal, 2014, pp. 5-6)</a:t>
            </a:r>
            <a:endParaRPr lang="en-NZ" sz="2000" dirty="0"/>
          </a:p>
          <a:p>
            <a:pPr marL="0" indent="0">
              <a:buNone/>
            </a:pPr>
            <a:endParaRPr lang="en-NZ" sz="2400" dirty="0"/>
          </a:p>
        </p:txBody>
      </p:sp>
    </p:spTree>
    <p:extLst>
      <p:ext uri="{BB962C8B-B14F-4D97-AF65-F5344CB8AC3E}">
        <p14:creationId xmlns:p14="http://schemas.microsoft.com/office/powerpoint/2010/main" val="30550413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GB" sz="2800" dirty="0"/>
              <a:t>Themes from </a:t>
            </a:r>
            <a:r>
              <a:rPr lang="en-GB" sz="2800" dirty="0" smtClean="0"/>
              <a:t>Definitions </a:t>
            </a:r>
            <a:r>
              <a:rPr lang="en-GB" sz="2800" dirty="0"/>
              <a:t>of EAP from </a:t>
            </a:r>
            <a:r>
              <a:rPr lang="en-GB" sz="2800" dirty="0" smtClean="0"/>
              <a:t>other Communities of Practice</a:t>
            </a:r>
            <a:endParaRPr lang="en-NZ" sz="2800" dirty="0"/>
          </a:p>
        </p:txBody>
      </p:sp>
    </p:spTree>
    <p:extLst>
      <p:ext uri="{BB962C8B-B14F-4D97-AF65-F5344CB8AC3E}">
        <p14:creationId xmlns:p14="http://schemas.microsoft.com/office/powerpoint/2010/main" val="204864791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1_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5489</TotalTime>
  <Words>1570</Words>
  <Application>Microsoft Macintosh PowerPoint</Application>
  <PresentationFormat>On-screen Show (4:3)</PresentationFormat>
  <Paragraphs>136</Paragraphs>
  <Slides>19</Slides>
  <Notes>2</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Origin</vt:lpstr>
      <vt:lpstr>1_Origin</vt:lpstr>
      <vt:lpstr>Constructing EAP and its Practitioners: Voices from the different CoPs</vt:lpstr>
      <vt:lpstr>Overview</vt:lpstr>
      <vt:lpstr>Samples Texts with Definitions of EAP</vt:lpstr>
      <vt:lpstr>Definitions from EAP Literature</vt:lpstr>
      <vt:lpstr>Development of Study Skills</vt:lpstr>
      <vt:lpstr>Development of Discourse Knowledge </vt:lpstr>
      <vt:lpstr>Development of Knowledge of Genres and Tasks</vt:lpstr>
      <vt:lpstr>Development of Student Autonomy and Critical Thinking</vt:lpstr>
      <vt:lpstr>Themes from Definitions of EAP from other Communities of Practice</vt:lpstr>
      <vt:lpstr>Textual/Linguistic not Contextual /Ethnographic </vt:lpstr>
      <vt:lpstr>Conforming/Socializing to Norms not Transformative</vt:lpstr>
      <vt:lpstr>Based on a Deficit View of Students</vt:lpstr>
      <vt:lpstr>Definitions of EAP from Promotional Literature</vt:lpstr>
      <vt:lpstr>Concerned with Language Skills Development</vt:lpstr>
      <vt:lpstr>Concerned with Study Skills Development</vt:lpstr>
      <vt:lpstr>Focuses on Language in Academic Contexts</vt:lpstr>
      <vt:lpstr>Conclusion</vt:lpstr>
      <vt:lpstr>Defining EAP: Some Considerations</vt:lpstr>
      <vt:lpstr>The Three Samples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Resisting neoliberalism through political and social critique: The Guardian column of Polly Toynbee</dc:title>
  <dc:creator>Ian Bruce</dc:creator>
  <cp:lastModifiedBy>Ian Bruce</cp:lastModifiedBy>
  <cp:revision>397</cp:revision>
  <cp:lastPrinted>2017-03-19T19:38:04Z</cp:lastPrinted>
  <dcterms:created xsi:type="dcterms:W3CDTF">2006-08-16T00:00:00Z</dcterms:created>
  <dcterms:modified xsi:type="dcterms:W3CDTF">2017-04-06T12:04:05Z</dcterms:modified>
</cp:coreProperties>
</file>