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70" r:id="rId3"/>
    <p:sldMasterId id="2147483672" r:id="rId4"/>
  </p:sldMasterIdLst>
  <p:notesMasterIdLst>
    <p:notesMasterId r:id="rId32"/>
  </p:notesMasterIdLst>
  <p:sldIdLst>
    <p:sldId id="256" r:id="rId5"/>
    <p:sldId id="257" r:id="rId6"/>
    <p:sldId id="320" r:id="rId7"/>
    <p:sldId id="266" r:id="rId8"/>
    <p:sldId id="299" r:id="rId9"/>
    <p:sldId id="294" r:id="rId10"/>
    <p:sldId id="309" r:id="rId11"/>
    <p:sldId id="300" r:id="rId12"/>
    <p:sldId id="302" r:id="rId13"/>
    <p:sldId id="304" r:id="rId14"/>
    <p:sldId id="305" r:id="rId15"/>
    <p:sldId id="298" r:id="rId16"/>
    <p:sldId id="310" r:id="rId17"/>
    <p:sldId id="281" r:id="rId18"/>
    <p:sldId id="283" r:id="rId19"/>
    <p:sldId id="297" r:id="rId20"/>
    <p:sldId id="314" r:id="rId21"/>
    <p:sldId id="315" r:id="rId22"/>
    <p:sldId id="316" r:id="rId23"/>
    <p:sldId id="317" r:id="rId24"/>
    <p:sldId id="318" r:id="rId25"/>
    <p:sldId id="319" r:id="rId26"/>
    <p:sldId id="313" r:id="rId27"/>
    <p:sldId id="307" r:id="rId28"/>
    <p:sldId id="321" r:id="rId29"/>
    <p:sldId id="296" r:id="rId30"/>
    <p:sldId id="308" r:id="rId31"/>
  </p:sldIdLst>
  <p:sldSz cx="12192000" cy="6858000"/>
  <p:notesSz cx="6669088" cy="9775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F3F9"/>
    <a:srgbClr val="DA0000"/>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29" autoAdjust="0"/>
    <p:restoredTop sz="77215" autoAdjust="0"/>
  </p:normalViewPr>
  <p:slideViewPr>
    <p:cSldViewPr snapToGrid="0">
      <p:cViewPr varScale="1">
        <p:scale>
          <a:sx n="86" d="100"/>
          <a:sy n="86" d="100"/>
        </p:scale>
        <p:origin x="1524" y="90"/>
      </p:cViewPr>
      <p:guideLst/>
    </p:cSldViewPr>
  </p:slideViewPr>
  <p:notesTextViewPr>
    <p:cViewPr>
      <p:scale>
        <a:sx n="100" d="100"/>
        <a:sy n="100" d="100"/>
      </p:scale>
      <p:origin x="0" y="0"/>
    </p:cViewPr>
  </p:notesTextViewPr>
  <p:notesViewPr>
    <p:cSldViewPr snapToGrid="0">
      <p:cViewPr varScale="1">
        <p:scale>
          <a:sx n="83" d="100"/>
          <a:sy n="83" d="100"/>
        </p:scale>
        <p:origin x="39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048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0489"/>
          </a:xfrm>
          <a:prstGeom prst="rect">
            <a:avLst/>
          </a:prstGeom>
        </p:spPr>
        <p:txBody>
          <a:bodyPr vert="horz" lIns="91440" tIns="45720" rIns="91440" bIns="45720" rtlCol="0"/>
          <a:lstStyle>
            <a:lvl1pPr algn="r">
              <a:defRPr sz="1200"/>
            </a:lvl1pPr>
          </a:lstStyle>
          <a:p>
            <a:fld id="{48FE9AF0-B47E-4A75-B5AD-298938C3254A}" type="datetimeFigureOut">
              <a:rPr lang="en-GB" smtClean="0"/>
              <a:t>31/03/17</a:t>
            </a:fld>
            <a:endParaRPr lang="en-GB"/>
          </a:p>
        </p:txBody>
      </p:sp>
      <p:sp>
        <p:nvSpPr>
          <p:cNvPr id="4" name="Slide Image Placeholder 3"/>
          <p:cNvSpPr>
            <a:spLocks noGrp="1" noRot="1" noChangeAspect="1"/>
          </p:cNvSpPr>
          <p:nvPr>
            <p:ph type="sldImg" idx="2"/>
          </p:nvPr>
        </p:nvSpPr>
        <p:spPr>
          <a:xfrm>
            <a:off x="403225" y="1222375"/>
            <a:ext cx="5862638" cy="32988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04616"/>
            <a:ext cx="5335270" cy="38492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85338"/>
            <a:ext cx="2889938" cy="4904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285338"/>
            <a:ext cx="2889938" cy="490488"/>
          </a:xfrm>
          <a:prstGeom prst="rect">
            <a:avLst/>
          </a:prstGeom>
        </p:spPr>
        <p:txBody>
          <a:bodyPr vert="horz" lIns="91440" tIns="45720" rIns="91440" bIns="45720" rtlCol="0" anchor="b"/>
          <a:lstStyle>
            <a:lvl1pPr algn="r">
              <a:defRPr sz="1200"/>
            </a:lvl1pPr>
          </a:lstStyle>
          <a:p>
            <a:fld id="{72346FE1-824A-4825-868B-A0E35A8E2723}" type="slidenum">
              <a:rPr lang="en-GB" smtClean="0"/>
              <a:t>‹#›</a:t>
            </a:fld>
            <a:endParaRPr lang="en-GB"/>
          </a:p>
        </p:txBody>
      </p:sp>
    </p:spTree>
    <p:extLst>
      <p:ext uri="{BB962C8B-B14F-4D97-AF65-F5344CB8AC3E}">
        <p14:creationId xmlns:p14="http://schemas.microsoft.com/office/powerpoint/2010/main" val="1356108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a:t>
            </a:fld>
            <a:endParaRPr lang="en-GB"/>
          </a:p>
        </p:txBody>
      </p:sp>
    </p:spTree>
    <p:extLst>
      <p:ext uri="{BB962C8B-B14F-4D97-AF65-F5344CB8AC3E}">
        <p14:creationId xmlns:p14="http://schemas.microsoft.com/office/powerpoint/2010/main" val="597666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And finally Q4.</a:t>
            </a:r>
          </a:p>
          <a:p>
            <a:endParaRPr lang="en-GB" dirty="0" smtClean="0"/>
          </a:p>
          <a:p>
            <a:r>
              <a:rPr lang="en-GB" dirty="0" smtClean="0"/>
              <a:t>Writing tutor 2, as you can see, is quite aware of the disparity</a:t>
            </a:r>
            <a:r>
              <a:rPr lang="en-GB" baseline="0" dirty="0" smtClean="0"/>
              <a:t> in quantity of comments on content. Both see a limit to their ‘competence’ to comment on content.</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Writing tutor 10 is clearly willing</a:t>
            </a:r>
            <a:r>
              <a:rPr lang="en-GB" baseline="0" dirty="0" smtClean="0"/>
              <a:t> to engage to a fair extent with content, the main strategy being questioning.</a:t>
            </a: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Just to quickly sum up this, the </a:t>
            </a:r>
            <a:r>
              <a:rPr lang="en-GB" dirty="0" smtClean="0"/>
              <a:t>writing tutor</a:t>
            </a:r>
            <a:r>
              <a:rPr lang="en-GB" baseline="0" dirty="0" smtClean="0"/>
              <a:t>s’ attitudes to language, structure and content and their roles regarding providing feedback on these accurately reflect their actual practice as revealed by the data. </a:t>
            </a:r>
            <a:r>
              <a:rPr lang="en-GB" dirty="0" smtClean="0"/>
              <a:t>Writing tutors </a:t>
            </a:r>
            <a:r>
              <a:rPr lang="en-GB" baseline="0" dirty="0" smtClean="0"/>
              <a:t>2 &amp; 7 are arguably more wary of commenting on specialist content, while writing tutors 6 &amp; 10 are much more willing to engage with and comment on it.</a:t>
            </a:r>
          </a:p>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11</a:t>
            </a:fld>
            <a:endParaRPr lang="en-GB"/>
          </a:p>
        </p:txBody>
      </p:sp>
    </p:spTree>
    <p:extLst>
      <p:ext uri="{BB962C8B-B14F-4D97-AF65-F5344CB8AC3E}">
        <p14:creationId xmlns:p14="http://schemas.microsoft.com/office/powerpoint/2010/main" val="1969237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12</a:t>
            </a:fld>
            <a:endParaRPr lang="en-GB"/>
          </a:p>
        </p:txBody>
      </p:sp>
    </p:spTree>
    <p:extLst>
      <p:ext uri="{BB962C8B-B14F-4D97-AF65-F5344CB8AC3E}">
        <p14:creationId xmlns:p14="http://schemas.microsoft.com/office/powerpoint/2010/main" val="2590488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Yes – this is what we have found in our data - up to a point … we</a:t>
            </a:r>
            <a:r>
              <a:rPr lang="en-GB" baseline="0" dirty="0" smtClean="0"/>
              <a:t> have categorised both areas of blurring (crossover) but we have also identified areas </a:t>
            </a:r>
            <a:r>
              <a:rPr lang="en-GB" dirty="0" smtClean="0"/>
              <a:t>where feedback is better provided by either</a:t>
            </a:r>
            <a:r>
              <a:rPr lang="en-GB" baseline="0" dirty="0" smtClean="0"/>
              <a:t> the discipline specialist or the writing tutor</a:t>
            </a:r>
            <a:r>
              <a:rPr lang="en-GB" dirty="0" smtClean="0"/>
              <a:t> </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13</a:t>
            </a:fld>
            <a:endParaRPr lang="en-GB"/>
          </a:p>
        </p:txBody>
      </p:sp>
    </p:spTree>
    <p:extLst>
      <p:ext uri="{BB962C8B-B14F-4D97-AF65-F5344CB8AC3E}">
        <p14:creationId xmlns:p14="http://schemas.microsoft.com/office/powerpoint/2010/main" val="3231743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is t</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14</a:t>
            </a:fld>
            <a:endParaRPr lang="en-GB"/>
          </a:p>
        </p:txBody>
      </p:sp>
    </p:spTree>
    <p:extLst>
      <p:ext uri="{BB962C8B-B14F-4D97-AF65-F5344CB8AC3E}">
        <p14:creationId xmlns:p14="http://schemas.microsoft.com/office/powerpoint/2010/main" val="3017170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baseline="0" dirty="0" smtClean="0"/>
              <a:t>Audience </a:t>
            </a:r>
            <a:r>
              <a:rPr lang="en-GB" baseline="0" dirty="0" smtClean="0"/>
              <a:t>question –How competent would you feel commenting on these areas in a subject-specific context</a:t>
            </a:r>
            <a:r>
              <a:rPr lang="en-GB" baseline="0" dirty="0" smtClean="0"/>
              <a:t>? Rank from 1 -6 -  where 1 is most confident and 6 is least confident.</a:t>
            </a:r>
            <a:endParaRPr lang="en-GB" baseline="0" dirty="0" smtClean="0"/>
          </a:p>
          <a:p>
            <a:endParaRPr lang="en-GB" baseline="0" dirty="0" smtClean="0"/>
          </a:p>
          <a:p>
            <a:endParaRPr lang="en-GB" baseline="0" dirty="0" smtClean="0"/>
          </a:p>
          <a:p>
            <a:r>
              <a:rPr lang="en-GB" baseline="0" dirty="0" smtClean="0"/>
              <a:t>These are the areas the discipline specialists are asked to comment on as well as providing a grade. We were interested in both content and language crossover.</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15</a:t>
            </a:fld>
            <a:endParaRPr lang="en-GB"/>
          </a:p>
        </p:txBody>
      </p:sp>
    </p:spTree>
    <p:extLst>
      <p:ext uri="{BB962C8B-B14F-4D97-AF65-F5344CB8AC3E}">
        <p14:creationId xmlns:p14="http://schemas.microsoft.com/office/powerpoint/2010/main" val="709272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 are some excerpts from three areas. The categories we</a:t>
            </a:r>
            <a:r>
              <a:rPr lang="en-GB" baseline="0" dirty="0" smtClean="0"/>
              <a:t> are applying emerged  </a:t>
            </a:r>
            <a:r>
              <a:rPr lang="en-GB" dirty="0" smtClean="0"/>
              <a:t> from our coding of the writing</a:t>
            </a:r>
            <a:r>
              <a:rPr lang="en-GB" baseline="0" dirty="0" smtClean="0"/>
              <a:t> tutor feed</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16</a:t>
            </a:fld>
            <a:endParaRPr lang="en-GB"/>
          </a:p>
        </p:txBody>
      </p:sp>
    </p:spTree>
    <p:extLst>
      <p:ext uri="{BB962C8B-B14F-4D97-AF65-F5344CB8AC3E}">
        <p14:creationId xmlns:p14="http://schemas.microsoft.com/office/powerpoint/2010/main" val="1584457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a:t>
            </a:r>
            <a:r>
              <a:rPr lang="en-GB" baseline="0" dirty="0" smtClean="0"/>
              <a:t> is example ELTC tutor feedback.</a:t>
            </a:r>
            <a:endParaRPr lang="en-GB" dirty="0" smtClean="0"/>
          </a:p>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17</a:t>
            </a:fld>
            <a:endParaRPr lang="en-GB"/>
          </a:p>
        </p:txBody>
      </p:sp>
    </p:spTree>
    <p:extLst>
      <p:ext uri="{BB962C8B-B14F-4D97-AF65-F5344CB8AC3E}">
        <p14:creationId xmlns:p14="http://schemas.microsoft.com/office/powerpoint/2010/main" val="866525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smtClean="0"/>
              <a:t>In</a:t>
            </a:r>
            <a:r>
              <a:rPr lang="en-GB" i="1" baseline="0" dirty="0" smtClean="0"/>
              <a:t> black – areas where WT and DS feedback coincide. In red – where DSs go further. Is this territory WTs should avoid or are unable to comment on helpfully? </a:t>
            </a:r>
            <a:endParaRPr lang="en-GB" dirty="0" smtClean="0"/>
          </a:p>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18</a:t>
            </a:fld>
            <a:endParaRPr lang="en-GB"/>
          </a:p>
        </p:txBody>
      </p:sp>
    </p:spTree>
    <p:extLst>
      <p:ext uri="{BB962C8B-B14F-4D97-AF65-F5344CB8AC3E}">
        <p14:creationId xmlns:p14="http://schemas.microsoft.com/office/powerpoint/2010/main" val="28710195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Coverage, level of detail to provide?</a:t>
            </a:r>
            <a:r>
              <a:rPr lang="en-GB" baseline="0" dirty="0" smtClean="0"/>
              <a:t> ELTC tutors ask questions for student to consider whereas SPS tutors can be more definitive about the level of detail to provide</a:t>
            </a:r>
            <a:endParaRPr lang="en-GB" dirty="0" smtClean="0"/>
          </a:p>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20</a:t>
            </a:fld>
            <a:endParaRPr lang="en-GB"/>
          </a:p>
        </p:txBody>
      </p:sp>
    </p:spTree>
    <p:extLst>
      <p:ext uri="{BB962C8B-B14F-4D97-AF65-F5344CB8AC3E}">
        <p14:creationId xmlns:p14="http://schemas.microsoft.com/office/powerpoint/2010/main" val="10012202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Coverage? The relative weight of one source </a:t>
            </a:r>
            <a:r>
              <a:rPr lang="en-GB" dirty="0" err="1" smtClean="0"/>
              <a:t>viz</a:t>
            </a:r>
            <a:r>
              <a:rPr lang="en-GB" dirty="0" smtClean="0"/>
              <a:t> a  </a:t>
            </a:r>
            <a:r>
              <a:rPr lang="en-GB" dirty="0" err="1" smtClean="0"/>
              <a:t>viz</a:t>
            </a:r>
            <a:r>
              <a:rPr lang="en-GB" dirty="0" smtClean="0"/>
              <a:t> others? It would seem that there are some areas where we cannot comment effectively relating to the relative weight of different sources and views, depth, detail and coverage.</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21</a:t>
            </a:fld>
            <a:endParaRPr lang="en-GB"/>
          </a:p>
        </p:txBody>
      </p:sp>
    </p:spTree>
    <p:extLst>
      <p:ext uri="{BB962C8B-B14F-4D97-AF65-F5344CB8AC3E}">
        <p14:creationId xmlns:p14="http://schemas.microsoft.com/office/powerpoint/2010/main" val="389780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2</a:t>
            </a:fld>
            <a:endParaRPr lang="en-GB"/>
          </a:p>
        </p:txBody>
      </p:sp>
    </p:spTree>
    <p:extLst>
      <p:ext uri="{BB962C8B-B14F-4D97-AF65-F5344CB8AC3E}">
        <p14:creationId xmlns:p14="http://schemas.microsoft.com/office/powerpoint/2010/main" val="2939455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 was</a:t>
            </a:r>
            <a:r>
              <a:rPr lang="en-GB" baseline="0" dirty="0" smtClean="0"/>
              <a:t> </a:t>
            </a:r>
            <a:r>
              <a:rPr lang="en-GB" dirty="0" smtClean="0"/>
              <a:t>the category in the SPS discipline specialist</a:t>
            </a:r>
            <a:r>
              <a:rPr lang="en-GB" baseline="0" dirty="0" smtClean="0"/>
              <a:t> feedback where we found fewest examples of crossover for content feedback. Links back to Hyland’s Content definition.</a:t>
            </a:r>
            <a:endParaRPr lang="en-GB" dirty="0" smtClean="0"/>
          </a:p>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22</a:t>
            </a:fld>
            <a:endParaRPr lang="en-GB"/>
          </a:p>
        </p:txBody>
      </p:sp>
    </p:spTree>
    <p:extLst>
      <p:ext uri="{BB962C8B-B14F-4D97-AF65-F5344CB8AC3E}">
        <p14:creationId xmlns:p14="http://schemas.microsoft.com/office/powerpoint/2010/main" val="14383408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23</a:t>
            </a:fld>
            <a:endParaRPr lang="en-GB"/>
          </a:p>
        </p:txBody>
      </p:sp>
    </p:spTree>
    <p:extLst>
      <p:ext uri="{BB962C8B-B14F-4D97-AF65-F5344CB8AC3E}">
        <p14:creationId xmlns:p14="http://schemas.microsoft.com/office/powerpoint/2010/main" val="1819596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9413" y="596900"/>
            <a:ext cx="5862637" cy="3298825"/>
          </a:xfrm>
        </p:spPr>
      </p:sp>
      <p:sp>
        <p:nvSpPr>
          <p:cNvPr id="3" name="Notes Placeholder 2"/>
          <p:cNvSpPr>
            <a:spLocks noGrp="1"/>
          </p:cNvSpPr>
          <p:nvPr>
            <p:ph type="body" idx="1"/>
          </p:nvPr>
        </p:nvSpPr>
        <p:spPr>
          <a:xfrm>
            <a:off x="643759" y="4016415"/>
            <a:ext cx="5335270" cy="5104435"/>
          </a:xfrm>
        </p:spPr>
        <p:txBody>
          <a:bodyPr/>
          <a:lstStyle/>
          <a:p>
            <a:pPr marL="228600" indent="-228600">
              <a:buAutoNum type="arabicPeriod"/>
            </a:pPr>
            <a:r>
              <a:rPr lang="en-GB" dirty="0" smtClean="0"/>
              <a:t>Using Hyland’s distinction referred to earlier.</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Gains were also found in more abstract areas of learning. James (2006) analysed interviews with students and language</a:t>
            </a:r>
          </a:p>
          <a:p>
            <a:r>
              <a:rPr lang="en-GB" sz="1200" b="0" i="0" u="none" strike="noStrike" kern="1200" baseline="0" dirty="0" smtClean="0">
                <a:solidFill>
                  <a:schemeClr val="tx1"/>
                </a:solidFill>
                <a:latin typeface="+mn-lt"/>
                <a:ea typeface="+mn-ea"/>
                <a:cs typeface="+mn-cs"/>
              </a:rPr>
              <a:t>teachers, students’ activity journals, classroom observations and teaching materials in order to identify instances of </a:t>
            </a:r>
            <a:r>
              <a:rPr lang="en-GB" sz="1200" b="0" i="0" u="none" strike="noStrike" kern="1200" baseline="0" dirty="0" err="1" smtClean="0">
                <a:solidFill>
                  <a:schemeClr val="tx1"/>
                </a:solidFill>
                <a:latin typeface="+mn-lt"/>
                <a:ea typeface="+mn-ea"/>
                <a:cs typeface="+mn-cs"/>
              </a:rPr>
              <a:t>transferof</a:t>
            </a:r>
            <a:r>
              <a:rPr lang="en-GB" sz="1200" b="0" i="0" u="none" strike="noStrike" kern="1200" baseline="0" dirty="0" smtClean="0">
                <a:solidFill>
                  <a:schemeClr val="tx1"/>
                </a:solidFill>
                <a:latin typeface="+mn-lt"/>
                <a:ea typeface="+mn-ea"/>
                <a:cs typeface="+mn-cs"/>
              </a:rPr>
              <a:t>-</a:t>
            </a:r>
          </a:p>
          <a:p>
            <a:r>
              <a:rPr lang="en-GB" sz="1200" b="0" i="0" u="none" strike="noStrike" kern="1200" baseline="0" dirty="0" smtClean="0">
                <a:solidFill>
                  <a:schemeClr val="tx1"/>
                </a:solidFill>
                <a:latin typeface="+mn-lt"/>
                <a:ea typeface="+mn-ea"/>
                <a:cs typeface="+mn-cs"/>
              </a:rPr>
              <a:t>learning from a content-based EAP course to other engineering courses taken by the participants at the same time.</a:t>
            </a:r>
          </a:p>
          <a:p>
            <a:r>
              <a:rPr lang="en-GB" sz="1200" b="0" i="0" u="none" strike="noStrike" kern="1200" baseline="0" dirty="0" smtClean="0">
                <a:solidFill>
                  <a:schemeClr val="tx1"/>
                </a:solidFill>
                <a:latin typeface="+mn-lt"/>
                <a:ea typeface="+mn-ea"/>
                <a:cs typeface="+mn-cs"/>
              </a:rPr>
              <a:t>Instances of learning transfer were found for students’ academic language skills, study skills and for affective outcomes.</a:t>
            </a:r>
          </a:p>
          <a:p>
            <a:r>
              <a:rPr lang="en-GB" sz="1200" b="0" i="0" u="none" strike="noStrike" kern="1200" baseline="0" dirty="0" smtClean="0">
                <a:solidFill>
                  <a:schemeClr val="tx1"/>
                </a:solidFill>
                <a:latin typeface="+mn-lt"/>
                <a:ea typeface="+mn-ea"/>
                <a:cs typeface="+mn-cs"/>
              </a:rPr>
              <a:t>Among the skills and outcomes mentioned are the ability to synthesize the gist of spoken and written texts; understand or</a:t>
            </a:r>
          </a:p>
          <a:p>
            <a:r>
              <a:rPr lang="en-GB" sz="1200" b="0" i="0" u="none" strike="noStrike" kern="1200" baseline="0" dirty="0" smtClean="0">
                <a:solidFill>
                  <a:schemeClr val="tx1"/>
                </a:solidFill>
                <a:latin typeface="+mn-lt"/>
                <a:ea typeface="+mn-ea"/>
                <a:cs typeface="+mn-cs"/>
              </a:rPr>
              <a:t>guess vocabulary; recognise coherent relationships; organise ideas, develop topics and establish coherence in academic</a:t>
            </a:r>
          </a:p>
          <a:p>
            <a:r>
              <a:rPr lang="en-GB" sz="1200" b="0" i="0" u="none" strike="noStrike" kern="1200" baseline="0" dirty="0" smtClean="0">
                <a:solidFill>
                  <a:schemeClr val="tx1"/>
                </a:solidFill>
                <a:latin typeface="+mn-lt"/>
                <a:ea typeface="+mn-ea"/>
                <a:cs typeface="+mn-cs"/>
              </a:rPr>
              <a:t>writing; reference appropriately and a general increase in students’ confidence to interact with others.</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24</a:t>
            </a:fld>
            <a:endParaRPr lang="en-GB"/>
          </a:p>
        </p:txBody>
      </p:sp>
    </p:spTree>
    <p:extLst>
      <p:ext uri="{BB962C8B-B14F-4D97-AF65-F5344CB8AC3E}">
        <p14:creationId xmlns:p14="http://schemas.microsoft.com/office/powerpoint/2010/main" val="240274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26</a:t>
            </a:fld>
            <a:endParaRPr lang="en-GB"/>
          </a:p>
        </p:txBody>
      </p:sp>
    </p:spTree>
    <p:extLst>
      <p:ext uri="{BB962C8B-B14F-4D97-AF65-F5344CB8AC3E}">
        <p14:creationId xmlns:p14="http://schemas.microsoft.com/office/powerpoint/2010/main" val="1189931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Why is feedback important</a:t>
            </a:r>
            <a:r>
              <a:rPr lang="en-GB" dirty="0" smtClean="0"/>
              <a:t>?</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4</a:t>
            </a:fld>
            <a:endParaRPr lang="en-GB"/>
          </a:p>
        </p:txBody>
      </p:sp>
    </p:spTree>
    <p:extLst>
      <p:ext uri="{BB962C8B-B14F-4D97-AF65-F5344CB8AC3E}">
        <p14:creationId xmlns:p14="http://schemas.microsoft.com/office/powerpoint/2010/main" val="3111556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Audience question. Discuss with your partner.  We’ll</a:t>
            </a:r>
            <a:r>
              <a:rPr lang="en-GB" baseline="0" dirty="0" smtClean="0"/>
              <a:t> address some of these areas as we go forward.</a:t>
            </a:r>
            <a:endParaRPr lang="en-GB" dirty="0" smtClean="0"/>
          </a:p>
          <a:p>
            <a:endParaRPr lang="en-GB" dirty="0" smtClean="0"/>
          </a:p>
          <a:p>
            <a:r>
              <a:rPr lang="en-GB" dirty="0" smtClean="0"/>
              <a:t>To try and get some understanding about this apparent ‘split’, we were interested in what the tutors understood by ‘content’ and how comfortable</a:t>
            </a:r>
            <a:r>
              <a:rPr lang="en-GB" baseline="0" dirty="0" smtClean="0"/>
              <a:t> they were with commenting on it, </a:t>
            </a:r>
            <a:r>
              <a:rPr lang="en-GB" dirty="0" smtClean="0"/>
              <a:t>we sent a mini-questionnaire</a:t>
            </a:r>
            <a:r>
              <a:rPr lang="en-GB" baseline="0" dirty="0" smtClean="0"/>
              <a:t> to the tutors involved in the SPS course.</a:t>
            </a:r>
          </a:p>
          <a:p>
            <a:endParaRPr lang="en-GB" baseline="0" dirty="0" smtClean="0"/>
          </a:p>
          <a:p>
            <a:r>
              <a:rPr lang="en-GB" baseline="0" dirty="0" smtClean="0"/>
              <a:t>Here are the four questions.</a:t>
            </a:r>
          </a:p>
          <a:p>
            <a:endParaRPr lang="en-GB" baseline="0" dirty="0" smtClean="0"/>
          </a:p>
          <a:p>
            <a:r>
              <a:rPr lang="en-GB" baseline="0" dirty="0" smtClean="0"/>
              <a:t>We’ll now look at each question in turn and focus on the responses of four of the tutors: one at each end of the spectrum, and two in the middle (Data 2 &amp; 10, 6 &amp; 7, respectively) which form a reasonably representative sample.</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5</a:t>
            </a:fld>
            <a:endParaRPr lang="en-GB"/>
          </a:p>
        </p:txBody>
      </p:sp>
    </p:spTree>
    <p:extLst>
      <p:ext uri="{BB962C8B-B14F-4D97-AF65-F5344CB8AC3E}">
        <p14:creationId xmlns:p14="http://schemas.microsoft.com/office/powerpoint/2010/main" val="141028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You may want to bear these two (Tudor and Hyland) definitions in mind as we look at the teacher responses to the questions.</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6</a:t>
            </a:fld>
            <a:endParaRPr lang="en-GB"/>
          </a:p>
        </p:txBody>
      </p:sp>
    </p:spTree>
    <p:extLst>
      <p:ext uri="{BB962C8B-B14F-4D97-AF65-F5344CB8AC3E}">
        <p14:creationId xmlns:p14="http://schemas.microsoft.com/office/powerpoint/2010/main" val="4221341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Hyland doesn’t separate out language and content, focusing on both content and form with language </a:t>
            </a:r>
            <a:r>
              <a:rPr lang="en-GB" smtClean="0"/>
              <a:t>cutting across both.</a:t>
            </a:r>
            <a:endParaRPr lang="en-GB"/>
          </a:p>
        </p:txBody>
      </p:sp>
      <p:sp>
        <p:nvSpPr>
          <p:cNvPr id="4" name="Slide Number Placeholder 3"/>
          <p:cNvSpPr>
            <a:spLocks noGrp="1"/>
          </p:cNvSpPr>
          <p:nvPr>
            <p:ph type="sldNum" sz="quarter" idx="10"/>
          </p:nvPr>
        </p:nvSpPr>
        <p:spPr/>
        <p:txBody>
          <a:bodyPr/>
          <a:lstStyle/>
          <a:p>
            <a:fld id="{72346FE1-824A-4825-868B-A0E35A8E2723}" type="slidenum">
              <a:rPr lang="en-GB" smtClean="0"/>
              <a:t>7</a:t>
            </a:fld>
            <a:endParaRPr lang="en-GB"/>
          </a:p>
        </p:txBody>
      </p:sp>
    </p:spTree>
    <p:extLst>
      <p:ext uri="{BB962C8B-B14F-4D97-AF65-F5344CB8AC3E}">
        <p14:creationId xmlns:p14="http://schemas.microsoft.com/office/powerpoint/2010/main" val="4266639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baseline="0" dirty="0" smtClean="0"/>
          </a:p>
        </p:txBody>
      </p:sp>
      <p:sp>
        <p:nvSpPr>
          <p:cNvPr id="4" name="Slide Number Placeholder 3"/>
          <p:cNvSpPr>
            <a:spLocks noGrp="1"/>
          </p:cNvSpPr>
          <p:nvPr>
            <p:ph type="sldNum" sz="quarter" idx="10"/>
          </p:nvPr>
        </p:nvSpPr>
        <p:spPr/>
        <p:txBody>
          <a:bodyPr/>
          <a:lstStyle/>
          <a:p>
            <a:fld id="{72346FE1-824A-4825-868B-A0E35A8E2723}" type="slidenum">
              <a:rPr lang="en-GB" smtClean="0"/>
              <a:t>8</a:t>
            </a:fld>
            <a:endParaRPr lang="en-GB"/>
          </a:p>
        </p:txBody>
      </p:sp>
    </p:spTree>
    <p:extLst>
      <p:ext uri="{BB962C8B-B14F-4D97-AF65-F5344CB8AC3E}">
        <p14:creationId xmlns:p14="http://schemas.microsoft.com/office/powerpoint/2010/main" val="2688895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 Q2.</a:t>
            </a:r>
            <a:r>
              <a:rPr lang="en-GB" baseline="0" dirty="0" smtClean="0"/>
              <a:t> Can content be separated from language and content?</a:t>
            </a:r>
          </a:p>
          <a:p>
            <a:endParaRPr lang="en-GB" baseline="0" dirty="0" smtClean="0"/>
          </a:p>
        </p:txBody>
      </p:sp>
      <p:sp>
        <p:nvSpPr>
          <p:cNvPr id="4" name="Slide Number Placeholder 3"/>
          <p:cNvSpPr>
            <a:spLocks noGrp="1"/>
          </p:cNvSpPr>
          <p:nvPr>
            <p:ph type="sldNum" sz="quarter" idx="10"/>
          </p:nvPr>
        </p:nvSpPr>
        <p:spPr/>
        <p:txBody>
          <a:bodyPr/>
          <a:lstStyle/>
          <a:p>
            <a:fld id="{72346FE1-824A-4825-868B-A0E35A8E2723}" type="slidenum">
              <a:rPr lang="en-GB" smtClean="0"/>
              <a:t>9</a:t>
            </a:fld>
            <a:endParaRPr lang="en-GB"/>
          </a:p>
        </p:txBody>
      </p:sp>
    </p:spTree>
    <p:extLst>
      <p:ext uri="{BB962C8B-B14F-4D97-AF65-F5344CB8AC3E}">
        <p14:creationId xmlns:p14="http://schemas.microsoft.com/office/powerpoint/2010/main" val="2662601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smtClean="0"/>
              <a:t>Again, a divergence here with writing tutors</a:t>
            </a:r>
            <a:r>
              <a:rPr lang="en-GB" baseline="0" dirty="0" smtClean="0"/>
              <a:t> 6 &amp; 10 clearly willing to ‘step in’ and comment on content. </a:t>
            </a:r>
            <a:r>
              <a:rPr lang="en-GB" dirty="0" smtClean="0"/>
              <a:t>Writing tutor </a:t>
            </a:r>
            <a:r>
              <a:rPr lang="en-GB" baseline="0" dirty="0" smtClean="0"/>
              <a:t>10 caveats with ‘experience of the subject area’ but clearly willing to discuss and advise on content.</a:t>
            </a:r>
            <a:endParaRPr lang="en-GB" dirty="0"/>
          </a:p>
        </p:txBody>
      </p:sp>
      <p:sp>
        <p:nvSpPr>
          <p:cNvPr id="4" name="Slide Number Placeholder 3"/>
          <p:cNvSpPr>
            <a:spLocks noGrp="1"/>
          </p:cNvSpPr>
          <p:nvPr>
            <p:ph type="sldNum" sz="quarter" idx="10"/>
          </p:nvPr>
        </p:nvSpPr>
        <p:spPr/>
        <p:txBody>
          <a:bodyPr/>
          <a:lstStyle/>
          <a:p>
            <a:fld id="{72346FE1-824A-4825-868B-A0E35A8E2723}" type="slidenum">
              <a:rPr lang="en-GB" smtClean="0"/>
              <a:t>10</a:t>
            </a:fld>
            <a:endParaRPr lang="en-GB"/>
          </a:p>
        </p:txBody>
      </p:sp>
    </p:spTree>
    <p:extLst>
      <p:ext uri="{BB962C8B-B14F-4D97-AF65-F5344CB8AC3E}">
        <p14:creationId xmlns:p14="http://schemas.microsoft.com/office/powerpoint/2010/main" val="4267744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Text Placeholder 2"/>
          <p:cNvSpPr>
            <a:spLocks noGrp="1"/>
          </p:cNvSpPr>
          <p:nvPr>
            <p:ph type="body" idx="10"/>
          </p:nvPr>
        </p:nvSpPr>
        <p:spPr>
          <a:xfrm>
            <a:off x="6400800" y="609600"/>
            <a:ext cx="5080000" cy="381000"/>
          </a:xfrm>
          <a:prstGeom prst="rect">
            <a:avLst/>
          </a:prstGeom>
        </p:spPr>
        <p:txBody>
          <a:bodyPr lIns="0" tIns="0" rIns="0" bIns="0" anchor="t"/>
          <a:lstStyle>
            <a:lvl1pPr marL="0" indent="0" algn="r">
              <a:lnSpc>
                <a:spcPts val="2400"/>
              </a:lnSpc>
              <a:buNone/>
              <a:defRPr sz="1200" b="0" i="0">
                <a:solidFill>
                  <a:srgbClr val="FFFFFF"/>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Subtitle 2"/>
          <p:cNvSpPr>
            <a:spLocks noGrp="1"/>
          </p:cNvSpPr>
          <p:nvPr>
            <p:ph type="subTitle" idx="1"/>
          </p:nvPr>
        </p:nvSpPr>
        <p:spPr>
          <a:xfrm>
            <a:off x="1320800" y="5257801"/>
            <a:ext cx="9753600" cy="1219199"/>
          </a:xfrm>
          <a:prstGeom prst="rect">
            <a:avLst/>
          </a:prstGeom>
        </p:spPr>
        <p:txBody>
          <a:bodyPr lIns="0" tIns="0" rIns="0" bIns="0"/>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8" name="Title 17"/>
          <p:cNvSpPr>
            <a:spLocks noGrp="1"/>
          </p:cNvSpPr>
          <p:nvPr>
            <p:ph type="title"/>
          </p:nvPr>
        </p:nvSpPr>
        <p:spPr>
          <a:xfrm>
            <a:off x="1320800" y="2057400"/>
            <a:ext cx="9753600" cy="1371600"/>
          </a:xfrm>
          <a:prstGeom prst="rect">
            <a:avLst/>
          </a:prstGeom>
        </p:spPr>
        <p:txBody>
          <a:bodyPr vert="horz" lIns="0" tIns="0" rIns="0" bIns="0" anchor="t"/>
          <a:lstStyle>
            <a:lvl1pPr algn="l">
              <a:lnSpc>
                <a:spcPts val="4980"/>
              </a:lnSpc>
              <a:defRPr b="0" i="0">
                <a:solidFill>
                  <a:srgbClr val="FFFFFF"/>
                </a:solidFill>
                <a:latin typeface="Arial"/>
                <a:cs typeface="Arial"/>
              </a:defRPr>
            </a:lvl1pPr>
          </a:lstStyle>
          <a:p>
            <a:r>
              <a:rPr lang="en-US" smtClean="0"/>
              <a:t>Click to edit Master title style</a:t>
            </a:r>
            <a:endParaRPr lang="en-US" dirty="0"/>
          </a:p>
        </p:txBody>
      </p:sp>
      <p:sp>
        <p:nvSpPr>
          <p:cNvPr id="20" name="Text Placeholder 19"/>
          <p:cNvSpPr>
            <a:spLocks noGrp="1"/>
          </p:cNvSpPr>
          <p:nvPr>
            <p:ph type="body" sz="quarter" idx="11"/>
          </p:nvPr>
        </p:nvSpPr>
        <p:spPr>
          <a:xfrm>
            <a:off x="1320800" y="3429000"/>
            <a:ext cx="9753600" cy="1371600"/>
          </a:xfrm>
          <a:prstGeom prst="rect">
            <a:avLst/>
          </a:prstGeom>
        </p:spPr>
        <p:txBody>
          <a:bodyPr vert="horz"/>
          <a:lstStyle>
            <a:lvl1pPr>
              <a:buNone/>
              <a:defRPr sz="2400" b="0" i="0">
                <a:solidFill>
                  <a:srgbClr val="FFFFFF"/>
                </a:solidFill>
                <a:latin typeface="Arial"/>
                <a:cs typeface="Arial"/>
              </a:defRPr>
            </a:lvl1pPr>
            <a:lvl2pPr>
              <a:buNone/>
              <a:defRPr sz="2400" b="0" i="0">
                <a:solidFill>
                  <a:srgbClr val="FFFFFF"/>
                </a:solidFill>
                <a:latin typeface="Arial"/>
                <a:cs typeface="Arial"/>
              </a:defRPr>
            </a:lvl2pPr>
            <a:lvl3pPr>
              <a:buNone/>
              <a:defRPr sz="2400" b="0" i="0">
                <a:solidFill>
                  <a:srgbClr val="FFFFFF"/>
                </a:solidFill>
                <a:latin typeface="Arial"/>
                <a:cs typeface="Arial"/>
              </a:defRPr>
            </a:lvl3pPr>
            <a:lvl4pPr>
              <a:buNone/>
              <a:defRPr sz="2400" b="0" i="0">
                <a:solidFill>
                  <a:srgbClr val="FFFFFF"/>
                </a:solidFill>
                <a:latin typeface="Arial"/>
                <a:cs typeface="Arial"/>
              </a:defRPr>
            </a:lvl4pPr>
            <a:lvl5pPr>
              <a:buNone/>
              <a:defRPr sz="2400" b="0" i="0">
                <a:solidFill>
                  <a:srgbClr val="FFFFFF"/>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29924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2912" y="2130426"/>
            <a:ext cx="9351264" cy="1470025"/>
          </a:xfrm>
        </p:spPr>
        <p:txBody>
          <a:bodyPr/>
          <a:lstStyle>
            <a:lvl1pPr algn="ctr">
              <a:defRPr sz="4400" b="1"/>
            </a:lvl1pPr>
          </a:lstStyle>
          <a:p>
            <a:r>
              <a:rPr lang="en-US" smtClean="0"/>
              <a:t>Click to edit Master title style</a:t>
            </a:r>
            <a:endParaRPr lang="en-US"/>
          </a:p>
        </p:txBody>
      </p:sp>
      <p:sp>
        <p:nvSpPr>
          <p:cNvPr id="3" name="Subtitle 2"/>
          <p:cNvSpPr>
            <a:spLocks noGrp="1"/>
          </p:cNvSpPr>
          <p:nvPr>
            <p:ph type="subTitle" idx="1"/>
          </p:nvPr>
        </p:nvSpPr>
        <p:spPr>
          <a:xfrm>
            <a:off x="2371344"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6E5C4D6-A4C6-457E-BB47-32BC262A7BD2}" type="datetimeFigureOut">
              <a:rPr lang="en-GB" smtClean="0"/>
              <a:t>31/03/17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7B467BB-C582-457A-B479-41E930262284}" type="slidenum">
              <a:rPr lang="en-GB" smtClean="0"/>
              <a:t>‹#›</a:t>
            </a:fld>
            <a:endParaRPr lang="en-GB"/>
          </a:p>
        </p:txBody>
      </p:sp>
    </p:spTree>
    <p:extLst>
      <p:ext uri="{BB962C8B-B14F-4D97-AF65-F5344CB8AC3E}">
        <p14:creationId xmlns:p14="http://schemas.microsoft.com/office/powerpoint/2010/main" val="2886262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77E1029-70C8-4144-AB2B-24A258F0DE9C}" type="datetimeFigureOut">
              <a:rPr lang="en-US" altLang="en-US"/>
              <a:pPr>
                <a:defRPr/>
              </a:pPr>
              <a:t>3/31/2017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F3E0A80-4B1B-4C10-B744-83D166F143A5}" type="slidenum">
              <a:rPr lang="en-US" altLang="en-US"/>
              <a:pPr/>
              <a:t>‹#›</a:t>
            </a:fld>
            <a:endParaRPr lang="en-US" altLang="en-US"/>
          </a:p>
        </p:txBody>
      </p:sp>
    </p:spTree>
    <p:extLst>
      <p:ext uri="{BB962C8B-B14F-4D97-AF65-F5344CB8AC3E}">
        <p14:creationId xmlns:p14="http://schemas.microsoft.com/office/powerpoint/2010/main" val="2838530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799" y="4406901"/>
            <a:ext cx="9497485"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828799" y="2906713"/>
            <a:ext cx="949748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11C5929-C84A-4306-A39A-4F255E44CC56}" type="datetimeFigureOut">
              <a:rPr lang="en-US" altLang="en-US"/>
              <a:pPr>
                <a:defRPr/>
              </a:pPr>
              <a:t>3/31/2017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CB65D29-BD59-4A24-A7C3-0DE47B503FD6}" type="slidenum">
              <a:rPr lang="en-US" altLang="en-US"/>
              <a:pPr/>
              <a:t>‹#›</a:t>
            </a:fld>
            <a:endParaRPr lang="en-US" altLang="en-US"/>
          </a:p>
        </p:txBody>
      </p:sp>
    </p:spTree>
    <p:extLst>
      <p:ext uri="{BB962C8B-B14F-4D97-AF65-F5344CB8AC3E}">
        <p14:creationId xmlns:p14="http://schemas.microsoft.com/office/powerpoint/2010/main" val="3680406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89760" y="2221993"/>
            <a:ext cx="4704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88480" y="2221993"/>
            <a:ext cx="4704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30666CD-4295-45A1-8EFC-93937BF5E9C1}" type="datetimeFigureOut">
              <a:rPr lang="en-US" altLang="en-US"/>
              <a:pPr>
                <a:defRPr/>
              </a:pPr>
              <a:t>3/31/2017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757ECB4-02F7-468F-988A-1AD5297D034D}" type="slidenum">
              <a:rPr lang="en-US" altLang="en-US"/>
              <a:pPr/>
              <a:t>‹#›</a:t>
            </a:fld>
            <a:endParaRPr lang="en-US" altLang="en-US"/>
          </a:p>
        </p:txBody>
      </p:sp>
    </p:spTree>
    <p:extLst>
      <p:ext uri="{BB962C8B-B14F-4D97-AF65-F5344CB8AC3E}">
        <p14:creationId xmlns:p14="http://schemas.microsoft.com/office/powerpoint/2010/main" val="3933671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89760" y="2193481"/>
            <a:ext cx="4704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889760" y="2871216"/>
            <a:ext cx="4704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76119" y="2193798"/>
            <a:ext cx="4704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876119" y="2871215"/>
            <a:ext cx="4704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17E7306-18C6-455E-ABDB-16692D66E540}" type="datetimeFigureOut">
              <a:rPr lang="en-US" altLang="en-US"/>
              <a:pPr>
                <a:defRPr/>
              </a:pPr>
              <a:t>3/31/2017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9CF22E8-3445-4728-972B-4FAC6FB15B03}" type="slidenum">
              <a:rPr lang="en-US" altLang="en-US"/>
              <a:pPr/>
              <a:t>‹#›</a:t>
            </a:fld>
            <a:endParaRPr lang="en-US" altLang="en-US"/>
          </a:p>
        </p:txBody>
      </p:sp>
    </p:spTree>
    <p:extLst>
      <p:ext uri="{BB962C8B-B14F-4D97-AF65-F5344CB8AC3E}">
        <p14:creationId xmlns:p14="http://schemas.microsoft.com/office/powerpoint/2010/main" val="2601989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BFFF91F-81FF-42DD-BA5F-4FF446CB55CC}" type="datetimeFigureOut">
              <a:rPr lang="en-US" altLang="en-US"/>
              <a:pPr>
                <a:defRPr/>
              </a:pPr>
              <a:t>3/31/2017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38B001-FD0E-43E6-B63C-717BCB099B0E}" type="slidenum">
              <a:rPr lang="en-US" altLang="en-US"/>
              <a:pPr/>
              <a:t>‹#›</a:t>
            </a:fld>
            <a:endParaRPr lang="en-US" altLang="en-US"/>
          </a:p>
        </p:txBody>
      </p:sp>
    </p:spTree>
    <p:extLst>
      <p:ext uri="{BB962C8B-B14F-4D97-AF65-F5344CB8AC3E}">
        <p14:creationId xmlns:p14="http://schemas.microsoft.com/office/powerpoint/2010/main" val="3282476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68B5CE-2E61-4542-B1F2-31D0993C8BB4}" type="datetimeFigureOut">
              <a:rPr lang="en-US" altLang="en-US"/>
              <a:pPr>
                <a:defRPr/>
              </a:pPr>
              <a:t>3/31/2017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0256CD8-C83A-4DB4-AD05-EAACBCA54BFC}" type="slidenum">
              <a:rPr lang="en-US" altLang="en-US"/>
              <a:pPr/>
              <a:t>‹#›</a:t>
            </a:fld>
            <a:endParaRPr lang="en-US" altLang="en-US"/>
          </a:p>
        </p:txBody>
      </p:sp>
    </p:spTree>
    <p:extLst>
      <p:ext uri="{BB962C8B-B14F-4D97-AF65-F5344CB8AC3E}">
        <p14:creationId xmlns:p14="http://schemas.microsoft.com/office/powerpoint/2010/main" val="2977853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1" y="1069848"/>
            <a:ext cx="4011084" cy="110515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181344" y="1069848"/>
            <a:ext cx="5401056"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11681" y="2203704"/>
            <a:ext cx="4011084"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BB91C08-C23E-4B99-81F5-C218C8FB0CDA}" type="datetimeFigureOut">
              <a:rPr lang="en-US" altLang="en-US"/>
              <a:pPr>
                <a:defRPr/>
              </a:pPr>
              <a:t>3/31/2017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AAF1958-75B6-4EB6-B0D7-826AC17EC452}" type="slidenum">
              <a:rPr lang="en-US" altLang="en-US"/>
              <a:pPr/>
              <a:t>‹#›</a:t>
            </a:fld>
            <a:endParaRPr lang="en-US" altLang="en-US"/>
          </a:p>
        </p:txBody>
      </p:sp>
    </p:spTree>
    <p:extLst>
      <p:ext uri="{BB962C8B-B14F-4D97-AF65-F5344CB8AC3E}">
        <p14:creationId xmlns:p14="http://schemas.microsoft.com/office/powerpoint/2010/main" val="1164774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91925"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291925" y="1179576"/>
            <a:ext cx="73152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3291925"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B5D803-F7CF-401B-9DE1-7F673CD5357A}" type="datetimeFigureOut">
              <a:rPr lang="en-US" altLang="en-US"/>
              <a:pPr>
                <a:defRPr/>
              </a:pPr>
              <a:t>3/31/2017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6BF0AAC-11B8-435B-8864-C6D5503FC8DC}" type="slidenum">
              <a:rPr lang="en-US" altLang="en-US"/>
              <a:pPr/>
              <a:t>‹#›</a:t>
            </a:fld>
            <a:endParaRPr lang="en-US" altLang="en-US"/>
          </a:p>
        </p:txBody>
      </p:sp>
    </p:spTree>
    <p:extLst>
      <p:ext uri="{BB962C8B-B14F-4D97-AF65-F5344CB8AC3E}">
        <p14:creationId xmlns:p14="http://schemas.microsoft.com/office/powerpoint/2010/main" val="3681381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63193A-63F1-4D20-A669-E1B67DBC65AC}" type="datetimeFigureOut">
              <a:rPr lang="en-US" altLang="en-US"/>
              <a:pPr>
                <a:defRPr/>
              </a:pPr>
              <a:t>3/31/2017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18546F0-2973-4421-B24D-C3CD6D3B967B}" type="slidenum">
              <a:rPr lang="en-US" altLang="en-US"/>
              <a:pPr/>
              <a:t>‹#›</a:t>
            </a:fld>
            <a:endParaRPr lang="en-US" altLang="en-US"/>
          </a:p>
        </p:txBody>
      </p:sp>
    </p:spTree>
    <p:extLst>
      <p:ext uri="{BB962C8B-B14F-4D97-AF65-F5344CB8AC3E}">
        <p14:creationId xmlns:p14="http://schemas.microsoft.com/office/powerpoint/2010/main" val="8253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6E5C4D6-A4C6-457E-BB47-32BC262A7BD2}" type="datetimeFigureOut">
              <a:rPr lang="en-GB" smtClean="0"/>
              <a:t>31/03/17</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7B467BB-C582-457A-B479-41E930262284}" type="slidenum">
              <a:rPr lang="en-GB" smtClean="0"/>
              <a:t>‹#›</a:t>
            </a:fld>
            <a:endParaRPr lang="en-GB"/>
          </a:p>
        </p:txBody>
      </p:sp>
    </p:spTree>
    <p:extLst>
      <p:ext uri="{BB962C8B-B14F-4D97-AF65-F5344CB8AC3E}">
        <p14:creationId xmlns:p14="http://schemas.microsoft.com/office/powerpoint/2010/main" val="602991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069848"/>
            <a:ext cx="2743200" cy="505631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80032" y="1069848"/>
            <a:ext cx="6855968" cy="505631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EFE9BD0-EAA8-4014-9845-90DA49145E23}" type="datetimeFigureOut">
              <a:rPr lang="en-US" altLang="en-US"/>
              <a:pPr>
                <a:defRPr/>
              </a:pPr>
              <a:t>3/31/2017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55C9473-E31F-4B39-B324-F3A7E6C03231}" type="slidenum">
              <a:rPr lang="en-US" altLang="en-US"/>
              <a:pPr/>
              <a:t>‹#›</a:t>
            </a:fld>
            <a:endParaRPr lang="en-US" altLang="en-US"/>
          </a:p>
        </p:txBody>
      </p:sp>
    </p:spTree>
    <p:extLst>
      <p:ext uri="{BB962C8B-B14F-4D97-AF65-F5344CB8AC3E}">
        <p14:creationId xmlns:p14="http://schemas.microsoft.com/office/powerpoint/2010/main" val="80501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5" y="1676400"/>
            <a:ext cx="10769596" cy="1066801"/>
          </a:xfrm>
          <a:prstGeom prst="rect">
            <a:avLst/>
          </a:prstGeom>
        </p:spPr>
        <p:txBody>
          <a:bodyPr/>
          <a:lstStyle>
            <a:lvl1pPr algn="l">
              <a:lnSpc>
                <a:spcPts val="4400"/>
              </a:lnSpc>
              <a:defRPr sz="4800" b="0" i="0">
                <a:solidFill>
                  <a:srgbClr val="09091E"/>
                </a:solidFill>
                <a:latin typeface="Arial"/>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711205" y="2971800"/>
            <a:ext cx="10769596" cy="3505200"/>
          </a:xfrm>
          <a:prstGeom prst="rect">
            <a:avLst/>
          </a:prstGeom>
        </p:spPr>
        <p:txBody>
          <a:bodyPr lIns="0" tIns="0" rIns="0" bIns="0"/>
          <a:lstStyle>
            <a:lvl1pPr marL="0" indent="0" algn="l">
              <a:buNone/>
              <a:defRPr sz="2400" b="0" i="0">
                <a:solidFill>
                  <a:srgbClr val="09091E"/>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Text Placeholder 12"/>
          <p:cNvSpPr>
            <a:spLocks noGrp="1"/>
          </p:cNvSpPr>
          <p:nvPr>
            <p:ph type="body" sz="quarter" idx="10"/>
          </p:nvPr>
        </p:nvSpPr>
        <p:spPr>
          <a:xfrm>
            <a:off x="6197600" y="609600"/>
            <a:ext cx="5283200" cy="228600"/>
          </a:xfrm>
          <a:prstGeom prst="rect">
            <a:avLst/>
          </a:prstGeom>
        </p:spPr>
        <p:txBody>
          <a:bodyPr vert="horz" lIns="0" tIns="0" rIns="0" bIns="0" anchor="t"/>
          <a:lstStyle>
            <a:lvl1pPr algn="r">
              <a:buNone/>
              <a:defRPr sz="1200" b="0" i="0">
                <a:solidFill>
                  <a:srgbClr val="09091E"/>
                </a:solidFill>
                <a:latin typeface="Arial"/>
                <a:cs typeface="Arial"/>
              </a:defRPr>
            </a:lvl1pPr>
            <a:lvl2pPr algn="r">
              <a:buNone/>
              <a:defRPr sz="1200" b="0" i="0">
                <a:solidFill>
                  <a:srgbClr val="09091E"/>
                </a:solidFill>
                <a:latin typeface="Arial"/>
                <a:cs typeface="Arial"/>
              </a:defRPr>
            </a:lvl2pPr>
            <a:lvl3pPr algn="r">
              <a:buNone/>
              <a:defRPr sz="1200" b="0" i="0">
                <a:solidFill>
                  <a:srgbClr val="09091E"/>
                </a:solidFill>
                <a:latin typeface="Arial"/>
                <a:cs typeface="Arial"/>
              </a:defRPr>
            </a:lvl3pPr>
            <a:lvl4pPr algn="r">
              <a:buNone/>
              <a:defRPr sz="1200" b="0" i="0">
                <a:solidFill>
                  <a:srgbClr val="09091E"/>
                </a:solidFill>
                <a:latin typeface="Arial"/>
                <a:cs typeface="Arial"/>
              </a:defRPr>
            </a:lvl4pPr>
            <a:lvl5pPr algn="r">
              <a:buNone/>
              <a:defRPr sz="1200" b="0" i="0">
                <a:solidFill>
                  <a:srgbClr val="09091E"/>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71832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204" y="1676400"/>
            <a:ext cx="10769600" cy="4800601"/>
          </a:xfrm>
          <a:prstGeom prst="rect">
            <a:avLst/>
          </a:prstGeom>
        </p:spPr>
        <p:txBody>
          <a:bodyPr lIns="0" tIns="0" bIns="0"/>
          <a:lstStyle>
            <a:lvl1pPr>
              <a:defRPr sz="2400" b="0" i="0">
                <a:solidFill>
                  <a:srgbClr val="09091E"/>
                </a:solidFill>
                <a:latin typeface="Arial"/>
                <a:cs typeface="Arial"/>
              </a:defRPr>
            </a:lvl1pPr>
            <a:lvl2pPr>
              <a:defRPr sz="2400" b="0" i="0">
                <a:solidFill>
                  <a:srgbClr val="09091E"/>
                </a:solidFill>
                <a:latin typeface="Arial"/>
                <a:cs typeface="Arial"/>
              </a:defRPr>
            </a:lvl2pPr>
            <a:lvl3pPr>
              <a:defRPr sz="2400" b="0" i="0">
                <a:solidFill>
                  <a:srgbClr val="09091E"/>
                </a:solidFill>
                <a:latin typeface="Arial"/>
                <a:cs typeface="Arial"/>
              </a:defRPr>
            </a:lvl3pPr>
            <a:lvl4pPr>
              <a:defRPr sz="2400" b="0" i="0">
                <a:solidFill>
                  <a:srgbClr val="09091E"/>
                </a:solidFill>
                <a:latin typeface="Arial"/>
                <a:cs typeface="Arial"/>
              </a:defRPr>
            </a:lvl4pPr>
            <a:lvl5pPr>
              <a:defRPr sz="2400" b="0" i="0">
                <a:solidFill>
                  <a:srgbClr val="09091E"/>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2"/>
          <p:cNvSpPr>
            <a:spLocks noGrp="1"/>
          </p:cNvSpPr>
          <p:nvPr>
            <p:ph type="body" sz="quarter" idx="10"/>
          </p:nvPr>
        </p:nvSpPr>
        <p:spPr>
          <a:xfrm>
            <a:off x="6197600" y="609600"/>
            <a:ext cx="5283200" cy="228600"/>
          </a:xfrm>
          <a:prstGeom prst="rect">
            <a:avLst/>
          </a:prstGeom>
        </p:spPr>
        <p:txBody>
          <a:bodyPr vert="horz" lIns="0" tIns="0" rIns="0" bIns="0" anchor="t"/>
          <a:lstStyle>
            <a:lvl1pPr algn="r">
              <a:buNone/>
              <a:defRPr sz="1200" b="0" i="0">
                <a:solidFill>
                  <a:srgbClr val="09091E"/>
                </a:solidFill>
                <a:latin typeface="Arial"/>
                <a:cs typeface="Arial"/>
              </a:defRPr>
            </a:lvl1pPr>
            <a:lvl2pPr algn="r">
              <a:buNone/>
              <a:defRPr sz="1200" b="0" i="0">
                <a:solidFill>
                  <a:srgbClr val="09091E"/>
                </a:solidFill>
                <a:latin typeface="Arial"/>
                <a:cs typeface="Arial"/>
              </a:defRPr>
            </a:lvl2pPr>
            <a:lvl3pPr algn="r">
              <a:buNone/>
              <a:defRPr sz="1200" b="0" i="0">
                <a:solidFill>
                  <a:srgbClr val="09091E"/>
                </a:solidFill>
                <a:latin typeface="Arial"/>
                <a:cs typeface="Arial"/>
              </a:defRPr>
            </a:lvl3pPr>
            <a:lvl4pPr algn="r">
              <a:buNone/>
              <a:defRPr sz="1200" b="0" i="0">
                <a:solidFill>
                  <a:srgbClr val="09091E"/>
                </a:solidFill>
                <a:latin typeface="Arial"/>
                <a:cs typeface="Arial"/>
              </a:defRPr>
            </a:lvl4pPr>
            <a:lvl5pPr algn="r">
              <a:buNone/>
              <a:defRPr sz="1200" b="0" i="0">
                <a:solidFill>
                  <a:srgbClr val="09091E"/>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45076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1204" y="1676398"/>
            <a:ext cx="5285313" cy="685802"/>
          </a:xfrm>
          <a:prstGeom prst="rect">
            <a:avLst/>
          </a:prstGeom>
        </p:spPr>
        <p:txBody>
          <a:bodyPr lIns="0" tIns="0" rIns="0" bIns="0" anchor="t"/>
          <a:lstStyle>
            <a:lvl1pPr marL="0" indent="0">
              <a:lnSpc>
                <a:spcPts val="2400"/>
              </a:lnSpc>
              <a:buNone/>
              <a:defRPr sz="2400" b="1" i="0">
                <a:solidFill>
                  <a:srgbClr val="09091E"/>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11204" y="2514601"/>
            <a:ext cx="5285313" cy="3611562"/>
          </a:xfrm>
          <a:prstGeom prst="rect">
            <a:avLst/>
          </a:prstGeom>
        </p:spPr>
        <p:txBody>
          <a:bodyPr lIns="0" tIns="0" rIns="0" bIns="0"/>
          <a:lstStyle>
            <a:lvl1pPr>
              <a:defRPr sz="2400" b="0" i="0">
                <a:solidFill>
                  <a:srgbClr val="09091E"/>
                </a:solidFill>
                <a:latin typeface="Arial"/>
                <a:cs typeface="Arial"/>
              </a:defRPr>
            </a:lvl1pPr>
            <a:lvl2pPr>
              <a:defRPr sz="2400" b="0" i="0">
                <a:solidFill>
                  <a:srgbClr val="09091E"/>
                </a:solidFill>
                <a:latin typeface="Arial"/>
                <a:cs typeface="Arial"/>
              </a:defRPr>
            </a:lvl2pPr>
            <a:lvl3pPr>
              <a:defRPr sz="2400" b="0" i="0">
                <a:solidFill>
                  <a:srgbClr val="09091E"/>
                </a:solidFill>
                <a:latin typeface="Arial"/>
                <a:cs typeface="Arial"/>
              </a:defRPr>
            </a:lvl3pPr>
            <a:lvl4pPr>
              <a:defRPr sz="2400" b="0" i="0">
                <a:solidFill>
                  <a:srgbClr val="09091E"/>
                </a:solidFill>
                <a:latin typeface="Arial"/>
                <a:cs typeface="Arial"/>
              </a:defRPr>
            </a:lvl4pPr>
            <a:lvl5pPr>
              <a:defRPr sz="2400" b="0" i="0">
                <a:solidFill>
                  <a:srgbClr val="09091E"/>
                </a:solidFill>
                <a:latin typeface="Arial"/>
                <a:cs typeface="Aria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0"/>
          </p:nvPr>
        </p:nvSpPr>
        <p:spPr>
          <a:xfrm>
            <a:off x="6197601" y="1676398"/>
            <a:ext cx="5285313" cy="685802"/>
          </a:xfrm>
          <a:prstGeom prst="rect">
            <a:avLst/>
          </a:prstGeom>
        </p:spPr>
        <p:txBody>
          <a:bodyPr lIns="0" tIns="0" rIns="0" bIns="0" anchor="t"/>
          <a:lstStyle>
            <a:lvl1pPr marL="0" indent="0">
              <a:lnSpc>
                <a:spcPts val="2400"/>
              </a:lnSpc>
              <a:buNone/>
              <a:defRPr sz="2400" b="1" i="0">
                <a:solidFill>
                  <a:srgbClr val="09091E"/>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half" idx="11"/>
          </p:nvPr>
        </p:nvSpPr>
        <p:spPr>
          <a:xfrm>
            <a:off x="6197601" y="2514601"/>
            <a:ext cx="5285313" cy="3611562"/>
          </a:xfrm>
          <a:prstGeom prst="rect">
            <a:avLst/>
          </a:prstGeom>
        </p:spPr>
        <p:txBody>
          <a:bodyPr lIns="0" tIns="0" rIns="0" bIns="0"/>
          <a:lstStyle>
            <a:lvl1pPr>
              <a:defRPr sz="2400" b="0" i="0">
                <a:solidFill>
                  <a:srgbClr val="09091E"/>
                </a:solidFill>
                <a:latin typeface="Arial"/>
                <a:cs typeface="Arial"/>
              </a:defRPr>
            </a:lvl1pPr>
            <a:lvl2pPr>
              <a:defRPr sz="2400" b="0" i="0">
                <a:solidFill>
                  <a:srgbClr val="09091E"/>
                </a:solidFill>
                <a:latin typeface="Arial"/>
                <a:cs typeface="Arial"/>
              </a:defRPr>
            </a:lvl2pPr>
            <a:lvl3pPr>
              <a:defRPr sz="2400" b="0" i="0">
                <a:solidFill>
                  <a:srgbClr val="09091E"/>
                </a:solidFill>
                <a:latin typeface="Arial"/>
                <a:cs typeface="Arial"/>
              </a:defRPr>
            </a:lvl3pPr>
            <a:lvl4pPr>
              <a:defRPr sz="2400" b="0" i="0">
                <a:solidFill>
                  <a:srgbClr val="09091E"/>
                </a:solidFill>
                <a:latin typeface="Arial"/>
                <a:cs typeface="Arial"/>
              </a:defRPr>
            </a:lvl4pPr>
            <a:lvl5pPr>
              <a:defRPr sz="2400" b="0" i="0">
                <a:solidFill>
                  <a:srgbClr val="09091E"/>
                </a:solidFill>
                <a:latin typeface="Arial"/>
                <a:cs typeface="Aria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2"/>
          </p:nvPr>
        </p:nvSpPr>
        <p:spPr>
          <a:xfrm>
            <a:off x="6197600" y="609600"/>
            <a:ext cx="5283200" cy="228600"/>
          </a:xfrm>
          <a:prstGeom prst="rect">
            <a:avLst/>
          </a:prstGeom>
        </p:spPr>
        <p:txBody>
          <a:bodyPr vert="horz" lIns="0" tIns="0" rIns="0" bIns="0" anchor="t"/>
          <a:lstStyle>
            <a:lvl1pPr algn="r">
              <a:buNone/>
              <a:defRPr sz="1200" b="0" i="0">
                <a:solidFill>
                  <a:srgbClr val="1F497D"/>
                </a:solidFill>
                <a:latin typeface="Arial"/>
                <a:cs typeface="Arial"/>
              </a:defRPr>
            </a:lvl1pPr>
            <a:lvl2pPr algn="r">
              <a:buNone/>
              <a:defRPr sz="1200" b="0" i="0">
                <a:solidFill>
                  <a:srgbClr val="1F497D"/>
                </a:solidFill>
                <a:latin typeface="Arial"/>
                <a:cs typeface="Arial"/>
              </a:defRPr>
            </a:lvl2pPr>
            <a:lvl3pPr algn="r">
              <a:buNone/>
              <a:defRPr sz="1200" b="0" i="0">
                <a:solidFill>
                  <a:srgbClr val="1F497D"/>
                </a:solidFill>
                <a:latin typeface="Arial"/>
                <a:cs typeface="Arial"/>
              </a:defRPr>
            </a:lvl3pPr>
            <a:lvl4pPr algn="r">
              <a:buNone/>
              <a:defRPr sz="1200" b="0" i="0">
                <a:solidFill>
                  <a:srgbClr val="1F497D"/>
                </a:solidFill>
                <a:latin typeface="Arial"/>
                <a:cs typeface="Arial"/>
              </a:defRPr>
            </a:lvl4pPr>
            <a:lvl5pPr algn="r">
              <a:buNone/>
              <a:defRPr sz="1200" b="0" i="0">
                <a:solidFill>
                  <a:srgbClr val="1F497D"/>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5737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11200" y="1676399"/>
            <a:ext cx="5283200" cy="4800601"/>
          </a:xfrm>
          <a:prstGeom prst="rect">
            <a:avLst/>
          </a:prstGeom>
        </p:spPr>
        <p:txBody>
          <a:bodyPr lIns="0" tIns="0" rIns="0" bIns="0"/>
          <a:lstStyle>
            <a:lvl1pPr>
              <a:defRPr sz="2400" b="0" i="0">
                <a:solidFill>
                  <a:srgbClr val="09091E"/>
                </a:solidFill>
                <a:latin typeface="Arial"/>
                <a:cs typeface="Arial"/>
              </a:defRPr>
            </a:lvl1pPr>
            <a:lvl2pPr>
              <a:defRPr sz="2400" b="0" i="0">
                <a:solidFill>
                  <a:srgbClr val="09091E"/>
                </a:solidFill>
                <a:latin typeface="Arial"/>
                <a:cs typeface="Arial"/>
              </a:defRPr>
            </a:lvl2pPr>
            <a:lvl3pPr>
              <a:defRPr sz="2400" b="0" i="0">
                <a:solidFill>
                  <a:srgbClr val="09091E"/>
                </a:solidFill>
                <a:latin typeface="Arial"/>
                <a:cs typeface="Arial"/>
              </a:defRPr>
            </a:lvl3pPr>
            <a:lvl4pPr>
              <a:defRPr sz="2400" b="0" i="0">
                <a:solidFill>
                  <a:srgbClr val="09091E"/>
                </a:solidFill>
                <a:latin typeface="Arial"/>
                <a:cs typeface="Arial"/>
              </a:defRPr>
            </a:lvl4pPr>
            <a:lvl5pPr>
              <a:defRPr sz="2400" b="0" i="0">
                <a:solidFill>
                  <a:srgbClr val="09091E"/>
                </a:solidFill>
                <a:latin typeface="Arial"/>
                <a:cs typeface="Aria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sz="half" idx="10"/>
          </p:nvPr>
        </p:nvSpPr>
        <p:spPr>
          <a:xfrm>
            <a:off x="6197600" y="1676399"/>
            <a:ext cx="5283200" cy="4800601"/>
          </a:xfrm>
          <a:prstGeom prst="rect">
            <a:avLst/>
          </a:prstGeom>
        </p:spPr>
        <p:txBody>
          <a:bodyPr lIns="0" tIns="0" rIns="0" bIns="0"/>
          <a:lstStyle>
            <a:lvl1pPr>
              <a:defRPr sz="2400" b="0" i="0">
                <a:solidFill>
                  <a:srgbClr val="09091E"/>
                </a:solidFill>
                <a:latin typeface="Arial"/>
                <a:cs typeface="Arial"/>
              </a:defRPr>
            </a:lvl1pPr>
            <a:lvl2pPr>
              <a:defRPr sz="2400" b="0" i="0">
                <a:solidFill>
                  <a:srgbClr val="09091E"/>
                </a:solidFill>
                <a:latin typeface="Arial"/>
                <a:cs typeface="Arial"/>
              </a:defRPr>
            </a:lvl2pPr>
            <a:lvl3pPr>
              <a:defRPr sz="2400" b="0" i="0">
                <a:solidFill>
                  <a:srgbClr val="09091E"/>
                </a:solidFill>
                <a:latin typeface="Arial"/>
                <a:cs typeface="Arial"/>
              </a:defRPr>
            </a:lvl3pPr>
            <a:lvl4pPr>
              <a:defRPr sz="2400" b="0" i="0">
                <a:solidFill>
                  <a:srgbClr val="09091E"/>
                </a:solidFill>
                <a:latin typeface="Arial"/>
                <a:cs typeface="Arial"/>
              </a:defRPr>
            </a:lvl4pPr>
            <a:lvl5pPr>
              <a:defRPr sz="2400" b="0" i="0">
                <a:solidFill>
                  <a:srgbClr val="09091E"/>
                </a:solidFill>
                <a:latin typeface="Arial"/>
                <a:cs typeface="Aria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2"/>
          <p:cNvSpPr>
            <a:spLocks noGrp="1"/>
          </p:cNvSpPr>
          <p:nvPr>
            <p:ph type="body" sz="quarter" idx="11"/>
          </p:nvPr>
        </p:nvSpPr>
        <p:spPr>
          <a:xfrm>
            <a:off x="6197600" y="609600"/>
            <a:ext cx="5283200" cy="228600"/>
          </a:xfrm>
          <a:prstGeom prst="rect">
            <a:avLst/>
          </a:prstGeom>
        </p:spPr>
        <p:txBody>
          <a:bodyPr vert="horz" lIns="0" tIns="0" rIns="0" bIns="0" anchor="t"/>
          <a:lstStyle>
            <a:lvl1pPr algn="r">
              <a:buNone/>
              <a:defRPr sz="1200" b="0" i="0">
                <a:solidFill>
                  <a:srgbClr val="09091E"/>
                </a:solidFill>
                <a:latin typeface="Arial"/>
                <a:cs typeface="Arial"/>
              </a:defRPr>
            </a:lvl1pPr>
            <a:lvl2pPr algn="r">
              <a:buNone/>
              <a:defRPr sz="1200" b="0" i="0">
                <a:solidFill>
                  <a:srgbClr val="09091E"/>
                </a:solidFill>
                <a:latin typeface="Arial"/>
                <a:cs typeface="Arial"/>
              </a:defRPr>
            </a:lvl2pPr>
            <a:lvl3pPr algn="r">
              <a:buNone/>
              <a:defRPr sz="1200" b="0" i="0">
                <a:solidFill>
                  <a:srgbClr val="09091E"/>
                </a:solidFill>
                <a:latin typeface="Arial"/>
                <a:cs typeface="Arial"/>
              </a:defRPr>
            </a:lvl3pPr>
            <a:lvl4pPr algn="r">
              <a:buNone/>
              <a:defRPr sz="1200" b="0" i="0">
                <a:solidFill>
                  <a:srgbClr val="09091E"/>
                </a:solidFill>
                <a:latin typeface="Arial"/>
                <a:cs typeface="Arial"/>
              </a:defRPr>
            </a:lvl4pPr>
            <a:lvl5pPr algn="r">
              <a:buNone/>
              <a:defRPr sz="1200" b="0" i="0">
                <a:solidFill>
                  <a:srgbClr val="09091E"/>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24550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76399"/>
            <a:ext cx="6815667" cy="4800601"/>
          </a:xfrm>
          <a:prstGeom prst="rect">
            <a:avLst/>
          </a:prstGeom>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p:txBody>
      </p:sp>
      <p:sp>
        <p:nvSpPr>
          <p:cNvPr id="4" name="Text Placeholder 3"/>
          <p:cNvSpPr>
            <a:spLocks noGrp="1"/>
          </p:cNvSpPr>
          <p:nvPr>
            <p:ph type="body" sz="half" idx="2"/>
          </p:nvPr>
        </p:nvSpPr>
        <p:spPr>
          <a:xfrm>
            <a:off x="711201" y="1676399"/>
            <a:ext cx="3909484" cy="4800601"/>
          </a:xfrm>
          <a:prstGeom prst="rect">
            <a:avLst/>
          </a:prstGeom>
        </p:spPr>
        <p:txBody>
          <a:bodyPr lIns="0" tIns="0" rIns="0" bIns="0"/>
          <a:lstStyle>
            <a:lvl1pPr marL="0" indent="0">
              <a:buNone/>
              <a:defRPr sz="1400" b="0" i="0">
                <a:solidFill>
                  <a:srgbClr val="09091E"/>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12"/>
          <p:cNvSpPr>
            <a:spLocks noGrp="1"/>
          </p:cNvSpPr>
          <p:nvPr>
            <p:ph type="body" sz="quarter" idx="10"/>
          </p:nvPr>
        </p:nvSpPr>
        <p:spPr>
          <a:xfrm>
            <a:off x="6197600" y="609600"/>
            <a:ext cx="5283200" cy="228600"/>
          </a:xfrm>
          <a:prstGeom prst="rect">
            <a:avLst/>
          </a:prstGeom>
        </p:spPr>
        <p:txBody>
          <a:bodyPr vert="horz" lIns="0" tIns="0" rIns="0" bIns="0" anchor="t"/>
          <a:lstStyle>
            <a:lvl1pPr algn="r">
              <a:buNone/>
              <a:defRPr sz="1200" b="0" i="0">
                <a:solidFill>
                  <a:srgbClr val="09091E"/>
                </a:solidFill>
                <a:latin typeface="Arial"/>
                <a:cs typeface="Arial"/>
              </a:defRPr>
            </a:lvl1pPr>
            <a:lvl2pPr algn="r">
              <a:buNone/>
              <a:defRPr sz="1200" b="0" i="0">
                <a:solidFill>
                  <a:srgbClr val="09091E"/>
                </a:solidFill>
                <a:latin typeface="Arial"/>
                <a:cs typeface="Arial"/>
              </a:defRPr>
            </a:lvl2pPr>
            <a:lvl3pPr algn="r">
              <a:buNone/>
              <a:defRPr sz="1200" b="0" i="0">
                <a:solidFill>
                  <a:srgbClr val="09091E"/>
                </a:solidFill>
                <a:latin typeface="Arial"/>
                <a:cs typeface="Arial"/>
              </a:defRPr>
            </a:lvl3pPr>
            <a:lvl4pPr algn="r">
              <a:buNone/>
              <a:defRPr sz="1200" b="0" i="0">
                <a:solidFill>
                  <a:srgbClr val="09091E"/>
                </a:solidFill>
                <a:latin typeface="Arial"/>
                <a:cs typeface="Arial"/>
              </a:defRPr>
            </a:lvl4pPr>
            <a:lvl5pPr algn="r">
              <a:buNone/>
              <a:defRPr sz="1200" b="0" i="0">
                <a:solidFill>
                  <a:srgbClr val="09091E"/>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677942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ext Placeholder 12"/>
          <p:cNvSpPr>
            <a:spLocks noGrp="1"/>
          </p:cNvSpPr>
          <p:nvPr>
            <p:ph type="body" sz="quarter" idx="10"/>
          </p:nvPr>
        </p:nvSpPr>
        <p:spPr>
          <a:xfrm>
            <a:off x="6197600" y="609600"/>
            <a:ext cx="5283200" cy="228600"/>
          </a:xfrm>
          <a:prstGeom prst="rect">
            <a:avLst/>
          </a:prstGeom>
        </p:spPr>
        <p:txBody>
          <a:bodyPr vert="horz" lIns="0" tIns="0" rIns="0" bIns="0" anchor="t"/>
          <a:lstStyle>
            <a:lvl1pPr algn="r">
              <a:buNone/>
              <a:defRPr sz="1200" b="0" i="0">
                <a:solidFill>
                  <a:srgbClr val="09091E"/>
                </a:solidFill>
                <a:latin typeface="Arial"/>
                <a:cs typeface="Arial"/>
              </a:defRPr>
            </a:lvl1pPr>
            <a:lvl2pPr algn="r">
              <a:buNone/>
              <a:defRPr sz="1200" b="0" i="0">
                <a:solidFill>
                  <a:srgbClr val="09091E"/>
                </a:solidFill>
                <a:latin typeface="Arial"/>
                <a:cs typeface="Arial"/>
              </a:defRPr>
            </a:lvl2pPr>
            <a:lvl3pPr algn="r">
              <a:buNone/>
              <a:defRPr sz="1200" b="0" i="0">
                <a:solidFill>
                  <a:srgbClr val="09091E"/>
                </a:solidFill>
                <a:latin typeface="Arial"/>
                <a:cs typeface="Arial"/>
              </a:defRPr>
            </a:lvl3pPr>
            <a:lvl4pPr algn="r">
              <a:buNone/>
              <a:defRPr sz="1200" b="0" i="0">
                <a:solidFill>
                  <a:srgbClr val="09091E"/>
                </a:solidFill>
                <a:latin typeface="Arial"/>
                <a:cs typeface="Arial"/>
              </a:defRPr>
            </a:lvl4pPr>
            <a:lvl5pPr algn="r">
              <a:buNone/>
              <a:defRPr sz="1200" b="0" i="0">
                <a:solidFill>
                  <a:srgbClr val="09091E"/>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87049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Box 4"/>
          <p:cNvSpPr txBox="1"/>
          <p:nvPr userDrawn="1"/>
        </p:nvSpPr>
        <p:spPr>
          <a:xfrm>
            <a:off x="711200" y="6248401"/>
            <a:ext cx="7112000" cy="92075"/>
          </a:xfrm>
          <a:prstGeom prst="rect">
            <a:avLst/>
          </a:prstGeom>
          <a:noFill/>
        </p:spPr>
        <p:txBody>
          <a:bodyPr lIns="0" tIns="0" rIns="0" bIns="0">
            <a:spAutoFit/>
          </a:bodyPr>
          <a:lstStyle>
            <a:lvl1pPr>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pPr>
              <a:defRPr/>
            </a:pPr>
            <a:r>
              <a:rPr lang="en-US" sz="900" baseline="30000" smtClean="0">
                <a:solidFill>
                  <a:srgbClr val="FFFFFF"/>
                </a:solidFill>
                <a:latin typeface="Arial" charset="0"/>
                <a:cs typeface="Arial" charset="0"/>
              </a:rPr>
              <a:t>The University of Edinburgh is a charitable body, registered in Scotland, with registration number SC005336.</a:t>
            </a:r>
          </a:p>
        </p:txBody>
      </p:sp>
      <p:sp>
        <p:nvSpPr>
          <p:cNvPr id="3" name="Subtitle 2"/>
          <p:cNvSpPr>
            <a:spLocks noGrp="1"/>
          </p:cNvSpPr>
          <p:nvPr>
            <p:ph type="subTitle" idx="1"/>
          </p:nvPr>
        </p:nvSpPr>
        <p:spPr>
          <a:xfrm>
            <a:off x="711200" y="3048000"/>
            <a:ext cx="9652000" cy="2590800"/>
          </a:xfrm>
          <a:prstGeom prst="rect">
            <a:avLst/>
          </a:prstGeom>
        </p:spPr>
        <p:txBody>
          <a:bodyPr lIns="0" tIns="0" rIns="0" bIns="0"/>
          <a:lstStyle>
            <a:lvl1pPr marL="0" indent="0" algn="l">
              <a:buNone/>
              <a:defRPr sz="1000" b="0" i="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ext Placeholder 3"/>
          <p:cNvSpPr>
            <a:spLocks noGrp="1"/>
          </p:cNvSpPr>
          <p:nvPr>
            <p:ph type="body" sz="half" idx="2"/>
          </p:nvPr>
        </p:nvSpPr>
        <p:spPr>
          <a:xfrm>
            <a:off x="711200" y="1676399"/>
            <a:ext cx="8940800" cy="1219202"/>
          </a:xfrm>
          <a:prstGeom prst="rect">
            <a:avLst/>
          </a:prstGeom>
        </p:spPr>
        <p:txBody>
          <a:bodyPr lIns="0" tIns="0" rIns="0" bIns="0"/>
          <a:lstStyle>
            <a:lvl1pPr marL="0" indent="0">
              <a:buNone/>
              <a:defRPr sz="1400" b="0" i="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Title 11"/>
          <p:cNvSpPr>
            <a:spLocks noGrp="1"/>
          </p:cNvSpPr>
          <p:nvPr>
            <p:ph type="title"/>
          </p:nvPr>
        </p:nvSpPr>
        <p:spPr>
          <a:xfrm>
            <a:off x="5588000" y="563562"/>
            <a:ext cx="5943600" cy="350838"/>
          </a:xfrm>
          <a:prstGeom prst="rect">
            <a:avLst/>
          </a:prstGeom>
        </p:spPr>
        <p:txBody>
          <a:bodyPr vert="horz" lIns="0" rIns="0" bIns="0"/>
          <a:lstStyle>
            <a:lvl1pPr algn="r">
              <a:defRPr sz="1200" b="0" i="0">
                <a:solidFill>
                  <a:srgbClr val="FFFFFF"/>
                </a:solidFill>
                <a:latin typeface="Arial"/>
                <a:cs typeface="Arial"/>
              </a:defRPr>
            </a:lvl1pPr>
          </a:lstStyle>
          <a:p>
            <a:r>
              <a:rPr lang="en-US" smtClean="0"/>
              <a:t>Click to edit Master title style</a:t>
            </a:r>
            <a:endParaRPr lang="en-US"/>
          </a:p>
        </p:txBody>
      </p:sp>
    </p:spTree>
    <p:extLst>
      <p:ext uri="{BB962C8B-B14F-4D97-AF65-F5344CB8AC3E}">
        <p14:creationId xmlns:p14="http://schemas.microsoft.com/office/powerpoint/2010/main" val="40058529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5.jpe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9091E"/>
        </a:solidFill>
        <a:effectLst/>
      </p:bgPr>
    </p:bg>
    <p:spTree>
      <p:nvGrpSpPr>
        <p:cNvPr id="1" name=""/>
        <p:cNvGrpSpPr/>
        <p:nvPr/>
      </p:nvGrpSpPr>
      <p:grpSpPr>
        <a:xfrm>
          <a:off x="0" y="0"/>
          <a:ext cx="0" cy="0"/>
          <a:chOff x="0" y="0"/>
          <a:chExt cx="0" cy="0"/>
        </a:xfrm>
      </p:grpSpPr>
      <p:pic>
        <p:nvPicPr>
          <p:cNvPr id="1026" name="Picture 7" descr="UoE_Crest_WO.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97600" y="2335214"/>
            <a:ext cx="5283200" cy="3989387"/>
          </a:xfrm>
          <a:prstGeom prst="rect">
            <a:avLst/>
          </a:prstGeom>
          <a:noFill/>
          <a:ln>
            <a:noFill/>
          </a:ln>
          <a:extLst>
            <a:ext uri="{909E8E84-426E-40DD-AFC4-6F175D3DCCD1}">
              <a14:hiddenFill xmlns:a14="http://schemas.microsoft.com/office/drawing/2010/main">
                <a:solidFill>
                  <a:srgbClr val="FFFFFF">
                    <a:alpha val="20000"/>
                  </a:srgbClr>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711200" y="1828800"/>
            <a:ext cx="107696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028" name="Picture 5" descr="UoE_Geosciences_PPT sample logo_W.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201" y="523876"/>
            <a:ext cx="5221817"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3083282"/>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1200" y="1370014"/>
            <a:ext cx="10769600" cy="1587"/>
          </a:xfrm>
          <a:prstGeom prst="line">
            <a:avLst/>
          </a:prstGeom>
          <a:ln>
            <a:solidFill>
              <a:srgbClr val="09091E"/>
            </a:solidFill>
          </a:ln>
        </p:spPr>
        <p:style>
          <a:lnRef idx="1">
            <a:schemeClr val="accent1"/>
          </a:lnRef>
          <a:fillRef idx="0">
            <a:schemeClr val="accent1"/>
          </a:fillRef>
          <a:effectRef idx="0">
            <a:schemeClr val="accent1"/>
          </a:effectRef>
          <a:fontRef idx="minor">
            <a:schemeClr val="tx1"/>
          </a:fontRef>
        </p:style>
      </p:cxnSp>
      <p:sp>
        <p:nvSpPr>
          <p:cNvPr id="2051" name="Title Placeholder 13"/>
          <p:cNvSpPr>
            <a:spLocks noGrp="1"/>
          </p:cNvSpPr>
          <p:nvPr>
            <p:ph type="title"/>
          </p:nvPr>
        </p:nvSpPr>
        <p:spPr bwMode="auto">
          <a:xfrm>
            <a:off x="5892800" y="603250"/>
            <a:ext cx="5588000"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pic>
        <p:nvPicPr>
          <p:cNvPr id="2052" name="Picture 5" descr="UoE_Geosciences_PPT sample logo.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1200" y="515939"/>
            <a:ext cx="34544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201379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timing>
    <p:tnLst>
      <p:par>
        <p:cTn id="1" dur="indefinite" restart="never" nodeType="tmRoot"/>
      </p:par>
    </p:tnLst>
  </p:timing>
  <p:txStyles>
    <p:titleStyle>
      <a:lvl1pPr algn="r" defTabSz="457200" rtl="0" eaLnBrk="1" fontAlgn="base" hangingPunct="1">
        <a:spcBef>
          <a:spcPct val="0"/>
        </a:spcBef>
        <a:spcAft>
          <a:spcPct val="0"/>
        </a:spcAft>
        <a:defRPr sz="1200" kern="1200">
          <a:solidFill>
            <a:srgbClr val="09091E"/>
          </a:solidFill>
          <a:latin typeface="Arial"/>
          <a:ea typeface="MS PGothic" panose="020B0600070205080204" pitchFamily="34" charset="-128"/>
          <a:cs typeface="Arial"/>
        </a:defRPr>
      </a:lvl1pPr>
      <a:lvl2pPr algn="r" defTabSz="457200" rtl="0" eaLnBrk="1" fontAlgn="base" hangingPunct="1">
        <a:spcBef>
          <a:spcPct val="0"/>
        </a:spcBef>
        <a:spcAft>
          <a:spcPct val="0"/>
        </a:spcAft>
        <a:defRPr sz="1200">
          <a:solidFill>
            <a:srgbClr val="09091E"/>
          </a:solidFill>
          <a:latin typeface="Arial" charset="0"/>
          <a:ea typeface="MS PGothic" panose="020B0600070205080204" pitchFamily="34" charset="-128"/>
        </a:defRPr>
      </a:lvl2pPr>
      <a:lvl3pPr algn="r" defTabSz="457200" rtl="0" eaLnBrk="1" fontAlgn="base" hangingPunct="1">
        <a:spcBef>
          <a:spcPct val="0"/>
        </a:spcBef>
        <a:spcAft>
          <a:spcPct val="0"/>
        </a:spcAft>
        <a:defRPr sz="1200">
          <a:solidFill>
            <a:srgbClr val="09091E"/>
          </a:solidFill>
          <a:latin typeface="Arial" charset="0"/>
          <a:ea typeface="MS PGothic" panose="020B0600070205080204" pitchFamily="34" charset="-128"/>
        </a:defRPr>
      </a:lvl3pPr>
      <a:lvl4pPr algn="r" defTabSz="457200" rtl="0" eaLnBrk="1" fontAlgn="base" hangingPunct="1">
        <a:spcBef>
          <a:spcPct val="0"/>
        </a:spcBef>
        <a:spcAft>
          <a:spcPct val="0"/>
        </a:spcAft>
        <a:defRPr sz="1200">
          <a:solidFill>
            <a:srgbClr val="09091E"/>
          </a:solidFill>
          <a:latin typeface="Arial" charset="0"/>
          <a:ea typeface="MS PGothic" panose="020B0600070205080204" pitchFamily="34" charset="-128"/>
        </a:defRPr>
      </a:lvl4pPr>
      <a:lvl5pPr algn="r" defTabSz="457200" rtl="0" eaLnBrk="1" fontAlgn="base" hangingPunct="1">
        <a:spcBef>
          <a:spcPct val="0"/>
        </a:spcBef>
        <a:spcAft>
          <a:spcPct val="0"/>
        </a:spcAft>
        <a:defRPr sz="1200">
          <a:solidFill>
            <a:srgbClr val="09091E"/>
          </a:solidFill>
          <a:latin typeface="Arial" charset="0"/>
          <a:ea typeface="MS PGothic" panose="020B0600070205080204" pitchFamily="34" charset="-128"/>
        </a:defRPr>
      </a:lvl5pPr>
      <a:lvl6pPr marL="457200" algn="r" defTabSz="457200" rtl="0" eaLnBrk="1" fontAlgn="base" hangingPunct="1">
        <a:spcBef>
          <a:spcPct val="0"/>
        </a:spcBef>
        <a:spcAft>
          <a:spcPct val="0"/>
        </a:spcAft>
        <a:defRPr sz="1200">
          <a:solidFill>
            <a:srgbClr val="1F497D"/>
          </a:solidFill>
          <a:latin typeface="Arial" charset="0"/>
          <a:ea typeface="ＭＳ Ｐゴシック" charset="0"/>
        </a:defRPr>
      </a:lvl6pPr>
      <a:lvl7pPr marL="914400" algn="r" defTabSz="457200" rtl="0" eaLnBrk="1" fontAlgn="base" hangingPunct="1">
        <a:spcBef>
          <a:spcPct val="0"/>
        </a:spcBef>
        <a:spcAft>
          <a:spcPct val="0"/>
        </a:spcAft>
        <a:defRPr sz="1200">
          <a:solidFill>
            <a:srgbClr val="1F497D"/>
          </a:solidFill>
          <a:latin typeface="Arial" charset="0"/>
          <a:ea typeface="ＭＳ Ｐゴシック" charset="0"/>
        </a:defRPr>
      </a:lvl7pPr>
      <a:lvl8pPr marL="1371600" algn="r" defTabSz="457200" rtl="0" eaLnBrk="1" fontAlgn="base" hangingPunct="1">
        <a:spcBef>
          <a:spcPct val="0"/>
        </a:spcBef>
        <a:spcAft>
          <a:spcPct val="0"/>
        </a:spcAft>
        <a:defRPr sz="1200">
          <a:solidFill>
            <a:srgbClr val="1F497D"/>
          </a:solidFill>
          <a:latin typeface="Arial" charset="0"/>
          <a:ea typeface="ＭＳ Ｐゴシック" charset="0"/>
        </a:defRPr>
      </a:lvl8pPr>
      <a:lvl9pPr marL="1828800" algn="r" defTabSz="457200" rtl="0" eaLnBrk="1" fontAlgn="base" hangingPunct="1">
        <a:spcBef>
          <a:spcPct val="0"/>
        </a:spcBef>
        <a:spcAft>
          <a:spcPct val="0"/>
        </a:spcAft>
        <a:defRPr sz="1200">
          <a:solidFill>
            <a:srgbClr val="1F497D"/>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9091E"/>
        </a:solidFill>
        <a:effectLst/>
      </p:bgPr>
    </p:bg>
    <p:spTree>
      <p:nvGrpSpPr>
        <p:cNvPr id="1" name=""/>
        <p:cNvGrpSpPr/>
        <p:nvPr/>
      </p:nvGrpSpPr>
      <p:grpSpPr>
        <a:xfrm>
          <a:off x="0" y="0"/>
          <a:ext cx="0" cy="0"/>
          <a:chOff x="0" y="0"/>
          <a:chExt cx="0" cy="0"/>
        </a:xfrm>
      </p:grpSpPr>
      <p:pic>
        <p:nvPicPr>
          <p:cNvPr id="3074" name="Picture 7" descr="UoE_Geosciences_W.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1200" y="523875"/>
            <a:ext cx="34544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p:nvCxnSpPr>
        <p:spPr>
          <a:xfrm>
            <a:off x="711200" y="1370014"/>
            <a:ext cx="10769600" cy="158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258102"/>
      </p:ext>
    </p:extLst>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890184" y="977900"/>
            <a:ext cx="96922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1890184" y="2166939"/>
            <a:ext cx="9692216"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827FD982-E94E-4491-8A34-A1F0E8C66E52}" type="datetimeFigureOut">
              <a:rPr lang="en-US" altLang="en-US"/>
              <a:pPr>
                <a:defRPr/>
              </a:pPr>
              <a:t>3/31/2017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F530AFB-46CD-45B1-BAB3-EFC8D88F01C1}" type="slidenum">
              <a:rPr lang="en-US" altLang="en-US"/>
              <a:pPr/>
              <a:t>‹#›</a:t>
            </a:fld>
            <a:endParaRPr lang="en-US" altLang="en-US"/>
          </a:p>
        </p:txBody>
      </p:sp>
    </p:spTree>
    <p:extLst>
      <p:ext uri="{BB962C8B-B14F-4D97-AF65-F5344CB8AC3E}">
        <p14:creationId xmlns:p14="http://schemas.microsoft.com/office/powerpoint/2010/main" val="24313470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fontAlgn="base" hangingPunct="1">
        <a:spcBef>
          <a:spcPct val="0"/>
        </a:spcBef>
        <a:spcAft>
          <a:spcPct val="0"/>
        </a:spcAft>
        <a:defRPr sz="3600" kern="1200">
          <a:solidFill>
            <a:schemeClr val="tx1"/>
          </a:solidFill>
          <a:latin typeface="+mj-lt"/>
          <a:ea typeface="MS PGothic" pitchFamily="34" charset="-128"/>
          <a:cs typeface="+mj-cs"/>
        </a:defRPr>
      </a:lvl1pPr>
      <a:lvl2pPr algn="l" defTabSz="457200" rtl="0" eaLnBrk="1" fontAlgn="base" hangingPunct="1">
        <a:spcBef>
          <a:spcPct val="0"/>
        </a:spcBef>
        <a:spcAft>
          <a:spcPct val="0"/>
        </a:spcAft>
        <a:defRPr sz="3600">
          <a:solidFill>
            <a:schemeClr val="tx1"/>
          </a:solidFill>
          <a:latin typeface="Calibri" pitchFamily="34" charset="0"/>
          <a:ea typeface="MS PGothic" pitchFamily="34" charset="-128"/>
        </a:defRPr>
      </a:lvl2pPr>
      <a:lvl3pPr algn="l" defTabSz="457200" rtl="0" eaLnBrk="1" fontAlgn="base" hangingPunct="1">
        <a:spcBef>
          <a:spcPct val="0"/>
        </a:spcBef>
        <a:spcAft>
          <a:spcPct val="0"/>
        </a:spcAft>
        <a:defRPr sz="3600">
          <a:solidFill>
            <a:schemeClr val="tx1"/>
          </a:solidFill>
          <a:latin typeface="Calibri" pitchFamily="34" charset="0"/>
          <a:ea typeface="MS PGothic" pitchFamily="34" charset="-128"/>
        </a:defRPr>
      </a:lvl3pPr>
      <a:lvl4pPr algn="l" defTabSz="457200" rtl="0" eaLnBrk="1" fontAlgn="base" hangingPunct="1">
        <a:spcBef>
          <a:spcPct val="0"/>
        </a:spcBef>
        <a:spcAft>
          <a:spcPct val="0"/>
        </a:spcAft>
        <a:defRPr sz="3600">
          <a:solidFill>
            <a:schemeClr val="tx1"/>
          </a:solidFill>
          <a:latin typeface="Calibri" pitchFamily="34" charset="0"/>
          <a:ea typeface="MS PGothic" pitchFamily="34" charset="-128"/>
        </a:defRPr>
      </a:lvl4pPr>
      <a:lvl5pPr algn="l" defTabSz="457200" rtl="0" eaLnBrk="1" fontAlgn="base" hangingPunct="1">
        <a:spcBef>
          <a:spcPct val="0"/>
        </a:spcBef>
        <a:spcAft>
          <a:spcPct val="0"/>
        </a:spcAft>
        <a:defRPr sz="3600">
          <a:solidFill>
            <a:schemeClr val="tx1"/>
          </a:solidFill>
          <a:latin typeface="Calibri" pitchFamily="34" charset="0"/>
          <a:ea typeface="MS PGothic" pitchFamily="34"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hyperlink" Target="http://dx.doi.org/10.18552/joaw.v6i1.268"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7548" y="890649"/>
            <a:ext cx="9151752" cy="3051959"/>
          </a:xfrm>
        </p:spPr>
        <p:txBody>
          <a:bodyPr/>
          <a:lstStyle/>
          <a:p>
            <a:r>
              <a:rPr lang="en-GB" dirty="0" smtClean="0"/>
              <a:t/>
            </a:r>
            <a:br>
              <a:rPr lang="en-GB" dirty="0" smtClean="0"/>
            </a:br>
            <a:r>
              <a:rPr lang="en-GB" sz="3600" dirty="0" smtClean="0"/>
              <a:t>EAP AND SUBJECT SPECIALIST ACADEMIC WRITING FEEDBACK COLLABORATION.</a:t>
            </a:r>
            <a:br>
              <a:rPr lang="en-GB" sz="3600" dirty="0" smtClean="0"/>
            </a:br>
            <a:r>
              <a:rPr lang="en-GB" sz="3600" dirty="0" smtClean="0"/>
              <a:t/>
            </a:r>
            <a:br>
              <a:rPr lang="en-GB" sz="3600" dirty="0" smtClean="0"/>
            </a:br>
            <a:r>
              <a:rPr lang="en-GB" sz="2800" b="0" dirty="0" smtClean="0"/>
              <a:t>Jill Northcott and David Caulton </a:t>
            </a:r>
            <a:br>
              <a:rPr lang="en-GB" sz="2800" b="0" dirty="0" smtClean="0"/>
            </a:br>
            <a:r>
              <a:rPr lang="en-GB" sz="2800" b="0" dirty="0" smtClean="0"/>
              <a:t>ELE, University of Edinburgh</a:t>
            </a:r>
            <a:r>
              <a:rPr lang="en-GB" dirty="0" smtClean="0"/>
              <a:t/>
            </a:r>
            <a:br>
              <a:rPr lang="en-GB" dirty="0" smtClean="0"/>
            </a:br>
            <a:endParaRPr lang="en-GB" dirty="0"/>
          </a:p>
        </p:txBody>
      </p:sp>
      <p:sp>
        <p:nvSpPr>
          <p:cNvPr id="3" name="Subtitle 2"/>
          <p:cNvSpPr>
            <a:spLocks noGrp="1"/>
          </p:cNvSpPr>
          <p:nvPr>
            <p:ph type="subTitle" idx="1"/>
          </p:nvPr>
        </p:nvSpPr>
        <p:spPr>
          <a:xfrm>
            <a:off x="2470068" y="4061361"/>
            <a:ext cx="8121732" cy="2415639"/>
          </a:xfrm>
        </p:spPr>
        <p:txBody>
          <a:bodyPr/>
          <a:lstStyle/>
          <a:p>
            <a:r>
              <a:rPr lang="en-GB" dirty="0" smtClean="0"/>
              <a:t>Addressing the State of the Union: Working Together = Learning Together.</a:t>
            </a:r>
          </a:p>
          <a:p>
            <a:r>
              <a:rPr lang="en-GB" dirty="0" smtClean="0"/>
              <a:t>BALEAP Biennial Conference. Bristol. </a:t>
            </a:r>
          </a:p>
          <a:p>
            <a:r>
              <a:rPr lang="en-GB" dirty="0" smtClean="0"/>
              <a:t>7-9 April 2017</a:t>
            </a:r>
          </a:p>
          <a:p>
            <a:endParaRPr lang="en-GB" dirty="0"/>
          </a:p>
        </p:txBody>
      </p:sp>
    </p:spTree>
    <p:extLst>
      <p:ext uri="{BB962C8B-B14F-4D97-AF65-F5344CB8AC3E}">
        <p14:creationId xmlns:p14="http://schemas.microsoft.com/office/powerpoint/2010/main" val="199456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629" y="1090789"/>
            <a:ext cx="9692216" cy="1143000"/>
          </a:xfrm>
        </p:spPr>
        <p:txBody>
          <a:bodyPr/>
          <a:lstStyle/>
          <a:p>
            <a:pPr marL="357188" indent="-357188"/>
            <a:r>
              <a:rPr lang="en-GB" sz="2800" b="1" dirty="0"/>
              <a:t>3. Which of those three aspects do you put emphasis on giving feedback </a:t>
            </a:r>
            <a:r>
              <a:rPr lang="en-GB" sz="2800" b="1" dirty="0" smtClean="0"/>
              <a:t>on?</a:t>
            </a:r>
            <a:endParaRPr lang="en-GB" sz="2800" b="1" dirty="0"/>
          </a:p>
        </p:txBody>
      </p:sp>
      <p:sp>
        <p:nvSpPr>
          <p:cNvPr id="3" name="Content Placeholder 2"/>
          <p:cNvSpPr>
            <a:spLocks noGrp="1"/>
          </p:cNvSpPr>
          <p:nvPr>
            <p:ph idx="1"/>
          </p:nvPr>
        </p:nvSpPr>
        <p:spPr>
          <a:xfrm>
            <a:off x="2438399" y="2381428"/>
            <a:ext cx="9110134" cy="4233861"/>
          </a:xfrm>
        </p:spPr>
        <p:txBody>
          <a:bodyPr/>
          <a:lstStyle/>
          <a:p>
            <a:r>
              <a:rPr lang="en-GB" sz="2800" dirty="0" smtClean="0"/>
              <a:t>Language </a:t>
            </a:r>
            <a:r>
              <a:rPr lang="en-GB" sz="2800" dirty="0"/>
              <a:t>(when it is generic academic, not subject-specific) and structure. </a:t>
            </a:r>
            <a:r>
              <a:rPr lang="en-GB" sz="2800" dirty="0" smtClean="0">
                <a:solidFill>
                  <a:srgbClr val="FF0000"/>
                </a:solidFill>
              </a:rPr>
              <a:t>(WT </a:t>
            </a:r>
            <a:r>
              <a:rPr lang="en-GB" sz="2800" dirty="0">
                <a:solidFill>
                  <a:srgbClr val="FF0000"/>
                </a:solidFill>
              </a:rPr>
              <a:t>7</a:t>
            </a:r>
            <a:r>
              <a:rPr lang="en-GB" sz="2800" dirty="0" smtClean="0">
                <a:solidFill>
                  <a:srgbClr val="FF0000"/>
                </a:solidFill>
              </a:rPr>
              <a:t>)</a:t>
            </a:r>
          </a:p>
          <a:p>
            <a:endParaRPr lang="en-GB" sz="1400" dirty="0">
              <a:solidFill>
                <a:srgbClr val="FF0000"/>
              </a:solidFill>
            </a:endParaRPr>
          </a:p>
          <a:p>
            <a:r>
              <a:rPr lang="en-GB" sz="2800" dirty="0"/>
              <a:t>I have tended to feel that my role was to focus on language and structure first.  In a situation where I had experience of the subject area, I could perhaps advise in terms of content, certainly in terms of source choice, and the need to bring sources and ideas into dialogue - how to make choices about and manage content, perhaps. </a:t>
            </a:r>
            <a:r>
              <a:rPr lang="en-GB" sz="2800" dirty="0" smtClean="0">
                <a:solidFill>
                  <a:srgbClr val="FF0000"/>
                </a:solidFill>
              </a:rPr>
              <a:t>(WT </a:t>
            </a:r>
            <a:r>
              <a:rPr lang="en-GB" sz="2800" dirty="0">
                <a:solidFill>
                  <a:srgbClr val="FF0000"/>
                </a:solidFill>
              </a:rPr>
              <a:t>10)</a:t>
            </a:r>
          </a:p>
          <a:p>
            <a:endParaRPr lang="en-GB" sz="2800" dirty="0">
              <a:solidFill>
                <a:srgbClr val="FF0000"/>
              </a:solidFill>
            </a:endParaRPr>
          </a:p>
        </p:txBody>
      </p:sp>
    </p:spTree>
    <p:extLst>
      <p:ext uri="{BB962C8B-B14F-4D97-AF65-F5344CB8AC3E}">
        <p14:creationId xmlns:p14="http://schemas.microsoft.com/office/powerpoint/2010/main" val="3613804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97279"/>
            <a:ext cx="10115350" cy="1011219"/>
          </a:xfrm>
        </p:spPr>
        <p:txBody>
          <a:bodyPr/>
          <a:lstStyle/>
          <a:p>
            <a:r>
              <a:rPr lang="en-GB" sz="2800" b="1" dirty="0"/>
              <a:t>4. Are you comfortable giving feedback specifically on 'content'? Why/Why not? What, if anything, does it depend </a:t>
            </a:r>
            <a:r>
              <a:rPr lang="en-GB" sz="2800" b="1" dirty="0" smtClean="0"/>
              <a:t>on</a:t>
            </a:r>
            <a:r>
              <a:rPr lang="en-GB" sz="2800" b="1" dirty="0"/>
              <a:t>?</a:t>
            </a:r>
          </a:p>
        </p:txBody>
      </p:sp>
      <p:sp>
        <p:nvSpPr>
          <p:cNvPr id="3" name="Content Placeholder 2"/>
          <p:cNvSpPr>
            <a:spLocks noGrp="1"/>
          </p:cNvSpPr>
          <p:nvPr>
            <p:ph idx="1"/>
          </p:nvPr>
        </p:nvSpPr>
        <p:spPr>
          <a:xfrm>
            <a:off x="1890184" y="2232212"/>
            <a:ext cx="9692216" cy="4625788"/>
          </a:xfrm>
        </p:spPr>
        <p:txBody>
          <a:bodyPr/>
          <a:lstStyle/>
          <a:p>
            <a:r>
              <a:rPr lang="en-GB" sz="2000" dirty="0"/>
              <a:t>It depends very much on the subject, but in general, only in as much as the content does not deal with the question/title. If poorly written, it is obvious that some other content would improve the essay - e.g. examples, data to support a point; evidence of reading. </a:t>
            </a:r>
            <a:r>
              <a:rPr lang="en-GB" sz="2000" dirty="0" smtClean="0"/>
              <a:t> </a:t>
            </a:r>
            <a:r>
              <a:rPr lang="en-GB" sz="2000" dirty="0" smtClean="0">
                <a:solidFill>
                  <a:srgbClr val="FF0000"/>
                </a:solidFill>
              </a:rPr>
              <a:t>(WT </a:t>
            </a:r>
            <a:r>
              <a:rPr lang="en-GB" sz="2000" dirty="0">
                <a:solidFill>
                  <a:srgbClr val="FF0000"/>
                </a:solidFill>
              </a:rPr>
              <a:t>2</a:t>
            </a:r>
            <a:r>
              <a:rPr lang="en-GB" sz="2000" dirty="0" smtClean="0">
                <a:solidFill>
                  <a:srgbClr val="FF0000"/>
                </a:solidFill>
              </a:rPr>
              <a:t>)</a:t>
            </a:r>
          </a:p>
          <a:p>
            <a:endParaRPr lang="en-GB" sz="1400" dirty="0" smtClean="0">
              <a:solidFill>
                <a:srgbClr val="FF0000"/>
              </a:solidFill>
            </a:endParaRPr>
          </a:p>
          <a:p>
            <a:r>
              <a:rPr lang="en-GB" sz="2000" dirty="0"/>
              <a:t>It depends on how much knowledge I have of the subject in question.  However, one of my methods of feedback on content is to ask questions</a:t>
            </a:r>
            <a:r>
              <a:rPr lang="en-GB" sz="2000" dirty="0" smtClean="0"/>
              <a:t>.</a:t>
            </a:r>
            <a:r>
              <a:rPr lang="en-GB" sz="2000" dirty="0"/>
              <a:t> If </a:t>
            </a:r>
            <a:r>
              <a:rPr lang="en-GB" sz="2000" dirty="0" smtClean="0"/>
              <a:t>… </a:t>
            </a:r>
            <a:r>
              <a:rPr lang="en-GB" sz="2000" dirty="0"/>
              <a:t>a counterpoint occurs to me, for example, I wouldn't shy away from asking a simple question about </a:t>
            </a:r>
            <a:r>
              <a:rPr lang="en-GB" sz="2000" dirty="0" smtClean="0"/>
              <a:t>this…'Could </a:t>
            </a:r>
            <a:r>
              <a:rPr lang="en-GB" sz="2000" dirty="0"/>
              <a:t>you mention X here</a:t>
            </a:r>
            <a:r>
              <a:rPr lang="en-GB" sz="2000" dirty="0" smtClean="0"/>
              <a:t>?'. I </a:t>
            </a:r>
            <a:r>
              <a:rPr lang="en-GB" sz="2000" dirty="0"/>
              <a:t>might be wrong - I have to trust that the student is in control of their own content - but at least I've put the thought in the student's mind, and opened a dialogue with them in </a:t>
            </a:r>
            <a:r>
              <a:rPr lang="en-GB" sz="2000" dirty="0" smtClean="0"/>
              <a:t>feedback…I'm </a:t>
            </a:r>
            <a:r>
              <a:rPr lang="en-GB" sz="2000" dirty="0"/>
              <a:t>not afraid to provide this sort of conversation-starting feedback, even if the topic is far out of my comfort zone</a:t>
            </a:r>
            <a:r>
              <a:rPr lang="en-GB" sz="2000" dirty="0" smtClean="0"/>
              <a:t>.</a:t>
            </a:r>
            <a:r>
              <a:rPr lang="en-GB" sz="2000" dirty="0"/>
              <a:t> I'm the audience at that moment, after all, and it's my duty to at least investigate why something feels incomplete or ambiguous, where possible.  </a:t>
            </a:r>
            <a:r>
              <a:rPr lang="en-GB" sz="2000" dirty="0" smtClean="0">
                <a:solidFill>
                  <a:srgbClr val="FF0000"/>
                </a:solidFill>
              </a:rPr>
              <a:t>(WT </a:t>
            </a:r>
            <a:r>
              <a:rPr lang="en-GB" sz="2000" dirty="0">
                <a:solidFill>
                  <a:srgbClr val="FF0000"/>
                </a:solidFill>
              </a:rPr>
              <a:t>10)</a:t>
            </a:r>
          </a:p>
          <a:p>
            <a:pPr marL="0" indent="0">
              <a:buNone/>
            </a:pPr>
            <a:endParaRPr lang="en-GB" sz="1800" dirty="0" smtClean="0">
              <a:solidFill>
                <a:srgbClr val="FF0000"/>
              </a:solidFill>
            </a:endParaRPr>
          </a:p>
          <a:p>
            <a:endParaRPr lang="en-GB" sz="1800" dirty="0">
              <a:solidFill>
                <a:srgbClr val="FF0000"/>
              </a:solidFill>
            </a:endParaRPr>
          </a:p>
        </p:txBody>
      </p:sp>
    </p:spTree>
    <p:extLst>
      <p:ext uri="{BB962C8B-B14F-4D97-AF65-F5344CB8AC3E}">
        <p14:creationId xmlns:p14="http://schemas.microsoft.com/office/powerpoint/2010/main" val="396092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4" name="Text Placeholder 3"/>
          <p:cNvSpPr>
            <a:spLocks noGrp="1"/>
          </p:cNvSpPr>
          <p:nvPr>
            <p:ph type="body" idx="1"/>
          </p:nvPr>
        </p:nvSpPr>
        <p:spPr>
          <a:xfrm>
            <a:off x="1828799" y="2810108"/>
            <a:ext cx="9931103" cy="745664"/>
          </a:xfrm>
        </p:spPr>
        <p:txBody>
          <a:bodyPr/>
          <a:lstStyle/>
          <a:p>
            <a:r>
              <a:rPr lang="en-GB" sz="3200" b="1" dirty="0">
                <a:solidFill>
                  <a:schemeClr val="tx1"/>
                </a:solidFill>
              </a:rPr>
              <a:t>D</a:t>
            </a:r>
            <a:r>
              <a:rPr lang="en-GB" sz="3200" b="1" dirty="0" smtClean="0">
                <a:solidFill>
                  <a:schemeClr val="tx1"/>
                </a:solidFill>
              </a:rPr>
              <a:t>iscipline specialist and writing tutor feedback crossover.</a:t>
            </a:r>
            <a:endParaRPr lang="en-GB" sz="3200" b="1" dirty="0">
              <a:solidFill>
                <a:schemeClr val="tx1"/>
              </a:solidFill>
            </a:endParaRPr>
          </a:p>
        </p:txBody>
      </p:sp>
    </p:spTree>
    <p:extLst>
      <p:ext uri="{BB962C8B-B14F-4D97-AF65-F5344CB8AC3E}">
        <p14:creationId xmlns:p14="http://schemas.microsoft.com/office/powerpoint/2010/main" val="3006565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977900"/>
            <a:ext cx="9692216" cy="862775"/>
          </a:xfrm>
        </p:spPr>
        <p:txBody>
          <a:bodyPr/>
          <a:lstStyle/>
          <a:p>
            <a:r>
              <a:rPr lang="en-GB" sz="3200" b="1" dirty="0" smtClean="0"/>
              <a:t>Discipline specialist and writing tutor collaboration</a:t>
            </a:r>
            <a:endParaRPr lang="en-GB" sz="3200" b="1" dirty="0"/>
          </a:p>
        </p:txBody>
      </p:sp>
      <p:sp>
        <p:nvSpPr>
          <p:cNvPr id="3" name="Content Placeholder 2"/>
          <p:cNvSpPr>
            <a:spLocks noGrp="1"/>
          </p:cNvSpPr>
          <p:nvPr>
            <p:ph idx="1"/>
          </p:nvPr>
        </p:nvSpPr>
        <p:spPr>
          <a:xfrm>
            <a:off x="1890184" y="1840675"/>
            <a:ext cx="9692216" cy="4285489"/>
          </a:xfrm>
        </p:spPr>
        <p:txBody>
          <a:bodyPr/>
          <a:lstStyle/>
          <a:p>
            <a:r>
              <a:rPr lang="en-GB" dirty="0" smtClean="0"/>
              <a:t>“</a:t>
            </a:r>
            <a:r>
              <a:rPr lang="en-GB" sz="2800" dirty="0" smtClean="0"/>
              <a:t>collaboration of a discipline specialist, who brings their experience to bear on the content, and a writing advisor who brings their understanding of discourse and writing , results in a much closer focus on meaning”</a:t>
            </a:r>
          </a:p>
          <a:p>
            <a:r>
              <a:rPr lang="en-GB" sz="2800" dirty="0" smtClean="0"/>
              <a:t>“the artificial separation between language and content often becomes blurred and disappears. This blurring reflects the ways that writing and knowledge are not distinct from the meaning and knowledge being represented”</a:t>
            </a:r>
          </a:p>
          <a:p>
            <a:pPr marL="0" indent="0">
              <a:buNone/>
            </a:pPr>
            <a:r>
              <a:rPr lang="en-GB" sz="2800" dirty="0" smtClean="0"/>
              <a:t>(Ingle 2016: 158)</a:t>
            </a:r>
            <a:endParaRPr lang="en-GB" sz="2800" dirty="0"/>
          </a:p>
        </p:txBody>
      </p:sp>
    </p:spTree>
    <p:extLst>
      <p:ext uri="{BB962C8B-B14F-4D97-AF65-F5344CB8AC3E}">
        <p14:creationId xmlns:p14="http://schemas.microsoft.com/office/powerpoint/2010/main" val="3209970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977900"/>
            <a:ext cx="2670665" cy="1143000"/>
          </a:xfrm>
        </p:spPr>
        <p:txBody>
          <a:bodyPr/>
          <a:lstStyle/>
          <a:p>
            <a:r>
              <a:rPr lang="en-GB" sz="3200" b="1" dirty="0" smtClean="0"/>
              <a:t>Data sources</a:t>
            </a:r>
            <a:endParaRPr lang="en-GB" sz="3200" b="1" dirty="0"/>
          </a:p>
        </p:txBody>
      </p:sp>
      <p:sp>
        <p:nvSpPr>
          <p:cNvPr id="3" name="Content Placeholder 2"/>
          <p:cNvSpPr>
            <a:spLocks noGrp="1"/>
          </p:cNvSpPr>
          <p:nvPr>
            <p:ph idx="1"/>
          </p:nvPr>
        </p:nvSpPr>
        <p:spPr/>
        <p:txBody>
          <a:bodyPr/>
          <a:lstStyle/>
          <a:p>
            <a:pPr marL="0" indent="0">
              <a:buNone/>
            </a:pPr>
            <a:r>
              <a:rPr lang="en-GB" dirty="0" smtClean="0"/>
              <a:t>Written feedback provided by:</a:t>
            </a:r>
          </a:p>
          <a:p>
            <a:r>
              <a:rPr lang="en-GB" dirty="0" smtClean="0"/>
              <a:t> discipline specialists on the final drafts of essays produced by PG students in Social and Political Sciences (SPS) and Medicine, Dentistry and Veterinary Medicine (SAW)</a:t>
            </a:r>
          </a:p>
          <a:p>
            <a:r>
              <a:rPr lang="en-GB" dirty="0" smtClean="0"/>
              <a:t>writing tutors on draft sections of these essays.</a:t>
            </a:r>
          </a:p>
          <a:p>
            <a:pPr marL="0" indent="0">
              <a:buNone/>
            </a:pPr>
            <a:endParaRPr lang="en-GB" dirty="0"/>
          </a:p>
        </p:txBody>
      </p:sp>
    </p:spTree>
    <p:extLst>
      <p:ext uri="{BB962C8B-B14F-4D97-AF65-F5344CB8AC3E}">
        <p14:creationId xmlns:p14="http://schemas.microsoft.com/office/powerpoint/2010/main" val="3763315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Discipline Specialist  Marking </a:t>
            </a:r>
            <a:r>
              <a:rPr lang="en-GB" dirty="0" smtClean="0"/>
              <a:t>Criteria</a:t>
            </a:r>
            <a:endParaRPr lang="en-GB" dirty="0"/>
          </a:p>
        </p:txBody>
      </p:sp>
      <p:sp>
        <p:nvSpPr>
          <p:cNvPr id="3" name="Content Placeholder 2"/>
          <p:cNvSpPr>
            <a:spLocks noGrp="1"/>
          </p:cNvSpPr>
          <p:nvPr>
            <p:ph idx="1"/>
          </p:nvPr>
        </p:nvSpPr>
        <p:spPr>
          <a:xfrm>
            <a:off x="1834092" y="2120900"/>
            <a:ext cx="9804400" cy="4259264"/>
          </a:xfrm>
        </p:spPr>
        <p:txBody>
          <a:bodyPr/>
          <a:lstStyle/>
          <a:p>
            <a:pPr marL="457200" indent="-457200">
              <a:buFont typeface="+mj-lt"/>
              <a:buAutoNum type="arabicPeriod"/>
            </a:pPr>
            <a:r>
              <a:rPr lang="en-GB" sz="2000" dirty="0"/>
              <a:t>Critical/conceptual analysis</a:t>
            </a:r>
          </a:p>
          <a:p>
            <a:pPr marL="457200" indent="-457200">
              <a:buFont typeface="+mj-lt"/>
              <a:buAutoNum type="arabicPeriod"/>
            </a:pPr>
            <a:endParaRPr lang="en-GB" sz="2000" dirty="0"/>
          </a:p>
          <a:p>
            <a:pPr marL="457200" indent="-457200">
              <a:buFont typeface="+mj-lt"/>
              <a:buAutoNum type="arabicPeriod"/>
            </a:pPr>
            <a:r>
              <a:rPr lang="en-GB" sz="2000" dirty="0"/>
              <a:t>Strength/cohesion of argument</a:t>
            </a:r>
          </a:p>
          <a:p>
            <a:pPr marL="457200" indent="-457200">
              <a:buFont typeface="+mj-lt"/>
              <a:buAutoNum type="arabicPeriod"/>
            </a:pPr>
            <a:endParaRPr lang="en-GB" sz="2000" dirty="0"/>
          </a:p>
          <a:p>
            <a:pPr marL="457200" indent="-457200">
              <a:buFont typeface="+mj-lt"/>
              <a:buAutoNum type="arabicPeriod"/>
            </a:pPr>
            <a:r>
              <a:rPr lang="en-GB" sz="2000" dirty="0"/>
              <a:t>Use of sources/evidence</a:t>
            </a:r>
          </a:p>
          <a:p>
            <a:pPr marL="457200" indent="-457200">
              <a:buFont typeface="+mj-lt"/>
              <a:buAutoNum type="arabicPeriod"/>
            </a:pPr>
            <a:endParaRPr lang="en-GB" sz="2000" dirty="0"/>
          </a:p>
          <a:p>
            <a:pPr marL="457200" indent="-457200">
              <a:buFont typeface="+mj-lt"/>
              <a:buAutoNum type="arabicPeriod"/>
            </a:pPr>
            <a:r>
              <a:rPr lang="en-GB" sz="2000" dirty="0"/>
              <a:t>Structure and organisation</a:t>
            </a:r>
          </a:p>
          <a:p>
            <a:pPr marL="457200" indent="-457200">
              <a:buFont typeface="+mj-lt"/>
              <a:buAutoNum type="arabicPeriod"/>
            </a:pPr>
            <a:endParaRPr lang="en-GB" sz="2000" dirty="0"/>
          </a:p>
          <a:p>
            <a:pPr marL="457200" indent="-457200">
              <a:buFont typeface="+mj-lt"/>
              <a:buAutoNum type="arabicPeriod"/>
            </a:pPr>
            <a:r>
              <a:rPr lang="en-GB" sz="2000" dirty="0"/>
              <a:t>Breadth and relevance of reading</a:t>
            </a:r>
          </a:p>
          <a:p>
            <a:pPr marL="457200" indent="-457200">
              <a:buFont typeface="+mj-lt"/>
              <a:buAutoNum type="arabicPeriod"/>
            </a:pPr>
            <a:endParaRPr lang="en-GB" sz="2000" dirty="0"/>
          </a:p>
          <a:p>
            <a:pPr marL="457200" indent="-457200">
              <a:buFont typeface="+mj-lt"/>
              <a:buAutoNum type="arabicPeriod"/>
            </a:pPr>
            <a:r>
              <a:rPr lang="en-GB" sz="2000" dirty="0"/>
              <a:t>Clarity of expression, presentation and referencing</a:t>
            </a:r>
          </a:p>
          <a:p>
            <a:pPr marL="457200" indent="-457200">
              <a:buFont typeface="+mj-lt"/>
              <a:buAutoNum type="arabicPeriod"/>
            </a:pPr>
            <a:endParaRPr lang="en-GB" sz="2000" dirty="0"/>
          </a:p>
        </p:txBody>
      </p:sp>
    </p:spTree>
    <p:extLst>
      <p:ext uri="{BB962C8B-B14F-4D97-AF65-F5344CB8AC3E}">
        <p14:creationId xmlns:p14="http://schemas.microsoft.com/office/powerpoint/2010/main" val="869554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Excerpts illustrating three areas relating to content</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dirty="0"/>
              <a:t>Critical/conceptual analysis</a:t>
            </a:r>
          </a:p>
          <a:p>
            <a:pPr marL="457200" indent="-457200">
              <a:buFont typeface="+mj-lt"/>
              <a:buAutoNum type="arabicPeriod"/>
            </a:pPr>
            <a:endParaRPr lang="en-GB" dirty="0"/>
          </a:p>
          <a:p>
            <a:pPr marL="457200" indent="-457200">
              <a:buFont typeface="+mj-lt"/>
              <a:buAutoNum type="arabicPeriod"/>
            </a:pPr>
            <a:r>
              <a:rPr lang="en-GB" dirty="0"/>
              <a:t>Strength/cohesion of argument</a:t>
            </a:r>
          </a:p>
          <a:p>
            <a:pPr marL="457200" indent="-457200">
              <a:buFont typeface="+mj-lt"/>
              <a:buAutoNum type="arabicPeriod"/>
            </a:pPr>
            <a:endParaRPr lang="en-GB" dirty="0"/>
          </a:p>
          <a:p>
            <a:pPr marL="457200" indent="-457200">
              <a:buFont typeface="+mj-lt"/>
              <a:buAutoNum type="arabicPeriod"/>
            </a:pPr>
            <a:r>
              <a:rPr lang="en-GB" dirty="0"/>
              <a:t>Use of sources/evidence</a:t>
            </a:r>
          </a:p>
          <a:p>
            <a:pPr marL="0" indent="0">
              <a:buNone/>
            </a:pPr>
            <a:endParaRPr lang="en-GB" dirty="0"/>
          </a:p>
        </p:txBody>
      </p:sp>
    </p:spTree>
    <p:extLst>
      <p:ext uri="{BB962C8B-B14F-4D97-AF65-F5344CB8AC3E}">
        <p14:creationId xmlns:p14="http://schemas.microsoft.com/office/powerpoint/2010/main" val="33567935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p:cNvSpPr/>
          <p:nvPr/>
        </p:nvSpPr>
        <p:spPr>
          <a:xfrm>
            <a:off x="2308815" y="2317234"/>
            <a:ext cx="3809763" cy="1365849"/>
          </a:xfrm>
          <a:prstGeom prst="wedgeRoundRectCallout">
            <a:avLst>
              <a:gd name="adj1" fmla="val -57248"/>
              <a:gd name="adj2" fmla="val -6262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You perhaps need to make your thesis statement (answer to the essay question) slightly clearer</a:t>
            </a:r>
          </a:p>
        </p:txBody>
      </p:sp>
      <p:sp>
        <p:nvSpPr>
          <p:cNvPr id="5" name="Speech Bubble: Rectangle with Corners Rounded 5"/>
          <p:cNvSpPr/>
          <p:nvPr/>
        </p:nvSpPr>
        <p:spPr>
          <a:xfrm>
            <a:off x="7397115" y="2317234"/>
            <a:ext cx="4339721" cy="710878"/>
          </a:xfrm>
          <a:prstGeom prst="wedgeRoundRectCallout">
            <a:avLst>
              <a:gd name="adj1" fmla="val -2453"/>
              <a:gd name="adj2" fmla="val -67148"/>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You do need a clear thesis statement</a:t>
            </a:r>
          </a:p>
        </p:txBody>
      </p:sp>
      <p:sp>
        <p:nvSpPr>
          <p:cNvPr id="6" name="Title 1"/>
          <p:cNvSpPr>
            <a:spLocks noGrp="1"/>
          </p:cNvSpPr>
          <p:nvPr>
            <p:ph type="title"/>
          </p:nvPr>
        </p:nvSpPr>
        <p:spPr>
          <a:xfrm>
            <a:off x="1863535" y="1048845"/>
            <a:ext cx="9730154" cy="852261"/>
          </a:xfrm>
        </p:spPr>
        <p:txBody>
          <a:bodyPr/>
          <a:lstStyle/>
          <a:p>
            <a:r>
              <a:rPr lang="en-GB" sz="3200" b="1" dirty="0"/>
              <a:t>Strength/cohesion of </a:t>
            </a:r>
            <a:r>
              <a:rPr lang="en-GB" sz="3200" b="1" dirty="0" smtClean="0"/>
              <a:t>argument: Writing tutor feedback</a:t>
            </a:r>
            <a:endParaRPr lang="en-GB" sz="3200" b="1" dirty="0"/>
          </a:p>
        </p:txBody>
      </p:sp>
      <p:sp>
        <p:nvSpPr>
          <p:cNvPr id="7" name="Speech Bubble: Rectangle with Corners Rounded 3"/>
          <p:cNvSpPr/>
          <p:nvPr/>
        </p:nvSpPr>
        <p:spPr>
          <a:xfrm>
            <a:off x="2187419" y="4107272"/>
            <a:ext cx="5201276" cy="823123"/>
          </a:xfrm>
          <a:prstGeom prst="wedgeRoundRectCallout">
            <a:avLst>
              <a:gd name="adj1" fmla="val -55077"/>
              <a:gd name="adj2" fmla="val 5947"/>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From this introduction it is not obvious to me that you are going to address the question fully</a:t>
            </a:r>
          </a:p>
        </p:txBody>
      </p:sp>
      <p:sp>
        <p:nvSpPr>
          <p:cNvPr id="8" name="Speech Bubble: Rectangle with Corners Rounded 3"/>
          <p:cNvSpPr/>
          <p:nvPr/>
        </p:nvSpPr>
        <p:spPr>
          <a:xfrm>
            <a:off x="7715047" y="3519442"/>
            <a:ext cx="3415798" cy="1212537"/>
          </a:xfrm>
          <a:prstGeom prst="wedgeRoundRectCallout">
            <a:avLst>
              <a:gd name="adj1" fmla="val 67677"/>
              <a:gd name="adj2" fmla="val -6262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You need to make your thesis statement stronger – make it clear that this is your view</a:t>
            </a:r>
          </a:p>
        </p:txBody>
      </p:sp>
      <p:sp>
        <p:nvSpPr>
          <p:cNvPr id="9" name="Speech Bubble: Rectangle with Corners Rounded 5"/>
          <p:cNvSpPr/>
          <p:nvPr/>
        </p:nvSpPr>
        <p:spPr>
          <a:xfrm>
            <a:off x="7851422" y="5411461"/>
            <a:ext cx="3742267" cy="710878"/>
          </a:xfrm>
          <a:prstGeom prst="wedgeRoundRectCallout">
            <a:avLst>
              <a:gd name="adj1" fmla="val -2453"/>
              <a:gd name="adj2" fmla="val -67148"/>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 really like your thesis statement</a:t>
            </a:r>
          </a:p>
        </p:txBody>
      </p:sp>
      <p:sp>
        <p:nvSpPr>
          <p:cNvPr id="10" name="Speech Bubble: Rectangle with Corners Rounded 5"/>
          <p:cNvSpPr/>
          <p:nvPr/>
        </p:nvSpPr>
        <p:spPr>
          <a:xfrm>
            <a:off x="2187419" y="5493922"/>
            <a:ext cx="4947356" cy="545956"/>
          </a:xfrm>
          <a:prstGeom prst="wedgeRoundRectCallout">
            <a:avLst>
              <a:gd name="adj1" fmla="val -48317"/>
              <a:gd name="adj2" fmla="val 116880"/>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Does the essay question ask you to do this?</a:t>
            </a:r>
          </a:p>
        </p:txBody>
      </p:sp>
    </p:spTree>
    <p:extLst>
      <p:ext uri="{BB962C8B-B14F-4D97-AF65-F5344CB8AC3E}">
        <p14:creationId xmlns:p14="http://schemas.microsoft.com/office/powerpoint/2010/main" val="1219163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78897" y="867224"/>
            <a:ext cx="3991326" cy="907344"/>
          </a:xfrm>
        </p:spPr>
        <p:txBody>
          <a:bodyPr/>
          <a:lstStyle/>
          <a:p>
            <a:r>
              <a:rPr lang="en-GB" sz="3200" b="1" dirty="0"/>
              <a:t>D</a:t>
            </a:r>
            <a:r>
              <a:rPr lang="en-GB" sz="3200" b="1" dirty="0" smtClean="0"/>
              <a:t>iscipline specialists</a:t>
            </a:r>
            <a:endParaRPr lang="en-GB" sz="3200" b="1" dirty="0"/>
          </a:p>
        </p:txBody>
      </p:sp>
      <p:sp>
        <p:nvSpPr>
          <p:cNvPr id="5" name="Speech Bubble: Rectangle with Corners Rounded 3"/>
          <p:cNvSpPr/>
          <p:nvPr/>
        </p:nvSpPr>
        <p:spPr>
          <a:xfrm>
            <a:off x="2207215" y="2045120"/>
            <a:ext cx="4803185" cy="1916099"/>
          </a:xfrm>
          <a:prstGeom prst="wedgeRoundRectCallout">
            <a:avLst>
              <a:gd name="adj1" fmla="val -57248"/>
              <a:gd name="adj2" fmla="val -6262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You do make your position clear in the beginning which is good. It would be good to state why you are arguing your position. You also need to relate your points back to the argument, ensuring that they fit into the essay as a whole. </a:t>
            </a:r>
          </a:p>
        </p:txBody>
      </p:sp>
      <p:sp>
        <p:nvSpPr>
          <p:cNvPr id="6" name="Speech Bubble: Rectangle with Corners Rounded 3"/>
          <p:cNvSpPr/>
          <p:nvPr/>
        </p:nvSpPr>
        <p:spPr>
          <a:xfrm>
            <a:off x="6592711" y="4231771"/>
            <a:ext cx="5080000" cy="1921745"/>
          </a:xfrm>
          <a:prstGeom prst="wedgeRoundRectCallout">
            <a:avLst>
              <a:gd name="adj1" fmla="val 52240"/>
              <a:gd name="adj2" fmla="val 6073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The argument is very unclear and I am not convinced you have entirely understood the question. When you write your argument out be sure that you are speaking directly to the question, stating which side you are arguing and sticking to that throughout the question. </a:t>
            </a:r>
          </a:p>
        </p:txBody>
      </p:sp>
      <p:sp>
        <p:nvSpPr>
          <p:cNvPr id="7" name="Speech Bubble: Rectangle with Corners Rounded 3"/>
          <p:cNvSpPr/>
          <p:nvPr/>
        </p:nvSpPr>
        <p:spPr>
          <a:xfrm>
            <a:off x="7479126" y="2238536"/>
            <a:ext cx="4193585" cy="1529265"/>
          </a:xfrm>
          <a:prstGeom prst="wedgeRoundRectCallout">
            <a:avLst>
              <a:gd name="adj1" fmla="val 43079"/>
              <a:gd name="adj2" fmla="val -102153"/>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The introduction would also have benefitted from a statement of the main points you intended to explore in order to make the argument (SPS)</a:t>
            </a:r>
          </a:p>
        </p:txBody>
      </p:sp>
      <p:sp>
        <p:nvSpPr>
          <p:cNvPr id="8" name="Speech Bubble: Rectangle with Corners Rounded 3"/>
          <p:cNvSpPr/>
          <p:nvPr/>
        </p:nvSpPr>
        <p:spPr>
          <a:xfrm>
            <a:off x="2308814" y="4411322"/>
            <a:ext cx="3809763" cy="1365849"/>
          </a:xfrm>
          <a:prstGeom prst="wedgeRoundRectCallout">
            <a:avLst>
              <a:gd name="adj1" fmla="val -56655"/>
              <a:gd name="adj2" fmla="val 8614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The biggest weakness of the essay is that there was no real argument until the very last line. (SPS)</a:t>
            </a:r>
          </a:p>
        </p:txBody>
      </p:sp>
    </p:spTree>
    <p:extLst>
      <p:ext uri="{BB962C8B-B14F-4D97-AF65-F5344CB8AC3E}">
        <p14:creationId xmlns:p14="http://schemas.microsoft.com/office/powerpoint/2010/main" val="3596635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77295" y="936978"/>
            <a:ext cx="9692216" cy="845256"/>
          </a:xfrm>
        </p:spPr>
        <p:txBody>
          <a:bodyPr/>
          <a:lstStyle/>
          <a:p>
            <a:r>
              <a:rPr lang="en-GB" sz="3200" b="1" dirty="0"/>
              <a:t>Use of </a:t>
            </a:r>
            <a:r>
              <a:rPr lang="en-GB" sz="3200" b="1" dirty="0" smtClean="0"/>
              <a:t>sources/evidence: writing tutor feedback</a:t>
            </a:r>
            <a:endParaRPr lang="en-GB" sz="3200" b="1" dirty="0"/>
          </a:p>
        </p:txBody>
      </p:sp>
      <p:sp>
        <p:nvSpPr>
          <p:cNvPr id="5" name="Speech Bubble: Rectangle with Corners Rounded 3"/>
          <p:cNvSpPr/>
          <p:nvPr/>
        </p:nvSpPr>
        <p:spPr>
          <a:xfrm>
            <a:off x="2139482" y="1976545"/>
            <a:ext cx="4283896" cy="922677"/>
          </a:xfrm>
          <a:prstGeom prst="wedgeRoundRectCallout">
            <a:avLst>
              <a:gd name="adj1" fmla="val -57248"/>
              <a:gd name="adj2" fmla="val -6262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Would you like to include some examples here to support your claim? </a:t>
            </a:r>
          </a:p>
        </p:txBody>
      </p:sp>
      <p:sp>
        <p:nvSpPr>
          <p:cNvPr id="6" name="Speech Bubble: Rectangle with Corners Rounded 3"/>
          <p:cNvSpPr/>
          <p:nvPr/>
        </p:nvSpPr>
        <p:spPr>
          <a:xfrm>
            <a:off x="2139482" y="3222978"/>
            <a:ext cx="4283896" cy="865010"/>
          </a:xfrm>
          <a:prstGeom prst="wedgeRoundRectCallout">
            <a:avLst>
              <a:gd name="adj1" fmla="val -56457"/>
              <a:gd name="adj2" fmla="val 69185"/>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Could you give me one or two concrete examples? </a:t>
            </a:r>
          </a:p>
        </p:txBody>
      </p:sp>
      <p:sp>
        <p:nvSpPr>
          <p:cNvPr id="7" name="Speech Bubble: Rectangle with Corners Rounded 3"/>
          <p:cNvSpPr/>
          <p:nvPr/>
        </p:nvSpPr>
        <p:spPr>
          <a:xfrm>
            <a:off x="2111260" y="5580496"/>
            <a:ext cx="5762740" cy="929359"/>
          </a:xfrm>
          <a:prstGeom prst="wedgeRoundRectCallout">
            <a:avLst>
              <a:gd name="adj1" fmla="val -56639"/>
              <a:gd name="adj2" fmla="val -4089"/>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You have evaluated your sources but in places it is not entirely clear how they fit in with your argument</a:t>
            </a:r>
          </a:p>
        </p:txBody>
      </p:sp>
      <p:sp>
        <p:nvSpPr>
          <p:cNvPr id="8" name="Speech Bubble: Rectangle with Corners Rounded 3"/>
          <p:cNvSpPr/>
          <p:nvPr/>
        </p:nvSpPr>
        <p:spPr>
          <a:xfrm>
            <a:off x="2116904" y="4391730"/>
            <a:ext cx="5582118" cy="865010"/>
          </a:xfrm>
          <a:prstGeom prst="wedgeRoundRectCallout">
            <a:avLst>
              <a:gd name="adj1" fmla="val -55428"/>
              <a:gd name="adj2" fmla="val 11762"/>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This is more a summary of the literature and stating which sources agree/disagree. You need to express your thoughts on the literature.</a:t>
            </a:r>
          </a:p>
        </p:txBody>
      </p:sp>
      <p:sp>
        <p:nvSpPr>
          <p:cNvPr id="9" name="Speech Bubble: Rectangle with Corners Rounded 3"/>
          <p:cNvSpPr/>
          <p:nvPr/>
        </p:nvSpPr>
        <p:spPr>
          <a:xfrm>
            <a:off x="7394459" y="1794512"/>
            <a:ext cx="4283896" cy="865010"/>
          </a:xfrm>
          <a:prstGeom prst="wedgeRoundRectCallout">
            <a:avLst>
              <a:gd name="adj1" fmla="val 50268"/>
              <a:gd name="adj2" fmla="val -74372"/>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You need to link your evaluation of academic sources to the point you wish to make.</a:t>
            </a:r>
          </a:p>
        </p:txBody>
      </p:sp>
      <p:sp>
        <p:nvSpPr>
          <p:cNvPr id="10" name="Speech Bubble: Rectangle with Corners Rounded 3"/>
          <p:cNvSpPr/>
          <p:nvPr/>
        </p:nvSpPr>
        <p:spPr>
          <a:xfrm>
            <a:off x="8015111" y="4510659"/>
            <a:ext cx="3663244" cy="1975911"/>
          </a:xfrm>
          <a:prstGeom prst="wedgeRoundRectCallout">
            <a:avLst>
              <a:gd name="adj1" fmla="val 54934"/>
              <a:gd name="adj2" fmla="val 4512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This is very good – you are clearly comfortable with taking other people’s ideas and running with them, yet doing so critically and using them to underpin your arguments.</a:t>
            </a:r>
          </a:p>
        </p:txBody>
      </p:sp>
      <p:sp>
        <p:nvSpPr>
          <p:cNvPr id="11" name="Speech Bubble: Rectangle with Corners Rounded 3"/>
          <p:cNvSpPr/>
          <p:nvPr/>
        </p:nvSpPr>
        <p:spPr>
          <a:xfrm>
            <a:off x="6784622" y="3002701"/>
            <a:ext cx="4893733" cy="1164778"/>
          </a:xfrm>
          <a:prstGeom prst="wedgeRoundRectCallout">
            <a:avLst>
              <a:gd name="adj1" fmla="val 56266"/>
              <a:gd name="adj2" fmla="val -43358"/>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You have integrated your sources and engaged with their views in a way that demonstrates your understanding of the issues involved.</a:t>
            </a:r>
          </a:p>
        </p:txBody>
      </p:sp>
    </p:spTree>
    <p:extLst>
      <p:ext uri="{BB962C8B-B14F-4D97-AF65-F5344CB8AC3E}">
        <p14:creationId xmlns:p14="http://schemas.microsoft.com/office/powerpoint/2010/main" val="316496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02371"/>
            <a:ext cx="2288411" cy="685800"/>
          </a:xfrm>
        </p:spPr>
        <p:txBody>
          <a:bodyPr/>
          <a:lstStyle/>
          <a:p>
            <a:r>
              <a:rPr lang="en-GB" sz="3200" b="1" dirty="0" smtClean="0"/>
              <a:t>Overview</a:t>
            </a:r>
            <a:endParaRPr lang="en-GB" sz="3200" b="1" dirty="0"/>
          </a:p>
        </p:txBody>
      </p:sp>
      <p:sp>
        <p:nvSpPr>
          <p:cNvPr id="3" name="Content Placeholder 2"/>
          <p:cNvSpPr>
            <a:spLocks noGrp="1"/>
          </p:cNvSpPr>
          <p:nvPr>
            <p:ph idx="1"/>
          </p:nvPr>
        </p:nvSpPr>
        <p:spPr>
          <a:xfrm>
            <a:off x="1890184" y="1867628"/>
            <a:ext cx="9804400" cy="4655836"/>
          </a:xfrm>
        </p:spPr>
        <p:txBody>
          <a:bodyPr/>
          <a:lstStyle/>
          <a:p>
            <a:pPr marL="514350" indent="-514350">
              <a:buFont typeface="+mj-lt"/>
              <a:buAutoNum type="arabicPeriod"/>
            </a:pPr>
            <a:r>
              <a:rPr lang="en-GB" sz="2800" dirty="0" smtClean="0"/>
              <a:t>Introduction and background: developing a collaborative model for postgraduate academic writing courses.</a:t>
            </a:r>
          </a:p>
          <a:p>
            <a:pPr marL="514350" indent="-514350">
              <a:buFont typeface="+mj-lt"/>
              <a:buAutoNum type="arabicPeriod"/>
            </a:pPr>
            <a:r>
              <a:rPr lang="en-GB" sz="2800" dirty="0" smtClean="0"/>
              <a:t>Focus on feedback</a:t>
            </a:r>
          </a:p>
          <a:p>
            <a:pPr marL="514350" indent="-514350">
              <a:buFont typeface="+mj-lt"/>
              <a:buAutoNum type="arabicPeriod"/>
            </a:pPr>
            <a:r>
              <a:rPr lang="fr-FR" sz="2800" dirty="0" smtClean="0"/>
              <a:t>Content vs language vs structure? </a:t>
            </a:r>
            <a:r>
              <a:rPr lang="en-GB" sz="2800" dirty="0" smtClean="0"/>
              <a:t>ELE tutor approaches to content feedback.</a:t>
            </a:r>
          </a:p>
          <a:p>
            <a:pPr marL="514350" indent="-514350">
              <a:buFont typeface="+mj-lt"/>
              <a:buAutoNum type="arabicPeriod"/>
            </a:pPr>
            <a:r>
              <a:rPr lang="en-GB" sz="2800" dirty="0" smtClean="0"/>
              <a:t>Discipline </a:t>
            </a:r>
            <a:r>
              <a:rPr lang="en-GB" sz="2800" dirty="0"/>
              <a:t>specialist and writing tutor feedback </a:t>
            </a:r>
            <a:r>
              <a:rPr lang="en-GB" sz="2800" dirty="0" smtClean="0"/>
              <a:t>crossover.</a:t>
            </a:r>
          </a:p>
          <a:p>
            <a:pPr marL="514350" indent="-514350">
              <a:buFont typeface="+mj-lt"/>
              <a:buAutoNum type="arabicPeriod"/>
            </a:pPr>
            <a:r>
              <a:rPr lang="en-GB" sz="2800" dirty="0" smtClean="0"/>
              <a:t>Conclusions and implications.</a:t>
            </a:r>
          </a:p>
          <a:p>
            <a:pPr marL="0" indent="0">
              <a:buNone/>
            </a:pPr>
            <a:endParaRPr lang="en-GB" sz="2800" dirty="0" smtClean="0"/>
          </a:p>
          <a:p>
            <a:pPr marL="514350" indent="-514350">
              <a:buAutoNum type="arabicPeriod"/>
            </a:pPr>
            <a:endParaRPr lang="en-GB" dirty="0"/>
          </a:p>
        </p:txBody>
      </p:sp>
    </p:spTree>
    <p:extLst>
      <p:ext uri="{BB962C8B-B14F-4D97-AF65-F5344CB8AC3E}">
        <p14:creationId xmlns:p14="http://schemas.microsoft.com/office/powerpoint/2010/main" val="38404419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p:cNvSpPr/>
          <p:nvPr/>
        </p:nvSpPr>
        <p:spPr>
          <a:xfrm>
            <a:off x="2139482" y="1794512"/>
            <a:ext cx="4859630" cy="865009"/>
          </a:xfrm>
          <a:prstGeom prst="wedgeRoundRectCallout">
            <a:avLst>
              <a:gd name="adj1" fmla="val -59356"/>
              <a:gd name="adj2" fmla="val -46721"/>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Arguments are often too vague; lack elaboration, explanation and examples </a:t>
            </a:r>
          </a:p>
        </p:txBody>
      </p:sp>
      <p:sp>
        <p:nvSpPr>
          <p:cNvPr id="5" name="Speech Bubble: Rectangle with Corners Rounded 3"/>
          <p:cNvSpPr/>
          <p:nvPr/>
        </p:nvSpPr>
        <p:spPr>
          <a:xfrm>
            <a:off x="2139482" y="2982090"/>
            <a:ext cx="3787185" cy="865010"/>
          </a:xfrm>
          <a:prstGeom prst="wedgeRoundRectCallout">
            <a:avLst>
              <a:gd name="adj1" fmla="val -56457"/>
              <a:gd name="adj2" fmla="val 69185"/>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There are many places where you make points but no examples or evidence is provided </a:t>
            </a:r>
          </a:p>
        </p:txBody>
      </p:sp>
      <p:sp>
        <p:nvSpPr>
          <p:cNvPr id="6" name="Speech Bubble: Rectangle with Corners Rounded 3"/>
          <p:cNvSpPr/>
          <p:nvPr/>
        </p:nvSpPr>
        <p:spPr>
          <a:xfrm>
            <a:off x="2111260" y="5580496"/>
            <a:ext cx="4289540" cy="929359"/>
          </a:xfrm>
          <a:prstGeom prst="wedgeRoundRectCallout">
            <a:avLst>
              <a:gd name="adj1" fmla="val -56639"/>
              <a:gd name="adj2" fmla="val -4089"/>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…using the literature to demonstrate your understanding of opposing claims and counter-arguments</a:t>
            </a:r>
          </a:p>
        </p:txBody>
      </p:sp>
      <p:sp>
        <p:nvSpPr>
          <p:cNvPr id="7" name="Speech Bubble: Rectangle with Corners Rounded 3"/>
          <p:cNvSpPr/>
          <p:nvPr/>
        </p:nvSpPr>
        <p:spPr>
          <a:xfrm>
            <a:off x="2116904" y="4169669"/>
            <a:ext cx="4679007" cy="1087071"/>
          </a:xfrm>
          <a:prstGeom prst="wedgeRoundRectCallout">
            <a:avLst>
              <a:gd name="adj1" fmla="val -55428"/>
              <a:gd name="adj2" fmla="val 11762"/>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You develop a strong argument that draws on a range of examples and statistical evidence to back up your claims </a:t>
            </a:r>
          </a:p>
        </p:txBody>
      </p:sp>
      <p:sp>
        <p:nvSpPr>
          <p:cNvPr id="8" name="Speech Bubble: Rectangle with Corners Rounded 3"/>
          <p:cNvSpPr/>
          <p:nvPr/>
        </p:nvSpPr>
        <p:spPr>
          <a:xfrm>
            <a:off x="7394459" y="1483844"/>
            <a:ext cx="4283896" cy="865010"/>
          </a:xfrm>
          <a:prstGeom prst="wedgeRoundRectCallout">
            <a:avLst>
              <a:gd name="adj1" fmla="val 50268"/>
              <a:gd name="adj2" fmla="val -74372"/>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pPr lvl="0" defTabSz="457200" fontAlgn="base">
              <a:spcBef>
                <a:spcPct val="20000"/>
              </a:spcBef>
              <a:spcAft>
                <a:spcPct val="0"/>
              </a:spcAft>
            </a:pPr>
            <a:r>
              <a:rPr lang="en-GB" sz="2000" dirty="0">
                <a:solidFill>
                  <a:srgbClr val="FF0000"/>
                </a:solidFill>
                <a:ea typeface="MS PGothic" pitchFamily="34" charset="-128"/>
              </a:rPr>
              <a:t>There are some points that could have been elaborated further, however</a:t>
            </a:r>
            <a:r>
              <a:rPr lang="en-GB" sz="2000" dirty="0">
                <a:solidFill>
                  <a:prstClr val="black"/>
                </a:solidFill>
                <a:ea typeface="MS PGothic" pitchFamily="34" charset="-128"/>
              </a:rPr>
              <a:t>.</a:t>
            </a:r>
          </a:p>
        </p:txBody>
      </p:sp>
      <p:sp>
        <p:nvSpPr>
          <p:cNvPr id="9" name="Speech Bubble: Rectangle with Corners Rounded 3"/>
          <p:cNvSpPr/>
          <p:nvPr/>
        </p:nvSpPr>
        <p:spPr>
          <a:xfrm>
            <a:off x="7394458" y="4157767"/>
            <a:ext cx="4283897" cy="2468811"/>
          </a:xfrm>
          <a:prstGeom prst="wedgeRoundRectCallout">
            <a:avLst>
              <a:gd name="adj1" fmla="val 54934"/>
              <a:gd name="adj2" fmla="val 4512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pPr lvl="0" defTabSz="457200" fontAlgn="base">
              <a:spcBef>
                <a:spcPct val="20000"/>
              </a:spcBef>
              <a:spcAft>
                <a:spcPct val="0"/>
              </a:spcAft>
            </a:pPr>
            <a:r>
              <a:rPr lang="en-GB" sz="2000" dirty="0">
                <a:solidFill>
                  <a:prstClr val="black"/>
                </a:solidFill>
                <a:ea typeface="MS PGothic" pitchFamily="34" charset="-128"/>
              </a:rPr>
              <a:t>Although you have a good number of sources, </a:t>
            </a:r>
            <a:r>
              <a:rPr lang="en-GB" sz="2000" dirty="0">
                <a:solidFill>
                  <a:srgbClr val="FF0000"/>
                </a:solidFill>
                <a:ea typeface="MS PGothic" pitchFamily="34" charset="-128"/>
              </a:rPr>
              <a:t>you only scratched the surface of the issues they raise. For example, your discussion of the relationship between social democracy and welfare states is vague and underdeveloped.</a:t>
            </a:r>
          </a:p>
        </p:txBody>
      </p:sp>
      <p:sp>
        <p:nvSpPr>
          <p:cNvPr id="10" name="Speech Bubble: Rectangle with Corners Rounded 3"/>
          <p:cNvSpPr/>
          <p:nvPr/>
        </p:nvSpPr>
        <p:spPr>
          <a:xfrm>
            <a:off x="7394458" y="2659521"/>
            <a:ext cx="4283897" cy="1187579"/>
          </a:xfrm>
          <a:prstGeom prst="wedgeRoundRectCallout">
            <a:avLst>
              <a:gd name="adj1" fmla="val 56266"/>
              <a:gd name="adj2" fmla="val -43358"/>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pPr lvl="0" defTabSz="457200" fontAlgn="base">
              <a:spcBef>
                <a:spcPct val="20000"/>
              </a:spcBef>
              <a:spcAft>
                <a:spcPct val="0"/>
              </a:spcAft>
            </a:pPr>
            <a:r>
              <a:rPr lang="en-GB" sz="2000" dirty="0">
                <a:solidFill>
                  <a:srgbClr val="FF0000"/>
                </a:solidFill>
                <a:ea typeface="MS PGothic" pitchFamily="34" charset="-128"/>
              </a:rPr>
              <a:t>Some numerical data on animal experimentation could be added to indicate trends towards more or less use of animals (SAW)</a:t>
            </a:r>
            <a:r>
              <a:rPr lang="en-GB" sz="2000" dirty="0">
                <a:solidFill>
                  <a:prstClr val="black"/>
                </a:solidFill>
                <a:ea typeface="MS PGothic" pitchFamily="34" charset="-128"/>
              </a:rPr>
              <a:t> </a:t>
            </a:r>
          </a:p>
        </p:txBody>
      </p:sp>
      <p:sp>
        <p:nvSpPr>
          <p:cNvPr id="11" name="Title 1"/>
          <p:cNvSpPr>
            <a:spLocks noGrp="1"/>
          </p:cNvSpPr>
          <p:nvPr>
            <p:ph type="title"/>
          </p:nvPr>
        </p:nvSpPr>
        <p:spPr>
          <a:xfrm>
            <a:off x="1788585" y="920899"/>
            <a:ext cx="5210527" cy="831395"/>
          </a:xfrm>
        </p:spPr>
        <p:txBody>
          <a:bodyPr/>
          <a:lstStyle/>
          <a:p>
            <a:r>
              <a:rPr lang="en-GB" sz="3200" b="1" dirty="0"/>
              <a:t>D</a:t>
            </a:r>
            <a:r>
              <a:rPr lang="en-GB" sz="3200" b="1" dirty="0" smtClean="0"/>
              <a:t>iscipline specialist </a:t>
            </a:r>
            <a:r>
              <a:rPr lang="en-GB" sz="3200" b="1" dirty="0"/>
              <a:t>feedback</a:t>
            </a:r>
          </a:p>
        </p:txBody>
      </p:sp>
    </p:spTree>
    <p:extLst>
      <p:ext uri="{BB962C8B-B14F-4D97-AF65-F5344CB8AC3E}">
        <p14:creationId xmlns:p14="http://schemas.microsoft.com/office/powerpoint/2010/main" val="2541288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p:cNvSpPr/>
          <p:nvPr/>
        </p:nvSpPr>
        <p:spPr>
          <a:xfrm>
            <a:off x="2816812" y="4157768"/>
            <a:ext cx="8336609" cy="1114144"/>
          </a:xfrm>
          <a:prstGeom prst="wedgeRoundRectCallout">
            <a:avLst>
              <a:gd name="adj1" fmla="val 54934"/>
              <a:gd name="adj2" fmla="val 4512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pPr lvl="0" defTabSz="457200" fontAlgn="base">
              <a:spcBef>
                <a:spcPct val="20000"/>
              </a:spcBef>
              <a:spcAft>
                <a:spcPct val="0"/>
              </a:spcAft>
            </a:pPr>
            <a:r>
              <a:rPr lang="en-GB" sz="2000" dirty="0">
                <a:solidFill>
                  <a:prstClr val="black"/>
                </a:solidFill>
                <a:ea typeface="MS PGothic" pitchFamily="34" charset="-128"/>
              </a:rPr>
              <a:t>This section could be developed further – at the moment it is very descriptive, but could be made stronger and more critical, by linking this in with theories/concepts such as, for example, </a:t>
            </a:r>
            <a:r>
              <a:rPr lang="en-GB" sz="2000" dirty="0">
                <a:solidFill>
                  <a:srgbClr val="FF0000"/>
                </a:solidFill>
                <a:ea typeface="MS PGothic" pitchFamily="34" charset="-128"/>
              </a:rPr>
              <a:t>soft power or hegemony.</a:t>
            </a:r>
          </a:p>
        </p:txBody>
      </p:sp>
      <p:sp>
        <p:nvSpPr>
          <p:cNvPr id="5" name="Speech Bubble: Rectangle with Corners Rounded 3"/>
          <p:cNvSpPr/>
          <p:nvPr/>
        </p:nvSpPr>
        <p:spPr>
          <a:xfrm>
            <a:off x="2816812" y="2357191"/>
            <a:ext cx="8336609" cy="1289122"/>
          </a:xfrm>
          <a:prstGeom prst="wedgeRoundRectCallout">
            <a:avLst>
              <a:gd name="adj1" fmla="val -59467"/>
              <a:gd name="adj2" fmla="val -34437"/>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pPr lvl="0" defTabSz="457200" fontAlgn="base">
              <a:spcBef>
                <a:spcPct val="20000"/>
              </a:spcBef>
              <a:spcAft>
                <a:spcPct val="0"/>
              </a:spcAft>
            </a:pPr>
            <a:r>
              <a:rPr lang="en-GB" sz="2000" dirty="0">
                <a:solidFill>
                  <a:prstClr val="black"/>
                </a:solidFill>
                <a:ea typeface="MS PGothic" pitchFamily="34" charset="-128"/>
              </a:rPr>
              <a:t>While you have consulted a good range of sources, </a:t>
            </a:r>
            <a:r>
              <a:rPr lang="en-GB" sz="2000" dirty="0">
                <a:solidFill>
                  <a:srgbClr val="FF0000"/>
                </a:solidFill>
                <a:ea typeface="MS PGothic" pitchFamily="34" charset="-128"/>
              </a:rPr>
              <a:t>you tend to rely on one source more than others (Hulme &amp; Scott). You should try to incorporate the breadth of your sources more equally.</a:t>
            </a:r>
          </a:p>
        </p:txBody>
      </p:sp>
      <p:sp>
        <p:nvSpPr>
          <p:cNvPr id="6" name="Title 1"/>
          <p:cNvSpPr>
            <a:spLocks noGrp="1"/>
          </p:cNvSpPr>
          <p:nvPr>
            <p:ph type="title"/>
          </p:nvPr>
        </p:nvSpPr>
        <p:spPr>
          <a:xfrm>
            <a:off x="1788585" y="920899"/>
            <a:ext cx="5210527" cy="831395"/>
          </a:xfrm>
        </p:spPr>
        <p:txBody>
          <a:bodyPr/>
          <a:lstStyle/>
          <a:p>
            <a:r>
              <a:rPr lang="en-GB" sz="3200" b="1" dirty="0"/>
              <a:t>D</a:t>
            </a:r>
            <a:r>
              <a:rPr lang="en-GB" sz="3200" b="1" dirty="0" smtClean="0"/>
              <a:t>iscipline specialist </a:t>
            </a:r>
            <a:r>
              <a:rPr lang="en-GB" sz="3200" b="1" dirty="0"/>
              <a:t>feedback</a:t>
            </a:r>
          </a:p>
        </p:txBody>
      </p:sp>
    </p:spTree>
    <p:extLst>
      <p:ext uri="{BB962C8B-B14F-4D97-AF65-F5344CB8AC3E}">
        <p14:creationId xmlns:p14="http://schemas.microsoft.com/office/powerpoint/2010/main" val="2255720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90184" y="977900"/>
            <a:ext cx="7445727" cy="1143000"/>
          </a:xfrm>
        </p:spPr>
        <p:txBody>
          <a:bodyPr/>
          <a:lstStyle/>
          <a:p>
            <a:r>
              <a:rPr lang="en-GB" sz="3200" b="1" dirty="0" smtClean="0"/>
              <a:t>No crossover – critical/conceptual analysis</a:t>
            </a:r>
            <a:endParaRPr lang="en-GB" sz="3200" b="1" dirty="0"/>
          </a:p>
        </p:txBody>
      </p:sp>
      <p:sp>
        <p:nvSpPr>
          <p:cNvPr id="5" name="Speech Bubble: Rectangle with Corners Rounded 3"/>
          <p:cNvSpPr/>
          <p:nvPr/>
        </p:nvSpPr>
        <p:spPr>
          <a:xfrm>
            <a:off x="2308814" y="2862972"/>
            <a:ext cx="3888786" cy="1070613"/>
          </a:xfrm>
          <a:prstGeom prst="wedgeRoundRectCallout">
            <a:avLst>
              <a:gd name="adj1" fmla="val -57248"/>
              <a:gd name="adj2" fmla="val -6262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rgbClr val="FF0000"/>
                </a:solidFill>
              </a:rPr>
              <a:t>Orford’s narrative </a:t>
            </a:r>
            <a:r>
              <a:rPr lang="en-GB" sz="2000" dirty="0" smtClean="0">
                <a:solidFill>
                  <a:srgbClr val="FF0000"/>
                </a:solidFill>
              </a:rPr>
              <a:t>lens </a:t>
            </a:r>
            <a:r>
              <a:rPr lang="en-GB" sz="2000" dirty="0">
                <a:solidFill>
                  <a:srgbClr val="FF0000"/>
                </a:solidFill>
              </a:rPr>
              <a:t>would have added some analytical depth</a:t>
            </a:r>
          </a:p>
        </p:txBody>
      </p:sp>
      <p:sp>
        <p:nvSpPr>
          <p:cNvPr id="6" name="Speech Bubble: Rectangle with Corners Rounded 3"/>
          <p:cNvSpPr/>
          <p:nvPr/>
        </p:nvSpPr>
        <p:spPr>
          <a:xfrm>
            <a:off x="7332134" y="4591109"/>
            <a:ext cx="3979332" cy="1006273"/>
          </a:xfrm>
          <a:prstGeom prst="wedgeRoundRectCallout">
            <a:avLst>
              <a:gd name="adj1" fmla="val 49369"/>
              <a:gd name="adj2" fmla="val 105610"/>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rgbClr val="FF0000"/>
                </a:solidFill>
              </a:rPr>
              <a:t>Making the links between class and democracy more sophisticated</a:t>
            </a:r>
          </a:p>
        </p:txBody>
      </p:sp>
      <p:sp>
        <p:nvSpPr>
          <p:cNvPr id="7" name="Speech Bubble: Rectangle with Corners Rounded 3"/>
          <p:cNvSpPr/>
          <p:nvPr/>
        </p:nvSpPr>
        <p:spPr>
          <a:xfrm>
            <a:off x="7360356" y="2743200"/>
            <a:ext cx="3951110" cy="1377244"/>
          </a:xfrm>
          <a:prstGeom prst="wedgeRoundRectCallout">
            <a:avLst>
              <a:gd name="adj1" fmla="val 43079"/>
              <a:gd name="adj2" fmla="val -102153"/>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rgbClr val="FF0000"/>
                </a:solidFill>
              </a:rPr>
              <a:t>See comments on the example of P which could be further developed and discussed in terms of X and Y for example</a:t>
            </a:r>
          </a:p>
        </p:txBody>
      </p:sp>
      <p:sp>
        <p:nvSpPr>
          <p:cNvPr id="8" name="Speech Bubble: Rectangle with Corners Rounded 3"/>
          <p:cNvSpPr/>
          <p:nvPr/>
        </p:nvSpPr>
        <p:spPr>
          <a:xfrm>
            <a:off x="2308814" y="4591109"/>
            <a:ext cx="3809763" cy="1006273"/>
          </a:xfrm>
          <a:prstGeom prst="wedgeRoundRectCallout">
            <a:avLst>
              <a:gd name="adj1" fmla="val -56655"/>
              <a:gd name="adj2" fmla="val 86146"/>
              <a:gd name="adj3" fmla="val 16667"/>
            </a:avLst>
          </a:prstGeom>
          <a:solidFill>
            <a:srgbClr val="C7F3F9"/>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rgbClr val="FF0000"/>
                </a:solidFill>
              </a:rPr>
              <a:t>Grasps some of the nuances of the notion of human rights</a:t>
            </a:r>
          </a:p>
        </p:txBody>
      </p:sp>
    </p:spTree>
    <p:extLst>
      <p:ext uri="{BB962C8B-B14F-4D97-AF65-F5344CB8AC3E}">
        <p14:creationId xmlns:p14="http://schemas.microsoft.com/office/powerpoint/2010/main" val="1803506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1826" y="1759655"/>
            <a:ext cx="7479241" cy="4259264"/>
          </a:xfrm>
        </p:spPr>
        <p:txBody>
          <a:bodyPr/>
          <a:lstStyle/>
          <a:p>
            <a:pPr marL="457200" indent="-457200">
              <a:buFont typeface="+mj-lt"/>
              <a:buAutoNum type="arabicPeriod"/>
            </a:pPr>
            <a:r>
              <a:rPr lang="en-GB" sz="2000" dirty="0">
                <a:solidFill>
                  <a:srgbClr val="FF0000"/>
                </a:solidFill>
              </a:rPr>
              <a:t>Critical/conceptual analysis</a:t>
            </a:r>
          </a:p>
          <a:p>
            <a:pPr marL="457200" indent="-457200">
              <a:buFont typeface="+mj-lt"/>
              <a:buAutoNum type="arabicPeriod"/>
            </a:pPr>
            <a:endParaRPr lang="en-GB" sz="2000" dirty="0"/>
          </a:p>
          <a:p>
            <a:pPr marL="457200" indent="-457200">
              <a:buFont typeface="+mj-lt"/>
              <a:buAutoNum type="arabicPeriod"/>
            </a:pPr>
            <a:r>
              <a:rPr lang="en-GB" sz="2000" dirty="0"/>
              <a:t>Strength/cohesion of argument</a:t>
            </a:r>
          </a:p>
          <a:p>
            <a:pPr marL="457200" indent="-457200">
              <a:buFont typeface="+mj-lt"/>
              <a:buAutoNum type="arabicPeriod"/>
            </a:pPr>
            <a:endParaRPr lang="en-GB" sz="2000" dirty="0"/>
          </a:p>
          <a:p>
            <a:pPr marL="457200" indent="-457200">
              <a:buFont typeface="+mj-lt"/>
              <a:buAutoNum type="arabicPeriod"/>
            </a:pPr>
            <a:r>
              <a:rPr lang="en-GB" sz="2000" dirty="0"/>
              <a:t>Use of sources/evidence</a:t>
            </a:r>
          </a:p>
          <a:p>
            <a:pPr marL="457200" indent="-457200">
              <a:buFont typeface="+mj-lt"/>
              <a:buAutoNum type="arabicPeriod"/>
            </a:pPr>
            <a:endParaRPr lang="en-GB" sz="2000" dirty="0"/>
          </a:p>
          <a:p>
            <a:pPr marL="457200" indent="-457200">
              <a:buFont typeface="+mj-lt"/>
              <a:buAutoNum type="arabicPeriod"/>
            </a:pPr>
            <a:r>
              <a:rPr lang="en-GB" sz="2000" dirty="0">
                <a:solidFill>
                  <a:srgbClr val="00B050"/>
                </a:solidFill>
              </a:rPr>
              <a:t>Structure and organisation</a:t>
            </a:r>
          </a:p>
          <a:p>
            <a:pPr marL="457200" indent="-457200">
              <a:buFont typeface="+mj-lt"/>
              <a:buAutoNum type="arabicPeriod"/>
            </a:pPr>
            <a:endParaRPr lang="en-GB" sz="2000" dirty="0"/>
          </a:p>
          <a:p>
            <a:pPr marL="457200" indent="-457200">
              <a:buFont typeface="+mj-lt"/>
              <a:buAutoNum type="arabicPeriod"/>
            </a:pPr>
            <a:r>
              <a:rPr lang="en-GB" sz="2000" dirty="0">
                <a:solidFill>
                  <a:srgbClr val="FF0000"/>
                </a:solidFill>
              </a:rPr>
              <a:t>Breadth and relevance of reading</a:t>
            </a:r>
          </a:p>
          <a:p>
            <a:pPr marL="457200" indent="-457200">
              <a:buFont typeface="+mj-lt"/>
              <a:buAutoNum type="arabicPeriod"/>
            </a:pPr>
            <a:endParaRPr lang="en-GB" sz="2000" dirty="0"/>
          </a:p>
          <a:p>
            <a:pPr marL="457200" indent="-457200">
              <a:buFont typeface="+mj-lt"/>
              <a:buAutoNum type="arabicPeriod"/>
            </a:pPr>
            <a:r>
              <a:rPr lang="en-GB" sz="2000" dirty="0">
                <a:solidFill>
                  <a:srgbClr val="00B050"/>
                </a:solidFill>
              </a:rPr>
              <a:t>Clarity of expression, presentation and referencing</a:t>
            </a:r>
          </a:p>
          <a:p>
            <a:pPr marL="457200" indent="-457200">
              <a:buFont typeface="+mj-lt"/>
              <a:buAutoNum type="arabicPeriod"/>
            </a:pPr>
            <a:endParaRPr lang="en-GB" sz="2000" dirty="0"/>
          </a:p>
        </p:txBody>
      </p:sp>
    </p:spTree>
    <p:extLst>
      <p:ext uri="{BB962C8B-B14F-4D97-AF65-F5344CB8AC3E}">
        <p14:creationId xmlns:p14="http://schemas.microsoft.com/office/powerpoint/2010/main" val="474339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Conclusion</a:t>
            </a:r>
            <a:endParaRPr lang="en-GB" sz="3200" b="1" dirty="0"/>
          </a:p>
        </p:txBody>
      </p:sp>
      <p:sp>
        <p:nvSpPr>
          <p:cNvPr id="3" name="Content Placeholder 2"/>
          <p:cNvSpPr>
            <a:spLocks noGrp="1"/>
          </p:cNvSpPr>
          <p:nvPr>
            <p:ph idx="1"/>
          </p:nvPr>
        </p:nvSpPr>
        <p:spPr>
          <a:xfrm>
            <a:off x="1890184" y="2468153"/>
            <a:ext cx="9844616" cy="3334770"/>
          </a:xfrm>
        </p:spPr>
        <p:txBody>
          <a:bodyPr/>
          <a:lstStyle/>
          <a:p>
            <a:pPr marL="0" indent="0">
              <a:buNone/>
            </a:pPr>
            <a:r>
              <a:rPr lang="en-GB" dirty="0" smtClean="0"/>
              <a:t>Partnership would seem to be a very effective </a:t>
            </a:r>
            <a:r>
              <a:rPr lang="en-GB" dirty="0"/>
              <a:t>(</a:t>
            </a:r>
            <a:r>
              <a:rPr lang="en-GB" dirty="0" smtClean="0"/>
              <a:t>the best?) way of ensuring useful feedback on both disciplinary </a:t>
            </a:r>
            <a:r>
              <a:rPr lang="en-GB" i="1" dirty="0" smtClean="0"/>
              <a:t>content</a:t>
            </a:r>
            <a:r>
              <a:rPr lang="en-GB" dirty="0" smtClean="0"/>
              <a:t> and  </a:t>
            </a:r>
            <a:r>
              <a:rPr lang="en-GB" i="1" dirty="0" smtClean="0"/>
              <a:t>form</a:t>
            </a:r>
            <a:r>
              <a:rPr lang="en-GB" dirty="0" smtClean="0"/>
              <a:t>.</a:t>
            </a:r>
          </a:p>
          <a:p>
            <a:pPr marL="0" indent="0">
              <a:buNone/>
            </a:pPr>
            <a:r>
              <a:rPr lang="en-GB" dirty="0" smtClean="0"/>
              <a:t> </a:t>
            </a:r>
          </a:p>
          <a:p>
            <a:pPr marL="0" indent="0">
              <a:buNone/>
            </a:pPr>
            <a:endParaRPr lang="en-GB" dirty="0"/>
          </a:p>
        </p:txBody>
      </p:sp>
    </p:spTree>
    <p:extLst>
      <p:ext uri="{BB962C8B-B14F-4D97-AF65-F5344CB8AC3E}">
        <p14:creationId xmlns:p14="http://schemas.microsoft.com/office/powerpoint/2010/main" val="36158560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….and implications for EAP?</a:t>
            </a:r>
            <a:endParaRPr lang="en-GB" dirty="0"/>
          </a:p>
        </p:txBody>
      </p:sp>
      <p:sp>
        <p:nvSpPr>
          <p:cNvPr id="3" name="Content Placeholder 2"/>
          <p:cNvSpPr>
            <a:spLocks noGrp="1"/>
          </p:cNvSpPr>
          <p:nvPr>
            <p:ph idx="1"/>
          </p:nvPr>
        </p:nvSpPr>
        <p:spPr>
          <a:xfrm>
            <a:off x="1890184" y="2028093"/>
            <a:ext cx="9692216" cy="4098072"/>
          </a:xfrm>
        </p:spPr>
        <p:txBody>
          <a:bodyPr/>
          <a:lstStyle/>
          <a:p>
            <a:pPr marL="0" indent="0">
              <a:buNone/>
            </a:pPr>
            <a:r>
              <a:rPr lang="en-GB" sz="2800" dirty="0" smtClean="0"/>
              <a:t>Areas </a:t>
            </a:r>
            <a:r>
              <a:rPr lang="en-GB" sz="2800" dirty="0"/>
              <a:t>where writing tutors are competent feedback providers – links to learning transfer research (</a:t>
            </a:r>
            <a:r>
              <a:rPr lang="en-GB" sz="2800" dirty="0" err="1"/>
              <a:t>cf</a:t>
            </a:r>
            <a:r>
              <a:rPr lang="en-GB" sz="2800" dirty="0"/>
              <a:t> James 2006</a:t>
            </a:r>
            <a:r>
              <a:rPr lang="en-GB" sz="2800" dirty="0" smtClean="0"/>
              <a:t>) and may suggest the importance of feedback in this area.</a:t>
            </a:r>
          </a:p>
          <a:p>
            <a:pPr marL="0" indent="0">
              <a:buNone/>
            </a:pPr>
            <a:r>
              <a:rPr lang="en-GB" sz="2800" dirty="0" smtClean="0"/>
              <a:t>Greatest gains  from EAP instruction found in academic </a:t>
            </a:r>
            <a:r>
              <a:rPr lang="en-GB" sz="2800" smtClean="0"/>
              <a:t>writing </a:t>
            </a:r>
          </a:p>
          <a:p>
            <a:pPr marL="0" indent="0">
              <a:buNone/>
            </a:pPr>
            <a:endParaRPr lang="en-GB" sz="2800" dirty="0" smtClean="0"/>
          </a:p>
          <a:p>
            <a:pPr marL="0" indent="0">
              <a:buNone/>
            </a:pPr>
            <a:r>
              <a:rPr lang="en-GB" sz="2800" i="1" dirty="0" smtClean="0"/>
              <a:t>“…recognise </a:t>
            </a:r>
            <a:r>
              <a:rPr lang="en-GB" sz="2800" i="1" dirty="0"/>
              <a:t>coherent relationships; organise ideas, develop topics and establish coherence in </a:t>
            </a:r>
            <a:r>
              <a:rPr lang="en-GB" sz="2800" i="1" dirty="0" smtClean="0"/>
              <a:t>academic writing</a:t>
            </a:r>
            <a:r>
              <a:rPr lang="en-GB" sz="2800" i="1" dirty="0"/>
              <a:t>; reference </a:t>
            </a:r>
            <a:r>
              <a:rPr lang="en-GB" sz="2800" i="1" dirty="0" smtClean="0"/>
              <a:t>appropriately…” (</a:t>
            </a:r>
            <a:r>
              <a:rPr lang="en-GB" sz="2800" i="1" dirty="0" err="1" smtClean="0"/>
              <a:t>Terraschke</a:t>
            </a:r>
            <a:r>
              <a:rPr lang="en-GB" sz="2800" i="1" dirty="0" smtClean="0"/>
              <a:t> &amp; Wahid: 174)</a:t>
            </a:r>
            <a:endParaRPr lang="en-GB" sz="2800" dirty="0"/>
          </a:p>
        </p:txBody>
      </p:sp>
    </p:spTree>
    <p:extLst>
      <p:ext uri="{BB962C8B-B14F-4D97-AF65-F5344CB8AC3E}">
        <p14:creationId xmlns:p14="http://schemas.microsoft.com/office/powerpoint/2010/main" val="2140198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52623"/>
            <a:ext cx="9692216" cy="800326"/>
          </a:xfrm>
        </p:spPr>
        <p:txBody>
          <a:bodyPr/>
          <a:lstStyle/>
          <a:p>
            <a:pPr algn="ctr"/>
            <a:r>
              <a:rPr lang="en-GB" sz="3200" b="1" dirty="0" smtClean="0"/>
              <a:t>References</a:t>
            </a:r>
            <a:endParaRPr lang="en-GB" b="1" dirty="0"/>
          </a:p>
        </p:txBody>
      </p:sp>
      <p:sp>
        <p:nvSpPr>
          <p:cNvPr id="3" name="Content Placeholder 2"/>
          <p:cNvSpPr>
            <a:spLocks noGrp="1"/>
          </p:cNvSpPr>
          <p:nvPr>
            <p:ph idx="1"/>
          </p:nvPr>
        </p:nvSpPr>
        <p:spPr>
          <a:xfrm>
            <a:off x="2039815" y="1641230"/>
            <a:ext cx="9876624" cy="4677507"/>
          </a:xfrm>
        </p:spPr>
        <p:txBody>
          <a:bodyPr/>
          <a:lstStyle/>
          <a:p>
            <a:pPr marL="0" indent="0">
              <a:buNone/>
            </a:pPr>
            <a:r>
              <a:rPr lang="en-GB" sz="2000" dirty="0" err="1" smtClean="0"/>
              <a:t>Basturkman</a:t>
            </a:r>
            <a:r>
              <a:rPr lang="en-GB" sz="2000" dirty="0"/>
              <a:t>, H.  (2010) </a:t>
            </a:r>
            <a:r>
              <a:rPr lang="en-GB" sz="2000" i="1" dirty="0"/>
              <a:t>Developing Courses in English for Specific Purposes (</a:t>
            </a:r>
            <a:r>
              <a:rPr lang="en-GB" sz="2000" dirty="0"/>
              <a:t>UK: Palgrave Macmillan</a:t>
            </a:r>
            <a:r>
              <a:rPr lang="en-GB" sz="2000" i="1" dirty="0"/>
              <a:t>)</a:t>
            </a:r>
            <a:endParaRPr lang="en-GB" sz="2000" dirty="0"/>
          </a:p>
          <a:p>
            <a:pPr marL="0" indent="0">
              <a:buNone/>
            </a:pPr>
            <a:r>
              <a:rPr lang="en-GB" sz="2000" dirty="0"/>
              <a:t>Hyland, K.  (2013a) Faculty feedback: Perceptions and practices in L2 disciplinary writing. </a:t>
            </a:r>
            <a:r>
              <a:rPr lang="en-GB" sz="2000" i="1" dirty="0"/>
              <a:t>Journal of Second Language Writing </a:t>
            </a:r>
            <a:r>
              <a:rPr lang="en-GB" sz="2000" dirty="0" smtClean="0"/>
              <a:t>22</a:t>
            </a:r>
            <a:r>
              <a:rPr lang="en-GB" sz="2000" dirty="0"/>
              <a:t>, </a:t>
            </a:r>
            <a:r>
              <a:rPr lang="en-GB" sz="2000" dirty="0" smtClean="0"/>
              <a:t>pp. 240–253</a:t>
            </a:r>
            <a:endParaRPr lang="en-GB" sz="2000" dirty="0"/>
          </a:p>
          <a:p>
            <a:pPr marL="0" indent="0">
              <a:buNone/>
            </a:pPr>
            <a:r>
              <a:rPr lang="en-GB" sz="2000" dirty="0" smtClean="0"/>
              <a:t>Hyland</a:t>
            </a:r>
            <a:r>
              <a:rPr lang="en-GB" sz="2000" dirty="0"/>
              <a:t>, K.  (</a:t>
            </a:r>
            <a:r>
              <a:rPr lang="en-GB" sz="2000" dirty="0" smtClean="0"/>
              <a:t>2013b) </a:t>
            </a:r>
            <a:r>
              <a:rPr lang="en-GB" sz="2000" dirty="0"/>
              <a:t>‘Student perceptions of hidden messages in teacher written feedback’. </a:t>
            </a:r>
            <a:r>
              <a:rPr lang="en-GB" sz="2000" i="1" dirty="0"/>
              <a:t>Studies in Educational Evaluation </a:t>
            </a:r>
            <a:r>
              <a:rPr lang="en-GB" sz="2000" dirty="0"/>
              <a:t>39, pp. 180–187</a:t>
            </a:r>
          </a:p>
          <a:p>
            <a:pPr marL="0" indent="0">
              <a:buNone/>
            </a:pPr>
            <a:r>
              <a:rPr lang="en-GB" sz="2000" dirty="0" smtClean="0"/>
              <a:t>Ingle, J. (2016). ‘Engaging with Academic Writing and Discourse’. In </a:t>
            </a:r>
            <a:r>
              <a:rPr lang="en-GB" sz="2000" dirty="0" err="1" smtClean="0"/>
              <a:t>Pokorny</a:t>
            </a:r>
            <a:r>
              <a:rPr lang="en-GB" sz="2000" dirty="0" smtClean="0"/>
              <a:t>, H. &amp; Warren, D. (</a:t>
            </a:r>
            <a:r>
              <a:rPr lang="en-GB" sz="2000" dirty="0" err="1" smtClean="0"/>
              <a:t>eds</a:t>
            </a:r>
            <a:r>
              <a:rPr lang="en-GB" sz="2000" dirty="0" smtClean="0"/>
              <a:t>) </a:t>
            </a:r>
            <a:r>
              <a:rPr lang="en-GB" sz="2000" i="1" dirty="0" smtClean="0"/>
              <a:t>Enhancing Teaching </a:t>
            </a:r>
            <a:r>
              <a:rPr lang="en-GB" sz="2000" i="1" dirty="0" smtClean="0"/>
              <a:t>Practice </a:t>
            </a:r>
            <a:r>
              <a:rPr lang="en-GB" sz="2000" i="1" dirty="0" smtClean="0"/>
              <a:t>in Higher Education </a:t>
            </a:r>
            <a:r>
              <a:rPr lang="en-GB" sz="2000" dirty="0" smtClean="0"/>
              <a:t>(Sage: London).</a:t>
            </a:r>
          </a:p>
          <a:p>
            <a:pPr marL="0" indent="0">
              <a:buNone/>
            </a:pPr>
            <a:r>
              <a:rPr lang="en-GB" sz="2000" dirty="0"/>
              <a:t>James, M. A. (2006). Transfer of learning from a university content-based EAP course. </a:t>
            </a:r>
            <a:r>
              <a:rPr lang="en-GB" sz="2000" i="1" dirty="0"/>
              <a:t>TESOL Quarterly,</a:t>
            </a:r>
            <a:r>
              <a:rPr lang="en-GB" sz="2000" dirty="0"/>
              <a:t> 40(4), </a:t>
            </a:r>
            <a:r>
              <a:rPr lang="en-GB" sz="2000" dirty="0" smtClean="0"/>
              <a:t>pp.783–806</a:t>
            </a:r>
          </a:p>
          <a:p>
            <a:pPr marL="0" indent="0">
              <a:buNone/>
            </a:pPr>
            <a:r>
              <a:rPr lang="en-GB" sz="2000" dirty="0" err="1" smtClean="0"/>
              <a:t>Terraschke</a:t>
            </a:r>
            <a:r>
              <a:rPr lang="en-GB" sz="2000" dirty="0" smtClean="0"/>
              <a:t>, A. &amp; Wahid, R. (2011) The impact of EAP study on the academic expectations of international postgraduate students in Australia. </a:t>
            </a:r>
            <a:r>
              <a:rPr lang="en-GB" sz="2000" i="1" dirty="0" smtClean="0"/>
              <a:t>Journal of Academic Writing </a:t>
            </a:r>
            <a:r>
              <a:rPr lang="en-GB" sz="2000" dirty="0" smtClean="0"/>
              <a:t>10, pp 173-182.</a:t>
            </a:r>
            <a:endParaRPr lang="en-GB" sz="2000" dirty="0"/>
          </a:p>
          <a:p>
            <a:pPr marL="0" indent="0">
              <a:buNone/>
            </a:pPr>
            <a:r>
              <a:rPr lang="en-GB" sz="2000" dirty="0" smtClean="0"/>
              <a:t>Tudor</a:t>
            </a:r>
            <a:r>
              <a:rPr lang="en-GB" sz="2000" dirty="0"/>
              <a:t>, I. (1997) ‘LSP or Language Education?’ in R. Howard and G. Brown (</a:t>
            </a:r>
            <a:r>
              <a:rPr lang="en-GB" sz="2000" dirty="0" err="1"/>
              <a:t>eds</a:t>
            </a:r>
            <a:r>
              <a:rPr lang="en-GB" sz="2000" dirty="0"/>
              <a:t>) </a:t>
            </a:r>
            <a:r>
              <a:rPr lang="en-GB" sz="2000" i="1" dirty="0"/>
              <a:t>Teacher Education for LSP </a:t>
            </a:r>
            <a:r>
              <a:rPr lang="en-GB" sz="2000" dirty="0"/>
              <a:t>(Clevedon: Multilingual Matters), pp.90-102.</a:t>
            </a:r>
          </a:p>
          <a:p>
            <a:pPr marL="0" indent="0">
              <a:buNone/>
            </a:pPr>
            <a:r>
              <a:rPr lang="en-GB" sz="2400" dirty="0"/>
              <a:t> </a:t>
            </a:r>
          </a:p>
          <a:p>
            <a:pPr marL="0" indent="0">
              <a:buNone/>
            </a:pPr>
            <a:endParaRPr lang="en-GB" sz="2400" dirty="0" smtClean="0"/>
          </a:p>
        </p:txBody>
      </p:sp>
    </p:spTree>
    <p:extLst>
      <p:ext uri="{BB962C8B-B14F-4D97-AF65-F5344CB8AC3E}">
        <p14:creationId xmlns:p14="http://schemas.microsoft.com/office/powerpoint/2010/main" val="30503125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0184" y="2166940"/>
            <a:ext cx="9692216" cy="1695056"/>
          </a:xfrm>
        </p:spPr>
        <p:txBody>
          <a:bodyPr/>
          <a:lstStyle/>
          <a:p>
            <a:r>
              <a:rPr lang="en-GB" dirty="0" smtClean="0"/>
              <a:t>jill.northcott@ed.ac.uk</a:t>
            </a:r>
          </a:p>
          <a:p>
            <a:r>
              <a:rPr lang="en-GB" dirty="0" smtClean="0"/>
              <a:t>david.caulton@ed.ac.uk</a:t>
            </a:r>
            <a:endParaRPr lang="en-GB" dirty="0"/>
          </a:p>
        </p:txBody>
      </p:sp>
    </p:spTree>
    <p:extLst>
      <p:ext uri="{BB962C8B-B14F-4D97-AF65-F5344CB8AC3E}">
        <p14:creationId xmlns:p14="http://schemas.microsoft.com/office/powerpoint/2010/main" val="3143293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Collaborative ESAP academic writing courses.</a:t>
            </a:r>
            <a:endParaRPr lang="en-GB" dirty="0"/>
          </a:p>
        </p:txBody>
      </p:sp>
      <p:sp>
        <p:nvSpPr>
          <p:cNvPr id="3" name="Content Placeholder 2"/>
          <p:cNvSpPr>
            <a:spLocks noGrp="1"/>
          </p:cNvSpPr>
          <p:nvPr>
            <p:ph idx="1"/>
          </p:nvPr>
        </p:nvSpPr>
        <p:spPr/>
        <p:txBody>
          <a:bodyPr/>
          <a:lstStyle/>
          <a:p>
            <a:pPr marL="0" indent="0">
              <a:buNone/>
            </a:pPr>
            <a:r>
              <a:rPr lang="en-GB" sz="2400" dirty="0" smtClean="0"/>
              <a:t>Northcott</a:t>
            </a:r>
            <a:r>
              <a:rPr lang="en-GB" sz="2400" dirty="0"/>
              <a:t>, J., Gillies, P. and Caulton, D. (2017) Feedback on feedback. The role of ESAP tutor feedback in improving postgraduate academic writing ability. In Kemp, J. (ed.) </a:t>
            </a:r>
            <a:r>
              <a:rPr lang="en-GB" sz="2400" i="1" dirty="0"/>
              <a:t>EAP in a rapidly changing landscape: issues, challenges and solutions. </a:t>
            </a:r>
            <a:r>
              <a:rPr lang="en-GB" sz="2400" dirty="0"/>
              <a:t>Reading: Garnet Publishing.</a:t>
            </a:r>
          </a:p>
          <a:p>
            <a:pPr marL="0" indent="0">
              <a:buNone/>
            </a:pPr>
            <a:endParaRPr lang="en-US" sz="2400" dirty="0" smtClean="0"/>
          </a:p>
          <a:p>
            <a:pPr marL="0" indent="0">
              <a:buNone/>
            </a:pPr>
            <a:r>
              <a:rPr lang="en-US" sz="2400" dirty="0" smtClean="0"/>
              <a:t>Northcott</a:t>
            </a:r>
            <a:r>
              <a:rPr lang="en-US" sz="2400" dirty="0"/>
              <a:t>, J., Gillies, P. and Caulton, D (2016). What postgraduates appreciate in online tutor feedback on academic writing.  </a:t>
            </a:r>
            <a:r>
              <a:rPr lang="en-US" sz="2400" i="1" dirty="0"/>
              <a:t>Journal of Academic Writing</a:t>
            </a:r>
            <a:r>
              <a:rPr lang="en-US" sz="2400" dirty="0"/>
              <a:t> 6: 1</a:t>
            </a:r>
            <a:endParaRPr lang="en-GB" sz="2400" dirty="0"/>
          </a:p>
          <a:p>
            <a:pPr marL="0" indent="0">
              <a:buNone/>
            </a:pPr>
            <a:r>
              <a:rPr lang="en-GB" sz="2400" u="sng" dirty="0">
                <a:hlinkClick r:id="rId2"/>
              </a:rPr>
              <a:t>http://dx.doi.org/10.18552/joaw.v6i1.268</a:t>
            </a:r>
            <a:endParaRPr lang="en-GB" sz="2400" dirty="0"/>
          </a:p>
        </p:txBody>
      </p:sp>
    </p:spTree>
    <p:extLst>
      <p:ext uri="{BB962C8B-B14F-4D97-AF65-F5344CB8AC3E}">
        <p14:creationId xmlns:p14="http://schemas.microsoft.com/office/powerpoint/2010/main" val="254260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smtClean="0"/>
              <a:t>“Feedback offers the writer an outsider’s view of a text and so provides a sense of audience and what the audience values in writing , contributing to his or her acquisition of disciplinary subject matter and patterns of argument and evidence”.</a:t>
            </a:r>
          </a:p>
          <a:p>
            <a:pPr marL="0" indent="0">
              <a:buNone/>
            </a:pPr>
            <a:r>
              <a:rPr lang="en-GB" dirty="0" smtClean="0"/>
              <a:t>Hyland 2013b: 180</a:t>
            </a:r>
            <a:endParaRPr lang="en-GB" dirty="0"/>
          </a:p>
        </p:txBody>
      </p:sp>
    </p:spTree>
    <p:extLst>
      <p:ext uri="{BB962C8B-B14F-4D97-AF65-F5344CB8AC3E}">
        <p14:creationId xmlns:p14="http://schemas.microsoft.com/office/powerpoint/2010/main" val="1862020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3" y="977900"/>
            <a:ext cx="7354177" cy="1029320"/>
          </a:xfrm>
        </p:spPr>
        <p:txBody>
          <a:bodyPr/>
          <a:lstStyle/>
          <a:p>
            <a:r>
              <a:rPr lang="en-GB" sz="3200" b="1" dirty="0" smtClean="0"/>
              <a:t>Writing tutors’ concepts of ‘content’: 4 Qs</a:t>
            </a:r>
            <a:endParaRPr lang="en-GB" sz="3200" b="1" dirty="0"/>
          </a:p>
        </p:txBody>
      </p:sp>
      <p:sp>
        <p:nvSpPr>
          <p:cNvPr id="3" name="Content Placeholder 2"/>
          <p:cNvSpPr>
            <a:spLocks noGrp="1"/>
          </p:cNvSpPr>
          <p:nvPr>
            <p:ph idx="1"/>
          </p:nvPr>
        </p:nvSpPr>
        <p:spPr>
          <a:xfrm>
            <a:off x="1890184" y="2222695"/>
            <a:ext cx="9986258" cy="4309165"/>
          </a:xfrm>
        </p:spPr>
        <p:txBody>
          <a:bodyPr/>
          <a:lstStyle/>
          <a:p>
            <a:pPr marL="357188" indent="-357188">
              <a:buNone/>
            </a:pPr>
            <a:r>
              <a:rPr lang="en-GB" sz="2800" b="1" dirty="0"/>
              <a:t>1. </a:t>
            </a:r>
            <a:r>
              <a:rPr lang="en-GB" sz="2800" dirty="0"/>
              <a:t>What do you understand by 'content' as opposed to 'language' and 'structure'?</a:t>
            </a:r>
          </a:p>
          <a:p>
            <a:pPr marL="357188" indent="-357188">
              <a:buNone/>
            </a:pPr>
            <a:r>
              <a:rPr lang="en-GB" sz="2800" b="1" dirty="0"/>
              <a:t>2. </a:t>
            </a:r>
            <a:r>
              <a:rPr lang="en-GB" sz="2800" dirty="0"/>
              <a:t>Where do you see the boundaries (if any) between 'content', 'language' and 'structure'?</a:t>
            </a:r>
          </a:p>
          <a:p>
            <a:pPr marL="357188" indent="-357188">
              <a:buNone/>
            </a:pPr>
            <a:r>
              <a:rPr lang="en-GB" sz="2800" b="1" dirty="0"/>
              <a:t>3. </a:t>
            </a:r>
            <a:r>
              <a:rPr lang="en-GB" sz="2800" dirty="0"/>
              <a:t>Which of those three aspects do you put emphasis on giving feedback on?</a:t>
            </a:r>
          </a:p>
          <a:p>
            <a:pPr marL="357188" indent="-357188">
              <a:buNone/>
            </a:pPr>
            <a:r>
              <a:rPr lang="en-GB" sz="2800" b="1" dirty="0"/>
              <a:t>4. </a:t>
            </a:r>
            <a:r>
              <a:rPr lang="en-GB" sz="2800" dirty="0"/>
              <a:t>Are you comfortable giving feedback specifically on 'content'? Why/Why not? What, if anything, does it depend on?</a:t>
            </a:r>
          </a:p>
          <a:p>
            <a:pPr marL="0" indent="0">
              <a:buNone/>
            </a:pPr>
            <a:endParaRPr lang="en-GB" sz="2800" dirty="0"/>
          </a:p>
        </p:txBody>
      </p:sp>
    </p:spTree>
    <p:extLst>
      <p:ext uri="{BB962C8B-B14F-4D97-AF65-F5344CB8AC3E}">
        <p14:creationId xmlns:p14="http://schemas.microsoft.com/office/powerpoint/2010/main" val="374388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977900"/>
            <a:ext cx="4577523" cy="1143000"/>
          </a:xfrm>
        </p:spPr>
        <p:txBody>
          <a:bodyPr/>
          <a:lstStyle/>
          <a:p>
            <a:r>
              <a:rPr lang="en-GB" sz="3200" b="1" dirty="0" smtClean="0"/>
              <a:t>Definition of content?</a:t>
            </a:r>
            <a:endParaRPr lang="en-GB" sz="3200" b="1" dirty="0"/>
          </a:p>
        </p:txBody>
      </p:sp>
      <p:sp>
        <p:nvSpPr>
          <p:cNvPr id="3" name="Content Placeholder 2"/>
          <p:cNvSpPr>
            <a:spLocks noGrp="1"/>
          </p:cNvSpPr>
          <p:nvPr>
            <p:ph idx="1"/>
          </p:nvPr>
        </p:nvSpPr>
        <p:spPr>
          <a:xfrm>
            <a:off x="1890184" y="2166939"/>
            <a:ext cx="9692216" cy="3141041"/>
          </a:xfrm>
        </p:spPr>
        <p:txBody>
          <a:bodyPr/>
          <a:lstStyle/>
          <a:p>
            <a:pPr marL="0" indent="0">
              <a:buNone/>
            </a:pPr>
            <a:r>
              <a:rPr lang="en-GB" dirty="0" smtClean="0"/>
              <a:t>“…domains of knowledge which the average educated native speaker could not reasonably be expected to be familiar with.”</a:t>
            </a:r>
          </a:p>
          <a:p>
            <a:pPr marL="0" indent="0">
              <a:buNone/>
            </a:pPr>
            <a:endParaRPr lang="en-GB" dirty="0"/>
          </a:p>
          <a:p>
            <a:pPr marL="0" indent="0">
              <a:buNone/>
            </a:pPr>
            <a:r>
              <a:rPr lang="en-GB" sz="1800" dirty="0" smtClean="0"/>
              <a:t>Tudor 1997 (cited in </a:t>
            </a:r>
            <a:r>
              <a:rPr lang="en-GB" sz="1800" dirty="0" err="1" smtClean="0"/>
              <a:t>Basturkmen</a:t>
            </a:r>
            <a:r>
              <a:rPr lang="en-GB" sz="1800" dirty="0" smtClean="0"/>
              <a:t> 2010: 8)</a:t>
            </a:r>
            <a:endParaRPr lang="en-GB" sz="1800" dirty="0"/>
          </a:p>
        </p:txBody>
      </p:sp>
    </p:spTree>
    <p:extLst>
      <p:ext uri="{BB962C8B-B14F-4D97-AF65-F5344CB8AC3E}">
        <p14:creationId xmlns:p14="http://schemas.microsoft.com/office/powerpoint/2010/main" val="3381773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977900"/>
            <a:ext cx="3529309" cy="1143000"/>
          </a:xfrm>
        </p:spPr>
        <p:txBody>
          <a:bodyPr/>
          <a:lstStyle/>
          <a:p>
            <a:r>
              <a:rPr lang="en-GB" sz="3200" b="1" dirty="0" smtClean="0"/>
              <a:t>Content v Form</a:t>
            </a:r>
            <a:endParaRPr lang="en-GB" sz="3200" b="1" dirty="0"/>
          </a:p>
        </p:txBody>
      </p:sp>
      <p:sp>
        <p:nvSpPr>
          <p:cNvPr id="3" name="Content Placeholder 2"/>
          <p:cNvSpPr>
            <a:spLocks noGrp="1"/>
          </p:cNvSpPr>
          <p:nvPr>
            <p:ph idx="1"/>
          </p:nvPr>
        </p:nvSpPr>
        <p:spPr/>
        <p:txBody>
          <a:bodyPr/>
          <a:lstStyle/>
          <a:p>
            <a:pPr marL="0" indent="0">
              <a:buNone/>
            </a:pPr>
            <a:r>
              <a:rPr lang="en-GB" dirty="0" smtClean="0"/>
              <a:t>Content = “understood as the concepts, procedures, theories and understandings of a discipline” </a:t>
            </a:r>
          </a:p>
          <a:p>
            <a:pPr marL="0" indent="0">
              <a:buNone/>
            </a:pPr>
            <a:endParaRPr lang="en-GB" dirty="0"/>
          </a:p>
          <a:p>
            <a:pPr marL="0" indent="0">
              <a:buNone/>
            </a:pPr>
            <a:r>
              <a:rPr lang="en-GB" dirty="0" smtClean="0"/>
              <a:t>Form = “the rhetorical presentation of these in ways that will impress insiders”</a:t>
            </a:r>
          </a:p>
          <a:p>
            <a:pPr marL="0" indent="0">
              <a:buNone/>
            </a:pPr>
            <a:endParaRPr lang="en-GB" dirty="0" smtClean="0"/>
          </a:p>
          <a:p>
            <a:pPr marL="0" indent="0">
              <a:buNone/>
            </a:pPr>
            <a:r>
              <a:rPr lang="en-GB" sz="2000" dirty="0" smtClean="0"/>
              <a:t>Hyland 2013a: 245</a:t>
            </a:r>
            <a:r>
              <a:rPr lang="en-GB" sz="2400" dirty="0" smtClean="0"/>
              <a:t>.</a:t>
            </a:r>
            <a:endParaRPr lang="en-GB" sz="2400" dirty="0"/>
          </a:p>
        </p:txBody>
      </p:sp>
    </p:spTree>
    <p:extLst>
      <p:ext uri="{BB962C8B-B14F-4D97-AF65-F5344CB8AC3E}">
        <p14:creationId xmlns:p14="http://schemas.microsoft.com/office/powerpoint/2010/main" val="1562979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1473" y="1147234"/>
            <a:ext cx="9692216" cy="1012265"/>
          </a:xfrm>
        </p:spPr>
        <p:txBody>
          <a:bodyPr/>
          <a:lstStyle/>
          <a:p>
            <a:pPr marL="357188" indent="-357188"/>
            <a:r>
              <a:rPr lang="en-GB" sz="3000" b="1" dirty="0"/>
              <a:t>1. What do you understand by 'content' as opposed to 'language' and 'structure</a:t>
            </a:r>
            <a:r>
              <a:rPr lang="en-GB" sz="3000" b="1" dirty="0" smtClean="0"/>
              <a:t>'?</a:t>
            </a:r>
            <a:endParaRPr lang="en-GB" sz="3000" b="1" dirty="0"/>
          </a:p>
        </p:txBody>
      </p:sp>
      <p:sp>
        <p:nvSpPr>
          <p:cNvPr id="3" name="Content Placeholder 2"/>
          <p:cNvSpPr>
            <a:spLocks noGrp="1"/>
          </p:cNvSpPr>
          <p:nvPr>
            <p:ph idx="1"/>
          </p:nvPr>
        </p:nvSpPr>
        <p:spPr>
          <a:xfrm>
            <a:off x="2420762" y="2475587"/>
            <a:ext cx="9048749" cy="3459310"/>
          </a:xfrm>
        </p:spPr>
        <p:txBody>
          <a:bodyPr/>
          <a:lstStyle/>
          <a:p>
            <a:r>
              <a:rPr lang="en-GB" sz="2800" dirty="0" smtClean="0">
                <a:latin typeface="Calibri" panose="020F0502020204030204" pitchFamily="34" charset="0"/>
                <a:ea typeface="Calibri" panose="020F0502020204030204" pitchFamily="34" charset="0"/>
                <a:cs typeface="Times New Roman" panose="02020603050405020304" pitchFamily="18" charset="0"/>
              </a:rPr>
              <a:t>The </a:t>
            </a:r>
            <a:r>
              <a:rPr lang="en-GB" sz="2800" dirty="0">
                <a:latin typeface="Calibri" panose="020F0502020204030204" pitchFamily="34" charset="0"/>
                <a:ea typeface="Calibri" panose="020F0502020204030204" pitchFamily="34" charset="0"/>
                <a:cs typeface="Times New Roman" panose="02020603050405020304" pitchFamily="18" charset="0"/>
              </a:rPr>
              <a:t>subject matter; ideas which are related to the topic as opposed to the language used to talk about them and the way they are organised. </a:t>
            </a:r>
            <a:r>
              <a:rPr lang="en-GB" sz="28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(WT </a:t>
            </a:r>
            <a:r>
              <a:rPr lang="en-GB"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7</a:t>
            </a:r>
            <a:r>
              <a:rPr lang="en-GB" sz="28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endParaRPr lang="en-GB" sz="1400" dirty="0">
              <a:latin typeface="Calibri" panose="020F0502020204030204" pitchFamily="34" charset="0"/>
              <a:ea typeface="Calibri" panose="020F0502020204030204" pitchFamily="34" charset="0"/>
              <a:cs typeface="Times New Roman" panose="02020603050405020304" pitchFamily="18" charset="0"/>
            </a:endParaRPr>
          </a:p>
          <a:p>
            <a:r>
              <a:rPr lang="en-GB" sz="2800" dirty="0"/>
              <a:t>Content is engagement with the topic, such as citing, evidence, supporting points, argumentation and rebuttal of counterarguments. </a:t>
            </a:r>
            <a:r>
              <a:rPr lang="en-GB" sz="2800" dirty="0" smtClean="0">
                <a:solidFill>
                  <a:srgbClr val="FF0000"/>
                </a:solidFill>
              </a:rPr>
              <a:t>(WT </a:t>
            </a:r>
            <a:r>
              <a:rPr lang="en-GB" sz="2800" dirty="0">
                <a:solidFill>
                  <a:srgbClr val="FF0000"/>
                </a:solidFill>
              </a:rPr>
              <a:t>6) </a:t>
            </a:r>
          </a:p>
          <a:p>
            <a:endParaRPr lang="en-GB" sz="2800" dirty="0"/>
          </a:p>
        </p:txBody>
      </p:sp>
    </p:spTree>
    <p:extLst>
      <p:ext uri="{BB962C8B-B14F-4D97-AF65-F5344CB8AC3E}">
        <p14:creationId xmlns:p14="http://schemas.microsoft.com/office/powerpoint/2010/main" val="3091280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8895" y="1115977"/>
            <a:ext cx="9692216" cy="1143000"/>
          </a:xfrm>
        </p:spPr>
        <p:txBody>
          <a:bodyPr/>
          <a:lstStyle/>
          <a:p>
            <a:pPr marL="357188" indent="-357188"/>
            <a:r>
              <a:rPr lang="en-GB" sz="3200" b="1" dirty="0"/>
              <a:t>2. </a:t>
            </a:r>
            <a:r>
              <a:rPr lang="en-GB" sz="2800" b="1" dirty="0"/>
              <a:t>Where do you see the boundaries (if any) between 'content', 'language' and 'structure</a:t>
            </a:r>
            <a:r>
              <a:rPr lang="en-GB" sz="2800" b="1" dirty="0" smtClean="0"/>
              <a:t>'?</a:t>
            </a:r>
            <a:endParaRPr lang="en-GB" sz="2800" b="1" dirty="0"/>
          </a:p>
        </p:txBody>
      </p:sp>
      <p:sp>
        <p:nvSpPr>
          <p:cNvPr id="3" name="Content Placeholder 2"/>
          <p:cNvSpPr>
            <a:spLocks noGrp="1"/>
          </p:cNvSpPr>
          <p:nvPr>
            <p:ph idx="1"/>
          </p:nvPr>
        </p:nvSpPr>
        <p:spPr>
          <a:xfrm>
            <a:off x="2381956" y="2518622"/>
            <a:ext cx="8489244" cy="3652948"/>
          </a:xfrm>
        </p:spPr>
        <p:txBody>
          <a:bodyPr/>
          <a:lstStyle/>
          <a:p>
            <a:r>
              <a:rPr lang="en-GB" sz="2800" dirty="0" smtClean="0"/>
              <a:t>Language </a:t>
            </a:r>
            <a:r>
              <a:rPr lang="en-GB" sz="2800" dirty="0"/>
              <a:t>and structure could be ‘general academic’, </a:t>
            </a:r>
            <a:r>
              <a:rPr lang="en-GB" sz="2800" dirty="0" err="1"/>
              <a:t>ie</a:t>
            </a:r>
            <a:r>
              <a:rPr lang="en-GB" sz="2800" dirty="0"/>
              <a:t> applicable in any field, whereas content is subject specific. </a:t>
            </a:r>
            <a:r>
              <a:rPr lang="en-GB" sz="2800" dirty="0" smtClean="0">
                <a:solidFill>
                  <a:srgbClr val="FF0000"/>
                </a:solidFill>
              </a:rPr>
              <a:t>(WT </a:t>
            </a:r>
            <a:r>
              <a:rPr lang="en-GB" sz="2800" dirty="0">
                <a:solidFill>
                  <a:srgbClr val="FF0000"/>
                </a:solidFill>
              </a:rPr>
              <a:t>7</a:t>
            </a:r>
            <a:r>
              <a:rPr lang="en-GB" sz="2800" dirty="0" smtClean="0">
                <a:solidFill>
                  <a:srgbClr val="FF0000"/>
                </a:solidFill>
              </a:rPr>
              <a:t>)</a:t>
            </a:r>
          </a:p>
          <a:p>
            <a:endParaRPr lang="en-GB" sz="1400" dirty="0">
              <a:solidFill>
                <a:srgbClr val="FF0000"/>
              </a:solidFill>
            </a:endParaRPr>
          </a:p>
          <a:p>
            <a:r>
              <a:rPr lang="en-GB" sz="2800" dirty="0"/>
              <a:t>Argument logic and coherence falls under content and underlying structure. Language is the cohesive packaging of meaning, which falls under surface structure. </a:t>
            </a:r>
            <a:r>
              <a:rPr lang="en-GB" sz="2800" dirty="0" smtClean="0">
                <a:solidFill>
                  <a:srgbClr val="FF0000"/>
                </a:solidFill>
              </a:rPr>
              <a:t>(WT </a:t>
            </a:r>
            <a:r>
              <a:rPr lang="en-GB" sz="2800" dirty="0">
                <a:solidFill>
                  <a:srgbClr val="FF0000"/>
                </a:solidFill>
              </a:rPr>
              <a:t>6)</a:t>
            </a:r>
          </a:p>
          <a:p>
            <a:endParaRPr lang="en-GB" sz="2800" dirty="0">
              <a:solidFill>
                <a:srgbClr val="FF0000"/>
              </a:solidFill>
            </a:endParaRPr>
          </a:p>
        </p:txBody>
      </p:sp>
    </p:spTree>
    <p:extLst>
      <p:ext uri="{BB962C8B-B14F-4D97-AF65-F5344CB8AC3E}">
        <p14:creationId xmlns:p14="http://schemas.microsoft.com/office/powerpoint/2010/main" val="80192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p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J659 UoE_PPT_Corporate One_v1</Template>
  <TotalTime>1867</TotalTime>
  <Words>2594</Words>
  <Application>Microsoft Office PowerPoint</Application>
  <PresentationFormat>Widescreen</PresentationFormat>
  <Paragraphs>208</Paragraphs>
  <Slides>27</Slides>
  <Notes>23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27</vt:i4>
      </vt:variant>
    </vt:vector>
  </HeadingPairs>
  <TitlesOfParts>
    <vt:vector size="36" baseType="lpstr">
      <vt:lpstr>MS PGothic</vt:lpstr>
      <vt:lpstr>MS PGothic</vt:lpstr>
      <vt:lpstr>Arial</vt:lpstr>
      <vt:lpstr>Calibri</vt:lpstr>
      <vt:lpstr>Times New Roman</vt:lpstr>
      <vt:lpstr>Title page</vt:lpstr>
      <vt:lpstr>Office Theme</vt:lpstr>
      <vt:lpstr>1_Office Theme</vt:lpstr>
      <vt:lpstr>pres6</vt:lpstr>
      <vt:lpstr> EAP AND SUBJECT SPECIALIST ACADEMIC WRITING FEEDBACK COLLABORATION.  Jill Northcott and David Caulton  ELE, University of Edinburgh </vt:lpstr>
      <vt:lpstr>Overview</vt:lpstr>
      <vt:lpstr>Collaborative ESAP academic writing courses.</vt:lpstr>
      <vt:lpstr>PowerPoint Presentation</vt:lpstr>
      <vt:lpstr>Writing tutors’ concepts of ‘content’: 4 Qs</vt:lpstr>
      <vt:lpstr>Definition of content?</vt:lpstr>
      <vt:lpstr>Content v Form</vt:lpstr>
      <vt:lpstr>1. What do you understand by 'content' as opposed to 'language' and 'structure'?</vt:lpstr>
      <vt:lpstr>2. Where do you see the boundaries (if any) between 'content', 'language' and 'structure'?</vt:lpstr>
      <vt:lpstr>3. Which of those three aspects do you put emphasis on giving feedback on?</vt:lpstr>
      <vt:lpstr>4. Are you comfortable giving feedback specifically on 'content'? Why/Why not? What, if anything, does it depend on?</vt:lpstr>
      <vt:lpstr> </vt:lpstr>
      <vt:lpstr>Discipline specialist and writing tutor collaboration</vt:lpstr>
      <vt:lpstr>Data sources</vt:lpstr>
      <vt:lpstr>Discipline Specialist  Marking Criteria</vt:lpstr>
      <vt:lpstr>Excerpts illustrating three areas relating to content</vt:lpstr>
      <vt:lpstr>Strength/cohesion of argument: Writing tutor feedback</vt:lpstr>
      <vt:lpstr>Discipline specialists</vt:lpstr>
      <vt:lpstr>Use of sources/evidence: writing tutor feedback</vt:lpstr>
      <vt:lpstr>Discipline specialist feedback</vt:lpstr>
      <vt:lpstr>Discipline specialist feedback</vt:lpstr>
      <vt:lpstr>No crossover – critical/conceptual analysis</vt:lpstr>
      <vt:lpstr>PowerPoint Presentation</vt:lpstr>
      <vt:lpstr>Conclusion</vt:lpstr>
      <vt:lpstr>….and implications for EAP?</vt:lpstr>
      <vt:lpstr>References</vt:lpstr>
      <vt:lpstr>PowerPoint Presentation</vt:lpstr>
    </vt:vector>
  </TitlesOfParts>
  <Company>University of Edinburgh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ESAP tutors give effective feedback on discipline specific content?</dc:title>
  <dc:creator>NORTHCOTT Jill</dc:creator>
  <cp:lastModifiedBy>CAULTON David</cp:lastModifiedBy>
  <cp:revision>173</cp:revision>
  <dcterms:created xsi:type="dcterms:W3CDTF">2016-02-08T14:51:15Z</dcterms:created>
  <dcterms:modified xsi:type="dcterms:W3CDTF">2017-03-31T08:35:40Z</dcterms:modified>
</cp:coreProperties>
</file>