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62" r:id="rId3"/>
    <p:sldId id="301" r:id="rId4"/>
    <p:sldId id="302" r:id="rId5"/>
    <p:sldId id="312" r:id="rId6"/>
    <p:sldId id="303" r:id="rId7"/>
    <p:sldId id="315" r:id="rId8"/>
    <p:sldId id="304" r:id="rId9"/>
    <p:sldId id="313" r:id="rId10"/>
    <p:sldId id="314" r:id="rId11"/>
    <p:sldId id="318" r:id="rId12"/>
    <p:sldId id="316" r:id="rId13"/>
    <p:sldId id="317" r:id="rId14"/>
    <p:sldId id="319" r:id="rId15"/>
    <p:sldId id="320" r:id="rId16"/>
    <p:sldId id="323" r:id="rId17"/>
    <p:sldId id="324" r:id="rId18"/>
    <p:sldId id="321" r:id="rId19"/>
    <p:sldId id="330" r:id="rId20"/>
    <p:sldId id="351" r:id="rId21"/>
    <p:sldId id="334" r:id="rId22"/>
    <p:sldId id="335" r:id="rId23"/>
    <p:sldId id="329" r:id="rId24"/>
    <p:sldId id="327" r:id="rId25"/>
    <p:sldId id="349" r:id="rId26"/>
    <p:sldId id="350" r:id="rId27"/>
    <p:sldId id="333" r:id="rId28"/>
    <p:sldId id="331" r:id="rId29"/>
    <p:sldId id="352" r:id="rId30"/>
    <p:sldId id="309" r:id="rId31"/>
    <p:sldId id="325" r:id="rId32"/>
    <p:sldId id="326" r:id="rId33"/>
    <p:sldId id="308" r:id="rId34"/>
    <p:sldId id="344" r:id="rId35"/>
    <p:sldId id="345" r:id="rId36"/>
    <p:sldId id="332" r:id="rId37"/>
    <p:sldId id="348" r:id="rId38"/>
    <p:sldId id="310" r:id="rId39"/>
    <p:sldId id="347" r:id="rId40"/>
    <p:sldId id="311" r:id="rId41"/>
    <p:sldId id="336" r:id="rId42"/>
    <p:sldId id="328" r:id="rId43"/>
    <p:sldId id="337" r:id="rId44"/>
    <p:sldId id="338" r:id="rId45"/>
    <p:sldId id="339" r:id="rId46"/>
    <p:sldId id="340" r:id="rId47"/>
    <p:sldId id="353" r:id="rId48"/>
    <p:sldId id="341" r:id="rId49"/>
    <p:sldId id="281" r:id="rId50"/>
    <p:sldId id="282" r:id="rId51"/>
    <p:sldId id="342" r:id="rId52"/>
    <p:sldId id="343" r:id="rId53"/>
    <p:sldId id="287" r:id="rId54"/>
    <p:sldId id="288" r:id="rId5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CC68-8F7C-E746-9FD6-55D6B152AE31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861D-BD06-AF49-9ACE-DE172E883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6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This is a question that drives part of my doctoral</a:t>
            </a:r>
            <a:r>
              <a:rPr kumimoji="1" lang="en-GB" altLang="ja-JP" baseline="0" dirty="0" smtClean="0"/>
              <a:t> research, but this question came from practice and the answer matters for practice</a:t>
            </a:r>
          </a:p>
          <a:p>
            <a:endParaRPr kumimoji="1" lang="en-GB" altLang="ja-JP" baseline="0" dirty="0" smtClean="0"/>
          </a:p>
          <a:p>
            <a:r>
              <a:rPr kumimoji="1" lang="en-GB" altLang="ja-JP" dirty="0" smtClean="0"/>
              <a:t>…well it turns</a:t>
            </a:r>
            <a:r>
              <a:rPr kumimoji="1" lang="en-GB" altLang="ja-JP" baseline="0" dirty="0" smtClean="0"/>
              <a:t> out they do it in quite different ways (and of course experience is not the same as expertise…)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37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GB" altLang="ja-JP" baseline="0" dirty="0" smtClean="0"/>
              <a:t>(TWO FIELDS – THE FIELD OF THE TEXT AND THE FIELD OF ‘EAP LEARNING’)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SO…HERE’S THE MODULE…AND ASSIGNMENT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GB" altLang="ja-JP" baseline="0" dirty="0" smtClean="0"/>
              <a:t>So I did actually wave this live…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GB" altLang="ja-JP" baseline="0" dirty="0" smtClean="0"/>
              <a:t>So I did actually wave this live…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9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97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97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As a result of lesson observations: did this for all EAP 1 teachers at staff meeting (17.07.14)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405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Talk &lt;&gt; text &lt;&gt; task</a:t>
            </a:r>
          </a:p>
          <a:p>
            <a:r>
              <a:rPr kumimoji="1" lang="en-GB" altLang="ja-JP" dirty="0" smtClean="0"/>
              <a:t>Text</a:t>
            </a:r>
            <a:r>
              <a:rPr kumimoji="1" lang="en-GB" altLang="ja-JP" baseline="0" dirty="0" smtClean="0"/>
              <a:t> &lt;&gt; talk &lt;&gt; text </a:t>
            </a:r>
          </a:p>
          <a:p>
            <a:r>
              <a:rPr kumimoji="1" lang="en-GB" altLang="ja-JP" baseline="0" dirty="0" smtClean="0"/>
              <a:t>Point: wave created </a:t>
            </a:r>
            <a:r>
              <a:rPr kumimoji="1" lang="en-GB" altLang="ja-JP" i="1" baseline="0" dirty="0" smtClean="0"/>
              <a:t>between</a:t>
            </a:r>
            <a:r>
              <a:rPr kumimoji="1" lang="en-GB" altLang="ja-JP" i="0" baseline="0" dirty="0" smtClean="0"/>
              <a:t> the curriculum </a:t>
            </a:r>
            <a:r>
              <a:rPr kumimoji="1" lang="en-GB" altLang="ja-JP" i="0" baseline="0" dirty="0" err="1" smtClean="0"/>
              <a:t>artifact</a:t>
            </a:r>
            <a:r>
              <a:rPr kumimoji="1" lang="en-GB" altLang="ja-JP" i="0" baseline="0" dirty="0" smtClean="0"/>
              <a:t> and the pedagogy + traces a cumulative wave (with differing entry/exit points)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(heading towards the next</a:t>
            </a:r>
            <a:r>
              <a:rPr kumimoji="1" lang="en-GB" altLang="ja-JP" baseline="0" dirty="0" smtClean="0"/>
              <a:t> slide…) Seeing the semantic scale in our curriculum has helped me see and connect what we do in refined ways…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35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Talk &lt;&gt; text &lt;&gt; task</a:t>
            </a:r>
          </a:p>
          <a:p>
            <a:r>
              <a:rPr kumimoji="1" lang="en-GB" altLang="ja-JP" dirty="0" smtClean="0"/>
              <a:t>Text</a:t>
            </a:r>
            <a:r>
              <a:rPr kumimoji="1" lang="en-GB" altLang="ja-JP" baseline="0" dirty="0" smtClean="0"/>
              <a:t> &lt;&gt; talk &lt;&gt; text </a:t>
            </a:r>
          </a:p>
          <a:p>
            <a:r>
              <a:rPr kumimoji="1" lang="en-GB" altLang="ja-JP" baseline="0" dirty="0" smtClean="0"/>
              <a:t>Point: wave created </a:t>
            </a:r>
            <a:r>
              <a:rPr kumimoji="1" lang="en-GB" altLang="ja-JP" i="1" baseline="0" dirty="0" smtClean="0"/>
              <a:t>between</a:t>
            </a:r>
            <a:r>
              <a:rPr kumimoji="1" lang="en-GB" altLang="ja-JP" i="0" baseline="0" dirty="0" smtClean="0"/>
              <a:t> the curriculum </a:t>
            </a:r>
            <a:r>
              <a:rPr kumimoji="1" lang="en-GB" altLang="ja-JP" i="0" baseline="0" dirty="0" err="1" smtClean="0"/>
              <a:t>artifact</a:t>
            </a:r>
            <a:r>
              <a:rPr kumimoji="1" lang="en-GB" altLang="ja-JP" i="0" baseline="0" dirty="0" smtClean="0"/>
              <a:t> and the pedagogy + traces a cumulative wave (with differing entry/exit points)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Talk &lt;&gt; text &lt;&gt; task</a:t>
            </a:r>
          </a:p>
          <a:p>
            <a:r>
              <a:rPr kumimoji="1" lang="en-GB" altLang="ja-JP" dirty="0" smtClean="0"/>
              <a:t>Text</a:t>
            </a:r>
            <a:r>
              <a:rPr kumimoji="1" lang="en-GB" altLang="ja-JP" baseline="0" dirty="0" smtClean="0"/>
              <a:t> &lt;&gt; talk &lt;&gt; text </a:t>
            </a:r>
          </a:p>
          <a:p>
            <a:r>
              <a:rPr kumimoji="1" lang="en-GB" altLang="ja-JP" baseline="0" dirty="0" smtClean="0"/>
              <a:t>Point: wave created </a:t>
            </a:r>
            <a:r>
              <a:rPr kumimoji="1" lang="en-GB" altLang="ja-JP" i="1" baseline="0" dirty="0" smtClean="0"/>
              <a:t>between</a:t>
            </a:r>
            <a:r>
              <a:rPr kumimoji="1" lang="en-GB" altLang="ja-JP" i="0" baseline="0" dirty="0" smtClean="0"/>
              <a:t> the curriculum </a:t>
            </a:r>
            <a:r>
              <a:rPr kumimoji="1" lang="en-GB" altLang="ja-JP" i="0" baseline="0" dirty="0" err="1" smtClean="0"/>
              <a:t>artifact</a:t>
            </a:r>
            <a:r>
              <a:rPr kumimoji="1" lang="en-GB" altLang="ja-JP" i="0" baseline="0" dirty="0" smtClean="0"/>
              <a:t> and the pedagogy + traces a cumulative wave (with differing entry/exit points)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SO…HERE’S THE MODULE…AND ASSIGNMENT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SO…HERE’S THE MODULE…AND ASSIGNMENT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SO…HERE’S THE MODULE…AND ASSIGNMENT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SO…HERE’S THE MODULE…AND ASSIGNMENT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37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All of these are part of the ‘demystification’ that is central to what I think is powerful about what we do in EAP</a:t>
            </a:r>
            <a:r>
              <a:rPr kumimoji="1" lang="en-GB" altLang="ja-JP" baseline="0" dirty="0" smtClean="0"/>
              <a:t> (+ e.g. </a:t>
            </a:r>
            <a:r>
              <a:rPr kumimoji="1" lang="en-GB" altLang="ja-JP" baseline="0" dirty="0" err="1" smtClean="0"/>
              <a:t>qual</a:t>
            </a:r>
            <a:r>
              <a:rPr kumimoji="1" lang="en-GB" altLang="ja-JP" baseline="0" dirty="0" smtClean="0"/>
              <a:t>/quant; library based/empirical; </a:t>
            </a:r>
            <a:r>
              <a:rPr kumimoji="1" lang="en-GB" altLang="ja-JP" baseline="0" dirty="0" err="1" smtClean="0"/>
              <a:t>etc</a:t>
            </a:r>
            <a:r>
              <a:rPr kumimoji="1" lang="en-GB" altLang="ja-JP" baseline="0" dirty="0" smtClean="0"/>
              <a:t>)</a:t>
            </a:r>
            <a:endParaRPr kumimoji="1" lang="en-GB" altLang="ja-JP" dirty="0" smtClean="0"/>
          </a:p>
          <a:p>
            <a:r>
              <a:rPr kumimoji="1" lang="en-GB" altLang="ja-JP" dirty="0" smtClean="0"/>
              <a:t>We talk with teachers about the ‘conceptual curriculum’ (…these things are of course embedded</a:t>
            </a:r>
            <a:r>
              <a:rPr kumimoji="1" lang="en-GB" altLang="ja-JP" baseline="0" dirty="0" smtClean="0"/>
              <a:t> in texts, in practice, in repeated cycles…but…)</a:t>
            </a:r>
            <a:endParaRPr kumimoji="1" lang="en-GB" altLang="ja-JP" dirty="0" smtClean="0"/>
          </a:p>
          <a:p>
            <a:r>
              <a:rPr kumimoji="1" lang="en-GB" altLang="ja-JP" dirty="0" smtClean="0"/>
              <a:t>Also making the point that students need to</a:t>
            </a:r>
            <a:r>
              <a:rPr kumimoji="1" lang="en-GB" altLang="ja-JP" baseline="0" dirty="0" smtClean="0"/>
              <a:t> know about these things explicitly (apprenticeship in central – but this is ‘knowing’, not ‘knowledge’…)</a:t>
            </a:r>
            <a:endParaRPr kumimoji="1" lang="en-GB" altLang="ja-JP" dirty="0" smtClean="0"/>
          </a:p>
          <a:p>
            <a:r>
              <a:rPr kumimoji="1" lang="en-GB" altLang="ja-JP" dirty="0" smtClean="0"/>
              <a:t>Not absolutes on the scale. Depends how these concepts appear in your curriculum…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5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Not absolutes on the scale. Depends how these concepts appear in your curriculum…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5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Not absolutes on the scale. Depends how these concepts appear in your curriculum…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5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Not absolutes on the scale. Depends how these concepts appear in your curriculum…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5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‘Signature</a:t>
            </a:r>
            <a:r>
              <a:rPr kumimoji="1" lang="en-GB" altLang="ja-JP" baseline="0" dirty="0" smtClean="0"/>
              <a:t> feature’ of sorts: we have a wide semantic range in our curriculum.</a:t>
            </a:r>
          </a:p>
          <a:p>
            <a:r>
              <a:rPr kumimoji="1" lang="en-GB" altLang="ja-JP" baseline="0" dirty="0" smtClean="0"/>
              <a:t>It can create challenges for teachers relatively new to EAP – and particularly if they have not been through PG study themselves…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861D-BD06-AF49-9ACE-DE172E88315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5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SO…HERE’S THE MODULE…AND ASSIGNMENT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37BB-86A9-DF42-9E04-2E132FC284E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5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kumimoji="1" lang="en-GB" altLang="ja-JP" baseline="0" dirty="0" smtClean="0"/>
              <a:t>What is a LR…where do you find them…what purpose to they serve...</a:t>
            </a:r>
          </a:p>
          <a:p>
            <a:pPr marL="228600" indent="-228600">
              <a:buAutoNum type="arabicParenR"/>
            </a:pPr>
            <a:endParaRPr kumimoji="1" lang="en-GB" altLang="ja-JP" baseline="0" dirty="0" smtClean="0"/>
          </a:p>
          <a:p>
            <a:pPr marL="0" indent="0">
              <a:buNone/>
            </a:pPr>
            <a:r>
              <a:rPr kumimoji="1" lang="en-GB" altLang="ja-JP" baseline="0" dirty="0" smtClean="0"/>
              <a:t>This helps make visible the knowledge structure of a task sequence…And we’re actually quite good at waving :-) – though not always, and writers differ…</a:t>
            </a:r>
          </a:p>
          <a:p>
            <a:pPr marL="0" indent="0">
              <a:buNone/>
            </a:pPr>
            <a:endParaRPr kumimoji="1" lang="en-GB" altLang="ja-JP" baseline="0" dirty="0" smtClean="0"/>
          </a:p>
          <a:p>
            <a:pPr marL="0" indent="0">
              <a:buNone/>
            </a:pPr>
            <a:r>
              <a:rPr kumimoji="1" lang="en-GB" altLang="ja-JP" baseline="0" dirty="0" smtClean="0"/>
              <a:t>Plotting things in this way with materials writers potentially enables us to see and interrogate differences, effects on learning of different profiles, and to enable change, if need be…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E871-8F4C-6F43-8F84-E7A9880C0A3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GB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4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51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97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64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86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7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0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68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63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GB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68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GB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GB" altLang="ja-JP" smtClean="0"/>
              <a:t>Click to edit Master text styles</a:t>
            </a:r>
          </a:p>
          <a:p>
            <a:pPr lvl="1"/>
            <a:r>
              <a:rPr kumimoji="1" lang="en-GB" altLang="ja-JP" smtClean="0"/>
              <a:t>Second level</a:t>
            </a:r>
          </a:p>
          <a:p>
            <a:pPr lvl="2"/>
            <a:r>
              <a:rPr kumimoji="1" lang="en-GB" altLang="ja-JP" smtClean="0"/>
              <a:t>Third level</a:t>
            </a:r>
          </a:p>
          <a:p>
            <a:pPr lvl="3"/>
            <a:r>
              <a:rPr kumimoji="1" lang="en-GB" altLang="ja-JP" smtClean="0"/>
              <a:t>Fourth level</a:t>
            </a:r>
          </a:p>
          <a:p>
            <a:pPr lvl="4"/>
            <a:r>
              <a:rPr kumimoji="1" lang="en-GB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A713-2A98-7340-85F5-06F097897823}" type="datetimeFigureOut">
              <a:rPr kumimoji="1" lang="ja-JP" altLang="en-US" smtClean="0"/>
              <a:t>09/04/17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DFB6-E51C-224E-A241-C9C99B16A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3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67" y="660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GB" altLang="ja-JP" dirty="0" smtClean="0"/>
              <a:t>From Page to Pedagogy</a:t>
            </a:r>
            <a:br>
              <a:rPr kumimoji="1" lang="en-GB" altLang="ja-JP" dirty="0" smtClean="0"/>
            </a:br>
            <a:r>
              <a:rPr kumimoji="1" lang="en-GB" altLang="ja-JP" sz="2200" dirty="0" smtClean="0"/>
              <a:t/>
            </a:r>
            <a:br>
              <a:rPr kumimoji="1" lang="en-GB" altLang="ja-JP" sz="2200" dirty="0" smtClean="0"/>
            </a:br>
            <a:r>
              <a:rPr lang="en-GB" altLang="ja-JP" sz="3200" dirty="0" smtClean="0">
                <a:solidFill>
                  <a:srgbClr val="0000FF"/>
                </a:solidFill>
              </a:rPr>
              <a:t>t</a:t>
            </a:r>
            <a:r>
              <a:rPr kumimoji="1" lang="en-GB" altLang="ja-JP" sz="3200" dirty="0" smtClean="0">
                <a:solidFill>
                  <a:srgbClr val="0000FF"/>
                </a:solidFill>
              </a:rPr>
              <a:t>owards ‘signature profiles’ </a:t>
            </a:r>
            <a:r>
              <a:rPr lang="en-GB" altLang="ja-JP" sz="3200" dirty="0" smtClean="0">
                <a:solidFill>
                  <a:srgbClr val="0000FF"/>
                </a:solidFill>
              </a:rPr>
              <a:t>for</a:t>
            </a:r>
            <a:r>
              <a:rPr kumimoji="1" lang="en-GB" altLang="ja-JP" sz="3200" dirty="0" smtClean="0">
                <a:solidFill>
                  <a:srgbClr val="0000FF"/>
                </a:solidFill>
              </a:rPr>
              <a:t> EAP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867" y="4868339"/>
            <a:ext cx="6400800" cy="1376129"/>
          </a:xfrm>
        </p:spPr>
        <p:txBody>
          <a:bodyPr/>
          <a:lstStyle/>
          <a:p>
            <a:pPr algn="l"/>
            <a:r>
              <a:rPr kumimoji="1" lang="en-GB" altLang="ja-JP" dirty="0" smtClean="0">
                <a:solidFill>
                  <a:srgbClr val="0000FF"/>
                </a:solidFill>
              </a:rPr>
              <a:t>Steve Kirk</a:t>
            </a:r>
            <a:endParaRPr kumimoji="1" lang="en-GB" altLang="ja-JP" dirty="0" smtClean="0">
              <a:solidFill>
                <a:schemeClr val="tx1"/>
              </a:solidFill>
            </a:endParaRPr>
          </a:p>
          <a:p>
            <a:pPr algn="l"/>
            <a:r>
              <a:rPr lang="en-GB" altLang="ja-JP" dirty="0" smtClean="0">
                <a:solidFill>
                  <a:schemeClr val="tx1"/>
                </a:solidFill>
              </a:rPr>
              <a:t>Durham University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2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>
                <a:solidFill>
                  <a:srgbClr val="0000FF"/>
                </a:solidFill>
              </a:rPr>
              <a:t>c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onceptual knowledge 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24944" y="5089165"/>
            <a:ext cx="5370107" cy="8920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i</a:t>
            </a:r>
            <a:r>
              <a:rPr lang="en-GB" altLang="ja-JP" sz="2400" b="1" i="1" dirty="0" smtClean="0"/>
              <a:t>n the Business School late assignments receive a mark of zero</a:t>
            </a:r>
            <a:endParaRPr lang="en-GB" altLang="ja-JP" sz="2400" b="1" i="1" baseline="-25000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83455" y="4250046"/>
            <a:ext cx="4860545" cy="8920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m</a:t>
            </a:r>
            <a:r>
              <a:rPr lang="en-GB" altLang="ja-JP" sz="2400" b="1" i="1" dirty="0" smtClean="0"/>
              <a:t>odule readings are usually available on DUO</a:t>
            </a:r>
            <a:endParaRPr lang="en-GB" altLang="ja-JP" sz="2400" b="1" i="1" baseline="-25000" dirty="0" smtClean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429743" y="3744921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d</a:t>
            </a:r>
            <a:r>
              <a:rPr lang="en-GB" altLang="ja-JP" sz="2400" b="1" i="1" dirty="0" smtClean="0"/>
              <a:t>eveloping autonomy</a:t>
            </a:r>
            <a:endParaRPr lang="en-GB" altLang="ja-JP" sz="2400" b="1" i="1" baseline="-25000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82786" y="1652218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/>
              <a:t>criticality</a:t>
            </a:r>
            <a:endParaRPr lang="en-GB" altLang="ja-JP" sz="2400" b="1" i="1" baseline="-25000" dirty="0" smtClean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82788" y="2563568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/>
              <a:t>plagiarism</a:t>
            </a:r>
            <a:endParaRPr lang="en-GB" altLang="ja-JP" sz="2400" b="1" i="1" baseline="-25000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88448" y="2154950"/>
            <a:ext cx="2922889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s</a:t>
            </a:r>
            <a:r>
              <a:rPr lang="en-GB" altLang="ja-JP" sz="2400" b="1" i="1" dirty="0" smtClean="0"/>
              <a:t>tance/position</a:t>
            </a:r>
            <a:endParaRPr lang="en-GB" altLang="ja-JP" sz="2400" b="1" i="1" baseline="-25000" dirty="0" smtClean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249893" y="3107497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/>
              <a:t>nominalisation</a:t>
            </a:r>
            <a:endParaRPr lang="en-GB" altLang="ja-JP" sz="2400" b="1" i="1" baseline="-25000" dirty="0" smtClean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747768" y="1526854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r</a:t>
            </a:r>
            <a:r>
              <a:rPr lang="en-GB" altLang="ja-JP" sz="2400" b="1" i="1" dirty="0" smtClean="0"/>
              <a:t>esearch ethics</a:t>
            </a:r>
            <a:endParaRPr lang="en-GB" altLang="ja-JP" sz="2400" b="1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84957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>
                <a:solidFill>
                  <a:srgbClr val="0000FF"/>
                </a:solidFill>
              </a:rPr>
              <a:t>c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onceptual knowledge 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82788" y="2563568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/>
              <a:t>plagiarism</a:t>
            </a:r>
            <a:endParaRPr lang="en-GB" altLang="ja-JP" sz="2400" b="1" i="1" baseline="-250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88549" y="3085676"/>
            <a:ext cx="0" cy="1044216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 txBox="1">
            <a:spLocks/>
          </p:cNvSpPr>
          <p:nvPr/>
        </p:nvSpPr>
        <p:spPr>
          <a:xfrm>
            <a:off x="4548076" y="4241766"/>
            <a:ext cx="442401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>
                <a:solidFill>
                  <a:srgbClr val="0000FF"/>
                </a:solidFill>
              </a:rPr>
              <a:t>‘all work must be your own’</a:t>
            </a:r>
            <a:endParaRPr lang="en-GB" altLang="ja-JP" sz="2400" b="1" i="1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93041" y="2341055"/>
            <a:ext cx="0" cy="859937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 txBox="1">
            <a:spLocks/>
          </p:cNvSpPr>
          <p:nvPr/>
        </p:nvSpPr>
        <p:spPr>
          <a:xfrm>
            <a:off x="1303801" y="1452259"/>
            <a:ext cx="4894438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>
                <a:solidFill>
                  <a:srgbClr val="0000FF"/>
                </a:solidFill>
              </a:rPr>
              <a:t>c</a:t>
            </a:r>
            <a:r>
              <a:rPr lang="en-GB" altLang="ja-JP" sz="2400" b="1" i="1" dirty="0" smtClean="0">
                <a:solidFill>
                  <a:srgbClr val="0000FF"/>
                </a:solidFill>
              </a:rPr>
              <a:t>ultural differences in perception of the ownership of knowledge</a:t>
            </a:r>
            <a:endParaRPr lang="en-GB" altLang="ja-JP" sz="2400" b="1" i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7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>
                <a:solidFill>
                  <a:srgbClr val="0000FF"/>
                </a:solidFill>
              </a:rPr>
              <a:t>c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onceptual knowledge 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249893" y="3107497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/>
              <a:t>nominalisation</a:t>
            </a:r>
            <a:endParaRPr lang="en-GB" altLang="ja-JP" sz="2400" b="1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62349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>
                <a:solidFill>
                  <a:srgbClr val="0000FF"/>
                </a:solidFill>
              </a:rPr>
              <a:t>c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onceptual knowledge 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249893" y="3107497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/>
              <a:t>nominalisation</a:t>
            </a:r>
            <a:endParaRPr lang="en-GB" altLang="ja-JP" sz="2400" b="1" i="1" baseline="-25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41604" y="3148693"/>
            <a:ext cx="0" cy="1044216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>
          <a:xfrm>
            <a:off x="2071038" y="4284579"/>
            <a:ext cx="442401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>
                <a:solidFill>
                  <a:srgbClr val="0000FF"/>
                </a:solidFill>
              </a:rPr>
              <a:t>‘noun phrases are important in academic writing’</a:t>
            </a:r>
            <a:endParaRPr lang="en-GB" altLang="ja-JP" sz="2400" b="1" i="1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84062" y="2718724"/>
            <a:ext cx="0" cy="859937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4034604" y="1751440"/>
            <a:ext cx="4894438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 smtClean="0">
                <a:solidFill>
                  <a:srgbClr val="0000FF"/>
                </a:solidFill>
              </a:rPr>
              <a:t>‘nominalisation works like an anti-gravity device for knowledge’</a:t>
            </a:r>
            <a:endParaRPr lang="en-GB" altLang="ja-JP" sz="2400" b="1" i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3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>
                <a:solidFill>
                  <a:srgbClr val="0000FF"/>
                </a:solidFill>
              </a:rPr>
              <a:t>c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onceptual knowledge 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24944" y="5089165"/>
            <a:ext cx="5370107" cy="8920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i</a:t>
            </a:r>
            <a:r>
              <a:rPr lang="en-GB" altLang="ja-JP" sz="2400" b="1" i="1" dirty="0" smtClean="0"/>
              <a:t>n the Business School late assignments receive a mark of zero</a:t>
            </a:r>
            <a:endParaRPr lang="en-GB" altLang="ja-JP" sz="2400" b="1" i="1" baseline="-25000" dirty="0" smtClean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747768" y="1526854"/>
            <a:ext cx="3253043" cy="637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i="1" dirty="0"/>
              <a:t>r</a:t>
            </a:r>
            <a:r>
              <a:rPr lang="en-GB" altLang="ja-JP" sz="2400" b="1" i="1" dirty="0" smtClean="0"/>
              <a:t>esearch ethics</a:t>
            </a:r>
            <a:endParaRPr lang="en-GB" altLang="ja-JP" sz="2400" b="1" i="1" baseline="-25000" dirty="0" smtClean="0"/>
          </a:p>
        </p:txBody>
      </p:sp>
      <p:cxnSp>
        <p:nvCxnSpPr>
          <p:cNvPr id="15" name="Straight Arrow Connector 8"/>
          <p:cNvCxnSpPr>
            <a:cxnSpLocks noChangeShapeType="1"/>
          </p:cNvCxnSpPr>
          <p:nvPr/>
        </p:nvCxnSpPr>
        <p:spPr bwMode="auto">
          <a:xfrm>
            <a:off x="6653790" y="1496116"/>
            <a:ext cx="0" cy="4477562"/>
          </a:xfrm>
          <a:prstGeom prst="straightConnector1">
            <a:avLst/>
          </a:prstGeom>
          <a:noFill/>
          <a:ln w="50800">
            <a:solidFill>
              <a:srgbClr val="0000FF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Placeholder 2"/>
          <p:cNvSpPr txBox="1">
            <a:spLocks/>
          </p:cNvSpPr>
          <p:nvPr/>
        </p:nvSpPr>
        <p:spPr>
          <a:xfrm>
            <a:off x="6653790" y="3082075"/>
            <a:ext cx="2339748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2400" b="1" dirty="0">
                <a:solidFill>
                  <a:srgbClr val="0000FF"/>
                </a:solidFill>
              </a:rPr>
              <a:t>r</a:t>
            </a:r>
            <a:r>
              <a:rPr lang="en-GB" altLang="ja-JP" sz="2400" b="1" dirty="0" smtClean="0">
                <a:solidFill>
                  <a:srgbClr val="0000FF"/>
                </a:solidFill>
              </a:rPr>
              <a:t>elatively wide semantic range</a:t>
            </a:r>
            <a:endParaRPr lang="en-GB" altLang="ja-JP" sz="2400" b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28800"/>
            <a:ext cx="410445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sz="4800" dirty="0"/>
              <a:t>i</a:t>
            </a:r>
            <a:r>
              <a:rPr lang="en-GB" altLang="ja-JP" sz="4800" dirty="0" smtClean="0"/>
              <a:t>n curriculum</a:t>
            </a:r>
          </a:p>
          <a:p>
            <a:pPr marL="0" indent="0">
              <a:buNone/>
            </a:pPr>
            <a:r>
              <a:rPr lang="en-GB" altLang="ja-JP" sz="2800" dirty="0"/>
              <a:t>d</a:t>
            </a:r>
            <a:r>
              <a:rPr lang="en-GB" altLang="ja-JP" sz="2800" dirty="0" smtClean="0"/>
              <a:t>esign </a:t>
            </a:r>
            <a:r>
              <a:rPr lang="en-GB" altLang="ja-JP" sz="2800" dirty="0" smtClean="0">
                <a:solidFill>
                  <a:srgbClr val="0000FF"/>
                </a:solidFill>
              </a:rPr>
              <a:t>|</a:t>
            </a:r>
            <a:r>
              <a:rPr lang="en-GB" altLang="ja-JP" sz="2800" dirty="0" smtClean="0"/>
              <a:t> principles</a:t>
            </a:r>
            <a:endParaRPr kumimoji="1" lang="en-GB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28371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489557" y="2760261"/>
            <a:ext cx="5952637" cy="1550271"/>
          </a:xfrm>
          <a:custGeom>
            <a:avLst/>
            <a:gdLst>
              <a:gd name="connsiteX0" fmla="*/ 0 w 907026"/>
              <a:gd name="connsiteY0" fmla="*/ 0 h 442463"/>
              <a:gd name="connsiteX1" fmla="*/ 302342 w 907026"/>
              <a:gd name="connsiteY1" fmla="*/ 442452 h 442463"/>
              <a:gd name="connsiteX2" fmla="*/ 634181 w 907026"/>
              <a:gd name="connsiteY2" fmla="*/ 14749 h 442463"/>
              <a:gd name="connsiteX3" fmla="*/ 907026 w 907026"/>
              <a:gd name="connsiteY3" fmla="*/ 213852 h 4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026" h="442463">
                <a:moveTo>
                  <a:pt x="0" y="0"/>
                </a:moveTo>
                <a:cubicBezTo>
                  <a:pt x="98322" y="219997"/>
                  <a:pt x="196645" y="439994"/>
                  <a:pt x="302342" y="442452"/>
                </a:cubicBezTo>
                <a:cubicBezTo>
                  <a:pt x="408039" y="444910"/>
                  <a:pt x="533400" y="52849"/>
                  <a:pt x="634181" y="14749"/>
                </a:cubicBezTo>
                <a:cubicBezTo>
                  <a:pt x="734962" y="-23351"/>
                  <a:pt x="862781" y="179439"/>
                  <a:pt x="907026" y="213852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3482" y="2131204"/>
            <a:ext cx="2792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‘literature review’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5238" y="4303522"/>
            <a:ext cx="209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extual e.g.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5238" y="3340427"/>
            <a:ext cx="3584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tructural analysis task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7605" y="5384507"/>
            <a:ext cx="7331773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6567" y="5540728"/>
            <a:ext cx="172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(text time)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8754" y="1806154"/>
            <a:ext cx="319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hy are things structured this way?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6913" y="3795774"/>
            <a:ext cx="312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elevance to your writing assignment?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2969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14" y="4437730"/>
            <a:ext cx="356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experience of seminars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87299" y="2525809"/>
            <a:ext cx="209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urpose?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98013" y="4176120"/>
            <a:ext cx="17023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practice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7605" y="5384507"/>
            <a:ext cx="7331773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6567" y="5540728"/>
            <a:ext cx="172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(text time)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5391" y="2470321"/>
            <a:ext cx="226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reflection</a:t>
            </a:r>
            <a:endParaRPr lang="en-GB" sz="2800" dirty="0"/>
          </a:p>
        </p:txBody>
      </p:sp>
      <p:sp>
        <p:nvSpPr>
          <p:cNvPr id="11" name="Freeform 10"/>
          <p:cNvSpPr/>
          <p:nvPr/>
        </p:nvSpPr>
        <p:spPr>
          <a:xfrm>
            <a:off x="1134516" y="2976693"/>
            <a:ext cx="6703685" cy="1461037"/>
          </a:xfrm>
          <a:custGeom>
            <a:avLst/>
            <a:gdLst>
              <a:gd name="connsiteX0" fmla="*/ 0 w 811161"/>
              <a:gd name="connsiteY0" fmla="*/ 361336 h 361336"/>
              <a:gd name="connsiteX1" fmla="*/ 235974 w 811161"/>
              <a:gd name="connsiteY1" fmla="*/ 58994 h 361336"/>
              <a:gd name="connsiteX2" fmla="*/ 538316 w 811161"/>
              <a:gd name="connsiteY2" fmla="*/ 309717 h 361336"/>
              <a:gd name="connsiteX3" fmla="*/ 811161 w 811161"/>
              <a:gd name="connsiteY3" fmla="*/ 0 h 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161" h="361336">
                <a:moveTo>
                  <a:pt x="0" y="361336"/>
                </a:moveTo>
                <a:cubicBezTo>
                  <a:pt x="73127" y="214466"/>
                  <a:pt x="146255" y="67597"/>
                  <a:pt x="235974" y="58994"/>
                </a:cubicBezTo>
                <a:cubicBezTo>
                  <a:pt x="325693" y="50391"/>
                  <a:pt x="442452" y="319549"/>
                  <a:pt x="538316" y="309717"/>
                </a:cubicBezTo>
                <a:cubicBezTo>
                  <a:pt x="634180" y="299885"/>
                  <a:pt x="811161" y="0"/>
                  <a:pt x="811161" y="0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3" name="Oval 12"/>
          <p:cNvSpPr/>
          <p:nvPr/>
        </p:nvSpPr>
        <p:spPr>
          <a:xfrm>
            <a:off x="4997879" y="3770701"/>
            <a:ext cx="1556716" cy="124256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65952" y="1775092"/>
            <a:ext cx="0" cy="199560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615527" y="1056410"/>
            <a:ext cx="2512594" cy="481665"/>
          </a:xfrm>
          <a:custGeom>
            <a:avLst/>
            <a:gdLst>
              <a:gd name="connsiteX0" fmla="*/ 0 w 2512594"/>
              <a:gd name="connsiteY0" fmla="*/ 99277 h 481665"/>
              <a:gd name="connsiteX1" fmla="*/ 259452 w 2512594"/>
              <a:gd name="connsiteY1" fmla="*/ 181204 h 481665"/>
              <a:gd name="connsiteX2" fmla="*/ 396006 w 2512594"/>
              <a:gd name="connsiteY2" fmla="*/ 481605 h 481665"/>
              <a:gd name="connsiteX3" fmla="*/ 546216 w 2512594"/>
              <a:gd name="connsiteY3" fmla="*/ 208514 h 481665"/>
              <a:gd name="connsiteX4" fmla="*/ 737392 w 2512594"/>
              <a:gd name="connsiteY4" fmla="*/ 331405 h 481665"/>
              <a:gd name="connsiteX5" fmla="*/ 860290 w 2512594"/>
              <a:gd name="connsiteY5" fmla="*/ 3695 h 481665"/>
              <a:gd name="connsiteX6" fmla="*/ 1065121 w 2512594"/>
              <a:gd name="connsiteY6" fmla="*/ 345059 h 481665"/>
              <a:gd name="connsiteX7" fmla="*/ 1269952 w 2512594"/>
              <a:gd name="connsiteY7" fmla="*/ 58313 h 481665"/>
              <a:gd name="connsiteX8" fmla="*/ 1461128 w 2512594"/>
              <a:gd name="connsiteY8" fmla="*/ 112932 h 481665"/>
              <a:gd name="connsiteX9" fmla="*/ 1693270 w 2512594"/>
              <a:gd name="connsiteY9" fmla="*/ 71968 h 481665"/>
              <a:gd name="connsiteX10" fmla="*/ 1884446 w 2512594"/>
              <a:gd name="connsiteY10" fmla="*/ 167550 h 481665"/>
              <a:gd name="connsiteX11" fmla="*/ 2007344 w 2512594"/>
              <a:gd name="connsiteY11" fmla="*/ 3695 h 481665"/>
              <a:gd name="connsiteX12" fmla="*/ 2239486 w 2512594"/>
              <a:gd name="connsiteY12" fmla="*/ 358714 h 481665"/>
              <a:gd name="connsiteX13" fmla="*/ 2512594 w 2512594"/>
              <a:gd name="connsiteY13" fmla="*/ 140241 h 481665"/>
              <a:gd name="connsiteX14" fmla="*/ 2512594 w 2512594"/>
              <a:gd name="connsiteY14" fmla="*/ 140241 h 4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2594" h="481665">
                <a:moveTo>
                  <a:pt x="0" y="99277"/>
                </a:moveTo>
                <a:cubicBezTo>
                  <a:pt x="96725" y="108380"/>
                  <a:pt x="193451" y="117483"/>
                  <a:pt x="259452" y="181204"/>
                </a:cubicBezTo>
                <a:cubicBezTo>
                  <a:pt x="325453" y="244925"/>
                  <a:pt x="348212" y="477053"/>
                  <a:pt x="396006" y="481605"/>
                </a:cubicBezTo>
                <a:cubicBezTo>
                  <a:pt x="443800" y="486157"/>
                  <a:pt x="489318" y="233547"/>
                  <a:pt x="546216" y="208514"/>
                </a:cubicBezTo>
                <a:cubicBezTo>
                  <a:pt x="603114" y="183481"/>
                  <a:pt x="685046" y="365541"/>
                  <a:pt x="737392" y="331405"/>
                </a:cubicBezTo>
                <a:cubicBezTo>
                  <a:pt x="789738" y="297269"/>
                  <a:pt x="805669" y="1419"/>
                  <a:pt x="860290" y="3695"/>
                </a:cubicBezTo>
                <a:cubicBezTo>
                  <a:pt x="914911" y="5971"/>
                  <a:pt x="996844" y="335956"/>
                  <a:pt x="1065121" y="345059"/>
                </a:cubicBezTo>
                <a:cubicBezTo>
                  <a:pt x="1133398" y="354162"/>
                  <a:pt x="1203951" y="97001"/>
                  <a:pt x="1269952" y="58313"/>
                </a:cubicBezTo>
                <a:cubicBezTo>
                  <a:pt x="1335953" y="19625"/>
                  <a:pt x="1390575" y="110656"/>
                  <a:pt x="1461128" y="112932"/>
                </a:cubicBezTo>
                <a:cubicBezTo>
                  <a:pt x="1531681" y="115208"/>
                  <a:pt x="1622717" y="62865"/>
                  <a:pt x="1693270" y="71968"/>
                </a:cubicBezTo>
                <a:cubicBezTo>
                  <a:pt x="1763823" y="81071"/>
                  <a:pt x="1832100" y="178929"/>
                  <a:pt x="1884446" y="167550"/>
                </a:cubicBezTo>
                <a:cubicBezTo>
                  <a:pt x="1936792" y="156171"/>
                  <a:pt x="1948171" y="-28166"/>
                  <a:pt x="2007344" y="3695"/>
                </a:cubicBezTo>
                <a:cubicBezTo>
                  <a:pt x="2066517" y="35556"/>
                  <a:pt x="2155278" y="335956"/>
                  <a:pt x="2239486" y="358714"/>
                </a:cubicBezTo>
                <a:cubicBezTo>
                  <a:pt x="2323694" y="381472"/>
                  <a:pt x="2512594" y="140241"/>
                  <a:pt x="2512594" y="140241"/>
                </a:cubicBezTo>
                <a:lnTo>
                  <a:pt x="2512594" y="14024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38006" y="887546"/>
            <a:ext cx="13656" cy="791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38006" y="1679510"/>
            <a:ext cx="2799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61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7" grpId="0"/>
      <p:bldP spid="13" grpId="0" animBg="1"/>
      <p:bldP spid="13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28800"/>
            <a:ext cx="495589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sz="4800" dirty="0"/>
              <a:t>i</a:t>
            </a:r>
            <a:r>
              <a:rPr lang="en-GB" altLang="ja-JP" sz="4800" dirty="0" smtClean="0"/>
              <a:t>n pedagogy</a:t>
            </a:r>
          </a:p>
          <a:p>
            <a:pPr marL="0" indent="0">
              <a:buNone/>
            </a:pPr>
            <a:r>
              <a:rPr lang="en-GB" altLang="ja-JP" sz="2800" dirty="0"/>
              <a:t>o</a:t>
            </a:r>
            <a:r>
              <a:rPr lang="en-GB" altLang="ja-JP" sz="2800" dirty="0" smtClean="0"/>
              <a:t>bservation </a:t>
            </a:r>
            <a:r>
              <a:rPr lang="en-GB" altLang="ja-JP" sz="2800" dirty="0" smtClean="0">
                <a:solidFill>
                  <a:srgbClr val="0000FF"/>
                </a:solidFill>
              </a:rPr>
              <a:t>&amp;</a:t>
            </a:r>
            <a:r>
              <a:rPr lang="en-GB" altLang="ja-JP" sz="2800" dirty="0" smtClean="0"/>
              <a:t> feedback</a:t>
            </a:r>
            <a:endParaRPr lang="en-GB" altLang="ja-JP" sz="2800" dirty="0"/>
          </a:p>
          <a:p>
            <a:pPr marL="0" indent="0">
              <a:buNone/>
            </a:pPr>
            <a:endParaRPr kumimoji="1" lang="en-GB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186092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041643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dirty="0" smtClean="0"/>
              <a:t>[</a:t>
            </a:r>
            <a:r>
              <a:rPr lang="en-GB" altLang="ja-JP" dirty="0" smtClean="0">
                <a:solidFill>
                  <a:srgbClr val="0000FF"/>
                </a:solidFill>
              </a:rPr>
              <a:t>teacher 1</a:t>
            </a:r>
            <a:r>
              <a:rPr lang="en-GB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95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16" y="3041644"/>
            <a:ext cx="6944810" cy="1152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How do EAP teachers lift a lesson off the page at point of need</a:t>
            </a:r>
            <a:r>
              <a:rPr lang="en-GB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16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041643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dirty="0" smtClean="0"/>
              <a:t>[</a:t>
            </a:r>
            <a:r>
              <a:rPr lang="en-GB" altLang="ja-JP" dirty="0" smtClean="0">
                <a:solidFill>
                  <a:srgbClr val="0000FF"/>
                </a:solidFill>
              </a:rPr>
              <a:t>research ethics / critical thinking</a:t>
            </a:r>
            <a:r>
              <a:rPr lang="en-GB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66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ST-LARKIN Jane - SK Obs Notes (LCT) 14.07.20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00"/>
            <a:ext cx="9144000" cy="6461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760" y="183212"/>
            <a:ext cx="1961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760" y="1282281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7" name="Freeform 6"/>
          <p:cNvSpPr/>
          <p:nvPr/>
        </p:nvSpPr>
        <p:spPr>
          <a:xfrm>
            <a:off x="1351885" y="2566280"/>
            <a:ext cx="6499972" cy="852262"/>
          </a:xfrm>
          <a:custGeom>
            <a:avLst/>
            <a:gdLst>
              <a:gd name="connsiteX0" fmla="*/ 0 w 6499972"/>
              <a:gd name="connsiteY0" fmla="*/ 287522 h 852262"/>
              <a:gd name="connsiteX1" fmla="*/ 464284 w 6499972"/>
              <a:gd name="connsiteY1" fmla="*/ 260213 h 852262"/>
              <a:gd name="connsiteX2" fmla="*/ 942223 w 6499972"/>
              <a:gd name="connsiteY2" fmla="*/ 478686 h 852262"/>
              <a:gd name="connsiteX3" fmla="*/ 1133399 w 6499972"/>
              <a:gd name="connsiteY3" fmla="*/ 833704 h 852262"/>
              <a:gd name="connsiteX4" fmla="*/ 1870790 w 6499972"/>
              <a:gd name="connsiteY4" fmla="*/ 765431 h 852262"/>
              <a:gd name="connsiteX5" fmla="*/ 2376040 w 6499972"/>
              <a:gd name="connsiteY5" fmla="*/ 451377 h 852262"/>
              <a:gd name="connsiteX6" fmla="*/ 2963223 w 6499972"/>
              <a:gd name="connsiteY6" fmla="*/ 273867 h 852262"/>
              <a:gd name="connsiteX7" fmla="*/ 3359229 w 6499972"/>
              <a:gd name="connsiteY7" fmla="*/ 314831 h 852262"/>
              <a:gd name="connsiteX8" fmla="*/ 3605027 w 6499972"/>
              <a:gd name="connsiteY8" fmla="*/ 628886 h 852262"/>
              <a:gd name="connsiteX9" fmla="*/ 3768892 w 6499972"/>
              <a:gd name="connsiteY9" fmla="*/ 751777 h 852262"/>
              <a:gd name="connsiteX10" fmla="*/ 4123932 w 6499972"/>
              <a:gd name="connsiteY10" fmla="*/ 765431 h 852262"/>
              <a:gd name="connsiteX11" fmla="*/ 4342419 w 6499972"/>
              <a:gd name="connsiteY11" fmla="*/ 533304 h 852262"/>
              <a:gd name="connsiteX12" fmla="*/ 4397040 w 6499972"/>
              <a:gd name="connsiteY12" fmla="*/ 137322 h 852262"/>
              <a:gd name="connsiteX13" fmla="*/ 4970567 w 6499972"/>
              <a:gd name="connsiteY13" fmla="*/ 776 h 852262"/>
              <a:gd name="connsiteX14" fmla="*/ 5298297 w 6499972"/>
              <a:gd name="connsiteY14" fmla="*/ 96358 h 852262"/>
              <a:gd name="connsiteX15" fmla="*/ 5544094 w 6499972"/>
              <a:gd name="connsiteY15" fmla="*/ 383104 h 852262"/>
              <a:gd name="connsiteX16" fmla="*/ 5735270 w 6499972"/>
              <a:gd name="connsiteY16" fmla="*/ 519649 h 852262"/>
              <a:gd name="connsiteX17" fmla="*/ 6062999 w 6499972"/>
              <a:gd name="connsiteY17" fmla="*/ 533304 h 852262"/>
              <a:gd name="connsiteX18" fmla="*/ 6377074 w 6499972"/>
              <a:gd name="connsiteY18" fmla="*/ 301176 h 852262"/>
              <a:gd name="connsiteX19" fmla="*/ 6499972 w 6499972"/>
              <a:gd name="connsiteY19" fmla="*/ 41740 h 852262"/>
              <a:gd name="connsiteX20" fmla="*/ 6499972 w 6499972"/>
              <a:gd name="connsiteY20" fmla="*/ 41740 h 85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99972" h="852262">
                <a:moveTo>
                  <a:pt x="0" y="287522"/>
                </a:moveTo>
                <a:cubicBezTo>
                  <a:pt x="153623" y="257937"/>
                  <a:pt x="307247" y="228352"/>
                  <a:pt x="464284" y="260213"/>
                </a:cubicBezTo>
                <a:cubicBezTo>
                  <a:pt x="621321" y="292074"/>
                  <a:pt x="830704" y="383104"/>
                  <a:pt x="942223" y="478686"/>
                </a:cubicBezTo>
                <a:cubicBezTo>
                  <a:pt x="1053742" y="574268"/>
                  <a:pt x="978638" y="785913"/>
                  <a:pt x="1133399" y="833704"/>
                </a:cubicBezTo>
                <a:cubicBezTo>
                  <a:pt x="1288160" y="881495"/>
                  <a:pt x="1663683" y="829152"/>
                  <a:pt x="1870790" y="765431"/>
                </a:cubicBezTo>
                <a:cubicBezTo>
                  <a:pt x="2077897" y="701710"/>
                  <a:pt x="2193968" y="533304"/>
                  <a:pt x="2376040" y="451377"/>
                </a:cubicBezTo>
                <a:cubicBezTo>
                  <a:pt x="2558112" y="369450"/>
                  <a:pt x="2799358" y="296625"/>
                  <a:pt x="2963223" y="273867"/>
                </a:cubicBezTo>
                <a:cubicBezTo>
                  <a:pt x="3127088" y="251109"/>
                  <a:pt x="3252262" y="255661"/>
                  <a:pt x="3359229" y="314831"/>
                </a:cubicBezTo>
                <a:cubicBezTo>
                  <a:pt x="3466196" y="374001"/>
                  <a:pt x="3536750" y="556062"/>
                  <a:pt x="3605027" y="628886"/>
                </a:cubicBezTo>
                <a:cubicBezTo>
                  <a:pt x="3673304" y="701710"/>
                  <a:pt x="3682408" y="729020"/>
                  <a:pt x="3768892" y="751777"/>
                </a:cubicBezTo>
                <a:cubicBezTo>
                  <a:pt x="3855376" y="774534"/>
                  <a:pt x="4028344" y="801843"/>
                  <a:pt x="4123932" y="765431"/>
                </a:cubicBezTo>
                <a:cubicBezTo>
                  <a:pt x="4219520" y="729019"/>
                  <a:pt x="4296901" y="637989"/>
                  <a:pt x="4342419" y="533304"/>
                </a:cubicBezTo>
                <a:cubicBezTo>
                  <a:pt x="4387937" y="428619"/>
                  <a:pt x="4292349" y="226077"/>
                  <a:pt x="4397040" y="137322"/>
                </a:cubicBezTo>
                <a:cubicBezTo>
                  <a:pt x="4501731" y="48567"/>
                  <a:pt x="4820358" y="7603"/>
                  <a:pt x="4970567" y="776"/>
                </a:cubicBezTo>
                <a:cubicBezTo>
                  <a:pt x="5120776" y="-6051"/>
                  <a:pt x="5202709" y="32637"/>
                  <a:pt x="5298297" y="96358"/>
                </a:cubicBezTo>
                <a:cubicBezTo>
                  <a:pt x="5393885" y="160079"/>
                  <a:pt x="5471265" y="312556"/>
                  <a:pt x="5544094" y="383104"/>
                </a:cubicBezTo>
                <a:cubicBezTo>
                  <a:pt x="5616923" y="453653"/>
                  <a:pt x="5648786" y="494616"/>
                  <a:pt x="5735270" y="519649"/>
                </a:cubicBezTo>
                <a:cubicBezTo>
                  <a:pt x="5821754" y="544682"/>
                  <a:pt x="5956032" y="569716"/>
                  <a:pt x="6062999" y="533304"/>
                </a:cubicBezTo>
                <a:cubicBezTo>
                  <a:pt x="6169966" y="496892"/>
                  <a:pt x="6304245" y="383103"/>
                  <a:pt x="6377074" y="301176"/>
                </a:cubicBezTo>
                <a:cubicBezTo>
                  <a:pt x="6449903" y="219249"/>
                  <a:pt x="6499972" y="41740"/>
                  <a:pt x="6499972" y="41740"/>
                </a:cubicBezTo>
                <a:lnTo>
                  <a:pt x="6499972" y="4174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88021" y="2416856"/>
            <a:ext cx="0" cy="180240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8021" y="4207804"/>
            <a:ext cx="7100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6" y="4657445"/>
            <a:ext cx="3167937" cy="193467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45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30" y="3765942"/>
            <a:ext cx="5314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Student discussion of </a:t>
            </a:r>
            <a:r>
              <a:rPr lang="en-US" sz="2800" dirty="0" err="1" smtClean="0"/>
              <a:t>Chagnon</a:t>
            </a:r>
            <a:r>
              <a:rPr lang="en-US" sz="2800" dirty="0" smtClean="0"/>
              <a:t> text </a:t>
            </a:r>
          </a:p>
          <a:p>
            <a:pPr algn="ctr"/>
            <a:r>
              <a:rPr lang="en-US" sz="2800" dirty="0" smtClean="0"/>
              <a:t>(ethics related case study)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78979" y="2303227"/>
            <a:ext cx="4110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“so can you sum up, why is ethics important?” 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0968" y="5251722"/>
            <a:ext cx="7331773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8269" y="5407943"/>
            <a:ext cx="183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(class time)</a:t>
            </a:r>
            <a:endParaRPr lang="en-GB" sz="2800" dirty="0"/>
          </a:p>
        </p:txBody>
      </p:sp>
      <p:sp>
        <p:nvSpPr>
          <p:cNvPr id="16" name="Freeform 15"/>
          <p:cNvSpPr/>
          <p:nvPr/>
        </p:nvSpPr>
        <p:spPr>
          <a:xfrm>
            <a:off x="5721005" y="3413233"/>
            <a:ext cx="1365540" cy="705417"/>
          </a:xfrm>
          <a:custGeom>
            <a:avLst/>
            <a:gdLst>
              <a:gd name="connsiteX0" fmla="*/ 0 w 1365540"/>
              <a:gd name="connsiteY0" fmla="*/ 682728 h 705417"/>
              <a:gd name="connsiteX1" fmla="*/ 587182 w 1365540"/>
              <a:gd name="connsiteY1" fmla="*/ 669073 h 705417"/>
              <a:gd name="connsiteX2" fmla="*/ 1078777 w 1365540"/>
              <a:gd name="connsiteY2" fmla="*/ 341364 h 705417"/>
              <a:gd name="connsiteX3" fmla="*/ 1365540 w 1365540"/>
              <a:gd name="connsiteY3" fmla="*/ 0 h 7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540" h="705417">
                <a:moveTo>
                  <a:pt x="0" y="682728"/>
                </a:moveTo>
                <a:cubicBezTo>
                  <a:pt x="203693" y="704347"/>
                  <a:pt x="407386" y="725967"/>
                  <a:pt x="587182" y="669073"/>
                </a:cubicBezTo>
                <a:cubicBezTo>
                  <a:pt x="766978" y="612179"/>
                  <a:pt x="949051" y="452876"/>
                  <a:pt x="1078777" y="341364"/>
                </a:cubicBezTo>
                <a:cubicBezTo>
                  <a:pt x="1208503" y="229852"/>
                  <a:pt x="1365540" y="0"/>
                  <a:pt x="1365540" y="0"/>
                </a:cubicBezTo>
              </a:path>
            </a:pathLst>
          </a:cu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628" y="1694831"/>
            <a:ext cx="1457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‘critical </a:t>
            </a:r>
          </a:p>
          <a:p>
            <a:r>
              <a:rPr lang="en-US" sz="2800" dirty="0" smtClean="0"/>
              <a:t>thinking’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59524" y="3285757"/>
            <a:ext cx="89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0968" y="5251722"/>
            <a:ext cx="7331773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8269" y="5407943"/>
            <a:ext cx="183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(class time)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8435" y="1694831"/>
            <a:ext cx="319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‘body of </a:t>
            </a:r>
          </a:p>
          <a:p>
            <a:pPr algn="ctr"/>
            <a:r>
              <a:rPr lang="en-US" sz="2800" dirty="0" smtClean="0"/>
              <a:t>knowledge’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431" y="3038121"/>
            <a:ext cx="312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‘expectations of you as critical reader?’</a:t>
            </a:r>
            <a:endParaRPr lang="en-GB" sz="2800" dirty="0"/>
          </a:p>
        </p:txBody>
      </p:sp>
      <p:sp>
        <p:nvSpPr>
          <p:cNvPr id="10" name="Freeform 9"/>
          <p:cNvSpPr/>
          <p:nvPr/>
        </p:nvSpPr>
        <p:spPr>
          <a:xfrm>
            <a:off x="1258403" y="2433495"/>
            <a:ext cx="6499972" cy="852262"/>
          </a:xfrm>
          <a:custGeom>
            <a:avLst/>
            <a:gdLst>
              <a:gd name="connsiteX0" fmla="*/ 0 w 6499972"/>
              <a:gd name="connsiteY0" fmla="*/ 287522 h 852262"/>
              <a:gd name="connsiteX1" fmla="*/ 464284 w 6499972"/>
              <a:gd name="connsiteY1" fmla="*/ 260213 h 852262"/>
              <a:gd name="connsiteX2" fmla="*/ 942223 w 6499972"/>
              <a:gd name="connsiteY2" fmla="*/ 478686 h 852262"/>
              <a:gd name="connsiteX3" fmla="*/ 1133399 w 6499972"/>
              <a:gd name="connsiteY3" fmla="*/ 833704 h 852262"/>
              <a:gd name="connsiteX4" fmla="*/ 1870790 w 6499972"/>
              <a:gd name="connsiteY4" fmla="*/ 765431 h 852262"/>
              <a:gd name="connsiteX5" fmla="*/ 2376040 w 6499972"/>
              <a:gd name="connsiteY5" fmla="*/ 451377 h 852262"/>
              <a:gd name="connsiteX6" fmla="*/ 2963223 w 6499972"/>
              <a:gd name="connsiteY6" fmla="*/ 273867 h 852262"/>
              <a:gd name="connsiteX7" fmla="*/ 3359229 w 6499972"/>
              <a:gd name="connsiteY7" fmla="*/ 314831 h 852262"/>
              <a:gd name="connsiteX8" fmla="*/ 3605027 w 6499972"/>
              <a:gd name="connsiteY8" fmla="*/ 628886 h 852262"/>
              <a:gd name="connsiteX9" fmla="*/ 3768892 w 6499972"/>
              <a:gd name="connsiteY9" fmla="*/ 751777 h 852262"/>
              <a:gd name="connsiteX10" fmla="*/ 4123932 w 6499972"/>
              <a:gd name="connsiteY10" fmla="*/ 765431 h 852262"/>
              <a:gd name="connsiteX11" fmla="*/ 4342419 w 6499972"/>
              <a:gd name="connsiteY11" fmla="*/ 533304 h 852262"/>
              <a:gd name="connsiteX12" fmla="*/ 4397040 w 6499972"/>
              <a:gd name="connsiteY12" fmla="*/ 137322 h 852262"/>
              <a:gd name="connsiteX13" fmla="*/ 4970567 w 6499972"/>
              <a:gd name="connsiteY13" fmla="*/ 776 h 852262"/>
              <a:gd name="connsiteX14" fmla="*/ 5298297 w 6499972"/>
              <a:gd name="connsiteY14" fmla="*/ 96358 h 852262"/>
              <a:gd name="connsiteX15" fmla="*/ 5544094 w 6499972"/>
              <a:gd name="connsiteY15" fmla="*/ 383104 h 852262"/>
              <a:gd name="connsiteX16" fmla="*/ 5735270 w 6499972"/>
              <a:gd name="connsiteY16" fmla="*/ 519649 h 852262"/>
              <a:gd name="connsiteX17" fmla="*/ 6062999 w 6499972"/>
              <a:gd name="connsiteY17" fmla="*/ 533304 h 852262"/>
              <a:gd name="connsiteX18" fmla="*/ 6377074 w 6499972"/>
              <a:gd name="connsiteY18" fmla="*/ 301176 h 852262"/>
              <a:gd name="connsiteX19" fmla="*/ 6499972 w 6499972"/>
              <a:gd name="connsiteY19" fmla="*/ 41740 h 852262"/>
              <a:gd name="connsiteX20" fmla="*/ 6499972 w 6499972"/>
              <a:gd name="connsiteY20" fmla="*/ 41740 h 85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99972" h="852262">
                <a:moveTo>
                  <a:pt x="0" y="287522"/>
                </a:moveTo>
                <a:cubicBezTo>
                  <a:pt x="153623" y="257937"/>
                  <a:pt x="307247" y="228352"/>
                  <a:pt x="464284" y="260213"/>
                </a:cubicBezTo>
                <a:cubicBezTo>
                  <a:pt x="621321" y="292074"/>
                  <a:pt x="830704" y="383104"/>
                  <a:pt x="942223" y="478686"/>
                </a:cubicBezTo>
                <a:cubicBezTo>
                  <a:pt x="1053742" y="574268"/>
                  <a:pt x="978638" y="785913"/>
                  <a:pt x="1133399" y="833704"/>
                </a:cubicBezTo>
                <a:cubicBezTo>
                  <a:pt x="1288160" y="881495"/>
                  <a:pt x="1663683" y="829152"/>
                  <a:pt x="1870790" y="765431"/>
                </a:cubicBezTo>
                <a:cubicBezTo>
                  <a:pt x="2077897" y="701710"/>
                  <a:pt x="2193968" y="533304"/>
                  <a:pt x="2376040" y="451377"/>
                </a:cubicBezTo>
                <a:cubicBezTo>
                  <a:pt x="2558112" y="369450"/>
                  <a:pt x="2799358" y="296625"/>
                  <a:pt x="2963223" y="273867"/>
                </a:cubicBezTo>
                <a:cubicBezTo>
                  <a:pt x="3127088" y="251109"/>
                  <a:pt x="3252262" y="255661"/>
                  <a:pt x="3359229" y="314831"/>
                </a:cubicBezTo>
                <a:cubicBezTo>
                  <a:pt x="3466196" y="374001"/>
                  <a:pt x="3536750" y="556062"/>
                  <a:pt x="3605027" y="628886"/>
                </a:cubicBezTo>
                <a:cubicBezTo>
                  <a:pt x="3673304" y="701710"/>
                  <a:pt x="3682408" y="729020"/>
                  <a:pt x="3768892" y="751777"/>
                </a:cubicBezTo>
                <a:cubicBezTo>
                  <a:pt x="3855376" y="774534"/>
                  <a:pt x="4028344" y="801843"/>
                  <a:pt x="4123932" y="765431"/>
                </a:cubicBezTo>
                <a:cubicBezTo>
                  <a:pt x="4219520" y="729019"/>
                  <a:pt x="4296901" y="637989"/>
                  <a:pt x="4342419" y="533304"/>
                </a:cubicBezTo>
                <a:cubicBezTo>
                  <a:pt x="4387937" y="428619"/>
                  <a:pt x="4292349" y="226077"/>
                  <a:pt x="4397040" y="137322"/>
                </a:cubicBezTo>
                <a:cubicBezTo>
                  <a:pt x="4501731" y="48567"/>
                  <a:pt x="4820358" y="7603"/>
                  <a:pt x="4970567" y="776"/>
                </a:cubicBezTo>
                <a:cubicBezTo>
                  <a:pt x="5120776" y="-6051"/>
                  <a:pt x="5202709" y="32637"/>
                  <a:pt x="5298297" y="96358"/>
                </a:cubicBezTo>
                <a:cubicBezTo>
                  <a:pt x="5393885" y="160079"/>
                  <a:pt x="5471265" y="312556"/>
                  <a:pt x="5544094" y="383104"/>
                </a:cubicBezTo>
                <a:cubicBezTo>
                  <a:pt x="5616923" y="453653"/>
                  <a:pt x="5648786" y="494616"/>
                  <a:pt x="5735270" y="519649"/>
                </a:cubicBezTo>
                <a:cubicBezTo>
                  <a:pt x="5821754" y="544682"/>
                  <a:pt x="5956032" y="569716"/>
                  <a:pt x="6062999" y="533304"/>
                </a:cubicBezTo>
                <a:cubicBezTo>
                  <a:pt x="6169966" y="496892"/>
                  <a:pt x="6304245" y="383103"/>
                  <a:pt x="6377074" y="301176"/>
                </a:cubicBezTo>
                <a:cubicBezTo>
                  <a:pt x="6449903" y="219249"/>
                  <a:pt x="6499972" y="41740"/>
                  <a:pt x="6499972" y="41740"/>
                </a:cubicBezTo>
                <a:lnTo>
                  <a:pt x="6499972" y="41740"/>
                </a:ln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83819" y="3285757"/>
            <a:ext cx="75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9345" y="1479388"/>
            <a:ext cx="1457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‘critical </a:t>
            </a:r>
          </a:p>
          <a:p>
            <a:r>
              <a:rPr lang="en-US" sz="2800" dirty="0" smtClean="0"/>
              <a:t>thinking’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3711" y="617613"/>
            <a:ext cx="18504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Ss</a:t>
            </a:r>
            <a:r>
              <a:rPr lang="en-US" sz="2800" dirty="0"/>
              <a:t> </a:t>
            </a:r>
            <a:r>
              <a:rPr lang="en-US" sz="2800" dirty="0" smtClean="0"/>
              <a:t>&gt; T)</a:t>
            </a:r>
          </a:p>
          <a:p>
            <a:r>
              <a:rPr lang="en-US" sz="2800" dirty="0" smtClean="0"/>
              <a:t>evidence; </a:t>
            </a:r>
          </a:p>
          <a:p>
            <a:r>
              <a:rPr lang="en-US" sz="2800" dirty="0" smtClean="0"/>
              <a:t>arguments;</a:t>
            </a:r>
          </a:p>
          <a:p>
            <a:r>
              <a:rPr lang="en-US" sz="2800" dirty="0" smtClean="0"/>
              <a:t>sources</a:t>
            </a:r>
            <a:endParaRPr lang="en-GB" sz="2800" dirty="0"/>
          </a:p>
        </p:txBody>
      </p:sp>
      <p:cxnSp>
        <p:nvCxnSpPr>
          <p:cNvPr id="16" name="Straight Arrow Connector 8"/>
          <p:cNvCxnSpPr>
            <a:cxnSpLocks noChangeShapeType="1"/>
          </p:cNvCxnSpPr>
          <p:nvPr/>
        </p:nvCxnSpPr>
        <p:spPr bwMode="auto">
          <a:xfrm>
            <a:off x="518799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>
                <a:solidFill>
                  <a:srgbClr val="0000FF"/>
                </a:solidFill>
              </a:rPr>
              <a:t>c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onceptual knowledge 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4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7" grpId="0"/>
      <p:bldP spid="18" grpId="0"/>
      <p:bldP spid="11" grpId="0"/>
      <p:bldP spid="13" grpId="0"/>
      <p:bldP spid="14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09 at 05.2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73"/>
            <a:ext cx="9435884" cy="62369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27401" y="1844607"/>
            <a:ext cx="2143780" cy="69514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1328" y="912949"/>
            <a:ext cx="1824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383" y="1250015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11328" y="3966355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altLang="ja-JP" dirty="0" smtClean="0"/>
          </a:p>
          <a:p>
            <a:pPr marL="0" indent="0" algn="ctr">
              <a:buFont typeface="Arial"/>
              <a:buNone/>
            </a:pPr>
            <a:r>
              <a:rPr lang="en-GB" altLang="ja-JP" dirty="0" smtClean="0"/>
              <a:t>“Overall goals for the class?”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242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09 at 05.2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73"/>
            <a:ext cx="9435884" cy="6236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1328" y="912949"/>
            <a:ext cx="1824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383" y="1250015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0" name="Oval 9"/>
          <p:cNvSpPr/>
          <p:nvPr/>
        </p:nvSpPr>
        <p:spPr>
          <a:xfrm>
            <a:off x="6527401" y="2539749"/>
            <a:ext cx="2143780" cy="69514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11328" y="3966355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altLang="ja-JP" dirty="0" smtClean="0"/>
          </a:p>
          <a:p>
            <a:pPr marL="0" indent="0" algn="ctr">
              <a:buFont typeface="Arial"/>
              <a:buNone/>
            </a:pPr>
            <a:r>
              <a:rPr lang="en-GB" altLang="ja-JP" dirty="0" smtClean="0"/>
              <a:t>“Perhaps: earlier grounding in text?”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011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09 at 05.2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73"/>
            <a:ext cx="9435884" cy="62369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7074" y="3343065"/>
            <a:ext cx="2821470" cy="109466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1328" y="912949"/>
            <a:ext cx="1824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383" y="1250015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47882" y="2109336"/>
            <a:ext cx="4861324" cy="210992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/>
              <a:t>“Could you be relating conceptual/research learning to students’ future study?”</a:t>
            </a:r>
            <a:endParaRPr lang="ja-JP" altLang="en-US" dirty="0"/>
          </a:p>
        </p:txBody>
      </p:sp>
      <p:sp>
        <p:nvSpPr>
          <p:cNvPr id="12" name="Oval 11"/>
          <p:cNvSpPr/>
          <p:nvPr/>
        </p:nvSpPr>
        <p:spPr>
          <a:xfrm>
            <a:off x="6237708" y="4469437"/>
            <a:ext cx="2906292" cy="92411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6288" y="4714216"/>
            <a:ext cx="4861324" cy="174124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/>
              <a:t>“…and to students’ own July ethnography presentations / research?”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47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5" y="3031674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sz="4400" dirty="0" smtClean="0"/>
              <a:t>“you need to wave down”</a:t>
            </a:r>
            <a:endParaRPr kumimoji="1" lang="ja-JP" altLang="en-US" sz="4400" dirty="0"/>
          </a:p>
        </p:txBody>
      </p:sp>
      <p:sp>
        <p:nvSpPr>
          <p:cNvPr id="5" name="Freeform 4"/>
          <p:cNvSpPr/>
          <p:nvPr/>
        </p:nvSpPr>
        <p:spPr>
          <a:xfrm rot="14554716">
            <a:off x="6773079" y="3022991"/>
            <a:ext cx="1365540" cy="705417"/>
          </a:xfrm>
          <a:custGeom>
            <a:avLst/>
            <a:gdLst>
              <a:gd name="connsiteX0" fmla="*/ 0 w 1365540"/>
              <a:gd name="connsiteY0" fmla="*/ 682728 h 705417"/>
              <a:gd name="connsiteX1" fmla="*/ 587182 w 1365540"/>
              <a:gd name="connsiteY1" fmla="*/ 669073 h 705417"/>
              <a:gd name="connsiteX2" fmla="*/ 1078777 w 1365540"/>
              <a:gd name="connsiteY2" fmla="*/ 341364 h 705417"/>
              <a:gd name="connsiteX3" fmla="*/ 1365540 w 1365540"/>
              <a:gd name="connsiteY3" fmla="*/ 0 h 7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540" h="705417">
                <a:moveTo>
                  <a:pt x="0" y="682728"/>
                </a:moveTo>
                <a:cubicBezTo>
                  <a:pt x="203693" y="704347"/>
                  <a:pt x="407386" y="725967"/>
                  <a:pt x="587182" y="669073"/>
                </a:cubicBezTo>
                <a:cubicBezTo>
                  <a:pt x="766978" y="612179"/>
                  <a:pt x="949051" y="452876"/>
                  <a:pt x="1078777" y="341364"/>
                </a:cubicBezTo>
                <a:cubicBezTo>
                  <a:pt x="1208503" y="229852"/>
                  <a:pt x="1365540" y="0"/>
                  <a:pt x="1365540" y="0"/>
                </a:cubicBezTo>
              </a:path>
            </a:pathLst>
          </a:custGeom>
          <a:ln w="508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57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041643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dirty="0" smtClean="0"/>
              <a:t>[</a:t>
            </a:r>
            <a:r>
              <a:rPr lang="en-GB" altLang="ja-JP" dirty="0" smtClean="0">
                <a:solidFill>
                  <a:srgbClr val="0000FF"/>
                </a:solidFill>
              </a:rPr>
              <a:t>teacher 2</a:t>
            </a:r>
            <a:r>
              <a:rPr lang="en-GB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585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041643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dirty="0" smtClean="0"/>
              <a:t>[</a:t>
            </a:r>
            <a:r>
              <a:rPr lang="en-GB" altLang="ja-JP" dirty="0" smtClean="0">
                <a:solidFill>
                  <a:srgbClr val="0000FF"/>
                </a:solidFill>
              </a:rPr>
              <a:t>noun phrases for reading</a:t>
            </a:r>
            <a:r>
              <a:rPr lang="en-GB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87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9 at 09.4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968552" cy="395053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07904" y="76470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kumimoji="1" lang="en-GB" altLang="ja-JP" sz="2800" b="1" dirty="0" smtClean="0">
                <a:solidFill>
                  <a:srgbClr val="0000FF"/>
                </a:solidFill>
              </a:rPr>
              <a:t>Legitimation Code Theory </a:t>
            </a:r>
            <a:r>
              <a:rPr kumimoji="1" lang="en-GB" altLang="ja-JP" sz="2800" b="1" dirty="0" smtClean="0"/>
              <a:t>(LCT)</a:t>
            </a:r>
          </a:p>
          <a:p>
            <a:pPr marL="0" indent="0" algn="r">
              <a:buNone/>
            </a:pPr>
            <a:r>
              <a:rPr lang="en-GB" altLang="ja-JP" sz="2800" dirty="0" smtClean="0"/>
              <a:t>(</a:t>
            </a:r>
            <a:r>
              <a:rPr lang="en-GB" altLang="ja-JP" sz="2800" dirty="0" err="1" smtClean="0"/>
              <a:t>Maton</a:t>
            </a:r>
            <a:r>
              <a:rPr lang="en-GB" altLang="ja-JP" sz="2800" dirty="0" smtClean="0"/>
              <a:t>, 2014)</a:t>
            </a:r>
            <a:endParaRPr lang="en-GB" altLang="ja-JP" sz="2800" dirty="0"/>
          </a:p>
          <a:p>
            <a:pPr marL="0" indent="0" algn="r">
              <a:buFont typeface="Arial" panose="020B0604020202020204" pitchFamily="34" charset="0"/>
              <a:buNone/>
            </a:pPr>
            <a:endParaRPr kumimoji="1" lang="en-GB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99496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25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2526" y="1409671"/>
            <a:ext cx="14750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5" name="Oval 4"/>
          <p:cNvSpPr/>
          <p:nvPr/>
        </p:nvSpPr>
        <p:spPr>
          <a:xfrm>
            <a:off x="1078895" y="1409671"/>
            <a:ext cx="5694186" cy="197665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8241"/>
            <a:ext cx="3586571" cy="12040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f</a:t>
            </a:r>
            <a:r>
              <a:rPr lang="en-GB" altLang="ja-JP" dirty="0" smtClean="0">
                <a:solidFill>
                  <a:srgbClr val="0000FF"/>
                </a:solidFill>
              </a:rPr>
              <a:t>eedback on </a:t>
            </a:r>
          </a:p>
          <a:p>
            <a:pPr marL="0" indent="0">
              <a:buFont typeface="Arial"/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teaching observation</a:t>
            </a:r>
          </a:p>
        </p:txBody>
      </p:sp>
    </p:spTree>
    <p:extLst>
      <p:ext uri="{BB962C8B-B14F-4D97-AF65-F5344CB8AC3E}">
        <p14:creationId xmlns:p14="http://schemas.microsoft.com/office/powerpoint/2010/main" val="129161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09 at 04.4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1607253"/>
            <a:ext cx="8876013" cy="3331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6200000">
            <a:off x="723855" y="3483152"/>
            <a:ext cx="2512476" cy="10638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Oval 4"/>
          <p:cNvSpPr/>
          <p:nvPr/>
        </p:nvSpPr>
        <p:spPr>
          <a:xfrm>
            <a:off x="150209" y="3373915"/>
            <a:ext cx="1638649" cy="92726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688" y="2758822"/>
            <a:ext cx="321494" cy="1911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7380" y="3293228"/>
            <a:ext cx="321494" cy="1911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12002" y="3839732"/>
            <a:ext cx="321494" cy="1911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17298" y="3154202"/>
            <a:ext cx="4708924" cy="104118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74385" y="3392852"/>
            <a:ext cx="49348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4385" y="4704649"/>
            <a:ext cx="49348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4385" y="4052033"/>
            <a:ext cx="49348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0" y="38241"/>
            <a:ext cx="3586571" cy="12040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f</a:t>
            </a:r>
            <a:r>
              <a:rPr lang="en-GB" altLang="ja-JP" dirty="0" smtClean="0">
                <a:solidFill>
                  <a:srgbClr val="0000FF"/>
                </a:solidFill>
              </a:rPr>
              <a:t>eedback on </a:t>
            </a:r>
          </a:p>
          <a:p>
            <a:pPr marL="0" indent="0">
              <a:buFont typeface="Arial"/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teaching observation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421389" y="1094309"/>
            <a:ext cx="3440967" cy="168566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>
                <a:solidFill>
                  <a:srgbClr val="000000"/>
                </a:solidFill>
              </a:rPr>
              <a:t>“So, why is this useful for reading?”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2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11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25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2526" y="1409671"/>
            <a:ext cx="14750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6" name="Oval 5"/>
          <p:cNvSpPr/>
          <p:nvPr/>
        </p:nvSpPr>
        <p:spPr>
          <a:xfrm>
            <a:off x="1274812" y="4507243"/>
            <a:ext cx="3823395" cy="17738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957029" y="3154204"/>
            <a:ext cx="3167935" cy="117429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8241"/>
            <a:ext cx="3586571" cy="12040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f</a:t>
            </a:r>
            <a:r>
              <a:rPr lang="en-GB" altLang="ja-JP" dirty="0" smtClean="0">
                <a:solidFill>
                  <a:srgbClr val="0000FF"/>
                </a:solidFill>
              </a:rPr>
              <a:t>eedback on </a:t>
            </a:r>
          </a:p>
          <a:p>
            <a:pPr marL="0" indent="0">
              <a:buFont typeface="Arial"/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teaching observation</a:t>
            </a:r>
          </a:p>
        </p:txBody>
      </p:sp>
    </p:spTree>
    <p:extLst>
      <p:ext uri="{BB962C8B-B14F-4D97-AF65-F5344CB8AC3E}">
        <p14:creationId xmlns:p14="http://schemas.microsoft.com/office/powerpoint/2010/main" val="203822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IE David (EAP 1) - SK Obs Notes 16.07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74"/>
            <a:ext cx="9144000" cy="64616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77192" y="3360261"/>
            <a:ext cx="2512476" cy="10638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1328" y="912949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383" y="1250015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07539" y="514892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>
                <a:solidFill>
                  <a:srgbClr val="000000"/>
                </a:solidFill>
              </a:rPr>
              <a:t>“What was the purpose of this? You move quickly to the next task without comment”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IE David (EAP 1) - SK Obs Notes 16.07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74"/>
            <a:ext cx="9144000" cy="6461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894879">
            <a:off x="5196561" y="3575191"/>
            <a:ext cx="1217865" cy="124256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1328" y="912949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383" y="1250015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7539" y="514892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GB" altLang="ja-JP" dirty="0" smtClean="0">
                <a:solidFill>
                  <a:srgbClr val="000000"/>
                </a:solidFill>
              </a:rPr>
              <a:t>“Why miss out the input sections of the materials?”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5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IE David (EAP 1) - SK Obs Notes 16.07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74"/>
            <a:ext cx="9144000" cy="64616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51653" y="5070237"/>
            <a:ext cx="2906292" cy="147447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1328" y="912949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8383" y="1250015"/>
            <a:ext cx="1475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07539" y="514892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/>
              <a:t>“Remember to connect tasks to purpose…and to each other. Is there cumulative building across a task sequence?”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40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44" y="3041643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sz="4400" dirty="0" smtClean="0"/>
              <a:t>“you need to wave up”</a:t>
            </a:r>
            <a:endParaRPr kumimoji="1" lang="ja-JP" altLang="en-US" sz="4400" dirty="0"/>
          </a:p>
        </p:txBody>
      </p:sp>
      <p:sp>
        <p:nvSpPr>
          <p:cNvPr id="5" name="Freeform 4"/>
          <p:cNvSpPr/>
          <p:nvPr/>
        </p:nvSpPr>
        <p:spPr>
          <a:xfrm>
            <a:off x="6472662" y="3257577"/>
            <a:ext cx="1365540" cy="705417"/>
          </a:xfrm>
          <a:custGeom>
            <a:avLst/>
            <a:gdLst>
              <a:gd name="connsiteX0" fmla="*/ 0 w 1365540"/>
              <a:gd name="connsiteY0" fmla="*/ 682728 h 705417"/>
              <a:gd name="connsiteX1" fmla="*/ 587182 w 1365540"/>
              <a:gd name="connsiteY1" fmla="*/ 669073 h 705417"/>
              <a:gd name="connsiteX2" fmla="*/ 1078777 w 1365540"/>
              <a:gd name="connsiteY2" fmla="*/ 341364 h 705417"/>
              <a:gd name="connsiteX3" fmla="*/ 1365540 w 1365540"/>
              <a:gd name="connsiteY3" fmla="*/ 0 h 7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540" h="705417">
                <a:moveTo>
                  <a:pt x="0" y="682728"/>
                </a:moveTo>
                <a:cubicBezTo>
                  <a:pt x="203693" y="704347"/>
                  <a:pt x="407386" y="725967"/>
                  <a:pt x="587182" y="669073"/>
                </a:cubicBezTo>
                <a:cubicBezTo>
                  <a:pt x="766978" y="612179"/>
                  <a:pt x="949051" y="452876"/>
                  <a:pt x="1078777" y="341364"/>
                </a:cubicBezTo>
                <a:cubicBezTo>
                  <a:pt x="1208503" y="229852"/>
                  <a:pt x="1365540" y="0"/>
                  <a:pt x="1365540" y="0"/>
                </a:cubicBezTo>
              </a:path>
            </a:pathLst>
          </a:custGeom>
          <a:ln w="508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08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IE David (EAP 1) - SK LCT Notes 16.07.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3"/>
            <a:ext cx="9144000" cy="646161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5796" y="5604620"/>
            <a:ext cx="3891791" cy="1063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p</a:t>
            </a:r>
            <a:r>
              <a:rPr lang="en-GB" altLang="ja-JP" dirty="0" smtClean="0">
                <a:solidFill>
                  <a:srgbClr val="0000FF"/>
                </a:solidFill>
              </a:rPr>
              <a:t>ersonal, post-session notes</a:t>
            </a:r>
          </a:p>
        </p:txBody>
      </p:sp>
      <p:sp>
        <p:nvSpPr>
          <p:cNvPr id="6" name="Oval 5"/>
          <p:cNvSpPr/>
          <p:nvPr/>
        </p:nvSpPr>
        <p:spPr>
          <a:xfrm>
            <a:off x="4383502" y="970714"/>
            <a:ext cx="4451543" cy="124132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484" y="540265"/>
            <a:ext cx="1606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5" name="Oval 4"/>
          <p:cNvSpPr/>
          <p:nvPr/>
        </p:nvSpPr>
        <p:spPr>
          <a:xfrm>
            <a:off x="611313" y="724931"/>
            <a:ext cx="3212200" cy="180116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4483" y="233963"/>
            <a:ext cx="1961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3721" y="2746837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/>
              <a:t>“Segmental…gives impression of ‘task delivery’. No cumulative building”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76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IE David (EAP 1) - SK LCT Notes 16.07.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3"/>
            <a:ext cx="9144000" cy="646161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5796" y="5604620"/>
            <a:ext cx="3891791" cy="1063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p</a:t>
            </a:r>
            <a:r>
              <a:rPr lang="en-GB" altLang="ja-JP" dirty="0" smtClean="0">
                <a:solidFill>
                  <a:srgbClr val="0000FF"/>
                </a:solidFill>
              </a:rPr>
              <a:t>ersonal, post-session notes</a:t>
            </a:r>
          </a:p>
        </p:txBody>
      </p:sp>
      <p:sp>
        <p:nvSpPr>
          <p:cNvPr id="7" name="Oval 6"/>
          <p:cNvSpPr/>
          <p:nvPr/>
        </p:nvSpPr>
        <p:spPr>
          <a:xfrm>
            <a:off x="1461245" y="3524115"/>
            <a:ext cx="3290835" cy="193858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484" y="540265"/>
            <a:ext cx="1606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83" y="233963"/>
            <a:ext cx="1961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73721" y="2746837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/>
              <a:t>“Materials are arguably also segmental. Requires </a:t>
            </a:r>
            <a:r>
              <a:rPr lang="en-GB" altLang="ja-JP" dirty="0" err="1" smtClean="0"/>
              <a:t>Ts</a:t>
            </a:r>
            <a:r>
              <a:rPr lang="en-GB" altLang="ja-JP" dirty="0" smtClean="0"/>
              <a:t> to wave and weave together cumulatively.”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32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IE David (EAP 1) - SK LCT Notes 16.07.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3"/>
            <a:ext cx="9144000" cy="646161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5796" y="5604620"/>
            <a:ext cx="3891791" cy="1063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p</a:t>
            </a:r>
            <a:r>
              <a:rPr lang="en-GB" altLang="ja-JP" dirty="0" smtClean="0">
                <a:solidFill>
                  <a:srgbClr val="0000FF"/>
                </a:solidFill>
              </a:rPr>
              <a:t>ersonal, post-session notes</a:t>
            </a:r>
          </a:p>
        </p:txBody>
      </p:sp>
      <p:sp>
        <p:nvSpPr>
          <p:cNvPr id="8" name="Oval 7"/>
          <p:cNvSpPr/>
          <p:nvPr/>
        </p:nvSpPr>
        <p:spPr>
          <a:xfrm rot="19843939">
            <a:off x="5906702" y="2609961"/>
            <a:ext cx="3034579" cy="162166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484" y="540265"/>
            <a:ext cx="1606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83" y="233963"/>
            <a:ext cx="1961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……………………</a:t>
            </a:r>
            <a:endParaRPr kumimoji="1" lang="ja-JP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6844" y="3839202"/>
            <a:ext cx="4861324" cy="2489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altLang="ja-JP" dirty="0" smtClean="0"/>
          </a:p>
          <a:p>
            <a:pPr marL="0" indent="0" algn="ctr">
              <a:buFont typeface="Arial"/>
              <a:buNone/>
            </a:pPr>
            <a:r>
              <a:rPr lang="en-GB" altLang="ja-JP" dirty="0" smtClean="0"/>
              <a:t>“For staff </a:t>
            </a:r>
            <a:r>
              <a:rPr lang="en-GB" altLang="ja-JP" dirty="0" err="1" smtClean="0"/>
              <a:t>mtg</a:t>
            </a:r>
            <a:r>
              <a:rPr lang="en-GB" altLang="ja-JP" dirty="0" smtClean="0"/>
              <a:t>: Draw analogy with waving in writing.”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007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3608" y="2852936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kumimoji="1" lang="en-GB" altLang="ja-JP" sz="4000" b="1" i="1" dirty="0" smtClean="0"/>
              <a:t>Semantics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79912" y="3789040"/>
            <a:ext cx="5184576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4000" b="1" dirty="0" smtClean="0"/>
              <a:t>‘gravity’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2800" dirty="0" smtClean="0"/>
              <a:t>  degree of context </a:t>
            </a:r>
            <a:r>
              <a:rPr kumimoji="1" lang="en-GB" altLang="ja-JP" sz="2800" dirty="0" err="1" smtClean="0"/>
              <a:t>embeddedness</a:t>
            </a:r>
            <a:endParaRPr kumimoji="1" lang="en-GB" altLang="ja-JP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kumimoji="1" lang="en-GB" altLang="ja-JP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4000" b="1" dirty="0" smtClean="0"/>
              <a:t>‘density’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2800" dirty="0" smtClean="0"/>
              <a:t>  degree of meaning condensed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7904" y="76470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kumimoji="1" lang="en-GB" altLang="ja-JP" sz="2800" b="1" dirty="0" smtClean="0">
                <a:solidFill>
                  <a:srgbClr val="0000FF"/>
                </a:solidFill>
              </a:rPr>
              <a:t>Legitimation Code Theory </a:t>
            </a:r>
            <a:r>
              <a:rPr kumimoji="1" lang="en-GB" altLang="ja-JP" sz="2800" b="1" dirty="0" smtClean="0"/>
              <a:t>(LCT)</a:t>
            </a:r>
          </a:p>
          <a:p>
            <a:pPr marL="0" indent="0" algn="r">
              <a:buNone/>
            </a:pPr>
            <a:r>
              <a:rPr lang="en-GB" altLang="ja-JP" sz="2800" dirty="0" smtClean="0"/>
              <a:t>(</a:t>
            </a:r>
            <a:r>
              <a:rPr lang="en-GB" altLang="ja-JP" sz="2800" dirty="0" err="1" smtClean="0"/>
              <a:t>Maton</a:t>
            </a:r>
            <a:r>
              <a:rPr lang="en-GB" altLang="ja-JP" sz="2800" dirty="0" smtClean="0"/>
              <a:t>, 2014)</a:t>
            </a:r>
            <a:endParaRPr lang="en-GB" altLang="ja-JP" sz="2800" dirty="0"/>
          </a:p>
          <a:p>
            <a:pPr marL="0" indent="0" algn="r">
              <a:buFont typeface="Arial" panose="020B0604020202020204" pitchFamily="34" charset="0"/>
              <a:buNone/>
            </a:pPr>
            <a:endParaRPr kumimoji="1" lang="en-GB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83669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02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6553" y="94212"/>
            <a:ext cx="3891791" cy="1063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>
                <a:solidFill>
                  <a:srgbClr val="0000FF"/>
                </a:solidFill>
              </a:rPr>
              <a:t>c</a:t>
            </a:r>
            <a:r>
              <a:rPr lang="en-GB" altLang="ja-JP" dirty="0" smtClean="0">
                <a:solidFill>
                  <a:srgbClr val="0000FF"/>
                </a:solidFill>
              </a:rPr>
              <a:t>onversation with all teachers</a:t>
            </a:r>
          </a:p>
        </p:txBody>
      </p:sp>
    </p:spTree>
    <p:extLst>
      <p:ext uri="{BB962C8B-B14F-4D97-AF65-F5344CB8AC3E}">
        <p14:creationId xmlns:p14="http://schemas.microsoft.com/office/powerpoint/2010/main" val="346330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1" y="1628800"/>
            <a:ext cx="5898113" cy="180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ja-JP" sz="4800" dirty="0"/>
              <a:t>f</a:t>
            </a:r>
            <a:r>
              <a:rPr lang="en-GB" altLang="ja-JP" sz="4800" dirty="0" smtClean="0"/>
              <a:t>rom page to  pedagogy</a:t>
            </a:r>
          </a:p>
          <a:p>
            <a:pPr marL="0" indent="0">
              <a:buNone/>
            </a:pPr>
            <a:r>
              <a:rPr lang="en-GB" altLang="ja-JP" sz="2800" dirty="0" smtClean="0">
                <a:solidFill>
                  <a:srgbClr val="0000FF"/>
                </a:solidFill>
              </a:rPr>
              <a:t>signature profiles</a:t>
            </a:r>
            <a:endParaRPr lang="en-GB" altLang="ja-JP" sz="2800" dirty="0"/>
          </a:p>
          <a:p>
            <a:pPr marL="0" indent="0">
              <a:buNone/>
            </a:pPr>
            <a:endParaRPr kumimoji="1" lang="en-GB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27527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578739" y="1108920"/>
            <a:ext cx="1838879" cy="937593"/>
          </a:xfrm>
          <a:custGeom>
            <a:avLst/>
            <a:gdLst>
              <a:gd name="connsiteX0" fmla="*/ 0 w 907026"/>
              <a:gd name="connsiteY0" fmla="*/ 0 h 442463"/>
              <a:gd name="connsiteX1" fmla="*/ 302342 w 907026"/>
              <a:gd name="connsiteY1" fmla="*/ 442452 h 442463"/>
              <a:gd name="connsiteX2" fmla="*/ 634181 w 907026"/>
              <a:gd name="connsiteY2" fmla="*/ 14749 h 442463"/>
              <a:gd name="connsiteX3" fmla="*/ 907026 w 907026"/>
              <a:gd name="connsiteY3" fmla="*/ 213852 h 4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026" h="442463">
                <a:moveTo>
                  <a:pt x="0" y="0"/>
                </a:moveTo>
                <a:cubicBezTo>
                  <a:pt x="98322" y="219997"/>
                  <a:pt x="196645" y="439994"/>
                  <a:pt x="302342" y="442452"/>
                </a:cubicBezTo>
                <a:cubicBezTo>
                  <a:pt x="408039" y="444910"/>
                  <a:pt x="533400" y="52849"/>
                  <a:pt x="634181" y="14749"/>
                </a:cubicBezTo>
                <a:cubicBezTo>
                  <a:pt x="734962" y="-23351"/>
                  <a:pt x="862781" y="179439"/>
                  <a:pt x="907026" y="213852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Freeform 3"/>
          <p:cNvSpPr/>
          <p:nvPr/>
        </p:nvSpPr>
        <p:spPr>
          <a:xfrm>
            <a:off x="4708142" y="4145612"/>
            <a:ext cx="1940342" cy="897269"/>
          </a:xfrm>
          <a:custGeom>
            <a:avLst/>
            <a:gdLst>
              <a:gd name="connsiteX0" fmla="*/ 0 w 811161"/>
              <a:gd name="connsiteY0" fmla="*/ 361336 h 361336"/>
              <a:gd name="connsiteX1" fmla="*/ 235974 w 811161"/>
              <a:gd name="connsiteY1" fmla="*/ 58994 h 361336"/>
              <a:gd name="connsiteX2" fmla="*/ 538316 w 811161"/>
              <a:gd name="connsiteY2" fmla="*/ 309717 h 361336"/>
              <a:gd name="connsiteX3" fmla="*/ 811161 w 811161"/>
              <a:gd name="connsiteY3" fmla="*/ 0 h 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161" h="361336">
                <a:moveTo>
                  <a:pt x="0" y="361336"/>
                </a:moveTo>
                <a:cubicBezTo>
                  <a:pt x="73127" y="214466"/>
                  <a:pt x="146255" y="67597"/>
                  <a:pt x="235974" y="58994"/>
                </a:cubicBezTo>
                <a:cubicBezTo>
                  <a:pt x="325693" y="50391"/>
                  <a:pt x="442452" y="319549"/>
                  <a:pt x="538316" y="309717"/>
                </a:cubicBezTo>
                <a:cubicBezTo>
                  <a:pt x="634180" y="299885"/>
                  <a:pt x="811161" y="0"/>
                  <a:pt x="811161" y="0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0437" y="847310"/>
            <a:ext cx="78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task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40437" y="2046513"/>
            <a:ext cx="75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6331" y="600652"/>
            <a:ext cx="722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talk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36985" y="4781271"/>
            <a:ext cx="722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talk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73504" y="3622392"/>
            <a:ext cx="78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task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53238" y="4990217"/>
            <a:ext cx="75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1985" y="3884002"/>
            <a:ext cx="156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(talk…)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7058" y="2971160"/>
            <a:ext cx="2981847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26349" y="5980671"/>
            <a:ext cx="3374586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7058" y="2971160"/>
            <a:ext cx="235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ver class time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9559" y="5980671"/>
            <a:ext cx="235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ver class time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844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578739" y="1108920"/>
            <a:ext cx="1838879" cy="937593"/>
          </a:xfrm>
          <a:custGeom>
            <a:avLst/>
            <a:gdLst>
              <a:gd name="connsiteX0" fmla="*/ 0 w 907026"/>
              <a:gd name="connsiteY0" fmla="*/ 0 h 442463"/>
              <a:gd name="connsiteX1" fmla="*/ 302342 w 907026"/>
              <a:gd name="connsiteY1" fmla="*/ 442452 h 442463"/>
              <a:gd name="connsiteX2" fmla="*/ 634181 w 907026"/>
              <a:gd name="connsiteY2" fmla="*/ 14749 h 442463"/>
              <a:gd name="connsiteX3" fmla="*/ 907026 w 907026"/>
              <a:gd name="connsiteY3" fmla="*/ 213852 h 4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026" h="442463">
                <a:moveTo>
                  <a:pt x="0" y="0"/>
                </a:moveTo>
                <a:cubicBezTo>
                  <a:pt x="98322" y="219997"/>
                  <a:pt x="196645" y="439994"/>
                  <a:pt x="302342" y="442452"/>
                </a:cubicBezTo>
                <a:cubicBezTo>
                  <a:pt x="408039" y="444910"/>
                  <a:pt x="533400" y="52849"/>
                  <a:pt x="634181" y="14749"/>
                </a:cubicBezTo>
                <a:cubicBezTo>
                  <a:pt x="734962" y="-23351"/>
                  <a:pt x="862781" y="179439"/>
                  <a:pt x="907026" y="213852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0437" y="847310"/>
            <a:ext cx="78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task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40437" y="2046513"/>
            <a:ext cx="75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6331" y="600652"/>
            <a:ext cx="722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talk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06602" y="721560"/>
            <a:ext cx="361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“connect to students’ departments”</a:t>
            </a:r>
            <a:endParaRPr lang="en-GB" sz="28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7058" y="2971160"/>
            <a:ext cx="2981847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7058" y="2971160"/>
            <a:ext cx="235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ver class time</a:t>
            </a:r>
            <a:endParaRPr lang="en-GB" sz="2800" dirty="0"/>
          </a:p>
        </p:txBody>
      </p:sp>
      <p:sp>
        <p:nvSpPr>
          <p:cNvPr id="17" name="Oval 16"/>
          <p:cNvSpPr/>
          <p:nvPr/>
        </p:nvSpPr>
        <p:spPr>
          <a:xfrm>
            <a:off x="2847795" y="1108920"/>
            <a:ext cx="1139645" cy="88739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987440" y="1638547"/>
            <a:ext cx="96947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0695" y="2017053"/>
            <a:ext cx="376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“concrete takeaways”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2080" y="2866796"/>
            <a:ext cx="4164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“bring it back to why it matters on this course”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08142" y="4145612"/>
            <a:ext cx="1940342" cy="897269"/>
          </a:xfrm>
          <a:custGeom>
            <a:avLst/>
            <a:gdLst>
              <a:gd name="connsiteX0" fmla="*/ 0 w 811161"/>
              <a:gd name="connsiteY0" fmla="*/ 361336 h 361336"/>
              <a:gd name="connsiteX1" fmla="*/ 235974 w 811161"/>
              <a:gd name="connsiteY1" fmla="*/ 58994 h 361336"/>
              <a:gd name="connsiteX2" fmla="*/ 538316 w 811161"/>
              <a:gd name="connsiteY2" fmla="*/ 309717 h 361336"/>
              <a:gd name="connsiteX3" fmla="*/ 811161 w 811161"/>
              <a:gd name="connsiteY3" fmla="*/ 0 h 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161" h="361336">
                <a:moveTo>
                  <a:pt x="0" y="361336"/>
                </a:moveTo>
                <a:cubicBezTo>
                  <a:pt x="73127" y="214466"/>
                  <a:pt x="146255" y="67597"/>
                  <a:pt x="235974" y="58994"/>
                </a:cubicBezTo>
                <a:cubicBezTo>
                  <a:pt x="325693" y="50391"/>
                  <a:pt x="442452" y="319549"/>
                  <a:pt x="538316" y="309717"/>
                </a:cubicBezTo>
                <a:cubicBezTo>
                  <a:pt x="634180" y="299885"/>
                  <a:pt x="811161" y="0"/>
                  <a:pt x="811161" y="0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36985" y="4781271"/>
            <a:ext cx="722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talk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73504" y="3622392"/>
            <a:ext cx="78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task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53238" y="4990217"/>
            <a:ext cx="75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1985" y="3884002"/>
            <a:ext cx="156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(talk…)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26349" y="5980671"/>
            <a:ext cx="3374586" cy="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9559" y="5980671"/>
            <a:ext cx="235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ver class time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345189" y="2687816"/>
            <a:ext cx="361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“the </a:t>
            </a:r>
            <a:r>
              <a:rPr lang="en-US" sz="2800" dirty="0" err="1" smtClean="0">
                <a:solidFill>
                  <a:srgbClr val="0000FF"/>
                </a:solidFill>
              </a:rPr>
              <a:t>whyness</a:t>
            </a:r>
            <a:r>
              <a:rPr lang="en-US" sz="2800" dirty="0" smtClean="0">
                <a:solidFill>
                  <a:srgbClr val="0000FF"/>
                </a:solidFill>
              </a:rPr>
              <a:t>”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74971" y="3820903"/>
            <a:ext cx="1139645" cy="88739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26349" y="4159267"/>
            <a:ext cx="162776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3410" y="1792586"/>
            <a:ext cx="376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disciplinary values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3919" y="630325"/>
            <a:ext cx="416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onceptual curriculum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(e.g. criticality; autonomy)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28800"/>
            <a:ext cx="410445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sz="4800" dirty="0" smtClean="0"/>
              <a:t>Closing</a:t>
            </a:r>
            <a:endParaRPr kumimoji="1" lang="en-GB" altLang="ja-JP" sz="4800" dirty="0" smtClean="0"/>
          </a:p>
          <a:p>
            <a:pPr marL="0" indent="0">
              <a:buNone/>
            </a:pPr>
            <a:r>
              <a:rPr lang="en-GB" altLang="ja-JP" sz="2800" dirty="0" smtClean="0">
                <a:solidFill>
                  <a:srgbClr val="0000FF"/>
                </a:solidFill>
              </a:rPr>
              <a:t>summary notes</a:t>
            </a:r>
            <a:endParaRPr kumimoji="1" lang="en-GB" altLang="ja-JP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1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875" y="3041644"/>
            <a:ext cx="6428910" cy="953152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ja-JP" dirty="0">
                <a:solidFill>
                  <a:srgbClr val="0000FF"/>
                </a:solidFill>
              </a:rPr>
              <a:t>n</a:t>
            </a:r>
            <a:r>
              <a:rPr lang="en-GB" altLang="ja-JP" dirty="0" smtClean="0">
                <a:solidFill>
                  <a:srgbClr val="0000FF"/>
                </a:solidFill>
              </a:rPr>
              <a:t>ot a search for ‘universals’…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44585" y="2932408"/>
            <a:ext cx="5045735" cy="9531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4400" b="1" dirty="0" smtClean="0">
                <a:solidFill>
                  <a:srgbClr val="0000FF"/>
                </a:solidFill>
              </a:rPr>
              <a:t>local</a:t>
            </a:r>
            <a:r>
              <a:rPr lang="en-GB" altLang="ja-JP" sz="4400" dirty="0" smtClean="0">
                <a:solidFill>
                  <a:srgbClr val="0000FF"/>
                </a:solidFill>
              </a:rPr>
              <a:t> </a:t>
            </a:r>
            <a:r>
              <a:rPr lang="en-GB" altLang="ja-JP" dirty="0" smtClean="0">
                <a:solidFill>
                  <a:srgbClr val="0000FF"/>
                </a:solidFill>
              </a:rPr>
              <a:t>‘rules of the game’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585" y="2932408"/>
            <a:ext cx="5045735" cy="953152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ja-JP" sz="4400" b="1" dirty="0" smtClean="0">
                <a:solidFill>
                  <a:srgbClr val="0000FF"/>
                </a:solidFill>
              </a:rPr>
              <a:t>local</a:t>
            </a:r>
            <a:r>
              <a:rPr lang="en-GB" altLang="ja-JP" sz="4400" dirty="0" smtClean="0">
                <a:solidFill>
                  <a:srgbClr val="0000FF"/>
                </a:solidFill>
              </a:rPr>
              <a:t> </a:t>
            </a:r>
            <a:r>
              <a:rPr lang="en-GB" altLang="ja-JP" dirty="0" smtClean="0">
                <a:solidFill>
                  <a:srgbClr val="0000FF"/>
                </a:solidFill>
              </a:rPr>
              <a:t>enactments of EAP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85843" y="4035760"/>
            <a:ext cx="3661183" cy="95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…are </a:t>
            </a:r>
            <a:r>
              <a:rPr lang="en-GB" altLang="ja-JP" sz="4000" b="1" i="1" dirty="0" smtClean="0">
                <a:solidFill>
                  <a:srgbClr val="0000FF"/>
                </a:solidFill>
              </a:rPr>
              <a:t>real</a:t>
            </a:r>
            <a:endParaRPr lang="ja-JP" altLang="en-US" sz="4000" b="1" i="1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3770" y="4982456"/>
            <a:ext cx="5639682" cy="1162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…but </a:t>
            </a:r>
            <a:r>
              <a:rPr lang="en-GB" altLang="ja-JP" sz="4000" b="1" i="1" dirty="0" smtClean="0">
                <a:solidFill>
                  <a:srgbClr val="0000FF"/>
                </a:solidFill>
              </a:rPr>
              <a:t>historically contingent</a:t>
            </a:r>
            <a:endParaRPr lang="ja-JP" altLang="en-US" sz="4000" b="1" i="1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8243" y="5904848"/>
            <a:ext cx="4614871" cy="95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dirty="0" smtClean="0">
                <a:solidFill>
                  <a:srgbClr val="0000FF"/>
                </a:solidFill>
              </a:rPr>
              <a:t>(they change over time)</a:t>
            </a:r>
            <a:endParaRPr lang="ja-JP" altLang="en-US" sz="4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398" y="2218303"/>
            <a:ext cx="8303602" cy="222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dirty="0"/>
              <a:t>m</a:t>
            </a:r>
            <a:r>
              <a:rPr lang="en-GB" altLang="ja-JP" dirty="0" smtClean="0"/>
              <a:t>akes the </a:t>
            </a:r>
            <a:r>
              <a:rPr lang="en-GB" altLang="ja-JP" b="1" dirty="0" smtClean="0"/>
              <a:t>tacit</a:t>
            </a:r>
            <a:r>
              <a:rPr kumimoji="1" lang="en-GB" altLang="ja-JP" dirty="0" smtClean="0"/>
              <a:t> </a:t>
            </a:r>
            <a:r>
              <a:rPr lang="en-GB" altLang="ja-JP" sz="5400" b="1" dirty="0" smtClean="0">
                <a:solidFill>
                  <a:srgbClr val="0000FF"/>
                </a:solidFill>
              </a:rPr>
              <a:t>explicit</a:t>
            </a:r>
            <a:r>
              <a:rPr lang="en-GB" altLang="ja-JP" sz="5400" dirty="0" smtClean="0"/>
              <a:t>…</a:t>
            </a:r>
            <a:r>
              <a:rPr lang="en-GB" altLang="ja-JP" sz="5400" b="1" dirty="0" smtClean="0"/>
              <a:t>       		</a:t>
            </a:r>
            <a:r>
              <a:rPr lang="en-GB" altLang="ja-JP" dirty="0" smtClean="0"/>
              <a:t>enabling greater negotiation of understanding</a:t>
            </a:r>
            <a:r>
              <a:rPr kumimoji="1" lang="en-GB" altLang="ja-JP" sz="5400" b="1" dirty="0" smtClean="0"/>
              <a:t> </a:t>
            </a:r>
            <a:endParaRPr kumimoji="1" lang="en-GB" altLang="ja-JP" dirty="0" smtClean="0"/>
          </a:p>
        </p:txBody>
      </p:sp>
      <p:pic>
        <p:nvPicPr>
          <p:cNvPr id="4" name="Picture 3" descr="Screen Shot 2015-04-19 at 09.4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92" y="4432283"/>
            <a:ext cx="2403879" cy="19113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1175" y="1558162"/>
            <a:ext cx="1898102" cy="95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altLang="ja-JP" sz="5400" b="1" dirty="0" smtClean="0">
                <a:solidFill>
                  <a:srgbClr val="0000FF"/>
                </a:solidFill>
              </a:rPr>
              <a:t>LCT</a:t>
            </a:r>
            <a:endParaRPr lang="ja-JP" alt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3608" y="2852936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kumimoji="1" lang="en-GB" altLang="ja-JP" sz="4000" b="1" i="1" dirty="0" smtClean="0"/>
              <a:t>Semantics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79912" y="3789040"/>
            <a:ext cx="5184576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4000" b="1" dirty="0" smtClean="0">
                <a:solidFill>
                  <a:srgbClr val="0000FF"/>
                </a:solidFill>
              </a:rPr>
              <a:t>‘gravity’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2800" dirty="0" smtClean="0">
                <a:solidFill>
                  <a:srgbClr val="0000FF"/>
                </a:solidFill>
              </a:rPr>
              <a:t>  degree of context </a:t>
            </a:r>
            <a:r>
              <a:rPr kumimoji="1" lang="en-GB" altLang="ja-JP" sz="2800" dirty="0" err="1" smtClean="0">
                <a:solidFill>
                  <a:srgbClr val="0000FF"/>
                </a:solidFill>
              </a:rPr>
              <a:t>embeddedness</a:t>
            </a:r>
            <a:endParaRPr kumimoji="1" lang="en-GB" altLang="ja-JP" sz="2800" dirty="0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en-GB" altLang="ja-JP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4000" b="1" dirty="0" smtClean="0">
                <a:solidFill>
                  <a:schemeClr val="bg1">
                    <a:lumMod val="65000"/>
                  </a:schemeClr>
                </a:solidFill>
              </a:rPr>
              <a:t>‘density’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GB" altLang="ja-JP" sz="2800" dirty="0" smtClean="0">
                <a:solidFill>
                  <a:schemeClr val="bg1">
                    <a:lumMod val="65000"/>
                  </a:schemeClr>
                </a:solidFill>
              </a:rPr>
              <a:t>  degree of meaning condensed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7904" y="764704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kumimoji="1" lang="en-GB" altLang="ja-JP" sz="2800" b="1" dirty="0" smtClean="0">
                <a:solidFill>
                  <a:srgbClr val="0000FF"/>
                </a:solidFill>
              </a:rPr>
              <a:t>Legitimation Code Theory </a:t>
            </a:r>
            <a:r>
              <a:rPr kumimoji="1" lang="en-GB" altLang="ja-JP" sz="2800" b="1" dirty="0" smtClean="0"/>
              <a:t>(LCT)</a:t>
            </a:r>
          </a:p>
          <a:p>
            <a:pPr marL="0" indent="0" algn="r">
              <a:buNone/>
            </a:pPr>
            <a:r>
              <a:rPr lang="en-GB" altLang="ja-JP" sz="2800" dirty="0" smtClean="0"/>
              <a:t>(</a:t>
            </a:r>
            <a:r>
              <a:rPr lang="en-GB" altLang="ja-JP" sz="2800" dirty="0" err="1" smtClean="0"/>
              <a:t>Maton</a:t>
            </a:r>
            <a:r>
              <a:rPr lang="en-GB" altLang="ja-JP" sz="2800" dirty="0" smtClean="0"/>
              <a:t>, 2014)</a:t>
            </a:r>
            <a:endParaRPr lang="en-GB" altLang="ja-JP" sz="2800" dirty="0"/>
          </a:p>
          <a:p>
            <a:pPr marL="0" indent="0" algn="r">
              <a:buFont typeface="Arial" panose="020B0604020202020204" pitchFamily="34" charset="0"/>
              <a:buNone/>
            </a:pPr>
            <a:endParaRPr kumimoji="1" lang="en-GB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9386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398" y="2218303"/>
            <a:ext cx="7806366" cy="2636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dirty="0"/>
              <a:t>e</a:t>
            </a:r>
            <a:r>
              <a:rPr lang="en-GB" altLang="ja-JP" dirty="0" smtClean="0"/>
              <a:t>nables a</a:t>
            </a:r>
            <a:r>
              <a:rPr kumimoji="1" lang="en-GB" altLang="ja-JP" dirty="0" smtClean="0"/>
              <a:t>	</a:t>
            </a:r>
            <a:r>
              <a:rPr lang="en-GB" altLang="ja-JP" sz="5400" b="1" dirty="0" smtClean="0">
                <a:solidFill>
                  <a:srgbClr val="0000FF"/>
                </a:solidFill>
              </a:rPr>
              <a:t>shared 	</a:t>
            </a:r>
            <a:r>
              <a:rPr lang="en-GB" altLang="ja-JP" sz="5400" b="1" dirty="0" err="1" smtClean="0">
                <a:solidFill>
                  <a:srgbClr val="0000FF"/>
                </a:solidFill>
              </a:rPr>
              <a:t>metalanguage</a:t>
            </a:r>
            <a:r>
              <a:rPr kumimoji="1" lang="en-GB" altLang="ja-JP" dirty="0" smtClean="0">
                <a:solidFill>
                  <a:srgbClr val="0000FF"/>
                </a:solidFill>
              </a:rPr>
              <a:t> </a:t>
            </a:r>
            <a:r>
              <a:rPr kumimoji="1" lang="en-GB" altLang="ja-JP" dirty="0" smtClean="0"/>
              <a:t>									         in planning </a:t>
            </a:r>
            <a:r>
              <a:rPr kumimoji="1" lang="en-GB" altLang="ja-JP" dirty="0" smtClean="0">
                <a:solidFill>
                  <a:srgbClr val="0000FF"/>
                </a:solidFill>
              </a:rPr>
              <a:t>&amp;</a:t>
            </a:r>
            <a:r>
              <a:rPr kumimoji="1" lang="en-GB" altLang="ja-JP" dirty="0" smtClean="0"/>
              <a:t> pedagogy</a:t>
            </a:r>
          </a:p>
        </p:txBody>
      </p:sp>
    </p:spTree>
    <p:extLst>
      <p:ext uri="{BB962C8B-B14F-4D97-AF65-F5344CB8AC3E}">
        <p14:creationId xmlns:p14="http://schemas.microsoft.com/office/powerpoint/2010/main" val="105439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397" y="2382158"/>
            <a:ext cx="8021959" cy="2636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dirty="0" smtClean="0"/>
              <a:t>Makes visible the</a:t>
            </a:r>
            <a:r>
              <a:rPr kumimoji="1" lang="en-GB" altLang="ja-JP" dirty="0" smtClean="0"/>
              <a:t>	</a:t>
            </a:r>
          </a:p>
          <a:p>
            <a:pPr marL="0" indent="0">
              <a:buNone/>
            </a:pPr>
            <a:r>
              <a:rPr lang="en-GB" altLang="ja-JP" sz="5400" b="1" dirty="0" smtClean="0">
                <a:solidFill>
                  <a:srgbClr val="0000FF"/>
                </a:solidFill>
              </a:rPr>
              <a:t>organising principles</a:t>
            </a:r>
            <a:r>
              <a:rPr kumimoji="1" lang="en-GB" altLang="ja-JP" dirty="0" smtClean="0"/>
              <a:t>					</a:t>
            </a:r>
          </a:p>
          <a:p>
            <a:pPr marL="0" indent="0">
              <a:buNone/>
            </a:pPr>
            <a:r>
              <a:rPr lang="en-GB" altLang="ja-JP" dirty="0"/>
              <a:t>	</a:t>
            </a:r>
            <a:r>
              <a:rPr lang="en-GB" altLang="ja-JP" dirty="0" smtClean="0"/>
              <a:t>	of our materials</a:t>
            </a:r>
            <a:r>
              <a:rPr kumimoji="1" lang="en-GB" altLang="ja-JP" dirty="0" smtClean="0"/>
              <a:t> </a:t>
            </a:r>
            <a:r>
              <a:rPr kumimoji="1" lang="en-GB" altLang="ja-JP" dirty="0" smtClean="0">
                <a:solidFill>
                  <a:srgbClr val="0000FF"/>
                </a:solidFill>
              </a:rPr>
              <a:t>&amp;</a:t>
            </a:r>
            <a:r>
              <a:rPr kumimoji="1" lang="en-GB" altLang="ja-JP" dirty="0" smtClean="0"/>
              <a:t> thei</a:t>
            </a:r>
            <a:r>
              <a:rPr lang="en-GB" altLang="ja-JP" dirty="0" smtClean="0"/>
              <a:t>r enactment…</a:t>
            </a:r>
            <a:endParaRPr kumimoji="1" lang="en-GB" altLang="ja-JP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971" y="4981527"/>
            <a:ext cx="7776163" cy="215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dirty="0" smtClean="0"/>
              <a:t>…providing the	basis for</a:t>
            </a:r>
          </a:p>
          <a:p>
            <a:pPr marL="0" indent="0">
              <a:buFont typeface="Arial"/>
              <a:buNone/>
            </a:pPr>
            <a:r>
              <a:rPr lang="en-GB" altLang="ja-JP" sz="5400" b="1" dirty="0">
                <a:solidFill>
                  <a:srgbClr val="0000FF"/>
                </a:solidFill>
              </a:rPr>
              <a:t>d</a:t>
            </a:r>
            <a:r>
              <a:rPr lang="en-GB" altLang="ja-JP" sz="5400" b="1" dirty="0" smtClean="0">
                <a:solidFill>
                  <a:srgbClr val="0000FF"/>
                </a:solidFill>
              </a:rPr>
              <a:t>evelopment &amp; change</a:t>
            </a:r>
            <a:r>
              <a:rPr lang="en-GB" altLang="ja-JP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09900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81" y="5253682"/>
            <a:ext cx="6944810" cy="1152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b="1" dirty="0">
                <a:solidFill>
                  <a:srgbClr val="0000FF"/>
                </a:solidFill>
              </a:rPr>
              <a:t>t</a:t>
            </a:r>
            <a:r>
              <a:rPr lang="en-GB" altLang="ja-JP" b="1" dirty="0" smtClean="0">
                <a:solidFill>
                  <a:srgbClr val="0000FF"/>
                </a:solidFill>
              </a:rPr>
              <a:t>hank you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5067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GB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GB" altLang="ja-JP" sz="2000" dirty="0" err="1" smtClean="0">
                <a:solidFill>
                  <a:srgbClr val="0000FF"/>
                </a:solidFill>
              </a:rPr>
              <a:t>Maton</a:t>
            </a:r>
            <a:r>
              <a:rPr kumimoji="1" lang="en-GB" altLang="ja-JP" sz="2000" dirty="0" smtClean="0">
                <a:solidFill>
                  <a:srgbClr val="0000FF"/>
                </a:solidFill>
              </a:rPr>
              <a:t>, K. (2014) </a:t>
            </a:r>
            <a:r>
              <a:rPr kumimoji="1" lang="en-GB" altLang="ja-JP" sz="2000" i="1" dirty="0" smtClean="0">
                <a:solidFill>
                  <a:srgbClr val="0000FF"/>
                </a:solidFill>
              </a:rPr>
              <a:t>Knowledge and Knowers – towards a realist sociology of 	education. </a:t>
            </a:r>
            <a:r>
              <a:rPr kumimoji="1" lang="en-GB" altLang="ja-JP" sz="2000" dirty="0" smtClean="0">
                <a:solidFill>
                  <a:srgbClr val="0000FF"/>
                </a:solidFill>
              </a:rPr>
              <a:t>London: </a:t>
            </a:r>
            <a:r>
              <a:rPr kumimoji="1" lang="en-GB" altLang="ja-JP" sz="2000" dirty="0" err="1" smtClean="0">
                <a:solidFill>
                  <a:srgbClr val="0000FF"/>
                </a:solidFill>
              </a:rPr>
              <a:t>Routledge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4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229200"/>
            <a:ext cx="8229600" cy="12570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dirty="0" err="1" smtClean="0"/>
              <a:t>s.e.kirk</a:t>
            </a:r>
            <a:r>
              <a:rPr lang="en-GB" dirty="0" err="1" smtClean="0">
                <a:solidFill>
                  <a:srgbClr val="0000FF"/>
                </a:solidFill>
              </a:rPr>
              <a:t>@</a:t>
            </a:r>
            <a:r>
              <a:rPr lang="en-GB" dirty="0" err="1" smtClean="0"/>
              <a:t>durham.ac.uk</a:t>
            </a:r>
            <a:r>
              <a:rPr lang="en-GB" dirty="0" smtClean="0"/>
              <a:t> 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0000FF"/>
                </a:solidFill>
              </a:rPr>
              <a:t>@</a:t>
            </a:r>
            <a:r>
              <a:rPr lang="en-GB" dirty="0" err="1" smtClean="0"/>
              <a:t>stiivkirk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35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041643"/>
            <a:ext cx="6905125" cy="111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ja-JP" dirty="0" smtClean="0"/>
              <a:t>Semantic Gravity enacted in practice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71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041643"/>
            <a:ext cx="6905125" cy="1112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ja-JP" dirty="0" smtClean="0"/>
              <a:t>The Durham Pre-Sessional </a:t>
            </a:r>
          </a:p>
          <a:p>
            <a:pPr marL="0" indent="0" algn="ctr">
              <a:buNone/>
            </a:pPr>
            <a:r>
              <a:rPr lang="en-GB" altLang="ja-JP" dirty="0" smtClean="0"/>
              <a:t>EAP Curriculum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900064" y="5973678"/>
            <a:ext cx="68056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 smtClean="0">
                <a:solidFill>
                  <a:srgbClr val="000000"/>
                </a:solidFill>
              </a:rPr>
              <a:t>context dependent meanings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/>
              <a:t>c</a:t>
            </a:r>
            <a:r>
              <a:rPr lang="en-GB" altLang="ja-JP" sz="2800" b="1" dirty="0" smtClean="0"/>
              <a:t>ontext independent meanings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>
            <a:off x="617320" y="436583"/>
            <a:ext cx="0" cy="6032791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00064" y="217565"/>
            <a:ext cx="6653244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altLang="ja-JP" sz="2800" b="1" dirty="0"/>
              <a:t>c</a:t>
            </a:r>
            <a:r>
              <a:rPr lang="en-GB" altLang="ja-JP" sz="2800" b="1" dirty="0" smtClean="0"/>
              <a:t>ontext independent meanings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(SG–)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00063" y="5973678"/>
            <a:ext cx="8028979" cy="7052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800" b="1" dirty="0" smtClean="0">
                <a:solidFill>
                  <a:srgbClr val="0000FF"/>
                </a:solidFill>
              </a:rPr>
              <a:t>knowledge of the everyday in </a:t>
            </a:r>
            <a:r>
              <a:rPr lang="en-GB" altLang="ja-JP" sz="2800" b="1" dirty="0">
                <a:solidFill>
                  <a:srgbClr val="0000FF"/>
                </a:solidFill>
              </a:rPr>
              <a:t>the </a:t>
            </a:r>
            <a:r>
              <a:rPr lang="en-GB" altLang="ja-JP" sz="2800" b="1" dirty="0" smtClean="0">
                <a:solidFill>
                  <a:srgbClr val="0000FF"/>
                </a:solidFill>
              </a:rPr>
              <a:t>university (SG+)</a:t>
            </a:r>
            <a:endParaRPr lang="en-GB" altLang="ja-JP" sz="2800" b="1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5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1592</Words>
  <Application>Microsoft Macintosh PowerPoint</Application>
  <PresentationFormat>On-screen Show (4:3)</PresentationFormat>
  <Paragraphs>256</Paragraphs>
  <Slides>54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From Page to Pedagogy  towards ‘signature profiles’ for EAP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Kirk</dc:creator>
  <cp:lastModifiedBy>Steve Kirk</cp:lastModifiedBy>
  <cp:revision>121</cp:revision>
  <dcterms:created xsi:type="dcterms:W3CDTF">2017-04-06T21:18:26Z</dcterms:created>
  <dcterms:modified xsi:type="dcterms:W3CDTF">2017-04-09T08:32:31Z</dcterms:modified>
</cp:coreProperties>
</file>