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34"/>
  </p:notesMasterIdLst>
  <p:handoutMasterIdLst>
    <p:handoutMasterId r:id="rId35"/>
  </p:handoutMasterIdLst>
  <p:sldIdLst>
    <p:sldId id="266" r:id="rId2"/>
    <p:sldId id="329" r:id="rId3"/>
    <p:sldId id="377" r:id="rId4"/>
    <p:sldId id="370" r:id="rId5"/>
    <p:sldId id="371" r:id="rId6"/>
    <p:sldId id="402" r:id="rId7"/>
    <p:sldId id="373" r:id="rId8"/>
    <p:sldId id="379" r:id="rId9"/>
    <p:sldId id="405" r:id="rId10"/>
    <p:sldId id="381" r:id="rId11"/>
    <p:sldId id="375" r:id="rId12"/>
    <p:sldId id="384" r:id="rId13"/>
    <p:sldId id="406" r:id="rId14"/>
    <p:sldId id="407" r:id="rId15"/>
    <p:sldId id="408" r:id="rId16"/>
    <p:sldId id="409" r:id="rId17"/>
    <p:sldId id="403" r:id="rId18"/>
    <p:sldId id="399" r:id="rId19"/>
    <p:sldId id="356" r:id="rId20"/>
    <p:sldId id="389" r:id="rId21"/>
    <p:sldId id="390" r:id="rId22"/>
    <p:sldId id="414" r:id="rId23"/>
    <p:sldId id="413" r:id="rId24"/>
    <p:sldId id="393" r:id="rId25"/>
    <p:sldId id="392" r:id="rId26"/>
    <p:sldId id="369" r:id="rId27"/>
    <p:sldId id="410" r:id="rId28"/>
    <p:sldId id="411" r:id="rId29"/>
    <p:sldId id="412" r:id="rId30"/>
    <p:sldId id="367" r:id="rId31"/>
    <p:sldId id="401" r:id="rId32"/>
    <p:sldId id="391" r:id="rId33"/>
  </p:sldIdLst>
  <p:sldSz cx="9144000" cy="6858000" type="screen4x3"/>
  <p:notesSz cx="6797675" cy="9926638"/>
  <p:embeddedFontLst>
    <p:embeddedFont>
      <p:font typeface="Effra" panose="020B0604020202020204" charset="0"/>
      <p:regular r:id="rId36"/>
      <p:bold r:id="rId37"/>
      <p:italic r:id="rId38"/>
      <p:boldItalic r:id="rId39"/>
    </p:embeddedFont>
    <p:embeddedFont>
      <p:font typeface="Effra Light" panose="020B0604020202020204" charset="0"/>
      <p:regular r:id="rId40"/>
      <p:italic r:id="rId41"/>
    </p:embeddedFont>
    <p:embeddedFont>
      <p:font typeface="Comic Sans MS" panose="030F0702030302020204" pitchFamily="66" charset="0"/>
      <p:regular r:id="rId42"/>
      <p:bold r:id="rId43"/>
    </p:embeddedFont>
    <p:embeddedFont>
      <p:font typeface="Calibri" panose="020F0502020204030204" pitchFamily="34" charset="0"/>
      <p:regular r:id="rId44"/>
      <p:bold r:id="rId45"/>
      <p:italic r:id="rId46"/>
      <p:boldItalic r:id="rId47"/>
    </p:embeddedFont>
    <p:embeddedFont>
      <p:font typeface="Effra Heavy" panose="020B0604020202020204" charset="0"/>
      <p:bold r:id="rId48"/>
      <p:boldItalic r:id="rId49"/>
    </p:embeddedFont>
    <p:embeddedFont>
      <p:font typeface="AngsanaUPC" panose="02020603050405020304" pitchFamily="18" charset="-34"/>
      <p:regular r:id="rId50"/>
      <p:bold r:id="rId51"/>
      <p:italic r:id="rId52"/>
      <p:boldItalic r:id="rId53"/>
    </p:embeddedFont>
    <p:embeddedFont>
      <p:font typeface="Effra Bold" panose="020B0604020202020204" charset="0"/>
      <p:bold r:id="rId54"/>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34" autoAdjust="0"/>
    <p:restoredTop sz="94434" autoAdjust="0"/>
  </p:normalViewPr>
  <p:slideViewPr>
    <p:cSldViewPr showGuides="1">
      <p:cViewPr varScale="1">
        <p:scale>
          <a:sx n="74" d="100"/>
          <a:sy n="74" d="100"/>
        </p:scale>
        <p:origin x="1224" y="72"/>
      </p:cViewPr>
      <p:guideLst>
        <p:guide orient="horz" pos="2160"/>
        <p:guide pos="288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2"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1"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7" y="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7" y="4715793"/>
            <a:ext cx="5438783" cy="44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9222" name="Rectangle 6"/>
          <p:cNvSpPr>
            <a:spLocks noGrp="1" noChangeArrowheads="1"/>
          </p:cNvSpPr>
          <p:nvPr>
            <p:ph type="ftr" sz="quarter" idx="4"/>
          </p:nvPr>
        </p:nvSpPr>
        <p:spPr bwMode="auto">
          <a:xfrm>
            <a:off x="1"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7" y="9428390"/>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180795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F3B09BA-BD6C-4D45-905B-95A062B32743}" type="slidenum">
              <a:rPr lang="en-NZ" smtClean="0"/>
              <a:t>20</a:t>
            </a:fld>
            <a:endParaRPr lang="en-NZ"/>
          </a:p>
        </p:txBody>
      </p:sp>
    </p:spTree>
    <p:extLst>
      <p:ext uri="{BB962C8B-B14F-4D97-AF65-F5344CB8AC3E}">
        <p14:creationId xmlns:p14="http://schemas.microsoft.com/office/powerpoint/2010/main" val="82886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F3B09BA-BD6C-4D45-905B-95A062B32743}" type="slidenum">
              <a:rPr lang="en-NZ" smtClean="0"/>
              <a:t>21</a:t>
            </a:fld>
            <a:endParaRPr lang="en-NZ"/>
          </a:p>
        </p:txBody>
      </p:sp>
    </p:spTree>
    <p:extLst>
      <p:ext uri="{BB962C8B-B14F-4D97-AF65-F5344CB8AC3E}">
        <p14:creationId xmlns:p14="http://schemas.microsoft.com/office/powerpoint/2010/main" val="342038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F3B09BA-BD6C-4D45-905B-95A062B32743}" type="slidenum">
              <a:rPr lang="en-NZ" smtClean="0"/>
              <a:t>32</a:t>
            </a:fld>
            <a:endParaRPr lang="en-NZ"/>
          </a:p>
        </p:txBody>
      </p:sp>
    </p:spTree>
    <p:extLst>
      <p:ext uri="{BB962C8B-B14F-4D97-AF65-F5344CB8AC3E}">
        <p14:creationId xmlns:p14="http://schemas.microsoft.com/office/powerpoint/2010/main" val="43024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r>
              <a:rPr lang="en-GB" dirty="0"/>
              <a:t> </a:t>
            </a:r>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77344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F3B09BA-BD6C-4D45-905B-95A062B32743}" type="slidenum">
              <a:rPr lang="en-NZ" smtClean="0"/>
              <a:t>8</a:t>
            </a:fld>
            <a:endParaRPr lang="en-NZ"/>
          </a:p>
        </p:txBody>
      </p:sp>
    </p:spTree>
    <p:extLst>
      <p:ext uri="{BB962C8B-B14F-4D97-AF65-F5344CB8AC3E}">
        <p14:creationId xmlns:p14="http://schemas.microsoft.com/office/powerpoint/2010/main" val="177815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F3B09BA-BD6C-4D45-905B-95A062B32743}" type="slidenum">
              <a:rPr lang="en-NZ" smtClean="0"/>
              <a:t>10</a:t>
            </a:fld>
            <a:endParaRPr lang="en-NZ"/>
          </a:p>
        </p:txBody>
      </p:sp>
    </p:spTree>
    <p:extLst>
      <p:ext uri="{BB962C8B-B14F-4D97-AF65-F5344CB8AC3E}">
        <p14:creationId xmlns:p14="http://schemas.microsoft.com/office/powerpoint/2010/main" val="49242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F3B09BA-BD6C-4D45-905B-95A062B32743}" type="slidenum">
              <a:rPr lang="en-NZ" smtClean="0"/>
              <a:t>12</a:t>
            </a:fld>
            <a:endParaRPr lang="en-NZ"/>
          </a:p>
        </p:txBody>
      </p:sp>
    </p:spTree>
    <p:extLst>
      <p:ext uri="{BB962C8B-B14F-4D97-AF65-F5344CB8AC3E}">
        <p14:creationId xmlns:p14="http://schemas.microsoft.com/office/powerpoint/2010/main" val="297197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F3B09BA-BD6C-4D45-905B-95A062B32743}" type="slidenum">
              <a:rPr lang="en-NZ" smtClean="0"/>
              <a:t>13</a:t>
            </a:fld>
            <a:endParaRPr lang="en-NZ"/>
          </a:p>
        </p:txBody>
      </p:sp>
    </p:spTree>
    <p:extLst>
      <p:ext uri="{BB962C8B-B14F-4D97-AF65-F5344CB8AC3E}">
        <p14:creationId xmlns:p14="http://schemas.microsoft.com/office/powerpoint/2010/main" val="258849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F3B09BA-BD6C-4D45-905B-95A062B32743}" type="slidenum">
              <a:rPr lang="en-NZ" smtClean="0"/>
              <a:t>14</a:t>
            </a:fld>
            <a:endParaRPr lang="en-NZ"/>
          </a:p>
        </p:txBody>
      </p:sp>
    </p:spTree>
    <p:extLst>
      <p:ext uri="{BB962C8B-B14F-4D97-AF65-F5344CB8AC3E}">
        <p14:creationId xmlns:p14="http://schemas.microsoft.com/office/powerpoint/2010/main" val="145826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F3B09BA-BD6C-4D45-905B-95A062B32743}" type="slidenum">
              <a:rPr lang="en-NZ" smtClean="0"/>
              <a:t>15</a:t>
            </a:fld>
            <a:endParaRPr lang="en-NZ"/>
          </a:p>
        </p:txBody>
      </p:sp>
    </p:spTree>
    <p:extLst>
      <p:ext uri="{BB962C8B-B14F-4D97-AF65-F5344CB8AC3E}">
        <p14:creationId xmlns:p14="http://schemas.microsoft.com/office/powerpoint/2010/main" val="58120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F3B09BA-BD6C-4D45-905B-95A062B32743}" type="slidenum">
              <a:rPr lang="en-NZ" smtClean="0"/>
              <a:t>16</a:t>
            </a:fld>
            <a:endParaRPr lang="en-NZ"/>
          </a:p>
        </p:txBody>
      </p:sp>
    </p:spTree>
    <p:extLst>
      <p:ext uri="{BB962C8B-B14F-4D97-AF65-F5344CB8AC3E}">
        <p14:creationId xmlns:p14="http://schemas.microsoft.com/office/powerpoint/2010/main" val="319474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F050EA-1993-43E5-9D50-818A1DC900B2}" type="datetimeFigureOut">
              <a:rPr lang="en-GB" smtClean="0"/>
              <a:t>08/04/2017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6EB55303-9E22-4C90-9A1A-55028BE5D371}" type="slidenum">
              <a:rPr lang="en-GB" smtClean="0"/>
              <a:t>‹#›</a:t>
            </a:fld>
            <a:endParaRPr lang="en-GB" dirty="0"/>
          </a:p>
        </p:txBody>
      </p:sp>
    </p:spTree>
    <p:extLst>
      <p:ext uri="{BB962C8B-B14F-4D97-AF65-F5344CB8AC3E}">
        <p14:creationId xmlns:p14="http://schemas.microsoft.com/office/powerpoint/2010/main" val="79577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748FB18-C48C-4E8C-8A36-3B03F6BCA859}" type="datetime1">
              <a:rPr lang="en-NZ" smtClean="0"/>
              <a:t>8/04/2017</a:t>
            </a:fld>
            <a:endParaRPr lang="en-NZ"/>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NZ"/>
          </a:p>
        </p:txBody>
      </p:sp>
      <p:sp>
        <p:nvSpPr>
          <p:cNvPr id="4" name="Slide Number Placeholder 3"/>
          <p:cNvSpPr>
            <a:spLocks noGrp="1"/>
          </p:cNvSpPr>
          <p:nvPr>
            <p:ph type="sldNum" sz="quarter" idx="12"/>
          </p:nvPr>
        </p:nvSpPr>
        <p:spPr/>
        <p:txBody>
          <a:bodyPr/>
          <a:lstStyle/>
          <a:p>
            <a:fld id="{74C40181-95E3-49FA-B3CE-4EF31C781121}" type="slidenum">
              <a:rPr lang="en-NZ" smtClean="0"/>
              <a:t>‹#›</a:t>
            </a:fld>
            <a:endParaRPr lang="en-NZ"/>
          </a:p>
        </p:txBody>
      </p:sp>
    </p:spTree>
    <p:extLst>
      <p:ext uri="{BB962C8B-B14F-4D97-AF65-F5344CB8AC3E}">
        <p14:creationId xmlns:p14="http://schemas.microsoft.com/office/powerpoint/2010/main" val="47367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smtClean="0"/>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6" r:id="rId3"/>
    <p:sldLayoutId id="2147483698" r:id="rId4"/>
    <p:sldLayoutId id="2147483700" r:id="rId5"/>
    <p:sldLayoutId id="2147483701" r:id="rId6"/>
    <p:sldLayoutId id="2147483702" r:id="rId7"/>
    <p:sldLayoutId id="2147483706" r:id="rId8"/>
    <p:sldLayoutId id="2147483707" r:id="rId9"/>
    <p:sldLayoutId id="2147483708" r:id="rId10"/>
    <p:sldLayoutId id="2147483713" r:id="rId11"/>
    <p:sldLayoutId id="2147483709" r:id="rId12"/>
    <p:sldLayoutId id="2147483710" r:id="rId13"/>
    <p:sldLayoutId id="2147483711" r:id="rId14"/>
    <p:sldLayoutId id="2147483712" r:id="rId15"/>
    <p:sldLayoutId id="2147483714" r:id="rId16"/>
    <p:sldLayoutId id="2147483715" r:id="rId17"/>
    <p:sldLayoutId id="2147483716" r:id="rId18"/>
    <p:sldLayoutId id="2147483717" r:id="rId19"/>
    <p:sldLayoutId id="2147483718" r:id="rId20"/>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9856" y="1628800"/>
            <a:ext cx="7772400" cy="1470025"/>
          </a:xfrm>
        </p:spPr>
        <p:txBody>
          <a:bodyPr>
            <a:normAutofit fontScale="90000"/>
          </a:bodyPr>
          <a:lstStyle/>
          <a:p>
            <a:pPr algn="ctr"/>
            <a:r>
              <a:rPr lang="en-GB" sz="2800" dirty="0" smtClean="0"/>
              <a:t>Working with international masters </a:t>
            </a:r>
            <a:br>
              <a:rPr lang="en-GB" sz="2800" dirty="0" smtClean="0"/>
            </a:br>
            <a:r>
              <a:rPr lang="en-GB" sz="2800" dirty="0" smtClean="0"/>
              <a:t>students to learn how they develop </a:t>
            </a:r>
            <a:br>
              <a:rPr lang="en-GB" sz="2800" dirty="0" smtClean="0"/>
            </a:br>
            <a:r>
              <a:rPr lang="en-GB" sz="2800" dirty="0" smtClean="0"/>
              <a:t>academic </a:t>
            </a:r>
            <a:r>
              <a:rPr lang="en-GB" sz="2800" dirty="0"/>
              <a:t>writing skills in </a:t>
            </a:r>
            <a:r>
              <a:rPr lang="en-GB" sz="2800" dirty="0" smtClean="0"/>
              <a:t>English: </a:t>
            </a:r>
            <a:br>
              <a:rPr lang="en-GB" sz="2800" dirty="0" smtClean="0"/>
            </a:br>
            <a:r>
              <a:rPr lang="en-GB" sz="2800" dirty="0" smtClean="0"/>
              <a:t>two case studies</a:t>
            </a:r>
            <a:endParaRPr lang="en-GB" sz="2800" dirty="0">
              <a:solidFill>
                <a:srgbClr val="7030A0"/>
              </a:solidFill>
            </a:endParaRPr>
          </a:p>
        </p:txBody>
      </p:sp>
      <p:sp>
        <p:nvSpPr>
          <p:cNvPr id="3" name="Subtitle 2"/>
          <p:cNvSpPr>
            <a:spLocks noGrp="1"/>
          </p:cNvSpPr>
          <p:nvPr>
            <p:ph type="subTitle" idx="1"/>
          </p:nvPr>
        </p:nvSpPr>
        <p:spPr>
          <a:xfrm>
            <a:off x="1547664" y="3501008"/>
            <a:ext cx="6400800" cy="1752600"/>
          </a:xfrm>
        </p:spPr>
        <p:txBody>
          <a:bodyPr/>
          <a:lstStyle/>
          <a:p>
            <a:r>
              <a:rPr lang="en-GB" dirty="0" smtClean="0">
                <a:solidFill>
                  <a:schemeClr val="tx1"/>
                </a:solidFill>
              </a:rPr>
              <a:t>8 April 2017</a:t>
            </a:r>
          </a:p>
          <a:p>
            <a:endParaRPr lang="en-GB" dirty="0" smtClean="0">
              <a:solidFill>
                <a:schemeClr val="tx1"/>
              </a:solidFill>
            </a:endParaRPr>
          </a:p>
          <a:p>
            <a:r>
              <a:rPr lang="en-GB" dirty="0" smtClean="0">
                <a:solidFill>
                  <a:schemeClr val="tx1"/>
                </a:solidFill>
              </a:rPr>
              <a:t>BALEAP</a:t>
            </a:r>
          </a:p>
          <a:p>
            <a:endParaRPr lang="en-GB" dirty="0">
              <a:solidFill>
                <a:schemeClr val="tx1"/>
              </a:solidFill>
            </a:endParaRPr>
          </a:p>
          <a:p>
            <a:r>
              <a:rPr lang="en-GB" dirty="0" smtClean="0">
                <a:solidFill>
                  <a:schemeClr val="tx1"/>
                </a:solidFill>
              </a:rPr>
              <a:t>Clare Furneaux</a:t>
            </a:r>
          </a:p>
          <a:p>
            <a:r>
              <a:rPr lang="en-GB" dirty="0" smtClean="0">
                <a:solidFill>
                  <a:schemeClr val="tx1"/>
                </a:solidFill>
              </a:rPr>
              <a:t>University of Reading</a:t>
            </a:r>
            <a:endParaRPr lang="en-GB" dirty="0">
              <a:solidFill>
                <a:schemeClr val="tx1"/>
              </a:solidFill>
            </a:endParaRPr>
          </a:p>
        </p:txBody>
      </p:sp>
    </p:spTree>
    <p:extLst>
      <p:ext uri="{BB962C8B-B14F-4D97-AF65-F5344CB8AC3E}">
        <p14:creationId xmlns:p14="http://schemas.microsoft.com/office/powerpoint/2010/main" val="420168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40181-95E3-49FA-B3CE-4EF31C781121}" type="slidenum">
              <a:rPr lang="en-NZ" smtClean="0"/>
              <a:t>10</a:t>
            </a:fld>
            <a:endParaRPr lang="en-NZ"/>
          </a:p>
        </p:txBody>
      </p:sp>
      <p:sp>
        <p:nvSpPr>
          <p:cNvPr id="3" name="Rectangle 2"/>
          <p:cNvSpPr/>
          <p:nvPr/>
        </p:nvSpPr>
        <p:spPr>
          <a:xfrm>
            <a:off x="683568" y="404664"/>
            <a:ext cx="6529352" cy="707886"/>
          </a:xfrm>
          <a:prstGeom prst="rect">
            <a:avLst/>
          </a:prstGeom>
        </p:spPr>
        <p:txBody>
          <a:bodyPr wrap="none">
            <a:spAutoFit/>
          </a:bodyPr>
          <a:lstStyle/>
          <a:p>
            <a:pPr>
              <a:spcBef>
                <a:spcPts val="1200"/>
              </a:spcBef>
            </a:pPr>
            <a:r>
              <a:rPr lang="en-NZ" sz="4000" b="1" cap="all" dirty="0">
                <a:solidFill>
                  <a:schemeClr val="accent1"/>
                </a:solidFill>
                <a:latin typeface="+mj-lt"/>
                <a:ea typeface="+mj-ea"/>
                <a:cs typeface="+mj-cs"/>
              </a:rPr>
              <a:t>Why narrative frames?</a:t>
            </a:r>
          </a:p>
        </p:txBody>
      </p:sp>
      <p:sp>
        <p:nvSpPr>
          <p:cNvPr id="4" name="Rounded Rectangle 3"/>
          <p:cNvSpPr/>
          <p:nvPr/>
        </p:nvSpPr>
        <p:spPr>
          <a:xfrm>
            <a:off x="539552" y="1124744"/>
            <a:ext cx="3816424" cy="4824536"/>
          </a:xfrm>
          <a:prstGeom prst="roundRect">
            <a:avLst>
              <a:gd name="adj" fmla="val 1151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NZ" b="1" dirty="0" smtClean="0">
                <a:solidFill>
                  <a:schemeClr val="tx1"/>
                </a:solidFill>
              </a:rPr>
              <a:t>Advantages </a:t>
            </a:r>
            <a:r>
              <a:rPr lang="en-NZ" b="1" dirty="0">
                <a:solidFill>
                  <a:schemeClr val="tx1"/>
                </a:solidFill>
              </a:rPr>
              <a:t>of NF</a:t>
            </a:r>
            <a:endParaRPr lang="en-NZ" dirty="0">
              <a:solidFill>
                <a:schemeClr val="tx1"/>
              </a:solidFill>
            </a:endParaRPr>
          </a:p>
          <a:p>
            <a:pPr marL="342900" lvl="0" indent="-342900">
              <a:spcAft>
                <a:spcPts val="600"/>
              </a:spcAft>
              <a:buFont typeface="Arial" panose="020B0604020202020204" pitchFamily="34" charset="0"/>
              <a:buChar char="•"/>
            </a:pPr>
            <a:r>
              <a:rPr lang="en-NZ" sz="1600" dirty="0" smtClean="0">
                <a:solidFill>
                  <a:schemeClr val="tx1"/>
                </a:solidFill>
              </a:rPr>
              <a:t>Themes are nominated by researcher</a:t>
            </a:r>
          </a:p>
          <a:p>
            <a:pPr marL="342900" lvl="0" indent="-342900">
              <a:spcAft>
                <a:spcPts val="600"/>
              </a:spcAft>
              <a:buFont typeface="Arial" panose="020B0604020202020204" pitchFamily="34" charset="0"/>
              <a:buChar char="•"/>
            </a:pPr>
            <a:r>
              <a:rPr lang="en-NZ" sz="1600" dirty="0" smtClean="0">
                <a:solidFill>
                  <a:schemeClr val="tx1"/>
                </a:solidFill>
              </a:rPr>
              <a:t>Amount and type of information  controlled by participant</a:t>
            </a:r>
          </a:p>
          <a:p>
            <a:pPr marL="342900" lvl="0" indent="-342900">
              <a:spcAft>
                <a:spcPts val="600"/>
              </a:spcAft>
              <a:buFont typeface="Arial" panose="020B0604020202020204" pitchFamily="34" charset="0"/>
              <a:buChar char="•"/>
            </a:pPr>
            <a:r>
              <a:rPr lang="en-NZ" sz="1600" dirty="0" smtClean="0">
                <a:solidFill>
                  <a:schemeClr val="tx1"/>
                </a:solidFill>
              </a:rPr>
              <a:t>Participants’ views are specific and directly represented</a:t>
            </a:r>
          </a:p>
          <a:p>
            <a:pPr marL="342900" lvl="0" indent="-342900">
              <a:spcAft>
                <a:spcPts val="600"/>
              </a:spcAft>
              <a:buFont typeface="Arial" panose="020B0604020202020204" pitchFamily="34" charset="0"/>
              <a:buChar char="•"/>
            </a:pPr>
            <a:r>
              <a:rPr lang="en-NZ" sz="1600" dirty="0" smtClean="0">
                <a:solidFill>
                  <a:schemeClr val="tx1"/>
                </a:solidFill>
              </a:rPr>
              <a:t>Less threatening than an interview or questionnaire</a:t>
            </a:r>
          </a:p>
          <a:p>
            <a:pPr marL="342900" indent="-342900">
              <a:spcAft>
                <a:spcPts val="600"/>
              </a:spcAft>
              <a:buFont typeface="Arial" panose="020B0604020202020204" pitchFamily="34" charset="0"/>
              <a:buChar char="•"/>
            </a:pPr>
            <a:r>
              <a:rPr lang="en-NZ" sz="1600" dirty="0" smtClean="0">
                <a:solidFill>
                  <a:schemeClr val="tx1"/>
                </a:solidFill>
              </a:rPr>
              <a:t>Allow time </a:t>
            </a:r>
            <a:r>
              <a:rPr lang="en-NZ" sz="1600" dirty="0">
                <a:solidFill>
                  <a:schemeClr val="tx1"/>
                </a:solidFill>
              </a:rPr>
              <a:t>for </a:t>
            </a:r>
            <a:r>
              <a:rPr lang="en-NZ" sz="1600" dirty="0" smtClean="0">
                <a:solidFill>
                  <a:schemeClr val="tx1"/>
                </a:solidFill>
              </a:rPr>
              <a:t>reflection </a:t>
            </a:r>
            <a:endParaRPr lang="en-NZ" sz="1600" dirty="0">
              <a:solidFill>
                <a:schemeClr val="tx1"/>
              </a:solidFill>
            </a:endParaRPr>
          </a:p>
          <a:p>
            <a:pPr marL="342900" lvl="0" indent="-342900">
              <a:spcAft>
                <a:spcPts val="600"/>
              </a:spcAft>
              <a:buFont typeface="Arial" panose="020B0604020202020204" pitchFamily="34" charset="0"/>
              <a:buChar char="•"/>
            </a:pPr>
            <a:r>
              <a:rPr lang="en-NZ" sz="1600" dirty="0" smtClean="0">
                <a:solidFill>
                  <a:schemeClr val="tx1"/>
                </a:solidFill>
              </a:rPr>
              <a:t>Scaffold the reflective writing that L2 learners can find difficult</a:t>
            </a:r>
          </a:p>
          <a:p>
            <a:pPr marL="342900" lvl="0" indent="-342900">
              <a:spcAft>
                <a:spcPts val="600"/>
              </a:spcAft>
              <a:buFont typeface="Arial" panose="020B0604020202020204" pitchFamily="34" charset="0"/>
              <a:buChar char="•"/>
            </a:pPr>
            <a:r>
              <a:rPr lang="en-NZ" sz="1600" dirty="0" smtClean="0">
                <a:solidFill>
                  <a:schemeClr val="tx1"/>
                </a:solidFill>
              </a:rPr>
              <a:t>Data are meaningful and able to be compared across participants - </a:t>
            </a:r>
            <a:r>
              <a:rPr lang="en-NZ" sz="1600" dirty="0">
                <a:solidFill>
                  <a:schemeClr val="tx1"/>
                </a:solidFill>
              </a:rPr>
              <a:t>facilitates DA</a:t>
            </a:r>
          </a:p>
        </p:txBody>
      </p:sp>
      <p:sp>
        <p:nvSpPr>
          <p:cNvPr id="5" name="Rounded Rectangle 4"/>
          <p:cNvSpPr/>
          <p:nvPr/>
        </p:nvSpPr>
        <p:spPr>
          <a:xfrm>
            <a:off x="4716016" y="1124744"/>
            <a:ext cx="3960440" cy="48245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NZ" b="1" dirty="0" smtClean="0">
                <a:solidFill>
                  <a:schemeClr val="tx1"/>
                </a:solidFill>
              </a:rPr>
              <a:t>Possible disadvantages of NF</a:t>
            </a:r>
            <a:endParaRPr lang="en-NZ" dirty="0" smtClean="0">
              <a:solidFill>
                <a:schemeClr val="tx1"/>
              </a:solidFill>
            </a:endParaRPr>
          </a:p>
          <a:p>
            <a:pPr marL="285750" lvl="0" indent="-285750">
              <a:spcAft>
                <a:spcPts val="600"/>
              </a:spcAft>
              <a:buFont typeface="Arial" panose="020B0604020202020204" pitchFamily="34" charset="0"/>
              <a:buChar char="•"/>
            </a:pPr>
            <a:r>
              <a:rPr lang="en-NZ" sz="1600" dirty="0" smtClean="0">
                <a:solidFill>
                  <a:schemeClr val="tx1"/>
                </a:solidFill>
              </a:rPr>
              <a:t>Small numbers of participants</a:t>
            </a:r>
          </a:p>
          <a:p>
            <a:pPr marL="285750" lvl="0" indent="-285750">
              <a:spcAft>
                <a:spcPts val="600"/>
              </a:spcAft>
              <a:buFont typeface="Arial" panose="020B0604020202020204" pitchFamily="34" charset="0"/>
              <a:buChar char="•"/>
            </a:pPr>
            <a:r>
              <a:rPr lang="en-NZ" sz="1600" dirty="0" smtClean="0">
                <a:solidFill>
                  <a:schemeClr val="tx1"/>
                </a:solidFill>
              </a:rPr>
              <a:t>Choice of frames decides what is reflected on</a:t>
            </a:r>
          </a:p>
          <a:p>
            <a:pPr marL="285750" lvl="0" indent="-285750">
              <a:spcAft>
                <a:spcPts val="600"/>
              </a:spcAft>
              <a:buFont typeface="Arial" panose="020B0604020202020204" pitchFamily="34" charset="0"/>
              <a:buChar char="•"/>
            </a:pPr>
            <a:r>
              <a:rPr lang="en-NZ" sz="1600" dirty="0" smtClean="0">
                <a:solidFill>
                  <a:schemeClr val="tx1"/>
                </a:solidFill>
              </a:rPr>
              <a:t>Novices may have fewer insights</a:t>
            </a:r>
          </a:p>
          <a:p>
            <a:pPr marL="285750" lvl="0" indent="-285750">
              <a:spcAft>
                <a:spcPts val="600"/>
              </a:spcAft>
              <a:buFont typeface="Arial" panose="020B0604020202020204" pitchFamily="34" charset="0"/>
              <a:buChar char="•"/>
            </a:pPr>
            <a:r>
              <a:rPr lang="en-NZ" sz="1600" dirty="0" smtClean="0">
                <a:solidFill>
                  <a:schemeClr val="tx1"/>
                </a:solidFill>
              </a:rPr>
              <a:t>Frames can be misinterpreted</a:t>
            </a:r>
          </a:p>
          <a:p>
            <a:pPr marL="285750" indent="-285750">
              <a:spcAft>
                <a:spcPts val="600"/>
              </a:spcAft>
              <a:buFont typeface="Arial" panose="020B0604020202020204" pitchFamily="34" charset="0"/>
              <a:buChar char="•"/>
            </a:pPr>
            <a:r>
              <a:rPr lang="en-NZ" sz="1600" dirty="0">
                <a:solidFill>
                  <a:schemeClr val="tx1"/>
                </a:solidFill>
              </a:rPr>
              <a:t>Truth value – participants </a:t>
            </a:r>
            <a:r>
              <a:rPr lang="en-NZ" sz="1600" dirty="0" smtClean="0">
                <a:solidFill>
                  <a:schemeClr val="tx1"/>
                </a:solidFill>
              </a:rPr>
              <a:t>may be unwilling </a:t>
            </a:r>
            <a:r>
              <a:rPr lang="en-NZ" sz="1600" dirty="0">
                <a:solidFill>
                  <a:schemeClr val="tx1"/>
                </a:solidFill>
              </a:rPr>
              <a:t>or unable  to disclose</a:t>
            </a:r>
          </a:p>
          <a:p>
            <a:pPr marL="285750" lvl="0" indent="-285750">
              <a:spcAft>
                <a:spcPts val="600"/>
              </a:spcAft>
              <a:buFont typeface="Arial" panose="020B0604020202020204" pitchFamily="34" charset="0"/>
              <a:buChar char="•"/>
            </a:pPr>
            <a:r>
              <a:rPr lang="en-NZ" sz="1600" dirty="0" smtClean="0">
                <a:solidFill>
                  <a:schemeClr val="tx1"/>
                </a:solidFill>
              </a:rPr>
              <a:t>Stories can become  “depersonalised” in DA phase</a:t>
            </a:r>
          </a:p>
          <a:p>
            <a:pPr marL="285750" lvl="0" indent="-285750">
              <a:spcAft>
                <a:spcPts val="600"/>
              </a:spcAft>
              <a:buFont typeface="Arial" panose="020B0604020202020204" pitchFamily="34" charset="0"/>
              <a:buChar char="•"/>
            </a:pPr>
            <a:r>
              <a:rPr lang="en-NZ" sz="1600" dirty="0" smtClean="0">
                <a:solidFill>
                  <a:schemeClr val="tx1"/>
                </a:solidFill>
              </a:rPr>
              <a:t>NF best if integrated with other sources e.g. interviews </a:t>
            </a:r>
            <a:r>
              <a:rPr lang="en-NZ" sz="1600" i="1" dirty="0" smtClean="0">
                <a:solidFill>
                  <a:schemeClr val="tx1"/>
                </a:solidFill>
              </a:rPr>
              <a:t>(Barkhuizen, 2014)</a:t>
            </a:r>
          </a:p>
        </p:txBody>
      </p:sp>
    </p:spTree>
    <p:extLst>
      <p:ext uri="{BB962C8B-B14F-4D97-AF65-F5344CB8AC3E}">
        <p14:creationId xmlns:p14="http://schemas.microsoft.com/office/powerpoint/2010/main" val="1243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Interview questions</a:t>
            </a:r>
            <a:endParaRPr lang="en-GB" dirty="0"/>
          </a:p>
        </p:txBody>
      </p:sp>
      <p:sp>
        <p:nvSpPr>
          <p:cNvPr id="3" name="Content Placeholder 2"/>
          <p:cNvSpPr>
            <a:spLocks noGrp="1"/>
          </p:cNvSpPr>
          <p:nvPr>
            <p:ph idx="1"/>
          </p:nvPr>
        </p:nvSpPr>
        <p:spPr/>
        <p:txBody>
          <a:bodyPr/>
          <a:lstStyle/>
          <a:p>
            <a:r>
              <a:rPr lang="en-GB" sz="2800" dirty="0" smtClean="0"/>
              <a:t>How easy was it to do this activity?</a:t>
            </a:r>
          </a:p>
          <a:p>
            <a:r>
              <a:rPr lang="en-GB" sz="2800" dirty="0" smtClean="0"/>
              <a:t>Going through each narrative frame, discussing points made;</a:t>
            </a:r>
          </a:p>
          <a:p>
            <a:r>
              <a:rPr lang="en-GB" sz="2800" dirty="0" smtClean="0"/>
              <a:t>Asking for clarification where unclear.</a:t>
            </a:r>
          </a:p>
          <a:p>
            <a:r>
              <a:rPr lang="en-GB" sz="2800" dirty="0" smtClean="0"/>
              <a:t>Do you think you’ll do more academic writing in the future?</a:t>
            </a:r>
            <a:endParaRPr lang="en-GB" sz="2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11</a:t>
            </a:fld>
            <a:endParaRPr lang="en-GB" altLang="en-US"/>
          </a:p>
        </p:txBody>
      </p:sp>
    </p:spTree>
    <p:extLst>
      <p:ext uri="{BB962C8B-B14F-4D97-AF65-F5344CB8AC3E}">
        <p14:creationId xmlns:p14="http://schemas.microsoft.com/office/powerpoint/2010/main" val="22017883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40181-95E3-49FA-B3CE-4EF31C781121}" type="slidenum">
              <a:rPr lang="en-NZ" smtClean="0"/>
              <a:t>12</a:t>
            </a:fld>
            <a:endParaRPr lang="en-NZ"/>
          </a:p>
        </p:txBody>
      </p:sp>
      <p:sp>
        <p:nvSpPr>
          <p:cNvPr id="3" name="TextBox 2"/>
          <p:cNvSpPr txBox="1"/>
          <p:nvPr/>
        </p:nvSpPr>
        <p:spPr>
          <a:xfrm>
            <a:off x="395536" y="1476216"/>
            <a:ext cx="8496944" cy="4487382"/>
          </a:xfrm>
          <a:prstGeom prst="rect">
            <a:avLst/>
          </a:prstGeom>
          <a:noFill/>
        </p:spPr>
        <p:txBody>
          <a:bodyPr wrap="square" rtlCol="0">
            <a:spAutoFit/>
          </a:bodyPr>
          <a:lstStyle/>
          <a:p>
            <a:pPr>
              <a:spcBef>
                <a:spcPct val="20000"/>
              </a:spcBef>
              <a:buClr>
                <a:schemeClr val="accent1"/>
              </a:buClr>
            </a:pPr>
            <a:r>
              <a:rPr lang="en-NZ" sz="2800" dirty="0" smtClean="0"/>
              <a:t>4 </a:t>
            </a:r>
            <a:r>
              <a:rPr lang="en-NZ" sz="2800" dirty="0"/>
              <a:t>themes (reported by multiple students in NF + interviews)</a:t>
            </a:r>
          </a:p>
          <a:p>
            <a:pPr marL="514350" indent="-514350">
              <a:spcBef>
                <a:spcPct val="20000"/>
              </a:spcBef>
              <a:buClr>
                <a:schemeClr val="accent1"/>
              </a:buClr>
              <a:buFont typeface="+mj-lt"/>
              <a:buAutoNum type="arabicPeriod"/>
            </a:pPr>
            <a:r>
              <a:rPr lang="en-NZ" sz="2800" dirty="0"/>
              <a:t>Academic writing in an Anglo-western university </a:t>
            </a:r>
          </a:p>
          <a:p>
            <a:pPr marL="514350" indent="-514350">
              <a:spcBef>
                <a:spcPct val="20000"/>
              </a:spcBef>
              <a:buClr>
                <a:schemeClr val="accent1"/>
              </a:buClr>
              <a:buFont typeface="+mj-lt"/>
              <a:buAutoNum type="arabicPeriod"/>
            </a:pPr>
            <a:r>
              <a:rPr lang="en-NZ" sz="2800" dirty="0"/>
              <a:t>Writer-source text relationships</a:t>
            </a:r>
          </a:p>
          <a:p>
            <a:pPr marL="514350" indent="-514350">
              <a:spcBef>
                <a:spcPct val="20000"/>
              </a:spcBef>
              <a:buClr>
                <a:schemeClr val="accent1"/>
              </a:buClr>
              <a:buFont typeface="+mj-lt"/>
              <a:buAutoNum type="arabicPeriod"/>
            </a:pPr>
            <a:r>
              <a:rPr lang="en-NZ" sz="2800" dirty="0"/>
              <a:t>Writer-reader relationships</a:t>
            </a:r>
          </a:p>
          <a:p>
            <a:pPr marL="514350" indent="-514350">
              <a:spcBef>
                <a:spcPct val="20000"/>
              </a:spcBef>
              <a:buClr>
                <a:schemeClr val="accent1"/>
              </a:buClr>
              <a:buFont typeface="+mj-lt"/>
              <a:buAutoNum type="arabicPeriod"/>
            </a:pPr>
            <a:r>
              <a:rPr lang="en-NZ" sz="2800" dirty="0"/>
              <a:t>F</a:t>
            </a:r>
            <a:r>
              <a:rPr lang="en-NZ" sz="2800" dirty="0" smtClean="0"/>
              <a:t>eedback</a:t>
            </a:r>
            <a:endParaRPr lang="en-NZ" sz="2800" dirty="0"/>
          </a:p>
          <a:p>
            <a:pPr marL="180000" indent="-180000">
              <a:spcBef>
                <a:spcPct val="20000"/>
              </a:spcBef>
              <a:buClr>
                <a:schemeClr val="accent1"/>
              </a:buClr>
              <a:buFont typeface="Arial" charset="0"/>
              <a:buChar char="•"/>
            </a:pPr>
            <a:endParaRPr lang="en-NZ" sz="2800" dirty="0"/>
          </a:p>
          <a:p>
            <a:pPr>
              <a:spcBef>
                <a:spcPct val="20000"/>
              </a:spcBef>
              <a:buClr>
                <a:schemeClr val="accent1"/>
              </a:buClr>
            </a:pPr>
            <a:r>
              <a:rPr lang="en-NZ" sz="2800" dirty="0"/>
              <a:t>Prior experiences, challenges students face &amp; strategies they employ </a:t>
            </a:r>
          </a:p>
        </p:txBody>
      </p:sp>
      <p:sp>
        <p:nvSpPr>
          <p:cNvPr id="4" name="TextBox 3"/>
          <p:cNvSpPr txBox="1"/>
          <p:nvPr/>
        </p:nvSpPr>
        <p:spPr>
          <a:xfrm>
            <a:off x="755576" y="570021"/>
            <a:ext cx="6624736" cy="707886"/>
          </a:xfrm>
          <a:prstGeom prst="rect">
            <a:avLst/>
          </a:prstGeom>
          <a:noFill/>
        </p:spPr>
        <p:txBody>
          <a:bodyPr wrap="square" rtlCol="0">
            <a:spAutoFit/>
          </a:bodyPr>
          <a:lstStyle/>
          <a:p>
            <a:pPr algn="ctr"/>
            <a:r>
              <a:rPr lang="en-NZ" sz="4000" b="1" cap="all" dirty="0">
                <a:solidFill>
                  <a:schemeClr val="accent1"/>
                </a:solidFill>
                <a:latin typeface="+mj-lt"/>
                <a:ea typeface="+mj-ea"/>
                <a:cs typeface="+mj-cs"/>
              </a:rPr>
              <a:t>Preliminary findings</a:t>
            </a:r>
          </a:p>
        </p:txBody>
      </p:sp>
    </p:spTree>
    <p:extLst>
      <p:ext uri="{BB962C8B-B14F-4D97-AF65-F5344CB8AC3E}">
        <p14:creationId xmlns:p14="http://schemas.microsoft.com/office/powerpoint/2010/main" val="16559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40181-95E3-49FA-B3CE-4EF31C781121}" type="slidenum">
              <a:rPr lang="en-NZ" smtClean="0"/>
              <a:t>13</a:t>
            </a:fld>
            <a:endParaRPr lang="en-NZ"/>
          </a:p>
        </p:txBody>
      </p:sp>
      <p:sp>
        <p:nvSpPr>
          <p:cNvPr id="3" name="TextBox 2"/>
          <p:cNvSpPr txBox="1"/>
          <p:nvPr/>
        </p:nvSpPr>
        <p:spPr>
          <a:xfrm>
            <a:off x="463600" y="359018"/>
            <a:ext cx="7204744" cy="1200329"/>
          </a:xfrm>
          <a:prstGeom prst="rect">
            <a:avLst/>
          </a:prstGeom>
          <a:noFill/>
        </p:spPr>
        <p:txBody>
          <a:bodyPr wrap="square" rtlCol="0">
            <a:spAutoFit/>
          </a:bodyPr>
          <a:lstStyle/>
          <a:p>
            <a:pPr>
              <a:spcBef>
                <a:spcPts val="600"/>
              </a:spcBef>
            </a:pPr>
            <a:r>
              <a:rPr lang="en-NZ" sz="3600" b="1" cap="all" dirty="0" smtClean="0">
                <a:solidFill>
                  <a:schemeClr val="accent1"/>
                </a:solidFill>
                <a:latin typeface="+mj-lt"/>
                <a:ea typeface="+mj-ea"/>
                <a:cs typeface="+mj-cs"/>
              </a:rPr>
              <a:t>1. Academic </a:t>
            </a:r>
            <a:r>
              <a:rPr lang="en-NZ" sz="3600" b="1" cap="all" dirty="0">
                <a:solidFill>
                  <a:schemeClr val="accent1"/>
                </a:solidFill>
                <a:latin typeface="+mj-lt"/>
                <a:ea typeface="+mj-ea"/>
                <a:cs typeface="+mj-cs"/>
              </a:rPr>
              <a:t>writing in an </a:t>
            </a:r>
            <a:r>
              <a:rPr lang="en-NZ" sz="3600" b="1" cap="all" dirty="0" smtClean="0">
                <a:solidFill>
                  <a:schemeClr val="accent1"/>
                </a:solidFill>
                <a:latin typeface="+mj-lt"/>
                <a:ea typeface="+mj-ea"/>
                <a:cs typeface="+mj-cs"/>
              </a:rPr>
              <a:t>Anglo-western university</a:t>
            </a:r>
            <a:endParaRPr lang="en-NZ" sz="3600" b="1" cap="all" dirty="0">
              <a:solidFill>
                <a:schemeClr val="accent1"/>
              </a:solidFill>
              <a:latin typeface="+mj-lt"/>
              <a:ea typeface="+mj-ea"/>
              <a:cs typeface="+mj-cs"/>
            </a:endParaRPr>
          </a:p>
        </p:txBody>
      </p:sp>
      <p:graphicFrame>
        <p:nvGraphicFramePr>
          <p:cNvPr id="4" name="Table 3"/>
          <p:cNvGraphicFramePr>
            <a:graphicFrameLocks noGrp="1"/>
          </p:cNvGraphicFramePr>
          <p:nvPr>
            <p:extLst/>
          </p:nvPr>
        </p:nvGraphicFramePr>
        <p:xfrm>
          <a:off x="479545" y="1772817"/>
          <a:ext cx="8208912" cy="3744415"/>
        </p:xfrm>
        <a:graphic>
          <a:graphicData uri="http://schemas.openxmlformats.org/drawingml/2006/table">
            <a:tbl>
              <a:tblPr firstRow="1" bandRow="1">
                <a:tableStyleId>{5C22544A-7EE6-4342-B048-85BDC9FD1C3A}</a:tableStyleId>
              </a:tblPr>
              <a:tblGrid>
                <a:gridCol w="2868319"/>
                <a:gridCol w="2684503"/>
                <a:gridCol w="2656090"/>
              </a:tblGrid>
              <a:tr h="504055">
                <a:tc>
                  <a:txBody>
                    <a:bodyPr/>
                    <a:lstStyle/>
                    <a:p>
                      <a:pPr algn="ctr"/>
                      <a:r>
                        <a:rPr lang="en-NZ" dirty="0" smtClean="0">
                          <a:latin typeface="+mj-lt"/>
                        </a:rPr>
                        <a:t>Prior experience</a:t>
                      </a:r>
                      <a:endParaRPr lang="en-NZ" dirty="0">
                        <a:latin typeface="+mj-lt"/>
                      </a:endParaRPr>
                    </a:p>
                  </a:txBody>
                  <a:tcPr/>
                </a:tc>
                <a:tc>
                  <a:txBody>
                    <a:bodyPr/>
                    <a:lstStyle/>
                    <a:p>
                      <a:pPr algn="ctr"/>
                      <a:r>
                        <a:rPr lang="en-NZ" dirty="0" smtClean="0">
                          <a:latin typeface="+mj-lt"/>
                        </a:rPr>
                        <a:t>Current challenges</a:t>
                      </a:r>
                      <a:endParaRPr lang="en-NZ" dirty="0">
                        <a:latin typeface="+mj-lt"/>
                      </a:endParaRPr>
                    </a:p>
                  </a:txBody>
                  <a:tcPr/>
                </a:tc>
                <a:tc>
                  <a:txBody>
                    <a:bodyPr/>
                    <a:lstStyle/>
                    <a:p>
                      <a:pPr algn="ctr"/>
                      <a:r>
                        <a:rPr lang="en-NZ" dirty="0" smtClean="0">
                          <a:latin typeface="+mj-lt"/>
                        </a:rPr>
                        <a:t>Strategies</a:t>
                      </a:r>
                      <a:endParaRPr lang="en-NZ" dirty="0">
                        <a:latin typeface="+mj-lt"/>
                      </a:endParaRPr>
                    </a:p>
                  </a:txBody>
                  <a:tcPr/>
                </a:tc>
              </a:tr>
              <a:tr h="3240360">
                <a:tc>
                  <a:txBody>
                    <a:bodyPr/>
                    <a:lstStyle/>
                    <a:p>
                      <a:pPr marL="144000" indent="-144000">
                        <a:spcAft>
                          <a:spcPts val="600"/>
                        </a:spcAft>
                        <a:buFont typeface="Arial" panose="020B0604020202020204" pitchFamily="34" charset="0"/>
                        <a:buChar char="•"/>
                      </a:pPr>
                      <a:r>
                        <a:rPr lang="en-NZ" sz="1800" dirty="0" smtClean="0"/>
                        <a:t>Some  written</a:t>
                      </a:r>
                      <a:r>
                        <a:rPr lang="en-NZ" sz="1800" baseline="0" dirty="0" smtClean="0"/>
                        <a:t> assignments </a:t>
                      </a:r>
                      <a:r>
                        <a:rPr lang="en-NZ" sz="1800" i="1" baseline="0" dirty="0" smtClean="0"/>
                        <a:t>(though some just had MCQ tests)</a:t>
                      </a:r>
                    </a:p>
                    <a:p>
                      <a:pPr marL="144000" marR="0" lvl="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dirty="0" smtClean="0"/>
                        <a:t>More</a:t>
                      </a:r>
                      <a:r>
                        <a:rPr lang="en-NZ" sz="1800" baseline="0" dirty="0" smtClean="0"/>
                        <a:t> descriptive writing</a:t>
                      </a:r>
                    </a:p>
                    <a:p>
                      <a:pPr marL="144000" indent="-144000">
                        <a:spcAft>
                          <a:spcPts val="600"/>
                        </a:spcAft>
                        <a:buFont typeface="Arial" panose="020B0604020202020204" pitchFamily="34" charset="0"/>
                        <a:buChar char="•"/>
                      </a:pPr>
                      <a:r>
                        <a:rPr lang="en-NZ" sz="1800" baseline="0" dirty="0" smtClean="0"/>
                        <a:t>No explicit marking criteria</a:t>
                      </a:r>
                    </a:p>
                    <a:p>
                      <a:pPr marL="144000" marR="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dirty="0" smtClean="0"/>
                        <a:t>Focus on accuracy and sentence grammar</a:t>
                      </a:r>
                    </a:p>
                    <a:p>
                      <a:pPr marL="0" indent="0">
                        <a:spcAft>
                          <a:spcPts val="600"/>
                        </a:spcAft>
                        <a:buFont typeface="Arial" panose="020B0604020202020204" pitchFamily="34" charset="0"/>
                        <a:buNone/>
                      </a:pPr>
                      <a:endParaRPr lang="en-NZ" sz="1800" dirty="0"/>
                    </a:p>
                  </a:txBody>
                  <a:tcPr/>
                </a:tc>
                <a:tc>
                  <a:txBody>
                    <a:bodyPr/>
                    <a:lstStyle/>
                    <a:p>
                      <a:pPr marL="144000" indent="-144000">
                        <a:spcAft>
                          <a:spcPts val="600"/>
                        </a:spcAft>
                        <a:buFont typeface="Arial" panose="020B0604020202020204" pitchFamily="34" charset="0"/>
                        <a:buChar char="•"/>
                      </a:pPr>
                      <a:r>
                        <a:rPr lang="en-NZ" sz="1800" baseline="0" dirty="0" smtClean="0"/>
                        <a:t>Writing critically – re own and others’ ideas</a:t>
                      </a:r>
                    </a:p>
                    <a:p>
                      <a:pPr marL="144000" indent="-144000">
                        <a:spcAft>
                          <a:spcPts val="600"/>
                        </a:spcAft>
                        <a:buFont typeface="Arial" panose="020B0604020202020204" pitchFamily="34" charset="0"/>
                        <a:buChar char="•"/>
                      </a:pPr>
                      <a:r>
                        <a:rPr lang="en-NZ" sz="1800" baseline="0" dirty="0" smtClean="0"/>
                        <a:t>Academic language: grammar/vocabulary</a:t>
                      </a:r>
                    </a:p>
                    <a:p>
                      <a:pPr marL="144000" indent="-144000">
                        <a:spcAft>
                          <a:spcPts val="600"/>
                        </a:spcAft>
                        <a:buFont typeface="Arial" panose="020B0604020202020204" pitchFamily="34" charset="0"/>
                        <a:buChar char="•"/>
                      </a:pPr>
                      <a:r>
                        <a:rPr lang="en-NZ" sz="1800" baseline="0" dirty="0" smtClean="0"/>
                        <a:t>Achieving coherence and flow in written texts </a:t>
                      </a:r>
                    </a:p>
                    <a:p>
                      <a:pPr marL="144000" indent="-144000">
                        <a:spcAft>
                          <a:spcPts val="600"/>
                        </a:spcAft>
                        <a:buFont typeface="Arial" panose="020B0604020202020204" pitchFamily="34" charset="0"/>
                        <a:buChar char="•"/>
                      </a:pPr>
                      <a:r>
                        <a:rPr lang="en-NZ" sz="1800" baseline="0" dirty="0" smtClean="0"/>
                        <a:t>Summarising succinctly</a:t>
                      </a:r>
                    </a:p>
                    <a:p>
                      <a:pPr marL="144000" indent="-144000">
                        <a:spcAft>
                          <a:spcPts val="600"/>
                        </a:spcAft>
                        <a:buFont typeface="Arial" panose="020B0604020202020204" pitchFamily="34" charset="0"/>
                        <a:buChar char="•"/>
                      </a:pPr>
                      <a:endParaRPr lang="en-NZ" sz="1800" baseline="0" dirty="0" smtClean="0"/>
                    </a:p>
                  </a:txBody>
                  <a:tcPr/>
                </a:tc>
                <a:tc>
                  <a:txBody>
                    <a:bodyPr/>
                    <a:lstStyle/>
                    <a:p>
                      <a:pPr marL="144000" indent="-144000">
                        <a:spcAft>
                          <a:spcPts val="600"/>
                        </a:spcAft>
                        <a:buFont typeface="Arial" panose="020B0604020202020204" pitchFamily="34" charset="0"/>
                        <a:buChar char="•"/>
                      </a:pPr>
                      <a:r>
                        <a:rPr lang="en-NZ" sz="1800" i="0" baseline="0" dirty="0" smtClean="0">
                          <a:solidFill>
                            <a:schemeClr val="tx1"/>
                          </a:solidFill>
                        </a:rPr>
                        <a:t>Working with feedback on outlines </a:t>
                      </a:r>
                    </a:p>
                    <a:p>
                      <a:pPr marL="144000" indent="-144000">
                        <a:spcAft>
                          <a:spcPts val="600"/>
                        </a:spcAft>
                        <a:buFont typeface="Arial" panose="020B0604020202020204" pitchFamily="34" charset="0"/>
                        <a:buChar char="•"/>
                      </a:pPr>
                      <a:r>
                        <a:rPr lang="en-NZ" sz="1800" i="0" baseline="0" dirty="0" smtClean="0">
                          <a:solidFill>
                            <a:schemeClr val="tx1"/>
                          </a:solidFill>
                        </a:rPr>
                        <a:t>Reading, reading, reading (articles, student work) to learn how others do it</a:t>
                      </a:r>
                    </a:p>
                    <a:p>
                      <a:pPr marL="144000" indent="-144000">
                        <a:spcAft>
                          <a:spcPts val="600"/>
                        </a:spcAft>
                        <a:buFont typeface="Arial" panose="020B0604020202020204" pitchFamily="34" charset="0"/>
                        <a:buChar char="•"/>
                      </a:pPr>
                      <a:r>
                        <a:rPr lang="en-NZ" sz="1800" i="0" baseline="0" dirty="0" smtClean="0">
                          <a:solidFill>
                            <a:schemeClr val="tx1"/>
                          </a:solidFill>
                        </a:rPr>
                        <a:t>Identifying and using a good proof-reader </a:t>
                      </a:r>
                    </a:p>
                    <a:p>
                      <a:pPr marL="144000" indent="-144000">
                        <a:spcAft>
                          <a:spcPts val="600"/>
                        </a:spcAft>
                        <a:buFont typeface="Arial" panose="020B0604020202020204" pitchFamily="34" charset="0"/>
                        <a:buChar char="•"/>
                      </a:pPr>
                      <a:r>
                        <a:rPr lang="en-NZ" sz="1800" i="0" baseline="0" dirty="0" smtClean="0">
                          <a:solidFill>
                            <a:schemeClr val="tx1"/>
                          </a:solidFill>
                        </a:rPr>
                        <a:t>Keeping criteria in mind throughout</a:t>
                      </a:r>
                    </a:p>
                  </a:txBody>
                  <a:tcPr/>
                </a:tc>
              </a:tr>
            </a:tbl>
          </a:graphicData>
        </a:graphic>
      </p:graphicFrame>
    </p:spTree>
    <p:extLst>
      <p:ext uri="{BB962C8B-B14F-4D97-AF65-F5344CB8AC3E}">
        <p14:creationId xmlns:p14="http://schemas.microsoft.com/office/powerpoint/2010/main" val="827340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40181-95E3-49FA-B3CE-4EF31C781121}" type="slidenum">
              <a:rPr lang="en-NZ" smtClean="0"/>
              <a:t>14</a:t>
            </a:fld>
            <a:endParaRPr lang="en-NZ"/>
          </a:p>
        </p:txBody>
      </p:sp>
      <p:sp>
        <p:nvSpPr>
          <p:cNvPr id="3" name="TextBox 2"/>
          <p:cNvSpPr txBox="1"/>
          <p:nvPr/>
        </p:nvSpPr>
        <p:spPr>
          <a:xfrm>
            <a:off x="413537" y="692696"/>
            <a:ext cx="8262919" cy="646331"/>
          </a:xfrm>
          <a:prstGeom prst="rect">
            <a:avLst/>
          </a:prstGeom>
          <a:noFill/>
        </p:spPr>
        <p:txBody>
          <a:bodyPr wrap="square" rtlCol="0">
            <a:spAutoFit/>
          </a:bodyPr>
          <a:lstStyle/>
          <a:p>
            <a:pPr>
              <a:spcBef>
                <a:spcPts val="600"/>
              </a:spcBef>
            </a:pPr>
            <a:r>
              <a:rPr lang="en-NZ" sz="3600" b="1" cap="all" dirty="0">
                <a:solidFill>
                  <a:schemeClr val="accent1"/>
                </a:solidFill>
                <a:latin typeface="+mj-lt"/>
                <a:ea typeface="+mj-ea"/>
                <a:cs typeface="+mj-cs"/>
              </a:rPr>
              <a:t>2. Writer-source relationships</a:t>
            </a:r>
          </a:p>
        </p:txBody>
      </p:sp>
      <p:graphicFrame>
        <p:nvGraphicFramePr>
          <p:cNvPr id="4" name="Table 3"/>
          <p:cNvGraphicFramePr>
            <a:graphicFrameLocks noGrp="1"/>
          </p:cNvGraphicFramePr>
          <p:nvPr>
            <p:extLst/>
          </p:nvPr>
        </p:nvGraphicFramePr>
        <p:xfrm>
          <a:off x="413537" y="1844824"/>
          <a:ext cx="8262919" cy="4032448"/>
        </p:xfrm>
        <a:graphic>
          <a:graphicData uri="http://schemas.openxmlformats.org/drawingml/2006/table">
            <a:tbl>
              <a:tblPr firstRow="1" bandRow="1">
                <a:tableStyleId>{5C22544A-7EE6-4342-B048-85BDC9FD1C3A}</a:tableStyleId>
              </a:tblPr>
              <a:tblGrid>
                <a:gridCol w="2358263"/>
                <a:gridCol w="3031522"/>
                <a:gridCol w="2873134"/>
              </a:tblGrid>
              <a:tr h="504056">
                <a:tc>
                  <a:txBody>
                    <a:bodyPr/>
                    <a:lstStyle/>
                    <a:p>
                      <a:pPr algn="ctr"/>
                      <a:r>
                        <a:rPr lang="en-NZ" dirty="0" smtClean="0">
                          <a:latin typeface="+mj-lt"/>
                        </a:rPr>
                        <a:t>Prior experience</a:t>
                      </a:r>
                      <a:endParaRPr lang="en-NZ" dirty="0">
                        <a:latin typeface="+mj-lt"/>
                      </a:endParaRPr>
                    </a:p>
                  </a:txBody>
                  <a:tcPr/>
                </a:tc>
                <a:tc>
                  <a:txBody>
                    <a:bodyPr/>
                    <a:lstStyle/>
                    <a:p>
                      <a:pPr algn="ctr"/>
                      <a:r>
                        <a:rPr lang="en-NZ" dirty="0" smtClean="0">
                          <a:latin typeface="+mj-lt"/>
                        </a:rPr>
                        <a:t>Current challenges</a:t>
                      </a:r>
                      <a:endParaRPr lang="en-NZ" dirty="0">
                        <a:latin typeface="+mj-lt"/>
                      </a:endParaRPr>
                    </a:p>
                  </a:txBody>
                  <a:tcPr/>
                </a:tc>
                <a:tc>
                  <a:txBody>
                    <a:bodyPr/>
                    <a:lstStyle/>
                    <a:p>
                      <a:pPr algn="ctr"/>
                      <a:r>
                        <a:rPr lang="en-NZ" dirty="0" smtClean="0">
                          <a:latin typeface="+mj-lt"/>
                        </a:rPr>
                        <a:t>Strategies</a:t>
                      </a:r>
                      <a:endParaRPr lang="en-NZ" dirty="0">
                        <a:latin typeface="+mj-lt"/>
                      </a:endParaRPr>
                    </a:p>
                  </a:txBody>
                  <a:tcPr/>
                </a:tc>
              </a:tr>
              <a:tr h="3528392">
                <a:tc>
                  <a:txBody>
                    <a:bodyPr/>
                    <a:lstStyle/>
                    <a:p>
                      <a:pPr marL="144000" indent="-144000">
                        <a:spcAft>
                          <a:spcPts val="600"/>
                        </a:spcAft>
                        <a:buFont typeface="Arial" panose="020B0604020202020204" pitchFamily="34" charset="0"/>
                        <a:buChar char="•"/>
                      </a:pPr>
                      <a:r>
                        <a:rPr lang="en-NZ" sz="1800" dirty="0" smtClean="0"/>
                        <a:t>Reliance</a:t>
                      </a:r>
                      <a:r>
                        <a:rPr lang="en-NZ" sz="1800" baseline="0" dirty="0" smtClean="0"/>
                        <a:t> on understanding set textbooks and lecture notes: “knowledge-telling”</a:t>
                      </a:r>
                    </a:p>
                    <a:p>
                      <a:pPr marL="144000" indent="-144000">
                        <a:spcAft>
                          <a:spcPts val="600"/>
                        </a:spcAft>
                        <a:buFont typeface="Arial" panose="020B0604020202020204" pitchFamily="34" charset="0"/>
                        <a:buChar char="•"/>
                      </a:pPr>
                      <a:r>
                        <a:rPr lang="en-NZ" sz="1800" baseline="0" dirty="0" smtClean="0"/>
                        <a:t>Using sources in writing not required</a:t>
                      </a:r>
                    </a:p>
                    <a:p>
                      <a:pPr marL="144000" indent="-144000">
                        <a:spcAft>
                          <a:spcPts val="600"/>
                        </a:spcAft>
                        <a:buFont typeface="Arial" panose="020B0604020202020204" pitchFamily="34" charset="0"/>
                        <a:buChar char="•"/>
                      </a:pPr>
                      <a:r>
                        <a:rPr lang="en-NZ" sz="1800" baseline="0" dirty="0" smtClean="0"/>
                        <a:t>Less emphasis on interpretation/ critical reading  </a:t>
                      </a:r>
                      <a:endParaRPr lang="en-NZ" sz="1800" dirty="0" smtClean="0"/>
                    </a:p>
                  </a:txBody>
                  <a:tcPr/>
                </a:tc>
                <a:tc>
                  <a:txBody>
                    <a:bodyPr/>
                    <a:lstStyle/>
                    <a:p>
                      <a:pPr marL="144000" indent="-144000">
                        <a:spcAft>
                          <a:spcPts val="600"/>
                        </a:spcAft>
                        <a:buFont typeface="Arial" panose="020B0604020202020204" pitchFamily="34" charset="0"/>
                        <a:buChar char="•"/>
                      </a:pPr>
                      <a:r>
                        <a:rPr lang="en-NZ" sz="1800" baseline="0" dirty="0" smtClean="0"/>
                        <a:t>Critically evaluating  reading</a:t>
                      </a:r>
                    </a:p>
                    <a:p>
                      <a:pPr marL="144000" marR="0" lvl="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baseline="0" dirty="0" smtClean="0"/>
                        <a:t>Drawing on reading from a range of articles</a:t>
                      </a:r>
                    </a:p>
                    <a:p>
                      <a:pPr marL="144000" marR="0" lvl="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baseline="0" dirty="0" smtClean="0"/>
                        <a:t>Synthesising own ideas and those in sources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NZ" sz="1800" baseline="0" dirty="0" smtClean="0"/>
                    </a:p>
                    <a:p>
                      <a:pPr marL="0" indent="0">
                        <a:spcAft>
                          <a:spcPts val="600"/>
                        </a:spcAft>
                        <a:buFont typeface="Arial" panose="020B0604020202020204" pitchFamily="34" charset="0"/>
                        <a:buNone/>
                      </a:pPr>
                      <a:endParaRPr lang="en-NZ" sz="1800" baseline="0" dirty="0" smtClean="0">
                        <a:sym typeface="Wingdings" panose="05000000000000000000" pitchFamily="2" charset="2"/>
                      </a:endParaRPr>
                    </a:p>
                  </a:txBody>
                  <a:tcPr/>
                </a:tc>
                <a:tc>
                  <a:txBody>
                    <a:bodyPr/>
                    <a:lstStyle/>
                    <a:p>
                      <a:pPr marL="144000" indent="-144000">
                        <a:spcAft>
                          <a:spcPts val="600"/>
                        </a:spcAft>
                        <a:buFont typeface="Arial" panose="020B0604020202020204" pitchFamily="34" charset="0"/>
                        <a:buChar char="•"/>
                      </a:pPr>
                      <a:r>
                        <a:rPr lang="en-NZ" sz="1800" i="0" dirty="0" smtClean="0"/>
                        <a:t>Reading as</a:t>
                      </a:r>
                      <a:r>
                        <a:rPr lang="en-NZ" sz="1800" i="0" baseline="0" dirty="0" smtClean="0"/>
                        <a:t> </a:t>
                      </a:r>
                      <a:r>
                        <a:rPr lang="en-NZ" sz="1800" i="0" dirty="0" smtClean="0"/>
                        <a:t>an apprentice</a:t>
                      </a:r>
                      <a:r>
                        <a:rPr lang="en-NZ" sz="1800" i="0" baseline="0" dirty="0" smtClean="0"/>
                        <a:t> writer: s</a:t>
                      </a:r>
                      <a:r>
                        <a:rPr lang="en-NZ" sz="1800" i="0" dirty="0" smtClean="0"/>
                        <a:t>eeing</a:t>
                      </a:r>
                      <a:r>
                        <a:rPr lang="en-NZ" sz="1800" i="0" baseline="0" dirty="0" smtClean="0"/>
                        <a:t> how other writers do it</a:t>
                      </a:r>
                    </a:p>
                    <a:p>
                      <a:pPr marL="144000" indent="-144000">
                        <a:spcAft>
                          <a:spcPts val="600"/>
                        </a:spcAft>
                        <a:buFont typeface="Arial" panose="020B0604020202020204" pitchFamily="34" charset="0"/>
                        <a:buChar char="•"/>
                      </a:pPr>
                      <a:r>
                        <a:rPr lang="en-NZ" sz="1800" i="0" baseline="0" dirty="0" smtClean="0">
                          <a:sym typeface="Wingdings" panose="05000000000000000000" pitchFamily="2" charset="2"/>
                        </a:rPr>
                        <a:t>Drawing on own experience as a lens through  which to discuss/evaluate reading</a:t>
                      </a:r>
                    </a:p>
                  </a:txBody>
                  <a:tcPr/>
                </a:tc>
              </a:tr>
            </a:tbl>
          </a:graphicData>
        </a:graphic>
      </p:graphicFrame>
    </p:spTree>
    <p:extLst>
      <p:ext uri="{BB962C8B-B14F-4D97-AF65-F5344CB8AC3E}">
        <p14:creationId xmlns:p14="http://schemas.microsoft.com/office/powerpoint/2010/main" val="3252461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40181-95E3-49FA-B3CE-4EF31C781121}" type="slidenum">
              <a:rPr lang="en-NZ" smtClean="0"/>
              <a:t>15</a:t>
            </a:fld>
            <a:endParaRPr lang="en-NZ"/>
          </a:p>
        </p:txBody>
      </p:sp>
      <p:sp>
        <p:nvSpPr>
          <p:cNvPr id="3" name="TextBox 2"/>
          <p:cNvSpPr txBox="1"/>
          <p:nvPr/>
        </p:nvSpPr>
        <p:spPr>
          <a:xfrm>
            <a:off x="467544" y="609850"/>
            <a:ext cx="6768752" cy="430887"/>
          </a:xfrm>
          <a:prstGeom prst="rect">
            <a:avLst/>
          </a:prstGeom>
          <a:noFill/>
        </p:spPr>
        <p:txBody>
          <a:bodyPr wrap="square" rtlCol="0">
            <a:spAutoFit/>
          </a:bodyPr>
          <a:lstStyle/>
          <a:p>
            <a:pPr>
              <a:spcBef>
                <a:spcPts val="600"/>
              </a:spcBef>
            </a:pPr>
            <a:r>
              <a:rPr lang="en-NZ" sz="2200" dirty="0" smtClean="0">
                <a:solidFill>
                  <a:srgbClr val="002060"/>
                </a:solidFill>
                <a:latin typeface="Comic Sans MS" panose="030F0702030302020204" pitchFamily="66" charset="0"/>
              </a:rPr>
              <a:t> </a:t>
            </a:r>
            <a:endParaRPr lang="en-NZ" sz="2200" dirty="0">
              <a:solidFill>
                <a:srgbClr val="002060"/>
              </a:solidFill>
              <a:latin typeface="Comic Sans MS" panose="030F0702030302020204" pitchFamily="66" charset="0"/>
            </a:endParaRPr>
          </a:p>
        </p:txBody>
      </p:sp>
      <p:graphicFrame>
        <p:nvGraphicFramePr>
          <p:cNvPr id="4" name="Table 3"/>
          <p:cNvGraphicFramePr>
            <a:graphicFrameLocks noGrp="1"/>
          </p:cNvGraphicFramePr>
          <p:nvPr>
            <p:extLst/>
          </p:nvPr>
        </p:nvGraphicFramePr>
        <p:xfrm>
          <a:off x="463199" y="2204864"/>
          <a:ext cx="8208912" cy="3765416"/>
        </p:xfrm>
        <a:graphic>
          <a:graphicData uri="http://schemas.openxmlformats.org/drawingml/2006/table">
            <a:tbl>
              <a:tblPr firstRow="1" bandRow="1">
                <a:tableStyleId>{5C22544A-7EE6-4342-B048-85BDC9FD1C3A}</a:tableStyleId>
              </a:tblPr>
              <a:tblGrid>
                <a:gridCol w="2736304"/>
                <a:gridCol w="2955241"/>
                <a:gridCol w="2517367"/>
              </a:tblGrid>
              <a:tr h="504056">
                <a:tc>
                  <a:txBody>
                    <a:bodyPr/>
                    <a:lstStyle/>
                    <a:p>
                      <a:pPr algn="ctr"/>
                      <a:r>
                        <a:rPr lang="en-NZ" dirty="0" smtClean="0">
                          <a:latin typeface="+mj-lt"/>
                        </a:rPr>
                        <a:t>Prior experience</a:t>
                      </a:r>
                      <a:endParaRPr lang="en-NZ" dirty="0">
                        <a:latin typeface="+mj-lt"/>
                      </a:endParaRPr>
                    </a:p>
                  </a:txBody>
                  <a:tcPr/>
                </a:tc>
                <a:tc>
                  <a:txBody>
                    <a:bodyPr/>
                    <a:lstStyle/>
                    <a:p>
                      <a:pPr algn="ctr"/>
                      <a:r>
                        <a:rPr lang="en-NZ" dirty="0" smtClean="0">
                          <a:latin typeface="+mj-lt"/>
                        </a:rPr>
                        <a:t>Current challenges</a:t>
                      </a:r>
                      <a:endParaRPr lang="en-NZ" dirty="0">
                        <a:latin typeface="+mj-lt"/>
                      </a:endParaRPr>
                    </a:p>
                  </a:txBody>
                  <a:tcPr/>
                </a:tc>
                <a:tc>
                  <a:txBody>
                    <a:bodyPr/>
                    <a:lstStyle/>
                    <a:p>
                      <a:pPr algn="ctr"/>
                      <a:r>
                        <a:rPr lang="en-NZ" dirty="0" smtClean="0">
                          <a:latin typeface="+mj-lt"/>
                        </a:rPr>
                        <a:t>Strategies</a:t>
                      </a:r>
                      <a:endParaRPr lang="en-NZ" dirty="0">
                        <a:latin typeface="+mj-lt"/>
                      </a:endParaRPr>
                    </a:p>
                  </a:txBody>
                  <a:tcPr/>
                </a:tc>
              </a:tr>
              <a:tr h="2952328">
                <a:tc>
                  <a:txBody>
                    <a:bodyPr/>
                    <a:lstStyle/>
                    <a:p>
                      <a:pPr marL="144000" marR="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dirty="0" smtClean="0"/>
                        <a:t>Reader not</a:t>
                      </a:r>
                      <a:r>
                        <a:rPr lang="en-NZ" sz="1800" baseline="0" dirty="0" smtClean="0"/>
                        <a:t> much thought of </a:t>
                      </a:r>
                    </a:p>
                    <a:p>
                      <a:pPr marL="144000" marR="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baseline="0" dirty="0" smtClean="0"/>
                        <a:t>Writer-based texts</a:t>
                      </a:r>
                      <a:endParaRPr lang="en-NZ" sz="1800" dirty="0" smtClean="0"/>
                    </a:p>
                  </a:txBody>
                  <a:tcPr/>
                </a:tc>
                <a:tc>
                  <a:txBody>
                    <a:bodyPr/>
                    <a:lstStyle/>
                    <a:p>
                      <a:pPr marL="144000" marR="0" lvl="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baseline="0" dirty="0" smtClean="0"/>
                        <a:t>Making the text clear to the reader</a:t>
                      </a:r>
                    </a:p>
                    <a:p>
                      <a:pPr marL="144000" marR="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baseline="0" dirty="0" smtClean="0"/>
                        <a:t>Linking  paragraphs/sections</a:t>
                      </a:r>
                    </a:p>
                    <a:p>
                      <a:pPr marL="144000" marR="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baseline="0" dirty="0" smtClean="0"/>
                        <a:t>Explicit signposting for the reader (</a:t>
                      </a:r>
                      <a:r>
                        <a:rPr lang="en-NZ" sz="1800" baseline="0" dirty="0" err="1" smtClean="0"/>
                        <a:t>metadiscourse</a:t>
                      </a:r>
                      <a:r>
                        <a:rPr lang="en-NZ" sz="1800" baseline="0" dirty="0" smtClean="0"/>
                        <a:t>)</a:t>
                      </a:r>
                    </a:p>
                    <a:p>
                      <a:pPr marL="144000" marR="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baseline="0" dirty="0" smtClean="0"/>
                        <a:t>Developing a  clear line of argument</a:t>
                      </a:r>
                    </a:p>
                    <a:p>
                      <a:pPr marL="144000" marR="0" indent="-144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800" baseline="0" dirty="0" smtClean="0"/>
                        <a:t>Avoiding being seen as too subjective</a:t>
                      </a:r>
                    </a:p>
                  </a:txBody>
                  <a:tcPr/>
                </a:tc>
                <a:tc>
                  <a:txBody>
                    <a:bodyPr/>
                    <a:lstStyle/>
                    <a:p>
                      <a:pPr marL="144000" indent="-144000">
                        <a:spcAft>
                          <a:spcPts val="600"/>
                        </a:spcAft>
                        <a:buFont typeface="Arial" panose="020B0604020202020204" pitchFamily="34" charset="0"/>
                        <a:buChar char="•"/>
                      </a:pPr>
                      <a:r>
                        <a:rPr lang="en-NZ" sz="1800" i="0" baseline="0" dirty="0" smtClean="0"/>
                        <a:t>Efforts to shift from ego-centric writing to writing for the reader</a:t>
                      </a:r>
                    </a:p>
                    <a:p>
                      <a:pPr marL="144000" indent="-144000">
                        <a:spcAft>
                          <a:spcPts val="600"/>
                        </a:spcAft>
                        <a:buFont typeface="Arial" panose="020B0604020202020204" pitchFamily="34" charset="0"/>
                        <a:buChar char="•"/>
                      </a:pPr>
                      <a:r>
                        <a:rPr lang="en-NZ" sz="1800" i="0" baseline="0" dirty="0" smtClean="0"/>
                        <a:t>Organising the text clearly (sections/sub-sections; linking parts within the text)</a:t>
                      </a:r>
                    </a:p>
                    <a:p>
                      <a:pPr marL="144000" indent="-144000">
                        <a:spcAft>
                          <a:spcPts val="600"/>
                        </a:spcAft>
                        <a:buFont typeface="Arial" panose="020B0604020202020204" pitchFamily="34" charset="0"/>
                        <a:buChar char="•"/>
                      </a:pPr>
                      <a:r>
                        <a:rPr lang="en-NZ" sz="1800" i="0" baseline="0" dirty="0" smtClean="0"/>
                        <a:t>Beginning a point with reference to sources, before own experience/opinion</a:t>
                      </a:r>
                    </a:p>
                  </a:txBody>
                  <a:tcPr/>
                </a:tc>
              </a:tr>
            </a:tbl>
          </a:graphicData>
        </a:graphic>
      </p:graphicFrame>
      <p:sp>
        <p:nvSpPr>
          <p:cNvPr id="6" name="TextBox 5"/>
          <p:cNvSpPr txBox="1"/>
          <p:nvPr/>
        </p:nvSpPr>
        <p:spPr>
          <a:xfrm>
            <a:off x="463199" y="809962"/>
            <a:ext cx="7853217" cy="646331"/>
          </a:xfrm>
          <a:prstGeom prst="rect">
            <a:avLst/>
          </a:prstGeom>
          <a:noFill/>
        </p:spPr>
        <p:txBody>
          <a:bodyPr wrap="square" rtlCol="0">
            <a:spAutoFit/>
          </a:bodyPr>
          <a:lstStyle/>
          <a:p>
            <a:r>
              <a:rPr lang="en-NZ" sz="3600" b="1" cap="all" dirty="0">
                <a:solidFill>
                  <a:schemeClr val="accent1"/>
                </a:solidFill>
                <a:latin typeface="+mj-lt"/>
                <a:ea typeface="+mj-ea"/>
                <a:cs typeface="+mj-cs"/>
              </a:rPr>
              <a:t>3. Writer-reader relationships</a:t>
            </a:r>
          </a:p>
        </p:txBody>
      </p:sp>
    </p:spTree>
    <p:extLst>
      <p:ext uri="{BB962C8B-B14F-4D97-AF65-F5344CB8AC3E}">
        <p14:creationId xmlns:p14="http://schemas.microsoft.com/office/powerpoint/2010/main" val="71182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40181-95E3-49FA-B3CE-4EF31C781121}" type="slidenum">
              <a:rPr lang="en-NZ" smtClean="0"/>
              <a:t>16</a:t>
            </a:fld>
            <a:endParaRPr lang="en-NZ"/>
          </a:p>
        </p:txBody>
      </p:sp>
      <p:graphicFrame>
        <p:nvGraphicFramePr>
          <p:cNvPr id="4" name="Table 3"/>
          <p:cNvGraphicFramePr>
            <a:graphicFrameLocks noGrp="1"/>
          </p:cNvGraphicFramePr>
          <p:nvPr>
            <p:extLst/>
          </p:nvPr>
        </p:nvGraphicFramePr>
        <p:xfrm>
          <a:off x="395536" y="1988840"/>
          <a:ext cx="8424936" cy="4032448"/>
        </p:xfrm>
        <a:graphic>
          <a:graphicData uri="http://schemas.openxmlformats.org/drawingml/2006/table">
            <a:tbl>
              <a:tblPr firstRow="1" bandRow="1">
                <a:tableStyleId>{5C22544A-7EE6-4342-B048-85BDC9FD1C3A}</a:tableStyleId>
              </a:tblPr>
              <a:tblGrid>
                <a:gridCol w="2088232"/>
                <a:gridCol w="2376264"/>
                <a:gridCol w="3960440"/>
              </a:tblGrid>
              <a:tr h="504056">
                <a:tc>
                  <a:txBody>
                    <a:bodyPr/>
                    <a:lstStyle/>
                    <a:p>
                      <a:pPr algn="ctr"/>
                      <a:r>
                        <a:rPr lang="en-NZ" dirty="0" smtClean="0">
                          <a:latin typeface="+mj-lt"/>
                        </a:rPr>
                        <a:t>Prior experience</a:t>
                      </a:r>
                      <a:endParaRPr lang="en-NZ" dirty="0">
                        <a:latin typeface="+mj-lt"/>
                      </a:endParaRPr>
                    </a:p>
                  </a:txBody>
                  <a:tcPr/>
                </a:tc>
                <a:tc>
                  <a:txBody>
                    <a:bodyPr/>
                    <a:lstStyle/>
                    <a:p>
                      <a:pPr algn="ctr"/>
                      <a:r>
                        <a:rPr lang="en-NZ" dirty="0" smtClean="0">
                          <a:latin typeface="+mj-lt"/>
                        </a:rPr>
                        <a:t>Less</a:t>
                      </a:r>
                      <a:r>
                        <a:rPr lang="en-NZ" baseline="0" dirty="0" smtClean="0">
                          <a:latin typeface="+mj-lt"/>
                        </a:rPr>
                        <a:t> helpful FB</a:t>
                      </a:r>
                      <a:endParaRPr lang="en-NZ" dirty="0">
                        <a:latin typeface="+mj-lt"/>
                      </a:endParaRPr>
                    </a:p>
                  </a:txBody>
                  <a:tcPr/>
                </a:tc>
                <a:tc>
                  <a:txBody>
                    <a:bodyPr/>
                    <a:lstStyle/>
                    <a:p>
                      <a:pPr algn="ctr"/>
                      <a:r>
                        <a:rPr lang="en-NZ" dirty="0" smtClean="0">
                          <a:latin typeface="+mj-lt"/>
                        </a:rPr>
                        <a:t>More helpful FB</a:t>
                      </a:r>
                      <a:endParaRPr lang="en-NZ" dirty="0">
                        <a:latin typeface="+mj-lt"/>
                      </a:endParaRPr>
                    </a:p>
                  </a:txBody>
                  <a:tcPr/>
                </a:tc>
              </a:tr>
              <a:tr h="3528392">
                <a:tc>
                  <a:txBody>
                    <a:bodyPr/>
                    <a:lstStyle/>
                    <a:p>
                      <a:pPr marL="144000" indent="-144000">
                        <a:spcAft>
                          <a:spcPts val="600"/>
                        </a:spcAft>
                        <a:buFont typeface="Arial" panose="020B0604020202020204" pitchFamily="34" charset="0"/>
                        <a:buChar char="•"/>
                      </a:pPr>
                      <a:r>
                        <a:rPr lang="en-NZ" sz="1800" dirty="0" smtClean="0"/>
                        <a:t>Limited</a:t>
                      </a:r>
                    </a:p>
                    <a:p>
                      <a:pPr marL="144000" indent="-144000">
                        <a:spcAft>
                          <a:spcPts val="600"/>
                        </a:spcAft>
                        <a:buFont typeface="Arial" panose="020B0604020202020204" pitchFamily="34" charset="0"/>
                        <a:buChar char="•"/>
                      </a:pPr>
                      <a:r>
                        <a:rPr lang="en-NZ" sz="1800" dirty="0" smtClean="0"/>
                        <a:t>No/few comments – marks only</a:t>
                      </a:r>
                    </a:p>
                    <a:p>
                      <a:pPr marL="144000" indent="-144000">
                        <a:spcAft>
                          <a:spcPts val="600"/>
                        </a:spcAft>
                        <a:buFont typeface="Arial" panose="020B0604020202020204" pitchFamily="34" charset="0"/>
                        <a:buChar char="•"/>
                      </a:pPr>
                      <a:r>
                        <a:rPr lang="en-NZ" sz="1800" dirty="0" smtClean="0"/>
                        <a:t>Corrections</a:t>
                      </a:r>
                      <a:r>
                        <a:rPr lang="en-NZ" sz="1800" baseline="0" dirty="0" smtClean="0"/>
                        <a:t> of sentence-level grammar only </a:t>
                      </a:r>
                      <a:endParaRPr lang="en-NZ" sz="1800" dirty="0"/>
                    </a:p>
                  </a:txBody>
                  <a:tcPr/>
                </a:tc>
                <a:tc>
                  <a:txBody>
                    <a:bodyPr/>
                    <a:lstStyle/>
                    <a:p>
                      <a:pPr marL="0" indent="0">
                        <a:spcAft>
                          <a:spcPts val="600"/>
                        </a:spcAft>
                        <a:buFont typeface="Arial" panose="020B0604020202020204" pitchFamily="34" charset="0"/>
                        <a:buNone/>
                      </a:pPr>
                      <a:r>
                        <a:rPr lang="en-NZ" sz="1800" dirty="0" smtClean="0"/>
                        <a:t>When FB is not</a:t>
                      </a:r>
                      <a:r>
                        <a:rPr lang="en-NZ" sz="1800" baseline="0" dirty="0" smtClean="0"/>
                        <a:t> specific (no examples highlighted on the text)</a:t>
                      </a:r>
                      <a:endParaRPr lang="en-NZ" sz="1800" dirty="0" smtClean="0"/>
                    </a:p>
                  </a:txBody>
                  <a:tcPr/>
                </a:tc>
                <a:tc>
                  <a:txBody>
                    <a:bodyPr/>
                    <a:lstStyle/>
                    <a:p>
                      <a:pPr marL="144000" indent="-144000">
                        <a:spcAft>
                          <a:spcPts val="600"/>
                        </a:spcAft>
                        <a:buFont typeface="Arial" panose="020B0604020202020204" pitchFamily="34" charset="0"/>
                        <a:buChar char="•"/>
                      </a:pPr>
                      <a:r>
                        <a:rPr lang="en-NZ" sz="1800" i="0" dirty="0" smtClean="0"/>
                        <a:t>From</a:t>
                      </a:r>
                      <a:r>
                        <a:rPr lang="en-NZ" sz="1800" i="0" baseline="0" dirty="0" smtClean="0"/>
                        <a:t> </a:t>
                      </a:r>
                      <a:r>
                        <a:rPr lang="en-NZ" sz="1800" i="0" dirty="0" smtClean="0"/>
                        <a:t>a knowledgeable source </a:t>
                      </a:r>
                      <a:r>
                        <a:rPr lang="en-NZ" sz="1600" i="1" dirty="0" smtClean="0"/>
                        <a:t>(e.g. supervisor, lecturer,</a:t>
                      </a:r>
                      <a:r>
                        <a:rPr lang="en-NZ" sz="1600" i="1" baseline="0" dirty="0" smtClean="0"/>
                        <a:t> peer) </a:t>
                      </a:r>
                      <a:r>
                        <a:rPr lang="en-NZ" sz="1800" i="0" baseline="0" dirty="0" smtClean="0"/>
                        <a:t>able to give explicit explanations &amp; answer questions f2f,  if necessary</a:t>
                      </a:r>
                    </a:p>
                    <a:p>
                      <a:pPr marL="144000" indent="-144000">
                        <a:spcAft>
                          <a:spcPts val="600"/>
                        </a:spcAft>
                        <a:buFont typeface="Arial" panose="020B0604020202020204" pitchFamily="34" charset="0"/>
                        <a:buChar char="•"/>
                      </a:pPr>
                      <a:r>
                        <a:rPr lang="en-NZ" sz="1800" i="0" baseline="0" dirty="0" smtClean="0"/>
                        <a:t>Linked to clear marking criteria</a:t>
                      </a:r>
                    </a:p>
                    <a:p>
                      <a:pPr marL="144000" indent="-144000">
                        <a:spcAft>
                          <a:spcPts val="600"/>
                        </a:spcAft>
                        <a:buFont typeface="Arial" panose="020B0604020202020204" pitchFamily="34" charset="0"/>
                        <a:buChar char="•"/>
                      </a:pPr>
                      <a:r>
                        <a:rPr lang="en-NZ" sz="1800" i="0" baseline="0" dirty="0" smtClean="0"/>
                        <a:t>Specific – linked to text</a:t>
                      </a:r>
                    </a:p>
                    <a:p>
                      <a:pPr marL="144000" indent="-144000">
                        <a:spcAft>
                          <a:spcPts val="600"/>
                        </a:spcAft>
                        <a:buFont typeface="Arial" panose="020B0604020202020204" pitchFamily="34" charset="0"/>
                        <a:buChar char="•"/>
                      </a:pPr>
                      <a:r>
                        <a:rPr lang="en-NZ" sz="1800" i="0" baseline="0" dirty="0" smtClean="0"/>
                        <a:t>Useful for subsequent assignments in similar genre (</a:t>
                      </a:r>
                      <a:r>
                        <a:rPr lang="en-NZ" sz="1800" i="0" baseline="0" dirty="0" err="1" smtClean="0"/>
                        <a:t>eg</a:t>
                      </a:r>
                      <a:r>
                        <a:rPr lang="en-NZ" sz="1800" i="0" baseline="0" dirty="0" smtClean="0"/>
                        <a:t> traditional essay; research report)</a:t>
                      </a:r>
                    </a:p>
                  </a:txBody>
                  <a:tcPr/>
                </a:tc>
              </a:tr>
            </a:tbl>
          </a:graphicData>
        </a:graphic>
      </p:graphicFrame>
      <p:sp>
        <p:nvSpPr>
          <p:cNvPr id="5" name="Rectangle 4"/>
          <p:cNvSpPr/>
          <p:nvPr/>
        </p:nvSpPr>
        <p:spPr>
          <a:xfrm>
            <a:off x="432048" y="620688"/>
            <a:ext cx="8388424" cy="646331"/>
          </a:xfrm>
          <a:prstGeom prst="rect">
            <a:avLst/>
          </a:prstGeom>
        </p:spPr>
        <p:txBody>
          <a:bodyPr wrap="square">
            <a:spAutoFit/>
          </a:bodyPr>
          <a:lstStyle/>
          <a:p>
            <a:r>
              <a:rPr lang="en-NZ" sz="3600" b="1" cap="all" dirty="0">
                <a:solidFill>
                  <a:schemeClr val="accent1"/>
                </a:solidFill>
                <a:latin typeface="+mj-lt"/>
                <a:ea typeface="+mj-ea"/>
                <a:cs typeface="+mj-cs"/>
              </a:rPr>
              <a:t>4. Feedback </a:t>
            </a:r>
          </a:p>
        </p:txBody>
      </p:sp>
    </p:spTree>
    <p:extLst>
      <p:ext uri="{BB962C8B-B14F-4D97-AF65-F5344CB8AC3E}">
        <p14:creationId xmlns:p14="http://schemas.microsoft.com/office/powerpoint/2010/main" val="3414931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80000" cy="828000"/>
          </a:xfrm>
        </p:spPr>
        <p:txBody>
          <a:bodyPr/>
          <a:lstStyle/>
          <a:p>
            <a:r>
              <a:rPr lang="en-GB" dirty="0" smtClean="0"/>
              <a:t>Case studies</a:t>
            </a:r>
            <a:endParaRPr lang="en-GB" dirty="0"/>
          </a:p>
        </p:txBody>
      </p:sp>
      <p:sp>
        <p:nvSpPr>
          <p:cNvPr id="3" name="Content Placeholder 2"/>
          <p:cNvSpPr>
            <a:spLocks noGrp="1"/>
          </p:cNvSpPr>
          <p:nvPr>
            <p:ph idx="1"/>
          </p:nvPr>
        </p:nvSpPr>
        <p:spPr>
          <a:xfrm>
            <a:off x="424800" y="1700808"/>
            <a:ext cx="8280000" cy="4464496"/>
          </a:xfrm>
        </p:spPr>
        <p:txBody>
          <a:bodyPr/>
          <a:lstStyle/>
          <a:p>
            <a:r>
              <a:rPr lang="en-GB" sz="3200" b="1" dirty="0" smtClean="0">
                <a:solidFill>
                  <a:srgbClr val="002060"/>
                </a:solidFill>
              </a:rPr>
              <a:t>Student A</a:t>
            </a:r>
            <a:r>
              <a:rPr lang="en-GB" sz="3200" dirty="0" smtClean="0"/>
              <a:t>:  ‘</a:t>
            </a:r>
            <a:r>
              <a:rPr lang="en-GB" sz="3200" dirty="0" err="1" smtClean="0"/>
              <a:t>Dilnaz</a:t>
            </a:r>
            <a:r>
              <a:rPr lang="en-GB" sz="3200" dirty="0" smtClean="0"/>
              <a:t>’; </a:t>
            </a:r>
            <a:r>
              <a:rPr lang="en-GB" sz="3200" dirty="0" err="1" smtClean="0"/>
              <a:t>Kazhak</a:t>
            </a:r>
            <a:r>
              <a:rPr lang="en-GB" sz="3200" dirty="0" smtClean="0"/>
              <a:t> </a:t>
            </a:r>
            <a:r>
              <a:rPr lang="en-GB" sz="3200" dirty="0" smtClean="0"/>
              <a:t>on  </a:t>
            </a:r>
            <a:r>
              <a:rPr lang="en-GB" sz="3200" dirty="0" smtClean="0"/>
              <a:t>scholarship to UK; BA in two foreign languages (English and another</a:t>
            </a:r>
            <a:r>
              <a:rPr lang="en-GB" sz="3200" dirty="0" smtClean="0"/>
              <a:t>). Some fails; passed overall</a:t>
            </a:r>
            <a:endParaRPr lang="en-GB" sz="3200" dirty="0" smtClean="0"/>
          </a:p>
          <a:p>
            <a:r>
              <a:rPr lang="en-GB" sz="3200" b="1" dirty="0" smtClean="0">
                <a:solidFill>
                  <a:srgbClr val="002060"/>
                </a:solidFill>
              </a:rPr>
              <a:t>Student B</a:t>
            </a:r>
            <a:r>
              <a:rPr lang="en-GB" sz="3200" dirty="0" smtClean="0"/>
              <a:t>: ‘Amal’; </a:t>
            </a:r>
            <a:r>
              <a:rPr lang="en-GB" sz="3200" dirty="0" smtClean="0"/>
              <a:t>Kuwaiti; </a:t>
            </a:r>
            <a:r>
              <a:rPr lang="en-GB" sz="3200" dirty="0" smtClean="0"/>
              <a:t>BA in English Language and Linguistics</a:t>
            </a:r>
            <a:r>
              <a:rPr lang="en-GB" sz="3200" dirty="0" smtClean="0"/>
              <a:t>; distinction overall</a:t>
            </a:r>
            <a:endParaRPr lang="en-GB" sz="3200" dirty="0" smtClean="0"/>
          </a:p>
          <a:p>
            <a:r>
              <a:rPr lang="en-GB" sz="3200" b="1" dirty="0" smtClean="0">
                <a:solidFill>
                  <a:srgbClr val="002060"/>
                </a:solidFill>
              </a:rPr>
              <a:t>Both</a:t>
            </a:r>
            <a:r>
              <a:rPr lang="en-GB" sz="3200" dirty="0" smtClean="0">
                <a:solidFill>
                  <a:srgbClr val="002060"/>
                </a:solidFill>
              </a:rPr>
              <a:t>:</a:t>
            </a:r>
          </a:p>
          <a:p>
            <a:pPr lvl="1"/>
            <a:r>
              <a:rPr lang="en-GB" sz="3200" dirty="0" smtClean="0"/>
              <a:t>on MA Applied Linguistics at Reading</a:t>
            </a:r>
          </a:p>
          <a:p>
            <a:pPr lvl="1"/>
            <a:r>
              <a:rPr lang="en-GB" sz="3200" dirty="0"/>
              <a:t>p</a:t>
            </a:r>
            <a:r>
              <a:rPr lang="en-GB" sz="3200" dirty="0" smtClean="0"/>
              <a:t>lan to continue to a PhD</a:t>
            </a:r>
            <a:endParaRPr lang="en-GB" sz="32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17</a:t>
            </a:fld>
            <a:endParaRPr lang="en-GB" altLang="en-US"/>
          </a:p>
        </p:txBody>
      </p:sp>
    </p:spTree>
    <p:extLst>
      <p:ext uri="{BB962C8B-B14F-4D97-AF65-F5344CB8AC3E}">
        <p14:creationId xmlns:p14="http://schemas.microsoft.com/office/powerpoint/2010/main" val="3664400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681037"/>
            <a:ext cx="8280000" cy="828000"/>
          </a:xfrm>
        </p:spPr>
        <p:txBody>
          <a:bodyPr/>
          <a:lstStyle/>
          <a:p>
            <a:pPr algn="ctr"/>
            <a:r>
              <a:rPr lang="en-GB" dirty="0" smtClean="0"/>
              <a:t>‘</a:t>
            </a:r>
            <a:r>
              <a:rPr lang="en-GB" dirty="0" err="1" smtClean="0"/>
              <a:t>dilnaz</a:t>
            </a:r>
            <a:r>
              <a:rPr lang="en-GB" dirty="0" smtClean="0"/>
              <a:t>’ </a:t>
            </a:r>
            <a:r>
              <a:rPr lang="en-GB" dirty="0" smtClean="0"/>
              <a:t>from </a:t>
            </a:r>
            <a:r>
              <a:rPr lang="en-GB" dirty="0" err="1" smtClean="0"/>
              <a:t>kazakhstan</a:t>
            </a:r>
            <a:r>
              <a:rPr lang="en-GB" dirty="0"/>
              <a:t>	</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18</a:t>
            </a:fld>
            <a:endParaRPr lang="en-GB" altLang="en-US"/>
          </a:p>
        </p:txBody>
      </p:sp>
      <p:sp>
        <p:nvSpPr>
          <p:cNvPr id="6" name="TextBox 5"/>
          <p:cNvSpPr txBox="1"/>
          <p:nvPr/>
        </p:nvSpPr>
        <p:spPr>
          <a:xfrm rot="20724517">
            <a:off x="452878" y="1876897"/>
            <a:ext cx="2520280" cy="707886"/>
          </a:xfrm>
          <a:prstGeom prst="rect">
            <a:avLst/>
          </a:prstGeom>
          <a:noFill/>
        </p:spPr>
        <p:txBody>
          <a:bodyPr wrap="square" rtlCol="0">
            <a:spAutoFit/>
          </a:bodyPr>
          <a:lstStyle/>
          <a:p>
            <a:r>
              <a:rPr lang="en-GB" dirty="0" smtClean="0">
                <a:solidFill>
                  <a:srgbClr val="FF0000"/>
                </a:solidFill>
                <a:latin typeface="+mn-lt"/>
              </a:rPr>
              <a:t>I forgot about the reader</a:t>
            </a:r>
            <a:endParaRPr lang="en-GB" dirty="0">
              <a:solidFill>
                <a:srgbClr val="FF0000"/>
              </a:solidFill>
              <a:latin typeface="+mn-lt"/>
            </a:endParaRPr>
          </a:p>
        </p:txBody>
      </p:sp>
      <p:sp>
        <p:nvSpPr>
          <p:cNvPr id="8" name="TextBox 7"/>
          <p:cNvSpPr txBox="1"/>
          <p:nvPr/>
        </p:nvSpPr>
        <p:spPr>
          <a:xfrm rot="20963544">
            <a:off x="2907355" y="1666811"/>
            <a:ext cx="2520280" cy="1015663"/>
          </a:xfrm>
          <a:prstGeom prst="rect">
            <a:avLst/>
          </a:prstGeom>
          <a:noFill/>
        </p:spPr>
        <p:txBody>
          <a:bodyPr wrap="square" rtlCol="0">
            <a:spAutoFit/>
          </a:bodyPr>
          <a:lstStyle/>
          <a:p>
            <a:r>
              <a:rPr lang="en-GB" dirty="0" smtClean="0"/>
              <a:t>….I’m always using the criteria – ticking when I’m writing</a:t>
            </a:r>
            <a:endParaRPr lang="en-GB" dirty="0">
              <a:solidFill>
                <a:schemeClr val="tx2"/>
              </a:solidFill>
              <a:latin typeface="+mn-lt"/>
            </a:endParaRPr>
          </a:p>
        </p:txBody>
      </p:sp>
      <p:sp>
        <p:nvSpPr>
          <p:cNvPr id="9" name="TextBox 8"/>
          <p:cNvSpPr txBox="1"/>
          <p:nvPr/>
        </p:nvSpPr>
        <p:spPr>
          <a:xfrm rot="793987">
            <a:off x="6117570" y="2125108"/>
            <a:ext cx="2520280" cy="1323439"/>
          </a:xfrm>
          <a:prstGeom prst="rect">
            <a:avLst/>
          </a:prstGeom>
          <a:noFill/>
        </p:spPr>
        <p:txBody>
          <a:bodyPr wrap="square" rtlCol="0">
            <a:spAutoFit/>
          </a:bodyPr>
          <a:lstStyle/>
          <a:p>
            <a:r>
              <a:rPr lang="en-GB" dirty="0" smtClean="0">
                <a:solidFill>
                  <a:schemeClr val="tx2"/>
                </a:solidFill>
                <a:latin typeface="+mn-lt"/>
              </a:rPr>
              <a:t>I didn’t understand the feedback, but did not ask because I passed…</a:t>
            </a:r>
            <a:endParaRPr lang="en-GB" dirty="0">
              <a:solidFill>
                <a:schemeClr val="tx2"/>
              </a:solidFill>
              <a:latin typeface="+mn-lt"/>
            </a:endParaRPr>
          </a:p>
        </p:txBody>
      </p:sp>
      <p:sp>
        <p:nvSpPr>
          <p:cNvPr id="10" name="TextBox 9"/>
          <p:cNvSpPr txBox="1"/>
          <p:nvPr/>
        </p:nvSpPr>
        <p:spPr>
          <a:xfrm rot="694265">
            <a:off x="3032224" y="4677565"/>
            <a:ext cx="2520280" cy="1015663"/>
          </a:xfrm>
          <a:prstGeom prst="rect">
            <a:avLst/>
          </a:prstGeom>
          <a:noFill/>
        </p:spPr>
        <p:txBody>
          <a:bodyPr wrap="square" rtlCol="0">
            <a:spAutoFit/>
          </a:bodyPr>
          <a:lstStyle/>
          <a:p>
            <a:r>
              <a:rPr lang="en-GB" dirty="0" smtClean="0">
                <a:solidFill>
                  <a:schemeClr val="tx2"/>
                </a:solidFill>
                <a:latin typeface="+mn-lt"/>
              </a:rPr>
              <a:t>Now I </a:t>
            </a:r>
            <a:r>
              <a:rPr lang="en-GB" dirty="0" smtClean="0">
                <a:solidFill>
                  <a:schemeClr val="tx2"/>
                </a:solidFill>
                <a:latin typeface="+mn-lt"/>
              </a:rPr>
              <a:t>first provide the theory, then evaluate the source</a:t>
            </a:r>
            <a:endParaRPr lang="en-GB" dirty="0">
              <a:solidFill>
                <a:schemeClr val="tx2"/>
              </a:solidFill>
              <a:latin typeface="+mn-lt"/>
            </a:endParaRPr>
          </a:p>
        </p:txBody>
      </p:sp>
      <p:sp>
        <p:nvSpPr>
          <p:cNvPr id="11" name="TextBox 10"/>
          <p:cNvSpPr txBox="1"/>
          <p:nvPr/>
        </p:nvSpPr>
        <p:spPr>
          <a:xfrm rot="21288954">
            <a:off x="430708" y="4643812"/>
            <a:ext cx="2520280" cy="1015663"/>
          </a:xfrm>
          <a:prstGeom prst="rect">
            <a:avLst/>
          </a:prstGeom>
          <a:noFill/>
        </p:spPr>
        <p:txBody>
          <a:bodyPr wrap="square" rtlCol="0">
            <a:spAutoFit/>
          </a:bodyPr>
          <a:lstStyle/>
          <a:p>
            <a:r>
              <a:rPr lang="en-GB" dirty="0" smtClean="0">
                <a:solidFill>
                  <a:srgbClr val="FF0000"/>
                </a:solidFill>
                <a:latin typeface="+mn-lt"/>
              </a:rPr>
              <a:t>I was giving the words without examples</a:t>
            </a:r>
            <a:endParaRPr lang="en-GB" dirty="0">
              <a:solidFill>
                <a:srgbClr val="FF0000"/>
              </a:solidFill>
              <a:latin typeface="+mn-lt"/>
            </a:endParaRPr>
          </a:p>
        </p:txBody>
      </p:sp>
      <p:sp>
        <p:nvSpPr>
          <p:cNvPr id="13" name="TextBox 12"/>
          <p:cNvSpPr txBox="1"/>
          <p:nvPr/>
        </p:nvSpPr>
        <p:spPr>
          <a:xfrm>
            <a:off x="251987" y="3319561"/>
            <a:ext cx="2520280" cy="1015663"/>
          </a:xfrm>
          <a:prstGeom prst="rect">
            <a:avLst/>
          </a:prstGeom>
          <a:noFill/>
        </p:spPr>
        <p:txBody>
          <a:bodyPr wrap="square" rtlCol="0">
            <a:spAutoFit/>
          </a:bodyPr>
          <a:lstStyle/>
          <a:p>
            <a:r>
              <a:rPr lang="en-GB" dirty="0" smtClean="0">
                <a:solidFill>
                  <a:srgbClr val="FF0000"/>
                </a:solidFill>
              </a:rPr>
              <a:t>Fe</a:t>
            </a:r>
            <a:r>
              <a:rPr lang="en-GB" dirty="0" smtClean="0">
                <a:solidFill>
                  <a:srgbClr val="FF0000"/>
                </a:solidFill>
                <a:latin typeface="+mn-lt"/>
              </a:rPr>
              <a:t>edback was that there was no clear point/ statement</a:t>
            </a:r>
            <a:endParaRPr lang="en-GB" dirty="0">
              <a:solidFill>
                <a:srgbClr val="FF0000"/>
              </a:solidFill>
              <a:latin typeface="+mn-lt"/>
            </a:endParaRPr>
          </a:p>
        </p:txBody>
      </p:sp>
      <p:sp>
        <p:nvSpPr>
          <p:cNvPr id="14" name="TextBox 13"/>
          <p:cNvSpPr txBox="1"/>
          <p:nvPr/>
        </p:nvSpPr>
        <p:spPr>
          <a:xfrm rot="20663470">
            <a:off x="6215500" y="4186056"/>
            <a:ext cx="2520280" cy="1015663"/>
          </a:xfrm>
          <a:prstGeom prst="rect">
            <a:avLst/>
          </a:prstGeom>
          <a:noFill/>
        </p:spPr>
        <p:txBody>
          <a:bodyPr wrap="square" rtlCol="0">
            <a:spAutoFit/>
          </a:bodyPr>
          <a:lstStyle/>
          <a:p>
            <a:r>
              <a:rPr lang="en-GB" dirty="0" smtClean="0">
                <a:solidFill>
                  <a:schemeClr val="tx2"/>
                </a:solidFill>
                <a:latin typeface="+mn-lt"/>
              </a:rPr>
              <a:t>I failed and recorded the meeting about the feedback</a:t>
            </a:r>
            <a:endParaRPr lang="en-GB" dirty="0">
              <a:solidFill>
                <a:schemeClr val="tx2"/>
              </a:solidFill>
              <a:latin typeface="+mn-lt"/>
            </a:endParaRPr>
          </a:p>
        </p:txBody>
      </p:sp>
      <p:sp>
        <p:nvSpPr>
          <p:cNvPr id="3" name="TextBox 2"/>
          <p:cNvSpPr txBox="1"/>
          <p:nvPr/>
        </p:nvSpPr>
        <p:spPr>
          <a:xfrm rot="21267677">
            <a:off x="2998298" y="3061384"/>
            <a:ext cx="2960541" cy="1020263"/>
          </a:xfrm>
          <a:prstGeom prst="rect">
            <a:avLst/>
          </a:prstGeom>
          <a:noFill/>
        </p:spPr>
        <p:txBody>
          <a:bodyPr wrap="square" rtlCol="0">
            <a:spAutoFit/>
          </a:bodyPr>
          <a:lstStyle/>
          <a:p>
            <a:r>
              <a:rPr lang="en-GB" dirty="0"/>
              <a:t>C</a:t>
            </a:r>
            <a:r>
              <a:rPr lang="en-GB" dirty="0" smtClean="0">
                <a:solidFill>
                  <a:schemeClr val="tx2"/>
                </a:solidFill>
                <a:latin typeface="+mn-lt"/>
              </a:rPr>
              <a:t>lassmates use more routine words so it’s more understandable</a:t>
            </a:r>
          </a:p>
        </p:txBody>
      </p:sp>
    </p:spTree>
    <p:extLst>
      <p:ext uri="{BB962C8B-B14F-4D97-AF65-F5344CB8AC3E}">
        <p14:creationId xmlns:p14="http://schemas.microsoft.com/office/powerpoint/2010/main" val="26368282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12" y="469072"/>
            <a:ext cx="8280000" cy="828000"/>
          </a:xfrm>
        </p:spPr>
        <p:txBody>
          <a:bodyPr/>
          <a:lstStyle/>
          <a:p>
            <a:pPr algn="ctr"/>
            <a:r>
              <a:rPr lang="en-GB" dirty="0" smtClean="0"/>
              <a:t>‘</a:t>
            </a:r>
            <a:r>
              <a:rPr lang="en-GB" dirty="0" err="1" smtClean="0"/>
              <a:t>amal</a:t>
            </a:r>
            <a:r>
              <a:rPr lang="en-GB" dirty="0" smtClean="0"/>
              <a:t>’ from </a:t>
            </a:r>
            <a:r>
              <a:rPr lang="en-GB" dirty="0" smtClean="0"/>
              <a:t>Kuwait</a:t>
            </a:r>
            <a:r>
              <a:rPr lang="en-GB" dirty="0"/>
              <a:t>	</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19</a:t>
            </a:fld>
            <a:endParaRPr lang="en-GB" altLang="en-US"/>
          </a:p>
        </p:txBody>
      </p:sp>
      <p:sp>
        <p:nvSpPr>
          <p:cNvPr id="6" name="TextBox 5"/>
          <p:cNvSpPr txBox="1"/>
          <p:nvPr/>
        </p:nvSpPr>
        <p:spPr>
          <a:xfrm rot="463950">
            <a:off x="321287" y="2397192"/>
            <a:ext cx="3259053" cy="1015663"/>
          </a:xfrm>
          <a:prstGeom prst="rect">
            <a:avLst/>
          </a:prstGeom>
          <a:noFill/>
        </p:spPr>
        <p:txBody>
          <a:bodyPr wrap="square" rtlCol="0">
            <a:spAutoFit/>
          </a:bodyPr>
          <a:lstStyle/>
          <a:p>
            <a:r>
              <a:rPr lang="en-GB" dirty="0" smtClean="0">
                <a:solidFill>
                  <a:srgbClr val="FF0000"/>
                </a:solidFill>
                <a:latin typeface="+mn-lt"/>
              </a:rPr>
              <a:t>The writing style at home was descriptive; we do not use criticality</a:t>
            </a:r>
            <a:endParaRPr lang="en-GB" dirty="0">
              <a:solidFill>
                <a:srgbClr val="FF0000"/>
              </a:solidFill>
              <a:latin typeface="+mn-lt"/>
            </a:endParaRPr>
          </a:p>
        </p:txBody>
      </p:sp>
      <p:sp>
        <p:nvSpPr>
          <p:cNvPr id="8" name="TextBox 7"/>
          <p:cNvSpPr txBox="1"/>
          <p:nvPr/>
        </p:nvSpPr>
        <p:spPr>
          <a:xfrm rot="1512337">
            <a:off x="6264504" y="3911835"/>
            <a:ext cx="2520280" cy="1323439"/>
          </a:xfrm>
          <a:prstGeom prst="rect">
            <a:avLst/>
          </a:prstGeom>
          <a:noFill/>
        </p:spPr>
        <p:txBody>
          <a:bodyPr wrap="square" rtlCol="0">
            <a:spAutoFit/>
          </a:bodyPr>
          <a:lstStyle/>
          <a:p>
            <a:r>
              <a:rPr lang="en-GB" dirty="0" smtClean="0">
                <a:solidFill>
                  <a:schemeClr val="tx2"/>
                </a:solidFill>
                <a:latin typeface="+mn-lt"/>
              </a:rPr>
              <a:t>I wouldn’t understand it unless I see an example </a:t>
            </a:r>
            <a:r>
              <a:rPr lang="en-GB" i="1" dirty="0" smtClean="0">
                <a:solidFill>
                  <a:schemeClr val="tx2"/>
                </a:solidFill>
                <a:latin typeface="+mn-lt"/>
              </a:rPr>
              <a:t>(</a:t>
            </a:r>
            <a:r>
              <a:rPr lang="en-GB" i="1" dirty="0" err="1" smtClean="0">
                <a:solidFill>
                  <a:schemeClr val="tx2"/>
                </a:solidFill>
                <a:latin typeface="+mn-lt"/>
              </a:rPr>
              <a:t>eg</a:t>
            </a:r>
            <a:r>
              <a:rPr lang="en-GB" i="1" dirty="0" smtClean="0">
                <a:solidFill>
                  <a:schemeClr val="tx2"/>
                </a:solidFill>
                <a:latin typeface="+mn-lt"/>
              </a:rPr>
              <a:t> criticality)</a:t>
            </a:r>
            <a:endParaRPr lang="en-GB" i="1" dirty="0">
              <a:solidFill>
                <a:schemeClr val="tx2"/>
              </a:solidFill>
              <a:latin typeface="+mn-lt"/>
            </a:endParaRPr>
          </a:p>
        </p:txBody>
      </p:sp>
      <p:sp>
        <p:nvSpPr>
          <p:cNvPr id="9" name="TextBox 8"/>
          <p:cNvSpPr txBox="1"/>
          <p:nvPr/>
        </p:nvSpPr>
        <p:spPr>
          <a:xfrm rot="902915">
            <a:off x="3531790" y="3347029"/>
            <a:ext cx="2520280" cy="1323439"/>
          </a:xfrm>
          <a:prstGeom prst="rect">
            <a:avLst/>
          </a:prstGeom>
          <a:noFill/>
        </p:spPr>
        <p:txBody>
          <a:bodyPr wrap="square" rtlCol="0">
            <a:spAutoFit/>
          </a:bodyPr>
          <a:lstStyle/>
          <a:p>
            <a:r>
              <a:rPr lang="en-GB" dirty="0" smtClean="0">
                <a:solidFill>
                  <a:schemeClr val="tx2"/>
                </a:solidFill>
                <a:latin typeface="+mn-lt"/>
              </a:rPr>
              <a:t>I do think about the reader &amp; this is why I write in a very clear way.</a:t>
            </a:r>
            <a:endParaRPr lang="en-GB" dirty="0">
              <a:solidFill>
                <a:schemeClr val="tx2"/>
              </a:solidFill>
              <a:latin typeface="+mn-lt"/>
            </a:endParaRPr>
          </a:p>
        </p:txBody>
      </p:sp>
      <p:sp>
        <p:nvSpPr>
          <p:cNvPr id="10" name="TextBox 9"/>
          <p:cNvSpPr txBox="1"/>
          <p:nvPr/>
        </p:nvSpPr>
        <p:spPr>
          <a:xfrm rot="21387794">
            <a:off x="6326358" y="1987925"/>
            <a:ext cx="2520280" cy="1323439"/>
          </a:xfrm>
          <a:prstGeom prst="rect">
            <a:avLst/>
          </a:prstGeom>
          <a:noFill/>
        </p:spPr>
        <p:txBody>
          <a:bodyPr wrap="square" rtlCol="0">
            <a:spAutoFit/>
          </a:bodyPr>
          <a:lstStyle/>
          <a:p>
            <a:r>
              <a:rPr lang="en-GB" dirty="0" smtClean="0">
                <a:solidFill>
                  <a:schemeClr val="tx2"/>
                </a:solidFill>
                <a:latin typeface="+mn-lt"/>
              </a:rPr>
              <a:t>If you just give me the feedback sheet, I do not know where it is in the text</a:t>
            </a:r>
            <a:endParaRPr lang="en-GB" dirty="0">
              <a:solidFill>
                <a:schemeClr val="tx2"/>
              </a:solidFill>
              <a:latin typeface="+mn-lt"/>
            </a:endParaRPr>
          </a:p>
        </p:txBody>
      </p:sp>
      <p:sp>
        <p:nvSpPr>
          <p:cNvPr id="11" name="TextBox 10"/>
          <p:cNvSpPr txBox="1"/>
          <p:nvPr/>
        </p:nvSpPr>
        <p:spPr>
          <a:xfrm rot="20806807">
            <a:off x="3649723" y="4895230"/>
            <a:ext cx="2520280" cy="1323439"/>
          </a:xfrm>
          <a:prstGeom prst="rect">
            <a:avLst/>
          </a:prstGeom>
          <a:noFill/>
        </p:spPr>
        <p:txBody>
          <a:bodyPr wrap="square" rtlCol="0">
            <a:spAutoFit/>
          </a:bodyPr>
          <a:lstStyle/>
          <a:p>
            <a:r>
              <a:rPr lang="en-GB" dirty="0" smtClean="0">
                <a:solidFill>
                  <a:schemeClr val="tx2"/>
                </a:solidFill>
                <a:latin typeface="+mn-lt"/>
              </a:rPr>
              <a:t>The writer should develop his own identity by using his own style of writing</a:t>
            </a:r>
            <a:endParaRPr lang="en-GB" dirty="0">
              <a:solidFill>
                <a:schemeClr val="tx2"/>
              </a:solidFill>
              <a:latin typeface="+mn-lt"/>
            </a:endParaRPr>
          </a:p>
        </p:txBody>
      </p:sp>
      <p:sp>
        <p:nvSpPr>
          <p:cNvPr id="13" name="TextBox 12"/>
          <p:cNvSpPr txBox="1"/>
          <p:nvPr/>
        </p:nvSpPr>
        <p:spPr>
          <a:xfrm rot="890153">
            <a:off x="3246523" y="1628627"/>
            <a:ext cx="2520280" cy="1323439"/>
          </a:xfrm>
          <a:prstGeom prst="rect">
            <a:avLst/>
          </a:prstGeom>
          <a:noFill/>
        </p:spPr>
        <p:txBody>
          <a:bodyPr wrap="square" rtlCol="0">
            <a:spAutoFit/>
          </a:bodyPr>
          <a:lstStyle/>
          <a:p>
            <a:r>
              <a:rPr lang="en-GB" dirty="0" smtClean="0">
                <a:solidFill>
                  <a:schemeClr val="tx2"/>
                </a:solidFill>
                <a:latin typeface="+mn-lt"/>
              </a:rPr>
              <a:t>I read and read many articles </a:t>
            </a:r>
            <a:r>
              <a:rPr lang="en-GB" dirty="0" smtClean="0"/>
              <a:t>until I learnt what is criticality  by myself</a:t>
            </a:r>
            <a:endParaRPr lang="en-GB" dirty="0">
              <a:solidFill>
                <a:schemeClr val="tx2"/>
              </a:solidFill>
              <a:latin typeface="+mn-lt"/>
            </a:endParaRPr>
          </a:p>
        </p:txBody>
      </p:sp>
      <p:sp>
        <p:nvSpPr>
          <p:cNvPr id="14" name="TextBox 13"/>
          <p:cNvSpPr txBox="1"/>
          <p:nvPr/>
        </p:nvSpPr>
        <p:spPr>
          <a:xfrm rot="20814781">
            <a:off x="514958" y="4069076"/>
            <a:ext cx="2520280" cy="707886"/>
          </a:xfrm>
          <a:prstGeom prst="rect">
            <a:avLst/>
          </a:prstGeom>
          <a:noFill/>
        </p:spPr>
        <p:txBody>
          <a:bodyPr wrap="square" rtlCol="0">
            <a:spAutoFit/>
          </a:bodyPr>
          <a:lstStyle/>
          <a:p>
            <a:r>
              <a:rPr lang="en-GB" dirty="0" smtClean="0">
                <a:solidFill>
                  <a:srgbClr val="FF0000"/>
                </a:solidFill>
                <a:latin typeface="+mn-lt"/>
              </a:rPr>
              <a:t>I do not know how to use </a:t>
            </a:r>
            <a:r>
              <a:rPr lang="en-GB" dirty="0" smtClean="0">
                <a:solidFill>
                  <a:srgbClr val="FF0000"/>
                </a:solidFill>
              </a:rPr>
              <a:t>fewer </a:t>
            </a:r>
            <a:r>
              <a:rPr lang="en-GB" dirty="0" smtClean="0">
                <a:solidFill>
                  <a:srgbClr val="FF0000"/>
                </a:solidFill>
                <a:latin typeface="+mn-lt"/>
              </a:rPr>
              <a:t>words</a:t>
            </a:r>
            <a:endParaRPr lang="en-GB" dirty="0">
              <a:solidFill>
                <a:srgbClr val="FF0000"/>
              </a:solidFill>
              <a:latin typeface="+mn-lt"/>
            </a:endParaRPr>
          </a:p>
        </p:txBody>
      </p:sp>
    </p:spTree>
    <p:extLst>
      <p:ext uri="{BB962C8B-B14F-4D97-AF65-F5344CB8AC3E}">
        <p14:creationId xmlns:p14="http://schemas.microsoft.com/office/powerpoint/2010/main" val="28261862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00" y="548680"/>
            <a:ext cx="8280000" cy="828000"/>
          </a:xfrm>
        </p:spPr>
        <p:txBody>
          <a:bodyPr/>
          <a:lstStyle/>
          <a:p>
            <a:r>
              <a:rPr lang="en-GB" dirty="0" smtClean="0"/>
              <a:t>Overview</a:t>
            </a:r>
            <a:endParaRPr lang="en-GB" dirty="0"/>
          </a:p>
        </p:txBody>
      </p:sp>
      <p:sp>
        <p:nvSpPr>
          <p:cNvPr id="3" name="Content Placeholder 2"/>
          <p:cNvSpPr>
            <a:spLocks noGrp="1"/>
          </p:cNvSpPr>
          <p:nvPr>
            <p:ph idx="1"/>
          </p:nvPr>
        </p:nvSpPr>
        <p:spPr>
          <a:xfrm>
            <a:off x="421412" y="1466316"/>
            <a:ext cx="8280000" cy="3960000"/>
          </a:xfrm>
        </p:spPr>
        <p:txBody>
          <a:bodyPr/>
          <a:lstStyle/>
          <a:p>
            <a:pPr marL="457200" indent="-457200">
              <a:buFont typeface="+mj-lt"/>
              <a:buAutoNum type="arabicPeriod"/>
            </a:pPr>
            <a:r>
              <a:rPr lang="en-GB" sz="2400" dirty="0"/>
              <a:t>A</a:t>
            </a:r>
            <a:r>
              <a:rPr lang="en-GB" sz="2400" dirty="0" smtClean="0"/>
              <a:t>im </a:t>
            </a:r>
            <a:r>
              <a:rPr lang="en-GB" sz="2400" dirty="0" smtClean="0"/>
              <a:t>of the research</a:t>
            </a:r>
          </a:p>
          <a:p>
            <a:pPr marL="457200" indent="-457200">
              <a:buFont typeface="+mj-lt"/>
              <a:buAutoNum type="arabicPeriod"/>
            </a:pPr>
            <a:r>
              <a:rPr lang="en-GB" sz="2400" dirty="0" smtClean="0"/>
              <a:t>The overall study</a:t>
            </a:r>
          </a:p>
          <a:p>
            <a:pPr marL="457200" indent="-457200">
              <a:buFont typeface="+mj-lt"/>
              <a:buAutoNum type="arabicPeriod"/>
            </a:pPr>
            <a:r>
              <a:rPr lang="en-GB" sz="2400" dirty="0" smtClean="0"/>
              <a:t>Focus on University of Reading (</a:t>
            </a:r>
            <a:r>
              <a:rPr lang="en-GB" sz="2400" dirty="0" err="1" smtClean="0"/>
              <a:t>UoR</a:t>
            </a:r>
            <a:r>
              <a:rPr lang="en-GB" sz="2400" dirty="0" smtClean="0"/>
              <a:t>) students</a:t>
            </a:r>
          </a:p>
          <a:p>
            <a:pPr marL="457200" indent="-457200">
              <a:buFont typeface="+mj-lt"/>
              <a:buAutoNum type="arabicPeriod"/>
            </a:pPr>
            <a:r>
              <a:rPr lang="en-GB" sz="2400" dirty="0"/>
              <a:t>D</a:t>
            </a:r>
            <a:r>
              <a:rPr lang="en-GB" sz="2400" dirty="0" smtClean="0"/>
              <a:t>ata </a:t>
            </a:r>
            <a:r>
              <a:rPr lang="en-GB" sz="2400" dirty="0" smtClean="0"/>
              <a:t>collection</a:t>
            </a:r>
          </a:p>
          <a:p>
            <a:pPr marL="457200" indent="-457200">
              <a:buFont typeface="+mj-lt"/>
              <a:buAutoNum type="arabicPeriod"/>
            </a:pPr>
            <a:r>
              <a:rPr lang="en-GB" sz="2400" dirty="0" smtClean="0"/>
              <a:t>Narrative frames and interviews</a:t>
            </a:r>
          </a:p>
          <a:p>
            <a:pPr marL="457200" indent="-457200">
              <a:buFont typeface="+mj-lt"/>
              <a:buAutoNum type="arabicPeriod"/>
            </a:pPr>
            <a:r>
              <a:rPr lang="en-GB" sz="2400" dirty="0" smtClean="0"/>
              <a:t>Preliminary findings</a:t>
            </a:r>
          </a:p>
          <a:p>
            <a:pPr marL="457200" indent="-457200">
              <a:buFont typeface="+mj-lt"/>
              <a:buAutoNum type="arabicPeriod"/>
            </a:pPr>
            <a:r>
              <a:rPr lang="en-GB" sz="2400" dirty="0" smtClean="0"/>
              <a:t>Two cases</a:t>
            </a:r>
          </a:p>
          <a:p>
            <a:pPr marL="457200" indent="-457200">
              <a:buFont typeface="+mj-lt"/>
              <a:buAutoNum type="arabicPeriod"/>
            </a:pPr>
            <a:r>
              <a:rPr lang="en-GB" sz="2400" dirty="0" smtClean="0"/>
              <a:t>Implications</a:t>
            </a:r>
          </a:p>
          <a:p>
            <a:pPr marL="457200" indent="-457200">
              <a:buFont typeface="+mj-lt"/>
              <a:buAutoNum type="arabicPeriod"/>
            </a:pPr>
            <a:r>
              <a:rPr lang="en-GB" sz="2400" dirty="0" smtClean="0"/>
              <a:t>Helping </a:t>
            </a:r>
            <a:r>
              <a:rPr lang="en-GB" sz="2400" dirty="0" smtClean="0"/>
              <a:t>students develop their academic writing skills</a:t>
            </a:r>
          </a:p>
          <a:p>
            <a:pPr marL="457200" indent="-457200">
              <a:buFont typeface="+mj-lt"/>
              <a:buAutoNum type="arabicPeriod"/>
            </a:pPr>
            <a:endParaRPr lang="en-GB" sz="2400" dirty="0" smtClean="0">
              <a:solidFill>
                <a:srgbClr val="0070C0"/>
              </a:solidFill>
            </a:endParaRPr>
          </a:p>
          <a:p>
            <a:pPr marL="457200" indent="-457200">
              <a:buFont typeface="+mj-lt"/>
              <a:buAutoNum type="arabicPeriod"/>
            </a:pPr>
            <a:endParaRPr lang="en-GB" sz="2400" dirty="0" smtClean="0">
              <a:solidFill>
                <a:srgbClr val="0070C0"/>
              </a:solidFill>
            </a:endParaRPr>
          </a:p>
          <a:p>
            <a:pPr marL="457200" indent="-457200">
              <a:buFont typeface="+mj-lt"/>
              <a:buAutoNum type="arabicPeriod"/>
            </a:pPr>
            <a:endParaRPr lang="en-GB" sz="2400" dirty="0" smtClean="0">
              <a:solidFill>
                <a:srgbClr val="0070C0"/>
              </a:solidFill>
            </a:endParaRPr>
          </a:p>
          <a:p>
            <a:pPr marL="457200" indent="-457200">
              <a:buFont typeface="+mj-lt"/>
              <a:buAutoNum type="arabicPeriod"/>
            </a:pPr>
            <a:endParaRPr lang="en-GB" sz="2400" dirty="0">
              <a:solidFill>
                <a:srgbClr val="0070C0"/>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spTree>
    <p:extLst>
      <p:ext uri="{BB962C8B-B14F-4D97-AF65-F5344CB8AC3E}">
        <p14:creationId xmlns:p14="http://schemas.microsoft.com/office/powerpoint/2010/main" val="727214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40181-95E3-49FA-B3CE-4EF31C781121}" type="slidenum">
              <a:rPr lang="en-NZ" smtClean="0"/>
              <a:t>20</a:t>
            </a:fld>
            <a:endParaRPr lang="en-NZ"/>
          </a:p>
        </p:txBody>
      </p:sp>
      <p:sp>
        <p:nvSpPr>
          <p:cNvPr id="3" name="TextBox 2"/>
          <p:cNvSpPr txBox="1"/>
          <p:nvPr/>
        </p:nvSpPr>
        <p:spPr>
          <a:xfrm>
            <a:off x="594266" y="902700"/>
            <a:ext cx="8388859" cy="1200329"/>
          </a:xfrm>
          <a:prstGeom prst="rect">
            <a:avLst/>
          </a:prstGeom>
          <a:noFill/>
        </p:spPr>
        <p:txBody>
          <a:bodyPr wrap="square" rtlCol="0">
            <a:spAutoFit/>
          </a:bodyPr>
          <a:lstStyle/>
          <a:p>
            <a:r>
              <a:rPr lang="en-NZ" sz="3600" b="1" cap="all" dirty="0">
                <a:solidFill>
                  <a:schemeClr val="accent1"/>
                </a:solidFill>
                <a:latin typeface="+mj-lt"/>
                <a:ea typeface="+mj-ea"/>
                <a:cs typeface="+mj-cs"/>
              </a:rPr>
              <a:t>Students’ learning &amp; writing challenges  </a:t>
            </a:r>
          </a:p>
        </p:txBody>
      </p:sp>
      <p:sp>
        <p:nvSpPr>
          <p:cNvPr id="4" name="TextBox 3"/>
          <p:cNvSpPr txBox="1"/>
          <p:nvPr/>
        </p:nvSpPr>
        <p:spPr>
          <a:xfrm>
            <a:off x="575628" y="2276872"/>
            <a:ext cx="8244843" cy="3170099"/>
          </a:xfrm>
          <a:prstGeom prst="rect">
            <a:avLst/>
          </a:prstGeom>
          <a:noFill/>
        </p:spPr>
        <p:txBody>
          <a:bodyPr wrap="square" rtlCol="0">
            <a:spAutoFit/>
          </a:bodyPr>
          <a:lstStyle/>
          <a:p>
            <a:pPr marL="414900" lvl="1" indent="-342900">
              <a:spcAft>
                <a:spcPts val="600"/>
              </a:spcAft>
              <a:buFont typeface="Arial" panose="020B0604020202020204" pitchFamily="34" charset="0"/>
              <a:buChar char="•"/>
            </a:pPr>
            <a:r>
              <a:rPr lang="en-NZ" sz="2000" dirty="0" smtClean="0"/>
              <a:t>Numerous adjustments from UG study at home to PG study in an AW university e.g. explicit criteria for written texts; writer-responsible culture; emphasis on critical reading and summarising of sources</a:t>
            </a:r>
            <a:r>
              <a:rPr lang="en-NZ" sz="2000" baseline="30000" dirty="0" smtClean="0"/>
              <a:t> </a:t>
            </a:r>
            <a:endParaRPr lang="en-NZ" baseline="30000" dirty="0"/>
          </a:p>
          <a:p>
            <a:pPr marL="414900" lvl="1" indent="-342900">
              <a:spcAft>
                <a:spcPts val="600"/>
              </a:spcAft>
              <a:buFont typeface="Arial" panose="020B0604020202020204" pitchFamily="34" charset="0"/>
              <a:buChar char="•"/>
            </a:pPr>
            <a:r>
              <a:rPr lang="en-NZ" sz="2000" dirty="0" smtClean="0"/>
              <a:t>The need to “unlearn” some previous experiences e.g. reader-responsible writing; emphasis on “knowledge-telling” and display in written texts</a:t>
            </a:r>
            <a:endParaRPr lang="en-NZ" dirty="0">
              <a:solidFill>
                <a:srgbClr val="008000"/>
              </a:solidFill>
            </a:endParaRPr>
          </a:p>
          <a:p>
            <a:pPr marL="414900" lvl="1" indent="-342900">
              <a:spcAft>
                <a:spcPts val="600"/>
              </a:spcAft>
              <a:buFont typeface="Arial" panose="020B0604020202020204" pitchFamily="34" charset="0"/>
              <a:buChar char="•"/>
            </a:pPr>
            <a:r>
              <a:rPr lang="en-NZ" sz="2000" dirty="0" smtClean="0"/>
              <a:t>New disciplinary genre and style conventions </a:t>
            </a:r>
          </a:p>
          <a:p>
            <a:pPr marL="414900" lvl="1" indent="-342900">
              <a:spcAft>
                <a:spcPts val="600"/>
              </a:spcAft>
              <a:buFont typeface="Arial" panose="020B0604020202020204" pitchFamily="34" charset="0"/>
              <a:buChar char="•"/>
            </a:pPr>
            <a:r>
              <a:rPr lang="en-NZ" sz="2000" dirty="0" smtClean="0"/>
              <a:t>Academic vocabulary (non-technical)</a:t>
            </a:r>
          </a:p>
          <a:p>
            <a:pPr marL="414900" lvl="1" indent="-342900">
              <a:spcAft>
                <a:spcPts val="600"/>
              </a:spcAft>
              <a:buFont typeface="Arial" panose="020B0604020202020204" pitchFamily="34" charset="0"/>
              <a:buChar char="•"/>
            </a:pPr>
            <a:r>
              <a:rPr lang="en-NZ" sz="2000" dirty="0" smtClean="0"/>
              <a:t>Time constraints (doctoral proposal/assignment deadlines)</a:t>
            </a:r>
          </a:p>
        </p:txBody>
      </p:sp>
    </p:spTree>
    <p:extLst>
      <p:ext uri="{BB962C8B-B14F-4D97-AF65-F5344CB8AC3E}">
        <p14:creationId xmlns:p14="http://schemas.microsoft.com/office/powerpoint/2010/main" val="201199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40181-95E3-49FA-B3CE-4EF31C781121}" type="slidenum">
              <a:rPr lang="en-NZ" smtClean="0"/>
              <a:t>21</a:t>
            </a:fld>
            <a:endParaRPr lang="en-NZ"/>
          </a:p>
        </p:txBody>
      </p:sp>
      <p:sp>
        <p:nvSpPr>
          <p:cNvPr id="3" name="TextBox 2"/>
          <p:cNvSpPr txBox="1"/>
          <p:nvPr/>
        </p:nvSpPr>
        <p:spPr>
          <a:xfrm>
            <a:off x="446228" y="742344"/>
            <a:ext cx="7920880" cy="646331"/>
          </a:xfrm>
          <a:prstGeom prst="rect">
            <a:avLst/>
          </a:prstGeom>
          <a:noFill/>
        </p:spPr>
        <p:txBody>
          <a:bodyPr wrap="square" rtlCol="0">
            <a:spAutoFit/>
          </a:bodyPr>
          <a:lstStyle/>
          <a:p>
            <a:r>
              <a:rPr lang="en-NZ" sz="3600" b="1" cap="all" dirty="0">
                <a:solidFill>
                  <a:schemeClr val="accent1"/>
                </a:solidFill>
                <a:latin typeface="+mj-lt"/>
                <a:ea typeface="+mj-ea"/>
                <a:cs typeface="+mj-cs"/>
              </a:rPr>
              <a:t>Students’ </a:t>
            </a:r>
            <a:r>
              <a:rPr lang="en-NZ" sz="3600" b="1" cap="all" dirty="0" smtClean="0">
                <a:solidFill>
                  <a:schemeClr val="accent1"/>
                </a:solidFill>
                <a:latin typeface="+mj-lt"/>
                <a:ea typeface="+mj-ea"/>
                <a:cs typeface="+mj-cs"/>
              </a:rPr>
              <a:t>awareness</a:t>
            </a:r>
            <a:endParaRPr lang="en-NZ" sz="3600" b="1" cap="all" dirty="0">
              <a:solidFill>
                <a:schemeClr val="accent1"/>
              </a:solidFill>
              <a:latin typeface="+mj-lt"/>
              <a:ea typeface="+mj-ea"/>
              <a:cs typeface="+mj-cs"/>
            </a:endParaRPr>
          </a:p>
        </p:txBody>
      </p:sp>
      <p:sp>
        <p:nvSpPr>
          <p:cNvPr id="6" name="TextBox 5"/>
          <p:cNvSpPr txBox="1"/>
          <p:nvPr/>
        </p:nvSpPr>
        <p:spPr>
          <a:xfrm>
            <a:off x="806268" y="1577667"/>
            <a:ext cx="7200800" cy="646331"/>
          </a:xfrm>
          <a:prstGeom prst="rect">
            <a:avLst/>
          </a:prstGeom>
          <a:noFill/>
        </p:spPr>
        <p:txBody>
          <a:bodyPr wrap="square" rtlCol="0">
            <a:spAutoFit/>
          </a:bodyPr>
          <a:lstStyle/>
          <a:p>
            <a:endParaRPr lang="en-NZ" dirty="0" smtClean="0"/>
          </a:p>
          <a:p>
            <a:endParaRPr lang="en-NZ" dirty="0"/>
          </a:p>
        </p:txBody>
      </p:sp>
      <p:sp>
        <p:nvSpPr>
          <p:cNvPr id="7" name="TextBox 6"/>
          <p:cNvSpPr txBox="1"/>
          <p:nvPr/>
        </p:nvSpPr>
        <p:spPr>
          <a:xfrm>
            <a:off x="429821" y="2459156"/>
            <a:ext cx="8712968" cy="2862322"/>
          </a:xfrm>
          <a:prstGeom prst="rect">
            <a:avLst/>
          </a:prstGeom>
          <a:noFill/>
        </p:spPr>
        <p:txBody>
          <a:bodyPr wrap="square" rtlCol="0">
            <a:spAutoFit/>
          </a:bodyPr>
          <a:lstStyle/>
          <a:p>
            <a:pPr marL="342900" lvl="1" indent="-342900">
              <a:spcAft>
                <a:spcPts val="1200"/>
              </a:spcAft>
              <a:buFont typeface="Arial" panose="020B0604020202020204" pitchFamily="34" charset="0"/>
              <a:buChar char="•"/>
            </a:pPr>
            <a:r>
              <a:rPr lang="en-NZ" sz="3200" dirty="0" smtClean="0"/>
              <a:t>of </a:t>
            </a:r>
            <a:r>
              <a:rPr lang="en-NZ" sz="3200" dirty="0"/>
              <a:t>own learning/writing history; a realistic attitude to current </a:t>
            </a:r>
            <a:r>
              <a:rPr lang="en-NZ" sz="3200" dirty="0" smtClean="0"/>
              <a:t>challenges</a:t>
            </a:r>
          </a:p>
          <a:p>
            <a:pPr marL="342900" lvl="1" indent="-342900">
              <a:spcAft>
                <a:spcPts val="1200"/>
              </a:spcAft>
              <a:buFont typeface="Arial" panose="020B0604020202020204" pitchFamily="34" charset="0"/>
              <a:buChar char="•"/>
            </a:pPr>
            <a:r>
              <a:rPr lang="en-NZ" sz="3200" dirty="0" smtClean="0"/>
              <a:t>of </a:t>
            </a:r>
            <a:r>
              <a:rPr lang="en-NZ" sz="3200" dirty="0"/>
              <a:t>new disciplinary practices to be adopted</a:t>
            </a:r>
          </a:p>
          <a:p>
            <a:pPr marL="342900" lvl="1" indent="-342900">
              <a:spcAft>
                <a:spcPts val="1200"/>
              </a:spcAft>
              <a:buFont typeface="Arial" panose="020B0604020202020204" pitchFamily="34" charset="0"/>
              <a:buChar char="•"/>
            </a:pPr>
            <a:r>
              <a:rPr lang="en-NZ" sz="3200" dirty="0"/>
              <a:t>a sense of self-efficacy and a strong desire to </a:t>
            </a:r>
            <a:r>
              <a:rPr lang="en-NZ" sz="3200" dirty="0" smtClean="0"/>
              <a:t>succeed</a:t>
            </a:r>
            <a:endParaRPr lang="en-NZ" sz="3200" dirty="0" smtClean="0"/>
          </a:p>
        </p:txBody>
      </p:sp>
      <p:pic>
        <p:nvPicPr>
          <p:cNvPr id="1026" name="Picture 2" descr="C:\Users\Rosemary\AppData\Local\Microsoft\Windows\Temporary Internet Files\Content.IE5\IYFC97K5\figure-magnifying-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656" y="4282"/>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00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8778" y="260520"/>
            <a:ext cx="8280000" cy="828000"/>
          </a:xfrm>
        </p:spPr>
        <p:txBody>
          <a:bodyPr/>
          <a:lstStyle/>
          <a:p>
            <a:r>
              <a:rPr lang="en-NZ" dirty="0" smtClean="0"/>
              <a:t>Students’ strategy use</a:t>
            </a:r>
            <a:endParaRPr lang="en-GB" dirty="0"/>
          </a:p>
        </p:txBody>
      </p:sp>
      <p:sp>
        <p:nvSpPr>
          <p:cNvPr id="4" name="Content Placeholder 3"/>
          <p:cNvSpPr>
            <a:spLocks noGrp="1"/>
          </p:cNvSpPr>
          <p:nvPr>
            <p:ph idx="1"/>
          </p:nvPr>
        </p:nvSpPr>
        <p:spPr>
          <a:xfrm>
            <a:off x="424800" y="1484784"/>
            <a:ext cx="8280000" cy="3960000"/>
          </a:xfrm>
        </p:spPr>
        <p:txBody>
          <a:bodyPr/>
          <a:lstStyle/>
          <a:p>
            <a:pPr marL="342900" lvl="1" indent="-342900">
              <a:spcAft>
                <a:spcPts val="1200"/>
              </a:spcAft>
              <a:buFont typeface="Arial" panose="020B0604020202020204" pitchFamily="34" charset="0"/>
              <a:buChar char="•"/>
            </a:pPr>
            <a:r>
              <a:rPr lang="en-NZ" sz="3200" dirty="0" smtClean="0"/>
              <a:t>of </a:t>
            </a:r>
            <a:r>
              <a:rPr lang="en-NZ" sz="3200" dirty="0"/>
              <a:t>independent learning and writing strategies (reading as an apprentice writer; planning/organising text; proofreading/editing; studying feedback)</a:t>
            </a:r>
          </a:p>
          <a:p>
            <a:pPr marL="342900" lvl="1" indent="-342900">
              <a:spcAft>
                <a:spcPts val="1200"/>
              </a:spcAft>
              <a:buFont typeface="Arial" panose="020B0604020202020204" pitchFamily="34" charset="0"/>
              <a:buChar char="•"/>
            </a:pPr>
            <a:r>
              <a:rPr lang="en-NZ" sz="3200" dirty="0"/>
              <a:t>of assistance from people (supervisors; capable peers; EAP teachers) …</a:t>
            </a:r>
          </a:p>
          <a:p>
            <a:pPr marL="342900" lvl="1" indent="-342900">
              <a:spcAft>
                <a:spcPts val="1200"/>
              </a:spcAft>
              <a:buFont typeface="Arial" panose="020B0604020202020204" pitchFamily="34" charset="0"/>
              <a:buChar char="•"/>
            </a:pPr>
            <a:r>
              <a:rPr lang="en-NZ" sz="3200" dirty="0"/>
              <a:t>… and other sources (on-line sources; courses; analysing published/student text models; analysing feedback on own texts)</a:t>
            </a:r>
          </a:p>
          <a:p>
            <a:endParaRPr lang="en-GB" dirty="0"/>
          </a:p>
        </p:txBody>
      </p:sp>
      <p:sp>
        <p:nvSpPr>
          <p:cNvPr id="2" name="Slide Number Placeholder 1"/>
          <p:cNvSpPr>
            <a:spLocks noGrp="1"/>
          </p:cNvSpPr>
          <p:nvPr>
            <p:ph type="sldNum" sz="quarter" idx="10"/>
          </p:nvPr>
        </p:nvSpPr>
        <p:spPr/>
        <p:txBody>
          <a:bodyPr/>
          <a:lstStyle/>
          <a:p>
            <a:fld id="{74C40181-95E3-49FA-B3CE-4EF31C781121}" type="slidenum">
              <a:rPr lang="en-NZ" smtClean="0"/>
              <a:t>22</a:t>
            </a:fld>
            <a:endParaRPr lang="en-NZ"/>
          </a:p>
        </p:txBody>
      </p:sp>
    </p:spTree>
    <p:extLst>
      <p:ext uri="{BB962C8B-B14F-4D97-AF65-F5344CB8AC3E}">
        <p14:creationId xmlns:p14="http://schemas.microsoft.com/office/powerpoint/2010/main" val="3973952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implications</a:t>
            </a:r>
            <a:endParaRPr lang="en-GB" dirty="0"/>
          </a:p>
        </p:txBody>
      </p:sp>
      <p:sp>
        <p:nvSpPr>
          <p:cNvPr id="4" name="Content Placeholder 3"/>
          <p:cNvSpPr>
            <a:spLocks noGrp="1"/>
          </p:cNvSpPr>
          <p:nvPr>
            <p:ph idx="1"/>
          </p:nvPr>
        </p:nvSpPr>
        <p:spPr/>
        <p:txBody>
          <a:bodyPr/>
          <a:lstStyle/>
          <a:p>
            <a:endParaRPr lang="en-GB"/>
          </a:p>
        </p:txBody>
      </p:sp>
      <p:sp>
        <p:nvSpPr>
          <p:cNvPr id="2" name="Slide Number Placeholder 1"/>
          <p:cNvSpPr>
            <a:spLocks noGrp="1"/>
          </p:cNvSpPr>
          <p:nvPr>
            <p:ph type="sldNum" sz="quarter" idx="10"/>
          </p:nvPr>
        </p:nvSpPr>
        <p:spPr/>
        <p:txBody>
          <a:bodyPr/>
          <a:lstStyle/>
          <a:p>
            <a:fld id="{74C40181-95E3-49FA-B3CE-4EF31C781121}" type="slidenum">
              <a:rPr lang="en-NZ" smtClean="0"/>
              <a:t>23</a:t>
            </a:fld>
            <a:endParaRPr lang="en-NZ"/>
          </a:p>
        </p:txBody>
      </p:sp>
    </p:spTree>
    <p:extLst>
      <p:ext uri="{BB962C8B-B14F-4D97-AF65-F5344CB8AC3E}">
        <p14:creationId xmlns:p14="http://schemas.microsoft.com/office/powerpoint/2010/main" val="463008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1. Need </a:t>
            </a:r>
            <a:r>
              <a:rPr lang="en-NZ" dirty="0"/>
              <a:t>for supervisors </a:t>
            </a:r>
            <a:r>
              <a:rPr lang="en-NZ" dirty="0" smtClean="0"/>
              <a:t/>
            </a:r>
            <a:br>
              <a:rPr lang="en-NZ" dirty="0" smtClean="0"/>
            </a:br>
            <a:r>
              <a:rPr lang="en-NZ" dirty="0" smtClean="0"/>
              <a:t>and </a:t>
            </a:r>
            <a:r>
              <a:rPr lang="en-NZ" dirty="0"/>
              <a:t>teachers to be aware of …. </a:t>
            </a:r>
            <a:endParaRPr lang="en-GB" dirty="0"/>
          </a:p>
        </p:txBody>
      </p:sp>
      <p:sp>
        <p:nvSpPr>
          <p:cNvPr id="3" name="Content Placeholder 2"/>
          <p:cNvSpPr>
            <a:spLocks noGrp="1"/>
          </p:cNvSpPr>
          <p:nvPr>
            <p:ph idx="1"/>
          </p:nvPr>
        </p:nvSpPr>
        <p:spPr/>
        <p:txBody>
          <a:bodyPr/>
          <a:lstStyle/>
          <a:p>
            <a:pPr marL="252000" indent="-252000">
              <a:spcBef>
                <a:spcPts val="400"/>
              </a:spcBef>
              <a:buFont typeface="Arial" panose="020B0604020202020204" pitchFamily="34" charset="0"/>
              <a:buChar char="•"/>
            </a:pPr>
            <a:r>
              <a:rPr lang="en-NZ" sz="2400" dirty="0" smtClean="0"/>
              <a:t>students</a:t>
            </a:r>
            <a:r>
              <a:rPr lang="en-NZ" sz="2400" dirty="0"/>
              <a:t>’ C1 and L1 learning history, and their influences on the various challenges they face during the transition period</a:t>
            </a:r>
          </a:p>
          <a:p>
            <a:pPr marL="252000" indent="-252000">
              <a:spcBef>
                <a:spcPts val="400"/>
              </a:spcBef>
              <a:buFont typeface="Arial" panose="020B0604020202020204" pitchFamily="34" charset="0"/>
              <a:buChar char="•"/>
            </a:pPr>
            <a:r>
              <a:rPr lang="en-NZ" sz="2400" dirty="0"/>
              <a:t>the concept of academic literacies (beyond the “deficit” model): that there are cultural differences in the types of writing, genre structures, writing style and the value assigned to coherent, logical and critical writing in students’ UG “learning history”; the validity of other ways of seeing the world/ structuring texts</a:t>
            </a:r>
          </a:p>
          <a:p>
            <a:pPr marL="252000" indent="-252000">
              <a:spcBef>
                <a:spcPts val="400"/>
              </a:spcBef>
              <a:buFont typeface="Arial" panose="020B0604020202020204" pitchFamily="34" charset="0"/>
              <a:buChar char="•"/>
            </a:pPr>
            <a:r>
              <a:rPr lang="en-NZ" sz="2400" dirty="0"/>
              <a:t>the paradox faced by PG students, who are learning to participate in an academic community by becoming independent </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24</a:t>
            </a:fld>
            <a:endParaRPr lang="en-GB" altLang="en-US"/>
          </a:p>
        </p:txBody>
      </p:sp>
    </p:spTree>
    <p:extLst>
      <p:ext uri="{BB962C8B-B14F-4D97-AF65-F5344CB8AC3E}">
        <p14:creationId xmlns:p14="http://schemas.microsoft.com/office/powerpoint/2010/main" val="2999638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spcBef>
                <a:spcPts val="1800"/>
              </a:spcBef>
              <a:buNone/>
            </a:pPr>
            <a:r>
              <a:rPr lang="en-NZ" sz="2400" dirty="0"/>
              <a:t>2. The particular value of supervisors/lecturers and capable peers (knowledge of content + language) </a:t>
            </a:r>
          </a:p>
          <a:p>
            <a:pPr marL="0" indent="0">
              <a:spcBef>
                <a:spcPts val="1800"/>
              </a:spcBef>
              <a:buNone/>
            </a:pPr>
            <a:r>
              <a:rPr lang="en-NZ" sz="2400" dirty="0"/>
              <a:t>3. The value of explicit writing instruction (</a:t>
            </a:r>
            <a:r>
              <a:rPr lang="en-NZ" sz="2400" dirty="0" smtClean="0"/>
              <a:t>EGAP, ESAP or within academic modules) </a:t>
            </a:r>
            <a:r>
              <a:rPr lang="en-NZ" sz="2400" dirty="0"/>
              <a:t>for “opening up” the many implicit aspects of academic literacies</a:t>
            </a:r>
            <a:r>
              <a:rPr lang="en-NZ" sz="2400" dirty="0" smtClean="0"/>
              <a:t>.</a:t>
            </a:r>
          </a:p>
          <a:p>
            <a:pPr>
              <a:spcBef>
                <a:spcPts val="1800"/>
              </a:spcBef>
            </a:pPr>
            <a:endParaRPr lang="en-NZ" sz="2400" dirty="0"/>
          </a:p>
          <a:p>
            <a:endParaRPr lang="en-GB" dirty="0"/>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25</a:t>
            </a:fld>
            <a:endParaRPr lang="en-GB" altLang="en-US"/>
          </a:p>
        </p:txBody>
      </p:sp>
    </p:spTree>
    <p:extLst>
      <p:ext uri="{BB962C8B-B14F-4D97-AF65-F5344CB8AC3E}">
        <p14:creationId xmlns:p14="http://schemas.microsoft.com/office/powerpoint/2010/main" val="3611563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059" y="1700808"/>
            <a:ext cx="8280000" cy="828000"/>
          </a:xfrm>
        </p:spPr>
        <p:txBody>
          <a:bodyPr/>
          <a:lstStyle/>
          <a:p>
            <a:pPr algn="ctr"/>
            <a:r>
              <a:rPr lang="en-GB" dirty="0" smtClean="0"/>
              <a:t>Helping students develop their</a:t>
            </a:r>
            <a:br>
              <a:rPr lang="en-GB" dirty="0" smtClean="0"/>
            </a:br>
            <a:r>
              <a:rPr lang="en-GB" dirty="0" smtClean="0"/>
              <a:t>academic literacy skills</a:t>
            </a:r>
            <a:endParaRPr lang="en-GB" dirty="0"/>
          </a:p>
        </p:txBody>
      </p:sp>
      <p:sp>
        <p:nvSpPr>
          <p:cNvPr id="3" name="Content Placeholder 2"/>
          <p:cNvSpPr>
            <a:spLocks noGrp="1"/>
          </p:cNvSpPr>
          <p:nvPr>
            <p:ph idx="1"/>
          </p:nvPr>
        </p:nvSpPr>
        <p:spPr>
          <a:xfrm>
            <a:off x="424800" y="1880736"/>
            <a:ext cx="8280000" cy="3960000"/>
          </a:xfrm>
        </p:spPr>
        <p:txBody>
          <a:bodyPr/>
          <a:lstStyle/>
          <a:p>
            <a:pPr marL="0" indent="0">
              <a:spcAft>
                <a:spcPts val="1200"/>
              </a:spcAft>
              <a:buNone/>
            </a:pPr>
            <a:r>
              <a:rPr lang="en-NZ" dirty="0" smtClean="0"/>
              <a:t> </a:t>
            </a:r>
            <a:endParaRPr lang="en-NZ" sz="24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26</a:t>
            </a:fld>
            <a:endParaRPr lang="en-GB" altLang="en-US"/>
          </a:p>
        </p:txBody>
      </p:sp>
    </p:spTree>
    <p:extLst>
      <p:ext uri="{BB962C8B-B14F-4D97-AF65-F5344CB8AC3E}">
        <p14:creationId xmlns:p14="http://schemas.microsoft.com/office/powerpoint/2010/main" val="274878395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620688"/>
            <a:ext cx="8280000" cy="828000"/>
          </a:xfrm>
        </p:spPr>
        <p:txBody>
          <a:bodyPr/>
          <a:lstStyle/>
          <a:p>
            <a:r>
              <a:rPr lang="en-GB" dirty="0" smtClean="0"/>
              <a:t>Generic </a:t>
            </a:r>
            <a:r>
              <a:rPr lang="en-GB" dirty="0" err="1" smtClean="0"/>
              <a:t>eap</a:t>
            </a:r>
            <a:r>
              <a:rPr lang="en-GB" dirty="0" smtClean="0"/>
              <a:t> writing provision</a:t>
            </a:r>
            <a:endParaRPr lang="en-GB" dirty="0"/>
          </a:p>
        </p:txBody>
      </p:sp>
      <p:sp>
        <p:nvSpPr>
          <p:cNvPr id="3" name="Content Placeholder 2"/>
          <p:cNvSpPr>
            <a:spLocks noGrp="1"/>
          </p:cNvSpPr>
          <p:nvPr>
            <p:ph idx="1"/>
          </p:nvPr>
        </p:nvSpPr>
        <p:spPr>
          <a:xfrm>
            <a:off x="432907" y="1628800"/>
            <a:ext cx="8280000" cy="3960000"/>
          </a:xfrm>
        </p:spPr>
        <p:txBody>
          <a:bodyPr/>
          <a:lstStyle/>
          <a:p>
            <a:r>
              <a:rPr lang="en-GB" sz="2800" dirty="0"/>
              <a:t>d</a:t>
            </a:r>
            <a:r>
              <a:rPr lang="en-GB" sz="2800" dirty="0" smtClean="0"/>
              <a:t>evelop academic language – through direct teaching (vocabulary, grammar, linkers)</a:t>
            </a:r>
          </a:p>
          <a:p>
            <a:r>
              <a:rPr lang="en-GB" sz="2800" dirty="0" smtClean="0"/>
              <a:t>show organisation of different genres (sections/sub-sections; ‘signposting’ text)</a:t>
            </a:r>
          </a:p>
          <a:p>
            <a:r>
              <a:rPr lang="en-GB" sz="2800" dirty="0" smtClean="0"/>
              <a:t>develop </a:t>
            </a:r>
            <a:r>
              <a:rPr lang="en-GB" sz="2800" dirty="0"/>
              <a:t>summarising skills</a:t>
            </a:r>
          </a:p>
          <a:p>
            <a:r>
              <a:rPr lang="en-GB" sz="2800" dirty="0"/>
              <a:t>d</a:t>
            </a:r>
            <a:r>
              <a:rPr lang="en-GB" sz="2800" dirty="0" smtClean="0"/>
              <a:t>evelop ‘noticing’ skills: in reading (of texts, FB) </a:t>
            </a:r>
          </a:p>
          <a:p>
            <a:r>
              <a:rPr lang="en-GB" sz="2800" dirty="0"/>
              <a:t>d</a:t>
            </a:r>
            <a:r>
              <a:rPr lang="en-GB" sz="2800" dirty="0" smtClean="0"/>
              <a:t>evelop students’ confidence to ask for information about tasks (rubrics, criteria)</a:t>
            </a:r>
          </a:p>
          <a:p>
            <a:r>
              <a:rPr lang="en-GB" sz="2800" dirty="0" smtClean="0"/>
              <a:t>talk </a:t>
            </a:r>
            <a:r>
              <a:rPr lang="en-GB" sz="2800" dirty="0"/>
              <a:t>about proof readers: </a:t>
            </a:r>
            <a:r>
              <a:rPr lang="en-GB" sz="2800" dirty="0" smtClean="0"/>
              <a:t>who, </a:t>
            </a:r>
            <a:r>
              <a:rPr lang="en-GB" sz="2800" dirty="0"/>
              <a:t>and what they can do</a:t>
            </a:r>
          </a:p>
          <a:p>
            <a:endParaRPr lang="en-GB" sz="2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27</a:t>
            </a:fld>
            <a:endParaRPr lang="en-GB" altLang="en-US"/>
          </a:p>
        </p:txBody>
      </p:sp>
    </p:spTree>
    <p:extLst>
      <p:ext uri="{BB962C8B-B14F-4D97-AF65-F5344CB8AC3E}">
        <p14:creationId xmlns:p14="http://schemas.microsoft.com/office/powerpoint/2010/main" val="1472308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773838"/>
            <a:ext cx="8280000" cy="828000"/>
          </a:xfrm>
        </p:spPr>
        <p:txBody>
          <a:bodyPr/>
          <a:lstStyle/>
          <a:p>
            <a:r>
              <a:rPr lang="en-GB" sz="3600" dirty="0" smtClean="0"/>
              <a:t>Writing development </a:t>
            </a:r>
            <a:br>
              <a:rPr lang="en-GB" sz="3600" dirty="0" smtClean="0"/>
            </a:br>
            <a:r>
              <a:rPr lang="en-GB" sz="3600" dirty="0" smtClean="0"/>
              <a:t>embedded in academic </a:t>
            </a:r>
            <a:r>
              <a:rPr lang="en-GB" sz="3600" dirty="0" err="1" smtClean="0"/>
              <a:t>progammes</a:t>
            </a:r>
            <a:endParaRPr lang="en-GB" sz="3600" dirty="0"/>
          </a:p>
        </p:txBody>
      </p:sp>
      <p:sp>
        <p:nvSpPr>
          <p:cNvPr id="3" name="Content Placeholder 2"/>
          <p:cNvSpPr>
            <a:spLocks noGrp="1"/>
          </p:cNvSpPr>
          <p:nvPr>
            <p:ph idx="1"/>
          </p:nvPr>
        </p:nvSpPr>
        <p:spPr>
          <a:xfrm>
            <a:off x="424800" y="1826996"/>
            <a:ext cx="8280000" cy="3960000"/>
          </a:xfrm>
        </p:spPr>
        <p:txBody>
          <a:bodyPr/>
          <a:lstStyle/>
          <a:p>
            <a:r>
              <a:rPr lang="en-GB" sz="2800" dirty="0"/>
              <a:t>d</a:t>
            </a:r>
            <a:r>
              <a:rPr lang="en-GB" sz="2800" dirty="0" smtClean="0"/>
              <a:t>iscuss writing task when presenting assessed writing tasks: </a:t>
            </a:r>
            <a:r>
              <a:rPr lang="en-GB" sz="2400" dirty="0"/>
              <a:t>r</a:t>
            </a:r>
            <a:r>
              <a:rPr lang="en-GB" sz="2400" dirty="0" smtClean="0"/>
              <a:t>ubrics; marking criteria</a:t>
            </a:r>
          </a:p>
          <a:p>
            <a:r>
              <a:rPr lang="en-GB" sz="2800" dirty="0"/>
              <a:t>w</a:t>
            </a:r>
            <a:r>
              <a:rPr lang="en-GB" sz="2800" dirty="0" smtClean="0"/>
              <a:t>ork through examples of successful/unsuccessful writing (published/students’) as apprentice writers…</a:t>
            </a:r>
          </a:p>
          <a:p>
            <a:r>
              <a:rPr lang="en-GB" sz="2800" dirty="0" smtClean="0"/>
              <a:t>…with feedback</a:t>
            </a:r>
          </a:p>
          <a:p>
            <a:r>
              <a:rPr lang="en-GB" sz="2800" dirty="0"/>
              <a:t>s</a:t>
            </a:r>
            <a:r>
              <a:rPr lang="en-GB" sz="2800" dirty="0" smtClean="0"/>
              <a:t>how how to use reading in successful writing </a:t>
            </a:r>
          </a:p>
          <a:p>
            <a:r>
              <a:rPr lang="en-GB" sz="2800" dirty="0"/>
              <a:t>s</a:t>
            </a:r>
            <a:r>
              <a:rPr lang="en-GB" sz="2800" dirty="0" smtClean="0"/>
              <a:t>how how to use own experience</a:t>
            </a:r>
          </a:p>
          <a:p>
            <a:r>
              <a:rPr lang="en-GB" sz="2800" dirty="0"/>
              <a:t>e</a:t>
            </a:r>
            <a:r>
              <a:rPr lang="en-GB" sz="2800" dirty="0" smtClean="0"/>
              <a:t>ncourage informed peer support</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28</a:t>
            </a:fld>
            <a:endParaRPr lang="en-GB" altLang="en-US" dirty="0"/>
          </a:p>
        </p:txBody>
      </p:sp>
    </p:spTree>
    <p:extLst>
      <p:ext uri="{BB962C8B-B14F-4D97-AF65-F5344CB8AC3E}">
        <p14:creationId xmlns:p14="http://schemas.microsoft.com/office/powerpoint/2010/main" val="150070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Good practice </a:t>
            </a:r>
            <a:br>
              <a:rPr lang="en-GB" dirty="0" smtClean="0"/>
            </a:br>
            <a:r>
              <a:rPr lang="en-GB" dirty="0" smtClean="0"/>
              <a:t>in academic teaching</a:t>
            </a:r>
            <a:endParaRPr lang="en-GB" dirty="0"/>
          </a:p>
        </p:txBody>
      </p:sp>
      <p:sp>
        <p:nvSpPr>
          <p:cNvPr id="3" name="Content Placeholder 2"/>
          <p:cNvSpPr>
            <a:spLocks noGrp="1"/>
          </p:cNvSpPr>
          <p:nvPr>
            <p:ph idx="1"/>
          </p:nvPr>
        </p:nvSpPr>
        <p:spPr/>
        <p:txBody>
          <a:bodyPr/>
          <a:lstStyle/>
          <a:p>
            <a:r>
              <a:rPr lang="en-GB" sz="2800" dirty="0"/>
              <a:t>b</a:t>
            </a:r>
            <a:r>
              <a:rPr lang="en-GB" sz="2800" dirty="0" smtClean="0"/>
              <a:t>ringing writing into the teaching space (classroom/online) – encouraging questions about it</a:t>
            </a:r>
          </a:p>
          <a:p>
            <a:r>
              <a:rPr lang="en-GB" sz="2800" dirty="0" smtClean="0"/>
              <a:t>discussion of writing tasks in class/online</a:t>
            </a:r>
          </a:p>
          <a:p>
            <a:r>
              <a:rPr lang="en-GB" sz="2800" dirty="0"/>
              <a:t>c</a:t>
            </a:r>
            <a:r>
              <a:rPr lang="en-GB" sz="2800" dirty="0" smtClean="0"/>
              <a:t>lear, and explained, writing task rubrics</a:t>
            </a:r>
          </a:p>
          <a:p>
            <a:r>
              <a:rPr lang="en-GB" sz="2800" dirty="0"/>
              <a:t>c</a:t>
            </a:r>
            <a:r>
              <a:rPr lang="en-GB" sz="2800" dirty="0" smtClean="0"/>
              <a:t>lear, and explained, marking criteria</a:t>
            </a:r>
          </a:p>
          <a:p>
            <a:r>
              <a:rPr lang="en-GB" sz="2800" dirty="0"/>
              <a:t>f</a:t>
            </a:r>
            <a:r>
              <a:rPr lang="en-GB" sz="2800" dirty="0" smtClean="0"/>
              <a:t>ormative feedback on outlines/drafts</a:t>
            </a:r>
          </a:p>
          <a:p>
            <a:r>
              <a:rPr lang="en-GB" sz="2800" dirty="0"/>
              <a:t>c</a:t>
            </a:r>
            <a:r>
              <a:rPr lang="en-GB" sz="2800" dirty="0" smtClean="0"/>
              <a:t>lear feedback </a:t>
            </a:r>
            <a:r>
              <a:rPr lang="en-GB" sz="2800" smtClean="0"/>
              <a:t>that includes  </a:t>
            </a:r>
            <a:r>
              <a:rPr lang="en-GB" sz="2800" dirty="0" smtClean="0"/>
              <a:t>specific reference to examples in the student’s text</a:t>
            </a:r>
            <a:endParaRPr lang="en-GB" sz="2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29</a:t>
            </a:fld>
            <a:endParaRPr lang="en-GB" altLang="en-US"/>
          </a:p>
        </p:txBody>
      </p:sp>
    </p:spTree>
    <p:extLst>
      <p:ext uri="{BB962C8B-B14F-4D97-AF65-F5344CB8AC3E}">
        <p14:creationId xmlns:p14="http://schemas.microsoft.com/office/powerpoint/2010/main" val="820774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Aim of the research:</a:t>
            </a:r>
            <a:endParaRPr lang="en-GB" dirty="0"/>
          </a:p>
        </p:txBody>
      </p:sp>
      <p:sp>
        <p:nvSpPr>
          <p:cNvPr id="3" name="Content Placeholder 2"/>
          <p:cNvSpPr>
            <a:spLocks noGrp="1"/>
          </p:cNvSpPr>
          <p:nvPr>
            <p:ph idx="1"/>
          </p:nvPr>
        </p:nvSpPr>
        <p:spPr/>
        <p:txBody>
          <a:bodyPr/>
          <a:lstStyle/>
          <a:p>
            <a:pPr marL="0" indent="0">
              <a:buNone/>
            </a:pPr>
            <a:r>
              <a:rPr lang="en-NZ" sz="2800" dirty="0" smtClean="0"/>
              <a:t>To </a:t>
            </a:r>
            <a:r>
              <a:rPr lang="en-NZ" sz="2800" dirty="0"/>
              <a:t>explore, using narrative frames and interviews, the…</a:t>
            </a:r>
          </a:p>
          <a:p>
            <a:pPr marL="1005750" lvl="2" indent="-285750">
              <a:spcBef>
                <a:spcPts val="400"/>
              </a:spcBef>
              <a:buFont typeface="Arial" panose="020B0604020202020204" pitchFamily="34" charset="0"/>
              <a:buChar char="•"/>
            </a:pPr>
            <a:r>
              <a:rPr lang="en-NZ" sz="2800" dirty="0"/>
              <a:t>prior knowledge and experience </a:t>
            </a:r>
          </a:p>
          <a:p>
            <a:pPr marL="1005750" lvl="2" indent="-285750">
              <a:spcBef>
                <a:spcPts val="400"/>
              </a:spcBef>
              <a:buFont typeface="Arial" panose="020B0604020202020204" pitchFamily="34" charset="0"/>
              <a:buChar char="•"/>
            </a:pPr>
            <a:r>
              <a:rPr lang="en-NZ" sz="2800" dirty="0"/>
              <a:t>current difficulties and perceived weaknesses</a:t>
            </a:r>
          </a:p>
          <a:p>
            <a:pPr marL="1005750" lvl="2" indent="-285750">
              <a:spcBef>
                <a:spcPts val="400"/>
              </a:spcBef>
              <a:buFont typeface="Arial" panose="020B0604020202020204" pitchFamily="34" charset="0"/>
              <a:buChar char="•"/>
            </a:pPr>
            <a:r>
              <a:rPr lang="en-NZ" sz="2800" dirty="0"/>
              <a:t>coping strategies</a:t>
            </a:r>
          </a:p>
          <a:p>
            <a:pPr lvl="2">
              <a:spcBef>
                <a:spcPts val="600"/>
              </a:spcBef>
            </a:pPr>
            <a:r>
              <a:rPr lang="en-NZ" sz="2800" dirty="0"/>
              <a:t>… of international students making the transition to postgraduate writing in an </a:t>
            </a:r>
            <a:r>
              <a:rPr lang="en-NZ" sz="2800" dirty="0" smtClean="0"/>
              <a:t>Anglo-western </a:t>
            </a:r>
            <a:r>
              <a:rPr lang="en-NZ" sz="2800" dirty="0"/>
              <a:t>university </a:t>
            </a:r>
          </a:p>
          <a:p>
            <a:endParaRPr lang="en-GB" sz="2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a:t>
            </a:fld>
            <a:endParaRPr lang="en-GB" altLang="en-US"/>
          </a:p>
        </p:txBody>
      </p:sp>
    </p:spTree>
    <p:extLst>
      <p:ext uri="{BB962C8B-B14F-4D97-AF65-F5344CB8AC3E}">
        <p14:creationId xmlns:p14="http://schemas.microsoft.com/office/powerpoint/2010/main" val="3243510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Questions?</a:t>
            </a: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30</a:t>
            </a:fld>
            <a:endParaRPr lang="en-GB" altLang="en-US"/>
          </a:p>
        </p:txBody>
      </p:sp>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316" y="2708920"/>
            <a:ext cx="4329369" cy="327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32953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404664"/>
            <a:ext cx="8280000" cy="828000"/>
          </a:xfrm>
        </p:spPr>
        <p:txBody>
          <a:bodyPr/>
          <a:lstStyle/>
          <a:p>
            <a:r>
              <a:rPr lang="en-GB" dirty="0" smtClean="0"/>
              <a:t>references</a:t>
            </a:r>
            <a:endParaRPr lang="en-GB" dirty="0"/>
          </a:p>
        </p:txBody>
      </p:sp>
      <p:sp>
        <p:nvSpPr>
          <p:cNvPr id="3" name="Content Placeholder 2"/>
          <p:cNvSpPr>
            <a:spLocks noGrp="1"/>
          </p:cNvSpPr>
          <p:nvPr>
            <p:ph idx="1"/>
          </p:nvPr>
        </p:nvSpPr>
        <p:spPr>
          <a:xfrm>
            <a:off x="251520" y="1412776"/>
            <a:ext cx="8280000" cy="3960000"/>
          </a:xfrm>
        </p:spPr>
        <p:txBody>
          <a:bodyPr/>
          <a:lstStyle/>
          <a:p>
            <a:pPr marL="0" indent="0">
              <a:spcAft>
                <a:spcPts val="300"/>
              </a:spcAft>
              <a:buNone/>
            </a:pPr>
            <a:r>
              <a:rPr lang="en-NZ" sz="1400" dirty="0"/>
              <a:t>Barkhuizen, G. (2014). Revisiting narrative frames: An instrument for investigating language teaching and learning. </a:t>
            </a:r>
            <a:r>
              <a:rPr lang="en-NZ" sz="1400" i="1" dirty="0"/>
              <a:t>System, 47</a:t>
            </a:r>
            <a:r>
              <a:rPr lang="en-NZ" sz="1400" dirty="0"/>
              <a:t>, 12-27. </a:t>
            </a:r>
          </a:p>
          <a:p>
            <a:pPr marL="0" indent="0">
              <a:spcAft>
                <a:spcPts val="300"/>
              </a:spcAft>
              <a:buNone/>
            </a:pPr>
            <a:r>
              <a:rPr lang="en-NZ" sz="1400" dirty="0"/>
              <a:t>Barkhuizen, G. &amp; </a:t>
            </a:r>
            <a:r>
              <a:rPr lang="en-NZ" sz="1400" dirty="0" err="1"/>
              <a:t>Wette</a:t>
            </a:r>
            <a:r>
              <a:rPr lang="en-NZ" sz="1400" dirty="0"/>
              <a:t>, R. (2008). Narrative frames for investigating the experiences of language teachers. </a:t>
            </a:r>
            <a:r>
              <a:rPr lang="en-NZ" sz="1400" i="1" dirty="0"/>
              <a:t>System, 36</a:t>
            </a:r>
            <a:r>
              <a:rPr lang="en-NZ" sz="1400" dirty="0"/>
              <a:t>, 372-387. </a:t>
            </a:r>
          </a:p>
          <a:p>
            <a:pPr marL="0" indent="0">
              <a:spcAft>
                <a:spcPts val="300"/>
              </a:spcAft>
              <a:buNone/>
            </a:pPr>
            <a:r>
              <a:rPr lang="en-NZ" sz="1400" dirty="0"/>
              <a:t>Lea, M. (2008). Academic literacies in theory and practice. In B. Street &amp; N. </a:t>
            </a:r>
            <a:r>
              <a:rPr lang="en-NZ" sz="1400" dirty="0" err="1"/>
              <a:t>Hornberger</a:t>
            </a:r>
            <a:r>
              <a:rPr lang="en-NZ" sz="1400" dirty="0"/>
              <a:t> (Eds.), </a:t>
            </a:r>
            <a:r>
              <a:rPr lang="en-NZ" sz="1400" i="1" dirty="0" err="1"/>
              <a:t>Encyclopedia</a:t>
            </a:r>
            <a:r>
              <a:rPr lang="en-NZ" sz="1400" i="1" dirty="0"/>
              <a:t> of language and education </a:t>
            </a:r>
            <a:r>
              <a:rPr lang="en-NZ" sz="1400" dirty="0"/>
              <a:t>(p. 227-238). New York: Springer. </a:t>
            </a:r>
          </a:p>
          <a:p>
            <a:pPr marL="0" indent="0">
              <a:spcAft>
                <a:spcPts val="300"/>
              </a:spcAft>
              <a:buNone/>
            </a:pPr>
            <a:r>
              <a:rPr lang="en-NZ" sz="1400" dirty="0"/>
              <a:t>Lea, M. &amp; Street, B. (1998). Student writing in higher education: An Academic Literacies approach. </a:t>
            </a:r>
            <a:r>
              <a:rPr lang="en-NZ" sz="1400" i="1" dirty="0"/>
              <a:t>Studies in Higher Education, 23,</a:t>
            </a:r>
            <a:r>
              <a:rPr lang="en-NZ" sz="1400" dirty="0"/>
              <a:t> 157-172. </a:t>
            </a:r>
          </a:p>
          <a:p>
            <a:pPr marL="0" indent="0">
              <a:spcAft>
                <a:spcPts val="300"/>
              </a:spcAft>
              <a:buNone/>
            </a:pPr>
            <a:r>
              <a:rPr lang="en-NZ" sz="1400" dirty="0"/>
              <a:t>Lave, J. &amp; Wenger, E. (1991). </a:t>
            </a:r>
            <a:r>
              <a:rPr lang="en-NZ" sz="1400" i="1" dirty="0"/>
              <a:t>Situated learning: Legitimate peripheral participation</a:t>
            </a:r>
            <a:r>
              <a:rPr lang="en-NZ" sz="1400" dirty="0"/>
              <a:t>. Cambridge: Cambridge University Press. </a:t>
            </a:r>
          </a:p>
          <a:p>
            <a:pPr marL="0" indent="0">
              <a:spcAft>
                <a:spcPts val="300"/>
              </a:spcAft>
              <a:buNone/>
            </a:pPr>
            <a:r>
              <a:rPr lang="en-NZ" sz="1400" dirty="0" err="1"/>
              <a:t>Scardamalia</a:t>
            </a:r>
            <a:r>
              <a:rPr lang="en-NZ" sz="1400" dirty="0"/>
              <a:t>, M. &amp; </a:t>
            </a:r>
            <a:r>
              <a:rPr lang="en-NZ" sz="1400" dirty="0" err="1"/>
              <a:t>Bereiter</a:t>
            </a:r>
            <a:r>
              <a:rPr lang="en-NZ" sz="1400" dirty="0"/>
              <a:t>, C. (1991). Literate expertise. In </a:t>
            </a:r>
            <a:r>
              <a:rPr lang="en-NZ" sz="1400" dirty="0" err="1"/>
              <a:t>K.A.Ericsson</a:t>
            </a:r>
            <a:r>
              <a:rPr lang="en-NZ" sz="1400" dirty="0"/>
              <a:t> &amp; J. Smith (Eds.), </a:t>
            </a:r>
            <a:r>
              <a:rPr lang="en-NZ" sz="1400" i="1" dirty="0"/>
              <a:t>Toward a general theory of expertise. </a:t>
            </a:r>
            <a:r>
              <a:rPr lang="en-NZ" sz="1400" dirty="0"/>
              <a:t>(pp. 172-194). Cambridge: Cambridge University Press. </a:t>
            </a:r>
          </a:p>
          <a:p>
            <a:pPr marL="0" indent="0">
              <a:spcAft>
                <a:spcPts val="300"/>
              </a:spcAft>
              <a:buNone/>
            </a:pPr>
            <a:r>
              <a:rPr lang="en-NZ" sz="1400" dirty="0" err="1"/>
              <a:t>Tobell</a:t>
            </a:r>
            <a:r>
              <a:rPr lang="en-NZ" sz="1400" dirty="0"/>
              <a:t>, J., O’Donnell, V. &amp; </a:t>
            </a:r>
            <a:r>
              <a:rPr lang="en-NZ" sz="1400" dirty="0" err="1"/>
              <a:t>Zammit</a:t>
            </a:r>
            <a:r>
              <a:rPr lang="en-NZ" sz="1400" dirty="0"/>
              <a:t>, M. (2010). Exploring transition to postgraduate study: shifting identities in interaction with communities, practice and participation. </a:t>
            </a:r>
            <a:r>
              <a:rPr lang="en-NZ" sz="1400" i="1" dirty="0"/>
              <a:t>British Educational Research Journal, 36,</a:t>
            </a:r>
            <a:r>
              <a:rPr lang="en-NZ" sz="1400" dirty="0"/>
              <a:t> 261-278. </a:t>
            </a:r>
          </a:p>
          <a:p>
            <a:pPr marL="0" indent="0">
              <a:spcAft>
                <a:spcPts val="300"/>
              </a:spcAft>
              <a:buNone/>
            </a:pPr>
            <a:r>
              <a:rPr lang="en-NZ" sz="1400" dirty="0" err="1"/>
              <a:t>Volet</a:t>
            </a:r>
            <a:r>
              <a:rPr lang="en-NZ" sz="1400" dirty="0"/>
              <a:t>, S. (1999). Learning across cultures: appropriateness of knowledge transfer. </a:t>
            </a:r>
            <a:r>
              <a:rPr lang="en-NZ" sz="1400" i="1" dirty="0"/>
              <a:t>Int. Journal of Educational Research, 31,</a:t>
            </a:r>
            <a:r>
              <a:rPr lang="en-NZ" sz="1400" dirty="0"/>
              <a:t> 625-643. </a:t>
            </a:r>
          </a:p>
          <a:p>
            <a:pPr marL="0" indent="0">
              <a:spcAft>
                <a:spcPts val="300"/>
              </a:spcAft>
              <a:buNone/>
            </a:pPr>
            <a:r>
              <a:rPr lang="en-NZ" sz="1400" dirty="0"/>
              <a:t>Wingate, U. (2015). </a:t>
            </a:r>
            <a:r>
              <a:rPr lang="en-NZ" sz="1400" i="1" dirty="0"/>
              <a:t>Academic literacy and student diversity: The case for inclusive practice.</a:t>
            </a:r>
            <a:r>
              <a:rPr lang="en-NZ" sz="1400" dirty="0"/>
              <a:t> Bristol: Multilingual Matters. </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31</a:t>
            </a:fld>
            <a:endParaRPr lang="en-GB" altLang="en-US"/>
          </a:p>
        </p:txBody>
      </p:sp>
    </p:spTree>
    <p:extLst>
      <p:ext uri="{BB962C8B-B14F-4D97-AF65-F5344CB8AC3E}">
        <p14:creationId xmlns:p14="http://schemas.microsoft.com/office/powerpoint/2010/main" val="164588886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40181-95E3-49FA-B3CE-4EF31C781121}" type="slidenum">
              <a:rPr lang="en-NZ" smtClean="0"/>
              <a:pPr/>
              <a:t>32</a:t>
            </a:fld>
            <a:endParaRPr lang="en-NZ"/>
          </a:p>
        </p:txBody>
      </p:sp>
      <p:sp>
        <p:nvSpPr>
          <p:cNvPr id="3" name="TextBox 2"/>
          <p:cNvSpPr txBox="1"/>
          <p:nvPr/>
        </p:nvSpPr>
        <p:spPr>
          <a:xfrm>
            <a:off x="374836" y="332656"/>
            <a:ext cx="7992888" cy="584775"/>
          </a:xfrm>
          <a:prstGeom prst="rect">
            <a:avLst/>
          </a:prstGeom>
          <a:noFill/>
        </p:spPr>
        <p:txBody>
          <a:bodyPr wrap="square" rtlCol="0">
            <a:spAutoFit/>
          </a:bodyPr>
          <a:lstStyle/>
          <a:p>
            <a:r>
              <a:rPr lang="en-NZ" sz="3200" b="1" cap="all" dirty="0" smtClean="0">
                <a:solidFill>
                  <a:schemeClr val="accent1"/>
                </a:solidFill>
                <a:latin typeface="+mj-lt"/>
                <a:ea typeface="+mj-ea"/>
                <a:cs typeface="+mj-cs"/>
              </a:rPr>
              <a:t>comments </a:t>
            </a:r>
            <a:r>
              <a:rPr lang="en-NZ" sz="3200" b="1" cap="all" dirty="0">
                <a:solidFill>
                  <a:schemeClr val="accent1"/>
                </a:solidFill>
                <a:latin typeface="+mj-lt"/>
                <a:ea typeface="+mj-ea"/>
                <a:cs typeface="+mj-cs"/>
              </a:rPr>
              <a:t>on narrative frames</a:t>
            </a:r>
          </a:p>
        </p:txBody>
      </p:sp>
      <p:sp>
        <p:nvSpPr>
          <p:cNvPr id="4" name="Rectangle 3"/>
          <p:cNvSpPr/>
          <p:nvPr/>
        </p:nvSpPr>
        <p:spPr>
          <a:xfrm>
            <a:off x="374836" y="915104"/>
            <a:ext cx="8134647" cy="5324535"/>
          </a:xfrm>
          <a:prstGeom prst="rect">
            <a:avLst/>
          </a:prstGeom>
        </p:spPr>
        <p:txBody>
          <a:bodyPr wrap="square">
            <a:spAutoFit/>
          </a:bodyPr>
          <a:lstStyle/>
          <a:p>
            <a:pPr marL="0" lvl="1">
              <a:spcAft>
                <a:spcPts val="1200"/>
              </a:spcAft>
            </a:pPr>
            <a:r>
              <a:rPr lang="en-NZ" b="1" dirty="0" smtClean="0"/>
              <a:t>Participants:</a:t>
            </a:r>
            <a:endParaRPr lang="en-NZ" b="1" dirty="0"/>
          </a:p>
          <a:p>
            <a:pPr marL="342900" lvl="1" indent="-342900">
              <a:spcAft>
                <a:spcPts val="1200"/>
              </a:spcAft>
              <a:buFont typeface="Arial" panose="020B0604020202020204" pitchFamily="34" charset="0"/>
              <a:buChar char="•"/>
            </a:pPr>
            <a:r>
              <a:rPr lang="en-NZ" dirty="0" smtClean="0"/>
              <a:t>Activated thinking </a:t>
            </a:r>
            <a:r>
              <a:rPr lang="en-NZ" dirty="0"/>
              <a:t>about these </a:t>
            </a:r>
            <a:r>
              <a:rPr lang="en-NZ" dirty="0" smtClean="0"/>
              <a:t>topics</a:t>
            </a:r>
            <a:endParaRPr lang="en-NZ" dirty="0"/>
          </a:p>
          <a:p>
            <a:pPr marL="342900" lvl="1" indent="-342900">
              <a:spcAft>
                <a:spcPts val="1200"/>
              </a:spcAft>
              <a:buFont typeface="Arial" panose="020B0604020202020204" pitchFamily="34" charset="0"/>
              <a:buChar char="•"/>
            </a:pPr>
            <a:r>
              <a:rPr lang="en-NZ" dirty="0" smtClean="0"/>
              <a:t>Helped prepare </a:t>
            </a:r>
            <a:r>
              <a:rPr lang="en-NZ" dirty="0"/>
              <a:t>for </a:t>
            </a:r>
            <a:r>
              <a:rPr lang="en-NZ" dirty="0" smtClean="0"/>
              <a:t>interviews </a:t>
            </a:r>
            <a:endParaRPr lang="en-NZ" dirty="0"/>
          </a:p>
          <a:p>
            <a:pPr marL="342900" lvl="1" indent="-342900">
              <a:spcAft>
                <a:spcPts val="1200"/>
              </a:spcAft>
              <a:buFont typeface="Arial" panose="020B0604020202020204" pitchFamily="34" charset="0"/>
              <a:buChar char="•"/>
            </a:pPr>
            <a:r>
              <a:rPr lang="en-NZ" dirty="0" smtClean="0"/>
              <a:t>Gave time </a:t>
            </a:r>
            <a:r>
              <a:rPr lang="en-NZ" dirty="0"/>
              <a:t>to think, reflect and </a:t>
            </a:r>
            <a:r>
              <a:rPr lang="en-NZ" dirty="0" smtClean="0"/>
              <a:t>remember  </a:t>
            </a:r>
            <a:r>
              <a:rPr lang="en-NZ" dirty="0"/>
              <a:t>– not possible in interviews </a:t>
            </a:r>
          </a:p>
          <a:p>
            <a:pPr marL="342900" lvl="1" indent="-342900">
              <a:spcAft>
                <a:spcPts val="1200"/>
              </a:spcAft>
              <a:buFont typeface="Arial" panose="020B0604020202020204" pitchFamily="34" charset="0"/>
              <a:buChar char="•"/>
            </a:pPr>
            <a:r>
              <a:rPr lang="en-NZ" dirty="0" smtClean="0"/>
              <a:t>Guided </a:t>
            </a:r>
            <a:r>
              <a:rPr lang="en-NZ" dirty="0"/>
              <a:t>structure helpful: </a:t>
            </a:r>
            <a:r>
              <a:rPr lang="en-NZ" dirty="0" smtClean="0"/>
              <a:t>kept on </a:t>
            </a:r>
            <a:r>
              <a:rPr lang="en-NZ" dirty="0"/>
              <a:t>track - narrowed the topics </a:t>
            </a:r>
            <a:r>
              <a:rPr lang="en-NZ" dirty="0" smtClean="0"/>
              <a:t>down</a:t>
            </a:r>
            <a:endParaRPr lang="en-NZ" dirty="0"/>
          </a:p>
          <a:p>
            <a:pPr marL="342900" lvl="1" indent="-342900">
              <a:spcAft>
                <a:spcPts val="1200"/>
              </a:spcAft>
              <a:buFont typeface="Arial" panose="020B0604020202020204" pitchFamily="34" charset="0"/>
              <a:buChar char="•"/>
            </a:pPr>
            <a:r>
              <a:rPr lang="en-NZ" dirty="0"/>
              <a:t>Straightforward to complete – “like a cloze”</a:t>
            </a:r>
          </a:p>
          <a:p>
            <a:pPr>
              <a:spcAft>
                <a:spcPts val="1200"/>
              </a:spcAft>
            </a:pPr>
            <a:r>
              <a:rPr lang="en-NZ" b="1" dirty="0" smtClean="0"/>
              <a:t>Researcher:</a:t>
            </a:r>
            <a:endParaRPr lang="en-NZ" b="1" dirty="0"/>
          </a:p>
          <a:p>
            <a:pPr>
              <a:spcAft>
                <a:spcPts val="400"/>
              </a:spcAft>
            </a:pPr>
            <a:r>
              <a:rPr lang="en-NZ" sz="2000" dirty="0" smtClean="0">
                <a:sym typeface="Wingdings" panose="05000000000000000000" pitchFamily="2" charset="2"/>
              </a:rPr>
              <a:t> </a:t>
            </a:r>
            <a:r>
              <a:rPr lang="en-NZ" sz="2000" dirty="0" smtClean="0"/>
              <a:t>Themed responses facilitated </a:t>
            </a:r>
            <a:r>
              <a:rPr lang="en-NZ" sz="2000" dirty="0"/>
              <a:t>data analysis </a:t>
            </a:r>
          </a:p>
          <a:p>
            <a:pPr marL="285750" indent="-285750">
              <a:spcAft>
                <a:spcPts val="400"/>
              </a:spcAft>
              <a:buFont typeface="Wingdings"/>
              <a:buChar char="J"/>
            </a:pPr>
            <a:r>
              <a:rPr lang="en-NZ" sz="2000" dirty="0" smtClean="0"/>
              <a:t>Provided insights into participants’ perspectives and lived experiences </a:t>
            </a:r>
          </a:p>
          <a:p>
            <a:pPr>
              <a:spcAft>
                <a:spcPts val="400"/>
              </a:spcAft>
            </a:pPr>
            <a:r>
              <a:rPr lang="en-NZ" sz="2000" dirty="0" smtClean="0">
                <a:sym typeface="Wingdings" panose="05000000000000000000" pitchFamily="2" charset="2"/>
              </a:rPr>
              <a:t> Some participants </a:t>
            </a:r>
            <a:r>
              <a:rPr lang="en-NZ" sz="2000" dirty="0" smtClean="0"/>
              <a:t>wrote </a:t>
            </a:r>
            <a:r>
              <a:rPr lang="en-NZ" sz="2000" dirty="0"/>
              <a:t>relatively </a:t>
            </a:r>
            <a:r>
              <a:rPr lang="en-NZ" sz="2000" dirty="0" smtClean="0"/>
              <a:t>little – differences across the group in self-awareness and ability to articulate</a:t>
            </a:r>
          </a:p>
          <a:p>
            <a:pPr>
              <a:spcAft>
                <a:spcPts val="400"/>
              </a:spcAft>
            </a:pPr>
            <a:r>
              <a:rPr lang="en-NZ" sz="2000" dirty="0" smtClean="0">
                <a:sym typeface="Wingdings" panose="05000000000000000000" pitchFamily="2" charset="2"/>
              </a:rPr>
              <a:t> </a:t>
            </a:r>
            <a:r>
              <a:rPr lang="en-NZ" sz="2000" dirty="0" smtClean="0"/>
              <a:t>Interviews needed to clarify/explore frame content</a:t>
            </a:r>
            <a:endParaRPr lang="en-NZ" dirty="0"/>
          </a:p>
        </p:txBody>
      </p:sp>
    </p:spTree>
    <p:extLst>
      <p:ext uri="{BB962C8B-B14F-4D97-AF65-F5344CB8AC3E}">
        <p14:creationId xmlns:p14="http://schemas.microsoft.com/office/powerpoint/2010/main" val="272608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overall study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5946287"/>
              </p:ext>
            </p:extLst>
          </p:nvPr>
        </p:nvGraphicFramePr>
        <p:xfrm>
          <a:off x="425450" y="2214559"/>
          <a:ext cx="8278812" cy="3433936"/>
        </p:xfrm>
        <a:graphic>
          <a:graphicData uri="http://schemas.openxmlformats.org/drawingml/2006/table">
            <a:tbl>
              <a:tblPr firstRow="1" bandRow="1">
                <a:tableStyleId>{6E25E649-3F16-4E02-A733-19D2CDBF48F0}</a:tableStyleId>
              </a:tblPr>
              <a:tblGrid>
                <a:gridCol w="2759604"/>
                <a:gridCol w="2759604"/>
                <a:gridCol w="2759604"/>
              </a:tblGrid>
              <a:tr h="422353">
                <a:tc>
                  <a:txBody>
                    <a:bodyPr/>
                    <a:lstStyle/>
                    <a:p>
                      <a:r>
                        <a:rPr lang="en-GB" dirty="0" smtClean="0"/>
                        <a:t>University of:</a:t>
                      </a:r>
                      <a:endParaRPr lang="en-GB" dirty="0"/>
                    </a:p>
                  </a:txBody>
                  <a:tcPr/>
                </a:tc>
                <a:tc>
                  <a:txBody>
                    <a:bodyPr/>
                    <a:lstStyle/>
                    <a:p>
                      <a:r>
                        <a:rPr lang="en-GB" dirty="0" smtClean="0"/>
                        <a:t>Auckland,</a:t>
                      </a:r>
                      <a:r>
                        <a:rPr lang="en-GB" baseline="0" dirty="0" smtClean="0"/>
                        <a:t> NZ (</a:t>
                      </a:r>
                      <a:r>
                        <a:rPr lang="en-GB" baseline="0" dirty="0" err="1" smtClean="0"/>
                        <a:t>UoA</a:t>
                      </a:r>
                      <a:r>
                        <a:rPr lang="en-GB" baseline="0" dirty="0" smtClean="0"/>
                        <a:t>)</a:t>
                      </a:r>
                    </a:p>
                    <a:p>
                      <a:r>
                        <a:rPr lang="en-GB" baseline="0" dirty="0" smtClean="0"/>
                        <a:t>Rosemary </a:t>
                      </a:r>
                      <a:r>
                        <a:rPr lang="en-GB" baseline="0" dirty="0" err="1" smtClean="0"/>
                        <a:t>Wette</a:t>
                      </a:r>
                      <a:endParaRPr lang="en-GB" baseline="0" dirty="0" smtClean="0"/>
                    </a:p>
                  </a:txBody>
                  <a:tcPr/>
                </a:tc>
                <a:tc>
                  <a:txBody>
                    <a:bodyPr/>
                    <a:lstStyle/>
                    <a:p>
                      <a:r>
                        <a:rPr lang="en-GB" dirty="0" smtClean="0"/>
                        <a:t>Reading, UK (</a:t>
                      </a:r>
                      <a:r>
                        <a:rPr lang="en-GB" dirty="0" err="1" smtClean="0"/>
                        <a:t>UoR</a:t>
                      </a:r>
                      <a:r>
                        <a:rPr lang="en-GB" dirty="0" smtClean="0"/>
                        <a:t>)</a:t>
                      </a:r>
                    </a:p>
                    <a:p>
                      <a:r>
                        <a:rPr lang="en-GB" dirty="0" smtClean="0"/>
                        <a:t>Clare Furneaux</a:t>
                      </a:r>
                      <a:endParaRPr lang="en-GB" dirty="0"/>
                    </a:p>
                  </a:txBody>
                  <a:tcPr/>
                </a:tc>
              </a:tr>
              <a:tr h="538444">
                <a:tc>
                  <a:txBody>
                    <a:bodyPr/>
                    <a:lstStyle/>
                    <a:p>
                      <a:r>
                        <a:rPr lang="en-GB" dirty="0" smtClean="0"/>
                        <a:t>No of</a:t>
                      </a:r>
                      <a:r>
                        <a:rPr lang="en-GB" baseline="0" dirty="0" smtClean="0"/>
                        <a:t> students taking part</a:t>
                      </a:r>
                      <a:endParaRPr lang="en-GB" dirty="0"/>
                    </a:p>
                  </a:txBody>
                  <a:tcPr/>
                </a:tc>
                <a:tc>
                  <a:txBody>
                    <a:bodyPr/>
                    <a:lstStyle/>
                    <a:p>
                      <a:r>
                        <a:rPr lang="en-GB" dirty="0" smtClean="0"/>
                        <a:t>17</a:t>
                      </a:r>
                      <a:endParaRPr lang="en-GB" dirty="0"/>
                    </a:p>
                  </a:txBody>
                  <a:tcPr/>
                </a:tc>
                <a:tc>
                  <a:txBody>
                    <a:bodyPr/>
                    <a:lstStyle/>
                    <a:p>
                      <a:r>
                        <a:rPr lang="en-GB" dirty="0" smtClean="0"/>
                        <a:t>15</a:t>
                      </a:r>
                      <a:endParaRPr lang="en-GB" dirty="0"/>
                    </a:p>
                  </a:txBody>
                  <a:tcPr/>
                </a:tc>
              </a:tr>
              <a:tr h="538444">
                <a:tc>
                  <a:txBody>
                    <a:bodyPr/>
                    <a:lstStyle/>
                    <a:p>
                      <a:r>
                        <a:rPr lang="en-GB" dirty="0" smtClean="0"/>
                        <a:t>Gender</a:t>
                      </a:r>
                      <a:endParaRPr lang="en-GB" dirty="0"/>
                    </a:p>
                  </a:txBody>
                  <a:tcPr/>
                </a:tc>
                <a:tc>
                  <a:txBody>
                    <a:bodyPr/>
                    <a:lstStyle/>
                    <a:p>
                      <a:r>
                        <a:rPr lang="en-GB" dirty="0" smtClean="0"/>
                        <a:t>3</a:t>
                      </a:r>
                      <a:r>
                        <a:rPr lang="en-GB" baseline="0" dirty="0" smtClean="0"/>
                        <a:t> male; 14 female</a:t>
                      </a:r>
                      <a:endParaRPr lang="en-GB" dirty="0"/>
                    </a:p>
                  </a:txBody>
                  <a:tcPr/>
                </a:tc>
                <a:tc>
                  <a:txBody>
                    <a:bodyPr/>
                    <a:lstStyle/>
                    <a:p>
                      <a:r>
                        <a:rPr lang="en-GB" dirty="0" smtClean="0"/>
                        <a:t>7 male; 8 female</a:t>
                      </a:r>
                      <a:endParaRPr lang="en-GB" dirty="0"/>
                    </a:p>
                  </a:txBody>
                  <a:tcPr/>
                </a:tc>
              </a:tr>
              <a:tr h="538444">
                <a:tc>
                  <a:txBody>
                    <a:bodyPr/>
                    <a:lstStyle/>
                    <a:p>
                      <a:r>
                        <a:rPr lang="en-GB" dirty="0" smtClean="0"/>
                        <a:t>Nationalities</a:t>
                      </a:r>
                      <a:endParaRPr lang="en-GB" dirty="0"/>
                    </a:p>
                  </a:txBody>
                  <a:tcPr/>
                </a:tc>
                <a:tc>
                  <a:txBody>
                    <a:bodyPr/>
                    <a:lstStyle/>
                    <a:p>
                      <a:r>
                        <a:rPr lang="en-GB" dirty="0" smtClean="0"/>
                        <a:t>10</a:t>
                      </a:r>
                      <a:endParaRPr lang="en-GB" dirty="0"/>
                    </a:p>
                  </a:txBody>
                  <a:tcPr/>
                </a:tc>
                <a:tc>
                  <a:txBody>
                    <a:bodyPr/>
                    <a:lstStyle/>
                    <a:p>
                      <a:r>
                        <a:rPr lang="en-GB" dirty="0" smtClean="0"/>
                        <a:t>11</a:t>
                      </a:r>
                      <a:endParaRPr lang="en-GB" dirty="0"/>
                    </a:p>
                  </a:txBody>
                  <a:tcPr/>
                </a:tc>
              </a:tr>
              <a:tr h="538444">
                <a:tc>
                  <a:txBody>
                    <a:bodyPr/>
                    <a:lstStyle/>
                    <a:p>
                      <a:r>
                        <a:rPr lang="en-GB" dirty="0" smtClean="0"/>
                        <a:t>Academic</a:t>
                      </a:r>
                      <a:r>
                        <a:rPr lang="en-GB" baseline="0" dirty="0" smtClean="0"/>
                        <a:t> discipline</a:t>
                      </a:r>
                      <a:endParaRPr lang="en-GB" dirty="0"/>
                    </a:p>
                  </a:txBody>
                  <a:tcPr/>
                </a:tc>
                <a:tc>
                  <a:txBody>
                    <a:bodyPr/>
                    <a:lstStyle/>
                    <a:p>
                      <a:r>
                        <a:rPr lang="en-GB" dirty="0" smtClean="0"/>
                        <a:t>9</a:t>
                      </a:r>
                      <a:endParaRPr lang="en-GB" dirty="0"/>
                    </a:p>
                  </a:txBody>
                  <a:tcPr/>
                </a:tc>
                <a:tc>
                  <a:txBody>
                    <a:bodyPr/>
                    <a:lstStyle/>
                    <a:p>
                      <a:r>
                        <a:rPr lang="en-GB" dirty="0" smtClean="0"/>
                        <a:t>1 (applied</a:t>
                      </a:r>
                      <a:r>
                        <a:rPr lang="en-GB" baseline="0" dirty="0" smtClean="0"/>
                        <a:t> linguistics)</a:t>
                      </a:r>
                      <a:endParaRPr lang="en-GB" dirty="0"/>
                    </a:p>
                  </a:txBody>
                  <a:tcPr/>
                </a:tc>
              </a:tr>
              <a:tr h="538444">
                <a:tc>
                  <a:txBody>
                    <a:bodyPr/>
                    <a:lstStyle/>
                    <a:p>
                      <a:r>
                        <a:rPr lang="en-GB" dirty="0" smtClean="0"/>
                        <a:t>Level of study</a:t>
                      </a:r>
                      <a:endParaRPr lang="en-GB" dirty="0"/>
                    </a:p>
                  </a:txBody>
                  <a:tcPr/>
                </a:tc>
                <a:tc>
                  <a:txBody>
                    <a:bodyPr/>
                    <a:lstStyle/>
                    <a:p>
                      <a:r>
                        <a:rPr lang="en-GB" dirty="0" smtClean="0"/>
                        <a:t>Masters (Year</a:t>
                      </a:r>
                      <a:r>
                        <a:rPr lang="en-GB" baseline="0" dirty="0" smtClean="0"/>
                        <a:t> 1)</a:t>
                      </a:r>
                      <a:r>
                        <a:rPr lang="en-GB" dirty="0" smtClean="0"/>
                        <a:t>: 8</a:t>
                      </a:r>
                    </a:p>
                    <a:p>
                      <a:r>
                        <a:rPr lang="en-GB" dirty="0" smtClean="0"/>
                        <a:t>PhD</a:t>
                      </a:r>
                      <a:r>
                        <a:rPr lang="en-GB" baseline="0" dirty="0" smtClean="0"/>
                        <a:t> (Year 1): 11</a:t>
                      </a:r>
                      <a:endParaRPr lang="en-GB" dirty="0"/>
                    </a:p>
                  </a:txBody>
                  <a:tcPr/>
                </a:tc>
                <a:tc>
                  <a:txBody>
                    <a:bodyPr/>
                    <a:lstStyle/>
                    <a:p>
                      <a:r>
                        <a:rPr lang="en-GB" dirty="0" smtClean="0"/>
                        <a:t>Masters:</a:t>
                      </a:r>
                      <a:r>
                        <a:rPr lang="en-GB" baseline="0" dirty="0" smtClean="0"/>
                        <a:t> 13</a:t>
                      </a:r>
                    </a:p>
                    <a:p>
                      <a:r>
                        <a:rPr lang="en-GB" baseline="0" dirty="0" smtClean="0"/>
                        <a:t>PhD (Year 1): 2</a:t>
                      </a:r>
                      <a:endParaRPr lang="en-GB" dirty="0"/>
                    </a:p>
                  </a:txBody>
                  <a:tcPr/>
                </a:tc>
              </a:tr>
            </a:tbl>
          </a:graphicData>
        </a:graphic>
      </p:graphicFrame>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Tree>
    <p:extLst>
      <p:ext uri="{BB962C8B-B14F-4D97-AF65-F5344CB8AC3E}">
        <p14:creationId xmlns:p14="http://schemas.microsoft.com/office/powerpoint/2010/main" val="18624004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34" y="595416"/>
            <a:ext cx="8280000" cy="828000"/>
          </a:xfrm>
        </p:spPr>
        <p:txBody>
          <a:bodyPr/>
          <a:lstStyle/>
          <a:p>
            <a:r>
              <a:rPr lang="en-GB" dirty="0" smtClean="0"/>
              <a:t>This presentation: </a:t>
            </a:r>
            <a:br>
              <a:rPr lang="en-GB" dirty="0" smtClean="0"/>
            </a:br>
            <a:r>
              <a:rPr lang="en-GB" dirty="0" smtClean="0"/>
              <a:t>focus on </a:t>
            </a:r>
            <a:r>
              <a:rPr lang="en-GB" dirty="0" err="1" smtClean="0"/>
              <a:t>UoR</a:t>
            </a:r>
            <a:r>
              <a:rPr lang="en-GB" dirty="0" smtClean="0"/>
              <a:t> students</a:t>
            </a:r>
            <a:endParaRPr lang="en-GB" dirty="0"/>
          </a:p>
        </p:txBody>
      </p:sp>
      <p:sp>
        <p:nvSpPr>
          <p:cNvPr id="3" name="Content Placeholder 2"/>
          <p:cNvSpPr>
            <a:spLocks noGrp="1"/>
          </p:cNvSpPr>
          <p:nvPr>
            <p:ph idx="1"/>
          </p:nvPr>
        </p:nvSpPr>
        <p:spPr>
          <a:xfrm>
            <a:off x="833471" y="2170056"/>
            <a:ext cx="8280000" cy="3960000"/>
          </a:xfrm>
        </p:spPr>
        <p:txBody>
          <a:bodyPr/>
          <a:lstStyle/>
          <a:p>
            <a:pPr marL="0" indent="0">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graphicFrame>
        <p:nvGraphicFramePr>
          <p:cNvPr id="8" name="Table 7"/>
          <p:cNvGraphicFramePr>
            <a:graphicFrameLocks noGrp="1"/>
          </p:cNvGraphicFramePr>
          <p:nvPr>
            <p:extLst>
              <p:ext uri="{D42A27DB-BD31-4B8C-83A1-F6EECF244321}">
                <p14:modId xmlns:p14="http://schemas.microsoft.com/office/powerpoint/2010/main" val="4243064475"/>
              </p:ext>
            </p:extLst>
          </p:nvPr>
        </p:nvGraphicFramePr>
        <p:xfrm>
          <a:off x="1835696" y="1423416"/>
          <a:ext cx="4824536" cy="5120640"/>
        </p:xfrm>
        <a:graphic>
          <a:graphicData uri="http://schemas.openxmlformats.org/drawingml/2006/table">
            <a:tbl>
              <a:tblPr firstRow="1" firstCol="1" bandRow="1">
                <a:tableStyleId>{6E25E649-3F16-4E02-A733-19D2CDBF48F0}</a:tableStyleId>
              </a:tblPr>
              <a:tblGrid>
                <a:gridCol w="3040119"/>
                <a:gridCol w="1784417"/>
              </a:tblGrid>
              <a:tr h="360039">
                <a:tc>
                  <a:txBody>
                    <a:bodyPr/>
                    <a:lstStyle/>
                    <a:p>
                      <a:pPr>
                        <a:spcAft>
                          <a:spcPts val="0"/>
                        </a:spcAft>
                      </a:pPr>
                      <a:r>
                        <a:rPr lang="en-NZ" sz="2800" dirty="0">
                          <a:effectLst/>
                        </a:rPr>
                        <a:t>Country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a:effectLst/>
                        </a:rPr>
                        <a:t>Number</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dirty="0">
                          <a:effectLst/>
                        </a:rPr>
                        <a:t>Kazakhstan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dirty="0">
                          <a:effectLst/>
                        </a:rPr>
                        <a:t>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dirty="0">
                          <a:effectLst/>
                        </a:rPr>
                        <a:t>Kuwait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a:effectLst/>
                        </a:rPr>
                        <a:t>2</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dirty="0">
                          <a:effectLst/>
                        </a:rPr>
                        <a:t>Saudi Arabia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a:effectLst/>
                        </a:rPr>
                        <a:t>2</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dirty="0">
                          <a:effectLst/>
                        </a:rPr>
                        <a:t>Vietnam</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a:effectLst/>
                        </a:rPr>
                        <a:t>2</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dirty="0">
                          <a:effectLst/>
                        </a:rPr>
                        <a:t>Brazil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a:effectLst/>
                        </a:rPr>
                        <a:t>1</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dirty="0">
                          <a:effectLst/>
                        </a:rPr>
                        <a:t>Greece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a:effectLst/>
                        </a:rPr>
                        <a:t>1</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dirty="0">
                          <a:effectLst/>
                        </a:rPr>
                        <a:t>Japan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a:effectLst/>
                        </a:rPr>
                        <a:t>1</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dirty="0">
                          <a:effectLst/>
                        </a:rPr>
                        <a:t>Jordan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a:effectLst/>
                        </a:rPr>
                        <a:t>1</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dirty="0">
                          <a:effectLst/>
                        </a:rPr>
                        <a:t>Pakistan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dirty="0">
                          <a:effectLst/>
                        </a:rPr>
                        <a:t>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dirty="0">
                          <a:effectLst/>
                        </a:rPr>
                        <a:t>Sudan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dirty="0">
                          <a:effectLst/>
                        </a:rPr>
                        <a:t>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5760">
                <a:tc>
                  <a:txBody>
                    <a:bodyPr/>
                    <a:lstStyle/>
                    <a:p>
                      <a:pPr>
                        <a:spcAft>
                          <a:spcPts val="0"/>
                        </a:spcAft>
                      </a:pPr>
                      <a:r>
                        <a:rPr lang="en-NZ" sz="2800">
                          <a:effectLst/>
                        </a:rPr>
                        <a:t>Turkey</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NZ" sz="2800" dirty="0">
                          <a:effectLst/>
                        </a:rPr>
                        <a:t>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612989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Data collection</a:t>
            </a:r>
            <a:endParaRPr lang="en-GB" dirty="0"/>
          </a:p>
        </p:txBody>
      </p:sp>
      <p:sp>
        <p:nvSpPr>
          <p:cNvPr id="3" name="Content Placeholder 2"/>
          <p:cNvSpPr>
            <a:spLocks noGrp="1"/>
          </p:cNvSpPr>
          <p:nvPr>
            <p:ph idx="1"/>
          </p:nvPr>
        </p:nvSpPr>
        <p:spPr/>
        <p:txBody>
          <a:bodyPr/>
          <a:lstStyle/>
          <a:p>
            <a:r>
              <a:rPr lang="en-GB" sz="3600" dirty="0" smtClean="0"/>
              <a:t>Seven narrative frames (NF)*, completed by participants in their own time</a:t>
            </a:r>
          </a:p>
          <a:p>
            <a:r>
              <a:rPr lang="en-GB" sz="3600" dirty="0" smtClean="0"/>
              <a:t>45 minute-interviews with me, based on returned NFs</a:t>
            </a:r>
          </a:p>
          <a:p>
            <a:endParaRPr lang="en-GB" sz="3600" dirty="0"/>
          </a:p>
          <a:p>
            <a:pPr marL="0" indent="0">
              <a:spcAft>
                <a:spcPts val="300"/>
              </a:spcAft>
              <a:buNone/>
            </a:pPr>
            <a:r>
              <a:rPr lang="en-GB" sz="2800" dirty="0" smtClean="0"/>
              <a:t>*</a:t>
            </a:r>
            <a:r>
              <a:rPr lang="en-NZ" sz="2800" dirty="0"/>
              <a:t> </a:t>
            </a:r>
            <a:r>
              <a:rPr lang="en-NZ" sz="2800" dirty="0" err="1" smtClean="0"/>
              <a:t>Barkhuizen</a:t>
            </a:r>
            <a:r>
              <a:rPr lang="en-NZ" sz="2800" dirty="0" smtClean="0"/>
              <a:t> (2014); </a:t>
            </a:r>
            <a:r>
              <a:rPr lang="en-NZ" sz="2800" dirty="0" err="1" smtClean="0"/>
              <a:t>Barkhuizen</a:t>
            </a:r>
            <a:r>
              <a:rPr lang="en-NZ" sz="2800" dirty="0"/>
              <a:t> </a:t>
            </a:r>
            <a:r>
              <a:rPr lang="en-NZ" sz="2800" dirty="0" smtClean="0"/>
              <a:t>&amp; </a:t>
            </a:r>
            <a:r>
              <a:rPr lang="en-NZ" sz="2800" dirty="0" err="1" smtClean="0"/>
              <a:t>Wette</a:t>
            </a:r>
            <a:r>
              <a:rPr lang="en-NZ" sz="2800" dirty="0"/>
              <a:t> </a:t>
            </a:r>
            <a:r>
              <a:rPr lang="en-NZ" sz="2800" dirty="0" smtClean="0"/>
              <a:t>(2008)</a:t>
            </a:r>
            <a:endParaRPr lang="en-GB" sz="2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6</a:t>
            </a:fld>
            <a:endParaRPr lang="en-GB" altLang="en-US"/>
          </a:p>
        </p:txBody>
      </p:sp>
    </p:spTree>
    <p:extLst>
      <p:ext uri="{BB962C8B-B14F-4D97-AF65-F5344CB8AC3E}">
        <p14:creationId xmlns:p14="http://schemas.microsoft.com/office/powerpoint/2010/main" val="2937777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052" y="404664"/>
            <a:ext cx="8280000" cy="828000"/>
          </a:xfrm>
        </p:spPr>
        <p:txBody>
          <a:bodyPr/>
          <a:lstStyle/>
          <a:p>
            <a:pPr algn="ctr"/>
            <a:r>
              <a:rPr lang="en-GB" dirty="0"/>
              <a:t>Narrative frames </a:t>
            </a:r>
          </a:p>
        </p:txBody>
      </p:sp>
      <p:sp>
        <p:nvSpPr>
          <p:cNvPr id="3" name="Content Placeholder 2"/>
          <p:cNvSpPr>
            <a:spLocks noGrp="1"/>
          </p:cNvSpPr>
          <p:nvPr>
            <p:ph idx="1"/>
          </p:nvPr>
        </p:nvSpPr>
        <p:spPr>
          <a:xfrm>
            <a:off x="430559" y="1232664"/>
            <a:ext cx="8280000" cy="3960000"/>
          </a:xfrm>
        </p:spPr>
        <p:txBody>
          <a:bodyPr/>
          <a:lstStyle/>
          <a:p>
            <a:pPr marL="0" indent="0">
              <a:buNone/>
            </a:pPr>
            <a:r>
              <a:rPr lang="en-GB" sz="2400" dirty="0"/>
              <a:t>S</a:t>
            </a:r>
            <a:r>
              <a:rPr lang="en-GB" sz="2400" dirty="0" smtClean="0"/>
              <a:t>tudent is asked to </a:t>
            </a:r>
            <a:r>
              <a:rPr lang="en-GB" sz="2400" dirty="0"/>
              <a:t>provide reflections, views and stories on aspects of </a:t>
            </a:r>
            <a:r>
              <a:rPr lang="en-GB" sz="2400" dirty="0" smtClean="0"/>
              <a:t>their academic </a:t>
            </a:r>
            <a:r>
              <a:rPr lang="en-GB" sz="2400" dirty="0"/>
              <a:t>literacy </a:t>
            </a:r>
            <a:r>
              <a:rPr lang="en-GB" sz="2400" dirty="0" smtClean="0"/>
              <a:t>development:</a:t>
            </a:r>
          </a:p>
          <a:p>
            <a:pPr marL="817200" lvl="1" indent="-457200">
              <a:buFont typeface="+mj-lt"/>
              <a:buAutoNum type="alphaLcParenR"/>
            </a:pPr>
            <a:r>
              <a:rPr lang="en-GB" sz="2400" dirty="0" smtClean="0"/>
              <a:t>About me &amp; my past</a:t>
            </a:r>
          </a:p>
          <a:p>
            <a:pPr marL="817200" lvl="1" indent="-457200">
              <a:buFont typeface="+mj-lt"/>
              <a:buAutoNum type="alphaLcParenR"/>
            </a:pPr>
            <a:r>
              <a:rPr lang="en-GB" sz="2400" dirty="0" smtClean="0"/>
              <a:t>Prior knowledge &amp; getting used to a new academic community</a:t>
            </a:r>
          </a:p>
          <a:p>
            <a:pPr marL="817200" lvl="1" indent="-457200">
              <a:buFont typeface="+mj-lt"/>
              <a:buAutoNum type="alphaLcParenR"/>
            </a:pPr>
            <a:r>
              <a:rPr lang="en-GB" sz="2400" dirty="0" smtClean="0"/>
              <a:t>Writing using sources &amp; developing my identify as an author</a:t>
            </a:r>
          </a:p>
          <a:p>
            <a:pPr marL="817200" lvl="1" indent="-457200">
              <a:buFont typeface="+mj-lt"/>
              <a:buAutoNum type="alphaLcParenR"/>
            </a:pPr>
            <a:r>
              <a:rPr lang="en-GB" sz="2400" dirty="0" smtClean="0"/>
              <a:t>Managing info &amp; interacting with the reader</a:t>
            </a:r>
          </a:p>
          <a:p>
            <a:pPr marL="817200" lvl="1" indent="-457200">
              <a:buFont typeface="+mj-lt"/>
              <a:buAutoNum type="alphaLcParenR"/>
            </a:pPr>
            <a:r>
              <a:rPr lang="en-GB" sz="2400" dirty="0" smtClean="0"/>
              <a:t>Writing in a questioning, evaluative way</a:t>
            </a:r>
          </a:p>
          <a:p>
            <a:pPr marL="817200" lvl="1" indent="-457200">
              <a:buFont typeface="+mj-lt"/>
              <a:buAutoNum type="alphaLcParenR"/>
            </a:pPr>
            <a:r>
              <a:rPr lang="en-GB" sz="2400" dirty="0" smtClean="0"/>
              <a:t>Learning from written feedback</a:t>
            </a:r>
          </a:p>
          <a:p>
            <a:pPr marL="817200" lvl="1" indent="-457200">
              <a:buFont typeface="+mj-lt"/>
              <a:buAutoNum type="alphaLcParenR"/>
            </a:pPr>
            <a:r>
              <a:rPr lang="en-GB" sz="2400" dirty="0" smtClean="0"/>
              <a:t>Sources of guidance &amp; support</a:t>
            </a:r>
          </a:p>
          <a:p>
            <a:r>
              <a:rPr lang="en-GB" sz="2400" dirty="0" smtClean="0"/>
              <a:t>7-8 </a:t>
            </a:r>
            <a:r>
              <a:rPr lang="en-GB" sz="2400" dirty="0"/>
              <a:t>sentence starters per frame. </a:t>
            </a:r>
            <a:endParaRPr lang="en-GB" sz="2400" dirty="0" smtClean="0"/>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spTree>
    <p:extLst>
      <p:ext uri="{BB962C8B-B14F-4D97-AF65-F5344CB8AC3E}">
        <p14:creationId xmlns:p14="http://schemas.microsoft.com/office/powerpoint/2010/main" val="3381875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40181-95E3-49FA-B3CE-4EF31C781121}" type="slidenum">
              <a:rPr lang="en-NZ" smtClean="0"/>
              <a:t>8</a:t>
            </a:fld>
            <a:endParaRPr lang="en-NZ"/>
          </a:p>
        </p:txBody>
      </p:sp>
      <p:sp>
        <p:nvSpPr>
          <p:cNvPr id="3" name="TextBox 2"/>
          <p:cNvSpPr txBox="1"/>
          <p:nvPr/>
        </p:nvSpPr>
        <p:spPr>
          <a:xfrm>
            <a:off x="611560" y="209888"/>
            <a:ext cx="5760640" cy="3170099"/>
          </a:xfrm>
          <a:prstGeom prst="rect">
            <a:avLst/>
          </a:prstGeom>
          <a:noFill/>
        </p:spPr>
        <p:txBody>
          <a:bodyPr wrap="square" rtlCol="0">
            <a:spAutoFit/>
          </a:bodyPr>
          <a:lstStyle/>
          <a:p>
            <a:pPr algn="ctr">
              <a:spcBef>
                <a:spcPts val="1200"/>
              </a:spcBef>
            </a:pPr>
            <a:r>
              <a:rPr lang="en-NZ" sz="4000" b="1" cap="all" dirty="0">
                <a:solidFill>
                  <a:schemeClr val="accent1"/>
                </a:solidFill>
                <a:latin typeface="+mj-lt"/>
                <a:ea typeface="+mj-ea"/>
                <a:cs typeface="+mj-cs"/>
              </a:rPr>
              <a:t>WHAT ARE NARRATVE FRAMES?</a:t>
            </a:r>
          </a:p>
          <a:p>
            <a:pPr>
              <a:spcBef>
                <a:spcPts val="1200"/>
              </a:spcBef>
            </a:pPr>
            <a:r>
              <a:rPr lang="en-NZ" sz="2200" dirty="0" smtClean="0"/>
              <a:t>Templates </a:t>
            </a:r>
            <a:r>
              <a:rPr lang="en-NZ" sz="2200" dirty="0"/>
              <a:t>of starters, connectives </a:t>
            </a:r>
            <a:r>
              <a:rPr lang="en-NZ" sz="2200" dirty="0" smtClean="0"/>
              <a:t>and </a:t>
            </a:r>
            <a:r>
              <a:rPr lang="en-NZ" sz="2200" dirty="0"/>
              <a:t>sentence modifiers which </a:t>
            </a:r>
            <a:r>
              <a:rPr lang="en-NZ" sz="2200" dirty="0" smtClean="0"/>
              <a:t>allow </a:t>
            </a:r>
            <a:r>
              <a:rPr lang="en-NZ" sz="2200" dirty="0"/>
              <a:t>participants to focus on content by scaffolding the </a:t>
            </a:r>
            <a:r>
              <a:rPr lang="en-NZ" sz="2200" dirty="0" smtClean="0"/>
              <a:t>structure of </a:t>
            </a:r>
            <a:r>
              <a:rPr lang="en-NZ" sz="2200" dirty="0"/>
              <a:t>the text. </a:t>
            </a:r>
          </a:p>
          <a:p>
            <a:r>
              <a:rPr lang="en-NZ" sz="2200" dirty="0" smtClean="0">
                <a:solidFill>
                  <a:srgbClr val="993300"/>
                </a:solidFill>
                <a:latin typeface="Comic Sans MS" panose="030F0702030302020204" pitchFamily="66" charset="0"/>
              </a:rPr>
              <a:t> </a:t>
            </a:r>
            <a:endParaRPr lang="en-NZ" sz="2200" dirty="0">
              <a:solidFill>
                <a:srgbClr val="993300"/>
              </a:solidFill>
              <a:latin typeface="Comic Sans MS" panose="030F0702030302020204" pitchFamily="66"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2" y="3140968"/>
            <a:ext cx="829617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7584" y="3356992"/>
            <a:ext cx="7632848" cy="2723823"/>
          </a:xfrm>
          <a:prstGeom prst="rect">
            <a:avLst/>
          </a:prstGeom>
        </p:spPr>
        <p:txBody>
          <a:bodyPr wrap="square">
            <a:spAutoFit/>
          </a:bodyPr>
          <a:lstStyle/>
          <a:p>
            <a:r>
              <a:rPr lang="en-NZ" sz="1900" b="1" dirty="0"/>
              <a:t>A. About me and my past</a:t>
            </a:r>
            <a:endParaRPr lang="en-NZ" sz="1900" dirty="0"/>
          </a:p>
          <a:p>
            <a:r>
              <a:rPr lang="en-NZ" sz="1900" dirty="0"/>
              <a:t>My name is ………... I come from </a:t>
            </a:r>
            <a:r>
              <a:rPr lang="en-NZ" sz="1900" i="1" dirty="0"/>
              <a:t>(country)</a:t>
            </a:r>
            <a:r>
              <a:rPr lang="en-NZ" sz="1900" dirty="0"/>
              <a:t> ……………… I have a ………..degree in </a:t>
            </a:r>
            <a:r>
              <a:rPr lang="en-NZ" sz="1900" i="1" dirty="0"/>
              <a:t>(subject)</a:t>
            </a:r>
            <a:r>
              <a:rPr lang="en-NZ" sz="1900" dirty="0"/>
              <a:t> ……………. from my home country. I am studying for a …………… degree in ……………….. at the University of </a:t>
            </a:r>
            <a:r>
              <a:rPr lang="en-NZ" sz="1900" dirty="0" smtClean="0"/>
              <a:t>Reading. </a:t>
            </a:r>
            <a:r>
              <a:rPr lang="en-NZ" sz="1900" dirty="0"/>
              <a:t>In general, I have found that studying at this university is different in that ………………….; however, in some ways it’s similar; for example …………………………..The future goals that I hope success in my studies here in </a:t>
            </a:r>
            <a:r>
              <a:rPr lang="en-NZ" sz="1900" dirty="0" smtClean="0"/>
              <a:t>Reading </a:t>
            </a:r>
            <a:r>
              <a:rPr lang="en-NZ" sz="1900" dirty="0"/>
              <a:t>will help me achieve are </a:t>
            </a:r>
            <a:r>
              <a:rPr lang="en-NZ" sz="1900" i="1" dirty="0"/>
              <a:t>(your goals) </a:t>
            </a:r>
            <a:r>
              <a:rPr lang="en-NZ" sz="1900" dirty="0"/>
              <a:t>…………………………I decided to come to this university because</a:t>
            </a:r>
            <a:r>
              <a:rPr lang="en-NZ" sz="1900" dirty="0" smtClean="0"/>
              <a:t>…………</a:t>
            </a:r>
            <a:endParaRPr lang="en-NZ" sz="1900" dirty="0"/>
          </a:p>
        </p:txBody>
      </p:sp>
    </p:spTree>
    <p:extLst>
      <p:ext uri="{BB962C8B-B14F-4D97-AF65-F5344CB8AC3E}">
        <p14:creationId xmlns:p14="http://schemas.microsoft.com/office/powerpoint/2010/main" val="3582908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2800" dirty="0">
                <a:ea typeface="Calibri"/>
                <a:cs typeface="AdvPSA88A"/>
              </a:rPr>
              <a:t>C. Writing using sources and developing </a:t>
            </a:r>
            <a:r>
              <a:rPr lang="en-NZ" sz="2800" dirty="0" smtClean="0">
                <a:ea typeface="Calibri"/>
                <a:cs typeface="AdvPSA88A"/>
              </a:rPr>
              <a:t>my        identity </a:t>
            </a:r>
            <a:r>
              <a:rPr lang="en-NZ" sz="2800" dirty="0">
                <a:ea typeface="Calibri"/>
                <a:cs typeface="AdvPSA88A"/>
              </a:rPr>
              <a:t>as an </a:t>
            </a:r>
            <a:r>
              <a:rPr lang="en-NZ" sz="2800" dirty="0" smtClean="0">
                <a:ea typeface="Calibri"/>
                <a:cs typeface="AdvPSA88A"/>
              </a:rPr>
              <a:t>author</a:t>
            </a:r>
            <a:endParaRPr lang="en-GB" sz="2800" dirty="0"/>
          </a:p>
        </p:txBody>
      </p:sp>
      <p:sp>
        <p:nvSpPr>
          <p:cNvPr id="3" name="Table Placeholder 2"/>
          <p:cNvSpPr>
            <a:spLocks noGrp="1"/>
          </p:cNvSpPr>
          <p:nvPr>
            <p:ph type="tbl" sz="quarter" idx="11"/>
          </p:nvPr>
        </p:nvSpPr>
        <p:spPr/>
      </p:sp>
      <p:sp>
        <p:nvSpPr>
          <p:cNvPr id="4" name="Rectangle 3"/>
          <p:cNvSpPr/>
          <p:nvPr/>
        </p:nvSpPr>
        <p:spPr>
          <a:xfrm>
            <a:off x="467544" y="1268760"/>
            <a:ext cx="8136904" cy="5113964"/>
          </a:xfrm>
          <a:prstGeom prst="rect">
            <a:avLst/>
          </a:prstGeom>
        </p:spPr>
        <p:txBody>
          <a:bodyPr wrap="square">
            <a:spAutoFit/>
          </a:bodyPr>
          <a:lstStyle/>
          <a:p>
            <a:pPr>
              <a:lnSpc>
                <a:spcPct val="114000"/>
              </a:lnSpc>
              <a:spcAft>
                <a:spcPts val="0"/>
              </a:spcAft>
            </a:pPr>
            <a:r>
              <a:rPr lang="en-NZ" sz="2400" dirty="0">
                <a:ea typeface="Calibri"/>
                <a:cs typeface="AdvPSA88A"/>
              </a:rPr>
              <a:t>I understand that writing using sources is an essential academic writing skill because ………….……… For example, when I wrote a recent assignment, I tried to follow the rules about using sources by ……………… My understanding of the term “authorial identity” is that I also need to………………..…. When I wrote a recent assignment, I tried to establish my identity as author of the text through ………………I think I’m making progress in being able to refer to external sources and at the same time establish my own identity in my writing. However, I find some aspects of it challenging, such as ………………. What would help to me develop my ability in this area is ……….………</a:t>
            </a:r>
            <a:endParaRPr lang="en-NZ" sz="2400" dirty="0">
              <a:ea typeface="Calibri"/>
              <a:cs typeface="Times New Roman"/>
            </a:endParaRPr>
          </a:p>
        </p:txBody>
      </p:sp>
    </p:spTree>
    <p:extLst>
      <p:ext uri="{BB962C8B-B14F-4D97-AF65-F5344CB8AC3E}">
        <p14:creationId xmlns:p14="http://schemas.microsoft.com/office/powerpoint/2010/main" val="36268502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L essentials supporting students policies Feb 2015">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2067</TotalTime>
  <Words>2277</Words>
  <Application>Microsoft Office PowerPoint</Application>
  <PresentationFormat>On-screen Show (4:3)</PresentationFormat>
  <Paragraphs>316</Paragraphs>
  <Slides>32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Effra</vt:lpstr>
      <vt:lpstr>Effra Light</vt:lpstr>
      <vt:lpstr>Comic Sans MS</vt:lpstr>
      <vt:lpstr>Calibri</vt:lpstr>
      <vt:lpstr>Arial</vt:lpstr>
      <vt:lpstr>Times New Roman</vt:lpstr>
      <vt:lpstr>Effra Heavy</vt:lpstr>
      <vt:lpstr>AdvPSA88A</vt:lpstr>
      <vt:lpstr>AngsanaUPC</vt:lpstr>
      <vt:lpstr>Wingdings</vt:lpstr>
      <vt:lpstr>Effra Bold</vt:lpstr>
      <vt:lpstr>tL essentials supporting students policies Feb 2015</vt:lpstr>
      <vt:lpstr>Working with international masters  students to learn how they develop  academic writing skills in English:  two case studies</vt:lpstr>
      <vt:lpstr>Overview</vt:lpstr>
      <vt:lpstr>Aim of the research:</vt:lpstr>
      <vt:lpstr>The overall study</vt:lpstr>
      <vt:lpstr>This presentation:  focus on UoR students</vt:lpstr>
      <vt:lpstr>Data collection</vt:lpstr>
      <vt:lpstr>Narrative frames </vt:lpstr>
      <vt:lpstr>PowerPoint Presentation</vt:lpstr>
      <vt:lpstr>C. Writing using sources and developing my        identity as an author</vt:lpstr>
      <vt:lpstr>PowerPoint Presentation</vt:lpstr>
      <vt:lpstr>Interview questions</vt:lpstr>
      <vt:lpstr>PowerPoint Presentation</vt:lpstr>
      <vt:lpstr>PowerPoint Presentation</vt:lpstr>
      <vt:lpstr>PowerPoint Presentation</vt:lpstr>
      <vt:lpstr>PowerPoint Presentation</vt:lpstr>
      <vt:lpstr>PowerPoint Presentation</vt:lpstr>
      <vt:lpstr>Case studies</vt:lpstr>
      <vt:lpstr>‘dilnaz’ from kazakhstan </vt:lpstr>
      <vt:lpstr>‘amal’ from Kuwait </vt:lpstr>
      <vt:lpstr>PowerPoint Presentation</vt:lpstr>
      <vt:lpstr>PowerPoint Presentation</vt:lpstr>
      <vt:lpstr>Students’ strategy use</vt:lpstr>
      <vt:lpstr>implications</vt:lpstr>
      <vt:lpstr>1. Need for supervisors  and teachers to be aware of …. </vt:lpstr>
      <vt:lpstr>PowerPoint Presentation</vt:lpstr>
      <vt:lpstr>Helping students develop their academic literacy skills</vt:lpstr>
      <vt:lpstr>Generic eap writing provision</vt:lpstr>
      <vt:lpstr>Writing development  embedded in academic progammes</vt:lpstr>
      <vt:lpstr>Good practice  in academic teaching</vt:lpstr>
      <vt:lpstr>Questions?</vt:lpstr>
      <vt:lpstr>references</vt:lpstr>
      <vt:lpstr>PowerPoint Presentation</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T&amp;L Essentials: Policy and Procedures Relating To  Student Performance And Progression</dc:title>
  <dc:creator>shsmchlr</dc:creator>
  <cp:lastModifiedBy>Reviewer</cp:lastModifiedBy>
  <cp:revision>98</cp:revision>
  <cp:lastPrinted>2016-11-23T09:45:03Z</cp:lastPrinted>
  <dcterms:created xsi:type="dcterms:W3CDTF">2015-09-21T08:24:13Z</dcterms:created>
  <dcterms:modified xsi:type="dcterms:W3CDTF">2017-04-08T07:12:43Z</dcterms:modified>
</cp:coreProperties>
</file>