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22"/>
  </p:notesMasterIdLst>
  <p:sldIdLst>
    <p:sldId id="256" r:id="rId2"/>
    <p:sldId id="331" r:id="rId3"/>
    <p:sldId id="325" r:id="rId4"/>
    <p:sldId id="321" r:id="rId5"/>
    <p:sldId id="332" r:id="rId6"/>
    <p:sldId id="336" r:id="rId7"/>
    <p:sldId id="333" r:id="rId8"/>
    <p:sldId id="317" r:id="rId9"/>
    <p:sldId id="277" r:id="rId10"/>
    <p:sldId id="278" r:id="rId11"/>
    <p:sldId id="334" r:id="rId12"/>
    <p:sldId id="328" r:id="rId13"/>
    <p:sldId id="335" r:id="rId14"/>
    <p:sldId id="318" r:id="rId15"/>
    <p:sldId id="307" r:id="rId16"/>
    <p:sldId id="308" r:id="rId17"/>
    <p:sldId id="313" r:id="rId18"/>
    <p:sldId id="258" r:id="rId19"/>
    <p:sldId id="294"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004609-7679-E753-D69D-E49102EA0D48}" name="Lucy Watson" initials="LW" userId="S::ib927530@reading.ac.uk::f63d7db0-dfd4-4df9-9a74-5616d958d2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56672" autoAdjust="0"/>
  </p:normalViewPr>
  <p:slideViewPr>
    <p:cSldViewPr snapToGrid="0">
      <p:cViewPr varScale="1">
        <p:scale>
          <a:sx n="54" d="100"/>
          <a:sy n="54" d="100"/>
        </p:scale>
        <p:origin x="1762"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349E3-0459-4B8D-86BF-CEA494AD6AD6}"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B0F05EBB-BE03-4210-AD1E-7B2A4EB5AD84}">
      <dgm:prSet phldrT="[Text]"/>
      <dgm:spPr/>
      <dgm:t>
        <a:bodyPr/>
        <a:lstStyle/>
        <a:p>
          <a:r>
            <a:rPr lang="en-GB" dirty="0"/>
            <a:t>EAP tutor</a:t>
          </a:r>
        </a:p>
      </dgm:t>
    </dgm:pt>
    <dgm:pt modelId="{CC5182CC-5C50-4E51-9CEE-48CE7D9915DB}" type="parTrans" cxnId="{1291B195-6BFD-42CD-83A1-0D442C746684}">
      <dgm:prSet/>
      <dgm:spPr/>
      <dgm:t>
        <a:bodyPr/>
        <a:lstStyle/>
        <a:p>
          <a:endParaRPr lang="en-GB"/>
        </a:p>
      </dgm:t>
    </dgm:pt>
    <dgm:pt modelId="{60A32A2D-EB11-429C-A03B-A7466172DFC9}" type="sibTrans" cxnId="{1291B195-6BFD-42CD-83A1-0D442C746684}">
      <dgm:prSet/>
      <dgm:spPr/>
      <dgm:t>
        <a:bodyPr/>
        <a:lstStyle/>
        <a:p>
          <a:endParaRPr lang="en-GB"/>
        </a:p>
      </dgm:t>
    </dgm:pt>
    <dgm:pt modelId="{F23A491A-2CDA-4759-B5F9-72B3CCE25A02}">
      <dgm:prSet phldrT="[Text]"/>
      <dgm:spPr/>
      <dgm:t>
        <a:bodyPr/>
        <a:lstStyle/>
        <a:p>
          <a:r>
            <a:rPr lang="en-GB" dirty="0"/>
            <a:t>Subject lecturers</a:t>
          </a:r>
        </a:p>
      </dgm:t>
    </dgm:pt>
    <dgm:pt modelId="{EB264A18-E631-46E4-BD45-65B20E623185}" type="parTrans" cxnId="{597CA7F3-D0E7-4E5A-B301-239FA0A237A2}">
      <dgm:prSet/>
      <dgm:spPr/>
      <dgm:t>
        <a:bodyPr/>
        <a:lstStyle/>
        <a:p>
          <a:endParaRPr lang="en-GB"/>
        </a:p>
      </dgm:t>
    </dgm:pt>
    <dgm:pt modelId="{39A75B39-9766-4B94-8DA8-6FDC9D537167}" type="sibTrans" cxnId="{597CA7F3-D0E7-4E5A-B301-239FA0A237A2}">
      <dgm:prSet/>
      <dgm:spPr/>
      <dgm:t>
        <a:bodyPr/>
        <a:lstStyle/>
        <a:p>
          <a:endParaRPr lang="en-GB"/>
        </a:p>
      </dgm:t>
    </dgm:pt>
    <dgm:pt modelId="{5FB1F3D1-7799-4571-849C-16C2D57E87BE}">
      <dgm:prSet phldrT="[Text]"/>
      <dgm:spPr/>
      <dgm:t>
        <a:bodyPr/>
        <a:lstStyle/>
        <a:p>
          <a:r>
            <a:rPr lang="en-GB" dirty="0"/>
            <a:t>Librarians</a:t>
          </a:r>
        </a:p>
      </dgm:t>
    </dgm:pt>
    <dgm:pt modelId="{3BE30CEF-45A4-4E8C-9053-D037B4E06536}" type="parTrans" cxnId="{90D2B23A-7399-4366-8783-CEED0F8D8D2B}">
      <dgm:prSet/>
      <dgm:spPr/>
      <dgm:t>
        <a:bodyPr/>
        <a:lstStyle/>
        <a:p>
          <a:endParaRPr lang="en-GB"/>
        </a:p>
      </dgm:t>
    </dgm:pt>
    <dgm:pt modelId="{4FFD90EB-950E-4AC1-91F0-4DA7BBCAE6C2}" type="sibTrans" cxnId="{90D2B23A-7399-4366-8783-CEED0F8D8D2B}">
      <dgm:prSet/>
      <dgm:spPr/>
      <dgm:t>
        <a:bodyPr/>
        <a:lstStyle/>
        <a:p>
          <a:endParaRPr lang="en-GB"/>
        </a:p>
      </dgm:t>
    </dgm:pt>
    <dgm:pt modelId="{B57ADB3E-97CA-43C2-97DF-3D7CA0C49596}">
      <dgm:prSet phldrT="[Text]"/>
      <dgm:spPr/>
      <dgm:t>
        <a:bodyPr/>
        <a:lstStyle/>
        <a:p>
          <a:r>
            <a:rPr lang="en-GB" dirty="0"/>
            <a:t>Students</a:t>
          </a:r>
        </a:p>
      </dgm:t>
    </dgm:pt>
    <dgm:pt modelId="{995E012A-D765-46E7-A9D9-25371D6B47F2}" type="parTrans" cxnId="{445871C5-7C7C-4356-B2BA-3C3162DEC729}">
      <dgm:prSet/>
      <dgm:spPr/>
      <dgm:t>
        <a:bodyPr/>
        <a:lstStyle/>
        <a:p>
          <a:endParaRPr lang="en-GB"/>
        </a:p>
      </dgm:t>
    </dgm:pt>
    <dgm:pt modelId="{16D599FB-4392-48B6-9B07-BAA20E2D30DC}" type="sibTrans" cxnId="{445871C5-7C7C-4356-B2BA-3C3162DEC729}">
      <dgm:prSet/>
      <dgm:spPr/>
      <dgm:t>
        <a:bodyPr/>
        <a:lstStyle/>
        <a:p>
          <a:endParaRPr lang="en-GB"/>
        </a:p>
      </dgm:t>
    </dgm:pt>
    <dgm:pt modelId="{4BA8F678-443A-45B0-A115-7BBE75567602}">
      <dgm:prSet phldrT="[Text]"/>
      <dgm:spPr/>
      <dgm:t>
        <a:bodyPr/>
        <a:lstStyle/>
        <a:p>
          <a:r>
            <a:rPr lang="en-GB" dirty="0"/>
            <a:t>Researchers</a:t>
          </a:r>
        </a:p>
      </dgm:t>
    </dgm:pt>
    <dgm:pt modelId="{17B66063-6CC5-4951-B414-63CF6F1696AB}" type="parTrans" cxnId="{06EC87EC-66DB-4A88-83A9-32BD1C68F911}">
      <dgm:prSet/>
      <dgm:spPr/>
      <dgm:t>
        <a:bodyPr/>
        <a:lstStyle/>
        <a:p>
          <a:endParaRPr lang="en-GB"/>
        </a:p>
      </dgm:t>
    </dgm:pt>
    <dgm:pt modelId="{421B293D-3107-40D1-BA35-3E7091F26174}" type="sibTrans" cxnId="{06EC87EC-66DB-4A88-83A9-32BD1C68F911}">
      <dgm:prSet/>
      <dgm:spPr/>
      <dgm:t>
        <a:bodyPr/>
        <a:lstStyle/>
        <a:p>
          <a:endParaRPr lang="en-GB"/>
        </a:p>
      </dgm:t>
    </dgm:pt>
    <dgm:pt modelId="{19BBD70C-C2E3-43C6-83BF-5E0E82BD687D}">
      <dgm:prSet phldrT="[Text]"/>
      <dgm:spPr/>
      <dgm:t>
        <a:bodyPr/>
        <a:lstStyle/>
        <a:p>
          <a:r>
            <a:rPr lang="en-GB" dirty="0"/>
            <a:t>Recruitment &amp; Admissions</a:t>
          </a:r>
        </a:p>
      </dgm:t>
    </dgm:pt>
    <dgm:pt modelId="{7E3BD3A8-F84C-43CF-A634-8690B31F1A1D}" type="parTrans" cxnId="{A66EB9BF-29EC-42B9-AE5E-43485B526667}">
      <dgm:prSet/>
      <dgm:spPr/>
      <dgm:t>
        <a:bodyPr/>
        <a:lstStyle/>
        <a:p>
          <a:endParaRPr lang="en-GB"/>
        </a:p>
      </dgm:t>
    </dgm:pt>
    <dgm:pt modelId="{C2CB89D3-3550-49DF-9F56-5A9544B89F5D}" type="sibTrans" cxnId="{A66EB9BF-29EC-42B9-AE5E-43485B526667}">
      <dgm:prSet/>
      <dgm:spPr/>
      <dgm:t>
        <a:bodyPr/>
        <a:lstStyle/>
        <a:p>
          <a:endParaRPr lang="en-GB"/>
        </a:p>
      </dgm:t>
    </dgm:pt>
    <dgm:pt modelId="{15949C0B-21D2-4489-BCEC-CA3FE1E97559}">
      <dgm:prSet phldrT="[Text]"/>
      <dgm:spPr/>
      <dgm:t>
        <a:bodyPr/>
        <a:lstStyle/>
        <a:p>
          <a:r>
            <a:rPr lang="en-GB" dirty="0"/>
            <a:t>Welfare</a:t>
          </a:r>
        </a:p>
      </dgm:t>
    </dgm:pt>
    <dgm:pt modelId="{24421CBC-54B7-4421-BB53-127927662829}" type="parTrans" cxnId="{0CFF7284-06AD-445F-A5E6-9556B31ADF7D}">
      <dgm:prSet/>
      <dgm:spPr/>
      <dgm:t>
        <a:bodyPr/>
        <a:lstStyle/>
        <a:p>
          <a:endParaRPr lang="en-GB"/>
        </a:p>
      </dgm:t>
    </dgm:pt>
    <dgm:pt modelId="{EAD99427-29BD-4EBE-9FDF-46D55E3D5384}" type="sibTrans" cxnId="{0CFF7284-06AD-445F-A5E6-9556B31ADF7D}">
      <dgm:prSet/>
      <dgm:spPr/>
      <dgm:t>
        <a:bodyPr/>
        <a:lstStyle/>
        <a:p>
          <a:endParaRPr lang="en-GB"/>
        </a:p>
      </dgm:t>
    </dgm:pt>
    <dgm:pt modelId="{E8634127-57D3-4697-8FC4-1EC6609E8AE0}">
      <dgm:prSet phldrT="[Text]"/>
      <dgm:spPr/>
      <dgm:t>
        <a:bodyPr/>
        <a:lstStyle/>
        <a:p>
          <a:r>
            <a:rPr lang="en-GB" dirty="0"/>
            <a:t>Heads of Dept</a:t>
          </a:r>
        </a:p>
      </dgm:t>
    </dgm:pt>
    <dgm:pt modelId="{D4A0A91D-5DAD-42EF-97E2-83BE6E8D3D84}" type="parTrans" cxnId="{C7207E67-533D-4CE2-8D0E-5650280B8CB4}">
      <dgm:prSet/>
      <dgm:spPr/>
      <dgm:t>
        <a:bodyPr/>
        <a:lstStyle/>
        <a:p>
          <a:endParaRPr lang="en-GB"/>
        </a:p>
      </dgm:t>
    </dgm:pt>
    <dgm:pt modelId="{F4914A65-FA9B-43F8-B210-F497C18253FC}" type="sibTrans" cxnId="{C7207E67-533D-4CE2-8D0E-5650280B8CB4}">
      <dgm:prSet/>
      <dgm:spPr/>
      <dgm:t>
        <a:bodyPr/>
        <a:lstStyle/>
        <a:p>
          <a:endParaRPr lang="en-GB"/>
        </a:p>
      </dgm:t>
    </dgm:pt>
    <dgm:pt modelId="{B81A547D-50FC-41E9-A8C6-CE095A15EA2A}">
      <dgm:prSet phldrT="[Text]"/>
      <dgm:spPr/>
      <dgm:t>
        <a:bodyPr/>
        <a:lstStyle/>
        <a:p>
          <a:endParaRPr lang="en-GB" dirty="0"/>
        </a:p>
      </dgm:t>
    </dgm:pt>
    <dgm:pt modelId="{CB1BC3EE-E317-49CC-A383-1FD90005F708}" type="parTrans" cxnId="{51FA4931-04EE-46B5-A617-2016752B7DAD}">
      <dgm:prSet/>
      <dgm:spPr/>
      <dgm:t>
        <a:bodyPr/>
        <a:lstStyle/>
        <a:p>
          <a:endParaRPr lang="en-GB"/>
        </a:p>
      </dgm:t>
    </dgm:pt>
    <dgm:pt modelId="{D494499E-C0AB-4764-9B14-FB547BF53C1D}" type="sibTrans" cxnId="{51FA4931-04EE-46B5-A617-2016752B7DAD}">
      <dgm:prSet/>
      <dgm:spPr/>
      <dgm:t>
        <a:bodyPr/>
        <a:lstStyle/>
        <a:p>
          <a:endParaRPr lang="en-GB"/>
        </a:p>
      </dgm:t>
    </dgm:pt>
    <dgm:pt modelId="{2DD9AF29-D782-4FCE-9774-34BADE53BF4F}" type="pres">
      <dgm:prSet presAssocID="{099349E3-0459-4B8D-86BF-CEA494AD6AD6}" presName="Name0" presStyleCnt="0">
        <dgm:presLayoutVars>
          <dgm:chMax val="1"/>
          <dgm:chPref val="1"/>
          <dgm:dir/>
          <dgm:animOne val="branch"/>
          <dgm:animLvl val="lvl"/>
        </dgm:presLayoutVars>
      </dgm:prSet>
      <dgm:spPr/>
    </dgm:pt>
    <dgm:pt modelId="{69F6BB69-2E23-4FDB-A105-43501E1A1944}" type="pres">
      <dgm:prSet presAssocID="{B0F05EBB-BE03-4210-AD1E-7B2A4EB5AD84}" presName="singleCycle" presStyleCnt="0"/>
      <dgm:spPr/>
    </dgm:pt>
    <dgm:pt modelId="{9D677B02-745C-4D5B-A7E8-85AD52E4EF36}" type="pres">
      <dgm:prSet presAssocID="{B0F05EBB-BE03-4210-AD1E-7B2A4EB5AD84}" presName="singleCenter" presStyleLbl="node1" presStyleIdx="0" presStyleCnt="8">
        <dgm:presLayoutVars>
          <dgm:chMax val="7"/>
          <dgm:chPref val="7"/>
        </dgm:presLayoutVars>
      </dgm:prSet>
      <dgm:spPr/>
    </dgm:pt>
    <dgm:pt modelId="{EE0F62F0-69F2-40D7-9DDF-CB6394E38049}" type="pres">
      <dgm:prSet presAssocID="{EB264A18-E631-46E4-BD45-65B20E623185}" presName="Name56" presStyleLbl="parChTrans1D2" presStyleIdx="0" presStyleCnt="7"/>
      <dgm:spPr/>
    </dgm:pt>
    <dgm:pt modelId="{C7AF0451-A9B1-4737-8BF2-7207EBF1FC5B}" type="pres">
      <dgm:prSet presAssocID="{F23A491A-2CDA-4759-B5F9-72B3CCE25A02}" presName="text0" presStyleLbl="node1" presStyleIdx="1" presStyleCnt="8">
        <dgm:presLayoutVars>
          <dgm:bulletEnabled val="1"/>
        </dgm:presLayoutVars>
      </dgm:prSet>
      <dgm:spPr/>
    </dgm:pt>
    <dgm:pt modelId="{0F883C2E-A9B8-41A2-80BE-DB452B23E196}" type="pres">
      <dgm:prSet presAssocID="{3BE30CEF-45A4-4E8C-9053-D037B4E06536}" presName="Name56" presStyleLbl="parChTrans1D2" presStyleIdx="1" presStyleCnt="7"/>
      <dgm:spPr/>
    </dgm:pt>
    <dgm:pt modelId="{9D870D87-D793-44BC-B089-EA404BFAC014}" type="pres">
      <dgm:prSet presAssocID="{5FB1F3D1-7799-4571-849C-16C2D57E87BE}" presName="text0" presStyleLbl="node1" presStyleIdx="2" presStyleCnt="8">
        <dgm:presLayoutVars>
          <dgm:bulletEnabled val="1"/>
        </dgm:presLayoutVars>
      </dgm:prSet>
      <dgm:spPr/>
    </dgm:pt>
    <dgm:pt modelId="{5BFA3A15-9CEE-4CC3-81E4-ADD5EAD027DF}" type="pres">
      <dgm:prSet presAssocID="{995E012A-D765-46E7-A9D9-25371D6B47F2}" presName="Name56" presStyleLbl="parChTrans1D2" presStyleIdx="2" presStyleCnt="7"/>
      <dgm:spPr/>
    </dgm:pt>
    <dgm:pt modelId="{B4EAC0FC-0A22-4BC8-BFAB-C97DE80E2E3B}" type="pres">
      <dgm:prSet presAssocID="{B57ADB3E-97CA-43C2-97DF-3D7CA0C49596}" presName="text0" presStyleLbl="node1" presStyleIdx="3" presStyleCnt="8">
        <dgm:presLayoutVars>
          <dgm:bulletEnabled val="1"/>
        </dgm:presLayoutVars>
      </dgm:prSet>
      <dgm:spPr/>
    </dgm:pt>
    <dgm:pt modelId="{C0802257-6DC3-4374-8EAD-44460664FC00}" type="pres">
      <dgm:prSet presAssocID="{17B66063-6CC5-4951-B414-63CF6F1696AB}" presName="Name56" presStyleLbl="parChTrans1D2" presStyleIdx="3" presStyleCnt="7"/>
      <dgm:spPr/>
    </dgm:pt>
    <dgm:pt modelId="{8627D648-EB89-4DD9-B30A-232927CD09CF}" type="pres">
      <dgm:prSet presAssocID="{4BA8F678-443A-45B0-A115-7BBE75567602}" presName="text0" presStyleLbl="node1" presStyleIdx="4" presStyleCnt="8">
        <dgm:presLayoutVars>
          <dgm:bulletEnabled val="1"/>
        </dgm:presLayoutVars>
      </dgm:prSet>
      <dgm:spPr/>
    </dgm:pt>
    <dgm:pt modelId="{D3FED4FA-86EA-47C2-98BC-39715E28517F}" type="pres">
      <dgm:prSet presAssocID="{7E3BD3A8-F84C-43CF-A634-8690B31F1A1D}" presName="Name56" presStyleLbl="parChTrans1D2" presStyleIdx="4" presStyleCnt="7"/>
      <dgm:spPr/>
    </dgm:pt>
    <dgm:pt modelId="{CFB1B712-E044-42D0-AA0B-E1CFDF2A6759}" type="pres">
      <dgm:prSet presAssocID="{19BBD70C-C2E3-43C6-83BF-5E0E82BD687D}" presName="text0" presStyleLbl="node1" presStyleIdx="5" presStyleCnt="8">
        <dgm:presLayoutVars>
          <dgm:bulletEnabled val="1"/>
        </dgm:presLayoutVars>
      </dgm:prSet>
      <dgm:spPr/>
    </dgm:pt>
    <dgm:pt modelId="{23384D18-EF54-4B6A-BC2B-2A7A6C4C02BF}" type="pres">
      <dgm:prSet presAssocID="{24421CBC-54B7-4421-BB53-127927662829}" presName="Name56" presStyleLbl="parChTrans1D2" presStyleIdx="5" presStyleCnt="7"/>
      <dgm:spPr/>
    </dgm:pt>
    <dgm:pt modelId="{5F8F7F9E-36BF-4738-8FB0-7C39C977D280}" type="pres">
      <dgm:prSet presAssocID="{15949C0B-21D2-4489-BCEC-CA3FE1E97559}" presName="text0" presStyleLbl="node1" presStyleIdx="6" presStyleCnt="8">
        <dgm:presLayoutVars>
          <dgm:bulletEnabled val="1"/>
        </dgm:presLayoutVars>
      </dgm:prSet>
      <dgm:spPr/>
    </dgm:pt>
    <dgm:pt modelId="{DAF08031-4F4B-42C0-AAD4-E71A64D0680A}" type="pres">
      <dgm:prSet presAssocID="{D4A0A91D-5DAD-42EF-97E2-83BE6E8D3D84}" presName="Name56" presStyleLbl="parChTrans1D2" presStyleIdx="6" presStyleCnt="7"/>
      <dgm:spPr/>
    </dgm:pt>
    <dgm:pt modelId="{AF315F9E-40C3-416D-96CE-F4B4C83AC84C}" type="pres">
      <dgm:prSet presAssocID="{E8634127-57D3-4697-8FC4-1EC6609E8AE0}" presName="text0" presStyleLbl="node1" presStyleIdx="7" presStyleCnt="8">
        <dgm:presLayoutVars>
          <dgm:bulletEnabled val="1"/>
        </dgm:presLayoutVars>
      </dgm:prSet>
      <dgm:spPr/>
    </dgm:pt>
  </dgm:ptLst>
  <dgm:cxnLst>
    <dgm:cxn modelId="{EFD1AB0C-6158-4394-A7C7-C81D687EAC20}" type="presOf" srcId="{17B66063-6CC5-4951-B414-63CF6F1696AB}" destId="{C0802257-6DC3-4374-8EAD-44460664FC00}" srcOrd="0" destOrd="0" presId="urn:microsoft.com/office/officeart/2008/layout/RadialCluster"/>
    <dgm:cxn modelId="{E78EFF13-04F4-4B49-8F95-70BA0A454AE7}" type="presOf" srcId="{E8634127-57D3-4697-8FC4-1EC6609E8AE0}" destId="{AF315F9E-40C3-416D-96CE-F4B4C83AC84C}" srcOrd="0" destOrd="0" presId="urn:microsoft.com/office/officeart/2008/layout/RadialCluster"/>
    <dgm:cxn modelId="{E7ADDC21-16DA-4C8F-8FC5-31FE4A7865E8}" type="presOf" srcId="{5FB1F3D1-7799-4571-849C-16C2D57E87BE}" destId="{9D870D87-D793-44BC-B089-EA404BFAC014}" srcOrd="0" destOrd="0" presId="urn:microsoft.com/office/officeart/2008/layout/RadialCluster"/>
    <dgm:cxn modelId="{51FA4931-04EE-46B5-A617-2016752B7DAD}" srcId="{B0F05EBB-BE03-4210-AD1E-7B2A4EB5AD84}" destId="{B81A547D-50FC-41E9-A8C6-CE095A15EA2A}" srcOrd="7" destOrd="0" parTransId="{CB1BC3EE-E317-49CC-A383-1FD90005F708}" sibTransId="{D494499E-C0AB-4764-9B14-FB547BF53C1D}"/>
    <dgm:cxn modelId="{90D2B23A-7399-4366-8783-CEED0F8D8D2B}" srcId="{B0F05EBB-BE03-4210-AD1E-7B2A4EB5AD84}" destId="{5FB1F3D1-7799-4571-849C-16C2D57E87BE}" srcOrd="1" destOrd="0" parTransId="{3BE30CEF-45A4-4E8C-9053-D037B4E06536}" sibTransId="{4FFD90EB-950E-4AC1-91F0-4DA7BBCAE6C2}"/>
    <dgm:cxn modelId="{D3BF4E5F-77D9-4F8F-BC3A-76DDCFE3B5C5}" type="presOf" srcId="{24421CBC-54B7-4421-BB53-127927662829}" destId="{23384D18-EF54-4B6A-BC2B-2A7A6C4C02BF}" srcOrd="0" destOrd="0" presId="urn:microsoft.com/office/officeart/2008/layout/RadialCluster"/>
    <dgm:cxn modelId="{9E5DDF63-2F68-4CD6-A60C-C4D82233E548}" type="presOf" srcId="{19BBD70C-C2E3-43C6-83BF-5E0E82BD687D}" destId="{CFB1B712-E044-42D0-AA0B-E1CFDF2A6759}" srcOrd="0" destOrd="0" presId="urn:microsoft.com/office/officeart/2008/layout/RadialCluster"/>
    <dgm:cxn modelId="{8DBBC866-D8E3-4030-85EE-8F6E65077D93}" type="presOf" srcId="{4BA8F678-443A-45B0-A115-7BBE75567602}" destId="{8627D648-EB89-4DD9-B30A-232927CD09CF}" srcOrd="0" destOrd="0" presId="urn:microsoft.com/office/officeart/2008/layout/RadialCluster"/>
    <dgm:cxn modelId="{C7207E67-533D-4CE2-8D0E-5650280B8CB4}" srcId="{B0F05EBB-BE03-4210-AD1E-7B2A4EB5AD84}" destId="{E8634127-57D3-4697-8FC4-1EC6609E8AE0}" srcOrd="6" destOrd="0" parTransId="{D4A0A91D-5DAD-42EF-97E2-83BE6E8D3D84}" sibTransId="{F4914A65-FA9B-43F8-B210-F497C18253FC}"/>
    <dgm:cxn modelId="{09DAFA77-5FC2-4C38-B741-E25E56256D2B}" type="presOf" srcId="{B0F05EBB-BE03-4210-AD1E-7B2A4EB5AD84}" destId="{9D677B02-745C-4D5B-A7E8-85AD52E4EF36}" srcOrd="0" destOrd="0" presId="urn:microsoft.com/office/officeart/2008/layout/RadialCluster"/>
    <dgm:cxn modelId="{0ED5A678-8BBC-4466-A8E0-2C788A811B3A}" type="presOf" srcId="{D4A0A91D-5DAD-42EF-97E2-83BE6E8D3D84}" destId="{DAF08031-4F4B-42C0-AAD4-E71A64D0680A}" srcOrd="0" destOrd="0" presId="urn:microsoft.com/office/officeart/2008/layout/RadialCluster"/>
    <dgm:cxn modelId="{521A7D7A-4B8E-47CF-9E19-4F20F32517AE}" type="presOf" srcId="{15949C0B-21D2-4489-BCEC-CA3FE1E97559}" destId="{5F8F7F9E-36BF-4738-8FB0-7C39C977D280}" srcOrd="0" destOrd="0" presId="urn:microsoft.com/office/officeart/2008/layout/RadialCluster"/>
    <dgm:cxn modelId="{0CFF7284-06AD-445F-A5E6-9556B31ADF7D}" srcId="{B0F05EBB-BE03-4210-AD1E-7B2A4EB5AD84}" destId="{15949C0B-21D2-4489-BCEC-CA3FE1E97559}" srcOrd="5" destOrd="0" parTransId="{24421CBC-54B7-4421-BB53-127927662829}" sibTransId="{EAD99427-29BD-4EBE-9FDF-46D55E3D5384}"/>
    <dgm:cxn modelId="{1291B195-6BFD-42CD-83A1-0D442C746684}" srcId="{099349E3-0459-4B8D-86BF-CEA494AD6AD6}" destId="{B0F05EBB-BE03-4210-AD1E-7B2A4EB5AD84}" srcOrd="0" destOrd="0" parTransId="{CC5182CC-5C50-4E51-9CEE-48CE7D9915DB}" sibTransId="{60A32A2D-EB11-429C-A03B-A7466172DFC9}"/>
    <dgm:cxn modelId="{3C6EDE97-6617-4B3E-8B66-11AD3F64D845}" type="presOf" srcId="{995E012A-D765-46E7-A9D9-25371D6B47F2}" destId="{5BFA3A15-9CEE-4CC3-81E4-ADD5EAD027DF}" srcOrd="0" destOrd="0" presId="urn:microsoft.com/office/officeart/2008/layout/RadialCluster"/>
    <dgm:cxn modelId="{317171AC-8138-4EF2-9D2B-A7B5D6DC7DF6}" type="presOf" srcId="{F23A491A-2CDA-4759-B5F9-72B3CCE25A02}" destId="{C7AF0451-A9B1-4737-8BF2-7207EBF1FC5B}" srcOrd="0" destOrd="0" presId="urn:microsoft.com/office/officeart/2008/layout/RadialCluster"/>
    <dgm:cxn modelId="{4BFA5AAC-C013-4753-AD07-6BE3E0113F94}" type="presOf" srcId="{B57ADB3E-97CA-43C2-97DF-3D7CA0C49596}" destId="{B4EAC0FC-0A22-4BC8-BFAB-C97DE80E2E3B}" srcOrd="0" destOrd="0" presId="urn:microsoft.com/office/officeart/2008/layout/RadialCluster"/>
    <dgm:cxn modelId="{39B164BD-1E72-48ED-9CC5-D11976E14724}" type="presOf" srcId="{3BE30CEF-45A4-4E8C-9053-D037B4E06536}" destId="{0F883C2E-A9B8-41A2-80BE-DB452B23E196}" srcOrd="0" destOrd="0" presId="urn:microsoft.com/office/officeart/2008/layout/RadialCluster"/>
    <dgm:cxn modelId="{5A832DBF-C66A-4897-9CF0-DCAF3A112B65}" type="presOf" srcId="{7E3BD3A8-F84C-43CF-A634-8690B31F1A1D}" destId="{D3FED4FA-86EA-47C2-98BC-39715E28517F}" srcOrd="0" destOrd="0" presId="urn:microsoft.com/office/officeart/2008/layout/RadialCluster"/>
    <dgm:cxn modelId="{A66EB9BF-29EC-42B9-AE5E-43485B526667}" srcId="{B0F05EBB-BE03-4210-AD1E-7B2A4EB5AD84}" destId="{19BBD70C-C2E3-43C6-83BF-5E0E82BD687D}" srcOrd="4" destOrd="0" parTransId="{7E3BD3A8-F84C-43CF-A634-8690B31F1A1D}" sibTransId="{C2CB89D3-3550-49DF-9F56-5A9544B89F5D}"/>
    <dgm:cxn modelId="{445871C5-7C7C-4356-B2BA-3C3162DEC729}" srcId="{B0F05EBB-BE03-4210-AD1E-7B2A4EB5AD84}" destId="{B57ADB3E-97CA-43C2-97DF-3D7CA0C49596}" srcOrd="2" destOrd="0" parTransId="{995E012A-D765-46E7-A9D9-25371D6B47F2}" sibTransId="{16D599FB-4392-48B6-9B07-BAA20E2D30DC}"/>
    <dgm:cxn modelId="{D6D0B7CD-D0B9-4F01-8DCA-66A15DBCEEE3}" type="presOf" srcId="{EB264A18-E631-46E4-BD45-65B20E623185}" destId="{EE0F62F0-69F2-40D7-9DDF-CB6394E38049}" srcOrd="0" destOrd="0" presId="urn:microsoft.com/office/officeart/2008/layout/RadialCluster"/>
    <dgm:cxn modelId="{780E55E9-9152-4688-A052-F187215DDB3A}" type="presOf" srcId="{099349E3-0459-4B8D-86BF-CEA494AD6AD6}" destId="{2DD9AF29-D782-4FCE-9774-34BADE53BF4F}" srcOrd="0" destOrd="0" presId="urn:microsoft.com/office/officeart/2008/layout/RadialCluster"/>
    <dgm:cxn modelId="{06EC87EC-66DB-4A88-83A9-32BD1C68F911}" srcId="{B0F05EBB-BE03-4210-AD1E-7B2A4EB5AD84}" destId="{4BA8F678-443A-45B0-A115-7BBE75567602}" srcOrd="3" destOrd="0" parTransId="{17B66063-6CC5-4951-B414-63CF6F1696AB}" sibTransId="{421B293D-3107-40D1-BA35-3E7091F26174}"/>
    <dgm:cxn modelId="{597CA7F3-D0E7-4E5A-B301-239FA0A237A2}" srcId="{B0F05EBB-BE03-4210-AD1E-7B2A4EB5AD84}" destId="{F23A491A-2CDA-4759-B5F9-72B3CCE25A02}" srcOrd="0" destOrd="0" parTransId="{EB264A18-E631-46E4-BD45-65B20E623185}" sibTransId="{39A75B39-9766-4B94-8DA8-6FDC9D537167}"/>
    <dgm:cxn modelId="{0F41B5D4-196F-4A58-874D-F7E14CB07769}" type="presParOf" srcId="{2DD9AF29-D782-4FCE-9774-34BADE53BF4F}" destId="{69F6BB69-2E23-4FDB-A105-43501E1A1944}" srcOrd="0" destOrd="0" presId="urn:microsoft.com/office/officeart/2008/layout/RadialCluster"/>
    <dgm:cxn modelId="{AF8B9514-1CA8-449B-9746-A5FE4F51D6B2}" type="presParOf" srcId="{69F6BB69-2E23-4FDB-A105-43501E1A1944}" destId="{9D677B02-745C-4D5B-A7E8-85AD52E4EF36}" srcOrd="0" destOrd="0" presId="urn:microsoft.com/office/officeart/2008/layout/RadialCluster"/>
    <dgm:cxn modelId="{189EB130-346C-4C74-891C-FC82B19CF0AE}" type="presParOf" srcId="{69F6BB69-2E23-4FDB-A105-43501E1A1944}" destId="{EE0F62F0-69F2-40D7-9DDF-CB6394E38049}" srcOrd="1" destOrd="0" presId="urn:microsoft.com/office/officeart/2008/layout/RadialCluster"/>
    <dgm:cxn modelId="{54F73404-BC43-4080-A83B-5648411A40AB}" type="presParOf" srcId="{69F6BB69-2E23-4FDB-A105-43501E1A1944}" destId="{C7AF0451-A9B1-4737-8BF2-7207EBF1FC5B}" srcOrd="2" destOrd="0" presId="urn:microsoft.com/office/officeart/2008/layout/RadialCluster"/>
    <dgm:cxn modelId="{6F8B06F8-48D8-4FBF-A413-D63BB274A224}" type="presParOf" srcId="{69F6BB69-2E23-4FDB-A105-43501E1A1944}" destId="{0F883C2E-A9B8-41A2-80BE-DB452B23E196}" srcOrd="3" destOrd="0" presId="urn:microsoft.com/office/officeart/2008/layout/RadialCluster"/>
    <dgm:cxn modelId="{096F17F9-C4EE-4FFC-B8B4-631EA1A83915}" type="presParOf" srcId="{69F6BB69-2E23-4FDB-A105-43501E1A1944}" destId="{9D870D87-D793-44BC-B089-EA404BFAC014}" srcOrd="4" destOrd="0" presId="urn:microsoft.com/office/officeart/2008/layout/RadialCluster"/>
    <dgm:cxn modelId="{1CD412E3-05EA-4131-9B5A-2A3D3D0E64A0}" type="presParOf" srcId="{69F6BB69-2E23-4FDB-A105-43501E1A1944}" destId="{5BFA3A15-9CEE-4CC3-81E4-ADD5EAD027DF}" srcOrd="5" destOrd="0" presId="urn:microsoft.com/office/officeart/2008/layout/RadialCluster"/>
    <dgm:cxn modelId="{7B00F371-7251-4385-91A3-80341B8AE7B1}" type="presParOf" srcId="{69F6BB69-2E23-4FDB-A105-43501E1A1944}" destId="{B4EAC0FC-0A22-4BC8-BFAB-C97DE80E2E3B}" srcOrd="6" destOrd="0" presId="urn:microsoft.com/office/officeart/2008/layout/RadialCluster"/>
    <dgm:cxn modelId="{6DECFED3-1FFF-4014-913F-029E12B03AB8}" type="presParOf" srcId="{69F6BB69-2E23-4FDB-A105-43501E1A1944}" destId="{C0802257-6DC3-4374-8EAD-44460664FC00}" srcOrd="7" destOrd="0" presId="urn:microsoft.com/office/officeart/2008/layout/RadialCluster"/>
    <dgm:cxn modelId="{F37A9405-17D2-459F-B942-0FF5DAAF3237}" type="presParOf" srcId="{69F6BB69-2E23-4FDB-A105-43501E1A1944}" destId="{8627D648-EB89-4DD9-B30A-232927CD09CF}" srcOrd="8" destOrd="0" presId="urn:microsoft.com/office/officeart/2008/layout/RadialCluster"/>
    <dgm:cxn modelId="{BF1BEC02-0B00-4790-9580-7140C4965782}" type="presParOf" srcId="{69F6BB69-2E23-4FDB-A105-43501E1A1944}" destId="{D3FED4FA-86EA-47C2-98BC-39715E28517F}" srcOrd="9" destOrd="0" presId="urn:microsoft.com/office/officeart/2008/layout/RadialCluster"/>
    <dgm:cxn modelId="{66BE8F0A-8D8F-47B2-8005-401EB36C31C1}" type="presParOf" srcId="{69F6BB69-2E23-4FDB-A105-43501E1A1944}" destId="{CFB1B712-E044-42D0-AA0B-E1CFDF2A6759}" srcOrd="10" destOrd="0" presId="urn:microsoft.com/office/officeart/2008/layout/RadialCluster"/>
    <dgm:cxn modelId="{74B1A180-60AA-4298-A854-601FC9B11540}" type="presParOf" srcId="{69F6BB69-2E23-4FDB-A105-43501E1A1944}" destId="{23384D18-EF54-4B6A-BC2B-2A7A6C4C02BF}" srcOrd="11" destOrd="0" presId="urn:microsoft.com/office/officeart/2008/layout/RadialCluster"/>
    <dgm:cxn modelId="{3D893D21-CFB0-4D40-BC0B-E3D03078DFC6}" type="presParOf" srcId="{69F6BB69-2E23-4FDB-A105-43501E1A1944}" destId="{5F8F7F9E-36BF-4738-8FB0-7C39C977D280}" srcOrd="12" destOrd="0" presId="urn:microsoft.com/office/officeart/2008/layout/RadialCluster"/>
    <dgm:cxn modelId="{8F456D82-119D-40BA-A445-E037878DF95C}" type="presParOf" srcId="{69F6BB69-2E23-4FDB-A105-43501E1A1944}" destId="{DAF08031-4F4B-42C0-AAD4-E71A64D0680A}" srcOrd="13" destOrd="0" presId="urn:microsoft.com/office/officeart/2008/layout/RadialCluster"/>
    <dgm:cxn modelId="{BB7AE5ED-6B52-48CF-8DCF-A40DB852B94A}" type="presParOf" srcId="{69F6BB69-2E23-4FDB-A105-43501E1A1944}" destId="{AF315F9E-40C3-416D-96CE-F4B4C83AC84C}"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677B02-745C-4D5B-A7E8-85AD52E4EF36}">
      <dsp:nvSpPr>
        <dsp:cNvPr id="0" name=""/>
        <dsp:cNvSpPr/>
      </dsp:nvSpPr>
      <dsp:spPr>
        <a:xfrm>
          <a:off x="3251199" y="2006450"/>
          <a:ext cx="1625600"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GB" sz="3600" kern="1200" dirty="0"/>
            <a:t>EAP tutor</a:t>
          </a:r>
        </a:p>
      </dsp:txBody>
      <dsp:txXfrm>
        <a:off x="3330554" y="2085805"/>
        <a:ext cx="1466890" cy="1466890"/>
      </dsp:txXfrm>
    </dsp:sp>
    <dsp:sp modelId="{EE0F62F0-69F2-40D7-9DDF-CB6394E38049}">
      <dsp:nvSpPr>
        <dsp:cNvPr id="0" name=""/>
        <dsp:cNvSpPr/>
      </dsp:nvSpPr>
      <dsp:spPr>
        <a:xfrm rot="16200000">
          <a:off x="3632760" y="1575211"/>
          <a:ext cx="862478" cy="0"/>
        </a:xfrm>
        <a:custGeom>
          <a:avLst/>
          <a:gdLst/>
          <a:ahLst/>
          <a:cxnLst/>
          <a:rect l="0" t="0" r="0" b="0"/>
          <a:pathLst>
            <a:path>
              <a:moveTo>
                <a:pt x="0" y="0"/>
              </a:moveTo>
              <a:lnTo>
                <a:pt x="86247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AF0451-A9B1-4737-8BF2-7207EBF1FC5B}">
      <dsp:nvSpPr>
        <dsp:cNvPr id="0" name=""/>
        <dsp:cNvSpPr/>
      </dsp:nvSpPr>
      <dsp:spPr>
        <a:xfrm>
          <a:off x="3519423" y="54820"/>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GB" sz="1900" kern="1200" dirty="0"/>
            <a:t>Subject lecturers</a:t>
          </a:r>
        </a:p>
      </dsp:txBody>
      <dsp:txXfrm>
        <a:off x="3572591" y="107988"/>
        <a:ext cx="982816" cy="982816"/>
      </dsp:txXfrm>
    </dsp:sp>
    <dsp:sp modelId="{0F883C2E-A9B8-41A2-80BE-DB452B23E196}">
      <dsp:nvSpPr>
        <dsp:cNvPr id="0" name=""/>
        <dsp:cNvSpPr/>
      </dsp:nvSpPr>
      <dsp:spPr>
        <a:xfrm rot="19285714">
          <a:off x="4824035" y="2020271"/>
          <a:ext cx="483705" cy="0"/>
        </a:xfrm>
        <a:custGeom>
          <a:avLst/>
          <a:gdLst/>
          <a:ahLst/>
          <a:cxnLst/>
          <a:rect l="0" t="0" r="0" b="0"/>
          <a:pathLst>
            <a:path>
              <a:moveTo>
                <a:pt x="0" y="0"/>
              </a:moveTo>
              <a:lnTo>
                <a:pt x="4837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870D87-D793-44BC-B089-EA404BFAC014}">
      <dsp:nvSpPr>
        <dsp:cNvPr id="0" name=""/>
        <dsp:cNvSpPr/>
      </dsp:nvSpPr>
      <dsp:spPr>
        <a:xfrm>
          <a:off x="5254975" y="890618"/>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n-GB" sz="1700" kern="1200" dirty="0"/>
            <a:t>Librarians</a:t>
          </a:r>
        </a:p>
      </dsp:txBody>
      <dsp:txXfrm>
        <a:off x="5308143" y="943786"/>
        <a:ext cx="982816" cy="982816"/>
      </dsp:txXfrm>
    </dsp:sp>
    <dsp:sp modelId="{5BFA3A15-9CEE-4CC3-81E4-ADD5EAD027DF}">
      <dsp:nvSpPr>
        <dsp:cNvPr id="0" name=""/>
        <dsp:cNvSpPr/>
      </dsp:nvSpPr>
      <dsp:spPr>
        <a:xfrm rot="771429">
          <a:off x="4866425" y="3096843"/>
          <a:ext cx="827570" cy="0"/>
        </a:xfrm>
        <a:custGeom>
          <a:avLst/>
          <a:gdLst/>
          <a:ahLst/>
          <a:cxnLst/>
          <a:rect l="0" t="0" r="0" b="0"/>
          <a:pathLst>
            <a:path>
              <a:moveTo>
                <a:pt x="0" y="0"/>
              </a:moveTo>
              <a:lnTo>
                <a:pt x="8275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EAC0FC-0A22-4BC8-BFAB-C97DE80E2E3B}">
      <dsp:nvSpPr>
        <dsp:cNvPr id="0" name=""/>
        <dsp:cNvSpPr/>
      </dsp:nvSpPr>
      <dsp:spPr>
        <a:xfrm>
          <a:off x="5683621" y="2768638"/>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GB" sz="1900" kern="1200" dirty="0"/>
            <a:t>Students</a:t>
          </a:r>
        </a:p>
      </dsp:txBody>
      <dsp:txXfrm>
        <a:off x="5736789" y="2821806"/>
        <a:ext cx="982816" cy="982816"/>
      </dsp:txXfrm>
    </dsp:sp>
    <dsp:sp modelId="{C0802257-6DC3-4374-8EAD-44460664FC00}">
      <dsp:nvSpPr>
        <dsp:cNvPr id="0" name=""/>
        <dsp:cNvSpPr/>
      </dsp:nvSpPr>
      <dsp:spPr>
        <a:xfrm rot="3857143">
          <a:off x="4253524" y="3953372"/>
          <a:ext cx="713280" cy="0"/>
        </a:xfrm>
        <a:custGeom>
          <a:avLst/>
          <a:gdLst/>
          <a:ahLst/>
          <a:cxnLst/>
          <a:rect l="0" t="0" r="0" b="0"/>
          <a:pathLst>
            <a:path>
              <a:moveTo>
                <a:pt x="0" y="0"/>
              </a:moveTo>
              <a:lnTo>
                <a:pt x="71328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27D648-EB89-4DD9-B30A-232927CD09CF}">
      <dsp:nvSpPr>
        <dsp:cNvPr id="0" name=""/>
        <dsp:cNvSpPr/>
      </dsp:nvSpPr>
      <dsp:spPr>
        <a:xfrm>
          <a:off x="4482582" y="4274694"/>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kern="1200" dirty="0"/>
            <a:t>Researchers</a:t>
          </a:r>
        </a:p>
      </dsp:txBody>
      <dsp:txXfrm>
        <a:off x="4535750" y="4327862"/>
        <a:ext cx="982816" cy="982816"/>
      </dsp:txXfrm>
    </dsp:sp>
    <dsp:sp modelId="{D3FED4FA-86EA-47C2-98BC-39715E28517F}">
      <dsp:nvSpPr>
        <dsp:cNvPr id="0" name=""/>
        <dsp:cNvSpPr/>
      </dsp:nvSpPr>
      <dsp:spPr>
        <a:xfrm rot="6942857">
          <a:off x="3161195" y="3953372"/>
          <a:ext cx="713280" cy="0"/>
        </a:xfrm>
        <a:custGeom>
          <a:avLst/>
          <a:gdLst/>
          <a:ahLst/>
          <a:cxnLst/>
          <a:rect l="0" t="0" r="0" b="0"/>
          <a:pathLst>
            <a:path>
              <a:moveTo>
                <a:pt x="0" y="0"/>
              </a:moveTo>
              <a:lnTo>
                <a:pt x="71328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1B712-E044-42D0-AA0B-E1CFDF2A6759}">
      <dsp:nvSpPr>
        <dsp:cNvPr id="0" name=""/>
        <dsp:cNvSpPr/>
      </dsp:nvSpPr>
      <dsp:spPr>
        <a:xfrm>
          <a:off x="2556265" y="4274694"/>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kern="1200" dirty="0"/>
            <a:t>Recruitment &amp; Admissions</a:t>
          </a:r>
        </a:p>
      </dsp:txBody>
      <dsp:txXfrm>
        <a:off x="2609433" y="4327862"/>
        <a:ext cx="982816" cy="982816"/>
      </dsp:txXfrm>
    </dsp:sp>
    <dsp:sp modelId="{23384D18-EF54-4B6A-BC2B-2A7A6C4C02BF}">
      <dsp:nvSpPr>
        <dsp:cNvPr id="0" name=""/>
        <dsp:cNvSpPr/>
      </dsp:nvSpPr>
      <dsp:spPr>
        <a:xfrm rot="10028571">
          <a:off x="2434003" y="3096843"/>
          <a:ext cx="827570" cy="0"/>
        </a:xfrm>
        <a:custGeom>
          <a:avLst/>
          <a:gdLst/>
          <a:ahLst/>
          <a:cxnLst/>
          <a:rect l="0" t="0" r="0" b="0"/>
          <a:pathLst>
            <a:path>
              <a:moveTo>
                <a:pt x="0" y="0"/>
              </a:moveTo>
              <a:lnTo>
                <a:pt x="82757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8F7F9E-36BF-4738-8FB0-7C39C977D280}">
      <dsp:nvSpPr>
        <dsp:cNvPr id="0" name=""/>
        <dsp:cNvSpPr/>
      </dsp:nvSpPr>
      <dsp:spPr>
        <a:xfrm>
          <a:off x="1355226" y="2768638"/>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GB" sz="2100" kern="1200" dirty="0"/>
            <a:t>Welfare</a:t>
          </a:r>
        </a:p>
      </dsp:txBody>
      <dsp:txXfrm>
        <a:off x="1408394" y="2821806"/>
        <a:ext cx="982816" cy="982816"/>
      </dsp:txXfrm>
    </dsp:sp>
    <dsp:sp modelId="{DAF08031-4F4B-42C0-AAD4-E71A64D0680A}">
      <dsp:nvSpPr>
        <dsp:cNvPr id="0" name=""/>
        <dsp:cNvSpPr/>
      </dsp:nvSpPr>
      <dsp:spPr>
        <a:xfrm rot="13114286">
          <a:off x="2820259" y="2020271"/>
          <a:ext cx="483705" cy="0"/>
        </a:xfrm>
        <a:custGeom>
          <a:avLst/>
          <a:gdLst/>
          <a:ahLst/>
          <a:cxnLst/>
          <a:rect l="0" t="0" r="0" b="0"/>
          <a:pathLst>
            <a:path>
              <a:moveTo>
                <a:pt x="0" y="0"/>
              </a:moveTo>
              <a:lnTo>
                <a:pt x="483705"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315F9E-40C3-416D-96CE-F4B4C83AC84C}">
      <dsp:nvSpPr>
        <dsp:cNvPr id="0" name=""/>
        <dsp:cNvSpPr/>
      </dsp:nvSpPr>
      <dsp:spPr>
        <a:xfrm>
          <a:off x="1783871" y="890618"/>
          <a:ext cx="1089152" cy="108915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GB" sz="2300" kern="1200" dirty="0"/>
            <a:t>Heads of Dept</a:t>
          </a:r>
        </a:p>
      </dsp:txBody>
      <dsp:txXfrm>
        <a:off x="1837039" y="943786"/>
        <a:ext cx="982816" cy="98281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C5311-A553-4C1F-B909-DC79BEC63F95}" type="datetimeFigureOut">
              <a:rPr lang="en-GB" smtClean="0"/>
              <a:t>26/02/2025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471861-C5B4-43A5-B8A9-6AB100EDB4B5}" type="slidenum">
              <a:rPr lang="en-GB" smtClean="0"/>
              <a:t>‹#›</a:t>
            </a:fld>
            <a:endParaRPr lang="en-GB"/>
          </a:p>
        </p:txBody>
      </p:sp>
    </p:spTree>
    <p:extLst>
      <p:ext uri="{BB962C8B-B14F-4D97-AF65-F5344CB8AC3E}">
        <p14:creationId xmlns:p14="http://schemas.microsoft.com/office/powerpoint/2010/main" val="2932079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myself – Coordinator of the Global Graduate Prog at Reading. Long time interest in critical pedagogy, feminist theory and the politics of HE. </a:t>
            </a:r>
          </a:p>
          <a:p>
            <a:endParaRPr lang="en-GB" dirty="0"/>
          </a:p>
          <a:p>
            <a:r>
              <a:rPr lang="en-GB" dirty="0"/>
              <a:t>This is a ‘work in progress’ and the theories are relatively new to us – please forgive us for gaps which we are well aware are there…</a:t>
            </a:r>
          </a:p>
        </p:txBody>
      </p:sp>
      <p:sp>
        <p:nvSpPr>
          <p:cNvPr id="4" name="Slide Number Placeholder 3"/>
          <p:cNvSpPr>
            <a:spLocks noGrp="1"/>
          </p:cNvSpPr>
          <p:nvPr>
            <p:ph type="sldNum" sz="quarter" idx="5"/>
          </p:nvPr>
        </p:nvSpPr>
        <p:spPr/>
        <p:txBody>
          <a:bodyPr/>
          <a:lstStyle/>
          <a:p>
            <a:fld id="{AE471861-C5B4-43A5-B8A9-6AB100EDB4B5}" type="slidenum">
              <a:rPr lang="en-GB" smtClean="0"/>
              <a:t>2</a:t>
            </a:fld>
            <a:endParaRPr lang="en-GB"/>
          </a:p>
        </p:txBody>
      </p:sp>
    </p:spTree>
    <p:extLst>
      <p:ext uri="{BB962C8B-B14F-4D97-AF65-F5344CB8AC3E}">
        <p14:creationId xmlns:p14="http://schemas.microsoft.com/office/powerpoint/2010/main" val="3708318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could we help? A lot of these strategies will be familiar to you….</a:t>
            </a:r>
          </a:p>
          <a:p>
            <a:endParaRPr lang="en-GB" dirty="0"/>
          </a:p>
          <a:p>
            <a:r>
              <a:rPr lang="en-GB" dirty="0"/>
              <a:t>BUT these interventions were instigated by us and </a:t>
            </a:r>
            <a:r>
              <a:rPr lang="en-GB" b="1" dirty="0"/>
              <a:t>no extra time was allocated</a:t>
            </a:r>
            <a:r>
              <a:rPr lang="en-GB" dirty="0"/>
              <a:t>. 12 contact hours per semester only. Lack of care by institution.</a:t>
            </a:r>
          </a:p>
          <a:p>
            <a:r>
              <a:rPr lang="en-GB" dirty="0"/>
              <a:t>Ad hoc, corridor chats etc. Informal – based on personal relationships and caring about each other and the job. </a:t>
            </a:r>
          </a:p>
          <a:p>
            <a:r>
              <a:rPr lang="en-GB" dirty="0"/>
              <a:t>Examples of care from individuals. </a:t>
            </a:r>
          </a:p>
        </p:txBody>
      </p:sp>
      <p:sp>
        <p:nvSpPr>
          <p:cNvPr id="4" name="Slide Number Placeholder 3"/>
          <p:cNvSpPr>
            <a:spLocks noGrp="1"/>
          </p:cNvSpPr>
          <p:nvPr>
            <p:ph type="sldNum" sz="quarter" idx="5"/>
          </p:nvPr>
        </p:nvSpPr>
        <p:spPr/>
        <p:txBody>
          <a:bodyPr/>
          <a:lstStyle/>
          <a:p>
            <a:fld id="{AE471861-C5B4-43A5-B8A9-6AB100EDB4B5}" type="slidenum">
              <a:rPr lang="en-GB" smtClean="0"/>
              <a:t>11</a:t>
            </a:fld>
            <a:endParaRPr lang="en-GB"/>
          </a:p>
        </p:txBody>
      </p:sp>
    </p:spTree>
    <p:extLst>
      <p:ext uri="{BB962C8B-B14F-4D97-AF65-F5344CB8AC3E}">
        <p14:creationId xmlns:p14="http://schemas.microsoft.com/office/powerpoint/2010/main" val="357993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care we provided was unrecognised work from an institutional perspective. Only recognised by individuals. </a:t>
            </a:r>
          </a:p>
          <a:p>
            <a:r>
              <a:rPr lang="en-GB" dirty="0"/>
              <a:t>But sometimes seen as magical fixers, gifted with special powers. </a:t>
            </a:r>
          </a:p>
          <a:p>
            <a:r>
              <a:rPr lang="en-GB" dirty="0"/>
              <a:t>But actually, it’s WORK, it’s our JOB and we simply want that to be understood and recognised. </a:t>
            </a:r>
          </a:p>
          <a:p>
            <a:r>
              <a:rPr lang="en-GB" dirty="0"/>
              <a:t>We’re asking for the institution to care and demonstrate that. </a:t>
            </a:r>
          </a:p>
          <a:p>
            <a:endParaRPr lang="en-GB" dirty="0"/>
          </a:p>
          <a:p>
            <a:r>
              <a:rPr lang="en-GB" dirty="0"/>
              <a:t>Hand back to LW</a:t>
            </a:r>
          </a:p>
        </p:txBody>
      </p:sp>
      <p:sp>
        <p:nvSpPr>
          <p:cNvPr id="4" name="Slide Number Placeholder 3"/>
          <p:cNvSpPr>
            <a:spLocks noGrp="1"/>
          </p:cNvSpPr>
          <p:nvPr>
            <p:ph type="sldNum" sz="quarter" idx="5"/>
          </p:nvPr>
        </p:nvSpPr>
        <p:spPr/>
        <p:txBody>
          <a:bodyPr/>
          <a:lstStyle/>
          <a:p>
            <a:fld id="{AE471861-C5B4-43A5-B8A9-6AB100EDB4B5}" type="slidenum">
              <a:rPr lang="en-GB" smtClean="0"/>
              <a:t>12</a:t>
            </a:fld>
            <a:endParaRPr lang="en-GB"/>
          </a:p>
        </p:txBody>
      </p:sp>
    </p:spTree>
    <p:extLst>
      <p:ext uri="{BB962C8B-B14F-4D97-AF65-F5344CB8AC3E}">
        <p14:creationId xmlns:p14="http://schemas.microsoft.com/office/powerpoint/2010/main" val="2824196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LW –</a:t>
            </a:r>
          </a:p>
          <a:p>
            <a:endParaRPr lang="en-GB" dirty="0"/>
          </a:p>
          <a:p>
            <a:r>
              <a:rPr lang="en-GB" dirty="0"/>
              <a:t>The case study we highlighted is a good example of collaboration but ultimately highlights institutional gaps in care: for subject lecturers (dismissing their concerns), lack of time, resources etc, students (no plan in place to support them), inappropriate WL allocation for EAP tutors. </a:t>
            </a:r>
          </a:p>
          <a:p>
            <a:endParaRPr lang="en-GB" dirty="0"/>
          </a:p>
          <a:p>
            <a:r>
              <a:rPr lang="en-GB" dirty="0"/>
              <a:t>Barclay and Moore’s study on care in institutions which actually looks at the NHS is useful here…change needs to be </a:t>
            </a:r>
            <a:r>
              <a:rPr lang="en-GB" b="1" dirty="0"/>
              <a:t>structural</a:t>
            </a:r>
          </a:p>
          <a:p>
            <a:endParaRPr lang="en-GB" dirty="0"/>
          </a:p>
          <a:p>
            <a:r>
              <a:rPr lang="en-GB" dirty="0"/>
              <a:t>What does that look like? NO quick fixes…</a:t>
            </a:r>
          </a:p>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13</a:t>
            </a:fld>
            <a:endParaRPr lang="en-GB"/>
          </a:p>
        </p:txBody>
      </p:sp>
    </p:spTree>
    <p:extLst>
      <p:ext uri="{BB962C8B-B14F-4D97-AF65-F5344CB8AC3E}">
        <p14:creationId xmlns:p14="http://schemas.microsoft.com/office/powerpoint/2010/main" val="1747502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14</a:t>
            </a:fld>
            <a:endParaRPr lang="en-GB"/>
          </a:p>
        </p:txBody>
      </p:sp>
    </p:spTree>
    <p:extLst>
      <p:ext uri="{BB962C8B-B14F-4D97-AF65-F5344CB8AC3E}">
        <p14:creationId xmlns:p14="http://schemas.microsoft.com/office/powerpoint/2010/main" val="2096018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 and I are working through all of this and in doing so have started to think about a new framework which brings together this important but disparate work on care in institutions…</a:t>
            </a:r>
          </a:p>
        </p:txBody>
      </p:sp>
      <p:sp>
        <p:nvSpPr>
          <p:cNvPr id="4" name="Slide Number Placeholder 3"/>
          <p:cNvSpPr>
            <a:spLocks noGrp="1"/>
          </p:cNvSpPr>
          <p:nvPr>
            <p:ph type="sldNum" sz="quarter" idx="5"/>
          </p:nvPr>
        </p:nvSpPr>
        <p:spPr/>
        <p:txBody>
          <a:bodyPr/>
          <a:lstStyle/>
          <a:p>
            <a:fld id="{AE471861-C5B4-43A5-B8A9-6AB100EDB4B5}" type="slidenum">
              <a:rPr lang="en-GB" smtClean="0"/>
              <a:t>15</a:t>
            </a:fld>
            <a:endParaRPr lang="en-GB"/>
          </a:p>
        </p:txBody>
      </p:sp>
    </p:spTree>
    <p:extLst>
      <p:ext uri="{BB962C8B-B14F-4D97-AF65-F5344CB8AC3E}">
        <p14:creationId xmlns:p14="http://schemas.microsoft.com/office/powerpoint/2010/main" val="3520561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quote</a:t>
            </a:r>
            <a:r>
              <a:rPr lang="en-GB" b="1" dirty="0"/>
              <a:t>: names the problem </a:t>
            </a:r>
            <a:r>
              <a:rPr lang="en-GB" dirty="0"/>
              <a:t>– in this period of marketized higher education we are pushed into silos, fighting for our own survival in a threatening atmosphere of cuts and restructures imposed by management because of lack of funding and constantly changing government policies </a:t>
            </a:r>
          </a:p>
          <a:p>
            <a:endParaRPr lang="en-GB" dirty="0"/>
          </a:p>
          <a:p>
            <a:r>
              <a:rPr lang="en-GB" dirty="0"/>
              <a:t>Expand on Woodley: </a:t>
            </a:r>
            <a:r>
              <a:rPr lang="en-GB" b="1" dirty="0"/>
              <a:t>politics of care </a:t>
            </a:r>
            <a:r>
              <a:rPr lang="en-GB" dirty="0"/>
              <a:t>looks to extend this notion of care and see it as a means to build resistance collectively in the face of ever-increasing pressures on people to turn to individualism. A politics of care sees  </a:t>
            </a:r>
            <a:r>
              <a:rPr lang="en-GB" sz="1200" b="0" i="0" u="none" strike="noStrike" dirty="0">
                <a:solidFill>
                  <a:srgbClr val="000000"/>
                </a:solidFill>
                <a:effectLst/>
              </a:rPr>
              <a:t>‘</a:t>
            </a:r>
            <a:r>
              <a:rPr lang="en-GB" sz="1200" b="1" i="0" u="none" strike="noStrike" dirty="0">
                <a:solidFill>
                  <a:srgbClr val="000000"/>
                </a:solidFill>
                <a:effectLst/>
              </a:rPr>
              <a:t>care as an inherently </a:t>
            </a:r>
            <a:r>
              <a:rPr lang="en-GB" sz="1200" b="1" i="1" u="none" strike="noStrike" dirty="0">
                <a:solidFill>
                  <a:srgbClr val="000000"/>
                </a:solidFill>
                <a:effectLst/>
              </a:rPr>
              <a:t>interdependent</a:t>
            </a:r>
            <a:r>
              <a:rPr lang="en-GB" sz="1200" b="1" i="0" u="none" strike="noStrike" dirty="0">
                <a:solidFill>
                  <a:srgbClr val="000000"/>
                </a:solidFill>
                <a:effectLst/>
              </a:rPr>
              <a:t> survival strategy</a:t>
            </a:r>
            <a:r>
              <a:rPr lang="en-GB" sz="1200" b="0" i="0" u="none" strike="noStrike" dirty="0">
                <a:solidFill>
                  <a:srgbClr val="000000"/>
                </a:solidFill>
                <a:effectLst/>
              </a:rPr>
              <a:t>’. A lot of recent work on this including the Care Manifesto by the Care Collective (2020)</a:t>
            </a:r>
          </a:p>
          <a:p>
            <a:endParaRPr lang="en-GB" sz="1200" b="0" i="0" u="none" strike="noStrike" dirty="0">
              <a:solidFill>
                <a:srgbClr val="000000"/>
              </a:solidFill>
              <a:effectLst/>
            </a:endParaRPr>
          </a:p>
          <a:p>
            <a:r>
              <a:rPr lang="en-GB" sz="1200" dirty="0"/>
              <a:t>Also, greater attention in the media - Office ‘housework</a:t>
            </a:r>
            <a:r>
              <a:rPr lang="en-GB" sz="1200" b="0" i="0" u="none" strike="noStrike" dirty="0">
                <a:solidFill>
                  <a:srgbClr val="000000"/>
                </a:solidFill>
                <a:effectLst/>
              </a:rPr>
              <a:t> – we all see it (organising the parties etc – for international students too…who does this work? Junior colleagues, often female, often for no recognition)</a:t>
            </a:r>
          </a:p>
          <a:p>
            <a:endParaRPr lang="en-GB" sz="1200"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AE471861-C5B4-43A5-B8A9-6AB100EDB4B5}" type="slidenum">
              <a:rPr lang="en-GB" smtClean="0"/>
              <a:t>3</a:t>
            </a:fld>
            <a:endParaRPr lang="en-GB"/>
          </a:p>
        </p:txBody>
      </p:sp>
    </p:spTree>
    <p:extLst>
      <p:ext uri="{BB962C8B-B14F-4D97-AF65-F5344CB8AC3E}">
        <p14:creationId xmlns:p14="http://schemas.microsoft.com/office/powerpoint/2010/main" val="227712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LW – language here is key – focus on emotions and exhaustion and how that is gendered</a:t>
            </a:r>
          </a:p>
          <a:p>
            <a:endParaRPr lang="en-GB" dirty="0"/>
          </a:p>
          <a:p>
            <a:r>
              <a:rPr lang="en-GB" dirty="0"/>
              <a:t>Ahmed quote links with long history of black feminist writing by people such as Audre Lorde and bell hooks, but also more recent interventions by the Nap Ministry – reclaiming the right to rest. </a:t>
            </a:r>
          </a:p>
        </p:txBody>
      </p:sp>
      <p:sp>
        <p:nvSpPr>
          <p:cNvPr id="4" name="Slide Number Placeholder 3"/>
          <p:cNvSpPr>
            <a:spLocks noGrp="1"/>
          </p:cNvSpPr>
          <p:nvPr>
            <p:ph type="sldNum" sz="quarter" idx="5"/>
          </p:nvPr>
        </p:nvSpPr>
        <p:spPr/>
        <p:txBody>
          <a:bodyPr/>
          <a:lstStyle/>
          <a:p>
            <a:fld id="{AE471861-C5B4-43A5-B8A9-6AB100EDB4B5}" type="slidenum">
              <a:rPr lang="en-GB" smtClean="0"/>
              <a:t>4</a:t>
            </a:fld>
            <a:endParaRPr lang="en-GB"/>
          </a:p>
        </p:txBody>
      </p:sp>
    </p:spTree>
    <p:extLst>
      <p:ext uri="{BB962C8B-B14F-4D97-AF65-F5344CB8AC3E}">
        <p14:creationId xmlns:p14="http://schemas.microsoft.com/office/powerpoint/2010/main" val="41756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scholarship in EAP tutor identity which I won’t rehearse here – but a lot of this work has shown how we are seen as service providers, fixers, the separation of the ‘real work’ and that’s ‘EAP stuff’ - also fits into this </a:t>
            </a:r>
            <a:r>
              <a:rPr lang="en-GB" i="1" dirty="0"/>
              <a:t>gendering</a:t>
            </a:r>
            <a:r>
              <a:rPr lang="en-GB" dirty="0"/>
              <a:t> of our role within the university – read quote from Turner. </a:t>
            </a:r>
          </a:p>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5</a:t>
            </a:fld>
            <a:endParaRPr lang="en-GB"/>
          </a:p>
        </p:txBody>
      </p:sp>
    </p:spTree>
    <p:extLst>
      <p:ext uri="{BB962C8B-B14F-4D97-AF65-F5344CB8AC3E}">
        <p14:creationId xmlns:p14="http://schemas.microsoft.com/office/powerpoint/2010/main" val="125575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rPr>
              <a:t>Salisbury quote – drawing from Nell </a:t>
            </a:r>
            <a:r>
              <a:rPr lang="en-GB" sz="1200" b="0" i="0" u="none" strike="noStrike" dirty="0" err="1">
                <a:solidFill>
                  <a:srgbClr val="000000"/>
                </a:solidFill>
                <a:effectLst/>
              </a:rPr>
              <a:t>Noddings</a:t>
            </a:r>
            <a:r>
              <a:rPr lang="en-GB" sz="1200" b="0" i="0" u="none" strike="noStrike" dirty="0">
                <a:solidFill>
                  <a:srgbClr val="000000"/>
                </a:solidFill>
                <a:effectLst/>
              </a:rPr>
              <a:t> ‘ethic of care’, aligns with what Philippa and I felt we wanted to try and articulate….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Hand over to P to expand on that……..</a:t>
            </a:r>
          </a:p>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6</a:t>
            </a:fld>
            <a:endParaRPr lang="en-GB"/>
          </a:p>
        </p:txBody>
      </p:sp>
    </p:spTree>
    <p:extLst>
      <p:ext uri="{BB962C8B-B14F-4D97-AF65-F5344CB8AC3E}">
        <p14:creationId xmlns:p14="http://schemas.microsoft.com/office/powerpoint/2010/main" val="589675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PB – EAP tutors play the </a:t>
            </a:r>
            <a:r>
              <a:rPr lang="en-GB" b="1" dirty="0"/>
              <a:t>diplomat</a:t>
            </a:r>
            <a:r>
              <a:rPr lang="en-GB" dirty="0"/>
              <a:t> – we’re implicated by the internationalisation growth strategies of unis (often have to work with private providers, agents, etc) but also understand and care for the students who are recruited and treated as ‘cash cows’ and characterised by a ‘deficit model’</a:t>
            </a:r>
          </a:p>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7</a:t>
            </a:fld>
            <a:endParaRPr lang="en-GB"/>
          </a:p>
        </p:txBody>
      </p:sp>
    </p:spTree>
    <p:extLst>
      <p:ext uri="{BB962C8B-B14F-4D97-AF65-F5344CB8AC3E}">
        <p14:creationId xmlns:p14="http://schemas.microsoft.com/office/powerpoint/2010/main" val="297336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PB - An example of a strategic growth which had a real impact on workload, mental health, etc and caused a lot of tension and conflict.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mn-lt"/>
              </a:rPr>
              <a:t>As EAP practitioners, we found ourselves caught in the centre of it….going to try and show how we negotiated our way through it (familiar to a lot of you here) </a:t>
            </a:r>
            <a:endParaRPr lang="en-GB" dirty="0"/>
          </a:p>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8</a:t>
            </a:fld>
            <a:endParaRPr lang="en-GB"/>
          </a:p>
        </p:txBody>
      </p:sp>
    </p:spTree>
    <p:extLst>
      <p:ext uri="{BB962C8B-B14F-4D97-AF65-F5344CB8AC3E}">
        <p14:creationId xmlns:p14="http://schemas.microsoft.com/office/powerpoint/2010/main" val="1126153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GB" sz="1200" dirty="0"/>
              <a:t>University of Southampton strategy = growth</a:t>
            </a:r>
          </a:p>
          <a:p>
            <a:pPr>
              <a:lnSpc>
                <a:spcPct val="120000"/>
              </a:lnSpc>
            </a:pPr>
            <a:r>
              <a:rPr lang="en-GB" sz="1200" dirty="0"/>
              <a:t>‘international facing’ PGT masters programmes in Faculty of Arts and Humanities – income generating</a:t>
            </a:r>
          </a:p>
          <a:p>
            <a:pPr>
              <a:lnSpc>
                <a:spcPct val="120000"/>
              </a:lnSpc>
            </a:pPr>
            <a:r>
              <a:rPr lang="en-GB" sz="1200" dirty="0"/>
              <a:t>Exponential growth – numbers have doubled over 5 years. Now have approx. 1600+ international PGT students (mostly Chinese)</a:t>
            </a:r>
          </a:p>
          <a:p>
            <a:pPr marL="0" indent="0">
              <a:buNone/>
            </a:pPr>
            <a:r>
              <a:rPr lang="en-GB" sz="1200" b="1" dirty="0"/>
              <a:t>INITIAL CONCERNS</a:t>
            </a:r>
            <a:r>
              <a:rPr lang="en-GB" sz="1200" dirty="0"/>
              <a:t>:</a:t>
            </a:r>
            <a:br>
              <a:rPr lang="en-GB" sz="1200" dirty="0"/>
            </a:br>
            <a:r>
              <a:rPr lang="en-GB" sz="1200" dirty="0"/>
              <a:t>Home students: all with 2.1, usually from related disciplines</a:t>
            </a:r>
          </a:p>
          <a:p>
            <a:r>
              <a:rPr lang="en-GB" sz="1200" dirty="0"/>
              <a:t>How to teach such a wide range of students in a highly specialised (and sometimes traditional) subject-specific environment?</a:t>
            </a:r>
          </a:p>
          <a:p>
            <a:r>
              <a:rPr lang="en-GB" sz="1200" dirty="0"/>
              <a:t>How to maintain the same level of rigour and resist the urge to ‘dumb down’?</a:t>
            </a:r>
          </a:p>
          <a:p>
            <a:r>
              <a:rPr lang="en-GB" sz="1200" dirty="0"/>
              <a:t>How to get colleagues in English on board and support them with their teaching? </a:t>
            </a:r>
          </a:p>
          <a:p>
            <a:pPr>
              <a:lnSpc>
                <a:spcPct val="120000"/>
              </a:lnSpc>
            </a:pPr>
            <a:endParaRPr lang="en-GB" sz="1200" dirty="0"/>
          </a:p>
        </p:txBody>
      </p:sp>
      <p:sp>
        <p:nvSpPr>
          <p:cNvPr id="4" name="Slide Number Placeholder 3"/>
          <p:cNvSpPr>
            <a:spLocks noGrp="1"/>
          </p:cNvSpPr>
          <p:nvPr>
            <p:ph type="sldNum" sz="quarter" idx="5"/>
          </p:nvPr>
        </p:nvSpPr>
        <p:spPr/>
        <p:txBody>
          <a:bodyPr/>
          <a:lstStyle/>
          <a:p>
            <a:fld id="{AE471861-C5B4-43A5-B8A9-6AB100EDB4B5}" type="slidenum">
              <a:rPr lang="en-GB" smtClean="0"/>
              <a:t>9</a:t>
            </a:fld>
            <a:endParaRPr lang="en-GB"/>
          </a:p>
        </p:txBody>
      </p:sp>
    </p:spTree>
    <p:extLst>
      <p:ext uri="{BB962C8B-B14F-4D97-AF65-F5344CB8AC3E}">
        <p14:creationId xmlns:p14="http://schemas.microsoft.com/office/powerpoint/2010/main" val="151756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PB – growth strategy creates an environment where tensions flourish – conflict between staff: leadership, academics, professional services, EAP…</a:t>
            </a:r>
          </a:p>
          <a:p>
            <a:endParaRPr lang="en-GB" dirty="0"/>
          </a:p>
          <a:p>
            <a:r>
              <a:rPr lang="en-GB" dirty="0"/>
              <a:t>Here are just some of the sources of tension (due to time, just pick out a few)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‘The problem is, </a:t>
            </a:r>
            <a:r>
              <a:rPr lang="en-GB" b="1" dirty="0">
                <a:solidFill>
                  <a:schemeClr val="tx1"/>
                </a:solidFill>
              </a:rPr>
              <a:t>you can’t question any of it. If you do, senior managers just say you are racist</a:t>
            </a:r>
            <a:r>
              <a:rPr lang="en-GB" dirty="0">
                <a:solidFill>
                  <a:schemeClr val="tx1"/>
                </a:solidFill>
              </a:rPr>
              <a:t>’ (Senior lecturer)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t>
            </a:r>
            <a:r>
              <a:rPr lang="en-GB" b="1" dirty="0">
                <a:solidFill>
                  <a:schemeClr val="tx1"/>
                </a:solidFill>
              </a:rPr>
              <a:t>But it’s not the students themselves. It’s the sheer number of them and the fact that there has been no planning</a:t>
            </a:r>
            <a:r>
              <a:rPr lang="en-GB" dirty="0">
                <a:solidFill>
                  <a:schemeClr val="tx1"/>
                </a:solidFill>
              </a:rPr>
              <a:t>. We </a:t>
            </a:r>
            <a:r>
              <a:rPr lang="en-GB" b="1" dirty="0">
                <a:solidFill>
                  <a:schemeClr val="tx1"/>
                </a:solidFill>
              </a:rPr>
              <a:t>don’t know how to support them and there is no resource for that</a:t>
            </a:r>
            <a:r>
              <a:rPr lang="en-GB" dirty="0">
                <a:solidFill>
                  <a:schemeClr val="tx1"/>
                </a:solidFill>
              </a:rPr>
              <a:t>.’ (Senior lecturer)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I can’t just rock up and teach. I have to think so hard how to present it. Even the most basic concepts can’t be assumed. </a:t>
            </a:r>
            <a:r>
              <a:rPr lang="en-GB" b="1" dirty="0">
                <a:solidFill>
                  <a:schemeClr val="tx1"/>
                </a:solidFill>
              </a:rPr>
              <a:t>I have to stage everything and think so carefully how I present things</a:t>
            </a:r>
            <a:r>
              <a:rPr lang="en-GB" dirty="0">
                <a:solidFill>
                  <a:schemeClr val="tx1"/>
                </a:solidFill>
              </a:rPr>
              <a:t>. I can’t forget my notes!’ (Senior lecturer)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‘Until [X department ] has to deal with international students, I don’t think they should judge us for voicing our concerns’. (Lecturer)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t>
            </a:r>
            <a:r>
              <a:rPr lang="en-GB" b="1" dirty="0">
                <a:solidFill>
                  <a:schemeClr val="tx1"/>
                </a:solidFill>
              </a:rPr>
              <a:t>It’s absolutely the most exhausting teaching I do</a:t>
            </a:r>
            <a:r>
              <a:rPr lang="en-GB" dirty="0">
                <a:solidFill>
                  <a:schemeClr val="tx1"/>
                </a:solidFill>
              </a:rPr>
              <a:t>’. (Senior lecturer)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AE471861-C5B4-43A5-B8A9-6AB100EDB4B5}" type="slidenum">
              <a:rPr lang="en-GB" smtClean="0"/>
              <a:t>10</a:t>
            </a:fld>
            <a:endParaRPr lang="en-GB"/>
          </a:p>
        </p:txBody>
      </p:sp>
    </p:spTree>
    <p:extLst>
      <p:ext uri="{BB962C8B-B14F-4D97-AF65-F5344CB8AC3E}">
        <p14:creationId xmlns:p14="http://schemas.microsoft.com/office/powerpoint/2010/main" val="325693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8E770-44AE-47D5-B4B1-71BEC9A9D725}"/>
              </a:ext>
            </a:extLst>
          </p:cNvPr>
          <p:cNvSpPr>
            <a:spLocks noGrp="1"/>
          </p:cNvSpPr>
          <p:nvPr>
            <p:ph type="ctrTitle"/>
          </p:nvPr>
        </p:nvSpPr>
        <p:spPr>
          <a:xfrm>
            <a:off x="841248" y="663960"/>
            <a:ext cx="9456049" cy="3594112"/>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4CA91C7-81A9-46F3-B0F4-D9AB8808514E}"/>
              </a:ext>
            </a:extLst>
          </p:cNvPr>
          <p:cNvSpPr>
            <a:spLocks noGrp="1"/>
          </p:cNvSpPr>
          <p:nvPr>
            <p:ph type="subTitle" idx="1"/>
          </p:nvPr>
        </p:nvSpPr>
        <p:spPr>
          <a:xfrm>
            <a:off x="841248" y="4667581"/>
            <a:ext cx="9456049" cy="1197387"/>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A648C8-9681-4994-B52A-1A8BC79127E1}"/>
              </a:ext>
            </a:extLst>
          </p:cNvPr>
          <p:cNvSpPr>
            <a:spLocks noGrp="1"/>
          </p:cNvSpPr>
          <p:nvPr>
            <p:ph type="dt" sz="half" idx="10"/>
          </p:nvPr>
        </p:nvSpPr>
        <p:spPr>
          <a:xfrm>
            <a:off x="841248" y="6102693"/>
            <a:ext cx="2743200" cy="365125"/>
          </a:xfrm>
        </p:spPr>
        <p:txBody>
          <a:bodyPr/>
          <a:lstStyle/>
          <a:p>
            <a:fld id="{AE3425CA-4B9D-4420-BB9E-C250DB30E421}" type="datetime1">
              <a:rPr lang="en-US" smtClean="0"/>
              <a:t>2/26/2025</a:t>
            </a:fld>
            <a:endParaRPr lang="en-US"/>
          </a:p>
        </p:txBody>
      </p:sp>
      <p:sp>
        <p:nvSpPr>
          <p:cNvPr id="5" name="Footer Placeholder 4">
            <a:extLst>
              <a:ext uri="{FF2B5EF4-FFF2-40B4-BE49-F238E27FC236}">
                <a16:creationId xmlns:a16="http://schemas.microsoft.com/office/drawing/2014/main" id="{6677F203-CB10-488B-82DC-9D0571A5E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B2E9B-C8B7-4716-9D05-265A04246E05}"/>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9EED8031-DD67-43C6-94A0-646636C95560}"/>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829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C3B3-C67F-4C48-A663-EF010429E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4C4B3F-B3CB-4CF0-AEC8-1893A6A27E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46D005-2B71-4325-A646-A2278C3A2EAA}"/>
              </a:ext>
            </a:extLst>
          </p:cNvPr>
          <p:cNvSpPr>
            <a:spLocks noGrp="1"/>
          </p:cNvSpPr>
          <p:nvPr>
            <p:ph type="dt" sz="half" idx="10"/>
          </p:nvPr>
        </p:nvSpPr>
        <p:spPr/>
        <p:txBody>
          <a:bodyPr/>
          <a:lstStyle/>
          <a:p>
            <a:fld id="{6A14B861-3779-4E37-8DF0-E9EB3EA96210}" type="datetime1">
              <a:rPr lang="en-US" smtClean="0"/>
              <a:t>2/26/2025</a:t>
            </a:fld>
            <a:endParaRPr lang="en-US"/>
          </a:p>
        </p:txBody>
      </p:sp>
      <p:sp>
        <p:nvSpPr>
          <p:cNvPr id="5" name="Footer Placeholder 4">
            <a:extLst>
              <a:ext uri="{FF2B5EF4-FFF2-40B4-BE49-F238E27FC236}">
                <a16:creationId xmlns:a16="http://schemas.microsoft.com/office/drawing/2014/main" id="{DB356B01-AE16-42EF-B970-5CAF0C89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F9BE2-24F4-4F83-8E64-4307C9794E1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92971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601120-856A-4F01-B7C1-D87A1E5F8150}"/>
              </a:ext>
            </a:extLst>
          </p:cNvPr>
          <p:cNvSpPr>
            <a:spLocks noGrp="1"/>
          </p:cNvSpPr>
          <p:nvPr>
            <p:ph type="title" orient="vert"/>
          </p:nvPr>
        </p:nvSpPr>
        <p:spPr>
          <a:xfrm>
            <a:off x="7874324" y="552782"/>
            <a:ext cx="2620891" cy="52947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9D62358-C84C-4947-B826-FF738422EA5B}"/>
              </a:ext>
            </a:extLst>
          </p:cNvPr>
          <p:cNvSpPr>
            <a:spLocks noGrp="1"/>
          </p:cNvSpPr>
          <p:nvPr>
            <p:ph type="body" orient="vert" idx="1"/>
          </p:nvPr>
        </p:nvSpPr>
        <p:spPr>
          <a:xfrm>
            <a:off x="838200" y="552782"/>
            <a:ext cx="6803155" cy="529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7971139-AA1A-46DB-B793-17FB8E6E8A77}"/>
              </a:ext>
            </a:extLst>
          </p:cNvPr>
          <p:cNvSpPr>
            <a:spLocks noGrp="1"/>
          </p:cNvSpPr>
          <p:nvPr>
            <p:ph type="dt" sz="half" idx="10"/>
          </p:nvPr>
        </p:nvSpPr>
        <p:spPr/>
        <p:txBody>
          <a:bodyPr/>
          <a:lstStyle/>
          <a:p>
            <a:fld id="{53E38388-E864-4553-9937-AE9FC5E50CFC}" type="datetime1">
              <a:rPr lang="en-US" smtClean="0"/>
              <a:t>2/26/2025</a:t>
            </a:fld>
            <a:endParaRPr lang="en-US"/>
          </a:p>
        </p:txBody>
      </p:sp>
      <p:sp>
        <p:nvSpPr>
          <p:cNvPr id="5" name="Footer Placeholder 4">
            <a:extLst>
              <a:ext uri="{FF2B5EF4-FFF2-40B4-BE49-F238E27FC236}">
                <a16:creationId xmlns:a16="http://schemas.microsoft.com/office/drawing/2014/main" id="{1B2E06F6-0FE2-40FB-BFEE-010C22293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BA7B1B-13A1-41BA-B924-FD11450C14E7}"/>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2032683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42B9A-9384-46B2-8B4F-B9C2035CAB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B413CF4-CD0B-4F3C-A1CE-1BA3EFDEEB5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C1DE659-17B0-4F70-8F1C-93BF4DB64390}"/>
              </a:ext>
            </a:extLst>
          </p:cNvPr>
          <p:cNvSpPr>
            <a:spLocks noGrp="1"/>
          </p:cNvSpPr>
          <p:nvPr>
            <p:ph type="dt" sz="half" idx="10"/>
          </p:nvPr>
        </p:nvSpPr>
        <p:spPr/>
        <p:txBody>
          <a:bodyPr/>
          <a:lstStyle/>
          <a:p>
            <a:fld id="{62751E1E-C50D-4FD4-8B1E-ECD78340D9AB}" type="datetime1">
              <a:rPr lang="en-US" smtClean="0"/>
              <a:t>2/26/2025</a:t>
            </a:fld>
            <a:endParaRPr lang="en-US"/>
          </a:p>
        </p:txBody>
      </p:sp>
      <p:sp>
        <p:nvSpPr>
          <p:cNvPr id="5" name="Footer Placeholder 4">
            <a:extLst>
              <a:ext uri="{FF2B5EF4-FFF2-40B4-BE49-F238E27FC236}">
                <a16:creationId xmlns:a16="http://schemas.microsoft.com/office/drawing/2014/main" id="{37AB0750-AB4E-4FCF-9B52-BC954760B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66B99-C716-4464-B695-623F4C5A9D9B}"/>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423780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2233A-AD59-4FB1-A1CA-AABFAE040805}"/>
              </a:ext>
            </a:extLst>
          </p:cNvPr>
          <p:cNvSpPr>
            <a:spLocks noGrp="1"/>
          </p:cNvSpPr>
          <p:nvPr>
            <p:ph type="title"/>
          </p:nvPr>
        </p:nvSpPr>
        <p:spPr>
          <a:xfrm>
            <a:off x="841249" y="552782"/>
            <a:ext cx="9538428" cy="3714417"/>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A656964-650B-4E87-9541-0E659DEC0365}"/>
              </a:ext>
            </a:extLst>
          </p:cNvPr>
          <p:cNvSpPr>
            <a:spLocks noGrp="1"/>
          </p:cNvSpPr>
          <p:nvPr>
            <p:ph type="body" idx="1"/>
          </p:nvPr>
        </p:nvSpPr>
        <p:spPr>
          <a:xfrm>
            <a:off x="841249" y="4672584"/>
            <a:ext cx="9538428" cy="1143802"/>
          </a:xfrm>
        </p:spPr>
        <p:txBody>
          <a:bodyPr>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000"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21BB50-DF4A-47B5-A3AD-18712A3AD40E}"/>
              </a:ext>
            </a:extLst>
          </p:cNvPr>
          <p:cNvSpPr>
            <a:spLocks noGrp="1"/>
          </p:cNvSpPr>
          <p:nvPr>
            <p:ph type="dt" sz="half" idx="10"/>
          </p:nvPr>
        </p:nvSpPr>
        <p:spPr/>
        <p:txBody>
          <a:bodyPr/>
          <a:lstStyle/>
          <a:p>
            <a:fld id="{43C83AFB-9E54-459E-8C6D-0913AC3BA5D7}" type="datetime1">
              <a:rPr lang="en-US" smtClean="0"/>
              <a:t>2/26/2025</a:t>
            </a:fld>
            <a:endParaRPr lang="en-US"/>
          </a:p>
        </p:txBody>
      </p:sp>
      <p:sp>
        <p:nvSpPr>
          <p:cNvPr id="5" name="Footer Placeholder 4">
            <a:extLst>
              <a:ext uri="{FF2B5EF4-FFF2-40B4-BE49-F238E27FC236}">
                <a16:creationId xmlns:a16="http://schemas.microsoft.com/office/drawing/2014/main" id="{3CDF59B3-D1B8-4A51-AD6E-868C5BF6F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A779-6272-4A15-A566-20C4E9A60D47}"/>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7" name="Straight Connector 6">
            <a:extLst>
              <a:ext uri="{FF2B5EF4-FFF2-40B4-BE49-F238E27FC236}">
                <a16:creationId xmlns:a16="http://schemas.microsoft.com/office/drawing/2014/main" id="{F0B86E8F-91EA-4626-BCA8-3B4973C7C9D6}"/>
              </a:ext>
            </a:extLst>
          </p:cNvPr>
          <p:cNvCxnSpPr>
            <a:cxnSpLocks/>
          </p:cNvCxnSpPr>
          <p:nvPr/>
        </p:nvCxnSpPr>
        <p:spPr>
          <a:xfrm>
            <a:off x="360154" y="4495800"/>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56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2A00-5BBD-436C-BB6D-CE650FC46202}"/>
              </a:ext>
            </a:extLst>
          </p:cNvPr>
          <p:cNvSpPr>
            <a:spLocks noGrp="1"/>
          </p:cNvSpPr>
          <p:nvPr>
            <p:ph type="title"/>
          </p:nvPr>
        </p:nvSpPr>
        <p:spPr>
          <a:xfrm>
            <a:off x="841248" y="552783"/>
            <a:ext cx="9683871"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DFB3E2E-F3C4-4CDD-9138-86AE7A1B566D}"/>
              </a:ext>
            </a:extLst>
          </p:cNvPr>
          <p:cNvSpPr>
            <a:spLocks noGrp="1"/>
          </p:cNvSpPr>
          <p:nvPr>
            <p:ph sz="half" idx="1"/>
          </p:nvPr>
        </p:nvSpPr>
        <p:spPr>
          <a:xfrm>
            <a:off x="841248" y="2108362"/>
            <a:ext cx="4507926"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795CD01-B639-46B6-B53D-18FE1E39AF50}"/>
              </a:ext>
            </a:extLst>
          </p:cNvPr>
          <p:cNvSpPr>
            <a:spLocks noGrp="1"/>
          </p:cNvSpPr>
          <p:nvPr>
            <p:ph sz="half" idx="2"/>
          </p:nvPr>
        </p:nvSpPr>
        <p:spPr>
          <a:xfrm>
            <a:off x="5699171" y="2108362"/>
            <a:ext cx="4825948" cy="37216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396E34C3-86AC-48F9-92A4-F17BFAF9EF06}"/>
              </a:ext>
            </a:extLst>
          </p:cNvPr>
          <p:cNvSpPr>
            <a:spLocks noGrp="1"/>
          </p:cNvSpPr>
          <p:nvPr>
            <p:ph type="dt" sz="half" idx="10"/>
          </p:nvPr>
        </p:nvSpPr>
        <p:spPr/>
        <p:txBody>
          <a:bodyPr/>
          <a:lstStyle/>
          <a:p>
            <a:fld id="{F10144B6-0CA7-46BA-A00B-1E68E5C3ED0C}" type="datetime1">
              <a:rPr lang="en-US" smtClean="0"/>
              <a:t>2/26/2025</a:t>
            </a:fld>
            <a:endParaRPr lang="en-US"/>
          </a:p>
        </p:txBody>
      </p:sp>
      <p:sp>
        <p:nvSpPr>
          <p:cNvPr id="6" name="Footer Placeholder 5">
            <a:extLst>
              <a:ext uri="{FF2B5EF4-FFF2-40B4-BE49-F238E27FC236}">
                <a16:creationId xmlns:a16="http://schemas.microsoft.com/office/drawing/2014/main" id="{275D6A29-C51F-4654-82AD-04056FA6C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1EEB6-57E6-40E7-9702-1D5999B505DC}"/>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8" name="Straight Connector 7">
            <a:extLst>
              <a:ext uri="{FF2B5EF4-FFF2-40B4-BE49-F238E27FC236}">
                <a16:creationId xmlns:a16="http://schemas.microsoft.com/office/drawing/2014/main" id="{F929C81A-4806-44FF-99D8-13A65B2D066F}"/>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8DDCF9-5353-4B5F-8565-8C27F795A4BF}"/>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43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0D1A9-BF08-4C6D-805E-244B234EE852}"/>
              </a:ext>
            </a:extLst>
          </p:cNvPr>
          <p:cNvSpPr>
            <a:spLocks noGrp="1"/>
          </p:cNvSpPr>
          <p:nvPr>
            <p:ph type="title"/>
          </p:nvPr>
        </p:nvSpPr>
        <p:spPr>
          <a:xfrm>
            <a:off x="841248" y="557784"/>
            <a:ext cx="943957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920C1D8-0907-4FDB-BFAD-36E14AF98D81}"/>
              </a:ext>
            </a:extLst>
          </p:cNvPr>
          <p:cNvSpPr>
            <a:spLocks noGrp="1"/>
          </p:cNvSpPr>
          <p:nvPr>
            <p:ph type="body" idx="1"/>
          </p:nvPr>
        </p:nvSpPr>
        <p:spPr>
          <a:xfrm>
            <a:off x="841248" y="2114185"/>
            <a:ext cx="4438887"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6A4441-5FC3-4F86-8ADE-ED90424DB9B8}"/>
              </a:ext>
            </a:extLst>
          </p:cNvPr>
          <p:cNvSpPr>
            <a:spLocks noGrp="1"/>
          </p:cNvSpPr>
          <p:nvPr>
            <p:ph sz="half" idx="2"/>
          </p:nvPr>
        </p:nvSpPr>
        <p:spPr>
          <a:xfrm>
            <a:off x="841248" y="2900451"/>
            <a:ext cx="4438887"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3CEB34D-DB36-47E0-AE2C-FBEBA272076E}"/>
              </a:ext>
            </a:extLst>
          </p:cNvPr>
          <p:cNvSpPr>
            <a:spLocks noGrp="1"/>
          </p:cNvSpPr>
          <p:nvPr>
            <p:ph type="body" sz="quarter" idx="3"/>
          </p:nvPr>
        </p:nvSpPr>
        <p:spPr>
          <a:xfrm>
            <a:off x="5795090" y="2114185"/>
            <a:ext cx="4485728" cy="693761"/>
          </a:xfrm>
        </p:spPr>
        <p:txBody>
          <a:bodyPr anchor="b">
            <a:normAutofit/>
          </a:bodyPr>
          <a:lstStyle>
            <a:lvl1pPr marL="0" indent="0" algn="l" defTabSz="914400" rtl="0" eaLnBrk="1" latinLnBrk="0" hangingPunct="1">
              <a:lnSpc>
                <a:spcPct val="130000"/>
              </a:lnSpc>
              <a:spcBef>
                <a:spcPts val="1000"/>
              </a:spcBef>
              <a:buFont typeface="Arial" panose="020B0604020202020204" pitchFamily="34" charset="0"/>
              <a:buNone/>
              <a:defRPr lang="en-US" sz="2400"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56219-D498-410D-8F2C-03045AE48016}"/>
              </a:ext>
            </a:extLst>
          </p:cNvPr>
          <p:cNvSpPr>
            <a:spLocks noGrp="1"/>
          </p:cNvSpPr>
          <p:nvPr>
            <p:ph sz="quarter" idx="4"/>
          </p:nvPr>
        </p:nvSpPr>
        <p:spPr>
          <a:xfrm>
            <a:off x="5795090" y="2900451"/>
            <a:ext cx="4485730" cy="3028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8DC9AD-F6B8-44D0-8169-84553C1F92C9}"/>
              </a:ext>
            </a:extLst>
          </p:cNvPr>
          <p:cNvSpPr>
            <a:spLocks noGrp="1"/>
          </p:cNvSpPr>
          <p:nvPr>
            <p:ph type="dt" sz="half" idx="10"/>
          </p:nvPr>
        </p:nvSpPr>
        <p:spPr/>
        <p:txBody>
          <a:bodyPr/>
          <a:lstStyle/>
          <a:p>
            <a:fld id="{0051F549-537C-41EC-B9CC-5B6A9AC2A6A7}" type="datetime1">
              <a:rPr lang="en-US" smtClean="0"/>
              <a:t>2/26/2025</a:t>
            </a:fld>
            <a:endParaRPr lang="en-US"/>
          </a:p>
        </p:txBody>
      </p:sp>
      <p:sp>
        <p:nvSpPr>
          <p:cNvPr id="8" name="Footer Placeholder 7">
            <a:extLst>
              <a:ext uri="{FF2B5EF4-FFF2-40B4-BE49-F238E27FC236}">
                <a16:creationId xmlns:a16="http://schemas.microsoft.com/office/drawing/2014/main" id="{FF9985ED-7382-4F00-845D-4F27841B5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A2CC25-9EC7-4706-9BD4-5E20C4B33200}"/>
              </a:ext>
            </a:extLst>
          </p:cNvPr>
          <p:cNvSpPr>
            <a:spLocks noGrp="1"/>
          </p:cNvSpPr>
          <p:nvPr>
            <p:ph type="sldNum" sz="quarter" idx="12"/>
          </p:nvPr>
        </p:nvSpPr>
        <p:spPr/>
        <p:txBody>
          <a:bodyPr/>
          <a:lstStyle/>
          <a:p>
            <a:fld id="{6586042B-6341-4E38-A80C-926D3BB8AAC9}" type="slidenum">
              <a:rPr lang="en-US" smtClean="0"/>
              <a:t>‹#›</a:t>
            </a:fld>
            <a:endParaRPr lang="en-US"/>
          </a:p>
        </p:txBody>
      </p:sp>
      <p:cxnSp>
        <p:nvCxnSpPr>
          <p:cNvPr id="12" name="Straight Connector 11">
            <a:extLst>
              <a:ext uri="{FF2B5EF4-FFF2-40B4-BE49-F238E27FC236}">
                <a16:creationId xmlns:a16="http://schemas.microsoft.com/office/drawing/2014/main" id="{4DBC7D26-1B30-46B8-8221-09886FA3D030}"/>
              </a:ext>
            </a:extLst>
          </p:cNvPr>
          <p:cNvCxnSpPr>
            <a:cxnSpLocks/>
          </p:cNvCxnSpPr>
          <p:nvPr/>
        </p:nvCxnSpPr>
        <p:spPr>
          <a:xfrm>
            <a:off x="375523" y="2004012"/>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186A75-E140-4995-A8BB-89B5ACE678D2}"/>
              </a:ext>
            </a:extLst>
          </p:cNvPr>
          <p:cNvCxnSpPr>
            <a:cxnSpLocks/>
          </p:cNvCxnSpPr>
          <p:nvPr/>
        </p:nvCxnSpPr>
        <p:spPr>
          <a:xfrm>
            <a:off x="5563342" y="2004012"/>
            <a:ext cx="0" cy="40486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5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221C2-B85F-435F-8DF3-C714A5472B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99FE38-24D5-4D5F-A92E-E4F8B23FB7FC}"/>
              </a:ext>
            </a:extLst>
          </p:cNvPr>
          <p:cNvSpPr>
            <a:spLocks noGrp="1"/>
          </p:cNvSpPr>
          <p:nvPr>
            <p:ph type="dt" sz="half" idx="10"/>
          </p:nvPr>
        </p:nvSpPr>
        <p:spPr/>
        <p:txBody>
          <a:bodyPr/>
          <a:lstStyle/>
          <a:p>
            <a:fld id="{952F8D56-3D0E-48B8-8218-1F3A06A96C62}" type="datetime1">
              <a:rPr lang="en-US" smtClean="0"/>
              <a:t>2/26/2025</a:t>
            </a:fld>
            <a:endParaRPr lang="en-US"/>
          </a:p>
        </p:txBody>
      </p:sp>
      <p:sp>
        <p:nvSpPr>
          <p:cNvPr id="4" name="Footer Placeholder 3">
            <a:extLst>
              <a:ext uri="{FF2B5EF4-FFF2-40B4-BE49-F238E27FC236}">
                <a16:creationId xmlns:a16="http://schemas.microsoft.com/office/drawing/2014/main" id="{E629DF69-BE29-4038-9744-17BFC57B88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B9496F-64EC-46E7-97F0-BCB7E79F820A}"/>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852129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9F19E0-8FE3-45E8-A227-D74EEF1A6322}"/>
              </a:ext>
            </a:extLst>
          </p:cNvPr>
          <p:cNvSpPr>
            <a:spLocks noGrp="1"/>
          </p:cNvSpPr>
          <p:nvPr>
            <p:ph type="dt" sz="half" idx="10"/>
          </p:nvPr>
        </p:nvSpPr>
        <p:spPr/>
        <p:txBody>
          <a:bodyPr/>
          <a:lstStyle/>
          <a:p>
            <a:fld id="{E8EC309E-27D4-401F-A74A-DEA16C7B51DC}" type="datetime1">
              <a:rPr lang="en-US" smtClean="0"/>
              <a:t>2/26/2025</a:t>
            </a:fld>
            <a:endParaRPr lang="en-US"/>
          </a:p>
        </p:txBody>
      </p:sp>
      <p:sp>
        <p:nvSpPr>
          <p:cNvPr id="3" name="Footer Placeholder 2">
            <a:extLst>
              <a:ext uri="{FF2B5EF4-FFF2-40B4-BE49-F238E27FC236}">
                <a16:creationId xmlns:a16="http://schemas.microsoft.com/office/drawing/2014/main" id="{ABFB1926-56F3-40BC-A03F-62B969419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FFE2B6-07A4-4AA0-9BCE-204E13DA447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760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66A-CB24-44C5-B2E8-011420844A17}"/>
              </a:ext>
            </a:extLst>
          </p:cNvPr>
          <p:cNvSpPr>
            <a:spLocks noGrp="1"/>
          </p:cNvSpPr>
          <p:nvPr>
            <p:ph type="title"/>
          </p:nvPr>
        </p:nvSpPr>
        <p:spPr>
          <a:xfrm>
            <a:off x="841248" y="549283"/>
            <a:ext cx="4603963" cy="2572489"/>
          </a:xfrm>
        </p:spPr>
        <p:txBody>
          <a:bodyPr anchor="ctr">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39DBD1-7133-47A5-A771-2CEA18533491}"/>
              </a:ext>
            </a:extLst>
          </p:cNvPr>
          <p:cNvSpPr>
            <a:spLocks noGrp="1"/>
          </p:cNvSpPr>
          <p:nvPr>
            <p:ph idx="1"/>
          </p:nvPr>
        </p:nvSpPr>
        <p:spPr>
          <a:xfrm>
            <a:off x="5870796" y="549283"/>
            <a:ext cx="4455517" cy="5319704"/>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576A729F-B24D-424E-B067-003B0601F259}"/>
              </a:ext>
            </a:extLst>
          </p:cNvPr>
          <p:cNvSpPr>
            <a:spLocks noGrp="1"/>
          </p:cNvSpPr>
          <p:nvPr>
            <p:ph type="body" sz="half" idx="2"/>
          </p:nvPr>
        </p:nvSpPr>
        <p:spPr>
          <a:xfrm>
            <a:off x="841248" y="3296498"/>
            <a:ext cx="4603963" cy="2572489"/>
          </a:xfrm>
        </p:spPr>
        <p:txBody>
          <a:bodyPr>
            <a:normAutofit/>
          </a:bodyPr>
          <a:lstStyle>
            <a:lvl1pPr marL="0" indent="0">
              <a:buNone/>
              <a:defRPr lang="en-US" sz="2000"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FA7323-5497-426C-9DD9-3CF69E88EC38}"/>
              </a:ext>
            </a:extLst>
          </p:cNvPr>
          <p:cNvSpPr>
            <a:spLocks noGrp="1"/>
          </p:cNvSpPr>
          <p:nvPr>
            <p:ph type="dt" sz="half" idx="10"/>
          </p:nvPr>
        </p:nvSpPr>
        <p:spPr/>
        <p:txBody>
          <a:bodyPr/>
          <a:lstStyle/>
          <a:p>
            <a:fld id="{6DEA2B81-2BC3-42D7-B67D-05C685AA80AD}" type="datetime1">
              <a:rPr lang="en-US" smtClean="0"/>
              <a:t>2/26/2025</a:t>
            </a:fld>
            <a:endParaRPr lang="en-US"/>
          </a:p>
        </p:txBody>
      </p:sp>
      <p:sp>
        <p:nvSpPr>
          <p:cNvPr id="6" name="Footer Placeholder 5">
            <a:extLst>
              <a:ext uri="{FF2B5EF4-FFF2-40B4-BE49-F238E27FC236}">
                <a16:creationId xmlns:a16="http://schemas.microsoft.com/office/drawing/2014/main" id="{45FD7667-4D25-40AF-9D6D-FCB2C21E8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50918-EDF8-47A5-BEA8-AC9A7A1536DE}"/>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46408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C5D2B-FAFB-4BC9-A917-610FDCD0B859}"/>
              </a:ext>
            </a:extLst>
          </p:cNvPr>
          <p:cNvSpPr>
            <a:spLocks noGrp="1"/>
          </p:cNvSpPr>
          <p:nvPr>
            <p:ph type="title"/>
          </p:nvPr>
        </p:nvSpPr>
        <p:spPr>
          <a:xfrm>
            <a:off x="841249" y="552782"/>
            <a:ext cx="4608576" cy="2569464"/>
          </a:xfrm>
        </p:spPr>
        <p:txBody>
          <a:bodyPr anchor="ctr">
            <a:noAutofit/>
          </a:bodyPr>
          <a:lstStyle>
            <a:lvl1pPr algn="l" defTabSz="914400"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226A694-5302-42BE-8A7A-6007C10F8F70}"/>
              </a:ext>
            </a:extLst>
          </p:cNvPr>
          <p:cNvSpPr>
            <a:spLocks noGrp="1"/>
          </p:cNvSpPr>
          <p:nvPr>
            <p:ph type="pic" idx="1"/>
          </p:nvPr>
        </p:nvSpPr>
        <p:spPr>
          <a:xfrm>
            <a:off x="5825952" y="552783"/>
            <a:ext cx="4663440" cy="53082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8E4481C-81D6-4329-8203-70B3FCC3F8FE}"/>
              </a:ext>
            </a:extLst>
          </p:cNvPr>
          <p:cNvSpPr>
            <a:spLocks noGrp="1"/>
          </p:cNvSpPr>
          <p:nvPr>
            <p:ph type="body" sz="half" idx="2"/>
          </p:nvPr>
        </p:nvSpPr>
        <p:spPr>
          <a:xfrm>
            <a:off x="841249" y="3300984"/>
            <a:ext cx="4608576" cy="2569464"/>
          </a:xfrm>
        </p:spPr>
        <p:txBody>
          <a:bodyPr>
            <a:normAutofit/>
          </a:bodyPr>
          <a:lstStyle>
            <a:lvl1pPr marL="0" indent="0">
              <a:buNone/>
              <a:defRPr lang="en-US" sz="200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AD6C12-26C4-4DF7-B013-56D0849AC7DE}"/>
              </a:ext>
            </a:extLst>
          </p:cNvPr>
          <p:cNvSpPr>
            <a:spLocks noGrp="1"/>
          </p:cNvSpPr>
          <p:nvPr>
            <p:ph type="dt" sz="half" idx="10"/>
          </p:nvPr>
        </p:nvSpPr>
        <p:spPr/>
        <p:txBody>
          <a:bodyPr/>
          <a:lstStyle/>
          <a:p>
            <a:fld id="{F0DB8F2B-E487-4905-B553-FB649F2B6F23}" type="datetime1">
              <a:rPr lang="en-US" smtClean="0"/>
              <a:t>2/26/2025</a:t>
            </a:fld>
            <a:endParaRPr lang="en-US"/>
          </a:p>
        </p:txBody>
      </p:sp>
      <p:sp>
        <p:nvSpPr>
          <p:cNvPr id="6" name="Footer Placeholder 5">
            <a:extLst>
              <a:ext uri="{FF2B5EF4-FFF2-40B4-BE49-F238E27FC236}">
                <a16:creationId xmlns:a16="http://schemas.microsoft.com/office/drawing/2014/main" id="{5CE2F307-FB97-40EC-8517-E6F351B3DA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C1B397-305A-42B7-A763-829634B939A9}"/>
              </a:ext>
            </a:extLst>
          </p:cNvPr>
          <p:cNvSpPr>
            <a:spLocks noGrp="1"/>
          </p:cNvSpPr>
          <p:nvPr>
            <p:ph type="sldNum" sz="quarter" idx="12"/>
          </p:nvPr>
        </p:nvSpPr>
        <p:spPr/>
        <p:txBody>
          <a:bodyPr/>
          <a:lstStyle/>
          <a:p>
            <a:fld id="{6586042B-6341-4E38-A80C-926D3BB8AAC9}" type="slidenum">
              <a:rPr lang="en-US" smtClean="0"/>
              <a:t>‹#›</a:t>
            </a:fld>
            <a:endParaRPr lang="en-US"/>
          </a:p>
        </p:txBody>
      </p:sp>
    </p:spTree>
    <p:extLst>
      <p:ext uri="{BB962C8B-B14F-4D97-AF65-F5344CB8AC3E}">
        <p14:creationId xmlns:p14="http://schemas.microsoft.com/office/powerpoint/2010/main" val="388175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4BD48A-4D17-4225-AC4D-67B4C686C55D}"/>
              </a:ext>
            </a:extLst>
          </p:cNvPr>
          <p:cNvSpPr>
            <a:spLocks noGrp="1"/>
          </p:cNvSpPr>
          <p:nvPr>
            <p:ph type="title"/>
          </p:nvPr>
        </p:nvSpPr>
        <p:spPr>
          <a:xfrm>
            <a:off x="841248" y="552782"/>
            <a:ext cx="9489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F14A2B-77AF-4E51-B0C1-0D361EF81A2C}"/>
              </a:ext>
            </a:extLst>
          </p:cNvPr>
          <p:cNvSpPr>
            <a:spLocks noGrp="1"/>
          </p:cNvSpPr>
          <p:nvPr>
            <p:ph type="body" idx="1"/>
          </p:nvPr>
        </p:nvSpPr>
        <p:spPr>
          <a:xfrm>
            <a:off x="841248" y="2096199"/>
            <a:ext cx="9489000" cy="37473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39C2F5-57CA-4152-A766-8F877538FB16}"/>
              </a:ext>
            </a:extLst>
          </p:cNvPr>
          <p:cNvSpPr>
            <a:spLocks noGrp="1"/>
          </p:cNvSpPr>
          <p:nvPr>
            <p:ph type="dt" sz="half" idx="2"/>
          </p:nvPr>
        </p:nvSpPr>
        <p:spPr>
          <a:xfrm>
            <a:off x="841248" y="6102693"/>
            <a:ext cx="2743200" cy="365125"/>
          </a:xfrm>
          <a:prstGeom prst="rect">
            <a:avLst/>
          </a:prstGeom>
        </p:spPr>
        <p:txBody>
          <a:bodyPr vert="horz" lIns="91440" tIns="45720" rIns="91440" bIns="45720" rtlCol="0" anchor="ctr"/>
          <a:lstStyle>
            <a:lvl1pPr algn="l">
              <a:defRPr lang="en-US" sz="1000" b="1" kern="1200" cap="all" spc="300" baseline="0" smtClean="0">
                <a:solidFill>
                  <a:schemeClr val="tx1"/>
                </a:solidFill>
                <a:latin typeface="+mn-lt"/>
                <a:ea typeface="+mn-ea"/>
                <a:cs typeface="+mn-cs"/>
              </a:defRPr>
            </a:lvl1pPr>
          </a:lstStyle>
          <a:p>
            <a:fld id="{6EF7C3A7-D6F6-4D38-A7C3-B72967BB81A6}" type="datetime1">
              <a:rPr lang="en-US" smtClean="0"/>
              <a:t>2/26/2025</a:t>
            </a:fld>
            <a:endParaRPr lang="en-US"/>
          </a:p>
        </p:txBody>
      </p:sp>
      <p:sp>
        <p:nvSpPr>
          <p:cNvPr id="5" name="Footer Placeholder 4">
            <a:extLst>
              <a:ext uri="{FF2B5EF4-FFF2-40B4-BE49-F238E27FC236}">
                <a16:creationId xmlns:a16="http://schemas.microsoft.com/office/drawing/2014/main" id="{A1225FB5-D02B-4BB9-8B8B-D1A11CFE8961}"/>
              </a:ext>
            </a:extLst>
          </p:cNvPr>
          <p:cNvSpPr>
            <a:spLocks noGrp="1"/>
          </p:cNvSpPr>
          <p:nvPr>
            <p:ph type="ftr" sz="quarter" idx="3"/>
          </p:nvPr>
        </p:nvSpPr>
        <p:spPr>
          <a:xfrm rot="5400000">
            <a:off x="9234260" y="2427620"/>
            <a:ext cx="4114800" cy="365125"/>
          </a:xfrm>
          <a:prstGeom prst="rect">
            <a:avLst/>
          </a:prstGeom>
        </p:spPr>
        <p:txBody>
          <a:bodyPr vert="horz" lIns="91440" tIns="45720" rIns="91440" bIns="45720" rtlCol="0" anchor="ctr"/>
          <a:lstStyle>
            <a:lvl1pPr algn="l">
              <a:defRPr lang="en-US" sz="1000" b="1" kern="1200" cap="all" spc="300" baseline="0">
                <a:solidFill>
                  <a:schemeClr val="tx1"/>
                </a:solidFill>
                <a:latin typeface="+mn-lt"/>
                <a:ea typeface="+mn-ea"/>
                <a:cs typeface="+mn-cs"/>
              </a:defRPr>
            </a:lvl1pPr>
          </a:lstStyle>
          <a:p>
            <a:endParaRPr lang="en-US"/>
          </a:p>
        </p:txBody>
      </p:sp>
      <p:sp>
        <p:nvSpPr>
          <p:cNvPr id="6" name="Slide Number Placeholder 5">
            <a:extLst>
              <a:ext uri="{FF2B5EF4-FFF2-40B4-BE49-F238E27FC236}">
                <a16:creationId xmlns:a16="http://schemas.microsoft.com/office/drawing/2014/main" id="{EF6244FF-6F88-4090-A77F-499DF9AAEA8B}"/>
              </a:ext>
            </a:extLst>
          </p:cNvPr>
          <p:cNvSpPr>
            <a:spLocks noGrp="1"/>
          </p:cNvSpPr>
          <p:nvPr>
            <p:ph type="sldNum" sz="quarter" idx="4"/>
          </p:nvPr>
        </p:nvSpPr>
        <p:spPr>
          <a:xfrm>
            <a:off x="10815546" y="5878515"/>
            <a:ext cx="952229" cy="420381"/>
          </a:xfrm>
          <a:prstGeom prst="rect">
            <a:avLst/>
          </a:prstGeom>
        </p:spPr>
        <p:txBody>
          <a:bodyPr vert="horz" lIns="91440" tIns="45720" rIns="91440" bIns="45720" rtlCol="0" anchor="ctr"/>
          <a:lstStyle>
            <a:lvl1pPr algn="ctr">
              <a:defRPr lang="en-US" sz="3200" b="1" kern="1200" cap="all" spc="300" baseline="0" smtClean="0">
                <a:solidFill>
                  <a:schemeClr val="tx1"/>
                </a:solidFill>
                <a:latin typeface="+mn-lt"/>
                <a:ea typeface="+mn-ea"/>
                <a:cs typeface="+mn-cs"/>
              </a:defRPr>
            </a:lvl1pPr>
          </a:lstStyle>
          <a:p>
            <a:fld id="{6586042B-6341-4E38-A80C-926D3BB8AAC9}" type="slidenum">
              <a:rPr lang="en-US" smtClean="0"/>
              <a:t>‹#›</a:t>
            </a:fld>
            <a:endParaRPr lang="en-US"/>
          </a:p>
        </p:txBody>
      </p:sp>
      <p:sp>
        <p:nvSpPr>
          <p:cNvPr id="7" name="Rectangle 6">
            <a:extLst>
              <a:ext uri="{FF2B5EF4-FFF2-40B4-BE49-F238E27FC236}">
                <a16:creationId xmlns:a16="http://schemas.microsoft.com/office/drawing/2014/main" id="{F194AEDE-F25F-43E6-A2C4-7FFF41074990}"/>
              </a:ext>
            </a:extLst>
          </p:cNvPr>
          <p:cNvSpPr/>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4C793C08-EF4C-422B-A728-6C717C47DF6F}"/>
              </a:ext>
            </a:extLst>
          </p:cNvPr>
          <p:cNvCxnSpPr>
            <a:cxnSpLocks/>
          </p:cNvCxnSpPr>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E825BC6-56A8-46DE-8037-A9A577624B0D}"/>
              </a:ext>
            </a:extLst>
          </p:cNvPr>
          <p:cNvCxnSpPr>
            <a:cxnSpLocks/>
          </p:cNvCxnSpPr>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83530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30000"/>
        </a:lnSpc>
        <a:spcBef>
          <a:spcPts val="500"/>
        </a:spcBef>
        <a:buFont typeface="Arial" panose="020B0604020202020204" pitchFamily="34" charset="0"/>
        <a:buChar char="•"/>
        <a:defRPr sz="1600" kern="1200">
          <a:solidFill>
            <a:schemeClr val="tx1"/>
          </a:solidFill>
          <a:latin typeface="+mn-lt"/>
          <a:ea typeface="+mn-ea"/>
          <a:cs typeface="+mn-cs"/>
        </a:defRPr>
      </a:lvl3pPr>
      <a:lvl4pPr marL="13716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4pPr>
      <a:lvl5pPr marL="1828800" indent="-228600" algn="l" defTabSz="914400" rtl="0" eaLnBrk="1" latinLnBrk="0" hangingPunct="1">
        <a:lnSpc>
          <a:spcPct val="13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a.watson@reading.ac.uk" TargetMode="External"/><Relationship Id="rId2" Type="http://schemas.openxmlformats.org/officeDocument/2006/relationships/hyperlink" Target="mailto:p.j.bunch@soton.ac.uk" TargetMode="Externa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feministkilljoys.com/2013/11/17/feeling-depleted/last%20accessed%2027/8/2016" TargetMode="External"/><Relationship Id="rId2" Type="http://schemas.openxmlformats.org/officeDocument/2006/relationships/hyperlink" Target="https://feministkilljoys.com/2014/08/25/selfcare-as-warfa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73AE9B-4F17-C905-36D9-15F40BA34012}"/>
              </a:ext>
            </a:extLst>
          </p:cNvPr>
          <p:cNvSpPr>
            <a:spLocks noGrp="1"/>
          </p:cNvSpPr>
          <p:nvPr>
            <p:ph type="ctrTitle"/>
          </p:nvPr>
        </p:nvSpPr>
        <p:spPr>
          <a:xfrm>
            <a:off x="5901462" y="2355012"/>
            <a:ext cx="4481500" cy="1951383"/>
          </a:xfrm>
        </p:spPr>
        <p:txBody>
          <a:bodyPr>
            <a:normAutofit fontScale="90000"/>
          </a:bodyPr>
          <a:lstStyle/>
          <a:p>
            <a:pPr algn="ctr"/>
            <a:r>
              <a:rPr lang="en-GB" sz="4000" dirty="0">
                <a:latin typeface="+mn-lt"/>
              </a:rPr>
              <a:t>Small acts: diplomacy, resistance and ‘critical care’ in EAP </a:t>
            </a:r>
          </a:p>
        </p:txBody>
      </p:sp>
      <p:sp>
        <p:nvSpPr>
          <p:cNvPr id="3" name="Subtitle 2">
            <a:extLst>
              <a:ext uri="{FF2B5EF4-FFF2-40B4-BE49-F238E27FC236}">
                <a16:creationId xmlns:a16="http://schemas.microsoft.com/office/drawing/2014/main" id="{D708459D-78B0-9DFC-3734-3C04C6D5581A}"/>
              </a:ext>
            </a:extLst>
          </p:cNvPr>
          <p:cNvSpPr>
            <a:spLocks noGrp="1"/>
          </p:cNvSpPr>
          <p:nvPr>
            <p:ph type="subTitle" idx="1"/>
          </p:nvPr>
        </p:nvSpPr>
        <p:spPr>
          <a:xfrm>
            <a:off x="5907733" y="552781"/>
            <a:ext cx="4475229" cy="1123611"/>
          </a:xfrm>
        </p:spPr>
        <p:txBody>
          <a:bodyPr anchor="ctr">
            <a:normAutofit/>
          </a:bodyPr>
          <a:lstStyle/>
          <a:p>
            <a:r>
              <a:rPr lang="en-GB" dirty="0"/>
              <a:t>Philippa Bunch (</a:t>
            </a:r>
            <a:r>
              <a:rPr lang="en-GB" dirty="0">
                <a:hlinkClick r:id="rId2"/>
              </a:rPr>
              <a:t>p.j.bunch@soton.ac.uk</a:t>
            </a:r>
            <a:r>
              <a:rPr lang="en-GB" dirty="0"/>
              <a:t>)</a:t>
            </a:r>
          </a:p>
          <a:p>
            <a:r>
              <a:rPr lang="en-GB" dirty="0"/>
              <a:t>Lucy Watson (</a:t>
            </a:r>
            <a:r>
              <a:rPr lang="en-GB" dirty="0">
                <a:hlinkClick r:id="rId3"/>
              </a:rPr>
              <a:t>l.a.watson@reading.ac.uk</a:t>
            </a:r>
            <a:r>
              <a:rPr lang="en-GB" dirty="0"/>
              <a:t>) </a:t>
            </a:r>
          </a:p>
        </p:txBody>
      </p:sp>
      <p:pic>
        <p:nvPicPr>
          <p:cNvPr id="24" name="Picture 23" descr="An abstract genetic concept">
            <a:extLst>
              <a:ext uri="{FF2B5EF4-FFF2-40B4-BE49-F238E27FC236}">
                <a16:creationId xmlns:a16="http://schemas.microsoft.com/office/drawing/2014/main" id="{3DD51F5D-DE17-BF89-3F74-33A7FA27EBDD}"/>
              </a:ext>
            </a:extLst>
          </p:cNvPr>
          <p:cNvPicPr>
            <a:picLocks noChangeAspect="1"/>
          </p:cNvPicPr>
          <p:nvPr/>
        </p:nvPicPr>
        <p:blipFill rotWithShape="1">
          <a:blip r:embed="rId4"/>
          <a:srcRect l="14508" r="9515"/>
          <a:stretch/>
        </p:blipFill>
        <p:spPr>
          <a:xfrm>
            <a:off x="20" y="10"/>
            <a:ext cx="5210493" cy="6857990"/>
          </a:xfrm>
          <a:prstGeom prst="rect">
            <a:avLst/>
          </a:prstGeom>
        </p:spPr>
      </p:pic>
      <p:sp>
        <p:nvSpPr>
          <p:cNvPr id="25"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0546" y="334928"/>
            <a:ext cx="6263710"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3C8C2E5-55C2-48F4-A36A-473F2254C3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1911349"/>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Main Horizontal Connector">
            <a:extLst>
              <a:ext uri="{FF2B5EF4-FFF2-40B4-BE49-F238E27FC236}">
                <a16:creationId xmlns:a16="http://schemas.microsoft.com/office/drawing/2014/main" id="{05B8EA5E-9C54-40D2-A319-5533E7D50E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0546" y="6047437"/>
            <a:ext cx="5188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871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14954-0527-D046-7611-5A060E5160A9}"/>
              </a:ext>
            </a:extLst>
          </p:cNvPr>
          <p:cNvSpPr>
            <a:spLocks noGrp="1"/>
          </p:cNvSpPr>
          <p:nvPr>
            <p:ph idx="1"/>
          </p:nvPr>
        </p:nvSpPr>
        <p:spPr>
          <a:xfrm>
            <a:off x="1121434" y="1376680"/>
            <a:ext cx="9437297" cy="4840539"/>
          </a:xfrm>
        </p:spPr>
        <p:txBody>
          <a:bodyPr>
            <a:normAutofit/>
          </a:bodyPr>
          <a:lstStyle/>
          <a:p>
            <a:pPr marL="0" indent="0">
              <a:buNone/>
            </a:pPr>
            <a:endParaRPr lang="en-GB" dirty="0"/>
          </a:p>
        </p:txBody>
      </p:sp>
      <p:sp>
        <p:nvSpPr>
          <p:cNvPr id="3" name="Slide Number Placeholder 2">
            <a:extLst>
              <a:ext uri="{FF2B5EF4-FFF2-40B4-BE49-F238E27FC236}">
                <a16:creationId xmlns:a16="http://schemas.microsoft.com/office/drawing/2014/main" id="{44B37184-0497-577F-D78A-33A493E61D8F}"/>
              </a:ext>
            </a:extLst>
          </p:cNvPr>
          <p:cNvSpPr>
            <a:spLocks noGrp="1"/>
          </p:cNvSpPr>
          <p:nvPr>
            <p:ph type="sldNum" sz="quarter" idx="10"/>
          </p:nvPr>
        </p:nvSpPr>
        <p:spPr/>
        <p:txBody>
          <a:bodyPr/>
          <a:lstStyle/>
          <a:p>
            <a:fld id="{DCF6A46F-80AB-49F3-8C7E-9717ED945456}" type="slidenum">
              <a:rPr lang="en-GB" altLang="en-US" smtClean="0"/>
              <a:pPr/>
              <a:t>10</a:t>
            </a:fld>
            <a:endParaRPr lang="en-GB" altLang="en-US"/>
          </a:p>
        </p:txBody>
      </p:sp>
      <p:sp>
        <p:nvSpPr>
          <p:cNvPr id="4" name="Title 3">
            <a:extLst>
              <a:ext uri="{FF2B5EF4-FFF2-40B4-BE49-F238E27FC236}">
                <a16:creationId xmlns:a16="http://schemas.microsoft.com/office/drawing/2014/main" id="{A03087B8-94B8-769D-135F-697297DEF2C0}"/>
              </a:ext>
            </a:extLst>
          </p:cNvPr>
          <p:cNvSpPr>
            <a:spLocks noGrp="1"/>
          </p:cNvSpPr>
          <p:nvPr>
            <p:ph type="title"/>
          </p:nvPr>
        </p:nvSpPr>
        <p:spPr>
          <a:xfrm>
            <a:off x="1158329" y="447502"/>
            <a:ext cx="9109494" cy="828000"/>
          </a:xfrm>
        </p:spPr>
        <p:txBody>
          <a:bodyPr>
            <a:normAutofit/>
          </a:bodyPr>
          <a:lstStyle/>
          <a:p>
            <a:pPr algn="ctr"/>
            <a:r>
              <a:rPr lang="en-GB" dirty="0">
                <a:latin typeface="+mn-lt"/>
              </a:rPr>
              <a:t>Sources of tension</a:t>
            </a:r>
          </a:p>
        </p:txBody>
      </p:sp>
      <p:sp>
        <p:nvSpPr>
          <p:cNvPr id="6" name="Oval 5">
            <a:extLst>
              <a:ext uri="{FF2B5EF4-FFF2-40B4-BE49-F238E27FC236}">
                <a16:creationId xmlns:a16="http://schemas.microsoft.com/office/drawing/2014/main" id="{5239BCE1-616C-6494-84E4-33252CAF2015}"/>
              </a:ext>
            </a:extLst>
          </p:cNvPr>
          <p:cNvSpPr/>
          <p:nvPr/>
        </p:nvSpPr>
        <p:spPr>
          <a:xfrm>
            <a:off x="8323836" y="1321222"/>
            <a:ext cx="3011458" cy="2909917"/>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Political:</a:t>
            </a:r>
          </a:p>
          <a:p>
            <a:pPr algn="ctr"/>
            <a:r>
              <a:rPr lang="en-GB" sz="2000" dirty="0">
                <a:solidFill>
                  <a:schemeClr val="tx1"/>
                </a:solidFill>
              </a:rPr>
              <a:t>Resistance to growth strategy</a:t>
            </a:r>
          </a:p>
          <a:p>
            <a:pPr algn="ctr"/>
            <a:r>
              <a:rPr lang="en-GB" sz="2000" dirty="0">
                <a:solidFill>
                  <a:schemeClr val="tx1"/>
                </a:solidFill>
              </a:rPr>
              <a:t>Suspicion of impact on academic freedom</a:t>
            </a:r>
          </a:p>
          <a:p>
            <a:pPr algn="ctr"/>
            <a:endParaRPr lang="en-GB" dirty="0"/>
          </a:p>
        </p:txBody>
      </p:sp>
      <p:sp>
        <p:nvSpPr>
          <p:cNvPr id="7" name="Oval 6">
            <a:extLst>
              <a:ext uri="{FF2B5EF4-FFF2-40B4-BE49-F238E27FC236}">
                <a16:creationId xmlns:a16="http://schemas.microsoft.com/office/drawing/2014/main" id="{FA1745C2-5CED-0FA5-7AE4-AA30B516E051}"/>
              </a:ext>
            </a:extLst>
          </p:cNvPr>
          <p:cNvSpPr/>
          <p:nvPr/>
        </p:nvSpPr>
        <p:spPr>
          <a:xfrm>
            <a:off x="4574973" y="1286932"/>
            <a:ext cx="3200562" cy="296926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Emotional: </a:t>
            </a:r>
          </a:p>
          <a:p>
            <a:pPr algn="ctr"/>
            <a:r>
              <a:rPr lang="en-GB" sz="2000" dirty="0">
                <a:solidFill>
                  <a:schemeClr val="tx1"/>
                </a:solidFill>
              </a:rPr>
              <a:t>Feelings of overwhelm</a:t>
            </a:r>
          </a:p>
          <a:p>
            <a:pPr algn="ctr"/>
            <a:r>
              <a:rPr lang="en-GB" sz="2000" dirty="0">
                <a:solidFill>
                  <a:schemeClr val="tx1"/>
                </a:solidFill>
              </a:rPr>
              <a:t>Resistance to change</a:t>
            </a:r>
          </a:p>
          <a:p>
            <a:pPr algn="ctr"/>
            <a:r>
              <a:rPr lang="en-GB" sz="2000" dirty="0">
                <a:solidFill>
                  <a:schemeClr val="tx1"/>
                </a:solidFill>
              </a:rPr>
              <a:t>Worry about lack of experience</a:t>
            </a:r>
          </a:p>
          <a:p>
            <a:pPr algn="ctr"/>
            <a:endParaRPr lang="en-GB" dirty="0"/>
          </a:p>
        </p:txBody>
      </p:sp>
      <p:sp>
        <p:nvSpPr>
          <p:cNvPr id="8" name="Oval 7">
            <a:extLst>
              <a:ext uri="{FF2B5EF4-FFF2-40B4-BE49-F238E27FC236}">
                <a16:creationId xmlns:a16="http://schemas.microsoft.com/office/drawing/2014/main" id="{F9FE7801-225C-FC3B-EAA6-84006DF554E7}"/>
              </a:ext>
            </a:extLst>
          </p:cNvPr>
          <p:cNvSpPr/>
          <p:nvPr/>
        </p:nvSpPr>
        <p:spPr>
          <a:xfrm>
            <a:off x="344871" y="1289125"/>
            <a:ext cx="3200562" cy="2942014"/>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Institutional:</a:t>
            </a:r>
          </a:p>
          <a:p>
            <a:pPr algn="ctr"/>
            <a:r>
              <a:rPr lang="en-GB" sz="2000" dirty="0">
                <a:solidFill>
                  <a:schemeClr val="tx1"/>
                </a:solidFill>
              </a:rPr>
              <a:t>‘Grow or die’ strategy</a:t>
            </a:r>
          </a:p>
          <a:p>
            <a:pPr algn="ctr"/>
            <a:r>
              <a:rPr lang="en-GB" sz="2000" dirty="0">
                <a:solidFill>
                  <a:schemeClr val="tx1"/>
                </a:solidFill>
              </a:rPr>
              <a:t>Workload pressures</a:t>
            </a:r>
          </a:p>
          <a:p>
            <a:pPr algn="ctr"/>
            <a:r>
              <a:rPr lang="en-GB" sz="2000" dirty="0">
                <a:solidFill>
                  <a:schemeClr val="tx1"/>
                </a:solidFill>
              </a:rPr>
              <a:t>Lack of planning</a:t>
            </a:r>
          </a:p>
        </p:txBody>
      </p:sp>
      <p:sp>
        <p:nvSpPr>
          <p:cNvPr id="9" name="Oval 8">
            <a:extLst>
              <a:ext uri="{FF2B5EF4-FFF2-40B4-BE49-F238E27FC236}">
                <a16:creationId xmlns:a16="http://schemas.microsoft.com/office/drawing/2014/main" id="{5C5EFC35-9A85-5CB4-C773-8DE9CF833514}"/>
              </a:ext>
            </a:extLst>
          </p:cNvPr>
          <p:cNvSpPr/>
          <p:nvPr/>
        </p:nvSpPr>
        <p:spPr>
          <a:xfrm>
            <a:off x="2409409" y="3708317"/>
            <a:ext cx="3200562" cy="296926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a:p>
            <a:pPr algn="ctr"/>
            <a:endParaRPr lang="en-GB" dirty="0"/>
          </a:p>
          <a:p>
            <a:pPr algn="ctr"/>
            <a:endParaRPr lang="en-GB" dirty="0"/>
          </a:p>
          <a:p>
            <a:pPr algn="ctr"/>
            <a:r>
              <a:rPr lang="en-GB" sz="2000" b="1" dirty="0">
                <a:solidFill>
                  <a:schemeClr val="tx1"/>
                </a:solidFill>
              </a:rPr>
              <a:t>Contextual:</a:t>
            </a:r>
          </a:p>
          <a:p>
            <a:pPr algn="ctr"/>
            <a:r>
              <a:rPr lang="en-GB" sz="2000" dirty="0">
                <a:solidFill>
                  <a:schemeClr val="tx1"/>
                </a:solidFill>
              </a:rPr>
              <a:t>Lack of subject-specific expertise</a:t>
            </a:r>
          </a:p>
          <a:p>
            <a:pPr algn="ctr"/>
            <a:r>
              <a:rPr lang="en-GB" sz="2000" dirty="0">
                <a:solidFill>
                  <a:schemeClr val="tx1"/>
                </a:solidFill>
              </a:rPr>
              <a:t>Students’ educational background</a:t>
            </a:r>
          </a:p>
          <a:p>
            <a:pPr algn="ctr"/>
            <a:r>
              <a:rPr lang="en-GB" sz="2000" dirty="0">
                <a:solidFill>
                  <a:schemeClr val="tx1"/>
                </a:solidFill>
              </a:rPr>
              <a:t>Outsourcing of pre-masters</a:t>
            </a:r>
          </a:p>
          <a:p>
            <a:pPr algn="ctr"/>
            <a:endParaRPr lang="en-GB" dirty="0"/>
          </a:p>
          <a:p>
            <a:pPr algn="ctr"/>
            <a:endParaRPr lang="en-GB" dirty="0"/>
          </a:p>
        </p:txBody>
      </p:sp>
      <p:sp>
        <p:nvSpPr>
          <p:cNvPr id="10" name="Oval 9">
            <a:extLst>
              <a:ext uri="{FF2B5EF4-FFF2-40B4-BE49-F238E27FC236}">
                <a16:creationId xmlns:a16="http://schemas.microsoft.com/office/drawing/2014/main" id="{64F3EFA8-39E8-A538-F62C-BF74B6C54B46}"/>
              </a:ext>
            </a:extLst>
          </p:cNvPr>
          <p:cNvSpPr/>
          <p:nvPr/>
        </p:nvSpPr>
        <p:spPr>
          <a:xfrm>
            <a:off x="6583680" y="3874770"/>
            <a:ext cx="3080312" cy="2767550"/>
          </a:xfrm>
          <a:prstGeom prst="ellips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Ethical:</a:t>
            </a:r>
          </a:p>
          <a:p>
            <a:pPr algn="ctr"/>
            <a:r>
              <a:rPr lang="en-GB" dirty="0">
                <a:solidFill>
                  <a:schemeClr val="tx1"/>
                </a:solidFill>
              </a:rPr>
              <a:t>Marketized model of UKHE</a:t>
            </a:r>
          </a:p>
          <a:p>
            <a:pPr algn="ctr"/>
            <a:r>
              <a:rPr lang="en-GB" dirty="0">
                <a:solidFill>
                  <a:schemeClr val="tx1"/>
                </a:solidFill>
              </a:rPr>
              <a:t>International student fees</a:t>
            </a:r>
          </a:p>
          <a:p>
            <a:pPr algn="ctr"/>
            <a:r>
              <a:rPr lang="en-GB" dirty="0">
                <a:solidFill>
                  <a:schemeClr val="tx1"/>
                </a:solidFill>
              </a:rPr>
              <a:t>Lack of welfare support</a:t>
            </a:r>
          </a:p>
        </p:txBody>
      </p:sp>
    </p:spTree>
    <p:extLst>
      <p:ext uri="{BB962C8B-B14F-4D97-AF65-F5344CB8AC3E}">
        <p14:creationId xmlns:p14="http://schemas.microsoft.com/office/powerpoint/2010/main" val="2381630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F6928D-0609-0695-0D29-8C3D4DEED974}"/>
              </a:ext>
            </a:extLst>
          </p:cNvPr>
          <p:cNvSpPr>
            <a:spLocks noGrp="1"/>
          </p:cNvSpPr>
          <p:nvPr>
            <p:ph type="title"/>
          </p:nvPr>
        </p:nvSpPr>
        <p:spPr>
          <a:xfrm>
            <a:off x="684493" y="505141"/>
            <a:ext cx="9791913" cy="1067783"/>
          </a:xfrm>
        </p:spPr>
        <p:txBody>
          <a:bodyPr>
            <a:normAutofit/>
          </a:bodyPr>
          <a:lstStyle/>
          <a:p>
            <a:r>
              <a:rPr lang="en-GB" dirty="0">
                <a:latin typeface="+mn-lt"/>
              </a:rPr>
              <a:t>Examples of challenges and resolutions</a:t>
            </a:r>
          </a:p>
        </p:txBody>
      </p:sp>
      <p:cxnSp>
        <p:nvCxnSpPr>
          <p:cNvPr id="13"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8C69C985-135B-98D2-53E6-C27E418166E0}"/>
              </a:ext>
            </a:extLst>
          </p:cNvPr>
          <p:cNvGraphicFramePr>
            <a:graphicFrameLocks noGrp="1"/>
          </p:cNvGraphicFramePr>
          <p:nvPr>
            <p:ph idx="1"/>
            <p:extLst>
              <p:ext uri="{D42A27DB-BD31-4B8C-83A1-F6EECF244321}">
                <p14:modId xmlns:p14="http://schemas.microsoft.com/office/powerpoint/2010/main" val="1178972035"/>
              </p:ext>
            </p:extLst>
          </p:nvPr>
        </p:nvGraphicFramePr>
        <p:xfrm>
          <a:off x="747671" y="1408221"/>
          <a:ext cx="9961836" cy="4554486"/>
        </p:xfrm>
        <a:graphic>
          <a:graphicData uri="http://schemas.openxmlformats.org/drawingml/2006/table">
            <a:tbl>
              <a:tblPr firstRow="1" bandRow="1">
                <a:tableStyleId>{5C22544A-7EE6-4342-B048-85BDC9FD1C3A}</a:tableStyleId>
              </a:tblPr>
              <a:tblGrid>
                <a:gridCol w="1849119">
                  <a:extLst>
                    <a:ext uri="{9D8B030D-6E8A-4147-A177-3AD203B41FA5}">
                      <a16:colId xmlns:a16="http://schemas.microsoft.com/office/drawing/2014/main" val="4222332440"/>
                    </a:ext>
                  </a:extLst>
                </a:gridCol>
                <a:gridCol w="4208958">
                  <a:extLst>
                    <a:ext uri="{9D8B030D-6E8A-4147-A177-3AD203B41FA5}">
                      <a16:colId xmlns:a16="http://schemas.microsoft.com/office/drawing/2014/main" val="1734312641"/>
                    </a:ext>
                  </a:extLst>
                </a:gridCol>
                <a:gridCol w="3903759">
                  <a:extLst>
                    <a:ext uri="{9D8B030D-6E8A-4147-A177-3AD203B41FA5}">
                      <a16:colId xmlns:a16="http://schemas.microsoft.com/office/drawing/2014/main" val="1636609985"/>
                    </a:ext>
                  </a:extLst>
                </a:gridCol>
              </a:tblGrid>
              <a:tr h="370989">
                <a:tc>
                  <a:txBody>
                    <a:bodyPr/>
                    <a:lstStyle/>
                    <a:p>
                      <a:r>
                        <a:rPr lang="en-GB" sz="1800" dirty="0"/>
                        <a:t>Who raised the issue</a:t>
                      </a:r>
                    </a:p>
                  </a:txBody>
                  <a:tcPr marL="72275" marR="72275" marT="36137" marB="36137"/>
                </a:tc>
                <a:tc>
                  <a:txBody>
                    <a:bodyPr/>
                    <a:lstStyle/>
                    <a:p>
                      <a:r>
                        <a:rPr lang="en-GB" sz="1800" dirty="0"/>
                        <a:t>Challenge / issue</a:t>
                      </a:r>
                    </a:p>
                  </a:txBody>
                  <a:tcPr marL="72275" marR="72275" marT="36137" marB="36137"/>
                </a:tc>
                <a:tc>
                  <a:txBody>
                    <a:bodyPr/>
                    <a:lstStyle/>
                    <a:p>
                      <a:r>
                        <a:rPr lang="en-GB" sz="1800" dirty="0"/>
                        <a:t>Actions taken by EAP tutor</a:t>
                      </a:r>
                    </a:p>
                  </a:txBody>
                  <a:tcPr marL="72275" marR="72275" marT="36137" marB="36137"/>
                </a:tc>
                <a:extLst>
                  <a:ext uri="{0D108BD9-81ED-4DB2-BD59-A6C34878D82A}">
                    <a16:rowId xmlns:a16="http://schemas.microsoft.com/office/drawing/2014/main" val="205677427"/>
                  </a:ext>
                </a:extLst>
              </a:tr>
              <a:tr h="623935">
                <a:tc>
                  <a:txBody>
                    <a:bodyPr/>
                    <a:lstStyle/>
                    <a:p>
                      <a:r>
                        <a:rPr lang="en-GB" sz="1800" dirty="0"/>
                        <a:t>Subject lecturer</a:t>
                      </a:r>
                    </a:p>
                  </a:txBody>
                  <a:tcPr marL="72275" marR="72275" marT="36137" marB="36137"/>
                </a:tc>
                <a:tc>
                  <a:txBody>
                    <a:bodyPr/>
                    <a:lstStyle/>
                    <a:p>
                      <a:r>
                        <a:rPr lang="en-GB" sz="1800" dirty="0"/>
                        <a:t>Students’ reticence to participate in seminar discussions</a:t>
                      </a:r>
                    </a:p>
                  </a:txBody>
                  <a:tcPr marL="72275" marR="72275" marT="36137" marB="36137"/>
                </a:tc>
                <a:tc>
                  <a:txBody>
                    <a:bodyPr/>
                    <a:lstStyle/>
                    <a:p>
                      <a:r>
                        <a:rPr lang="en-GB" sz="1800" dirty="0"/>
                        <a:t>Advice from EAP tutor on facilitating engagement in seminars</a:t>
                      </a:r>
                    </a:p>
                  </a:txBody>
                  <a:tcPr marL="72275" marR="72275" marT="36137" marB="36137"/>
                </a:tc>
                <a:extLst>
                  <a:ext uri="{0D108BD9-81ED-4DB2-BD59-A6C34878D82A}">
                    <a16:rowId xmlns:a16="http://schemas.microsoft.com/office/drawing/2014/main" val="3476306392"/>
                  </a:ext>
                </a:extLst>
              </a:tr>
              <a:tr h="623935">
                <a:tc>
                  <a:txBody>
                    <a:bodyPr/>
                    <a:lstStyle/>
                    <a:p>
                      <a:r>
                        <a:rPr lang="en-GB" sz="1800" dirty="0"/>
                        <a:t>Students</a:t>
                      </a:r>
                    </a:p>
                  </a:txBody>
                  <a:tcPr marL="72275" marR="72275" marT="36137" marB="36137"/>
                </a:tc>
                <a:tc>
                  <a:txBody>
                    <a:bodyPr/>
                    <a:lstStyle/>
                    <a:p>
                      <a:r>
                        <a:rPr lang="en-GB" sz="1800" dirty="0"/>
                        <a:t>Poor instructions on assignment briefs</a:t>
                      </a:r>
                    </a:p>
                  </a:txBody>
                  <a:tcPr marL="72275" marR="72275" marT="36137" marB="36137"/>
                </a:tc>
                <a:tc>
                  <a:txBody>
                    <a:bodyPr/>
                    <a:lstStyle/>
                    <a:p>
                      <a:r>
                        <a:rPr lang="en-GB" sz="1800" dirty="0"/>
                        <a:t>Unpacked brief with students (with help from subject lecturers)</a:t>
                      </a:r>
                    </a:p>
                  </a:txBody>
                  <a:tcPr marL="72275" marR="72275" marT="36137" marB="36137"/>
                </a:tc>
                <a:extLst>
                  <a:ext uri="{0D108BD9-81ED-4DB2-BD59-A6C34878D82A}">
                    <a16:rowId xmlns:a16="http://schemas.microsoft.com/office/drawing/2014/main" val="3758578052"/>
                  </a:ext>
                </a:extLst>
              </a:tr>
              <a:tr h="876879">
                <a:tc>
                  <a:txBody>
                    <a:bodyPr/>
                    <a:lstStyle/>
                    <a:p>
                      <a:r>
                        <a:rPr lang="en-GB" sz="1800" dirty="0"/>
                        <a:t>Students</a:t>
                      </a:r>
                    </a:p>
                  </a:txBody>
                  <a:tcPr marL="72275" marR="72275" marT="36137" marB="36137"/>
                </a:tc>
                <a:tc>
                  <a:txBody>
                    <a:bodyPr/>
                    <a:lstStyle/>
                    <a:p>
                      <a:r>
                        <a:rPr lang="en-GB" sz="1800"/>
                        <a:t>Confusing feedback on assignments</a:t>
                      </a:r>
                    </a:p>
                  </a:txBody>
                  <a:tcPr marL="72275" marR="72275" marT="36137" marB="36137"/>
                </a:tc>
                <a:tc>
                  <a:txBody>
                    <a:bodyPr/>
                    <a:lstStyle/>
                    <a:p>
                      <a:r>
                        <a:rPr lang="en-GB" sz="1800"/>
                        <a:t>Analysed a selection of marked essays, discussed with subject lecturer, then met with student to explain</a:t>
                      </a:r>
                    </a:p>
                  </a:txBody>
                  <a:tcPr marL="72275" marR="72275" marT="36137" marB="36137"/>
                </a:tc>
                <a:extLst>
                  <a:ext uri="{0D108BD9-81ED-4DB2-BD59-A6C34878D82A}">
                    <a16:rowId xmlns:a16="http://schemas.microsoft.com/office/drawing/2014/main" val="4242366080"/>
                  </a:ext>
                </a:extLst>
              </a:tr>
              <a:tr h="623935">
                <a:tc>
                  <a:txBody>
                    <a:bodyPr/>
                    <a:lstStyle/>
                    <a:p>
                      <a:r>
                        <a:rPr lang="en-GB" sz="1800" dirty="0"/>
                        <a:t>Subject lecturer</a:t>
                      </a:r>
                    </a:p>
                  </a:txBody>
                  <a:tcPr marL="72275" marR="72275" marT="36137" marB="36137"/>
                </a:tc>
                <a:tc>
                  <a:txBody>
                    <a:bodyPr/>
                    <a:lstStyle/>
                    <a:p>
                      <a:r>
                        <a:rPr lang="en-GB" sz="1800"/>
                        <a:t>Perceived weakness in critical thinking</a:t>
                      </a:r>
                    </a:p>
                  </a:txBody>
                  <a:tcPr marL="72275" marR="72275" marT="36137" marB="36137"/>
                </a:tc>
                <a:tc>
                  <a:txBody>
                    <a:bodyPr/>
                    <a:lstStyle/>
                    <a:p>
                      <a:r>
                        <a:rPr lang="en-GB" sz="1800"/>
                        <a:t>Analysed exemplar essays with students, identifying critical elements of writing</a:t>
                      </a:r>
                    </a:p>
                  </a:txBody>
                  <a:tcPr marL="72275" marR="72275" marT="36137" marB="36137"/>
                </a:tc>
                <a:extLst>
                  <a:ext uri="{0D108BD9-81ED-4DB2-BD59-A6C34878D82A}">
                    <a16:rowId xmlns:a16="http://schemas.microsoft.com/office/drawing/2014/main" val="515814979"/>
                  </a:ext>
                </a:extLst>
              </a:tr>
              <a:tr h="876879">
                <a:tc>
                  <a:txBody>
                    <a:bodyPr/>
                    <a:lstStyle/>
                    <a:p>
                      <a:r>
                        <a:rPr lang="en-GB" sz="1800" dirty="0"/>
                        <a:t>Subject lecturer</a:t>
                      </a:r>
                    </a:p>
                  </a:txBody>
                  <a:tcPr marL="72275" marR="72275" marT="36137" marB="36137"/>
                </a:tc>
                <a:tc>
                  <a:txBody>
                    <a:bodyPr/>
                    <a:lstStyle/>
                    <a:p>
                      <a:r>
                        <a:rPr lang="en-GB" sz="1800"/>
                        <a:t>Subject lecturer has a nuanced view of objectivity that needs communicating to students</a:t>
                      </a:r>
                    </a:p>
                  </a:txBody>
                  <a:tcPr marL="72275" marR="72275" marT="36137" marB="36137"/>
                </a:tc>
                <a:tc>
                  <a:txBody>
                    <a:bodyPr/>
                    <a:lstStyle/>
                    <a:p>
                      <a:r>
                        <a:rPr lang="en-GB" sz="1800" dirty="0"/>
                        <a:t>Shared slides with the lecturer who gave feedback on specific points, ensuring all were in agreement</a:t>
                      </a:r>
                    </a:p>
                  </a:txBody>
                  <a:tcPr marL="72275" marR="72275" marT="36137" marB="36137"/>
                </a:tc>
                <a:extLst>
                  <a:ext uri="{0D108BD9-81ED-4DB2-BD59-A6C34878D82A}">
                    <a16:rowId xmlns:a16="http://schemas.microsoft.com/office/drawing/2014/main" val="3034161659"/>
                  </a:ext>
                </a:extLst>
              </a:tr>
            </a:tbl>
          </a:graphicData>
        </a:graphic>
      </p:graphicFrame>
    </p:spTree>
    <p:extLst>
      <p:ext uri="{BB962C8B-B14F-4D97-AF65-F5344CB8AC3E}">
        <p14:creationId xmlns:p14="http://schemas.microsoft.com/office/powerpoint/2010/main" val="436715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5F7E9-5FB8-F07D-37F5-2911AA14F19A}"/>
              </a:ext>
            </a:extLst>
          </p:cNvPr>
          <p:cNvSpPr>
            <a:spLocks noGrp="1"/>
          </p:cNvSpPr>
          <p:nvPr>
            <p:ph type="title"/>
          </p:nvPr>
        </p:nvSpPr>
        <p:spPr/>
        <p:txBody>
          <a:bodyPr>
            <a:normAutofit/>
          </a:bodyPr>
          <a:lstStyle/>
          <a:p>
            <a:r>
              <a:rPr lang="en-GB" sz="4000" dirty="0">
                <a:latin typeface="+mn-lt"/>
              </a:rPr>
              <a:t>Understanding concerns of subject lecturers</a:t>
            </a:r>
          </a:p>
        </p:txBody>
      </p:sp>
      <p:sp>
        <p:nvSpPr>
          <p:cNvPr id="4" name="Content Placeholder 3">
            <a:extLst>
              <a:ext uri="{FF2B5EF4-FFF2-40B4-BE49-F238E27FC236}">
                <a16:creationId xmlns:a16="http://schemas.microsoft.com/office/drawing/2014/main" id="{A0256334-EF81-05F0-6839-03AB376EAC9C}"/>
              </a:ext>
            </a:extLst>
          </p:cNvPr>
          <p:cNvSpPr txBox="1">
            <a:spLocks noGrp="1"/>
          </p:cNvSpPr>
          <p:nvPr>
            <p:ph idx="1"/>
          </p:nvPr>
        </p:nvSpPr>
        <p:spPr>
          <a:xfrm>
            <a:off x="841248" y="1596341"/>
            <a:ext cx="9488488" cy="1600053"/>
          </a:xfrm>
          <a:prstGeom prst="rect">
            <a:avLst/>
          </a:prstGeom>
          <a:noFill/>
        </p:spPr>
        <p:txBody>
          <a:bodyPr wrap="square">
            <a:spAutoFit/>
          </a:bodyPr>
          <a:lstStyle/>
          <a:p>
            <a:pPr marL="228600" marR="0" lvl="0" indent="-228600" algn="l" defTabSz="914400" rtl="0" eaLnBrk="1" fontAlgn="auto" latinLnBrk="0" hangingPunct="1">
              <a:lnSpc>
                <a:spcPct val="130000"/>
              </a:lnSpc>
              <a:spcBef>
                <a:spcPts val="1000"/>
              </a:spcBef>
              <a:spcAft>
                <a:spcPts val="0"/>
              </a:spcAft>
              <a:buClrTx/>
              <a:buSzTx/>
              <a:buFont typeface="Arial" panose="020B0604020202020204" pitchFamily="34" charset="0"/>
              <a:buChar char="•"/>
              <a:tabLst/>
              <a:defRPr/>
            </a:pPr>
            <a:r>
              <a:rPr lang="en-GB" sz="2800" dirty="0">
                <a:solidFill>
                  <a:srgbClr val="000000"/>
                </a:solidFill>
                <a:latin typeface="Univers Condensed"/>
              </a:rPr>
              <a:t>Response to our input on these programmes:</a:t>
            </a:r>
            <a:endParaRPr kumimoji="0" lang="en-GB" sz="2800" b="0" i="0" u="none" strike="noStrike" kern="1200" cap="none" spc="0" normalizeH="0" baseline="0" noProof="0" dirty="0">
              <a:ln>
                <a:noFill/>
              </a:ln>
              <a:solidFill>
                <a:srgbClr val="000000"/>
              </a:solidFill>
              <a:effectLst/>
              <a:uLnTx/>
              <a:uFillTx/>
              <a:latin typeface="Univers Condensed"/>
              <a:ea typeface="+mn-ea"/>
              <a:cs typeface="+mn-cs"/>
            </a:endParaRPr>
          </a:p>
          <a:p>
            <a:endParaRPr lang="en-GB" sz="1800" dirty="0">
              <a:solidFill>
                <a:srgbClr val="242424"/>
              </a:solidFill>
              <a:effectLst/>
              <a:latin typeface="Calibri" panose="020F0502020204030204" pitchFamily="34" charset="0"/>
              <a:ea typeface="Calibri" panose="020F0502020204030204" pitchFamily="34" charset="0"/>
            </a:endParaRPr>
          </a:p>
          <a:p>
            <a:endParaRPr lang="en-GB" sz="1800" dirty="0">
              <a:solidFill>
                <a:srgbClr val="242424"/>
              </a:solidFill>
              <a:latin typeface="Calibri" panose="020F0502020204030204" pitchFamily="34" charset="0"/>
              <a:ea typeface="Calibri" panose="020F0502020204030204" pitchFamily="34" charset="0"/>
            </a:endParaRPr>
          </a:p>
        </p:txBody>
      </p:sp>
      <p:sp>
        <p:nvSpPr>
          <p:cNvPr id="5" name="Speech Bubble: Oval 4">
            <a:extLst>
              <a:ext uri="{FF2B5EF4-FFF2-40B4-BE49-F238E27FC236}">
                <a16:creationId xmlns:a16="http://schemas.microsoft.com/office/drawing/2014/main" id="{52BAADDF-7527-7BB3-9C65-33BF3278E62C}"/>
              </a:ext>
            </a:extLst>
          </p:cNvPr>
          <p:cNvSpPr/>
          <p:nvPr/>
        </p:nvSpPr>
        <p:spPr>
          <a:xfrm>
            <a:off x="0" y="3554732"/>
            <a:ext cx="3918858" cy="2750487"/>
          </a:xfrm>
          <a:prstGeom prst="wedgeEllipseCallout">
            <a:avLst>
              <a:gd name="adj1" fmla="val 22925"/>
              <a:gd name="adj2" fmla="val -93808"/>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rgbClr val="242424"/>
                </a:solidFill>
                <a:effectLst/>
                <a:ea typeface="Calibri" panose="020F0502020204030204" pitchFamily="34" charset="0"/>
              </a:rPr>
              <a:t>You two have pioneered classroom strategies (related to how concepts are taught and internalised) that </a:t>
            </a:r>
            <a:r>
              <a:rPr lang="en-GB" sz="1800" dirty="0">
                <a:solidFill>
                  <a:srgbClr val="242424"/>
                </a:solidFill>
                <a:effectLst/>
                <a:highlight>
                  <a:srgbClr val="FFFF00"/>
                </a:highlight>
                <a:ea typeface="Calibri" panose="020F0502020204030204" pitchFamily="34" charset="0"/>
              </a:rPr>
              <a:t>a wide range of academics can benefit from </a:t>
            </a:r>
            <a:r>
              <a:rPr lang="en-GB" sz="1800" dirty="0">
                <a:solidFill>
                  <a:srgbClr val="242424"/>
                </a:solidFill>
                <a:effectLst/>
                <a:ea typeface="Calibri" panose="020F0502020204030204" pitchFamily="34" charset="0"/>
              </a:rPr>
              <a:t>(Senior lecturer in English). </a:t>
            </a:r>
          </a:p>
        </p:txBody>
      </p:sp>
      <p:sp>
        <p:nvSpPr>
          <p:cNvPr id="6" name="Speech Bubble: Oval 5">
            <a:extLst>
              <a:ext uri="{FF2B5EF4-FFF2-40B4-BE49-F238E27FC236}">
                <a16:creationId xmlns:a16="http://schemas.microsoft.com/office/drawing/2014/main" id="{C2D30247-DD5F-5AB7-4A42-AC52A5F52303}"/>
              </a:ext>
            </a:extLst>
          </p:cNvPr>
          <p:cNvSpPr/>
          <p:nvPr/>
        </p:nvSpPr>
        <p:spPr>
          <a:xfrm>
            <a:off x="3689781" y="3196394"/>
            <a:ext cx="5913910" cy="3111450"/>
          </a:xfrm>
          <a:prstGeom prst="wedgeEllipseCallout">
            <a:avLst>
              <a:gd name="adj1" fmla="val -32351"/>
              <a:gd name="adj2" fmla="val -77606"/>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rgbClr val="242424"/>
                </a:solidFill>
                <a:effectLst/>
                <a:ea typeface="Calibri" panose="020F0502020204030204" pitchFamily="34" charset="0"/>
              </a:rPr>
              <a:t>Tensions occurred when academic staff were hesitant to change teaching approaches. At that moment, you were </a:t>
            </a:r>
            <a:r>
              <a:rPr lang="en-GB" sz="1800" dirty="0">
                <a:solidFill>
                  <a:srgbClr val="242424"/>
                </a:solidFill>
                <a:effectLst/>
                <a:highlight>
                  <a:srgbClr val="FFFF00"/>
                </a:highlight>
                <a:ea typeface="Calibri" panose="020F0502020204030204" pitchFamily="34" charset="0"/>
              </a:rPr>
              <a:t>instrumental in negotiating </a:t>
            </a:r>
            <a:r>
              <a:rPr lang="en-GB" sz="1800" dirty="0">
                <a:solidFill>
                  <a:srgbClr val="242424"/>
                </a:solidFill>
                <a:effectLst/>
                <a:ea typeface="Calibri" panose="020F0502020204030204" pitchFamily="34" charset="0"/>
              </a:rPr>
              <a:t>gradual change advocated by some staff, and you were </a:t>
            </a:r>
            <a:r>
              <a:rPr lang="en-GB" sz="1800" dirty="0">
                <a:solidFill>
                  <a:srgbClr val="242424"/>
                </a:solidFill>
                <a:effectLst/>
                <a:highlight>
                  <a:srgbClr val="FFFF00"/>
                </a:highlight>
                <a:ea typeface="Calibri" panose="020F0502020204030204" pitchFamily="34" charset="0"/>
              </a:rPr>
              <a:t>important in providing pedagogical models </a:t>
            </a:r>
            <a:r>
              <a:rPr lang="en-GB" sz="1800" dirty="0">
                <a:solidFill>
                  <a:srgbClr val="242424"/>
                </a:solidFill>
                <a:effectLst/>
                <a:ea typeface="Calibri" panose="020F0502020204030204" pitchFamily="34" charset="0"/>
              </a:rPr>
              <a:t>for how such change could happen (Senior lecturer in English).</a:t>
            </a:r>
          </a:p>
        </p:txBody>
      </p:sp>
      <p:sp>
        <p:nvSpPr>
          <p:cNvPr id="9" name="Speech Bubble: Oval 8">
            <a:extLst>
              <a:ext uri="{FF2B5EF4-FFF2-40B4-BE49-F238E27FC236}">
                <a16:creationId xmlns:a16="http://schemas.microsoft.com/office/drawing/2014/main" id="{B7D4ED62-8D50-DF1E-E065-53DBC617F51D}"/>
              </a:ext>
            </a:extLst>
          </p:cNvPr>
          <p:cNvSpPr/>
          <p:nvPr/>
        </p:nvSpPr>
        <p:spPr>
          <a:xfrm>
            <a:off x="8273144" y="1555827"/>
            <a:ext cx="3909060" cy="2750487"/>
          </a:xfrm>
          <a:prstGeom prst="wedgeEllipseCallout">
            <a:avLst>
              <a:gd name="adj1" fmla="val -82490"/>
              <a:gd name="adj2" fmla="val -26886"/>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dirty="0">
                <a:solidFill>
                  <a:srgbClr val="242424"/>
                </a:solidFill>
                <a:effectLst/>
                <a:ea typeface="Calibri" panose="020F0502020204030204" pitchFamily="34" charset="0"/>
              </a:rPr>
              <a:t>ACIS </a:t>
            </a:r>
            <a:r>
              <a:rPr lang="en-GB" sz="1800" dirty="0">
                <a:solidFill>
                  <a:srgbClr val="242424"/>
                </a:solidFill>
                <a:effectLst/>
                <a:highlight>
                  <a:srgbClr val="FFFF00"/>
                </a:highlight>
                <a:ea typeface="Calibri" panose="020F0502020204030204" pitchFamily="34" charset="0"/>
              </a:rPr>
              <a:t>provided the necessary bridge </a:t>
            </a:r>
            <a:r>
              <a:rPr lang="en-GB" sz="1800" dirty="0">
                <a:solidFill>
                  <a:srgbClr val="242424"/>
                </a:solidFill>
                <a:effectLst/>
                <a:ea typeface="Calibri" panose="020F0502020204030204" pitchFamily="34" charset="0"/>
              </a:rPr>
              <a:t>between the pre-set requirements of a MA programme and the students’ earlier educational background (Senior lecturer in English).</a:t>
            </a:r>
          </a:p>
        </p:txBody>
      </p:sp>
    </p:spTree>
    <p:extLst>
      <p:ext uri="{BB962C8B-B14F-4D97-AF65-F5344CB8AC3E}">
        <p14:creationId xmlns:p14="http://schemas.microsoft.com/office/powerpoint/2010/main" val="849011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BF552-0F85-75E5-DBE5-603E56F5E8F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FACA69-E9FD-937A-602B-94AE37F5BF4B}"/>
              </a:ext>
            </a:extLst>
          </p:cNvPr>
          <p:cNvSpPr>
            <a:spLocks noGrp="1"/>
          </p:cNvSpPr>
          <p:nvPr>
            <p:ph idx="1"/>
          </p:nvPr>
        </p:nvSpPr>
        <p:spPr/>
        <p:txBody>
          <a:bodyPr/>
          <a:lstStyle/>
          <a:p>
            <a:r>
              <a:rPr lang="en-GB" sz="2400" b="0" i="0" dirty="0">
                <a:solidFill>
                  <a:srgbClr val="000000"/>
                </a:solidFill>
                <a:effectLst/>
              </a:rPr>
              <a:t>‘Change will require attention to the ‘system’ – to the institution and the ways it structurally produces, or limits, the possibility of care – and not simply hoping that the same system will produce a different result’ (Barclay and Moore, 2024).</a:t>
            </a:r>
            <a:endParaRPr lang="en-GB" sz="2400" dirty="0"/>
          </a:p>
          <a:p>
            <a:endParaRPr lang="en-GB" dirty="0"/>
          </a:p>
        </p:txBody>
      </p:sp>
    </p:spTree>
    <p:extLst>
      <p:ext uri="{BB962C8B-B14F-4D97-AF65-F5344CB8AC3E}">
        <p14:creationId xmlns:p14="http://schemas.microsoft.com/office/powerpoint/2010/main" val="266723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3433-A0CD-F9A6-FD63-8FF0740BE15A}"/>
              </a:ext>
            </a:extLst>
          </p:cNvPr>
          <p:cNvSpPr>
            <a:spLocks noGrp="1"/>
          </p:cNvSpPr>
          <p:nvPr>
            <p:ph type="ctrTitle"/>
          </p:nvPr>
        </p:nvSpPr>
        <p:spPr/>
        <p:txBody>
          <a:bodyPr/>
          <a:lstStyle/>
          <a:p>
            <a:r>
              <a:rPr lang="en-GB" dirty="0">
                <a:latin typeface="+mn-lt"/>
              </a:rPr>
              <a:t>Putting ‘Critical Care’ at the centre</a:t>
            </a:r>
          </a:p>
        </p:txBody>
      </p:sp>
      <p:sp>
        <p:nvSpPr>
          <p:cNvPr id="3" name="Subtitle 2">
            <a:extLst>
              <a:ext uri="{FF2B5EF4-FFF2-40B4-BE49-F238E27FC236}">
                <a16:creationId xmlns:a16="http://schemas.microsoft.com/office/drawing/2014/main" id="{6C019168-7EE1-37A9-81E2-6E2AB9CC2D0A}"/>
              </a:ext>
            </a:extLst>
          </p:cNvPr>
          <p:cNvSpPr>
            <a:spLocks noGrp="1"/>
          </p:cNvSpPr>
          <p:nvPr>
            <p:ph type="subTitle" idx="1"/>
          </p:nvPr>
        </p:nvSpPr>
        <p:spPr/>
        <p:txBody>
          <a:bodyPr>
            <a:normAutofit/>
          </a:bodyPr>
          <a:lstStyle/>
          <a:p>
            <a:endParaRPr lang="en-GB" dirty="0"/>
          </a:p>
        </p:txBody>
      </p:sp>
    </p:spTree>
    <p:extLst>
      <p:ext uri="{BB962C8B-B14F-4D97-AF65-F5344CB8AC3E}">
        <p14:creationId xmlns:p14="http://schemas.microsoft.com/office/powerpoint/2010/main" val="409734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50614-6415-B003-ACE8-C97CF985DA1B}"/>
              </a:ext>
            </a:extLst>
          </p:cNvPr>
          <p:cNvSpPr>
            <a:spLocks noGrp="1"/>
          </p:cNvSpPr>
          <p:nvPr>
            <p:ph type="title"/>
          </p:nvPr>
        </p:nvSpPr>
        <p:spPr>
          <a:xfrm>
            <a:off x="841248" y="552782"/>
            <a:ext cx="9489000" cy="938393"/>
          </a:xfrm>
        </p:spPr>
        <p:txBody>
          <a:bodyPr/>
          <a:lstStyle/>
          <a:p>
            <a:r>
              <a:rPr lang="en-GB" dirty="0">
                <a:latin typeface="+mn-lt"/>
              </a:rPr>
              <a:t>‘Critical Care’ – a working definition</a:t>
            </a:r>
          </a:p>
        </p:txBody>
      </p:sp>
      <p:sp>
        <p:nvSpPr>
          <p:cNvPr id="3" name="Content Placeholder 2">
            <a:extLst>
              <a:ext uri="{FF2B5EF4-FFF2-40B4-BE49-F238E27FC236}">
                <a16:creationId xmlns:a16="http://schemas.microsoft.com/office/drawing/2014/main" id="{B75A35A1-7851-2BD5-4F3E-B367C25DB331}"/>
              </a:ext>
            </a:extLst>
          </p:cNvPr>
          <p:cNvSpPr>
            <a:spLocks noGrp="1"/>
          </p:cNvSpPr>
          <p:nvPr>
            <p:ph idx="1"/>
          </p:nvPr>
        </p:nvSpPr>
        <p:spPr>
          <a:xfrm>
            <a:off x="576775" y="1491175"/>
            <a:ext cx="10177976" cy="4443137"/>
          </a:xfrm>
        </p:spPr>
        <p:txBody>
          <a:bodyPr>
            <a:noAutofit/>
          </a:bodyPr>
          <a:lstStyle/>
          <a:p>
            <a:pPr marL="0" indent="0">
              <a:buNone/>
            </a:pPr>
            <a:r>
              <a:rPr lang="en-GB" sz="2400" dirty="0"/>
              <a:t>Critical care acknowledges that ‘care’ in higher education institutional settings is often characterised in gendered ways which undermine its radical potential. To care is to resist a dehumanising system which makes homogenising assumptions about students and those who teach them, and devalues the challenging, time-consuming and skilled work it takes to educate well. To adopt a concept of critical care is to understand that barriers to caring are structural and not personal. It resists attributing blame on a personal level and understands the pressures and power dynamics (both external and internal) which work to position us in competition and conflict with one another. </a:t>
            </a:r>
          </a:p>
        </p:txBody>
      </p:sp>
    </p:spTree>
    <p:extLst>
      <p:ext uri="{BB962C8B-B14F-4D97-AF65-F5344CB8AC3E}">
        <p14:creationId xmlns:p14="http://schemas.microsoft.com/office/powerpoint/2010/main" val="1485977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EE92E-9A9B-8EBC-A0E9-EDC6F529A48A}"/>
              </a:ext>
            </a:extLst>
          </p:cNvPr>
          <p:cNvSpPr>
            <a:spLocks noGrp="1"/>
          </p:cNvSpPr>
          <p:nvPr>
            <p:ph type="title"/>
          </p:nvPr>
        </p:nvSpPr>
        <p:spPr/>
        <p:txBody>
          <a:bodyPr/>
          <a:lstStyle/>
          <a:p>
            <a:r>
              <a:rPr lang="en-GB" dirty="0">
                <a:latin typeface="+mn-lt"/>
              </a:rPr>
              <a:t>Resistance – to what? Why? How?</a:t>
            </a:r>
          </a:p>
        </p:txBody>
      </p:sp>
      <p:sp>
        <p:nvSpPr>
          <p:cNvPr id="3" name="Content Placeholder 2">
            <a:extLst>
              <a:ext uri="{FF2B5EF4-FFF2-40B4-BE49-F238E27FC236}">
                <a16:creationId xmlns:a16="http://schemas.microsoft.com/office/drawing/2014/main" id="{C5A943D0-6C68-EBB0-EB62-70822C640EDB}"/>
              </a:ext>
            </a:extLst>
          </p:cNvPr>
          <p:cNvSpPr>
            <a:spLocks noGrp="1"/>
          </p:cNvSpPr>
          <p:nvPr>
            <p:ph idx="1"/>
          </p:nvPr>
        </p:nvSpPr>
        <p:spPr>
          <a:xfrm>
            <a:off x="841248" y="1706585"/>
            <a:ext cx="9667318" cy="3990830"/>
          </a:xfrm>
        </p:spPr>
        <p:txBody>
          <a:bodyPr>
            <a:normAutofit lnSpcReduction="10000"/>
          </a:bodyPr>
          <a:lstStyle/>
          <a:p>
            <a:r>
              <a:rPr lang="en-GB" sz="2400" dirty="0"/>
              <a:t>Caring is not just pastoral. It is work and must be given proper recognition </a:t>
            </a:r>
          </a:p>
          <a:p>
            <a:r>
              <a:rPr lang="en-GB" sz="2400" dirty="0"/>
              <a:t>Resisting homogenizing assumptions about students (deficit model)</a:t>
            </a:r>
          </a:p>
          <a:p>
            <a:r>
              <a:rPr lang="en-GB" sz="2400" dirty="0"/>
              <a:t>Resisting marketing model that treats them like ‘cash cows’ </a:t>
            </a:r>
          </a:p>
          <a:p>
            <a:r>
              <a:rPr lang="en-GB" sz="2400" dirty="0"/>
              <a:t>Resisting quick fixes – advocating for space and time</a:t>
            </a:r>
          </a:p>
          <a:p>
            <a:r>
              <a:rPr lang="en-GB" sz="2400" dirty="0"/>
              <a:t>Pushing for recognition of the support the students deserve</a:t>
            </a:r>
          </a:p>
          <a:p>
            <a:r>
              <a:rPr lang="en-GB" sz="2400" dirty="0"/>
              <a:t>Pushing for resources, time, recognition (via UCU, professionalisation, promotion?)</a:t>
            </a:r>
          </a:p>
          <a:p>
            <a:endParaRPr lang="en-GB" sz="2000" dirty="0"/>
          </a:p>
          <a:p>
            <a:endParaRPr lang="en-GB" dirty="0"/>
          </a:p>
        </p:txBody>
      </p:sp>
    </p:spTree>
    <p:extLst>
      <p:ext uri="{BB962C8B-B14F-4D97-AF65-F5344CB8AC3E}">
        <p14:creationId xmlns:p14="http://schemas.microsoft.com/office/powerpoint/2010/main" val="2635915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5456-1DB1-15C9-20AF-AFD96ACC38F9}"/>
              </a:ext>
            </a:extLst>
          </p:cNvPr>
          <p:cNvSpPr>
            <a:spLocks noGrp="1"/>
          </p:cNvSpPr>
          <p:nvPr>
            <p:ph type="title"/>
          </p:nvPr>
        </p:nvSpPr>
        <p:spPr>
          <a:xfrm>
            <a:off x="841248" y="552782"/>
            <a:ext cx="9489000" cy="952461"/>
          </a:xfrm>
        </p:spPr>
        <p:txBody>
          <a:bodyPr/>
          <a:lstStyle/>
          <a:p>
            <a:r>
              <a:rPr lang="en-GB" dirty="0">
                <a:latin typeface="+mn-lt"/>
              </a:rPr>
              <a:t>Limits of resistance</a:t>
            </a:r>
          </a:p>
        </p:txBody>
      </p:sp>
      <p:sp>
        <p:nvSpPr>
          <p:cNvPr id="3" name="Content Placeholder 2">
            <a:extLst>
              <a:ext uri="{FF2B5EF4-FFF2-40B4-BE49-F238E27FC236}">
                <a16:creationId xmlns:a16="http://schemas.microsoft.com/office/drawing/2014/main" id="{17BCDFF7-75F8-F00A-7351-A30981783B5D}"/>
              </a:ext>
            </a:extLst>
          </p:cNvPr>
          <p:cNvSpPr>
            <a:spLocks noGrp="1"/>
          </p:cNvSpPr>
          <p:nvPr>
            <p:ph idx="1"/>
          </p:nvPr>
        </p:nvSpPr>
        <p:spPr>
          <a:xfrm>
            <a:off x="841247" y="1653067"/>
            <a:ext cx="9632149" cy="4156890"/>
          </a:xfrm>
        </p:spPr>
        <p:txBody>
          <a:bodyPr/>
          <a:lstStyle/>
          <a:p>
            <a:r>
              <a:rPr lang="en-GB" dirty="0"/>
              <a:t>Realities of work-life</a:t>
            </a:r>
          </a:p>
          <a:p>
            <a:r>
              <a:rPr lang="en-GB" dirty="0"/>
              <a:t>Limited control over university’s marketing strategy</a:t>
            </a:r>
          </a:p>
          <a:p>
            <a:r>
              <a:rPr lang="en-GB" dirty="0"/>
              <a:t>Limited ability to push back on investment in unethical projects, collaborations</a:t>
            </a:r>
          </a:p>
          <a:p>
            <a:r>
              <a:rPr lang="en-GB" dirty="0"/>
              <a:t>EAP departments traditionally limited power (service provider)</a:t>
            </a:r>
          </a:p>
          <a:p>
            <a:endParaRPr lang="en-GB" dirty="0"/>
          </a:p>
          <a:p>
            <a:r>
              <a:rPr lang="en-GB" dirty="0"/>
              <a:t>Extension to concept of critical care:</a:t>
            </a:r>
          </a:p>
          <a:p>
            <a:pPr marL="0" indent="0">
              <a:buNone/>
            </a:pPr>
            <a:r>
              <a:rPr lang="en-GB" dirty="0"/>
              <a:t> ‘To care critically is to </a:t>
            </a:r>
            <a:r>
              <a:rPr lang="en-GB" i="1" dirty="0"/>
              <a:t>know the realm </a:t>
            </a:r>
            <a:r>
              <a:rPr lang="en-GB" dirty="0"/>
              <a:t>in which we work but to refuse to comply </a:t>
            </a:r>
            <a:r>
              <a:rPr lang="en-GB" i="1" dirty="0"/>
              <a:t>fully</a:t>
            </a:r>
            <a:r>
              <a:rPr lang="en-GB" dirty="0"/>
              <a:t> to its rules through </a:t>
            </a:r>
            <a:r>
              <a:rPr lang="en-GB" i="1" dirty="0"/>
              <a:t>small acts of resistance</a:t>
            </a:r>
            <a:r>
              <a:rPr lang="en-GB" dirty="0"/>
              <a:t>’.</a:t>
            </a:r>
          </a:p>
        </p:txBody>
      </p:sp>
    </p:spTree>
    <p:extLst>
      <p:ext uri="{BB962C8B-B14F-4D97-AF65-F5344CB8AC3E}">
        <p14:creationId xmlns:p14="http://schemas.microsoft.com/office/powerpoint/2010/main" val="69936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3055A-C816-A2F6-B8A2-CB41A9945E6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748F536-C4A5-3340-9D02-4932704136A1}"/>
              </a:ext>
            </a:extLst>
          </p:cNvPr>
          <p:cNvSpPr>
            <a:spLocks noGrp="1"/>
          </p:cNvSpPr>
          <p:nvPr>
            <p:ph idx="1"/>
          </p:nvPr>
        </p:nvSpPr>
        <p:spPr>
          <a:xfrm>
            <a:off x="841248" y="1386639"/>
            <a:ext cx="9726110" cy="4246410"/>
          </a:xfrm>
        </p:spPr>
        <p:txBody>
          <a:bodyPr>
            <a:normAutofit/>
          </a:bodyPr>
          <a:lstStyle/>
          <a:p>
            <a:pPr marL="0" indent="0" algn="ctr">
              <a:buNone/>
            </a:pPr>
            <a:r>
              <a:rPr lang="en-GB" sz="2800" dirty="0"/>
              <a:t>‘Teachers who care, who serve their students, are usually at odds with the environments wherein we teach’ </a:t>
            </a:r>
          </a:p>
          <a:p>
            <a:pPr marL="0" indent="0" algn="ctr">
              <a:buNone/>
            </a:pPr>
            <a:r>
              <a:rPr lang="en-GB" sz="2800" dirty="0"/>
              <a:t>(bell hooks, Teaching in Community, p.19)</a:t>
            </a:r>
          </a:p>
          <a:p>
            <a:pPr marL="0" indent="0" algn="ctr">
              <a:buNone/>
            </a:pPr>
            <a:endParaRPr lang="en-GB" sz="2800" dirty="0"/>
          </a:p>
          <a:p>
            <a:pPr marL="0" indent="0" algn="ctr">
              <a:buNone/>
            </a:pPr>
            <a:r>
              <a:rPr lang="en-GB" sz="2800" dirty="0"/>
              <a:t>What do your small acts of resistance look like?</a:t>
            </a:r>
          </a:p>
          <a:p>
            <a:pPr marL="0" indent="0" algn="ctr">
              <a:buNone/>
            </a:pPr>
            <a:endParaRPr lang="en-GB" sz="2800" dirty="0"/>
          </a:p>
        </p:txBody>
      </p:sp>
    </p:spTree>
    <p:extLst>
      <p:ext uri="{BB962C8B-B14F-4D97-AF65-F5344CB8AC3E}">
        <p14:creationId xmlns:p14="http://schemas.microsoft.com/office/powerpoint/2010/main" val="130016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8ECD-7DA1-91E1-C6D3-984C6FB08796}"/>
              </a:ext>
            </a:extLst>
          </p:cNvPr>
          <p:cNvSpPr>
            <a:spLocks noGrp="1"/>
          </p:cNvSpPr>
          <p:nvPr>
            <p:ph type="title"/>
          </p:nvPr>
        </p:nvSpPr>
        <p:spPr>
          <a:xfrm>
            <a:off x="609131" y="594986"/>
            <a:ext cx="9489000" cy="544497"/>
          </a:xfrm>
        </p:spPr>
        <p:txBody>
          <a:bodyPr>
            <a:normAutofit fontScale="90000"/>
          </a:bodyPr>
          <a:lstStyle/>
          <a:p>
            <a:r>
              <a:rPr lang="en-GB" dirty="0">
                <a:latin typeface="+mn-lt"/>
              </a:rPr>
              <a:t>References</a:t>
            </a:r>
          </a:p>
        </p:txBody>
      </p:sp>
      <p:sp>
        <p:nvSpPr>
          <p:cNvPr id="3" name="Content Placeholder 2">
            <a:extLst>
              <a:ext uri="{FF2B5EF4-FFF2-40B4-BE49-F238E27FC236}">
                <a16:creationId xmlns:a16="http://schemas.microsoft.com/office/drawing/2014/main" id="{74291348-8F52-9C6E-AA74-57194BBD7911}"/>
              </a:ext>
            </a:extLst>
          </p:cNvPr>
          <p:cNvSpPr>
            <a:spLocks noGrp="1"/>
          </p:cNvSpPr>
          <p:nvPr>
            <p:ph idx="1"/>
          </p:nvPr>
        </p:nvSpPr>
        <p:spPr>
          <a:xfrm>
            <a:off x="609131" y="1139483"/>
            <a:ext cx="9853099" cy="4971764"/>
          </a:xfrm>
        </p:spPr>
        <p:txBody>
          <a:bodyPr>
            <a:noAutofit/>
          </a:bodyPr>
          <a:lstStyle/>
          <a:p>
            <a:r>
              <a:rPr lang="en-GB" sz="1600" dirty="0"/>
              <a:t>Ahmed, S. 2014. ‘Self-care as Warfare’, </a:t>
            </a:r>
            <a:r>
              <a:rPr lang="en-GB" sz="1600" dirty="0" err="1"/>
              <a:t>feministkilljoys</a:t>
            </a:r>
            <a:r>
              <a:rPr lang="en-GB" sz="1600" dirty="0"/>
              <a:t> [blog post] Available at: </a:t>
            </a:r>
            <a:r>
              <a:rPr lang="en-GB" sz="1600" dirty="0">
                <a:hlinkClick r:id="rId2"/>
              </a:rPr>
              <a:t>Selfcare as Warfare | </a:t>
            </a:r>
            <a:r>
              <a:rPr lang="en-GB" sz="1600" dirty="0" err="1">
                <a:hlinkClick r:id="rId2"/>
              </a:rPr>
              <a:t>feministkilljoys</a:t>
            </a:r>
            <a:r>
              <a:rPr lang="en-GB" sz="1600" dirty="0"/>
              <a:t> </a:t>
            </a:r>
          </a:p>
          <a:p>
            <a:r>
              <a:rPr lang="en-GB" sz="1600" dirty="0"/>
              <a:t>Ahmed,  S.  2013a  ‘Feeling  Depleted’ </a:t>
            </a:r>
            <a:r>
              <a:rPr lang="en-GB" sz="1600" dirty="0">
                <a:hlinkClick r:id="rId3"/>
              </a:rPr>
              <a:t>https://feministkilljoys.com/2013/11/17/feeling-depleted/last accessed 27/8/2016</a:t>
            </a:r>
            <a:endParaRPr lang="en-GB" sz="1600" dirty="0"/>
          </a:p>
          <a:p>
            <a:r>
              <a:rPr lang="en-GB" sz="1600" dirty="0"/>
              <a:t>Barclay, K., &amp; Moore, V. (2024). Institutions and their failure to care: Bureaucracy and the practice of emotion.</a:t>
            </a:r>
            <a:r>
              <a:rPr lang="en-GB" sz="1600" i="1" dirty="0"/>
              <a:t> Thesis Eleven</a:t>
            </a:r>
            <a:r>
              <a:rPr lang="en-GB" sz="1600" dirty="0"/>
              <a:t>, 183(1), 69-86. https://doi.org/10.1177/07255136241285470 </a:t>
            </a:r>
          </a:p>
          <a:p>
            <a:r>
              <a:rPr lang="en-GB" sz="1600" dirty="0"/>
              <a:t>Berlant,  L.  1997.  “Feminism  and  the  Institutions  of  Intimacy.” The  Politics  of  Research,  ed.  E.  Ann Kaplan and George Levine (New Brunswick, NJ).</a:t>
            </a:r>
          </a:p>
          <a:p>
            <a:r>
              <a:rPr lang="en-GB" sz="1600" dirty="0" err="1"/>
              <a:t>Chatrakul</a:t>
            </a:r>
            <a:r>
              <a:rPr lang="en-GB" sz="1600" dirty="0"/>
              <a:t> Na Ayudhya, </a:t>
            </a:r>
            <a:r>
              <a:rPr lang="en-GB" sz="1600" dirty="0" err="1"/>
              <a:t>Uracha</a:t>
            </a:r>
            <a:r>
              <a:rPr lang="en-GB" sz="1600" dirty="0"/>
              <a:t>, Aylin </a:t>
            </a:r>
            <a:r>
              <a:rPr lang="en-GB" sz="1600" dirty="0" err="1"/>
              <a:t>Kunter</a:t>
            </a:r>
            <a:r>
              <a:rPr lang="en-GB" sz="1600" dirty="0"/>
              <a:t>, Kayleigh Woods Harley, Isobel Edwards, Sarah Molyneaux, Holly Nicholas, Isabelle Habib, and Janet Sheath. 2024. ““I Know I'm Not Going to Have to Heal From This”: Women University Workers' Collective Writing on “Office Housework” as a Space for Building Collective Care, Healing, and Hope.” </a:t>
            </a:r>
            <a:r>
              <a:rPr lang="en-GB" sz="1600" i="1" dirty="0"/>
              <a:t>Gender, Work &amp; Organization</a:t>
            </a:r>
            <a:r>
              <a:rPr lang="en-GB" sz="1600" dirty="0"/>
              <a:t>: 1–19. https://doi.org/10.1111/gwao.13211.</a:t>
            </a:r>
          </a:p>
          <a:p>
            <a:r>
              <a:rPr lang="en-GB" sz="1600" dirty="0">
                <a:effectLst/>
              </a:rPr>
              <a:t>Hawkins, H., 2019. Creating care-full academic spaces? The dilemmas of caring in the ‘anxiety machine’. </a:t>
            </a:r>
            <a:r>
              <a:rPr lang="en-GB" sz="1600" i="1" dirty="0"/>
              <a:t>ACME: An International Journal for Critical Geographies</a:t>
            </a:r>
            <a:r>
              <a:rPr lang="en-GB" sz="1600" dirty="0">
                <a:effectLst/>
              </a:rPr>
              <a:t>, </a:t>
            </a:r>
            <a:r>
              <a:rPr lang="en-GB" sz="1600" i="1" dirty="0"/>
              <a:t>18</a:t>
            </a:r>
            <a:r>
              <a:rPr lang="en-GB" sz="1600" dirty="0">
                <a:effectLst/>
              </a:rPr>
              <a:t>(4), pp.816-834.</a:t>
            </a:r>
          </a:p>
          <a:p>
            <a:pPr marL="0" indent="0">
              <a:buNone/>
            </a:pPr>
            <a:endParaRPr lang="en-GB" sz="1100" dirty="0">
              <a:effectLst/>
            </a:endParaRPr>
          </a:p>
        </p:txBody>
      </p:sp>
    </p:spTree>
    <p:extLst>
      <p:ext uri="{BB962C8B-B14F-4D97-AF65-F5344CB8AC3E}">
        <p14:creationId xmlns:p14="http://schemas.microsoft.com/office/powerpoint/2010/main" val="267512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7E80-C6EE-0D86-A0C2-DD1678B39170}"/>
              </a:ext>
            </a:extLst>
          </p:cNvPr>
          <p:cNvSpPr>
            <a:spLocks noGrp="1"/>
          </p:cNvSpPr>
          <p:nvPr>
            <p:ph type="title"/>
          </p:nvPr>
        </p:nvSpPr>
        <p:spPr/>
        <p:txBody>
          <a:bodyPr/>
          <a:lstStyle/>
          <a:p>
            <a:r>
              <a:rPr lang="en-GB" dirty="0">
                <a:latin typeface="+mn-lt"/>
              </a:rPr>
              <a:t>Overview</a:t>
            </a:r>
          </a:p>
        </p:txBody>
      </p:sp>
      <p:sp>
        <p:nvSpPr>
          <p:cNvPr id="3" name="Content Placeholder 2">
            <a:extLst>
              <a:ext uri="{FF2B5EF4-FFF2-40B4-BE49-F238E27FC236}">
                <a16:creationId xmlns:a16="http://schemas.microsoft.com/office/drawing/2014/main" id="{61B1626C-59DF-A87B-8848-ADAEB4675684}"/>
              </a:ext>
            </a:extLst>
          </p:cNvPr>
          <p:cNvSpPr>
            <a:spLocks noGrp="1"/>
          </p:cNvSpPr>
          <p:nvPr>
            <p:ph idx="1"/>
          </p:nvPr>
        </p:nvSpPr>
        <p:spPr>
          <a:xfrm>
            <a:off x="841248" y="1878345"/>
            <a:ext cx="9489000" cy="3747384"/>
          </a:xfrm>
        </p:spPr>
        <p:txBody>
          <a:bodyPr/>
          <a:lstStyle/>
          <a:p>
            <a:r>
              <a:rPr lang="en-GB" sz="2400" dirty="0"/>
              <a:t>How care is theorised in relation to HEIs</a:t>
            </a:r>
          </a:p>
          <a:p>
            <a:r>
              <a:rPr lang="en-GB" sz="2400" dirty="0"/>
              <a:t>The unique positioning of the EAP tutor</a:t>
            </a:r>
          </a:p>
          <a:p>
            <a:r>
              <a:rPr lang="en-GB" sz="2400" dirty="0"/>
              <a:t>Case study of the impact of growth strategies on students and staff</a:t>
            </a:r>
          </a:p>
          <a:p>
            <a:r>
              <a:rPr lang="en-GB" sz="2400" dirty="0"/>
              <a:t>‘Critical care’ as a framework for response</a:t>
            </a:r>
          </a:p>
          <a:p>
            <a:r>
              <a:rPr lang="en-GB" sz="2400" dirty="0"/>
              <a:t>Small acts of resistance – what might these look like? </a:t>
            </a:r>
          </a:p>
          <a:p>
            <a:endParaRPr lang="en-GB" dirty="0"/>
          </a:p>
        </p:txBody>
      </p:sp>
    </p:spTree>
    <p:extLst>
      <p:ext uri="{BB962C8B-B14F-4D97-AF65-F5344CB8AC3E}">
        <p14:creationId xmlns:p14="http://schemas.microsoft.com/office/powerpoint/2010/main" val="3784532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E8ECD-7DA1-91E1-C6D3-984C6FB08796}"/>
              </a:ext>
            </a:extLst>
          </p:cNvPr>
          <p:cNvSpPr>
            <a:spLocks noGrp="1"/>
          </p:cNvSpPr>
          <p:nvPr>
            <p:ph type="title"/>
          </p:nvPr>
        </p:nvSpPr>
        <p:spPr>
          <a:xfrm>
            <a:off x="594844" y="477388"/>
            <a:ext cx="9489000" cy="544497"/>
          </a:xfrm>
        </p:spPr>
        <p:txBody>
          <a:bodyPr>
            <a:normAutofit fontScale="90000"/>
          </a:bodyPr>
          <a:lstStyle/>
          <a:p>
            <a:r>
              <a:rPr lang="en-GB" dirty="0">
                <a:latin typeface="+mn-lt"/>
              </a:rPr>
              <a:t>References</a:t>
            </a:r>
          </a:p>
        </p:txBody>
      </p:sp>
      <p:sp>
        <p:nvSpPr>
          <p:cNvPr id="3" name="Content Placeholder 2">
            <a:extLst>
              <a:ext uri="{FF2B5EF4-FFF2-40B4-BE49-F238E27FC236}">
                <a16:creationId xmlns:a16="http://schemas.microsoft.com/office/drawing/2014/main" id="{74291348-8F52-9C6E-AA74-57194BBD7911}"/>
              </a:ext>
            </a:extLst>
          </p:cNvPr>
          <p:cNvSpPr>
            <a:spLocks noGrp="1"/>
          </p:cNvSpPr>
          <p:nvPr>
            <p:ph idx="1"/>
          </p:nvPr>
        </p:nvSpPr>
        <p:spPr>
          <a:xfrm>
            <a:off x="734860" y="1021885"/>
            <a:ext cx="9782438" cy="4570468"/>
          </a:xfrm>
        </p:spPr>
        <p:txBody>
          <a:bodyPr>
            <a:noAutofit/>
          </a:bodyPr>
          <a:lstStyle/>
          <a:p>
            <a:r>
              <a:rPr lang="en-GB" sz="1600" dirty="0">
                <a:effectLst/>
              </a:rPr>
              <a:t>Hooks, bell. 1994. </a:t>
            </a:r>
            <a:r>
              <a:rPr lang="en-GB" sz="1600" i="1" dirty="0">
                <a:effectLst/>
              </a:rPr>
              <a:t>Teaching To Transgress </a:t>
            </a:r>
            <a:r>
              <a:rPr lang="en-GB" sz="1600" dirty="0">
                <a:effectLst/>
              </a:rPr>
              <a:t>(1st ed.). London: Routledge. </a:t>
            </a:r>
          </a:p>
          <a:p>
            <a:r>
              <a:rPr lang="en-GB" sz="1600" dirty="0">
                <a:effectLst/>
              </a:rPr>
              <a:t>Hooks,  bell. 2013. Teaching Community. 1st </a:t>
            </a:r>
            <a:r>
              <a:rPr lang="en-GB" sz="1600" dirty="0" err="1">
                <a:effectLst/>
              </a:rPr>
              <a:t>edn</a:t>
            </a:r>
            <a:r>
              <a:rPr lang="en-GB" sz="1600" dirty="0">
                <a:effectLst/>
              </a:rPr>
              <a:t>. Taylor and Francis. Available at: https://www.perlego.com/book/1603402/teaching-community-a-pedagogy-of-hope-pdf.</a:t>
            </a:r>
          </a:p>
          <a:p>
            <a:r>
              <a:rPr lang="en-GB" sz="1600" dirty="0">
                <a:effectLst/>
              </a:rPr>
              <a:t>Pennycook, A. 1997. Cultural Alternatives and Autonomy. P. Benson, P. Voller (Eds.), Autonomy and Independence in Language Learning, Longman, London (1997), pp. 35-53</a:t>
            </a:r>
          </a:p>
          <a:p>
            <a:r>
              <a:rPr lang="en-GB" sz="1600" dirty="0"/>
              <a:t>Salisbury, J. 2013. Emotional Labour and Ethics of Care in Further Education Teaching.</a:t>
            </a:r>
            <a:r>
              <a:rPr lang="en-GB" sz="1600" i="1" dirty="0"/>
              <a:t> In Academic Working Lives: Experience, Practice and Change</a:t>
            </a:r>
            <a:r>
              <a:rPr lang="en-GB" sz="1600" dirty="0"/>
              <a:t>, eds. </a:t>
            </a:r>
            <a:r>
              <a:rPr lang="en-GB" sz="1600" dirty="0" err="1"/>
              <a:t>L.Gornall</a:t>
            </a:r>
            <a:r>
              <a:rPr lang="en-GB" sz="1600" dirty="0"/>
              <a:t>, Caryn Cook, Lyn </a:t>
            </a:r>
            <a:r>
              <a:rPr lang="en-GB" sz="1600" dirty="0" err="1"/>
              <a:t>Daunton</a:t>
            </a:r>
            <a:r>
              <a:rPr lang="en-GB" sz="1600" dirty="0"/>
              <a:t>, Jane Salisbury and Brychan Thomas, 47-66. London: Bloomsbury</a:t>
            </a:r>
          </a:p>
          <a:p>
            <a:r>
              <a:rPr lang="en-GB" sz="1600" dirty="0"/>
              <a:t>Tuck, J. 2018. "I'm nobody's Mum in this university": The gendering of work around student writing in UK higher education. </a:t>
            </a:r>
            <a:r>
              <a:rPr lang="en-GB" sz="1600" i="1" dirty="0"/>
              <a:t>Journal of English for Academic Purposes</a:t>
            </a:r>
            <a:r>
              <a:rPr lang="en-GB" sz="1600" dirty="0"/>
              <a:t>, 32, 32-41.</a:t>
            </a:r>
          </a:p>
          <a:p>
            <a:r>
              <a:rPr lang="en-GB" sz="1600" dirty="0"/>
              <a:t>Turner, J. 2004. Language as academic purpose. </a:t>
            </a:r>
            <a:r>
              <a:rPr lang="en-GB" sz="1600" i="1" dirty="0"/>
              <a:t>Journal of English for Academic Purposes </a:t>
            </a:r>
            <a:r>
              <a:rPr lang="en-GB" sz="1600" dirty="0"/>
              <a:t>(3): 95-109</a:t>
            </a:r>
          </a:p>
          <a:p>
            <a:r>
              <a:rPr lang="en-GB" sz="1600" dirty="0"/>
              <a:t>Woodley, D. et.al. 2021. The Politics of Care. </a:t>
            </a:r>
            <a:r>
              <a:rPr lang="en-GB" sz="1600" i="1" dirty="0"/>
              <a:t>Contemporary Political Theory</a:t>
            </a:r>
            <a:r>
              <a:rPr lang="en-GB" sz="1600" dirty="0"/>
              <a:t>. 20, 890–925. https://doi.org/10.1057/s41296-021-00515-8;</a:t>
            </a:r>
          </a:p>
        </p:txBody>
      </p:sp>
    </p:spTree>
    <p:extLst>
      <p:ext uri="{BB962C8B-B14F-4D97-AF65-F5344CB8AC3E}">
        <p14:creationId xmlns:p14="http://schemas.microsoft.com/office/powerpoint/2010/main" val="2558552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FAE56-2EB4-E28C-DCEE-4C75D2F76D7E}"/>
              </a:ext>
            </a:extLst>
          </p:cNvPr>
          <p:cNvSpPr>
            <a:spLocks noGrp="1"/>
          </p:cNvSpPr>
          <p:nvPr>
            <p:ph type="title"/>
          </p:nvPr>
        </p:nvSpPr>
        <p:spPr>
          <a:xfrm>
            <a:off x="841248" y="552783"/>
            <a:ext cx="9489000" cy="1040044"/>
          </a:xfrm>
        </p:spPr>
        <p:txBody>
          <a:bodyPr/>
          <a:lstStyle/>
          <a:p>
            <a:r>
              <a:rPr lang="en-GB" dirty="0">
                <a:latin typeface="+mn-lt"/>
              </a:rPr>
              <a:t>The politics of care in HEIs</a:t>
            </a:r>
          </a:p>
        </p:txBody>
      </p:sp>
      <p:sp>
        <p:nvSpPr>
          <p:cNvPr id="3" name="Content Placeholder 2">
            <a:extLst>
              <a:ext uri="{FF2B5EF4-FFF2-40B4-BE49-F238E27FC236}">
                <a16:creationId xmlns:a16="http://schemas.microsoft.com/office/drawing/2014/main" id="{EAC4384B-7F4D-D200-A57A-6D7329C621F3}"/>
              </a:ext>
            </a:extLst>
          </p:cNvPr>
          <p:cNvSpPr>
            <a:spLocks noGrp="1"/>
          </p:cNvSpPr>
          <p:nvPr>
            <p:ph idx="1"/>
          </p:nvPr>
        </p:nvSpPr>
        <p:spPr>
          <a:xfrm>
            <a:off x="677288" y="1673412"/>
            <a:ext cx="9816920" cy="4019466"/>
          </a:xfrm>
        </p:spPr>
        <p:txBody>
          <a:bodyPr>
            <a:normAutofit/>
          </a:bodyPr>
          <a:lstStyle/>
          <a:p>
            <a:r>
              <a:rPr lang="en-GB" sz="2100" b="0" i="0" dirty="0">
                <a:effectLst/>
              </a:rPr>
              <a:t>‘…internal competition has become the name of the game, played out between individuals in the same department and between academic and professional service departments’ (</a:t>
            </a:r>
            <a:r>
              <a:rPr lang="en-GB" sz="2100" b="0" i="0" dirty="0" err="1">
                <a:effectLst/>
              </a:rPr>
              <a:t>Chatrakul</a:t>
            </a:r>
            <a:r>
              <a:rPr lang="en-GB" sz="2100" b="0" i="0" dirty="0">
                <a:effectLst/>
              </a:rPr>
              <a:t> Na Ayudhya et al., 2024)</a:t>
            </a:r>
          </a:p>
          <a:p>
            <a:r>
              <a:rPr lang="en-GB" sz="2100" b="0" i="0" u="none" strike="noStrike" dirty="0">
                <a:solidFill>
                  <a:srgbClr val="000000"/>
                </a:solidFill>
                <a:effectLst/>
              </a:rPr>
              <a:t>‘The politics of care is an approach to political thought and action that moves beyond the liberal approach which situates care as a finite resource to be distributed among autonomous individuals, or as a necessarily feminine virtue’. (Woodley et.al, 2021)</a:t>
            </a:r>
          </a:p>
          <a:p>
            <a:r>
              <a:rPr lang="en-GB" sz="2100" dirty="0"/>
              <a:t>Office ‘housework’: </a:t>
            </a:r>
            <a:r>
              <a:rPr lang="en-GB" sz="2100" i="1" dirty="0"/>
              <a:t>The No Club – Putting a stop to women’s dead-end work </a:t>
            </a:r>
            <a:r>
              <a:rPr lang="en-GB" sz="2100" dirty="0"/>
              <a:t>(Linda Babcock, 2022), </a:t>
            </a:r>
            <a:r>
              <a:rPr lang="en-GB" sz="2100" i="1" dirty="0"/>
              <a:t>The Guardian, Forbes.. </a:t>
            </a:r>
            <a:endParaRPr lang="en-GB" sz="2100" dirty="0"/>
          </a:p>
          <a:p>
            <a:endParaRPr lang="en-GB" dirty="0"/>
          </a:p>
        </p:txBody>
      </p:sp>
    </p:spTree>
    <p:extLst>
      <p:ext uri="{BB962C8B-B14F-4D97-AF65-F5344CB8AC3E}">
        <p14:creationId xmlns:p14="http://schemas.microsoft.com/office/powerpoint/2010/main" val="3473522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D97F-29A1-4492-1452-F92C139DAD11}"/>
              </a:ext>
            </a:extLst>
          </p:cNvPr>
          <p:cNvSpPr>
            <a:spLocks noGrp="1"/>
          </p:cNvSpPr>
          <p:nvPr>
            <p:ph type="title"/>
          </p:nvPr>
        </p:nvSpPr>
        <p:spPr>
          <a:xfrm>
            <a:off x="1068308" y="394665"/>
            <a:ext cx="9261939" cy="813327"/>
          </a:xfrm>
        </p:spPr>
        <p:txBody>
          <a:bodyPr/>
          <a:lstStyle/>
          <a:p>
            <a:r>
              <a:rPr lang="en-GB" dirty="0">
                <a:latin typeface="+mn-lt"/>
              </a:rPr>
              <a:t>The politics of care in HEIs</a:t>
            </a:r>
          </a:p>
        </p:txBody>
      </p:sp>
      <p:sp>
        <p:nvSpPr>
          <p:cNvPr id="3" name="Content Placeholder 2">
            <a:extLst>
              <a:ext uri="{FF2B5EF4-FFF2-40B4-BE49-F238E27FC236}">
                <a16:creationId xmlns:a16="http://schemas.microsoft.com/office/drawing/2014/main" id="{17B309C8-159E-62DE-E5F7-7EC2F3AE58EB}"/>
              </a:ext>
            </a:extLst>
          </p:cNvPr>
          <p:cNvSpPr>
            <a:spLocks noGrp="1"/>
          </p:cNvSpPr>
          <p:nvPr>
            <p:ph idx="1"/>
          </p:nvPr>
        </p:nvSpPr>
        <p:spPr>
          <a:xfrm>
            <a:off x="1068308" y="1207992"/>
            <a:ext cx="9167074" cy="4218038"/>
          </a:xfrm>
        </p:spPr>
        <p:txBody>
          <a:bodyPr>
            <a:noAutofit/>
          </a:bodyPr>
          <a:lstStyle/>
          <a:p>
            <a:r>
              <a:rPr lang="en-GB" dirty="0"/>
              <a:t>‘…caring as a practice in the contemporary academy frequently involves navigating a tricky tension between caregiving as an </a:t>
            </a:r>
            <a:r>
              <a:rPr lang="en-GB" i="1" dirty="0"/>
              <a:t>undervalued and exhausting </a:t>
            </a:r>
            <a:r>
              <a:rPr lang="en-GB" dirty="0"/>
              <a:t>chore or even as a form of performative “</a:t>
            </a:r>
            <a:r>
              <a:rPr lang="en-GB" i="1" dirty="0"/>
              <a:t>emotional display</a:t>
            </a:r>
            <a:r>
              <a:rPr lang="en-GB" dirty="0"/>
              <a:t>” (Salisbury 2013: 48) on one hand, and enactment of a deep commitment and engagement on the other’ (Tuck, 2018)</a:t>
            </a:r>
          </a:p>
          <a:p>
            <a:r>
              <a:rPr lang="en-GB" b="0" i="0" dirty="0">
                <a:effectLst/>
              </a:rPr>
              <a:t>‘Articulated in and to the demands of the university, </a:t>
            </a:r>
            <a:r>
              <a:rPr lang="en-GB" b="0" i="1" dirty="0">
                <a:effectLst/>
              </a:rPr>
              <a:t>virtuousness</a:t>
            </a:r>
            <a:r>
              <a:rPr lang="en-GB" b="0" i="0" dirty="0">
                <a:effectLst/>
              </a:rPr>
              <a:t> can mean over-extending such that it is impossible to stay apace, to be sufficiently responsive, available, intimate,  politicized...a  good  feminist fails  if  she  cannot  attend  constantly  to  the </a:t>
            </a:r>
            <a:r>
              <a:rPr lang="en-GB" b="0" i="1" dirty="0">
                <a:effectLst/>
              </a:rPr>
              <a:t>nurturing/facilitating </a:t>
            </a:r>
            <a:r>
              <a:rPr lang="en-GB" b="0" i="0" dirty="0">
                <a:effectLst/>
              </a:rPr>
              <a:t>project in every domain of her commitment’ (Berlant 1997: 147)</a:t>
            </a:r>
          </a:p>
          <a:p>
            <a:r>
              <a:rPr lang="en-GB" dirty="0"/>
              <a:t>‘There is a </a:t>
            </a:r>
            <a:r>
              <a:rPr lang="en-GB" i="1" dirty="0"/>
              <a:t>politics to exhaustion</a:t>
            </a:r>
            <a:r>
              <a:rPr lang="en-GB" dirty="0"/>
              <a:t>. Feeling depleted can be a measure of just what we are up against’ (Ahmed 2013a)</a:t>
            </a:r>
          </a:p>
        </p:txBody>
      </p:sp>
    </p:spTree>
    <p:extLst>
      <p:ext uri="{BB962C8B-B14F-4D97-AF65-F5344CB8AC3E}">
        <p14:creationId xmlns:p14="http://schemas.microsoft.com/office/powerpoint/2010/main" val="271880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BF91-CE35-DD89-FBAB-FCA8DA3DE0AE}"/>
              </a:ext>
            </a:extLst>
          </p:cNvPr>
          <p:cNvSpPr>
            <a:spLocks noGrp="1"/>
          </p:cNvSpPr>
          <p:nvPr>
            <p:ph type="title"/>
          </p:nvPr>
        </p:nvSpPr>
        <p:spPr/>
        <p:txBody>
          <a:bodyPr/>
          <a:lstStyle/>
          <a:p>
            <a:r>
              <a:rPr lang="en-GB" dirty="0">
                <a:latin typeface="+mn-lt"/>
              </a:rPr>
              <a:t>Care and EAP</a:t>
            </a:r>
          </a:p>
        </p:txBody>
      </p:sp>
      <p:sp>
        <p:nvSpPr>
          <p:cNvPr id="3" name="Content Placeholder 2">
            <a:extLst>
              <a:ext uri="{FF2B5EF4-FFF2-40B4-BE49-F238E27FC236}">
                <a16:creationId xmlns:a16="http://schemas.microsoft.com/office/drawing/2014/main" id="{FAF82E44-6761-B4E0-8CA9-37F7F05C4ED4}"/>
              </a:ext>
            </a:extLst>
          </p:cNvPr>
          <p:cNvSpPr>
            <a:spLocks noGrp="1"/>
          </p:cNvSpPr>
          <p:nvPr>
            <p:ph idx="1"/>
          </p:nvPr>
        </p:nvSpPr>
        <p:spPr/>
        <p:txBody>
          <a:bodyPr>
            <a:normAutofit fontScale="85000" lnSpcReduction="10000"/>
          </a:bodyPr>
          <a:lstStyle/>
          <a:p>
            <a:r>
              <a:rPr lang="en-GB" sz="2400" dirty="0"/>
              <a:t>EAP teachers are seen in a marginalised service role and lacking a subject of their own (Pennycook, 1997)</a:t>
            </a:r>
          </a:p>
          <a:p>
            <a:r>
              <a:rPr lang="en-GB" sz="2400" dirty="0"/>
              <a:t>Language work with students has been described in gendered terms as ‘Cinderella work’ (Turner, 2004, 2011) [See also Tuck, ‘I’m nobody’s Mum in this university…’]</a:t>
            </a:r>
          </a:p>
          <a:p>
            <a:r>
              <a:rPr lang="en-GB" sz="2400" dirty="0"/>
              <a:t>‘caring about students and caring about the discipline are currently often seen as being in tension with one another, and that this in turn contributes to a damaging separation between emotional and intellectual labour, with detrimental consequences for staff and students, and for the role of writing in the academy’ (Tuck, 218)</a:t>
            </a:r>
          </a:p>
          <a:p>
            <a:endParaRPr lang="en-GB" dirty="0"/>
          </a:p>
        </p:txBody>
      </p:sp>
    </p:spTree>
    <p:extLst>
      <p:ext uri="{BB962C8B-B14F-4D97-AF65-F5344CB8AC3E}">
        <p14:creationId xmlns:p14="http://schemas.microsoft.com/office/powerpoint/2010/main" val="340413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3C291-BAEB-627E-9FE8-55E0496445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2B631F4-5091-75E9-374A-82DBA8B28065}"/>
              </a:ext>
            </a:extLst>
          </p:cNvPr>
          <p:cNvSpPr>
            <a:spLocks noGrp="1"/>
          </p:cNvSpPr>
          <p:nvPr>
            <p:ph idx="1"/>
          </p:nvPr>
        </p:nvSpPr>
        <p:spPr/>
        <p:txBody>
          <a:bodyPr/>
          <a:lstStyle/>
          <a:p>
            <a:r>
              <a:rPr lang="en-GB" sz="2400" dirty="0"/>
              <a:t>‘…caring in academia goes beyond [caring as a practical and demanding activity mostly done by women] to encompass a professional ethic emphasising “receptivity, relatedness and responsiveness rather than rights and rules” (Salisbury 2013: 53)’ (Tuck, 2018)</a:t>
            </a:r>
          </a:p>
          <a:p>
            <a:endParaRPr lang="en-GB" dirty="0"/>
          </a:p>
        </p:txBody>
      </p:sp>
    </p:spTree>
    <p:extLst>
      <p:ext uri="{BB962C8B-B14F-4D97-AF65-F5344CB8AC3E}">
        <p14:creationId xmlns:p14="http://schemas.microsoft.com/office/powerpoint/2010/main" val="71475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7F2CD-8E13-8DE4-459E-4E2E2E4C9998}"/>
              </a:ext>
            </a:extLst>
          </p:cNvPr>
          <p:cNvSpPr>
            <a:spLocks noGrp="1"/>
          </p:cNvSpPr>
          <p:nvPr>
            <p:ph type="title"/>
          </p:nvPr>
        </p:nvSpPr>
        <p:spPr>
          <a:xfrm>
            <a:off x="441198" y="446490"/>
            <a:ext cx="9489000" cy="1325563"/>
          </a:xfrm>
        </p:spPr>
        <p:txBody>
          <a:bodyPr/>
          <a:lstStyle/>
          <a:p>
            <a:r>
              <a:rPr lang="en-GB" dirty="0">
                <a:latin typeface="+mn-lt"/>
              </a:rPr>
              <a:t>Unique positioning of EAP tutor</a:t>
            </a:r>
          </a:p>
        </p:txBody>
      </p:sp>
      <p:sp>
        <p:nvSpPr>
          <p:cNvPr id="3" name="Content Placeholder 2">
            <a:extLst>
              <a:ext uri="{FF2B5EF4-FFF2-40B4-BE49-F238E27FC236}">
                <a16:creationId xmlns:a16="http://schemas.microsoft.com/office/drawing/2014/main" id="{33207520-C68D-729D-58BC-97EDF4381957}"/>
              </a:ext>
            </a:extLst>
          </p:cNvPr>
          <p:cNvSpPr>
            <a:spLocks noGrp="1"/>
          </p:cNvSpPr>
          <p:nvPr>
            <p:ph idx="1"/>
          </p:nvPr>
        </p:nvSpPr>
        <p:spPr>
          <a:xfrm>
            <a:off x="441198" y="1902683"/>
            <a:ext cx="5993892" cy="3747384"/>
          </a:xfrm>
        </p:spPr>
        <p:txBody>
          <a:bodyPr>
            <a:noAutofit/>
          </a:bodyPr>
          <a:lstStyle/>
          <a:p>
            <a:r>
              <a:rPr lang="en-GB" dirty="0"/>
              <a:t>Multiple stakeholders involved in international student experience</a:t>
            </a:r>
          </a:p>
          <a:p>
            <a:r>
              <a:rPr lang="en-GB" dirty="0"/>
              <a:t>EAP - providing support on a more individual basis </a:t>
            </a:r>
          </a:p>
          <a:p>
            <a:r>
              <a:rPr lang="en-GB" dirty="0"/>
              <a:t>Institution and processes and procedures [opaque and confusing] – bureaucratic and distant [uncaring?] </a:t>
            </a:r>
          </a:p>
          <a:p>
            <a:r>
              <a:rPr lang="en-GB" dirty="0"/>
              <a:t>Students – marginalised in many ways </a:t>
            </a:r>
          </a:p>
          <a:p>
            <a:r>
              <a:rPr lang="en-GB" dirty="0"/>
              <a:t>EAP tutors are often able to see what’s going on and the nature of the tensions and conflicts</a:t>
            </a:r>
          </a:p>
          <a:p>
            <a:endParaRPr lang="en-GB" dirty="0"/>
          </a:p>
          <a:p>
            <a:endParaRPr lang="en-GB" dirty="0"/>
          </a:p>
          <a:p>
            <a:endParaRPr lang="en-GB" dirty="0"/>
          </a:p>
        </p:txBody>
      </p:sp>
      <p:graphicFrame>
        <p:nvGraphicFramePr>
          <p:cNvPr id="5" name="Diagram 4">
            <a:extLst>
              <a:ext uri="{FF2B5EF4-FFF2-40B4-BE49-F238E27FC236}">
                <a16:creationId xmlns:a16="http://schemas.microsoft.com/office/drawing/2014/main" id="{2C2336F2-2092-2BCF-E633-405A29C5FBDA}"/>
              </a:ext>
            </a:extLst>
          </p:cNvPr>
          <p:cNvGraphicFramePr/>
          <p:nvPr>
            <p:extLst>
              <p:ext uri="{D42A27DB-BD31-4B8C-83A1-F6EECF244321}">
                <p14:modId xmlns:p14="http://schemas.microsoft.com/office/powerpoint/2010/main" val="2637459187"/>
              </p:ext>
            </p:extLst>
          </p:nvPr>
        </p:nvGraphicFramePr>
        <p:xfrm>
          <a:off x="508381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683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745D7-C94A-6F68-690F-EA17C7714762}"/>
              </a:ext>
            </a:extLst>
          </p:cNvPr>
          <p:cNvSpPr>
            <a:spLocks noGrp="1"/>
          </p:cNvSpPr>
          <p:nvPr>
            <p:ph type="ctrTitle"/>
          </p:nvPr>
        </p:nvSpPr>
        <p:spPr>
          <a:xfrm>
            <a:off x="5893225" y="635848"/>
            <a:ext cx="4524841" cy="3555169"/>
          </a:xfrm>
        </p:spPr>
        <p:txBody>
          <a:bodyPr anchor="ctr">
            <a:normAutofit/>
          </a:bodyPr>
          <a:lstStyle/>
          <a:p>
            <a:r>
              <a:rPr lang="en-GB" sz="3000" dirty="0">
                <a:latin typeface="+mn-lt"/>
              </a:rPr>
              <a:t>A case study: MA Global Literary Industries Management (Faculty of Arts and Humanities)</a:t>
            </a:r>
            <a:br>
              <a:rPr lang="en-GB" sz="3000" dirty="0">
                <a:latin typeface="+mn-lt"/>
              </a:rPr>
            </a:br>
            <a:endParaRPr lang="en-GB" sz="3000" i="1" dirty="0">
              <a:latin typeface="+mn-lt"/>
            </a:endParaRPr>
          </a:p>
        </p:txBody>
      </p:sp>
      <p:sp>
        <p:nvSpPr>
          <p:cNvPr id="3" name="Subtitle 2">
            <a:extLst>
              <a:ext uri="{FF2B5EF4-FFF2-40B4-BE49-F238E27FC236}">
                <a16:creationId xmlns:a16="http://schemas.microsoft.com/office/drawing/2014/main" id="{8F2642FC-176D-4323-A217-CE0C975D13FD}"/>
              </a:ext>
            </a:extLst>
          </p:cNvPr>
          <p:cNvSpPr>
            <a:spLocks noGrp="1"/>
          </p:cNvSpPr>
          <p:nvPr>
            <p:ph type="subTitle" idx="1"/>
          </p:nvPr>
        </p:nvSpPr>
        <p:spPr>
          <a:xfrm>
            <a:off x="5708472" y="4713150"/>
            <a:ext cx="4924691" cy="937046"/>
          </a:xfrm>
        </p:spPr>
        <p:txBody>
          <a:bodyPr anchor="t">
            <a:noAutofit/>
          </a:bodyPr>
          <a:lstStyle/>
          <a:p>
            <a:endParaRPr lang="en-GB" dirty="0"/>
          </a:p>
        </p:txBody>
      </p:sp>
      <p:pic>
        <p:nvPicPr>
          <p:cNvPr id="4" name="Picture 3">
            <a:extLst>
              <a:ext uri="{FF2B5EF4-FFF2-40B4-BE49-F238E27FC236}">
                <a16:creationId xmlns:a16="http://schemas.microsoft.com/office/drawing/2014/main" id="{A94FBCED-ECD2-F7ED-13CD-157E59E37C0F}"/>
              </a:ext>
            </a:extLst>
          </p:cNvPr>
          <p:cNvPicPr>
            <a:picLocks noChangeAspect="1"/>
          </p:cNvPicPr>
          <p:nvPr/>
        </p:nvPicPr>
        <p:blipFill>
          <a:blip r:embed="rId3"/>
          <a:stretch>
            <a:fillRect/>
          </a:stretch>
        </p:blipFill>
        <p:spPr>
          <a:xfrm>
            <a:off x="873532" y="635846"/>
            <a:ext cx="4178096" cy="5552287"/>
          </a:xfrm>
          <a:prstGeom prst="rect">
            <a:avLst/>
          </a:prstGeom>
        </p:spPr>
      </p:pic>
      <p:sp>
        <p:nvSpPr>
          <p:cNvPr id="11" name="Main Frame">
            <a:extLst>
              <a:ext uri="{FF2B5EF4-FFF2-40B4-BE49-F238E27FC236}">
                <a16:creationId xmlns:a16="http://schemas.microsoft.com/office/drawing/2014/main" id="{9502469D-C562-48E3-ABA2-3CFA55C52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Main Vertical Connector">
            <a:extLst>
              <a:ext uri="{FF2B5EF4-FFF2-40B4-BE49-F238E27FC236}">
                <a16:creationId xmlns:a16="http://schemas.microsoft.com/office/drawing/2014/main" id="{6D4C177C-581F-4CC8-A686-0B6D25DC6A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DB03F3-936C-4FC9-8A4E-9ADA66A980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600" y="4495794"/>
            <a:ext cx="518609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A4D2ECD-AFD1-4CDC-A480-F7968BEEBB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6737" y="6047437"/>
            <a:ext cx="517989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8BDDCC8-814C-4997-A988-2D871A64A7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62600"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03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9BCE1F-62AC-147C-454F-ED1FC9907B3C}"/>
              </a:ext>
            </a:extLst>
          </p:cNvPr>
          <p:cNvSpPr>
            <a:spLocks noGrp="1"/>
          </p:cNvSpPr>
          <p:nvPr>
            <p:ph type="title"/>
          </p:nvPr>
        </p:nvSpPr>
        <p:spPr>
          <a:xfrm>
            <a:off x="841248" y="552783"/>
            <a:ext cx="9489000" cy="1128822"/>
          </a:xfrm>
        </p:spPr>
        <p:txBody>
          <a:bodyPr>
            <a:normAutofit/>
          </a:bodyPr>
          <a:lstStyle/>
          <a:p>
            <a:r>
              <a:rPr lang="en-GB" dirty="0">
                <a:latin typeface="+mn-lt"/>
              </a:rPr>
              <a:t>Context – Growth Strategy</a:t>
            </a:r>
          </a:p>
        </p:txBody>
      </p:sp>
      <p:sp>
        <p:nvSpPr>
          <p:cNvPr id="2" name="Content Placeholder 1">
            <a:extLst>
              <a:ext uri="{FF2B5EF4-FFF2-40B4-BE49-F238E27FC236}">
                <a16:creationId xmlns:a16="http://schemas.microsoft.com/office/drawing/2014/main" id="{B8D416F8-B982-C22D-C6E7-47460E419792}"/>
              </a:ext>
            </a:extLst>
          </p:cNvPr>
          <p:cNvSpPr>
            <a:spLocks noGrp="1"/>
          </p:cNvSpPr>
          <p:nvPr>
            <p:ph idx="1"/>
          </p:nvPr>
        </p:nvSpPr>
        <p:spPr>
          <a:xfrm>
            <a:off x="367743" y="2096199"/>
            <a:ext cx="4344467" cy="3747384"/>
          </a:xfrm>
        </p:spPr>
        <p:txBody>
          <a:bodyPr>
            <a:noAutofit/>
          </a:bodyPr>
          <a:lstStyle/>
          <a:p>
            <a:pPr>
              <a:lnSpc>
                <a:spcPct val="120000"/>
              </a:lnSpc>
            </a:pPr>
            <a:r>
              <a:rPr lang="en-GB" sz="1700" dirty="0"/>
              <a:t>New MA in Global Literary Industries Management (2019) for the English dept</a:t>
            </a:r>
          </a:p>
          <a:p>
            <a:pPr>
              <a:lnSpc>
                <a:spcPct val="120000"/>
              </a:lnSpc>
            </a:pPr>
            <a:r>
              <a:rPr lang="en-GB" sz="1700" dirty="0"/>
              <a:t>Lucy’s disciplinary and teaching background = English Literature/cultural studies (PhD) and EAP (20 years’ experience in UKHE) </a:t>
            </a:r>
          </a:p>
          <a:p>
            <a:pPr>
              <a:lnSpc>
                <a:spcPct val="120000"/>
              </a:lnSpc>
            </a:pPr>
            <a:r>
              <a:rPr lang="en-GB" sz="1700" dirty="0"/>
              <a:t>Designed a module: ‘Communicating the Cultural Industries’ </a:t>
            </a:r>
          </a:p>
          <a:p>
            <a:pPr>
              <a:lnSpc>
                <a:spcPct val="120000"/>
              </a:lnSpc>
            </a:pPr>
            <a:r>
              <a:rPr lang="en-GB" sz="1700" dirty="0"/>
              <a:t>Philippa’s disciplinary and teaching background = English Lit (BA), Applied Linguistics for Language Teaching (MA) </a:t>
            </a:r>
            <a:br>
              <a:rPr lang="en-GB" sz="1700" dirty="0"/>
            </a:br>
            <a:r>
              <a:rPr lang="en-GB" sz="1700" dirty="0"/>
              <a:t>and EAP (15 years’ experience in UKHE) </a:t>
            </a:r>
          </a:p>
        </p:txBody>
      </p:sp>
      <p:cxnSp>
        <p:nvCxnSpPr>
          <p:cNvPr id="42" name="Main Horizontal Connector">
            <a:extLst>
              <a:ext uri="{FF2B5EF4-FFF2-40B4-BE49-F238E27FC236}">
                <a16:creationId xmlns:a16="http://schemas.microsoft.com/office/drawing/2014/main" id="{85F2753B-199B-4FF0-838F-41E8D058E9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060" y="6047437"/>
            <a:ext cx="10375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Main Vertical Connector">
            <a:extLst>
              <a:ext uri="{FF2B5EF4-FFF2-40B4-BE49-F238E27FC236}">
                <a16:creationId xmlns:a16="http://schemas.microsoft.com/office/drawing/2014/main" id="{B0BDEAB7-0E83-4F55-90F4-098569F5A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748698" y="334928"/>
            <a:ext cx="0" cy="618814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055B598-D4A7-9BD3-B300-7FF8B2CE4352}"/>
              </a:ext>
            </a:extLst>
          </p:cNvPr>
          <p:cNvSpPr>
            <a:spLocks noGrp="1"/>
          </p:cNvSpPr>
          <p:nvPr>
            <p:ph type="sldNum" sz="quarter" idx="10"/>
          </p:nvPr>
        </p:nvSpPr>
        <p:spPr>
          <a:xfrm>
            <a:off x="10815546" y="5878515"/>
            <a:ext cx="952229" cy="420381"/>
          </a:xfrm>
        </p:spPr>
        <p:txBody>
          <a:bodyPr>
            <a:normAutofit/>
          </a:bodyPr>
          <a:lstStyle/>
          <a:p>
            <a:pPr>
              <a:spcAft>
                <a:spcPts val="600"/>
              </a:spcAft>
            </a:pPr>
            <a:fld id="{DCF6A46F-80AB-49F3-8C7E-9717ED945456}" type="slidenum">
              <a:rPr lang="en-GB" altLang="en-US" smtClean="0"/>
              <a:pPr>
                <a:spcAft>
                  <a:spcPts val="600"/>
                </a:spcAft>
              </a:pPr>
              <a:t>9</a:t>
            </a:fld>
            <a:endParaRPr lang="en-GB" altLang="en-US"/>
          </a:p>
        </p:txBody>
      </p:sp>
      <p:sp>
        <p:nvSpPr>
          <p:cNvPr id="46" name="Main Frame">
            <a:extLst>
              <a:ext uri="{FF2B5EF4-FFF2-40B4-BE49-F238E27FC236}">
                <a16:creationId xmlns:a16="http://schemas.microsoft.com/office/drawing/2014/main" id="{8B3D301E-EEB6-4474-BFB1-FCD7A1F30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744" y="334928"/>
            <a:ext cx="11456511" cy="61881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BC497C19-989F-45AC-8DFC-261F364C6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6300" y="1916952"/>
            <a:ext cx="0" cy="41304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9060AD3-5768-4FC8-8FD9-0580733F1E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7744" y="1916952"/>
            <a:ext cx="1038095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Table 5">
            <a:extLst>
              <a:ext uri="{FF2B5EF4-FFF2-40B4-BE49-F238E27FC236}">
                <a16:creationId xmlns:a16="http://schemas.microsoft.com/office/drawing/2014/main" id="{9C6BFB43-8A80-C362-792D-62AFAECFBE0B}"/>
              </a:ext>
            </a:extLst>
          </p:cNvPr>
          <p:cNvGraphicFramePr>
            <a:graphicFrameLocks noGrp="1"/>
          </p:cNvGraphicFramePr>
          <p:nvPr>
            <p:extLst>
              <p:ext uri="{D42A27DB-BD31-4B8C-83A1-F6EECF244321}">
                <p14:modId xmlns:p14="http://schemas.microsoft.com/office/powerpoint/2010/main" val="2589733188"/>
              </p:ext>
            </p:extLst>
          </p:nvPr>
        </p:nvGraphicFramePr>
        <p:xfrm>
          <a:off x="5054046" y="2373131"/>
          <a:ext cx="5352817" cy="3226958"/>
        </p:xfrm>
        <a:graphic>
          <a:graphicData uri="http://schemas.openxmlformats.org/drawingml/2006/table">
            <a:tbl>
              <a:tblPr firstRow="1" bandRow="1">
                <a:solidFill>
                  <a:schemeClr val="bg1">
                    <a:lumMod val="95000"/>
                  </a:schemeClr>
                </a:solidFill>
                <a:tableStyleId>{6E25E649-3F16-4E02-A733-19D2CDBF48F0}</a:tableStyleId>
              </a:tblPr>
              <a:tblGrid>
                <a:gridCol w="2364051">
                  <a:extLst>
                    <a:ext uri="{9D8B030D-6E8A-4147-A177-3AD203B41FA5}">
                      <a16:colId xmlns:a16="http://schemas.microsoft.com/office/drawing/2014/main" val="590706181"/>
                    </a:ext>
                  </a:extLst>
                </a:gridCol>
                <a:gridCol w="2988766">
                  <a:extLst>
                    <a:ext uri="{9D8B030D-6E8A-4147-A177-3AD203B41FA5}">
                      <a16:colId xmlns:a16="http://schemas.microsoft.com/office/drawing/2014/main" val="1265334872"/>
                    </a:ext>
                  </a:extLst>
                </a:gridCol>
              </a:tblGrid>
              <a:tr h="525812">
                <a:tc>
                  <a:txBody>
                    <a:bodyPr/>
                    <a:lstStyle/>
                    <a:p>
                      <a:r>
                        <a:rPr lang="en-GB" sz="2000" b="0" cap="none" spc="0">
                          <a:solidFill>
                            <a:schemeClr val="bg1"/>
                          </a:solidFill>
                        </a:rPr>
                        <a:t>Academic year</a:t>
                      </a:r>
                    </a:p>
                  </a:txBody>
                  <a:tcPr marL="146977" marR="146977" marT="113542" marB="73487" anchor="ctr">
                    <a:lnL w="12700" cmpd="sng">
                      <a:noFill/>
                    </a:lnL>
                    <a:lnR w="12700" cmpd="sng">
                      <a:noFill/>
                    </a:lnR>
                    <a:lnT w="19050" cap="flat" cmpd="sng" algn="ctr">
                      <a:noFill/>
                      <a:prstDash val="solid"/>
                    </a:lnT>
                    <a:lnB w="38100" cmpd="sng">
                      <a:noFill/>
                    </a:lnB>
                    <a:solidFill>
                      <a:schemeClr val="accent2"/>
                    </a:solidFill>
                  </a:tcPr>
                </a:tc>
                <a:tc>
                  <a:txBody>
                    <a:bodyPr/>
                    <a:lstStyle/>
                    <a:p>
                      <a:r>
                        <a:rPr lang="en-GB" sz="2000" b="0" cap="none" spc="0">
                          <a:solidFill>
                            <a:schemeClr val="bg1"/>
                          </a:solidFill>
                        </a:rPr>
                        <a:t>Enrolment numbers</a:t>
                      </a:r>
                    </a:p>
                  </a:txBody>
                  <a:tcPr marL="146977" marR="146977" marT="113542" marB="73487"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681185937"/>
                  </a:ext>
                </a:extLst>
              </a:tr>
              <a:tr h="450191">
                <a:tc>
                  <a:txBody>
                    <a:bodyPr/>
                    <a:lstStyle/>
                    <a:p>
                      <a:r>
                        <a:rPr lang="en-GB" sz="1500" cap="none" spc="0">
                          <a:solidFill>
                            <a:schemeClr val="tx1"/>
                          </a:solidFill>
                        </a:rPr>
                        <a:t>2019</a:t>
                      </a:r>
                    </a:p>
                  </a:txBody>
                  <a:tcPr marL="146977" marR="146977" marT="113542" marB="7348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500" cap="none" spc="0" dirty="0">
                          <a:solidFill>
                            <a:schemeClr val="tx1"/>
                          </a:solidFill>
                        </a:rPr>
                        <a:t>5</a:t>
                      </a:r>
                    </a:p>
                  </a:txBody>
                  <a:tcPr marL="146977" marR="146977" marT="113542" marB="73487">
                    <a:lnL w="12700" cmpd="sng">
                      <a:noFill/>
                      <a:prstDash val="solid"/>
                    </a:lnL>
                    <a:lnR w="12700" cmpd="sng">
                      <a:noFill/>
                      <a:prstDash val="solid"/>
                    </a:lnR>
                    <a:lnT w="38100" cmpd="sng">
                      <a:noFill/>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4226253489"/>
                  </a:ext>
                </a:extLst>
              </a:tr>
              <a:tr h="450191">
                <a:tc>
                  <a:txBody>
                    <a:bodyPr/>
                    <a:lstStyle/>
                    <a:p>
                      <a:r>
                        <a:rPr lang="en-GB" sz="1500" cap="none" spc="0" dirty="0">
                          <a:solidFill>
                            <a:schemeClr val="tx1"/>
                          </a:solidFill>
                        </a:rPr>
                        <a:t>2020 (online) </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500" cap="none" spc="0">
                          <a:solidFill>
                            <a:schemeClr val="tx1"/>
                          </a:solidFill>
                        </a:rPr>
                        <a:t>8</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694157137"/>
                  </a:ext>
                </a:extLst>
              </a:tr>
              <a:tr h="450191">
                <a:tc>
                  <a:txBody>
                    <a:bodyPr/>
                    <a:lstStyle/>
                    <a:p>
                      <a:r>
                        <a:rPr lang="en-GB" sz="1500" cap="none" spc="0">
                          <a:solidFill>
                            <a:schemeClr val="tx1"/>
                          </a:solidFill>
                        </a:rPr>
                        <a:t>2021</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500" cap="none" spc="0">
                          <a:solidFill>
                            <a:schemeClr val="tx1"/>
                          </a:solidFill>
                        </a:rPr>
                        <a:t>13</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779052150"/>
                  </a:ext>
                </a:extLst>
              </a:tr>
              <a:tr h="450191">
                <a:tc>
                  <a:txBody>
                    <a:bodyPr/>
                    <a:lstStyle/>
                    <a:p>
                      <a:r>
                        <a:rPr lang="en-GB" sz="1500" cap="none" spc="0">
                          <a:solidFill>
                            <a:schemeClr val="tx1"/>
                          </a:solidFill>
                        </a:rPr>
                        <a:t>2022</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500" cap="none" spc="0">
                          <a:solidFill>
                            <a:schemeClr val="tx1"/>
                          </a:solidFill>
                        </a:rPr>
                        <a:t>25+</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3964489987"/>
                  </a:ext>
                </a:extLst>
              </a:tr>
              <a:tr h="450191">
                <a:tc>
                  <a:txBody>
                    <a:bodyPr/>
                    <a:lstStyle/>
                    <a:p>
                      <a:r>
                        <a:rPr lang="en-GB" sz="1500" cap="none" spc="0">
                          <a:solidFill>
                            <a:schemeClr val="tx1"/>
                          </a:solidFill>
                        </a:rPr>
                        <a:t>2023</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r>
                        <a:rPr lang="en-GB" sz="1500" cap="none" spc="0" dirty="0">
                          <a:solidFill>
                            <a:schemeClr val="tx1"/>
                          </a:solidFill>
                        </a:rPr>
                        <a:t>42</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4910435"/>
                  </a:ext>
                </a:extLst>
              </a:tr>
              <a:tr h="450191">
                <a:tc>
                  <a:txBody>
                    <a:bodyPr/>
                    <a:lstStyle/>
                    <a:p>
                      <a:r>
                        <a:rPr lang="en-GB" sz="1500" cap="none" spc="0" dirty="0">
                          <a:solidFill>
                            <a:schemeClr val="tx1"/>
                          </a:solidFill>
                        </a:rPr>
                        <a:t>2024</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tc>
                  <a:txBody>
                    <a:bodyPr/>
                    <a:lstStyle/>
                    <a:p>
                      <a:r>
                        <a:rPr lang="en-GB" sz="1500" cap="none" spc="0" dirty="0">
                          <a:solidFill>
                            <a:schemeClr val="tx1"/>
                          </a:solidFill>
                        </a:rPr>
                        <a:t>100</a:t>
                      </a:r>
                    </a:p>
                  </a:txBody>
                  <a:tcPr marL="146977" marR="146977" marT="113542" marB="73487">
                    <a:lnL w="12700" cmpd="sng">
                      <a:noFill/>
                      <a:prstDash val="solid"/>
                    </a:lnL>
                    <a:lnR w="12700" cmpd="sng">
                      <a:noFill/>
                      <a:prstDash val="solid"/>
                    </a:lnR>
                    <a:lnT w="9525" cap="flat" cmpd="sng" algn="ctr">
                      <a:solidFill>
                        <a:schemeClr val="tx1">
                          <a:lumMod val="50000"/>
                          <a:lumOff val="50000"/>
                        </a:schemeClr>
                      </a:solidFill>
                      <a:prstDash val="solid"/>
                    </a:lnT>
                    <a:lnB w="9525" cap="flat" cmpd="sng" algn="ctr">
                      <a:solidFill>
                        <a:schemeClr val="tx1">
                          <a:lumMod val="50000"/>
                          <a:lumOff val="50000"/>
                        </a:schemeClr>
                      </a:solidFill>
                      <a:prstDash val="solid"/>
                    </a:lnB>
                    <a:solidFill>
                      <a:schemeClr val="bg1">
                        <a:lumMod val="95000"/>
                      </a:schemeClr>
                    </a:solidFill>
                  </a:tcPr>
                </a:tc>
                <a:extLst>
                  <a:ext uri="{0D108BD9-81ED-4DB2-BD59-A6C34878D82A}">
                    <a16:rowId xmlns:a16="http://schemas.microsoft.com/office/drawing/2014/main" val="2098057344"/>
                  </a:ext>
                </a:extLst>
              </a:tr>
            </a:tbl>
          </a:graphicData>
        </a:graphic>
      </p:graphicFrame>
    </p:spTree>
    <p:extLst>
      <p:ext uri="{BB962C8B-B14F-4D97-AF65-F5344CB8AC3E}">
        <p14:creationId xmlns:p14="http://schemas.microsoft.com/office/powerpoint/2010/main" val="2017463331"/>
      </p:ext>
    </p:extLst>
  </p:cSld>
  <p:clrMapOvr>
    <a:masterClrMapping/>
  </p:clrMapOvr>
</p:sld>
</file>

<file path=ppt/theme/theme1.xml><?xml version="1.0" encoding="utf-8"?>
<a:theme xmlns:a="http://schemas.openxmlformats.org/drawingml/2006/main" name="MimeoVTI">
  <a:themeElements>
    <a:clrScheme name="AnalogousFromLightSeedLeftStep">
      <a:dk1>
        <a:srgbClr val="000000"/>
      </a:dk1>
      <a:lt1>
        <a:srgbClr val="FFFFFF"/>
      </a:lt1>
      <a:dk2>
        <a:srgbClr val="24393F"/>
      </a:dk2>
      <a:lt2>
        <a:srgbClr val="E8E8E2"/>
      </a:lt2>
      <a:accent1>
        <a:srgbClr val="8885D7"/>
      </a:accent1>
      <a:accent2>
        <a:srgbClr val="6A90CE"/>
      </a:accent2>
      <a:accent3>
        <a:srgbClr val="5AAEC3"/>
      </a:accent3>
      <a:accent4>
        <a:srgbClr val="5DB4A2"/>
      </a:accent4>
      <a:accent5>
        <a:srgbClr val="68B484"/>
      </a:accent5>
      <a:accent6>
        <a:srgbClr val="62B65E"/>
      </a:accent6>
      <a:hlink>
        <a:srgbClr val="848651"/>
      </a:hlink>
      <a:folHlink>
        <a:srgbClr val="7F7F7F"/>
      </a:folHlink>
    </a:clrScheme>
    <a:fontScheme name="Custom 3">
      <a:majorFont>
        <a:latin typeface="Elephant"/>
        <a:ea typeface=""/>
        <a:cs typeface=""/>
      </a:majorFont>
      <a:minorFont>
        <a:latin typeface="Univers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meoVTI" id="{63E3BFD8-7F9C-46D1-A4F3-04054403C108}" vid="{C505C190-EE38-45FD-8294-6454536D04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2958</Words>
  <Application>Microsoft Office PowerPoint</Application>
  <PresentationFormat>Widescreen</PresentationFormat>
  <Paragraphs>214</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MimeoVTI</vt:lpstr>
      <vt:lpstr>Small acts: diplomacy, resistance and ‘critical care’ in EAP </vt:lpstr>
      <vt:lpstr>Overview</vt:lpstr>
      <vt:lpstr>The politics of care in HEIs</vt:lpstr>
      <vt:lpstr>The politics of care in HEIs</vt:lpstr>
      <vt:lpstr>Care and EAP</vt:lpstr>
      <vt:lpstr>PowerPoint Presentation</vt:lpstr>
      <vt:lpstr>Unique positioning of EAP tutor</vt:lpstr>
      <vt:lpstr>A case study: MA Global Literary Industries Management (Faculty of Arts and Humanities) </vt:lpstr>
      <vt:lpstr>Context – Growth Strategy</vt:lpstr>
      <vt:lpstr>Sources of tension</vt:lpstr>
      <vt:lpstr>Examples of challenges and resolutions</vt:lpstr>
      <vt:lpstr>Understanding concerns of subject lecturers</vt:lpstr>
      <vt:lpstr>PowerPoint Presentation</vt:lpstr>
      <vt:lpstr>Putting ‘Critical Care’ at the centre</vt:lpstr>
      <vt:lpstr>‘Critical Care’ – a working definition</vt:lpstr>
      <vt:lpstr>Resistance – to what? Why? How?</vt:lpstr>
      <vt:lpstr>Limits of resistance</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Interlopers, Collaborators, Allies and Resistance: The Complex Positioning of EAP Tutors in the Modern University</dc:title>
  <dc:creator>Lucy Watson</dc:creator>
  <cp:lastModifiedBy>Lucy Watson</cp:lastModifiedBy>
  <cp:revision>19</cp:revision>
  <cp:lastPrinted>2024-03-15T23:29:18Z</cp:lastPrinted>
  <dcterms:created xsi:type="dcterms:W3CDTF">2024-03-03T09:38:52Z</dcterms:created>
  <dcterms:modified xsi:type="dcterms:W3CDTF">2025-02-26T10:37:44Z</dcterms:modified>
</cp:coreProperties>
</file>