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2.xml" ContentType="application/vnd.openxmlformats-officedocument.presentationml.slideMaster+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ink/ink1.xml" ContentType="application/inkml+xml"/>
  <Override PartName="/ppt/ink/ink2.xml" ContentType="application/inkml+xml"/>
  <Override PartName="/ppt/ink/ink3.xml" ContentType="application/inkml+xml"/>
  <Override PartName="/ppt/ink/ink4.xml" ContentType="application/inkml+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7" r:id="rId2"/>
  </p:sldMasterIdLst>
  <p:sldIdLst>
    <p:sldId id="614" r:id="rId3"/>
    <p:sldId id="621" r:id="rId4"/>
    <p:sldId id="642" r:id="rId5"/>
    <p:sldId id="622" r:id="rId6"/>
    <p:sldId id="623" r:id="rId7"/>
    <p:sldId id="638" r:id="rId8"/>
    <p:sldId id="628" r:id="rId9"/>
    <p:sldId id="625" r:id="rId10"/>
    <p:sldId id="629" r:id="rId11"/>
    <p:sldId id="630" r:id="rId12"/>
    <p:sldId id="624" r:id="rId13"/>
    <p:sldId id="626" r:id="rId14"/>
    <p:sldId id="627" r:id="rId15"/>
    <p:sldId id="632" r:id="rId16"/>
    <p:sldId id="640" r:id="rId17"/>
    <p:sldId id="641" r:id="rId18"/>
    <p:sldId id="631" r:id="rId19"/>
    <p:sldId id="635" r:id="rId20"/>
    <p:sldId id="636" r:id="rId21"/>
    <p:sldId id="6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36721-9B11-9A26-FD71-CB1D55F0140F}" v="89" dt="2025-04-05T18:39:26.759"/>
    <p1510:client id="{A53B6B1E-7CC5-E466-D1B1-12BD2B7D55EC}" v="1627" dt="2025-04-04T15:41:30.488"/>
    <p1510:client id="{C92FFE0C-8596-2443-DC29-AB56A64E8524}" v="1623" dt="2025-04-04T23:33:12.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microsoft.com/office/2015/10/relationships/revisionInfo" Target="revisionInfo.xml"/><Relationship Id="rId30"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05T18:23:46.301"/>
    </inkml:context>
    <inkml:brush xml:id="br0">
      <inkml:brushProperty name="width" value="0.1" units="cm"/>
      <inkml:brushProperty name="height" value="0.1" units="cm"/>
      <inkml:brushProperty name="color" value="#E71224"/>
    </inkml:brush>
  </inkml:definitions>
  <inkml:trace contextRef="#ctx0" brushRef="#br0">14499 2628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05T18:23:46.302"/>
    </inkml:context>
    <inkml:brush xml:id="br0">
      <inkml:brushProperty name="width" value="0.1" units="cm"/>
      <inkml:brushProperty name="height" value="0.1" units="cm"/>
      <inkml:brushProperty name="color" value="#E71224"/>
    </inkml:brush>
  </inkml:definitions>
  <inkml:trace contextRef="#ctx0" brushRef="#br0">5380 12594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05T18:23:46.303"/>
    </inkml:context>
    <inkml:brush xml:id="br0">
      <inkml:brushProperty name="width" value="0.1" units="cm"/>
      <inkml:brushProperty name="height" value="0.1" units="cm"/>
      <inkml:brushProperty name="color" value="#E71224"/>
    </inkml:brush>
  </inkml:definitions>
  <inkml:trace contextRef="#ctx0" brushRef="#br0">5380 12594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05T18:23:46.304"/>
    </inkml:context>
    <inkml:brush xml:id="br0">
      <inkml:brushProperty name="width" value="0.1" units="cm"/>
      <inkml:brushProperty name="height" value="0.1" units="cm"/>
      <inkml:brushProperty name="color" value="#E71224"/>
    </inkml:brush>
  </inkml:definitions>
  <inkml:trace contextRef="#ctx0" brushRef="#br0">5380 12594 16383 0 0,'0'0'0'0'0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file://localhost/Users/mac1/Desktop/KCL%20LOGO%20WOB.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Users/mac1/Desktop/_DSC8668.jpg"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file://localhost/Users/mac1/Desktop/KCL_box_red_485_rgb.png" TargetMode="Externa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file://localhost/Users/mac1/Desktop/KCL%20LOGO%20WOB.png"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Users/mac1/Desktop/_DSC8668.jpg"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file://localhost/Users/mac1/Desktop/KCL_box_red_485_rgb.png" TargetMode="Externa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file://localhost/Users/mac1/Desktop/KCL_box_red_485_rgb.png"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Users/mac1/Desktop/_DSC1517.jpg" TargetMode="External"/><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file://localhost/Users/mac1/Desktop/KCL_box_red_485_rgb.png" TargetMode="Externa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Users/mac1/Desktop/_DSC1517.jpg" TargetMode="External"/><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file://localhost/Users/mac1/Desktop/KCL_box_red_485_rgb.png" TargetMode="Externa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file://localhost/Volumes/Day1_Data/WORK%20ARCHIVE/%20K/KING'S/11143%20KCL%20POWERPOINT%20UPDATE/BUILD/IMAGES/_DSC8361-rs.jpg"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file://localhost/Users/mac1/Desktop/KCL_box_red_485_rgb.png" TargetMode="Externa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Volumes/Day1_Data/WORK%20ARCHIVE/%20K/KING'S/11143%20KCL%20POWERPOINT%20UPDATE/BUILD/IMAGES/_DSC8361-rs.jpg"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file://localhost/Users/mac1/Desktop/KCL_box_red_485_rgb.png"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UK Cover slide">
    <p:bg>
      <p:bgPr>
        <a:solidFill>
          <a:srgbClr val="D80815"/>
        </a:solidFill>
        <a:effectLst/>
      </p:bgPr>
    </p:bg>
    <p:spTree>
      <p:nvGrpSpPr>
        <p:cNvPr id="1" name=""/>
        <p:cNvGrpSpPr/>
        <p:nvPr/>
      </p:nvGrpSpPr>
      <p:grpSpPr>
        <a:xfrm>
          <a:off x="0" y="0"/>
          <a:ext cx="0" cy="0"/>
          <a:chOff x="0" y="0"/>
          <a:chExt cx="0" cy="0"/>
        </a:xfrm>
      </p:grpSpPr>
      <p:pic>
        <p:nvPicPr>
          <p:cNvPr id="7" name="KCL-LOGO-INTERNATIONAL.pn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188958" y="1397958"/>
            <a:ext cx="7814084" cy="4062084"/>
          </a:xfrm>
          <a:prstGeom prst="rect">
            <a:avLst/>
          </a:prstGeom>
        </p:spPr>
      </p:pic>
    </p:spTree>
    <p:extLst>
      <p:ext uri="{BB962C8B-B14F-4D97-AF65-F5344CB8AC3E}">
        <p14:creationId xmlns:p14="http://schemas.microsoft.com/office/powerpoint/2010/main" val="3936654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vider - tea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09530857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vider - sea blu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1274428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 text and bullets">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ormAutofit/>
          </a:bodyPr>
          <a:lstStyle>
            <a:lvl1pPr marL="0" indent="0">
              <a:lnSpc>
                <a:spcPct val="120000"/>
              </a:lnSpc>
              <a:spcBef>
                <a:spcPts val="0"/>
              </a:spcBef>
              <a:buNone/>
              <a:defRPr sz="2000">
                <a:solidFill>
                  <a:srgbClr val="0A2D50"/>
                </a:solidFill>
                <a:latin typeface="Impact"/>
                <a:cs typeface="Impact"/>
              </a:defRPr>
            </a:lvl1pPr>
            <a:lvl2pPr marL="0" indent="0">
              <a:lnSpc>
                <a:spcPct val="120000"/>
              </a:lnSpc>
              <a:spcBef>
                <a:spcPts val="0"/>
              </a:spcBef>
              <a:buNone/>
              <a:defRPr sz="2000">
                <a:latin typeface="Georgia"/>
                <a:cs typeface="Georgia"/>
              </a:defRPr>
            </a:lvl2pPr>
            <a:lvl3pPr marL="269875" indent="-269875">
              <a:lnSpc>
                <a:spcPct val="120000"/>
              </a:lnSpc>
              <a:spcBef>
                <a:spcPts val="0"/>
              </a:spcBef>
              <a:defRPr sz="2000">
                <a:latin typeface="Georgia"/>
                <a:cs typeface="Georgia"/>
              </a:defRPr>
            </a:lvl3pPr>
            <a:lvl4pPr marL="539750" indent="-269875">
              <a:lnSpc>
                <a:spcPct val="120000"/>
              </a:lnSpc>
              <a:spcBef>
                <a:spcPts val="0"/>
              </a:spcBef>
              <a:defRPr sz="2000">
                <a:latin typeface="Georgia"/>
                <a:cs typeface="Georgia"/>
              </a:defRPr>
            </a:lvl4pPr>
            <a:lvl5pPr marL="809625" indent="-269875">
              <a:lnSpc>
                <a:spcPct val="120000"/>
              </a:lnSpc>
              <a:spcBef>
                <a:spcPts val="0"/>
              </a:spcBef>
              <a:defRPr sz="2000">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sz="1000">
                <a:latin typeface="Georgia"/>
                <a:cs typeface="Georgia"/>
              </a:defRPr>
            </a:lvl1pPr>
          </a:lstStyle>
          <a:p>
            <a:fld id="{46D46D31-4F81-C84C-9C9E-CC304FB2B6EB}" type="datetimeFigureOut">
              <a:rPr lang="en-US" smtClean="0"/>
              <a:pPr/>
              <a:t>4/8/2025</a:t>
            </a:fld>
            <a:endParaRPr lang="en-US"/>
          </a:p>
        </p:txBody>
      </p:sp>
      <p:sp>
        <p:nvSpPr>
          <p:cNvPr id="5" name="Footer Placeholder 4"/>
          <p:cNvSpPr>
            <a:spLocks noGrp="1"/>
          </p:cNvSpPr>
          <p:nvPr>
            <p:ph type="ftr" sz="quarter" idx="11"/>
          </p:nvPr>
        </p:nvSpPr>
        <p:spPr/>
        <p:txBody>
          <a:bodyPr/>
          <a:lstStyle>
            <a:lvl1pPr>
              <a:defRPr sz="1000">
                <a:latin typeface="Georgia"/>
                <a:cs typeface="Georgia"/>
              </a:defRPr>
            </a:lvl1pPr>
          </a:lstStyle>
          <a:p>
            <a:endParaRPr lang="en-US"/>
          </a:p>
        </p:txBody>
      </p:sp>
      <p:sp>
        <p:nvSpPr>
          <p:cNvPr id="6" name="Slide Number Placeholder 5"/>
          <p:cNvSpPr>
            <a:spLocks noGrp="1"/>
          </p:cNvSpPr>
          <p:nvPr>
            <p:ph type="sldNum" sz="quarter" idx="12"/>
          </p:nvPr>
        </p:nvSpPr>
        <p:spPr>
          <a:xfrm>
            <a:off x="10752000" y="6498000"/>
            <a:ext cx="960000" cy="360000"/>
          </a:xfrm>
        </p:spPr>
        <p:txBody>
          <a:bodyPr/>
          <a:lstStyle>
            <a:lvl1pPr>
              <a:defRPr sz="1000">
                <a:latin typeface="Georgia"/>
                <a:cs typeface="Georgia"/>
              </a:defRPr>
            </a:lvl1pPr>
          </a:lstStyle>
          <a:p>
            <a:fld id="{8A04D54F-FA85-F344-8424-FB00D2AE8D01}" type="slidenum">
              <a:rPr lang="en-US" smtClean="0"/>
              <a:pPr/>
              <a:t>‹#›</a:t>
            </a:fld>
            <a:endParaRPr lang="en-US"/>
          </a:p>
        </p:txBody>
      </p:sp>
      <p:cxnSp>
        <p:nvCxnSpPr>
          <p:cNvPr id="7" name="Straight Connector 6"/>
          <p:cNvCxnSpPr/>
          <p:nvPr/>
        </p:nvCxnSpPr>
        <p:spPr>
          <a:xfrm>
            <a:off x="480000" y="909220"/>
            <a:ext cx="11232000" cy="0"/>
          </a:xfrm>
          <a:prstGeom prst="line">
            <a:avLst/>
          </a:prstGeom>
          <a:ln w="12700">
            <a:solidFill>
              <a:srgbClr val="C2B6A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0802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 bullets">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ormAutofit/>
          </a:bodyPr>
          <a:lstStyle>
            <a:lvl1pPr marL="269875" indent="-269875">
              <a:lnSpc>
                <a:spcPct val="120000"/>
              </a:lnSpc>
              <a:spcBef>
                <a:spcPts val="0"/>
              </a:spcBef>
              <a:defRPr sz="2000">
                <a:latin typeface="Georgia"/>
                <a:cs typeface="Georgia"/>
              </a:defRPr>
            </a:lvl1pPr>
            <a:lvl2pPr marL="539750" indent="-269875">
              <a:lnSpc>
                <a:spcPct val="120000"/>
              </a:lnSpc>
              <a:spcBef>
                <a:spcPts val="0"/>
              </a:spcBef>
              <a:defRPr sz="2000">
                <a:latin typeface="Georgia"/>
                <a:cs typeface="Georgia"/>
              </a:defRPr>
            </a:lvl2pPr>
            <a:lvl3pPr marL="809625" indent="-269875">
              <a:lnSpc>
                <a:spcPct val="120000"/>
              </a:lnSpc>
              <a:spcBef>
                <a:spcPts val="0"/>
              </a:spcBef>
              <a:defRPr sz="2000">
                <a:latin typeface="Georgia"/>
                <a:cs typeface="Georgia"/>
              </a:defRPr>
            </a:lvl3pPr>
            <a:lvl4pPr marL="1079500" indent="-269875">
              <a:lnSpc>
                <a:spcPct val="120000"/>
              </a:lnSpc>
              <a:spcBef>
                <a:spcPts val="0"/>
              </a:spcBef>
              <a:defRPr sz="2000">
                <a:latin typeface="Georgia"/>
                <a:cs typeface="Georgia"/>
              </a:defRPr>
            </a:lvl4pPr>
            <a:lvl5pPr marL="1341438" indent="-261938">
              <a:lnSpc>
                <a:spcPct val="120000"/>
              </a:lnSpc>
              <a:spcBef>
                <a:spcPts val="0"/>
              </a:spcBef>
              <a:defRPr sz="2000">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sz="1000">
                <a:latin typeface="Georgia"/>
                <a:cs typeface="Georgia"/>
              </a:defRPr>
            </a:lvl1pPr>
          </a:lstStyle>
          <a:p>
            <a:fld id="{46D46D31-4F81-C84C-9C9E-CC304FB2B6EB}" type="datetimeFigureOut">
              <a:rPr lang="en-US" smtClean="0"/>
              <a:pPr/>
              <a:t>4/8/2025</a:t>
            </a:fld>
            <a:endParaRPr lang="en-US"/>
          </a:p>
        </p:txBody>
      </p:sp>
      <p:sp>
        <p:nvSpPr>
          <p:cNvPr id="5" name="Footer Placeholder 4"/>
          <p:cNvSpPr>
            <a:spLocks noGrp="1"/>
          </p:cNvSpPr>
          <p:nvPr>
            <p:ph type="ftr" sz="quarter" idx="11"/>
          </p:nvPr>
        </p:nvSpPr>
        <p:spPr/>
        <p:txBody>
          <a:bodyPr/>
          <a:lstStyle>
            <a:lvl1pPr>
              <a:defRPr sz="1000">
                <a:latin typeface="Georgia"/>
                <a:cs typeface="Georgia"/>
              </a:defRPr>
            </a:lvl1pPr>
          </a:lstStyle>
          <a:p>
            <a:endParaRPr lang="en-US"/>
          </a:p>
        </p:txBody>
      </p:sp>
      <p:sp>
        <p:nvSpPr>
          <p:cNvPr id="6" name="Slide Number Placeholder 5"/>
          <p:cNvSpPr>
            <a:spLocks noGrp="1"/>
          </p:cNvSpPr>
          <p:nvPr>
            <p:ph type="sldNum" sz="quarter" idx="12"/>
          </p:nvPr>
        </p:nvSpPr>
        <p:spPr>
          <a:xfrm>
            <a:off x="10752000" y="6498000"/>
            <a:ext cx="960000" cy="360000"/>
          </a:xfrm>
        </p:spPr>
        <p:txBody>
          <a:bodyPr/>
          <a:lstStyle>
            <a:lvl1pPr>
              <a:defRPr sz="1000">
                <a:latin typeface="Georgia"/>
                <a:cs typeface="Georgia"/>
              </a:defRPr>
            </a:lvl1pPr>
          </a:lstStyle>
          <a:p>
            <a:fld id="{8A04D54F-FA85-F344-8424-FB00D2AE8D01}" type="slidenum">
              <a:rPr lang="en-US" smtClean="0"/>
              <a:pPr/>
              <a:t>‹#›</a:t>
            </a:fld>
            <a:endParaRPr lang="en-US"/>
          </a:p>
        </p:txBody>
      </p:sp>
      <p:cxnSp>
        <p:nvCxnSpPr>
          <p:cNvPr id="11" name="Straight Connector 10"/>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8916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lumns - text and bullets">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80000" y="1088721"/>
            <a:ext cx="5376000" cy="4860560"/>
          </a:xfrm>
        </p:spPr>
        <p:txBody>
          <a:bodyPr>
            <a:normAutofit/>
          </a:bodyPr>
          <a:lstStyle>
            <a:lvl1pPr marL="0" indent="0">
              <a:buNone/>
              <a:defRPr sz="2000">
                <a:solidFill>
                  <a:srgbClr val="0A2D50"/>
                </a:solidFill>
                <a:latin typeface="Impact"/>
                <a:cs typeface="Impact"/>
              </a:defRPr>
            </a:lvl1pPr>
            <a:lvl2pPr marL="0" indent="0">
              <a:buNone/>
              <a:defRPr sz="2000"/>
            </a:lvl2pPr>
            <a:lvl3pPr marL="269875" indent="-269875">
              <a:defRPr sz="2000"/>
            </a:lvl3pPr>
            <a:lvl4pPr marL="539750" indent="-269875">
              <a:defRPr sz="2000"/>
            </a:lvl4pPr>
            <a:lvl5pPr marL="809625" indent="-269875">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36000" y="1088721"/>
            <a:ext cx="5376000" cy="4860560"/>
          </a:xfrm>
        </p:spPr>
        <p:txBody>
          <a:bodyPr>
            <a:normAutofit/>
          </a:bodyPr>
          <a:lstStyle>
            <a:lvl1pPr marL="0" indent="0">
              <a:buNone/>
              <a:defRPr sz="2000">
                <a:solidFill>
                  <a:srgbClr val="0A2D50"/>
                </a:solidFill>
                <a:latin typeface="Impact"/>
                <a:cs typeface="Impact"/>
              </a:defRPr>
            </a:lvl1pPr>
            <a:lvl2pPr marL="0" indent="0">
              <a:buNone/>
              <a:defRPr sz="2000"/>
            </a:lvl2pPr>
            <a:lvl3pPr marL="269875" indent="-269875">
              <a:defRPr sz="2000"/>
            </a:lvl3pPr>
            <a:lvl4pPr marL="539750" indent="-269875">
              <a:defRPr sz="2000"/>
            </a:lvl4pPr>
            <a:lvl5pPr marL="809625" indent="-269875">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cxnSp>
        <p:nvCxnSpPr>
          <p:cNvPr id="12" name="Straight Connector 11"/>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16578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lumns - bullets only">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80000" y="1088721"/>
            <a:ext cx="5376000" cy="486056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36000" y="1088721"/>
            <a:ext cx="5376000" cy="486056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cxnSp>
        <p:nvCxnSpPr>
          <p:cNvPr id="11" name="Straight Connector 10"/>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799712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x1  with caption">
    <p:bg>
      <p:bgPr>
        <a:solidFill>
          <a:schemeClr val="bg2">
            <a:alpha val="50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0000" y="1088721"/>
            <a:ext cx="11232000" cy="46805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480000" y="5949280"/>
            <a:ext cx="11232000" cy="5487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sp>
        <p:nvSpPr>
          <p:cNvPr id="9" name="Title 8"/>
          <p:cNvSpPr>
            <a:spLocks noGrp="1"/>
          </p:cNvSpPr>
          <p:nvPr>
            <p:ph type="title"/>
          </p:nvPr>
        </p:nvSpPr>
        <p:spPr/>
        <p:txBody>
          <a:bodyPr/>
          <a:lstStyle/>
          <a:p>
            <a:r>
              <a:rPr lang="en-GB"/>
              <a:t>Click to edit Master title style</a:t>
            </a:r>
            <a:endParaRPr lang="en-US"/>
          </a:p>
        </p:txBody>
      </p:sp>
      <p:cxnSp>
        <p:nvCxnSpPr>
          <p:cNvPr id="12" name="Straight Connector 11"/>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94545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x 6 with caption">
    <p:bg>
      <p:bgPr>
        <a:solidFill>
          <a:schemeClr val="bg2">
            <a:alpha val="50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0001" y="1088720"/>
            <a:ext cx="3600028" cy="225028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480000" y="5949280"/>
            <a:ext cx="11232000" cy="5487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sp>
        <p:nvSpPr>
          <p:cNvPr id="17" name="Picture Placeholder 2"/>
          <p:cNvSpPr>
            <a:spLocks noGrp="1"/>
          </p:cNvSpPr>
          <p:nvPr>
            <p:ph type="pic" idx="13"/>
          </p:nvPr>
        </p:nvSpPr>
        <p:spPr>
          <a:xfrm>
            <a:off x="480001" y="3519000"/>
            <a:ext cx="3600028" cy="22546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18" name="Picture Placeholder 2"/>
          <p:cNvSpPr>
            <a:spLocks noGrp="1"/>
          </p:cNvSpPr>
          <p:nvPr>
            <p:ph type="pic" idx="14"/>
          </p:nvPr>
        </p:nvSpPr>
        <p:spPr>
          <a:xfrm>
            <a:off x="8111971" y="1088720"/>
            <a:ext cx="3603072" cy="225028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19" name="Picture Placeholder 2"/>
          <p:cNvSpPr>
            <a:spLocks noGrp="1"/>
          </p:cNvSpPr>
          <p:nvPr>
            <p:ph type="pic" idx="15"/>
          </p:nvPr>
        </p:nvSpPr>
        <p:spPr>
          <a:xfrm>
            <a:off x="8111971" y="3519000"/>
            <a:ext cx="3603072" cy="22546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24" name="Picture Placeholder 2"/>
          <p:cNvSpPr>
            <a:spLocks noGrp="1"/>
          </p:cNvSpPr>
          <p:nvPr>
            <p:ph type="pic" idx="16"/>
          </p:nvPr>
        </p:nvSpPr>
        <p:spPr>
          <a:xfrm>
            <a:off x="4295985" y="1088720"/>
            <a:ext cx="3603072" cy="225028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25" name="Picture Placeholder 2"/>
          <p:cNvSpPr>
            <a:spLocks noGrp="1"/>
          </p:cNvSpPr>
          <p:nvPr>
            <p:ph type="pic" idx="17"/>
          </p:nvPr>
        </p:nvSpPr>
        <p:spPr>
          <a:xfrm>
            <a:off x="4295985" y="3519000"/>
            <a:ext cx="3603072" cy="22546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cxnSp>
        <p:nvCxnSpPr>
          <p:cNvPr id="20" name="Straight Connector 19"/>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06783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x 4 with caption">
    <p:bg>
      <p:bgPr>
        <a:solidFill>
          <a:schemeClr val="bg2">
            <a:alpha val="50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0000" y="1088720"/>
            <a:ext cx="5496000" cy="225028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480000" y="5949280"/>
            <a:ext cx="11232000" cy="5487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sp>
        <p:nvSpPr>
          <p:cNvPr id="17" name="Picture Placeholder 2"/>
          <p:cNvSpPr>
            <a:spLocks noGrp="1"/>
          </p:cNvSpPr>
          <p:nvPr>
            <p:ph type="pic" idx="13"/>
          </p:nvPr>
        </p:nvSpPr>
        <p:spPr>
          <a:xfrm>
            <a:off x="480000" y="3519000"/>
            <a:ext cx="5496000" cy="22546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18" name="Picture Placeholder 2"/>
          <p:cNvSpPr>
            <a:spLocks noGrp="1"/>
          </p:cNvSpPr>
          <p:nvPr>
            <p:ph type="pic" idx="14"/>
          </p:nvPr>
        </p:nvSpPr>
        <p:spPr>
          <a:xfrm>
            <a:off x="6216000" y="1088720"/>
            <a:ext cx="5499043" cy="225028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19" name="Picture Placeholder 2"/>
          <p:cNvSpPr>
            <a:spLocks noGrp="1"/>
          </p:cNvSpPr>
          <p:nvPr>
            <p:ph type="pic" idx="15"/>
          </p:nvPr>
        </p:nvSpPr>
        <p:spPr>
          <a:xfrm>
            <a:off x="6216000" y="3519000"/>
            <a:ext cx="5499043" cy="22546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2" name="Title 1"/>
          <p:cNvSpPr>
            <a:spLocks noGrp="1"/>
          </p:cNvSpPr>
          <p:nvPr>
            <p:ph type="title"/>
          </p:nvPr>
        </p:nvSpPr>
        <p:spPr/>
        <p:txBody>
          <a:bodyPr/>
          <a:lstStyle/>
          <a:p>
            <a:r>
              <a:rPr lang="en-GB"/>
              <a:t>Click to edit Master title style</a:t>
            </a:r>
            <a:endParaRPr lang="en-US"/>
          </a:p>
        </p:txBody>
      </p:sp>
      <p:cxnSp>
        <p:nvCxnSpPr>
          <p:cNvPr id="14" name="Straight Connector 13"/>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07967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s bullets and image - alt 1">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80000" y="1088721"/>
            <a:ext cx="5376000" cy="486056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sp>
        <p:nvSpPr>
          <p:cNvPr id="9" name="Picture Placeholder 8"/>
          <p:cNvSpPr>
            <a:spLocks noGrp="1"/>
          </p:cNvSpPr>
          <p:nvPr>
            <p:ph type="pic" sz="quarter" idx="13"/>
          </p:nvPr>
        </p:nvSpPr>
        <p:spPr>
          <a:xfrm>
            <a:off x="6339901" y="1089025"/>
            <a:ext cx="5372100"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7355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ottom - alt 1">
    <p:spTree>
      <p:nvGrpSpPr>
        <p:cNvPr id="1" name=""/>
        <p:cNvGrpSpPr/>
        <p:nvPr/>
      </p:nvGrpSpPr>
      <p:grpSpPr>
        <a:xfrm>
          <a:off x="0" y="0"/>
          <a:ext cx="0" cy="0"/>
          <a:chOff x="0" y="0"/>
          <a:chExt cx="0" cy="0"/>
        </a:xfrm>
      </p:grpSpPr>
      <p:pic>
        <p:nvPicPr>
          <p:cNvPr id="10" name="_DSC1517.jpg"/>
          <p:cNvPicPr>
            <a:picLocks noChangeAspect="1"/>
          </p:cNvPicPr>
          <p:nvPr userDrawn="1"/>
        </p:nvPicPr>
        <p:blipFill rotWithShape="1">
          <a:blip r:embed="rId2" r:link="rId3">
            <a:extLst>
              <a:ext uri="{28A0092B-C50C-407E-A947-70E740481C1C}">
                <a14:useLocalDpi xmlns:a14="http://schemas.microsoft.com/office/drawing/2010/main" val="0"/>
              </a:ext>
            </a:extLst>
          </a:blip>
          <a:srcRect l="2361" r="9016"/>
          <a:stretch>
            <a:fillRect/>
          </a:stretch>
        </p:blipFill>
        <p:spPr>
          <a:xfrm>
            <a:off x="0" y="1"/>
            <a:ext cx="12192000" cy="6857999"/>
          </a:xfrm>
          <a:prstGeom prst="rect">
            <a:avLst/>
          </a:prstGeom>
        </p:spPr>
      </p:pic>
      <p:sp>
        <p:nvSpPr>
          <p:cNvPr id="11" name="Rectangle 10"/>
          <p:cNvSpPr/>
          <p:nvPr userDrawn="1"/>
        </p:nvSpPr>
        <p:spPr>
          <a:xfrm>
            <a:off x="0" y="3460750"/>
            <a:ext cx="12192000" cy="3397250"/>
          </a:xfrm>
          <a:prstGeom prst="rect">
            <a:avLst/>
          </a:prstGeom>
          <a:gradFill flip="none" rotWithShape="1">
            <a:gsLst>
              <a:gs pos="0">
                <a:schemeClr val="tx1">
                  <a:alpha val="50000"/>
                </a:schemeClr>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480000" y="2708276"/>
            <a:ext cx="11232000" cy="2709726"/>
          </a:xfrm>
        </p:spPr>
        <p:txBody>
          <a:bodyPr anchor="b" anchorCtr="0">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grpSp>
        <p:nvGrpSpPr>
          <p:cNvPr id="4" name="Group 3"/>
          <p:cNvGrpSpPr>
            <a:grpSpLocks noChangeAspect="1"/>
          </p:cNvGrpSpPr>
          <p:nvPr/>
        </p:nvGrpSpPr>
        <p:grpSpPr>
          <a:xfrm>
            <a:off x="9912000" y="1"/>
            <a:ext cx="2280000" cy="1303021"/>
            <a:chOff x="7949775" y="1"/>
            <a:chExt cx="1194225" cy="910000"/>
          </a:xfrm>
        </p:grpSpPr>
        <p:sp>
          <p:nvSpPr>
            <p:cNvPr id="7" name="Rectangle 6"/>
            <p:cNvSpPr/>
            <p:nvPr userDrawn="1"/>
          </p:nvSpPr>
          <p:spPr>
            <a:xfrm>
              <a:off x="7949775" y="1"/>
              <a:ext cx="1194225" cy="91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KCL-LOGO-UK-1.pn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7949775" y="258"/>
              <a:ext cx="1194225" cy="909486"/>
            </a:xfrm>
            <a:prstGeom prst="rect">
              <a:avLst/>
            </a:prstGeom>
          </p:spPr>
        </p:pic>
      </p:grpSp>
    </p:spTree>
    <p:extLst>
      <p:ext uri="{BB962C8B-B14F-4D97-AF65-F5344CB8AC3E}">
        <p14:creationId xmlns:p14="http://schemas.microsoft.com/office/powerpoint/2010/main" val="374251497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s bullets and image - alt 2">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336000" y="1088721"/>
            <a:ext cx="5376000" cy="486056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sp>
        <p:nvSpPr>
          <p:cNvPr id="9" name="Picture Placeholder 8"/>
          <p:cNvSpPr>
            <a:spLocks noGrp="1"/>
          </p:cNvSpPr>
          <p:nvPr>
            <p:ph type="pic" sz="quarter" idx="13"/>
          </p:nvPr>
        </p:nvSpPr>
        <p:spPr>
          <a:xfrm>
            <a:off x="480001" y="1089025"/>
            <a:ext cx="5372100"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60914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s - text/bullets and image - alt 1">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80000" y="1088721"/>
            <a:ext cx="5376000" cy="4860560"/>
          </a:xfrm>
        </p:spPr>
        <p:txBody>
          <a:bodyPr>
            <a:normAutofit/>
          </a:bodyPr>
          <a:lstStyle>
            <a:lvl1pPr marL="0" indent="0">
              <a:buNone/>
              <a:defRPr sz="2000">
                <a:solidFill>
                  <a:srgbClr val="0A2D50"/>
                </a:solidFill>
                <a:latin typeface="Impact"/>
                <a:cs typeface="Impact"/>
              </a:defRPr>
            </a:lvl1pPr>
            <a:lvl2pPr marL="0" indent="0">
              <a:buNone/>
              <a:defRPr sz="2000"/>
            </a:lvl2pPr>
            <a:lvl3pPr marL="269875" indent="-269875">
              <a:defRPr sz="2000"/>
            </a:lvl3pPr>
            <a:lvl4pPr marL="539750" indent="-269875">
              <a:defRPr sz="2000"/>
            </a:lvl4pPr>
            <a:lvl5pPr marL="809625" indent="-269875">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6335667" y="1089025"/>
            <a:ext cx="5376333"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6952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s - text/bullets and image - alt 2">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336000" y="1088721"/>
            <a:ext cx="5376000" cy="4860560"/>
          </a:xfrm>
        </p:spPr>
        <p:txBody>
          <a:bodyPr>
            <a:normAutofit/>
          </a:bodyPr>
          <a:lstStyle>
            <a:lvl1pPr marL="0" indent="0">
              <a:buNone/>
              <a:defRPr sz="2000">
                <a:solidFill>
                  <a:srgbClr val="0A2D50"/>
                </a:solidFill>
                <a:latin typeface="Impact"/>
                <a:cs typeface="Impact"/>
              </a:defRPr>
            </a:lvl1pPr>
            <a:lvl2pPr marL="0" indent="0">
              <a:buNone/>
              <a:defRPr sz="2000"/>
            </a:lvl2pPr>
            <a:lvl3pPr marL="269875" indent="-269875">
              <a:defRPr sz="2000"/>
            </a:lvl3pPr>
            <a:lvl4pPr marL="539750" indent="-269875">
              <a:defRPr sz="2000"/>
            </a:lvl4pPr>
            <a:lvl5pPr marL="809625" indent="-269875">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480000" y="1088356"/>
            <a:ext cx="5376333"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0"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47825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End p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3420000"/>
            <a:ext cx="11232000" cy="2520000"/>
          </a:xfrm>
        </p:spPr>
        <p:txBody>
          <a:bodyPr anchor="b" anchorCtr="0">
            <a:normAutofit/>
          </a:bodyPr>
          <a:lstStyle>
            <a:lvl1pPr>
              <a:defRPr sz="1600" b="0" baseline="0">
                <a:solidFill>
                  <a:srgbClr val="FFFFFF"/>
                </a:solidFill>
                <a:latin typeface="+mn-lt"/>
              </a:defRPr>
            </a:lvl1pPr>
          </a:lstStyle>
          <a:p>
            <a:endParaRPr lang="en-US"/>
          </a:p>
        </p:txBody>
      </p:sp>
      <p:sp>
        <p:nvSpPr>
          <p:cNvPr id="3" name="Subtitle 2"/>
          <p:cNvSpPr>
            <a:spLocks noGrp="1"/>
          </p:cNvSpPr>
          <p:nvPr>
            <p:ph type="subTitle" idx="1"/>
          </p:nvPr>
        </p:nvSpPr>
        <p:spPr>
          <a:xfrm>
            <a:off x="480000" y="6120001"/>
            <a:ext cx="11232000" cy="358407"/>
          </a:xfrm>
        </p:spPr>
        <p:txBody>
          <a:bodyPr anchor="b" anchorCtr="0">
            <a:normAutofit/>
          </a:bodyPr>
          <a:lstStyle>
            <a:lvl1pPr marL="0" indent="0" algn="l">
              <a:buNone/>
              <a:defRPr sz="120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grpSp>
        <p:nvGrpSpPr>
          <p:cNvPr id="12" name="Group 11"/>
          <p:cNvGrpSpPr>
            <a:grpSpLocks noChangeAspect="1"/>
          </p:cNvGrpSpPr>
          <p:nvPr userDrawn="1"/>
        </p:nvGrpSpPr>
        <p:grpSpPr>
          <a:xfrm>
            <a:off x="9912000" y="1"/>
            <a:ext cx="2280000" cy="1303021"/>
            <a:chOff x="7949775" y="1"/>
            <a:chExt cx="1194225" cy="910000"/>
          </a:xfrm>
        </p:grpSpPr>
        <p:sp>
          <p:nvSpPr>
            <p:cNvPr id="13" name="Rectangle 12"/>
            <p:cNvSpPr/>
            <p:nvPr userDrawn="1"/>
          </p:nvSpPr>
          <p:spPr>
            <a:xfrm>
              <a:off x="7949775" y="1"/>
              <a:ext cx="1194225" cy="91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KCL-LOGO-UK-1.png"/>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7949775" y="258"/>
              <a:ext cx="1194225" cy="909486"/>
            </a:xfrm>
            <a:prstGeom prst="rect">
              <a:avLst/>
            </a:prstGeom>
          </p:spPr>
        </p:pic>
      </p:grpSp>
    </p:spTree>
    <p:extLst>
      <p:ext uri="{BB962C8B-B14F-4D97-AF65-F5344CB8AC3E}">
        <p14:creationId xmlns:p14="http://schemas.microsoft.com/office/powerpoint/2010/main" val="28925515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46D31-4F81-C84C-9C9E-CC304FB2B6EB}"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4D54F-FA85-F344-8424-FB00D2AE8D01}" type="slidenum">
              <a:rPr lang="en-US" smtClean="0"/>
              <a:pPr/>
              <a:t>‹#›</a:t>
            </a:fld>
            <a:endParaRPr lang="en-US"/>
          </a:p>
        </p:txBody>
      </p:sp>
    </p:spTree>
    <p:extLst>
      <p:ext uri="{BB962C8B-B14F-4D97-AF65-F5344CB8AC3E}">
        <p14:creationId xmlns:p14="http://schemas.microsoft.com/office/powerpoint/2010/main" val="23173178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UK Cover slide">
    <p:bg>
      <p:bgPr>
        <a:solidFill>
          <a:srgbClr val="CDD7D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5DBA87-7AB9-4144-A17F-43A9C30380F1}"/>
              </a:ext>
            </a:extLst>
          </p:cNvPr>
          <p:cNvGrpSpPr/>
          <p:nvPr userDrawn="1"/>
        </p:nvGrpSpPr>
        <p:grpSpPr>
          <a:xfrm>
            <a:off x="2744511" y="869793"/>
            <a:ext cx="6692677" cy="5118415"/>
            <a:chOff x="1211282" y="869792"/>
            <a:chExt cx="6721435" cy="5118415"/>
          </a:xfrm>
        </p:grpSpPr>
        <p:sp>
          <p:nvSpPr>
            <p:cNvPr id="4" name="Rectangle 3">
              <a:extLst>
                <a:ext uri="{FF2B5EF4-FFF2-40B4-BE49-F238E27FC236}">
                  <a16:creationId xmlns:a16="http://schemas.microsoft.com/office/drawing/2014/main" id="{7ECAA9C9-0BE4-5F43-B408-44CF4ECDD428}"/>
                </a:ext>
              </a:extLst>
            </p:cNvPr>
            <p:cNvSpPr/>
            <p:nvPr userDrawn="1"/>
          </p:nvSpPr>
          <p:spPr>
            <a:xfrm>
              <a:off x="1211282" y="869792"/>
              <a:ext cx="6721435" cy="5118415"/>
            </a:xfrm>
            <a:prstGeom prst="rect">
              <a:avLst/>
            </a:prstGeom>
            <a:solidFill>
              <a:srgbClr val="E223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2"/>
            </a:p>
          </p:txBody>
        </p:sp>
        <p:pic>
          <p:nvPicPr>
            <p:cNvPr id="5" name="KCL-LOGO-INTERNATIONAL.png">
              <a:extLst>
                <a:ext uri="{FF2B5EF4-FFF2-40B4-BE49-F238E27FC236}">
                  <a16:creationId xmlns:a16="http://schemas.microsoft.com/office/drawing/2014/main" id="{B036F538-478A-B641-903C-F7985F6DF1D7}"/>
                </a:ext>
              </a:extLst>
            </p:cNvPr>
            <p:cNvPicPr>
              <a:picLocks noChangeAspect="1"/>
            </p:cNvPicPr>
            <p:nvPr/>
          </p:nvPicPr>
          <p:blipFill>
            <a:blip r:embed="rId2" r:link="rId3" cstate="screen">
              <a:extLst>
                <a:ext uri="{28A0092B-C50C-407E-A947-70E740481C1C}">
                  <a14:useLocalDpi xmlns:a14="http://schemas.microsoft.com/office/drawing/2010/main"/>
                </a:ext>
              </a:extLst>
            </a:blip>
            <a:stretch>
              <a:fillRect/>
            </a:stretch>
          </p:blipFill>
          <p:spPr>
            <a:xfrm>
              <a:off x="2024655" y="1671090"/>
              <a:ext cx="5127602" cy="3554053"/>
            </a:xfrm>
            <a:prstGeom prst="rect">
              <a:avLst/>
            </a:prstGeom>
          </p:spPr>
        </p:pic>
      </p:grpSp>
    </p:spTree>
    <p:extLst>
      <p:ext uri="{BB962C8B-B14F-4D97-AF65-F5344CB8AC3E}">
        <p14:creationId xmlns:p14="http://schemas.microsoft.com/office/powerpoint/2010/main" val="42044107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slide - joint - alt 3">
    <p:spTree>
      <p:nvGrpSpPr>
        <p:cNvPr id="1" name=""/>
        <p:cNvGrpSpPr/>
        <p:nvPr/>
      </p:nvGrpSpPr>
      <p:grpSpPr>
        <a:xfrm>
          <a:off x="0" y="0"/>
          <a:ext cx="0" cy="0"/>
          <a:chOff x="0" y="0"/>
          <a:chExt cx="0" cy="0"/>
        </a:xfrm>
      </p:grpSpPr>
      <p:pic>
        <p:nvPicPr>
          <p:cNvPr id="15" name="Picture 14" descr="Two statues in front of Bush House building&#10;&#10;">
            <a:extLst>
              <a:ext uri="{FF2B5EF4-FFF2-40B4-BE49-F238E27FC236}">
                <a16:creationId xmlns:a16="http://schemas.microsoft.com/office/drawing/2014/main" id="{F4793EB2-2819-E843-A12D-5A71221FF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6275" y="0"/>
            <a:ext cx="8125725"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p:nvPr>
        </p:nvSpPr>
        <p:spPr>
          <a:xfrm>
            <a:off x="310718" y="5733981"/>
            <a:ext cx="3551067" cy="944280"/>
          </a:xfrm>
        </p:spPr>
        <p:txBody>
          <a:bodyPr/>
          <a:lstStyle>
            <a:lvl1pPr>
              <a:defRPr b="0" i="0">
                <a:latin typeface="Calibri" panose="020F0502020204030204" pitchFamily="34" charset="0"/>
                <a:cs typeface="Calibri" panose="020F0502020204030204" pitchFamily="34" charset="0"/>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3046903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 joint - alt 3">
    <p:bg>
      <p:bgPr>
        <a:solidFill>
          <a:srgbClr val="5A6469"/>
        </a:solidFill>
        <a:effectLst/>
      </p:bgPr>
    </p:bg>
    <p:spTree>
      <p:nvGrpSpPr>
        <p:cNvPr id="1" name=""/>
        <p:cNvGrpSpPr/>
        <p:nvPr/>
      </p:nvGrpSpPr>
      <p:grpSpPr>
        <a:xfrm>
          <a:off x="0" y="0"/>
          <a:ext cx="0" cy="0"/>
          <a:chOff x="0" y="0"/>
          <a:chExt cx="0" cy="0"/>
        </a:xfrm>
      </p:grpSpPr>
      <p:pic>
        <p:nvPicPr>
          <p:cNvPr id="15" name="Picture 14" descr="Two statues in front of Bush House building&#10;&#10;">
            <a:extLst>
              <a:ext uri="{FF2B5EF4-FFF2-40B4-BE49-F238E27FC236}">
                <a16:creationId xmlns:a16="http://schemas.microsoft.com/office/drawing/2014/main" id="{F4793EB2-2819-E843-A12D-5A71221FF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6275" y="0"/>
            <a:ext cx="8125725"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214113557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slide - joint - alt 3">
    <p:spTree>
      <p:nvGrpSpPr>
        <p:cNvPr id="1" name=""/>
        <p:cNvGrpSpPr/>
        <p:nvPr/>
      </p:nvGrpSpPr>
      <p:grpSpPr>
        <a:xfrm>
          <a:off x="0" y="0"/>
          <a:ext cx="0" cy="0"/>
          <a:chOff x="0" y="0"/>
          <a:chExt cx="0" cy="0"/>
        </a:xfrm>
      </p:grpSpPr>
      <p:pic>
        <p:nvPicPr>
          <p:cNvPr id="6" name="Picture 5" descr="Bush House entrance">
            <a:extLst>
              <a:ext uri="{FF2B5EF4-FFF2-40B4-BE49-F238E27FC236}">
                <a16:creationId xmlns:a16="http://schemas.microsoft.com/office/drawing/2014/main" id="{BB2856B8-0170-3D42-B170-7ED5ACB03B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2950" y="-736"/>
            <a:ext cx="8126158"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mj-lt"/>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p:nvPr>
        </p:nvSpPr>
        <p:spPr>
          <a:xfrm>
            <a:off x="310718" y="5733981"/>
            <a:ext cx="3551067" cy="944280"/>
          </a:xfrm>
        </p:spPr>
        <p:txBody>
          <a:bodyPr>
            <a:noAutofit/>
          </a:bodyPr>
          <a:lstStyle>
            <a:lvl1pPr>
              <a:defRPr sz="2000">
                <a:latin typeface="+mn-lt"/>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5064696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 joint - alt 3">
    <p:bg>
      <p:bgPr>
        <a:solidFill>
          <a:srgbClr val="5A6469"/>
        </a:solidFill>
        <a:effectLst/>
      </p:bgPr>
    </p:bg>
    <p:spTree>
      <p:nvGrpSpPr>
        <p:cNvPr id="1" name=""/>
        <p:cNvGrpSpPr/>
        <p:nvPr/>
      </p:nvGrpSpPr>
      <p:grpSpPr>
        <a:xfrm>
          <a:off x="0" y="0"/>
          <a:ext cx="0" cy="0"/>
          <a:chOff x="0" y="0"/>
          <a:chExt cx="0" cy="0"/>
        </a:xfrm>
      </p:grpSpPr>
      <p:pic>
        <p:nvPicPr>
          <p:cNvPr id="6" name="Picture 5" descr="Bush House entrance">
            <a:extLst>
              <a:ext uri="{FF2B5EF4-FFF2-40B4-BE49-F238E27FC236}">
                <a16:creationId xmlns:a16="http://schemas.microsoft.com/office/drawing/2014/main" id="{BB2856B8-0170-3D42-B170-7ED5ACB03B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2950" y="-736"/>
            <a:ext cx="8126158"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40703368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joint - alt 1">
    <p:spTree>
      <p:nvGrpSpPr>
        <p:cNvPr id="1" name=""/>
        <p:cNvGrpSpPr/>
        <p:nvPr/>
      </p:nvGrpSpPr>
      <p:grpSpPr>
        <a:xfrm>
          <a:off x="0" y="0"/>
          <a:ext cx="0" cy="0"/>
          <a:chOff x="0" y="0"/>
          <a:chExt cx="0" cy="0"/>
        </a:xfrm>
      </p:grpSpPr>
      <p:pic>
        <p:nvPicPr>
          <p:cNvPr id="14" name="_DSC1517.jpg"/>
          <p:cNvPicPr>
            <a:picLocks noChangeAspect="1"/>
          </p:cNvPicPr>
          <p:nvPr userDrawn="1"/>
        </p:nvPicPr>
        <p:blipFill rotWithShape="1">
          <a:blip r:embed="rId2" r:link="rId3">
            <a:extLst>
              <a:ext uri="{28A0092B-C50C-407E-A947-70E740481C1C}">
                <a14:useLocalDpi xmlns:a14="http://schemas.microsoft.com/office/drawing/2010/main" val="0"/>
              </a:ext>
            </a:extLst>
          </a:blip>
          <a:srcRect l="2361" t="-6022" r="9016" b="18999"/>
          <a:stretch>
            <a:fillRect/>
          </a:stretch>
        </p:blipFill>
        <p:spPr>
          <a:xfrm>
            <a:off x="-1" y="-413131"/>
            <a:ext cx="12192000" cy="5968109"/>
          </a:xfrm>
          <a:prstGeom prst="rect">
            <a:avLst/>
          </a:prstGeom>
        </p:spPr>
      </p:pic>
      <p:sp>
        <p:nvSpPr>
          <p:cNvPr id="15" name="Rectangle 14"/>
          <p:cNvSpPr/>
          <p:nvPr userDrawn="1"/>
        </p:nvSpPr>
        <p:spPr>
          <a:xfrm>
            <a:off x="0" y="0"/>
            <a:ext cx="12192000" cy="3397250"/>
          </a:xfrm>
          <a:prstGeom prst="rect">
            <a:avLst/>
          </a:prstGeom>
          <a:gradFill flip="none" rotWithShape="1">
            <a:gsLst>
              <a:gs pos="0">
                <a:schemeClr val="tx1">
                  <a:alpha val="50000"/>
                </a:schemeClr>
              </a:gs>
              <a:gs pos="100000">
                <a:srgbClr val="FFFFFF">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480000" y="180000"/>
            <a:ext cx="11232000" cy="1080000"/>
          </a:xfrm>
        </p:spPr>
        <p:txBody>
          <a:bodyPr anchor="t" anchorCtr="0">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1440000"/>
            <a:ext cx="11232000" cy="8917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p:nvPr>
        </p:nvSpPr>
        <p:spPr>
          <a:xfrm>
            <a:off x="480484" y="5726296"/>
            <a:ext cx="8985955" cy="951707"/>
          </a:xfrm>
        </p:spPr>
        <p:txBody>
          <a:bodyPr/>
          <a:lstStyle/>
          <a:p>
            <a:r>
              <a:rPr lang="en-GB"/>
              <a:t>Drag picture to placeholder or click icon to add</a:t>
            </a:r>
            <a:endParaRPr lang="en-US"/>
          </a:p>
        </p:txBody>
      </p:sp>
      <p:pic>
        <p:nvPicPr>
          <p:cNvPr id="12" name="KCL-LOGO-UK-1.pn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9912000" y="5555716"/>
            <a:ext cx="2280000" cy="1302285"/>
          </a:xfrm>
          <a:prstGeom prst="rect">
            <a:avLst/>
          </a:prstGeom>
        </p:spPr>
      </p:pic>
    </p:spTree>
    <p:extLst>
      <p:ext uri="{BB962C8B-B14F-4D97-AF65-F5344CB8AC3E}">
        <p14:creationId xmlns:p14="http://schemas.microsoft.com/office/powerpoint/2010/main" val="30810234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Title slide - joint - alt 3">
    <p:spTree>
      <p:nvGrpSpPr>
        <p:cNvPr id="1" name=""/>
        <p:cNvGrpSpPr/>
        <p:nvPr/>
      </p:nvGrpSpPr>
      <p:grpSpPr>
        <a:xfrm>
          <a:off x="0" y="0"/>
          <a:ext cx="0" cy="0"/>
          <a:chOff x="0" y="0"/>
          <a:chExt cx="0" cy="0"/>
        </a:xfrm>
      </p:grpSpPr>
      <p:pic>
        <p:nvPicPr>
          <p:cNvPr id="5" name="Picture 4" descr="A group of graduates standing in front of a crowd posing for the camera&#10;">
            <a:extLst>
              <a:ext uri="{FF2B5EF4-FFF2-40B4-BE49-F238E27FC236}">
                <a16:creationId xmlns:a16="http://schemas.microsoft.com/office/drawing/2014/main" id="{BE2D952E-64D5-A64E-9959-50F7F867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3512" y="0"/>
            <a:ext cx="8125034"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a:solidFill>
                  <a:srgbClr val="FFFFFF"/>
                </a:solidFill>
                <a:latin typeface="+mj-lt"/>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p:nvPr>
        </p:nvSpPr>
        <p:spPr>
          <a:xfrm>
            <a:off x="310718" y="5733981"/>
            <a:ext cx="3551067" cy="944280"/>
          </a:xfrm>
        </p:spPr>
        <p:txBody>
          <a:bodyPr/>
          <a:lstStyle>
            <a:lvl1pPr>
              <a:defRPr>
                <a:latin typeface="+mn-lt"/>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668608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 joint - alt 3">
    <p:bg>
      <p:bgPr>
        <a:solidFill>
          <a:srgbClr val="5A6469"/>
        </a:solidFill>
        <a:effectLst/>
      </p:bgPr>
    </p:bg>
    <p:spTree>
      <p:nvGrpSpPr>
        <p:cNvPr id="1" name=""/>
        <p:cNvGrpSpPr/>
        <p:nvPr/>
      </p:nvGrpSpPr>
      <p:grpSpPr>
        <a:xfrm>
          <a:off x="0" y="0"/>
          <a:ext cx="0" cy="0"/>
          <a:chOff x="0" y="0"/>
          <a:chExt cx="0" cy="0"/>
        </a:xfrm>
      </p:grpSpPr>
      <p:pic>
        <p:nvPicPr>
          <p:cNvPr id="5" name="Picture 4" descr="A group of graduates standing in front of a crowd posing for the camera&#10;">
            <a:extLst>
              <a:ext uri="{FF2B5EF4-FFF2-40B4-BE49-F238E27FC236}">
                <a16:creationId xmlns:a16="http://schemas.microsoft.com/office/drawing/2014/main" id="{BE2D952E-64D5-A64E-9959-50F7F867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3512" y="0"/>
            <a:ext cx="8125034"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a:solidFill>
                  <a:srgbClr val="FFFFFF"/>
                </a:solidFill>
                <a:latin typeface="+mj-lt"/>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95322399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Title slide - joint - alt 3">
    <p:spTree>
      <p:nvGrpSpPr>
        <p:cNvPr id="1" name=""/>
        <p:cNvGrpSpPr/>
        <p:nvPr/>
      </p:nvGrpSpPr>
      <p:grpSpPr>
        <a:xfrm>
          <a:off x="0" y="0"/>
          <a:ext cx="0" cy="0"/>
          <a:chOff x="0" y="0"/>
          <a:chExt cx="0" cy="0"/>
        </a:xfrm>
      </p:grpSpPr>
      <p:pic>
        <p:nvPicPr>
          <p:cNvPr id="5" name="Picture 4" descr="Group of students walking around Strand Campus">
            <a:extLst>
              <a:ext uri="{FF2B5EF4-FFF2-40B4-BE49-F238E27FC236}">
                <a16:creationId xmlns:a16="http://schemas.microsoft.com/office/drawing/2014/main" id="{178B1CE5-1B5E-C947-8C99-B485A71AE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160" y="-736"/>
            <a:ext cx="8123738"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a:solidFill>
                  <a:srgbClr val="FFFFFF"/>
                </a:solidFill>
                <a:latin typeface="+mj-lt"/>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p:nvPr>
        </p:nvSpPr>
        <p:spPr>
          <a:xfrm>
            <a:off x="310718" y="5733981"/>
            <a:ext cx="3551067" cy="944280"/>
          </a:xfrm>
        </p:spPr>
        <p:txBody>
          <a:bodyPr/>
          <a:lstStyle>
            <a:lvl1pPr>
              <a:defRPr>
                <a:latin typeface="+mn-lt"/>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0654272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 joint - alt 3">
    <p:bg>
      <p:bgPr>
        <a:solidFill>
          <a:srgbClr val="5A6469"/>
        </a:solidFill>
        <a:effectLst/>
      </p:bgPr>
    </p:bg>
    <p:spTree>
      <p:nvGrpSpPr>
        <p:cNvPr id="1" name=""/>
        <p:cNvGrpSpPr/>
        <p:nvPr/>
      </p:nvGrpSpPr>
      <p:grpSpPr>
        <a:xfrm>
          <a:off x="0" y="0"/>
          <a:ext cx="0" cy="0"/>
          <a:chOff x="0" y="0"/>
          <a:chExt cx="0" cy="0"/>
        </a:xfrm>
      </p:grpSpPr>
      <p:pic>
        <p:nvPicPr>
          <p:cNvPr id="5" name="Picture 4" descr="Group of students walking around Strand Campus">
            <a:extLst>
              <a:ext uri="{FF2B5EF4-FFF2-40B4-BE49-F238E27FC236}">
                <a16:creationId xmlns:a16="http://schemas.microsoft.com/office/drawing/2014/main" id="{178B1CE5-1B5E-C947-8C99-B485A71AE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160" y="-736"/>
            <a:ext cx="8123738"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a:solidFill>
                  <a:srgbClr val="FFFFFF"/>
                </a:solidFill>
                <a:latin typeface="+mj-lt"/>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3983055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bullets only">
    <p:bg>
      <p:bgPr>
        <a:solidFill>
          <a:schemeClr val="tx2">
            <a:lumMod val="25000"/>
            <a:lumOff val="75000"/>
            <a:alpha val="60878"/>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GB"/>
              <a:t>Click to edit Master title style</a:t>
            </a:r>
            <a:endParaRPr lang="en-US"/>
          </a:p>
        </p:txBody>
      </p:sp>
      <p:sp>
        <p:nvSpPr>
          <p:cNvPr id="3" name="Content Placeholder 2"/>
          <p:cNvSpPr>
            <a:spLocks noGrp="1"/>
          </p:cNvSpPr>
          <p:nvPr>
            <p:ph idx="1" hasCustomPrompt="1"/>
          </p:nvPr>
        </p:nvSpPr>
        <p:spPr/>
        <p:txBody>
          <a:bodyPr>
            <a:normAutofit/>
          </a:bodyPr>
          <a:lstStyle>
            <a:lvl1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mn-lt"/>
                <a:ea typeface="+mn-ea"/>
                <a:cs typeface="Georgia"/>
              </a:defRPr>
            </a:lvl1pPr>
            <a:lvl2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mn-lt"/>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mn-lt"/>
                <a:ea typeface="+mn-ea"/>
                <a:cs typeface="Georgia"/>
              </a:defRPr>
            </a:lvl5pPr>
            <a:lvl6pPr marL="2286000" indent="0">
              <a:buNone/>
              <a:defRPr/>
            </a:lvl6pPr>
          </a:lstStyle>
          <a:p>
            <a:r>
              <a:rPr lang="en-US"/>
              <a:t>First level bullet point (indent x0)</a:t>
            </a:r>
          </a:p>
          <a:p>
            <a:pPr lvl="3"/>
            <a:r>
              <a:rPr lang="en-US"/>
              <a:t>Second level bullet point (indent x1)</a:t>
            </a:r>
          </a:p>
          <a:p>
            <a:pPr lvl="4"/>
            <a:r>
              <a:rPr lang="en-US"/>
              <a:t>Third level bullet point (indent x2)</a:t>
            </a:r>
          </a:p>
          <a:p>
            <a:pPr lvl="1"/>
            <a:endParaRPr lang="en-US"/>
          </a:p>
        </p:txBody>
      </p:sp>
      <p:sp>
        <p:nvSpPr>
          <p:cNvPr id="4" name="Date Placeholder 3"/>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5" name="Footer Placeholder 4"/>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7" name="Straight Connector 6"/>
          <p:cNvCxnSpPr/>
          <p:nvPr/>
        </p:nvCxnSpPr>
        <p:spPr>
          <a:xfrm>
            <a:off x="480001" y="909220"/>
            <a:ext cx="11232000" cy="0"/>
          </a:xfrm>
          <a:prstGeom prst="line">
            <a:avLst/>
          </a:prstGeom>
          <a:ln w="12700">
            <a:solidFill>
              <a:srgbClr val="C2B6A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KCL-LOGO-UK-1.png">
            <a:extLst>
              <a:ext uri="{FF2B5EF4-FFF2-40B4-BE49-F238E27FC236}">
                <a16:creationId xmlns:a16="http://schemas.microsoft.com/office/drawing/2014/main" id="{6B0BBA19-2B2F-57AF-80E7-E4D60363D9BE}"/>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489316" y="366"/>
            <a:ext cx="1702684" cy="1296713"/>
          </a:xfrm>
          <a:prstGeom prst="rect">
            <a:avLst/>
          </a:prstGeom>
        </p:spPr>
      </p:pic>
    </p:spTree>
    <p:extLst>
      <p:ext uri="{BB962C8B-B14F-4D97-AF65-F5344CB8AC3E}">
        <p14:creationId xmlns:p14="http://schemas.microsoft.com/office/powerpoint/2010/main" val="206784604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lumns - text and bullets">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defRPr>
            </a:lvl1pPr>
          </a:lstStyle>
          <a:p>
            <a:r>
              <a:rPr lang="en-US"/>
              <a:t>Two columns – text and bullets</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buNone/>
              <a:defRPr sz="2000" b="1">
                <a:solidFill>
                  <a:srgbClr val="0A2D50"/>
                </a:solidFill>
                <a:latin typeface="+mj-lt"/>
                <a:cs typeface="Impact"/>
              </a:defRPr>
            </a:lvl1pPr>
            <a:lvl2pPr marL="0" indent="0">
              <a:buNone/>
              <a:defRPr sz="2000">
                <a:latin typeface="+mn-lt"/>
              </a:defRPr>
            </a:lvl2pPr>
            <a:lvl3pPr marL="268715" indent="-268715">
              <a:defRPr sz="2000">
                <a:latin typeface="+mn-lt"/>
              </a:defRPr>
            </a:lvl3pPr>
            <a:lvl4pPr marL="537429" indent="-268715">
              <a:defRPr sz="2000">
                <a:latin typeface="+mn-lt"/>
              </a:defRPr>
            </a:lvl4pPr>
            <a:lvl5pPr marL="806144" indent="-268715">
              <a:defRPr sz="2000">
                <a:latin typeface="+mn-lt"/>
              </a:defRPr>
            </a:lvl5pPr>
            <a:lvl6pPr>
              <a:defRPr sz="1792"/>
            </a:lvl6pPr>
            <a:lvl7pPr>
              <a:defRPr sz="1792"/>
            </a:lvl7pPr>
            <a:lvl8pPr>
              <a:defRPr sz="1792"/>
            </a:lvl8pPr>
            <a:lvl9pPr>
              <a:defRPr sz="1792"/>
            </a:lvl9pPr>
          </a:lstStyle>
          <a:p>
            <a:pPr marL="0" indent="0">
              <a:buNone/>
            </a:pPr>
            <a:r>
              <a:rPr lang="en-US"/>
              <a:t>First line of text/heading/intro would go here, remove bullet (indent x0)</a:t>
            </a:r>
          </a:p>
          <a:p>
            <a:pPr lvl="1"/>
            <a:r>
              <a:rPr lang="en-US"/>
              <a:t>Second line of text would go here (remove bullet, indent x1)</a:t>
            </a:r>
          </a:p>
          <a:p>
            <a:pPr lvl="2"/>
            <a:r>
              <a:rPr lang="en-US"/>
              <a:t>First level bullet point (indent x2)</a:t>
            </a:r>
          </a:p>
          <a:p>
            <a:pPr lvl="3"/>
            <a:r>
              <a:rPr lang="en-US"/>
              <a:t>Second level bullet point (indent x3)</a:t>
            </a:r>
          </a:p>
          <a:p>
            <a:pPr lvl="4"/>
            <a:r>
              <a:rPr lang="en-US"/>
              <a:t>Third level bullet point (indent x4)</a:t>
            </a:r>
          </a:p>
          <a:p>
            <a:endParaRPr lang="en-US"/>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buNone/>
              <a:defRPr sz="2000" b="1">
                <a:solidFill>
                  <a:srgbClr val="0A2D50"/>
                </a:solidFill>
                <a:latin typeface="+mj-lt"/>
                <a:cs typeface="Impact"/>
              </a:defRPr>
            </a:lvl1pPr>
            <a:lvl2pPr marL="0" indent="0">
              <a:buNone/>
              <a:defRPr sz="2000">
                <a:latin typeface="+mn-lt"/>
              </a:defRPr>
            </a:lvl2pPr>
            <a:lvl3pPr marL="268715" indent="-268715">
              <a:defRPr sz="2000">
                <a:latin typeface="+mn-lt"/>
              </a:defRPr>
            </a:lvl3pPr>
            <a:lvl4pPr marL="537429" indent="-268715">
              <a:defRPr sz="2000">
                <a:latin typeface="+mn-lt"/>
              </a:defRPr>
            </a:lvl4pPr>
            <a:lvl5pPr marL="806144" indent="-268715">
              <a:defRPr sz="2000">
                <a:latin typeface="+mn-lt"/>
              </a:defRPr>
            </a:lvl5pPr>
            <a:lvl6pPr>
              <a:defRPr sz="1792"/>
            </a:lvl6pPr>
            <a:lvl7pPr>
              <a:defRPr sz="1792"/>
            </a:lvl7pPr>
            <a:lvl8pPr>
              <a:defRPr sz="1792"/>
            </a:lvl8pPr>
            <a:lvl9pPr>
              <a:defRPr sz="1792"/>
            </a:lvl9pPr>
          </a:lstStyle>
          <a:p>
            <a:r>
              <a:rPr lang="en-US"/>
              <a:t>First line of text/heading/intro would go here, remove bullet (indent x0)</a:t>
            </a:r>
          </a:p>
          <a:p>
            <a:pPr lvl="1"/>
            <a:r>
              <a:rPr lang="en-US"/>
              <a:t>Second line of text would go here (remove bullet, indent x1)</a:t>
            </a:r>
          </a:p>
          <a:p>
            <a:pPr lvl="2"/>
            <a:r>
              <a:rPr lang="en-US"/>
              <a:t>First level bullet point (indent x2)</a:t>
            </a:r>
          </a:p>
          <a:p>
            <a:pPr lvl="3"/>
            <a:r>
              <a:rPr lang="en-US"/>
              <a:t>Second level bullet point (indent x3)</a:t>
            </a:r>
          </a:p>
          <a:p>
            <a:pPr lvl="4"/>
            <a:r>
              <a:rPr lang="en-US"/>
              <a:t>Third level bullet point (indent x4)</a:t>
            </a:r>
          </a:p>
          <a:p>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KCL-LOGO-UK-1.png">
            <a:extLst>
              <a:ext uri="{FF2B5EF4-FFF2-40B4-BE49-F238E27FC236}">
                <a16:creationId xmlns:a16="http://schemas.microsoft.com/office/drawing/2014/main" id="{8F8B0D83-1654-AE75-FBE5-5652AB87F263}"/>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699530" y="367"/>
            <a:ext cx="1492469" cy="1136620"/>
          </a:xfrm>
          <a:prstGeom prst="rect">
            <a:avLst/>
          </a:prstGeom>
        </p:spPr>
      </p:pic>
    </p:spTree>
    <p:extLst>
      <p:ext uri="{BB962C8B-B14F-4D97-AF65-F5344CB8AC3E}">
        <p14:creationId xmlns:p14="http://schemas.microsoft.com/office/powerpoint/2010/main" val="73711407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lumns - bullets only">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defRPr>
            </a:lvl1pPr>
          </a:lstStyle>
          <a:p>
            <a:r>
              <a:rPr lang="en-GB"/>
              <a:t>Two columns – bullets only</a:t>
            </a:r>
            <a:endParaRPr lang="en-US"/>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buNone/>
              <a:defRPr lang="en-US" sz="2000" kern="1200" dirty="0" smtClean="0">
                <a:solidFill>
                  <a:schemeClr val="tx1"/>
                </a:solidFill>
                <a:latin typeface="+mn-lt"/>
                <a:ea typeface="+mn-ea"/>
                <a:cs typeface="Georgia"/>
              </a:defRPr>
            </a:lvl1pPr>
            <a:lvl2pPr marL="0" indent="0">
              <a:buNone/>
              <a:defRPr sz="2000">
                <a:latin typeface="+mn-lt"/>
              </a:defRPr>
            </a:lvl2pPr>
            <a:lvl3pPr marL="268715" indent="-268715">
              <a:defRPr sz="2000">
                <a:latin typeface="+mn-lt"/>
              </a:defRPr>
            </a:lvl3pPr>
            <a:lvl4pPr marL="537429" indent="-268715">
              <a:defRPr sz="2000">
                <a:latin typeface="+mn-lt"/>
              </a:defRPr>
            </a:lvl4pPr>
            <a:lvl5pPr marL="806144" indent="-268715">
              <a:defRPr sz="2000">
                <a:latin typeface="+mn-lt"/>
              </a:defRPr>
            </a:lvl5pPr>
            <a:lvl6pPr>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pPr lvl="0"/>
            <a:endParaRPr lang="en-US"/>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buNone/>
              <a:defRPr lang="en-US" sz="2000" kern="1200" dirty="0" smtClean="0">
                <a:solidFill>
                  <a:schemeClr val="tx1"/>
                </a:solidFill>
                <a:latin typeface="+mn-lt"/>
                <a:ea typeface="+mn-ea"/>
                <a:cs typeface="Georgia"/>
              </a:defRPr>
            </a:lvl1pPr>
            <a:lvl2pPr marL="0" indent="0">
              <a:buNone/>
              <a:defRPr sz="2000">
                <a:latin typeface="+mn-lt"/>
              </a:defRPr>
            </a:lvl2pPr>
            <a:lvl3pPr marL="268715" indent="-268715">
              <a:defRPr sz="2000">
                <a:latin typeface="+mn-lt"/>
              </a:defRPr>
            </a:lvl3pPr>
            <a:lvl4pPr marL="537429" indent="-268715">
              <a:defRPr sz="2000">
                <a:latin typeface="+mn-lt"/>
              </a:defRPr>
            </a:lvl4pPr>
            <a:lvl5pPr marL="806144" indent="-268715">
              <a:defRPr sz="2000">
                <a:latin typeface="+mn-lt"/>
              </a:defRPr>
            </a:lvl5pPr>
            <a:lvl6pPr>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KCL-LOGO-UK-1.png">
            <a:extLst>
              <a:ext uri="{FF2B5EF4-FFF2-40B4-BE49-F238E27FC236}">
                <a16:creationId xmlns:a16="http://schemas.microsoft.com/office/drawing/2014/main" id="{0751916B-3DBA-5B3F-98BF-59D1AD4ED7A8}"/>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489316" y="366"/>
            <a:ext cx="1702684" cy="1296713"/>
          </a:xfrm>
          <a:prstGeom prst="rect">
            <a:avLst/>
          </a:prstGeom>
        </p:spPr>
      </p:pic>
    </p:spTree>
    <p:extLst>
      <p:ext uri="{BB962C8B-B14F-4D97-AF65-F5344CB8AC3E}">
        <p14:creationId xmlns:p14="http://schemas.microsoft.com/office/powerpoint/2010/main" val="320581746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s - text/bullets and image - alt 1">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defRPr>
            </a:lvl1pPr>
          </a:lstStyle>
          <a:p>
            <a:r>
              <a:rPr lang="en-US"/>
              <a:t>Two columns – text/bullets and image – alt 1</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buNone/>
              <a:defRPr sz="2000" b="1">
                <a:solidFill>
                  <a:srgbClr val="0A2D50"/>
                </a:solidFill>
                <a:latin typeface="+mj-lt"/>
                <a:cs typeface="Impact"/>
              </a:defRPr>
            </a:lvl1pPr>
            <a:lvl2pPr marL="0" indent="0">
              <a:buNone/>
              <a:defRPr sz="2000">
                <a:latin typeface="+mn-lt"/>
              </a:defRPr>
            </a:lvl2pPr>
            <a:lvl3pPr marL="268715" indent="-268715">
              <a:defRPr sz="2000">
                <a:latin typeface="+mn-lt"/>
              </a:defRPr>
            </a:lvl3pPr>
            <a:lvl4pPr marL="537429" indent="-268715">
              <a:defRPr sz="1991"/>
            </a:lvl4pPr>
            <a:lvl5pPr marL="806144" indent="-268715">
              <a:defRPr sz="1991"/>
            </a:lvl5pPr>
            <a:lvl6pPr>
              <a:defRPr sz="1792"/>
            </a:lvl6pPr>
            <a:lvl7pPr>
              <a:defRPr sz="1792"/>
            </a:lvl7pPr>
            <a:lvl8pPr>
              <a:defRPr sz="1792"/>
            </a:lvl8pPr>
            <a:lvl9pPr>
              <a:defRPr sz="1792"/>
            </a:lvl9pPr>
          </a:lstStyle>
          <a:p>
            <a:r>
              <a:rPr lang="en-US"/>
              <a:t>First line of text/heading/intro would go here, remove bullet (indent x0)</a:t>
            </a:r>
          </a:p>
          <a:p>
            <a:pPr lvl="1"/>
            <a:r>
              <a:rPr lang="en-US"/>
              <a:t>Second line of text would go here (remove bullet, indent x1)</a:t>
            </a:r>
          </a:p>
          <a:p>
            <a:pPr lvl="2"/>
            <a:r>
              <a:rPr lang="en-US"/>
              <a:t>First level bullet point (indent x2)</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6335667" y="1089025"/>
            <a:ext cx="5376333" cy="4860925"/>
          </a:xfrm>
        </p:spPr>
        <p:txBody>
          <a:bodyPr/>
          <a:lstStyle>
            <a:lvl1pPr>
              <a:defRPr>
                <a:latin typeface="+mn-lt"/>
              </a:defRPr>
            </a:lvl1p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KCL-LOGO-UK-1.png">
            <a:extLst>
              <a:ext uri="{FF2B5EF4-FFF2-40B4-BE49-F238E27FC236}">
                <a16:creationId xmlns:a16="http://schemas.microsoft.com/office/drawing/2014/main" id="{BE09E1AA-F423-7387-0B75-59EC652C3DE0}"/>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909738" y="367"/>
            <a:ext cx="1282262" cy="976532"/>
          </a:xfrm>
          <a:prstGeom prst="rect">
            <a:avLst/>
          </a:prstGeom>
        </p:spPr>
      </p:pic>
    </p:spTree>
    <p:extLst>
      <p:ext uri="{BB962C8B-B14F-4D97-AF65-F5344CB8AC3E}">
        <p14:creationId xmlns:p14="http://schemas.microsoft.com/office/powerpoint/2010/main" val="37172817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s – text/bullets and image – alt 2">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defRPr>
            </a:lvl1pPr>
          </a:lstStyle>
          <a:p>
            <a:r>
              <a:rPr lang="en-US"/>
              <a:t>Two columns – text/bullets and image – alt 2</a:t>
            </a:r>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buNone/>
              <a:defRPr sz="2000" b="1">
                <a:solidFill>
                  <a:srgbClr val="0A2D50"/>
                </a:solidFill>
                <a:latin typeface="+mj-lt"/>
                <a:cs typeface="Impact"/>
              </a:defRPr>
            </a:lvl1pPr>
            <a:lvl2pPr marL="0" indent="0">
              <a:buNone/>
              <a:defRPr sz="2000">
                <a:latin typeface="+mn-lt"/>
              </a:defRPr>
            </a:lvl2pPr>
            <a:lvl3pPr marL="268715" indent="-268715">
              <a:defRPr sz="2000">
                <a:latin typeface="+mn-lt"/>
              </a:defRPr>
            </a:lvl3pPr>
            <a:lvl4pPr marL="537429" indent="-268715">
              <a:defRPr sz="2000">
                <a:latin typeface="+mn-lt"/>
              </a:defRPr>
            </a:lvl4pPr>
            <a:lvl5pPr marL="806144" indent="-268715">
              <a:defRPr sz="2000">
                <a:latin typeface="+mn-lt"/>
              </a:defRPr>
            </a:lvl5pPr>
            <a:lvl6pPr>
              <a:defRPr sz="1792"/>
            </a:lvl6pPr>
            <a:lvl7pPr>
              <a:defRPr sz="1792"/>
            </a:lvl7pPr>
            <a:lvl8pPr>
              <a:defRPr sz="1792"/>
            </a:lvl8pPr>
            <a:lvl9pPr>
              <a:defRPr sz="1792"/>
            </a:lvl9pPr>
          </a:lstStyle>
          <a:p>
            <a:r>
              <a:rPr lang="en-US"/>
              <a:t>First line of text/heading/intro would go here, remove bullet (indent x0)</a:t>
            </a:r>
          </a:p>
          <a:p>
            <a:pPr lvl="1"/>
            <a:r>
              <a:rPr lang="en-US"/>
              <a:t>Second line of text would go here (remove bullet, indent x1)</a:t>
            </a:r>
          </a:p>
          <a:p>
            <a:pPr lvl="2"/>
            <a:r>
              <a:rPr lang="en-US"/>
              <a:t>First level bullet point (indent x2)</a:t>
            </a:r>
          </a:p>
          <a:p>
            <a:pPr lvl="3"/>
            <a:r>
              <a:rPr lang="en-US"/>
              <a:t>Second level bullet point (indent x3)</a:t>
            </a:r>
          </a:p>
          <a:p>
            <a:pPr lvl="4"/>
            <a:r>
              <a:rPr lang="en-US"/>
              <a:t>Third level bullet point (indent x4)</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480001" y="1088356"/>
            <a:ext cx="5376333" cy="4860925"/>
          </a:xfrm>
        </p:spPr>
        <p:txBody>
          <a:bodyPr/>
          <a:lstStyle>
            <a:lvl1pPr>
              <a:defRPr>
                <a:latin typeface="+mn-lt"/>
              </a:defRPr>
            </a:lvl1p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KCL-LOGO-UK-1.png">
            <a:extLst>
              <a:ext uri="{FF2B5EF4-FFF2-40B4-BE49-F238E27FC236}">
                <a16:creationId xmlns:a16="http://schemas.microsoft.com/office/drawing/2014/main" id="{930525CB-C5FD-86F9-5BFB-53E314CF15FF}"/>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798200" y="367"/>
            <a:ext cx="1393800" cy="1061476"/>
          </a:xfrm>
          <a:prstGeom prst="rect">
            <a:avLst/>
          </a:prstGeom>
        </p:spPr>
      </p:pic>
    </p:spTree>
    <p:extLst>
      <p:ext uri="{BB962C8B-B14F-4D97-AF65-F5344CB8AC3E}">
        <p14:creationId xmlns:p14="http://schemas.microsoft.com/office/powerpoint/2010/main" val="313885851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lumns – bullets and image – alt 1">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defRPr>
            </a:lvl1pPr>
          </a:lstStyle>
          <a:p>
            <a:r>
              <a:rPr lang="en-US"/>
              <a:t>Two columns – bullets and image – alt 1</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gn="l" defTabSz="457200" rtl="0" eaLnBrk="1" latinLnBrk="0" hangingPunct="1">
              <a:lnSpc>
                <a:spcPct val="120000"/>
              </a:lnSpc>
              <a:spcBef>
                <a:spcPts val="0"/>
              </a:spcBef>
              <a:buClr>
                <a:srgbClr val="0A2D50"/>
              </a:buClr>
              <a:buFont typeface="Arial"/>
              <a:buNone/>
              <a:defRPr lang="en-GB" sz="2000" kern="1200" dirty="0" smtClean="0">
                <a:solidFill>
                  <a:schemeClr val="tx1"/>
                </a:solidFill>
                <a:latin typeface="+mn-lt"/>
                <a:ea typeface="+mn-ea"/>
                <a:cs typeface="Georgia"/>
              </a:defRPr>
            </a:lvl1pPr>
            <a:lvl2pPr marL="0" indent="0">
              <a:buNone/>
              <a:defRPr sz="2000">
                <a:latin typeface="+mn-lt"/>
              </a:defRPr>
            </a:lvl2pPr>
            <a:lvl3pPr marL="268715" indent="-268715">
              <a:defRPr sz="2000">
                <a:latin typeface="+mn-lt"/>
              </a:defRPr>
            </a:lvl3pPr>
            <a:lvl4pPr marL="537429" indent="-268715">
              <a:defRPr sz="2000">
                <a:latin typeface="+mn-lt"/>
              </a:defRPr>
            </a:lvl4pPr>
            <a:lvl5pPr marL="806144" indent="-268715">
              <a:defRPr sz="2000">
                <a:latin typeface="+mn-lt"/>
              </a:defRPr>
            </a:lvl5pPr>
            <a:lvl6pPr>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pPr lvl="0"/>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6335667" y="1089025"/>
            <a:ext cx="5376333"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KCL-LOGO-UK-1.png">
            <a:extLst>
              <a:ext uri="{FF2B5EF4-FFF2-40B4-BE49-F238E27FC236}">
                <a16:creationId xmlns:a16="http://schemas.microsoft.com/office/drawing/2014/main" id="{3FA802EB-A433-2CE2-E0A6-601E26238D83}"/>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798200" y="367"/>
            <a:ext cx="1393800" cy="1061476"/>
          </a:xfrm>
          <a:prstGeom prst="rect">
            <a:avLst/>
          </a:prstGeom>
        </p:spPr>
      </p:pic>
    </p:spTree>
    <p:extLst>
      <p:ext uri="{BB962C8B-B14F-4D97-AF65-F5344CB8AC3E}">
        <p14:creationId xmlns:p14="http://schemas.microsoft.com/office/powerpoint/2010/main" val="30099820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alt 2">
    <p:spTree>
      <p:nvGrpSpPr>
        <p:cNvPr id="1" name=""/>
        <p:cNvGrpSpPr/>
        <p:nvPr/>
      </p:nvGrpSpPr>
      <p:grpSpPr>
        <a:xfrm>
          <a:off x="0" y="0"/>
          <a:ext cx="0" cy="0"/>
          <a:chOff x="0" y="0"/>
          <a:chExt cx="0" cy="0"/>
        </a:xfrm>
      </p:grpSpPr>
      <p:pic>
        <p:nvPicPr>
          <p:cNvPr id="9" name="_DSC1517.jpg" descr="/Users/mac1/Desktop/_DSC1517.jpg"/>
          <p:cNvPicPr>
            <a:picLocks noChangeAspect="1"/>
          </p:cNvPicPr>
          <p:nvPr userDrawn="1"/>
        </p:nvPicPr>
        <p:blipFill rotWithShape="1">
          <a:blip r:embed="rId2" r:link="rId3">
            <a:extLst>
              <a:ext uri="{28A0092B-C50C-407E-A947-70E740481C1C}">
                <a14:useLocalDpi xmlns:a14="http://schemas.microsoft.com/office/drawing/2010/main" val="0"/>
              </a:ext>
            </a:extLst>
          </a:blip>
          <a:srcRect l="18489" t="488" r="1" b="7904"/>
          <a:stretch>
            <a:fillRect/>
          </a:stretch>
        </p:blipFill>
        <p:spPr>
          <a:xfrm>
            <a:off x="0" y="0"/>
            <a:ext cx="12192000" cy="6858000"/>
          </a:xfrm>
          <a:prstGeom prst="rect">
            <a:avLst/>
          </a:prstGeom>
        </p:spPr>
      </p:pic>
      <p:sp>
        <p:nvSpPr>
          <p:cNvPr id="13" name="Rectangle 12"/>
          <p:cNvSpPr/>
          <p:nvPr userDrawn="1"/>
        </p:nvSpPr>
        <p:spPr>
          <a:xfrm>
            <a:off x="0" y="3460750"/>
            <a:ext cx="12192000" cy="3397250"/>
          </a:xfrm>
          <a:prstGeom prst="rect">
            <a:avLst/>
          </a:prstGeom>
          <a:gradFill flip="none" rotWithShape="1">
            <a:gsLst>
              <a:gs pos="0">
                <a:schemeClr val="tx1">
                  <a:alpha val="80000"/>
                </a:schemeClr>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5598000"/>
            <a:ext cx="11232000" cy="10800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grpSp>
        <p:nvGrpSpPr>
          <p:cNvPr id="12" name="Group 11"/>
          <p:cNvGrpSpPr>
            <a:grpSpLocks noChangeAspect="1"/>
          </p:cNvGrpSpPr>
          <p:nvPr userDrawn="1"/>
        </p:nvGrpSpPr>
        <p:grpSpPr>
          <a:xfrm>
            <a:off x="9912000" y="1"/>
            <a:ext cx="2280000" cy="1303021"/>
            <a:chOff x="7949775" y="1"/>
            <a:chExt cx="1194225" cy="910000"/>
          </a:xfrm>
        </p:grpSpPr>
        <p:sp>
          <p:nvSpPr>
            <p:cNvPr id="14" name="Rectangle 13"/>
            <p:cNvSpPr/>
            <p:nvPr userDrawn="1"/>
          </p:nvSpPr>
          <p:spPr>
            <a:xfrm>
              <a:off x="7949775" y="1"/>
              <a:ext cx="1194225" cy="91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KCL-LOGO-UK-1.pn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7949775" y="258"/>
              <a:ext cx="1194225" cy="909486"/>
            </a:xfrm>
            <a:prstGeom prst="rect">
              <a:avLst/>
            </a:prstGeom>
          </p:spPr>
        </p:pic>
      </p:grpSp>
    </p:spTree>
    <p:extLst>
      <p:ext uri="{BB962C8B-B14F-4D97-AF65-F5344CB8AC3E}">
        <p14:creationId xmlns:p14="http://schemas.microsoft.com/office/powerpoint/2010/main" val="365930914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s – bullets and image – alt 2">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Two columns – bullets and image – alt 2</a:t>
            </a:r>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buFont typeface="Arial" panose="020B0604020202020204" pitchFamily="34" charset="0"/>
              <a:buNone/>
              <a:defRPr lang="en-US" sz="2000" kern="1200" dirty="0" smtClean="0">
                <a:solidFill>
                  <a:schemeClr val="tx1"/>
                </a:solidFill>
                <a:latin typeface="+mn-lt"/>
                <a:ea typeface="+mn-ea"/>
                <a:cs typeface="Georgia"/>
              </a:defRPr>
            </a:lvl1pPr>
            <a:lvl2pPr marL="342900" indent="-342900">
              <a:buFont typeface="Arial" panose="020B0604020202020204" pitchFamily="34" charset="0"/>
              <a:buChar char="•"/>
              <a:defRPr sz="2000">
                <a:latin typeface="+mn-lt"/>
              </a:defRPr>
            </a:lvl2pPr>
            <a:lvl3pPr marL="342900" indent="-342900">
              <a:buFont typeface="Arial" panose="020B0604020202020204" pitchFamily="34" charset="0"/>
              <a:buChar char="•"/>
              <a:defRPr sz="2000">
                <a:latin typeface="+mn-lt"/>
              </a:defRPr>
            </a:lvl3pPr>
            <a:lvl4pPr marL="268714" indent="0">
              <a:buFont typeface="Arial" panose="020B0604020202020204" pitchFamily="34" charset="0"/>
              <a:buNone/>
              <a:defRPr sz="2000">
                <a:latin typeface="+mn-lt"/>
              </a:defRPr>
            </a:lvl4pPr>
            <a:lvl5pPr marL="537429" indent="0">
              <a:buFont typeface="Arial" panose="020B0604020202020204" pitchFamily="34" charset="0"/>
              <a:buNone/>
              <a:defRPr sz="2000">
                <a:latin typeface="+mn-lt"/>
              </a:defRPr>
            </a:lvl5pPr>
            <a:lvl6pPr marL="2286000" indent="0">
              <a:buNone/>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480001" y="1088356"/>
            <a:ext cx="5376333"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KCL-LOGO-UK-1.png">
            <a:extLst>
              <a:ext uri="{FF2B5EF4-FFF2-40B4-BE49-F238E27FC236}">
                <a16:creationId xmlns:a16="http://schemas.microsoft.com/office/drawing/2014/main" id="{26F1FB19-C982-D1F2-554D-3B1AF85CD4E6}"/>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798200" y="367"/>
            <a:ext cx="1393800" cy="1061476"/>
          </a:xfrm>
          <a:prstGeom prst="rect">
            <a:avLst/>
          </a:prstGeom>
        </p:spPr>
      </p:pic>
    </p:spTree>
    <p:extLst>
      <p:ext uri="{BB962C8B-B14F-4D97-AF65-F5344CB8AC3E}">
        <p14:creationId xmlns:p14="http://schemas.microsoft.com/office/powerpoint/2010/main" val="351252491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x1  with caption">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Picture x1</a:t>
            </a:r>
          </a:p>
        </p:txBody>
      </p:sp>
      <p:sp>
        <p:nvSpPr>
          <p:cNvPr id="4" name="Date Placeholder 3"/>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5" name="Footer Placeholder 4"/>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7" name="Straight Connector 6"/>
          <p:cNvCxnSpPr/>
          <p:nvPr/>
        </p:nvCxnSpPr>
        <p:spPr>
          <a:xfrm>
            <a:off x="480001" y="909220"/>
            <a:ext cx="11232000" cy="0"/>
          </a:xfrm>
          <a:prstGeom prst="line">
            <a:avLst/>
          </a:prstGeom>
          <a:ln w="12700">
            <a:solidFill>
              <a:srgbClr val="C2B6A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9">
            <a:extLst>
              <a:ext uri="{FF2B5EF4-FFF2-40B4-BE49-F238E27FC236}">
                <a16:creationId xmlns:a16="http://schemas.microsoft.com/office/drawing/2014/main" id="{B134C904-740B-E84D-B324-36B6DE7B233C}"/>
              </a:ext>
            </a:extLst>
          </p:cNvPr>
          <p:cNvSpPr>
            <a:spLocks noGrp="1"/>
          </p:cNvSpPr>
          <p:nvPr>
            <p:ph type="pic" sz="quarter" idx="13"/>
          </p:nvPr>
        </p:nvSpPr>
        <p:spPr>
          <a:xfrm>
            <a:off x="479425" y="1049338"/>
            <a:ext cx="11233150" cy="4758792"/>
          </a:xfrm>
        </p:spPr>
        <p:txBody>
          <a:bodyPr/>
          <a:lstStyle/>
          <a:p>
            <a:endParaRPr lang="en-US"/>
          </a:p>
        </p:txBody>
      </p:sp>
      <p:sp>
        <p:nvSpPr>
          <p:cNvPr id="11" name="Text Placeholder 3">
            <a:extLst>
              <a:ext uri="{FF2B5EF4-FFF2-40B4-BE49-F238E27FC236}">
                <a16:creationId xmlns:a16="http://schemas.microsoft.com/office/drawing/2014/main" id="{3029D345-CF89-564D-B6D0-39BB56CBE9BE}"/>
              </a:ext>
            </a:extLst>
          </p:cNvPr>
          <p:cNvSpPr>
            <a:spLocks noGrp="1"/>
          </p:cNvSpPr>
          <p:nvPr>
            <p:ph type="body" sz="half" idx="2"/>
          </p:nvPr>
        </p:nvSpPr>
        <p:spPr>
          <a:xfrm>
            <a:off x="482063" y="5949280"/>
            <a:ext cx="11280263" cy="5487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pic>
        <p:nvPicPr>
          <p:cNvPr id="3" name="KCL-LOGO-UK-1.png">
            <a:extLst>
              <a:ext uri="{FF2B5EF4-FFF2-40B4-BE49-F238E27FC236}">
                <a16:creationId xmlns:a16="http://schemas.microsoft.com/office/drawing/2014/main" id="{A966B5F4-432D-CAFB-98D7-371EDC251354}"/>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798200" y="367"/>
            <a:ext cx="1393800" cy="1061476"/>
          </a:xfrm>
          <a:prstGeom prst="rect">
            <a:avLst/>
          </a:prstGeom>
        </p:spPr>
      </p:pic>
    </p:spTree>
    <p:extLst>
      <p:ext uri="{BB962C8B-B14F-4D97-AF65-F5344CB8AC3E}">
        <p14:creationId xmlns:p14="http://schemas.microsoft.com/office/powerpoint/2010/main" val="299688848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x 4 with caption">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0002" y="1088720"/>
            <a:ext cx="5496000"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4" name="Text Placeholder 3"/>
          <p:cNvSpPr>
            <a:spLocks noGrp="1"/>
          </p:cNvSpPr>
          <p:nvPr>
            <p:ph type="body" sz="half" idx="2"/>
          </p:nvPr>
        </p:nvSpPr>
        <p:spPr>
          <a:xfrm>
            <a:off x="480001" y="5949280"/>
            <a:ext cx="11232000" cy="548720"/>
          </a:xfrm>
        </p:spPr>
        <p:txBody>
          <a:bodyPr/>
          <a:lstStyle>
            <a:lvl1pPr marL="0" indent="0">
              <a:buNone/>
              <a:defRPr sz="1394"/>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GB"/>
              <a:t>Click to edit Master text styles</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7" name="Picture Placeholder 2"/>
          <p:cNvSpPr>
            <a:spLocks noGrp="1"/>
          </p:cNvSpPr>
          <p:nvPr>
            <p:ph type="pic" idx="13"/>
          </p:nvPr>
        </p:nvSpPr>
        <p:spPr>
          <a:xfrm>
            <a:off x="480002" y="3519000"/>
            <a:ext cx="5496000"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8" name="Picture Placeholder 2"/>
          <p:cNvSpPr>
            <a:spLocks noGrp="1"/>
          </p:cNvSpPr>
          <p:nvPr>
            <p:ph type="pic" idx="14"/>
          </p:nvPr>
        </p:nvSpPr>
        <p:spPr>
          <a:xfrm>
            <a:off x="6215999" y="1088720"/>
            <a:ext cx="5499043"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9" name="Picture Placeholder 2"/>
          <p:cNvSpPr>
            <a:spLocks noGrp="1"/>
          </p:cNvSpPr>
          <p:nvPr>
            <p:ph type="pic" idx="15"/>
          </p:nvPr>
        </p:nvSpPr>
        <p:spPr>
          <a:xfrm>
            <a:off x="6215999" y="3519000"/>
            <a:ext cx="5499043"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2" name="Title 1"/>
          <p:cNvSpPr>
            <a:spLocks noGrp="1"/>
          </p:cNvSpPr>
          <p:nvPr>
            <p:ph type="title" hasCustomPrompt="1"/>
          </p:nvPr>
        </p:nvSpPr>
        <p:spPr/>
        <p:txBody>
          <a:bodyPr/>
          <a:lstStyle/>
          <a:p>
            <a:r>
              <a:rPr lang="en-US"/>
              <a:t>Picture x4</a:t>
            </a:r>
          </a:p>
        </p:txBody>
      </p:sp>
      <p:cxnSp>
        <p:nvCxnSpPr>
          <p:cNvPr id="14" name="Straight Connector 13"/>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KCL-LOGO-UK-1.png">
            <a:extLst>
              <a:ext uri="{FF2B5EF4-FFF2-40B4-BE49-F238E27FC236}">
                <a16:creationId xmlns:a16="http://schemas.microsoft.com/office/drawing/2014/main" id="{3A57EAE6-C979-FE90-A7F1-2ABA0B204A37}"/>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798200" y="367"/>
            <a:ext cx="1393800" cy="1061476"/>
          </a:xfrm>
          <a:prstGeom prst="rect">
            <a:avLst/>
          </a:prstGeom>
        </p:spPr>
      </p:pic>
    </p:spTree>
    <p:extLst>
      <p:ext uri="{BB962C8B-B14F-4D97-AF65-F5344CB8AC3E}">
        <p14:creationId xmlns:p14="http://schemas.microsoft.com/office/powerpoint/2010/main" val="364282380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x 6 with caption">
    <p:bg>
      <p:bgPr>
        <a:solidFill>
          <a:schemeClr val="tx2">
            <a:lumMod val="25000"/>
            <a:lumOff val="75000"/>
            <a:alpha val="61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0003" y="1088720"/>
            <a:ext cx="3600028"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4" name="Text Placeholder 3"/>
          <p:cNvSpPr>
            <a:spLocks noGrp="1"/>
          </p:cNvSpPr>
          <p:nvPr>
            <p:ph type="body" sz="half" idx="2"/>
          </p:nvPr>
        </p:nvSpPr>
        <p:spPr>
          <a:xfrm>
            <a:off x="480001" y="5949280"/>
            <a:ext cx="11232000" cy="548720"/>
          </a:xfrm>
        </p:spPr>
        <p:txBody>
          <a:bodyPr/>
          <a:lstStyle>
            <a:lvl1pPr marL="0" indent="0">
              <a:buNone/>
              <a:defRPr sz="1394"/>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GB"/>
              <a:t>Click to edit Master text styles</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D46D31-4F81-C84C-9C9E-CC304FB2B6EB}" type="datetimeFigureOut">
              <a:rPr lang="en-US" smtClean="0"/>
              <a:pPr/>
              <a:t>4/8/2025</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7" name="Picture Placeholder 2"/>
          <p:cNvSpPr>
            <a:spLocks noGrp="1"/>
          </p:cNvSpPr>
          <p:nvPr>
            <p:ph type="pic" idx="13"/>
          </p:nvPr>
        </p:nvSpPr>
        <p:spPr>
          <a:xfrm>
            <a:off x="480003" y="3519000"/>
            <a:ext cx="3600028"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8" name="Picture Placeholder 2"/>
          <p:cNvSpPr>
            <a:spLocks noGrp="1"/>
          </p:cNvSpPr>
          <p:nvPr>
            <p:ph type="pic" idx="14"/>
          </p:nvPr>
        </p:nvSpPr>
        <p:spPr>
          <a:xfrm>
            <a:off x="8111970"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9" name="Picture Placeholder 2"/>
          <p:cNvSpPr>
            <a:spLocks noGrp="1"/>
          </p:cNvSpPr>
          <p:nvPr>
            <p:ph type="pic" idx="15"/>
          </p:nvPr>
        </p:nvSpPr>
        <p:spPr>
          <a:xfrm>
            <a:off x="8111970"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2" name="Title 1"/>
          <p:cNvSpPr>
            <a:spLocks noGrp="1"/>
          </p:cNvSpPr>
          <p:nvPr>
            <p:ph type="title" hasCustomPrompt="1"/>
          </p:nvPr>
        </p:nvSpPr>
        <p:spPr/>
        <p:txBody>
          <a:bodyPr/>
          <a:lstStyle/>
          <a:p>
            <a:r>
              <a:rPr lang="en-US"/>
              <a:t>Picture x6</a:t>
            </a:r>
          </a:p>
        </p:txBody>
      </p:sp>
      <p:sp>
        <p:nvSpPr>
          <p:cNvPr id="24" name="Picture Placeholder 2"/>
          <p:cNvSpPr>
            <a:spLocks noGrp="1"/>
          </p:cNvSpPr>
          <p:nvPr>
            <p:ph type="pic" idx="16"/>
          </p:nvPr>
        </p:nvSpPr>
        <p:spPr>
          <a:xfrm>
            <a:off x="4295986"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25" name="Picture Placeholder 2"/>
          <p:cNvSpPr>
            <a:spLocks noGrp="1"/>
          </p:cNvSpPr>
          <p:nvPr>
            <p:ph type="pic" idx="17"/>
          </p:nvPr>
        </p:nvSpPr>
        <p:spPr>
          <a:xfrm>
            <a:off x="4295986"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cxnSp>
        <p:nvCxnSpPr>
          <p:cNvPr id="20" name="Straight Connector 19"/>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KCL-LOGO-UK-1.png">
            <a:extLst>
              <a:ext uri="{FF2B5EF4-FFF2-40B4-BE49-F238E27FC236}">
                <a16:creationId xmlns:a16="http://schemas.microsoft.com/office/drawing/2014/main" id="{B6FE2B21-7CF1-B3F1-30B2-B3D785196E2A}"/>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10798200" y="367"/>
            <a:ext cx="1393800" cy="1061476"/>
          </a:xfrm>
          <a:prstGeom prst="rect">
            <a:avLst/>
          </a:prstGeom>
        </p:spPr>
      </p:pic>
    </p:spTree>
    <p:extLst>
      <p:ext uri="{BB962C8B-B14F-4D97-AF65-F5344CB8AC3E}">
        <p14:creationId xmlns:p14="http://schemas.microsoft.com/office/powerpoint/2010/main" val="99071609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vider - tea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276265152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vider - sea blu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338209255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vider - oran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1080000"/>
          </a:xfrm>
        </p:spPr>
        <p:txBody>
          <a:bodyPr/>
          <a:lstStyle>
            <a:lvl1pPr marL="0" indent="0" algn="l">
              <a:buNone/>
              <a:defRPr>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128557682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vider - sky blue">
    <p:bg>
      <p:bgPr>
        <a:solidFill>
          <a:srgbClr val="9999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a:solidFill>
                  <a:srgbClr val="FFFFF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66294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5A6469"/>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ED64C56-7BE9-5D41-824D-0319FFA616DD}"/>
              </a:ext>
            </a:extLst>
          </p:cNvPr>
          <p:cNvSpPr>
            <a:spLocks noGrp="1"/>
          </p:cNvSpPr>
          <p:nvPr>
            <p:ph type="body" sz="quarter" idx="10" hasCustomPrompt="1"/>
          </p:nvPr>
        </p:nvSpPr>
        <p:spPr>
          <a:xfrm>
            <a:off x="489623" y="3420000"/>
            <a:ext cx="11231999" cy="2520000"/>
          </a:xfrm>
        </p:spPr>
        <p:txBody>
          <a:bodyPr>
            <a:noAutofit/>
          </a:bodyPr>
          <a:lstStyle>
            <a:lvl1pPr marL="0" indent="0">
              <a:buNone/>
              <a:defRPr sz="2000">
                <a:solidFill>
                  <a:schemeClr val="bg1"/>
                </a:solidFill>
              </a:defRPr>
            </a:lvl1pPr>
          </a:lstStyle>
          <a:p>
            <a:pPr lvl="0"/>
            <a:r>
              <a:rPr lang="en-GB" b="1">
                <a:solidFill>
                  <a:schemeClr val="bg1"/>
                </a:solidFill>
              </a:rPr>
              <a:t>Contact details/for more information</a:t>
            </a:r>
            <a:br>
              <a:rPr lang="en-GB">
                <a:solidFill>
                  <a:schemeClr val="bg1"/>
                </a:solidFill>
              </a:rPr>
            </a:br>
            <a:r>
              <a:rPr lang="en-GB">
                <a:solidFill>
                  <a:schemeClr val="bg1"/>
                </a:solidFill>
              </a:rPr>
              <a:t>Contact details 1</a:t>
            </a:r>
            <a:br>
              <a:rPr lang="en-GB">
                <a:solidFill>
                  <a:schemeClr val="bg1"/>
                </a:solidFill>
              </a:rPr>
            </a:br>
            <a:r>
              <a:rPr lang="en-GB">
                <a:solidFill>
                  <a:schemeClr val="bg1"/>
                </a:solidFill>
              </a:rPr>
              <a:t>Contact details 2</a:t>
            </a:r>
            <a:br>
              <a:rPr lang="en-GB">
                <a:solidFill>
                  <a:schemeClr val="bg1"/>
                </a:solidFill>
              </a:rPr>
            </a:br>
            <a:r>
              <a:rPr lang="en-GB">
                <a:solidFill>
                  <a:schemeClr val="bg1"/>
                </a:solidFill>
              </a:rPr>
              <a:t>Contact details 3</a:t>
            </a:r>
            <a:br>
              <a:rPr lang="en-GB">
                <a:solidFill>
                  <a:schemeClr val="bg1"/>
                </a:solidFill>
              </a:rPr>
            </a:br>
            <a:r>
              <a:rPr lang="en-GB">
                <a:solidFill>
                  <a:schemeClr val="bg1"/>
                </a:solidFill>
              </a:rPr>
              <a:t>+44 (0)20 7848 XXXX</a:t>
            </a:r>
            <a:br>
              <a:rPr lang="en-GB">
                <a:solidFill>
                  <a:schemeClr val="bg1"/>
                </a:solidFill>
              </a:rPr>
            </a:br>
            <a:r>
              <a:rPr lang="en-GB" err="1">
                <a:solidFill>
                  <a:schemeClr val="bg1"/>
                </a:solidFill>
              </a:rPr>
              <a:t>xxxx@kcl.ac.uk</a:t>
            </a:r>
            <a:br>
              <a:rPr lang="en-GB">
                <a:solidFill>
                  <a:schemeClr val="bg1"/>
                </a:solidFill>
              </a:rPr>
            </a:br>
            <a:r>
              <a:rPr lang="en-GB" err="1">
                <a:solidFill>
                  <a:schemeClr val="bg1"/>
                </a:solidFill>
              </a:rPr>
              <a:t>www.kcl.ac.uk</a:t>
            </a:r>
            <a:r>
              <a:rPr lang="en-GB">
                <a:solidFill>
                  <a:schemeClr val="bg1"/>
                </a:solidFill>
              </a:rPr>
              <a:t>/</a:t>
            </a:r>
            <a:r>
              <a:rPr lang="en-GB" err="1">
                <a:solidFill>
                  <a:schemeClr val="bg1"/>
                </a:solidFill>
              </a:rPr>
              <a:t>xxxx</a:t>
            </a:r>
            <a:endParaRPr lang="en-US"/>
          </a:p>
        </p:txBody>
      </p:sp>
      <p:sp>
        <p:nvSpPr>
          <p:cNvPr id="2" name="Title 1"/>
          <p:cNvSpPr>
            <a:spLocks noGrp="1"/>
          </p:cNvSpPr>
          <p:nvPr>
            <p:ph type="ctrTitle" hasCustomPrompt="1"/>
          </p:nvPr>
        </p:nvSpPr>
        <p:spPr>
          <a:xfrm>
            <a:off x="489623" y="2184934"/>
            <a:ext cx="7662972" cy="1053665"/>
          </a:xfrm>
        </p:spPr>
        <p:txBody>
          <a:bodyPr anchor="b" anchorCtr="0">
            <a:normAutofit/>
          </a:bodyPr>
          <a:lstStyle>
            <a:lvl1pPr>
              <a:defRPr sz="4500">
                <a:solidFill>
                  <a:srgbClr val="FFFFFF"/>
                </a:solidFill>
                <a:latin typeface="+mj-lt"/>
              </a:defRPr>
            </a:lvl1pPr>
          </a:lstStyle>
          <a:p>
            <a:r>
              <a:rPr lang="en-GB"/>
              <a:t>Thank you</a:t>
            </a:r>
            <a:endParaRPr lang="en-US"/>
          </a:p>
        </p:txBody>
      </p:sp>
      <p:grpSp>
        <p:nvGrpSpPr>
          <p:cNvPr id="7" name="Group 6"/>
          <p:cNvGrpSpPr>
            <a:grpSpLocks noChangeAspect="1"/>
          </p:cNvGrpSpPr>
          <p:nvPr userDrawn="1"/>
        </p:nvGrpSpPr>
        <p:grpSpPr>
          <a:xfrm>
            <a:off x="10489316" y="1"/>
            <a:ext cx="1702684" cy="1303021"/>
            <a:chOff x="7949775" y="1"/>
            <a:chExt cx="1194225" cy="910000"/>
          </a:xfrm>
        </p:grpSpPr>
        <p:sp>
          <p:nvSpPr>
            <p:cNvPr id="8" name="Rectangle 7"/>
            <p:cNvSpPr/>
            <p:nvPr userDrawn="1"/>
          </p:nvSpPr>
          <p:spPr>
            <a:xfrm>
              <a:off x="7949775" y="1"/>
              <a:ext cx="1194225" cy="91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2"/>
            </a:p>
          </p:txBody>
        </p:sp>
        <p:pic>
          <p:nvPicPr>
            <p:cNvPr id="9" name="KCL-LOGO-UK-1.png"/>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7949775" y="258"/>
              <a:ext cx="1194225" cy="909486"/>
            </a:xfrm>
            <a:prstGeom prst="rect">
              <a:avLst/>
            </a:prstGeom>
          </p:spPr>
        </p:pic>
      </p:grpSp>
      <p:sp>
        <p:nvSpPr>
          <p:cNvPr id="18" name="Text Placeholder 9">
            <a:extLst>
              <a:ext uri="{FF2B5EF4-FFF2-40B4-BE49-F238E27FC236}">
                <a16:creationId xmlns:a16="http://schemas.microsoft.com/office/drawing/2014/main" id="{62F5BC61-7D93-C442-AAE8-F327F7EC1854}"/>
              </a:ext>
            </a:extLst>
          </p:cNvPr>
          <p:cNvSpPr>
            <a:spLocks noGrp="1"/>
          </p:cNvSpPr>
          <p:nvPr>
            <p:ph type="body" sz="quarter" idx="11" hasCustomPrompt="1"/>
          </p:nvPr>
        </p:nvSpPr>
        <p:spPr>
          <a:xfrm>
            <a:off x="489623" y="6121401"/>
            <a:ext cx="11231999" cy="380749"/>
          </a:xfrm>
        </p:spPr>
        <p:txBody>
          <a:bodyPr wrap="square">
            <a:noAutofit/>
          </a:bodyPr>
          <a:lstStyle>
            <a:lvl1pPr marL="0" marR="0" indent="0" algn="l" defTabSz="457200" rtl="0" eaLnBrk="1" fontAlgn="auto" latinLnBrk="0" hangingPunct="1">
              <a:lnSpc>
                <a:spcPct val="120000"/>
              </a:lnSpc>
              <a:spcBef>
                <a:spcPts val="0"/>
              </a:spcBef>
              <a:spcAft>
                <a:spcPts val="0"/>
              </a:spcAft>
              <a:buClr>
                <a:srgbClr val="0A2D50"/>
              </a:buClr>
              <a:buSzTx/>
              <a:buFont typeface="Arial"/>
              <a:buNone/>
              <a:tabLst/>
              <a:defRPr sz="1200">
                <a:solidFill>
                  <a:schemeClr val="bg1"/>
                </a:solidFill>
                <a:latin typeface="+mn-lt"/>
              </a:defRPr>
            </a:lvl1pPr>
          </a:lstStyle>
          <a:p>
            <a:pPr marL="0" marR="0" lvl="0" indent="0" algn="l" defTabSz="457200" rtl="0" eaLnBrk="1" fontAlgn="auto" latinLnBrk="0" hangingPunct="1">
              <a:lnSpc>
                <a:spcPct val="120000"/>
              </a:lnSpc>
              <a:spcBef>
                <a:spcPts val="0"/>
              </a:spcBef>
              <a:spcAft>
                <a:spcPts val="0"/>
              </a:spcAft>
              <a:buClr>
                <a:srgbClr val="0A2D50"/>
              </a:buClr>
              <a:buSzTx/>
              <a:buFont typeface="Arial"/>
              <a:buNone/>
              <a:tabLst/>
              <a:defRPr/>
            </a:pPr>
            <a:r>
              <a:rPr lang="en-US" sz="1600">
                <a:latin typeface="Georgia" panose="02040502050405020303" pitchFamily="18" charset="0"/>
              </a:rPr>
              <a:t>© 2020 King’s College London. All rights reserved</a:t>
            </a:r>
          </a:p>
          <a:p>
            <a:pPr lvl="0"/>
            <a:endParaRPr lang="en-US"/>
          </a:p>
        </p:txBody>
      </p:sp>
    </p:spTree>
    <p:extLst>
      <p:ext uri="{BB962C8B-B14F-4D97-AF65-F5344CB8AC3E}">
        <p14:creationId xmlns:p14="http://schemas.microsoft.com/office/powerpoint/2010/main" val="25453902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joint - alt 2">
    <p:spTree>
      <p:nvGrpSpPr>
        <p:cNvPr id="1" name=""/>
        <p:cNvGrpSpPr/>
        <p:nvPr/>
      </p:nvGrpSpPr>
      <p:grpSpPr>
        <a:xfrm>
          <a:off x="0" y="0"/>
          <a:ext cx="0" cy="0"/>
          <a:chOff x="0" y="0"/>
          <a:chExt cx="0" cy="0"/>
        </a:xfrm>
      </p:grpSpPr>
      <p:pic>
        <p:nvPicPr>
          <p:cNvPr id="14" name="_DSC1517.jpg" descr="/Users/mac1/Desktop/_DSC1517.jpg"/>
          <p:cNvPicPr>
            <a:picLocks noChangeAspect="1"/>
          </p:cNvPicPr>
          <p:nvPr userDrawn="1"/>
        </p:nvPicPr>
        <p:blipFill rotWithShape="1">
          <a:blip r:embed="rId2" r:link="rId3">
            <a:extLst>
              <a:ext uri="{28A0092B-C50C-407E-A947-70E740481C1C}">
                <a14:useLocalDpi xmlns:a14="http://schemas.microsoft.com/office/drawing/2010/main" val="0"/>
              </a:ext>
            </a:extLst>
          </a:blip>
          <a:srcRect l="18489" t="487" r="1" b="25310"/>
          <a:stretch>
            <a:fillRect/>
          </a:stretch>
        </p:blipFill>
        <p:spPr>
          <a:xfrm>
            <a:off x="0" y="1"/>
            <a:ext cx="12192000" cy="5554979"/>
          </a:xfrm>
          <a:prstGeom prst="rect">
            <a:avLst/>
          </a:prstGeom>
        </p:spPr>
      </p:pic>
      <p:sp>
        <p:nvSpPr>
          <p:cNvPr id="16" name="Rectangle 15"/>
          <p:cNvSpPr/>
          <p:nvPr userDrawn="1"/>
        </p:nvSpPr>
        <p:spPr>
          <a:xfrm>
            <a:off x="0" y="0"/>
            <a:ext cx="12192000" cy="3397250"/>
          </a:xfrm>
          <a:prstGeom prst="rect">
            <a:avLst/>
          </a:prstGeom>
          <a:gradFill flip="none" rotWithShape="1">
            <a:gsLst>
              <a:gs pos="0">
                <a:schemeClr val="tx1">
                  <a:alpha val="50000"/>
                </a:schemeClr>
              </a:gs>
              <a:gs pos="100000">
                <a:srgbClr val="FFFFFF">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480000" y="180001"/>
            <a:ext cx="11232000" cy="1080000"/>
          </a:xfrm>
        </p:spPr>
        <p:txBody>
          <a:bodyPr anchor="t" anchorCtr="0">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1440000"/>
            <a:ext cx="11232000" cy="8917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p:nvPr>
        </p:nvSpPr>
        <p:spPr>
          <a:xfrm>
            <a:off x="480483" y="5726296"/>
            <a:ext cx="9005759" cy="951707"/>
          </a:xfrm>
        </p:spPr>
        <p:txBody>
          <a:bodyPr/>
          <a:lstStyle/>
          <a:p>
            <a:r>
              <a:rPr lang="en-GB"/>
              <a:t>Drag picture to placeholder or click icon to add</a:t>
            </a:r>
            <a:endParaRPr lang="en-US"/>
          </a:p>
        </p:txBody>
      </p:sp>
      <p:pic>
        <p:nvPicPr>
          <p:cNvPr id="10" name="KCL-LOGO-UK-1.pn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9912000" y="5555716"/>
            <a:ext cx="2280000" cy="1302285"/>
          </a:xfrm>
          <a:prstGeom prst="rect">
            <a:avLst/>
          </a:prstGeom>
        </p:spPr>
      </p:pic>
    </p:spTree>
    <p:extLst>
      <p:ext uri="{BB962C8B-B14F-4D97-AF65-F5344CB8AC3E}">
        <p14:creationId xmlns:p14="http://schemas.microsoft.com/office/powerpoint/2010/main" val="1531013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alt 3">
    <p:spTree>
      <p:nvGrpSpPr>
        <p:cNvPr id="1" name=""/>
        <p:cNvGrpSpPr/>
        <p:nvPr/>
      </p:nvGrpSpPr>
      <p:grpSpPr>
        <a:xfrm>
          <a:off x="0" y="0"/>
          <a:ext cx="0" cy="0"/>
          <a:chOff x="0" y="0"/>
          <a:chExt cx="0" cy="0"/>
        </a:xfrm>
      </p:grpSpPr>
      <p:pic>
        <p:nvPicPr>
          <p:cNvPr id="9" name="_DSC1517.jpg"/>
          <p:cNvPicPr>
            <a:picLocks noChangeAspect="1"/>
          </p:cNvPicPr>
          <p:nvPr userDrawn="1"/>
        </p:nvPicPr>
        <p:blipFill rotWithShape="1">
          <a:blip r:embed="rId2" r:link="rId3">
            <a:extLst>
              <a:ext uri="{28A0092B-C50C-407E-A947-70E740481C1C}">
                <a14:useLocalDpi xmlns:a14="http://schemas.microsoft.com/office/drawing/2010/main" val="0"/>
              </a:ext>
            </a:extLst>
          </a:blip>
          <a:srcRect l="11345" r="4990" b="5970"/>
          <a:stretch>
            <a:fillRect/>
          </a:stretch>
        </p:blipFill>
        <p:spPr>
          <a:xfrm>
            <a:off x="0" y="0"/>
            <a:ext cx="12192000" cy="6858000"/>
          </a:xfrm>
          <a:prstGeom prst="rect">
            <a:avLst/>
          </a:prstGeom>
        </p:spPr>
      </p:pic>
      <p:sp>
        <p:nvSpPr>
          <p:cNvPr id="13" name="Rectangle 12"/>
          <p:cNvSpPr/>
          <p:nvPr userDrawn="1"/>
        </p:nvSpPr>
        <p:spPr>
          <a:xfrm>
            <a:off x="0" y="3460750"/>
            <a:ext cx="12192000" cy="3397250"/>
          </a:xfrm>
          <a:prstGeom prst="rect">
            <a:avLst/>
          </a:prstGeom>
          <a:gradFill flip="none" rotWithShape="1">
            <a:gsLst>
              <a:gs pos="0">
                <a:schemeClr val="tx1">
                  <a:alpha val="80000"/>
                </a:schemeClr>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5598000"/>
            <a:ext cx="11232000" cy="10800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grpSp>
        <p:nvGrpSpPr>
          <p:cNvPr id="12" name="Group 11"/>
          <p:cNvGrpSpPr>
            <a:grpSpLocks noChangeAspect="1"/>
          </p:cNvGrpSpPr>
          <p:nvPr userDrawn="1"/>
        </p:nvGrpSpPr>
        <p:grpSpPr>
          <a:xfrm>
            <a:off x="9912000" y="1"/>
            <a:ext cx="2280000" cy="1303021"/>
            <a:chOff x="7949775" y="1"/>
            <a:chExt cx="1194225" cy="910000"/>
          </a:xfrm>
        </p:grpSpPr>
        <p:sp>
          <p:nvSpPr>
            <p:cNvPr id="14" name="Rectangle 13"/>
            <p:cNvSpPr/>
            <p:nvPr userDrawn="1"/>
          </p:nvSpPr>
          <p:spPr>
            <a:xfrm>
              <a:off x="7949775" y="1"/>
              <a:ext cx="1194225" cy="91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KCL-LOGO-UK-1.pn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7949775" y="258"/>
              <a:ext cx="1194225" cy="909486"/>
            </a:xfrm>
            <a:prstGeom prst="rect">
              <a:avLst/>
            </a:prstGeom>
          </p:spPr>
        </p:pic>
      </p:grpSp>
    </p:spTree>
    <p:extLst>
      <p:ext uri="{BB962C8B-B14F-4D97-AF65-F5344CB8AC3E}">
        <p14:creationId xmlns:p14="http://schemas.microsoft.com/office/powerpoint/2010/main" val="35555154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 joint - alt 3">
    <p:spTree>
      <p:nvGrpSpPr>
        <p:cNvPr id="1" name=""/>
        <p:cNvGrpSpPr/>
        <p:nvPr/>
      </p:nvGrpSpPr>
      <p:grpSpPr>
        <a:xfrm>
          <a:off x="0" y="0"/>
          <a:ext cx="0" cy="0"/>
          <a:chOff x="0" y="0"/>
          <a:chExt cx="0" cy="0"/>
        </a:xfrm>
      </p:grpSpPr>
      <p:pic>
        <p:nvPicPr>
          <p:cNvPr id="13" name="_DSC1517.jpg"/>
          <p:cNvPicPr>
            <a:picLocks noChangeAspect="1"/>
          </p:cNvPicPr>
          <p:nvPr userDrawn="1"/>
        </p:nvPicPr>
        <p:blipFill rotWithShape="1">
          <a:blip r:embed="rId2" r:link="rId3">
            <a:extLst>
              <a:ext uri="{28A0092B-C50C-407E-A947-70E740481C1C}">
                <a14:useLocalDpi xmlns:a14="http://schemas.microsoft.com/office/drawing/2010/main" val="0"/>
              </a:ext>
            </a:extLst>
          </a:blip>
          <a:srcRect l="11345" r="4990" b="23836"/>
          <a:stretch>
            <a:fillRect/>
          </a:stretch>
        </p:blipFill>
        <p:spPr>
          <a:xfrm>
            <a:off x="0" y="1"/>
            <a:ext cx="12192000" cy="5554979"/>
          </a:xfrm>
          <a:prstGeom prst="rect">
            <a:avLst/>
          </a:prstGeom>
        </p:spPr>
      </p:pic>
      <p:sp>
        <p:nvSpPr>
          <p:cNvPr id="16" name="Rectangle 15"/>
          <p:cNvSpPr/>
          <p:nvPr userDrawn="1"/>
        </p:nvSpPr>
        <p:spPr>
          <a:xfrm>
            <a:off x="0" y="0"/>
            <a:ext cx="12192000" cy="3397250"/>
          </a:xfrm>
          <a:prstGeom prst="rect">
            <a:avLst/>
          </a:prstGeom>
          <a:gradFill flip="none" rotWithShape="1">
            <a:gsLst>
              <a:gs pos="0">
                <a:schemeClr val="tx1">
                  <a:alpha val="50000"/>
                </a:schemeClr>
              </a:gs>
              <a:gs pos="100000">
                <a:srgbClr val="FFFFFF">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480000" y="180001"/>
            <a:ext cx="11232000" cy="1080000"/>
          </a:xfrm>
        </p:spPr>
        <p:txBody>
          <a:bodyPr anchor="b" anchorCtr="0">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1440000"/>
            <a:ext cx="11232000" cy="8917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p:nvPr>
        </p:nvSpPr>
        <p:spPr>
          <a:xfrm>
            <a:off x="480484" y="5733722"/>
            <a:ext cx="8995856" cy="944280"/>
          </a:xfrm>
        </p:spPr>
        <p:txBody>
          <a:bodyPr/>
          <a:lstStyle/>
          <a:p>
            <a:r>
              <a:rPr lang="en-GB"/>
              <a:t>Drag picture to placeholder or click icon to add</a:t>
            </a:r>
            <a:endParaRPr lang="en-US"/>
          </a:p>
        </p:txBody>
      </p:sp>
      <p:pic>
        <p:nvPicPr>
          <p:cNvPr id="10" name="KCL-LOGO-UK-1.pn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9912000" y="5555716"/>
            <a:ext cx="2280000" cy="1302285"/>
          </a:xfrm>
          <a:prstGeom prst="rect">
            <a:avLst/>
          </a:prstGeom>
        </p:spPr>
      </p:pic>
    </p:spTree>
    <p:extLst>
      <p:ext uri="{BB962C8B-B14F-4D97-AF65-F5344CB8AC3E}">
        <p14:creationId xmlns:p14="http://schemas.microsoft.com/office/powerpoint/2010/main" val="110469836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vider - oran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5598000"/>
            <a:ext cx="11232000" cy="10800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15362395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 lime gre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21373969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80000"/>
            <a:ext cx="11232000" cy="720000"/>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p:cNvSpPr>
            <a:spLocks noGrp="1"/>
          </p:cNvSpPr>
          <p:nvPr>
            <p:ph type="body" idx="1"/>
          </p:nvPr>
        </p:nvSpPr>
        <p:spPr>
          <a:xfrm>
            <a:off x="480000" y="1089220"/>
            <a:ext cx="11232000" cy="48564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80000" y="6498000"/>
            <a:ext cx="960000" cy="360000"/>
          </a:xfrm>
          <a:prstGeom prst="rect">
            <a:avLst/>
          </a:prstGeom>
        </p:spPr>
        <p:txBody>
          <a:bodyPr vert="horz" lIns="0" tIns="0" rIns="0" bIns="0" rtlCol="0" anchor="t" anchorCtr="0"/>
          <a:lstStyle>
            <a:lvl1pPr algn="l">
              <a:defRPr sz="1000">
                <a:solidFill>
                  <a:schemeClr val="tx2"/>
                </a:solidFill>
                <a:latin typeface="Georgia"/>
                <a:cs typeface="Georgia"/>
              </a:defRPr>
            </a:lvl1pPr>
          </a:lstStyle>
          <a:p>
            <a:fld id="{46D46D31-4F81-C84C-9C9E-CC304FB2B6EB}" type="datetimeFigureOut">
              <a:rPr lang="en-US" smtClean="0"/>
              <a:pPr/>
              <a:t>4/8/2025</a:t>
            </a:fld>
            <a:endParaRPr lang="en-US"/>
          </a:p>
        </p:txBody>
      </p:sp>
      <p:sp>
        <p:nvSpPr>
          <p:cNvPr id="5" name="Footer Placeholder 4"/>
          <p:cNvSpPr>
            <a:spLocks noGrp="1"/>
          </p:cNvSpPr>
          <p:nvPr>
            <p:ph type="ftr" sz="quarter" idx="3"/>
          </p:nvPr>
        </p:nvSpPr>
        <p:spPr>
          <a:xfrm>
            <a:off x="1440000" y="6498000"/>
            <a:ext cx="9312000" cy="360000"/>
          </a:xfrm>
          <a:prstGeom prst="rect">
            <a:avLst/>
          </a:prstGeom>
        </p:spPr>
        <p:txBody>
          <a:bodyPr vert="horz" lIns="0" tIns="0" rIns="0" bIns="0" rtlCol="0" anchor="t" anchorCtr="0"/>
          <a:lstStyle>
            <a:lvl1pPr algn="l">
              <a:defRPr sz="1000">
                <a:solidFill>
                  <a:schemeClr val="tx2"/>
                </a:solidFill>
                <a:latin typeface="Georgia"/>
                <a:cs typeface="Georgia"/>
              </a:defRPr>
            </a:lvl1pPr>
          </a:lstStyle>
          <a:p>
            <a:endParaRPr lang="en-US"/>
          </a:p>
        </p:txBody>
      </p:sp>
      <p:sp>
        <p:nvSpPr>
          <p:cNvPr id="6" name="Slide Number Placeholder 5"/>
          <p:cNvSpPr>
            <a:spLocks noGrp="1"/>
          </p:cNvSpPr>
          <p:nvPr>
            <p:ph type="sldNum" sz="quarter" idx="4"/>
          </p:nvPr>
        </p:nvSpPr>
        <p:spPr>
          <a:xfrm>
            <a:off x="10752000" y="6498000"/>
            <a:ext cx="960000" cy="360000"/>
          </a:xfrm>
          <a:prstGeom prst="rect">
            <a:avLst/>
          </a:prstGeom>
        </p:spPr>
        <p:txBody>
          <a:bodyPr vert="horz" lIns="91440" tIns="0" rIns="0" bIns="0" rtlCol="0" anchor="t" anchorCtr="0"/>
          <a:lstStyle>
            <a:lvl1pPr algn="r">
              <a:defRPr sz="1000">
                <a:solidFill>
                  <a:schemeClr val="tx2"/>
                </a:solidFill>
                <a:latin typeface="Georgia"/>
                <a:cs typeface="Georgia"/>
              </a:defRPr>
            </a:lvl1pPr>
          </a:lstStyle>
          <a:p>
            <a:fld id="{8A04D54F-FA85-F344-8424-FB00D2AE8D01}" type="slidenum">
              <a:rPr lang="en-US" smtClean="0"/>
              <a:pPr/>
              <a:t>‹#›</a:t>
            </a:fld>
            <a:endParaRPr lang="en-US"/>
          </a:p>
        </p:txBody>
      </p:sp>
    </p:spTree>
    <p:extLst>
      <p:ext uri="{BB962C8B-B14F-4D97-AF65-F5344CB8AC3E}">
        <p14:creationId xmlns:p14="http://schemas.microsoft.com/office/powerpoint/2010/main" val="2313914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transition>
    <p:fade/>
  </p:transition>
  <p:txStyles>
    <p:titleStyle>
      <a:lvl1pPr algn="l" defTabSz="457200" rtl="0" eaLnBrk="1" latinLnBrk="0" hangingPunct="1">
        <a:spcBef>
          <a:spcPct val="0"/>
        </a:spcBef>
        <a:buNone/>
        <a:defRPr sz="3200" kern="1200">
          <a:solidFill>
            <a:srgbClr val="0A2D50"/>
          </a:solidFill>
          <a:latin typeface="Impact"/>
          <a:ea typeface="+mj-ea"/>
          <a:cs typeface="Impact"/>
        </a:defRPr>
      </a:lvl1pPr>
    </p:titleStyle>
    <p:bodyStyle>
      <a:lvl1pPr marL="269875"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Georgia"/>
          <a:ea typeface="+mn-ea"/>
          <a:cs typeface="Georgia"/>
        </a:defRPr>
      </a:lvl1pPr>
      <a:lvl2pPr marL="539750"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Georgia"/>
          <a:ea typeface="+mn-ea"/>
          <a:cs typeface="Georgia"/>
        </a:defRPr>
      </a:lvl2pPr>
      <a:lvl3pPr marL="809625"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Georgia"/>
          <a:ea typeface="+mn-ea"/>
          <a:cs typeface="Georgia"/>
        </a:defRPr>
      </a:lvl3pPr>
      <a:lvl4pPr marL="1079500"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Georgia"/>
          <a:ea typeface="+mn-ea"/>
          <a:cs typeface="Georgia"/>
        </a:defRPr>
      </a:lvl4pPr>
      <a:lvl5pPr marL="1341438" indent="-261938" algn="l" defTabSz="457200" rtl="0" eaLnBrk="1" latinLnBrk="0" hangingPunct="1">
        <a:lnSpc>
          <a:spcPct val="120000"/>
        </a:lnSpc>
        <a:spcBef>
          <a:spcPts val="0"/>
        </a:spcBef>
        <a:buClr>
          <a:srgbClr val="0A2D50"/>
        </a:buClr>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80000"/>
            <a:ext cx="11232000" cy="720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80000" y="1089220"/>
            <a:ext cx="11232000" cy="53115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7848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transition>
    <p:fade/>
  </p:transition>
  <p:txStyles>
    <p:titleStyle>
      <a:lvl1pPr algn="l" defTabSz="457200" rtl="0" eaLnBrk="1" latinLnBrk="0" hangingPunct="1">
        <a:spcBef>
          <a:spcPct val="0"/>
        </a:spcBef>
        <a:buNone/>
        <a:defRPr sz="3200" b="1" kern="1200">
          <a:solidFill>
            <a:srgbClr val="0A2D50"/>
          </a:solidFill>
          <a:latin typeface="+mj-lt"/>
          <a:ea typeface="+mj-ea"/>
          <a:cs typeface="Impact"/>
        </a:defRPr>
      </a:lvl1pPr>
    </p:titleStyle>
    <p:bodyStyle>
      <a:lvl1pPr marL="269875"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mn-lt"/>
          <a:ea typeface="+mn-ea"/>
          <a:cs typeface="Georgia"/>
        </a:defRPr>
      </a:lvl1pPr>
      <a:lvl2pPr marL="539750"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mn-lt"/>
          <a:ea typeface="+mn-ea"/>
          <a:cs typeface="Georgia"/>
        </a:defRPr>
      </a:lvl2pPr>
      <a:lvl3pPr marL="809625"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mn-lt"/>
          <a:ea typeface="+mn-ea"/>
          <a:cs typeface="Georgia"/>
        </a:defRPr>
      </a:lvl3pPr>
      <a:lvl4pPr marL="1079500" indent="-269875" algn="l" defTabSz="457200" rtl="0" eaLnBrk="1" latinLnBrk="0" hangingPunct="1">
        <a:lnSpc>
          <a:spcPct val="120000"/>
        </a:lnSpc>
        <a:spcBef>
          <a:spcPts val="0"/>
        </a:spcBef>
        <a:buClr>
          <a:srgbClr val="0A2D50"/>
        </a:buClr>
        <a:buFont typeface="Arial"/>
        <a:buChar char="•"/>
        <a:defRPr sz="2000" kern="1200">
          <a:solidFill>
            <a:schemeClr val="tx1"/>
          </a:solidFill>
          <a:latin typeface="+mn-lt"/>
          <a:ea typeface="+mn-ea"/>
          <a:cs typeface="Georgia"/>
        </a:defRPr>
      </a:lvl4pPr>
      <a:lvl5pPr marL="1341438" indent="-261938" algn="l" defTabSz="457200" rtl="0" eaLnBrk="1" latinLnBrk="0" hangingPunct="1">
        <a:lnSpc>
          <a:spcPct val="120000"/>
        </a:lnSpc>
        <a:spcBef>
          <a:spcPts val="0"/>
        </a:spcBef>
        <a:buClr>
          <a:srgbClr val="0A2D50"/>
        </a:buClr>
        <a:buFont typeface="Arial"/>
        <a:buChar char="•"/>
        <a:defRPr sz="2000" kern="1200">
          <a:solidFill>
            <a:schemeClr val="tx1"/>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1.xml"/><Relationship Id="rId1" Type="http://schemas.openxmlformats.org/officeDocument/2006/relationships/slideLayout" Target="../slideLayouts/slideLayout34.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hyperlink" Target="https://www.theguardian.com/education/2025/mar/02/universities-warn-that-ai-tools-are-eroding-student-thinking" TargetMode="External"/><Relationship Id="rId3" Type="http://schemas.openxmlformats.org/officeDocument/2006/relationships/hyperlink" Target="https://doi.org/10.1080/07294360.2019.1670149" TargetMode="External"/><Relationship Id="rId7" Type="http://schemas.openxmlformats.org/officeDocument/2006/relationships/hyperlink" Target="https://doi.org/10.7771/1541-5015.1002" TargetMode="External"/><Relationship Id="rId2" Type="http://schemas.openxmlformats.org/officeDocument/2006/relationships/hyperlink" Target="https://doi.org/10.1007/s10734-019-00453-w" TargetMode="External"/><Relationship Id="rId1" Type="http://schemas.openxmlformats.org/officeDocument/2006/relationships/slideLayout" Target="../slideLayouts/slideLayout34.xml"/><Relationship Id="rId6" Type="http://schemas.openxmlformats.org/officeDocument/2006/relationships/hyperlink" Target="https://www.qaa.ac.uk/membership/collaborative-enhancement-projects/student-experience/student-experience-and-student-expectations-in-a-post-pandemic-teaching-and-learning-environment" TargetMode="External"/><Relationship Id="rId5" Type="http://schemas.openxmlformats.org/officeDocument/2006/relationships/hyperlink" Target="https://doi.org/10.4018/978-1-59140-594-8" TargetMode="External"/><Relationship Id="rId4" Type="http://schemas.openxmlformats.org/officeDocument/2006/relationships/hyperlink" Target="https://www.advance-he.ac.uk/knowledge-hub/engagement-through-partnership-students-partners-learning-and-teaching-high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A079-1DA1-B03D-068F-6FC37EB38CFA}"/>
              </a:ext>
            </a:extLst>
          </p:cNvPr>
          <p:cNvSpPr>
            <a:spLocks noGrp="1"/>
          </p:cNvSpPr>
          <p:nvPr>
            <p:ph type="ctrTitle"/>
          </p:nvPr>
        </p:nvSpPr>
        <p:spPr>
          <a:xfrm>
            <a:off x="91440" y="-724082"/>
            <a:ext cx="11232000" cy="2709726"/>
          </a:xfrm>
        </p:spPr>
        <p:txBody>
          <a:bodyPr/>
          <a:lstStyle/>
          <a:p>
            <a:r>
              <a:rPr lang="en-US" b="1">
                <a:latin typeface="Calibri" panose="020F0502020204030204" pitchFamily="34" charset="0"/>
                <a:ea typeface="Calibri" panose="020F0502020204030204" pitchFamily="34" charset="0"/>
                <a:cs typeface="Calibri" panose="020F0502020204030204" pitchFamily="34" charset="0"/>
              </a:rPr>
              <a:t>Unlocking Academic Success: Co-Creation </a:t>
            </a:r>
            <a:br>
              <a:rPr lang="en-US" b="1">
                <a:latin typeface="Calibri" panose="020F0502020204030204" pitchFamily="34" charset="0"/>
                <a:ea typeface="Calibri" panose="020F0502020204030204" pitchFamily="34" charset="0"/>
                <a:cs typeface="Calibri" panose="020F0502020204030204" pitchFamily="34" charset="0"/>
              </a:rPr>
            </a:br>
            <a:r>
              <a:rPr lang="en-US" b="1">
                <a:latin typeface="Calibri" panose="020F0502020204030204" pitchFamily="34" charset="0"/>
                <a:ea typeface="Calibri" panose="020F0502020204030204" pitchFamily="34" charset="0"/>
                <a:cs typeface="Calibri" panose="020F0502020204030204" pitchFamily="34" charset="0"/>
              </a:rPr>
              <a:t>in Boosting Learner Engagement</a:t>
            </a:r>
            <a:endParaRPr lang="en-GB" b="1">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27F5886A-C6CA-3F71-1FDC-816363421E3D}"/>
              </a:ext>
            </a:extLst>
          </p:cNvPr>
          <p:cNvSpPr>
            <a:spLocks noGrp="1"/>
          </p:cNvSpPr>
          <p:nvPr>
            <p:ph type="subTitle" idx="1"/>
          </p:nvPr>
        </p:nvSpPr>
        <p:spPr/>
        <p:txBody>
          <a:bodyPr vert="horz" lIns="0" tIns="0" rIns="0" bIns="0" rtlCol="0" anchor="t">
            <a:normAutofit fontScale="92500" lnSpcReduction="10000"/>
          </a:bodyPr>
          <a:lstStyle/>
          <a:p>
            <a:r>
              <a:rPr lang="en-GB" sz="2800" b="1">
                <a:latin typeface="Calibri"/>
                <a:ea typeface="Calibri"/>
              </a:rPr>
              <a:t>Dr. Dina Strong &amp; Dr. Aled Rees</a:t>
            </a:r>
            <a:endParaRPr lang="en-US">
              <a:latin typeface="Calibri"/>
              <a:ea typeface="Calibri"/>
            </a:endParaRPr>
          </a:p>
          <a:p>
            <a:r>
              <a:rPr lang="en-GB" sz="2800" b="1">
                <a:latin typeface="Calibri"/>
                <a:ea typeface="Calibri"/>
              </a:rPr>
              <a:t>King’s Foundations, King’s College London</a:t>
            </a:r>
            <a:endParaRPr lang="en-GB" sz="3200" b="1">
              <a:latin typeface="Calibri"/>
              <a:ea typeface="Calibri"/>
            </a:endParaRPr>
          </a:p>
        </p:txBody>
      </p:sp>
    </p:spTree>
    <p:extLst>
      <p:ext uri="{BB962C8B-B14F-4D97-AF65-F5344CB8AC3E}">
        <p14:creationId xmlns:p14="http://schemas.microsoft.com/office/powerpoint/2010/main" val="12895722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7DBB-92CC-7233-3B2D-81C9F00E5ADF}"/>
              </a:ext>
            </a:extLst>
          </p:cNvPr>
          <p:cNvSpPr>
            <a:spLocks noGrp="1"/>
          </p:cNvSpPr>
          <p:nvPr>
            <p:ph type="title"/>
          </p:nvPr>
        </p:nvSpPr>
        <p:spPr/>
        <p:txBody>
          <a:bodyPr/>
          <a:lstStyle/>
          <a:p>
            <a:r>
              <a:rPr lang="en-GB"/>
              <a:t>Task 3: Examples of co-created summative essay checklist</a:t>
            </a:r>
          </a:p>
        </p:txBody>
      </p:sp>
      <p:pic>
        <p:nvPicPr>
          <p:cNvPr id="5" name="Content Placeholder 4">
            <a:extLst>
              <a:ext uri="{FF2B5EF4-FFF2-40B4-BE49-F238E27FC236}">
                <a16:creationId xmlns:a16="http://schemas.microsoft.com/office/drawing/2014/main" id="{45F97439-06F9-B2FA-7C72-BF91F1C2020C}"/>
              </a:ext>
            </a:extLst>
          </p:cNvPr>
          <p:cNvPicPr>
            <a:picLocks noGrp="1" noChangeAspect="1"/>
          </p:cNvPicPr>
          <p:nvPr>
            <p:ph idx="1"/>
          </p:nvPr>
        </p:nvPicPr>
        <p:blipFill>
          <a:blip r:embed="rId2"/>
          <a:stretch>
            <a:fillRect/>
          </a:stretch>
        </p:blipFill>
        <p:spPr>
          <a:xfrm>
            <a:off x="456143" y="1079294"/>
            <a:ext cx="5639857" cy="3141927"/>
          </a:xfrm>
        </p:spPr>
      </p:pic>
      <p:pic>
        <p:nvPicPr>
          <p:cNvPr id="7" name="Picture 6">
            <a:extLst>
              <a:ext uri="{FF2B5EF4-FFF2-40B4-BE49-F238E27FC236}">
                <a16:creationId xmlns:a16="http://schemas.microsoft.com/office/drawing/2014/main" id="{AF99EC89-3359-A042-DEBC-1D5BD9C75BAA}"/>
              </a:ext>
            </a:extLst>
          </p:cNvPr>
          <p:cNvPicPr>
            <a:picLocks noChangeAspect="1"/>
          </p:cNvPicPr>
          <p:nvPr/>
        </p:nvPicPr>
        <p:blipFill>
          <a:blip r:embed="rId3"/>
          <a:stretch>
            <a:fillRect/>
          </a:stretch>
        </p:blipFill>
        <p:spPr>
          <a:xfrm>
            <a:off x="6261851" y="1399013"/>
            <a:ext cx="5931205" cy="4502381"/>
          </a:xfrm>
          <a:prstGeom prst="rect">
            <a:avLst/>
          </a:prstGeom>
        </p:spPr>
      </p:pic>
      <p:pic>
        <p:nvPicPr>
          <p:cNvPr id="9" name="Picture 8">
            <a:extLst>
              <a:ext uri="{FF2B5EF4-FFF2-40B4-BE49-F238E27FC236}">
                <a16:creationId xmlns:a16="http://schemas.microsoft.com/office/drawing/2014/main" id="{CF4F9F95-B497-B7A0-97EC-BAE172105A1C}"/>
              </a:ext>
            </a:extLst>
          </p:cNvPr>
          <p:cNvPicPr>
            <a:picLocks noChangeAspect="1"/>
          </p:cNvPicPr>
          <p:nvPr/>
        </p:nvPicPr>
        <p:blipFill>
          <a:blip r:embed="rId4"/>
          <a:stretch>
            <a:fillRect/>
          </a:stretch>
        </p:blipFill>
        <p:spPr>
          <a:xfrm>
            <a:off x="466163" y="4468041"/>
            <a:ext cx="5628650" cy="2138947"/>
          </a:xfrm>
          <a:prstGeom prst="rect">
            <a:avLst/>
          </a:prstGeom>
        </p:spPr>
      </p:pic>
    </p:spTree>
    <p:extLst>
      <p:ext uri="{BB962C8B-B14F-4D97-AF65-F5344CB8AC3E}">
        <p14:creationId xmlns:p14="http://schemas.microsoft.com/office/powerpoint/2010/main" val="25740773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ABC6-2BEA-0EAC-A1F2-0153A1F60E12}"/>
              </a:ext>
            </a:extLst>
          </p:cNvPr>
          <p:cNvSpPr>
            <a:spLocks noGrp="1"/>
          </p:cNvSpPr>
          <p:nvPr>
            <p:ph type="title"/>
          </p:nvPr>
        </p:nvSpPr>
        <p:spPr/>
        <p:txBody>
          <a:bodyPr/>
          <a:lstStyle/>
          <a:p>
            <a:r>
              <a:rPr lang="en-GB"/>
              <a:t>Task 1: CRAAP test co-creation</a:t>
            </a:r>
            <a:endParaRPr lang="en-US">
              <a:ea typeface="Calibri" panose="020F0502020204030204"/>
            </a:endParaRPr>
          </a:p>
        </p:txBody>
      </p:sp>
      <p:sp>
        <p:nvSpPr>
          <p:cNvPr id="3" name="Content Placeholder 2">
            <a:extLst>
              <a:ext uri="{FF2B5EF4-FFF2-40B4-BE49-F238E27FC236}">
                <a16:creationId xmlns:a16="http://schemas.microsoft.com/office/drawing/2014/main" id="{7ED1E71C-763C-3916-0017-F00374482F52}"/>
              </a:ext>
            </a:extLst>
          </p:cNvPr>
          <p:cNvSpPr>
            <a:spLocks noGrp="1"/>
          </p:cNvSpPr>
          <p:nvPr>
            <p:ph idx="1"/>
          </p:nvPr>
        </p:nvSpPr>
        <p:spPr>
          <a:xfrm>
            <a:off x="396815" y="1089220"/>
            <a:ext cx="11315185" cy="5311580"/>
          </a:xfrm>
        </p:spPr>
        <p:txBody>
          <a:bodyPr vert="horz" lIns="0" tIns="0" rIns="0" bIns="0" rtlCol="0" anchor="t">
            <a:normAutofit fontScale="92500" lnSpcReduction="10000"/>
          </a:bodyPr>
          <a:lstStyle/>
          <a:p>
            <a:pPr marL="0" indent="0">
              <a:buNone/>
            </a:pPr>
            <a:endParaRPr lang="en-GB"/>
          </a:p>
          <a:p>
            <a:pPr marL="0" indent="0">
              <a:buNone/>
            </a:pPr>
            <a:r>
              <a:rPr lang="en-GB" b="1" u="sng"/>
              <a:t>Co-creation Task: </a:t>
            </a:r>
            <a:endParaRPr lang="en-GB" b="1" u="sng">
              <a:ea typeface="Calibri"/>
            </a:endParaRPr>
          </a:p>
          <a:p>
            <a:pPr marL="0" indent="0">
              <a:buNone/>
            </a:pPr>
            <a:r>
              <a:rPr lang="en-GB" b="1"/>
              <a:t>Make the CRAAP Test more accessible and understandable to international foundation year students</a:t>
            </a:r>
            <a:endParaRPr lang="en-GB" b="1">
              <a:ea typeface="Calibri"/>
            </a:endParaRPr>
          </a:p>
          <a:p>
            <a:pPr marL="0" indent="0">
              <a:buNone/>
            </a:pPr>
            <a:endParaRPr lang="en-GB"/>
          </a:p>
          <a:p>
            <a:pPr marL="0" indent="0">
              <a:buNone/>
            </a:pPr>
            <a:r>
              <a:rPr lang="en-GB" b="1" u="sng"/>
              <a:t>Independent Group Work before Class:</a:t>
            </a:r>
            <a:endParaRPr lang="en-GB" b="1" u="sng">
              <a:ea typeface="Calibri"/>
            </a:endParaRPr>
          </a:p>
          <a:p>
            <a:r>
              <a:rPr lang="en-GB"/>
              <a:t>Step 1: Review the current CRAAP criteria</a:t>
            </a:r>
            <a:endParaRPr lang="en-GB">
              <a:ea typeface="Calibri"/>
            </a:endParaRPr>
          </a:p>
          <a:p>
            <a:r>
              <a:rPr lang="en-GB"/>
              <a:t>Step 2: Adding new criteria to CRAAP test</a:t>
            </a:r>
            <a:endParaRPr lang="en-GB">
              <a:ea typeface="Calibri"/>
            </a:endParaRPr>
          </a:p>
          <a:p>
            <a:r>
              <a:rPr lang="en-GB"/>
              <a:t>Step 3: Reviewing and editing CRAAP cue questions</a:t>
            </a:r>
            <a:endParaRPr lang="en-GB">
              <a:ea typeface="Calibri"/>
            </a:endParaRPr>
          </a:p>
          <a:p>
            <a:r>
              <a:rPr lang="en-GB"/>
              <a:t>Step 4: Review the format of CRAAP test</a:t>
            </a:r>
            <a:endParaRPr lang="en-GB">
              <a:ea typeface="Calibri"/>
            </a:endParaRPr>
          </a:p>
          <a:p>
            <a:r>
              <a:rPr lang="en-GB"/>
              <a:t>Step 5: Create a new, updated version of CRAAP test</a:t>
            </a:r>
            <a:endParaRPr lang="en-GB">
              <a:ea typeface="Calibri"/>
            </a:endParaRPr>
          </a:p>
          <a:p>
            <a:pPr marL="0" indent="0">
              <a:buNone/>
            </a:pPr>
            <a:endParaRPr lang="en-GB"/>
          </a:p>
          <a:p>
            <a:pPr marL="0" indent="0">
              <a:buNone/>
            </a:pPr>
            <a:r>
              <a:rPr lang="en-GB" b="1" u="sng"/>
              <a:t>Classroom Activity:</a:t>
            </a:r>
            <a:endParaRPr lang="en-GB" b="1" u="sng">
              <a:ea typeface="Calibri"/>
            </a:endParaRPr>
          </a:p>
          <a:p>
            <a:r>
              <a:rPr lang="en-GB"/>
              <a:t>Step 6: Present the new CRAAP test and answer questions from classmates</a:t>
            </a:r>
            <a:endParaRPr lang="en-GB">
              <a:ea typeface="Calibri"/>
            </a:endParaRPr>
          </a:p>
          <a:p>
            <a:r>
              <a:rPr lang="en-GB"/>
              <a:t>Step 7: Exchange CRAAP tests with another group to test each other's versions on sources</a:t>
            </a:r>
            <a:endParaRPr lang="en-GB">
              <a:ea typeface="Calibri"/>
            </a:endParaRPr>
          </a:p>
          <a:p>
            <a:r>
              <a:rPr lang="en-GB"/>
              <a:t>Step 8: Following the presentation and comments from other groups, reflect on the new CRAAP test and make final changes</a:t>
            </a:r>
            <a:endParaRPr lang="en-GB">
              <a:ea typeface="Calibri"/>
            </a:endParaRPr>
          </a:p>
          <a:p>
            <a:pPr marL="0" indent="0">
              <a:buNone/>
            </a:pPr>
            <a:endParaRPr lang="en-GB"/>
          </a:p>
          <a:p>
            <a:pPr marL="0" indent="0">
              <a:buNone/>
            </a:pPr>
            <a:endParaRPr lang="en-GB"/>
          </a:p>
        </p:txBody>
      </p:sp>
    </p:spTree>
    <p:extLst>
      <p:ext uri="{BB962C8B-B14F-4D97-AF65-F5344CB8AC3E}">
        <p14:creationId xmlns:p14="http://schemas.microsoft.com/office/powerpoint/2010/main" val="39579667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C125-8D39-0F45-58D4-8275A6958A6D}"/>
              </a:ext>
            </a:extLst>
          </p:cNvPr>
          <p:cNvSpPr>
            <a:spLocks noGrp="1"/>
          </p:cNvSpPr>
          <p:nvPr>
            <p:ph type="title"/>
          </p:nvPr>
        </p:nvSpPr>
        <p:spPr>
          <a:xfrm>
            <a:off x="183348" y="317817"/>
            <a:ext cx="11232000" cy="720000"/>
          </a:xfrm>
        </p:spPr>
        <p:txBody>
          <a:bodyPr/>
          <a:lstStyle/>
          <a:p>
            <a:r>
              <a:rPr lang="en-GB"/>
              <a:t>Task 1: Examples of updated CRAAP test</a:t>
            </a:r>
            <a:endParaRPr lang="en-US">
              <a:ea typeface="Calibri" panose="020F0502020204030204"/>
            </a:endParaRPr>
          </a:p>
        </p:txBody>
      </p:sp>
      <p:pic>
        <p:nvPicPr>
          <p:cNvPr id="5" name="Content Placeholder 4">
            <a:extLst>
              <a:ext uri="{FF2B5EF4-FFF2-40B4-BE49-F238E27FC236}">
                <a16:creationId xmlns:a16="http://schemas.microsoft.com/office/drawing/2014/main" id="{E579C060-B47C-9715-DB72-5A822D08CB14}"/>
              </a:ext>
            </a:extLst>
          </p:cNvPr>
          <p:cNvPicPr>
            <a:picLocks noGrp="1" noChangeAspect="1"/>
          </p:cNvPicPr>
          <p:nvPr>
            <p:ph idx="1"/>
          </p:nvPr>
        </p:nvPicPr>
        <p:blipFill>
          <a:blip r:embed="rId2"/>
          <a:stretch>
            <a:fillRect/>
          </a:stretch>
        </p:blipFill>
        <p:spPr>
          <a:xfrm>
            <a:off x="6967268" y="0"/>
            <a:ext cx="5206803" cy="2748368"/>
          </a:xfrm>
        </p:spPr>
      </p:pic>
      <p:pic>
        <p:nvPicPr>
          <p:cNvPr id="7" name="Picture 6">
            <a:extLst>
              <a:ext uri="{FF2B5EF4-FFF2-40B4-BE49-F238E27FC236}">
                <a16:creationId xmlns:a16="http://schemas.microsoft.com/office/drawing/2014/main" id="{4CB0AAD0-588E-E453-F5B7-7EFE9F7876DA}"/>
              </a:ext>
            </a:extLst>
          </p:cNvPr>
          <p:cNvPicPr>
            <a:picLocks noChangeAspect="1"/>
          </p:cNvPicPr>
          <p:nvPr/>
        </p:nvPicPr>
        <p:blipFill>
          <a:blip r:embed="rId3"/>
          <a:stretch>
            <a:fillRect/>
          </a:stretch>
        </p:blipFill>
        <p:spPr>
          <a:xfrm>
            <a:off x="0" y="900000"/>
            <a:ext cx="4847398" cy="4781892"/>
          </a:xfrm>
          <a:prstGeom prst="rect">
            <a:avLst/>
          </a:prstGeom>
        </p:spPr>
      </p:pic>
      <p:pic>
        <p:nvPicPr>
          <p:cNvPr id="11" name="Picture 10">
            <a:extLst>
              <a:ext uri="{FF2B5EF4-FFF2-40B4-BE49-F238E27FC236}">
                <a16:creationId xmlns:a16="http://schemas.microsoft.com/office/drawing/2014/main" id="{D7E77AA9-4432-96C8-086F-31C2C8FB7D14}"/>
              </a:ext>
            </a:extLst>
          </p:cNvPr>
          <p:cNvPicPr>
            <a:picLocks noChangeAspect="1"/>
          </p:cNvPicPr>
          <p:nvPr/>
        </p:nvPicPr>
        <p:blipFill>
          <a:blip r:embed="rId4"/>
          <a:stretch>
            <a:fillRect/>
          </a:stretch>
        </p:blipFill>
        <p:spPr>
          <a:xfrm>
            <a:off x="4847398" y="4975547"/>
            <a:ext cx="7283824" cy="1866996"/>
          </a:xfrm>
          <a:prstGeom prst="rect">
            <a:avLst/>
          </a:prstGeom>
        </p:spPr>
      </p:pic>
      <p:pic>
        <p:nvPicPr>
          <p:cNvPr id="13" name="Picture 12">
            <a:extLst>
              <a:ext uri="{FF2B5EF4-FFF2-40B4-BE49-F238E27FC236}">
                <a16:creationId xmlns:a16="http://schemas.microsoft.com/office/drawing/2014/main" id="{9216DF5F-ACC6-DCF2-CCAA-717C78C07D63}"/>
              </a:ext>
            </a:extLst>
          </p:cNvPr>
          <p:cNvPicPr>
            <a:picLocks noChangeAspect="1"/>
          </p:cNvPicPr>
          <p:nvPr/>
        </p:nvPicPr>
        <p:blipFill>
          <a:blip r:embed="rId5"/>
          <a:stretch>
            <a:fillRect/>
          </a:stretch>
        </p:blipFill>
        <p:spPr>
          <a:xfrm>
            <a:off x="4945504" y="1379009"/>
            <a:ext cx="1719301" cy="3117528"/>
          </a:xfrm>
          <a:prstGeom prst="rect">
            <a:avLst/>
          </a:prstGeom>
        </p:spPr>
      </p:pic>
      <p:pic>
        <p:nvPicPr>
          <p:cNvPr id="17" name="Picture 16">
            <a:extLst>
              <a:ext uri="{FF2B5EF4-FFF2-40B4-BE49-F238E27FC236}">
                <a16:creationId xmlns:a16="http://schemas.microsoft.com/office/drawing/2014/main" id="{E7C4E2EF-46D1-8760-9D3E-BAD2445CBDB7}"/>
              </a:ext>
            </a:extLst>
          </p:cNvPr>
          <p:cNvPicPr>
            <a:picLocks noChangeAspect="1"/>
          </p:cNvPicPr>
          <p:nvPr/>
        </p:nvPicPr>
        <p:blipFill>
          <a:blip r:embed="rId6"/>
          <a:stretch>
            <a:fillRect/>
          </a:stretch>
        </p:blipFill>
        <p:spPr>
          <a:xfrm>
            <a:off x="10201513" y="2508764"/>
            <a:ext cx="1961506" cy="2474732"/>
          </a:xfrm>
          <a:prstGeom prst="rect">
            <a:avLst/>
          </a:prstGeom>
        </p:spPr>
      </p:pic>
    </p:spTree>
    <p:extLst>
      <p:ext uri="{BB962C8B-B14F-4D97-AF65-F5344CB8AC3E}">
        <p14:creationId xmlns:p14="http://schemas.microsoft.com/office/powerpoint/2010/main" val="275243210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BB5D-F144-864D-0E03-368B705ED77C}"/>
              </a:ext>
            </a:extLst>
          </p:cNvPr>
          <p:cNvSpPr>
            <a:spLocks noGrp="1"/>
          </p:cNvSpPr>
          <p:nvPr>
            <p:ph type="title"/>
          </p:nvPr>
        </p:nvSpPr>
        <p:spPr>
          <a:xfrm>
            <a:off x="148306" y="197929"/>
            <a:ext cx="11232000" cy="720000"/>
          </a:xfrm>
        </p:spPr>
        <p:txBody>
          <a:bodyPr/>
          <a:lstStyle/>
          <a:p>
            <a:r>
              <a:rPr lang="en-GB">
                <a:ea typeface="Calibri"/>
              </a:rPr>
              <a:t>Student peer-review and evaluation of updated CRAAP tests</a:t>
            </a:r>
            <a:endParaRPr lang="en-GB"/>
          </a:p>
        </p:txBody>
      </p:sp>
      <p:sp>
        <p:nvSpPr>
          <p:cNvPr id="3" name="Content Placeholder 2">
            <a:extLst>
              <a:ext uri="{FF2B5EF4-FFF2-40B4-BE49-F238E27FC236}">
                <a16:creationId xmlns:a16="http://schemas.microsoft.com/office/drawing/2014/main" id="{3795A283-971E-80BB-A9A6-B22B52293811}"/>
              </a:ext>
            </a:extLst>
          </p:cNvPr>
          <p:cNvSpPr>
            <a:spLocks noGrp="1"/>
          </p:cNvSpPr>
          <p:nvPr>
            <p:ph idx="1"/>
          </p:nvPr>
        </p:nvSpPr>
        <p:spPr>
          <a:xfrm>
            <a:off x="524824" y="1358161"/>
            <a:ext cx="11536800" cy="5311580"/>
          </a:xfrm>
        </p:spPr>
        <p:txBody>
          <a:bodyPr vert="horz" lIns="0" tIns="0" rIns="0" bIns="0" rtlCol="0" anchor="t">
            <a:normAutofit fontScale="92500" lnSpcReduction="20000"/>
          </a:bodyPr>
          <a:lstStyle/>
          <a:p>
            <a:pPr marL="0" indent="0">
              <a:buNone/>
            </a:pPr>
            <a:r>
              <a:rPr lang="en-GB" sz="1800">
                <a:ea typeface="Calibri"/>
              </a:rPr>
              <a:t>Following the presentation and questions, groups exchanged their CRAAP tests and provided written </a:t>
            </a:r>
          </a:p>
          <a:p>
            <a:pPr marL="0" indent="0">
              <a:buNone/>
            </a:pPr>
            <a:r>
              <a:rPr lang="en-GB" sz="1800">
                <a:ea typeface="Calibri"/>
              </a:rPr>
              <a:t>comments, feedback and suggestions.  </a:t>
            </a:r>
          </a:p>
          <a:p>
            <a:pPr marL="0" indent="0">
              <a:buNone/>
            </a:pPr>
            <a:endParaRPr lang="en-GB" sz="1800">
              <a:ea typeface="Calibri"/>
            </a:endParaRPr>
          </a:p>
          <a:p>
            <a:pPr marL="0" indent="0">
              <a:buNone/>
            </a:pPr>
            <a:r>
              <a:rPr lang="en-GB" sz="1800" b="1" u="sng">
                <a:ea typeface="Calibri"/>
              </a:rPr>
              <a:t>Appropriacy for the Target Audience: </a:t>
            </a:r>
          </a:p>
          <a:p>
            <a:r>
              <a:rPr lang="en-GB" sz="1800"/>
              <a:t>“Liked the application of colours, acts an </a:t>
            </a:r>
            <a:r>
              <a:rPr lang="en-GB" sz="1800" b="1"/>
              <a:t>easier visual aid for KIF</a:t>
            </a:r>
            <a:r>
              <a:rPr lang="en-GB" sz="1800"/>
              <a:t> students to apply”</a:t>
            </a:r>
            <a:endParaRPr lang="en-GB" sz="1800">
              <a:ea typeface="Calibri"/>
            </a:endParaRPr>
          </a:p>
          <a:p>
            <a:r>
              <a:rPr lang="en-GB" sz="1800">
                <a:latin typeface="Calibri"/>
                <a:ea typeface="Calibri"/>
                <a:cs typeface="Segoe UI"/>
              </a:rPr>
              <a:t>"I feel like freshness sounds a little odd, however I do understand how this word could </a:t>
            </a:r>
            <a:r>
              <a:rPr lang="en-GB" sz="1800" b="1">
                <a:latin typeface="Calibri"/>
                <a:ea typeface="Calibri"/>
                <a:cs typeface="Segoe UI"/>
              </a:rPr>
              <a:t>be a bit easier for KIF students to understand</a:t>
            </a:r>
            <a:r>
              <a:rPr lang="en-GB" sz="1800">
                <a:latin typeface="Calibri"/>
                <a:ea typeface="Calibri"/>
                <a:cs typeface="Segoe UI"/>
              </a:rPr>
              <a:t>"</a:t>
            </a:r>
          </a:p>
          <a:p>
            <a:r>
              <a:rPr lang="en-GB" sz="1800">
                <a:latin typeface="Calibri"/>
                <a:ea typeface="Calibri"/>
                <a:cs typeface="Segoe UI"/>
              </a:rPr>
              <a:t>"Source - my group also chose to use this as a new category. I think it is a better term to have </a:t>
            </a:r>
            <a:r>
              <a:rPr lang="en-GB" sz="1800" b="1">
                <a:latin typeface="Calibri"/>
                <a:ea typeface="Calibri"/>
                <a:cs typeface="Segoe UI"/>
              </a:rPr>
              <a:t>KIF students look at the broader origins of a piece of information and not just the author</a:t>
            </a:r>
            <a:r>
              <a:rPr lang="en-GB" sz="1800">
                <a:latin typeface="Calibri"/>
                <a:ea typeface="Calibri"/>
                <a:cs typeface="Segoe UI"/>
              </a:rPr>
              <a:t>"</a:t>
            </a:r>
          </a:p>
          <a:p>
            <a:r>
              <a:rPr lang="en-GB" sz="1800">
                <a:latin typeface="Calibri"/>
                <a:ea typeface="Calibri"/>
                <a:cs typeface="Segoe UI"/>
              </a:rPr>
              <a:t>"Recency makes more sense since currency </a:t>
            </a:r>
            <a:r>
              <a:rPr lang="en-GB" sz="1800" b="1">
                <a:latin typeface="Calibri"/>
                <a:ea typeface="Calibri"/>
                <a:cs typeface="Segoe UI"/>
              </a:rPr>
              <a:t>could be misinterpreted</a:t>
            </a:r>
            <a:r>
              <a:rPr lang="en-GB" sz="1800">
                <a:latin typeface="Calibri"/>
                <a:ea typeface="Calibri"/>
                <a:cs typeface="Segoe UI"/>
              </a:rPr>
              <a:t> since it also means money"</a:t>
            </a:r>
          </a:p>
          <a:p>
            <a:pPr marL="0" indent="0">
              <a:buNone/>
            </a:pPr>
            <a:endParaRPr lang="en-GB" sz="1800">
              <a:latin typeface="Calibri"/>
              <a:ea typeface="Calibri"/>
              <a:cs typeface="Segoe UI"/>
            </a:endParaRPr>
          </a:p>
          <a:p>
            <a:pPr marL="0" indent="0">
              <a:buNone/>
            </a:pPr>
            <a:r>
              <a:rPr lang="en-GB" sz="1800" b="1" u="sng">
                <a:latin typeface="Calibri"/>
                <a:ea typeface="Calibri" panose="020F0502020204030204"/>
                <a:cs typeface="Segoe UI"/>
              </a:rPr>
              <a:t>Depth of Source Evaluation </a:t>
            </a:r>
          </a:p>
          <a:p>
            <a:r>
              <a:rPr lang="en-GB" sz="1800">
                <a:latin typeface="Calibri"/>
                <a:ea typeface="Calibri" panose="020F0502020204030204"/>
                <a:cs typeface="Segoe UI"/>
              </a:rPr>
              <a:t>"While evaluating a source, we should </a:t>
            </a:r>
            <a:r>
              <a:rPr lang="en-GB" sz="1800" b="1">
                <a:latin typeface="Calibri"/>
                <a:ea typeface="Calibri" panose="020F0502020204030204"/>
                <a:cs typeface="Segoe UI"/>
              </a:rPr>
              <a:t>be more thorough with more steps</a:t>
            </a:r>
            <a:r>
              <a:rPr lang="en-GB" sz="1800">
                <a:latin typeface="Calibri"/>
                <a:ea typeface="Calibri" panose="020F0502020204030204"/>
                <a:cs typeface="Segoe UI"/>
              </a:rPr>
              <a:t>, rather than taking away steps since more steps of evaluation ensures that the source is reliable"</a:t>
            </a:r>
          </a:p>
          <a:p>
            <a:endParaRPr lang="en-GB" sz="1800">
              <a:latin typeface="Calibri"/>
              <a:ea typeface="Calibri" panose="020F0502020204030204"/>
              <a:cs typeface="Segoe UI"/>
            </a:endParaRPr>
          </a:p>
          <a:p>
            <a:pPr marL="0" indent="0">
              <a:buNone/>
            </a:pPr>
            <a:r>
              <a:rPr lang="en-GB" sz="1800" b="1" u="sng">
                <a:latin typeface="Calibri"/>
                <a:ea typeface="Calibri"/>
                <a:cs typeface="Segoe UI"/>
              </a:rPr>
              <a:t>Memorability:</a:t>
            </a:r>
          </a:p>
          <a:p>
            <a:r>
              <a:rPr lang="en-GB" sz="1800">
                <a:latin typeface="Calibri"/>
                <a:ea typeface="Calibri"/>
                <a:cs typeface="Segoe UI"/>
              </a:rPr>
              <a:t>"I feel like there are </a:t>
            </a:r>
            <a:r>
              <a:rPr lang="en-GB" sz="1800" b="1">
                <a:latin typeface="Calibri"/>
                <a:ea typeface="Calibri"/>
                <a:cs typeface="Segoe UI"/>
              </a:rPr>
              <a:t>too many things to consider in each category</a:t>
            </a:r>
            <a:r>
              <a:rPr lang="en-GB" sz="1800">
                <a:latin typeface="Calibri"/>
                <a:ea typeface="Calibri"/>
                <a:cs typeface="Segoe UI"/>
              </a:rPr>
              <a:t>. Yes, there are less criteria to look at now, which is simpler but at the cost of more sub-questions for each criteria which </a:t>
            </a:r>
            <a:r>
              <a:rPr lang="en-GB" sz="1800" b="1">
                <a:latin typeface="Calibri"/>
                <a:ea typeface="Calibri"/>
                <a:cs typeface="Segoe UI"/>
              </a:rPr>
              <a:t>complicates it </a:t>
            </a:r>
            <a:r>
              <a:rPr lang="en-GB" sz="1800">
                <a:latin typeface="Calibri"/>
                <a:ea typeface="Calibri"/>
                <a:cs typeface="Segoe UI"/>
              </a:rPr>
              <a:t>once again"</a:t>
            </a:r>
          </a:p>
          <a:p>
            <a:r>
              <a:rPr lang="en-GB" sz="1800"/>
              <a:t> “Separating transparency and objectivity is good as it allow for the capture of bias and further analysis. I think generally the changes are good, but it makes it longer which </a:t>
            </a:r>
            <a:r>
              <a:rPr lang="en-GB" sz="1800" b="1"/>
              <a:t>may make it less rememberable</a:t>
            </a:r>
            <a:r>
              <a:rPr lang="en-GB" sz="1800"/>
              <a:t>, but it also gives students a better checklist”</a:t>
            </a:r>
            <a:endParaRPr lang="en-GB" sz="1800">
              <a:ea typeface="Calibri"/>
            </a:endParaRPr>
          </a:p>
          <a:p>
            <a:endParaRPr lang="en-GB"/>
          </a:p>
        </p:txBody>
      </p:sp>
    </p:spTree>
    <p:extLst>
      <p:ext uri="{BB962C8B-B14F-4D97-AF65-F5344CB8AC3E}">
        <p14:creationId xmlns:p14="http://schemas.microsoft.com/office/powerpoint/2010/main" val="18571475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18E3-61AB-9736-D56F-C0AB18423324}"/>
              </a:ext>
            </a:extLst>
          </p:cNvPr>
          <p:cNvSpPr>
            <a:spLocks noGrp="1"/>
          </p:cNvSpPr>
          <p:nvPr>
            <p:ph type="title"/>
          </p:nvPr>
        </p:nvSpPr>
        <p:spPr/>
        <p:txBody>
          <a:bodyPr/>
          <a:lstStyle/>
          <a:p>
            <a:r>
              <a:rPr lang="en-GB"/>
              <a:t>Student Feedback on CRAAP co-creation task</a:t>
            </a:r>
          </a:p>
        </p:txBody>
      </p:sp>
      <p:pic>
        <p:nvPicPr>
          <p:cNvPr id="4" name="Content Placeholder 3" descr="A graph with different colored bars&#10;&#10;AI-generated content may be incorrect.">
            <a:extLst>
              <a:ext uri="{FF2B5EF4-FFF2-40B4-BE49-F238E27FC236}">
                <a16:creationId xmlns:a16="http://schemas.microsoft.com/office/drawing/2014/main" id="{B3E7F827-E28A-5C69-EA10-A9AE4FFAC665}"/>
              </a:ext>
            </a:extLst>
          </p:cNvPr>
          <p:cNvPicPr>
            <a:picLocks noGrp="1" noChangeAspect="1"/>
          </p:cNvPicPr>
          <p:nvPr>
            <p:ph idx="1"/>
          </p:nvPr>
        </p:nvPicPr>
        <p:blipFill>
          <a:blip r:embed="rId2"/>
          <a:stretch>
            <a:fillRect/>
          </a:stretch>
        </p:blipFill>
        <p:spPr>
          <a:xfrm>
            <a:off x="288707" y="908406"/>
            <a:ext cx="6061027" cy="3413039"/>
          </a:xfrm>
        </p:spPr>
      </p:pic>
      <p:pic>
        <p:nvPicPr>
          <p:cNvPr id="5" name="Picture 4" descr="A bar graph with different colored squares&#10;&#10;AI-generated content may be incorrect.">
            <a:extLst>
              <a:ext uri="{FF2B5EF4-FFF2-40B4-BE49-F238E27FC236}">
                <a16:creationId xmlns:a16="http://schemas.microsoft.com/office/drawing/2014/main" id="{372F8C4A-71F2-9272-A9E0-53A46F43C500}"/>
              </a:ext>
            </a:extLst>
          </p:cNvPr>
          <p:cNvPicPr>
            <a:picLocks noChangeAspect="1"/>
          </p:cNvPicPr>
          <p:nvPr/>
        </p:nvPicPr>
        <p:blipFill>
          <a:blip r:embed="rId3"/>
          <a:stretch>
            <a:fillRect/>
          </a:stretch>
        </p:blipFill>
        <p:spPr>
          <a:xfrm>
            <a:off x="5692558" y="2616711"/>
            <a:ext cx="6502509" cy="3975155"/>
          </a:xfrm>
          <a:prstGeom prst="rect">
            <a:avLst/>
          </a:prstGeom>
        </p:spPr>
      </p:pic>
      <p:sp>
        <p:nvSpPr>
          <p:cNvPr id="6" name="TextBox 5">
            <a:extLst>
              <a:ext uri="{FF2B5EF4-FFF2-40B4-BE49-F238E27FC236}">
                <a16:creationId xmlns:a16="http://schemas.microsoft.com/office/drawing/2014/main" id="{6FDBEEFC-2511-9EC5-8157-0152FF2A9811}"/>
              </a:ext>
            </a:extLst>
          </p:cNvPr>
          <p:cNvSpPr txBox="1"/>
          <p:nvPr/>
        </p:nvSpPr>
        <p:spPr>
          <a:xfrm>
            <a:off x="6501844" y="1331748"/>
            <a:ext cx="58201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Co-creating this activity enhanced my learning and understanding of how to critically evaluate academic sources.  </a:t>
            </a:r>
            <a:endParaRPr lang="en-US" b="1"/>
          </a:p>
          <a:p>
            <a:pPr algn="l"/>
            <a:endParaRPr lang="en-US">
              <a:ea typeface="Calibri"/>
              <a:cs typeface="Calibri"/>
            </a:endParaRPr>
          </a:p>
        </p:txBody>
      </p:sp>
      <p:sp>
        <p:nvSpPr>
          <p:cNvPr id="7" name="Arrow: Left 6">
            <a:extLst>
              <a:ext uri="{FF2B5EF4-FFF2-40B4-BE49-F238E27FC236}">
                <a16:creationId xmlns:a16="http://schemas.microsoft.com/office/drawing/2014/main" id="{5E619F16-71FB-4538-8938-3B3EB4A393DE}"/>
              </a:ext>
            </a:extLst>
          </p:cNvPr>
          <p:cNvSpPr/>
          <p:nvPr/>
        </p:nvSpPr>
        <p:spPr>
          <a:xfrm>
            <a:off x="6502706" y="909087"/>
            <a:ext cx="978408" cy="484632"/>
          </a:xfrm>
          <a:prstGeom prst="lef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8" name="TextBox 7">
            <a:extLst>
              <a:ext uri="{FF2B5EF4-FFF2-40B4-BE49-F238E27FC236}">
                <a16:creationId xmlns:a16="http://schemas.microsoft.com/office/drawing/2014/main" id="{4AC55051-BBFF-041D-EADE-D2FD7E14B51C}"/>
              </a:ext>
            </a:extLst>
          </p:cNvPr>
          <p:cNvSpPr txBox="1"/>
          <p:nvPr/>
        </p:nvSpPr>
        <p:spPr>
          <a:xfrm>
            <a:off x="914736" y="5434609"/>
            <a:ext cx="44526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I feel that the materials created by my peers contributed to my learning experience. </a:t>
            </a:r>
            <a:endParaRPr lang="en-US" b="1"/>
          </a:p>
          <a:p>
            <a:pPr algn="l"/>
            <a:endParaRPr lang="en-US">
              <a:ea typeface="Calibri"/>
              <a:cs typeface="Calibri"/>
            </a:endParaRPr>
          </a:p>
        </p:txBody>
      </p:sp>
      <p:sp>
        <p:nvSpPr>
          <p:cNvPr id="9" name="Arrow: Right 8">
            <a:extLst>
              <a:ext uri="{FF2B5EF4-FFF2-40B4-BE49-F238E27FC236}">
                <a16:creationId xmlns:a16="http://schemas.microsoft.com/office/drawing/2014/main" id="{AD636420-41A6-CCD0-80EB-926ACB4A71E9}"/>
              </a:ext>
            </a:extLst>
          </p:cNvPr>
          <p:cNvSpPr/>
          <p:nvPr/>
        </p:nvSpPr>
        <p:spPr>
          <a:xfrm>
            <a:off x="4394880" y="4951050"/>
            <a:ext cx="978408" cy="484632"/>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Tree>
    <p:extLst>
      <p:ext uri="{BB962C8B-B14F-4D97-AF65-F5344CB8AC3E}">
        <p14:creationId xmlns:p14="http://schemas.microsoft.com/office/powerpoint/2010/main" val="28104184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1EC1-778F-331B-8E9E-9721012B4B2C}"/>
              </a:ext>
            </a:extLst>
          </p:cNvPr>
          <p:cNvSpPr>
            <a:spLocks noGrp="1"/>
          </p:cNvSpPr>
          <p:nvPr>
            <p:ph type="title"/>
          </p:nvPr>
        </p:nvSpPr>
        <p:spPr/>
        <p:txBody>
          <a:bodyPr/>
          <a:lstStyle/>
          <a:p>
            <a:r>
              <a:rPr lang="en-GB">
                <a:ea typeface="Calibri"/>
                <a:cs typeface="Calibri"/>
              </a:rPr>
              <a:t>Student Feedback on CRAAP co-creation task</a:t>
            </a:r>
            <a:endParaRPr lang="en-US"/>
          </a:p>
        </p:txBody>
      </p:sp>
      <p:pic>
        <p:nvPicPr>
          <p:cNvPr id="4" name="Content Placeholder 3" descr="A graph of different colored rectangles&#10;&#10;AI-generated content may be incorrect.">
            <a:extLst>
              <a:ext uri="{FF2B5EF4-FFF2-40B4-BE49-F238E27FC236}">
                <a16:creationId xmlns:a16="http://schemas.microsoft.com/office/drawing/2014/main" id="{F32AFA95-B577-CA36-8C9A-4D8EC08F2164}"/>
              </a:ext>
            </a:extLst>
          </p:cNvPr>
          <p:cNvPicPr>
            <a:picLocks noGrp="1" noChangeAspect="1"/>
          </p:cNvPicPr>
          <p:nvPr>
            <p:ph idx="1"/>
          </p:nvPr>
        </p:nvPicPr>
        <p:blipFill>
          <a:blip r:embed="rId2"/>
          <a:stretch>
            <a:fillRect/>
          </a:stretch>
        </p:blipFill>
        <p:spPr>
          <a:xfrm>
            <a:off x="3454214" y="1056439"/>
            <a:ext cx="8555691" cy="5798483"/>
          </a:xfrm>
        </p:spPr>
      </p:pic>
      <p:sp>
        <p:nvSpPr>
          <p:cNvPr id="5" name="TextBox 4">
            <a:extLst>
              <a:ext uri="{FF2B5EF4-FFF2-40B4-BE49-F238E27FC236}">
                <a16:creationId xmlns:a16="http://schemas.microsoft.com/office/drawing/2014/main" id="{6D99104F-F2DC-EEC3-A59F-A3E3924734F7}"/>
              </a:ext>
            </a:extLst>
          </p:cNvPr>
          <p:cNvSpPr txBox="1"/>
          <p:nvPr/>
        </p:nvSpPr>
        <p:spPr>
          <a:xfrm>
            <a:off x="157066" y="1950540"/>
            <a:ext cx="310723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Fill in the gap to complete the sentence.  Select all that apply:</a:t>
            </a:r>
          </a:p>
          <a:p>
            <a:br>
              <a:rPr lang="en-US" sz="2000">
                <a:ea typeface="+mn-lt"/>
                <a:cs typeface="+mn-lt"/>
              </a:rPr>
            </a:br>
            <a:r>
              <a:rPr lang="en-US" sz="2000" b="1">
                <a:ea typeface="+mn-lt"/>
                <a:cs typeface="+mn-lt"/>
              </a:rPr>
              <a:t>I feel  ................................ about applying what I’ve co-created with my peers to future academic writing. </a:t>
            </a:r>
            <a:endParaRPr lang="en-US" sz="2000" b="1">
              <a:ea typeface="Calibri"/>
              <a:cs typeface="Calibri"/>
            </a:endParaRPr>
          </a:p>
          <a:p>
            <a:pPr algn="l"/>
            <a:endParaRPr lang="en-US">
              <a:ea typeface="Calibri"/>
              <a:cs typeface="Calibri"/>
            </a:endParaRPr>
          </a:p>
        </p:txBody>
      </p:sp>
    </p:spTree>
    <p:extLst>
      <p:ext uri="{BB962C8B-B14F-4D97-AF65-F5344CB8AC3E}">
        <p14:creationId xmlns:p14="http://schemas.microsoft.com/office/powerpoint/2010/main" val="40667260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4A40-FDAC-83B9-749F-41478D7882F3}"/>
              </a:ext>
            </a:extLst>
          </p:cNvPr>
          <p:cNvSpPr>
            <a:spLocks noGrp="1"/>
          </p:cNvSpPr>
          <p:nvPr>
            <p:ph type="title"/>
          </p:nvPr>
        </p:nvSpPr>
        <p:spPr/>
        <p:txBody>
          <a:bodyPr/>
          <a:lstStyle/>
          <a:p>
            <a:r>
              <a:rPr lang="en-US">
                <a:ea typeface="Calibri"/>
              </a:rPr>
              <a:t>Student Feedback on CRAAP co-creation task</a:t>
            </a:r>
            <a:endParaRPr lang="en-US" err="1"/>
          </a:p>
        </p:txBody>
      </p:sp>
      <p:graphicFrame>
        <p:nvGraphicFramePr>
          <p:cNvPr id="5" name="Content Placeholder 4">
            <a:extLst>
              <a:ext uri="{FF2B5EF4-FFF2-40B4-BE49-F238E27FC236}">
                <a16:creationId xmlns:a16="http://schemas.microsoft.com/office/drawing/2014/main" id="{87ACBD56-CB39-3494-1BA0-3428ECB11249}"/>
              </a:ext>
            </a:extLst>
          </p:cNvPr>
          <p:cNvGraphicFramePr>
            <a:graphicFrameLocks noGrp="1"/>
          </p:cNvGraphicFramePr>
          <p:nvPr>
            <p:ph idx="1"/>
            <p:extLst>
              <p:ext uri="{D42A27DB-BD31-4B8C-83A1-F6EECF244321}">
                <p14:modId xmlns:p14="http://schemas.microsoft.com/office/powerpoint/2010/main" val="3244469033"/>
              </p:ext>
            </p:extLst>
          </p:nvPr>
        </p:nvGraphicFramePr>
        <p:xfrm>
          <a:off x="349623" y="2106705"/>
          <a:ext cx="11475108" cy="3768226"/>
        </p:xfrm>
        <a:graphic>
          <a:graphicData uri="http://schemas.openxmlformats.org/drawingml/2006/table">
            <a:tbl>
              <a:tblPr bandRow="1">
                <a:tableStyleId>{BDBED569-4797-4DF1-A0F4-6AAB3CD982D8}</a:tableStyleId>
              </a:tblPr>
              <a:tblGrid>
                <a:gridCol w="5737554">
                  <a:extLst>
                    <a:ext uri="{9D8B030D-6E8A-4147-A177-3AD203B41FA5}">
                      <a16:colId xmlns:a16="http://schemas.microsoft.com/office/drawing/2014/main" val="3419908854"/>
                    </a:ext>
                  </a:extLst>
                </a:gridCol>
                <a:gridCol w="5737554">
                  <a:extLst>
                    <a:ext uri="{9D8B030D-6E8A-4147-A177-3AD203B41FA5}">
                      <a16:colId xmlns:a16="http://schemas.microsoft.com/office/drawing/2014/main" val="1986647236"/>
                    </a:ext>
                  </a:extLst>
                </a:gridCol>
              </a:tblGrid>
              <a:tr h="699247">
                <a:tc>
                  <a:txBody>
                    <a:bodyPr/>
                    <a:lstStyle/>
                    <a:p>
                      <a:pPr algn="ctr" latinLnBrk="1"/>
                      <a:r>
                        <a:rPr lang="en-US" b="1">
                          <a:effectLst/>
                        </a:rPr>
                        <a:t>Chosen response</a:t>
                      </a:r>
                    </a:p>
                  </a:txBody>
                  <a:tcPr marL="47625" marR="47625" marT="9525" marB="9525" anchor="ctr"/>
                </a:tc>
                <a:tc>
                  <a:txBody>
                    <a:bodyPr/>
                    <a:lstStyle/>
                    <a:p>
                      <a:pPr algn="ctr" latinLnBrk="1"/>
                      <a:r>
                        <a:rPr lang="en-US" b="1">
                          <a:effectLst/>
                        </a:rPr>
                        <a:t>Student Responses</a:t>
                      </a:r>
                    </a:p>
                  </a:txBody>
                  <a:tcPr marL="47625" marR="47625" marT="9525" marB="9525" anchor="ctr"/>
                </a:tc>
                <a:extLst>
                  <a:ext uri="{0D108BD9-81ED-4DB2-BD59-A6C34878D82A}">
                    <a16:rowId xmlns:a16="http://schemas.microsoft.com/office/drawing/2014/main" val="4191097360"/>
                  </a:ext>
                </a:extLst>
              </a:tr>
              <a:tr h="433660">
                <a:tc>
                  <a:txBody>
                    <a:bodyPr/>
                    <a:lstStyle/>
                    <a:p>
                      <a:pPr algn="ctr" latinLnBrk="1"/>
                      <a:r>
                        <a:rPr lang="en-US">
                          <a:effectLst/>
                        </a:rPr>
                        <a:t>More interested in the topic</a:t>
                      </a:r>
                    </a:p>
                  </a:txBody>
                  <a:tcPr marL="47625" marR="47625" marT="9525" marB="9525" anchor="ctr"/>
                </a:tc>
                <a:tc>
                  <a:txBody>
                    <a:bodyPr/>
                    <a:lstStyle/>
                    <a:p>
                      <a:pPr algn="ctr" latinLnBrk="1"/>
                      <a:r>
                        <a:rPr lang="en-US">
                          <a:effectLst/>
                        </a:rPr>
                        <a:t>18</a:t>
                      </a:r>
                    </a:p>
                  </a:txBody>
                  <a:tcPr marL="47625" marR="47625" marT="9525" marB="9525" anchor="ctr"/>
                </a:tc>
                <a:extLst>
                  <a:ext uri="{0D108BD9-81ED-4DB2-BD59-A6C34878D82A}">
                    <a16:rowId xmlns:a16="http://schemas.microsoft.com/office/drawing/2014/main" val="1171835871"/>
                  </a:ext>
                </a:extLst>
              </a:tr>
              <a:tr h="433660">
                <a:tc>
                  <a:txBody>
                    <a:bodyPr/>
                    <a:lstStyle/>
                    <a:p>
                      <a:pPr algn="ctr" latinLnBrk="1"/>
                      <a:r>
                        <a:rPr lang="en-US">
                          <a:effectLst/>
                        </a:rPr>
                        <a:t>More motivated to learn</a:t>
                      </a:r>
                    </a:p>
                  </a:txBody>
                  <a:tcPr marL="47625" marR="47625" marT="9525" marB="9525" anchor="ctr"/>
                </a:tc>
                <a:tc>
                  <a:txBody>
                    <a:bodyPr/>
                    <a:lstStyle/>
                    <a:p>
                      <a:pPr algn="ctr" latinLnBrk="1"/>
                      <a:r>
                        <a:rPr lang="en-US">
                          <a:effectLst/>
                        </a:rPr>
                        <a:t>22</a:t>
                      </a:r>
                    </a:p>
                  </a:txBody>
                  <a:tcPr marL="47625" marR="47625" marT="9525" marB="9525" anchor="ctr"/>
                </a:tc>
                <a:extLst>
                  <a:ext uri="{0D108BD9-81ED-4DB2-BD59-A6C34878D82A}">
                    <a16:rowId xmlns:a16="http://schemas.microsoft.com/office/drawing/2014/main" val="2889794032"/>
                  </a:ext>
                </a:extLst>
              </a:tr>
              <a:tr h="433660">
                <a:tc>
                  <a:txBody>
                    <a:bodyPr/>
                    <a:lstStyle/>
                    <a:p>
                      <a:pPr algn="ctr" latinLnBrk="1"/>
                      <a:r>
                        <a:rPr lang="en-US">
                          <a:effectLst/>
                        </a:rPr>
                        <a:t>More involved with the topic</a:t>
                      </a:r>
                    </a:p>
                  </a:txBody>
                  <a:tcPr marL="47625" marR="47625" marT="9525" marB="9525" anchor="ctr"/>
                </a:tc>
                <a:tc>
                  <a:txBody>
                    <a:bodyPr/>
                    <a:lstStyle/>
                    <a:p>
                      <a:pPr algn="ctr" latinLnBrk="1"/>
                      <a:r>
                        <a:rPr lang="en-US">
                          <a:effectLst/>
                        </a:rPr>
                        <a:t>28</a:t>
                      </a:r>
                    </a:p>
                  </a:txBody>
                  <a:tcPr marL="47625" marR="47625" marT="9525" marB="9525" anchor="ctr"/>
                </a:tc>
                <a:extLst>
                  <a:ext uri="{0D108BD9-81ED-4DB2-BD59-A6C34878D82A}">
                    <a16:rowId xmlns:a16="http://schemas.microsoft.com/office/drawing/2014/main" val="4286854720"/>
                  </a:ext>
                </a:extLst>
              </a:tr>
              <a:tr h="433660">
                <a:tc>
                  <a:txBody>
                    <a:bodyPr/>
                    <a:lstStyle/>
                    <a:p>
                      <a:pPr algn="ctr" latinLnBrk="1"/>
                      <a:r>
                        <a:rPr lang="en-US">
                          <a:effectLst/>
                        </a:rPr>
                        <a:t>Better connected to the topic</a:t>
                      </a:r>
                    </a:p>
                  </a:txBody>
                  <a:tcPr marL="47625" marR="47625" marT="9525" marB="9525" anchor="ctr"/>
                </a:tc>
                <a:tc>
                  <a:txBody>
                    <a:bodyPr/>
                    <a:lstStyle/>
                    <a:p>
                      <a:pPr algn="ctr" latinLnBrk="1"/>
                      <a:r>
                        <a:rPr lang="en-US">
                          <a:effectLst/>
                        </a:rPr>
                        <a:t>18</a:t>
                      </a:r>
                    </a:p>
                  </a:txBody>
                  <a:tcPr marL="47625" marR="47625" marT="9525" marB="9525" anchor="ctr"/>
                </a:tc>
                <a:extLst>
                  <a:ext uri="{0D108BD9-81ED-4DB2-BD59-A6C34878D82A}">
                    <a16:rowId xmlns:a16="http://schemas.microsoft.com/office/drawing/2014/main" val="728685991"/>
                  </a:ext>
                </a:extLst>
              </a:tr>
              <a:tr h="433660">
                <a:tc>
                  <a:txBody>
                    <a:bodyPr/>
                    <a:lstStyle/>
                    <a:p>
                      <a:pPr algn="ctr" latinLnBrk="1"/>
                      <a:r>
                        <a:rPr lang="en-US">
                          <a:effectLst/>
                        </a:rPr>
                        <a:t>No different about the topic</a:t>
                      </a:r>
                    </a:p>
                  </a:txBody>
                  <a:tcPr marL="47625" marR="47625" marT="9525" marB="9525" anchor="ctr"/>
                </a:tc>
                <a:tc>
                  <a:txBody>
                    <a:bodyPr/>
                    <a:lstStyle/>
                    <a:p>
                      <a:pPr algn="ctr" latinLnBrk="1"/>
                      <a:r>
                        <a:rPr lang="en-US">
                          <a:effectLst/>
                        </a:rPr>
                        <a:t>3</a:t>
                      </a:r>
                    </a:p>
                  </a:txBody>
                  <a:tcPr marL="47625" marR="47625" marT="9525" marB="9525" anchor="ctr"/>
                </a:tc>
                <a:extLst>
                  <a:ext uri="{0D108BD9-81ED-4DB2-BD59-A6C34878D82A}">
                    <a16:rowId xmlns:a16="http://schemas.microsoft.com/office/drawing/2014/main" val="2043223195"/>
                  </a:ext>
                </a:extLst>
              </a:tr>
              <a:tr h="433660">
                <a:tc>
                  <a:txBody>
                    <a:bodyPr/>
                    <a:lstStyle/>
                    <a:p>
                      <a:pPr algn="ctr" latinLnBrk="1"/>
                      <a:r>
                        <a:rPr lang="en-US">
                          <a:effectLst/>
                        </a:rPr>
                        <a:t>Less interested in the topic</a:t>
                      </a:r>
                    </a:p>
                  </a:txBody>
                  <a:tcPr marL="47625" marR="47625" marT="9525" marB="9525" anchor="ctr"/>
                </a:tc>
                <a:tc>
                  <a:txBody>
                    <a:bodyPr/>
                    <a:lstStyle/>
                    <a:p>
                      <a:pPr algn="ctr" latinLnBrk="1"/>
                      <a:r>
                        <a:rPr lang="en-US">
                          <a:effectLst/>
                        </a:rPr>
                        <a:t>0</a:t>
                      </a:r>
                    </a:p>
                  </a:txBody>
                  <a:tcPr marL="47625" marR="47625" marT="9525" marB="9525" anchor="ctr"/>
                </a:tc>
                <a:extLst>
                  <a:ext uri="{0D108BD9-81ED-4DB2-BD59-A6C34878D82A}">
                    <a16:rowId xmlns:a16="http://schemas.microsoft.com/office/drawing/2014/main" val="2057783223"/>
                  </a:ext>
                </a:extLst>
              </a:tr>
              <a:tr h="467019">
                <a:tc>
                  <a:txBody>
                    <a:bodyPr/>
                    <a:lstStyle/>
                    <a:p>
                      <a:pPr algn="ctr" latinLnBrk="1"/>
                      <a:r>
                        <a:rPr lang="en-US">
                          <a:effectLst/>
                        </a:rPr>
                        <a:t>Confused about the topic</a:t>
                      </a:r>
                    </a:p>
                  </a:txBody>
                  <a:tcPr marL="47625" marR="47625" marT="9525" marB="9525" anchor="ctr"/>
                </a:tc>
                <a:tc>
                  <a:txBody>
                    <a:bodyPr/>
                    <a:lstStyle/>
                    <a:p>
                      <a:pPr algn="ctr" latinLnBrk="1"/>
                      <a:r>
                        <a:rPr lang="en-US">
                          <a:effectLst/>
                        </a:rPr>
                        <a:t>1</a:t>
                      </a:r>
                    </a:p>
                  </a:txBody>
                  <a:tcPr marL="47625" marR="47625" marT="9525" marB="9525" anchor="ctr"/>
                </a:tc>
                <a:extLst>
                  <a:ext uri="{0D108BD9-81ED-4DB2-BD59-A6C34878D82A}">
                    <a16:rowId xmlns:a16="http://schemas.microsoft.com/office/drawing/2014/main" val="399115439"/>
                  </a:ext>
                </a:extLst>
              </a:tr>
            </a:tbl>
          </a:graphicData>
        </a:graphic>
      </p:graphicFrame>
      <p:sp>
        <p:nvSpPr>
          <p:cNvPr id="6" name="TextBox 5">
            <a:extLst>
              <a:ext uri="{FF2B5EF4-FFF2-40B4-BE49-F238E27FC236}">
                <a16:creationId xmlns:a16="http://schemas.microsoft.com/office/drawing/2014/main" id="{188C6CDD-B080-03AC-6D03-10328132D684}"/>
              </a:ext>
            </a:extLst>
          </p:cNvPr>
          <p:cNvSpPr txBox="1"/>
          <p:nvPr/>
        </p:nvSpPr>
        <p:spPr>
          <a:xfrm>
            <a:off x="358726" y="1143420"/>
            <a:ext cx="102142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42424"/>
                </a:solidFill>
                <a:latin typeface="Calibri"/>
                <a:ea typeface="Calibri"/>
                <a:cs typeface="Calibri"/>
              </a:rPr>
              <a:t>Complete the sentence with the options below. Select all that apply. </a:t>
            </a:r>
            <a:endParaRPr lang="en-US" sz="2000">
              <a:solidFill>
                <a:srgbClr val="000000"/>
              </a:solidFill>
              <a:latin typeface="Calibri"/>
              <a:ea typeface="Calibri"/>
              <a:cs typeface="Calibri"/>
            </a:endParaRPr>
          </a:p>
          <a:p>
            <a:r>
              <a:rPr lang="en-US" sz="2000" b="1">
                <a:solidFill>
                  <a:srgbClr val="242424"/>
                </a:solidFill>
                <a:latin typeface="Calibri"/>
                <a:ea typeface="Calibri"/>
                <a:cs typeface="Calibri"/>
              </a:rPr>
              <a:t>Co-creating materials on evaluating academic sources has made me feel ...........</a:t>
            </a:r>
            <a:endParaRPr lang="en-US" sz="2000" b="1">
              <a:latin typeface="Calibri"/>
              <a:ea typeface="Calibri"/>
              <a:cs typeface="Calibri"/>
            </a:endParaRPr>
          </a:p>
        </p:txBody>
      </p:sp>
    </p:spTree>
    <p:extLst>
      <p:ext uri="{BB962C8B-B14F-4D97-AF65-F5344CB8AC3E}">
        <p14:creationId xmlns:p14="http://schemas.microsoft.com/office/powerpoint/2010/main" val="24001541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3D3C-31EF-7B97-CA86-3E1AB60A74A5}"/>
              </a:ext>
            </a:extLst>
          </p:cNvPr>
          <p:cNvSpPr>
            <a:spLocks noGrp="1"/>
          </p:cNvSpPr>
          <p:nvPr>
            <p:ph type="title"/>
          </p:nvPr>
        </p:nvSpPr>
        <p:spPr/>
        <p:txBody>
          <a:bodyPr/>
          <a:lstStyle/>
          <a:p>
            <a:r>
              <a:rPr lang="en-GB"/>
              <a:t>Written student feedback on CRAAP co-creation task</a:t>
            </a:r>
          </a:p>
        </p:txBody>
      </p:sp>
      <p:sp>
        <p:nvSpPr>
          <p:cNvPr id="3" name="Content Placeholder 2">
            <a:extLst>
              <a:ext uri="{FF2B5EF4-FFF2-40B4-BE49-F238E27FC236}">
                <a16:creationId xmlns:a16="http://schemas.microsoft.com/office/drawing/2014/main" id="{DF71A9BB-013D-ACFE-BD9D-90B1F477A420}"/>
              </a:ext>
            </a:extLst>
          </p:cNvPr>
          <p:cNvSpPr>
            <a:spLocks noGrp="1"/>
          </p:cNvSpPr>
          <p:nvPr>
            <p:ph idx="1"/>
          </p:nvPr>
        </p:nvSpPr>
        <p:spPr/>
        <p:txBody>
          <a:bodyPr vert="horz" lIns="0" tIns="0" rIns="0" bIns="0" rtlCol="0" anchor="t">
            <a:normAutofit/>
          </a:bodyPr>
          <a:lstStyle/>
          <a:p>
            <a:pPr marL="0" indent="0">
              <a:buNone/>
            </a:pPr>
            <a:r>
              <a:rPr lang="en-GB" b="1" u="sng" dirty="0"/>
              <a:t>Critical thinking &amp; access to different</a:t>
            </a:r>
            <a:r>
              <a:rPr lang="en-GB" b="1" i="0" u="sng" dirty="0">
                <a:effectLst/>
              </a:rPr>
              <a:t> perspectives</a:t>
            </a:r>
            <a:endParaRPr lang="en-GB" b="1" i="0" u="sng" dirty="0">
              <a:effectLst/>
              <a:ea typeface="Calibri"/>
            </a:endParaRPr>
          </a:p>
          <a:p>
            <a:r>
              <a:rPr lang="en-GB" dirty="0"/>
              <a:t>“It broadened my understanding of different perspectives and others’ point of view”</a:t>
            </a:r>
            <a:endParaRPr lang="en-GB" dirty="0">
              <a:ea typeface="Calibri"/>
            </a:endParaRPr>
          </a:p>
          <a:p>
            <a:r>
              <a:rPr lang="en-GB" dirty="0">
                <a:ea typeface="Calibri"/>
                <a:cs typeface="Calibri"/>
              </a:rPr>
              <a:t>“It was useful to judge the other groups works to think about is this enough to use or not in order to understand the sources”</a:t>
            </a:r>
          </a:p>
          <a:p>
            <a:r>
              <a:rPr lang="en-GB" dirty="0">
                <a:ea typeface="Calibri"/>
                <a:cs typeface="Calibri"/>
              </a:rPr>
              <a:t>“Feedback from them helped me think more critically about why we had chosen these categories”</a:t>
            </a:r>
            <a:endParaRPr lang="en-GB" dirty="0"/>
          </a:p>
          <a:p>
            <a:r>
              <a:rPr lang="en-GB" dirty="0">
                <a:ea typeface="Calibri" panose="020F0502020204030204"/>
                <a:cs typeface="Calibri"/>
              </a:rPr>
              <a:t>"This helped me think critically about what each category really means and how we can remember it"</a:t>
            </a:r>
          </a:p>
          <a:p>
            <a:pPr marL="0" indent="0">
              <a:buNone/>
            </a:pPr>
            <a:endParaRPr lang="en-GB" dirty="0"/>
          </a:p>
          <a:p>
            <a:pPr marL="0" indent="0">
              <a:buNone/>
            </a:pPr>
            <a:r>
              <a:rPr lang="en-GB" b="1" u="sng" dirty="0"/>
              <a:t>Deep learning</a:t>
            </a:r>
            <a:endParaRPr lang="en-GB" b="1" u="sng" dirty="0">
              <a:ea typeface="Calibri"/>
            </a:endParaRPr>
          </a:p>
          <a:p>
            <a:r>
              <a:rPr lang="en-GB" dirty="0"/>
              <a:t>“Deepened understanding on how to critically evaluate sources”</a:t>
            </a:r>
            <a:endParaRPr lang="en-GB" dirty="0">
              <a:ea typeface="Calibri"/>
            </a:endParaRPr>
          </a:p>
          <a:p>
            <a:r>
              <a:rPr lang="en-GB" b="0" i="0" dirty="0">
                <a:effectLst/>
              </a:rPr>
              <a:t>“</a:t>
            </a:r>
            <a:r>
              <a:rPr lang="en-GB" dirty="0"/>
              <a:t>It</a:t>
            </a:r>
            <a:r>
              <a:rPr lang="en-GB" b="0" i="0" dirty="0">
                <a:effectLst/>
              </a:rPr>
              <a:t> was a great way to dive deeper in the topic”</a:t>
            </a:r>
            <a:endParaRPr lang="en-GB" b="0" i="0" dirty="0">
              <a:effectLst/>
              <a:ea typeface="Calibri"/>
            </a:endParaRPr>
          </a:p>
          <a:p>
            <a:r>
              <a:rPr lang="en-GB" dirty="0"/>
              <a:t>“I really did benefit from class discussion when each group explained their work”</a:t>
            </a:r>
            <a:endParaRPr lang="en-GB" dirty="0">
              <a:ea typeface="Calibri"/>
            </a:endParaRPr>
          </a:p>
          <a:p>
            <a:r>
              <a:rPr lang="en-GB" b="0" i="0" dirty="0">
                <a:effectLst/>
              </a:rPr>
              <a:t>“I thought it was challenging to memorize steps. However, after this activity, I have grasped the concept”</a:t>
            </a:r>
            <a:endParaRPr lang="en-GB" b="0" i="0" dirty="0">
              <a:effectLst/>
              <a:ea typeface="Calibri"/>
            </a:endParaRPr>
          </a:p>
          <a:p>
            <a:r>
              <a:rPr lang="en-GB" dirty="0"/>
              <a:t>“</a:t>
            </a:r>
            <a:r>
              <a:rPr lang="en-GB" b="0" i="0" dirty="0">
                <a:effectLst/>
              </a:rPr>
              <a:t>When I first learned the CRAAP test I had to look to the definitions of each one when using it. Now that we did this activity, I remember all of it very well it helped me to stick it to my brain” </a:t>
            </a:r>
            <a:endParaRPr lang="en-GB" b="0" i="0" dirty="0">
              <a:effectLst/>
              <a:ea typeface="Calibri"/>
            </a:endParaRPr>
          </a:p>
          <a:p>
            <a:endParaRPr lang="en-GB" sz="1800" b="0" i="0" dirty="0">
              <a:effectLst/>
              <a:ea typeface="Calibri"/>
            </a:endParaRPr>
          </a:p>
          <a:p>
            <a:pPr marL="0" indent="0">
              <a:buNone/>
            </a:pPr>
            <a:endParaRPr lang="en-GB" i="0" dirty="0">
              <a:effectLst/>
              <a:ea typeface="Calibri"/>
            </a:endParaRPr>
          </a:p>
        </p:txBody>
      </p:sp>
    </p:spTree>
    <p:extLst>
      <p:ext uri="{BB962C8B-B14F-4D97-AF65-F5344CB8AC3E}">
        <p14:creationId xmlns:p14="http://schemas.microsoft.com/office/powerpoint/2010/main" val="12126285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B311-0292-73D7-37C9-CEDE3D5F1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E3FB9-1612-93F3-7605-468B89AB73E6}"/>
              </a:ext>
            </a:extLst>
          </p:cNvPr>
          <p:cNvSpPr>
            <a:spLocks noGrp="1"/>
          </p:cNvSpPr>
          <p:nvPr>
            <p:ph type="title"/>
          </p:nvPr>
        </p:nvSpPr>
        <p:spPr>
          <a:xfrm>
            <a:off x="666312" y="413288"/>
            <a:ext cx="11232000" cy="720000"/>
          </a:xfrm>
        </p:spPr>
        <p:txBody>
          <a:bodyPr/>
          <a:lstStyle/>
          <a:p>
            <a:pPr>
              <a:spcBef>
                <a:spcPts val="1000"/>
              </a:spcBef>
            </a:pPr>
            <a:r>
              <a:rPr lang="en-US" sz="2800" dirty="0">
                <a:latin typeface="Calibri"/>
                <a:ea typeface="Calibri"/>
              </a:rPr>
              <a:t>CRAAP insights from TII essay tutor feedback</a:t>
            </a:r>
            <a:endParaRPr lang="en-US">
              <a:latin typeface="Aptos"/>
              <a:ea typeface="Calibri"/>
            </a:endParaRPr>
          </a:p>
          <a:p>
            <a:endParaRPr lang="en-US"/>
          </a:p>
        </p:txBody>
      </p:sp>
      <p:graphicFrame>
        <p:nvGraphicFramePr>
          <p:cNvPr id="4" name="Content Placeholder 3">
            <a:extLst>
              <a:ext uri="{FF2B5EF4-FFF2-40B4-BE49-F238E27FC236}">
                <a16:creationId xmlns:a16="http://schemas.microsoft.com/office/drawing/2014/main" id="{AE1A9A94-9777-DEC9-EBED-C7B9B562469A}"/>
              </a:ext>
            </a:extLst>
          </p:cNvPr>
          <p:cNvGraphicFramePr>
            <a:graphicFrameLocks noGrp="1"/>
          </p:cNvGraphicFramePr>
          <p:nvPr>
            <p:ph idx="1"/>
            <p:extLst>
              <p:ext uri="{D42A27DB-BD31-4B8C-83A1-F6EECF244321}">
                <p14:modId xmlns:p14="http://schemas.microsoft.com/office/powerpoint/2010/main" val="814510406"/>
              </p:ext>
            </p:extLst>
          </p:nvPr>
        </p:nvGraphicFramePr>
        <p:xfrm>
          <a:off x="645458" y="1281952"/>
          <a:ext cx="10580002" cy="5358785"/>
        </p:xfrm>
        <a:graphic>
          <a:graphicData uri="http://schemas.openxmlformats.org/drawingml/2006/table">
            <a:tbl>
              <a:tblPr firstRow="1" bandRow="1">
                <a:tableStyleId>{FABFCF23-3B69-468F-B69F-88F6DE6A72F2}</a:tableStyleId>
              </a:tblPr>
              <a:tblGrid>
                <a:gridCol w="5187732">
                  <a:extLst>
                    <a:ext uri="{9D8B030D-6E8A-4147-A177-3AD203B41FA5}">
                      <a16:colId xmlns:a16="http://schemas.microsoft.com/office/drawing/2014/main" val="2177821681"/>
                    </a:ext>
                  </a:extLst>
                </a:gridCol>
                <a:gridCol w="5392270">
                  <a:extLst>
                    <a:ext uri="{9D8B030D-6E8A-4147-A177-3AD203B41FA5}">
                      <a16:colId xmlns:a16="http://schemas.microsoft.com/office/drawing/2014/main" val="1568091017"/>
                    </a:ext>
                  </a:extLst>
                </a:gridCol>
              </a:tblGrid>
              <a:tr h="383720">
                <a:tc>
                  <a:txBody>
                    <a:bodyPr/>
                    <a:lstStyle/>
                    <a:p>
                      <a:pPr algn="ctr"/>
                      <a:r>
                        <a:rPr lang="en-US" sz="1800" dirty="0"/>
                        <a:t>Areas of Strength</a:t>
                      </a:r>
                    </a:p>
                  </a:txBody>
                  <a:tcPr/>
                </a:tc>
                <a:tc>
                  <a:txBody>
                    <a:bodyPr/>
                    <a:lstStyle/>
                    <a:p>
                      <a:pPr lvl="0" algn="ctr">
                        <a:lnSpc>
                          <a:spcPct val="100000"/>
                        </a:lnSpc>
                        <a:spcBef>
                          <a:spcPts val="0"/>
                        </a:spcBef>
                        <a:spcAft>
                          <a:spcPts val="0"/>
                        </a:spcAft>
                        <a:buNone/>
                      </a:pPr>
                      <a:r>
                        <a:rPr lang="en-US" sz="1800" u="none" strike="noStrike" noProof="0" dirty="0">
                          <a:solidFill>
                            <a:srgbClr val="FFFFFF"/>
                          </a:solidFill>
                        </a:rPr>
                        <a:t>Areas of Development</a:t>
                      </a:r>
                    </a:p>
                  </a:txBody>
                  <a:tcPr/>
                </a:tc>
                <a:extLst>
                  <a:ext uri="{0D108BD9-81ED-4DB2-BD59-A6C34878D82A}">
                    <a16:rowId xmlns:a16="http://schemas.microsoft.com/office/drawing/2014/main" val="2346180159"/>
                  </a:ext>
                </a:extLst>
              </a:tr>
              <a:tr h="1279069">
                <a:tc>
                  <a:txBody>
                    <a:bodyPr/>
                    <a:lstStyle/>
                    <a:p>
                      <a:pPr lvl="0">
                        <a:buNone/>
                      </a:pPr>
                      <a:r>
                        <a:rPr lang="en-US" sz="1800" dirty="0">
                          <a:effectLst/>
                          <a:latin typeface="Calibri"/>
                        </a:rPr>
                        <a:t>"You demonstrate a great use of sources."</a:t>
                      </a:r>
                      <a:endParaRPr lang="en-US" sz="1800" dirty="0">
                        <a:latin typeface="Calibri"/>
                      </a:endParaRPr>
                    </a:p>
                  </a:txBody>
                  <a:tcPr marL="95250" marR="95250" marT="76200" marB="76200" anchor="ctr"/>
                </a:tc>
                <a:tc>
                  <a:txBody>
                    <a:bodyPr/>
                    <a:lstStyle/>
                    <a:p>
                      <a:pPr lvl="0">
                        <a:buNone/>
                      </a:pPr>
                      <a:r>
                        <a:rPr lang="en-US" sz="1800" dirty="0">
                          <a:effectLst/>
                          <a:latin typeface="Calibri"/>
                        </a:rPr>
                        <a:t>"You have used two extra sources which is good that you are searching for extra support to your ideas, but the first one is irrelevant and the second is not exploited enough given that it contains evidence very pertinent to your argument about sharenting."</a:t>
                      </a:r>
                      <a:endParaRPr lang="en-US" sz="1800" dirty="0">
                        <a:latin typeface="Calibri"/>
                      </a:endParaRPr>
                    </a:p>
                  </a:txBody>
                  <a:tcPr marL="95250" marR="95250" marT="76200" marB="76200" anchor="ctr"/>
                </a:tc>
                <a:extLst>
                  <a:ext uri="{0D108BD9-81ED-4DB2-BD59-A6C34878D82A}">
                    <a16:rowId xmlns:a16="http://schemas.microsoft.com/office/drawing/2014/main" val="569743635"/>
                  </a:ext>
                </a:extLst>
              </a:tr>
              <a:tr h="596898">
                <a:tc>
                  <a:txBody>
                    <a:bodyPr/>
                    <a:lstStyle/>
                    <a:p>
                      <a:pPr lvl="0">
                        <a:buNone/>
                      </a:pPr>
                      <a:r>
                        <a:rPr lang="en-US" sz="1800" dirty="0">
                          <a:effectLst/>
                          <a:latin typeface="Calibri"/>
                        </a:rPr>
                        <a:t>"Good use of sources. You effectively </a:t>
                      </a:r>
                      <a:r>
                        <a:rPr lang="en-US" sz="1800" err="1">
                          <a:effectLst/>
                          <a:latin typeface="Calibri"/>
                        </a:rPr>
                        <a:t>synthesised</a:t>
                      </a:r>
                      <a:r>
                        <a:rPr lang="en-US" sz="1800" dirty="0">
                          <a:effectLst/>
                          <a:latin typeface="Calibri"/>
                        </a:rPr>
                        <a:t> ideas from multiple sources."</a:t>
                      </a:r>
                      <a:endParaRPr lang="en-US" sz="1800" dirty="0">
                        <a:latin typeface="Calibri"/>
                      </a:endParaRPr>
                    </a:p>
                  </a:txBody>
                  <a:tcPr marL="95250" marR="95250" marT="76200" marB="76200" anchor="ctr"/>
                </a:tc>
                <a:tc>
                  <a:txBody>
                    <a:bodyPr/>
                    <a:lstStyle/>
                    <a:p>
                      <a:pPr lvl="0">
                        <a:buNone/>
                      </a:pPr>
                      <a:r>
                        <a:rPr lang="en-US" sz="1800" dirty="0">
                          <a:effectLst/>
                          <a:latin typeface="Calibri"/>
                        </a:rPr>
                        <a:t>"This is a rather old source considering the changing nature of this topic</a:t>
                      </a:r>
                      <a:r>
                        <a:rPr lang="en-US" sz="1800" dirty="0">
                          <a:latin typeface="Calibri"/>
                        </a:rPr>
                        <a:t>..."</a:t>
                      </a:r>
                    </a:p>
                  </a:txBody>
                  <a:tcPr marL="95250" marR="95250" marT="76200" marB="76200" anchor="ctr"/>
                </a:tc>
                <a:extLst>
                  <a:ext uri="{0D108BD9-81ED-4DB2-BD59-A6C34878D82A}">
                    <a16:rowId xmlns:a16="http://schemas.microsoft.com/office/drawing/2014/main" val="3134456578"/>
                  </a:ext>
                </a:extLst>
              </a:tr>
              <a:tr h="874058">
                <a:tc>
                  <a:txBody>
                    <a:bodyPr/>
                    <a:lstStyle/>
                    <a:p>
                      <a:pPr lvl="0">
                        <a:buNone/>
                      </a:pPr>
                      <a:r>
                        <a:rPr lang="en-US" sz="1800" dirty="0">
                          <a:effectLst/>
                          <a:latin typeface="Calibri"/>
                        </a:rPr>
                        <a:t>"Some good use of evidence from sources"</a:t>
                      </a:r>
                      <a:endParaRPr lang="en-US" sz="1800" dirty="0">
                        <a:latin typeface="Calibri"/>
                      </a:endParaRPr>
                    </a:p>
                  </a:txBody>
                  <a:tcPr marL="95250" marR="95250" marT="76200" marB="76200" anchor="ctr"/>
                </a:tc>
                <a:tc>
                  <a:txBody>
                    <a:bodyPr/>
                    <a:lstStyle/>
                    <a:p>
                      <a:pPr lvl="0" algn="l">
                        <a:lnSpc>
                          <a:spcPct val="100000"/>
                        </a:lnSpc>
                        <a:spcBef>
                          <a:spcPts val="0"/>
                        </a:spcBef>
                        <a:spcAft>
                          <a:spcPts val="0"/>
                        </a:spcAft>
                        <a:buNone/>
                      </a:pPr>
                      <a:r>
                        <a:rPr lang="en-US" sz="1800" u="none" strike="noStrike" noProof="0" dirty="0">
                          <a:solidFill>
                            <a:srgbClr val="000000"/>
                          </a:solidFill>
                          <a:effectLst/>
                          <a:latin typeface="Calibri"/>
                        </a:rPr>
                        <a:t>"One of your additional sources lacks relevance.."</a:t>
                      </a:r>
                    </a:p>
                    <a:p>
                      <a:pPr lvl="0">
                        <a:buNone/>
                      </a:pPr>
                      <a:endParaRPr lang="en-US" sz="1800" dirty="0">
                        <a:effectLst/>
                        <a:latin typeface="Calibri"/>
                      </a:endParaRPr>
                    </a:p>
                  </a:txBody>
                  <a:tcPr marL="95250" marR="95250" marT="76200" marB="76200" anchor="ctr"/>
                </a:tc>
                <a:extLst>
                  <a:ext uri="{0D108BD9-81ED-4DB2-BD59-A6C34878D82A}">
                    <a16:rowId xmlns:a16="http://schemas.microsoft.com/office/drawing/2014/main" val="1736007104"/>
                  </a:ext>
                </a:extLst>
              </a:tr>
              <a:tr h="596898">
                <a:tc>
                  <a:txBody>
                    <a:bodyPr/>
                    <a:lstStyle/>
                    <a:p>
                      <a:pPr lvl="0">
                        <a:buNone/>
                      </a:pPr>
                      <a:r>
                        <a:rPr lang="en-US" sz="1800" dirty="0">
                          <a:effectLst/>
                          <a:latin typeface="Calibri"/>
                        </a:rPr>
                        <a:t>"You exploit the sources to a good degree."</a:t>
                      </a:r>
                      <a:endParaRPr lang="en-US" sz="1800" dirty="0">
                        <a:latin typeface="Calibri"/>
                      </a:endParaRPr>
                    </a:p>
                  </a:txBody>
                  <a:tcPr marL="95250" marR="95250" marT="76200" marB="76200" anchor="ctr"/>
                </a:tc>
                <a:tc>
                  <a:txBody>
                    <a:bodyPr/>
                    <a:lstStyle/>
                    <a:p>
                      <a:pPr lvl="0">
                        <a:buNone/>
                      </a:pPr>
                      <a:endParaRPr lang="en-US" sz="1800" dirty="0">
                        <a:effectLst/>
                        <a:latin typeface="Calibri"/>
                      </a:endParaRPr>
                    </a:p>
                  </a:txBody>
                  <a:tcPr marL="95250" marR="95250" marT="76200" marB="76200" anchor="ctr"/>
                </a:tc>
                <a:extLst>
                  <a:ext uri="{0D108BD9-81ED-4DB2-BD59-A6C34878D82A}">
                    <a16:rowId xmlns:a16="http://schemas.microsoft.com/office/drawing/2014/main" val="1104362514"/>
                  </a:ext>
                </a:extLst>
              </a:tr>
              <a:tr h="1279069">
                <a:tc>
                  <a:txBody>
                    <a:bodyPr/>
                    <a:lstStyle/>
                    <a:p>
                      <a:pPr lvl="0">
                        <a:buNone/>
                      </a:pPr>
                      <a:r>
                        <a:rPr lang="en-US" sz="1800" dirty="0">
                          <a:effectLst/>
                          <a:latin typeface="Calibri"/>
                        </a:rPr>
                        <a:t>"Really good to include this kind of data from an additional source to strengthen the argument along with the voices from the various authors in the source pack."</a:t>
                      </a:r>
                      <a:endParaRPr lang="en-US" sz="1800" dirty="0">
                        <a:latin typeface="Calibri"/>
                      </a:endParaRPr>
                    </a:p>
                  </a:txBody>
                  <a:tcPr marL="95250" marR="95250" marT="76200" marB="76200" anchor="ctr"/>
                </a:tc>
                <a:tc>
                  <a:txBody>
                    <a:bodyPr/>
                    <a:lstStyle/>
                    <a:p>
                      <a:pPr lvl="0">
                        <a:buNone/>
                      </a:pPr>
                      <a:endParaRPr lang="en-US" sz="1800" dirty="0">
                        <a:effectLst/>
                      </a:endParaRPr>
                    </a:p>
                  </a:txBody>
                  <a:tcPr marL="95250" marR="95250" marT="76200" marB="76200" anchor="ctr"/>
                </a:tc>
                <a:extLst>
                  <a:ext uri="{0D108BD9-81ED-4DB2-BD59-A6C34878D82A}">
                    <a16:rowId xmlns:a16="http://schemas.microsoft.com/office/drawing/2014/main" val="1756172392"/>
                  </a:ext>
                </a:extLst>
              </a:tr>
            </a:tbl>
          </a:graphicData>
        </a:graphic>
      </p:graphicFrame>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040E096F-245A-FE08-6AD7-B8697AEA5BFD}"/>
                  </a:ext>
                </a:extLst>
              </p14:cNvPr>
              <p14:cNvContentPartPr/>
              <p14:nvPr/>
            </p14:nvContentPartPr>
            <p14:xfrm>
              <a:off x="6737683" y="396039"/>
              <a:ext cx="15039" cy="15039"/>
            </p14:xfrm>
          </p:contentPart>
        </mc:Choice>
        <mc:Fallback xmlns="">
          <p:pic>
            <p:nvPicPr>
              <p:cNvPr id="7" name="Ink 6">
                <a:extLst>
                  <a:ext uri="{FF2B5EF4-FFF2-40B4-BE49-F238E27FC236}">
                    <a16:creationId xmlns:a16="http://schemas.microsoft.com/office/drawing/2014/main" id="{040E096F-245A-FE08-6AD7-B8697AEA5BFD}"/>
                  </a:ext>
                </a:extLst>
              </p:cNvPr>
              <p:cNvPicPr/>
              <p:nvPr/>
            </p:nvPicPr>
            <p:blipFill>
              <a:blip r:embed="rId3"/>
              <a:stretch>
                <a:fillRect/>
              </a:stretch>
            </p:blipFill>
            <p:spPr>
              <a:xfrm>
                <a:off x="5985733" y="-355911"/>
                <a:ext cx="1503900" cy="15039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60AB914E-506B-C9E8-22C9-3E37F99A3405}"/>
                  </a:ext>
                </a:extLst>
              </p14:cNvPr>
              <p14:cNvContentPartPr/>
              <p14:nvPr/>
            </p14:nvContentPartPr>
            <p14:xfrm>
              <a:off x="1554078" y="6060907"/>
              <a:ext cx="15039" cy="15039"/>
            </p14:xfrm>
          </p:contentPart>
        </mc:Choice>
        <mc:Fallback xmlns="">
          <p:pic>
            <p:nvPicPr>
              <p:cNvPr id="8" name="Ink 7">
                <a:extLst>
                  <a:ext uri="{FF2B5EF4-FFF2-40B4-BE49-F238E27FC236}">
                    <a16:creationId xmlns:a16="http://schemas.microsoft.com/office/drawing/2014/main" id="{60AB914E-506B-C9E8-22C9-3E37F99A3405}"/>
                  </a:ext>
                </a:extLst>
              </p:cNvPr>
              <p:cNvPicPr/>
              <p:nvPr/>
            </p:nvPicPr>
            <p:blipFill>
              <a:blip r:embed="rId3"/>
              <a:stretch>
                <a:fillRect/>
              </a:stretch>
            </p:blipFill>
            <p:spPr>
              <a:xfrm>
                <a:off x="817167" y="5308957"/>
                <a:ext cx="1503900" cy="15039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9A716B74-4683-8AAB-B1B8-F11E7AE73A41}"/>
                  </a:ext>
                </a:extLst>
              </p14:cNvPr>
              <p14:cNvContentPartPr/>
              <p14:nvPr/>
            </p14:nvContentPartPr>
            <p14:xfrm>
              <a:off x="1554078" y="6060907"/>
              <a:ext cx="15039" cy="15039"/>
            </p14:xfrm>
          </p:contentPart>
        </mc:Choice>
        <mc:Fallback xmlns="">
          <p:pic>
            <p:nvPicPr>
              <p:cNvPr id="9" name="Ink 8">
                <a:extLst>
                  <a:ext uri="{FF2B5EF4-FFF2-40B4-BE49-F238E27FC236}">
                    <a16:creationId xmlns:a16="http://schemas.microsoft.com/office/drawing/2014/main" id="{9A716B74-4683-8AAB-B1B8-F11E7AE73A41}"/>
                  </a:ext>
                </a:extLst>
              </p:cNvPr>
              <p:cNvPicPr/>
              <p:nvPr/>
            </p:nvPicPr>
            <p:blipFill>
              <a:blip r:embed="rId3"/>
              <a:stretch>
                <a:fillRect/>
              </a:stretch>
            </p:blipFill>
            <p:spPr>
              <a:xfrm>
                <a:off x="817167" y="5308957"/>
                <a:ext cx="1503900" cy="15039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9736BB61-FC63-5797-90AA-55AB571753A4}"/>
                  </a:ext>
                </a:extLst>
              </p14:cNvPr>
              <p14:cNvContentPartPr/>
              <p14:nvPr/>
            </p14:nvContentPartPr>
            <p14:xfrm>
              <a:off x="1554078" y="6060907"/>
              <a:ext cx="15039" cy="15039"/>
            </p14:xfrm>
          </p:contentPart>
        </mc:Choice>
        <mc:Fallback xmlns="">
          <p:pic>
            <p:nvPicPr>
              <p:cNvPr id="10" name="Ink 9">
                <a:extLst>
                  <a:ext uri="{FF2B5EF4-FFF2-40B4-BE49-F238E27FC236}">
                    <a16:creationId xmlns:a16="http://schemas.microsoft.com/office/drawing/2014/main" id="{9736BB61-FC63-5797-90AA-55AB571753A4}"/>
                  </a:ext>
                </a:extLst>
              </p:cNvPr>
              <p:cNvPicPr/>
              <p:nvPr/>
            </p:nvPicPr>
            <p:blipFill>
              <a:blip r:embed="rId3"/>
              <a:stretch>
                <a:fillRect/>
              </a:stretch>
            </p:blipFill>
            <p:spPr>
              <a:xfrm>
                <a:off x="817167" y="5308957"/>
                <a:ext cx="1503900" cy="1503900"/>
              </a:xfrm>
              <a:prstGeom prst="rect">
                <a:avLst/>
              </a:prstGeom>
            </p:spPr>
          </p:pic>
        </mc:Fallback>
      </mc:AlternateContent>
    </p:spTree>
    <p:extLst>
      <p:ext uri="{BB962C8B-B14F-4D97-AF65-F5344CB8AC3E}">
        <p14:creationId xmlns:p14="http://schemas.microsoft.com/office/powerpoint/2010/main" val="36161952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545D-E677-E9D2-91B8-C60E82E07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10C9F-738B-87ED-D80F-363519497659}"/>
              </a:ext>
            </a:extLst>
          </p:cNvPr>
          <p:cNvSpPr>
            <a:spLocks noGrp="1"/>
          </p:cNvSpPr>
          <p:nvPr>
            <p:ph type="title"/>
          </p:nvPr>
        </p:nvSpPr>
        <p:spPr>
          <a:xfrm>
            <a:off x="480000" y="372911"/>
            <a:ext cx="11232000" cy="720000"/>
          </a:xfrm>
        </p:spPr>
        <p:txBody>
          <a:bodyPr/>
          <a:lstStyle/>
          <a:p>
            <a:pPr>
              <a:lnSpc>
                <a:spcPct val="120000"/>
              </a:lnSpc>
              <a:spcBef>
                <a:spcPts val="0"/>
              </a:spcBef>
            </a:pPr>
            <a:r>
              <a:rPr lang="en-US" sz="2800" dirty="0">
                <a:solidFill>
                  <a:schemeClr val="tx2"/>
                </a:solidFill>
                <a:cs typeface="Calibri"/>
              </a:rPr>
              <a:t>Conclusion: Co-Creation in Learning</a:t>
            </a:r>
            <a:endParaRPr lang="en-US" sz="2800" b="0" dirty="0">
              <a:solidFill>
                <a:schemeClr val="tx2"/>
              </a:solidFill>
              <a:ea typeface="Calibri" panose="020F0502020204030204"/>
              <a:cs typeface="Calibri"/>
            </a:endParaRPr>
          </a:p>
          <a:p>
            <a:endParaRPr lang="en-US" dirty="0">
              <a:ea typeface="Calibri"/>
            </a:endParaRPr>
          </a:p>
        </p:txBody>
      </p:sp>
      <p:sp>
        <p:nvSpPr>
          <p:cNvPr id="3" name="Content Placeholder 2">
            <a:extLst>
              <a:ext uri="{FF2B5EF4-FFF2-40B4-BE49-F238E27FC236}">
                <a16:creationId xmlns:a16="http://schemas.microsoft.com/office/drawing/2014/main" id="{0E84DF3C-B617-63A7-461C-3B1ECA8F9FFB}"/>
              </a:ext>
            </a:extLst>
          </p:cNvPr>
          <p:cNvSpPr>
            <a:spLocks noGrp="1"/>
          </p:cNvSpPr>
          <p:nvPr>
            <p:ph idx="1"/>
          </p:nvPr>
        </p:nvSpPr>
        <p:spPr/>
        <p:txBody>
          <a:bodyPr vert="horz" lIns="91440" tIns="45720" rIns="91440" bIns="45720" rtlCol="0" anchor="t">
            <a:normAutofit/>
          </a:bodyPr>
          <a:lstStyle/>
          <a:p>
            <a:pPr marL="0" indent="0">
              <a:buNone/>
            </a:pPr>
            <a:r>
              <a:rPr lang="en-US" b="1">
                <a:ea typeface="+mn-lt"/>
                <a:cs typeface="+mn-lt"/>
              </a:rPr>
              <a:t>Positive Outcomes:</a:t>
            </a:r>
            <a:endParaRPr lang="en-US">
              <a:ea typeface="Calibri" panose="020F0502020204030204"/>
            </a:endParaRPr>
          </a:p>
          <a:p>
            <a:pPr>
              <a:buFont typeface="Arial" panose="020B0604020202020204" pitchFamily="34" charset="0"/>
              <a:buChar char="•"/>
            </a:pPr>
            <a:r>
              <a:rPr lang="en-US">
                <a:ea typeface="+mn-lt"/>
                <a:cs typeface="+mn-lt"/>
              </a:rPr>
              <a:t> Students appreciated the co-creation approach, noting its lasting impact. </a:t>
            </a:r>
            <a:endParaRPr lang="en-US"/>
          </a:p>
          <a:p>
            <a:pPr>
              <a:buFont typeface="Arial" panose="020B0604020202020204" pitchFamily="34" charset="0"/>
              <a:buChar char="•"/>
            </a:pPr>
            <a:r>
              <a:rPr lang="en-US">
                <a:ea typeface="+mn-lt"/>
                <a:cs typeface="+mn-lt"/>
              </a:rPr>
              <a:t> Exposure to diverse perspectives enhanced analytical skills. </a:t>
            </a:r>
            <a:endParaRPr lang="en-US"/>
          </a:p>
          <a:p>
            <a:pPr>
              <a:buFont typeface="Arial" panose="020B0604020202020204" pitchFamily="34" charset="0"/>
              <a:buChar char="•"/>
            </a:pPr>
            <a:r>
              <a:rPr lang="en-US">
                <a:ea typeface="+mn-lt"/>
                <a:cs typeface="+mn-lt"/>
              </a:rPr>
              <a:t> Authentic tasks boosted student involvement. </a:t>
            </a:r>
            <a:endParaRPr lang="en-US"/>
          </a:p>
          <a:p>
            <a:pPr marL="0" indent="0">
              <a:buNone/>
            </a:pPr>
            <a:endParaRPr lang="en-US" b="1">
              <a:ea typeface="+mn-lt"/>
              <a:cs typeface="+mn-lt"/>
            </a:endParaRPr>
          </a:p>
          <a:p>
            <a:pPr marL="0" indent="0">
              <a:buFont typeface="Arial" panose="020B0604020202020204" pitchFamily="34" charset="0"/>
              <a:buNone/>
            </a:pPr>
            <a:r>
              <a:rPr lang="en-US" b="1">
                <a:ea typeface="+mn-lt"/>
                <a:cs typeface="+mn-lt"/>
              </a:rPr>
              <a:t>Challenges:</a:t>
            </a:r>
            <a:endParaRPr lang="en-US">
              <a:ea typeface="Calibri" panose="020F0502020204030204"/>
            </a:endParaRPr>
          </a:p>
          <a:p>
            <a:pPr>
              <a:buFont typeface="Arial" panose="020B0604020202020204" pitchFamily="34" charset="0"/>
              <a:buChar char="•"/>
            </a:pPr>
            <a:r>
              <a:rPr lang="en-US">
                <a:ea typeface="+mn-lt"/>
                <a:cs typeface="+mn-lt"/>
              </a:rPr>
              <a:t>Some students felt uncertain, as this method differed from their prior experiences. </a:t>
            </a:r>
            <a:endParaRPr lang="en-US"/>
          </a:p>
          <a:p>
            <a:pPr>
              <a:buFont typeface="Arial" panose="020B0604020202020204" pitchFamily="34" charset="0"/>
              <a:buChar char="•"/>
            </a:pPr>
            <a:r>
              <a:rPr lang="en-US">
                <a:ea typeface="+mn-lt"/>
                <a:cs typeface="+mn-lt"/>
              </a:rPr>
              <a:t>Hesitancy regarding the reliability of peer-created content. </a:t>
            </a:r>
            <a:endParaRPr lang="en-US"/>
          </a:p>
          <a:p>
            <a:pPr>
              <a:buFont typeface="Arial" panose="020B0604020202020204" pitchFamily="34" charset="0"/>
              <a:buChar char="•"/>
            </a:pPr>
            <a:endParaRPr lang="en-US">
              <a:ea typeface="+mn-lt"/>
              <a:cs typeface="+mn-lt"/>
            </a:endParaRPr>
          </a:p>
          <a:p>
            <a:pPr marL="0" indent="0">
              <a:buNone/>
            </a:pPr>
            <a:r>
              <a:rPr lang="en-US" b="1">
                <a:ea typeface="+mn-lt"/>
                <a:cs typeface="+mn-lt"/>
              </a:rPr>
              <a:t>Recommendations:</a:t>
            </a:r>
            <a:endParaRPr lang="en-US">
              <a:ea typeface="Calibri" panose="020F0502020204030204"/>
            </a:endParaRPr>
          </a:p>
          <a:p>
            <a:pPr>
              <a:buFont typeface="Arial" panose="020B0604020202020204" pitchFamily="34" charset="0"/>
              <a:buChar char="•"/>
            </a:pPr>
            <a:r>
              <a:rPr lang="en-US">
                <a:ea typeface="+mn-lt"/>
                <a:cs typeface="+mn-lt"/>
              </a:rPr>
              <a:t>Incorporate more co-created materials to foster creativity and deeper learning. </a:t>
            </a:r>
            <a:endParaRPr lang="en-US"/>
          </a:p>
          <a:p>
            <a:pPr>
              <a:buFont typeface="Arial" panose="020B0604020202020204" pitchFamily="34" charset="0"/>
              <a:buChar char="•"/>
            </a:pPr>
            <a:r>
              <a:rPr lang="en-US">
                <a:ea typeface="+mn-lt"/>
                <a:cs typeface="+mn-lt"/>
              </a:rPr>
              <a:t>Offer guidance to ease the transition into peer-led learning.</a:t>
            </a:r>
            <a:endParaRPr lang="en-US">
              <a:ea typeface="Calibri"/>
              <a:cs typeface="Calibri"/>
            </a:endParaRPr>
          </a:p>
          <a:p>
            <a:pPr>
              <a:buFont typeface="Arial" panose="020B0604020202020204" pitchFamily="34" charset="0"/>
              <a:buChar char="•"/>
            </a:pPr>
            <a:r>
              <a:rPr lang="en-US">
                <a:ea typeface="+mn-lt"/>
                <a:cs typeface="+mn-lt"/>
              </a:rPr>
              <a:t>Engage students directly in co-designing curricula and assessment methods.</a:t>
            </a:r>
            <a:endParaRPr lang="en-US">
              <a:ea typeface="Calibri"/>
              <a:cs typeface="Calibri"/>
            </a:endParaRPr>
          </a:p>
          <a:p>
            <a:pPr>
              <a:buFont typeface="Calibri" panose="020B0604020202020204" pitchFamily="34" charset="0"/>
              <a:buChar char="-"/>
            </a:pPr>
            <a:endParaRPr lang="en-US" b="1" dirty="0">
              <a:ea typeface="Calibri"/>
            </a:endParaRPr>
          </a:p>
        </p:txBody>
      </p:sp>
    </p:spTree>
    <p:extLst>
      <p:ext uri="{BB962C8B-B14F-4D97-AF65-F5344CB8AC3E}">
        <p14:creationId xmlns:p14="http://schemas.microsoft.com/office/powerpoint/2010/main" val="33711572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4B7D-3F30-583B-8801-911750171595}"/>
              </a:ext>
            </a:extLst>
          </p:cNvPr>
          <p:cNvSpPr>
            <a:spLocks noGrp="1"/>
          </p:cNvSpPr>
          <p:nvPr>
            <p:ph type="title"/>
          </p:nvPr>
        </p:nvSpPr>
        <p:spPr>
          <a:xfrm>
            <a:off x="480000" y="363266"/>
            <a:ext cx="11232000" cy="720000"/>
          </a:xfrm>
        </p:spPr>
        <p:txBody>
          <a:bodyPr/>
          <a:lstStyle/>
          <a:p>
            <a:r>
              <a:rPr lang="en-US"/>
              <a:t>Challenges in EAP Foundation Year </a:t>
            </a:r>
          </a:p>
          <a:p>
            <a:endParaRPr lang="en-US">
              <a:ea typeface="Calibri"/>
            </a:endParaRPr>
          </a:p>
        </p:txBody>
      </p:sp>
      <p:sp>
        <p:nvSpPr>
          <p:cNvPr id="3" name="Content Placeholder 2">
            <a:extLst>
              <a:ext uri="{FF2B5EF4-FFF2-40B4-BE49-F238E27FC236}">
                <a16:creationId xmlns:a16="http://schemas.microsoft.com/office/drawing/2014/main" id="{115B6251-4850-C659-BCC1-474A670926C5}"/>
              </a:ext>
            </a:extLst>
          </p:cNvPr>
          <p:cNvSpPr>
            <a:spLocks noGrp="1"/>
          </p:cNvSpPr>
          <p:nvPr>
            <p:ph idx="1"/>
          </p:nvPr>
        </p:nvSpPr>
        <p:spPr>
          <a:xfrm>
            <a:off x="480001" y="1185676"/>
            <a:ext cx="10479645" cy="5060795"/>
          </a:xfrm>
        </p:spPr>
        <p:txBody>
          <a:bodyPr vert="horz" lIns="0" tIns="0" rIns="0" bIns="0" rtlCol="0" anchor="t">
            <a:noAutofit/>
          </a:bodyPr>
          <a:lstStyle/>
          <a:p>
            <a:pPr>
              <a:buNone/>
            </a:pPr>
            <a:r>
              <a:rPr lang="en-GB" b="1"/>
              <a:t>Deep Learning: </a:t>
            </a:r>
            <a:endParaRPr lang="en-US"/>
          </a:p>
          <a:p>
            <a:r>
              <a:rPr lang="en-GB">
                <a:ea typeface="+mn-lt"/>
                <a:cs typeface="+mn-lt"/>
              </a:rPr>
              <a:t>Students face time management challenges (Stasolla et al., 2025)</a:t>
            </a:r>
            <a:endParaRPr lang="en-GB"/>
          </a:p>
          <a:p>
            <a:r>
              <a:rPr lang="en-GB">
                <a:ea typeface="+mn-lt"/>
                <a:cs typeface="+mn-lt"/>
              </a:rPr>
              <a:t>Pre-Covid passive learning dominates, now disrupted by AI and tech</a:t>
            </a:r>
            <a:endParaRPr lang="en-GB" i="1">
              <a:ea typeface="Calibri"/>
              <a:cs typeface="Calibri"/>
            </a:endParaRPr>
          </a:p>
          <a:p>
            <a:r>
              <a:rPr lang="en-GB">
                <a:ea typeface="+mn-lt"/>
                <a:cs typeface="+mn-lt"/>
              </a:rPr>
              <a:t>Need to shift from teacher-led delivery to student-centred learning </a:t>
            </a:r>
            <a:br>
              <a:rPr lang="en-US" dirty="0"/>
            </a:br>
            <a:endParaRPr lang="en-US">
              <a:ea typeface="Calibri"/>
            </a:endParaRPr>
          </a:p>
          <a:p>
            <a:pPr>
              <a:buNone/>
            </a:pPr>
            <a:r>
              <a:rPr lang="en-GB" b="1"/>
              <a:t>Student Engagement:</a:t>
            </a:r>
            <a:endParaRPr lang="en-GB"/>
          </a:p>
          <a:p>
            <a:r>
              <a:rPr lang="en-GB">
                <a:ea typeface="+mn-lt"/>
                <a:cs typeface="+mn-lt"/>
              </a:rPr>
              <a:t>Motivation gaps and reduced participation (Salayo et al., 2024)</a:t>
            </a:r>
            <a:endParaRPr lang="en-GB"/>
          </a:p>
          <a:p>
            <a:r>
              <a:rPr lang="en-GB">
                <a:ea typeface="+mn-lt"/>
                <a:cs typeface="+mn-lt"/>
              </a:rPr>
              <a:t>Classroom distractions reduce peer interaction</a:t>
            </a:r>
            <a:endParaRPr lang="en-GB"/>
          </a:p>
          <a:p>
            <a:r>
              <a:rPr lang="en-GB">
                <a:ea typeface="+mn-lt"/>
                <a:cs typeface="+mn-lt"/>
              </a:rPr>
              <a:t>Whole-class co-creation underused in curricula (Bovill, 2019)</a:t>
            </a:r>
          </a:p>
          <a:p>
            <a:r>
              <a:rPr lang="en-GB">
                <a:ea typeface="+mn-lt"/>
                <a:cs typeface="+mn-lt"/>
              </a:rPr>
              <a:t>Students feel they’ve “missed out” on how to engage with others (QAA, 2023, p. 19)</a:t>
            </a:r>
            <a:endParaRPr lang="en-GB"/>
          </a:p>
          <a:p>
            <a:r>
              <a:rPr lang="en-GB">
                <a:ea typeface="+mn-lt"/>
                <a:cs typeface="+mn-lt"/>
              </a:rPr>
              <a:t>Call for learning that “thrives on interaction, connection, and togetherness” (QAA, 2023, p. 17)</a:t>
            </a:r>
            <a:endParaRPr lang="en-GB"/>
          </a:p>
          <a:p>
            <a:pPr indent="0">
              <a:buNone/>
            </a:pPr>
            <a:br>
              <a:rPr lang="en-US" dirty="0"/>
            </a:br>
            <a:endParaRPr lang="en-US" dirty="0"/>
          </a:p>
          <a:p>
            <a:pPr>
              <a:buNone/>
            </a:pPr>
            <a:endParaRPr lang="en-GB"/>
          </a:p>
        </p:txBody>
      </p:sp>
    </p:spTree>
    <p:extLst>
      <p:ext uri="{BB962C8B-B14F-4D97-AF65-F5344CB8AC3E}">
        <p14:creationId xmlns:p14="http://schemas.microsoft.com/office/powerpoint/2010/main" val="245341375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84440-E867-9CD8-1A43-171F5191D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31E68-8775-4D94-B71B-EF2EADE6574A}"/>
              </a:ext>
            </a:extLst>
          </p:cNvPr>
          <p:cNvSpPr>
            <a:spLocks noGrp="1"/>
          </p:cNvSpPr>
          <p:nvPr>
            <p:ph type="title"/>
          </p:nvPr>
        </p:nvSpPr>
        <p:spPr>
          <a:xfrm>
            <a:off x="480000" y="372690"/>
            <a:ext cx="11232000" cy="720000"/>
          </a:xfrm>
        </p:spPr>
        <p:txBody>
          <a:bodyPr/>
          <a:lstStyle/>
          <a:p>
            <a:r>
              <a:rPr lang="en-US"/>
              <a:t>References</a:t>
            </a:r>
          </a:p>
        </p:txBody>
      </p:sp>
      <p:sp>
        <p:nvSpPr>
          <p:cNvPr id="3" name="Content Placeholder 2">
            <a:extLst>
              <a:ext uri="{FF2B5EF4-FFF2-40B4-BE49-F238E27FC236}">
                <a16:creationId xmlns:a16="http://schemas.microsoft.com/office/drawing/2014/main" id="{40D1AA32-720D-9284-FCD0-0B53146A8EAC}"/>
              </a:ext>
            </a:extLst>
          </p:cNvPr>
          <p:cNvSpPr>
            <a:spLocks noGrp="1"/>
          </p:cNvSpPr>
          <p:nvPr>
            <p:ph idx="1"/>
          </p:nvPr>
        </p:nvSpPr>
        <p:spPr>
          <a:xfrm>
            <a:off x="480000" y="1378254"/>
            <a:ext cx="11232000" cy="4707236"/>
          </a:xfrm>
        </p:spPr>
        <p:txBody>
          <a:bodyPr vert="horz" lIns="0" tIns="0" rIns="0" bIns="0" rtlCol="0" anchor="t">
            <a:noAutofit/>
          </a:bodyPr>
          <a:lstStyle/>
          <a:p>
            <a:pPr marL="0" indent="0">
              <a:buNone/>
            </a:pPr>
            <a:r>
              <a:rPr lang="en-US" sz="1050">
                <a:solidFill>
                  <a:srgbClr val="222222"/>
                </a:solidFill>
                <a:ea typeface="+mn-lt"/>
                <a:cs typeface="+mn-lt"/>
              </a:rPr>
              <a:t>Bovill, C. (2019). Co-creation in learning and teaching: The case for a whole-class approach in higher education. </a:t>
            </a:r>
            <a:r>
              <a:rPr lang="en-US" sz="1050" i="1">
                <a:solidFill>
                  <a:srgbClr val="222222"/>
                </a:solidFill>
                <a:ea typeface="+mn-lt"/>
                <a:cs typeface="+mn-lt"/>
              </a:rPr>
              <a:t>Higher Education</a:t>
            </a:r>
            <a:r>
              <a:rPr lang="en-US" sz="1050">
                <a:solidFill>
                  <a:srgbClr val="222222"/>
                </a:solidFill>
                <a:ea typeface="+mn-lt"/>
                <a:cs typeface="+mn-lt"/>
              </a:rPr>
              <a:t>, 79(6), 1023–1037. </a:t>
            </a:r>
            <a:r>
              <a:rPr lang="en-US" sz="1050">
                <a:solidFill>
                  <a:srgbClr val="222222"/>
                </a:solidFill>
                <a:ea typeface="+mn-lt"/>
                <a:cs typeface="+mn-lt"/>
                <a:hlinkClick r:id="rId2"/>
              </a:rPr>
              <a:t>https://doi.org/10.1007/s10734-019-00453-w</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Brookfield, S. D. (2012). </a:t>
            </a:r>
            <a:r>
              <a:rPr lang="en-US" sz="1050" i="1">
                <a:solidFill>
                  <a:srgbClr val="222222"/>
                </a:solidFill>
                <a:ea typeface="+mn-lt"/>
                <a:cs typeface="+mn-lt"/>
              </a:rPr>
              <a:t>Teaching for critical thinking: Tools and techniques to help students question their assumptions</a:t>
            </a:r>
            <a:r>
              <a:rPr lang="en-US" sz="1050">
                <a:solidFill>
                  <a:srgbClr val="222222"/>
                </a:solidFill>
                <a:ea typeface="+mn-lt"/>
                <a:cs typeface="+mn-lt"/>
              </a:rPr>
              <a:t>. Jossey-Bass.</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Cottrell, S. (2017). </a:t>
            </a:r>
            <a:r>
              <a:rPr lang="en-US" sz="1050" i="1">
                <a:solidFill>
                  <a:srgbClr val="222222"/>
                </a:solidFill>
                <a:ea typeface="+mn-lt"/>
                <a:cs typeface="+mn-lt"/>
              </a:rPr>
              <a:t>Critical thinking skills: Effective analysis, argument and reflection</a:t>
            </a:r>
            <a:r>
              <a:rPr lang="en-US" sz="1050">
                <a:solidFill>
                  <a:srgbClr val="222222"/>
                </a:solidFill>
                <a:ea typeface="+mn-lt"/>
                <a:cs typeface="+mn-lt"/>
              </a:rPr>
              <a:t> (3rd ed.). Palgrave Macmillan.</a:t>
            </a:r>
            <a:endParaRPr lang="en-US" sz="1050">
              <a:ea typeface="+mn-lt"/>
              <a:cs typeface="+mn-lt"/>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Dollinger, M., &amp; Lodge, J. M. (2020). Co-creation strategies for enhancing student engagement in higher education. </a:t>
            </a:r>
            <a:r>
              <a:rPr lang="en-US" sz="1050" i="1">
                <a:solidFill>
                  <a:srgbClr val="222222"/>
                </a:solidFill>
                <a:ea typeface="+mn-lt"/>
                <a:cs typeface="+mn-lt"/>
              </a:rPr>
              <a:t>Higher Education Research &amp; Development</a:t>
            </a:r>
            <a:r>
              <a:rPr lang="en-US" sz="1050">
                <a:solidFill>
                  <a:srgbClr val="222222"/>
                </a:solidFill>
                <a:ea typeface="+mn-lt"/>
                <a:cs typeface="+mn-lt"/>
              </a:rPr>
              <a:t>, 39(2), 219–233. </a:t>
            </a:r>
            <a:r>
              <a:rPr lang="en-US" sz="1050">
                <a:solidFill>
                  <a:srgbClr val="222222"/>
                </a:solidFill>
                <a:ea typeface="+mn-lt"/>
                <a:cs typeface="+mn-lt"/>
                <a:hlinkClick r:id="rId3"/>
              </a:rPr>
              <a:t>https://doi.org/10.1080/07294360.2019.1670149</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Healey, M., Flint, A., &amp; Harrington, K. (2014). </a:t>
            </a:r>
            <a:r>
              <a:rPr lang="en-US" sz="1050" i="1">
                <a:solidFill>
                  <a:srgbClr val="222222"/>
                </a:solidFill>
                <a:ea typeface="+mn-lt"/>
                <a:cs typeface="+mn-lt"/>
              </a:rPr>
              <a:t>Engagement through partnership: Students as partners in learning and teaching in higher education</a:t>
            </a:r>
            <a:r>
              <a:rPr lang="en-US" sz="1050">
                <a:solidFill>
                  <a:srgbClr val="222222"/>
                </a:solidFill>
                <a:ea typeface="+mn-lt"/>
                <a:cs typeface="+mn-lt"/>
              </a:rPr>
              <a:t>. Higher Education Academy. </a:t>
            </a:r>
            <a:r>
              <a:rPr lang="en-US" sz="1050">
                <a:solidFill>
                  <a:srgbClr val="222222"/>
                </a:solidFill>
                <a:ea typeface="+mn-lt"/>
                <a:cs typeface="+mn-lt"/>
                <a:hlinkClick r:id="rId4"/>
              </a:rPr>
              <a:t>https://www.advance-he.ac.uk/knowledge-hub/engagement-through-partnership-students-partners-learning-and-teaching-higher</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Herrington, J., &amp; Herrington, A. (Eds.). (2006). </a:t>
            </a:r>
            <a:r>
              <a:rPr lang="en-US" sz="1050" i="1">
                <a:solidFill>
                  <a:srgbClr val="222222"/>
                </a:solidFill>
                <a:ea typeface="+mn-lt"/>
                <a:cs typeface="+mn-lt"/>
              </a:rPr>
              <a:t>Authentic learning environments in higher education</a:t>
            </a:r>
            <a:r>
              <a:rPr lang="en-US" sz="1050">
                <a:solidFill>
                  <a:srgbClr val="222222"/>
                </a:solidFill>
                <a:ea typeface="+mn-lt"/>
                <a:cs typeface="+mn-lt"/>
              </a:rPr>
              <a:t>. IGI Global. </a:t>
            </a:r>
            <a:r>
              <a:rPr lang="en-US" sz="1050">
                <a:solidFill>
                  <a:srgbClr val="222222"/>
                </a:solidFill>
                <a:ea typeface="+mn-lt"/>
                <a:cs typeface="+mn-lt"/>
                <a:hlinkClick r:id="rId5"/>
              </a:rPr>
              <a:t>https://doi.org/10.4018/978-1-59140-594-8</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Quality Assurance Agency for Higher Education (QAA). (2023). </a:t>
            </a:r>
            <a:r>
              <a:rPr lang="en-US" sz="1050" i="1">
                <a:solidFill>
                  <a:srgbClr val="222222"/>
                </a:solidFill>
                <a:ea typeface="+mn-lt"/>
                <a:cs typeface="+mn-lt"/>
              </a:rPr>
              <a:t>The future of learning and teaching in higher education: A student perspective</a:t>
            </a:r>
            <a:r>
              <a:rPr lang="en-US" sz="1050">
                <a:solidFill>
                  <a:srgbClr val="222222"/>
                </a:solidFill>
                <a:ea typeface="+mn-lt"/>
                <a:cs typeface="+mn-lt"/>
              </a:rPr>
              <a:t>. Gloucester: QAA. </a:t>
            </a:r>
            <a:r>
              <a:rPr lang="en-US" sz="1050">
                <a:solidFill>
                  <a:srgbClr val="222222"/>
                </a:solidFill>
                <a:ea typeface="+mn-lt"/>
                <a:cs typeface="+mn-lt"/>
                <a:hlinkClick r:id="rId6"/>
              </a:rPr>
              <a:t>https://www.qaa.ac.uk/membership/collaborative-enhancement-projects/student-experience/student-experience-and-student-expectations-in-a-post-pandemic-teaching-and-learning-environment</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Salayo, R., Chen, K., &amp; Al-Muhandis, A. (2024). Engagement and attention in post-pandemic classrooms: A multi-institutional study. </a:t>
            </a:r>
            <a:r>
              <a:rPr lang="en-US" sz="1050" i="1">
                <a:solidFill>
                  <a:srgbClr val="222222"/>
                </a:solidFill>
                <a:ea typeface="+mn-lt"/>
                <a:cs typeface="+mn-lt"/>
              </a:rPr>
              <a:t>Journal of Higher Education Innovation</a:t>
            </a:r>
            <a:r>
              <a:rPr lang="en-US" sz="1050">
                <a:solidFill>
                  <a:srgbClr val="222222"/>
                </a:solidFill>
                <a:ea typeface="+mn-lt"/>
                <a:cs typeface="+mn-lt"/>
              </a:rPr>
              <a:t>, 18(2), 55–72.</a:t>
            </a:r>
            <a:endParaRPr lang="en-US" sz="1050">
              <a:ea typeface="+mn-lt"/>
              <a:cs typeface="+mn-lt"/>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Savery, J. R. (2006). Overview of problem-based learning: Definitions and distinctions. </a:t>
            </a:r>
            <a:r>
              <a:rPr lang="en-US" sz="1050" i="1">
                <a:solidFill>
                  <a:srgbClr val="222222"/>
                </a:solidFill>
                <a:ea typeface="+mn-lt"/>
                <a:cs typeface="+mn-lt"/>
              </a:rPr>
              <a:t>Interdisciplinary Journal of Problem-Based Learning</a:t>
            </a:r>
            <a:r>
              <a:rPr lang="en-US" sz="1050">
                <a:solidFill>
                  <a:srgbClr val="222222"/>
                </a:solidFill>
                <a:ea typeface="+mn-lt"/>
                <a:cs typeface="+mn-lt"/>
              </a:rPr>
              <a:t>, 1(1), 9–20. </a:t>
            </a:r>
            <a:r>
              <a:rPr lang="en-US" sz="1050">
                <a:solidFill>
                  <a:srgbClr val="222222"/>
                </a:solidFill>
                <a:ea typeface="+mn-lt"/>
                <a:cs typeface="+mn-lt"/>
                <a:hlinkClick r:id="rId7"/>
              </a:rPr>
              <a:t>https://doi.org/10.7771/1541-5015.1002</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Stasolla, M., Deng, T., &amp; Reid, L. (2025). Time management and learning autonomy in the age of AI. </a:t>
            </a:r>
            <a:r>
              <a:rPr lang="en-US" sz="1050" i="1">
                <a:solidFill>
                  <a:srgbClr val="222222"/>
                </a:solidFill>
                <a:ea typeface="+mn-lt"/>
                <a:cs typeface="+mn-lt"/>
              </a:rPr>
              <a:t>Educational Research Review</a:t>
            </a:r>
            <a:r>
              <a:rPr lang="en-US" sz="1050">
                <a:solidFill>
                  <a:srgbClr val="222222"/>
                </a:solidFill>
                <a:ea typeface="+mn-lt"/>
                <a:cs typeface="+mn-lt"/>
              </a:rPr>
              <a:t>, 40, Article 100567.</a:t>
            </a:r>
            <a:endParaRPr lang="en-US" sz="1050">
              <a:ea typeface="+mn-lt"/>
              <a:cs typeface="+mn-lt"/>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The Guardian. (2025, March 2). Universities warn that AI tools are ‘eroding student thinking’. </a:t>
            </a:r>
            <a:r>
              <a:rPr lang="en-US" sz="1050" dirty="0">
                <a:solidFill>
                  <a:srgbClr val="222222"/>
                </a:solidFill>
                <a:ea typeface="+mn-lt"/>
                <a:cs typeface="+mn-lt"/>
                <a:hlinkClick r:id="rId8"/>
              </a:rPr>
              <a:t>https://www.theguardian.com/education/</a:t>
            </a:r>
            <a:r>
              <a:rPr lang="en-US" sz="1050">
                <a:solidFill>
                  <a:srgbClr val="222222"/>
                </a:solidFill>
                <a:ea typeface="+mn-lt"/>
                <a:cs typeface="+mn-lt"/>
                <a:hlinkClick r:id="rId8"/>
              </a:rPr>
              <a:t>2025/mar/02/universities-warn-that-ai-tools-are-eroding-student-thinking</a:t>
            </a:r>
            <a:endParaRPr lang="en-US" sz="1050">
              <a:ea typeface="Calibri" panose="020F0502020204030204"/>
            </a:endParaRPr>
          </a:p>
          <a:p>
            <a:pPr marL="0" indent="0">
              <a:buNone/>
            </a:pPr>
            <a:endParaRPr lang="en-US" sz="1050" dirty="0">
              <a:solidFill>
                <a:srgbClr val="222222"/>
              </a:solidFill>
              <a:ea typeface="+mn-lt"/>
              <a:cs typeface="+mn-lt"/>
            </a:endParaRPr>
          </a:p>
          <a:p>
            <a:pPr marL="0" indent="0">
              <a:buNone/>
            </a:pPr>
            <a:r>
              <a:rPr lang="en-US" sz="1050">
                <a:solidFill>
                  <a:srgbClr val="222222"/>
                </a:solidFill>
                <a:ea typeface="+mn-lt"/>
                <a:cs typeface="+mn-lt"/>
              </a:rPr>
              <a:t>Treve, D. (2023). Language and culture in academic materials: Bridging the gap. </a:t>
            </a:r>
            <a:r>
              <a:rPr lang="en-US" sz="1050" i="1">
                <a:solidFill>
                  <a:srgbClr val="222222"/>
                </a:solidFill>
                <a:ea typeface="+mn-lt"/>
                <a:cs typeface="+mn-lt"/>
              </a:rPr>
              <a:t>International Journal of Academic Development</a:t>
            </a:r>
            <a:r>
              <a:rPr lang="en-US" sz="1050">
                <a:solidFill>
                  <a:srgbClr val="222222"/>
                </a:solidFill>
                <a:ea typeface="+mn-lt"/>
                <a:cs typeface="+mn-lt"/>
              </a:rPr>
              <a:t>, 28(1), 33–45.</a:t>
            </a:r>
            <a:endParaRPr lang="en-US" sz="1050">
              <a:ea typeface="+mn-lt"/>
              <a:cs typeface="+mn-lt"/>
            </a:endParaRPr>
          </a:p>
          <a:p>
            <a:pPr marL="0" indent="0">
              <a:buNone/>
            </a:pPr>
            <a:endParaRPr lang="en-US" sz="1500" dirty="0">
              <a:solidFill>
                <a:srgbClr val="222222"/>
              </a:solidFill>
              <a:ea typeface="Calibri"/>
              <a:cs typeface="Calibri"/>
            </a:endParaRPr>
          </a:p>
        </p:txBody>
      </p:sp>
    </p:spTree>
    <p:extLst>
      <p:ext uri="{BB962C8B-B14F-4D97-AF65-F5344CB8AC3E}">
        <p14:creationId xmlns:p14="http://schemas.microsoft.com/office/powerpoint/2010/main" val="283967116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7D20-90C4-9C11-C755-7022A38D5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F0F6D-B372-9082-C888-50615D80D2C4}"/>
              </a:ext>
            </a:extLst>
          </p:cNvPr>
          <p:cNvSpPr>
            <a:spLocks noGrp="1"/>
          </p:cNvSpPr>
          <p:nvPr>
            <p:ph type="title"/>
          </p:nvPr>
        </p:nvSpPr>
        <p:spPr>
          <a:xfrm>
            <a:off x="480000" y="381448"/>
            <a:ext cx="11232000" cy="720000"/>
          </a:xfrm>
        </p:spPr>
        <p:txBody>
          <a:bodyPr/>
          <a:lstStyle/>
          <a:p>
            <a:r>
              <a:rPr lang="en-US"/>
              <a:t>Challenges in EAP Foundation Year (continued)</a:t>
            </a:r>
          </a:p>
          <a:p>
            <a:endParaRPr lang="en-US">
              <a:ea typeface="Calibri"/>
            </a:endParaRPr>
          </a:p>
        </p:txBody>
      </p:sp>
      <p:sp>
        <p:nvSpPr>
          <p:cNvPr id="3" name="Content Placeholder 2">
            <a:extLst>
              <a:ext uri="{FF2B5EF4-FFF2-40B4-BE49-F238E27FC236}">
                <a16:creationId xmlns:a16="http://schemas.microsoft.com/office/drawing/2014/main" id="{904EC71F-F31A-A85D-54CE-93CE1C087287}"/>
              </a:ext>
            </a:extLst>
          </p:cNvPr>
          <p:cNvSpPr>
            <a:spLocks noGrp="1"/>
          </p:cNvSpPr>
          <p:nvPr>
            <p:ph idx="1"/>
          </p:nvPr>
        </p:nvSpPr>
        <p:spPr>
          <a:xfrm>
            <a:off x="480001" y="913826"/>
            <a:ext cx="11415265" cy="5350162"/>
          </a:xfrm>
        </p:spPr>
        <p:txBody>
          <a:bodyPr vert="horz" lIns="0" tIns="0" rIns="0" bIns="0" rtlCol="0" anchor="t">
            <a:noAutofit/>
          </a:bodyPr>
          <a:lstStyle/>
          <a:p>
            <a:pPr indent="0">
              <a:buNone/>
            </a:pPr>
            <a:endParaRPr lang="en-US" dirty="0">
              <a:ea typeface="Calibri"/>
              <a:cs typeface="Calibri"/>
            </a:endParaRPr>
          </a:p>
          <a:p>
            <a:pPr>
              <a:buNone/>
            </a:pPr>
            <a:r>
              <a:rPr lang="en-GB" b="1">
                <a:ea typeface="+mn-lt"/>
                <a:cs typeface="+mn-lt"/>
              </a:rPr>
              <a:t>Critical Thinking:</a:t>
            </a:r>
            <a:endParaRPr lang="en-GB">
              <a:ea typeface="+mn-lt"/>
              <a:cs typeface="+mn-lt"/>
            </a:endParaRPr>
          </a:p>
          <a:p>
            <a:r>
              <a:rPr lang="en-GB">
                <a:ea typeface="+mn-lt"/>
                <a:cs typeface="+mn-lt"/>
              </a:rPr>
              <a:t>Uncertainty around academic expectations (Cottrell, 2017)</a:t>
            </a:r>
            <a:endParaRPr lang="en-GB">
              <a:ea typeface="Calibri"/>
              <a:cs typeface="Calibri"/>
            </a:endParaRPr>
          </a:p>
          <a:p>
            <a:r>
              <a:rPr lang="en-GB">
                <a:ea typeface="+mn-lt"/>
                <a:cs typeface="+mn-lt"/>
              </a:rPr>
              <a:t>Overreliance on AI tools weakens analytical effort (The Guardian, 2025)</a:t>
            </a:r>
            <a:endParaRPr lang="en-GB">
              <a:ea typeface="Calibri"/>
              <a:cs typeface="Calibri"/>
            </a:endParaRPr>
          </a:p>
          <a:p>
            <a:endParaRPr lang="en-GB" b="1">
              <a:ea typeface="+mn-lt"/>
              <a:cs typeface="+mn-lt"/>
            </a:endParaRPr>
          </a:p>
          <a:p>
            <a:pPr marL="0" indent="0">
              <a:buNone/>
            </a:pPr>
            <a:r>
              <a:rPr lang="en-GB" b="1">
                <a:ea typeface="+mn-lt"/>
                <a:cs typeface="+mn-lt"/>
              </a:rPr>
              <a:t>Authentic Materials:</a:t>
            </a:r>
            <a:endParaRPr lang="en-GB">
              <a:ea typeface="+mn-lt"/>
              <a:cs typeface="+mn-lt"/>
            </a:endParaRPr>
          </a:p>
          <a:p>
            <a:r>
              <a:rPr lang="en-GB">
                <a:ea typeface="+mn-lt"/>
                <a:cs typeface="+mn-lt"/>
              </a:rPr>
              <a:t>Materials can pose linguistic and cultural challenges (Treve, 2023)</a:t>
            </a:r>
            <a:endParaRPr lang="en-GB">
              <a:ea typeface="Calibri"/>
              <a:cs typeface="Calibri"/>
            </a:endParaRPr>
          </a:p>
          <a:p>
            <a:r>
              <a:rPr lang="en-GB">
                <a:ea typeface="+mn-lt"/>
                <a:cs typeface="+mn-lt"/>
              </a:rPr>
              <a:t>Often misaligned with students’ academic readiness </a:t>
            </a:r>
            <a:endParaRPr lang="en-GB">
              <a:ea typeface="Calibri"/>
              <a:cs typeface="Calibri"/>
            </a:endParaRPr>
          </a:p>
          <a:p>
            <a:pPr marL="0" indent="0">
              <a:buNone/>
            </a:pPr>
            <a:endParaRPr lang="en-GB" dirty="0">
              <a:ea typeface="Calibri"/>
              <a:cs typeface="Calibri"/>
            </a:endParaRPr>
          </a:p>
          <a:p>
            <a:pPr>
              <a:buNone/>
            </a:pPr>
            <a:endParaRPr lang="en-GB" b="1" dirty="0">
              <a:ea typeface="Calibri"/>
            </a:endParaRPr>
          </a:p>
          <a:p>
            <a:pPr>
              <a:buNone/>
            </a:pPr>
            <a:endParaRPr lang="en-GB"/>
          </a:p>
        </p:txBody>
      </p:sp>
    </p:spTree>
    <p:extLst>
      <p:ext uri="{BB962C8B-B14F-4D97-AF65-F5344CB8AC3E}">
        <p14:creationId xmlns:p14="http://schemas.microsoft.com/office/powerpoint/2010/main" val="8337213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7A96-D621-05BE-DBEF-115EB0427C6E}"/>
              </a:ext>
            </a:extLst>
          </p:cNvPr>
          <p:cNvSpPr>
            <a:spLocks noGrp="1"/>
          </p:cNvSpPr>
          <p:nvPr>
            <p:ph type="title"/>
          </p:nvPr>
        </p:nvSpPr>
        <p:spPr>
          <a:xfrm>
            <a:off x="480000" y="373183"/>
            <a:ext cx="11232000" cy="720000"/>
          </a:xfrm>
        </p:spPr>
        <p:txBody>
          <a:bodyPr>
            <a:noAutofit/>
          </a:bodyPr>
          <a:lstStyle/>
          <a:p>
            <a:r>
              <a:rPr lang="en-US" dirty="0">
                <a:solidFill>
                  <a:schemeClr val="tx2"/>
                </a:solidFill>
                <a:ea typeface="+mj-lt"/>
                <a:cs typeface="+mj-lt"/>
              </a:rPr>
              <a:t>Co-Creation as </a:t>
            </a:r>
            <a:r>
              <a:rPr lang="en-US" i="1" dirty="0">
                <a:solidFill>
                  <a:schemeClr val="tx2"/>
                </a:solidFill>
                <a:ea typeface="+mj-lt"/>
                <a:cs typeface="+mj-lt"/>
              </a:rPr>
              <a:t>Catalyst</a:t>
            </a:r>
            <a:r>
              <a:rPr lang="en-US" dirty="0">
                <a:solidFill>
                  <a:schemeClr val="tx2"/>
                </a:solidFill>
                <a:ea typeface="+mj-lt"/>
                <a:cs typeface="+mj-lt"/>
              </a:rPr>
              <a:t>: Elevating Skills = Engaging Minds</a:t>
            </a:r>
            <a:endParaRPr lang="en-US" dirty="0">
              <a:solidFill>
                <a:schemeClr val="tx2"/>
              </a:solidFill>
            </a:endParaRPr>
          </a:p>
        </p:txBody>
      </p:sp>
      <p:sp>
        <p:nvSpPr>
          <p:cNvPr id="3" name="Content Placeholder 2">
            <a:extLst>
              <a:ext uri="{FF2B5EF4-FFF2-40B4-BE49-F238E27FC236}">
                <a16:creationId xmlns:a16="http://schemas.microsoft.com/office/drawing/2014/main" id="{E4026D72-A7D0-3CD9-D9A0-0583A33B8A1B}"/>
              </a:ext>
            </a:extLst>
          </p:cNvPr>
          <p:cNvSpPr>
            <a:spLocks noGrp="1"/>
          </p:cNvSpPr>
          <p:nvPr>
            <p:ph idx="1"/>
          </p:nvPr>
        </p:nvSpPr>
        <p:spPr>
          <a:xfrm>
            <a:off x="480000" y="1092674"/>
            <a:ext cx="11232000" cy="5495511"/>
          </a:xfrm>
        </p:spPr>
        <p:txBody>
          <a:bodyPr vert="horz" lIns="0" tIns="0" rIns="0" bIns="0" rtlCol="0" anchor="t">
            <a:noAutofit/>
          </a:bodyPr>
          <a:lstStyle/>
          <a:p>
            <a:pPr>
              <a:buNone/>
            </a:pPr>
            <a:r>
              <a:rPr lang="en-US" b="1">
                <a:ea typeface="+mn-lt"/>
                <a:cs typeface="+mn-lt"/>
              </a:rPr>
              <a:t>Deep Learning </a:t>
            </a:r>
            <a:endParaRPr lang="en-US">
              <a:ea typeface="Calibri"/>
              <a:cs typeface="Calibri"/>
            </a:endParaRPr>
          </a:p>
          <a:p>
            <a:r>
              <a:rPr lang="en-US">
                <a:ea typeface="+mn-lt"/>
                <a:cs typeface="+mn-lt"/>
              </a:rPr>
              <a:t>Active engagement (Bovill, 2019) </a:t>
            </a:r>
            <a:endParaRPr lang="en-US">
              <a:ea typeface="Calibri"/>
            </a:endParaRPr>
          </a:p>
          <a:p>
            <a:r>
              <a:rPr lang="en-US">
                <a:ea typeface="+mn-lt"/>
                <a:cs typeface="+mn-lt"/>
              </a:rPr>
              <a:t>Collaborative knowledge</a:t>
            </a:r>
            <a:r>
              <a:rPr lang="en-US" dirty="0">
                <a:ea typeface="+mn-lt"/>
                <a:cs typeface="+mn-lt"/>
              </a:rPr>
              <a:t> </a:t>
            </a:r>
            <a:r>
              <a:rPr lang="en-US">
                <a:ea typeface="+mn-lt"/>
                <a:cs typeface="+mn-lt"/>
              </a:rPr>
              <a:t>building</a:t>
            </a:r>
            <a:endParaRPr lang="en-US" dirty="0">
              <a:ea typeface="+mn-lt"/>
              <a:cs typeface="+mn-lt"/>
            </a:endParaRPr>
          </a:p>
          <a:p>
            <a:endParaRPr lang="en-US" dirty="0">
              <a:ea typeface="+mn-lt"/>
              <a:cs typeface="+mn-lt"/>
            </a:endParaRPr>
          </a:p>
          <a:p>
            <a:pPr marL="0" indent="0">
              <a:buNone/>
            </a:pPr>
            <a:r>
              <a:rPr lang="en-US" b="1">
                <a:ea typeface="+mn-lt"/>
                <a:cs typeface="+mn-lt"/>
              </a:rPr>
              <a:t>Student Engagement </a:t>
            </a:r>
            <a:endParaRPr lang="en-US">
              <a:ea typeface="+mn-lt"/>
              <a:cs typeface="+mn-lt"/>
            </a:endParaRPr>
          </a:p>
          <a:p>
            <a:r>
              <a:rPr lang="en-US">
                <a:ea typeface="+mn-lt"/>
                <a:cs typeface="+mn-lt"/>
              </a:rPr>
              <a:t>Empowerment through partnership (Dollinger &amp; Lodge, 2020)</a:t>
            </a:r>
          </a:p>
          <a:p>
            <a:r>
              <a:rPr lang="en-US">
                <a:ea typeface="+mn-lt"/>
                <a:cs typeface="+mn-lt"/>
              </a:rPr>
              <a:t>Inclusive learning</a:t>
            </a:r>
            <a:r>
              <a:rPr lang="en-US" dirty="0">
                <a:ea typeface="+mn-lt"/>
                <a:cs typeface="+mn-lt"/>
              </a:rPr>
              <a:t> </a:t>
            </a:r>
            <a:r>
              <a:rPr lang="en-US">
                <a:ea typeface="+mn-lt"/>
                <a:cs typeface="+mn-lt"/>
              </a:rPr>
              <a:t>environment</a:t>
            </a:r>
            <a:endParaRPr lang="en-US" dirty="0">
              <a:ea typeface="+mn-lt"/>
              <a:cs typeface="+mn-lt"/>
            </a:endParaRPr>
          </a:p>
          <a:p>
            <a:endParaRPr lang="en-US" i="1" dirty="0">
              <a:ea typeface="+mn-lt"/>
              <a:cs typeface="+mn-lt"/>
            </a:endParaRPr>
          </a:p>
          <a:p>
            <a:pPr>
              <a:buNone/>
            </a:pPr>
            <a:r>
              <a:rPr lang="en-US" b="1"/>
              <a:t>Critical Thinking</a:t>
            </a:r>
            <a:endParaRPr lang="en-US"/>
          </a:p>
          <a:p>
            <a:r>
              <a:rPr lang="en-US">
                <a:ea typeface="+mn-lt"/>
                <a:cs typeface="+mn-lt"/>
              </a:rPr>
              <a:t>Exposure to diverse viewpoints supports reflective thinking (Brookfield, 2012)</a:t>
            </a:r>
            <a:endParaRPr lang="en-US">
              <a:ea typeface="Calibri"/>
            </a:endParaRPr>
          </a:p>
          <a:p>
            <a:r>
              <a:rPr lang="en-US">
                <a:ea typeface="+mn-lt"/>
                <a:cs typeface="+mn-lt"/>
              </a:rPr>
              <a:t>Opportunities for authentic problem-solving deepen cognitive engagement (Savery, 2006)</a:t>
            </a:r>
            <a:endParaRPr lang="en-US"/>
          </a:p>
          <a:p>
            <a:pPr indent="0">
              <a:buNone/>
            </a:pPr>
            <a:endParaRPr lang="en-US" dirty="0"/>
          </a:p>
          <a:p>
            <a:pPr marL="0" indent="0">
              <a:buNone/>
            </a:pPr>
            <a:r>
              <a:rPr lang="en-US" b="1"/>
              <a:t>Authentic Material Design</a:t>
            </a:r>
            <a:endParaRPr lang="en-US">
              <a:ea typeface="Calibri" panose="020F0502020204030204"/>
            </a:endParaRPr>
          </a:p>
          <a:p>
            <a:r>
              <a:rPr lang="en-US">
                <a:ea typeface="+mn-lt"/>
                <a:cs typeface="+mn-lt"/>
              </a:rPr>
              <a:t>Co-created materials ensure relevance to students' lived experiences (Bovill, 2019; Healey et al., 2014)</a:t>
            </a:r>
            <a:endParaRPr lang="en-US"/>
          </a:p>
          <a:p>
            <a:r>
              <a:rPr lang="en-US">
                <a:ea typeface="+mn-lt"/>
                <a:cs typeface="+mn-lt"/>
              </a:rPr>
              <a:t>Practical applications connect learning to real-world contexts (Herrington &amp; Herrington, 2006)</a:t>
            </a:r>
            <a:endParaRPr lang="en-US"/>
          </a:p>
          <a:p>
            <a:pPr marL="0" indent="0">
              <a:buNone/>
            </a:pPr>
            <a:endParaRPr lang="en-US" b="1" dirty="0">
              <a:ea typeface="Calibri" panose="020F0502020204030204"/>
              <a:cs typeface="Calibri"/>
            </a:endParaRPr>
          </a:p>
          <a:p>
            <a:pPr marL="0" indent="0">
              <a:buNone/>
            </a:pPr>
            <a:endParaRPr lang="en-US" sz="1800">
              <a:ea typeface="Calibri" panose="020F0502020204030204"/>
            </a:endParaRPr>
          </a:p>
          <a:p>
            <a:endParaRPr lang="en-GB" sz="1800">
              <a:ea typeface="Calibri" panose="020F0502020204030204"/>
            </a:endParaRPr>
          </a:p>
        </p:txBody>
      </p:sp>
    </p:spTree>
    <p:extLst>
      <p:ext uri="{BB962C8B-B14F-4D97-AF65-F5344CB8AC3E}">
        <p14:creationId xmlns:p14="http://schemas.microsoft.com/office/powerpoint/2010/main" val="34810173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D1D6-DBAC-0E90-AF8F-BFBFAE45AF58}"/>
              </a:ext>
            </a:extLst>
          </p:cNvPr>
          <p:cNvSpPr>
            <a:spLocks noGrp="1"/>
          </p:cNvSpPr>
          <p:nvPr>
            <p:ph type="title"/>
          </p:nvPr>
        </p:nvSpPr>
        <p:spPr/>
        <p:txBody>
          <a:bodyPr/>
          <a:lstStyle/>
          <a:p>
            <a:r>
              <a:rPr lang="en-US"/>
              <a:t>Introduction to co-creation project</a:t>
            </a:r>
            <a:endParaRPr lang="en-GB"/>
          </a:p>
        </p:txBody>
      </p:sp>
      <p:sp>
        <p:nvSpPr>
          <p:cNvPr id="3" name="Content Placeholder 2">
            <a:extLst>
              <a:ext uri="{FF2B5EF4-FFF2-40B4-BE49-F238E27FC236}">
                <a16:creationId xmlns:a16="http://schemas.microsoft.com/office/drawing/2014/main" id="{17272483-CE5C-4809-13AB-A4030EBF680D}"/>
              </a:ext>
            </a:extLst>
          </p:cNvPr>
          <p:cNvSpPr>
            <a:spLocks noGrp="1"/>
          </p:cNvSpPr>
          <p:nvPr>
            <p:ph idx="1"/>
          </p:nvPr>
        </p:nvSpPr>
        <p:spPr/>
        <p:txBody>
          <a:bodyPr vert="horz" lIns="0" tIns="0" rIns="0" bIns="0" rtlCol="0" anchor="t">
            <a:normAutofit/>
          </a:bodyPr>
          <a:lstStyle/>
          <a:p>
            <a:pPr marL="0" indent="0">
              <a:buNone/>
            </a:pPr>
            <a:r>
              <a:rPr lang="en-GB" b="1"/>
              <a:t>Module: Academic Expression &amp; Critical Thinking (AECT)</a:t>
            </a:r>
          </a:p>
          <a:p>
            <a:endParaRPr lang="en-GB"/>
          </a:p>
          <a:p>
            <a:r>
              <a:rPr lang="en-GB"/>
              <a:t>Students with an overall IELTS of 7.0 and above with no more than 3 subskills below 6.5</a:t>
            </a:r>
            <a:endParaRPr lang="en-GB">
              <a:ea typeface="Calibri"/>
            </a:endParaRPr>
          </a:p>
          <a:p>
            <a:r>
              <a:rPr lang="en-GB"/>
              <a:t>4 groups (58 students in total). </a:t>
            </a:r>
            <a:endParaRPr lang="en-GB">
              <a:ea typeface="Calibri"/>
            </a:endParaRPr>
          </a:p>
          <a:p>
            <a:r>
              <a:rPr lang="en-GB"/>
              <a:t>Writing overall average lowest (6.0-7.5)</a:t>
            </a:r>
            <a:endParaRPr lang="en-GB">
              <a:ea typeface="Calibri"/>
            </a:endParaRPr>
          </a:p>
          <a:p>
            <a:pPr marL="0" indent="0">
              <a:buNone/>
            </a:pPr>
            <a:endParaRPr lang="en-GB"/>
          </a:p>
          <a:p>
            <a:pPr marL="0" indent="0">
              <a:buNone/>
            </a:pPr>
            <a:endParaRPr lang="en-GB">
              <a:ea typeface="Calibri"/>
            </a:endParaRPr>
          </a:p>
          <a:p>
            <a:pPr marL="0" indent="0">
              <a:buNone/>
            </a:pPr>
            <a:endParaRPr lang="en-GB" b="1">
              <a:ea typeface="Calibri"/>
            </a:endParaRPr>
          </a:p>
          <a:p>
            <a:pPr marL="0" indent="0">
              <a:buNone/>
            </a:pPr>
            <a:endParaRPr lang="en-GB"/>
          </a:p>
          <a:p>
            <a:pPr marL="0" indent="0">
              <a:buNone/>
            </a:pPr>
            <a:endParaRPr lang="en-GB" b="1"/>
          </a:p>
          <a:p>
            <a:pPr marL="0" indent="0">
              <a:buNone/>
            </a:pPr>
            <a:endParaRPr lang="en-GB" b="1"/>
          </a:p>
          <a:p>
            <a:pPr marL="0" indent="0">
              <a:buNone/>
            </a:pPr>
            <a:endParaRPr lang="en-GB" b="1"/>
          </a:p>
          <a:p>
            <a:pPr marL="0" indent="0">
              <a:buNone/>
            </a:pPr>
            <a:r>
              <a:rPr lang="en-GB" b="1"/>
              <a:t>Module Assessment: </a:t>
            </a:r>
            <a:endParaRPr lang="en-GB" b="1">
              <a:ea typeface="Calibri"/>
            </a:endParaRPr>
          </a:p>
          <a:p>
            <a:r>
              <a:rPr lang="en-GB"/>
              <a:t>Written Essay (40%), Speaking &amp; Listening Exam (40%), Reading Exam (20%)</a:t>
            </a:r>
            <a:endParaRPr lang="en-GB">
              <a:ea typeface="Calibri"/>
            </a:endParaRPr>
          </a:p>
        </p:txBody>
      </p:sp>
      <p:graphicFrame>
        <p:nvGraphicFramePr>
          <p:cNvPr id="6" name="Table 5">
            <a:extLst>
              <a:ext uri="{FF2B5EF4-FFF2-40B4-BE49-F238E27FC236}">
                <a16:creationId xmlns:a16="http://schemas.microsoft.com/office/drawing/2014/main" id="{20EDDF28-92B4-C267-03D0-CE5179769BEC}"/>
              </a:ext>
            </a:extLst>
          </p:cNvPr>
          <p:cNvGraphicFramePr>
            <a:graphicFrameLocks noGrp="1"/>
          </p:cNvGraphicFramePr>
          <p:nvPr>
            <p:extLst>
              <p:ext uri="{D42A27DB-BD31-4B8C-83A1-F6EECF244321}">
                <p14:modId xmlns:p14="http://schemas.microsoft.com/office/powerpoint/2010/main" val="935799198"/>
              </p:ext>
            </p:extLst>
          </p:nvPr>
        </p:nvGraphicFramePr>
        <p:xfrm>
          <a:off x="353209" y="3106988"/>
          <a:ext cx="11435118" cy="2200924"/>
        </p:xfrm>
        <a:graphic>
          <a:graphicData uri="http://schemas.openxmlformats.org/drawingml/2006/table">
            <a:tbl>
              <a:tblPr firstRow="1" bandRow="1">
                <a:tableStyleId>{7DF18680-E054-41AD-8BC1-D1AEF772440D}</a:tableStyleId>
              </a:tblPr>
              <a:tblGrid>
                <a:gridCol w="11435118">
                  <a:extLst>
                    <a:ext uri="{9D8B030D-6E8A-4147-A177-3AD203B41FA5}">
                      <a16:colId xmlns:a16="http://schemas.microsoft.com/office/drawing/2014/main" val="124596847"/>
                    </a:ext>
                  </a:extLst>
                </a:gridCol>
              </a:tblGrid>
              <a:tr h="460382">
                <a:tc>
                  <a:txBody>
                    <a:bodyPr/>
                    <a:lstStyle/>
                    <a:p>
                      <a:r>
                        <a:rPr lang="en-US" sz="1800"/>
                        <a:t>Module learning outcomes (include but not limited to:)</a:t>
                      </a:r>
                    </a:p>
                  </a:txBody>
                  <a:tcPr/>
                </a:tc>
                <a:extLst>
                  <a:ext uri="{0D108BD9-81ED-4DB2-BD59-A6C34878D82A}">
                    <a16:rowId xmlns:a16="http://schemas.microsoft.com/office/drawing/2014/main" val="2414164388"/>
                  </a:ext>
                </a:extLst>
              </a:tr>
              <a:tr h="509709">
                <a:tc>
                  <a:txBody>
                    <a:bodyPr/>
                    <a:lstStyle/>
                    <a:p>
                      <a:pPr marL="285750" lvl="0" indent="-285750">
                        <a:buFont typeface="Arial"/>
                        <a:buChar char="•"/>
                      </a:pPr>
                      <a:r>
                        <a:rPr lang="en-US" sz="1800" u="none" strike="noStrike" noProof="0">
                          <a:solidFill>
                            <a:srgbClr val="242424"/>
                          </a:solidFill>
                        </a:rPr>
                        <a:t>Apply </a:t>
                      </a:r>
                      <a:r>
                        <a:rPr lang="en-US" sz="1800" b="1" u="none" strike="noStrike" noProof="0">
                          <a:solidFill>
                            <a:srgbClr val="242424"/>
                          </a:solidFill>
                        </a:rPr>
                        <a:t>critical thinking skills</a:t>
                      </a:r>
                      <a:r>
                        <a:rPr lang="en-US" sz="1800" u="none" strike="noStrike" noProof="0">
                          <a:solidFill>
                            <a:srgbClr val="242424"/>
                          </a:solidFill>
                        </a:rPr>
                        <a:t> to evaluate and utilize arguments, data, concepts and theories from </a:t>
                      </a:r>
                      <a:r>
                        <a:rPr lang="en-US" sz="1800" b="1" u="none" strike="noStrike" noProof="0">
                          <a:solidFill>
                            <a:srgbClr val="242424"/>
                          </a:solidFill>
                        </a:rPr>
                        <a:t>academic sources to build and support a well-constructed line of argument.</a:t>
                      </a:r>
                      <a:endParaRPr lang="en-US" sz="1800" b="1"/>
                    </a:p>
                  </a:txBody>
                  <a:tcPr/>
                </a:tc>
                <a:extLst>
                  <a:ext uri="{0D108BD9-81ED-4DB2-BD59-A6C34878D82A}">
                    <a16:rowId xmlns:a16="http://schemas.microsoft.com/office/drawing/2014/main" val="2597154367"/>
                  </a:ext>
                </a:extLst>
              </a:tr>
              <a:tr h="509709">
                <a:tc>
                  <a:txBody>
                    <a:bodyPr/>
                    <a:lstStyle/>
                    <a:p>
                      <a:pPr marL="285750" lvl="0" indent="-285750">
                        <a:buFont typeface="Arial"/>
                        <a:buChar char="•"/>
                      </a:pPr>
                      <a:r>
                        <a:rPr lang="en-US" sz="1800" u="none" strike="noStrike" noProof="0">
                          <a:solidFill>
                            <a:srgbClr val="242424"/>
                          </a:solidFill>
                        </a:rPr>
                        <a:t>Produce written and oral work that adheres to </a:t>
                      </a:r>
                      <a:r>
                        <a:rPr lang="en-US" sz="1800" b="1" u="none" strike="noStrike" noProof="0">
                          <a:solidFill>
                            <a:srgbClr val="242424"/>
                          </a:solidFill>
                        </a:rPr>
                        <a:t>disciplinary conventions</a:t>
                      </a:r>
                      <a:r>
                        <a:rPr lang="en-US" sz="1800" u="none" strike="noStrike" noProof="0">
                          <a:solidFill>
                            <a:srgbClr val="242424"/>
                          </a:solidFill>
                        </a:rPr>
                        <a:t> in a range of academic fields, acknowledging differences between them.</a:t>
                      </a:r>
                      <a:endParaRPr lang="en-US" sz="1800"/>
                    </a:p>
                  </a:txBody>
                  <a:tcPr/>
                </a:tc>
                <a:extLst>
                  <a:ext uri="{0D108BD9-81ED-4DB2-BD59-A6C34878D82A}">
                    <a16:rowId xmlns:a16="http://schemas.microsoft.com/office/drawing/2014/main" val="1283164319"/>
                  </a:ext>
                </a:extLst>
              </a:tr>
              <a:tr h="460382">
                <a:tc>
                  <a:txBody>
                    <a:bodyPr/>
                    <a:lstStyle/>
                    <a:p>
                      <a:pPr marL="285750" lvl="0" indent="-285750">
                        <a:buFont typeface="Arial"/>
                        <a:buChar char="•"/>
                      </a:pPr>
                      <a:r>
                        <a:rPr lang="en-US" sz="1800" u="none" strike="noStrike" noProof="0">
                          <a:solidFill>
                            <a:srgbClr val="242424"/>
                          </a:solidFill>
                        </a:rPr>
                        <a:t>Find and select </a:t>
                      </a:r>
                      <a:r>
                        <a:rPr lang="en-US" sz="1800" b="1" u="none" strike="noStrike" noProof="0">
                          <a:solidFill>
                            <a:srgbClr val="242424"/>
                          </a:solidFill>
                        </a:rPr>
                        <a:t>academically appropriate sources </a:t>
                      </a:r>
                      <a:r>
                        <a:rPr lang="en-US" sz="1800" u="none" strike="noStrike" noProof="0">
                          <a:solidFill>
                            <a:srgbClr val="242424"/>
                          </a:solidFill>
                        </a:rPr>
                        <a:t>on a range of topics.</a:t>
                      </a:r>
                      <a:endParaRPr lang="en-US" sz="1800"/>
                    </a:p>
                  </a:txBody>
                  <a:tcPr/>
                </a:tc>
                <a:extLst>
                  <a:ext uri="{0D108BD9-81ED-4DB2-BD59-A6C34878D82A}">
                    <a16:rowId xmlns:a16="http://schemas.microsoft.com/office/drawing/2014/main" val="1854465208"/>
                  </a:ext>
                </a:extLst>
              </a:tr>
            </a:tbl>
          </a:graphicData>
        </a:graphic>
      </p:graphicFrame>
    </p:spTree>
    <p:extLst>
      <p:ext uri="{BB962C8B-B14F-4D97-AF65-F5344CB8AC3E}">
        <p14:creationId xmlns:p14="http://schemas.microsoft.com/office/powerpoint/2010/main" val="6439659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F638-AB66-5D86-714C-B1E823098892}"/>
              </a:ext>
            </a:extLst>
          </p:cNvPr>
          <p:cNvSpPr>
            <a:spLocks noGrp="1"/>
          </p:cNvSpPr>
          <p:nvPr>
            <p:ph type="title"/>
          </p:nvPr>
        </p:nvSpPr>
        <p:spPr>
          <a:xfrm>
            <a:off x="480000" y="180000"/>
            <a:ext cx="11232000" cy="720000"/>
          </a:xfrm>
        </p:spPr>
        <p:txBody>
          <a:bodyPr anchor="t">
            <a:normAutofit/>
          </a:bodyPr>
          <a:lstStyle/>
          <a:p>
            <a:r>
              <a:rPr lang="en-GB"/>
              <a:t>Overview of co-creation project</a:t>
            </a:r>
          </a:p>
        </p:txBody>
      </p:sp>
      <p:sp>
        <p:nvSpPr>
          <p:cNvPr id="3" name="Content Placeholder 2">
            <a:extLst>
              <a:ext uri="{FF2B5EF4-FFF2-40B4-BE49-F238E27FC236}">
                <a16:creationId xmlns:a16="http://schemas.microsoft.com/office/drawing/2014/main" id="{27F918B5-E7DD-15D1-F58F-A428EB757C96}"/>
              </a:ext>
            </a:extLst>
          </p:cNvPr>
          <p:cNvSpPr>
            <a:spLocks noGrp="1"/>
          </p:cNvSpPr>
          <p:nvPr>
            <p:ph sz="half" idx="1"/>
          </p:nvPr>
        </p:nvSpPr>
        <p:spPr>
          <a:xfrm>
            <a:off x="480000" y="1088721"/>
            <a:ext cx="7124117" cy="5568772"/>
          </a:xfrm>
        </p:spPr>
        <p:txBody>
          <a:bodyPr vert="horz" lIns="0" tIns="0" rIns="0" bIns="0" rtlCol="0" anchor="t">
            <a:noAutofit/>
          </a:bodyPr>
          <a:lstStyle/>
          <a:p>
            <a:pPr>
              <a:lnSpc>
                <a:spcPct val="110000"/>
              </a:lnSpc>
              <a:spcAft>
                <a:spcPts val="600"/>
              </a:spcAft>
            </a:pPr>
            <a:endParaRPr lang="en-GB" sz="1800">
              <a:ea typeface="Calibri"/>
            </a:endParaRPr>
          </a:p>
          <a:p>
            <a:pPr marL="285750" indent="-285750">
              <a:lnSpc>
                <a:spcPct val="110000"/>
              </a:lnSpc>
              <a:spcAft>
                <a:spcPts val="600"/>
              </a:spcAft>
              <a:buAutoNum type="arabicPeriod"/>
            </a:pPr>
            <a:endParaRPr lang="en-US" sz="1800">
              <a:ea typeface="Calibri"/>
            </a:endParaRPr>
          </a:p>
          <a:p>
            <a:pPr>
              <a:lnSpc>
                <a:spcPct val="110000"/>
              </a:lnSpc>
              <a:spcAft>
                <a:spcPts val="600"/>
              </a:spcAft>
            </a:pPr>
            <a:r>
              <a:rPr lang="en-GB"/>
              <a:t>Integrate 3 student &gt; student co-creation tasks into AECT lessons and seminars to support academic essay writing</a:t>
            </a:r>
            <a:endParaRPr lang="en-GB">
              <a:ea typeface="Calibri"/>
            </a:endParaRPr>
          </a:p>
          <a:p>
            <a:pPr>
              <a:lnSpc>
                <a:spcPct val="110000"/>
              </a:lnSpc>
              <a:spcAft>
                <a:spcPts val="600"/>
              </a:spcAft>
            </a:pPr>
            <a:endParaRPr lang="en-GB">
              <a:ea typeface="Calibri"/>
            </a:endParaRPr>
          </a:p>
          <a:p>
            <a:pPr>
              <a:lnSpc>
                <a:spcPct val="110000"/>
              </a:lnSpc>
              <a:spcAft>
                <a:spcPts val="600"/>
              </a:spcAft>
            </a:pPr>
            <a:r>
              <a:rPr lang="en-GB" b="1">
                <a:ea typeface="Calibri"/>
              </a:rPr>
              <a:t>Task 1: </a:t>
            </a:r>
            <a:r>
              <a:rPr lang="en-GB">
                <a:ea typeface="Calibri"/>
              </a:rPr>
              <a:t>Co-created</a:t>
            </a:r>
            <a:r>
              <a:rPr lang="en-GB"/>
              <a:t> reconfiguration of the CRAAP test</a:t>
            </a:r>
          </a:p>
          <a:p>
            <a:pPr>
              <a:lnSpc>
                <a:spcPct val="110000"/>
              </a:lnSpc>
              <a:spcAft>
                <a:spcPts val="600"/>
              </a:spcAft>
            </a:pPr>
            <a:endParaRPr lang="en-GB"/>
          </a:p>
          <a:p>
            <a:pPr>
              <a:lnSpc>
                <a:spcPct val="110000"/>
              </a:lnSpc>
              <a:spcAft>
                <a:spcPts val="600"/>
              </a:spcAft>
            </a:pPr>
            <a:r>
              <a:rPr lang="en-GB" b="1"/>
              <a:t>Task 2:</a:t>
            </a:r>
            <a:r>
              <a:rPr lang="en-GB"/>
              <a:t> Co-created essay revision guide (in the form of a poster / PPT and a quiz)</a:t>
            </a:r>
          </a:p>
          <a:p>
            <a:pPr>
              <a:lnSpc>
                <a:spcPct val="110000"/>
              </a:lnSpc>
              <a:spcAft>
                <a:spcPts val="600"/>
              </a:spcAft>
            </a:pPr>
            <a:endParaRPr lang="en-GB"/>
          </a:p>
          <a:p>
            <a:pPr>
              <a:lnSpc>
                <a:spcPct val="110000"/>
              </a:lnSpc>
              <a:spcAft>
                <a:spcPts val="600"/>
              </a:spcAft>
            </a:pPr>
            <a:r>
              <a:rPr lang="en-GB" b="1"/>
              <a:t>Task 3:</a:t>
            </a:r>
            <a:r>
              <a:rPr lang="en-GB"/>
              <a:t> Co-created problem &amp; solution essay checklist</a:t>
            </a:r>
            <a:endParaRPr lang="en-GB">
              <a:ea typeface="Calibri"/>
            </a:endParaRPr>
          </a:p>
          <a:p>
            <a:pPr>
              <a:lnSpc>
                <a:spcPct val="110000"/>
              </a:lnSpc>
              <a:spcAft>
                <a:spcPts val="600"/>
              </a:spcAft>
            </a:pPr>
            <a:endParaRPr lang="en-GB" sz="1100"/>
          </a:p>
        </p:txBody>
      </p:sp>
      <p:pic>
        <p:nvPicPr>
          <p:cNvPr id="6" name="Picture 5" descr="People learning in classroom">
            <a:extLst>
              <a:ext uri="{FF2B5EF4-FFF2-40B4-BE49-F238E27FC236}">
                <a16:creationId xmlns:a16="http://schemas.microsoft.com/office/drawing/2014/main" id="{A9E136DB-DE97-9902-6BCF-22B5972E2D7F}"/>
              </a:ext>
            </a:extLst>
          </p:cNvPr>
          <p:cNvPicPr>
            <a:picLocks noChangeAspect="1"/>
          </p:cNvPicPr>
          <p:nvPr/>
        </p:nvPicPr>
        <p:blipFill>
          <a:blip r:embed="rId2"/>
          <a:stretch>
            <a:fillRect/>
          </a:stretch>
        </p:blipFill>
        <p:spPr>
          <a:xfrm>
            <a:off x="7969622" y="2156011"/>
            <a:ext cx="4105837" cy="2734237"/>
          </a:xfrm>
          <a:prstGeom prst="rect">
            <a:avLst/>
          </a:prstGeom>
        </p:spPr>
      </p:pic>
    </p:spTree>
    <p:extLst>
      <p:ext uri="{BB962C8B-B14F-4D97-AF65-F5344CB8AC3E}">
        <p14:creationId xmlns:p14="http://schemas.microsoft.com/office/powerpoint/2010/main" val="7950879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2E0A0-A69C-A051-7863-0878C0A80F92}"/>
              </a:ext>
            </a:extLst>
          </p:cNvPr>
          <p:cNvSpPr>
            <a:spLocks noGrp="1"/>
          </p:cNvSpPr>
          <p:nvPr>
            <p:ph type="title"/>
          </p:nvPr>
        </p:nvSpPr>
        <p:spPr>
          <a:xfrm>
            <a:off x="390352" y="144141"/>
            <a:ext cx="11232000" cy="720000"/>
          </a:xfrm>
        </p:spPr>
        <p:txBody>
          <a:bodyPr/>
          <a:lstStyle/>
          <a:p>
            <a:r>
              <a:rPr lang="en-GB"/>
              <a:t>Task 2: Co-created Revision Guide &amp; Quiz for Formative Essay</a:t>
            </a:r>
          </a:p>
        </p:txBody>
      </p:sp>
      <p:sp>
        <p:nvSpPr>
          <p:cNvPr id="4" name="Content Placeholder 3">
            <a:extLst>
              <a:ext uri="{FF2B5EF4-FFF2-40B4-BE49-F238E27FC236}">
                <a16:creationId xmlns:a16="http://schemas.microsoft.com/office/drawing/2014/main" id="{C50EA797-5CC0-659C-B63D-EBBD9841468E}"/>
              </a:ext>
            </a:extLst>
          </p:cNvPr>
          <p:cNvSpPr>
            <a:spLocks noGrp="1"/>
          </p:cNvSpPr>
          <p:nvPr>
            <p:ph sz="half" idx="1"/>
          </p:nvPr>
        </p:nvSpPr>
        <p:spPr>
          <a:xfrm>
            <a:off x="527797" y="1088720"/>
            <a:ext cx="5570250" cy="5449239"/>
          </a:xfrm>
        </p:spPr>
        <p:txBody>
          <a:bodyPr vert="horz" lIns="0" tIns="0" rIns="0" bIns="0" rtlCol="0" anchor="t">
            <a:normAutofit fontScale="92500" lnSpcReduction="20000"/>
          </a:bodyPr>
          <a:lstStyle/>
          <a:p>
            <a:r>
              <a:rPr lang="en-GB" sz="2400" u="sng"/>
              <a:t>Formative Assessment: </a:t>
            </a:r>
          </a:p>
          <a:p>
            <a:endParaRPr lang="en-GB" sz="2400" b="0"/>
          </a:p>
          <a:p>
            <a:pPr marL="342900" indent="-342900">
              <a:buChar char="•"/>
            </a:pPr>
            <a:r>
              <a:rPr lang="en-GB" sz="2400" b="0"/>
              <a:t>Students write 600-word formative essay in class under exam conditions.</a:t>
            </a:r>
            <a:endParaRPr lang="en-GB">
              <a:ea typeface="Calibri" panose="020F0502020204030204"/>
            </a:endParaRPr>
          </a:p>
          <a:p>
            <a:endParaRPr lang="en-GB" sz="2400" b="0"/>
          </a:p>
          <a:p>
            <a:pPr marL="342900" indent="-342900">
              <a:buChar char="•"/>
            </a:pPr>
            <a:r>
              <a:rPr lang="en-GB" sz="2400" b="0"/>
              <a:t>They received feedback on their use and application of most of the skills that had been covered so far on the module:</a:t>
            </a:r>
            <a:endParaRPr lang="en-GB" sz="2400" b="0">
              <a:ea typeface="Calibri"/>
            </a:endParaRPr>
          </a:p>
          <a:p>
            <a:endParaRPr lang="en-GB" sz="2400" b="0"/>
          </a:p>
          <a:p>
            <a:pPr marL="611505" lvl="2" indent="-342900">
              <a:buFont typeface="Wingdings" panose="020B0604020202020204" pitchFamily="34" charset="0"/>
              <a:buChar char="§"/>
            </a:pPr>
            <a:r>
              <a:rPr lang="en-GB" sz="2400" b="0">
                <a:solidFill>
                  <a:srgbClr val="0A2D50"/>
                </a:solidFill>
              </a:rPr>
              <a:t>Thesis statements</a:t>
            </a:r>
            <a:endParaRPr lang="en-GB" sz="2400" b="0">
              <a:solidFill>
                <a:srgbClr val="0A2D50"/>
              </a:solidFill>
              <a:ea typeface="Calibri"/>
            </a:endParaRPr>
          </a:p>
          <a:p>
            <a:pPr marL="611505" lvl="2" indent="-342900">
              <a:buFont typeface="Wingdings" panose="020B0604020202020204" pitchFamily="34" charset="0"/>
              <a:buChar char="§"/>
            </a:pPr>
            <a:r>
              <a:rPr lang="en-GB" sz="2400" b="0">
                <a:solidFill>
                  <a:srgbClr val="0A2D50"/>
                </a:solidFill>
              </a:rPr>
              <a:t>Argumentation</a:t>
            </a:r>
            <a:endParaRPr lang="en-GB" sz="2400" b="0">
              <a:solidFill>
                <a:srgbClr val="0A2D50"/>
              </a:solidFill>
              <a:ea typeface="Calibri"/>
            </a:endParaRPr>
          </a:p>
          <a:p>
            <a:pPr marL="611505" lvl="2" indent="-342900">
              <a:buFont typeface="Wingdings" panose="020B0604020202020204" pitchFamily="34" charset="0"/>
              <a:buChar char="§"/>
            </a:pPr>
            <a:r>
              <a:rPr lang="en-GB" sz="2400" b="0">
                <a:solidFill>
                  <a:srgbClr val="0A2D50"/>
                </a:solidFill>
              </a:rPr>
              <a:t>Paraphrasing</a:t>
            </a:r>
            <a:endParaRPr lang="en-GB" sz="2400" b="0">
              <a:solidFill>
                <a:srgbClr val="0A2D50"/>
              </a:solidFill>
              <a:ea typeface="Calibri"/>
            </a:endParaRPr>
          </a:p>
          <a:p>
            <a:pPr marL="611505" lvl="2" indent="-342900">
              <a:buFont typeface="Wingdings" panose="020B0604020202020204" pitchFamily="34" charset="0"/>
              <a:buChar char="§"/>
            </a:pPr>
            <a:r>
              <a:rPr lang="en-GB" sz="2400" b="0">
                <a:solidFill>
                  <a:srgbClr val="0A2D50"/>
                </a:solidFill>
              </a:rPr>
              <a:t>Synthesis</a:t>
            </a:r>
            <a:endParaRPr lang="en-GB" sz="2400" b="0">
              <a:solidFill>
                <a:srgbClr val="0A2D50"/>
              </a:solidFill>
              <a:ea typeface="Calibri"/>
            </a:endParaRPr>
          </a:p>
          <a:p>
            <a:pPr marL="611505" lvl="2" indent="-342900">
              <a:buFont typeface="Wingdings" panose="020B0604020202020204" pitchFamily="34" charset="0"/>
              <a:buChar char="§"/>
            </a:pPr>
            <a:r>
              <a:rPr lang="en-GB" sz="2400" b="0">
                <a:solidFill>
                  <a:srgbClr val="0A2D50"/>
                </a:solidFill>
              </a:rPr>
              <a:t>Citations</a:t>
            </a:r>
            <a:endParaRPr lang="en-GB" sz="2400" b="0">
              <a:solidFill>
                <a:srgbClr val="0A2D50"/>
              </a:solidFill>
              <a:ea typeface="Calibri"/>
            </a:endParaRPr>
          </a:p>
          <a:p>
            <a:pPr marL="611505" lvl="2" indent="-342900">
              <a:buFont typeface="Wingdings" panose="020B0604020202020204" pitchFamily="34" charset="0"/>
              <a:buChar char="§"/>
            </a:pPr>
            <a:r>
              <a:rPr lang="en-GB" sz="2400" b="0"/>
              <a:t>Academic Style</a:t>
            </a:r>
            <a:endParaRPr lang="en-GB" sz="2400" b="0">
              <a:ea typeface="Calibri"/>
            </a:endParaRPr>
          </a:p>
          <a:p>
            <a:pPr marL="611505" lvl="2" indent="-342900">
              <a:buFont typeface="Wingdings" panose="020B0604020202020204" pitchFamily="34" charset="0"/>
              <a:buChar char="§"/>
            </a:pPr>
            <a:r>
              <a:rPr lang="en-GB" sz="2400" b="0">
                <a:solidFill>
                  <a:srgbClr val="0A2D50"/>
                </a:solidFill>
              </a:rPr>
              <a:t>Hedging</a:t>
            </a:r>
            <a:endParaRPr lang="en-GB" sz="2400" b="0">
              <a:solidFill>
                <a:srgbClr val="0A2D50"/>
              </a:solidFill>
              <a:ea typeface="Calibri"/>
            </a:endParaRPr>
          </a:p>
        </p:txBody>
      </p:sp>
      <p:sp>
        <p:nvSpPr>
          <p:cNvPr id="5" name="Content Placeholder 4">
            <a:extLst>
              <a:ext uri="{FF2B5EF4-FFF2-40B4-BE49-F238E27FC236}">
                <a16:creationId xmlns:a16="http://schemas.microsoft.com/office/drawing/2014/main" id="{C2158F25-FEA7-4542-3F14-F89062D2A80C}"/>
              </a:ext>
            </a:extLst>
          </p:cNvPr>
          <p:cNvSpPr>
            <a:spLocks noGrp="1"/>
          </p:cNvSpPr>
          <p:nvPr>
            <p:ph sz="half" idx="2"/>
          </p:nvPr>
        </p:nvSpPr>
        <p:spPr/>
        <p:txBody>
          <a:bodyPr vert="horz" lIns="0" tIns="0" rIns="0" bIns="0" rtlCol="0" anchor="t">
            <a:normAutofit fontScale="92500" lnSpcReduction="20000"/>
          </a:bodyPr>
          <a:lstStyle/>
          <a:p>
            <a:r>
              <a:rPr lang="en-GB" sz="2400" u="sng"/>
              <a:t>Co-creation Task (in-class): </a:t>
            </a:r>
          </a:p>
          <a:p>
            <a:endParaRPr lang="en-GB" sz="2400" b="0"/>
          </a:p>
          <a:p>
            <a:pPr marL="342900" indent="-342900">
              <a:buChar char="•"/>
            </a:pPr>
            <a:r>
              <a:rPr lang="en-GB" sz="2400" b="0"/>
              <a:t>In groups, students create a revision guide in the form of a poster / PPT and a quiz on one of the skills to share with other students.  </a:t>
            </a:r>
            <a:endParaRPr lang="en-GB">
              <a:ea typeface="Calibri" panose="020F0502020204030204"/>
            </a:endParaRPr>
          </a:p>
          <a:p>
            <a:endParaRPr lang="en-GB" sz="2400" b="0"/>
          </a:p>
          <a:p>
            <a:pPr marL="342900" indent="-342900">
              <a:buChar char="•"/>
            </a:pPr>
            <a:r>
              <a:rPr lang="en-GB" sz="2400" b="0"/>
              <a:t>Groups presented their revision guide to the class, answered any questions and delivered the quiz.</a:t>
            </a:r>
            <a:endParaRPr lang="en-GB" sz="2400" b="0">
              <a:ea typeface="Calibri"/>
            </a:endParaRPr>
          </a:p>
          <a:p>
            <a:endParaRPr lang="en-GB" sz="2400" b="0"/>
          </a:p>
          <a:p>
            <a:pPr marL="342900" indent="-342900">
              <a:buChar char="•"/>
            </a:pPr>
            <a:r>
              <a:rPr lang="en-GB" sz="2400" b="0"/>
              <a:t>The revision guides, quizzes and answers were shared with everyone on class Teams Channel</a:t>
            </a:r>
            <a:endParaRPr lang="en-GB" sz="2400" b="0">
              <a:ea typeface="Calibri"/>
            </a:endParaRPr>
          </a:p>
          <a:p>
            <a:endParaRPr lang="en-GB"/>
          </a:p>
          <a:p>
            <a:endParaRPr lang="en-GB"/>
          </a:p>
        </p:txBody>
      </p:sp>
    </p:spTree>
    <p:extLst>
      <p:ext uri="{BB962C8B-B14F-4D97-AF65-F5344CB8AC3E}">
        <p14:creationId xmlns:p14="http://schemas.microsoft.com/office/powerpoint/2010/main" val="121028181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2E54-6CFA-F72A-DAC5-F8627EEC3F45}"/>
              </a:ext>
            </a:extLst>
          </p:cNvPr>
          <p:cNvSpPr>
            <a:spLocks noGrp="1"/>
          </p:cNvSpPr>
          <p:nvPr>
            <p:ph type="title"/>
          </p:nvPr>
        </p:nvSpPr>
        <p:spPr>
          <a:xfrm>
            <a:off x="157271" y="99318"/>
            <a:ext cx="11232000" cy="720000"/>
          </a:xfrm>
        </p:spPr>
        <p:txBody>
          <a:bodyPr/>
          <a:lstStyle/>
          <a:p>
            <a:r>
              <a:rPr lang="en-GB"/>
              <a:t>Task 2: Co-created Revision Guide &amp; Quiz for Formative Essay</a:t>
            </a:r>
          </a:p>
        </p:txBody>
      </p:sp>
      <p:pic>
        <p:nvPicPr>
          <p:cNvPr id="7" name="Picture 6">
            <a:extLst>
              <a:ext uri="{FF2B5EF4-FFF2-40B4-BE49-F238E27FC236}">
                <a16:creationId xmlns:a16="http://schemas.microsoft.com/office/drawing/2014/main" id="{AAE44DCD-7D68-C330-D426-440BF12A21BA}"/>
              </a:ext>
            </a:extLst>
          </p:cNvPr>
          <p:cNvPicPr>
            <a:picLocks noChangeAspect="1"/>
          </p:cNvPicPr>
          <p:nvPr/>
        </p:nvPicPr>
        <p:blipFill>
          <a:blip r:embed="rId2"/>
          <a:stretch>
            <a:fillRect/>
          </a:stretch>
        </p:blipFill>
        <p:spPr>
          <a:xfrm>
            <a:off x="259976" y="1090313"/>
            <a:ext cx="4834890" cy="5393838"/>
          </a:xfrm>
          <a:prstGeom prst="rect">
            <a:avLst/>
          </a:prstGeom>
        </p:spPr>
      </p:pic>
      <p:pic>
        <p:nvPicPr>
          <p:cNvPr id="11" name="Content Placeholder 10">
            <a:extLst>
              <a:ext uri="{FF2B5EF4-FFF2-40B4-BE49-F238E27FC236}">
                <a16:creationId xmlns:a16="http://schemas.microsoft.com/office/drawing/2014/main" id="{5128934E-7D8A-E516-8A45-FA2254FFDEBF}"/>
              </a:ext>
            </a:extLst>
          </p:cNvPr>
          <p:cNvPicPr>
            <a:picLocks noGrp="1" noChangeAspect="1"/>
          </p:cNvPicPr>
          <p:nvPr>
            <p:ph idx="1"/>
          </p:nvPr>
        </p:nvPicPr>
        <p:blipFill>
          <a:blip r:embed="rId3"/>
          <a:stretch>
            <a:fillRect/>
          </a:stretch>
        </p:blipFill>
        <p:spPr>
          <a:xfrm>
            <a:off x="5223510" y="3483931"/>
            <a:ext cx="6809998" cy="3194070"/>
          </a:xfrm>
        </p:spPr>
      </p:pic>
      <p:pic>
        <p:nvPicPr>
          <p:cNvPr id="13" name="Picture 12">
            <a:extLst>
              <a:ext uri="{FF2B5EF4-FFF2-40B4-BE49-F238E27FC236}">
                <a16:creationId xmlns:a16="http://schemas.microsoft.com/office/drawing/2014/main" id="{E3C30958-F494-F7C1-9C80-1E1DEA551C7C}"/>
              </a:ext>
            </a:extLst>
          </p:cNvPr>
          <p:cNvPicPr>
            <a:picLocks noChangeAspect="1"/>
          </p:cNvPicPr>
          <p:nvPr/>
        </p:nvPicPr>
        <p:blipFill>
          <a:blip r:embed="rId4"/>
          <a:stretch>
            <a:fillRect/>
          </a:stretch>
        </p:blipFill>
        <p:spPr>
          <a:xfrm>
            <a:off x="5772151" y="1086135"/>
            <a:ext cx="6124198" cy="2287934"/>
          </a:xfrm>
          <a:prstGeom prst="rect">
            <a:avLst/>
          </a:prstGeom>
        </p:spPr>
      </p:pic>
    </p:spTree>
    <p:extLst>
      <p:ext uri="{BB962C8B-B14F-4D97-AF65-F5344CB8AC3E}">
        <p14:creationId xmlns:p14="http://schemas.microsoft.com/office/powerpoint/2010/main" val="29616997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9AAA-779C-8912-809E-006F47FD865B}"/>
              </a:ext>
            </a:extLst>
          </p:cNvPr>
          <p:cNvSpPr>
            <a:spLocks noGrp="1"/>
          </p:cNvSpPr>
          <p:nvPr>
            <p:ph type="title"/>
          </p:nvPr>
        </p:nvSpPr>
        <p:spPr/>
        <p:txBody>
          <a:bodyPr/>
          <a:lstStyle/>
          <a:p>
            <a:r>
              <a:rPr lang="en-GB"/>
              <a:t>Task 3: Co-created Essay Checklist for Summative Essay</a:t>
            </a:r>
          </a:p>
        </p:txBody>
      </p:sp>
      <p:sp>
        <p:nvSpPr>
          <p:cNvPr id="3" name="Content Placeholder 2">
            <a:extLst>
              <a:ext uri="{FF2B5EF4-FFF2-40B4-BE49-F238E27FC236}">
                <a16:creationId xmlns:a16="http://schemas.microsoft.com/office/drawing/2014/main" id="{4BC1F7C6-62E8-8C18-1919-1EA4B6AEB355}"/>
              </a:ext>
            </a:extLst>
          </p:cNvPr>
          <p:cNvSpPr>
            <a:spLocks noGrp="1"/>
          </p:cNvSpPr>
          <p:nvPr>
            <p:ph idx="1"/>
          </p:nvPr>
        </p:nvSpPr>
        <p:spPr/>
        <p:txBody>
          <a:bodyPr vert="horz" lIns="0" tIns="0" rIns="0" bIns="0" rtlCol="0" anchor="t">
            <a:normAutofit/>
          </a:bodyPr>
          <a:lstStyle/>
          <a:p>
            <a:pPr marL="0" indent="0">
              <a:buNone/>
            </a:pPr>
            <a:r>
              <a:rPr lang="en-GB" b="1" u="sng"/>
              <a:t>Co-creation Task (in class): </a:t>
            </a:r>
            <a:endParaRPr lang="en-GB" b="1" u="sng">
              <a:ea typeface="Calibri"/>
            </a:endParaRPr>
          </a:p>
          <a:p>
            <a:pPr marL="0" indent="0">
              <a:buNone/>
            </a:pPr>
            <a:r>
              <a:rPr lang="en-GB" b="1"/>
              <a:t>In groups, create a detailed essay checklist that can be used to revise, edit and proofread your essay to ensure that you are including and covering all things necessary to submit a good essay.</a:t>
            </a:r>
            <a:endParaRPr lang="en-GB" b="1">
              <a:ea typeface="Calibri"/>
            </a:endParaRPr>
          </a:p>
          <a:p>
            <a:pPr marL="0" indent="0">
              <a:buNone/>
            </a:pPr>
            <a:endParaRPr lang="en-GB"/>
          </a:p>
          <a:p>
            <a:r>
              <a:rPr lang="en-GB"/>
              <a:t>Step 1: Decide the most logical flow of the essay and identify the principal structural/organisational components of the essay.</a:t>
            </a:r>
            <a:endParaRPr lang="en-GB">
              <a:ea typeface="Calibri"/>
            </a:endParaRPr>
          </a:p>
          <a:p>
            <a:pPr marL="0" indent="0">
              <a:buNone/>
            </a:pPr>
            <a:endParaRPr lang="en-GB"/>
          </a:p>
          <a:p>
            <a:r>
              <a:rPr lang="en-GB"/>
              <a:t>Step 2: Think of a series of questions related to each of these components that will ensure that you are submitting a strong, complete and well-organised essay </a:t>
            </a:r>
            <a:endParaRPr lang="en-GB">
              <a:ea typeface="Calibri"/>
            </a:endParaRPr>
          </a:p>
          <a:p>
            <a:pPr marL="0" indent="0">
              <a:buNone/>
            </a:pPr>
            <a:endParaRPr lang="en-GB"/>
          </a:p>
          <a:p>
            <a:r>
              <a:rPr lang="en-GB"/>
              <a:t>Step 3: Formulate the questions to give a YES / NO answer. </a:t>
            </a:r>
            <a:endParaRPr lang="en-GB">
              <a:ea typeface="Calibri"/>
            </a:endParaRPr>
          </a:p>
          <a:p>
            <a:pPr marL="0" indent="0">
              <a:buNone/>
            </a:pPr>
            <a:endParaRPr lang="en-GB"/>
          </a:p>
          <a:p>
            <a:r>
              <a:rPr lang="en-GB"/>
              <a:t>Step 4: Share your checklist with another group and provide feedback. Has anything been missed out?</a:t>
            </a:r>
            <a:endParaRPr lang="en-GB">
              <a:ea typeface="Calibri"/>
            </a:endParaRPr>
          </a:p>
          <a:p>
            <a:pPr marL="0" indent="0">
              <a:buNone/>
            </a:pPr>
            <a:endParaRPr lang="en-GB"/>
          </a:p>
        </p:txBody>
      </p:sp>
    </p:spTree>
    <p:extLst>
      <p:ext uri="{BB962C8B-B14F-4D97-AF65-F5344CB8AC3E}">
        <p14:creationId xmlns:p14="http://schemas.microsoft.com/office/powerpoint/2010/main" val="467004269"/>
      </p:ext>
    </p:extLst>
  </p:cSld>
  <p:clrMapOvr>
    <a:masterClrMapping/>
  </p:clrMapOvr>
  <p:transition>
    <p:fade/>
  </p:transition>
</p:sld>
</file>

<file path=ppt/theme/theme1.xml><?xml version="1.0" encoding="utf-8"?>
<a:theme xmlns:a="http://schemas.openxmlformats.org/drawingml/2006/main" name="KCL UPDATE v4 4x3">
  <a:themeElements>
    <a:clrScheme name="KCL">
      <a:dk1>
        <a:sysClr val="windowText" lastClr="000000"/>
      </a:dk1>
      <a:lt1>
        <a:sysClr val="window" lastClr="FFFFFF"/>
      </a:lt1>
      <a:dk2>
        <a:srgbClr val="0A2D50"/>
      </a:dk2>
      <a:lt2>
        <a:srgbClr val="CDD7DC"/>
      </a:lt2>
      <a:accent1>
        <a:srgbClr val="E2231A"/>
      </a:accent1>
      <a:accent2>
        <a:srgbClr val="FF5F05"/>
      </a:accent2>
      <a:accent3>
        <a:srgbClr val="F5B90F"/>
      </a:accent3>
      <a:accent4>
        <a:srgbClr val="C8E128"/>
      </a:accent4>
      <a:accent5>
        <a:srgbClr val="009EA0"/>
      </a:accent5>
      <a:accent6>
        <a:srgbClr val="005AD2"/>
      </a:accent6>
      <a:hlink>
        <a:srgbClr val="E2231A"/>
      </a:hlink>
      <a:folHlink>
        <a:srgbClr val="E2231A"/>
      </a:folHlink>
    </a:clrScheme>
    <a:fontScheme name="KCL-fonts">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8081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CL CTEL presentation template_180112">
  <a:themeElements>
    <a:clrScheme name="KCL">
      <a:dk1>
        <a:sysClr val="windowText" lastClr="000000"/>
      </a:dk1>
      <a:lt1>
        <a:sysClr val="window" lastClr="FFFFFF"/>
      </a:lt1>
      <a:dk2>
        <a:srgbClr val="0A2D50"/>
      </a:dk2>
      <a:lt2>
        <a:srgbClr val="CDD7DC"/>
      </a:lt2>
      <a:accent1>
        <a:srgbClr val="E2231A"/>
      </a:accent1>
      <a:accent2>
        <a:srgbClr val="FF5F05"/>
      </a:accent2>
      <a:accent3>
        <a:srgbClr val="F5B90F"/>
      </a:accent3>
      <a:accent4>
        <a:srgbClr val="C8E128"/>
      </a:accent4>
      <a:accent5>
        <a:srgbClr val="009EA0"/>
      </a:accent5>
      <a:accent6>
        <a:srgbClr val="005AD2"/>
      </a:accent6>
      <a:hlink>
        <a:srgbClr val="E2231A"/>
      </a:hlink>
      <a:folHlink>
        <a:srgbClr val="E2231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t" anchorCtr="0"/>
      <a:lstStyle>
        <a:defPPr algn="l">
          <a:defRPr sz="1400" b="1" dirty="0" smtClean="0">
            <a:solidFill>
              <a:schemeClr val="tx1"/>
            </a:solidFill>
            <a:cs typeface="Georgi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ECT Template" id="{1BC41759-CC94-424B-845E-925FB94C7518}" vid="{E43DBAF6-B0F6-934A-BF18-DF55468754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A95F35445B8E46843E17EBE3F322EE" ma:contentTypeVersion="15" ma:contentTypeDescription="Create a new document." ma:contentTypeScope="" ma:versionID="ae19fd5b87ed091d428f6e1a9a60b7b8">
  <xsd:schema xmlns:xsd="http://www.w3.org/2001/XMLSchema" xmlns:xs="http://www.w3.org/2001/XMLSchema" xmlns:p="http://schemas.microsoft.com/office/2006/metadata/properties" xmlns:ns2="4f4c8cdb-37f4-4997-81f5-f3932bc0df93" xmlns:ns3="d4bcb103-c995-47d6-b12d-126e71d4768c" xmlns:ns4="89e50f9b-d687-48d2-ac14-a850e9ea868f" targetNamespace="http://schemas.microsoft.com/office/2006/metadata/properties" ma:root="true" ma:fieldsID="8c656df978680bab1b3b33e94fff2e6f" ns2:_="" ns3:_="" ns4:_="">
    <xsd:import namespace="4f4c8cdb-37f4-4997-81f5-f3932bc0df93"/>
    <xsd:import namespace="d4bcb103-c995-47d6-b12d-126e71d4768c"/>
    <xsd:import namespace="89e50f9b-d687-48d2-ac14-a850e9ea868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c8cdb-37f4-4997-81f5-f3932bc0df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436211-1ade-492a-a617-36d0ab6ef03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bcb103-c995-47d6-b12d-126e71d4768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e50f9b-d687-48d2-ac14-a850e9ea868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3446de7-1015-4886-9df1-c8fec6ea2663}" ma:internalName="TaxCatchAll" ma:showField="CatchAllData" ma:web="d4bcb103-c995-47d6-b12d-126e71d47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f4c8cdb-37f4-4997-81f5-f3932bc0df93">
      <Terms xmlns="http://schemas.microsoft.com/office/infopath/2007/PartnerControls"/>
    </lcf76f155ced4ddcb4097134ff3c332f>
    <TaxCatchAll xmlns="89e50f9b-d687-48d2-ac14-a850e9ea868f" xsi:nil="true"/>
  </documentManagement>
</p:properties>
</file>

<file path=customXml/itemProps1.xml><?xml version="1.0" encoding="utf-8"?>
<ds:datastoreItem xmlns:ds="http://schemas.openxmlformats.org/officeDocument/2006/customXml" ds:itemID="{8F8F1032-4121-41C3-957A-5C279921FDA9}"/>
</file>

<file path=customXml/itemProps2.xml><?xml version="1.0" encoding="utf-8"?>
<ds:datastoreItem xmlns:ds="http://schemas.openxmlformats.org/officeDocument/2006/customXml" ds:itemID="{0B0A06BC-6243-4092-9E0B-FF72617A745E}"/>
</file>

<file path=customXml/itemProps3.xml><?xml version="1.0" encoding="utf-8"?>
<ds:datastoreItem xmlns:ds="http://schemas.openxmlformats.org/officeDocument/2006/customXml" ds:itemID="{35AF5D67-4FB2-4BB6-A19F-76F17EC42C01}"/>
</file>

<file path=docProps/app.xml><?xml version="1.0" encoding="utf-8"?>
<Properties xmlns="http://schemas.openxmlformats.org/officeDocument/2006/extended-properties" xmlns:vt="http://schemas.openxmlformats.org/officeDocument/2006/docPropsVTypes">
  <Template>office theme</Template>
  <TotalTime>0</TotalTime>
  <Words>2209</Words>
  <Application>Microsoft Office PowerPoint</Application>
  <PresentationFormat>Widescreen</PresentationFormat>
  <Paragraphs>225</Paragraphs>
  <Slides>20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Aptos</vt:lpstr>
      <vt:lpstr>Arial</vt:lpstr>
      <vt:lpstr>Calibri</vt:lpstr>
      <vt:lpstr>Georgia</vt:lpstr>
      <vt:lpstr>Impact</vt:lpstr>
      <vt:lpstr>Wingdings</vt:lpstr>
      <vt:lpstr>KCL UPDATE v4 4x3</vt:lpstr>
      <vt:lpstr>KCL CTEL presentation template_180112</vt:lpstr>
      <vt:lpstr>Unlocking Academic Success: Co-Creation  in Boosting Learner Engagement</vt:lpstr>
      <vt:lpstr>Challenges in EAP Foundation Year  </vt:lpstr>
      <vt:lpstr>Challenges in EAP Foundation Year (continued) </vt:lpstr>
      <vt:lpstr>Co-Creation as Catalyst: Elevating Skills = Engaging Minds</vt:lpstr>
      <vt:lpstr>Introduction to co-creation project</vt:lpstr>
      <vt:lpstr>Overview of co-creation project</vt:lpstr>
      <vt:lpstr>Task 2: Co-created Revision Guide &amp; Quiz for Formative Essay</vt:lpstr>
      <vt:lpstr>Task 2: Co-created Revision Guide &amp; Quiz for Formative Essay</vt:lpstr>
      <vt:lpstr>Task 3: Co-created Essay Checklist for Summative Essay</vt:lpstr>
      <vt:lpstr>Task 3: Examples of co-created summative essay checklist</vt:lpstr>
      <vt:lpstr>Task 1: CRAAP test co-creation</vt:lpstr>
      <vt:lpstr>Task 1: Examples of updated CRAAP test</vt:lpstr>
      <vt:lpstr>Student peer-review and evaluation of updated CRAAP tests</vt:lpstr>
      <vt:lpstr>Student Feedback on CRAAP co-creation task</vt:lpstr>
      <vt:lpstr>Student Feedback on CRAAP co-creation task</vt:lpstr>
      <vt:lpstr>Student Feedback on CRAAP co-creation task</vt:lpstr>
      <vt:lpstr>Written student feedback on CRAAP co-creation task</vt:lpstr>
      <vt:lpstr>CRAAP insights from TII essay tutor feedback </vt:lpstr>
      <vt:lpstr>Conclusion: Co-Creation in Learning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Aled Rees</dc:creator>
  <cp:lastModifiedBy>Aled Rees</cp:lastModifiedBy>
  <cp:revision>947</cp:revision>
  <dcterms:created xsi:type="dcterms:W3CDTF">2025-04-01T11:41:06Z</dcterms:created>
  <dcterms:modified xsi:type="dcterms:W3CDTF">2025-04-08T19:17:21Z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0x0101000BA95F35445B8E46843E17EBE3F322EE</vt:lpwstr>
  </property>
  <property fmtid="{D5CDD505-2E9C-101B-9397-08002B2CF9AE}" pid="3" name="MediaServiceImageTags">
    <vt:lpwstr/>
  </property>
</Properties>
</file>