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charts/style3.xml" ContentType="application/vnd.ms-office.chartstyle+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olors3.xml" ContentType="application/vnd.ms-office.chartcolorstyle+xml"/>
  <Override PartName="/ppt/charts/chart3.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63" r:id="rId3"/>
    <p:sldId id="276" r:id="rId4"/>
    <p:sldId id="257" r:id="rId5"/>
    <p:sldId id="258" r:id="rId6"/>
    <p:sldId id="269" r:id="rId7"/>
    <p:sldId id="270" r:id="rId8"/>
    <p:sldId id="259" r:id="rId9"/>
    <p:sldId id="265" r:id="rId10"/>
    <p:sldId id="260" r:id="rId11"/>
    <p:sldId id="279" r:id="rId12"/>
    <p:sldId id="278" r:id="rId13"/>
    <p:sldId id="277" r:id="rId14"/>
    <p:sldId id="261" r:id="rId15"/>
    <p:sldId id="264" r:id="rId16"/>
    <p:sldId id="271" r:id="rId17"/>
    <p:sldId id="272" r:id="rId18"/>
    <p:sldId id="273" r:id="rId19"/>
    <p:sldId id="274" r:id="rId20"/>
    <p:sldId id="268" r:id="rId21"/>
    <p:sldId id="280"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BF00"/>
    <a:srgbClr val="405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E8A3E6-F1E7-8459-3718-1B8C5F9471E0}" v="3984" dt="2025-04-15T10:05:23.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4"/>
  </p:normalViewPr>
  <p:slideViewPr>
    <p:cSldViewPr snapToGrid="0">
      <p:cViewPr varScale="1">
        <p:scale>
          <a:sx n="101" d="100"/>
          <a:sy n="101" d="100"/>
        </p:scale>
        <p:origin x="9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oleObject" Target="https://leeds365-my.sharepoint.com/personal/smlrmer_leeds_ac_uk/Documents/Research/Invited%20Talks/Keynote%20Baby/Keynote%20Cha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leeds365-my.sharepoint.com/personal/smlrmer_leeds_ac_uk/Documents/Research/Invited%20Talks/Keynote%20Baby/Keynote%20Char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leeds365-my.sharepoint.com/personal/smlrmer_leeds_ac_uk/Documents/Research/Invited%20Talks/Keynote%20Baby/Keynote%20Stat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Student Numbers (Chart 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1"/>
          <c:order val="0"/>
          <c:tx>
            <c:strRef>
              <c:f>'Student Numbers'!$C$1</c:f>
              <c:strCache>
                <c:ptCount val="1"/>
                <c:pt idx="0">
                  <c:v>Home</c:v>
                </c:pt>
              </c:strCache>
            </c:strRef>
          </c:tx>
          <c:spPr>
            <a:solidFill>
              <a:srgbClr val="C00000"/>
            </a:solidFill>
            <a:ln>
              <a:noFill/>
            </a:ln>
            <a:effectLst/>
          </c:spPr>
          <c:invertIfNegative val="0"/>
          <c:cat>
            <c:strRef>
              <c:f>'Student Numbers'!$A$2:$A$6</c:f>
              <c:strCache>
                <c:ptCount val="5"/>
                <c:pt idx="0">
                  <c:v>2018-19</c:v>
                </c:pt>
                <c:pt idx="1">
                  <c:v>2019-20</c:v>
                </c:pt>
                <c:pt idx="2">
                  <c:v>2020-21</c:v>
                </c:pt>
                <c:pt idx="3">
                  <c:v>2021-22</c:v>
                </c:pt>
                <c:pt idx="4">
                  <c:v>2022-23</c:v>
                </c:pt>
              </c:strCache>
            </c:strRef>
          </c:cat>
          <c:val>
            <c:numRef>
              <c:f>'Student Numbers'!$C$2:$C$6</c:f>
              <c:numCache>
                <c:formatCode>General</c:formatCode>
                <c:ptCount val="5"/>
                <c:pt idx="0">
                  <c:v>1.96</c:v>
                </c:pt>
                <c:pt idx="1">
                  <c:v>1.97</c:v>
                </c:pt>
                <c:pt idx="2">
                  <c:v>2.14</c:v>
                </c:pt>
                <c:pt idx="3">
                  <c:v>2.1800000000000002</c:v>
                </c:pt>
                <c:pt idx="4">
                  <c:v>2.17</c:v>
                </c:pt>
              </c:numCache>
            </c:numRef>
          </c:val>
          <c:extLst>
            <c:ext xmlns:c16="http://schemas.microsoft.com/office/drawing/2014/chart" uri="{C3380CC4-5D6E-409C-BE32-E72D297353CC}">
              <c16:uniqueId val="{00000000-A268-4DAD-B85C-B7DBCF6709ED}"/>
            </c:ext>
          </c:extLst>
        </c:ser>
        <c:ser>
          <c:idx val="2"/>
          <c:order val="1"/>
          <c:tx>
            <c:strRef>
              <c:f>'Student Numbers'!$D$1</c:f>
              <c:strCache>
                <c:ptCount val="1"/>
                <c:pt idx="0">
                  <c:v>Int</c:v>
                </c:pt>
              </c:strCache>
            </c:strRef>
          </c:tx>
          <c:spPr>
            <a:solidFill>
              <a:srgbClr val="186C24"/>
            </a:solidFill>
            <a:ln>
              <a:noFill/>
            </a:ln>
            <a:effectLst/>
          </c:spPr>
          <c:invertIfNegative val="0"/>
          <c:cat>
            <c:strRef>
              <c:f>'Student Numbers'!$A$2:$A$6</c:f>
              <c:strCache>
                <c:ptCount val="5"/>
                <c:pt idx="0">
                  <c:v>2018-19</c:v>
                </c:pt>
                <c:pt idx="1">
                  <c:v>2019-20</c:v>
                </c:pt>
                <c:pt idx="2">
                  <c:v>2020-21</c:v>
                </c:pt>
                <c:pt idx="3">
                  <c:v>2021-22</c:v>
                </c:pt>
                <c:pt idx="4">
                  <c:v>2022-23</c:v>
                </c:pt>
              </c:strCache>
            </c:strRef>
          </c:cat>
          <c:val>
            <c:numRef>
              <c:f>'Student Numbers'!$D$2:$D$6</c:f>
              <c:numCache>
                <c:formatCode>General</c:formatCode>
                <c:ptCount val="5"/>
                <c:pt idx="0">
                  <c:v>0.49</c:v>
                </c:pt>
                <c:pt idx="1">
                  <c:v>0.55000000000000004</c:v>
                </c:pt>
                <c:pt idx="2">
                  <c:v>0.6</c:v>
                </c:pt>
                <c:pt idx="3">
                  <c:v>0.67</c:v>
                </c:pt>
                <c:pt idx="4">
                  <c:v>0.75</c:v>
                </c:pt>
              </c:numCache>
            </c:numRef>
          </c:val>
          <c:extLst>
            <c:ext xmlns:c16="http://schemas.microsoft.com/office/drawing/2014/chart" uri="{C3380CC4-5D6E-409C-BE32-E72D297353CC}">
              <c16:uniqueId val="{00000001-A268-4DAD-B85C-B7DBCF6709ED}"/>
            </c:ext>
          </c:extLst>
        </c:ser>
        <c:dLbls>
          <c:showLegendKey val="0"/>
          <c:showVal val="0"/>
          <c:showCatName val="0"/>
          <c:showSerName val="0"/>
          <c:showPercent val="0"/>
          <c:showBubbleSize val="0"/>
        </c:dLbls>
        <c:gapWidth val="150"/>
        <c:overlap val="100"/>
        <c:axId val="233534471"/>
        <c:axId val="701108743"/>
      </c:barChart>
      <c:catAx>
        <c:axId val="233534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1108743"/>
        <c:crosses val="autoZero"/>
        <c:auto val="1"/>
        <c:lblAlgn val="ctr"/>
        <c:lblOffset val="100"/>
        <c:noMultiLvlLbl val="0"/>
      </c:catAx>
      <c:valAx>
        <c:axId val="7011087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3534471"/>
        <c:crosses val="autoZero"/>
        <c:crossBetween val="between"/>
      </c:valAx>
      <c:spPr>
        <a:noFill/>
        <a:ln>
          <a:noFill/>
        </a:ln>
        <a:effectLst/>
      </c:spPr>
    </c:plotArea>
    <c:legend>
      <c:legendPos val="b"/>
      <c:layout>
        <c:manualLayout>
          <c:xMode val="edge"/>
          <c:yMode val="edge"/>
          <c:x val="0.41598324297940847"/>
          <c:y val="0.8918869060606468"/>
          <c:w val="0.16992716535433069"/>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Tuition Percentage (Chart 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'Tuition Percentage'!$C$1</c:f>
              <c:strCache>
                <c:ptCount val="1"/>
                <c:pt idx="0">
                  <c:v>Home</c:v>
                </c:pt>
              </c:strCache>
            </c:strRef>
          </c:tx>
          <c:spPr>
            <a:solidFill>
              <a:srgbClr val="C00000"/>
            </a:solidFill>
            <a:ln>
              <a:noFill/>
            </a:ln>
            <a:effectLst/>
          </c:spPr>
          <c:invertIfNegative val="0"/>
          <c:cat>
            <c:strRef>
              <c:f>'Tuition Percentage'!$A$2:$A$6</c:f>
              <c:strCache>
                <c:ptCount val="5"/>
                <c:pt idx="0">
                  <c:v>2018-19</c:v>
                </c:pt>
                <c:pt idx="1">
                  <c:v>2019-20</c:v>
                </c:pt>
                <c:pt idx="2">
                  <c:v>2020-21</c:v>
                </c:pt>
                <c:pt idx="3">
                  <c:v>2021-22</c:v>
                </c:pt>
                <c:pt idx="4">
                  <c:v>2022-23</c:v>
                </c:pt>
              </c:strCache>
            </c:strRef>
          </c:cat>
          <c:val>
            <c:numRef>
              <c:f>'Tuition Percentage'!$C$2:$C$6</c:f>
              <c:numCache>
                <c:formatCode>General</c:formatCode>
                <c:ptCount val="5"/>
                <c:pt idx="0">
                  <c:v>12.1</c:v>
                </c:pt>
                <c:pt idx="1">
                  <c:v>12.5</c:v>
                </c:pt>
                <c:pt idx="2">
                  <c:v>13.5</c:v>
                </c:pt>
                <c:pt idx="3">
                  <c:v>14</c:v>
                </c:pt>
                <c:pt idx="4">
                  <c:v>14.1</c:v>
                </c:pt>
              </c:numCache>
            </c:numRef>
          </c:val>
          <c:extLst>
            <c:ext xmlns:c16="http://schemas.microsoft.com/office/drawing/2014/chart" uri="{C3380CC4-5D6E-409C-BE32-E72D297353CC}">
              <c16:uniqueId val="{00000000-5709-47B5-8B17-F5E4C4C99912}"/>
            </c:ext>
          </c:extLst>
        </c:ser>
        <c:ser>
          <c:idx val="1"/>
          <c:order val="1"/>
          <c:tx>
            <c:strRef>
              <c:f>'Tuition Percentage'!$D$1</c:f>
              <c:strCache>
                <c:ptCount val="1"/>
                <c:pt idx="0">
                  <c:v>Int</c:v>
                </c:pt>
              </c:strCache>
            </c:strRef>
          </c:tx>
          <c:spPr>
            <a:solidFill>
              <a:srgbClr val="186C24"/>
            </a:solidFill>
            <a:ln>
              <a:noFill/>
            </a:ln>
            <a:effectLst/>
          </c:spPr>
          <c:invertIfNegative val="0"/>
          <c:cat>
            <c:strRef>
              <c:f>'Tuition Percentage'!$A$2:$A$6</c:f>
              <c:strCache>
                <c:ptCount val="5"/>
                <c:pt idx="0">
                  <c:v>2018-19</c:v>
                </c:pt>
                <c:pt idx="1">
                  <c:v>2019-20</c:v>
                </c:pt>
                <c:pt idx="2">
                  <c:v>2020-21</c:v>
                </c:pt>
                <c:pt idx="3">
                  <c:v>2021-22</c:v>
                </c:pt>
                <c:pt idx="4">
                  <c:v>2022-23</c:v>
                </c:pt>
              </c:strCache>
            </c:strRef>
          </c:cat>
          <c:val>
            <c:numRef>
              <c:f>'Tuition Percentage'!$D$2:$D$6</c:f>
              <c:numCache>
                <c:formatCode>General</c:formatCode>
                <c:ptCount val="5"/>
                <c:pt idx="0">
                  <c:v>7.2</c:v>
                </c:pt>
                <c:pt idx="1">
                  <c:v>8.1</c:v>
                </c:pt>
                <c:pt idx="2">
                  <c:v>8.8000000000000007</c:v>
                </c:pt>
                <c:pt idx="3">
                  <c:v>10.4</c:v>
                </c:pt>
                <c:pt idx="4">
                  <c:v>12.1</c:v>
                </c:pt>
              </c:numCache>
            </c:numRef>
          </c:val>
          <c:extLst>
            <c:ext xmlns:c16="http://schemas.microsoft.com/office/drawing/2014/chart" uri="{C3380CC4-5D6E-409C-BE32-E72D297353CC}">
              <c16:uniqueId val="{00000001-5709-47B5-8B17-F5E4C4C99912}"/>
            </c:ext>
          </c:extLst>
        </c:ser>
        <c:dLbls>
          <c:showLegendKey val="0"/>
          <c:showVal val="0"/>
          <c:showCatName val="0"/>
          <c:showSerName val="0"/>
          <c:showPercent val="0"/>
          <c:showBubbleSize val="0"/>
        </c:dLbls>
        <c:gapWidth val="150"/>
        <c:overlap val="100"/>
        <c:axId val="2033912840"/>
        <c:axId val="2033964040"/>
      </c:barChart>
      <c:catAx>
        <c:axId val="2033912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3964040"/>
        <c:crosses val="autoZero"/>
        <c:auto val="1"/>
        <c:lblAlgn val="ctr"/>
        <c:lblOffset val="100"/>
        <c:noMultiLvlLbl val="0"/>
      </c:catAx>
      <c:valAx>
        <c:axId val="2033964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3912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b="1"/>
              <a:t>% of international tuition out of total course fees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Sector</c:v>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Sheet1!$B$1:$F$1</c:f>
              <c:strCache>
                <c:ptCount val="5"/>
                <c:pt idx="0">
                  <c:v>2018-19</c:v>
                </c:pt>
                <c:pt idx="1">
                  <c:v>2019-20</c:v>
                </c:pt>
                <c:pt idx="2">
                  <c:v>2020-21</c:v>
                </c:pt>
                <c:pt idx="3">
                  <c:v>2021-22</c:v>
                </c:pt>
                <c:pt idx="4">
                  <c:v>2022-23</c:v>
                </c:pt>
              </c:strCache>
            </c:strRef>
          </c:cat>
          <c:val>
            <c:numRef>
              <c:f>Sheet1!$B$6:$F$6</c:f>
              <c:numCache>
                <c:formatCode>General</c:formatCode>
                <c:ptCount val="5"/>
                <c:pt idx="0">
                  <c:v>35.121951219512198</c:v>
                </c:pt>
                <c:pt idx="1">
                  <c:v>36.986301369863014</c:v>
                </c:pt>
                <c:pt idx="2">
                  <c:v>37.446808510638306</c:v>
                </c:pt>
                <c:pt idx="3">
                  <c:v>40.310077519379846</c:v>
                </c:pt>
                <c:pt idx="4">
                  <c:v>43.840579710144922</c:v>
                </c:pt>
              </c:numCache>
            </c:numRef>
          </c:val>
          <c:smooth val="0"/>
          <c:extLst>
            <c:ext xmlns:c16="http://schemas.microsoft.com/office/drawing/2014/chart" uri="{C3380CC4-5D6E-409C-BE32-E72D297353CC}">
              <c16:uniqueId val="{00000000-E9C8-4FF0-9A9A-2C0C5CA20194}"/>
            </c:ext>
          </c:extLst>
        </c:ser>
        <c:ser>
          <c:idx val="4"/>
          <c:order val="1"/>
          <c:tx>
            <c:strRef>
              <c:f>{"Aston"}</c:f>
              <c:strCache>
                <c:ptCount val="1"/>
                <c:pt idx="0">
                  <c:v>Aston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Sheet1!$B$1:$F$1</c:f>
              <c:strCache>
                <c:ptCount val="5"/>
                <c:pt idx="0">
                  <c:v>2018-19</c:v>
                </c:pt>
                <c:pt idx="1">
                  <c:v>2019-20</c:v>
                </c:pt>
                <c:pt idx="2">
                  <c:v>2020-21</c:v>
                </c:pt>
                <c:pt idx="3">
                  <c:v>2021-22</c:v>
                </c:pt>
                <c:pt idx="4">
                  <c:v>2022-23</c:v>
                </c:pt>
              </c:strCache>
            </c:strRef>
          </c:cat>
          <c:val>
            <c:numRef>
              <c:f>Sheet1!$B$32:$F$32</c:f>
              <c:numCache>
                <c:formatCode>General</c:formatCode>
                <c:ptCount val="5"/>
                <c:pt idx="0">
                  <c:v>24.299999999999997</c:v>
                </c:pt>
                <c:pt idx="1">
                  <c:v>25.90909090909091</c:v>
                </c:pt>
                <c:pt idx="2">
                  <c:v>22.416666666666668</c:v>
                </c:pt>
                <c:pt idx="3">
                  <c:v>28.571428571428569</c:v>
                </c:pt>
                <c:pt idx="4">
                  <c:v>38</c:v>
                </c:pt>
              </c:numCache>
            </c:numRef>
          </c:val>
          <c:smooth val="0"/>
          <c:extLst>
            <c:ext xmlns:c16="http://schemas.microsoft.com/office/drawing/2014/chart" uri="{C3380CC4-5D6E-409C-BE32-E72D297353CC}">
              <c16:uniqueId val="{00000001-E9C8-4FF0-9A9A-2C0C5CA20194}"/>
            </c:ext>
          </c:extLst>
        </c:ser>
        <c:ser>
          <c:idx val="1"/>
          <c:order val="2"/>
          <c:tx>
            <c:strRef>
              <c:f>{"Bristol"}</c:f>
              <c:strCache>
                <c:ptCount val="1"/>
                <c:pt idx="0">
                  <c:v>Bristol</c:v>
                </c:pt>
              </c:strCache>
            </c:strRef>
          </c:tx>
          <c:spPr>
            <a:ln w="28575" cap="rnd">
              <a:solidFill>
                <a:srgbClr val="E49EDD"/>
              </a:solidFill>
              <a:prstDash val="solid"/>
              <a:round/>
            </a:ln>
            <a:effectLst/>
          </c:spPr>
          <c:marker>
            <c:symbol val="circle"/>
            <c:size val="5"/>
            <c:spPr>
              <a:solidFill>
                <a:srgbClr val="E49EDD"/>
              </a:solidFill>
              <a:ln w="9525">
                <a:solidFill>
                  <a:srgbClr val="E49EDD"/>
                </a:solidFill>
                <a:prstDash val="solid"/>
              </a:ln>
              <a:effectLst/>
            </c:spPr>
          </c:marker>
          <c:cat>
            <c:strRef>
              <c:f>Sheet1!$B$1:$F$1</c:f>
              <c:strCache>
                <c:ptCount val="5"/>
                <c:pt idx="0">
                  <c:v>2018-19</c:v>
                </c:pt>
                <c:pt idx="1">
                  <c:v>2019-20</c:v>
                </c:pt>
                <c:pt idx="2">
                  <c:v>2020-21</c:v>
                </c:pt>
                <c:pt idx="3">
                  <c:v>2021-22</c:v>
                </c:pt>
                <c:pt idx="4">
                  <c:v>2022-23</c:v>
                </c:pt>
              </c:strCache>
            </c:strRef>
          </c:cat>
          <c:val>
            <c:numRef>
              <c:f>Sheet1!$B$14:$F$14</c:f>
              <c:numCache>
                <c:formatCode>General</c:formatCode>
                <c:ptCount val="5"/>
                <c:pt idx="0">
                  <c:v>35.714285714285708</c:v>
                </c:pt>
                <c:pt idx="1">
                  <c:v>38.70967741935484</c:v>
                </c:pt>
                <c:pt idx="2">
                  <c:v>41.176470588235297</c:v>
                </c:pt>
                <c:pt idx="3">
                  <c:v>44.736842105263158</c:v>
                </c:pt>
                <c:pt idx="4">
                  <c:v>48.780487804878049</c:v>
                </c:pt>
              </c:numCache>
            </c:numRef>
          </c:val>
          <c:smooth val="0"/>
          <c:extLst>
            <c:ext xmlns:c16="http://schemas.microsoft.com/office/drawing/2014/chart" uri="{C3380CC4-5D6E-409C-BE32-E72D297353CC}">
              <c16:uniqueId val="{00000002-E9C8-4FF0-9A9A-2C0C5CA20194}"/>
            </c:ext>
          </c:extLst>
        </c:ser>
        <c:ser>
          <c:idx val="6"/>
          <c:order val="3"/>
          <c:tx>
            <c:strRef>
              <c:f>{"Durham"}</c:f>
              <c:strCache>
                <c:ptCount val="1"/>
                <c:pt idx="0">
                  <c:v>Durham</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Sheet1!$B$1:$F$1</c:f>
              <c:strCache>
                <c:ptCount val="5"/>
                <c:pt idx="0">
                  <c:v>2018-19</c:v>
                </c:pt>
                <c:pt idx="1">
                  <c:v>2019-20</c:v>
                </c:pt>
                <c:pt idx="2">
                  <c:v>2020-21</c:v>
                </c:pt>
                <c:pt idx="3">
                  <c:v>2021-22</c:v>
                </c:pt>
                <c:pt idx="4">
                  <c:v>2022-23</c:v>
                </c:pt>
              </c:strCache>
            </c:strRef>
          </c:cat>
          <c:val>
            <c:numRef>
              <c:f>Sheet1!$B$50:$F$50</c:f>
              <c:numCache>
                <c:formatCode>General</c:formatCode>
                <c:ptCount val="5"/>
                <c:pt idx="0">
                  <c:v>48.578680203045678</c:v>
                </c:pt>
                <c:pt idx="1">
                  <c:v>50.691244239631338</c:v>
                </c:pt>
                <c:pt idx="2">
                  <c:v>49.78354978354978</c:v>
                </c:pt>
                <c:pt idx="3">
                  <c:v>51.340996168582372</c:v>
                </c:pt>
                <c:pt idx="4">
                  <c:v>53.956834532374096</c:v>
                </c:pt>
              </c:numCache>
            </c:numRef>
          </c:val>
          <c:smooth val="0"/>
          <c:extLst>
            <c:ext xmlns:c16="http://schemas.microsoft.com/office/drawing/2014/chart" uri="{C3380CC4-5D6E-409C-BE32-E72D297353CC}">
              <c16:uniqueId val="{00000003-E9C8-4FF0-9A9A-2C0C5CA20194}"/>
            </c:ext>
          </c:extLst>
        </c:ser>
        <c:ser>
          <c:idx val="5"/>
          <c:order val="4"/>
          <c:tx>
            <c:strRef>
              <c:f>{"Birmingham"}</c:f>
              <c:strCache>
                <c:ptCount val="1"/>
                <c:pt idx="0">
                  <c:v>Birmingham</c:v>
                </c:pt>
              </c:strCache>
            </c:strRef>
          </c:tx>
          <c:spPr>
            <a:ln w="28575" cap="rnd">
              <a:solidFill>
                <a:srgbClr val="BD5015"/>
              </a:solidFill>
              <a:prstDash val="solid"/>
              <a:round/>
            </a:ln>
            <a:effectLst/>
          </c:spPr>
          <c:marker>
            <c:symbol val="circle"/>
            <c:size val="5"/>
            <c:spPr>
              <a:solidFill>
                <a:srgbClr val="BD5015"/>
              </a:solidFill>
              <a:ln w="9525">
                <a:solidFill>
                  <a:srgbClr val="BD5015"/>
                </a:solidFill>
                <a:prstDash val="solid"/>
              </a:ln>
              <a:effectLst/>
            </c:spPr>
          </c:marker>
          <c:cat>
            <c:strRef>
              <c:f>Sheet1!$B$1:$F$1</c:f>
              <c:strCache>
                <c:ptCount val="5"/>
                <c:pt idx="0">
                  <c:v>2018-19</c:v>
                </c:pt>
                <c:pt idx="1">
                  <c:v>2019-20</c:v>
                </c:pt>
                <c:pt idx="2">
                  <c:v>2020-21</c:v>
                </c:pt>
                <c:pt idx="3">
                  <c:v>2021-22</c:v>
                </c:pt>
                <c:pt idx="4">
                  <c:v>2022-23</c:v>
                </c:pt>
              </c:strCache>
            </c:strRef>
          </c:cat>
          <c:val>
            <c:numRef>
              <c:f>Sheet1!$B$38:$F$38</c:f>
              <c:numCache>
                <c:formatCode>General</c:formatCode>
                <c:ptCount val="5"/>
                <c:pt idx="0">
                  <c:v>43.657817109144538</c:v>
                </c:pt>
                <c:pt idx="1">
                  <c:v>48.395721925133685</c:v>
                </c:pt>
                <c:pt idx="2">
                  <c:v>44.587628865979376</c:v>
                </c:pt>
                <c:pt idx="3">
                  <c:v>47.794117647058826</c:v>
                </c:pt>
                <c:pt idx="4">
                  <c:v>54.195011337868479</c:v>
                </c:pt>
              </c:numCache>
            </c:numRef>
          </c:val>
          <c:smooth val="0"/>
          <c:extLst>
            <c:ext xmlns:c16="http://schemas.microsoft.com/office/drawing/2014/chart" uri="{C3380CC4-5D6E-409C-BE32-E72D297353CC}">
              <c16:uniqueId val="{00000004-E9C8-4FF0-9A9A-2C0C5CA20194}"/>
            </c:ext>
          </c:extLst>
        </c:ser>
        <c:ser>
          <c:idx val="2"/>
          <c:order val="5"/>
          <c:tx>
            <c:strRef>
              <c:f>{"Bradford"}</c:f>
              <c:strCache>
                <c:ptCount val="1"/>
                <c:pt idx="0">
                  <c:v>Bradford</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Sheet1!$B$1:$F$1</c:f>
              <c:strCache>
                <c:ptCount val="5"/>
                <c:pt idx="0">
                  <c:v>2018-19</c:v>
                </c:pt>
                <c:pt idx="1">
                  <c:v>2019-20</c:v>
                </c:pt>
                <c:pt idx="2">
                  <c:v>2020-21</c:v>
                </c:pt>
                <c:pt idx="3">
                  <c:v>2021-22</c:v>
                </c:pt>
                <c:pt idx="4">
                  <c:v>2022-23</c:v>
                </c:pt>
              </c:strCache>
            </c:strRef>
          </c:cat>
          <c:val>
            <c:numRef>
              <c:f>Sheet1!$B$44:$F$44</c:f>
              <c:numCache>
                <c:formatCode>General</c:formatCode>
                <c:ptCount val="5"/>
                <c:pt idx="0">
                  <c:v>25.322997416020673</c:v>
                </c:pt>
                <c:pt idx="1">
                  <c:v>28.165680473372785</c:v>
                </c:pt>
                <c:pt idx="2">
                  <c:v>30.14145810663765</c:v>
                </c:pt>
                <c:pt idx="3">
                  <c:v>43.008849557522119</c:v>
                </c:pt>
                <c:pt idx="4">
                  <c:v>58.014184397163127</c:v>
                </c:pt>
              </c:numCache>
            </c:numRef>
          </c:val>
          <c:smooth val="0"/>
          <c:extLst>
            <c:ext xmlns:c16="http://schemas.microsoft.com/office/drawing/2014/chart" uri="{C3380CC4-5D6E-409C-BE32-E72D297353CC}">
              <c16:uniqueId val="{00000005-E9C8-4FF0-9A9A-2C0C5CA20194}"/>
            </c:ext>
          </c:extLst>
        </c:ser>
        <c:ser>
          <c:idx val="3"/>
          <c:order val="6"/>
          <c:tx>
            <c:strRef>
              <c:f>{"Coventry"}</c:f>
              <c:strCache>
                <c:ptCount val="1"/>
                <c:pt idx="0">
                  <c:v>Coventry</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Sheet1!$B$1:$F$1</c:f>
              <c:strCache>
                <c:ptCount val="5"/>
                <c:pt idx="0">
                  <c:v>2018-19</c:v>
                </c:pt>
                <c:pt idx="1">
                  <c:v>2019-20</c:v>
                </c:pt>
                <c:pt idx="2">
                  <c:v>2020-21</c:v>
                </c:pt>
                <c:pt idx="3">
                  <c:v>2021-22</c:v>
                </c:pt>
                <c:pt idx="4">
                  <c:v>2022-23</c:v>
                </c:pt>
              </c:strCache>
            </c:strRef>
          </c:cat>
          <c:val>
            <c:numRef>
              <c:f>Sheet1!$B$26:$F$26</c:f>
              <c:numCache>
                <c:formatCode>General</c:formatCode>
                <c:ptCount val="5"/>
                <c:pt idx="0">
                  <c:v>45.161290322580648</c:v>
                </c:pt>
                <c:pt idx="1">
                  <c:v>44.117647058823529</c:v>
                </c:pt>
                <c:pt idx="2">
                  <c:v>47.058823529411761</c:v>
                </c:pt>
                <c:pt idx="3">
                  <c:v>54.054054054054056</c:v>
                </c:pt>
                <c:pt idx="4">
                  <c:v>62.5</c:v>
                </c:pt>
              </c:numCache>
            </c:numRef>
          </c:val>
          <c:smooth val="0"/>
          <c:extLst>
            <c:ext xmlns:c16="http://schemas.microsoft.com/office/drawing/2014/chart" uri="{C3380CC4-5D6E-409C-BE32-E72D297353CC}">
              <c16:uniqueId val="{00000006-E9C8-4FF0-9A9A-2C0C5CA20194}"/>
            </c:ext>
          </c:extLst>
        </c:ser>
        <c:dLbls>
          <c:showLegendKey val="0"/>
          <c:showVal val="0"/>
          <c:showCatName val="0"/>
          <c:showSerName val="0"/>
          <c:showPercent val="0"/>
          <c:showBubbleSize val="0"/>
        </c:dLbls>
        <c:marker val="1"/>
        <c:smooth val="0"/>
        <c:axId val="769282056"/>
        <c:axId val="769284104"/>
      </c:lineChart>
      <c:catAx>
        <c:axId val="7692820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Academic 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69284104"/>
        <c:crosses val="autoZero"/>
        <c:auto val="1"/>
        <c:lblAlgn val="ctr"/>
        <c:lblOffset val="100"/>
        <c:noMultiLvlLbl val="0"/>
      </c:catAx>
      <c:valAx>
        <c:axId val="76928410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69282056"/>
        <c:crosses val="autoZero"/>
        <c:crossBetween val="between"/>
        <c:majorUnit val="10"/>
        <c:min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2"/>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578582-E974-4B47-8E00-596414DFEA10}" type="datetimeFigureOut">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F5B09-6C45-41C0-A639-298E651A8E9F}" type="slidenum">
              <a:t>‹#›</a:t>
            </a:fld>
            <a:endParaRPr lang="en-US"/>
          </a:p>
        </p:txBody>
      </p:sp>
    </p:spTree>
    <p:extLst>
      <p:ext uri="{BB962C8B-B14F-4D97-AF65-F5344CB8AC3E}">
        <p14:creationId xmlns:p14="http://schemas.microsoft.com/office/powerpoint/2010/main" val="3201673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Calibri,Sans-Serif"/>
              <a:buChar char="-"/>
            </a:pP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41F5B09-6C45-41C0-A639-298E651A8E9F}" type="slidenum">
              <a:t>4</a:t>
            </a:fld>
            <a:endParaRPr lang="en-US"/>
          </a:p>
        </p:txBody>
      </p:sp>
    </p:spTree>
    <p:extLst>
      <p:ext uri="{BB962C8B-B14F-4D97-AF65-F5344CB8AC3E}">
        <p14:creationId xmlns:p14="http://schemas.microsoft.com/office/powerpoint/2010/main" val="18748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https://www.officeforstudents.org.uk/media/nn2fnrkx/financial-sustainability-november-2024.pdf</a:t>
            </a:r>
          </a:p>
        </p:txBody>
      </p:sp>
      <p:sp>
        <p:nvSpPr>
          <p:cNvPr id="4" name="Slide Number Placeholder 3"/>
          <p:cNvSpPr>
            <a:spLocks noGrp="1"/>
          </p:cNvSpPr>
          <p:nvPr>
            <p:ph type="sldNum" sz="quarter" idx="5"/>
          </p:nvPr>
        </p:nvSpPr>
        <p:spPr/>
        <p:txBody>
          <a:bodyPr/>
          <a:lstStyle/>
          <a:p>
            <a:fld id="{841F5B09-6C45-41C0-A639-298E651A8E9F}" type="slidenum">
              <a:rPr lang="en-US"/>
              <a:t>10</a:t>
            </a:fld>
            <a:endParaRPr lang="en-US"/>
          </a:p>
        </p:txBody>
      </p:sp>
    </p:spTree>
    <p:extLst>
      <p:ext uri="{BB962C8B-B14F-4D97-AF65-F5344CB8AC3E}">
        <p14:creationId xmlns:p14="http://schemas.microsoft.com/office/powerpoint/2010/main" val="3750568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E5322-1BA5-5F27-AD1A-B207E37D0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DAD32-6DC6-40DE-D306-1FFEA8C88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2CBF2C-D2A6-2DAE-1096-46CAC8EB851B}"/>
              </a:ext>
            </a:extLst>
          </p:cNvPr>
          <p:cNvSpPr>
            <a:spLocks noGrp="1"/>
          </p:cNvSpPr>
          <p:nvPr>
            <p:ph type="body" idx="1"/>
          </p:nvPr>
        </p:nvSpPr>
        <p:spPr/>
        <p:txBody>
          <a:bodyPr/>
          <a:lstStyle/>
          <a:p>
            <a:r>
              <a:rPr lang="en-US" dirty="0"/>
              <a:t>https://www.officeforstudents.org.uk/media/nn2fnrkx/financial-sustainability-november-2024.pdf</a:t>
            </a:r>
          </a:p>
        </p:txBody>
      </p:sp>
      <p:sp>
        <p:nvSpPr>
          <p:cNvPr id="4" name="Slide Number Placeholder 3">
            <a:extLst>
              <a:ext uri="{FF2B5EF4-FFF2-40B4-BE49-F238E27FC236}">
                <a16:creationId xmlns:a16="http://schemas.microsoft.com/office/drawing/2014/main" id="{C8110FC9-21AB-8A20-6831-BC892C4EA3B8}"/>
              </a:ext>
            </a:extLst>
          </p:cNvPr>
          <p:cNvSpPr>
            <a:spLocks noGrp="1"/>
          </p:cNvSpPr>
          <p:nvPr>
            <p:ph type="sldNum" sz="quarter" idx="5"/>
          </p:nvPr>
        </p:nvSpPr>
        <p:spPr/>
        <p:txBody>
          <a:bodyPr/>
          <a:lstStyle/>
          <a:p>
            <a:fld id="{841F5B09-6C45-41C0-A639-298E651A8E9F}" type="slidenum">
              <a:rPr lang="en-US"/>
              <a:t>13</a:t>
            </a:fld>
            <a:endParaRPr lang="en-US"/>
          </a:p>
        </p:txBody>
      </p:sp>
    </p:spTree>
    <p:extLst>
      <p:ext uri="{BB962C8B-B14F-4D97-AF65-F5344CB8AC3E}">
        <p14:creationId xmlns:p14="http://schemas.microsoft.com/office/powerpoint/2010/main" val="2779947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s://teachingeap.wordpress.com/2016/02/19/eap-as-pharmakon-are-we-all-neoliberals-now/" TargetMode="External"/><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hyperlink" Target="https://www.europarl.europa.eu/RegData/etudes/STUD/2015/540370/IPOL_" TargetMode="External"/><Relationship Id="rId5" Type="http://schemas.openxmlformats.org/officeDocument/2006/relationships/hyperlink" Target="https://doi.org/10.1007/s10734-024-01184-3" TargetMode="External"/><Relationship Id="rId4" Type="http://schemas.openxmlformats.org/officeDocument/2006/relationships/hyperlink" Target="https://doi.org/10.1177/1028315319829878"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doi.org/10.1108/EDI-01-2024-0048" TargetMode="External"/><Relationship Id="rId3" Type="http://schemas.openxmlformats.org/officeDocument/2006/relationships/image" Target="../media/image4.jpeg"/><Relationship Id="rId7" Type="http://schemas.openxmlformats.org/officeDocument/2006/relationships/hyperlink" Target="https://www.emerald.com/insight/publication/issn/2040-7149" TargetMode="External"/><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hyperlink" Target="https://www.emerald.com/insight/search?q=Ramzi%20Merabet" TargetMode="External"/><Relationship Id="rId5" Type="http://schemas.openxmlformats.org/officeDocument/2006/relationships/hyperlink" Target="https://doi.org/10.1093/ijrl/eei002" TargetMode="External"/><Relationship Id="rId4" Type="http://schemas.openxmlformats.org/officeDocument/2006/relationships/hyperlink" Target="https://doi.org/10.1093/applin/amz006" TargetMode="External"/><Relationship Id="rId9" Type="http://schemas.openxmlformats.org/officeDocument/2006/relationships/hyperlink" Target="https://doi.org/10.1177/1028315324130874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mailto:r.merabet@leeds.ac.u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hesa.ac.uk/data-and-analysis/students/where-from" TargetMode="Externa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hyperlink" Target="https://londoneconomics.co.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black fabric&#10;&#10;AI-generated content may be incorrect.">
            <a:extLst>
              <a:ext uri="{FF2B5EF4-FFF2-40B4-BE49-F238E27FC236}">
                <a16:creationId xmlns:a16="http://schemas.microsoft.com/office/drawing/2014/main" id="{978664E4-C42A-89DA-DA3D-9F339ABE2926}"/>
              </a:ext>
            </a:extLst>
          </p:cNvPr>
          <p:cNvPicPr>
            <a:picLocks noChangeAspect="1"/>
          </p:cNvPicPr>
          <p:nvPr/>
        </p:nvPicPr>
        <p:blipFill>
          <a:blip r:embed="rId2">
            <a:alphaModFix amt="40000"/>
          </a:blip>
          <a:srcRect l="8896" t="1554" r="8762" b="-198"/>
          <a:stretch/>
        </p:blipFill>
        <p:spPr>
          <a:xfrm>
            <a:off x="-170" y="4972"/>
            <a:ext cx="8459788" cy="6859739"/>
          </a:xfrm>
          <a:prstGeom prst="rect">
            <a:avLst/>
          </a:prstGeom>
        </p:spPr>
      </p:pic>
      <p:sp>
        <p:nvSpPr>
          <p:cNvPr id="2" name="Title 1"/>
          <p:cNvSpPr>
            <a:spLocks noGrp="1"/>
          </p:cNvSpPr>
          <p:nvPr>
            <p:ph type="ctrTitle"/>
          </p:nvPr>
        </p:nvSpPr>
        <p:spPr>
          <a:xfrm>
            <a:off x="643468" y="643467"/>
            <a:ext cx="4620584" cy="2892111"/>
          </a:xfrm>
        </p:spPr>
        <p:txBody>
          <a:bodyPr vert="horz" lIns="91440" tIns="45720" rIns="91440" bIns="45720" rtlCol="0" anchor="b">
            <a:normAutofit/>
          </a:bodyPr>
          <a:lstStyle/>
          <a:p>
            <a:pPr algn="l"/>
            <a:r>
              <a:rPr lang="en-US" sz="4400" dirty="0">
                <a:solidFill>
                  <a:srgbClr val="FFFF00"/>
                </a:solidFill>
              </a:rPr>
              <a:t>'How</a:t>
            </a:r>
            <a:r>
              <a:rPr lang="en-US" sz="4400" kern="1200" dirty="0">
                <a:solidFill>
                  <a:srgbClr val="FFFF00"/>
                </a:solidFill>
                <a:latin typeface="+mj-lt"/>
                <a:ea typeface="+mj-ea"/>
                <a:cs typeface="+mj-cs"/>
              </a:rPr>
              <a:t> does it feel to be a problem</a:t>
            </a:r>
            <a:r>
              <a:rPr lang="en-US" sz="4400" dirty="0">
                <a:solidFill>
                  <a:srgbClr val="FFFF00"/>
                </a:solidFill>
              </a:rPr>
              <a:t>?'</a:t>
            </a:r>
            <a:r>
              <a:rPr lang="en-US" sz="4400" kern="1200" dirty="0">
                <a:solidFill>
                  <a:srgbClr val="FFFFFF"/>
                </a:solidFill>
                <a:latin typeface="+mj-lt"/>
                <a:ea typeface="+mj-ea"/>
                <a:cs typeface="+mj-cs"/>
              </a:rPr>
              <a:t> </a:t>
            </a:r>
            <a:br>
              <a:rPr lang="en-US" sz="4400" kern="1200" dirty="0"/>
            </a:br>
            <a:r>
              <a:rPr lang="en-US" sz="3200" kern="1200" dirty="0">
                <a:solidFill>
                  <a:srgbClr val="FFFF00"/>
                </a:solidFill>
                <a:latin typeface="+mj-lt"/>
                <a:ea typeface="+mj-ea"/>
                <a:cs typeface="+mj-cs"/>
              </a:rPr>
              <a:t>Situating the international label within a struggling sector</a:t>
            </a:r>
            <a:endParaRPr lang="en-US" sz="3200" kern="1200" dirty="0">
              <a:solidFill>
                <a:srgbClr val="FFFF00"/>
              </a:solidFill>
              <a:latin typeface="+mj-lt"/>
            </a:endParaRPr>
          </a:p>
        </p:txBody>
      </p:sp>
      <p:sp>
        <p:nvSpPr>
          <p:cNvPr id="3" name="TextBox 2">
            <a:extLst>
              <a:ext uri="{FF2B5EF4-FFF2-40B4-BE49-F238E27FC236}">
                <a16:creationId xmlns:a16="http://schemas.microsoft.com/office/drawing/2014/main" id="{B0D06686-9703-0553-DE8C-3D56D53DE8BF}"/>
              </a:ext>
            </a:extLst>
          </p:cNvPr>
          <p:cNvSpPr txBox="1"/>
          <p:nvPr/>
        </p:nvSpPr>
        <p:spPr>
          <a:xfrm>
            <a:off x="629737" y="5826874"/>
            <a:ext cx="4620584" cy="77549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ts val="1000"/>
              </a:spcBef>
            </a:pPr>
            <a:r>
              <a:rPr lang="en-US" sz="2400" b="1" kern="1200" dirty="0">
                <a:solidFill>
                  <a:schemeClr val="bg1"/>
                </a:solidFill>
                <a:latin typeface="+mn-lt"/>
                <a:ea typeface="+mn-ea"/>
                <a:cs typeface="+mn-cs"/>
              </a:rPr>
              <a:t>BALEAP</a:t>
            </a:r>
            <a:r>
              <a:rPr lang="en-US" sz="2400" b="1" kern="1200" dirty="0">
                <a:solidFill>
                  <a:srgbClr val="FFFFFF"/>
                </a:solidFill>
                <a:latin typeface="+mn-lt"/>
                <a:ea typeface="+mn-ea"/>
                <a:cs typeface="+mn-cs"/>
              </a:rPr>
              <a:t>2025</a:t>
            </a:r>
          </a:p>
        </p:txBody>
      </p:sp>
      <p:pic>
        <p:nvPicPr>
          <p:cNvPr id="5" name="Picture 4" descr="A person with different words on her face&#10;&#10;AI-generated content may be incorrect.">
            <a:extLst>
              <a:ext uri="{FF2B5EF4-FFF2-40B4-BE49-F238E27FC236}">
                <a16:creationId xmlns:a16="http://schemas.microsoft.com/office/drawing/2014/main" id="{48B4C0D5-E739-16C7-027E-5B1285516BEA}"/>
              </a:ext>
            </a:extLst>
          </p:cNvPr>
          <p:cNvPicPr>
            <a:picLocks noChangeAspect="1"/>
          </p:cNvPicPr>
          <p:nvPr/>
        </p:nvPicPr>
        <p:blipFill>
          <a:blip r:embed="rId3"/>
          <a:srcRect t="6489" r="2" b="16741"/>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EEAEEE07-3EDD-6898-0E3F-A27E25A4F8BE}"/>
              </a:ext>
            </a:extLst>
          </p:cNvPr>
          <p:cNvSpPr txBox="1"/>
          <p:nvPr/>
        </p:nvSpPr>
        <p:spPr>
          <a:xfrm>
            <a:off x="631567" y="5182972"/>
            <a:ext cx="42260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Ramzi Merabet, The Language Centre, University of Leeds</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FA4EB-7430-3966-46AF-9039E70469C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0968ED7-487E-494C-8F9F-A0DF605A6F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5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B15FD59-68BF-45B9-2013-5DBD6898B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and pink background&#10;&#10;AI-generated content may be incorrect.">
            <a:extLst>
              <a:ext uri="{FF2B5EF4-FFF2-40B4-BE49-F238E27FC236}">
                <a16:creationId xmlns:a16="http://schemas.microsoft.com/office/drawing/2014/main" id="{A9907BAA-46F9-E7FA-A444-8F3B0924E686}"/>
              </a:ext>
            </a:extLst>
          </p:cNvPr>
          <p:cNvPicPr>
            <a:picLocks noChangeAspect="1"/>
          </p:cNvPicPr>
          <p:nvPr/>
        </p:nvPicPr>
        <p:blipFill>
          <a:blip r:embed="rId3"/>
          <a:srcRect r="-60" b="26393"/>
          <a:stretch/>
        </p:blipFill>
        <p:spPr>
          <a:xfrm>
            <a:off x="479296" y="478971"/>
            <a:ext cx="11254615" cy="5891935"/>
          </a:xfrm>
          <a:prstGeom prst="rect">
            <a:avLst/>
          </a:prstGeom>
        </p:spPr>
      </p:pic>
      <p:sp>
        <p:nvSpPr>
          <p:cNvPr id="7" name="TextBox 2">
            <a:extLst>
              <a:ext uri="{FF2B5EF4-FFF2-40B4-BE49-F238E27FC236}">
                <a16:creationId xmlns:a16="http://schemas.microsoft.com/office/drawing/2014/main" id="{E8DC4A4F-9885-0A19-AB10-0BCCC77946C3}"/>
              </a:ext>
            </a:extLst>
          </p:cNvPr>
          <p:cNvSpPr txBox="1"/>
          <p:nvPr/>
        </p:nvSpPr>
        <p:spPr>
          <a:xfrm>
            <a:off x="651180" y="764624"/>
            <a:ext cx="8693820" cy="2356286"/>
          </a:xfrm>
          <a:prstGeom prst="rect">
            <a:avLst/>
          </a:prstGeom>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r>
              <a:rPr lang="en-US" sz="2000" dirty="0">
                <a:solidFill>
                  <a:schemeClr val="tx1"/>
                </a:solidFill>
              </a:rPr>
              <a:t>“The process of integrating an international, intercultural or global dimension into the purpose, functions or delivery of post-secondary education” (Knight, 2004, p.11) to “enhance the quality of education and research for all students and staff, and to make a meaningful contribution to society” (de Wit et al., 2015, p.29). </a:t>
            </a:r>
          </a:p>
        </p:txBody>
      </p:sp>
      <p:sp>
        <p:nvSpPr>
          <p:cNvPr id="8" name="TextBox 1">
            <a:extLst>
              <a:ext uri="{FF2B5EF4-FFF2-40B4-BE49-F238E27FC236}">
                <a16:creationId xmlns:a16="http://schemas.microsoft.com/office/drawing/2014/main" id="{9F8B0EC4-EE0D-0574-B27C-DF9D9DAD5D24}"/>
              </a:ext>
            </a:extLst>
          </p:cNvPr>
          <p:cNvSpPr txBox="1"/>
          <p:nvPr/>
        </p:nvSpPr>
        <p:spPr>
          <a:xfrm>
            <a:off x="2889125" y="3728480"/>
            <a:ext cx="8693820" cy="2356286"/>
          </a:xfrm>
          <a:prstGeom prst="rect">
            <a:avLst/>
          </a:prstGeom>
          <a:solidFill>
            <a:srgbClr val="40556E"/>
          </a:solidFill>
          <a:ln>
            <a:solidFill>
              <a:srgbClr val="40556E"/>
            </a:solidFill>
          </a:ln>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r>
              <a:rPr lang="en-GB" sz="2000" dirty="0">
                <a:solidFill>
                  <a:schemeClr val="bg1"/>
                </a:solidFill>
              </a:rPr>
              <a:t>"A process that strives to systematically exploit non-UK-domiciled students by mobilising nationality as a marker of inherent difference, maintaining a state of differential treatment, subscribing to deficit narratives, and exploiting students financially to prevent the collapse of neoliberal educational institutions" (Merabet, 2024).</a:t>
            </a:r>
            <a:endParaRPr lang="en-GB" dirty="0">
              <a:solidFill>
                <a:schemeClr val="bg1"/>
              </a:solidFill>
              <a:ea typeface="Calibri"/>
              <a:cs typeface="Calibri"/>
            </a:endParaRPr>
          </a:p>
        </p:txBody>
      </p:sp>
      <p:pic>
        <p:nvPicPr>
          <p:cNvPr id="13" name="Graphic 12" descr="Arrow: Slight curve with solid fill">
            <a:extLst>
              <a:ext uri="{FF2B5EF4-FFF2-40B4-BE49-F238E27FC236}">
                <a16:creationId xmlns:a16="http://schemas.microsoft.com/office/drawing/2014/main" id="{049679DD-EAE1-F98F-9A88-F6D2DD603F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00000">
            <a:off x="1668736" y="3161800"/>
            <a:ext cx="1161536" cy="1134077"/>
          </a:xfrm>
          <a:prstGeom prst="rect">
            <a:avLst/>
          </a:prstGeom>
        </p:spPr>
      </p:pic>
    </p:spTree>
    <p:extLst>
      <p:ext uri="{BB962C8B-B14F-4D97-AF65-F5344CB8AC3E}">
        <p14:creationId xmlns:p14="http://schemas.microsoft.com/office/powerpoint/2010/main" val="420193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0AD00-C865-D4A5-4EEB-1254512CF2B8}"/>
            </a:ext>
          </a:extLst>
        </p:cNvPr>
        <p:cNvGrpSpPr/>
        <p:nvPr/>
      </p:nvGrpSpPr>
      <p:grpSpPr>
        <a:xfrm>
          <a:off x="0" y="0"/>
          <a:ext cx="0" cy="0"/>
          <a:chOff x="0" y="0"/>
          <a:chExt cx="0" cy="0"/>
        </a:xfrm>
      </p:grpSpPr>
      <p:pic>
        <p:nvPicPr>
          <p:cNvPr id="6" name="Picture 5" descr="A white paper with wrinkles&#10;&#10;AI-generated content may be incorrect.">
            <a:extLst>
              <a:ext uri="{FF2B5EF4-FFF2-40B4-BE49-F238E27FC236}">
                <a16:creationId xmlns:a16="http://schemas.microsoft.com/office/drawing/2014/main" id="{9B42B26E-A67C-124F-7DB4-8B6ABC9F567C}"/>
              </a:ext>
            </a:extLst>
          </p:cNvPr>
          <p:cNvPicPr>
            <a:picLocks noChangeAspect="1"/>
          </p:cNvPicPr>
          <p:nvPr/>
        </p:nvPicPr>
        <p:blipFill>
          <a:blip r:embed="rId2"/>
          <a:srcRect l="-14" r="-76" b="15625"/>
          <a:stretch/>
        </p:blipFill>
        <p:spPr>
          <a:xfrm>
            <a:off x="1661" y="0"/>
            <a:ext cx="12188994" cy="6864124"/>
          </a:xfrm>
          <a:prstGeom prst="rect">
            <a:avLst/>
          </a:prstGeom>
        </p:spPr>
      </p:pic>
      <p:sp>
        <p:nvSpPr>
          <p:cNvPr id="2" name="Title 1">
            <a:extLst>
              <a:ext uri="{FF2B5EF4-FFF2-40B4-BE49-F238E27FC236}">
                <a16:creationId xmlns:a16="http://schemas.microsoft.com/office/drawing/2014/main" id="{0D5D35FF-46DC-4560-0250-174CEAE75C28}"/>
              </a:ext>
            </a:extLst>
          </p:cNvPr>
          <p:cNvSpPr>
            <a:spLocks noGrp="1"/>
          </p:cNvSpPr>
          <p:nvPr>
            <p:ph type="ctrTitle"/>
          </p:nvPr>
        </p:nvSpPr>
        <p:spPr>
          <a:xfrm>
            <a:off x="216703" y="556795"/>
            <a:ext cx="12194327" cy="668766"/>
          </a:xfrm>
        </p:spPr>
        <p:txBody>
          <a:bodyPr vert="horz" lIns="91440" tIns="45720" rIns="91440" bIns="45720" rtlCol="0" anchor="b">
            <a:noAutofit/>
          </a:bodyPr>
          <a:lstStyle/>
          <a:p>
            <a:pPr algn="l">
              <a:lnSpc>
                <a:spcPct val="150000"/>
              </a:lnSpc>
            </a:pPr>
            <a:r>
              <a:rPr lang="en-US" sz="3200" b="1" dirty="0">
                <a:solidFill>
                  <a:srgbClr val="000000"/>
                </a:solidFill>
                <a:ea typeface="+mj-lt"/>
                <a:cs typeface="+mj-lt"/>
              </a:rPr>
              <a:t>The label as a starting point in research</a:t>
            </a:r>
            <a:endParaRPr lang="en-US" sz="3200" b="1" dirty="0"/>
          </a:p>
        </p:txBody>
      </p:sp>
      <p:sp>
        <p:nvSpPr>
          <p:cNvPr id="3" name="TextBox 2">
            <a:extLst>
              <a:ext uri="{FF2B5EF4-FFF2-40B4-BE49-F238E27FC236}">
                <a16:creationId xmlns:a16="http://schemas.microsoft.com/office/drawing/2014/main" id="{28119D67-B074-FCE2-0203-7C59880FA3DB}"/>
              </a:ext>
            </a:extLst>
          </p:cNvPr>
          <p:cNvSpPr txBox="1"/>
          <p:nvPr/>
        </p:nvSpPr>
        <p:spPr>
          <a:xfrm>
            <a:off x="219676" y="1482811"/>
            <a:ext cx="11681251" cy="4614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GB" sz="2200" dirty="0">
                <a:ea typeface="+mn-lt"/>
                <a:cs typeface="+mn-lt"/>
              </a:rPr>
              <a:t>A starting point that adopts preconceptions and facilitates homogenisation. </a:t>
            </a:r>
            <a:endParaRPr lang="en-US" sz="2200"/>
          </a:p>
          <a:p>
            <a:pPr marL="285750" indent="-285750">
              <a:lnSpc>
                <a:spcPct val="150000"/>
              </a:lnSpc>
              <a:buFont typeface="Arial"/>
              <a:buChar char="•"/>
            </a:pPr>
            <a:r>
              <a:rPr lang="en-GB" sz="2200" dirty="0">
                <a:ea typeface="+mn-lt"/>
                <a:cs typeface="+mn-lt"/>
              </a:rPr>
              <a:t>The label is positioned within powerful institutions that have the power and legitimacy to "order meaning" (Sewell Jr., 2009, p.172). </a:t>
            </a:r>
          </a:p>
          <a:p>
            <a:pPr marL="285750" indent="-285750">
              <a:lnSpc>
                <a:spcPct val="150000"/>
              </a:lnSpc>
              <a:buFont typeface="Arial"/>
              <a:buChar char="•"/>
            </a:pPr>
            <a:r>
              <a:rPr lang="en-GB" sz="2200" dirty="0"/>
              <a:t>“The typical cultural strategy of dominant actors and institutions is not so much to establish uniformity as it is to organize difference. They are constantly engaged in efforts not only to normalize or homogenize but also to hierarchize, encapsulate, exclude, criminalize, hegemonize, or marginalize practices and populations that diverge from the sanctioned ideal. By such means, authoritative actors attempt, with varying degrees of success, to impose a certain coherence onto the field of cultural practice” (Sewell Jr., 2009, p.172). </a:t>
            </a:r>
          </a:p>
        </p:txBody>
      </p:sp>
    </p:spTree>
    <p:extLst>
      <p:ext uri="{BB962C8B-B14F-4D97-AF65-F5344CB8AC3E}">
        <p14:creationId xmlns:p14="http://schemas.microsoft.com/office/powerpoint/2010/main" val="426342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7CA18-7124-CC07-84EC-E935E9CCDC0C}"/>
            </a:ext>
          </a:extLst>
        </p:cNvPr>
        <p:cNvGrpSpPr/>
        <p:nvPr/>
      </p:nvGrpSpPr>
      <p:grpSpPr>
        <a:xfrm>
          <a:off x="0" y="0"/>
          <a:ext cx="0" cy="0"/>
          <a:chOff x="0" y="0"/>
          <a:chExt cx="0" cy="0"/>
        </a:xfrm>
      </p:grpSpPr>
      <p:pic>
        <p:nvPicPr>
          <p:cNvPr id="6" name="Picture 5" descr="A white paper with wrinkles&#10;&#10;AI-generated content may be incorrect.">
            <a:extLst>
              <a:ext uri="{FF2B5EF4-FFF2-40B4-BE49-F238E27FC236}">
                <a16:creationId xmlns:a16="http://schemas.microsoft.com/office/drawing/2014/main" id="{47EF213F-CA99-3941-C778-81CD9B2A4B89}"/>
              </a:ext>
            </a:extLst>
          </p:cNvPr>
          <p:cNvPicPr>
            <a:picLocks noChangeAspect="1"/>
          </p:cNvPicPr>
          <p:nvPr/>
        </p:nvPicPr>
        <p:blipFill>
          <a:blip r:embed="rId2"/>
          <a:srcRect l="-14" r="-76" b="15625"/>
          <a:stretch/>
        </p:blipFill>
        <p:spPr>
          <a:xfrm>
            <a:off x="1661" y="0"/>
            <a:ext cx="12188994" cy="6864124"/>
          </a:xfrm>
          <a:prstGeom prst="rect">
            <a:avLst/>
          </a:prstGeom>
        </p:spPr>
      </p:pic>
      <p:sp>
        <p:nvSpPr>
          <p:cNvPr id="2" name="Title 1">
            <a:extLst>
              <a:ext uri="{FF2B5EF4-FFF2-40B4-BE49-F238E27FC236}">
                <a16:creationId xmlns:a16="http://schemas.microsoft.com/office/drawing/2014/main" id="{3F4A88AA-EC94-D090-7793-18F883149FA0}"/>
              </a:ext>
            </a:extLst>
          </p:cNvPr>
          <p:cNvSpPr>
            <a:spLocks noGrp="1"/>
          </p:cNvSpPr>
          <p:nvPr>
            <p:ph type="ctrTitle"/>
          </p:nvPr>
        </p:nvSpPr>
        <p:spPr>
          <a:xfrm>
            <a:off x="216703" y="295930"/>
            <a:ext cx="11356814" cy="668766"/>
          </a:xfrm>
        </p:spPr>
        <p:txBody>
          <a:bodyPr vert="horz" lIns="91440" tIns="45720" rIns="91440" bIns="45720" rtlCol="0" anchor="b">
            <a:noAutofit/>
          </a:bodyPr>
          <a:lstStyle/>
          <a:p>
            <a:pPr algn="l">
              <a:lnSpc>
                <a:spcPct val="150000"/>
              </a:lnSpc>
            </a:pPr>
            <a:r>
              <a:rPr lang="en-US" sz="3200" b="1" dirty="0">
                <a:solidFill>
                  <a:srgbClr val="000000"/>
                </a:solidFill>
                <a:ea typeface="+mj-lt"/>
                <a:cs typeface="+mj-lt"/>
              </a:rPr>
              <a:t>The label as a starting point in research</a:t>
            </a:r>
            <a:endParaRPr lang="en-US" sz="3200" b="1" dirty="0"/>
          </a:p>
        </p:txBody>
      </p:sp>
      <p:sp>
        <p:nvSpPr>
          <p:cNvPr id="3" name="TextBox 2">
            <a:extLst>
              <a:ext uri="{FF2B5EF4-FFF2-40B4-BE49-F238E27FC236}">
                <a16:creationId xmlns:a16="http://schemas.microsoft.com/office/drawing/2014/main" id="{9C004182-F29C-208B-AE0B-4BE0292FB8D8}"/>
              </a:ext>
            </a:extLst>
          </p:cNvPr>
          <p:cNvSpPr txBox="1"/>
          <p:nvPr/>
        </p:nvSpPr>
        <p:spPr>
          <a:xfrm>
            <a:off x="219676" y="967947"/>
            <a:ext cx="11681251" cy="56296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Sans-Serif"/>
              <a:buChar char="•"/>
            </a:pPr>
            <a:r>
              <a:rPr lang="en-GB" sz="2200" dirty="0"/>
              <a:t>The international label is largely used to homogenise, rather than to describe a homogeneous group. </a:t>
            </a:r>
            <a:endParaRPr lang="en-US" sz="2200" dirty="0"/>
          </a:p>
          <a:p>
            <a:pPr marL="285750" indent="-285750">
              <a:lnSpc>
                <a:spcPct val="150000"/>
              </a:lnSpc>
              <a:buFont typeface="Arial"/>
              <a:buChar char="•"/>
            </a:pPr>
            <a:r>
              <a:rPr lang="en-GB" sz="2200" dirty="0"/>
              <a:t>The label organises difference and prevents us, as agents that </a:t>
            </a:r>
            <a:r>
              <a:rPr lang="en-GB" sz="2200" i="1" dirty="0"/>
              <a:t>'order meaning'</a:t>
            </a:r>
            <a:r>
              <a:rPr lang="en-GB" sz="2200" dirty="0"/>
              <a:t>, to engage with structural disadvantages. Therefore, the narrative where those labelled international “are construed as persons outside our idea of ‘community’ and shared values, as persons who are defined into legal systems by their status as outsiders rather than as potential citizens” (Kneebone, 2005, p. 8) is hardly challenged. In contrast, it is reinforced. </a:t>
            </a:r>
          </a:p>
          <a:p>
            <a:pPr marL="285750" indent="-285750">
              <a:lnSpc>
                <a:spcPct val="150000"/>
              </a:lnSpc>
              <a:buFont typeface="Arial"/>
              <a:buChar char="•"/>
            </a:pPr>
            <a:r>
              <a:rPr lang="en-GB" sz="2200" dirty="0"/>
              <a:t>Organised difference becomes a default attribute. </a:t>
            </a:r>
          </a:p>
          <a:p>
            <a:pPr marL="285750" indent="-285750">
              <a:lnSpc>
                <a:spcPct val="150000"/>
              </a:lnSpc>
              <a:buFont typeface="Arial"/>
              <a:buChar char="•"/>
            </a:pPr>
            <a:r>
              <a:rPr lang="en-GB" sz="2200" dirty="0"/>
              <a:t>This gets worse when we mobilise this organised difference to create an essentialist, demonised, or </a:t>
            </a:r>
            <a:r>
              <a:rPr lang="en-GB" sz="2200" dirty="0" err="1"/>
              <a:t>exoticised</a:t>
            </a:r>
            <a:r>
              <a:rPr lang="en-GB" sz="2200" dirty="0"/>
              <a:t> image of those labelled international (Dervin, 2011; Holliday, 2011, 2021, 2025). </a:t>
            </a:r>
          </a:p>
        </p:txBody>
      </p:sp>
    </p:spTree>
    <p:extLst>
      <p:ext uri="{BB962C8B-B14F-4D97-AF65-F5344CB8AC3E}">
        <p14:creationId xmlns:p14="http://schemas.microsoft.com/office/powerpoint/2010/main" val="803351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744318-B9F4-9E73-5639-E8DC25A5834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C16D0EC-8A62-BDDB-73F9-6CE16D4FA0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5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2BFBA9-8D96-A71A-64BE-E68E8060FB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and pink background&#10;&#10;AI-generated content may be incorrect.">
            <a:extLst>
              <a:ext uri="{FF2B5EF4-FFF2-40B4-BE49-F238E27FC236}">
                <a16:creationId xmlns:a16="http://schemas.microsoft.com/office/drawing/2014/main" id="{273FAB94-F6BF-48B7-F4A7-5AF71E0287FE}"/>
              </a:ext>
            </a:extLst>
          </p:cNvPr>
          <p:cNvPicPr>
            <a:picLocks noChangeAspect="1"/>
          </p:cNvPicPr>
          <p:nvPr/>
        </p:nvPicPr>
        <p:blipFill>
          <a:blip r:embed="rId3"/>
          <a:srcRect r="-60" b="26393"/>
          <a:stretch/>
        </p:blipFill>
        <p:spPr>
          <a:xfrm>
            <a:off x="479296" y="478971"/>
            <a:ext cx="11254615" cy="5891935"/>
          </a:xfrm>
          <a:prstGeom prst="rect">
            <a:avLst/>
          </a:prstGeom>
        </p:spPr>
      </p:pic>
      <p:pic>
        <p:nvPicPr>
          <p:cNvPr id="4" name="Picture 3" descr="A map of the united kingdom&#10;&#10;AI-generated content may be incorrect.">
            <a:extLst>
              <a:ext uri="{FF2B5EF4-FFF2-40B4-BE49-F238E27FC236}">
                <a16:creationId xmlns:a16="http://schemas.microsoft.com/office/drawing/2014/main" id="{73B31A2B-ADEF-D0C3-8B7D-D81AA08EE8D8}"/>
              </a:ext>
            </a:extLst>
          </p:cNvPr>
          <p:cNvPicPr>
            <a:picLocks noChangeAspect="1"/>
          </p:cNvPicPr>
          <p:nvPr/>
        </p:nvPicPr>
        <p:blipFill>
          <a:blip r:embed="rId4"/>
          <a:srcRect l="28544" r="-175"/>
          <a:stretch/>
        </p:blipFill>
        <p:spPr>
          <a:xfrm>
            <a:off x="7462340" y="477672"/>
            <a:ext cx="4258448" cy="590265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DC14B9D-890C-4A04-85A2-B0BF0F1452CA}"/>
              </a:ext>
            </a:extLst>
          </p:cNvPr>
          <p:cNvSpPr txBox="1"/>
          <p:nvPr/>
        </p:nvSpPr>
        <p:spPr>
          <a:xfrm>
            <a:off x="477991" y="959511"/>
            <a:ext cx="6985401" cy="46998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solidFill>
                  <a:srgbClr val="C00000"/>
                </a:solidFill>
              </a:rPr>
              <a:t>  </a:t>
            </a:r>
            <a:r>
              <a:rPr lang="en-US" sz="2200" b="1" dirty="0">
                <a:solidFill>
                  <a:srgbClr val="C00000"/>
                </a:solidFill>
              </a:rPr>
              <a:t>UCU interactive map of redundancies</a:t>
            </a:r>
            <a:br>
              <a:rPr lang="en-US" b="1" dirty="0">
                <a:solidFill>
                  <a:srgbClr val="C00000"/>
                </a:solidFill>
              </a:rPr>
            </a:br>
            <a:endParaRPr lang="en-US" sz="2200" dirty="0">
              <a:solidFill>
                <a:srgbClr val="C00000"/>
              </a:solidFill>
            </a:endParaRPr>
          </a:p>
          <a:p>
            <a:pPr marL="285750" indent="-285750">
              <a:lnSpc>
                <a:spcPct val="150000"/>
              </a:lnSpc>
              <a:buFont typeface="Calibri"/>
              <a:buChar char="-"/>
            </a:pPr>
            <a:r>
              <a:rPr lang="en-US" sz="2200" dirty="0"/>
              <a:t>Modelling done by the Office for Students predicts a 23% decline in international enrollments in 2025-26 academic year (</a:t>
            </a:r>
            <a:r>
              <a:rPr lang="en-US" sz="2200" dirty="0" err="1"/>
              <a:t>OfS</a:t>
            </a:r>
            <a:r>
              <a:rPr lang="en-US" sz="2200" dirty="0"/>
              <a:t>, 2024, p.1). </a:t>
            </a:r>
            <a:endParaRPr lang="en-US" dirty="0"/>
          </a:p>
          <a:p>
            <a:pPr marL="285750" indent="-285750">
              <a:lnSpc>
                <a:spcPct val="150000"/>
              </a:lnSpc>
              <a:buFont typeface="Calibri"/>
              <a:buChar char="-"/>
            </a:pPr>
            <a:r>
              <a:rPr lang="en-US" sz="2200" dirty="0"/>
              <a:t>A net income reduction of £3.5bn (</a:t>
            </a:r>
            <a:r>
              <a:rPr lang="en-US" sz="2200" dirty="0" err="1"/>
              <a:t>OfS</a:t>
            </a:r>
            <a:r>
              <a:rPr lang="en-US" sz="2200" dirty="0"/>
              <a:t>, 2024, p.3). </a:t>
            </a:r>
          </a:p>
          <a:p>
            <a:pPr marL="285750" indent="-285750">
              <a:lnSpc>
                <a:spcPct val="150000"/>
              </a:lnSpc>
              <a:buFont typeface="Calibri"/>
              <a:buChar char="-"/>
            </a:pPr>
            <a:r>
              <a:rPr lang="en-US" sz="2200" dirty="0"/>
              <a:t>The same report expects around 72% of providers to face a financial deficit. </a:t>
            </a:r>
          </a:p>
          <a:p>
            <a:pPr marL="285750" indent="-285750">
              <a:lnSpc>
                <a:spcPct val="150000"/>
              </a:lnSpc>
              <a:buFont typeface="Calibri"/>
              <a:buChar char="-"/>
            </a:pPr>
            <a:r>
              <a:rPr lang="en-US" sz="2200" dirty="0"/>
              <a:t>Trump could reverse this, but should we care? </a:t>
            </a:r>
          </a:p>
          <a:p>
            <a:pPr marL="285750" indent="-285750">
              <a:lnSpc>
                <a:spcPct val="150000"/>
              </a:lnSpc>
              <a:buFont typeface="Calibri"/>
              <a:buChar char="-"/>
            </a:pPr>
            <a:endParaRPr lang="en-US"/>
          </a:p>
        </p:txBody>
      </p:sp>
      <p:pic>
        <p:nvPicPr>
          <p:cNvPr id="3" name="Graphic 2" descr="Line arrow: Clockwise curve with solid fill">
            <a:extLst>
              <a:ext uri="{FF2B5EF4-FFF2-40B4-BE49-F238E27FC236}">
                <a16:creationId xmlns:a16="http://schemas.microsoft.com/office/drawing/2014/main" id="{4AC4DD99-3260-6D9F-83B8-33F4AE8300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780000">
            <a:off x="6074228" y="621292"/>
            <a:ext cx="914400" cy="914400"/>
          </a:xfrm>
          <a:prstGeom prst="rect">
            <a:avLst/>
          </a:prstGeom>
        </p:spPr>
      </p:pic>
      <p:sp>
        <p:nvSpPr>
          <p:cNvPr id="6" name="TextBox 5">
            <a:extLst>
              <a:ext uri="{FF2B5EF4-FFF2-40B4-BE49-F238E27FC236}">
                <a16:creationId xmlns:a16="http://schemas.microsoft.com/office/drawing/2014/main" id="{49313CFA-D40E-DF86-35E8-55954CDD2DF7}"/>
              </a:ext>
            </a:extLst>
          </p:cNvPr>
          <p:cNvSpPr txBox="1"/>
          <p:nvPr/>
        </p:nvSpPr>
        <p:spPr>
          <a:xfrm>
            <a:off x="7460343" y="6516914"/>
            <a:ext cx="492034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solidFill>
                  <a:schemeClr val="bg1"/>
                </a:solidFill>
              </a:rPr>
              <a:t>Screenshot of an interactive map (UCU website)</a:t>
            </a:r>
          </a:p>
        </p:txBody>
      </p:sp>
    </p:spTree>
    <p:extLst>
      <p:ext uri="{BB962C8B-B14F-4D97-AF65-F5344CB8AC3E}">
        <p14:creationId xmlns:p14="http://schemas.microsoft.com/office/powerpoint/2010/main" val="987787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B5527-E441-6F19-0789-55C774D2A93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hart 14">
            <a:extLst>
              <a:ext uri="{FF2B5EF4-FFF2-40B4-BE49-F238E27FC236}">
                <a16:creationId xmlns:a16="http://schemas.microsoft.com/office/drawing/2014/main" id="{BAD44FCB-085D-369D-4DCA-D23ECA7F750B}"/>
              </a:ext>
            </a:extLst>
          </p:cNvPr>
          <p:cNvGraphicFramePr>
            <a:graphicFrameLocks/>
          </p:cNvGraphicFramePr>
          <p:nvPr>
            <p:extLst>
              <p:ext uri="{D42A27DB-BD31-4B8C-83A1-F6EECF244321}">
                <p14:modId xmlns:p14="http://schemas.microsoft.com/office/powerpoint/2010/main" val="2952422490"/>
              </p:ext>
            </p:extLst>
          </p:nvPr>
        </p:nvGraphicFramePr>
        <p:xfrm>
          <a:off x="2516893" y="1058510"/>
          <a:ext cx="7156097" cy="47445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45999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77DEA-789B-E2F4-7299-DB64193F062A}"/>
            </a:ext>
          </a:extLst>
        </p:cNvPr>
        <p:cNvGrpSpPr/>
        <p:nvPr/>
      </p:nvGrpSpPr>
      <p:grpSpPr>
        <a:xfrm>
          <a:off x="0" y="0"/>
          <a:ext cx="0" cy="0"/>
          <a:chOff x="0" y="0"/>
          <a:chExt cx="0" cy="0"/>
        </a:xfrm>
      </p:grpSpPr>
      <p:pic>
        <p:nvPicPr>
          <p:cNvPr id="6" name="Picture 5" descr="A white paper with wrinkles&#10;&#10;AI-generated content may be incorrect.">
            <a:extLst>
              <a:ext uri="{FF2B5EF4-FFF2-40B4-BE49-F238E27FC236}">
                <a16:creationId xmlns:a16="http://schemas.microsoft.com/office/drawing/2014/main" id="{4B774E0F-4497-7B82-772A-3CB251153A2A}"/>
              </a:ext>
            </a:extLst>
          </p:cNvPr>
          <p:cNvPicPr>
            <a:picLocks noChangeAspect="1"/>
          </p:cNvPicPr>
          <p:nvPr/>
        </p:nvPicPr>
        <p:blipFill>
          <a:blip r:embed="rId2"/>
          <a:srcRect l="-14" r="-76" b="15625"/>
          <a:stretch/>
        </p:blipFill>
        <p:spPr>
          <a:xfrm>
            <a:off x="1661" y="0"/>
            <a:ext cx="12188994" cy="6864124"/>
          </a:xfrm>
          <a:prstGeom prst="rect">
            <a:avLst/>
          </a:prstGeom>
        </p:spPr>
      </p:pic>
      <p:sp>
        <p:nvSpPr>
          <p:cNvPr id="2" name="Title 1">
            <a:extLst>
              <a:ext uri="{FF2B5EF4-FFF2-40B4-BE49-F238E27FC236}">
                <a16:creationId xmlns:a16="http://schemas.microsoft.com/office/drawing/2014/main" id="{97B33F2B-F138-F471-CCE0-5B6D90F265C7}"/>
              </a:ext>
            </a:extLst>
          </p:cNvPr>
          <p:cNvSpPr>
            <a:spLocks noGrp="1"/>
          </p:cNvSpPr>
          <p:nvPr>
            <p:ph type="ctrTitle"/>
          </p:nvPr>
        </p:nvSpPr>
        <p:spPr>
          <a:xfrm>
            <a:off x="-8617" y="32624"/>
            <a:ext cx="12199971" cy="3236989"/>
          </a:xfrm>
        </p:spPr>
        <p:txBody>
          <a:bodyPr vert="horz" lIns="91440" tIns="45720" rIns="91440" bIns="45720" rtlCol="0" anchor="b">
            <a:noAutofit/>
          </a:bodyPr>
          <a:lstStyle/>
          <a:p>
            <a:pPr>
              <a:lnSpc>
                <a:spcPct val="150000"/>
              </a:lnSpc>
            </a:pPr>
            <a:r>
              <a:rPr lang="en-US" sz="2300" dirty="0">
                <a:ea typeface="+mj-lt"/>
                <a:cs typeface="+mj-lt"/>
              </a:rPr>
              <a:t>Hyper-</a:t>
            </a:r>
            <a:r>
              <a:rPr lang="en-US" sz="2300" err="1">
                <a:ea typeface="+mj-lt"/>
                <a:cs typeface="+mj-lt"/>
              </a:rPr>
              <a:t>internationalisation</a:t>
            </a:r>
            <a:r>
              <a:rPr lang="en-US" sz="2300" dirty="0">
                <a:ea typeface="+mj-lt"/>
                <a:cs typeface="+mj-lt"/>
              </a:rPr>
              <a:t> is "a non-sustainable process of excessive reliance on international students to the point where the decisions that inform teaching and learning are no longer based on substantial scholarship and research but rather dictated by the financial bottom line and the managerial decisions that university actors are obliged to implement to mitigate financial issues, eventually </a:t>
            </a:r>
            <a:r>
              <a:rPr lang="en-US" sz="2300" err="1">
                <a:ea typeface="+mj-lt"/>
                <a:cs typeface="+mj-lt"/>
              </a:rPr>
              <a:t>jeopardising</a:t>
            </a:r>
            <a:r>
              <a:rPr lang="en-US" sz="2300" dirty="0">
                <a:ea typeface="+mj-lt"/>
                <a:cs typeface="+mj-lt"/>
              </a:rPr>
              <a:t> excellence and quality indicators upon which the sector is presumably leading" (Merabet, 2024).</a:t>
            </a:r>
            <a:endParaRPr lang="en-US" sz="2300" dirty="0"/>
          </a:p>
        </p:txBody>
      </p:sp>
      <p:pic>
        <p:nvPicPr>
          <p:cNvPr id="3" name="Picture 2" descr="A group of text on a black background&#10;&#10;AI-generated content may be incorrect.">
            <a:extLst>
              <a:ext uri="{FF2B5EF4-FFF2-40B4-BE49-F238E27FC236}">
                <a16:creationId xmlns:a16="http://schemas.microsoft.com/office/drawing/2014/main" id="{689CE0C9-DCB9-8F58-478A-FC684A882504}"/>
              </a:ext>
            </a:extLst>
          </p:cNvPr>
          <p:cNvPicPr>
            <a:picLocks noChangeAspect="1"/>
          </p:cNvPicPr>
          <p:nvPr/>
        </p:nvPicPr>
        <p:blipFill>
          <a:blip r:embed="rId3"/>
          <a:stretch>
            <a:fillRect/>
          </a:stretch>
        </p:blipFill>
        <p:spPr>
          <a:xfrm>
            <a:off x="2114523" y="3405798"/>
            <a:ext cx="7971094" cy="3457921"/>
          </a:xfrm>
          <a:prstGeom prst="rect">
            <a:avLst/>
          </a:prstGeom>
        </p:spPr>
      </p:pic>
    </p:spTree>
    <p:extLst>
      <p:ext uri="{BB962C8B-B14F-4D97-AF65-F5344CB8AC3E}">
        <p14:creationId xmlns:p14="http://schemas.microsoft.com/office/powerpoint/2010/main" val="1304347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A3686-796D-135F-93A8-1E589D443DA1}"/>
            </a:ext>
          </a:extLst>
        </p:cNvPr>
        <p:cNvGrpSpPr/>
        <p:nvPr/>
      </p:nvGrpSpPr>
      <p:grpSpPr>
        <a:xfrm>
          <a:off x="0" y="0"/>
          <a:ext cx="0" cy="0"/>
          <a:chOff x="0" y="0"/>
          <a:chExt cx="0" cy="0"/>
        </a:xfrm>
      </p:grpSpPr>
      <p:pic>
        <p:nvPicPr>
          <p:cNvPr id="6" name="Picture 5" descr="A white paper with wrinkles&#10;&#10;AI-generated content may be incorrect.">
            <a:extLst>
              <a:ext uri="{FF2B5EF4-FFF2-40B4-BE49-F238E27FC236}">
                <a16:creationId xmlns:a16="http://schemas.microsoft.com/office/drawing/2014/main" id="{E66D1ABE-6848-7AED-C360-E8DC1FA0B4F1}"/>
              </a:ext>
            </a:extLst>
          </p:cNvPr>
          <p:cNvPicPr>
            <a:picLocks noChangeAspect="1"/>
          </p:cNvPicPr>
          <p:nvPr/>
        </p:nvPicPr>
        <p:blipFill>
          <a:blip r:embed="rId2"/>
          <a:srcRect l="-14" r="-76" b="15625"/>
          <a:stretch/>
        </p:blipFill>
        <p:spPr>
          <a:xfrm>
            <a:off x="1661" y="0"/>
            <a:ext cx="12188994" cy="6864124"/>
          </a:xfrm>
          <a:prstGeom prst="rect">
            <a:avLst/>
          </a:prstGeom>
        </p:spPr>
      </p:pic>
      <p:sp>
        <p:nvSpPr>
          <p:cNvPr id="2" name="Title 1">
            <a:extLst>
              <a:ext uri="{FF2B5EF4-FFF2-40B4-BE49-F238E27FC236}">
                <a16:creationId xmlns:a16="http://schemas.microsoft.com/office/drawing/2014/main" id="{B866F932-EF39-210A-E7FE-9C2415AEEC56}"/>
              </a:ext>
            </a:extLst>
          </p:cNvPr>
          <p:cNvSpPr>
            <a:spLocks noGrp="1"/>
          </p:cNvSpPr>
          <p:nvPr>
            <p:ph type="ctrTitle"/>
          </p:nvPr>
        </p:nvSpPr>
        <p:spPr>
          <a:xfrm>
            <a:off x="-2973" y="337425"/>
            <a:ext cx="12194327" cy="668766"/>
          </a:xfrm>
        </p:spPr>
        <p:txBody>
          <a:bodyPr vert="horz" lIns="91440" tIns="45720" rIns="91440" bIns="45720" rtlCol="0" anchor="b">
            <a:noAutofit/>
          </a:bodyPr>
          <a:lstStyle/>
          <a:p>
            <a:pPr>
              <a:lnSpc>
                <a:spcPct val="150000"/>
              </a:lnSpc>
            </a:pPr>
            <a:r>
              <a:rPr lang="en-US" sz="3200" b="1" dirty="0">
                <a:solidFill>
                  <a:srgbClr val="000000"/>
                </a:solidFill>
                <a:ea typeface="+mj-lt"/>
                <a:cs typeface="+mj-lt"/>
              </a:rPr>
              <a:t>EAP</a:t>
            </a:r>
            <a:r>
              <a:rPr lang="en-US" sz="3200" b="1" dirty="0">
                <a:ea typeface="+mj-lt"/>
                <a:cs typeface="+mj-lt"/>
              </a:rPr>
              <a:t>: Ethics for Academic Purposes</a:t>
            </a:r>
            <a:endParaRPr lang="en-US" sz="3200" b="1"/>
          </a:p>
        </p:txBody>
      </p:sp>
      <p:sp>
        <p:nvSpPr>
          <p:cNvPr id="4" name="TextBox 3">
            <a:extLst>
              <a:ext uri="{FF2B5EF4-FFF2-40B4-BE49-F238E27FC236}">
                <a16:creationId xmlns:a16="http://schemas.microsoft.com/office/drawing/2014/main" id="{793E4EF5-BB6C-2EE7-C24E-8160FD14D92F}"/>
              </a:ext>
            </a:extLst>
          </p:cNvPr>
          <p:cNvSpPr txBox="1"/>
          <p:nvPr/>
        </p:nvSpPr>
        <p:spPr>
          <a:xfrm>
            <a:off x="4133564" y="1004099"/>
            <a:ext cx="39251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A plea to uphold absolute alterity</a:t>
            </a:r>
          </a:p>
        </p:txBody>
      </p:sp>
      <p:sp>
        <p:nvSpPr>
          <p:cNvPr id="3" name="TextBox 2">
            <a:extLst>
              <a:ext uri="{FF2B5EF4-FFF2-40B4-BE49-F238E27FC236}">
                <a16:creationId xmlns:a16="http://schemas.microsoft.com/office/drawing/2014/main" id="{E67F2D8B-0B66-5CE7-76F0-EEB66946E5A7}"/>
              </a:ext>
            </a:extLst>
          </p:cNvPr>
          <p:cNvSpPr txBox="1"/>
          <p:nvPr/>
        </p:nvSpPr>
        <p:spPr>
          <a:xfrm>
            <a:off x="226541" y="1894702"/>
            <a:ext cx="11736170" cy="42029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GB" sz="2000" dirty="0">
                <a:ea typeface="+mn-lt"/>
                <a:cs typeface="+mn-lt"/>
              </a:rPr>
              <a:t>"The strangeness of the Other, his irreducibility to the I, to my thoughts and my possessions, is precisely accomplished as a calling into question of my spontaneity, as ethics" (Levinas, 1961/1991, p.43).</a:t>
            </a:r>
            <a:endParaRPr lang="en-GB" sz="2000" dirty="0"/>
          </a:p>
          <a:p>
            <a:pPr marL="285750" indent="-285750">
              <a:lnSpc>
                <a:spcPct val="150000"/>
              </a:lnSpc>
              <a:buFont typeface="Arial"/>
              <a:buChar char="•"/>
            </a:pPr>
            <a:r>
              <a:rPr lang="en-GB" sz="2000" dirty="0">
                <a:ea typeface="+mn-lt"/>
                <a:cs typeface="+mn-lt"/>
              </a:rPr>
              <a:t>"The relation between the same and the other is not always reducible to knowledge of the other by the same, nor even to the revelation of the other to the same" (Levinas, 1961/1991, p.28). </a:t>
            </a:r>
          </a:p>
          <a:p>
            <a:pPr marL="285750" indent="-285750">
              <a:lnSpc>
                <a:spcPct val="150000"/>
              </a:lnSpc>
              <a:buFont typeface="Arial"/>
              <a:buChar char="•"/>
            </a:pPr>
            <a:r>
              <a:rPr lang="en-GB" sz="2000" dirty="0">
                <a:ea typeface="+mn-lt"/>
                <a:cs typeface="+mn-lt"/>
              </a:rPr>
              <a:t>"He is not a mere object to be subsumed under one of my categories and given a place in my world" (Levinas, 1961/1991, p.13). </a:t>
            </a:r>
          </a:p>
          <a:p>
            <a:pPr marL="285750" indent="-285750">
              <a:lnSpc>
                <a:spcPct val="150000"/>
              </a:lnSpc>
              <a:buFont typeface="Arial"/>
              <a:buChar char="•"/>
            </a:pPr>
            <a:r>
              <a:rPr lang="en-GB" sz="2000" dirty="0"/>
              <a:t>Looking at students labelled international through the lens of absolute alterity makes them irreducible as subjects, for any attempt to explain/organise difference may result in objectifying the Other. </a:t>
            </a:r>
          </a:p>
          <a:p>
            <a:pPr marL="285750" indent="-285750">
              <a:lnSpc>
                <a:spcPct val="150000"/>
              </a:lnSpc>
              <a:buFont typeface="Arial"/>
              <a:buChar char="•"/>
            </a:pPr>
            <a:r>
              <a:rPr lang="en-GB" sz="2000" dirty="0"/>
              <a:t>Ethics, rather than ontology, as the first philosophy. </a:t>
            </a:r>
          </a:p>
        </p:txBody>
      </p:sp>
    </p:spTree>
    <p:extLst>
      <p:ext uri="{BB962C8B-B14F-4D97-AF65-F5344CB8AC3E}">
        <p14:creationId xmlns:p14="http://schemas.microsoft.com/office/powerpoint/2010/main" val="415890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B4311-18DC-94AE-0B29-52AA68B2138A}"/>
            </a:ext>
          </a:extLst>
        </p:cNvPr>
        <p:cNvGrpSpPr/>
        <p:nvPr/>
      </p:nvGrpSpPr>
      <p:grpSpPr>
        <a:xfrm>
          <a:off x="0" y="0"/>
          <a:ext cx="0" cy="0"/>
          <a:chOff x="0" y="0"/>
          <a:chExt cx="0" cy="0"/>
        </a:xfrm>
      </p:grpSpPr>
      <p:pic>
        <p:nvPicPr>
          <p:cNvPr id="6" name="Picture 5" descr="A white paper with wrinkles&#10;&#10;AI-generated content may be incorrect.">
            <a:extLst>
              <a:ext uri="{FF2B5EF4-FFF2-40B4-BE49-F238E27FC236}">
                <a16:creationId xmlns:a16="http://schemas.microsoft.com/office/drawing/2014/main" id="{5575707B-9DA3-669E-9E7C-5BA27343A471}"/>
              </a:ext>
            </a:extLst>
          </p:cNvPr>
          <p:cNvPicPr>
            <a:picLocks noChangeAspect="1"/>
          </p:cNvPicPr>
          <p:nvPr/>
        </p:nvPicPr>
        <p:blipFill>
          <a:blip r:embed="rId2"/>
          <a:srcRect l="-14" r="-76" b="15625"/>
          <a:stretch/>
        </p:blipFill>
        <p:spPr>
          <a:xfrm>
            <a:off x="1661" y="0"/>
            <a:ext cx="12188994" cy="6864124"/>
          </a:xfrm>
          <a:prstGeom prst="rect">
            <a:avLst/>
          </a:prstGeom>
        </p:spPr>
      </p:pic>
      <p:sp>
        <p:nvSpPr>
          <p:cNvPr id="2" name="Title 1">
            <a:extLst>
              <a:ext uri="{FF2B5EF4-FFF2-40B4-BE49-F238E27FC236}">
                <a16:creationId xmlns:a16="http://schemas.microsoft.com/office/drawing/2014/main" id="{0EC1F5B1-E2A8-A663-83D4-00F041F2C9A1}"/>
              </a:ext>
            </a:extLst>
          </p:cNvPr>
          <p:cNvSpPr>
            <a:spLocks noGrp="1"/>
          </p:cNvSpPr>
          <p:nvPr>
            <p:ph type="ctrTitle"/>
          </p:nvPr>
        </p:nvSpPr>
        <p:spPr>
          <a:xfrm>
            <a:off x="-2973" y="529336"/>
            <a:ext cx="12194327" cy="668766"/>
          </a:xfrm>
        </p:spPr>
        <p:txBody>
          <a:bodyPr vert="horz" lIns="91440" tIns="45720" rIns="91440" bIns="45720" rtlCol="0" anchor="b">
            <a:noAutofit/>
          </a:bodyPr>
          <a:lstStyle/>
          <a:p>
            <a:pPr>
              <a:lnSpc>
                <a:spcPct val="150000"/>
              </a:lnSpc>
            </a:pPr>
            <a:r>
              <a:rPr lang="en-US" sz="3200" b="1" dirty="0">
                <a:solidFill>
                  <a:srgbClr val="000000"/>
                </a:solidFill>
                <a:ea typeface="+mj-lt"/>
                <a:cs typeface="+mj-lt"/>
              </a:rPr>
              <a:t>EAP</a:t>
            </a:r>
            <a:r>
              <a:rPr lang="en-US" sz="3200" b="1" dirty="0">
                <a:ea typeface="+mj-lt"/>
                <a:cs typeface="+mj-lt"/>
              </a:rPr>
              <a:t>: Ethics for Academic Purposes</a:t>
            </a:r>
            <a:endParaRPr lang="en-US" sz="3200" b="1"/>
          </a:p>
        </p:txBody>
      </p:sp>
      <p:sp>
        <p:nvSpPr>
          <p:cNvPr id="4" name="TextBox 3">
            <a:extLst>
              <a:ext uri="{FF2B5EF4-FFF2-40B4-BE49-F238E27FC236}">
                <a16:creationId xmlns:a16="http://schemas.microsoft.com/office/drawing/2014/main" id="{019A9857-0EA7-DB47-4110-1D3E32773EED}"/>
              </a:ext>
            </a:extLst>
          </p:cNvPr>
          <p:cNvSpPr txBox="1"/>
          <p:nvPr/>
        </p:nvSpPr>
        <p:spPr>
          <a:xfrm>
            <a:off x="2060375" y="1194791"/>
            <a:ext cx="80715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A plea to reconceptualise research with students labelled international</a:t>
            </a:r>
          </a:p>
        </p:txBody>
      </p:sp>
      <p:sp>
        <p:nvSpPr>
          <p:cNvPr id="3" name="TextBox 2">
            <a:extLst>
              <a:ext uri="{FF2B5EF4-FFF2-40B4-BE49-F238E27FC236}">
                <a16:creationId xmlns:a16="http://schemas.microsoft.com/office/drawing/2014/main" id="{562DDE97-CAB5-5FB0-0650-89CF63AF6D46}"/>
              </a:ext>
            </a:extLst>
          </p:cNvPr>
          <p:cNvSpPr txBox="1"/>
          <p:nvPr/>
        </p:nvSpPr>
        <p:spPr>
          <a:xfrm>
            <a:off x="199081" y="1716216"/>
            <a:ext cx="11791090" cy="4664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dirty="0">
                <a:ea typeface="+mn-lt"/>
                <a:cs typeface="+mn-lt"/>
              </a:rPr>
              <a:t>"The alterity of the Other does not depend on any quality that would distinguish him from me, for a distinction of this nature would precisely imply between us that community of genus which already nullifies alterity" </a:t>
            </a:r>
            <a:r>
              <a:rPr lang="en-GB" sz="2000" dirty="0">
                <a:ea typeface="+mn-lt"/>
                <a:cs typeface="+mn-lt"/>
              </a:rPr>
              <a:t>(Levinas, 1961/1991, p.194)      Contrary to many current publications that attempt to explain difference. </a:t>
            </a:r>
            <a:endParaRPr lang="en-US"/>
          </a:p>
          <a:p>
            <a:pPr marL="285750" indent="-285750">
              <a:lnSpc>
                <a:spcPct val="150000"/>
              </a:lnSpc>
              <a:buFont typeface="Arial"/>
              <a:buChar char="•"/>
            </a:pPr>
            <a:r>
              <a:rPr lang="en-GB" sz="2000" dirty="0"/>
              <a:t>Deficit narratives are the product of naïve explanations that aim to organise difference. </a:t>
            </a:r>
          </a:p>
          <a:p>
            <a:pPr marL="285750" indent="-285750">
              <a:lnSpc>
                <a:spcPct val="150000"/>
              </a:lnSpc>
              <a:buFont typeface="Arial"/>
              <a:buChar char="•"/>
            </a:pPr>
            <a:r>
              <a:rPr lang="en-GB" sz="2000" dirty="0"/>
              <a:t>Research/scholarship/practices that mobilise essentialist conceptualisations of culture (e.g., Hofstede's Cultural dimensions, cultural adaptation and competence models such as Bennett's and Deardorff's) reify these deficit narratives and create a pseudo-objective understanding of difference. </a:t>
            </a:r>
          </a:p>
          <a:p>
            <a:pPr marL="285750" indent="-285750">
              <a:lnSpc>
                <a:spcPct val="150000"/>
              </a:lnSpc>
              <a:buFont typeface="Arial"/>
              <a:buChar char="•"/>
            </a:pPr>
            <a:r>
              <a:rPr lang="en-GB" sz="2000" dirty="0"/>
              <a:t>Even postmodern/constructivist research is known to orientate towards organising difference (See Holliday and MacDonald's (2019) discussion around </a:t>
            </a:r>
            <a:r>
              <a:rPr lang="en-GB" sz="2000" b="1" dirty="0"/>
              <a:t>Postpositivist Recidivism</a:t>
            </a:r>
            <a:r>
              <a:rPr lang="en-GB" sz="2000" dirty="0"/>
              <a:t>). </a:t>
            </a:r>
          </a:p>
        </p:txBody>
      </p:sp>
      <p:pic>
        <p:nvPicPr>
          <p:cNvPr id="8" name="Graphic 7" descr="Arrow: Slight curve with solid fill">
            <a:extLst>
              <a:ext uri="{FF2B5EF4-FFF2-40B4-BE49-F238E27FC236}">
                <a16:creationId xmlns:a16="http://schemas.microsoft.com/office/drawing/2014/main" id="{E85F9C15-4AB1-C0E7-2F3E-C77DEAD3D3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8962" y="2704070"/>
            <a:ext cx="440725" cy="447590"/>
          </a:xfrm>
          <a:prstGeom prst="rect">
            <a:avLst/>
          </a:prstGeom>
        </p:spPr>
      </p:pic>
      <p:sp>
        <p:nvSpPr>
          <p:cNvPr id="5" name="TextBox 4">
            <a:extLst>
              <a:ext uri="{FF2B5EF4-FFF2-40B4-BE49-F238E27FC236}">
                <a16:creationId xmlns:a16="http://schemas.microsoft.com/office/drawing/2014/main" id="{7A6A3BFB-103A-4EFA-8D36-0876CD624C28}"/>
              </a:ext>
            </a:extLst>
          </p:cNvPr>
          <p:cNvSpPr txBox="1"/>
          <p:nvPr/>
        </p:nvSpPr>
        <p:spPr>
          <a:xfrm>
            <a:off x="6233297" y="6212702"/>
            <a:ext cx="4267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C00000"/>
                </a:solidFill>
              </a:rPr>
              <a:t>Or ask me to elaborate during the Q/A</a:t>
            </a:r>
          </a:p>
        </p:txBody>
      </p:sp>
    </p:spTree>
    <p:extLst>
      <p:ext uri="{BB962C8B-B14F-4D97-AF65-F5344CB8AC3E}">
        <p14:creationId xmlns:p14="http://schemas.microsoft.com/office/powerpoint/2010/main" val="3077706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9B0C1-C5B3-29C9-3D9F-391C7D7A8E33}"/>
            </a:ext>
          </a:extLst>
        </p:cNvPr>
        <p:cNvGrpSpPr/>
        <p:nvPr/>
      </p:nvGrpSpPr>
      <p:grpSpPr>
        <a:xfrm>
          <a:off x="0" y="0"/>
          <a:ext cx="0" cy="0"/>
          <a:chOff x="0" y="0"/>
          <a:chExt cx="0" cy="0"/>
        </a:xfrm>
      </p:grpSpPr>
      <p:pic>
        <p:nvPicPr>
          <p:cNvPr id="6" name="Picture 5" descr="A white paper with wrinkles&#10;&#10;AI-generated content may be incorrect.">
            <a:extLst>
              <a:ext uri="{FF2B5EF4-FFF2-40B4-BE49-F238E27FC236}">
                <a16:creationId xmlns:a16="http://schemas.microsoft.com/office/drawing/2014/main" id="{DEC37662-DB32-C006-04A8-E3C4AE9AF418}"/>
              </a:ext>
            </a:extLst>
          </p:cNvPr>
          <p:cNvPicPr>
            <a:picLocks noChangeAspect="1"/>
          </p:cNvPicPr>
          <p:nvPr/>
        </p:nvPicPr>
        <p:blipFill>
          <a:blip r:embed="rId2"/>
          <a:srcRect l="-14" r="-76" b="15625"/>
          <a:stretch/>
        </p:blipFill>
        <p:spPr>
          <a:xfrm>
            <a:off x="1661" y="0"/>
            <a:ext cx="12188994" cy="6864124"/>
          </a:xfrm>
          <a:prstGeom prst="rect">
            <a:avLst/>
          </a:prstGeom>
        </p:spPr>
      </p:pic>
      <p:sp>
        <p:nvSpPr>
          <p:cNvPr id="2" name="Title 1">
            <a:extLst>
              <a:ext uri="{FF2B5EF4-FFF2-40B4-BE49-F238E27FC236}">
                <a16:creationId xmlns:a16="http://schemas.microsoft.com/office/drawing/2014/main" id="{DD9BED81-B073-FCEA-B37E-90BE7F9F8EAD}"/>
              </a:ext>
            </a:extLst>
          </p:cNvPr>
          <p:cNvSpPr>
            <a:spLocks noGrp="1"/>
          </p:cNvSpPr>
          <p:nvPr>
            <p:ph type="ctrTitle"/>
          </p:nvPr>
        </p:nvSpPr>
        <p:spPr>
          <a:xfrm>
            <a:off x="-2973" y="144904"/>
            <a:ext cx="12194327" cy="668766"/>
          </a:xfrm>
        </p:spPr>
        <p:txBody>
          <a:bodyPr vert="horz" lIns="91440" tIns="45720" rIns="91440" bIns="45720" rtlCol="0" anchor="b">
            <a:noAutofit/>
          </a:bodyPr>
          <a:lstStyle/>
          <a:p>
            <a:pPr>
              <a:lnSpc>
                <a:spcPct val="150000"/>
              </a:lnSpc>
            </a:pPr>
            <a:r>
              <a:rPr lang="en-US" sz="3200" b="1" dirty="0">
                <a:solidFill>
                  <a:srgbClr val="000000"/>
                </a:solidFill>
                <a:ea typeface="+mj-lt"/>
                <a:cs typeface="+mj-lt"/>
              </a:rPr>
              <a:t>EAP</a:t>
            </a:r>
            <a:r>
              <a:rPr lang="en-US" sz="3200" b="1" dirty="0">
                <a:ea typeface="+mj-lt"/>
                <a:cs typeface="+mj-lt"/>
              </a:rPr>
              <a:t>: Ethics for Academic Purposes</a:t>
            </a:r>
            <a:endParaRPr lang="en-US" sz="3200" b="1"/>
          </a:p>
        </p:txBody>
      </p:sp>
      <p:sp>
        <p:nvSpPr>
          <p:cNvPr id="4" name="TextBox 3">
            <a:extLst>
              <a:ext uri="{FF2B5EF4-FFF2-40B4-BE49-F238E27FC236}">
                <a16:creationId xmlns:a16="http://schemas.microsoft.com/office/drawing/2014/main" id="{C84408FD-7F45-883E-3376-FF9EB2BE4722}"/>
              </a:ext>
            </a:extLst>
          </p:cNvPr>
          <p:cNvSpPr txBox="1"/>
          <p:nvPr/>
        </p:nvSpPr>
        <p:spPr>
          <a:xfrm>
            <a:off x="2060375" y="817223"/>
            <a:ext cx="80715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A plea to reconceptualise research with students labelled international</a:t>
            </a:r>
          </a:p>
        </p:txBody>
      </p:sp>
      <p:sp>
        <p:nvSpPr>
          <p:cNvPr id="3" name="TextBox 2">
            <a:extLst>
              <a:ext uri="{FF2B5EF4-FFF2-40B4-BE49-F238E27FC236}">
                <a16:creationId xmlns:a16="http://schemas.microsoft.com/office/drawing/2014/main" id="{FE54FD03-1885-37CA-4FD9-582C45517C29}"/>
              </a:ext>
            </a:extLst>
          </p:cNvPr>
          <p:cNvSpPr txBox="1"/>
          <p:nvPr/>
        </p:nvSpPr>
        <p:spPr>
          <a:xfrm>
            <a:off x="295952" y="1428807"/>
            <a:ext cx="11598873" cy="4664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GB" sz="2000" dirty="0">
                <a:ea typeface="+mn-lt"/>
                <a:cs typeface="+mn-lt"/>
              </a:rPr>
              <a:t>Current</a:t>
            </a:r>
            <a:r>
              <a:rPr lang="en-GB" sz="2000" dirty="0"/>
              <a:t> critical research already shows the “strong geographical boundaries to social justice, with international students falling outside the nationally defined realm </a:t>
            </a:r>
            <a:r>
              <a:rPr lang="en-GB" sz="2000" dirty="0">
                <a:ea typeface="+mn-lt"/>
                <a:cs typeface="+mn-lt"/>
              </a:rPr>
              <a:t>of </a:t>
            </a:r>
            <a:r>
              <a:rPr lang="en-GB" sz="2000" dirty="0"/>
              <a:t>demands </a:t>
            </a:r>
            <a:r>
              <a:rPr lang="en-GB" sz="2000" dirty="0">
                <a:ea typeface="+mn-lt"/>
                <a:cs typeface="+mn-lt"/>
              </a:rPr>
              <a:t>for </a:t>
            </a:r>
            <a:r>
              <a:rPr lang="en-GB" sz="2000" dirty="0"/>
              <a:t>educational equality” </a:t>
            </a:r>
            <a:r>
              <a:rPr lang="en-GB" sz="2000" dirty="0">
                <a:ea typeface="+mn-lt"/>
                <a:cs typeface="+mn-lt"/>
              </a:rPr>
              <a:t>(Brooks, 2018, p.756</a:t>
            </a:r>
            <a:r>
              <a:rPr lang="en-GB" sz="2000" dirty="0"/>
              <a:t>).</a:t>
            </a:r>
            <a:endParaRPr lang="en-US" sz="2000"/>
          </a:p>
          <a:p>
            <a:pPr marL="285750" indent="-285750">
              <a:lnSpc>
                <a:spcPct val="150000"/>
              </a:lnSpc>
              <a:buFont typeface="Arial"/>
              <a:buChar char="•"/>
            </a:pPr>
            <a:r>
              <a:rPr lang="en-GB" sz="2000" dirty="0">
                <a:latin typeface="Aptos"/>
                <a:ea typeface="Calibri"/>
                <a:cs typeface="Calibri"/>
              </a:rPr>
              <a:t>In addition to working towards acknowledging absolute alterity, there is an urgent need to homogenise less, to stop wasting resources on research that departs from the assumption that those labelled international are expected to adapt/integrate/assimilate, etc. See </a:t>
            </a:r>
            <a:r>
              <a:rPr lang="en-GB" sz="2000" dirty="0" err="1">
                <a:latin typeface="Aptos"/>
                <a:ea typeface="Calibri"/>
                <a:cs typeface="Calibri"/>
              </a:rPr>
              <a:t>Mittelmeier's</a:t>
            </a:r>
            <a:r>
              <a:rPr lang="en-GB" sz="2000" dirty="0">
                <a:latin typeface="Aptos"/>
                <a:ea typeface="Calibri"/>
                <a:cs typeface="Calibri"/>
              </a:rPr>
              <a:t> recent critique of integration, 2025, or delve deeper into critiques of integration/adaptation -&gt; (Baumann, 2000; Dervin, 2011; Ferri, 2018; </a:t>
            </a:r>
            <a:r>
              <a:rPr lang="en-GB" sz="2000" dirty="0" err="1">
                <a:latin typeface="Aptos"/>
                <a:ea typeface="Calibri"/>
                <a:cs typeface="Calibri"/>
              </a:rPr>
              <a:t>Hannerz</a:t>
            </a:r>
            <a:r>
              <a:rPr lang="en-GB" sz="2000" dirty="0">
                <a:latin typeface="Aptos"/>
                <a:ea typeface="Calibri"/>
                <a:cs typeface="Calibri"/>
              </a:rPr>
              <a:t>, 2009; </a:t>
            </a:r>
            <a:r>
              <a:rPr lang="en-GB" sz="2000" dirty="0" err="1">
                <a:latin typeface="Aptos"/>
                <a:ea typeface="Calibri"/>
                <a:cs typeface="Calibri"/>
              </a:rPr>
              <a:t>Amadassi</a:t>
            </a:r>
            <a:r>
              <a:rPr lang="en-GB" sz="2000" dirty="0">
                <a:latin typeface="Aptos"/>
                <a:ea typeface="Calibri"/>
                <a:cs typeface="Calibri"/>
              </a:rPr>
              <a:t> &amp; Holliday, 2017; Matsuo, 2015; Phillips, 2007)</a:t>
            </a:r>
          </a:p>
          <a:p>
            <a:pPr marL="285750" indent="-285750">
              <a:lnSpc>
                <a:spcPct val="150000"/>
              </a:lnSpc>
              <a:buFont typeface="Arial"/>
              <a:buChar char="•"/>
            </a:pPr>
            <a:r>
              <a:rPr lang="en-GB" sz="2000" dirty="0">
                <a:latin typeface="Aptos"/>
                <a:ea typeface="Calibri"/>
                <a:cs typeface="Calibri"/>
              </a:rPr>
              <a:t>The space has never been homogeneous. It does not make sense to treat it as such in our encounter with students labelled international.</a:t>
            </a:r>
          </a:p>
        </p:txBody>
      </p:sp>
    </p:spTree>
    <p:extLst>
      <p:ext uri="{BB962C8B-B14F-4D97-AF65-F5344CB8AC3E}">
        <p14:creationId xmlns:p14="http://schemas.microsoft.com/office/powerpoint/2010/main" val="805723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F58D9F-C11D-85B5-ED8E-E9533B2C5D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2E7E1CB-F5FD-B025-DFB9-D738A5C17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484533A-F1AB-F1A6-C510-FAA165782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black fabric&#10;&#10;AI-generated content may be incorrect.">
            <a:extLst>
              <a:ext uri="{FF2B5EF4-FFF2-40B4-BE49-F238E27FC236}">
                <a16:creationId xmlns:a16="http://schemas.microsoft.com/office/drawing/2014/main" id="{FADE49DF-0801-3324-B6C8-920578DEB42A}"/>
              </a:ext>
            </a:extLst>
          </p:cNvPr>
          <p:cNvPicPr>
            <a:picLocks noChangeAspect="1"/>
          </p:cNvPicPr>
          <p:nvPr/>
        </p:nvPicPr>
        <p:blipFill>
          <a:blip r:embed="rId2">
            <a:alphaModFix amt="40000"/>
          </a:blip>
          <a:srcRect l="8896" t="1554" r="8762" b="-198"/>
          <a:stretch/>
        </p:blipFill>
        <p:spPr>
          <a:xfrm>
            <a:off x="-170" y="4972"/>
            <a:ext cx="8459788" cy="6859739"/>
          </a:xfrm>
          <a:prstGeom prst="rect">
            <a:avLst/>
          </a:prstGeom>
        </p:spPr>
      </p:pic>
      <p:sp>
        <p:nvSpPr>
          <p:cNvPr id="2" name="Title 1">
            <a:extLst>
              <a:ext uri="{FF2B5EF4-FFF2-40B4-BE49-F238E27FC236}">
                <a16:creationId xmlns:a16="http://schemas.microsoft.com/office/drawing/2014/main" id="{518FD323-3303-185C-DA88-7B6643D45A82}"/>
              </a:ext>
            </a:extLst>
          </p:cNvPr>
          <p:cNvSpPr>
            <a:spLocks noGrp="1"/>
          </p:cNvSpPr>
          <p:nvPr>
            <p:ph type="ctrTitle"/>
          </p:nvPr>
        </p:nvSpPr>
        <p:spPr>
          <a:xfrm>
            <a:off x="1934826" y="5646"/>
            <a:ext cx="8320745" cy="997408"/>
          </a:xfrm>
        </p:spPr>
        <p:txBody>
          <a:bodyPr vert="horz" lIns="91440" tIns="45720" rIns="91440" bIns="45720" rtlCol="0" anchor="b">
            <a:normAutofit/>
          </a:bodyPr>
          <a:lstStyle/>
          <a:p>
            <a:r>
              <a:rPr lang="en-US" sz="3200" dirty="0">
                <a:solidFill>
                  <a:srgbClr val="FFFF00"/>
                </a:solidFill>
              </a:rPr>
              <a:t>EAP: Ethics for Academic Purposes</a:t>
            </a:r>
            <a:br>
              <a:rPr lang="en-US" sz="3200" dirty="0">
                <a:solidFill>
                  <a:srgbClr val="FFFF00"/>
                </a:solidFill>
              </a:rPr>
            </a:br>
            <a:r>
              <a:rPr lang="en-US" sz="2600" dirty="0">
                <a:solidFill>
                  <a:schemeClr val="bg1"/>
                </a:solidFill>
              </a:rPr>
              <a:t>A plea to stand to neoliberalism in higher education</a:t>
            </a:r>
          </a:p>
        </p:txBody>
      </p:sp>
      <p:pic>
        <p:nvPicPr>
          <p:cNvPr id="5" name="Picture 4" descr="A person with different words on her face&#10;&#10;AI-generated content may be incorrect.">
            <a:extLst>
              <a:ext uri="{FF2B5EF4-FFF2-40B4-BE49-F238E27FC236}">
                <a16:creationId xmlns:a16="http://schemas.microsoft.com/office/drawing/2014/main" id="{F9826DED-EDC6-68AE-7192-C4D0E9DAC76B}"/>
              </a:ext>
            </a:extLst>
          </p:cNvPr>
          <p:cNvPicPr>
            <a:picLocks noChangeAspect="1"/>
          </p:cNvPicPr>
          <p:nvPr/>
        </p:nvPicPr>
        <p:blipFill>
          <a:blip r:embed="rId3"/>
          <a:srcRect t="6489" r="49306" b="16581"/>
          <a:stretch/>
        </p:blipFill>
        <p:spPr>
          <a:xfrm>
            <a:off x="9171024" y="-13730"/>
            <a:ext cx="3022847" cy="687231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CC2DEB83-1872-B3FC-4ED3-0F0152E3B93C}"/>
              </a:ext>
            </a:extLst>
          </p:cNvPr>
          <p:cNvSpPr txBox="1"/>
          <p:nvPr/>
        </p:nvSpPr>
        <p:spPr>
          <a:xfrm>
            <a:off x="175907" y="1001411"/>
            <a:ext cx="9680220" cy="32796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GB" sz="2000" dirty="0">
                <a:solidFill>
                  <a:schemeClr val="bg1"/>
                </a:solidFill>
              </a:rPr>
              <a:t>Exploitative internationalisation is increasingly affecting the sustainability of the UK's HE sector. </a:t>
            </a:r>
          </a:p>
          <a:p>
            <a:pPr marL="285750" indent="-285750">
              <a:lnSpc>
                <a:spcPct val="150000"/>
              </a:lnSpc>
              <a:buFont typeface="Arial"/>
              <a:buChar char="•"/>
            </a:pPr>
            <a:r>
              <a:rPr lang="en-GB" sz="2000" dirty="0">
                <a:solidFill>
                  <a:schemeClr val="bg1"/>
                </a:solidFill>
              </a:rPr>
              <a:t>If we are to really address this existential issue, we should start by questioning how we position students labelled international. </a:t>
            </a:r>
          </a:p>
          <a:p>
            <a:pPr marL="285750" indent="-285750">
              <a:lnSpc>
                <a:spcPct val="150000"/>
              </a:lnSpc>
              <a:buFont typeface="Arial"/>
              <a:buChar char="•"/>
            </a:pPr>
            <a:r>
              <a:rPr lang="en-GB" sz="2000" dirty="0">
                <a:solidFill>
                  <a:schemeClr val="bg1"/>
                </a:solidFill>
              </a:rPr>
              <a:t>We should also push against research that, in my view, only serves to emphasise neoliberalism in HE, which ultimately positions students as "an object of knowledge […] rather than an equal partner" </a:t>
            </a:r>
            <a:r>
              <a:rPr lang="en-GB" sz="2000" dirty="0">
                <a:solidFill>
                  <a:schemeClr val="bg1"/>
                </a:solidFill>
                <a:latin typeface="Aptos"/>
                <a:ea typeface="Calibri"/>
                <a:cs typeface="Calibri"/>
              </a:rPr>
              <a:t>(Buckner &amp; Stein, 2020, p.162</a:t>
            </a:r>
            <a:r>
              <a:rPr lang="en-GB" sz="2000" dirty="0">
                <a:solidFill>
                  <a:schemeClr val="bg1"/>
                </a:solidFill>
                <a:ea typeface="Calibri"/>
                <a:cs typeface="Calibri"/>
              </a:rPr>
              <a:t>)</a:t>
            </a:r>
            <a:endParaRPr lang="en-GB" sz="2000" dirty="0">
              <a:solidFill>
                <a:schemeClr val="bg1"/>
              </a:solidFill>
            </a:endParaRPr>
          </a:p>
        </p:txBody>
      </p:sp>
      <p:pic>
        <p:nvPicPr>
          <p:cNvPr id="7" name="Picture 6" descr="A white background with black text&#10;&#10;AI-generated content may be incorrect.">
            <a:extLst>
              <a:ext uri="{FF2B5EF4-FFF2-40B4-BE49-F238E27FC236}">
                <a16:creationId xmlns:a16="http://schemas.microsoft.com/office/drawing/2014/main" id="{04DE9D0C-6281-42EC-ABDD-F553BBE7EF4F}"/>
              </a:ext>
            </a:extLst>
          </p:cNvPr>
          <p:cNvPicPr>
            <a:picLocks noChangeAspect="1"/>
          </p:cNvPicPr>
          <p:nvPr/>
        </p:nvPicPr>
        <p:blipFill>
          <a:blip r:embed="rId4"/>
          <a:srcRect b="29630"/>
          <a:stretch/>
        </p:blipFill>
        <p:spPr>
          <a:xfrm>
            <a:off x="177675" y="4658975"/>
            <a:ext cx="6858000" cy="1072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black text on a white background&#10;&#10;AI-generated content may be incorrect.">
            <a:extLst>
              <a:ext uri="{FF2B5EF4-FFF2-40B4-BE49-F238E27FC236}">
                <a16:creationId xmlns:a16="http://schemas.microsoft.com/office/drawing/2014/main" id="{057A2DC8-7AB6-06D6-3048-927A6302D529}"/>
              </a:ext>
            </a:extLst>
          </p:cNvPr>
          <p:cNvPicPr>
            <a:picLocks noChangeAspect="1"/>
          </p:cNvPicPr>
          <p:nvPr/>
        </p:nvPicPr>
        <p:blipFill>
          <a:blip r:embed="rId5"/>
          <a:srcRect l="471" r="128" b="42857"/>
          <a:stretch/>
        </p:blipFill>
        <p:spPr>
          <a:xfrm>
            <a:off x="1935365" y="5512345"/>
            <a:ext cx="8767388" cy="947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39288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a:extLst>
            <a:ext uri="{FF2B5EF4-FFF2-40B4-BE49-F238E27FC236}">
              <a16:creationId xmlns:a16="http://schemas.microsoft.com/office/drawing/2014/main" id="{243B9F60-FF14-C5CD-B047-04E84996111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D970CD2-92FF-1590-AA02-7891553476D3}"/>
              </a:ext>
            </a:extLst>
          </p:cNvPr>
          <p:cNvSpPr txBox="1"/>
          <p:nvPr/>
        </p:nvSpPr>
        <p:spPr>
          <a:xfrm>
            <a:off x="227914" y="440724"/>
            <a:ext cx="45211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FFFFFF"/>
                </a:solidFill>
                <a:latin typeface="Aptos Display"/>
              </a:rPr>
              <a:t>Basic Assumptions</a:t>
            </a:r>
            <a:endParaRPr lang="en-US" sz="3600"/>
          </a:p>
        </p:txBody>
      </p:sp>
      <p:sp>
        <p:nvSpPr>
          <p:cNvPr id="4" name="TextBox 3">
            <a:extLst>
              <a:ext uri="{FF2B5EF4-FFF2-40B4-BE49-F238E27FC236}">
                <a16:creationId xmlns:a16="http://schemas.microsoft.com/office/drawing/2014/main" id="{33EE6DAE-F1E4-FE2E-1E2E-8909BE56CFAB}"/>
              </a:ext>
            </a:extLst>
          </p:cNvPr>
          <p:cNvSpPr txBox="1"/>
          <p:nvPr/>
        </p:nvSpPr>
        <p:spPr>
          <a:xfrm>
            <a:off x="200454" y="1470454"/>
            <a:ext cx="11791091" cy="41623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ct val="0"/>
              </a:spcBef>
            </a:pPr>
            <a:r>
              <a:rPr lang="en-US" sz="2300" dirty="0">
                <a:latin typeface="Aptos Display"/>
              </a:rPr>
              <a:t>​</a:t>
            </a:r>
            <a:r>
              <a:rPr lang="en-US" sz="3600" dirty="0">
                <a:solidFill>
                  <a:schemeClr val="bg1"/>
                </a:solidFill>
                <a:latin typeface="Aptos Display"/>
              </a:rPr>
              <a:t>- </a:t>
            </a:r>
            <a:r>
              <a:rPr lang="en-US" sz="3600" dirty="0">
                <a:solidFill>
                  <a:srgbClr val="FFFFFF"/>
                </a:solidFill>
                <a:latin typeface="Aptos Display"/>
              </a:rPr>
              <a:t>That everyone working with students wants to change something (inspired by Ding 2016; </a:t>
            </a:r>
            <a:r>
              <a:rPr lang="en-US" sz="3600" err="1">
                <a:solidFill>
                  <a:srgbClr val="FFFFFF"/>
                </a:solidFill>
                <a:latin typeface="Aptos Display"/>
              </a:rPr>
              <a:t>Monbec</a:t>
            </a:r>
            <a:r>
              <a:rPr lang="en-US" sz="3600" dirty="0">
                <a:solidFill>
                  <a:srgbClr val="FFFFFF"/>
                </a:solidFill>
                <a:latin typeface="Aptos Display"/>
              </a:rPr>
              <a:t> &amp; Ding, 2024). </a:t>
            </a:r>
            <a:r>
              <a:rPr lang="en-US" sz="3600" dirty="0">
                <a:latin typeface="Aptos Display"/>
              </a:rPr>
              <a:t>​</a:t>
            </a:r>
            <a:br>
              <a:rPr lang="en-US" sz="3600" dirty="0">
                <a:latin typeface="Aptos Display"/>
              </a:rPr>
            </a:br>
            <a:r>
              <a:rPr lang="en-US" sz="3600" dirty="0">
                <a:solidFill>
                  <a:srgbClr val="FFFFFF"/>
                </a:solidFill>
                <a:latin typeface="Aptos Display"/>
              </a:rPr>
              <a:t>- That, in the eyes of educators, this change is innocent and well-intentioned. </a:t>
            </a:r>
            <a:r>
              <a:rPr lang="en-US" sz="3600" dirty="0">
                <a:latin typeface="Aptos Display"/>
              </a:rPr>
              <a:t>​</a:t>
            </a:r>
            <a:br>
              <a:rPr lang="en-US" sz="3600" dirty="0">
                <a:latin typeface="Aptos Display"/>
              </a:rPr>
            </a:br>
            <a:r>
              <a:rPr lang="en-US" sz="3600" dirty="0">
                <a:solidFill>
                  <a:srgbClr val="FFFFFF"/>
                </a:solidFill>
                <a:latin typeface="Aptos Display"/>
              </a:rPr>
              <a:t>- That, while enacting change, one might make things worse. </a:t>
            </a:r>
            <a:r>
              <a:rPr lang="en-US" sz="3600" dirty="0">
                <a:latin typeface="Aptos Display"/>
              </a:rPr>
              <a:t>​</a:t>
            </a:r>
            <a:endParaRPr lang="en-US" sz="3600" dirty="0"/>
          </a:p>
        </p:txBody>
      </p:sp>
    </p:spTree>
    <p:extLst>
      <p:ext uri="{BB962C8B-B14F-4D97-AF65-F5344CB8AC3E}">
        <p14:creationId xmlns:p14="http://schemas.microsoft.com/office/powerpoint/2010/main" val="1883586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29EF6-47BF-5483-4096-5D505115E6E0}"/>
            </a:ext>
          </a:extLst>
        </p:cNvPr>
        <p:cNvGrpSpPr/>
        <p:nvPr/>
      </p:nvGrpSpPr>
      <p:grpSpPr>
        <a:xfrm>
          <a:off x="0" y="0"/>
          <a:ext cx="0" cy="0"/>
          <a:chOff x="0" y="0"/>
          <a:chExt cx="0" cy="0"/>
        </a:xfrm>
      </p:grpSpPr>
      <p:pic>
        <p:nvPicPr>
          <p:cNvPr id="3" name="Picture 2" descr="A white surface with small ripples&#10;&#10;AI-generated content may be incorrect.">
            <a:extLst>
              <a:ext uri="{FF2B5EF4-FFF2-40B4-BE49-F238E27FC236}">
                <a16:creationId xmlns:a16="http://schemas.microsoft.com/office/drawing/2014/main" id="{5CAD7275-7562-4BAD-F619-EFCDB156C96F}"/>
              </a:ext>
            </a:extLst>
          </p:cNvPr>
          <p:cNvPicPr>
            <a:picLocks noChangeAspect="1"/>
          </p:cNvPicPr>
          <p:nvPr/>
        </p:nvPicPr>
        <p:blipFill>
          <a:blip r:embed="rId2"/>
          <a:srcRect r="25" b="15752"/>
          <a:stretch/>
        </p:blipFill>
        <p:spPr>
          <a:xfrm>
            <a:off x="-1716" y="0"/>
            <a:ext cx="12200556" cy="6860638"/>
          </a:xfrm>
          <a:prstGeom prst="rect">
            <a:avLst/>
          </a:prstGeom>
        </p:spPr>
      </p:pic>
      <p:sp>
        <p:nvSpPr>
          <p:cNvPr id="4" name="TextBox 3">
            <a:extLst>
              <a:ext uri="{FF2B5EF4-FFF2-40B4-BE49-F238E27FC236}">
                <a16:creationId xmlns:a16="http://schemas.microsoft.com/office/drawing/2014/main" id="{9963E88F-3857-C502-5DE2-8DB21EE9EAE0}"/>
              </a:ext>
            </a:extLst>
          </p:cNvPr>
          <p:cNvSpPr txBox="1"/>
          <p:nvPr/>
        </p:nvSpPr>
        <p:spPr>
          <a:xfrm>
            <a:off x="189720" y="166837"/>
            <a:ext cx="14388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References</a:t>
            </a:r>
          </a:p>
        </p:txBody>
      </p:sp>
      <p:pic>
        <p:nvPicPr>
          <p:cNvPr id="7" name="Picture 6" descr="A white paper with wrinkles&#10;&#10;AI-generated content may be incorrect.">
            <a:extLst>
              <a:ext uri="{FF2B5EF4-FFF2-40B4-BE49-F238E27FC236}">
                <a16:creationId xmlns:a16="http://schemas.microsoft.com/office/drawing/2014/main" id="{38020D82-7B1C-326A-A1E7-FBAD9BD505AD}"/>
              </a:ext>
            </a:extLst>
          </p:cNvPr>
          <p:cNvPicPr>
            <a:picLocks noChangeAspect="1"/>
          </p:cNvPicPr>
          <p:nvPr/>
        </p:nvPicPr>
        <p:blipFill>
          <a:blip r:embed="rId3"/>
          <a:srcRect l="-14" r="-76" b="15625"/>
          <a:stretch/>
        </p:blipFill>
        <p:spPr>
          <a:xfrm>
            <a:off x="1661" y="0"/>
            <a:ext cx="12188994" cy="6864124"/>
          </a:xfrm>
          <a:prstGeom prst="rect">
            <a:avLst/>
          </a:prstGeom>
        </p:spPr>
      </p:pic>
      <p:sp>
        <p:nvSpPr>
          <p:cNvPr id="5" name="TextBox 4">
            <a:extLst>
              <a:ext uri="{FF2B5EF4-FFF2-40B4-BE49-F238E27FC236}">
                <a16:creationId xmlns:a16="http://schemas.microsoft.com/office/drawing/2014/main" id="{E5CF3DCF-E75B-8E7A-7010-B9A22450A615}"/>
              </a:ext>
            </a:extLst>
          </p:cNvPr>
          <p:cNvSpPr txBox="1"/>
          <p:nvPr/>
        </p:nvSpPr>
        <p:spPr>
          <a:xfrm>
            <a:off x="116704" y="349955"/>
            <a:ext cx="11955844"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r>
              <a:rPr lang="en-US" sz="1600" dirty="0">
                <a:solidFill>
                  <a:srgbClr val="000000"/>
                </a:solidFill>
                <a:ea typeface="+mn-lt"/>
                <a:cs typeface="+mn-lt"/>
              </a:rPr>
              <a:t>Ahmed, S. 2006. The </a:t>
            </a:r>
            <a:r>
              <a:rPr lang="en-US" sz="1600" dirty="0" err="1">
                <a:solidFill>
                  <a:srgbClr val="000000"/>
                </a:solidFill>
                <a:ea typeface="+mn-lt"/>
                <a:cs typeface="+mn-lt"/>
              </a:rPr>
              <a:t>Nonperformativity</a:t>
            </a:r>
            <a:r>
              <a:rPr lang="en-US" sz="1600" dirty="0">
                <a:solidFill>
                  <a:srgbClr val="000000"/>
                </a:solidFill>
                <a:ea typeface="+mn-lt"/>
                <a:cs typeface="+mn-lt"/>
              </a:rPr>
              <a:t> of Antiracism. </a:t>
            </a:r>
            <a:r>
              <a:rPr lang="en-US" sz="1600" i="1" dirty="0">
                <a:solidFill>
                  <a:srgbClr val="000000"/>
                </a:solidFill>
                <a:ea typeface="+mn-lt"/>
                <a:cs typeface="+mn-lt"/>
              </a:rPr>
              <a:t>Meridians (Middletown, Conn.)</a:t>
            </a:r>
            <a:r>
              <a:rPr lang="en-US" sz="1600" dirty="0">
                <a:solidFill>
                  <a:srgbClr val="000000"/>
                </a:solidFill>
                <a:ea typeface="+mn-lt"/>
                <a:cs typeface="+mn-lt"/>
              </a:rPr>
              <a:t>. </a:t>
            </a:r>
            <a:r>
              <a:rPr lang="en-US" sz="1600" b="1" dirty="0">
                <a:solidFill>
                  <a:srgbClr val="000000"/>
                </a:solidFill>
                <a:ea typeface="+mn-lt"/>
                <a:cs typeface="+mn-lt"/>
              </a:rPr>
              <a:t>7</a:t>
            </a:r>
            <a:r>
              <a:rPr lang="en-US" sz="1600" dirty="0">
                <a:solidFill>
                  <a:srgbClr val="000000"/>
                </a:solidFill>
                <a:ea typeface="+mn-lt"/>
                <a:cs typeface="+mn-lt"/>
              </a:rPr>
              <a:t>(1), pp.104–126. </a:t>
            </a:r>
            <a:endParaRPr lang="en-US" sz="1600" dirty="0">
              <a:ea typeface="+mn-lt"/>
              <a:cs typeface="+mn-lt"/>
            </a:endParaRPr>
          </a:p>
          <a:p>
            <a:pPr marL="285750" indent="-285750"/>
            <a:r>
              <a:rPr lang="en-US" sz="1600" dirty="0" err="1">
                <a:solidFill>
                  <a:srgbClr val="262626"/>
                </a:solidFill>
                <a:ea typeface="+mn-lt"/>
                <a:cs typeface="+mn-lt"/>
              </a:rPr>
              <a:t>Amadasi</a:t>
            </a:r>
            <a:r>
              <a:rPr lang="en-US" sz="1600" dirty="0">
                <a:solidFill>
                  <a:srgbClr val="262626"/>
                </a:solidFill>
                <a:ea typeface="+mn-lt"/>
                <a:cs typeface="+mn-lt"/>
              </a:rPr>
              <a:t>, S. and Holliday, A. 2017. Block and thread intercultural narratives </a:t>
            </a:r>
            <a:r>
              <a:rPr lang="en-US" sz="1600" dirty="0">
                <a:solidFill>
                  <a:srgbClr val="262626"/>
                </a:solidFill>
                <a:latin typeface="Aptos"/>
                <a:cs typeface="Arial"/>
              </a:rPr>
              <a:t>and positioning: conversations with newly arrived postgraduate students</a:t>
            </a:r>
            <a:r>
              <a:rPr lang="en-US" sz="1600" dirty="0">
                <a:solidFill>
                  <a:srgbClr val="262626"/>
                </a:solidFill>
                <a:ea typeface="+mn-lt"/>
                <a:cs typeface="+mn-lt"/>
              </a:rPr>
              <a:t>. </a:t>
            </a:r>
            <a:r>
              <a:rPr lang="en-US" sz="1600" dirty="0">
                <a:ea typeface="+mn-lt"/>
                <a:cs typeface="+mn-lt"/>
              </a:rPr>
              <a:t>Language and Intercultural Communication. 17(3), pp.254-269.</a:t>
            </a:r>
            <a:r>
              <a:rPr lang="en-US" sz="1600" dirty="0">
                <a:cs typeface="Arial"/>
              </a:rPr>
              <a:t> DOI:10.1080/14708477.2016.1276583 </a:t>
            </a:r>
            <a:endParaRPr lang="en-US" sz="1600" dirty="0"/>
          </a:p>
          <a:p>
            <a:pPr marL="285750" indent="-285750"/>
            <a:r>
              <a:rPr lang="en-US" sz="1600">
                <a:solidFill>
                  <a:srgbClr val="262626"/>
                </a:solidFill>
                <a:latin typeface="Aptos"/>
                <a:cs typeface="Arial"/>
              </a:rPr>
              <a:t>Bauman, Z. 2000. Liquid Modernity. Cambridge: Polity Press. </a:t>
            </a:r>
            <a:r>
              <a:rPr lang="en-US" sz="1600" dirty="0">
                <a:latin typeface="Aptos"/>
                <a:cs typeface="Arial"/>
              </a:rPr>
              <a:t> </a:t>
            </a:r>
          </a:p>
          <a:p>
            <a:pPr marL="285750" indent="-285750"/>
            <a:r>
              <a:rPr lang="en-US" sz="1600">
                <a:solidFill>
                  <a:srgbClr val="262626"/>
                </a:solidFill>
                <a:latin typeface="Aptos"/>
                <a:cs typeface="Arial"/>
              </a:rPr>
              <a:t>Bennett, M. 1993. Towards </a:t>
            </a:r>
            <a:r>
              <a:rPr lang="en-US" sz="1600" err="1">
                <a:solidFill>
                  <a:srgbClr val="262626"/>
                </a:solidFill>
                <a:latin typeface="Aptos"/>
                <a:cs typeface="Arial"/>
              </a:rPr>
              <a:t>ethnorelativism</a:t>
            </a:r>
            <a:r>
              <a:rPr lang="en-US" sz="1600">
                <a:solidFill>
                  <a:srgbClr val="262626"/>
                </a:solidFill>
                <a:latin typeface="Aptos"/>
                <a:cs typeface="Arial"/>
              </a:rPr>
              <a:t>: A developmental model of intercultural sensitivity. In: Paige, M. ed. Education for the intercultural experience. </a:t>
            </a:r>
            <a:r>
              <a:rPr lang="en-US" sz="1600">
                <a:latin typeface="Aptos"/>
                <a:cs typeface="Arial"/>
              </a:rPr>
              <a:t>Yarmouth, ME: Intercultural Press, pp.21-71. </a:t>
            </a:r>
            <a:endParaRPr lang="en-US" sz="1600" dirty="0">
              <a:latin typeface="Aptos"/>
              <a:cs typeface="Arial"/>
            </a:endParaRPr>
          </a:p>
          <a:p>
            <a:pPr marL="285750" indent="-285750"/>
            <a:r>
              <a:rPr lang="en-US" sz="1600">
                <a:solidFill>
                  <a:srgbClr val="262626"/>
                </a:solidFill>
                <a:latin typeface="Aptos"/>
                <a:cs typeface="Arial"/>
              </a:rPr>
              <a:t>Brooks, R. 2018. The construction of higher education students in English policy documents. British Journal of Sociology of Education. 39(6), pp.745- 761. </a:t>
            </a:r>
            <a:r>
              <a:rPr lang="en-US" sz="1600">
                <a:latin typeface="Aptos"/>
                <a:cs typeface="Arial"/>
              </a:rPr>
              <a:t>DOI:10.1080/01425692.2017.1406339 </a:t>
            </a:r>
            <a:endParaRPr lang="en-US" sz="1600" dirty="0">
              <a:latin typeface="Aptos"/>
              <a:cs typeface="Arial"/>
            </a:endParaRPr>
          </a:p>
          <a:p>
            <a:pPr marL="285750" indent="-285750"/>
            <a:r>
              <a:rPr lang="en-US" sz="1600">
                <a:latin typeface="Aptos"/>
                <a:cs typeface="Arial"/>
              </a:rPr>
              <a:t>Brown, W. 2015. </a:t>
            </a:r>
            <a:r>
              <a:rPr lang="en-GB" sz="1600" i="1">
                <a:latin typeface="Aptos"/>
                <a:cs typeface="Arial"/>
              </a:rPr>
              <a:t>Undoing the demos: Neoliberalism’s stealth revolution</a:t>
            </a:r>
            <a:r>
              <a:rPr lang="en-GB" sz="1600">
                <a:latin typeface="Aptos"/>
                <a:cs typeface="Arial"/>
              </a:rPr>
              <a:t>. New York: Zone Books.</a:t>
            </a:r>
            <a:r>
              <a:rPr lang="en-US" sz="1600" dirty="0">
                <a:latin typeface="Aptos"/>
                <a:cs typeface="Arial"/>
              </a:rPr>
              <a:t> </a:t>
            </a:r>
          </a:p>
          <a:p>
            <a:pPr marL="285750" indent="-285750"/>
            <a:r>
              <a:rPr lang="en-US" sz="1600">
                <a:latin typeface="Aptos"/>
                <a:cs typeface="Arial"/>
              </a:rPr>
              <a:t>Buckner, E. and Stein, S. 2020. What Counts as Internationalization? Deconstructing the Internationalization Imperative. </a:t>
            </a:r>
            <a:r>
              <a:rPr lang="en-GB" sz="1600" i="1">
                <a:latin typeface="Aptos"/>
                <a:cs typeface="Arial"/>
              </a:rPr>
              <a:t>Journal of Studies in International Education. </a:t>
            </a:r>
            <a:r>
              <a:rPr lang="en-GB" sz="1600" b="1">
                <a:latin typeface="Aptos"/>
                <a:cs typeface="Arial"/>
              </a:rPr>
              <a:t>24</a:t>
            </a:r>
            <a:r>
              <a:rPr lang="en-GB" sz="1600">
                <a:latin typeface="Aptos"/>
                <a:cs typeface="Arial"/>
              </a:rPr>
              <a:t>(2), pp.151-166. </a:t>
            </a:r>
            <a:r>
              <a:rPr lang="en-GB" sz="1600" u="sng" dirty="0">
                <a:latin typeface="Aptos"/>
                <a:cs typeface="Arial"/>
                <a:hlinkClick r:id="rId4"/>
              </a:rPr>
              <a:t>https://doi.org/10.1177/1028315319829878</a:t>
            </a:r>
            <a:r>
              <a:rPr lang="en-GB" sz="1600" dirty="0">
                <a:latin typeface="Aptos"/>
                <a:cs typeface="Arial"/>
              </a:rPr>
              <a:t> </a:t>
            </a:r>
            <a:r>
              <a:rPr lang="en-US" sz="1600" dirty="0">
                <a:latin typeface="Aptos"/>
                <a:cs typeface="Arial"/>
              </a:rPr>
              <a:t> </a:t>
            </a:r>
          </a:p>
          <a:p>
            <a:pPr marL="285750" indent="-285750"/>
            <a:r>
              <a:rPr lang="en-GB" sz="1600">
                <a:ea typeface="+mn-lt"/>
                <a:cs typeface="+mn-lt"/>
              </a:rPr>
              <a:t>Bunce, L., Baird, A. and Jones</a:t>
            </a:r>
            <a:r>
              <a:rPr lang="en-GB" sz="1600">
                <a:latin typeface="Aptos"/>
                <a:cs typeface="Arial"/>
              </a:rPr>
              <a:t>, S. E. 2017 The student-as-consumer approach in higher education and its effects on academic performance, </a:t>
            </a:r>
            <a:r>
              <a:rPr lang="en-GB" sz="1600" i="1">
                <a:latin typeface="Aptos"/>
                <a:cs typeface="Arial"/>
              </a:rPr>
              <a:t>Studies in Higher Education</a:t>
            </a:r>
            <a:r>
              <a:rPr lang="en-GB" sz="1600">
                <a:latin typeface="Aptos"/>
                <a:cs typeface="Arial"/>
              </a:rPr>
              <a:t>. </a:t>
            </a:r>
            <a:r>
              <a:rPr lang="en-GB" sz="1600" b="1">
                <a:latin typeface="Aptos"/>
                <a:cs typeface="Arial"/>
              </a:rPr>
              <a:t>42</a:t>
            </a:r>
            <a:r>
              <a:rPr lang="en-GB" sz="1600">
                <a:latin typeface="Aptos"/>
                <a:cs typeface="Arial"/>
              </a:rPr>
              <a:t>(11), pp.1958-1978. DOI:10.1080/03075079.2015.1127908</a:t>
            </a:r>
            <a:r>
              <a:rPr lang="en-US" sz="1600" dirty="0">
                <a:latin typeface="Aptos"/>
                <a:cs typeface="Arial"/>
              </a:rPr>
              <a:t> </a:t>
            </a:r>
            <a:endParaRPr lang="en-US" sz="1600">
              <a:latin typeface="Aptos"/>
            </a:endParaRPr>
          </a:p>
          <a:p>
            <a:pPr marL="285750" indent="-285750"/>
            <a:r>
              <a:rPr lang="en-US" sz="1600" dirty="0">
                <a:solidFill>
                  <a:srgbClr val="262626"/>
                </a:solidFill>
                <a:latin typeface="Aptos"/>
                <a:ea typeface="Open Sans"/>
                <a:cs typeface="Open Sans"/>
              </a:rPr>
              <a:t>Cena, E., Burns</a:t>
            </a:r>
            <a:r>
              <a:rPr lang="en-US" sz="1600" dirty="0">
                <a:solidFill>
                  <a:srgbClr val="262626"/>
                </a:solidFill>
                <a:ea typeface="+mn-lt"/>
                <a:cs typeface="+mn-lt"/>
              </a:rPr>
              <a:t>, S. and Wilson</a:t>
            </a:r>
            <a:r>
              <a:rPr lang="en-US" sz="1600" dirty="0">
                <a:solidFill>
                  <a:srgbClr val="262626"/>
                </a:solidFill>
                <a:latin typeface="Aptos"/>
                <a:ea typeface="Open Sans"/>
                <a:cs typeface="Open Sans"/>
              </a:rPr>
              <a:t>, P. 2021. Sense of Belonging and the Intercultural and Academic Experiences Among International Students at a University </a:t>
            </a:r>
            <a:r>
              <a:rPr lang="en-US" sz="1600" dirty="0">
                <a:solidFill>
                  <a:srgbClr val="000000"/>
                </a:solidFill>
                <a:latin typeface="Aptos"/>
                <a:ea typeface="Open Sans"/>
                <a:cs typeface="Open Sans"/>
              </a:rPr>
              <a:t>in Northern Ireland.  </a:t>
            </a:r>
            <a:r>
              <a:rPr lang="en-US" sz="1600" i="1" dirty="0">
                <a:solidFill>
                  <a:srgbClr val="000000"/>
                </a:solidFill>
                <a:latin typeface="Aptos"/>
                <a:ea typeface="Open Sans"/>
                <a:cs typeface="Open Sans"/>
              </a:rPr>
              <a:t>Journal of International Students, 11</a:t>
            </a:r>
            <a:r>
              <a:rPr lang="en-US" sz="1600" dirty="0">
                <a:solidFill>
                  <a:srgbClr val="000000"/>
                </a:solidFill>
                <a:latin typeface="Aptos"/>
                <a:ea typeface="Open Sans"/>
                <a:cs typeface="Open Sans"/>
              </a:rPr>
              <a:t>(4), pp. 812–831</a:t>
            </a:r>
            <a:r>
              <a:rPr lang="en-US" sz="1600" dirty="0">
                <a:solidFill>
                  <a:srgbClr val="000000"/>
                </a:solidFill>
                <a:ea typeface="+mn-lt"/>
                <a:cs typeface="+mn-lt"/>
              </a:rPr>
              <a:t>. doi:10.32674/jis.v11i4.2541. </a:t>
            </a:r>
            <a:endParaRPr lang="en-US" sz="1600"/>
          </a:p>
          <a:p>
            <a:pPr marL="285750" indent="-285750"/>
            <a:r>
              <a:rPr lang="en-US" sz="1600" dirty="0">
                <a:solidFill>
                  <a:srgbClr val="000000"/>
                </a:solidFill>
                <a:ea typeface="+mn-lt"/>
                <a:cs typeface="+mn-lt"/>
              </a:rPr>
              <a:t>Consoli, S 2024, 'What motivates Chinese students to study in the UK? A fresh perspective through a ‘small-lens’', </a:t>
            </a:r>
            <a:r>
              <a:rPr lang="en-US" sz="1600" i="1" dirty="0">
                <a:solidFill>
                  <a:srgbClr val="000000"/>
                </a:solidFill>
                <a:ea typeface="+mn-lt"/>
                <a:cs typeface="+mn-lt"/>
              </a:rPr>
              <a:t>Higher Education, vol. 88</a:t>
            </a:r>
            <a:r>
              <a:rPr lang="en-US" sz="1600" dirty="0">
                <a:solidFill>
                  <a:srgbClr val="000000"/>
                </a:solidFill>
                <a:ea typeface="+mn-lt"/>
                <a:cs typeface="+mn-lt"/>
              </a:rPr>
              <a:t>(4), pp. 1589-1610. </a:t>
            </a:r>
            <a:r>
              <a:rPr lang="en-US" sz="1600" u="sng" dirty="0">
                <a:solidFill>
                  <a:srgbClr val="000000"/>
                </a:solidFill>
                <a:ea typeface="+mn-lt"/>
                <a:cs typeface="+mn-lt"/>
                <a:hlinkClick r:id="rId5"/>
              </a:rPr>
              <a:t>https://doi.org/10.1007/s10734-024-01184-3</a:t>
            </a:r>
            <a:r>
              <a:rPr lang="en-US" sz="1600" dirty="0">
                <a:solidFill>
                  <a:srgbClr val="000000"/>
                </a:solidFill>
                <a:ea typeface="+mn-lt"/>
                <a:cs typeface="+mn-lt"/>
              </a:rPr>
              <a:t> </a:t>
            </a:r>
            <a:endParaRPr lang="en-US" sz="1600"/>
          </a:p>
          <a:p>
            <a:pPr marL="285750" indent="-285750"/>
            <a:r>
              <a:rPr lang="en-US" sz="1600" dirty="0">
                <a:solidFill>
                  <a:srgbClr val="262626"/>
                </a:solidFill>
                <a:ea typeface="+mn-lt"/>
                <a:cs typeface="+mn-lt"/>
              </a:rPr>
              <a:t>de Wit, H., Hunter, F., Howard, L. and Egron-Polak, E. 2015. </a:t>
            </a:r>
            <a:r>
              <a:rPr lang="en-US" sz="1600" err="1">
                <a:solidFill>
                  <a:srgbClr val="262626"/>
                </a:solidFill>
                <a:ea typeface="+mn-lt"/>
                <a:cs typeface="+mn-lt"/>
              </a:rPr>
              <a:t>Internationalisation</a:t>
            </a:r>
            <a:r>
              <a:rPr lang="en-US" sz="1600" dirty="0">
                <a:solidFill>
                  <a:srgbClr val="262626"/>
                </a:solidFill>
                <a:ea typeface="+mn-lt"/>
                <a:cs typeface="+mn-lt"/>
              </a:rPr>
              <a:t> of higher education: A study for the European Parliament. </a:t>
            </a:r>
            <a:r>
              <a:rPr lang="en-US" sz="1600" u="sng" dirty="0">
                <a:solidFill>
                  <a:srgbClr val="000000"/>
                </a:solidFill>
                <a:ea typeface="+mn-lt"/>
                <a:cs typeface="+mn-lt"/>
                <a:hlinkClick r:id="rId6"/>
              </a:rPr>
              <a:t>https://www.europarl.europa.eu/RegData/etudes/STUD/2015/540370/IPOL_</a:t>
            </a:r>
            <a:r>
              <a:rPr lang="en-US" sz="1600" dirty="0">
                <a:solidFill>
                  <a:srgbClr val="000000"/>
                </a:solidFill>
                <a:ea typeface="+mn-lt"/>
                <a:cs typeface="+mn-lt"/>
              </a:rPr>
              <a:t> STU(2015)540370_EN.pdf  </a:t>
            </a:r>
            <a:endParaRPr lang="en-US" sz="1600"/>
          </a:p>
          <a:p>
            <a:pPr marL="285750" indent="-285750"/>
            <a:r>
              <a:rPr lang="en-US" sz="1600" dirty="0">
                <a:solidFill>
                  <a:srgbClr val="262626"/>
                </a:solidFill>
                <a:ea typeface="+mn-lt"/>
                <a:cs typeface="+mn-lt"/>
              </a:rPr>
              <a:t>Deardorff, D. K. 2011. Assessing intercultural competence. New Directions for Institutional Research. 2011(149), pp.65-79. doi:10.1002/ir.381</a:t>
            </a:r>
            <a:r>
              <a:rPr lang="en-US" sz="1600" dirty="0">
                <a:solidFill>
                  <a:srgbClr val="000000"/>
                </a:solidFill>
                <a:ea typeface="+mn-lt"/>
                <a:cs typeface="+mn-lt"/>
              </a:rPr>
              <a:t> </a:t>
            </a:r>
            <a:endParaRPr lang="en-US" sz="1600"/>
          </a:p>
          <a:p>
            <a:pPr marL="285750" indent="-285750"/>
            <a:r>
              <a:rPr lang="en-US" sz="1600" dirty="0">
                <a:solidFill>
                  <a:srgbClr val="000000"/>
                </a:solidFill>
                <a:ea typeface="+mn-lt"/>
                <a:cs typeface="+mn-lt"/>
              </a:rPr>
              <a:t>Dervin, F. 2011. A plea for change in research on intercultural discourses: A ‘liquid’ approach to the study of the acculturation of Chinese students. </a:t>
            </a:r>
            <a:r>
              <a:rPr lang="en-GB" sz="1600" i="1" dirty="0">
                <a:solidFill>
                  <a:srgbClr val="000000"/>
                </a:solidFill>
                <a:ea typeface="+mn-lt"/>
                <a:cs typeface="+mn-lt"/>
              </a:rPr>
              <a:t>Journal of Multicultural Discourses</a:t>
            </a:r>
            <a:r>
              <a:rPr lang="en-GB" sz="1600" dirty="0">
                <a:solidFill>
                  <a:srgbClr val="000000"/>
                </a:solidFill>
                <a:ea typeface="+mn-lt"/>
                <a:cs typeface="+mn-lt"/>
              </a:rPr>
              <a:t>. </a:t>
            </a:r>
            <a:r>
              <a:rPr lang="en-GB" sz="1600" b="1" dirty="0">
                <a:solidFill>
                  <a:srgbClr val="000000"/>
                </a:solidFill>
                <a:ea typeface="+mn-lt"/>
                <a:cs typeface="+mn-lt"/>
              </a:rPr>
              <a:t>6</a:t>
            </a:r>
            <a:r>
              <a:rPr lang="en-GB" sz="1600" dirty="0">
                <a:solidFill>
                  <a:srgbClr val="000000"/>
                </a:solidFill>
                <a:ea typeface="+mn-lt"/>
                <a:cs typeface="+mn-lt"/>
              </a:rPr>
              <a:t>(1), pp.37-52. DOI:10.1080/17447143.2010.532218</a:t>
            </a:r>
            <a:r>
              <a:rPr lang="en-US" sz="1600" dirty="0">
                <a:solidFill>
                  <a:srgbClr val="000000"/>
                </a:solidFill>
                <a:ea typeface="+mn-lt"/>
                <a:cs typeface="+mn-lt"/>
              </a:rPr>
              <a:t> </a:t>
            </a:r>
            <a:endParaRPr lang="en-US" sz="1600"/>
          </a:p>
          <a:p>
            <a:pPr marL="285750" indent="-285750"/>
            <a:r>
              <a:rPr lang="en-US" sz="1600" dirty="0">
                <a:solidFill>
                  <a:srgbClr val="000000"/>
                </a:solidFill>
                <a:ea typeface="+mn-lt"/>
                <a:cs typeface="+mn-lt"/>
              </a:rPr>
              <a:t>Ding, A. 2016. EAP as pharmakon: Are we all neoliberals now? </a:t>
            </a:r>
            <a:r>
              <a:rPr lang="en-US" sz="1600" u="sng" dirty="0">
                <a:solidFill>
                  <a:srgbClr val="000000"/>
                </a:solidFill>
                <a:ea typeface="+mn-lt"/>
                <a:cs typeface="+mn-lt"/>
                <a:hlinkClick r:id="rId7"/>
              </a:rPr>
              <a:t>https://teachingeap.wordpress.com/2016/02/19/eap-as-pharmakon-are-we-all-neoliberals-now/</a:t>
            </a:r>
            <a:r>
              <a:rPr lang="en-US" sz="1600" dirty="0">
                <a:solidFill>
                  <a:srgbClr val="000000"/>
                </a:solidFill>
                <a:ea typeface="+mn-lt"/>
                <a:cs typeface="+mn-lt"/>
              </a:rPr>
              <a:t>  </a:t>
            </a:r>
            <a:endParaRPr lang="en-US" sz="1600">
              <a:solidFill>
                <a:srgbClr val="000000"/>
              </a:solidFill>
              <a:ea typeface="Open Sans"/>
              <a:cs typeface="Open Sans"/>
            </a:endParaRPr>
          </a:p>
        </p:txBody>
      </p:sp>
    </p:spTree>
    <p:extLst>
      <p:ext uri="{BB962C8B-B14F-4D97-AF65-F5344CB8AC3E}">
        <p14:creationId xmlns:p14="http://schemas.microsoft.com/office/powerpoint/2010/main" val="1005209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1C089-F208-4776-E13E-D29F828C349A}"/>
            </a:ext>
          </a:extLst>
        </p:cNvPr>
        <p:cNvGrpSpPr/>
        <p:nvPr/>
      </p:nvGrpSpPr>
      <p:grpSpPr>
        <a:xfrm>
          <a:off x="0" y="0"/>
          <a:ext cx="0" cy="0"/>
          <a:chOff x="0" y="0"/>
          <a:chExt cx="0" cy="0"/>
        </a:xfrm>
      </p:grpSpPr>
      <p:pic>
        <p:nvPicPr>
          <p:cNvPr id="3" name="Picture 2" descr="A white surface with small ripples&#10;&#10;AI-generated content may be incorrect.">
            <a:extLst>
              <a:ext uri="{FF2B5EF4-FFF2-40B4-BE49-F238E27FC236}">
                <a16:creationId xmlns:a16="http://schemas.microsoft.com/office/drawing/2014/main" id="{0D5881AC-8EE7-3BC8-3152-EFE22CEE5A27}"/>
              </a:ext>
            </a:extLst>
          </p:cNvPr>
          <p:cNvPicPr>
            <a:picLocks noChangeAspect="1"/>
          </p:cNvPicPr>
          <p:nvPr/>
        </p:nvPicPr>
        <p:blipFill>
          <a:blip r:embed="rId2"/>
          <a:srcRect r="25" b="15752"/>
          <a:stretch/>
        </p:blipFill>
        <p:spPr>
          <a:xfrm>
            <a:off x="-1716" y="0"/>
            <a:ext cx="12200556" cy="6860638"/>
          </a:xfrm>
          <a:prstGeom prst="rect">
            <a:avLst/>
          </a:prstGeom>
        </p:spPr>
      </p:pic>
      <p:sp>
        <p:nvSpPr>
          <p:cNvPr id="4" name="TextBox 3">
            <a:extLst>
              <a:ext uri="{FF2B5EF4-FFF2-40B4-BE49-F238E27FC236}">
                <a16:creationId xmlns:a16="http://schemas.microsoft.com/office/drawing/2014/main" id="{37063438-33A7-2B3D-836F-F6920F051B60}"/>
              </a:ext>
            </a:extLst>
          </p:cNvPr>
          <p:cNvSpPr txBox="1"/>
          <p:nvPr/>
        </p:nvSpPr>
        <p:spPr>
          <a:xfrm>
            <a:off x="189720" y="166837"/>
            <a:ext cx="14388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References</a:t>
            </a:r>
          </a:p>
        </p:txBody>
      </p:sp>
      <p:pic>
        <p:nvPicPr>
          <p:cNvPr id="7" name="Picture 6" descr="A white paper with wrinkles&#10;&#10;AI-generated content may be incorrect.">
            <a:extLst>
              <a:ext uri="{FF2B5EF4-FFF2-40B4-BE49-F238E27FC236}">
                <a16:creationId xmlns:a16="http://schemas.microsoft.com/office/drawing/2014/main" id="{DEA7DABC-2D70-9716-D378-6C026275EAFB}"/>
              </a:ext>
            </a:extLst>
          </p:cNvPr>
          <p:cNvPicPr>
            <a:picLocks noChangeAspect="1"/>
          </p:cNvPicPr>
          <p:nvPr/>
        </p:nvPicPr>
        <p:blipFill>
          <a:blip r:embed="rId3"/>
          <a:srcRect l="-14" r="-76" b="15625"/>
          <a:stretch/>
        </p:blipFill>
        <p:spPr>
          <a:xfrm>
            <a:off x="1661" y="0"/>
            <a:ext cx="12188994" cy="6864124"/>
          </a:xfrm>
          <a:prstGeom prst="rect">
            <a:avLst/>
          </a:prstGeom>
        </p:spPr>
      </p:pic>
      <p:sp>
        <p:nvSpPr>
          <p:cNvPr id="5" name="TextBox 4">
            <a:extLst>
              <a:ext uri="{FF2B5EF4-FFF2-40B4-BE49-F238E27FC236}">
                <a16:creationId xmlns:a16="http://schemas.microsoft.com/office/drawing/2014/main" id="{3DF2554E-5284-A5CC-E886-3A562D1AF386}"/>
              </a:ext>
            </a:extLst>
          </p:cNvPr>
          <p:cNvSpPr txBox="1"/>
          <p:nvPr/>
        </p:nvSpPr>
        <p:spPr>
          <a:xfrm>
            <a:off x="144926" y="203200"/>
            <a:ext cx="11927622" cy="64869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0000"/>
                </a:solidFill>
                <a:ea typeface="+mn-lt"/>
                <a:cs typeface="+mn-lt"/>
              </a:rPr>
              <a:t>Feldman, Z. and Sandoval, M., 2018. Metric power and the academic self: Neoliberalism, knowledge and resistance in the British university. </a:t>
            </a:r>
            <a:r>
              <a:rPr lang="en-US" sz="1400" err="1">
                <a:solidFill>
                  <a:srgbClr val="000000"/>
                </a:solidFill>
                <a:ea typeface="+mn-lt"/>
                <a:cs typeface="+mn-lt"/>
              </a:rPr>
              <a:t>tripleC</a:t>
            </a:r>
            <a:r>
              <a:rPr lang="en-US" sz="1400" dirty="0">
                <a:solidFill>
                  <a:srgbClr val="000000"/>
                </a:solidFill>
                <a:ea typeface="+mn-lt"/>
                <a:cs typeface="+mn-lt"/>
              </a:rPr>
              <a:t>: </a:t>
            </a:r>
            <a:r>
              <a:rPr lang="en-US" sz="1400" i="1" dirty="0">
                <a:solidFill>
                  <a:srgbClr val="000000"/>
                </a:solidFill>
                <a:ea typeface="+mn-lt"/>
                <a:cs typeface="+mn-lt"/>
              </a:rPr>
              <a:t>Communication, Capitalism &amp; Critique</a:t>
            </a:r>
            <a:r>
              <a:rPr lang="en-US" sz="1400" dirty="0">
                <a:solidFill>
                  <a:srgbClr val="000000"/>
                </a:solidFill>
                <a:ea typeface="+mn-lt"/>
                <a:cs typeface="+mn-lt"/>
              </a:rPr>
              <a:t>. 16(1), pp.214-233.  </a:t>
            </a:r>
            <a:endParaRPr lang="en-US" sz="1400" dirty="0">
              <a:ea typeface="+mn-lt"/>
              <a:cs typeface="+mn-lt"/>
            </a:endParaRPr>
          </a:p>
          <a:p>
            <a:r>
              <a:rPr lang="en-US" sz="1400" dirty="0">
                <a:solidFill>
                  <a:srgbClr val="262626"/>
                </a:solidFill>
                <a:ea typeface="+mn-lt"/>
                <a:cs typeface="+mn-lt"/>
              </a:rPr>
              <a:t>Ferri, G. 2018. Intercultural Communication-Current Challenges and Future Directions. London: Palgrave Macmillan.</a:t>
            </a:r>
            <a:r>
              <a:rPr lang="en-US" sz="1400" dirty="0">
                <a:solidFill>
                  <a:srgbClr val="000000"/>
                </a:solidFill>
                <a:ea typeface="+mn-lt"/>
                <a:cs typeface="+mn-lt"/>
              </a:rPr>
              <a:t> </a:t>
            </a:r>
          </a:p>
          <a:p>
            <a:r>
              <a:rPr lang="en-US" sz="1400" dirty="0">
                <a:solidFill>
                  <a:srgbClr val="000000"/>
                </a:solidFill>
                <a:ea typeface="+mn-lt"/>
                <a:cs typeface="+mn-lt"/>
              </a:rPr>
              <a:t>Fleming, P. 2021. </a:t>
            </a:r>
            <a:r>
              <a:rPr lang="en-GB" sz="1400" i="1" dirty="0">
                <a:solidFill>
                  <a:srgbClr val="000000"/>
                </a:solidFill>
                <a:ea typeface="+mn-lt"/>
                <a:cs typeface="+mn-lt"/>
              </a:rPr>
              <a:t>Dark Academia: How universities die</a:t>
            </a:r>
            <a:r>
              <a:rPr lang="en-GB" sz="1400" dirty="0">
                <a:solidFill>
                  <a:srgbClr val="000000"/>
                </a:solidFill>
                <a:ea typeface="+mn-lt"/>
                <a:cs typeface="+mn-lt"/>
              </a:rPr>
              <a:t>. United Kingdom</a:t>
            </a:r>
            <a:r>
              <a:rPr lang="en-GB" sz="1400" dirty="0">
                <a:solidFill>
                  <a:srgbClr val="000000"/>
                </a:solidFill>
                <a:latin typeface="Aptos"/>
                <a:cs typeface="Arial"/>
              </a:rPr>
              <a:t>: Pluto Press.</a:t>
            </a:r>
            <a:r>
              <a:rPr lang="en-US" sz="1400" dirty="0">
                <a:solidFill>
                  <a:srgbClr val="000000"/>
                </a:solidFill>
                <a:latin typeface="Aptos"/>
                <a:cs typeface="Arial"/>
              </a:rPr>
              <a:t> </a:t>
            </a:r>
          </a:p>
          <a:p>
            <a:r>
              <a:rPr lang="en-US" sz="1400" err="1">
                <a:solidFill>
                  <a:srgbClr val="262626"/>
                </a:solidFill>
                <a:latin typeface="Aptos"/>
                <a:cs typeface="Arial"/>
              </a:rPr>
              <a:t>Hannerz</a:t>
            </a:r>
            <a:r>
              <a:rPr lang="en-US" sz="1400" dirty="0">
                <a:solidFill>
                  <a:srgbClr val="262626"/>
                </a:solidFill>
                <a:latin typeface="Aptos"/>
                <a:cs typeface="Arial"/>
              </a:rPr>
              <a:t>, U. 1999. Reflections on Varieties of </a:t>
            </a:r>
            <a:r>
              <a:rPr lang="en-US" sz="1400" err="1">
                <a:solidFill>
                  <a:srgbClr val="262626"/>
                </a:solidFill>
                <a:latin typeface="Aptos"/>
                <a:cs typeface="Arial"/>
              </a:rPr>
              <a:t>Culturespeak</a:t>
            </a:r>
            <a:r>
              <a:rPr lang="en-US" sz="1400" dirty="0">
                <a:solidFill>
                  <a:srgbClr val="262626"/>
                </a:solidFill>
                <a:ea typeface="+mn-lt"/>
                <a:cs typeface="+mn-lt"/>
              </a:rPr>
              <a:t>. European Journal of Cultural Studies. 2(3), pp.393-407.</a:t>
            </a:r>
            <a:r>
              <a:rPr lang="en-US" sz="1400" dirty="0">
                <a:cs typeface="Arial"/>
              </a:rPr>
              <a:t> </a:t>
            </a:r>
            <a:endParaRPr lang="en-US" sz="1400"/>
          </a:p>
          <a:p>
            <a:r>
              <a:rPr lang="en-US" sz="1400" dirty="0">
                <a:solidFill>
                  <a:srgbClr val="262626"/>
                </a:solidFill>
                <a:latin typeface="Aptos"/>
                <a:cs typeface="Arial"/>
              </a:rPr>
              <a:t>Hofstede, G. 2001. Culture’s Consequences: Comparing Values, </a:t>
            </a:r>
            <a:r>
              <a:rPr lang="en-US" sz="1400" err="1">
                <a:solidFill>
                  <a:srgbClr val="262626"/>
                </a:solidFill>
                <a:latin typeface="Aptos"/>
                <a:cs typeface="Arial"/>
              </a:rPr>
              <a:t>Behaviours</a:t>
            </a:r>
            <a:r>
              <a:rPr lang="en-US" sz="1400" dirty="0">
                <a:solidFill>
                  <a:srgbClr val="262626"/>
                </a:solidFill>
                <a:latin typeface="Aptos"/>
                <a:cs typeface="Arial"/>
              </a:rPr>
              <a:t>, Institutions and </a:t>
            </a:r>
            <a:r>
              <a:rPr lang="en-US" sz="1400" err="1">
                <a:solidFill>
                  <a:srgbClr val="262626"/>
                </a:solidFill>
                <a:latin typeface="Aptos"/>
                <a:cs typeface="Arial"/>
              </a:rPr>
              <a:t>Organisations</a:t>
            </a:r>
            <a:r>
              <a:rPr lang="en-US" sz="1400" dirty="0">
                <a:solidFill>
                  <a:srgbClr val="262626"/>
                </a:solidFill>
                <a:latin typeface="Aptos"/>
                <a:cs typeface="Arial"/>
              </a:rPr>
              <a:t> across Cultures. London: Sage.</a:t>
            </a:r>
            <a:r>
              <a:rPr lang="en-US" sz="1400" dirty="0">
                <a:latin typeface="Aptos"/>
                <a:cs typeface="Arial"/>
              </a:rPr>
              <a:t> </a:t>
            </a:r>
          </a:p>
          <a:p>
            <a:r>
              <a:rPr lang="en-US" sz="1400" dirty="0">
                <a:solidFill>
                  <a:srgbClr val="262626"/>
                </a:solidFill>
                <a:latin typeface="Aptos"/>
                <a:cs typeface="Arial"/>
              </a:rPr>
              <a:t>Holliday, A. 2021. Contesting Grand Narratives of the Intercultural. United Kingdom: Taylor &amp; Francis.</a:t>
            </a:r>
            <a:r>
              <a:rPr lang="en-US" sz="1400" dirty="0">
                <a:solidFill>
                  <a:srgbClr val="000000"/>
                </a:solidFill>
                <a:latin typeface="Aptos"/>
                <a:cs typeface="Arial"/>
              </a:rPr>
              <a:t> </a:t>
            </a:r>
          </a:p>
          <a:p>
            <a:r>
              <a:rPr lang="en-US" sz="1400" dirty="0">
                <a:solidFill>
                  <a:srgbClr val="262626"/>
                </a:solidFill>
                <a:latin typeface="Aptos"/>
                <a:cs typeface="Arial"/>
              </a:rPr>
              <a:t>Holliday, A. 2025. The </a:t>
            </a:r>
            <a:r>
              <a:rPr lang="en-US" sz="1400" err="1">
                <a:solidFill>
                  <a:srgbClr val="262626"/>
                </a:solidFill>
                <a:latin typeface="Aptos"/>
                <a:cs typeface="Arial"/>
              </a:rPr>
              <a:t>varicultural</a:t>
            </a:r>
            <a:r>
              <a:rPr lang="en-US" sz="1400" dirty="0">
                <a:solidFill>
                  <a:srgbClr val="262626"/>
                </a:solidFill>
                <a:latin typeface="Aptos"/>
                <a:cs typeface="Arial"/>
              </a:rPr>
              <a:t>, translanguaging and </a:t>
            </a:r>
            <a:r>
              <a:rPr lang="en-US" sz="1400" err="1">
                <a:solidFill>
                  <a:srgbClr val="262626"/>
                </a:solidFill>
                <a:latin typeface="Aptos"/>
                <a:cs typeface="Arial"/>
              </a:rPr>
              <a:t>deCentring</a:t>
            </a:r>
            <a:r>
              <a:rPr lang="en-US" sz="1400" dirty="0">
                <a:solidFill>
                  <a:srgbClr val="262626"/>
                </a:solidFill>
                <a:latin typeface="Aptos"/>
                <a:cs typeface="Arial"/>
              </a:rPr>
              <a:t>. </a:t>
            </a:r>
            <a:r>
              <a:rPr lang="en-US" sz="1400" i="1" dirty="0">
                <a:solidFill>
                  <a:srgbClr val="000000"/>
                </a:solidFill>
                <a:latin typeface="Aptos"/>
                <a:cs typeface="Arial"/>
              </a:rPr>
              <a:t>Language and intercultural communication</a:t>
            </a:r>
            <a:r>
              <a:rPr lang="en-US" sz="1400" dirty="0">
                <a:solidFill>
                  <a:srgbClr val="000000"/>
                </a:solidFill>
                <a:latin typeface="Aptos"/>
                <a:cs typeface="Arial"/>
              </a:rPr>
              <a:t>., pp.1–14. </a:t>
            </a:r>
          </a:p>
          <a:p>
            <a:r>
              <a:rPr lang="en-US" sz="1400" dirty="0">
                <a:solidFill>
                  <a:srgbClr val="262626"/>
                </a:solidFill>
                <a:latin typeface="Aptos"/>
                <a:cs typeface="Arial"/>
              </a:rPr>
              <a:t>Holliday, A. and MacDonald, M. N. 2019. Researching the intercultural: intersubjectivity and the problem with </a:t>
            </a:r>
            <a:r>
              <a:rPr lang="en-US" sz="1400" err="1">
                <a:solidFill>
                  <a:srgbClr val="262626"/>
                </a:solidFill>
                <a:latin typeface="Aptos"/>
                <a:cs typeface="Arial"/>
              </a:rPr>
              <a:t>postpositivism</a:t>
            </a:r>
            <a:r>
              <a:rPr lang="en-US" sz="1400" dirty="0">
                <a:solidFill>
                  <a:srgbClr val="262626"/>
                </a:solidFill>
                <a:latin typeface="Aptos"/>
                <a:cs typeface="Arial"/>
              </a:rPr>
              <a:t>. Applied Linguistics. 41(5), </a:t>
            </a:r>
            <a:r>
              <a:rPr lang="en-US" sz="1400" dirty="0">
                <a:latin typeface="Aptos"/>
                <a:cs typeface="Arial"/>
              </a:rPr>
              <a:t>pp.621-639. </a:t>
            </a:r>
            <a:r>
              <a:rPr lang="en-US" sz="1400" u="sng" dirty="0">
                <a:latin typeface="Aptos"/>
                <a:cs typeface="Arial"/>
                <a:hlinkClick r:id="rId4"/>
              </a:rPr>
              <a:t>https://doi.org/10.1093/applin/amz006</a:t>
            </a:r>
            <a:r>
              <a:rPr lang="en-US" sz="1400" dirty="0">
                <a:latin typeface="Aptos"/>
                <a:cs typeface="Arial"/>
              </a:rPr>
              <a:t> </a:t>
            </a:r>
          </a:p>
          <a:p>
            <a:r>
              <a:rPr lang="en-US" sz="1400" dirty="0">
                <a:solidFill>
                  <a:srgbClr val="262626"/>
                </a:solidFill>
                <a:latin typeface="Aptos"/>
                <a:cs typeface="Arial"/>
              </a:rPr>
              <a:t>Kneebone, S. 2005. Women Within the Refugee Construct: ‘Exclusionary Inclusion’ in Policy and Practice — the Australian Experience. International </a:t>
            </a:r>
            <a:r>
              <a:rPr lang="en-US" sz="1400" dirty="0">
                <a:solidFill>
                  <a:srgbClr val="000000"/>
                </a:solidFill>
                <a:latin typeface="Aptos"/>
                <a:cs typeface="Arial"/>
              </a:rPr>
              <a:t>Journal of Refugee Law. 17(1), pp.7-42, </a:t>
            </a:r>
            <a:r>
              <a:rPr lang="en-US" sz="1400" u="sng" dirty="0">
                <a:solidFill>
                  <a:srgbClr val="000000"/>
                </a:solidFill>
                <a:latin typeface="Aptos"/>
                <a:cs typeface="Arial"/>
                <a:hlinkClick r:id="rId5"/>
              </a:rPr>
              <a:t>https://doi.org/10.1093/ijrl/eei002</a:t>
            </a:r>
            <a:r>
              <a:rPr lang="en-US" sz="1400" dirty="0">
                <a:solidFill>
                  <a:srgbClr val="000000"/>
                </a:solidFill>
                <a:latin typeface="Aptos"/>
                <a:cs typeface="Arial"/>
              </a:rPr>
              <a:t> </a:t>
            </a:r>
            <a:endParaRPr lang="en-US" sz="1400" dirty="0">
              <a:latin typeface="Aptos"/>
              <a:cs typeface="Arial"/>
            </a:endParaRPr>
          </a:p>
          <a:p>
            <a:r>
              <a:rPr lang="en-US" sz="1400" dirty="0">
                <a:solidFill>
                  <a:srgbClr val="262626"/>
                </a:solidFill>
                <a:latin typeface="Aptos"/>
                <a:cs typeface="Arial"/>
              </a:rPr>
              <a:t>Knight, J. 2004. Internationalization </a:t>
            </a:r>
            <a:r>
              <a:rPr lang="en-US" sz="1400" err="1">
                <a:solidFill>
                  <a:srgbClr val="262626"/>
                </a:solidFill>
                <a:latin typeface="Aptos"/>
                <a:cs typeface="Arial"/>
              </a:rPr>
              <a:t>remodelled</a:t>
            </a:r>
            <a:r>
              <a:rPr lang="en-US" sz="1400" dirty="0">
                <a:solidFill>
                  <a:srgbClr val="262626"/>
                </a:solidFill>
                <a:latin typeface="Aptos"/>
                <a:cs typeface="Arial"/>
              </a:rPr>
              <a:t>: Definition, approaches, and rationales. Journal of Studies in International Education. 8(1), pp.5-31.</a:t>
            </a:r>
            <a:r>
              <a:rPr lang="en-US" sz="1400" dirty="0">
                <a:latin typeface="Aptos"/>
                <a:cs typeface="Arial"/>
              </a:rPr>
              <a:t> </a:t>
            </a:r>
          </a:p>
          <a:p>
            <a:r>
              <a:rPr lang="en-US" sz="1400" err="1">
                <a:solidFill>
                  <a:srgbClr val="262626"/>
                </a:solidFill>
                <a:ea typeface="+mn-lt"/>
                <a:cs typeface="+mn-lt"/>
              </a:rPr>
              <a:t>Lévinas</a:t>
            </a:r>
            <a:r>
              <a:rPr lang="en-US" sz="1400" dirty="0">
                <a:solidFill>
                  <a:srgbClr val="262626"/>
                </a:solidFill>
                <a:ea typeface="+mn-lt"/>
                <a:cs typeface="+mn-lt"/>
              </a:rPr>
              <a:t>, E. 1979. </a:t>
            </a:r>
            <a:r>
              <a:rPr lang="en-US" sz="1400" i="1" dirty="0">
                <a:ea typeface="+mn-lt"/>
                <a:cs typeface="+mn-lt"/>
              </a:rPr>
              <a:t>Totality and infinity</a:t>
            </a:r>
            <a:r>
              <a:rPr lang="en-US" sz="1400" i="1" dirty="0">
                <a:solidFill>
                  <a:srgbClr val="262626"/>
                </a:solidFill>
                <a:ea typeface="+mn-lt"/>
                <a:cs typeface="+mn-lt"/>
              </a:rPr>
              <a:t> : an essay on exteriority</a:t>
            </a:r>
            <a:r>
              <a:rPr lang="en-US" sz="1400" dirty="0">
                <a:solidFill>
                  <a:srgbClr val="262626"/>
                </a:solidFill>
                <a:ea typeface="+mn-lt"/>
                <a:cs typeface="+mn-lt"/>
              </a:rPr>
              <a:t>. The Hague ; M. </a:t>
            </a:r>
            <a:r>
              <a:rPr lang="en-US" sz="1400" err="1">
                <a:solidFill>
                  <a:srgbClr val="262626"/>
                </a:solidFill>
                <a:ea typeface="+mn-lt"/>
                <a:cs typeface="+mn-lt"/>
              </a:rPr>
              <a:t>Nijhoff</a:t>
            </a:r>
            <a:r>
              <a:rPr lang="en-US" sz="1400" dirty="0">
                <a:solidFill>
                  <a:srgbClr val="262626"/>
                </a:solidFill>
                <a:ea typeface="+mn-lt"/>
                <a:cs typeface="+mn-lt"/>
              </a:rPr>
              <a:t> Publishers.</a:t>
            </a:r>
            <a:r>
              <a:rPr lang="en-US" sz="1400" dirty="0">
                <a:ea typeface="+mn-lt"/>
                <a:cs typeface="+mn-lt"/>
              </a:rPr>
              <a:t> </a:t>
            </a:r>
          </a:p>
          <a:p>
            <a:r>
              <a:rPr lang="en-US" sz="1400" dirty="0">
                <a:solidFill>
                  <a:srgbClr val="262626"/>
                </a:solidFill>
                <a:ea typeface="+mn-lt"/>
                <a:cs typeface="+mn-lt"/>
              </a:rPr>
              <a:t>Luke, A. 2010. ‘Educating the Other: Standpoint and Theory in the “Internationalization” of Higher Education’, in </a:t>
            </a:r>
            <a:r>
              <a:rPr lang="en-US" sz="1400" err="1">
                <a:solidFill>
                  <a:srgbClr val="262626"/>
                </a:solidFill>
                <a:ea typeface="+mn-lt"/>
                <a:cs typeface="+mn-lt"/>
              </a:rPr>
              <a:t>Unterhalter</a:t>
            </a:r>
            <a:r>
              <a:rPr lang="en-US" sz="1400" dirty="0">
                <a:solidFill>
                  <a:srgbClr val="262626"/>
                </a:solidFill>
                <a:latin typeface="Aptos"/>
                <a:cs typeface="Arial"/>
              </a:rPr>
              <a:t>, E. and Carpentier, V. (eds) </a:t>
            </a:r>
            <a:r>
              <a:rPr lang="en-US" sz="1400" i="1" dirty="0">
                <a:latin typeface="Aptos"/>
                <a:cs typeface="Arial"/>
              </a:rPr>
              <a:t>Global Inequalities and Higher Education: Whose Interests Are We Serving?</a:t>
            </a:r>
            <a:r>
              <a:rPr lang="en-US" sz="1400" dirty="0">
                <a:latin typeface="Aptos"/>
                <a:cs typeface="Arial"/>
              </a:rPr>
              <a:t> New York: Palgrave Macmillan, pp. 11–27. </a:t>
            </a:r>
            <a:endParaRPr lang="en-US" sz="1400">
              <a:latin typeface="Aptos"/>
            </a:endParaRPr>
          </a:p>
          <a:p>
            <a:r>
              <a:rPr lang="en-US" sz="1400" dirty="0">
                <a:solidFill>
                  <a:srgbClr val="262626"/>
                </a:solidFill>
                <a:latin typeface="Aptos"/>
                <a:ea typeface="Open Sans"/>
                <a:cs typeface="Open Sans"/>
              </a:rPr>
              <a:t>Matsuo. 2015</a:t>
            </a:r>
            <a:r>
              <a:rPr lang="en-US" sz="1400" dirty="0">
                <a:solidFill>
                  <a:srgbClr val="262626"/>
                </a:solidFill>
                <a:ea typeface="+mn-lt"/>
                <a:cs typeface="+mn-lt"/>
              </a:rPr>
              <a:t>. A Critique of Michael Byram’s Intercultural Communicative Competence Model from the Perspective of Model Type and Conceptualization </a:t>
            </a:r>
            <a:r>
              <a:rPr lang="en-US" sz="1400" dirty="0">
                <a:solidFill>
                  <a:srgbClr val="000000"/>
                </a:solidFill>
                <a:ea typeface="+mn-lt"/>
                <a:cs typeface="+mn-lt"/>
              </a:rPr>
              <a:t>of Culture. </a:t>
            </a:r>
            <a:r>
              <a:rPr lang="en-US" sz="1400" i="1" dirty="0">
                <a:solidFill>
                  <a:srgbClr val="000000"/>
                </a:solidFill>
                <a:ea typeface="+mn-lt"/>
                <a:cs typeface="+mn-lt"/>
              </a:rPr>
              <a:t>Review of Literature &amp; Humanities, 44</a:t>
            </a:r>
            <a:r>
              <a:rPr lang="en-US" sz="1400" dirty="0">
                <a:solidFill>
                  <a:srgbClr val="000000"/>
                </a:solidFill>
                <a:latin typeface="Aptos"/>
                <a:ea typeface="Open Sans"/>
                <a:cs typeface="Open Sans"/>
              </a:rPr>
              <a:t>(2).  </a:t>
            </a:r>
          </a:p>
          <a:p>
            <a:r>
              <a:rPr lang="en-US" sz="1400" dirty="0">
                <a:solidFill>
                  <a:srgbClr val="000000"/>
                </a:solidFill>
                <a:latin typeface="Aptos"/>
                <a:ea typeface="Open Sans"/>
                <a:cs typeface="Open Sans"/>
              </a:rPr>
              <a:t>Merabet, R. 2023. Belonging, being, and interculturality: A narrative exploration of the experiences endured by students labelled international in a British </a:t>
            </a:r>
            <a:r>
              <a:rPr lang="en-GB" sz="1400" dirty="0">
                <a:solidFill>
                  <a:srgbClr val="000000"/>
                </a:solidFill>
                <a:latin typeface="Aptos"/>
                <a:ea typeface="Open Sans"/>
                <a:cs typeface="Open Sans"/>
              </a:rPr>
              <a:t>university. PhD thesis, University of </a:t>
            </a:r>
            <a:r>
              <a:rPr lang="en-GB" sz="1400" dirty="0">
                <a:solidFill>
                  <a:srgbClr val="000000"/>
                </a:solidFill>
                <a:ea typeface="+mn-lt"/>
                <a:cs typeface="+mn-lt"/>
              </a:rPr>
              <a:t>Leeds.</a:t>
            </a:r>
            <a:r>
              <a:rPr lang="en-US" sz="1400" dirty="0">
                <a:solidFill>
                  <a:srgbClr val="000000"/>
                </a:solidFill>
                <a:ea typeface="+mn-lt"/>
                <a:cs typeface="+mn-lt"/>
              </a:rPr>
              <a:t> </a:t>
            </a:r>
          </a:p>
          <a:p>
            <a:r>
              <a:rPr lang="en-US" sz="1400" u="sng" dirty="0">
                <a:solidFill>
                  <a:srgbClr val="000000"/>
                </a:solidFill>
                <a:ea typeface="+mn-lt"/>
                <a:cs typeface="+mn-lt"/>
                <a:hlinkClick r:id="rId6"/>
              </a:rPr>
              <a:t>Merabet</a:t>
            </a:r>
            <a:r>
              <a:rPr lang="en-US" sz="1400" u="sng" dirty="0">
                <a:solidFill>
                  <a:srgbClr val="000000"/>
                </a:solidFill>
                <a:latin typeface="Aptos"/>
                <a:ea typeface="Open Sans"/>
                <a:cs typeface="Open Sans"/>
                <a:hlinkClick r:id="rId6"/>
              </a:rPr>
              <a:t>, </a:t>
            </a:r>
            <a:r>
              <a:rPr lang="en-US" sz="1400" u="sng" dirty="0">
                <a:solidFill>
                  <a:srgbClr val="000000"/>
                </a:solidFill>
                <a:ea typeface="+mn-lt"/>
                <a:cs typeface="+mn-lt"/>
                <a:hlinkClick r:id="rId6"/>
              </a:rPr>
              <a:t>R</a:t>
            </a:r>
            <a:r>
              <a:rPr lang="en-US" sz="1400" u="sng" dirty="0">
                <a:solidFill>
                  <a:srgbClr val="000000"/>
                </a:solidFill>
                <a:latin typeface="Aptos"/>
                <a:ea typeface="Open Sans"/>
                <a:cs typeface="Open Sans"/>
                <a:hlinkClick r:id="rId6"/>
              </a:rPr>
              <a:t>.</a:t>
            </a:r>
            <a:r>
              <a:rPr lang="en-US" sz="1400" dirty="0">
                <a:solidFill>
                  <a:srgbClr val="000000"/>
                </a:solidFill>
                <a:ea typeface="+mn-lt"/>
                <a:cs typeface="+mn-lt"/>
              </a:rPr>
              <a:t> 2024. Students we label international: an urgent call to </a:t>
            </a:r>
            <a:r>
              <a:rPr lang="en-US" sz="1400" err="1">
                <a:solidFill>
                  <a:srgbClr val="000000"/>
                </a:solidFill>
                <a:ea typeface="+mn-lt"/>
                <a:cs typeface="+mn-lt"/>
              </a:rPr>
              <a:t>reconceptualise</a:t>
            </a:r>
            <a:r>
              <a:rPr lang="en-US" sz="1400" dirty="0">
                <a:solidFill>
                  <a:srgbClr val="000000"/>
                </a:solidFill>
                <a:ea typeface="+mn-lt"/>
                <a:cs typeface="+mn-lt"/>
              </a:rPr>
              <a:t> research with international students.  </a:t>
            </a:r>
            <a:r>
              <a:rPr lang="en-US" sz="1400" i="1" u="sng" dirty="0">
                <a:solidFill>
                  <a:srgbClr val="000000"/>
                </a:solidFill>
                <a:ea typeface="+mn-lt"/>
                <a:cs typeface="+mn-lt"/>
                <a:hlinkClick r:id="rId7"/>
              </a:rPr>
              <a:t>Equality, Diversity and Inclusion</a:t>
            </a:r>
            <a:r>
              <a:rPr lang="en-US" sz="1400" dirty="0">
                <a:solidFill>
                  <a:srgbClr val="000000"/>
                </a:solidFill>
                <a:ea typeface="+mn-lt"/>
                <a:cs typeface="+mn-lt"/>
              </a:rPr>
              <a:t>, Vol. ahead-of-print No. ahead-of-print. </a:t>
            </a:r>
            <a:r>
              <a:rPr lang="en-US" sz="1400" u="sng" dirty="0">
                <a:solidFill>
                  <a:srgbClr val="000000"/>
                </a:solidFill>
                <a:ea typeface="+mn-lt"/>
                <a:cs typeface="+mn-lt"/>
                <a:hlinkClick r:id="rId8"/>
              </a:rPr>
              <a:t>https://doi.org/10.1108/EDI-01-2024-0048</a:t>
            </a:r>
            <a:r>
              <a:rPr lang="en-US" sz="1400" dirty="0">
                <a:solidFill>
                  <a:srgbClr val="000000"/>
                </a:solidFill>
                <a:ea typeface="+mn-lt"/>
                <a:cs typeface="+mn-lt"/>
              </a:rPr>
              <a:t> </a:t>
            </a:r>
            <a:endParaRPr lang="en-US" sz="1400"/>
          </a:p>
          <a:p>
            <a:r>
              <a:rPr lang="en-US" sz="1400" err="1">
                <a:solidFill>
                  <a:srgbClr val="262626"/>
                </a:solidFill>
                <a:ea typeface="+mn-lt"/>
                <a:cs typeface="+mn-lt"/>
              </a:rPr>
              <a:t>Mittelmeier</a:t>
            </a:r>
            <a:r>
              <a:rPr lang="en-US" sz="1400" dirty="0">
                <a:solidFill>
                  <a:srgbClr val="262626"/>
                </a:solidFill>
                <a:ea typeface="+mn-lt"/>
                <a:cs typeface="+mn-lt"/>
              </a:rPr>
              <a:t>, J. 2025. Against ‘Integration’ in Research and Practice with International Students. </a:t>
            </a:r>
            <a:r>
              <a:rPr lang="en-US" sz="1400" i="1" dirty="0">
                <a:solidFill>
                  <a:srgbClr val="000000"/>
                </a:solidFill>
                <a:ea typeface="+mn-lt"/>
                <a:cs typeface="+mn-lt"/>
              </a:rPr>
              <a:t>Journal of Studies in International Education</a:t>
            </a:r>
            <a:r>
              <a:rPr lang="en-US" sz="1400" dirty="0">
                <a:solidFill>
                  <a:srgbClr val="000000"/>
                </a:solidFill>
                <a:ea typeface="+mn-lt"/>
                <a:cs typeface="+mn-lt"/>
              </a:rPr>
              <a:t>, 0(0). </a:t>
            </a:r>
            <a:r>
              <a:rPr lang="en-US" sz="1400" u="sng" dirty="0">
                <a:solidFill>
                  <a:srgbClr val="000000"/>
                </a:solidFill>
                <a:ea typeface="+mn-lt"/>
                <a:cs typeface="+mn-lt"/>
                <a:hlinkClick r:id="rId9"/>
              </a:rPr>
              <a:t>https://doi.org/10.1177/10283153241308744</a:t>
            </a:r>
            <a:r>
              <a:rPr lang="en-US" sz="1400" dirty="0">
                <a:solidFill>
                  <a:srgbClr val="000000"/>
                </a:solidFill>
                <a:ea typeface="+mn-lt"/>
                <a:cs typeface="+mn-lt"/>
              </a:rPr>
              <a:t> </a:t>
            </a:r>
            <a:endParaRPr lang="en-US" sz="1400"/>
          </a:p>
          <a:p>
            <a:r>
              <a:rPr lang="en-US" sz="1400" err="1">
                <a:solidFill>
                  <a:srgbClr val="000000"/>
                </a:solidFill>
                <a:ea typeface="+mn-lt"/>
                <a:cs typeface="+mn-lt"/>
              </a:rPr>
              <a:t>Monbec</a:t>
            </a:r>
            <a:r>
              <a:rPr lang="en-US" sz="1400" dirty="0">
                <a:solidFill>
                  <a:srgbClr val="000000"/>
                </a:solidFill>
                <a:ea typeface="+mn-lt"/>
                <a:cs typeface="+mn-lt"/>
              </a:rPr>
              <a:t>, L. and Ding, A. 2024. </a:t>
            </a:r>
            <a:r>
              <a:rPr lang="en-US" sz="1400" i="1" dirty="0">
                <a:solidFill>
                  <a:srgbClr val="000000"/>
                </a:solidFill>
                <a:ea typeface="+mn-lt"/>
                <a:cs typeface="+mn-lt"/>
              </a:rPr>
              <a:t>Recovering language in higher education : social justice, ethics and practices</a:t>
            </a:r>
            <a:r>
              <a:rPr lang="en-US" sz="1400" dirty="0">
                <a:solidFill>
                  <a:srgbClr val="000000"/>
                </a:solidFill>
                <a:ea typeface="+mn-lt"/>
                <a:cs typeface="+mn-lt"/>
              </a:rPr>
              <a:t> First edition. Cham: Palgrave Macmillan. </a:t>
            </a:r>
          </a:p>
          <a:p>
            <a:r>
              <a:rPr lang="en-US" sz="1400" dirty="0">
                <a:solidFill>
                  <a:srgbClr val="262626"/>
                </a:solidFill>
                <a:ea typeface="+mn-lt"/>
                <a:cs typeface="+mn-lt"/>
              </a:rPr>
              <a:t>Phillips, A. 2007. Multiculturalism without culture. Princeton: Princeton University Press.</a:t>
            </a:r>
            <a:r>
              <a:rPr lang="en-US" sz="1400" dirty="0">
                <a:solidFill>
                  <a:srgbClr val="000000"/>
                </a:solidFill>
                <a:ea typeface="+mn-lt"/>
                <a:cs typeface="+mn-lt"/>
              </a:rPr>
              <a:t> </a:t>
            </a:r>
            <a:endParaRPr lang="en-US" sz="1400"/>
          </a:p>
          <a:p>
            <a:r>
              <a:rPr lang="en-US" sz="1400" dirty="0">
                <a:solidFill>
                  <a:srgbClr val="000000"/>
                </a:solidFill>
                <a:ea typeface="+mn-lt"/>
                <a:cs typeface="+mn-lt"/>
              </a:rPr>
              <a:t>Tomlinson, M. 2017. Student perceptions of themselves as 'consumers' of higher education. </a:t>
            </a:r>
            <a:r>
              <a:rPr lang="en-GB" sz="1400" i="1" dirty="0">
                <a:solidFill>
                  <a:srgbClr val="000000"/>
                </a:solidFill>
                <a:ea typeface="+mn-lt"/>
                <a:cs typeface="+mn-lt"/>
              </a:rPr>
              <a:t>British Journal of Sociology of Education</a:t>
            </a:r>
            <a:r>
              <a:rPr lang="en-GB" sz="1400" dirty="0">
                <a:solidFill>
                  <a:srgbClr val="000000"/>
                </a:solidFill>
                <a:ea typeface="+mn-lt"/>
                <a:cs typeface="+mn-lt"/>
              </a:rPr>
              <a:t>. </a:t>
            </a:r>
            <a:r>
              <a:rPr lang="en-GB" sz="1400" b="1" dirty="0">
                <a:solidFill>
                  <a:srgbClr val="000000"/>
                </a:solidFill>
                <a:ea typeface="+mn-lt"/>
                <a:cs typeface="+mn-lt"/>
              </a:rPr>
              <a:t>38</a:t>
            </a:r>
            <a:r>
              <a:rPr lang="en-GB" sz="1400" dirty="0">
                <a:solidFill>
                  <a:srgbClr val="000000"/>
                </a:solidFill>
                <a:ea typeface="+mn-lt"/>
                <a:cs typeface="+mn-lt"/>
              </a:rPr>
              <a:t>(4), pp.450-467. DOI:10.1080/01425692.2015.1113856  </a:t>
            </a:r>
            <a:r>
              <a:rPr lang="en-US" sz="1400" dirty="0">
                <a:solidFill>
                  <a:srgbClr val="000000"/>
                </a:solidFill>
                <a:ea typeface="+mn-lt"/>
                <a:cs typeface="+mn-lt"/>
              </a:rPr>
              <a:t> </a:t>
            </a:r>
            <a:endParaRPr lang="en-US" sz="1400"/>
          </a:p>
          <a:p>
            <a:r>
              <a:rPr lang="en-GB" sz="1400" dirty="0">
                <a:solidFill>
                  <a:srgbClr val="000000"/>
                </a:solidFill>
                <a:ea typeface="+mn-lt"/>
                <a:cs typeface="+mn-lt"/>
              </a:rPr>
              <a:t>William H. Sewell Jr. 2009. </a:t>
            </a:r>
            <a:r>
              <a:rPr lang="en-GB" sz="1400" i="1" dirty="0">
                <a:solidFill>
                  <a:srgbClr val="000000"/>
                </a:solidFill>
                <a:ea typeface="+mn-lt"/>
                <a:cs typeface="+mn-lt"/>
              </a:rPr>
              <a:t>Logics of History</a:t>
            </a:r>
            <a:r>
              <a:rPr lang="en-US" sz="1400" i="1" dirty="0">
                <a:solidFill>
                  <a:srgbClr val="000000"/>
                </a:solidFill>
                <a:ea typeface="+mn-lt"/>
                <a:cs typeface="+mn-lt"/>
              </a:rPr>
              <a:t> : Social Theory and Social Transformation</a:t>
            </a:r>
            <a:r>
              <a:rPr lang="en-GB" sz="1400" dirty="0">
                <a:solidFill>
                  <a:srgbClr val="000000"/>
                </a:solidFill>
                <a:ea typeface="+mn-lt"/>
                <a:cs typeface="+mn-lt"/>
              </a:rPr>
              <a:t>. The University of Chicago Press.</a:t>
            </a:r>
          </a:p>
        </p:txBody>
      </p:sp>
    </p:spTree>
    <p:extLst>
      <p:ext uri="{BB962C8B-B14F-4D97-AF65-F5344CB8AC3E}">
        <p14:creationId xmlns:p14="http://schemas.microsoft.com/office/powerpoint/2010/main" val="1089812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3FA690-776C-0546-C964-B853F04BC6E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CD8EAAB-A468-9CF7-2EA3-6668C29F8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C1A9BCB-C07A-55E8-87E7-AC0974698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black fabric&#10;&#10;AI-generated content may be incorrect.">
            <a:extLst>
              <a:ext uri="{FF2B5EF4-FFF2-40B4-BE49-F238E27FC236}">
                <a16:creationId xmlns:a16="http://schemas.microsoft.com/office/drawing/2014/main" id="{73138EC8-9971-AA3B-07E0-3C1FFD548E22}"/>
              </a:ext>
            </a:extLst>
          </p:cNvPr>
          <p:cNvPicPr>
            <a:picLocks noChangeAspect="1"/>
          </p:cNvPicPr>
          <p:nvPr/>
        </p:nvPicPr>
        <p:blipFill>
          <a:blip r:embed="rId2">
            <a:alphaModFix amt="40000"/>
          </a:blip>
          <a:srcRect l="8896" t="1554" r="8762" b="-198"/>
          <a:stretch/>
        </p:blipFill>
        <p:spPr>
          <a:xfrm>
            <a:off x="-170" y="4972"/>
            <a:ext cx="8459788" cy="6859739"/>
          </a:xfrm>
          <a:prstGeom prst="rect">
            <a:avLst/>
          </a:prstGeom>
        </p:spPr>
      </p:pic>
      <p:sp>
        <p:nvSpPr>
          <p:cNvPr id="2" name="Title 1">
            <a:extLst>
              <a:ext uri="{FF2B5EF4-FFF2-40B4-BE49-F238E27FC236}">
                <a16:creationId xmlns:a16="http://schemas.microsoft.com/office/drawing/2014/main" id="{6D7F6077-7473-F533-CC7C-EB79CAA9A1D8}"/>
              </a:ext>
            </a:extLst>
          </p:cNvPr>
          <p:cNvSpPr>
            <a:spLocks noGrp="1"/>
          </p:cNvSpPr>
          <p:nvPr>
            <p:ph type="ctrTitle"/>
          </p:nvPr>
        </p:nvSpPr>
        <p:spPr>
          <a:xfrm>
            <a:off x="4522118" y="3039305"/>
            <a:ext cx="3151504" cy="777733"/>
          </a:xfrm>
        </p:spPr>
        <p:txBody>
          <a:bodyPr vert="horz" lIns="91440" tIns="45720" rIns="91440" bIns="45720" rtlCol="0" anchor="b">
            <a:noAutofit/>
          </a:bodyPr>
          <a:lstStyle/>
          <a:p>
            <a:pPr algn="l"/>
            <a:r>
              <a:rPr lang="en-US" sz="4800" b="1" dirty="0">
                <a:solidFill>
                  <a:srgbClr val="FFFF00"/>
                </a:solidFill>
              </a:rPr>
              <a:t>Thank You! </a:t>
            </a:r>
            <a:endParaRPr lang="en-US" sz="4800" b="1" kern="1200">
              <a:solidFill>
                <a:srgbClr val="FFFF00"/>
              </a:solidFill>
              <a:latin typeface="+mj-lt"/>
            </a:endParaRPr>
          </a:p>
        </p:txBody>
      </p:sp>
      <p:sp>
        <p:nvSpPr>
          <p:cNvPr id="3" name="TextBox 2">
            <a:extLst>
              <a:ext uri="{FF2B5EF4-FFF2-40B4-BE49-F238E27FC236}">
                <a16:creationId xmlns:a16="http://schemas.microsoft.com/office/drawing/2014/main" id="{72430F07-85F3-BA3C-1C94-FBC1D958CA30}"/>
              </a:ext>
            </a:extLst>
          </p:cNvPr>
          <p:cNvSpPr txBox="1"/>
          <p:nvPr/>
        </p:nvSpPr>
        <p:spPr>
          <a:xfrm>
            <a:off x="5030115" y="6067144"/>
            <a:ext cx="2135503" cy="44598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ts val="1000"/>
              </a:spcBef>
            </a:pPr>
            <a:r>
              <a:rPr lang="en-US" sz="2400" b="1" kern="1200" dirty="0">
                <a:solidFill>
                  <a:schemeClr val="bg1"/>
                </a:solidFill>
                <a:latin typeface="+mn-lt"/>
                <a:ea typeface="+mn-ea"/>
                <a:cs typeface="+mn-cs"/>
              </a:rPr>
              <a:t>BALEAP</a:t>
            </a:r>
            <a:r>
              <a:rPr lang="en-US" sz="2400" b="1" kern="1200" dirty="0">
                <a:solidFill>
                  <a:srgbClr val="FFFFFF"/>
                </a:solidFill>
                <a:latin typeface="+mn-lt"/>
                <a:ea typeface="+mn-ea"/>
                <a:cs typeface="+mn-cs"/>
              </a:rPr>
              <a:t>2025</a:t>
            </a:r>
          </a:p>
        </p:txBody>
      </p:sp>
      <p:pic>
        <p:nvPicPr>
          <p:cNvPr id="5" name="Picture 4" descr="A person with different words on her face&#10;&#10;AI-generated content may be incorrect.">
            <a:extLst>
              <a:ext uri="{FF2B5EF4-FFF2-40B4-BE49-F238E27FC236}">
                <a16:creationId xmlns:a16="http://schemas.microsoft.com/office/drawing/2014/main" id="{FBDBCA8E-8DE9-2B87-832E-BAEC37DB18A0}"/>
              </a:ext>
            </a:extLst>
          </p:cNvPr>
          <p:cNvPicPr>
            <a:picLocks noChangeAspect="1"/>
          </p:cNvPicPr>
          <p:nvPr/>
        </p:nvPicPr>
        <p:blipFill>
          <a:blip r:embed="rId3"/>
          <a:srcRect l="2071" t="6489" r="48792" b="16640"/>
          <a:stretch/>
        </p:blipFill>
        <p:spPr>
          <a:xfrm>
            <a:off x="9260268" y="2486"/>
            <a:ext cx="2930011" cy="6867022"/>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7A3D6DAC-E318-2411-830A-F055D62F30E7}"/>
              </a:ext>
            </a:extLst>
          </p:cNvPr>
          <p:cNvSpPr txBox="1"/>
          <p:nvPr/>
        </p:nvSpPr>
        <p:spPr>
          <a:xfrm>
            <a:off x="2464486" y="5100594"/>
            <a:ext cx="7260278" cy="9712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000" b="1" dirty="0">
                <a:solidFill>
                  <a:schemeClr val="bg1"/>
                </a:solidFill>
              </a:rPr>
              <a:t>Ramzi Merabet</a:t>
            </a:r>
            <a:r>
              <a:rPr lang="en-US" sz="2000" dirty="0">
                <a:solidFill>
                  <a:schemeClr val="bg1"/>
                </a:solidFill>
              </a:rPr>
              <a:t>, The Language Centre, University of Leeds</a:t>
            </a:r>
            <a:endParaRPr lang="en-US" sz="2000">
              <a:solidFill>
                <a:schemeClr val="bg1"/>
              </a:solidFill>
            </a:endParaRPr>
          </a:p>
          <a:p>
            <a:pPr algn="ctr">
              <a:lnSpc>
                <a:spcPct val="150000"/>
              </a:lnSpc>
            </a:pPr>
            <a:r>
              <a:rPr lang="en-US" sz="2000" dirty="0">
                <a:solidFill>
                  <a:schemeClr val="bg1"/>
                </a:solidFill>
              </a:rPr>
              <a:t>Contact: </a:t>
            </a:r>
            <a:r>
              <a:rPr lang="en-US" sz="2000" dirty="0">
                <a:solidFill>
                  <a:schemeClr val="bg1"/>
                </a:solidFill>
                <a:hlinkClick r:id="rId4">
                  <a:extLst>
                    <a:ext uri="{A12FA001-AC4F-418D-AE19-62706E023703}">
                      <ahyp:hlinkClr xmlns:ahyp="http://schemas.microsoft.com/office/drawing/2018/hyperlinkcolor" val="tx"/>
                    </a:ext>
                  </a:extLst>
                </a:hlinkClick>
              </a:rPr>
              <a:t>r.merabet@leeds.ac.uk</a:t>
            </a:r>
            <a:r>
              <a:rPr lang="en-US" sz="2000" dirty="0">
                <a:solidFill>
                  <a:schemeClr val="bg1"/>
                </a:solidFill>
              </a:rPr>
              <a:t> </a:t>
            </a:r>
          </a:p>
        </p:txBody>
      </p:sp>
      <p:pic>
        <p:nvPicPr>
          <p:cNvPr id="7" name="Picture 6" descr="A person with different words on her face&#10;&#10;AI-generated content may be incorrect.">
            <a:extLst>
              <a:ext uri="{FF2B5EF4-FFF2-40B4-BE49-F238E27FC236}">
                <a16:creationId xmlns:a16="http://schemas.microsoft.com/office/drawing/2014/main" id="{C7523806-7224-41BA-D29F-1AFFB3927499}"/>
              </a:ext>
            </a:extLst>
          </p:cNvPr>
          <p:cNvPicPr>
            <a:picLocks noChangeAspect="1"/>
          </p:cNvPicPr>
          <p:nvPr/>
        </p:nvPicPr>
        <p:blipFill>
          <a:blip r:embed="rId3"/>
          <a:srcRect l="52304" t="6489" r="-115" b="16665"/>
          <a:stretch/>
        </p:blipFill>
        <p:spPr>
          <a:xfrm>
            <a:off x="-435" y="0"/>
            <a:ext cx="2850936" cy="6864816"/>
          </a:xfrm>
          <a:prstGeom prst="rect">
            <a:avLst/>
          </a:prstGeom>
        </p:spPr>
      </p:pic>
    </p:spTree>
    <p:extLst>
      <p:ext uri="{BB962C8B-B14F-4D97-AF65-F5344CB8AC3E}">
        <p14:creationId xmlns:p14="http://schemas.microsoft.com/office/powerpoint/2010/main" val="2723584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a:extLst>
            <a:ext uri="{FF2B5EF4-FFF2-40B4-BE49-F238E27FC236}">
              <a16:creationId xmlns:a16="http://schemas.microsoft.com/office/drawing/2014/main" id="{14008139-333E-2C87-296E-57E5E729E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6D8B8-7B81-25F7-DE88-2644ACA1252E}"/>
              </a:ext>
            </a:extLst>
          </p:cNvPr>
          <p:cNvSpPr>
            <a:spLocks noGrp="1"/>
          </p:cNvSpPr>
          <p:nvPr>
            <p:ph type="ctrTitle"/>
          </p:nvPr>
        </p:nvSpPr>
        <p:spPr>
          <a:xfrm>
            <a:off x="266957" y="1278969"/>
            <a:ext cx="11915688" cy="770408"/>
          </a:xfrm>
        </p:spPr>
        <p:txBody>
          <a:bodyPr>
            <a:normAutofit fontScale="90000"/>
          </a:bodyPr>
          <a:lstStyle/>
          <a:p>
            <a:pPr marL="571500" indent="-571500" algn="l">
              <a:lnSpc>
                <a:spcPct val="150000"/>
              </a:lnSpc>
              <a:buFont typeface="Calibri"/>
              <a:buChar char="-"/>
            </a:pPr>
            <a:r>
              <a:rPr lang="en-US" sz="4000" err="1">
                <a:solidFill>
                  <a:schemeClr val="bg1"/>
                </a:solidFill>
              </a:rPr>
              <a:t>Internationalisation</a:t>
            </a:r>
            <a:r>
              <a:rPr lang="en-US" sz="4000">
                <a:solidFill>
                  <a:schemeClr val="bg1"/>
                </a:solidFill>
              </a:rPr>
              <a:t> is exploitative and ethically problematic.</a:t>
            </a:r>
            <a:endParaRPr lang="en-US">
              <a:solidFill>
                <a:schemeClr val="bg1"/>
              </a:solidFill>
            </a:endParaRPr>
          </a:p>
        </p:txBody>
      </p:sp>
      <p:sp>
        <p:nvSpPr>
          <p:cNvPr id="3" name="TextBox 2">
            <a:extLst>
              <a:ext uri="{FF2B5EF4-FFF2-40B4-BE49-F238E27FC236}">
                <a16:creationId xmlns:a16="http://schemas.microsoft.com/office/drawing/2014/main" id="{D3A9378C-D298-8FCB-F0F1-0C3D5CDE8634}"/>
              </a:ext>
            </a:extLst>
          </p:cNvPr>
          <p:cNvSpPr txBox="1"/>
          <p:nvPr/>
        </p:nvSpPr>
        <p:spPr>
          <a:xfrm>
            <a:off x="274594" y="2293697"/>
            <a:ext cx="11907792" cy="16693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nSpc>
                <a:spcPct val="150000"/>
              </a:lnSpc>
              <a:buFont typeface="Calibri"/>
              <a:buChar char="-"/>
            </a:pPr>
            <a:r>
              <a:rPr lang="en-US" sz="3600" baseline="0">
                <a:solidFill>
                  <a:schemeClr val="bg1"/>
                </a:solidFill>
                <a:latin typeface="Aptos Display"/>
              </a:rPr>
              <a:t>Labels and </a:t>
            </a:r>
            <a:r>
              <a:rPr lang="en-US" sz="3600">
                <a:solidFill>
                  <a:schemeClr val="bg1"/>
                </a:solidFill>
                <a:latin typeface="Aptos Display"/>
              </a:rPr>
              <a:t>markers of nationality, ethnicity,</a:t>
            </a:r>
            <a:r>
              <a:rPr lang="en-US" sz="3600" baseline="0">
                <a:solidFill>
                  <a:schemeClr val="bg1"/>
                </a:solidFill>
                <a:latin typeface="Aptos Display"/>
              </a:rPr>
              <a:t> </a:t>
            </a:r>
            <a:r>
              <a:rPr lang="en-US" sz="3600">
                <a:solidFill>
                  <a:schemeClr val="bg1"/>
                </a:solidFill>
                <a:latin typeface="Aptos Display"/>
              </a:rPr>
              <a:t>and culture </a:t>
            </a:r>
            <a:r>
              <a:rPr lang="en-US" sz="3600" baseline="0">
                <a:solidFill>
                  <a:schemeClr val="bg1"/>
                </a:solidFill>
                <a:latin typeface="Aptos Display"/>
              </a:rPr>
              <a:t>reify deficit and </a:t>
            </a:r>
            <a:r>
              <a:rPr lang="en-US" sz="3600" baseline="0" err="1">
                <a:solidFill>
                  <a:schemeClr val="bg1"/>
                </a:solidFill>
                <a:latin typeface="Aptos Display"/>
              </a:rPr>
              <a:t>dehumanise</a:t>
            </a:r>
            <a:r>
              <a:rPr lang="en-US" sz="3600" baseline="0">
                <a:solidFill>
                  <a:schemeClr val="bg1"/>
                </a:solidFill>
                <a:latin typeface="Aptos Display"/>
              </a:rPr>
              <a:t> individuals</a:t>
            </a:r>
            <a:r>
              <a:rPr lang="en-US" sz="3600">
                <a:solidFill>
                  <a:schemeClr val="bg1"/>
                </a:solidFill>
                <a:latin typeface="Aptos Display"/>
              </a:rPr>
              <a:t>​.</a:t>
            </a:r>
            <a:endParaRPr lang="en-US" sz="3600">
              <a:solidFill>
                <a:schemeClr val="bg1"/>
              </a:solidFill>
            </a:endParaRPr>
          </a:p>
        </p:txBody>
      </p:sp>
      <p:sp>
        <p:nvSpPr>
          <p:cNvPr id="6" name="TextBox 5">
            <a:extLst>
              <a:ext uri="{FF2B5EF4-FFF2-40B4-BE49-F238E27FC236}">
                <a16:creationId xmlns:a16="http://schemas.microsoft.com/office/drawing/2014/main" id="{B22E838A-9BCD-F3DD-3253-B185EDC9D067}"/>
              </a:ext>
            </a:extLst>
          </p:cNvPr>
          <p:cNvSpPr txBox="1"/>
          <p:nvPr/>
        </p:nvSpPr>
        <p:spPr>
          <a:xfrm rot="10800000" flipV="1">
            <a:off x="264735" y="4214669"/>
            <a:ext cx="11894063" cy="1674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nSpc>
                <a:spcPct val="150000"/>
              </a:lnSpc>
              <a:buFont typeface="Calibri"/>
              <a:buChar char="-"/>
            </a:pPr>
            <a:r>
              <a:rPr lang="en-US" sz="3600">
                <a:solidFill>
                  <a:schemeClr val="bg1"/>
                </a:solidFill>
                <a:latin typeface="Aptos Display"/>
              </a:rPr>
              <a:t>We are engineering our own demise as a sector by tolerating exploitative </a:t>
            </a:r>
            <a:r>
              <a:rPr lang="en-US" sz="3600" err="1">
                <a:solidFill>
                  <a:schemeClr val="bg1"/>
                </a:solidFill>
                <a:latin typeface="Aptos Display"/>
              </a:rPr>
              <a:t>internationalisation</a:t>
            </a:r>
            <a:r>
              <a:rPr lang="en-US" sz="3600">
                <a:solidFill>
                  <a:schemeClr val="bg1"/>
                </a:solidFill>
                <a:latin typeface="Aptos Display"/>
              </a:rPr>
              <a:t>. </a:t>
            </a:r>
            <a:endParaRPr lang="en-US" sz="3600">
              <a:solidFill>
                <a:schemeClr val="bg1"/>
              </a:solidFill>
            </a:endParaRPr>
          </a:p>
        </p:txBody>
      </p:sp>
      <p:sp>
        <p:nvSpPr>
          <p:cNvPr id="5" name="TextBox 4">
            <a:extLst>
              <a:ext uri="{FF2B5EF4-FFF2-40B4-BE49-F238E27FC236}">
                <a16:creationId xmlns:a16="http://schemas.microsoft.com/office/drawing/2014/main" id="{11D3806E-629F-66E6-979E-3660A47CE971}"/>
              </a:ext>
            </a:extLst>
          </p:cNvPr>
          <p:cNvSpPr txBox="1"/>
          <p:nvPr/>
        </p:nvSpPr>
        <p:spPr>
          <a:xfrm>
            <a:off x="262238" y="440724"/>
            <a:ext cx="36219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FFFFFF"/>
                </a:solidFill>
                <a:latin typeface="Aptos Display"/>
              </a:rPr>
              <a:t>Key Arguments</a:t>
            </a:r>
            <a:endParaRPr lang="en-US" sz="3600" dirty="0"/>
          </a:p>
        </p:txBody>
      </p:sp>
    </p:spTree>
    <p:extLst>
      <p:ext uri="{BB962C8B-B14F-4D97-AF65-F5344CB8AC3E}">
        <p14:creationId xmlns:p14="http://schemas.microsoft.com/office/powerpoint/2010/main" val="3655491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EB3EC-891C-E678-3918-924986D088B0}"/>
            </a:ext>
          </a:extLst>
        </p:cNvPr>
        <p:cNvGrpSpPr/>
        <p:nvPr/>
      </p:nvGrpSpPr>
      <p:grpSpPr>
        <a:xfrm>
          <a:off x="0" y="0"/>
          <a:ext cx="0" cy="0"/>
          <a:chOff x="0" y="0"/>
          <a:chExt cx="0" cy="0"/>
        </a:xfrm>
      </p:grpSpPr>
      <p:pic>
        <p:nvPicPr>
          <p:cNvPr id="8" name="Picture 7" descr="A white paper with wrinkles&#10;&#10;AI-generated content may be incorrect.">
            <a:extLst>
              <a:ext uri="{FF2B5EF4-FFF2-40B4-BE49-F238E27FC236}">
                <a16:creationId xmlns:a16="http://schemas.microsoft.com/office/drawing/2014/main" id="{66870B4C-37F3-A782-8349-C1F1D25AA4F8}"/>
              </a:ext>
            </a:extLst>
          </p:cNvPr>
          <p:cNvPicPr>
            <a:picLocks noChangeAspect="1"/>
          </p:cNvPicPr>
          <p:nvPr/>
        </p:nvPicPr>
        <p:blipFill>
          <a:blip r:embed="rId3"/>
          <a:srcRect l="-14" r="-76" b="15625"/>
          <a:stretch/>
        </p:blipFill>
        <p:spPr>
          <a:xfrm>
            <a:off x="1661" y="0"/>
            <a:ext cx="12188994" cy="6864124"/>
          </a:xfrm>
          <a:prstGeom prst="rect">
            <a:avLst/>
          </a:prstGeom>
        </p:spPr>
      </p:pic>
      <p:graphicFrame>
        <p:nvGraphicFramePr>
          <p:cNvPr id="3" name="Chart 2">
            <a:extLst>
              <a:ext uri="{FF2B5EF4-FFF2-40B4-BE49-F238E27FC236}">
                <a16:creationId xmlns:a16="http://schemas.microsoft.com/office/drawing/2014/main" id="{698D3F89-4EB2-03DE-18F8-7C77A69A5F45}"/>
              </a:ext>
            </a:extLst>
          </p:cNvPr>
          <p:cNvGraphicFramePr>
            <a:graphicFrameLocks/>
          </p:cNvGraphicFramePr>
          <p:nvPr>
            <p:extLst>
              <p:ext uri="{D42A27DB-BD31-4B8C-83A1-F6EECF244321}">
                <p14:modId xmlns:p14="http://schemas.microsoft.com/office/powerpoint/2010/main" val="1543768526"/>
              </p:ext>
            </p:extLst>
          </p:nvPr>
        </p:nvGraphicFramePr>
        <p:xfrm>
          <a:off x="-13730" y="0"/>
          <a:ext cx="6111016" cy="36901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DA98E48E-F7D0-DBEB-8C88-FA462AB4CF46}"/>
              </a:ext>
            </a:extLst>
          </p:cNvPr>
          <p:cNvGraphicFramePr>
            <a:graphicFrameLocks/>
          </p:cNvGraphicFramePr>
          <p:nvPr>
            <p:extLst>
              <p:ext uri="{D42A27DB-BD31-4B8C-83A1-F6EECF244321}">
                <p14:modId xmlns:p14="http://schemas.microsoft.com/office/powerpoint/2010/main" val="249650712"/>
              </p:ext>
            </p:extLst>
          </p:nvPr>
        </p:nvGraphicFramePr>
        <p:xfrm>
          <a:off x="6109730" y="3429000"/>
          <a:ext cx="6083557" cy="3440928"/>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D3B1BDC0-D391-30DE-F6EF-6F07D07297EF}"/>
              </a:ext>
            </a:extLst>
          </p:cNvPr>
          <p:cNvSpPr txBox="1"/>
          <p:nvPr/>
        </p:nvSpPr>
        <p:spPr>
          <a:xfrm>
            <a:off x="6116595" y="713946"/>
            <a:ext cx="6072656" cy="21298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Calibri"/>
              <a:buChar char="-"/>
            </a:pPr>
            <a:r>
              <a:rPr lang="en-US"/>
              <a:t>2022-23: 2.19 million (Home) versus 750000 (International).</a:t>
            </a:r>
          </a:p>
          <a:p>
            <a:pPr marL="285750" indent="-285750">
              <a:lnSpc>
                <a:spcPct val="150000"/>
              </a:lnSpc>
              <a:buFont typeface="Calibri"/>
              <a:buChar char="-"/>
            </a:pPr>
            <a:r>
              <a:rPr lang="en-US"/>
              <a:t>25% of the student population is labelled international. </a:t>
            </a:r>
          </a:p>
          <a:p>
            <a:pPr marL="285750" indent="-285750">
              <a:lnSpc>
                <a:spcPct val="150000"/>
              </a:lnSpc>
              <a:buFont typeface="Calibri"/>
              <a:buChar char="-"/>
            </a:pPr>
            <a:r>
              <a:rPr lang="en-US"/>
              <a:t>Upward trend 2018-2023 with the first ever decline reported in 2023-24 academic year.  </a:t>
            </a:r>
          </a:p>
        </p:txBody>
      </p:sp>
      <p:sp>
        <p:nvSpPr>
          <p:cNvPr id="6" name="TextBox 5">
            <a:extLst>
              <a:ext uri="{FF2B5EF4-FFF2-40B4-BE49-F238E27FC236}">
                <a16:creationId xmlns:a16="http://schemas.microsoft.com/office/drawing/2014/main" id="{5245BE58-1BF0-6DF1-7B9B-3C4A6C422C72}"/>
              </a:ext>
            </a:extLst>
          </p:cNvPr>
          <p:cNvSpPr txBox="1"/>
          <p:nvPr/>
        </p:nvSpPr>
        <p:spPr>
          <a:xfrm>
            <a:off x="164757" y="4160108"/>
            <a:ext cx="6072656" cy="17143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Calibri"/>
              <a:buChar char="-"/>
            </a:pPr>
            <a:r>
              <a:rPr lang="en-US"/>
              <a:t>£27.6 bn in tuition income in UK HE in 2022-23. </a:t>
            </a:r>
          </a:p>
          <a:p>
            <a:pPr marL="285750" indent="-285750">
              <a:lnSpc>
                <a:spcPct val="150000"/>
              </a:lnSpc>
              <a:buFont typeface="Calibri"/>
              <a:buChar char="-"/>
            </a:pPr>
            <a:r>
              <a:rPr lang="en-US"/>
              <a:t>44% of tuition income comes from international students. </a:t>
            </a:r>
          </a:p>
          <a:p>
            <a:pPr marL="285750" indent="-285750">
              <a:lnSpc>
                <a:spcPct val="150000"/>
              </a:lnSpc>
              <a:buFont typeface="Calibri"/>
              <a:buChar char="-"/>
            </a:pPr>
            <a:r>
              <a:rPr lang="en-US"/>
              <a:t>Upward trend over the last five years. </a:t>
            </a:r>
          </a:p>
        </p:txBody>
      </p:sp>
      <p:sp>
        <p:nvSpPr>
          <p:cNvPr id="5" name="TextBox 4">
            <a:extLst>
              <a:ext uri="{FF2B5EF4-FFF2-40B4-BE49-F238E27FC236}">
                <a16:creationId xmlns:a16="http://schemas.microsoft.com/office/drawing/2014/main" id="{0FBC857B-68D1-CD5C-1774-6F4764B63C9F}"/>
              </a:ext>
            </a:extLst>
          </p:cNvPr>
          <p:cNvSpPr txBox="1"/>
          <p:nvPr/>
        </p:nvSpPr>
        <p:spPr>
          <a:xfrm>
            <a:off x="0" y="6487885"/>
            <a:ext cx="6458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t>Data from Higher Education Statistics Agency </a:t>
            </a:r>
            <a:r>
              <a:rPr lang="en-US" i="1" dirty="0">
                <a:hlinkClick r:id="rId6"/>
              </a:rPr>
              <a:t>(2018-2024)</a:t>
            </a:r>
            <a:endParaRPr lang="en-US" i="1" dirty="0"/>
          </a:p>
        </p:txBody>
      </p:sp>
    </p:spTree>
    <p:extLst>
      <p:ext uri="{BB962C8B-B14F-4D97-AF65-F5344CB8AC3E}">
        <p14:creationId xmlns:p14="http://schemas.microsoft.com/office/powerpoint/2010/main" val="2151779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D8F45-3B2A-B226-3F4D-678F939C7D4B}"/>
            </a:ext>
          </a:extLst>
        </p:cNvPr>
        <p:cNvGrpSpPr/>
        <p:nvPr/>
      </p:nvGrpSpPr>
      <p:grpSpPr>
        <a:xfrm>
          <a:off x="0" y="0"/>
          <a:ext cx="0" cy="0"/>
          <a:chOff x="0" y="0"/>
          <a:chExt cx="0" cy="0"/>
        </a:xfrm>
      </p:grpSpPr>
      <p:pic>
        <p:nvPicPr>
          <p:cNvPr id="4" name="Picture 3" descr="A white paper with wrinkles&#10;&#10;AI-generated content may be incorrect.">
            <a:extLst>
              <a:ext uri="{FF2B5EF4-FFF2-40B4-BE49-F238E27FC236}">
                <a16:creationId xmlns:a16="http://schemas.microsoft.com/office/drawing/2014/main" id="{5CA20318-9446-2E12-ED42-2EC50CFD3676}"/>
              </a:ext>
            </a:extLst>
          </p:cNvPr>
          <p:cNvPicPr>
            <a:picLocks noChangeAspect="1"/>
          </p:cNvPicPr>
          <p:nvPr/>
        </p:nvPicPr>
        <p:blipFill>
          <a:blip r:embed="rId2"/>
          <a:srcRect l="-14" r="-76" b="15625"/>
          <a:stretch/>
        </p:blipFill>
        <p:spPr>
          <a:xfrm>
            <a:off x="1661" y="0"/>
            <a:ext cx="12188994" cy="6864124"/>
          </a:xfrm>
          <a:prstGeom prst="rect">
            <a:avLst/>
          </a:prstGeom>
        </p:spPr>
      </p:pic>
      <p:sp>
        <p:nvSpPr>
          <p:cNvPr id="3" name="TextBox 2">
            <a:extLst>
              <a:ext uri="{FF2B5EF4-FFF2-40B4-BE49-F238E27FC236}">
                <a16:creationId xmlns:a16="http://schemas.microsoft.com/office/drawing/2014/main" id="{BAF0456E-E0B3-03BA-908E-2A652EC1A566}"/>
              </a:ext>
            </a:extLst>
          </p:cNvPr>
          <p:cNvSpPr txBox="1"/>
          <p:nvPr/>
        </p:nvSpPr>
        <p:spPr>
          <a:xfrm>
            <a:off x="290286" y="841828"/>
            <a:ext cx="11683999" cy="5025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2400" dirty="0">
                <a:latin typeface="Aptos"/>
                <a:cs typeface="Arial"/>
              </a:rPr>
              <a:t>Higher Education Institutions are increasingly adopting a “neoliberal rationality that challenges the very idea of a public good” (Brown, 2015, p.119).</a:t>
            </a:r>
            <a:endParaRPr lang="en-US" sz="2400">
              <a:latin typeface="Aptos"/>
            </a:endParaRPr>
          </a:p>
          <a:p>
            <a:pPr marL="342900" indent="-342900">
              <a:lnSpc>
                <a:spcPct val="150000"/>
              </a:lnSpc>
              <a:buFont typeface="Arial"/>
              <a:buChar char="•"/>
            </a:pPr>
            <a:r>
              <a:rPr lang="en-US" sz="2400" dirty="0">
                <a:latin typeface="Aptos"/>
                <a:cs typeface="Arial"/>
              </a:rPr>
              <a:t>Knowledge-provision is “recast as a service and educators as service providers” (Feldman &amp; Sandoval, 2018, p.216).</a:t>
            </a:r>
            <a:endParaRPr lang="en-US" sz="2400" dirty="0">
              <a:latin typeface="Aptos"/>
            </a:endParaRPr>
          </a:p>
          <a:p>
            <a:pPr marL="342900" indent="-342900">
              <a:lnSpc>
                <a:spcPct val="150000"/>
              </a:lnSpc>
              <a:buFont typeface="Arial"/>
              <a:buChar char="•"/>
            </a:pPr>
            <a:r>
              <a:rPr lang="en-US" sz="2400" dirty="0">
                <a:latin typeface="Aptos"/>
                <a:cs typeface="Arial"/>
              </a:rPr>
              <a:t>HE Institutions as “business enterprises obsessed with income, growth and outputs” (Fleming, 2021, p.10).</a:t>
            </a:r>
            <a:endParaRPr lang="en-US" sz="2400">
              <a:latin typeface="Aptos"/>
            </a:endParaRPr>
          </a:p>
          <a:p>
            <a:pPr marL="342900" indent="-342900">
              <a:lnSpc>
                <a:spcPct val="150000"/>
              </a:lnSpc>
              <a:buFont typeface="Arial"/>
              <a:buChar char="•"/>
            </a:pPr>
            <a:r>
              <a:rPr lang="en-US" sz="2400" dirty="0">
                <a:latin typeface="Aptos"/>
                <a:cs typeface="Arial"/>
              </a:rPr>
              <a:t>A student-as-consumer approach (Bunce et al., 2017), a market driven HE education (Tomlinson, 2017), an ‘Edu-Factory' (Fleming, 2021, p.15), an </a:t>
            </a:r>
            <a:r>
              <a:rPr lang="en-US" sz="2400" err="1">
                <a:latin typeface="Aptos"/>
                <a:cs typeface="Arial"/>
              </a:rPr>
              <a:t>edu</a:t>
            </a:r>
            <a:r>
              <a:rPr lang="en-US" sz="2400" dirty="0">
                <a:latin typeface="Aptos"/>
                <a:cs typeface="Arial"/>
              </a:rPr>
              <a:t>-business (Luke, 2010). </a:t>
            </a:r>
            <a:endParaRPr lang="en-US" sz="2400" dirty="0"/>
          </a:p>
        </p:txBody>
      </p:sp>
    </p:spTree>
    <p:extLst>
      <p:ext uri="{BB962C8B-B14F-4D97-AF65-F5344CB8AC3E}">
        <p14:creationId xmlns:p14="http://schemas.microsoft.com/office/powerpoint/2010/main" val="1691247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F196E-F1EB-7F41-270C-D1AA3B0DE6F6}"/>
            </a:ext>
          </a:extLst>
        </p:cNvPr>
        <p:cNvGrpSpPr/>
        <p:nvPr/>
      </p:nvGrpSpPr>
      <p:grpSpPr>
        <a:xfrm>
          <a:off x="0" y="0"/>
          <a:ext cx="0" cy="0"/>
          <a:chOff x="0" y="0"/>
          <a:chExt cx="0" cy="0"/>
        </a:xfrm>
      </p:grpSpPr>
      <p:pic>
        <p:nvPicPr>
          <p:cNvPr id="4" name="Picture 3" descr="A white paper with wrinkles&#10;&#10;AI-generated content may be incorrect.">
            <a:extLst>
              <a:ext uri="{FF2B5EF4-FFF2-40B4-BE49-F238E27FC236}">
                <a16:creationId xmlns:a16="http://schemas.microsoft.com/office/drawing/2014/main" id="{EE0E8171-6312-B4E3-6079-87DB9EE89502}"/>
              </a:ext>
            </a:extLst>
          </p:cNvPr>
          <p:cNvPicPr>
            <a:picLocks noChangeAspect="1"/>
          </p:cNvPicPr>
          <p:nvPr/>
        </p:nvPicPr>
        <p:blipFill>
          <a:blip r:embed="rId2"/>
          <a:srcRect l="-14" r="-76" b="15625"/>
          <a:stretch/>
        </p:blipFill>
        <p:spPr>
          <a:xfrm>
            <a:off x="1661" y="0"/>
            <a:ext cx="12188994" cy="6864124"/>
          </a:xfrm>
          <a:prstGeom prst="rect">
            <a:avLst/>
          </a:prstGeom>
        </p:spPr>
      </p:pic>
      <p:sp>
        <p:nvSpPr>
          <p:cNvPr id="2" name="TextBox 1">
            <a:extLst>
              <a:ext uri="{FF2B5EF4-FFF2-40B4-BE49-F238E27FC236}">
                <a16:creationId xmlns:a16="http://schemas.microsoft.com/office/drawing/2014/main" id="{45FFED9A-5B9B-7165-8BA2-2464559401C6}"/>
              </a:ext>
            </a:extLst>
          </p:cNvPr>
          <p:cNvSpPr txBox="1"/>
          <p:nvPr/>
        </p:nvSpPr>
        <p:spPr>
          <a:xfrm>
            <a:off x="3" y="0"/>
            <a:ext cx="526469" cy="71711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ourier New"/>
                <a:cs typeface="Courier New"/>
              </a:rPr>
              <a:t>23</a:t>
            </a:r>
          </a:p>
          <a:p>
            <a:r>
              <a:rPr lang="en-US" sz="2000" dirty="0">
                <a:latin typeface="Courier New"/>
                <a:cs typeface="Courier New"/>
              </a:rPr>
              <a:t>24</a:t>
            </a:r>
          </a:p>
          <a:p>
            <a:pPr algn="l"/>
            <a:r>
              <a:rPr lang="en-US" sz="2000" dirty="0">
                <a:latin typeface="Courier New"/>
                <a:cs typeface="Courier New"/>
              </a:rPr>
              <a:t>25</a:t>
            </a:r>
          </a:p>
          <a:p>
            <a:r>
              <a:rPr lang="en-US" sz="2000" dirty="0">
                <a:latin typeface="Courier New"/>
                <a:cs typeface="Courier New"/>
              </a:rPr>
              <a:t>26</a:t>
            </a:r>
          </a:p>
          <a:p>
            <a:r>
              <a:rPr lang="en-US" sz="2000" dirty="0">
                <a:latin typeface="Courier New"/>
                <a:cs typeface="Courier New"/>
              </a:rPr>
              <a:t>27</a:t>
            </a:r>
          </a:p>
          <a:p>
            <a:r>
              <a:rPr lang="en-US" sz="2000" dirty="0">
                <a:latin typeface="Courier New"/>
                <a:cs typeface="Courier New"/>
              </a:rPr>
              <a:t>28</a:t>
            </a:r>
          </a:p>
          <a:p>
            <a:r>
              <a:rPr lang="en-US" sz="2000" dirty="0">
                <a:latin typeface="Courier New"/>
                <a:cs typeface="Courier New"/>
              </a:rPr>
              <a:t>29</a:t>
            </a:r>
          </a:p>
          <a:p>
            <a:r>
              <a:rPr lang="en-US" sz="2000" dirty="0">
                <a:latin typeface="Courier New"/>
                <a:cs typeface="Courier New"/>
              </a:rPr>
              <a:t>30</a:t>
            </a:r>
          </a:p>
          <a:p>
            <a:r>
              <a:rPr lang="en-US" sz="2000" dirty="0">
                <a:latin typeface="Courier New"/>
                <a:cs typeface="Courier New"/>
              </a:rPr>
              <a:t>31</a:t>
            </a:r>
          </a:p>
          <a:p>
            <a:r>
              <a:rPr lang="en-US" sz="2000" dirty="0">
                <a:latin typeface="Courier New"/>
                <a:cs typeface="Courier New"/>
              </a:rPr>
              <a:t>32</a:t>
            </a:r>
          </a:p>
          <a:p>
            <a:r>
              <a:rPr lang="en-US" sz="2000" dirty="0">
                <a:latin typeface="Courier New"/>
                <a:cs typeface="Courier New"/>
              </a:rPr>
              <a:t>33</a:t>
            </a:r>
          </a:p>
          <a:p>
            <a:r>
              <a:rPr lang="en-US" sz="2000" dirty="0">
                <a:latin typeface="Courier New"/>
                <a:cs typeface="Courier New"/>
              </a:rPr>
              <a:t>34</a:t>
            </a:r>
          </a:p>
          <a:p>
            <a:r>
              <a:rPr lang="en-US" sz="2000" dirty="0">
                <a:latin typeface="Courier New"/>
                <a:cs typeface="Courier New"/>
              </a:rPr>
              <a:t>35</a:t>
            </a:r>
          </a:p>
          <a:p>
            <a:r>
              <a:rPr lang="en-US" sz="2000" dirty="0">
                <a:latin typeface="Courier New"/>
                <a:cs typeface="Courier New"/>
              </a:rPr>
              <a:t>36</a:t>
            </a:r>
          </a:p>
          <a:p>
            <a:r>
              <a:rPr lang="en-US" sz="2000" dirty="0">
                <a:latin typeface="Courier New"/>
                <a:cs typeface="Courier New"/>
              </a:rPr>
              <a:t>37</a:t>
            </a:r>
          </a:p>
          <a:p>
            <a:r>
              <a:rPr lang="en-US" sz="2000" dirty="0">
                <a:latin typeface="Courier New"/>
                <a:cs typeface="Courier New"/>
              </a:rPr>
              <a:t>38</a:t>
            </a:r>
          </a:p>
          <a:p>
            <a:r>
              <a:rPr lang="en-US" sz="2000" dirty="0">
                <a:latin typeface="Courier New"/>
                <a:cs typeface="Courier New"/>
              </a:rPr>
              <a:t>39</a:t>
            </a:r>
          </a:p>
          <a:p>
            <a:r>
              <a:rPr lang="en-US" sz="2000" dirty="0">
                <a:latin typeface="Courier New"/>
                <a:cs typeface="Courier New"/>
              </a:rPr>
              <a:t>40</a:t>
            </a:r>
          </a:p>
          <a:p>
            <a:r>
              <a:rPr lang="en-US" sz="2000" dirty="0">
                <a:latin typeface="Courier New"/>
                <a:cs typeface="Courier New"/>
              </a:rPr>
              <a:t>41</a:t>
            </a:r>
          </a:p>
          <a:p>
            <a:r>
              <a:rPr lang="en-US" sz="2000" dirty="0">
                <a:latin typeface="Courier New"/>
                <a:cs typeface="Courier New"/>
              </a:rPr>
              <a:t>42</a:t>
            </a:r>
          </a:p>
          <a:p>
            <a:r>
              <a:rPr lang="en-US" sz="2000" dirty="0">
                <a:latin typeface="Courier New"/>
                <a:cs typeface="Courier New"/>
              </a:rPr>
              <a:t>43</a:t>
            </a:r>
          </a:p>
          <a:p>
            <a:r>
              <a:rPr lang="en-US" sz="2000" dirty="0">
                <a:latin typeface="Courier New"/>
                <a:cs typeface="Courier New"/>
              </a:rPr>
              <a:t>44</a:t>
            </a:r>
          </a:p>
          <a:p>
            <a:r>
              <a:rPr lang="en-US" sz="2000" dirty="0">
                <a:latin typeface="Courier New"/>
                <a:cs typeface="Courier New"/>
              </a:rPr>
              <a:t>45</a:t>
            </a:r>
          </a:p>
        </p:txBody>
      </p:sp>
      <p:sp>
        <p:nvSpPr>
          <p:cNvPr id="5" name="TextBox 4">
            <a:extLst>
              <a:ext uri="{FF2B5EF4-FFF2-40B4-BE49-F238E27FC236}">
                <a16:creationId xmlns:a16="http://schemas.microsoft.com/office/drawing/2014/main" id="{D23CC4C7-D0A9-DD2C-4BDD-86A6891FBE5B}"/>
              </a:ext>
            </a:extLst>
          </p:cNvPr>
          <p:cNvSpPr txBox="1"/>
          <p:nvPr/>
        </p:nvSpPr>
        <p:spPr>
          <a:xfrm>
            <a:off x="512838" y="311251"/>
            <a:ext cx="54283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“a foreigner who pays to get the degree”</a:t>
            </a:r>
          </a:p>
        </p:txBody>
      </p:sp>
      <p:sp>
        <p:nvSpPr>
          <p:cNvPr id="6" name="TextBox 5">
            <a:extLst>
              <a:ext uri="{FF2B5EF4-FFF2-40B4-BE49-F238E27FC236}">
                <a16:creationId xmlns:a16="http://schemas.microsoft.com/office/drawing/2014/main" id="{6D51318B-A28F-A70C-65B3-C82EEF532D38}"/>
              </a:ext>
            </a:extLst>
          </p:cNvPr>
          <p:cNvSpPr txBox="1"/>
          <p:nvPr/>
        </p:nvSpPr>
        <p:spPr>
          <a:xfrm>
            <a:off x="512838" y="918432"/>
            <a:ext cx="48913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“take my money and give me a certificate”</a:t>
            </a:r>
          </a:p>
        </p:txBody>
      </p:sp>
      <p:sp>
        <p:nvSpPr>
          <p:cNvPr id="7" name="TextBox 6">
            <a:extLst>
              <a:ext uri="{FF2B5EF4-FFF2-40B4-BE49-F238E27FC236}">
                <a16:creationId xmlns:a16="http://schemas.microsoft.com/office/drawing/2014/main" id="{81F7A0C3-3AD8-1B23-84C3-59BA7665B622}"/>
              </a:ext>
            </a:extLst>
          </p:cNvPr>
          <p:cNvSpPr txBox="1"/>
          <p:nvPr/>
        </p:nvSpPr>
        <p:spPr>
          <a:xfrm>
            <a:off x="513645" y="1569156"/>
            <a:ext cx="1101795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“they do know that these people are willing to pay this amount of money to gain access to education in the UK”</a:t>
            </a:r>
            <a:endParaRPr lang="en-US" sz="2000"/>
          </a:p>
        </p:txBody>
      </p:sp>
      <p:sp>
        <p:nvSpPr>
          <p:cNvPr id="10" name="TextBox 9">
            <a:extLst>
              <a:ext uri="{FF2B5EF4-FFF2-40B4-BE49-F238E27FC236}">
                <a16:creationId xmlns:a16="http://schemas.microsoft.com/office/drawing/2014/main" id="{9967DD99-9128-5372-C640-0C346CEA0E9C}"/>
              </a:ext>
            </a:extLst>
          </p:cNvPr>
          <p:cNvSpPr txBox="1"/>
          <p:nvPr/>
        </p:nvSpPr>
        <p:spPr>
          <a:xfrm>
            <a:off x="513645" y="2472267"/>
            <a:ext cx="68692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Aptos"/>
              </a:rPr>
              <a:t>“they are using us a little bit … to gain something for themselves”</a:t>
            </a:r>
            <a:endParaRPr lang="en-US" sz="2000" dirty="0">
              <a:latin typeface="Aptos"/>
            </a:endParaRPr>
          </a:p>
        </p:txBody>
      </p:sp>
      <p:sp>
        <p:nvSpPr>
          <p:cNvPr id="11" name="TextBox 10">
            <a:extLst>
              <a:ext uri="{FF2B5EF4-FFF2-40B4-BE49-F238E27FC236}">
                <a16:creationId xmlns:a16="http://schemas.microsoft.com/office/drawing/2014/main" id="{777F0789-D088-A48A-DA00-08413B6D0586}"/>
              </a:ext>
            </a:extLst>
          </p:cNvPr>
          <p:cNvSpPr txBox="1"/>
          <p:nvPr/>
        </p:nvSpPr>
        <p:spPr>
          <a:xfrm>
            <a:off x="513645" y="3335866"/>
            <a:ext cx="4419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Aptos"/>
              </a:rPr>
              <a:t>“you are paying for that certificate”</a:t>
            </a:r>
            <a:endParaRPr lang="en-US" sz="2000" dirty="0">
              <a:latin typeface="Aptos"/>
            </a:endParaRPr>
          </a:p>
        </p:txBody>
      </p:sp>
      <p:sp>
        <p:nvSpPr>
          <p:cNvPr id="12" name="TextBox 11">
            <a:extLst>
              <a:ext uri="{FF2B5EF4-FFF2-40B4-BE49-F238E27FC236}">
                <a16:creationId xmlns:a16="http://schemas.microsoft.com/office/drawing/2014/main" id="{00EAD4B8-4091-1774-AD37-CB806DC6A3CE}"/>
              </a:ext>
            </a:extLst>
          </p:cNvPr>
          <p:cNvSpPr txBox="1"/>
          <p:nvPr/>
        </p:nvSpPr>
        <p:spPr>
          <a:xfrm>
            <a:off x="513645" y="4047067"/>
            <a:ext cx="108373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Aptos"/>
              </a:rPr>
              <a:t>“they know that those coming from a third world country would do whatever it takes to have the certificate”</a:t>
            </a:r>
            <a:endParaRPr lang="en-US" sz="2000" dirty="0">
              <a:latin typeface="Aptos"/>
            </a:endParaRPr>
          </a:p>
        </p:txBody>
      </p:sp>
      <p:sp>
        <p:nvSpPr>
          <p:cNvPr id="14" name="TextBox 13">
            <a:extLst>
              <a:ext uri="{FF2B5EF4-FFF2-40B4-BE49-F238E27FC236}">
                <a16:creationId xmlns:a16="http://schemas.microsoft.com/office/drawing/2014/main" id="{0278B135-3177-C448-A551-369C67980CDA}"/>
              </a:ext>
            </a:extLst>
          </p:cNvPr>
          <p:cNvSpPr txBox="1"/>
          <p:nvPr/>
        </p:nvSpPr>
        <p:spPr>
          <a:xfrm>
            <a:off x="513645" y="4854223"/>
            <a:ext cx="45437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Aptos"/>
              </a:rPr>
              <a:t>“we are bringing in a lot of money”</a:t>
            </a:r>
            <a:endParaRPr lang="en-US" sz="2000" dirty="0">
              <a:latin typeface="Aptos"/>
            </a:endParaRPr>
          </a:p>
        </p:txBody>
      </p:sp>
      <p:sp>
        <p:nvSpPr>
          <p:cNvPr id="15" name="TextBox 14">
            <a:extLst>
              <a:ext uri="{FF2B5EF4-FFF2-40B4-BE49-F238E27FC236}">
                <a16:creationId xmlns:a16="http://schemas.microsoft.com/office/drawing/2014/main" id="{58908B47-F169-49CF-36DE-86D4350C25AA}"/>
              </a:ext>
            </a:extLst>
          </p:cNvPr>
          <p:cNvSpPr txBox="1"/>
          <p:nvPr/>
        </p:nvSpPr>
        <p:spPr>
          <a:xfrm>
            <a:off x="513644" y="5514623"/>
            <a:ext cx="1146951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“why do you take from A more than you take from B? just because of nationality. It is business, education has become business now”</a:t>
            </a:r>
          </a:p>
        </p:txBody>
      </p:sp>
    </p:spTree>
    <p:extLst>
      <p:ext uri="{BB962C8B-B14F-4D97-AF65-F5344CB8AC3E}">
        <p14:creationId xmlns:p14="http://schemas.microsoft.com/office/powerpoint/2010/main" val="3820613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4757B0-F27B-E63B-0316-F314E3F0C3B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359544F-C079-2BFD-28DF-25231600E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7F6831-A492-FAC9-BA5F-F45CBCEA4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black fabric&#10;&#10;AI-generated content may be incorrect.">
            <a:extLst>
              <a:ext uri="{FF2B5EF4-FFF2-40B4-BE49-F238E27FC236}">
                <a16:creationId xmlns:a16="http://schemas.microsoft.com/office/drawing/2014/main" id="{6CB5F409-03FC-C981-159E-824FB6F25F33}"/>
              </a:ext>
            </a:extLst>
          </p:cNvPr>
          <p:cNvPicPr>
            <a:picLocks noChangeAspect="1"/>
          </p:cNvPicPr>
          <p:nvPr/>
        </p:nvPicPr>
        <p:blipFill>
          <a:blip r:embed="rId2">
            <a:alphaModFix amt="40000"/>
          </a:blip>
          <a:srcRect l="8940" r="8811" b="-1"/>
          <a:stretch/>
        </p:blipFill>
        <p:spPr>
          <a:xfrm>
            <a:off x="-170" y="10"/>
            <a:ext cx="8450317" cy="6857990"/>
          </a:xfrm>
          <a:prstGeom prst="rect">
            <a:avLst/>
          </a:prstGeom>
        </p:spPr>
      </p:pic>
      <p:pic>
        <p:nvPicPr>
          <p:cNvPr id="5" name="Picture 4" descr="A person with different words on her face&#10;&#10;AI-generated content may be incorrect.">
            <a:extLst>
              <a:ext uri="{FF2B5EF4-FFF2-40B4-BE49-F238E27FC236}">
                <a16:creationId xmlns:a16="http://schemas.microsoft.com/office/drawing/2014/main" id="{BD118F64-4621-F865-E4E7-A20633ADADE0}"/>
              </a:ext>
            </a:extLst>
          </p:cNvPr>
          <p:cNvPicPr>
            <a:picLocks noChangeAspect="1"/>
          </p:cNvPicPr>
          <p:nvPr/>
        </p:nvPicPr>
        <p:blipFill>
          <a:blip r:embed="rId3"/>
          <a:srcRect t="6489" r="2" b="16741"/>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5B0763D0-0CD8-E754-B610-8C0B75F9133B}"/>
              </a:ext>
            </a:extLst>
          </p:cNvPr>
          <p:cNvSpPr txBox="1"/>
          <p:nvPr/>
        </p:nvSpPr>
        <p:spPr>
          <a:xfrm>
            <a:off x="315783" y="638431"/>
            <a:ext cx="5924072" cy="27519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200" dirty="0">
                <a:solidFill>
                  <a:schemeClr val="bg1"/>
                </a:solidFill>
              </a:rPr>
              <a:t>The problem is that the label allows us to look at students as a problem. </a:t>
            </a:r>
          </a:p>
          <a:p>
            <a:pPr marL="285750" indent="-285750">
              <a:lnSpc>
                <a:spcPct val="150000"/>
              </a:lnSpc>
              <a:buFont typeface="Calibri"/>
              <a:buChar char="-"/>
            </a:pPr>
            <a:r>
              <a:rPr lang="en-US" sz="2200" dirty="0">
                <a:solidFill>
                  <a:schemeClr val="bg1"/>
                </a:solidFill>
              </a:rPr>
              <a:t>The label facilitates looking at students labeled international as a homogeneous group. </a:t>
            </a:r>
          </a:p>
          <a:p>
            <a:pPr marL="285750" indent="-285750">
              <a:lnSpc>
                <a:spcPct val="150000"/>
              </a:lnSpc>
              <a:buFont typeface="Calibri"/>
              <a:buChar char="-"/>
            </a:pPr>
            <a:r>
              <a:rPr lang="en-US" sz="2200" dirty="0">
                <a:solidFill>
                  <a:schemeClr val="bg1"/>
                </a:solidFill>
              </a:rPr>
              <a:t>It allows us to use the mighty '</a:t>
            </a:r>
            <a:r>
              <a:rPr lang="en-US" sz="2200" b="1" dirty="0">
                <a:solidFill>
                  <a:srgbClr val="FFFF00"/>
                </a:solidFill>
              </a:rPr>
              <a:t>THEY</a:t>
            </a:r>
            <a:r>
              <a:rPr lang="en-US" sz="2200" dirty="0">
                <a:solidFill>
                  <a:schemeClr val="bg1"/>
                </a:solidFill>
              </a:rPr>
              <a:t>'</a:t>
            </a:r>
          </a:p>
        </p:txBody>
      </p:sp>
      <p:sp>
        <p:nvSpPr>
          <p:cNvPr id="9" name="TextBox 8">
            <a:extLst>
              <a:ext uri="{FF2B5EF4-FFF2-40B4-BE49-F238E27FC236}">
                <a16:creationId xmlns:a16="http://schemas.microsoft.com/office/drawing/2014/main" id="{E928A81F-5B57-E243-1EB8-AA94E376804A}"/>
              </a:ext>
            </a:extLst>
          </p:cNvPr>
          <p:cNvSpPr txBox="1"/>
          <p:nvPr/>
        </p:nvSpPr>
        <p:spPr>
          <a:xfrm>
            <a:off x="151027" y="3912976"/>
            <a:ext cx="694449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bg1"/>
                </a:solidFill>
              </a:rPr>
              <a:t>… but they don't speak good English</a:t>
            </a:r>
          </a:p>
          <a:p>
            <a:r>
              <a:rPr lang="en-US" i="1" dirty="0">
                <a:solidFill>
                  <a:schemeClr val="bg1"/>
                </a:solidFill>
              </a:rPr>
              <a:t>Her English is surprisingly good for an international student... </a:t>
            </a:r>
          </a:p>
          <a:p>
            <a:r>
              <a:rPr lang="en-US" i="1" dirty="0">
                <a:solidFill>
                  <a:schemeClr val="bg1"/>
                </a:solidFill>
              </a:rPr>
              <a:t>… Well, there is a limit to criticality since they are international </a:t>
            </a:r>
          </a:p>
          <a:p>
            <a:r>
              <a:rPr lang="en-US" i="1" dirty="0">
                <a:solidFill>
                  <a:schemeClr val="bg1"/>
                </a:solidFill>
              </a:rPr>
              <a:t>He does think very critically despite being international...</a:t>
            </a:r>
          </a:p>
          <a:p>
            <a:r>
              <a:rPr lang="en-US" i="1" dirty="0">
                <a:solidFill>
                  <a:schemeClr val="bg1"/>
                </a:solidFill>
              </a:rPr>
              <a:t>… My classroom is not diverse at all, I only have Chinese</a:t>
            </a:r>
          </a:p>
          <a:p>
            <a:r>
              <a:rPr lang="en-US" i="1" dirty="0">
                <a:solidFill>
                  <a:schemeClr val="bg1"/>
                </a:solidFill>
              </a:rPr>
              <a:t>They are dead-silent, just what you expect from Japanese students …</a:t>
            </a:r>
          </a:p>
          <a:p>
            <a:r>
              <a:rPr lang="en-US" i="1" dirty="0">
                <a:solidFill>
                  <a:schemeClr val="bg1"/>
                </a:solidFill>
              </a:rPr>
              <a:t>… But how can you integrate the Chinese ones if they have a collectivist culture</a:t>
            </a:r>
          </a:p>
        </p:txBody>
      </p:sp>
    </p:spTree>
    <p:extLst>
      <p:ext uri="{BB962C8B-B14F-4D97-AF65-F5344CB8AC3E}">
        <p14:creationId xmlns:p14="http://schemas.microsoft.com/office/powerpoint/2010/main" val="132140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9200D5-F294-7DE9-9CBF-6D7AF0C3382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corrugated metal wall&#10;&#10;AI-generated content may be incorrect.">
            <a:extLst>
              <a:ext uri="{FF2B5EF4-FFF2-40B4-BE49-F238E27FC236}">
                <a16:creationId xmlns:a16="http://schemas.microsoft.com/office/drawing/2014/main" id="{410EE216-1AF9-333A-11A5-871663F3D1C4}"/>
              </a:ext>
            </a:extLst>
          </p:cNvPr>
          <p:cNvPicPr>
            <a:picLocks noChangeAspect="1"/>
          </p:cNvPicPr>
          <p:nvPr/>
        </p:nvPicPr>
        <p:blipFill>
          <a:blip r:embed="rId2"/>
          <a:srcRect t="8267" r="-99" b="12853"/>
          <a:stretch/>
        </p:blipFill>
        <p:spPr>
          <a:xfrm>
            <a:off x="474345" y="481886"/>
            <a:ext cx="11237456" cy="5894881"/>
          </a:xfrm>
          <a:prstGeom prst="rect">
            <a:avLst/>
          </a:prstGeom>
        </p:spPr>
      </p:pic>
      <p:pic>
        <p:nvPicPr>
          <p:cNvPr id="3" name="Picture 2" descr="A poster with people and infographics&#10;&#10;AI-generated content may be incorrect.">
            <a:extLst>
              <a:ext uri="{FF2B5EF4-FFF2-40B4-BE49-F238E27FC236}">
                <a16:creationId xmlns:a16="http://schemas.microsoft.com/office/drawing/2014/main" id="{7C591A6D-6EB8-BC46-A83F-40B026B1B59D}"/>
              </a:ext>
            </a:extLst>
          </p:cNvPr>
          <p:cNvPicPr>
            <a:picLocks noChangeAspect="1"/>
          </p:cNvPicPr>
          <p:nvPr/>
        </p:nvPicPr>
        <p:blipFill>
          <a:blip r:embed="rId3"/>
          <a:stretch>
            <a:fillRect/>
          </a:stretch>
        </p:blipFill>
        <p:spPr>
          <a:xfrm>
            <a:off x="5899214" y="476553"/>
            <a:ext cx="5810627" cy="591215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173F194-F207-4971-3AB6-1FA80519C7FD}"/>
              </a:ext>
            </a:extLst>
          </p:cNvPr>
          <p:cNvSpPr txBox="1"/>
          <p:nvPr/>
        </p:nvSpPr>
        <p:spPr>
          <a:xfrm>
            <a:off x="666044" y="914399"/>
            <a:ext cx="5220957" cy="50353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Calibri"/>
              <a:buChar char="-"/>
            </a:pPr>
            <a:r>
              <a:rPr lang="en-GB" dirty="0">
                <a:latin typeface="Calibri"/>
                <a:cs typeface="Segoe UI"/>
              </a:rPr>
              <a:t>“There is no doubt that international students offer positive economic benefit, including </a:t>
            </a:r>
            <a:r>
              <a:rPr lang="en-GB" b="1" i="1" dirty="0">
                <a:latin typeface="Calibri"/>
                <a:cs typeface="Segoe UI"/>
              </a:rPr>
              <a:t>cross-subsidising</a:t>
            </a:r>
            <a:r>
              <a:rPr lang="en-GB" dirty="0">
                <a:latin typeface="Calibri"/>
                <a:cs typeface="Segoe UI"/>
              </a:rPr>
              <a:t> the education of domestic students and research” (Alan Manning, MAC, my emphasis)</a:t>
            </a:r>
            <a:br>
              <a:rPr lang="en-US" dirty="0"/>
            </a:br>
            <a:endParaRPr lang="en-US"/>
          </a:p>
          <a:p>
            <a:pPr marL="228600" indent="-228600">
              <a:lnSpc>
                <a:spcPct val="150000"/>
              </a:lnSpc>
              <a:buFont typeface="Calibri"/>
              <a:buChar char="-"/>
            </a:pPr>
            <a:r>
              <a:rPr lang="en-GB" dirty="0">
                <a:latin typeface="Calibri"/>
                <a:cs typeface="Segoe UI"/>
              </a:rPr>
              <a:t>“International students bring enormous financial benefits to every corner of the United Kingdom” (</a:t>
            </a:r>
            <a:r>
              <a:rPr lang="en-GB" u="sng" dirty="0">
                <a:latin typeface="Calibri"/>
                <a:cs typeface="Segoe UI"/>
                <a:hlinkClick r:id="rId4">
                  <a:extLst>
                    <a:ext uri="{A12FA001-AC4F-418D-AE19-62706E023703}">
                      <ahyp:hlinkClr xmlns:ahyp="http://schemas.microsoft.com/office/drawing/2018/hyperlinkcolor" val="tx"/>
                    </a:ext>
                  </a:extLst>
                </a:hlinkClick>
              </a:rPr>
              <a:t>London Economics</a:t>
            </a:r>
            <a:r>
              <a:rPr lang="en-GB" dirty="0">
                <a:latin typeface="Calibri"/>
                <a:cs typeface="Segoe UI"/>
              </a:rPr>
              <a:t>, p.47).​</a:t>
            </a:r>
            <a:br>
              <a:rPr lang="en-US" dirty="0"/>
            </a:br>
            <a:endParaRPr lang="en-GB" dirty="0">
              <a:latin typeface="Calibri"/>
              <a:ea typeface="Calibri"/>
              <a:cs typeface="Segoe UI"/>
            </a:endParaRPr>
          </a:p>
          <a:p>
            <a:pPr marL="228600" indent="-228600">
              <a:lnSpc>
                <a:spcPct val="150000"/>
              </a:lnSpc>
              <a:buFont typeface="Calibri"/>
              <a:buChar char="-"/>
            </a:pPr>
            <a:r>
              <a:rPr lang="en-GB" dirty="0">
                <a:latin typeface="Calibri"/>
                <a:cs typeface="Segoe UI"/>
              </a:rPr>
              <a:t>“The benefit of hosting non-EU HE students is 14.8 times greater than the total cost”.​</a:t>
            </a:r>
            <a:endParaRPr lang="en-GB">
              <a:latin typeface="Calibri"/>
              <a:ea typeface="Calibri"/>
              <a:cs typeface="Segoe UI"/>
            </a:endParaRPr>
          </a:p>
          <a:p>
            <a:pPr>
              <a:lnSpc>
                <a:spcPct val="150000"/>
              </a:lnSpc>
            </a:pPr>
            <a:endParaRPr lang="en-GB" dirty="0">
              <a:latin typeface="Calibri"/>
              <a:ea typeface="Calibri"/>
              <a:cs typeface="Segoe UI"/>
            </a:endParaRPr>
          </a:p>
        </p:txBody>
      </p:sp>
      <p:sp>
        <p:nvSpPr>
          <p:cNvPr id="5" name="TextBox 4">
            <a:extLst>
              <a:ext uri="{FF2B5EF4-FFF2-40B4-BE49-F238E27FC236}">
                <a16:creationId xmlns:a16="http://schemas.microsoft.com/office/drawing/2014/main" id="{555FE299-7C1E-BF69-E40B-0434F8E03DB1}"/>
              </a:ext>
            </a:extLst>
          </p:cNvPr>
          <p:cNvSpPr txBox="1"/>
          <p:nvPr/>
        </p:nvSpPr>
        <p:spPr>
          <a:xfrm>
            <a:off x="471714" y="5950857"/>
            <a:ext cx="53412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Illustration from HEPI</a:t>
            </a:r>
          </a:p>
          <a:p>
            <a:r>
              <a:rPr lang="en-US" sz="1200" i="1" dirty="0"/>
              <a:t>Extracts from Migration Advisory Committee and London Economics.</a:t>
            </a:r>
          </a:p>
        </p:txBody>
      </p:sp>
      <p:sp>
        <p:nvSpPr>
          <p:cNvPr id="6" name="TextBox 5">
            <a:extLst>
              <a:ext uri="{FF2B5EF4-FFF2-40B4-BE49-F238E27FC236}">
                <a16:creationId xmlns:a16="http://schemas.microsoft.com/office/drawing/2014/main" id="{B20B6084-2218-B268-1C29-78FB1E12D19F}"/>
              </a:ext>
            </a:extLst>
          </p:cNvPr>
          <p:cNvSpPr txBox="1"/>
          <p:nvPr/>
        </p:nvSpPr>
        <p:spPr>
          <a:xfrm>
            <a:off x="948266" y="6378223"/>
            <a:ext cx="102898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solidFill>
                  <a:schemeClr val="bg1"/>
                </a:solidFill>
              </a:rPr>
              <a:t>“to the university, I'm just a number. So, as an individual, you're just a number in the system”</a:t>
            </a:r>
          </a:p>
        </p:txBody>
      </p:sp>
    </p:spTree>
    <p:extLst>
      <p:ext uri="{BB962C8B-B14F-4D97-AF65-F5344CB8AC3E}">
        <p14:creationId xmlns:p14="http://schemas.microsoft.com/office/powerpoint/2010/main" val="3300499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562150-B098-40BC-AE29-BE9BC1B07E5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C71382B-5DBE-80B4-3D3B-CF779E4AC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BCA319-676B-8CDD-5723-36E5F4D4C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corrugated metal wall&#10;&#10;AI-generated content may be incorrect.">
            <a:extLst>
              <a:ext uri="{FF2B5EF4-FFF2-40B4-BE49-F238E27FC236}">
                <a16:creationId xmlns:a16="http://schemas.microsoft.com/office/drawing/2014/main" id="{9554957D-E2D8-FFB7-21A0-0CADE6DCB62B}"/>
              </a:ext>
            </a:extLst>
          </p:cNvPr>
          <p:cNvPicPr>
            <a:picLocks noChangeAspect="1"/>
          </p:cNvPicPr>
          <p:nvPr/>
        </p:nvPicPr>
        <p:blipFill>
          <a:blip r:embed="rId2"/>
          <a:srcRect t="8267" r="-99" b="12853"/>
          <a:stretch/>
        </p:blipFill>
        <p:spPr>
          <a:xfrm>
            <a:off x="474345" y="481886"/>
            <a:ext cx="11237456" cy="5894881"/>
          </a:xfrm>
          <a:prstGeom prst="rect">
            <a:avLst/>
          </a:prstGeom>
        </p:spPr>
      </p:pic>
      <p:pic>
        <p:nvPicPr>
          <p:cNvPr id="6" name="Picture 5" descr="Image">
            <a:extLst>
              <a:ext uri="{FF2B5EF4-FFF2-40B4-BE49-F238E27FC236}">
                <a16:creationId xmlns:a16="http://schemas.microsoft.com/office/drawing/2014/main" id="{9595D4DB-F8A2-CCC2-8791-91531B75D23E}"/>
              </a:ext>
            </a:extLst>
          </p:cNvPr>
          <p:cNvPicPr>
            <a:picLocks noChangeAspect="1"/>
          </p:cNvPicPr>
          <p:nvPr/>
        </p:nvPicPr>
        <p:blipFill>
          <a:blip r:embed="rId3"/>
          <a:srcRect r="-153" b="3704"/>
          <a:stretch/>
        </p:blipFill>
        <p:spPr>
          <a:xfrm>
            <a:off x="8214560" y="479851"/>
            <a:ext cx="3512538" cy="5894765"/>
          </a:xfrm>
          <a:prstGeom prst="rect">
            <a:avLst/>
          </a:prstGeom>
        </p:spPr>
      </p:pic>
      <p:pic>
        <p:nvPicPr>
          <p:cNvPr id="8" name="Picture 7" descr="A black screen with white text&#10;&#10;Description automatically generated">
            <a:extLst>
              <a:ext uri="{FF2B5EF4-FFF2-40B4-BE49-F238E27FC236}">
                <a16:creationId xmlns:a16="http://schemas.microsoft.com/office/drawing/2014/main" id="{BAD096E0-FC60-4811-1C20-93FF2AC16262}"/>
              </a:ext>
            </a:extLst>
          </p:cNvPr>
          <p:cNvPicPr>
            <a:picLocks noChangeAspect="1"/>
          </p:cNvPicPr>
          <p:nvPr/>
        </p:nvPicPr>
        <p:blipFill>
          <a:blip r:embed="rId4"/>
          <a:srcRect l="123" t="-485" r="172" b="14533"/>
          <a:stretch/>
        </p:blipFill>
        <p:spPr>
          <a:xfrm>
            <a:off x="470887" y="3692807"/>
            <a:ext cx="7741859" cy="2677537"/>
          </a:xfrm>
          <a:prstGeom prst="rect">
            <a:avLst/>
          </a:prstGeom>
        </p:spPr>
      </p:pic>
      <p:pic>
        <p:nvPicPr>
          <p:cNvPr id="12" name="Picture 11" descr="A person smiling in front of a black fence&#10;&#10;Description automatically generated">
            <a:extLst>
              <a:ext uri="{FF2B5EF4-FFF2-40B4-BE49-F238E27FC236}">
                <a16:creationId xmlns:a16="http://schemas.microsoft.com/office/drawing/2014/main" id="{13E29CB7-8E5E-14DB-7C27-81904745C63B}"/>
              </a:ext>
            </a:extLst>
          </p:cNvPr>
          <p:cNvPicPr>
            <a:picLocks noChangeAspect="1"/>
          </p:cNvPicPr>
          <p:nvPr/>
        </p:nvPicPr>
        <p:blipFill>
          <a:blip r:embed="rId5"/>
          <a:srcRect l="27646" t="11456" r="48" b="36593"/>
          <a:stretch/>
        </p:blipFill>
        <p:spPr>
          <a:xfrm>
            <a:off x="474070" y="481884"/>
            <a:ext cx="7740395" cy="3207475"/>
          </a:xfrm>
          <a:prstGeom prst="rect">
            <a:avLst/>
          </a:prstGeom>
        </p:spPr>
      </p:pic>
      <p:sp>
        <p:nvSpPr>
          <p:cNvPr id="13" name="TextBox 12">
            <a:extLst>
              <a:ext uri="{FF2B5EF4-FFF2-40B4-BE49-F238E27FC236}">
                <a16:creationId xmlns:a16="http://schemas.microsoft.com/office/drawing/2014/main" id="{81F87A1F-AE4F-D8AD-AB26-C2C0183FDBBF}"/>
              </a:ext>
            </a:extLst>
          </p:cNvPr>
          <p:cNvSpPr txBox="1"/>
          <p:nvPr/>
        </p:nvSpPr>
        <p:spPr>
          <a:xfrm>
            <a:off x="7353253" y="221833"/>
            <a:ext cx="448040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dirty="0"/>
              <a:t>X Post and illustration by Universities UK | Headline from the Guardian</a:t>
            </a:r>
          </a:p>
        </p:txBody>
      </p:sp>
      <p:sp>
        <p:nvSpPr>
          <p:cNvPr id="2" name="TextBox 1">
            <a:extLst>
              <a:ext uri="{FF2B5EF4-FFF2-40B4-BE49-F238E27FC236}">
                <a16:creationId xmlns:a16="http://schemas.microsoft.com/office/drawing/2014/main" id="{B08FA615-CD0F-6DF8-53EF-E0D388F08717}"/>
              </a:ext>
            </a:extLst>
          </p:cNvPr>
          <p:cNvSpPr txBox="1"/>
          <p:nvPr/>
        </p:nvSpPr>
        <p:spPr>
          <a:xfrm>
            <a:off x="1985319" y="6385698"/>
            <a:ext cx="8578335" cy="4753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i="1" dirty="0"/>
              <a:t>We legitimise one’s very being through the lens of neoliberalism.</a:t>
            </a:r>
          </a:p>
        </p:txBody>
      </p:sp>
    </p:spTree>
    <p:extLst>
      <p:ext uri="{BB962C8B-B14F-4D97-AF65-F5344CB8AC3E}">
        <p14:creationId xmlns:p14="http://schemas.microsoft.com/office/powerpoint/2010/main" val="1675508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A95F35445B8E46843E17EBE3F322EE" ma:contentTypeVersion="15" ma:contentTypeDescription="Create a new document." ma:contentTypeScope="" ma:versionID="ae19fd5b87ed091d428f6e1a9a60b7b8">
  <xsd:schema xmlns:xsd="http://www.w3.org/2001/XMLSchema" xmlns:xs="http://www.w3.org/2001/XMLSchema" xmlns:p="http://schemas.microsoft.com/office/2006/metadata/properties" xmlns:ns2="4f4c8cdb-37f4-4997-81f5-f3932bc0df93" xmlns:ns3="d4bcb103-c995-47d6-b12d-126e71d4768c" xmlns:ns4="89e50f9b-d687-48d2-ac14-a850e9ea868f" targetNamespace="http://schemas.microsoft.com/office/2006/metadata/properties" ma:root="true" ma:fieldsID="8c656df978680bab1b3b33e94fff2e6f" ns2:_="" ns3:_="" ns4:_="">
    <xsd:import namespace="4f4c8cdb-37f4-4997-81f5-f3932bc0df93"/>
    <xsd:import namespace="d4bcb103-c995-47d6-b12d-126e71d4768c"/>
    <xsd:import namespace="89e50f9b-d687-48d2-ac14-a850e9ea868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4c8cdb-37f4-4997-81f5-f3932bc0df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2436211-1ade-492a-a617-36d0ab6ef03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bcb103-c995-47d6-b12d-126e71d4768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e50f9b-d687-48d2-ac14-a850e9ea868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3446de7-1015-4886-9df1-c8fec6ea2663}" ma:internalName="TaxCatchAll" ma:showField="CatchAllData" ma:web="d4bcb103-c995-47d6-b12d-126e71d476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f4c8cdb-37f4-4997-81f5-f3932bc0df93">
      <Terms xmlns="http://schemas.microsoft.com/office/infopath/2007/PartnerControls"/>
    </lcf76f155ced4ddcb4097134ff3c332f>
    <TaxCatchAll xmlns="89e50f9b-d687-48d2-ac14-a850e9ea868f" xsi:nil="true"/>
  </documentManagement>
</p:properties>
</file>

<file path=customXml/itemProps1.xml><?xml version="1.0" encoding="utf-8"?>
<ds:datastoreItem xmlns:ds="http://schemas.openxmlformats.org/officeDocument/2006/customXml" ds:itemID="{B1E51DF2-1BEB-424F-99D5-CB699AD2D82E}"/>
</file>

<file path=customXml/itemProps2.xml><?xml version="1.0" encoding="utf-8"?>
<ds:datastoreItem xmlns:ds="http://schemas.openxmlformats.org/officeDocument/2006/customXml" ds:itemID="{8B345832-815F-4761-80B7-7E1736B66FC6}"/>
</file>

<file path=customXml/itemProps3.xml><?xml version="1.0" encoding="utf-8"?>
<ds:datastoreItem xmlns:ds="http://schemas.openxmlformats.org/officeDocument/2006/customXml" ds:itemID="{B04E1B9E-AAD9-437E-A34E-0A773402AA1F}"/>
</file>

<file path=docProps/app.xml><?xml version="1.0" encoding="utf-8"?>
<Properties xmlns="http://schemas.openxmlformats.org/officeDocument/2006/extended-properties" xmlns:vt="http://schemas.openxmlformats.org/officeDocument/2006/docPropsVTypes">
  <Template>office theme</Template>
  <TotalTime>0</TotalTime>
  <Words>3121</Words>
  <Application>Microsoft Office PowerPoint</Application>
  <PresentationFormat>Widescreen</PresentationFormat>
  <Paragraphs>159</Paragraphs>
  <Slides>22</Slides>
  <Notes>3</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'How does it feel to be a problem?'  Situating the international label within a struggling sector</vt:lpstr>
      <vt:lpstr>PowerPoint Presentation</vt:lpstr>
      <vt:lpstr>Internationalisation is exploitative and ethically problematic.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label as a starting point in research</vt:lpstr>
      <vt:lpstr>The label as a starting point in research</vt:lpstr>
      <vt:lpstr>PowerPoint Presentation</vt:lpstr>
      <vt:lpstr>PowerPoint Presentation</vt:lpstr>
      <vt:lpstr>Hyper-internationalisation is "a non-sustainable process of excessive reliance on international students to the point where the decisions that inform teaching and learning are no longer based on substantial scholarship and research but rather dictated by the financial bottom line and the managerial decisions that university actors are obliged to implement to mitigate financial issues, eventually jeopardising excellence and quality indicators upon which the sector is presumably leading" (Merabet, 2024).</vt:lpstr>
      <vt:lpstr>EAP: Ethics for Academic Purposes</vt:lpstr>
      <vt:lpstr>EAP: Ethics for Academic Purposes</vt:lpstr>
      <vt:lpstr>EAP: Ethics for Academic Purposes</vt:lpstr>
      <vt:lpstr>EAP: Ethics for Academic Purposes A plea to stand to neoliberalism in higher education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Ramzi Merabet</cp:lastModifiedBy>
  <cp:revision>1274</cp:revision>
  <dcterms:created xsi:type="dcterms:W3CDTF">2025-04-02T17:48:20Z</dcterms:created>
  <dcterms:modified xsi:type="dcterms:W3CDTF">2025-04-15T11:00:13Z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0x0101000BA95F35445B8E46843E17EBE3F322EE</vt:lpwstr>
  </property>
  <property fmtid="{D5CDD505-2E9C-101B-9397-08002B2CF9AE}" pid="3" name="MediaServiceImageTags">
    <vt:lpwstr/>
  </property>
</Properties>
</file>