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48_F5A5D77C.xml" ContentType="application/vnd.ms-powerpoint.comments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29"/>
  </p:notesMasterIdLst>
  <p:sldIdLst>
    <p:sldId id="316" r:id="rId6"/>
    <p:sldId id="262" r:id="rId7"/>
    <p:sldId id="304" r:id="rId8"/>
    <p:sldId id="300" r:id="rId9"/>
    <p:sldId id="302" r:id="rId10"/>
    <p:sldId id="266" r:id="rId11"/>
    <p:sldId id="319" r:id="rId12"/>
    <p:sldId id="301" r:id="rId13"/>
    <p:sldId id="271" r:id="rId14"/>
    <p:sldId id="305" r:id="rId15"/>
    <p:sldId id="306" r:id="rId16"/>
    <p:sldId id="311" r:id="rId17"/>
    <p:sldId id="326" r:id="rId18"/>
    <p:sldId id="327" r:id="rId19"/>
    <p:sldId id="314" r:id="rId20"/>
    <p:sldId id="257" r:id="rId21"/>
    <p:sldId id="322" r:id="rId22"/>
    <p:sldId id="325" r:id="rId23"/>
    <p:sldId id="310" r:id="rId24"/>
    <p:sldId id="317" r:id="rId25"/>
    <p:sldId id="267" r:id="rId26"/>
    <p:sldId id="328" r:id="rId27"/>
    <p:sldId id="282" r:id="rId2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A2D622-BA76-189C-DB14-5A14C18358E4}" name="Amanda Welfare" initials="AW" userId="S::awelfare@arden.ac.uk::be3a166f-d17d-424a-8e91-4c867e55be54" providerId="AD"/>
  <p188:author id="{4FD08C53-A2B7-EE5A-0478-E2B53E4A0A0A}" name="Hayley Brent" initials="HB" userId="S::hbrent@arden.ac.uk::491206bf-bf27-479b-a8a9-2e2b38cab678" providerId="AD"/>
  <p188:author id="{F1011175-F46B-144D-260A-7F05656EA1FD}" name="Phil Collier" initials="PC" userId="Phil Collier" providerId="None"/>
  <p188:author id="{D4DCC889-B3EC-9F6C-4F3E-4F37B07EA425}" name="Louise Skeet" initials="LS" userId="S::lskeet@arden.ac.uk::77d1a347-cdd7-4675-9972-190f06f46f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EF9"/>
    <a:srgbClr val="65C1BE"/>
    <a:srgbClr val="013A71"/>
    <a:srgbClr val="FCBF00"/>
    <a:srgbClr val="002B4F"/>
    <a:srgbClr val="3F4952"/>
    <a:srgbClr val="2E536F"/>
    <a:srgbClr val="FFFFFF"/>
    <a:srgbClr val="FEFEFE"/>
    <a:srgbClr val="025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GB" sz="1800">
                <a:latin typeface="Aptos" panose="020B0004020202020204" pitchFamily="34" charset="0"/>
              </a:rPr>
              <a:t>Impact on assignment submission</a:t>
            </a:r>
          </a:p>
          <a:p>
            <a:pPr>
              <a:defRPr sz="1800">
                <a:latin typeface="Aptos" panose="020B0004020202020204" pitchFamily="34" charset="0"/>
              </a:defRPr>
            </a:pPr>
            <a:r>
              <a:rPr lang="en-GB" sz="1800">
                <a:latin typeface="Aptos" panose="020B0004020202020204" pitchFamily="34" charset="0"/>
              </a:rPr>
              <a:t> and pass rates</a:t>
            </a:r>
          </a:p>
        </c:rich>
      </c:tx>
      <c:layout>
        <c:manualLayout>
          <c:xMode val="edge"/>
          <c:yMode val="edge"/>
          <c:x val="0.17882265347541174"/>
          <c:y val="2.6752344502405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EAP engagement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Submission Rates</c:v>
                </c:pt>
                <c:pt idx="1">
                  <c:v>Assignment Pass Rate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72.3</c:v>
                </c:pt>
                <c:pt idx="1">
                  <c:v>58.1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C7-40ED-BA4F-426E626EDC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EAP engagement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Submission Rates</c:v>
                </c:pt>
                <c:pt idx="1">
                  <c:v>Assignment Pass Rate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83.9</c:v>
                </c:pt>
                <c:pt idx="1">
                  <c:v>82.6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C7-40ED-BA4F-426E626EDC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79716912"/>
        <c:axId val="79719312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Submission Rates</c:v>
                      </c:pt>
                      <c:pt idx="1">
                        <c:v>Assignment Pass Rate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Sheet1!$D$2:$D$3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4C7-40ED-BA4F-426E626EDCA4}"/>
                  </c:ext>
                </c:extLst>
              </c15:ser>
            </c15:filteredBarSeries>
          </c:ext>
        </c:extLst>
      </c:barChart>
      <c:catAx>
        <c:axId val="7971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19312"/>
        <c:crosses val="autoZero"/>
        <c:auto val="1"/>
        <c:lblAlgn val="ctr"/>
        <c:lblOffset val="100"/>
        <c:noMultiLvlLbl val="0"/>
      </c:catAx>
      <c:valAx>
        <c:axId val="79719312"/>
        <c:scaling>
          <c:orientation val="minMax"/>
        </c:scaling>
        <c:delete val="0"/>
        <c:axPos val="l"/>
        <c:majorGridlines>
          <c:spPr>
            <a:ln w="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16912"/>
        <c:crosses val="autoZero"/>
        <c:crossBetween val="between"/>
      </c:valAx>
      <c:spPr>
        <a:noFill/>
        <a:ln w="0">
          <a:solidFill>
            <a:schemeClr val="tx2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0"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48_F5A5D7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F022CD-BA2C-420C-BCA6-1A5FA56553BD}" authorId="{0AA2D622-BA76-189C-DB14-5A14C18358E4}" created="2025-04-09T17:33:10.38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21286524" sldId="328"/>
      <ac:picMk id="6" creationId="{D8051965-8AFE-E29E-9DC4-BF315BFF8F99}"/>
    </ac:deMkLst>
    <p188:txBody>
      <a:bodyPr/>
      <a:lstStyle/>
      <a:p>
        <a:r>
          <a:rPr lang="de-DE"/>
          <a:t>[@Louise Skeet] changed the picture as letters on pictures isn't accessible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0.35539</cdr:x>
      <cdr:y>0.22542</cdr:y>
    </cdr:from>
    <cdr:to>
      <cdr:x>0.52985</cdr:x>
      <cdr:y>0.85441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7C0A02B-F689-3304-E830-6906E7D44201}"/>
            </a:ext>
          </a:extLst>
        </cdr:cNvPr>
        <cdr:cNvSpPr txBox="1"/>
      </cdr:nvSpPr>
      <cdr:spPr>
        <a:xfrm xmlns:a="http://schemas.openxmlformats.org/drawingml/2006/main">
          <a:off x="1741913" y="948498"/>
          <a:ext cx="855133" cy="26466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r">
              <a:defRPr sz="1300"/>
            </a:lvl1pPr>
          </a:lstStyle>
          <a:p>
            <a:fld id="{A735C4EC-643C-412E-8F3B-9E4426B11AB9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8" tIns="48329" rIns="96658" bIns="4832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2"/>
          </a:xfrm>
          <a:prstGeom prst="rect">
            <a:avLst/>
          </a:prstGeom>
        </p:spPr>
        <p:txBody>
          <a:bodyPr vert="horz" lIns="96658" tIns="48329" rIns="96658" bIns="483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r">
              <a:defRPr sz="1300"/>
            </a:lvl1pPr>
          </a:lstStyle>
          <a:p>
            <a:fld id="{4A8E9F9D-134B-4546-82BA-B9CB73349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8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69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09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46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77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007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768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96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99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919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1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72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26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889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46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31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337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93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935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51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11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96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404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E9F9D-134B-4546-82BA-B9CB733495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0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ardenuni.sharepoint.com/sites/BrandCentr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ardenuni.sharepoint.com/sites/BrandCentre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ardenuni.sharepoint.com/sites/BrandCentre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53CCC1-D4FE-0EA8-042E-797286F20028}"/>
              </a:ext>
            </a:extLst>
          </p:cNvPr>
          <p:cNvSpPr/>
          <p:nvPr userDrawn="1"/>
        </p:nvSpPr>
        <p:spPr>
          <a:xfrm>
            <a:off x="5773200" y="0"/>
            <a:ext cx="6418800" cy="6858000"/>
          </a:xfrm>
          <a:prstGeom prst="rect">
            <a:avLst/>
          </a:prstGeom>
          <a:solidFill>
            <a:srgbClr val="002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20F36-5088-E7D9-1F71-41A9474656CC}"/>
              </a:ext>
            </a:extLst>
          </p:cNvPr>
          <p:cNvSpPr/>
          <p:nvPr userDrawn="1"/>
        </p:nvSpPr>
        <p:spPr>
          <a:xfrm>
            <a:off x="0" y="0"/>
            <a:ext cx="57732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1A47C-9706-C2C3-C202-B991190CA5E9}"/>
              </a:ext>
            </a:extLst>
          </p:cNvPr>
          <p:cNvSpPr/>
          <p:nvPr userDrawn="1"/>
        </p:nvSpPr>
        <p:spPr>
          <a:xfrm>
            <a:off x="640800" y="0"/>
            <a:ext cx="2592000" cy="2592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82586-B1E8-BE30-4A66-3FEC92FF2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7600" y="1321186"/>
            <a:ext cx="4108800" cy="217487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40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rgbClr val="FFFFFF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Presentation title here</a:t>
            </a:r>
          </a:p>
          <a:p>
            <a:pPr lvl="1"/>
            <a:r>
              <a:rPr lang="en-US"/>
              <a:t>Sub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8E7117-9220-CB78-4D03-9E0F3268F1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013" y="1328400"/>
            <a:ext cx="5889600" cy="412609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28587-4C19-FED9-DFC1-93154618BBE6}"/>
              </a:ext>
            </a:extLst>
          </p:cNvPr>
          <p:cNvSpPr/>
          <p:nvPr userDrawn="1"/>
        </p:nvSpPr>
        <p:spPr>
          <a:xfrm>
            <a:off x="989013" y="5443200"/>
            <a:ext cx="58896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07937D9-FB50-132B-F078-416066C3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600" y="4397821"/>
            <a:ext cx="972000" cy="11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8377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90ED0C-026B-69FA-7299-654D13900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59200" y="0"/>
            <a:ext cx="3232800" cy="6865951"/>
          </a:xfrm>
          <a:custGeom>
            <a:avLst/>
            <a:gdLst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32800 w 3232800"/>
              <a:gd name="connsiteY2" fmla="*/ 6873902 h 6873902"/>
              <a:gd name="connsiteX3" fmla="*/ 0 w 3232800"/>
              <a:gd name="connsiteY3" fmla="*/ 6873902 h 6873902"/>
              <a:gd name="connsiteX4" fmla="*/ 0 w 3232800"/>
              <a:gd name="connsiteY4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32800 w 3232800"/>
              <a:gd name="connsiteY2" fmla="*/ 6873902 h 6873902"/>
              <a:gd name="connsiteX3" fmla="*/ 2566050 w 3232800"/>
              <a:gd name="connsiteY3" fmla="*/ 6867525 h 6873902"/>
              <a:gd name="connsiteX4" fmla="*/ 0 w 3232800"/>
              <a:gd name="connsiteY4" fmla="*/ 6873902 h 6873902"/>
              <a:gd name="connsiteX5" fmla="*/ 0 w 3232800"/>
              <a:gd name="connsiteY5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3232800 w 3232800"/>
              <a:gd name="connsiteY3" fmla="*/ 6873902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2547000 w 3232800"/>
              <a:gd name="connsiteY3" fmla="*/ 6216677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2575575 w 3232800"/>
              <a:gd name="connsiteY3" fmla="*/ 6207152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2800" h="6873902">
                <a:moveTo>
                  <a:pt x="0" y="0"/>
                </a:moveTo>
                <a:lnTo>
                  <a:pt x="3232800" y="0"/>
                </a:lnTo>
                <a:lnTo>
                  <a:pt x="3223275" y="6219825"/>
                </a:lnTo>
                <a:lnTo>
                  <a:pt x="2575575" y="6207152"/>
                </a:lnTo>
                <a:lnTo>
                  <a:pt x="2566050" y="6867525"/>
                </a:lnTo>
                <a:lnTo>
                  <a:pt x="0" y="6873902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460800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716400"/>
            <a:ext cx="4608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B66AE6-0B6B-FD6B-8C79-093115C681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51" y="0"/>
            <a:ext cx="3009600" cy="34290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83BECCC-AA39-5604-0AC4-33FFF5FE71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2751" y="3418839"/>
            <a:ext cx="3009600" cy="34471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A18AE-2DED-AC1E-C67E-8CB4FC329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590CE5D-E970-1D63-9193-10689F6A0B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935161"/>
            <a:ext cx="4608000" cy="38599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99546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1086000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Chart Page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1086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C252D47-3D1C-6CEB-84A0-BBA594BA17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A645562-0F56-C5B2-A8B4-29FBDF341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857272"/>
            <a:ext cx="2880000" cy="338507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522080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3E5668-864A-B9FC-7D9E-4BD9776DBDFD}"/>
              </a:ext>
            </a:extLst>
          </p:cNvPr>
          <p:cNvSpPr/>
          <p:nvPr userDrawn="1"/>
        </p:nvSpPr>
        <p:spPr>
          <a:xfrm>
            <a:off x="5796000" y="0"/>
            <a:ext cx="63960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72908-1EC3-C7CD-5CCE-B48C93EF3D2D}"/>
              </a:ext>
            </a:extLst>
          </p:cNvPr>
          <p:cNvSpPr/>
          <p:nvPr userDrawn="1"/>
        </p:nvSpPr>
        <p:spPr>
          <a:xfrm>
            <a:off x="0" y="0"/>
            <a:ext cx="5796000" cy="6858000"/>
          </a:xfrm>
          <a:prstGeom prst="rect">
            <a:avLst/>
          </a:prstGeom>
          <a:solidFill>
            <a:srgbClr val="002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CC758-9AB4-786E-B03D-5B4706146101}"/>
              </a:ext>
            </a:extLst>
          </p:cNvPr>
          <p:cNvSpPr/>
          <p:nvPr userDrawn="1"/>
        </p:nvSpPr>
        <p:spPr>
          <a:xfrm>
            <a:off x="1990800" y="4947759"/>
            <a:ext cx="45612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95C953-6348-57C7-61C3-85A9C37ED105}"/>
              </a:ext>
            </a:extLst>
          </p:cNvPr>
          <p:cNvSpPr/>
          <p:nvPr userDrawn="1"/>
        </p:nvSpPr>
        <p:spPr>
          <a:xfrm>
            <a:off x="1990800" y="2014151"/>
            <a:ext cx="4561200" cy="2940908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pPr algn="l"/>
            <a:r>
              <a:rPr lang="en-GB" sz="3800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C69C-9966-08CD-8823-D916CA1C997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5B6DF-E5E6-A1C0-F0BB-8DDF2A3718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8860" y="6363732"/>
            <a:ext cx="666000" cy="310767"/>
          </a:xfrm>
        </p:spPr>
        <p:txBody>
          <a:bodyPr/>
          <a:lstStyle>
            <a:lvl1pPr algn="ctr">
              <a:defRPr>
                <a:latin typeface="Montserrat Medium" panose="00000600000000000000" pitchFamily="2" charset="0"/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AF67-7A7F-CC01-92D7-D76F5722B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-3497"/>
          <a:stretch/>
        </p:blipFill>
        <p:spPr>
          <a:xfrm>
            <a:off x="594000" y="5891744"/>
            <a:ext cx="556620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6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728BC4-462A-EA9C-F1E9-7D4E670FF3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795319" cy="6858000"/>
          </a:xfrm>
          <a:custGeom>
            <a:avLst/>
            <a:gdLst>
              <a:gd name="connsiteX0" fmla="*/ 0 w 5792788"/>
              <a:gd name="connsiteY0" fmla="*/ 0 h 6858000"/>
              <a:gd name="connsiteX1" fmla="*/ 5792788 w 5792788"/>
              <a:gd name="connsiteY1" fmla="*/ 0 h 6858000"/>
              <a:gd name="connsiteX2" fmla="*/ 5792788 w 5792788"/>
              <a:gd name="connsiteY2" fmla="*/ 6858000 h 6858000"/>
              <a:gd name="connsiteX3" fmla="*/ 0 w 5792788"/>
              <a:gd name="connsiteY3" fmla="*/ 6858000 h 6858000"/>
              <a:gd name="connsiteX4" fmla="*/ 0 w 5792788"/>
              <a:gd name="connsiteY4" fmla="*/ 0 h 6858000"/>
              <a:gd name="connsiteX0" fmla="*/ 0 w 5795319"/>
              <a:gd name="connsiteY0" fmla="*/ 0 h 6858000"/>
              <a:gd name="connsiteX1" fmla="*/ 5792788 w 5795319"/>
              <a:gd name="connsiteY1" fmla="*/ 0 h 6858000"/>
              <a:gd name="connsiteX2" fmla="*/ 5795319 w 5795319"/>
              <a:gd name="connsiteY2" fmla="*/ 2026508 h 6858000"/>
              <a:gd name="connsiteX3" fmla="*/ 5792788 w 5795319"/>
              <a:gd name="connsiteY3" fmla="*/ 6858000 h 6858000"/>
              <a:gd name="connsiteX4" fmla="*/ 0 w 5795319"/>
              <a:gd name="connsiteY4" fmla="*/ 6858000 h 6858000"/>
              <a:gd name="connsiteX5" fmla="*/ 0 w 5795319"/>
              <a:gd name="connsiteY5" fmla="*/ 0 h 6858000"/>
              <a:gd name="connsiteX0" fmla="*/ 0 w 6222634"/>
              <a:gd name="connsiteY0" fmla="*/ 0 h 6858000"/>
              <a:gd name="connsiteX1" fmla="*/ 5792788 w 6222634"/>
              <a:gd name="connsiteY1" fmla="*/ 0 h 6858000"/>
              <a:gd name="connsiteX2" fmla="*/ 5795319 w 6222634"/>
              <a:gd name="connsiteY2" fmla="*/ 2026508 h 6858000"/>
              <a:gd name="connsiteX3" fmla="*/ 5795319 w 6222634"/>
              <a:gd name="connsiteY3" fmla="*/ 3262184 h 6858000"/>
              <a:gd name="connsiteX4" fmla="*/ 5792788 w 6222634"/>
              <a:gd name="connsiteY4" fmla="*/ 6858000 h 6858000"/>
              <a:gd name="connsiteX5" fmla="*/ 0 w 6222634"/>
              <a:gd name="connsiteY5" fmla="*/ 6858000 h 6858000"/>
              <a:gd name="connsiteX6" fmla="*/ 0 w 6222634"/>
              <a:gd name="connsiteY6" fmla="*/ 0 h 6858000"/>
              <a:gd name="connsiteX0" fmla="*/ 0 w 5921769"/>
              <a:gd name="connsiteY0" fmla="*/ 0 h 6858000"/>
              <a:gd name="connsiteX1" fmla="*/ 5792788 w 5921769"/>
              <a:gd name="connsiteY1" fmla="*/ 0 h 6858000"/>
              <a:gd name="connsiteX2" fmla="*/ 5795319 w 5921769"/>
              <a:gd name="connsiteY2" fmla="*/ 2026508 h 6858000"/>
              <a:gd name="connsiteX3" fmla="*/ 1983259 w 5921769"/>
              <a:gd name="connsiteY3" fmla="*/ 2020330 h 6858000"/>
              <a:gd name="connsiteX4" fmla="*/ 5792788 w 5921769"/>
              <a:gd name="connsiteY4" fmla="*/ 6858000 h 6858000"/>
              <a:gd name="connsiteX5" fmla="*/ 0 w 5921769"/>
              <a:gd name="connsiteY5" fmla="*/ 6858000 h 6858000"/>
              <a:gd name="connsiteX6" fmla="*/ 0 w 5921769"/>
              <a:gd name="connsiteY6" fmla="*/ 0 h 6858000"/>
              <a:gd name="connsiteX0" fmla="*/ 0 w 5962151"/>
              <a:gd name="connsiteY0" fmla="*/ 0 h 6858000"/>
              <a:gd name="connsiteX1" fmla="*/ 5792788 w 5962151"/>
              <a:gd name="connsiteY1" fmla="*/ 0 h 6858000"/>
              <a:gd name="connsiteX2" fmla="*/ 5795319 w 5962151"/>
              <a:gd name="connsiteY2" fmla="*/ 2026508 h 6858000"/>
              <a:gd name="connsiteX3" fmla="*/ 1983259 w 5962151"/>
              <a:gd name="connsiteY3" fmla="*/ 2020330 h 6858000"/>
              <a:gd name="connsiteX4" fmla="*/ 4201297 w 5962151"/>
              <a:gd name="connsiteY4" fmla="*/ 4479324 h 6858000"/>
              <a:gd name="connsiteX5" fmla="*/ 5792788 w 5962151"/>
              <a:gd name="connsiteY5" fmla="*/ 6858000 h 6858000"/>
              <a:gd name="connsiteX6" fmla="*/ 0 w 5962151"/>
              <a:gd name="connsiteY6" fmla="*/ 6858000 h 6858000"/>
              <a:gd name="connsiteX7" fmla="*/ 0 w 5962151"/>
              <a:gd name="connsiteY7" fmla="*/ 0 h 6858000"/>
              <a:gd name="connsiteX0" fmla="*/ 0 w 5877182"/>
              <a:gd name="connsiteY0" fmla="*/ 0 h 6858000"/>
              <a:gd name="connsiteX1" fmla="*/ 5792788 w 5877182"/>
              <a:gd name="connsiteY1" fmla="*/ 0 h 6858000"/>
              <a:gd name="connsiteX2" fmla="*/ 5795319 w 5877182"/>
              <a:gd name="connsiteY2" fmla="*/ 2026508 h 6858000"/>
              <a:gd name="connsiteX3" fmla="*/ 1983259 w 5877182"/>
              <a:gd name="connsiteY3" fmla="*/ 2020330 h 6858000"/>
              <a:gd name="connsiteX4" fmla="*/ 1989438 w 5877182"/>
              <a:gd name="connsiteY4" fmla="*/ 4948880 h 6858000"/>
              <a:gd name="connsiteX5" fmla="*/ 5792788 w 5877182"/>
              <a:gd name="connsiteY5" fmla="*/ 6858000 h 6858000"/>
              <a:gd name="connsiteX6" fmla="*/ 0 w 5877182"/>
              <a:gd name="connsiteY6" fmla="*/ 6858000 h 6858000"/>
              <a:gd name="connsiteX7" fmla="*/ 0 w 5877182"/>
              <a:gd name="connsiteY7" fmla="*/ 0 h 6858000"/>
              <a:gd name="connsiteX0" fmla="*/ 0 w 5938848"/>
              <a:gd name="connsiteY0" fmla="*/ 0 h 6858000"/>
              <a:gd name="connsiteX1" fmla="*/ 5792788 w 5938848"/>
              <a:gd name="connsiteY1" fmla="*/ 0 h 6858000"/>
              <a:gd name="connsiteX2" fmla="*/ 5795319 w 5938848"/>
              <a:gd name="connsiteY2" fmla="*/ 2026508 h 6858000"/>
              <a:gd name="connsiteX3" fmla="*/ 1983259 w 5938848"/>
              <a:gd name="connsiteY3" fmla="*/ 2020330 h 6858000"/>
              <a:gd name="connsiteX4" fmla="*/ 1989438 w 5938848"/>
              <a:gd name="connsiteY4" fmla="*/ 4948880 h 6858000"/>
              <a:gd name="connsiteX5" fmla="*/ 4015946 w 5938848"/>
              <a:gd name="connsiteY5" fmla="*/ 5937422 h 6858000"/>
              <a:gd name="connsiteX6" fmla="*/ 5792788 w 5938848"/>
              <a:gd name="connsiteY6" fmla="*/ 6858000 h 6858000"/>
              <a:gd name="connsiteX7" fmla="*/ 0 w 5938848"/>
              <a:gd name="connsiteY7" fmla="*/ 6858000 h 6858000"/>
              <a:gd name="connsiteX8" fmla="*/ 0 w 5938848"/>
              <a:gd name="connsiteY8" fmla="*/ 0 h 6858000"/>
              <a:gd name="connsiteX0" fmla="*/ 0 w 6285871"/>
              <a:gd name="connsiteY0" fmla="*/ 0 h 6858000"/>
              <a:gd name="connsiteX1" fmla="*/ 5792788 w 6285871"/>
              <a:gd name="connsiteY1" fmla="*/ 0 h 6858000"/>
              <a:gd name="connsiteX2" fmla="*/ 5795319 w 6285871"/>
              <a:gd name="connsiteY2" fmla="*/ 2026508 h 6858000"/>
              <a:gd name="connsiteX3" fmla="*/ 1983259 w 6285871"/>
              <a:gd name="connsiteY3" fmla="*/ 2020330 h 6858000"/>
              <a:gd name="connsiteX4" fmla="*/ 1989438 w 6285871"/>
              <a:gd name="connsiteY4" fmla="*/ 4948880 h 6858000"/>
              <a:gd name="connsiteX5" fmla="*/ 5801497 w 6285871"/>
              <a:gd name="connsiteY5" fmla="*/ 4967417 h 6858000"/>
              <a:gd name="connsiteX6" fmla="*/ 5792788 w 6285871"/>
              <a:gd name="connsiteY6" fmla="*/ 6858000 h 6858000"/>
              <a:gd name="connsiteX7" fmla="*/ 0 w 6285871"/>
              <a:gd name="connsiteY7" fmla="*/ 6858000 h 6858000"/>
              <a:gd name="connsiteX8" fmla="*/ 0 w 6285871"/>
              <a:gd name="connsiteY8" fmla="*/ 0 h 6858000"/>
              <a:gd name="connsiteX0" fmla="*/ 0 w 6285871"/>
              <a:gd name="connsiteY0" fmla="*/ 0 h 6858000"/>
              <a:gd name="connsiteX1" fmla="*/ 5792788 w 6285871"/>
              <a:gd name="connsiteY1" fmla="*/ 0 h 6858000"/>
              <a:gd name="connsiteX2" fmla="*/ 5795319 w 6285871"/>
              <a:gd name="connsiteY2" fmla="*/ 2026508 h 6858000"/>
              <a:gd name="connsiteX3" fmla="*/ 1983259 w 6285871"/>
              <a:gd name="connsiteY3" fmla="*/ 2020330 h 6858000"/>
              <a:gd name="connsiteX4" fmla="*/ 1989438 w 6285871"/>
              <a:gd name="connsiteY4" fmla="*/ 4948880 h 6858000"/>
              <a:gd name="connsiteX5" fmla="*/ 5801497 w 6285871"/>
              <a:gd name="connsiteY5" fmla="*/ 4967417 h 6858000"/>
              <a:gd name="connsiteX6" fmla="*/ 5792788 w 6285871"/>
              <a:gd name="connsiteY6" fmla="*/ 6858000 h 6858000"/>
              <a:gd name="connsiteX7" fmla="*/ 0 w 6285871"/>
              <a:gd name="connsiteY7" fmla="*/ 6858000 h 6858000"/>
              <a:gd name="connsiteX8" fmla="*/ 0 w 6285871"/>
              <a:gd name="connsiteY8" fmla="*/ 0 h 6858000"/>
              <a:gd name="connsiteX0" fmla="*/ 0 w 6091982"/>
              <a:gd name="connsiteY0" fmla="*/ 0 h 6858000"/>
              <a:gd name="connsiteX1" fmla="*/ 5792788 w 6091982"/>
              <a:gd name="connsiteY1" fmla="*/ 0 h 6858000"/>
              <a:gd name="connsiteX2" fmla="*/ 5795319 w 6091982"/>
              <a:gd name="connsiteY2" fmla="*/ 2026508 h 6858000"/>
              <a:gd name="connsiteX3" fmla="*/ 1983259 w 6091982"/>
              <a:gd name="connsiteY3" fmla="*/ 2020330 h 6858000"/>
              <a:gd name="connsiteX4" fmla="*/ 1989438 w 6091982"/>
              <a:gd name="connsiteY4" fmla="*/ 4948880 h 6858000"/>
              <a:gd name="connsiteX5" fmla="*/ 5801497 w 6091982"/>
              <a:gd name="connsiteY5" fmla="*/ 4967417 h 6858000"/>
              <a:gd name="connsiteX6" fmla="*/ 5792788 w 6091982"/>
              <a:gd name="connsiteY6" fmla="*/ 6858000 h 6858000"/>
              <a:gd name="connsiteX7" fmla="*/ 0 w 6091982"/>
              <a:gd name="connsiteY7" fmla="*/ 6858000 h 6858000"/>
              <a:gd name="connsiteX8" fmla="*/ 0 w 6091982"/>
              <a:gd name="connsiteY8" fmla="*/ 0 h 6858000"/>
              <a:gd name="connsiteX0" fmla="*/ 0 w 6091982"/>
              <a:gd name="connsiteY0" fmla="*/ 0 h 6858000"/>
              <a:gd name="connsiteX1" fmla="*/ 5792788 w 6091982"/>
              <a:gd name="connsiteY1" fmla="*/ 0 h 6858000"/>
              <a:gd name="connsiteX2" fmla="*/ 5795319 w 6091982"/>
              <a:gd name="connsiteY2" fmla="*/ 2026508 h 6858000"/>
              <a:gd name="connsiteX3" fmla="*/ 1983259 w 6091982"/>
              <a:gd name="connsiteY3" fmla="*/ 2020330 h 6858000"/>
              <a:gd name="connsiteX4" fmla="*/ 1989438 w 6091982"/>
              <a:gd name="connsiteY4" fmla="*/ 4948880 h 6858000"/>
              <a:gd name="connsiteX5" fmla="*/ 5801497 w 6091982"/>
              <a:gd name="connsiteY5" fmla="*/ 4967417 h 6858000"/>
              <a:gd name="connsiteX6" fmla="*/ 5792788 w 6091982"/>
              <a:gd name="connsiteY6" fmla="*/ 6858000 h 6858000"/>
              <a:gd name="connsiteX7" fmla="*/ 0 w 6091982"/>
              <a:gd name="connsiteY7" fmla="*/ 6858000 h 6858000"/>
              <a:gd name="connsiteX8" fmla="*/ 0 w 6091982"/>
              <a:gd name="connsiteY8" fmla="*/ 0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2080878 w 6091982"/>
              <a:gd name="connsiteY8" fmla="*/ 5040320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96672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96672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96672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96672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84315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84315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84315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84315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84315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84315 w 6091982"/>
              <a:gd name="connsiteY8" fmla="*/ 4935287 h 6858000"/>
              <a:gd name="connsiteX0" fmla="*/ 1989438 w 6091982"/>
              <a:gd name="connsiteY0" fmla="*/ 4948880 h 6858000"/>
              <a:gd name="connsiteX1" fmla="*/ 5801497 w 6091982"/>
              <a:gd name="connsiteY1" fmla="*/ 4967417 h 6858000"/>
              <a:gd name="connsiteX2" fmla="*/ 5792788 w 6091982"/>
              <a:gd name="connsiteY2" fmla="*/ 6858000 h 6858000"/>
              <a:gd name="connsiteX3" fmla="*/ 0 w 6091982"/>
              <a:gd name="connsiteY3" fmla="*/ 6858000 h 6858000"/>
              <a:gd name="connsiteX4" fmla="*/ 0 w 6091982"/>
              <a:gd name="connsiteY4" fmla="*/ 0 h 6858000"/>
              <a:gd name="connsiteX5" fmla="*/ 5792788 w 6091982"/>
              <a:gd name="connsiteY5" fmla="*/ 0 h 6858000"/>
              <a:gd name="connsiteX6" fmla="*/ 5795319 w 6091982"/>
              <a:gd name="connsiteY6" fmla="*/ 2026508 h 6858000"/>
              <a:gd name="connsiteX7" fmla="*/ 1983259 w 6091982"/>
              <a:gd name="connsiteY7" fmla="*/ 2020330 h 6858000"/>
              <a:gd name="connsiteX8" fmla="*/ 1784315 w 6091982"/>
              <a:gd name="connsiteY8" fmla="*/ 4935287 h 6858000"/>
              <a:gd name="connsiteX0" fmla="*/ 1989438 w 5801497"/>
              <a:gd name="connsiteY0" fmla="*/ 4948880 h 6858000"/>
              <a:gd name="connsiteX1" fmla="*/ 5801497 w 5801497"/>
              <a:gd name="connsiteY1" fmla="*/ 4967417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784315 w 5801497"/>
              <a:gd name="connsiteY8" fmla="*/ 4935287 h 6858000"/>
              <a:gd name="connsiteX0" fmla="*/ 1989438 w 5801497"/>
              <a:gd name="connsiteY0" fmla="*/ 4948880 h 6858000"/>
              <a:gd name="connsiteX1" fmla="*/ 5801497 w 5801497"/>
              <a:gd name="connsiteY1" fmla="*/ 4967417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784315 w 5801497"/>
              <a:gd name="connsiteY8" fmla="*/ 4935287 h 6858000"/>
              <a:gd name="connsiteX0" fmla="*/ 1989438 w 5801497"/>
              <a:gd name="connsiteY0" fmla="*/ 4948880 h 6858000"/>
              <a:gd name="connsiteX1" fmla="*/ 5801497 w 5801497"/>
              <a:gd name="connsiteY1" fmla="*/ 4967417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784315 w 5801497"/>
              <a:gd name="connsiteY8" fmla="*/ 4935287 h 6858000"/>
              <a:gd name="connsiteX9" fmla="*/ 1989438 w 5801497"/>
              <a:gd name="connsiteY9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7417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7417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7417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7417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1239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1239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1239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1239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61239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48882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6508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48882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20330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48882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14152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48882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14152 h 6858000"/>
              <a:gd name="connsiteX7" fmla="*/ 1983259 w 5801497"/>
              <a:gd name="connsiteY7" fmla="*/ 2020330 h 6858000"/>
              <a:gd name="connsiteX8" fmla="*/ 1989438 w 5801497"/>
              <a:gd name="connsiteY8" fmla="*/ 4948880 h 6858000"/>
              <a:gd name="connsiteX0" fmla="*/ 1989438 w 5801497"/>
              <a:gd name="connsiteY0" fmla="*/ 4948880 h 6858000"/>
              <a:gd name="connsiteX1" fmla="*/ 5801497 w 5801497"/>
              <a:gd name="connsiteY1" fmla="*/ 4948882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14152 h 6858000"/>
              <a:gd name="connsiteX7" fmla="*/ 1989438 w 5801497"/>
              <a:gd name="connsiteY7" fmla="*/ 2020330 h 6858000"/>
              <a:gd name="connsiteX8" fmla="*/ 1989438 w 5801497"/>
              <a:gd name="connsiteY8" fmla="*/ 4948880 h 6858000"/>
              <a:gd name="connsiteX0" fmla="*/ 1995617 w 5801497"/>
              <a:gd name="connsiteY0" fmla="*/ 4948880 h 6858000"/>
              <a:gd name="connsiteX1" fmla="*/ 5801497 w 5801497"/>
              <a:gd name="connsiteY1" fmla="*/ 4948882 h 6858000"/>
              <a:gd name="connsiteX2" fmla="*/ 5792788 w 5801497"/>
              <a:gd name="connsiteY2" fmla="*/ 6858000 h 6858000"/>
              <a:gd name="connsiteX3" fmla="*/ 0 w 5801497"/>
              <a:gd name="connsiteY3" fmla="*/ 6858000 h 6858000"/>
              <a:gd name="connsiteX4" fmla="*/ 0 w 5801497"/>
              <a:gd name="connsiteY4" fmla="*/ 0 h 6858000"/>
              <a:gd name="connsiteX5" fmla="*/ 5792788 w 5801497"/>
              <a:gd name="connsiteY5" fmla="*/ 0 h 6858000"/>
              <a:gd name="connsiteX6" fmla="*/ 5795319 w 5801497"/>
              <a:gd name="connsiteY6" fmla="*/ 2014152 h 6858000"/>
              <a:gd name="connsiteX7" fmla="*/ 1989438 w 5801497"/>
              <a:gd name="connsiteY7" fmla="*/ 2020330 h 6858000"/>
              <a:gd name="connsiteX8" fmla="*/ 1995617 w 5801497"/>
              <a:gd name="connsiteY8" fmla="*/ 4948880 h 6858000"/>
              <a:gd name="connsiteX0" fmla="*/ 1995617 w 5795319"/>
              <a:gd name="connsiteY0" fmla="*/ 4948880 h 6858000"/>
              <a:gd name="connsiteX1" fmla="*/ 5795318 w 5795319"/>
              <a:gd name="connsiteY1" fmla="*/ 5035379 h 6858000"/>
              <a:gd name="connsiteX2" fmla="*/ 5792788 w 5795319"/>
              <a:gd name="connsiteY2" fmla="*/ 6858000 h 6858000"/>
              <a:gd name="connsiteX3" fmla="*/ 0 w 5795319"/>
              <a:gd name="connsiteY3" fmla="*/ 6858000 h 6858000"/>
              <a:gd name="connsiteX4" fmla="*/ 0 w 5795319"/>
              <a:gd name="connsiteY4" fmla="*/ 0 h 6858000"/>
              <a:gd name="connsiteX5" fmla="*/ 5792788 w 5795319"/>
              <a:gd name="connsiteY5" fmla="*/ 0 h 6858000"/>
              <a:gd name="connsiteX6" fmla="*/ 5795319 w 5795319"/>
              <a:gd name="connsiteY6" fmla="*/ 2014152 h 6858000"/>
              <a:gd name="connsiteX7" fmla="*/ 1989438 w 5795319"/>
              <a:gd name="connsiteY7" fmla="*/ 2020330 h 6858000"/>
              <a:gd name="connsiteX8" fmla="*/ 1995617 w 5795319"/>
              <a:gd name="connsiteY8" fmla="*/ 4948880 h 6858000"/>
              <a:gd name="connsiteX0" fmla="*/ 2007974 w 5795319"/>
              <a:gd name="connsiteY0" fmla="*/ 5029199 h 6858000"/>
              <a:gd name="connsiteX1" fmla="*/ 5795318 w 5795319"/>
              <a:gd name="connsiteY1" fmla="*/ 5035379 h 6858000"/>
              <a:gd name="connsiteX2" fmla="*/ 5792788 w 5795319"/>
              <a:gd name="connsiteY2" fmla="*/ 6858000 h 6858000"/>
              <a:gd name="connsiteX3" fmla="*/ 0 w 5795319"/>
              <a:gd name="connsiteY3" fmla="*/ 6858000 h 6858000"/>
              <a:gd name="connsiteX4" fmla="*/ 0 w 5795319"/>
              <a:gd name="connsiteY4" fmla="*/ 0 h 6858000"/>
              <a:gd name="connsiteX5" fmla="*/ 5792788 w 5795319"/>
              <a:gd name="connsiteY5" fmla="*/ 0 h 6858000"/>
              <a:gd name="connsiteX6" fmla="*/ 5795319 w 5795319"/>
              <a:gd name="connsiteY6" fmla="*/ 2014152 h 6858000"/>
              <a:gd name="connsiteX7" fmla="*/ 1989438 w 5795319"/>
              <a:gd name="connsiteY7" fmla="*/ 2020330 h 6858000"/>
              <a:gd name="connsiteX8" fmla="*/ 2007974 w 5795319"/>
              <a:gd name="connsiteY8" fmla="*/ 50291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5319" h="6858000">
                <a:moveTo>
                  <a:pt x="2007974" y="5029199"/>
                </a:moveTo>
                <a:lnTo>
                  <a:pt x="5795318" y="5035379"/>
                </a:lnTo>
                <a:cubicBezTo>
                  <a:pt x="5792837" y="5563631"/>
                  <a:pt x="5794847" y="6265905"/>
                  <a:pt x="5792788" y="6858000"/>
                </a:cubicBezTo>
                <a:lnTo>
                  <a:pt x="0" y="6858000"/>
                </a:lnTo>
                <a:lnTo>
                  <a:pt x="0" y="0"/>
                </a:lnTo>
                <a:lnTo>
                  <a:pt x="5792788" y="0"/>
                </a:lnTo>
                <a:cubicBezTo>
                  <a:pt x="5793632" y="675503"/>
                  <a:pt x="5794053" y="1000898"/>
                  <a:pt x="5795319" y="2014152"/>
                </a:cubicBezTo>
                <a:lnTo>
                  <a:pt x="1989438" y="2020330"/>
                </a:lnTo>
                <a:cubicBezTo>
                  <a:pt x="1997676" y="2692743"/>
                  <a:pt x="2001796" y="4426807"/>
                  <a:pt x="2007974" y="5029199"/>
                </a:cubicBez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3E5668-864A-B9FC-7D9E-4BD9776DBDFD}"/>
              </a:ext>
            </a:extLst>
          </p:cNvPr>
          <p:cNvSpPr/>
          <p:nvPr userDrawn="1"/>
        </p:nvSpPr>
        <p:spPr>
          <a:xfrm>
            <a:off x="5792788" y="0"/>
            <a:ext cx="6396000" cy="6858000"/>
          </a:xfrm>
          <a:custGeom>
            <a:avLst/>
            <a:gdLst>
              <a:gd name="connsiteX0" fmla="*/ 0 w 6396000"/>
              <a:gd name="connsiteY0" fmla="*/ 0 h 6858000"/>
              <a:gd name="connsiteX1" fmla="*/ 6396000 w 6396000"/>
              <a:gd name="connsiteY1" fmla="*/ 0 h 6858000"/>
              <a:gd name="connsiteX2" fmla="*/ 6396000 w 6396000"/>
              <a:gd name="connsiteY2" fmla="*/ 6858000 h 6858000"/>
              <a:gd name="connsiteX3" fmla="*/ 0 w 6396000"/>
              <a:gd name="connsiteY3" fmla="*/ 6858000 h 6858000"/>
              <a:gd name="connsiteX4" fmla="*/ 0 w 6396000"/>
              <a:gd name="connsiteY4" fmla="*/ 0 h 6858000"/>
              <a:gd name="connsiteX0" fmla="*/ 0 w 6396000"/>
              <a:gd name="connsiteY0" fmla="*/ 0 h 6858000"/>
              <a:gd name="connsiteX1" fmla="*/ 6396000 w 6396000"/>
              <a:gd name="connsiteY1" fmla="*/ 0 h 6858000"/>
              <a:gd name="connsiteX2" fmla="*/ 6396000 w 6396000"/>
              <a:gd name="connsiteY2" fmla="*/ 6858000 h 6858000"/>
              <a:gd name="connsiteX3" fmla="*/ 0 w 6396000"/>
              <a:gd name="connsiteY3" fmla="*/ 6858000 h 6858000"/>
              <a:gd name="connsiteX4" fmla="*/ 2531 w 6396000"/>
              <a:gd name="connsiteY4" fmla="*/ 4961238 h 6858000"/>
              <a:gd name="connsiteX5" fmla="*/ 0 w 6396000"/>
              <a:gd name="connsiteY5" fmla="*/ 0 h 6858000"/>
              <a:gd name="connsiteX0" fmla="*/ 0 w 6396000"/>
              <a:gd name="connsiteY0" fmla="*/ 0 h 6858000"/>
              <a:gd name="connsiteX1" fmla="*/ 6396000 w 6396000"/>
              <a:gd name="connsiteY1" fmla="*/ 0 h 6858000"/>
              <a:gd name="connsiteX2" fmla="*/ 6396000 w 6396000"/>
              <a:gd name="connsiteY2" fmla="*/ 6858000 h 6858000"/>
              <a:gd name="connsiteX3" fmla="*/ 0 w 6396000"/>
              <a:gd name="connsiteY3" fmla="*/ 6858000 h 6858000"/>
              <a:gd name="connsiteX4" fmla="*/ 2531 w 6396000"/>
              <a:gd name="connsiteY4" fmla="*/ 5029200 h 6858000"/>
              <a:gd name="connsiteX5" fmla="*/ 0 w 6396000"/>
              <a:gd name="connsiteY5" fmla="*/ 0 h 6858000"/>
              <a:gd name="connsiteX0" fmla="*/ 0 w 6396000"/>
              <a:gd name="connsiteY0" fmla="*/ 0 h 6858000"/>
              <a:gd name="connsiteX1" fmla="*/ 6396000 w 6396000"/>
              <a:gd name="connsiteY1" fmla="*/ 0 h 6858000"/>
              <a:gd name="connsiteX2" fmla="*/ 6396000 w 6396000"/>
              <a:gd name="connsiteY2" fmla="*/ 6858000 h 6858000"/>
              <a:gd name="connsiteX3" fmla="*/ 0 w 6396000"/>
              <a:gd name="connsiteY3" fmla="*/ 6858000 h 6858000"/>
              <a:gd name="connsiteX4" fmla="*/ 2531 w 6396000"/>
              <a:gd name="connsiteY4" fmla="*/ 5047736 h 6858000"/>
              <a:gd name="connsiteX5" fmla="*/ 0 w 6396000"/>
              <a:gd name="connsiteY5" fmla="*/ 0 h 6858000"/>
              <a:gd name="connsiteX0" fmla="*/ 0 w 6396000"/>
              <a:gd name="connsiteY0" fmla="*/ 0 h 6858000"/>
              <a:gd name="connsiteX1" fmla="*/ 6396000 w 6396000"/>
              <a:gd name="connsiteY1" fmla="*/ 0 h 6858000"/>
              <a:gd name="connsiteX2" fmla="*/ 6396000 w 6396000"/>
              <a:gd name="connsiteY2" fmla="*/ 6858000 h 6858000"/>
              <a:gd name="connsiteX3" fmla="*/ 0 w 6396000"/>
              <a:gd name="connsiteY3" fmla="*/ 6858000 h 6858000"/>
              <a:gd name="connsiteX4" fmla="*/ 2531 w 6396000"/>
              <a:gd name="connsiteY4" fmla="*/ 5041557 h 6858000"/>
              <a:gd name="connsiteX5" fmla="*/ 0 w 63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6000" h="6858000">
                <a:moveTo>
                  <a:pt x="0" y="0"/>
                </a:moveTo>
                <a:lnTo>
                  <a:pt x="6396000" y="0"/>
                </a:lnTo>
                <a:lnTo>
                  <a:pt x="6396000" y="6858000"/>
                </a:lnTo>
                <a:lnTo>
                  <a:pt x="0" y="6858000"/>
                </a:lnTo>
                <a:cubicBezTo>
                  <a:pt x="844" y="6225746"/>
                  <a:pt x="1687" y="5673811"/>
                  <a:pt x="2531" y="5041557"/>
                </a:cubicBezTo>
                <a:cubicBezTo>
                  <a:pt x="1687" y="3387811"/>
                  <a:pt x="844" y="1653746"/>
                  <a:pt x="0" y="0"/>
                </a:cubicBezTo>
                <a:close/>
              </a:path>
            </a:pathLst>
          </a:cu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95C953-6348-57C7-61C3-85A9C37ED105}"/>
              </a:ext>
            </a:extLst>
          </p:cNvPr>
          <p:cNvSpPr/>
          <p:nvPr userDrawn="1"/>
        </p:nvSpPr>
        <p:spPr>
          <a:xfrm>
            <a:off x="1990800" y="2014151"/>
            <a:ext cx="4561200" cy="2940908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pPr algn="l"/>
            <a:r>
              <a:rPr lang="en-GB" sz="3800" b="1"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C69C-9966-08CD-8823-D916CA1C997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5B6DF-E5E6-A1C0-F0BB-8DDF2A3718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8860" y="6363732"/>
            <a:ext cx="666000" cy="310767"/>
          </a:xfrm>
        </p:spPr>
        <p:txBody>
          <a:bodyPr/>
          <a:lstStyle>
            <a:lvl1pPr algn="ctr">
              <a:defRPr>
                <a:latin typeface="Montserrat Medium" panose="00000600000000000000" pitchFamily="2" charset="0"/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 descr="A white logo with birds flying around it">
            <a:extLst>
              <a:ext uri="{FF2B5EF4-FFF2-40B4-BE49-F238E27FC236}">
                <a16:creationId xmlns:a16="http://schemas.microsoft.com/office/drawing/2014/main" id="{4094DE24-010B-DD26-25E1-C61C78930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00" y="5932800"/>
            <a:ext cx="486000" cy="5648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FCC758-9AB4-786E-B03D-5B4706146101}"/>
              </a:ext>
            </a:extLst>
          </p:cNvPr>
          <p:cNvSpPr/>
          <p:nvPr userDrawn="1"/>
        </p:nvSpPr>
        <p:spPr>
          <a:xfrm>
            <a:off x="1990800" y="4947759"/>
            <a:ext cx="45612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B4109-CB05-ADDF-8BBC-48471B913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98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rgbClr val="002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2E5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8" y="709200"/>
            <a:ext cx="612000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5382000" y="1727200"/>
            <a:ext cx="61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2304000" y="0"/>
            <a:ext cx="2340000" cy="26568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90ED0C-026B-69FA-7299-654D13900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928800"/>
            <a:ext cx="4294800" cy="448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84EE6F-8772-23F2-4C7C-D6A540522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5" r="-3496"/>
          <a:stretch/>
        </p:blipFill>
        <p:spPr>
          <a:xfrm>
            <a:off x="571500" y="5891744"/>
            <a:ext cx="579120" cy="63622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8D1E38C-C9A1-8F2C-48B1-1892AC227B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406" y="1928050"/>
            <a:ext cx="6133394" cy="38599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48243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612000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716400"/>
            <a:ext cx="612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7261200" y="0"/>
            <a:ext cx="2340000" cy="26568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90ED0C-026B-69FA-7299-654D13900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7200" y="928800"/>
            <a:ext cx="4294800" cy="468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818CD6-ED9C-5406-0E0C-EEA2B2CF8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E28CE09-B4FD-6175-D387-111BF317C4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935161"/>
            <a:ext cx="6133394" cy="38599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16988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90ED0C-026B-69FA-7299-654D13900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12000" y="0"/>
            <a:ext cx="4680000" cy="6858000"/>
          </a:xfrm>
          <a:custGeom>
            <a:avLst/>
            <a:gdLst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858000 h 6858000"/>
              <a:gd name="connsiteX3" fmla="*/ 0 w 4680000"/>
              <a:gd name="connsiteY3" fmla="*/ 6858000 h 6858000"/>
              <a:gd name="connsiteX4" fmla="*/ 0 w 4680000"/>
              <a:gd name="connsiteY4" fmla="*/ 0 h 6858000"/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858000 h 6858000"/>
              <a:gd name="connsiteX3" fmla="*/ 4022775 w 4680000"/>
              <a:gd name="connsiteY3" fmla="*/ 6848475 h 6858000"/>
              <a:gd name="connsiteX4" fmla="*/ 0 w 4680000"/>
              <a:gd name="connsiteY4" fmla="*/ 6858000 h 6858000"/>
              <a:gd name="connsiteX5" fmla="*/ 0 w 4680000"/>
              <a:gd name="connsiteY5" fmla="*/ 0 h 6858000"/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191250 h 6858000"/>
              <a:gd name="connsiteX3" fmla="*/ 4680000 w 4680000"/>
              <a:gd name="connsiteY3" fmla="*/ 6858000 h 6858000"/>
              <a:gd name="connsiteX4" fmla="*/ 4022775 w 4680000"/>
              <a:gd name="connsiteY4" fmla="*/ 6848475 h 6858000"/>
              <a:gd name="connsiteX5" fmla="*/ 0 w 4680000"/>
              <a:gd name="connsiteY5" fmla="*/ 6858000 h 6858000"/>
              <a:gd name="connsiteX6" fmla="*/ 0 w 4680000"/>
              <a:gd name="connsiteY6" fmla="*/ 0 h 6858000"/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191250 h 6858000"/>
              <a:gd name="connsiteX3" fmla="*/ 4013250 w 4680000"/>
              <a:gd name="connsiteY3" fmla="*/ 6181725 h 6858000"/>
              <a:gd name="connsiteX4" fmla="*/ 4022775 w 4680000"/>
              <a:gd name="connsiteY4" fmla="*/ 6848475 h 6858000"/>
              <a:gd name="connsiteX5" fmla="*/ 0 w 4680000"/>
              <a:gd name="connsiteY5" fmla="*/ 6858000 h 6858000"/>
              <a:gd name="connsiteX6" fmla="*/ 0 w 468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0000" h="6858000">
                <a:moveTo>
                  <a:pt x="0" y="0"/>
                </a:moveTo>
                <a:lnTo>
                  <a:pt x="4680000" y="0"/>
                </a:lnTo>
                <a:lnTo>
                  <a:pt x="4680000" y="6191250"/>
                </a:lnTo>
                <a:lnTo>
                  <a:pt x="4013250" y="6181725"/>
                </a:lnTo>
                <a:lnTo>
                  <a:pt x="4022775" y="68484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612000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716400"/>
            <a:ext cx="612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C69AF-6D66-CE6C-2CDB-24A6D68BF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5A84478-F571-F1F0-DAED-18C616BA01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935161"/>
            <a:ext cx="6133394" cy="38599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286763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0CF749-0285-41B3-23FC-C77497ADE78D}"/>
              </a:ext>
            </a:extLst>
          </p:cNvPr>
          <p:cNvSpPr/>
          <p:nvPr userDrawn="1"/>
        </p:nvSpPr>
        <p:spPr>
          <a:xfrm>
            <a:off x="9852000" y="0"/>
            <a:ext cx="2340000" cy="26568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267629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716400"/>
            <a:ext cx="267629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C69AF-6D66-CE6C-2CDB-24A6D68BF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5A84478-F571-F1F0-DAED-18C616BA01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935161"/>
            <a:ext cx="2676290" cy="38599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Media Placeholder 9">
            <a:extLst>
              <a:ext uri="{FF2B5EF4-FFF2-40B4-BE49-F238E27FC236}">
                <a16:creationId xmlns:a16="http://schemas.microsoft.com/office/drawing/2014/main" id="{D87C16F1-80E3-D456-9DA2-4482BC7DAE2D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>
          <a:xfrm>
            <a:off x="3930212" y="1105800"/>
            <a:ext cx="7595788" cy="420191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8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8377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90ED0C-026B-69FA-7299-654D13900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59200" y="0"/>
            <a:ext cx="3232800" cy="6865951"/>
          </a:xfrm>
          <a:custGeom>
            <a:avLst/>
            <a:gdLst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32800 w 3232800"/>
              <a:gd name="connsiteY2" fmla="*/ 6873902 h 6873902"/>
              <a:gd name="connsiteX3" fmla="*/ 0 w 3232800"/>
              <a:gd name="connsiteY3" fmla="*/ 6873902 h 6873902"/>
              <a:gd name="connsiteX4" fmla="*/ 0 w 3232800"/>
              <a:gd name="connsiteY4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32800 w 3232800"/>
              <a:gd name="connsiteY2" fmla="*/ 6873902 h 6873902"/>
              <a:gd name="connsiteX3" fmla="*/ 2566050 w 3232800"/>
              <a:gd name="connsiteY3" fmla="*/ 6867525 h 6873902"/>
              <a:gd name="connsiteX4" fmla="*/ 0 w 3232800"/>
              <a:gd name="connsiteY4" fmla="*/ 6873902 h 6873902"/>
              <a:gd name="connsiteX5" fmla="*/ 0 w 3232800"/>
              <a:gd name="connsiteY5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3232800 w 3232800"/>
              <a:gd name="connsiteY3" fmla="*/ 6873902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2547000 w 3232800"/>
              <a:gd name="connsiteY3" fmla="*/ 6216677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2575575 w 3232800"/>
              <a:gd name="connsiteY3" fmla="*/ 6207152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2800" h="6873902">
                <a:moveTo>
                  <a:pt x="0" y="0"/>
                </a:moveTo>
                <a:lnTo>
                  <a:pt x="3232800" y="0"/>
                </a:lnTo>
                <a:lnTo>
                  <a:pt x="3223275" y="6219825"/>
                </a:lnTo>
                <a:lnTo>
                  <a:pt x="2575575" y="6207152"/>
                </a:lnTo>
                <a:lnTo>
                  <a:pt x="2566050" y="6867525"/>
                </a:lnTo>
                <a:lnTo>
                  <a:pt x="0" y="6873902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460800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716400"/>
            <a:ext cx="4608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B66AE6-0B6B-FD6B-8C79-093115C681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51" y="0"/>
            <a:ext cx="3009600" cy="34290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83BECCC-AA39-5604-0AC4-33FFF5FE71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2751" y="3418839"/>
            <a:ext cx="3009600" cy="34471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A18AE-2DED-AC1E-C67E-8CB4FC329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590CE5D-E970-1D63-9193-10689F6A0B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935161"/>
            <a:ext cx="4608000" cy="38599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879105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t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7261200" y="0"/>
            <a:ext cx="2340000" cy="26568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2906B6-80DE-F78E-29B0-BF873D8E98A1}"/>
              </a:ext>
            </a:extLst>
          </p:cNvPr>
          <p:cNvSpPr/>
          <p:nvPr userDrawn="1"/>
        </p:nvSpPr>
        <p:spPr>
          <a:xfrm>
            <a:off x="7897200" y="1202461"/>
            <a:ext cx="4294800" cy="46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612000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716400"/>
            <a:ext cx="612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E48076C-B632-7DBD-DAE1-FCEF1F418A91}"/>
              </a:ext>
            </a:extLst>
          </p:cNvPr>
          <p:cNvSpPr/>
          <p:nvPr userDrawn="1"/>
        </p:nvSpPr>
        <p:spPr>
          <a:xfrm>
            <a:off x="7897200" y="5827350"/>
            <a:ext cx="42948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F2F01D-8F44-0882-E96D-1DE9E321B9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18537" y="2391511"/>
            <a:ext cx="3325788" cy="22479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50000"/>
              </a:lnSpc>
              <a:spcBef>
                <a:spcPts val="0"/>
              </a:spcBef>
              <a:buNone/>
              <a:defRPr lang="en-US" sz="12000" b="1" kern="1200" smtClean="0">
                <a:solidFill>
                  <a:srgbClr val="65C1BE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%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3DAA4-D17D-46EA-49FD-B33E04A7A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64ABC2A-B304-D679-D314-76B2CF9053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935161"/>
            <a:ext cx="6120000" cy="38599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2919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53CCC1-D4FE-0EA8-042E-797286F20028}"/>
              </a:ext>
            </a:extLst>
          </p:cNvPr>
          <p:cNvSpPr/>
          <p:nvPr userDrawn="1"/>
        </p:nvSpPr>
        <p:spPr>
          <a:xfrm>
            <a:off x="5773200" y="0"/>
            <a:ext cx="6418800" cy="6858000"/>
          </a:xfrm>
          <a:prstGeom prst="rect">
            <a:avLst/>
          </a:prstGeom>
          <a:solidFill>
            <a:srgbClr val="002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20F36-5088-E7D9-1F71-41A9474656CC}"/>
              </a:ext>
            </a:extLst>
          </p:cNvPr>
          <p:cNvSpPr/>
          <p:nvPr userDrawn="1"/>
        </p:nvSpPr>
        <p:spPr>
          <a:xfrm>
            <a:off x="0" y="0"/>
            <a:ext cx="57732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1A47C-9706-C2C3-C202-B991190CA5E9}"/>
              </a:ext>
            </a:extLst>
          </p:cNvPr>
          <p:cNvSpPr/>
          <p:nvPr userDrawn="1"/>
        </p:nvSpPr>
        <p:spPr>
          <a:xfrm>
            <a:off x="8964000" y="0"/>
            <a:ext cx="2592000" cy="2592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82586-B1E8-BE30-4A66-3FEC92FF2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000" y="1321200"/>
            <a:ext cx="4108800" cy="217487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40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rgbClr val="002B4F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Presentation title here</a:t>
            </a:r>
          </a:p>
          <a:p>
            <a:pPr lvl="1"/>
            <a:r>
              <a:rPr lang="en-US"/>
              <a:t>Sub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8E7117-9220-CB78-4D03-9E0F3268F1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2400" y="1328400"/>
            <a:ext cx="5889600" cy="412609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28587-4C19-FED9-DFC1-93154618BBE6}"/>
              </a:ext>
            </a:extLst>
          </p:cNvPr>
          <p:cNvSpPr/>
          <p:nvPr userDrawn="1"/>
        </p:nvSpPr>
        <p:spPr>
          <a:xfrm>
            <a:off x="4982400" y="5443200"/>
            <a:ext cx="58896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7937D9-FB50-132B-F078-416066C3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00" y="4534930"/>
            <a:ext cx="1018800" cy="12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01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t Box Yell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2458800" y="0"/>
            <a:ext cx="2347200" cy="18576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076C-B632-7DBD-DAE1-FCEF1F418A91}"/>
              </a:ext>
            </a:extLst>
          </p:cNvPr>
          <p:cNvSpPr/>
          <p:nvPr userDrawn="1"/>
        </p:nvSpPr>
        <p:spPr>
          <a:xfrm>
            <a:off x="-612" y="5446799"/>
            <a:ext cx="4294800" cy="86400"/>
          </a:xfrm>
          <a:prstGeom prst="rect">
            <a:avLst/>
          </a:prstGeom>
          <a:solidFill>
            <a:srgbClr val="002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4860F1-9148-1C12-F6D7-EB13B41B6F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820799"/>
            <a:ext cx="4294188" cy="4626000"/>
          </a:xfrm>
          <a:prstGeom prst="rect">
            <a:avLst/>
          </a:prstGeom>
          <a:solidFill>
            <a:srgbClr val="FCBF00"/>
          </a:solidFill>
        </p:spPr>
        <p:txBody>
          <a:bodyPr lIns="612000" rIns="360000" anchor="ctr" anchorCtr="0"/>
          <a:lstStyle>
            <a:lvl1pPr marL="0" indent="0">
              <a:buNone/>
              <a:defRPr sz="6600" b="1">
                <a:solidFill>
                  <a:srgbClr val="002B4F"/>
                </a:solidFill>
              </a:defRPr>
            </a:lvl1pPr>
            <a:lvl2pPr marL="0" indent="0">
              <a:spcBef>
                <a:spcPts val="0"/>
              </a:spcBef>
              <a:buNone/>
              <a:defRPr lang="en-US" sz="12000" b="1" kern="1200" smtClean="0">
                <a:solidFill>
                  <a:srgbClr val="65C1BE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rgbClr val="002B4F"/>
                </a:solidFill>
              </a:defRPr>
            </a:lvl3pPr>
          </a:lstStyle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B094A-9B3C-CF4E-2439-D4886F707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22C1BA2-6B2F-6F48-2DCE-131035B938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2606" y="1959500"/>
            <a:ext cx="6133394" cy="38599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221592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tat with headsho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2458800" y="0"/>
            <a:ext cx="2347200" cy="18576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55CA6-D571-8510-9EF9-482836A61267}"/>
              </a:ext>
            </a:extLst>
          </p:cNvPr>
          <p:cNvSpPr/>
          <p:nvPr userDrawn="1"/>
        </p:nvSpPr>
        <p:spPr>
          <a:xfrm>
            <a:off x="-612" y="818688"/>
            <a:ext cx="4294800" cy="462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076C-B632-7DBD-DAE1-FCEF1F418A91}"/>
              </a:ext>
            </a:extLst>
          </p:cNvPr>
          <p:cNvSpPr/>
          <p:nvPr userDrawn="1"/>
        </p:nvSpPr>
        <p:spPr>
          <a:xfrm>
            <a:off x="-612" y="5446799"/>
            <a:ext cx="42948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C65D65-CC9F-1717-9C24-336697975A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825" y="1312863"/>
            <a:ext cx="2160000" cy="17712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09B8FB-AD00-7AEA-3B18-F4FC5D975D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50" y="3757368"/>
            <a:ext cx="3027950" cy="82708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lang="en-US" sz="14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Quisque vulputate tellus in dui porta efficitur. Nullam interdum sagittis mi, ac maximus quam vestibulum ac. 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4D312CA-045C-4B6B-EDA0-665D016AE5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32675" y="4925770"/>
            <a:ext cx="2124925" cy="2428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buNone/>
              <a:defRPr lang="en-US" sz="12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Name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C16BA3-7920-39B5-6C1A-64BF345E8B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41BA69D-0A68-8C7E-92A0-9A8116A50A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2606" y="1959500"/>
            <a:ext cx="6133394" cy="38599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72059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and stat">
    <p:bg>
      <p:bgPr>
        <a:solidFill>
          <a:schemeClr val="accent5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8EEDDE-55A9-F3E5-8D1F-B03CCBFE0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r="27099" b="3115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6F3C6A-9DD8-A59E-4B94-F9401FF971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700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  <a:alpha val="88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C69C-9966-08CD-8823-D916CA1C997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white logo with birds flying around it">
            <a:extLst>
              <a:ext uri="{FF2B5EF4-FFF2-40B4-BE49-F238E27FC236}">
                <a16:creationId xmlns:a16="http://schemas.microsoft.com/office/drawing/2014/main" id="{4094DE24-010B-DD26-25E1-C61C78930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00" y="5932800"/>
            <a:ext cx="486000" cy="5648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5B6DF-E5E6-A1C0-F0BB-8DDF2A3718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8860" y="6363732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  <a:latin typeface="Montserrat Medium" panose="00000600000000000000" pitchFamily="2" charset="0"/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F8047DB-086A-17AA-7676-D93FB65D88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800" y="745261"/>
            <a:ext cx="4914000" cy="4273200"/>
          </a:xfrm>
          <a:prstGeom prst="rect">
            <a:avLst/>
          </a:prstGeom>
          <a:solidFill>
            <a:srgbClr val="002B4F"/>
          </a:solidFill>
        </p:spPr>
        <p:txBody>
          <a:bodyPr lIns="540000" tIns="540000" rIns="540000" anchor="t" anchorCtr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lang="en-US" sz="8200" b="1" kern="1200" smtClean="0">
                <a:solidFill>
                  <a:srgbClr val="65C1BE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0"/>
              </a:spcBef>
              <a:buNone/>
              <a:defRPr lang="en-US" sz="1300" b="1" kern="1200" dirty="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dirty="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Stat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5C9D91-6694-2CA8-8C31-C67348F9F203}"/>
              </a:ext>
            </a:extLst>
          </p:cNvPr>
          <p:cNvSpPr/>
          <p:nvPr userDrawn="1"/>
        </p:nvSpPr>
        <p:spPr>
          <a:xfrm>
            <a:off x="640800" y="5018461"/>
            <a:ext cx="49140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133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within picture gro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9951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4608000" cy="814800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</a:t>
            </a:r>
            <a:br>
              <a:rPr lang="en-US"/>
            </a:br>
            <a:r>
              <a:rPr lang="en-US"/>
              <a:t>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716400"/>
            <a:ext cx="4608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B66AE6-0B6B-FD6B-8C79-093115C681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74949" y="0"/>
            <a:ext cx="2992151" cy="34290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67D3A965-15F3-7F48-441F-48C3FD66CE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76000" y="3427199"/>
            <a:ext cx="2991600" cy="3438751"/>
          </a:xfrm>
          <a:prstGeom prst="rect">
            <a:avLst/>
          </a:prstGeom>
          <a:solidFill>
            <a:srgbClr val="65C1BE"/>
          </a:solidFill>
        </p:spPr>
        <p:txBody>
          <a:bodyPr lIns="432000" tIns="180000" rIns="432000" b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7600" b="1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0"/>
              </a:spcBef>
              <a:buNone/>
              <a:defRPr lang="en-US" sz="1300" b="1" kern="1200" dirty="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dirty="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XX%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DF1EA171-9EF3-95EB-FE72-E92C0799A5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59200" y="0"/>
            <a:ext cx="3232800" cy="6865951"/>
          </a:xfrm>
          <a:custGeom>
            <a:avLst/>
            <a:gdLst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32800 w 3232800"/>
              <a:gd name="connsiteY2" fmla="*/ 6873902 h 6873902"/>
              <a:gd name="connsiteX3" fmla="*/ 0 w 3232800"/>
              <a:gd name="connsiteY3" fmla="*/ 6873902 h 6873902"/>
              <a:gd name="connsiteX4" fmla="*/ 0 w 3232800"/>
              <a:gd name="connsiteY4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32800 w 3232800"/>
              <a:gd name="connsiteY2" fmla="*/ 6873902 h 6873902"/>
              <a:gd name="connsiteX3" fmla="*/ 2566050 w 3232800"/>
              <a:gd name="connsiteY3" fmla="*/ 6867525 h 6873902"/>
              <a:gd name="connsiteX4" fmla="*/ 0 w 3232800"/>
              <a:gd name="connsiteY4" fmla="*/ 6873902 h 6873902"/>
              <a:gd name="connsiteX5" fmla="*/ 0 w 3232800"/>
              <a:gd name="connsiteY5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3232800 w 3232800"/>
              <a:gd name="connsiteY3" fmla="*/ 6873902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2547000 w 3232800"/>
              <a:gd name="connsiteY3" fmla="*/ 6216677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  <a:gd name="connsiteX0" fmla="*/ 0 w 3232800"/>
              <a:gd name="connsiteY0" fmla="*/ 0 h 6873902"/>
              <a:gd name="connsiteX1" fmla="*/ 3232800 w 3232800"/>
              <a:gd name="connsiteY1" fmla="*/ 0 h 6873902"/>
              <a:gd name="connsiteX2" fmla="*/ 3223275 w 3232800"/>
              <a:gd name="connsiteY2" fmla="*/ 6219825 h 6873902"/>
              <a:gd name="connsiteX3" fmla="*/ 2575575 w 3232800"/>
              <a:gd name="connsiteY3" fmla="*/ 6207152 h 6873902"/>
              <a:gd name="connsiteX4" fmla="*/ 2566050 w 3232800"/>
              <a:gd name="connsiteY4" fmla="*/ 6867525 h 6873902"/>
              <a:gd name="connsiteX5" fmla="*/ 0 w 3232800"/>
              <a:gd name="connsiteY5" fmla="*/ 6873902 h 6873902"/>
              <a:gd name="connsiteX6" fmla="*/ 0 w 3232800"/>
              <a:gd name="connsiteY6" fmla="*/ 0 h 687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2800" h="6873902">
                <a:moveTo>
                  <a:pt x="0" y="0"/>
                </a:moveTo>
                <a:lnTo>
                  <a:pt x="3232800" y="0"/>
                </a:lnTo>
                <a:lnTo>
                  <a:pt x="3223275" y="6219825"/>
                </a:lnTo>
                <a:lnTo>
                  <a:pt x="2575575" y="6207152"/>
                </a:lnTo>
                <a:lnTo>
                  <a:pt x="2566050" y="6867525"/>
                </a:lnTo>
                <a:lnTo>
                  <a:pt x="0" y="6873902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2646CF-DB98-DF9C-C146-548241BC4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6741627-9AF1-613E-DC88-E4B70F8084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935161"/>
            <a:ext cx="4608000" cy="38599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397026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rgbClr val="002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2E5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6465600" y="0"/>
            <a:ext cx="1990800" cy="1904400"/>
          </a:xfrm>
          <a:prstGeom prst="rect">
            <a:avLst/>
          </a:prstGeom>
          <a:solidFill>
            <a:srgbClr val="2E5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5EF29E0-F0C7-B839-2A8A-B6DB7AD840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1000" y="1504800"/>
            <a:ext cx="4068000" cy="3960000"/>
          </a:xfrm>
          <a:prstGeom prst="rect">
            <a:avLst/>
          </a:prstGeom>
          <a:solidFill>
            <a:srgbClr val="65C1BE"/>
          </a:solidFill>
        </p:spPr>
        <p:txBody>
          <a:bodyPr lIns="612000" tIns="468000" rIns="612000" bIns="468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F75F02-12C8-667B-50F7-0DEAC8EA3E97}"/>
              </a:ext>
            </a:extLst>
          </p:cNvPr>
          <p:cNvSpPr/>
          <p:nvPr userDrawn="1"/>
        </p:nvSpPr>
        <p:spPr>
          <a:xfrm>
            <a:off x="7461000" y="5456916"/>
            <a:ext cx="40680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F5FC9BC-B831-E02F-EDAF-F214602566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000" y="2433600"/>
            <a:ext cx="6179300" cy="2174875"/>
          </a:xfrm>
          <a:prstGeom prst="rect">
            <a:avLst/>
          </a:prstGeom>
        </p:spPr>
        <p:txBody>
          <a:bodyPr lIns="0" tIns="10800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40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 sz="2400">
                <a:solidFill>
                  <a:srgbClr val="002B4F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Statement</a:t>
            </a:r>
            <a:br>
              <a:rPr lang="en-US"/>
            </a:br>
            <a:r>
              <a:rPr lang="en-US"/>
              <a:t>example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2A780-43BE-69A7-49CB-F573004AB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4" r="-2094"/>
          <a:stretch/>
        </p:blipFill>
        <p:spPr>
          <a:xfrm>
            <a:off x="579120" y="5891744"/>
            <a:ext cx="563880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2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Page - 4 peo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1085385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Profile Page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108648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BCDBA9D-F2E0-E46E-3AE8-AA5324678E0F}"/>
              </a:ext>
            </a:extLst>
          </p:cNvPr>
          <p:cNvSpPr/>
          <p:nvPr userDrawn="1"/>
        </p:nvSpPr>
        <p:spPr>
          <a:xfrm>
            <a:off x="666000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B8114F2-9DCD-6852-4E57-DAC3E7B58C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2400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E28CE09-B4FD-6175-D387-111BF317C4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2400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DB2D556-6A6D-4BF6-02C2-7BE9797468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9100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834AB4-A3C8-6D28-3D3F-48E7CDD80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0" y="4285450"/>
            <a:ext cx="219075" cy="161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8D6F5D-A7B4-4C1A-AB1D-E1901C4439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2" y="4472775"/>
            <a:ext cx="209550" cy="2095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63F20C1-D863-34D5-A2E1-29AAB1A293BB}"/>
              </a:ext>
            </a:extLst>
          </p:cNvPr>
          <p:cNvSpPr/>
          <p:nvPr userDrawn="1"/>
        </p:nvSpPr>
        <p:spPr>
          <a:xfrm>
            <a:off x="666000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79DCB0-A8E1-D5FE-3795-12D06EB44BEC}"/>
              </a:ext>
            </a:extLst>
          </p:cNvPr>
          <p:cNvSpPr/>
          <p:nvPr userDrawn="1"/>
        </p:nvSpPr>
        <p:spPr>
          <a:xfrm>
            <a:off x="3493787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C2428CDF-50F5-E372-7890-CA52D546B7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0187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16F1EAD3-9699-9B79-1239-48D18D6EBB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60187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052AC9-107E-8613-81AC-640DB6A582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26887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57758C3-0FC6-9571-36D9-C022B430E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7" y="4285450"/>
            <a:ext cx="219075" cy="1619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593418-5087-885C-55E0-52D45435A3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49" y="4472775"/>
            <a:ext cx="209550" cy="20955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DFDF2F-0777-B2CD-BBED-F9EFD829A961}"/>
              </a:ext>
            </a:extLst>
          </p:cNvPr>
          <p:cNvSpPr/>
          <p:nvPr userDrawn="1"/>
        </p:nvSpPr>
        <p:spPr>
          <a:xfrm>
            <a:off x="3493787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4A77CC-91B5-3329-EACA-18798247C37D}"/>
              </a:ext>
            </a:extLst>
          </p:cNvPr>
          <p:cNvSpPr/>
          <p:nvPr userDrawn="1"/>
        </p:nvSpPr>
        <p:spPr>
          <a:xfrm>
            <a:off x="6311618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F1BB452B-C3A7-4BA3-2513-372FDB4E631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78018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21C9AC6B-177A-824F-F119-CF02217FD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8018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0959114-8998-BD4C-9100-A504801BED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44718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113A957-9FC0-622B-1848-25D7B7559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18" y="4285450"/>
            <a:ext cx="219075" cy="1619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3DC7CF-EB66-94FB-7503-3634A8BB5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80" y="4472775"/>
            <a:ext cx="209550" cy="2095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8400303-0594-BAEE-E0FC-D5AE49A72515}"/>
              </a:ext>
            </a:extLst>
          </p:cNvPr>
          <p:cNvSpPr/>
          <p:nvPr userDrawn="1"/>
        </p:nvSpPr>
        <p:spPr>
          <a:xfrm>
            <a:off x="6311618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941CF0-DA7B-F045-4CA2-949A7CE878DD}"/>
              </a:ext>
            </a:extLst>
          </p:cNvPr>
          <p:cNvSpPr/>
          <p:nvPr userDrawn="1"/>
        </p:nvSpPr>
        <p:spPr>
          <a:xfrm>
            <a:off x="9129450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AD9FE84-6BEA-A5EC-8D5E-727784593AA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95850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7413020A-AFEA-98A2-3F64-9F26BABC92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95850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79187D58-A839-B871-5D7C-8EBA4F558D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62550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61FD03-B9EE-FD8A-22FF-9BBC1C590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0" y="4285450"/>
            <a:ext cx="219075" cy="1619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72FED2-68CA-EF8F-3F6F-A340383D46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12" y="4472775"/>
            <a:ext cx="209550" cy="20955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CE37217-F773-69B7-E723-2068BC3DE80D}"/>
              </a:ext>
            </a:extLst>
          </p:cNvPr>
          <p:cNvSpPr/>
          <p:nvPr userDrawn="1"/>
        </p:nvSpPr>
        <p:spPr>
          <a:xfrm>
            <a:off x="9129450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330217-BFAE-9C06-A5D2-D7772CAEB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9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Page - 3 peo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1085385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Profile Page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108648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A84584C-301F-8E0F-ABFB-27EBA291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CE8D40-4907-8307-E687-D8F47E9920EF}"/>
              </a:ext>
            </a:extLst>
          </p:cNvPr>
          <p:cNvSpPr/>
          <p:nvPr userDrawn="1"/>
        </p:nvSpPr>
        <p:spPr>
          <a:xfrm>
            <a:off x="666000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5177CA4-828B-3218-1687-6F4A480028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2400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6075BB-699E-BAE3-1405-11CCDCF7F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2400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68C9228-D451-7376-6499-9CC0851D5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9100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D7ADD9-DFA2-F9C6-FDC5-92C8B839CF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0" y="4285450"/>
            <a:ext cx="219075" cy="161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C336CB-B25C-5AFE-369D-65FF51883F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2" y="4472775"/>
            <a:ext cx="209550" cy="2095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DE1F57-3469-B63F-9D59-E86922465C8C}"/>
              </a:ext>
            </a:extLst>
          </p:cNvPr>
          <p:cNvSpPr/>
          <p:nvPr userDrawn="1"/>
        </p:nvSpPr>
        <p:spPr>
          <a:xfrm>
            <a:off x="666000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2FCB6C-91E9-4D2A-8216-09318810F6A8}"/>
              </a:ext>
            </a:extLst>
          </p:cNvPr>
          <p:cNvSpPr/>
          <p:nvPr userDrawn="1"/>
        </p:nvSpPr>
        <p:spPr>
          <a:xfrm>
            <a:off x="3493787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D1EEB48-6F5E-407F-B183-13701076373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0187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8F9FDB9C-755A-262B-84C3-1DC6D5567D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60187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34FE0A2E-F96A-89C4-8A55-F291996D89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26887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F7648C7-05C7-87F6-9AAA-61D55C707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7" y="4285450"/>
            <a:ext cx="219075" cy="1619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246E3E-0AE7-BDD1-0F13-48A09F77D2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49" y="4472775"/>
            <a:ext cx="209550" cy="2095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315315B-B6E5-5B05-A069-122A440ED7B5}"/>
              </a:ext>
            </a:extLst>
          </p:cNvPr>
          <p:cNvSpPr/>
          <p:nvPr userDrawn="1"/>
        </p:nvSpPr>
        <p:spPr>
          <a:xfrm>
            <a:off x="3493787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69EDFE-A222-48DA-9854-F68B08F8E3D6}"/>
              </a:ext>
            </a:extLst>
          </p:cNvPr>
          <p:cNvSpPr/>
          <p:nvPr userDrawn="1"/>
        </p:nvSpPr>
        <p:spPr>
          <a:xfrm>
            <a:off x="6311618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D4F46811-C749-7E16-2D92-17476D70B8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78018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BBE1F13F-2635-1733-68BA-12F761FFA9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8018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B71876A-2CE6-003D-9BFC-7529F05AF0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44718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558BC25-B6D8-1266-10BE-9AC1B769E7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18" y="4285450"/>
            <a:ext cx="219075" cy="1619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87DE150-0FD7-FCA6-421C-B813D12E75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80" y="4472775"/>
            <a:ext cx="209550" cy="20955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0BDF78B-0322-6FA5-992B-0E205FC3EC6B}"/>
              </a:ext>
            </a:extLst>
          </p:cNvPr>
          <p:cNvSpPr/>
          <p:nvPr userDrawn="1"/>
        </p:nvSpPr>
        <p:spPr>
          <a:xfrm>
            <a:off x="6311618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77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Page with summar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BE8251-3FE8-788C-E573-C1B89E6EB54C}"/>
              </a:ext>
            </a:extLst>
          </p:cNvPr>
          <p:cNvSpPr/>
          <p:nvPr userDrawn="1"/>
        </p:nvSpPr>
        <p:spPr>
          <a:xfrm>
            <a:off x="10404000" y="723600"/>
            <a:ext cx="1771200" cy="20808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A91869-C774-B7F2-17DA-4E695F6AE2EC}"/>
              </a:ext>
            </a:extLst>
          </p:cNvPr>
          <p:cNvSpPr/>
          <p:nvPr userDrawn="1"/>
        </p:nvSpPr>
        <p:spPr>
          <a:xfrm>
            <a:off x="0" y="0"/>
            <a:ext cx="7660800" cy="571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504000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Profile Page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50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24A77CC-91B5-3329-EACA-18798247C37D}"/>
              </a:ext>
            </a:extLst>
          </p:cNvPr>
          <p:cNvSpPr/>
          <p:nvPr userDrawn="1"/>
        </p:nvSpPr>
        <p:spPr>
          <a:xfrm>
            <a:off x="6311618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F1BB452B-C3A7-4BA3-2513-372FDB4E631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78018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21C9AC6B-177A-824F-F119-CF02217FD4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8018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0959114-8998-BD4C-9100-A504801BED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44718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113A957-9FC0-622B-1848-25D7B7559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18" y="4285450"/>
            <a:ext cx="219075" cy="1619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3DC7CF-EB66-94FB-7503-3634A8BB5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80" y="4472775"/>
            <a:ext cx="209550" cy="2095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8400303-0594-BAEE-E0FC-D5AE49A72515}"/>
              </a:ext>
            </a:extLst>
          </p:cNvPr>
          <p:cNvSpPr/>
          <p:nvPr userDrawn="1"/>
        </p:nvSpPr>
        <p:spPr>
          <a:xfrm>
            <a:off x="6311618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941CF0-DA7B-F045-4CA2-949A7CE878DD}"/>
              </a:ext>
            </a:extLst>
          </p:cNvPr>
          <p:cNvSpPr/>
          <p:nvPr userDrawn="1"/>
        </p:nvSpPr>
        <p:spPr>
          <a:xfrm>
            <a:off x="9129450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AD9FE84-6BEA-A5EC-8D5E-727784593AA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95850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7413020A-AFEA-98A2-3F64-9F26BABC92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95850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79187D58-A839-B871-5D7C-8EBA4F558D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62550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61FD03-B9EE-FD8A-22FF-9BBC1C590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0" y="4285450"/>
            <a:ext cx="219075" cy="1619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72FED2-68CA-EF8F-3F6F-A340383D46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12" y="4472775"/>
            <a:ext cx="209550" cy="20955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CE37217-F773-69B7-E723-2068BC3DE80D}"/>
              </a:ext>
            </a:extLst>
          </p:cNvPr>
          <p:cNvSpPr/>
          <p:nvPr userDrawn="1"/>
        </p:nvSpPr>
        <p:spPr>
          <a:xfrm>
            <a:off x="9129450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F83F5-5DC8-9CA8-27CE-67A892EB5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331E6FE-FAFE-C527-0085-5B37AEB00A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852969"/>
            <a:ext cx="5039998" cy="338938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32620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file Page with summar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BE8251-3FE8-788C-E573-C1B89E6EB54C}"/>
              </a:ext>
            </a:extLst>
          </p:cNvPr>
          <p:cNvSpPr/>
          <p:nvPr userDrawn="1"/>
        </p:nvSpPr>
        <p:spPr>
          <a:xfrm>
            <a:off x="10404000" y="723600"/>
            <a:ext cx="1771200" cy="20808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A91869-C774-B7F2-17DA-4E695F6AE2EC}"/>
              </a:ext>
            </a:extLst>
          </p:cNvPr>
          <p:cNvSpPr/>
          <p:nvPr userDrawn="1"/>
        </p:nvSpPr>
        <p:spPr>
          <a:xfrm>
            <a:off x="0" y="0"/>
            <a:ext cx="7660800" cy="571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504000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Profile Page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50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EE6F908-98D6-FF12-524C-00E38C1C3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A974BC-BD14-68D1-49B0-32501B433C2C}"/>
              </a:ext>
            </a:extLst>
          </p:cNvPr>
          <p:cNvSpPr/>
          <p:nvPr userDrawn="1"/>
        </p:nvSpPr>
        <p:spPr>
          <a:xfrm>
            <a:off x="6311618" y="1714499"/>
            <a:ext cx="2390400" cy="345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B60B8A23-3AC5-7AEC-7E9C-11CFACC58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78018" y="1943399"/>
            <a:ext cx="1857600" cy="154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760570A-F652-B803-9629-44471A2433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8018" y="3732999"/>
            <a:ext cx="19886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lang="en-US" sz="11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Position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493D23C-1FBE-DAC7-720F-2A5D2CB4A4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44718" y="4311000"/>
            <a:ext cx="1721900" cy="5207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8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12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120000"/>
              </a:lnSpc>
              <a:defRPr lang="en-GB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defRPr lang="en-GB" sz="13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email@arden.ac.uk</a:t>
            </a:r>
          </a:p>
          <a:p>
            <a:pPr lvl="0"/>
            <a:r>
              <a:rPr lang="en-US"/>
              <a:t>X: @name</a:t>
            </a:r>
          </a:p>
          <a:p>
            <a:pPr lvl="0"/>
            <a:r>
              <a:rPr lang="en-US"/>
              <a:t>LinkedIn: @name</a:t>
            </a:r>
          </a:p>
          <a:p>
            <a:pPr lvl="0"/>
            <a:r>
              <a:rPr lang="en-US"/>
              <a:t>YouTube: @name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A182E0-9D98-73AD-F9F9-05CC8CBC0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18" y="4285450"/>
            <a:ext cx="219075" cy="161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974F9-30D1-D09B-A0A8-A19FF384DF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80" y="4472775"/>
            <a:ext cx="209550" cy="2095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E86B51A-E27D-BCD2-F1E2-DCC132A5A253}"/>
              </a:ext>
            </a:extLst>
          </p:cNvPr>
          <p:cNvSpPr/>
          <p:nvPr userDrawn="1"/>
        </p:nvSpPr>
        <p:spPr>
          <a:xfrm>
            <a:off x="6311618" y="5155949"/>
            <a:ext cx="23904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6267EAE-FD3E-BB5C-46CD-2FD665DF9B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852969"/>
            <a:ext cx="5039998" cy="338938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>
              <a:buNone/>
              <a:defRPr lang="en-US" sz="1300" b="1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77860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1086000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Chart Page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1086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C252D47-3D1C-6CEB-84A0-BBA594BA17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A645562-0F56-C5B2-A8B4-29FBDF341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000" y="1857272"/>
            <a:ext cx="2880000" cy="338507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098584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53CCC1-D4FE-0EA8-042E-797286F20028}"/>
              </a:ext>
            </a:extLst>
          </p:cNvPr>
          <p:cNvSpPr/>
          <p:nvPr userDrawn="1"/>
        </p:nvSpPr>
        <p:spPr>
          <a:xfrm>
            <a:off x="5773200" y="0"/>
            <a:ext cx="6418800" cy="6858000"/>
          </a:xfrm>
          <a:prstGeom prst="rect">
            <a:avLst/>
          </a:prstGeom>
          <a:solidFill>
            <a:srgbClr val="002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20F36-5088-E7D9-1F71-41A9474656CC}"/>
              </a:ext>
            </a:extLst>
          </p:cNvPr>
          <p:cNvSpPr/>
          <p:nvPr userDrawn="1"/>
        </p:nvSpPr>
        <p:spPr>
          <a:xfrm>
            <a:off x="0" y="0"/>
            <a:ext cx="57732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82586-B1E8-BE30-4A66-3FEC92FF2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800" y="1328400"/>
            <a:ext cx="5889600" cy="4114800"/>
          </a:xfrm>
          <a:prstGeom prst="rect">
            <a:avLst/>
          </a:prstGeom>
          <a:solidFill>
            <a:srgbClr val="65C1BE"/>
          </a:solidFill>
        </p:spPr>
        <p:txBody>
          <a:bodyPr lIns="576000" tIns="648000" rIns="57600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40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rgbClr val="FFFFFF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Presentation title here</a:t>
            </a:r>
          </a:p>
          <a:p>
            <a:pPr lvl="1"/>
            <a:r>
              <a:rPr lang="en-US"/>
              <a:t>Sub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28587-4C19-FED9-DFC1-93154618BBE6}"/>
              </a:ext>
            </a:extLst>
          </p:cNvPr>
          <p:cNvSpPr/>
          <p:nvPr userDrawn="1"/>
        </p:nvSpPr>
        <p:spPr>
          <a:xfrm>
            <a:off x="640800" y="5443200"/>
            <a:ext cx="58896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07937D9-FB50-132B-F078-416066C3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600" y="4397821"/>
            <a:ext cx="972000" cy="11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0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1086000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Table Page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1086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362F5D9-BF53-80AC-0087-84B573CC3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1086000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Blank slide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1086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362F5D9-BF53-80AC-0087-84B573CC3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E190DAD-CF43-AFAB-3E79-87E757F1D7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999" y="1857272"/>
            <a:ext cx="10859999" cy="3766928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This text box can be deleted if not required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579687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420F36-5088-E7D9-1F71-41A9474656CC}"/>
              </a:ext>
            </a:extLst>
          </p:cNvPr>
          <p:cNvSpPr/>
          <p:nvPr userDrawn="1"/>
        </p:nvSpPr>
        <p:spPr>
          <a:xfrm>
            <a:off x="0" y="0"/>
            <a:ext cx="122016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1A47C-9706-C2C3-C202-B991190CA5E9}"/>
              </a:ext>
            </a:extLst>
          </p:cNvPr>
          <p:cNvSpPr/>
          <p:nvPr userDrawn="1"/>
        </p:nvSpPr>
        <p:spPr>
          <a:xfrm>
            <a:off x="4780800" y="0"/>
            <a:ext cx="2520000" cy="20376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28587-4C19-FED9-DFC1-93154618BBE6}"/>
              </a:ext>
            </a:extLst>
          </p:cNvPr>
          <p:cNvSpPr/>
          <p:nvPr userDrawn="1"/>
        </p:nvSpPr>
        <p:spPr>
          <a:xfrm>
            <a:off x="5835902" y="5620065"/>
            <a:ext cx="63720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7937D9-FB50-132B-F078-416066C3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00" y="709200"/>
            <a:ext cx="1018800" cy="12451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588D4C-E083-C15A-E877-49E2176D548F}"/>
              </a:ext>
            </a:extLst>
          </p:cNvPr>
          <p:cNvCxnSpPr>
            <a:cxnSpLocks/>
          </p:cNvCxnSpPr>
          <p:nvPr userDrawn="1"/>
        </p:nvCxnSpPr>
        <p:spPr>
          <a:xfrm>
            <a:off x="666000" y="2833200"/>
            <a:ext cx="4644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3F33E2A-6074-DA2F-6BB6-A0C2383A489D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187CDA2-66F1-F030-E53C-365595D295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39FE47-D67E-B3EE-E500-C7AA19CEB0DA}"/>
              </a:ext>
            </a:extLst>
          </p:cNvPr>
          <p:cNvSpPr/>
          <p:nvPr userDrawn="1"/>
        </p:nvSpPr>
        <p:spPr>
          <a:xfrm>
            <a:off x="5835902" y="885600"/>
            <a:ext cx="6372000" cy="47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D0CF6-9191-306D-86A9-AE8798F12FF7}"/>
              </a:ext>
            </a:extLst>
          </p:cNvPr>
          <p:cNvSpPr txBox="1"/>
          <p:nvPr userDrawn="1"/>
        </p:nvSpPr>
        <p:spPr>
          <a:xfrm>
            <a:off x="690096" y="2192685"/>
            <a:ext cx="4657394" cy="567933"/>
          </a:xfrm>
          <a:prstGeom prst="rect">
            <a:avLst/>
          </a:prstGeom>
          <a:noFill/>
        </p:spPr>
        <p:txBody>
          <a:bodyPr wrap="square" lIns="0" rIns="0" bIns="90000" rtlCol="0" anchor="b" anchorCtr="0">
            <a:spAutoFit/>
          </a:bodyPr>
          <a:lstStyle/>
          <a:p>
            <a:pPr lvl="0"/>
            <a:r>
              <a:rPr lang="en-US" sz="2800" b="1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rPr>
              <a:t>About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343FA-D827-316A-11B1-DE7684936E10}"/>
              </a:ext>
            </a:extLst>
          </p:cNvPr>
          <p:cNvSpPr txBox="1"/>
          <p:nvPr userDrawn="1"/>
        </p:nvSpPr>
        <p:spPr>
          <a:xfrm>
            <a:off x="591295" y="3220220"/>
            <a:ext cx="4718705" cy="2173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Aft>
                <a:spcPts val="2400"/>
              </a:spcAft>
            </a:pPr>
            <a:r>
              <a:rPr lang="en-US" sz="1500" b="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rPr>
              <a:t>The digital university that comes to you. </a:t>
            </a:r>
          </a:p>
          <a:p>
            <a:pPr algn="l">
              <a:lnSpc>
                <a:spcPct val="130000"/>
              </a:lnSpc>
              <a:spcAft>
                <a:spcPts val="2400"/>
              </a:spcAft>
            </a:pPr>
            <a:r>
              <a:rPr lang="en-US" sz="1500" b="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rPr>
              <a:t>We believe that everyone everywhere has a right to higher education. We offer our students the chance to gain life-changing degree qualifications no matter their background or personal circumstances.</a:t>
            </a:r>
            <a:endParaRPr lang="en-GB" sz="1500" b="1" kern="1200">
              <a:solidFill>
                <a:srgbClr val="002B4F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71421-9BCF-CA9C-8C38-FFE7F820D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0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reditati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638D34-6B35-F245-61EB-4D741C11030F}"/>
              </a:ext>
            </a:extLst>
          </p:cNvPr>
          <p:cNvSpPr/>
          <p:nvPr userDrawn="1"/>
        </p:nvSpPr>
        <p:spPr>
          <a:xfrm>
            <a:off x="2880000" y="0"/>
            <a:ext cx="2520000" cy="2304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E16D0-383C-27C5-E333-9E619C02F55F}"/>
              </a:ext>
            </a:extLst>
          </p:cNvPr>
          <p:cNvSpPr/>
          <p:nvPr userDrawn="1"/>
        </p:nvSpPr>
        <p:spPr>
          <a:xfrm>
            <a:off x="0" y="5247168"/>
            <a:ext cx="49608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F7140-A4E8-FDBB-B2ED-2EE03EACFC4A}"/>
              </a:ext>
            </a:extLst>
          </p:cNvPr>
          <p:cNvSpPr/>
          <p:nvPr userDrawn="1"/>
        </p:nvSpPr>
        <p:spPr>
          <a:xfrm>
            <a:off x="0" y="800100"/>
            <a:ext cx="4960800" cy="44522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5880D2-BBAE-B34B-85D4-92C4D34C5096}"/>
              </a:ext>
            </a:extLst>
          </p:cNvPr>
          <p:cNvCxnSpPr>
            <a:cxnSpLocks/>
          </p:cNvCxnSpPr>
          <p:nvPr userDrawn="1"/>
        </p:nvCxnSpPr>
        <p:spPr>
          <a:xfrm>
            <a:off x="619200" y="2479950"/>
            <a:ext cx="3492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51A66ED-6CF7-506C-88B0-B8303DC5BC15}"/>
              </a:ext>
            </a:extLst>
          </p:cNvPr>
          <p:cNvSpPr txBox="1"/>
          <p:nvPr userDrawn="1"/>
        </p:nvSpPr>
        <p:spPr>
          <a:xfrm>
            <a:off x="619200" y="2676284"/>
            <a:ext cx="3612989" cy="20450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600" b="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Arden University courses have achieved accreditation and certification from many of the UK's most </a:t>
            </a:r>
            <a:r>
              <a:rPr lang="en-US" sz="1600" b="0" kern="1200" err="1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recognised</a:t>
            </a:r>
            <a:r>
              <a:rPr lang="en-US" sz="1600" b="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 and respected professional industry bodies, as well as having extensive industry links &amp; memberships.</a:t>
            </a:r>
            <a:endParaRPr lang="en-GB" sz="1600" b="0" kern="1200">
              <a:solidFill>
                <a:srgbClr val="FFFFFF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FB2DD-A5D1-0579-48EE-4976446C61EF}"/>
              </a:ext>
            </a:extLst>
          </p:cNvPr>
          <p:cNvSpPr txBox="1"/>
          <p:nvPr userDrawn="1"/>
        </p:nvSpPr>
        <p:spPr>
          <a:xfrm>
            <a:off x="619200" y="1091861"/>
            <a:ext cx="318135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b="1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Accreditations, partnerships &amp; industry links</a:t>
            </a:r>
          </a:p>
        </p:txBody>
      </p:sp>
      <p:pic>
        <p:nvPicPr>
          <p:cNvPr id="19" name="Picture 18" descr="A logo with text and letters&#10;&#10;Description automatically generated with medium confidence">
            <a:extLst>
              <a:ext uri="{FF2B5EF4-FFF2-40B4-BE49-F238E27FC236}">
                <a16:creationId xmlns:a16="http://schemas.microsoft.com/office/drawing/2014/main" id="{9961185B-F831-C5A9-C50C-10F28DFE7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180" y="1822957"/>
            <a:ext cx="973050" cy="915388"/>
          </a:xfrm>
          <a:prstGeom prst="rect">
            <a:avLst/>
          </a:prstGeom>
        </p:spPr>
      </p:pic>
      <p:pic>
        <p:nvPicPr>
          <p:cNvPr id="31" name="Picture 30" descr="A logo for a psychological society&#10;&#10;Description automatically generated">
            <a:extLst>
              <a:ext uri="{FF2B5EF4-FFF2-40B4-BE49-F238E27FC236}">
                <a16:creationId xmlns:a16="http://schemas.microsoft.com/office/drawing/2014/main" id="{3DC9608B-4C9C-3572-64C0-F55114B57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7746" y="3429000"/>
            <a:ext cx="2376165" cy="828000"/>
          </a:xfrm>
          <a:prstGeom prst="rect">
            <a:avLst/>
          </a:prstGeom>
        </p:spPr>
      </p:pic>
      <p:pic>
        <p:nvPicPr>
          <p:cNvPr id="35" name="Picture 34" descr="A logo for a university partner&#10;&#10;Description automatically generated">
            <a:extLst>
              <a:ext uri="{FF2B5EF4-FFF2-40B4-BE49-F238E27FC236}">
                <a16:creationId xmlns:a16="http://schemas.microsoft.com/office/drawing/2014/main" id="{727BD175-F01F-368E-664A-492423380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429000"/>
            <a:ext cx="2189534" cy="828000"/>
          </a:xfrm>
          <a:prstGeom prst="rect">
            <a:avLst/>
          </a:prstGeom>
        </p:spPr>
      </p:pic>
      <p:pic>
        <p:nvPicPr>
          <p:cNvPr id="5" name="Picture 4" descr="A red square with white text&#10;&#10;Description automatically generated">
            <a:extLst>
              <a:ext uri="{FF2B5EF4-FFF2-40B4-BE49-F238E27FC236}">
                <a16:creationId xmlns:a16="http://schemas.microsoft.com/office/drawing/2014/main" id="{0515C19B-A350-756F-1ADE-BCAFFFA45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0" t="20916" r="30578" b="20919"/>
          <a:stretch/>
        </p:blipFill>
        <p:spPr>
          <a:xfrm>
            <a:off x="7901411" y="1822957"/>
            <a:ext cx="931709" cy="915388"/>
          </a:xfrm>
          <a:prstGeom prst="rect">
            <a:avLst/>
          </a:prstGeom>
        </p:spPr>
      </p:pic>
      <p:pic>
        <p:nvPicPr>
          <p:cNvPr id="9" name="Picture 8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ACA40C26-6816-258C-ED59-F11C9C0CE6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01" y="1844577"/>
            <a:ext cx="156661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66EF85-438D-18A6-4A7A-2960CE790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">
    <p:bg>
      <p:bgPr>
        <a:solidFill>
          <a:srgbClr val="002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2E5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2214000" y="0"/>
            <a:ext cx="2520000" cy="2124000"/>
          </a:xfrm>
          <a:prstGeom prst="rect">
            <a:avLst/>
          </a:prstGeom>
          <a:solidFill>
            <a:srgbClr val="2E5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0F5C5-E288-C163-34C0-5C25F6111657}"/>
              </a:ext>
            </a:extLst>
          </p:cNvPr>
          <p:cNvSpPr/>
          <p:nvPr userDrawn="1"/>
        </p:nvSpPr>
        <p:spPr>
          <a:xfrm>
            <a:off x="0" y="4363200"/>
            <a:ext cx="41040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04B21-193F-3010-3B2E-03CA4F0700E6}"/>
              </a:ext>
            </a:extLst>
          </p:cNvPr>
          <p:cNvSpPr/>
          <p:nvPr userDrawn="1"/>
        </p:nvSpPr>
        <p:spPr>
          <a:xfrm>
            <a:off x="0" y="1771200"/>
            <a:ext cx="4104000" cy="2592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85D01A-BB75-34C4-29AC-4D7214A806A1}"/>
              </a:ext>
            </a:extLst>
          </p:cNvPr>
          <p:cNvCxnSpPr>
            <a:cxnSpLocks/>
          </p:cNvCxnSpPr>
          <p:nvPr userDrawn="1"/>
        </p:nvCxnSpPr>
        <p:spPr>
          <a:xfrm>
            <a:off x="619200" y="2880000"/>
            <a:ext cx="288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294479-6F3C-0E6C-0A75-BB79A7A1EBF4}"/>
              </a:ext>
            </a:extLst>
          </p:cNvPr>
          <p:cNvSpPr txBox="1"/>
          <p:nvPr userDrawn="1"/>
        </p:nvSpPr>
        <p:spPr>
          <a:xfrm>
            <a:off x="619199" y="3113600"/>
            <a:ext cx="2733601" cy="6108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600" b="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Discover Arden University’s Campuses</a:t>
            </a:r>
            <a:endParaRPr lang="en-GB" sz="1600" b="0" kern="1200">
              <a:solidFill>
                <a:srgbClr val="FFFFFF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0104C-9B75-F607-DDFD-34A0F85A43FA}"/>
              </a:ext>
            </a:extLst>
          </p:cNvPr>
          <p:cNvSpPr txBox="1"/>
          <p:nvPr userDrawn="1"/>
        </p:nvSpPr>
        <p:spPr>
          <a:xfrm>
            <a:off x="1181100" y="2178309"/>
            <a:ext cx="23180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b="1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Locations</a:t>
            </a:r>
          </a:p>
        </p:txBody>
      </p:sp>
      <p:pic>
        <p:nvPicPr>
          <p:cNvPr id="13" name="Picture 12" descr="A white circle in a black background&#10;&#10;Description automatically generated">
            <a:extLst>
              <a:ext uri="{FF2B5EF4-FFF2-40B4-BE49-F238E27FC236}">
                <a16:creationId xmlns:a16="http://schemas.microsoft.com/office/drawing/2014/main" id="{53EACECE-759A-97ED-0EEE-3B75E6D2A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" y="2220301"/>
            <a:ext cx="396000" cy="468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09BAB6-083C-84D0-1784-CA01389BD215}"/>
              </a:ext>
            </a:extLst>
          </p:cNvPr>
          <p:cNvSpPr txBox="1"/>
          <p:nvPr userDrawn="1"/>
        </p:nvSpPr>
        <p:spPr>
          <a:xfrm>
            <a:off x="5382000" y="1223999"/>
            <a:ext cx="1620000" cy="238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550" b="1">
                <a:solidFill>
                  <a:schemeClr val="accent2"/>
                </a:solidFill>
              </a:rPr>
              <a:t>London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9D50A-8D87-176C-ECC5-3C6D016D48A3}"/>
              </a:ext>
            </a:extLst>
          </p:cNvPr>
          <p:cNvSpPr txBox="1"/>
          <p:nvPr userDrawn="1"/>
        </p:nvSpPr>
        <p:spPr>
          <a:xfrm>
            <a:off x="7380000" y="1224000"/>
            <a:ext cx="1620000" cy="238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550" b="1">
                <a:solidFill>
                  <a:schemeClr val="accent2"/>
                </a:solidFill>
              </a:rPr>
              <a:t>Birmingham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48A309-BECE-E337-33C7-0EC30518EF15}"/>
              </a:ext>
            </a:extLst>
          </p:cNvPr>
          <p:cNvSpPr txBox="1"/>
          <p:nvPr userDrawn="1"/>
        </p:nvSpPr>
        <p:spPr>
          <a:xfrm>
            <a:off x="9396000" y="1223999"/>
            <a:ext cx="1620000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550" b="1">
                <a:solidFill>
                  <a:schemeClr val="accent2"/>
                </a:solidFill>
              </a:rPr>
              <a:t>Manchester</a:t>
            </a:r>
          </a:p>
          <a:p>
            <a:endParaRPr lang="en-GB" sz="1550" b="1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D55305-5FC5-C172-A0D1-86E62E37B356}"/>
              </a:ext>
            </a:extLst>
          </p:cNvPr>
          <p:cNvSpPr txBox="1"/>
          <p:nvPr userDrawn="1"/>
        </p:nvSpPr>
        <p:spPr>
          <a:xfrm>
            <a:off x="5382000" y="1581789"/>
            <a:ext cx="1764000" cy="3843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err="1">
                <a:solidFill>
                  <a:srgbClr val="FFFFFF"/>
                </a:solidFill>
              </a:rPr>
              <a:t>Ealing</a:t>
            </a:r>
            <a:r>
              <a:rPr lang="en-US" sz="1100" b="1">
                <a:solidFill>
                  <a:srgbClr val="FFFFFF"/>
                </a:solidFill>
              </a:rPr>
              <a:t> Campus</a:t>
            </a:r>
          </a:p>
          <a:p>
            <a:pPr>
              <a:lnSpc>
                <a:spcPct val="120000"/>
              </a:lnSpc>
            </a:pPr>
            <a:r>
              <a:rPr lang="en-US" sz="1100" b="0" err="1">
                <a:solidFill>
                  <a:srgbClr val="FFFFFF"/>
                </a:solidFill>
              </a:rPr>
              <a:t>Santon</a:t>
            </a:r>
            <a:r>
              <a:rPr lang="en-US" sz="1100" b="0">
                <a:solidFill>
                  <a:srgbClr val="FFFFFF"/>
                </a:solidFill>
              </a:rPr>
              <a:t> House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53-55 Uxbridge Road </a:t>
            </a:r>
            <a:r>
              <a:rPr lang="en-US" sz="1100" b="0" err="1">
                <a:solidFill>
                  <a:srgbClr val="FFFFFF"/>
                </a:solidFill>
              </a:rPr>
              <a:t>Ealing</a:t>
            </a:r>
            <a:endParaRPr lang="en-US" sz="1100" b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W5 5SA</a:t>
            </a:r>
          </a:p>
          <a:p>
            <a:pPr>
              <a:lnSpc>
                <a:spcPct val="120000"/>
              </a:lnSpc>
            </a:pPr>
            <a:endParaRPr lang="en-US" sz="1100" b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</a:rPr>
              <a:t>Tower Hill Campus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6th Floor</a:t>
            </a:r>
          </a:p>
          <a:p>
            <a:pPr>
              <a:lnSpc>
                <a:spcPct val="120000"/>
              </a:lnSpc>
            </a:pPr>
            <a:r>
              <a:rPr lang="en-US" sz="1100" b="0" err="1">
                <a:solidFill>
                  <a:srgbClr val="FFFFFF"/>
                </a:solidFill>
              </a:rPr>
              <a:t>Sceptre</a:t>
            </a:r>
            <a:r>
              <a:rPr lang="en-US" sz="1100" b="0">
                <a:solidFill>
                  <a:srgbClr val="FFFFFF"/>
                </a:solidFill>
              </a:rPr>
              <a:t> Court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40 Tower Hill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London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EC3N 4DX</a:t>
            </a:r>
          </a:p>
          <a:p>
            <a:pPr>
              <a:lnSpc>
                <a:spcPct val="120000"/>
              </a:lnSpc>
            </a:pPr>
            <a:endParaRPr lang="en-US" sz="1100" b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</a:rPr>
              <a:t>Holborn Campus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4th Floor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Buchanan House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30 Holborn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London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EC1N 2LX</a:t>
            </a:r>
            <a:endParaRPr lang="en-GB" sz="1100" b="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F2AF2-586F-5E95-9AE8-11017E9F2E26}"/>
              </a:ext>
            </a:extLst>
          </p:cNvPr>
          <p:cNvSpPr txBox="1"/>
          <p:nvPr userDrawn="1"/>
        </p:nvSpPr>
        <p:spPr>
          <a:xfrm>
            <a:off x="7389000" y="1581788"/>
            <a:ext cx="1793100" cy="2218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</a:rPr>
              <a:t>Lock 14 Campus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39 Summer Row Birmingham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B3 1JJ</a:t>
            </a:r>
          </a:p>
          <a:p>
            <a:pPr>
              <a:lnSpc>
                <a:spcPct val="120000"/>
              </a:lnSpc>
            </a:pPr>
            <a:endParaRPr lang="en-US" sz="1100" b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</a:rPr>
              <a:t>Crossways Campus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8th floor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156 Great Charles Street Queensway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Birmingham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B3 3HN</a:t>
            </a:r>
            <a:endParaRPr lang="en-GB" sz="1100" b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E29C82-7430-2751-B9CA-EA535D4DF7C7}"/>
              </a:ext>
            </a:extLst>
          </p:cNvPr>
          <p:cNvSpPr txBox="1"/>
          <p:nvPr userDrawn="1"/>
        </p:nvSpPr>
        <p:spPr>
          <a:xfrm>
            <a:off x="9390899" y="1557979"/>
            <a:ext cx="1972425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>
                <a:solidFill>
                  <a:srgbClr val="FFFFFF"/>
                </a:solidFill>
              </a:rPr>
              <a:t>Manchester Campus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2 Hardman Street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Manchester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M3 3HF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305893-974F-E5DE-41BA-E2C9839A2A86}"/>
              </a:ext>
            </a:extLst>
          </p:cNvPr>
          <p:cNvSpPr txBox="1"/>
          <p:nvPr userDrawn="1"/>
        </p:nvSpPr>
        <p:spPr>
          <a:xfrm>
            <a:off x="7380000" y="4014825"/>
            <a:ext cx="1620000" cy="238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550" b="1">
                <a:solidFill>
                  <a:schemeClr val="accent2"/>
                </a:solidFill>
              </a:rPr>
              <a:t>Leeds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CBDF19-A2A4-2520-48B2-199273C08B82}"/>
              </a:ext>
            </a:extLst>
          </p:cNvPr>
          <p:cNvSpPr txBox="1"/>
          <p:nvPr userDrawn="1"/>
        </p:nvSpPr>
        <p:spPr>
          <a:xfrm>
            <a:off x="9390899" y="2558129"/>
            <a:ext cx="1620000" cy="238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550" b="1">
                <a:solidFill>
                  <a:schemeClr val="accent2"/>
                </a:solidFill>
              </a:rPr>
              <a:t>Berlin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DCB828-DB03-91FA-2F7A-40A0E2D8A166}"/>
              </a:ext>
            </a:extLst>
          </p:cNvPr>
          <p:cNvSpPr txBox="1"/>
          <p:nvPr userDrawn="1"/>
        </p:nvSpPr>
        <p:spPr>
          <a:xfrm>
            <a:off x="7380000" y="4363200"/>
            <a:ext cx="1620000" cy="1202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</a:rPr>
              <a:t>Leeds Campus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Arden University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7 Park Square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Park Square East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Leeds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LS1 2LW</a:t>
            </a:r>
            <a:endParaRPr lang="en-GB" sz="1100" b="0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44A044-F438-9BCB-582B-0FDA60C67794}"/>
              </a:ext>
            </a:extLst>
          </p:cNvPr>
          <p:cNvSpPr txBox="1"/>
          <p:nvPr userDrawn="1"/>
        </p:nvSpPr>
        <p:spPr>
          <a:xfrm>
            <a:off x="9390899" y="2906504"/>
            <a:ext cx="1620000" cy="796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</a:rPr>
              <a:t>Berlin Campus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Arden University</a:t>
            </a:r>
            <a:br>
              <a:rPr lang="en-US" sz="1100" b="0">
                <a:solidFill>
                  <a:srgbClr val="FFFFFF"/>
                </a:solidFill>
              </a:rPr>
            </a:br>
            <a:r>
              <a:rPr lang="en-US" sz="1100" b="0" err="1">
                <a:solidFill>
                  <a:srgbClr val="FFFFFF"/>
                </a:solidFill>
              </a:rPr>
              <a:t>Dessauer</a:t>
            </a:r>
            <a:r>
              <a:rPr lang="en-US" sz="1100" b="0">
                <a:solidFill>
                  <a:srgbClr val="FFFFFF"/>
                </a:solidFill>
              </a:rPr>
              <a:t> Str. 3-5</a:t>
            </a:r>
          </a:p>
          <a:p>
            <a:pPr>
              <a:lnSpc>
                <a:spcPct val="120000"/>
              </a:lnSpc>
            </a:pPr>
            <a:r>
              <a:rPr lang="en-US" sz="1100" b="0">
                <a:solidFill>
                  <a:srgbClr val="FFFFFF"/>
                </a:solidFill>
              </a:rPr>
              <a:t>10963 Berlin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B92A6-99FC-678B-DF76-2095E039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56" r="-9102"/>
          <a:stretch/>
        </p:blipFill>
        <p:spPr>
          <a:xfrm>
            <a:off x="515100" y="5891744"/>
            <a:ext cx="666000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1152000"/>
            <a:ext cx="4428000" cy="448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Lorem ipsum dolor sit amet, consectetur. Sed bibendum non lectus eu sagittis. Curabitur mattis lectus in enim mollis convallis. Ut iaculis elit nibh, ac cursus mi.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ABC085-7752-C17A-61CC-D0F352F409FA}"/>
              </a:ext>
            </a:extLst>
          </p:cNvPr>
          <p:cNvSpPr/>
          <p:nvPr userDrawn="1"/>
        </p:nvSpPr>
        <p:spPr>
          <a:xfrm>
            <a:off x="5904000" y="4410000"/>
            <a:ext cx="2520000" cy="244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7FD50-B6CA-1C15-270A-E5033CEF9A59}"/>
              </a:ext>
            </a:extLst>
          </p:cNvPr>
          <p:cNvSpPr/>
          <p:nvPr userDrawn="1"/>
        </p:nvSpPr>
        <p:spPr>
          <a:xfrm>
            <a:off x="6972000" y="0"/>
            <a:ext cx="5220000" cy="49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A9EC8-4521-073D-914D-298EA3BE3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41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with text box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7B5311-5297-E576-EB24-B3A22578F20B}"/>
              </a:ext>
            </a:extLst>
          </p:cNvPr>
          <p:cNvSpPr/>
          <p:nvPr userDrawn="1"/>
        </p:nvSpPr>
        <p:spPr>
          <a:xfrm>
            <a:off x="4429500" y="0"/>
            <a:ext cx="2520000" cy="2304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FA0BC7-32F3-AF4A-5DC5-ED8C96BC991C}"/>
              </a:ext>
            </a:extLst>
          </p:cNvPr>
          <p:cNvSpPr/>
          <p:nvPr userDrawn="1"/>
        </p:nvSpPr>
        <p:spPr>
          <a:xfrm>
            <a:off x="-1" y="5247168"/>
            <a:ext cx="5525999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C5C138-639E-6EA1-B2B7-1AAEDD979E6C}"/>
              </a:ext>
            </a:extLst>
          </p:cNvPr>
          <p:cNvSpPr/>
          <p:nvPr userDrawn="1"/>
        </p:nvSpPr>
        <p:spPr>
          <a:xfrm>
            <a:off x="0" y="800100"/>
            <a:ext cx="5526000" cy="44522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1152000"/>
            <a:ext cx="4428000" cy="3863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 Sed </a:t>
            </a:r>
            <a:r>
              <a:rPr lang="en-US" err="1"/>
              <a:t>bibendum</a:t>
            </a:r>
            <a:r>
              <a:rPr lang="en-US"/>
              <a:t> non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in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convallis. Ut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, ac cursus mi.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A9EC8-4521-073D-914D-298EA3BE3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A19387C-229F-C76A-7705-BD8E1D9BC3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4875" y="2638467"/>
            <a:ext cx="5110612" cy="46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8C4541D-C663-A587-2613-2B3D1DB1D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4875" y="3323085"/>
            <a:ext cx="2448000" cy="2005025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E5787CD-292E-FBCB-99CA-2527186039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7487" y="3323084"/>
            <a:ext cx="2448000" cy="2005025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558394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0B980-83AF-1FEF-055F-743AE1F82D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00" y="698400"/>
            <a:ext cx="10860000" cy="469998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Page title example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A766A-5142-B938-4793-6BE43E93C6FB}"/>
              </a:ext>
            </a:extLst>
          </p:cNvPr>
          <p:cNvCxnSpPr>
            <a:cxnSpLocks/>
          </p:cNvCxnSpPr>
          <p:nvPr userDrawn="1"/>
        </p:nvCxnSpPr>
        <p:spPr>
          <a:xfrm>
            <a:off x="666000" y="1233800"/>
            <a:ext cx="10860000" cy="0"/>
          </a:xfrm>
          <a:prstGeom prst="line">
            <a:avLst/>
          </a:prstGeom>
          <a:ln w="12700">
            <a:solidFill>
              <a:srgbClr val="002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362F5D9-BF53-80AC-0087-84B573CC3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B1EB55A-A934-2FA8-96FC-18D83C27B0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001" y="1837206"/>
            <a:ext cx="10468114" cy="469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rgbClr val="002B4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8FC8AD-507B-C74A-EC4D-01306AF666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997" y="2506674"/>
            <a:ext cx="5226800" cy="2931423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DE4056D-7D56-0341-3E7A-12EFF87460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9200" y="2506674"/>
            <a:ext cx="5226800" cy="2931423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>
              <a:lnSpc>
                <a:spcPct val="90000"/>
              </a:lnSpc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>
              <a:lnSpc>
                <a:spcPct val="90000"/>
              </a:lnSpc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>
              <a:lnSpc>
                <a:spcPct val="90000"/>
              </a:lnSpc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Sub 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820380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7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bg>
      <p:bgPr>
        <a:solidFill>
          <a:srgbClr val="002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2E5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35919A-25CF-6FF6-AEDD-C7FF182285CD}"/>
              </a:ext>
            </a:extLst>
          </p:cNvPr>
          <p:cNvSpPr/>
          <p:nvPr userDrawn="1"/>
        </p:nvSpPr>
        <p:spPr>
          <a:xfrm>
            <a:off x="5276850" y="0"/>
            <a:ext cx="6915150" cy="5566030"/>
          </a:xfrm>
          <a:prstGeom prst="rect">
            <a:avLst/>
          </a:prstGeom>
          <a:solidFill>
            <a:srgbClr val="2E5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0F5C5-E288-C163-34C0-5C25F6111657}"/>
              </a:ext>
            </a:extLst>
          </p:cNvPr>
          <p:cNvSpPr/>
          <p:nvPr userDrawn="1"/>
        </p:nvSpPr>
        <p:spPr>
          <a:xfrm>
            <a:off x="619200" y="4363200"/>
            <a:ext cx="77940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04B21-193F-3010-3B2E-03CA4F0700E6}"/>
              </a:ext>
            </a:extLst>
          </p:cNvPr>
          <p:cNvSpPr/>
          <p:nvPr userDrawn="1"/>
        </p:nvSpPr>
        <p:spPr>
          <a:xfrm>
            <a:off x="619200" y="1771200"/>
            <a:ext cx="7794000" cy="2592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069A82-EE88-9E69-2757-E9B5E79913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5200" y="2386694"/>
            <a:ext cx="6754184" cy="1720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lang="en-US" sz="2200" b="1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>
              <a:buNone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Lorem ipsum dolor sit amet, consectetur. Sed bibendum non lectus eu sagittis. Curabitur mattis lectus in enim mollis convallis. Ut iaculis elit nibh, ac cursus mi.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9A051-134D-E90D-E1C1-773773BD9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8" r="-6299"/>
          <a:stretch/>
        </p:blipFill>
        <p:spPr>
          <a:xfrm>
            <a:off x="556260" y="5891744"/>
            <a:ext cx="609600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2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ulty slide - ST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C55C23-8918-42B5-0081-BAC59559213C}"/>
              </a:ext>
            </a:extLst>
          </p:cNvPr>
          <p:cNvSpPr/>
          <p:nvPr userDrawn="1"/>
        </p:nvSpPr>
        <p:spPr>
          <a:xfrm>
            <a:off x="0" y="0"/>
            <a:ext cx="122016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38D34-6B35-F245-61EB-4D741C11030F}"/>
              </a:ext>
            </a:extLst>
          </p:cNvPr>
          <p:cNvSpPr/>
          <p:nvPr userDrawn="1"/>
        </p:nvSpPr>
        <p:spPr>
          <a:xfrm>
            <a:off x="0" y="0"/>
            <a:ext cx="3276000" cy="3060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E16D0-383C-27C5-E333-9E619C02F55F}"/>
              </a:ext>
            </a:extLst>
          </p:cNvPr>
          <p:cNvSpPr/>
          <p:nvPr userDrawn="1"/>
        </p:nvSpPr>
        <p:spPr>
          <a:xfrm>
            <a:off x="619200" y="4470446"/>
            <a:ext cx="60228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F7140-A4E8-FDBB-B2ED-2EE03EACFC4A}"/>
              </a:ext>
            </a:extLst>
          </p:cNvPr>
          <p:cNvSpPr/>
          <p:nvPr userDrawn="1"/>
        </p:nvSpPr>
        <p:spPr>
          <a:xfrm>
            <a:off x="619200" y="2257200"/>
            <a:ext cx="6022800" cy="221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2E24F2-A0B4-7933-E873-81AB545014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1800" y="2824200"/>
            <a:ext cx="3600000" cy="108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AB9FE333-6511-D53F-D2F5-383335A970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5274" y="2826000"/>
            <a:ext cx="4895925" cy="108000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500" b="1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Faculty/school title page header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9DC28-44FF-CB0D-30DE-D7EEFE8EA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53CCC1-D4FE-0EA8-042E-797286F20028}"/>
              </a:ext>
            </a:extLst>
          </p:cNvPr>
          <p:cNvSpPr/>
          <p:nvPr userDrawn="1"/>
        </p:nvSpPr>
        <p:spPr>
          <a:xfrm>
            <a:off x="5773200" y="0"/>
            <a:ext cx="6418800" cy="6858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20F36-5088-E7D9-1F71-41A9474656CC}"/>
              </a:ext>
            </a:extLst>
          </p:cNvPr>
          <p:cNvSpPr/>
          <p:nvPr userDrawn="1"/>
        </p:nvSpPr>
        <p:spPr>
          <a:xfrm>
            <a:off x="0" y="0"/>
            <a:ext cx="57732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82586-B1E8-BE30-4A66-3FEC92FF2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800" y="1328400"/>
            <a:ext cx="5889600" cy="4114800"/>
          </a:xfrm>
          <a:prstGeom prst="rect">
            <a:avLst/>
          </a:prstGeom>
          <a:solidFill>
            <a:srgbClr val="002B4F"/>
          </a:solidFill>
        </p:spPr>
        <p:txBody>
          <a:bodyPr lIns="576000" tIns="648000" rIns="57600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40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rgbClr val="FFFFFF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Presentation title here</a:t>
            </a:r>
          </a:p>
          <a:p>
            <a:pPr lvl="1"/>
            <a:r>
              <a:rPr lang="en-US"/>
              <a:t>Sub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28587-4C19-FED9-DFC1-93154618BBE6}"/>
              </a:ext>
            </a:extLst>
          </p:cNvPr>
          <p:cNvSpPr/>
          <p:nvPr userDrawn="1"/>
        </p:nvSpPr>
        <p:spPr>
          <a:xfrm>
            <a:off x="640800" y="5443200"/>
            <a:ext cx="58896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7937D9-FB50-132B-F078-416066C3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601" y="4410000"/>
            <a:ext cx="956635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6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C55C23-8918-42B5-0081-BAC59559213C}"/>
              </a:ext>
            </a:extLst>
          </p:cNvPr>
          <p:cNvSpPr/>
          <p:nvPr userDrawn="1"/>
        </p:nvSpPr>
        <p:spPr>
          <a:xfrm>
            <a:off x="0" y="0"/>
            <a:ext cx="122016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38D34-6B35-F245-61EB-4D741C11030F}"/>
              </a:ext>
            </a:extLst>
          </p:cNvPr>
          <p:cNvSpPr/>
          <p:nvPr userDrawn="1"/>
        </p:nvSpPr>
        <p:spPr>
          <a:xfrm>
            <a:off x="5773200" y="0"/>
            <a:ext cx="6418800" cy="56232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26000" y="6192000"/>
            <a:ext cx="666000" cy="6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E16D0-383C-27C5-E333-9E619C02F55F}"/>
              </a:ext>
            </a:extLst>
          </p:cNvPr>
          <p:cNvSpPr/>
          <p:nvPr userDrawn="1"/>
        </p:nvSpPr>
        <p:spPr>
          <a:xfrm>
            <a:off x="620285" y="4206899"/>
            <a:ext cx="60228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F7140-A4E8-FDBB-B2ED-2EE03EACFC4A}"/>
              </a:ext>
            </a:extLst>
          </p:cNvPr>
          <p:cNvSpPr/>
          <p:nvPr userDrawn="1"/>
        </p:nvSpPr>
        <p:spPr>
          <a:xfrm>
            <a:off x="619200" y="2437200"/>
            <a:ext cx="6022800" cy="17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FBD08D-290B-F500-C684-0D0D94D11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5274" y="2880000"/>
            <a:ext cx="4895925" cy="108000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Divider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D887B-B773-A161-2C7E-52014E676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06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C55C23-8918-42B5-0081-BAC59559213C}"/>
              </a:ext>
            </a:extLst>
          </p:cNvPr>
          <p:cNvSpPr/>
          <p:nvPr userDrawn="1"/>
        </p:nvSpPr>
        <p:spPr>
          <a:xfrm>
            <a:off x="0" y="0"/>
            <a:ext cx="122016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38D34-6B35-F245-61EB-4D741C11030F}"/>
              </a:ext>
            </a:extLst>
          </p:cNvPr>
          <p:cNvSpPr/>
          <p:nvPr userDrawn="1"/>
        </p:nvSpPr>
        <p:spPr>
          <a:xfrm>
            <a:off x="4960800" y="0"/>
            <a:ext cx="2520000" cy="16812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38000" y="6196708"/>
            <a:ext cx="666000" cy="66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E16D0-383C-27C5-E333-9E619C02F55F}"/>
              </a:ext>
            </a:extLst>
          </p:cNvPr>
          <p:cNvSpPr/>
          <p:nvPr userDrawn="1"/>
        </p:nvSpPr>
        <p:spPr>
          <a:xfrm>
            <a:off x="620285" y="4206899"/>
            <a:ext cx="60228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F7140-A4E8-FDBB-B2ED-2EE03EACFC4A}"/>
              </a:ext>
            </a:extLst>
          </p:cNvPr>
          <p:cNvSpPr/>
          <p:nvPr userDrawn="1"/>
        </p:nvSpPr>
        <p:spPr>
          <a:xfrm>
            <a:off x="619200" y="2437200"/>
            <a:ext cx="6026400" cy="17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FBD08D-290B-F500-C684-0D0D94D11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5274" y="2880000"/>
            <a:ext cx="4895925" cy="1080001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Divider page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F5F3DCE-A0D4-6813-DCBB-552EE31F39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1057292"/>
            <a:ext cx="6400800" cy="5800708"/>
          </a:xfrm>
          <a:custGeom>
            <a:avLst/>
            <a:gdLst>
              <a:gd name="connsiteX0" fmla="*/ 0 w 6394800"/>
              <a:gd name="connsiteY0" fmla="*/ 0 h 5800708"/>
              <a:gd name="connsiteX1" fmla="*/ 6394800 w 6394800"/>
              <a:gd name="connsiteY1" fmla="*/ 0 h 5800708"/>
              <a:gd name="connsiteX2" fmla="*/ 6394800 w 6394800"/>
              <a:gd name="connsiteY2" fmla="*/ 5800708 h 5800708"/>
              <a:gd name="connsiteX3" fmla="*/ 0 w 6394800"/>
              <a:gd name="connsiteY3" fmla="*/ 5800708 h 5800708"/>
              <a:gd name="connsiteX4" fmla="*/ 0 w 6394800"/>
              <a:gd name="connsiteY4" fmla="*/ 0 h 5800708"/>
              <a:gd name="connsiteX0" fmla="*/ 0 w 6394800"/>
              <a:gd name="connsiteY0" fmla="*/ 0 h 5800708"/>
              <a:gd name="connsiteX1" fmla="*/ 6394800 w 6394800"/>
              <a:gd name="connsiteY1" fmla="*/ 0 h 5800708"/>
              <a:gd name="connsiteX2" fmla="*/ 6394800 w 6394800"/>
              <a:gd name="connsiteY2" fmla="*/ 5800708 h 5800708"/>
              <a:gd name="connsiteX3" fmla="*/ 5680425 w 6394800"/>
              <a:gd name="connsiteY3" fmla="*/ 5800708 h 5800708"/>
              <a:gd name="connsiteX4" fmla="*/ 0 w 6394800"/>
              <a:gd name="connsiteY4" fmla="*/ 5800708 h 5800708"/>
              <a:gd name="connsiteX5" fmla="*/ 0 w 6394800"/>
              <a:gd name="connsiteY5" fmla="*/ 0 h 5800708"/>
              <a:gd name="connsiteX0" fmla="*/ 0 w 6394800"/>
              <a:gd name="connsiteY0" fmla="*/ 0 h 5800708"/>
              <a:gd name="connsiteX1" fmla="*/ 6394800 w 6394800"/>
              <a:gd name="connsiteY1" fmla="*/ 0 h 5800708"/>
              <a:gd name="connsiteX2" fmla="*/ 6394800 w 6394800"/>
              <a:gd name="connsiteY2" fmla="*/ 5800708 h 5800708"/>
              <a:gd name="connsiteX3" fmla="*/ 5728050 w 6394800"/>
              <a:gd name="connsiteY3" fmla="*/ 5800708 h 5800708"/>
              <a:gd name="connsiteX4" fmla="*/ 0 w 6394800"/>
              <a:gd name="connsiteY4" fmla="*/ 5800708 h 5800708"/>
              <a:gd name="connsiteX5" fmla="*/ 0 w 6394800"/>
              <a:gd name="connsiteY5" fmla="*/ 0 h 5800708"/>
              <a:gd name="connsiteX0" fmla="*/ 0 w 6394800"/>
              <a:gd name="connsiteY0" fmla="*/ 0 h 5800708"/>
              <a:gd name="connsiteX1" fmla="*/ 6394800 w 6394800"/>
              <a:gd name="connsiteY1" fmla="*/ 0 h 5800708"/>
              <a:gd name="connsiteX2" fmla="*/ 6385275 w 6394800"/>
              <a:gd name="connsiteY2" fmla="*/ 5143483 h 5800708"/>
              <a:gd name="connsiteX3" fmla="*/ 6394800 w 6394800"/>
              <a:gd name="connsiteY3" fmla="*/ 5800708 h 5800708"/>
              <a:gd name="connsiteX4" fmla="*/ 5728050 w 6394800"/>
              <a:gd name="connsiteY4" fmla="*/ 5800708 h 5800708"/>
              <a:gd name="connsiteX5" fmla="*/ 0 w 6394800"/>
              <a:gd name="connsiteY5" fmla="*/ 5800708 h 5800708"/>
              <a:gd name="connsiteX6" fmla="*/ 0 w 6394800"/>
              <a:gd name="connsiteY6" fmla="*/ 0 h 5800708"/>
              <a:gd name="connsiteX0" fmla="*/ 0 w 6394800"/>
              <a:gd name="connsiteY0" fmla="*/ 0 h 5800708"/>
              <a:gd name="connsiteX1" fmla="*/ 6394800 w 6394800"/>
              <a:gd name="connsiteY1" fmla="*/ 0 h 5800708"/>
              <a:gd name="connsiteX2" fmla="*/ 6385275 w 6394800"/>
              <a:gd name="connsiteY2" fmla="*/ 5143483 h 5800708"/>
              <a:gd name="connsiteX3" fmla="*/ 5728050 w 6394800"/>
              <a:gd name="connsiteY3" fmla="*/ 5143483 h 5800708"/>
              <a:gd name="connsiteX4" fmla="*/ 5728050 w 6394800"/>
              <a:gd name="connsiteY4" fmla="*/ 5800708 h 5800708"/>
              <a:gd name="connsiteX5" fmla="*/ 0 w 6394800"/>
              <a:gd name="connsiteY5" fmla="*/ 5800708 h 5800708"/>
              <a:gd name="connsiteX6" fmla="*/ 0 w 6394800"/>
              <a:gd name="connsiteY6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6000 w 6400800"/>
              <a:gd name="connsiteY7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0 w 6400800"/>
              <a:gd name="connsiteY7" fmla="*/ 1371583 h 5800708"/>
              <a:gd name="connsiteX8" fmla="*/ 6000 w 6400800"/>
              <a:gd name="connsiteY8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0 w 6400800"/>
              <a:gd name="connsiteY7" fmla="*/ 1371583 h 5800708"/>
              <a:gd name="connsiteX8" fmla="*/ 6000 w 6400800"/>
              <a:gd name="connsiteY8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0 w 6400800"/>
              <a:gd name="connsiteY7" fmla="*/ 1371583 h 5800708"/>
              <a:gd name="connsiteX8" fmla="*/ 6000 w 6400800"/>
              <a:gd name="connsiteY8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628650 w 6400800"/>
              <a:gd name="connsiteY7" fmla="*/ 1647808 h 5800708"/>
              <a:gd name="connsiteX8" fmla="*/ 0 w 6400800"/>
              <a:gd name="connsiteY8" fmla="*/ 1371583 h 5800708"/>
              <a:gd name="connsiteX9" fmla="*/ 6000 w 6400800"/>
              <a:gd name="connsiteY9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847725 w 6400800"/>
              <a:gd name="connsiteY7" fmla="*/ 1400158 h 5800708"/>
              <a:gd name="connsiteX8" fmla="*/ 0 w 6400800"/>
              <a:gd name="connsiteY8" fmla="*/ 1371583 h 5800708"/>
              <a:gd name="connsiteX9" fmla="*/ 6000 w 6400800"/>
              <a:gd name="connsiteY9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333375 w 6400800"/>
              <a:gd name="connsiteY7" fmla="*/ 2381233 h 5800708"/>
              <a:gd name="connsiteX8" fmla="*/ 847725 w 6400800"/>
              <a:gd name="connsiteY8" fmla="*/ 1400158 h 5800708"/>
              <a:gd name="connsiteX9" fmla="*/ 0 w 6400800"/>
              <a:gd name="connsiteY9" fmla="*/ 1371583 h 5800708"/>
              <a:gd name="connsiteX10" fmla="*/ 6000 w 6400800"/>
              <a:gd name="connsiteY10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847725 w 6400800"/>
              <a:gd name="connsiteY7" fmla="*/ 3219433 h 5800708"/>
              <a:gd name="connsiteX8" fmla="*/ 847725 w 6400800"/>
              <a:gd name="connsiteY8" fmla="*/ 1400158 h 5800708"/>
              <a:gd name="connsiteX9" fmla="*/ 0 w 6400800"/>
              <a:gd name="connsiteY9" fmla="*/ 1371583 h 5800708"/>
              <a:gd name="connsiteX10" fmla="*/ 6000 w 6400800"/>
              <a:gd name="connsiteY10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847725 w 6400800"/>
              <a:gd name="connsiteY7" fmla="*/ 3219433 h 5800708"/>
              <a:gd name="connsiteX8" fmla="*/ 847725 w 6400800"/>
              <a:gd name="connsiteY8" fmla="*/ 1400158 h 5800708"/>
              <a:gd name="connsiteX9" fmla="*/ 0 w 6400800"/>
              <a:gd name="connsiteY9" fmla="*/ 1371583 h 5800708"/>
              <a:gd name="connsiteX10" fmla="*/ 6000 w 6400800"/>
              <a:gd name="connsiteY10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847725 w 6400800"/>
              <a:gd name="connsiteY7" fmla="*/ 3219433 h 5800708"/>
              <a:gd name="connsiteX8" fmla="*/ 847725 w 6400800"/>
              <a:gd name="connsiteY8" fmla="*/ 1400158 h 5800708"/>
              <a:gd name="connsiteX9" fmla="*/ 0 w 6400800"/>
              <a:gd name="connsiteY9" fmla="*/ 1371583 h 5800708"/>
              <a:gd name="connsiteX10" fmla="*/ 6000 w 6400800"/>
              <a:gd name="connsiteY10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847725 w 6400800"/>
              <a:gd name="connsiteY7" fmla="*/ 3219433 h 5800708"/>
              <a:gd name="connsiteX8" fmla="*/ 847725 w 6400800"/>
              <a:gd name="connsiteY8" fmla="*/ 1400158 h 5800708"/>
              <a:gd name="connsiteX9" fmla="*/ 0 w 6400800"/>
              <a:gd name="connsiteY9" fmla="*/ 1371583 h 5800708"/>
              <a:gd name="connsiteX10" fmla="*/ 6000 w 6400800"/>
              <a:gd name="connsiteY10" fmla="*/ 0 h 5800708"/>
              <a:gd name="connsiteX0" fmla="*/ 6000 w 6400800"/>
              <a:gd name="connsiteY0" fmla="*/ 0 h 5800708"/>
              <a:gd name="connsiteX1" fmla="*/ 6400800 w 6400800"/>
              <a:gd name="connsiteY1" fmla="*/ 0 h 5800708"/>
              <a:gd name="connsiteX2" fmla="*/ 6391275 w 6400800"/>
              <a:gd name="connsiteY2" fmla="*/ 5143483 h 5800708"/>
              <a:gd name="connsiteX3" fmla="*/ 5734050 w 6400800"/>
              <a:gd name="connsiteY3" fmla="*/ 5143483 h 5800708"/>
              <a:gd name="connsiteX4" fmla="*/ 5734050 w 6400800"/>
              <a:gd name="connsiteY4" fmla="*/ 5800708 h 5800708"/>
              <a:gd name="connsiteX5" fmla="*/ 6000 w 6400800"/>
              <a:gd name="connsiteY5" fmla="*/ 5800708 h 5800708"/>
              <a:gd name="connsiteX6" fmla="*/ 0 w 6400800"/>
              <a:gd name="connsiteY6" fmla="*/ 3228958 h 5800708"/>
              <a:gd name="connsiteX7" fmla="*/ 847725 w 6400800"/>
              <a:gd name="connsiteY7" fmla="*/ 3219433 h 5800708"/>
              <a:gd name="connsiteX8" fmla="*/ 847725 w 6400800"/>
              <a:gd name="connsiteY8" fmla="*/ 1400158 h 5800708"/>
              <a:gd name="connsiteX9" fmla="*/ 0 w 6400800"/>
              <a:gd name="connsiteY9" fmla="*/ 1371583 h 5800708"/>
              <a:gd name="connsiteX10" fmla="*/ 6000 w 6400800"/>
              <a:gd name="connsiteY10" fmla="*/ 0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939165 w 6400800"/>
              <a:gd name="connsiteY10" fmla="*/ 3310873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1482090 w 6400800"/>
              <a:gd name="connsiteY10" fmla="*/ 2882248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1482090 w 6400800"/>
              <a:gd name="connsiteY10" fmla="*/ 2882248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1482090 w 6400800"/>
              <a:gd name="connsiteY10" fmla="*/ 2882248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34390 w 6400800"/>
              <a:gd name="connsiteY10" fmla="*/ 3244198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62965 w 6400800"/>
              <a:gd name="connsiteY10" fmla="*/ 3234673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62965 w 6400800"/>
              <a:gd name="connsiteY10" fmla="*/ 3234673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34673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34673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34673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34673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06098 h 5800708"/>
              <a:gd name="connsiteX0" fmla="*/ 847725 w 6400800"/>
              <a:gd name="connsiteY0" fmla="*/ 3219433 h 5800708"/>
              <a:gd name="connsiteX1" fmla="*/ 847725 w 6400800"/>
              <a:gd name="connsiteY1" fmla="*/ 140015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90633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66775 w 6400800"/>
              <a:gd name="connsiteY1" fmla="*/ 1371583 h 5800708"/>
              <a:gd name="connsiteX2" fmla="*/ 0 w 6400800"/>
              <a:gd name="connsiteY2" fmla="*/ 1371583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66775 w 6400800"/>
              <a:gd name="connsiteY1" fmla="*/ 1371583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57250 w 6400800"/>
              <a:gd name="connsiteY1" fmla="*/ 1352533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57250 w 6400800"/>
              <a:gd name="connsiteY1" fmla="*/ 1390633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0" fmla="*/ 847725 w 6400800"/>
              <a:gd name="connsiteY0" fmla="*/ 3219433 h 5800708"/>
              <a:gd name="connsiteX1" fmla="*/ 847725 w 6400800"/>
              <a:gd name="connsiteY1" fmla="*/ 1381108 h 5800708"/>
              <a:gd name="connsiteX2" fmla="*/ 9525 w 6400800"/>
              <a:gd name="connsiteY2" fmla="*/ 1381108 h 5800708"/>
              <a:gd name="connsiteX3" fmla="*/ 6000 w 6400800"/>
              <a:gd name="connsiteY3" fmla="*/ 0 h 5800708"/>
              <a:gd name="connsiteX4" fmla="*/ 6400800 w 6400800"/>
              <a:gd name="connsiteY4" fmla="*/ 0 h 5800708"/>
              <a:gd name="connsiteX5" fmla="*/ 6391275 w 6400800"/>
              <a:gd name="connsiteY5" fmla="*/ 5143483 h 5800708"/>
              <a:gd name="connsiteX6" fmla="*/ 5734050 w 6400800"/>
              <a:gd name="connsiteY6" fmla="*/ 5143483 h 5800708"/>
              <a:gd name="connsiteX7" fmla="*/ 5734050 w 6400800"/>
              <a:gd name="connsiteY7" fmla="*/ 5800708 h 5800708"/>
              <a:gd name="connsiteX8" fmla="*/ 6000 w 6400800"/>
              <a:gd name="connsiteY8" fmla="*/ 5800708 h 5800708"/>
              <a:gd name="connsiteX9" fmla="*/ 0 w 6400800"/>
              <a:gd name="connsiteY9" fmla="*/ 3228958 h 5800708"/>
              <a:gd name="connsiteX10" fmla="*/ 853440 w 6400800"/>
              <a:gd name="connsiteY10" fmla="*/ 3225148 h 5800708"/>
              <a:gd name="connsiteX11" fmla="*/ 847725 w 6400800"/>
              <a:gd name="connsiteY11" fmla="*/ 3219433 h 5800708"/>
              <a:gd name="connsiteX0" fmla="*/ 847725 w 6400800"/>
              <a:gd name="connsiteY0" fmla="*/ 1381108 h 5800708"/>
              <a:gd name="connsiteX1" fmla="*/ 9525 w 6400800"/>
              <a:gd name="connsiteY1" fmla="*/ 1381108 h 5800708"/>
              <a:gd name="connsiteX2" fmla="*/ 6000 w 6400800"/>
              <a:gd name="connsiteY2" fmla="*/ 0 h 5800708"/>
              <a:gd name="connsiteX3" fmla="*/ 6400800 w 6400800"/>
              <a:gd name="connsiteY3" fmla="*/ 0 h 5800708"/>
              <a:gd name="connsiteX4" fmla="*/ 6391275 w 6400800"/>
              <a:gd name="connsiteY4" fmla="*/ 5143483 h 5800708"/>
              <a:gd name="connsiteX5" fmla="*/ 5734050 w 6400800"/>
              <a:gd name="connsiteY5" fmla="*/ 5143483 h 5800708"/>
              <a:gd name="connsiteX6" fmla="*/ 5734050 w 6400800"/>
              <a:gd name="connsiteY6" fmla="*/ 5800708 h 5800708"/>
              <a:gd name="connsiteX7" fmla="*/ 6000 w 6400800"/>
              <a:gd name="connsiteY7" fmla="*/ 5800708 h 5800708"/>
              <a:gd name="connsiteX8" fmla="*/ 0 w 6400800"/>
              <a:gd name="connsiteY8" fmla="*/ 3228958 h 5800708"/>
              <a:gd name="connsiteX9" fmla="*/ 853440 w 6400800"/>
              <a:gd name="connsiteY9" fmla="*/ 3225148 h 5800708"/>
              <a:gd name="connsiteX10" fmla="*/ 847725 w 6400800"/>
              <a:gd name="connsiteY10" fmla="*/ 3219433 h 5800708"/>
              <a:gd name="connsiteX11" fmla="*/ 939165 w 6400800"/>
              <a:gd name="connsiteY11" fmla="*/ 147254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939165 w 6400800"/>
              <a:gd name="connsiteY10" fmla="*/ 147254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834390 w 6400800"/>
              <a:gd name="connsiteY10" fmla="*/ 137729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834390 w 6400800"/>
              <a:gd name="connsiteY10" fmla="*/ 137729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834390 w 6400800"/>
              <a:gd name="connsiteY10" fmla="*/ 137729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834390 w 6400800"/>
              <a:gd name="connsiteY10" fmla="*/ 137729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862965 w 6400800"/>
              <a:gd name="connsiteY10" fmla="*/ 137729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843915 w 6400800"/>
              <a:gd name="connsiteY10" fmla="*/ 1377298 h 5800708"/>
              <a:gd name="connsiteX0" fmla="*/ 9525 w 6400800"/>
              <a:gd name="connsiteY0" fmla="*/ 1381108 h 5800708"/>
              <a:gd name="connsiteX1" fmla="*/ 6000 w 6400800"/>
              <a:gd name="connsiteY1" fmla="*/ 0 h 5800708"/>
              <a:gd name="connsiteX2" fmla="*/ 6400800 w 6400800"/>
              <a:gd name="connsiteY2" fmla="*/ 0 h 5800708"/>
              <a:gd name="connsiteX3" fmla="*/ 6391275 w 6400800"/>
              <a:gd name="connsiteY3" fmla="*/ 5143483 h 5800708"/>
              <a:gd name="connsiteX4" fmla="*/ 5734050 w 6400800"/>
              <a:gd name="connsiteY4" fmla="*/ 5143483 h 5800708"/>
              <a:gd name="connsiteX5" fmla="*/ 5734050 w 6400800"/>
              <a:gd name="connsiteY5" fmla="*/ 5800708 h 5800708"/>
              <a:gd name="connsiteX6" fmla="*/ 6000 w 6400800"/>
              <a:gd name="connsiteY6" fmla="*/ 5800708 h 5800708"/>
              <a:gd name="connsiteX7" fmla="*/ 0 w 6400800"/>
              <a:gd name="connsiteY7" fmla="*/ 3228958 h 5800708"/>
              <a:gd name="connsiteX8" fmla="*/ 853440 w 6400800"/>
              <a:gd name="connsiteY8" fmla="*/ 3225148 h 5800708"/>
              <a:gd name="connsiteX9" fmla="*/ 847725 w 6400800"/>
              <a:gd name="connsiteY9" fmla="*/ 3219433 h 5800708"/>
              <a:gd name="connsiteX10" fmla="*/ 843915 w 6400800"/>
              <a:gd name="connsiteY10" fmla="*/ 1377298 h 5800708"/>
              <a:gd name="connsiteX11" fmla="*/ 9525 w 6400800"/>
              <a:gd name="connsiteY11" fmla="*/ 1381108 h 580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0" h="5800708">
                <a:moveTo>
                  <a:pt x="9525" y="1381108"/>
                </a:moveTo>
                <a:lnTo>
                  <a:pt x="6000" y="0"/>
                </a:lnTo>
                <a:lnTo>
                  <a:pt x="6400800" y="0"/>
                </a:lnTo>
                <a:lnTo>
                  <a:pt x="6391275" y="5143483"/>
                </a:lnTo>
                <a:lnTo>
                  <a:pt x="5734050" y="5143483"/>
                </a:lnTo>
                <a:lnTo>
                  <a:pt x="5734050" y="5800708"/>
                </a:lnTo>
                <a:lnTo>
                  <a:pt x="6000" y="5800708"/>
                </a:lnTo>
                <a:lnTo>
                  <a:pt x="0" y="3228958"/>
                </a:lnTo>
                <a:cubicBezTo>
                  <a:pt x="845138" y="3227370"/>
                  <a:pt x="36195" y="3227053"/>
                  <a:pt x="853440" y="3225148"/>
                </a:cubicBezTo>
                <a:lnTo>
                  <a:pt x="847725" y="3219433"/>
                </a:lnTo>
                <a:cubicBezTo>
                  <a:pt x="850582" y="2288840"/>
                  <a:pt x="851075" y="3240982"/>
                  <a:pt x="843915" y="1377298"/>
                </a:cubicBezTo>
                <a:lnTo>
                  <a:pt x="9525" y="1381108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E84BE-6B79-B5E4-AEC1-DA16F3E718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0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 a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C55C23-8918-42B5-0081-BAC59559213C}"/>
              </a:ext>
            </a:extLst>
          </p:cNvPr>
          <p:cNvSpPr/>
          <p:nvPr userDrawn="1"/>
        </p:nvSpPr>
        <p:spPr>
          <a:xfrm>
            <a:off x="0" y="0"/>
            <a:ext cx="122040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7EB59D-C382-D12A-AD7F-B6B856C958B1}"/>
              </a:ext>
            </a:extLst>
          </p:cNvPr>
          <p:cNvSpPr/>
          <p:nvPr userDrawn="1"/>
        </p:nvSpPr>
        <p:spPr>
          <a:xfrm>
            <a:off x="5799600" y="0"/>
            <a:ext cx="6404400" cy="5670000"/>
          </a:xfrm>
          <a:prstGeom prst="rect">
            <a:avLst/>
          </a:prstGeom>
          <a:solidFill>
            <a:srgbClr val="002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4B216-C8B9-BA14-3D65-9792B5FDA683}"/>
              </a:ext>
            </a:extLst>
          </p:cNvPr>
          <p:cNvSpPr/>
          <p:nvPr userDrawn="1"/>
        </p:nvSpPr>
        <p:spPr>
          <a:xfrm>
            <a:off x="11538000" y="6196708"/>
            <a:ext cx="666000" cy="6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45D5-78DE-F13C-644E-18376E9D1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E16D0-383C-27C5-E333-9E619C02F55F}"/>
              </a:ext>
            </a:extLst>
          </p:cNvPr>
          <p:cNvSpPr/>
          <p:nvPr userDrawn="1"/>
        </p:nvSpPr>
        <p:spPr>
          <a:xfrm>
            <a:off x="620285" y="4214850"/>
            <a:ext cx="60228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F7140-A4E8-FDBB-B2ED-2EE03EACFC4A}"/>
              </a:ext>
            </a:extLst>
          </p:cNvPr>
          <p:cNvSpPr/>
          <p:nvPr userDrawn="1"/>
        </p:nvSpPr>
        <p:spPr>
          <a:xfrm>
            <a:off x="619200" y="1913325"/>
            <a:ext cx="6022800" cy="2304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BFF700-5E7E-2AAA-4786-9C409DB6B0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4000" y="2543568"/>
            <a:ext cx="4030125" cy="1152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>
                <a:solidFill>
                  <a:srgbClr val="FFFFFF"/>
                </a:solidFill>
              </a:defRPr>
            </a:lvl1pPr>
            <a:lvl2pPr marL="0" indent="0">
              <a:spcBef>
                <a:spcPts val="400"/>
              </a:spcBef>
              <a:buNone/>
              <a:defRPr sz="22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Take a break</a:t>
            </a:r>
          </a:p>
          <a:p>
            <a:pPr lvl="1"/>
            <a:r>
              <a:rPr lang="en-US"/>
              <a:t>10 minutes</a:t>
            </a:r>
          </a:p>
        </p:txBody>
      </p:sp>
      <p:pic>
        <p:nvPicPr>
          <p:cNvPr id="12" name="Picture 11" descr="A white clock with black background&#10;&#10;Description automatically generated">
            <a:extLst>
              <a:ext uri="{FF2B5EF4-FFF2-40B4-BE49-F238E27FC236}">
                <a16:creationId xmlns:a16="http://schemas.microsoft.com/office/drawing/2014/main" id="{96056969-6190-7499-151D-5B029346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" y="2543568"/>
            <a:ext cx="1008000" cy="10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4573C-E79B-2849-F970-A7CB84BA6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10267" r="17702" b="14516"/>
          <a:stretch/>
        </p:blipFill>
        <p:spPr>
          <a:xfrm>
            <a:off x="609674" y="5891744"/>
            <a:ext cx="499988" cy="6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6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94" descr="A building with many round silver balls&#10;&#10;Description automatically generated with medium confidence">
            <a:extLst>
              <a:ext uri="{FF2B5EF4-FFF2-40B4-BE49-F238E27FC236}">
                <a16:creationId xmlns:a16="http://schemas.microsoft.com/office/drawing/2014/main" id="{DF4BE1A5-1BD5-CA0B-2EDA-B68FB3220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15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1CF1A5-D91E-0864-CCB7-EE519AB417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700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  <a:alpha val="88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FEF739-D12C-285A-14D0-9C080545FE51}"/>
              </a:ext>
            </a:extLst>
          </p:cNvPr>
          <p:cNvSpPr/>
          <p:nvPr userDrawn="1"/>
        </p:nvSpPr>
        <p:spPr>
          <a:xfrm>
            <a:off x="0" y="0"/>
            <a:ext cx="1800000" cy="22140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82586-B1E8-BE30-4A66-3FEC92FF2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800" y="1328400"/>
            <a:ext cx="5889600" cy="4114800"/>
          </a:xfrm>
          <a:prstGeom prst="rect">
            <a:avLst/>
          </a:prstGeom>
          <a:solidFill>
            <a:srgbClr val="002B4F"/>
          </a:solidFill>
        </p:spPr>
        <p:txBody>
          <a:bodyPr lIns="576000" tIns="648000" rIns="57600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4000" b="1">
                <a:solidFill>
                  <a:srgbClr val="FFFFFF"/>
                </a:solidFill>
                <a:latin typeface="Montserrat" panose="00000500000000000000" pitchFamily="2" charset="0"/>
              </a:defRPr>
            </a:lvl1pPr>
            <a:lvl2pPr marL="0" indent="0">
              <a:buNone/>
              <a:defRPr>
                <a:solidFill>
                  <a:srgbClr val="FFFFFF"/>
                </a:solidFill>
                <a:latin typeface="Montserrat" panose="00000500000000000000" pitchFamily="2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Presentation title here</a:t>
            </a:r>
          </a:p>
          <a:p>
            <a:pPr lvl="1"/>
            <a:r>
              <a:rPr lang="en-US"/>
              <a:t>Sub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28587-4C19-FED9-DFC1-93154618BBE6}"/>
              </a:ext>
            </a:extLst>
          </p:cNvPr>
          <p:cNvSpPr/>
          <p:nvPr userDrawn="1"/>
        </p:nvSpPr>
        <p:spPr>
          <a:xfrm>
            <a:off x="640800" y="5443200"/>
            <a:ext cx="5889600" cy="864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7937D9-FB50-132B-F078-416066C3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601" y="4399200"/>
            <a:ext cx="956635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6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53CCC1-D4FE-0EA8-042E-797286F20028}"/>
              </a:ext>
            </a:extLst>
          </p:cNvPr>
          <p:cNvSpPr/>
          <p:nvPr userDrawn="1"/>
        </p:nvSpPr>
        <p:spPr>
          <a:xfrm>
            <a:off x="5773200" y="0"/>
            <a:ext cx="6418800" cy="6858000"/>
          </a:xfrm>
          <a:prstGeom prst="rect">
            <a:avLst/>
          </a:prstGeom>
          <a:solidFill>
            <a:srgbClr val="002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20F36-5088-E7D9-1F71-41A9474656CC}"/>
              </a:ext>
            </a:extLst>
          </p:cNvPr>
          <p:cNvSpPr/>
          <p:nvPr userDrawn="1"/>
        </p:nvSpPr>
        <p:spPr>
          <a:xfrm>
            <a:off x="0" y="0"/>
            <a:ext cx="5773200" cy="6858000"/>
          </a:xfrm>
          <a:prstGeom prst="rect">
            <a:avLst/>
          </a:prstGeom>
          <a:solidFill>
            <a:srgbClr val="EAE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logo with birds flying around it&#10;&#10;Description automatically generated">
            <a:extLst>
              <a:ext uri="{FF2B5EF4-FFF2-40B4-BE49-F238E27FC236}">
                <a16:creationId xmlns:a16="http://schemas.microsoft.com/office/drawing/2014/main" id="{507937D9-FB50-132B-F078-416066C35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600" y="4397821"/>
            <a:ext cx="972000" cy="11317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F537F1-0A10-AD07-5916-9DF2E469B76C}"/>
              </a:ext>
            </a:extLst>
          </p:cNvPr>
          <p:cNvSpPr/>
          <p:nvPr userDrawn="1"/>
        </p:nvSpPr>
        <p:spPr>
          <a:xfrm>
            <a:off x="640800" y="4229850"/>
            <a:ext cx="4104000" cy="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DCC8D4-D6A6-AC4A-1CE1-3076A63C159B}"/>
              </a:ext>
            </a:extLst>
          </p:cNvPr>
          <p:cNvSpPr/>
          <p:nvPr userDrawn="1"/>
        </p:nvSpPr>
        <p:spPr>
          <a:xfrm>
            <a:off x="640800" y="1328400"/>
            <a:ext cx="5889600" cy="4114800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7FAC1-872E-9C9B-EFBD-844B8A40A3D6}"/>
              </a:ext>
            </a:extLst>
          </p:cNvPr>
          <p:cNvSpPr txBox="1"/>
          <p:nvPr userDrawn="1"/>
        </p:nvSpPr>
        <p:spPr>
          <a:xfrm>
            <a:off x="1152000" y="3852000"/>
            <a:ext cx="4782076" cy="245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350" b="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Arden House, Middlemarch Park, Coventry, CV3 4FJ, UK</a:t>
            </a:r>
            <a:endParaRPr lang="en-GB" sz="1350" b="0" kern="1200">
              <a:solidFill>
                <a:srgbClr val="FFFFFF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56F12-37A3-76E5-CFAF-D02B7AB1D86E}"/>
              </a:ext>
            </a:extLst>
          </p:cNvPr>
          <p:cNvSpPr txBox="1"/>
          <p:nvPr userDrawn="1"/>
        </p:nvSpPr>
        <p:spPr>
          <a:xfrm>
            <a:off x="1152000" y="1990800"/>
            <a:ext cx="3763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4200" b="1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DD89F-1FD1-35D3-9D49-235D770684AD}"/>
              </a:ext>
            </a:extLst>
          </p:cNvPr>
          <p:cNvSpPr txBox="1"/>
          <p:nvPr userDrawn="1"/>
        </p:nvSpPr>
        <p:spPr>
          <a:xfrm>
            <a:off x="1152000" y="4908250"/>
            <a:ext cx="4782076" cy="3054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800" b="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Registered in England and Wales No. 2450180. VAT No. 7053350 66.</a:t>
            </a:r>
          </a:p>
          <a:p>
            <a:pPr algn="l">
              <a:lnSpc>
                <a:spcPct val="130000"/>
              </a:lnSpc>
            </a:pPr>
            <a:r>
              <a:rPr lang="en-US" sz="800" b="0" kern="120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2024 Arden University Ltd. All rights reserved.</a:t>
            </a:r>
            <a:endParaRPr lang="en-GB" sz="800" b="0" kern="1200">
              <a:solidFill>
                <a:srgbClr val="FFFFFF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EB45F-B052-5727-6225-DB9CE5A3D277}"/>
              </a:ext>
            </a:extLst>
          </p:cNvPr>
          <p:cNvSpPr/>
          <p:nvPr userDrawn="1"/>
        </p:nvSpPr>
        <p:spPr>
          <a:xfrm>
            <a:off x="640800" y="5443200"/>
            <a:ext cx="5889600" cy="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0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6B70A20-C67D-9CDC-A006-EC465C4B6B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2F1F5D4-3C63-D9A4-D133-82A546B13D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6400" y="-37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89C08F8-18C9-8033-63B1-3417876647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52800" y="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6B7114-E114-4668-3845-E35ADA310B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9200" y="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043BDE3-2376-B9F1-FD35-A68E0949B7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5600" y="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535F8C5-EBC6-5B9D-4F70-E50CD66CAF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32000" y="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77F5F12-6925-797E-0353-2447F8696A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8400" y="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6D43B43-E059-ECC6-1B3D-73B9400398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84800" y="-37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CBEE232-097B-26CA-940E-BDECCF243A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0188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F3B0A2-0302-E10F-FB75-643CF0C8CC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26400" y="10184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A8E3CAB-2605-DBBC-C41F-7733526658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52800" y="10188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7A7826C-16FA-E831-8617-83730B83066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9200" y="10188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F3C8391B-B938-E2A9-066D-44B03F21A25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5600" y="10188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CD797A2-FCD0-1F8E-E747-FA3C098CCE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32000" y="10188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6CD8D41-C7F6-33D5-4B52-5AD9B0AD393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58400" y="10188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5134D12-CA46-E4D8-2636-8C8F20011E6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684800" y="10184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6135EE53-704C-96E9-2A06-E2813B99FB1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20372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5454615B-7ACC-979D-31A2-3455BC3C5DA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526400" y="203685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72AE8F3C-0A79-61BF-1951-3ACA983666D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52800" y="20372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58E7F879-1FF8-9C69-8734-EA1C718D9BF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9200" y="20372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122F6CF5-BCDF-0E9A-0813-B6AE19CC695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05600" y="20372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55ACDAFC-929F-3C5C-1A94-05D4E043BF0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32000" y="20372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835405C1-B284-0D05-BE04-A72653B1D1A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30549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A4C32E88-A16C-06D0-4BCA-C9425BD921F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526400" y="305452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3258A7D2-E170-269D-B2F7-627DD6997D4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52800" y="30549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D809FA3D-3123-AE9A-54F3-02AF4F65AF8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79200" y="30549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C00A0B87-7BFB-F803-D792-11EE0FA6854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05600" y="30549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1B2E2BB-D4FF-7AF4-F1AB-90F924BA602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632000" y="30549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F51224DD-8D72-044E-F10A-784A2173B0C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0" y="407295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453675C8-123D-F22C-9567-6148E977164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526400" y="4072575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0CF2618E-A735-46FE-6C89-7F3D178EA01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052800" y="407295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5642BFA4-7E5E-9F8B-DFD3-A4AEB4EE747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579200" y="407295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D889D7FE-0F9E-6500-3D0C-975D7279B39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05600" y="407295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BC0E2DAA-F02D-0974-D4D5-455A69BC1A8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32000" y="407295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342E462-A414-13EB-60F7-F8F3A2A160B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158400" y="4071263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FA4A7FC1-B359-2546-2ADA-1C193D8074D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0684800" y="4070888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711730E5-910F-C08B-28AD-CE8873D84B9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158400" y="3053963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183A513F-D2C5-8073-B5C4-AC4A4FBFB04C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0684800" y="3053963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9B554EEE-2F08-132E-E675-3C62D50A3D2F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158400" y="20361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4C3B716C-D7AB-E29F-2129-24A1FFB8D48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0684800" y="2036100"/>
            <a:ext cx="1526400" cy="101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2D5882-A690-A718-FC77-EAB7DDE84543}"/>
              </a:ext>
            </a:extLst>
          </p:cNvPr>
          <p:cNvSpPr/>
          <p:nvPr userDrawn="1"/>
        </p:nvSpPr>
        <p:spPr>
          <a:xfrm>
            <a:off x="-9600" y="5089688"/>
            <a:ext cx="12220800" cy="1768312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12000" tIns="72000" rIns="180000" rtlCol="0" anchor="t" anchorCtr="0"/>
          <a:lstStyle/>
          <a:p>
            <a:pPr algn="l">
              <a:spcAft>
                <a:spcPts val="300"/>
              </a:spcAft>
            </a:pPr>
            <a:r>
              <a:rPr lang="en-US" sz="1600" b="1">
                <a:solidFill>
                  <a:srgbClr val="FFFFFF"/>
                </a:solidFill>
              </a:rPr>
              <a:t>Image Library</a:t>
            </a:r>
          </a:p>
          <a:p>
            <a:pPr algn="l">
              <a:spcAft>
                <a:spcPts val="300"/>
              </a:spcAft>
            </a:pPr>
            <a:r>
              <a:rPr lang="en-US" sz="1200" b="1">
                <a:solidFill>
                  <a:schemeClr val="accent1"/>
                </a:solidFill>
              </a:rPr>
              <a:t>Please remember to delete or hide this slide once your presentation is complete.</a:t>
            </a:r>
          </a:p>
          <a:p>
            <a:pPr algn="l"/>
            <a:r>
              <a:rPr lang="en-GB" sz="1200" b="0">
                <a:solidFill>
                  <a:schemeClr val="accent1"/>
                </a:solidFill>
              </a:rPr>
              <a:t>To use an image: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Click on your chosen image in the image library and copy (CTRL+C).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Skip back to the slide where you want to add or replace an image. Click on the image and delete it.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Click on the image placeholder.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Paste in the new image (CTRL+V)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You can access additional images by visiting the Arden University Brand Centre: </a:t>
            </a:r>
            <a:r>
              <a:rPr lang="en-US" sz="1200" b="1">
                <a:solidFill>
                  <a:srgbClr val="002B4F"/>
                </a:solidFill>
                <a:highlight>
                  <a:srgbClr val="FCBF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https://ardenuni.sharepoint.com/sites/BrandCentre</a:t>
            </a:r>
            <a:r>
              <a:rPr lang="en-US" sz="1200" b="1">
                <a:solidFill>
                  <a:srgbClr val="002B4F"/>
                </a:solidFill>
                <a:highlight>
                  <a:srgbClr val="FCBF00"/>
                </a:highlight>
              </a:rPr>
              <a:t> </a:t>
            </a:r>
            <a:endParaRPr lang="en-GB" sz="1400" b="1">
              <a:solidFill>
                <a:srgbClr val="002B4F"/>
              </a:solidFill>
              <a:highlight>
                <a:srgbClr val="FCB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5175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4F2D5882-A690-A718-FC77-EAB7DDE84543}"/>
              </a:ext>
            </a:extLst>
          </p:cNvPr>
          <p:cNvSpPr/>
          <p:nvPr userDrawn="1"/>
        </p:nvSpPr>
        <p:spPr>
          <a:xfrm>
            <a:off x="0" y="4708634"/>
            <a:ext cx="12192000" cy="2149366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449263" indent="0" algn="l">
              <a:spcAft>
                <a:spcPts val="500"/>
              </a:spcAft>
            </a:pPr>
            <a:r>
              <a:rPr lang="en-US" sz="1600" b="1">
                <a:solidFill>
                  <a:srgbClr val="FFFFFF"/>
                </a:solidFill>
              </a:rPr>
              <a:t>Academic Logo Library</a:t>
            </a:r>
          </a:p>
          <a:p>
            <a:pPr marL="449263" indent="0" algn="l">
              <a:spcAft>
                <a:spcPts val="500"/>
              </a:spcAft>
            </a:pPr>
            <a:r>
              <a:rPr lang="en-US" sz="1200" b="1">
                <a:solidFill>
                  <a:schemeClr val="accent1"/>
                </a:solidFill>
              </a:rPr>
              <a:t>Please remember to delete or hide this slide once your presentation is complete.</a:t>
            </a:r>
            <a:endParaRPr lang="en-GB" sz="1200" b="1">
              <a:solidFill>
                <a:schemeClr val="accent1"/>
              </a:solidFill>
            </a:endParaRPr>
          </a:p>
          <a:p>
            <a:pPr marL="449263" indent="0" algn="l"/>
            <a:r>
              <a:rPr lang="en-GB" sz="1200" b="0">
                <a:solidFill>
                  <a:schemeClr val="accent1"/>
                </a:solidFill>
              </a:rPr>
              <a:t>To use an icon: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Click on your chosen icon in the icon library and copy (CTRL+C).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Skip back to the faculty / school slide where you want to replace the icon. Click on the current icon and delete it. 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Click on the image placeholder. 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Paste in the new icon (CTRL+V</a:t>
            </a:r>
            <a:r>
              <a:rPr lang="en-US" sz="1400">
                <a:solidFill>
                  <a:schemeClr val="accent1"/>
                </a:solidFill>
              </a:rPr>
              <a:t>)</a:t>
            </a:r>
            <a:endParaRPr lang="en-US" sz="1200" kern="120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620713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You can access additional logos by visiting the Arden University Brand Centre: </a:t>
            </a:r>
            <a:r>
              <a:rPr lang="en-US" sz="1200" b="1" kern="1200">
                <a:solidFill>
                  <a:schemeClr val="accent1"/>
                </a:solidFill>
                <a:highlight>
                  <a:srgbClr val="FCBF00"/>
                </a:highlight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https://ardenuni.sharepoint.com/sites/BrandCentre</a:t>
            </a:r>
            <a:r>
              <a:rPr lang="en-US" sz="1200" b="1" kern="1200">
                <a:solidFill>
                  <a:schemeClr val="accent1"/>
                </a:solidFill>
                <a:highlight>
                  <a:srgbClr val="FCBF00"/>
                </a:highlight>
                <a:latin typeface="+mn-lt"/>
                <a:ea typeface="+mn-ea"/>
                <a:cs typeface="+mn-cs"/>
              </a:rPr>
              <a:t> </a:t>
            </a:r>
            <a:endParaRPr lang="en-US" sz="1400" b="1">
              <a:solidFill>
                <a:schemeClr val="accent1"/>
              </a:solidFill>
              <a:highlight>
                <a:srgbClr val="FCBF00"/>
              </a:highlight>
            </a:endParaRPr>
          </a:p>
          <a:p>
            <a:pPr marL="620713" indent="-171450" algn="l">
              <a:buFont typeface="Arial" panose="020B0604020202020204" pitchFamily="34" charset="0"/>
              <a:buChar char="•"/>
            </a:pPr>
            <a:endParaRPr lang="en-GB" sz="1600">
              <a:solidFill>
                <a:schemeClr val="accent1"/>
              </a:solidFill>
            </a:endParaRP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CB2E520-5D06-1527-A5EE-EB9E38FA271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22739" y="499533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37F847F-CF91-8F93-464B-4BFB22C937E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829639" y="502305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C851733-A82F-BB03-50F3-B63A0030051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036539" y="499533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60B52A3-E362-A97F-B5FE-E8EAA0ADAB6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243439" y="499532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04DBCDC-F3DB-5DDF-9143-9AD530BD302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450339" y="499532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C77AAA70-6D4A-F692-7067-7A75E781D95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22739" y="1317717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9C6ED98-DB45-2570-61B6-1D3C4A33BCB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829639" y="1320489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DC287E7-3D90-9AE7-2286-6F8BCB99821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36539" y="1317717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B459CF9-56C5-CF6A-706D-AE745E88E3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243439" y="1317716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6BFA63CC-98C5-DEDB-B686-036109FBEEA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450339" y="1317716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88071F3-F6CF-E974-F358-BEBD5D299F8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22739" y="2135901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1699561-CF32-6010-D850-8EA0CDC4B72C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829639" y="2138673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2C85D73-0AD2-7A28-72CA-D264F32B1DB2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036539" y="2135901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CADD20BA-9E4F-A0AE-09A6-68633D73E88C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243439" y="2135900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F016044-CFAD-3BB7-9418-1EB3BA93973A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9450339" y="2135900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9C41937-D9A0-40A2-04FC-F4B4B2D56DC4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622739" y="2951638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D61EC8E-6C6A-A607-CD66-F970B12999A4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2829639" y="2954410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18D700AB-5840-4391-6512-15A555725B7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5036539" y="2951638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DE46AD69-8383-0D63-FFBA-78BD71B7D887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243439" y="2951637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12F0DC79-2E60-644C-7778-EC233ACA17F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22739" y="3765843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A1ADE65E-66A6-71E6-F92E-B47496BA9FBD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2829639" y="3768615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621511A4-B6E1-E36F-A9DF-A0E649B0197C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5036539" y="3765843"/>
            <a:ext cx="2052000" cy="6156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42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4F2D5882-A690-A718-FC77-EAB7DDE84543}"/>
              </a:ext>
            </a:extLst>
          </p:cNvPr>
          <p:cNvSpPr/>
          <p:nvPr userDrawn="1"/>
        </p:nvSpPr>
        <p:spPr>
          <a:xfrm>
            <a:off x="0" y="4231864"/>
            <a:ext cx="12192000" cy="2626136"/>
          </a:xfrm>
          <a:prstGeom prst="rect">
            <a:avLst/>
          </a:prstGeom>
          <a:solidFill>
            <a:srgbClr val="65C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449263" indent="0" algn="l">
              <a:spcAft>
                <a:spcPts val="500"/>
              </a:spcAft>
            </a:pPr>
            <a:r>
              <a:rPr lang="en-US" sz="1600" b="1">
                <a:solidFill>
                  <a:srgbClr val="FFFFFF"/>
                </a:solidFill>
              </a:rPr>
              <a:t>Department Logo Library</a:t>
            </a:r>
          </a:p>
          <a:p>
            <a:pPr marL="449263" indent="0" algn="l">
              <a:spcAft>
                <a:spcPts val="500"/>
              </a:spcAft>
            </a:pPr>
            <a:r>
              <a:rPr lang="en-US" sz="1200" b="1">
                <a:solidFill>
                  <a:schemeClr val="accent1"/>
                </a:solidFill>
              </a:rPr>
              <a:t>Please remember to delete or hide this slide once your presentation is complete.</a:t>
            </a:r>
            <a:endParaRPr lang="en-GB" sz="1200" b="1">
              <a:solidFill>
                <a:schemeClr val="accent1"/>
              </a:solidFill>
            </a:endParaRPr>
          </a:p>
          <a:p>
            <a:pPr marL="449263" indent="0" algn="l"/>
            <a:r>
              <a:rPr lang="en-GB" sz="1200" b="0">
                <a:solidFill>
                  <a:schemeClr val="accent1"/>
                </a:solidFill>
              </a:rPr>
              <a:t>To use a logo: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Click on your chosen logo in the icon library and copy (CTRL+C).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Skip back to the slide where you want to replace the logo. Click on the current logo and delete it. 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Click on the image placeholder. </a:t>
            </a:r>
          </a:p>
          <a:p>
            <a:pPr marL="620713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/>
                </a:solidFill>
              </a:rPr>
              <a:t>Paste in the new icon (CTRL+V</a:t>
            </a:r>
            <a:r>
              <a:rPr lang="en-US" sz="1400">
                <a:solidFill>
                  <a:schemeClr val="accent1"/>
                </a:solidFill>
              </a:rPr>
              <a:t>)</a:t>
            </a:r>
          </a:p>
          <a:p>
            <a:pPr marL="620713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You can access additional logos by visiting the Arden University Brand Centre: </a:t>
            </a:r>
            <a:r>
              <a:rPr lang="en-US" sz="1200" b="1" kern="1200">
                <a:solidFill>
                  <a:schemeClr val="accent1"/>
                </a:solidFill>
                <a:highlight>
                  <a:srgbClr val="FCBF00"/>
                </a:highlight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https://ardenuni.sharepoint.com/sites/BrandCentre</a:t>
            </a:r>
            <a:r>
              <a:rPr lang="en-US" sz="1200" b="1" kern="1200">
                <a:solidFill>
                  <a:schemeClr val="accent1"/>
                </a:solidFill>
                <a:highlight>
                  <a:srgbClr val="FCBF00"/>
                </a:highlight>
                <a:latin typeface="+mn-lt"/>
                <a:ea typeface="+mn-ea"/>
                <a:cs typeface="+mn-cs"/>
              </a:rPr>
              <a:t> </a:t>
            </a:r>
            <a:endParaRPr lang="en-US" sz="1200" b="1">
              <a:solidFill>
                <a:schemeClr val="accent1"/>
              </a:solidFill>
              <a:highlight>
                <a:srgbClr val="FCBF00"/>
              </a:highlight>
            </a:endParaRP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7ED253B5-FCAC-22C1-C620-A6996514C71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622738" y="499532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34" name="Picture Placeholder 25">
            <a:extLst>
              <a:ext uri="{FF2B5EF4-FFF2-40B4-BE49-F238E27FC236}">
                <a16:creationId xmlns:a16="http://schemas.microsoft.com/office/drawing/2014/main" id="{19CBC127-946F-9B93-7BD4-7B11A20004C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2738" y="1345905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42" name="Picture Placeholder 25">
            <a:extLst>
              <a:ext uri="{FF2B5EF4-FFF2-40B4-BE49-F238E27FC236}">
                <a16:creationId xmlns:a16="http://schemas.microsoft.com/office/drawing/2014/main" id="{36738E4D-C445-E5C7-AB52-9FB234AA61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839912" y="499532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43" name="Picture Placeholder 25">
            <a:extLst>
              <a:ext uri="{FF2B5EF4-FFF2-40B4-BE49-F238E27FC236}">
                <a16:creationId xmlns:a16="http://schemas.microsoft.com/office/drawing/2014/main" id="{F6FD346E-8FFB-3E3E-FFD3-3DF70B1A179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839912" y="1345905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51" name="Picture Placeholder 25">
            <a:extLst>
              <a:ext uri="{FF2B5EF4-FFF2-40B4-BE49-F238E27FC236}">
                <a16:creationId xmlns:a16="http://schemas.microsoft.com/office/drawing/2014/main" id="{44EF39E2-B303-A9BB-E6B3-441A5420E86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057086" y="499532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53" name="Picture Placeholder 25">
            <a:extLst>
              <a:ext uri="{FF2B5EF4-FFF2-40B4-BE49-F238E27FC236}">
                <a16:creationId xmlns:a16="http://schemas.microsoft.com/office/drawing/2014/main" id="{86A6F23E-2EA3-0569-D55E-B2FFA95B54D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057086" y="1345905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55" name="Picture Placeholder 25">
            <a:extLst>
              <a:ext uri="{FF2B5EF4-FFF2-40B4-BE49-F238E27FC236}">
                <a16:creationId xmlns:a16="http://schemas.microsoft.com/office/drawing/2014/main" id="{4B0D92F6-F609-0C08-63E0-0B091216105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274260" y="499532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57" name="Picture Placeholder 25">
            <a:extLst>
              <a:ext uri="{FF2B5EF4-FFF2-40B4-BE49-F238E27FC236}">
                <a16:creationId xmlns:a16="http://schemas.microsoft.com/office/drawing/2014/main" id="{81E36F63-67DD-FC46-3FBD-60394DCE57C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2738" y="2192278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58" name="Picture Placeholder 25">
            <a:extLst>
              <a:ext uri="{FF2B5EF4-FFF2-40B4-BE49-F238E27FC236}">
                <a16:creationId xmlns:a16="http://schemas.microsoft.com/office/drawing/2014/main" id="{126EAF17-45A9-BC35-EB3F-D988B24479A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2738" y="3038651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60" name="Picture Placeholder 25">
            <a:extLst>
              <a:ext uri="{FF2B5EF4-FFF2-40B4-BE49-F238E27FC236}">
                <a16:creationId xmlns:a16="http://schemas.microsoft.com/office/drawing/2014/main" id="{2D5ECE53-EB59-5307-9F47-FE0978E5B11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2839912" y="2192278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61" name="Picture Placeholder 25">
            <a:extLst>
              <a:ext uri="{FF2B5EF4-FFF2-40B4-BE49-F238E27FC236}">
                <a16:creationId xmlns:a16="http://schemas.microsoft.com/office/drawing/2014/main" id="{15D6EBA5-7318-E650-D0CF-F37510064EFE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839912" y="3038651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2084394-1B76-E7CB-1D6F-3A31111BF63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057086" y="2192278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882AE0F2-8267-1DC8-A2EC-810381E20AA2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274260" y="2192278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2" name="Picture Placeholder 25">
            <a:extLst>
              <a:ext uri="{FF2B5EF4-FFF2-40B4-BE49-F238E27FC236}">
                <a16:creationId xmlns:a16="http://schemas.microsoft.com/office/drawing/2014/main" id="{3145C5DA-5DE8-019B-28D0-51460C24C96A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5057086" y="3025491"/>
            <a:ext cx="2040000" cy="720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70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01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97" r:id="rId5"/>
    <p:sldLayoutId id="2147483688" r:id="rId6"/>
    <p:sldLayoutId id="2147483689" r:id="rId7"/>
    <p:sldLayoutId id="2147483704" r:id="rId8"/>
    <p:sldLayoutId id="2147483709" r:id="rId9"/>
    <p:sldLayoutId id="2147483711" r:id="rId10"/>
    <p:sldLayoutId id="214748371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38C17-495F-6850-387A-18A5840AA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6503" y="6376089"/>
            <a:ext cx="666000" cy="3107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rgbClr val="002B4F"/>
                </a:solidFill>
                <a:latin typeface="Montserrat Medium" panose="00000600000000000000" pitchFamily="2" charset="0"/>
              </a:defRPr>
            </a:lvl1pPr>
          </a:lstStyle>
          <a:p>
            <a:fld id="{D1835D7E-BF3C-48E7-B088-A188C2C0E31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9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71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705" r:id="rId15"/>
    <p:sldLayoutId id="2147483676" r:id="rId16"/>
    <p:sldLayoutId id="2147483699" r:id="rId17"/>
    <p:sldLayoutId id="2147483677" r:id="rId18"/>
    <p:sldLayoutId id="2147483678" r:id="rId19"/>
    <p:sldLayoutId id="2147483706" r:id="rId20"/>
    <p:sldLayoutId id="2147483679" r:id="rId21"/>
    <p:sldLayoutId id="2147483680" r:id="rId22"/>
    <p:sldLayoutId id="2147483681" r:id="rId23"/>
    <p:sldLayoutId id="2147483682" r:id="rId24"/>
    <p:sldLayoutId id="2147483707" r:id="rId25"/>
    <p:sldLayoutId id="2147483708" r:id="rId26"/>
    <p:sldLayoutId id="2147483683" r:id="rId27"/>
    <p:sldLayoutId id="2147483684" r:id="rId28"/>
    <p:sldLayoutId id="2147483685" r:id="rId29"/>
    <p:sldLayoutId id="2147483686" r:id="rId30"/>
    <p:sldLayoutId id="2147483687" r:id="rId3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8_F5A5D77C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www.publicdomainpictures.net/en/view-image.php?image=290460&amp;picture=questions-amp-answers" TargetMode="Externa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tall building with a blue sky&#10;&#10;Description automatically generated">
            <a:extLst>
              <a:ext uri="{FF2B5EF4-FFF2-40B4-BE49-F238E27FC236}">
                <a16:creationId xmlns:a16="http://schemas.microsoft.com/office/drawing/2014/main" id="{070270D2-7AAB-1E60-2B12-DA832957D7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18604"/>
          <a:stretch/>
        </p:blipFill>
        <p:spPr/>
      </p:pic>
      <p:pic>
        <p:nvPicPr>
          <p:cNvPr id="13" name="Picture Placeholder 12" descr="A person standing in front of a large stone structure with Brandenburg Gate in the background&#10;&#10;Description automatically generated">
            <a:extLst>
              <a:ext uri="{FF2B5EF4-FFF2-40B4-BE49-F238E27FC236}">
                <a16:creationId xmlns:a16="http://schemas.microsoft.com/office/drawing/2014/main" id="{D9A0FBF0-705C-EAFB-EFB6-FBCB21D76DF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/>
      </p:pic>
      <p:pic>
        <p:nvPicPr>
          <p:cNvPr id="19" name="Picture Placeholder 18" descr="A building with many round silver balls&#10;&#10;Description automatically generated with medium confidence">
            <a:extLst>
              <a:ext uri="{FF2B5EF4-FFF2-40B4-BE49-F238E27FC236}">
                <a16:creationId xmlns:a16="http://schemas.microsoft.com/office/drawing/2014/main" id="{29030356-F230-32F1-0B38-8FA21353515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3" r="20873"/>
          <a:stretch/>
        </p:blipFill>
        <p:spPr>
          <a:xfrm>
            <a:off x="5968563" y="3418839"/>
            <a:ext cx="2993788" cy="3429001"/>
          </a:xfr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E3E1059-AA25-DF0A-A59A-2722222D18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AF8B2-4C51-01FA-ED72-3AF7E8C7FA64}"/>
              </a:ext>
            </a:extLst>
          </p:cNvPr>
          <p:cNvSpPr txBox="1"/>
          <p:nvPr/>
        </p:nvSpPr>
        <p:spPr>
          <a:xfrm>
            <a:off x="642516" y="3459319"/>
            <a:ext cx="5067300" cy="226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Aptos" panose="020B0004020202020204" pitchFamily="34" charset="0"/>
              </a:rPr>
              <a:t>BALEAP 16th of April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>
                <a:latin typeface="Aptos" panose="020B0004020202020204" pitchFamily="34" charset="0"/>
              </a:rPr>
              <a:t>Collaboration, Co-creation, and Community: the transformative potential of EAP</a:t>
            </a:r>
          </a:p>
          <a:p>
            <a:endParaRPr lang="de-DE" b="1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b="1">
                <a:latin typeface="Aptos" panose="020B0004020202020204" pitchFamily="34" charset="0"/>
              </a:rPr>
              <a:t>Louise Skeet  </a:t>
            </a:r>
            <a:r>
              <a:rPr lang="de-DE">
                <a:latin typeface="Aptos" panose="020B0004020202020204" pitchFamily="34" charset="0"/>
              </a:rPr>
              <a:t>Head of English Language Hub (UK)</a:t>
            </a:r>
          </a:p>
          <a:p>
            <a:pPr>
              <a:lnSpc>
                <a:spcPct val="150000"/>
              </a:lnSpc>
            </a:pPr>
            <a:r>
              <a:rPr lang="de-DE" b="1">
                <a:latin typeface="Aptos" panose="020B0004020202020204" pitchFamily="34" charset="0"/>
              </a:rPr>
              <a:t>Amanda Welfare  </a:t>
            </a:r>
            <a:r>
              <a:rPr lang="de-DE">
                <a:latin typeface="Aptos" panose="020B0004020202020204" pitchFamily="34" charset="0"/>
              </a:rPr>
              <a:t>Senior EAP Lecturer (Berlin)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99BE2-65F0-CC38-9CA3-E6478C27ADC9}"/>
              </a:ext>
            </a:extLst>
          </p:cNvPr>
          <p:cNvSpPr txBox="1"/>
          <p:nvPr/>
        </p:nvSpPr>
        <p:spPr>
          <a:xfrm>
            <a:off x="417389" y="1056616"/>
            <a:ext cx="5067300" cy="22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>
                <a:latin typeface="Aptos" panose="020B0004020202020204" pitchFamily="34" charset="0"/>
              </a:rPr>
              <a:t>From Vision to Reality:</a:t>
            </a:r>
          </a:p>
          <a:p>
            <a:pPr algn="ctr">
              <a:lnSpc>
                <a:spcPct val="150000"/>
              </a:lnSpc>
            </a:pPr>
            <a:r>
              <a:rPr lang="de-DE" sz="2400" b="1">
                <a:latin typeface="Aptos" panose="020B0004020202020204" pitchFamily="34" charset="0"/>
              </a:rPr>
              <a:t> The Journey of Building a Remote, </a:t>
            </a:r>
          </a:p>
          <a:p>
            <a:pPr algn="ctr">
              <a:lnSpc>
                <a:spcPct val="150000"/>
              </a:lnSpc>
            </a:pPr>
            <a:r>
              <a:rPr lang="de-DE" sz="2400" b="1">
                <a:latin typeface="Aptos" panose="020B0004020202020204" pitchFamily="34" charset="0"/>
              </a:rPr>
              <a:t>Multi-campus EAP Department</a:t>
            </a:r>
          </a:p>
          <a:p>
            <a:pPr algn="ctr">
              <a:lnSpc>
                <a:spcPct val="150000"/>
              </a:lnSpc>
            </a:pPr>
            <a:r>
              <a:rPr lang="de-DE" sz="2400" b="1">
                <a:latin typeface="Aptos" panose="020B0004020202020204" pitchFamily="34" charset="0"/>
              </a:rPr>
              <a:t>from Scratch</a:t>
            </a:r>
          </a:p>
        </p:txBody>
      </p:sp>
    </p:spTree>
    <p:extLst>
      <p:ext uri="{BB962C8B-B14F-4D97-AF65-F5344CB8AC3E}">
        <p14:creationId xmlns:p14="http://schemas.microsoft.com/office/powerpoint/2010/main" val="73030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round a table">
            <a:extLst>
              <a:ext uri="{FF2B5EF4-FFF2-40B4-BE49-F238E27FC236}">
                <a16:creationId xmlns:a16="http://schemas.microsoft.com/office/drawing/2014/main" id="{8A995201-C7D1-1222-72CA-5BFFD898F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r="15134" b="-1"/>
          <a:stretch/>
        </p:blipFill>
        <p:spPr>
          <a:xfrm>
            <a:off x="7512000" y="10"/>
            <a:ext cx="4680000" cy="6857990"/>
          </a:xfrm>
          <a:custGeom>
            <a:avLst/>
            <a:gdLst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858000 h 6858000"/>
              <a:gd name="connsiteX3" fmla="*/ 0 w 4680000"/>
              <a:gd name="connsiteY3" fmla="*/ 6858000 h 6858000"/>
              <a:gd name="connsiteX4" fmla="*/ 0 w 4680000"/>
              <a:gd name="connsiteY4" fmla="*/ 0 h 6858000"/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858000 h 6858000"/>
              <a:gd name="connsiteX3" fmla="*/ 4022775 w 4680000"/>
              <a:gd name="connsiteY3" fmla="*/ 6848475 h 6858000"/>
              <a:gd name="connsiteX4" fmla="*/ 0 w 4680000"/>
              <a:gd name="connsiteY4" fmla="*/ 6858000 h 6858000"/>
              <a:gd name="connsiteX5" fmla="*/ 0 w 4680000"/>
              <a:gd name="connsiteY5" fmla="*/ 0 h 6858000"/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191250 h 6858000"/>
              <a:gd name="connsiteX3" fmla="*/ 4680000 w 4680000"/>
              <a:gd name="connsiteY3" fmla="*/ 6858000 h 6858000"/>
              <a:gd name="connsiteX4" fmla="*/ 4022775 w 4680000"/>
              <a:gd name="connsiteY4" fmla="*/ 6848475 h 6858000"/>
              <a:gd name="connsiteX5" fmla="*/ 0 w 4680000"/>
              <a:gd name="connsiteY5" fmla="*/ 6858000 h 6858000"/>
              <a:gd name="connsiteX6" fmla="*/ 0 w 4680000"/>
              <a:gd name="connsiteY6" fmla="*/ 0 h 6858000"/>
              <a:gd name="connsiteX0" fmla="*/ 0 w 4680000"/>
              <a:gd name="connsiteY0" fmla="*/ 0 h 6858000"/>
              <a:gd name="connsiteX1" fmla="*/ 4680000 w 4680000"/>
              <a:gd name="connsiteY1" fmla="*/ 0 h 6858000"/>
              <a:gd name="connsiteX2" fmla="*/ 4680000 w 4680000"/>
              <a:gd name="connsiteY2" fmla="*/ 6191250 h 6858000"/>
              <a:gd name="connsiteX3" fmla="*/ 4013250 w 4680000"/>
              <a:gd name="connsiteY3" fmla="*/ 6181725 h 6858000"/>
              <a:gd name="connsiteX4" fmla="*/ 4022775 w 4680000"/>
              <a:gd name="connsiteY4" fmla="*/ 6848475 h 6858000"/>
              <a:gd name="connsiteX5" fmla="*/ 0 w 4680000"/>
              <a:gd name="connsiteY5" fmla="*/ 6858000 h 6858000"/>
              <a:gd name="connsiteX6" fmla="*/ 0 w 468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0000" h="6858000">
                <a:moveTo>
                  <a:pt x="0" y="0"/>
                </a:moveTo>
                <a:lnTo>
                  <a:pt x="4680000" y="0"/>
                </a:lnTo>
                <a:lnTo>
                  <a:pt x="4680000" y="6191250"/>
                </a:lnTo>
                <a:lnTo>
                  <a:pt x="4013250" y="6181725"/>
                </a:lnTo>
                <a:lnTo>
                  <a:pt x="4022775" y="684847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9636A7-631D-EDAB-C722-1EAF327F9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999" y="698400"/>
            <a:ext cx="6569687" cy="814800"/>
          </a:xfrm>
        </p:spPr>
        <p:txBody>
          <a:bodyPr lIns="0" tIns="0" rIns="0" bIns="90000" anchor="b" anchorCtr="0">
            <a:normAutofit/>
          </a:bodyPr>
          <a:lstStyle/>
          <a:p>
            <a:r>
              <a:rPr lang="en-US" sz="2600" b="1" kern="1200">
                <a:latin typeface="Montserrat" panose="00000500000000000000" pitchFamily="2" charset="0"/>
                <a:ea typeface="+mn-ea"/>
                <a:cs typeface="+mn-cs"/>
              </a:rPr>
              <a:t>Why does the university </a:t>
            </a:r>
            <a:r>
              <a:rPr lang="en-US" sz="2600" b="1" u="sng" kern="1200">
                <a:latin typeface="Montserrat" panose="00000500000000000000" pitchFamily="2" charset="0"/>
                <a:ea typeface="+mn-ea"/>
                <a:cs typeface="+mn-cs"/>
              </a:rPr>
              <a:t>need</a:t>
            </a:r>
            <a:r>
              <a:rPr lang="en-US" sz="2600" b="1" kern="1200">
                <a:latin typeface="Montserrat" panose="00000500000000000000" pitchFamily="2" charset="0"/>
                <a:ea typeface="+mn-ea"/>
                <a:cs typeface="+mn-cs"/>
              </a:rPr>
              <a:t> EAP?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ABF4A-2D81-FA2E-8E47-22E1427CB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0800" y="6364800"/>
            <a:ext cx="666000" cy="3107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1835D7E-BF3C-48E7-B088-A188C2C0E317}" type="slidenum">
              <a:rPr lang="en-GB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GB" sz="1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2D594-A404-53FD-5F4A-43B16FDF5509}"/>
              </a:ext>
            </a:extLst>
          </p:cNvPr>
          <p:cNvSpPr txBox="1"/>
          <p:nvPr/>
        </p:nvSpPr>
        <p:spPr>
          <a:xfrm>
            <a:off x="665999" y="1935161"/>
            <a:ext cx="11221201" cy="3859900"/>
          </a:xfrm>
          <a:prstGeom prst="rect">
            <a:avLst/>
          </a:prstGeom>
        </p:spPr>
        <p:txBody>
          <a:bodyPr lIns="0" tIns="0" rIns="0" bIns="0" numCol="2" spcCol="360000">
            <a:normAutofit/>
          </a:bodyPr>
          <a:lstStyle/>
          <a:p>
            <a:pPr marL="342900" lvl="0" indent="-3429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B4F"/>
                </a:solidFill>
                <a:effectLst/>
                <a:latin typeface="Aptos" panose="020B0004020202020204" pitchFamily="34" charset="0"/>
              </a:rPr>
              <a:t>Education piece – what is EAP? </a:t>
            </a:r>
          </a:p>
          <a:p>
            <a:pPr marL="342900" lvl="0" indent="-3429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B4F"/>
                </a:solidFill>
                <a:effectLst/>
                <a:latin typeface="Aptos" panose="020B0004020202020204" pitchFamily="34" charset="0"/>
              </a:rPr>
              <a:t>Differentiating services from existing provision </a:t>
            </a:r>
          </a:p>
          <a:p>
            <a:pPr marL="342900" lvl="0" indent="-3429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B4F"/>
                </a:solidFill>
                <a:effectLst/>
                <a:latin typeface="Aptos" panose="020B0004020202020204" pitchFamily="34" charset="0"/>
              </a:rPr>
              <a:t>Preventing encroachment</a:t>
            </a:r>
          </a:p>
          <a:p>
            <a:pPr marL="342900" lvl="0" indent="-34290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B4F"/>
                </a:solidFill>
                <a:latin typeface="Aptos" panose="020B0004020202020204" pitchFamily="34" charset="0"/>
              </a:rPr>
              <a:t>Endorsement from academic colleagues</a:t>
            </a:r>
            <a:endParaRPr lang="en-US" sz="2000">
              <a:solidFill>
                <a:srgbClr val="002B4F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2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D9633-F5C8-FEC0-D319-E985D48AC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5F77D-A41F-0EAC-67B4-70D8A4CDE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274" y="2880000"/>
            <a:ext cx="5411009" cy="1080001"/>
          </a:xfrm>
        </p:spPr>
        <p:txBody>
          <a:bodyPr/>
          <a:lstStyle/>
          <a:p>
            <a:r>
              <a:rPr lang="en-GB" sz="3600" dirty="0">
                <a:latin typeface="Aptos" panose="020B0004020202020204" pitchFamily="34" charset="0"/>
              </a:rPr>
              <a:t>Setting up in-sessional through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486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1729C-A516-038B-DFFF-B76000D645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8C8F9-45D3-FF59-0757-7D79FC430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Collaboration with Berlin staff to set up our course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7CE4E5-E6E2-AC71-5850-E723C89CBE8C}"/>
              </a:ext>
            </a:extLst>
          </p:cNvPr>
          <p:cNvSpPr txBox="1"/>
          <p:nvPr/>
        </p:nvSpPr>
        <p:spPr>
          <a:xfrm>
            <a:off x="1004786" y="1536174"/>
            <a:ext cx="100950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3F4952"/>
                </a:solidFill>
                <a:latin typeface="Aptos" panose="020B0004020202020204" pitchFamily="34" charset="0"/>
              </a:rPr>
              <a:t>Priorities in Berlin:</a:t>
            </a:r>
          </a:p>
          <a:p>
            <a:endParaRPr lang="de-DE" sz="2000">
              <a:solidFill>
                <a:srgbClr val="3F4952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solidFill>
                  <a:srgbClr val="3F4952"/>
                </a:solidFill>
                <a:latin typeface="Aptos" panose="020B0004020202020204" pitchFamily="34" charset="0"/>
              </a:rPr>
              <a:t>Complete a tailored needs analysis (intercultural issues, pastoral needs, language variations)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solidFill>
                <a:srgbClr val="3F4952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solidFill>
                  <a:srgbClr val="3F4952"/>
                </a:solidFill>
                <a:latin typeface="Aptos" panose="020B0004020202020204" pitchFamily="34" charset="0"/>
              </a:rPr>
              <a:t>Develop a digital course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solidFill>
                <a:srgbClr val="3F4952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solidFill>
                  <a:srgbClr val="3F4952"/>
                </a:solidFill>
                <a:latin typeface="Aptos" panose="020B0004020202020204" pitchFamily="34" charset="0"/>
              </a:rPr>
              <a:t>Administration (?)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solidFill>
                <a:srgbClr val="3F4952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solidFill>
                  <a:srgbClr val="3F4952"/>
                </a:solidFill>
                <a:latin typeface="Aptos" panose="020B0004020202020204" pitchFamily="34" charset="0"/>
              </a:rPr>
              <a:t>Education (EAP and our department)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solidFill>
                <a:srgbClr val="3F4952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solidFill>
                  <a:srgbClr val="3F4952"/>
                </a:solidFill>
                <a:latin typeface="Aptos" panose="020B0004020202020204" pitchFamily="34" charset="0"/>
              </a:rPr>
              <a:t>Scalability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B4924D2-ECD1-D525-FF83-A8800552A1F9}"/>
              </a:ext>
            </a:extLst>
          </p:cNvPr>
          <p:cNvSpPr/>
          <p:nvPr/>
        </p:nvSpPr>
        <p:spPr>
          <a:xfrm>
            <a:off x="5950424" y="5295331"/>
            <a:ext cx="4940489" cy="13802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>
                <a:latin typeface="Aptos" panose="020B0004020202020204" pitchFamily="34" charset="0"/>
              </a:rPr>
              <a:t>collaboration</a:t>
            </a:r>
            <a:endParaRPr lang="de-DE" b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1729C-A516-038B-DFFF-B76000D645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8C8F9-45D3-FF59-0757-7D79FC430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Who did I collaborate with?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E69BF3-DD26-589C-D85B-BF8FE3C0C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764856"/>
              </p:ext>
            </p:extLst>
          </p:nvPr>
        </p:nvGraphicFramePr>
        <p:xfrm>
          <a:off x="2685288" y="1644561"/>
          <a:ext cx="6821424" cy="4875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1424">
                  <a:extLst>
                    <a:ext uri="{9D8B030D-6E8A-4147-A177-3AD203B41FA5}">
                      <a16:colId xmlns:a16="http://schemas.microsoft.com/office/drawing/2014/main" val="4129740641"/>
                    </a:ext>
                  </a:extLst>
                </a:gridCol>
              </a:tblGrid>
              <a:tr h="6767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1. Head of Berlin Campus</a:t>
                      </a:r>
                    </a:p>
                    <a:p>
                      <a:pPr algn="ctr"/>
                      <a:endParaRPr lang="de-DE" sz="2400" b="1" kern="120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270310"/>
                  </a:ext>
                </a:extLst>
              </a:tr>
              <a:tr h="870441">
                <a:tc>
                  <a:txBody>
                    <a:bodyPr/>
                    <a:lstStyle/>
                    <a:p>
                      <a:pPr algn="ctr"/>
                      <a:r>
                        <a:rPr lang="de-DE" sz="2400" b="1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2. Student Support / Administrative Staff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82658"/>
                  </a:ext>
                </a:extLst>
              </a:tr>
              <a:tr h="757300">
                <a:tc>
                  <a:txBody>
                    <a:bodyPr/>
                    <a:lstStyle/>
                    <a:p>
                      <a:pPr algn="ctr"/>
                      <a:r>
                        <a:rPr lang="de-DE" sz="2400" b="1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3. Academic staff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695945"/>
                  </a:ext>
                </a:extLst>
              </a:tr>
              <a:tr h="786384">
                <a:tc>
                  <a:txBody>
                    <a:bodyPr/>
                    <a:lstStyle/>
                    <a:p>
                      <a:pPr algn="ctr"/>
                      <a:r>
                        <a:rPr lang="de-DE" sz="2400" b="1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4. Digital Learning Designers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254135"/>
                  </a:ext>
                </a:extLst>
              </a:tr>
              <a:tr h="768096">
                <a:tc>
                  <a:txBody>
                    <a:bodyPr/>
                    <a:lstStyle/>
                    <a:p>
                      <a:pPr algn="ctr"/>
                      <a:r>
                        <a:rPr lang="de-DE" sz="2400" b="1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5. German Language Dept.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546455"/>
                  </a:ext>
                </a:extLst>
              </a:tr>
              <a:tr h="870441">
                <a:tc>
                  <a:txBody>
                    <a:bodyPr/>
                    <a:lstStyle/>
                    <a:p>
                      <a:pPr algn="ctr"/>
                      <a:r>
                        <a:rPr lang="de-DE" sz="2400" b="1" kern="120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6. Careers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962639"/>
                  </a:ext>
                </a:extLst>
              </a:tr>
            </a:tbl>
          </a:graphicData>
        </a:graphic>
      </p:graphicFrame>
      <p:pic>
        <p:nvPicPr>
          <p:cNvPr id="1028" name="Picture 4" descr="2 Minutes&quot; Images – Browse 84 Stock ...">
            <a:extLst>
              <a:ext uri="{FF2B5EF4-FFF2-40B4-BE49-F238E27FC236}">
                <a16:creationId xmlns:a16="http://schemas.microsoft.com/office/drawing/2014/main" id="{07C12F96-28BA-EB99-FDB4-7A1F9337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20172" r="17605" b="20568"/>
          <a:stretch/>
        </p:blipFill>
        <p:spPr bwMode="auto">
          <a:xfrm>
            <a:off x="10484600" y="200185"/>
            <a:ext cx="1041400" cy="9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A116D4A2-DDE0-3B29-9CA5-870B557CD3A0}"/>
              </a:ext>
            </a:extLst>
          </p:cNvPr>
          <p:cNvSpPr/>
          <p:nvPr/>
        </p:nvSpPr>
        <p:spPr>
          <a:xfrm>
            <a:off x="9883909" y="4409075"/>
            <a:ext cx="2242782" cy="194292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latin typeface="Aptos" panose="020B0004020202020204" pitchFamily="34" charset="0"/>
              </a:rPr>
              <a:t>All of them</a:t>
            </a:r>
          </a:p>
        </p:txBody>
      </p:sp>
    </p:spTree>
    <p:extLst>
      <p:ext uri="{BB962C8B-B14F-4D97-AF65-F5344CB8AC3E}">
        <p14:creationId xmlns:p14="http://schemas.microsoft.com/office/powerpoint/2010/main" val="208370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1729C-A516-038B-DFFF-B76000D645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8C8F9-45D3-FF59-0757-7D79FC430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Integrating into the Berlin campus community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F04DE3-0D1D-DC7F-6EE5-CA754E7CA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21692"/>
              </p:ext>
            </p:extLst>
          </p:nvPr>
        </p:nvGraphicFramePr>
        <p:xfrm>
          <a:off x="1200060" y="5527582"/>
          <a:ext cx="7991856" cy="85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626">
                  <a:extLst>
                    <a:ext uri="{9D8B030D-6E8A-4147-A177-3AD203B41FA5}">
                      <a16:colId xmlns:a16="http://schemas.microsoft.com/office/drawing/2014/main" val="277622479"/>
                    </a:ext>
                  </a:extLst>
                </a:gridCol>
                <a:gridCol w="4782230">
                  <a:extLst>
                    <a:ext uri="{9D8B030D-6E8A-4147-A177-3AD203B41FA5}">
                      <a16:colId xmlns:a16="http://schemas.microsoft.com/office/drawing/2014/main" val="204491703"/>
                    </a:ext>
                  </a:extLst>
                </a:gridCol>
              </a:tblGrid>
              <a:tr h="852775">
                <a:tc>
                  <a:txBody>
                    <a:bodyPr/>
                    <a:lstStyle/>
                    <a:p>
                      <a:pPr algn="ctr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Careers Dept.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Co-create bespoke workshops with a  language focus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85393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42845CE-5970-F823-B542-DE6BCB2955BA}"/>
              </a:ext>
            </a:extLst>
          </p:cNvPr>
          <p:cNvSpPr/>
          <p:nvPr/>
        </p:nvSpPr>
        <p:spPr>
          <a:xfrm>
            <a:off x="9734750" y="1456967"/>
            <a:ext cx="2129050" cy="2118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ptos" panose="020B0004020202020204" pitchFamily="34" charset="0"/>
              </a:rPr>
              <a:t>Collaboration lead to being part of the academic</a:t>
            </a:r>
          </a:p>
          <a:p>
            <a:pPr algn="ctr"/>
            <a:r>
              <a:rPr lang="de-DE" sz="2400" b="1" dirty="0">
                <a:latin typeface="Aptos" panose="020B0004020202020204" pitchFamily="34" charset="0"/>
              </a:rPr>
              <a:t>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C7EE9F-A650-3EB8-BEFF-80352CDCF069}"/>
              </a:ext>
            </a:extLst>
          </p:cNvPr>
          <p:cNvSpPr/>
          <p:nvPr/>
        </p:nvSpPr>
        <p:spPr>
          <a:xfrm>
            <a:off x="9734750" y="3836882"/>
            <a:ext cx="2262600" cy="14953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solidFill>
                  <a:schemeClr val="tx1"/>
                </a:solidFill>
                <a:latin typeface="Aptos" panose="020B0004020202020204" pitchFamily="34" charset="0"/>
              </a:rPr>
              <a:t>Be open to collaboration you might not have considered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92FDB1-124B-9267-6595-D091E32123D6}"/>
              </a:ext>
            </a:extLst>
          </p:cNvPr>
          <p:cNvSpPr/>
          <p:nvPr/>
        </p:nvSpPr>
        <p:spPr>
          <a:xfrm>
            <a:off x="9734750" y="5593379"/>
            <a:ext cx="2262600" cy="5662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solidFill>
                  <a:schemeClr val="tx1"/>
                </a:solidFill>
                <a:latin typeface="Aptos" panose="020B0004020202020204" pitchFamily="34" charset="0"/>
              </a:rPr>
              <a:t>Scalability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F2183B-7841-67C4-8CD4-D49348110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573734"/>
              </p:ext>
            </p:extLst>
          </p:nvPr>
        </p:nvGraphicFramePr>
        <p:xfrm>
          <a:off x="1200060" y="1524600"/>
          <a:ext cx="7991856" cy="668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626">
                  <a:extLst>
                    <a:ext uri="{9D8B030D-6E8A-4147-A177-3AD203B41FA5}">
                      <a16:colId xmlns:a16="http://schemas.microsoft.com/office/drawing/2014/main" val="4074122511"/>
                    </a:ext>
                  </a:extLst>
                </a:gridCol>
                <a:gridCol w="4782230">
                  <a:extLst>
                    <a:ext uri="{9D8B030D-6E8A-4147-A177-3AD203B41FA5}">
                      <a16:colId xmlns:a16="http://schemas.microsoft.com/office/drawing/2014/main" val="2982051850"/>
                    </a:ext>
                  </a:extLst>
                </a:gridCol>
              </a:tblGrid>
              <a:tr h="6687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Head of Campus</a:t>
                      </a:r>
                    </a:p>
                    <a:p>
                      <a:pPr algn="ctr"/>
                      <a:endParaRPr lang="de-DE" sz="1800" kern="1200" dirty="0">
                        <a:solidFill>
                          <a:schemeClr val="dk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Understanding the  campus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Give input about students‘ needs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39837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4DCAB06-2125-C900-C74F-F38F8CF77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577636"/>
              </p:ext>
            </p:extLst>
          </p:nvPr>
        </p:nvGraphicFramePr>
        <p:xfrm>
          <a:off x="1200060" y="2299585"/>
          <a:ext cx="7991856" cy="71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626">
                  <a:extLst>
                    <a:ext uri="{9D8B030D-6E8A-4147-A177-3AD203B41FA5}">
                      <a16:colId xmlns:a16="http://schemas.microsoft.com/office/drawing/2014/main" val="2102844917"/>
                    </a:ext>
                  </a:extLst>
                </a:gridCol>
                <a:gridCol w="4782230">
                  <a:extLst>
                    <a:ext uri="{9D8B030D-6E8A-4147-A177-3AD203B41FA5}">
                      <a16:colId xmlns:a16="http://schemas.microsoft.com/office/drawing/2014/main" val="1336009244"/>
                    </a:ext>
                  </a:extLst>
                </a:gridCol>
              </a:tblGrid>
              <a:tr h="716673">
                <a:tc>
                  <a:txBody>
                    <a:bodyPr/>
                    <a:lstStyle/>
                    <a:p>
                      <a:pPr algn="ctr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Student Support / Administrative staff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Admin support (registers, VLE)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Establish our processes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53375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CCD4CDB-2E38-D33F-B655-FD41DE53C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194098"/>
              </p:ext>
            </p:extLst>
          </p:nvPr>
        </p:nvGraphicFramePr>
        <p:xfrm>
          <a:off x="1200060" y="3083524"/>
          <a:ext cx="799185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626">
                  <a:extLst>
                    <a:ext uri="{9D8B030D-6E8A-4147-A177-3AD203B41FA5}">
                      <a16:colId xmlns:a16="http://schemas.microsoft.com/office/drawing/2014/main" val="1081482826"/>
                    </a:ext>
                  </a:extLst>
                </a:gridCol>
                <a:gridCol w="4782230">
                  <a:extLst>
                    <a:ext uri="{9D8B030D-6E8A-4147-A177-3AD203B41FA5}">
                      <a16:colId xmlns:a16="http://schemas.microsoft.com/office/drawing/2014/main" val="895889119"/>
                    </a:ext>
                  </a:extLst>
                </a:gridCol>
              </a:tblGrid>
              <a:tr h="895842">
                <a:tc>
                  <a:txBody>
                    <a:bodyPr/>
                    <a:lstStyle/>
                    <a:p>
                      <a:pPr algn="ctr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Academic staff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Buy-in and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Encourage students to engage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Awareness of EAP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94952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3D1E506-B413-75B5-1B64-F2CE737AE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44829"/>
              </p:ext>
            </p:extLst>
          </p:nvPr>
        </p:nvGraphicFramePr>
        <p:xfrm>
          <a:off x="1200060" y="4065190"/>
          <a:ext cx="7991856" cy="415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626">
                  <a:extLst>
                    <a:ext uri="{9D8B030D-6E8A-4147-A177-3AD203B41FA5}">
                      <a16:colId xmlns:a16="http://schemas.microsoft.com/office/drawing/2014/main" val="463947698"/>
                    </a:ext>
                  </a:extLst>
                </a:gridCol>
                <a:gridCol w="4782230">
                  <a:extLst>
                    <a:ext uri="{9D8B030D-6E8A-4147-A177-3AD203B41FA5}">
                      <a16:colId xmlns:a16="http://schemas.microsoft.com/office/drawing/2014/main" val="664542576"/>
                    </a:ext>
                  </a:extLst>
                </a:gridCol>
              </a:tblGrid>
              <a:tr h="415530">
                <a:tc>
                  <a:txBody>
                    <a:bodyPr/>
                    <a:lstStyle/>
                    <a:p>
                      <a:pPr algn="ctr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Digital Learning Designers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Co-create materials by digitalising them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76612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CF3D1F3-E559-EFF0-EB76-DD67A8623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17578"/>
              </p:ext>
            </p:extLst>
          </p:nvPr>
        </p:nvGraphicFramePr>
        <p:xfrm>
          <a:off x="1200060" y="4547986"/>
          <a:ext cx="799185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626">
                  <a:extLst>
                    <a:ext uri="{9D8B030D-6E8A-4147-A177-3AD203B41FA5}">
                      <a16:colId xmlns:a16="http://schemas.microsoft.com/office/drawing/2014/main" val="2387009245"/>
                    </a:ext>
                  </a:extLst>
                </a:gridCol>
                <a:gridCol w="4782230">
                  <a:extLst>
                    <a:ext uri="{9D8B030D-6E8A-4147-A177-3AD203B41FA5}">
                      <a16:colId xmlns:a16="http://schemas.microsoft.com/office/drawing/2014/main" val="3866573539"/>
                    </a:ext>
                  </a:extLst>
                </a:gridCol>
              </a:tblGrid>
              <a:tr h="895842">
                <a:tc>
                  <a:txBody>
                    <a:bodyPr/>
                    <a:lstStyle/>
                    <a:p>
                      <a:pPr algn="ctr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German Language Dept.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Awareness raising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Joint marketing and events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Dedicated Languages Room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482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1729C-A516-038B-DFFF-B76000D645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D6E6B-F9F6-1FBF-94E5-4E3DCE00CC9C}"/>
              </a:ext>
            </a:extLst>
          </p:cNvPr>
          <p:cNvSpPr txBox="1"/>
          <p:nvPr/>
        </p:nvSpPr>
        <p:spPr>
          <a:xfrm>
            <a:off x="485775" y="962025"/>
            <a:ext cx="11201400" cy="504825"/>
          </a:xfrm>
          <a:prstGeom prst="rect">
            <a:avLst/>
          </a:prstGeom>
          <a:solidFill>
            <a:srgbClr val="EAEEF9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9" name="Picture 8" descr="A diagram of an in-session program&#10;&#10;AI-generated content may be incorrect.">
            <a:extLst>
              <a:ext uri="{FF2B5EF4-FFF2-40B4-BE49-F238E27FC236}">
                <a16:creationId xmlns:a16="http://schemas.microsoft.com/office/drawing/2014/main" id="{EF9C4C93-350C-B318-6F6B-C7D101499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72" y="580639"/>
            <a:ext cx="9897856" cy="5525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61118-0DE4-E213-31A9-A0E412FBCB74}"/>
              </a:ext>
            </a:extLst>
          </p:cNvPr>
          <p:cNvSpPr txBox="1"/>
          <p:nvPr/>
        </p:nvSpPr>
        <p:spPr>
          <a:xfrm>
            <a:off x="7715251" y="6225686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Image by Rachael Forde, Arden University (2025)</a:t>
            </a:r>
          </a:p>
        </p:txBody>
      </p:sp>
    </p:spTree>
    <p:extLst>
      <p:ext uri="{BB962C8B-B14F-4D97-AF65-F5344CB8AC3E}">
        <p14:creationId xmlns:p14="http://schemas.microsoft.com/office/powerpoint/2010/main" val="29397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7C03B7-168D-3DCA-DFF6-E1FE1E897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096" y="1068597"/>
            <a:ext cx="5030216" cy="2174875"/>
          </a:xfrm>
        </p:spPr>
        <p:txBody>
          <a:bodyPr/>
          <a:lstStyle/>
          <a:p>
            <a:pPr lvl="1"/>
            <a:r>
              <a:rPr lang="en-GB" sz="3600" b="1">
                <a:latin typeface="Aptos" panose="020B0004020202020204" pitchFamily="34" charset="0"/>
              </a:rPr>
              <a:t>Impact </a:t>
            </a:r>
          </a:p>
        </p:txBody>
      </p:sp>
      <p:pic>
        <p:nvPicPr>
          <p:cNvPr id="12" name="Picture Placeholder 11" descr="A group of graduates throwing their caps in the air&#10;&#10;Description automatically generated">
            <a:extLst>
              <a:ext uri="{FF2B5EF4-FFF2-40B4-BE49-F238E27FC236}">
                <a16:creationId xmlns:a16="http://schemas.microsoft.com/office/drawing/2014/main" id="{AD9FDD67-3916-FDCC-7ABF-B17F0E8A84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>
            <a:fillRect/>
          </a:stretch>
        </p:blipFill>
        <p:spPr>
          <a:xfrm>
            <a:off x="5250015" y="1243338"/>
            <a:ext cx="5889600" cy="412609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BCE7D-3160-D831-2B93-1EAE53ABFF6A}"/>
              </a:ext>
            </a:extLst>
          </p:cNvPr>
          <p:cNvSpPr txBox="1"/>
          <p:nvPr/>
        </p:nvSpPr>
        <p:spPr>
          <a:xfrm>
            <a:off x="594071" y="1864488"/>
            <a:ext cx="4768473" cy="2048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000" i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Discuss with a partner: </a:t>
            </a:r>
          </a:p>
          <a:p>
            <a:pPr lvl="0"/>
            <a:endParaRPr lang="en-GB" sz="20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GB" sz="200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your experience, w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hat </a:t>
            </a:r>
            <a:r>
              <a:rPr lang="en-GB" sz="20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impact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does EAP have on student’s </a:t>
            </a:r>
            <a:r>
              <a:rPr lang="en-GB" sz="20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academic outcomes 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and on </a:t>
            </a:r>
            <a:r>
              <a:rPr lang="en-GB" sz="2000" b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student experience</a:t>
            </a:r>
            <a:r>
              <a:rPr lang="en-GB" sz="20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?</a:t>
            </a:r>
            <a:endParaRPr lang="en-GB" sz="2000" b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2050" name="Picture 2" descr="4 minutes clock quick number icon. 4min time circle icon Stock ベクター ...">
            <a:extLst>
              <a:ext uri="{FF2B5EF4-FFF2-40B4-BE49-F238E27FC236}">
                <a16:creationId xmlns:a16="http://schemas.microsoft.com/office/drawing/2014/main" id="{E1217933-5A3E-864B-5E29-673AAE5C2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15565" r="18040" b="22104"/>
          <a:stretch/>
        </p:blipFill>
        <p:spPr bwMode="auto">
          <a:xfrm>
            <a:off x="3951459" y="4136619"/>
            <a:ext cx="1182483" cy="12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1729C-A516-038B-DFFF-B76000D645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8C8F9-45D3-FF59-0757-7D79FC430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800" y="615250"/>
            <a:ext cx="10860000" cy="469998"/>
          </a:xfrm>
        </p:spPr>
        <p:txBody>
          <a:bodyPr/>
          <a:lstStyle/>
          <a:p>
            <a:r>
              <a:rPr lang="en-GB"/>
              <a:t>Impact on student outcomes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417E2FA-4670-96D3-3801-5996B498A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869486"/>
              </p:ext>
            </p:extLst>
          </p:nvPr>
        </p:nvGraphicFramePr>
        <p:xfrm>
          <a:off x="6775554" y="1713478"/>
          <a:ext cx="4901438" cy="4207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91F8ABD-EF7C-4424-264C-60BD3E59A93B}"/>
              </a:ext>
            </a:extLst>
          </p:cNvPr>
          <p:cNvSpPr txBox="1"/>
          <p:nvPr/>
        </p:nvSpPr>
        <p:spPr>
          <a:xfrm>
            <a:off x="515008" y="2896870"/>
            <a:ext cx="60506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u="sng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Module results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Higher engagement with EAP </a:t>
            </a:r>
            <a:r>
              <a:rPr lang="en-GB" sz="20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correlated with </a:t>
            </a:r>
            <a:r>
              <a:rPr lang="en-GB" sz="20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higher grades </a:t>
            </a:r>
            <a:r>
              <a:rPr lang="en-GB" sz="20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at the modular level</a:t>
            </a:r>
            <a:r>
              <a:rPr lang="en-GB" sz="20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</a:p>
          <a:p>
            <a:pPr lvl="0"/>
            <a:endParaRPr lang="en-GB" sz="2000" b="1" u="sng" dirty="0">
              <a:solidFill>
                <a:schemeClr val="accent1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/>
            <a:r>
              <a:rPr lang="en-GB" sz="2000" u="sng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Final-degree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0% of students</a:t>
            </a:r>
            <a:r>
              <a:rPr lang="en-GB" sz="20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with no engagement in EAP support achieved a </a:t>
            </a:r>
            <a:r>
              <a:rPr lang="en-GB" sz="20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distinction</a:t>
            </a:r>
            <a:r>
              <a:rPr lang="en-GB" sz="20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at graduation.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1"/>
              </a:solidFill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25% of students</a:t>
            </a:r>
            <a:r>
              <a:rPr lang="en-GB" sz="20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GB" sz="2000" dirty="0">
                <a:solidFill>
                  <a:schemeClr val="accent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who regularly engaged with EAP support </a:t>
            </a:r>
            <a:r>
              <a:rPr lang="en-GB" sz="20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achieved a </a:t>
            </a:r>
            <a:r>
              <a:rPr lang="en-GB" sz="20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distinction</a:t>
            </a:r>
            <a:r>
              <a:rPr lang="en-GB" sz="20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at graduation.</a:t>
            </a:r>
            <a:endParaRPr lang="en-GB" sz="20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DEC0A-1FD0-76F6-B483-C3BBF22A3B9E}"/>
              </a:ext>
            </a:extLst>
          </p:cNvPr>
          <p:cNvSpPr txBox="1"/>
          <p:nvPr/>
        </p:nvSpPr>
        <p:spPr>
          <a:xfrm>
            <a:off x="1311978" y="1553980"/>
            <a:ext cx="4901438" cy="1107996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There is a clear correlation between students </a:t>
            </a:r>
            <a:r>
              <a:rPr lang="en-GB" sz="2200" b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engaging with EAP provision </a:t>
            </a:r>
            <a:r>
              <a:rPr lang="en-GB" sz="22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and </a:t>
            </a:r>
            <a:r>
              <a:rPr lang="en-GB" sz="2200" b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improved academic outcomes.</a:t>
            </a:r>
            <a:endParaRPr lang="en-GB" sz="2200" b="1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D9B31-E9EF-D8EE-2CA4-7B890D19E7A8}"/>
              </a:ext>
            </a:extLst>
          </p:cNvPr>
          <p:cNvSpPr txBox="1"/>
          <p:nvPr/>
        </p:nvSpPr>
        <p:spPr>
          <a:xfrm>
            <a:off x="10543517" y="2661976"/>
            <a:ext cx="821267" cy="2646624"/>
          </a:xfrm>
          <a:prstGeom prst="rect">
            <a:avLst/>
          </a:prstGeom>
          <a:solidFill>
            <a:srgbClr val="EAEEF9"/>
          </a:solidFill>
        </p:spPr>
        <p:txBody>
          <a:bodyPr wrap="square" rtlCol="0">
            <a:noAutofit/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0322-FCBC-E180-4681-57344CC46589}"/>
              </a:ext>
            </a:extLst>
          </p:cNvPr>
          <p:cNvSpPr txBox="1"/>
          <p:nvPr/>
        </p:nvSpPr>
        <p:spPr>
          <a:xfrm>
            <a:off x="8542409" y="2661976"/>
            <a:ext cx="821267" cy="26466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  <p:bldP spid="12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73335-F471-1C43-5D07-03FC18DC9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20F10C0-8F90-F653-18C6-D06002C3526F}"/>
              </a:ext>
            </a:extLst>
          </p:cNvPr>
          <p:cNvSpPr txBox="1">
            <a:spLocks/>
          </p:cNvSpPr>
          <p:nvPr/>
        </p:nvSpPr>
        <p:spPr>
          <a:xfrm>
            <a:off x="1026000" y="1714501"/>
            <a:ext cx="10139999" cy="4145026"/>
          </a:xfrm>
          <a:prstGeom prst="rect">
            <a:avLst/>
          </a:prstGeom>
          <a:noFill/>
        </p:spPr>
        <p:txBody>
          <a:bodyPr lIns="612000" tIns="432000" r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 kern="1200">
                <a:solidFill>
                  <a:srgbClr val="002B4F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0" b="1" kern="1200" smtClean="0">
                <a:solidFill>
                  <a:srgbClr val="65C1BE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rgbClr val="002B4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100" u="sng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Student A: </a:t>
            </a:r>
          </a:p>
          <a:p>
            <a:pPr lvl="2"/>
            <a:r>
              <a:rPr lang="en-US" sz="21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“After </a:t>
            </a:r>
            <a:r>
              <a:rPr lang="en-US" sz="21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finishing my studies 20 years ago</a:t>
            </a:r>
            <a:r>
              <a:rPr lang="en-US" sz="21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that course helped me to </a:t>
            </a:r>
            <a:r>
              <a:rPr lang="en-US" sz="21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'divert my brain to the proper tracks</a:t>
            </a:r>
            <a:r>
              <a:rPr lang="en-US" sz="21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' - to start thinking and writing in more academic style of English</a:t>
            </a:r>
            <a:r>
              <a:rPr lang="en-GB" sz="2100" dirty="0">
                <a:latin typeface="Aptos" panose="020B0004020202020204" pitchFamily="34" charset="0"/>
              </a:rPr>
              <a:t>.”</a:t>
            </a:r>
          </a:p>
          <a:p>
            <a:pPr lvl="2"/>
            <a:r>
              <a:rPr lang="en-US" sz="2100" u="sng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Student B</a:t>
            </a:r>
            <a:r>
              <a:rPr lang="en-US" sz="2100" u="sng" dirty="0">
                <a:latin typeface="Aptos" panose="020B0004020202020204" pitchFamily="34" charset="0"/>
              </a:rPr>
              <a:t>: </a:t>
            </a:r>
          </a:p>
          <a:p>
            <a:pPr lvl="2"/>
            <a:r>
              <a:rPr lang="en-US" sz="2100" dirty="0">
                <a:latin typeface="Aptos" panose="020B0004020202020204" pitchFamily="34" charset="0"/>
              </a:rPr>
              <a:t>“</a:t>
            </a:r>
            <a:r>
              <a:rPr lang="en-GB" sz="2100" dirty="0">
                <a:latin typeface="Aptos" panose="020B0004020202020204" pitchFamily="34" charset="0"/>
              </a:rPr>
              <a:t>This course has been </a:t>
            </a:r>
            <a:r>
              <a:rPr lang="en-GB" sz="2100" b="1" dirty="0">
                <a:latin typeface="Aptos" panose="020B0004020202020204" pitchFamily="34" charset="0"/>
              </a:rPr>
              <a:t>transformative</a:t>
            </a:r>
            <a:r>
              <a:rPr lang="en-GB" sz="2100" dirty="0">
                <a:latin typeface="Aptos" panose="020B0004020202020204" pitchFamily="34" charset="0"/>
              </a:rPr>
              <a:t> for me, not only in terms of improving my writing skills but also in helping me feel </a:t>
            </a:r>
            <a:r>
              <a:rPr lang="en-GB" sz="2100" b="1" dirty="0">
                <a:latin typeface="Aptos" panose="020B0004020202020204" pitchFamily="34" charset="0"/>
              </a:rPr>
              <a:t>more</a:t>
            </a:r>
            <a:r>
              <a:rPr lang="en-GB" sz="2100" dirty="0">
                <a:latin typeface="Aptos" panose="020B0004020202020204" pitchFamily="34" charset="0"/>
              </a:rPr>
              <a:t> </a:t>
            </a:r>
            <a:r>
              <a:rPr lang="en-GB" sz="2100" b="1" dirty="0">
                <a:latin typeface="Aptos" panose="020B0004020202020204" pitchFamily="34" charset="0"/>
              </a:rPr>
              <a:t>confident and capable in my studies overall</a:t>
            </a:r>
            <a:r>
              <a:rPr lang="en-GB" sz="2100" dirty="0">
                <a:latin typeface="Aptos" panose="020B0004020202020204" pitchFamily="34" charset="0"/>
              </a:rPr>
              <a:t>.”</a:t>
            </a:r>
          </a:p>
          <a:p>
            <a:pPr lvl="2"/>
            <a:r>
              <a:rPr lang="en-US" sz="2100" u="sng" dirty="0">
                <a:latin typeface="Aptos" panose="020B0004020202020204" pitchFamily="34" charset="0"/>
              </a:rPr>
              <a:t>Student C: </a:t>
            </a:r>
          </a:p>
          <a:p>
            <a:pPr lvl="2"/>
            <a:r>
              <a:rPr lang="en-US" sz="2100" dirty="0">
                <a:latin typeface="Aptos" panose="020B0004020202020204" pitchFamily="34" charset="0"/>
              </a:rPr>
              <a:t>“</a:t>
            </a:r>
            <a:r>
              <a:rPr lang="en-GB" sz="2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would love to </a:t>
            </a:r>
            <a:r>
              <a:rPr lang="en-GB" sz="2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contribute</a:t>
            </a:r>
            <a:r>
              <a:rPr lang="en-GB" sz="2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promoting these lessons to engage all non-native students!”</a:t>
            </a:r>
            <a:endParaRPr lang="en-GB" sz="2100" dirty="0">
              <a:latin typeface="Aptos" panose="020B0004020202020204" pitchFamily="34" charset="0"/>
            </a:endParaRPr>
          </a:p>
          <a:p>
            <a:pPr lvl="2"/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093CF-4382-3888-8C75-85DF5E6FBD51}"/>
              </a:ext>
            </a:extLst>
          </p:cNvPr>
          <p:cNvSpPr txBox="1"/>
          <p:nvPr/>
        </p:nvSpPr>
        <p:spPr>
          <a:xfrm>
            <a:off x="691637" y="607367"/>
            <a:ext cx="832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E536F"/>
                </a:solidFill>
              </a:rPr>
              <a:t>Impact on student experience </a:t>
            </a:r>
          </a:p>
        </p:txBody>
      </p:sp>
    </p:spTree>
    <p:extLst>
      <p:ext uri="{BB962C8B-B14F-4D97-AF65-F5344CB8AC3E}">
        <p14:creationId xmlns:p14="http://schemas.microsoft.com/office/powerpoint/2010/main" val="32947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1729C-A516-038B-DFFF-B76000D645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B8C8F9-45D3-FF59-0757-7D79FC430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Institutional Impact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9DBC6-5B25-9267-F2AB-2037C4CDA3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6000" y="1642851"/>
            <a:ext cx="11166609" cy="4721949"/>
          </a:xfrm>
          <a:prstGeom prst="rect">
            <a:avLst/>
          </a:prstGeom>
        </p:spPr>
        <p:txBody>
          <a:bodyPr lIns="0" tIns="0" rIns="0" bIns="0" numCol="1" spcCol="360000" anchor="t"/>
          <a:lstStyle/>
          <a:p>
            <a:pPr marL="285750" lvl="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Institutional awareness of how EAP can improve student outcomes.</a:t>
            </a:r>
          </a:p>
          <a:p>
            <a:pPr marL="28575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Increased institutional awareness of second language learners' needs.</a:t>
            </a:r>
          </a:p>
          <a:p>
            <a:pPr marL="285750" lvl="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Expertise sought: EAP input into various cross institutional projects such as such as improving assignment briefs.</a:t>
            </a:r>
          </a:p>
          <a:p>
            <a:pPr marL="285750" lvl="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Teacher training course.</a:t>
            </a:r>
          </a:p>
          <a:p>
            <a:pPr marL="28575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Recognition from faculty staff:   </a:t>
            </a:r>
            <a:r>
              <a:rPr lang="en-GB" sz="1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 wanted to personally thank the ELH for helping a particular student of mine….She has made an immense amount of progress with her writing and reading, and it has been an absolute pleasure to see as her lecturer - so thank you so much! Today she discussed how her experiences so far with the ELH have been “brilliant” (her words)”.</a:t>
            </a:r>
            <a:endParaRPr lang="en-GB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GB" sz="1800" b="0" dirty="0">
              <a:latin typeface="+mn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lvl="0" indent="-3429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GB" sz="1800" b="0" dirty="0">
              <a:latin typeface="+mn-lt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2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30A838D-478E-BCCB-2F55-0ED19D3FA3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1806"/>
          <a:stretch/>
        </p:blipFill>
        <p:spPr>
          <a:xfrm>
            <a:off x="0" y="0"/>
            <a:ext cx="5795319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88648-1999-0D73-61B7-D7D60E92F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4" name="Picture 3" descr="A white logo with birds flying around it">
            <a:extLst>
              <a:ext uri="{FF2B5EF4-FFF2-40B4-BE49-F238E27FC236}">
                <a16:creationId xmlns:a16="http://schemas.microsoft.com/office/drawing/2014/main" id="{FAD9335D-B13F-88EB-7188-0EFEEB2F4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00" y="5886000"/>
            <a:ext cx="548267" cy="63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AFC5D8-D132-944C-8296-4D3004B7487F}"/>
              </a:ext>
            </a:extLst>
          </p:cNvPr>
          <p:cNvSpPr txBox="1"/>
          <p:nvPr/>
        </p:nvSpPr>
        <p:spPr>
          <a:xfrm>
            <a:off x="6737822" y="2251996"/>
            <a:ext cx="50012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latin typeface="Aptos" panose="020B0004020202020204" pitchFamily="34" charset="0"/>
              </a:rPr>
              <a:t>Initial challenges and getting started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latin typeface="Aptos" panose="020B0004020202020204" pitchFamily="34" charset="0"/>
              </a:rPr>
              <a:t>Collaboration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>
                <a:latin typeface="Aptos" panose="020B0004020202020204" pitchFamily="34" charset="0"/>
              </a:rPr>
              <a:t>Impact and lessons learned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A3A0D-5DF6-CA03-F9B3-5A30347D3314}"/>
              </a:ext>
            </a:extLst>
          </p:cNvPr>
          <p:cNvSpPr txBox="1"/>
          <p:nvPr/>
        </p:nvSpPr>
        <p:spPr>
          <a:xfrm>
            <a:off x="2570373" y="3198167"/>
            <a:ext cx="250507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Aptos" panose="020B0004020202020204" pitchFamily="34" charset="0"/>
              </a:rPr>
              <a:t>Overview</a:t>
            </a:r>
            <a:endParaRPr lang="de-DE" sz="2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7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D9633-F5C8-FEC0-D319-E985D48AC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5F77D-A41F-0EAC-67B4-70D8A4CDE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274" y="2880000"/>
            <a:ext cx="5411009" cy="1080001"/>
          </a:xfrm>
        </p:spPr>
        <p:txBody>
          <a:bodyPr/>
          <a:lstStyle/>
          <a:p>
            <a:r>
              <a:rPr lang="en-GB" sz="3600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8716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E9D49-4823-0D52-DBDF-DA2E9A79C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05454A-7585-AB65-0416-487F8D3DB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Lessons learned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3B4072-ACE0-A239-20D6-63E6CE9B5B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59825" y="2391511"/>
            <a:ext cx="3017168" cy="2247900"/>
          </a:xfrm>
          <a:prstGeom prst="rect">
            <a:avLst/>
          </a:prstGeom>
        </p:spPr>
        <p:txBody>
          <a:bodyPr tIns="540000" bIns="828000"/>
          <a:lstStyle/>
          <a:p>
            <a:pPr lvl="1" algn="ctr"/>
            <a:r>
              <a:rPr lang="en-GB" sz="2800" dirty="0"/>
              <a:t>Find your institutional cheerleaders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E5E705-44FA-AE8C-5744-1FDA53B473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125" y="1935162"/>
            <a:ext cx="6323378" cy="3845528"/>
          </a:xfrm>
          <a:prstGeom prst="rect">
            <a:avLst/>
          </a:prstGeom>
        </p:spPr>
        <p:txBody>
          <a:bodyPr lIns="0" tIns="0" rIns="0" bIns="0" numCol="2" spcCol="360000" anchor="t"/>
          <a:lstStyle/>
          <a:p>
            <a:pPr marL="28575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The importance of</a:t>
            </a:r>
            <a:r>
              <a:rPr lang="en-GB" sz="2000" dirty="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 tirelessly repeating the same message</a:t>
            </a:r>
            <a:r>
              <a:rPr lang="en-GB" sz="2000" b="0" dirty="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 (tenacity wins).</a:t>
            </a:r>
            <a:endParaRPr lang="en-GB" sz="2000" b="0" dirty="0">
              <a:solidFill>
                <a:schemeClr val="tx1"/>
              </a:solidFill>
              <a:latin typeface="Aptos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Having an open mind to </a:t>
            </a:r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collaborate</a:t>
            </a: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and </a:t>
            </a:r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co-create</a:t>
            </a: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Beyond EAP </a:t>
            </a:r>
            <a:r>
              <a:rPr lang="en-GB" sz="2000" b="0" dirty="0">
                <a:solidFill>
                  <a:schemeClr val="tx1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 including in recruitment</a:t>
            </a:r>
          </a:p>
          <a:p>
            <a:pPr marL="28575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importance of presence and visibility </a:t>
            </a: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– </a:t>
            </a:r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campus community</a:t>
            </a: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importance of fostering </a:t>
            </a:r>
            <a:r>
              <a:rPr lang="en-GB" sz="200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institutional cheerleaders</a:t>
            </a:r>
            <a:r>
              <a:rPr lang="en-GB" sz="2000" b="0" dirty="0">
                <a:solidFill>
                  <a:schemeClr val="tx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.</a:t>
            </a:r>
            <a:endParaRPr lang="en-GB" sz="2000" b="0" dirty="0">
              <a:solidFill>
                <a:schemeClr val="tx1"/>
              </a:solidFill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EB89D-D2F5-B8CA-66C3-B35586199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5793" y="2490195"/>
            <a:ext cx="306000" cy="30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135B3-8F2F-7531-02AE-90C078712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9260" y="3704926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0AE20-E60F-7B2C-C6B5-31FFAF39B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2D42A8-2458-32BE-0E65-2F08105CE2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600" b="1" kern="1200" dirty="0">
                <a:solidFill>
                  <a:srgbClr val="FFFFFF"/>
                </a:solidFill>
                <a:latin typeface="Montserrat" panose="00000500000000000000" pitchFamily="2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5" name="Picture 4" descr="A logo for a college&#10;&#10;AI-generated content may be incorrect.">
            <a:extLst>
              <a:ext uri="{FF2B5EF4-FFF2-40B4-BE49-F238E27FC236}">
                <a16:creationId xmlns:a16="http://schemas.microsoft.com/office/drawing/2014/main" id="{D820EA9C-BB71-010C-EB9F-941A526B7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2" y="5595566"/>
            <a:ext cx="3308978" cy="1080001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D8051965-8AFE-E29E-9DC4-BF315BFF8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60970" y="2272291"/>
            <a:ext cx="2916556" cy="21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0AE20-E60F-7B2C-C6B5-31FFAF39B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2D42A8-2458-32BE-0E65-2F08105CE2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latin typeface="Montserrat" panose="00000500000000000000" pitchFamily="2" charset="0"/>
              </a:rPr>
              <a:t>Stay in touch</a:t>
            </a:r>
            <a:endParaRPr lang="en-GB" sz="3600" b="1" kern="1200" dirty="0">
              <a:solidFill>
                <a:srgbClr val="FFFFFF"/>
              </a:solidFill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0E9D28-193A-B220-36F1-2AB9ED2274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8480" y="1064472"/>
            <a:ext cx="5303520" cy="3947127"/>
          </a:xfrm>
        </p:spPr>
        <p:txBody>
          <a:bodyPr/>
          <a:lstStyle/>
          <a:p>
            <a:pPr marL="0" indent="0">
              <a:buNone/>
            </a:pPr>
            <a:endParaRPr lang="en-GB" sz="1800">
              <a:solidFill>
                <a:srgbClr val="002B4F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>
                <a:solidFill>
                  <a:srgbClr val="002B4F"/>
                </a:solidFill>
                <a:latin typeface="Aptos" panose="020B0004020202020204" pitchFamily="34" charset="0"/>
              </a:rPr>
              <a:t>Louise Skeet</a:t>
            </a:r>
          </a:p>
          <a:p>
            <a:r>
              <a:rPr lang="en-GB" sz="2000" b="1">
                <a:solidFill>
                  <a:srgbClr val="002B4F"/>
                </a:solidFill>
                <a:latin typeface="Aptos" panose="020B0004020202020204" pitchFamily="34" charset="0"/>
              </a:rPr>
              <a:t>lskeet@arden.ac.uk</a:t>
            </a:r>
          </a:p>
          <a:p>
            <a:r>
              <a:rPr lang="en-GB" sz="2000">
                <a:solidFill>
                  <a:srgbClr val="002B4F"/>
                </a:solidFill>
                <a:latin typeface="Aptos" panose="020B0004020202020204" pitchFamily="34" charset="0"/>
              </a:rPr>
              <a:t>https://www.linkedin.com/in/louise-skeet-english-language/</a:t>
            </a:r>
          </a:p>
          <a:p>
            <a:pPr marL="0" indent="0">
              <a:buNone/>
            </a:pPr>
            <a:endParaRPr lang="en-GB" sz="2400">
              <a:solidFill>
                <a:srgbClr val="002B4F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1400">
              <a:solidFill>
                <a:srgbClr val="002B4F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>
                <a:solidFill>
                  <a:srgbClr val="002B4F"/>
                </a:solidFill>
                <a:latin typeface="Aptos" panose="020B0004020202020204" pitchFamily="34" charset="0"/>
              </a:rPr>
              <a:t>Amanda Welfare</a:t>
            </a:r>
          </a:p>
          <a:p>
            <a:r>
              <a:rPr lang="en-GB" sz="2000" b="1">
                <a:solidFill>
                  <a:srgbClr val="002B4F"/>
                </a:solidFill>
                <a:latin typeface="Aptos" panose="020B0004020202020204" pitchFamily="34" charset="0"/>
              </a:rPr>
              <a:t>awelfare@arden.ac.uk</a:t>
            </a:r>
          </a:p>
          <a:p>
            <a:r>
              <a:rPr lang="en-GB" sz="2000">
                <a:solidFill>
                  <a:srgbClr val="002B4F"/>
                </a:solidFill>
                <a:latin typeface="Aptos" panose="020B0004020202020204" pitchFamily="34" charset="0"/>
              </a:rPr>
              <a:t>https://www.linkedin.com/in/mandywelfare</a:t>
            </a:r>
          </a:p>
          <a:p>
            <a:pPr marL="0" indent="0">
              <a:buNone/>
            </a:pPr>
            <a:endParaRPr lang="en-GB" sz="2400">
              <a:solidFill>
                <a:srgbClr val="002B4F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2000">
              <a:solidFill>
                <a:srgbClr val="002B4F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A logo for a college&#10;&#10;AI-generated content may be incorrect.">
            <a:extLst>
              <a:ext uri="{FF2B5EF4-FFF2-40B4-BE49-F238E27FC236}">
                <a16:creationId xmlns:a16="http://schemas.microsoft.com/office/drawing/2014/main" id="{D820EA9C-BB71-010C-EB9F-941A526B7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4" y="5595566"/>
            <a:ext cx="3308978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D9633-F5C8-FEC0-D319-E985D48AC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5F77D-A41F-0EAC-67B4-70D8A4CDE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8937" y="2735145"/>
            <a:ext cx="5411009" cy="1080001"/>
          </a:xfrm>
        </p:spPr>
        <p:txBody>
          <a:bodyPr/>
          <a:lstStyle/>
          <a:p>
            <a:r>
              <a:rPr lang="en-GB" sz="3600" dirty="0"/>
              <a:t>Initial challenges and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4713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0231BE-36C7-A435-A41B-AF1CD42BF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82042-87E1-5F62-4A9E-F61CF85DBF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379" y="698399"/>
            <a:ext cx="11146621" cy="887209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133A8-45A0-0560-6F4C-495D3514190F}"/>
              </a:ext>
            </a:extLst>
          </p:cNvPr>
          <p:cNvSpPr txBox="1"/>
          <p:nvPr/>
        </p:nvSpPr>
        <p:spPr>
          <a:xfrm>
            <a:off x="5640512" y="2969230"/>
            <a:ext cx="4037744" cy="26301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44D89FC-0369-C19F-6259-E14F4715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8" y="4700337"/>
            <a:ext cx="3980344" cy="20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9636A7-631D-EDAB-C722-1EAF327F9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5397" y="567478"/>
            <a:ext cx="6120000" cy="814800"/>
          </a:xfrm>
        </p:spPr>
        <p:txBody>
          <a:bodyPr/>
          <a:lstStyle/>
          <a:p>
            <a:r>
              <a:rPr lang="en-GB">
                <a:latin typeface="Aptos" panose="020B0004020202020204" pitchFamily="34" charset="0"/>
              </a:rPr>
              <a:t>What were the priorities?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ABF4A-2D81-FA2E-8E47-22E1427CB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59536-5717-598D-E244-84C48FA3E28E}"/>
              </a:ext>
            </a:extLst>
          </p:cNvPr>
          <p:cNvSpPr txBox="1"/>
          <p:nvPr/>
        </p:nvSpPr>
        <p:spPr>
          <a:xfrm>
            <a:off x="485775" y="5905500"/>
            <a:ext cx="847725" cy="685800"/>
          </a:xfrm>
          <a:prstGeom prst="rect">
            <a:avLst/>
          </a:prstGeom>
          <a:solidFill>
            <a:srgbClr val="EAEEF9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0B86F-B7A6-4632-35F6-CBA9C5B7FA9B}"/>
              </a:ext>
            </a:extLst>
          </p:cNvPr>
          <p:cNvSpPr txBox="1"/>
          <p:nvPr/>
        </p:nvSpPr>
        <p:spPr>
          <a:xfrm>
            <a:off x="1333500" y="2392016"/>
            <a:ext cx="413964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2B4F"/>
                </a:solidFill>
                <a:latin typeface="Aptos" panose="020B0004020202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Discuss the initial priorities in pairs</a:t>
            </a:r>
            <a:endParaRPr lang="en-GB" sz="2000" dirty="0">
              <a:solidFill>
                <a:srgbClr val="002B4F"/>
              </a:solidFill>
              <a:effectLst/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2B4F"/>
                </a:solidFill>
                <a:latin typeface="Aptos" panose="020B0004020202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Rank them in order of importance and urgency on </a:t>
            </a:r>
            <a:r>
              <a:rPr lang="en-GB" sz="2000" b="1" dirty="0" err="1">
                <a:solidFill>
                  <a:srgbClr val="002B4F"/>
                </a:solidFill>
                <a:latin typeface="Aptos" panose="020B0004020202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Mentimeter</a:t>
            </a:r>
            <a:endParaRPr lang="en-GB" sz="2000" b="1" dirty="0">
              <a:solidFill>
                <a:srgbClr val="002B4F"/>
              </a:solidFill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2B4F"/>
                </a:solidFill>
                <a:latin typeface="Aptos" panose="020B0004020202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Code: </a:t>
            </a:r>
            <a:r>
              <a:rPr lang="de-DE" sz="2000" b="1" dirty="0">
                <a:solidFill>
                  <a:srgbClr val="002B4F"/>
                </a:solidFill>
                <a:latin typeface="Aptos" panose="020B0004020202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1214 0931</a:t>
            </a:r>
            <a:endParaRPr lang="en-GB" sz="2000" b="1" dirty="0">
              <a:solidFill>
                <a:srgbClr val="002B4F"/>
              </a:solidFill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dirty="0">
              <a:solidFill>
                <a:srgbClr val="002B4F"/>
              </a:solidFill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53FDBD-A490-8B3A-822D-5364865F3B4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b="6793"/>
          <a:stretch>
            <a:fillRect/>
          </a:stretch>
        </p:blipFill>
        <p:spPr bwMode="auto">
          <a:xfrm>
            <a:off x="6306645" y="2258357"/>
            <a:ext cx="3853248" cy="33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F6532-4E08-6C1B-AE1C-77280729C3C4}"/>
              </a:ext>
            </a:extLst>
          </p:cNvPr>
          <p:cNvSpPr txBox="1"/>
          <p:nvPr/>
        </p:nvSpPr>
        <p:spPr>
          <a:xfrm>
            <a:off x="6150436" y="5851100"/>
            <a:ext cx="4419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>
                <a:solidFill>
                  <a:srgbClr val="002B4F"/>
                </a:solidFill>
                <a:latin typeface="Aptos" panose="020B0004020202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https://www.menti.com/al84kcon1j7g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BF28E37-064E-4DAA-6A10-D1C5FFCC75E6}"/>
              </a:ext>
            </a:extLst>
          </p:cNvPr>
          <p:cNvSpPr/>
          <p:nvPr/>
        </p:nvSpPr>
        <p:spPr>
          <a:xfrm>
            <a:off x="9676263" y="286603"/>
            <a:ext cx="2156346" cy="17087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Aptos" panose="020B0004020202020204" pitchFamily="34" charset="0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347065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tall building with a blue sky&#10;&#10;Description automatically generated">
            <a:extLst>
              <a:ext uri="{FF2B5EF4-FFF2-40B4-BE49-F238E27FC236}">
                <a16:creationId xmlns:a16="http://schemas.microsoft.com/office/drawing/2014/main" id="{070270D2-7AAB-1E60-2B12-DA832957D7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18604"/>
          <a:stretch/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6B52CE6-6863-F288-851D-A2AC01469B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7745" y="713453"/>
            <a:ext cx="4608000" cy="814800"/>
          </a:xfrm>
        </p:spPr>
        <p:txBody>
          <a:bodyPr/>
          <a:lstStyle/>
          <a:p>
            <a:r>
              <a:rPr lang="en-GB"/>
              <a:t>Logistical Complexities</a:t>
            </a:r>
          </a:p>
        </p:txBody>
      </p:sp>
      <p:pic>
        <p:nvPicPr>
          <p:cNvPr id="13" name="Picture Placeholder 12" descr="A person standing in front of a large stone structure with Brandenburg Gate in the background&#10;&#10;Description automatically generated">
            <a:extLst>
              <a:ext uri="{FF2B5EF4-FFF2-40B4-BE49-F238E27FC236}">
                <a16:creationId xmlns:a16="http://schemas.microsoft.com/office/drawing/2014/main" id="{D9A0FBF0-705C-EAFB-EFB6-FBCB21D76DF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/>
      </p:pic>
      <p:pic>
        <p:nvPicPr>
          <p:cNvPr id="19" name="Picture Placeholder 18" descr="A building with many round silver balls&#10;&#10;Description automatically generated with medium confidence">
            <a:extLst>
              <a:ext uri="{FF2B5EF4-FFF2-40B4-BE49-F238E27FC236}">
                <a16:creationId xmlns:a16="http://schemas.microsoft.com/office/drawing/2014/main" id="{29030356-F230-32F1-0B38-8FA21353515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3" r="20873"/>
          <a:stretch/>
        </p:blipFill>
        <p:spPr/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E3E1059-AA25-DF0A-A59A-2722222D18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F70D69-B18A-BF14-909B-D25850AAAD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225" y="2038334"/>
            <a:ext cx="5384800" cy="4106213"/>
          </a:xfrm>
          <a:prstGeom prst="rect">
            <a:avLst/>
          </a:prstGeom>
          <a:noFill/>
        </p:spPr>
        <p:txBody>
          <a:bodyPr/>
          <a:lstStyle/>
          <a:p>
            <a:pPr marL="342900" indent="-3429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000" b="0"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Blended and distance learning</a:t>
            </a:r>
          </a:p>
          <a:p>
            <a:pPr marL="342900" lvl="0" indent="-3429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000" b="0"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</a:t>
            </a:r>
            <a:r>
              <a:rPr lang="en-GB" sz="2000" b="0"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our enrolment intakes per academic year</a:t>
            </a:r>
            <a:endParaRPr lang="en-GB" sz="2000" b="0">
              <a:effectLst/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42900" indent="-3429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000" b="0"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Managing  provision across seven campuses</a:t>
            </a:r>
            <a:endParaRPr lang="en-GB" sz="2000" b="0"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000" b="0"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</a:t>
            </a:r>
            <a:r>
              <a:rPr lang="en-GB" sz="2000" b="0"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uance the EAP offering for the differing student needs in each campus</a:t>
            </a:r>
            <a:endParaRPr lang="en-GB" sz="2000" b="0">
              <a:effectLst/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9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78284-C42F-CFCB-A277-F24DF9B8D4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9AEB8-1E1A-D443-9B23-364F880C0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3600" dirty="0"/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65245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9636A7-631D-EDAB-C722-1EAF327F9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050" y="784125"/>
            <a:ext cx="6120000" cy="814800"/>
          </a:xfrm>
        </p:spPr>
        <p:txBody>
          <a:bodyPr/>
          <a:lstStyle/>
          <a:p>
            <a:r>
              <a:rPr lang="en-GB"/>
              <a:t>Needs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ABF4A-2D81-FA2E-8E47-22E1427CB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835D7E-BF3C-48E7-B088-A188C2C0E317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C47CA-4E70-3343-3A04-2484F619F435}"/>
              </a:ext>
            </a:extLst>
          </p:cNvPr>
          <p:cNvSpPr txBox="1"/>
          <p:nvPr/>
        </p:nvSpPr>
        <p:spPr>
          <a:xfrm>
            <a:off x="920885" y="2320665"/>
            <a:ext cx="4246873" cy="156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Who</a:t>
            </a:r>
            <a:r>
              <a:rPr lang="en-GB" sz="280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are our students and what </a:t>
            </a:r>
            <a:r>
              <a:rPr lang="en-GB" sz="2800" b="1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EAP support </a:t>
            </a:r>
            <a:r>
              <a:rPr lang="en-GB" sz="280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do they </a:t>
            </a:r>
            <a:r>
              <a:rPr lang="en-GB" sz="2800" b="1" u="sng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need</a:t>
            </a:r>
            <a:r>
              <a:rPr lang="en-GB" sz="2800" u="sng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? </a:t>
            </a:r>
            <a:endParaRPr lang="en-GB" sz="2800">
              <a:solidFill>
                <a:schemeClr val="accent1"/>
              </a:solidFill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3D15-3221-2FB1-76C7-E6563A2491C0}"/>
              </a:ext>
            </a:extLst>
          </p:cNvPr>
          <p:cNvSpPr txBox="1"/>
          <p:nvPr/>
        </p:nvSpPr>
        <p:spPr>
          <a:xfrm>
            <a:off x="6469793" y="2320665"/>
            <a:ext cx="3963469" cy="156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Why</a:t>
            </a:r>
            <a:r>
              <a:rPr lang="en-GB" sz="280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does the university </a:t>
            </a:r>
            <a:r>
              <a:rPr lang="en-GB" sz="2800" b="1" u="sng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need</a:t>
            </a:r>
            <a:r>
              <a:rPr lang="en-GB" sz="280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an EAP department?</a:t>
            </a:r>
            <a:endParaRPr lang="en-GB" sz="2800">
              <a:solidFill>
                <a:schemeClr val="accent1"/>
              </a:solidFill>
              <a:effectLst/>
              <a:latin typeface="Aptos" panose="020B0004020202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7D40C-EDB7-1700-7118-1902519067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225" y="311285"/>
            <a:ext cx="5158966" cy="1299191"/>
          </a:xfrm>
          <a:prstGeom prst="rect">
            <a:avLst/>
          </a:prstGeom>
        </p:spPr>
        <p:txBody>
          <a:bodyPr/>
          <a:lstStyle/>
          <a:p>
            <a:r>
              <a:rPr lang="en-GB">
                <a:latin typeface="Aptos" panose="020B0004020202020204" pitchFamily="34" charset="0"/>
              </a:rPr>
              <a:t>Who are our students?</a:t>
            </a:r>
          </a:p>
        </p:txBody>
      </p:sp>
      <p:pic>
        <p:nvPicPr>
          <p:cNvPr id="15" name="Picture Placeholder 14" descr="A person sitting at a table&#10;&#10;Description automatically generated">
            <a:extLst>
              <a:ext uri="{FF2B5EF4-FFF2-40B4-BE49-F238E27FC236}">
                <a16:creationId xmlns:a16="http://schemas.microsoft.com/office/drawing/2014/main" id="{8A805CD7-69A3-C6C3-96EF-573E3BF48D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r="20914"/>
          <a:stretch/>
        </p:blipFill>
        <p:spPr/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7EEF172-CB5C-21ED-D0DF-07D8F6F196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002B4F"/>
                </a:solidFill>
              </a:defRPr>
            </a:lvl1pPr>
          </a:lstStyle>
          <a:p>
            <a:fld id="{D1835D7E-BF3C-48E7-B088-A188C2C0E317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31F637-662B-A232-AA07-D0B5E8B91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FFFFFF"/>
                </a:solidFill>
              </a:rPr>
              <a:t>61% </a:t>
            </a:r>
            <a:r>
              <a:rPr lang="en-GB" sz="1800"/>
              <a:t>students in Arden’s UK campuses are EAL speakers</a:t>
            </a:r>
            <a:endParaRPr lang="en-GB" sz="1800">
              <a:solidFill>
                <a:srgbClr val="FFFFFF"/>
              </a:solidFill>
            </a:endParaRPr>
          </a:p>
        </p:txBody>
      </p:sp>
      <p:pic>
        <p:nvPicPr>
          <p:cNvPr id="14" name="Picture Placeholder 13" descr="A person sitting on a couch with headphones on her computer&#10;&#10;Description automatically generated">
            <a:extLst>
              <a:ext uri="{FF2B5EF4-FFF2-40B4-BE49-F238E27FC236}">
                <a16:creationId xmlns:a16="http://schemas.microsoft.com/office/drawing/2014/main" id="{7DC9F771-B93A-94E2-12DA-54215EED9B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0" r="36760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348B-C65B-202F-3AA7-B3EA98C09F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225" y="1974917"/>
            <a:ext cx="4831033" cy="67551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sz="2000" b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Student profile: UK versus Berlin</a:t>
            </a:r>
            <a:endParaRPr lang="en-GB" sz="2000" b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lnSpc>
                <a:spcPct val="116000"/>
              </a:lnSpc>
              <a:spcBef>
                <a:spcPts val="1200"/>
              </a:spcBef>
              <a:spcAft>
                <a:spcPts val="1200"/>
              </a:spcAft>
            </a:pPr>
            <a:endParaRPr lang="en-GB" sz="2000" b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GB"/>
          </a:p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9B8AE-3D19-F3EA-49F4-C43E1E3EA4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84" t="61342" r="26822"/>
          <a:stretch/>
        </p:blipFill>
        <p:spPr>
          <a:xfrm>
            <a:off x="8480232" y="5602227"/>
            <a:ext cx="1909240" cy="1263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10594-3E80-9C66-B2C4-4E57C9B7DE05}"/>
              </a:ext>
            </a:extLst>
          </p:cNvPr>
          <p:cNvSpPr txBox="1"/>
          <p:nvPr/>
        </p:nvSpPr>
        <p:spPr>
          <a:xfrm>
            <a:off x="4085779" y="5308191"/>
            <a:ext cx="2393113" cy="1538883"/>
          </a:xfrm>
          <a:prstGeom prst="rect">
            <a:avLst/>
          </a:prstGeom>
          <a:solidFill>
            <a:srgbClr val="013A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Montserrat "/>
              </a:rPr>
              <a:t>Berlin campus </a:t>
            </a:r>
          </a:p>
          <a:p>
            <a:pPr algn="ctr"/>
            <a:r>
              <a:rPr lang="en-GB" sz="4000" b="1">
                <a:solidFill>
                  <a:schemeClr val="bg1"/>
                </a:solidFill>
                <a:latin typeface="Montserrat "/>
              </a:rPr>
              <a:t>98% </a:t>
            </a:r>
          </a:p>
          <a:p>
            <a:pPr algn="ctr"/>
            <a:r>
              <a:rPr lang="en-GB" b="1">
                <a:solidFill>
                  <a:schemeClr val="bg1"/>
                </a:solidFill>
                <a:latin typeface="Montserrat "/>
              </a:rPr>
              <a:t>international students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C935C1-5AAB-60E1-157A-F06AF82917B0}"/>
              </a:ext>
            </a:extLst>
          </p:cNvPr>
          <p:cNvSpPr txBox="1">
            <a:spLocks/>
          </p:cNvSpPr>
          <p:nvPr/>
        </p:nvSpPr>
        <p:spPr>
          <a:xfrm>
            <a:off x="504310" y="3000891"/>
            <a:ext cx="5432220" cy="1299191"/>
          </a:xfrm>
          <a:prstGeom prst="rect">
            <a:avLst/>
          </a:prstGeom>
        </p:spPr>
        <p:txBody>
          <a:bodyPr lIns="0" tIns="0" rIns="0" bIns="9000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>
                <a:latin typeface="Aptos" panose="020B0004020202020204" pitchFamily="34" charset="0"/>
              </a:rPr>
              <a:t>What EAP support do they </a:t>
            </a:r>
            <a:r>
              <a:rPr lang="en-GB" sz="2700" u="sng">
                <a:latin typeface="Aptos" panose="020B0004020202020204" pitchFamily="34" charset="0"/>
              </a:rPr>
              <a:t>need</a:t>
            </a:r>
            <a:r>
              <a:rPr lang="en-GB" sz="2700">
                <a:latin typeface="Aptos" panose="020B0004020202020204" pitchFamily="34" charset="0"/>
              </a:rPr>
              <a:t>? </a:t>
            </a:r>
          </a:p>
          <a:p>
            <a:r>
              <a:rPr lang="en-GB" sz="1400" b="0"/>
              <a:t>__________________________________________________________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61F003-EA4F-779B-268E-15FEDB6D9D20}"/>
              </a:ext>
            </a:extLst>
          </p:cNvPr>
          <p:cNvSpPr txBox="1">
            <a:spLocks/>
          </p:cNvSpPr>
          <p:nvPr/>
        </p:nvSpPr>
        <p:spPr>
          <a:xfrm>
            <a:off x="504310" y="4485333"/>
            <a:ext cx="4831033" cy="67551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300" b="1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08000" indent="-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3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216000" indent="-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100" kern="120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324000" indent="-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100" kern="1200" dirty="0" smtClean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432000" indent="-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6pPr>
            <a:lvl7pPr marL="540000" indent="-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7pPr>
            <a:lvl8pPr marL="648000" indent="-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 dirty="0">
                <a:solidFill>
                  <a:srgbClr val="002B4F"/>
                </a:solidFill>
                <a:latin typeface="Montserrat" panose="00000500000000000000" pitchFamily="2" charset="0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>
                <a:latin typeface="Aptos" panose="020B0004020202020204" pitchFamily="34" charset="0"/>
              </a:rPr>
              <a:t>academic writing</a:t>
            </a:r>
          </a:p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240DF-6686-70B6-19D0-70049E60CA61}"/>
              </a:ext>
            </a:extLst>
          </p:cNvPr>
          <p:cNvSpPr txBox="1"/>
          <p:nvPr/>
        </p:nvSpPr>
        <p:spPr>
          <a:xfrm>
            <a:off x="2637180" y="6053011"/>
            <a:ext cx="1619952" cy="800219"/>
          </a:xfrm>
          <a:prstGeom prst="rect">
            <a:avLst/>
          </a:prstGeom>
          <a:solidFill>
            <a:srgbClr val="65C1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23,000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b="1">
                <a:solidFill>
                  <a:schemeClr val="bg1"/>
                </a:solidFill>
              </a:rPr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208506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Cover Slides">
  <a:themeElements>
    <a:clrScheme name="Arden University 2025">
      <a:dk1>
        <a:sysClr val="windowText" lastClr="000000"/>
      </a:dk1>
      <a:lt1>
        <a:sysClr val="window" lastClr="FFFFFF"/>
      </a:lt1>
      <a:dk2>
        <a:srgbClr val="3F4952"/>
      </a:dk2>
      <a:lt2>
        <a:srgbClr val="EAEEF9"/>
      </a:lt2>
      <a:accent1>
        <a:srgbClr val="002B4F"/>
      </a:accent1>
      <a:accent2>
        <a:srgbClr val="65C1BE"/>
      </a:accent2>
      <a:accent3>
        <a:srgbClr val="FCBF00"/>
      </a:accent3>
      <a:accent4>
        <a:srgbClr val="831D81"/>
      </a:accent4>
      <a:accent5>
        <a:srgbClr val="EF7A79"/>
      </a:accent5>
      <a:accent6>
        <a:srgbClr val="006351"/>
      </a:accent6>
      <a:hlink>
        <a:srgbClr val="FCBF00"/>
      </a:hlink>
      <a:folHlink>
        <a:srgbClr val="FCBF00"/>
      </a:folHlink>
    </a:clrScheme>
    <a:fontScheme name="Arden Uni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2">
      <a:dk1>
        <a:sysClr val="windowText" lastClr="000000"/>
      </a:dk1>
      <a:lt1>
        <a:sysClr val="window" lastClr="FFFFFF"/>
      </a:lt1>
      <a:dk2>
        <a:srgbClr val="3F4952"/>
      </a:dk2>
      <a:lt2>
        <a:srgbClr val="EAEEF9"/>
      </a:lt2>
      <a:accent1>
        <a:srgbClr val="002B4F"/>
      </a:accent1>
      <a:accent2>
        <a:srgbClr val="65C1BE"/>
      </a:accent2>
      <a:accent3>
        <a:srgbClr val="FCBF00"/>
      </a:accent3>
      <a:accent4>
        <a:srgbClr val="831D81"/>
      </a:accent4>
      <a:accent5>
        <a:srgbClr val="EF7A79"/>
      </a:accent5>
      <a:accent6>
        <a:srgbClr val="006351"/>
      </a:accent6>
      <a:hlink>
        <a:srgbClr val="FCBF00"/>
      </a:hlink>
      <a:folHlink>
        <a:srgbClr val="FCBF00"/>
      </a:folHlink>
    </a:clrScheme>
    <a:fontScheme name="Arden Uni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4c8cdb-37f4-4997-81f5-f3932bc0df93">
      <Terms xmlns="http://schemas.microsoft.com/office/infopath/2007/PartnerControls"/>
    </lcf76f155ced4ddcb4097134ff3c332f>
    <TaxCatchAll xmlns="89e50f9b-d687-48d2-ac14-a850e9ea868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A95F35445B8E46843E17EBE3F322EE" ma:contentTypeVersion="15" ma:contentTypeDescription="Create a new document." ma:contentTypeScope="" ma:versionID="ae19fd5b87ed091d428f6e1a9a60b7b8">
  <xsd:schema xmlns:xsd="http://www.w3.org/2001/XMLSchema" xmlns:xs="http://www.w3.org/2001/XMLSchema" xmlns:p="http://schemas.microsoft.com/office/2006/metadata/properties" xmlns:ns2="4f4c8cdb-37f4-4997-81f5-f3932bc0df93" xmlns:ns3="d4bcb103-c995-47d6-b12d-126e71d4768c" xmlns:ns4="89e50f9b-d687-48d2-ac14-a850e9ea868f" targetNamespace="http://schemas.microsoft.com/office/2006/metadata/properties" ma:root="true" ma:fieldsID="8c656df978680bab1b3b33e94fff2e6f" ns2:_="" ns3:_="" ns4:_="">
    <xsd:import namespace="4f4c8cdb-37f4-4997-81f5-f3932bc0df93"/>
    <xsd:import namespace="d4bcb103-c995-47d6-b12d-126e71d4768c"/>
    <xsd:import namespace="89e50f9b-d687-48d2-ac14-a850e9ea86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4c8cdb-37f4-4997-81f5-f3932bc0df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2436211-1ade-492a-a617-36d0ab6ef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cb103-c995-47d6-b12d-126e71d4768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50f9b-d687-48d2-ac14-a850e9ea868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3446de7-1015-4886-9df1-c8fec6ea2663}" ma:internalName="TaxCatchAll" ma:showField="CatchAllData" ma:web="d4bcb103-c995-47d6-b12d-126e71d476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0F42BF-035A-45E5-98D7-AE0B9AE6EF1C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e42ae8af-a93a-4c61-bed8-a871bd3283f6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72936B7-76E1-4969-A06B-8630EE6AA9C0}"/>
</file>

<file path=customXml/itemProps3.xml><?xml version="1.0" encoding="utf-8"?>
<ds:datastoreItem xmlns:ds="http://schemas.openxmlformats.org/officeDocument/2006/customXml" ds:itemID="{5C0C48F7-5AC1-4414-BA47-2C93F65767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877</Words>
  <Application>Microsoft Office PowerPoint</Application>
  <PresentationFormat>Widescreen</PresentationFormat>
  <Paragraphs>192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Arial</vt:lpstr>
      <vt:lpstr>Calibri</vt:lpstr>
      <vt:lpstr>Montserrat</vt:lpstr>
      <vt:lpstr>Montserrat </vt:lpstr>
      <vt:lpstr>Montserrat Medium</vt:lpstr>
      <vt:lpstr>Symbol</vt:lpstr>
      <vt:lpstr>Wingdings</vt:lpstr>
      <vt:lpstr>Cover Slides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Collier</dc:creator>
  <cp:lastModifiedBy>Louise Skeet</cp:lastModifiedBy>
  <cp:revision>3</cp:revision>
  <cp:lastPrinted>2023-09-12T13:58:21Z</cp:lastPrinted>
  <dcterms:created xsi:type="dcterms:W3CDTF">2023-09-12T09:37:12Z</dcterms:created>
  <dcterms:modified xsi:type="dcterms:W3CDTF">2025-04-10T08:49:19Z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0x0101000BA95F35445B8E46843E17EBE3F322EE</vt:lpwstr>
  </property>
  <property fmtid="{D5CDD505-2E9C-101B-9397-08002B2CF9AE}" pid="3" name="MediaServiceImageTags">
    <vt:lpwstr/>
  </property>
</Properties>
</file>