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02" r:id="rId3"/>
    <p:sldId id="303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04" r:id="rId23"/>
    <p:sldId id="297" r:id="rId24"/>
    <p:sldId id="298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/>
    <p:restoredTop sz="94521"/>
  </p:normalViewPr>
  <p:slideViewPr>
    <p:cSldViewPr snapToGrid="0">
      <p:cViewPr varScale="1">
        <p:scale>
          <a:sx n="120" d="100"/>
          <a:sy n="120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Participation</a:t>
            </a:r>
            <a:r>
              <a:rPr lang="en-US" baseline="0" dirty="0"/>
              <a:t> by Stage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36-9F48-BCCF-F34623D4A0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6-9F48-BCCF-F34623D4A0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36-9F48-BCCF-F34623D4A0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Stage 1</c:v>
                </c:pt>
                <c:pt idx="1">
                  <c:v>Stage 2</c:v>
                </c:pt>
                <c:pt idx="2">
                  <c:v>Stage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149</c:v>
                </c:pt>
                <c:pt idx="1">
                  <c:v>58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36-9F48-BCCF-F34623D4A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GenAI</a:t>
            </a:r>
            <a:r>
              <a:rPr lang="en-GB" dirty="0"/>
              <a:t> platforms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ChatGPT 3.5</c:v>
                </c:pt>
                <c:pt idx="1">
                  <c:v>Baidu Ernie Bot</c:v>
                </c:pt>
                <c:pt idx="2">
                  <c:v>ChatGPT 4.0</c:v>
                </c:pt>
                <c:pt idx="3">
                  <c:v>Other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125</c:v>
                </c:pt>
                <c:pt idx="1">
                  <c:v>78</c:v>
                </c:pt>
                <c:pt idx="2">
                  <c:v>41</c:v>
                </c:pt>
                <c:pt idx="3">
                  <c:v>72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4-7349-A015-581761502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959952"/>
        <c:axId val="332960672"/>
      </c:barChart>
      <c:catAx>
        <c:axId val="3329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60672"/>
        <c:crosses val="autoZero"/>
        <c:auto val="1"/>
        <c:lblAlgn val="ctr"/>
        <c:lblOffset val="100"/>
        <c:noMultiLvlLbl val="0"/>
      </c:catAx>
      <c:valAx>
        <c:axId val="3329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5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2C0E-94C9-D820-7600-1E14D240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F2059-A357-0C6B-3D3E-DE106EAAE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85398-01CD-D49E-3989-9998A93F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D0FBE-0AA7-530F-E163-6826C3B7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B05D6-2FCB-612C-3568-A5992910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2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1E9F-A745-3D91-226D-DC98C4F0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27081-806A-C7E6-5E9C-23433E6A2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3710E-52AC-68B1-3498-99CCA0B9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4F60-2C71-7F17-44BB-C8060ACB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0B22-84AF-8AEA-0FE1-6E0E6AA4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0DE5D-552B-F461-CDFA-CDA9B84E2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371E4-7118-5631-04F5-F611CDD0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97FD5-6E44-56F1-3DB4-253E5BAF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947D-17DA-D179-72F5-B39020BA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BC6E3-CAD0-9582-6452-68376B3A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D415-96EE-5F54-6E04-9B42E145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CD90-78A3-1162-E478-568822A2A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5078-5562-2402-711A-DE0A1ED4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469F-64A0-36CC-1232-58EE566C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90E0-4EF7-EB30-F30F-4C0C93F5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4BE8-0BC9-F8BD-DE97-4FFF09D7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AA9AE-5566-8756-B42C-60A850062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16D49-EBD4-7664-386A-2BD4930FE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7EAF8-4588-758A-066A-7473D8EB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CC9EF-83A2-B652-1890-CEF76B3C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CCFC-2753-DAA9-1CAD-70D6E758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6867-977B-F5B7-A670-3CC22CB8C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35355-406E-35D1-E609-6F0364C66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4FF1B-1AB6-0E80-2340-6D63C830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A6825-EEE8-30B4-7A7C-6798BE0F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AE76B-E4F6-6430-B858-B999F4EF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59B7-0C8E-D6F4-DCA6-E791BFD3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777A-B57F-2071-5C85-4CE1C4729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12E62-ACB5-7645-76B4-3D61D4B3E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0A51B-D17D-6F69-D662-337DA9886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F411C-62B7-B678-F9F2-5AAA90635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DED26-B7C9-8443-FA07-608C6A05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C2712-FE0D-64D4-468A-33236930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E9271-8F07-9871-3880-0E962B69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E076-C848-DDCD-436A-0A8C5378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85628-0D03-5828-5D55-03BC8A9B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B73D1-A1F5-2E71-D32C-D42E0D9A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8E38-D457-62AF-D600-DB9A09FD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0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BEA7E-1E71-4AE3-7CA8-6F5C65EF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0C522-7502-9D9B-BB99-36B02AE4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FE84D-F238-FD57-2E64-DE423FCE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3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732C-2803-77D9-5E71-404ECEC2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47F83-B8B3-ABFE-F5B3-09AA14BA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D2030-D126-8DEA-4348-DE9902630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F4A47-CFAD-E104-843E-1FA3E2FB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BEC85-F7D5-C07E-08B1-F406F2A7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EF1EF-B1CC-96BB-CA5D-18EE164A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6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5F14-2898-0FFF-B2E7-23F29BFA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4902B-4E49-AD1E-0C08-987E385CE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19EC7-AFCF-FB14-FA98-EDE5FC538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D1873-C328-CEB5-F926-D49186D5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63BBF-30AB-3AB3-E6D7-D516B5F2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29003-CCE6-C455-420D-776F9E0B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18CEA-AE3F-137F-C986-6808839D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25341-8458-D1C0-B0F0-E5CBF447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BCC42-8AB0-3B66-D508-9BA222A8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FC738-CA57-F64C-B542-00A0FB10387C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347B-2640-BA49-3EB9-436CADB8A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587AF-AB30-930B-14EA-F896E2E2D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6A0F5-03E2-7D44-81C4-421BF338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422/ijhep.v4i4.554" TargetMode="External"/><Relationship Id="rId7" Type="http://schemas.openxmlformats.org/officeDocument/2006/relationships/hyperlink" Target="https://www.russellgroup.ac.uk/sites/default/files/2025-01/Russell%20Group%20principles%20on%20generative%20AI%20in%20educatio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51/e3sconf/202344005001" TargetMode="External"/><Relationship Id="rId5" Type="http://schemas.openxmlformats.org/officeDocument/2006/relationships/hyperlink" Target="https://rm.coe.int/cefr-companion-volume-with-new-descriptors-2018/1680787989" TargetMode="External"/><Relationship Id="rId4" Type="http://schemas.openxmlformats.org/officeDocument/2006/relationships/hyperlink" Target="https://doi.org/10.1108/JME-10-2023-010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runchman@ucd.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ngdi.wang@dcu.ie" TargetMode="External"/><Relationship Id="rId4" Type="http://schemas.openxmlformats.org/officeDocument/2006/relationships/hyperlink" Target="mailto:samuel.brown@ucd.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5DD37-2574-50E7-EEDA-2FB3E9F80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5" y="1591322"/>
            <a:ext cx="9381778" cy="2402006"/>
          </a:xfrm>
        </p:spPr>
        <p:txBody>
          <a:bodyPr anchor="b">
            <a:noAutofit/>
          </a:bodyPr>
          <a:lstStyle/>
          <a:p>
            <a:r>
              <a:rPr lang="en-US" sz="3600" dirty="0">
                <a:effectLst>
                  <a:outerShdw blurRad="393700" dist="50800" dir="5400000" algn="ctr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Examining the usage of artificial intelligence (AI) for English for Academic Purposes (EAP) assignments among undergraduates at a transnational educational partnership college in China.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8C67C-E671-8498-F8F3-E370629D5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Alex Runchman (University College Dublin)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Sam Brown (Independent Scholar)</a:t>
            </a:r>
          </a:p>
          <a:p>
            <a:pPr algn="l"/>
            <a:r>
              <a:rPr lang="en-US" dirty="0" err="1">
                <a:solidFill>
                  <a:srgbClr val="FFFFFF"/>
                </a:solidFill>
              </a:rPr>
              <a:t>Mengdi</a:t>
            </a:r>
            <a:r>
              <a:rPr lang="en-US" dirty="0">
                <a:solidFill>
                  <a:srgbClr val="FFFFFF"/>
                </a:solidFill>
              </a:rPr>
              <a:t> Wang (Dublin City University)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EB423B3-23DF-9151-2F93-657CEBD0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327" y="344680"/>
            <a:ext cx="1892300" cy="90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8B89B-600A-0433-79CB-A630907C5E12}"/>
              </a:ext>
            </a:extLst>
          </p:cNvPr>
          <p:cNvSpPr txBox="1"/>
          <p:nvPr/>
        </p:nvSpPr>
        <p:spPr>
          <a:xfrm>
            <a:off x="221673" y="207818"/>
            <a:ext cx="339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alexander.runchman@ucd.ie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8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9BB08-937E-F176-C735-11F6D112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42D9A-D6D6-D7DA-7CED-2045D81B8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25035-8E5C-9BA4-8DC3-2DA062FBB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16722-74C8-5CB0-28C4-32EB633AB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F6157E3-B296-D37F-6686-C30D07B3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B1C14A-4CA2-826A-C7D6-DB13C754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141"/>
            <a:ext cx="4455060" cy="74192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aims of the study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FA006-D369-2300-A687-736A506A1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7" y="808322"/>
            <a:ext cx="5007857" cy="3338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2818D-3168-C098-FC9B-959C0831D3F6}"/>
              </a:ext>
            </a:extLst>
          </p:cNvPr>
          <p:cNvSpPr txBox="1"/>
          <p:nvPr/>
        </p:nvSpPr>
        <p:spPr>
          <a:xfrm>
            <a:off x="134825" y="4589685"/>
            <a:ext cx="590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mixed method study was employed.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Quantitative Research – a questionnaire.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Qualitative Research – three focus groups (</a:t>
            </a:r>
            <a:r>
              <a:rPr lang="en-GB" sz="2400" dirty="0"/>
              <a:t>S</a:t>
            </a:r>
            <a:r>
              <a:rPr lang="en-US" sz="2400" dirty="0" err="1"/>
              <a:t>tage</a:t>
            </a:r>
            <a:r>
              <a:rPr lang="en-US" sz="2400" dirty="0"/>
              <a:t> 1, Stage 2, and Stage 3).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4FAAD-FA37-5652-A5E9-2C85ADEFBF25}"/>
              </a:ext>
            </a:extLst>
          </p:cNvPr>
          <p:cNvSpPr txBox="1"/>
          <p:nvPr/>
        </p:nvSpPr>
        <p:spPr>
          <a:xfrm>
            <a:off x="6040580" y="2881525"/>
            <a:ext cx="61514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study was designed to learn more about:</a:t>
            </a:r>
          </a:p>
          <a:p>
            <a:pPr marL="4572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Current and former students’ usage of AI on EAP modules.</a:t>
            </a:r>
          </a:p>
          <a:p>
            <a:pPr marL="502920" indent="-45720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Their motivations for using AI.</a:t>
            </a:r>
          </a:p>
          <a:p>
            <a:pPr marL="502920" indent="-45720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Their familiarity with and opinion on departmental and university-wide guidelines on using AI.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43044-619D-7CBF-BDB1-64476CBC7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9FF3D5-8F75-AB02-23F6-97FCB1CE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60D17-FCE1-2B77-5BE9-D53063520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F5017-52DD-AFCD-9257-78A95EEF4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F3D5D52-154F-5071-D97A-68546565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D4CA96-20EF-5399-D221-62810256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8904"/>
            <a:ext cx="8354877" cy="135636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design of the study – Part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48B580-A036-1894-9B5D-A2CC7DDB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6" y="995312"/>
            <a:ext cx="6677669" cy="540505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Quantitative Research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questionnaire with 14 questions.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 question on Ss preferred Generative 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ChatGPT3.5/4;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Quilbot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others).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 Questions on AI usage at each stage of the writing process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generating ideas, planning, writing, error correction, feedback).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 questions on motivations for using 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English proficiency; achieve higher grade).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questions on the English Department’s guidelines and ethical usage of AI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(e.g. understanding; agree/disagree?).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A733-B3B2-DF2E-6B41-5C65C400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036" y="1269659"/>
            <a:ext cx="3060089" cy="306008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A6EBAB-85CC-585D-2D81-56D7739478E4}"/>
              </a:ext>
            </a:extLst>
          </p:cNvPr>
          <p:cNvSpPr txBox="1">
            <a:spLocks/>
          </p:cNvSpPr>
          <p:nvPr/>
        </p:nvSpPr>
        <p:spPr>
          <a:xfrm>
            <a:off x="6867917" y="4058296"/>
            <a:ext cx="5514329" cy="1957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Distributed to students learning at Stage 1 -3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out of 1080 students responded)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4 students excluded – Generative AI less common when they took the EAP course.</a:t>
            </a:r>
          </a:p>
        </p:txBody>
      </p:sp>
    </p:spTree>
    <p:extLst>
      <p:ext uri="{BB962C8B-B14F-4D97-AF65-F5344CB8AC3E}">
        <p14:creationId xmlns:p14="http://schemas.microsoft.com/office/powerpoint/2010/main" val="28257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4AB2F-1177-93D8-06DD-9649BF76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71A86D-CC60-995C-2816-7D3A12F91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99E42-454F-9A1C-D552-BA7DA824B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15282-6E20-D2A3-65E4-6A41E88A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B94B787-DCCF-80D4-2B83-A7AD9E35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4B62E2-C6B8-01B0-DFAB-BA2D37E06849}"/>
              </a:ext>
            </a:extLst>
          </p:cNvPr>
          <p:cNvSpPr txBox="1"/>
          <p:nvPr/>
        </p:nvSpPr>
        <p:spPr>
          <a:xfrm>
            <a:off x="4959605" y="1652596"/>
            <a:ext cx="723239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IE" sz="20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I have used AI to help me generate ideas for my formally-assessed assignments or homework for my English course. </a:t>
            </a:r>
            <a:endParaRPr lang="en-IE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ko-KR" altLang="en-US" sz="20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我会借用人工智能给出的一些观点，并用于自己的</a:t>
            </a:r>
            <a:r>
              <a:rPr lang="en-IE" sz="20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EAP</a:t>
            </a:r>
            <a:r>
              <a:rPr lang="ko-KR" altLang="en-US" sz="20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课程作业</a:t>
            </a:r>
            <a:r>
              <a:rPr lang="ko-KR" altLang="en-US" sz="20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中</a:t>
            </a:r>
            <a:r>
              <a:rPr lang="ko-KR" altLang="en-US" sz="20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ko-KR" alt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br>
              <a:rPr lang="ko-KR" alt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en-IE" sz="20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example: You told AI the topic of your assignment and asked it to provide you with information about the topic. You then used that information to help you write your assignment.</a:t>
            </a:r>
            <a:endParaRPr lang="en-IE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None/>
            </a:pPr>
            <a:r>
              <a:rPr lang="ko-KR" altLang="en-US" sz="2000" b="1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例如：你告诉人工智能你的作业主题，并要求它为你提供有关该主题的信息。然后直接使用该信息来帮助撰写作业</a:t>
            </a:r>
            <a:r>
              <a:rPr lang="ko-KR" altLang="en-US" sz="2000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ko-KR" alt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br>
              <a:rPr lang="ko-KR" altLang="en-US" dirty="0"/>
            </a:b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E8CF23-4EB2-A9B4-EB5C-49639E55EAC1}"/>
              </a:ext>
            </a:extLst>
          </p:cNvPr>
          <p:cNvSpPr txBox="1">
            <a:spLocks/>
          </p:cNvSpPr>
          <p:nvPr/>
        </p:nvSpPr>
        <p:spPr>
          <a:xfrm>
            <a:off x="469915" y="1905665"/>
            <a:ext cx="4019775" cy="304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Question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written in both English and Chinese.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Likert Scale for answers.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certain question Ss could write answer.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964BAB-FF2D-BE7C-0D8C-D56BE44D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980"/>
            <a:ext cx="8290560" cy="135636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design of the study – Part 1</a:t>
            </a:r>
          </a:p>
        </p:txBody>
      </p:sp>
    </p:spTree>
    <p:extLst>
      <p:ext uri="{BB962C8B-B14F-4D97-AF65-F5344CB8AC3E}">
        <p14:creationId xmlns:p14="http://schemas.microsoft.com/office/powerpoint/2010/main" val="19294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544E5-CB32-AE49-2ACF-87FA54A18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AF016E-0222-D304-141F-7F831F96C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26592-B60C-FAFF-8606-5BC4F491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91C857-A2DB-793B-32F2-27F4B7871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4C54899-6027-3EC5-2F20-340D8B97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30EA25-DDDF-419A-36E1-9C32AB59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899"/>
            <a:ext cx="7481455" cy="901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design of the study – Part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7AAD5D-A255-EDF6-5636-0E0F60B9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7" y="1157792"/>
            <a:ext cx="4513728" cy="45424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/>
              <a:t>Qualitative Research</a:t>
            </a:r>
          </a:p>
          <a:p>
            <a:r>
              <a:rPr lang="en-US" dirty="0"/>
              <a:t>Three focus groups.</a:t>
            </a:r>
          </a:p>
          <a:p>
            <a:r>
              <a:rPr lang="en-US" dirty="0"/>
              <a:t>Stage One, Stage Two and Stage Three Ss who had taken the questionnaire were invited to participate.</a:t>
            </a:r>
          </a:p>
          <a:p>
            <a:r>
              <a:rPr lang="en-US" dirty="0"/>
              <a:t>5-6 participants in each focus group (17 in total).</a:t>
            </a:r>
          </a:p>
          <a:p>
            <a:r>
              <a:rPr lang="en-US" dirty="0"/>
              <a:t>Divided into three sections: AI usage, motivation and guidelines.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8BA10-F062-64FF-1A86-CBD18FBA0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450" y="1656719"/>
            <a:ext cx="6397526" cy="42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2C2D-F2EE-6725-D513-22D54AD30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0CBE1-E3F4-D731-94C2-147188008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40D5F-3FB9-F60D-387E-27F11688C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0B6DF-3413-3E9A-7815-2370C1F53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AA2A6D3-5BE4-9B03-DC4A-01E1382F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8D7A323-9CF1-833D-F989-CF05A096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52" y="1774031"/>
            <a:ext cx="4913293" cy="35956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7362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2870C-DEA5-0F7F-97C9-45371B694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3FF01E-2E6B-E85F-4363-AC3AC5F7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453E0A-8AA3-5F01-DDC7-7860CB531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A23F88-A8F9-991B-7C6E-A068F7481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D30302C4-63D2-560F-1CAA-0B0E3EA2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B2FFAE-C480-1314-6C1A-B3DA3887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27"/>
            <a:ext cx="4835236" cy="782537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Quantitative Research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A47FB74-4DFE-C3B3-7DC1-CF15DC7CA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970344"/>
              </p:ext>
            </p:extLst>
          </p:nvPr>
        </p:nvGraphicFramePr>
        <p:xfrm>
          <a:off x="190247" y="1136073"/>
          <a:ext cx="6157039" cy="491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4F5747-A307-BB65-FE59-D61E276F8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153118"/>
              </p:ext>
            </p:extLst>
          </p:nvPr>
        </p:nvGraphicFramePr>
        <p:xfrm>
          <a:off x="5708073" y="1371600"/>
          <a:ext cx="6047101" cy="452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21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D705B1-0469-BACF-BFEB-A2CE6AE07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D6A03B-61FA-DE9E-7C5A-B3F8C87E7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135649-3411-4BE1-B531-3CE31195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82733-B861-2BD1-C211-C416E518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237699B-817A-A0D4-FAC5-F055A3F82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DDBF11-7950-945C-3EFB-4AC6EF55421C}"/>
              </a:ext>
            </a:extLst>
          </p:cNvPr>
          <p:cNvSpPr txBox="1"/>
          <p:nvPr/>
        </p:nvSpPr>
        <p:spPr>
          <a:xfrm>
            <a:off x="329041" y="105013"/>
            <a:ext cx="55059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AI is used for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‘Polishing vocabulary and sentence structures’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most prevalent. At least 71% of respondents used AI in this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74% of respondents have never used AI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 whole English homework or assignment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response in a question on writing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an essay.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generating ideas, planning and essay feedback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more than half of respondents have used AI in this way.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45733-58B0-6D7D-7638-DC366340C3F5}"/>
              </a:ext>
            </a:extLst>
          </p:cNvPr>
          <p:cNvSpPr txBox="1"/>
          <p:nvPr/>
        </p:nvSpPr>
        <p:spPr>
          <a:xfrm>
            <a:off x="6372581" y="1244044"/>
            <a:ext cx="4952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Motivations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Around 75% of respondents cited </a:t>
            </a:r>
            <a:r>
              <a:rPr lang="en-US" sz="2400" b="1" dirty="0">
                <a:solidFill>
                  <a:srgbClr val="0070C0"/>
                </a:solidFill>
              </a:rPr>
              <a:t>English proficiency</a:t>
            </a:r>
            <a:r>
              <a:rPr lang="en-US" sz="2400" dirty="0">
                <a:solidFill>
                  <a:srgbClr val="0070C0"/>
                </a:solidFill>
              </a:rPr>
              <a:t> or </a:t>
            </a:r>
            <a:r>
              <a:rPr lang="en-US" sz="2400" b="1" dirty="0">
                <a:solidFill>
                  <a:srgbClr val="0070C0"/>
                </a:solidFill>
              </a:rPr>
              <a:t>a desire for a higher grade/GPA.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Only 25% cited </a:t>
            </a:r>
            <a:r>
              <a:rPr lang="en-US" sz="2400" b="1" dirty="0"/>
              <a:t>pressure</a:t>
            </a:r>
            <a:r>
              <a:rPr lang="en-US" sz="2400" dirty="0"/>
              <a:t> or </a:t>
            </a:r>
            <a:r>
              <a:rPr lang="en-US" sz="2400" b="1" dirty="0"/>
              <a:t>dissatisfaction with their EAP course </a:t>
            </a:r>
            <a:r>
              <a:rPr lang="en-US" sz="2400" dirty="0"/>
              <a:t>as motivating 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an open question, 27 respondents referred </a:t>
            </a:r>
            <a:r>
              <a:rPr lang="en-US" sz="2400" b="1" dirty="0"/>
              <a:t>to a lack of ideas/inspiration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3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24296-212F-0AE2-B38D-58DEE966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2F59EB-FD11-50D5-62FC-CCB53D072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C27434-966C-2D49-651D-2439EDA97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B000EB-1F87-B6D0-953C-4ABD0D56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11DD5550-A2AE-A7D6-61F7-E3E601C0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A8A207-16ED-F758-B597-5BF8CF38F5BF}"/>
              </a:ext>
            </a:extLst>
          </p:cNvPr>
          <p:cNvSpPr txBox="1"/>
          <p:nvPr/>
        </p:nvSpPr>
        <p:spPr>
          <a:xfrm>
            <a:off x="986526" y="1307574"/>
            <a:ext cx="9400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Guidelines and Ethics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of respondents disagreed that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AI 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any way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unethical for their homework or assignments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85% claimed they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understood the department / their teacher’s guidelines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While only 15%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disagreed with the guidelines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50% claimed they were neutral towards them.</a:t>
            </a:r>
          </a:p>
        </p:txBody>
      </p:sp>
    </p:spTree>
    <p:extLst>
      <p:ext uri="{BB962C8B-B14F-4D97-AF65-F5344CB8AC3E}">
        <p14:creationId xmlns:p14="http://schemas.microsoft.com/office/powerpoint/2010/main" val="6304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FAAC4-55BD-8E9B-6FA4-17DE88ED2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9D71BB-AB10-1CC0-0E5C-E196EBAE4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8DDDAD-55D1-C702-BAA0-BA7F582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602D70-D28F-211D-A255-6EEEFBB3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622D4FA-EFCB-BDEB-B677-7E22D36E7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611373-417F-2F42-842D-D6988660CE60}"/>
              </a:ext>
            </a:extLst>
          </p:cNvPr>
          <p:cNvSpPr txBox="1"/>
          <p:nvPr/>
        </p:nvSpPr>
        <p:spPr>
          <a:xfrm>
            <a:off x="0" y="496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Qualitative Research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C023D-6961-B13E-3B7F-F9553308B7A3}"/>
              </a:ext>
            </a:extLst>
          </p:cNvPr>
          <p:cNvSpPr txBox="1"/>
          <p:nvPr/>
        </p:nvSpPr>
        <p:spPr>
          <a:xfrm>
            <a:off x="364374" y="1994140"/>
            <a:ext cx="114632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AI usage: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‘So when I'm writing my essay, I need to read a lot of literature. All of them are too long to read the words one by one, so I used kind of like an AI website. I forgot that website's name, but I would just put the files into the website, and it would give me the main idea of this literature.’</a:t>
            </a:r>
          </a:p>
          <a:p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‘Doris’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Stage 3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2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144A8A-2807-B650-35F9-1279BBAE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7A5C93-7D09-E037-1306-2AC523EB5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A7C86-3D6A-35C2-BA9B-B9EA59870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4829B-D5E1-4B84-D925-DACAF4FB4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DA7B9FA-2E66-ED55-3F78-5ADF0EFF1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754A5-8D5C-B56F-61FA-A38E292B1B5E}"/>
              </a:ext>
            </a:extLst>
          </p:cNvPr>
          <p:cNvSpPr txBox="1"/>
          <p:nvPr/>
        </p:nvSpPr>
        <p:spPr>
          <a:xfrm>
            <a:off x="0" y="762489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motivations: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use AI as a stronger search engine. It can’t take the thinking part but actually the thinking part is the most time-costly part in our homework. We should do it by ourselves. So I use AI only to give some more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colourful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evidence or example to me to support my point. The point should maybe think by myself and I use AI to find more complex information in a short time.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		‘Maggie’ – Stage 1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think in terms of saving time, when I'm writing, if it has some mistakes in vocabulary and grammar, I give it to my English teacher and maybe I can have the feedback one week later or never have the feedback. But if I ask AI, they will correct my mistake immediately and I can remember this and have a happy memory about it.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		‘Elaine’ – Stage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E6DD8-A30C-10D0-A38B-62F229154C7A}"/>
              </a:ext>
            </a:extLst>
          </p:cNvPr>
          <p:cNvSpPr txBox="1"/>
          <p:nvPr/>
        </p:nvSpPr>
        <p:spPr>
          <a:xfrm>
            <a:off x="0" y="496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Qualitative Research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2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logo on a white surface&#10;&#10;AI-generated content may be incorrect.">
            <a:extLst>
              <a:ext uri="{FF2B5EF4-FFF2-40B4-BE49-F238E27FC236}">
                <a16:creationId xmlns:a16="http://schemas.microsoft.com/office/drawing/2014/main" id="{691DA84F-835F-00D6-F16E-6C43E6366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3" y="412172"/>
            <a:ext cx="3780000" cy="2520000"/>
          </a:xfrm>
          <a:prstGeom prst="rect">
            <a:avLst/>
          </a:prstGeom>
        </p:spPr>
      </p:pic>
      <p:pic>
        <p:nvPicPr>
          <p:cNvPr id="15" name="Picture 14" descr="A cartoon character with short brown hair&#10;&#10;AI-generated content may be incorrect.">
            <a:extLst>
              <a:ext uri="{FF2B5EF4-FFF2-40B4-BE49-F238E27FC236}">
                <a16:creationId xmlns:a16="http://schemas.microsoft.com/office/drawing/2014/main" id="{0EB08F95-F92F-4307-50D1-E1F57DFA4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36" y="412172"/>
            <a:ext cx="2259310" cy="2520000"/>
          </a:xfrm>
          <a:prstGeom prst="rect">
            <a:avLst/>
          </a:prstGeom>
        </p:spPr>
      </p:pic>
      <p:pic>
        <p:nvPicPr>
          <p:cNvPr id="16" name="Picture 15" descr="A green and white logo&#10;&#10;AI-generated content may be incorrect.">
            <a:extLst>
              <a:ext uri="{FF2B5EF4-FFF2-40B4-BE49-F238E27FC236}">
                <a16:creationId xmlns:a16="http://schemas.microsoft.com/office/drawing/2014/main" id="{C7A0099C-FC90-54B8-F8C2-DCF9B0AB1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899" y="412172"/>
            <a:ext cx="2362500" cy="2520000"/>
          </a:xfrm>
          <a:prstGeom prst="rect">
            <a:avLst/>
          </a:prstGeom>
        </p:spPr>
      </p:pic>
      <p:pic>
        <p:nvPicPr>
          <p:cNvPr id="17" name="Picture 16" descr="A black and white logo&#10;&#10;AI-generated content may be incorrect.">
            <a:extLst>
              <a:ext uri="{FF2B5EF4-FFF2-40B4-BE49-F238E27FC236}">
                <a16:creationId xmlns:a16="http://schemas.microsoft.com/office/drawing/2014/main" id="{0E350F55-58AD-53DA-7666-E06861B98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83" y="3429000"/>
            <a:ext cx="3620690" cy="2520000"/>
          </a:xfrm>
          <a:prstGeom prst="rect">
            <a:avLst/>
          </a:prstGeom>
        </p:spPr>
      </p:pic>
      <p:pic>
        <p:nvPicPr>
          <p:cNvPr id="18" name="Picture 17" descr="A black square with white and blue letter h&#10;&#10;AI-generated content may be incorrect.">
            <a:extLst>
              <a:ext uri="{FF2B5EF4-FFF2-40B4-BE49-F238E27FC236}">
                <a16:creationId xmlns:a16="http://schemas.microsoft.com/office/drawing/2014/main" id="{0A456EA4-BED9-C9EB-FDB9-78EDCC37C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688" y="3383971"/>
            <a:ext cx="2392405" cy="25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16FBFE-64BE-E02B-80F9-5049D6426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8090" y="3383971"/>
            <a:ext cx="209011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0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E9BAB-5335-76B1-71E2-C13DC7EE2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CE6E4-DB9A-0B83-253D-7815C7341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E0E150-6681-35E3-8BBE-83028D673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0FC3B-FB49-8D89-CA90-61FD636E1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60A0E08-EDBC-E661-93CD-C73CFFA7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77E158-43C6-F69C-D9D1-70444979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112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Qualitative Research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86E3F-0925-B3F6-9A2B-38DCEBB7B425}"/>
              </a:ext>
            </a:extLst>
          </p:cNvPr>
          <p:cNvSpPr txBox="1"/>
          <p:nvPr/>
        </p:nvSpPr>
        <p:spPr>
          <a:xfrm>
            <a:off x="0" y="1108198"/>
            <a:ext cx="118147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On the ethics of using AI for homework and assignments:</a:t>
            </a:r>
          </a:p>
          <a:p>
            <a:endParaRPr lang="en-US" sz="2400" b="1" dirty="0"/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‘Well, I think if you, not academically, want to get an idea of how the lights work, how the switches work, I think you can ask AI how the light will be lit. I think the AI will give you a precise and correct answer and it will save you a lot of time. And I think there’s not any critical thinking. But academically, I think if we write an essay, we want to take our stance, we've got to do it ourselves. 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you've got a better understanding of the subject as a whole, you can know the pros and cons, you can know your opponent's idea and how you can develop your idea against theirs.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I think this is a process.’</a:t>
            </a: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‘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</a:rPr>
              <a:t>Qifan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’ – Stage 2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929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5CAE5-FF68-6716-39BA-54C7A91E0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C7A0A-8BCF-714B-E1A7-A7AB9995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2CB2C-5906-2739-501A-892962CB8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5E084-4BF0-3CBE-7E84-8F543D2A9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68594E6-304B-B548-2B47-F74C9F77A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9A3734-09C9-1973-D55B-8A61C4BD9C41}"/>
              </a:ext>
            </a:extLst>
          </p:cNvPr>
          <p:cNvSpPr txBox="1"/>
          <p:nvPr/>
        </p:nvSpPr>
        <p:spPr>
          <a:xfrm>
            <a:off x="0" y="496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of Findings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C0FF1-732F-75A9-A8FB-891ADB9F02B9}"/>
              </a:ext>
            </a:extLst>
          </p:cNvPr>
          <p:cNvSpPr txBox="1"/>
          <p:nvPr/>
        </p:nvSpPr>
        <p:spPr>
          <a:xfrm>
            <a:off x="190247" y="793063"/>
            <a:ext cx="120017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We’d anticipated GenAI use primarily as a writing tool,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but participants use it to: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summarize journal articles (perception of improved reading efficiency)</a:t>
            </a:r>
          </a:p>
          <a:p>
            <a:pPr marL="457200" indent="-457200"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fill gaps in existing knowledge / act as superior search engine (cultivate a deeper understanding of content).</a:t>
            </a:r>
          </a:p>
          <a:p>
            <a:pPr marL="457200" indent="-457200"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generate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immediate feedback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on linguistic issues.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Participants trusted their instincts rather than refer to specific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guidelines.</a:t>
            </a:r>
          </a:p>
        </p:txBody>
      </p:sp>
    </p:spTree>
    <p:extLst>
      <p:ext uri="{BB962C8B-B14F-4D97-AF65-F5344CB8AC3E}">
        <p14:creationId xmlns:p14="http://schemas.microsoft.com/office/powerpoint/2010/main" val="16473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D6814B-9067-E73A-FCA9-1FF2CB67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AAD226-08A7-3231-8F01-0B424748A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6D33B-445F-96A3-4753-ECA0710F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184B9-B9F7-CE1A-6DDE-752635F64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0D63470-951A-7172-606C-91A60CC58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D227F-A596-7AE6-B7C2-253FBFCF94EF}"/>
              </a:ext>
            </a:extLst>
          </p:cNvPr>
          <p:cNvSpPr txBox="1"/>
          <p:nvPr/>
        </p:nvSpPr>
        <p:spPr>
          <a:xfrm>
            <a:off x="2253926" y="2418190"/>
            <a:ext cx="7855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Implications: nurturing effective and responsible AI usage?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0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FC259-2358-0365-933F-8AE8BCE97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person and person shaking hands&#10;&#10;Description automatically generated">
            <a:extLst>
              <a:ext uri="{FF2B5EF4-FFF2-40B4-BE49-F238E27FC236}">
                <a16:creationId xmlns:a16="http://schemas.microsoft.com/office/drawing/2014/main" id="{3C4FA272-0737-A844-6F8E-03A6206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BDC41-1E86-3FE3-4F95-33DB500D7584}"/>
              </a:ext>
            </a:extLst>
          </p:cNvPr>
          <p:cNvSpPr txBox="1"/>
          <p:nvPr/>
        </p:nvSpPr>
        <p:spPr>
          <a:xfrm>
            <a:off x="7877974" y="-136706"/>
            <a:ext cx="559418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AI use as a form of mediation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38D8A-062C-D99C-C2CF-572A4AD227DE}"/>
              </a:ext>
            </a:extLst>
          </p:cNvPr>
          <p:cNvSpPr txBox="1"/>
          <p:nvPr/>
        </p:nvSpPr>
        <p:spPr>
          <a:xfrm>
            <a:off x="7877974" y="1622821"/>
            <a:ext cx="4310977" cy="5181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‘Very often when we use a language, several activities are involved; mediation combines reception, production and interaction. Also, in many cases, when we use language it is not just to communicate a message, but rather to develop an idea through what is often called ‘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languaging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’ (talking the idea through and hence articulating the thoughts) or to facilitate understanding and communication.’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(Council of Europe, 2018)</a:t>
            </a:r>
          </a:p>
        </p:txBody>
      </p:sp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0A6E7C65-6B34-AB61-67F1-C8BBB298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9" y="161972"/>
            <a:ext cx="1892300" cy="9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0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icrophone and piano">
            <a:extLst>
              <a:ext uri="{FF2B5EF4-FFF2-40B4-BE49-F238E27FC236}">
                <a16:creationId xmlns:a16="http://schemas.microsoft.com/office/drawing/2014/main" id="{59B6EB73-7FB8-235F-683D-F2F2923A4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6A0A0-E3B8-2C9C-130C-10B8A297EE25}"/>
              </a:ext>
            </a:extLst>
          </p:cNvPr>
          <p:cNvSpPr txBox="1"/>
          <p:nvPr/>
        </p:nvSpPr>
        <p:spPr>
          <a:xfrm>
            <a:off x="-4" y="-535420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Translanguaging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C1082-711B-4BA6-38A0-CAB8059F60DB}"/>
              </a:ext>
            </a:extLst>
          </p:cNvPr>
          <p:cNvSpPr txBox="1"/>
          <p:nvPr/>
        </p:nvSpPr>
        <p:spPr>
          <a:xfrm>
            <a:off x="145473" y="1364492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‘the ability of multilingual speakers to shuttle between languages treating the diverse languages that form their repertoire as an integrated system’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Canagarajah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2011, p. 401) 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A2B3B79-6901-1C73-3FE4-7D600B43D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6FE3C-4EDC-34AB-0128-41A6D947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6A61FD-EE61-9D04-2E83-CF5C1D35A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AEFA9-06EE-13D5-ABEF-497C3F6C0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551D6-0FEA-F26A-0CAF-E5B5F73D0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9B662345-490D-637C-6CC1-1A87D770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695385-6F09-5D0A-5F44-5B7DAC75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153"/>
            <a:ext cx="7737764" cy="49385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BED68-D044-8CFC-2B15-6B379B198E0D}"/>
              </a:ext>
            </a:extLst>
          </p:cNvPr>
          <p:cNvSpPr txBox="1"/>
          <p:nvPr/>
        </p:nvSpPr>
        <p:spPr>
          <a:xfrm>
            <a:off x="190247" y="1237098"/>
            <a:ext cx="118065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Amin, M. Y. M. (2023) ‘AI and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language learning: enhancing EFL classroom support and transforming assessment techniques’. </a:t>
            </a:r>
            <a:r>
              <a:rPr lang="en-US" sz="1600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International Journal of Higher Education Pedagogies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4(4), 1-15. </a:t>
            </a:r>
            <a:r>
              <a:rPr lang="en-US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https://doi.org/10.33422/ijhep.v4i4.554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Bannister, P.,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Elcade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Penalver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A. and Santamaria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Urbieta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A.(2023)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‘Transnational higher education cultures and generative AI: a nominal group study for policy development in English medium instruction’.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for Multicultural Education,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18(1/2), 173-191. </a:t>
            </a:r>
            <a:r>
              <a:rPr lang="en-US" sz="16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4" tooltip="DOI: https://doi.org/10.1108/JME-10-2023-010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https://doi.org/10.1108/JME-10-2023-0102</a:t>
            </a:r>
            <a:endParaRPr lang="en-US" sz="1600" b="0" i="0" u="none" strike="noStrike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Canagarajah</a:t>
            </a:r>
            <a:r>
              <a:rPr lang="en-US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(2011) </a:t>
            </a:r>
            <a:r>
              <a:rPr lang="en-IE" sz="1600" kern="100" spc="-2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Codemeshing</a:t>
            </a:r>
            <a:r>
              <a:rPr lang="en-IE" sz="1600" kern="1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Academic Writing: Identifying Teachable Strategies of Translanguaging</a:t>
            </a:r>
            <a:r>
              <a:rPr lang="en-IE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E" sz="16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Modern Language Journal</a:t>
            </a:r>
            <a:r>
              <a:rPr lang="en-IE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95(3), </a:t>
            </a:r>
            <a:r>
              <a:rPr lang="en-IE" sz="1600" kern="100" spc="-25" dirty="0">
                <a:solidFill>
                  <a:srgbClr val="3433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401-417</a:t>
            </a:r>
            <a:r>
              <a:rPr lang="en-IE" sz="1600" kern="1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IE" sz="1600" b="0" i="0" kern="100" spc="-25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Council of Europe (2018)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Common European Framework of Reference for Languages: Learning, Teaching, Assessment – Companion Volume with New Descriptors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https://rm.coe.int/cefr-companion-volume-with-new-descriptors-2018/1680787989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Hatmanto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E. D. and Sari, M. I. (2023) ‘Aligning theory and practice: leveraging ChatGPT for effective English language teaching and learning’. </a:t>
            </a:r>
            <a:r>
              <a:rPr lang="en-US" sz="1600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E3S Web Conf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440 05001, 1-18. </a:t>
            </a:r>
            <a:r>
              <a:rPr lang="en-US" sz="1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https://doi.org/10.1051/e3sconf/202344005001</a:t>
            </a:r>
            <a:endParaRPr lang="en-US" sz="16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Russell Group (2023) ‘</a:t>
            </a:r>
            <a:r>
              <a:rPr lang="en-IE" sz="1600" dirty="0"/>
              <a:t>Russell Group principles on the use of generative AI tools in education’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https://www.russellgroup.ac.uk/sites/default/files/2025-01/Russell%20Group%20principles%20on%20generative%20AI%20in%20education.pdf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i="0" dirty="0"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5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4FFFA-6157-AD7E-28B3-AFAFE059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741A3E-F06B-BF09-6F4E-FA9D2CADC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9FA1D0-AAEF-C498-19B6-2A2578922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205DB6-D27A-1938-05B8-8A16639EC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D7CD815-2C02-2E11-69CC-D430AE16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B42BA0-1F0B-1525-AECD-045BB479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47" y="158483"/>
            <a:ext cx="4728117" cy="7005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8AB21F-E4C7-AA6F-0169-EDC8FF11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075" y="2721846"/>
            <a:ext cx="2941598" cy="700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A1052-EECF-30B1-0075-75EF7C4EA50C}"/>
              </a:ext>
            </a:extLst>
          </p:cNvPr>
          <p:cNvSpPr txBox="1"/>
          <p:nvPr/>
        </p:nvSpPr>
        <p:spPr>
          <a:xfrm>
            <a:off x="3153525" y="5019707"/>
            <a:ext cx="9044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 Runchman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alexander.runchman@ucd.ie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 Brown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samuel.brown@ucd.ie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Mengdi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Wang (Dublin City University) 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mengdi.wang@dcu.ie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121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351CA-74A0-F9BE-6C35-30666DEDC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1DD60-5146-F218-91D2-A5892D35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748" y="81116"/>
            <a:ext cx="1676400" cy="105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1C9264-D42D-8AB2-56A9-7B468A28D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1443841"/>
            <a:ext cx="6825286" cy="3970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8801B-D64B-385E-7BF4-A669F1814F3E}"/>
              </a:ext>
            </a:extLst>
          </p:cNvPr>
          <p:cNvSpPr txBox="1"/>
          <p:nvPr/>
        </p:nvSpPr>
        <p:spPr>
          <a:xfrm>
            <a:off x="7552232" y="2121856"/>
            <a:ext cx="44767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‘staff should be equipped to support students to use generative AI tools effectively and appropriately in their learning experience.’</a:t>
            </a:r>
            <a:r>
              <a:rPr lang="en-IE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I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i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Russell Group (2023)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5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A7A675F-D903-10E5-E8BB-F6158AA8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44239B-1828-CBF8-B049-699BA91B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356" y="2188816"/>
            <a:ext cx="6601691" cy="248036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Research Design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Discussion of results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Summary of findings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9152E-D745-25C4-3C26-B1ECAE9C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912545-A788-E54E-3EFB-5E325E09B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25A798-63F6-2AF7-8118-6D3119ECA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81D558-5D3B-DA10-C8DE-9FD4FFAC4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D4345BC-F674-6EC3-53F3-67A66BE0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8D6771-0759-8FF6-D0ED-3BF632351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03147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B67B3-A71D-0267-D3A2-E737DA040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41427F-FC19-7596-839F-8BDA8796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7596AE-746B-197E-B7CB-247EFBD76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116717-63D8-8185-DC0E-E92ACFC8E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7685CA6D-45CC-91D6-63FB-7C22F063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DABBC-AD0B-B6A2-B2F7-3421A1695B16}"/>
              </a:ext>
            </a:extLst>
          </p:cNvPr>
          <p:cNvSpPr txBox="1"/>
          <p:nvPr/>
        </p:nvSpPr>
        <p:spPr>
          <a:xfrm>
            <a:off x="190247" y="157416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D8175-5851-D6A4-8477-FAA610230069}"/>
              </a:ext>
            </a:extLst>
          </p:cNvPr>
          <p:cNvSpPr txBox="1"/>
          <p:nvPr/>
        </p:nvSpPr>
        <p:spPr>
          <a:xfrm>
            <a:off x="190246" y="1805518"/>
            <a:ext cx="1162570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 offers…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‘students the opportunity to engage in language practice as they learn, mirroring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real-world language 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Language learners can now engage in conversations with AI-powered chatbots, such as those developed using Chat GPT technology’.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(Amin, 2023)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GPT chat corresponds flawlessly with the tenets of communicative language teaching (CLT) theory, which emphasizes the application of language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authentic contexts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facilitate meaningful communication.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Hatmanto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Sari, 2023)</a:t>
            </a:r>
          </a:p>
          <a:p>
            <a:endParaRPr lang="en-US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385AF-EC81-D48B-4E7D-2855326F52A5}"/>
              </a:ext>
            </a:extLst>
          </p:cNvPr>
          <p:cNvSpPr txBox="1"/>
          <p:nvPr/>
        </p:nvSpPr>
        <p:spPr>
          <a:xfrm>
            <a:off x="190247" y="1043022"/>
            <a:ext cx="380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In support…</a:t>
            </a:r>
          </a:p>
        </p:txBody>
      </p:sp>
    </p:spTree>
    <p:extLst>
      <p:ext uri="{BB962C8B-B14F-4D97-AF65-F5344CB8AC3E}">
        <p14:creationId xmlns:p14="http://schemas.microsoft.com/office/powerpoint/2010/main" val="17214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C4470-5413-E8DE-66EB-A6D37904D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52EEC2-7A79-7EC8-0737-B5A68C597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689B97-4485-ABBF-DC1B-D959F4648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D7032-CD04-30EB-D924-3F38C2A10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A60AFBD-A778-2A24-5E24-552D4A1F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E1226-11AF-AC52-5498-312C14367E83}"/>
              </a:ext>
            </a:extLst>
          </p:cNvPr>
          <p:cNvSpPr txBox="1"/>
          <p:nvPr/>
        </p:nvSpPr>
        <p:spPr>
          <a:xfrm>
            <a:off x="190246" y="1832557"/>
            <a:ext cx="73387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Concerns of AI use…</a:t>
            </a:r>
            <a:endParaRPr lang="en-US" sz="2200" dirty="0"/>
          </a:p>
          <a:p>
            <a:pPr algn="just"/>
            <a:r>
              <a:rPr lang="en-US" sz="2200" dirty="0"/>
              <a:t>‘…are particularly acute in higher education (HE) contexts where assessments are high-stakes and foundational to degree conferral. This owes principally to the risk that GenAI text generators offer the possibility of </a:t>
            </a:r>
            <a:r>
              <a:rPr lang="en-US" sz="2200" b="1" dirty="0"/>
              <a:t>conjuring up coherent, human-like text</a:t>
            </a:r>
            <a:r>
              <a:rPr lang="en-US" sz="2200" dirty="0"/>
              <a:t> on virtually any topic with just a simple prompt, raising concerns about </a:t>
            </a:r>
            <a:r>
              <a:rPr lang="en-US" sz="2200" b="1" dirty="0"/>
              <a:t>plagiarism and cheating </a:t>
            </a:r>
            <a:r>
              <a:rPr lang="en-US" sz="2200" dirty="0"/>
              <a:t>on assignments and exams’</a:t>
            </a:r>
          </a:p>
          <a:p>
            <a:pPr algn="just"/>
            <a:endParaRPr lang="en-US" sz="2200" dirty="0"/>
          </a:p>
          <a:p>
            <a:r>
              <a:rPr lang="en-US" sz="2200" dirty="0"/>
              <a:t>			(Bannister, Penalver &amp; Urbieta, 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4C4B5-4A33-2968-2D2F-6FCC66BD00AD}"/>
              </a:ext>
            </a:extLst>
          </p:cNvPr>
          <p:cNvSpPr txBox="1"/>
          <p:nvPr/>
        </p:nvSpPr>
        <p:spPr>
          <a:xfrm>
            <a:off x="190247" y="157416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D0AF1-0F55-8C8B-FB66-3458C6CAFACC}"/>
              </a:ext>
            </a:extLst>
          </p:cNvPr>
          <p:cNvSpPr txBox="1"/>
          <p:nvPr/>
        </p:nvSpPr>
        <p:spPr>
          <a:xfrm>
            <a:off x="190247" y="1043022"/>
            <a:ext cx="380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In opposition…</a:t>
            </a:r>
          </a:p>
        </p:txBody>
      </p:sp>
    </p:spTree>
    <p:extLst>
      <p:ext uri="{BB962C8B-B14F-4D97-AF65-F5344CB8AC3E}">
        <p14:creationId xmlns:p14="http://schemas.microsoft.com/office/powerpoint/2010/main" val="6834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33BE6-91FD-393F-664B-1CFEAE2C8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606C3E-2105-EDB3-6CE9-56CFC430C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0E254E-69DD-D3E7-E880-76DE9F889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A47E7-BB50-54E8-6AE1-2FC3F4C4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71F5899-C960-63FA-2BDA-31E83187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E07B9A-56AE-0825-D691-AA869DC3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996"/>
            <a:ext cx="4731132" cy="901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2022/23 Academic Year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67D1F5C-46CD-3F96-3E13-88F2A7191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49" y="1344655"/>
            <a:ext cx="5807351" cy="2260835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Autumn Semester</a:t>
            </a:r>
          </a:p>
          <a:p>
            <a:pPr marL="45720" indent="0" algn="ctr">
              <a:buNone/>
            </a:pP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Seminar discussion.</a:t>
            </a:r>
          </a:p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Compare-Contrast Essay (coursework).</a:t>
            </a:r>
          </a:p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Reading into Writing Exam.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591C369-BDB1-3ED9-3495-79DDD6406C6D}"/>
              </a:ext>
            </a:extLst>
          </p:cNvPr>
          <p:cNvSpPr txBox="1">
            <a:spLocks/>
          </p:cNvSpPr>
          <p:nvPr/>
        </p:nvSpPr>
        <p:spPr>
          <a:xfrm>
            <a:off x="235187" y="3858178"/>
            <a:ext cx="5612933" cy="2183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Noticeable overall improvement in SSs’ written output for C-C Essay compared to previous years.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reflected in written output for reading-into-writing exam and spoken output for seminar discussion.</a:t>
            </a:r>
          </a:p>
          <a:p>
            <a:endParaRPr lang="en-US" dirty="0"/>
          </a:p>
          <a:p>
            <a:pPr marL="45720" indent="0">
              <a:buFont typeface="Corbel" pitchFamily="34" charset="0"/>
              <a:buNone/>
            </a:pP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E33886A-A348-6A8A-C2DA-758AF1C63152}"/>
              </a:ext>
            </a:extLst>
          </p:cNvPr>
          <p:cNvSpPr txBox="1">
            <a:spLocks/>
          </p:cNvSpPr>
          <p:nvPr/>
        </p:nvSpPr>
        <p:spPr>
          <a:xfrm>
            <a:off x="5937432" y="1218285"/>
            <a:ext cx="5917375" cy="2513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Semester</a:t>
            </a: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Font typeface="Corbel" pitchFamily="34" charset="0"/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Annotated Bibliography (coursework).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Researched Argumentative Essay (coursework).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Presentation.</a:t>
            </a:r>
          </a:p>
          <a:p>
            <a:endParaRPr lang="en-US" dirty="0"/>
          </a:p>
          <a:p>
            <a:pPr marL="45720" indent="0">
              <a:buFont typeface="Corbel" pitchFamily="34" charset="0"/>
              <a:buNone/>
            </a:pP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77ECAB8-AF96-C0DE-02DA-6E0D22B9D89F}"/>
              </a:ext>
            </a:extLst>
          </p:cNvPr>
          <p:cNvSpPr txBox="1">
            <a:spLocks/>
          </p:cNvSpPr>
          <p:nvPr/>
        </p:nvSpPr>
        <p:spPr>
          <a:xfrm>
            <a:off x="5848120" y="3858178"/>
            <a:ext cx="6108693" cy="2436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higher proportion of A/A- grades for the Annotated Bibliography than in previous years.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Suspicions of AI usage in all assessments. At this stage, students were discouraged from using AI but there were no formal guidelines in place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  <a:p>
            <a:pPr marL="45720" indent="0">
              <a:buFont typeface="Corbe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95673-6AA4-68A8-CE4F-92CFF0B9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526E34-3495-AFED-E08C-14E977AB5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DE009-3CC7-82D3-64EF-E88044747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9C8B8-7AD1-98F9-D2BA-9DD511808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F34A4F10-40BC-E180-3B8D-BCB652C1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3" y="342082"/>
            <a:ext cx="1892300" cy="90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E09A1-2FE8-15FD-C291-32B71FB16CCD}"/>
              </a:ext>
            </a:extLst>
          </p:cNvPr>
          <p:cNvSpPr txBox="1"/>
          <p:nvPr/>
        </p:nvSpPr>
        <p:spPr>
          <a:xfrm>
            <a:off x="989611" y="1784263"/>
            <a:ext cx="6097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Research Design</a:t>
            </a:r>
          </a:p>
        </p:txBody>
      </p:sp>
    </p:spTree>
    <p:extLst>
      <p:ext uri="{BB962C8B-B14F-4D97-AF65-F5344CB8AC3E}">
        <p14:creationId xmlns:p14="http://schemas.microsoft.com/office/powerpoint/2010/main" val="76712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95F35445B8E46843E17EBE3F322EE" ma:contentTypeVersion="15" ma:contentTypeDescription="Create a new document." ma:contentTypeScope="" ma:versionID="ae19fd5b87ed091d428f6e1a9a60b7b8">
  <xsd:schema xmlns:xsd="http://www.w3.org/2001/XMLSchema" xmlns:xs="http://www.w3.org/2001/XMLSchema" xmlns:p="http://schemas.microsoft.com/office/2006/metadata/properties" xmlns:ns2="4f4c8cdb-37f4-4997-81f5-f3932bc0df93" xmlns:ns3="d4bcb103-c995-47d6-b12d-126e71d4768c" xmlns:ns4="89e50f9b-d687-48d2-ac14-a850e9ea868f" targetNamespace="http://schemas.microsoft.com/office/2006/metadata/properties" ma:root="true" ma:fieldsID="8c656df978680bab1b3b33e94fff2e6f" ns2:_="" ns3:_="" ns4:_="">
    <xsd:import namespace="4f4c8cdb-37f4-4997-81f5-f3932bc0df93"/>
    <xsd:import namespace="d4bcb103-c995-47d6-b12d-126e71d4768c"/>
    <xsd:import namespace="89e50f9b-d687-48d2-ac14-a850e9ea86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c8cdb-37f4-4997-81f5-f3932bc0d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2436211-1ade-492a-a617-36d0ab6ef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cb103-c995-47d6-b12d-126e71d476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50f9b-d687-48d2-ac14-a850e9ea868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3446de7-1015-4886-9df1-c8fec6ea2663}" ma:internalName="TaxCatchAll" ma:showField="CatchAllData" ma:web="d4bcb103-c995-47d6-b12d-126e71d476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4c8cdb-37f4-4997-81f5-f3932bc0df93">
      <Terms xmlns="http://schemas.microsoft.com/office/infopath/2007/PartnerControls"/>
    </lcf76f155ced4ddcb4097134ff3c332f>
    <TaxCatchAll xmlns="89e50f9b-d687-48d2-ac14-a850e9ea868f" xsi:nil="true"/>
  </documentManagement>
</p:properties>
</file>

<file path=customXml/itemProps1.xml><?xml version="1.0" encoding="utf-8"?>
<ds:datastoreItem xmlns:ds="http://schemas.openxmlformats.org/officeDocument/2006/customXml" ds:itemID="{67EE0505-5424-4D55-AF7F-F08416478A61}"/>
</file>

<file path=customXml/itemProps2.xml><?xml version="1.0" encoding="utf-8"?>
<ds:datastoreItem xmlns:ds="http://schemas.openxmlformats.org/officeDocument/2006/customXml" ds:itemID="{13FCC0B6-F012-4034-B010-082B0FE6B386}"/>
</file>

<file path=customXml/itemProps3.xml><?xml version="1.0" encoding="utf-8"?>
<ds:datastoreItem xmlns:ds="http://schemas.openxmlformats.org/officeDocument/2006/customXml" ds:itemID="{6B530671-2CAC-43BB-8E7B-1D8015FD5A67}"/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1915</Words>
  <Application>Microsoft Macintosh PowerPoint</Application>
  <PresentationFormat>Widescreen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Corbel</vt:lpstr>
      <vt:lpstr>Tahoma</vt:lpstr>
      <vt:lpstr>Times New Roman</vt:lpstr>
      <vt:lpstr>Office Theme</vt:lpstr>
      <vt:lpstr>Examining the usage of artificial intelligence (AI) for English for Academic Purposes (EAP) assignments among undergraduates at a transnational educational partnership college in China.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2022/23 Academic Year</vt:lpstr>
      <vt:lpstr>PowerPoint Presentation</vt:lpstr>
      <vt:lpstr>The aims of the study</vt:lpstr>
      <vt:lpstr>The design of the study – Part 1</vt:lpstr>
      <vt:lpstr>The design of the study – Part 1</vt:lpstr>
      <vt:lpstr>The design of the study – Part 2</vt:lpstr>
      <vt:lpstr>Results</vt:lpstr>
      <vt:lpstr>Quantitative Research</vt:lpstr>
      <vt:lpstr>PowerPoint Presentation</vt:lpstr>
      <vt:lpstr>PowerPoint Presentation</vt:lpstr>
      <vt:lpstr>PowerPoint Presentation</vt:lpstr>
      <vt:lpstr>PowerPoint Presentation</vt:lpstr>
      <vt:lpstr>Qualitative Research</vt:lpstr>
      <vt:lpstr>PowerPoint Presentation</vt:lpstr>
      <vt:lpstr>PowerPoint Presentation</vt:lpstr>
      <vt:lpstr>PowerPoint Presentation</vt:lpstr>
      <vt:lpstr>PowerPoint Presentation</vt:lpstr>
      <vt:lpstr>References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Kelly</dc:creator>
  <cp:lastModifiedBy>Alexander Runchman</cp:lastModifiedBy>
  <cp:revision>13</cp:revision>
  <dcterms:created xsi:type="dcterms:W3CDTF">2024-08-02T21:15:09Z</dcterms:created>
  <dcterms:modified xsi:type="dcterms:W3CDTF">2025-04-10T10:05:43Z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0x0101000BA95F35445B8E46843E17EBE3F322EE</vt:lpwstr>
  </property>
</Properties>
</file>