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9" r:id="rId6"/>
    <p:sldMasterId id="2147483691" r:id="rId7"/>
    <p:sldMasterId id="2147483703" r:id="rId8"/>
    <p:sldMasterId id="2147483714" r:id="rId9"/>
    <p:sldMasterId id="2147483726" r:id="rId10"/>
    <p:sldMasterId id="2147483738" r:id="rId11"/>
    <p:sldMasterId id="2147483750" r:id="rId12"/>
    <p:sldMasterId id="2147483762" r:id="rId13"/>
    <p:sldMasterId id="2147483774" r:id="rId14"/>
  </p:sldMasterIdLst>
  <p:notesMasterIdLst>
    <p:notesMasterId r:id="rId120"/>
  </p:notesMasterIdLst>
  <p:sldIdLst>
    <p:sldId id="264" r:id="rId15"/>
    <p:sldId id="257" r:id="rId16"/>
    <p:sldId id="258" r:id="rId17"/>
    <p:sldId id="265" r:id="rId18"/>
    <p:sldId id="266" r:id="rId19"/>
    <p:sldId id="267" r:id="rId20"/>
    <p:sldId id="268" r:id="rId21"/>
    <p:sldId id="269" r:id="rId22"/>
    <p:sldId id="270" r:id="rId23"/>
    <p:sldId id="271" r:id="rId24"/>
    <p:sldId id="272" r:id="rId25"/>
    <p:sldId id="273" r:id="rId26"/>
    <p:sldId id="297" r:id="rId27"/>
    <p:sldId id="299" r:id="rId28"/>
    <p:sldId id="300" r:id="rId29"/>
    <p:sldId id="278" r:id="rId30"/>
    <p:sldId id="275" r:id="rId31"/>
    <p:sldId id="279" r:id="rId32"/>
    <p:sldId id="281" r:id="rId33"/>
    <p:sldId id="284" r:id="rId34"/>
    <p:sldId id="301" r:id="rId35"/>
    <p:sldId id="302" r:id="rId36"/>
    <p:sldId id="295" r:id="rId37"/>
    <p:sldId id="294" r:id="rId38"/>
    <p:sldId id="296" r:id="rId39"/>
    <p:sldId id="293"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423" r:id="rId55"/>
    <p:sldId id="432" r:id="rId56"/>
    <p:sldId id="425" r:id="rId57"/>
    <p:sldId id="426" r:id="rId58"/>
    <p:sldId id="427" r:id="rId59"/>
    <p:sldId id="428" r:id="rId60"/>
    <p:sldId id="433" r:id="rId61"/>
    <p:sldId id="430" r:id="rId62"/>
    <p:sldId id="434" r:id="rId63"/>
    <p:sldId id="435" r:id="rId64"/>
    <p:sldId id="387" r:id="rId65"/>
    <p:sldId id="385" r:id="rId66"/>
    <p:sldId id="389" r:id="rId67"/>
    <p:sldId id="388" r:id="rId68"/>
    <p:sldId id="390" r:id="rId69"/>
    <p:sldId id="391" r:id="rId70"/>
    <p:sldId id="392" r:id="rId71"/>
    <p:sldId id="383" r:id="rId72"/>
    <p:sldId id="436" r:id="rId73"/>
    <p:sldId id="437" r:id="rId74"/>
    <p:sldId id="438" r:id="rId75"/>
    <p:sldId id="439" r:id="rId76"/>
    <p:sldId id="440" r:id="rId77"/>
    <p:sldId id="441" r:id="rId78"/>
    <p:sldId id="442" r:id="rId79"/>
    <p:sldId id="443" r:id="rId80"/>
    <p:sldId id="444" r:id="rId81"/>
    <p:sldId id="445" r:id="rId82"/>
    <p:sldId id="446" r:id="rId83"/>
    <p:sldId id="447" r:id="rId84"/>
    <p:sldId id="448" r:id="rId85"/>
    <p:sldId id="449" r:id="rId86"/>
    <p:sldId id="450" r:id="rId87"/>
    <p:sldId id="452" r:id="rId88"/>
    <p:sldId id="453" r:id="rId89"/>
    <p:sldId id="454" r:id="rId90"/>
    <p:sldId id="274" r:id="rId91"/>
    <p:sldId id="451" r:id="rId92"/>
    <p:sldId id="455" r:id="rId93"/>
    <p:sldId id="456" r:id="rId94"/>
    <p:sldId id="457" r:id="rId95"/>
    <p:sldId id="458" r:id="rId96"/>
    <p:sldId id="459" r:id="rId97"/>
    <p:sldId id="460" r:id="rId98"/>
    <p:sldId id="461" r:id="rId99"/>
    <p:sldId id="462" r:id="rId100"/>
    <p:sldId id="463" r:id="rId101"/>
    <p:sldId id="464" r:id="rId102"/>
    <p:sldId id="465" r:id="rId103"/>
    <p:sldId id="466" r:id="rId104"/>
    <p:sldId id="467" r:id="rId105"/>
    <p:sldId id="468" r:id="rId106"/>
    <p:sldId id="469" r:id="rId107"/>
    <p:sldId id="470" r:id="rId108"/>
    <p:sldId id="471" r:id="rId109"/>
    <p:sldId id="472" r:id="rId110"/>
    <p:sldId id="473" r:id="rId111"/>
    <p:sldId id="474" r:id="rId112"/>
    <p:sldId id="475" r:id="rId113"/>
    <p:sldId id="476" r:id="rId114"/>
    <p:sldId id="477" r:id="rId115"/>
    <p:sldId id="478" r:id="rId116"/>
    <p:sldId id="479" r:id="rId117"/>
    <p:sldId id="480" r:id="rId118"/>
    <p:sldId id="481"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E8EFBE-5A17-4A74-8481-26F78434B237}">
          <p14:sldIdLst/>
        </p14:section>
        <p14:section name="2" id="{61787496-721F-4332-8C1D-F3D57EF49BFF}">
          <p14:sldIdLst>
            <p14:sldId id="264"/>
            <p14:sldId id="257"/>
            <p14:sldId id="258"/>
            <p14:sldId id="265"/>
            <p14:sldId id="266"/>
            <p14:sldId id="267"/>
            <p14:sldId id="268"/>
            <p14:sldId id="269"/>
            <p14:sldId id="270"/>
            <p14:sldId id="271"/>
          </p14:sldIdLst>
        </p14:section>
        <p14:section name="3" id="{BB3A6870-820D-4B73-A061-CEF2A58DC7BF}">
          <p14:sldIdLst>
            <p14:sldId id="272"/>
            <p14:sldId id="273"/>
            <p14:sldId id="297"/>
            <p14:sldId id="299"/>
            <p14:sldId id="300"/>
            <p14:sldId id="278"/>
            <p14:sldId id="275"/>
            <p14:sldId id="279"/>
            <p14:sldId id="281"/>
            <p14:sldId id="284"/>
            <p14:sldId id="301"/>
            <p14:sldId id="302"/>
            <p14:sldId id="295"/>
            <p14:sldId id="294"/>
            <p14:sldId id="296"/>
            <p14:sldId id="293"/>
          </p14:sldIdLst>
        </p14:section>
        <p14:section name="4" id="{A1304E7F-AE51-47FF-87CB-EE90B9C98E29}">
          <p14:sldIdLst>
            <p14:sldId id="303"/>
            <p14:sldId id="304"/>
            <p14:sldId id="305"/>
            <p14:sldId id="306"/>
            <p14:sldId id="307"/>
            <p14:sldId id="308"/>
            <p14:sldId id="309"/>
            <p14:sldId id="310"/>
            <p14:sldId id="311"/>
            <p14:sldId id="312"/>
            <p14:sldId id="313"/>
            <p14:sldId id="314"/>
            <p14:sldId id="315"/>
            <p14:sldId id="316"/>
          </p14:sldIdLst>
        </p14:section>
        <p14:section name="5" id="{2D876CA0-E25E-436A-8829-F6BF8969C573}">
          <p14:sldIdLst>
            <p14:sldId id="423"/>
            <p14:sldId id="432"/>
            <p14:sldId id="425"/>
            <p14:sldId id="426"/>
            <p14:sldId id="427"/>
            <p14:sldId id="428"/>
            <p14:sldId id="433"/>
            <p14:sldId id="430"/>
            <p14:sldId id="434"/>
          </p14:sldIdLst>
        </p14:section>
        <p14:section name="6" id="{9902B730-C0BD-4024-BB1E-F276F93ACB35}">
          <p14:sldIdLst>
            <p14:sldId id="435"/>
            <p14:sldId id="387"/>
            <p14:sldId id="385"/>
            <p14:sldId id="389"/>
            <p14:sldId id="388"/>
            <p14:sldId id="390"/>
            <p14:sldId id="391"/>
            <p14:sldId id="392"/>
            <p14:sldId id="383"/>
            <p14:sldId id="436"/>
            <p14:sldId id="437"/>
          </p14:sldIdLst>
        </p14:section>
        <p14:section name="7" id="{5DC3C8A3-C609-4E44-A175-D7A0359437E5}">
          <p14:sldIdLst>
            <p14:sldId id="438"/>
            <p14:sldId id="439"/>
            <p14:sldId id="440"/>
            <p14:sldId id="441"/>
            <p14:sldId id="442"/>
            <p14:sldId id="443"/>
            <p14:sldId id="444"/>
            <p14:sldId id="445"/>
          </p14:sldIdLst>
        </p14:section>
        <p14:section name="8" id="{17B04932-0B10-4959-B073-65257B25FD0E}">
          <p14:sldIdLst>
            <p14:sldId id="446"/>
            <p14:sldId id="447"/>
            <p14:sldId id="448"/>
            <p14:sldId id="449"/>
            <p14:sldId id="450"/>
            <p14:sldId id="452"/>
            <p14:sldId id="453"/>
            <p14:sldId id="454"/>
            <p14:sldId id="274"/>
            <p14:sldId id="451"/>
            <p14:sldId id="455"/>
          </p14:sldIdLst>
        </p14:section>
        <p14:section name="9" id="{985A6796-C0FD-4853-8534-84B30A93B241}">
          <p14:sldIdLst>
            <p14:sldId id="456"/>
            <p14:sldId id="457"/>
            <p14:sldId id="458"/>
            <p14:sldId id="459"/>
            <p14:sldId id="460"/>
            <p14:sldId id="461"/>
            <p14:sldId id="462"/>
            <p14:sldId id="463"/>
          </p14:sldIdLst>
        </p14:section>
        <p14:section name="10" id="{C1A84DB5-8D43-43CA-81B9-77507EA7F8CC}">
          <p14:sldIdLst>
            <p14:sldId id="464"/>
            <p14:sldId id="465"/>
            <p14:sldId id="466"/>
            <p14:sldId id="467"/>
            <p14:sldId id="468"/>
            <p14:sldId id="469"/>
            <p14:sldId id="470"/>
            <p14:sldId id="471"/>
            <p14:sldId id="472"/>
          </p14:sldIdLst>
        </p14:section>
        <p14:section name="11" id="{16721684-13F8-46E0-9C1F-C7CC343D3DEC}">
          <p14:sldIdLst>
            <p14:sldId id="473"/>
            <p14:sldId id="474"/>
            <p14:sldId id="475"/>
            <p14:sldId id="476"/>
            <p14:sldId id="477"/>
            <p14:sldId id="478"/>
            <p14:sldId id="479"/>
            <p14:sldId id="480"/>
            <p14:sldId id="4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AB221-7706-45D9-B542-7D8B770FB5F1}" v="13" dt="2025-04-16T12:27:30.207"/>
    <p1510:client id="{E863BD9D-2936-9A44-9B31-BF7B3C0D6A2A}" v="97" dt="2025-04-16T15:11:22.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ableStyles" Target="tableStyle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tair Watts" userId="a14bfe65-0b21-452d-87c1-fd12ac57ed2f" providerId="ADAL" clId="{732AB221-7706-45D9-B542-7D8B770FB5F1}"/>
    <pc:docChg chg="custSel addSld delSld modSld addSection delSection modSection">
      <pc:chgData name="Alistair Watts" userId="a14bfe65-0b21-452d-87c1-fd12ac57ed2f" providerId="ADAL" clId="{732AB221-7706-45D9-B542-7D8B770FB5F1}" dt="2025-04-16T12:27:30.193" v="34"/>
      <pc:docMkLst>
        <pc:docMk/>
      </pc:docMkLst>
      <pc:sldChg chg="add">
        <pc:chgData name="Alistair Watts" userId="a14bfe65-0b21-452d-87c1-fd12ac57ed2f" providerId="ADAL" clId="{732AB221-7706-45D9-B542-7D8B770FB5F1}" dt="2025-04-16T12:17:00.144" v="0"/>
        <pc:sldMkLst>
          <pc:docMk/>
          <pc:sldMk cId="109857222" sldId="256"/>
        </pc:sldMkLst>
      </pc:sldChg>
      <pc:sldChg chg="add">
        <pc:chgData name="Alistair Watts" userId="a14bfe65-0b21-452d-87c1-fd12ac57ed2f" providerId="ADAL" clId="{732AB221-7706-45D9-B542-7D8B770FB5F1}" dt="2025-04-16T12:17:54.411" v="5"/>
        <pc:sldMkLst>
          <pc:docMk/>
          <pc:sldMk cId="1584577814" sldId="257"/>
        </pc:sldMkLst>
      </pc:sldChg>
      <pc:sldChg chg="add">
        <pc:chgData name="Alistair Watts" userId="a14bfe65-0b21-452d-87c1-fd12ac57ed2f" providerId="ADAL" clId="{732AB221-7706-45D9-B542-7D8B770FB5F1}" dt="2025-04-16T12:17:54.411" v="5"/>
        <pc:sldMkLst>
          <pc:docMk/>
          <pc:sldMk cId="2670588158" sldId="258"/>
        </pc:sldMkLst>
      </pc:sldChg>
      <pc:sldChg chg="add">
        <pc:chgData name="Alistair Watts" userId="a14bfe65-0b21-452d-87c1-fd12ac57ed2f" providerId="ADAL" clId="{732AB221-7706-45D9-B542-7D8B770FB5F1}" dt="2025-04-16T12:17:00.144" v="0"/>
        <pc:sldMkLst>
          <pc:docMk/>
          <pc:sldMk cId="1811649280" sldId="259"/>
        </pc:sldMkLst>
      </pc:sldChg>
      <pc:sldChg chg="add">
        <pc:chgData name="Alistair Watts" userId="a14bfe65-0b21-452d-87c1-fd12ac57ed2f" providerId="ADAL" clId="{732AB221-7706-45D9-B542-7D8B770FB5F1}" dt="2025-04-16T12:17:00.144" v="0"/>
        <pc:sldMkLst>
          <pc:docMk/>
          <pc:sldMk cId="1697740387" sldId="260"/>
        </pc:sldMkLst>
      </pc:sldChg>
      <pc:sldChg chg="add">
        <pc:chgData name="Alistair Watts" userId="a14bfe65-0b21-452d-87c1-fd12ac57ed2f" providerId="ADAL" clId="{732AB221-7706-45D9-B542-7D8B770FB5F1}" dt="2025-04-16T12:17:00.144" v="0"/>
        <pc:sldMkLst>
          <pc:docMk/>
          <pc:sldMk cId="2416757119" sldId="261"/>
        </pc:sldMkLst>
      </pc:sldChg>
      <pc:sldChg chg="add">
        <pc:chgData name="Alistair Watts" userId="a14bfe65-0b21-452d-87c1-fd12ac57ed2f" providerId="ADAL" clId="{732AB221-7706-45D9-B542-7D8B770FB5F1}" dt="2025-04-16T12:17:00.144" v="0"/>
        <pc:sldMkLst>
          <pc:docMk/>
          <pc:sldMk cId="1659675739" sldId="262"/>
        </pc:sldMkLst>
      </pc:sldChg>
      <pc:sldChg chg="add">
        <pc:chgData name="Alistair Watts" userId="a14bfe65-0b21-452d-87c1-fd12ac57ed2f" providerId="ADAL" clId="{732AB221-7706-45D9-B542-7D8B770FB5F1}" dt="2025-04-16T12:17:00.144" v="0"/>
        <pc:sldMkLst>
          <pc:docMk/>
          <pc:sldMk cId="855740965" sldId="263"/>
        </pc:sldMkLst>
      </pc:sldChg>
      <pc:sldChg chg="add">
        <pc:chgData name="Alistair Watts" userId="a14bfe65-0b21-452d-87c1-fd12ac57ed2f" providerId="ADAL" clId="{732AB221-7706-45D9-B542-7D8B770FB5F1}" dt="2025-04-16T12:17:54.411" v="5"/>
        <pc:sldMkLst>
          <pc:docMk/>
          <pc:sldMk cId="1615947237" sldId="264"/>
        </pc:sldMkLst>
      </pc:sldChg>
      <pc:sldChg chg="add del">
        <pc:chgData name="Alistair Watts" userId="a14bfe65-0b21-452d-87c1-fd12ac57ed2f" providerId="ADAL" clId="{732AB221-7706-45D9-B542-7D8B770FB5F1}" dt="2025-04-16T12:17:42.963" v="4"/>
        <pc:sldMkLst>
          <pc:docMk/>
          <pc:sldMk cId="4222384465" sldId="264"/>
        </pc:sldMkLst>
      </pc:sldChg>
      <pc:sldChg chg="add">
        <pc:chgData name="Alistair Watts" userId="a14bfe65-0b21-452d-87c1-fd12ac57ed2f" providerId="ADAL" clId="{732AB221-7706-45D9-B542-7D8B770FB5F1}" dt="2025-04-16T12:17:54.411" v="5"/>
        <pc:sldMkLst>
          <pc:docMk/>
          <pc:sldMk cId="132424518" sldId="265"/>
        </pc:sldMkLst>
      </pc:sldChg>
      <pc:sldChg chg="add del">
        <pc:chgData name="Alistair Watts" userId="a14bfe65-0b21-452d-87c1-fd12ac57ed2f" providerId="ADAL" clId="{732AB221-7706-45D9-B542-7D8B770FB5F1}" dt="2025-04-16T12:17:42.963" v="4"/>
        <pc:sldMkLst>
          <pc:docMk/>
          <pc:sldMk cId="3732913724" sldId="265"/>
        </pc:sldMkLst>
      </pc:sldChg>
      <pc:sldChg chg="add del">
        <pc:chgData name="Alistair Watts" userId="a14bfe65-0b21-452d-87c1-fd12ac57ed2f" providerId="ADAL" clId="{732AB221-7706-45D9-B542-7D8B770FB5F1}" dt="2025-04-16T12:17:42.963" v="4"/>
        <pc:sldMkLst>
          <pc:docMk/>
          <pc:sldMk cId="1390548992" sldId="266"/>
        </pc:sldMkLst>
      </pc:sldChg>
      <pc:sldChg chg="add">
        <pc:chgData name="Alistair Watts" userId="a14bfe65-0b21-452d-87c1-fd12ac57ed2f" providerId="ADAL" clId="{732AB221-7706-45D9-B542-7D8B770FB5F1}" dt="2025-04-16T12:17:54.411" v="5"/>
        <pc:sldMkLst>
          <pc:docMk/>
          <pc:sldMk cId="1418269744" sldId="266"/>
        </pc:sldMkLst>
      </pc:sldChg>
      <pc:sldChg chg="add">
        <pc:chgData name="Alistair Watts" userId="a14bfe65-0b21-452d-87c1-fd12ac57ed2f" providerId="ADAL" clId="{732AB221-7706-45D9-B542-7D8B770FB5F1}" dt="2025-04-16T12:17:54.411" v="5"/>
        <pc:sldMkLst>
          <pc:docMk/>
          <pc:sldMk cId="102915822" sldId="267"/>
        </pc:sldMkLst>
      </pc:sldChg>
      <pc:sldChg chg="add del">
        <pc:chgData name="Alistair Watts" userId="a14bfe65-0b21-452d-87c1-fd12ac57ed2f" providerId="ADAL" clId="{732AB221-7706-45D9-B542-7D8B770FB5F1}" dt="2025-04-16T12:17:42.963" v="4"/>
        <pc:sldMkLst>
          <pc:docMk/>
          <pc:sldMk cId="3967934062" sldId="267"/>
        </pc:sldMkLst>
      </pc:sldChg>
      <pc:sldChg chg="add del">
        <pc:chgData name="Alistair Watts" userId="a14bfe65-0b21-452d-87c1-fd12ac57ed2f" providerId="ADAL" clId="{732AB221-7706-45D9-B542-7D8B770FB5F1}" dt="2025-04-16T12:17:42.963" v="4"/>
        <pc:sldMkLst>
          <pc:docMk/>
          <pc:sldMk cId="1166153433" sldId="268"/>
        </pc:sldMkLst>
      </pc:sldChg>
      <pc:sldChg chg="add">
        <pc:chgData name="Alistair Watts" userId="a14bfe65-0b21-452d-87c1-fd12ac57ed2f" providerId="ADAL" clId="{732AB221-7706-45D9-B542-7D8B770FB5F1}" dt="2025-04-16T12:17:54.411" v="5"/>
        <pc:sldMkLst>
          <pc:docMk/>
          <pc:sldMk cId="3246301217" sldId="268"/>
        </pc:sldMkLst>
      </pc:sldChg>
      <pc:sldChg chg="add del">
        <pc:chgData name="Alistair Watts" userId="a14bfe65-0b21-452d-87c1-fd12ac57ed2f" providerId="ADAL" clId="{732AB221-7706-45D9-B542-7D8B770FB5F1}" dt="2025-04-16T12:17:42.963" v="4"/>
        <pc:sldMkLst>
          <pc:docMk/>
          <pc:sldMk cId="1495422422" sldId="269"/>
        </pc:sldMkLst>
      </pc:sldChg>
      <pc:sldChg chg="add">
        <pc:chgData name="Alistair Watts" userId="a14bfe65-0b21-452d-87c1-fd12ac57ed2f" providerId="ADAL" clId="{732AB221-7706-45D9-B542-7D8B770FB5F1}" dt="2025-04-16T12:17:54.411" v="5"/>
        <pc:sldMkLst>
          <pc:docMk/>
          <pc:sldMk cId="3958198364" sldId="269"/>
        </pc:sldMkLst>
      </pc:sldChg>
      <pc:sldChg chg="add">
        <pc:chgData name="Alistair Watts" userId="a14bfe65-0b21-452d-87c1-fd12ac57ed2f" providerId="ADAL" clId="{732AB221-7706-45D9-B542-7D8B770FB5F1}" dt="2025-04-16T12:17:54.411" v="5"/>
        <pc:sldMkLst>
          <pc:docMk/>
          <pc:sldMk cId="2133794446" sldId="270"/>
        </pc:sldMkLst>
      </pc:sldChg>
      <pc:sldChg chg="add">
        <pc:chgData name="Alistair Watts" userId="a14bfe65-0b21-452d-87c1-fd12ac57ed2f" providerId="ADAL" clId="{732AB221-7706-45D9-B542-7D8B770FB5F1}" dt="2025-04-16T12:17:54.411" v="5"/>
        <pc:sldMkLst>
          <pc:docMk/>
          <pc:sldMk cId="2697232931" sldId="271"/>
        </pc:sldMkLst>
      </pc:sldChg>
      <pc:sldChg chg="add">
        <pc:chgData name="Alistair Watts" userId="a14bfe65-0b21-452d-87c1-fd12ac57ed2f" providerId="ADAL" clId="{732AB221-7706-45D9-B542-7D8B770FB5F1}" dt="2025-04-16T12:18:17.226" v="8"/>
        <pc:sldMkLst>
          <pc:docMk/>
          <pc:sldMk cId="2599339351" sldId="272"/>
        </pc:sldMkLst>
      </pc:sldChg>
      <pc:sldChg chg="add">
        <pc:chgData name="Alistair Watts" userId="a14bfe65-0b21-452d-87c1-fd12ac57ed2f" providerId="ADAL" clId="{732AB221-7706-45D9-B542-7D8B770FB5F1}" dt="2025-04-16T12:18:17.226" v="8"/>
        <pc:sldMkLst>
          <pc:docMk/>
          <pc:sldMk cId="3021525507" sldId="273"/>
        </pc:sldMkLst>
      </pc:sldChg>
      <pc:sldChg chg="add">
        <pc:chgData name="Alistair Watts" userId="a14bfe65-0b21-452d-87c1-fd12ac57ed2f" providerId="ADAL" clId="{732AB221-7706-45D9-B542-7D8B770FB5F1}" dt="2025-04-16T12:25:41.738" v="25"/>
        <pc:sldMkLst>
          <pc:docMk/>
          <pc:sldMk cId="3127581860" sldId="274"/>
        </pc:sldMkLst>
      </pc:sldChg>
      <pc:sldChg chg="add">
        <pc:chgData name="Alistair Watts" userId="a14bfe65-0b21-452d-87c1-fd12ac57ed2f" providerId="ADAL" clId="{732AB221-7706-45D9-B542-7D8B770FB5F1}" dt="2025-04-16T12:18:17.226" v="8"/>
        <pc:sldMkLst>
          <pc:docMk/>
          <pc:sldMk cId="212215681" sldId="275"/>
        </pc:sldMkLst>
      </pc:sldChg>
      <pc:sldChg chg="add">
        <pc:chgData name="Alistair Watts" userId="a14bfe65-0b21-452d-87c1-fd12ac57ed2f" providerId="ADAL" clId="{732AB221-7706-45D9-B542-7D8B770FB5F1}" dt="2025-04-16T12:18:17.226" v="8"/>
        <pc:sldMkLst>
          <pc:docMk/>
          <pc:sldMk cId="1998167220" sldId="278"/>
        </pc:sldMkLst>
      </pc:sldChg>
      <pc:sldChg chg="add">
        <pc:chgData name="Alistair Watts" userId="a14bfe65-0b21-452d-87c1-fd12ac57ed2f" providerId="ADAL" clId="{732AB221-7706-45D9-B542-7D8B770FB5F1}" dt="2025-04-16T12:18:17.226" v="8"/>
        <pc:sldMkLst>
          <pc:docMk/>
          <pc:sldMk cId="2328147358" sldId="279"/>
        </pc:sldMkLst>
      </pc:sldChg>
      <pc:sldChg chg="add">
        <pc:chgData name="Alistair Watts" userId="a14bfe65-0b21-452d-87c1-fd12ac57ed2f" providerId="ADAL" clId="{732AB221-7706-45D9-B542-7D8B770FB5F1}" dt="2025-04-16T12:18:17.226" v="8"/>
        <pc:sldMkLst>
          <pc:docMk/>
          <pc:sldMk cId="621661735" sldId="281"/>
        </pc:sldMkLst>
      </pc:sldChg>
      <pc:sldChg chg="add">
        <pc:chgData name="Alistair Watts" userId="a14bfe65-0b21-452d-87c1-fd12ac57ed2f" providerId="ADAL" clId="{732AB221-7706-45D9-B542-7D8B770FB5F1}" dt="2025-04-16T12:18:17.226" v="8"/>
        <pc:sldMkLst>
          <pc:docMk/>
          <pc:sldMk cId="2168257927" sldId="284"/>
        </pc:sldMkLst>
      </pc:sldChg>
      <pc:sldChg chg="add">
        <pc:chgData name="Alistair Watts" userId="a14bfe65-0b21-452d-87c1-fd12ac57ed2f" providerId="ADAL" clId="{732AB221-7706-45D9-B542-7D8B770FB5F1}" dt="2025-04-16T12:18:17.226" v="8"/>
        <pc:sldMkLst>
          <pc:docMk/>
          <pc:sldMk cId="2772877284" sldId="293"/>
        </pc:sldMkLst>
      </pc:sldChg>
      <pc:sldChg chg="add">
        <pc:chgData name="Alistair Watts" userId="a14bfe65-0b21-452d-87c1-fd12ac57ed2f" providerId="ADAL" clId="{732AB221-7706-45D9-B542-7D8B770FB5F1}" dt="2025-04-16T12:18:17.226" v="8"/>
        <pc:sldMkLst>
          <pc:docMk/>
          <pc:sldMk cId="300452535" sldId="294"/>
        </pc:sldMkLst>
      </pc:sldChg>
      <pc:sldChg chg="add">
        <pc:chgData name="Alistair Watts" userId="a14bfe65-0b21-452d-87c1-fd12ac57ed2f" providerId="ADAL" clId="{732AB221-7706-45D9-B542-7D8B770FB5F1}" dt="2025-04-16T12:18:17.226" v="8"/>
        <pc:sldMkLst>
          <pc:docMk/>
          <pc:sldMk cId="438982043" sldId="295"/>
        </pc:sldMkLst>
      </pc:sldChg>
      <pc:sldChg chg="add">
        <pc:chgData name="Alistair Watts" userId="a14bfe65-0b21-452d-87c1-fd12ac57ed2f" providerId="ADAL" clId="{732AB221-7706-45D9-B542-7D8B770FB5F1}" dt="2025-04-16T12:18:17.226" v="8"/>
        <pc:sldMkLst>
          <pc:docMk/>
          <pc:sldMk cId="2084237027" sldId="296"/>
        </pc:sldMkLst>
      </pc:sldChg>
      <pc:sldChg chg="add">
        <pc:chgData name="Alistair Watts" userId="a14bfe65-0b21-452d-87c1-fd12ac57ed2f" providerId="ADAL" clId="{732AB221-7706-45D9-B542-7D8B770FB5F1}" dt="2025-04-16T12:18:17.226" v="8"/>
        <pc:sldMkLst>
          <pc:docMk/>
          <pc:sldMk cId="1848619836" sldId="297"/>
        </pc:sldMkLst>
      </pc:sldChg>
      <pc:sldChg chg="add">
        <pc:chgData name="Alistair Watts" userId="a14bfe65-0b21-452d-87c1-fd12ac57ed2f" providerId="ADAL" clId="{732AB221-7706-45D9-B542-7D8B770FB5F1}" dt="2025-04-16T12:18:17.226" v="8"/>
        <pc:sldMkLst>
          <pc:docMk/>
          <pc:sldMk cId="3741932064" sldId="299"/>
        </pc:sldMkLst>
      </pc:sldChg>
      <pc:sldChg chg="add">
        <pc:chgData name="Alistair Watts" userId="a14bfe65-0b21-452d-87c1-fd12ac57ed2f" providerId="ADAL" clId="{732AB221-7706-45D9-B542-7D8B770FB5F1}" dt="2025-04-16T12:18:17.226" v="8"/>
        <pc:sldMkLst>
          <pc:docMk/>
          <pc:sldMk cId="1753265687" sldId="300"/>
        </pc:sldMkLst>
      </pc:sldChg>
      <pc:sldChg chg="add">
        <pc:chgData name="Alistair Watts" userId="a14bfe65-0b21-452d-87c1-fd12ac57ed2f" providerId="ADAL" clId="{732AB221-7706-45D9-B542-7D8B770FB5F1}" dt="2025-04-16T12:18:17.226" v="8"/>
        <pc:sldMkLst>
          <pc:docMk/>
          <pc:sldMk cId="1488356034" sldId="301"/>
        </pc:sldMkLst>
      </pc:sldChg>
      <pc:sldChg chg="add">
        <pc:chgData name="Alistair Watts" userId="a14bfe65-0b21-452d-87c1-fd12ac57ed2f" providerId="ADAL" clId="{732AB221-7706-45D9-B542-7D8B770FB5F1}" dt="2025-04-16T12:18:17.226" v="8"/>
        <pc:sldMkLst>
          <pc:docMk/>
          <pc:sldMk cId="4278257452" sldId="302"/>
        </pc:sldMkLst>
      </pc:sldChg>
      <pc:sldChg chg="add">
        <pc:chgData name="Alistair Watts" userId="a14bfe65-0b21-452d-87c1-fd12ac57ed2f" providerId="ADAL" clId="{732AB221-7706-45D9-B542-7D8B770FB5F1}" dt="2025-04-16T12:21:15.506" v="11"/>
        <pc:sldMkLst>
          <pc:docMk/>
          <pc:sldMk cId="2952225646" sldId="303"/>
        </pc:sldMkLst>
      </pc:sldChg>
      <pc:sldChg chg="add">
        <pc:chgData name="Alistair Watts" userId="a14bfe65-0b21-452d-87c1-fd12ac57ed2f" providerId="ADAL" clId="{732AB221-7706-45D9-B542-7D8B770FB5F1}" dt="2025-04-16T12:21:15.506" v="11"/>
        <pc:sldMkLst>
          <pc:docMk/>
          <pc:sldMk cId="3154325215" sldId="304"/>
        </pc:sldMkLst>
      </pc:sldChg>
      <pc:sldChg chg="add">
        <pc:chgData name="Alistair Watts" userId="a14bfe65-0b21-452d-87c1-fd12ac57ed2f" providerId="ADAL" clId="{732AB221-7706-45D9-B542-7D8B770FB5F1}" dt="2025-04-16T12:21:15.506" v="11"/>
        <pc:sldMkLst>
          <pc:docMk/>
          <pc:sldMk cId="2152241239" sldId="305"/>
        </pc:sldMkLst>
      </pc:sldChg>
      <pc:sldChg chg="add">
        <pc:chgData name="Alistair Watts" userId="a14bfe65-0b21-452d-87c1-fd12ac57ed2f" providerId="ADAL" clId="{732AB221-7706-45D9-B542-7D8B770FB5F1}" dt="2025-04-16T12:21:15.506" v="11"/>
        <pc:sldMkLst>
          <pc:docMk/>
          <pc:sldMk cId="2324057" sldId="306"/>
        </pc:sldMkLst>
      </pc:sldChg>
      <pc:sldChg chg="add">
        <pc:chgData name="Alistair Watts" userId="a14bfe65-0b21-452d-87c1-fd12ac57ed2f" providerId="ADAL" clId="{732AB221-7706-45D9-B542-7D8B770FB5F1}" dt="2025-04-16T12:21:15.506" v="11"/>
        <pc:sldMkLst>
          <pc:docMk/>
          <pc:sldMk cId="228411559" sldId="307"/>
        </pc:sldMkLst>
      </pc:sldChg>
      <pc:sldChg chg="add">
        <pc:chgData name="Alistair Watts" userId="a14bfe65-0b21-452d-87c1-fd12ac57ed2f" providerId="ADAL" clId="{732AB221-7706-45D9-B542-7D8B770FB5F1}" dt="2025-04-16T12:21:15.506" v="11"/>
        <pc:sldMkLst>
          <pc:docMk/>
          <pc:sldMk cId="3563711776" sldId="308"/>
        </pc:sldMkLst>
      </pc:sldChg>
      <pc:sldChg chg="add">
        <pc:chgData name="Alistair Watts" userId="a14bfe65-0b21-452d-87c1-fd12ac57ed2f" providerId="ADAL" clId="{732AB221-7706-45D9-B542-7D8B770FB5F1}" dt="2025-04-16T12:21:15.506" v="11"/>
        <pc:sldMkLst>
          <pc:docMk/>
          <pc:sldMk cId="3551680271" sldId="309"/>
        </pc:sldMkLst>
      </pc:sldChg>
      <pc:sldChg chg="add">
        <pc:chgData name="Alistair Watts" userId="a14bfe65-0b21-452d-87c1-fd12ac57ed2f" providerId="ADAL" clId="{732AB221-7706-45D9-B542-7D8B770FB5F1}" dt="2025-04-16T12:21:15.506" v="11"/>
        <pc:sldMkLst>
          <pc:docMk/>
          <pc:sldMk cId="2965583895" sldId="310"/>
        </pc:sldMkLst>
      </pc:sldChg>
      <pc:sldChg chg="add">
        <pc:chgData name="Alistair Watts" userId="a14bfe65-0b21-452d-87c1-fd12ac57ed2f" providerId="ADAL" clId="{732AB221-7706-45D9-B542-7D8B770FB5F1}" dt="2025-04-16T12:21:15.506" v="11"/>
        <pc:sldMkLst>
          <pc:docMk/>
          <pc:sldMk cId="2800271493" sldId="311"/>
        </pc:sldMkLst>
      </pc:sldChg>
      <pc:sldChg chg="add">
        <pc:chgData name="Alistair Watts" userId="a14bfe65-0b21-452d-87c1-fd12ac57ed2f" providerId="ADAL" clId="{732AB221-7706-45D9-B542-7D8B770FB5F1}" dt="2025-04-16T12:21:15.506" v="11"/>
        <pc:sldMkLst>
          <pc:docMk/>
          <pc:sldMk cId="1964832390" sldId="312"/>
        </pc:sldMkLst>
      </pc:sldChg>
      <pc:sldChg chg="add">
        <pc:chgData name="Alistair Watts" userId="a14bfe65-0b21-452d-87c1-fd12ac57ed2f" providerId="ADAL" clId="{732AB221-7706-45D9-B542-7D8B770FB5F1}" dt="2025-04-16T12:21:15.506" v="11"/>
        <pc:sldMkLst>
          <pc:docMk/>
          <pc:sldMk cId="2982416294" sldId="313"/>
        </pc:sldMkLst>
      </pc:sldChg>
      <pc:sldChg chg="add">
        <pc:chgData name="Alistair Watts" userId="a14bfe65-0b21-452d-87c1-fd12ac57ed2f" providerId="ADAL" clId="{732AB221-7706-45D9-B542-7D8B770FB5F1}" dt="2025-04-16T12:21:15.506" v="11"/>
        <pc:sldMkLst>
          <pc:docMk/>
          <pc:sldMk cId="2984009112" sldId="314"/>
        </pc:sldMkLst>
      </pc:sldChg>
      <pc:sldChg chg="add">
        <pc:chgData name="Alistair Watts" userId="a14bfe65-0b21-452d-87c1-fd12ac57ed2f" providerId="ADAL" clId="{732AB221-7706-45D9-B542-7D8B770FB5F1}" dt="2025-04-16T12:21:15.506" v="11"/>
        <pc:sldMkLst>
          <pc:docMk/>
          <pc:sldMk cId="279580745" sldId="315"/>
        </pc:sldMkLst>
      </pc:sldChg>
      <pc:sldChg chg="add">
        <pc:chgData name="Alistair Watts" userId="a14bfe65-0b21-452d-87c1-fd12ac57ed2f" providerId="ADAL" clId="{732AB221-7706-45D9-B542-7D8B770FB5F1}" dt="2025-04-16T12:21:15.506" v="11"/>
        <pc:sldMkLst>
          <pc:docMk/>
          <pc:sldMk cId="227160913" sldId="316"/>
        </pc:sldMkLst>
      </pc:sldChg>
      <pc:sldChg chg="add">
        <pc:chgData name="Alistair Watts" userId="a14bfe65-0b21-452d-87c1-fd12ac57ed2f" providerId="ADAL" clId="{732AB221-7706-45D9-B542-7D8B770FB5F1}" dt="2025-04-16T12:24:31.302" v="18"/>
        <pc:sldMkLst>
          <pc:docMk/>
          <pc:sldMk cId="4290409326" sldId="383"/>
        </pc:sldMkLst>
      </pc:sldChg>
      <pc:sldChg chg="add">
        <pc:chgData name="Alistair Watts" userId="a14bfe65-0b21-452d-87c1-fd12ac57ed2f" providerId="ADAL" clId="{732AB221-7706-45D9-B542-7D8B770FB5F1}" dt="2025-04-16T12:24:31.302" v="18"/>
        <pc:sldMkLst>
          <pc:docMk/>
          <pc:sldMk cId="3428701014" sldId="385"/>
        </pc:sldMkLst>
      </pc:sldChg>
      <pc:sldChg chg="add">
        <pc:chgData name="Alistair Watts" userId="a14bfe65-0b21-452d-87c1-fd12ac57ed2f" providerId="ADAL" clId="{732AB221-7706-45D9-B542-7D8B770FB5F1}" dt="2025-04-16T12:24:31.302" v="18"/>
        <pc:sldMkLst>
          <pc:docMk/>
          <pc:sldMk cId="1987852313" sldId="387"/>
        </pc:sldMkLst>
      </pc:sldChg>
      <pc:sldChg chg="add">
        <pc:chgData name="Alistair Watts" userId="a14bfe65-0b21-452d-87c1-fd12ac57ed2f" providerId="ADAL" clId="{732AB221-7706-45D9-B542-7D8B770FB5F1}" dt="2025-04-16T12:24:31.302" v="18"/>
        <pc:sldMkLst>
          <pc:docMk/>
          <pc:sldMk cId="1330866143" sldId="388"/>
        </pc:sldMkLst>
      </pc:sldChg>
      <pc:sldChg chg="add">
        <pc:chgData name="Alistair Watts" userId="a14bfe65-0b21-452d-87c1-fd12ac57ed2f" providerId="ADAL" clId="{732AB221-7706-45D9-B542-7D8B770FB5F1}" dt="2025-04-16T12:24:31.302" v="18"/>
        <pc:sldMkLst>
          <pc:docMk/>
          <pc:sldMk cId="1474966164" sldId="389"/>
        </pc:sldMkLst>
      </pc:sldChg>
      <pc:sldChg chg="modSp add mod">
        <pc:chgData name="Alistair Watts" userId="a14bfe65-0b21-452d-87c1-fd12ac57ed2f" providerId="ADAL" clId="{732AB221-7706-45D9-B542-7D8B770FB5F1}" dt="2025-04-16T12:24:31.386" v="19" actId="27636"/>
        <pc:sldMkLst>
          <pc:docMk/>
          <pc:sldMk cId="2612593361" sldId="390"/>
        </pc:sldMkLst>
        <pc:spChg chg="mod">
          <ac:chgData name="Alistair Watts" userId="a14bfe65-0b21-452d-87c1-fd12ac57ed2f" providerId="ADAL" clId="{732AB221-7706-45D9-B542-7D8B770FB5F1}" dt="2025-04-16T12:24:31.386" v="19" actId="27636"/>
          <ac:spMkLst>
            <pc:docMk/>
            <pc:sldMk cId="2612593361" sldId="390"/>
            <ac:spMk id="3" creationId="{9488C5B1-F943-40B8-C8FC-33BC65894625}"/>
          </ac:spMkLst>
        </pc:spChg>
      </pc:sldChg>
      <pc:sldChg chg="add">
        <pc:chgData name="Alistair Watts" userId="a14bfe65-0b21-452d-87c1-fd12ac57ed2f" providerId="ADAL" clId="{732AB221-7706-45D9-B542-7D8B770FB5F1}" dt="2025-04-16T12:24:31.302" v="18"/>
        <pc:sldMkLst>
          <pc:docMk/>
          <pc:sldMk cId="2878675860" sldId="391"/>
        </pc:sldMkLst>
      </pc:sldChg>
      <pc:sldChg chg="add">
        <pc:chgData name="Alistair Watts" userId="a14bfe65-0b21-452d-87c1-fd12ac57ed2f" providerId="ADAL" clId="{732AB221-7706-45D9-B542-7D8B770FB5F1}" dt="2025-04-16T12:24:31.302" v="18"/>
        <pc:sldMkLst>
          <pc:docMk/>
          <pc:sldMk cId="3357166453" sldId="392"/>
        </pc:sldMkLst>
      </pc:sldChg>
      <pc:sldChg chg="add">
        <pc:chgData name="Alistair Watts" userId="a14bfe65-0b21-452d-87c1-fd12ac57ed2f" providerId="ADAL" clId="{732AB221-7706-45D9-B542-7D8B770FB5F1}" dt="2025-04-16T12:22:39.199" v="14"/>
        <pc:sldMkLst>
          <pc:docMk/>
          <pc:sldMk cId="0" sldId="423"/>
        </pc:sldMkLst>
      </pc:sldChg>
      <pc:sldChg chg="add">
        <pc:chgData name="Alistair Watts" userId="a14bfe65-0b21-452d-87c1-fd12ac57ed2f" providerId="ADAL" clId="{732AB221-7706-45D9-B542-7D8B770FB5F1}" dt="2025-04-16T12:22:39.199" v="14"/>
        <pc:sldMkLst>
          <pc:docMk/>
          <pc:sldMk cId="836313883" sldId="425"/>
        </pc:sldMkLst>
      </pc:sldChg>
      <pc:sldChg chg="add">
        <pc:chgData name="Alistair Watts" userId="a14bfe65-0b21-452d-87c1-fd12ac57ed2f" providerId="ADAL" clId="{732AB221-7706-45D9-B542-7D8B770FB5F1}" dt="2025-04-16T12:22:39.199" v="14"/>
        <pc:sldMkLst>
          <pc:docMk/>
          <pc:sldMk cId="521388285" sldId="426"/>
        </pc:sldMkLst>
      </pc:sldChg>
      <pc:sldChg chg="add">
        <pc:chgData name="Alistair Watts" userId="a14bfe65-0b21-452d-87c1-fd12ac57ed2f" providerId="ADAL" clId="{732AB221-7706-45D9-B542-7D8B770FB5F1}" dt="2025-04-16T12:22:39.199" v="14"/>
        <pc:sldMkLst>
          <pc:docMk/>
          <pc:sldMk cId="2606572097" sldId="427"/>
        </pc:sldMkLst>
      </pc:sldChg>
      <pc:sldChg chg="add">
        <pc:chgData name="Alistair Watts" userId="a14bfe65-0b21-452d-87c1-fd12ac57ed2f" providerId="ADAL" clId="{732AB221-7706-45D9-B542-7D8B770FB5F1}" dt="2025-04-16T12:22:39.199" v="14"/>
        <pc:sldMkLst>
          <pc:docMk/>
          <pc:sldMk cId="3709749007" sldId="428"/>
        </pc:sldMkLst>
      </pc:sldChg>
      <pc:sldChg chg="add">
        <pc:chgData name="Alistair Watts" userId="a14bfe65-0b21-452d-87c1-fd12ac57ed2f" providerId="ADAL" clId="{732AB221-7706-45D9-B542-7D8B770FB5F1}" dt="2025-04-16T12:22:39.199" v="14"/>
        <pc:sldMkLst>
          <pc:docMk/>
          <pc:sldMk cId="2686882313" sldId="430"/>
        </pc:sldMkLst>
      </pc:sldChg>
      <pc:sldChg chg="add">
        <pc:chgData name="Alistair Watts" userId="a14bfe65-0b21-452d-87c1-fd12ac57ed2f" providerId="ADAL" clId="{732AB221-7706-45D9-B542-7D8B770FB5F1}" dt="2025-04-16T12:22:39.199" v="14"/>
        <pc:sldMkLst>
          <pc:docMk/>
          <pc:sldMk cId="2836503108" sldId="432"/>
        </pc:sldMkLst>
      </pc:sldChg>
      <pc:sldChg chg="add">
        <pc:chgData name="Alistair Watts" userId="a14bfe65-0b21-452d-87c1-fd12ac57ed2f" providerId="ADAL" clId="{732AB221-7706-45D9-B542-7D8B770FB5F1}" dt="2025-04-16T12:22:39.199" v="14"/>
        <pc:sldMkLst>
          <pc:docMk/>
          <pc:sldMk cId="853278674" sldId="433"/>
        </pc:sldMkLst>
      </pc:sldChg>
      <pc:sldChg chg="add">
        <pc:chgData name="Alistair Watts" userId="a14bfe65-0b21-452d-87c1-fd12ac57ed2f" providerId="ADAL" clId="{732AB221-7706-45D9-B542-7D8B770FB5F1}" dt="2025-04-16T12:22:39.199" v="14"/>
        <pc:sldMkLst>
          <pc:docMk/>
          <pc:sldMk cId="0" sldId="434"/>
        </pc:sldMkLst>
      </pc:sldChg>
      <pc:sldChg chg="add">
        <pc:chgData name="Alistair Watts" userId="a14bfe65-0b21-452d-87c1-fd12ac57ed2f" providerId="ADAL" clId="{732AB221-7706-45D9-B542-7D8B770FB5F1}" dt="2025-04-16T12:24:31.302" v="18"/>
        <pc:sldMkLst>
          <pc:docMk/>
          <pc:sldMk cId="138203815" sldId="435"/>
        </pc:sldMkLst>
      </pc:sldChg>
      <pc:sldChg chg="add">
        <pc:chgData name="Alistair Watts" userId="a14bfe65-0b21-452d-87c1-fd12ac57ed2f" providerId="ADAL" clId="{732AB221-7706-45D9-B542-7D8B770FB5F1}" dt="2025-04-16T12:24:31.302" v="18"/>
        <pc:sldMkLst>
          <pc:docMk/>
          <pc:sldMk cId="2545254192" sldId="436"/>
        </pc:sldMkLst>
      </pc:sldChg>
      <pc:sldChg chg="add">
        <pc:chgData name="Alistair Watts" userId="a14bfe65-0b21-452d-87c1-fd12ac57ed2f" providerId="ADAL" clId="{732AB221-7706-45D9-B542-7D8B770FB5F1}" dt="2025-04-16T12:24:31.302" v="18"/>
        <pc:sldMkLst>
          <pc:docMk/>
          <pc:sldMk cId="2105940431" sldId="437"/>
        </pc:sldMkLst>
      </pc:sldChg>
      <pc:sldChg chg="add">
        <pc:chgData name="Alistair Watts" userId="a14bfe65-0b21-452d-87c1-fd12ac57ed2f" providerId="ADAL" clId="{732AB221-7706-45D9-B542-7D8B770FB5F1}" dt="2025-04-16T12:24:58.635" v="22"/>
        <pc:sldMkLst>
          <pc:docMk/>
          <pc:sldMk cId="3465125660" sldId="438"/>
        </pc:sldMkLst>
      </pc:sldChg>
      <pc:sldChg chg="add">
        <pc:chgData name="Alistair Watts" userId="a14bfe65-0b21-452d-87c1-fd12ac57ed2f" providerId="ADAL" clId="{732AB221-7706-45D9-B542-7D8B770FB5F1}" dt="2025-04-16T12:24:58.635" v="22"/>
        <pc:sldMkLst>
          <pc:docMk/>
          <pc:sldMk cId="2317576906" sldId="439"/>
        </pc:sldMkLst>
      </pc:sldChg>
      <pc:sldChg chg="add">
        <pc:chgData name="Alistair Watts" userId="a14bfe65-0b21-452d-87c1-fd12ac57ed2f" providerId="ADAL" clId="{732AB221-7706-45D9-B542-7D8B770FB5F1}" dt="2025-04-16T12:24:58.635" v="22"/>
        <pc:sldMkLst>
          <pc:docMk/>
          <pc:sldMk cId="2811520261" sldId="440"/>
        </pc:sldMkLst>
      </pc:sldChg>
      <pc:sldChg chg="add">
        <pc:chgData name="Alistair Watts" userId="a14bfe65-0b21-452d-87c1-fd12ac57ed2f" providerId="ADAL" clId="{732AB221-7706-45D9-B542-7D8B770FB5F1}" dt="2025-04-16T12:24:58.635" v="22"/>
        <pc:sldMkLst>
          <pc:docMk/>
          <pc:sldMk cId="3222095920" sldId="441"/>
        </pc:sldMkLst>
      </pc:sldChg>
      <pc:sldChg chg="add">
        <pc:chgData name="Alistair Watts" userId="a14bfe65-0b21-452d-87c1-fd12ac57ed2f" providerId="ADAL" clId="{732AB221-7706-45D9-B542-7D8B770FB5F1}" dt="2025-04-16T12:24:58.635" v="22"/>
        <pc:sldMkLst>
          <pc:docMk/>
          <pc:sldMk cId="1294222564" sldId="442"/>
        </pc:sldMkLst>
      </pc:sldChg>
      <pc:sldChg chg="add">
        <pc:chgData name="Alistair Watts" userId="a14bfe65-0b21-452d-87c1-fd12ac57ed2f" providerId="ADAL" clId="{732AB221-7706-45D9-B542-7D8B770FB5F1}" dt="2025-04-16T12:24:58.635" v="22"/>
        <pc:sldMkLst>
          <pc:docMk/>
          <pc:sldMk cId="2493845692" sldId="443"/>
        </pc:sldMkLst>
      </pc:sldChg>
      <pc:sldChg chg="add">
        <pc:chgData name="Alistair Watts" userId="a14bfe65-0b21-452d-87c1-fd12ac57ed2f" providerId="ADAL" clId="{732AB221-7706-45D9-B542-7D8B770FB5F1}" dt="2025-04-16T12:24:58.635" v="22"/>
        <pc:sldMkLst>
          <pc:docMk/>
          <pc:sldMk cId="3428200005" sldId="444"/>
        </pc:sldMkLst>
      </pc:sldChg>
      <pc:sldChg chg="add">
        <pc:chgData name="Alistair Watts" userId="a14bfe65-0b21-452d-87c1-fd12ac57ed2f" providerId="ADAL" clId="{732AB221-7706-45D9-B542-7D8B770FB5F1}" dt="2025-04-16T12:24:58.635" v="22"/>
        <pc:sldMkLst>
          <pc:docMk/>
          <pc:sldMk cId="3218303560" sldId="445"/>
        </pc:sldMkLst>
      </pc:sldChg>
      <pc:sldChg chg="add">
        <pc:chgData name="Alistair Watts" userId="a14bfe65-0b21-452d-87c1-fd12ac57ed2f" providerId="ADAL" clId="{732AB221-7706-45D9-B542-7D8B770FB5F1}" dt="2025-04-16T12:25:41.738" v="25"/>
        <pc:sldMkLst>
          <pc:docMk/>
          <pc:sldMk cId="1677119765" sldId="446"/>
        </pc:sldMkLst>
      </pc:sldChg>
      <pc:sldChg chg="add">
        <pc:chgData name="Alistair Watts" userId="a14bfe65-0b21-452d-87c1-fd12ac57ed2f" providerId="ADAL" clId="{732AB221-7706-45D9-B542-7D8B770FB5F1}" dt="2025-04-16T12:25:41.738" v="25"/>
        <pc:sldMkLst>
          <pc:docMk/>
          <pc:sldMk cId="3083881466" sldId="447"/>
        </pc:sldMkLst>
      </pc:sldChg>
      <pc:sldChg chg="add">
        <pc:chgData name="Alistair Watts" userId="a14bfe65-0b21-452d-87c1-fd12ac57ed2f" providerId="ADAL" clId="{732AB221-7706-45D9-B542-7D8B770FB5F1}" dt="2025-04-16T12:25:41.738" v="25"/>
        <pc:sldMkLst>
          <pc:docMk/>
          <pc:sldMk cId="3301406460" sldId="448"/>
        </pc:sldMkLst>
      </pc:sldChg>
      <pc:sldChg chg="add">
        <pc:chgData name="Alistair Watts" userId="a14bfe65-0b21-452d-87c1-fd12ac57ed2f" providerId="ADAL" clId="{732AB221-7706-45D9-B542-7D8B770FB5F1}" dt="2025-04-16T12:25:41.738" v="25"/>
        <pc:sldMkLst>
          <pc:docMk/>
          <pc:sldMk cId="2582588013" sldId="449"/>
        </pc:sldMkLst>
      </pc:sldChg>
      <pc:sldChg chg="add">
        <pc:chgData name="Alistair Watts" userId="a14bfe65-0b21-452d-87c1-fd12ac57ed2f" providerId="ADAL" clId="{732AB221-7706-45D9-B542-7D8B770FB5F1}" dt="2025-04-16T12:25:41.738" v="25"/>
        <pc:sldMkLst>
          <pc:docMk/>
          <pc:sldMk cId="1913220832" sldId="450"/>
        </pc:sldMkLst>
      </pc:sldChg>
      <pc:sldChg chg="add">
        <pc:chgData name="Alistair Watts" userId="a14bfe65-0b21-452d-87c1-fd12ac57ed2f" providerId="ADAL" clId="{732AB221-7706-45D9-B542-7D8B770FB5F1}" dt="2025-04-16T12:25:41.738" v="25"/>
        <pc:sldMkLst>
          <pc:docMk/>
          <pc:sldMk cId="2940274243" sldId="451"/>
        </pc:sldMkLst>
      </pc:sldChg>
      <pc:sldChg chg="add">
        <pc:chgData name="Alistair Watts" userId="a14bfe65-0b21-452d-87c1-fd12ac57ed2f" providerId="ADAL" clId="{732AB221-7706-45D9-B542-7D8B770FB5F1}" dt="2025-04-16T12:25:41.738" v="25"/>
        <pc:sldMkLst>
          <pc:docMk/>
          <pc:sldMk cId="2303602722" sldId="452"/>
        </pc:sldMkLst>
      </pc:sldChg>
      <pc:sldChg chg="add">
        <pc:chgData name="Alistair Watts" userId="a14bfe65-0b21-452d-87c1-fd12ac57ed2f" providerId="ADAL" clId="{732AB221-7706-45D9-B542-7D8B770FB5F1}" dt="2025-04-16T12:25:41.738" v="25"/>
        <pc:sldMkLst>
          <pc:docMk/>
          <pc:sldMk cId="845547021" sldId="453"/>
        </pc:sldMkLst>
      </pc:sldChg>
      <pc:sldChg chg="add">
        <pc:chgData name="Alistair Watts" userId="a14bfe65-0b21-452d-87c1-fd12ac57ed2f" providerId="ADAL" clId="{732AB221-7706-45D9-B542-7D8B770FB5F1}" dt="2025-04-16T12:25:41.738" v="25"/>
        <pc:sldMkLst>
          <pc:docMk/>
          <pc:sldMk cId="2434672189" sldId="454"/>
        </pc:sldMkLst>
      </pc:sldChg>
      <pc:sldChg chg="add">
        <pc:chgData name="Alistair Watts" userId="a14bfe65-0b21-452d-87c1-fd12ac57ed2f" providerId="ADAL" clId="{732AB221-7706-45D9-B542-7D8B770FB5F1}" dt="2025-04-16T12:25:41.738" v="25"/>
        <pc:sldMkLst>
          <pc:docMk/>
          <pc:sldMk cId="2058676041" sldId="455"/>
        </pc:sldMkLst>
      </pc:sldChg>
      <pc:sldChg chg="add">
        <pc:chgData name="Alistair Watts" userId="a14bfe65-0b21-452d-87c1-fd12ac57ed2f" providerId="ADAL" clId="{732AB221-7706-45D9-B542-7D8B770FB5F1}" dt="2025-04-16T12:26:02.505" v="28"/>
        <pc:sldMkLst>
          <pc:docMk/>
          <pc:sldMk cId="552985319" sldId="456"/>
        </pc:sldMkLst>
      </pc:sldChg>
      <pc:sldChg chg="add">
        <pc:chgData name="Alistair Watts" userId="a14bfe65-0b21-452d-87c1-fd12ac57ed2f" providerId="ADAL" clId="{732AB221-7706-45D9-B542-7D8B770FB5F1}" dt="2025-04-16T12:26:02.505" v="28"/>
        <pc:sldMkLst>
          <pc:docMk/>
          <pc:sldMk cId="2368001465" sldId="457"/>
        </pc:sldMkLst>
      </pc:sldChg>
      <pc:sldChg chg="add">
        <pc:chgData name="Alistair Watts" userId="a14bfe65-0b21-452d-87c1-fd12ac57ed2f" providerId="ADAL" clId="{732AB221-7706-45D9-B542-7D8B770FB5F1}" dt="2025-04-16T12:26:02.505" v="28"/>
        <pc:sldMkLst>
          <pc:docMk/>
          <pc:sldMk cId="2214036666" sldId="458"/>
        </pc:sldMkLst>
      </pc:sldChg>
      <pc:sldChg chg="add">
        <pc:chgData name="Alistair Watts" userId="a14bfe65-0b21-452d-87c1-fd12ac57ed2f" providerId="ADAL" clId="{732AB221-7706-45D9-B542-7D8B770FB5F1}" dt="2025-04-16T12:26:02.505" v="28"/>
        <pc:sldMkLst>
          <pc:docMk/>
          <pc:sldMk cId="110840840" sldId="459"/>
        </pc:sldMkLst>
      </pc:sldChg>
      <pc:sldChg chg="add">
        <pc:chgData name="Alistair Watts" userId="a14bfe65-0b21-452d-87c1-fd12ac57ed2f" providerId="ADAL" clId="{732AB221-7706-45D9-B542-7D8B770FB5F1}" dt="2025-04-16T12:26:02.505" v="28"/>
        <pc:sldMkLst>
          <pc:docMk/>
          <pc:sldMk cId="3991105884" sldId="460"/>
        </pc:sldMkLst>
      </pc:sldChg>
      <pc:sldChg chg="add">
        <pc:chgData name="Alistair Watts" userId="a14bfe65-0b21-452d-87c1-fd12ac57ed2f" providerId="ADAL" clId="{732AB221-7706-45D9-B542-7D8B770FB5F1}" dt="2025-04-16T12:26:02.505" v="28"/>
        <pc:sldMkLst>
          <pc:docMk/>
          <pc:sldMk cId="3350524181" sldId="461"/>
        </pc:sldMkLst>
      </pc:sldChg>
      <pc:sldChg chg="add">
        <pc:chgData name="Alistair Watts" userId="a14bfe65-0b21-452d-87c1-fd12ac57ed2f" providerId="ADAL" clId="{732AB221-7706-45D9-B542-7D8B770FB5F1}" dt="2025-04-16T12:26:02.505" v="28"/>
        <pc:sldMkLst>
          <pc:docMk/>
          <pc:sldMk cId="3673935233" sldId="462"/>
        </pc:sldMkLst>
      </pc:sldChg>
      <pc:sldChg chg="add">
        <pc:chgData name="Alistair Watts" userId="a14bfe65-0b21-452d-87c1-fd12ac57ed2f" providerId="ADAL" clId="{732AB221-7706-45D9-B542-7D8B770FB5F1}" dt="2025-04-16T12:26:02.505" v="28"/>
        <pc:sldMkLst>
          <pc:docMk/>
          <pc:sldMk cId="2259494421" sldId="463"/>
        </pc:sldMkLst>
      </pc:sldChg>
      <pc:sldChg chg="add">
        <pc:chgData name="Alistair Watts" userId="a14bfe65-0b21-452d-87c1-fd12ac57ed2f" providerId="ADAL" clId="{732AB221-7706-45D9-B542-7D8B770FB5F1}" dt="2025-04-16T12:26:43.330" v="31"/>
        <pc:sldMkLst>
          <pc:docMk/>
          <pc:sldMk cId="983688468" sldId="464"/>
        </pc:sldMkLst>
      </pc:sldChg>
      <pc:sldChg chg="add">
        <pc:chgData name="Alistair Watts" userId="a14bfe65-0b21-452d-87c1-fd12ac57ed2f" providerId="ADAL" clId="{732AB221-7706-45D9-B542-7D8B770FB5F1}" dt="2025-04-16T12:26:43.330" v="31"/>
        <pc:sldMkLst>
          <pc:docMk/>
          <pc:sldMk cId="1509523204" sldId="465"/>
        </pc:sldMkLst>
      </pc:sldChg>
      <pc:sldChg chg="add">
        <pc:chgData name="Alistair Watts" userId="a14bfe65-0b21-452d-87c1-fd12ac57ed2f" providerId="ADAL" clId="{732AB221-7706-45D9-B542-7D8B770FB5F1}" dt="2025-04-16T12:26:43.330" v="31"/>
        <pc:sldMkLst>
          <pc:docMk/>
          <pc:sldMk cId="4252551523" sldId="466"/>
        </pc:sldMkLst>
      </pc:sldChg>
      <pc:sldChg chg="add">
        <pc:chgData name="Alistair Watts" userId="a14bfe65-0b21-452d-87c1-fd12ac57ed2f" providerId="ADAL" clId="{732AB221-7706-45D9-B542-7D8B770FB5F1}" dt="2025-04-16T12:26:43.330" v="31"/>
        <pc:sldMkLst>
          <pc:docMk/>
          <pc:sldMk cId="2216879194" sldId="467"/>
        </pc:sldMkLst>
      </pc:sldChg>
      <pc:sldChg chg="add">
        <pc:chgData name="Alistair Watts" userId="a14bfe65-0b21-452d-87c1-fd12ac57ed2f" providerId="ADAL" clId="{732AB221-7706-45D9-B542-7D8B770FB5F1}" dt="2025-04-16T12:26:43.330" v="31"/>
        <pc:sldMkLst>
          <pc:docMk/>
          <pc:sldMk cId="325364212" sldId="468"/>
        </pc:sldMkLst>
      </pc:sldChg>
      <pc:sldChg chg="add">
        <pc:chgData name="Alistair Watts" userId="a14bfe65-0b21-452d-87c1-fd12ac57ed2f" providerId="ADAL" clId="{732AB221-7706-45D9-B542-7D8B770FB5F1}" dt="2025-04-16T12:26:43.330" v="31"/>
        <pc:sldMkLst>
          <pc:docMk/>
          <pc:sldMk cId="2289167457" sldId="469"/>
        </pc:sldMkLst>
      </pc:sldChg>
      <pc:sldChg chg="add">
        <pc:chgData name="Alistair Watts" userId="a14bfe65-0b21-452d-87c1-fd12ac57ed2f" providerId="ADAL" clId="{732AB221-7706-45D9-B542-7D8B770FB5F1}" dt="2025-04-16T12:26:43.330" v="31"/>
        <pc:sldMkLst>
          <pc:docMk/>
          <pc:sldMk cId="2771624380" sldId="470"/>
        </pc:sldMkLst>
      </pc:sldChg>
      <pc:sldChg chg="add">
        <pc:chgData name="Alistair Watts" userId="a14bfe65-0b21-452d-87c1-fd12ac57ed2f" providerId="ADAL" clId="{732AB221-7706-45D9-B542-7D8B770FB5F1}" dt="2025-04-16T12:26:43.330" v="31"/>
        <pc:sldMkLst>
          <pc:docMk/>
          <pc:sldMk cId="4220912774" sldId="471"/>
        </pc:sldMkLst>
      </pc:sldChg>
      <pc:sldChg chg="add">
        <pc:chgData name="Alistair Watts" userId="a14bfe65-0b21-452d-87c1-fd12ac57ed2f" providerId="ADAL" clId="{732AB221-7706-45D9-B542-7D8B770FB5F1}" dt="2025-04-16T12:26:43.330" v="31"/>
        <pc:sldMkLst>
          <pc:docMk/>
          <pc:sldMk cId="1350506766" sldId="472"/>
        </pc:sldMkLst>
      </pc:sldChg>
      <pc:sldChg chg="add">
        <pc:chgData name="Alistair Watts" userId="a14bfe65-0b21-452d-87c1-fd12ac57ed2f" providerId="ADAL" clId="{732AB221-7706-45D9-B542-7D8B770FB5F1}" dt="2025-04-16T12:27:30.193" v="34"/>
        <pc:sldMkLst>
          <pc:docMk/>
          <pc:sldMk cId="4102258358" sldId="473"/>
        </pc:sldMkLst>
      </pc:sldChg>
      <pc:sldChg chg="add">
        <pc:chgData name="Alistair Watts" userId="a14bfe65-0b21-452d-87c1-fd12ac57ed2f" providerId="ADAL" clId="{732AB221-7706-45D9-B542-7D8B770FB5F1}" dt="2025-04-16T12:27:30.193" v="34"/>
        <pc:sldMkLst>
          <pc:docMk/>
          <pc:sldMk cId="2551237832" sldId="474"/>
        </pc:sldMkLst>
      </pc:sldChg>
      <pc:sldChg chg="add">
        <pc:chgData name="Alistair Watts" userId="a14bfe65-0b21-452d-87c1-fd12ac57ed2f" providerId="ADAL" clId="{732AB221-7706-45D9-B542-7D8B770FB5F1}" dt="2025-04-16T12:27:30.193" v="34"/>
        <pc:sldMkLst>
          <pc:docMk/>
          <pc:sldMk cId="285884819" sldId="475"/>
        </pc:sldMkLst>
      </pc:sldChg>
      <pc:sldChg chg="add">
        <pc:chgData name="Alistair Watts" userId="a14bfe65-0b21-452d-87c1-fd12ac57ed2f" providerId="ADAL" clId="{732AB221-7706-45D9-B542-7D8B770FB5F1}" dt="2025-04-16T12:27:30.193" v="34"/>
        <pc:sldMkLst>
          <pc:docMk/>
          <pc:sldMk cId="3405430846" sldId="476"/>
        </pc:sldMkLst>
      </pc:sldChg>
      <pc:sldChg chg="add">
        <pc:chgData name="Alistair Watts" userId="a14bfe65-0b21-452d-87c1-fd12ac57ed2f" providerId="ADAL" clId="{732AB221-7706-45D9-B542-7D8B770FB5F1}" dt="2025-04-16T12:27:30.193" v="34"/>
        <pc:sldMkLst>
          <pc:docMk/>
          <pc:sldMk cId="3491963388" sldId="477"/>
        </pc:sldMkLst>
      </pc:sldChg>
      <pc:sldChg chg="add">
        <pc:chgData name="Alistair Watts" userId="a14bfe65-0b21-452d-87c1-fd12ac57ed2f" providerId="ADAL" clId="{732AB221-7706-45D9-B542-7D8B770FB5F1}" dt="2025-04-16T12:27:30.193" v="34"/>
        <pc:sldMkLst>
          <pc:docMk/>
          <pc:sldMk cId="874809313" sldId="478"/>
        </pc:sldMkLst>
      </pc:sldChg>
      <pc:sldChg chg="add">
        <pc:chgData name="Alistair Watts" userId="a14bfe65-0b21-452d-87c1-fd12ac57ed2f" providerId="ADAL" clId="{732AB221-7706-45D9-B542-7D8B770FB5F1}" dt="2025-04-16T12:27:30.193" v="34"/>
        <pc:sldMkLst>
          <pc:docMk/>
          <pc:sldMk cId="1634239809" sldId="479"/>
        </pc:sldMkLst>
      </pc:sldChg>
      <pc:sldChg chg="add">
        <pc:chgData name="Alistair Watts" userId="a14bfe65-0b21-452d-87c1-fd12ac57ed2f" providerId="ADAL" clId="{732AB221-7706-45D9-B542-7D8B770FB5F1}" dt="2025-04-16T12:27:30.193" v="34"/>
        <pc:sldMkLst>
          <pc:docMk/>
          <pc:sldMk cId="2497473446" sldId="480"/>
        </pc:sldMkLst>
      </pc:sldChg>
      <pc:sldChg chg="add">
        <pc:chgData name="Alistair Watts" userId="a14bfe65-0b21-452d-87c1-fd12ac57ed2f" providerId="ADAL" clId="{732AB221-7706-45D9-B542-7D8B770FB5F1}" dt="2025-04-16T12:27:30.193" v="34"/>
        <pc:sldMkLst>
          <pc:docMk/>
          <pc:sldMk cId="929735507" sldId="481"/>
        </pc:sldMkLst>
      </pc:sldChg>
    </pc:docChg>
  </pc:docChgLst>
  <pc:docChgLst>
    <pc:chgData name="Virtual Events 5" userId="S::virtualevents5@plymouth.ac.uk::26da90e9-2451-43ab-b22b-fa0bd01d9553" providerId="AD" clId="Web-{E863BD9D-2936-9A44-9B31-BF7B3C0D6A2A}"/>
    <pc:docChg chg="addSld delSld modSld sldOrd modSection">
      <pc:chgData name="Virtual Events 5" userId="S::virtualevents5@plymouth.ac.uk::26da90e9-2451-43ab-b22b-fa0bd01d9553" providerId="AD" clId="Web-{E863BD9D-2936-9A44-9B31-BF7B3C0D6A2A}" dt="2025-04-16T15:11:22.184" v="95"/>
      <pc:docMkLst>
        <pc:docMk/>
      </pc:docMkLst>
      <pc:sldChg chg="add del ord">
        <pc:chgData name="Virtual Events 5" userId="S::virtualevents5@plymouth.ac.uk::26da90e9-2451-43ab-b22b-fa0bd01d9553" providerId="AD" clId="Web-{E863BD9D-2936-9A44-9B31-BF7B3C0D6A2A}" dt="2025-04-16T15:04:43.144" v="94"/>
        <pc:sldMkLst>
          <pc:docMk/>
          <pc:sldMk cId="109857222" sldId="256"/>
        </pc:sldMkLst>
      </pc:sldChg>
      <pc:sldChg chg="add del ord">
        <pc:chgData name="Virtual Events 5" userId="S::virtualevents5@plymouth.ac.uk::26da90e9-2451-43ab-b22b-fa0bd01d9553" providerId="AD" clId="Web-{E863BD9D-2936-9A44-9B31-BF7B3C0D6A2A}" dt="2025-04-16T15:04:43.144" v="91"/>
        <pc:sldMkLst>
          <pc:docMk/>
          <pc:sldMk cId="1811649280" sldId="259"/>
        </pc:sldMkLst>
      </pc:sldChg>
      <pc:sldChg chg="add del ord">
        <pc:chgData name="Virtual Events 5" userId="S::virtualevents5@plymouth.ac.uk::26da90e9-2451-43ab-b22b-fa0bd01d9553" providerId="AD" clId="Web-{E863BD9D-2936-9A44-9B31-BF7B3C0D6A2A}" dt="2025-04-16T15:04:43.128" v="90"/>
        <pc:sldMkLst>
          <pc:docMk/>
          <pc:sldMk cId="1697740387" sldId="260"/>
        </pc:sldMkLst>
      </pc:sldChg>
      <pc:sldChg chg="add del ord">
        <pc:chgData name="Virtual Events 5" userId="S::virtualevents5@plymouth.ac.uk::26da90e9-2451-43ab-b22b-fa0bd01d9553" providerId="AD" clId="Web-{E863BD9D-2936-9A44-9B31-BF7B3C0D6A2A}" dt="2025-04-16T15:04:43.144" v="92"/>
        <pc:sldMkLst>
          <pc:docMk/>
          <pc:sldMk cId="2416757119" sldId="261"/>
        </pc:sldMkLst>
      </pc:sldChg>
      <pc:sldChg chg="add del ord">
        <pc:chgData name="Virtual Events 5" userId="S::virtualevents5@plymouth.ac.uk::26da90e9-2451-43ab-b22b-fa0bd01d9553" providerId="AD" clId="Web-{E863BD9D-2936-9A44-9B31-BF7B3C0D6A2A}" dt="2025-04-16T15:04:43.128" v="89"/>
        <pc:sldMkLst>
          <pc:docMk/>
          <pc:sldMk cId="1659675739" sldId="262"/>
        </pc:sldMkLst>
      </pc:sldChg>
      <pc:sldChg chg="add del">
        <pc:chgData name="Virtual Events 5" userId="S::virtualevents5@plymouth.ac.uk::26da90e9-2451-43ab-b22b-fa0bd01d9553" providerId="AD" clId="Web-{E863BD9D-2936-9A44-9B31-BF7B3C0D6A2A}" dt="2025-04-16T15:04:43.144" v="93"/>
        <pc:sldMkLst>
          <pc:docMk/>
          <pc:sldMk cId="855740965" sldId="263"/>
        </pc:sldMkLst>
      </pc:sldChg>
      <pc:sldChg chg="ord">
        <pc:chgData name="Virtual Events 5" userId="S::virtualevents5@plymouth.ac.uk::26da90e9-2451-43ab-b22b-fa0bd01d9553" providerId="AD" clId="Web-{E863BD9D-2936-9A44-9B31-BF7B3C0D6A2A}" dt="2025-04-16T15:03:39.627" v="54"/>
        <pc:sldMkLst>
          <pc:docMk/>
          <pc:sldMk cId="1615947237" sldId="264"/>
        </pc:sldMkLst>
      </pc:sldChg>
      <pc:sldChg chg="ord">
        <pc:chgData name="Virtual Events 5" userId="S::virtualevents5@plymouth.ac.uk::26da90e9-2451-43ab-b22b-fa0bd01d9553" providerId="AD" clId="Web-{E863BD9D-2936-9A44-9B31-BF7B3C0D6A2A}" dt="2025-04-16T15:11:22.184" v="95"/>
        <pc:sldMkLst>
          <pc:docMk/>
          <pc:sldMk cId="2940274243" sldId="451"/>
        </pc:sldMkLst>
      </pc:sldChg>
      <pc:sldChg chg="modSp">
        <pc:chgData name="Virtual Events 5" userId="S::virtualevents5@plymouth.ac.uk::26da90e9-2451-43ab-b22b-fa0bd01d9553" providerId="AD" clId="Web-{E863BD9D-2936-9A44-9B31-BF7B3C0D6A2A}" dt="2025-04-16T15:02:29.109" v="22" actId="20577"/>
        <pc:sldMkLst>
          <pc:docMk/>
          <pc:sldMk cId="1350506766" sldId="472"/>
        </pc:sldMkLst>
        <pc:spChg chg="mod">
          <ac:chgData name="Virtual Events 5" userId="S::virtualevents5@plymouth.ac.uk::26da90e9-2451-43ab-b22b-fa0bd01d9553" providerId="AD" clId="Web-{E863BD9D-2936-9A44-9B31-BF7B3C0D6A2A}" dt="2025-04-16T15:02:29.109" v="22" actId="20577"/>
          <ac:spMkLst>
            <pc:docMk/>
            <pc:sldMk cId="1350506766" sldId="472"/>
            <ac:spMk id="2" creationId="{CB4CC2E1-92AA-8739-3B56-07CF86D89324}"/>
          </ac:spMkLst>
        </pc:spChg>
      </pc:sldChg>
      <pc:sldChg chg="add del ord">
        <pc:chgData name="Virtual Events 5" userId="S::virtualevents5@plymouth.ac.uk::26da90e9-2451-43ab-b22b-fa0bd01d9553" providerId="AD" clId="Web-{E863BD9D-2936-9A44-9B31-BF7B3C0D6A2A}" dt="2025-04-16T15:03:42.205" v="65"/>
        <pc:sldMkLst>
          <pc:docMk/>
          <pc:sldMk cId="470038961" sldId="482"/>
        </pc:sldMkLst>
      </pc:sldChg>
      <pc:sldChg chg="add del">
        <pc:chgData name="Virtual Events 5" userId="S::virtualevents5@plymouth.ac.uk::26da90e9-2451-43ab-b22b-fa0bd01d9553" providerId="AD" clId="Web-{E863BD9D-2936-9A44-9B31-BF7B3C0D6A2A}" dt="2025-04-16T15:04:34.800" v="88"/>
        <pc:sldMkLst>
          <pc:docMk/>
          <pc:sldMk cId="489557469" sldId="482"/>
        </pc:sldMkLst>
      </pc:sldChg>
      <pc:sldChg chg="add del">
        <pc:chgData name="Virtual Events 5" userId="S::virtualevents5@plymouth.ac.uk::26da90e9-2451-43ab-b22b-fa0bd01d9553" providerId="AD" clId="Web-{E863BD9D-2936-9A44-9B31-BF7B3C0D6A2A}" dt="2025-04-16T15:04:34.800" v="87"/>
        <pc:sldMkLst>
          <pc:docMk/>
          <pc:sldMk cId="470038961" sldId="483"/>
        </pc:sldMkLst>
      </pc:sldChg>
      <pc:sldChg chg="add del">
        <pc:chgData name="Virtual Events 5" userId="S::virtualevents5@plymouth.ac.uk::26da90e9-2451-43ab-b22b-fa0bd01d9553" providerId="AD" clId="Web-{E863BD9D-2936-9A44-9B31-BF7B3C0D6A2A}" dt="2025-04-16T15:04:34.800" v="86"/>
        <pc:sldMkLst>
          <pc:docMk/>
          <pc:sldMk cId="3833703000" sldId="484"/>
        </pc:sldMkLst>
      </pc:sldChg>
      <pc:sldChg chg="add del">
        <pc:chgData name="Virtual Events 5" userId="S::virtualevents5@plymouth.ac.uk::26da90e9-2451-43ab-b22b-fa0bd01d9553" providerId="AD" clId="Web-{E863BD9D-2936-9A44-9B31-BF7B3C0D6A2A}" dt="2025-04-16T15:04:34.800" v="85"/>
        <pc:sldMkLst>
          <pc:docMk/>
          <pc:sldMk cId="3181836398" sldId="485"/>
        </pc:sldMkLst>
      </pc:sldChg>
      <pc:sldChg chg="add del">
        <pc:chgData name="Virtual Events 5" userId="S::virtualevents5@plymouth.ac.uk::26da90e9-2451-43ab-b22b-fa0bd01d9553" providerId="AD" clId="Web-{E863BD9D-2936-9A44-9B31-BF7B3C0D6A2A}" dt="2025-04-16T15:04:34.784" v="84"/>
        <pc:sldMkLst>
          <pc:docMk/>
          <pc:sldMk cId="2070138298" sldId="486"/>
        </pc:sldMkLst>
      </pc:sldChg>
      <pc:sldChg chg="add del">
        <pc:chgData name="Virtual Events 5" userId="S::virtualevents5@plymouth.ac.uk::26da90e9-2451-43ab-b22b-fa0bd01d9553" providerId="AD" clId="Web-{E863BD9D-2936-9A44-9B31-BF7B3C0D6A2A}" dt="2025-04-16T15:04:34.784" v="83"/>
        <pc:sldMkLst>
          <pc:docMk/>
          <pc:sldMk cId="1426652554" sldId="487"/>
        </pc:sldMkLst>
      </pc:sldChg>
      <pc:sldChg chg="new del">
        <pc:chgData name="Virtual Events 5" userId="S::virtualevents5@plymouth.ac.uk::26da90e9-2451-43ab-b22b-fa0bd01d9553" providerId="AD" clId="Web-{E863BD9D-2936-9A44-9B31-BF7B3C0D6A2A}" dt="2025-04-16T15:04:26.206" v="81"/>
        <pc:sldMkLst>
          <pc:docMk/>
          <pc:sldMk cId="2456535980" sldId="488"/>
        </pc:sldMkLst>
      </pc:sldChg>
      <pc:sldMasterChg chg="addSldLayout delSldLayout">
        <pc:chgData name="Virtual Events 5" userId="S::virtualevents5@plymouth.ac.uk::26da90e9-2451-43ab-b22b-fa0bd01d9553" providerId="AD" clId="Web-{E863BD9D-2936-9A44-9B31-BF7B3C0D6A2A}" dt="2025-04-16T15:03:42.205" v="66"/>
        <pc:sldMasterMkLst>
          <pc:docMk/>
          <pc:sldMasterMk cId="2170708807" sldId="2147483660"/>
        </pc:sldMasterMkLst>
        <pc:sldLayoutChg chg="add del replId">
          <pc:chgData name="Virtual Events 5" userId="S::virtualevents5@plymouth.ac.uk::26da90e9-2451-43ab-b22b-fa0bd01d9553" providerId="AD" clId="Web-{E863BD9D-2936-9A44-9B31-BF7B3C0D6A2A}" dt="2025-04-16T15:03:17.517" v="40"/>
          <pc:sldLayoutMkLst>
            <pc:docMk/>
            <pc:sldMasterMk cId="2170708807" sldId="2147483660"/>
            <pc:sldLayoutMk cId="3295692846" sldId="2147483786"/>
          </pc:sldLayoutMkLst>
        </pc:sldLayoutChg>
        <pc:sldLayoutChg chg="add del replId">
          <pc:chgData name="Virtual Events 5" userId="S::virtualevents5@plymouth.ac.uk::26da90e9-2451-43ab-b22b-fa0bd01d9553" providerId="AD" clId="Web-{E863BD9D-2936-9A44-9B31-BF7B3C0D6A2A}" dt="2025-04-16T15:03:42.205" v="66"/>
          <pc:sldLayoutMkLst>
            <pc:docMk/>
            <pc:sldMasterMk cId="2170708807" sldId="2147483660"/>
            <pc:sldLayoutMk cId="4247504678" sldId="2147483786"/>
          </pc:sldLayoutMkLst>
        </pc:sldLayoutChg>
        <pc:sldLayoutChg chg="add del">
          <pc:chgData name="Virtual Events 5" userId="S::virtualevents5@plymouth.ac.uk::26da90e9-2451-43ab-b22b-fa0bd01d9553" providerId="AD" clId="Web-{E863BD9D-2936-9A44-9B31-BF7B3C0D6A2A}" dt="2025-04-16T15:03:42.205" v="65"/>
          <pc:sldLayoutMkLst>
            <pc:docMk/>
            <pc:sldMasterMk cId="2170708807" sldId="2147483660"/>
            <pc:sldLayoutMk cId="511534342" sldId="2147483787"/>
          </pc:sldLayoutMkLst>
        </pc:sldLayoutChg>
        <pc:sldLayoutChg chg="add del">
          <pc:chgData name="Virtual Events 5" userId="S::virtualevents5@plymouth.ac.uk::26da90e9-2451-43ab-b22b-fa0bd01d9553" providerId="AD" clId="Web-{E863BD9D-2936-9A44-9B31-BF7B3C0D6A2A}" dt="2025-04-16T15:03:17.517" v="39"/>
          <pc:sldLayoutMkLst>
            <pc:docMk/>
            <pc:sldMasterMk cId="2170708807" sldId="2147483660"/>
            <pc:sldLayoutMk cId="3393955008" sldId="2147483787"/>
          </pc:sldLayoutMkLst>
        </pc:sldLayoutChg>
        <pc:sldLayoutChg chg="add del">
          <pc:chgData name="Virtual Events 5" userId="S::virtualevents5@plymouth.ac.uk::26da90e9-2451-43ab-b22b-fa0bd01d9553" providerId="AD" clId="Web-{E863BD9D-2936-9A44-9B31-BF7B3C0D6A2A}" dt="2025-04-16T15:03:17.501" v="36"/>
          <pc:sldLayoutMkLst>
            <pc:docMk/>
            <pc:sldMasterMk cId="2170708807" sldId="2147483660"/>
            <pc:sldLayoutMk cId="2416926888" sldId="2147483788"/>
          </pc:sldLayoutMkLst>
        </pc:sldLayoutChg>
        <pc:sldLayoutChg chg="add del">
          <pc:chgData name="Virtual Events 5" userId="S::virtualevents5@plymouth.ac.uk::26da90e9-2451-43ab-b22b-fa0bd01d9553" providerId="AD" clId="Web-{E863BD9D-2936-9A44-9B31-BF7B3C0D6A2A}" dt="2025-04-16T15:03:42.205" v="62"/>
          <pc:sldLayoutMkLst>
            <pc:docMk/>
            <pc:sldMasterMk cId="2170708807" sldId="2147483660"/>
            <pc:sldLayoutMk cId="3221040373" sldId="214748378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Montserrat" charset="0"/>
              <a:ea typeface="Montserrat" charset="0"/>
              <a:cs typeface="Montserrat" charset="0"/>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t>HESA data: 2023/2024</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Staff in UK HEI 2023/2024</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E75-4980-B9DD-791C635C801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E75-4980-B9DD-791C635C80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Academic</c:v>
                </c:pt>
                <c:pt idx="1">
                  <c:v>Non-academic</c:v>
                </c:pt>
              </c:strCache>
            </c:strRef>
          </c:cat>
          <c:val>
            <c:numRef>
              <c:f>Sheet1!$B$2:$B$3</c:f>
              <c:numCache>
                <c:formatCode>#,##0</c:formatCode>
                <c:ptCount val="2"/>
                <c:pt idx="0">
                  <c:v>246930</c:v>
                </c:pt>
                <c:pt idx="1">
                  <c:v>206765</c:v>
                </c:pt>
              </c:numCache>
            </c:numRef>
          </c:val>
          <c:extLst>
            <c:ext xmlns:c16="http://schemas.microsoft.com/office/drawing/2014/chart" uri="{C3380CC4-5D6E-409C-BE32-E72D297353CC}">
              <c16:uniqueId val="{00000000-251F-4F85-9718-2DD0576C66F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68691814304461951"/>
          <c:y val="0.46394857283464569"/>
          <c:w val="0.30058185695538059"/>
          <c:h val="0.2091496062992125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3CED1-5E35-4618-83DC-F4A57262AAC6}" type="doc">
      <dgm:prSet loTypeId="urn:microsoft.com/office/officeart/2005/8/layout/list1" loCatId="list" qsTypeId="urn:microsoft.com/office/officeart/2005/8/quickstyle/simple5" qsCatId="simple" csTypeId="urn:microsoft.com/office/officeart/2005/8/colors/colorful5" csCatId="colorful" phldr="1"/>
      <dgm:spPr/>
    </dgm:pt>
    <dgm:pt modelId="{B5283311-4473-4A4E-96C3-0958D107FDF9}">
      <dgm:prSet phldrT="[Text]" custT="1"/>
      <dgm:spPr>
        <a:solidFill>
          <a:srgbClr val="009644"/>
        </a:solidFill>
      </dgm:spPr>
      <dgm:t>
        <a:bodyPr/>
        <a:lstStyle/>
        <a:p>
          <a:r>
            <a:rPr lang="en-US" sz="1400" b="1" dirty="0">
              <a:solidFill>
                <a:schemeClr val="bg1"/>
              </a:solidFill>
              <a:latin typeface="Open Sans" pitchFamily="2" charset="0"/>
              <a:ea typeface="Open Sans" pitchFamily="2" charset="0"/>
              <a:cs typeface="Open Sans" pitchFamily="2" charset="0"/>
            </a:rPr>
            <a:t>PowerPoint</a:t>
          </a:r>
        </a:p>
      </dgm:t>
    </dgm:pt>
    <dgm:pt modelId="{422AA128-1A79-41E4-8AAD-9FADA6DAD315}" type="parTrans" cxnId="{A9966870-CC92-42CB-AA69-CED65CC68AA5}">
      <dgm:prSet/>
      <dgm:spPr/>
      <dgm:t>
        <a:bodyPr/>
        <a:lstStyle/>
        <a:p>
          <a:endParaRPr lang="en-US" sz="1400" b="1">
            <a:latin typeface="Open Sans" pitchFamily="2" charset="0"/>
            <a:ea typeface="Open Sans" pitchFamily="2" charset="0"/>
            <a:cs typeface="Open Sans" pitchFamily="2" charset="0"/>
          </a:endParaRPr>
        </a:p>
      </dgm:t>
    </dgm:pt>
    <dgm:pt modelId="{0D9FF64B-988A-45C9-9CFD-D8E3B21E84C8}" type="sibTrans" cxnId="{A9966870-CC92-42CB-AA69-CED65CC68AA5}">
      <dgm:prSet/>
      <dgm:spPr/>
      <dgm:t>
        <a:bodyPr/>
        <a:lstStyle/>
        <a:p>
          <a:endParaRPr lang="en-US" sz="1400" b="1">
            <a:latin typeface="Open Sans" pitchFamily="2" charset="0"/>
            <a:ea typeface="Open Sans" pitchFamily="2" charset="0"/>
            <a:cs typeface="Open Sans" pitchFamily="2" charset="0"/>
          </a:endParaRPr>
        </a:p>
      </dgm:t>
    </dgm:pt>
    <dgm:pt modelId="{E9ECFEDF-9D2D-479B-A82E-FD0592D1FC13}">
      <dgm:prSet phldrT="[Text]" custT="1"/>
      <dgm:spPr>
        <a:solidFill>
          <a:schemeClr val="bg1">
            <a:lumMod val="95000"/>
          </a:schemeClr>
        </a:solidFill>
      </dgm:spPr>
      <dgm:t>
        <a:bodyPr/>
        <a:lstStyle/>
        <a:p>
          <a:r>
            <a:rPr lang="en-US" sz="1400" b="1" dirty="0">
              <a:solidFill>
                <a:schemeClr val="tx1"/>
              </a:solidFill>
              <a:latin typeface="Open Sans" pitchFamily="2" charset="0"/>
              <a:ea typeface="Open Sans" pitchFamily="2" charset="0"/>
              <a:cs typeface="Open Sans" pitchFamily="2" charset="0"/>
            </a:rPr>
            <a:t>Posters</a:t>
          </a:r>
        </a:p>
      </dgm:t>
    </dgm:pt>
    <dgm:pt modelId="{6D113883-FAA7-4F71-9F25-3C7DEC7E70C7}" type="parTrans" cxnId="{989A0453-9DC1-4863-99AD-FF0D0D98FBCB}">
      <dgm:prSet/>
      <dgm:spPr/>
      <dgm:t>
        <a:bodyPr/>
        <a:lstStyle/>
        <a:p>
          <a:endParaRPr lang="en-US" sz="1400" b="1">
            <a:latin typeface="Open Sans" pitchFamily="2" charset="0"/>
            <a:ea typeface="Open Sans" pitchFamily="2" charset="0"/>
            <a:cs typeface="Open Sans" pitchFamily="2" charset="0"/>
          </a:endParaRPr>
        </a:p>
      </dgm:t>
    </dgm:pt>
    <dgm:pt modelId="{7ABDB168-D1C6-499C-ABB4-625EC6C6B255}" type="sibTrans" cxnId="{989A0453-9DC1-4863-99AD-FF0D0D98FBCB}">
      <dgm:prSet/>
      <dgm:spPr/>
      <dgm:t>
        <a:bodyPr/>
        <a:lstStyle/>
        <a:p>
          <a:endParaRPr lang="en-US" sz="1400" b="1">
            <a:latin typeface="Open Sans" pitchFamily="2" charset="0"/>
            <a:ea typeface="Open Sans" pitchFamily="2" charset="0"/>
            <a:cs typeface="Open Sans" pitchFamily="2" charset="0"/>
          </a:endParaRPr>
        </a:p>
      </dgm:t>
    </dgm:pt>
    <dgm:pt modelId="{E26EA785-458D-4BDB-B457-813EFCE8BB69}" type="pres">
      <dgm:prSet presAssocID="{C1C3CED1-5E35-4618-83DC-F4A57262AAC6}" presName="linear" presStyleCnt="0">
        <dgm:presLayoutVars>
          <dgm:dir/>
          <dgm:animLvl val="lvl"/>
          <dgm:resizeHandles val="exact"/>
        </dgm:presLayoutVars>
      </dgm:prSet>
      <dgm:spPr/>
    </dgm:pt>
    <dgm:pt modelId="{F6DBB0A2-F089-4EB0-B6E7-E75343D37B2D}" type="pres">
      <dgm:prSet presAssocID="{B5283311-4473-4A4E-96C3-0958D107FDF9}" presName="parentLin" presStyleCnt="0"/>
      <dgm:spPr/>
    </dgm:pt>
    <dgm:pt modelId="{C8127C7D-E1A7-47AA-A979-4562BC03E79B}" type="pres">
      <dgm:prSet presAssocID="{B5283311-4473-4A4E-96C3-0958D107FDF9}" presName="parentLeftMargin" presStyleLbl="node1" presStyleIdx="0" presStyleCnt="2"/>
      <dgm:spPr/>
    </dgm:pt>
    <dgm:pt modelId="{2F0C5027-3A88-44B8-AFF6-19001AED0E7D}" type="pres">
      <dgm:prSet presAssocID="{B5283311-4473-4A4E-96C3-0958D107FDF9}" presName="parentText" presStyleLbl="node1" presStyleIdx="0" presStyleCnt="2">
        <dgm:presLayoutVars>
          <dgm:chMax val="0"/>
          <dgm:bulletEnabled val="1"/>
        </dgm:presLayoutVars>
      </dgm:prSet>
      <dgm:spPr/>
    </dgm:pt>
    <dgm:pt modelId="{CE6A0D31-AFD7-4786-A409-0EE0D85627D3}" type="pres">
      <dgm:prSet presAssocID="{B5283311-4473-4A4E-96C3-0958D107FDF9}" presName="negativeSpace" presStyleCnt="0"/>
      <dgm:spPr/>
    </dgm:pt>
    <dgm:pt modelId="{532F8494-0A74-4CDD-B079-19796134824E}" type="pres">
      <dgm:prSet presAssocID="{B5283311-4473-4A4E-96C3-0958D107FDF9}" presName="childText" presStyleLbl="conFgAcc1" presStyleIdx="0" presStyleCnt="2">
        <dgm:presLayoutVars>
          <dgm:bulletEnabled val="1"/>
        </dgm:presLayoutVars>
      </dgm:prSet>
      <dgm:spPr>
        <a:solidFill>
          <a:schemeClr val="bg1">
            <a:alpha val="90000"/>
          </a:schemeClr>
        </a:solidFill>
        <a:ln>
          <a:noFill/>
        </a:ln>
      </dgm:spPr>
    </dgm:pt>
    <dgm:pt modelId="{5BAA4D3A-2A60-4385-B625-731EBF1DADCE}" type="pres">
      <dgm:prSet presAssocID="{0D9FF64B-988A-45C9-9CFD-D8E3B21E84C8}" presName="spaceBetweenRectangles" presStyleCnt="0"/>
      <dgm:spPr/>
    </dgm:pt>
    <dgm:pt modelId="{337ACFA1-0FAF-4112-84AE-62198968D2D5}" type="pres">
      <dgm:prSet presAssocID="{E9ECFEDF-9D2D-479B-A82E-FD0592D1FC13}" presName="parentLin" presStyleCnt="0"/>
      <dgm:spPr/>
    </dgm:pt>
    <dgm:pt modelId="{51F39C8F-065F-4FCA-8F24-8998D6CE9EFF}" type="pres">
      <dgm:prSet presAssocID="{E9ECFEDF-9D2D-479B-A82E-FD0592D1FC13}" presName="parentLeftMargin" presStyleLbl="node1" presStyleIdx="0" presStyleCnt="2"/>
      <dgm:spPr/>
    </dgm:pt>
    <dgm:pt modelId="{AEF5C056-4101-4FA5-BD26-77BC3C14E1A0}" type="pres">
      <dgm:prSet presAssocID="{E9ECFEDF-9D2D-479B-A82E-FD0592D1FC13}" presName="parentText" presStyleLbl="node1" presStyleIdx="1" presStyleCnt="2">
        <dgm:presLayoutVars>
          <dgm:chMax val="0"/>
          <dgm:bulletEnabled val="1"/>
        </dgm:presLayoutVars>
      </dgm:prSet>
      <dgm:spPr/>
    </dgm:pt>
    <dgm:pt modelId="{E0CD1112-1A67-478C-80B4-38EF8A4A4A31}" type="pres">
      <dgm:prSet presAssocID="{E9ECFEDF-9D2D-479B-A82E-FD0592D1FC13}" presName="negativeSpace" presStyleCnt="0"/>
      <dgm:spPr/>
    </dgm:pt>
    <dgm:pt modelId="{127DED0F-CF4A-432F-9DFA-A795AD22F5F4}" type="pres">
      <dgm:prSet presAssocID="{E9ECFEDF-9D2D-479B-A82E-FD0592D1FC13}" presName="childText" presStyleLbl="conFgAcc1" presStyleIdx="1" presStyleCnt="2">
        <dgm:presLayoutVars>
          <dgm:bulletEnabled val="1"/>
        </dgm:presLayoutVars>
      </dgm:prSet>
      <dgm:spPr>
        <a:solidFill>
          <a:schemeClr val="bg1">
            <a:alpha val="90000"/>
          </a:schemeClr>
        </a:solidFill>
        <a:ln>
          <a:noFill/>
        </a:ln>
      </dgm:spPr>
    </dgm:pt>
  </dgm:ptLst>
  <dgm:cxnLst>
    <dgm:cxn modelId="{67599146-5644-4D2F-9F98-46D31FAFC5EF}" type="presOf" srcId="{C1C3CED1-5E35-4618-83DC-F4A57262AAC6}" destId="{E26EA785-458D-4BDB-B457-813EFCE8BB69}" srcOrd="0" destOrd="0" presId="urn:microsoft.com/office/officeart/2005/8/layout/list1"/>
    <dgm:cxn modelId="{3076A26C-D77A-4436-A737-44E77EAD8142}" type="presOf" srcId="{E9ECFEDF-9D2D-479B-A82E-FD0592D1FC13}" destId="{51F39C8F-065F-4FCA-8F24-8998D6CE9EFF}" srcOrd="0" destOrd="0" presId="urn:microsoft.com/office/officeart/2005/8/layout/list1"/>
    <dgm:cxn modelId="{A9966870-CC92-42CB-AA69-CED65CC68AA5}" srcId="{C1C3CED1-5E35-4618-83DC-F4A57262AAC6}" destId="{B5283311-4473-4A4E-96C3-0958D107FDF9}" srcOrd="0" destOrd="0" parTransId="{422AA128-1A79-41E4-8AAD-9FADA6DAD315}" sibTransId="{0D9FF64B-988A-45C9-9CFD-D8E3B21E84C8}"/>
    <dgm:cxn modelId="{989A0453-9DC1-4863-99AD-FF0D0D98FBCB}" srcId="{C1C3CED1-5E35-4618-83DC-F4A57262AAC6}" destId="{E9ECFEDF-9D2D-479B-A82E-FD0592D1FC13}" srcOrd="1" destOrd="0" parTransId="{6D113883-FAA7-4F71-9F25-3C7DEC7E70C7}" sibTransId="{7ABDB168-D1C6-499C-ABB4-625EC6C6B255}"/>
    <dgm:cxn modelId="{48EC4456-5B71-4704-ABA8-B1A591FCE6A5}" type="presOf" srcId="{B5283311-4473-4A4E-96C3-0958D107FDF9}" destId="{2F0C5027-3A88-44B8-AFF6-19001AED0E7D}" srcOrd="1" destOrd="0" presId="urn:microsoft.com/office/officeart/2005/8/layout/list1"/>
    <dgm:cxn modelId="{C96BE2C5-7906-4333-AF4F-C1E6986C5E77}" type="presOf" srcId="{E9ECFEDF-9D2D-479B-A82E-FD0592D1FC13}" destId="{AEF5C056-4101-4FA5-BD26-77BC3C14E1A0}" srcOrd="1" destOrd="0" presId="urn:microsoft.com/office/officeart/2005/8/layout/list1"/>
    <dgm:cxn modelId="{24E6A8CE-4AA5-4CC1-AB8A-E3A2AAFE2776}" type="presOf" srcId="{B5283311-4473-4A4E-96C3-0958D107FDF9}" destId="{C8127C7D-E1A7-47AA-A979-4562BC03E79B}" srcOrd="0" destOrd="0" presId="urn:microsoft.com/office/officeart/2005/8/layout/list1"/>
    <dgm:cxn modelId="{CA784E23-2328-4F70-8125-81AF146ACCB0}" type="presParOf" srcId="{E26EA785-458D-4BDB-B457-813EFCE8BB69}" destId="{F6DBB0A2-F089-4EB0-B6E7-E75343D37B2D}" srcOrd="0" destOrd="0" presId="urn:microsoft.com/office/officeart/2005/8/layout/list1"/>
    <dgm:cxn modelId="{07A7A541-8B95-480E-B2AC-94A65D543CFB}" type="presParOf" srcId="{F6DBB0A2-F089-4EB0-B6E7-E75343D37B2D}" destId="{C8127C7D-E1A7-47AA-A979-4562BC03E79B}" srcOrd="0" destOrd="0" presId="urn:microsoft.com/office/officeart/2005/8/layout/list1"/>
    <dgm:cxn modelId="{6EA8C82F-D743-4340-92EF-E9320BE6BB43}" type="presParOf" srcId="{F6DBB0A2-F089-4EB0-B6E7-E75343D37B2D}" destId="{2F0C5027-3A88-44B8-AFF6-19001AED0E7D}" srcOrd="1" destOrd="0" presId="urn:microsoft.com/office/officeart/2005/8/layout/list1"/>
    <dgm:cxn modelId="{7A0F497B-6EBF-45B6-8E1A-8498FA65F0F7}" type="presParOf" srcId="{E26EA785-458D-4BDB-B457-813EFCE8BB69}" destId="{CE6A0D31-AFD7-4786-A409-0EE0D85627D3}" srcOrd="1" destOrd="0" presId="urn:microsoft.com/office/officeart/2005/8/layout/list1"/>
    <dgm:cxn modelId="{2EADA673-26FA-4DF3-9375-8B7AC0585C3D}" type="presParOf" srcId="{E26EA785-458D-4BDB-B457-813EFCE8BB69}" destId="{532F8494-0A74-4CDD-B079-19796134824E}" srcOrd="2" destOrd="0" presId="urn:microsoft.com/office/officeart/2005/8/layout/list1"/>
    <dgm:cxn modelId="{B4546B15-0F9D-4E37-8597-AABA7BB531D4}" type="presParOf" srcId="{E26EA785-458D-4BDB-B457-813EFCE8BB69}" destId="{5BAA4D3A-2A60-4385-B625-731EBF1DADCE}" srcOrd="3" destOrd="0" presId="urn:microsoft.com/office/officeart/2005/8/layout/list1"/>
    <dgm:cxn modelId="{8962D1F3-38F4-450E-9DB4-1F6C8147B4D3}" type="presParOf" srcId="{E26EA785-458D-4BDB-B457-813EFCE8BB69}" destId="{337ACFA1-0FAF-4112-84AE-62198968D2D5}" srcOrd="4" destOrd="0" presId="urn:microsoft.com/office/officeart/2005/8/layout/list1"/>
    <dgm:cxn modelId="{D5497630-D075-458D-939E-15293D3DE764}" type="presParOf" srcId="{337ACFA1-0FAF-4112-84AE-62198968D2D5}" destId="{51F39C8F-065F-4FCA-8F24-8998D6CE9EFF}" srcOrd="0" destOrd="0" presId="urn:microsoft.com/office/officeart/2005/8/layout/list1"/>
    <dgm:cxn modelId="{3F439172-E6E3-49FA-BD3F-CC73A7C51DC3}" type="presParOf" srcId="{337ACFA1-0FAF-4112-84AE-62198968D2D5}" destId="{AEF5C056-4101-4FA5-BD26-77BC3C14E1A0}" srcOrd="1" destOrd="0" presId="urn:microsoft.com/office/officeart/2005/8/layout/list1"/>
    <dgm:cxn modelId="{0744ACED-A6C8-4717-86F5-267D1FDC47FC}" type="presParOf" srcId="{E26EA785-458D-4BDB-B457-813EFCE8BB69}" destId="{E0CD1112-1A67-478C-80B4-38EF8A4A4A31}" srcOrd="5" destOrd="0" presId="urn:microsoft.com/office/officeart/2005/8/layout/list1"/>
    <dgm:cxn modelId="{C9D2ACC0-F3A0-4913-B76C-A1D0A9A5E57C}" type="presParOf" srcId="{E26EA785-458D-4BDB-B457-813EFCE8BB69}" destId="{127DED0F-CF4A-432F-9DFA-A795AD22F5F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9AABD0-7E27-48CF-9F37-084044715EA2}"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C3B49547-3364-4AFD-BAAF-F214AE2A7DA6}">
      <dgm:prSet/>
      <dgm:spPr>
        <a:solidFill>
          <a:schemeClr val="accent4">
            <a:lumMod val="75000"/>
          </a:schemeClr>
        </a:solidFill>
      </dgm:spPr>
      <dgm:t>
        <a:bodyPr/>
        <a:lstStyle/>
        <a:p>
          <a:r>
            <a:rPr lang="en-GB" b="1" dirty="0"/>
            <a:t>How many non-EAP/language focused conferences attended? </a:t>
          </a:r>
          <a:endParaRPr lang="en-US" b="1" dirty="0"/>
        </a:p>
      </dgm:t>
    </dgm:pt>
    <dgm:pt modelId="{1043B984-C7AB-4F26-BB15-4CB5836D7C40}" type="parTrans" cxnId="{EE8D5A88-7135-4503-9831-DADE86D3F498}">
      <dgm:prSet/>
      <dgm:spPr/>
      <dgm:t>
        <a:bodyPr/>
        <a:lstStyle/>
        <a:p>
          <a:endParaRPr lang="en-US"/>
        </a:p>
      </dgm:t>
    </dgm:pt>
    <dgm:pt modelId="{E2F145E5-1593-4B95-8487-6EB975D6998F}" type="sibTrans" cxnId="{EE8D5A88-7135-4503-9831-DADE86D3F498}">
      <dgm:prSet/>
      <dgm:spPr/>
      <dgm:t>
        <a:bodyPr/>
        <a:lstStyle/>
        <a:p>
          <a:endParaRPr lang="en-US"/>
        </a:p>
      </dgm:t>
    </dgm:pt>
    <dgm:pt modelId="{805E477D-3DDC-4B35-9E2D-9326CB1E559E}">
      <dgm:prSet/>
      <dgm:spPr>
        <a:solidFill>
          <a:schemeClr val="accent4">
            <a:lumMod val="75000"/>
          </a:schemeClr>
        </a:solidFill>
      </dgm:spPr>
      <dgm:t>
        <a:bodyPr/>
        <a:lstStyle/>
        <a:p>
          <a:r>
            <a:rPr lang="en-GB" b="1" dirty="0"/>
            <a:t>How many non-EAP/ language focused workshops attended (internal/external)</a:t>
          </a:r>
          <a:endParaRPr lang="en-US" b="1" dirty="0"/>
        </a:p>
      </dgm:t>
    </dgm:pt>
    <dgm:pt modelId="{C5A49238-1CD2-4044-BD69-E66505C71577}" type="parTrans" cxnId="{967655F8-174C-4B6B-A7B2-472BD69AC789}">
      <dgm:prSet/>
      <dgm:spPr/>
      <dgm:t>
        <a:bodyPr/>
        <a:lstStyle/>
        <a:p>
          <a:endParaRPr lang="en-US"/>
        </a:p>
      </dgm:t>
    </dgm:pt>
    <dgm:pt modelId="{DD6C4C67-9802-4F42-9D7F-0E12B82EEABE}" type="sibTrans" cxnId="{967655F8-174C-4B6B-A7B2-472BD69AC789}">
      <dgm:prSet/>
      <dgm:spPr/>
      <dgm:t>
        <a:bodyPr/>
        <a:lstStyle/>
        <a:p>
          <a:endParaRPr lang="en-US"/>
        </a:p>
      </dgm:t>
    </dgm:pt>
    <dgm:pt modelId="{2321FB77-9C0B-4F89-A1D5-DAEAAFC2BF02}">
      <dgm:prSet/>
      <dgm:spPr>
        <a:solidFill>
          <a:schemeClr val="accent4">
            <a:lumMod val="75000"/>
          </a:schemeClr>
        </a:solidFill>
      </dgm:spPr>
      <dgm:t>
        <a:bodyPr/>
        <a:lstStyle/>
        <a:p>
          <a:r>
            <a:rPr lang="en-GB" b="1" dirty="0"/>
            <a:t>How many non-EAP/ language focused courses completed? </a:t>
          </a:r>
          <a:endParaRPr lang="en-US" b="1" dirty="0"/>
        </a:p>
      </dgm:t>
    </dgm:pt>
    <dgm:pt modelId="{58C5633C-A3D1-40FB-9E9C-B023E8BA8FB0}" type="parTrans" cxnId="{CDD937B7-876B-456D-9123-FB5A64EA35E3}">
      <dgm:prSet/>
      <dgm:spPr/>
      <dgm:t>
        <a:bodyPr/>
        <a:lstStyle/>
        <a:p>
          <a:endParaRPr lang="en-US"/>
        </a:p>
      </dgm:t>
    </dgm:pt>
    <dgm:pt modelId="{3D57A807-D0A9-4C4B-B0D0-56BD897D0E72}" type="sibTrans" cxnId="{CDD937B7-876B-456D-9123-FB5A64EA35E3}">
      <dgm:prSet/>
      <dgm:spPr/>
      <dgm:t>
        <a:bodyPr/>
        <a:lstStyle/>
        <a:p>
          <a:endParaRPr lang="en-US"/>
        </a:p>
      </dgm:t>
    </dgm:pt>
    <dgm:pt modelId="{5A5D6298-E7B3-4B3B-98C4-D11085639F92}">
      <dgm:prSet/>
      <dgm:spPr>
        <a:solidFill>
          <a:srgbClr val="7030A0"/>
        </a:solidFill>
      </dgm:spPr>
      <dgm:t>
        <a:bodyPr/>
        <a:lstStyle/>
        <a:p>
          <a:r>
            <a:rPr lang="en-GB" b="1" dirty="0"/>
            <a:t>How many non-EAP/ language focused conversations (with non EAP/language tutors) in wider institution? </a:t>
          </a:r>
          <a:endParaRPr lang="en-US" b="1" dirty="0"/>
        </a:p>
      </dgm:t>
    </dgm:pt>
    <dgm:pt modelId="{D1795AC4-9297-452C-BF99-1A47D1B55971}" type="parTrans" cxnId="{03D070BB-B2D7-4D9A-8F33-9A16DB8DFBAF}">
      <dgm:prSet/>
      <dgm:spPr/>
      <dgm:t>
        <a:bodyPr/>
        <a:lstStyle/>
        <a:p>
          <a:endParaRPr lang="en-US"/>
        </a:p>
      </dgm:t>
    </dgm:pt>
    <dgm:pt modelId="{5C9B4D59-8AA8-408B-83EA-B930ED8EB1E2}" type="sibTrans" cxnId="{03D070BB-B2D7-4D9A-8F33-9A16DB8DFBAF}">
      <dgm:prSet/>
      <dgm:spPr/>
      <dgm:t>
        <a:bodyPr/>
        <a:lstStyle/>
        <a:p>
          <a:endParaRPr lang="en-US"/>
        </a:p>
      </dgm:t>
    </dgm:pt>
    <dgm:pt modelId="{C6963293-41F0-4D5F-B1E5-F134B77D0E38}">
      <dgm:prSet/>
      <dgm:spPr>
        <a:solidFill>
          <a:srgbClr val="7030A0"/>
        </a:solidFill>
      </dgm:spPr>
      <dgm:t>
        <a:bodyPr/>
        <a:lstStyle/>
        <a:p>
          <a:r>
            <a:rPr lang="en-GB" b="1" dirty="0"/>
            <a:t>How many visible contributions made outside of dept?</a:t>
          </a:r>
          <a:endParaRPr lang="en-US" b="1" dirty="0"/>
        </a:p>
      </dgm:t>
    </dgm:pt>
    <dgm:pt modelId="{353393B3-5997-4AF8-B1B2-644ECD1DE6D0}" type="parTrans" cxnId="{160A25B6-D998-4BD3-AA86-D2D6EB4A48B1}">
      <dgm:prSet/>
      <dgm:spPr/>
      <dgm:t>
        <a:bodyPr/>
        <a:lstStyle/>
        <a:p>
          <a:endParaRPr lang="en-US"/>
        </a:p>
      </dgm:t>
    </dgm:pt>
    <dgm:pt modelId="{F4D03E78-64F2-41EB-8980-1E0D1D4D2889}" type="sibTrans" cxnId="{160A25B6-D998-4BD3-AA86-D2D6EB4A48B1}">
      <dgm:prSet/>
      <dgm:spPr/>
      <dgm:t>
        <a:bodyPr/>
        <a:lstStyle/>
        <a:p>
          <a:endParaRPr lang="en-US"/>
        </a:p>
      </dgm:t>
    </dgm:pt>
    <dgm:pt modelId="{5D016C2C-241D-42D4-B822-41FA94BB02FE}">
      <dgm:prSet/>
      <dgm:spPr>
        <a:solidFill>
          <a:srgbClr val="7030A0"/>
        </a:solidFill>
      </dgm:spPr>
      <dgm:t>
        <a:bodyPr/>
        <a:lstStyle/>
        <a:p>
          <a:r>
            <a:rPr lang="en-GB" b="1"/>
            <a:t>How many workshops/ sessions etc… delivered outside of dept?</a:t>
          </a:r>
          <a:endParaRPr lang="en-US" b="1"/>
        </a:p>
      </dgm:t>
    </dgm:pt>
    <dgm:pt modelId="{997F245C-C590-4111-A462-FBFDA0B63720}" type="parTrans" cxnId="{F94B7E75-FBE3-4DD6-8B33-730949C0E7B7}">
      <dgm:prSet/>
      <dgm:spPr/>
      <dgm:t>
        <a:bodyPr/>
        <a:lstStyle/>
        <a:p>
          <a:endParaRPr lang="en-US"/>
        </a:p>
      </dgm:t>
    </dgm:pt>
    <dgm:pt modelId="{F4FE0D26-7FD4-455E-AAA4-48F74DC137B7}" type="sibTrans" cxnId="{F94B7E75-FBE3-4DD6-8B33-730949C0E7B7}">
      <dgm:prSet/>
      <dgm:spPr/>
      <dgm:t>
        <a:bodyPr/>
        <a:lstStyle/>
        <a:p>
          <a:endParaRPr lang="en-US"/>
        </a:p>
      </dgm:t>
    </dgm:pt>
    <dgm:pt modelId="{94DA726E-70E8-4EE3-B7D2-EB3599605116}" type="pres">
      <dgm:prSet presAssocID="{9A9AABD0-7E27-48CF-9F37-084044715EA2}" presName="diagram" presStyleCnt="0">
        <dgm:presLayoutVars>
          <dgm:dir/>
          <dgm:resizeHandles val="exact"/>
        </dgm:presLayoutVars>
      </dgm:prSet>
      <dgm:spPr/>
    </dgm:pt>
    <dgm:pt modelId="{50834CE1-6653-4D7B-9620-3F82C5EACB87}" type="pres">
      <dgm:prSet presAssocID="{C3B49547-3364-4AFD-BAAF-F214AE2A7DA6}" presName="node" presStyleLbl="node1" presStyleIdx="0" presStyleCnt="6">
        <dgm:presLayoutVars>
          <dgm:bulletEnabled val="1"/>
        </dgm:presLayoutVars>
      </dgm:prSet>
      <dgm:spPr/>
    </dgm:pt>
    <dgm:pt modelId="{DAB1F5E8-3507-4A54-874B-684C17AF21D9}" type="pres">
      <dgm:prSet presAssocID="{E2F145E5-1593-4B95-8487-6EB975D6998F}" presName="sibTrans" presStyleCnt="0"/>
      <dgm:spPr/>
    </dgm:pt>
    <dgm:pt modelId="{A0A16D3C-60F9-4316-928C-D7F52CDA1621}" type="pres">
      <dgm:prSet presAssocID="{805E477D-3DDC-4B35-9E2D-9326CB1E559E}" presName="node" presStyleLbl="node1" presStyleIdx="1" presStyleCnt="6">
        <dgm:presLayoutVars>
          <dgm:bulletEnabled val="1"/>
        </dgm:presLayoutVars>
      </dgm:prSet>
      <dgm:spPr/>
    </dgm:pt>
    <dgm:pt modelId="{9C351073-10C5-44C6-8E4F-546DF242848E}" type="pres">
      <dgm:prSet presAssocID="{DD6C4C67-9802-4F42-9D7F-0E12B82EEABE}" presName="sibTrans" presStyleCnt="0"/>
      <dgm:spPr/>
    </dgm:pt>
    <dgm:pt modelId="{00F04F2B-3EAB-4718-9B39-1F8FEB7E4EDC}" type="pres">
      <dgm:prSet presAssocID="{2321FB77-9C0B-4F89-A1D5-DAEAAFC2BF02}" presName="node" presStyleLbl="node1" presStyleIdx="2" presStyleCnt="6">
        <dgm:presLayoutVars>
          <dgm:bulletEnabled val="1"/>
        </dgm:presLayoutVars>
      </dgm:prSet>
      <dgm:spPr/>
    </dgm:pt>
    <dgm:pt modelId="{DE4880E8-497F-47A7-897F-A5FBA0B32B72}" type="pres">
      <dgm:prSet presAssocID="{3D57A807-D0A9-4C4B-B0D0-56BD897D0E72}" presName="sibTrans" presStyleCnt="0"/>
      <dgm:spPr/>
    </dgm:pt>
    <dgm:pt modelId="{17181E13-9DAC-40A8-A92A-EBA0446739EF}" type="pres">
      <dgm:prSet presAssocID="{5A5D6298-E7B3-4B3B-98C4-D11085639F92}" presName="node" presStyleLbl="node1" presStyleIdx="3" presStyleCnt="6">
        <dgm:presLayoutVars>
          <dgm:bulletEnabled val="1"/>
        </dgm:presLayoutVars>
      </dgm:prSet>
      <dgm:spPr/>
    </dgm:pt>
    <dgm:pt modelId="{8E4680D0-D961-4E9D-84C8-16CE5DE4B7EF}" type="pres">
      <dgm:prSet presAssocID="{5C9B4D59-8AA8-408B-83EA-B930ED8EB1E2}" presName="sibTrans" presStyleCnt="0"/>
      <dgm:spPr/>
    </dgm:pt>
    <dgm:pt modelId="{CCD30928-B097-4042-8CEE-67BB8799567B}" type="pres">
      <dgm:prSet presAssocID="{C6963293-41F0-4D5F-B1E5-F134B77D0E38}" presName="node" presStyleLbl="node1" presStyleIdx="4" presStyleCnt="6">
        <dgm:presLayoutVars>
          <dgm:bulletEnabled val="1"/>
        </dgm:presLayoutVars>
      </dgm:prSet>
      <dgm:spPr/>
    </dgm:pt>
    <dgm:pt modelId="{335C4B0A-45A7-46EA-9F0D-3C65B3623A4B}" type="pres">
      <dgm:prSet presAssocID="{F4D03E78-64F2-41EB-8980-1E0D1D4D2889}" presName="sibTrans" presStyleCnt="0"/>
      <dgm:spPr/>
    </dgm:pt>
    <dgm:pt modelId="{BB87CD53-8478-4A16-8747-F95187AD3BFD}" type="pres">
      <dgm:prSet presAssocID="{5D016C2C-241D-42D4-B822-41FA94BB02FE}" presName="node" presStyleLbl="node1" presStyleIdx="5" presStyleCnt="6">
        <dgm:presLayoutVars>
          <dgm:bulletEnabled val="1"/>
        </dgm:presLayoutVars>
      </dgm:prSet>
      <dgm:spPr/>
    </dgm:pt>
  </dgm:ptLst>
  <dgm:cxnLst>
    <dgm:cxn modelId="{676F8A4E-6B6D-4BB3-8F71-8B97CBDC29CC}" type="presOf" srcId="{9A9AABD0-7E27-48CF-9F37-084044715EA2}" destId="{94DA726E-70E8-4EE3-B7D2-EB3599605116}" srcOrd="0" destOrd="0" presId="urn:microsoft.com/office/officeart/2005/8/layout/default"/>
    <dgm:cxn modelId="{F94B7E75-FBE3-4DD6-8B33-730949C0E7B7}" srcId="{9A9AABD0-7E27-48CF-9F37-084044715EA2}" destId="{5D016C2C-241D-42D4-B822-41FA94BB02FE}" srcOrd="5" destOrd="0" parTransId="{997F245C-C590-4111-A462-FBFDA0B63720}" sibTransId="{F4FE0D26-7FD4-455E-AAA4-48F74DC137B7}"/>
    <dgm:cxn modelId="{3E481887-B83C-4330-B241-9B21D61C1170}" type="presOf" srcId="{2321FB77-9C0B-4F89-A1D5-DAEAAFC2BF02}" destId="{00F04F2B-3EAB-4718-9B39-1F8FEB7E4EDC}" srcOrd="0" destOrd="0" presId="urn:microsoft.com/office/officeart/2005/8/layout/default"/>
    <dgm:cxn modelId="{EE8D5A88-7135-4503-9831-DADE86D3F498}" srcId="{9A9AABD0-7E27-48CF-9F37-084044715EA2}" destId="{C3B49547-3364-4AFD-BAAF-F214AE2A7DA6}" srcOrd="0" destOrd="0" parTransId="{1043B984-C7AB-4F26-BB15-4CB5836D7C40}" sibTransId="{E2F145E5-1593-4B95-8487-6EB975D6998F}"/>
    <dgm:cxn modelId="{D3A7B09D-DF07-4445-AE2E-6B18592D73B9}" type="presOf" srcId="{C6963293-41F0-4D5F-B1E5-F134B77D0E38}" destId="{CCD30928-B097-4042-8CEE-67BB8799567B}" srcOrd="0" destOrd="0" presId="urn:microsoft.com/office/officeart/2005/8/layout/default"/>
    <dgm:cxn modelId="{160A25B6-D998-4BD3-AA86-D2D6EB4A48B1}" srcId="{9A9AABD0-7E27-48CF-9F37-084044715EA2}" destId="{C6963293-41F0-4D5F-B1E5-F134B77D0E38}" srcOrd="4" destOrd="0" parTransId="{353393B3-5997-4AF8-B1B2-644ECD1DE6D0}" sibTransId="{F4D03E78-64F2-41EB-8980-1E0D1D4D2889}"/>
    <dgm:cxn modelId="{CDD937B7-876B-456D-9123-FB5A64EA35E3}" srcId="{9A9AABD0-7E27-48CF-9F37-084044715EA2}" destId="{2321FB77-9C0B-4F89-A1D5-DAEAAFC2BF02}" srcOrd="2" destOrd="0" parTransId="{58C5633C-A3D1-40FB-9E9C-B023E8BA8FB0}" sibTransId="{3D57A807-D0A9-4C4B-B0D0-56BD897D0E72}"/>
    <dgm:cxn modelId="{03D070BB-B2D7-4D9A-8F33-9A16DB8DFBAF}" srcId="{9A9AABD0-7E27-48CF-9F37-084044715EA2}" destId="{5A5D6298-E7B3-4B3B-98C4-D11085639F92}" srcOrd="3" destOrd="0" parTransId="{D1795AC4-9297-452C-BF99-1A47D1B55971}" sibTransId="{5C9B4D59-8AA8-408B-83EA-B930ED8EB1E2}"/>
    <dgm:cxn modelId="{6BA6D8C7-8AD8-4FF4-8797-9A0D218AAC1E}" type="presOf" srcId="{5A5D6298-E7B3-4B3B-98C4-D11085639F92}" destId="{17181E13-9DAC-40A8-A92A-EBA0446739EF}" srcOrd="0" destOrd="0" presId="urn:microsoft.com/office/officeart/2005/8/layout/default"/>
    <dgm:cxn modelId="{EEBE64DA-D775-4959-A29E-E13A3252EF62}" type="presOf" srcId="{805E477D-3DDC-4B35-9E2D-9326CB1E559E}" destId="{A0A16D3C-60F9-4316-928C-D7F52CDA1621}" srcOrd="0" destOrd="0" presId="urn:microsoft.com/office/officeart/2005/8/layout/default"/>
    <dgm:cxn modelId="{D73E6BDA-888C-4AAC-ADCD-35D8C3B9A4C8}" type="presOf" srcId="{C3B49547-3364-4AFD-BAAF-F214AE2A7DA6}" destId="{50834CE1-6653-4D7B-9620-3F82C5EACB87}" srcOrd="0" destOrd="0" presId="urn:microsoft.com/office/officeart/2005/8/layout/default"/>
    <dgm:cxn modelId="{B754A9F4-8D31-4D25-B6D1-D3B4B4F32A9D}" type="presOf" srcId="{5D016C2C-241D-42D4-B822-41FA94BB02FE}" destId="{BB87CD53-8478-4A16-8747-F95187AD3BFD}" srcOrd="0" destOrd="0" presId="urn:microsoft.com/office/officeart/2005/8/layout/default"/>
    <dgm:cxn modelId="{967655F8-174C-4B6B-A7B2-472BD69AC789}" srcId="{9A9AABD0-7E27-48CF-9F37-084044715EA2}" destId="{805E477D-3DDC-4B35-9E2D-9326CB1E559E}" srcOrd="1" destOrd="0" parTransId="{C5A49238-1CD2-4044-BD69-E66505C71577}" sibTransId="{DD6C4C67-9802-4F42-9D7F-0E12B82EEABE}"/>
    <dgm:cxn modelId="{1FAFC164-F871-4017-8E6B-D22FA3AED762}" type="presParOf" srcId="{94DA726E-70E8-4EE3-B7D2-EB3599605116}" destId="{50834CE1-6653-4D7B-9620-3F82C5EACB87}" srcOrd="0" destOrd="0" presId="urn:microsoft.com/office/officeart/2005/8/layout/default"/>
    <dgm:cxn modelId="{013EFA98-609F-4ABD-9965-C0D8B37C917A}" type="presParOf" srcId="{94DA726E-70E8-4EE3-B7D2-EB3599605116}" destId="{DAB1F5E8-3507-4A54-874B-684C17AF21D9}" srcOrd="1" destOrd="0" presId="urn:microsoft.com/office/officeart/2005/8/layout/default"/>
    <dgm:cxn modelId="{DEED894C-F8DE-4324-9A51-262E8D8A2256}" type="presParOf" srcId="{94DA726E-70E8-4EE3-B7D2-EB3599605116}" destId="{A0A16D3C-60F9-4316-928C-D7F52CDA1621}" srcOrd="2" destOrd="0" presId="urn:microsoft.com/office/officeart/2005/8/layout/default"/>
    <dgm:cxn modelId="{4D958AEC-002A-43D0-8E6E-EFD279AE93A5}" type="presParOf" srcId="{94DA726E-70E8-4EE3-B7D2-EB3599605116}" destId="{9C351073-10C5-44C6-8E4F-546DF242848E}" srcOrd="3" destOrd="0" presId="urn:microsoft.com/office/officeart/2005/8/layout/default"/>
    <dgm:cxn modelId="{CBB52B7B-4471-4BE8-BC5B-76B8B98C25D5}" type="presParOf" srcId="{94DA726E-70E8-4EE3-B7D2-EB3599605116}" destId="{00F04F2B-3EAB-4718-9B39-1F8FEB7E4EDC}" srcOrd="4" destOrd="0" presId="urn:microsoft.com/office/officeart/2005/8/layout/default"/>
    <dgm:cxn modelId="{734DC51A-5B51-4052-9519-E99FCF79F0F9}" type="presParOf" srcId="{94DA726E-70E8-4EE3-B7D2-EB3599605116}" destId="{DE4880E8-497F-47A7-897F-A5FBA0B32B72}" srcOrd="5" destOrd="0" presId="urn:microsoft.com/office/officeart/2005/8/layout/default"/>
    <dgm:cxn modelId="{C4EF5C7F-4E3E-43C1-8DFA-4B0080C9F165}" type="presParOf" srcId="{94DA726E-70E8-4EE3-B7D2-EB3599605116}" destId="{17181E13-9DAC-40A8-A92A-EBA0446739EF}" srcOrd="6" destOrd="0" presId="urn:microsoft.com/office/officeart/2005/8/layout/default"/>
    <dgm:cxn modelId="{D489F5D5-BAB7-4086-91AF-A2FEB44A89F9}" type="presParOf" srcId="{94DA726E-70E8-4EE3-B7D2-EB3599605116}" destId="{8E4680D0-D961-4E9D-84C8-16CE5DE4B7EF}" srcOrd="7" destOrd="0" presId="urn:microsoft.com/office/officeart/2005/8/layout/default"/>
    <dgm:cxn modelId="{59DAA2DE-B96C-4592-9650-E59A5F135F39}" type="presParOf" srcId="{94DA726E-70E8-4EE3-B7D2-EB3599605116}" destId="{CCD30928-B097-4042-8CEE-67BB8799567B}" srcOrd="8" destOrd="0" presId="urn:microsoft.com/office/officeart/2005/8/layout/default"/>
    <dgm:cxn modelId="{4596C717-2625-4238-8EA0-34B5A399A701}" type="presParOf" srcId="{94DA726E-70E8-4EE3-B7D2-EB3599605116}" destId="{335C4B0A-45A7-46EA-9F0D-3C65B3623A4B}" srcOrd="9" destOrd="0" presId="urn:microsoft.com/office/officeart/2005/8/layout/default"/>
    <dgm:cxn modelId="{A6D070F3-CB1A-454C-9683-2A55809B431C}" type="presParOf" srcId="{94DA726E-70E8-4EE3-B7D2-EB3599605116}" destId="{BB87CD53-8478-4A16-8747-F95187AD3BF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55EDB-677A-486F-9835-48C80BBD01F3}" type="doc">
      <dgm:prSet loTypeId="urn:microsoft.com/office/officeart/2005/8/layout/cycle5" loCatId="cycle" qsTypeId="urn:microsoft.com/office/officeart/2005/8/quickstyle/simple5" qsCatId="simple" csTypeId="urn:microsoft.com/office/officeart/2005/8/colors/accent6_2" csCatId="accent6" phldr="1"/>
      <dgm:spPr/>
      <dgm:t>
        <a:bodyPr/>
        <a:lstStyle/>
        <a:p>
          <a:endParaRPr lang="en-US"/>
        </a:p>
      </dgm:t>
    </dgm:pt>
    <dgm:pt modelId="{60E798FE-4FD3-4814-A738-E70599B6398E}">
      <dgm:prSet custT="1"/>
      <dgm:spPr>
        <a:solidFill>
          <a:srgbClr val="009644"/>
        </a:solidFill>
      </dgm:spPr>
      <dgm:t>
        <a:bodyPr/>
        <a:lstStyle/>
        <a:p>
          <a:pPr rtl="0"/>
          <a:r>
            <a:rPr lang="en-US" sz="1400" b="1" dirty="0">
              <a:latin typeface="Open Sans" pitchFamily="2" charset="0"/>
              <a:ea typeface="Open Sans" pitchFamily="2" charset="0"/>
              <a:cs typeface="Open Sans" pitchFamily="2" charset="0"/>
            </a:rPr>
            <a:t>Active Participation</a:t>
          </a:r>
        </a:p>
      </dgm:t>
    </dgm:pt>
    <dgm:pt modelId="{B7BC2073-B40F-4950-9E4E-3A793C3428CC}" type="parTrans" cxnId="{A7518A31-6DA5-4F99-8910-EA407AE3CD73}">
      <dgm:prSet/>
      <dgm:spPr/>
      <dgm:t>
        <a:bodyPr/>
        <a:lstStyle/>
        <a:p>
          <a:endParaRPr lang="en-US" sz="1400" b="1">
            <a:latin typeface="Open Sans" pitchFamily="2" charset="0"/>
            <a:ea typeface="Open Sans" pitchFamily="2" charset="0"/>
            <a:cs typeface="Open Sans" pitchFamily="2" charset="0"/>
          </a:endParaRPr>
        </a:p>
      </dgm:t>
    </dgm:pt>
    <dgm:pt modelId="{FCB95092-3DBB-4B2B-A317-3872F21C1635}" type="sibTrans" cxnId="{A7518A31-6DA5-4F99-8910-EA407AE3CD73}">
      <dgm:prSet/>
      <dgm:spPr/>
      <dgm:t>
        <a:bodyPr/>
        <a:lstStyle/>
        <a:p>
          <a:endParaRPr lang="en-US" sz="1400" b="1">
            <a:latin typeface="Open Sans" pitchFamily="2" charset="0"/>
            <a:ea typeface="Open Sans" pitchFamily="2" charset="0"/>
            <a:cs typeface="Open Sans" pitchFamily="2" charset="0"/>
          </a:endParaRPr>
        </a:p>
      </dgm:t>
    </dgm:pt>
    <dgm:pt modelId="{C2D8D406-C2D4-4FBE-B376-4FED8C8547FD}">
      <dgm:prSet custT="1"/>
      <dgm:spPr>
        <a:solidFill>
          <a:srgbClr val="009644"/>
        </a:solidFill>
      </dgm:spPr>
      <dgm:t>
        <a:bodyPr/>
        <a:lstStyle/>
        <a:p>
          <a:pPr rtl="0"/>
          <a:r>
            <a:rPr lang="en-US" sz="1400" b="1" dirty="0">
              <a:latin typeface="Open Sans" pitchFamily="2" charset="0"/>
              <a:ea typeface="Open Sans" pitchFamily="2" charset="0"/>
              <a:cs typeface="Open Sans" pitchFamily="2" charset="0"/>
            </a:rPr>
            <a:t>Critical Thinking</a:t>
          </a:r>
        </a:p>
      </dgm:t>
    </dgm:pt>
    <dgm:pt modelId="{C4499D90-F685-4C31-B936-CFBDD763A7F5}" type="parTrans" cxnId="{5064DFE7-670B-438F-87E9-498A79131B5E}">
      <dgm:prSet/>
      <dgm:spPr/>
      <dgm:t>
        <a:bodyPr/>
        <a:lstStyle/>
        <a:p>
          <a:endParaRPr lang="en-US" sz="1400" b="1">
            <a:latin typeface="Open Sans" pitchFamily="2" charset="0"/>
            <a:ea typeface="Open Sans" pitchFamily="2" charset="0"/>
            <a:cs typeface="Open Sans" pitchFamily="2" charset="0"/>
          </a:endParaRPr>
        </a:p>
      </dgm:t>
    </dgm:pt>
    <dgm:pt modelId="{20AED7A0-6529-4507-8B92-82D4D8B4C4FB}" type="sibTrans" cxnId="{5064DFE7-670B-438F-87E9-498A79131B5E}">
      <dgm:prSet/>
      <dgm:spPr/>
      <dgm:t>
        <a:bodyPr/>
        <a:lstStyle/>
        <a:p>
          <a:endParaRPr lang="en-US" sz="1400" b="1">
            <a:latin typeface="Open Sans" pitchFamily="2" charset="0"/>
            <a:ea typeface="Open Sans" pitchFamily="2" charset="0"/>
            <a:cs typeface="Open Sans" pitchFamily="2" charset="0"/>
          </a:endParaRPr>
        </a:p>
      </dgm:t>
    </dgm:pt>
    <dgm:pt modelId="{340C6D51-CB14-44CD-9233-4B7676769545}">
      <dgm:prSet custT="1"/>
      <dgm:spPr>
        <a:solidFill>
          <a:srgbClr val="009644"/>
        </a:solidFill>
      </dgm:spPr>
      <dgm:t>
        <a:bodyPr/>
        <a:lstStyle/>
        <a:p>
          <a:pPr rtl="0"/>
          <a:r>
            <a:rPr lang="en-US" sz="1400" b="1" dirty="0">
              <a:latin typeface="Open Sans" pitchFamily="2" charset="0"/>
              <a:ea typeface="Open Sans" pitchFamily="2" charset="0"/>
              <a:cs typeface="Open Sans" pitchFamily="2" charset="0"/>
            </a:rPr>
            <a:t>Multimodel Expression</a:t>
          </a:r>
        </a:p>
      </dgm:t>
    </dgm:pt>
    <dgm:pt modelId="{BBE1748D-13F6-4525-9099-DD74E0BE37D4}" type="parTrans" cxnId="{76AC61F2-32C8-440F-9A9C-447D96099609}">
      <dgm:prSet/>
      <dgm:spPr/>
      <dgm:t>
        <a:bodyPr/>
        <a:lstStyle/>
        <a:p>
          <a:endParaRPr lang="en-US" sz="1400" b="1">
            <a:latin typeface="Open Sans" pitchFamily="2" charset="0"/>
            <a:ea typeface="Open Sans" pitchFamily="2" charset="0"/>
            <a:cs typeface="Open Sans" pitchFamily="2" charset="0"/>
          </a:endParaRPr>
        </a:p>
      </dgm:t>
    </dgm:pt>
    <dgm:pt modelId="{B827E1FB-F335-4B73-9B67-D7AC0DA49243}" type="sibTrans" cxnId="{76AC61F2-32C8-440F-9A9C-447D96099609}">
      <dgm:prSet/>
      <dgm:spPr/>
      <dgm:t>
        <a:bodyPr/>
        <a:lstStyle/>
        <a:p>
          <a:endParaRPr lang="en-US" sz="1400" b="1">
            <a:latin typeface="Open Sans" pitchFamily="2" charset="0"/>
            <a:ea typeface="Open Sans" pitchFamily="2" charset="0"/>
            <a:cs typeface="Open Sans" pitchFamily="2" charset="0"/>
          </a:endParaRPr>
        </a:p>
      </dgm:t>
    </dgm:pt>
    <dgm:pt modelId="{77B86C54-F503-440D-A121-8F81EABA306E}" type="pres">
      <dgm:prSet presAssocID="{D0455EDB-677A-486F-9835-48C80BBD01F3}" presName="cycle" presStyleCnt="0">
        <dgm:presLayoutVars>
          <dgm:dir/>
          <dgm:resizeHandles val="exact"/>
        </dgm:presLayoutVars>
      </dgm:prSet>
      <dgm:spPr/>
    </dgm:pt>
    <dgm:pt modelId="{CC86637B-175B-44C0-99C4-A0B7F6D8F0A7}" type="pres">
      <dgm:prSet presAssocID="{60E798FE-4FD3-4814-A738-E70599B6398E}" presName="node" presStyleLbl="node1" presStyleIdx="0" presStyleCnt="3" custScaleX="168997">
        <dgm:presLayoutVars>
          <dgm:bulletEnabled val="1"/>
        </dgm:presLayoutVars>
      </dgm:prSet>
      <dgm:spPr/>
    </dgm:pt>
    <dgm:pt modelId="{5BA888ED-9C1B-4B7F-AA00-2058B4EE02B9}" type="pres">
      <dgm:prSet presAssocID="{60E798FE-4FD3-4814-A738-E70599B6398E}" presName="spNode" presStyleCnt="0"/>
      <dgm:spPr/>
    </dgm:pt>
    <dgm:pt modelId="{7803A36D-08AF-4BF0-867E-F3BCB6A6C7E4}" type="pres">
      <dgm:prSet presAssocID="{FCB95092-3DBB-4B2B-A317-3872F21C1635}" presName="sibTrans" presStyleLbl="sibTrans1D1" presStyleIdx="0" presStyleCnt="3"/>
      <dgm:spPr/>
    </dgm:pt>
    <dgm:pt modelId="{8289E107-9FCF-4664-8EDE-54A855588D1C}" type="pres">
      <dgm:prSet presAssocID="{C2D8D406-C2D4-4FBE-B376-4FED8C8547FD}" presName="node" presStyleLbl="node1" presStyleIdx="1" presStyleCnt="3" custScaleX="118743">
        <dgm:presLayoutVars>
          <dgm:bulletEnabled val="1"/>
        </dgm:presLayoutVars>
      </dgm:prSet>
      <dgm:spPr/>
    </dgm:pt>
    <dgm:pt modelId="{C40AE74E-44C8-4741-9988-72BE7939E709}" type="pres">
      <dgm:prSet presAssocID="{C2D8D406-C2D4-4FBE-B376-4FED8C8547FD}" presName="spNode" presStyleCnt="0"/>
      <dgm:spPr/>
    </dgm:pt>
    <dgm:pt modelId="{EFA9C2D4-E802-4F59-ACC7-98BA692924CF}" type="pres">
      <dgm:prSet presAssocID="{20AED7A0-6529-4507-8B92-82D4D8B4C4FB}" presName="sibTrans" presStyleLbl="sibTrans1D1" presStyleIdx="1" presStyleCnt="3"/>
      <dgm:spPr/>
    </dgm:pt>
    <dgm:pt modelId="{438D4B91-36F3-47FA-A62A-96BDF6ED43BB}" type="pres">
      <dgm:prSet presAssocID="{340C6D51-CB14-44CD-9233-4B7676769545}" presName="node" presStyleLbl="node1" presStyleIdx="2" presStyleCnt="3" custScaleX="124740">
        <dgm:presLayoutVars>
          <dgm:bulletEnabled val="1"/>
        </dgm:presLayoutVars>
      </dgm:prSet>
      <dgm:spPr/>
    </dgm:pt>
    <dgm:pt modelId="{13FE6084-F39A-4F1D-9B40-A6CFDDFACEA5}" type="pres">
      <dgm:prSet presAssocID="{340C6D51-CB14-44CD-9233-4B7676769545}" presName="spNode" presStyleCnt="0"/>
      <dgm:spPr/>
    </dgm:pt>
    <dgm:pt modelId="{B2B788AC-006B-4F2A-B555-630974129820}" type="pres">
      <dgm:prSet presAssocID="{B827E1FB-F335-4B73-9B67-D7AC0DA49243}" presName="sibTrans" presStyleLbl="sibTrans1D1" presStyleIdx="2" presStyleCnt="3"/>
      <dgm:spPr/>
    </dgm:pt>
  </dgm:ptLst>
  <dgm:cxnLst>
    <dgm:cxn modelId="{A7518A31-6DA5-4F99-8910-EA407AE3CD73}" srcId="{D0455EDB-677A-486F-9835-48C80BBD01F3}" destId="{60E798FE-4FD3-4814-A738-E70599B6398E}" srcOrd="0" destOrd="0" parTransId="{B7BC2073-B40F-4950-9E4E-3A793C3428CC}" sibTransId="{FCB95092-3DBB-4B2B-A317-3872F21C1635}"/>
    <dgm:cxn modelId="{FD6EA96B-4524-451A-B46A-6333FB340133}" type="presOf" srcId="{340C6D51-CB14-44CD-9233-4B7676769545}" destId="{438D4B91-36F3-47FA-A62A-96BDF6ED43BB}" srcOrd="0" destOrd="0" presId="urn:microsoft.com/office/officeart/2005/8/layout/cycle5"/>
    <dgm:cxn modelId="{B77E8E56-C24A-4150-925F-752EB36B11A5}" type="presOf" srcId="{20AED7A0-6529-4507-8B92-82D4D8B4C4FB}" destId="{EFA9C2D4-E802-4F59-ACC7-98BA692924CF}" srcOrd="0" destOrd="0" presId="urn:microsoft.com/office/officeart/2005/8/layout/cycle5"/>
    <dgm:cxn modelId="{7E6D1B84-92F1-4268-BE19-4730FBDA508B}" type="presOf" srcId="{C2D8D406-C2D4-4FBE-B376-4FED8C8547FD}" destId="{8289E107-9FCF-4664-8EDE-54A855588D1C}" srcOrd="0" destOrd="0" presId="urn:microsoft.com/office/officeart/2005/8/layout/cycle5"/>
    <dgm:cxn modelId="{3CBA34BC-A3AA-4F03-BCC0-6712A67EED52}" type="presOf" srcId="{60E798FE-4FD3-4814-A738-E70599B6398E}" destId="{CC86637B-175B-44C0-99C4-A0B7F6D8F0A7}" srcOrd="0" destOrd="0" presId="urn:microsoft.com/office/officeart/2005/8/layout/cycle5"/>
    <dgm:cxn modelId="{0913E3D8-4718-42BD-8931-27E6DF94D061}" type="presOf" srcId="{B827E1FB-F335-4B73-9B67-D7AC0DA49243}" destId="{B2B788AC-006B-4F2A-B555-630974129820}" srcOrd="0" destOrd="0" presId="urn:microsoft.com/office/officeart/2005/8/layout/cycle5"/>
    <dgm:cxn modelId="{2556E7DB-D6E6-40DF-BF59-60AD554E4F57}" type="presOf" srcId="{FCB95092-3DBB-4B2B-A317-3872F21C1635}" destId="{7803A36D-08AF-4BF0-867E-F3BCB6A6C7E4}" srcOrd="0" destOrd="0" presId="urn:microsoft.com/office/officeart/2005/8/layout/cycle5"/>
    <dgm:cxn modelId="{237CF1E1-47FF-4417-B443-C8669C9B51D5}" type="presOf" srcId="{D0455EDB-677A-486F-9835-48C80BBD01F3}" destId="{77B86C54-F503-440D-A121-8F81EABA306E}" srcOrd="0" destOrd="0" presId="urn:microsoft.com/office/officeart/2005/8/layout/cycle5"/>
    <dgm:cxn modelId="{5064DFE7-670B-438F-87E9-498A79131B5E}" srcId="{D0455EDB-677A-486F-9835-48C80BBD01F3}" destId="{C2D8D406-C2D4-4FBE-B376-4FED8C8547FD}" srcOrd="1" destOrd="0" parTransId="{C4499D90-F685-4C31-B936-CFBDD763A7F5}" sibTransId="{20AED7A0-6529-4507-8B92-82D4D8B4C4FB}"/>
    <dgm:cxn modelId="{76AC61F2-32C8-440F-9A9C-447D96099609}" srcId="{D0455EDB-677A-486F-9835-48C80BBD01F3}" destId="{340C6D51-CB14-44CD-9233-4B7676769545}" srcOrd="2" destOrd="0" parTransId="{BBE1748D-13F6-4525-9099-DD74E0BE37D4}" sibTransId="{B827E1FB-F335-4B73-9B67-D7AC0DA49243}"/>
    <dgm:cxn modelId="{6734A261-9707-49BD-B811-8E24B2DFB705}" type="presParOf" srcId="{77B86C54-F503-440D-A121-8F81EABA306E}" destId="{CC86637B-175B-44C0-99C4-A0B7F6D8F0A7}" srcOrd="0" destOrd="0" presId="urn:microsoft.com/office/officeart/2005/8/layout/cycle5"/>
    <dgm:cxn modelId="{B93B27C2-E570-4F16-9940-3573358E2C09}" type="presParOf" srcId="{77B86C54-F503-440D-A121-8F81EABA306E}" destId="{5BA888ED-9C1B-4B7F-AA00-2058B4EE02B9}" srcOrd="1" destOrd="0" presId="urn:microsoft.com/office/officeart/2005/8/layout/cycle5"/>
    <dgm:cxn modelId="{C9F35800-2CFC-4A68-AF22-3DEBF80ACD46}" type="presParOf" srcId="{77B86C54-F503-440D-A121-8F81EABA306E}" destId="{7803A36D-08AF-4BF0-867E-F3BCB6A6C7E4}" srcOrd="2" destOrd="0" presId="urn:microsoft.com/office/officeart/2005/8/layout/cycle5"/>
    <dgm:cxn modelId="{AED171AB-44A8-43B4-92FB-D87D0DAFCC9A}" type="presParOf" srcId="{77B86C54-F503-440D-A121-8F81EABA306E}" destId="{8289E107-9FCF-4664-8EDE-54A855588D1C}" srcOrd="3" destOrd="0" presId="urn:microsoft.com/office/officeart/2005/8/layout/cycle5"/>
    <dgm:cxn modelId="{6C2A03AA-DBE6-48B4-A1B6-03E0B5918E96}" type="presParOf" srcId="{77B86C54-F503-440D-A121-8F81EABA306E}" destId="{C40AE74E-44C8-4741-9988-72BE7939E709}" srcOrd="4" destOrd="0" presId="urn:microsoft.com/office/officeart/2005/8/layout/cycle5"/>
    <dgm:cxn modelId="{F505F495-A0A2-42E3-A2F4-547EFAE97830}" type="presParOf" srcId="{77B86C54-F503-440D-A121-8F81EABA306E}" destId="{EFA9C2D4-E802-4F59-ACC7-98BA692924CF}" srcOrd="5" destOrd="0" presId="urn:microsoft.com/office/officeart/2005/8/layout/cycle5"/>
    <dgm:cxn modelId="{995E86CC-9A4E-435E-8374-9FF60AECB602}" type="presParOf" srcId="{77B86C54-F503-440D-A121-8F81EABA306E}" destId="{438D4B91-36F3-47FA-A62A-96BDF6ED43BB}" srcOrd="6" destOrd="0" presId="urn:microsoft.com/office/officeart/2005/8/layout/cycle5"/>
    <dgm:cxn modelId="{8EBC0C0D-7FAF-4A37-8199-00CC21113B7D}" type="presParOf" srcId="{77B86C54-F503-440D-A121-8F81EABA306E}" destId="{13FE6084-F39A-4F1D-9B40-A6CFDDFACEA5}" srcOrd="7" destOrd="0" presId="urn:microsoft.com/office/officeart/2005/8/layout/cycle5"/>
    <dgm:cxn modelId="{0A7AC6BA-7A85-4080-BE7B-DA3564E3BB55}" type="presParOf" srcId="{77B86C54-F503-440D-A121-8F81EABA306E}" destId="{B2B788AC-006B-4F2A-B555-630974129820}" srcOrd="8" destOrd="0" presId="urn:microsoft.com/office/officeart/2005/8/layout/cycle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93CF0D-CF11-43C7-845D-E421BA97138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82882A3-85E0-459D-854B-5CE228643413}">
      <dgm:prSet custT="1"/>
      <dgm:spPr>
        <a:solidFill>
          <a:schemeClr val="bg1">
            <a:lumMod val="95000"/>
          </a:schemeClr>
        </a:solidFill>
      </dgm:spPr>
      <dgm:t>
        <a:bodyPr/>
        <a:lstStyle/>
        <a:p>
          <a:pPr rtl="0"/>
          <a:r>
            <a:rPr lang="el-GR" sz="1600" b="1" dirty="0">
              <a:solidFill>
                <a:schemeClr val="tx1"/>
              </a:solidFill>
              <a:latin typeface="Open Sans" pitchFamily="2" charset="0"/>
              <a:ea typeface="Open Sans" pitchFamily="2" charset="0"/>
              <a:cs typeface="Open Sans" pitchFamily="2" charset="0"/>
            </a:rPr>
            <a:t>Core Learning Outcomes</a:t>
          </a:r>
          <a:endParaRPr lang="en-US" sz="1600" b="1" dirty="0">
            <a:solidFill>
              <a:schemeClr val="tx1"/>
            </a:solidFill>
            <a:latin typeface="Open Sans" pitchFamily="2" charset="0"/>
            <a:ea typeface="Open Sans" pitchFamily="2" charset="0"/>
            <a:cs typeface="Open Sans" pitchFamily="2" charset="0"/>
          </a:endParaRPr>
        </a:p>
      </dgm:t>
    </dgm:pt>
    <dgm:pt modelId="{69413809-BD94-4D6A-B8C9-F5F23882437F}" type="parTrans" cxnId="{244AFDD3-CB19-4FE9-BAB8-A0FFE06B09BD}">
      <dgm:prSet/>
      <dgm:spPr/>
      <dgm:t>
        <a:bodyPr/>
        <a:lstStyle/>
        <a:p>
          <a:endParaRPr lang="en-US" sz="1400" b="0">
            <a:latin typeface="Open Sans" pitchFamily="2" charset="0"/>
            <a:ea typeface="Open Sans" pitchFamily="2" charset="0"/>
            <a:cs typeface="Open Sans" pitchFamily="2" charset="0"/>
          </a:endParaRPr>
        </a:p>
      </dgm:t>
    </dgm:pt>
    <dgm:pt modelId="{BAC40908-E29C-413F-8386-41E515417242}" type="sibTrans" cxnId="{244AFDD3-CB19-4FE9-BAB8-A0FFE06B09BD}">
      <dgm:prSet/>
      <dgm:spPr/>
      <dgm:t>
        <a:bodyPr/>
        <a:lstStyle/>
        <a:p>
          <a:endParaRPr lang="en-US" sz="1400" b="0">
            <a:latin typeface="Open Sans" pitchFamily="2" charset="0"/>
            <a:ea typeface="Open Sans" pitchFamily="2" charset="0"/>
            <a:cs typeface="Open Sans" pitchFamily="2" charset="0"/>
          </a:endParaRPr>
        </a:p>
      </dgm:t>
    </dgm:pt>
    <dgm:pt modelId="{614DD96B-B86D-43FD-8A60-4E929E885BDF}">
      <dgm:prSet custT="1"/>
      <dgm:spPr>
        <a:solidFill>
          <a:schemeClr val="bg1">
            <a:lumMod val="95000"/>
          </a:schemeClr>
        </a:solidFill>
      </dgm:spPr>
      <dgm:t>
        <a:bodyPr/>
        <a:lstStyle/>
        <a:p>
          <a:pPr rtl="0"/>
          <a:r>
            <a:rPr lang="en-US" sz="1400" b="0" dirty="0">
              <a:solidFill>
                <a:schemeClr val="tx1"/>
              </a:solidFill>
              <a:latin typeface="Open Sans" pitchFamily="2" charset="0"/>
              <a:ea typeface="Open Sans" pitchFamily="2" charset="0"/>
              <a:cs typeface="Open Sans" pitchFamily="2" charset="0"/>
            </a:rPr>
            <a:t>Encouraging students to take responsibility for their own learning</a:t>
          </a:r>
        </a:p>
      </dgm:t>
    </dgm:pt>
    <dgm:pt modelId="{DE4D21A0-680C-41F9-87EA-0569C60B4B70}" type="parTrans" cxnId="{29A6870B-2668-49F1-AFAF-80DA6F751AB1}">
      <dgm:prSet/>
      <dgm:spPr>
        <a:ln w="38100">
          <a:solidFill>
            <a:schemeClr val="bg1">
              <a:lumMod val="85000"/>
            </a:schemeClr>
          </a:solidFill>
        </a:ln>
      </dgm:spPr>
      <dgm:t>
        <a:bodyPr/>
        <a:lstStyle/>
        <a:p>
          <a:endParaRPr lang="en-US" sz="1400" b="0">
            <a:latin typeface="Open Sans" pitchFamily="2" charset="0"/>
            <a:ea typeface="Open Sans" pitchFamily="2" charset="0"/>
            <a:cs typeface="Open Sans" pitchFamily="2" charset="0"/>
          </a:endParaRPr>
        </a:p>
      </dgm:t>
    </dgm:pt>
    <dgm:pt modelId="{D6778E4A-BED1-4076-8819-4307BFAE73EB}" type="sibTrans" cxnId="{29A6870B-2668-49F1-AFAF-80DA6F751AB1}">
      <dgm:prSet/>
      <dgm:spPr/>
      <dgm:t>
        <a:bodyPr/>
        <a:lstStyle/>
        <a:p>
          <a:endParaRPr lang="en-US" sz="1400" b="0">
            <a:latin typeface="Open Sans" pitchFamily="2" charset="0"/>
            <a:ea typeface="Open Sans" pitchFamily="2" charset="0"/>
            <a:cs typeface="Open Sans" pitchFamily="2" charset="0"/>
          </a:endParaRPr>
        </a:p>
      </dgm:t>
    </dgm:pt>
    <dgm:pt modelId="{E035EEC3-338C-4D1B-A96E-547276BE3DBA}">
      <dgm:prSet custT="1"/>
      <dgm:spPr>
        <a:solidFill>
          <a:schemeClr val="bg1">
            <a:lumMod val="95000"/>
          </a:schemeClr>
        </a:solidFill>
      </dgm:spPr>
      <dgm:t>
        <a:bodyPr/>
        <a:lstStyle/>
        <a:p>
          <a:pPr rtl="0"/>
          <a:r>
            <a:rPr lang="en-US" sz="1400" b="0" dirty="0">
              <a:solidFill>
                <a:schemeClr val="tx1"/>
              </a:solidFill>
              <a:latin typeface="Open Sans" pitchFamily="2" charset="0"/>
              <a:ea typeface="Open Sans" pitchFamily="2" charset="0"/>
              <a:cs typeface="Open Sans" pitchFamily="2" charset="0"/>
            </a:rPr>
            <a:t>Developing decision-making skills in information curation &amp; knowledge dissemination</a:t>
          </a:r>
        </a:p>
      </dgm:t>
    </dgm:pt>
    <dgm:pt modelId="{4177DC9F-2784-4D07-97FE-0591227F52B3}" type="parTrans" cxnId="{8CA6112B-E0A2-4558-A699-CB69AE303A65}">
      <dgm:prSet/>
      <dgm:spPr>
        <a:ln w="38100">
          <a:solidFill>
            <a:schemeClr val="bg1">
              <a:lumMod val="85000"/>
            </a:schemeClr>
          </a:solidFill>
        </a:ln>
      </dgm:spPr>
      <dgm:t>
        <a:bodyPr/>
        <a:lstStyle/>
        <a:p>
          <a:endParaRPr lang="en-US" sz="1400" b="0">
            <a:latin typeface="Open Sans" pitchFamily="2" charset="0"/>
            <a:ea typeface="Open Sans" pitchFamily="2" charset="0"/>
            <a:cs typeface="Open Sans" pitchFamily="2" charset="0"/>
          </a:endParaRPr>
        </a:p>
      </dgm:t>
    </dgm:pt>
    <dgm:pt modelId="{8B777E7A-1B0A-43E3-BE98-F9EB1928DEED}" type="sibTrans" cxnId="{8CA6112B-E0A2-4558-A699-CB69AE303A65}">
      <dgm:prSet/>
      <dgm:spPr/>
      <dgm:t>
        <a:bodyPr/>
        <a:lstStyle/>
        <a:p>
          <a:endParaRPr lang="en-US" sz="1400" b="0">
            <a:latin typeface="Open Sans" pitchFamily="2" charset="0"/>
            <a:ea typeface="Open Sans" pitchFamily="2" charset="0"/>
            <a:cs typeface="Open Sans" pitchFamily="2" charset="0"/>
          </a:endParaRPr>
        </a:p>
      </dgm:t>
    </dgm:pt>
    <dgm:pt modelId="{0FDD09A2-3ADA-4CC5-A2FE-9C3748CCE141}">
      <dgm:prSet custT="1"/>
      <dgm:spPr>
        <a:solidFill>
          <a:schemeClr val="bg1">
            <a:lumMod val="95000"/>
          </a:schemeClr>
        </a:solidFill>
      </dgm:spPr>
      <dgm:t>
        <a:bodyPr/>
        <a:lstStyle/>
        <a:p>
          <a:pPr rtl="0"/>
          <a:r>
            <a:rPr lang="en-US" sz="1400" b="0" dirty="0">
              <a:solidFill>
                <a:schemeClr val="tx1"/>
              </a:solidFill>
              <a:latin typeface="Open Sans" pitchFamily="2" charset="0"/>
              <a:ea typeface="Open Sans" pitchFamily="2" charset="0"/>
              <a:cs typeface="Open Sans" pitchFamily="2" charset="0"/>
            </a:rPr>
            <a:t>Transforming passive knowledge consumption into tangible, self-directed learning artifacts</a:t>
          </a:r>
        </a:p>
      </dgm:t>
    </dgm:pt>
    <dgm:pt modelId="{3DFA040B-C3DC-4DD7-9834-1E679BA312C2}" type="parTrans" cxnId="{DB934780-793A-41B0-8231-F424D8C61463}">
      <dgm:prSet/>
      <dgm:spPr>
        <a:ln w="38100">
          <a:solidFill>
            <a:schemeClr val="bg1">
              <a:lumMod val="85000"/>
            </a:schemeClr>
          </a:solidFill>
        </a:ln>
      </dgm:spPr>
      <dgm:t>
        <a:bodyPr/>
        <a:lstStyle/>
        <a:p>
          <a:endParaRPr lang="en-US" sz="1400" b="0">
            <a:latin typeface="Open Sans" pitchFamily="2" charset="0"/>
            <a:ea typeface="Open Sans" pitchFamily="2" charset="0"/>
            <a:cs typeface="Open Sans" pitchFamily="2" charset="0"/>
          </a:endParaRPr>
        </a:p>
      </dgm:t>
    </dgm:pt>
    <dgm:pt modelId="{D7EABD5F-746C-41E9-AACE-25EC1E6F89AB}" type="sibTrans" cxnId="{DB934780-793A-41B0-8231-F424D8C61463}">
      <dgm:prSet/>
      <dgm:spPr/>
      <dgm:t>
        <a:bodyPr/>
        <a:lstStyle/>
        <a:p>
          <a:endParaRPr lang="en-US" sz="1400" b="0">
            <a:latin typeface="Open Sans" pitchFamily="2" charset="0"/>
            <a:ea typeface="Open Sans" pitchFamily="2" charset="0"/>
            <a:cs typeface="Open Sans" pitchFamily="2" charset="0"/>
          </a:endParaRPr>
        </a:p>
      </dgm:t>
    </dgm:pt>
    <dgm:pt modelId="{EBFDF979-B60A-4073-8988-F88071D0D056}" type="pres">
      <dgm:prSet presAssocID="{2193CF0D-CF11-43C7-845D-E421BA971387}" presName="hierChild1" presStyleCnt="0">
        <dgm:presLayoutVars>
          <dgm:orgChart val="1"/>
          <dgm:chPref val="1"/>
          <dgm:dir/>
          <dgm:animOne val="branch"/>
          <dgm:animLvl val="lvl"/>
          <dgm:resizeHandles/>
        </dgm:presLayoutVars>
      </dgm:prSet>
      <dgm:spPr/>
    </dgm:pt>
    <dgm:pt modelId="{4918E5FB-AC88-412D-AE3E-5AF552B56857}" type="pres">
      <dgm:prSet presAssocID="{182882A3-85E0-459D-854B-5CE228643413}" presName="hierRoot1" presStyleCnt="0">
        <dgm:presLayoutVars>
          <dgm:hierBranch val="init"/>
        </dgm:presLayoutVars>
      </dgm:prSet>
      <dgm:spPr/>
    </dgm:pt>
    <dgm:pt modelId="{E7690033-E855-4E3A-89D1-44E0897AF58C}" type="pres">
      <dgm:prSet presAssocID="{182882A3-85E0-459D-854B-5CE228643413}" presName="rootComposite1" presStyleCnt="0"/>
      <dgm:spPr/>
    </dgm:pt>
    <dgm:pt modelId="{A9218FA5-526E-4574-8235-A47A7CFCC47E}" type="pres">
      <dgm:prSet presAssocID="{182882A3-85E0-459D-854B-5CE228643413}" presName="rootText1" presStyleLbl="node0" presStyleIdx="0" presStyleCnt="1" custScaleX="324860">
        <dgm:presLayoutVars>
          <dgm:chPref val="3"/>
        </dgm:presLayoutVars>
      </dgm:prSet>
      <dgm:spPr/>
    </dgm:pt>
    <dgm:pt modelId="{7FF50787-7D74-4B7C-A5FC-1EEC661DABDF}" type="pres">
      <dgm:prSet presAssocID="{182882A3-85E0-459D-854B-5CE228643413}" presName="rootConnector1" presStyleLbl="node1" presStyleIdx="0" presStyleCnt="0"/>
      <dgm:spPr/>
    </dgm:pt>
    <dgm:pt modelId="{4941D08B-6C09-4E02-ADA1-003AA29EBFE6}" type="pres">
      <dgm:prSet presAssocID="{182882A3-85E0-459D-854B-5CE228643413}" presName="hierChild2" presStyleCnt="0"/>
      <dgm:spPr/>
    </dgm:pt>
    <dgm:pt modelId="{A63FA2C4-A14E-4D8A-A3D2-F7C009C17868}" type="pres">
      <dgm:prSet presAssocID="{DE4D21A0-680C-41F9-87EA-0569C60B4B70}" presName="Name37" presStyleLbl="parChTrans1D2" presStyleIdx="0" presStyleCnt="3"/>
      <dgm:spPr/>
    </dgm:pt>
    <dgm:pt modelId="{F46FD058-016F-43C4-A9A3-D7B91AC49A70}" type="pres">
      <dgm:prSet presAssocID="{614DD96B-B86D-43FD-8A60-4E929E885BDF}" presName="hierRoot2" presStyleCnt="0">
        <dgm:presLayoutVars>
          <dgm:hierBranch val="init"/>
        </dgm:presLayoutVars>
      </dgm:prSet>
      <dgm:spPr/>
    </dgm:pt>
    <dgm:pt modelId="{066B16EB-9490-4E74-83B0-BEBDC7BD2C89}" type="pres">
      <dgm:prSet presAssocID="{614DD96B-B86D-43FD-8A60-4E929E885BDF}" presName="rootComposite" presStyleCnt="0"/>
      <dgm:spPr/>
    </dgm:pt>
    <dgm:pt modelId="{440EFB6A-ECEB-4634-A32E-0A746CC25574}" type="pres">
      <dgm:prSet presAssocID="{614DD96B-B86D-43FD-8A60-4E929E885BDF}" presName="rootText" presStyleLbl="node2" presStyleIdx="0" presStyleCnt="3" custScaleX="164962" custLinFactNeighborX="22239">
        <dgm:presLayoutVars>
          <dgm:chPref val="3"/>
        </dgm:presLayoutVars>
      </dgm:prSet>
      <dgm:spPr/>
    </dgm:pt>
    <dgm:pt modelId="{489E8106-8784-41D7-8FF3-C27B507D29F4}" type="pres">
      <dgm:prSet presAssocID="{614DD96B-B86D-43FD-8A60-4E929E885BDF}" presName="rootConnector" presStyleLbl="node2" presStyleIdx="0" presStyleCnt="3"/>
      <dgm:spPr/>
    </dgm:pt>
    <dgm:pt modelId="{139A59EE-6C1F-4622-A556-D98248EC9159}" type="pres">
      <dgm:prSet presAssocID="{614DD96B-B86D-43FD-8A60-4E929E885BDF}" presName="hierChild4" presStyleCnt="0"/>
      <dgm:spPr/>
    </dgm:pt>
    <dgm:pt modelId="{71703EA7-7C0E-4BF0-ADA7-CCF69422F4C8}" type="pres">
      <dgm:prSet presAssocID="{614DD96B-B86D-43FD-8A60-4E929E885BDF}" presName="hierChild5" presStyleCnt="0"/>
      <dgm:spPr/>
    </dgm:pt>
    <dgm:pt modelId="{C611460C-0BF0-4B52-866A-3367A2BAEC42}" type="pres">
      <dgm:prSet presAssocID="{4177DC9F-2784-4D07-97FE-0591227F52B3}" presName="Name37" presStyleLbl="parChTrans1D2" presStyleIdx="1" presStyleCnt="3"/>
      <dgm:spPr/>
    </dgm:pt>
    <dgm:pt modelId="{13A7508B-77B8-43EA-88E1-905EF01E6CCA}" type="pres">
      <dgm:prSet presAssocID="{E035EEC3-338C-4D1B-A96E-547276BE3DBA}" presName="hierRoot2" presStyleCnt="0">
        <dgm:presLayoutVars>
          <dgm:hierBranch val="init"/>
        </dgm:presLayoutVars>
      </dgm:prSet>
      <dgm:spPr/>
    </dgm:pt>
    <dgm:pt modelId="{092B0D52-21D7-4269-AD44-A4A28787CC19}" type="pres">
      <dgm:prSet presAssocID="{E035EEC3-338C-4D1B-A96E-547276BE3DBA}" presName="rootComposite" presStyleCnt="0"/>
      <dgm:spPr/>
    </dgm:pt>
    <dgm:pt modelId="{E23CCA65-0B5D-4C09-9552-A93DE92242D1}" type="pres">
      <dgm:prSet presAssocID="{E035EEC3-338C-4D1B-A96E-547276BE3DBA}" presName="rootText" presStyleLbl="node2" presStyleIdx="1" presStyleCnt="3" custScaleX="194010" custLinFactNeighborX="25692" custLinFactNeighborY="-2147">
        <dgm:presLayoutVars>
          <dgm:chPref val="3"/>
        </dgm:presLayoutVars>
      </dgm:prSet>
      <dgm:spPr/>
    </dgm:pt>
    <dgm:pt modelId="{F0C2F57C-1A44-40CF-A30E-85A6BB1C3227}" type="pres">
      <dgm:prSet presAssocID="{E035EEC3-338C-4D1B-A96E-547276BE3DBA}" presName="rootConnector" presStyleLbl="node2" presStyleIdx="1" presStyleCnt="3"/>
      <dgm:spPr/>
    </dgm:pt>
    <dgm:pt modelId="{FA45F10A-E800-41C0-AE3A-2C7A3C34EF0D}" type="pres">
      <dgm:prSet presAssocID="{E035EEC3-338C-4D1B-A96E-547276BE3DBA}" presName="hierChild4" presStyleCnt="0"/>
      <dgm:spPr/>
    </dgm:pt>
    <dgm:pt modelId="{25B8CE14-67AF-45C4-928F-644B8767967A}" type="pres">
      <dgm:prSet presAssocID="{E035EEC3-338C-4D1B-A96E-547276BE3DBA}" presName="hierChild5" presStyleCnt="0"/>
      <dgm:spPr/>
    </dgm:pt>
    <dgm:pt modelId="{ADC1A4F6-9A97-4D2B-8C59-CE184C368986}" type="pres">
      <dgm:prSet presAssocID="{3DFA040B-C3DC-4DD7-9834-1E679BA312C2}" presName="Name37" presStyleLbl="parChTrans1D2" presStyleIdx="2" presStyleCnt="3"/>
      <dgm:spPr/>
    </dgm:pt>
    <dgm:pt modelId="{993A0436-E3A0-46B7-A311-2FDDC32C0555}" type="pres">
      <dgm:prSet presAssocID="{0FDD09A2-3ADA-4CC5-A2FE-9C3748CCE141}" presName="hierRoot2" presStyleCnt="0">
        <dgm:presLayoutVars>
          <dgm:hierBranch val="init"/>
        </dgm:presLayoutVars>
      </dgm:prSet>
      <dgm:spPr/>
    </dgm:pt>
    <dgm:pt modelId="{9A72E998-E1EE-4ED4-AF1E-63C8C61B05B6}" type="pres">
      <dgm:prSet presAssocID="{0FDD09A2-3ADA-4CC5-A2FE-9C3748CCE141}" presName="rootComposite" presStyleCnt="0"/>
      <dgm:spPr/>
    </dgm:pt>
    <dgm:pt modelId="{91F75C19-377E-4314-BC27-F1A1F0AF975F}" type="pres">
      <dgm:prSet presAssocID="{0FDD09A2-3ADA-4CC5-A2FE-9C3748CCE141}" presName="rootText" presStyleLbl="node2" presStyleIdx="2" presStyleCnt="3" custScaleX="216796" custLinFactNeighborX="35203">
        <dgm:presLayoutVars>
          <dgm:chPref val="3"/>
        </dgm:presLayoutVars>
      </dgm:prSet>
      <dgm:spPr/>
    </dgm:pt>
    <dgm:pt modelId="{D35EDC65-5481-4C0D-8B99-C21E005D3C10}" type="pres">
      <dgm:prSet presAssocID="{0FDD09A2-3ADA-4CC5-A2FE-9C3748CCE141}" presName="rootConnector" presStyleLbl="node2" presStyleIdx="2" presStyleCnt="3"/>
      <dgm:spPr/>
    </dgm:pt>
    <dgm:pt modelId="{2DB297B9-71EA-480B-A009-38A8C669B860}" type="pres">
      <dgm:prSet presAssocID="{0FDD09A2-3ADA-4CC5-A2FE-9C3748CCE141}" presName="hierChild4" presStyleCnt="0"/>
      <dgm:spPr/>
    </dgm:pt>
    <dgm:pt modelId="{79AC0AD8-1D5D-4D31-9F62-78A6525FEC7B}" type="pres">
      <dgm:prSet presAssocID="{0FDD09A2-3ADA-4CC5-A2FE-9C3748CCE141}" presName="hierChild5" presStyleCnt="0"/>
      <dgm:spPr/>
    </dgm:pt>
    <dgm:pt modelId="{3450530C-AD74-4908-85B7-9E73CAF14C80}" type="pres">
      <dgm:prSet presAssocID="{182882A3-85E0-459D-854B-5CE228643413}" presName="hierChild3" presStyleCnt="0"/>
      <dgm:spPr/>
    </dgm:pt>
  </dgm:ptLst>
  <dgm:cxnLst>
    <dgm:cxn modelId="{29A6870B-2668-49F1-AFAF-80DA6F751AB1}" srcId="{182882A3-85E0-459D-854B-5CE228643413}" destId="{614DD96B-B86D-43FD-8A60-4E929E885BDF}" srcOrd="0" destOrd="0" parTransId="{DE4D21A0-680C-41F9-87EA-0569C60B4B70}" sibTransId="{D6778E4A-BED1-4076-8819-4307BFAE73EB}"/>
    <dgm:cxn modelId="{45E79011-1FDA-4C17-9768-9DD78D63EBB2}" type="presOf" srcId="{E035EEC3-338C-4D1B-A96E-547276BE3DBA}" destId="{E23CCA65-0B5D-4C09-9552-A93DE92242D1}" srcOrd="0" destOrd="0" presId="urn:microsoft.com/office/officeart/2005/8/layout/orgChart1"/>
    <dgm:cxn modelId="{E6F0E516-91C6-4FDF-8717-FE02CE7DB49E}" type="presOf" srcId="{0FDD09A2-3ADA-4CC5-A2FE-9C3748CCE141}" destId="{91F75C19-377E-4314-BC27-F1A1F0AF975F}" srcOrd="0" destOrd="0" presId="urn:microsoft.com/office/officeart/2005/8/layout/orgChart1"/>
    <dgm:cxn modelId="{49D22C28-2B86-4339-AF0A-7EE68BE49069}" type="presOf" srcId="{4177DC9F-2784-4D07-97FE-0591227F52B3}" destId="{C611460C-0BF0-4B52-866A-3367A2BAEC42}" srcOrd="0" destOrd="0" presId="urn:microsoft.com/office/officeart/2005/8/layout/orgChart1"/>
    <dgm:cxn modelId="{8CA6112B-E0A2-4558-A699-CB69AE303A65}" srcId="{182882A3-85E0-459D-854B-5CE228643413}" destId="{E035EEC3-338C-4D1B-A96E-547276BE3DBA}" srcOrd="1" destOrd="0" parTransId="{4177DC9F-2784-4D07-97FE-0591227F52B3}" sibTransId="{8B777E7A-1B0A-43E3-BE98-F9EB1928DEED}"/>
    <dgm:cxn modelId="{8CF77E60-692B-4C57-85B8-59F39B807E99}" type="presOf" srcId="{182882A3-85E0-459D-854B-5CE228643413}" destId="{A9218FA5-526E-4574-8235-A47A7CFCC47E}" srcOrd="0" destOrd="0" presId="urn:microsoft.com/office/officeart/2005/8/layout/orgChart1"/>
    <dgm:cxn modelId="{DA9E8F44-A6B1-4075-95F3-ECC1AA72748F}" type="presOf" srcId="{DE4D21A0-680C-41F9-87EA-0569C60B4B70}" destId="{A63FA2C4-A14E-4D8A-A3D2-F7C009C17868}" srcOrd="0" destOrd="0" presId="urn:microsoft.com/office/officeart/2005/8/layout/orgChart1"/>
    <dgm:cxn modelId="{AD409659-E3E7-4569-A0CD-A2BBF5E78814}" type="presOf" srcId="{3DFA040B-C3DC-4DD7-9834-1E679BA312C2}" destId="{ADC1A4F6-9A97-4D2B-8C59-CE184C368986}" srcOrd="0" destOrd="0" presId="urn:microsoft.com/office/officeart/2005/8/layout/orgChart1"/>
    <dgm:cxn modelId="{DB934780-793A-41B0-8231-F424D8C61463}" srcId="{182882A3-85E0-459D-854B-5CE228643413}" destId="{0FDD09A2-3ADA-4CC5-A2FE-9C3748CCE141}" srcOrd="2" destOrd="0" parTransId="{3DFA040B-C3DC-4DD7-9834-1E679BA312C2}" sibTransId="{D7EABD5F-746C-41E9-AACE-25EC1E6F89AB}"/>
    <dgm:cxn modelId="{BB28D989-E68B-49C8-B170-D975672F7032}" type="presOf" srcId="{182882A3-85E0-459D-854B-5CE228643413}" destId="{7FF50787-7D74-4B7C-A5FC-1EEC661DABDF}" srcOrd="1" destOrd="0" presId="urn:microsoft.com/office/officeart/2005/8/layout/orgChart1"/>
    <dgm:cxn modelId="{9D207190-6BCA-45B7-9F7A-20120A80C7DD}" type="presOf" srcId="{0FDD09A2-3ADA-4CC5-A2FE-9C3748CCE141}" destId="{D35EDC65-5481-4C0D-8B99-C21E005D3C10}" srcOrd="1" destOrd="0" presId="urn:microsoft.com/office/officeart/2005/8/layout/orgChart1"/>
    <dgm:cxn modelId="{ED427DB6-09CF-4781-A130-8A515508A845}" type="presOf" srcId="{E035EEC3-338C-4D1B-A96E-547276BE3DBA}" destId="{F0C2F57C-1A44-40CF-A30E-85A6BB1C3227}" srcOrd="1" destOrd="0" presId="urn:microsoft.com/office/officeart/2005/8/layout/orgChart1"/>
    <dgm:cxn modelId="{333466BB-8E72-40B1-A5A2-A4D2E1A187F7}" type="presOf" srcId="{614DD96B-B86D-43FD-8A60-4E929E885BDF}" destId="{440EFB6A-ECEB-4634-A32E-0A746CC25574}" srcOrd="0" destOrd="0" presId="urn:microsoft.com/office/officeart/2005/8/layout/orgChart1"/>
    <dgm:cxn modelId="{244AFDD3-CB19-4FE9-BAB8-A0FFE06B09BD}" srcId="{2193CF0D-CF11-43C7-845D-E421BA971387}" destId="{182882A3-85E0-459D-854B-5CE228643413}" srcOrd="0" destOrd="0" parTransId="{69413809-BD94-4D6A-B8C9-F5F23882437F}" sibTransId="{BAC40908-E29C-413F-8386-41E515417242}"/>
    <dgm:cxn modelId="{0C2A4DF9-CB11-4C66-B255-706AD67725C4}" type="presOf" srcId="{2193CF0D-CF11-43C7-845D-E421BA971387}" destId="{EBFDF979-B60A-4073-8988-F88071D0D056}" srcOrd="0" destOrd="0" presId="urn:microsoft.com/office/officeart/2005/8/layout/orgChart1"/>
    <dgm:cxn modelId="{365C31FC-6EF5-453C-9819-57D3383B1A37}" type="presOf" srcId="{614DD96B-B86D-43FD-8A60-4E929E885BDF}" destId="{489E8106-8784-41D7-8FF3-C27B507D29F4}" srcOrd="1" destOrd="0" presId="urn:microsoft.com/office/officeart/2005/8/layout/orgChart1"/>
    <dgm:cxn modelId="{40493AD8-512C-405A-9BEE-3904EFAD77ED}" type="presParOf" srcId="{EBFDF979-B60A-4073-8988-F88071D0D056}" destId="{4918E5FB-AC88-412D-AE3E-5AF552B56857}" srcOrd="0" destOrd="0" presId="urn:microsoft.com/office/officeart/2005/8/layout/orgChart1"/>
    <dgm:cxn modelId="{D8992AC9-50DD-4D63-849E-33A68572C027}" type="presParOf" srcId="{4918E5FB-AC88-412D-AE3E-5AF552B56857}" destId="{E7690033-E855-4E3A-89D1-44E0897AF58C}" srcOrd="0" destOrd="0" presId="urn:microsoft.com/office/officeart/2005/8/layout/orgChart1"/>
    <dgm:cxn modelId="{7F9AB5AF-B8A8-4A56-9777-AF465273EEC4}" type="presParOf" srcId="{E7690033-E855-4E3A-89D1-44E0897AF58C}" destId="{A9218FA5-526E-4574-8235-A47A7CFCC47E}" srcOrd="0" destOrd="0" presId="urn:microsoft.com/office/officeart/2005/8/layout/orgChart1"/>
    <dgm:cxn modelId="{83AA6220-97BF-4CE0-BF72-A979353060AF}" type="presParOf" srcId="{E7690033-E855-4E3A-89D1-44E0897AF58C}" destId="{7FF50787-7D74-4B7C-A5FC-1EEC661DABDF}" srcOrd="1" destOrd="0" presId="urn:microsoft.com/office/officeart/2005/8/layout/orgChart1"/>
    <dgm:cxn modelId="{4D3618E1-FF60-47C5-A88B-70FB00F9F0AE}" type="presParOf" srcId="{4918E5FB-AC88-412D-AE3E-5AF552B56857}" destId="{4941D08B-6C09-4E02-ADA1-003AA29EBFE6}" srcOrd="1" destOrd="0" presId="urn:microsoft.com/office/officeart/2005/8/layout/orgChart1"/>
    <dgm:cxn modelId="{287213A2-D55A-43D7-AE39-EBD9DD960412}" type="presParOf" srcId="{4941D08B-6C09-4E02-ADA1-003AA29EBFE6}" destId="{A63FA2C4-A14E-4D8A-A3D2-F7C009C17868}" srcOrd="0" destOrd="0" presId="urn:microsoft.com/office/officeart/2005/8/layout/orgChart1"/>
    <dgm:cxn modelId="{362C933C-EE3D-4680-87CF-5E7923EF0138}" type="presParOf" srcId="{4941D08B-6C09-4E02-ADA1-003AA29EBFE6}" destId="{F46FD058-016F-43C4-A9A3-D7B91AC49A70}" srcOrd="1" destOrd="0" presId="urn:microsoft.com/office/officeart/2005/8/layout/orgChart1"/>
    <dgm:cxn modelId="{E4619B43-6908-406E-85F5-8972C7E0633A}" type="presParOf" srcId="{F46FD058-016F-43C4-A9A3-D7B91AC49A70}" destId="{066B16EB-9490-4E74-83B0-BEBDC7BD2C89}" srcOrd="0" destOrd="0" presId="urn:microsoft.com/office/officeart/2005/8/layout/orgChart1"/>
    <dgm:cxn modelId="{C5FF54B2-BED4-4BC9-AF90-277F69C80699}" type="presParOf" srcId="{066B16EB-9490-4E74-83B0-BEBDC7BD2C89}" destId="{440EFB6A-ECEB-4634-A32E-0A746CC25574}" srcOrd="0" destOrd="0" presId="urn:microsoft.com/office/officeart/2005/8/layout/orgChart1"/>
    <dgm:cxn modelId="{E0134D23-5A44-4045-BD57-B247AFF3AE79}" type="presParOf" srcId="{066B16EB-9490-4E74-83B0-BEBDC7BD2C89}" destId="{489E8106-8784-41D7-8FF3-C27B507D29F4}" srcOrd="1" destOrd="0" presId="urn:microsoft.com/office/officeart/2005/8/layout/orgChart1"/>
    <dgm:cxn modelId="{5928F265-4C51-4851-9148-27972472DF1E}" type="presParOf" srcId="{F46FD058-016F-43C4-A9A3-D7B91AC49A70}" destId="{139A59EE-6C1F-4622-A556-D98248EC9159}" srcOrd="1" destOrd="0" presId="urn:microsoft.com/office/officeart/2005/8/layout/orgChart1"/>
    <dgm:cxn modelId="{B64D3DEE-84A3-43FD-A84F-C34D50E1E155}" type="presParOf" srcId="{F46FD058-016F-43C4-A9A3-D7B91AC49A70}" destId="{71703EA7-7C0E-4BF0-ADA7-CCF69422F4C8}" srcOrd="2" destOrd="0" presId="urn:microsoft.com/office/officeart/2005/8/layout/orgChart1"/>
    <dgm:cxn modelId="{FF4EABE8-F8B5-46D6-BF05-5CE9233EA80E}" type="presParOf" srcId="{4941D08B-6C09-4E02-ADA1-003AA29EBFE6}" destId="{C611460C-0BF0-4B52-866A-3367A2BAEC42}" srcOrd="2" destOrd="0" presId="urn:microsoft.com/office/officeart/2005/8/layout/orgChart1"/>
    <dgm:cxn modelId="{C964FFA0-2CD8-4BB3-8654-097D9C8D3563}" type="presParOf" srcId="{4941D08B-6C09-4E02-ADA1-003AA29EBFE6}" destId="{13A7508B-77B8-43EA-88E1-905EF01E6CCA}" srcOrd="3" destOrd="0" presId="urn:microsoft.com/office/officeart/2005/8/layout/orgChart1"/>
    <dgm:cxn modelId="{7B5AEAC8-CA12-4EFE-A7D0-3EC5EE0191C6}" type="presParOf" srcId="{13A7508B-77B8-43EA-88E1-905EF01E6CCA}" destId="{092B0D52-21D7-4269-AD44-A4A28787CC19}" srcOrd="0" destOrd="0" presId="urn:microsoft.com/office/officeart/2005/8/layout/orgChart1"/>
    <dgm:cxn modelId="{62ACF9F0-1367-45CA-8239-AF98BB0D3CCB}" type="presParOf" srcId="{092B0D52-21D7-4269-AD44-A4A28787CC19}" destId="{E23CCA65-0B5D-4C09-9552-A93DE92242D1}" srcOrd="0" destOrd="0" presId="urn:microsoft.com/office/officeart/2005/8/layout/orgChart1"/>
    <dgm:cxn modelId="{65D71D37-6C7E-416A-86A6-F8E1E2E691E7}" type="presParOf" srcId="{092B0D52-21D7-4269-AD44-A4A28787CC19}" destId="{F0C2F57C-1A44-40CF-A30E-85A6BB1C3227}" srcOrd="1" destOrd="0" presId="urn:microsoft.com/office/officeart/2005/8/layout/orgChart1"/>
    <dgm:cxn modelId="{0F5752D6-E50D-4315-9DEA-120F78DC5560}" type="presParOf" srcId="{13A7508B-77B8-43EA-88E1-905EF01E6CCA}" destId="{FA45F10A-E800-41C0-AE3A-2C7A3C34EF0D}" srcOrd="1" destOrd="0" presId="urn:microsoft.com/office/officeart/2005/8/layout/orgChart1"/>
    <dgm:cxn modelId="{0F8EC565-9B51-4630-AAC3-4139A660EB13}" type="presParOf" srcId="{13A7508B-77B8-43EA-88E1-905EF01E6CCA}" destId="{25B8CE14-67AF-45C4-928F-644B8767967A}" srcOrd="2" destOrd="0" presId="urn:microsoft.com/office/officeart/2005/8/layout/orgChart1"/>
    <dgm:cxn modelId="{C040712E-5A16-4117-A8AC-D64752799FB9}" type="presParOf" srcId="{4941D08B-6C09-4E02-ADA1-003AA29EBFE6}" destId="{ADC1A4F6-9A97-4D2B-8C59-CE184C368986}" srcOrd="4" destOrd="0" presId="urn:microsoft.com/office/officeart/2005/8/layout/orgChart1"/>
    <dgm:cxn modelId="{6FD53A9E-B7C5-4383-8FF4-7B3E2B45AF0C}" type="presParOf" srcId="{4941D08B-6C09-4E02-ADA1-003AA29EBFE6}" destId="{993A0436-E3A0-46B7-A311-2FDDC32C0555}" srcOrd="5" destOrd="0" presId="urn:microsoft.com/office/officeart/2005/8/layout/orgChart1"/>
    <dgm:cxn modelId="{8E74DEE6-1204-4FE8-A374-01E7D3A5ABA0}" type="presParOf" srcId="{993A0436-E3A0-46B7-A311-2FDDC32C0555}" destId="{9A72E998-E1EE-4ED4-AF1E-63C8C61B05B6}" srcOrd="0" destOrd="0" presId="urn:microsoft.com/office/officeart/2005/8/layout/orgChart1"/>
    <dgm:cxn modelId="{07F65862-6277-40C0-A85B-2AE6D5ABEECF}" type="presParOf" srcId="{9A72E998-E1EE-4ED4-AF1E-63C8C61B05B6}" destId="{91F75C19-377E-4314-BC27-F1A1F0AF975F}" srcOrd="0" destOrd="0" presId="urn:microsoft.com/office/officeart/2005/8/layout/orgChart1"/>
    <dgm:cxn modelId="{887AFA8A-9AA2-42B3-9E02-E871EAA64187}" type="presParOf" srcId="{9A72E998-E1EE-4ED4-AF1E-63C8C61B05B6}" destId="{D35EDC65-5481-4C0D-8B99-C21E005D3C10}" srcOrd="1" destOrd="0" presId="urn:microsoft.com/office/officeart/2005/8/layout/orgChart1"/>
    <dgm:cxn modelId="{754CAAF1-FE76-4638-974C-4E6401DA234A}" type="presParOf" srcId="{993A0436-E3A0-46B7-A311-2FDDC32C0555}" destId="{2DB297B9-71EA-480B-A009-38A8C669B860}" srcOrd="1" destOrd="0" presId="urn:microsoft.com/office/officeart/2005/8/layout/orgChart1"/>
    <dgm:cxn modelId="{85771364-870C-4CDF-A440-54F0483B4F13}" type="presParOf" srcId="{993A0436-E3A0-46B7-A311-2FDDC32C0555}" destId="{79AC0AD8-1D5D-4D31-9F62-78A6525FEC7B}" srcOrd="2" destOrd="0" presId="urn:microsoft.com/office/officeart/2005/8/layout/orgChart1"/>
    <dgm:cxn modelId="{CFF5193B-D56B-4631-A9FF-398ABF728693}" type="presParOf" srcId="{4918E5FB-AC88-412D-AE3E-5AF552B56857}" destId="{3450530C-AD74-4908-85B7-9E73CAF14C8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B7AFE3-0D95-4CF2-B917-03E68B0ED28A}" type="doc">
      <dgm:prSet loTypeId="urn:microsoft.com/office/officeart/2005/8/layout/hChevron3" loCatId="process" qsTypeId="urn:microsoft.com/office/officeart/2005/8/quickstyle/simple1" qsCatId="simple" csTypeId="urn:microsoft.com/office/officeart/2005/8/colors/accent1_2" csCatId="accent1" phldr="1"/>
      <dgm:spPr/>
    </dgm:pt>
    <dgm:pt modelId="{AD7D0F57-3F02-4DC4-A60D-DCDFD20A54C5}">
      <dgm:prSet phldrT="[Text]" custT="1"/>
      <dgm:spPr>
        <a:solidFill>
          <a:srgbClr val="009644"/>
        </a:solidFill>
      </dgm:spPr>
      <dgm:t>
        <a:bodyPr anchor="t"/>
        <a:lstStyle/>
        <a:p>
          <a:r>
            <a:rPr lang="en-US" altLang="zh-CN" sz="1600" b="1" dirty="0">
              <a:latin typeface="Open Sans" pitchFamily="2" charset="0"/>
              <a:ea typeface="Open Sans" pitchFamily="2" charset="0"/>
              <a:cs typeface="Open Sans" pitchFamily="2" charset="0"/>
              <a:sym typeface="Arial"/>
            </a:rPr>
            <a:t>Summary Writing</a:t>
          </a:r>
        </a:p>
        <a:p>
          <a:r>
            <a:rPr lang="en-US" altLang="zh-CN" sz="1400" b="0" dirty="0">
              <a:latin typeface="Open Sans" pitchFamily="2" charset="0"/>
              <a:ea typeface="Open Sans" pitchFamily="2" charset="0"/>
              <a:cs typeface="Open Sans" pitchFamily="2" charset="0"/>
              <a:sym typeface="Arial"/>
            </a:rPr>
            <a:t>Extracting the absolute fundamentals of a research paper.</a:t>
          </a:r>
        </a:p>
        <a:p>
          <a:r>
            <a:rPr lang="en-US" altLang="zh-CN" sz="1400" b="0" dirty="0">
              <a:latin typeface="Open Sans" pitchFamily="2" charset="0"/>
              <a:ea typeface="Open Sans" pitchFamily="2" charset="0"/>
              <a:cs typeface="Open Sans" pitchFamily="2" charset="0"/>
              <a:sym typeface="Arial"/>
            </a:rPr>
            <a:t> (Wallace et al., 2016)  (Eyre, 2015).</a:t>
          </a:r>
          <a:endParaRPr lang="en-GB" sz="1400" b="0" dirty="0">
            <a:latin typeface="Open Sans" pitchFamily="2" charset="0"/>
            <a:ea typeface="Open Sans" pitchFamily="2" charset="0"/>
            <a:cs typeface="Open Sans" pitchFamily="2" charset="0"/>
          </a:endParaRPr>
        </a:p>
      </dgm:t>
    </dgm:pt>
    <dgm:pt modelId="{FE648EA5-6493-4547-ADAF-B0FAE6119269}" type="parTrans" cxnId="{B20B98CF-4D8E-4C73-86C8-655C04F0B25E}">
      <dgm:prSet/>
      <dgm:spPr/>
      <dgm:t>
        <a:bodyPr/>
        <a:lstStyle/>
        <a:p>
          <a:endParaRPr lang="en-GB" b="0">
            <a:latin typeface="Open Sans" pitchFamily="2" charset="0"/>
            <a:ea typeface="Open Sans" pitchFamily="2" charset="0"/>
            <a:cs typeface="Open Sans" pitchFamily="2" charset="0"/>
          </a:endParaRPr>
        </a:p>
      </dgm:t>
    </dgm:pt>
    <dgm:pt modelId="{9F6D8A35-C02B-4E27-8443-C4BCA88F9361}" type="sibTrans" cxnId="{B20B98CF-4D8E-4C73-86C8-655C04F0B25E}">
      <dgm:prSet/>
      <dgm:spPr/>
      <dgm:t>
        <a:bodyPr/>
        <a:lstStyle/>
        <a:p>
          <a:endParaRPr lang="en-GB" b="0">
            <a:latin typeface="Open Sans" pitchFamily="2" charset="0"/>
            <a:ea typeface="Open Sans" pitchFamily="2" charset="0"/>
            <a:cs typeface="Open Sans" pitchFamily="2" charset="0"/>
          </a:endParaRPr>
        </a:p>
      </dgm:t>
    </dgm:pt>
    <dgm:pt modelId="{C816D35F-AC39-4B9D-B13C-F43C1F4EA7AC}">
      <dgm:prSet phldrT="[Text]" custT="1"/>
      <dgm:spPr>
        <a:solidFill>
          <a:schemeClr val="bg1">
            <a:lumMod val="95000"/>
          </a:schemeClr>
        </a:solidFill>
      </dgm:spPr>
      <dgm:t>
        <a:bodyPr anchor="t"/>
        <a:lstStyle/>
        <a:p>
          <a:r>
            <a:rPr lang="en-US" altLang="zh-CN" sz="1600" b="1" dirty="0">
              <a:solidFill>
                <a:schemeClr val="tx1"/>
              </a:solidFill>
              <a:latin typeface="Open Sans" pitchFamily="2" charset="0"/>
              <a:ea typeface="Open Sans" pitchFamily="2" charset="0"/>
              <a:cs typeface="Open Sans" pitchFamily="2" charset="0"/>
              <a:sym typeface="Arial"/>
            </a:rPr>
            <a:t>PowerPoint Presentation</a:t>
          </a:r>
        </a:p>
        <a:p>
          <a:r>
            <a:rPr lang="en-US" altLang="zh-CN" sz="1400" b="0" dirty="0">
              <a:solidFill>
                <a:schemeClr val="tx1"/>
              </a:solidFill>
              <a:latin typeface="Open Sans" pitchFamily="2" charset="0"/>
              <a:ea typeface="Open Sans" pitchFamily="2" charset="0"/>
              <a:cs typeface="Open Sans" pitchFamily="2" charset="0"/>
              <a:sym typeface="Arial"/>
            </a:rPr>
            <a:t>Structuring information in a concise, clear, accessible format  </a:t>
          </a:r>
          <a:r>
            <a:rPr lang="en-US" sz="1400" b="0" dirty="0">
              <a:solidFill>
                <a:schemeClr val="tx1"/>
              </a:solidFill>
              <a:latin typeface="Open Sans" pitchFamily="2" charset="0"/>
              <a:ea typeface="Open Sans" pitchFamily="2" charset="0"/>
              <a:cs typeface="Open Sans" pitchFamily="2" charset="0"/>
            </a:rPr>
            <a:t>(Eyre, 2015). (Taylor et al., 2019)</a:t>
          </a:r>
          <a:r>
            <a:rPr lang="en-US" altLang="zh-CN" sz="1400" b="0" dirty="0">
              <a:solidFill>
                <a:schemeClr val="tx1"/>
              </a:solidFill>
              <a:latin typeface="Open Sans" pitchFamily="2" charset="0"/>
              <a:ea typeface="Open Sans" pitchFamily="2" charset="0"/>
              <a:cs typeface="Open Sans" pitchFamily="2" charset="0"/>
              <a:sym typeface="Arial"/>
            </a:rPr>
            <a:t>.</a:t>
          </a:r>
          <a:endParaRPr lang="en-GB" sz="1400" b="0" dirty="0">
            <a:solidFill>
              <a:schemeClr val="tx1"/>
            </a:solidFill>
            <a:latin typeface="Open Sans" pitchFamily="2" charset="0"/>
            <a:ea typeface="Open Sans" pitchFamily="2" charset="0"/>
            <a:cs typeface="Open Sans" pitchFamily="2" charset="0"/>
          </a:endParaRPr>
        </a:p>
      </dgm:t>
    </dgm:pt>
    <dgm:pt modelId="{BA6857BD-D5F9-456C-8CCC-B83A9C8E3755}" type="parTrans" cxnId="{B1ACAB23-5F46-48B5-BA08-367379482831}">
      <dgm:prSet/>
      <dgm:spPr/>
      <dgm:t>
        <a:bodyPr/>
        <a:lstStyle/>
        <a:p>
          <a:endParaRPr lang="en-GB" b="0">
            <a:latin typeface="Open Sans" pitchFamily="2" charset="0"/>
            <a:ea typeface="Open Sans" pitchFamily="2" charset="0"/>
            <a:cs typeface="Open Sans" pitchFamily="2" charset="0"/>
          </a:endParaRPr>
        </a:p>
      </dgm:t>
    </dgm:pt>
    <dgm:pt modelId="{F6129C13-42A6-4F99-A405-9223E1C4337B}" type="sibTrans" cxnId="{B1ACAB23-5F46-48B5-BA08-367379482831}">
      <dgm:prSet/>
      <dgm:spPr/>
      <dgm:t>
        <a:bodyPr/>
        <a:lstStyle/>
        <a:p>
          <a:endParaRPr lang="en-GB" b="0">
            <a:latin typeface="Open Sans" pitchFamily="2" charset="0"/>
            <a:ea typeface="Open Sans" pitchFamily="2" charset="0"/>
            <a:cs typeface="Open Sans" pitchFamily="2" charset="0"/>
          </a:endParaRPr>
        </a:p>
      </dgm:t>
    </dgm:pt>
    <dgm:pt modelId="{FFF42F13-5066-4147-BFD6-4BC9638E012A}">
      <dgm:prSet phldrT="[Text]" custT="1"/>
      <dgm:spPr>
        <a:solidFill>
          <a:srgbClr val="009644"/>
        </a:solidFill>
      </dgm:spPr>
      <dgm:t>
        <a:bodyPr anchor="t"/>
        <a:lstStyle/>
        <a:p>
          <a:r>
            <a:rPr lang="en-US" altLang="zh-CN" sz="1600" b="1" dirty="0">
              <a:latin typeface="Open Sans" pitchFamily="2" charset="0"/>
              <a:ea typeface="Open Sans" pitchFamily="2" charset="0"/>
              <a:cs typeface="Open Sans" pitchFamily="2" charset="0"/>
              <a:sym typeface="Arial"/>
            </a:rPr>
            <a:t>Poster Creation</a:t>
          </a:r>
        </a:p>
        <a:p>
          <a:r>
            <a:rPr lang="en-US" altLang="zh-CN" sz="1400" b="0" dirty="0">
              <a:latin typeface="Open Sans" pitchFamily="2" charset="0"/>
              <a:ea typeface="Open Sans" pitchFamily="2" charset="0"/>
              <a:cs typeface="Open Sans" pitchFamily="2" charset="0"/>
              <a:sym typeface="Arial"/>
            </a:rPr>
            <a:t>Condensing research into a visually impactful representation (Suriyarangsun et al.,2023), (Taylor et al., 2019).</a:t>
          </a:r>
          <a:endParaRPr lang="en-GB" sz="1400" b="0" dirty="0">
            <a:latin typeface="Open Sans" pitchFamily="2" charset="0"/>
            <a:ea typeface="Open Sans" pitchFamily="2" charset="0"/>
            <a:cs typeface="Open Sans" pitchFamily="2" charset="0"/>
          </a:endParaRPr>
        </a:p>
      </dgm:t>
    </dgm:pt>
    <dgm:pt modelId="{4BFBBE4C-4DB0-4416-8044-59290DE4C2EC}" type="parTrans" cxnId="{882686D4-5385-4CB7-BC9E-CDCE237516B8}">
      <dgm:prSet/>
      <dgm:spPr/>
      <dgm:t>
        <a:bodyPr/>
        <a:lstStyle/>
        <a:p>
          <a:endParaRPr lang="en-GB" b="0">
            <a:latin typeface="Open Sans" pitchFamily="2" charset="0"/>
            <a:ea typeface="Open Sans" pitchFamily="2" charset="0"/>
            <a:cs typeface="Open Sans" pitchFamily="2" charset="0"/>
          </a:endParaRPr>
        </a:p>
      </dgm:t>
    </dgm:pt>
    <dgm:pt modelId="{A3C32DC3-0EE7-4E60-AA64-8EEEB2AE8092}" type="sibTrans" cxnId="{882686D4-5385-4CB7-BC9E-CDCE237516B8}">
      <dgm:prSet/>
      <dgm:spPr/>
      <dgm:t>
        <a:bodyPr/>
        <a:lstStyle/>
        <a:p>
          <a:endParaRPr lang="en-GB" b="0">
            <a:latin typeface="Open Sans" pitchFamily="2" charset="0"/>
            <a:ea typeface="Open Sans" pitchFamily="2" charset="0"/>
            <a:cs typeface="Open Sans" pitchFamily="2" charset="0"/>
          </a:endParaRPr>
        </a:p>
      </dgm:t>
    </dgm:pt>
    <dgm:pt modelId="{6C5FD0CC-56F1-4CA6-8E65-815B76486251}" type="pres">
      <dgm:prSet presAssocID="{BCB7AFE3-0D95-4CF2-B917-03E68B0ED28A}" presName="Name0" presStyleCnt="0">
        <dgm:presLayoutVars>
          <dgm:dir/>
          <dgm:resizeHandles val="exact"/>
        </dgm:presLayoutVars>
      </dgm:prSet>
      <dgm:spPr/>
    </dgm:pt>
    <dgm:pt modelId="{759EC403-2B1A-4C75-9547-EAEB1B86739B}" type="pres">
      <dgm:prSet presAssocID="{AD7D0F57-3F02-4DC4-A60D-DCDFD20A54C5}" presName="parTxOnly" presStyleLbl="node1" presStyleIdx="0" presStyleCnt="3">
        <dgm:presLayoutVars>
          <dgm:bulletEnabled val="1"/>
        </dgm:presLayoutVars>
      </dgm:prSet>
      <dgm:spPr/>
    </dgm:pt>
    <dgm:pt modelId="{F4C52569-6F7A-44E3-9631-CFF9F7414FAD}" type="pres">
      <dgm:prSet presAssocID="{9F6D8A35-C02B-4E27-8443-C4BCA88F9361}" presName="parSpace" presStyleCnt="0"/>
      <dgm:spPr/>
    </dgm:pt>
    <dgm:pt modelId="{74C7103A-EE3C-467F-81EC-88D7BF23B09F}" type="pres">
      <dgm:prSet presAssocID="{C816D35F-AC39-4B9D-B13C-F43C1F4EA7AC}" presName="parTxOnly" presStyleLbl="node1" presStyleIdx="1" presStyleCnt="3" custScaleX="117448">
        <dgm:presLayoutVars>
          <dgm:bulletEnabled val="1"/>
        </dgm:presLayoutVars>
      </dgm:prSet>
      <dgm:spPr/>
    </dgm:pt>
    <dgm:pt modelId="{E4000F4A-5815-4B90-A9F2-66F29C01CCF6}" type="pres">
      <dgm:prSet presAssocID="{F6129C13-42A6-4F99-A405-9223E1C4337B}" presName="parSpace" presStyleCnt="0"/>
      <dgm:spPr/>
    </dgm:pt>
    <dgm:pt modelId="{13DE6381-9F3E-4499-B514-4A59B3922A17}" type="pres">
      <dgm:prSet presAssocID="{FFF42F13-5066-4147-BFD6-4BC9638E012A}" presName="parTxOnly" presStyleLbl="node1" presStyleIdx="2" presStyleCnt="3" custScaleX="117890">
        <dgm:presLayoutVars>
          <dgm:bulletEnabled val="1"/>
        </dgm:presLayoutVars>
      </dgm:prSet>
      <dgm:spPr/>
    </dgm:pt>
  </dgm:ptLst>
  <dgm:cxnLst>
    <dgm:cxn modelId="{B1ACAB23-5F46-48B5-BA08-367379482831}" srcId="{BCB7AFE3-0D95-4CF2-B917-03E68B0ED28A}" destId="{C816D35F-AC39-4B9D-B13C-F43C1F4EA7AC}" srcOrd="1" destOrd="0" parTransId="{BA6857BD-D5F9-456C-8CCC-B83A9C8E3755}" sibTransId="{F6129C13-42A6-4F99-A405-9223E1C4337B}"/>
    <dgm:cxn modelId="{F52E2A2D-C01C-42C4-A65A-FF01FB23C6FB}" type="presOf" srcId="{C816D35F-AC39-4B9D-B13C-F43C1F4EA7AC}" destId="{74C7103A-EE3C-467F-81EC-88D7BF23B09F}" srcOrd="0" destOrd="0" presId="urn:microsoft.com/office/officeart/2005/8/layout/hChevron3"/>
    <dgm:cxn modelId="{CE1E0C8A-C99A-4CFE-A2C5-581F71CFB08F}" type="presOf" srcId="{AD7D0F57-3F02-4DC4-A60D-DCDFD20A54C5}" destId="{759EC403-2B1A-4C75-9547-EAEB1B86739B}" srcOrd="0" destOrd="0" presId="urn:microsoft.com/office/officeart/2005/8/layout/hChevron3"/>
    <dgm:cxn modelId="{E3632E91-42C0-4DDF-9FDB-CE0F0BF013C0}" type="presOf" srcId="{FFF42F13-5066-4147-BFD6-4BC9638E012A}" destId="{13DE6381-9F3E-4499-B514-4A59B3922A17}" srcOrd="0" destOrd="0" presId="urn:microsoft.com/office/officeart/2005/8/layout/hChevron3"/>
    <dgm:cxn modelId="{395660CE-996B-4E5C-BFB5-B7AE57B8E8E3}" type="presOf" srcId="{BCB7AFE3-0D95-4CF2-B917-03E68B0ED28A}" destId="{6C5FD0CC-56F1-4CA6-8E65-815B76486251}" srcOrd="0" destOrd="0" presId="urn:microsoft.com/office/officeart/2005/8/layout/hChevron3"/>
    <dgm:cxn modelId="{B20B98CF-4D8E-4C73-86C8-655C04F0B25E}" srcId="{BCB7AFE3-0D95-4CF2-B917-03E68B0ED28A}" destId="{AD7D0F57-3F02-4DC4-A60D-DCDFD20A54C5}" srcOrd="0" destOrd="0" parTransId="{FE648EA5-6493-4547-ADAF-B0FAE6119269}" sibTransId="{9F6D8A35-C02B-4E27-8443-C4BCA88F9361}"/>
    <dgm:cxn modelId="{882686D4-5385-4CB7-BC9E-CDCE237516B8}" srcId="{BCB7AFE3-0D95-4CF2-B917-03E68B0ED28A}" destId="{FFF42F13-5066-4147-BFD6-4BC9638E012A}" srcOrd="2" destOrd="0" parTransId="{4BFBBE4C-4DB0-4416-8044-59290DE4C2EC}" sibTransId="{A3C32DC3-0EE7-4E60-AA64-8EEEB2AE8092}"/>
    <dgm:cxn modelId="{2820F371-0E8D-4C51-BD1C-2BB7FE2FCB2D}" type="presParOf" srcId="{6C5FD0CC-56F1-4CA6-8E65-815B76486251}" destId="{759EC403-2B1A-4C75-9547-EAEB1B86739B}" srcOrd="0" destOrd="0" presId="urn:microsoft.com/office/officeart/2005/8/layout/hChevron3"/>
    <dgm:cxn modelId="{5495F9E9-7CA4-4BFD-AFEE-A5E1DCCF439C}" type="presParOf" srcId="{6C5FD0CC-56F1-4CA6-8E65-815B76486251}" destId="{F4C52569-6F7A-44E3-9631-CFF9F7414FAD}" srcOrd="1" destOrd="0" presId="urn:microsoft.com/office/officeart/2005/8/layout/hChevron3"/>
    <dgm:cxn modelId="{30DB301D-4AFC-4211-9272-6C1622CC54F1}" type="presParOf" srcId="{6C5FD0CC-56F1-4CA6-8E65-815B76486251}" destId="{74C7103A-EE3C-467F-81EC-88D7BF23B09F}" srcOrd="2" destOrd="0" presId="urn:microsoft.com/office/officeart/2005/8/layout/hChevron3"/>
    <dgm:cxn modelId="{434E7EF3-BBF4-4038-98ED-2BE27217250A}" type="presParOf" srcId="{6C5FD0CC-56F1-4CA6-8E65-815B76486251}" destId="{E4000F4A-5815-4B90-A9F2-66F29C01CCF6}" srcOrd="3" destOrd="0" presId="urn:microsoft.com/office/officeart/2005/8/layout/hChevron3"/>
    <dgm:cxn modelId="{1C7F3198-A207-4C41-B9EA-330250655107}" type="presParOf" srcId="{6C5FD0CC-56F1-4CA6-8E65-815B76486251}" destId="{13DE6381-9F3E-4499-B514-4A59B3922A17}"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AC4396-B8CB-4FB9-BB0E-5171F4136555}"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47360E9-73E0-4083-8E8D-6B26B0E73147}">
      <dgm:prSet custT="1"/>
      <dgm:spPr>
        <a:solidFill>
          <a:schemeClr val="bg1">
            <a:lumMod val="95000"/>
          </a:schemeClr>
        </a:solidFill>
      </dgm:spPr>
      <dgm:t>
        <a:bodyPr/>
        <a:lstStyle/>
        <a:p>
          <a:pPr marL="179388" indent="0" algn="just" rtl="0"/>
          <a:r>
            <a:rPr lang="en-US" sz="1400" b="1" dirty="0">
              <a:solidFill>
                <a:schemeClr val="tx1"/>
              </a:solidFill>
              <a:latin typeface="Open Sans" pitchFamily="2" charset="0"/>
              <a:ea typeface="Open Sans" pitchFamily="2" charset="0"/>
              <a:cs typeface="Open Sans" pitchFamily="2" charset="0"/>
            </a:rPr>
            <a:t>Cognitive Load</a:t>
          </a:r>
          <a:r>
            <a:rPr lang="en-US" sz="1400" dirty="0">
              <a:solidFill>
                <a:schemeClr val="tx1"/>
              </a:solidFill>
              <a:latin typeface="Open Sans" pitchFamily="2" charset="0"/>
              <a:ea typeface="Open Sans" pitchFamily="2" charset="0"/>
              <a:cs typeface="Open Sans" pitchFamily="2" charset="0"/>
            </a:rPr>
            <a:t>: Transitioning between two presentation formats requires structured support (</a:t>
          </a:r>
          <a:r>
            <a:rPr lang="en-US" sz="1400" dirty="0" err="1">
              <a:solidFill>
                <a:schemeClr val="tx1"/>
              </a:solidFill>
              <a:latin typeface="Open Sans" pitchFamily="2" charset="0"/>
              <a:ea typeface="Open Sans" pitchFamily="2" charset="0"/>
              <a:cs typeface="Open Sans" pitchFamily="2" charset="0"/>
            </a:rPr>
            <a:t>Nage-Sibandeet</a:t>
          </a:r>
          <a:r>
            <a:rPr lang="en-US" sz="1400" dirty="0">
              <a:solidFill>
                <a:schemeClr val="tx1"/>
              </a:solidFill>
              <a:latin typeface="Open Sans" pitchFamily="2" charset="0"/>
              <a:ea typeface="Open Sans" pitchFamily="2" charset="0"/>
              <a:cs typeface="Open Sans" pitchFamily="2" charset="0"/>
            </a:rPr>
            <a:t> al. 2020).</a:t>
          </a:r>
        </a:p>
      </dgm:t>
    </dgm:pt>
    <dgm:pt modelId="{141E321B-8D0B-4A3B-AD84-E89A56EADA90}" type="parTrans" cxnId="{F190A176-2397-4CB1-B10E-59748ED384B9}">
      <dgm:prSet/>
      <dgm:spPr/>
      <dgm:t>
        <a:bodyPr/>
        <a:lstStyle/>
        <a:p>
          <a:endParaRPr lang="en-US"/>
        </a:p>
      </dgm:t>
    </dgm:pt>
    <dgm:pt modelId="{92BBF292-DF31-4E81-A9E1-058ECF6EF9CF}" type="sibTrans" cxnId="{F190A176-2397-4CB1-B10E-59748ED384B9}">
      <dgm:prSet/>
      <dgm:spPr/>
      <dgm:t>
        <a:bodyPr/>
        <a:lstStyle/>
        <a:p>
          <a:endParaRPr lang="en-US"/>
        </a:p>
      </dgm:t>
    </dgm:pt>
    <dgm:pt modelId="{7A6C8FF2-C327-45A8-AFFD-5C3DAB908AA0}">
      <dgm:prSet custT="1"/>
      <dgm:spPr>
        <a:solidFill>
          <a:schemeClr val="bg1">
            <a:lumMod val="95000"/>
          </a:schemeClr>
        </a:solidFill>
      </dgm:spPr>
      <dgm:t>
        <a:bodyPr/>
        <a:lstStyle/>
        <a:p>
          <a:pPr marL="179388" indent="0" algn="just" rtl="0"/>
          <a:r>
            <a:rPr lang="en-US" sz="1400" b="1" dirty="0">
              <a:solidFill>
                <a:schemeClr val="tx1"/>
              </a:solidFill>
              <a:latin typeface="Open Sans" pitchFamily="2" charset="0"/>
              <a:ea typeface="Open Sans" pitchFamily="2" charset="0"/>
              <a:cs typeface="Open Sans" pitchFamily="2" charset="0"/>
            </a:rPr>
            <a:t>Confidence Gap</a:t>
          </a:r>
          <a:r>
            <a:rPr lang="en-US" sz="1400" dirty="0">
              <a:solidFill>
                <a:schemeClr val="tx1"/>
              </a:solidFill>
              <a:latin typeface="Open Sans" pitchFamily="2" charset="0"/>
              <a:ea typeface="Open Sans" pitchFamily="2" charset="0"/>
              <a:cs typeface="Open Sans" pitchFamily="2" charset="0"/>
            </a:rPr>
            <a:t>: Some students struggle with public speaking and poster design literacy (</a:t>
          </a:r>
          <a:r>
            <a:rPr lang="en-US" sz="1400" dirty="0" err="1">
              <a:solidFill>
                <a:schemeClr val="tx1"/>
              </a:solidFill>
              <a:latin typeface="Open Sans" pitchFamily="2" charset="0"/>
              <a:ea typeface="Open Sans" pitchFamily="2" charset="0"/>
              <a:cs typeface="Open Sans" pitchFamily="2" charset="0"/>
            </a:rPr>
            <a:t>Nage-Sibandeet</a:t>
          </a:r>
          <a:r>
            <a:rPr lang="en-US" sz="1400" dirty="0">
              <a:solidFill>
                <a:schemeClr val="tx1"/>
              </a:solidFill>
              <a:latin typeface="Open Sans" pitchFamily="2" charset="0"/>
              <a:ea typeface="Open Sans" pitchFamily="2" charset="0"/>
              <a:cs typeface="Open Sans" pitchFamily="2" charset="0"/>
            </a:rPr>
            <a:t> al. 2020).</a:t>
          </a:r>
        </a:p>
      </dgm:t>
    </dgm:pt>
    <dgm:pt modelId="{3A196DE4-9673-413D-B0E3-9FD66231D704}" type="parTrans" cxnId="{53BEC988-7774-4DF9-96B0-AFAF973532E7}">
      <dgm:prSet/>
      <dgm:spPr/>
      <dgm:t>
        <a:bodyPr/>
        <a:lstStyle/>
        <a:p>
          <a:endParaRPr lang="en-US"/>
        </a:p>
      </dgm:t>
    </dgm:pt>
    <dgm:pt modelId="{E5385E50-138E-42D1-BE5D-C8760D10BFC7}" type="sibTrans" cxnId="{53BEC988-7774-4DF9-96B0-AFAF973532E7}">
      <dgm:prSet/>
      <dgm:spPr/>
      <dgm:t>
        <a:bodyPr/>
        <a:lstStyle/>
        <a:p>
          <a:endParaRPr lang="en-US"/>
        </a:p>
      </dgm:t>
    </dgm:pt>
    <dgm:pt modelId="{BAB3EEA3-6CCE-4390-BDDD-8BACA7A60F53}" type="pres">
      <dgm:prSet presAssocID="{B7AC4396-B8CB-4FB9-BB0E-5171F4136555}" presName="linear" presStyleCnt="0">
        <dgm:presLayoutVars>
          <dgm:animLvl val="lvl"/>
          <dgm:resizeHandles val="exact"/>
        </dgm:presLayoutVars>
      </dgm:prSet>
      <dgm:spPr/>
    </dgm:pt>
    <dgm:pt modelId="{A28C7335-46C8-4713-AFAF-E5C80F51A713}" type="pres">
      <dgm:prSet presAssocID="{347360E9-73E0-4083-8E8D-6B26B0E73147}" presName="parentText" presStyleLbl="node1" presStyleIdx="0" presStyleCnt="2">
        <dgm:presLayoutVars>
          <dgm:chMax val="0"/>
          <dgm:bulletEnabled val="1"/>
        </dgm:presLayoutVars>
      </dgm:prSet>
      <dgm:spPr>
        <a:prstGeom prst="rect">
          <a:avLst/>
        </a:prstGeom>
      </dgm:spPr>
    </dgm:pt>
    <dgm:pt modelId="{F6567F9B-3079-45BA-ACAA-45EA14B609D0}" type="pres">
      <dgm:prSet presAssocID="{92BBF292-DF31-4E81-A9E1-058ECF6EF9CF}" presName="spacer" presStyleCnt="0"/>
      <dgm:spPr/>
    </dgm:pt>
    <dgm:pt modelId="{591DC0E7-D93B-4E8A-8F40-CDF895AF64F8}" type="pres">
      <dgm:prSet presAssocID="{7A6C8FF2-C327-45A8-AFFD-5C3DAB908AA0}" presName="parentText" presStyleLbl="node1" presStyleIdx="1" presStyleCnt="2">
        <dgm:presLayoutVars>
          <dgm:chMax val="0"/>
          <dgm:bulletEnabled val="1"/>
        </dgm:presLayoutVars>
      </dgm:prSet>
      <dgm:spPr>
        <a:prstGeom prst="rect">
          <a:avLst/>
        </a:prstGeom>
      </dgm:spPr>
    </dgm:pt>
  </dgm:ptLst>
  <dgm:cxnLst>
    <dgm:cxn modelId="{CDDFDB34-E47F-4B82-A6AE-3BC7563767EB}" type="presOf" srcId="{B7AC4396-B8CB-4FB9-BB0E-5171F4136555}" destId="{BAB3EEA3-6CCE-4390-BDDD-8BACA7A60F53}" srcOrd="0" destOrd="0" presId="urn:microsoft.com/office/officeart/2005/8/layout/vList2"/>
    <dgm:cxn modelId="{804C0746-8649-40F4-8C14-5346FB6C5C52}" type="presOf" srcId="{347360E9-73E0-4083-8E8D-6B26B0E73147}" destId="{A28C7335-46C8-4713-AFAF-E5C80F51A713}" srcOrd="0" destOrd="0" presId="urn:microsoft.com/office/officeart/2005/8/layout/vList2"/>
    <dgm:cxn modelId="{F190A176-2397-4CB1-B10E-59748ED384B9}" srcId="{B7AC4396-B8CB-4FB9-BB0E-5171F4136555}" destId="{347360E9-73E0-4083-8E8D-6B26B0E73147}" srcOrd="0" destOrd="0" parTransId="{141E321B-8D0B-4A3B-AD84-E89A56EADA90}" sibTransId="{92BBF292-DF31-4E81-A9E1-058ECF6EF9CF}"/>
    <dgm:cxn modelId="{6FC42658-09DC-4DC5-B8A7-2F358F47FAD5}" type="presOf" srcId="{7A6C8FF2-C327-45A8-AFFD-5C3DAB908AA0}" destId="{591DC0E7-D93B-4E8A-8F40-CDF895AF64F8}" srcOrd="0" destOrd="0" presId="urn:microsoft.com/office/officeart/2005/8/layout/vList2"/>
    <dgm:cxn modelId="{53BEC988-7774-4DF9-96B0-AFAF973532E7}" srcId="{B7AC4396-B8CB-4FB9-BB0E-5171F4136555}" destId="{7A6C8FF2-C327-45A8-AFFD-5C3DAB908AA0}" srcOrd="1" destOrd="0" parTransId="{3A196DE4-9673-413D-B0E3-9FD66231D704}" sibTransId="{E5385E50-138E-42D1-BE5D-C8760D10BFC7}"/>
    <dgm:cxn modelId="{C0D120A6-86E2-4C1D-B07C-245FF8CAB4DA}" type="presParOf" srcId="{BAB3EEA3-6CCE-4390-BDDD-8BACA7A60F53}" destId="{A28C7335-46C8-4713-AFAF-E5C80F51A713}" srcOrd="0" destOrd="0" presId="urn:microsoft.com/office/officeart/2005/8/layout/vList2"/>
    <dgm:cxn modelId="{242629CA-664D-4D54-94FC-AE4ACFEDEB17}" type="presParOf" srcId="{BAB3EEA3-6CCE-4390-BDDD-8BACA7A60F53}" destId="{F6567F9B-3079-45BA-ACAA-45EA14B609D0}" srcOrd="1" destOrd="0" presId="urn:microsoft.com/office/officeart/2005/8/layout/vList2"/>
    <dgm:cxn modelId="{461713F5-00AA-403D-B04A-FD37C1CE1197}" type="presParOf" srcId="{BAB3EEA3-6CCE-4390-BDDD-8BACA7A60F53}" destId="{591DC0E7-D93B-4E8A-8F40-CDF895AF64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87EA6D-0698-41D4-B4E6-A02D7007818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76A71B98-F81F-422B-B8BC-A191BAA374FE}">
      <dgm:prSet custT="1"/>
      <dgm:spPr>
        <a:solidFill>
          <a:schemeClr val="bg1">
            <a:lumMod val="95000"/>
          </a:schemeClr>
        </a:solidFill>
      </dgm:spPr>
      <dgm:t>
        <a:bodyPr/>
        <a:lstStyle/>
        <a:p>
          <a:pPr rtl="0"/>
          <a:r>
            <a:rPr lang="en-US" sz="1400" b="1" dirty="0">
              <a:solidFill>
                <a:schemeClr val="tx1"/>
              </a:solidFill>
              <a:latin typeface="Open Sans" pitchFamily="2" charset="0"/>
              <a:ea typeface="Open Sans" pitchFamily="2" charset="0"/>
              <a:cs typeface="Open Sans" pitchFamily="2" charset="0"/>
            </a:rPr>
            <a:t>Enhances multimodel Literacy</a:t>
          </a:r>
        </a:p>
      </dgm:t>
    </dgm:pt>
    <dgm:pt modelId="{85BF6493-BE4C-4323-A656-520F3A12523E}" type="parTrans" cxnId="{4496E417-2A9E-4835-9801-8AA8D1111493}">
      <dgm:prSet/>
      <dgm:spPr/>
      <dgm:t>
        <a:bodyPr/>
        <a:lstStyle/>
        <a:p>
          <a:endParaRPr lang="en-US" sz="1400" b="1">
            <a:latin typeface="Open Sans" pitchFamily="2" charset="0"/>
            <a:ea typeface="Open Sans" pitchFamily="2" charset="0"/>
            <a:cs typeface="Open Sans" pitchFamily="2" charset="0"/>
          </a:endParaRPr>
        </a:p>
      </dgm:t>
    </dgm:pt>
    <dgm:pt modelId="{660C118B-F07A-4342-8607-823D4FB53BFA}" type="sibTrans" cxnId="{4496E417-2A9E-4835-9801-8AA8D1111493}">
      <dgm:prSet custT="1"/>
      <dgm:spPr>
        <a:solidFill>
          <a:srgbClr val="009644"/>
        </a:solidFill>
      </dgm:spPr>
      <dgm:t>
        <a:bodyPr/>
        <a:lstStyle/>
        <a:p>
          <a:endParaRPr lang="en-US" sz="1400" b="1">
            <a:latin typeface="Open Sans" pitchFamily="2" charset="0"/>
            <a:ea typeface="Open Sans" pitchFamily="2" charset="0"/>
            <a:cs typeface="Open Sans" pitchFamily="2" charset="0"/>
          </a:endParaRPr>
        </a:p>
      </dgm:t>
    </dgm:pt>
    <dgm:pt modelId="{0756251E-4515-4787-ACAD-626CFF0E505D}">
      <dgm:prSet custT="1"/>
      <dgm:spPr>
        <a:solidFill>
          <a:schemeClr val="bg1">
            <a:lumMod val="95000"/>
          </a:schemeClr>
        </a:solidFill>
      </dgm:spPr>
      <dgm:t>
        <a:bodyPr/>
        <a:lstStyle/>
        <a:p>
          <a:pPr rtl="0"/>
          <a:r>
            <a:rPr lang="en-US" sz="1400" b="1" dirty="0">
              <a:solidFill>
                <a:schemeClr val="tx1"/>
              </a:solidFill>
              <a:latin typeface="Open Sans" pitchFamily="2" charset="0"/>
              <a:ea typeface="Open Sans" pitchFamily="2" charset="0"/>
              <a:cs typeface="Open Sans" pitchFamily="2" charset="0"/>
            </a:rPr>
            <a:t>Increase Student Agency</a:t>
          </a:r>
        </a:p>
      </dgm:t>
    </dgm:pt>
    <dgm:pt modelId="{7562C4E1-3965-45E6-8ACE-7A3913855024}" type="parTrans" cxnId="{5158306B-775C-432D-9B89-F1E4524DAB4A}">
      <dgm:prSet/>
      <dgm:spPr/>
      <dgm:t>
        <a:bodyPr/>
        <a:lstStyle/>
        <a:p>
          <a:endParaRPr lang="en-US" sz="1400" b="1">
            <a:latin typeface="Open Sans" pitchFamily="2" charset="0"/>
            <a:ea typeface="Open Sans" pitchFamily="2" charset="0"/>
            <a:cs typeface="Open Sans" pitchFamily="2" charset="0"/>
          </a:endParaRPr>
        </a:p>
      </dgm:t>
    </dgm:pt>
    <dgm:pt modelId="{B01AFE3D-14F6-4AF5-8863-4A2F145F47B5}" type="sibTrans" cxnId="{5158306B-775C-432D-9B89-F1E4524DAB4A}">
      <dgm:prSet custT="1"/>
      <dgm:spPr>
        <a:solidFill>
          <a:srgbClr val="009644"/>
        </a:solidFill>
      </dgm:spPr>
      <dgm:t>
        <a:bodyPr/>
        <a:lstStyle/>
        <a:p>
          <a:endParaRPr lang="en-US" sz="1400" b="1">
            <a:latin typeface="Open Sans" pitchFamily="2" charset="0"/>
            <a:ea typeface="Open Sans" pitchFamily="2" charset="0"/>
            <a:cs typeface="Open Sans" pitchFamily="2" charset="0"/>
          </a:endParaRPr>
        </a:p>
      </dgm:t>
    </dgm:pt>
    <dgm:pt modelId="{38C6DB1E-3CF4-4FDD-A87D-60DD5A1F209C}">
      <dgm:prSet custT="1"/>
      <dgm:spPr>
        <a:solidFill>
          <a:schemeClr val="bg1">
            <a:lumMod val="95000"/>
          </a:schemeClr>
        </a:solidFill>
      </dgm:spPr>
      <dgm:t>
        <a:bodyPr/>
        <a:lstStyle/>
        <a:p>
          <a:pPr rtl="0"/>
          <a:r>
            <a:rPr lang="en-US" sz="1400" b="1" dirty="0">
              <a:solidFill>
                <a:schemeClr val="tx1"/>
              </a:solidFill>
              <a:latin typeface="Open Sans" pitchFamily="2" charset="0"/>
              <a:ea typeface="Open Sans" pitchFamily="2" charset="0"/>
              <a:cs typeface="Open Sans" pitchFamily="2" charset="0"/>
            </a:rPr>
            <a:t>Promotes Cross-Cultural Exchange </a:t>
          </a:r>
        </a:p>
      </dgm:t>
    </dgm:pt>
    <dgm:pt modelId="{9C594638-AA7D-420B-844F-EE2C32F286B0}" type="parTrans" cxnId="{CA93D49F-41A3-4A27-84D6-DF6004A338BD}">
      <dgm:prSet/>
      <dgm:spPr/>
      <dgm:t>
        <a:bodyPr/>
        <a:lstStyle/>
        <a:p>
          <a:endParaRPr lang="en-US" sz="1400" b="1">
            <a:latin typeface="Open Sans" pitchFamily="2" charset="0"/>
            <a:ea typeface="Open Sans" pitchFamily="2" charset="0"/>
            <a:cs typeface="Open Sans" pitchFamily="2" charset="0"/>
          </a:endParaRPr>
        </a:p>
      </dgm:t>
    </dgm:pt>
    <dgm:pt modelId="{8EFFDA56-B1B3-49C5-B2AF-EBD42E0653F3}" type="sibTrans" cxnId="{CA93D49F-41A3-4A27-84D6-DF6004A338BD}">
      <dgm:prSet custT="1"/>
      <dgm:spPr>
        <a:solidFill>
          <a:srgbClr val="009644"/>
        </a:solidFill>
      </dgm:spPr>
      <dgm:t>
        <a:bodyPr/>
        <a:lstStyle/>
        <a:p>
          <a:endParaRPr lang="en-US" sz="1400" b="1">
            <a:latin typeface="Open Sans" pitchFamily="2" charset="0"/>
            <a:ea typeface="Open Sans" pitchFamily="2" charset="0"/>
            <a:cs typeface="Open Sans" pitchFamily="2" charset="0"/>
          </a:endParaRPr>
        </a:p>
      </dgm:t>
    </dgm:pt>
    <dgm:pt modelId="{64B64209-1478-4313-9A12-8AD2E8F92E0B}">
      <dgm:prSet custT="1"/>
      <dgm:spPr>
        <a:solidFill>
          <a:schemeClr val="bg1">
            <a:lumMod val="95000"/>
          </a:schemeClr>
        </a:solidFill>
      </dgm:spPr>
      <dgm:t>
        <a:bodyPr/>
        <a:lstStyle/>
        <a:p>
          <a:pPr rtl="0"/>
          <a:r>
            <a:rPr lang="en-US" sz="1400" b="1" dirty="0">
              <a:solidFill>
                <a:schemeClr val="tx1"/>
              </a:solidFill>
              <a:latin typeface="Open Sans" pitchFamily="2" charset="0"/>
              <a:ea typeface="Open Sans" pitchFamily="2" charset="0"/>
              <a:cs typeface="Open Sans" pitchFamily="2" charset="0"/>
            </a:rPr>
            <a:t>Critical Evaluation</a:t>
          </a:r>
        </a:p>
      </dgm:t>
    </dgm:pt>
    <dgm:pt modelId="{476076F4-7160-43AE-8523-644B1BD6941A}" type="parTrans" cxnId="{15861940-CBCD-45AF-8236-CD0C3EB39FE8}">
      <dgm:prSet/>
      <dgm:spPr/>
      <dgm:t>
        <a:bodyPr/>
        <a:lstStyle/>
        <a:p>
          <a:endParaRPr lang="en-US" sz="1400" b="1">
            <a:latin typeface="Open Sans" pitchFamily="2" charset="0"/>
            <a:ea typeface="Open Sans" pitchFamily="2" charset="0"/>
            <a:cs typeface="Open Sans" pitchFamily="2" charset="0"/>
          </a:endParaRPr>
        </a:p>
      </dgm:t>
    </dgm:pt>
    <dgm:pt modelId="{3397A170-0FA2-4761-916D-3CBCEEB6D143}" type="sibTrans" cxnId="{15861940-CBCD-45AF-8236-CD0C3EB39FE8}">
      <dgm:prSet custT="1"/>
      <dgm:spPr>
        <a:solidFill>
          <a:srgbClr val="009644"/>
        </a:solidFill>
      </dgm:spPr>
      <dgm:t>
        <a:bodyPr/>
        <a:lstStyle/>
        <a:p>
          <a:endParaRPr lang="en-US" sz="1400" b="1">
            <a:latin typeface="Open Sans" pitchFamily="2" charset="0"/>
            <a:ea typeface="Open Sans" pitchFamily="2" charset="0"/>
            <a:cs typeface="Open Sans" pitchFamily="2" charset="0"/>
          </a:endParaRPr>
        </a:p>
      </dgm:t>
    </dgm:pt>
    <dgm:pt modelId="{5FEE347D-895D-42F0-8F3C-C8E5C593413C}">
      <dgm:prSet custT="1"/>
      <dgm:spPr>
        <a:solidFill>
          <a:schemeClr val="bg1">
            <a:lumMod val="95000"/>
          </a:schemeClr>
        </a:solidFill>
      </dgm:spPr>
      <dgm:t>
        <a:bodyPr/>
        <a:lstStyle/>
        <a:p>
          <a:pPr rtl="0"/>
          <a:r>
            <a:rPr lang="en-US" sz="1400" b="1" dirty="0">
              <a:solidFill>
                <a:schemeClr val="tx1"/>
              </a:solidFill>
              <a:latin typeface="Open Sans" pitchFamily="2" charset="0"/>
              <a:ea typeface="Open Sans" pitchFamily="2" charset="0"/>
              <a:cs typeface="Open Sans" pitchFamily="2" charset="0"/>
            </a:rPr>
            <a:t>Bridge The Gap Between Content And Language</a:t>
          </a:r>
        </a:p>
      </dgm:t>
    </dgm:pt>
    <dgm:pt modelId="{C4F22F87-D629-4C13-9A95-4C68FE487DC0}" type="parTrans" cxnId="{8A455BDE-FA04-4598-B1F6-8EC7D02CDF61}">
      <dgm:prSet/>
      <dgm:spPr/>
      <dgm:t>
        <a:bodyPr/>
        <a:lstStyle/>
        <a:p>
          <a:endParaRPr lang="en-US" sz="1400" b="1">
            <a:latin typeface="Open Sans" pitchFamily="2" charset="0"/>
            <a:ea typeface="Open Sans" pitchFamily="2" charset="0"/>
            <a:cs typeface="Open Sans" pitchFamily="2" charset="0"/>
          </a:endParaRPr>
        </a:p>
      </dgm:t>
    </dgm:pt>
    <dgm:pt modelId="{027A9C67-37B8-4CFE-9ADE-9E7D90D4BE0D}" type="sibTrans" cxnId="{8A455BDE-FA04-4598-B1F6-8EC7D02CDF61}">
      <dgm:prSet/>
      <dgm:spPr/>
      <dgm:t>
        <a:bodyPr/>
        <a:lstStyle/>
        <a:p>
          <a:endParaRPr lang="en-US" sz="1400" b="1">
            <a:latin typeface="Open Sans" pitchFamily="2" charset="0"/>
            <a:ea typeface="Open Sans" pitchFamily="2" charset="0"/>
            <a:cs typeface="Open Sans" pitchFamily="2" charset="0"/>
          </a:endParaRPr>
        </a:p>
      </dgm:t>
    </dgm:pt>
    <dgm:pt modelId="{314E5FFB-0816-4437-9EA6-21BF21947DDB}" type="pres">
      <dgm:prSet presAssocID="{3487EA6D-0698-41D4-B4E6-A02D7007818F}" presName="linearFlow" presStyleCnt="0">
        <dgm:presLayoutVars>
          <dgm:resizeHandles val="exact"/>
        </dgm:presLayoutVars>
      </dgm:prSet>
      <dgm:spPr/>
    </dgm:pt>
    <dgm:pt modelId="{871E0734-AEE1-4F0E-99DC-48BF9CBABCAD}" type="pres">
      <dgm:prSet presAssocID="{76A71B98-F81F-422B-B8BC-A191BAA374FE}" presName="node" presStyleLbl="node1" presStyleIdx="0" presStyleCnt="5" custScaleX="325378">
        <dgm:presLayoutVars>
          <dgm:bulletEnabled val="1"/>
        </dgm:presLayoutVars>
      </dgm:prSet>
      <dgm:spPr/>
    </dgm:pt>
    <dgm:pt modelId="{91486CDE-FD5A-404D-8CDC-D25F30532C16}" type="pres">
      <dgm:prSet presAssocID="{660C118B-F07A-4342-8607-823D4FB53BFA}" presName="sibTrans" presStyleLbl="sibTrans2D1" presStyleIdx="0" presStyleCnt="4"/>
      <dgm:spPr/>
    </dgm:pt>
    <dgm:pt modelId="{D2ED6612-E1E6-4B43-8CF7-EE7183577A22}" type="pres">
      <dgm:prSet presAssocID="{660C118B-F07A-4342-8607-823D4FB53BFA}" presName="connectorText" presStyleLbl="sibTrans2D1" presStyleIdx="0" presStyleCnt="4"/>
      <dgm:spPr/>
    </dgm:pt>
    <dgm:pt modelId="{CB6F705B-C9C5-4432-8CFA-62A8C30F9B00}" type="pres">
      <dgm:prSet presAssocID="{0756251E-4515-4787-ACAD-626CFF0E505D}" presName="node" presStyleLbl="node1" presStyleIdx="1" presStyleCnt="5" custScaleX="325378">
        <dgm:presLayoutVars>
          <dgm:bulletEnabled val="1"/>
        </dgm:presLayoutVars>
      </dgm:prSet>
      <dgm:spPr/>
    </dgm:pt>
    <dgm:pt modelId="{C5CBBD99-1472-40D5-9834-7C0CA76B06FA}" type="pres">
      <dgm:prSet presAssocID="{B01AFE3D-14F6-4AF5-8863-4A2F145F47B5}" presName="sibTrans" presStyleLbl="sibTrans2D1" presStyleIdx="1" presStyleCnt="4"/>
      <dgm:spPr/>
    </dgm:pt>
    <dgm:pt modelId="{DAE2547E-06DC-412A-94DC-AB9514881D08}" type="pres">
      <dgm:prSet presAssocID="{B01AFE3D-14F6-4AF5-8863-4A2F145F47B5}" presName="connectorText" presStyleLbl="sibTrans2D1" presStyleIdx="1" presStyleCnt="4"/>
      <dgm:spPr/>
    </dgm:pt>
    <dgm:pt modelId="{9A0C13AE-E77A-4B3E-A593-39756ACFF67D}" type="pres">
      <dgm:prSet presAssocID="{38C6DB1E-3CF4-4FDD-A87D-60DD5A1F209C}" presName="node" presStyleLbl="node1" presStyleIdx="2" presStyleCnt="5" custScaleX="325378">
        <dgm:presLayoutVars>
          <dgm:bulletEnabled val="1"/>
        </dgm:presLayoutVars>
      </dgm:prSet>
      <dgm:spPr/>
    </dgm:pt>
    <dgm:pt modelId="{88586FE0-AE03-415A-AD75-21CA5502D329}" type="pres">
      <dgm:prSet presAssocID="{8EFFDA56-B1B3-49C5-B2AF-EBD42E0653F3}" presName="sibTrans" presStyleLbl="sibTrans2D1" presStyleIdx="2" presStyleCnt="4"/>
      <dgm:spPr/>
    </dgm:pt>
    <dgm:pt modelId="{CBE88131-A858-4AD9-A71B-5B8AAB4793FA}" type="pres">
      <dgm:prSet presAssocID="{8EFFDA56-B1B3-49C5-B2AF-EBD42E0653F3}" presName="connectorText" presStyleLbl="sibTrans2D1" presStyleIdx="2" presStyleCnt="4"/>
      <dgm:spPr/>
    </dgm:pt>
    <dgm:pt modelId="{A52A6E95-4AD2-49E0-93EB-F0F0B45801DF}" type="pres">
      <dgm:prSet presAssocID="{64B64209-1478-4313-9A12-8AD2E8F92E0B}" presName="node" presStyleLbl="node1" presStyleIdx="3" presStyleCnt="5" custScaleX="325378">
        <dgm:presLayoutVars>
          <dgm:bulletEnabled val="1"/>
        </dgm:presLayoutVars>
      </dgm:prSet>
      <dgm:spPr/>
    </dgm:pt>
    <dgm:pt modelId="{413E0102-9CCB-4132-8CBC-3FA5825D5812}" type="pres">
      <dgm:prSet presAssocID="{3397A170-0FA2-4761-916D-3CBCEEB6D143}" presName="sibTrans" presStyleLbl="sibTrans2D1" presStyleIdx="3" presStyleCnt="4"/>
      <dgm:spPr/>
    </dgm:pt>
    <dgm:pt modelId="{E1245BE6-3BD4-4905-8A9D-213B082793AD}" type="pres">
      <dgm:prSet presAssocID="{3397A170-0FA2-4761-916D-3CBCEEB6D143}" presName="connectorText" presStyleLbl="sibTrans2D1" presStyleIdx="3" presStyleCnt="4"/>
      <dgm:spPr/>
    </dgm:pt>
    <dgm:pt modelId="{B3618858-6BA8-46A4-92E4-273AE2D908ED}" type="pres">
      <dgm:prSet presAssocID="{5FEE347D-895D-42F0-8F3C-C8E5C593413C}" presName="node" presStyleLbl="node1" presStyleIdx="4" presStyleCnt="5" custScaleX="325378">
        <dgm:presLayoutVars>
          <dgm:bulletEnabled val="1"/>
        </dgm:presLayoutVars>
      </dgm:prSet>
      <dgm:spPr/>
    </dgm:pt>
  </dgm:ptLst>
  <dgm:cxnLst>
    <dgm:cxn modelId="{C595D605-120F-4A0F-959E-BC63509DD583}" type="presOf" srcId="{76A71B98-F81F-422B-B8BC-A191BAA374FE}" destId="{871E0734-AEE1-4F0E-99DC-48BF9CBABCAD}" srcOrd="0" destOrd="0" presId="urn:microsoft.com/office/officeart/2005/8/layout/process2"/>
    <dgm:cxn modelId="{95EC5E14-5361-4253-9A99-6D9FFE4FB4F9}" type="presOf" srcId="{660C118B-F07A-4342-8607-823D4FB53BFA}" destId="{91486CDE-FD5A-404D-8CDC-D25F30532C16}" srcOrd="0" destOrd="0" presId="urn:microsoft.com/office/officeart/2005/8/layout/process2"/>
    <dgm:cxn modelId="{4496E417-2A9E-4835-9801-8AA8D1111493}" srcId="{3487EA6D-0698-41D4-B4E6-A02D7007818F}" destId="{76A71B98-F81F-422B-B8BC-A191BAA374FE}" srcOrd="0" destOrd="0" parTransId="{85BF6493-BE4C-4323-A656-520F3A12523E}" sibTransId="{660C118B-F07A-4342-8607-823D4FB53BFA}"/>
    <dgm:cxn modelId="{8CF2C227-A4D6-48E8-86D2-21935F4914EC}" type="presOf" srcId="{0756251E-4515-4787-ACAD-626CFF0E505D}" destId="{CB6F705B-C9C5-4432-8CFA-62A8C30F9B00}" srcOrd="0" destOrd="0" presId="urn:microsoft.com/office/officeart/2005/8/layout/process2"/>
    <dgm:cxn modelId="{8DB24B39-358D-48F2-A20F-9F060392A3DA}" type="presOf" srcId="{660C118B-F07A-4342-8607-823D4FB53BFA}" destId="{D2ED6612-E1E6-4B43-8CF7-EE7183577A22}" srcOrd="1" destOrd="0" presId="urn:microsoft.com/office/officeart/2005/8/layout/process2"/>
    <dgm:cxn modelId="{66CE4C3E-8892-4B04-8AF0-CB37410B8329}" type="presOf" srcId="{38C6DB1E-3CF4-4FDD-A87D-60DD5A1F209C}" destId="{9A0C13AE-E77A-4B3E-A593-39756ACFF67D}" srcOrd="0" destOrd="0" presId="urn:microsoft.com/office/officeart/2005/8/layout/process2"/>
    <dgm:cxn modelId="{15861940-CBCD-45AF-8236-CD0C3EB39FE8}" srcId="{3487EA6D-0698-41D4-B4E6-A02D7007818F}" destId="{64B64209-1478-4313-9A12-8AD2E8F92E0B}" srcOrd="3" destOrd="0" parTransId="{476076F4-7160-43AE-8523-644B1BD6941A}" sibTransId="{3397A170-0FA2-4761-916D-3CBCEEB6D143}"/>
    <dgm:cxn modelId="{5158306B-775C-432D-9B89-F1E4524DAB4A}" srcId="{3487EA6D-0698-41D4-B4E6-A02D7007818F}" destId="{0756251E-4515-4787-ACAD-626CFF0E505D}" srcOrd="1" destOrd="0" parTransId="{7562C4E1-3965-45E6-8ACE-7A3913855024}" sibTransId="{B01AFE3D-14F6-4AF5-8863-4A2F145F47B5}"/>
    <dgm:cxn modelId="{37FD8555-2AC5-4FDC-8736-D1C988DE31B5}" type="presOf" srcId="{3397A170-0FA2-4761-916D-3CBCEEB6D143}" destId="{413E0102-9CCB-4132-8CBC-3FA5825D5812}" srcOrd="0" destOrd="0" presId="urn:microsoft.com/office/officeart/2005/8/layout/process2"/>
    <dgm:cxn modelId="{76148556-01C2-4552-9292-B2C590145857}" type="presOf" srcId="{5FEE347D-895D-42F0-8F3C-C8E5C593413C}" destId="{B3618858-6BA8-46A4-92E4-273AE2D908ED}" srcOrd="0" destOrd="0" presId="urn:microsoft.com/office/officeart/2005/8/layout/process2"/>
    <dgm:cxn modelId="{74880459-DC54-47EF-928C-9DBC5A609EB9}" type="presOf" srcId="{3397A170-0FA2-4761-916D-3CBCEEB6D143}" destId="{E1245BE6-3BD4-4905-8A9D-213B082793AD}" srcOrd="1" destOrd="0" presId="urn:microsoft.com/office/officeart/2005/8/layout/process2"/>
    <dgm:cxn modelId="{6166248A-F122-4CDB-B0CF-A5B2B0D942B5}" type="presOf" srcId="{B01AFE3D-14F6-4AF5-8863-4A2F145F47B5}" destId="{C5CBBD99-1472-40D5-9834-7C0CA76B06FA}" srcOrd="0" destOrd="0" presId="urn:microsoft.com/office/officeart/2005/8/layout/process2"/>
    <dgm:cxn modelId="{3A11358C-3DA1-4617-9F02-CE13DDCB158F}" type="presOf" srcId="{8EFFDA56-B1B3-49C5-B2AF-EBD42E0653F3}" destId="{88586FE0-AE03-415A-AD75-21CA5502D329}" srcOrd="0" destOrd="0" presId="urn:microsoft.com/office/officeart/2005/8/layout/process2"/>
    <dgm:cxn modelId="{21E2BD9E-D0F4-4667-B41F-C2EA0B048C00}" type="presOf" srcId="{8EFFDA56-B1B3-49C5-B2AF-EBD42E0653F3}" destId="{CBE88131-A858-4AD9-A71B-5B8AAB4793FA}" srcOrd="1" destOrd="0" presId="urn:microsoft.com/office/officeart/2005/8/layout/process2"/>
    <dgm:cxn modelId="{CA93D49F-41A3-4A27-84D6-DF6004A338BD}" srcId="{3487EA6D-0698-41D4-B4E6-A02D7007818F}" destId="{38C6DB1E-3CF4-4FDD-A87D-60DD5A1F209C}" srcOrd="2" destOrd="0" parTransId="{9C594638-AA7D-420B-844F-EE2C32F286B0}" sibTransId="{8EFFDA56-B1B3-49C5-B2AF-EBD42E0653F3}"/>
    <dgm:cxn modelId="{793B3EA4-7555-47C3-A234-0ACD46EE2470}" type="presOf" srcId="{64B64209-1478-4313-9A12-8AD2E8F92E0B}" destId="{A52A6E95-4AD2-49E0-93EB-F0F0B45801DF}" srcOrd="0" destOrd="0" presId="urn:microsoft.com/office/officeart/2005/8/layout/process2"/>
    <dgm:cxn modelId="{F73FBEB7-1BD9-46EA-BC30-DD84DDCB5E85}" type="presOf" srcId="{B01AFE3D-14F6-4AF5-8863-4A2F145F47B5}" destId="{DAE2547E-06DC-412A-94DC-AB9514881D08}" srcOrd="1" destOrd="0" presId="urn:microsoft.com/office/officeart/2005/8/layout/process2"/>
    <dgm:cxn modelId="{8A455BDE-FA04-4598-B1F6-8EC7D02CDF61}" srcId="{3487EA6D-0698-41D4-B4E6-A02D7007818F}" destId="{5FEE347D-895D-42F0-8F3C-C8E5C593413C}" srcOrd="4" destOrd="0" parTransId="{C4F22F87-D629-4C13-9A95-4C68FE487DC0}" sibTransId="{027A9C67-37B8-4CFE-9ADE-9E7D90D4BE0D}"/>
    <dgm:cxn modelId="{E15668EF-87F5-499E-AEA5-02E4FCEE7DE2}" type="presOf" srcId="{3487EA6D-0698-41D4-B4E6-A02D7007818F}" destId="{314E5FFB-0816-4437-9EA6-21BF21947DDB}" srcOrd="0" destOrd="0" presId="urn:microsoft.com/office/officeart/2005/8/layout/process2"/>
    <dgm:cxn modelId="{4D575B12-BF72-4929-8ABA-64CA427F02F1}" type="presParOf" srcId="{314E5FFB-0816-4437-9EA6-21BF21947DDB}" destId="{871E0734-AEE1-4F0E-99DC-48BF9CBABCAD}" srcOrd="0" destOrd="0" presId="urn:microsoft.com/office/officeart/2005/8/layout/process2"/>
    <dgm:cxn modelId="{5812506E-6DAB-4CA3-AB8C-13E420358CCA}" type="presParOf" srcId="{314E5FFB-0816-4437-9EA6-21BF21947DDB}" destId="{91486CDE-FD5A-404D-8CDC-D25F30532C16}" srcOrd="1" destOrd="0" presId="urn:microsoft.com/office/officeart/2005/8/layout/process2"/>
    <dgm:cxn modelId="{D0CC6CD5-995F-42BB-9556-C4F46F71836E}" type="presParOf" srcId="{91486CDE-FD5A-404D-8CDC-D25F30532C16}" destId="{D2ED6612-E1E6-4B43-8CF7-EE7183577A22}" srcOrd="0" destOrd="0" presId="urn:microsoft.com/office/officeart/2005/8/layout/process2"/>
    <dgm:cxn modelId="{7AC34219-6474-4BDB-8A3C-BD7D334D6F22}" type="presParOf" srcId="{314E5FFB-0816-4437-9EA6-21BF21947DDB}" destId="{CB6F705B-C9C5-4432-8CFA-62A8C30F9B00}" srcOrd="2" destOrd="0" presId="urn:microsoft.com/office/officeart/2005/8/layout/process2"/>
    <dgm:cxn modelId="{1F81A576-D359-4F4C-AF68-010F4F16F111}" type="presParOf" srcId="{314E5FFB-0816-4437-9EA6-21BF21947DDB}" destId="{C5CBBD99-1472-40D5-9834-7C0CA76B06FA}" srcOrd="3" destOrd="0" presId="urn:microsoft.com/office/officeart/2005/8/layout/process2"/>
    <dgm:cxn modelId="{8083922E-AD64-495C-8F99-73D6E3313735}" type="presParOf" srcId="{C5CBBD99-1472-40D5-9834-7C0CA76B06FA}" destId="{DAE2547E-06DC-412A-94DC-AB9514881D08}" srcOrd="0" destOrd="0" presId="urn:microsoft.com/office/officeart/2005/8/layout/process2"/>
    <dgm:cxn modelId="{AA1A353A-AD9F-4BD1-8840-9FF830167E0F}" type="presParOf" srcId="{314E5FFB-0816-4437-9EA6-21BF21947DDB}" destId="{9A0C13AE-E77A-4B3E-A593-39756ACFF67D}" srcOrd="4" destOrd="0" presId="urn:microsoft.com/office/officeart/2005/8/layout/process2"/>
    <dgm:cxn modelId="{C781EBE4-E082-4EBB-B916-483ED0F749A2}" type="presParOf" srcId="{314E5FFB-0816-4437-9EA6-21BF21947DDB}" destId="{88586FE0-AE03-415A-AD75-21CA5502D329}" srcOrd="5" destOrd="0" presId="urn:microsoft.com/office/officeart/2005/8/layout/process2"/>
    <dgm:cxn modelId="{55969312-EF9F-42E6-BED1-85E491A3E047}" type="presParOf" srcId="{88586FE0-AE03-415A-AD75-21CA5502D329}" destId="{CBE88131-A858-4AD9-A71B-5B8AAB4793FA}" srcOrd="0" destOrd="0" presId="urn:microsoft.com/office/officeart/2005/8/layout/process2"/>
    <dgm:cxn modelId="{5653F017-70C4-4FEA-9131-3BE784C5C1C5}" type="presParOf" srcId="{314E5FFB-0816-4437-9EA6-21BF21947DDB}" destId="{A52A6E95-4AD2-49E0-93EB-F0F0B45801DF}" srcOrd="6" destOrd="0" presId="urn:microsoft.com/office/officeart/2005/8/layout/process2"/>
    <dgm:cxn modelId="{F9C76875-04E0-46E2-BB64-73C4567D2EB9}" type="presParOf" srcId="{314E5FFB-0816-4437-9EA6-21BF21947DDB}" destId="{413E0102-9CCB-4132-8CBC-3FA5825D5812}" srcOrd="7" destOrd="0" presId="urn:microsoft.com/office/officeart/2005/8/layout/process2"/>
    <dgm:cxn modelId="{CE01A97C-4214-4CC4-9AE7-5723AD85CFC4}" type="presParOf" srcId="{413E0102-9CCB-4132-8CBC-3FA5825D5812}" destId="{E1245BE6-3BD4-4905-8A9D-213B082793AD}" srcOrd="0" destOrd="0" presId="urn:microsoft.com/office/officeart/2005/8/layout/process2"/>
    <dgm:cxn modelId="{DB3E4A82-468A-4581-9633-65B672B445C0}" type="presParOf" srcId="{314E5FFB-0816-4437-9EA6-21BF21947DDB}" destId="{B3618858-6BA8-46A4-92E4-273AE2D908ED}"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D271DF-C7FE-4391-A6CE-D1358BFBB621}"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E5E2F663-1352-434C-AE52-C1C96F4E1537}">
      <dgm:prSet phldrT="[Text]"/>
      <dgm:spPr>
        <a:solidFill>
          <a:schemeClr val="accent5">
            <a:lumMod val="40000"/>
            <a:lumOff val="60000"/>
          </a:schemeClr>
        </a:solidFill>
        <a:ln>
          <a:solidFill>
            <a:schemeClr val="accent5">
              <a:lumMod val="40000"/>
              <a:lumOff val="60000"/>
            </a:schemeClr>
          </a:solidFill>
        </a:ln>
      </dgm:spPr>
      <dgm:t>
        <a:bodyPr/>
        <a:lstStyle/>
        <a:p>
          <a:r>
            <a:rPr lang="en-GB" dirty="0"/>
            <a:t>By others (wider institution)</a:t>
          </a:r>
        </a:p>
      </dgm:t>
    </dgm:pt>
    <dgm:pt modelId="{DFB80E8F-45C5-4CAD-88F2-AF1CED9F900E}" type="parTrans" cxnId="{EFBCB5F2-14EE-41F0-B734-2B87D55726EF}">
      <dgm:prSet/>
      <dgm:spPr/>
      <dgm:t>
        <a:bodyPr/>
        <a:lstStyle/>
        <a:p>
          <a:endParaRPr lang="en-GB"/>
        </a:p>
      </dgm:t>
    </dgm:pt>
    <dgm:pt modelId="{4B8A91C3-1B33-4D21-8EC5-6AB58DDB7013}" type="sibTrans" cxnId="{EFBCB5F2-14EE-41F0-B734-2B87D55726EF}">
      <dgm:prSet/>
      <dgm:spPr/>
      <dgm:t>
        <a:bodyPr/>
        <a:lstStyle/>
        <a:p>
          <a:endParaRPr lang="en-GB"/>
        </a:p>
      </dgm:t>
    </dgm:pt>
    <dgm:pt modelId="{1D7E7FD4-F092-4247-AE47-7416BF89D6CD}">
      <dgm:prSet phldrT="[Text]"/>
      <dgm:spPr>
        <a:solidFill>
          <a:schemeClr val="accent5">
            <a:lumMod val="60000"/>
            <a:lumOff val="40000"/>
          </a:schemeClr>
        </a:solidFill>
      </dgm:spPr>
      <dgm:t>
        <a:bodyPr/>
        <a:lstStyle/>
        <a:p>
          <a:r>
            <a:rPr lang="en-GB" dirty="0"/>
            <a:t>By our discipline</a:t>
          </a:r>
        </a:p>
      </dgm:t>
    </dgm:pt>
    <dgm:pt modelId="{CE57CA93-FCDD-451F-84E2-63762B5D84A1}" type="parTrans" cxnId="{1FF3D142-EBF9-41CE-9503-C8588BB3C3F2}">
      <dgm:prSet/>
      <dgm:spPr/>
      <dgm:t>
        <a:bodyPr/>
        <a:lstStyle/>
        <a:p>
          <a:endParaRPr lang="en-GB"/>
        </a:p>
      </dgm:t>
    </dgm:pt>
    <dgm:pt modelId="{A19D60F5-31AD-4A73-9C0E-A273A867DF25}" type="sibTrans" cxnId="{1FF3D142-EBF9-41CE-9503-C8588BB3C3F2}">
      <dgm:prSet/>
      <dgm:spPr/>
      <dgm:t>
        <a:bodyPr/>
        <a:lstStyle/>
        <a:p>
          <a:endParaRPr lang="en-GB"/>
        </a:p>
      </dgm:t>
    </dgm:pt>
    <dgm:pt modelId="{6AF8251F-3F4F-49D3-8174-65AE32B3113E}">
      <dgm:prSet phldrT="[Text]"/>
      <dgm:spPr>
        <a:solidFill>
          <a:srgbClr val="7030A0"/>
        </a:solidFill>
      </dgm:spPr>
      <dgm:t>
        <a:bodyPr/>
        <a:lstStyle/>
        <a:p>
          <a:r>
            <a:rPr lang="en-GB" dirty="0"/>
            <a:t>By ourselves</a:t>
          </a:r>
        </a:p>
      </dgm:t>
    </dgm:pt>
    <dgm:pt modelId="{E4B44457-A67B-4253-8354-F980C99D9AD3}" type="parTrans" cxnId="{8544009D-BE86-4D80-B1FB-F4D4E04BC54E}">
      <dgm:prSet/>
      <dgm:spPr/>
      <dgm:t>
        <a:bodyPr/>
        <a:lstStyle/>
        <a:p>
          <a:endParaRPr lang="en-GB"/>
        </a:p>
      </dgm:t>
    </dgm:pt>
    <dgm:pt modelId="{96AF65EB-DD25-47C1-9CC2-D6205FBEF032}" type="sibTrans" cxnId="{8544009D-BE86-4D80-B1FB-F4D4E04BC54E}">
      <dgm:prSet/>
      <dgm:spPr/>
      <dgm:t>
        <a:bodyPr/>
        <a:lstStyle/>
        <a:p>
          <a:endParaRPr lang="en-GB"/>
        </a:p>
      </dgm:t>
    </dgm:pt>
    <dgm:pt modelId="{88B85830-917E-43CF-BE82-86070975DE2E}">
      <dgm:prSet phldrT="[Text]"/>
      <dgm:spPr>
        <a:solidFill>
          <a:schemeClr val="accent5">
            <a:lumMod val="75000"/>
          </a:schemeClr>
        </a:solidFill>
      </dgm:spPr>
      <dgm:t>
        <a:bodyPr/>
        <a:lstStyle/>
        <a:p>
          <a:r>
            <a:rPr lang="en-GB" dirty="0"/>
            <a:t>By our departments</a:t>
          </a:r>
        </a:p>
      </dgm:t>
    </dgm:pt>
    <dgm:pt modelId="{C07677BC-0680-419C-BD93-62D596840339}" type="parTrans" cxnId="{02B0CFB1-9AF3-46C1-BAC9-A23EAEED1DDA}">
      <dgm:prSet/>
      <dgm:spPr/>
      <dgm:t>
        <a:bodyPr/>
        <a:lstStyle/>
        <a:p>
          <a:endParaRPr lang="en-GB"/>
        </a:p>
      </dgm:t>
    </dgm:pt>
    <dgm:pt modelId="{68476A10-936E-4BF8-B906-20667276B654}" type="sibTrans" cxnId="{02B0CFB1-9AF3-46C1-BAC9-A23EAEED1DDA}">
      <dgm:prSet/>
      <dgm:spPr/>
      <dgm:t>
        <a:bodyPr/>
        <a:lstStyle/>
        <a:p>
          <a:endParaRPr lang="en-GB"/>
        </a:p>
      </dgm:t>
    </dgm:pt>
    <dgm:pt modelId="{03AE7557-9A20-4AB0-B9D7-C0D912380FE9}" type="pres">
      <dgm:prSet presAssocID="{AFD271DF-C7FE-4391-A6CE-D1358BFBB621}" presName="cycleMatrixDiagram" presStyleCnt="0">
        <dgm:presLayoutVars>
          <dgm:chMax val="1"/>
          <dgm:dir/>
          <dgm:animLvl val="lvl"/>
          <dgm:resizeHandles val="exact"/>
        </dgm:presLayoutVars>
      </dgm:prSet>
      <dgm:spPr/>
    </dgm:pt>
    <dgm:pt modelId="{E1F3F697-28A7-4786-9432-6B5A29D15E85}" type="pres">
      <dgm:prSet presAssocID="{AFD271DF-C7FE-4391-A6CE-D1358BFBB621}" presName="children" presStyleCnt="0"/>
      <dgm:spPr/>
    </dgm:pt>
    <dgm:pt modelId="{09D04980-5D46-49BC-BA26-799052EB6D7D}" type="pres">
      <dgm:prSet presAssocID="{AFD271DF-C7FE-4391-A6CE-D1358BFBB621}" presName="childPlaceholder" presStyleCnt="0"/>
      <dgm:spPr/>
    </dgm:pt>
    <dgm:pt modelId="{26995201-42EF-467D-9DCB-7856914E40BB}" type="pres">
      <dgm:prSet presAssocID="{AFD271DF-C7FE-4391-A6CE-D1358BFBB621}" presName="circle" presStyleCnt="0"/>
      <dgm:spPr/>
    </dgm:pt>
    <dgm:pt modelId="{D2A8C1F9-064A-4015-AF71-CC9DE388B65C}" type="pres">
      <dgm:prSet presAssocID="{AFD271DF-C7FE-4391-A6CE-D1358BFBB621}" presName="quadrant1" presStyleLbl="node1" presStyleIdx="0" presStyleCnt="4">
        <dgm:presLayoutVars>
          <dgm:chMax val="1"/>
          <dgm:bulletEnabled val="1"/>
        </dgm:presLayoutVars>
      </dgm:prSet>
      <dgm:spPr/>
    </dgm:pt>
    <dgm:pt modelId="{D52483FE-F180-472D-84CF-D687C0C90886}" type="pres">
      <dgm:prSet presAssocID="{AFD271DF-C7FE-4391-A6CE-D1358BFBB621}" presName="quadrant2" presStyleLbl="node1" presStyleIdx="1" presStyleCnt="4">
        <dgm:presLayoutVars>
          <dgm:chMax val="1"/>
          <dgm:bulletEnabled val="1"/>
        </dgm:presLayoutVars>
      </dgm:prSet>
      <dgm:spPr/>
    </dgm:pt>
    <dgm:pt modelId="{9A704294-D352-4F1D-B4DA-32C5A316CFF0}" type="pres">
      <dgm:prSet presAssocID="{AFD271DF-C7FE-4391-A6CE-D1358BFBB621}" presName="quadrant3" presStyleLbl="node1" presStyleIdx="2" presStyleCnt="4">
        <dgm:presLayoutVars>
          <dgm:chMax val="1"/>
          <dgm:bulletEnabled val="1"/>
        </dgm:presLayoutVars>
      </dgm:prSet>
      <dgm:spPr/>
    </dgm:pt>
    <dgm:pt modelId="{CA3C375D-602C-4A56-8ADC-97AB12A7480E}" type="pres">
      <dgm:prSet presAssocID="{AFD271DF-C7FE-4391-A6CE-D1358BFBB621}" presName="quadrant4" presStyleLbl="node1" presStyleIdx="3" presStyleCnt="4">
        <dgm:presLayoutVars>
          <dgm:chMax val="1"/>
          <dgm:bulletEnabled val="1"/>
        </dgm:presLayoutVars>
      </dgm:prSet>
      <dgm:spPr/>
    </dgm:pt>
    <dgm:pt modelId="{BAF2A8F2-260C-47D2-A83A-14C8D907CA5C}" type="pres">
      <dgm:prSet presAssocID="{AFD271DF-C7FE-4391-A6CE-D1358BFBB621}" presName="quadrantPlaceholder" presStyleCnt="0"/>
      <dgm:spPr/>
    </dgm:pt>
    <dgm:pt modelId="{E060DDCF-4791-49B6-B43B-9B888B1C362F}" type="pres">
      <dgm:prSet presAssocID="{AFD271DF-C7FE-4391-A6CE-D1358BFBB621}" presName="center1" presStyleLbl="fgShp" presStyleIdx="0" presStyleCnt="2"/>
      <dgm:spPr/>
    </dgm:pt>
    <dgm:pt modelId="{6DEC7953-2B34-4373-AEE8-146F4E0A6941}" type="pres">
      <dgm:prSet presAssocID="{AFD271DF-C7FE-4391-A6CE-D1358BFBB621}" presName="center2" presStyleLbl="fgShp" presStyleIdx="1" presStyleCnt="2"/>
      <dgm:spPr/>
    </dgm:pt>
  </dgm:ptLst>
  <dgm:cxnLst>
    <dgm:cxn modelId="{C932C000-908E-449E-8142-B3C690446856}" type="presOf" srcId="{E5E2F663-1352-434C-AE52-C1C96F4E1537}" destId="{D2A8C1F9-064A-4015-AF71-CC9DE388B65C}" srcOrd="0" destOrd="0" presId="urn:microsoft.com/office/officeart/2005/8/layout/cycle4"/>
    <dgm:cxn modelId="{C7FA622E-3911-4257-8F57-6DE48E5E9FE1}" type="presOf" srcId="{88B85830-917E-43CF-BE82-86070975DE2E}" destId="{CA3C375D-602C-4A56-8ADC-97AB12A7480E}" srcOrd="0" destOrd="0" presId="urn:microsoft.com/office/officeart/2005/8/layout/cycle4"/>
    <dgm:cxn modelId="{71EE9F3C-E4E1-44A5-9215-8656937708B3}" type="presOf" srcId="{6AF8251F-3F4F-49D3-8174-65AE32B3113E}" destId="{9A704294-D352-4F1D-B4DA-32C5A316CFF0}" srcOrd="0" destOrd="0" presId="urn:microsoft.com/office/officeart/2005/8/layout/cycle4"/>
    <dgm:cxn modelId="{1FF3D142-EBF9-41CE-9503-C8588BB3C3F2}" srcId="{AFD271DF-C7FE-4391-A6CE-D1358BFBB621}" destId="{1D7E7FD4-F092-4247-AE47-7416BF89D6CD}" srcOrd="1" destOrd="0" parTransId="{CE57CA93-FCDD-451F-84E2-63762B5D84A1}" sibTransId="{A19D60F5-31AD-4A73-9C0E-A273A867DF25}"/>
    <dgm:cxn modelId="{47FCE88C-7963-4593-A3CB-BFEB5F16D73E}" type="presOf" srcId="{AFD271DF-C7FE-4391-A6CE-D1358BFBB621}" destId="{03AE7557-9A20-4AB0-B9D7-C0D912380FE9}" srcOrd="0" destOrd="0" presId="urn:microsoft.com/office/officeart/2005/8/layout/cycle4"/>
    <dgm:cxn modelId="{942A0293-0BA0-4F5B-9054-5EC58E322797}" type="presOf" srcId="{1D7E7FD4-F092-4247-AE47-7416BF89D6CD}" destId="{D52483FE-F180-472D-84CF-D687C0C90886}" srcOrd="0" destOrd="0" presId="urn:microsoft.com/office/officeart/2005/8/layout/cycle4"/>
    <dgm:cxn modelId="{8544009D-BE86-4D80-B1FB-F4D4E04BC54E}" srcId="{AFD271DF-C7FE-4391-A6CE-D1358BFBB621}" destId="{6AF8251F-3F4F-49D3-8174-65AE32B3113E}" srcOrd="2" destOrd="0" parTransId="{E4B44457-A67B-4253-8354-F980C99D9AD3}" sibTransId="{96AF65EB-DD25-47C1-9CC2-D6205FBEF032}"/>
    <dgm:cxn modelId="{02B0CFB1-9AF3-46C1-BAC9-A23EAEED1DDA}" srcId="{AFD271DF-C7FE-4391-A6CE-D1358BFBB621}" destId="{88B85830-917E-43CF-BE82-86070975DE2E}" srcOrd="3" destOrd="0" parTransId="{C07677BC-0680-419C-BD93-62D596840339}" sibTransId="{68476A10-936E-4BF8-B906-20667276B654}"/>
    <dgm:cxn modelId="{EFBCB5F2-14EE-41F0-B734-2B87D55726EF}" srcId="{AFD271DF-C7FE-4391-A6CE-D1358BFBB621}" destId="{E5E2F663-1352-434C-AE52-C1C96F4E1537}" srcOrd="0" destOrd="0" parTransId="{DFB80E8F-45C5-4CAD-88F2-AF1CED9F900E}" sibTransId="{4B8A91C3-1B33-4D21-8EC5-6AB58DDB7013}"/>
    <dgm:cxn modelId="{6B82FC76-EA8F-4003-B8CA-37C941D1662E}" type="presParOf" srcId="{03AE7557-9A20-4AB0-B9D7-C0D912380FE9}" destId="{E1F3F697-28A7-4786-9432-6B5A29D15E85}" srcOrd="0" destOrd="0" presId="urn:microsoft.com/office/officeart/2005/8/layout/cycle4"/>
    <dgm:cxn modelId="{8B85DDF1-FBAF-45FC-9007-0903967335C4}" type="presParOf" srcId="{E1F3F697-28A7-4786-9432-6B5A29D15E85}" destId="{09D04980-5D46-49BC-BA26-799052EB6D7D}" srcOrd="0" destOrd="0" presId="urn:microsoft.com/office/officeart/2005/8/layout/cycle4"/>
    <dgm:cxn modelId="{671AEC2E-48F1-40A0-B8F8-B2C4978223FF}" type="presParOf" srcId="{03AE7557-9A20-4AB0-B9D7-C0D912380FE9}" destId="{26995201-42EF-467D-9DCB-7856914E40BB}" srcOrd="1" destOrd="0" presId="urn:microsoft.com/office/officeart/2005/8/layout/cycle4"/>
    <dgm:cxn modelId="{1DF48E5F-9C9F-4662-818A-2BE2CC3F518C}" type="presParOf" srcId="{26995201-42EF-467D-9DCB-7856914E40BB}" destId="{D2A8C1F9-064A-4015-AF71-CC9DE388B65C}" srcOrd="0" destOrd="0" presId="urn:microsoft.com/office/officeart/2005/8/layout/cycle4"/>
    <dgm:cxn modelId="{F2758DF5-5538-459E-A96E-0C9E52E35AD0}" type="presParOf" srcId="{26995201-42EF-467D-9DCB-7856914E40BB}" destId="{D52483FE-F180-472D-84CF-D687C0C90886}" srcOrd="1" destOrd="0" presId="urn:microsoft.com/office/officeart/2005/8/layout/cycle4"/>
    <dgm:cxn modelId="{FA82E321-D588-41D9-A8B0-9F483828F910}" type="presParOf" srcId="{26995201-42EF-467D-9DCB-7856914E40BB}" destId="{9A704294-D352-4F1D-B4DA-32C5A316CFF0}" srcOrd="2" destOrd="0" presId="urn:microsoft.com/office/officeart/2005/8/layout/cycle4"/>
    <dgm:cxn modelId="{3C9DAD1B-FCEB-4ECC-946A-BF1514149150}" type="presParOf" srcId="{26995201-42EF-467D-9DCB-7856914E40BB}" destId="{CA3C375D-602C-4A56-8ADC-97AB12A7480E}" srcOrd="3" destOrd="0" presId="urn:microsoft.com/office/officeart/2005/8/layout/cycle4"/>
    <dgm:cxn modelId="{A80FA6D5-DD4E-42B0-8DED-4698DA7F6AF1}" type="presParOf" srcId="{26995201-42EF-467D-9DCB-7856914E40BB}" destId="{BAF2A8F2-260C-47D2-A83A-14C8D907CA5C}" srcOrd="4" destOrd="0" presId="urn:microsoft.com/office/officeart/2005/8/layout/cycle4"/>
    <dgm:cxn modelId="{35DBBB7E-7663-4E4C-8676-06339BDE32AE}" type="presParOf" srcId="{03AE7557-9A20-4AB0-B9D7-C0D912380FE9}" destId="{E060DDCF-4791-49B6-B43B-9B888B1C362F}" srcOrd="2" destOrd="0" presId="urn:microsoft.com/office/officeart/2005/8/layout/cycle4"/>
    <dgm:cxn modelId="{FB37EED7-A576-4BDF-AAF4-605785679341}" type="presParOf" srcId="{03AE7557-9A20-4AB0-B9D7-C0D912380FE9}" destId="{6DEC7953-2B34-4373-AEE8-146F4E0A694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4A499A-AB9E-42C0-BF9D-5D5F9400CE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5BDE083-7885-4A51-A5ED-C2AD38051296}">
      <dgm:prSet phldrT="[Text]" custT="1"/>
      <dgm:spPr>
        <a:solidFill>
          <a:schemeClr val="accent5">
            <a:lumMod val="40000"/>
            <a:lumOff val="60000"/>
          </a:schemeClr>
        </a:solidFill>
      </dgm:spPr>
      <dgm:t>
        <a:bodyPr/>
        <a:lstStyle/>
        <a:p>
          <a:r>
            <a:rPr lang="en-GB" sz="2000" dirty="0"/>
            <a:t>Others: Wider University </a:t>
          </a:r>
        </a:p>
      </dgm:t>
    </dgm:pt>
    <dgm:pt modelId="{35CE569D-88E6-4FD7-9D06-884A57D8EB2B}" type="parTrans" cxnId="{3F812AC8-828C-4823-B6CF-D9D73DA39709}">
      <dgm:prSet/>
      <dgm:spPr/>
      <dgm:t>
        <a:bodyPr/>
        <a:lstStyle/>
        <a:p>
          <a:endParaRPr lang="en-GB"/>
        </a:p>
      </dgm:t>
    </dgm:pt>
    <dgm:pt modelId="{67817812-78B4-43F9-956B-6FE8F3A76BC1}" type="sibTrans" cxnId="{3F812AC8-828C-4823-B6CF-D9D73DA39709}">
      <dgm:prSet/>
      <dgm:spPr/>
      <dgm:t>
        <a:bodyPr/>
        <a:lstStyle/>
        <a:p>
          <a:endParaRPr lang="en-GB"/>
        </a:p>
      </dgm:t>
    </dgm:pt>
    <dgm:pt modelId="{75D0AF15-D33C-4C9F-80B4-EC47E9CD4601}">
      <dgm:prSet phldrT="[Text]"/>
      <dgm:spPr/>
      <dgm:t>
        <a:bodyPr/>
        <a:lstStyle/>
        <a:p>
          <a:r>
            <a:rPr lang="en-GB" dirty="0"/>
            <a:t>‘So, you teach English… you can correct their spelling?’</a:t>
          </a:r>
        </a:p>
      </dgm:t>
    </dgm:pt>
    <dgm:pt modelId="{75C76CD7-3A9F-4716-BE46-D5452B13CD27}" type="parTrans" cxnId="{3C16DFFB-6313-41F1-A485-AFEF78FEA5A5}">
      <dgm:prSet/>
      <dgm:spPr/>
      <dgm:t>
        <a:bodyPr/>
        <a:lstStyle/>
        <a:p>
          <a:endParaRPr lang="en-GB"/>
        </a:p>
      </dgm:t>
    </dgm:pt>
    <dgm:pt modelId="{333A9672-2D0E-4E7C-82EA-BEEBDA38A3E2}" type="sibTrans" cxnId="{3C16DFFB-6313-41F1-A485-AFEF78FEA5A5}">
      <dgm:prSet/>
      <dgm:spPr/>
      <dgm:t>
        <a:bodyPr/>
        <a:lstStyle/>
        <a:p>
          <a:endParaRPr lang="en-GB"/>
        </a:p>
      </dgm:t>
    </dgm:pt>
    <dgm:pt modelId="{D1F43D5A-65C8-4D77-8104-F226CB968D41}">
      <dgm:prSet phldrT="[Text]" custT="1"/>
      <dgm:spPr>
        <a:solidFill>
          <a:schemeClr val="accent5">
            <a:lumMod val="75000"/>
          </a:schemeClr>
        </a:solidFill>
      </dgm:spPr>
      <dgm:t>
        <a:bodyPr/>
        <a:lstStyle/>
        <a:p>
          <a:r>
            <a:rPr lang="en-GB" sz="2000" dirty="0"/>
            <a:t>Discipline </a:t>
          </a:r>
        </a:p>
      </dgm:t>
    </dgm:pt>
    <dgm:pt modelId="{D35168DC-26D5-4422-9CB1-6ED02B257628}" type="parTrans" cxnId="{10E3FF1A-424E-496A-AE05-FE91416B2ADD}">
      <dgm:prSet/>
      <dgm:spPr/>
      <dgm:t>
        <a:bodyPr/>
        <a:lstStyle/>
        <a:p>
          <a:endParaRPr lang="en-GB"/>
        </a:p>
      </dgm:t>
    </dgm:pt>
    <dgm:pt modelId="{FA4A778D-3C5B-4BE6-B545-A6B17DD6974C}" type="sibTrans" cxnId="{10E3FF1A-424E-496A-AE05-FE91416B2ADD}">
      <dgm:prSet/>
      <dgm:spPr/>
      <dgm:t>
        <a:bodyPr/>
        <a:lstStyle/>
        <a:p>
          <a:endParaRPr lang="en-GB"/>
        </a:p>
      </dgm:t>
    </dgm:pt>
    <dgm:pt modelId="{93DF7D90-0C4E-49EC-B97C-3AF2738A3C51}">
      <dgm:prSet phldrT="[Text]"/>
      <dgm:spPr/>
      <dgm:t>
        <a:bodyPr/>
        <a:lstStyle/>
        <a:p>
          <a:r>
            <a:rPr lang="en-GB" dirty="0"/>
            <a:t>Scholarship, </a:t>
          </a:r>
        </a:p>
      </dgm:t>
    </dgm:pt>
    <dgm:pt modelId="{712D00EC-6BB6-41EE-AA54-663F3646FFAE}" type="parTrans" cxnId="{4D5D4FE8-17E6-40C8-B7C0-5D672081210F}">
      <dgm:prSet/>
      <dgm:spPr/>
      <dgm:t>
        <a:bodyPr/>
        <a:lstStyle/>
        <a:p>
          <a:endParaRPr lang="en-GB"/>
        </a:p>
      </dgm:t>
    </dgm:pt>
    <dgm:pt modelId="{AFC42850-1C60-4EA7-8F66-4BF18E6C24CC}" type="sibTrans" cxnId="{4D5D4FE8-17E6-40C8-B7C0-5D672081210F}">
      <dgm:prSet/>
      <dgm:spPr/>
      <dgm:t>
        <a:bodyPr/>
        <a:lstStyle/>
        <a:p>
          <a:endParaRPr lang="en-GB"/>
        </a:p>
      </dgm:t>
    </dgm:pt>
    <dgm:pt modelId="{4FE2BCBC-A08B-4E04-93FF-36B3290DD16B}">
      <dgm:prSet phldrT="[Text]"/>
      <dgm:spPr/>
      <dgm:t>
        <a:bodyPr/>
        <a:lstStyle/>
        <a:p>
          <a:r>
            <a:rPr lang="en-GB" dirty="0"/>
            <a:t>‘what does your department do?</a:t>
          </a:r>
        </a:p>
      </dgm:t>
    </dgm:pt>
    <dgm:pt modelId="{B4EF6858-406B-4960-BB6C-CBFAFAF38AAF}" type="parTrans" cxnId="{C4C87000-8472-4FF5-BE04-D3B87D769D04}">
      <dgm:prSet/>
      <dgm:spPr/>
      <dgm:t>
        <a:bodyPr/>
        <a:lstStyle/>
        <a:p>
          <a:endParaRPr lang="en-GB"/>
        </a:p>
      </dgm:t>
    </dgm:pt>
    <dgm:pt modelId="{26A58FB0-81A4-4A80-A808-94E9461FE859}" type="sibTrans" cxnId="{C4C87000-8472-4FF5-BE04-D3B87D769D04}">
      <dgm:prSet/>
      <dgm:spPr/>
      <dgm:t>
        <a:bodyPr/>
        <a:lstStyle/>
        <a:p>
          <a:endParaRPr lang="en-GB"/>
        </a:p>
      </dgm:t>
    </dgm:pt>
    <dgm:pt modelId="{6FB95D1A-2667-42CF-91C9-6418CB2DE259}">
      <dgm:prSet phldrT="[Text]"/>
      <dgm:spPr/>
      <dgm:t>
        <a:bodyPr/>
        <a:lstStyle/>
        <a:p>
          <a:r>
            <a:rPr lang="en-GB" dirty="0"/>
            <a:t>‘Pre-sessional… what’s that?’</a:t>
          </a:r>
        </a:p>
      </dgm:t>
    </dgm:pt>
    <dgm:pt modelId="{A8A72CF6-9DF6-458A-AD3F-EF709D86C796}" type="parTrans" cxnId="{37A622B6-4028-4633-9302-E13EBA5C870E}">
      <dgm:prSet/>
      <dgm:spPr/>
      <dgm:t>
        <a:bodyPr/>
        <a:lstStyle/>
        <a:p>
          <a:endParaRPr lang="en-GB"/>
        </a:p>
      </dgm:t>
    </dgm:pt>
    <dgm:pt modelId="{35B9B23A-672B-4273-A698-4D02A8875DF7}" type="sibTrans" cxnId="{37A622B6-4028-4633-9302-E13EBA5C870E}">
      <dgm:prSet/>
      <dgm:spPr/>
      <dgm:t>
        <a:bodyPr/>
        <a:lstStyle/>
        <a:p>
          <a:endParaRPr lang="en-GB"/>
        </a:p>
      </dgm:t>
    </dgm:pt>
    <dgm:pt modelId="{ED3D1D60-352A-41CD-9912-4F982F9E9F06}">
      <dgm:prSet phldrT="[Text]"/>
      <dgm:spPr/>
      <dgm:t>
        <a:bodyPr/>
        <a:lstStyle/>
        <a:p>
          <a:r>
            <a:rPr lang="en-GB" dirty="0"/>
            <a:t>Language teachers: spelling/ grammar</a:t>
          </a:r>
        </a:p>
      </dgm:t>
    </dgm:pt>
    <dgm:pt modelId="{976005DF-DA1F-4177-9B90-F1FECD9339AE}" type="parTrans" cxnId="{0163C8FA-5924-4EB8-849D-7AB66820592C}">
      <dgm:prSet/>
      <dgm:spPr/>
      <dgm:t>
        <a:bodyPr/>
        <a:lstStyle/>
        <a:p>
          <a:endParaRPr lang="en-GB"/>
        </a:p>
      </dgm:t>
    </dgm:pt>
    <dgm:pt modelId="{B7BD7E84-DA84-4686-A128-E6DD2694D69F}" type="sibTrans" cxnId="{0163C8FA-5924-4EB8-849D-7AB66820592C}">
      <dgm:prSet/>
      <dgm:spPr/>
      <dgm:t>
        <a:bodyPr/>
        <a:lstStyle/>
        <a:p>
          <a:endParaRPr lang="en-GB"/>
        </a:p>
      </dgm:t>
    </dgm:pt>
    <dgm:pt modelId="{E354F02D-B0D7-4A6D-A350-B343A70202F9}">
      <dgm:prSet phldrT="[Text]"/>
      <dgm:spPr/>
      <dgm:t>
        <a:bodyPr/>
        <a:lstStyle/>
        <a:p>
          <a:r>
            <a:rPr lang="en-GB" dirty="0"/>
            <a:t>Support staff</a:t>
          </a:r>
        </a:p>
      </dgm:t>
    </dgm:pt>
    <dgm:pt modelId="{50C89D82-55A0-4CB2-8BFD-8355F055FA69}" type="parTrans" cxnId="{8D25401D-7307-419F-B4ED-E255A34AB1BA}">
      <dgm:prSet/>
      <dgm:spPr/>
      <dgm:t>
        <a:bodyPr/>
        <a:lstStyle/>
        <a:p>
          <a:endParaRPr lang="en-GB"/>
        </a:p>
      </dgm:t>
    </dgm:pt>
    <dgm:pt modelId="{AE9FDF8A-7D43-4E42-955D-97441543F1BE}" type="sibTrans" cxnId="{8D25401D-7307-419F-B4ED-E255A34AB1BA}">
      <dgm:prSet/>
      <dgm:spPr/>
      <dgm:t>
        <a:bodyPr/>
        <a:lstStyle/>
        <a:p>
          <a:endParaRPr lang="en-GB"/>
        </a:p>
      </dgm:t>
    </dgm:pt>
    <dgm:pt modelId="{C946A304-B40C-433E-9408-CF219122C09F}">
      <dgm:prSet phldrT="[Text]"/>
      <dgm:spPr/>
      <dgm:t>
        <a:bodyPr/>
        <a:lstStyle/>
        <a:p>
          <a:r>
            <a:rPr lang="en-GB" dirty="0"/>
            <a:t>BALEAP competencies </a:t>
          </a:r>
        </a:p>
      </dgm:t>
    </dgm:pt>
    <dgm:pt modelId="{4E86E94E-2EE0-4DD9-9BDC-2A1E882C1107}" type="parTrans" cxnId="{4D075FE0-A9E1-40B2-93C7-DB4968488EF9}">
      <dgm:prSet/>
      <dgm:spPr/>
      <dgm:t>
        <a:bodyPr/>
        <a:lstStyle/>
        <a:p>
          <a:endParaRPr lang="en-GB"/>
        </a:p>
      </dgm:t>
    </dgm:pt>
    <dgm:pt modelId="{69624CB6-2C71-4FE0-A65D-EAB481745F42}" type="sibTrans" cxnId="{4D075FE0-A9E1-40B2-93C7-DB4968488EF9}">
      <dgm:prSet/>
      <dgm:spPr/>
      <dgm:t>
        <a:bodyPr/>
        <a:lstStyle/>
        <a:p>
          <a:endParaRPr lang="en-GB"/>
        </a:p>
      </dgm:t>
    </dgm:pt>
    <dgm:pt modelId="{71DE8C32-925F-49B1-B7A5-00158D627BC9}">
      <dgm:prSet phldrT="[Text]"/>
      <dgm:spPr/>
      <dgm:t>
        <a:bodyPr/>
        <a:lstStyle/>
        <a:p>
          <a:r>
            <a:rPr lang="en-GB" dirty="0"/>
            <a:t>conferences, </a:t>
          </a:r>
        </a:p>
      </dgm:t>
    </dgm:pt>
    <dgm:pt modelId="{B0EAC1DD-B2EA-46A1-8041-3C6BDBFD889C}" type="parTrans" cxnId="{8B079877-9A9E-4162-9CD0-409E40E8B052}">
      <dgm:prSet/>
      <dgm:spPr/>
      <dgm:t>
        <a:bodyPr/>
        <a:lstStyle/>
        <a:p>
          <a:endParaRPr lang="en-GB"/>
        </a:p>
      </dgm:t>
    </dgm:pt>
    <dgm:pt modelId="{0F7C851F-9986-4440-8941-62130477B660}" type="sibTrans" cxnId="{8B079877-9A9E-4162-9CD0-409E40E8B052}">
      <dgm:prSet/>
      <dgm:spPr/>
      <dgm:t>
        <a:bodyPr/>
        <a:lstStyle/>
        <a:p>
          <a:endParaRPr lang="en-GB"/>
        </a:p>
      </dgm:t>
    </dgm:pt>
    <dgm:pt modelId="{72EC5602-4128-46B8-B2FE-21A4C941DEFD}">
      <dgm:prSet phldrT="[Text]"/>
      <dgm:spPr/>
      <dgm:t>
        <a:bodyPr/>
        <a:lstStyle/>
        <a:p>
          <a:r>
            <a:rPr lang="en-GB" dirty="0"/>
            <a:t>job roles</a:t>
          </a:r>
        </a:p>
      </dgm:t>
    </dgm:pt>
    <dgm:pt modelId="{D1F8D863-278D-43B0-8F40-E79DDFCC570B}" type="parTrans" cxnId="{3B3897A4-BCC5-4C8F-834D-CCFA313BAAAB}">
      <dgm:prSet/>
      <dgm:spPr/>
      <dgm:t>
        <a:bodyPr/>
        <a:lstStyle/>
        <a:p>
          <a:endParaRPr lang="en-GB"/>
        </a:p>
      </dgm:t>
    </dgm:pt>
    <dgm:pt modelId="{561E7146-A8D1-48D6-8BA4-40BF625BEC4A}" type="sibTrans" cxnId="{3B3897A4-BCC5-4C8F-834D-CCFA313BAAAB}">
      <dgm:prSet/>
      <dgm:spPr/>
      <dgm:t>
        <a:bodyPr/>
        <a:lstStyle/>
        <a:p>
          <a:endParaRPr lang="en-GB"/>
        </a:p>
      </dgm:t>
    </dgm:pt>
    <dgm:pt modelId="{DF850861-093C-4944-8BE8-5F9182F41D4C}">
      <dgm:prSet phldrT="[Text]"/>
      <dgm:spPr/>
      <dgm:t>
        <a:bodyPr/>
        <a:lstStyle/>
        <a:p>
          <a:endParaRPr lang="en-GB" dirty="0"/>
        </a:p>
      </dgm:t>
    </dgm:pt>
    <dgm:pt modelId="{E1624E5B-5268-4440-9CDF-EAFFFA7B5082}" type="parTrans" cxnId="{1633FAF7-8907-461A-B8FA-A89BB4B0D9E6}">
      <dgm:prSet/>
      <dgm:spPr/>
      <dgm:t>
        <a:bodyPr/>
        <a:lstStyle/>
        <a:p>
          <a:endParaRPr lang="en-GB"/>
        </a:p>
      </dgm:t>
    </dgm:pt>
    <dgm:pt modelId="{FBB4738A-F4B0-4422-AA79-1E4D16C29814}" type="sibTrans" cxnId="{1633FAF7-8907-461A-B8FA-A89BB4B0D9E6}">
      <dgm:prSet/>
      <dgm:spPr/>
      <dgm:t>
        <a:bodyPr/>
        <a:lstStyle/>
        <a:p>
          <a:endParaRPr lang="en-GB"/>
        </a:p>
      </dgm:t>
    </dgm:pt>
    <dgm:pt modelId="{6515A1B3-0CF8-4BD6-9A3C-33943FED7111}" type="pres">
      <dgm:prSet presAssocID="{A14A499A-AB9E-42C0-BF9D-5D5F9400CEE3}" presName="linear" presStyleCnt="0">
        <dgm:presLayoutVars>
          <dgm:animLvl val="lvl"/>
          <dgm:resizeHandles val="exact"/>
        </dgm:presLayoutVars>
      </dgm:prSet>
      <dgm:spPr/>
    </dgm:pt>
    <dgm:pt modelId="{6186C4FB-9076-4535-AA1A-05DCF62BF932}" type="pres">
      <dgm:prSet presAssocID="{05BDE083-7885-4A51-A5ED-C2AD38051296}" presName="parentText" presStyleLbl="node1" presStyleIdx="0" presStyleCnt="2" custScaleX="100000" custScaleY="112538" custLinFactNeighborX="288" custLinFactNeighborY="-3705">
        <dgm:presLayoutVars>
          <dgm:chMax val="0"/>
          <dgm:bulletEnabled val="1"/>
        </dgm:presLayoutVars>
      </dgm:prSet>
      <dgm:spPr/>
    </dgm:pt>
    <dgm:pt modelId="{FED5D4B9-3AF9-47A5-8080-E343F7F26DC4}" type="pres">
      <dgm:prSet presAssocID="{05BDE083-7885-4A51-A5ED-C2AD38051296}" presName="childText" presStyleLbl="revTx" presStyleIdx="0" presStyleCnt="2" custScaleY="81430">
        <dgm:presLayoutVars>
          <dgm:bulletEnabled val="1"/>
        </dgm:presLayoutVars>
      </dgm:prSet>
      <dgm:spPr/>
    </dgm:pt>
    <dgm:pt modelId="{B45B2780-E631-4A74-8449-68471071613E}" type="pres">
      <dgm:prSet presAssocID="{D1F43D5A-65C8-4D77-8104-F226CB968D41}" presName="parentText" presStyleLbl="node1" presStyleIdx="1" presStyleCnt="2" custScaleX="100000" custScaleY="107377" custLinFactNeighborY="26418">
        <dgm:presLayoutVars>
          <dgm:chMax val="0"/>
          <dgm:bulletEnabled val="1"/>
        </dgm:presLayoutVars>
      </dgm:prSet>
      <dgm:spPr/>
    </dgm:pt>
    <dgm:pt modelId="{A73D53E0-4DE9-492C-8549-793A5A3C521F}" type="pres">
      <dgm:prSet presAssocID="{D1F43D5A-65C8-4D77-8104-F226CB968D41}" presName="childText" presStyleLbl="revTx" presStyleIdx="1" presStyleCnt="2" custLinFactNeighborY="49122">
        <dgm:presLayoutVars>
          <dgm:bulletEnabled val="1"/>
        </dgm:presLayoutVars>
      </dgm:prSet>
      <dgm:spPr/>
    </dgm:pt>
  </dgm:ptLst>
  <dgm:cxnLst>
    <dgm:cxn modelId="{C4C87000-8472-4FF5-BE04-D3B87D769D04}" srcId="{05BDE083-7885-4A51-A5ED-C2AD38051296}" destId="{4FE2BCBC-A08B-4E04-93FF-36B3290DD16B}" srcOrd="1" destOrd="0" parTransId="{B4EF6858-406B-4960-BB6C-CBFAFAF38AAF}" sibTransId="{26A58FB0-81A4-4A80-A808-94E9461FE859}"/>
    <dgm:cxn modelId="{10E3FF1A-424E-496A-AE05-FE91416B2ADD}" srcId="{A14A499A-AB9E-42C0-BF9D-5D5F9400CEE3}" destId="{D1F43D5A-65C8-4D77-8104-F226CB968D41}" srcOrd="1" destOrd="0" parTransId="{D35168DC-26D5-4422-9CB1-6ED02B257628}" sibTransId="{FA4A778D-3C5B-4BE6-B545-A6B17DD6974C}"/>
    <dgm:cxn modelId="{8D25401D-7307-419F-B4ED-E255A34AB1BA}" srcId="{05BDE083-7885-4A51-A5ED-C2AD38051296}" destId="{E354F02D-B0D7-4A6D-A350-B343A70202F9}" srcOrd="4" destOrd="0" parTransId="{50C89D82-55A0-4CB2-8BFD-8355F055FA69}" sibTransId="{AE9FDF8A-7D43-4E42-955D-97441543F1BE}"/>
    <dgm:cxn modelId="{91EFEE34-DF5B-4728-993C-A8299245D07E}" type="presOf" srcId="{E354F02D-B0D7-4A6D-A350-B343A70202F9}" destId="{FED5D4B9-3AF9-47A5-8080-E343F7F26DC4}" srcOrd="0" destOrd="4" presId="urn:microsoft.com/office/officeart/2005/8/layout/vList2"/>
    <dgm:cxn modelId="{A9471663-5D28-492C-9829-5A8E6E61353E}" type="presOf" srcId="{ED3D1D60-352A-41CD-9912-4F982F9E9F06}" destId="{FED5D4B9-3AF9-47A5-8080-E343F7F26DC4}" srcOrd="0" destOrd="3" presId="urn:microsoft.com/office/officeart/2005/8/layout/vList2"/>
    <dgm:cxn modelId="{2BC8B045-C6DC-4A36-9477-30818838C3E6}" type="presOf" srcId="{C946A304-B40C-433E-9408-CF219122C09F}" destId="{A73D53E0-4DE9-492C-8549-793A5A3C521F}" srcOrd="0" destOrd="2" presId="urn:microsoft.com/office/officeart/2005/8/layout/vList2"/>
    <dgm:cxn modelId="{403C846F-672E-48D6-A290-8F2C9953785A}" type="presOf" srcId="{05BDE083-7885-4A51-A5ED-C2AD38051296}" destId="{6186C4FB-9076-4535-AA1A-05DCF62BF932}" srcOrd="0" destOrd="0" presId="urn:microsoft.com/office/officeart/2005/8/layout/vList2"/>
    <dgm:cxn modelId="{BFC83573-1EF0-45AF-AF1D-6C13EC478BB6}" type="presOf" srcId="{A14A499A-AB9E-42C0-BF9D-5D5F9400CEE3}" destId="{6515A1B3-0CF8-4BD6-9A3C-33943FED7111}" srcOrd="0" destOrd="0" presId="urn:microsoft.com/office/officeart/2005/8/layout/vList2"/>
    <dgm:cxn modelId="{8B079877-9A9E-4162-9CD0-409E40E8B052}" srcId="{D1F43D5A-65C8-4D77-8104-F226CB968D41}" destId="{71DE8C32-925F-49B1-B7A5-00158D627BC9}" srcOrd="3" destOrd="0" parTransId="{B0EAC1DD-B2EA-46A1-8041-3C6BDBFD889C}" sibTransId="{0F7C851F-9986-4440-8941-62130477B660}"/>
    <dgm:cxn modelId="{7E99D17A-9B53-4F54-9912-B27DC98DE158}" type="presOf" srcId="{93DF7D90-0C4E-49EC-B97C-3AF2738A3C51}" destId="{A73D53E0-4DE9-492C-8549-793A5A3C521F}" srcOrd="0" destOrd="1" presId="urn:microsoft.com/office/officeart/2005/8/layout/vList2"/>
    <dgm:cxn modelId="{81C61581-6B5E-4F4E-BDEC-ED87F60A6F59}" type="presOf" srcId="{D1F43D5A-65C8-4D77-8104-F226CB968D41}" destId="{B45B2780-E631-4A74-8449-68471071613E}" srcOrd="0" destOrd="0" presId="urn:microsoft.com/office/officeart/2005/8/layout/vList2"/>
    <dgm:cxn modelId="{5D611884-6BB7-4C5D-868F-E34131F237F5}" type="presOf" srcId="{75D0AF15-D33C-4C9F-80B4-EC47E9CD4601}" destId="{FED5D4B9-3AF9-47A5-8080-E343F7F26DC4}" srcOrd="0" destOrd="0" presId="urn:microsoft.com/office/officeart/2005/8/layout/vList2"/>
    <dgm:cxn modelId="{F834BF88-44FA-47BC-84BE-00DB02807D7D}" type="presOf" srcId="{71DE8C32-925F-49B1-B7A5-00158D627BC9}" destId="{A73D53E0-4DE9-492C-8549-793A5A3C521F}" srcOrd="0" destOrd="3" presId="urn:microsoft.com/office/officeart/2005/8/layout/vList2"/>
    <dgm:cxn modelId="{627190A2-F6CF-40C4-84CC-9063552FBEB4}" type="presOf" srcId="{4FE2BCBC-A08B-4E04-93FF-36B3290DD16B}" destId="{FED5D4B9-3AF9-47A5-8080-E343F7F26DC4}" srcOrd="0" destOrd="1" presId="urn:microsoft.com/office/officeart/2005/8/layout/vList2"/>
    <dgm:cxn modelId="{3B3897A4-BCC5-4C8F-834D-CCFA313BAAAB}" srcId="{D1F43D5A-65C8-4D77-8104-F226CB968D41}" destId="{72EC5602-4128-46B8-B2FE-21A4C941DEFD}" srcOrd="4" destOrd="0" parTransId="{D1F8D863-278D-43B0-8F40-E79DDFCC570B}" sibTransId="{561E7146-A8D1-48D6-8BA4-40BF625BEC4A}"/>
    <dgm:cxn modelId="{41E2A5A6-8A53-4BDF-B737-DE37DA5E76AD}" type="presOf" srcId="{6FB95D1A-2667-42CF-91C9-6418CB2DE259}" destId="{FED5D4B9-3AF9-47A5-8080-E343F7F26DC4}" srcOrd="0" destOrd="2" presId="urn:microsoft.com/office/officeart/2005/8/layout/vList2"/>
    <dgm:cxn modelId="{37A622B6-4028-4633-9302-E13EBA5C870E}" srcId="{05BDE083-7885-4A51-A5ED-C2AD38051296}" destId="{6FB95D1A-2667-42CF-91C9-6418CB2DE259}" srcOrd="2" destOrd="0" parTransId="{A8A72CF6-9DF6-458A-AD3F-EF709D86C796}" sibTransId="{35B9B23A-672B-4273-A698-4D02A8875DF7}"/>
    <dgm:cxn modelId="{3F812AC8-828C-4823-B6CF-D9D73DA39709}" srcId="{A14A499A-AB9E-42C0-BF9D-5D5F9400CEE3}" destId="{05BDE083-7885-4A51-A5ED-C2AD38051296}" srcOrd="0" destOrd="0" parTransId="{35CE569D-88E6-4FD7-9D06-884A57D8EB2B}" sibTransId="{67817812-78B4-43F9-956B-6FE8F3A76BC1}"/>
    <dgm:cxn modelId="{4D075FE0-A9E1-40B2-93C7-DB4968488EF9}" srcId="{D1F43D5A-65C8-4D77-8104-F226CB968D41}" destId="{C946A304-B40C-433E-9408-CF219122C09F}" srcOrd="2" destOrd="0" parTransId="{4E86E94E-2EE0-4DD9-9BDC-2A1E882C1107}" sibTransId="{69624CB6-2C71-4FE0-A65D-EAB481745F42}"/>
    <dgm:cxn modelId="{4D5D4FE8-17E6-40C8-B7C0-5D672081210F}" srcId="{D1F43D5A-65C8-4D77-8104-F226CB968D41}" destId="{93DF7D90-0C4E-49EC-B97C-3AF2738A3C51}" srcOrd="1" destOrd="0" parTransId="{712D00EC-6BB6-41EE-AA54-663F3646FFAE}" sibTransId="{AFC42850-1C60-4EA7-8F66-4BF18E6C24CC}"/>
    <dgm:cxn modelId="{6B4F80F5-358D-45C2-B539-2B2468664CAC}" type="presOf" srcId="{72EC5602-4128-46B8-B2FE-21A4C941DEFD}" destId="{A73D53E0-4DE9-492C-8549-793A5A3C521F}" srcOrd="0" destOrd="4" presId="urn:microsoft.com/office/officeart/2005/8/layout/vList2"/>
    <dgm:cxn modelId="{1633FAF7-8907-461A-B8FA-A89BB4B0D9E6}" srcId="{D1F43D5A-65C8-4D77-8104-F226CB968D41}" destId="{DF850861-093C-4944-8BE8-5F9182F41D4C}" srcOrd="0" destOrd="0" parTransId="{E1624E5B-5268-4440-9CDF-EAFFFA7B5082}" sibTransId="{FBB4738A-F4B0-4422-AA79-1E4D16C29814}"/>
    <dgm:cxn modelId="{0163C8FA-5924-4EB8-849D-7AB66820592C}" srcId="{05BDE083-7885-4A51-A5ED-C2AD38051296}" destId="{ED3D1D60-352A-41CD-9912-4F982F9E9F06}" srcOrd="3" destOrd="0" parTransId="{976005DF-DA1F-4177-9B90-F1FECD9339AE}" sibTransId="{B7BD7E84-DA84-4686-A128-E6DD2694D69F}"/>
    <dgm:cxn modelId="{3C16DFFB-6313-41F1-A485-AFEF78FEA5A5}" srcId="{05BDE083-7885-4A51-A5ED-C2AD38051296}" destId="{75D0AF15-D33C-4C9F-80B4-EC47E9CD4601}" srcOrd="0" destOrd="0" parTransId="{75C76CD7-3A9F-4716-BE46-D5452B13CD27}" sibTransId="{333A9672-2D0E-4E7C-82EA-BEEBDA38A3E2}"/>
    <dgm:cxn modelId="{94B7F1FF-1105-4E6F-B6FE-7141BC5D59FC}" type="presOf" srcId="{DF850861-093C-4944-8BE8-5F9182F41D4C}" destId="{A73D53E0-4DE9-492C-8549-793A5A3C521F}" srcOrd="0" destOrd="0" presId="urn:microsoft.com/office/officeart/2005/8/layout/vList2"/>
    <dgm:cxn modelId="{6B26774A-94E3-48FD-9408-50243CC7FB2B}" type="presParOf" srcId="{6515A1B3-0CF8-4BD6-9A3C-33943FED7111}" destId="{6186C4FB-9076-4535-AA1A-05DCF62BF932}" srcOrd="0" destOrd="0" presId="urn:microsoft.com/office/officeart/2005/8/layout/vList2"/>
    <dgm:cxn modelId="{5A9B557D-EEA6-4072-ADC4-CFB45D575081}" type="presParOf" srcId="{6515A1B3-0CF8-4BD6-9A3C-33943FED7111}" destId="{FED5D4B9-3AF9-47A5-8080-E343F7F26DC4}" srcOrd="1" destOrd="0" presId="urn:microsoft.com/office/officeart/2005/8/layout/vList2"/>
    <dgm:cxn modelId="{3ACACFEA-6D17-49B2-8F53-0B90CDBA6646}" type="presParOf" srcId="{6515A1B3-0CF8-4BD6-9A3C-33943FED7111}" destId="{B45B2780-E631-4A74-8449-68471071613E}" srcOrd="2" destOrd="0" presId="urn:microsoft.com/office/officeart/2005/8/layout/vList2"/>
    <dgm:cxn modelId="{2F7B77D1-9860-4415-A91E-552EDF374271}" type="presParOf" srcId="{6515A1B3-0CF8-4BD6-9A3C-33943FED7111}" destId="{A73D53E0-4DE9-492C-8549-793A5A3C521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4A499A-AB9E-42C0-BF9D-5D5F9400CE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05BDE083-7885-4A51-A5ED-C2AD38051296}">
      <dgm:prSet phldrT="[Text]" custT="1"/>
      <dgm:spPr>
        <a:solidFill>
          <a:schemeClr val="accent5">
            <a:lumMod val="60000"/>
            <a:lumOff val="40000"/>
          </a:schemeClr>
        </a:solidFill>
      </dgm:spPr>
      <dgm:t>
        <a:bodyPr/>
        <a:lstStyle/>
        <a:p>
          <a:r>
            <a:rPr lang="en-GB" sz="2000" dirty="0"/>
            <a:t>Department</a:t>
          </a:r>
          <a:r>
            <a:rPr lang="en-GB" sz="1900" dirty="0"/>
            <a:t> </a:t>
          </a:r>
        </a:p>
      </dgm:t>
    </dgm:pt>
    <dgm:pt modelId="{35CE569D-88E6-4FD7-9D06-884A57D8EB2B}" type="parTrans" cxnId="{3F812AC8-828C-4823-B6CF-D9D73DA39709}">
      <dgm:prSet/>
      <dgm:spPr/>
      <dgm:t>
        <a:bodyPr/>
        <a:lstStyle/>
        <a:p>
          <a:endParaRPr lang="en-GB"/>
        </a:p>
      </dgm:t>
    </dgm:pt>
    <dgm:pt modelId="{67817812-78B4-43F9-956B-6FE8F3A76BC1}" type="sibTrans" cxnId="{3F812AC8-828C-4823-B6CF-D9D73DA39709}">
      <dgm:prSet/>
      <dgm:spPr/>
      <dgm:t>
        <a:bodyPr/>
        <a:lstStyle/>
        <a:p>
          <a:endParaRPr lang="en-GB"/>
        </a:p>
      </dgm:t>
    </dgm:pt>
    <dgm:pt modelId="{75D0AF15-D33C-4C9F-80B4-EC47E9CD4601}">
      <dgm:prSet phldrT="[Text]"/>
      <dgm:spPr/>
      <dgm:t>
        <a:bodyPr/>
        <a:lstStyle/>
        <a:p>
          <a:r>
            <a:rPr lang="en-GB" dirty="0"/>
            <a:t>Changing name/ repositioning </a:t>
          </a:r>
        </a:p>
      </dgm:t>
    </dgm:pt>
    <dgm:pt modelId="{75C76CD7-3A9F-4716-BE46-D5452B13CD27}" type="parTrans" cxnId="{3C16DFFB-6313-41F1-A485-AFEF78FEA5A5}">
      <dgm:prSet/>
      <dgm:spPr/>
      <dgm:t>
        <a:bodyPr/>
        <a:lstStyle/>
        <a:p>
          <a:endParaRPr lang="en-GB"/>
        </a:p>
      </dgm:t>
    </dgm:pt>
    <dgm:pt modelId="{333A9672-2D0E-4E7C-82EA-BEEBDA38A3E2}" type="sibTrans" cxnId="{3C16DFFB-6313-41F1-A485-AFEF78FEA5A5}">
      <dgm:prSet/>
      <dgm:spPr/>
      <dgm:t>
        <a:bodyPr/>
        <a:lstStyle/>
        <a:p>
          <a:endParaRPr lang="en-GB"/>
        </a:p>
      </dgm:t>
    </dgm:pt>
    <dgm:pt modelId="{D1F43D5A-65C8-4D77-8104-F226CB968D41}">
      <dgm:prSet phldrT="[Text]" custT="1"/>
      <dgm:spPr>
        <a:solidFill>
          <a:srgbClr val="7030A0"/>
        </a:solidFill>
      </dgm:spPr>
      <dgm:t>
        <a:bodyPr/>
        <a:lstStyle/>
        <a:p>
          <a:r>
            <a:rPr lang="en-GB" sz="2000" dirty="0"/>
            <a:t>Ourselves </a:t>
          </a:r>
        </a:p>
      </dgm:t>
    </dgm:pt>
    <dgm:pt modelId="{D35168DC-26D5-4422-9CB1-6ED02B257628}" type="parTrans" cxnId="{10E3FF1A-424E-496A-AE05-FE91416B2ADD}">
      <dgm:prSet/>
      <dgm:spPr/>
      <dgm:t>
        <a:bodyPr/>
        <a:lstStyle/>
        <a:p>
          <a:endParaRPr lang="en-GB"/>
        </a:p>
      </dgm:t>
    </dgm:pt>
    <dgm:pt modelId="{FA4A778D-3C5B-4BE6-B545-A6B17DD6974C}" type="sibTrans" cxnId="{10E3FF1A-424E-496A-AE05-FE91416B2ADD}">
      <dgm:prSet/>
      <dgm:spPr/>
      <dgm:t>
        <a:bodyPr/>
        <a:lstStyle/>
        <a:p>
          <a:endParaRPr lang="en-GB"/>
        </a:p>
      </dgm:t>
    </dgm:pt>
    <dgm:pt modelId="{93DF7D90-0C4E-49EC-B97C-3AF2738A3C51}">
      <dgm:prSet phldrT="[Text]"/>
      <dgm:spPr/>
      <dgm:t>
        <a:bodyPr/>
        <a:lstStyle/>
        <a:p>
          <a:r>
            <a:rPr lang="en-GB" dirty="0"/>
            <a:t>Is how we position ourselves aligned with wider HE, our discipline, or our departments?</a:t>
          </a:r>
          <a:endParaRPr lang="en-GB" dirty="0">
            <a:solidFill>
              <a:schemeClr val="tx1"/>
            </a:solidFill>
          </a:endParaRPr>
        </a:p>
      </dgm:t>
    </dgm:pt>
    <dgm:pt modelId="{712D00EC-6BB6-41EE-AA54-663F3646FFAE}" type="parTrans" cxnId="{4D5D4FE8-17E6-40C8-B7C0-5D672081210F}">
      <dgm:prSet/>
      <dgm:spPr/>
      <dgm:t>
        <a:bodyPr/>
        <a:lstStyle/>
        <a:p>
          <a:endParaRPr lang="en-GB"/>
        </a:p>
      </dgm:t>
    </dgm:pt>
    <dgm:pt modelId="{AFC42850-1C60-4EA7-8F66-4BF18E6C24CC}" type="sibTrans" cxnId="{4D5D4FE8-17E6-40C8-B7C0-5D672081210F}">
      <dgm:prSet/>
      <dgm:spPr/>
      <dgm:t>
        <a:bodyPr/>
        <a:lstStyle/>
        <a:p>
          <a:endParaRPr lang="en-GB"/>
        </a:p>
      </dgm:t>
    </dgm:pt>
    <dgm:pt modelId="{9EF46D05-CC46-4D7A-AC96-C4B04B359A8B}">
      <dgm:prSet phldrT="[Text]"/>
      <dgm:spPr/>
      <dgm:t>
        <a:bodyPr/>
        <a:lstStyle/>
        <a:p>
          <a:r>
            <a:rPr lang="en-GB" dirty="0"/>
            <a:t>Job ads/descriptions: Language experts (obvious)</a:t>
          </a:r>
        </a:p>
      </dgm:t>
    </dgm:pt>
    <dgm:pt modelId="{80D7B9A5-442A-4665-A0BB-94D230FFF993}" type="parTrans" cxnId="{971D26B3-348C-4AE4-92CB-344564DF268E}">
      <dgm:prSet/>
      <dgm:spPr/>
      <dgm:t>
        <a:bodyPr/>
        <a:lstStyle/>
        <a:p>
          <a:endParaRPr lang="en-GB"/>
        </a:p>
      </dgm:t>
    </dgm:pt>
    <dgm:pt modelId="{E7622BF7-C53B-454F-9363-0F1FFD3E0126}" type="sibTrans" cxnId="{971D26B3-348C-4AE4-92CB-344564DF268E}">
      <dgm:prSet/>
      <dgm:spPr/>
      <dgm:t>
        <a:bodyPr/>
        <a:lstStyle/>
        <a:p>
          <a:endParaRPr lang="en-GB"/>
        </a:p>
      </dgm:t>
    </dgm:pt>
    <dgm:pt modelId="{31E01D46-A18B-4C0D-9820-29262EBD327B}">
      <dgm:prSet phldrT="[Text]"/>
      <dgm:spPr/>
      <dgm:t>
        <a:bodyPr/>
        <a:lstStyle/>
        <a:p>
          <a:r>
            <a:rPr lang="en-GB" dirty="0"/>
            <a:t> widening role?</a:t>
          </a:r>
        </a:p>
      </dgm:t>
    </dgm:pt>
    <dgm:pt modelId="{353C1530-A2E1-46E2-8387-59218C74F452}" type="parTrans" cxnId="{6BC4C8BC-3553-455E-A881-5A0DB0C6AAB2}">
      <dgm:prSet/>
      <dgm:spPr/>
      <dgm:t>
        <a:bodyPr/>
        <a:lstStyle/>
        <a:p>
          <a:endParaRPr lang="en-GB"/>
        </a:p>
      </dgm:t>
    </dgm:pt>
    <dgm:pt modelId="{6F3409B6-F438-4DF6-9543-2B65DEFAF7FB}" type="sibTrans" cxnId="{6BC4C8BC-3553-455E-A881-5A0DB0C6AAB2}">
      <dgm:prSet/>
      <dgm:spPr/>
      <dgm:t>
        <a:bodyPr/>
        <a:lstStyle/>
        <a:p>
          <a:endParaRPr lang="en-GB"/>
        </a:p>
      </dgm:t>
    </dgm:pt>
    <dgm:pt modelId="{76C5D0C7-5460-4CEF-B33D-5E4088AEC13D}">
      <dgm:prSet/>
      <dgm:spPr/>
      <dgm:t>
        <a:bodyPr/>
        <a:lstStyle/>
        <a:p>
          <a:r>
            <a:rPr lang="en-GB" dirty="0"/>
            <a:t>Inclusivity, EDI, assessment, academic literacies, pastoral care, material development, differentiation, understanding and accommodating needs, providing high value feedback, discourse analysis, genre analysis…</a:t>
          </a:r>
        </a:p>
      </dgm:t>
    </dgm:pt>
    <dgm:pt modelId="{B41F40F2-6230-48A1-84A3-AF6AF7555519}" type="parTrans" cxnId="{395F17C2-8CD1-4399-9DB1-A37478D3F7DC}">
      <dgm:prSet/>
      <dgm:spPr/>
      <dgm:t>
        <a:bodyPr/>
        <a:lstStyle/>
        <a:p>
          <a:endParaRPr lang="en-GB"/>
        </a:p>
      </dgm:t>
    </dgm:pt>
    <dgm:pt modelId="{E8C2FF64-1D8F-4E51-88CF-28CC74D653D1}" type="sibTrans" cxnId="{395F17C2-8CD1-4399-9DB1-A37478D3F7DC}">
      <dgm:prSet/>
      <dgm:spPr/>
      <dgm:t>
        <a:bodyPr/>
        <a:lstStyle/>
        <a:p>
          <a:endParaRPr lang="en-GB"/>
        </a:p>
      </dgm:t>
    </dgm:pt>
    <dgm:pt modelId="{EA3BF63F-FCA6-49D4-8EE9-7586FE0F3576}">
      <dgm:prSet phldrT="[Text]"/>
      <dgm:spPr/>
      <dgm:t>
        <a:bodyPr/>
        <a:lstStyle/>
        <a:p>
          <a:r>
            <a:rPr lang="en-GB" dirty="0">
              <a:solidFill>
                <a:schemeClr val="tx1"/>
              </a:solidFill>
            </a:rPr>
            <a:t>identity, development, opportunity, values, expectation, education, experience…</a:t>
          </a:r>
        </a:p>
      </dgm:t>
    </dgm:pt>
    <dgm:pt modelId="{A5C1C3C2-C99D-4EC3-A958-9647FA7303DE}" type="parTrans" cxnId="{A342E9A8-9B58-4DD9-B693-52E29F3E5DF6}">
      <dgm:prSet/>
      <dgm:spPr/>
      <dgm:t>
        <a:bodyPr/>
        <a:lstStyle/>
        <a:p>
          <a:endParaRPr lang="en-GB"/>
        </a:p>
      </dgm:t>
    </dgm:pt>
    <dgm:pt modelId="{880A2C81-4920-46F8-957B-FC204055CDAC}" type="sibTrans" cxnId="{A342E9A8-9B58-4DD9-B693-52E29F3E5DF6}">
      <dgm:prSet/>
      <dgm:spPr/>
      <dgm:t>
        <a:bodyPr/>
        <a:lstStyle/>
        <a:p>
          <a:endParaRPr lang="en-GB"/>
        </a:p>
      </dgm:t>
    </dgm:pt>
    <dgm:pt modelId="{98C31C9F-6620-4D93-966E-AB7D3965A321}">
      <dgm:prSet phldrT="[Text]"/>
      <dgm:spPr/>
      <dgm:t>
        <a:bodyPr/>
        <a:lstStyle/>
        <a:p>
          <a:r>
            <a:rPr lang="en-GB" dirty="0">
              <a:solidFill>
                <a:schemeClr val="tx1"/>
              </a:solidFill>
            </a:rPr>
            <a:t>More than language experts?</a:t>
          </a:r>
        </a:p>
      </dgm:t>
    </dgm:pt>
    <dgm:pt modelId="{51254591-AF45-4834-95A1-5F59C3DF4F5D}" type="parTrans" cxnId="{A9132E4B-57F8-4655-9053-DF610ABE048D}">
      <dgm:prSet/>
      <dgm:spPr/>
      <dgm:t>
        <a:bodyPr/>
        <a:lstStyle/>
        <a:p>
          <a:endParaRPr lang="en-GB"/>
        </a:p>
      </dgm:t>
    </dgm:pt>
    <dgm:pt modelId="{E4F9A1DE-F892-4690-B600-8C44071DE944}" type="sibTrans" cxnId="{A9132E4B-57F8-4655-9053-DF610ABE048D}">
      <dgm:prSet/>
      <dgm:spPr/>
      <dgm:t>
        <a:bodyPr/>
        <a:lstStyle/>
        <a:p>
          <a:endParaRPr lang="en-GB"/>
        </a:p>
      </dgm:t>
    </dgm:pt>
    <dgm:pt modelId="{628F2686-8DCF-488E-9510-2FFF6717FB9D}">
      <dgm:prSet phldrT="[Text]"/>
      <dgm:spPr/>
      <dgm:t>
        <a:bodyPr/>
        <a:lstStyle/>
        <a:p>
          <a:r>
            <a:rPr lang="en-GB" dirty="0">
              <a:solidFill>
                <a:schemeClr val="tx1"/>
              </a:solidFill>
            </a:rPr>
            <a:t>What is the impact of this?:</a:t>
          </a:r>
        </a:p>
      </dgm:t>
    </dgm:pt>
    <dgm:pt modelId="{AE680F12-8908-4591-AB96-08B8A5FFF6F2}" type="parTrans" cxnId="{716D4D6B-B7E5-4BBF-9487-CCDB082D388C}">
      <dgm:prSet/>
      <dgm:spPr/>
      <dgm:t>
        <a:bodyPr/>
        <a:lstStyle/>
        <a:p>
          <a:endParaRPr lang="en-GB"/>
        </a:p>
      </dgm:t>
    </dgm:pt>
    <dgm:pt modelId="{FD7D2B36-DC0E-4A20-A4CC-EC5D404F2D6F}" type="sibTrans" cxnId="{716D4D6B-B7E5-4BBF-9487-CCDB082D388C}">
      <dgm:prSet/>
      <dgm:spPr/>
      <dgm:t>
        <a:bodyPr/>
        <a:lstStyle/>
        <a:p>
          <a:endParaRPr lang="en-GB"/>
        </a:p>
      </dgm:t>
    </dgm:pt>
    <dgm:pt modelId="{6515A1B3-0CF8-4BD6-9A3C-33943FED7111}" type="pres">
      <dgm:prSet presAssocID="{A14A499A-AB9E-42C0-BF9D-5D5F9400CEE3}" presName="linear" presStyleCnt="0">
        <dgm:presLayoutVars>
          <dgm:animLvl val="lvl"/>
          <dgm:resizeHandles val="exact"/>
        </dgm:presLayoutVars>
      </dgm:prSet>
      <dgm:spPr/>
    </dgm:pt>
    <dgm:pt modelId="{6186C4FB-9076-4535-AA1A-05DCF62BF932}" type="pres">
      <dgm:prSet presAssocID="{05BDE083-7885-4A51-A5ED-C2AD38051296}" presName="parentText" presStyleLbl="node1" presStyleIdx="0" presStyleCnt="2" custScaleX="100000" custScaleY="107703" custLinFactNeighborX="-1482" custLinFactNeighborY="-4664">
        <dgm:presLayoutVars>
          <dgm:chMax val="0"/>
          <dgm:bulletEnabled val="1"/>
        </dgm:presLayoutVars>
      </dgm:prSet>
      <dgm:spPr/>
    </dgm:pt>
    <dgm:pt modelId="{FED5D4B9-3AF9-47A5-8080-E343F7F26DC4}" type="pres">
      <dgm:prSet presAssocID="{05BDE083-7885-4A51-A5ED-C2AD38051296}" presName="childText" presStyleLbl="revTx" presStyleIdx="0" presStyleCnt="2" custScaleX="98701" custScaleY="42223">
        <dgm:presLayoutVars>
          <dgm:bulletEnabled val="1"/>
        </dgm:presLayoutVars>
      </dgm:prSet>
      <dgm:spPr/>
    </dgm:pt>
    <dgm:pt modelId="{B45B2780-E631-4A74-8449-68471071613E}" type="pres">
      <dgm:prSet presAssocID="{D1F43D5A-65C8-4D77-8104-F226CB968D41}" presName="parentText" presStyleLbl="node1" presStyleIdx="1" presStyleCnt="2" custScaleX="100000" custScaleY="90249" custLinFactNeighborY="-1012">
        <dgm:presLayoutVars>
          <dgm:chMax val="0"/>
          <dgm:bulletEnabled val="1"/>
        </dgm:presLayoutVars>
      </dgm:prSet>
      <dgm:spPr/>
    </dgm:pt>
    <dgm:pt modelId="{A73D53E0-4DE9-492C-8549-793A5A3C521F}" type="pres">
      <dgm:prSet presAssocID="{D1F43D5A-65C8-4D77-8104-F226CB968D41}" presName="childText" presStyleLbl="revTx" presStyleIdx="1" presStyleCnt="2" custScaleY="50773" custLinFactNeighborY="-3428">
        <dgm:presLayoutVars>
          <dgm:bulletEnabled val="1"/>
        </dgm:presLayoutVars>
      </dgm:prSet>
      <dgm:spPr/>
    </dgm:pt>
  </dgm:ptLst>
  <dgm:cxnLst>
    <dgm:cxn modelId="{399CFD04-A99C-4787-90B3-19A52689DAA1}" type="presOf" srcId="{76C5D0C7-5460-4CEF-B33D-5E4088AEC13D}" destId="{FED5D4B9-3AF9-47A5-8080-E343F7F26DC4}" srcOrd="0" destOrd="2" presId="urn:microsoft.com/office/officeart/2005/8/layout/vList2"/>
    <dgm:cxn modelId="{10E3FF1A-424E-496A-AE05-FE91416B2ADD}" srcId="{A14A499A-AB9E-42C0-BF9D-5D5F9400CEE3}" destId="{D1F43D5A-65C8-4D77-8104-F226CB968D41}" srcOrd="1" destOrd="0" parTransId="{D35168DC-26D5-4422-9CB1-6ED02B257628}" sibTransId="{FA4A778D-3C5B-4BE6-B545-A6B17DD6974C}"/>
    <dgm:cxn modelId="{A9132E4B-57F8-4655-9053-DF610ABE048D}" srcId="{D1F43D5A-65C8-4D77-8104-F226CB968D41}" destId="{98C31C9F-6620-4D93-966E-AB7D3965A321}" srcOrd="1" destOrd="0" parTransId="{51254591-AF45-4834-95A1-5F59C3DF4F5D}" sibTransId="{E4F9A1DE-F892-4690-B600-8C44071DE944}"/>
    <dgm:cxn modelId="{716D4D6B-B7E5-4BBF-9487-CCDB082D388C}" srcId="{D1F43D5A-65C8-4D77-8104-F226CB968D41}" destId="{628F2686-8DCF-488E-9510-2FFF6717FB9D}" srcOrd="2" destOrd="0" parTransId="{AE680F12-8908-4591-AB96-08B8A5FFF6F2}" sibTransId="{FD7D2B36-DC0E-4A20-A4CC-EC5D404F2D6F}"/>
    <dgm:cxn modelId="{ABA3426E-7EF4-4EB1-AEB1-F3224AD84F2A}" type="presOf" srcId="{9EF46D05-CC46-4D7A-AC96-C4B04B359A8B}" destId="{FED5D4B9-3AF9-47A5-8080-E343F7F26DC4}" srcOrd="0" destOrd="1" presId="urn:microsoft.com/office/officeart/2005/8/layout/vList2"/>
    <dgm:cxn modelId="{403C846F-672E-48D6-A290-8F2C9953785A}" type="presOf" srcId="{05BDE083-7885-4A51-A5ED-C2AD38051296}" destId="{6186C4FB-9076-4535-AA1A-05DCF62BF932}" srcOrd="0" destOrd="0" presId="urn:microsoft.com/office/officeart/2005/8/layout/vList2"/>
    <dgm:cxn modelId="{BFC83573-1EF0-45AF-AF1D-6C13EC478BB6}" type="presOf" srcId="{A14A499A-AB9E-42C0-BF9D-5D5F9400CEE3}" destId="{6515A1B3-0CF8-4BD6-9A3C-33943FED7111}" srcOrd="0" destOrd="0" presId="urn:microsoft.com/office/officeart/2005/8/layout/vList2"/>
    <dgm:cxn modelId="{54066E76-30C3-43C5-94D4-367EA6916BEE}" type="presOf" srcId="{31E01D46-A18B-4C0D-9820-29262EBD327B}" destId="{FED5D4B9-3AF9-47A5-8080-E343F7F26DC4}" srcOrd="0" destOrd="3" presId="urn:microsoft.com/office/officeart/2005/8/layout/vList2"/>
    <dgm:cxn modelId="{7E99D17A-9B53-4F54-9912-B27DC98DE158}" type="presOf" srcId="{93DF7D90-0C4E-49EC-B97C-3AF2738A3C51}" destId="{A73D53E0-4DE9-492C-8549-793A5A3C521F}" srcOrd="0" destOrd="0" presId="urn:microsoft.com/office/officeart/2005/8/layout/vList2"/>
    <dgm:cxn modelId="{81C61581-6B5E-4F4E-BDEC-ED87F60A6F59}" type="presOf" srcId="{D1F43D5A-65C8-4D77-8104-F226CB968D41}" destId="{B45B2780-E631-4A74-8449-68471071613E}" srcOrd="0" destOrd="0" presId="urn:microsoft.com/office/officeart/2005/8/layout/vList2"/>
    <dgm:cxn modelId="{5D611884-6BB7-4C5D-868F-E34131F237F5}" type="presOf" srcId="{75D0AF15-D33C-4C9F-80B4-EC47E9CD4601}" destId="{FED5D4B9-3AF9-47A5-8080-E343F7F26DC4}" srcOrd="0" destOrd="0" presId="urn:microsoft.com/office/officeart/2005/8/layout/vList2"/>
    <dgm:cxn modelId="{8618C29C-A13E-4EA0-B183-7C427A9657C1}" type="presOf" srcId="{EA3BF63F-FCA6-49D4-8EE9-7586FE0F3576}" destId="{A73D53E0-4DE9-492C-8549-793A5A3C521F}" srcOrd="0" destOrd="3" presId="urn:microsoft.com/office/officeart/2005/8/layout/vList2"/>
    <dgm:cxn modelId="{A342E9A8-9B58-4DD9-B693-52E29F3E5DF6}" srcId="{628F2686-8DCF-488E-9510-2FFF6717FB9D}" destId="{EA3BF63F-FCA6-49D4-8EE9-7586FE0F3576}" srcOrd="0" destOrd="0" parTransId="{A5C1C3C2-C99D-4EC3-A958-9647FA7303DE}" sibTransId="{880A2C81-4920-46F8-957B-FC204055CDAC}"/>
    <dgm:cxn modelId="{971D26B3-348C-4AE4-92CB-344564DF268E}" srcId="{05BDE083-7885-4A51-A5ED-C2AD38051296}" destId="{9EF46D05-CC46-4D7A-AC96-C4B04B359A8B}" srcOrd="1" destOrd="0" parTransId="{80D7B9A5-442A-4665-A0BB-94D230FFF993}" sibTransId="{E7622BF7-C53B-454F-9363-0F1FFD3E0126}"/>
    <dgm:cxn modelId="{6BC4C8BC-3553-455E-A881-5A0DB0C6AAB2}" srcId="{05BDE083-7885-4A51-A5ED-C2AD38051296}" destId="{31E01D46-A18B-4C0D-9820-29262EBD327B}" srcOrd="3" destOrd="0" parTransId="{353C1530-A2E1-46E2-8387-59218C74F452}" sibTransId="{6F3409B6-F438-4DF6-9543-2B65DEFAF7FB}"/>
    <dgm:cxn modelId="{395F17C2-8CD1-4399-9DB1-A37478D3F7DC}" srcId="{05BDE083-7885-4A51-A5ED-C2AD38051296}" destId="{76C5D0C7-5460-4CEF-B33D-5E4088AEC13D}" srcOrd="2" destOrd="0" parTransId="{B41F40F2-6230-48A1-84A3-AF6AF7555519}" sibTransId="{E8C2FF64-1D8F-4E51-88CF-28CC74D653D1}"/>
    <dgm:cxn modelId="{3F812AC8-828C-4823-B6CF-D9D73DA39709}" srcId="{A14A499A-AB9E-42C0-BF9D-5D5F9400CEE3}" destId="{05BDE083-7885-4A51-A5ED-C2AD38051296}" srcOrd="0" destOrd="0" parTransId="{35CE569D-88E6-4FD7-9D06-884A57D8EB2B}" sibTransId="{67817812-78B4-43F9-956B-6FE8F3A76BC1}"/>
    <dgm:cxn modelId="{B4C3FDCD-BC29-498C-9496-1C7F78E1FDE7}" type="presOf" srcId="{628F2686-8DCF-488E-9510-2FFF6717FB9D}" destId="{A73D53E0-4DE9-492C-8549-793A5A3C521F}" srcOrd="0" destOrd="2" presId="urn:microsoft.com/office/officeart/2005/8/layout/vList2"/>
    <dgm:cxn modelId="{F7E163E7-F8D1-4C0A-9958-7C63B9659C92}" type="presOf" srcId="{98C31C9F-6620-4D93-966E-AB7D3965A321}" destId="{A73D53E0-4DE9-492C-8549-793A5A3C521F}" srcOrd="0" destOrd="1" presId="urn:microsoft.com/office/officeart/2005/8/layout/vList2"/>
    <dgm:cxn modelId="{4D5D4FE8-17E6-40C8-B7C0-5D672081210F}" srcId="{D1F43D5A-65C8-4D77-8104-F226CB968D41}" destId="{93DF7D90-0C4E-49EC-B97C-3AF2738A3C51}" srcOrd="0" destOrd="0" parTransId="{712D00EC-6BB6-41EE-AA54-663F3646FFAE}" sibTransId="{AFC42850-1C60-4EA7-8F66-4BF18E6C24CC}"/>
    <dgm:cxn modelId="{3C16DFFB-6313-41F1-A485-AFEF78FEA5A5}" srcId="{05BDE083-7885-4A51-A5ED-C2AD38051296}" destId="{75D0AF15-D33C-4C9F-80B4-EC47E9CD4601}" srcOrd="0" destOrd="0" parTransId="{75C76CD7-3A9F-4716-BE46-D5452B13CD27}" sibTransId="{333A9672-2D0E-4E7C-82EA-BEEBDA38A3E2}"/>
    <dgm:cxn modelId="{6B26774A-94E3-48FD-9408-50243CC7FB2B}" type="presParOf" srcId="{6515A1B3-0CF8-4BD6-9A3C-33943FED7111}" destId="{6186C4FB-9076-4535-AA1A-05DCF62BF932}" srcOrd="0" destOrd="0" presId="urn:microsoft.com/office/officeart/2005/8/layout/vList2"/>
    <dgm:cxn modelId="{5A9B557D-EEA6-4072-ADC4-CFB45D575081}" type="presParOf" srcId="{6515A1B3-0CF8-4BD6-9A3C-33943FED7111}" destId="{FED5D4B9-3AF9-47A5-8080-E343F7F26DC4}" srcOrd="1" destOrd="0" presId="urn:microsoft.com/office/officeart/2005/8/layout/vList2"/>
    <dgm:cxn modelId="{3ACACFEA-6D17-49B2-8F53-0B90CDBA6646}" type="presParOf" srcId="{6515A1B3-0CF8-4BD6-9A3C-33943FED7111}" destId="{B45B2780-E631-4A74-8449-68471071613E}" srcOrd="2" destOrd="0" presId="urn:microsoft.com/office/officeart/2005/8/layout/vList2"/>
    <dgm:cxn modelId="{2F7B77D1-9860-4415-A91E-552EDF374271}" type="presParOf" srcId="{6515A1B3-0CF8-4BD6-9A3C-33943FED7111}" destId="{A73D53E0-4DE9-492C-8549-793A5A3C521F}"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8494-0A74-4CDD-B079-19796134824E}">
      <dsp:nvSpPr>
        <dsp:cNvPr id="0" name=""/>
        <dsp:cNvSpPr/>
      </dsp:nvSpPr>
      <dsp:spPr>
        <a:xfrm>
          <a:off x="0" y="208178"/>
          <a:ext cx="4122296" cy="327600"/>
        </a:xfrm>
        <a:prstGeom prst="rect">
          <a:avLst/>
        </a:prstGeom>
        <a:solidFill>
          <a:schemeClr val="bg1">
            <a:alpha val="9000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2F0C5027-3A88-44B8-AFF6-19001AED0E7D}">
      <dsp:nvSpPr>
        <dsp:cNvPr id="0" name=""/>
        <dsp:cNvSpPr/>
      </dsp:nvSpPr>
      <dsp:spPr>
        <a:xfrm>
          <a:off x="206114" y="16298"/>
          <a:ext cx="2885607" cy="383760"/>
        </a:xfrm>
        <a:prstGeom prst="roundRect">
          <a:avLst/>
        </a:prstGeom>
        <a:solidFill>
          <a:srgbClr val="0096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9069" tIns="0" rIns="109069" bIns="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bg1"/>
              </a:solidFill>
              <a:latin typeface="Open Sans" pitchFamily="2" charset="0"/>
              <a:ea typeface="Open Sans" pitchFamily="2" charset="0"/>
              <a:cs typeface="Open Sans" pitchFamily="2" charset="0"/>
            </a:rPr>
            <a:t>PowerPoint</a:t>
          </a:r>
        </a:p>
      </dsp:txBody>
      <dsp:txXfrm>
        <a:off x="224848" y="35032"/>
        <a:ext cx="2848139" cy="346292"/>
      </dsp:txXfrm>
    </dsp:sp>
    <dsp:sp modelId="{127DED0F-CF4A-432F-9DFA-A795AD22F5F4}">
      <dsp:nvSpPr>
        <dsp:cNvPr id="0" name=""/>
        <dsp:cNvSpPr/>
      </dsp:nvSpPr>
      <dsp:spPr>
        <a:xfrm>
          <a:off x="0" y="797858"/>
          <a:ext cx="4122296" cy="327600"/>
        </a:xfrm>
        <a:prstGeom prst="rect">
          <a:avLst/>
        </a:prstGeom>
        <a:solidFill>
          <a:schemeClr val="bg1">
            <a:alpha val="9000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AEF5C056-4101-4FA5-BD26-77BC3C14E1A0}">
      <dsp:nvSpPr>
        <dsp:cNvPr id="0" name=""/>
        <dsp:cNvSpPr/>
      </dsp:nvSpPr>
      <dsp:spPr>
        <a:xfrm>
          <a:off x="206114" y="605978"/>
          <a:ext cx="2885607" cy="383760"/>
        </a:xfrm>
        <a:prstGeom prst="roundRect">
          <a:avLst/>
        </a:prstGeom>
        <a:solidFill>
          <a:schemeClr val="bg1">
            <a:lumMod val="9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9069" tIns="0" rIns="109069" bIns="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Posters</a:t>
          </a:r>
        </a:p>
      </dsp:txBody>
      <dsp:txXfrm>
        <a:off x="224848" y="624712"/>
        <a:ext cx="2848139" cy="3462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34CE1-6653-4D7B-9620-3F82C5EACB87}">
      <dsp:nvSpPr>
        <dsp:cNvPr id="0" name=""/>
        <dsp:cNvSpPr/>
      </dsp:nvSpPr>
      <dsp:spPr>
        <a:xfrm>
          <a:off x="688459" y="881"/>
          <a:ext cx="3193181" cy="1915909"/>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How many non-EAP/language focused conferences attended? </a:t>
          </a:r>
          <a:endParaRPr lang="en-US" sz="2100" b="1" kern="1200" dirty="0"/>
        </a:p>
      </dsp:txBody>
      <dsp:txXfrm>
        <a:off x="688459" y="881"/>
        <a:ext cx="3193181" cy="1915909"/>
      </dsp:txXfrm>
    </dsp:sp>
    <dsp:sp modelId="{A0A16D3C-60F9-4316-928C-D7F52CDA1621}">
      <dsp:nvSpPr>
        <dsp:cNvPr id="0" name=""/>
        <dsp:cNvSpPr/>
      </dsp:nvSpPr>
      <dsp:spPr>
        <a:xfrm>
          <a:off x="4200959" y="881"/>
          <a:ext cx="3193181" cy="1915909"/>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How many non-EAP/ language focused workshops attended (internal/external)</a:t>
          </a:r>
          <a:endParaRPr lang="en-US" sz="2100" b="1" kern="1200" dirty="0"/>
        </a:p>
      </dsp:txBody>
      <dsp:txXfrm>
        <a:off x="4200959" y="881"/>
        <a:ext cx="3193181" cy="1915909"/>
      </dsp:txXfrm>
    </dsp:sp>
    <dsp:sp modelId="{00F04F2B-3EAB-4718-9B39-1F8FEB7E4EDC}">
      <dsp:nvSpPr>
        <dsp:cNvPr id="0" name=""/>
        <dsp:cNvSpPr/>
      </dsp:nvSpPr>
      <dsp:spPr>
        <a:xfrm>
          <a:off x="7713459" y="881"/>
          <a:ext cx="3193181" cy="1915909"/>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How many non-EAP/ language focused courses completed? </a:t>
          </a:r>
          <a:endParaRPr lang="en-US" sz="2100" b="1" kern="1200" dirty="0"/>
        </a:p>
      </dsp:txBody>
      <dsp:txXfrm>
        <a:off x="7713459" y="881"/>
        <a:ext cx="3193181" cy="1915909"/>
      </dsp:txXfrm>
    </dsp:sp>
    <dsp:sp modelId="{17181E13-9DAC-40A8-A92A-EBA0446739EF}">
      <dsp:nvSpPr>
        <dsp:cNvPr id="0" name=""/>
        <dsp:cNvSpPr/>
      </dsp:nvSpPr>
      <dsp:spPr>
        <a:xfrm>
          <a:off x="688459" y="2236108"/>
          <a:ext cx="3193181" cy="1915909"/>
        </a:xfrm>
        <a:prstGeom prst="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How many non-EAP/ language focused conversations (with non EAP/language tutors) in wider institution? </a:t>
          </a:r>
          <a:endParaRPr lang="en-US" sz="2100" b="1" kern="1200" dirty="0"/>
        </a:p>
      </dsp:txBody>
      <dsp:txXfrm>
        <a:off x="688459" y="2236108"/>
        <a:ext cx="3193181" cy="1915909"/>
      </dsp:txXfrm>
    </dsp:sp>
    <dsp:sp modelId="{CCD30928-B097-4042-8CEE-67BB8799567B}">
      <dsp:nvSpPr>
        <dsp:cNvPr id="0" name=""/>
        <dsp:cNvSpPr/>
      </dsp:nvSpPr>
      <dsp:spPr>
        <a:xfrm>
          <a:off x="4200959" y="2236108"/>
          <a:ext cx="3193181" cy="1915909"/>
        </a:xfrm>
        <a:prstGeom prst="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t>How many visible contributions made outside of dept?</a:t>
          </a:r>
          <a:endParaRPr lang="en-US" sz="2100" b="1" kern="1200" dirty="0"/>
        </a:p>
      </dsp:txBody>
      <dsp:txXfrm>
        <a:off x="4200959" y="2236108"/>
        <a:ext cx="3193181" cy="1915909"/>
      </dsp:txXfrm>
    </dsp:sp>
    <dsp:sp modelId="{BB87CD53-8478-4A16-8747-F95187AD3BFD}">
      <dsp:nvSpPr>
        <dsp:cNvPr id="0" name=""/>
        <dsp:cNvSpPr/>
      </dsp:nvSpPr>
      <dsp:spPr>
        <a:xfrm>
          <a:off x="7713459" y="2236108"/>
          <a:ext cx="3193181" cy="1915909"/>
        </a:xfrm>
        <a:prstGeom prst="rect">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a:t>How many workshops/ sessions etc… delivered outside of dept?</a:t>
          </a:r>
          <a:endParaRPr lang="en-US" sz="2100" b="1" kern="1200"/>
        </a:p>
      </dsp:txBody>
      <dsp:txXfrm>
        <a:off x="7713459" y="2236108"/>
        <a:ext cx="3193181" cy="1915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6637B-175B-44C0-99C4-A0B7F6D8F0A7}">
      <dsp:nvSpPr>
        <dsp:cNvPr id="0" name=""/>
        <dsp:cNvSpPr/>
      </dsp:nvSpPr>
      <dsp:spPr>
        <a:xfrm>
          <a:off x="1632666" y="778"/>
          <a:ext cx="1618595" cy="622547"/>
        </a:xfrm>
        <a:prstGeom prst="roundRect">
          <a:avLst/>
        </a:prstGeom>
        <a:solidFill>
          <a:srgbClr val="0096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Open Sans" pitchFamily="2" charset="0"/>
              <a:ea typeface="Open Sans" pitchFamily="2" charset="0"/>
              <a:cs typeface="Open Sans" pitchFamily="2" charset="0"/>
            </a:rPr>
            <a:t>Active Participation</a:t>
          </a:r>
        </a:p>
      </dsp:txBody>
      <dsp:txXfrm>
        <a:off x="1663056" y="31168"/>
        <a:ext cx="1557815" cy="561767"/>
      </dsp:txXfrm>
    </dsp:sp>
    <dsp:sp modelId="{7803A36D-08AF-4BF0-867E-F3BCB6A6C7E4}">
      <dsp:nvSpPr>
        <dsp:cNvPr id="0" name=""/>
        <dsp:cNvSpPr/>
      </dsp:nvSpPr>
      <dsp:spPr>
        <a:xfrm>
          <a:off x="1322095" y="478745"/>
          <a:ext cx="1662293" cy="1662293"/>
        </a:xfrm>
        <a:custGeom>
          <a:avLst/>
          <a:gdLst/>
          <a:ahLst/>
          <a:cxnLst/>
          <a:rect l="0" t="0" r="0" b="0"/>
          <a:pathLst>
            <a:path>
              <a:moveTo>
                <a:pt x="1411031" y="235714"/>
              </a:moveTo>
              <a:arcTo wR="831146" hR="831146" stAng="18854524" swAng="189095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289E107-9FCF-4664-8EDE-54A855588D1C}">
      <dsp:nvSpPr>
        <dsp:cNvPr id="0" name=""/>
        <dsp:cNvSpPr/>
      </dsp:nvSpPr>
      <dsp:spPr>
        <a:xfrm>
          <a:off x="2593118" y="1247498"/>
          <a:ext cx="1137280" cy="622547"/>
        </a:xfrm>
        <a:prstGeom prst="roundRect">
          <a:avLst/>
        </a:prstGeom>
        <a:solidFill>
          <a:srgbClr val="0096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Open Sans" pitchFamily="2" charset="0"/>
              <a:ea typeface="Open Sans" pitchFamily="2" charset="0"/>
              <a:cs typeface="Open Sans" pitchFamily="2" charset="0"/>
            </a:rPr>
            <a:t>Critical Thinking</a:t>
          </a:r>
        </a:p>
      </dsp:txBody>
      <dsp:txXfrm>
        <a:off x="2623508" y="1277888"/>
        <a:ext cx="1076500" cy="561767"/>
      </dsp:txXfrm>
    </dsp:sp>
    <dsp:sp modelId="{EFA9C2D4-E802-4F59-ACC7-98BA692924CF}">
      <dsp:nvSpPr>
        <dsp:cNvPr id="0" name=""/>
        <dsp:cNvSpPr/>
      </dsp:nvSpPr>
      <dsp:spPr>
        <a:xfrm>
          <a:off x="1610817" y="312052"/>
          <a:ext cx="1662293" cy="1662293"/>
        </a:xfrm>
        <a:custGeom>
          <a:avLst/>
          <a:gdLst/>
          <a:ahLst/>
          <a:cxnLst/>
          <a:rect l="0" t="0" r="0" b="0"/>
          <a:pathLst>
            <a:path>
              <a:moveTo>
                <a:pt x="1086568" y="1622073"/>
              </a:moveTo>
              <a:arcTo wR="831146" hR="831146" stAng="4326162" swAng="2147677"/>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38D4B91-36F3-47FA-A62A-96BDF6ED43BB}">
      <dsp:nvSpPr>
        <dsp:cNvPr id="0" name=""/>
        <dsp:cNvSpPr/>
      </dsp:nvSpPr>
      <dsp:spPr>
        <a:xfrm>
          <a:off x="1124811" y="1247498"/>
          <a:ext cx="1194717" cy="622547"/>
        </a:xfrm>
        <a:prstGeom prst="roundRect">
          <a:avLst/>
        </a:prstGeom>
        <a:solidFill>
          <a:srgbClr val="00964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Open Sans" pitchFamily="2" charset="0"/>
              <a:ea typeface="Open Sans" pitchFamily="2" charset="0"/>
              <a:cs typeface="Open Sans" pitchFamily="2" charset="0"/>
            </a:rPr>
            <a:t>Multimodel Expression</a:t>
          </a:r>
        </a:p>
      </dsp:txBody>
      <dsp:txXfrm>
        <a:off x="1155201" y="1277888"/>
        <a:ext cx="1133937" cy="561767"/>
      </dsp:txXfrm>
    </dsp:sp>
    <dsp:sp modelId="{B2B788AC-006B-4F2A-B555-630974129820}">
      <dsp:nvSpPr>
        <dsp:cNvPr id="0" name=""/>
        <dsp:cNvSpPr/>
      </dsp:nvSpPr>
      <dsp:spPr>
        <a:xfrm>
          <a:off x="1899538" y="478745"/>
          <a:ext cx="1662293" cy="1662293"/>
        </a:xfrm>
        <a:custGeom>
          <a:avLst/>
          <a:gdLst/>
          <a:ahLst/>
          <a:cxnLst/>
          <a:rect l="0" t="0" r="0" b="0"/>
          <a:pathLst>
            <a:path>
              <a:moveTo>
                <a:pt x="25545" y="626668"/>
              </a:moveTo>
              <a:arcTo wR="831146" hR="831146" stAng="11654524" swAng="1890951"/>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1A4F6-9A97-4D2B-8C59-CE184C368986}">
      <dsp:nvSpPr>
        <dsp:cNvPr id="0" name=""/>
        <dsp:cNvSpPr/>
      </dsp:nvSpPr>
      <dsp:spPr>
        <a:xfrm>
          <a:off x="5204175" y="707628"/>
          <a:ext cx="3335177" cy="297165"/>
        </a:xfrm>
        <a:custGeom>
          <a:avLst/>
          <a:gdLst/>
          <a:ahLst/>
          <a:cxnLst/>
          <a:rect l="0" t="0" r="0" b="0"/>
          <a:pathLst>
            <a:path>
              <a:moveTo>
                <a:pt x="0" y="0"/>
              </a:moveTo>
              <a:lnTo>
                <a:pt x="0" y="148582"/>
              </a:lnTo>
              <a:lnTo>
                <a:pt x="3335177" y="148582"/>
              </a:lnTo>
              <a:lnTo>
                <a:pt x="3335177" y="297165"/>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sp>
    <dsp:sp modelId="{C611460C-0BF0-4B52-866A-3367A2BAEC42}">
      <dsp:nvSpPr>
        <dsp:cNvPr id="0" name=""/>
        <dsp:cNvSpPr/>
      </dsp:nvSpPr>
      <dsp:spPr>
        <a:xfrm>
          <a:off x="5155271" y="707628"/>
          <a:ext cx="91440" cy="281975"/>
        </a:xfrm>
        <a:custGeom>
          <a:avLst/>
          <a:gdLst/>
          <a:ahLst/>
          <a:cxnLst/>
          <a:rect l="0" t="0" r="0" b="0"/>
          <a:pathLst>
            <a:path>
              <a:moveTo>
                <a:pt x="48903" y="0"/>
              </a:moveTo>
              <a:lnTo>
                <a:pt x="48903" y="133392"/>
              </a:lnTo>
              <a:lnTo>
                <a:pt x="45720" y="133392"/>
              </a:lnTo>
              <a:lnTo>
                <a:pt x="45720" y="281975"/>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sp>
    <dsp:sp modelId="{A63FA2C4-A14E-4D8A-A3D2-F7C009C17868}">
      <dsp:nvSpPr>
        <dsp:cNvPr id="0" name=""/>
        <dsp:cNvSpPr/>
      </dsp:nvSpPr>
      <dsp:spPr>
        <a:xfrm>
          <a:off x="2315100" y="707628"/>
          <a:ext cx="2889075" cy="297165"/>
        </a:xfrm>
        <a:custGeom>
          <a:avLst/>
          <a:gdLst/>
          <a:ahLst/>
          <a:cxnLst/>
          <a:rect l="0" t="0" r="0" b="0"/>
          <a:pathLst>
            <a:path>
              <a:moveTo>
                <a:pt x="2889075" y="0"/>
              </a:moveTo>
              <a:lnTo>
                <a:pt x="2889075" y="148582"/>
              </a:lnTo>
              <a:lnTo>
                <a:pt x="0" y="148582"/>
              </a:lnTo>
              <a:lnTo>
                <a:pt x="0" y="297165"/>
              </a:lnTo>
            </a:path>
          </a:pathLst>
        </a:custGeom>
        <a:noFill/>
        <a:ln w="38100"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sp>
    <dsp:sp modelId="{A9218FA5-526E-4574-8235-A47A7CFCC47E}">
      <dsp:nvSpPr>
        <dsp:cNvPr id="0" name=""/>
        <dsp:cNvSpPr/>
      </dsp:nvSpPr>
      <dsp:spPr>
        <a:xfrm>
          <a:off x="2905667" y="90"/>
          <a:ext cx="4597015" cy="707537"/>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l-GR" sz="1600" b="1" kern="1200" dirty="0">
              <a:solidFill>
                <a:schemeClr val="tx1"/>
              </a:solidFill>
              <a:latin typeface="Open Sans" pitchFamily="2" charset="0"/>
              <a:ea typeface="Open Sans" pitchFamily="2" charset="0"/>
              <a:cs typeface="Open Sans" pitchFamily="2" charset="0"/>
            </a:rPr>
            <a:t>Core Learning Outcomes</a:t>
          </a:r>
          <a:endParaRPr lang="en-US" sz="1600" b="1" kern="1200" dirty="0">
            <a:solidFill>
              <a:schemeClr val="tx1"/>
            </a:solidFill>
            <a:latin typeface="Open Sans" pitchFamily="2" charset="0"/>
            <a:ea typeface="Open Sans" pitchFamily="2" charset="0"/>
            <a:cs typeface="Open Sans" pitchFamily="2" charset="0"/>
          </a:endParaRPr>
        </a:p>
      </dsp:txBody>
      <dsp:txXfrm>
        <a:off x="2905667" y="90"/>
        <a:ext cx="4597015" cy="707537"/>
      </dsp:txXfrm>
    </dsp:sp>
    <dsp:sp modelId="{440EFB6A-ECEB-4634-A32E-0A746CC25574}">
      <dsp:nvSpPr>
        <dsp:cNvPr id="0" name=""/>
        <dsp:cNvSpPr/>
      </dsp:nvSpPr>
      <dsp:spPr>
        <a:xfrm>
          <a:off x="1147931" y="1004793"/>
          <a:ext cx="2334337" cy="707537"/>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dirty="0">
              <a:solidFill>
                <a:schemeClr val="tx1"/>
              </a:solidFill>
              <a:latin typeface="Open Sans" pitchFamily="2" charset="0"/>
              <a:ea typeface="Open Sans" pitchFamily="2" charset="0"/>
              <a:cs typeface="Open Sans" pitchFamily="2" charset="0"/>
            </a:rPr>
            <a:t>Encouraging students to take responsibility for their own learning</a:t>
          </a:r>
        </a:p>
      </dsp:txBody>
      <dsp:txXfrm>
        <a:off x="1147931" y="1004793"/>
        <a:ext cx="2334337" cy="707537"/>
      </dsp:txXfrm>
    </dsp:sp>
    <dsp:sp modelId="{E23CCA65-0B5D-4C09-9552-A93DE92242D1}">
      <dsp:nvSpPr>
        <dsp:cNvPr id="0" name=""/>
        <dsp:cNvSpPr/>
      </dsp:nvSpPr>
      <dsp:spPr>
        <a:xfrm>
          <a:off x="3828297" y="989603"/>
          <a:ext cx="2745388" cy="707537"/>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dirty="0">
              <a:solidFill>
                <a:schemeClr val="tx1"/>
              </a:solidFill>
              <a:latin typeface="Open Sans" pitchFamily="2" charset="0"/>
              <a:ea typeface="Open Sans" pitchFamily="2" charset="0"/>
              <a:cs typeface="Open Sans" pitchFamily="2" charset="0"/>
            </a:rPr>
            <a:t>Developing decision-making skills in information curation &amp; knowledge dissemination</a:t>
          </a:r>
        </a:p>
      </dsp:txBody>
      <dsp:txXfrm>
        <a:off x="3828297" y="989603"/>
        <a:ext cx="2745388" cy="707537"/>
      </dsp:txXfrm>
    </dsp:sp>
    <dsp:sp modelId="{91F75C19-377E-4314-BC27-F1A1F0AF975F}">
      <dsp:nvSpPr>
        <dsp:cNvPr id="0" name=""/>
        <dsp:cNvSpPr/>
      </dsp:nvSpPr>
      <dsp:spPr>
        <a:xfrm>
          <a:off x="7005439" y="1004793"/>
          <a:ext cx="3067827" cy="707537"/>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b="0" kern="1200" dirty="0">
              <a:solidFill>
                <a:schemeClr val="tx1"/>
              </a:solidFill>
              <a:latin typeface="Open Sans" pitchFamily="2" charset="0"/>
              <a:ea typeface="Open Sans" pitchFamily="2" charset="0"/>
              <a:cs typeface="Open Sans" pitchFamily="2" charset="0"/>
            </a:rPr>
            <a:t>Transforming passive knowledge consumption into tangible, self-directed learning artifacts</a:t>
          </a:r>
        </a:p>
      </dsp:txBody>
      <dsp:txXfrm>
        <a:off x="7005439" y="1004793"/>
        <a:ext cx="3067827" cy="707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EC403-2B1A-4C75-9547-EAEB1B86739B}">
      <dsp:nvSpPr>
        <dsp:cNvPr id="0" name=""/>
        <dsp:cNvSpPr/>
      </dsp:nvSpPr>
      <dsp:spPr>
        <a:xfrm>
          <a:off x="3209" y="290112"/>
          <a:ext cx="3402169" cy="1360867"/>
        </a:xfrm>
        <a:prstGeom prst="homePlate">
          <a:avLst/>
        </a:prstGeom>
        <a:solidFill>
          <a:srgbClr val="0096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t" anchorCtr="0">
          <a:noAutofit/>
        </a:bodyPr>
        <a:lstStyle/>
        <a:p>
          <a:pPr marL="0" lvl="0" indent="0" algn="ctr" defTabSz="711200">
            <a:lnSpc>
              <a:spcPct val="90000"/>
            </a:lnSpc>
            <a:spcBef>
              <a:spcPct val="0"/>
            </a:spcBef>
            <a:spcAft>
              <a:spcPct val="35000"/>
            </a:spcAft>
            <a:buNone/>
          </a:pPr>
          <a:r>
            <a:rPr lang="en-US" altLang="zh-CN" sz="1600" b="1" kern="1200" dirty="0">
              <a:latin typeface="Open Sans" pitchFamily="2" charset="0"/>
              <a:ea typeface="Open Sans" pitchFamily="2" charset="0"/>
              <a:cs typeface="Open Sans" pitchFamily="2" charset="0"/>
              <a:sym typeface="Arial"/>
            </a:rPr>
            <a:t>Summary Writing</a:t>
          </a:r>
        </a:p>
        <a:p>
          <a:pPr marL="0" lvl="0" indent="0" algn="ctr" defTabSz="711200">
            <a:lnSpc>
              <a:spcPct val="90000"/>
            </a:lnSpc>
            <a:spcBef>
              <a:spcPct val="0"/>
            </a:spcBef>
            <a:spcAft>
              <a:spcPct val="35000"/>
            </a:spcAft>
            <a:buNone/>
          </a:pPr>
          <a:r>
            <a:rPr lang="en-US" altLang="zh-CN" sz="1400" b="0" kern="1200" dirty="0">
              <a:latin typeface="Open Sans" pitchFamily="2" charset="0"/>
              <a:ea typeface="Open Sans" pitchFamily="2" charset="0"/>
              <a:cs typeface="Open Sans" pitchFamily="2" charset="0"/>
              <a:sym typeface="Arial"/>
            </a:rPr>
            <a:t>Extracting the absolute fundamentals of a research paper.</a:t>
          </a:r>
        </a:p>
        <a:p>
          <a:pPr marL="0" lvl="0" indent="0" algn="ctr" defTabSz="711200">
            <a:lnSpc>
              <a:spcPct val="90000"/>
            </a:lnSpc>
            <a:spcBef>
              <a:spcPct val="0"/>
            </a:spcBef>
            <a:spcAft>
              <a:spcPct val="35000"/>
            </a:spcAft>
            <a:buNone/>
          </a:pPr>
          <a:r>
            <a:rPr lang="en-US" altLang="zh-CN" sz="1400" b="0" kern="1200" dirty="0">
              <a:latin typeface="Open Sans" pitchFamily="2" charset="0"/>
              <a:ea typeface="Open Sans" pitchFamily="2" charset="0"/>
              <a:cs typeface="Open Sans" pitchFamily="2" charset="0"/>
              <a:sym typeface="Arial"/>
            </a:rPr>
            <a:t> (Wallace et al., 2016)  (Eyre, 2015).</a:t>
          </a:r>
          <a:endParaRPr lang="en-GB" sz="1400" b="0" kern="1200" dirty="0">
            <a:latin typeface="Open Sans" pitchFamily="2" charset="0"/>
            <a:ea typeface="Open Sans" pitchFamily="2" charset="0"/>
            <a:cs typeface="Open Sans" pitchFamily="2" charset="0"/>
          </a:endParaRPr>
        </a:p>
      </dsp:txBody>
      <dsp:txXfrm>
        <a:off x="3209" y="290112"/>
        <a:ext cx="3061952" cy="1360867"/>
      </dsp:txXfrm>
    </dsp:sp>
    <dsp:sp modelId="{74C7103A-EE3C-467F-81EC-88D7BF23B09F}">
      <dsp:nvSpPr>
        <dsp:cNvPr id="0" name=""/>
        <dsp:cNvSpPr/>
      </dsp:nvSpPr>
      <dsp:spPr>
        <a:xfrm>
          <a:off x="2724945" y="290112"/>
          <a:ext cx="3995779" cy="1360867"/>
        </a:xfrm>
        <a:prstGeom prst="chevron">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t"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Open Sans" pitchFamily="2" charset="0"/>
              <a:ea typeface="Open Sans" pitchFamily="2" charset="0"/>
              <a:cs typeface="Open Sans" pitchFamily="2" charset="0"/>
              <a:sym typeface="Arial"/>
            </a:rPr>
            <a:t>PowerPoint Presentation</a:t>
          </a:r>
        </a:p>
        <a:p>
          <a:pPr marL="0" lvl="0" indent="0" algn="ctr" defTabSz="711200">
            <a:lnSpc>
              <a:spcPct val="90000"/>
            </a:lnSpc>
            <a:spcBef>
              <a:spcPct val="0"/>
            </a:spcBef>
            <a:spcAft>
              <a:spcPct val="35000"/>
            </a:spcAft>
            <a:buNone/>
          </a:pPr>
          <a:r>
            <a:rPr lang="en-US" altLang="zh-CN" sz="1400" b="0" kern="1200" dirty="0">
              <a:solidFill>
                <a:schemeClr val="tx1"/>
              </a:solidFill>
              <a:latin typeface="Open Sans" pitchFamily="2" charset="0"/>
              <a:ea typeface="Open Sans" pitchFamily="2" charset="0"/>
              <a:cs typeface="Open Sans" pitchFamily="2" charset="0"/>
              <a:sym typeface="Arial"/>
            </a:rPr>
            <a:t>Structuring information in a concise, clear, accessible format  </a:t>
          </a:r>
          <a:r>
            <a:rPr lang="en-US" sz="1400" b="0" kern="1200" dirty="0">
              <a:solidFill>
                <a:schemeClr val="tx1"/>
              </a:solidFill>
              <a:latin typeface="Open Sans" pitchFamily="2" charset="0"/>
              <a:ea typeface="Open Sans" pitchFamily="2" charset="0"/>
              <a:cs typeface="Open Sans" pitchFamily="2" charset="0"/>
            </a:rPr>
            <a:t>(Eyre, 2015). (Taylor et al., 2019)</a:t>
          </a:r>
          <a:r>
            <a:rPr lang="en-US" altLang="zh-CN" sz="1400" b="0" kern="1200" dirty="0">
              <a:solidFill>
                <a:schemeClr val="tx1"/>
              </a:solidFill>
              <a:latin typeface="Open Sans" pitchFamily="2" charset="0"/>
              <a:ea typeface="Open Sans" pitchFamily="2" charset="0"/>
              <a:cs typeface="Open Sans" pitchFamily="2" charset="0"/>
              <a:sym typeface="Arial"/>
            </a:rPr>
            <a:t>.</a:t>
          </a:r>
          <a:endParaRPr lang="en-GB" sz="1400" b="0" kern="1200" dirty="0">
            <a:solidFill>
              <a:schemeClr val="tx1"/>
            </a:solidFill>
            <a:latin typeface="Open Sans" pitchFamily="2" charset="0"/>
            <a:ea typeface="Open Sans" pitchFamily="2" charset="0"/>
            <a:cs typeface="Open Sans" pitchFamily="2" charset="0"/>
          </a:endParaRPr>
        </a:p>
      </dsp:txBody>
      <dsp:txXfrm>
        <a:off x="3405379" y="290112"/>
        <a:ext cx="2634912" cy="1360867"/>
      </dsp:txXfrm>
    </dsp:sp>
    <dsp:sp modelId="{13DE6381-9F3E-4499-B514-4A59B3922A17}">
      <dsp:nvSpPr>
        <dsp:cNvPr id="0" name=""/>
        <dsp:cNvSpPr/>
      </dsp:nvSpPr>
      <dsp:spPr>
        <a:xfrm>
          <a:off x="6040290" y="290112"/>
          <a:ext cx="4010817" cy="1360867"/>
        </a:xfrm>
        <a:prstGeom prst="chevron">
          <a:avLst/>
        </a:prstGeom>
        <a:solidFill>
          <a:srgbClr val="0096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t" anchorCtr="0">
          <a:noAutofit/>
        </a:bodyPr>
        <a:lstStyle/>
        <a:p>
          <a:pPr marL="0" lvl="0" indent="0" algn="ctr" defTabSz="711200">
            <a:lnSpc>
              <a:spcPct val="90000"/>
            </a:lnSpc>
            <a:spcBef>
              <a:spcPct val="0"/>
            </a:spcBef>
            <a:spcAft>
              <a:spcPct val="35000"/>
            </a:spcAft>
            <a:buNone/>
          </a:pPr>
          <a:r>
            <a:rPr lang="en-US" altLang="zh-CN" sz="1600" b="1" kern="1200" dirty="0">
              <a:latin typeface="Open Sans" pitchFamily="2" charset="0"/>
              <a:ea typeface="Open Sans" pitchFamily="2" charset="0"/>
              <a:cs typeface="Open Sans" pitchFamily="2" charset="0"/>
              <a:sym typeface="Arial"/>
            </a:rPr>
            <a:t>Poster Creation</a:t>
          </a:r>
        </a:p>
        <a:p>
          <a:pPr marL="0" lvl="0" indent="0" algn="ctr" defTabSz="711200">
            <a:lnSpc>
              <a:spcPct val="90000"/>
            </a:lnSpc>
            <a:spcBef>
              <a:spcPct val="0"/>
            </a:spcBef>
            <a:spcAft>
              <a:spcPct val="35000"/>
            </a:spcAft>
            <a:buNone/>
          </a:pPr>
          <a:r>
            <a:rPr lang="en-US" altLang="zh-CN" sz="1400" b="0" kern="1200" dirty="0">
              <a:latin typeface="Open Sans" pitchFamily="2" charset="0"/>
              <a:ea typeface="Open Sans" pitchFamily="2" charset="0"/>
              <a:cs typeface="Open Sans" pitchFamily="2" charset="0"/>
              <a:sym typeface="Arial"/>
            </a:rPr>
            <a:t>Condensing research into a visually impactful representation (Suriyarangsun et al.,2023), (Taylor et al., 2019).</a:t>
          </a:r>
          <a:endParaRPr lang="en-GB" sz="1400" b="0" kern="1200" dirty="0">
            <a:latin typeface="Open Sans" pitchFamily="2" charset="0"/>
            <a:ea typeface="Open Sans" pitchFamily="2" charset="0"/>
            <a:cs typeface="Open Sans" pitchFamily="2" charset="0"/>
          </a:endParaRPr>
        </a:p>
      </dsp:txBody>
      <dsp:txXfrm>
        <a:off x="6720724" y="290112"/>
        <a:ext cx="2649950" cy="13608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C7335-46C8-4713-AFAF-E5C80F51A713}">
      <dsp:nvSpPr>
        <dsp:cNvPr id="0" name=""/>
        <dsp:cNvSpPr/>
      </dsp:nvSpPr>
      <dsp:spPr>
        <a:xfrm>
          <a:off x="0" y="16500"/>
          <a:ext cx="5086662" cy="917280"/>
        </a:xfrm>
        <a:prstGeom prst="rect">
          <a:avLst/>
        </a:prstGeom>
        <a:solidFill>
          <a:schemeClr val="bg1">
            <a:lumMod val="9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179388" lvl="0" indent="0" algn="just"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Cognitive Load</a:t>
          </a:r>
          <a:r>
            <a:rPr lang="en-US" sz="1400" kern="1200" dirty="0">
              <a:solidFill>
                <a:schemeClr val="tx1"/>
              </a:solidFill>
              <a:latin typeface="Open Sans" pitchFamily="2" charset="0"/>
              <a:ea typeface="Open Sans" pitchFamily="2" charset="0"/>
              <a:cs typeface="Open Sans" pitchFamily="2" charset="0"/>
            </a:rPr>
            <a:t>: Transitioning between two presentation formats requires structured support (</a:t>
          </a:r>
          <a:r>
            <a:rPr lang="en-US" sz="1400" kern="1200" dirty="0" err="1">
              <a:solidFill>
                <a:schemeClr val="tx1"/>
              </a:solidFill>
              <a:latin typeface="Open Sans" pitchFamily="2" charset="0"/>
              <a:ea typeface="Open Sans" pitchFamily="2" charset="0"/>
              <a:cs typeface="Open Sans" pitchFamily="2" charset="0"/>
            </a:rPr>
            <a:t>Nage-Sibandeet</a:t>
          </a:r>
          <a:r>
            <a:rPr lang="en-US" sz="1400" kern="1200" dirty="0">
              <a:solidFill>
                <a:schemeClr val="tx1"/>
              </a:solidFill>
              <a:latin typeface="Open Sans" pitchFamily="2" charset="0"/>
              <a:ea typeface="Open Sans" pitchFamily="2" charset="0"/>
              <a:cs typeface="Open Sans" pitchFamily="2" charset="0"/>
            </a:rPr>
            <a:t> al. 2020).</a:t>
          </a:r>
        </a:p>
      </dsp:txBody>
      <dsp:txXfrm>
        <a:off x="0" y="16500"/>
        <a:ext cx="5086662" cy="917280"/>
      </dsp:txXfrm>
    </dsp:sp>
    <dsp:sp modelId="{591DC0E7-D93B-4E8A-8F40-CDF895AF64F8}">
      <dsp:nvSpPr>
        <dsp:cNvPr id="0" name=""/>
        <dsp:cNvSpPr/>
      </dsp:nvSpPr>
      <dsp:spPr>
        <a:xfrm>
          <a:off x="0" y="1074901"/>
          <a:ext cx="5086662" cy="917280"/>
        </a:xfrm>
        <a:prstGeom prst="rect">
          <a:avLst/>
        </a:prstGeom>
        <a:solidFill>
          <a:schemeClr val="bg1">
            <a:lumMod val="9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179388" lvl="0" indent="0" algn="just"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Confidence Gap</a:t>
          </a:r>
          <a:r>
            <a:rPr lang="en-US" sz="1400" kern="1200" dirty="0">
              <a:solidFill>
                <a:schemeClr val="tx1"/>
              </a:solidFill>
              <a:latin typeface="Open Sans" pitchFamily="2" charset="0"/>
              <a:ea typeface="Open Sans" pitchFamily="2" charset="0"/>
              <a:cs typeface="Open Sans" pitchFamily="2" charset="0"/>
            </a:rPr>
            <a:t>: Some students struggle with public speaking and poster design literacy (</a:t>
          </a:r>
          <a:r>
            <a:rPr lang="en-US" sz="1400" kern="1200" dirty="0" err="1">
              <a:solidFill>
                <a:schemeClr val="tx1"/>
              </a:solidFill>
              <a:latin typeface="Open Sans" pitchFamily="2" charset="0"/>
              <a:ea typeface="Open Sans" pitchFamily="2" charset="0"/>
              <a:cs typeface="Open Sans" pitchFamily="2" charset="0"/>
            </a:rPr>
            <a:t>Nage-Sibandeet</a:t>
          </a:r>
          <a:r>
            <a:rPr lang="en-US" sz="1400" kern="1200" dirty="0">
              <a:solidFill>
                <a:schemeClr val="tx1"/>
              </a:solidFill>
              <a:latin typeface="Open Sans" pitchFamily="2" charset="0"/>
              <a:ea typeface="Open Sans" pitchFamily="2" charset="0"/>
              <a:cs typeface="Open Sans" pitchFamily="2" charset="0"/>
            </a:rPr>
            <a:t> al. 2020).</a:t>
          </a:r>
        </a:p>
      </dsp:txBody>
      <dsp:txXfrm>
        <a:off x="0" y="1074901"/>
        <a:ext cx="5086662" cy="917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E0734-AEE1-4F0E-99DC-48BF9CBABCAD}">
      <dsp:nvSpPr>
        <dsp:cNvPr id="0" name=""/>
        <dsp:cNvSpPr/>
      </dsp:nvSpPr>
      <dsp:spPr>
        <a:xfrm>
          <a:off x="329783" y="1646"/>
          <a:ext cx="5009799" cy="384921"/>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Enhances multimodel Literacy</a:t>
          </a:r>
        </a:p>
      </dsp:txBody>
      <dsp:txXfrm>
        <a:off x="341057" y="12920"/>
        <a:ext cx="4987251" cy="362373"/>
      </dsp:txXfrm>
    </dsp:sp>
    <dsp:sp modelId="{91486CDE-FD5A-404D-8CDC-D25F30532C16}">
      <dsp:nvSpPr>
        <dsp:cNvPr id="0" name=""/>
        <dsp:cNvSpPr/>
      </dsp:nvSpPr>
      <dsp:spPr>
        <a:xfrm rot="5400000">
          <a:off x="2762510" y="396190"/>
          <a:ext cx="144345" cy="173214"/>
        </a:xfrm>
        <a:prstGeom prst="rightArrow">
          <a:avLst>
            <a:gd name="adj1" fmla="val 60000"/>
            <a:gd name="adj2" fmla="val 50000"/>
          </a:avLst>
        </a:prstGeom>
        <a:solidFill>
          <a:srgbClr val="00964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latin typeface="Open Sans" pitchFamily="2" charset="0"/>
            <a:ea typeface="Open Sans" pitchFamily="2" charset="0"/>
            <a:cs typeface="Open Sans" pitchFamily="2" charset="0"/>
          </a:endParaRPr>
        </a:p>
      </dsp:txBody>
      <dsp:txXfrm rot="-5400000">
        <a:off x="2782719" y="410625"/>
        <a:ext cx="103928" cy="101042"/>
      </dsp:txXfrm>
    </dsp:sp>
    <dsp:sp modelId="{CB6F705B-C9C5-4432-8CFA-62A8C30F9B00}">
      <dsp:nvSpPr>
        <dsp:cNvPr id="0" name=""/>
        <dsp:cNvSpPr/>
      </dsp:nvSpPr>
      <dsp:spPr>
        <a:xfrm>
          <a:off x="329783" y="579028"/>
          <a:ext cx="5009799" cy="384921"/>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Increase Student Agency</a:t>
          </a:r>
        </a:p>
      </dsp:txBody>
      <dsp:txXfrm>
        <a:off x="341057" y="590302"/>
        <a:ext cx="4987251" cy="362373"/>
      </dsp:txXfrm>
    </dsp:sp>
    <dsp:sp modelId="{C5CBBD99-1472-40D5-9834-7C0CA76B06FA}">
      <dsp:nvSpPr>
        <dsp:cNvPr id="0" name=""/>
        <dsp:cNvSpPr/>
      </dsp:nvSpPr>
      <dsp:spPr>
        <a:xfrm rot="5400000">
          <a:off x="2762510" y="973573"/>
          <a:ext cx="144345" cy="173214"/>
        </a:xfrm>
        <a:prstGeom prst="rightArrow">
          <a:avLst>
            <a:gd name="adj1" fmla="val 60000"/>
            <a:gd name="adj2" fmla="val 50000"/>
          </a:avLst>
        </a:prstGeom>
        <a:solidFill>
          <a:srgbClr val="00964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latin typeface="Open Sans" pitchFamily="2" charset="0"/>
            <a:ea typeface="Open Sans" pitchFamily="2" charset="0"/>
            <a:cs typeface="Open Sans" pitchFamily="2" charset="0"/>
          </a:endParaRPr>
        </a:p>
      </dsp:txBody>
      <dsp:txXfrm rot="-5400000">
        <a:off x="2782719" y="988008"/>
        <a:ext cx="103928" cy="101042"/>
      </dsp:txXfrm>
    </dsp:sp>
    <dsp:sp modelId="{9A0C13AE-E77A-4B3E-A593-39756ACFF67D}">
      <dsp:nvSpPr>
        <dsp:cNvPr id="0" name=""/>
        <dsp:cNvSpPr/>
      </dsp:nvSpPr>
      <dsp:spPr>
        <a:xfrm>
          <a:off x="329783" y="1156410"/>
          <a:ext cx="5009799" cy="384921"/>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Promotes Cross-Cultural Exchange </a:t>
          </a:r>
        </a:p>
      </dsp:txBody>
      <dsp:txXfrm>
        <a:off x="341057" y="1167684"/>
        <a:ext cx="4987251" cy="362373"/>
      </dsp:txXfrm>
    </dsp:sp>
    <dsp:sp modelId="{88586FE0-AE03-415A-AD75-21CA5502D329}">
      <dsp:nvSpPr>
        <dsp:cNvPr id="0" name=""/>
        <dsp:cNvSpPr/>
      </dsp:nvSpPr>
      <dsp:spPr>
        <a:xfrm rot="5400000">
          <a:off x="2762510" y="1550955"/>
          <a:ext cx="144345" cy="173214"/>
        </a:xfrm>
        <a:prstGeom prst="rightArrow">
          <a:avLst>
            <a:gd name="adj1" fmla="val 60000"/>
            <a:gd name="adj2" fmla="val 50000"/>
          </a:avLst>
        </a:prstGeom>
        <a:solidFill>
          <a:srgbClr val="00964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latin typeface="Open Sans" pitchFamily="2" charset="0"/>
            <a:ea typeface="Open Sans" pitchFamily="2" charset="0"/>
            <a:cs typeface="Open Sans" pitchFamily="2" charset="0"/>
          </a:endParaRPr>
        </a:p>
      </dsp:txBody>
      <dsp:txXfrm rot="-5400000">
        <a:off x="2782719" y="1565390"/>
        <a:ext cx="103928" cy="101042"/>
      </dsp:txXfrm>
    </dsp:sp>
    <dsp:sp modelId="{A52A6E95-4AD2-49E0-93EB-F0F0B45801DF}">
      <dsp:nvSpPr>
        <dsp:cNvPr id="0" name=""/>
        <dsp:cNvSpPr/>
      </dsp:nvSpPr>
      <dsp:spPr>
        <a:xfrm>
          <a:off x="329783" y="1733792"/>
          <a:ext cx="5009799" cy="384921"/>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Critical Evaluation</a:t>
          </a:r>
        </a:p>
      </dsp:txBody>
      <dsp:txXfrm>
        <a:off x="341057" y="1745066"/>
        <a:ext cx="4987251" cy="362373"/>
      </dsp:txXfrm>
    </dsp:sp>
    <dsp:sp modelId="{413E0102-9CCB-4132-8CBC-3FA5825D5812}">
      <dsp:nvSpPr>
        <dsp:cNvPr id="0" name=""/>
        <dsp:cNvSpPr/>
      </dsp:nvSpPr>
      <dsp:spPr>
        <a:xfrm rot="5400000">
          <a:off x="2762510" y="2128337"/>
          <a:ext cx="144345" cy="173214"/>
        </a:xfrm>
        <a:prstGeom prst="rightArrow">
          <a:avLst>
            <a:gd name="adj1" fmla="val 60000"/>
            <a:gd name="adj2" fmla="val 50000"/>
          </a:avLst>
        </a:prstGeom>
        <a:solidFill>
          <a:srgbClr val="00964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latin typeface="Open Sans" pitchFamily="2" charset="0"/>
            <a:ea typeface="Open Sans" pitchFamily="2" charset="0"/>
            <a:cs typeface="Open Sans" pitchFamily="2" charset="0"/>
          </a:endParaRPr>
        </a:p>
      </dsp:txBody>
      <dsp:txXfrm rot="-5400000">
        <a:off x="2782719" y="2142772"/>
        <a:ext cx="103928" cy="101042"/>
      </dsp:txXfrm>
    </dsp:sp>
    <dsp:sp modelId="{B3618858-6BA8-46A4-92E4-273AE2D908ED}">
      <dsp:nvSpPr>
        <dsp:cNvPr id="0" name=""/>
        <dsp:cNvSpPr/>
      </dsp:nvSpPr>
      <dsp:spPr>
        <a:xfrm>
          <a:off x="329783" y="2311175"/>
          <a:ext cx="5009799" cy="384921"/>
        </a:xfrm>
        <a:prstGeom prst="roundRect">
          <a:avLst>
            <a:gd name="adj" fmla="val 10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latin typeface="Open Sans" pitchFamily="2" charset="0"/>
              <a:ea typeface="Open Sans" pitchFamily="2" charset="0"/>
              <a:cs typeface="Open Sans" pitchFamily="2" charset="0"/>
            </a:rPr>
            <a:t>Bridge The Gap Between Content And Language</a:t>
          </a:r>
        </a:p>
      </dsp:txBody>
      <dsp:txXfrm>
        <a:off x="341057" y="2322449"/>
        <a:ext cx="4987251" cy="3623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8C1F9-064A-4015-AF71-CC9DE388B65C}">
      <dsp:nvSpPr>
        <dsp:cNvPr id="0" name=""/>
        <dsp:cNvSpPr/>
      </dsp:nvSpPr>
      <dsp:spPr>
        <a:xfrm>
          <a:off x="1181854" y="246258"/>
          <a:ext cx="1870700" cy="1870700"/>
        </a:xfrm>
        <a:prstGeom prst="pieWedge">
          <a:avLst/>
        </a:prstGeom>
        <a:solidFill>
          <a:schemeClr val="accent5">
            <a:lumMod val="40000"/>
            <a:lumOff val="60000"/>
          </a:schemeClr>
        </a:solidFill>
        <a:ln w="19050" cap="flat" cmpd="sng" algn="ctr">
          <a:solidFill>
            <a:schemeClr val="accent5">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By others (wider institution)</a:t>
          </a:r>
        </a:p>
      </dsp:txBody>
      <dsp:txXfrm>
        <a:off x="1729769" y="794173"/>
        <a:ext cx="1322785" cy="1322785"/>
      </dsp:txXfrm>
    </dsp:sp>
    <dsp:sp modelId="{D52483FE-F180-472D-84CF-D687C0C90886}">
      <dsp:nvSpPr>
        <dsp:cNvPr id="0" name=""/>
        <dsp:cNvSpPr/>
      </dsp:nvSpPr>
      <dsp:spPr>
        <a:xfrm rot="5400000">
          <a:off x="3138961" y="246258"/>
          <a:ext cx="1870700" cy="1870700"/>
        </a:xfrm>
        <a:prstGeom prst="pieWedge">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By our discipline</a:t>
          </a:r>
        </a:p>
      </dsp:txBody>
      <dsp:txXfrm rot="-5400000">
        <a:off x="3138961" y="794173"/>
        <a:ext cx="1322785" cy="1322785"/>
      </dsp:txXfrm>
    </dsp:sp>
    <dsp:sp modelId="{9A704294-D352-4F1D-B4DA-32C5A316CFF0}">
      <dsp:nvSpPr>
        <dsp:cNvPr id="0" name=""/>
        <dsp:cNvSpPr/>
      </dsp:nvSpPr>
      <dsp:spPr>
        <a:xfrm rot="10800000">
          <a:off x="3138961" y="2203365"/>
          <a:ext cx="1870700" cy="1870700"/>
        </a:xfrm>
        <a:prstGeom prst="pieWedge">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By ourselves</a:t>
          </a:r>
        </a:p>
      </dsp:txBody>
      <dsp:txXfrm rot="10800000">
        <a:off x="3138961" y="2203365"/>
        <a:ext cx="1322785" cy="1322785"/>
      </dsp:txXfrm>
    </dsp:sp>
    <dsp:sp modelId="{CA3C375D-602C-4A56-8ADC-97AB12A7480E}">
      <dsp:nvSpPr>
        <dsp:cNvPr id="0" name=""/>
        <dsp:cNvSpPr/>
      </dsp:nvSpPr>
      <dsp:spPr>
        <a:xfrm rot="16200000">
          <a:off x="1181854" y="2203365"/>
          <a:ext cx="1870700" cy="1870700"/>
        </a:xfrm>
        <a:prstGeom prst="pieWedge">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t>By our departments</a:t>
          </a:r>
        </a:p>
      </dsp:txBody>
      <dsp:txXfrm rot="5400000">
        <a:off x="1729769" y="2203365"/>
        <a:ext cx="1322785" cy="1322785"/>
      </dsp:txXfrm>
    </dsp:sp>
    <dsp:sp modelId="{E060DDCF-4791-49B6-B43B-9B888B1C362F}">
      <dsp:nvSpPr>
        <dsp:cNvPr id="0" name=""/>
        <dsp:cNvSpPr/>
      </dsp:nvSpPr>
      <dsp:spPr>
        <a:xfrm>
          <a:off x="2772814" y="1771333"/>
          <a:ext cx="645888" cy="561642"/>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EC7953-2B34-4373-AEE8-146F4E0A6941}">
      <dsp:nvSpPr>
        <dsp:cNvPr id="0" name=""/>
        <dsp:cNvSpPr/>
      </dsp:nvSpPr>
      <dsp:spPr>
        <a:xfrm rot="10800000">
          <a:off x="2772814" y="1987349"/>
          <a:ext cx="645888" cy="561642"/>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6C4FB-9076-4535-AA1A-05DCF62BF932}">
      <dsp:nvSpPr>
        <dsp:cNvPr id="0" name=""/>
        <dsp:cNvSpPr/>
      </dsp:nvSpPr>
      <dsp:spPr>
        <a:xfrm>
          <a:off x="0" y="16629"/>
          <a:ext cx="5065027" cy="550378"/>
        </a:xfrm>
        <a:prstGeom prst="roundRect">
          <a:avLst/>
        </a:prstGeom>
        <a:solidFill>
          <a:schemeClr val="accent5">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Others: Wider University </a:t>
          </a:r>
        </a:p>
      </dsp:txBody>
      <dsp:txXfrm>
        <a:off x="26867" y="43496"/>
        <a:ext cx="5011293" cy="496644"/>
      </dsp:txXfrm>
    </dsp:sp>
    <dsp:sp modelId="{FED5D4B9-3AF9-47A5-8080-E343F7F26DC4}">
      <dsp:nvSpPr>
        <dsp:cNvPr id="0" name=""/>
        <dsp:cNvSpPr/>
      </dsp:nvSpPr>
      <dsp:spPr>
        <a:xfrm>
          <a:off x="0" y="631123"/>
          <a:ext cx="5065027" cy="140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1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‘So, you teach English… you can correct their spelling?’</a:t>
          </a:r>
        </a:p>
        <a:p>
          <a:pPr marL="114300" lvl="1" indent="-114300" algn="l" defTabSz="666750">
            <a:lnSpc>
              <a:spcPct val="90000"/>
            </a:lnSpc>
            <a:spcBef>
              <a:spcPct val="0"/>
            </a:spcBef>
            <a:spcAft>
              <a:spcPct val="20000"/>
            </a:spcAft>
            <a:buChar char="•"/>
          </a:pPr>
          <a:r>
            <a:rPr lang="en-GB" sz="1500" kern="1200" dirty="0"/>
            <a:t>‘what does your department do?</a:t>
          </a:r>
        </a:p>
        <a:p>
          <a:pPr marL="114300" lvl="1" indent="-114300" algn="l" defTabSz="666750">
            <a:lnSpc>
              <a:spcPct val="90000"/>
            </a:lnSpc>
            <a:spcBef>
              <a:spcPct val="0"/>
            </a:spcBef>
            <a:spcAft>
              <a:spcPct val="20000"/>
            </a:spcAft>
            <a:buChar char="•"/>
          </a:pPr>
          <a:r>
            <a:rPr lang="en-GB" sz="1500" kern="1200" dirty="0"/>
            <a:t>‘Pre-sessional… what’s that?’</a:t>
          </a:r>
        </a:p>
        <a:p>
          <a:pPr marL="114300" lvl="1" indent="-114300" algn="l" defTabSz="666750">
            <a:lnSpc>
              <a:spcPct val="90000"/>
            </a:lnSpc>
            <a:spcBef>
              <a:spcPct val="0"/>
            </a:spcBef>
            <a:spcAft>
              <a:spcPct val="20000"/>
            </a:spcAft>
            <a:buChar char="•"/>
          </a:pPr>
          <a:r>
            <a:rPr lang="en-GB" sz="1500" kern="1200" dirty="0"/>
            <a:t>Language teachers: spelling/ grammar</a:t>
          </a:r>
        </a:p>
        <a:p>
          <a:pPr marL="114300" lvl="1" indent="-114300" algn="l" defTabSz="666750">
            <a:lnSpc>
              <a:spcPct val="90000"/>
            </a:lnSpc>
            <a:spcBef>
              <a:spcPct val="0"/>
            </a:spcBef>
            <a:spcAft>
              <a:spcPct val="20000"/>
            </a:spcAft>
            <a:buChar char="•"/>
          </a:pPr>
          <a:r>
            <a:rPr lang="en-GB" sz="1500" kern="1200" dirty="0"/>
            <a:t>Support staff</a:t>
          </a:r>
        </a:p>
      </dsp:txBody>
      <dsp:txXfrm>
        <a:off x="0" y="631123"/>
        <a:ext cx="5065027" cy="1409162"/>
      </dsp:txXfrm>
    </dsp:sp>
    <dsp:sp modelId="{B45B2780-E631-4A74-8449-68471071613E}">
      <dsp:nvSpPr>
        <dsp:cNvPr id="0" name=""/>
        <dsp:cNvSpPr/>
      </dsp:nvSpPr>
      <dsp:spPr>
        <a:xfrm>
          <a:off x="0" y="2425270"/>
          <a:ext cx="5065027" cy="525137"/>
        </a:xfrm>
        <a:prstGeom prst="round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Discipline </a:t>
          </a:r>
        </a:p>
      </dsp:txBody>
      <dsp:txXfrm>
        <a:off x="25635" y="2450905"/>
        <a:ext cx="5013757" cy="473867"/>
      </dsp:txXfrm>
    </dsp:sp>
    <dsp:sp modelId="{A73D53E0-4DE9-492C-8549-793A5A3C521F}">
      <dsp:nvSpPr>
        <dsp:cNvPr id="0" name=""/>
        <dsp:cNvSpPr/>
      </dsp:nvSpPr>
      <dsp:spPr>
        <a:xfrm>
          <a:off x="0" y="2646169"/>
          <a:ext cx="5065027"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15" tIns="24130" rIns="135128" bIns="24130" numCol="1" spcCol="1270" anchor="t" anchorCtr="0">
          <a:noAutofit/>
        </a:bodyPr>
        <a:lstStyle/>
        <a:p>
          <a:pPr marL="114300" lvl="1" indent="-114300" algn="l" defTabSz="666750">
            <a:lnSpc>
              <a:spcPct val="90000"/>
            </a:lnSpc>
            <a:spcBef>
              <a:spcPct val="0"/>
            </a:spcBef>
            <a:spcAft>
              <a:spcPct val="20000"/>
            </a:spcAft>
            <a:buChar char="•"/>
          </a:pPr>
          <a:endParaRPr lang="en-GB" sz="1500" kern="1200" dirty="0"/>
        </a:p>
        <a:p>
          <a:pPr marL="114300" lvl="1" indent="-114300" algn="l" defTabSz="666750">
            <a:lnSpc>
              <a:spcPct val="90000"/>
            </a:lnSpc>
            <a:spcBef>
              <a:spcPct val="0"/>
            </a:spcBef>
            <a:spcAft>
              <a:spcPct val="20000"/>
            </a:spcAft>
            <a:buChar char="•"/>
          </a:pPr>
          <a:r>
            <a:rPr lang="en-GB" sz="1500" kern="1200" dirty="0"/>
            <a:t>Scholarship, </a:t>
          </a:r>
        </a:p>
        <a:p>
          <a:pPr marL="114300" lvl="1" indent="-114300" algn="l" defTabSz="666750">
            <a:lnSpc>
              <a:spcPct val="90000"/>
            </a:lnSpc>
            <a:spcBef>
              <a:spcPct val="0"/>
            </a:spcBef>
            <a:spcAft>
              <a:spcPct val="20000"/>
            </a:spcAft>
            <a:buChar char="•"/>
          </a:pPr>
          <a:r>
            <a:rPr lang="en-GB" sz="1500" kern="1200" dirty="0"/>
            <a:t>BALEAP competencies </a:t>
          </a:r>
        </a:p>
        <a:p>
          <a:pPr marL="114300" lvl="1" indent="-114300" algn="l" defTabSz="666750">
            <a:lnSpc>
              <a:spcPct val="90000"/>
            </a:lnSpc>
            <a:spcBef>
              <a:spcPct val="0"/>
            </a:spcBef>
            <a:spcAft>
              <a:spcPct val="20000"/>
            </a:spcAft>
            <a:buChar char="•"/>
          </a:pPr>
          <a:r>
            <a:rPr lang="en-GB" sz="1500" kern="1200" dirty="0"/>
            <a:t>conferences, </a:t>
          </a:r>
        </a:p>
        <a:p>
          <a:pPr marL="114300" lvl="1" indent="-114300" algn="l" defTabSz="666750">
            <a:lnSpc>
              <a:spcPct val="90000"/>
            </a:lnSpc>
            <a:spcBef>
              <a:spcPct val="0"/>
            </a:spcBef>
            <a:spcAft>
              <a:spcPct val="20000"/>
            </a:spcAft>
            <a:buChar char="•"/>
          </a:pPr>
          <a:r>
            <a:rPr lang="en-GB" sz="1500" kern="1200" dirty="0"/>
            <a:t>job roles</a:t>
          </a:r>
        </a:p>
      </dsp:txBody>
      <dsp:txXfrm>
        <a:off x="0" y="2646169"/>
        <a:ext cx="5065027" cy="14572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6C4FB-9076-4535-AA1A-05DCF62BF932}">
      <dsp:nvSpPr>
        <dsp:cNvPr id="0" name=""/>
        <dsp:cNvSpPr/>
      </dsp:nvSpPr>
      <dsp:spPr>
        <a:xfrm>
          <a:off x="0" y="0"/>
          <a:ext cx="5197642" cy="625022"/>
        </a:xfrm>
        <a:prstGeom prst="roundRect">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Department</a:t>
          </a:r>
          <a:r>
            <a:rPr lang="en-GB" sz="1900" kern="1200" dirty="0"/>
            <a:t> </a:t>
          </a:r>
        </a:p>
      </dsp:txBody>
      <dsp:txXfrm>
        <a:off x="30511" y="30511"/>
        <a:ext cx="5136620" cy="564000"/>
      </dsp:txXfrm>
    </dsp:sp>
    <dsp:sp modelId="{FED5D4B9-3AF9-47A5-8080-E343F7F26DC4}">
      <dsp:nvSpPr>
        <dsp:cNvPr id="0" name=""/>
        <dsp:cNvSpPr/>
      </dsp:nvSpPr>
      <dsp:spPr>
        <a:xfrm>
          <a:off x="33758" y="776878"/>
          <a:ext cx="5130124" cy="17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2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Changing name/ repositioning </a:t>
          </a:r>
        </a:p>
        <a:p>
          <a:pPr marL="114300" lvl="1" indent="-114300" algn="l" defTabSz="666750">
            <a:lnSpc>
              <a:spcPct val="90000"/>
            </a:lnSpc>
            <a:spcBef>
              <a:spcPct val="0"/>
            </a:spcBef>
            <a:spcAft>
              <a:spcPct val="20000"/>
            </a:spcAft>
            <a:buChar char="•"/>
          </a:pPr>
          <a:r>
            <a:rPr lang="en-GB" sz="1500" kern="1200" dirty="0"/>
            <a:t>Job ads/descriptions: Language experts (obvious)</a:t>
          </a:r>
        </a:p>
        <a:p>
          <a:pPr marL="114300" lvl="1" indent="-114300" algn="l" defTabSz="666750">
            <a:lnSpc>
              <a:spcPct val="90000"/>
            </a:lnSpc>
            <a:spcBef>
              <a:spcPct val="0"/>
            </a:spcBef>
            <a:spcAft>
              <a:spcPct val="20000"/>
            </a:spcAft>
            <a:buChar char="•"/>
          </a:pPr>
          <a:r>
            <a:rPr lang="en-GB" sz="1500" kern="1200" dirty="0"/>
            <a:t>Inclusivity, EDI, assessment, academic literacies, pastoral care, material development, differentiation, understanding and accommodating needs, providing high value feedback, discourse analysis, genre analysis…</a:t>
          </a:r>
        </a:p>
        <a:p>
          <a:pPr marL="114300" lvl="1" indent="-114300" algn="l" defTabSz="666750">
            <a:lnSpc>
              <a:spcPct val="90000"/>
            </a:lnSpc>
            <a:spcBef>
              <a:spcPct val="0"/>
            </a:spcBef>
            <a:spcAft>
              <a:spcPct val="20000"/>
            </a:spcAft>
            <a:buChar char="•"/>
          </a:pPr>
          <a:r>
            <a:rPr lang="en-GB" sz="1500" kern="1200" dirty="0"/>
            <a:t> widening role?</a:t>
          </a:r>
        </a:p>
      </dsp:txBody>
      <dsp:txXfrm>
        <a:off x="33758" y="776878"/>
        <a:ext cx="5130124" cy="1706953"/>
      </dsp:txXfrm>
    </dsp:sp>
    <dsp:sp modelId="{B45B2780-E631-4A74-8449-68471071613E}">
      <dsp:nvSpPr>
        <dsp:cNvPr id="0" name=""/>
        <dsp:cNvSpPr/>
      </dsp:nvSpPr>
      <dsp:spPr>
        <a:xfrm>
          <a:off x="0" y="2453310"/>
          <a:ext cx="5197642" cy="523732"/>
        </a:xfrm>
        <a:prstGeom prst="round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Ourselves </a:t>
          </a:r>
        </a:p>
      </dsp:txBody>
      <dsp:txXfrm>
        <a:off x="25566" y="2478876"/>
        <a:ext cx="5146510" cy="472600"/>
      </dsp:txXfrm>
    </dsp:sp>
    <dsp:sp modelId="{A73D53E0-4DE9-492C-8549-793A5A3C521F}">
      <dsp:nvSpPr>
        <dsp:cNvPr id="0" name=""/>
        <dsp:cNvSpPr/>
      </dsp:nvSpPr>
      <dsp:spPr>
        <a:xfrm>
          <a:off x="0" y="2987671"/>
          <a:ext cx="5197642" cy="153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2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GB" sz="1500" kern="1200" dirty="0"/>
            <a:t>Is how we position ourselves aligned with wider HE, our discipline, or our departments?</a:t>
          </a:r>
          <a:endParaRPr lang="en-GB" sz="1500" kern="1200" dirty="0">
            <a:solidFill>
              <a:schemeClr val="tx1"/>
            </a:solidFill>
          </a:endParaRPr>
        </a:p>
        <a:p>
          <a:pPr marL="114300" lvl="1" indent="-114300" algn="l" defTabSz="666750">
            <a:lnSpc>
              <a:spcPct val="90000"/>
            </a:lnSpc>
            <a:spcBef>
              <a:spcPct val="0"/>
            </a:spcBef>
            <a:spcAft>
              <a:spcPct val="20000"/>
            </a:spcAft>
            <a:buChar char="•"/>
          </a:pPr>
          <a:r>
            <a:rPr lang="en-GB" sz="1500" kern="1200" dirty="0">
              <a:solidFill>
                <a:schemeClr val="tx1"/>
              </a:solidFill>
            </a:rPr>
            <a:t>More than language experts?</a:t>
          </a:r>
        </a:p>
        <a:p>
          <a:pPr marL="114300" lvl="1" indent="-114300" algn="l" defTabSz="666750">
            <a:lnSpc>
              <a:spcPct val="90000"/>
            </a:lnSpc>
            <a:spcBef>
              <a:spcPct val="0"/>
            </a:spcBef>
            <a:spcAft>
              <a:spcPct val="20000"/>
            </a:spcAft>
            <a:buChar char="•"/>
          </a:pPr>
          <a:r>
            <a:rPr lang="en-GB" sz="1500" kern="1200" dirty="0">
              <a:solidFill>
                <a:schemeClr val="tx1"/>
              </a:solidFill>
            </a:rPr>
            <a:t>What is the impact of this?:</a:t>
          </a:r>
        </a:p>
        <a:p>
          <a:pPr marL="228600" lvl="2" indent="-114300" algn="l" defTabSz="666750">
            <a:lnSpc>
              <a:spcPct val="90000"/>
            </a:lnSpc>
            <a:spcBef>
              <a:spcPct val="0"/>
            </a:spcBef>
            <a:spcAft>
              <a:spcPct val="20000"/>
            </a:spcAft>
            <a:buChar char="•"/>
          </a:pPr>
          <a:r>
            <a:rPr lang="en-GB" sz="1500" kern="1200" dirty="0">
              <a:solidFill>
                <a:schemeClr val="tx1"/>
              </a:solidFill>
            </a:rPr>
            <a:t>identity, development, opportunity, values, expectation, education, experience…</a:t>
          </a:r>
        </a:p>
      </dsp:txBody>
      <dsp:txXfrm>
        <a:off x="0" y="2987671"/>
        <a:ext cx="5197642" cy="15313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10:39:41.741"/>
    </inkml:context>
    <inkml:brush xml:id="br0">
      <inkml:brushProperty name="width" value="0.5" units="cm"/>
      <inkml:brushProperty name="height" value="1" units="cm"/>
      <inkml:brushProperty name="color" value="#FFFFF3"/>
      <inkml:brushProperty name="tip" value="rectangle"/>
      <inkml:brushProperty name="rasterOp" value="maskPen"/>
      <inkml:brushProperty name="ignorePressure" value="1"/>
    </inkml:brush>
  </inkml:definitions>
  <inkml:trace contextRef="#ctx0" brushRef="#br0">3020 1 0,'-3020'85'0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10:39:42.403"/>
    </inkml:context>
    <inkml:brush xml:id="br0">
      <inkml:brushProperty name="width" value="0.5" units="cm"/>
      <inkml:brushProperty name="height" value="1" units="cm"/>
      <inkml:brushProperty name="color" value="#FFFFF3"/>
      <inkml:brushProperty name="tip" value="rectangle"/>
      <inkml:brushProperty name="rasterOp" value="maskPen"/>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10:39:43.515"/>
    </inkml:context>
    <inkml:brush xml:id="br0">
      <inkml:brushProperty name="width" value="0.5" units="cm"/>
      <inkml:brushProperty name="height" value="1" units="cm"/>
      <inkml:brushProperty name="color" value="#FFFFF3"/>
      <inkml:brushProperty name="tip" value="rectangle"/>
      <inkml:brushProperty name="rasterOp" value="maskPen"/>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10:39:46.745"/>
    </inkml:context>
    <inkml:brush xml:id="br0">
      <inkml:brushProperty name="width" value="0.5" units="cm"/>
      <inkml:brushProperty name="height" value="1" units="cm"/>
      <inkml:brushProperty name="color" value="#FFFFF3"/>
      <inkml:brushProperty name="tip" value="rectangle"/>
      <inkml:brushProperty name="rasterOp" value="maskPen"/>
      <inkml:brushProperty name="ignorePressure" value="1"/>
    </inkml:brush>
  </inkml:definitions>
  <inkml:trace contextRef="#ctx0" brushRef="#br0">0 0,'8'1,"0"0,0 1,0 0,0 0,-1 0,1 1,13 7,18 7,8-4,1-2,1-1,-1-3,1-3,88-1,-117-3,-1 1,0 0,1 2,-1 0,24 8,-33-8,0 0,0-1,0-1,1 1,-1-2,1 1,-1-1,0-1,1 0,-1-1,0 1,0-2,0 0,0 0,0-1,0 0,-1 0,0-1,10-7,-12 7,1-1,0 1,0 1,1 0,-1 0,1 1,0 0,0 0,0 1,0 0,0 0,1 1,-1 1,0-1,1 2,-1-1,0 1,0 1,1-1,13 6,112 32,-93-24,-1-3,2-1,0-2,80 6,14-17,-47 1,133 13,-71 1,201-8,-207-6,-116-2,0 0,0-2,-1-1,0-1,46-19,-20 8,-39 13,1 1,-1 0,1 1,-1 1,1 1,0 0,-1 1,1 1,0 1,-1 0,1 1,-1 1,26 9,14 8,-32-14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10:40:24.161"/>
    </inkml:context>
    <inkml:brush xml:id="br0">
      <inkml:brushProperty name="width" value="0.35" units="cm"/>
      <inkml:brushProperty name="height" value="0.35" units="cm"/>
      <inkml:brushProperty name="color" value="#FFFFFF"/>
    </inkml:brush>
  </inkml:definitions>
  <inkml:trace contextRef="#ctx0" brushRef="#br0">3505 682 24575,'-532'-44'0,"358"22"0,-219 1 0,338 26 0,-1 1 0,-105 28 0,40-7 0,13-9 0,-1-4 0,-210-1 0,271-12 0,-74 11 0,-32 2 0,99-14 0,0 3 0,0 3 0,-63 13 0,24 1 0,-1-4 0,-1-4 0,-157-2 0,219-10 0,8 1 0,-46-7 0,63 5 0,0-1 0,0 0 0,0-1 0,0 0 0,0-1 0,1 0 0,-1 0 0,-11-8 0,9 4 0,-1 0 0,2-1 0,-1 0 0,1 0 0,-10-14 0,15 17 0,1 0 0,1 0 0,-1 0 0,1-1 0,1 1 0,-1-1 0,1 0 0,0 0 0,0 0 0,1 0 0,-1-14 0,1 15 0,1 1 0,0-1 0,0 0 0,0 0 0,1 1 0,0-1 0,0 0 0,0 1 0,1-1 0,0 1 0,4-11 0,-3 13 0,-1 0 0,1 0 0,-1 1 0,1-1 0,0 0 0,0 1 0,0-1 0,0 1 0,1 0 0,-1 0 0,1 1 0,-1-1 0,1 1 0,-1-1 0,1 1 0,0 0 0,0 1 0,6-2 0,22-1 0,0 1 0,33 2 0,-38 1 0,1-1 0,-1-1 0,48-9 0,12-14 0,-48 13 0,1 1 0,49-6 0,-54 13 0,337-47 0,-317 38 0,-18 3 0,0 2 0,1 2 0,40-1 0,-65 5 0,1 0 0,0-1 0,-1 0 0,0-1 0,21-8 0,63-29 0,-68 26 0,182-76 0,-182 77 0,12-6 0,2 1 0,45-12 0,-75 25 0,0 1 0,0-2 0,-1 0 0,0 0 0,18-13 0,-22 12 0,1 1 0,0 1 0,1-1 0,-1 1 0,1 1 0,0 0 0,1 1 0,-1 0 0,20-4 0,-18 6-227,-1 1-1,1 0 1,-1 0-1,1 1 1,13 3-1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10:40:48.28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7D53A-B78C-4F8B-96AB-A86E408DF4B2}" type="datetimeFigureOut">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C0FB9-131E-4334-96C4-08C516FB88E7}" type="slidenum">
              <a:rPr lang="en-GB" smtClean="0"/>
              <a:t>‹#›</a:t>
            </a:fld>
            <a:endParaRPr lang="en-GB"/>
          </a:p>
        </p:txBody>
      </p:sp>
    </p:spTree>
    <p:extLst>
      <p:ext uri="{BB962C8B-B14F-4D97-AF65-F5344CB8AC3E}">
        <p14:creationId xmlns:p14="http://schemas.microsoft.com/office/powerpoint/2010/main" val="164464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orms.office.com/Pages/ResponsePage.aspx?id=qO3qvR3IzkWGPlIypTW3y7-cFp-gHjZKn-jz0k-5DABUQ1FUVEhGN1MzM0VJUlVVME1NTDlUUzQ4RS4u"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E42A28-A1A1-434B-8C80-38A541186D31}"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28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17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5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8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082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EBCA-E9D9-C0EC-4013-39CDEE5AF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A44BA-0203-85C0-D2D1-56CCEED6C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531C4-6D7C-BF41-AF76-BFDCFA7385FA}"/>
              </a:ext>
            </a:extLst>
          </p:cNvPr>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8E051C0-CD77-DF0E-FD0E-74CA94A94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63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E875-6631-0C5C-717C-BC543FA2C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DB4A7-851F-0243-1106-22BF70D48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84F3C-A2D6-5599-54C1-6CB8287D2179}"/>
              </a:ext>
            </a:extLst>
          </p:cNvPr>
          <p:cNvSpPr>
            <a:spLocks noGrp="1"/>
          </p:cNvSpPr>
          <p:nvPr>
            <p:ph type="body" idx="1"/>
          </p:nvPr>
        </p:nvSpPr>
        <p:spPr/>
        <p:txBody>
          <a:bodyPr/>
          <a:lstStyle/>
          <a:p>
            <a:pPr>
              <a:lnSpc>
                <a:spcPct val="110000"/>
              </a:lnSpc>
              <a:spcBef>
                <a:spcPts val="1000"/>
              </a:spcBef>
            </a:pPr>
            <a:endParaRPr lang="en-US"/>
          </a:p>
        </p:txBody>
      </p:sp>
      <p:sp>
        <p:nvSpPr>
          <p:cNvPr id="4" name="Slide Number Placeholder 3">
            <a:extLst>
              <a:ext uri="{FF2B5EF4-FFF2-40B4-BE49-F238E27FC236}">
                <a16:creationId xmlns:a16="http://schemas.microsoft.com/office/drawing/2014/main" id="{CE41FE45-EDC8-2F92-7ED3-2F24431DE1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73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EBC7-62DA-6124-BEE7-CD4298AC9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B09DA-A31D-C30F-927C-605DAD2E1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A36AD-CD2E-FA38-7032-2D40A64426CF}"/>
              </a:ext>
            </a:extLst>
          </p:cNvPr>
          <p:cNvSpPr>
            <a:spLocks noGrp="1"/>
          </p:cNvSpPr>
          <p:nvPr>
            <p:ph type="body" idx="1"/>
          </p:nvPr>
        </p:nvSpPr>
        <p:spPr/>
        <p:txBody>
          <a:bodyPr/>
          <a:lstStyle/>
          <a:p>
            <a:pPr>
              <a:lnSpc>
                <a:spcPct val="110000"/>
              </a:lnSpc>
              <a:spcBef>
                <a:spcPts val="1000"/>
              </a:spcBef>
            </a:pPr>
            <a:endParaRPr lang="en-US"/>
          </a:p>
        </p:txBody>
      </p:sp>
      <p:sp>
        <p:nvSpPr>
          <p:cNvPr id="4" name="Slide Number Placeholder 3">
            <a:extLst>
              <a:ext uri="{FF2B5EF4-FFF2-40B4-BE49-F238E27FC236}">
                <a16:creationId xmlns:a16="http://schemas.microsoft.com/office/drawing/2014/main" id="{D20F810D-F2C8-E9A7-5692-DD7BA20B0A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256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8683-4800-3C6E-C514-ED25DEB52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58434-225F-3D8C-7E63-8BA559A7D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720BC-6CC9-6716-89CB-671A95F9DAD8}"/>
              </a:ext>
            </a:extLst>
          </p:cNvPr>
          <p:cNvSpPr>
            <a:spLocks noGrp="1"/>
          </p:cNvSpPr>
          <p:nvPr>
            <p:ph type="body" idx="1"/>
          </p:nvPr>
        </p:nvSpPr>
        <p:spPr/>
        <p:txBody>
          <a:bodyPr/>
          <a:lstStyle/>
          <a:p>
            <a:pPr>
              <a:lnSpc>
                <a:spcPct val="110000"/>
              </a:lnSpc>
              <a:spcBef>
                <a:spcPts val="1000"/>
              </a:spcBef>
            </a:pPr>
            <a:endParaRPr lang="en-US"/>
          </a:p>
        </p:txBody>
      </p:sp>
      <p:sp>
        <p:nvSpPr>
          <p:cNvPr id="4" name="Slide Number Placeholder 3">
            <a:extLst>
              <a:ext uri="{FF2B5EF4-FFF2-40B4-BE49-F238E27FC236}">
                <a16:creationId xmlns:a16="http://schemas.microsoft.com/office/drawing/2014/main" id="{68672F01-694B-82E1-B4DF-7C9285C29F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56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E6753-561D-89AA-7326-F27057BBF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694D3-B426-7745-0B1E-6B83A4E66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0D3F2-DE1F-98D6-B14A-2C4E7074A86B}"/>
              </a:ext>
            </a:extLst>
          </p:cNvPr>
          <p:cNvSpPr>
            <a:spLocks noGrp="1"/>
          </p:cNvSpPr>
          <p:nvPr>
            <p:ph type="body" idx="1"/>
          </p:nvPr>
        </p:nvSpPr>
        <p:spPr/>
        <p:txBody>
          <a:bodyPr/>
          <a:lstStyle/>
          <a:p>
            <a:pPr>
              <a:lnSpc>
                <a:spcPct val="110000"/>
              </a:lnSpc>
              <a:spcBef>
                <a:spcPts val="1000"/>
              </a:spcBef>
            </a:pPr>
            <a:endParaRPr lang="en-US"/>
          </a:p>
        </p:txBody>
      </p:sp>
      <p:sp>
        <p:nvSpPr>
          <p:cNvPr id="4" name="Slide Number Placeholder 3">
            <a:extLst>
              <a:ext uri="{FF2B5EF4-FFF2-40B4-BE49-F238E27FC236}">
                <a16:creationId xmlns:a16="http://schemas.microsoft.com/office/drawing/2014/main" id="{E020139C-F662-9F2F-F095-C2EBAAD323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21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1A9A-1CC0-FC27-21AB-C41EBFBAC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A1F13-FF34-E6A2-90DC-0A7CF963C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EF85D-4461-DDA9-17F7-CB5E4B65F1BA}"/>
              </a:ext>
            </a:extLst>
          </p:cNvPr>
          <p:cNvSpPr>
            <a:spLocks noGrp="1"/>
          </p:cNvSpPr>
          <p:nvPr>
            <p:ph type="body" idx="1"/>
          </p:nvPr>
        </p:nvSpPr>
        <p:spPr/>
        <p:txBody>
          <a:bodyPr/>
          <a:lstStyle/>
          <a:p>
            <a:pPr>
              <a:lnSpc>
                <a:spcPct val="110000"/>
              </a:lnSpc>
              <a:spcBef>
                <a:spcPts val="1000"/>
              </a:spcBef>
            </a:pPr>
            <a:r>
              <a:rPr lang="en-US">
                <a:hlinkClick r:id="rId3"/>
              </a:rPr>
              <a:t>https://forms.office.com/Pages/ResponsePage.aspx?id=qO3qvR3IzkWGPlIypTW3y7-cFp-gHjZKn-jz0k-5DABUQ1FUVEhGN1MzM0VJUlVVME1NTDlUUzQ4RS4u</a:t>
            </a:r>
            <a:r>
              <a:rPr lang="en-US"/>
              <a:t>]</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5BCB2DDD-A2F0-0860-104B-92A0789C35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39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337901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73020-69B8-C973-5621-4AF8240C4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5AFBB-84CB-048B-9E50-38B5C70C3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5F6F5-18A2-0AB9-2EF1-2ABEAE36804D}"/>
              </a:ext>
            </a:extLst>
          </p:cNvPr>
          <p:cNvSpPr>
            <a:spLocks noGrp="1"/>
          </p:cNvSpPr>
          <p:nvPr>
            <p:ph type="body" idx="1"/>
          </p:nvPr>
        </p:nvSpPr>
        <p:spPr/>
        <p:txBody>
          <a:bodyPr/>
          <a:lstStyle/>
          <a:p>
            <a:pPr>
              <a:lnSpc>
                <a:spcPct val="110000"/>
              </a:lnSpc>
              <a:spcBef>
                <a:spcPts val="1000"/>
              </a:spcBef>
            </a:pPr>
            <a:endParaRPr lang="en-US"/>
          </a:p>
        </p:txBody>
      </p:sp>
      <p:sp>
        <p:nvSpPr>
          <p:cNvPr id="4" name="Slide Number Placeholder 3">
            <a:extLst>
              <a:ext uri="{FF2B5EF4-FFF2-40B4-BE49-F238E27FC236}">
                <a16:creationId xmlns:a16="http://schemas.microsoft.com/office/drawing/2014/main" id="{66B8E8DC-9368-EC47-4CF5-BBA381257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90354-5DF5-40FF-9560-6FBE22F434D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64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5D106-B8E5-48F7-B6F8-A1FF30C8F8B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1137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E9B5-52A5-5468-A49E-4458C2C75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A4B71-CCAE-EF71-1EC4-0DE74B435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BAEBA-962E-7C95-A662-215A583B1B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91C3FDE-336D-7DA7-F3D3-8AAD1E31F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5D106-B8E5-48F7-B6F8-A1FF30C8F8B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5092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B6CF-9D35-5A98-C96D-376A9A740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3AC95-A0A3-084D-0115-6C4214C00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1F963-6F9E-24A6-D6C6-4CCC545B62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CD39E9-191A-650D-26F4-447F0CB31C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5D106-B8E5-48F7-B6F8-A1FF30C8F8B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9800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53A25A-B2BB-4E29-B119-472B982B2B1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134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276CC-4E75-E1C2-378E-60EF631BE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6CF8C-49F0-AD0E-F8BB-3C75983E9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4F40A-C710-CEB3-9B5B-4B921A1E0DE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9A3FBC-5C9B-42F8-94BA-D4D158BEE6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5D106-B8E5-48F7-B6F8-A1FF30C8F8B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590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5D106-B8E5-48F7-B6F8-A1FF30C8F8B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1429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ongoing construction of the model highlight the </a:t>
            </a:r>
            <a:r>
              <a:rPr lang="en-US" sz="2000" b="1" dirty="0">
                <a:solidFill>
                  <a:schemeClr val="accent1"/>
                </a:solidFill>
              </a:rPr>
              <a:t>interplay among three intersecting dimensions—Individual, Social, and Dialogic dimensions </a:t>
            </a:r>
            <a:r>
              <a:rPr lang="en-US" sz="2000" dirty="0"/>
              <a:t>of multilingual writers’ authorial voice (align with the literature regarding writers’ construction of authorial voice). Each dimension brings unique influences and tensions to the construction of authorial voice.</a:t>
            </a:r>
          </a:p>
          <a:p>
            <a:pPr lvl="1"/>
            <a:r>
              <a:rPr lang="en-US" sz="1800" dirty="0"/>
              <a:t>Individual Dimension: Voice as Personal Expression: writer’s personal stance and identity in academic writing. </a:t>
            </a:r>
          </a:p>
          <a:p>
            <a:pPr lvl="1"/>
            <a:r>
              <a:rPr lang="en-GB" sz="1800" dirty="0"/>
              <a:t>Social Dimension: Voice as Disciplinary Positioning: voice is shaped by the norms and expectations of the academic community.</a:t>
            </a:r>
            <a:endParaRPr lang="en-US" sz="1800" dirty="0"/>
          </a:p>
          <a:p>
            <a:pPr lvl="1"/>
            <a:r>
              <a:rPr lang="en-US" sz="1800" dirty="0"/>
              <a:t>Dialogic Dimension: Voice as Interaction: how writers engage with other voices in the academic conversation</a:t>
            </a:r>
          </a:p>
          <a:p>
            <a:pPr lvl="1"/>
            <a:endParaRPr lang="en-US" sz="1800" dirty="0"/>
          </a:p>
          <a:p>
            <a:r>
              <a:rPr lang="en-US" dirty="0"/>
              <a:t>The ongoing construction of the model highlight the interplay among three intersecting dimensions—Individual, Social, and Dialogic dimensions of multilingual writers’ authorial voice. Each dimension brings unique influences and tensions to the construction of authorial voice.</a:t>
            </a:r>
          </a:p>
          <a:p>
            <a:pPr lvl="1"/>
            <a:r>
              <a:rPr lang="en-US" dirty="0"/>
              <a:t>For example, one of the strategies identified—</a:t>
            </a:r>
            <a:r>
              <a:rPr lang="en-US" dirty="0" err="1"/>
              <a:t>internalised</a:t>
            </a:r>
            <a:r>
              <a:rPr lang="en-US" dirty="0"/>
              <a:t> knowledge display—involves multilingual writers using narrative structure, extensive referencing, and descriptive </a:t>
            </a:r>
            <a:r>
              <a:rPr lang="en-US" dirty="0" err="1"/>
              <a:t>summarisation</a:t>
            </a:r>
            <a:r>
              <a:rPr lang="en-US" dirty="0"/>
              <a:t>, often with little analytical commentary or personal insight. This approach reflects their attempt to demonstrate academic understanding, shaped by both the </a:t>
            </a:r>
            <a:r>
              <a:rPr lang="en-US" b="1" dirty="0"/>
              <a:t>social dimension </a:t>
            </a:r>
            <a:r>
              <a:rPr lang="en-US" dirty="0"/>
              <a:t>(the need to align with dominant academic norms) and the </a:t>
            </a:r>
            <a:r>
              <a:rPr lang="en-US" b="1" dirty="0"/>
              <a:t>individual dimension </a:t>
            </a:r>
            <a:r>
              <a:rPr lang="en-US" dirty="0"/>
              <a:t>(the belief, shaped by prior linguistic and cultural practices, that extensive referencing enhances credibility).</a:t>
            </a:r>
            <a:endParaRPr lang="en-GB" dirty="0"/>
          </a:p>
          <a:p>
            <a:pPr lvl="1"/>
            <a:endParaRPr lang="en-US" dirty="0"/>
          </a:p>
          <a:p>
            <a:pPr lvl="1"/>
            <a:r>
              <a:rPr lang="en-US" dirty="0"/>
              <a:t>However, this strategy often coexists with a list of other strategies including the use of bare claims, where writers project a strong personal stance through assertive statements supported by minimal evidence. These claims are typically reinforced through emphatic adjectives or adverbs, reflecting a desire to convey confidence. This strategy emerges from the </a:t>
            </a:r>
            <a:r>
              <a:rPr lang="en-US" b="1" dirty="0"/>
              <a:t>dialogic dimension </a:t>
            </a:r>
            <a:r>
              <a:rPr lang="en-US" dirty="0"/>
              <a:t>(the need to engage and persuade readers) and again the </a:t>
            </a:r>
            <a:r>
              <a:rPr lang="en-US" b="1" dirty="0"/>
              <a:t>individual dimension </a:t>
            </a:r>
            <a:r>
              <a:rPr lang="en-US" dirty="0"/>
              <a:t>(a desire to project a personal voice within the text).</a:t>
            </a:r>
          </a:p>
          <a:p>
            <a:endParaRPr lang="en-US" dirty="0"/>
          </a:p>
          <a:p>
            <a:r>
              <a:rPr lang="en-US" dirty="0"/>
              <a:t>These intersections reflect the </a:t>
            </a:r>
            <a:r>
              <a:rPr lang="en-US" b="1" dirty="0">
                <a:solidFill>
                  <a:schemeClr val="accent1"/>
                </a:solidFill>
              </a:rPr>
              <a:t>complex negotiation multilingual writers undertake</a:t>
            </a:r>
            <a:r>
              <a:rPr lang="en-US" dirty="0"/>
              <a:t>—balancing their linguistic resources, disciplinary expectations, and interactional requirements to construct a legitimate, </a:t>
            </a:r>
            <a:r>
              <a:rPr lang="en-US" dirty="0" err="1"/>
              <a:t>recognised</a:t>
            </a:r>
            <a:r>
              <a:rPr lang="en-US" dirty="0"/>
              <a:t> authorial presence.</a:t>
            </a:r>
          </a:p>
          <a:p>
            <a:r>
              <a:rPr lang="en-US" dirty="0"/>
              <a:t>Current list of strategies identified in the study: Bare claims, Personal writing, Emotional language, List-like writing, </a:t>
            </a:r>
            <a:r>
              <a:rPr lang="en-US" dirty="0" err="1"/>
              <a:t>Internalised</a:t>
            </a:r>
            <a:r>
              <a:rPr lang="en-US" dirty="0"/>
              <a:t> Knowledge Display, </a:t>
            </a:r>
            <a:r>
              <a:rPr lang="en-GB" dirty="0"/>
              <a:t>Criticality display, Disciplinary Literacy. </a:t>
            </a:r>
            <a:endParaRPr lang="en-US" dirty="0"/>
          </a:p>
          <a:p>
            <a:endParaRPr lang="en-US" dirty="0"/>
          </a:p>
          <a:p>
            <a:endParaRPr lang="en-US" dirty="0"/>
          </a:p>
          <a:p>
            <a:endParaRPr lang="en-US" dirty="0"/>
          </a:p>
          <a:p>
            <a:pPr lvl="1"/>
            <a:endParaRPr lang="en-US" sz="1800" dirty="0"/>
          </a:p>
          <a:p>
            <a:pPr lvl="1"/>
            <a:endParaRPr lang="en-US" sz="1800" dirty="0"/>
          </a:p>
          <a:p>
            <a:pPr lvl="1"/>
            <a:endParaRPr lang="en-US" sz="1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4F7F1-DC06-ED41-B5CA-C455CB3CC4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928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467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904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93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18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6481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87736-4EE5-4EE8-A57D-27FF5377AC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306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F4246-56A0-AB15-602C-B6902485C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24A63-259E-05F9-B2CE-9A1032EDB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B8D07-EE12-5804-1B44-885DD61F87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D5E91C-4438-8ABD-7727-E70B096135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87736-4EE5-4EE8-A57D-27FF5377AC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98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D5B-DF91-DE0F-2249-B21432246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DD586F-BD63-D9F7-B0B1-1B2E2F159E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1372D9-F790-DFED-8244-7A0D95021F68}"/>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5" name="Footer Placeholder 4">
            <a:extLst>
              <a:ext uri="{FF2B5EF4-FFF2-40B4-BE49-F238E27FC236}">
                <a16:creationId xmlns:a16="http://schemas.microsoft.com/office/drawing/2014/main" id="{F962A2EF-5AEE-90DA-7384-9E2125E556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47050C-C690-462A-2C1F-D0EC710BF7FD}"/>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201030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D388-9242-9F9B-90C3-D68A829941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4092E1-C234-9FF4-F945-1208051C2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A426F-F42A-87FF-78F2-72BB6AE84EC7}"/>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5" name="Footer Placeholder 4">
            <a:extLst>
              <a:ext uri="{FF2B5EF4-FFF2-40B4-BE49-F238E27FC236}">
                <a16:creationId xmlns:a16="http://schemas.microsoft.com/office/drawing/2014/main" id="{10BDF29C-CCEF-B82D-4BED-54AD5E77C1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0D0BD-665C-87E9-FAA8-68F52BBD8BB0}"/>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2859804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4/16/2025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06447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4/16/2025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7789707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4/16/2025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26422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4/16/2025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0982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4/16/2025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11679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4/16/2025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601551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674667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20281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13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23841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005D3-ABF3-62F3-590E-D2F8B020C2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351269-8324-C573-CA91-08CE97C29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83B5D-484D-B889-39B6-3BD3E9A46127}"/>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5" name="Footer Placeholder 4">
            <a:extLst>
              <a:ext uri="{FF2B5EF4-FFF2-40B4-BE49-F238E27FC236}">
                <a16:creationId xmlns:a16="http://schemas.microsoft.com/office/drawing/2014/main" id="{F7412D4D-CC27-70CE-DFC3-61EA6850CE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229CD-7418-A12B-1361-4057F9736296}"/>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5253482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71180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0061340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715471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3653565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5912887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6507744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4/16/2025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4544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5AE9-8A0B-7309-6076-E0769E20F8E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75E850C-F789-DFC9-F503-19C146288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33D3F4F-9B6A-3C2E-436D-3A204BF5C4EE}"/>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5" name="Footer Placeholder 4">
            <a:extLst>
              <a:ext uri="{FF2B5EF4-FFF2-40B4-BE49-F238E27FC236}">
                <a16:creationId xmlns:a16="http://schemas.microsoft.com/office/drawing/2014/main" id="{979232A4-44AC-A621-4521-699D6C72A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13CF8A-6791-EF56-AAF5-B11B6F8F925F}"/>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1488654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7333-B329-8216-7D37-D3F331656DD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985604B-61AB-0658-FEA2-961B407FAB1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EC45F0-3F03-514A-28DC-23BB625E0EF6}"/>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5" name="Footer Placeholder 4">
            <a:extLst>
              <a:ext uri="{FF2B5EF4-FFF2-40B4-BE49-F238E27FC236}">
                <a16:creationId xmlns:a16="http://schemas.microsoft.com/office/drawing/2014/main" id="{A7EE75DD-716C-9474-D9AB-17F9AFBA9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613204-0F87-6AB8-924E-23841AA48A09}"/>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3640023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B586B-733F-E022-C8B0-1EE39C12396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D5EFB62-7A2A-AF42-B6F5-7ABB6909F2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3E973F-E238-FA20-804C-4E5B61FC8CE2}"/>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5" name="Footer Placeholder 4">
            <a:extLst>
              <a:ext uri="{FF2B5EF4-FFF2-40B4-BE49-F238E27FC236}">
                <a16:creationId xmlns:a16="http://schemas.microsoft.com/office/drawing/2014/main" id="{996035E8-699E-6F84-70E8-CA227D7C3B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7D6EB-564E-9A4D-C547-DD42D29CB0F5}"/>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51230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CL Title slide 1">
    <p:spTree>
      <p:nvGrpSpPr>
        <p:cNvPr id="1" name=""/>
        <p:cNvGrpSpPr/>
        <p:nvPr/>
      </p:nvGrpSpPr>
      <p:grpSpPr>
        <a:xfrm>
          <a:off x="0" y="0"/>
          <a:ext cx="0" cy="0"/>
          <a:chOff x="0" y="0"/>
          <a:chExt cx="0" cy="0"/>
        </a:xfrm>
      </p:grpSpPr>
      <p:sp>
        <p:nvSpPr>
          <p:cNvPr id="2" name="UCL Branding background">
            <a:extLst>
              <a:ext uri="{FF2B5EF4-FFF2-40B4-BE49-F238E27FC236}">
                <a16:creationId xmlns:a16="http://schemas.microsoft.com/office/drawing/2014/main" id="{EA4C8DDC-D29E-5E43-9BC2-FD84B2117884}"/>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UCL Branding"/>
          <p:cNvPicPr>
            <a:picLocks noChangeAspect="1"/>
          </p:cNvPicPr>
          <p:nvPr userDrawn="1"/>
        </p:nvPicPr>
        <p:blipFill>
          <a:blip r:embed="rId2"/>
          <a:srcRect/>
          <a:stretch/>
        </p:blipFill>
        <p:spPr>
          <a:xfrm>
            <a:off x="-1" y="0"/>
            <a:ext cx="12193200" cy="1342371"/>
          </a:xfrm>
          <a:prstGeom prst="rect">
            <a:avLst/>
          </a:prstGeom>
        </p:spPr>
      </p:pic>
      <p:sp>
        <p:nvSpPr>
          <p:cNvPr id="13" name="Faculty, Department title">
            <a:extLst>
              <a:ext uri="{FF2B5EF4-FFF2-40B4-BE49-F238E27FC236}">
                <a16:creationId xmlns:a16="http://schemas.microsoft.com/office/drawing/2014/main" id="{7B844C1D-C9E2-A040-B3FD-0E3861E051D8}"/>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a:t>Faculty, Department</a:t>
            </a:r>
          </a:p>
          <a:p>
            <a:pPr lvl="0"/>
            <a:endParaRPr lang="en-GB"/>
          </a:p>
          <a:p>
            <a:pPr lvl="0"/>
            <a:endParaRPr lang="en-GB"/>
          </a:p>
        </p:txBody>
      </p:sp>
      <p:sp>
        <p:nvSpPr>
          <p:cNvPr id="9" name="Main image" descr="Image">
            <a:extLst>
              <a:ext uri="{FF2B5EF4-FFF2-40B4-BE49-F238E27FC236}">
                <a16:creationId xmlns:a16="http://schemas.microsoft.com/office/drawing/2014/main" id="{FD55159A-63D1-334F-B344-448B05BC84B5}"/>
              </a:ext>
            </a:extLst>
          </p:cNvPr>
          <p:cNvSpPr>
            <a:spLocks noGrp="1"/>
          </p:cNvSpPr>
          <p:nvPr>
            <p:ph type="pic" sz="quarter" idx="11" hasCustomPrompt="1"/>
          </p:nvPr>
        </p:nvSpPr>
        <p:spPr>
          <a:xfrm>
            <a:off x="0" y="1440000"/>
            <a:ext cx="12192000" cy="5421086"/>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sp>
        <p:nvSpPr>
          <p:cNvPr id="11" name="Main Headline" descr="Headline">
            <a:extLst>
              <a:ext uri="{FF2B5EF4-FFF2-40B4-BE49-F238E27FC236}">
                <a16:creationId xmlns:a16="http://schemas.microsoft.com/office/drawing/2014/main" id="{6D1BEB54-27B8-4348-8671-D93B41DC5E26}"/>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a:t>Main headline,</a:t>
            </a:r>
            <a:br>
              <a:rPr lang="en-US"/>
            </a:br>
            <a:r>
              <a:rPr lang="en-US"/>
              <a:t>Arial 44pt bold</a:t>
            </a:r>
          </a:p>
        </p:txBody>
      </p:sp>
    </p:spTree>
    <p:extLst>
      <p:ext uri="{BB962C8B-B14F-4D97-AF65-F5344CB8AC3E}">
        <p14:creationId xmlns:p14="http://schemas.microsoft.com/office/powerpoint/2010/main" val="5865101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94D2-8E1F-1E70-9897-FC97DCB74B2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1E1393B-8978-6FB1-E440-5C11302BB0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7D2BE00-D64A-E40F-C216-ED2E165C03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53EDD1D-B0DC-8790-30AE-3B8B4D88679C}"/>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6" name="Footer Placeholder 5">
            <a:extLst>
              <a:ext uri="{FF2B5EF4-FFF2-40B4-BE49-F238E27FC236}">
                <a16:creationId xmlns:a16="http://schemas.microsoft.com/office/drawing/2014/main" id="{B24A1112-EB55-23DD-188A-B3B077A77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534F81-1A7A-45E1-34E8-32ACED0EE2F4}"/>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6387372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1B59-475A-4ED0-8A4A-FD293280020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0740B31-3C24-235F-0503-38D970DB13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9376078-614C-3207-049D-6DF25C7384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9149A4-9CDA-31B1-1D20-1C5380998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CFFBC2-2AF3-B60B-9C58-F8EB6B4EEF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CD6E60A-EBC8-4F85-F396-2A5154D75A64}"/>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8" name="Footer Placeholder 7">
            <a:extLst>
              <a:ext uri="{FF2B5EF4-FFF2-40B4-BE49-F238E27FC236}">
                <a16:creationId xmlns:a16="http://schemas.microsoft.com/office/drawing/2014/main" id="{8CF76BFF-A40C-48F6-52E4-518A08A3FE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FCD111-A205-554F-F392-5B54D15AF653}"/>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1215408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9E84-6865-DBF1-3555-F65DEE099A6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4A486C1-1F51-EAE1-6814-14A3367DA6AB}"/>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4" name="Footer Placeholder 3">
            <a:extLst>
              <a:ext uri="{FF2B5EF4-FFF2-40B4-BE49-F238E27FC236}">
                <a16:creationId xmlns:a16="http://schemas.microsoft.com/office/drawing/2014/main" id="{F5AD1C53-0BA6-7156-47B4-644040299F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398D85-618F-8A6B-3C2D-751873089798}"/>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8172436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27FEF-D77D-CCA8-1691-D5F10F9D28B8}"/>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3" name="Footer Placeholder 2">
            <a:extLst>
              <a:ext uri="{FF2B5EF4-FFF2-40B4-BE49-F238E27FC236}">
                <a16:creationId xmlns:a16="http://schemas.microsoft.com/office/drawing/2014/main" id="{39E6450F-6F94-091E-5A74-3C9211BF88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5EA4BC-E312-174C-C536-A6FCDB5B760E}"/>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18482849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67CF-D422-743F-BFC7-5D0BE6374B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537CD63-AE52-28EE-9AEA-DF40E805E3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016858B-BCEC-EAD3-EF2F-2B18092BE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A9EC84-E1CE-86A5-CC77-D57E92AF49A2}"/>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6" name="Footer Placeholder 5">
            <a:extLst>
              <a:ext uri="{FF2B5EF4-FFF2-40B4-BE49-F238E27FC236}">
                <a16:creationId xmlns:a16="http://schemas.microsoft.com/office/drawing/2014/main" id="{E82B6CB0-9974-AD63-21E2-BDFE88AB79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626F3D-BD94-1740-B78D-AF9A6D0611E0}"/>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15942338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5508-7BCD-E38B-A28A-A69BCC2D19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CBBE64-1864-9B08-36A4-7A65D99749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B8519B-BFDE-E075-5DF0-D6F8702C8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E1EBB1-7050-340B-EC0C-7BC31FBDDCD2}"/>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6" name="Footer Placeholder 5">
            <a:extLst>
              <a:ext uri="{FF2B5EF4-FFF2-40B4-BE49-F238E27FC236}">
                <a16:creationId xmlns:a16="http://schemas.microsoft.com/office/drawing/2014/main" id="{C108521A-4EA0-E9F6-14C3-F7ADE59D64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A69560-18A4-1821-CAA2-E83527BCE466}"/>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1781985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602B8-CE7E-10F9-8AD3-6BE4160F61C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D93B4F3-39C0-93ED-0E89-324D900F555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0A25AA3-88C9-8F9B-A529-DF45D720E57A}"/>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5" name="Footer Placeholder 4">
            <a:extLst>
              <a:ext uri="{FF2B5EF4-FFF2-40B4-BE49-F238E27FC236}">
                <a16:creationId xmlns:a16="http://schemas.microsoft.com/office/drawing/2014/main" id="{4B602C97-2B51-8CFC-7602-EAAB942B95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9BBDCE-74EF-4024-5901-81C282813EBE}"/>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0352724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FB7B70-FFAD-B50B-DB4E-43768B79F8D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86F5D3E-5DCE-4C99-EC46-26F61505E6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F4BC695-90F6-1B92-B5C8-47D4095F428A}"/>
              </a:ext>
            </a:extLst>
          </p:cNvPr>
          <p:cNvSpPr>
            <a:spLocks noGrp="1"/>
          </p:cNvSpPr>
          <p:nvPr>
            <p:ph type="dt" sz="half" idx="10"/>
          </p:nvPr>
        </p:nvSpPr>
        <p:spPr/>
        <p:txBody>
          <a:bodyPr/>
          <a:lstStyle/>
          <a:p>
            <a:fld id="{EDAE361A-292F-4A2F-B41C-105FDF005D2D}" type="datetimeFigureOut">
              <a:rPr lang="en-GB" smtClean="0"/>
              <a:t>16/04/2025</a:t>
            </a:fld>
            <a:endParaRPr lang="en-GB"/>
          </a:p>
        </p:txBody>
      </p:sp>
      <p:sp>
        <p:nvSpPr>
          <p:cNvPr id="5" name="Footer Placeholder 4">
            <a:extLst>
              <a:ext uri="{FF2B5EF4-FFF2-40B4-BE49-F238E27FC236}">
                <a16:creationId xmlns:a16="http://schemas.microsoft.com/office/drawing/2014/main" id="{352E638C-AE93-72E6-BBE2-26BC587769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DF3FF7-620B-1DA6-325E-6A4F4F4A30C3}"/>
              </a:ext>
            </a:extLst>
          </p:cNvPr>
          <p:cNvSpPr>
            <a:spLocks noGrp="1"/>
          </p:cNvSpPr>
          <p:nvPr>
            <p:ph type="sldNum" sz="quarter" idx="12"/>
          </p:nvPr>
        </p:nvSpPr>
        <p:spPr/>
        <p:txBody>
          <a:bodyPr/>
          <a:lstStyle/>
          <a:p>
            <a:fld id="{2568AE68-6D15-4213-9E2A-47C9C097948C}" type="slidenum">
              <a:rPr lang="en-GB" smtClean="0"/>
              <a:t>‹#›</a:t>
            </a:fld>
            <a:endParaRPr lang="en-GB"/>
          </a:p>
        </p:txBody>
      </p:sp>
    </p:spTree>
    <p:extLst>
      <p:ext uri="{BB962C8B-B14F-4D97-AF65-F5344CB8AC3E}">
        <p14:creationId xmlns:p14="http://schemas.microsoft.com/office/powerpoint/2010/main" val="2289092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CL Title slide 3">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7E0FC6D2-4499-5C4C-8C93-C7590708B796}"/>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descr="Image">
            <a:extLst>
              <a:ext uri="{FF2B5EF4-FFF2-40B4-BE49-F238E27FC236}">
                <a16:creationId xmlns:a16="http://schemas.microsoft.com/office/drawing/2014/main" id="{D7C34FC0-F8B1-D041-9578-733D7F3C687D}"/>
              </a:ext>
            </a:extLst>
          </p:cNvPr>
          <p:cNvSpPr>
            <a:spLocks noGrp="1"/>
          </p:cNvSpPr>
          <p:nvPr>
            <p:ph type="pic" sz="quarter" idx="12" hasCustomPrompt="1"/>
          </p:nvPr>
        </p:nvSpPr>
        <p:spPr>
          <a:xfrm>
            <a:off x="0" y="1440000"/>
            <a:ext cx="12192000" cy="5421086"/>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sp>
        <p:nvSpPr>
          <p:cNvPr id="10" name="Main Headline" descr="Headline">
            <a:extLst>
              <a:ext uri="{FF2B5EF4-FFF2-40B4-BE49-F238E27FC236}">
                <a16:creationId xmlns:a16="http://schemas.microsoft.com/office/drawing/2014/main" id="{5F848594-69CD-DA4E-BB25-23F671A7C1BC}"/>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a:t>Main headline,</a:t>
            </a:r>
            <a:br>
              <a:rPr lang="en-US"/>
            </a:br>
            <a:r>
              <a:rPr lang="en-US"/>
              <a:t>Arial 44pt bold</a:t>
            </a:r>
          </a:p>
        </p:txBody>
      </p:sp>
      <p:sp>
        <p:nvSpPr>
          <p:cNvPr id="5" name="Sub Heading" descr="Sub heading">
            <a:extLst>
              <a:ext uri="{FF2B5EF4-FFF2-40B4-BE49-F238E27FC236}">
                <a16:creationId xmlns:a16="http://schemas.microsoft.com/office/drawing/2014/main" id="{D5AB2EC5-97D3-8D44-BB0B-9125E87D1F9D}"/>
              </a:ext>
            </a:extLst>
          </p:cNvPr>
          <p:cNvSpPr>
            <a:spLocks noGrp="1"/>
          </p:cNvSpPr>
          <p:nvPr>
            <p:ph type="body" sz="quarter" idx="11"/>
          </p:nvPr>
        </p:nvSpPr>
        <p:spPr>
          <a:xfrm>
            <a:off x="359999" y="3239999"/>
            <a:ext cx="6840000" cy="651777"/>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aseline="0">
                <a:solidFill>
                  <a:schemeClr val="tx1"/>
                </a:solidFill>
                <a:latin typeface="Arial" panose="020B0604020202020204" pitchFamily="34" charset="0"/>
                <a:cs typeface="Arial" panose="020B0604020202020204" pitchFamily="34" charset="0"/>
              </a:rPr>
              <a:t>Edit Master text styles</a:t>
            </a:r>
          </a:p>
        </p:txBody>
      </p:sp>
      <p:pic>
        <p:nvPicPr>
          <p:cNvPr id="3" name="UCL Branding">
            <a:extLst>
              <a:ext uri="{FF2B5EF4-FFF2-40B4-BE49-F238E27FC236}">
                <a16:creationId xmlns:a16="http://schemas.microsoft.com/office/drawing/2014/main" id="{EF2D41C7-D700-BF17-C0DE-77C45727DB32}"/>
              </a:ext>
            </a:extLst>
          </p:cNvPr>
          <p:cNvPicPr>
            <a:picLocks noChangeAspect="1"/>
          </p:cNvPicPr>
          <p:nvPr userDrawn="1"/>
        </p:nvPicPr>
        <p:blipFill>
          <a:blip r:embed="rId2"/>
          <a:srcRect/>
          <a:stretch/>
        </p:blipFill>
        <p:spPr>
          <a:xfrm>
            <a:off x="-1" y="0"/>
            <a:ext cx="12193200" cy="1342371"/>
          </a:xfrm>
          <a:prstGeom prst="rect">
            <a:avLst/>
          </a:prstGeom>
        </p:spPr>
      </p:pic>
      <p:sp>
        <p:nvSpPr>
          <p:cNvPr id="4" name="Faculty, Department title">
            <a:extLst>
              <a:ext uri="{FF2B5EF4-FFF2-40B4-BE49-F238E27FC236}">
                <a16:creationId xmlns:a16="http://schemas.microsoft.com/office/drawing/2014/main" id="{08D5C88A-81D8-181C-4594-B90FC9D790E9}"/>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a:t>Faculty, Department</a:t>
            </a:r>
          </a:p>
          <a:p>
            <a:pPr lvl="0"/>
            <a:endParaRPr lang="en-GB"/>
          </a:p>
          <a:p>
            <a:pPr lvl="0"/>
            <a:endParaRPr lang="en-GB"/>
          </a:p>
        </p:txBody>
      </p:sp>
    </p:spTree>
    <p:extLst>
      <p:ext uri="{BB962C8B-B14F-4D97-AF65-F5344CB8AC3E}">
        <p14:creationId xmlns:p14="http://schemas.microsoft.com/office/powerpoint/2010/main" val="3409920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CL Title slide 2 - single line headline">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FD8CE85-9178-344E-BC9E-19B545ECA60C}"/>
              </a:ext>
            </a:extLst>
          </p:cNvPr>
          <p:cNvSpPr/>
          <p:nvPr userDrawn="1"/>
        </p:nvSpPr>
        <p:spPr>
          <a:xfrm>
            <a:off x="0" y="-1"/>
            <a:ext cx="12192000" cy="252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ain Headline" descr="Headline">
            <a:extLst>
              <a:ext uri="{FF2B5EF4-FFF2-40B4-BE49-F238E27FC236}">
                <a16:creationId xmlns:a16="http://schemas.microsoft.com/office/drawing/2014/main" id="{14916FEE-2CA1-274A-AB9A-27AE550ED61F}"/>
              </a:ext>
            </a:extLst>
          </p:cNvPr>
          <p:cNvSpPr>
            <a:spLocks noGrp="1" noChangeArrowheads="1"/>
          </p:cNvSpPr>
          <p:nvPr>
            <p:ph type="title" hasCustomPrompt="1"/>
          </p:nvPr>
        </p:nvSpPr>
        <p:spPr bwMode="auto">
          <a:xfrm>
            <a:off x="360000" y="1620000"/>
            <a:ext cx="10800690" cy="8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t>Main headline, Arial 44pt bold</a:t>
            </a:r>
            <a:br>
              <a:rPr lang="en-US"/>
            </a:br>
            <a:endParaRPr lang="en-US" altLang="en-US"/>
          </a:p>
        </p:txBody>
      </p:sp>
      <p:sp>
        <p:nvSpPr>
          <p:cNvPr id="11" name="Picture " descr="Image">
            <a:extLst>
              <a:ext uri="{FF2B5EF4-FFF2-40B4-BE49-F238E27FC236}">
                <a16:creationId xmlns:a16="http://schemas.microsoft.com/office/drawing/2014/main" id="{7AAB61C2-2ECC-1549-9211-9297F9B818DB}"/>
              </a:ext>
            </a:extLst>
          </p:cNvPr>
          <p:cNvSpPr>
            <a:spLocks noGrp="1"/>
          </p:cNvSpPr>
          <p:nvPr>
            <p:ph type="pic" sz="quarter" idx="12" hasCustomPrompt="1"/>
          </p:nvPr>
        </p:nvSpPr>
        <p:spPr>
          <a:xfrm>
            <a:off x="0" y="2505456"/>
            <a:ext cx="12192000" cy="4352544"/>
          </a:xfrm>
          <a:ln>
            <a:noFill/>
          </a:ln>
        </p:spPr>
        <p:txBody>
          <a:bodyPr anchor="b" anchorCtr="0"/>
          <a:lstStyle>
            <a:lvl1pPr marL="11112" indent="0" algn="ctr">
              <a:buNone/>
              <a:defRPr sz="2400"/>
            </a:lvl1pPr>
          </a:lstStyle>
          <a:p>
            <a:r>
              <a:rPr lang="en-GB"/>
              <a:t>Click to add picture</a:t>
            </a:r>
            <a:br>
              <a:rPr lang="en-GB"/>
            </a:br>
            <a:endParaRPr lang="en-GB"/>
          </a:p>
          <a:p>
            <a:endParaRPr lang="en-US"/>
          </a:p>
          <a:p>
            <a:endParaRPr lang="en-US"/>
          </a:p>
          <a:p>
            <a:endParaRPr lang="en-US"/>
          </a:p>
        </p:txBody>
      </p:sp>
      <p:pic>
        <p:nvPicPr>
          <p:cNvPr id="4" name="UCL Branding">
            <a:extLst>
              <a:ext uri="{FF2B5EF4-FFF2-40B4-BE49-F238E27FC236}">
                <a16:creationId xmlns:a16="http://schemas.microsoft.com/office/drawing/2014/main" id="{362E845B-D111-D59E-A576-B2C25816A338}"/>
              </a:ext>
            </a:extLst>
          </p:cNvPr>
          <p:cNvPicPr>
            <a:picLocks noChangeAspect="1"/>
          </p:cNvPicPr>
          <p:nvPr userDrawn="1"/>
        </p:nvPicPr>
        <p:blipFill>
          <a:blip r:embed="rId2"/>
          <a:srcRect/>
          <a:stretch/>
        </p:blipFill>
        <p:spPr>
          <a:xfrm>
            <a:off x="-1" y="0"/>
            <a:ext cx="12193200" cy="1342371"/>
          </a:xfrm>
          <a:prstGeom prst="rect">
            <a:avLst/>
          </a:prstGeom>
        </p:spPr>
      </p:pic>
      <p:sp>
        <p:nvSpPr>
          <p:cNvPr id="5" name="Faculty, Department title">
            <a:extLst>
              <a:ext uri="{FF2B5EF4-FFF2-40B4-BE49-F238E27FC236}">
                <a16:creationId xmlns:a16="http://schemas.microsoft.com/office/drawing/2014/main" id="{5F98E82A-1584-B369-B448-5ECF3608D0ED}"/>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a:t>Faculty, Department</a:t>
            </a:r>
          </a:p>
          <a:p>
            <a:pPr lvl="0"/>
            <a:endParaRPr lang="en-GB"/>
          </a:p>
          <a:p>
            <a:pPr lvl="0"/>
            <a:endParaRPr lang="en-GB"/>
          </a:p>
        </p:txBody>
      </p:sp>
    </p:spTree>
    <p:extLst>
      <p:ext uri="{BB962C8B-B14F-4D97-AF65-F5344CB8AC3E}">
        <p14:creationId xmlns:p14="http://schemas.microsoft.com/office/powerpoint/2010/main" val="316040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CL Title - Double line - no imag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271759B8-0ABB-3643-884B-0A918443C549}"/>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ckground">
            <a:extLst>
              <a:ext uri="{FF2B5EF4-FFF2-40B4-BE49-F238E27FC236}">
                <a16:creationId xmlns:a16="http://schemas.microsoft.com/office/drawing/2014/main" id="{8FD8CE85-9178-344E-BC9E-19B545ECA60C}"/>
              </a:ext>
              <a:ext uri="{C183D7F6-B498-43B3-948B-1728B52AA6E4}">
                <adec:decorative xmlns:adec="http://schemas.microsoft.com/office/drawing/2017/decorative" val="1"/>
              </a:ext>
            </a:extLst>
          </p:cNvPr>
          <p:cNvSpPr/>
          <p:nvPr/>
        </p:nvSpPr>
        <p:spPr>
          <a:xfrm>
            <a:off x="0" y="1440000"/>
            <a:ext cx="12192000" cy="1679261"/>
          </a:xfrm>
          <a:prstGeom prst="rect">
            <a:avLst/>
          </a:prstGeom>
          <a:solidFill>
            <a:srgbClr val="500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in Headline" descr="Headline">
            <a:extLst>
              <a:ext uri="{FF2B5EF4-FFF2-40B4-BE49-F238E27FC236}">
                <a16:creationId xmlns:a16="http://schemas.microsoft.com/office/drawing/2014/main" id="{0AFC6B55-24BD-7545-82A9-DD37164DF15B}"/>
              </a:ext>
            </a:extLst>
          </p:cNvPr>
          <p:cNvSpPr>
            <a:spLocks noGrp="1" noChangeArrowheads="1"/>
          </p:cNvSpPr>
          <p:nvPr>
            <p:ph type="title" hasCustomPrompt="1"/>
          </p:nvPr>
        </p:nvSpPr>
        <p:spPr bwMode="auto">
          <a:xfrm>
            <a:off x="360000" y="1620000"/>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solidFill>
                  <a:schemeClr val="bg1"/>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t>Main headline, Arial 44pt bold</a:t>
            </a:r>
            <a:br>
              <a:rPr lang="en-US"/>
            </a:br>
            <a:endParaRPr lang="en-US" altLang="en-US"/>
          </a:p>
        </p:txBody>
      </p:sp>
      <p:sp>
        <p:nvSpPr>
          <p:cNvPr id="10" name="Sub Heading" descr="Sub heading">
            <a:extLst>
              <a:ext uri="{FF2B5EF4-FFF2-40B4-BE49-F238E27FC236}">
                <a16:creationId xmlns:a16="http://schemas.microsoft.com/office/drawing/2014/main" id="{790EF792-5BFA-7942-944E-20B5F5BA61DD}"/>
              </a:ext>
            </a:extLst>
          </p:cNvPr>
          <p:cNvSpPr>
            <a:spLocks noGrp="1"/>
          </p:cNvSpPr>
          <p:nvPr>
            <p:ph type="body" sz="quarter" idx="11"/>
          </p:nvPr>
        </p:nvSpPr>
        <p:spPr>
          <a:xfrm>
            <a:off x="359999" y="3420000"/>
            <a:ext cx="9000000" cy="19080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lvl="0"/>
            <a:r>
              <a:rPr lang="en-US"/>
              <a:t>Edit Master text styles</a:t>
            </a:r>
          </a:p>
        </p:txBody>
      </p:sp>
      <p:pic>
        <p:nvPicPr>
          <p:cNvPr id="4" name="UCL Branding">
            <a:extLst>
              <a:ext uri="{FF2B5EF4-FFF2-40B4-BE49-F238E27FC236}">
                <a16:creationId xmlns:a16="http://schemas.microsoft.com/office/drawing/2014/main" id="{07BCF40B-8328-7694-9747-3F22F8A8181A}"/>
              </a:ext>
            </a:extLst>
          </p:cNvPr>
          <p:cNvPicPr>
            <a:picLocks noChangeAspect="1"/>
          </p:cNvPicPr>
          <p:nvPr userDrawn="1"/>
        </p:nvPicPr>
        <p:blipFill>
          <a:blip r:embed="rId2"/>
          <a:srcRect/>
          <a:stretch/>
        </p:blipFill>
        <p:spPr>
          <a:xfrm>
            <a:off x="-1" y="0"/>
            <a:ext cx="12193200" cy="1342371"/>
          </a:xfrm>
          <a:prstGeom prst="rect">
            <a:avLst/>
          </a:prstGeom>
        </p:spPr>
      </p:pic>
      <p:sp>
        <p:nvSpPr>
          <p:cNvPr id="5" name="Faculty, Department title">
            <a:extLst>
              <a:ext uri="{FF2B5EF4-FFF2-40B4-BE49-F238E27FC236}">
                <a16:creationId xmlns:a16="http://schemas.microsoft.com/office/drawing/2014/main" id="{20F85C6E-D706-4E2F-1E1D-0B94DB294C26}"/>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a:t>Faculty, Department</a:t>
            </a:r>
          </a:p>
          <a:p>
            <a:pPr lvl="0"/>
            <a:endParaRPr lang="en-GB"/>
          </a:p>
          <a:p>
            <a:pPr lvl="0"/>
            <a:endParaRPr lang="en-GB"/>
          </a:p>
        </p:txBody>
      </p:sp>
    </p:spTree>
    <p:extLst>
      <p:ext uri="{BB962C8B-B14F-4D97-AF65-F5344CB8AC3E}">
        <p14:creationId xmlns:p14="http://schemas.microsoft.com/office/powerpoint/2010/main" val="30666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CL Title  - Double line - half imag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59606069-DCB2-E341-97E0-98600856E2E5}"/>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descr="Image">
            <a:extLst>
              <a:ext uri="{FF2B5EF4-FFF2-40B4-BE49-F238E27FC236}">
                <a16:creationId xmlns:a16="http://schemas.microsoft.com/office/drawing/2014/main" id="{A724F846-9E16-0743-9A5C-ED2946248F5A}"/>
              </a:ext>
            </a:extLst>
          </p:cNvPr>
          <p:cNvSpPr>
            <a:spLocks noGrp="1"/>
          </p:cNvSpPr>
          <p:nvPr>
            <p:ph type="pic" sz="quarter" idx="12" hasCustomPrompt="1"/>
          </p:nvPr>
        </p:nvSpPr>
        <p:spPr>
          <a:xfrm>
            <a:off x="0" y="1436914"/>
            <a:ext cx="12192000" cy="1682804"/>
          </a:xfrm>
          <a:ln>
            <a:noFill/>
          </a:ln>
        </p:spPr>
        <p:txBody>
          <a:bodyPr anchor="b" anchorCtr="0"/>
          <a:lstStyle>
            <a:lvl1pPr marL="11112" indent="0" algn="ctr">
              <a:buNone/>
              <a:defRPr sz="2400"/>
            </a:lvl1pPr>
          </a:lstStyle>
          <a:p>
            <a:r>
              <a:rPr lang="en-GB"/>
              <a:t>Click to add picture</a:t>
            </a:r>
            <a:br>
              <a:rPr lang="en-GB"/>
            </a:br>
            <a:endParaRPr lang="en-GB"/>
          </a:p>
        </p:txBody>
      </p:sp>
      <p:sp>
        <p:nvSpPr>
          <p:cNvPr id="2" name="Background">
            <a:extLst>
              <a:ext uri="{FF2B5EF4-FFF2-40B4-BE49-F238E27FC236}">
                <a16:creationId xmlns:a16="http://schemas.microsoft.com/office/drawing/2014/main" id="{8FD8CE85-9178-344E-BC9E-19B545ECA60C}"/>
              </a:ext>
              <a:ext uri="{C183D7F6-B498-43B3-948B-1728B52AA6E4}">
                <adec:decorative xmlns:adec="http://schemas.microsoft.com/office/drawing/2017/decorative" val="1"/>
              </a:ext>
            </a:extLst>
          </p:cNvPr>
          <p:cNvSpPr/>
          <p:nvPr/>
        </p:nvSpPr>
        <p:spPr>
          <a:xfrm flipV="1">
            <a:off x="0" y="3122579"/>
            <a:ext cx="12192000" cy="3735421"/>
          </a:xfrm>
          <a:prstGeom prst="rect">
            <a:avLst/>
          </a:prstGeom>
          <a:solidFill>
            <a:srgbClr val="500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in Headline" descr="Headline">
            <a:extLst>
              <a:ext uri="{FF2B5EF4-FFF2-40B4-BE49-F238E27FC236}">
                <a16:creationId xmlns:a16="http://schemas.microsoft.com/office/drawing/2014/main" id="{F393605F-7BBC-284E-8DAE-0B5B84113824}"/>
              </a:ext>
            </a:extLst>
          </p:cNvPr>
          <p:cNvSpPr>
            <a:spLocks noGrp="1" noChangeArrowheads="1"/>
          </p:cNvSpPr>
          <p:nvPr>
            <p:ph type="title" hasCustomPrompt="1"/>
          </p:nvPr>
        </p:nvSpPr>
        <p:spPr bwMode="auto">
          <a:xfrm>
            <a:off x="360000" y="3470479"/>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solidFill>
                  <a:schemeClr val="bg1"/>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t>Main headline, Arial 44pt bold</a:t>
            </a:r>
            <a:br>
              <a:rPr lang="en-US"/>
            </a:br>
            <a:endParaRPr lang="en-US" altLang="en-US"/>
          </a:p>
        </p:txBody>
      </p:sp>
      <p:sp>
        <p:nvSpPr>
          <p:cNvPr id="10" name="Sub Heading" descr="Sub heading">
            <a:extLst>
              <a:ext uri="{FF2B5EF4-FFF2-40B4-BE49-F238E27FC236}">
                <a16:creationId xmlns:a16="http://schemas.microsoft.com/office/drawing/2014/main" id="{790EF792-5BFA-7942-944E-20B5F5BA61DD}"/>
              </a:ext>
            </a:extLst>
          </p:cNvPr>
          <p:cNvSpPr>
            <a:spLocks noGrp="1"/>
          </p:cNvSpPr>
          <p:nvPr>
            <p:ph type="body" sz="quarter" idx="11"/>
          </p:nvPr>
        </p:nvSpPr>
        <p:spPr>
          <a:xfrm>
            <a:off x="359999" y="4950000"/>
            <a:ext cx="9000000" cy="19080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solidFill>
                  <a:schemeClr val="bg1"/>
                </a:solidFill>
              </a:defRPr>
            </a:lvl1pPr>
          </a:lstStyle>
          <a:p>
            <a:pPr lvl="0"/>
            <a:r>
              <a:rPr lang="en-US"/>
              <a:t>Edit Master text styles</a:t>
            </a:r>
          </a:p>
        </p:txBody>
      </p:sp>
      <p:pic>
        <p:nvPicPr>
          <p:cNvPr id="4" name="UCL Branding">
            <a:extLst>
              <a:ext uri="{FF2B5EF4-FFF2-40B4-BE49-F238E27FC236}">
                <a16:creationId xmlns:a16="http://schemas.microsoft.com/office/drawing/2014/main" id="{F1601990-086A-3194-6332-04D66FCC8A0F}"/>
              </a:ext>
            </a:extLst>
          </p:cNvPr>
          <p:cNvPicPr>
            <a:picLocks noChangeAspect="1"/>
          </p:cNvPicPr>
          <p:nvPr userDrawn="1"/>
        </p:nvPicPr>
        <p:blipFill>
          <a:blip r:embed="rId2"/>
          <a:srcRect/>
          <a:stretch/>
        </p:blipFill>
        <p:spPr>
          <a:xfrm>
            <a:off x="-1" y="0"/>
            <a:ext cx="12193200" cy="1342371"/>
          </a:xfrm>
          <a:prstGeom prst="rect">
            <a:avLst/>
          </a:prstGeom>
        </p:spPr>
      </p:pic>
      <p:sp>
        <p:nvSpPr>
          <p:cNvPr id="5" name="Faculty, Department title">
            <a:extLst>
              <a:ext uri="{FF2B5EF4-FFF2-40B4-BE49-F238E27FC236}">
                <a16:creationId xmlns:a16="http://schemas.microsoft.com/office/drawing/2014/main" id="{0198F25C-CB3B-40E5-789C-887736C98D01}"/>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a:t>Faculty, Department</a:t>
            </a:r>
          </a:p>
          <a:p>
            <a:pPr lvl="0"/>
            <a:endParaRPr lang="en-GB"/>
          </a:p>
          <a:p>
            <a:pPr lvl="0"/>
            <a:endParaRPr lang="en-GB"/>
          </a:p>
        </p:txBody>
      </p:sp>
    </p:spTree>
    <p:extLst>
      <p:ext uri="{BB962C8B-B14F-4D97-AF65-F5344CB8AC3E}">
        <p14:creationId xmlns:p14="http://schemas.microsoft.com/office/powerpoint/2010/main" val="272082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 section start 1">
    <p:spTree>
      <p:nvGrpSpPr>
        <p:cNvPr id="1" name=""/>
        <p:cNvGrpSpPr/>
        <p:nvPr/>
      </p:nvGrpSpPr>
      <p:grpSpPr>
        <a:xfrm>
          <a:off x="0" y="0"/>
          <a:ext cx="0" cy="0"/>
          <a:chOff x="0" y="0"/>
          <a:chExt cx="0" cy="0"/>
        </a:xfrm>
      </p:grpSpPr>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008000"/>
            <a:ext cx="10080000" cy="2880000"/>
          </a:xfrm>
          <a:solidFill>
            <a:srgbClr val="FFFFFF"/>
          </a:solidFill>
        </p:spPr>
        <p:txBody>
          <a:bodyPr lIns="360000" tIns="180000"/>
          <a:lstStyle>
            <a:lvl1pPr>
              <a:defRPr baseline="0">
                <a:solidFill>
                  <a:srgbClr val="000000"/>
                </a:solidFill>
              </a:defRPr>
            </a:lvl1pPr>
          </a:lstStyle>
          <a:p>
            <a:r>
              <a:rPr lang="en-US"/>
              <a:t>Main headline, Arial 44pt bold</a:t>
            </a:r>
          </a:p>
        </p:txBody>
      </p:sp>
      <p:sp>
        <p:nvSpPr>
          <p:cNvPr id="11" name="Sub Heading" descr="Sub heading">
            <a:extLst>
              <a:ext uri="{FF2B5EF4-FFF2-40B4-BE49-F238E27FC236}">
                <a16:creationId xmlns:a16="http://schemas.microsoft.com/office/drawing/2014/main" id="{169F44E5-11A5-074E-ADAE-05ACB4110AED}"/>
              </a:ext>
            </a:extLst>
          </p:cNvPr>
          <p:cNvSpPr>
            <a:spLocks noGrp="1"/>
          </p:cNvSpPr>
          <p:nvPr>
            <p:ph type="body" sz="quarter" idx="15" hasCustomPrompt="1"/>
          </p:nvPr>
        </p:nvSpPr>
        <p:spPr>
          <a:xfrm>
            <a:off x="359228" y="2308225"/>
            <a:ext cx="8719457" cy="1447800"/>
          </a:xfrm>
        </p:spPr>
        <p:txBody>
          <a:bodyPr/>
          <a:lstStyle>
            <a:lvl1pPr marL="11112" indent="0">
              <a:buNone/>
              <a:defRPr>
                <a:solidFill>
                  <a:srgbClr val="000000"/>
                </a:solidFill>
              </a:defRPr>
            </a:lvl1pPr>
          </a:lstStyle>
          <a:p>
            <a:pPr lvl="0"/>
            <a:r>
              <a:rPr lang="en-GB"/>
              <a:t>Large text size, Arial 36 point</a:t>
            </a:r>
          </a:p>
        </p:txBody>
      </p:sp>
      <p:sp>
        <p:nvSpPr>
          <p:cNvPr id="3" name="Text" descr="Main text">
            <a:extLst>
              <a:ext uri="{FF2B5EF4-FFF2-40B4-BE49-F238E27FC236}">
                <a16:creationId xmlns:a16="http://schemas.microsoft.com/office/drawing/2014/main" id="{2EF862B8-1DA8-F84D-B71C-ED32E4C1E65F}"/>
              </a:ext>
            </a:extLst>
          </p:cNvPr>
          <p:cNvSpPr>
            <a:spLocks noGrp="1"/>
          </p:cNvSpPr>
          <p:nvPr>
            <p:ph type="body" sz="quarter" idx="13"/>
          </p:nvPr>
        </p:nvSpPr>
        <p:spPr>
          <a:xfrm>
            <a:off x="360000" y="4176077"/>
            <a:ext cx="5400000" cy="1483200"/>
          </a:xfrm>
        </p:spPr>
        <p:txBody>
          <a:bodyPr/>
          <a:lstStyle>
            <a:lvl1pPr marL="225425" indent="-215900">
              <a:buFont typeface="Arial" panose="020B0604020202020204" pitchFamily="34" charset="0"/>
              <a:buChar char="•"/>
              <a:tabLst/>
              <a:defRPr sz="2400"/>
            </a:lvl1pPr>
          </a:lstStyle>
          <a:p>
            <a:pPr lvl="0"/>
            <a:r>
              <a:rPr lang="en-US" sz="2400">
                <a:latin typeface="Arial" panose="020B0604020202020204" pitchFamily="34" charset="0"/>
                <a:cs typeface="Arial" panose="020B0604020202020204" pitchFamily="34" charset="0"/>
              </a:rPr>
              <a:t>Edit Master text styles</a:t>
            </a:r>
          </a:p>
        </p:txBody>
      </p:sp>
      <p:sp>
        <p:nvSpPr>
          <p:cNvPr id="10" name="Text" descr="Main text">
            <a:extLst>
              <a:ext uri="{FF2B5EF4-FFF2-40B4-BE49-F238E27FC236}">
                <a16:creationId xmlns:a16="http://schemas.microsoft.com/office/drawing/2014/main" id="{C2A66C45-730D-F54A-A6B0-8A42E75C38AD}"/>
              </a:ext>
            </a:extLst>
          </p:cNvPr>
          <p:cNvSpPr>
            <a:spLocks noGrp="1"/>
          </p:cNvSpPr>
          <p:nvPr>
            <p:ph type="body" sz="quarter" idx="14"/>
          </p:nvPr>
        </p:nvSpPr>
        <p:spPr>
          <a:xfrm>
            <a:off x="5940000" y="4176077"/>
            <a:ext cx="5400000" cy="1483200"/>
          </a:xfrm>
        </p:spPr>
        <p:txBody>
          <a:bodyPr/>
          <a:lstStyle>
            <a:lvl1pPr marL="180975" marR="0" indent="-18097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1800" baseline="0"/>
            </a:lvl1pPr>
          </a:lstStyle>
          <a:p>
            <a:pPr marL="285750" marR="0" lvl="0" indent="-285750" algn="l" defTabSz="914400" rtl="0" eaLnBrk="1" fontAlgn="base" latinLnBrk="0" hangingPunct="1">
              <a:lnSpc>
                <a:spcPct val="90000"/>
              </a:lnSpc>
              <a:spcBef>
                <a:spcPts val="1000"/>
              </a:spcBef>
              <a:spcAft>
                <a:spcPct val="0"/>
              </a:spcAft>
              <a:buClrTx/>
              <a:buSzTx/>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866672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 section start 2">
    <p:spTree>
      <p:nvGrpSpPr>
        <p:cNvPr id="1" name=""/>
        <p:cNvGrpSpPr/>
        <p:nvPr/>
      </p:nvGrpSpPr>
      <p:grpSpPr>
        <a:xfrm>
          <a:off x="0" y="0"/>
          <a:ext cx="0" cy="0"/>
          <a:chOff x="0" y="0"/>
          <a:chExt cx="0" cy="0"/>
        </a:xfrm>
      </p:grpSpPr>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008000"/>
            <a:ext cx="10080000" cy="2880000"/>
          </a:xfrm>
          <a:solidFill>
            <a:srgbClr val="500777"/>
          </a:solidFill>
        </p:spPr>
        <p:txBody>
          <a:bodyPr lIns="360000" tIns="180000"/>
          <a:lstStyle>
            <a:lvl1pPr>
              <a:defRPr baseline="0">
                <a:solidFill>
                  <a:schemeClr val="bg1"/>
                </a:solidFill>
              </a:defRPr>
            </a:lvl1pPr>
          </a:lstStyle>
          <a:p>
            <a:r>
              <a:rPr lang="en-US"/>
              <a:t>Main headline, Arial 44pt bold</a:t>
            </a:r>
          </a:p>
        </p:txBody>
      </p:sp>
      <p:sp>
        <p:nvSpPr>
          <p:cNvPr id="4" name="Sub Heading">
            <a:extLst>
              <a:ext uri="{FF2B5EF4-FFF2-40B4-BE49-F238E27FC236}">
                <a16:creationId xmlns:a16="http://schemas.microsoft.com/office/drawing/2014/main" id="{7EFF5C86-B7E9-E24F-A032-A4DF63C9C46C}"/>
              </a:ext>
            </a:extLst>
          </p:cNvPr>
          <p:cNvSpPr>
            <a:spLocks noGrp="1"/>
          </p:cNvSpPr>
          <p:nvPr>
            <p:ph type="body" sz="quarter" idx="15"/>
          </p:nvPr>
        </p:nvSpPr>
        <p:spPr>
          <a:xfrm>
            <a:off x="359228" y="2308225"/>
            <a:ext cx="8719457" cy="1447800"/>
          </a:xfrm>
        </p:spPr>
        <p:txBody>
          <a:bodyPr/>
          <a:lstStyle>
            <a:lvl1pPr marL="11112" indent="0">
              <a:buNone/>
              <a:defRPr>
                <a:solidFill>
                  <a:srgbClr val="FFFFFF"/>
                </a:solidFill>
              </a:defRPr>
            </a:lvl1pPr>
          </a:lstStyle>
          <a:p>
            <a:pPr lvl="0"/>
            <a:r>
              <a:rPr lang="en-US"/>
              <a:t>Edit Master text styles</a:t>
            </a:r>
          </a:p>
        </p:txBody>
      </p:sp>
      <p:sp>
        <p:nvSpPr>
          <p:cNvPr id="3" name="Text" descr="Main text">
            <a:extLst>
              <a:ext uri="{FF2B5EF4-FFF2-40B4-BE49-F238E27FC236}">
                <a16:creationId xmlns:a16="http://schemas.microsoft.com/office/drawing/2014/main" id="{2EF862B8-1DA8-F84D-B71C-ED32E4C1E65F}"/>
              </a:ext>
            </a:extLst>
          </p:cNvPr>
          <p:cNvSpPr>
            <a:spLocks noGrp="1"/>
          </p:cNvSpPr>
          <p:nvPr>
            <p:ph type="body" sz="quarter" idx="13"/>
          </p:nvPr>
        </p:nvSpPr>
        <p:spPr>
          <a:xfrm>
            <a:off x="360000" y="4176077"/>
            <a:ext cx="5400000" cy="1483200"/>
          </a:xfrm>
        </p:spPr>
        <p:txBody>
          <a:bodyPr/>
          <a:lstStyle>
            <a:lvl1pPr marL="11112" indent="0">
              <a:buNone/>
              <a:defRPr sz="2400"/>
            </a:lvl1pPr>
          </a:lstStyle>
          <a:p>
            <a:pPr lvl="0"/>
            <a:r>
              <a:rPr lang="en-US" sz="2400">
                <a:latin typeface="Arial" panose="020B0604020202020204" pitchFamily="34" charset="0"/>
                <a:cs typeface="Arial" panose="020B0604020202020204" pitchFamily="34" charset="0"/>
              </a:rPr>
              <a:t>Edit Master text styles</a:t>
            </a:r>
          </a:p>
        </p:txBody>
      </p:sp>
      <p:sp>
        <p:nvSpPr>
          <p:cNvPr id="10" name="Text" descr="Main text">
            <a:extLst>
              <a:ext uri="{FF2B5EF4-FFF2-40B4-BE49-F238E27FC236}">
                <a16:creationId xmlns:a16="http://schemas.microsoft.com/office/drawing/2014/main" id="{C2A66C45-730D-F54A-A6B0-8A42E75C38AD}"/>
              </a:ext>
            </a:extLst>
          </p:cNvPr>
          <p:cNvSpPr>
            <a:spLocks noGrp="1"/>
          </p:cNvSpPr>
          <p:nvPr>
            <p:ph type="body" sz="quarter" idx="14"/>
          </p:nvPr>
        </p:nvSpPr>
        <p:spPr>
          <a:xfrm>
            <a:off x="5940000" y="4176077"/>
            <a:ext cx="5400000" cy="1483200"/>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sz="1800" baseline="0"/>
            </a:lvl1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3461104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 section start 2">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F9ECF375-EFC6-8846-9FEE-E3BEC7506D85}"/>
              </a:ext>
            </a:extLst>
          </p:cNvPr>
          <p:cNvSpPr>
            <a:spLocks noGrp="1"/>
          </p:cNvSpPr>
          <p:nvPr>
            <p:ph type="pic" sz="quarter" idx="12" hasCustomPrompt="1"/>
          </p:nvPr>
        </p:nvSpPr>
        <p:spPr>
          <a:xfrm>
            <a:off x="356616" y="900000"/>
            <a:ext cx="7534656" cy="5448518"/>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440000"/>
            <a:ext cx="6480000" cy="2880000"/>
          </a:xfrm>
          <a:solidFill>
            <a:schemeClr val="bg1"/>
          </a:solidFill>
        </p:spPr>
        <p:txBody>
          <a:bodyPr lIns="360000" tIns="180000"/>
          <a:lstStyle>
            <a:lvl1pPr>
              <a:defRPr baseline="0">
                <a:solidFill>
                  <a:srgbClr val="000000"/>
                </a:solidFill>
              </a:defRPr>
            </a:lvl1pPr>
          </a:lstStyle>
          <a:p>
            <a:r>
              <a:rPr lang="en-US"/>
              <a:t>Main headline, </a:t>
            </a:r>
            <a:br>
              <a:rPr lang="en-US"/>
            </a:br>
            <a:r>
              <a:rPr lang="en-US"/>
              <a:t>Arial 44pt bold</a:t>
            </a:r>
          </a:p>
        </p:txBody>
      </p:sp>
      <p:sp>
        <p:nvSpPr>
          <p:cNvPr id="8" name="Picture " descr="Image">
            <a:extLst>
              <a:ext uri="{FF2B5EF4-FFF2-40B4-BE49-F238E27FC236}">
                <a16:creationId xmlns:a16="http://schemas.microsoft.com/office/drawing/2014/main" id="{9390C092-D95C-EF41-9B4C-B77F203C0B07}"/>
              </a:ext>
            </a:extLst>
          </p:cNvPr>
          <p:cNvSpPr>
            <a:spLocks noGrp="1"/>
          </p:cNvSpPr>
          <p:nvPr>
            <p:ph type="pic" sz="quarter" idx="16" hasCustomPrompt="1"/>
          </p:nvPr>
        </p:nvSpPr>
        <p:spPr>
          <a:xfrm>
            <a:off x="8266715" y="900000"/>
            <a:ext cx="3536848" cy="2906486"/>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9" name="Text" descr="Text">
            <a:extLst>
              <a:ext uri="{FF2B5EF4-FFF2-40B4-BE49-F238E27FC236}">
                <a16:creationId xmlns:a16="http://schemas.microsoft.com/office/drawing/2014/main" id="{B97104E0-DC3E-EB49-A0B8-75D9C6ED8EDC}"/>
              </a:ext>
            </a:extLst>
          </p:cNvPr>
          <p:cNvSpPr>
            <a:spLocks noGrp="1"/>
          </p:cNvSpPr>
          <p:nvPr>
            <p:ph type="body" sz="quarter" idx="15"/>
          </p:nvPr>
        </p:nvSpPr>
        <p:spPr>
          <a:xfrm>
            <a:off x="8262900" y="4164600"/>
            <a:ext cx="3542400" cy="2287000"/>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sz="1800"/>
            </a:lvl1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282913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9CC5-C792-3BBC-119F-66A6A35A4A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D3C11F-C66F-A77E-4C8C-B1656FAED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5CAF27-ACCB-9DED-0B7C-DE0DEB16D9EA}"/>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5" name="Footer Placeholder 4">
            <a:extLst>
              <a:ext uri="{FF2B5EF4-FFF2-40B4-BE49-F238E27FC236}">
                <a16:creationId xmlns:a16="http://schemas.microsoft.com/office/drawing/2014/main" id="{7F144362-3179-8213-278A-19F77F6EC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D8C43E-A21F-295A-0AC0-5FC46404D233}"/>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433673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2412000"/>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52548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1242410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CL 3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8" name="Text" descr="Text">
            <a:extLst>
              <a:ext uri="{FF2B5EF4-FFF2-40B4-BE49-F238E27FC236}">
                <a16:creationId xmlns:a16="http://schemas.microsoft.com/office/drawing/2014/main" id="{83D66963-CB2B-4B4F-BCF3-CFD7FD192F0F}"/>
              </a:ext>
            </a:extLst>
          </p:cNvPr>
          <p:cNvSpPr>
            <a:spLocks noGrp="1"/>
          </p:cNvSpPr>
          <p:nvPr>
            <p:ph type="body" sz="quarter" idx="13"/>
          </p:nvPr>
        </p:nvSpPr>
        <p:spPr>
          <a:xfrm>
            <a:off x="360000" y="2412000"/>
            <a:ext cx="3420000" cy="3600000"/>
          </a:xfrm>
        </p:spPr>
        <p:txBody>
          <a:bodyPr/>
          <a:lstStyle>
            <a:lvl1pPr marL="11112" indent="0">
              <a:buNone/>
              <a:defRPr sz="1800"/>
            </a:lvl1pPr>
            <a:lvl3pPr marL="180975" indent="-171450">
              <a:buFont typeface="Arial" panose="020B0604020202020204" pitchFamily="34" charset="0"/>
              <a:buChar char="•"/>
              <a:tabLst/>
              <a:defRPr/>
            </a:lvl3pPr>
          </a:lstStyle>
          <a:p>
            <a:pPr lvl="0"/>
            <a:r>
              <a:rPr lang="en-US"/>
              <a:t>Edit Master text styles</a:t>
            </a:r>
          </a:p>
        </p:txBody>
      </p:sp>
      <p:sp>
        <p:nvSpPr>
          <p:cNvPr id="10" name="Text" descr="Text">
            <a:extLst>
              <a:ext uri="{FF2B5EF4-FFF2-40B4-BE49-F238E27FC236}">
                <a16:creationId xmlns:a16="http://schemas.microsoft.com/office/drawing/2014/main" id="{F7085F07-56B0-4443-841E-8375628232BD}"/>
              </a:ext>
            </a:extLst>
          </p:cNvPr>
          <p:cNvSpPr>
            <a:spLocks noGrp="1"/>
          </p:cNvSpPr>
          <p:nvPr>
            <p:ph type="body" sz="quarter" idx="14"/>
          </p:nvPr>
        </p:nvSpPr>
        <p:spPr>
          <a:xfrm>
            <a:off x="4320000" y="2412000"/>
            <a:ext cx="3420000" cy="3600000"/>
          </a:xfrm>
        </p:spPr>
        <p:txBody>
          <a:bodyPr/>
          <a:lstStyle>
            <a:lvl1pPr marL="11112" indent="0">
              <a:buNone/>
              <a:defRPr sz="1800"/>
            </a:lvl1pPr>
            <a:lvl3pPr marL="180975" indent="-169863">
              <a:tabLst/>
              <a:defRPr/>
            </a:lvl3pPr>
          </a:lstStyle>
          <a:p>
            <a:pPr lvl="0"/>
            <a:r>
              <a:rPr lang="en-US"/>
              <a:t>Edit Master text styles</a:t>
            </a:r>
          </a:p>
        </p:txBody>
      </p:sp>
      <p:sp>
        <p:nvSpPr>
          <p:cNvPr id="11" name="Text" descr="Text">
            <a:extLst>
              <a:ext uri="{FF2B5EF4-FFF2-40B4-BE49-F238E27FC236}">
                <a16:creationId xmlns:a16="http://schemas.microsoft.com/office/drawing/2014/main" id="{BB07EA65-C349-F04B-BF09-CC2483489C50}"/>
              </a:ext>
            </a:extLst>
          </p:cNvPr>
          <p:cNvSpPr>
            <a:spLocks noGrp="1"/>
          </p:cNvSpPr>
          <p:nvPr>
            <p:ph type="body" sz="quarter" idx="15"/>
          </p:nvPr>
        </p:nvSpPr>
        <p:spPr>
          <a:xfrm>
            <a:off x="8280000" y="2412000"/>
            <a:ext cx="3420000" cy="3600000"/>
          </a:xfrm>
        </p:spPr>
        <p:txBody>
          <a:bodyPr/>
          <a:lstStyle>
            <a:lvl1pPr marL="11112" indent="0">
              <a:buNone/>
              <a:defRPr sz="1800"/>
            </a:lvl1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881751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CL 4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5" name="Text" descr="Text">
            <a:extLst>
              <a:ext uri="{FF2B5EF4-FFF2-40B4-BE49-F238E27FC236}">
                <a16:creationId xmlns:a16="http://schemas.microsoft.com/office/drawing/2014/main" id="{23293D9A-92DE-2745-A551-12503D5B3859}"/>
              </a:ext>
            </a:extLst>
          </p:cNvPr>
          <p:cNvSpPr>
            <a:spLocks noGrp="1"/>
          </p:cNvSpPr>
          <p:nvPr>
            <p:ph type="body" sz="quarter" idx="13"/>
          </p:nvPr>
        </p:nvSpPr>
        <p:spPr>
          <a:xfrm>
            <a:off x="360000"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0" name="Text" descr="Text">
            <a:extLst>
              <a:ext uri="{FF2B5EF4-FFF2-40B4-BE49-F238E27FC236}">
                <a16:creationId xmlns:a16="http://schemas.microsoft.com/office/drawing/2014/main" id="{F11753E1-8533-844D-B406-655C6C933046}"/>
              </a:ext>
            </a:extLst>
          </p:cNvPr>
          <p:cNvSpPr>
            <a:spLocks noGrp="1"/>
          </p:cNvSpPr>
          <p:nvPr>
            <p:ph type="body" sz="quarter" idx="14"/>
          </p:nvPr>
        </p:nvSpPr>
        <p:spPr>
          <a:xfrm>
            <a:off x="328768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1" name="Text" descr="Text">
            <a:extLst>
              <a:ext uri="{FF2B5EF4-FFF2-40B4-BE49-F238E27FC236}">
                <a16:creationId xmlns:a16="http://schemas.microsoft.com/office/drawing/2014/main" id="{562D057E-84DA-844C-8F30-A88C629E1DFE}"/>
              </a:ext>
            </a:extLst>
          </p:cNvPr>
          <p:cNvSpPr>
            <a:spLocks noGrp="1"/>
          </p:cNvSpPr>
          <p:nvPr>
            <p:ph type="body" sz="quarter" idx="15"/>
          </p:nvPr>
        </p:nvSpPr>
        <p:spPr>
          <a:xfrm>
            <a:off x="616800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2" name="Text" descr="Text">
            <a:extLst>
              <a:ext uri="{FF2B5EF4-FFF2-40B4-BE49-F238E27FC236}">
                <a16:creationId xmlns:a16="http://schemas.microsoft.com/office/drawing/2014/main" id="{3FA6CE8B-790A-C44A-B1D0-DA5AC754A4F7}"/>
              </a:ext>
            </a:extLst>
          </p:cNvPr>
          <p:cNvSpPr>
            <a:spLocks noGrp="1"/>
          </p:cNvSpPr>
          <p:nvPr>
            <p:ph type="body" sz="quarter" idx="16"/>
          </p:nvPr>
        </p:nvSpPr>
        <p:spPr>
          <a:xfrm>
            <a:off x="904832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797959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CL 4 column colour panels">
    <p:spTree>
      <p:nvGrpSpPr>
        <p:cNvPr id="1" name=""/>
        <p:cNvGrpSpPr/>
        <p:nvPr/>
      </p:nvGrpSpPr>
      <p:grpSpPr>
        <a:xfrm>
          <a:off x="0" y="0"/>
          <a:ext cx="0" cy="0"/>
          <a:chOff x="0" y="0"/>
          <a:chExt cx="0" cy="0"/>
        </a:xfrm>
      </p:grpSpPr>
      <p:sp>
        <p:nvSpPr>
          <p:cNvPr id="7" name="Main Headline" descr="Headline">
            <a:extLst>
              <a:ext uri="{FF2B5EF4-FFF2-40B4-BE49-F238E27FC236}">
                <a16:creationId xmlns:a16="http://schemas.microsoft.com/office/drawing/2014/main" id="{5CB62203-BCF9-3241-9684-0F4402446FAF}"/>
              </a:ext>
            </a:extLst>
          </p:cNvPr>
          <p:cNvSpPr>
            <a:spLocks noGrp="1"/>
          </p:cNvSpPr>
          <p:nvPr>
            <p:ph type="body" sz="quarter" idx="13"/>
          </p:nvPr>
        </p:nvSpPr>
        <p:spPr>
          <a:xfrm>
            <a:off x="360000" y="922302"/>
            <a:ext cx="2610000" cy="5220000"/>
          </a:xfrm>
          <a:solidFill>
            <a:srgbClr val="500777"/>
          </a:solidFill>
        </p:spPr>
        <p:txBody>
          <a:bodyPr lIns="180000" tIns="180000" rIns="180000" bIns="180000"/>
          <a:lstStyle>
            <a:lvl1pPr marL="11112" indent="0">
              <a:buNone/>
              <a:defRPr>
                <a:solidFill>
                  <a:schemeClr val="bg1"/>
                </a:solidFill>
              </a:defRPr>
            </a:lvl1pPr>
            <a:lvl2pPr>
              <a:buFontTx/>
              <a:buNone/>
              <a:defRPr/>
            </a:lvl2pPr>
          </a:lstStyle>
          <a:p>
            <a:pPr lvl="0"/>
            <a:r>
              <a:rPr lang="en-US" sz="3600">
                <a:latin typeface="Arial" panose="020B0604020202020204" pitchFamily="34" charset="0"/>
                <a:cs typeface="Arial" panose="020B0604020202020204" pitchFamily="34" charset="0"/>
              </a:rPr>
              <a:t>Edit Master text styles</a:t>
            </a:r>
          </a:p>
        </p:txBody>
      </p:sp>
      <p:sp>
        <p:nvSpPr>
          <p:cNvPr id="8" name="background">
            <a:extLst>
              <a:ext uri="{FF2B5EF4-FFF2-40B4-BE49-F238E27FC236}">
                <a16:creationId xmlns:a16="http://schemas.microsoft.com/office/drawing/2014/main" id="{E0051C4D-5840-9846-A6CC-052B1F915DE4}"/>
              </a:ext>
            </a:extLst>
          </p:cNvPr>
          <p:cNvSpPr>
            <a:spLocks noGrp="1"/>
          </p:cNvSpPr>
          <p:nvPr>
            <p:ph type="body" sz="quarter" idx="14" hasCustomPrompt="1"/>
          </p:nvPr>
        </p:nvSpPr>
        <p:spPr>
          <a:xfrm>
            <a:off x="3286800" y="900000"/>
            <a:ext cx="2610000" cy="5220000"/>
          </a:xfrm>
          <a:solidFill>
            <a:srgbClr val="500777"/>
          </a:solidFill>
        </p:spPr>
        <p:txBody>
          <a:bodyPr lIns="180000" tIns="180000" rIns="180000" bIns="180000"/>
          <a:lstStyle>
            <a:lvl1pPr marL="11112" indent="0">
              <a:buNone/>
              <a:defRPr>
                <a:solidFill>
                  <a:schemeClr val="bg1"/>
                </a:solidFill>
              </a:defRPr>
            </a:lvl1pPr>
            <a:lvl2pPr>
              <a:buFontTx/>
              <a:buNone/>
              <a:defRPr/>
            </a:lvl2pPr>
          </a:lstStyle>
          <a:p>
            <a:r>
              <a:rPr lang="en-US" sz="3600">
                <a:latin typeface="Arial" panose="020B0604020202020204" pitchFamily="34" charset="0"/>
                <a:cs typeface="Arial" panose="020B0604020202020204" pitchFamily="34" charset="0"/>
              </a:rPr>
              <a:t>1</a:t>
            </a:r>
          </a:p>
        </p:txBody>
      </p:sp>
      <p:pic>
        <p:nvPicPr>
          <p:cNvPr id="19" name="Picture" descr="Image">
            <a:extLst>
              <a:ext uri="{FF2B5EF4-FFF2-40B4-BE49-F238E27FC236}">
                <a16:creationId xmlns:a16="http://schemas.microsoft.com/office/drawing/2014/main" id="{7D295661-D9DD-8D43-9041-6814DE8FF69D}"/>
              </a:ext>
            </a:extLst>
          </p:cNvPr>
          <p:cNvPicPr>
            <a:picLocks noChangeAspect="1"/>
          </p:cNvPicPr>
          <p:nvPr userDrawn="1"/>
        </p:nvPicPr>
        <p:blipFill>
          <a:blip r:embed="rId2"/>
          <a:stretch>
            <a:fillRect/>
          </a:stretch>
        </p:blipFill>
        <p:spPr>
          <a:xfrm>
            <a:off x="3905624" y="1290917"/>
            <a:ext cx="1328200" cy="1557617"/>
          </a:xfrm>
          <a:prstGeom prst="rect">
            <a:avLst/>
          </a:prstGeom>
        </p:spPr>
      </p:pic>
      <p:sp>
        <p:nvSpPr>
          <p:cNvPr id="13" name="Text" descr="Text">
            <a:extLst>
              <a:ext uri="{FF2B5EF4-FFF2-40B4-BE49-F238E27FC236}">
                <a16:creationId xmlns:a16="http://schemas.microsoft.com/office/drawing/2014/main" id="{73CED3B5-33C7-894B-9D58-FC396998F4D3}"/>
              </a:ext>
            </a:extLst>
          </p:cNvPr>
          <p:cNvSpPr>
            <a:spLocks noGrp="1"/>
          </p:cNvSpPr>
          <p:nvPr>
            <p:ph type="body" sz="quarter" idx="18"/>
          </p:nvPr>
        </p:nvSpPr>
        <p:spPr>
          <a:xfrm>
            <a:off x="3503712" y="3073400"/>
            <a:ext cx="2222500" cy="3022600"/>
          </a:xfrm>
        </p:spPr>
        <p:txBody>
          <a:bodyPr/>
          <a:lstStyle>
            <a:lvl1pPr>
              <a:defRPr sz="1800">
                <a:solidFill>
                  <a:schemeClr val="bg1"/>
                </a:solidFill>
              </a:defRPr>
            </a:lvl1pPr>
            <a:lvl2pPr algn="l">
              <a:defRPr sz="1800"/>
            </a:lvl2pPr>
            <a:lvl3pPr marL="180975" indent="-169863">
              <a:tabLst/>
              <a:defRPr/>
            </a:lvl3pPr>
          </a:lstStyle>
          <a:p>
            <a:pPr lvl="0"/>
            <a:r>
              <a:rPr lang="en-US"/>
              <a:t>Edit Master text styles</a:t>
            </a:r>
          </a:p>
        </p:txBody>
      </p:sp>
      <p:sp>
        <p:nvSpPr>
          <p:cNvPr id="9" name="background">
            <a:extLst>
              <a:ext uri="{FF2B5EF4-FFF2-40B4-BE49-F238E27FC236}">
                <a16:creationId xmlns:a16="http://schemas.microsoft.com/office/drawing/2014/main" id="{E69AB749-3152-6149-94E2-048594181730}"/>
              </a:ext>
            </a:extLst>
          </p:cNvPr>
          <p:cNvSpPr>
            <a:spLocks noGrp="1"/>
          </p:cNvSpPr>
          <p:nvPr>
            <p:ph type="body" sz="quarter" idx="15" hasCustomPrompt="1"/>
          </p:nvPr>
        </p:nvSpPr>
        <p:spPr>
          <a:xfrm>
            <a:off x="6238800" y="900000"/>
            <a:ext cx="2610000" cy="5220000"/>
          </a:xfrm>
          <a:solidFill>
            <a:srgbClr val="500777"/>
          </a:solidFill>
        </p:spPr>
        <p:txBody>
          <a:bodyPr lIns="180000" tIns="180000" rIns="180000" bIns="180000"/>
          <a:lstStyle>
            <a:lvl1pPr marL="11112" indent="0">
              <a:buNone/>
              <a:defRPr>
                <a:solidFill>
                  <a:schemeClr val="bg1"/>
                </a:solidFill>
              </a:defRPr>
            </a:lvl1pPr>
            <a:lvl2pPr>
              <a:buFontTx/>
              <a:buNone/>
              <a:defRPr/>
            </a:lvl2pPr>
          </a:lstStyle>
          <a:p>
            <a:r>
              <a:rPr lang="en-US" sz="3600">
                <a:latin typeface="Arial" panose="020B0604020202020204" pitchFamily="34" charset="0"/>
                <a:cs typeface="Arial" panose="020B0604020202020204" pitchFamily="34" charset="0"/>
              </a:rPr>
              <a:t>1</a:t>
            </a:r>
          </a:p>
        </p:txBody>
      </p:sp>
      <p:pic>
        <p:nvPicPr>
          <p:cNvPr id="21" name="Picture" descr="Image">
            <a:extLst>
              <a:ext uri="{FF2B5EF4-FFF2-40B4-BE49-F238E27FC236}">
                <a16:creationId xmlns:a16="http://schemas.microsoft.com/office/drawing/2014/main" id="{34669171-BF23-B54C-8D3F-B1C89E122C36}"/>
              </a:ext>
            </a:extLst>
          </p:cNvPr>
          <p:cNvPicPr>
            <a:picLocks noChangeAspect="1"/>
          </p:cNvPicPr>
          <p:nvPr userDrawn="1"/>
        </p:nvPicPr>
        <p:blipFill>
          <a:blip r:embed="rId2"/>
          <a:stretch>
            <a:fillRect/>
          </a:stretch>
        </p:blipFill>
        <p:spPr>
          <a:xfrm>
            <a:off x="6960096" y="1292400"/>
            <a:ext cx="1328200" cy="1557617"/>
          </a:xfrm>
          <a:prstGeom prst="rect">
            <a:avLst/>
          </a:prstGeom>
        </p:spPr>
      </p:pic>
      <p:sp>
        <p:nvSpPr>
          <p:cNvPr id="14" name="Text" descr="Text">
            <a:extLst>
              <a:ext uri="{FF2B5EF4-FFF2-40B4-BE49-F238E27FC236}">
                <a16:creationId xmlns:a16="http://schemas.microsoft.com/office/drawing/2014/main" id="{87F3A240-3369-0145-B540-5A60FA0848EA}"/>
              </a:ext>
            </a:extLst>
          </p:cNvPr>
          <p:cNvSpPr>
            <a:spLocks noGrp="1"/>
          </p:cNvSpPr>
          <p:nvPr>
            <p:ph type="body" sz="quarter" idx="19" hasCustomPrompt="1"/>
          </p:nvPr>
        </p:nvSpPr>
        <p:spPr>
          <a:xfrm>
            <a:off x="6456040" y="3073400"/>
            <a:ext cx="2222500" cy="3022600"/>
          </a:xfrm>
        </p:spPr>
        <p:txBody>
          <a:bodyPr/>
          <a:lstStyle>
            <a:lvl1pPr>
              <a:defRPr sz="1800">
                <a:solidFill>
                  <a:schemeClr val="bg1"/>
                </a:solidFill>
              </a:defRPr>
            </a:lvl1pPr>
            <a:lvl2pPr algn="l">
              <a:defRPr sz="1800"/>
            </a:lvl2pPr>
            <a:lvl3pPr marL="180975" indent="-169863">
              <a:tabLst/>
              <a:defRPr/>
            </a:lvl3pPr>
          </a:lstStyle>
          <a:p>
            <a:pPr lvl="0"/>
            <a:r>
              <a:rPr lang="en-US"/>
              <a:t>Edit Master text styles</a:t>
            </a:r>
          </a:p>
        </p:txBody>
      </p:sp>
      <p:sp>
        <p:nvSpPr>
          <p:cNvPr id="10" name="background">
            <a:extLst>
              <a:ext uri="{FF2B5EF4-FFF2-40B4-BE49-F238E27FC236}">
                <a16:creationId xmlns:a16="http://schemas.microsoft.com/office/drawing/2014/main" id="{F708712F-D0E9-B94A-A9B7-F258F0F10A73}"/>
              </a:ext>
            </a:extLst>
          </p:cNvPr>
          <p:cNvSpPr>
            <a:spLocks noGrp="1"/>
          </p:cNvSpPr>
          <p:nvPr>
            <p:ph type="body" sz="quarter" idx="16" hasCustomPrompt="1"/>
          </p:nvPr>
        </p:nvSpPr>
        <p:spPr>
          <a:xfrm>
            <a:off x="9190800" y="900000"/>
            <a:ext cx="2610000" cy="5220000"/>
          </a:xfrm>
          <a:solidFill>
            <a:srgbClr val="500777"/>
          </a:solidFill>
        </p:spPr>
        <p:txBody>
          <a:bodyPr lIns="180000" tIns="180000" rIns="180000" bIns="180000"/>
          <a:lstStyle>
            <a:lvl1pPr marL="11112" indent="0">
              <a:buNone/>
              <a:defRPr>
                <a:solidFill>
                  <a:schemeClr val="bg1"/>
                </a:solidFill>
              </a:defRPr>
            </a:lvl1pPr>
            <a:lvl2pPr>
              <a:buFontTx/>
              <a:buNone/>
              <a:defRPr/>
            </a:lvl2pPr>
          </a:lstStyle>
          <a:p>
            <a:r>
              <a:rPr lang="en-US" sz="3600">
                <a:latin typeface="Arial" panose="020B0604020202020204" pitchFamily="34" charset="0"/>
                <a:cs typeface="Arial" panose="020B0604020202020204" pitchFamily="34" charset="0"/>
              </a:rPr>
              <a:t>3</a:t>
            </a:r>
          </a:p>
        </p:txBody>
      </p:sp>
      <p:pic>
        <p:nvPicPr>
          <p:cNvPr id="22" name="Picture" descr="Image">
            <a:extLst>
              <a:ext uri="{FF2B5EF4-FFF2-40B4-BE49-F238E27FC236}">
                <a16:creationId xmlns:a16="http://schemas.microsoft.com/office/drawing/2014/main" id="{8073F21E-F4EF-B246-B7E8-4FA799EC37BA}"/>
              </a:ext>
            </a:extLst>
          </p:cNvPr>
          <p:cNvPicPr>
            <a:picLocks noChangeAspect="1"/>
          </p:cNvPicPr>
          <p:nvPr userDrawn="1"/>
        </p:nvPicPr>
        <p:blipFill>
          <a:blip r:embed="rId2"/>
          <a:stretch>
            <a:fillRect/>
          </a:stretch>
        </p:blipFill>
        <p:spPr>
          <a:xfrm>
            <a:off x="9840416" y="1290917"/>
            <a:ext cx="1328200" cy="1557617"/>
          </a:xfrm>
          <a:prstGeom prst="rect">
            <a:avLst/>
          </a:prstGeom>
        </p:spPr>
      </p:pic>
      <p:sp>
        <p:nvSpPr>
          <p:cNvPr id="16" name="Text" descr="Text">
            <a:extLst>
              <a:ext uri="{FF2B5EF4-FFF2-40B4-BE49-F238E27FC236}">
                <a16:creationId xmlns:a16="http://schemas.microsoft.com/office/drawing/2014/main" id="{5387EEB0-9F43-E241-9EDB-010FB36582B4}"/>
              </a:ext>
            </a:extLst>
          </p:cNvPr>
          <p:cNvSpPr>
            <a:spLocks noGrp="1"/>
          </p:cNvSpPr>
          <p:nvPr>
            <p:ph type="body" sz="quarter" idx="21"/>
          </p:nvPr>
        </p:nvSpPr>
        <p:spPr>
          <a:xfrm>
            <a:off x="9408368" y="3068960"/>
            <a:ext cx="2222500" cy="3022600"/>
          </a:xfrm>
        </p:spPr>
        <p:txBody>
          <a:bodyPr/>
          <a:lstStyle>
            <a:lvl1pPr>
              <a:defRPr sz="1800">
                <a:solidFill>
                  <a:schemeClr val="bg1"/>
                </a:solidFill>
              </a:defRPr>
            </a:lvl1pPr>
            <a:lvl2pPr algn="l">
              <a:defRPr sz="1800"/>
            </a:lvl2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26373E51-46F8-B446-A241-A5395388A9EB}"/>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B8BCFD4B-BF38-E841-868E-C9F3BBC7265C}"/>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B688DCC-68B7-D349-B50E-BEE3CC1D87CA}"/>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414954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CL two column Image">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5400000" cy="2325802"/>
          </a:xfrm>
        </p:spPr>
        <p:txBody>
          <a:bodyPr/>
          <a:lstStyle>
            <a:lvl1pPr>
              <a:defRPr sz="3600" b="0"/>
            </a:lvl1pPr>
          </a:lstStyle>
          <a:p>
            <a:pPr lvl="0"/>
            <a:r>
              <a:rPr lang="en-GB"/>
              <a:t>Heading</a:t>
            </a:r>
          </a:p>
        </p:txBody>
      </p:sp>
      <p:sp>
        <p:nvSpPr>
          <p:cNvPr id="11" name="Text" descr="Text">
            <a:extLst>
              <a:ext uri="{FF2B5EF4-FFF2-40B4-BE49-F238E27FC236}">
                <a16:creationId xmlns:a16="http://schemas.microsoft.com/office/drawing/2014/main" id="{96CC15FA-5D3D-604E-8882-80A2838906CB}"/>
              </a:ext>
            </a:extLst>
          </p:cNvPr>
          <p:cNvSpPr>
            <a:spLocks noGrp="1"/>
          </p:cNvSpPr>
          <p:nvPr>
            <p:ph type="body" sz="quarter" idx="13"/>
          </p:nvPr>
        </p:nvSpPr>
        <p:spPr>
          <a:xfrm>
            <a:off x="360000" y="3618500"/>
            <a:ext cx="5399088" cy="2617200"/>
          </a:xfrm>
        </p:spPr>
        <p:txBody>
          <a:bodyPr/>
          <a:lstStyle>
            <a:lvl1pPr marL="180975" marR="0" indent="-18097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1800"/>
            </a:lvl1pPr>
          </a:lstStyle>
          <a:p>
            <a:pPr lvl="0"/>
            <a:r>
              <a:rPr lang="en-US"/>
              <a:t>Edit Master text styles</a:t>
            </a:r>
          </a:p>
        </p:txBody>
      </p:sp>
      <p:sp>
        <p:nvSpPr>
          <p:cNvPr id="7" name="Picture" descr="Image">
            <a:extLst>
              <a:ext uri="{FF2B5EF4-FFF2-40B4-BE49-F238E27FC236}">
                <a16:creationId xmlns:a16="http://schemas.microsoft.com/office/drawing/2014/main" id="{C443FA27-F0DB-1840-998D-206100BED38F}"/>
              </a:ext>
            </a:extLst>
          </p:cNvPr>
          <p:cNvSpPr>
            <a:spLocks noGrp="1"/>
          </p:cNvSpPr>
          <p:nvPr>
            <p:ph type="pic" sz="quarter" idx="18" hasCustomPrompt="1"/>
          </p:nvPr>
        </p:nvSpPr>
        <p:spPr>
          <a:xfrm>
            <a:off x="5940000" y="900000"/>
            <a:ext cx="5400000" cy="5344683"/>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281474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CL three column image">
    <p:spTree>
      <p:nvGrpSpPr>
        <p:cNvPr id="1" name=""/>
        <p:cNvGrpSpPr/>
        <p:nvPr/>
      </p:nvGrpSpPr>
      <p:grpSpPr>
        <a:xfrm>
          <a:off x="0" y="0"/>
          <a:ext cx="0" cy="0"/>
          <a:chOff x="0" y="0"/>
          <a:chExt cx="0" cy="0"/>
        </a:xfrm>
      </p:grpSpPr>
      <p:sp>
        <p:nvSpPr>
          <p:cNvPr id="12" name="Picture" descr="Image">
            <a:extLst>
              <a:ext uri="{FF2B5EF4-FFF2-40B4-BE49-F238E27FC236}">
                <a16:creationId xmlns:a16="http://schemas.microsoft.com/office/drawing/2014/main" id="{935F83AB-29A1-EF49-B6EC-5214A87545D5}"/>
              </a:ext>
            </a:extLst>
          </p:cNvPr>
          <p:cNvSpPr>
            <a:spLocks noGrp="1"/>
          </p:cNvSpPr>
          <p:nvPr>
            <p:ph type="pic" sz="quarter" idx="16" hasCustomPrompt="1"/>
          </p:nvPr>
        </p:nvSpPr>
        <p:spPr>
          <a:xfrm>
            <a:off x="360000" y="900000"/>
            <a:ext cx="3420000" cy="2880000"/>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8" name="Text" descr="Text">
            <a:extLst>
              <a:ext uri="{FF2B5EF4-FFF2-40B4-BE49-F238E27FC236}">
                <a16:creationId xmlns:a16="http://schemas.microsoft.com/office/drawing/2014/main" id="{83D66963-CB2B-4B4F-BCF3-CFD7FD192F0F}"/>
              </a:ext>
            </a:extLst>
          </p:cNvPr>
          <p:cNvSpPr>
            <a:spLocks noGrp="1"/>
          </p:cNvSpPr>
          <p:nvPr>
            <p:ph type="body" sz="quarter" idx="13"/>
          </p:nvPr>
        </p:nvSpPr>
        <p:spPr>
          <a:xfrm>
            <a:off x="360000" y="4017600"/>
            <a:ext cx="3420000" cy="2304000"/>
          </a:xfrm>
        </p:spPr>
        <p:txBody>
          <a:bodyPr/>
          <a:lstStyle>
            <a:lvl1pPr marL="180975" indent="-169863">
              <a:tabLst/>
              <a:defRPr sz="1800"/>
            </a:lvl1pPr>
          </a:lstStyle>
          <a:p>
            <a:pPr lvl="0"/>
            <a:r>
              <a:rPr lang="en-US"/>
              <a:t>Edit Master text styles</a:t>
            </a:r>
          </a:p>
        </p:txBody>
      </p:sp>
      <p:sp>
        <p:nvSpPr>
          <p:cNvPr id="13" name="Picture" descr="Image">
            <a:extLst>
              <a:ext uri="{FF2B5EF4-FFF2-40B4-BE49-F238E27FC236}">
                <a16:creationId xmlns:a16="http://schemas.microsoft.com/office/drawing/2014/main" id="{E95E3DE4-2C02-DF4D-871A-130A912A3EB7}"/>
              </a:ext>
            </a:extLst>
          </p:cNvPr>
          <p:cNvSpPr>
            <a:spLocks noGrp="1"/>
          </p:cNvSpPr>
          <p:nvPr>
            <p:ph type="pic" sz="quarter" idx="17" hasCustomPrompt="1"/>
          </p:nvPr>
        </p:nvSpPr>
        <p:spPr>
          <a:xfrm>
            <a:off x="4295800" y="900000"/>
            <a:ext cx="3420000" cy="2880000"/>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10" name="Text" descr="Text">
            <a:extLst>
              <a:ext uri="{FF2B5EF4-FFF2-40B4-BE49-F238E27FC236}">
                <a16:creationId xmlns:a16="http://schemas.microsoft.com/office/drawing/2014/main" id="{F7085F07-56B0-4443-841E-8375628232BD}"/>
              </a:ext>
            </a:extLst>
          </p:cNvPr>
          <p:cNvSpPr>
            <a:spLocks noGrp="1"/>
          </p:cNvSpPr>
          <p:nvPr>
            <p:ph type="body" sz="quarter" idx="14"/>
          </p:nvPr>
        </p:nvSpPr>
        <p:spPr>
          <a:xfrm>
            <a:off x="4320000" y="4017600"/>
            <a:ext cx="3420000" cy="2304000"/>
          </a:xfrm>
        </p:spPr>
        <p:txBody>
          <a:bodyPr/>
          <a:lstStyle>
            <a:lvl1pPr marL="180975" indent="-169863">
              <a:tabLst/>
              <a:defRPr sz="1800"/>
            </a:lvl1pPr>
          </a:lstStyle>
          <a:p>
            <a:pPr lvl="0"/>
            <a:r>
              <a:rPr lang="en-US"/>
              <a:t>Edit Master text styles</a:t>
            </a:r>
          </a:p>
        </p:txBody>
      </p:sp>
      <p:sp>
        <p:nvSpPr>
          <p:cNvPr id="15" name="Picture" descr="Image">
            <a:extLst>
              <a:ext uri="{FF2B5EF4-FFF2-40B4-BE49-F238E27FC236}">
                <a16:creationId xmlns:a16="http://schemas.microsoft.com/office/drawing/2014/main" id="{08A0AD7D-724B-E44B-89BE-D93B46E6BC83}"/>
              </a:ext>
            </a:extLst>
          </p:cNvPr>
          <p:cNvSpPr>
            <a:spLocks noGrp="1"/>
          </p:cNvSpPr>
          <p:nvPr>
            <p:ph type="pic" sz="quarter" idx="18" hasCustomPrompt="1"/>
          </p:nvPr>
        </p:nvSpPr>
        <p:spPr>
          <a:xfrm>
            <a:off x="8256240" y="900000"/>
            <a:ext cx="3420000" cy="2880000"/>
          </a:xfrm>
          <a:solidFill>
            <a:srgbClr val="FFFFFF"/>
          </a:solidFill>
          <a:ln>
            <a:noFill/>
          </a:ln>
        </p:spPr>
        <p:txBody>
          <a:bodyPr anchor="b" anchorCtr="0"/>
          <a:lstStyle>
            <a:lvl1pPr marL="11112" indent="0" algn="ctr">
              <a:buNone/>
              <a:defRPr sz="2400"/>
            </a:lvl1pPr>
          </a:lstStyle>
          <a:p>
            <a:r>
              <a:rPr lang="en-GB"/>
              <a:t>Click to add picture</a:t>
            </a:r>
            <a:br>
              <a:rPr lang="en-GB"/>
            </a:br>
            <a:endParaRPr lang="en-GB"/>
          </a:p>
        </p:txBody>
      </p:sp>
      <p:sp>
        <p:nvSpPr>
          <p:cNvPr id="11" name="Text" descr="Text">
            <a:extLst>
              <a:ext uri="{FF2B5EF4-FFF2-40B4-BE49-F238E27FC236}">
                <a16:creationId xmlns:a16="http://schemas.microsoft.com/office/drawing/2014/main" id="{BB07EA65-C349-F04B-BF09-CC2483489C50}"/>
              </a:ext>
            </a:extLst>
          </p:cNvPr>
          <p:cNvSpPr>
            <a:spLocks noGrp="1"/>
          </p:cNvSpPr>
          <p:nvPr>
            <p:ph type="body" sz="quarter" idx="15"/>
          </p:nvPr>
        </p:nvSpPr>
        <p:spPr>
          <a:xfrm>
            <a:off x="8280218" y="4017600"/>
            <a:ext cx="3420000" cy="2304000"/>
          </a:xfrm>
        </p:spPr>
        <p:txBody>
          <a:bodyPr/>
          <a:lstStyle>
            <a:lvl1pPr marL="180975" indent="-169863">
              <a:tabLst/>
              <a:defRPr sz="1800"/>
            </a:lvl1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936629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CL Table">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11" name="Table" descr="Text / Table">
            <a:extLst>
              <a:ext uri="{FF2B5EF4-FFF2-40B4-BE49-F238E27FC236}">
                <a16:creationId xmlns:a16="http://schemas.microsoft.com/office/drawing/2014/main" id="{4DEFD8C9-6C2B-9C49-9F6F-5A35A2B747AF}"/>
              </a:ext>
            </a:extLst>
          </p:cNvPr>
          <p:cNvSpPr>
            <a:spLocks noGrp="1"/>
          </p:cNvSpPr>
          <p:nvPr>
            <p:ph type="tbl" sz="quarter" idx="14" hasCustomPrompt="1"/>
          </p:nvPr>
        </p:nvSpPr>
        <p:spPr>
          <a:xfrm>
            <a:off x="360363" y="2286001"/>
            <a:ext cx="11553825" cy="4073524"/>
          </a:xfrm>
        </p:spPr>
        <p:txBody>
          <a:bodyPr/>
          <a:lstStyle/>
          <a:p>
            <a:r>
              <a:rPr lang="en-GB"/>
              <a:t>Click to add table</a:t>
            </a:r>
            <a:endParaRPr lang="en-US"/>
          </a:p>
        </p:txBody>
      </p:sp>
      <p:sp>
        <p:nvSpPr>
          <p:cNvPr id="8" name="Text">
            <a:extLst>
              <a:ext uri="{FF2B5EF4-FFF2-40B4-BE49-F238E27FC236}">
                <a16:creationId xmlns:a16="http://schemas.microsoft.com/office/drawing/2014/main" id="{D31E44D0-02C4-914B-B5F4-F5B0F5862CBB}"/>
              </a:ext>
            </a:extLst>
          </p:cNvPr>
          <p:cNvSpPr>
            <a:spLocks noGrp="1"/>
          </p:cNvSpPr>
          <p:nvPr>
            <p:ph type="body" sz="quarter" idx="15"/>
          </p:nvPr>
        </p:nvSpPr>
        <p:spPr>
          <a:xfrm>
            <a:off x="9366454" y="2414430"/>
            <a:ext cx="2557322" cy="2623913"/>
          </a:xfrm>
        </p:spPr>
        <p:txBody>
          <a:bodyPr/>
          <a:lstStyle>
            <a:lvl1pPr marL="180975" indent="-169863">
              <a:tabLst/>
              <a:defRPr sz="1800"/>
            </a:lvl1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1550040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UCL Table 2">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7" name="Table" descr="Text / Table">
            <a:extLst>
              <a:ext uri="{FF2B5EF4-FFF2-40B4-BE49-F238E27FC236}">
                <a16:creationId xmlns:a16="http://schemas.microsoft.com/office/drawing/2014/main" id="{01422A73-1E05-8B44-93EA-70AD3FCEEC9E}"/>
              </a:ext>
            </a:extLst>
          </p:cNvPr>
          <p:cNvSpPr>
            <a:spLocks noGrp="1"/>
          </p:cNvSpPr>
          <p:nvPr>
            <p:ph type="tbl" sz="quarter" idx="14" hasCustomPrompt="1"/>
          </p:nvPr>
        </p:nvSpPr>
        <p:spPr>
          <a:xfrm>
            <a:off x="360363" y="2286001"/>
            <a:ext cx="11553825" cy="4073524"/>
          </a:xfrm>
        </p:spPr>
        <p:txBody>
          <a:bodyPr/>
          <a:lstStyle/>
          <a:p>
            <a:r>
              <a:rPr lang="en-GB"/>
              <a:t>Click to add table</a:t>
            </a:r>
            <a:endParaRPr lang="en-US"/>
          </a:p>
        </p:txBody>
      </p:sp>
      <p:sp>
        <p:nvSpPr>
          <p:cNvPr id="9" name="Text">
            <a:extLst>
              <a:ext uri="{FF2B5EF4-FFF2-40B4-BE49-F238E27FC236}">
                <a16:creationId xmlns:a16="http://schemas.microsoft.com/office/drawing/2014/main" id="{AD015BAE-CDFB-0848-8398-8E01CAEBAAEC}"/>
              </a:ext>
            </a:extLst>
          </p:cNvPr>
          <p:cNvSpPr>
            <a:spLocks noGrp="1"/>
          </p:cNvSpPr>
          <p:nvPr>
            <p:ph type="body" sz="quarter" idx="13"/>
          </p:nvPr>
        </p:nvSpPr>
        <p:spPr>
          <a:xfrm>
            <a:off x="360000" y="3451091"/>
            <a:ext cx="2610000" cy="2894291"/>
          </a:xfrm>
          <a:noFill/>
        </p:spPr>
        <p:txBody>
          <a:bodyPr lIns="0" tIns="0" rIns="0" bIns="0"/>
          <a:lstStyle>
            <a:lvl1pPr>
              <a:defRPr sz="1800"/>
            </a:lvl1pPr>
            <a:lvl2pPr>
              <a:buFontTx/>
              <a:buNone/>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534096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UCL Contact 2 column ">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GB"/>
              <a:t>Useful links &amp; contact details</a:t>
            </a:r>
            <a:endParaRPr lang="en-US"/>
          </a:p>
        </p:txBody>
      </p:sp>
      <p:sp>
        <p:nvSpPr>
          <p:cNvPr id="21" name="Text" descr="Text">
            <a:extLst>
              <a:ext uri="{FF2B5EF4-FFF2-40B4-BE49-F238E27FC236}">
                <a16:creationId xmlns:a16="http://schemas.microsoft.com/office/drawing/2014/main" id="{82579D70-1A08-DC42-8CE8-ACA8360A7F42}"/>
              </a:ext>
            </a:extLst>
          </p:cNvPr>
          <p:cNvSpPr>
            <a:spLocks noGrp="1"/>
          </p:cNvSpPr>
          <p:nvPr>
            <p:ph type="body" sz="quarter" idx="13"/>
          </p:nvPr>
        </p:nvSpPr>
        <p:spPr>
          <a:xfrm>
            <a:off x="360000" y="2412000"/>
            <a:ext cx="5399088" cy="3600000"/>
          </a:xfrm>
        </p:spPr>
        <p:txBody>
          <a:bodyPr/>
          <a:lstStyle>
            <a:lvl1pPr marL="180975" indent="-169863">
              <a:tabLst/>
              <a:defRPr sz="2400">
                <a:latin typeface="+mn-lt"/>
              </a:defRPr>
            </a:lvl1pPr>
          </a:lstStyle>
          <a:p>
            <a:pPr lvl="0"/>
            <a:r>
              <a:rPr lang="en-US"/>
              <a:t>Edit Master text styles</a:t>
            </a:r>
          </a:p>
        </p:txBody>
      </p:sp>
      <p:sp>
        <p:nvSpPr>
          <p:cNvPr id="22" name="Text" descr="Text">
            <a:extLst>
              <a:ext uri="{FF2B5EF4-FFF2-40B4-BE49-F238E27FC236}">
                <a16:creationId xmlns:a16="http://schemas.microsoft.com/office/drawing/2014/main" id="{82B359B7-CB0C-544C-88EE-891FC732EECE}"/>
              </a:ext>
            </a:extLst>
          </p:cNvPr>
          <p:cNvSpPr>
            <a:spLocks noGrp="1"/>
          </p:cNvSpPr>
          <p:nvPr>
            <p:ph type="body" sz="quarter" idx="14"/>
          </p:nvPr>
        </p:nvSpPr>
        <p:spPr>
          <a:xfrm>
            <a:off x="5940000" y="2412000"/>
            <a:ext cx="5399088" cy="3600000"/>
          </a:xfrm>
        </p:spPr>
        <p:txBody>
          <a:bodyPr/>
          <a:lstStyle>
            <a:lvl1pPr marL="180975" indent="-169863">
              <a:tabLst/>
              <a:defRPr sz="2400">
                <a:latin typeface="+mn-lt"/>
              </a:defRPr>
            </a:lvl1pPr>
          </a:lstStyle>
          <a:p>
            <a:pPr lvl="0"/>
            <a:r>
              <a:rPr lang="en-US" sz="2400">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4/16/2025</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384785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03C1-B661-39E6-1B29-7C04529CA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C40052-00A9-54D5-DA0A-D5DDD04F6B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CB56D4-AC64-DEB1-A5F6-984A09A5A4E6}"/>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5" name="Footer Placeholder 4">
            <a:extLst>
              <a:ext uri="{FF2B5EF4-FFF2-40B4-BE49-F238E27FC236}">
                <a16:creationId xmlns:a16="http://schemas.microsoft.com/office/drawing/2014/main" id="{6573AF05-04C6-8A6F-D97F-53908816E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2D6F4F-CC59-5A4E-D560-BDD9A4078951}"/>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2208856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3809-FA7C-09D2-9D11-F8437F8D1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4340A7-996F-EA3D-E01C-D4FE8174C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1CDD15-ED02-889B-233C-22D88EBC654E}"/>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5" name="Footer Placeholder 4">
            <a:extLst>
              <a:ext uri="{FF2B5EF4-FFF2-40B4-BE49-F238E27FC236}">
                <a16:creationId xmlns:a16="http://schemas.microsoft.com/office/drawing/2014/main" id="{0923049A-C053-D726-1D3F-53990380A7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D590B-D61D-5403-8510-F9CAEAFF2BB0}"/>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991005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2F3A-7433-1428-206D-A237FE8313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C6C781-407D-31DF-9E18-628E1550F9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0199DB-C37D-11D9-69C1-4F9487AF3A64}"/>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5" name="Footer Placeholder 4">
            <a:extLst>
              <a:ext uri="{FF2B5EF4-FFF2-40B4-BE49-F238E27FC236}">
                <a16:creationId xmlns:a16="http://schemas.microsoft.com/office/drawing/2014/main" id="{FB7B75EF-0D9F-D08F-035B-9F34B2312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FB2D7A-5987-8E5C-3AA7-8D70F79D17E4}"/>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2208639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BD6B-2AC6-ED75-509A-4EBA65407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961125-79C7-4B45-5A89-68DE6254CC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5E2E85-B20E-51B8-7BBF-A060882AFF06}"/>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5" name="Footer Placeholder 4">
            <a:extLst>
              <a:ext uri="{FF2B5EF4-FFF2-40B4-BE49-F238E27FC236}">
                <a16:creationId xmlns:a16="http://schemas.microsoft.com/office/drawing/2014/main" id="{5B3642E0-E609-F45D-DBFE-208C7EE993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A8B621-3600-5B1E-0386-97A9FB02CAF7}"/>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3499946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5B333-9B29-26CB-8870-F9095B2C1F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D664A1-DE98-8274-EF00-7E22256DEA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90B71E-CFDA-B902-0E87-4BAA3465F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C5179D5-A023-F8FD-0A94-71939555D5E6}"/>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6" name="Footer Placeholder 5">
            <a:extLst>
              <a:ext uri="{FF2B5EF4-FFF2-40B4-BE49-F238E27FC236}">
                <a16:creationId xmlns:a16="http://schemas.microsoft.com/office/drawing/2014/main" id="{B089F325-FE1D-1C59-DF64-5D2F25BAA5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818DE7-1056-7A4C-0735-E5BB530C30BC}"/>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2926523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4D91-29A3-4FD4-6FD4-7EA37657A2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87EB29-D87D-EB3E-1183-6A785964E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4F6DB-0872-D223-7630-0A6E03B04A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9F6072-BDAA-78F9-BE8E-0C27E9D432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FF6B3A-DD13-7EAA-9B14-469FF5D737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CE169D-0F21-ADAB-5D5B-862BF1EC347C}"/>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8" name="Footer Placeholder 7">
            <a:extLst>
              <a:ext uri="{FF2B5EF4-FFF2-40B4-BE49-F238E27FC236}">
                <a16:creationId xmlns:a16="http://schemas.microsoft.com/office/drawing/2014/main" id="{5C0E171C-E1BD-3C53-E7B8-D83332CFCD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2329EE-EF1F-01F3-AE21-17A1DB6CE2E8}"/>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2451924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234C-E230-9FEA-2B6E-AFE755372B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D79DD4-AA4A-85E4-5A14-5B0ACCAD7F7F}"/>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4" name="Footer Placeholder 3">
            <a:extLst>
              <a:ext uri="{FF2B5EF4-FFF2-40B4-BE49-F238E27FC236}">
                <a16:creationId xmlns:a16="http://schemas.microsoft.com/office/drawing/2014/main" id="{263D8C81-DE51-D0D2-9C2B-9CA8437FE3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50CF3D-2E45-55D8-FE29-447BE4B037A1}"/>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657188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92FFD-B8AC-7A59-C87B-FCE76E61BE3E}"/>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3" name="Footer Placeholder 2">
            <a:extLst>
              <a:ext uri="{FF2B5EF4-FFF2-40B4-BE49-F238E27FC236}">
                <a16:creationId xmlns:a16="http://schemas.microsoft.com/office/drawing/2014/main" id="{25E8D19D-4D68-A7B6-D6EB-C93708E9DB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98AA7C-B817-1B5D-DE8C-5006DB1E0110}"/>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228921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2DC1-D704-62C3-8BF4-C13989CFA0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C7D552-23BA-6749-74D8-83367F9460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41F599-0D50-14A8-2ACD-499022F8E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994A0-377B-BB95-5042-6830DA5CB054}"/>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6" name="Footer Placeholder 5">
            <a:extLst>
              <a:ext uri="{FF2B5EF4-FFF2-40B4-BE49-F238E27FC236}">
                <a16:creationId xmlns:a16="http://schemas.microsoft.com/office/drawing/2014/main" id="{8FC4556B-8AF5-89B9-8EAE-D31FF3A03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EDAB8F-302A-BCC7-6F1F-777DC6D13DFC}"/>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1608368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F69B-6069-8A82-4A69-57E84AA8A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166316-BEA1-8EF8-31F2-F9168B0D1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E1FD9B-BF79-919E-74C8-4B10E4333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78CA08-9450-2231-6D4E-A725AB7AA680}"/>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6" name="Footer Placeholder 5">
            <a:extLst>
              <a:ext uri="{FF2B5EF4-FFF2-40B4-BE49-F238E27FC236}">
                <a16:creationId xmlns:a16="http://schemas.microsoft.com/office/drawing/2014/main" id="{646343D4-3F1B-3EA9-765C-E506DDCF8B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949E88-BE85-F1F1-46BB-5E7468FD4A89}"/>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2719041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67B2-6F57-A3BB-AA20-454D867D56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BE4D5D-52AA-56D5-FF70-900F8FDF0A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F67F48-BFAE-C80C-C229-CA120A4F1620}"/>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5" name="Footer Placeholder 4">
            <a:extLst>
              <a:ext uri="{FF2B5EF4-FFF2-40B4-BE49-F238E27FC236}">
                <a16:creationId xmlns:a16="http://schemas.microsoft.com/office/drawing/2014/main" id="{C7D070BE-A319-E9F1-DBDF-7C4C681D1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D41BF-5B2E-147E-CFC6-6A630C84F5D8}"/>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3155510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42A7-DB98-DCB1-F86D-628C09D48A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02578A-9F3D-689B-C38A-A85A8F366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806A3A-6619-B14A-ED41-E5E946775A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72F1A2-11CB-1E60-2B9D-A293D87B0C69}"/>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6" name="Footer Placeholder 5">
            <a:extLst>
              <a:ext uri="{FF2B5EF4-FFF2-40B4-BE49-F238E27FC236}">
                <a16:creationId xmlns:a16="http://schemas.microsoft.com/office/drawing/2014/main" id="{59C9C5A6-4B16-F9E8-39E4-523D3A13EE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ADA1A3-D606-FA67-4B23-E013D3EF8BEA}"/>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39920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760CC-E5A8-A5DA-F0F1-87AE54ED46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3D16DE-298B-3281-BF3A-2AB73D227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E0BC10-9EB6-4BF8-B867-1EF1F022862D}"/>
              </a:ext>
            </a:extLst>
          </p:cNvPr>
          <p:cNvSpPr>
            <a:spLocks noGrp="1"/>
          </p:cNvSpPr>
          <p:nvPr>
            <p:ph type="dt" sz="half" idx="10"/>
          </p:nvPr>
        </p:nvSpPr>
        <p:spPr/>
        <p:txBody>
          <a:bodyPr/>
          <a:lstStyle/>
          <a:p>
            <a:fld id="{73DA9484-A31B-4117-B9BD-5BA42117CEC1}" type="datetimeFigureOut">
              <a:rPr lang="en-GB" smtClean="0"/>
              <a:t>16/04/2025</a:t>
            </a:fld>
            <a:endParaRPr lang="en-GB"/>
          </a:p>
        </p:txBody>
      </p:sp>
      <p:sp>
        <p:nvSpPr>
          <p:cNvPr id="5" name="Footer Placeholder 4">
            <a:extLst>
              <a:ext uri="{FF2B5EF4-FFF2-40B4-BE49-F238E27FC236}">
                <a16:creationId xmlns:a16="http://schemas.microsoft.com/office/drawing/2014/main" id="{847959F0-5F6A-DE71-5780-0E5EA67D4C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EA6797-6050-84D6-8E01-587829127495}"/>
              </a:ext>
            </a:extLst>
          </p:cNvPr>
          <p:cNvSpPr>
            <a:spLocks noGrp="1"/>
          </p:cNvSpPr>
          <p:nvPr>
            <p:ph type="sldNum" sz="quarter" idx="12"/>
          </p:nvPr>
        </p:nvSpPr>
        <p:spPr/>
        <p:txBody>
          <a:bodyPr/>
          <a:lstStyle/>
          <a:p>
            <a:fld id="{D6CBAED5-59DB-4859-93B7-E5A382192689}" type="slidenum">
              <a:rPr lang="en-GB" smtClean="0"/>
              <a:t>‹#›</a:t>
            </a:fld>
            <a:endParaRPr lang="en-GB"/>
          </a:p>
        </p:txBody>
      </p:sp>
    </p:spTree>
    <p:extLst>
      <p:ext uri="{BB962C8B-B14F-4D97-AF65-F5344CB8AC3E}">
        <p14:creationId xmlns:p14="http://schemas.microsoft.com/office/powerpoint/2010/main" val="2101510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9E9601-88BF-7006-ACF9-26F020AF1DA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24145DE-3B9D-F17F-BB2B-D587838ACD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C907CA1-F452-BDEC-3BE5-79860B724F94}"/>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5" name="Segnaposto piè di pagina 4">
            <a:extLst>
              <a:ext uri="{FF2B5EF4-FFF2-40B4-BE49-F238E27FC236}">
                <a16:creationId xmlns:a16="http://schemas.microsoft.com/office/drawing/2014/main" id="{D926A4EF-5245-557D-C991-C9241394A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8A412B-25DC-B424-1FDA-27AA3DB268F6}"/>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1427629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91BC70-2FDA-C31F-52BE-23244CF57D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6550F71-50D0-6E46-BE46-9AC2EA6A847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B08045-145E-CF66-0ED6-91A08857AA89}"/>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5" name="Segnaposto piè di pagina 4">
            <a:extLst>
              <a:ext uri="{FF2B5EF4-FFF2-40B4-BE49-F238E27FC236}">
                <a16:creationId xmlns:a16="http://schemas.microsoft.com/office/drawing/2014/main" id="{2F8A4B6A-79AE-9ECD-F87B-33329FFBD6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0BBC87-C442-E4B8-12DF-EEE3885B7C06}"/>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404727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E82535-2AC7-C64F-0F33-B7B2E1917F8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A7B22D1-5C75-9FC8-B1CB-C9BE876A84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D88E14E-02DC-11FC-E2D8-5CAA24B963E9}"/>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5" name="Segnaposto piè di pagina 4">
            <a:extLst>
              <a:ext uri="{FF2B5EF4-FFF2-40B4-BE49-F238E27FC236}">
                <a16:creationId xmlns:a16="http://schemas.microsoft.com/office/drawing/2014/main" id="{D598ED8B-3250-AC8A-7723-2857A5F5F80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C0C7EC-5BC0-BA9E-87E6-872D45CE0451}"/>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1467452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1C83C5-D25F-9554-288F-2B389FB565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3CCB97B-5E0E-7253-92F8-F937EA1A030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37BCD9B-84CF-3718-9F0D-2984F4D1503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1F7276F-C06D-ABBA-F618-302990C13138}"/>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6" name="Segnaposto piè di pagina 5">
            <a:extLst>
              <a:ext uri="{FF2B5EF4-FFF2-40B4-BE49-F238E27FC236}">
                <a16:creationId xmlns:a16="http://schemas.microsoft.com/office/drawing/2014/main" id="{EDFF9C93-568A-E5E6-1E15-B06729D27D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DE2DB32-FCFD-61B3-2693-878B745DD8C2}"/>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1256417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708DA7-7347-79A4-C445-1BF08C50C00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56E96C8-D3CA-A5AD-6815-5F22BC1BB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DFC1E17-924D-CDCE-A9C1-A3CEC12891F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BD7440D-9505-3BE5-7689-76F765433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00CF50B-D469-D136-91C2-75330FC40AA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A9AAEC0-4894-077E-E0A7-012690C6C02F}"/>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8" name="Segnaposto piè di pagina 7">
            <a:extLst>
              <a:ext uri="{FF2B5EF4-FFF2-40B4-BE49-F238E27FC236}">
                <a16:creationId xmlns:a16="http://schemas.microsoft.com/office/drawing/2014/main" id="{4FD18F23-ED28-9BF5-B5EB-CB51F2A03D4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14BE69E-64C4-D4B2-0FBF-BF5D44BF99B1}"/>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1371576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A9D84E-7A03-76EF-7504-95E2A0BCE26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DD58C5B-C9D3-4F8E-ED04-AAECDEE84437}"/>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4" name="Segnaposto piè di pagina 3">
            <a:extLst>
              <a:ext uri="{FF2B5EF4-FFF2-40B4-BE49-F238E27FC236}">
                <a16:creationId xmlns:a16="http://schemas.microsoft.com/office/drawing/2014/main" id="{E9832379-38AC-64CE-9E2F-729C158B404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2B8CD76-AE6C-74A6-E83C-30DF02D3020D}"/>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4083453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DB763DE-6BBF-07F5-3B5E-FAAE83B71329}"/>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3" name="Segnaposto piè di pagina 2">
            <a:extLst>
              <a:ext uri="{FF2B5EF4-FFF2-40B4-BE49-F238E27FC236}">
                <a16:creationId xmlns:a16="http://schemas.microsoft.com/office/drawing/2014/main" id="{24A61BDA-44C5-D632-983D-D2374F12416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D039F12-0DF9-71CB-19F4-EE95B700135F}"/>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521796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77829D-C54E-8A1F-CCD9-EDF615F0B11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7C33B71-8B85-0385-79F4-E34A6FBD8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09784E2-B44F-AF1E-F6F8-408A7C675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3EAEBB0-61C1-351B-FA71-A0E79C81F24C}"/>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6" name="Segnaposto piè di pagina 5">
            <a:extLst>
              <a:ext uri="{FF2B5EF4-FFF2-40B4-BE49-F238E27FC236}">
                <a16:creationId xmlns:a16="http://schemas.microsoft.com/office/drawing/2014/main" id="{A9AF25B2-75F5-9E93-6DF7-A1CF9CB35B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D39F4B7-B154-ADDD-CFF4-B22115850F69}"/>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1187552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8E93F-6E87-E35B-5FE8-68F1D026747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ED2B884-A214-D764-1BEF-1B981135D1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3906DCC-832E-B337-30F4-911D4E684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F1C7E3-E85A-C828-2F1F-783958B3509A}"/>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6" name="Segnaposto piè di pagina 5">
            <a:extLst>
              <a:ext uri="{FF2B5EF4-FFF2-40B4-BE49-F238E27FC236}">
                <a16:creationId xmlns:a16="http://schemas.microsoft.com/office/drawing/2014/main" id="{00FF9B2B-E3D7-5D7B-2D5F-80DBC3D93C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FF2714-1006-4366-4781-2019ACEB8460}"/>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26457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A54E-66C8-4509-F789-821EB282AA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75860E-5F14-AB0B-B00D-E6873CE0E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7EE68-0B04-D09C-D186-E2D531605E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931F0D-ACF8-7936-B3DB-AF37444F5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9FCF27-C199-80F8-DAEF-655C4C208D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19FAF8-A251-C1AF-CA6A-ECB397F31E27}"/>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8" name="Footer Placeholder 7">
            <a:extLst>
              <a:ext uri="{FF2B5EF4-FFF2-40B4-BE49-F238E27FC236}">
                <a16:creationId xmlns:a16="http://schemas.microsoft.com/office/drawing/2014/main" id="{BC165346-050E-D977-C1A5-6E96E43400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5C6C30-6AB0-C248-7296-CE69C728238C}"/>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1385535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D8B23A-AA1E-8B2D-EA43-3552EFB40A4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346239-9E9D-E575-7167-3D4E46F1187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4C23ABF-2E93-93C4-43AB-EC91B70E8366}"/>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5" name="Segnaposto piè di pagina 4">
            <a:extLst>
              <a:ext uri="{FF2B5EF4-FFF2-40B4-BE49-F238E27FC236}">
                <a16:creationId xmlns:a16="http://schemas.microsoft.com/office/drawing/2014/main" id="{9929853C-D347-FE99-6139-D06E171240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18DA59B-8EE7-2525-92CF-1A0A73E42F89}"/>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543693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138CDE3-076B-8970-5B30-94B19AB2D41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E0E0816-0CAA-B319-B1F6-ACE7F7EB556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ABAADE1-5DCA-3064-7659-D7AF0CCA6FF5}"/>
              </a:ext>
            </a:extLst>
          </p:cNvPr>
          <p:cNvSpPr>
            <a:spLocks noGrp="1"/>
          </p:cNvSpPr>
          <p:nvPr>
            <p:ph type="dt" sz="half" idx="10"/>
          </p:nvPr>
        </p:nvSpPr>
        <p:spPr/>
        <p:txBody>
          <a:bodyPr/>
          <a:lstStyle/>
          <a:p>
            <a:fld id="{446C005E-AFBD-470A-9F03-7519E6CD2E89}" type="datetimeFigureOut">
              <a:rPr lang="it-IT" smtClean="0"/>
              <a:t>16/04/2025</a:t>
            </a:fld>
            <a:endParaRPr lang="it-IT"/>
          </a:p>
        </p:txBody>
      </p:sp>
      <p:sp>
        <p:nvSpPr>
          <p:cNvPr id="5" name="Segnaposto piè di pagina 4">
            <a:extLst>
              <a:ext uri="{FF2B5EF4-FFF2-40B4-BE49-F238E27FC236}">
                <a16:creationId xmlns:a16="http://schemas.microsoft.com/office/drawing/2014/main" id="{D77F03B5-79D4-6F82-1226-0A3E5D7A7C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4C6E6D8-1391-7244-405E-49FCFB540A6F}"/>
              </a:ext>
            </a:extLst>
          </p:cNvPr>
          <p:cNvSpPr>
            <a:spLocks noGrp="1"/>
          </p:cNvSpPr>
          <p:nvPr>
            <p:ph type="sldNum" sz="quarter" idx="12"/>
          </p:nvPr>
        </p:nvSpPr>
        <p:spPr/>
        <p:txBody>
          <a:bodyPr/>
          <a:lstStyle/>
          <a:p>
            <a:fld id="{6F2BD4A1-00EF-4C27-83BD-FD9B6A340AE2}" type="slidenum">
              <a:rPr lang="it-IT" smtClean="0"/>
              <a:t>‹#›</a:t>
            </a:fld>
            <a:endParaRPr lang="it-IT"/>
          </a:p>
        </p:txBody>
      </p:sp>
    </p:spTree>
    <p:extLst>
      <p:ext uri="{BB962C8B-B14F-4D97-AF65-F5344CB8AC3E}">
        <p14:creationId xmlns:p14="http://schemas.microsoft.com/office/powerpoint/2010/main" val="395404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descr="pexels-andy-barbour-6684552.jpg"/>
          <p:cNvPicPr>
            <a:picLocks noChangeAspect="1"/>
          </p:cNvPicPr>
          <p:nvPr userDrawn="1"/>
        </p:nvPicPr>
        <p:blipFill>
          <a:blip r:embed="rId2" cstate="print"/>
          <a:srcRect l="9259"/>
          <a:stretch>
            <a:fillRect/>
          </a:stretch>
        </p:blipFill>
        <p:spPr>
          <a:xfrm>
            <a:off x="0" y="0"/>
            <a:ext cx="9335276" cy="6858000"/>
          </a:xfrm>
          <a:prstGeom prst="rect">
            <a:avLst/>
          </a:prstGeom>
        </p:spPr>
      </p:pic>
      <p:sp>
        <p:nvSpPr>
          <p:cNvPr id="10" name="Rectangle 1"/>
          <p:cNvSpPr/>
          <p:nvPr userDrawn="1"/>
        </p:nvSpPr>
        <p:spPr>
          <a:xfrm>
            <a:off x="5735680" y="1"/>
            <a:ext cx="6438901" cy="6858000"/>
          </a:xfrm>
          <a:custGeom>
            <a:avLst/>
            <a:gdLst>
              <a:gd name="connsiteX0" fmla="*/ 0 w 3275856"/>
              <a:gd name="connsiteY0" fmla="*/ 0 h 6858000"/>
              <a:gd name="connsiteX1" fmla="*/ 3275856 w 3275856"/>
              <a:gd name="connsiteY1" fmla="*/ 0 h 6858000"/>
              <a:gd name="connsiteX2" fmla="*/ 3275856 w 3275856"/>
              <a:gd name="connsiteY2" fmla="*/ 6858000 h 6858000"/>
              <a:gd name="connsiteX3" fmla="*/ 0 w 3275856"/>
              <a:gd name="connsiteY3" fmla="*/ 6858000 h 6858000"/>
              <a:gd name="connsiteX4" fmla="*/ 0 w 3275856"/>
              <a:gd name="connsiteY4" fmla="*/ 0 h 6858000"/>
              <a:gd name="connsiteX0" fmla="*/ 0 w 3275856"/>
              <a:gd name="connsiteY0" fmla="*/ 0 h 6858000"/>
              <a:gd name="connsiteX1" fmla="*/ 3275856 w 3275856"/>
              <a:gd name="connsiteY1" fmla="*/ 0 h 6858000"/>
              <a:gd name="connsiteX2" fmla="*/ 3275856 w 3275856"/>
              <a:gd name="connsiteY2" fmla="*/ 6858000 h 6858000"/>
              <a:gd name="connsiteX3" fmla="*/ 1793290 w 3275856"/>
              <a:gd name="connsiteY3" fmla="*/ 6858000 h 6858000"/>
              <a:gd name="connsiteX4" fmla="*/ 0 w 327585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856" h="6858000">
                <a:moveTo>
                  <a:pt x="0" y="0"/>
                </a:moveTo>
                <a:lnTo>
                  <a:pt x="3275856" y="0"/>
                </a:lnTo>
                <a:lnTo>
                  <a:pt x="3275856" y="6858000"/>
                </a:lnTo>
                <a:lnTo>
                  <a:pt x="179329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
          <p:cNvSpPr/>
          <p:nvPr userDrawn="1"/>
        </p:nvSpPr>
        <p:spPr>
          <a:xfrm>
            <a:off x="5805351" y="0"/>
            <a:ext cx="6386649" cy="6871063"/>
          </a:xfrm>
          <a:custGeom>
            <a:avLst/>
            <a:gdLst>
              <a:gd name="connsiteX0" fmla="*/ 0 w 3275856"/>
              <a:gd name="connsiteY0" fmla="*/ 0 h 6858000"/>
              <a:gd name="connsiteX1" fmla="*/ 3275856 w 3275856"/>
              <a:gd name="connsiteY1" fmla="*/ 0 h 6858000"/>
              <a:gd name="connsiteX2" fmla="*/ 3275856 w 3275856"/>
              <a:gd name="connsiteY2" fmla="*/ 6858000 h 6858000"/>
              <a:gd name="connsiteX3" fmla="*/ 0 w 3275856"/>
              <a:gd name="connsiteY3" fmla="*/ 6858000 h 6858000"/>
              <a:gd name="connsiteX4" fmla="*/ 0 w 3275856"/>
              <a:gd name="connsiteY4" fmla="*/ 0 h 6858000"/>
              <a:gd name="connsiteX0" fmla="*/ 0 w 3275856"/>
              <a:gd name="connsiteY0" fmla="*/ 0 h 6858000"/>
              <a:gd name="connsiteX1" fmla="*/ 3275856 w 3275856"/>
              <a:gd name="connsiteY1" fmla="*/ 0 h 6858000"/>
              <a:gd name="connsiteX2" fmla="*/ 3275856 w 3275856"/>
              <a:gd name="connsiteY2" fmla="*/ 6858000 h 6858000"/>
              <a:gd name="connsiteX3" fmla="*/ 1793290 w 3275856"/>
              <a:gd name="connsiteY3" fmla="*/ 6858000 h 6858000"/>
              <a:gd name="connsiteX4" fmla="*/ 0 w 327585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856" h="6858000">
                <a:moveTo>
                  <a:pt x="0" y="0"/>
                </a:moveTo>
                <a:lnTo>
                  <a:pt x="3275856" y="0"/>
                </a:lnTo>
                <a:lnTo>
                  <a:pt x="3275856" y="6858000"/>
                </a:lnTo>
                <a:lnTo>
                  <a:pt x="1793290" y="6858000"/>
                </a:lnTo>
                <a:lnTo>
                  <a:pt x="0" y="0"/>
                </a:lnTo>
                <a:close/>
              </a:path>
            </a:pathLst>
          </a:cu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48650" y="1974032"/>
            <a:ext cx="3586299" cy="1143000"/>
          </a:xfrm>
          <a:prstGeom prst="rect">
            <a:avLst/>
          </a:prstGeom>
        </p:spPr>
        <p:txBody>
          <a:bodyPr/>
          <a:lstStyle>
            <a:lvl1pPr algn="l">
              <a:defRPr sz="3600" b="1">
                <a:solidFill>
                  <a:schemeClr val="bg1"/>
                </a:solidFill>
                <a:latin typeface="Roboto" pitchFamily="2" charset="0"/>
                <a:ea typeface="Roboto"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189592930"/>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0" y="341376"/>
            <a:ext cx="12192000" cy="591346"/>
          </a:xfrm>
          <a:prstGeom prst="rect">
            <a:avLst/>
          </a:prstGeom>
        </p:spPr>
        <p:txBody>
          <a:bodyPr lIns="121917" tIns="60958" rIns="121917" bIns="60958" anchor="ctr"/>
          <a:lstStyle>
            <a:lvl1pPr marL="0" indent="0" algn="ctr">
              <a:buNone/>
              <a:defRPr sz="4000" b="1" baseline="0">
                <a:solidFill>
                  <a:schemeClr val="tx1"/>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2" hasCustomPrompt="1"/>
          </p:nvPr>
        </p:nvSpPr>
        <p:spPr>
          <a:xfrm>
            <a:off x="0" y="1000963"/>
            <a:ext cx="12192000" cy="384043"/>
          </a:xfrm>
          <a:prstGeom prst="rect">
            <a:avLst/>
          </a:prstGeom>
        </p:spPr>
        <p:txBody>
          <a:bodyPr lIns="121917" tIns="60958" rIns="121917" bIns="60958" anchor="ctr"/>
          <a:lstStyle>
            <a:lvl1pPr marL="0" indent="0" algn="ctr">
              <a:buNone/>
              <a:defRPr sz="2800" b="1" baseline="0">
                <a:solidFill>
                  <a:schemeClr val="tx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76476957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Basic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7DAA8-C522-4817-A9D4-2986C18C0E19}"/>
              </a:ext>
            </a:extLst>
          </p:cNvPr>
          <p:cNvSpPr/>
          <p:nvPr userDrawn="1"/>
        </p:nvSpPr>
        <p:spPr>
          <a:xfrm>
            <a:off x="8659907" y="0"/>
            <a:ext cx="3080526" cy="6858000"/>
          </a:xfrm>
          <a:prstGeom prst="rect">
            <a:avLst/>
          </a:prstGeom>
          <a:solidFill>
            <a:srgbClr val="00964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sz="3600" dirty="0"/>
          </a:p>
        </p:txBody>
      </p:sp>
      <p:sp>
        <p:nvSpPr>
          <p:cNvPr id="4" name="Frame 3"/>
          <p:cNvSpPr/>
          <p:nvPr userDrawn="1"/>
        </p:nvSpPr>
        <p:spPr>
          <a:xfrm>
            <a:off x="287355" y="236504"/>
            <a:ext cx="11617291" cy="6384992"/>
          </a:xfrm>
          <a:prstGeom prst="frame">
            <a:avLst>
              <a:gd name="adj1" fmla="val 890"/>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lnSpc>
                <a:spcPts val="900"/>
              </a:lnSpc>
            </a:pPr>
            <a:endParaRPr lang="ko-KR" altLang="en-US" sz="1000" dirty="0">
              <a:solidFill>
                <a:schemeClr val="tx1"/>
              </a:solidFill>
            </a:endParaRPr>
          </a:p>
        </p:txBody>
      </p:sp>
      <p:sp>
        <p:nvSpPr>
          <p:cNvPr id="5" name="Text Placeholder 9"/>
          <p:cNvSpPr>
            <a:spLocks noGrp="1"/>
          </p:cNvSpPr>
          <p:nvPr>
            <p:ph type="body" sz="quarter" idx="10" hasCustomPrompt="1"/>
          </p:nvPr>
        </p:nvSpPr>
        <p:spPr>
          <a:xfrm>
            <a:off x="8659907" y="1047733"/>
            <a:ext cx="3080526" cy="2095515"/>
          </a:xfrm>
          <a:prstGeom prst="rect">
            <a:avLst/>
          </a:prstGeom>
        </p:spPr>
        <p:txBody>
          <a:bodyPr lIns="121917" tIns="60958" rIns="121917" bIns="60958" anchor="ctr"/>
          <a:lstStyle>
            <a:lvl1pPr marL="0" indent="0" algn="ctr">
              <a:buNone/>
              <a:defRPr sz="3600" b="1" baseline="0">
                <a:solidFill>
                  <a:schemeClr val="bg1"/>
                </a:solidFill>
                <a:latin typeface="Roboto" pitchFamily="2" charset="0"/>
                <a:ea typeface="Roboto" pitchFamily="2" charset="0"/>
                <a:cs typeface="Arial" pitchFamily="34" charset="0"/>
              </a:defRPr>
            </a:lvl1pPr>
          </a:lstStyle>
          <a:p>
            <a:pPr lvl="0"/>
            <a:r>
              <a:rPr lang="en-US" altLang="ko-KR" dirty="0"/>
              <a:t>Basic Layout</a:t>
            </a:r>
          </a:p>
        </p:txBody>
      </p:sp>
      <p:sp>
        <p:nvSpPr>
          <p:cNvPr id="7" name="Google Shape;79;p5"/>
          <p:cNvSpPr txBox="1">
            <a:spLocks noGrp="1"/>
          </p:cNvSpPr>
          <p:nvPr>
            <p:ph type="body" idx="12"/>
          </p:nvPr>
        </p:nvSpPr>
        <p:spPr>
          <a:xfrm>
            <a:off x="340659" y="340660"/>
            <a:ext cx="8265459" cy="6148690"/>
          </a:xfrm>
          <a:prstGeom prst="rect">
            <a:avLst/>
          </a:prstGeom>
        </p:spPr>
        <p:txBody>
          <a:bodyPr spcFirstLastPara="1" wrap="square" lIns="162525" tIns="162525" rIns="162525" bIns="162525" numCol="1" anchor="ctr" anchorCtr="0"/>
          <a:lstStyle>
            <a:lvl1pPr marL="171450" lvl="0" indent="-171450" algn="just" latinLnBrk="0">
              <a:lnSpc>
                <a:spcPct val="100000"/>
              </a:lnSpc>
              <a:spcBef>
                <a:spcPts val="0"/>
              </a:spcBef>
              <a:spcAft>
                <a:spcPts val="0"/>
              </a:spcAft>
              <a:buSzPct val="150000"/>
              <a:buFont typeface="Arial" pitchFamily="34" charset="0"/>
              <a:buChar char="•"/>
              <a:defRPr sz="1600">
                <a:solidFill>
                  <a:schemeClr val="tx1"/>
                </a:solidFill>
                <a:latin typeface="Open Sans" pitchFamily="2" charset="0"/>
                <a:ea typeface="Open Sans" pitchFamily="2" charset="0"/>
                <a:cs typeface="Open Sans" pitchFamily="2" charset="0"/>
              </a:defRPr>
            </a:lvl1pPr>
            <a:lvl2pPr marL="1204354" lvl="1" indent="-366175" algn="just" latinLnBrk="0">
              <a:lnSpc>
                <a:spcPct val="100000"/>
              </a:lnSpc>
              <a:spcBef>
                <a:spcPts val="1777"/>
              </a:spcBef>
              <a:spcAft>
                <a:spcPts val="0"/>
              </a:spcAft>
              <a:buSzPct val="150000"/>
              <a:buFont typeface="Arial" pitchFamily="34" charset="0"/>
              <a:buChar char="•"/>
              <a:defRPr sz="1600">
                <a:latin typeface="+mn-lt"/>
              </a:defRPr>
            </a:lvl2pPr>
            <a:lvl3pPr marL="2152597" lvl="2" indent="-474121" algn="just" latinLnBrk="0">
              <a:lnSpc>
                <a:spcPct val="100000"/>
              </a:lnSpc>
              <a:spcBef>
                <a:spcPts val="1777"/>
              </a:spcBef>
              <a:spcAft>
                <a:spcPts val="0"/>
              </a:spcAft>
              <a:buSzPct val="150000"/>
              <a:buFont typeface="Arial" pitchFamily="34" charset="0"/>
              <a:buChar char="•"/>
              <a:defRPr sz="1600">
                <a:latin typeface="+mn-lt"/>
              </a:defRPr>
            </a:lvl3pPr>
            <a:lvl4pPr marL="3102956" lvl="3" indent="-347125" algn="just" latinLnBrk="0">
              <a:lnSpc>
                <a:spcPct val="100000"/>
              </a:lnSpc>
              <a:spcBef>
                <a:spcPts val="1777"/>
              </a:spcBef>
              <a:spcAft>
                <a:spcPts val="0"/>
              </a:spcAft>
              <a:buSzPct val="150000"/>
              <a:buFont typeface="Arial" pitchFamily="34" charset="0"/>
              <a:buChar char="•"/>
              <a:defRPr sz="1600">
                <a:latin typeface="+mn-lt"/>
              </a:defRPr>
            </a:lvl4pPr>
            <a:lvl5pPr marL="3831071" lvl="4" indent="-444489" algn="just" latinLnBrk="0">
              <a:lnSpc>
                <a:spcPct val="100000"/>
              </a:lnSpc>
              <a:spcBef>
                <a:spcPts val="1777"/>
              </a:spcBef>
              <a:spcAft>
                <a:spcPts val="0"/>
              </a:spcAft>
              <a:buSzPct val="150000"/>
              <a:buFont typeface="Arial" pitchFamily="34" charset="0"/>
              <a:buChar char="•"/>
              <a:defRPr sz="1600">
                <a:latin typeface="+mn-lt"/>
              </a:defRPr>
            </a:lvl5pPr>
            <a:lvl6pPr marL="4876557" lvl="5" indent="-677299">
              <a:spcBef>
                <a:spcPts val="1777"/>
              </a:spcBef>
              <a:spcAft>
                <a:spcPts val="0"/>
              </a:spcAft>
              <a:buSzPts val="2400"/>
              <a:buChar char="▻"/>
              <a:defRPr/>
            </a:lvl6pPr>
            <a:lvl7pPr marL="5689315" lvl="6" indent="-677299">
              <a:spcBef>
                <a:spcPts val="1777"/>
              </a:spcBef>
              <a:spcAft>
                <a:spcPts val="0"/>
              </a:spcAft>
              <a:buSzPts val="2400"/>
              <a:buChar char="▻"/>
              <a:defRPr/>
            </a:lvl7pPr>
            <a:lvl8pPr marL="6502075" lvl="7" indent="-677299">
              <a:spcBef>
                <a:spcPts val="1777"/>
              </a:spcBef>
              <a:spcAft>
                <a:spcPts val="0"/>
              </a:spcAft>
              <a:buSzPts val="2400"/>
              <a:buChar char="▻"/>
              <a:defRPr/>
            </a:lvl8pPr>
            <a:lvl9pPr marL="7314834" lvl="8" indent="-677299">
              <a:spcBef>
                <a:spcPts val="1777"/>
              </a:spcBef>
              <a:spcAft>
                <a:spcPts val="1777"/>
              </a:spcAft>
              <a:buSzPts val="2400"/>
              <a:buChar char="▻"/>
              <a:defRPr/>
            </a:lvl9pPr>
          </a:lstStyle>
          <a:p>
            <a:pPr lvl="0"/>
            <a:r>
              <a:rPr lang="en-US" dirty="0"/>
              <a:t>Click to edit Master text styles</a:t>
            </a:r>
          </a:p>
          <a:p>
            <a:endParaRPr/>
          </a:p>
        </p:txBody>
      </p:sp>
    </p:spTree>
    <p:extLst>
      <p:ext uri="{BB962C8B-B14F-4D97-AF65-F5344CB8AC3E}">
        <p14:creationId xmlns:p14="http://schemas.microsoft.com/office/powerpoint/2010/main" val="3737401337"/>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Images and Contents Layout">
    <p:bg>
      <p:bgPr>
        <a:solidFill>
          <a:srgbClr val="009644"/>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lIns="121917" tIns="60958" rIns="121917" bIns="60958" anchor="ctr"/>
          <a:lstStyle>
            <a:lvl1pPr marL="0" indent="0" algn="ctr">
              <a:buNone/>
              <a:defRPr sz="4000" b="1" baseline="0">
                <a:solidFill>
                  <a:schemeClr val="bg1"/>
                </a:solidFill>
                <a:latin typeface="+mj-lt"/>
                <a:cs typeface="Arial" pitchFamily="34" charset="0"/>
              </a:defRPr>
            </a:lvl1pPr>
          </a:lstStyle>
          <a:p>
            <a:pPr lvl="0"/>
            <a:r>
              <a:rPr lang="en-US" altLang="ko-KR" dirty="0"/>
              <a:t>IMAGES &amp; CONTENTS</a:t>
            </a:r>
          </a:p>
        </p:txBody>
      </p:sp>
      <p:sp>
        <p:nvSpPr>
          <p:cNvPr id="5" name="Rectangle 4"/>
          <p:cNvSpPr/>
          <p:nvPr userDrawn="1"/>
        </p:nvSpPr>
        <p:spPr>
          <a:xfrm>
            <a:off x="0" y="3724102"/>
            <a:ext cx="12192000" cy="3141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852085552"/>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Basic Layout">
    <p:bg>
      <p:bgPr>
        <a:solidFill>
          <a:srgbClr val="009644"/>
        </a:solidFill>
        <a:effectLst/>
      </p:bgPr>
    </p:bg>
    <p:spTree>
      <p:nvGrpSpPr>
        <p:cNvPr id="1" name=""/>
        <p:cNvGrpSpPr/>
        <p:nvPr/>
      </p:nvGrpSpPr>
      <p:grpSpPr>
        <a:xfrm>
          <a:off x="0" y="0"/>
          <a:ext cx="0" cy="0"/>
          <a:chOff x="0" y="0"/>
          <a:chExt cx="0" cy="0"/>
        </a:xfrm>
      </p:grpSpPr>
      <p:sp>
        <p:nvSpPr>
          <p:cNvPr id="5" name="Rectangle 4"/>
          <p:cNvSpPr/>
          <p:nvPr userDrawn="1"/>
        </p:nvSpPr>
        <p:spPr>
          <a:xfrm flipH="1">
            <a:off x="-4" y="0"/>
            <a:ext cx="6118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Text Placeholder 9">
            <a:extLst>
              <a:ext uri="{FF2B5EF4-FFF2-40B4-BE49-F238E27FC236}">
                <a16:creationId xmlns:a16="http://schemas.microsoft.com/office/drawing/2014/main" id="{1C7DF426-8DCA-4E81-BA6C-19AC45BDB748}"/>
              </a:ext>
            </a:extLst>
          </p:cNvPr>
          <p:cNvSpPr>
            <a:spLocks noGrp="1"/>
          </p:cNvSpPr>
          <p:nvPr>
            <p:ph type="body" sz="quarter" idx="10" hasCustomPrompt="1"/>
          </p:nvPr>
        </p:nvSpPr>
        <p:spPr>
          <a:xfrm>
            <a:off x="192506" y="388433"/>
            <a:ext cx="5694948" cy="1292869"/>
          </a:xfrm>
          <a:prstGeom prst="rect">
            <a:avLst/>
          </a:prstGeom>
        </p:spPr>
        <p:txBody>
          <a:bodyPr anchor="ctr"/>
          <a:lstStyle>
            <a:lvl1pPr marL="0" indent="0" algn="l">
              <a:buNone/>
              <a:defRPr sz="3600" b="1" baseline="0">
                <a:solidFill>
                  <a:schemeClr val="tx1"/>
                </a:solidFill>
                <a:latin typeface="Roboto" pitchFamily="2" charset="0"/>
                <a:ea typeface="Roboto" pitchFamily="2" charset="0"/>
                <a:cs typeface="Arial" pitchFamily="34" charset="0"/>
              </a:defRPr>
            </a:lvl1pPr>
          </a:lstStyle>
          <a:p>
            <a:pPr lvl="0"/>
            <a:r>
              <a:rPr lang="en-US" altLang="ko-KR" dirty="0"/>
              <a:t>BASIC LAYOUT</a:t>
            </a:r>
          </a:p>
        </p:txBody>
      </p:sp>
      <p:sp>
        <p:nvSpPr>
          <p:cNvPr id="4" name="Text Placeholder 9">
            <a:extLst>
              <a:ext uri="{FF2B5EF4-FFF2-40B4-BE49-F238E27FC236}">
                <a16:creationId xmlns:a16="http://schemas.microsoft.com/office/drawing/2014/main" id="{1C7DF426-8DCA-4E81-BA6C-19AC45BDB748}"/>
              </a:ext>
            </a:extLst>
          </p:cNvPr>
          <p:cNvSpPr>
            <a:spLocks noGrp="1"/>
          </p:cNvSpPr>
          <p:nvPr>
            <p:ph type="body" sz="quarter" idx="11" hasCustomPrompt="1"/>
          </p:nvPr>
        </p:nvSpPr>
        <p:spPr>
          <a:xfrm>
            <a:off x="6281011" y="390931"/>
            <a:ext cx="5694948" cy="1292869"/>
          </a:xfrm>
          <a:prstGeom prst="rect">
            <a:avLst/>
          </a:prstGeom>
        </p:spPr>
        <p:txBody>
          <a:bodyPr anchor="ctr"/>
          <a:lstStyle>
            <a:lvl1pPr marL="0" indent="0" algn="l">
              <a:buNone/>
              <a:defRPr sz="3600" b="1" baseline="0">
                <a:solidFill>
                  <a:schemeClr val="bg1"/>
                </a:solidFill>
                <a:latin typeface="Roboto" pitchFamily="2" charset="0"/>
                <a:ea typeface="Roboto" pitchFamily="2" charset="0"/>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83415264"/>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p:bg>
      <p:bgPr>
        <a:solidFill>
          <a:srgbClr val="009644"/>
        </a:solidFill>
        <a:effectLst/>
      </p:bgPr>
    </p:bg>
    <p:spTree>
      <p:nvGrpSpPr>
        <p:cNvPr id="1" name=""/>
        <p:cNvGrpSpPr/>
        <p:nvPr/>
      </p:nvGrpSpPr>
      <p:grpSpPr>
        <a:xfrm>
          <a:off x="0" y="0"/>
          <a:ext cx="0" cy="0"/>
          <a:chOff x="0" y="0"/>
          <a:chExt cx="0" cy="0"/>
        </a:xfrm>
      </p:grpSpPr>
      <p:sp>
        <p:nvSpPr>
          <p:cNvPr id="10" name="Rectangle 9"/>
          <p:cNvSpPr/>
          <p:nvPr userDrawn="1"/>
        </p:nvSpPr>
        <p:spPr>
          <a:xfrm>
            <a:off x="609600" y="2305049"/>
            <a:ext cx="10972800" cy="2724151"/>
          </a:xfrm>
          <a:prstGeom prst="rect">
            <a:avLst/>
          </a:pr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6658002"/>
      </p:ext>
    </p:extLst>
  </p:cSld>
  <p:clrMapOvr>
    <a:masterClrMapping/>
  </p:clrMapOvr>
  <p:transition spd="slow">
    <p:fade/>
  </p:transition>
  <p:hf sldNum="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2DC5-B737-43F3-A561-27D4805D3239}"/>
              </a:ext>
            </a:extLst>
          </p:cNvPr>
          <p:cNvSpPr>
            <a:spLocks noGrp="1"/>
          </p:cNvSpPr>
          <p:nvPr>
            <p:ph type="title"/>
          </p:nvPr>
        </p:nvSpPr>
        <p:spPr>
          <a:xfrm>
            <a:off x="0" y="541399"/>
            <a:ext cx="12192000" cy="565506"/>
          </a:xfrm>
          <a:prstGeom prst="rect">
            <a:avLst/>
          </a:prstGeom>
        </p:spPr>
        <p:txBody>
          <a:bodyPr/>
          <a:lstStyle>
            <a:lvl1pPr algn="ctr">
              <a:defRPr sz="3600">
                <a:latin typeface="Roboto" pitchFamily="2" charset="0"/>
                <a:ea typeface="Roboto" pitchFamily="2" charset="0"/>
              </a:defRPr>
            </a:lvl1pPr>
          </a:lstStyle>
          <a:p>
            <a:r>
              <a:rPr lang="en-US" dirty="0"/>
              <a:t>Click to edit Master title style</a:t>
            </a:r>
          </a:p>
        </p:txBody>
      </p:sp>
      <p:sp>
        <p:nvSpPr>
          <p:cNvPr id="4" name="矩形 1"/>
          <p:cNvSpPr/>
          <p:nvPr userDrawn="1"/>
        </p:nvSpPr>
        <p:spPr>
          <a:xfrm>
            <a:off x="0" y="2264226"/>
            <a:ext cx="6850505" cy="3618729"/>
          </a:xfrm>
          <a:prstGeom prst="rect">
            <a:avLst/>
          </a:prstGeom>
          <a:solidFill>
            <a:srgbClr val="00964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86585" tIns="43292" rIns="86585" bIns="43292" numCol="1" spcCol="0" rtlCol="0" fromWordArt="0" anchor="ctr" anchorCtr="0" forceAA="0" compatLnSpc="1">
            <a:noAutofit/>
          </a:bodyPr>
          <a:lstStyle/>
          <a:p>
            <a:pPr lvl="0" algn="ctr"/>
            <a:endParaRPr lang="en-GB" altLang="zh-CN" dirty="0">
              <a:ea typeface="微软雅黑"/>
              <a:sym typeface="Arial"/>
            </a:endParaRPr>
          </a:p>
        </p:txBody>
      </p:sp>
      <p:sp>
        <p:nvSpPr>
          <p:cNvPr id="5" name="그림 개체 틀 2"/>
          <p:cNvSpPr>
            <a:spLocks noGrp="1"/>
          </p:cNvSpPr>
          <p:nvPr>
            <p:ph type="pic" sz="quarter" idx="14" hasCustomPrompt="1"/>
          </p:nvPr>
        </p:nvSpPr>
        <p:spPr>
          <a:xfrm>
            <a:off x="6846220" y="2278698"/>
            <a:ext cx="5345776" cy="3570514"/>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26739875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2DC5-B737-43F3-A561-27D4805D3239}"/>
              </a:ext>
            </a:extLst>
          </p:cNvPr>
          <p:cNvSpPr>
            <a:spLocks noGrp="1"/>
          </p:cNvSpPr>
          <p:nvPr>
            <p:ph type="title"/>
          </p:nvPr>
        </p:nvSpPr>
        <p:spPr>
          <a:xfrm>
            <a:off x="0" y="493274"/>
            <a:ext cx="12192000" cy="499456"/>
          </a:xfrm>
          <a:prstGeom prst="rect">
            <a:avLst/>
          </a:prstGeom>
        </p:spPr>
        <p:txBody>
          <a:bodyPr/>
          <a:lstStyle>
            <a:lvl1pPr algn="ctr">
              <a:defRPr sz="3600">
                <a:latin typeface="Roboto" pitchFamily="2" charset="0"/>
                <a:ea typeface="Roboto" pitchFamily="2" charset="0"/>
              </a:defRPr>
            </a:lvl1pPr>
          </a:lstStyle>
          <a:p>
            <a:r>
              <a:rPr lang="en-US"/>
              <a:t>Click to edit Master title style</a:t>
            </a:r>
          </a:p>
        </p:txBody>
      </p:sp>
      <p:sp>
        <p:nvSpPr>
          <p:cNvPr id="14" name="Rectangle 13">
            <a:extLst>
              <a:ext uri="{FF2B5EF4-FFF2-40B4-BE49-F238E27FC236}">
                <a16:creationId xmlns:a16="http://schemas.microsoft.com/office/drawing/2014/main" id="{8CA4C20B-24AC-4DD3-8A22-83D98E752584}"/>
              </a:ext>
            </a:extLst>
          </p:cNvPr>
          <p:cNvSpPr/>
          <p:nvPr userDrawn="1"/>
        </p:nvSpPr>
        <p:spPr>
          <a:xfrm>
            <a:off x="7513191" y="2053800"/>
            <a:ext cx="3798959" cy="38184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그림 개체 틀 2"/>
          <p:cNvSpPr>
            <a:spLocks noGrp="1"/>
          </p:cNvSpPr>
          <p:nvPr>
            <p:ph type="pic" sz="quarter" idx="14" hasCustomPrompt="1"/>
          </p:nvPr>
        </p:nvSpPr>
        <p:spPr>
          <a:xfrm>
            <a:off x="7520306" y="2037806"/>
            <a:ext cx="3818254" cy="3853544"/>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14806028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D13C-EFD4-8351-2123-7697C59DE1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076309-E47A-BFFF-2C9D-F0BB41215193}"/>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4" name="Footer Placeholder 3">
            <a:extLst>
              <a:ext uri="{FF2B5EF4-FFF2-40B4-BE49-F238E27FC236}">
                <a16:creationId xmlns:a16="http://schemas.microsoft.com/office/drawing/2014/main" id="{684A6132-7C61-89C5-20C6-F28AB10412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D58AED-41AF-31C7-9F5C-4450F4810DBF}"/>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3103874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053944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矩形 1"/>
          <p:cNvSpPr/>
          <p:nvPr userDrawn="1"/>
        </p:nvSpPr>
        <p:spPr>
          <a:xfrm>
            <a:off x="0" y="4452079"/>
            <a:ext cx="12192000" cy="2420911"/>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86585" tIns="43292" rIns="86585" bIns="43292" numCol="1" spcCol="0" rtlCol="0" fromWordArt="0" anchor="ctr" anchorCtr="0" forceAA="0" compatLnSpc="1">
            <a:noAutofit/>
          </a:bodyPr>
          <a:lstStyle/>
          <a:p>
            <a:pPr lvl="0" algn="ctr"/>
            <a:endParaRPr lang="en-GB" altLang="zh-CN" dirty="0">
              <a:ea typeface="微软雅黑"/>
              <a:sym typeface="Arial"/>
            </a:endParaRPr>
          </a:p>
        </p:txBody>
      </p:sp>
      <p:sp>
        <p:nvSpPr>
          <p:cNvPr id="3" name="그림 개체 틀 2"/>
          <p:cNvSpPr>
            <a:spLocks noGrp="1"/>
          </p:cNvSpPr>
          <p:nvPr>
            <p:ph type="pic" sz="quarter" idx="14" hasCustomPrompt="1"/>
          </p:nvPr>
        </p:nvSpPr>
        <p:spPr>
          <a:xfrm>
            <a:off x="0" y="0"/>
            <a:ext cx="12192000" cy="4422098"/>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 name="Title 1"/>
          <p:cNvSpPr>
            <a:spLocks noGrp="1"/>
          </p:cNvSpPr>
          <p:nvPr>
            <p:ph type="title"/>
          </p:nvPr>
        </p:nvSpPr>
        <p:spPr>
          <a:xfrm>
            <a:off x="314790" y="4826833"/>
            <a:ext cx="5186600" cy="1600200"/>
          </a:xfrm>
          <a:prstGeom prst="rect">
            <a:avLst/>
          </a:prstGeom>
        </p:spPr>
        <p:txBody>
          <a:bodyPr anchor="ctr"/>
          <a:lstStyle>
            <a:lvl1pPr>
              <a:defRPr sz="4000">
                <a:solidFill>
                  <a:schemeClr val="bg1"/>
                </a:solidFill>
                <a:latin typeface="Roboto" pitchFamily="2" charset="0"/>
                <a:ea typeface="Roboto"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37975550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4DCE66-205C-4456-8066-280BFFBA8E21}"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2489073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DCE66-205C-4456-8066-280BFFBA8E21}"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2635917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DCE66-205C-4456-8066-280BFFBA8E21}"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2522806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4DCE66-205C-4456-8066-280BFFBA8E21}"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1210815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4DCE66-205C-4456-8066-280BFFBA8E21}" type="datetimeFigureOut">
              <a:rPr lang="en-GB" smtClean="0"/>
              <a:t>16/04/2025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40406207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4DCE66-205C-4456-8066-280BFFBA8E21}" type="datetimeFigureOut">
              <a:rPr lang="en-GB" smtClean="0"/>
              <a:t>16/04/2025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4258207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DCE66-205C-4456-8066-280BFFBA8E21}" type="datetimeFigureOut">
              <a:rPr lang="en-GB" smtClean="0"/>
              <a:t>16/04/2025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2086222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DCE66-205C-4456-8066-280BFFBA8E21}"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909391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49DFD-0137-E4EB-3B7A-C73EAA7632F0}"/>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3" name="Footer Placeholder 2">
            <a:extLst>
              <a:ext uri="{FF2B5EF4-FFF2-40B4-BE49-F238E27FC236}">
                <a16:creationId xmlns:a16="http://schemas.microsoft.com/office/drawing/2014/main" id="{DDB4B40D-BDE0-483C-5D24-6A5AC174EB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7ED901-1340-2C66-8863-2B248CA672A7}"/>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11255859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DCE66-205C-4456-8066-280BFFBA8E21}"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1067872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DCE66-205C-4456-8066-280BFFBA8E21}"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410060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DCE66-205C-4456-8066-280BFFBA8E21}"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447A57-1CC9-4D4D-AF30-57B8EE85CF38}" type="slidenum">
              <a:rPr lang="en-GB" smtClean="0"/>
              <a:t>‹#›</a:t>
            </a:fld>
            <a:endParaRPr lang="en-GB"/>
          </a:p>
        </p:txBody>
      </p:sp>
    </p:spTree>
    <p:extLst>
      <p:ext uri="{BB962C8B-B14F-4D97-AF65-F5344CB8AC3E}">
        <p14:creationId xmlns:p14="http://schemas.microsoft.com/office/powerpoint/2010/main" val="2025706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594F-AA16-7A77-6136-F3ACCFEB47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F209CF0-B01A-4CF4-071C-BACC877C4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83204C8-F5B4-A030-C870-D6F63CD5F979}"/>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5" name="Footer Placeholder 4">
            <a:extLst>
              <a:ext uri="{FF2B5EF4-FFF2-40B4-BE49-F238E27FC236}">
                <a16:creationId xmlns:a16="http://schemas.microsoft.com/office/drawing/2014/main" id="{F5161928-1B03-8CB4-1191-1C845C6862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B9DD95-6BF4-DFCB-171A-10E981C1DD3C}"/>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3247502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3C842-21CA-763C-3C36-3EF49FD632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0D5109F-C69F-CA49-75C4-327A2BE1A5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100BC-8BA6-E926-52BB-C93A0A1F4187}"/>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5" name="Footer Placeholder 4">
            <a:extLst>
              <a:ext uri="{FF2B5EF4-FFF2-40B4-BE49-F238E27FC236}">
                <a16:creationId xmlns:a16="http://schemas.microsoft.com/office/drawing/2014/main" id="{676FFE82-433B-DBFA-2AAA-2EE12CA049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3CE6D1-23F7-2674-40CB-BCDC58C95FFE}"/>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3055403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E89B-FF1F-3611-78D9-66497DC2C2C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915E2E4-D47A-9B29-77CB-7959CC988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D9642F-2147-B938-902C-3ED9469789E0}"/>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5" name="Footer Placeholder 4">
            <a:extLst>
              <a:ext uri="{FF2B5EF4-FFF2-40B4-BE49-F238E27FC236}">
                <a16:creationId xmlns:a16="http://schemas.microsoft.com/office/drawing/2014/main" id="{F26D663B-AE4C-3B3D-BECA-E0919898D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8871DD-706B-7CE5-D3A3-444A1A4880C8}"/>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17178455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E703-4D72-E939-E598-2895739266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78710CD-BDE6-7672-6E66-9B79E02755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6EF604E-85BB-5D35-04C5-31035C4338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213C9E7-C3F7-C0FF-9A6F-1F38CDCB6B29}"/>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6" name="Footer Placeholder 5">
            <a:extLst>
              <a:ext uri="{FF2B5EF4-FFF2-40B4-BE49-F238E27FC236}">
                <a16:creationId xmlns:a16="http://schemas.microsoft.com/office/drawing/2014/main" id="{F7B0AAA9-9042-B1A0-28CA-D1EBD5210B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C82CC8-0B45-7718-D991-3BA81B00A781}"/>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6028258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C3C9-8DB7-B63B-7244-A3654CECAE5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D0EEAD8-CBA5-32AA-6302-7BF0E3A3B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6751D7-7110-85D6-8EF7-761465A491B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56DE39-A4C9-9268-192A-F4F9C0ADD9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1D8A64-386E-AF0D-CAA3-71FC241DF8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9A11E5C-3FA1-C3BC-E768-86F44903272B}"/>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8" name="Footer Placeholder 7">
            <a:extLst>
              <a:ext uri="{FF2B5EF4-FFF2-40B4-BE49-F238E27FC236}">
                <a16:creationId xmlns:a16="http://schemas.microsoft.com/office/drawing/2014/main" id="{F576F412-2872-AB06-62DB-4EFD220BA0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63A2BA-D6DA-38A0-25B7-3323BF296F98}"/>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3560685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222EB-09F7-1085-D5D2-0C1D35B833F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D7F2A16-23A6-4D1E-8A06-9413B302D69C}"/>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4" name="Footer Placeholder 3">
            <a:extLst>
              <a:ext uri="{FF2B5EF4-FFF2-40B4-BE49-F238E27FC236}">
                <a16:creationId xmlns:a16="http://schemas.microsoft.com/office/drawing/2014/main" id="{ABE9CB63-B3D2-0C66-7A01-EB6D69E3CD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9F6A4F-82D4-5298-81EB-BEC936D369C4}"/>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6078106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9E198-BE14-223C-7307-36552BA6C847}"/>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3" name="Footer Placeholder 2">
            <a:extLst>
              <a:ext uri="{FF2B5EF4-FFF2-40B4-BE49-F238E27FC236}">
                <a16:creationId xmlns:a16="http://schemas.microsoft.com/office/drawing/2014/main" id="{72E2660B-6F27-E211-DBE5-50C0783A5B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4A145F-4DD4-573B-A013-8585266317AF}"/>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282080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C116-4B0E-580F-63C1-D39C48223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A4817E-74FF-9651-ED1A-C84F86117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97B80D-B31A-4E3F-927E-BA7F1AF3D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47D29-307E-6728-25B0-A2A2B41A469B}"/>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6" name="Footer Placeholder 5">
            <a:extLst>
              <a:ext uri="{FF2B5EF4-FFF2-40B4-BE49-F238E27FC236}">
                <a16:creationId xmlns:a16="http://schemas.microsoft.com/office/drawing/2014/main" id="{E12314A9-96D9-F977-8E27-4B803DC7AF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F54D82-9CF3-1C89-992F-A95E7FDAD01B}"/>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140586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855C-07ED-26A2-2CEB-23673C43F0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1D6C9C6-E829-30E0-FEE7-18B15F197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60E0D6-FBDC-1ACF-FD63-9986AEC32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93AA40-8E6B-C242-EB85-85E2BEF08CF7}"/>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6" name="Footer Placeholder 5">
            <a:extLst>
              <a:ext uri="{FF2B5EF4-FFF2-40B4-BE49-F238E27FC236}">
                <a16:creationId xmlns:a16="http://schemas.microsoft.com/office/drawing/2014/main" id="{708450E4-E6C8-672D-0585-DE0D04C601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B21DB5-5274-A102-C7ED-105D8DCD6B4B}"/>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7040891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04E7-8764-E8B2-05EE-1F8CF40369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3289679-CA4F-16B6-E1FC-D017A24ED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984FA2-74C7-EED2-D283-971F19258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BA6E85-1062-E80E-8D47-AF1C7E6D87CC}"/>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6" name="Footer Placeholder 5">
            <a:extLst>
              <a:ext uri="{FF2B5EF4-FFF2-40B4-BE49-F238E27FC236}">
                <a16:creationId xmlns:a16="http://schemas.microsoft.com/office/drawing/2014/main" id="{04D8EB17-4080-3F89-0E2F-BACA28002A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F107C0-F219-8F62-F1C6-A45E085867FB}"/>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6316200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B3FD-39E6-6A3E-3DD3-7FCDD433519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A814E7C-8C8C-A5E9-88F1-39DF3022F4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1ABB9A-5D4C-5CD7-61EC-3753E182A18F}"/>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5" name="Footer Placeholder 4">
            <a:extLst>
              <a:ext uri="{FF2B5EF4-FFF2-40B4-BE49-F238E27FC236}">
                <a16:creationId xmlns:a16="http://schemas.microsoft.com/office/drawing/2014/main" id="{147DFD91-9E9E-597F-C8E5-3C7471067D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309C8-AD0C-1565-1DD3-421CFAEAAAED}"/>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4003705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CB145-1C66-D17D-0A99-A2F3F23E65E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288BB71-7133-9A44-A1FF-DB03E985F3E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991705-7F45-DD43-A596-DADFEB524A0D}"/>
              </a:ext>
            </a:extLst>
          </p:cNvPr>
          <p:cNvSpPr>
            <a:spLocks noGrp="1"/>
          </p:cNvSpPr>
          <p:nvPr>
            <p:ph type="dt" sz="half" idx="10"/>
          </p:nvPr>
        </p:nvSpPr>
        <p:spPr/>
        <p:txBody>
          <a:bodyPr/>
          <a:lstStyle/>
          <a:p>
            <a:fld id="{E5C8AEE3-60FD-487F-B8BF-901F66DA23B5}" type="datetimeFigureOut">
              <a:rPr lang="en-GB" smtClean="0"/>
              <a:t>16/04/2025</a:t>
            </a:fld>
            <a:endParaRPr lang="en-GB"/>
          </a:p>
        </p:txBody>
      </p:sp>
      <p:sp>
        <p:nvSpPr>
          <p:cNvPr id="5" name="Footer Placeholder 4">
            <a:extLst>
              <a:ext uri="{FF2B5EF4-FFF2-40B4-BE49-F238E27FC236}">
                <a16:creationId xmlns:a16="http://schemas.microsoft.com/office/drawing/2014/main" id="{CFD0B3D2-EEE3-9284-C193-E9FA65EBBA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983128-D03A-9811-F728-27CD3E208607}"/>
              </a:ext>
            </a:extLst>
          </p:cNvPr>
          <p:cNvSpPr>
            <a:spLocks noGrp="1"/>
          </p:cNvSpPr>
          <p:nvPr>
            <p:ph type="sldNum" sz="quarter" idx="12"/>
          </p:nvPr>
        </p:nvSpPr>
        <p:spPr/>
        <p:txBody>
          <a:bodyPr/>
          <a:lstStyle/>
          <a:p>
            <a:fld id="{1F828A96-2937-4E23-8914-CFEDED4CB9DE}" type="slidenum">
              <a:rPr lang="en-GB" smtClean="0"/>
              <a:t>‹#›</a:t>
            </a:fld>
            <a:endParaRPr lang="en-GB"/>
          </a:p>
        </p:txBody>
      </p:sp>
    </p:spTree>
    <p:extLst>
      <p:ext uri="{BB962C8B-B14F-4D97-AF65-F5344CB8AC3E}">
        <p14:creationId xmlns:p14="http://schemas.microsoft.com/office/powerpoint/2010/main" val="4055823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7A4E87-5714-4A0D-BD8C-7E63D512DB9B}"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2764709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7A4E87-5714-4A0D-BD8C-7E63D512DB9B}"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3977229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7A4E87-5714-4A0D-BD8C-7E63D512DB9B}"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176350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7A4E87-5714-4A0D-BD8C-7E63D512DB9B}"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783963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7A4E87-5714-4A0D-BD8C-7E63D512DB9B}" type="datetimeFigureOut">
              <a:rPr lang="en-GB" smtClean="0"/>
              <a:t>16/04/2025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3048525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7A4E87-5714-4A0D-BD8C-7E63D512DB9B}" type="datetimeFigureOut">
              <a:rPr lang="en-GB" smtClean="0"/>
              <a:t>16/04/2025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350605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08E2-E24A-F687-CA97-C120B24F97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342A28-7243-D8A6-D816-B514C8BAC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EB5967-2A35-33F6-A293-7357C524B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9A534-F375-7A06-6130-ABB4EB68868D}"/>
              </a:ext>
            </a:extLst>
          </p:cNvPr>
          <p:cNvSpPr>
            <a:spLocks noGrp="1"/>
          </p:cNvSpPr>
          <p:nvPr>
            <p:ph type="dt" sz="half" idx="10"/>
          </p:nvPr>
        </p:nvSpPr>
        <p:spPr/>
        <p:txBody>
          <a:bodyPr/>
          <a:lstStyle/>
          <a:p>
            <a:fld id="{899182C0-B503-423D-BBE1-6076C03EECFA}" type="datetimeFigureOut">
              <a:rPr lang="en-GB" smtClean="0"/>
              <a:t>16/04/2025</a:t>
            </a:fld>
            <a:endParaRPr lang="en-GB"/>
          </a:p>
        </p:txBody>
      </p:sp>
      <p:sp>
        <p:nvSpPr>
          <p:cNvPr id="6" name="Footer Placeholder 5">
            <a:extLst>
              <a:ext uri="{FF2B5EF4-FFF2-40B4-BE49-F238E27FC236}">
                <a16:creationId xmlns:a16="http://schemas.microsoft.com/office/drawing/2014/main" id="{02C2771C-DFF5-38B1-5B89-BA59FC7C0B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F29410-76C7-331F-0956-C524FB9C2798}"/>
              </a:ext>
            </a:extLst>
          </p:cNvPr>
          <p:cNvSpPr>
            <a:spLocks noGrp="1"/>
          </p:cNvSpPr>
          <p:nvPr>
            <p:ph type="sldNum" sz="quarter" idx="12"/>
          </p:nvPr>
        </p:nvSpPr>
        <p:spPr/>
        <p:txBody>
          <a:bodyPr/>
          <a:lstStyle/>
          <a:p>
            <a:fld id="{D2D95FD4-89B6-455E-A3A2-8211E712D6E9}" type="slidenum">
              <a:rPr lang="en-GB" smtClean="0"/>
              <a:t>‹#›</a:t>
            </a:fld>
            <a:endParaRPr lang="en-GB"/>
          </a:p>
        </p:txBody>
      </p:sp>
    </p:spTree>
    <p:extLst>
      <p:ext uri="{BB962C8B-B14F-4D97-AF65-F5344CB8AC3E}">
        <p14:creationId xmlns:p14="http://schemas.microsoft.com/office/powerpoint/2010/main" val="3934371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A4E87-5714-4A0D-BD8C-7E63D512DB9B}" type="datetimeFigureOut">
              <a:rPr lang="en-GB" smtClean="0"/>
              <a:t>16/04/2025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13950851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7A4E87-5714-4A0D-BD8C-7E63D512DB9B}"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29113969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7A4E87-5714-4A0D-BD8C-7E63D512DB9B}" type="datetimeFigureOut">
              <a:rPr lang="en-GB" smtClean="0"/>
              <a:t>16/04/2025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39469789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7A4E87-5714-4A0D-BD8C-7E63D512DB9B}"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33370651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7A4E87-5714-4A0D-BD8C-7E63D512DB9B}" type="datetimeFigureOut">
              <a:rPr lang="en-GB" smtClean="0"/>
              <a:t>16/04/2025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6528C4-6567-4892-B25C-4D722778612D}" type="slidenum">
              <a:rPr lang="en-GB" smtClean="0"/>
              <a:t>‹#›</a:t>
            </a:fld>
            <a:endParaRPr lang="en-GB"/>
          </a:p>
        </p:txBody>
      </p:sp>
    </p:spTree>
    <p:extLst>
      <p:ext uri="{BB962C8B-B14F-4D97-AF65-F5344CB8AC3E}">
        <p14:creationId xmlns:p14="http://schemas.microsoft.com/office/powerpoint/2010/main" val="13654776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4/16/2025</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771173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4/16/2025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902885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4/16/2025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75562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4/16/2025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829751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4/16/2025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77086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83A58-89BC-45FA-B06D-660FE1C98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B0730A-D720-2D55-C031-C90BC04EC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7CCB36-0564-4956-247A-3251690FE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9182C0-B503-423D-BBE1-6076C03EECFA}" type="datetimeFigureOut">
              <a:rPr lang="en-GB" smtClean="0"/>
              <a:t>16/04/2025</a:t>
            </a:fld>
            <a:endParaRPr lang="en-GB"/>
          </a:p>
        </p:txBody>
      </p:sp>
      <p:sp>
        <p:nvSpPr>
          <p:cNvPr id="5" name="Footer Placeholder 4">
            <a:extLst>
              <a:ext uri="{FF2B5EF4-FFF2-40B4-BE49-F238E27FC236}">
                <a16:creationId xmlns:a16="http://schemas.microsoft.com/office/drawing/2014/main" id="{D83D13E1-85FF-D13E-7567-0D69B6BD8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C04C434-C7C1-0DD9-3475-CCAEF86527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D95FD4-89B6-455E-A3A2-8211E712D6E9}" type="slidenum">
              <a:rPr lang="en-GB" smtClean="0"/>
              <a:t>‹#›</a:t>
            </a:fld>
            <a:endParaRPr lang="en-GB"/>
          </a:p>
        </p:txBody>
      </p:sp>
    </p:spTree>
    <p:extLst>
      <p:ext uri="{BB962C8B-B14F-4D97-AF65-F5344CB8AC3E}">
        <p14:creationId xmlns:p14="http://schemas.microsoft.com/office/powerpoint/2010/main" val="1791663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4/16/2025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8260447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66ED1-1123-D5B5-21DE-D79822FE1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33280AC-D039-DB0D-C52B-0BC4E3F93B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4ACAF1A-BCD0-1919-8339-32E72C245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AE361A-292F-4A2F-B41C-105FDF005D2D}" type="datetimeFigureOut">
              <a:rPr lang="en-GB" smtClean="0"/>
              <a:t>16/04/2025</a:t>
            </a:fld>
            <a:endParaRPr lang="en-GB"/>
          </a:p>
        </p:txBody>
      </p:sp>
      <p:sp>
        <p:nvSpPr>
          <p:cNvPr id="5" name="Footer Placeholder 4">
            <a:extLst>
              <a:ext uri="{FF2B5EF4-FFF2-40B4-BE49-F238E27FC236}">
                <a16:creationId xmlns:a16="http://schemas.microsoft.com/office/drawing/2014/main" id="{0E7D2400-ADE8-1644-4FE4-56B518EDC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42292A-EF25-DB08-5A1B-0AF05EA85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68AE68-6D15-4213-9E2A-47C9C097948C}" type="slidenum">
              <a:rPr lang="en-GB" smtClean="0"/>
              <a:t>‹#›</a:t>
            </a:fld>
            <a:endParaRPr lang="en-GB"/>
          </a:p>
        </p:txBody>
      </p:sp>
    </p:spTree>
    <p:extLst>
      <p:ext uri="{BB962C8B-B14F-4D97-AF65-F5344CB8AC3E}">
        <p14:creationId xmlns:p14="http://schemas.microsoft.com/office/powerpoint/2010/main" val="8218928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UCL branding brackground">
            <a:extLst>
              <a:ext uri="{FF2B5EF4-FFF2-40B4-BE49-F238E27FC236}">
                <a16:creationId xmlns:a16="http://schemas.microsoft.com/office/drawing/2014/main" id="{66A102D5-ABE3-9744-AE9F-9AF93B04BE78}"/>
              </a:ext>
              <a:ext uri="{C183D7F6-B498-43B3-948B-1728B52AA6E4}">
                <adec:decorative xmlns:adec="http://schemas.microsoft.com/office/drawing/2017/decorative" val="1"/>
              </a:ext>
            </a:extLst>
          </p:cNvPr>
          <p:cNvSpPr/>
          <p:nvPr/>
        </p:nvSpPr>
        <p:spPr>
          <a:xfrm>
            <a:off x="0" y="0"/>
            <a:ext cx="12192000" cy="6641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UCL Branding"/>
          <p:cNvPicPr>
            <a:picLocks noChangeAspect="1"/>
          </p:cNvPicPr>
          <p:nvPr userDrawn="1"/>
        </p:nvPicPr>
        <p:blipFill>
          <a:blip r:embed="rId20"/>
          <a:srcRect/>
          <a:stretch/>
        </p:blipFill>
        <p:spPr>
          <a:xfrm>
            <a:off x="0" y="0"/>
            <a:ext cx="12192000" cy="550662"/>
          </a:xfrm>
          <a:prstGeom prst="rect">
            <a:avLst/>
          </a:prstGeom>
        </p:spPr>
      </p:pic>
      <p:sp>
        <p:nvSpPr>
          <p:cNvPr id="1026" name="Title Headline" descr="Headline">
            <a:extLst>
              <a:ext uri="{FF2B5EF4-FFF2-40B4-BE49-F238E27FC236}">
                <a16:creationId xmlns:a16="http://schemas.microsoft.com/office/drawing/2014/main" id="{1389B5D6-B2B6-B044-8F75-8C9E18FFF8EF}"/>
              </a:ext>
            </a:extLst>
          </p:cNvPr>
          <p:cNvSpPr>
            <a:spLocks noGrp="1" noChangeArrowheads="1"/>
          </p:cNvSpPr>
          <p:nvPr>
            <p:ph type="title"/>
          </p:nvPr>
        </p:nvSpPr>
        <p:spPr bwMode="auto">
          <a:xfrm>
            <a:off x="360000" y="899999"/>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Main headline</a:t>
            </a:r>
            <a:r>
              <a:rPr lang="en-GB" altLang="en-US"/>
              <a:t>, Arial 44pt bold</a:t>
            </a:r>
            <a:endParaRPr lang="en-US" altLang="en-US"/>
          </a:p>
        </p:txBody>
      </p:sp>
      <p:sp>
        <p:nvSpPr>
          <p:cNvPr id="1027" name="Text" descr="Main text">
            <a:extLst>
              <a:ext uri="{FF2B5EF4-FFF2-40B4-BE49-F238E27FC236}">
                <a16:creationId xmlns:a16="http://schemas.microsoft.com/office/drawing/2014/main" id="{840A67E7-10FC-DE4B-8222-DBD366537BA8}"/>
              </a:ext>
            </a:extLst>
          </p:cNvPr>
          <p:cNvSpPr>
            <a:spLocks noGrp="1" noChangeArrowheads="1"/>
          </p:cNvSpPr>
          <p:nvPr>
            <p:ph type="body" idx="1"/>
          </p:nvPr>
        </p:nvSpPr>
        <p:spPr bwMode="auto">
          <a:xfrm>
            <a:off x="360000" y="2376000"/>
            <a:ext cx="10800690"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4"/>
            <a:endParaRPr lang="en-US"/>
          </a:p>
        </p:txBody>
      </p:sp>
      <p:sp>
        <p:nvSpPr>
          <p:cNvPr id="4" name="Date " descr="Date">
            <a:extLst>
              <a:ext uri="{FF2B5EF4-FFF2-40B4-BE49-F238E27FC236}">
                <a16:creationId xmlns:a16="http://schemas.microsoft.com/office/drawing/2014/main" id="{BC7573E6-5C96-F54E-8C6A-D81E27BE4948}"/>
              </a:ext>
            </a:extLst>
          </p:cNvPr>
          <p:cNvSpPr>
            <a:spLocks noGrp="1"/>
          </p:cNvSpPr>
          <p:nvPr>
            <p:ph type="dt" sz="half" idx="2"/>
          </p:nvPr>
        </p:nvSpPr>
        <p:spPr>
          <a:xfrm>
            <a:off x="362211" y="6480000"/>
            <a:ext cx="2743200" cy="360000"/>
          </a:xfrm>
          <a:prstGeom prst="rect">
            <a:avLst/>
          </a:prstGeom>
        </p:spPr>
        <p:txBody>
          <a:bodyPr vert="horz" lIns="0" tIns="0" rIns="0" bIns="0" rtlCol="0" anchor="t" anchorCtr="0"/>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6478F44-CA4B-8F47-8400-2C19AC9A20AB}" type="datetimeFigureOut">
              <a:rPr lang="en-US" smtClean="0"/>
              <a:pPr>
                <a:defRPr/>
              </a:pPr>
              <a:t>4/16/2025</a:t>
            </a:fld>
            <a:endParaRPr lang="en-US"/>
          </a:p>
        </p:txBody>
      </p:sp>
      <p:sp>
        <p:nvSpPr>
          <p:cNvPr id="5" name="Footer " descr="Footer title">
            <a:extLst>
              <a:ext uri="{FF2B5EF4-FFF2-40B4-BE49-F238E27FC236}">
                <a16:creationId xmlns:a16="http://schemas.microsoft.com/office/drawing/2014/main" id="{1B01C4CC-C66F-714D-B313-340C31FA703F}"/>
              </a:ext>
            </a:extLst>
          </p:cNvPr>
          <p:cNvSpPr>
            <a:spLocks noGrp="1"/>
          </p:cNvSpPr>
          <p:nvPr>
            <p:ph type="ftr" sz="quarter" idx="3"/>
          </p:nvPr>
        </p:nvSpPr>
        <p:spPr>
          <a:xfrm>
            <a:off x="4320000" y="6480000"/>
            <a:ext cx="6480000" cy="360000"/>
          </a:xfrm>
          <a:prstGeom prst="rect">
            <a:avLst/>
          </a:prstGeom>
        </p:spPr>
        <p:txBody>
          <a:bodyPr vert="horz" lIns="0" tIns="0" rIns="0" bIns="0" rtlCol="0" anchor="t" anchorCtr="0"/>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descr="Page number">
            <a:extLst>
              <a:ext uri="{FF2B5EF4-FFF2-40B4-BE49-F238E27FC236}">
                <a16:creationId xmlns:a16="http://schemas.microsoft.com/office/drawing/2014/main" id="{D2C68658-D4C2-394E-8334-67AC9BE3F122}"/>
              </a:ext>
            </a:extLst>
          </p:cNvPr>
          <p:cNvSpPr>
            <a:spLocks noGrp="1"/>
          </p:cNvSpPr>
          <p:nvPr>
            <p:ph type="sldNum" sz="quarter" idx="4"/>
          </p:nvPr>
        </p:nvSpPr>
        <p:spPr>
          <a:xfrm>
            <a:off x="11123111" y="6480000"/>
            <a:ext cx="769307" cy="269918"/>
          </a:xfrm>
          <a:prstGeom prst="rect">
            <a:avLst/>
          </a:prstGeom>
        </p:spPr>
        <p:txBody>
          <a:bodyPr vert="horz" lIns="0" tIns="0" rIns="0" bIns="0" rtlCol="0" anchor="t" anchorCtr="0"/>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170708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2250" marR="0" indent="-211138" algn="l" defTabSz="914400" rtl="0" eaLnBrk="1" fontAlgn="base" latinLnBrk="0" hangingPunct="1">
        <a:lnSpc>
          <a:spcPct val="100000"/>
        </a:lnSpc>
        <a:spcBef>
          <a:spcPts val="1000"/>
        </a:spcBef>
        <a:spcAft>
          <a:spcPct val="0"/>
        </a:spcAft>
        <a:buClrTx/>
        <a:buSzPct val="80000"/>
        <a:buFont typeface="Arial" panose="020B0604020202020204" pitchFamily="34" charset="0"/>
        <a:buChar char="•"/>
        <a:tabLst/>
        <a:defRPr sz="3600" kern="1200" baseline="0">
          <a:solidFill>
            <a:schemeClr val="tx1"/>
          </a:solidFill>
          <a:latin typeface="+mn-lt"/>
          <a:ea typeface="+mn-ea"/>
          <a:cs typeface="+mn-cs"/>
        </a:defRPr>
      </a:lvl1pPr>
      <a:lvl2pPr marL="222250" indent="-211138" algn="l" rtl="0" eaLnBrk="1" fontAlgn="base" hangingPunct="1">
        <a:lnSpc>
          <a:spcPct val="100000"/>
        </a:lnSpc>
        <a:spcBef>
          <a:spcPts val="0"/>
        </a:spcBef>
        <a:spcAft>
          <a:spcPct val="0"/>
        </a:spcAft>
        <a:buSzPct val="80000"/>
        <a:buFont typeface="Arial" panose="020B0604020202020204" pitchFamily="34" charset="0"/>
        <a:buChar char="•"/>
        <a:tabLst/>
        <a:defRPr sz="2400" kern="1200">
          <a:solidFill>
            <a:schemeClr val="tx1"/>
          </a:solidFill>
          <a:latin typeface="+mn-lt"/>
          <a:ea typeface="+mn-ea"/>
          <a:cs typeface="+mn-cs"/>
        </a:defRPr>
      </a:lvl2pPr>
      <a:lvl3pPr marL="222250" indent="-211138" algn="l" rtl="0" eaLnBrk="1" fontAlgn="base" hangingPunct="1">
        <a:lnSpc>
          <a:spcPct val="100000"/>
        </a:lnSpc>
        <a:spcBef>
          <a:spcPts val="500"/>
        </a:spcBef>
        <a:spcAft>
          <a:spcPct val="0"/>
        </a:spcAft>
        <a:buSzPct val="80000"/>
        <a:buFont typeface="Arial" panose="020B0604020202020204" pitchFamily="34" charset="0"/>
        <a:buChar char="•"/>
        <a:tabLst/>
        <a:defRPr sz="1800" kern="1200" baseline="0">
          <a:solidFill>
            <a:schemeClr val="tx1"/>
          </a:solidFill>
          <a:latin typeface="+mn-lt"/>
          <a:ea typeface="+mn-ea"/>
          <a:cs typeface="+mn-cs"/>
        </a:defRPr>
      </a:lvl3pPr>
      <a:lvl4pPr marL="11112" marR="0" indent="0" algn="l" defTabSz="914400" rtl="0" eaLnBrk="1" fontAlgn="base" latinLnBrk="0" hangingPunct="1">
        <a:lnSpc>
          <a:spcPct val="100000"/>
        </a:lnSpc>
        <a:spcBef>
          <a:spcPts val="500"/>
        </a:spcBef>
        <a:spcAft>
          <a:spcPct val="0"/>
        </a:spcAft>
        <a:buClrTx/>
        <a:buSzPct val="80000"/>
        <a:buFont typeface="Arial" panose="020B0604020202020204" pitchFamily="34" charset="0"/>
        <a:buNone/>
        <a:tabLst/>
        <a:defRPr kern="1200">
          <a:solidFill>
            <a:schemeClr val="tx1"/>
          </a:solidFill>
          <a:latin typeface="+mn-lt"/>
          <a:ea typeface="+mn-ea"/>
          <a:cs typeface="+mn-cs"/>
        </a:defRPr>
      </a:lvl4pPr>
      <a:lvl5pPr marL="180975" marR="0" indent="-180975" algn="l" defTabSz="914400" rtl="0" eaLnBrk="1" fontAlgn="base" latinLnBrk="0" hangingPunct="1">
        <a:lnSpc>
          <a:spcPct val="100000"/>
        </a:lnSpc>
        <a:spcBef>
          <a:spcPts val="500"/>
        </a:spcBef>
        <a:spcAft>
          <a:spcPct val="0"/>
        </a:spcAft>
        <a:buClrTx/>
        <a:buSzPct val="80000"/>
        <a:buFont typeface="Arial" panose="020B0604020202020204" pitchFamily="34" charset="0"/>
        <a:buChar char="•"/>
        <a:tabLs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10E0D-B77A-0D5D-CCA0-EE0E38947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0EAA75-DF24-B1CE-80D3-F59D82922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E7ED1A-0E44-9422-57F9-CC629E9FA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DA9484-A31B-4117-B9BD-5BA42117CEC1}" type="datetimeFigureOut">
              <a:rPr lang="en-GB" smtClean="0"/>
              <a:t>16/04/2025</a:t>
            </a:fld>
            <a:endParaRPr lang="en-GB"/>
          </a:p>
        </p:txBody>
      </p:sp>
      <p:sp>
        <p:nvSpPr>
          <p:cNvPr id="5" name="Footer Placeholder 4">
            <a:extLst>
              <a:ext uri="{FF2B5EF4-FFF2-40B4-BE49-F238E27FC236}">
                <a16:creationId xmlns:a16="http://schemas.microsoft.com/office/drawing/2014/main" id="{62EE790B-9FD8-B740-9AA3-EFD61ECA7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EE3798A-E96C-BFF9-F770-BDAB2F44F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CBAED5-59DB-4859-93B7-E5A382192689}" type="slidenum">
              <a:rPr lang="en-GB" smtClean="0"/>
              <a:t>‹#›</a:t>
            </a:fld>
            <a:endParaRPr lang="en-GB"/>
          </a:p>
        </p:txBody>
      </p:sp>
    </p:spTree>
    <p:extLst>
      <p:ext uri="{BB962C8B-B14F-4D97-AF65-F5344CB8AC3E}">
        <p14:creationId xmlns:p14="http://schemas.microsoft.com/office/powerpoint/2010/main" val="2097233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D601E3D-7F88-014E-1864-FA9D6743B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030035F-9C98-D4A9-7330-C99313C8B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7ED16B-95D2-82F8-5A87-0D4EBF837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6C005E-AFBD-470A-9F03-7519E6CD2E89}" type="datetimeFigureOut">
              <a:rPr lang="it-IT" smtClean="0"/>
              <a:t>16/04/2025</a:t>
            </a:fld>
            <a:endParaRPr lang="it-IT"/>
          </a:p>
        </p:txBody>
      </p:sp>
      <p:sp>
        <p:nvSpPr>
          <p:cNvPr id="5" name="Segnaposto piè di pagina 4">
            <a:extLst>
              <a:ext uri="{FF2B5EF4-FFF2-40B4-BE49-F238E27FC236}">
                <a16:creationId xmlns:a16="http://schemas.microsoft.com/office/drawing/2014/main" id="{FAA7131E-1681-FD42-D563-C767A1824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8D5A0531-94D6-F297-4F89-DA346A4A93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2BD4A1-00EF-4C27-83BD-FD9B6A340AE2}" type="slidenum">
              <a:rPr lang="it-IT" smtClean="0"/>
              <a:t>‹#›</a:t>
            </a:fld>
            <a:endParaRPr lang="it-IT"/>
          </a:p>
        </p:txBody>
      </p:sp>
    </p:spTree>
    <p:extLst>
      <p:ext uri="{BB962C8B-B14F-4D97-AF65-F5344CB8AC3E}">
        <p14:creationId xmlns:p14="http://schemas.microsoft.com/office/powerpoint/2010/main" val="2474137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9399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CE66-205C-4456-8066-280BFFBA8E21}" type="datetimeFigureOut">
              <a:rPr lang="en-GB" smtClean="0"/>
              <a:t>16/04/2025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47A57-1CC9-4D4D-AF30-57B8EE85CF38}" type="slidenum">
              <a:rPr lang="en-GB" smtClean="0"/>
              <a:t>‹#›</a:t>
            </a:fld>
            <a:endParaRPr lang="en-GB"/>
          </a:p>
        </p:txBody>
      </p:sp>
    </p:spTree>
    <p:extLst>
      <p:ext uri="{BB962C8B-B14F-4D97-AF65-F5344CB8AC3E}">
        <p14:creationId xmlns:p14="http://schemas.microsoft.com/office/powerpoint/2010/main" val="33419104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369AFA-1DA2-BE1E-009B-7B1ABE0AD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D9676E6-FA1C-344D-5820-965E8BDBD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AA8194-1064-096F-6826-41B10912C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8AEE3-60FD-487F-B8BF-901F66DA23B5}" type="datetimeFigureOut">
              <a:rPr lang="en-GB" smtClean="0"/>
              <a:t>16/04/2025</a:t>
            </a:fld>
            <a:endParaRPr lang="en-GB"/>
          </a:p>
        </p:txBody>
      </p:sp>
      <p:sp>
        <p:nvSpPr>
          <p:cNvPr id="5" name="Footer Placeholder 4">
            <a:extLst>
              <a:ext uri="{FF2B5EF4-FFF2-40B4-BE49-F238E27FC236}">
                <a16:creationId xmlns:a16="http://schemas.microsoft.com/office/drawing/2014/main" id="{35A15EEA-E86C-7310-F5A1-F290BACC5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E4B605-877A-5BDE-A79F-220353CB0C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28A96-2937-4E23-8914-CFEDED4CB9DE}" type="slidenum">
              <a:rPr lang="en-GB" smtClean="0"/>
              <a:t>‹#›</a:t>
            </a:fld>
            <a:endParaRPr lang="en-GB"/>
          </a:p>
        </p:txBody>
      </p:sp>
    </p:spTree>
    <p:extLst>
      <p:ext uri="{BB962C8B-B14F-4D97-AF65-F5344CB8AC3E}">
        <p14:creationId xmlns:p14="http://schemas.microsoft.com/office/powerpoint/2010/main" val="192123874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A4E87-5714-4A0D-BD8C-7E63D512DB9B}" type="datetimeFigureOut">
              <a:rPr lang="en-GB" smtClean="0"/>
              <a:t>16/04/2025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528C4-6567-4892-B25C-4D722778612D}" type="slidenum">
              <a:rPr lang="en-GB" smtClean="0"/>
              <a:t>‹#›</a:t>
            </a:fld>
            <a:endParaRPr lang="en-GB"/>
          </a:p>
        </p:txBody>
      </p:sp>
    </p:spTree>
    <p:extLst>
      <p:ext uri="{BB962C8B-B14F-4D97-AF65-F5344CB8AC3E}">
        <p14:creationId xmlns:p14="http://schemas.microsoft.com/office/powerpoint/2010/main" val="346064860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4/16/2025</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73313352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nazer@ucl.ac.uk" TargetMode="External"/><Relationship Id="rId2" Type="http://schemas.openxmlformats.org/officeDocument/2006/relationships/hyperlink" Target="mailto:m.corlett@ucl.ac.uk"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file:///C:\Users\mrussell3\Downloads\2018-19-all-research-FULL%20REPORT-lr-v2.pdf" TargetMode="External"/><Relationship Id="rId1" Type="http://schemas.openxmlformats.org/officeDocument/2006/relationships/slideLayout" Target="../slideLayouts/slideLayout118.xm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A0B-Whpm2_Y" TargetMode="External"/><Relationship Id="rId2" Type="http://schemas.openxmlformats.org/officeDocument/2006/relationships/image" Target="../media/image71.png"/><Relationship Id="rId1" Type="http://schemas.openxmlformats.org/officeDocument/2006/relationships/slideLayout" Target="../slideLayouts/slideLayout120.xml"/><Relationship Id="rId5" Type="http://schemas.openxmlformats.org/officeDocument/2006/relationships/image" Target="../media/image72.png"/><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0.png"/><Relationship Id="rId1" Type="http://schemas.openxmlformats.org/officeDocument/2006/relationships/slideLayout" Target="../slideLayouts/slideLayout118.xml"/><Relationship Id="rId4" Type="http://schemas.openxmlformats.org/officeDocument/2006/relationships/image" Target="../media/image74.pn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0.png"/><Relationship Id="rId1" Type="http://schemas.openxmlformats.org/officeDocument/2006/relationships/slideLayout" Target="../slideLayouts/slideLayout118.xml"/><Relationship Id="rId4" Type="http://schemas.openxmlformats.org/officeDocument/2006/relationships/image" Target="../media/image76.jpeg"/></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4.png"/><Relationship Id="rId1" Type="http://schemas.openxmlformats.org/officeDocument/2006/relationships/slideLayout" Target="../slideLayouts/slideLayout118.xml"/><Relationship Id="rId4" Type="http://schemas.openxmlformats.org/officeDocument/2006/relationships/image" Target="../media/image77.png"/></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5.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helen.m.eames@kcl.ac.uk" TargetMode="External"/><Relationship Id="rId1" Type="http://schemas.openxmlformats.org/officeDocument/2006/relationships/slideLayout" Target="../slideLayouts/slideLayout3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1.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22.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21.png"/><Relationship Id="rId1" Type="http://schemas.openxmlformats.org/officeDocument/2006/relationships/slideLayout" Target="../slideLayouts/slideLayout47.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7.xml"/><Relationship Id="rId5" Type="http://schemas.openxmlformats.org/officeDocument/2006/relationships/hyperlink" Target="mailto:cpennaro@unina.it" TargetMode="Externa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chart" Target="../charts/chart1.xml"/><Relationship Id="rId1" Type="http://schemas.openxmlformats.org/officeDocument/2006/relationships/slideLayout" Target="../slideLayouts/slideLayout5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9.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62.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hyperlink" Target="https://www.hesa.ac.uk/data-and-analysis" TargetMode="Externa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3.xml"/><Relationship Id="rId5" Type="http://schemas.openxmlformats.org/officeDocument/2006/relationships/image" Target="../media/image43.png"/><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3" Type="http://schemas.openxmlformats.org/officeDocument/2006/relationships/hyperlink" Target="https://www.plymouth.ac.uk/services/languages-cafe" TargetMode="External"/><Relationship Id="rId2" Type="http://schemas.openxmlformats.org/officeDocument/2006/relationships/image" Target="../media/image45.png"/><Relationship Id="rId1" Type="http://schemas.openxmlformats.org/officeDocument/2006/relationships/slideLayout" Target="../slideLayouts/slideLayout74.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4.xml"/><Relationship Id="rId5" Type="http://schemas.openxmlformats.org/officeDocument/2006/relationships/image" Target="../media/image4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0.png"/><Relationship Id="rId1" Type="http://schemas.openxmlformats.org/officeDocument/2006/relationships/slideLayout" Target="../slideLayouts/slideLayout74.xml"/><Relationship Id="rId5" Type="http://schemas.openxmlformats.org/officeDocument/2006/relationships/image" Target="../media/image52.jpeg"/><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5.xml"/><Relationship Id="rId4" Type="http://schemas.openxmlformats.org/officeDocument/2006/relationships/image" Target="../media/image41.jp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79.xml.rels><?xml version="1.0" encoding="UTF-8" standalone="yes"?>
<Relationships xmlns="http://schemas.openxmlformats.org/package/2006/relationships"><Relationship Id="rId3" Type="http://schemas.openxmlformats.org/officeDocument/2006/relationships/hyperlink" Target="mailto:b.himmelreich@leeds.ac.uk" TargetMode="External"/><Relationship Id="rId2" Type="http://schemas.openxmlformats.org/officeDocument/2006/relationships/notesSlide" Target="../notesSlides/notesSlide20.xml"/><Relationship Id="rId1" Type="http://schemas.openxmlformats.org/officeDocument/2006/relationships/slideLayout" Target="../slideLayouts/slideLayout96.xml"/><Relationship Id="rId4" Type="http://schemas.openxmlformats.org/officeDocument/2006/relationships/hyperlink" Target="mailto:l.e.a.essien@leeds.ac.u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7.png"/><Relationship Id="rId1" Type="http://schemas.openxmlformats.org/officeDocument/2006/relationships/slideLayout" Target="../slideLayouts/slideLayout3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3" Type="http://schemas.openxmlformats.org/officeDocument/2006/relationships/hyperlink" Target="https://forms.office.com/e/NtgKsyNhzP" TargetMode="External"/><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3" Type="http://schemas.openxmlformats.org/officeDocument/2006/relationships/hyperlink" Target="http://becrato.blogspot.com/2017/11/dia-mundial-do-ola.html" TargetMode="External"/><Relationship Id="rId2" Type="http://schemas.openxmlformats.org/officeDocument/2006/relationships/image" Target="../media/image61.png"/><Relationship Id="rId1" Type="http://schemas.openxmlformats.org/officeDocument/2006/relationships/slideLayout" Target="../slideLayouts/slideLayout106.xml"/><Relationship Id="rId4" Type="http://schemas.openxmlformats.org/officeDocument/2006/relationships/hyperlink" Target="https://creativecommons.org/licenses/by-nc/3.0/"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0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3.png"/><Relationship Id="rId1" Type="http://schemas.openxmlformats.org/officeDocument/2006/relationships/slideLayout" Target="../slideLayouts/slideLayout1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0.png"/><Relationship Id="rId1" Type="http://schemas.openxmlformats.org/officeDocument/2006/relationships/slideLayout" Target="../slideLayouts/slideLayout118.xml"/><Relationship Id="rId4" Type="http://schemas.openxmlformats.org/officeDocument/2006/relationships/image" Target="../media/image68.png"/></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18.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59999" y="360000"/>
            <a:ext cx="7111611" cy="783000"/>
          </a:xfrm>
        </p:spPr>
        <p:txBody>
          <a:bodyPr/>
          <a:lstStyle/>
          <a:p>
            <a:r>
              <a:rPr lang="en-GB" sz="2000"/>
              <a:t>UCL Centre for Languages &amp; International Education</a:t>
            </a:r>
          </a:p>
        </p:txBody>
      </p:sp>
      <p:sp>
        <p:nvSpPr>
          <p:cNvPr id="5" name="Title 4" descr="Heading"/>
          <p:cNvSpPr>
            <a:spLocks noGrp="1"/>
          </p:cNvSpPr>
          <p:nvPr>
            <p:ph type="title"/>
          </p:nvPr>
        </p:nvSpPr>
        <p:spPr>
          <a:xfrm>
            <a:off x="0" y="1549105"/>
            <a:ext cx="12039600" cy="1706714"/>
          </a:xfrm>
          <a:noFill/>
        </p:spPr>
        <p:txBody>
          <a:bodyPr/>
          <a:lstStyle/>
          <a:p>
            <a:r>
              <a:rPr lang="en-GB">
                <a:solidFill>
                  <a:srgbClr val="500777"/>
                </a:solidFill>
              </a:rPr>
              <a:t>Empowering pre-sessional students as investigators of their own disciplines </a:t>
            </a:r>
            <a:br>
              <a:rPr lang="en-GB"/>
            </a:br>
            <a:endParaRPr lang="en-GB"/>
          </a:p>
        </p:txBody>
      </p:sp>
      <p:sp>
        <p:nvSpPr>
          <p:cNvPr id="2" name="TextBox 1">
            <a:extLst>
              <a:ext uri="{FF2B5EF4-FFF2-40B4-BE49-F238E27FC236}">
                <a16:creationId xmlns:a16="http://schemas.microsoft.com/office/drawing/2014/main" id="{69CAFA7B-0820-9995-6564-7D70B7F5F4A4}"/>
              </a:ext>
            </a:extLst>
          </p:cNvPr>
          <p:cNvSpPr txBox="1"/>
          <p:nvPr/>
        </p:nvSpPr>
        <p:spPr>
          <a:xfrm>
            <a:off x="249382" y="3069407"/>
            <a:ext cx="11053984" cy="3160837"/>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a:ea typeface="+mn-ea"/>
                <a:cs typeface="Arial"/>
              </a:rPr>
              <a:t>BALEAP 2025, University of Plymouth, 16 April</a:t>
            </a:r>
            <a:endPar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Arial"/>
              </a:rPr>
              <a:t>Melissa Corlett, UCL CLIE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Arial"/>
                <a:hlinkClick r:id="rId2"/>
              </a:rPr>
              <a:t>m.corlett@ucl.ac.uk</a:t>
            </a:r>
            <a:endParaRPr kumimoji="0" lang="en-GB"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Arial"/>
              </a:rPr>
              <a:t>Ben Nazer, UCL CLIE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Arial"/>
                <a:hlinkClick r:id="rId3"/>
              </a:rPr>
              <a:t>b.nazer@ucl.ac.uk</a:t>
            </a:r>
            <a:r>
              <a:rPr kumimoji="0" lang="en-GB" sz="2800" b="0" i="0" u="none" strike="noStrike" kern="1200" cap="none" spc="0" normalizeH="0" baseline="0" noProof="0" dirty="0">
                <a:ln>
                  <a:noFill/>
                </a:ln>
                <a:solidFill>
                  <a:prstClr val="black"/>
                </a:solidFill>
                <a:effectLst/>
                <a:uLnTx/>
                <a:uFillTx/>
                <a:latin typeface="Arial"/>
                <a:ea typeface="+mn-ea"/>
                <a:cs typeface="Arial"/>
              </a:rPr>
              <a:t> </a:t>
            </a:r>
          </a:p>
        </p:txBody>
      </p:sp>
    </p:spTree>
    <p:extLst>
      <p:ext uri="{BB962C8B-B14F-4D97-AF65-F5344CB8AC3E}">
        <p14:creationId xmlns:p14="http://schemas.microsoft.com/office/powerpoint/2010/main" val="1615947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1F63223B-3E95-9FDB-9B8E-DFF1687D2394}"/>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8493E7E3-06EB-6917-DB0A-DB46834FB74D}"/>
              </a:ext>
            </a:extLst>
          </p:cNvPr>
          <p:cNvSpPr>
            <a:spLocks noGrp="1"/>
          </p:cNvSpPr>
          <p:nvPr>
            <p:ph type="title"/>
          </p:nvPr>
        </p:nvSpPr>
        <p:spPr>
          <a:xfrm>
            <a:off x="359999" y="748220"/>
            <a:ext cx="11409546" cy="1205271"/>
          </a:xfrm>
        </p:spPr>
        <p:txBody>
          <a:bodyPr/>
          <a:lstStyle/>
          <a:p>
            <a:r>
              <a:rPr lang="en-GB" sz="4000">
                <a:solidFill>
                  <a:srgbClr val="500777"/>
                </a:solidFill>
              </a:rPr>
              <a:t>References</a:t>
            </a:r>
          </a:p>
        </p:txBody>
      </p:sp>
      <p:sp>
        <p:nvSpPr>
          <p:cNvPr id="5" name="Text Placeholder 4" descr="Text">
            <a:extLst>
              <a:ext uri="{FF2B5EF4-FFF2-40B4-BE49-F238E27FC236}">
                <a16:creationId xmlns:a16="http://schemas.microsoft.com/office/drawing/2014/main" id="{FE20BD2B-A282-1765-1FC9-F2BA30DC527C}"/>
              </a:ext>
            </a:extLst>
          </p:cNvPr>
          <p:cNvSpPr>
            <a:spLocks noGrp="1"/>
          </p:cNvSpPr>
          <p:nvPr>
            <p:ph type="body" sz="quarter" idx="13"/>
          </p:nvPr>
        </p:nvSpPr>
        <p:spPr>
          <a:xfrm>
            <a:off x="359999" y="1521082"/>
            <a:ext cx="11347091" cy="3815836"/>
          </a:xfrm>
        </p:spPr>
        <p:txBody>
          <a:bodyPr/>
          <a:lstStyle/>
          <a:p>
            <a:pPr marL="0" indent="0">
              <a:lnSpc>
                <a:spcPct val="100000"/>
              </a:lnSpc>
              <a:buNone/>
            </a:pPr>
            <a:r>
              <a:rPr lang="en-GB" sz="2600" b="0" i="0">
                <a:solidFill>
                  <a:srgbClr val="000000"/>
                </a:solidFill>
                <a:effectLst/>
                <a:latin typeface="Calibri" panose="020F0502020204030204" pitchFamily="34" charset="0"/>
                <a:cs typeface="Calibri" panose="020F0502020204030204" pitchFamily="34" charset="0"/>
              </a:rPr>
              <a:t>Braun, V. and Clarke, V. (2022). </a:t>
            </a:r>
            <a:r>
              <a:rPr lang="en-GB" sz="2600" b="0" i="1">
                <a:solidFill>
                  <a:srgbClr val="000000"/>
                </a:solidFill>
                <a:effectLst/>
                <a:latin typeface="Calibri" panose="020F0502020204030204" pitchFamily="34" charset="0"/>
                <a:cs typeface="Calibri" panose="020F0502020204030204" pitchFamily="34" charset="0"/>
              </a:rPr>
              <a:t>Thematic analysis: a practical guide</a:t>
            </a:r>
            <a:r>
              <a:rPr lang="en-GB" sz="2600" b="0" i="0">
                <a:solidFill>
                  <a:srgbClr val="000000"/>
                </a:solidFill>
                <a:effectLst/>
                <a:latin typeface="Calibri" panose="020F0502020204030204" pitchFamily="34" charset="0"/>
                <a:cs typeface="Calibri" panose="020F0502020204030204" pitchFamily="34" charset="0"/>
              </a:rPr>
              <a:t>. London: SAGE  </a:t>
            </a:r>
          </a:p>
          <a:p>
            <a:pPr marL="0" indent="0">
              <a:lnSpc>
                <a:spcPct val="100000"/>
              </a:lnSpc>
              <a:buNone/>
            </a:pPr>
            <a:endParaRPr lang="en-GB" sz="2600" b="0" i="0">
              <a:solidFill>
                <a:srgbClr val="000000"/>
              </a:solidFill>
              <a:effectLst/>
              <a:latin typeface="Calibri" panose="020F0502020204030204" pitchFamily="34" charset="0"/>
              <a:cs typeface="Calibri" panose="020F0502020204030204" pitchFamily="34" charset="0"/>
            </a:endParaRPr>
          </a:p>
          <a:p>
            <a:pPr marL="0" indent="0">
              <a:buNone/>
            </a:pPr>
            <a:endParaRPr lang="en-GB" sz="2600" b="0" i="0">
              <a:solidFill>
                <a:srgbClr val="000000"/>
              </a:solidFill>
              <a:effectLst/>
              <a:latin typeface="Calibri" panose="020F0502020204030204" pitchFamily="34" charset="0"/>
              <a:cs typeface="Calibri" panose="020F0502020204030204" pitchFamily="34" charset="0"/>
            </a:endParaRPr>
          </a:p>
          <a:p>
            <a:pPr marL="0" indent="0">
              <a:buNone/>
            </a:pPr>
            <a:r>
              <a:rPr lang="en-GB" sz="2600" b="0" i="0">
                <a:solidFill>
                  <a:srgbClr val="000000"/>
                </a:solidFill>
                <a:effectLst/>
                <a:latin typeface="Calibri" panose="020F0502020204030204" pitchFamily="34" charset="0"/>
                <a:cs typeface="Calibri" panose="020F0502020204030204" pitchFamily="34" charset="0"/>
              </a:rPr>
              <a:t> </a:t>
            </a:r>
            <a:endParaRPr lang="en-GB" sz="2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72329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117D-4BE7-CFF3-7B37-B1F3086BBB81}"/>
              </a:ext>
            </a:extLst>
          </p:cNvPr>
          <p:cNvSpPr>
            <a:spLocks noGrp="1"/>
          </p:cNvSpPr>
          <p:nvPr>
            <p:ph type="title"/>
          </p:nvPr>
        </p:nvSpPr>
        <p:spPr>
          <a:xfrm>
            <a:off x="435836" y="365125"/>
            <a:ext cx="11288994" cy="2172976"/>
          </a:xfrm>
        </p:spPr>
        <p:txBody>
          <a:bodyPr>
            <a:normAutofit fontScale="90000"/>
          </a:bodyPr>
          <a:lstStyle/>
          <a:p>
            <a:pPr algn="ctr"/>
            <a:r>
              <a:rPr lang="en-GB" sz="3100" dirty="0"/>
              <a:t>2019 award-winning </a:t>
            </a:r>
            <a:r>
              <a:rPr lang="en-GB" sz="3100" dirty="0" err="1"/>
              <a:t>UoP</a:t>
            </a:r>
            <a:r>
              <a:rPr lang="en-GB" sz="3100" dirty="0"/>
              <a:t> Hello Project as a UKCISA funded research project </a:t>
            </a:r>
            <a:br>
              <a:rPr lang="en-GB" sz="3600" dirty="0"/>
            </a:br>
            <a:r>
              <a:rPr lang="en-GB" sz="2200" dirty="0">
                <a:solidFill>
                  <a:srgbClr val="0070C0"/>
                </a:solidFill>
                <a:hlinkClick r:id="rId2">
                  <a:extLst>
                    <a:ext uri="{A12FA001-AC4F-418D-AE19-62706E023703}">
                      <ahyp:hlinkClr xmlns:ahyp="http://schemas.microsoft.com/office/drawing/2018/hyperlinkcolor" val="tx"/>
                    </a:ext>
                  </a:extLst>
                </a:hlinkClick>
              </a:rPr>
              <a:t>2018-19-all-research-FULL REPORT-lr-v2.pdf</a:t>
            </a:r>
            <a:br>
              <a:rPr lang="en-GB" sz="2200" dirty="0">
                <a:solidFill>
                  <a:srgbClr val="0070C0"/>
                </a:solidFill>
              </a:rPr>
            </a:br>
            <a:br>
              <a:rPr lang="en-GB" sz="2700" dirty="0"/>
            </a:br>
            <a:r>
              <a:rPr lang="en-GB" sz="2700" dirty="0">
                <a:solidFill>
                  <a:schemeClr val="accent2">
                    <a:lumMod val="75000"/>
                  </a:schemeClr>
                </a:solidFill>
              </a:rPr>
              <a:t>Examining the efficacy of a buddy programme for international students’ integration, language ability and academic performance</a:t>
            </a:r>
            <a:r>
              <a:rPr lang="en-GB" sz="2700" dirty="0"/>
              <a:t> (McMahon, Webb and </a:t>
            </a:r>
            <a:r>
              <a:rPr lang="en-GB" sz="2700" dirty="0" err="1"/>
              <a:t>Schaefe</a:t>
            </a:r>
            <a:r>
              <a:rPr lang="en-GB" sz="2700" dirty="0"/>
              <a:t>, 2019)</a:t>
            </a:r>
            <a:br>
              <a:rPr lang="en-GB" sz="2700" dirty="0"/>
            </a:br>
            <a:endParaRPr lang="en-GB" sz="2700" dirty="0"/>
          </a:p>
        </p:txBody>
      </p:sp>
      <p:sp>
        <p:nvSpPr>
          <p:cNvPr id="3" name="Content Placeholder 2">
            <a:extLst>
              <a:ext uri="{FF2B5EF4-FFF2-40B4-BE49-F238E27FC236}">
                <a16:creationId xmlns:a16="http://schemas.microsoft.com/office/drawing/2014/main" id="{2CC3C595-F075-47EE-993B-AC5F1DD5365B}"/>
              </a:ext>
            </a:extLst>
          </p:cNvPr>
          <p:cNvSpPr>
            <a:spLocks noGrp="1"/>
          </p:cNvSpPr>
          <p:nvPr>
            <p:ph idx="1"/>
          </p:nvPr>
        </p:nvSpPr>
        <p:spPr>
          <a:xfrm>
            <a:off x="740992" y="2538101"/>
            <a:ext cx="10678682" cy="3603392"/>
          </a:xfrm>
        </p:spPr>
        <p:txBody>
          <a:bodyPr>
            <a:normAutofit/>
          </a:bodyPr>
          <a:lstStyle/>
          <a:p>
            <a:pPr marL="0" indent="0" algn="ctr">
              <a:buNone/>
            </a:pPr>
            <a:r>
              <a:rPr lang="en-GB" sz="2400" dirty="0">
                <a:latin typeface="Calibri" panose="020F0502020204030204" pitchFamily="34" charset="0"/>
                <a:cs typeface="Calibri" panose="020F0502020204030204" pitchFamily="34" charset="0"/>
              </a:rPr>
              <a:t>The UKCISA research project article for </a:t>
            </a:r>
            <a:r>
              <a:rPr lang="en-GB" sz="2400" i="1" dirty="0">
                <a:latin typeface="Calibri" panose="020F0502020204030204" pitchFamily="34" charset="0"/>
                <a:cs typeface="Calibri" panose="020F0502020204030204" pitchFamily="34" charset="0"/>
              </a:rPr>
              <a:t>Student Experience: student </a:t>
            </a:r>
            <a:r>
              <a:rPr lang="en-GB" sz="2400" b="1" i="1" dirty="0">
                <a:latin typeface="Calibri" panose="020F0502020204030204" pitchFamily="34" charset="0"/>
                <a:cs typeface="Calibri" panose="020F0502020204030204" pitchFamily="34" charset="0"/>
              </a:rPr>
              <a:t>co</a:t>
            </a:r>
            <a:r>
              <a:rPr lang="en-GB" sz="2400" i="1" dirty="0">
                <a:latin typeface="Calibri" panose="020F0502020204030204" pitchFamily="34" charset="0"/>
                <a:cs typeface="Calibri" panose="020F0502020204030204" pitchFamily="34" charset="0"/>
              </a:rPr>
              <a:t>mmunity </a:t>
            </a:r>
            <a:r>
              <a:rPr lang="en-GB" sz="2400" dirty="0">
                <a:latin typeface="Calibri" panose="020F0502020204030204" pitchFamily="34" charset="0"/>
                <a:cs typeface="Calibri" panose="020F0502020204030204" pitchFamily="34" charset="0"/>
              </a:rPr>
              <a:t>highly </a:t>
            </a:r>
            <a:r>
              <a:rPr lang="en-GB" sz="2400" b="1" dirty="0">
                <a:latin typeface="Calibri" panose="020F0502020204030204" pitchFamily="34" charset="0"/>
                <a:cs typeface="Calibri" panose="020F0502020204030204" pitchFamily="34" charset="0"/>
              </a:rPr>
              <a:t>co</a:t>
            </a:r>
            <a:r>
              <a:rPr lang="en-GB" sz="2400" dirty="0">
                <a:latin typeface="Calibri" panose="020F0502020204030204" pitchFamily="34" charset="0"/>
                <a:cs typeface="Calibri" panose="020F0502020204030204" pitchFamily="34" charset="0"/>
              </a:rPr>
              <a:t>mmended the University of Plymouth’s Hello Project for an </a:t>
            </a:r>
            <a:r>
              <a:rPr lang="en-GB" sz="2400" dirty="0">
                <a:solidFill>
                  <a:srgbClr val="FF0000"/>
                </a:solidFill>
              </a:rPr>
              <a:t>** </a:t>
            </a:r>
            <a:r>
              <a:rPr lang="en-GB" sz="2400" dirty="0">
                <a:latin typeface="Calibri" panose="020F0502020204030204" pitchFamily="34" charset="0"/>
                <a:cs typeface="Calibri" panose="020F0502020204030204" pitchFamily="34" charset="0"/>
              </a:rPr>
              <a:t>award for Innovation in International Education</a:t>
            </a:r>
          </a:p>
          <a:p>
            <a:pPr marL="0" indent="0" algn="ctr">
              <a:buNone/>
            </a:pPr>
            <a:endParaRPr lang="en-GB" dirty="0">
              <a:latin typeface="Calibri" panose="020F0502020204030204" pitchFamily="34" charset="0"/>
              <a:cs typeface="Calibri" panose="020F0502020204030204" pitchFamily="34" charset="0"/>
            </a:endParaRP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UK Council for International Student Affairs #WeAreInternational Student Charter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states that </a:t>
            </a: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host institutions should create a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welcoming, inclusive, and equitable environment for international students in the UK</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(UKCISA, 2022, 5). </a:t>
            </a:r>
          </a:p>
          <a:p>
            <a:pPr marL="0" indent="0">
              <a:buNone/>
            </a:pPr>
            <a:r>
              <a:rPr lang="en-GB" sz="1800" kern="100" dirty="0">
                <a:latin typeface="Calibri" panose="020F0502020204030204" pitchFamily="34" charset="0"/>
                <a:ea typeface="Calibri" panose="020F0502020204030204" pitchFamily="34" charset="0"/>
                <a:cs typeface="Times New Roman" panose="02020603050405020304" pitchFamily="18" charset="0"/>
              </a:rPr>
              <a: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targeted support should be made available in every area of the student experience, including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assisting international students to navigate socially and culturally, by proactively facilitating the integration of domestic and international students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(UKCISA, 2022, 7). </a:t>
            </a:r>
          </a:p>
        </p:txBody>
      </p:sp>
      <p:pic>
        <p:nvPicPr>
          <p:cNvPr id="4" name="Picture 3" descr="A logo of a university of plymouth&#10;&#10;Description automatically generated">
            <a:extLst>
              <a:ext uri="{FF2B5EF4-FFF2-40B4-BE49-F238E27FC236}">
                <a16:creationId xmlns:a16="http://schemas.microsoft.com/office/drawing/2014/main" id="{7D785E81-33F4-710E-5441-FAB988FD5A8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3018" y="5987846"/>
            <a:ext cx="1120877" cy="870154"/>
          </a:xfrm>
          <a:prstGeom prst="rect">
            <a:avLst/>
          </a:prstGeom>
          <a:noFill/>
        </p:spPr>
      </p:pic>
    </p:spTree>
    <p:extLst>
      <p:ext uri="{BB962C8B-B14F-4D97-AF65-F5344CB8AC3E}">
        <p14:creationId xmlns:p14="http://schemas.microsoft.com/office/powerpoint/2010/main" val="34054308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D9FE-3F64-AE6D-6548-912C15BD5009}"/>
              </a:ext>
            </a:extLst>
          </p:cNvPr>
          <p:cNvSpPr>
            <a:spLocks noGrp="1"/>
          </p:cNvSpPr>
          <p:nvPr>
            <p:ph type="title"/>
          </p:nvPr>
        </p:nvSpPr>
        <p:spPr/>
        <p:txBody>
          <a:bodyPr>
            <a:normAutofit fontScale="90000"/>
          </a:bodyPr>
          <a:lstStyle/>
          <a:p>
            <a:r>
              <a:rPr lang="en-GB" sz="3100" dirty="0"/>
              <a:t>‘</a:t>
            </a:r>
            <a:r>
              <a:rPr lang="en-GB" sz="2200" dirty="0"/>
              <a:t>Statistical analysis showed a significant association between participation in the Hello Project and higher marks’, though ‘enhancing language skills’ was initial motivation, as was ‘confidence in socialising’(UKISA, 2022)</a:t>
            </a:r>
            <a:br>
              <a:rPr lang="en-GB" sz="2200" dirty="0"/>
            </a:br>
            <a:endParaRPr lang="en-GB" sz="2200" dirty="0"/>
          </a:p>
        </p:txBody>
      </p:sp>
      <p:pic>
        <p:nvPicPr>
          <p:cNvPr id="5" name="Content Placeholder 4">
            <a:extLst>
              <a:ext uri="{FF2B5EF4-FFF2-40B4-BE49-F238E27FC236}">
                <a16:creationId xmlns:a16="http://schemas.microsoft.com/office/drawing/2014/main" id="{763307F6-4A41-71E0-2B8E-4C678769674C}"/>
              </a:ext>
            </a:extLst>
          </p:cNvPr>
          <p:cNvPicPr>
            <a:picLocks noGrp="1" noChangeAspect="1"/>
          </p:cNvPicPr>
          <p:nvPr>
            <p:ph sz="half" idx="1"/>
          </p:nvPr>
        </p:nvPicPr>
        <p:blipFill>
          <a:blip r:embed="rId2"/>
          <a:stretch>
            <a:fillRect/>
          </a:stretch>
        </p:blipFill>
        <p:spPr>
          <a:xfrm>
            <a:off x="1080655" y="1690688"/>
            <a:ext cx="3713018" cy="3777239"/>
          </a:xfrm>
        </p:spPr>
      </p:pic>
      <p:sp>
        <p:nvSpPr>
          <p:cNvPr id="3" name="Content Placeholder 2">
            <a:extLst>
              <a:ext uri="{FF2B5EF4-FFF2-40B4-BE49-F238E27FC236}">
                <a16:creationId xmlns:a16="http://schemas.microsoft.com/office/drawing/2014/main" id="{5CC1D620-9EB3-0A19-0501-C6CF299483AD}"/>
              </a:ext>
            </a:extLst>
          </p:cNvPr>
          <p:cNvSpPr>
            <a:spLocks noGrp="1"/>
          </p:cNvSpPr>
          <p:nvPr>
            <p:ph sz="half" idx="2"/>
          </p:nvPr>
        </p:nvSpPr>
        <p:spPr/>
        <p:txBody>
          <a:bodyPr/>
          <a:lstStyle/>
          <a:p>
            <a:pPr marL="0" indent="0">
              <a:buNone/>
            </a:pPr>
            <a:r>
              <a:rPr lang="en-GB" sz="2000" dirty="0"/>
              <a:t>Watch and listen to students’ experiences of the Hello Project:  </a:t>
            </a:r>
          </a:p>
          <a:p>
            <a:pPr marL="0" indent="0" algn="ctr">
              <a:lnSpc>
                <a:spcPct val="110000"/>
              </a:lnSpc>
              <a:buNone/>
            </a:pPr>
            <a:r>
              <a:rPr lang="en-GB" sz="2000" dirty="0">
                <a:solidFill>
                  <a:srgbClr val="0070C0"/>
                </a:solidFill>
                <a:hlinkClick r:id="rId3">
                  <a:extLst>
                    <a:ext uri="{A12FA001-AC4F-418D-AE19-62706E023703}">
                      <ahyp:hlinkClr xmlns:ahyp="http://schemas.microsoft.com/office/drawing/2018/hyperlinkcolor" val="tx"/>
                    </a:ext>
                  </a:extLst>
                </a:hlinkClick>
              </a:rPr>
              <a:t>https://www.youtube.com/watch?v=A0B-Whpm2_Y</a:t>
            </a:r>
            <a:endParaRPr lang="en-GB" sz="2000" dirty="0">
              <a:solidFill>
                <a:srgbClr val="0070C0"/>
              </a:solidFill>
            </a:endParaRPr>
          </a:p>
          <a:p>
            <a:pPr algn="ctr">
              <a:lnSpc>
                <a:spcPct val="110000"/>
              </a:lnSpc>
            </a:pPr>
            <a:endParaRPr lang="en-GB" sz="2800" b="1" dirty="0"/>
          </a:p>
          <a:p>
            <a:endParaRPr lang="en-GB" dirty="0"/>
          </a:p>
        </p:txBody>
      </p:sp>
      <p:sp>
        <p:nvSpPr>
          <p:cNvPr id="7" name="TextBox 6">
            <a:extLst>
              <a:ext uri="{FF2B5EF4-FFF2-40B4-BE49-F238E27FC236}">
                <a16:creationId xmlns:a16="http://schemas.microsoft.com/office/drawing/2014/main" id="{B1E456A1-028C-B09C-B5FB-7E400DB3D888}"/>
              </a:ext>
            </a:extLst>
          </p:cNvPr>
          <p:cNvSpPr txBox="1"/>
          <p:nvPr/>
        </p:nvSpPr>
        <p:spPr>
          <a:xfrm>
            <a:off x="616653" y="5651078"/>
            <a:ext cx="48887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Academic performance in Hello Project participants and nonparticipants, stratified by pre-entry level profile</a:t>
            </a:r>
          </a:p>
        </p:txBody>
      </p:sp>
      <p:pic>
        <p:nvPicPr>
          <p:cNvPr id="8" name="Picture 7" descr="A logo of a university of plymouth&#10;&#10;Description automatically generated">
            <a:extLst>
              <a:ext uri="{FF2B5EF4-FFF2-40B4-BE49-F238E27FC236}">
                <a16:creationId xmlns:a16="http://schemas.microsoft.com/office/drawing/2014/main" id="{60C4EA4A-75B1-8720-0C76-699A4D71C2B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1123" y="5987846"/>
            <a:ext cx="1120877" cy="870154"/>
          </a:xfrm>
          <a:prstGeom prst="rect">
            <a:avLst/>
          </a:prstGeom>
          <a:noFill/>
        </p:spPr>
      </p:pic>
      <p:pic>
        <p:nvPicPr>
          <p:cNvPr id="10" name="Picture 9">
            <a:extLst>
              <a:ext uri="{FF2B5EF4-FFF2-40B4-BE49-F238E27FC236}">
                <a16:creationId xmlns:a16="http://schemas.microsoft.com/office/drawing/2014/main" id="{DBCB9905-1BD6-1F78-2455-9F4F165F99F8}"/>
              </a:ext>
            </a:extLst>
          </p:cNvPr>
          <p:cNvPicPr>
            <a:picLocks noChangeAspect="1"/>
          </p:cNvPicPr>
          <p:nvPr/>
        </p:nvPicPr>
        <p:blipFill>
          <a:blip r:embed="rId5"/>
          <a:stretch>
            <a:fillRect/>
          </a:stretch>
        </p:blipFill>
        <p:spPr>
          <a:xfrm>
            <a:off x="6578221" y="3429001"/>
            <a:ext cx="4492901" cy="3139633"/>
          </a:xfrm>
          <a:prstGeom prst="rect">
            <a:avLst/>
          </a:prstGeom>
        </p:spPr>
      </p:pic>
    </p:spTree>
    <p:extLst>
      <p:ext uri="{BB962C8B-B14F-4D97-AF65-F5344CB8AC3E}">
        <p14:creationId xmlns:p14="http://schemas.microsoft.com/office/powerpoint/2010/main" val="34919633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CEF7-8238-9196-917B-5038EA6E69F9}"/>
              </a:ext>
            </a:extLst>
          </p:cNvPr>
          <p:cNvSpPr>
            <a:spLocks noGrp="1"/>
          </p:cNvSpPr>
          <p:nvPr>
            <p:ph type="title"/>
          </p:nvPr>
        </p:nvSpPr>
        <p:spPr>
          <a:xfrm>
            <a:off x="230909" y="94004"/>
            <a:ext cx="11122891" cy="1309281"/>
          </a:xfrm>
        </p:spPr>
        <p:txBody>
          <a:bodyPr>
            <a:normAutofit/>
          </a:bodyPr>
          <a:lstStyle/>
          <a:p>
            <a:r>
              <a:rPr lang="en-GB" sz="3200" b="1" i="0" dirty="0">
                <a:solidFill>
                  <a:srgbClr val="000000"/>
                </a:solidFill>
                <a:effectLst/>
                <a:latin typeface="-apple-system"/>
              </a:rPr>
              <a:t>2024: Hello Project chosen for Advance HE publication</a:t>
            </a:r>
            <a:br>
              <a:rPr lang="en-GB" sz="3200" b="1" i="0" dirty="0">
                <a:solidFill>
                  <a:srgbClr val="000000"/>
                </a:solidFill>
                <a:effectLst/>
                <a:latin typeface="-apple-system"/>
              </a:rPr>
            </a:br>
            <a:r>
              <a:rPr lang="en-GB" sz="3200" b="1" i="0" dirty="0">
                <a:solidFill>
                  <a:srgbClr val="000000"/>
                </a:solidFill>
                <a:effectLst/>
                <a:latin typeface="-apple-system"/>
              </a:rPr>
              <a:t>‘</a:t>
            </a:r>
            <a:r>
              <a:rPr lang="en-GB" sz="3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Hello Project: Promoting and nurturing intercultural awareness</a:t>
            </a:r>
            <a:r>
              <a:rPr lang="en-GB" sz="3100" dirty="0">
                <a:effectLst/>
                <a:latin typeface="Calibri" panose="020F0502020204030204" pitchFamily="34" charset="0"/>
                <a:ea typeface="Calibri" panose="020F0502020204030204" pitchFamily="34" charset="0"/>
                <a:cs typeface="Times New Roman" panose="02020603050405020304" pitchFamily="18" charset="0"/>
              </a:rPr>
              <a:t>’</a:t>
            </a:r>
            <a:endParaRPr lang="en-GB" sz="3100" dirty="0"/>
          </a:p>
        </p:txBody>
      </p:sp>
      <p:sp>
        <p:nvSpPr>
          <p:cNvPr id="3" name="Content Placeholder 2">
            <a:extLst>
              <a:ext uri="{FF2B5EF4-FFF2-40B4-BE49-F238E27FC236}">
                <a16:creationId xmlns:a16="http://schemas.microsoft.com/office/drawing/2014/main" id="{B6DE6B0F-79F8-703D-6687-7EBD8C395F6D}"/>
              </a:ext>
            </a:extLst>
          </p:cNvPr>
          <p:cNvSpPr>
            <a:spLocks noGrp="1"/>
          </p:cNvSpPr>
          <p:nvPr>
            <p:ph idx="1"/>
          </p:nvPr>
        </p:nvSpPr>
        <p:spPr>
          <a:xfrm>
            <a:off x="306095" y="1904935"/>
            <a:ext cx="11047705" cy="4272029"/>
          </a:xfrm>
        </p:spPr>
        <p:txBody>
          <a:bodyPr>
            <a:normAutofit/>
          </a:bodyPr>
          <a:lstStyle/>
          <a:p>
            <a:pPr marL="0" indent="0">
              <a:buNone/>
            </a:pPr>
            <a:r>
              <a:rPr lang="en-GB" b="0" i="0" dirty="0">
                <a:solidFill>
                  <a:srgbClr val="000000"/>
                </a:solidFill>
                <a:effectLst/>
                <a:latin typeface="-apple-system"/>
              </a:rPr>
              <a:t>The University of Plymouth </a:t>
            </a:r>
          </a:p>
          <a:p>
            <a:pPr marL="0" indent="0">
              <a:buNone/>
            </a:pPr>
            <a:r>
              <a:rPr lang="en-GB" b="0" i="0" dirty="0">
                <a:solidFill>
                  <a:srgbClr val="000000"/>
                </a:solidFill>
                <a:effectLst/>
                <a:latin typeface="-apple-system"/>
              </a:rPr>
              <a:t>English Language Centre’s </a:t>
            </a:r>
          </a:p>
          <a:p>
            <a:pPr marL="0" indent="0">
              <a:buNone/>
            </a:pPr>
            <a:r>
              <a:rPr lang="en-GB" b="0" i="0" dirty="0">
                <a:solidFill>
                  <a:srgbClr val="000000"/>
                </a:solidFill>
                <a:effectLst/>
                <a:latin typeface="-apple-system"/>
              </a:rPr>
              <a:t>‘Hello Project’ was selected </a:t>
            </a:r>
          </a:p>
          <a:p>
            <a:pPr marL="0" indent="0">
              <a:buNone/>
            </a:pPr>
            <a:r>
              <a:rPr lang="en-GB" b="0" i="0" dirty="0">
                <a:solidFill>
                  <a:srgbClr val="000000"/>
                </a:solidFill>
                <a:effectLst/>
                <a:latin typeface="-apple-system"/>
              </a:rPr>
              <a:t>as a case study for inclusion</a:t>
            </a:r>
          </a:p>
          <a:p>
            <a:pPr marL="0" indent="0">
              <a:buNone/>
            </a:pPr>
            <a:r>
              <a:rPr lang="en-GB" b="0" i="0" dirty="0">
                <a:solidFill>
                  <a:srgbClr val="000000"/>
                </a:solidFill>
                <a:effectLst/>
                <a:latin typeface="-apple-system"/>
              </a:rPr>
              <a:t>in an Advance HE publication 2024 </a:t>
            </a:r>
          </a:p>
          <a:p>
            <a:pPr marL="0" indent="0">
              <a:buNone/>
            </a:pPr>
            <a:r>
              <a:rPr lang="en-GB" b="0" i="0" dirty="0">
                <a:solidFill>
                  <a:srgbClr val="000000"/>
                </a:solidFill>
                <a:effectLst/>
                <a:latin typeface="-apple-system"/>
              </a:rPr>
              <a:t>which showcases best practice across</a:t>
            </a:r>
          </a:p>
          <a:p>
            <a:pPr marL="0" indent="0">
              <a:buNone/>
            </a:pPr>
            <a:r>
              <a:rPr lang="en-GB" b="0" i="0" dirty="0">
                <a:solidFill>
                  <a:srgbClr val="000000"/>
                </a:solidFill>
                <a:effectLst/>
                <a:latin typeface="-apple-system"/>
              </a:rPr>
              <a:t>the sector</a:t>
            </a:r>
            <a:r>
              <a:rPr lang="en-GB" dirty="0">
                <a:solidFill>
                  <a:srgbClr val="000000"/>
                </a:solidFill>
                <a:latin typeface="-apple-system"/>
              </a:rPr>
              <a:t> </a:t>
            </a:r>
            <a:r>
              <a:rPr lang="en-GB" b="0" i="0" dirty="0">
                <a:solidFill>
                  <a:srgbClr val="000000"/>
                </a:solidFill>
                <a:effectLst/>
                <a:latin typeface="-apple-system"/>
              </a:rPr>
              <a:t>in student-led </a:t>
            </a:r>
          </a:p>
          <a:p>
            <a:pPr marL="0" indent="0">
              <a:buNone/>
            </a:pPr>
            <a:r>
              <a:rPr lang="en-GB" b="0" i="0" dirty="0">
                <a:solidFill>
                  <a:srgbClr val="000000"/>
                </a:solidFill>
                <a:effectLst/>
                <a:latin typeface="-apple-system"/>
              </a:rPr>
              <a:t>peer learning and support. </a:t>
            </a:r>
          </a:p>
        </p:txBody>
      </p:sp>
      <p:pic>
        <p:nvPicPr>
          <p:cNvPr id="6" name="Picture 5" descr="A logo of a university of plymouth&#10;&#10;Description automatically generated">
            <a:extLst>
              <a:ext uri="{FF2B5EF4-FFF2-40B4-BE49-F238E27FC236}">
                <a16:creationId xmlns:a16="http://schemas.microsoft.com/office/drawing/2014/main" id="{EF8EE878-C87E-2796-D537-97A14E3B49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83895" y="5987846"/>
            <a:ext cx="1012291" cy="870154"/>
          </a:xfrm>
          <a:prstGeom prst="rect">
            <a:avLst/>
          </a:prstGeom>
          <a:noFill/>
        </p:spPr>
      </p:pic>
      <p:pic>
        <p:nvPicPr>
          <p:cNvPr id="7" name="Picture 6">
            <a:extLst>
              <a:ext uri="{FF2B5EF4-FFF2-40B4-BE49-F238E27FC236}">
                <a16:creationId xmlns:a16="http://schemas.microsoft.com/office/drawing/2014/main" id="{446DA3A5-B99B-4472-F5AC-4FAC6B1FFB7D}"/>
              </a:ext>
            </a:extLst>
          </p:cNvPr>
          <p:cNvPicPr>
            <a:picLocks noChangeAspect="1"/>
          </p:cNvPicPr>
          <p:nvPr/>
        </p:nvPicPr>
        <p:blipFill>
          <a:blip r:embed="rId3"/>
          <a:stretch>
            <a:fillRect/>
          </a:stretch>
        </p:blipFill>
        <p:spPr>
          <a:xfrm>
            <a:off x="7150647" y="4933950"/>
            <a:ext cx="2543175" cy="1924050"/>
          </a:xfrm>
          <a:prstGeom prst="rect">
            <a:avLst/>
          </a:prstGeom>
        </p:spPr>
      </p:pic>
      <p:pic>
        <p:nvPicPr>
          <p:cNvPr id="10" name="Picture 9">
            <a:extLst>
              <a:ext uri="{FF2B5EF4-FFF2-40B4-BE49-F238E27FC236}">
                <a16:creationId xmlns:a16="http://schemas.microsoft.com/office/drawing/2014/main" id="{0F9EB192-432F-F997-3F67-0384DEBC5BCE}"/>
              </a:ext>
            </a:extLst>
          </p:cNvPr>
          <p:cNvPicPr>
            <a:picLocks noChangeAspect="1"/>
          </p:cNvPicPr>
          <p:nvPr/>
        </p:nvPicPr>
        <p:blipFill>
          <a:blip r:embed="rId4"/>
          <a:stretch>
            <a:fillRect/>
          </a:stretch>
        </p:blipFill>
        <p:spPr>
          <a:xfrm>
            <a:off x="6353200" y="1223899"/>
            <a:ext cx="4138071" cy="3593761"/>
          </a:xfrm>
          <a:prstGeom prst="rect">
            <a:avLst/>
          </a:prstGeom>
        </p:spPr>
      </p:pic>
    </p:spTree>
    <p:extLst>
      <p:ext uri="{BB962C8B-B14F-4D97-AF65-F5344CB8AC3E}">
        <p14:creationId xmlns:p14="http://schemas.microsoft.com/office/powerpoint/2010/main" val="874809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2A08480-E337-7753-D42C-18A569CE6511}"/>
              </a:ext>
            </a:extLst>
          </p:cNvPr>
          <p:cNvSpPr>
            <a:spLocks noGrp="1"/>
          </p:cNvSpPr>
          <p:nvPr>
            <p:ph type="title"/>
          </p:nvPr>
        </p:nvSpPr>
        <p:spPr>
          <a:xfrm>
            <a:off x="838200" y="365126"/>
            <a:ext cx="10515600" cy="669348"/>
          </a:xfrm>
        </p:spPr>
        <p:txBody>
          <a:bodyPr>
            <a:normAutofit fontScale="90000"/>
          </a:bodyPr>
          <a:lstStyle/>
          <a:p>
            <a:r>
              <a:rPr lang="en-GB"/>
              <a:t>Impact/feedback</a:t>
            </a:r>
            <a:endParaRPr lang="en-GB" dirty="0"/>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D6F5F3C7-35D4-0FC3-F03D-B740DF102AA2}"/>
              </a:ext>
            </a:extLst>
          </p:cNvPr>
          <p:cNvSpPr>
            <a:spLocks noGrp="1"/>
          </p:cNvSpPr>
          <p:nvPr>
            <p:ph idx="1"/>
          </p:nvPr>
        </p:nvSpPr>
        <p:spPr>
          <a:xfrm>
            <a:off x="1364776" y="1801503"/>
            <a:ext cx="9989024" cy="4375459"/>
          </a:xfrm>
        </p:spPr>
        <p:txBody>
          <a:bodyPr>
            <a:normAutofit/>
          </a:bodyPr>
          <a:lstStyle/>
          <a:p>
            <a:pPr marL="0" indent="0">
              <a:buNone/>
            </a:pPr>
            <a:r>
              <a:rPr lang="en-GB" sz="2200" b="1" dirty="0"/>
              <a:t>New international students</a:t>
            </a:r>
          </a:p>
          <a:p>
            <a:r>
              <a:rPr lang="en-GB" sz="2200" i="1" dirty="0"/>
              <a:t>‘Through this project I can improve my English level, especially speaking and I can get many local friends.’</a:t>
            </a:r>
          </a:p>
          <a:p>
            <a:r>
              <a:rPr lang="en-GB" sz="2200" i="1" dirty="0"/>
              <a:t>‘I enjoyed the Hello Project because as an international student I found it very difficult to settle into the UK. My buddy was nice and patient and helped me adjust to life in Plymouth.’</a:t>
            </a:r>
          </a:p>
          <a:p>
            <a:pPr marL="0" indent="0">
              <a:buNone/>
            </a:pPr>
            <a:r>
              <a:rPr lang="en-GB" sz="2200" b="1" dirty="0"/>
              <a:t>Buddies</a:t>
            </a:r>
          </a:p>
          <a:p>
            <a:r>
              <a:rPr lang="en-GB" sz="2200" i="1" dirty="0"/>
              <a:t>‘Working on this project has diversified my cultural knowledge of the world.’</a:t>
            </a:r>
          </a:p>
          <a:p>
            <a:r>
              <a:rPr lang="en-GB" sz="2200" i="1" dirty="0"/>
              <a:t>‘It challenged cultural stereotypes for both groups of students.’</a:t>
            </a:r>
          </a:p>
          <a:p>
            <a:r>
              <a:rPr lang="en-GB" sz="2200" i="1" dirty="0"/>
              <a:t>‘I found it very rewarding to help someone integrate into life at the university.’</a:t>
            </a:r>
          </a:p>
          <a:p>
            <a:r>
              <a:rPr lang="en-GB" sz="2200" i="1" dirty="0"/>
              <a:t>‘As a student-oriented initiative, the Hello Project really does transform lives.’</a:t>
            </a:r>
          </a:p>
          <a:p>
            <a:pPr marL="0" indent="0">
              <a:buNone/>
            </a:pPr>
            <a:endParaRPr lang="en-GB" sz="2200" dirty="0"/>
          </a:p>
          <a:p>
            <a:endParaRPr lang="en-GB" sz="2200" b="1" i="1" dirty="0"/>
          </a:p>
          <a:p>
            <a:endParaRPr lang="en-GB" sz="2200" i="1" dirty="0"/>
          </a:p>
        </p:txBody>
      </p:sp>
      <p:pic>
        <p:nvPicPr>
          <p:cNvPr id="4" name="Picture 3" descr="A logo of a university of plymouth&#10;&#10;Description automatically generated">
            <a:extLst>
              <a:ext uri="{FF2B5EF4-FFF2-40B4-BE49-F238E27FC236}">
                <a16:creationId xmlns:a16="http://schemas.microsoft.com/office/drawing/2014/main" id="{C199187C-ABF4-B910-188C-AFE40339FFE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5309" y="5987846"/>
            <a:ext cx="1120877" cy="870154"/>
          </a:xfrm>
          <a:prstGeom prst="rect">
            <a:avLst/>
          </a:prstGeom>
          <a:noFill/>
        </p:spPr>
      </p:pic>
      <p:pic>
        <p:nvPicPr>
          <p:cNvPr id="1026" name="Picture 2" descr="University of Plymouth International">
            <a:extLst>
              <a:ext uri="{FF2B5EF4-FFF2-40B4-BE49-F238E27FC236}">
                <a16:creationId xmlns:a16="http://schemas.microsoft.com/office/drawing/2014/main" id="{67A21A51-F461-7587-2719-E7D8640A3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671" y="162937"/>
            <a:ext cx="3431761" cy="1906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Plymouth – ISEP Study Abroad">
            <a:extLst>
              <a:ext uri="{FF2B5EF4-FFF2-40B4-BE49-F238E27FC236}">
                <a16:creationId xmlns:a16="http://schemas.microsoft.com/office/drawing/2014/main" id="{8E810BB2-D83E-3A9E-F8FE-FE0B030BF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1990" y="477261"/>
            <a:ext cx="3150626" cy="159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39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42F869E-D54F-37B4-E0A0-CFF1FF1F75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183" y="1106986"/>
            <a:ext cx="4248646" cy="405312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1E98D723-967A-6C26-B336-DB41EE7A27E4}"/>
              </a:ext>
            </a:extLst>
          </p:cNvPr>
          <p:cNvSpPr>
            <a:spLocks noGrp="1"/>
          </p:cNvSpPr>
          <p:nvPr>
            <p:ph idx="1"/>
          </p:nvPr>
        </p:nvSpPr>
        <p:spPr>
          <a:xfrm>
            <a:off x="5387926" y="2361747"/>
            <a:ext cx="6185547" cy="4053121"/>
          </a:xfrm>
        </p:spPr>
        <p:txBody>
          <a:bodyPr>
            <a:normAutofit lnSpcReduction="10000"/>
          </a:bodyPr>
          <a:lstStyle/>
          <a:p>
            <a:pPr marL="0" indent="0">
              <a:buNone/>
            </a:pPr>
            <a:r>
              <a:rPr lang="en-GB" sz="2400" dirty="0"/>
              <a:t>As a student-oriented initiative, the </a:t>
            </a:r>
            <a:r>
              <a:rPr lang="en-GB" sz="2400" b="1" dirty="0"/>
              <a:t>collaborative</a:t>
            </a:r>
            <a:r>
              <a:rPr lang="en-GB" sz="2400" dirty="0"/>
              <a:t> nature of the Hello Project has proved to be socially and culturally rewarding for both the buddies and the new international students.</a:t>
            </a:r>
          </a:p>
          <a:p>
            <a:pPr marL="0" indent="0">
              <a:buNone/>
            </a:pPr>
            <a:endParaRPr lang="en-GB" sz="2400" dirty="0"/>
          </a:p>
          <a:p>
            <a:pPr marL="0" indent="0">
              <a:buNone/>
            </a:pPr>
            <a:r>
              <a:rPr lang="en-GB" sz="2400" dirty="0"/>
              <a:t>The Hello Project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provides opportunities for all participants to develop the valuable skills and insights that </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co</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ntribute to a more sophisticated understanding of the benefits of making </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connections</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across a rich and diverse student body. </a:t>
            </a:r>
          </a:p>
          <a:p>
            <a:pPr marL="0" indent="0">
              <a:buNone/>
            </a:pPr>
            <a:endParaRPr lang="en-GB" sz="2000" dirty="0"/>
          </a:p>
        </p:txBody>
      </p:sp>
      <p:pic>
        <p:nvPicPr>
          <p:cNvPr id="4" name="Picture 3" descr="A logo of a university of plymouth&#10;&#10;Description automatically generated">
            <a:extLst>
              <a:ext uri="{FF2B5EF4-FFF2-40B4-BE49-F238E27FC236}">
                <a16:creationId xmlns:a16="http://schemas.microsoft.com/office/drawing/2014/main" id="{68343852-2418-4E55-97E2-CE7242FB40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5309" y="5987846"/>
            <a:ext cx="1120877" cy="870154"/>
          </a:xfrm>
          <a:prstGeom prst="rect">
            <a:avLst/>
          </a:prstGeom>
          <a:noFill/>
        </p:spPr>
      </p:pic>
      <p:pic>
        <p:nvPicPr>
          <p:cNvPr id="6" name="Picture 5">
            <a:extLst>
              <a:ext uri="{FF2B5EF4-FFF2-40B4-BE49-F238E27FC236}">
                <a16:creationId xmlns:a16="http://schemas.microsoft.com/office/drawing/2014/main" id="{C066F699-2F4F-CE50-C99D-F40DBEF010A8}"/>
              </a:ext>
            </a:extLst>
          </p:cNvPr>
          <p:cNvPicPr>
            <a:picLocks noChangeAspect="1"/>
          </p:cNvPicPr>
          <p:nvPr/>
        </p:nvPicPr>
        <p:blipFill>
          <a:blip r:embed="rId4"/>
          <a:stretch>
            <a:fillRect/>
          </a:stretch>
        </p:blipFill>
        <p:spPr>
          <a:xfrm>
            <a:off x="6234204" y="335529"/>
            <a:ext cx="2501833" cy="1704286"/>
          </a:xfrm>
          <a:prstGeom prst="rect">
            <a:avLst/>
          </a:prstGeom>
        </p:spPr>
      </p:pic>
    </p:spTree>
    <p:extLst>
      <p:ext uri="{BB962C8B-B14F-4D97-AF65-F5344CB8AC3E}">
        <p14:creationId xmlns:p14="http://schemas.microsoft.com/office/powerpoint/2010/main" val="2497473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68" y="548640"/>
            <a:ext cx="10168128" cy="1179576"/>
          </a:xfrm>
        </p:spPr>
        <p:txBody>
          <a:bodyPr vert="horz" lIns="91440" tIns="45720" rIns="91440" bIns="45720" rtlCol="0" anchor="ctr">
            <a:normAutofit/>
          </a:bodyPr>
          <a:lstStyle/>
          <a:p>
            <a:r>
              <a:rPr lang="en-US" sz="3700" b="1" dirty="0"/>
              <a:t>Thank you </a:t>
            </a:r>
            <a:r>
              <a:rPr lang="en-US" sz="3700" b="1" dirty="0">
                <a:sym typeface="Wingdings" panose="05000000000000000000" pitchFamily="2" charset="2"/>
              </a:rPr>
              <a:t></a:t>
            </a:r>
            <a:br>
              <a:rPr lang="en-US" sz="3700" dirty="0"/>
            </a:br>
            <a:endParaRPr lang="en-US" sz="3700" dirty="0"/>
          </a:p>
        </p:txBody>
      </p:sp>
      <p:pic>
        <p:nvPicPr>
          <p:cNvPr id="5" name="Picture 4" descr="Any Questions? &gt; Back2the80s!">
            <a:extLst>
              <a:ext uri="{FF2B5EF4-FFF2-40B4-BE49-F238E27FC236}">
                <a16:creationId xmlns:a16="http://schemas.microsoft.com/office/drawing/2014/main" id="{C85776EF-A817-FBE0-D7E8-6A10D7AC57F0}"/>
              </a:ext>
            </a:extLst>
          </p:cNvPr>
          <p:cNvPicPr>
            <a:picLocks noChangeAspect="1"/>
          </p:cNvPicPr>
          <p:nvPr/>
        </p:nvPicPr>
        <p:blipFill rotWithShape="1">
          <a:blip r:embed="rId2">
            <a:extLst>
              <a:ext uri="{28A0092B-C50C-407E-A947-70E740481C1C}">
                <a14:useLocalDpi xmlns:a14="http://schemas.microsoft.com/office/drawing/2010/main" val="0"/>
              </a:ext>
            </a:extLst>
          </a:blip>
          <a:srcRect l="4317" r="4274" b="-1"/>
          <a:stretch/>
        </p:blipFill>
        <p:spPr bwMode="auto">
          <a:xfrm>
            <a:off x="908304" y="2478024"/>
            <a:ext cx="6009855" cy="3694176"/>
          </a:xfrm>
          <a:prstGeom prst="rect">
            <a:avLst/>
          </a:prstGeom>
          <a:noFill/>
        </p:spPr>
      </p:pic>
      <p:sp>
        <p:nvSpPr>
          <p:cNvPr id="6" name="Content Placeholder 5">
            <a:extLst>
              <a:ext uri="{FF2B5EF4-FFF2-40B4-BE49-F238E27FC236}">
                <a16:creationId xmlns:a16="http://schemas.microsoft.com/office/drawing/2014/main" id="{E5AC0E81-B1E4-212E-A346-14FAB0D4607B}"/>
              </a:ext>
            </a:extLst>
          </p:cNvPr>
          <p:cNvSpPr>
            <a:spLocks noGrp="1"/>
          </p:cNvSpPr>
          <p:nvPr>
            <p:ph idx="1"/>
          </p:nvPr>
        </p:nvSpPr>
        <p:spPr>
          <a:xfrm>
            <a:off x="7411453" y="2478024"/>
            <a:ext cx="3872243" cy="3694176"/>
          </a:xfrm>
        </p:spPr>
        <p:txBody>
          <a:bodyPr vert="horz" lIns="91440" tIns="45720" rIns="91440" bIns="45720" rtlCol="0" anchor="ctr">
            <a:normAutofit/>
          </a:bodyPr>
          <a:lstStyle/>
          <a:p>
            <a:pPr marL="0" indent="0">
              <a:buNone/>
            </a:pPr>
            <a:r>
              <a:rPr lang="en-US" sz="4000"/>
              <a:t>Any questions?</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0812145" y="5742939"/>
            <a:ext cx="1379855" cy="1115060"/>
          </a:xfrm>
          <a:prstGeom prst="rect">
            <a:avLst/>
          </a:prstGeom>
          <a:noFill/>
        </p:spPr>
      </p:pic>
      <p:pic>
        <p:nvPicPr>
          <p:cNvPr id="4" name="Picture 3">
            <a:extLst>
              <a:ext uri="{FF2B5EF4-FFF2-40B4-BE49-F238E27FC236}">
                <a16:creationId xmlns:a16="http://schemas.microsoft.com/office/drawing/2014/main" id="{C6873A74-4F20-972B-8DED-5AE156EB4B4A}"/>
              </a:ext>
            </a:extLst>
          </p:cNvPr>
          <p:cNvPicPr>
            <a:picLocks noChangeAspect="1"/>
          </p:cNvPicPr>
          <p:nvPr/>
        </p:nvPicPr>
        <p:blipFill>
          <a:blip r:embed="rId4"/>
          <a:stretch>
            <a:fillRect/>
          </a:stretch>
        </p:blipFill>
        <p:spPr>
          <a:xfrm>
            <a:off x="7891974" y="441008"/>
            <a:ext cx="2729133" cy="3427607"/>
          </a:xfrm>
          <a:prstGeom prst="rect">
            <a:avLst/>
          </a:prstGeom>
        </p:spPr>
      </p:pic>
    </p:spTree>
    <p:extLst>
      <p:ext uri="{BB962C8B-B14F-4D97-AF65-F5344CB8AC3E}">
        <p14:creationId xmlns:p14="http://schemas.microsoft.com/office/powerpoint/2010/main" val="929735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84197AE-089C-381F-FFC0-1FBA6221252B}"/>
              </a:ext>
            </a:extLst>
          </p:cNvPr>
          <p:cNvSpPr>
            <a:spLocks noGrp="1"/>
          </p:cNvSpPr>
          <p:nvPr>
            <p:ph type="ctrTitle"/>
          </p:nvPr>
        </p:nvSpPr>
        <p:spPr>
          <a:xfrm>
            <a:off x="982638" y="494521"/>
            <a:ext cx="5386264" cy="4258231"/>
          </a:xfrm>
        </p:spPr>
        <p:txBody>
          <a:bodyPr anchor="t">
            <a:normAutofit fontScale="90000"/>
          </a:bodyPr>
          <a:lstStyle/>
          <a:p>
            <a:pPr algn="l"/>
            <a:r>
              <a:rPr lang="en-GB" sz="4900" b="1" dirty="0">
                <a:effectLst/>
                <a:latin typeface="Calibri" panose="020F0502020204030204" pitchFamily="34" charset="0"/>
                <a:ea typeface="Aptos" panose="020B0004020202020204" pitchFamily="34" charset="0"/>
              </a:rPr>
              <a:t>‘They only do it to make our lives easier’</a:t>
            </a:r>
            <a:br>
              <a:rPr lang="en-GB" sz="3700" dirty="0">
                <a:effectLst/>
                <a:latin typeface="Calibri" panose="020F0502020204030204" pitchFamily="34" charset="0"/>
                <a:ea typeface="Aptos" panose="020B0004020202020204" pitchFamily="34" charset="0"/>
              </a:rPr>
            </a:br>
            <a:br>
              <a:rPr lang="en-GB" sz="3700" dirty="0">
                <a:latin typeface="Calibri" panose="020F0502020204030204" pitchFamily="34" charset="0"/>
                <a:ea typeface="Aptos" panose="020B0004020202020204" pitchFamily="34" charset="0"/>
              </a:rPr>
            </a:br>
            <a:br>
              <a:rPr lang="en-GB" sz="3700" dirty="0">
                <a:latin typeface="Calibri" panose="020F0502020204030204" pitchFamily="34" charset="0"/>
                <a:ea typeface="Aptos" panose="020B0004020202020204" pitchFamily="34" charset="0"/>
              </a:rPr>
            </a:br>
            <a:r>
              <a:rPr lang="en-GB" sz="3700" dirty="0">
                <a:latin typeface="Calibri" panose="020F0502020204030204" pitchFamily="34" charset="0"/>
                <a:ea typeface="Aptos" panose="020B0004020202020204" pitchFamily="34" charset="0"/>
              </a:rPr>
              <a:t>A look at a</a:t>
            </a:r>
            <a:r>
              <a:rPr lang="en-GB" sz="3700" dirty="0">
                <a:effectLst/>
                <a:latin typeface="Calibri" panose="020F0502020204030204" pitchFamily="34" charset="0"/>
                <a:ea typeface="Aptos" panose="020B0004020202020204" pitchFamily="34" charset="0"/>
              </a:rPr>
              <a:t>ttitudes towards the use and non-use of preferred names in the international classroom</a:t>
            </a:r>
            <a:endParaRPr lang="en-GB" sz="3700" dirty="0"/>
          </a:p>
        </p:txBody>
      </p:sp>
      <p:sp>
        <p:nvSpPr>
          <p:cNvPr id="3" name="Subtitle 2">
            <a:extLst>
              <a:ext uri="{FF2B5EF4-FFF2-40B4-BE49-F238E27FC236}">
                <a16:creationId xmlns:a16="http://schemas.microsoft.com/office/drawing/2014/main" id="{6F3D3F94-40D3-CD68-6887-F4093BE8EECA}"/>
              </a:ext>
            </a:extLst>
          </p:cNvPr>
          <p:cNvSpPr>
            <a:spLocks noGrp="1"/>
          </p:cNvSpPr>
          <p:nvPr>
            <p:ph type="subTitle" idx="1"/>
          </p:nvPr>
        </p:nvSpPr>
        <p:spPr>
          <a:xfrm>
            <a:off x="1042364" y="4990100"/>
            <a:ext cx="4408228" cy="1192815"/>
          </a:xfrm>
        </p:spPr>
        <p:txBody>
          <a:bodyPr anchor="b">
            <a:normAutofit/>
          </a:bodyPr>
          <a:lstStyle/>
          <a:p>
            <a:pPr algn="l"/>
            <a:r>
              <a:rPr lang="en-GB" sz="2000" dirty="0"/>
              <a:t>Helen Eames</a:t>
            </a:r>
          </a:p>
          <a:p>
            <a:pPr algn="l"/>
            <a:r>
              <a:rPr lang="en-GB" sz="2000" dirty="0"/>
              <a:t>Lecturer in EAP Education </a:t>
            </a:r>
          </a:p>
          <a:p>
            <a:pPr algn="l"/>
            <a:r>
              <a:rPr lang="en-GB" sz="2000" dirty="0"/>
              <a:t>King’s College London</a:t>
            </a: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oup of women holding up signs&#10;&#10;Description automatically generated">
            <a:extLst>
              <a:ext uri="{FF2B5EF4-FFF2-40B4-BE49-F238E27FC236}">
                <a16:creationId xmlns:a16="http://schemas.microsoft.com/office/drawing/2014/main" id="{8A03B19E-D95B-A465-3A26-4EEC2CA0C27D}"/>
              </a:ext>
            </a:extLst>
          </p:cNvPr>
          <p:cNvPicPr>
            <a:picLocks noChangeAspect="1"/>
          </p:cNvPicPr>
          <p:nvPr/>
        </p:nvPicPr>
        <p:blipFill rotWithShape="1">
          <a:blip r:embed="rId2">
            <a:extLst>
              <a:ext uri="{28A0092B-C50C-407E-A947-70E740481C1C}">
                <a14:useLocalDpi xmlns:a14="http://schemas.microsoft.com/office/drawing/2010/main" val="0"/>
              </a:ext>
            </a:extLst>
          </a:blip>
          <a:srcRect l="12007" r="12993"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5" name="Callout: Up Arrow 4">
            <a:extLst>
              <a:ext uri="{FF2B5EF4-FFF2-40B4-BE49-F238E27FC236}">
                <a16:creationId xmlns:a16="http://schemas.microsoft.com/office/drawing/2014/main" id="{0EA9444A-D4DF-A467-AB58-4FAF94E22D29}"/>
              </a:ext>
            </a:extLst>
          </p:cNvPr>
          <p:cNvSpPr/>
          <p:nvPr/>
        </p:nvSpPr>
        <p:spPr>
          <a:xfrm>
            <a:off x="7386817" y="4990100"/>
            <a:ext cx="2282283" cy="1791132"/>
          </a:xfrm>
          <a:prstGeom prst="upArrowCallou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Photo used with the permission (and insistence) of my lovely students</a:t>
            </a:r>
          </a:p>
        </p:txBody>
      </p:sp>
    </p:spTree>
    <p:extLst>
      <p:ext uri="{BB962C8B-B14F-4D97-AF65-F5344CB8AC3E}">
        <p14:creationId xmlns:p14="http://schemas.microsoft.com/office/powerpoint/2010/main" val="259933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A54E4-9AFD-D5A8-1560-0CFB0E856672}"/>
              </a:ext>
            </a:extLst>
          </p:cNvPr>
          <p:cNvSpPr>
            <a:spLocks noGrp="1"/>
          </p:cNvSpPr>
          <p:nvPr>
            <p:ph type="title"/>
          </p:nvPr>
        </p:nvSpPr>
        <p:spPr/>
        <p:txBody>
          <a:bodyPr/>
          <a:lstStyle/>
          <a:p>
            <a:r>
              <a:rPr lang="en-GB" dirty="0"/>
              <a:t>My research started with a comment in the tutor room</a:t>
            </a:r>
          </a:p>
        </p:txBody>
      </p:sp>
      <p:pic>
        <p:nvPicPr>
          <p:cNvPr id="4" name="Picture 3">
            <a:extLst>
              <a:ext uri="{FF2B5EF4-FFF2-40B4-BE49-F238E27FC236}">
                <a16:creationId xmlns:a16="http://schemas.microsoft.com/office/drawing/2014/main" id="{0C5E6A37-5DB3-1C33-25AA-D64DF9D13E97}"/>
              </a:ext>
            </a:extLst>
          </p:cNvPr>
          <p:cNvPicPr>
            <a:picLocks noChangeAspect="1"/>
          </p:cNvPicPr>
          <p:nvPr/>
        </p:nvPicPr>
        <p:blipFill>
          <a:blip r:embed="rId2"/>
          <a:stretch>
            <a:fillRect/>
          </a:stretch>
        </p:blipFill>
        <p:spPr>
          <a:xfrm>
            <a:off x="10525124" y="3916712"/>
            <a:ext cx="1657350" cy="2914650"/>
          </a:xfrm>
          <a:prstGeom prst="rect">
            <a:avLst/>
          </a:prstGeom>
        </p:spPr>
      </p:pic>
      <p:sp>
        <p:nvSpPr>
          <p:cNvPr id="5" name="Speech Bubble: Rectangle with Corners Rounded 4">
            <a:extLst>
              <a:ext uri="{FF2B5EF4-FFF2-40B4-BE49-F238E27FC236}">
                <a16:creationId xmlns:a16="http://schemas.microsoft.com/office/drawing/2014/main" id="{E1905443-A2E0-3AC0-6B62-6FAA383938A8}"/>
              </a:ext>
            </a:extLst>
          </p:cNvPr>
          <p:cNvSpPr/>
          <p:nvPr/>
        </p:nvSpPr>
        <p:spPr>
          <a:xfrm>
            <a:off x="4720857" y="1690687"/>
            <a:ext cx="5668242" cy="1993569"/>
          </a:xfrm>
          <a:prstGeom prst="wedgeRoundRectCallout">
            <a:avLst>
              <a:gd name="adj1" fmla="val 59499"/>
              <a:gd name="adj2" fmla="val 79475"/>
              <a:gd name="adj3" fmla="val 16667"/>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110004020202020204"/>
                <a:ea typeface="+mn-ea"/>
                <a:cs typeface="+mn-cs"/>
              </a:rPr>
              <a:t>Students only use English names to make our lives easier</a:t>
            </a:r>
            <a:endParaRPr kumimoji="0" lang="en-GB"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ptos" panose="02110004020202020204"/>
                <a:ea typeface="+mn-ea"/>
                <a:cs typeface="+mn-cs"/>
              </a:rPr>
              <a:t>(unnamed colleague)</a:t>
            </a:r>
            <a:endParaRPr kumimoji="0" lang="en-GB"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peech Bubble: Rectangle with Corners Rounded 5">
            <a:extLst>
              <a:ext uri="{FF2B5EF4-FFF2-40B4-BE49-F238E27FC236}">
                <a16:creationId xmlns:a16="http://schemas.microsoft.com/office/drawing/2014/main" id="{10CEDFCD-9E23-F65E-94A1-8A73C1C42014}"/>
              </a:ext>
            </a:extLst>
          </p:cNvPr>
          <p:cNvSpPr/>
          <p:nvPr/>
        </p:nvSpPr>
        <p:spPr>
          <a:xfrm>
            <a:off x="2402958" y="4151942"/>
            <a:ext cx="2957417" cy="1325562"/>
          </a:xfrm>
          <a:prstGeom prst="wedgeRoundRectCallout">
            <a:avLst>
              <a:gd name="adj1" fmla="val -61508"/>
              <a:gd name="adj2" fmla="val 107345"/>
              <a:gd name="adj3" fmla="val 16667"/>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Do we? That’s very nice of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rPr>
              <a:t>(imaginary student)</a:t>
            </a:r>
          </a:p>
        </p:txBody>
      </p:sp>
      <p:pic>
        <p:nvPicPr>
          <p:cNvPr id="7" name="Picture 6">
            <a:extLst>
              <a:ext uri="{FF2B5EF4-FFF2-40B4-BE49-F238E27FC236}">
                <a16:creationId xmlns:a16="http://schemas.microsoft.com/office/drawing/2014/main" id="{F6A6FB40-9115-59B1-91FA-6D197197A8B4}"/>
              </a:ext>
            </a:extLst>
          </p:cNvPr>
          <p:cNvPicPr>
            <a:picLocks noChangeAspect="1"/>
          </p:cNvPicPr>
          <p:nvPr/>
        </p:nvPicPr>
        <p:blipFill>
          <a:blip r:embed="rId3"/>
          <a:stretch>
            <a:fillRect/>
          </a:stretch>
        </p:blipFill>
        <p:spPr>
          <a:xfrm>
            <a:off x="1510403" y="5829300"/>
            <a:ext cx="809625" cy="1028700"/>
          </a:xfrm>
          <a:prstGeom prst="rect">
            <a:avLst/>
          </a:prstGeom>
        </p:spPr>
      </p:pic>
    </p:spTree>
    <p:extLst>
      <p:ext uri="{BB962C8B-B14F-4D97-AF65-F5344CB8AC3E}">
        <p14:creationId xmlns:p14="http://schemas.microsoft.com/office/powerpoint/2010/main" val="302152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hool Black And White">
            <a:extLst>
              <a:ext uri="{FF2B5EF4-FFF2-40B4-BE49-F238E27FC236}">
                <a16:creationId xmlns:a16="http://schemas.microsoft.com/office/drawing/2014/main" id="{C4F0188A-AD5C-C347-547A-B24C55271C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45" b="97636" l="4111" r="95556">
                        <a14:foregroundMark x1="56889" y1="9727" x2="63556" y2="4182"/>
                        <a14:foregroundMark x1="63556" y1="4182" x2="73222" y2="2091"/>
                        <a14:foregroundMark x1="73222" y1="2091" x2="81556" y2="4909"/>
                        <a14:foregroundMark x1="81556" y1="4909" x2="71556" y2="10091"/>
                        <a14:foregroundMark x1="71556" y1="10091" x2="57444" y2="9909"/>
                        <a14:foregroundMark x1="59889" y1="7364" x2="68778" y2="2818"/>
                        <a14:foregroundMark x1="68778" y1="2818" x2="78444" y2="4273"/>
                        <a14:foregroundMark x1="78444" y1="4273" x2="69000" y2="7273"/>
                        <a14:foregroundMark x1="69000" y1="7273" x2="77333" y2="6182"/>
                        <a14:foregroundMark x1="77333" y1="6182" x2="67222" y2="6273"/>
                        <a14:foregroundMark x1="67222" y1="6273" x2="76111" y2="4818"/>
                        <a14:foregroundMark x1="76111" y1="4818" x2="75222" y2="5727"/>
                        <a14:foregroundMark x1="67000" y1="39091" x2="42889" y2="69545"/>
                        <a14:foregroundMark x1="42889" y1="69545" x2="34000" y2="66455"/>
                        <a14:foregroundMark x1="34000" y1="66455" x2="27889" y2="61000"/>
                        <a14:foregroundMark x1="27889" y1="61000" x2="19667" y2="59091"/>
                        <a14:foregroundMark x1="19667" y1="59091" x2="17333" y2="66818"/>
                        <a14:foregroundMark x1="17333" y1="66818" x2="16222" y2="67727"/>
                        <a14:foregroundMark x1="12000" y1="64909" x2="3778" y2="60091"/>
                        <a14:foregroundMark x1="3778" y1="60091" x2="7778" y2="67000"/>
                        <a14:foregroundMark x1="7778" y1="67000" x2="10444" y2="68273"/>
                        <a14:foregroundMark x1="4222" y1="64091" x2="4222" y2="61909"/>
                        <a14:foregroundMark x1="94111" y1="43727" x2="98111" y2="51000"/>
                        <a14:foregroundMark x1="98111" y1="51000" x2="96333" y2="78545"/>
                        <a14:foregroundMark x1="96333" y1="78545" x2="94111" y2="86727"/>
                        <a14:foregroundMark x1="94111" y1="86727" x2="95556" y2="97636"/>
                      </a14:backgroundRemoval>
                    </a14:imgEffect>
                  </a14:imgLayer>
                </a14:imgProps>
              </a:ext>
              <a:ext uri="{28A0092B-C50C-407E-A947-70E740481C1C}">
                <a14:useLocalDpi xmlns:a14="http://schemas.microsoft.com/office/drawing/2010/main" val="0"/>
              </a:ext>
            </a:extLst>
          </a:blip>
          <a:srcRect/>
          <a:stretch>
            <a:fillRect/>
          </a:stretch>
        </p:blipFill>
        <p:spPr bwMode="auto">
          <a:xfrm>
            <a:off x="2815146" y="1982913"/>
            <a:ext cx="4048072" cy="4947007"/>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E5386C21-E183-9D50-E53F-AFCAA01A5B64}"/>
              </a:ext>
            </a:extLst>
          </p:cNvPr>
          <p:cNvSpPr/>
          <p:nvPr/>
        </p:nvSpPr>
        <p:spPr>
          <a:xfrm>
            <a:off x="791110" y="143838"/>
            <a:ext cx="2880402" cy="2157573"/>
          </a:xfrm>
          <a:prstGeom prst="cloudCallout">
            <a:avLst>
              <a:gd name="adj1" fmla="val 84502"/>
              <a:gd name="adj2" fmla="val 6331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Is this true?</a:t>
            </a:r>
          </a:p>
        </p:txBody>
      </p:sp>
      <p:sp>
        <p:nvSpPr>
          <p:cNvPr id="5" name="Thought Bubble: Cloud 4">
            <a:extLst>
              <a:ext uri="{FF2B5EF4-FFF2-40B4-BE49-F238E27FC236}">
                <a16:creationId xmlns:a16="http://schemas.microsoft.com/office/drawing/2014/main" id="{D4E39970-D24D-ECEA-ECE8-AAB35AB6F086}"/>
              </a:ext>
            </a:extLst>
          </p:cNvPr>
          <p:cNvSpPr/>
          <p:nvPr/>
        </p:nvSpPr>
        <p:spPr>
          <a:xfrm>
            <a:off x="8166242" y="1982913"/>
            <a:ext cx="3881919" cy="4695289"/>
          </a:xfrm>
          <a:prstGeom prst="cloudCallout">
            <a:avLst>
              <a:gd name="adj1" fmla="val -88814"/>
              <a:gd name="adj2" fmla="val -30581"/>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I wonder if other tutors believe this too</a:t>
            </a:r>
          </a:p>
        </p:txBody>
      </p:sp>
      <p:sp>
        <p:nvSpPr>
          <p:cNvPr id="6" name="TextBox 5">
            <a:extLst>
              <a:ext uri="{FF2B5EF4-FFF2-40B4-BE49-F238E27FC236}">
                <a16:creationId xmlns:a16="http://schemas.microsoft.com/office/drawing/2014/main" id="{1ABD16F7-354F-CBA7-AF57-FC00EF3347DA}"/>
              </a:ext>
            </a:extLst>
          </p:cNvPr>
          <p:cNvSpPr txBox="1"/>
          <p:nvPr/>
        </p:nvSpPr>
        <p:spPr>
          <a:xfrm>
            <a:off x="4787022" y="5934670"/>
            <a:ext cx="18184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Entirely realistic representation of me</a:t>
            </a:r>
          </a:p>
        </p:txBody>
      </p:sp>
    </p:spTree>
    <p:extLst>
      <p:ext uri="{BB962C8B-B14F-4D97-AF65-F5344CB8AC3E}">
        <p14:creationId xmlns:p14="http://schemas.microsoft.com/office/powerpoint/2010/main" val="184861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367F-A870-5118-96EC-7E3DEA36AC2D}"/>
            </a:ext>
          </a:extLst>
        </p:cNvPr>
        <p:cNvGrpSpPr/>
        <p:nvPr/>
      </p:nvGrpSpPr>
      <p:grpSpPr>
        <a:xfrm>
          <a:off x="0" y="0"/>
          <a:ext cx="0" cy="0"/>
          <a:chOff x="0" y="0"/>
          <a:chExt cx="0" cy="0"/>
        </a:xfrm>
      </p:grpSpPr>
      <p:pic>
        <p:nvPicPr>
          <p:cNvPr id="1026" name="Picture 2" descr="School Black And White">
            <a:extLst>
              <a:ext uri="{FF2B5EF4-FFF2-40B4-BE49-F238E27FC236}">
                <a16:creationId xmlns:a16="http://schemas.microsoft.com/office/drawing/2014/main" id="{BB0966FD-A321-8C15-4116-AC8B73AD33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45" b="97636" l="4111" r="95556">
                        <a14:foregroundMark x1="56889" y1="9727" x2="63556" y2="4182"/>
                        <a14:foregroundMark x1="63556" y1="4182" x2="73222" y2="2091"/>
                        <a14:foregroundMark x1="73222" y1="2091" x2="81556" y2="4909"/>
                        <a14:foregroundMark x1="81556" y1="4909" x2="71556" y2="10091"/>
                        <a14:foregroundMark x1="71556" y1="10091" x2="57444" y2="9909"/>
                        <a14:foregroundMark x1="59889" y1="7364" x2="68778" y2="2818"/>
                        <a14:foregroundMark x1="68778" y1="2818" x2="78444" y2="4273"/>
                        <a14:foregroundMark x1="78444" y1="4273" x2="69000" y2="7273"/>
                        <a14:foregroundMark x1="69000" y1="7273" x2="77333" y2="6182"/>
                        <a14:foregroundMark x1="77333" y1="6182" x2="67222" y2="6273"/>
                        <a14:foregroundMark x1="67222" y1="6273" x2="76111" y2="4818"/>
                        <a14:foregroundMark x1="76111" y1="4818" x2="75222" y2="5727"/>
                        <a14:foregroundMark x1="67000" y1="39091" x2="42889" y2="69545"/>
                        <a14:foregroundMark x1="42889" y1="69545" x2="34000" y2="66455"/>
                        <a14:foregroundMark x1="34000" y1="66455" x2="27889" y2="61000"/>
                        <a14:foregroundMark x1="27889" y1="61000" x2="19667" y2="59091"/>
                        <a14:foregroundMark x1="19667" y1="59091" x2="17333" y2="66818"/>
                        <a14:foregroundMark x1="17333" y1="66818" x2="16222" y2="67727"/>
                        <a14:foregroundMark x1="12000" y1="64909" x2="3778" y2="60091"/>
                        <a14:foregroundMark x1="3778" y1="60091" x2="7778" y2="67000"/>
                        <a14:foregroundMark x1="7778" y1="67000" x2="10444" y2="68273"/>
                        <a14:foregroundMark x1="4222" y1="64091" x2="4222" y2="61909"/>
                        <a14:foregroundMark x1="94111" y1="43727" x2="98111" y2="51000"/>
                        <a14:foregroundMark x1="98111" y1="51000" x2="96333" y2="78545"/>
                        <a14:foregroundMark x1="96333" y1="78545" x2="94111" y2="86727"/>
                        <a14:foregroundMark x1="94111" y1="86727" x2="95556" y2="97636"/>
                      </a14:backgroundRemoval>
                    </a14:imgEffect>
                  </a14:imgLayer>
                </a14:imgProps>
              </a:ext>
              <a:ext uri="{28A0092B-C50C-407E-A947-70E740481C1C}">
                <a14:useLocalDpi xmlns:a14="http://schemas.microsoft.com/office/drawing/2010/main" val="0"/>
              </a:ext>
            </a:extLst>
          </a:blip>
          <a:srcRect/>
          <a:stretch>
            <a:fillRect/>
          </a:stretch>
        </p:blipFill>
        <p:spPr bwMode="auto">
          <a:xfrm>
            <a:off x="2815146" y="1982913"/>
            <a:ext cx="4048072" cy="4947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439656-7D14-47F3-66D9-C8EF6ED26D3E}"/>
              </a:ext>
            </a:extLst>
          </p:cNvPr>
          <p:cNvSpPr txBox="1"/>
          <p:nvPr/>
        </p:nvSpPr>
        <p:spPr>
          <a:xfrm>
            <a:off x="4787022" y="5934670"/>
            <a:ext cx="18184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Entirely realistic representation of me</a:t>
            </a:r>
          </a:p>
        </p:txBody>
      </p:sp>
      <p:sp>
        <p:nvSpPr>
          <p:cNvPr id="2" name="Speech Bubble: Rectangle with Corners Rounded 1">
            <a:extLst>
              <a:ext uri="{FF2B5EF4-FFF2-40B4-BE49-F238E27FC236}">
                <a16:creationId xmlns:a16="http://schemas.microsoft.com/office/drawing/2014/main" id="{7E5EE009-072C-D351-5741-024A078E933E}"/>
              </a:ext>
            </a:extLst>
          </p:cNvPr>
          <p:cNvSpPr/>
          <p:nvPr/>
        </p:nvSpPr>
        <p:spPr>
          <a:xfrm>
            <a:off x="226337" y="1950437"/>
            <a:ext cx="3354641" cy="2505979"/>
          </a:xfrm>
          <a:prstGeom prst="wedgeRoundRectCallout">
            <a:avLst>
              <a:gd name="adj1" fmla="val 86848"/>
              <a:gd name="adj2" fmla="val 108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1. Why do international students to choose to use, or not use, preferred names?</a:t>
            </a:r>
          </a:p>
        </p:txBody>
      </p:sp>
      <p:sp>
        <p:nvSpPr>
          <p:cNvPr id="3" name="Speech Bubble: Rectangle with Corners Rounded 2">
            <a:extLst>
              <a:ext uri="{FF2B5EF4-FFF2-40B4-BE49-F238E27FC236}">
                <a16:creationId xmlns:a16="http://schemas.microsoft.com/office/drawing/2014/main" id="{9F861ADD-0AA8-B52A-7635-78DD97C6F267}"/>
              </a:ext>
            </a:extLst>
          </p:cNvPr>
          <p:cNvSpPr/>
          <p:nvPr/>
        </p:nvSpPr>
        <p:spPr>
          <a:xfrm>
            <a:off x="8343760" y="2535292"/>
            <a:ext cx="3354641" cy="2505979"/>
          </a:xfrm>
          <a:prstGeom prst="wedgeRoundRectCallout">
            <a:avLst>
              <a:gd name="adj1" fmla="val -96129"/>
              <a:gd name="adj2" fmla="val -1192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2. What are tutor attitudes towards international students using preferred names?</a:t>
            </a:r>
            <a:endParaRPr kumimoji="0" lang="en-GB" sz="4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439094B-8D9D-535D-0ABB-927A7E6BDD2E}"/>
              </a:ext>
            </a:extLst>
          </p:cNvPr>
          <p:cNvSpPr txBox="1"/>
          <p:nvPr/>
        </p:nvSpPr>
        <p:spPr>
          <a:xfrm>
            <a:off x="226337" y="226337"/>
            <a:ext cx="115974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Serious research questions</a:t>
            </a:r>
          </a:p>
        </p:txBody>
      </p:sp>
    </p:spTree>
    <p:extLst>
      <p:ext uri="{BB962C8B-B14F-4D97-AF65-F5344CB8AC3E}">
        <p14:creationId xmlns:p14="http://schemas.microsoft.com/office/powerpoint/2010/main" val="374193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3F67B-DB0A-EBD3-6BF6-DCD8F1F94D2C}"/>
              </a:ext>
            </a:extLst>
          </p:cNvPr>
          <p:cNvSpPr>
            <a:spLocks noGrp="1"/>
          </p:cNvSpPr>
          <p:nvPr>
            <p:ph type="title"/>
          </p:nvPr>
        </p:nvSpPr>
        <p:spPr>
          <a:xfrm>
            <a:off x="1114505" y="365125"/>
            <a:ext cx="5861648" cy="1325563"/>
          </a:xfrm>
        </p:spPr>
        <p:txBody>
          <a:bodyPr>
            <a:normAutofit/>
          </a:bodyPr>
          <a:lstStyle/>
          <a:p>
            <a:r>
              <a:rPr lang="en-GB" dirty="0"/>
              <a:t>Talking about names</a:t>
            </a:r>
          </a:p>
        </p:txBody>
      </p:sp>
      <p:sp>
        <p:nvSpPr>
          <p:cNvPr id="3" name="Content Placeholder 2">
            <a:extLst>
              <a:ext uri="{FF2B5EF4-FFF2-40B4-BE49-F238E27FC236}">
                <a16:creationId xmlns:a16="http://schemas.microsoft.com/office/drawing/2014/main" id="{68A3AF25-A184-6AE5-D7A7-0583BCEC34FC}"/>
              </a:ext>
            </a:extLst>
          </p:cNvPr>
          <p:cNvSpPr>
            <a:spLocks noGrp="1"/>
          </p:cNvSpPr>
          <p:nvPr>
            <p:ph idx="1"/>
          </p:nvPr>
        </p:nvSpPr>
        <p:spPr>
          <a:xfrm>
            <a:off x="7670422" y="1535833"/>
            <a:ext cx="4192712" cy="5095982"/>
          </a:xfrm>
          <a:ln>
            <a:solidFill>
              <a:schemeClr val="tx1"/>
            </a:solidFill>
            <a:extLst>
              <a:ext uri="{C807C97D-BFC1-408E-A445-0C87EB9F89A2}">
                <ask:lineSketchStyleProps xmlns:ask="http://schemas.microsoft.com/office/drawing/2018/sketchyshapes" sd="86729883">
                  <a:custGeom>
                    <a:avLst/>
                    <a:gdLst>
                      <a:gd name="connsiteX0" fmla="*/ 0 w 4192712"/>
                      <a:gd name="connsiteY0" fmla="*/ 0 h 5095982"/>
                      <a:gd name="connsiteX1" fmla="*/ 515105 w 4192712"/>
                      <a:gd name="connsiteY1" fmla="*/ 0 h 5095982"/>
                      <a:gd name="connsiteX2" fmla="*/ 1197918 w 4192712"/>
                      <a:gd name="connsiteY2" fmla="*/ 0 h 5095982"/>
                      <a:gd name="connsiteX3" fmla="*/ 1838804 w 4192712"/>
                      <a:gd name="connsiteY3" fmla="*/ 0 h 5095982"/>
                      <a:gd name="connsiteX4" fmla="*/ 2521617 w 4192712"/>
                      <a:gd name="connsiteY4" fmla="*/ 0 h 5095982"/>
                      <a:gd name="connsiteX5" fmla="*/ 3204430 w 4192712"/>
                      <a:gd name="connsiteY5" fmla="*/ 0 h 5095982"/>
                      <a:gd name="connsiteX6" fmla="*/ 4192712 w 4192712"/>
                      <a:gd name="connsiteY6" fmla="*/ 0 h 5095982"/>
                      <a:gd name="connsiteX7" fmla="*/ 4192712 w 4192712"/>
                      <a:gd name="connsiteY7" fmla="*/ 617180 h 5095982"/>
                      <a:gd name="connsiteX8" fmla="*/ 4192712 w 4192712"/>
                      <a:gd name="connsiteY8" fmla="*/ 1081481 h 5095982"/>
                      <a:gd name="connsiteX9" fmla="*/ 4192712 w 4192712"/>
                      <a:gd name="connsiteY9" fmla="*/ 1698661 h 5095982"/>
                      <a:gd name="connsiteX10" fmla="*/ 4192712 w 4192712"/>
                      <a:gd name="connsiteY10" fmla="*/ 2112001 h 5095982"/>
                      <a:gd name="connsiteX11" fmla="*/ 4192712 w 4192712"/>
                      <a:gd name="connsiteY11" fmla="*/ 2627262 h 5095982"/>
                      <a:gd name="connsiteX12" fmla="*/ 4192712 w 4192712"/>
                      <a:gd name="connsiteY12" fmla="*/ 3142522 h 5095982"/>
                      <a:gd name="connsiteX13" fmla="*/ 4192712 w 4192712"/>
                      <a:gd name="connsiteY13" fmla="*/ 3606823 h 5095982"/>
                      <a:gd name="connsiteX14" fmla="*/ 4192712 w 4192712"/>
                      <a:gd name="connsiteY14" fmla="*/ 4173043 h 5095982"/>
                      <a:gd name="connsiteX15" fmla="*/ 4192712 w 4192712"/>
                      <a:gd name="connsiteY15" fmla="*/ 5095982 h 5095982"/>
                      <a:gd name="connsiteX16" fmla="*/ 3509899 w 4192712"/>
                      <a:gd name="connsiteY16" fmla="*/ 5095982 h 5095982"/>
                      <a:gd name="connsiteX17" fmla="*/ 2869013 w 4192712"/>
                      <a:gd name="connsiteY17" fmla="*/ 5095982 h 5095982"/>
                      <a:gd name="connsiteX18" fmla="*/ 2228127 w 4192712"/>
                      <a:gd name="connsiteY18" fmla="*/ 5095982 h 5095982"/>
                      <a:gd name="connsiteX19" fmla="*/ 1629168 w 4192712"/>
                      <a:gd name="connsiteY19" fmla="*/ 5095982 h 5095982"/>
                      <a:gd name="connsiteX20" fmla="*/ 1072136 w 4192712"/>
                      <a:gd name="connsiteY20" fmla="*/ 5095982 h 5095982"/>
                      <a:gd name="connsiteX21" fmla="*/ 0 w 4192712"/>
                      <a:gd name="connsiteY21" fmla="*/ 5095982 h 5095982"/>
                      <a:gd name="connsiteX22" fmla="*/ 0 w 4192712"/>
                      <a:gd name="connsiteY22" fmla="*/ 4580722 h 5095982"/>
                      <a:gd name="connsiteX23" fmla="*/ 0 w 4192712"/>
                      <a:gd name="connsiteY23" fmla="*/ 4065461 h 5095982"/>
                      <a:gd name="connsiteX24" fmla="*/ 0 w 4192712"/>
                      <a:gd name="connsiteY24" fmla="*/ 3499241 h 5095982"/>
                      <a:gd name="connsiteX25" fmla="*/ 0 w 4192712"/>
                      <a:gd name="connsiteY25" fmla="*/ 2831101 h 5095982"/>
                      <a:gd name="connsiteX26" fmla="*/ 0 w 4192712"/>
                      <a:gd name="connsiteY26" fmla="*/ 2264881 h 5095982"/>
                      <a:gd name="connsiteX27" fmla="*/ 0 w 4192712"/>
                      <a:gd name="connsiteY27" fmla="*/ 1749620 h 5095982"/>
                      <a:gd name="connsiteX28" fmla="*/ 0 w 4192712"/>
                      <a:gd name="connsiteY28" fmla="*/ 1081481 h 5095982"/>
                      <a:gd name="connsiteX29" fmla="*/ 0 w 4192712"/>
                      <a:gd name="connsiteY29" fmla="*/ 515260 h 5095982"/>
                      <a:gd name="connsiteX30" fmla="*/ 0 w 4192712"/>
                      <a:gd name="connsiteY30" fmla="*/ 0 h 509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92712" h="5095982" fill="none" extrusionOk="0">
                        <a:moveTo>
                          <a:pt x="0" y="0"/>
                        </a:moveTo>
                        <a:cubicBezTo>
                          <a:pt x="182444" y="-23708"/>
                          <a:pt x="279608" y="53040"/>
                          <a:pt x="515105" y="0"/>
                        </a:cubicBezTo>
                        <a:cubicBezTo>
                          <a:pt x="750602" y="-53040"/>
                          <a:pt x="936619" y="35550"/>
                          <a:pt x="1197918" y="0"/>
                        </a:cubicBezTo>
                        <a:cubicBezTo>
                          <a:pt x="1459217" y="-35550"/>
                          <a:pt x="1669496" y="1491"/>
                          <a:pt x="1838804" y="0"/>
                        </a:cubicBezTo>
                        <a:cubicBezTo>
                          <a:pt x="2008112" y="-1491"/>
                          <a:pt x="2181703" y="72547"/>
                          <a:pt x="2521617" y="0"/>
                        </a:cubicBezTo>
                        <a:cubicBezTo>
                          <a:pt x="2861531" y="-72547"/>
                          <a:pt x="2909261" y="60345"/>
                          <a:pt x="3204430" y="0"/>
                        </a:cubicBezTo>
                        <a:cubicBezTo>
                          <a:pt x="3499599" y="-60345"/>
                          <a:pt x="3742387" y="64336"/>
                          <a:pt x="4192712" y="0"/>
                        </a:cubicBezTo>
                        <a:cubicBezTo>
                          <a:pt x="4212105" y="165066"/>
                          <a:pt x="4144442" y="398327"/>
                          <a:pt x="4192712" y="617180"/>
                        </a:cubicBezTo>
                        <a:cubicBezTo>
                          <a:pt x="4240982" y="836033"/>
                          <a:pt x="4147953" y="976563"/>
                          <a:pt x="4192712" y="1081481"/>
                        </a:cubicBezTo>
                        <a:cubicBezTo>
                          <a:pt x="4237471" y="1186399"/>
                          <a:pt x="4142742" y="1453524"/>
                          <a:pt x="4192712" y="1698661"/>
                        </a:cubicBezTo>
                        <a:cubicBezTo>
                          <a:pt x="4242682" y="1943798"/>
                          <a:pt x="4156000" y="1994165"/>
                          <a:pt x="4192712" y="2112001"/>
                        </a:cubicBezTo>
                        <a:cubicBezTo>
                          <a:pt x="4229424" y="2229837"/>
                          <a:pt x="4140405" y="2489646"/>
                          <a:pt x="4192712" y="2627262"/>
                        </a:cubicBezTo>
                        <a:cubicBezTo>
                          <a:pt x="4245019" y="2764878"/>
                          <a:pt x="4176435" y="3022961"/>
                          <a:pt x="4192712" y="3142522"/>
                        </a:cubicBezTo>
                        <a:cubicBezTo>
                          <a:pt x="4208989" y="3262083"/>
                          <a:pt x="4151354" y="3424800"/>
                          <a:pt x="4192712" y="3606823"/>
                        </a:cubicBezTo>
                        <a:cubicBezTo>
                          <a:pt x="4234070" y="3788846"/>
                          <a:pt x="4184052" y="3954226"/>
                          <a:pt x="4192712" y="4173043"/>
                        </a:cubicBezTo>
                        <a:cubicBezTo>
                          <a:pt x="4201372" y="4391860"/>
                          <a:pt x="4097006" y="4696225"/>
                          <a:pt x="4192712" y="5095982"/>
                        </a:cubicBezTo>
                        <a:cubicBezTo>
                          <a:pt x="3865786" y="5158051"/>
                          <a:pt x="3749676" y="5073656"/>
                          <a:pt x="3509899" y="5095982"/>
                        </a:cubicBezTo>
                        <a:cubicBezTo>
                          <a:pt x="3270122" y="5118308"/>
                          <a:pt x="3151472" y="5021020"/>
                          <a:pt x="2869013" y="5095982"/>
                        </a:cubicBezTo>
                        <a:cubicBezTo>
                          <a:pt x="2586554" y="5170944"/>
                          <a:pt x="2492402" y="5024941"/>
                          <a:pt x="2228127" y="5095982"/>
                        </a:cubicBezTo>
                        <a:cubicBezTo>
                          <a:pt x="1963852" y="5167023"/>
                          <a:pt x="1784301" y="5063372"/>
                          <a:pt x="1629168" y="5095982"/>
                        </a:cubicBezTo>
                        <a:cubicBezTo>
                          <a:pt x="1474035" y="5128592"/>
                          <a:pt x="1311167" y="5077848"/>
                          <a:pt x="1072136" y="5095982"/>
                        </a:cubicBezTo>
                        <a:cubicBezTo>
                          <a:pt x="833105" y="5114116"/>
                          <a:pt x="254351" y="5064775"/>
                          <a:pt x="0" y="5095982"/>
                        </a:cubicBezTo>
                        <a:cubicBezTo>
                          <a:pt x="-43582" y="4915919"/>
                          <a:pt x="13505" y="4739114"/>
                          <a:pt x="0" y="4580722"/>
                        </a:cubicBezTo>
                        <a:cubicBezTo>
                          <a:pt x="-13505" y="4422330"/>
                          <a:pt x="32021" y="4199898"/>
                          <a:pt x="0" y="4065461"/>
                        </a:cubicBezTo>
                        <a:cubicBezTo>
                          <a:pt x="-32021" y="3931024"/>
                          <a:pt x="33267" y="3643237"/>
                          <a:pt x="0" y="3499241"/>
                        </a:cubicBezTo>
                        <a:cubicBezTo>
                          <a:pt x="-33267" y="3355245"/>
                          <a:pt x="40543" y="3026804"/>
                          <a:pt x="0" y="2831101"/>
                        </a:cubicBezTo>
                        <a:cubicBezTo>
                          <a:pt x="-40543" y="2635398"/>
                          <a:pt x="47158" y="2503064"/>
                          <a:pt x="0" y="2264881"/>
                        </a:cubicBezTo>
                        <a:cubicBezTo>
                          <a:pt x="-47158" y="2026698"/>
                          <a:pt x="58212" y="1962182"/>
                          <a:pt x="0" y="1749620"/>
                        </a:cubicBezTo>
                        <a:cubicBezTo>
                          <a:pt x="-58212" y="1537058"/>
                          <a:pt x="72796" y="1294301"/>
                          <a:pt x="0" y="1081481"/>
                        </a:cubicBezTo>
                        <a:cubicBezTo>
                          <a:pt x="-72796" y="868661"/>
                          <a:pt x="12632" y="736702"/>
                          <a:pt x="0" y="515260"/>
                        </a:cubicBezTo>
                        <a:cubicBezTo>
                          <a:pt x="-12632" y="293818"/>
                          <a:pt x="56350" y="233501"/>
                          <a:pt x="0" y="0"/>
                        </a:cubicBezTo>
                        <a:close/>
                      </a:path>
                      <a:path w="4192712" h="5095982" stroke="0" extrusionOk="0">
                        <a:moveTo>
                          <a:pt x="0" y="0"/>
                        </a:moveTo>
                        <a:cubicBezTo>
                          <a:pt x="236014" y="-58223"/>
                          <a:pt x="402818" y="52654"/>
                          <a:pt x="682813" y="0"/>
                        </a:cubicBezTo>
                        <a:cubicBezTo>
                          <a:pt x="962808" y="-52654"/>
                          <a:pt x="1066649" y="1944"/>
                          <a:pt x="1197918" y="0"/>
                        </a:cubicBezTo>
                        <a:cubicBezTo>
                          <a:pt x="1329188" y="-1944"/>
                          <a:pt x="1569936" y="40498"/>
                          <a:pt x="1838804" y="0"/>
                        </a:cubicBezTo>
                        <a:cubicBezTo>
                          <a:pt x="2107672" y="-40498"/>
                          <a:pt x="2131281" y="54826"/>
                          <a:pt x="2395835" y="0"/>
                        </a:cubicBezTo>
                        <a:cubicBezTo>
                          <a:pt x="2660389" y="-54826"/>
                          <a:pt x="2702630" y="9910"/>
                          <a:pt x="2910940" y="0"/>
                        </a:cubicBezTo>
                        <a:cubicBezTo>
                          <a:pt x="3119251" y="-9910"/>
                          <a:pt x="3422624" y="25409"/>
                          <a:pt x="3551826" y="0"/>
                        </a:cubicBezTo>
                        <a:cubicBezTo>
                          <a:pt x="3681028" y="-25409"/>
                          <a:pt x="3932076" y="47152"/>
                          <a:pt x="4192712" y="0"/>
                        </a:cubicBezTo>
                        <a:cubicBezTo>
                          <a:pt x="4194312" y="154246"/>
                          <a:pt x="4114482" y="384468"/>
                          <a:pt x="4192712" y="668140"/>
                        </a:cubicBezTo>
                        <a:cubicBezTo>
                          <a:pt x="4270942" y="951812"/>
                          <a:pt x="4135808" y="1117639"/>
                          <a:pt x="4192712" y="1234360"/>
                        </a:cubicBezTo>
                        <a:cubicBezTo>
                          <a:pt x="4249616" y="1351081"/>
                          <a:pt x="4134215" y="1629058"/>
                          <a:pt x="4192712" y="1851540"/>
                        </a:cubicBezTo>
                        <a:cubicBezTo>
                          <a:pt x="4251209" y="2074022"/>
                          <a:pt x="4146690" y="2096646"/>
                          <a:pt x="4192712" y="2264881"/>
                        </a:cubicBezTo>
                        <a:cubicBezTo>
                          <a:pt x="4238734" y="2433116"/>
                          <a:pt x="4142697" y="2600053"/>
                          <a:pt x="4192712" y="2780141"/>
                        </a:cubicBezTo>
                        <a:cubicBezTo>
                          <a:pt x="4242727" y="2960229"/>
                          <a:pt x="4186968" y="3231059"/>
                          <a:pt x="4192712" y="3397321"/>
                        </a:cubicBezTo>
                        <a:cubicBezTo>
                          <a:pt x="4198456" y="3563583"/>
                          <a:pt x="4154343" y="3878796"/>
                          <a:pt x="4192712" y="4014501"/>
                        </a:cubicBezTo>
                        <a:cubicBezTo>
                          <a:pt x="4231081" y="4150206"/>
                          <a:pt x="4129461" y="4593263"/>
                          <a:pt x="4192712" y="5095982"/>
                        </a:cubicBezTo>
                        <a:cubicBezTo>
                          <a:pt x="3873343" y="5113574"/>
                          <a:pt x="3675325" y="5043087"/>
                          <a:pt x="3509899" y="5095982"/>
                        </a:cubicBezTo>
                        <a:cubicBezTo>
                          <a:pt x="3344473" y="5148877"/>
                          <a:pt x="3117987" y="5062987"/>
                          <a:pt x="2994794" y="5095982"/>
                        </a:cubicBezTo>
                        <a:cubicBezTo>
                          <a:pt x="2871601" y="5128977"/>
                          <a:pt x="2706234" y="5093559"/>
                          <a:pt x="2521617" y="5095982"/>
                        </a:cubicBezTo>
                        <a:cubicBezTo>
                          <a:pt x="2337000" y="5098405"/>
                          <a:pt x="2079298" y="5063290"/>
                          <a:pt x="1922658" y="5095982"/>
                        </a:cubicBezTo>
                        <a:cubicBezTo>
                          <a:pt x="1766018" y="5128674"/>
                          <a:pt x="1579281" y="5062521"/>
                          <a:pt x="1449480" y="5095982"/>
                        </a:cubicBezTo>
                        <a:cubicBezTo>
                          <a:pt x="1319679" y="5129443"/>
                          <a:pt x="1113657" y="5079935"/>
                          <a:pt x="850522" y="5095982"/>
                        </a:cubicBezTo>
                        <a:cubicBezTo>
                          <a:pt x="587387" y="5112029"/>
                          <a:pt x="412655" y="5027761"/>
                          <a:pt x="0" y="5095982"/>
                        </a:cubicBezTo>
                        <a:cubicBezTo>
                          <a:pt x="-58673" y="4892568"/>
                          <a:pt x="34709" y="4760839"/>
                          <a:pt x="0" y="4529762"/>
                        </a:cubicBezTo>
                        <a:cubicBezTo>
                          <a:pt x="-34709" y="4298685"/>
                          <a:pt x="34713" y="4171367"/>
                          <a:pt x="0" y="3861622"/>
                        </a:cubicBezTo>
                        <a:cubicBezTo>
                          <a:pt x="-34713" y="3551877"/>
                          <a:pt x="75307" y="3361139"/>
                          <a:pt x="0" y="3193482"/>
                        </a:cubicBezTo>
                        <a:cubicBezTo>
                          <a:pt x="-75307" y="3025825"/>
                          <a:pt x="41671" y="2840129"/>
                          <a:pt x="0" y="2729181"/>
                        </a:cubicBezTo>
                        <a:cubicBezTo>
                          <a:pt x="-41671" y="2618233"/>
                          <a:pt x="28026" y="2369364"/>
                          <a:pt x="0" y="2213921"/>
                        </a:cubicBezTo>
                        <a:cubicBezTo>
                          <a:pt x="-28026" y="2058478"/>
                          <a:pt x="35518" y="1790483"/>
                          <a:pt x="0" y="1647701"/>
                        </a:cubicBezTo>
                        <a:cubicBezTo>
                          <a:pt x="-35518" y="1504919"/>
                          <a:pt x="48292" y="1312794"/>
                          <a:pt x="0" y="1030521"/>
                        </a:cubicBezTo>
                        <a:cubicBezTo>
                          <a:pt x="-48292" y="748248"/>
                          <a:pt x="42433" y="772910"/>
                          <a:pt x="0" y="617180"/>
                        </a:cubicBezTo>
                        <a:cubicBezTo>
                          <a:pt x="-42433" y="461450"/>
                          <a:pt x="20755" y="239631"/>
                          <a:pt x="0" y="0"/>
                        </a:cubicBezTo>
                        <a:close/>
                      </a:path>
                    </a:pathLst>
                  </a:custGeom>
                  <ask:type>
                    <ask:lineSketchNone/>
                  </ask:type>
                </ask:lineSketchStyleProps>
              </a:ext>
            </a:extLst>
          </a:ln>
        </p:spPr>
        <p:txBody>
          <a:bodyPr>
            <a:normAutofit fontScale="70000" lnSpcReduction="20000"/>
          </a:bodyPr>
          <a:lstStyle/>
          <a:p>
            <a:pPr marL="0" indent="0">
              <a:lnSpc>
                <a:spcPct val="120000"/>
              </a:lnSpc>
              <a:buNone/>
            </a:pPr>
            <a:r>
              <a:rPr lang="en-GB" b="0" i="0" dirty="0">
                <a:solidFill>
                  <a:srgbClr val="000000"/>
                </a:solidFill>
                <a:effectLst/>
                <a:latin typeface="Segoe UI" panose="020B0502040204020203" pitchFamily="34" charset="0"/>
              </a:rPr>
              <a:t>For the purposes of this study, preferred name is used to refer to the name a person wishes to be known by which isn't the name on their official paperwork. This includes nicknames and chosen names. Given/official names are those on any official identity documents, such as passports. If you have officially changed your name for any reason, the name you officially changed it to is counted as a given/official name. This survey will not ask you if you have changed your given/official name or any reasons for name changes.</a:t>
            </a:r>
            <a:endParaRPr lang="en-GB" dirty="0"/>
          </a:p>
        </p:txBody>
      </p:sp>
      <p:sp>
        <p:nvSpPr>
          <p:cNvPr id="4" name="TextBox 3">
            <a:extLst>
              <a:ext uri="{FF2B5EF4-FFF2-40B4-BE49-F238E27FC236}">
                <a16:creationId xmlns:a16="http://schemas.microsoft.com/office/drawing/2014/main" id="{A96787A4-6F88-71C5-D56C-75F26249BDA2}"/>
              </a:ext>
            </a:extLst>
          </p:cNvPr>
          <p:cNvSpPr txBox="1"/>
          <p:nvPr/>
        </p:nvSpPr>
        <p:spPr>
          <a:xfrm>
            <a:off x="1114505" y="1690688"/>
            <a:ext cx="5995212"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Had to define what I was talking about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Didn’t want to use ‘nicknames’ or ‘English’ names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Settled on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preferred names </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and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given names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This confused people who thought I was looking at gender identity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Some people immediately assumed I was only interested in what our Chinese students were calling themselves: ‘Helen, I haven’t shared your questionnaire with my class as there aren’t any Chinese students in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FA2E5C70-FB30-0817-0924-EEA063281969}"/>
              </a:ext>
            </a:extLst>
          </p:cNvPr>
          <p:cNvSpPr/>
          <p:nvPr/>
        </p:nvSpPr>
        <p:spPr>
          <a:xfrm>
            <a:off x="7835236" y="226185"/>
            <a:ext cx="3863083" cy="8424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Slightly clunky definition I settled on and used when collecting data</a:t>
            </a:r>
          </a:p>
        </p:txBody>
      </p:sp>
      <p:pic>
        <p:nvPicPr>
          <p:cNvPr id="8" name="Picture 7">
            <a:extLst>
              <a:ext uri="{FF2B5EF4-FFF2-40B4-BE49-F238E27FC236}">
                <a16:creationId xmlns:a16="http://schemas.microsoft.com/office/drawing/2014/main" id="{75508626-2ABD-19F9-CB01-3D5216552D09}"/>
              </a:ext>
            </a:extLst>
          </p:cNvPr>
          <p:cNvPicPr>
            <a:picLocks noChangeAspect="1"/>
          </p:cNvPicPr>
          <p:nvPr/>
        </p:nvPicPr>
        <p:blipFill>
          <a:blip r:embed="rId2"/>
          <a:stretch>
            <a:fillRect/>
          </a:stretch>
        </p:blipFill>
        <p:spPr>
          <a:xfrm>
            <a:off x="0" y="0"/>
            <a:ext cx="1114505" cy="6858000"/>
          </a:xfrm>
          <a:prstGeom prst="rect">
            <a:avLst/>
          </a:prstGeom>
        </p:spPr>
      </p:pic>
    </p:spTree>
    <p:extLst>
      <p:ext uri="{BB962C8B-B14F-4D97-AF65-F5344CB8AC3E}">
        <p14:creationId xmlns:p14="http://schemas.microsoft.com/office/powerpoint/2010/main" val="175326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751B-95E6-FF67-0A16-2C3AE56BE97F}"/>
              </a:ext>
            </a:extLst>
          </p:cNvPr>
          <p:cNvSpPr>
            <a:spLocks noGrp="1"/>
          </p:cNvSpPr>
          <p:nvPr>
            <p:ph type="title"/>
          </p:nvPr>
        </p:nvSpPr>
        <p:spPr>
          <a:xfrm>
            <a:off x="1016876" y="2530256"/>
            <a:ext cx="10515600" cy="1325563"/>
          </a:xfrm>
        </p:spPr>
        <p:txBody>
          <a:bodyPr>
            <a:normAutofit fontScale="90000"/>
          </a:bodyPr>
          <a:lstStyle/>
          <a:p>
            <a:pPr algn="ctr"/>
            <a:r>
              <a:rPr lang="en-GB" sz="9600" b="1" dirty="0">
                <a:solidFill>
                  <a:schemeClr val="bg1"/>
                </a:solidFill>
              </a:rPr>
              <a:t>The Findings</a:t>
            </a:r>
            <a:endParaRPr lang="en-GB" b="1" dirty="0">
              <a:solidFill>
                <a:schemeClr val="bg1"/>
              </a:solidFill>
            </a:endParaRPr>
          </a:p>
        </p:txBody>
      </p:sp>
    </p:spTree>
    <p:extLst>
      <p:ext uri="{BB962C8B-B14F-4D97-AF65-F5344CB8AC3E}">
        <p14:creationId xmlns:p14="http://schemas.microsoft.com/office/powerpoint/2010/main" val="199816722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B56ECF-12B9-30C9-6AE1-5C11DD8B03FF}"/>
              </a:ext>
            </a:extLst>
          </p:cNvPr>
          <p:cNvPicPr>
            <a:picLocks noChangeAspect="1"/>
          </p:cNvPicPr>
          <p:nvPr/>
        </p:nvPicPr>
        <p:blipFill>
          <a:blip r:embed="rId2"/>
          <a:stretch>
            <a:fillRect/>
          </a:stretch>
        </p:blipFill>
        <p:spPr>
          <a:xfrm>
            <a:off x="359167" y="1378075"/>
            <a:ext cx="11658600" cy="2581275"/>
          </a:xfrm>
          <a:prstGeom prst="rect">
            <a:avLst/>
          </a:prstGeom>
        </p:spPr>
      </p:pic>
    </p:spTree>
    <p:extLst>
      <p:ext uri="{BB962C8B-B14F-4D97-AF65-F5344CB8AC3E}">
        <p14:creationId xmlns:p14="http://schemas.microsoft.com/office/powerpoint/2010/main" val="212215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3749-AE83-2A76-DF69-609CC69D9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0DD7D-8CB2-A1AD-E019-CDE79E1B9C5C}"/>
              </a:ext>
            </a:extLst>
          </p:cNvPr>
          <p:cNvSpPr>
            <a:spLocks noGrp="1"/>
          </p:cNvSpPr>
          <p:nvPr>
            <p:ph type="title"/>
          </p:nvPr>
        </p:nvSpPr>
        <p:spPr>
          <a:xfrm>
            <a:off x="362715" y="14251"/>
            <a:ext cx="11070829" cy="1325563"/>
          </a:xfrm>
        </p:spPr>
        <p:txBody>
          <a:bodyPr>
            <a:normAutofit/>
          </a:bodyPr>
          <a:lstStyle/>
          <a:p>
            <a:r>
              <a:rPr lang="en-GB" sz="4400" b="1" dirty="0">
                <a:solidFill>
                  <a:srgbClr val="002060"/>
                </a:solidFill>
              </a:rPr>
              <a:t>Student Survey Responses</a:t>
            </a:r>
            <a:r>
              <a:rPr lang="en-GB" sz="4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8" name="TextBox 7">
            <a:extLst>
              <a:ext uri="{FF2B5EF4-FFF2-40B4-BE49-F238E27FC236}">
                <a16:creationId xmlns:a16="http://schemas.microsoft.com/office/drawing/2014/main" id="{6164B5EF-4271-157F-7668-18F0B0FAD009}"/>
              </a:ext>
            </a:extLst>
          </p:cNvPr>
          <p:cNvSpPr txBox="1"/>
          <p:nvPr/>
        </p:nvSpPr>
        <p:spPr>
          <a:xfrm>
            <a:off x="362715" y="1063256"/>
            <a:ext cx="11675720" cy="3749168"/>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Most commonly mentioned reason for student use of a preferred name was </a:t>
            </a:r>
            <a:r>
              <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 reasons include: feeling it makes it easier to connect with other people, being easier to remember </a:t>
            </a:r>
            <a:r>
              <a:rPr kumimoji="0" lang="en-GB" sz="24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read, </a:t>
            </a: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preferring it because it suits them or sounds better.</a:t>
            </a:r>
          </a:p>
        </p:txBody>
      </p:sp>
      <p:sp>
        <p:nvSpPr>
          <p:cNvPr id="3" name="Rectangle: Rounded Corners 2">
            <a:extLst>
              <a:ext uri="{FF2B5EF4-FFF2-40B4-BE49-F238E27FC236}">
                <a16:creationId xmlns:a16="http://schemas.microsoft.com/office/drawing/2014/main" id="{34BBDAA8-0374-468A-6EF2-8BDE4288F1F0}"/>
              </a:ext>
            </a:extLst>
          </p:cNvPr>
          <p:cNvSpPr/>
          <p:nvPr/>
        </p:nvSpPr>
        <p:spPr>
          <a:xfrm>
            <a:off x="768245" y="2023916"/>
            <a:ext cx="4945829" cy="163368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 would like to use my English name in English countries, and it may be easier for people to pronounce and remember”</a:t>
            </a:r>
          </a:p>
        </p:txBody>
      </p:sp>
      <p:sp>
        <p:nvSpPr>
          <p:cNvPr id="4" name="Rectangle: Rounded Corners 3">
            <a:extLst>
              <a:ext uri="{FF2B5EF4-FFF2-40B4-BE49-F238E27FC236}">
                <a16:creationId xmlns:a16="http://schemas.microsoft.com/office/drawing/2014/main" id="{9A1B71C5-9B28-CBF2-F76D-31D4682979BF}"/>
              </a:ext>
            </a:extLst>
          </p:cNvPr>
          <p:cNvSpPr/>
          <p:nvPr/>
        </p:nvSpPr>
        <p:spPr>
          <a:xfrm>
            <a:off x="768245" y="6059282"/>
            <a:ext cx="4871401" cy="57433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 think this name also fits me well.”</a:t>
            </a:r>
          </a:p>
        </p:txBody>
      </p:sp>
      <p:sp>
        <p:nvSpPr>
          <p:cNvPr id="6" name="Rectangle: Rounded Corners 5">
            <a:extLst>
              <a:ext uri="{FF2B5EF4-FFF2-40B4-BE49-F238E27FC236}">
                <a16:creationId xmlns:a16="http://schemas.microsoft.com/office/drawing/2014/main" id="{4DEF3C09-3545-09F6-77B5-C49AF1D1F65F}"/>
              </a:ext>
            </a:extLst>
          </p:cNvPr>
          <p:cNvSpPr/>
          <p:nvPr/>
        </p:nvSpPr>
        <p:spPr>
          <a:xfrm>
            <a:off x="6348802" y="1823814"/>
            <a:ext cx="5084742" cy="1833785"/>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“Sometimes asking people read Chinese name can be really hard, and I don’t want to suffer from any of those awkward situations. Preferred name could be better.”</a:t>
            </a:r>
          </a:p>
        </p:txBody>
      </p:sp>
      <p:sp>
        <p:nvSpPr>
          <p:cNvPr id="9" name="Rectangle: Rounded Corners 8">
            <a:extLst>
              <a:ext uri="{FF2B5EF4-FFF2-40B4-BE49-F238E27FC236}">
                <a16:creationId xmlns:a16="http://schemas.microsoft.com/office/drawing/2014/main" id="{3D9E0DC2-9CF8-7632-C6B8-18AF83442B66}"/>
              </a:ext>
            </a:extLst>
          </p:cNvPr>
          <p:cNvSpPr/>
          <p:nvPr/>
        </p:nvSpPr>
        <p:spPr>
          <a:xfrm>
            <a:off x="5816698" y="6059282"/>
            <a:ext cx="3072966" cy="57433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prefer XXXX.”</a:t>
            </a: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ctangle: Rounded Corners 9">
            <a:extLst>
              <a:ext uri="{FF2B5EF4-FFF2-40B4-BE49-F238E27FC236}">
                <a16:creationId xmlns:a16="http://schemas.microsoft.com/office/drawing/2014/main" id="{8E3589B3-AC56-DA21-A01B-EFD30335229C}"/>
              </a:ext>
            </a:extLst>
          </p:cNvPr>
          <p:cNvSpPr/>
          <p:nvPr/>
        </p:nvSpPr>
        <p:spPr>
          <a:xfrm>
            <a:off x="768245" y="4818932"/>
            <a:ext cx="8121419" cy="1051136"/>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“because it is for me really formal and when my tutor calls me by my nickname it for some reason builds a better relationship and learning experience..”</a:t>
            </a:r>
          </a:p>
        </p:txBody>
      </p:sp>
      <p:sp>
        <p:nvSpPr>
          <p:cNvPr id="13" name="Rectangle: Rounded Corners 12">
            <a:extLst>
              <a:ext uri="{FF2B5EF4-FFF2-40B4-BE49-F238E27FC236}">
                <a16:creationId xmlns:a16="http://schemas.microsoft.com/office/drawing/2014/main" id="{8187CDA1-5920-BF81-E8C3-146E527A6738}"/>
              </a:ext>
            </a:extLst>
          </p:cNvPr>
          <p:cNvSpPr/>
          <p:nvPr/>
        </p:nvSpPr>
        <p:spPr>
          <a:xfrm>
            <a:off x="9066716" y="5013527"/>
            <a:ext cx="2971719" cy="122650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“my professors or friends can really easy to remember.”</a:t>
            </a:r>
          </a:p>
        </p:txBody>
      </p:sp>
    </p:spTree>
    <p:extLst>
      <p:ext uri="{BB962C8B-B14F-4D97-AF65-F5344CB8AC3E}">
        <p14:creationId xmlns:p14="http://schemas.microsoft.com/office/powerpoint/2010/main" val="23281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5F4124-A734-7D78-8838-972BD717B44C}"/>
              </a:ext>
            </a:extLst>
          </p:cNvPr>
          <p:cNvSpPr txBox="1"/>
          <p:nvPr/>
        </p:nvSpPr>
        <p:spPr>
          <a:xfrm>
            <a:off x="282650" y="252803"/>
            <a:ext cx="11753406" cy="5637634"/>
          </a:xfrm>
          <a:prstGeom prst="rect">
            <a:avLst/>
          </a:prstGeom>
          <a:no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majority of preferred names were chosen by the students themselves, then a family member or English tutor</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Most students were asked what their preferred name was by tutors at King’s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Students were fairly accommodating when it came to how their name was pronounced by tutors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24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Some students mentioned issues around not recognising their name when it was being pronounced by the tutors</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AAEC7609-78FD-8BB7-C693-D22F8C21AD04}"/>
              </a:ext>
            </a:extLst>
          </p:cNvPr>
          <p:cNvSpPr/>
          <p:nvPr/>
        </p:nvSpPr>
        <p:spPr>
          <a:xfrm>
            <a:off x="605416" y="1094334"/>
            <a:ext cx="2466753" cy="141482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 choose by myself. It sounds beautiful.”</a:t>
            </a:r>
          </a:p>
        </p:txBody>
      </p:sp>
      <p:sp>
        <p:nvSpPr>
          <p:cNvPr id="12" name="Rectangle: Rounded Corners 11">
            <a:extLst>
              <a:ext uri="{FF2B5EF4-FFF2-40B4-BE49-F238E27FC236}">
                <a16:creationId xmlns:a16="http://schemas.microsoft.com/office/drawing/2014/main" id="{58BF3364-825F-2FF7-05BE-FBAF2848BC2D}"/>
              </a:ext>
            </a:extLst>
          </p:cNvPr>
          <p:cNvSpPr/>
          <p:nvPr/>
        </p:nvSpPr>
        <p:spPr>
          <a:xfrm>
            <a:off x="3201525" y="1104066"/>
            <a:ext cx="3825955" cy="141482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 chose my preferred </a:t>
            </a:r>
            <a:r>
              <a:rPr kumimoji="0" lang="en-GB" sz="2400" b="0" i="0" u="none" strike="noStrike" kern="1200" cap="none" spc="0" normalizeH="0" baseline="0" noProof="0" dirty="0" err="1">
                <a:ln>
                  <a:noFill/>
                </a:ln>
                <a:solidFill>
                  <a:prstClr val="black"/>
                </a:solidFill>
                <a:effectLst/>
                <a:uLnTx/>
                <a:uFillTx/>
                <a:latin typeface="Aptos" panose="02110004020202020204"/>
                <a:ea typeface="+mn-ea"/>
                <a:cs typeface="+mn-cs"/>
              </a:rPr>
              <a:t>name,Because</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it can bring a feeling of vitality to other.”</a:t>
            </a:r>
          </a:p>
        </p:txBody>
      </p:sp>
      <p:sp>
        <p:nvSpPr>
          <p:cNvPr id="13" name="Rectangle: Rounded Corners 12">
            <a:extLst>
              <a:ext uri="{FF2B5EF4-FFF2-40B4-BE49-F238E27FC236}">
                <a16:creationId xmlns:a16="http://schemas.microsoft.com/office/drawing/2014/main" id="{E193C0E3-FE61-A059-113B-7DE57B261C21}"/>
              </a:ext>
            </a:extLst>
          </p:cNvPr>
          <p:cNvSpPr/>
          <p:nvPr/>
        </p:nvSpPr>
        <p:spPr>
          <a:xfrm>
            <a:off x="7156836" y="1104067"/>
            <a:ext cx="3177370" cy="1405088"/>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“My dad gave this English name when I was born. I don't know the reason.”</a:t>
            </a:r>
          </a:p>
        </p:txBody>
      </p:sp>
      <p:sp>
        <p:nvSpPr>
          <p:cNvPr id="14" name="Rectangle: Rounded Corners 13">
            <a:extLst>
              <a:ext uri="{FF2B5EF4-FFF2-40B4-BE49-F238E27FC236}">
                <a16:creationId xmlns:a16="http://schemas.microsoft.com/office/drawing/2014/main" id="{35EBBD4C-F3FD-2EE4-67D7-3E10D7884D66}"/>
              </a:ext>
            </a:extLst>
          </p:cNvPr>
          <p:cNvSpPr/>
          <p:nvPr/>
        </p:nvSpPr>
        <p:spPr>
          <a:xfrm>
            <a:off x="605416" y="4011054"/>
            <a:ext cx="5397796" cy="99688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“my name is hard to pronounce, but they try their best, so I’m okay with that.”</a:t>
            </a:r>
          </a:p>
        </p:txBody>
      </p:sp>
      <p:sp>
        <p:nvSpPr>
          <p:cNvPr id="15" name="Rectangle: Rounded Corners 14">
            <a:extLst>
              <a:ext uri="{FF2B5EF4-FFF2-40B4-BE49-F238E27FC236}">
                <a16:creationId xmlns:a16="http://schemas.microsoft.com/office/drawing/2014/main" id="{FE9ED930-2F60-255C-AF4F-6DA96A775EE4}"/>
              </a:ext>
            </a:extLst>
          </p:cNvPr>
          <p:cNvSpPr/>
          <p:nvPr/>
        </p:nvSpPr>
        <p:spPr>
          <a:xfrm>
            <a:off x="6201686" y="4011054"/>
            <a:ext cx="5397796" cy="99688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“They sometimes pronounce my name wrong but it's okay.”</a:t>
            </a:r>
          </a:p>
        </p:txBody>
      </p:sp>
      <p:sp>
        <p:nvSpPr>
          <p:cNvPr id="18" name="Rectangle: Rounded Corners 17">
            <a:extLst>
              <a:ext uri="{FF2B5EF4-FFF2-40B4-BE49-F238E27FC236}">
                <a16:creationId xmlns:a16="http://schemas.microsoft.com/office/drawing/2014/main" id="{D3A432A1-12F1-B408-6DAF-524F6F7344AA}"/>
              </a:ext>
            </a:extLst>
          </p:cNvPr>
          <p:cNvSpPr/>
          <p:nvPr/>
        </p:nvSpPr>
        <p:spPr>
          <a:xfrm>
            <a:off x="605416" y="5949228"/>
            <a:ext cx="9017049" cy="792471"/>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“That makes me feel weird and anxious when they don't pronounce well, sometimes I'm not sure whether they call me.”</a:t>
            </a:r>
          </a:p>
        </p:txBody>
      </p:sp>
    </p:spTree>
    <p:extLst>
      <p:ext uri="{BB962C8B-B14F-4D97-AF65-F5344CB8AC3E}">
        <p14:creationId xmlns:p14="http://schemas.microsoft.com/office/powerpoint/2010/main" val="62166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p:cNvGrpSpPr/>
        <p:nvPr/>
      </p:nvGrpSpPr>
      <p:grpSpPr>
        <a:xfrm>
          <a:off x="0" y="0"/>
          <a:ext cx="0" cy="0"/>
          <a:chOff x="0" y="0"/>
          <a:chExt cx="0" cy="0"/>
        </a:xfrm>
      </p:grpSpPr>
      <p:sp>
        <p:nvSpPr>
          <p:cNvPr id="4" name="Title 3" descr="Heading"/>
          <p:cNvSpPr>
            <a:spLocks noGrp="1"/>
          </p:cNvSpPr>
          <p:nvPr>
            <p:ph type="title"/>
          </p:nvPr>
        </p:nvSpPr>
        <p:spPr>
          <a:xfrm>
            <a:off x="359999" y="748220"/>
            <a:ext cx="8999900" cy="1368000"/>
          </a:xfrm>
        </p:spPr>
        <p:txBody>
          <a:bodyPr/>
          <a:lstStyle/>
          <a:p>
            <a:r>
              <a:rPr lang="en-GB" sz="4000">
                <a:solidFill>
                  <a:srgbClr val="500777"/>
                </a:solidFill>
              </a:rPr>
              <a:t>Our context</a:t>
            </a:r>
          </a:p>
        </p:txBody>
      </p:sp>
      <p:sp>
        <p:nvSpPr>
          <p:cNvPr id="5" name="Text Placeholder 4" descr="Text"/>
          <p:cNvSpPr>
            <a:spLocks noGrp="1"/>
          </p:cNvSpPr>
          <p:nvPr>
            <p:ph type="body" sz="quarter" idx="13"/>
          </p:nvPr>
        </p:nvSpPr>
        <p:spPr>
          <a:xfrm>
            <a:off x="360000" y="1393241"/>
            <a:ext cx="11193372" cy="1907918"/>
          </a:xfrm>
        </p:spPr>
        <p:txBody>
          <a:bodyPr/>
          <a:lstStyle/>
          <a:p>
            <a:r>
              <a:rPr lang="en-GB" sz="2600" b="0" i="0" dirty="0">
                <a:solidFill>
                  <a:srgbClr val="000000"/>
                </a:solidFill>
                <a:effectLst/>
                <a:latin typeface="Calibri" panose="020F0502020204030204" pitchFamily="34" charset="0"/>
                <a:cs typeface="Calibri" panose="020F0502020204030204" pitchFamily="34" charset="0"/>
              </a:rPr>
              <a:t>A multidisciplinary pre-sessional course with over 1,000 students.</a:t>
            </a:r>
          </a:p>
          <a:p>
            <a:r>
              <a:rPr lang="en-GB" sz="2600" b="1" i="0" dirty="0">
                <a:solidFill>
                  <a:srgbClr val="000000"/>
                </a:solidFill>
                <a:effectLst/>
                <a:latin typeface="Calibri" panose="020F0502020204030204" pitchFamily="34" charset="0"/>
                <a:cs typeface="Calibri" panose="020F0502020204030204" pitchFamily="34" charset="0"/>
              </a:rPr>
              <a:t>Our idea: </a:t>
            </a:r>
            <a:r>
              <a:rPr lang="en-GB" sz="2600" dirty="0">
                <a:solidFill>
                  <a:srgbClr val="000000"/>
                </a:solidFill>
                <a:latin typeface="Calibri" panose="020F0502020204030204" pitchFamily="34" charset="0"/>
                <a:cs typeface="Calibri" panose="020F0502020204030204" pitchFamily="34" charset="0"/>
              </a:rPr>
              <a:t>We</a:t>
            </a:r>
            <a:r>
              <a:rPr lang="en-GB" sz="2600" b="0" i="0" dirty="0">
                <a:solidFill>
                  <a:srgbClr val="000000"/>
                </a:solidFill>
                <a:effectLst/>
                <a:latin typeface="Calibri" panose="020F0502020204030204" pitchFamily="34" charset="0"/>
                <a:cs typeface="Calibri" panose="020F0502020204030204" pitchFamily="34" charset="0"/>
              </a:rPr>
              <a:t> serve over 200 degrees, so knowledge of disciplinary writing must be co-constructed with our students. This means we:</a:t>
            </a:r>
          </a:p>
          <a:p>
            <a:pPr marL="0" indent="0">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r>
              <a:rPr lang="en-GB" sz="2600" b="0" i="0" dirty="0">
                <a:solidFill>
                  <a:srgbClr val="000000"/>
                </a:solidFill>
                <a:effectLst/>
                <a:latin typeface="Calibri" panose="020F0502020204030204" pitchFamily="34" charset="0"/>
                <a:cs typeface="Calibri" panose="020F0502020204030204" pitchFamily="34" charset="0"/>
              </a:rPr>
              <a:t> </a:t>
            </a:r>
            <a:endParaRPr lang="en-GB" sz="26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72D039-5F58-3E1F-397A-A03A3B5756E1}"/>
              </a:ext>
            </a:extLst>
          </p:cNvPr>
          <p:cNvSpPr txBox="1"/>
          <p:nvPr/>
        </p:nvSpPr>
        <p:spPr>
          <a:xfrm>
            <a:off x="0" y="2847943"/>
            <a:ext cx="11707090" cy="1692771"/>
          </a:xfrm>
          <a:prstGeom prst="rect">
            <a:avLst/>
          </a:prstGeom>
          <a:noFill/>
        </p:spPr>
        <p:txBody>
          <a:bodyPr wrap="square" rtlCol="0">
            <a:spAutoFit/>
          </a:bodyPr>
          <a:lstStyle/>
          <a:p>
            <a:pPr marL="742950" marR="0" lvl="1" indent="-285750" algn="l" defTabSz="914400" rtl="0" eaLnBrk="0" fontAlgn="base" latinLnBrk="0" hangingPunct="0">
              <a:lnSpc>
                <a:spcPct val="100000"/>
              </a:lnSpc>
              <a:spcBef>
                <a:spcPct val="0"/>
              </a:spcBef>
              <a:spcAft>
                <a:spcPct val="0"/>
              </a:spcAft>
              <a:buClrTx/>
              <a:buSzTx/>
              <a:buFont typeface="Wingdings" pitchFamily="2" charset="2"/>
              <a:buChar char="Ø"/>
              <a:tabLst/>
              <a:defRPr/>
            </a:pPr>
            <a:r>
              <a:rPr kumimoji="0" lang="en-GB"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encourage exploration of disciplinary writing using students’ choice of published texts and student writing samples.</a:t>
            </a:r>
          </a:p>
          <a:p>
            <a:pPr marL="742950" marR="0" lvl="1" indent="-285750" algn="l" defTabSz="914400" rtl="0" eaLnBrk="0" fontAlgn="base" latinLnBrk="0" hangingPunct="0">
              <a:lnSpc>
                <a:spcPct val="100000"/>
              </a:lnSpc>
              <a:spcBef>
                <a:spcPct val="0"/>
              </a:spcBef>
              <a:spcAft>
                <a:spcPct val="0"/>
              </a:spcAft>
              <a:buClrTx/>
              <a:buSzTx/>
              <a:buFont typeface="Wingdings" pitchFamily="2" charset="2"/>
              <a:buChar char="Ø"/>
              <a:tabLst/>
              <a:defRPr/>
            </a:pPr>
            <a:r>
              <a:rPr kumimoji="0" lang="en-GB" sz="2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design noticing activities to help teachers and students develop a co-constructed understanding of disciplinary writing. </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 Placeholder 4" descr="Text">
            <a:extLst>
              <a:ext uri="{FF2B5EF4-FFF2-40B4-BE49-F238E27FC236}">
                <a16:creationId xmlns:a16="http://schemas.microsoft.com/office/drawing/2014/main" id="{A6E6F1CB-647B-262B-4765-C8743A5F5B73}"/>
              </a:ext>
            </a:extLst>
          </p:cNvPr>
          <p:cNvSpPr txBox="1">
            <a:spLocks/>
          </p:cNvSpPr>
          <p:nvPr/>
        </p:nvSpPr>
        <p:spPr bwMode="auto">
          <a:xfrm>
            <a:off x="308429" y="4823840"/>
            <a:ext cx="11296513" cy="8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kern="1200" baseline="0">
                <a:solidFill>
                  <a:schemeClr val="tx1"/>
                </a:solidFill>
                <a:latin typeface="+mn-lt"/>
                <a:ea typeface="+mn-ea"/>
                <a:cs typeface="+mn-cs"/>
              </a:defRPr>
            </a:lvl1pPr>
            <a:lvl2pPr marL="222250" indent="-222250" algn="l" rtl="0" eaLnBrk="1" fontAlgn="base" hangingPunct="1">
              <a:lnSpc>
                <a:spcPct val="100000"/>
              </a:lnSpc>
              <a:spcBef>
                <a:spcPts val="0"/>
              </a:spcBef>
              <a:spcAft>
                <a:spcPct val="0"/>
              </a:spcAft>
              <a:buSzPct val="80000"/>
              <a:buFont typeface="Arial" panose="020B0604020202020204" pitchFamily="34" charset="0"/>
              <a:buChar char="•"/>
              <a:tabLst/>
              <a:defRPr sz="2400" kern="1200">
                <a:solidFill>
                  <a:schemeClr val="tx1"/>
                </a:solidFill>
                <a:latin typeface="+mn-lt"/>
                <a:ea typeface="+mn-ea"/>
                <a:cs typeface="+mn-cs"/>
              </a:defRPr>
            </a:lvl2pPr>
            <a:lvl3pPr marL="222250" indent="-211138" algn="l" rtl="0" eaLnBrk="1" fontAlgn="base" hangingPunct="1">
              <a:lnSpc>
                <a:spcPct val="100000"/>
              </a:lnSpc>
              <a:spcBef>
                <a:spcPts val="500"/>
              </a:spcBef>
              <a:spcAft>
                <a:spcPct val="0"/>
              </a:spcAft>
              <a:buSzPct val="80000"/>
              <a:buFont typeface="Arial" panose="020B0604020202020204" pitchFamily="34" charset="0"/>
              <a:buChar char="•"/>
              <a:tabLst/>
              <a:defRPr sz="1800" kern="1200" baseline="0">
                <a:solidFill>
                  <a:schemeClr val="tx1"/>
                </a:solidFill>
                <a:latin typeface="+mn-lt"/>
                <a:ea typeface="+mn-ea"/>
                <a:cs typeface="+mn-cs"/>
              </a:defRPr>
            </a:lvl3pPr>
            <a:lvl4pPr marL="11112" marR="0" indent="0" algn="l" defTabSz="914400" rtl="0" eaLnBrk="1" fontAlgn="base" latinLnBrk="0" hangingPunct="1">
              <a:lnSpc>
                <a:spcPct val="100000"/>
              </a:lnSpc>
              <a:spcBef>
                <a:spcPts val="500"/>
              </a:spcBef>
              <a:spcAft>
                <a:spcPct val="0"/>
              </a:spcAft>
              <a:buClrTx/>
              <a:buSzPct val="80000"/>
              <a:buFont typeface="Arial" panose="020B0604020202020204" pitchFamily="34" charset="0"/>
              <a:buNone/>
              <a:tabLst/>
              <a:defRPr kern="1200">
                <a:solidFill>
                  <a:schemeClr val="tx1"/>
                </a:solidFill>
                <a:latin typeface="+mn-lt"/>
                <a:ea typeface="+mn-ea"/>
                <a:cs typeface="+mn-cs"/>
              </a:defRPr>
            </a:lvl4pPr>
            <a:lvl5pPr marL="180975" marR="0" indent="-180975" algn="l" defTabSz="914400" rtl="0" eaLnBrk="1" fontAlgn="base" latinLnBrk="0" hangingPunct="1">
              <a:lnSpc>
                <a:spcPct val="100000"/>
              </a:lnSpc>
              <a:spcBef>
                <a:spcPts val="500"/>
              </a:spcBef>
              <a:spcAft>
                <a:spcPct val="0"/>
              </a:spcAft>
              <a:buClrTx/>
              <a:buSzPct val="80000"/>
              <a:buFont typeface="Arial" panose="020B0604020202020204" pitchFamily="34" charset="0"/>
              <a:buChar char="•"/>
              <a:tabLs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marR="0" lvl="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000000"/>
                </a:solidFill>
                <a:effectLst/>
                <a:uLnTx/>
                <a:uFillTx/>
                <a:latin typeface="Calibri"/>
                <a:ea typeface="Calibri"/>
                <a:cs typeface="Calibri"/>
              </a:rPr>
              <a:t>Students produce an individual Research Essay</a:t>
            </a:r>
            <a:r>
              <a:rPr kumimoji="0" lang="en-GB" sz="2600" b="1" i="0" u="none" strike="noStrike" kern="1200" cap="none" spc="0" normalizeH="0" baseline="0" noProof="0" dirty="0">
                <a:ln>
                  <a:noFill/>
                </a:ln>
                <a:solidFill>
                  <a:srgbClr val="000000"/>
                </a:solidFill>
                <a:effectLst/>
                <a:uLnTx/>
                <a:uFillTx/>
                <a:latin typeface="Calibri"/>
                <a:ea typeface="Calibri"/>
                <a:cs typeface="Calibri"/>
              </a:rPr>
              <a:t>. </a:t>
            </a:r>
            <a:endParaRPr kumimoji="0" lang="en-GB"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5425" marR="0" lvl="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0000"/>
                </a:solidFill>
                <a:effectLst/>
                <a:uLnTx/>
                <a:uFillTx/>
                <a:latin typeface="Calibri"/>
                <a:ea typeface="Calibri"/>
                <a:cs typeface="Calibri"/>
              </a:rPr>
              <a:t>A key principle: </a:t>
            </a:r>
            <a:r>
              <a:rPr kumimoji="0" lang="en-GB" sz="2600" b="0" i="0" u="none" strike="noStrike" kern="1200" cap="none" spc="0" normalizeH="0" baseline="0" noProof="0" dirty="0">
                <a:ln>
                  <a:noFill/>
                </a:ln>
                <a:solidFill>
                  <a:srgbClr val="000000"/>
                </a:solidFill>
                <a:effectLst/>
                <a:uLnTx/>
                <a:uFillTx/>
                <a:latin typeface="Calibri"/>
                <a:ea typeface="Calibri"/>
                <a:cs typeface="Calibri"/>
              </a:rPr>
              <a:t>Explicit incorporation of writing research into materials design and transparency regarding EAP as an academic field.   </a:t>
            </a:r>
          </a:p>
        </p:txBody>
      </p:sp>
    </p:spTree>
    <p:extLst>
      <p:ext uri="{BB962C8B-B14F-4D97-AF65-F5344CB8AC3E}">
        <p14:creationId xmlns:p14="http://schemas.microsoft.com/office/powerpoint/2010/main" val="1584577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D143-0EB9-FC76-F610-6ACFC00185D8}"/>
              </a:ext>
            </a:extLst>
          </p:cNvPr>
          <p:cNvSpPr>
            <a:spLocks noGrp="1"/>
          </p:cNvSpPr>
          <p:nvPr>
            <p:ph type="title"/>
          </p:nvPr>
        </p:nvSpPr>
        <p:spPr>
          <a:xfrm>
            <a:off x="285307" y="99311"/>
            <a:ext cx="10515600" cy="1325563"/>
          </a:xfrm>
        </p:spPr>
        <p:txBody>
          <a:bodyPr/>
          <a:lstStyle/>
          <a:p>
            <a:r>
              <a:rPr lang="en-GB" sz="4400" b="1" dirty="0">
                <a:solidFill>
                  <a:srgbClr val="002060"/>
                </a:solidFill>
              </a:rPr>
              <a:t>Tutor Survey Responses</a:t>
            </a:r>
            <a:r>
              <a:rPr lang="en-GB" sz="4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F9F6AC1F-EA76-C3D7-60B0-B926FA71BD1F}"/>
              </a:ext>
            </a:extLst>
          </p:cNvPr>
          <p:cNvSpPr>
            <a:spLocks noGrp="1"/>
          </p:cNvSpPr>
          <p:nvPr>
            <p:ph idx="1"/>
          </p:nvPr>
        </p:nvSpPr>
        <p:spPr>
          <a:xfrm>
            <a:off x="285307" y="1275907"/>
            <a:ext cx="11410507" cy="5295014"/>
          </a:xfrm>
        </p:spPr>
        <p:txBody>
          <a:bodyPr>
            <a:normAutofit/>
          </a:bodyPr>
          <a:lstStyle/>
          <a:p>
            <a:pP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Most tutors asked students their preferred name- citing pronunciation, comfort, wanting to give the students agency as reasons why</a:t>
            </a:r>
          </a:p>
          <a:p>
            <a:pPr>
              <a:lnSpc>
                <a:spcPct val="107000"/>
              </a:lnSpc>
              <a:spcAft>
                <a:spcPts val="800"/>
              </a:spcAft>
            </a:pP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latin typeface="Calibri" panose="020F0502020204030204" pitchFamily="34" charset="0"/>
                <a:ea typeface="Calibri" panose="020F0502020204030204" pitchFamily="34" charset="0"/>
                <a:cs typeface="Times New Roman" panose="02020603050405020304" pitchFamily="18" charset="0"/>
              </a:rPr>
              <a:t>Other tutors mentioned that students usually tell them or they expect the students to tell them if they had a preferred name</a:t>
            </a:r>
          </a:p>
          <a:p>
            <a:pPr>
              <a:lnSpc>
                <a:spcPct val="107000"/>
              </a:lnSpc>
              <a:spcAft>
                <a:spcPts val="800"/>
              </a:spcAft>
            </a:pP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All tutors believed that it is important to use a student’s preferred name</a:t>
            </a:r>
          </a:p>
          <a:p>
            <a:pPr>
              <a:lnSpc>
                <a:spcPct val="107000"/>
              </a:lnSpc>
              <a:spcAft>
                <a:spcPts val="800"/>
              </a:spcAft>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p>
        </p:txBody>
      </p:sp>
      <p:sp>
        <p:nvSpPr>
          <p:cNvPr id="4" name="Rectangle: Rounded Corners 3">
            <a:extLst>
              <a:ext uri="{FF2B5EF4-FFF2-40B4-BE49-F238E27FC236}">
                <a16:creationId xmlns:a16="http://schemas.microsoft.com/office/drawing/2014/main" id="{E158743C-4E9E-83AC-E140-E75990351463}"/>
              </a:ext>
            </a:extLst>
          </p:cNvPr>
          <p:cNvSpPr/>
          <p:nvPr/>
        </p:nvSpPr>
        <p:spPr>
          <a:xfrm>
            <a:off x="496186" y="2248786"/>
            <a:ext cx="6958973" cy="1180214"/>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“It seems more respectful, helps promote their sense of identity and agency, and supports a trusting student/tutor relationship.”</a:t>
            </a:r>
          </a:p>
        </p:txBody>
      </p:sp>
      <p:sp>
        <p:nvSpPr>
          <p:cNvPr id="5" name="Rectangle: Rounded Corners 4">
            <a:extLst>
              <a:ext uri="{FF2B5EF4-FFF2-40B4-BE49-F238E27FC236}">
                <a16:creationId xmlns:a16="http://schemas.microsoft.com/office/drawing/2014/main" id="{7207751E-8F8C-CE66-3259-4C6EDC270F66}"/>
              </a:ext>
            </a:extLst>
          </p:cNvPr>
          <p:cNvSpPr/>
          <p:nvPr/>
        </p:nvSpPr>
        <p:spPr>
          <a:xfrm>
            <a:off x="7673163" y="2227576"/>
            <a:ext cx="3955312" cy="1180214"/>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“To give them the option and be comfortable in the classroom.”</a:t>
            </a:r>
          </a:p>
        </p:txBody>
      </p:sp>
      <p:sp>
        <p:nvSpPr>
          <p:cNvPr id="6" name="Rectangle: Rounded Corners 5">
            <a:extLst>
              <a:ext uri="{FF2B5EF4-FFF2-40B4-BE49-F238E27FC236}">
                <a16:creationId xmlns:a16="http://schemas.microsoft.com/office/drawing/2014/main" id="{4D895D6D-29BE-8005-58F8-AA89FAECDE5C}"/>
              </a:ext>
            </a:extLst>
          </p:cNvPr>
          <p:cNvSpPr/>
          <p:nvPr/>
        </p:nvSpPr>
        <p:spPr>
          <a:xfrm>
            <a:off x="529856" y="4387847"/>
            <a:ext cx="3999614" cy="779576"/>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“They'd then usually tell me: 'You can call me ...'”</a:t>
            </a:r>
          </a:p>
        </p:txBody>
      </p:sp>
      <p:sp>
        <p:nvSpPr>
          <p:cNvPr id="7" name="Rectangle: Rounded Corners 6">
            <a:extLst>
              <a:ext uri="{FF2B5EF4-FFF2-40B4-BE49-F238E27FC236}">
                <a16:creationId xmlns:a16="http://schemas.microsoft.com/office/drawing/2014/main" id="{C46B7549-8C9A-8E05-58E9-88146E8B31CC}"/>
              </a:ext>
            </a:extLst>
          </p:cNvPr>
          <p:cNvSpPr/>
          <p:nvPr/>
        </p:nvSpPr>
        <p:spPr>
          <a:xfrm>
            <a:off x="4774019" y="4387847"/>
            <a:ext cx="6615224" cy="779576"/>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 use the given name and expect them to tell me if they have a preferred one.'”</a:t>
            </a:r>
          </a:p>
        </p:txBody>
      </p:sp>
      <p:sp>
        <p:nvSpPr>
          <p:cNvPr id="8" name="Rectangle: Rounded Corners 7">
            <a:extLst>
              <a:ext uri="{FF2B5EF4-FFF2-40B4-BE49-F238E27FC236}">
                <a16:creationId xmlns:a16="http://schemas.microsoft.com/office/drawing/2014/main" id="{707BD825-402D-2A69-1C27-B1A85B29A099}"/>
              </a:ext>
            </a:extLst>
          </p:cNvPr>
          <p:cNvSpPr/>
          <p:nvPr/>
        </p:nvSpPr>
        <p:spPr>
          <a:xfrm>
            <a:off x="496186" y="5736369"/>
            <a:ext cx="11132289" cy="1013493"/>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“It's an important first step in making an effort to 'see and hear' them for who they want to be 'seen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and heard’ as”</a:t>
            </a: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825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9DCE-9D75-A05E-06AC-EC4D25097D5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3A24A4-A2CE-4EB5-9EC5-A51347BA1B73}"/>
              </a:ext>
            </a:extLst>
          </p:cNvPr>
          <p:cNvSpPr>
            <a:spLocks noGrp="1"/>
          </p:cNvSpPr>
          <p:nvPr>
            <p:ph idx="1"/>
          </p:nvPr>
        </p:nvSpPr>
        <p:spPr>
          <a:xfrm>
            <a:off x="285307" y="191386"/>
            <a:ext cx="11410507" cy="6379535"/>
          </a:xfrm>
        </p:spPr>
        <p:txBody>
          <a:bodyPr>
            <a:normAutofit/>
          </a:bodyPr>
          <a:lstStyle/>
          <a:p>
            <a:pP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Most tutors mentioned pronunciation as a reason why students might use a preferred name- </a:t>
            </a:r>
            <a:r>
              <a:rPr lang="en-GB" sz="2400" kern="100" dirty="0">
                <a:latin typeface="Calibri" panose="020F0502020204030204" pitchFamily="34" charset="0"/>
                <a:ea typeface="Calibri" panose="020F0502020204030204" pitchFamily="34" charset="0"/>
                <a:cs typeface="Times New Roman" panose="02020603050405020304" pitchFamily="18" charset="0"/>
              </a:rPr>
              <a:t>Students’ own sense of identity and name assigned by a teacher were also given as reasons</a:t>
            </a:r>
          </a:p>
          <a:p>
            <a:pPr>
              <a:lnSpc>
                <a:spcPct val="107000"/>
              </a:lnSpc>
              <a:spcAft>
                <a:spcPts val="800"/>
              </a:spcAft>
            </a:pP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latin typeface="Calibri" panose="020F0502020204030204" pitchFamily="34" charset="0"/>
                <a:ea typeface="Calibri" panose="020F0502020204030204" pitchFamily="34" charset="0"/>
                <a:cs typeface="Times New Roman" panose="02020603050405020304" pitchFamily="18" charset="0"/>
              </a:rPr>
              <a:t>Some tutors expressed some unease about students using preferred names rather than their given one</a:t>
            </a:r>
          </a:p>
          <a:p>
            <a:pPr>
              <a:lnSpc>
                <a:spcPct val="107000"/>
              </a:lnSpc>
              <a:spcAft>
                <a:spcPts val="800"/>
              </a:spcAft>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p>
        </p:txBody>
      </p:sp>
      <p:sp>
        <p:nvSpPr>
          <p:cNvPr id="7" name="Rectangle: Rounded Corners 6">
            <a:extLst>
              <a:ext uri="{FF2B5EF4-FFF2-40B4-BE49-F238E27FC236}">
                <a16:creationId xmlns:a16="http://schemas.microsoft.com/office/drawing/2014/main" id="{591262AB-3C7A-3629-F9BF-4E459DD7D781}"/>
              </a:ext>
            </a:extLst>
          </p:cNvPr>
          <p:cNvSpPr/>
          <p:nvPr/>
        </p:nvSpPr>
        <p:spPr>
          <a:xfrm>
            <a:off x="496186" y="1605517"/>
            <a:ext cx="5426149" cy="154172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“Some may believe - perhaps correctly - (and there could be crossover) that tutors cannot pronounce their given name.”</a:t>
            </a:r>
          </a:p>
        </p:txBody>
      </p:sp>
      <p:sp>
        <p:nvSpPr>
          <p:cNvPr id="8" name="Rectangle: Rounded Corners 7">
            <a:extLst>
              <a:ext uri="{FF2B5EF4-FFF2-40B4-BE49-F238E27FC236}">
                <a16:creationId xmlns:a16="http://schemas.microsoft.com/office/drawing/2014/main" id="{71AF01FD-D7F6-EBD9-1323-45D8BD4DE5C5}"/>
              </a:ext>
            </a:extLst>
          </p:cNvPr>
          <p:cNvSpPr/>
          <p:nvPr/>
        </p:nvSpPr>
        <p:spPr>
          <a:xfrm>
            <a:off x="6269667" y="1605516"/>
            <a:ext cx="5426149" cy="1541721"/>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“they identify with a slightly different version of themselves that might be recorded on a register.”</a:t>
            </a:r>
          </a:p>
        </p:txBody>
      </p:sp>
      <p:sp>
        <p:nvSpPr>
          <p:cNvPr id="9" name="Rectangle: Rounded Corners 8">
            <a:extLst>
              <a:ext uri="{FF2B5EF4-FFF2-40B4-BE49-F238E27FC236}">
                <a16:creationId xmlns:a16="http://schemas.microsoft.com/office/drawing/2014/main" id="{B639754E-7C7E-261D-49E3-7BD29B4666E9}"/>
              </a:ext>
            </a:extLst>
          </p:cNvPr>
          <p:cNvSpPr/>
          <p:nvPr/>
        </p:nvSpPr>
        <p:spPr>
          <a:xfrm>
            <a:off x="496187" y="4561367"/>
            <a:ext cx="4570335" cy="1864466"/>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“I’m not a big fan of this practice since it seems more about catering to the needs of Western speakers than the students' own preferences”</a:t>
            </a:r>
          </a:p>
        </p:txBody>
      </p:sp>
      <p:sp>
        <p:nvSpPr>
          <p:cNvPr id="10" name="Rectangle: Rounded Corners 9">
            <a:extLst>
              <a:ext uri="{FF2B5EF4-FFF2-40B4-BE49-F238E27FC236}">
                <a16:creationId xmlns:a16="http://schemas.microsoft.com/office/drawing/2014/main" id="{6F053EDB-AC3A-68C6-3BAA-2ECE700C92A9}"/>
              </a:ext>
            </a:extLst>
          </p:cNvPr>
          <p:cNvSpPr/>
          <p:nvPr/>
        </p:nvSpPr>
        <p:spPr>
          <a:xfrm>
            <a:off x="5178490" y="4561366"/>
            <a:ext cx="6728203" cy="2105247"/>
          </a:xfrm>
          <a:prstGeom prst="round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“So, for Chinese students it may be that they have been given a nickname by a former teacher or chosen it themselves to give them a more Western sounding name. For these students, I really encourage them to use their Chinese name instead of a Western nickname.”</a:t>
            </a:r>
          </a:p>
        </p:txBody>
      </p:sp>
    </p:spTree>
    <p:extLst>
      <p:ext uri="{BB962C8B-B14F-4D97-AF65-F5344CB8AC3E}">
        <p14:creationId xmlns:p14="http://schemas.microsoft.com/office/powerpoint/2010/main" val="148835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72AC-5E93-39FC-5DD3-2B450243C3C7}"/>
              </a:ext>
            </a:extLst>
          </p:cNvPr>
          <p:cNvSpPr>
            <a:spLocks noGrp="1"/>
          </p:cNvSpPr>
          <p:nvPr>
            <p:ph type="title"/>
          </p:nvPr>
        </p:nvSpPr>
        <p:spPr>
          <a:xfrm>
            <a:off x="838200" y="18255"/>
            <a:ext cx="10515600" cy="1325563"/>
          </a:xfrm>
        </p:spPr>
        <p:txBody>
          <a:bodyPr/>
          <a:lstStyle/>
          <a:p>
            <a:r>
              <a:rPr lang="en-GB" sz="4400" b="1" dirty="0">
                <a:solidFill>
                  <a:srgbClr val="002060"/>
                </a:solidFill>
              </a:rPr>
              <a:t>Conclusions and implications</a:t>
            </a:r>
            <a:endParaRPr lang="en-GB" dirty="0"/>
          </a:p>
        </p:txBody>
      </p:sp>
      <p:sp>
        <p:nvSpPr>
          <p:cNvPr id="3" name="Content Placeholder 2">
            <a:extLst>
              <a:ext uri="{FF2B5EF4-FFF2-40B4-BE49-F238E27FC236}">
                <a16:creationId xmlns:a16="http://schemas.microsoft.com/office/drawing/2014/main" id="{D5CE2B9D-739B-B4EF-2A80-E85B3A2D9C06}"/>
              </a:ext>
            </a:extLst>
          </p:cNvPr>
          <p:cNvSpPr>
            <a:spLocks noGrp="1"/>
          </p:cNvSpPr>
          <p:nvPr>
            <p:ph idx="1"/>
          </p:nvPr>
        </p:nvSpPr>
        <p:spPr>
          <a:xfrm>
            <a:off x="838200" y="1166327"/>
            <a:ext cx="10515600" cy="5010636"/>
          </a:xfrm>
        </p:spPr>
        <p:txBody>
          <a:bodyPr>
            <a:normAutofit fontScale="70000" lnSpcReduction="20000"/>
          </a:bodyPr>
          <a:lstStyle/>
          <a:p>
            <a:pPr>
              <a:lnSpc>
                <a:spcPct val="160000"/>
              </a:lnSpc>
            </a:pPr>
            <a:r>
              <a:rPr lang="en-GB" sz="3200" dirty="0"/>
              <a:t>Students appreciate being asked for a preferred name, even those who use their given name</a:t>
            </a:r>
          </a:p>
          <a:p>
            <a:pPr>
              <a:lnSpc>
                <a:spcPct val="160000"/>
              </a:lnSpc>
            </a:pPr>
            <a:r>
              <a:rPr lang="en-GB" sz="3200" dirty="0"/>
              <a:t>Students in general recognise that the tutors are trying to be respectful and inclusive</a:t>
            </a:r>
          </a:p>
          <a:p>
            <a:pPr>
              <a:lnSpc>
                <a:spcPct val="160000"/>
              </a:lnSpc>
            </a:pPr>
            <a:r>
              <a:rPr lang="en-GB" sz="3200" dirty="0"/>
              <a:t>The reasons that students give for using a preferred name are more varied and complex than some tutors anticipated</a:t>
            </a:r>
          </a:p>
          <a:p>
            <a:pPr>
              <a:lnSpc>
                <a:spcPct val="160000"/>
              </a:lnSpc>
            </a:pPr>
            <a:r>
              <a:rPr lang="en-GB" sz="3200" dirty="0"/>
              <a:t>Tutors might need to </a:t>
            </a:r>
            <a:r>
              <a:rPr lang="en-GB" sz="3200"/>
              <a:t>revisit their own </a:t>
            </a:r>
            <a:r>
              <a:rPr lang="en-GB" sz="3200" dirty="0"/>
              <a:t>assumptions around why students use a preferred name</a:t>
            </a:r>
          </a:p>
          <a:p>
            <a:pPr>
              <a:lnSpc>
                <a:spcPct val="160000"/>
              </a:lnSpc>
            </a:pPr>
            <a:r>
              <a:rPr lang="en-GB" sz="3200" dirty="0"/>
              <a:t>Both tutors and students may benefit from an open discussion on the subject of names at the start of a new course</a:t>
            </a:r>
            <a:endParaRPr lang="en-GB" sz="2400" dirty="0"/>
          </a:p>
        </p:txBody>
      </p:sp>
    </p:spTree>
    <p:extLst>
      <p:ext uri="{BB962C8B-B14F-4D97-AF65-F5344CB8AC3E}">
        <p14:creationId xmlns:p14="http://schemas.microsoft.com/office/powerpoint/2010/main" val="427825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C9FB-A91D-E606-DC94-1E48EFA043EC}"/>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E47DFC8-5B45-3FE4-FD27-CFC33274D4B0}"/>
              </a:ext>
            </a:extLst>
          </p:cNvPr>
          <p:cNvSpPr txBox="1">
            <a:spLocks/>
          </p:cNvSpPr>
          <p:nvPr/>
        </p:nvSpPr>
        <p:spPr>
          <a:xfrm>
            <a:off x="6657715" y="467271"/>
            <a:ext cx="4195674" cy="205252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Aptos Display" panose="02110004020202020204"/>
                <a:ea typeface="+mn-ea"/>
                <a:cs typeface="+mn-cs"/>
              </a:rPr>
              <a:t>Something still bothered me….</a:t>
            </a:r>
          </a:p>
        </p:txBody>
      </p:sp>
      <p:pic>
        <p:nvPicPr>
          <p:cNvPr id="10" name="Picture 9">
            <a:extLst>
              <a:ext uri="{FF2B5EF4-FFF2-40B4-BE49-F238E27FC236}">
                <a16:creationId xmlns:a16="http://schemas.microsoft.com/office/drawing/2014/main" id="{6E2372E6-4879-53B4-3AC3-27024C42D135}"/>
              </a:ext>
            </a:extLst>
          </p:cNvPr>
          <p:cNvPicPr>
            <a:picLocks noChangeAspect="1"/>
          </p:cNvPicPr>
          <p:nvPr/>
        </p:nvPicPr>
        <p:blipFill rotWithShape="1">
          <a:blip r:embed="rId2"/>
          <a:srcRect r="3" b="675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7" name="Content Placeholder 6">
            <a:extLst>
              <a:ext uri="{FF2B5EF4-FFF2-40B4-BE49-F238E27FC236}">
                <a16:creationId xmlns:a16="http://schemas.microsoft.com/office/drawing/2014/main" id="{B9171995-F385-90AB-B84E-90778AFFEACB}"/>
              </a:ext>
            </a:extLst>
          </p:cNvPr>
          <p:cNvSpPr>
            <a:spLocks noGrp="1"/>
          </p:cNvSpPr>
          <p:nvPr>
            <p:ph idx="1"/>
          </p:nvPr>
        </p:nvSpPr>
        <p:spPr>
          <a:xfrm>
            <a:off x="6657715" y="2990818"/>
            <a:ext cx="4195673" cy="2913872"/>
          </a:xfrm>
        </p:spPr>
        <p:txBody>
          <a:bodyPr vert="horz" lIns="91440" tIns="45720" rIns="91440" bIns="45720" rtlCol="0" anchor="t">
            <a:normAutofit/>
          </a:bodyPr>
          <a:lstStyle/>
          <a:p>
            <a:endParaRPr lang="en-US" sz="2000">
              <a:solidFill>
                <a:schemeClr val="tx1">
                  <a:alpha val="80000"/>
                </a:schemeClr>
              </a:solidFill>
            </a:endParaRPr>
          </a:p>
        </p:txBody>
      </p:sp>
      <p:sp>
        <p:nvSpPr>
          <p:cNvPr id="2" name="Speech Bubble: Rectangle with Corners Rounded 1">
            <a:extLst>
              <a:ext uri="{FF2B5EF4-FFF2-40B4-BE49-F238E27FC236}">
                <a16:creationId xmlns:a16="http://schemas.microsoft.com/office/drawing/2014/main" id="{9BAC63AF-7117-420F-AFB0-1737E33E9D68}"/>
              </a:ext>
            </a:extLst>
          </p:cNvPr>
          <p:cNvSpPr/>
          <p:nvPr/>
        </p:nvSpPr>
        <p:spPr>
          <a:xfrm>
            <a:off x="7612381" y="4217669"/>
            <a:ext cx="4576572" cy="2594869"/>
          </a:xfrm>
          <a:prstGeom prst="wedgeRoundRectCallout">
            <a:avLst>
              <a:gd name="adj1" fmla="val 2654"/>
              <a:gd name="adj2" fmla="val 371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I encourage them to use their Chinese names</a:t>
            </a:r>
          </a:p>
        </p:txBody>
      </p:sp>
      <p:sp>
        <p:nvSpPr>
          <p:cNvPr id="6" name="Speech Bubble: Rectangle with Corners Rounded 5">
            <a:extLst>
              <a:ext uri="{FF2B5EF4-FFF2-40B4-BE49-F238E27FC236}">
                <a16:creationId xmlns:a16="http://schemas.microsoft.com/office/drawing/2014/main" id="{882134EB-E6F4-399C-88DA-0C56C473438E}"/>
              </a:ext>
            </a:extLst>
          </p:cNvPr>
          <p:cNvSpPr/>
          <p:nvPr/>
        </p:nvSpPr>
        <p:spPr>
          <a:xfrm>
            <a:off x="7389538" y="45461"/>
            <a:ext cx="4799414" cy="3897889"/>
          </a:xfrm>
          <a:prstGeom prst="wedgeRoundRectCallout">
            <a:avLst>
              <a:gd name="adj1" fmla="val 20814"/>
              <a:gd name="adj2" fmla="val 292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I’m not a big fan of this practice since it seems more about catering to the needs of Western speakers than the students' own preferences</a:t>
            </a:r>
          </a:p>
        </p:txBody>
      </p:sp>
      <p:sp>
        <p:nvSpPr>
          <p:cNvPr id="8" name="Speech Bubble: Rectangle with Corners Rounded 7">
            <a:extLst>
              <a:ext uri="{FF2B5EF4-FFF2-40B4-BE49-F238E27FC236}">
                <a16:creationId xmlns:a16="http://schemas.microsoft.com/office/drawing/2014/main" id="{8C4F5681-FB89-564E-EB07-93CB4D481DE5}"/>
              </a:ext>
            </a:extLst>
          </p:cNvPr>
          <p:cNvSpPr/>
          <p:nvPr/>
        </p:nvSpPr>
        <p:spPr>
          <a:xfrm>
            <a:off x="171488" y="432174"/>
            <a:ext cx="7216525" cy="5255434"/>
          </a:xfrm>
          <a:prstGeom prst="wedgeRoundRectCallout">
            <a:avLst>
              <a:gd name="adj1" fmla="val -35044"/>
              <a:gd name="adj2" fmla="val 256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I am very pleased to see that fewer Chinese students are now using Western-style names and are tending much more to stick with their given Chinese name. This is really important and is connected to bringing their true identity to class and to intercultural communication, not least meaning that people from other countries need to learn the correct pronunciation</a:t>
            </a:r>
          </a:p>
        </p:txBody>
      </p:sp>
      <p:sp>
        <p:nvSpPr>
          <p:cNvPr id="3" name="Callout: Up Arrow 2">
            <a:extLst>
              <a:ext uri="{FF2B5EF4-FFF2-40B4-BE49-F238E27FC236}">
                <a16:creationId xmlns:a16="http://schemas.microsoft.com/office/drawing/2014/main" id="{764A9D74-ED41-2B70-C6A2-0B9979A2A207}"/>
              </a:ext>
            </a:extLst>
          </p:cNvPr>
          <p:cNvSpPr/>
          <p:nvPr/>
        </p:nvSpPr>
        <p:spPr>
          <a:xfrm>
            <a:off x="1708549" y="5687608"/>
            <a:ext cx="3224655" cy="1124930"/>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What AI thinks I look like when something is bothering me</a:t>
            </a:r>
          </a:p>
        </p:txBody>
      </p:sp>
    </p:spTree>
    <p:extLst>
      <p:ext uri="{BB962C8B-B14F-4D97-AF65-F5344CB8AC3E}">
        <p14:creationId xmlns:p14="http://schemas.microsoft.com/office/powerpoint/2010/main" val="43898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97C9FB-A91D-E606-DC94-1E48EFA043E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ontent Placeholder 2">
            <a:extLst>
              <a:ext uri="{FF2B5EF4-FFF2-40B4-BE49-F238E27FC236}">
                <a16:creationId xmlns:a16="http://schemas.microsoft.com/office/drawing/2014/main" id="{7E47DFC8-5B45-3FE4-FD27-CFC33274D4B0}"/>
              </a:ext>
            </a:extLst>
          </p:cNvPr>
          <p:cNvSpPr txBox="1">
            <a:spLocks/>
          </p:cNvSpPr>
          <p:nvPr/>
        </p:nvSpPr>
        <p:spPr>
          <a:xfrm>
            <a:off x="6657715" y="467271"/>
            <a:ext cx="4195674" cy="205252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Aptos Display" panose="02110004020202020204"/>
                <a:ea typeface="+mn-ea"/>
                <a:cs typeface="+mn-cs"/>
              </a:rPr>
              <a:t>Something still bothered me….</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6E2372E6-4879-53B4-3AC3-27024C42D135}"/>
              </a:ext>
            </a:extLst>
          </p:cNvPr>
          <p:cNvPicPr>
            <a:picLocks noChangeAspect="1"/>
          </p:cNvPicPr>
          <p:nvPr/>
        </p:nvPicPr>
        <p:blipFill rotWithShape="1">
          <a:blip r:embed="rId2"/>
          <a:srcRect r="3" b="675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Content Placeholder 6">
            <a:extLst>
              <a:ext uri="{FF2B5EF4-FFF2-40B4-BE49-F238E27FC236}">
                <a16:creationId xmlns:a16="http://schemas.microsoft.com/office/drawing/2014/main" id="{B9171995-F385-90AB-B84E-90778AFFEACB}"/>
              </a:ext>
            </a:extLst>
          </p:cNvPr>
          <p:cNvSpPr>
            <a:spLocks noGrp="1"/>
          </p:cNvSpPr>
          <p:nvPr>
            <p:ph idx="1"/>
          </p:nvPr>
        </p:nvSpPr>
        <p:spPr>
          <a:xfrm>
            <a:off x="6657715" y="2990818"/>
            <a:ext cx="4195673" cy="2913872"/>
          </a:xfrm>
        </p:spPr>
        <p:txBody>
          <a:bodyPr vert="horz" lIns="91440" tIns="45720" rIns="91440" bIns="45720" rtlCol="0" anchor="t">
            <a:normAutofit/>
          </a:bodyPr>
          <a:lstStyle/>
          <a:p>
            <a:endParaRPr lang="en-US" sz="2000">
              <a:solidFill>
                <a:schemeClr val="tx1">
                  <a:alpha val="80000"/>
                </a:schemeClr>
              </a:solidFill>
            </a:endParaRPr>
          </a:p>
        </p:txBody>
      </p:sp>
      <p:sp>
        <p:nvSpPr>
          <p:cNvPr id="2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Speech Bubble: Rectangle with Corners Rounded 17">
            <a:extLst>
              <a:ext uri="{FF2B5EF4-FFF2-40B4-BE49-F238E27FC236}">
                <a16:creationId xmlns:a16="http://schemas.microsoft.com/office/drawing/2014/main" id="{28309BFA-3D99-B8CE-96BF-E7EF2344A3F6}"/>
              </a:ext>
            </a:extLst>
          </p:cNvPr>
          <p:cNvSpPr/>
          <p:nvPr/>
        </p:nvSpPr>
        <p:spPr>
          <a:xfrm>
            <a:off x="7612381" y="4217669"/>
            <a:ext cx="4576572" cy="2594869"/>
          </a:xfrm>
          <a:prstGeom prst="wedgeRoundRectCallout">
            <a:avLst>
              <a:gd name="adj1" fmla="val 2654"/>
              <a:gd name="adj2" fmla="val 371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I encourage them to use their </a:t>
            </a:r>
            <a:r>
              <a:rPr kumimoji="0" lang="en-GB" sz="32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Chinese names</a:t>
            </a:r>
          </a:p>
        </p:txBody>
      </p:sp>
      <p:sp>
        <p:nvSpPr>
          <p:cNvPr id="20" name="Speech Bubble: Rectangle with Corners Rounded 19">
            <a:extLst>
              <a:ext uri="{FF2B5EF4-FFF2-40B4-BE49-F238E27FC236}">
                <a16:creationId xmlns:a16="http://schemas.microsoft.com/office/drawing/2014/main" id="{710E7928-480C-17F0-9C8C-22E6566F1AE9}"/>
              </a:ext>
            </a:extLst>
          </p:cNvPr>
          <p:cNvSpPr/>
          <p:nvPr/>
        </p:nvSpPr>
        <p:spPr>
          <a:xfrm>
            <a:off x="7389538" y="45461"/>
            <a:ext cx="4799414" cy="3897889"/>
          </a:xfrm>
          <a:prstGeom prst="wedgeRoundRectCallout">
            <a:avLst>
              <a:gd name="adj1" fmla="val 20814"/>
              <a:gd name="adj2" fmla="val 292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I’m not a big fan of this practice since it seems </a:t>
            </a:r>
            <a:r>
              <a:rPr kumimoji="0" lang="en-GB" sz="32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more about catering to the needs of Western speakers </a:t>
            </a: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than the students' own preferences</a:t>
            </a:r>
          </a:p>
        </p:txBody>
      </p:sp>
      <p:sp>
        <p:nvSpPr>
          <p:cNvPr id="22" name="Speech Bubble: Rectangle with Corners Rounded 21">
            <a:extLst>
              <a:ext uri="{FF2B5EF4-FFF2-40B4-BE49-F238E27FC236}">
                <a16:creationId xmlns:a16="http://schemas.microsoft.com/office/drawing/2014/main" id="{FD1C43FB-994F-6F28-7507-D7089712D587}"/>
              </a:ext>
            </a:extLst>
          </p:cNvPr>
          <p:cNvSpPr/>
          <p:nvPr/>
        </p:nvSpPr>
        <p:spPr>
          <a:xfrm>
            <a:off x="171488" y="432174"/>
            <a:ext cx="7216525" cy="5255434"/>
          </a:xfrm>
          <a:prstGeom prst="wedgeRoundRectCallout">
            <a:avLst>
              <a:gd name="adj1" fmla="val -35044"/>
              <a:gd name="adj2" fmla="val 256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I am very pleased to see that fewer </a:t>
            </a:r>
            <a:r>
              <a:rPr kumimoji="0" lang="en-GB" sz="32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Chinese students </a:t>
            </a: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are now using </a:t>
            </a:r>
            <a:r>
              <a:rPr kumimoji="0" lang="en-GB" sz="32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Western-style</a:t>
            </a: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 names and are tending much more to stick with their given </a:t>
            </a:r>
            <a:r>
              <a:rPr kumimoji="0" lang="en-GB" sz="32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Chinese name</a:t>
            </a: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 This is really important and is connected to bringing their true identity to class and to intercultural communication, not least meaning that people from other countries need to learn the correct pronunciation</a:t>
            </a:r>
          </a:p>
        </p:txBody>
      </p:sp>
    </p:spTree>
    <p:extLst>
      <p:ext uri="{BB962C8B-B14F-4D97-AF65-F5344CB8AC3E}">
        <p14:creationId xmlns:p14="http://schemas.microsoft.com/office/powerpoint/2010/main" val="300452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97C9FB-A91D-E606-DC94-1E48EFA043E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5525E46-7ACF-43C3-F5A3-E527ED4FAB7B}"/>
              </a:ext>
            </a:extLst>
          </p:cNvPr>
          <p:cNvPicPr>
            <a:picLocks noChangeAspect="1"/>
          </p:cNvPicPr>
          <p:nvPr/>
        </p:nvPicPr>
        <p:blipFill rotWithShape="1">
          <a:blip r:embed="rId2"/>
          <a:srcRect r="-2" b="8999"/>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Content Placeholder 2">
            <a:extLst>
              <a:ext uri="{FF2B5EF4-FFF2-40B4-BE49-F238E27FC236}">
                <a16:creationId xmlns:a16="http://schemas.microsoft.com/office/drawing/2014/main" id="{7E47DFC8-5B45-3FE4-FD27-CFC33274D4B0}"/>
              </a:ext>
            </a:extLst>
          </p:cNvPr>
          <p:cNvSpPr txBox="1">
            <a:spLocks/>
          </p:cNvSpPr>
          <p:nvPr/>
        </p:nvSpPr>
        <p:spPr>
          <a:xfrm>
            <a:off x="6657715" y="2990818"/>
            <a:ext cx="4195673" cy="291387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alpha val="80000"/>
                  </a:prstClr>
                </a:solidFill>
                <a:effectLst/>
                <a:uLnTx/>
                <a:uFillTx/>
                <a:latin typeface="Aptos" panose="02110004020202020204"/>
                <a:ea typeface="+mn-ea"/>
                <a:cs typeface="+mn-cs"/>
              </a:rPr>
              <a:t>In our eagerness to show our respect to our students’ cultures, were we forgetting to give them a voice?</a:t>
            </a: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237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E43A86-253D-EA39-09DE-8A2FE9FB7840}"/>
              </a:ext>
            </a:extLst>
          </p:cNvPr>
          <p:cNvSpPr>
            <a:spLocks noGrp="1"/>
          </p:cNvSpPr>
          <p:nvPr>
            <p:ph type="title"/>
          </p:nvPr>
        </p:nvSpPr>
        <p:spPr>
          <a:xfrm>
            <a:off x="1295399" y="152988"/>
            <a:ext cx="4800600" cy="1722464"/>
          </a:xfrm>
        </p:spPr>
        <p:txBody>
          <a:bodyPr vert="horz" lIns="91440" tIns="45720" rIns="91440" bIns="45720" rtlCol="0" anchor="b">
            <a:normAutofit fontScale="90000"/>
          </a:bodyPr>
          <a:lstStyle/>
          <a:p>
            <a:r>
              <a:rPr lang="en-US" sz="4000" b="1" dirty="0">
                <a:solidFill>
                  <a:schemeClr val="bg1"/>
                </a:solidFill>
              </a:rPr>
              <a:t>Thank you</a:t>
            </a:r>
            <a:br>
              <a:rPr lang="en-US" sz="4000" b="1" dirty="0">
                <a:solidFill>
                  <a:schemeClr val="bg1"/>
                </a:solidFill>
              </a:rPr>
            </a:br>
            <a:br>
              <a:rPr lang="en-US" sz="4000" b="1" dirty="0">
                <a:solidFill>
                  <a:schemeClr val="bg1"/>
                </a:solidFill>
              </a:rPr>
            </a:br>
            <a:r>
              <a:rPr lang="en-US" sz="4000" b="1" dirty="0">
                <a:solidFill>
                  <a:schemeClr val="bg1"/>
                </a:solidFill>
              </a:rPr>
              <a:t>Any questions?</a:t>
            </a:r>
          </a:p>
        </p:txBody>
      </p:sp>
      <p:cxnSp>
        <p:nvCxnSpPr>
          <p:cNvPr id="43" name="Straight Connector 4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C94EC881-4008-6A19-44AE-AC06C9AA495E}"/>
              </a:ext>
            </a:extLst>
          </p:cNvPr>
          <p:cNvSpPr txBox="1">
            <a:spLocks/>
          </p:cNvSpPr>
          <p:nvPr/>
        </p:nvSpPr>
        <p:spPr>
          <a:xfrm>
            <a:off x="1295399" y="2476504"/>
            <a:ext cx="4800600" cy="3711571"/>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rPr>
              <a:t>Please contact me if you have anything you’d like to share or if you think you could share my surveys (especially the tutor one) at your institutions:</a:t>
            </a:r>
          </a:p>
          <a:p>
            <a:pPr marL="0" marR="0" lvl="0" indent="0" algn="l" defTabSz="914400" rtl="0" eaLnBrk="1" fontAlgn="auto" latinLnBrk="0" hangingPunct="1">
              <a:lnSpc>
                <a:spcPct val="150000"/>
              </a:lnSpc>
              <a:spcBef>
                <a:spcPct val="0"/>
              </a:spcBef>
              <a:spcAft>
                <a:spcPts val="6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endParaRPr>
          </a:p>
          <a:p>
            <a:pPr marL="457200" marR="0" lvl="0" indent="-457200" algn="l" defTabSz="914400" rtl="0" eaLnBrk="1" fontAlgn="auto" latinLnBrk="0" hangingPunct="1">
              <a:lnSpc>
                <a:spcPct val="150000"/>
              </a:lnSpc>
              <a:spcBef>
                <a:spcPct val="0"/>
              </a:spcBef>
              <a:spcAft>
                <a:spcPts val="6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rPr>
              <a:t>Contact me by email: </a:t>
            </a:r>
            <a:r>
              <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hlinkClick r:id="rId2"/>
              </a:rPr>
              <a:t>helen.m.eames@kcl.ac.uk</a:t>
            </a:r>
            <a:br>
              <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rPr>
            </a:br>
            <a:endPar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endParaRPr>
          </a:p>
          <a:p>
            <a:pPr marL="457200" marR="0" lvl="0" indent="-457200" algn="l" defTabSz="914400" rtl="0" eaLnBrk="1" fontAlgn="auto" latinLnBrk="0" hangingPunct="1">
              <a:lnSpc>
                <a:spcPct val="150000"/>
              </a:lnSpc>
              <a:spcBef>
                <a:spcPct val="0"/>
              </a:spcBef>
              <a:spcAft>
                <a:spcPts val="600"/>
              </a:spcAft>
              <a:buClrTx/>
              <a:buSzTx/>
              <a:buFontTx/>
              <a:buAutoNum type="arabicPeriod"/>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j-ea"/>
                <a:cs typeface="+mj-cs"/>
              </a:rPr>
              <a:t>Or scan the QR code &gt;&gt;&gt;&gt;&gt;</a:t>
            </a:r>
          </a:p>
        </p:txBody>
      </p:sp>
      <p:pic>
        <p:nvPicPr>
          <p:cNvPr id="4" name="Picture 3">
            <a:extLst>
              <a:ext uri="{FF2B5EF4-FFF2-40B4-BE49-F238E27FC236}">
                <a16:creationId xmlns:a16="http://schemas.microsoft.com/office/drawing/2014/main" id="{D85C846D-5BF2-3931-792B-268567FAC159}"/>
              </a:ext>
            </a:extLst>
          </p:cNvPr>
          <p:cNvPicPr>
            <a:picLocks noChangeAspect="1"/>
          </p:cNvPicPr>
          <p:nvPr/>
        </p:nvPicPr>
        <p:blipFill>
          <a:blip r:embed="rId3"/>
          <a:stretch>
            <a:fillRect/>
          </a:stretch>
        </p:blipFill>
        <p:spPr>
          <a:xfrm>
            <a:off x="8216740" y="3739695"/>
            <a:ext cx="3212921" cy="2784532"/>
          </a:xfrm>
          <a:prstGeom prst="rect">
            <a:avLst/>
          </a:prstGeom>
        </p:spPr>
      </p:pic>
      <p:sp>
        <p:nvSpPr>
          <p:cNvPr id="44" name="Rectangle 4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group of women holding up signs&#10;&#10;AI-generated content may be incorrect.">
            <a:extLst>
              <a:ext uri="{FF2B5EF4-FFF2-40B4-BE49-F238E27FC236}">
                <a16:creationId xmlns:a16="http://schemas.microsoft.com/office/drawing/2014/main" id="{2692599C-59FF-BA13-6F54-8BBB9B0AE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5413" y="425867"/>
            <a:ext cx="3588640" cy="2691480"/>
          </a:xfrm>
          <a:prstGeom prst="rect">
            <a:avLst/>
          </a:prstGeom>
        </p:spPr>
      </p:pic>
      <p:sp>
        <p:nvSpPr>
          <p:cNvPr id="45" name="Rectangle 44">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287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37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C74DBB-AA7E-0C45-CA7E-5B5A69741FC8}"/>
              </a:ext>
            </a:extLst>
          </p:cNvPr>
          <p:cNvSpPr>
            <a:spLocks noGrp="1"/>
          </p:cNvSpPr>
          <p:nvPr>
            <p:ph type="ctrTitle"/>
          </p:nvPr>
        </p:nvSpPr>
        <p:spPr>
          <a:xfrm>
            <a:off x="579120" y="1810544"/>
            <a:ext cx="10088880" cy="1791494"/>
          </a:xfrm>
        </p:spPr>
        <p:txBody>
          <a:bodyPr>
            <a:normAutofit/>
          </a:bodyPr>
          <a:lstStyle/>
          <a:p>
            <a:r>
              <a:rPr lang="en-US" sz="2700" b="1" dirty="0">
                <a:solidFill>
                  <a:schemeClr val="accent4">
                    <a:lumMod val="75000"/>
                  </a:schemeClr>
                </a:solidFill>
                <a:latin typeface="Georgia Pro Cond Semibold" panose="02040706050405020303" pitchFamily="18" charset="0"/>
              </a:rPr>
              <a:t>PowerPoint Presentations across Disciplines:</a:t>
            </a:r>
            <a:br>
              <a:rPr lang="en-US" sz="2700" b="1" dirty="0">
                <a:solidFill>
                  <a:schemeClr val="accent4">
                    <a:lumMod val="75000"/>
                  </a:schemeClr>
                </a:solidFill>
                <a:latin typeface="Georgia Pro Cond Semibold" panose="02040706050405020303" pitchFamily="18" charset="0"/>
              </a:rPr>
            </a:br>
            <a:r>
              <a:rPr lang="en-US" sz="2700" b="1" dirty="0">
                <a:solidFill>
                  <a:schemeClr val="accent4">
                    <a:lumMod val="75000"/>
                  </a:schemeClr>
                </a:solidFill>
                <a:latin typeface="Georgia Pro Cond Semibold" panose="02040706050405020303" pitchFamily="18" charset="0"/>
              </a:rPr>
              <a:t>A collaborative interaction in the Department of Political Science</a:t>
            </a:r>
            <a:br>
              <a:rPr lang="en-US" b="1" dirty="0">
                <a:solidFill>
                  <a:schemeClr val="accent4">
                    <a:lumMod val="75000"/>
                  </a:schemeClr>
                </a:solidFill>
                <a:latin typeface="Georgia Pro Cond Semibold" panose="02040706050405020303" pitchFamily="18" charset="0"/>
              </a:rPr>
            </a:br>
            <a:endParaRPr lang="it-IT" b="1" dirty="0">
              <a:solidFill>
                <a:schemeClr val="accent4">
                  <a:lumMod val="75000"/>
                </a:schemeClr>
              </a:solidFill>
              <a:latin typeface="Georgia Pro Cond Semibold" panose="02040706050405020303" pitchFamily="18" charset="0"/>
            </a:endParaRPr>
          </a:p>
        </p:txBody>
      </p:sp>
      <p:sp>
        <p:nvSpPr>
          <p:cNvPr id="3" name="Sottotitolo 2">
            <a:extLst>
              <a:ext uri="{FF2B5EF4-FFF2-40B4-BE49-F238E27FC236}">
                <a16:creationId xmlns:a16="http://schemas.microsoft.com/office/drawing/2014/main" id="{519F49CB-9129-7063-083C-0F8B3BABF3E8}"/>
              </a:ext>
            </a:extLst>
          </p:cNvPr>
          <p:cNvSpPr>
            <a:spLocks noGrp="1"/>
          </p:cNvSpPr>
          <p:nvPr>
            <p:ph type="subTitle" idx="1"/>
          </p:nvPr>
        </p:nvSpPr>
        <p:spPr/>
        <p:txBody>
          <a:bodyPr/>
          <a:lstStyle/>
          <a:p>
            <a:endParaRPr lang="it-IT"/>
          </a:p>
        </p:txBody>
      </p:sp>
      <p:pic>
        <p:nvPicPr>
          <p:cNvPr id="5" name="Immagine 4">
            <a:extLst>
              <a:ext uri="{FF2B5EF4-FFF2-40B4-BE49-F238E27FC236}">
                <a16:creationId xmlns:a16="http://schemas.microsoft.com/office/drawing/2014/main" id="{923F82FC-7362-1573-EDE4-F57C6A30B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2840486"/>
            <a:ext cx="10403342" cy="3850826"/>
          </a:xfrm>
          <a:prstGeom prst="rect">
            <a:avLst/>
          </a:prstGeom>
        </p:spPr>
      </p:pic>
      <p:pic>
        <p:nvPicPr>
          <p:cNvPr id="7" name="Immagine 6">
            <a:extLst>
              <a:ext uri="{FF2B5EF4-FFF2-40B4-BE49-F238E27FC236}">
                <a16:creationId xmlns:a16="http://schemas.microsoft.com/office/drawing/2014/main" id="{5708A143-5AE0-B379-AAEC-28A88B15C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44" y="204990"/>
            <a:ext cx="2179320" cy="1699418"/>
          </a:xfrm>
          <a:prstGeom prst="rect">
            <a:avLst/>
          </a:prstGeom>
        </p:spPr>
      </p:pic>
      <p:pic>
        <p:nvPicPr>
          <p:cNvPr id="9" name="Immagine 8">
            <a:extLst>
              <a:ext uri="{FF2B5EF4-FFF2-40B4-BE49-F238E27FC236}">
                <a16:creationId xmlns:a16="http://schemas.microsoft.com/office/drawing/2014/main" id="{54782F5C-A2DC-2C98-B5B7-5AD45C6C2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979" y="66876"/>
            <a:ext cx="1700950" cy="1791494"/>
          </a:xfrm>
          <a:prstGeom prst="rect">
            <a:avLst/>
          </a:prstGeom>
        </p:spPr>
      </p:pic>
      <p:sp>
        <p:nvSpPr>
          <p:cNvPr id="10" name="CasellaDiTesto 9">
            <a:extLst>
              <a:ext uri="{FF2B5EF4-FFF2-40B4-BE49-F238E27FC236}">
                <a16:creationId xmlns:a16="http://schemas.microsoft.com/office/drawing/2014/main" id="{A103B27C-F432-BA29-CFB1-7ED28B03191C}"/>
              </a:ext>
            </a:extLst>
          </p:cNvPr>
          <p:cNvSpPr txBox="1"/>
          <p:nvPr/>
        </p:nvSpPr>
        <p:spPr>
          <a:xfrm>
            <a:off x="2442774" y="1339640"/>
            <a:ext cx="80807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C</a:t>
            </a:r>
            <a:r>
              <a:rPr kumimoji="0" lang="en-US" sz="2400" b="1" i="0" u="none" strike="noStrike" kern="1200" cap="none" spc="0" normalizeH="0" baseline="0" noProof="0" dirty="0">
                <a:ln>
                  <a:noFill/>
                </a:ln>
                <a:solidFill>
                  <a:srgbClr val="156082"/>
                </a:solidFill>
                <a:effectLst/>
                <a:uLnTx/>
                <a:uFillTx/>
                <a:latin typeface="Comic Sans MS" panose="030F0702030302020204" pitchFamily="66" charset="0"/>
                <a:ea typeface="+mn-ea"/>
                <a:cs typeface="+mn-cs"/>
              </a:rPr>
              <a:t>r</a:t>
            </a:r>
            <a:r>
              <a:rPr kumimoji="0" lang="it-IT" sz="2400" b="1" i="0" u="none" strike="noStrike" kern="1200" cap="none" spc="0" normalizeH="0" baseline="0" noProof="0" dirty="0" err="1">
                <a:ln>
                  <a:noFill/>
                </a:ln>
                <a:solidFill>
                  <a:srgbClr val="156082"/>
                </a:solidFill>
                <a:effectLst/>
                <a:uLnTx/>
                <a:uFillTx/>
                <a:latin typeface="Cavolini" panose="03000502040302020204" pitchFamily="66" charset="0"/>
                <a:ea typeface="+mn-ea"/>
                <a:cs typeface="Cavolini" panose="03000502040302020204" pitchFamily="66" charset="0"/>
              </a:rPr>
              <a:t>istina</a:t>
            </a:r>
            <a:r>
              <a:rPr kumimoji="0" lang="it-IT" sz="2400" b="1"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 Penna</a:t>
            </a:r>
            <a:r>
              <a:rPr kumimoji="0" lang="en-US" sz="2400" b="1" i="0" u="none" strike="noStrike" kern="1200" cap="none" spc="0" normalizeH="0" baseline="0" noProof="0" dirty="0">
                <a:ln>
                  <a:noFill/>
                </a:ln>
                <a:solidFill>
                  <a:srgbClr val="156082"/>
                </a:solidFill>
                <a:effectLst/>
                <a:uLnTx/>
                <a:uFillTx/>
                <a:latin typeface="Georgia Pro Cond Semibold" panose="02040706050405020303" pitchFamily="18" charset="0"/>
                <a:ea typeface="+mn-ea"/>
                <a:cs typeface="+mn-cs"/>
              </a:rPr>
              <a:t>r</a:t>
            </a:r>
            <a:r>
              <a:rPr kumimoji="0" lang="it-IT" sz="2400" b="1"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ola</a:t>
            </a:r>
            <a:r>
              <a:rPr kumimoji="0" lang="it-IT" sz="2400" b="0"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    </a:t>
            </a:r>
            <a:r>
              <a:rPr kumimoji="0" lang="it-IT" sz="2000" b="0"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 </a:t>
            </a:r>
            <a:r>
              <a:rPr kumimoji="0" lang="it-IT" sz="2400" b="1"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&amp;</a:t>
            </a:r>
            <a:r>
              <a:rPr kumimoji="0" lang="it-IT" sz="2000" b="0"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          </a:t>
            </a:r>
            <a:r>
              <a:rPr kumimoji="0" lang="it-IT" sz="2400" b="1" i="0" u="none" strike="noStrike" kern="1200" cap="none" spc="0" normalizeH="0" baseline="0" noProof="0" dirty="0">
                <a:ln>
                  <a:noFill/>
                </a:ln>
                <a:solidFill>
                  <a:srgbClr val="156082"/>
                </a:solidFill>
                <a:effectLst/>
                <a:uLnTx/>
                <a:uFillTx/>
                <a:latin typeface="Comic Sans MS" panose="030F0702030302020204" pitchFamily="66" charset="0"/>
                <a:ea typeface="+mn-ea"/>
                <a:cs typeface="Cavolini" panose="03000502040302020204" pitchFamily="66" charset="0"/>
              </a:rPr>
              <a:t>Albe</a:t>
            </a:r>
            <a:r>
              <a:rPr kumimoji="0" lang="en-US" sz="2400" b="1" i="0" u="none" strike="noStrike" kern="1200" cap="none" spc="0" normalizeH="0" baseline="0" noProof="0" dirty="0">
                <a:ln>
                  <a:noFill/>
                </a:ln>
                <a:solidFill>
                  <a:srgbClr val="156082"/>
                </a:solidFill>
                <a:effectLst/>
                <a:uLnTx/>
                <a:uFillTx/>
                <a:latin typeface="Comic Sans MS" panose="030F0702030302020204" pitchFamily="66" charset="0"/>
                <a:ea typeface="+mn-ea"/>
                <a:cs typeface="+mn-cs"/>
              </a:rPr>
              <a:t>r</a:t>
            </a:r>
            <a:r>
              <a:rPr kumimoji="0" lang="it-IT" sz="2400" b="1"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to Co</a:t>
            </a:r>
            <a:r>
              <a:rPr kumimoji="0" lang="en-US" sz="2400" b="1" i="0" u="none" strike="noStrike" kern="1200" cap="none" spc="0" normalizeH="0" baseline="0" noProof="0" dirty="0">
                <a:ln>
                  <a:noFill/>
                </a:ln>
                <a:solidFill>
                  <a:srgbClr val="156082"/>
                </a:solidFill>
                <a:effectLst/>
                <a:uLnTx/>
                <a:uFillTx/>
                <a:latin typeface="Georgia Pro Cond Semibold" panose="02040706050405020303" pitchFamily="18" charset="0"/>
                <a:ea typeface="+mn-ea"/>
                <a:cs typeface="+mn-cs"/>
              </a:rPr>
              <a:t>r</a:t>
            </a:r>
            <a:r>
              <a:rPr kumimoji="0" lang="it-IT" sz="2400" b="1" i="0" u="none" strike="noStrike" kern="1200" cap="none" spc="0" normalizeH="0" baseline="0" noProof="0" dirty="0">
                <a:ln>
                  <a:noFill/>
                </a:ln>
                <a:solidFill>
                  <a:srgbClr val="156082"/>
                </a:solidFill>
                <a:effectLst/>
                <a:uLnTx/>
                <a:uFillTx/>
                <a:latin typeface="Cavolini" panose="03000502040302020204" pitchFamily="66" charset="0"/>
                <a:ea typeface="+mn-ea"/>
                <a:cs typeface="Cavolini" panose="03000502040302020204" pitchFamily="66" charset="0"/>
              </a:rPr>
              <a:t>bino</a:t>
            </a:r>
          </a:p>
        </p:txBody>
      </p:sp>
      <p:pic>
        <p:nvPicPr>
          <p:cNvPr id="6" name="Immagine 5">
            <a:extLst>
              <a:ext uri="{FF2B5EF4-FFF2-40B4-BE49-F238E27FC236}">
                <a16:creationId xmlns:a16="http://schemas.microsoft.com/office/drawing/2014/main" id="{A56CB4DE-E002-C93B-E0E7-F03351A9366F}"/>
              </a:ext>
            </a:extLst>
          </p:cNvPr>
          <p:cNvPicPr>
            <a:picLocks noChangeAspect="1"/>
          </p:cNvPicPr>
          <p:nvPr/>
        </p:nvPicPr>
        <p:blipFill>
          <a:blip r:embed="rId5"/>
          <a:stretch>
            <a:fillRect/>
          </a:stretch>
        </p:blipFill>
        <p:spPr>
          <a:xfrm>
            <a:off x="2298264" y="19050"/>
            <a:ext cx="8073843" cy="800139"/>
          </a:xfrm>
          <a:prstGeom prst="rect">
            <a:avLst/>
          </a:prstGeom>
        </p:spPr>
      </p:pic>
      <p:sp>
        <p:nvSpPr>
          <p:cNvPr id="11" name="CasellaDiTesto 10">
            <a:extLst>
              <a:ext uri="{FF2B5EF4-FFF2-40B4-BE49-F238E27FC236}">
                <a16:creationId xmlns:a16="http://schemas.microsoft.com/office/drawing/2014/main" id="{ED56B455-C15D-4ADD-C9C4-7A4C7DC423B8}"/>
              </a:ext>
            </a:extLst>
          </p:cNvPr>
          <p:cNvSpPr txBox="1"/>
          <p:nvPr/>
        </p:nvSpPr>
        <p:spPr>
          <a:xfrm>
            <a:off x="1819893" y="0"/>
            <a:ext cx="8814062" cy="11798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8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BALEAP 2025 </a:t>
            </a:r>
          </a:p>
          <a:p>
            <a:pPr marL="0" marR="0" lvl="0" indent="0" algn="l" defTabSz="914400" rtl="0" eaLnBrk="1" fontAlgn="auto" latinLnBrk="0" hangingPunct="1">
              <a:lnSpc>
                <a:spcPct val="100000"/>
              </a:lnSpc>
              <a:spcBef>
                <a:spcPts val="200"/>
              </a:spcBef>
              <a:spcAft>
                <a:spcPts val="8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Neue"/>
                <a:ea typeface="+mn-ea"/>
                <a:cs typeface="+mn-cs"/>
              </a:rPr>
              <a:t>Collaboration, co-creation and community: The transformative potential of </a:t>
            </a:r>
            <a:r>
              <a:rPr kumimoji="0" lang="en-US" sz="1800" b="1" i="0" u="none" strike="noStrike" kern="1200" cap="none" spc="0" normalizeH="0" baseline="0" noProof="0" dirty="0">
                <a:ln>
                  <a:noFill/>
                </a:ln>
                <a:solidFill>
                  <a:prstClr val="white"/>
                </a:solidFill>
                <a:effectLst/>
                <a:highlight>
                  <a:srgbClr val="0000FF"/>
                </a:highlight>
                <a:uLnTx/>
                <a:uFillTx/>
                <a:latin typeface="Helvetica Neue"/>
                <a:ea typeface="+mn-ea"/>
                <a:cs typeface="+mn-cs"/>
              </a:rPr>
              <a:t>EAP</a:t>
            </a:r>
          </a:p>
          <a:p>
            <a:pPr marL="0" marR="0" lvl="0" indent="0" algn="l" defTabSz="914400" rtl="0" eaLnBrk="1" fontAlgn="auto" latinLnBrk="0" hangingPunct="1">
              <a:lnSpc>
                <a:spcPct val="100000"/>
              </a:lnSpc>
              <a:spcBef>
                <a:spcPts val="200"/>
              </a:spcBef>
              <a:spcAft>
                <a:spcPts val="8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University of Plymouth, 14-17 April 2025</a:t>
            </a:r>
            <a:endParaRPr kumimoji="0" lang="en-US" sz="1800" b="1" i="0" u="none" strike="noStrike" kern="1200" cap="none" spc="0" normalizeH="0" baseline="0" noProof="0" dirty="0">
              <a:ln>
                <a:noFill/>
              </a:ln>
              <a:solidFill>
                <a:srgbClr val="00B0F0"/>
              </a:solidFill>
              <a:effectLst/>
              <a:highlight>
                <a:srgbClr val="00FFFF"/>
              </a:highlight>
              <a:uLnTx/>
              <a:uFillTx/>
              <a:latin typeface="Helvetica Neue"/>
              <a:ea typeface="+mn-ea"/>
              <a:cs typeface="+mn-cs"/>
            </a:endParaRPr>
          </a:p>
        </p:txBody>
      </p:sp>
    </p:spTree>
    <p:extLst>
      <p:ext uri="{BB962C8B-B14F-4D97-AF65-F5344CB8AC3E}">
        <p14:creationId xmlns:p14="http://schemas.microsoft.com/office/powerpoint/2010/main" val="2952225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magine 2">
            <a:extLst>
              <a:ext uri="{FF2B5EF4-FFF2-40B4-BE49-F238E27FC236}">
                <a16:creationId xmlns:a16="http://schemas.microsoft.com/office/drawing/2014/main" id="{892654F4-96AA-A31A-32CA-AD446C5FBD60}"/>
              </a:ext>
            </a:extLst>
          </p:cNvPr>
          <p:cNvPicPr>
            <a:picLocks noChangeAspect="1"/>
          </p:cNvPicPr>
          <p:nvPr/>
        </p:nvPicPr>
        <p:blipFill>
          <a:blip r:embed="rId2"/>
          <a:srcRect l="19096" r="-1" b="-1"/>
          <a:stretch/>
        </p:blipFill>
        <p:spPr>
          <a:xfrm>
            <a:off x="20" y="1282"/>
            <a:ext cx="12191980" cy="6856718"/>
          </a:xfrm>
          <a:prstGeom prst="rect">
            <a:avLst/>
          </a:prstGeom>
        </p:spPr>
      </p:pic>
    </p:spTree>
    <p:extLst>
      <p:ext uri="{BB962C8B-B14F-4D97-AF65-F5344CB8AC3E}">
        <p14:creationId xmlns:p14="http://schemas.microsoft.com/office/powerpoint/2010/main" val="3154325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1B8B6E-74D6-637A-0CFE-7692B047B18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790F1E8-37F7-6E29-919B-217B6A45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magine 2">
            <a:extLst>
              <a:ext uri="{FF2B5EF4-FFF2-40B4-BE49-F238E27FC236}">
                <a16:creationId xmlns:a16="http://schemas.microsoft.com/office/drawing/2014/main" id="{F06E2F50-E91E-3C07-E249-F749F2DC58B5}"/>
              </a:ext>
            </a:extLst>
          </p:cNvPr>
          <p:cNvPicPr>
            <a:picLocks noChangeAspect="1"/>
          </p:cNvPicPr>
          <p:nvPr/>
        </p:nvPicPr>
        <p:blipFill>
          <a:blip r:embed="rId2"/>
          <a:srcRect l="19096" r="-1" b="-1"/>
          <a:stretch/>
        </p:blipFill>
        <p:spPr>
          <a:xfrm>
            <a:off x="20" y="1282"/>
            <a:ext cx="12191980" cy="6856718"/>
          </a:xfrm>
          <a:prstGeom prst="rect">
            <a:avLst/>
          </a:prstGeom>
        </p:spPr>
      </p:pic>
      <p:sp>
        <p:nvSpPr>
          <p:cNvPr id="5" name="CasellaDiTesto 4">
            <a:extLst>
              <a:ext uri="{FF2B5EF4-FFF2-40B4-BE49-F238E27FC236}">
                <a16:creationId xmlns:a16="http://schemas.microsoft.com/office/drawing/2014/main" id="{F9A47FC2-22A9-6C9B-012C-DCC276E24587}"/>
              </a:ext>
            </a:extLst>
          </p:cNvPr>
          <p:cNvSpPr txBox="1"/>
          <p:nvPr/>
        </p:nvSpPr>
        <p:spPr>
          <a:xfrm>
            <a:off x="1339690" y="2893678"/>
            <a:ext cx="48112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Aptos" panose="02110004020202020204"/>
                <a:ea typeface="+mn-ea"/>
                <a:cs typeface="+mn-cs"/>
              </a:rPr>
              <a:t>CURRENT COHORT (1st </a:t>
            </a:r>
            <a:r>
              <a:rPr kumimoji="0" lang="it-IT" sz="1800" b="1" i="0" u="none" strike="noStrike" kern="1200" cap="none" spc="0" normalizeH="0" baseline="0" noProof="0" dirty="0" err="1">
                <a:ln>
                  <a:noFill/>
                </a:ln>
                <a:solidFill>
                  <a:srgbClr val="002060"/>
                </a:solidFill>
                <a:effectLst/>
                <a:uLnTx/>
                <a:uFillTx/>
                <a:latin typeface="Aptos" panose="02110004020202020204"/>
                <a:ea typeface="+mn-ea"/>
                <a:cs typeface="+mn-cs"/>
              </a:rPr>
              <a:t>term</a:t>
            </a:r>
            <a:r>
              <a:rPr kumimoji="0" lang="it-IT" sz="1800" b="1" i="0" u="none" strike="noStrike" kern="1200" cap="none" spc="0" normalizeH="0" baseline="0" noProof="0" dirty="0">
                <a:ln>
                  <a:noFill/>
                </a:ln>
                <a:solidFill>
                  <a:srgbClr val="002060"/>
                </a:solidFill>
                <a:effectLst/>
                <a:uLnTx/>
                <a:uFillTx/>
                <a:latin typeface="Aptos" panose="02110004020202020204"/>
                <a:ea typeface="+mn-ea"/>
                <a:cs typeface="+mn-cs"/>
              </a:rPr>
              <a:t> – </a:t>
            </a:r>
            <a:r>
              <a:rPr kumimoji="0" lang="it-IT" sz="1800" b="1" i="0" u="none" strike="noStrike" kern="1200" cap="none" spc="0" normalizeH="0" baseline="0" noProof="0" dirty="0" err="1">
                <a:ln>
                  <a:noFill/>
                </a:ln>
                <a:solidFill>
                  <a:srgbClr val="002060"/>
                </a:solidFill>
                <a:effectLst/>
                <a:uLnTx/>
                <a:uFillTx/>
                <a:latin typeface="Aptos" panose="02110004020202020204"/>
                <a:ea typeface="+mn-ea"/>
                <a:cs typeface="+mn-cs"/>
              </a:rPr>
              <a:t>Oct-Dec</a:t>
            </a:r>
            <a:r>
              <a:rPr kumimoji="0" lang="it-IT" sz="1800" b="1" i="0" u="none" strike="noStrike" kern="1200" cap="none" spc="0" normalizeH="0" baseline="0" noProof="0" dirty="0">
                <a:ln>
                  <a:noFill/>
                </a:ln>
                <a:solidFill>
                  <a:srgbClr val="002060"/>
                </a:solidFill>
                <a:effectLst/>
                <a:uLnTx/>
                <a:uFillTx/>
                <a:latin typeface="Aptos" panose="02110004020202020204"/>
                <a:ea typeface="+mn-ea"/>
                <a:cs typeface="+mn-cs"/>
              </a:rPr>
              <a:t> 2024)</a:t>
            </a:r>
          </a:p>
        </p:txBody>
      </p:sp>
      <p:pic>
        <p:nvPicPr>
          <p:cNvPr id="7" name="Immagine 6">
            <a:extLst>
              <a:ext uri="{FF2B5EF4-FFF2-40B4-BE49-F238E27FC236}">
                <a16:creationId xmlns:a16="http://schemas.microsoft.com/office/drawing/2014/main" id="{3ED1A2EB-E423-0B07-EBCC-8BD8A3B5D365}"/>
              </a:ext>
            </a:extLst>
          </p:cNvPr>
          <p:cNvPicPr>
            <a:picLocks noChangeAspect="1"/>
          </p:cNvPicPr>
          <p:nvPr/>
        </p:nvPicPr>
        <p:blipFill>
          <a:blip r:embed="rId3"/>
          <a:stretch>
            <a:fillRect/>
          </a:stretch>
        </p:blipFill>
        <p:spPr>
          <a:xfrm>
            <a:off x="605790" y="3263009"/>
            <a:ext cx="6561094" cy="2656057"/>
          </a:xfrm>
          <a:prstGeom prst="rect">
            <a:avLst/>
          </a:prstGeom>
        </p:spPr>
      </p:pic>
    </p:spTree>
    <p:extLst>
      <p:ext uri="{BB962C8B-B14F-4D97-AF65-F5344CB8AC3E}">
        <p14:creationId xmlns:p14="http://schemas.microsoft.com/office/powerpoint/2010/main" val="215224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C2F8A6DB-EE56-1B37-BE1B-97D4588F502E}"/>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314BA564-CF07-9B05-3895-462F8FE44AD7}"/>
              </a:ext>
            </a:extLst>
          </p:cNvPr>
          <p:cNvSpPr>
            <a:spLocks noGrp="1"/>
          </p:cNvSpPr>
          <p:nvPr>
            <p:ph type="title"/>
          </p:nvPr>
        </p:nvSpPr>
        <p:spPr>
          <a:xfrm>
            <a:off x="304800" y="775930"/>
            <a:ext cx="11347091" cy="637235"/>
          </a:xfrm>
        </p:spPr>
        <p:txBody>
          <a:bodyPr/>
          <a:lstStyle/>
          <a:p>
            <a:r>
              <a:rPr lang="en-GB" sz="2600" i="0">
                <a:solidFill>
                  <a:srgbClr val="500777"/>
                </a:solidFill>
                <a:effectLst/>
                <a:latin typeface="Calibri" panose="020F0502020204030204" pitchFamily="34" charset="0"/>
                <a:cs typeface="Calibri" panose="020F0502020204030204" pitchFamily="34" charset="0"/>
              </a:rPr>
              <a:t>Examples of research into published and student writing cited on the course: </a:t>
            </a:r>
            <a:endParaRPr lang="en-GB" sz="2600">
              <a:solidFill>
                <a:srgbClr val="500777"/>
              </a:solidFill>
              <a:latin typeface="Calibri" panose="020F0502020204030204" pitchFamily="34" charset="0"/>
              <a:cs typeface="Calibri" panose="020F0502020204030204" pitchFamily="34" charset="0"/>
            </a:endParaRPr>
          </a:p>
        </p:txBody>
      </p:sp>
      <p:sp>
        <p:nvSpPr>
          <p:cNvPr id="5" name="Text Placeholder 4" descr="Text">
            <a:extLst>
              <a:ext uri="{FF2B5EF4-FFF2-40B4-BE49-F238E27FC236}">
                <a16:creationId xmlns:a16="http://schemas.microsoft.com/office/drawing/2014/main" id="{76BF82B3-D7A3-7F11-BCA9-A1A7D6F2FDF4}"/>
              </a:ext>
            </a:extLst>
          </p:cNvPr>
          <p:cNvSpPr>
            <a:spLocks noGrp="1"/>
          </p:cNvSpPr>
          <p:nvPr>
            <p:ph type="body" sz="quarter" idx="13"/>
          </p:nvPr>
        </p:nvSpPr>
        <p:spPr>
          <a:xfrm>
            <a:off x="304800" y="1285554"/>
            <a:ext cx="11762510" cy="5669428"/>
          </a:xfrm>
        </p:spPr>
        <p:txBody>
          <a:bodyPr/>
          <a:lstStyle/>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Eckstein, G., Rawlins, J., Taylor, H., Briggs, H., Candland, A., Hanks, E., and Hill, S. (2022). ‘Reporting verb variation across disciplines’, </a:t>
            </a:r>
            <a:r>
              <a:rPr lang="en-GB" sz="2200" b="0" i="1">
                <a:solidFill>
                  <a:srgbClr val="000000"/>
                </a:solidFill>
                <a:effectLst/>
                <a:latin typeface="Calibri" panose="020F0502020204030204" pitchFamily="34" charset="0"/>
                <a:cs typeface="Calibri" panose="020F0502020204030204" pitchFamily="34" charset="0"/>
              </a:rPr>
              <a:t>Journal of Academic Language and Learning</a:t>
            </a:r>
            <a:r>
              <a:rPr lang="en-GB" sz="2200" b="0" i="0">
                <a:solidFill>
                  <a:srgbClr val="000000"/>
                </a:solidFill>
                <a:effectLst/>
                <a:latin typeface="Calibri" panose="020F0502020204030204" pitchFamily="34" charset="0"/>
                <a:cs typeface="Calibri" panose="020F0502020204030204" pitchFamily="34" charset="0"/>
              </a:rPr>
              <a:t>, 16(1), 59-75.  </a:t>
            </a:r>
          </a:p>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Harwood, N. (2005). ‘“We Do Not Seem to Have a Theory … The Theory I Present Here Attempts to Fill This Gap”: Inclusive and Exclusive Pronouns in Academic Writing’, </a:t>
            </a:r>
            <a:r>
              <a:rPr lang="en-GB" sz="2200" b="0" i="1">
                <a:solidFill>
                  <a:srgbClr val="000000"/>
                </a:solidFill>
                <a:effectLst/>
                <a:latin typeface="Calibri" panose="020F0502020204030204" pitchFamily="34" charset="0"/>
                <a:cs typeface="Calibri" panose="020F0502020204030204" pitchFamily="34" charset="0"/>
              </a:rPr>
              <a:t>Applied Linguistics</a:t>
            </a:r>
            <a:r>
              <a:rPr lang="en-GB" sz="2200" b="0" i="0">
                <a:solidFill>
                  <a:srgbClr val="000000"/>
                </a:solidFill>
                <a:effectLst/>
                <a:latin typeface="Calibri" panose="020F0502020204030204" pitchFamily="34" charset="0"/>
                <a:cs typeface="Calibri" panose="020F0502020204030204" pitchFamily="34" charset="0"/>
              </a:rPr>
              <a:t>, 26 (3), 343–375.  </a:t>
            </a:r>
          </a:p>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Hyland, K. (1998). ‘Boosting, hedging and the negotiation of academic knowledge’, </a:t>
            </a:r>
            <a:r>
              <a:rPr lang="en-GB" sz="2200" b="0" i="1">
                <a:solidFill>
                  <a:srgbClr val="000000"/>
                </a:solidFill>
                <a:effectLst/>
                <a:latin typeface="Calibri" panose="020F0502020204030204" pitchFamily="34" charset="0"/>
                <a:cs typeface="Calibri" panose="020F0502020204030204" pitchFamily="34" charset="0"/>
              </a:rPr>
              <a:t>Text &amp; Talk,</a:t>
            </a:r>
            <a:r>
              <a:rPr lang="en-GB" sz="2200" b="0" i="0">
                <a:solidFill>
                  <a:srgbClr val="000000"/>
                </a:solidFill>
                <a:effectLst/>
                <a:latin typeface="Calibri" panose="020F0502020204030204" pitchFamily="34" charset="0"/>
                <a:cs typeface="Calibri" panose="020F0502020204030204" pitchFamily="34" charset="0"/>
              </a:rPr>
              <a:t> 18(3), pp. 349-382. </a:t>
            </a:r>
          </a:p>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Hyland, K. (2001). ‘Humble servants of the discipline? Self-mention in research articles’, </a:t>
            </a:r>
            <a:r>
              <a:rPr lang="en-GB" sz="2200" b="0" i="1">
                <a:solidFill>
                  <a:srgbClr val="000000"/>
                </a:solidFill>
                <a:effectLst/>
                <a:latin typeface="Calibri" panose="020F0502020204030204" pitchFamily="34" charset="0"/>
                <a:cs typeface="Calibri" panose="020F0502020204030204" pitchFamily="34" charset="0"/>
              </a:rPr>
              <a:t>English for Specific Purposes</a:t>
            </a:r>
            <a:r>
              <a:rPr lang="en-GB" sz="2200" b="0" i="0">
                <a:solidFill>
                  <a:srgbClr val="000000"/>
                </a:solidFill>
                <a:effectLst/>
                <a:latin typeface="Calibri" panose="020F0502020204030204" pitchFamily="34" charset="0"/>
                <a:cs typeface="Calibri" panose="020F0502020204030204" pitchFamily="34" charset="0"/>
              </a:rPr>
              <a:t>, 20 (3), 207–226.  </a:t>
            </a:r>
          </a:p>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Nesi, H. and Gardner, S. (2012). </a:t>
            </a:r>
            <a:r>
              <a:rPr lang="en-GB" sz="2200" b="0" i="1">
                <a:solidFill>
                  <a:srgbClr val="000000"/>
                </a:solidFill>
                <a:effectLst/>
                <a:latin typeface="Calibri" panose="020F0502020204030204" pitchFamily="34" charset="0"/>
                <a:cs typeface="Calibri" panose="020F0502020204030204" pitchFamily="34" charset="0"/>
              </a:rPr>
              <a:t>Genres across the Disciplines: Student Writing in Higher Education</a:t>
            </a:r>
            <a:r>
              <a:rPr lang="en-GB" sz="2200" b="0" i="0">
                <a:solidFill>
                  <a:srgbClr val="000000"/>
                </a:solidFill>
                <a:effectLst/>
                <a:latin typeface="Calibri" panose="020F0502020204030204" pitchFamily="34" charset="0"/>
                <a:cs typeface="Calibri" panose="020F0502020204030204" pitchFamily="34" charset="0"/>
              </a:rPr>
              <a:t>. Cambridge: Cambridge University Press.    </a:t>
            </a:r>
          </a:p>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Parry, S. (1998). ‘Disciplinary Discourse in Doctoral Theses’, </a:t>
            </a:r>
            <a:r>
              <a:rPr lang="en-GB" sz="2200" b="0" i="1">
                <a:solidFill>
                  <a:srgbClr val="000000"/>
                </a:solidFill>
                <a:effectLst/>
                <a:latin typeface="Calibri" panose="020F0502020204030204" pitchFamily="34" charset="0"/>
                <a:cs typeface="Calibri" panose="020F0502020204030204" pitchFamily="34" charset="0"/>
              </a:rPr>
              <a:t>Higher Education</a:t>
            </a:r>
            <a:r>
              <a:rPr lang="en-GB" sz="2200" b="0" i="0">
                <a:solidFill>
                  <a:srgbClr val="000000"/>
                </a:solidFill>
                <a:effectLst/>
                <a:latin typeface="Calibri" panose="020F0502020204030204" pitchFamily="34" charset="0"/>
                <a:cs typeface="Calibri" panose="020F0502020204030204" pitchFamily="34" charset="0"/>
              </a:rPr>
              <a:t>, 36(3), pp.273-299. </a:t>
            </a:r>
            <a:endParaRPr lang="en-GB" sz="2200">
              <a:solidFill>
                <a:srgbClr val="000000"/>
              </a:solidFill>
              <a:latin typeface="Calibri" panose="020F0502020204030204" pitchFamily="34" charset="0"/>
              <a:cs typeface="Calibri" panose="020F0502020204030204" pitchFamily="34" charset="0"/>
            </a:endParaRPr>
          </a:p>
          <a:p>
            <a:pPr algn="l" rtl="0" fontAlgn="base">
              <a:lnSpc>
                <a:spcPct val="100000"/>
              </a:lnSpc>
              <a:buNone/>
            </a:pPr>
            <a:r>
              <a:rPr lang="en-GB" sz="2200" b="0" i="0">
                <a:solidFill>
                  <a:srgbClr val="000000"/>
                </a:solidFill>
                <a:effectLst/>
                <a:latin typeface="Calibri" panose="020F0502020204030204" pitchFamily="34" charset="0"/>
                <a:cs typeface="Calibri" panose="020F0502020204030204" pitchFamily="34" charset="0"/>
              </a:rPr>
              <a:t>Wang, X. (2022). ‘Hedging in Academic Writing: Cross-disciplinary Comparisons in the Michigan Corpus of Upper-Level Student Papers (MICUSP)’, </a:t>
            </a:r>
            <a:r>
              <a:rPr lang="en-GB" sz="2200" b="0" i="1">
                <a:solidFill>
                  <a:srgbClr val="000000"/>
                </a:solidFill>
                <a:effectLst/>
                <a:latin typeface="Calibri" panose="020F0502020204030204" pitchFamily="34" charset="0"/>
                <a:cs typeface="Calibri" panose="020F0502020204030204" pitchFamily="34" charset="0"/>
              </a:rPr>
              <a:t>JALTCALL Publications</a:t>
            </a:r>
            <a:r>
              <a:rPr lang="en-GB" sz="2200" b="0" i="0">
                <a:solidFill>
                  <a:srgbClr val="000000"/>
                </a:solidFill>
                <a:effectLst/>
                <a:latin typeface="Calibri" panose="020F0502020204030204" pitchFamily="34" charset="0"/>
                <a:cs typeface="Calibri" panose="020F0502020204030204" pitchFamily="34" charset="0"/>
              </a:rPr>
              <a:t>, PCP2021(1).  </a:t>
            </a:r>
          </a:p>
          <a:p>
            <a:pPr marL="0" indent="0">
              <a:buNone/>
            </a:pPr>
            <a:endParaRPr lang="en-GB" sz="2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0588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E7E2-B40A-F907-A31E-5580D428C56F}"/>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5BFAFBEA-B13A-BD18-32ED-F59325356103}"/>
              </a:ext>
            </a:extLst>
          </p:cNvPr>
          <p:cNvSpPr>
            <a:spLocks noGrp="1"/>
          </p:cNvSpPr>
          <p:nvPr>
            <p:ph type="title"/>
          </p:nvPr>
        </p:nvSpPr>
        <p:spPr>
          <a:xfrm>
            <a:off x="348615" y="1015670"/>
            <a:ext cx="5817870" cy="1009651"/>
          </a:xfrm>
          <a:ln w="38100">
            <a:solidFill>
              <a:srgbClr val="00B0F0"/>
            </a:solidFill>
          </a:ln>
        </p:spPr>
        <p:txBody>
          <a:bodyPr>
            <a:normAutofit/>
          </a:bodyPr>
          <a:lstStyle/>
          <a:p>
            <a:pPr algn="ctr"/>
            <a:r>
              <a:rPr lang="it-IT" sz="2400" dirty="0" err="1">
                <a:solidFill>
                  <a:schemeClr val="accent4">
                    <a:lumMod val="75000"/>
                  </a:schemeClr>
                </a:solidFill>
                <a:latin typeface="Comic Sans MS" panose="030F0702030302020204" pitchFamily="66" charset="0"/>
                <a:cs typeface="Cavolini" panose="03000502040302020204" pitchFamily="66" charset="0"/>
              </a:rPr>
              <a:t>Academic</a:t>
            </a:r>
            <a:r>
              <a:rPr lang="it-IT" sz="2400" dirty="0">
                <a:solidFill>
                  <a:schemeClr val="accent4">
                    <a:lumMod val="75000"/>
                  </a:schemeClr>
                </a:solidFill>
                <a:latin typeface="Comic Sans MS" panose="030F0702030302020204" pitchFamily="66" charset="0"/>
                <a:cs typeface="Cavolini" panose="03000502040302020204" pitchFamily="66" charset="0"/>
              </a:rPr>
              <a:t> English for </a:t>
            </a:r>
            <a:r>
              <a:rPr lang="it-IT" sz="2400" dirty="0" err="1">
                <a:solidFill>
                  <a:schemeClr val="accent4">
                    <a:lumMod val="75000"/>
                  </a:schemeClr>
                </a:solidFill>
                <a:latin typeface="Comic Sans MS" panose="030F0702030302020204" pitchFamily="66" charset="0"/>
                <a:cs typeface="Cavolini" panose="03000502040302020204" pitchFamily="66" charset="0"/>
              </a:rPr>
              <a:t>Intercultural</a:t>
            </a:r>
            <a:r>
              <a:rPr lang="it-IT" sz="2400" dirty="0">
                <a:solidFill>
                  <a:schemeClr val="accent4">
                    <a:lumMod val="75000"/>
                  </a:schemeClr>
                </a:solidFill>
                <a:latin typeface="Comic Sans MS" panose="030F0702030302020204" pitchFamily="66" charset="0"/>
                <a:cs typeface="Cavolini" panose="03000502040302020204" pitchFamily="66" charset="0"/>
              </a:rPr>
              <a:t> </a:t>
            </a:r>
            <a:r>
              <a:rPr lang="it-IT" sz="2400" dirty="0" err="1">
                <a:solidFill>
                  <a:schemeClr val="accent4">
                    <a:lumMod val="75000"/>
                  </a:schemeClr>
                </a:solidFill>
                <a:latin typeface="Comic Sans MS" panose="030F0702030302020204" pitchFamily="66" charset="0"/>
                <a:cs typeface="Cavolini" panose="03000502040302020204" pitchFamily="66" charset="0"/>
              </a:rPr>
              <a:t>Communication</a:t>
            </a:r>
            <a:r>
              <a:rPr lang="it-IT" sz="2400" dirty="0">
                <a:solidFill>
                  <a:schemeClr val="accent4">
                    <a:lumMod val="75000"/>
                  </a:schemeClr>
                </a:solidFill>
                <a:latin typeface="Comic Sans MS" panose="030F0702030302020204" pitchFamily="66" charset="0"/>
                <a:cs typeface="Cavolini" panose="03000502040302020204" pitchFamily="66" charset="0"/>
              </a:rPr>
              <a:t> (</a:t>
            </a:r>
            <a:r>
              <a:rPr lang="it-IT" sz="2400" dirty="0" err="1">
                <a:solidFill>
                  <a:schemeClr val="accent4">
                    <a:lumMod val="75000"/>
                  </a:schemeClr>
                </a:solidFill>
                <a:latin typeface="Comic Sans MS" panose="030F0702030302020204" pitchFamily="66" charset="0"/>
                <a:cs typeface="Cavolini" panose="03000502040302020204" pitchFamily="66" charset="0"/>
              </a:rPr>
              <a:t>AEfIC</a:t>
            </a:r>
            <a:r>
              <a:rPr lang="it-IT" sz="2400" dirty="0">
                <a:solidFill>
                  <a:schemeClr val="accent4">
                    <a:lumMod val="75000"/>
                  </a:schemeClr>
                </a:solidFill>
                <a:latin typeface="Comic Sans MS" panose="030F0702030302020204" pitchFamily="66" charset="0"/>
                <a:cs typeface="Cavolini" panose="03000502040302020204" pitchFamily="66" charset="0"/>
              </a:rPr>
              <a:t>)</a:t>
            </a:r>
          </a:p>
        </p:txBody>
      </p:sp>
      <p:sp>
        <p:nvSpPr>
          <p:cNvPr id="5" name="Segnaposto contenuto 4">
            <a:extLst>
              <a:ext uri="{FF2B5EF4-FFF2-40B4-BE49-F238E27FC236}">
                <a16:creationId xmlns:a16="http://schemas.microsoft.com/office/drawing/2014/main" id="{C836E3A7-FDA0-1191-1EDF-F9D3F0ECDC5F}"/>
              </a:ext>
            </a:extLst>
          </p:cNvPr>
          <p:cNvSpPr>
            <a:spLocks noGrp="1"/>
          </p:cNvSpPr>
          <p:nvPr>
            <p:ph sz="half" idx="1"/>
          </p:nvPr>
        </p:nvSpPr>
        <p:spPr>
          <a:xfrm>
            <a:off x="372723" y="2025321"/>
            <a:ext cx="5793762" cy="4351338"/>
          </a:xfrm>
          <a:ln w="38100">
            <a:solidFill>
              <a:srgbClr val="00B0F0"/>
            </a:solidFill>
          </a:ln>
        </p:spPr>
        <p:txBody>
          <a:bodyPr/>
          <a:lstStyle/>
          <a:p>
            <a:r>
              <a:rPr lang="it-IT" sz="2400" dirty="0">
                <a:solidFill>
                  <a:schemeClr val="accent4">
                    <a:lumMod val="75000"/>
                  </a:schemeClr>
                </a:solidFill>
                <a:latin typeface="Comic Sans MS" panose="030F0702030302020204" pitchFamily="66" charset="0"/>
                <a:cs typeface="Cavolini" panose="03000502040302020204" pitchFamily="66" charset="0"/>
              </a:rPr>
              <a:t>1st </a:t>
            </a:r>
            <a:r>
              <a:rPr lang="it-IT" sz="2400" dirty="0" err="1">
                <a:solidFill>
                  <a:schemeClr val="accent4">
                    <a:lumMod val="75000"/>
                  </a:schemeClr>
                </a:solidFill>
                <a:latin typeface="Comic Sans MS" panose="030F0702030302020204" pitchFamily="66" charset="0"/>
                <a:cs typeface="Cavolini" panose="03000502040302020204" pitchFamily="66" charset="0"/>
              </a:rPr>
              <a:t>year</a:t>
            </a:r>
            <a:endParaRPr lang="it-IT" sz="2400" dirty="0">
              <a:solidFill>
                <a:schemeClr val="accent4">
                  <a:lumMod val="75000"/>
                </a:schemeClr>
              </a:solidFill>
              <a:latin typeface="Comic Sans MS" panose="030F0702030302020204" pitchFamily="66" charset="0"/>
              <a:cs typeface="Cavolini" panose="03000502040302020204" pitchFamily="66" charset="0"/>
            </a:endParaRPr>
          </a:p>
          <a:p>
            <a:r>
              <a:rPr lang="it-IT" sz="2400" dirty="0">
                <a:solidFill>
                  <a:schemeClr val="accent4">
                    <a:lumMod val="75000"/>
                  </a:schemeClr>
                </a:solidFill>
                <a:latin typeface="Comic Sans MS" panose="030F0702030302020204" pitchFamily="66" charset="0"/>
                <a:cs typeface="Cavolini" panose="03000502040302020204" pitchFamily="66" charset="0"/>
              </a:rPr>
              <a:t>9 credits  -  </a:t>
            </a:r>
            <a:r>
              <a:rPr lang="en-US" sz="2400" dirty="0">
                <a:solidFill>
                  <a:schemeClr val="accent4">
                    <a:lumMod val="75000"/>
                  </a:schemeClr>
                </a:solidFill>
                <a:latin typeface="Comic Sans MS" panose="030F0702030302020204" pitchFamily="66" charset="0"/>
                <a:cs typeface="Cavolini" panose="03000502040302020204" pitchFamily="66" charset="0"/>
              </a:rPr>
              <a:t>4</a:t>
            </a:r>
            <a:r>
              <a:rPr lang="it-IT" sz="2400" dirty="0" err="1">
                <a:solidFill>
                  <a:schemeClr val="accent4">
                    <a:lumMod val="75000"/>
                  </a:schemeClr>
                </a:solidFill>
                <a:latin typeface="Comic Sans MS" panose="030F0702030302020204" pitchFamily="66" charset="0"/>
                <a:cs typeface="Cavolini" panose="03000502040302020204" pitchFamily="66" charset="0"/>
              </a:rPr>
              <a:t>hs</a:t>
            </a:r>
            <a:r>
              <a:rPr lang="it-IT" sz="2400" dirty="0">
                <a:solidFill>
                  <a:schemeClr val="accent4">
                    <a:lumMod val="75000"/>
                  </a:schemeClr>
                </a:solidFill>
                <a:latin typeface="Comic Sans MS" panose="030F0702030302020204" pitchFamily="66" charset="0"/>
                <a:cs typeface="Cavolini" panose="03000502040302020204" pitchFamily="66" charset="0"/>
              </a:rPr>
              <a:t> pe</a:t>
            </a:r>
            <a:r>
              <a:rPr lang="en-US" sz="2400" dirty="0">
                <a:solidFill>
                  <a:schemeClr val="accent4">
                    <a:lumMod val="75000"/>
                  </a:schemeClr>
                </a:solidFill>
                <a:latin typeface="Comic Sans MS" panose="030F0702030302020204" pitchFamily="66" charset="0"/>
                <a:cs typeface="Cavolini" panose="03000502040302020204" pitchFamily="66" charset="0"/>
              </a:rPr>
              <a:t>r</a:t>
            </a:r>
            <a:r>
              <a:rPr lang="it-IT" sz="2400" dirty="0">
                <a:solidFill>
                  <a:schemeClr val="accent4">
                    <a:lumMod val="75000"/>
                  </a:schemeClr>
                </a:solidFill>
                <a:latin typeface="Comic Sans MS" panose="030F0702030302020204" pitchFamily="66" charset="0"/>
                <a:cs typeface="Cavolini" panose="03000502040302020204" pitchFamily="66" charset="0"/>
              </a:rPr>
              <a:t> week</a:t>
            </a:r>
          </a:p>
          <a:p>
            <a:r>
              <a:rPr lang="it-IT" sz="2400" dirty="0">
                <a:solidFill>
                  <a:schemeClr val="accent4">
                    <a:lumMod val="75000"/>
                  </a:schemeClr>
                </a:solidFill>
                <a:latin typeface="Comic Sans MS" panose="030F0702030302020204" pitchFamily="66" charset="0"/>
                <a:cs typeface="Cavolini" panose="03000502040302020204" pitchFamily="66" charset="0"/>
              </a:rPr>
              <a:t>COURSE DELIVERY: </a:t>
            </a:r>
            <a:r>
              <a:rPr lang="it-IT" sz="2400" dirty="0" err="1">
                <a:solidFill>
                  <a:schemeClr val="accent4">
                    <a:lumMod val="75000"/>
                  </a:schemeClr>
                </a:solidFill>
                <a:latin typeface="Comic Sans MS" panose="030F0702030302020204" pitchFamily="66" charset="0"/>
                <a:cs typeface="Cavolini" panose="03000502040302020204" pitchFamily="66" charset="0"/>
              </a:rPr>
              <a:t>teacher’s</a:t>
            </a:r>
            <a:r>
              <a:rPr lang="it-IT" sz="2400" dirty="0">
                <a:solidFill>
                  <a:schemeClr val="accent4">
                    <a:lumMod val="75000"/>
                  </a:schemeClr>
                </a:solidFill>
                <a:latin typeface="Comic Sans MS" panose="030F0702030302020204" pitchFamily="66" charset="0"/>
                <a:cs typeface="Cavolini" panose="03000502040302020204" pitchFamily="66" charset="0"/>
              </a:rPr>
              <a:t> </a:t>
            </a:r>
            <a:r>
              <a:rPr lang="it-IT" sz="2400" dirty="0" err="1">
                <a:solidFill>
                  <a:schemeClr val="accent4">
                    <a:lumMod val="75000"/>
                  </a:schemeClr>
                </a:solidFill>
                <a:latin typeface="Comic Sans MS" panose="030F0702030302020204" pitchFamily="66" charset="0"/>
                <a:cs typeface="Cavolini" panose="03000502040302020204" pitchFamily="66" charset="0"/>
              </a:rPr>
              <a:t>presentations</a:t>
            </a:r>
            <a:r>
              <a:rPr lang="it-IT" sz="2400" dirty="0">
                <a:solidFill>
                  <a:schemeClr val="accent4">
                    <a:lumMod val="75000"/>
                  </a:schemeClr>
                </a:solidFill>
                <a:latin typeface="Comic Sans MS" panose="030F0702030302020204" pitchFamily="66" charset="0"/>
                <a:cs typeface="Cavolini" panose="03000502040302020204" pitchFamily="66" charset="0"/>
              </a:rPr>
              <a:t> + </a:t>
            </a:r>
            <a:r>
              <a:rPr lang="it-IT" sz="2400" dirty="0" err="1">
                <a:solidFill>
                  <a:schemeClr val="accent4">
                    <a:lumMod val="75000"/>
                  </a:schemeClr>
                </a:solidFill>
                <a:latin typeface="Comic Sans MS" panose="030F0702030302020204" pitchFamily="66" charset="0"/>
                <a:cs typeface="Cavolini" panose="03000502040302020204" pitchFamily="66" charset="0"/>
              </a:rPr>
              <a:t>student</a:t>
            </a:r>
            <a:r>
              <a:rPr lang="it-IT" sz="2400" dirty="0">
                <a:solidFill>
                  <a:schemeClr val="accent4">
                    <a:lumMod val="75000"/>
                  </a:schemeClr>
                </a:solidFill>
                <a:latin typeface="Comic Sans MS" panose="030F0702030302020204" pitchFamily="66" charset="0"/>
                <a:cs typeface="Cavolini" panose="03000502040302020204" pitchFamily="66" charset="0"/>
              </a:rPr>
              <a:t>’ activities + </a:t>
            </a:r>
            <a:r>
              <a:rPr lang="it-IT" sz="2400" dirty="0" err="1">
                <a:solidFill>
                  <a:schemeClr val="accent4">
                    <a:lumMod val="75000"/>
                  </a:schemeClr>
                </a:solidFill>
                <a:latin typeface="Comic Sans MS" panose="030F0702030302020204" pitchFamily="66" charset="0"/>
                <a:cs typeface="Cavolini" panose="03000502040302020204" pitchFamily="66" charset="0"/>
              </a:rPr>
              <a:t>students</a:t>
            </a:r>
            <a:r>
              <a:rPr lang="it-IT" sz="2400" dirty="0">
                <a:solidFill>
                  <a:schemeClr val="accent4">
                    <a:lumMod val="75000"/>
                  </a:schemeClr>
                </a:solidFill>
                <a:latin typeface="Comic Sans MS" panose="030F0702030302020204" pitchFamily="66" charset="0"/>
                <a:cs typeface="Cavolini" panose="03000502040302020204" pitchFamily="66" charset="0"/>
              </a:rPr>
              <a:t>’ </a:t>
            </a:r>
            <a:r>
              <a:rPr lang="it-IT" sz="2400" dirty="0" err="1">
                <a:solidFill>
                  <a:schemeClr val="accent4">
                    <a:lumMod val="75000"/>
                  </a:schemeClr>
                </a:solidFill>
                <a:latin typeface="Comic Sans MS" panose="030F0702030302020204" pitchFamily="66" charset="0"/>
                <a:cs typeface="Cavolini" panose="03000502040302020204" pitchFamily="66" charset="0"/>
              </a:rPr>
              <a:t>presentations</a:t>
            </a:r>
            <a:endParaRPr lang="it-IT" sz="2400" dirty="0">
              <a:solidFill>
                <a:schemeClr val="accent4">
                  <a:lumMod val="75000"/>
                </a:schemeClr>
              </a:solidFill>
              <a:latin typeface="Comic Sans MS" panose="030F0702030302020204" pitchFamily="66" charset="0"/>
              <a:cs typeface="Cavolini" panose="03000502040302020204" pitchFamily="66" charset="0"/>
            </a:endParaRPr>
          </a:p>
          <a:p>
            <a:r>
              <a:rPr lang="it-IT" sz="2400" dirty="0">
                <a:solidFill>
                  <a:schemeClr val="accent4">
                    <a:lumMod val="75000"/>
                  </a:schemeClr>
                </a:solidFill>
                <a:latin typeface="Comic Sans MS" panose="030F0702030302020204" pitchFamily="66" charset="0"/>
                <a:cs typeface="Cavolini" panose="03000502040302020204" pitchFamily="66" charset="0"/>
              </a:rPr>
              <a:t>ASSESSMENT: </a:t>
            </a:r>
          </a:p>
          <a:p>
            <a:pPr marL="0" indent="0">
              <a:spcBef>
                <a:spcPts val="0"/>
              </a:spcBef>
              <a:buNone/>
            </a:pPr>
            <a:r>
              <a:rPr lang="it-IT" sz="2400" dirty="0" err="1">
                <a:solidFill>
                  <a:schemeClr val="accent4">
                    <a:lumMod val="75000"/>
                  </a:schemeClr>
                </a:solidFill>
                <a:latin typeface="Comic Sans MS" panose="030F0702030302020204" pitchFamily="66" charset="0"/>
                <a:cs typeface="Cavolini" panose="03000502040302020204" pitchFamily="66" charset="0"/>
              </a:rPr>
              <a:t>course</a:t>
            </a:r>
            <a:r>
              <a:rPr lang="it-IT" sz="2400" dirty="0">
                <a:solidFill>
                  <a:schemeClr val="accent4">
                    <a:lumMod val="75000"/>
                  </a:schemeClr>
                </a:solidFill>
                <a:latin typeface="Comic Sans MS" panose="030F0702030302020204" pitchFamily="66" charset="0"/>
                <a:cs typeface="Cavolini" panose="03000502040302020204" pitchFamily="66" charset="0"/>
              </a:rPr>
              <a:t> </a:t>
            </a:r>
            <a:r>
              <a:rPr lang="it-IT" sz="2400" dirty="0" err="1">
                <a:solidFill>
                  <a:schemeClr val="accent4">
                    <a:lumMod val="75000"/>
                  </a:schemeClr>
                </a:solidFill>
                <a:latin typeface="Comic Sans MS" panose="030F0702030302020204" pitchFamily="66" charset="0"/>
                <a:cs typeface="Cavolini" panose="03000502040302020204" pitchFamily="66" charset="0"/>
              </a:rPr>
              <a:t>participation</a:t>
            </a:r>
            <a:r>
              <a:rPr lang="it-IT" sz="2400" dirty="0">
                <a:solidFill>
                  <a:schemeClr val="accent4">
                    <a:lumMod val="75000"/>
                  </a:schemeClr>
                </a:solidFill>
                <a:latin typeface="Comic Sans MS" panose="030F0702030302020204" pitchFamily="66" charset="0"/>
                <a:cs typeface="Cavolini" panose="03000502040302020204" pitchFamily="66" charset="0"/>
              </a:rPr>
              <a:t>  30% </a:t>
            </a:r>
          </a:p>
          <a:p>
            <a:pPr marL="0" indent="0">
              <a:spcBef>
                <a:spcPts val="0"/>
              </a:spcBef>
              <a:buNone/>
            </a:pPr>
            <a:r>
              <a:rPr lang="it-IT" sz="2400" dirty="0" err="1">
                <a:solidFill>
                  <a:schemeClr val="accent4">
                    <a:lumMod val="75000"/>
                  </a:schemeClr>
                </a:solidFill>
                <a:latin typeface="Comic Sans MS" panose="030F0702030302020204" pitchFamily="66" charset="0"/>
                <a:cs typeface="Cavolini" panose="03000502040302020204" pitchFamily="66" charset="0"/>
              </a:rPr>
              <a:t>essay</a:t>
            </a:r>
            <a:r>
              <a:rPr lang="it-IT" sz="2400" dirty="0">
                <a:solidFill>
                  <a:schemeClr val="accent4">
                    <a:lumMod val="75000"/>
                  </a:schemeClr>
                </a:solidFill>
                <a:latin typeface="Comic Sans MS" panose="030F0702030302020204" pitchFamily="66" charset="0"/>
                <a:cs typeface="Cavolini" panose="03000502040302020204" pitchFamily="66" charset="0"/>
              </a:rPr>
              <a:t> 40% </a:t>
            </a:r>
          </a:p>
          <a:p>
            <a:pPr marL="0" indent="0">
              <a:spcBef>
                <a:spcPts val="0"/>
              </a:spcBef>
              <a:buNone/>
            </a:pPr>
            <a:r>
              <a:rPr lang="it-IT" sz="2400" dirty="0" err="1">
                <a:solidFill>
                  <a:schemeClr val="accent4">
                    <a:lumMod val="75000"/>
                  </a:schemeClr>
                </a:solidFill>
                <a:latin typeface="Comic Sans MS" panose="030F0702030302020204" pitchFamily="66" charset="0"/>
                <a:cs typeface="Cavolini" panose="03000502040302020204" pitchFamily="66" charset="0"/>
              </a:rPr>
              <a:t>written</a:t>
            </a:r>
            <a:r>
              <a:rPr lang="it-IT" sz="2400" dirty="0">
                <a:solidFill>
                  <a:schemeClr val="accent4">
                    <a:lumMod val="75000"/>
                  </a:schemeClr>
                </a:solidFill>
                <a:latin typeface="Comic Sans MS" panose="030F0702030302020204" pitchFamily="66" charset="0"/>
                <a:cs typeface="Cavolini" panose="03000502040302020204" pitchFamily="66" charset="0"/>
              </a:rPr>
              <a:t> &amp; </a:t>
            </a:r>
            <a:r>
              <a:rPr lang="it-IT" sz="2400" dirty="0" err="1">
                <a:solidFill>
                  <a:schemeClr val="accent4">
                    <a:lumMod val="75000"/>
                  </a:schemeClr>
                </a:solidFill>
                <a:latin typeface="Comic Sans MS" panose="030F0702030302020204" pitchFamily="66" charset="0"/>
                <a:cs typeface="Cavolini" panose="03000502040302020204" pitchFamily="66" charset="0"/>
              </a:rPr>
              <a:t>oral</a:t>
            </a:r>
            <a:r>
              <a:rPr lang="it-IT" sz="2400" dirty="0">
                <a:solidFill>
                  <a:schemeClr val="accent4">
                    <a:lumMod val="75000"/>
                  </a:schemeClr>
                </a:solidFill>
                <a:latin typeface="Comic Sans MS" panose="030F0702030302020204" pitchFamily="66" charset="0"/>
                <a:cs typeface="Cavolini" panose="03000502040302020204" pitchFamily="66" charset="0"/>
              </a:rPr>
              <a:t> </a:t>
            </a:r>
            <a:r>
              <a:rPr lang="it-IT" sz="2400" dirty="0" err="1">
                <a:solidFill>
                  <a:schemeClr val="accent4">
                    <a:lumMod val="75000"/>
                  </a:schemeClr>
                </a:solidFill>
                <a:latin typeface="Comic Sans MS" panose="030F0702030302020204" pitchFamily="66" charset="0"/>
                <a:cs typeface="Cavolini" panose="03000502040302020204" pitchFamily="66" charset="0"/>
              </a:rPr>
              <a:t>examination</a:t>
            </a:r>
            <a:r>
              <a:rPr lang="it-IT" sz="2400" dirty="0">
                <a:solidFill>
                  <a:schemeClr val="accent4">
                    <a:lumMod val="75000"/>
                  </a:schemeClr>
                </a:solidFill>
                <a:latin typeface="Comic Sans MS" panose="030F0702030302020204" pitchFamily="66" charset="0"/>
                <a:cs typeface="Cavolini" panose="03000502040302020204" pitchFamily="66" charset="0"/>
              </a:rPr>
              <a:t> 30 %</a:t>
            </a:r>
          </a:p>
          <a:p>
            <a:endParaRPr lang="it-IT" dirty="0"/>
          </a:p>
        </p:txBody>
      </p:sp>
      <p:sp>
        <p:nvSpPr>
          <p:cNvPr id="6" name="Segnaposto contenuto 5">
            <a:extLst>
              <a:ext uri="{FF2B5EF4-FFF2-40B4-BE49-F238E27FC236}">
                <a16:creationId xmlns:a16="http://schemas.microsoft.com/office/drawing/2014/main" id="{C0697337-2A30-A5BF-1295-3AE0AA6062BF}"/>
              </a:ext>
            </a:extLst>
          </p:cNvPr>
          <p:cNvSpPr>
            <a:spLocks noGrp="1"/>
          </p:cNvSpPr>
          <p:nvPr>
            <p:ph sz="half" idx="2"/>
          </p:nvPr>
        </p:nvSpPr>
        <p:spPr>
          <a:xfrm>
            <a:off x="6637676" y="2053676"/>
            <a:ext cx="5181599" cy="4351338"/>
          </a:xfrm>
          <a:ln w="38100">
            <a:solidFill>
              <a:srgbClr val="FF0000"/>
            </a:solidFill>
          </a:ln>
        </p:spPr>
        <p:txBody>
          <a:bodyPr>
            <a:normAutofit/>
          </a:bodyPr>
          <a:lstStyle/>
          <a:p>
            <a:r>
              <a:rPr lang="it-IT" sz="2400" dirty="0">
                <a:solidFill>
                  <a:srgbClr val="FF0000"/>
                </a:solidFill>
                <a:latin typeface="Comic Sans MS" panose="030F0702030302020204" pitchFamily="66" charset="0"/>
              </a:rPr>
              <a:t>1st </a:t>
            </a:r>
            <a:r>
              <a:rPr lang="it-IT" sz="2400" dirty="0" err="1">
                <a:solidFill>
                  <a:srgbClr val="FF0000"/>
                </a:solidFill>
                <a:latin typeface="Comic Sans MS" panose="030F0702030302020204" pitchFamily="66" charset="0"/>
              </a:rPr>
              <a:t>year</a:t>
            </a:r>
            <a:endParaRPr lang="it-IT" sz="2400" dirty="0">
              <a:solidFill>
                <a:srgbClr val="FF0000"/>
              </a:solidFill>
              <a:latin typeface="Comic Sans MS" panose="030F0702030302020204" pitchFamily="66" charset="0"/>
            </a:endParaRPr>
          </a:p>
          <a:p>
            <a:r>
              <a:rPr lang="it-IT" sz="2400" dirty="0">
                <a:solidFill>
                  <a:srgbClr val="FF0000"/>
                </a:solidFill>
                <a:latin typeface="Comic Sans MS" panose="030F0702030302020204" pitchFamily="66" charset="0"/>
              </a:rPr>
              <a:t>9 credits - </a:t>
            </a:r>
            <a:r>
              <a:rPr lang="en-US" sz="2400" dirty="0">
                <a:solidFill>
                  <a:srgbClr val="FF0000"/>
                </a:solidFill>
                <a:latin typeface="Comic Sans MS" panose="030F0702030302020204" pitchFamily="66" charset="0"/>
              </a:rPr>
              <a:t>4</a:t>
            </a:r>
            <a:r>
              <a:rPr lang="it-IT" sz="2400" dirty="0" err="1">
                <a:solidFill>
                  <a:srgbClr val="FF0000"/>
                </a:solidFill>
                <a:latin typeface="Comic Sans MS" panose="030F0702030302020204" pitchFamily="66" charset="0"/>
              </a:rPr>
              <a:t>hs</a:t>
            </a:r>
            <a:r>
              <a:rPr lang="it-IT" sz="2400" dirty="0">
                <a:solidFill>
                  <a:srgbClr val="FF0000"/>
                </a:solidFill>
                <a:latin typeface="Comic Sans MS" panose="030F0702030302020204" pitchFamily="66" charset="0"/>
              </a:rPr>
              <a:t> pe</a:t>
            </a:r>
            <a:r>
              <a:rPr lang="en-US" sz="2400" dirty="0">
                <a:solidFill>
                  <a:srgbClr val="FF0000"/>
                </a:solidFill>
                <a:latin typeface="Comic Sans MS" panose="030F0702030302020204" pitchFamily="66" charset="0"/>
              </a:rPr>
              <a:t>r</a:t>
            </a:r>
            <a:r>
              <a:rPr lang="it-IT" sz="2400" dirty="0">
                <a:solidFill>
                  <a:srgbClr val="FF0000"/>
                </a:solidFill>
                <a:latin typeface="Comic Sans MS" panose="030F0702030302020204" pitchFamily="66" charset="0"/>
              </a:rPr>
              <a:t> week</a:t>
            </a:r>
          </a:p>
          <a:p>
            <a:r>
              <a:rPr lang="it-IT" sz="2400" dirty="0">
                <a:solidFill>
                  <a:srgbClr val="FF0000"/>
                </a:solidFill>
                <a:latin typeface="Comic Sans MS" panose="030F0702030302020204" pitchFamily="66" charset="0"/>
              </a:rPr>
              <a:t>COU</a:t>
            </a:r>
            <a:r>
              <a:rPr lang="it-IT" sz="2400" dirty="0">
                <a:solidFill>
                  <a:srgbClr val="FF0000"/>
                </a:solidFill>
                <a:latin typeface="Comic Sans MS" panose="030F0702030302020204" pitchFamily="66" charset="0"/>
                <a:cs typeface="Cavolini" panose="03000502040302020204" pitchFamily="66" charset="0"/>
              </a:rPr>
              <a:t>R</a:t>
            </a:r>
            <a:r>
              <a:rPr lang="it-IT" sz="2400" dirty="0">
                <a:solidFill>
                  <a:srgbClr val="FF0000"/>
                </a:solidFill>
                <a:latin typeface="Comic Sans MS" panose="030F0702030302020204" pitchFamily="66" charset="0"/>
              </a:rPr>
              <a:t>SE DELIVERY: </a:t>
            </a:r>
            <a:r>
              <a:rPr lang="it-IT" sz="2400" dirty="0" err="1">
                <a:solidFill>
                  <a:srgbClr val="FF0000"/>
                </a:solidFill>
                <a:latin typeface="Comic Sans MS" panose="030F0702030302020204" pitchFamily="66" charset="0"/>
              </a:rPr>
              <a:t>teacher’s</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lectures</a:t>
            </a:r>
            <a:r>
              <a:rPr lang="it-IT" sz="2400" dirty="0">
                <a:solidFill>
                  <a:srgbClr val="FF0000"/>
                </a:solidFill>
                <a:latin typeface="Comic Sans MS" panose="030F0702030302020204" pitchFamily="66" charset="0"/>
              </a:rPr>
              <a:t> + </a:t>
            </a:r>
            <a:r>
              <a:rPr lang="it-IT" sz="2400" dirty="0" err="1">
                <a:solidFill>
                  <a:srgbClr val="FF0000"/>
                </a:solidFill>
                <a:latin typeface="Comic Sans MS" panose="030F0702030302020204" pitchFamily="66" charset="0"/>
              </a:rPr>
              <a:t>students</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contributions</a:t>
            </a:r>
            <a:r>
              <a:rPr lang="it-IT" sz="2400" dirty="0">
                <a:solidFill>
                  <a:srgbClr val="FF0000"/>
                </a:solidFill>
                <a:latin typeface="Comic Sans MS" panose="030F0702030302020204" pitchFamily="66" charset="0"/>
              </a:rPr>
              <a:t>  + </a:t>
            </a:r>
            <a:r>
              <a:rPr lang="it-IT" sz="2400" dirty="0" err="1">
                <a:solidFill>
                  <a:srgbClr val="FF0000"/>
                </a:solidFill>
                <a:latin typeface="Comic Sans MS" panose="030F0702030302020204" pitchFamily="66" charset="0"/>
              </a:rPr>
              <a:t>students</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presentations</a:t>
            </a:r>
            <a:endParaRPr lang="it-IT" sz="2400" dirty="0">
              <a:solidFill>
                <a:srgbClr val="FF0000"/>
              </a:solidFill>
              <a:latin typeface="Comic Sans MS" panose="030F0702030302020204" pitchFamily="66" charset="0"/>
            </a:endParaRPr>
          </a:p>
          <a:p>
            <a:r>
              <a:rPr lang="it-IT" sz="2400" dirty="0">
                <a:solidFill>
                  <a:srgbClr val="FF0000"/>
                </a:solidFill>
                <a:latin typeface="Comic Sans MS" panose="030F0702030302020204" pitchFamily="66" charset="0"/>
              </a:rPr>
              <a:t>ASSESSMENT: </a:t>
            </a:r>
          </a:p>
          <a:p>
            <a:pPr marL="0" indent="0">
              <a:spcBef>
                <a:spcPts val="0"/>
              </a:spcBef>
              <a:buNone/>
            </a:pPr>
            <a:r>
              <a:rPr lang="it-IT" sz="2400" dirty="0" err="1">
                <a:solidFill>
                  <a:srgbClr val="FF0000"/>
                </a:solidFill>
                <a:latin typeface="Comic Sans MS" panose="030F0702030302020204" pitchFamily="66" charset="0"/>
              </a:rPr>
              <a:t>course</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participation</a:t>
            </a:r>
            <a:r>
              <a:rPr lang="it-IT" sz="2400" dirty="0">
                <a:solidFill>
                  <a:srgbClr val="FF0000"/>
                </a:solidFill>
                <a:latin typeface="Comic Sans MS" panose="030F0702030302020204" pitchFamily="66" charset="0"/>
              </a:rPr>
              <a:t>  10%</a:t>
            </a:r>
            <a:r>
              <a:rPr lang="it-IT" sz="2400" dirty="0">
                <a:solidFill>
                  <a:schemeClr val="accent4">
                    <a:lumMod val="75000"/>
                  </a:schemeClr>
                </a:solidFill>
                <a:latin typeface="Comic Sans MS" panose="030F0702030302020204" pitchFamily="66" charset="0"/>
                <a:cs typeface="Cavolini" panose="03000502040302020204" pitchFamily="66" charset="0"/>
              </a:rPr>
              <a:t> </a:t>
            </a:r>
          </a:p>
          <a:p>
            <a:pPr marL="0" indent="0">
              <a:spcBef>
                <a:spcPts val="0"/>
              </a:spcBef>
              <a:buNone/>
            </a:pPr>
            <a:r>
              <a:rPr lang="it-IT" sz="2400" dirty="0" err="1">
                <a:solidFill>
                  <a:srgbClr val="FF0000"/>
                </a:solidFill>
                <a:latin typeface="Comic Sans MS" panose="030F0702030302020204" pitchFamily="66" charset="0"/>
              </a:rPr>
              <a:t>students</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presentations</a:t>
            </a:r>
            <a:r>
              <a:rPr lang="it-IT" sz="2400" dirty="0">
                <a:solidFill>
                  <a:srgbClr val="FF0000"/>
                </a:solidFill>
                <a:latin typeface="Comic Sans MS" panose="030F0702030302020204" pitchFamily="66" charset="0"/>
              </a:rPr>
              <a:t> 30%  </a:t>
            </a:r>
          </a:p>
          <a:p>
            <a:pPr marL="0" indent="0">
              <a:spcBef>
                <a:spcPts val="0"/>
              </a:spcBef>
              <a:buNone/>
            </a:pPr>
            <a:r>
              <a:rPr lang="it-IT" sz="2400" dirty="0" err="1">
                <a:solidFill>
                  <a:srgbClr val="FF0000"/>
                </a:solidFill>
                <a:latin typeface="Comic Sans MS" panose="030F0702030302020204" pitchFamily="66" charset="0"/>
              </a:rPr>
              <a:t>oral</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examination</a:t>
            </a:r>
            <a:r>
              <a:rPr lang="it-IT" sz="2400" dirty="0">
                <a:solidFill>
                  <a:srgbClr val="FF0000"/>
                </a:solidFill>
                <a:latin typeface="Comic Sans MS" panose="030F0702030302020204" pitchFamily="66" charset="0"/>
              </a:rPr>
              <a:t> 60%</a:t>
            </a:r>
          </a:p>
        </p:txBody>
      </p:sp>
      <p:sp>
        <p:nvSpPr>
          <p:cNvPr id="12" name="Titolo 3">
            <a:extLst>
              <a:ext uri="{FF2B5EF4-FFF2-40B4-BE49-F238E27FC236}">
                <a16:creationId xmlns:a16="http://schemas.microsoft.com/office/drawing/2014/main" id="{593B04A7-C6D1-712B-6160-DA8212D1A8C0}"/>
              </a:ext>
            </a:extLst>
          </p:cNvPr>
          <p:cNvSpPr txBox="1">
            <a:spLocks/>
          </p:cNvSpPr>
          <p:nvPr/>
        </p:nvSpPr>
        <p:spPr>
          <a:xfrm>
            <a:off x="6637677" y="1015669"/>
            <a:ext cx="5181600" cy="1009651"/>
          </a:xfrm>
          <a:prstGeom prst="rect">
            <a:avLst/>
          </a:prstGeom>
          <a:ln w="3810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it-IT" sz="2400" b="0" i="0" u="none" strike="noStrike" kern="1200" cap="none" spc="0" normalizeH="0" baseline="0" noProof="0" dirty="0">
                <a:ln>
                  <a:noFill/>
                </a:ln>
                <a:solidFill>
                  <a:srgbClr val="FF0000"/>
                </a:solidFill>
                <a:effectLst/>
                <a:uLnTx/>
                <a:uFillTx/>
                <a:latin typeface="Comic Sans MS" panose="030F0702030302020204" pitchFamily="66" charset="0"/>
                <a:ea typeface="+mj-ea"/>
                <a:cs typeface="+mj-cs"/>
              </a:rPr>
              <a:t> </a:t>
            </a:r>
            <a:r>
              <a:rPr kumimoji="0" lang="it-IT" sz="2400" b="0" i="0" u="none" strike="noStrike" kern="1200" cap="none" spc="0" normalizeH="0" baseline="0" noProof="0" dirty="0" err="1">
                <a:ln>
                  <a:noFill/>
                </a:ln>
                <a:solidFill>
                  <a:srgbClr val="FF0000"/>
                </a:solidFill>
                <a:effectLst/>
                <a:uLnTx/>
                <a:uFillTx/>
                <a:latin typeface="Comic Sans MS" panose="030F0702030302020204" pitchFamily="66" charset="0"/>
                <a:ea typeface="+mj-ea"/>
                <a:cs typeface="+mj-cs"/>
              </a:rPr>
              <a:t>Geography</a:t>
            </a:r>
            <a:r>
              <a:rPr kumimoji="0" lang="it-IT" sz="2400" b="0" i="0" u="none" strike="noStrike" kern="1200" cap="none" spc="0" normalizeH="0" baseline="0" noProof="0" dirty="0">
                <a:ln>
                  <a:noFill/>
                </a:ln>
                <a:solidFill>
                  <a:srgbClr val="FF0000"/>
                </a:solidFill>
                <a:effectLst/>
                <a:uLnTx/>
                <a:uFillTx/>
                <a:latin typeface="Comic Sans MS" panose="030F0702030302020204" pitchFamily="66" charset="0"/>
                <a:ea typeface="+mj-ea"/>
                <a:cs typeface="+mj-cs"/>
              </a:rPr>
              <a:t> of the World Economy (</a:t>
            </a:r>
            <a:r>
              <a:rPr kumimoji="0" lang="it-IT" sz="2400" b="0" i="0" u="none" strike="noStrike" kern="1200" cap="none" spc="0" normalizeH="0" baseline="0" noProof="0" dirty="0" err="1">
                <a:ln>
                  <a:noFill/>
                </a:ln>
                <a:solidFill>
                  <a:srgbClr val="FF0000"/>
                </a:solidFill>
                <a:effectLst/>
                <a:uLnTx/>
                <a:uFillTx/>
                <a:latin typeface="Comic Sans MS" panose="030F0702030302020204" pitchFamily="66" charset="0"/>
                <a:ea typeface="+mj-ea"/>
                <a:cs typeface="+mj-cs"/>
              </a:rPr>
              <a:t>GotWE</a:t>
            </a:r>
            <a:r>
              <a:rPr kumimoji="0" lang="it-IT" sz="2400" b="0" i="0" u="none" strike="noStrike" kern="1200" cap="none" spc="0" normalizeH="0" baseline="0" noProof="0" dirty="0">
                <a:ln>
                  <a:noFill/>
                </a:ln>
                <a:solidFill>
                  <a:srgbClr val="FF0000"/>
                </a:solidFill>
                <a:effectLst/>
                <a:uLnTx/>
                <a:uFillTx/>
                <a:latin typeface="Comic Sans MS" panose="030F0702030302020204" pitchFamily="66" charset="0"/>
                <a:ea typeface="+mj-ea"/>
                <a:cs typeface="+mj-cs"/>
              </a:rPr>
              <a:t>)</a:t>
            </a:r>
          </a:p>
        </p:txBody>
      </p:sp>
      <p:sp>
        <p:nvSpPr>
          <p:cNvPr id="2" name="CasellaDiTesto 1">
            <a:extLst>
              <a:ext uri="{FF2B5EF4-FFF2-40B4-BE49-F238E27FC236}">
                <a16:creationId xmlns:a16="http://schemas.microsoft.com/office/drawing/2014/main" id="{2F1C35DC-DAC7-339B-C2B7-8FDC5DBD07B2}"/>
              </a:ext>
            </a:extLst>
          </p:cNvPr>
          <p:cNvSpPr txBox="1"/>
          <p:nvPr/>
        </p:nvSpPr>
        <p:spPr>
          <a:xfrm>
            <a:off x="348616" y="191376"/>
            <a:ext cx="11653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Georgia Pro Cond Semibold" panose="02040706050405020303" pitchFamily="18" charset="0"/>
                <a:ea typeface="+mn-ea"/>
                <a:cs typeface="+mn-cs"/>
              </a:rPr>
              <a:t>MASTER’S DEGREE IN INTERNATIONAL RELATIONS CURRICULUM</a:t>
            </a:r>
          </a:p>
        </p:txBody>
      </p:sp>
    </p:spTree>
    <p:extLst>
      <p:ext uri="{BB962C8B-B14F-4D97-AF65-F5344CB8AC3E}">
        <p14:creationId xmlns:p14="http://schemas.microsoft.com/office/powerpoint/2010/main" val="232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E7BBB-E8C9-D34B-86C1-5E4C72E5EA91}"/>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60A2AB40-D9A6-D1F1-D456-B1FAFEBD26F6}"/>
              </a:ext>
            </a:extLst>
          </p:cNvPr>
          <p:cNvSpPr>
            <a:spLocks noGrp="1"/>
          </p:cNvSpPr>
          <p:nvPr>
            <p:ph type="title"/>
          </p:nvPr>
        </p:nvSpPr>
        <p:spPr>
          <a:xfrm>
            <a:off x="348615" y="1015670"/>
            <a:ext cx="5817870" cy="1009651"/>
          </a:xfrm>
          <a:ln w="38100">
            <a:solidFill>
              <a:srgbClr val="00B0F0"/>
            </a:solidFill>
          </a:ln>
        </p:spPr>
        <p:txBody>
          <a:bodyPr>
            <a:normAutofit/>
          </a:bodyPr>
          <a:lstStyle/>
          <a:p>
            <a:pPr algn="ctr"/>
            <a:r>
              <a:rPr lang="it-IT" sz="2400" b="1" dirty="0" err="1">
                <a:solidFill>
                  <a:schemeClr val="accent4">
                    <a:lumMod val="75000"/>
                  </a:schemeClr>
                </a:solidFill>
                <a:latin typeface="Cavolini" panose="03000502040302020204" pitchFamily="66" charset="0"/>
                <a:cs typeface="Cavolini" panose="03000502040302020204" pitchFamily="66" charset="0"/>
              </a:rPr>
              <a:t>Academic</a:t>
            </a:r>
            <a:r>
              <a:rPr lang="it-IT" sz="2400" b="1" dirty="0">
                <a:solidFill>
                  <a:schemeClr val="accent4">
                    <a:lumMod val="75000"/>
                  </a:schemeClr>
                </a:solidFill>
                <a:latin typeface="Cavolini" panose="03000502040302020204" pitchFamily="66" charset="0"/>
                <a:cs typeface="Cavolini" panose="03000502040302020204" pitchFamily="66" charset="0"/>
              </a:rPr>
              <a:t> English for </a:t>
            </a:r>
            <a:r>
              <a:rPr lang="it-IT" sz="2400" b="1" dirty="0" err="1">
                <a:solidFill>
                  <a:schemeClr val="accent4">
                    <a:lumMod val="75000"/>
                  </a:schemeClr>
                </a:solidFill>
                <a:latin typeface="Cavolini" panose="03000502040302020204" pitchFamily="66" charset="0"/>
                <a:cs typeface="Cavolini" panose="03000502040302020204" pitchFamily="66" charset="0"/>
              </a:rPr>
              <a:t>Intercultural</a:t>
            </a:r>
            <a:r>
              <a:rPr lang="it-IT" sz="2400" b="1" dirty="0">
                <a:solidFill>
                  <a:schemeClr val="accent4">
                    <a:lumMod val="75000"/>
                  </a:schemeClr>
                </a:solidFill>
                <a:latin typeface="Cavolini" panose="03000502040302020204" pitchFamily="66" charset="0"/>
                <a:cs typeface="Cavolini" panose="03000502040302020204" pitchFamily="66" charset="0"/>
              </a:rPr>
              <a:t> </a:t>
            </a:r>
            <a:r>
              <a:rPr lang="it-IT" sz="2400" b="1" dirty="0" err="1">
                <a:solidFill>
                  <a:schemeClr val="accent4">
                    <a:lumMod val="75000"/>
                  </a:schemeClr>
                </a:solidFill>
                <a:latin typeface="Cavolini" panose="03000502040302020204" pitchFamily="66" charset="0"/>
                <a:cs typeface="Cavolini" panose="03000502040302020204" pitchFamily="66" charset="0"/>
              </a:rPr>
              <a:t>Communication</a:t>
            </a:r>
            <a:endParaRPr lang="it-IT" sz="2400" b="1" dirty="0">
              <a:solidFill>
                <a:schemeClr val="accent4">
                  <a:lumMod val="75000"/>
                </a:schemeClr>
              </a:solidFill>
              <a:latin typeface="Cavolini" panose="03000502040302020204" pitchFamily="66" charset="0"/>
              <a:cs typeface="Cavolini" panose="03000502040302020204" pitchFamily="66" charset="0"/>
            </a:endParaRPr>
          </a:p>
        </p:txBody>
      </p:sp>
      <p:sp>
        <p:nvSpPr>
          <p:cNvPr id="5" name="Segnaposto contenuto 4">
            <a:extLst>
              <a:ext uri="{FF2B5EF4-FFF2-40B4-BE49-F238E27FC236}">
                <a16:creationId xmlns:a16="http://schemas.microsoft.com/office/drawing/2014/main" id="{70382554-A473-A406-C9A6-719C37418E2C}"/>
              </a:ext>
            </a:extLst>
          </p:cNvPr>
          <p:cNvSpPr>
            <a:spLocks noGrp="1"/>
          </p:cNvSpPr>
          <p:nvPr>
            <p:ph sz="half" idx="1"/>
          </p:nvPr>
        </p:nvSpPr>
        <p:spPr>
          <a:xfrm>
            <a:off x="372723" y="2025321"/>
            <a:ext cx="5793762" cy="4351338"/>
          </a:xfrm>
          <a:ln w="38100">
            <a:solidFill>
              <a:srgbClr val="00B0F0"/>
            </a:solidFill>
          </a:ln>
        </p:spPr>
        <p:txBody>
          <a:bodyPr>
            <a:normAutofit fontScale="85000" lnSpcReduction="10000"/>
          </a:bodyPr>
          <a:lstStyle/>
          <a:p>
            <a:r>
              <a:rPr lang="it-IT" sz="2400" dirty="0" err="1">
                <a:solidFill>
                  <a:schemeClr val="accent4">
                    <a:lumMod val="75000"/>
                  </a:schemeClr>
                </a:solidFill>
                <a:latin typeface="Cavolini" panose="03000502040302020204" pitchFamily="66" charset="0"/>
                <a:cs typeface="Cavolini" panose="03000502040302020204" pitchFamily="66" charset="0"/>
              </a:rPr>
              <a:t>Individual</a:t>
            </a:r>
            <a:r>
              <a:rPr lang="it-IT" sz="2400" dirty="0">
                <a:solidFill>
                  <a:schemeClr val="accent4">
                    <a:lumMod val="75000"/>
                  </a:schemeClr>
                </a:solidFill>
                <a:latin typeface="Cavolini" panose="03000502040302020204" pitchFamily="66" charset="0"/>
                <a:cs typeface="Cavolini" panose="03000502040302020204" pitchFamily="66" charset="0"/>
              </a:rPr>
              <a:t> work</a:t>
            </a:r>
          </a:p>
          <a:p>
            <a:r>
              <a:rPr lang="it-IT" sz="2400" dirty="0">
                <a:solidFill>
                  <a:schemeClr val="accent4">
                    <a:lumMod val="75000"/>
                  </a:schemeClr>
                </a:solidFill>
                <a:latin typeface="Cavolini" panose="03000502040302020204" pitchFamily="66" charset="0"/>
                <a:cs typeface="Cavolini" panose="03000502040302020204" pitchFamily="66" charset="0"/>
              </a:rPr>
              <a:t>No </a:t>
            </a:r>
            <a:r>
              <a:rPr lang="it-IT" sz="2400" dirty="0" err="1">
                <a:solidFill>
                  <a:schemeClr val="accent4">
                    <a:lumMod val="75000"/>
                  </a:schemeClr>
                </a:solidFill>
                <a:latin typeface="Cavolini" panose="03000502040302020204" pitchFamily="66" charset="0"/>
                <a:cs typeface="Cavolini" panose="03000502040302020204" pitchFamily="66" charset="0"/>
              </a:rPr>
              <a:t>mo</a:t>
            </a:r>
            <a:r>
              <a:rPr lang="en-US" sz="2400" dirty="0">
                <a:solidFill>
                  <a:schemeClr val="accent4">
                    <a:lumMod val="75000"/>
                  </a:schemeClr>
                </a:solidFill>
                <a:latin typeface="Cavolini" panose="03000502040302020204" pitchFamily="66" charset="0"/>
                <a:cs typeface="Cavolini" panose="03000502040302020204" pitchFamily="66" charset="0"/>
              </a:rPr>
              <a:t>r</a:t>
            </a:r>
            <a:r>
              <a:rPr lang="it-IT" sz="2400" dirty="0">
                <a:solidFill>
                  <a:schemeClr val="accent4">
                    <a:lumMod val="75000"/>
                  </a:schemeClr>
                </a:solidFill>
                <a:latin typeface="Cavolini" panose="03000502040302020204" pitchFamily="66" charset="0"/>
                <a:cs typeface="Cavolini" panose="03000502040302020204" pitchFamily="66" charset="0"/>
              </a:rPr>
              <a:t>e </a:t>
            </a:r>
            <a:r>
              <a:rPr lang="it-IT" sz="2400" dirty="0" err="1">
                <a:solidFill>
                  <a:schemeClr val="accent4">
                    <a:lumMod val="75000"/>
                  </a:schemeClr>
                </a:solidFill>
                <a:latin typeface="Cavolini" panose="03000502040302020204" pitchFamily="66" charset="0"/>
                <a:cs typeface="Cavolini" panose="03000502040302020204" pitchFamily="66" charset="0"/>
              </a:rPr>
              <a:t>than</a:t>
            </a:r>
            <a:r>
              <a:rPr lang="it-IT" sz="2400" dirty="0">
                <a:solidFill>
                  <a:schemeClr val="accent4">
                    <a:lumMod val="75000"/>
                  </a:schemeClr>
                </a:solidFill>
                <a:latin typeface="Cavolini" panose="03000502040302020204" pitchFamily="66" charset="0"/>
                <a:cs typeface="Cavolini" panose="03000502040302020204" pitchFamily="66" charset="0"/>
              </a:rPr>
              <a:t> 10 </a:t>
            </a:r>
            <a:r>
              <a:rPr lang="it-IT" sz="2400" dirty="0" err="1">
                <a:solidFill>
                  <a:schemeClr val="accent4">
                    <a:lumMod val="75000"/>
                  </a:schemeClr>
                </a:solidFill>
                <a:latin typeface="Cavolini" panose="03000502040302020204" pitchFamily="66" charset="0"/>
                <a:cs typeface="Cavolini" panose="03000502040302020204" pitchFamily="66" charset="0"/>
              </a:rPr>
              <a:t>mins</a:t>
            </a:r>
            <a:endParaRPr lang="it-IT" sz="2400" dirty="0">
              <a:solidFill>
                <a:schemeClr val="accent4">
                  <a:lumMod val="75000"/>
                </a:schemeClr>
              </a:solidFill>
              <a:latin typeface="Cavolini" panose="03000502040302020204" pitchFamily="66" charset="0"/>
              <a:cs typeface="Cavolini" panose="03000502040302020204" pitchFamily="66" charset="0"/>
            </a:endParaRPr>
          </a:p>
          <a:p>
            <a:r>
              <a:rPr lang="en-US" sz="2400" dirty="0">
                <a:solidFill>
                  <a:schemeClr val="accent4">
                    <a:lumMod val="75000"/>
                  </a:schemeClr>
                </a:solidFill>
                <a:latin typeface="Cavolini" panose="03000502040302020204" pitchFamily="66" charset="0"/>
                <a:cs typeface="Cavolini" panose="03000502040302020204" pitchFamily="66" charset="0"/>
              </a:rPr>
              <a:t>Enjoy your presentation. Consider it an opportunity to share something you cherish with your tutor and classmates. It is also a worthwhile exercise in public speaking.</a:t>
            </a:r>
          </a:p>
          <a:p>
            <a:r>
              <a:rPr lang="en-US" sz="2400" dirty="0">
                <a:solidFill>
                  <a:schemeClr val="accent4">
                    <a:lumMod val="75000"/>
                  </a:schemeClr>
                </a:solidFill>
                <a:latin typeface="Cavolini" panose="03000502040302020204" pitchFamily="66" charset="0"/>
                <a:cs typeface="Cavolini" panose="03000502040302020204" pitchFamily="66" charset="0"/>
              </a:rPr>
              <a:t>Enjoy your classmates’ presentations. They are meant to raise your interest, shake your preconceived ideas (if any) and give you something new to think about.</a:t>
            </a:r>
          </a:p>
          <a:p>
            <a:r>
              <a:rPr lang="en-US" sz="2400" dirty="0">
                <a:solidFill>
                  <a:schemeClr val="accent4">
                    <a:lumMod val="75000"/>
                  </a:schemeClr>
                </a:solidFill>
                <a:latin typeface="Cavolini" panose="03000502040302020204" pitchFamily="66" charset="0"/>
                <a:cs typeface="Cavolini" panose="03000502040302020204" pitchFamily="66" charset="0"/>
              </a:rPr>
              <a:t>NOT a part of the final assessment  </a:t>
            </a:r>
          </a:p>
          <a:p>
            <a:endParaRPr lang="en-US"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dirty="0"/>
          </a:p>
        </p:txBody>
      </p:sp>
      <p:sp>
        <p:nvSpPr>
          <p:cNvPr id="6" name="Segnaposto contenuto 5">
            <a:extLst>
              <a:ext uri="{FF2B5EF4-FFF2-40B4-BE49-F238E27FC236}">
                <a16:creationId xmlns:a16="http://schemas.microsoft.com/office/drawing/2014/main" id="{0778060B-1EC7-27BE-B361-143D6F6A2B98}"/>
              </a:ext>
            </a:extLst>
          </p:cNvPr>
          <p:cNvSpPr>
            <a:spLocks noGrp="1"/>
          </p:cNvSpPr>
          <p:nvPr>
            <p:ph sz="half" idx="2"/>
          </p:nvPr>
        </p:nvSpPr>
        <p:spPr>
          <a:xfrm>
            <a:off x="6637677" y="2053676"/>
            <a:ext cx="5181600" cy="4351338"/>
          </a:xfrm>
          <a:ln w="38100">
            <a:solidFill>
              <a:srgbClr val="00B0F0"/>
            </a:solidFill>
          </a:ln>
        </p:spPr>
        <p:txBody>
          <a:bodyPr>
            <a:normAutofit fontScale="85000" lnSpcReduction="10000"/>
          </a:bodyPr>
          <a:lstStyle/>
          <a:p>
            <a:pPr>
              <a:lnSpc>
                <a:spcPct val="110000"/>
              </a:lnSpc>
            </a:pPr>
            <a:r>
              <a:rPr lang="it-IT" dirty="0">
                <a:latin typeface="Georgia Pro Cond Semibold" panose="02040706050405020303" pitchFamily="18" charset="0"/>
              </a:rPr>
              <a:t> </a:t>
            </a:r>
            <a:r>
              <a:rPr lang="it-IT" sz="2600" dirty="0">
                <a:solidFill>
                  <a:srgbClr val="FF0000"/>
                </a:solidFill>
                <a:latin typeface="Comic Sans MS" panose="030F0702030302020204" pitchFamily="66" charset="0"/>
              </a:rPr>
              <a:t>Group work – max. 4  </a:t>
            </a:r>
            <a:r>
              <a:rPr lang="it-IT" sz="2600" dirty="0" err="1">
                <a:solidFill>
                  <a:srgbClr val="FF0000"/>
                </a:solidFill>
                <a:latin typeface="Comic Sans MS" panose="030F0702030302020204" pitchFamily="66" charset="0"/>
              </a:rPr>
              <a:t>sts</a:t>
            </a:r>
            <a:r>
              <a:rPr lang="it-IT" sz="2600" dirty="0">
                <a:solidFill>
                  <a:srgbClr val="FF0000"/>
                </a:solidFill>
                <a:latin typeface="Comic Sans MS" panose="030F0702030302020204" pitchFamily="66" charset="0"/>
              </a:rPr>
              <a:t>. - 12 </a:t>
            </a:r>
            <a:r>
              <a:rPr lang="it-IT" sz="2600" dirty="0" err="1">
                <a:solidFill>
                  <a:srgbClr val="FF0000"/>
                </a:solidFill>
                <a:latin typeface="Comic Sans MS" panose="030F0702030302020204" pitchFamily="66" charset="0"/>
              </a:rPr>
              <a:t>mins</a:t>
            </a:r>
            <a:r>
              <a:rPr lang="it-IT" sz="2600" dirty="0">
                <a:solidFill>
                  <a:srgbClr val="FF0000"/>
                </a:solidFill>
                <a:latin typeface="Comic Sans MS" panose="030F0702030302020204" pitchFamily="66" charset="0"/>
              </a:rPr>
              <a:t> </a:t>
            </a:r>
            <a:r>
              <a:rPr lang="it-IT" sz="2600" dirty="0" err="1">
                <a:solidFill>
                  <a:srgbClr val="FF0000"/>
                </a:solidFill>
                <a:latin typeface="Comic Sans MS" panose="030F0702030302020204" pitchFamily="66" charset="0"/>
              </a:rPr>
              <a:t>each</a:t>
            </a:r>
            <a:r>
              <a:rPr lang="it-IT" sz="2600" dirty="0">
                <a:solidFill>
                  <a:srgbClr val="FF0000"/>
                </a:solidFill>
                <a:latin typeface="Comic Sans MS" panose="030F0702030302020204" pitchFamily="66" charset="0"/>
              </a:rPr>
              <a:t> group </a:t>
            </a:r>
            <a:r>
              <a:rPr lang="it-IT" sz="2600" dirty="0" err="1">
                <a:solidFill>
                  <a:srgbClr val="FF0000"/>
                </a:solidFill>
                <a:latin typeface="Comic Sans MS" panose="030F0702030302020204" pitchFamily="66" charset="0"/>
              </a:rPr>
              <a:t>member</a:t>
            </a:r>
            <a:endParaRPr lang="it-IT" sz="2600" dirty="0">
              <a:solidFill>
                <a:srgbClr val="FF0000"/>
              </a:solidFill>
              <a:latin typeface="Comic Sans MS" panose="030F0702030302020204" pitchFamily="66" charset="0"/>
            </a:endParaRPr>
          </a:p>
          <a:p>
            <a:pPr>
              <a:lnSpc>
                <a:spcPct val="110000"/>
              </a:lnSpc>
            </a:pPr>
            <a:r>
              <a:rPr lang="it-IT" sz="2600" dirty="0" err="1">
                <a:solidFill>
                  <a:srgbClr val="FF0000"/>
                </a:solidFill>
                <a:latin typeface="Comic Sans MS" panose="030F0702030302020204" pitchFamily="66" charset="0"/>
              </a:rPr>
              <a:t>recommended</a:t>
            </a:r>
            <a:r>
              <a:rPr lang="it-IT" sz="2600" dirty="0">
                <a:solidFill>
                  <a:srgbClr val="FF0000"/>
                </a:solidFill>
                <a:latin typeface="Comic Sans MS" panose="030F0702030302020204" pitchFamily="66" charset="0"/>
              </a:rPr>
              <a:t> </a:t>
            </a:r>
            <a:r>
              <a:rPr lang="it-IT" sz="2600" dirty="0" err="1">
                <a:solidFill>
                  <a:srgbClr val="FF0000"/>
                </a:solidFill>
                <a:latin typeface="Comic Sans MS" panose="030F0702030302020204" pitchFamily="66" charset="0"/>
              </a:rPr>
              <a:t>structure</a:t>
            </a:r>
            <a:endParaRPr lang="it-IT" sz="2600" dirty="0">
              <a:solidFill>
                <a:srgbClr val="FF0000"/>
              </a:solidFill>
              <a:latin typeface="Comic Sans MS" panose="030F0702030302020204" pitchFamily="66" charset="0"/>
            </a:endParaRPr>
          </a:p>
          <a:p>
            <a:pPr>
              <a:lnSpc>
                <a:spcPct val="110000"/>
              </a:lnSpc>
            </a:pPr>
            <a:r>
              <a:rPr lang="it-IT" sz="2600" dirty="0" err="1">
                <a:solidFill>
                  <a:srgbClr val="FF0000"/>
                </a:solidFill>
                <a:latin typeface="Comic Sans MS" panose="030F0702030302020204" pitchFamily="66" charset="0"/>
              </a:rPr>
              <a:t>recommended</a:t>
            </a:r>
            <a:r>
              <a:rPr lang="it-IT" sz="2600" dirty="0">
                <a:solidFill>
                  <a:srgbClr val="FF0000"/>
                </a:solidFill>
                <a:latin typeface="Comic Sans MS" panose="030F0702030302020204" pitchFamily="66" charset="0"/>
              </a:rPr>
              <a:t> list of </a:t>
            </a:r>
            <a:r>
              <a:rPr lang="it-IT" sz="2600" dirty="0" err="1">
                <a:solidFill>
                  <a:srgbClr val="FF0000"/>
                </a:solidFill>
                <a:latin typeface="Comic Sans MS" panose="030F0702030302020204" pitchFamily="66" charset="0"/>
              </a:rPr>
              <a:t>topics</a:t>
            </a:r>
            <a:endParaRPr lang="it-IT" sz="2600" dirty="0">
              <a:solidFill>
                <a:srgbClr val="FF0000"/>
              </a:solidFill>
              <a:latin typeface="Comic Sans MS" panose="030F0702030302020204" pitchFamily="66" charset="0"/>
            </a:endParaRPr>
          </a:p>
          <a:p>
            <a:pPr>
              <a:lnSpc>
                <a:spcPct val="110000"/>
              </a:lnSpc>
            </a:pPr>
            <a:r>
              <a:rPr lang="it-IT" sz="2600" dirty="0">
                <a:solidFill>
                  <a:srgbClr val="FF0000"/>
                </a:solidFill>
                <a:latin typeface="Comic Sans MS" panose="030F0702030302020204" pitchFamily="66" charset="0"/>
              </a:rPr>
              <a:t>C</a:t>
            </a:r>
            <a:r>
              <a:rPr lang="en-US" sz="2600" dirty="0">
                <a:solidFill>
                  <a:srgbClr val="FF0000"/>
                </a:solidFill>
                <a:latin typeface="Comic Sans MS" panose="030F0702030302020204" pitchFamily="66" charset="0"/>
              </a:rPr>
              <a:t>r</a:t>
            </a:r>
            <a:r>
              <a:rPr lang="it-IT" sz="2600" dirty="0" err="1">
                <a:solidFill>
                  <a:srgbClr val="FF0000"/>
                </a:solidFill>
                <a:latin typeface="Comic Sans MS" panose="030F0702030302020204" pitchFamily="66" charset="0"/>
              </a:rPr>
              <a:t>ucial</a:t>
            </a:r>
            <a:r>
              <a:rPr lang="it-IT" sz="2600" dirty="0">
                <a:solidFill>
                  <a:srgbClr val="FF0000"/>
                </a:solidFill>
                <a:latin typeface="Comic Sans MS" panose="030F0702030302020204" pitchFamily="66" charset="0"/>
              </a:rPr>
              <a:t> </a:t>
            </a:r>
            <a:r>
              <a:rPr lang="it-IT" sz="2600" dirty="0" err="1">
                <a:solidFill>
                  <a:srgbClr val="FF0000"/>
                </a:solidFill>
                <a:latin typeface="Comic Sans MS" panose="030F0702030302020204" pitchFamily="66" charset="0"/>
              </a:rPr>
              <a:t>GotWE</a:t>
            </a:r>
            <a:r>
              <a:rPr lang="it-IT" sz="2600" dirty="0">
                <a:solidFill>
                  <a:srgbClr val="FF0000"/>
                </a:solidFill>
                <a:latin typeface="Comic Sans MS" panose="030F0702030302020204" pitchFamily="66" charset="0"/>
              </a:rPr>
              <a:t> </a:t>
            </a:r>
            <a:r>
              <a:rPr lang="it-IT" sz="2600" dirty="0" err="1">
                <a:solidFill>
                  <a:srgbClr val="FF0000"/>
                </a:solidFill>
                <a:latin typeface="Comic Sans MS" panose="030F0702030302020204" pitchFamily="66" charset="0"/>
              </a:rPr>
              <a:t>guidelines</a:t>
            </a:r>
            <a:endParaRPr lang="it-IT" sz="2600" dirty="0">
              <a:solidFill>
                <a:srgbClr val="FF0000"/>
              </a:solidFill>
              <a:latin typeface="Comic Sans MS" panose="030F0702030302020204" pitchFamily="66" charset="0"/>
            </a:endParaRPr>
          </a:p>
          <a:p>
            <a:pPr>
              <a:lnSpc>
                <a:spcPct val="110000"/>
              </a:lnSpc>
            </a:pPr>
            <a:r>
              <a:rPr lang="it-IT" sz="2600" dirty="0">
                <a:solidFill>
                  <a:srgbClr val="FF0000"/>
                </a:solidFill>
                <a:latin typeface="Comic Sans MS" panose="030F0702030302020204" pitchFamily="66" charset="0"/>
              </a:rPr>
              <a:t>No </a:t>
            </a:r>
            <a:r>
              <a:rPr lang="it-IT" sz="2600" dirty="0" err="1">
                <a:solidFill>
                  <a:srgbClr val="FF0000"/>
                </a:solidFill>
                <a:latin typeface="Comic Sans MS" panose="030F0702030302020204" pitchFamily="66" charset="0"/>
              </a:rPr>
              <a:t>plagiarism</a:t>
            </a:r>
            <a:endParaRPr lang="it-IT" sz="2600" dirty="0">
              <a:solidFill>
                <a:srgbClr val="FF0000"/>
              </a:solidFill>
              <a:latin typeface="Comic Sans MS" panose="030F0702030302020204" pitchFamily="66" charset="0"/>
            </a:endParaRPr>
          </a:p>
          <a:p>
            <a:pPr>
              <a:lnSpc>
                <a:spcPct val="110000"/>
              </a:lnSpc>
            </a:pPr>
            <a:r>
              <a:rPr lang="it-IT" sz="2600" dirty="0">
                <a:solidFill>
                  <a:srgbClr val="FF0000"/>
                </a:solidFill>
                <a:latin typeface="Comic Sans MS" panose="030F0702030302020204" pitchFamily="66" charset="0"/>
              </a:rPr>
              <a:t>No last minute work</a:t>
            </a:r>
          </a:p>
          <a:p>
            <a:pPr>
              <a:lnSpc>
                <a:spcPct val="110000"/>
              </a:lnSpc>
            </a:pPr>
            <a:r>
              <a:rPr lang="it-IT" sz="2600" dirty="0" err="1">
                <a:solidFill>
                  <a:srgbClr val="FF0000"/>
                </a:solidFill>
                <a:latin typeface="Comic Sans MS" panose="030F0702030302020204" pitchFamily="66" charset="0"/>
              </a:rPr>
              <a:t>Definitely</a:t>
            </a:r>
            <a:r>
              <a:rPr lang="it-IT" sz="2600" dirty="0">
                <a:solidFill>
                  <a:srgbClr val="FF0000"/>
                </a:solidFill>
                <a:latin typeface="Comic Sans MS" panose="030F0702030302020204" pitchFamily="66" charset="0"/>
              </a:rPr>
              <a:t> a part of the </a:t>
            </a:r>
            <a:r>
              <a:rPr lang="it-IT" sz="2600" dirty="0" err="1">
                <a:solidFill>
                  <a:srgbClr val="FF0000"/>
                </a:solidFill>
                <a:latin typeface="Comic Sans MS" panose="030F0702030302020204" pitchFamily="66" charset="0"/>
              </a:rPr>
              <a:t>final</a:t>
            </a:r>
            <a:r>
              <a:rPr lang="it-IT" sz="2600" dirty="0">
                <a:solidFill>
                  <a:srgbClr val="FF0000"/>
                </a:solidFill>
                <a:latin typeface="Comic Sans MS" panose="030F0702030302020204" pitchFamily="66" charset="0"/>
              </a:rPr>
              <a:t> </a:t>
            </a:r>
            <a:r>
              <a:rPr lang="it-IT" sz="2600" dirty="0" err="1">
                <a:solidFill>
                  <a:srgbClr val="FF0000"/>
                </a:solidFill>
                <a:latin typeface="Comic Sans MS" panose="030F0702030302020204" pitchFamily="66" charset="0"/>
              </a:rPr>
              <a:t>assessment</a:t>
            </a:r>
            <a:endParaRPr lang="it-IT" sz="2600" dirty="0">
              <a:solidFill>
                <a:srgbClr val="FF0000"/>
              </a:solidFill>
              <a:latin typeface="Comic Sans MS" panose="030F0702030302020204" pitchFamily="66" charset="0"/>
            </a:endParaRPr>
          </a:p>
          <a:p>
            <a:pPr>
              <a:buFontTx/>
              <a:buChar char="-"/>
            </a:pPr>
            <a:endParaRPr lang="it-IT" dirty="0">
              <a:latin typeface="Georgia Pro Cond Semibold" panose="02040706050405020303" pitchFamily="18" charset="0"/>
            </a:endParaRPr>
          </a:p>
        </p:txBody>
      </p:sp>
      <p:sp>
        <p:nvSpPr>
          <p:cNvPr id="12" name="Titolo 3">
            <a:extLst>
              <a:ext uri="{FF2B5EF4-FFF2-40B4-BE49-F238E27FC236}">
                <a16:creationId xmlns:a16="http://schemas.microsoft.com/office/drawing/2014/main" id="{88C1C944-D0F7-A2C9-20AB-E84B16172AA1}"/>
              </a:ext>
            </a:extLst>
          </p:cNvPr>
          <p:cNvSpPr txBox="1">
            <a:spLocks/>
          </p:cNvSpPr>
          <p:nvPr/>
        </p:nvSpPr>
        <p:spPr>
          <a:xfrm>
            <a:off x="6637677" y="1015670"/>
            <a:ext cx="5181600" cy="1009650"/>
          </a:xfrm>
          <a:prstGeom prst="rect">
            <a:avLst/>
          </a:prstGeom>
          <a:ln w="38100">
            <a:solidFill>
              <a:srgbClr val="00B0F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dirty="0" err="1">
                <a:ln>
                  <a:noFill/>
                </a:ln>
                <a:solidFill>
                  <a:srgbClr val="FF0000"/>
                </a:solidFill>
                <a:effectLst/>
                <a:uLnTx/>
                <a:uFillTx/>
                <a:latin typeface="Comic Sans MS" panose="030F0702030302020204" pitchFamily="66" charset="0"/>
                <a:ea typeface="+mj-ea"/>
                <a:cs typeface="+mj-cs"/>
              </a:rPr>
              <a:t>Geography</a:t>
            </a:r>
            <a:r>
              <a:rPr kumimoji="0" lang="it-IT" sz="2400" b="1" i="0" u="none" strike="noStrike" kern="1200" cap="none" spc="0" normalizeH="0" baseline="0" noProof="0" dirty="0">
                <a:ln>
                  <a:noFill/>
                </a:ln>
                <a:solidFill>
                  <a:srgbClr val="FF0000"/>
                </a:solidFill>
                <a:effectLst/>
                <a:uLnTx/>
                <a:uFillTx/>
                <a:latin typeface="Comic Sans MS" panose="030F0702030302020204" pitchFamily="66" charset="0"/>
                <a:ea typeface="+mj-ea"/>
                <a:cs typeface="+mj-cs"/>
              </a:rPr>
              <a:t> of the World Economy</a:t>
            </a:r>
          </a:p>
        </p:txBody>
      </p:sp>
      <p:sp>
        <p:nvSpPr>
          <p:cNvPr id="18" name="CasellaDiTesto 17">
            <a:extLst>
              <a:ext uri="{FF2B5EF4-FFF2-40B4-BE49-F238E27FC236}">
                <a16:creationId xmlns:a16="http://schemas.microsoft.com/office/drawing/2014/main" id="{CE252484-A820-62A4-9F2F-831A0DC989CC}"/>
              </a:ext>
            </a:extLst>
          </p:cNvPr>
          <p:cNvSpPr txBox="1"/>
          <p:nvPr/>
        </p:nvSpPr>
        <p:spPr>
          <a:xfrm>
            <a:off x="1355834" y="188953"/>
            <a:ext cx="1100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Georgia Pro Cond Semibold" panose="02040706050405020303" pitchFamily="18" charset="0"/>
                <a:ea typeface="+mn-ea"/>
                <a:cs typeface="+mn-cs"/>
              </a:rPr>
              <a:t>POWERPOINT PRESENTATIONS: THE GUIDELINES</a:t>
            </a:r>
          </a:p>
        </p:txBody>
      </p:sp>
    </p:spTree>
    <p:extLst>
      <p:ext uri="{BB962C8B-B14F-4D97-AF65-F5344CB8AC3E}">
        <p14:creationId xmlns:p14="http://schemas.microsoft.com/office/powerpoint/2010/main" val="22841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0233646-9D74-E167-0E65-E5CCC1ADE8D4}"/>
              </a:ext>
            </a:extLst>
          </p:cNvPr>
          <p:cNvSpPr>
            <a:spLocks noGrp="1"/>
          </p:cNvSpPr>
          <p:nvPr>
            <p:ph type="title"/>
          </p:nvPr>
        </p:nvSpPr>
        <p:spPr>
          <a:xfrm>
            <a:off x="348615" y="1015670"/>
            <a:ext cx="5817870" cy="1009651"/>
          </a:xfrm>
          <a:ln w="38100">
            <a:solidFill>
              <a:srgbClr val="00B0F0"/>
            </a:solidFill>
          </a:ln>
        </p:spPr>
        <p:txBody>
          <a:bodyPr>
            <a:normAutofit/>
          </a:bodyPr>
          <a:lstStyle/>
          <a:p>
            <a:pPr algn="ctr"/>
            <a:r>
              <a:rPr lang="it-IT" sz="2400" b="1" dirty="0" err="1">
                <a:solidFill>
                  <a:schemeClr val="accent4">
                    <a:lumMod val="75000"/>
                  </a:schemeClr>
                </a:solidFill>
                <a:latin typeface="Cavolini" panose="03000502040302020204" pitchFamily="66" charset="0"/>
                <a:cs typeface="Cavolini" panose="03000502040302020204" pitchFamily="66" charset="0"/>
              </a:rPr>
              <a:t>Academic</a:t>
            </a:r>
            <a:r>
              <a:rPr lang="it-IT" sz="2400" b="1" dirty="0">
                <a:solidFill>
                  <a:schemeClr val="accent4">
                    <a:lumMod val="75000"/>
                  </a:schemeClr>
                </a:solidFill>
                <a:latin typeface="Cavolini" panose="03000502040302020204" pitchFamily="66" charset="0"/>
                <a:cs typeface="Cavolini" panose="03000502040302020204" pitchFamily="66" charset="0"/>
              </a:rPr>
              <a:t> English for </a:t>
            </a:r>
            <a:r>
              <a:rPr lang="it-IT" sz="2400" b="1" dirty="0" err="1">
                <a:solidFill>
                  <a:schemeClr val="accent4">
                    <a:lumMod val="75000"/>
                  </a:schemeClr>
                </a:solidFill>
                <a:latin typeface="Cavolini" panose="03000502040302020204" pitchFamily="66" charset="0"/>
                <a:cs typeface="Cavolini" panose="03000502040302020204" pitchFamily="66" charset="0"/>
              </a:rPr>
              <a:t>Intercultural</a:t>
            </a:r>
            <a:r>
              <a:rPr lang="it-IT" sz="2400" b="1" dirty="0">
                <a:solidFill>
                  <a:schemeClr val="accent4">
                    <a:lumMod val="75000"/>
                  </a:schemeClr>
                </a:solidFill>
                <a:latin typeface="Cavolini" panose="03000502040302020204" pitchFamily="66" charset="0"/>
                <a:cs typeface="Cavolini" panose="03000502040302020204" pitchFamily="66" charset="0"/>
              </a:rPr>
              <a:t> </a:t>
            </a:r>
            <a:r>
              <a:rPr lang="it-IT" sz="2400" b="1" dirty="0" err="1">
                <a:solidFill>
                  <a:schemeClr val="accent4">
                    <a:lumMod val="75000"/>
                  </a:schemeClr>
                </a:solidFill>
                <a:latin typeface="Cavolini" panose="03000502040302020204" pitchFamily="66" charset="0"/>
                <a:cs typeface="Cavolini" panose="03000502040302020204" pitchFamily="66" charset="0"/>
              </a:rPr>
              <a:t>Communication</a:t>
            </a:r>
            <a:endParaRPr lang="it-IT" sz="2400" b="1" dirty="0">
              <a:solidFill>
                <a:schemeClr val="accent4">
                  <a:lumMod val="75000"/>
                </a:schemeClr>
              </a:solidFill>
              <a:latin typeface="Cavolini" panose="03000502040302020204" pitchFamily="66" charset="0"/>
              <a:cs typeface="Cavolini" panose="03000502040302020204" pitchFamily="66" charset="0"/>
            </a:endParaRPr>
          </a:p>
        </p:txBody>
      </p:sp>
      <p:sp>
        <p:nvSpPr>
          <p:cNvPr id="5" name="Segnaposto contenuto 4">
            <a:extLst>
              <a:ext uri="{FF2B5EF4-FFF2-40B4-BE49-F238E27FC236}">
                <a16:creationId xmlns:a16="http://schemas.microsoft.com/office/drawing/2014/main" id="{B1D7A453-B4BA-C1CA-AD77-8FC81FD7C60D}"/>
              </a:ext>
            </a:extLst>
          </p:cNvPr>
          <p:cNvSpPr>
            <a:spLocks noGrp="1"/>
          </p:cNvSpPr>
          <p:nvPr>
            <p:ph sz="half" idx="1"/>
          </p:nvPr>
        </p:nvSpPr>
        <p:spPr>
          <a:xfrm>
            <a:off x="372723" y="2025321"/>
            <a:ext cx="5793762" cy="4351338"/>
          </a:xfrm>
          <a:ln w="38100">
            <a:solidFill>
              <a:srgbClr val="00B0F0"/>
            </a:solidFill>
          </a:ln>
        </p:spPr>
        <p:txBody>
          <a:bodyPr>
            <a:normAutofit/>
          </a:bodyPr>
          <a:lstStyle/>
          <a:p>
            <a:r>
              <a:rPr lang="it-IT" sz="2400" dirty="0" err="1">
                <a:solidFill>
                  <a:schemeClr val="accent4">
                    <a:lumMod val="75000"/>
                  </a:schemeClr>
                </a:solidFill>
                <a:latin typeface="Cavolini" panose="03000502040302020204" pitchFamily="66" charset="0"/>
                <a:cs typeface="Cavolini" panose="03000502040302020204" pitchFamily="66" charset="0"/>
              </a:rPr>
              <a:t>critical</a:t>
            </a:r>
            <a:r>
              <a:rPr lang="it-IT" sz="2400" dirty="0">
                <a:solidFill>
                  <a:schemeClr val="accent4">
                    <a:lumMod val="75000"/>
                  </a:schemeClr>
                </a:solidFill>
                <a:latin typeface="Cavolini" panose="03000502040302020204" pitchFamily="66" charset="0"/>
                <a:cs typeface="Cavolini" panose="03000502040302020204" pitchFamily="66" charset="0"/>
              </a:rPr>
              <a:t>/personal </a:t>
            </a:r>
            <a:r>
              <a:rPr lang="it-IT" sz="2400" dirty="0" err="1">
                <a:solidFill>
                  <a:schemeClr val="accent4">
                    <a:lumMod val="75000"/>
                  </a:schemeClr>
                </a:solidFill>
                <a:latin typeface="Cavolini" panose="03000502040302020204" pitchFamily="66" charset="0"/>
                <a:cs typeface="Cavolini" panose="03000502040302020204" pitchFamily="66" charset="0"/>
              </a:rPr>
              <a:t>stance</a:t>
            </a:r>
            <a:endParaRPr lang="it-IT" sz="2400" dirty="0">
              <a:solidFill>
                <a:schemeClr val="accent4">
                  <a:lumMod val="75000"/>
                </a:schemeClr>
              </a:solidFill>
              <a:latin typeface="Cavolini" panose="03000502040302020204" pitchFamily="66" charset="0"/>
              <a:cs typeface="Cavolini" panose="03000502040302020204" pitchFamily="66" charset="0"/>
            </a:endParaRPr>
          </a:p>
          <a:p>
            <a:r>
              <a:rPr lang="it-IT" sz="2400" dirty="0" err="1">
                <a:solidFill>
                  <a:schemeClr val="accent4">
                    <a:lumMod val="75000"/>
                  </a:schemeClr>
                </a:solidFill>
                <a:latin typeface="Cavolini" panose="03000502040302020204" pitchFamily="66" charset="0"/>
                <a:cs typeface="Cavolini" panose="03000502040302020204" pitchFamily="66" charset="0"/>
              </a:rPr>
              <a:t>method</a:t>
            </a:r>
            <a:r>
              <a:rPr lang="it-IT" sz="2400" dirty="0">
                <a:solidFill>
                  <a:schemeClr val="accent4">
                    <a:lumMod val="75000"/>
                  </a:schemeClr>
                </a:solidFill>
                <a:latin typeface="Cavolini" panose="03000502040302020204" pitchFamily="66" charset="0"/>
                <a:cs typeface="Cavolini" panose="03000502040302020204" pitchFamily="66" charset="0"/>
              </a:rPr>
              <a:t>/</a:t>
            </a:r>
            <a:r>
              <a:rPr lang="it-IT" sz="2400" dirty="0" err="1">
                <a:solidFill>
                  <a:schemeClr val="accent4">
                    <a:lumMod val="75000"/>
                  </a:schemeClr>
                </a:solidFill>
                <a:latin typeface="Cavolini" panose="03000502040302020204" pitchFamily="66" charset="0"/>
                <a:cs typeface="Cavolini" panose="03000502040302020204" pitchFamily="66" charset="0"/>
              </a:rPr>
              <a:t>approach</a:t>
            </a:r>
            <a:endParaRPr lang="it-IT" sz="2400" dirty="0">
              <a:solidFill>
                <a:schemeClr val="accent4">
                  <a:lumMod val="75000"/>
                </a:schemeClr>
              </a:solidFill>
              <a:latin typeface="Cavolini" panose="03000502040302020204" pitchFamily="66" charset="0"/>
              <a:cs typeface="Cavolini" panose="03000502040302020204" pitchFamily="66" charset="0"/>
            </a:endParaRPr>
          </a:p>
          <a:p>
            <a:r>
              <a:rPr lang="it-IT" sz="2400" dirty="0" err="1">
                <a:solidFill>
                  <a:schemeClr val="accent4">
                    <a:lumMod val="75000"/>
                  </a:schemeClr>
                </a:solidFill>
                <a:latin typeface="Cavolini" panose="03000502040302020204" pitchFamily="66" charset="0"/>
                <a:cs typeface="Cavolini" panose="03000502040302020204" pitchFamily="66" charset="0"/>
              </a:rPr>
              <a:t>structure</a:t>
            </a:r>
            <a:endParaRPr lang="it-IT" sz="2400" dirty="0">
              <a:solidFill>
                <a:schemeClr val="accent4">
                  <a:lumMod val="75000"/>
                </a:schemeClr>
              </a:solidFill>
              <a:latin typeface="Cavolini" panose="03000502040302020204" pitchFamily="66" charset="0"/>
              <a:cs typeface="Cavolini" panose="03000502040302020204" pitchFamily="66" charset="0"/>
            </a:endParaRPr>
          </a:p>
          <a:p>
            <a:r>
              <a:rPr lang="it-IT" sz="2400" dirty="0">
                <a:solidFill>
                  <a:schemeClr val="accent4">
                    <a:lumMod val="75000"/>
                  </a:schemeClr>
                </a:solidFill>
                <a:latin typeface="Cavolini" panose="03000502040302020204" pitchFamily="66" charset="0"/>
                <a:cs typeface="Cavolini" panose="03000502040302020204" pitchFamily="66" charset="0"/>
              </a:rPr>
              <a:t>English </a:t>
            </a:r>
            <a:r>
              <a:rPr lang="it-IT" sz="2400" dirty="0" err="1">
                <a:solidFill>
                  <a:schemeClr val="accent4">
                    <a:lumMod val="75000"/>
                  </a:schemeClr>
                </a:solidFill>
                <a:latin typeface="Cavolini" panose="03000502040302020204" pitchFamily="66" charset="0"/>
                <a:cs typeface="Cavolini" panose="03000502040302020204" pitchFamily="66" charset="0"/>
              </a:rPr>
              <a:t>language</a:t>
            </a:r>
            <a:r>
              <a:rPr lang="it-IT" sz="2400" dirty="0">
                <a:solidFill>
                  <a:schemeClr val="accent4">
                    <a:lumMod val="75000"/>
                  </a:schemeClr>
                </a:solidFill>
                <a:latin typeface="Cavolini" panose="03000502040302020204" pitchFamily="66" charset="0"/>
                <a:cs typeface="Cavolini" panose="03000502040302020204" pitchFamily="66" charset="0"/>
              </a:rPr>
              <a:t> use</a:t>
            </a:r>
          </a:p>
          <a:p>
            <a:r>
              <a:rPr lang="it-IT" sz="2400" dirty="0">
                <a:solidFill>
                  <a:schemeClr val="accent4">
                    <a:lumMod val="75000"/>
                  </a:schemeClr>
                </a:solidFill>
                <a:latin typeface="Cavolini" panose="03000502040302020204" pitchFamily="66" charset="0"/>
                <a:cs typeface="Cavolini" panose="03000502040302020204" pitchFamily="66" charset="0"/>
              </a:rPr>
              <a:t>background reading</a:t>
            </a:r>
          </a:p>
          <a:p>
            <a:r>
              <a:rPr lang="it-IT" sz="2400" dirty="0" err="1">
                <a:solidFill>
                  <a:schemeClr val="accent4">
                    <a:lumMod val="75000"/>
                  </a:schemeClr>
                </a:solidFill>
                <a:latin typeface="Cavolini" panose="03000502040302020204" pitchFamily="66" charset="0"/>
                <a:cs typeface="Cavolini" panose="03000502040302020204" pitchFamily="66" charset="0"/>
              </a:rPr>
              <a:t>presentation</a:t>
            </a:r>
            <a:r>
              <a:rPr lang="it-IT" sz="2400" dirty="0">
                <a:solidFill>
                  <a:schemeClr val="accent4">
                    <a:lumMod val="75000"/>
                  </a:schemeClr>
                </a:solidFill>
                <a:latin typeface="Cavolini" panose="03000502040302020204" pitchFamily="66" charset="0"/>
                <a:cs typeface="Cavolini" panose="03000502040302020204" pitchFamily="66" charset="0"/>
              </a:rPr>
              <a:t> skills</a:t>
            </a: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sz="2400" dirty="0">
              <a:solidFill>
                <a:schemeClr val="accent4">
                  <a:lumMod val="75000"/>
                </a:schemeClr>
              </a:solidFill>
              <a:latin typeface="Cavolini" panose="03000502040302020204" pitchFamily="66" charset="0"/>
              <a:cs typeface="Cavolini" panose="03000502040302020204" pitchFamily="66" charset="0"/>
            </a:endParaRPr>
          </a:p>
          <a:p>
            <a:endParaRPr lang="it-IT" dirty="0"/>
          </a:p>
        </p:txBody>
      </p:sp>
      <p:sp>
        <p:nvSpPr>
          <p:cNvPr id="6" name="Segnaposto contenuto 5">
            <a:extLst>
              <a:ext uri="{FF2B5EF4-FFF2-40B4-BE49-F238E27FC236}">
                <a16:creationId xmlns:a16="http://schemas.microsoft.com/office/drawing/2014/main" id="{03047A37-B6C6-6E06-DA51-2F231F641AE9}"/>
              </a:ext>
            </a:extLst>
          </p:cNvPr>
          <p:cNvSpPr>
            <a:spLocks noGrp="1"/>
          </p:cNvSpPr>
          <p:nvPr>
            <p:ph sz="half" idx="2"/>
          </p:nvPr>
        </p:nvSpPr>
        <p:spPr>
          <a:xfrm>
            <a:off x="6637677" y="2053676"/>
            <a:ext cx="5181600" cy="4351338"/>
          </a:xfrm>
          <a:ln w="38100">
            <a:solidFill>
              <a:srgbClr val="00B0F0"/>
            </a:solidFill>
          </a:ln>
        </p:spPr>
        <p:txBody>
          <a:bodyPr>
            <a:normAutofit/>
          </a:bodyPr>
          <a:lstStyle/>
          <a:p>
            <a:r>
              <a:rPr lang="it-IT" sz="2400" dirty="0">
                <a:solidFill>
                  <a:srgbClr val="FF0000"/>
                </a:solidFill>
                <a:latin typeface="Comic Sans MS" panose="030F0702030302020204" pitchFamily="66" charset="0"/>
              </a:rPr>
              <a:t>in-</a:t>
            </a:r>
            <a:r>
              <a:rPr lang="it-IT" sz="2400" dirty="0" err="1">
                <a:solidFill>
                  <a:srgbClr val="FF0000"/>
                </a:solidFill>
                <a:latin typeface="Comic Sans MS" panose="030F0702030302020204" pitchFamily="66" charset="0"/>
              </a:rPr>
              <a:t>depth</a:t>
            </a:r>
            <a:r>
              <a:rPr lang="it-IT" sz="2400" dirty="0">
                <a:solidFill>
                  <a:srgbClr val="FF0000"/>
                </a:solidFill>
                <a:latin typeface="Comic Sans MS" panose="030F0702030302020204" pitchFamily="66" charset="0"/>
              </a:rPr>
              <a:t> knowledge</a:t>
            </a:r>
          </a:p>
          <a:p>
            <a:r>
              <a:rPr lang="it-IT" sz="2400" dirty="0">
                <a:solidFill>
                  <a:srgbClr val="FF0000"/>
                </a:solidFill>
                <a:latin typeface="Comic Sans MS" panose="030F0702030302020204" pitchFamily="66" charset="0"/>
              </a:rPr>
              <a:t>clear discipline-</a:t>
            </a:r>
            <a:r>
              <a:rPr lang="it-IT" sz="2400" dirty="0" err="1">
                <a:solidFill>
                  <a:srgbClr val="FF0000"/>
                </a:solidFill>
                <a:latin typeface="Comic Sans MS" panose="030F0702030302020204" pitchFamily="66" charset="0"/>
              </a:rPr>
              <a:t>based</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approach</a:t>
            </a:r>
            <a:r>
              <a:rPr lang="it-IT" sz="2400" dirty="0">
                <a:solidFill>
                  <a:srgbClr val="FF0000"/>
                </a:solidFill>
                <a:latin typeface="Comic Sans MS" panose="030F0702030302020204" pitchFamily="66" charset="0"/>
              </a:rPr>
              <a:t> (i.e. </a:t>
            </a:r>
            <a:r>
              <a:rPr lang="it-IT" sz="2400" dirty="0" err="1">
                <a:solidFill>
                  <a:srgbClr val="FF0000"/>
                </a:solidFill>
                <a:latin typeface="Comic Sans MS" panose="030F0702030302020204" pitchFamily="66" charset="0"/>
              </a:rPr>
              <a:t>spatial</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analysis</a:t>
            </a:r>
            <a:r>
              <a:rPr lang="it-IT" sz="2400" dirty="0">
                <a:solidFill>
                  <a:srgbClr val="FF0000"/>
                </a:solidFill>
                <a:latin typeface="Comic Sans MS" panose="030F0702030302020204" pitchFamily="66" charset="0"/>
              </a:rPr>
              <a:t>)</a:t>
            </a:r>
          </a:p>
          <a:p>
            <a:r>
              <a:rPr lang="it-IT" sz="2400" dirty="0" err="1">
                <a:solidFill>
                  <a:srgbClr val="FF0000"/>
                </a:solidFill>
                <a:latin typeface="Comic Sans MS" panose="030F0702030302020204" pitchFamily="66" charset="0"/>
              </a:rPr>
              <a:t>relevant</a:t>
            </a:r>
            <a:r>
              <a:rPr lang="it-IT" sz="2400" dirty="0">
                <a:solidFill>
                  <a:srgbClr val="FF0000"/>
                </a:solidFill>
                <a:latin typeface="Comic Sans MS" panose="030F0702030302020204" pitchFamily="66" charset="0"/>
              </a:rPr>
              <a:t> and </a:t>
            </a:r>
            <a:r>
              <a:rPr lang="it-IT" sz="2400" dirty="0" err="1">
                <a:solidFill>
                  <a:srgbClr val="FF0000"/>
                </a:solidFill>
                <a:latin typeface="Comic Sans MS" panose="030F0702030302020204" pitchFamily="66" charset="0"/>
              </a:rPr>
              <a:t>updated</a:t>
            </a:r>
            <a:r>
              <a:rPr lang="it-IT" sz="2400" dirty="0">
                <a:solidFill>
                  <a:srgbClr val="FF0000"/>
                </a:solidFill>
                <a:latin typeface="Comic Sans MS" panose="030F0702030302020204" pitchFamily="66" charset="0"/>
              </a:rPr>
              <a:t> sources</a:t>
            </a:r>
          </a:p>
          <a:p>
            <a:r>
              <a:rPr lang="it-IT" sz="2400" dirty="0">
                <a:solidFill>
                  <a:srgbClr val="FF0000"/>
                </a:solidFill>
                <a:latin typeface="Comic Sans MS" panose="030F0702030302020204" pitchFamily="66" charset="0"/>
              </a:rPr>
              <a:t>English </a:t>
            </a:r>
            <a:r>
              <a:rPr lang="it-IT" sz="2400" dirty="0" err="1">
                <a:solidFill>
                  <a:srgbClr val="FF0000"/>
                </a:solidFill>
                <a:latin typeface="Comic Sans MS" panose="030F0702030302020204" pitchFamily="66" charset="0"/>
              </a:rPr>
              <a:t>language</a:t>
            </a:r>
            <a:r>
              <a:rPr lang="it-IT" sz="2400" dirty="0">
                <a:solidFill>
                  <a:srgbClr val="FF0000"/>
                </a:solidFill>
                <a:latin typeface="Comic Sans MS" panose="030F0702030302020204" pitchFamily="66" charset="0"/>
              </a:rPr>
              <a:t> use</a:t>
            </a:r>
          </a:p>
          <a:p>
            <a:r>
              <a:rPr lang="it-IT" sz="2400" dirty="0" err="1">
                <a:solidFill>
                  <a:srgbClr val="FF0000"/>
                </a:solidFill>
                <a:latin typeface="Comic Sans MS" panose="030F0702030302020204" pitchFamily="66" charset="0"/>
              </a:rPr>
              <a:t>presentation</a:t>
            </a:r>
            <a:r>
              <a:rPr lang="it-IT" sz="2400" dirty="0">
                <a:solidFill>
                  <a:srgbClr val="FF0000"/>
                </a:solidFill>
                <a:latin typeface="Comic Sans MS" panose="030F0702030302020204" pitchFamily="66" charset="0"/>
              </a:rPr>
              <a:t> skills</a:t>
            </a:r>
          </a:p>
          <a:p>
            <a:r>
              <a:rPr lang="it-IT" sz="2400" dirty="0" err="1">
                <a:solidFill>
                  <a:srgbClr val="FF0000"/>
                </a:solidFill>
                <a:latin typeface="Comic Sans MS" panose="030F0702030302020204" pitchFamily="66" charset="0"/>
              </a:rPr>
              <a:t>Consistency</a:t>
            </a:r>
            <a:r>
              <a:rPr lang="it-IT" sz="2400" dirty="0">
                <a:solidFill>
                  <a:srgbClr val="FF0000"/>
                </a:solidFill>
                <a:latin typeface="Comic Sans MS" panose="030F0702030302020204" pitchFamily="66" charset="0"/>
              </a:rPr>
              <a:t> of </a:t>
            </a:r>
            <a:r>
              <a:rPr lang="it-IT" sz="2400" dirty="0" err="1">
                <a:solidFill>
                  <a:srgbClr val="FF0000"/>
                </a:solidFill>
                <a:latin typeface="Comic Sans MS" panose="030F0702030302020204" pitchFamily="66" charset="0"/>
              </a:rPr>
              <a:t>individual</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contributions</a:t>
            </a:r>
            <a:r>
              <a:rPr lang="it-IT" sz="2400" dirty="0">
                <a:solidFill>
                  <a:srgbClr val="FF0000"/>
                </a:solidFill>
                <a:latin typeface="Comic Sans MS" panose="030F0702030302020204" pitchFamily="66" charset="0"/>
              </a:rPr>
              <a:t> </a:t>
            </a:r>
            <a:r>
              <a:rPr lang="it-IT" sz="2400" dirty="0" err="1">
                <a:solidFill>
                  <a:srgbClr val="FF0000"/>
                </a:solidFill>
                <a:latin typeface="Comic Sans MS" panose="030F0702030302020204" pitchFamily="66" charset="0"/>
              </a:rPr>
              <a:t>within</a:t>
            </a:r>
            <a:r>
              <a:rPr lang="it-IT" sz="2400" dirty="0">
                <a:solidFill>
                  <a:srgbClr val="FF0000"/>
                </a:solidFill>
                <a:latin typeface="Comic Sans MS" panose="030F0702030302020204" pitchFamily="66" charset="0"/>
              </a:rPr>
              <a:t> the group </a:t>
            </a:r>
            <a:r>
              <a:rPr lang="it-IT" sz="2400" dirty="0" err="1">
                <a:solidFill>
                  <a:srgbClr val="FF0000"/>
                </a:solidFill>
                <a:latin typeface="Comic Sans MS" panose="030F0702030302020204" pitchFamily="66" charset="0"/>
              </a:rPr>
              <a:t>presentation</a:t>
            </a:r>
            <a:endParaRPr lang="it-IT" sz="2400" dirty="0">
              <a:solidFill>
                <a:srgbClr val="FF0000"/>
              </a:solidFill>
              <a:latin typeface="Comic Sans MS" panose="030F0702030302020204" pitchFamily="66" charset="0"/>
            </a:endParaRPr>
          </a:p>
          <a:p>
            <a:endParaRPr lang="it-IT" sz="2400" dirty="0">
              <a:solidFill>
                <a:srgbClr val="FF0000"/>
              </a:solidFill>
              <a:latin typeface="Comic Sans MS" panose="030F0702030302020204" pitchFamily="66" charset="0"/>
            </a:endParaRPr>
          </a:p>
        </p:txBody>
      </p:sp>
      <p:sp>
        <p:nvSpPr>
          <p:cNvPr id="12" name="Titolo 3">
            <a:extLst>
              <a:ext uri="{FF2B5EF4-FFF2-40B4-BE49-F238E27FC236}">
                <a16:creationId xmlns:a16="http://schemas.microsoft.com/office/drawing/2014/main" id="{7F4FA3F1-4FED-87DE-4809-D9739CD22290}"/>
              </a:ext>
            </a:extLst>
          </p:cNvPr>
          <p:cNvSpPr txBox="1">
            <a:spLocks/>
          </p:cNvSpPr>
          <p:nvPr/>
        </p:nvSpPr>
        <p:spPr>
          <a:xfrm>
            <a:off x="6637677" y="1015670"/>
            <a:ext cx="5181600" cy="1009650"/>
          </a:xfrm>
          <a:prstGeom prst="rect">
            <a:avLst/>
          </a:prstGeom>
          <a:ln w="38100">
            <a:solidFill>
              <a:srgbClr val="00B0F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it-IT" sz="2400" b="0" i="0" u="none" strike="noStrike" kern="1200" cap="none" spc="0" normalizeH="0" baseline="0" noProof="0" dirty="0" err="1">
                <a:ln>
                  <a:noFill/>
                </a:ln>
                <a:solidFill>
                  <a:srgbClr val="FF0000"/>
                </a:solidFill>
                <a:effectLst/>
                <a:uLnTx/>
                <a:uFillTx/>
                <a:latin typeface="Comic Sans MS" panose="030F0702030302020204" pitchFamily="66" charset="0"/>
                <a:ea typeface="+mj-ea"/>
                <a:cs typeface="+mj-cs"/>
              </a:rPr>
              <a:t>Geography</a:t>
            </a:r>
            <a:r>
              <a:rPr kumimoji="0" lang="it-IT" sz="2400" b="0" i="0" u="none" strike="noStrike" kern="1200" cap="none" spc="0" normalizeH="0" baseline="0" noProof="0" dirty="0">
                <a:ln>
                  <a:noFill/>
                </a:ln>
                <a:solidFill>
                  <a:srgbClr val="FF0000"/>
                </a:solidFill>
                <a:effectLst/>
                <a:uLnTx/>
                <a:uFillTx/>
                <a:latin typeface="Comic Sans MS" panose="030F0702030302020204" pitchFamily="66" charset="0"/>
                <a:ea typeface="+mj-ea"/>
                <a:cs typeface="+mj-cs"/>
              </a:rPr>
              <a:t> of the World Economy</a:t>
            </a:r>
          </a:p>
        </p:txBody>
      </p:sp>
      <p:sp>
        <p:nvSpPr>
          <p:cNvPr id="18" name="CasellaDiTesto 17">
            <a:extLst>
              <a:ext uri="{FF2B5EF4-FFF2-40B4-BE49-F238E27FC236}">
                <a16:creationId xmlns:a16="http://schemas.microsoft.com/office/drawing/2014/main" id="{2DBC5CBF-1909-52BF-20DD-C622CCAD8509}"/>
              </a:ext>
            </a:extLst>
          </p:cNvPr>
          <p:cNvSpPr txBox="1"/>
          <p:nvPr/>
        </p:nvSpPr>
        <p:spPr>
          <a:xfrm>
            <a:off x="612742" y="218457"/>
            <a:ext cx="117175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Georgia Pro Cond Semibold" panose="02040706050405020303" pitchFamily="18" charset="0"/>
                <a:ea typeface="+mn-ea"/>
                <a:cs typeface="+mn-cs"/>
              </a:rPr>
              <a:t>POWERPOINT</a:t>
            </a:r>
            <a:r>
              <a:rPr kumimoji="0" lang="it-IT" sz="3200" b="0" i="0" u="none" strike="noStrike" kern="1200" cap="none" spc="0" normalizeH="0" baseline="0" noProof="0" dirty="0">
                <a:ln>
                  <a:noFill/>
                </a:ln>
                <a:solidFill>
                  <a:prstClr val="black"/>
                </a:solidFill>
                <a:effectLst/>
                <a:uLnTx/>
                <a:uFillTx/>
                <a:latin typeface="Georgia Pro Cond Semibold" panose="02040706050405020303" pitchFamily="18" charset="0"/>
                <a:ea typeface="+mn-ea"/>
                <a:cs typeface="+mn-cs"/>
              </a:rPr>
              <a:t> PRESENTATIONS: ASSESSMENT CRITERIA</a:t>
            </a:r>
          </a:p>
        </p:txBody>
      </p:sp>
    </p:spTree>
    <p:extLst>
      <p:ext uri="{BB962C8B-B14F-4D97-AF65-F5344CB8AC3E}">
        <p14:creationId xmlns:p14="http://schemas.microsoft.com/office/powerpoint/2010/main" val="3563711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6317FC1-3768-F6B7-AA5A-78BADF81AB41}"/>
              </a:ext>
            </a:extLst>
          </p:cNvPr>
          <p:cNvPicPr>
            <a:picLocks noChangeAspect="1"/>
          </p:cNvPicPr>
          <p:nvPr/>
        </p:nvPicPr>
        <p:blipFill>
          <a:blip r:embed="rId2"/>
          <a:stretch>
            <a:fillRect/>
          </a:stretch>
        </p:blipFill>
        <p:spPr>
          <a:xfrm>
            <a:off x="6732270" y="1141297"/>
            <a:ext cx="5033538" cy="5243072"/>
          </a:xfrm>
          <a:prstGeom prst="rect">
            <a:avLst/>
          </a:prstGeom>
        </p:spPr>
      </p:pic>
      <p:pic>
        <p:nvPicPr>
          <p:cNvPr id="4" name="Immagine 3">
            <a:extLst>
              <a:ext uri="{FF2B5EF4-FFF2-40B4-BE49-F238E27FC236}">
                <a16:creationId xmlns:a16="http://schemas.microsoft.com/office/drawing/2014/main" id="{DB70841A-8E4A-7A94-A5AA-8AA8D653A992}"/>
              </a:ext>
            </a:extLst>
          </p:cNvPr>
          <p:cNvPicPr>
            <a:picLocks noChangeAspect="1"/>
          </p:cNvPicPr>
          <p:nvPr/>
        </p:nvPicPr>
        <p:blipFill>
          <a:blip r:embed="rId3"/>
          <a:stretch>
            <a:fillRect/>
          </a:stretch>
        </p:blipFill>
        <p:spPr>
          <a:xfrm>
            <a:off x="376614" y="940256"/>
            <a:ext cx="4780655" cy="5807304"/>
          </a:xfrm>
          <a:prstGeom prst="rect">
            <a:avLst/>
          </a:prstGeom>
        </p:spPr>
      </p:pic>
      <p:sp>
        <p:nvSpPr>
          <p:cNvPr id="2" name="Titolo 3">
            <a:extLst>
              <a:ext uri="{FF2B5EF4-FFF2-40B4-BE49-F238E27FC236}">
                <a16:creationId xmlns:a16="http://schemas.microsoft.com/office/drawing/2014/main" id="{DFE02A4B-7AF1-6DA8-FAD5-E3950233C0C8}"/>
              </a:ext>
            </a:extLst>
          </p:cNvPr>
          <p:cNvSpPr txBox="1">
            <a:spLocks/>
          </p:cNvSpPr>
          <p:nvPr/>
        </p:nvSpPr>
        <p:spPr>
          <a:xfrm>
            <a:off x="278130" y="195539"/>
            <a:ext cx="5817870" cy="671728"/>
          </a:xfrm>
          <a:prstGeom prst="rect">
            <a:avLst/>
          </a:prstGeom>
          <a:ln w="38100">
            <a:solidFill>
              <a:srgbClr val="00B0F0"/>
            </a:solidFill>
          </a:ln>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400" b="1" i="0" u="none" strike="noStrike" kern="1200" cap="none" spc="0" normalizeH="0" baseline="0" noProof="0">
                <a:ln>
                  <a:noFill/>
                </a:ln>
                <a:solidFill>
                  <a:srgbClr val="0F9ED5">
                    <a:lumMod val="75000"/>
                  </a:srgbClr>
                </a:solidFill>
                <a:effectLst/>
                <a:uLnTx/>
                <a:uFillTx/>
                <a:latin typeface="Cavolini" panose="03000502040302020204" pitchFamily="66" charset="0"/>
                <a:ea typeface="+mj-ea"/>
                <a:cs typeface="Cavolini" panose="03000502040302020204" pitchFamily="66" charset="0"/>
              </a:rPr>
              <a:t>Academic English for Intercultural Communication</a:t>
            </a:r>
            <a:endParaRPr kumimoji="0" lang="it-IT" sz="2400" b="1" i="0" u="none" strike="noStrike" kern="1200" cap="none" spc="0" normalizeH="0" baseline="0" noProof="0" dirty="0">
              <a:ln>
                <a:noFill/>
              </a:ln>
              <a:solidFill>
                <a:srgbClr val="0F9ED5">
                  <a:lumMod val="75000"/>
                </a:srgbClr>
              </a:solidFill>
              <a:effectLst/>
              <a:uLnTx/>
              <a:uFillTx/>
              <a:latin typeface="Cavolini" panose="03000502040302020204" pitchFamily="66" charset="0"/>
              <a:ea typeface="+mj-ea"/>
              <a:cs typeface="Cavolini" panose="03000502040302020204" pitchFamily="66" charset="0"/>
            </a:endParaRPr>
          </a:p>
        </p:txBody>
      </p:sp>
      <p:sp>
        <p:nvSpPr>
          <p:cNvPr id="3" name="Titolo 3">
            <a:extLst>
              <a:ext uri="{FF2B5EF4-FFF2-40B4-BE49-F238E27FC236}">
                <a16:creationId xmlns:a16="http://schemas.microsoft.com/office/drawing/2014/main" id="{1D4BD686-B7E3-1B85-FA23-5C4962532A06}"/>
              </a:ext>
            </a:extLst>
          </p:cNvPr>
          <p:cNvSpPr txBox="1">
            <a:spLocks/>
          </p:cNvSpPr>
          <p:nvPr/>
        </p:nvSpPr>
        <p:spPr>
          <a:xfrm>
            <a:off x="6732270" y="195539"/>
            <a:ext cx="5181600" cy="671728"/>
          </a:xfrm>
          <a:prstGeom prst="rect">
            <a:avLst/>
          </a:prstGeom>
          <a:ln w="38100">
            <a:solidFill>
              <a:srgbClr val="00B0F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it-IT" sz="2400" b="0" i="0" u="none" strike="noStrike" kern="1200" cap="none" spc="0" normalizeH="0" baseline="0" noProof="0" dirty="0" err="1">
                <a:ln>
                  <a:noFill/>
                </a:ln>
                <a:solidFill>
                  <a:srgbClr val="FF0000"/>
                </a:solidFill>
                <a:effectLst/>
                <a:uLnTx/>
                <a:uFillTx/>
                <a:latin typeface="Comic Sans MS" panose="030F0702030302020204" pitchFamily="66" charset="0"/>
                <a:ea typeface="+mj-ea"/>
                <a:cs typeface="+mj-cs"/>
              </a:rPr>
              <a:t>Geography</a:t>
            </a:r>
            <a:r>
              <a:rPr kumimoji="0" lang="it-IT" sz="2400" b="0" i="0" u="none" strike="noStrike" kern="1200" cap="none" spc="0" normalizeH="0" baseline="0" noProof="0" dirty="0">
                <a:ln>
                  <a:noFill/>
                </a:ln>
                <a:solidFill>
                  <a:srgbClr val="FF0000"/>
                </a:solidFill>
                <a:effectLst/>
                <a:uLnTx/>
                <a:uFillTx/>
                <a:latin typeface="Comic Sans MS" panose="030F0702030302020204" pitchFamily="66" charset="0"/>
                <a:ea typeface="+mj-ea"/>
                <a:cs typeface="+mj-cs"/>
              </a:rPr>
              <a:t> of the World Economy</a:t>
            </a:r>
          </a:p>
        </p:txBody>
      </p:sp>
      <p:sp>
        <p:nvSpPr>
          <p:cNvPr id="5" name="CasellaDiTesto 4">
            <a:extLst>
              <a:ext uri="{FF2B5EF4-FFF2-40B4-BE49-F238E27FC236}">
                <a16:creationId xmlns:a16="http://schemas.microsoft.com/office/drawing/2014/main" id="{64B9A1B6-B0AC-9E08-27AD-C70402FAFC6F}"/>
              </a:ext>
            </a:extLst>
          </p:cNvPr>
          <p:cNvSpPr txBox="1"/>
          <p:nvPr/>
        </p:nvSpPr>
        <p:spPr>
          <a:xfrm>
            <a:off x="6874135" y="3307970"/>
            <a:ext cx="4748905" cy="2783326"/>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depth</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knowledge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clear discipline-</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based</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approach</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spatial</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analysis</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relevant</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updated</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sources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overall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consistency</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individual</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contributions</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within</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group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presentation</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English </a:t>
            </a: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language</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it-IT"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presentation</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1" name="Input penna 10">
                <a:extLst>
                  <a:ext uri="{FF2B5EF4-FFF2-40B4-BE49-F238E27FC236}">
                    <a16:creationId xmlns:a16="http://schemas.microsoft.com/office/drawing/2014/main" id="{450BAF81-5386-5750-2A6C-A22D13043409}"/>
                  </a:ext>
                </a:extLst>
              </p14:cNvPr>
              <p14:cNvContentPartPr/>
              <p14:nvPr/>
            </p14:nvContentPartPr>
            <p14:xfrm>
              <a:off x="7741760" y="1421920"/>
              <a:ext cx="1087560" cy="31320"/>
            </p14:xfrm>
          </p:contentPart>
        </mc:Choice>
        <mc:Fallback xmlns="">
          <p:pic>
            <p:nvPicPr>
              <p:cNvPr id="11" name="Input penna 10">
                <a:extLst>
                  <a:ext uri="{FF2B5EF4-FFF2-40B4-BE49-F238E27FC236}">
                    <a16:creationId xmlns:a16="http://schemas.microsoft.com/office/drawing/2014/main" id="{450BAF81-5386-5750-2A6C-A22D13043409}"/>
                  </a:ext>
                </a:extLst>
              </p:cNvPr>
              <p:cNvPicPr/>
              <p:nvPr/>
            </p:nvPicPr>
            <p:blipFill>
              <a:blip r:embed="rId5"/>
              <a:stretch>
                <a:fillRect/>
              </a:stretch>
            </p:blipFill>
            <p:spPr>
              <a:xfrm>
                <a:off x="7651760" y="1242280"/>
                <a:ext cx="126720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put penna 11">
                <a:extLst>
                  <a:ext uri="{FF2B5EF4-FFF2-40B4-BE49-F238E27FC236}">
                    <a16:creationId xmlns:a16="http://schemas.microsoft.com/office/drawing/2014/main" id="{EEACB5A1-F456-9350-061C-9362A6622ABD}"/>
                  </a:ext>
                </a:extLst>
              </p14:cNvPr>
              <p14:cNvContentPartPr/>
              <p14:nvPr/>
            </p14:nvContentPartPr>
            <p14:xfrm>
              <a:off x="7741760" y="1452880"/>
              <a:ext cx="360" cy="360"/>
            </p14:xfrm>
          </p:contentPart>
        </mc:Choice>
        <mc:Fallback xmlns="">
          <p:pic>
            <p:nvPicPr>
              <p:cNvPr id="12" name="Input penna 11">
                <a:extLst>
                  <a:ext uri="{FF2B5EF4-FFF2-40B4-BE49-F238E27FC236}">
                    <a16:creationId xmlns:a16="http://schemas.microsoft.com/office/drawing/2014/main" id="{EEACB5A1-F456-9350-061C-9362A6622ABD}"/>
                  </a:ext>
                </a:extLst>
              </p:cNvPr>
              <p:cNvPicPr/>
              <p:nvPr/>
            </p:nvPicPr>
            <p:blipFill>
              <a:blip r:embed="rId7"/>
              <a:stretch>
                <a:fillRect/>
              </a:stretch>
            </p:blipFill>
            <p:spPr>
              <a:xfrm>
                <a:off x="7651760" y="127324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put penna 12">
                <a:extLst>
                  <a:ext uri="{FF2B5EF4-FFF2-40B4-BE49-F238E27FC236}">
                    <a16:creationId xmlns:a16="http://schemas.microsoft.com/office/drawing/2014/main" id="{EDEE4057-4BB0-A6B6-92DA-C9F69E8BB2F6}"/>
                  </a:ext>
                </a:extLst>
              </p14:cNvPr>
              <p14:cNvContentPartPr/>
              <p14:nvPr/>
            </p14:nvContentPartPr>
            <p14:xfrm>
              <a:off x="7843280" y="1422280"/>
              <a:ext cx="360" cy="360"/>
            </p14:xfrm>
          </p:contentPart>
        </mc:Choice>
        <mc:Fallback xmlns="">
          <p:pic>
            <p:nvPicPr>
              <p:cNvPr id="13" name="Input penna 12">
                <a:extLst>
                  <a:ext uri="{FF2B5EF4-FFF2-40B4-BE49-F238E27FC236}">
                    <a16:creationId xmlns:a16="http://schemas.microsoft.com/office/drawing/2014/main" id="{EDEE4057-4BB0-A6B6-92DA-C9F69E8BB2F6}"/>
                  </a:ext>
                </a:extLst>
              </p:cNvPr>
              <p:cNvPicPr/>
              <p:nvPr/>
            </p:nvPicPr>
            <p:blipFill>
              <a:blip r:embed="rId7"/>
              <a:stretch>
                <a:fillRect/>
              </a:stretch>
            </p:blipFill>
            <p:spPr>
              <a:xfrm>
                <a:off x="7753640" y="124228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put penna 13">
                <a:extLst>
                  <a:ext uri="{FF2B5EF4-FFF2-40B4-BE49-F238E27FC236}">
                    <a16:creationId xmlns:a16="http://schemas.microsoft.com/office/drawing/2014/main" id="{F239E8DF-87AF-FC88-75F7-4AED3A599CDA}"/>
                  </a:ext>
                </a:extLst>
              </p14:cNvPr>
              <p14:cNvContentPartPr/>
              <p14:nvPr/>
            </p14:nvContentPartPr>
            <p14:xfrm>
              <a:off x="7762280" y="1422280"/>
              <a:ext cx="1147320" cy="61560"/>
            </p14:xfrm>
          </p:contentPart>
        </mc:Choice>
        <mc:Fallback xmlns="">
          <p:pic>
            <p:nvPicPr>
              <p:cNvPr id="14" name="Input penna 13">
                <a:extLst>
                  <a:ext uri="{FF2B5EF4-FFF2-40B4-BE49-F238E27FC236}">
                    <a16:creationId xmlns:a16="http://schemas.microsoft.com/office/drawing/2014/main" id="{F239E8DF-87AF-FC88-75F7-4AED3A599CDA}"/>
                  </a:ext>
                </a:extLst>
              </p:cNvPr>
              <p:cNvPicPr/>
              <p:nvPr/>
            </p:nvPicPr>
            <p:blipFill>
              <a:blip r:embed="rId10"/>
              <a:stretch>
                <a:fillRect/>
              </a:stretch>
            </p:blipFill>
            <p:spPr>
              <a:xfrm>
                <a:off x="7672280" y="1242280"/>
                <a:ext cx="132696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put penna 16">
                <a:extLst>
                  <a:ext uri="{FF2B5EF4-FFF2-40B4-BE49-F238E27FC236}">
                    <a16:creationId xmlns:a16="http://schemas.microsoft.com/office/drawing/2014/main" id="{E1FC0107-5176-79BF-6994-F1C208F7C78B}"/>
                  </a:ext>
                </a:extLst>
              </p14:cNvPr>
              <p14:cNvContentPartPr/>
              <p14:nvPr/>
            </p14:nvContentPartPr>
            <p14:xfrm>
              <a:off x="7699280" y="1237960"/>
              <a:ext cx="1261800" cy="297360"/>
            </p14:xfrm>
          </p:contentPart>
        </mc:Choice>
        <mc:Fallback xmlns="">
          <p:pic>
            <p:nvPicPr>
              <p:cNvPr id="17" name="Input penna 16">
                <a:extLst>
                  <a:ext uri="{FF2B5EF4-FFF2-40B4-BE49-F238E27FC236}">
                    <a16:creationId xmlns:a16="http://schemas.microsoft.com/office/drawing/2014/main" id="{E1FC0107-5176-79BF-6994-F1C208F7C78B}"/>
                  </a:ext>
                </a:extLst>
              </p:cNvPr>
              <p:cNvPicPr/>
              <p:nvPr/>
            </p:nvPicPr>
            <p:blipFill>
              <a:blip r:embed="rId12"/>
              <a:stretch>
                <a:fillRect/>
              </a:stretch>
            </p:blipFill>
            <p:spPr>
              <a:xfrm>
                <a:off x="7636640" y="1175320"/>
                <a:ext cx="1387440" cy="423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9" name="Input penna 18">
                <a:extLst>
                  <a:ext uri="{FF2B5EF4-FFF2-40B4-BE49-F238E27FC236}">
                    <a16:creationId xmlns:a16="http://schemas.microsoft.com/office/drawing/2014/main" id="{9815C26B-D00D-368B-AEE4-A046B4147227}"/>
                  </a:ext>
                </a:extLst>
              </p14:cNvPr>
              <p14:cNvContentPartPr/>
              <p14:nvPr/>
            </p14:nvContentPartPr>
            <p14:xfrm>
              <a:off x="10129640" y="4774960"/>
              <a:ext cx="360" cy="360"/>
            </p14:xfrm>
          </p:contentPart>
        </mc:Choice>
        <mc:Fallback xmlns="">
          <p:pic>
            <p:nvPicPr>
              <p:cNvPr id="19" name="Input penna 18">
                <a:extLst>
                  <a:ext uri="{FF2B5EF4-FFF2-40B4-BE49-F238E27FC236}">
                    <a16:creationId xmlns:a16="http://schemas.microsoft.com/office/drawing/2014/main" id="{9815C26B-D00D-368B-AEE4-A046B4147227}"/>
                  </a:ext>
                </a:extLst>
              </p:cNvPr>
              <p:cNvPicPr/>
              <p:nvPr/>
            </p:nvPicPr>
            <p:blipFill>
              <a:blip r:embed="rId14"/>
              <a:stretch>
                <a:fillRect/>
              </a:stretch>
            </p:blipFill>
            <p:spPr>
              <a:xfrm>
                <a:off x="10120640" y="4721320"/>
                <a:ext cx="18000" cy="108000"/>
              </a:xfrm>
              <a:prstGeom prst="rect">
                <a:avLst/>
              </a:prstGeom>
            </p:spPr>
          </p:pic>
        </mc:Fallback>
      </mc:AlternateContent>
    </p:spTree>
    <p:extLst>
      <p:ext uri="{BB962C8B-B14F-4D97-AF65-F5344CB8AC3E}">
        <p14:creationId xmlns:p14="http://schemas.microsoft.com/office/powerpoint/2010/main" val="3551680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fico delle risposte di Moduli. Titolo della domanda: How satisfied are you with your presentation for Academic English for Intercultural Communication?. Numero di risposte: 29 risposte.">
            <a:extLst>
              <a:ext uri="{FF2B5EF4-FFF2-40B4-BE49-F238E27FC236}">
                <a16:creationId xmlns:a16="http://schemas.microsoft.com/office/drawing/2014/main" id="{7A3D5DF9-3EA5-CD47-D1D2-E79F2E509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370" y="81237"/>
            <a:ext cx="8235268" cy="3464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fico delle risposte di Moduli. Titolo della domanda: How satisfied are you with your presentation for Geography of the World Economy. Numero di risposte: 37 risposte.">
            <a:extLst>
              <a:ext uri="{FF2B5EF4-FFF2-40B4-BE49-F238E27FC236}">
                <a16:creationId xmlns:a16="http://schemas.microsoft.com/office/drawing/2014/main" id="{0A83CB49-D61A-0C96-0AF4-A1159A9A0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 y="3269563"/>
            <a:ext cx="8046720" cy="3385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83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8B03-FC35-F26E-81AB-274A7597F33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E611BE9-48AF-6F4D-3838-09649C1B324E}"/>
              </a:ext>
            </a:extLst>
          </p:cNvPr>
          <p:cNvSpPr txBox="1"/>
          <p:nvPr/>
        </p:nvSpPr>
        <p:spPr>
          <a:xfrm>
            <a:off x="243840" y="274320"/>
            <a:ext cx="117043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Why are you SATISFIED/NOT SATISFIED with your presentation for </a:t>
            </a:r>
            <a:r>
              <a:rPr kumimoji="0" lang="en-US" sz="2400" b="1"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Academic English for Intercultural Communication</a:t>
            </a:r>
            <a:r>
              <a:rPr kumimoji="0" lang="en-US" sz="2400" b="1"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 You can refer to the actual delivery, audience response, tutor’s comments, your self-assessment, etc.</a:t>
            </a:r>
            <a:endPar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3" name="CasellaDiTesto 2">
            <a:extLst>
              <a:ext uri="{FF2B5EF4-FFF2-40B4-BE49-F238E27FC236}">
                <a16:creationId xmlns:a16="http://schemas.microsoft.com/office/drawing/2014/main" id="{BF99F845-112E-9D80-1C4B-AA9D17EEA863}"/>
              </a:ext>
            </a:extLst>
          </p:cNvPr>
          <p:cNvSpPr txBox="1"/>
          <p:nvPr/>
        </p:nvSpPr>
        <p:spPr>
          <a:xfrm>
            <a:off x="728717" y="1638673"/>
            <a:ext cx="4775200" cy="2246769"/>
          </a:xfrm>
          <a:prstGeom prst="rect">
            <a:avLst/>
          </a:prstGeom>
          <a:no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SATISFIED </a:t>
            </a:r>
            <a:r>
              <a:rPr kumimoji="0" lang="it-IT" sz="2800" b="1" i="0" u="none" strike="noStrike" kern="1200" cap="none" spc="0" normalizeH="0" baseline="0" noProof="0" dirty="0">
                <a:ln>
                  <a:noFill/>
                </a:ln>
                <a:solidFill>
                  <a:srgbClr val="0070C0"/>
                </a:solidFill>
                <a:effectLst/>
                <a:uLnTx/>
                <a:uFillTx/>
                <a:latin typeface="Abadi" panose="020B0604020104020204" pitchFamily="34" charset="0"/>
                <a:ea typeface="+mn-ea"/>
                <a:cs typeface="+mn-cs"/>
                <a:sym typeface="Wingdings" panose="05000000000000000000" pitchFamily="2" charset="2"/>
              </a:rPr>
              <a:t></a:t>
            </a:r>
            <a:endParaRPr kumimoji="0" lang="it-IT" sz="2800" b="1" i="0" u="none" strike="noStrike" kern="1200" cap="none" spc="0" normalizeH="0" baseline="0" noProof="0" dirty="0">
              <a:ln>
                <a:noFill/>
              </a:ln>
              <a:solidFill>
                <a:srgbClr val="0070C0"/>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0070C0"/>
                </a:solidFill>
                <a:effectLst/>
                <a:uLnTx/>
                <a:uFillTx/>
                <a:latin typeface="Abadi" panose="020B0604020104020204" pitchFamily="34" charset="0"/>
                <a:ea typeface="+mn-ea"/>
                <a:cs typeface="+mn-cs"/>
              </a:rPr>
              <a:t>topics</a:t>
            </a:r>
            <a:endPar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audience </a:t>
            </a:r>
            <a:r>
              <a:rPr kumimoji="0" lang="en-US"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r</a:t>
            </a:r>
            <a:r>
              <a:rPr kumimoji="0" lang="it-IT" sz="2800" b="0" i="0" u="none" strike="noStrike" kern="1200" cap="none" spc="0" normalizeH="0" baseline="0" noProof="0" dirty="0" err="1">
                <a:ln>
                  <a:noFill/>
                </a:ln>
                <a:solidFill>
                  <a:srgbClr val="0070C0"/>
                </a:solidFill>
                <a:effectLst/>
                <a:uLnTx/>
                <a:uFillTx/>
                <a:latin typeface="Abadi" panose="020B0604020104020204" pitchFamily="34" charset="0"/>
                <a:ea typeface="+mn-ea"/>
                <a:cs typeface="+mn-cs"/>
              </a:rPr>
              <a:t>esponse</a:t>
            </a:r>
            <a:endPar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pe</a:t>
            </a:r>
            <a:r>
              <a:rPr kumimoji="0" lang="en-US"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r</a:t>
            </a:r>
            <a:r>
              <a:rPr kumimoji="0" lang="it-IT" sz="2800" b="0" i="0" u="none" strike="noStrike" kern="1200" cap="none" spc="0" normalizeH="0" baseline="0" noProof="0" dirty="0" err="1">
                <a:ln>
                  <a:noFill/>
                </a:ln>
                <a:solidFill>
                  <a:srgbClr val="0070C0"/>
                </a:solidFill>
                <a:effectLst/>
                <a:uLnTx/>
                <a:uFillTx/>
                <a:latin typeface="Abadi" panose="020B0604020104020204" pitchFamily="34" charset="0"/>
                <a:ea typeface="+mn-ea"/>
                <a:cs typeface="+mn-cs"/>
              </a:rPr>
              <a:t>sonal</a:t>
            </a:r>
            <a:r>
              <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rPr>
              <a:t> </a:t>
            </a:r>
            <a:r>
              <a:rPr kumimoji="0" lang="it-IT" sz="2800" b="0" i="0" u="none" strike="noStrike" kern="1200" cap="none" spc="0" normalizeH="0" baseline="0" noProof="0" dirty="0" err="1">
                <a:ln>
                  <a:noFill/>
                </a:ln>
                <a:solidFill>
                  <a:srgbClr val="0070C0"/>
                </a:solidFill>
                <a:effectLst/>
                <a:uLnTx/>
                <a:uFillTx/>
                <a:latin typeface="Abadi" panose="020B0604020104020204" pitchFamily="34" charset="0"/>
                <a:ea typeface="+mn-ea"/>
                <a:cs typeface="+mn-cs"/>
              </a:rPr>
              <a:t>enjoyment</a:t>
            </a:r>
            <a:endParaRPr kumimoji="0" lang="it-IT" sz="2800" b="0" i="0" u="none" strike="noStrike" kern="1200" cap="none" spc="0" normalizeH="0" baseline="0" noProof="0" dirty="0">
              <a:ln>
                <a:noFill/>
              </a:ln>
              <a:solidFill>
                <a:srgbClr val="0070C0"/>
              </a:solidFill>
              <a:effectLst/>
              <a:uLnTx/>
              <a:uFillTx/>
              <a:latin typeface="Abadi" panose="020B0604020104020204" pitchFamily="34" charset="0"/>
              <a:ea typeface="+mn-ea"/>
              <a:cs typeface="+mn-cs"/>
            </a:endParaRPr>
          </a:p>
        </p:txBody>
      </p:sp>
      <p:sp>
        <p:nvSpPr>
          <p:cNvPr id="4" name="CasellaDiTesto 3">
            <a:extLst>
              <a:ext uri="{FF2B5EF4-FFF2-40B4-BE49-F238E27FC236}">
                <a16:creationId xmlns:a16="http://schemas.microsoft.com/office/drawing/2014/main" id="{14BF14D2-84FE-9FE6-9518-80E268422D4D}"/>
              </a:ext>
            </a:extLst>
          </p:cNvPr>
          <p:cNvSpPr txBox="1"/>
          <p:nvPr/>
        </p:nvSpPr>
        <p:spPr>
          <a:xfrm>
            <a:off x="6912108" y="1754162"/>
            <a:ext cx="4389120" cy="2123658"/>
          </a:xfrm>
          <a:prstGeom prst="rect">
            <a:avLst/>
          </a:prstGeom>
          <a:no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NOT SATISFIED </a:t>
            </a:r>
            <a:r>
              <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sym typeface="Wingdings" panose="05000000000000000000" pitchFamily="2" charset="2"/>
              </a:rPr>
              <a:t></a:t>
            </a:r>
            <a:endPar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audience </a:t>
            </a: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response</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anxiety</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poor</a:t>
            </a:r>
            <a:r>
              <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perfomance</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Immagine 5">
            <a:extLst>
              <a:ext uri="{FF2B5EF4-FFF2-40B4-BE49-F238E27FC236}">
                <a16:creationId xmlns:a16="http://schemas.microsoft.com/office/drawing/2014/main" id="{98AB8335-9EEA-8C15-6DBC-5DB3F3D6F43C}"/>
              </a:ext>
            </a:extLst>
          </p:cNvPr>
          <p:cNvPicPr>
            <a:picLocks noChangeAspect="1"/>
          </p:cNvPicPr>
          <p:nvPr/>
        </p:nvPicPr>
        <p:blipFill>
          <a:blip r:embed="rId3">
            <a:extLst>
              <a:ext uri="{BEBA8EAE-BF5A-486C-A8C5-ECC9F3942E4B}">
                <a14:imgProps xmlns:a14="http://schemas.microsoft.com/office/drawing/2010/main">
                  <a14:imgLayer r:embed="rId4">
                    <a14:imgEffect>
                      <a14:artisticPlasticWrap/>
                    </a14:imgEffect>
                  </a14:imgLayer>
                </a14:imgProps>
              </a:ext>
            </a:extLst>
          </a:blip>
          <a:stretch>
            <a:fillRect/>
          </a:stretch>
        </p:blipFill>
        <p:spPr>
          <a:xfrm>
            <a:off x="166015" y="4595842"/>
            <a:ext cx="11759734" cy="2123658"/>
          </a:xfrm>
          <a:prstGeom prst="rect">
            <a:avLst/>
          </a:prstGeom>
        </p:spPr>
      </p:pic>
    </p:spTree>
    <p:extLst>
      <p:ext uri="{BB962C8B-B14F-4D97-AF65-F5344CB8AC3E}">
        <p14:creationId xmlns:p14="http://schemas.microsoft.com/office/powerpoint/2010/main" val="2800271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F05903-C7C7-4E9B-ABA3-272F1ED5E86E}"/>
              </a:ext>
            </a:extLst>
          </p:cNvPr>
          <p:cNvSpPr txBox="1"/>
          <p:nvPr/>
        </p:nvSpPr>
        <p:spPr>
          <a:xfrm>
            <a:off x="243840" y="274320"/>
            <a:ext cx="117043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Why are you </a:t>
            </a:r>
            <a:r>
              <a:rPr kumimoji="0" lang="en-US" sz="2400" b="1"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SATISFIED/NOT SATISFIED </a:t>
            </a:r>
            <a:r>
              <a:rPr kumimoji="0" lang="en-US" sz="2400" b="0"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with your presentation for </a:t>
            </a:r>
            <a:r>
              <a:rPr kumimoji="0" lang="en-US" sz="24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Geography of the World Economy</a:t>
            </a:r>
            <a:r>
              <a:rPr kumimoji="0" lang="en-US" sz="2400" b="0"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 You can refer to the actual delivery, audience response, tutor’s comments, your self-assessment, etc.</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3" name="CasellaDiTesto 2">
            <a:extLst>
              <a:ext uri="{FF2B5EF4-FFF2-40B4-BE49-F238E27FC236}">
                <a16:creationId xmlns:a16="http://schemas.microsoft.com/office/drawing/2014/main" id="{E3BEF0EF-00E5-7FAF-8BE7-C9A13AA5D9D9}"/>
              </a:ext>
            </a:extLst>
          </p:cNvPr>
          <p:cNvSpPr txBox="1"/>
          <p:nvPr/>
        </p:nvSpPr>
        <p:spPr>
          <a:xfrm>
            <a:off x="336331" y="1529734"/>
            <a:ext cx="3982720" cy="2246769"/>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SATISFIED </a:t>
            </a:r>
            <a:r>
              <a:rPr kumimoji="0" lang="it-IT" sz="28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sym typeface="Wingdings" panose="05000000000000000000" pitchFamily="2" charset="2"/>
              </a:rPr>
              <a:t></a:t>
            </a:r>
            <a:endParaRPr kumimoji="0" lang="it-IT" sz="2800" b="1" i="0" u="none" strike="noStrike" kern="1200" cap="none" spc="0" normalizeH="0" baseline="0" noProof="0" dirty="0">
              <a:ln>
                <a:noFill/>
              </a:ln>
              <a:solidFill>
                <a:srgbClr val="FF0000"/>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FF0000"/>
                </a:solidFill>
                <a:effectLst/>
                <a:uLnTx/>
                <a:uFillTx/>
                <a:latin typeface="Aptos" panose="02110004020202020204"/>
                <a:ea typeface="+mn-ea"/>
                <a:cs typeface="+mn-cs"/>
              </a:rPr>
              <a:t>groupwok</a:t>
            </a:r>
            <a:endParaRPr kumimoji="0" lang="it-IT" sz="28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srgbClr val="FF0000"/>
                </a:solidFill>
                <a:effectLst/>
                <a:uLnTx/>
                <a:uFillTx/>
                <a:latin typeface="Aptos" panose="02110004020202020204"/>
                <a:ea typeface="+mn-ea"/>
                <a:cs typeface="+mn-cs"/>
              </a:rPr>
              <a:t>topics</a:t>
            </a:r>
            <a:endParaRPr kumimoji="0" lang="it-IT" sz="28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Aptos" panose="02110004020202020204"/>
                <a:ea typeface="+mn-ea"/>
                <a:cs typeface="+mn-cs"/>
              </a:rPr>
              <a:t>audience </a:t>
            </a:r>
            <a:r>
              <a:rPr kumimoji="0" lang="it-IT" sz="2800" b="0" i="0" u="none" strike="noStrike" kern="1200" cap="none" spc="0" normalizeH="0" baseline="0" noProof="0" dirty="0" err="1">
                <a:ln>
                  <a:noFill/>
                </a:ln>
                <a:solidFill>
                  <a:srgbClr val="FF0000"/>
                </a:solidFill>
                <a:effectLst/>
                <a:uLnTx/>
                <a:uFillTx/>
                <a:latin typeface="Aptos" panose="02110004020202020204"/>
                <a:ea typeface="+mn-ea"/>
                <a:cs typeface="+mn-cs"/>
              </a:rPr>
              <a:t>response</a:t>
            </a:r>
            <a:endParaRPr kumimoji="0" lang="it-IT" sz="2800" b="0"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Aptos" panose="02110004020202020204"/>
                <a:ea typeface="+mn-ea"/>
                <a:cs typeface="+mn-cs"/>
              </a:rPr>
              <a:t>feedback</a:t>
            </a:r>
          </a:p>
        </p:txBody>
      </p:sp>
      <p:sp>
        <p:nvSpPr>
          <p:cNvPr id="7" name="CasellaDiTesto 6">
            <a:extLst>
              <a:ext uri="{FF2B5EF4-FFF2-40B4-BE49-F238E27FC236}">
                <a16:creationId xmlns:a16="http://schemas.microsoft.com/office/drawing/2014/main" id="{DCECFEA3-F03B-D778-8451-2A05F694BD54}"/>
              </a:ext>
            </a:extLst>
          </p:cNvPr>
          <p:cNvSpPr txBox="1"/>
          <p:nvPr/>
        </p:nvSpPr>
        <p:spPr>
          <a:xfrm>
            <a:off x="7213600" y="1656080"/>
            <a:ext cx="3413760" cy="1938992"/>
          </a:xfrm>
          <a:prstGeom prst="rect">
            <a:avLst/>
          </a:prstGeom>
          <a:no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NOT SATISFIED </a:t>
            </a:r>
            <a:r>
              <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sym typeface="Wingdings" panose="05000000000000000000" pitchFamily="2" charset="2"/>
              </a:rPr>
              <a:t></a:t>
            </a:r>
            <a:endPar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groupwok</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audience </a:t>
            </a: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response</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anxiety</a:t>
            </a:r>
            <a:endPar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poor</a:t>
            </a:r>
            <a:r>
              <a:rPr kumimoji="0" lang="it-IT" sz="24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performance</a:t>
            </a:r>
          </a:p>
        </p:txBody>
      </p:sp>
      <p:pic>
        <p:nvPicPr>
          <p:cNvPr id="9" name="Immagine 8">
            <a:extLst>
              <a:ext uri="{FF2B5EF4-FFF2-40B4-BE49-F238E27FC236}">
                <a16:creationId xmlns:a16="http://schemas.microsoft.com/office/drawing/2014/main" id="{FD91546B-4E8B-EFAA-26B8-04FD9FBEC517}"/>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243840" y="3776503"/>
            <a:ext cx="11611829" cy="2976115"/>
          </a:xfrm>
          <a:prstGeom prst="rect">
            <a:avLst/>
          </a:prstGeom>
          <a:ln>
            <a:noFill/>
          </a:ln>
          <a:effectLst>
            <a:softEdge rad="112500"/>
          </a:effectLst>
        </p:spPr>
      </p:pic>
    </p:spTree>
    <p:extLst>
      <p:ext uri="{BB962C8B-B14F-4D97-AF65-F5344CB8AC3E}">
        <p14:creationId xmlns:p14="http://schemas.microsoft.com/office/powerpoint/2010/main" val="1964832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708AF57-EF9C-D0FB-F804-553BDA5D3887}"/>
              </a:ext>
            </a:extLst>
          </p:cNvPr>
          <p:cNvSpPr txBox="1"/>
          <p:nvPr/>
        </p:nvSpPr>
        <p:spPr>
          <a:xfrm>
            <a:off x="299720" y="1764665"/>
            <a:ext cx="11592560"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For Geography of the World Economy, I think Its more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academic</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 meanwhile for Academic </a:t>
            </a:r>
            <a:r>
              <a:rPr kumimoji="0" lang="en-US" sz="2000" b="0" i="0" u="none" strike="noStrike" kern="1200" cap="none" spc="0" normalizeH="0" baseline="0" noProof="0" dirty="0" err="1">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Emglish</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 I can make presentation based on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my own experience.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The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geography of the world economy is concerned with the physical and economic dimensions of global system. Intercultural communication focus on the social and cultural dimensions of human interaction.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The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approach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For the </a:t>
            </a:r>
            <a:r>
              <a:rPr kumimoji="0" lang="en-US" sz="2000" b="0" i="0" u="none" strike="noStrike" kern="1200" cap="none" spc="0" normalizeH="0" baseline="0" noProof="0" dirty="0" err="1">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GoTWE</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 we needed to find a lot of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maps and graphs </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to confirm our information, but for EA I could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my personal thoughts</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 experience. The latter one was a little bit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personal</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 which made it even more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interesting.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the difficulty of the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geography of the world economy subject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For Geography, there was much more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geopolitical and economic data </a:t>
            </a:r>
            <a:r>
              <a:rPr kumimoji="0" lang="en-US" sz="2000" b="0"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to put into. So more graphics and different sources</a:t>
            </a:r>
            <a:r>
              <a:rPr kumimoji="0" lang="en-US" sz="1800" b="0" i="0" u="none" strike="noStrike" kern="1200" cap="none" spc="0" normalizeH="0" baseline="0" noProof="0" dirty="0">
                <a:ln>
                  <a:noFill/>
                </a:ln>
                <a:solidFill>
                  <a:srgbClr val="156082">
                    <a:lumMod val="75000"/>
                  </a:srgbClr>
                </a:solidFill>
                <a:effectLst/>
                <a:uLnTx/>
                <a:uFillTx/>
                <a:latin typeface="Aptos" panose="02110004020202020204"/>
                <a:ea typeface="+mn-ea"/>
                <a:cs typeface="+mn-cs"/>
              </a:rPr>
              <a:t>. </a:t>
            </a:r>
            <a:r>
              <a:rPr kumimoji="0" lang="en-US" sz="2000" b="1" i="0" u="none" strike="noStrike" kern="1200" cap="none" spc="0" normalizeH="0" baseline="0" noProof="0" dirty="0">
                <a:ln>
                  <a:noFill/>
                </a:ln>
                <a:solidFill>
                  <a:srgbClr val="156082">
                    <a:lumMod val="75000"/>
                  </a:srgbClr>
                </a:solidFill>
                <a:effectLst/>
                <a:uLnTx/>
                <a:uFillTx/>
                <a:latin typeface="Cavolini" panose="03000502040302020204" pitchFamily="66" charset="0"/>
                <a:ea typeface="+mn-ea"/>
                <a:cs typeface="Cavolini" panose="03000502040302020204" pitchFamily="66" charset="0"/>
              </a:rPr>
              <a:t>English work was more cultural.</a:t>
            </a:r>
          </a:p>
        </p:txBody>
      </p:sp>
      <p:sp>
        <p:nvSpPr>
          <p:cNvPr id="5" name="CasellaDiTesto 4">
            <a:extLst>
              <a:ext uri="{FF2B5EF4-FFF2-40B4-BE49-F238E27FC236}">
                <a16:creationId xmlns:a16="http://schemas.microsoft.com/office/drawing/2014/main" id="{2E93C8E5-9373-329D-6D30-5EF6F0B935B6}"/>
              </a:ext>
            </a:extLst>
          </p:cNvPr>
          <p:cNvSpPr txBox="1"/>
          <p:nvPr/>
        </p:nvSpPr>
        <p:spPr>
          <a:xfrm>
            <a:off x="121920" y="371217"/>
            <a:ext cx="115925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2124"/>
                </a:solidFill>
                <a:effectLst/>
                <a:uLnTx/>
                <a:uFillTx/>
                <a:latin typeface="Abadi" panose="020B0604020104020204" pitchFamily="34" charset="0"/>
                <a:ea typeface="+mn-ea"/>
                <a:cs typeface="+mn-cs"/>
              </a:rPr>
              <a:t>If you made the presentations for both courses, what are the main differences between them in your view?</a:t>
            </a:r>
            <a:endParaRPr kumimoji="0" lang="it-IT" sz="2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982416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209E1-1540-E777-1B2C-2610416B03E0}"/>
              </a:ext>
            </a:extLst>
          </p:cNvPr>
          <p:cNvSpPr>
            <a:spLocks noGrp="1"/>
          </p:cNvSpPr>
          <p:nvPr>
            <p:ph type="title"/>
          </p:nvPr>
        </p:nvSpPr>
        <p:spPr>
          <a:xfrm>
            <a:off x="254000" y="365125"/>
            <a:ext cx="11938000" cy="762635"/>
          </a:xfrm>
        </p:spPr>
        <p:txBody>
          <a:bodyPr>
            <a:normAutofit fontScale="90000"/>
          </a:bodyPr>
          <a:lstStyle/>
          <a:p>
            <a:br>
              <a:rPr lang="it-IT" sz="3100" b="1" noProof="0" dirty="0">
                <a:highlight>
                  <a:srgbClr val="FFFF00"/>
                </a:highlight>
              </a:rPr>
            </a:br>
            <a:r>
              <a:rPr lang="it-IT" sz="3100" b="1" noProof="0" dirty="0"/>
              <a:t>Do the </a:t>
            </a:r>
            <a:r>
              <a:rPr lang="it-IT" sz="3100" b="1" u="sng" noProof="0" dirty="0" err="1">
                <a:solidFill>
                  <a:srgbClr val="FF0000"/>
                </a:solidFill>
                <a:highlight>
                  <a:srgbClr val="FFFF00"/>
                </a:highlight>
              </a:rPr>
              <a:t>same</a:t>
            </a:r>
            <a:r>
              <a:rPr lang="it-IT" sz="3100" b="1" u="sng" noProof="0" dirty="0">
                <a:solidFill>
                  <a:srgbClr val="FF0000"/>
                </a:solidFill>
                <a:highlight>
                  <a:srgbClr val="FFFF00"/>
                </a:highlight>
              </a:rPr>
              <a:t> or </a:t>
            </a:r>
            <a:r>
              <a:rPr lang="it-IT" sz="3100" b="1" u="sng" noProof="0" dirty="0" err="1">
                <a:solidFill>
                  <a:srgbClr val="FF0000"/>
                </a:solidFill>
                <a:highlight>
                  <a:srgbClr val="FFFF00"/>
                </a:highlight>
              </a:rPr>
              <a:t>different</a:t>
            </a:r>
            <a:r>
              <a:rPr lang="it-IT" sz="3100" b="1" u="sng" noProof="0" dirty="0">
                <a:solidFill>
                  <a:srgbClr val="FF0000"/>
                </a:solidFill>
                <a:highlight>
                  <a:srgbClr val="FFFF00"/>
                </a:highlight>
              </a:rPr>
              <a:t> </a:t>
            </a:r>
            <a:r>
              <a:rPr lang="it-IT" sz="3100" b="1" u="sng" noProof="0" dirty="0" err="1">
                <a:solidFill>
                  <a:srgbClr val="FF0000"/>
                </a:solidFill>
                <a:highlight>
                  <a:srgbClr val="FFFF00"/>
                </a:highlight>
              </a:rPr>
              <a:t>criteria</a:t>
            </a:r>
            <a:r>
              <a:rPr lang="it-IT" sz="3100" b="1" u="sng" noProof="0" dirty="0">
                <a:solidFill>
                  <a:srgbClr val="FF0000"/>
                </a:solidFill>
                <a:highlight>
                  <a:srgbClr val="FFFF00"/>
                </a:highlight>
              </a:rPr>
              <a:t> </a:t>
            </a:r>
            <a:r>
              <a:rPr lang="it-IT" sz="3100" b="1" noProof="0" dirty="0" err="1"/>
              <a:t>apply</a:t>
            </a:r>
            <a:r>
              <a:rPr lang="it-IT" sz="3100" b="1" noProof="0" dirty="0"/>
              <a:t> to the </a:t>
            </a:r>
            <a:r>
              <a:rPr lang="it-IT" sz="3100" b="1" noProof="0" dirty="0" err="1"/>
              <a:t>students</a:t>
            </a:r>
            <a:r>
              <a:rPr lang="it-IT" sz="3100" b="1" noProof="0" dirty="0"/>
              <a:t>' PowerPoint </a:t>
            </a:r>
            <a:r>
              <a:rPr lang="it-IT" sz="3100" b="1" noProof="0" dirty="0" err="1"/>
              <a:t>presentations</a:t>
            </a:r>
            <a:r>
              <a:rPr lang="it-IT" sz="3100" b="1" noProof="0" dirty="0"/>
              <a:t> </a:t>
            </a:r>
            <a:r>
              <a:rPr lang="it-IT" sz="3100" b="1" noProof="0" dirty="0" err="1"/>
              <a:t>across</a:t>
            </a:r>
            <a:r>
              <a:rPr lang="it-IT" sz="3100" b="1" noProof="0" dirty="0"/>
              <a:t> the </a:t>
            </a:r>
            <a:r>
              <a:rPr lang="it-IT" sz="3100" b="1" noProof="0" dirty="0" err="1"/>
              <a:t>two</a:t>
            </a:r>
            <a:r>
              <a:rPr lang="it-IT" sz="3100" b="1" noProof="0" dirty="0"/>
              <a:t> </a:t>
            </a:r>
            <a:r>
              <a:rPr lang="it-IT" sz="3100" b="1" noProof="0" dirty="0" err="1"/>
              <a:t>courses</a:t>
            </a:r>
            <a:r>
              <a:rPr lang="it-IT" sz="3100" b="1" noProof="0" dirty="0"/>
              <a:t>?</a:t>
            </a:r>
            <a:br>
              <a:rPr lang="it-IT" b="1" noProof="0" dirty="0"/>
            </a:br>
            <a:endParaRPr lang="it-IT" dirty="0"/>
          </a:p>
        </p:txBody>
      </p:sp>
      <p:sp>
        <p:nvSpPr>
          <p:cNvPr id="3" name="Segnaposto contenuto 2">
            <a:extLst>
              <a:ext uri="{FF2B5EF4-FFF2-40B4-BE49-F238E27FC236}">
                <a16:creationId xmlns:a16="http://schemas.microsoft.com/office/drawing/2014/main" id="{35752AAC-3989-93ED-7E0F-43864B0F2D03}"/>
              </a:ext>
            </a:extLst>
          </p:cNvPr>
          <p:cNvSpPr>
            <a:spLocks noGrp="1"/>
          </p:cNvSpPr>
          <p:nvPr>
            <p:ph sz="half" idx="1"/>
          </p:nvPr>
        </p:nvSpPr>
        <p:spPr>
          <a:xfrm>
            <a:off x="370840" y="1825625"/>
            <a:ext cx="5181600" cy="4351338"/>
          </a:xfrm>
          <a:ln w="38100">
            <a:solidFill>
              <a:schemeClr val="tx1"/>
            </a:solidFill>
          </a:ln>
        </p:spPr>
        <p:txBody>
          <a:bodyPr/>
          <a:lstStyle/>
          <a:p>
            <a:pPr marL="0" indent="0" algn="ctr">
              <a:buNone/>
            </a:pPr>
            <a:r>
              <a:rPr lang="it-IT" b="1" dirty="0">
                <a:latin typeface="Times New Roman" panose="02020603050405020304" pitchFamily="18" charset="0"/>
                <a:cs typeface="Times New Roman" panose="02020603050405020304" pitchFamily="18" charset="0"/>
              </a:rPr>
              <a:t>SAME</a:t>
            </a:r>
          </a:p>
          <a:p>
            <a:pPr>
              <a:buFont typeface="Wingdings" panose="05000000000000000000" pitchFamily="2" charset="2"/>
              <a:buChar char="ü"/>
            </a:pPr>
            <a:r>
              <a:rPr lang="it-IT" sz="2800" dirty="0" err="1">
                <a:latin typeface="Times New Roman" panose="02020603050405020304" pitchFamily="18" charset="0"/>
                <a:cs typeface="Times New Roman" panose="02020603050405020304" pitchFamily="18" charset="0"/>
              </a:rPr>
              <a:t>structure</a:t>
            </a:r>
            <a:endParaRPr lang="it-IT"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it-IT" sz="2800" dirty="0">
                <a:latin typeface="Times New Roman" panose="02020603050405020304" pitchFamily="18" charset="0"/>
                <a:cs typeface="Times New Roman" panose="02020603050405020304" pitchFamily="18" charset="0"/>
              </a:rPr>
              <a:t>English </a:t>
            </a:r>
            <a:r>
              <a:rPr lang="it-IT" sz="2800" dirty="0" err="1">
                <a:latin typeface="Times New Roman" panose="02020603050405020304" pitchFamily="18" charset="0"/>
                <a:cs typeface="Times New Roman" panose="02020603050405020304" pitchFamily="18" charset="0"/>
              </a:rPr>
              <a:t>language</a:t>
            </a:r>
            <a:r>
              <a:rPr lang="it-IT" sz="2800" dirty="0">
                <a:latin typeface="Times New Roman" panose="02020603050405020304" pitchFamily="18" charset="0"/>
                <a:cs typeface="Times New Roman" panose="02020603050405020304" pitchFamily="18" charset="0"/>
              </a:rPr>
              <a:t> use</a:t>
            </a:r>
          </a:p>
          <a:p>
            <a:pPr>
              <a:buFont typeface="Wingdings" panose="05000000000000000000" pitchFamily="2" charset="2"/>
              <a:buChar char="ü"/>
            </a:pPr>
            <a:r>
              <a:rPr lang="it-IT" sz="2800" dirty="0">
                <a:latin typeface="Times New Roman" panose="02020603050405020304" pitchFamily="18" charset="0"/>
                <a:cs typeface="Times New Roman" panose="02020603050405020304" pitchFamily="18" charset="0"/>
              </a:rPr>
              <a:t>sources</a:t>
            </a:r>
          </a:p>
          <a:p>
            <a:pPr>
              <a:buFont typeface="Wingdings" panose="05000000000000000000" pitchFamily="2" charset="2"/>
              <a:buChar char="ü"/>
            </a:pPr>
            <a:r>
              <a:rPr lang="it-IT" sz="2800" dirty="0" err="1">
                <a:latin typeface="Times New Roman" panose="02020603050405020304" pitchFamily="18" charset="0"/>
                <a:cs typeface="Times New Roman" panose="02020603050405020304" pitchFamily="18" charset="0"/>
              </a:rPr>
              <a:t>presentation</a:t>
            </a:r>
            <a:r>
              <a:rPr lang="it-IT" sz="2800" dirty="0">
                <a:latin typeface="Times New Roman" panose="02020603050405020304" pitchFamily="18" charset="0"/>
                <a:cs typeface="Times New Roman" panose="02020603050405020304" pitchFamily="18" charset="0"/>
              </a:rPr>
              <a:t> skills</a:t>
            </a:r>
          </a:p>
          <a:p>
            <a:pPr marL="0" indent="0">
              <a:buNone/>
            </a:pPr>
            <a:endParaRPr lang="it-IT" dirty="0"/>
          </a:p>
          <a:p>
            <a:pPr marL="0" indent="0">
              <a:buNone/>
            </a:pPr>
            <a:endParaRPr lang="it-IT" dirty="0"/>
          </a:p>
        </p:txBody>
      </p:sp>
      <p:sp>
        <p:nvSpPr>
          <p:cNvPr id="4" name="Segnaposto contenuto 3">
            <a:extLst>
              <a:ext uri="{FF2B5EF4-FFF2-40B4-BE49-F238E27FC236}">
                <a16:creationId xmlns:a16="http://schemas.microsoft.com/office/drawing/2014/main" id="{63BA3E81-2100-C07D-F7E2-086433F17D40}"/>
              </a:ext>
            </a:extLst>
          </p:cNvPr>
          <p:cNvSpPr>
            <a:spLocks noGrp="1"/>
          </p:cNvSpPr>
          <p:nvPr>
            <p:ph sz="half" idx="2"/>
          </p:nvPr>
        </p:nvSpPr>
        <p:spPr>
          <a:xfrm>
            <a:off x="6172200" y="1825625"/>
            <a:ext cx="5532120" cy="4351338"/>
          </a:xfrm>
          <a:ln w="38100">
            <a:solidFill>
              <a:srgbClr val="FF0000"/>
            </a:solidFill>
          </a:ln>
        </p:spPr>
        <p:txBody>
          <a:bodyPr/>
          <a:lstStyle/>
          <a:p>
            <a:pPr marL="0" indent="0" algn="ctr">
              <a:buNone/>
            </a:pPr>
            <a:r>
              <a:rPr lang="it-IT" b="1" dirty="0">
                <a:latin typeface="Abadi" panose="020B0604020104020204" pitchFamily="34" charset="0"/>
              </a:rPr>
              <a:t>DIFFERENT</a:t>
            </a:r>
          </a:p>
          <a:p>
            <a:pPr marL="0" indent="0">
              <a:buNone/>
            </a:pPr>
            <a:r>
              <a:rPr lang="it-IT" dirty="0">
                <a:latin typeface="Abadi" panose="020B0604020104020204" pitchFamily="34" charset="0"/>
              </a:rPr>
              <a:t>- </a:t>
            </a:r>
            <a:r>
              <a:rPr lang="it-IT" dirty="0" err="1">
                <a:solidFill>
                  <a:srgbClr val="0070C0"/>
                </a:solidFill>
                <a:latin typeface="Abadi" panose="020B0604020104020204" pitchFamily="34" charset="0"/>
              </a:rPr>
              <a:t>c</a:t>
            </a:r>
            <a:r>
              <a:rPr lang="it-IT" sz="2800" b="1" dirty="0" err="1">
                <a:solidFill>
                  <a:srgbClr val="0070C0"/>
                </a:solidFill>
                <a:latin typeface="Abadi" panose="020B0604020104020204" pitchFamily="34" charset="0"/>
                <a:cs typeface="Times New Roman" panose="02020603050405020304" pitchFamily="18" charset="0"/>
              </a:rPr>
              <a:t>r</a:t>
            </a:r>
            <a:r>
              <a:rPr lang="it-IT" dirty="0" err="1">
                <a:solidFill>
                  <a:srgbClr val="0070C0"/>
                </a:solidFill>
                <a:latin typeface="Abadi" panose="020B0604020104020204" pitchFamily="34" charset="0"/>
              </a:rPr>
              <a:t>itical</a:t>
            </a:r>
            <a:r>
              <a:rPr lang="it-IT" dirty="0">
                <a:solidFill>
                  <a:srgbClr val="0070C0"/>
                </a:solidFill>
                <a:latin typeface="Abadi" panose="020B0604020104020204" pitchFamily="34" charset="0"/>
              </a:rPr>
              <a:t>/pe</a:t>
            </a:r>
            <a:r>
              <a:rPr lang="it-IT" sz="2800" b="1" dirty="0">
                <a:solidFill>
                  <a:srgbClr val="0070C0"/>
                </a:solidFill>
                <a:latin typeface="Abadi" panose="020B0604020104020204" pitchFamily="34" charset="0"/>
                <a:cs typeface="Times New Roman" panose="02020603050405020304" pitchFamily="18" charset="0"/>
              </a:rPr>
              <a:t>r</a:t>
            </a:r>
            <a:r>
              <a:rPr lang="it-IT" dirty="0">
                <a:solidFill>
                  <a:srgbClr val="0070C0"/>
                </a:solidFill>
                <a:latin typeface="Abadi" panose="020B0604020104020204" pitchFamily="34" charset="0"/>
              </a:rPr>
              <a:t>sonal </a:t>
            </a:r>
            <a:r>
              <a:rPr lang="it-IT" dirty="0" err="1">
                <a:solidFill>
                  <a:srgbClr val="0070C0"/>
                </a:solidFill>
                <a:latin typeface="Abadi" panose="020B0604020104020204" pitchFamily="34" charset="0"/>
              </a:rPr>
              <a:t>stance</a:t>
            </a:r>
            <a:r>
              <a:rPr lang="it-IT" dirty="0">
                <a:solidFill>
                  <a:srgbClr val="0070C0"/>
                </a:solidFill>
                <a:latin typeface="Abadi" panose="020B0604020104020204" pitchFamily="34" charset="0"/>
              </a:rPr>
              <a:t> (</a:t>
            </a:r>
            <a:r>
              <a:rPr lang="it-IT" dirty="0" err="1">
                <a:solidFill>
                  <a:srgbClr val="0070C0"/>
                </a:solidFill>
                <a:latin typeface="Abadi" panose="020B0604020104020204" pitchFamily="34" charset="0"/>
              </a:rPr>
              <a:t>AEfIC</a:t>
            </a:r>
            <a:r>
              <a:rPr lang="it-IT" dirty="0">
                <a:solidFill>
                  <a:srgbClr val="0070C0"/>
                </a:solidFill>
                <a:latin typeface="Abadi" panose="020B0604020104020204" pitchFamily="34" charset="0"/>
              </a:rPr>
              <a:t>) </a:t>
            </a:r>
            <a:r>
              <a:rPr lang="it-IT" dirty="0">
                <a:latin typeface="Abadi" panose="020B0604020104020204" pitchFamily="34" charset="0"/>
              </a:rPr>
              <a:t>vs </a:t>
            </a:r>
            <a:r>
              <a:rPr lang="it-IT" dirty="0">
                <a:solidFill>
                  <a:srgbClr val="FF0000"/>
                </a:solidFill>
                <a:latin typeface="Abadi" panose="020B0604020104020204" pitchFamily="34" charset="0"/>
              </a:rPr>
              <a:t>in-</a:t>
            </a:r>
            <a:r>
              <a:rPr lang="it-IT" dirty="0" err="1">
                <a:solidFill>
                  <a:srgbClr val="FF0000"/>
                </a:solidFill>
                <a:latin typeface="Abadi" panose="020B0604020104020204" pitchFamily="34" charset="0"/>
              </a:rPr>
              <a:t>depth</a:t>
            </a:r>
            <a:r>
              <a:rPr lang="it-IT" dirty="0">
                <a:solidFill>
                  <a:srgbClr val="FF0000"/>
                </a:solidFill>
                <a:latin typeface="Abadi" panose="020B0604020104020204" pitchFamily="34" charset="0"/>
              </a:rPr>
              <a:t> knowledge (</a:t>
            </a:r>
            <a:r>
              <a:rPr lang="it-IT" dirty="0" err="1">
                <a:solidFill>
                  <a:srgbClr val="FF0000"/>
                </a:solidFill>
                <a:latin typeface="Abadi" panose="020B0604020104020204" pitchFamily="34" charset="0"/>
              </a:rPr>
              <a:t>GotWE</a:t>
            </a:r>
            <a:r>
              <a:rPr lang="it-IT" dirty="0">
                <a:solidFill>
                  <a:srgbClr val="FF0000"/>
                </a:solidFill>
                <a:latin typeface="Abadi" panose="020B0604020104020204" pitchFamily="34" charset="0"/>
              </a:rPr>
              <a:t>)</a:t>
            </a:r>
          </a:p>
          <a:p>
            <a:pPr marL="0" indent="0">
              <a:buNone/>
            </a:pPr>
            <a:r>
              <a:rPr lang="it-IT" dirty="0">
                <a:latin typeface="Abadi" panose="020B0604020104020204" pitchFamily="34" charset="0"/>
              </a:rPr>
              <a:t>- </a:t>
            </a:r>
            <a:r>
              <a:rPr lang="it-IT" dirty="0">
                <a:solidFill>
                  <a:srgbClr val="0070C0"/>
                </a:solidFill>
                <a:latin typeface="Abadi" panose="020B0604020104020204" pitchFamily="34" charset="0"/>
              </a:rPr>
              <a:t>appropriate </a:t>
            </a:r>
            <a:r>
              <a:rPr lang="it-IT" dirty="0" err="1">
                <a:solidFill>
                  <a:srgbClr val="0070C0"/>
                </a:solidFill>
                <a:latin typeface="Abadi" panose="020B0604020104020204" pitchFamily="34" charset="0"/>
              </a:rPr>
              <a:t>method</a:t>
            </a:r>
            <a:r>
              <a:rPr lang="it-IT" dirty="0">
                <a:solidFill>
                  <a:srgbClr val="0070C0"/>
                </a:solidFill>
                <a:latin typeface="Abadi" panose="020B0604020104020204" pitchFamily="34" charset="0"/>
              </a:rPr>
              <a:t> (</a:t>
            </a:r>
            <a:r>
              <a:rPr lang="it-IT" dirty="0" err="1">
                <a:solidFill>
                  <a:srgbClr val="0070C0"/>
                </a:solidFill>
                <a:latin typeface="Abadi" panose="020B0604020104020204" pitchFamily="34" charset="0"/>
              </a:rPr>
              <a:t>AEfIC</a:t>
            </a:r>
            <a:r>
              <a:rPr lang="it-IT" dirty="0">
                <a:solidFill>
                  <a:srgbClr val="0070C0"/>
                </a:solidFill>
                <a:latin typeface="Abadi" panose="020B0604020104020204" pitchFamily="34" charset="0"/>
              </a:rPr>
              <a:t>) </a:t>
            </a:r>
            <a:r>
              <a:rPr lang="it-IT" dirty="0">
                <a:latin typeface="Abadi" panose="020B0604020104020204" pitchFamily="34" charset="0"/>
              </a:rPr>
              <a:t>vs. </a:t>
            </a:r>
            <a:r>
              <a:rPr lang="it-IT" dirty="0">
                <a:solidFill>
                  <a:srgbClr val="FF0000"/>
                </a:solidFill>
                <a:latin typeface="Abadi" panose="020B0604020104020204" pitchFamily="34" charset="0"/>
              </a:rPr>
              <a:t>discipline-</a:t>
            </a:r>
            <a:r>
              <a:rPr lang="it-IT" dirty="0" err="1">
                <a:solidFill>
                  <a:srgbClr val="FF0000"/>
                </a:solidFill>
                <a:latin typeface="Abadi" panose="020B0604020104020204" pitchFamily="34" charset="0"/>
              </a:rPr>
              <a:t>based</a:t>
            </a:r>
            <a:r>
              <a:rPr lang="it-IT" dirty="0">
                <a:solidFill>
                  <a:srgbClr val="FF0000"/>
                </a:solidFill>
                <a:latin typeface="Abadi" panose="020B0604020104020204" pitchFamily="34" charset="0"/>
              </a:rPr>
              <a:t> </a:t>
            </a:r>
            <a:r>
              <a:rPr lang="it-IT" dirty="0" err="1">
                <a:solidFill>
                  <a:srgbClr val="FF0000"/>
                </a:solidFill>
                <a:latin typeface="Abadi" panose="020B0604020104020204" pitchFamily="34" charset="0"/>
              </a:rPr>
              <a:t>app</a:t>
            </a:r>
            <a:r>
              <a:rPr lang="it-IT" sz="2800" b="1" dirty="0" err="1">
                <a:solidFill>
                  <a:srgbClr val="FF0000"/>
                </a:solidFill>
                <a:latin typeface="Abadi" panose="020B0604020104020204" pitchFamily="34" charset="0"/>
                <a:cs typeface="Times New Roman" panose="02020603050405020304" pitchFamily="18" charset="0"/>
              </a:rPr>
              <a:t>r</a:t>
            </a:r>
            <a:r>
              <a:rPr lang="it-IT" dirty="0" err="1">
                <a:solidFill>
                  <a:srgbClr val="FF0000"/>
                </a:solidFill>
                <a:latin typeface="Abadi" panose="020B0604020104020204" pitchFamily="34" charset="0"/>
              </a:rPr>
              <a:t>oach</a:t>
            </a:r>
            <a:r>
              <a:rPr lang="it-IT" dirty="0">
                <a:solidFill>
                  <a:srgbClr val="FF0000"/>
                </a:solidFill>
                <a:latin typeface="Abadi" panose="020B0604020104020204" pitchFamily="34" charset="0"/>
              </a:rPr>
              <a:t> (</a:t>
            </a:r>
            <a:r>
              <a:rPr lang="it-IT" dirty="0" err="1">
                <a:solidFill>
                  <a:srgbClr val="FF0000"/>
                </a:solidFill>
                <a:latin typeface="Abadi" panose="020B0604020104020204" pitchFamily="34" charset="0"/>
              </a:rPr>
              <a:t>GotWE</a:t>
            </a:r>
            <a:r>
              <a:rPr lang="it-IT" dirty="0">
                <a:solidFill>
                  <a:srgbClr val="FF0000"/>
                </a:solidFill>
                <a:latin typeface="Abadi" panose="020B0604020104020204" pitchFamily="34" charset="0"/>
              </a:rPr>
              <a:t>)</a:t>
            </a:r>
          </a:p>
          <a:p>
            <a:pPr>
              <a:buFontTx/>
              <a:buChar char="-"/>
            </a:pPr>
            <a:r>
              <a:rPr lang="it-IT" dirty="0">
                <a:solidFill>
                  <a:srgbClr val="0070C0"/>
                </a:solidFill>
                <a:latin typeface="Abadi" panose="020B0604020104020204" pitchFamily="34" charset="0"/>
              </a:rPr>
              <a:t>fo</a:t>
            </a:r>
            <a:r>
              <a:rPr lang="it-IT" sz="2800" b="1" dirty="0">
                <a:solidFill>
                  <a:srgbClr val="0070C0"/>
                </a:solidFill>
                <a:latin typeface="Abadi" panose="020B0604020104020204" pitchFamily="34" charset="0"/>
                <a:cs typeface="Times New Roman" panose="02020603050405020304" pitchFamily="18" charset="0"/>
              </a:rPr>
              <a:t>r</a:t>
            </a:r>
            <a:r>
              <a:rPr lang="it-IT" dirty="0">
                <a:solidFill>
                  <a:srgbClr val="0070C0"/>
                </a:solidFill>
                <a:latin typeface="Abadi" panose="020B0604020104020204" pitchFamily="34" charset="0"/>
              </a:rPr>
              <a:t>mative (</a:t>
            </a:r>
            <a:r>
              <a:rPr lang="it-IT" dirty="0" err="1">
                <a:solidFill>
                  <a:srgbClr val="0070C0"/>
                </a:solidFill>
                <a:latin typeface="Abadi" panose="020B0604020104020204" pitchFamily="34" charset="0"/>
              </a:rPr>
              <a:t>AUfIC</a:t>
            </a:r>
            <a:r>
              <a:rPr lang="it-IT" dirty="0">
                <a:solidFill>
                  <a:srgbClr val="0070C0"/>
                </a:solidFill>
                <a:latin typeface="Abadi" panose="020B0604020104020204" pitchFamily="34" charset="0"/>
              </a:rPr>
              <a:t>) </a:t>
            </a:r>
            <a:r>
              <a:rPr lang="it-IT" dirty="0">
                <a:latin typeface="Abadi" panose="020B0604020104020204" pitchFamily="34" charset="0"/>
              </a:rPr>
              <a:t>vs </a:t>
            </a:r>
            <a:r>
              <a:rPr lang="it-IT" dirty="0" err="1">
                <a:solidFill>
                  <a:srgbClr val="FF0000"/>
                </a:solidFill>
                <a:latin typeface="Abadi" panose="020B0604020104020204" pitchFamily="34" charset="0"/>
              </a:rPr>
              <a:t>summative</a:t>
            </a:r>
            <a:r>
              <a:rPr lang="it-IT" dirty="0">
                <a:solidFill>
                  <a:srgbClr val="FF0000"/>
                </a:solidFill>
                <a:latin typeface="Abadi" panose="020B0604020104020204" pitchFamily="34" charset="0"/>
              </a:rPr>
              <a:t> </a:t>
            </a:r>
            <a:r>
              <a:rPr lang="it-IT" dirty="0" err="1">
                <a:solidFill>
                  <a:srgbClr val="FF0000"/>
                </a:solidFill>
                <a:latin typeface="Abadi" panose="020B0604020104020204" pitchFamily="34" charset="0"/>
              </a:rPr>
              <a:t>assessment</a:t>
            </a:r>
            <a:r>
              <a:rPr lang="it-IT" dirty="0">
                <a:solidFill>
                  <a:srgbClr val="FF0000"/>
                </a:solidFill>
                <a:latin typeface="Abadi" panose="020B0604020104020204" pitchFamily="34" charset="0"/>
              </a:rPr>
              <a:t> (</a:t>
            </a:r>
            <a:r>
              <a:rPr lang="it-IT" dirty="0" err="1">
                <a:solidFill>
                  <a:srgbClr val="FF0000"/>
                </a:solidFill>
                <a:latin typeface="Abadi" panose="020B0604020104020204" pitchFamily="34" charset="0"/>
              </a:rPr>
              <a:t>GotWE</a:t>
            </a:r>
            <a:r>
              <a:rPr lang="it-IT" dirty="0">
                <a:solidFill>
                  <a:srgbClr val="FF0000"/>
                </a:solidFill>
                <a:latin typeface="Abadi" panose="020B0604020104020204" pitchFamily="34" charset="0"/>
              </a:rPr>
              <a:t>) </a:t>
            </a:r>
          </a:p>
          <a:p>
            <a:pPr>
              <a:buFontTx/>
              <a:buChar char="-"/>
            </a:pPr>
            <a:r>
              <a:rPr lang="it-IT" dirty="0">
                <a:solidFill>
                  <a:srgbClr val="0070C0"/>
                </a:solidFill>
                <a:latin typeface="Abadi" panose="020B0604020104020204" pitchFamily="34" charset="0"/>
              </a:rPr>
              <a:t>personal </a:t>
            </a:r>
            <a:r>
              <a:rPr lang="it-IT" dirty="0" err="1">
                <a:solidFill>
                  <a:srgbClr val="0070C0"/>
                </a:solidFill>
                <a:latin typeface="Abadi" panose="020B0604020104020204" pitchFamily="34" charset="0"/>
              </a:rPr>
              <a:t>enjoyment</a:t>
            </a:r>
            <a:r>
              <a:rPr lang="it-IT" dirty="0">
                <a:solidFill>
                  <a:srgbClr val="0070C0"/>
                </a:solidFill>
                <a:latin typeface="Abadi" panose="020B0604020104020204" pitchFamily="34" charset="0"/>
              </a:rPr>
              <a:t> (</a:t>
            </a:r>
            <a:r>
              <a:rPr lang="it-IT" dirty="0" err="1">
                <a:solidFill>
                  <a:srgbClr val="0070C0"/>
                </a:solidFill>
                <a:latin typeface="Abadi" panose="020B0604020104020204" pitchFamily="34" charset="0"/>
              </a:rPr>
              <a:t>AUfIC</a:t>
            </a:r>
            <a:r>
              <a:rPr lang="it-IT" dirty="0">
                <a:solidFill>
                  <a:srgbClr val="0070C0"/>
                </a:solidFill>
                <a:latin typeface="Abadi" panose="020B0604020104020204" pitchFamily="34" charset="0"/>
              </a:rPr>
              <a:t>) </a:t>
            </a:r>
            <a:r>
              <a:rPr lang="it-IT" dirty="0">
                <a:solidFill>
                  <a:srgbClr val="FF0000"/>
                </a:solidFill>
                <a:latin typeface="Abadi" panose="020B0604020104020204" pitchFamily="34" charset="0"/>
              </a:rPr>
              <a:t>vs </a:t>
            </a:r>
            <a:r>
              <a:rPr lang="it-IT" dirty="0" err="1">
                <a:solidFill>
                  <a:srgbClr val="FF0000"/>
                </a:solidFill>
                <a:latin typeface="Abadi" panose="020B0604020104020204" pitchFamily="34" charset="0"/>
              </a:rPr>
              <a:t>academic</a:t>
            </a:r>
            <a:r>
              <a:rPr lang="it-IT" dirty="0">
                <a:solidFill>
                  <a:srgbClr val="FF0000"/>
                </a:solidFill>
                <a:latin typeface="Abadi" panose="020B0604020104020204" pitchFamily="34" charset="0"/>
              </a:rPr>
              <a:t> task (</a:t>
            </a:r>
            <a:r>
              <a:rPr lang="it-IT" dirty="0" err="1">
                <a:solidFill>
                  <a:srgbClr val="FF0000"/>
                </a:solidFill>
                <a:latin typeface="Abadi" panose="020B0604020104020204" pitchFamily="34" charset="0"/>
              </a:rPr>
              <a:t>GotWE</a:t>
            </a:r>
            <a:r>
              <a:rPr lang="it-IT" dirty="0">
                <a:solidFill>
                  <a:srgbClr val="FF0000"/>
                </a:solidFill>
                <a:latin typeface="Abadi" panose="020B0604020104020204" pitchFamily="34" charset="0"/>
              </a:rPr>
              <a:t>) </a:t>
            </a:r>
          </a:p>
          <a:p>
            <a:pPr marL="0" indent="0">
              <a:buNone/>
            </a:pPr>
            <a:endParaRPr lang="it-IT" dirty="0"/>
          </a:p>
        </p:txBody>
      </p:sp>
    </p:spTree>
    <p:extLst>
      <p:ext uri="{BB962C8B-B14F-4D97-AF65-F5344CB8AC3E}">
        <p14:creationId xmlns:p14="http://schemas.microsoft.com/office/powerpoint/2010/main" val="2984009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069E611-5B1C-FD81-3E1F-1332EF0858F9}"/>
              </a:ext>
            </a:extLst>
          </p:cNvPr>
          <p:cNvSpPr txBox="1"/>
          <p:nvPr/>
        </p:nvSpPr>
        <p:spPr>
          <a:xfrm>
            <a:off x="325120" y="335280"/>
            <a:ext cx="11338560" cy="2677656"/>
          </a:xfrm>
          <a:custGeom>
            <a:avLst/>
            <a:gdLst>
              <a:gd name="connsiteX0" fmla="*/ 0 w 11338560"/>
              <a:gd name="connsiteY0" fmla="*/ 0 h 2677656"/>
              <a:gd name="connsiteX1" fmla="*/ 369995 w 11338560"/>
              <a:gd name="connsiteY1" fmla="*/ 0 h 2677656"/>
              <a:gd name="connsiteX2" fmla="*/ 853376 w 11338560"/>
              <a:gd name="connsiteY2" fmla="*/ 0 h 2677656"/>
              <a:gd name="connsiteX3" fmla="*/ 1450142 w 11338560"/>
              <a:gd name="connsiteY3" fmla="*/ 0 h 2677656"/>
              <a:gd name="connsiteX4" fmla="*/ 2273680 w 11338560"/>
              <a:gd name="connsiteY4" fmla="*/ 0 h 2677656"/>
              <a:gd name="connsiteX5" fmla="*/ 2983832 w 11338560"/>
              <a:gd name="connsiteY5" fmla="*/ 0 h 2677656"/>
              <a:gd name="connsiteX6" fmla="*/ 3580598 w 11338560"/>
              <a:gd name="connsiteY6" fmla="*/ 0 h 2677656"/>
              <a:gd name="connsiteX7" fmla="*/ 3837207 w 11338560"/>
              <a:gd name="connsiteY7" fmla="*/ 0 h 2677656"/>
              <a:gd name="connsiteX8" fmla="*/ 4320588 w 11338560"/>
              <a:gd name="connsiteY8" fmla="*/ 0 h 2677656"/>
              <a:gd name="connsiteX9" fmla="*/ 4917354 w 11338560"/>
              <a:gd name="connsiteY9" fmla="*/ 0 h 2677656"/>
              <a:gd name="connsiteX10" fmla="*/ 5627506 w 11338560"/>
              <a:gd name="connsiteY10" fmla="*/ 0 h 2677656"/>
              <a:gd name="connsiteX11" fmla="*/ 5997501 w 11338560"/>
              <a:gd name="connsiteY11" fmla="*/ 0 h 2677656"/>
              <a:gd name="connsiteX12" fmla="*/ 6367497 w 11338560"/>
              <a:gd name="connsiteY12" fmla="*/ 0 h 2677656"/>
              <a:gd name="connsiteX13" fmla="*/ 6624106 w 11338560"/>
              <a:gd name="connsiteY13" fmla="*/ 0 h 2677656"/>
              <a:gd name="connsiteX14" fmla="*/ 6880716 w 11338560"/>
              <a:gd name="connsiteY14" fmla="*/ 0 h 2677656"/>
              <a:gd name="connsiteX15" fmla="*/ 7137325 w 11338560"/>
              <a:gd name="connsiteY15" fmla="*/ 0 h 2677656"/>
              <a:gd name="connsiteX16" fmla="*/ 7734091 w 11338560"/>
              <a:gd name="connsiteY16" fmla="*/ 0 h 2677656"/>
              <a:gd name="connsiteX17" fmla="*/ 8104087 w 11338560"/>
              <a:gd name="connsiteY17" fmla="*/ 0 h 2677656"/>
              <a:gd name="connsiteX18" fmla="*/ 8814238 w 11338560"/>
              <a:gd name="connsiteY18" fmla="*/ 0 h 2677656"/>
              <a:gd name="connsiteX19" fmla="*/ 9070848 w 11338560"/>
              <a:gd name="connsiteY19" fmla="*/ 0 h 2677656"/>
              <a:gd name="connsiteX20" fmla="*/ 9781000 w 11338560"/>
              <a:gd name="connsiteY20" fmla="*/ 0 h 2677656"/>
              <a:gd name="connsiteX21" fmla="*/ 10037609 w 11338560"/>
              <a:gd name="connsiteY21" fmla="*/ 0 h 2677656"/>
              <a:gd name="connsiteX22" fmla="*/ 11338560 w 11338560"/>
              <a:gd name="connsiteY22" fmla="*/ 0 h 2677656"/>
              <a:gd name="connsiteX23" fmla="*/ 11338560 w 11338560"/>
              <a:gd name="connsiteY23" fmla="*/ 589084 h 2677656"/>
              <a:gd name="connsiteX24" fmla="*/ 11338560 w 11338560"/>
              <a:gd name="connsiteY24" fmla="*/ 1124616 h 2677656"/>
              <a:gd name="connsiteX25" fmla="*/ 11338560 w 11338560"/>
              <a:gd name="connsiteY25" fmla="*/ 1579817 h 2677656"/>
              <a:gd name="connsiteX26" fmla="*/ 11338560 w 11338560"/>
              <a:gd name="connsiteY26" fmla="*/ 2061795 h 2677656"/>
              <a:gd name="connsiteX27" fmla="*/ 11338560 w 11338560"/>
              <a:gd name="connsiteY27" fmla="*/ 2677656 h 2677656"/>
              <a:gd name="connsiteX28" fmla="*/ 10515022 w 11338560"/>
              <a:gd name="connsiteY28" fmla="*/ 2677656 h 2677656"/>
              <a:gd name="connsiteX29" fmla="*/ 9804871 w 11338560"/>
              <a:gd name="connsiteY29" fmla="*/ 2677656 h 2677656"/>
              <a:gd name="connsiteX30" fmla="*/ 9208104 w 11338560"/>
              <a:gd name="connsiteY30" fmla="*/ 2677656 h 2677656"/>
              <a:gd name="connsiteX31" fmla="*/ 8611338 w 11338560"/>
              <a:gd name="connsiteY31" fmla="*/ 2677656 h 2677656"/>
              <a:gd name="connsiteX32" fmla="*/ 8354728 w 11338560"/>
              <a:gd name="connsiteY32" fmla="*/ 2677656 h 2677656"/>
              <a:gd name="connsiteX33" fmla="*/ 7757962 w 11338560"/>
              <a:gd name="connsiteY33" fmla="*/ 2677656 h 2677656"/>
              <a:gd name="connsiteX34" fmla="*/ 7161196 w 11338560"/>
              <a:gd name="connsiteY34" fmla="*/ 2677656 h 2677656"/>
              <a:gd name="connsiteX35" fmla="*/ 6337658 w 11338560"/>
              <a:gd name="connsiteY35" fmla="*/ 2677656 h 2677656"/>
              <a:gd name="connsiteX36" fmla="*/ 6081049 w 11338560"/>
              <a:gd name="connsiteY36" fmla="*/ 2677656 h 2677656"/>
              <a:gd name="connsiteX37" fmla="*/ 5370897 w 11338560"/>
              <a:gd name="connsiteY37" fmla="*/ 2677656 h 2677656"/>
              <a:gd name="connsiteX38" fmla="*/ 4774131 w 11338560"/>
              <a:gd name="connsiteY38" fmla="*/ 2677656 h 2677656"/>
              <a:gd name="connsiteX39" fmla="*/ 3950593 w 11338560"/>
              <a:gd name="connsiteY39" fmla="*/ 2677656 h 2677656"/>
              <a:gd name="connsiteX40" fmla="*/ 3467212 w 11338560"/>
              <a:gd name="connsiteY40" fmla="*/ 2677656 h 2677656"/>
              <a:gd name="connsiteX41" fmla="*/ 2983832 w 11338560"/>
              <a:gd name="connsiteY41" fmla="*/ 2677656 h 2677656"/>
              <a:gd name="connsiteX42" fmla="*/ 2500451 w 11338560"/>
              <a:gd name="connsiteY42" fmla="*/ 2677656 h 2677656"/>
              <a:gd name="connsiteX43" fmla="*/ 1676913 w 11338560"/>
              <a:gd name="connsiteY43" fmla="*/ 2677656 h 2677656"/>
              <a:gd name="connsiteX44" fmla="*/ 1420304 w 11338560"/>
              <a:gd name="connsiteY44" fmla="*/ 2677656 h 2677656"/>
              <a:gd name="connsiteX45" fmla="*/ 1050309 w 11338560"/>
              <a:gd name="connsiteY45" fmla="*/ 2677656 h 2677656"/>
              <a:gd name="connsiteX46" fmla="*/ 566928 w 11338560"/>
              <a:gd name="connsiteY46" fmla="*/ 2677656 h 2677656"/>
              <a:gd name="connsiteX47" fmla="*/ 0 w 11338560"/>
              <a:gd name="connsiteY47" fmla="*/ 2677656 h 2677656"/>
              <a:gd name="connsiteX48" fmla="*/ 0 w 11338560"/>
              <a:gd name="connsiteY48" fmla="*/ 2142125 h 2677656"/>
              <a:gd name="connsiteX49" fmla="*/ 0 w 11338560"/>
              <a:gd name="connsiteY49" fmla="*/ 1633370 h 2677656"/>
              <a:gd name="connsiteX50" fmla="*/ 0 w 11338560"/>
              <a:gd name="connsiteY50" fmla="*/ 1151392 h 2677656"/>
              <a:gd name="connsiteX51" fmla="*/ 0 w 11338560"/>
              <a:gd name="connsiteY51" fmla="*/ 562308 h 2677656"/>
              <a:gd name="connsiteX52" fmla="*/ 0 w 11338560"/>
              <a:gd name="connsiteY52"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38560" h="2677656" extrusionOk="0">
                <a:moveTo>
                  <a:pt x="0" y="0"/>
                </a:moveTo>
                <a:cubicBezTo>
                  <a:pt x="175425" y="-22389"/>
                  <a:pt x="279784" y="8522"/>
                  <a:pt x="369995" y="0"/>
                </a:cubicBezTo>
                <a:cubicBezTo>
                  <a:pt x="460207" y="-8522"/>
                  <a:pt x="712100" y="22113"/>
                  <a:pt x="853376" y="0"/>
                </a:cubicBezTo>
                <a:cubicBezTo>
                  <a:pt x="994652" y="-22113"/>
                  <a:pt x="1235019" y="11489"/>
                  <a:pt x="1450142" y="0"/>
                </a:cubicBezTo>
                <a:cubicBezTo>
                  <a:pt x="1665265" y="-11489"/>
                  <a:pt x="1972855" y="67993"/>
                  <a:pt x="2273680" y="0"/>
                </a:cubicBezTo>
                <a:cubicBezTo>
                  <a:pt x="2574505" y="-67993"/>
                  <a:pt x="2717908" y="76874"/>
                  <a:pt x="2983832" y="0"/>
                </a:cubicBezTo>
                <a:cubicBezTo>
                  <a:pt x="3249756" y="-76874"/>
                  <a:pt x="3283886" y="37384"/>
                  <a:pt x="3580598" y="0"/>
                </a:cubicBezTo>
                <a:cubicBezTo>
                  <a:pt x="3877310" y="-37384"/>
                  <a:pt x="3775676" y="10932"/>
                  <a:pt x="3837207" y="0"/>
                </a:cubicBezTo>
                <a:cubicBezTo>
                  <a:pt x="3898738" y="-10932"/>
                  <a:pt x="4135097" y="44045"/>
                  <a:pt x="4320588" y="0"/>
                </a:cubicBezTo>
                <a:cubicBezTo>
                  <a:pt x="4506079" y="-44045"/>
                  <a:pt x="4759587" y="3714"/>
                  <a:pt x="4917354" y="0"/>
                </a:cubicBezTo>
                <a:cubicBezTo>
                  <a:pt x="5075121" y="-3714"/>
                  <a:pt x="5473151" y="7067"/>
                  <a:pt x="5627506" y="0"/>
                </a:cubicBezTo>
                <a:cubicBezTo>
                  <a:pt x="5781861" y="-7067"/>
                  <a:pt x="5876210" y="13156"/>
                  <a:pt x="5997501" y="0"/>
                </a:cubicBezTo>
                <a:cubicBezTo>
                  <a:pt x="6118792" y="-13156"/>
                  <a:pt x="6196099" y="29879"/>
                  <a:pt x="6367497" y="0"/>
                </a:cubicBezTo>
                <a:cubicBezTo>
                  <a:pt x="6538895" y="-29879"/>
                  <a:pt x="6515820" y="6954"/>
                  <a:pt x="6624106" y="0"/>
                </a:cubicBezTo>
                <a:cubicBezTo>
                  <a:pt x="6732392" y="-6954"/>
                  <a:pt x="6810400" y="21274"/>
                  <a:pt x="6880716" y="0"/>
                </a:cubicBezTo>
                <a:cubicBezTo>
                  <a:pt x="6951032" y="-21274"/>
                  <a:pt x="7062295" y="22096"/>
                  <a:pt x="7137325" y="0"/>
                </a:cubicBezTo>
                <a:cubicBezTo>
                  <a:pt x="7212355" y="-22096"/>
                  <a:pt x="7530025" y="3460"/>
                  <a:pt x="7734091" y="0"/>
                </a:cubicBezTo>
                <a:cubicBezTo>
                  <a:pt x="7938157" y="-3460"/>
                  <a:pt x="7942241" y="41154"/>
                  <a:pt x="8104087" y="0"/>
                </a:cubicBezTo>
                <a:cubicBezTo>
                  <a:pt x="8265933" y="-41154"/>
                  <a:pt x="8567407" y="40329"/>
                  <a:pt x="8814238" y="0"/>
                </a:cubicBezTo>
                <a:cubicBezTo>
                  <a:pt x="9061069" y="-40329"/>
                  <a:pt x="9007467" y="14321"/>
                  <a:pt x="9070848" y="0"/>
                </a:cubicBezTo>
                <a:cubicBezTo>
                  <a:pt x="9134229" y="-14321"/>
                  <a:pt x="9583914" y="74918"/>
                  <a:pt x="9781000" y="0"/>
                </a:cubicBezTo>
                <a:cubicBezTo>
                  <a:pt x="9978086" y="-74918"/>
                  <a:pt x="9974582" y="28429"/>
                  <a:pt x="10037609" y="0"/>
                </a:cubicBezTo>
                <a:cubicBezTo>
                  <a:pt x="10100636" y="-28429"/>
                  <a:pt x="11077699" y="94536"/>
                  <a:pt x="11338560" y="0"/>
                </a:cubicBezTo>
                <a:cubicBezTo>
                  <a:pt x="11399334" y="279579"/>
                  <a:pt x="11278938" y="462721"/>
                  <a:pt x="11338560" y="589084"/>
                </a:cubicBezTo>
                <a:cubicBezTo>
                  <a:pt x="11398182" y="715447"/>
                  <a:pt x="11293618" y="969005"/>
                  <a:pt x="11338560" y="1124616"/>
                </a:cubicBezTo>
                <a:cubicBezTo>
                  <a:pt x="11383502" y="1280227"/>
                  <a:pt x="11310802" y="1467654"/>
                  <a:pt x="11338560" y="1579817"/>
                </a:cubicBezTo>
                <a:cubicBezTo>
                  <a:pt x="11366318" y="1691980"/>
                  <a:pt x="11297831" y="1933209"/>
                  <a:pt x="11338560" y="2061795"/>
                </a:cubicBezTo>
                <a:cubicBezTo>
                  <a:pt x="11379289" y="2190381"/>
                  <a:pt x="11334058" y="2514967"/>
                  <a:pt x="11338560" y="2677656"/>
                </a:cubicBezTo>
                <a:cubicBezTo>
                  <a:pt x="10976331" y="2762194"/>
                  <a:pt x="10788190" y="2582750"/>
                  <a:pt x="10515022" y="2677656"/>
                </a:cubicBezTo>
                <a:cubicBezTo>
                  <a:pt x="10241854" y="2772562"/>
                  <a:pt x="10025879" y="2667206"/>
                  <a:pt x="9804871" y="2677656"/>
                </a:cubicBezTo>
                <a:cubicBezTo>
                  <a:pt x="9583863" y="2688106"/>
                  <a:pt x="9343202" y="2631191"/>
                  <a:pt x="9208104" y="2677656"/>
                </a:cubicBezTo>
                <a:cubicBezTo>
                  <a:pt x="9073006" y="2724121"/>
                  <a:pt x="8761301" y="2663064"/>
                  <a:pt x="8611338" y="2677656"/>
                </a:cubicBezTo>
                <a:cubicBezTo>
                  <a:pt x="8461375" y="2692248"/>
                  <a:pt x="8476515" y="2666450"/>
                  <a:pt x="8354728" y="2677656"/>
                </a:cubicBezTo>
                <a:cubicBezTo>
                  <a:pt x="8232941" y="2688862"/>
                  <a:pt x="7916328" y="2642439"/>
                  <a:pt x="7757962" y="2677656"/>
                </a:cubicBezTo>
                <a:cubicBezTo>
                  <a:pt x="7599596" y="2712873"/>
                  <a:pt x="7354012" y="2625330"/>
                  <a:pt x="7161196" y="2677656"/>
                </a:cubicBezTo>
                <a:cubicBezTo>
                  <a:pt x="6968380" y="2729982"/>
                  <a:pt x="6519092" y="2619122"/>
                  <a:pt x="6337658" y="2677656"/>
                </a:cubicBezTo>
                <a:cubicBezTo>
                  <a:pt x="6156224" y="2736190"/>
                  <a:pt x="6172964" y="2668097"/>
                  <a:pt x="6081049" y="2677656"/>
                </a:cubicBezTo>
                <a:cubicBezTo>
                  <a:pt x="5989134" y="2687215"/>
                  <a:pt x="5564774" y="2676102"/>
                  <a:pt x="5370897" y="2677656"/>
                </a:cubicBezTo>
                <a:cubicBezTo>
                  <a:pt x="5177020" y="2679210"/>
                  <a:pt x="4919254" y="2643188"/>
                  <a:pt x="4774131" y="2677656"/>
                </a:cubicBezTo>
                <a:cubicBezTo>
                  <a:pt x="4629008" y="2712124"/>
                  <a:pt x="4332723" y="2645721"/>
                  <a:pt x="3950593" y="2677656"/>
                </a:cubicBezTo>
                <a:cubicBezTo>
                  <a:pt x="3568463" y="2709591"/>
                  <a:pt x="3579669" y="2624084"/>
                  <a:pt x="3467212" y="2677656"/>
                </a:cubicBezTo>
                <a:cubicBezTo>
                  <a:pt x="3354755" y="2731228"/>
                  <a:pt x="3207202" y="2622669"/>
                  <a:pt x="2983832" y="2677656"/>
                </a:cubicBezTo>
                <a:cubicBezTo>
                  <a:pt x="2760462" y="2732643"/>
                  <a:pt x="2674380" y="2642625"/>
                  <a:pt x="2500451" y="2677656"/>
                </a:cubicBezTo>
                <a:cubicBezTo>
                  <a:pt x="2326522" y="2712687"/>
                  <a:pt x="2052988" y="2595954"/>
                  <a:pt x="1676913" y="2677656"/>
                </a:cubicBezTo>
                <a:cubicBezTo>
                  <a:pt x="1300838" y="2759358"/>
                  <a:pt x="1502814" y="2659143"/>
                  <a:pt x="1420304" y="2677656"/>
                </a:cubicBezTo>
                <a:cubicBezTo>
                  <a:pt x="1337794" y="2696169"/>
                  <a:pt x="1178122" y="2659948"/>
                  <a:pt x="1050309" y="2677656"/>
                </a:cubicBezTo>
                <a:cubicBezTo>
                  <a:pt x="922497" y="2695364"/>
                  <a:pt x="802839" y="2658653"/>
                  <a:pt x="566928" y="2677656"/>
                </a:cubicBezTo>
                <a:cubicBezTo>
                  <a:pt x="331017" y="2696659"/>
                  <a:pt x="158450" y="2677165"/>
                  <a:pt x="0" y="2677656"/>
                </a:cubicBezTo>
                <a:cubicBezTo>
                  <a:pt x="-8574" y="2523835"/>
                  <a:pt x="966" y="2347581"/>
                  <a:pt x="0" y="2142125"/>
                </a:cubicBezTo>
                <a:cubicBezTo>
                  <a:pt x="-966" y="1936669"/>
                  <a:pt x="8133" y="1752284"/>
                  <a:pt x="0" y="1633370"/>
                </a:cubicBezTo>
                <a:cubicBezTo>
                  <a:pt x="-8133" y="1514457"/>
                  <a:pt x="15502" y="1320080"/>
                  <a:pt x="0" y="1151392"/>
                </a:cubicBezTo>
                <a:cubicBezTo>
                  <a:pt x="-15502" y="982704"/>
                  <a:pt x="15599" y="709138"/>
                  <a:pt x="0" y="562308"/>
                </a:cubicBezTo>
                <a:cubicBezTo>
                  <a:pt x="-15599" y="415478"/>
                  <a:pt x="47898" y="162779"/>
                  <a:pt x="0" y="0"/>
                </a:cubicBezTo>
                <a:close/>
              </a:path>
            </a:pathLst>
          </a:custGeom>
          <a:noFill/>
          <a:ln w="38100">
            <a:solidFill>
              <a:srgbClr val="FF0000"/>
            </a:solidFill>
            <a:extLst>
              <a:ext uri="{C807C97D-BFC1-408E-A445-0C87EB9F89A2}">
                <ask:lineSketchStyleProps xmlns:ask="http://schemas.microsoft.com/office/drawing/2018/sketchyshapes" sd="1015539853">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Segoe Print" panose="02000600000000000000" pitchFamily="2" charset="0"/>
                <a:ea typeface="+mn-ea"/>
                <a:cs typeface="+mn-cs"/>
              </a:rPr>
              <a:t>“I'm satisfied because it turned out to be a good presentation, even though I prefer to work in a team. However, it was great because we all got to choose our own topic based on things we are really interested in. So </a:t>
            </a:r>
            <a:r>
              <a:rPr kumimoji="0" lang="en-US" sz="2800" b="1" i="0" u="sng" strike="noStrike" kern="1200" cap="none" spc="0" normalizeH="0" baseline="0" noProof="0" dirty="0">
                <a:ln>
                  <a:noFill/>
                </a:ln>
                <a:solidFill>
                  <a:srgbClr val="0070C0"/>
                </a:solidFill>
                <a:effectLst/>
                <a:uLnTx/>
                <a:uFillTx/>
                <a:latin typeface="Segoe Print" panose="02000600000000000000" pitchFamily="2" charset="0"/>
                <a:ea typeface="+mn-ea"/>
                <a:cs typeface="+mn-cs"/>
              </a:rPr>
              <a:t>I didn't see it as a "university homework" only but as an opportunity to share something I like.”</a:t>
            </a:r>
            <a:endParaRPr kumimoji="0" lang="it-IT" sz="2800" b="1" i="0" u="sng" strike="noStrike" kern="1200" cap="none" spc="0" normalizeH="0" baseline="0" noProof="0" dirty="0">
              <a:ln>
                <a:noFill/>
              </a:ln>
              <a:solidFill>
                <a:srgbClr val="0070C0"/>
              </a:solidFill>
              <a:effectLst/>
              <a:uLnTx/>
              <a:uFillTx/>
              <a:latin typeface="Segoe Print" panose="02000600000000000000" pitchFamily="2" charset="0"/>
              <a:ea typeface="+mn-ea"/>
              <a:cs typeface="+mn-cs"/>
            </a:endParaRPr>
          </a:p>
        </p:txBody>
      </p:sp>
      <p:sp>
        <p:nvSpPr>
          <p:cNvPr id="3" name="CasellaDiTesto 2">
            <a:extLst>
              <a:ext uri="{FF2B5EF4-FFF2-40B4-BE49-F238E27FC236}">
                <a16:creationId xmlns:a16="http://schemas.microsoft.com/office/drawing/2014/main" id="{F433C7B5-7265-1AC4-02F4-7610FF0680CB}"/>
              </a:ext>
            </a:extLst>
          </p:cNvPr>
          <p:cNvSpPr txBox="1"/>
          <p:nvPr/>
        </p:nvSpPr>
        <p:spPr>
          <a:xfrm>
            <a:off x="325120" y="3718560"/>
            <a:ext cx="11409680" cy="2677656"/>
          </a:xfrm>
          <a:custGeom>
            <a:avLst/>
            <a:gdLst>
              <a:gd name="connsiteX0" fmla="*/ 0 w 11409680"/>
              <a:gd name="connsiteY0" fmla="*/ 0 h 2677656"/>
              <a:gd name="connsiteX1" fmla="*/ 442964 w 11409680"/>
              <a:gd name="connsiteY1" fmla="*/ 0 h 2677656"/>
              <a:gd name="connsiteX2" fmla="*/ 1342315 w 11409680"/>
              <a:gd name="connsiteY2" fmla="*/ 0 h 2677656"/>
              <a:gd name="connsiteX3" fmla="*/ 2127570 w 11409680"/>
              <a:gd name="connsiteY3" fmla="*/ 0 h 2677656"/>
              <a:gd name="connsiteX4" fmla="*/ 2570534 w 11409680"/>
              <a:gd name="connsiteY4" fmla="*/ 0 h 2677656"/>
              <a:gd name="connsiteX5" fmla="*/ 3355788 w 11409680"/>
              <a:gd name="connsiteY5" fmla="*/ 0 h 2677656"/>
              <a:gd name="connsiteX6" fmla="*/ 4026946 w 11409680"/>
              <a:gd name="connsiteY6" fmla="*/ 0 h 2677656"/>
              <a:gd name="connsiteX7" fmla="*/ 4355813 w 11409680"/>
              <a:gd name="connsiteY7" fmla="*/ 0 h 2677656"/>
              <a:gd name="connsiteX8" fmla="*/ 4684680 w 11409680"/>
              <a:gd name="connsiteY8" fmla="*/ 0 h 2677656"/>
              <a:gd name="connsiteX9" fmla="*/ 5013548 w 11409680"/>
              <a:gd name="connsiteY9" fmla="*/ 0 h 2677656"/>
              <a:gd name="connsiteX10" fmla="*/ 5798802 w 11409680"/>
              <a:gd name="connsiteY10" fmla="*/ 0 h 2677656"/>
              <a:gd name="connsiteX11" fmla="*/ 6584057 w 11409680"/>
              <a:gd name="connsiteY11" fmla="*/ 0 h 2677656"/>
              <a:gd name="connsiteX12" fmla="*/ 7027021 w 11409680"/>
              <a:gd name="connsiteY12" fmla="*/ 0 h 2677656"/>
              <a:gd name="connsiteX13" fmla="*/ 7355888 w 11409680"/>
              <a:gd name="connsiteY13" fmla="*/ 0 h 2677656"/>
              <a:gd name="connsiteX14" fmla="*/ 8027045 w 11409680"/>
              <a:gd name="connsiteY14" fmla="*/ 0 h 2677656"/>
              <a:gd name="connsiteX15" fmla="*/ 8926397 w 11409680"/>
              <a:gd name="connsiteY15" fmla="*/ 0 h 2677656"/>
              <a:gd name="connsiteX16" fmla="*/ 9369361 w 11409680"/>
              <a:gd name="connsiteY16" fmla="*/ 0 h 2677656"/>
              <a:gd name="connsiteX17" fmla="*/ 9698228 w 11409680"/>
              <a:gd name="connsiteY17" fmla="*/ 0 h 2677656"/>
              <a:gd name="connsiteX18" fmla="*/ 10141192 w 11409680"/>
              <a:gd name="connsiteY18" fmla="*/ 0 h 2677656"/>
              <a:gd name="connsiteX19" fmla="*/ 10470059 w 11409680"/>
              <a:gd name="connsiteY19" fmla="*/ 0 h 2677656"/>
              <a:gd name="connsiteX20" fmla="*/ 11409680 w 11409680"/>
              <a:gd name="connsiteY20" fmla="*/ 0 h 2677656"/>
              <a:gd name="connsiteX21" fmla="*/ 11409680 w 11409680"/>
              <a:gd name="connsiteY21" fmla="*/ 642637 h 2677656"/>
              <a:gd name="connsiteX22" fmla="*/ 11409680 w 11409680"/>
              <a:gd name="connsiteY22" fmla="*/ 1285275 h 2677656"/>
              <a:gd name="connsiteX23" fmla="*/ 11409680 w 11409680"/>
              <a:gd name="connsiteY23" fmla="*/ 1981465 h 2677656"/>
              <a:gd name="connsiteX24" fmla="*/ 11409680 w 11409680"/>
              <a:gd name="connsiteY24" fmla="*/ 2677656 h 2677656"/>
              <a:gd name="connsiteX25" fmla="*/ 10966716 w 11409680"/>
              <a:gd name="connsiteY25" fmla="*/ 2677656 h 2677656"/>
              <a:gd name="connsiteX26" fmla="*/ 10523752 w 11409680"/>
              <a:gd name="connsiteY26" fmla="*/ 2677656 h 2677656"/>
              <a:gd name="connsiteX27" fmla="*/ 9852594 w 11409680"/>
              <a:gd name="connsiteY27" fmla="*/ 2677656 h 2677656"/>
              <a:gd name="connsiteX28" fmla="*/ 9067340 w 11409680"/>
              <a:gd name="connsiteY28" fmla="*/ 2677656 h 2677656"/>
              <a:gd name="connsiteX29" fmla="*/ 8738473 w 11409680"/>
              <a:gd name="connsiteY29" fmla="*/ 2677656 h 2677656"/>
              <a:gd name="connsiteX30" fmla="*/ 8181412 w 11409680"/>
              <a:gd name="connsiteY30" fmla="*/ 2677656 h 2677656"/>
              <a:gd name="connsiteX31" fmla="*/ 7624351 w 11409680"/>
              <a:gd name="connsiteY31" fmla="*/ 2677656 h 2677656"/>
              <a:gd name="connsiteX32" fmla="*/ 6839096 w 11409680"/>
              <a:gd name="connsiteY32" fmla="*/ 2677656 h 2677656"/>
              <a:gd name="connsiteX33" fmla="*/ 6167939 w 11409680"/>
              <a:gd name="connsiteY33" fmla="*/ 2677656 h 2677656"/>
              <a:gd name="connsiteX34" fmla="*/ 5268588 w 11409680"/>
              <a:gd name="connsiteY34" fmla="*/ 2677656 h 2677656"/>
              <a:gd name="connsiteX35" fmla="*/ 4597430 w 11409680"/>
              <a:gd name="connsiteY35" fmla="*/ 2677656 h 2677656"/>
              <a:gd name="connsiteX36" fmla="*/ 3698079 w 11409680"/>
              <a:gd name="connsiteY36" fmla="*/ 2677656 h 2677656"/>
              <a:gd name="connsiteX37" fmla="*/ 3255115 w 11409680"/>
              <a:gd name="connsiteY37" fmla="*/ 2677656 h 2677656"/>
              <a:gd name="connsiteX38" fmla="*/ 2926247 w 11409680"/>
              <a:gd name="connsiteY38" fmla="*/ 2677656 h 2677656"/>
              <a:gd name="connsiteX39" fmla="*/ 2140993 w 11409680"/>
              <a:gd name="connsiteY39" fmla="*/ 2677656 h 2677656"/>
              <a:gd name="connsiteX40" fmla="*/ 1469835 w 11409680"/>
              <a:gd name="connsiteY40" fmla="*/ 2677656 h 2677656"/>
              <a:gd name="connsiteX41" fmla="*/ 0 w 11409680"/>
              <a:gd name="connsiteY41" fmla="*/ 2677656 h 2677656"/>
              <a:gd name="connsiteX42" fmla="*/ 0 w 11409680"/>
              <a:gd name="connsiteY42" fmla="*/ 1981465 h 2677656"/>
              <a:gd name="connsiteX43" fmla="*/ 0 w 11409680"/>
              <a:gd name="connsiteY43" fmla="*/ 1338828 h 2677656"/>
              <a:gd name="connsiteX44" fmla="*/ 0 w 11409680"/>
              <a:gd name="connsiteY44" fmla="*/ 749744 h 2677656"/>
              <a:gd name="connsiteX45" fmla="*/ 0 w 11409680"/>
              <a:gd name="connsiteY4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09680" h="2677656" extrusionOk="0">
                <a:moveTo>
                  <a:pt x="0" y="0"/>
                </a:moveTo>
                <a:cubicBezTo>
                  <a:pt x="156983" y="-11121"/>
                  <a:pt x="249868" y="16408"/>
                  <a:pt x="442964" y="0"/>
                </a:cubicBezTo>
                <a:cubicBezTo>
                  <a:pt x="636060" y="-16408"/>
                  <a:pt x="1154675" y="28914"/>
                  <a:pt x="1342315" y="0"/>
                </a:cubicBezTo>
                <a:cubicBezTo>
                  <a:pt x="1529955" y="-28914"/>
                  <a:pt x="1888991" y="32417"/>
                  <a:pt x="2127570" y="0"/>
                </a:cubicBezTo>
                <a:cubicBezTo>
                  <a:pt x="2366150" y="-32417"/>
                  <a:pt x="2439414" y="14718"/>
                  <a:pt x="2570534" y="0"/>
                </a:cubicBezTo>
                <a:cubicBezTo>
                  <a:pt x="2701654" y="-14718"/>
                  <a:pt x="3055214" y="36313"/>
                  <a:pt x="3355788" y="0"/>
                </a:cubicBezTo>
                <a:cubicBezTo>
                  <a:pt x="3656362" y="-36313"/>
                  <a:pt x="3738642" y="-12130"/>
                  <a:pt x="4026946" y="0"/>
                </a:cubicBezTo>
                <a:cubicBezTo>
                  <a:pt x="4315250" y="12130"/>
                  <a:pt x="4240961" y="10608"/>
                  <a:pt x="4355813" y="0"/>
                </a:cubicBezTo>
                <a:cubicBezTo>
                  <a:pt x="4470665" y="-10608"/>
                  <a:pt x="4564643" y="2534"/>
                  <a:pt x="4684680" y="0"/>
                </a:cubicBezTo>
                <a:cubicBezTo>
                  <a:pt x="4804717" y="-2534"/>
                  <a:pt x="4913720" y="-13106"/>
                  <a:pt x="5013548" y="0"/>
                </a:cubicBezTo>
                <a:cubicBezTo>
                  <a:pt x="5113376" y="13106"/>
                  <a:pt x="5628191" y="-36356"/>
                  <a:pt x="5798802" y="0"/>
                </a:cubicBezTo>
                <a:cubicBezTo>
                  <a:pt x="5969413" y="36356"/>
                  <a:pt x="6364048" y="17794"/>
                  <a:pt x="6584057" y="0"/>
                </a:cubicBezTo>
                <a:cubicBezTo>
                  <a:pt x="6804067" y="-17794"/>
                  <a:pt x="6896568" y="-5624"/>
                  <a:pt x="7027021" y="0"/>
                </a:cubicBezTo>
                <a:cubicBezTo>
                  <a:pt x="7157474" y="5624"/>
                  <a:pt x="7253675" y="-3323"/>
                  <a:pt x="7355888" y="0"/>
                </a:cubicBezTo>
                <a:cubicBezTo>
                  <a:pt x="7458101" y="3323"/>
                  <a:pt x="7890479" y="-17455"/>
                  <a:pt x="8027045" y="0"/>
                </a:cubicBezTo>
                <a:cubicBezTo>
                  <a:pt x="8163611" y="17455"/>
                  <a:pt x="8554929" y="16768"/>
                  <a:pt x="8926397" y="0"/>
                </a:cubicBezTo>
                <a:cubicBezTo>
                  <a:pt x="9297865" y="-16768"/>
                  <a:pt x="9217600" y="-361"/>
                  <a:pt x="9369361" y="0"/>
                </a:cubicBezTo>
                <a:cubicBezTo>
                  <a:pt x="9521122" y="361"/>
                  <a:pt x="9604361" y="-9179"/>
                  <a:pt x="9698228" y="0"/>
                </a:cubicBezTo>
                <a:cubicBezTo>
                  <a:pt x="9792095" y="9179"/>
                  <a:pt x="10040757" y="12214"/>
                  <a:pt x="10141192" y="0"/>
                </a:cubicBezTo>
                <a:cubicBezTo>
                  <a:pt x="10241627" y="-12214"/>
                  <a:pt x="10375493" y="-60"/>
                  <a:pt x="10470059" y="0"/>
                </a:cubicBezTo>
                <a:cubicBezTo>
                  <a:pt x="10564625" y="60"/>
                  <a:pt x="10961904" y="10685"/>
                  <a:pt x="11409680" y="0"/>
                </a:cubicBezTo>
                <a:cubicBezTo>
                  <a:pt x="11420834" y="226427"/>
                  <a:pt x="11389425" y="376755"/>
                  <a:pt x="11409680" y="642637"/>
                </a:cubicBezTo>
                <a:cubicBezTo>
                  <a:pt x="11429935" y="908519"/>
                  <a:pt x="11422914" y="1041186"/>
                  <a:pt x="11409680" y="1285275"/>
                </a:cubicBezTo>
                <a:cubicBezTo>
                  <a:pt x="11396446" y="1529364"/>
                  <a:pt x="11438942" y="1704221"/>
                  <a:pt x="11409680" y="1981465"/>
                </a:cubicBezTo>
                <a:cubicBezTo>
                  <a:pt x="11380419" y="2258709"/>
                  <a:pt x="11417779" y="2330905"/>
                  <a:pt x="11409680" y="2677656"/>
                </a:cubicBezTo>
                <a:cubicBezTo>
                  <a:pt x="11190261" y="2677162"/>
                  <a:pt x="11180140" y="2673617"/>
                  <a:pt x="10966716" y="2677656"/>
                </a:cubicBezTo>
                <a:cubicBezTo>
                  <a:pt x="10753292" y="2681695"/>
                  <a:pt x="10709873" y="2660667"/>
                  <a:pt x="10523752" y="2677656"/>
                </a:cubicBezTo>
                <a:cubicBezTo>
                  <a:pt x="10337631" y="2694645"/>
                  <a:pt x="10059050" y="2661301"/>
                  <a:pt x="9852594" y="2677656"/>
                </a:cubicBezTo>
                <a:cubicBezTo>
                  <a:pt x="9646138" y="2694011"/>
                  <a:pt x="9339808" y="2682399"/>
                  <a:pt x="9067340" y="2677656"/>
                </a:cubicBezTo>
                <a:cubicBezTo>
                  <a:pt x="8794872" y="2672913"/>
                  <a:pt x="8852448" y="2672806"/>
                  <a:pt x="8738473" y="2677656"/>
                </a:cubicBezTo>
                <a:cubicBezTo>
                  <a:pt x="8624498" y="2682506"/>
                  <a:pt x="8408583" y="2665937"/>
                  <a:pt x="8181412" y="2677656"/>
                </a:cubicBezTo>
                <a:cubicBezTo>
                  <a:pt x="7954241" y="2689375"/>
                  <a:pt x="7889439" y="2679763"/>
                  <a:pt x="7624351" y="2677656"/>
                </a:cubicBezTo>
                <a:cubicBezTo>
                  <a:pt x="7359263" y="2675549"/>
                  <a:pt x="7184773" y="2710069"/>
                  <a:pt x="6839096" y="2677656"/>
                </a:cubicBezTo>
                <a:cubicBezTo>
                  <a:pt x="6493420" y="2645243"/>
                  <a:pt x="6302294" y="2709637"/>
                  <a:pt x="6167939" y="2677656"/>
                </a:cubicBezTo>
                <a:cubicBezTo>
                  <a:pt x="6033584" y="2645675"/>
                  <a:pt x="5456477" y="2657193"/>
                  <a:pt x="5268588" y="2677656"/>
                </a:cubicBezTo>
                <a:cubicBezTo>
                  <a:pt x="5080699" y="2698119"/>
                  <a:pt x="4815496" y="2645406"/>
                  <a:pt x="4597430" y="2677656"/>
                </a:cubicBezTo>
                <a:cubicBezTo>
                  <a:pt x="4379364" y="2709906"/>
                  <a:pt x="3982500" y="2675911"/>
                  <a:pt x="3698079" y="2677656"/>
                </a:cubicBezTo>
                <a:cubicBezTo>
                  <a:pt x="3413658" y="2679401"/>
                  <a:pt x="3352729" y="2690098"/>
                  <a:pt x="3255115" y="2677656"/>
                </a:cubicBezTo>
                <a:cubicBezTo>
                  <a:pt x="3157501" y="2665214"/>
                  <a:pt x="3035574" y="2675413"/>
                  <a:pt x="2926247" y="2677656"/>
                </a:cubicBezTo>
                <a:cubicBezTo>
                  <a:pt x="2816920" y="2679899"/>
                  <a:pt x="2504436" y="2693482"/>
                  <a:pt x="2140993" y="2677656"/>
                </a:cubicBezTo>
                <a:cubicBezTo>
                  <a:pt x="1777550" y="2661830"/>
                  <a:pt x="1608037" y="2711062"/>
                  <a:pt x="1469835" y="2677656"/>
                </a:cubicBezTo>
                <a:cubicBezTo>
                  <a:pt x="1331633" y="2644250"/>
                  <a:pt x="678364" y="2746873"/>
                  <a:pt x="0" y="2677656"/>
                </a:cubicBezTo>
                <a:cubicBezTo>
                  <a:pt x="-7748" y="2501658"/>
                  <a:pt x="-26360" y="2148212"/>
                  <a:pt x="0" y="1981465"/>
                </a:cubicBezTo>
                <a:cubicBezTo>
                  <a:pt x="26360" y="1814718"/>
                  <a:pt x="28509" y="1557304"/>
                  <a:pt x="0" y="1338828"/>
                </a:cubicBezTo>
                <a:cubicBezTo>
                  <a:pt x="-28509" y="1120352"/>
                  <a:pt x="17277" y="966242"/>
                  <a:pt x="0" y="749744"/>
                </a:cubicBezTo>
                <a:cubicBezTo>
                  <a:pt x="-17277" y="533246"/>
                  <a:pt x="21232" y="238679"/>
                  <a:pt x="0" y="0"/>
                </a:cubicBezTo>
                <a:close/>
              </a:path>
            </a:pathLst>
          </a:custGeom>
          <a:noFill/>
          <a:ln w="38100">
            <a:solidFill>
              <a:srgbClr val="0070C0"/>
            </a:solidFill>
            <a:extLst>
              <a:ext uri="{C807C97D-BFC1-408E-A445-0C87EB9F89A2}">
                <ask:lineSketchStyleProps xmlns:ask="http://schemas.microsoft.com/office/drawing/2018/sketchyshapes" sd="271463759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“I am satisfied for the presentation of Geography of the world economy because I brought an topic to discussion that was unfamiliar to others, </a:t>
            </a:r>
            <a:r>
              <a:rPr kumimoji="0" lang="en-US" sz="2400" b="1" i="0" u="sng"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I did this presentation not for grade</a:t>
            </a:r>
            <a:r>
              <a:rPr kumimoji="0" lang="en-US" sz="24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 </a:t>
            </a:r>
            <a:r>
              <a:rPr kumimoji="0" lang="en-US" sz="2400" b="1" i="0" u="sng"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the issue that I presented is matter of life and death for the people of my community</a:t>
            </a:r>
            <a:r>
              <a:rPr kumimoji="0" lang="en-US" sz="24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 If a single person in the class heard it sincerely I think I did my job very well to tell the stories of the grieving community of my land”</a:t>
            </a:r>
            <a:endParaRPr kumimoji="0" lang="it-IT" sz="24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27958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2BF689F8-685F-8BB9-0251-48FDC6996CF2}"/>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AA73E044-B9BB-13CC-DCE7-B8F6F116ECE4}"/>
              </a:ext>
            </a:extLst>
          </p:cNvPr>
          <p:cNvSpPr>
            <a:spLocks noGrp="1"/>
          </p:cNvSpPr>
          <p:nvPr>
            <p:ph type="title"/>
          </p:nvPr>
        </p:nvSpPr>
        <p:spPr>
          <a:xfrm>
            <a:off x="359999" y="748220"/>
            <a:ext cx="8999900" cy="1368000"/>
          </a:xfrm>
        </p:spPr>
        <p:txBody>
          <a:bodyPr/>
          <a:lstStyle/>
          <a:p>
            <a:r>
              <a:rPr lang="en-GB" sz="4000">
                <a:solidFill>
                  <a:srgbClr val="500777"/>
                </a:solidFill>
              </a:rPr>
              <a:t>Brief overview of our research</a:t>
            </a:r>
          </a:p>
        </p:txBody>
      </p:sp>
      <p:sp>
        <p:nvSpPr>
          <p:cNvPr id="5" name="Text Placeholder 4" descr="Text">
            <a:extLst>
              <a:ext uri="{FF2B5EF4-FFF2-40B4-BE49-F238E27FC236}">
                <a16:creationId xmlns:a16="http://schemas.microsoft.com/office/drawing/2014/main" id="{798E3B06-23A2-231E-EC85-4FDF0C2CC459}"/>
              </a:ext>
            </a:extLst>
          </p:cNvPr>
          <p:cNvSpPr>
            <a:spLocks noGrp="1"/>
          </p:cNvSpPr>
          <p:nvPr>
            <p:ph type="body" sz="quarter" idx="13"/>
          </p:nvPr>
        </p:nvSpPr>
        <p:spPr>
          <a:xfrm>
            <a:off x="359999" y="1521081"/>
            <a:ext cx="11472002" cy="3892747"/>
          </a:xfrm>
        </p:spPr>
        <p:txBody>
          <a:bodyPr/>
          <a:lstStyle/>
          <a:p>
            <a:pPr marL="0" indent="0" algn="l" rtl="0" fontAlgn="base">
              <a:lnSpc>
                <a:spcPct val="100000"/>
              </a:lnSpc>
              <a:buNone/>
            </a:pPr>
            <a:r>
              <a:rPr lang="en-GB" sz="2600" b="1" i="0" dirty="0">
                <a:solidFill>
                  <a:srgbClr val="000000"/>
                </a:solidFill>
                <a:effectLst/>
                <a:latin typeface="Calibri"/>
                <a:ea typeface="Calibri"/>
                <a:cs typeface="Calibri"/>
              </a:rPr>
              <a:t>Research Question:  </a:t>
            </a:r>
            <a:r>
              <a:rPr lang="en-GB" sz="2600" b="0" i="0" dirty="0">
                <a:solidFill>
                  <a:srgbClr val="000000"/>
                </a:solidFill>
                <a:effectLst/>
                <a:latin typeface="Calibri"/>
                <a:ea typeface="Calibri"/>
                <a:cs typeface="Calibri"/>
              </a:rPr>
              <a:t>How do students conceptualise the process of producing a) a </a:t>
            </a:r>
            <a:r>
              <a:rPr lang="en-GB" sz="2600" dirty="0">
                <a:solidFill>
                  <a:srgbClr val="000000"/>
                </a:solidFill>
                <a:latin typeface="Calibri"/>
                <a:ea typeface="Calibri"/>
                <a:cs typeface="Calibri"/>
              </a:rPr>
              <a:t>Research</a:t>
            </a:r>
            <a:r>
              <a:rPr lang="en-GB" sz="2600" b="0" i="0" dirty="0">
                <a:solidFill>
                  <a:srgbClr val="000000"/>
                </a:solidFill>
                <a:effectLst/>
                <a:latin typeface="Calibri"/>
                <a:ea typeface="Calibri"/>
                <a:cs typeface="Calibri"/>
              </a:rPr>
              <a:t> </a:t>
            </a:r>
            <a:r>
              <a:rPr lang="en-GB" sz="2600" dirty="0">
                <a:solidFill>
                  <a:srgbClr val="000000"/>
                </a:solidFill>
                <a:latin typeface="Calibri"/>
                <a:ea typeface="Calibri"/>
                <a:cs typeface="Calibri"/>
              </a:rPr>
              <a:t>Essay</a:t>
            </a:r>
            <a:r>
              <a:rPr lang="en-GB" sz="2600" b="0" i="0" dirty="0">
                <a:solidFill>
                  <a:srgbClr val="000000"/>
                </a:solidFill>
                <a:effectLst/>
                <a:latin typeface="Calibri"/>
                <a:ea typeface="Calibri"/>
                <a:cs typeface="Calibri"/>
              </a:rPr>
              <a:t> and b) a writing task on their degree programme? </a:t>
            </a:r>
          </a:p>
          <a:p>
            <a:pPr marL="0" indent="0" algn="l" rtl="0" fontAlgn="base">
              <a:lnSpc>
                <a:spcPct val="100000"/>
              </a:lnSpc>
              <a:buNone/>
            </a:pPr>
            <a:r>
              <a:rPr lang="en-GB" sz="2600" b="1" i="0" dirty="0">
                <a:solidFill>
                  <a:srgbClr val="000000"/>
                </a:solidFill>
                <a:effectLst/>
                <a:latin typeface="Calibri"/>
                <a:ea typeface="Calibri"/>
                <a:cs typeface="Calibri"/>
              </a:rPr>
              <a:t>Research </a:t>
            </a:r>
            <a:r>
              <a:rPr lang="en-GB" sz="2600" b="1" dirty="0">
                <a:solidFill>
                  <a:srgbClr val="000000"/>
                </a:solidFill>
                <a:latin typeface="Calibri"/>
                <a:ea typeface="Calibri"/>
                <a:cs typeface="Calibri"/>
              </a:rPr>
              <a:t>Aims</a:t>
            </a:r>
            <a:r>
              <a:rPr lang="en-GB" sz="2600" b="1" i="0" dirty="0">
                <a:solidFill>
                  <a:srgbClr val="000000"/>
                </a:solidFill>
                <a:effectLst/>
                <a:latin typeface="Calibri"/>
                <a:ea typeface="Calibri"/>
                <a:cs typeface="Calibri"/>
              </a:rPr>
              <a:t>: </a:t>
            </a:r>
            <a:r>
              <a:rPr lang="en-GB" sz="2600" b="0" i="0" dirty="0">
                <a:solidFill>
                  <a:srgbClr val="000000"/>
                </a:solidFill>
                <a:effectLst/>
                <a:latin typeface="Calibri"/>
                <a:ea typeface="Calibri"/>
                <a:cs typeface="Calibri"/>
              </a:rPr>
              <a:t>  </a:t>
            </a:r>
          </a:p>
          <a:p>
            <a:pPr>
              <a:lnSpc>
                <a:spcPct val="100000"/>
              </a:lnSpc>
            </a:pPr>
            <a:r>
              <a:rPr lang="en-GB" sz="2600" b="0" i="0" dirty="0">
                <a:solidFill>
                  <a:srgbClr val="000000"/>
                </a:solidFill>
                <a:effectLst/>
                <a:latin typeface="Calibri"/>
                <a:ea typeface="Calibri"/>
                <a:cs typeface="Calibri"/>
              </a:rPr>
              <a:t>Assess how well</a:t>
            </a:r>
            <a:r>
              <a:rPr lang="en-GB" sz="2600" dirty="0">
                <a:solidFill>
                  <a:srgbClr val="000000"/>
                </a:solidFill>
                <a:latin typeface="Calibri"/>
                <a:ea typeface="Calibri"/>
                <a:cs typeface="Calibri"/>
              </a:rPr>
              <a:t> our course has </a:t>
            </a:r>
            <a:r>
              <a:rPr lang="en-GB" sz="2600" b="0" i="0" dirty="0">
                <a:solidFill>
                  <a:srgbClr val="000000"/>
                </a:solidFill>
                <a:effectLst/>
                <a:latin typeface="Calibri"/>
                <a:ea typeface="Calibri"/>
                <a:cs typeface="Calibri"/>
              </a:rPr>
              <a:t>empowered students to </a:t>
            </a:r>
            <a:r>
              <a:rPr lang="en-GB" sz="2600" dirty="0">
                <a:solidFill>
                  <a:srgbClr val="000000"/>
                </a:solidFill>
                <a:latin typeface="Calibri"/>
                <a:ea typeface="Calibri"/>
                <a:cs typeface="Calibri"/>
              </a:rPr>
              <a:t>write with confidence in their disciplines</a:t>
            </a:r>
            <a:r>
              <a:rPr lang="en-GB" sz="2600" b="0" i="0" dirty="0">
                <a:solidFill>
                  <a:srgbClr val="000000"/>
                </a:solidFill>
                <a:effectLst/>
                <a:latin typeface="Calibri"/>
                <a:ea typeface="Calibri"/>
                <a:cs typeface="Calibri"/>
              </a:rPr>
              <a:t>. </a:t>
            </a:r>
          </a:p>
          <a:p>
            <a:pPr>
              <a:lnSpc>
                <a:spcPct val="100000"/>
              </a:lnSpc>
            </a:pPr>
            <a:r>
              <a:rPr lang="en-GB" sz="2600" dirty="0">
                <a:solidFill>
                  <a:srgbClr val="000000"/>
                </a:solidFill>
                <a:latin typeface="Calibri"/>
                <a:ea typeface="Calibri"/>
                <a:cs typeface="Calibri"/>
              </a:rPr>
              <a:t>U</a:t>
            </a:r>
            <a:r>
              <a:rPr lang="en-GB" sz="2600" b="0" i="0" dirty="0">
                <a:solidFill>
                  <a:srgbClr val="000000"/>
                </a:solidFill>
                <a:effectLst/>
                <a:latin typeface="Calibri"/>
                <a:ea typeface="Calibri"/>
                <a:cs typeface="Calibri"/>
              </a:rPr>
              <a:t>se students ‘as informants’ to better understand their needs and bypass institutional barriers to interdepartmental collaboration.  </a:t>
            </a:r>
          </a:p>
          <a:p>
            <a:pPr marL="0" indent="0" algn="l" rtl="0" fontAlgn="base">
              <a:lnSpc>
                <a:spcPct val="100000"/>
              </a:lnSpc>
              <a:buNone/>
            </a:pPr>
            <a:r>
              <a:rPr lang="en-GB" sz="2600" b="1" i="0" dirty="0">
                <a:solidFill>
                  <a:srgbClr val="000000"/>
                </a:solidFill>
                <a:effectLst/>
                <a:latin typeface="Calibri"/>
                <a:ea typeface="Calibri"/>
                <a:cs typeface="Calibri"/>
              </a:rPr>
              <a:t>Participants: </a:t>
            </a:r>
            <a:r>
              <a:rPr lang="en-GB" sz="2600" b="0" i="0" dirty="0">
                <a:solidFill>
                  <a:srgbClr val="000000"/>
                </a:solidFill>
                <a:effectLst/>
                <a:latin typeface="Calibri"/>
                <a:ea typeface="Calibri"/>
                <a:cs typeface="Calibri"/>
              </a:rPr>
              <a:t>13 East Asian postgraduate students, </a:t>
            </a:r>
            <a:r>
              <a:rPr lang="en-GB" sz="2600" dirty="0">
                <a:solidFill>
                  <a:srgbClr val="000000"/>
                </a:solidFill>
                <a:latin typeface="Calibri"/>
                <a:ea typeface="Calibri"/>
                <a:cs typeface="Calibri"/>
              </a:rPr>
              <a:t>IELTS</a:t>
            </a:r>
            <a:r>
              <a:rPr lang="en-GB" sz="2600" b="0" i="0" dirty="0">
                <a:solidFill>
                  <a:srgbClr val="000000"/>
                </a:solidFill>
                <a:effectLst/>
                <a:latin typeface="Calibri"/>
                <a:ea typeface="Calibri"/>
                <a:cs typeface="Calibri"/>
              </a:rPr>
              <a:t> 6.5-7.5 equivalent.    </a:t>
            </a:r>
          </a:p>
          <a:p>
            <a:pPr marL="0" indent="0" algn="l" rtl="0" fontAlgn="base">
              <a:lnSpc>
                <a:spcPct val="100000"/>
              </a:lnSpc>
              <a:buNone/>
            </a:pPr>
            <a:r>
              <a:rPr lang="en-GB" sz="2600" b="1" i="0" dirty="0">
                <a:solidFill>
                  <a:srgbClr val="000000"/>
                </a:solidFill>
                <a:effectLst/>
                <a:latin typeface="Calibri"/>
                <a:ea typeface="Calibri"/>
                <a:cs typeface="Calibri"/>
              </a:rPr>
              <a:t>Methodology: </a:t>
            </a:r>
            <a:r>
              <a:rPr lang="en-GB" sz="2600" dirty="0">
                <a:solidFill>
                  <a:srgbClr val="000000"/>
                </a:solidFill>
                <a:latin typeface="Calibri"/>
                <a:ea typeface="Calibri"/>
                <a:cs typeface="Calibri"/>
              </a:rPr>
              <a:t>Two s</a:t>
            </a:r>
            <a:r>
              <a:rPr lang="en-GB" sz="2600" b="0" i="0" dirty="0">
                <a:solidFill>
                  <a:srgbClr val="000000"/>
                </a:solidFill>
                <a:effectLst/>
                <a:latin typeface="Calibri"/>
                <a:ea typeface="Calibri"/>
                <a:cs typeface="Calibri"/>
              </a:rPr>
              <a:t>emi-structured interviews + thematic analysis (Braun &amp; Clarke, 2022). First interview immediately after Pre-sessional, second interview in Term 2.  </a:t>
            </a:r>
          </a:p>
          <a:p>
            <a:pPr marL="0" indent="0">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endParaRPr lang="en-GB"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424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1" name="Rectangle 1054">
            <a:extLst>
              <a:ext uri="{FF2B5EF4-FFF2-40B4-BE49-F238E27FC236}">
                <a16:creationId xmlns:a16="http://schemas.microsoft.com/office/drawing/2014/main" id="{06FBBFD6-9D64-418F-B51F-940739822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2" name="Freeform: Shape 1056">
            <a:extLst>
              <a:ext uri="{FF2B5EF4-FFF2-40B4-BE49-F238E27FC236}">
                <a16:creationId xmlns:a16="http://schemas.microsoft.com/office/drawing/2014/main" id="{068B0AB6-581C-48A6-B326-FBB06170B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132" y="3489218"/>
            <a:ext cx="4246072" cy="3389255"/>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3" name="Freeform: Shape 1058">
            <a:extLst>
              <a:ext uri="{FF2B5EF4-FFF2-40B4-BE49-F238E27FC236}">
                <a16:creationId xmlns:a16="http://schemas.microsoft.com/office/drawing/2014/main" id="{58D256AA-C8BE-4F76-AC46-0394FB482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19" y="-20472"/>
            <a:ext cx="2803183" cy="3571826"/>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magine 1">
            <a:extLst>
              <a:ext uri="{FF2B5EF4-FFF2-40B4-BE49-F238E27FC236}">
                <a16:creationId xmlns:a16="http://schemas.microsoft.com/office/drawing/2014/main" id="{C0F97D3C-1906-2AAF-100B-C7170FD58EB6}"/>
              </a:ext>
            </a:extLst>
          </p:cNvPr>
          <p:cNvPicPr>
            <a:picLocks noChangeAspect="1"/>
          </p:cNvPicPr>
          <p:nvPr/>
        </p:nvPicPr>
        <p:blipFill>
          <a:blip r:embed="rId2">
            <a:extLst>
              <a:ext uri="{28A0092B-C50C-407E-A947-70E740481C1C}">
                <a14:useLocalDpi xmlns:a14="http://schemas.microsoft.com/office/drawing/2010/main" val="0"/>
              </a:ext>
            </a:extLst>
          </a:blip>
          <a:srcRect l="19509" r="19515" b="3"/>
          <a:stretch/>
        </p:blipFill>
        <p:spPr>
          <a:xfrm>
            <a:off x="20" y="10"/>
            <a:ext cx="2623674" cy="3356083"/>
          </a:xfrm>
          <a:custGeom>
            <a:avLst/>
            <a:gdLst/>
            <a:ahLst/>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p:spPr>
      </p:pic>
      <p:sp>
        <p:nvSpPr>
          <p:cNvPr id="1074" name="Freeform: Shape 1060">
            <a:extLst>
              <a:ext uri="{FF2B5EF4-FFF2-40B4-BE49-F238E27FC236}">
                <a16:creationId xmlns:a16="http://schemas.microsoft.com/office/drawing/2014/main" id="{9EF15C42-298B-42CE-9291-7BC6653A8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23694" cy="3356093"/>
          </a:xfrm>
          <a:custGeom>
            <a:avLst/>
            <a:gdLst>
              <a:gd name="connsiteX0" fmla="*/ 1775633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 name="connsiteX11" fmla="*/ 0 w 2623694"/>
              <a:gd name="connsiteY11" fmla="*/ 2991532 h 3356093"/>
              <a:gd name="connsiteX12" fmla="*/ 134736 w 2623694"/>
              <a:gd name="connsiteY12" fmla="*/ 3061043 h 3356093"/>
              <a:gd name="connsiteX13" fmla="*/ 481624 w 2623694"/>
              <a:gd name="connsiteY13" fmla="*/ 3169294 h 3356093"/>
              <a:gd name="connsiteX14" fmla="*/ 1185684 w 2623694"/>
              <a:gd name="connsiteY14" fmla="*/ 3014789 h 3356093"/>
              <a:gd name="connsiteX15" fmla="*/ 1419114 w 2623694"/>
              <a:gd name="connsiteY15" fmla="*/ 2914266 h 3356093"/>
              <a:gd name="connsiteX16" fmla="*/ 2478886 w 2623694"/>
              <a:gd name="connsiteY16" fmla="*/ 1759733 h 3356093"/>
              <a:gd name="connsiteX17" fmla="*/ 2173948 w 2623694"/>
              <a:gd name="connsiteY17" fmla="*/ 675975 h 3356093"/>
              <a:gd name="connsiteX18" fmla="*/ 2098663 w 2623694"/>
              <a:gd name="connsiteY18" fmla="*/ 536949 h 3356093"/>
              <a:gd name="connsiteX19" fmla="*/ 1798762 w 2623694"/>
              <a:gd name="connsiteY19" fmla="*/ 28883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23694" h="3356093">
                <a:moveTo>
                  <a:pt x="1775633"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lnTo>
                  <a:pt x="0" y="2991532"/>
                </a:lnTo>
                <a:lnTo>
                  <a:pt x="134736" y="3061043"/>
                </a:lnTo>
                <a:cubicBezTo>
                  <a:pt x="246405" y="3110791"/>
                  <a:pt x="362294" y="3146996"/>
                  <a:pt x="481624" y="3169294"/>
                </a:cubicBezTo>
                <a:cubicBezTo>
                  <a:pt x="721986" y="3214210"/>
                  <a:pt x="879690" y="3150834"/>
                  <a:pt x="1185684" y="3014789"/>
                </a:cubicBezTo>
                <a:cubicBezTo>
                  <a:pt x="1259487" y="2981960"/>
                  <a:pt x="1335845" y="2948020"/>
                  <a:pt x="1419114" y="2914266"/>
                </a:cubicBezTo>
                <a:cubicBezTo>
                  <a:pt x="2055318" y="2656295"/>
                  <a:pt x="2372250" y="2310994"/>
                  <a:pt x="2478886" y="1759733"/>
                </a:cubicBezTo>
                <a:cubicBezTo>
                  <a:pt x="2548873" y="1397939"/>
                  <a:pt x="2403558" y="1095733"/>
                  <a:pt x="2173948" y="675975"/>
                </a:cubicBezTo>
                <a:cubicBezTo>
                  <a:pt x="2148292" y="629080"/>
                  <a:pt x="2123037" y="582260"/>
                  <a:pt x="2098663" y="536949"/>
                </a:cubicBezTo>
                <a:cubicBezTo>
                  <a:pt x="1999418" y="352732"/>
                  <a:pt x="1904288" y="176197"/>
                  <a:pt x="1798762" y="2888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Immagine 2">
            <a:extLst>
              <a:ext uri="{FF2B5EF4-FFF2-40B4-BE49-F238E27FC236}">
                <a16:creationId xmlns:a16="http://schemas.microsoft.com/office/drawing/2014/main" id="{73F57BF8-1A61-011F-88B2-F9999D9B447F}"/>
              </a:ext>
            </a:extLst>
          </p:cNvPr>
          <p:cNvPicPr>
            <a:picLocks noChangeAspect="1"/>
          </p:cNvPicPr>
          <p:nvPr/>
        </p:nvPicPr>
        <p:blipFill>
          <a:blip r:embed="rId3">
            <a:extLst>
              <a:ext uri="{28A0092B-C50C-407E-A947-70E740481C1C}">
                <a14:useLocalDpi xmlns:a14="http://schemas.microsoft.com/office/drawing/2010/main" val="0"/>
              </a:ext>
            </a:extLst>
          </a:blip>
          <a:srcRect r="-1" b="21526"/>
          <a:stretch/>
        </p:blipFill>
        <p:spPr>
          <a:xfrm>
            <a:off x="576262" y="3941760"/>
            <a:ext cx="3513049" cy="2903551"/>
          </a:xfrm>
          <a:custGeom>
            <a:avLst/>
            <a:gdLst/>
            <a:ahLst/>
            <a:cxnLst/>
            <a:rect l="l" t="t" r="r" b="b"/>
            <a:pathLst>
              <a:path w="3852971" h="3184498">
                <a:moveTo>
                  <a:pt x="1993872" y="0"/>
                </a:moveTo>
                <a:cubicBezTo>
                  <a:pt x="2589511" y="0"/>
                  <a:pt x="3011353" y="258710"/>
                  <a:pt x="3404341" y="865108"/>
                </a:cubicBezTo>
                <a:cubicBezTo>
                  <a:pt x="3455768" y="944478"/>
                  <a:pt x="3506039" y="1016662"/>
                  <a:pt x="3554656" y="1086426"/>
                </a:cubicBezTo>
                <a:cubicBezTo>
                  <a:pt x="3756152" y="1375689"/>
                  <a:pt x="3852971" y="1526119"/>
                  <a:pt x="3852971" y="1783705"/>
                </a:cubicBezTo>
                <a:cubicBezTo>
                  <a:pt x="3852971" y="2039470"/>
                  <a:pt x="3792283" y="2292123"/>
                  <a:pt x="3672725" y="2534646"/>
                </a:cubicBezTo>
                <a:cubicBezTo>
                  <a:pt x="3555730" y="2771891"/>
                  <a:pt x="3388466" y="2989054"/>
                  <a:pt x="3175642" y="3179906"/>
                </a:cubicBezTo>
                <a:lnTo>
                  <a:pt x="3170040" y="3184498"/>
                </a:lnTo>
                <a:lnTo>
                  <a:pt x="416323" y="3184498"/>
                </a:lnTo>
                <a:lnTo>
                  <a:pt x="346863" y="3087926"/>
                </a:lnTo>
                <a:cubicBezTo>
                  <a:pt x="122175" y="2739572"/>
                  <a:pt x="0" y="2283705"/>
                  <a:pt x="0" y="1783705"/>
                </a:cubicBezTo>
                <a:cubicBezTo>
                  <a:pt x="0" y="1555721"/>
                  <a:pt x="61764" y="1372746"/>
                  <a:pt x="200173" y="1190378"/>
                </a:cubicBezTo>
                <a:cubicBezTo>
                  <a:pt x="344948" y="999611"/>
                  <a:pt x="562484" y="823907"/>
                  <a:pt x="792836" y="637904"/>
                </a:cubicBezTo>
                <a:cubicBezTo>
                  <a:pt x="835335" y="603627"/>
                  <a:pt x="879238" y="568140"/>
                  <a:pt x="923142" y="532221"/>
                </a:cubicBezTo>
                <a:cubicBezTo>
                  <a:pt x="1316129" y="210758"/>
                  <a:pt x="1602952" y="0"/>
                  <a:pt x="1993872" y="0"/>
                </a:cubicBezTo>
                <a:close/>
              </a:path>
            </a:pathLst>
          </a:custGeom>
        </p:spPr>
      </p:pic>
      <p:sp>
        <p:nvSpPr>
          <p:cNvPr id="1075" name="Freeform: Shape 1062">
            <a:extLst>
              <a:ext uri="{FF2B5EF4-FFF2-40B4-BE49-F238E27FC236}">
                <a16:creationId xmlns:a16="http://schemas.microsoft.com/office/drawing/2014/main" id="{66631EA5-A729-497B-AFFD-830EA6601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302" y="3673502"/>
            <a:ext cx="3852971" cy="3184498"/>
          </a:xfrm>
          <a:custGeom>
            <a:avLst/>
            <a:gdLst>
              <a:gd name="connsiteX0" fmla="*/ 1978287 w 3852971"/>
              <a:gd name="connsiteY0" fmla="*/ 183605 h 3184498"/>
              <a:gd name="connsiteX1" fmla="*/ 992785 w 3852971"/>
              <a:gd name="connsiteY1" fmla="*/ 656499 h 3184498"/>
              <a:gd name="connsiteX2" fmla="*/ 872849 w 3852971"/>
              <a:gd name="connsiteY2" fmla="*/ 750400 h 3184498"/>
              <a:gd name="connsiteX3" fmla="*/ 327362 w 3852971"/>
              <a:gd name="connsiteY3" fmla="*/ 1241293 h 3184498"/>
              <a:gd name="connsiteX4" fmla="*/ 143123 w 3852971"/>
              <a:gd name="connsiteY4" fmla="*/ 1768482 h 3184498"/>
              <a:gd name="connsiteX5" fmla="*/ 556731 w 3852971"/>
              <a:gd name="connsiteY5" fmla="*/ 3053964 h 3184498"/>
              <a:gd name="connsiteX6" fmla="*/ 659426 w 3852971"/>
              <a:gd name="connsiteY6" fmla="*/ 3165188 h 3184498"/>
              <a:gd name="connsiteX7" fmla="*/ 681552 w 3852971"/>
              <a:gd name="connsiteY7" fmla="*/ 3184496 h 3184498"/>
              <a:gd name="connsiteX8" fmla="*/ 2830204 w 3852971"/>
              <a:gd name="connsiteY8" fmla="*/ 3184496 h 3184498"/>
              <a:gd name="connsiteX9" fmla="*/ 2915196 w 3852971"/>
              <a:gd name="connsiteY9" fmla="*/ 3128387 h 3184498"/>
              <a:gd name="connsiteX10" fmla="*/ 3065990 w 3852971"/>
              <a:gd name="connsiteY10" fmla="*/ 3009051 h 3184498"/>
              <a:gd name="connsiteX11" fmla="*/ 3523506 w 3852971"/>
              <a:gd name="connsiteY11" fmla="*/ 2435718 h 3184498"/>
              <a:gd name="connsiteX12" fmla="*/ 3689405 w 3852971"/>
              <a:gd name="connsiteY12" fmla="*/ 1768482 h 3184498"/>
              <a:gd name="connsiteX13" fmla="*/ 3414834 w 3852971"/>
              <a:gd name="connsiteY13" fmla="*/ 1148929 h 3184498"/>
              <a:gd name="connsiteX14" fmla="*/ 3276484 w 3852971"/>
              <a:gd name="connsiteY14" fmla="*/ 952280 h 3184498"/>
              <a:gd name="connsiteX15" fmla="*/ 1978287 w 3852971"/>
              <a:gd name="connsiteY15" fmla="*/ 183605 h 3184498"/>
              <a:gd name="connsiteX16" fmla="*/ 1993872 w 3852971"/>
              <a:gd name="connsiteY16" fmla="*/ 0 h 3184498"/>
              <a:gd name="connsiteX17" fmla="*/ 3404341 w 3852971"/>
              <a:gd name="connsiteY17" fmla="*/ 865108 h 3184498"/>
              <a:gd name="connsiteX18" fmla="*/ 3554656 w 3852971"/>
              <a:gd name="connsiteY18" fmla="*/ 1086426 h 3184498"/>
              <a:gd name="connsiteX19" fmla="*/ 3852971 w 3852971"/>
              <a:gd name="connsiteY19" fmla="*/ 1783705 h 3184498"/>
              <a:gd name="connsiteX20" fmla="*/ 3672725 w 3852971"/>
              <a:gd name="connsiteY20" fmla="*/ 2534646 h 3184498"/>
              <a:gd name="connsiteX21" fmla="*/ 3175642 w 3852971"/>
              <a:gd name="connsiteY21" fmla="*/ 3179906 h 3184498"/>
              <a:gd name="connsiteX22" fmla="*/ 3170040 w 3852971"/>
              <a:gd name="connsiteY22" fmla="*/ 3184498 h 3184498"/>
              <a:gd name="connsiteX23" fmla="*/ 416323 w 3852971"/>
              <a:gd name="connsiteY23" fmla="*/ 3184498 h 3184498"/>
              <a:gd name="connsiteX24" fmla="*/ 346863 w 3852971"/>
              <a:gd name="connsiteY24" fmla="*/ 3087926 h 3184498"/>
              <a:gd name="connsiteX25" fmla="*/ 0 w 3852971"/>
              <a:gd name="connsiteY25" fmla="*/ 1783705 h 3184498"/>
              <a:gd name="connsiteX26" fmla="*/ 200173 w 3852971"/>
              <a:gd name="connsiteY26" fmla="*/ 1190378 h 3184498"/>
              <a:gd name="connsiteX27" fmla="*/ 792836 w 3852971"/>
              <a:gd name="connsiteY27" fmla="*/ 637904 h 3184498"/>
              <a:gd name="connsiteX28" fmla="*/ 923142 w 3852971"/>
              <a:gd name="connsiteY28" fmla="*/ 532221 h 3184498"/>
              <a:gd name="connsiteX29" fmla="*/ 1993872 w 3852971"/>
              <a:gd name="connsiteY29" fmla="*/ 0 h 31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52971" h="3184498">
                <a:moveTo>
                  <a:pt x="1978287" y="183605"/>
                </a:moveTo>
                <a:cubicBezTo>
                  <a:pt x="1618484" y="183605"/>
                  <a:pt x="1354491" y="370871"/>
                  <a:pt x="992785" y="656499"/>
                </a:cubicBezTo>
                <a:cubicBezTo>
                  <a:pt x="952377" y="688414"/>
                  <a:pt x="911967" y="719946"/>
                  <a:pt x="872849" y="750400"/>
                </a:cubicBezTo>
                <a:cubicBezTo>
                  <a:pt x="660836" y="915671"/>
                  <a:pt x="460615" y="1071791"/>
                  <a:pt x="327362" y="1241293"/>
                </a:cubicBezTo>
                <a:cubicBezTo>
                  <a:pt x="199971" y="1403333"/>
                  <a:pt x="143123" y="1565910"/>
                  <a:pt x="143123" y="1768482"/>
                </a:cubicBezTo>
                <a:cubicBezTo>
                  <a:pt x="143123" y="2276215"/>
                  <a:pt x="289997" y="2732728"/>
                  <a:pt x="556731" y="3053964"/>
                </a:cubicBezTo>
                <a:cubicBezTo>
                  <a:pt x="589359" y="3093244"/>
                  <a:pt x="623613" y="3130337"/>
                  <a:pt x="659426" y="3165188"/>
                </a:cubicBezTo>
                <a:lnTo>
                  <a:pt x="681552" y="3184496"/>
                </a:lnTo>
                <a:lnTo>
                  <a:pt x="2830204" y="3184496"/>
                </a:lnTo>
                <a:lnTo>
                  <a:pt x="2915196" y="3128387"/>
                </a:lnTo>
                <a:cubicBezTo>
                  <a:pt x="2967464" y="3090591"/>
                  <a:pt x="3017857" y="3050735"/>
                  <a:pt x="3065990" y="3009051"/>
                </a:cubicBezTo>
                <a:cubicBezTo>
                  <a:pt x="3261873" y="2839473"/>
                  <a:pt x="3415824" y="2646518"/>
                  <a:pt x="3523506" y="2435718"/>
                </a:cubicBezTo>
                <a:cubicBezTo>
                  <a:pt x="3633548" y="2220228"/>
                  <a:pt x="3689405" y="1995738"/>
                  <a:pt x="3689405" y="1768482"/>
                </a:cubicBezTo>
                <a:cubicBezTo>
                  <a:pt x="3689405" y="1539609"/>
                  <a:pt x="3600291" y="1405947"/>
                  <a:pt x="3414834" y="1148929"/>
                </a:cubicBezTo>
                <a:cubicBezTo>
                  <a:pt x="3370088" y="1086941"/>
                  <a:pt x="3323818" y="1022802"/>
                  <a:pt x="3276484" y="952280"/>
                </a:cubicBezTo>
                <a:cubicBezTo>
                  <a:pt x="2914777" y="413478"/>
                  <a:pt x="2526514" y="183605"/>
                  <a:pt x="1978287" y="183605"/>
                </a:cubicBezTo>
                <a:close/>
                <a:moveTo>
                  <a:pt x="1993872" y="0"/>
                </a:moveTo>
                <a:cubicBezTo>
                  <a:pt x="2589511" y="0"/>
                  <a:pt x="3011353" y="258710"/>
                  <a:pt x="3404341" y="865108"/>
                </a:cubicBezTo>
                <a:cubicBezTo>
                  <a:pt x="3455768" y="944478"/>
                  <a:pt x="3506039" y="1016662"/>
                  <a:pt x="3554656" y="1086426"/>
                </a:cubicBezTo>
                <a:cubicBezTo>
                  <a:pt x="3756152" y="1375689"/>
                  <a:pt x="3852971" y="1526119"/>
                  <a:pt x="3852971" y="1783705"/>
                </a:cubicBezTo>
                <a:cubicBezTo>
                  <a:pt x="3852971" y="2039470"/>
                  <a:pt x="3792283" y="2292123"/>
                  <a:pt x="3672725" y="2534646"/>
                </a:cubicBezTo>
                <a:cubicBezTo>
                  <a:pt x="3555730" y="2771891"/>
                  <a:pt x="3388466" y="2989054"/>
                  <a:pt x="3175642" y="3179906"/>
                </a:cubicBezTo>
                <a:lnTo>
                  <a:pt x="3170040" y="3184498"/>
                </a:lnTo>
                <a:lnTo>
                  <a:pt x="416323" y="3184498"/>
                </a:lnTo>
                <a:lnTo>
                  <a:pt x="346863" y="3087926"/>
                </a:lnTo>
                <a:cubicBezTo>
                  <a:pt x="122176" y="2739572"/>
                  <a:pt x="0" y="2283705"/>
                  <a:pt x="0" y="1783705"/>
                </a:cubicBezTo>
                <a:cubicBezTo>
                  <a:pt x="0" y="1555721"/>
                  <a:pt x="61764" y="1372746"/>
                  <a:pt x="200173" y="1190378"/>
                </a:cubicBezTo>
                <a:cubicBezTo>
                  <a:pt x="344948" y="999611"/>
                  <a:pt x="562484" y="823907"/>
                  <a:pt x="792836" y="637904"/>
                </a:cubicBezTo>
                <a:cubicBezTo>
                  <a:pt x="835335" y="603627"/>
                  <a:pt x="879239" y="568140"/>
                  <a:pt x="923142" y="532221"/>
                </a:cubicBezTo>
                <a:cubicBezTo>
                  <a:pt x="1316129" y="210758"/>
                  <a:pt x="1602952" y="0"/>
                  <a:pt x="1993872"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6" name="Freeform: Shape 1064">
            <a:extLst>
              <a:ext uri="{FF2B5EF4-FFF2-40B4-BE49-F238E27FC236}">
                <a16:creationId xmlns:a16="http://schemas.microsoft.com/office/drawing/2014/main" id="{E278376F-CAC3-43B2-B3BB-316716BCA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3337" y="853391"/>
            <a:ext cx="3120702"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77" name="Freeform: Shape 1066">
            <a:extLst>
              <a:ext uri="{FF2B5EF4-FFF2-40B4-BE49-F238E27FC236}">
                <a16:creationId xmlns:a16="http://schemas.microsoft.com/office/drawing/2014/main" id="{B7C6A42B-76CD-4D26-BC28-A1643FD64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490" y="961238"/>
            <a:ext cx="2825510" cy="2688140"/>
          </a:xfrm>
          <a:custGeom>
            <a:avLst/>
            <a:gdLst>
              <a:gd name="connsiteX0" fmla="*/ 1408574 w 2825510"/>
              <a:gd name="connsiteY0" fmla="*/ 72292 h 2688140"/>
              <a:gd name="connsiteX1" fmla="*/ 1005349 w 2825510"/>
              <a:gd name="connsiteY1" fmla="*/ 137195 h 2688140"/>
              <a:gd name="connsiteX2" fmla="*/ 531012 w 2825510"/>
              <a:gd name="connsiteY2" fmla="*/ 406838 h 2688140"/>
              <a:gd name="connsiteX3" fmla="*/ 273611 w 2825510"/>
              <a:gd name="connsiteY3" fmla="*/ 890665 h 2688140"/>
              <a:gd name="connsiteX4" fmla="*/ 213776 w 2825510"/>
              <a:gd name="connsiteY4" fmla="*/ 1072121 h 2688140"/>
              <a:gd name="connsiteX5" fmla="*/ 303334 w 2825510"/>
              <a:gd name="connsiteY5" fmla="*/ 2193947 h 2688140"/>
              <a:gd name="connsiteX6" fmla="*/ 1010157 w 2825510"/>
              <a:gd name="connsiteY6" fmla="*/ 2475575 h 2688140"/>
              <a:gd name="connsiteX7" fmla="*/ 1118159 w 2825510"/>
              <a:gd name="connsiteY7" fmla="*/ 2490234 h 2688140"/>
              <a:gd name="connsiteX8" fmla="*/ 1647958 w 2825510"/>
              <a:gd name="connsiteY8" fmla="*/ 2522489 h 2688140"/>
              <a:gd name="connsiteX9" fmla="*/ 2045439 w 2825510"/>
              <a:gd name="connsiteY9" fmla="*/ 2338396 h 2688140"/>
              <a:gd name="connsiteX10" fmla="*/ 2349255 w 2825510"/>
              <a:gd name="connsiteY10" fmla="*/ 2011287 h 2688140"/>
              <a:gd name="connsiteX11" fmla="*/ 2646164 w 2825510"/>
              <a:gd name="connsiteY11" fmla="*/ 1419543 h 2688140"/>
              <a:gd name="connsiteX12" fmla="*/ 2666933 w 2825510"/>
              <a:gd name="connsiteY12" fmla="*/ 970308 h 2688140"/>
              <a:gd name="connsiteX13" fmla="*/ 2475839 w 2825510"/>
              <a:gd name="connsiteY13" fmla="*/ 550261 h 2688140"/>
              <a:gd name="connsiteX14" fmla="*/ 2070349 w 2825510"/>
              <a:gd name="connsiteY14" fmla="*/ 222809 h 2688140"/>
              <a:gd name="connsiteX15" fmla="*/ 1547434 w 2825510"/>
              <a:gd name="connsiteY15" fmla="*/ 77052 h 2688140"/>
              <a:gd name="connsiteX16" fmla="*/ 1408574 w 2825510"/>
              <a:gd name="connsiteY16" fmla="*/ 72292 h 2688140"/>
              <a:gd name="connsiteX17" fmla="*/ 1410956 w 2825510"/>
              <a:gd name="connsiteY17" fmla="*/ 4 h 2688140"/>
              <a:gd name="connsiteX18" fmla="*/ 1563554 w 2825510"/>
              <a:gd name="connsiteY18" fmla="*/ 7601 h 2688140"/>
              <a:gd name="connsiteX19" fmla="*/ 2140081 w 2825510"/>
              <a:gd name="connsiteY19" fmla="*/ 175957 h 2688140"/>
              <a:gd name="connsiteX20" fmla="*/ 2590298 w 2825510"/>
              <a:gd name="connsiteY20" fmla="*/ 540930 h 2688140"/>
              <a:gd name="connsiteX21" fmla="*/ 2806379 w 2825510"/>
              <a:gd name="connsiteY21" fmla="*/ 1003438 h 2688140"/>
              <a:gd name="connsiteX22" fmla="*/ 2790174 w 2825510"/>
              <a:gd name="connsiteY22" fmla="*/ 1494206 h 2688140"/>
              <a:gd name="connsiteX23" fmla="*/ 2373655 w 2825510"/>
              <a:gd name="connsiteY23" fmla="*/ 2257725 h 2688140"/>
              <a:gd name="connsiteX24" fmla="*/ 2143838 w 2825510"/>
              <a:gd name="connsiteY24" fmla="*/ 2488395 h 2688140"/>
              <a:gd name="connsiteX25" fmla="*/ 1709942 w 2825510"/>
              <a:gd name="connsiteY25" fmla="*/ 2682807 h 2688140"/>
              <a:gd name="connsiteX26" fmla="*/ 1127522 w 2825510"/>
              <a:gd name="connsiteY26" fmla="*/ 2638417 h 2688140"/>
              <a:gd name="connsiteX27" fmla="*/ 1008674 w 2825510"/>
              <a:gd name="connsiteY27" fmla="*/ 2620530 h 2688140"/>
              <a:gd name="connsiteX28" fmla="*/ 228139 w 2825510"/>
              <a:gd name="connsiteY28" fmla="*/ 2300463 h 2688140"/>
              <a:gd name="connsiteX29" fmla="*/ 113264 w 2825510"/>
              <a:gd name="connsiteY29" fmla="*/ 1072485 h 2688140"/>
              <a:gd name="connsiteX30" fmla="*/ 176321 w 2825510"/>
              <a:gd name="connsiteY30" fmla="*/ 875138 h 2688140"/>
              <a:gd name="connsiteX31" fmla="*/ 451940 w 2825510"/>
              <a:gd name="connsiteY31" fmla="*/ 350627 h 2688140"/>
              <a:gd name="connsiteX32" fmla="*/ 968997 w 2825510"/>
              <a:gd name="connsiteY32" fmla="*/ 64013 h 2688140"/>
              <a:gd name="connsiteX33" fmla="*/ 1410956 w 2825510"/>
              <a:gd name="connsiteY33" fmla="*/ 4 h 26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25510" h="2688140">
                <a:moveTo>
                  <a:pt x="1408574" y="72292"/>
                </a:moveTo>
                <a:cubicBezTo>
                  <a:pt x="1270583" y="74160"/>
                  <a:pt x="1135444" y="95882"/>
                  <a:pt x="1005349" y="137195"/>
                </a:cubicBezTo>
                <a:cubicBezTo>
                  <a:pt x="828045" y="193525"/>
                  <a:pt x="668438" y="284223"/>
                  <a:pt x="531012" y="406838"/>
                </a:cubicBezTo>
                <a:cubicBezTo>
                  <a:pt x="392609" y="530324"/>
                  <a:pt x="349836" y="650978"/>
                  <a:pt x="273611" y="890665"/>
                </a:cubicBezTo>
                <a:cubicBezTo>
                  <a:pt x="255235" y="948482"/>
                  <a:pt x="236208" y="1008290"/>
                  <a:pt x="213776" y="1072121"/>
                </a:cubicBezTo>
                <a:cubicBezTo>
                  <a:pt x="42416" y="1559841"/>
                  <a:pt x="69216" y="1895343"/>
                  <a:pt x="303334" y="2193947"/>
                </a:cubicBezTo>
                <a:cubicBezTo>
                  <a:pt x="456987" y="2389922"/>
                  <a:pt x="682966" y="2432674"/>
                  <a:pt x="1010157" y="2475575"/>
                </a:cubicBezTo>
                <a:cubicBezTo>
                  <a:pt x="1046713" y="2480364"/>
                  <a:pt x="1083037" y="2485361"/>
                  <a:pt x="1118159" y="2490234"/>
                </a:cubicBezTo>
                <a:cubicBezTo>
                  <a:pt x="1308642" y="2516544"/>
                  <a:pt x="1488552" y="2541365"/>
                  <a:pt x="1647958" y="2522489"/>
                </a:cubicBezTo>
                <a:cubicBezTo>
                  <a:pt x="1800349" y="2504448"/>
                  <a:pt x="1922941" y="2447693"/>
                  <a:pt x="2045439" y="2338396"/>
                </a:cubicBezTo>
                <a:cubicBezTo>
                  <a:pt x="2160578" y="2235668"/>
                  <a:pt x="2262540" y="2125574"/>
                  <a:pt x="2349255" y="2011287"/>
                </a:cubicBezTo>
                <a:cubicBezTo>
                  <a:pt x="2493778" y="1820805"/>
                  <a:pt x="2595947" y="1618668"/>
                  <a:pt x="2646164" y="1419543"/>
                </a:cubicBezTo>
                <a:cubicBezTo>
                  <a:pt x="2685443" y="1263685"/>
                  <a:pt x="2692446" y="1112528"/>
                  <a:pt x="2666933" y="970308"/>
                </a:cubicBezTo>
                <a:cubicBezTo>
                  <a:pt x="2639667" y="818591"/>
                  <a:pt x="2575414" y="677263"/>
                  <a:pt x="2475839" y="550261"/>
                </a:cubicBezTo>
                <a:cubicBezTo>
                  <a:pt x="2370251" y="415591"/>
                  <a:pt x="2233796" y="305362"/>
                  <a:pt x="2070349" y="222809"/>
                </a:cubicBezTo>
                <a:cubicBezTo>
                  <a:pt x="1911292" y="142326"/>
                  <a:pt x="1730483" y="91960"/>
                  <a:pt x="1547434" y="77052"/>
                </a:cubicBezTo>
                <a:cubicBezTo>
                  <a:pt x="1500885" y="73253"/>
                  <a:pt x="1454571" y="71669"/>
                  <a:pt x="1408574" y="72292"/>
                </a:cubicBezTo>
                <a:close/>
                <a:moveTo>
                  <a:pt x="1410956" y="4"/>
                </a:moveTo>
                <a:cubicBezTo>
                  <a:pt x="1461471" y="116"/>
                  <a:pt x="1512367" y="2645"/>
                  <a:pt x="1563554" y="7601"/>
                </a:cubicBezTo>
                <a:cubicBezTo>
                  <a:pt x="1764837" y="27053"/>
                  <a:pt x="1964185" y="85229"/>
                  <a:pt x="2140081" y="175957"/>
                </a:cubicBezTo>
                <a:cubicBezTo>
                  <a:pt x="2320829" y="269025"/>
                  <a:pt x="2472338" y="391882"/>
                  <a:pt x="2590298" y="540930"/>
                </a:cubicBezTo>
                <a:cubicBezTo>
                  <a:pt x="2701541" y="681491"/>
                  <a:pt x="2774199" y="837104"/>
                  <a:pt x="2806379" y="1003438"/>
                </a:cubicBezTo>
                <a:cubicBezTo>
                  <a:pt x="2836495" y="1159362"/>
                  <a:pt x="2831027" y="1324490"/>
                  <a:pt x="2790174" y="1494206"/>
                </a:cubicBezTo>
                <a:cubicBezTo>
                  <a:pt x="2727495" y="1754403"/>
                  <a:pt x="2582711" y="2018048"/>
                  <a:pt x="2373655" y="2257725"/>
                </a:cubicBezTo>
                <a:cubicBezTo>
                  <a:pt x="2303969" y="2337616"/>
                  <a:pt x="2227143" y="2414845"/>
                  <a:pt x="2143838" y="2488395"/>
                </a:cubicBezTo>
                <a:cubicBezTo>
                  <a:pt x="2010889" y="2605773"/>
                  <a:pt x="1877067" y="2665708"/>
                  <a:pt x="1709942" y="2682807"/>
                </a:cubicBezTo>
                <a:cubicBezTo>
                  <a:pt x="1535125" y="2700696"/>
                  <a:pt x="1337140" y="2670461"/>
                  <a:pt x="1127522" y="2638417"/>
                </a:cubicBezTo>
                <a:cubicBezTo>
                  <a:pt x="1088872" y="2632486"/>
                  <a:pt x="1048899" y="2626396"/>
                  <a:pt x="1008674" y="2620530"/>
                </a:cubicBezTo>
                <a:cubicBezTo>
                  <a:pt x="648648" y="2567991"/>
                  <a:pt x="399797" y="2517360"/>
                  <a:pt x="228139" y="2300463"/>
                </a:cubicBezTo>
                <a:cubicBezTo>
                  <a:pt x="-33415" y="1969981"/>
                  <a:pt x="-67786" y="1602732"/>
                  <a:pt x="113264" y="1072485"/>
                </a:cubicBezTo>
                <a:cubicBezTo>
                  <a:pt x="136966" y="1003087"/>
                  <a:pt x="156987" y="938031"/>
                  <a:pt x="176321" y="875138"/>
                </a:cubicBezTo>
                <a:cubicBezTo>
                  <a:pt x="256524" y="614414"/>
                  <a:pt x="301730" y="483246"/>
                  <a:pt x="451940" y="350627"/>
                </a:cubicBezTo>
                <a:cubicBezTo>
                  <a:pt x="601089" y="218947"/>
                  <a:pt x="775071" y="122540"/>
                  <a:pt x="968997" y="64013"/>
                </a:cubicBezTo>
                <a:cubicBezTo>
                  <a:pt x="1111289" y="21088"/>
                  <a:pt x="1259410" y="-332"/>
                  <a:pt x="1410956" y="4"/>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28" name="Picture 4">
            <a:extLst>
              <a:ext uri="{FF2B5EF4-FFF2-40B4-BE49-F238E27FC236}">
                <a16:creationId xmlns:a16="http://schemas.microsoft.com/office/drawing/2014/main" id="{C804441C-4607-E130-502E-610DE260D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827" y="271082"/>
            <a:ext cx="8346706" cy="38748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A31C30F-B2D5-A46A-C562-45DBF06C8093}"/>
              </a:ext>
            </a:extLst>
          </p:cNvPr>
          <p:cNvSpPr txBox="1"/>
          <p:nvPr/>
        </p:nvSpPr>
        <p:spPr>
          <a:xfrm>
            <a:off x="3367655" y="4253768"/>
            <a:ext cx="97876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0070C0"/>
                </a:solidFill>
                <a:effectLst/>
                <a:uLnTx/>
                <a:uFillTx/>
                <a:latin typeface="Cavolini" panose="03000502040302020204" pitchFamily="66" charset="0"/>
                <a:ea typeface="+mn-ea"/>
                <a:cs typeface="Cavolini" panose="03000502040302020204" pitchFamily="66" charset="0"/>
              </a:rPr>
              <a:t>cristina.pennarola@unina.it </a:t>
            </a:r>
            <a:r>
              <a:rPr kumimoji="0" lang="it-IT" sz="2200" b="1" i="0" u="none" strike="noStrike" kern="1200" cap="none" spc="0" normalizeH="0" baseline="0" noProof="0" dirty="0">
                <a:ln>
                  <a:noFill/>
                </a:ln>
                <a:solidFill>
                  <a:srgbClr val="FFC000"/>
                </a:solidFill>
                <a:effectLst/>
                <a:uLnTx/>
                <a:uFillTx/>
                <a:latin typeface="Cavolini" panose="03000502040302020204" pitchFamily="66" charset="0"/>
                <a:ea typeface="+mn-ea"/>
                <a:cs typeface="Cavolini" panose="03000502040302020204" pitchFamily="66" charset="0"/>
              </a:rPr>
              <a:t>&amp;</a:t>
            </a:r>
            <a:r>
              <a:rPr kumimoji="0" lang="it-IT" sz="22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 albe</a:t>
            </a:r>
            <a:r>
              <a:rPr kumimoji="0" lang="it-IT" sz="22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hlinkClick r:id="rId5">
                  <a:extLst>
                    <a:ext uri="{A12FA001-AC4F-418D-AE19-62706E023703}">
                      <ahyp:hlinkClr xmlns:ahyp="http://schemas.microsoft.com/office/drawing/2018/hyperlinkcolor" val="tx"/>
                    </a:ext>
                  </a:extLst>
                </a:hlinkClick>
              </a:rPr>
              <a:t>r</a:t>
            </a:r>
            <a:r>
              <a:rPr kumimoji="0" lang="it-IT" sz="22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to.co</a:t>
            </a:r>
            <a:r>
              <a:rPr kumimoji="0" lang="it-IT" sz="22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hlinkClick r:id="rId5">
                  <a:extLst>
                    <a:ext uri="{A12FA001-AC4F-418D-AE19-62706E023703}">
                      <ahyp:hlinkClr xmlns:ahyp="http://schemas.microsoft.com/office/drawing/2018/hyperlinkcolor" val="tx"/>
                    </a:ext>
                  </a:extLst>
                </a:hlinkClick>
              </a:rPr>
              <a:t>r</a:t>
            </a:r>
            <a:r>
              <a:rPr kumimoji="0" lang="it-IT" sz="2200" b="1" i="0" u="none" strike="noStrike" kern="1200" cap="none" spc="0" normalizeH="0" baseline="0" noProof="0" dirty="0">
                <a:ln>
                  <a:noFill/>
                </a:ln>
                <a:solidFill>
                  <a:srgbClr val="FF0000"/>
                </a:solidFill>
                <a:effectLst/>
                <a:uLnTx/>
                <a:uFillTx/>
                <a:latin typeface="Cavolini" panose="03000502040302020204" pitchFamily="66" charset="0"/>
                <a:ea typeface="+mn-ea"/>
                <a:cs typeface="Cavolini" panose="03000502040302020204" pitchFamily="66" charset="0"/>
              </a:rPr>
              <a:t>bino@unina.it</a:t>
            </a:r>
          </a:p>
        </p:txBody>
      </p:sp>
    </p:spTree>
    <p:extLst>
      <p:ext uri="{BB962C8B-B14F-4D97-AF65-F5344CB8AC3E}">
        <p14:creationId xmlns:p14="http://schemas.microsoft.com/office/powerpoint/2010/main" val="227160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521BFF-27A2-4BBA-B48B-86053FF47F8A}"/>
              </a:ext>
            </a:extLst>
          </p:cNvPr>
          <p:cNvSpPr txBox="1"/>
          <p:nvPr/>
        </p:nvSpPr>
        <p:spPr>
          <a:xfrm>
            <a:off x="1304354" y="2919434"/>
            <a:ext cx="9583280" cy="166199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prstClr val="white"/>
                </a:solidFill>
                <a:effectLst/>
                <a:uLnTx/>
                <a:uFillTx/>
                <a:latin typeface="Roboto" pitchFamily="2" charset="0"/>
                <a:ea typeface="Roboto" pitchFamily="2" charset="0"/>
                <a:cs typeface="Open Sans Light" panose="020B0306030504020204" pitchFamily="34" charset="0"/>
              </a:rPr>
              <a:t>FOSTERING STUDENT AGENCY THROUGH DUAL-MODE PRESENTATIONS IN HUMANITIES: FROM POWERPOINT TO POSTER IN</a:t>
            </a:r>
            <a:r>
              <a:rPr kumimoji="0" lang="en-US" sz="3400" b="1" i="0" u="none" strike="noStrike" kern="1200" cap="none" spc="0" normalizeH="0" baseline="0" noProof="0" dirty="0">
                <a:ln>
                  <a:noFill/>
                </a:ln>
                <a:solidFill>
                  <a:prstClr val="white"/>
                </a:solidFill>
                <a:effectLst/>
                <a:uLnTx/>
                <a:uFillTx/>
                <a:latin typeface="Roboto" pitchFamily="2" charset="0"/>
                <a:ea typeface="Roboto" pitchFamily="2" charset="0"/>
                <a:cs typeface="Open Sans Light" panose="020B0306030504020204" pitchFamily="34" charset="0"/>
              </a:rPr>
              <a:t>FOGRAPHIC</a:t>
            </a:r>
          </a:p>
        </p:txBody>
      </p:sp>
      <p:pic>
        <p:nvPicPr>
          <p:cNvPr id="21510" name="Picture 6" descr="UTH-logo-english.jpg"/>
          <p:cNvPicPr>
            <a:picLocks noChangeAspect="1" noChangeArrowheads="1"/>
          </p:cNvPicPr>
          <p:nvPr/>
        </p:nvPicPr>
        <p:blipFill>
          <a:blip r:embed="rId3" cstate="print"/>
          <a:srcRect/>
          <a:stretch>
            <a:fillRect/>
          </a:stretch>
        </p:blipFill>
        <p:spPr bwMode="auto">
          <a:xfrm>
            <a:off x="6126770" y="1188917"/>
            <a:ext cx="902208" cy="841247"/>
          </a:xfrm>
          <a:prstGeom prst="rect">
            <a:avLst/>
          </a:prstGeom>
          <a:noFill/>
        </p:spPr>
      </p:pic>
      <p:pic>
        <p:nvPicPr>
          <p:cNvPr id="21512" name="Picture 8" descr="baleap-logo-520.jpg"/>
          <p:cNvPicPr>
            <a:picLocks noChangeAspect="1" noChangeArrowheads="1"/>
          </p:cNvPicPr>
          <p:nvPr/>
        </p:nvPicPr>
        <p:blipFill>
          <a:blip r:embed="rId4" cstate="print"/>
          <a:srcRect/>
          <a:stretch>
            <a:fillRect/>
          </a:stretch>
        </p:blipFill>
        <p:spPr bwMode="auto">
          <a:xfrm>
            <a:off x="5122882" y="1195639"/>
            <a:ext cx="852360" cy="852360"/>
          </a:xfrm>
          <a:prstGeom prst="rect">
            <a:avLst/>
          </a:prstGeom>
          <a:noFill/>
        </p:spPr>
      </p:pic>
      <p:sp>
        <p:nvSpPr>
          <p:cNvPr id="19" name="Rectangle 18">
            <a:extLst>
              <a:ext uri="{FF2B5EF4-FFF2-40B4-BE49-F238E27FC236}">
                <a16:creationId xmlns:a16="http://schemas.microsoft.com/office/drawing/2014/main" id="{3CF6C0B6-28C1-48CE-A6F6-BC7BE4FDA4F7}"/>
              </a:ext>
            </a:extLst>
          </p:cNvPr>
          <p:cNvSpPr/>
          <p:nvPr/>
        </p:nvSpPr>
        <p:spPr>
          <a:xfrm>
            <a:off x="884420" y="5342915"/>
            <a:ext cx="10395502" cy="957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585" tIns="43292" rIns="86585" bIns="43292"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Roboto" pitchFamily="2" charset="0"/>
                <a:ea typeface="Roboto" pitchFamily="2" charset="0"/>
                <a:cs typeface="+mn-cs"/>
              </a:rPr>
              <a:t>Evangelia Xirofotou, PhD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Roboto" pitchFamily="2" charset="0"/>
                <a:ea typeface="Roboto" pitchFamily="2" charset="0"/>
                <a:cs typeface="+mn-cs"/>
              </a:rPr>
              <a:t>Teaching Fellow in EAP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Roboto" pitchFamily="2" charset="0"/>
                <a:ea typeface="Roboto" pitchFamily="2" charset="0"/>
                <a:cs typeface="+mn-cs"/>
              </a:rPr>
              <a:t>University of </a:t>
            </a:r>
            <a:r>
              <a:rPr kumimoji="0" lang="en-US" sz="1400" b="1" i="0" u="none" strike="noStrike" kern="1200" cap="none" spc="0" normalizeH="0" baseline="0" noProof="0" dirty="0">
                <a:ln>
                  <a:noFill/>
                </a:ln>
                <a:solidFill>
                  <a:prstClr val="white">
                    <a:lumMod val="95000"/>
                  </a:prstClr>
                </a:solidFill>
                <a:effectLst/>
                <a:uLnTx/>
                <a:uFillTx/>
                <a:latin typeface="Roboto" pitchFamily="2" charset="0"/>
                <a:ea typeface="Roboto" pitchFamily="2" charset="0"/>
                <a:cs typeface="+mn-cs"/>
              </a:rPr>
              <a:t>Thessaly, Greece</a:t>
            </a: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 Placeholder 74"/>
          <p:cNvSpPr>
            <a:spLocks noGrp="1"/>
          </p:cNvSpPr>
          <p:nvPr>
            <p:ph type="body" sz="quarter" idx="10"/>
          </p:nvPr>
        </p:nvSpPr>
        <p:spPr/>
        <p:txBody>
          <a:bodyPr/>
          <a:lstStyle/>
          <a:p>
            <a:r>
              <a:rPr lang="en-GB" dirty="0">
                <a:latin typeface="Roboto" pitchFamily="2" charset="0"/>
                <a:ea typeface="Roboto" pitchFamily="2" charset="0"/>
              </a:rPr>
              <a:t>INTRODUCTION</a:t>
            </a:r>
            <a:endParaRPr lang="en-GB" dirty="0"/>
          </a:p>
        </p:txBody>
      </p:sp>
      <p:sp>
        <p:nvSpPr>
          <p:cNvPr id="76" name="Text Placeholder 75"/>
          <p:cNvSpPr>
            <a:spLocks noGrp="1"/>
          </p:cNvSpPr>
          <p:nvPr>
            <p:ph type="body" sz="quarter" idx="12"/>
          </p:nvPr>
        </p:nvSpPr>
        <p:spPr/>
        <p:txBody>
          <a:bodyPr/>
          <a:lstStyle/>
          <a:p>
            <a:r>
              <a:rPr lang="en-GB" dirty="0"/>
              <a:t>Academic Literacy</a:t>
            </a:r>
          </a:p>
        </p:txBody>
      </p:sp>
      <p:sp>
        <p:nvSpPr>
          <p:cNvPr id="69" name="Rectangle 68">
            <a:extLst>
              <a:ext uri="{FF2B5EF4-FFF2-40B4-BE49-F238E27FC236}">
                <a16:creationId xmlns:a16="http://schemas.microsoft.com/office/drawing/2014/main" id="{EAD0083D-A272-489F-8FF9-B82F6D45DB1A}"/>
              </a:ext>
            </a:extLst>
          </p:cNvPr>
          <p:cNvSpPr/>
          <p:nvPr/>
        </p:nvSpPr>
        <p:spPr>
          <a:xfrm>
            <a:off x="5796406" y="1520457"/>
            <a:ext cx="548640" cy="54864"/>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 name="Rectangle 29">
            <a:extLst>
              <a:ext uri="{FF2B5EF4-FFF2-40B4-BE49-F238E27FC236}">
                <a16:creationId xmlns:a16="http://schemas.microsoft.com/office/drawing/2014/main" id="{74B7756D-4D2B-4E6F-B1DD-A8F3E4F155DE}"/>
              </a:ext>
            </a:extLst>
          </p:cNvPr>
          <p:cNvSpPr/>
          <p:nvPr/>
        </p:nvSpPr>
        <p:spPr>
          <a:xfrm>
            <a:off x="0" y="5636302"/>
            <a:ext cx="12192000" cy="743526"/>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The task applies to Erasmus &amp; Greek students in Special Education</a:t>
            </a:r>
          </a:p>
        </p:txBody>
      </p:sp>
      <p:graphicFrame>
        <p:nvGraphicFramePr>
          <p:cNvPr id="31" name="Chart 30">
            <a:extLst>
              <a:ext uri="{FF2B5EF4-FFF2-40B4-BE49-F238E27FC236}">
                <a16:creationId xmlns:a16="http://schemas.microsoft.com/office/drawing/2014/main" id="{E86E78FA-71C3-4D16-B428-62490A940AF9}"/>
              </a:ext>
            </a:extLst>
          </p:cNvPr>
          <p:cNvGraphicFramePr/>
          <p:nvPr/>
        </p:nvGraphicFramePr>
        <p:xfrm>
          <a:off x="1055431" y="1783080"/>
          <a:ext cx="3178674" cy="3157742"/>
        </p:xfrm>
        <a:graphic>
          <a:graphicData uri="http://schemas.openxmlformats.org/drawingml/2006/chart">
            <c:chart xmlns:c="http://schemas.openxmlformats.org/drawingml/2006/chart" xmlns:r="http://schemas.openxmlformats.org/officeDocument/2006/relationships" r:id="rId2"/>
          </a:graphicData>
        </a:graphic>
      </p:graphicFrame>
      <p:sp>
        <p:nvSpPr>
          <p:cNvPr id="32" name="TextBox 31">
            <a:extLst>
              <a:ext uri="{FF2B5EF4-FFF2-40B4-BE49-F238E27FC236}">
                <a16:creationId xmlns:a16="http://schemas.microsoft.com/office/drawing/2014/main" id="{5EB75D5F-DD3D-4423-B04D-872BAACF75EE}"/>
              </a:ext>
            </a:extLst>
          </p:cNvPr>
          <p:cNvSpPr txBox="1"/>
          <p:nvPr/>
        </p:nvSpPr>
        <p:spPr>
          <a:xfrm>
            <a:off x="1427638" y="2922508"/>
            <a:ext cx="567906" cy="307777"/>
          </a:xfrm>
          <a:prstGeom prst="rect">
            <a:avLst/>
          </a:prstGeom>
          <a:noFill/>
        </p:spPr>
        <p:txBody>
          <a:bodyPr wrap="square" numCol="1" spcCol="4572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ontserrat" charset="0"/>
                <a:cs typeface="Montserrat" charset="0"/>
              </a:rPr>
              <a:t>9%</a:t>
            </a:r>
          </a:p>
        </p:txBody>
      </p:sp>
      <p:sp>
        <p:nvSpPr>
          <p:cNvPr id="33" name="TextBox 32">
            <a:extLst>
              <a:ext uri="{FF2B5EF4-FFF2-40B4-BE49-F238E27FC236}">
                <a16:creationId xmlns:a16="http://schemas.microsoft.com/office/drawing/2014/main" id="{34938959-6804-40BA-92E2-E0DE51BAB78A}"/>
              </a:ext>
            </a:extLst>
          </p:cNvPr>
          <p:cNvSpPr txBox="1"/>
          <p:nvPr/>
        </p:nvSpPr>
        <p:spPr>
          <a:xfrm>
            <a:off x="1994566" y="3855196"/>
            <a:ext cx="567906" cy="307777"/>
          </a:xfrm>
          <a:prstGeom prst="rect">
            <a:avLst/>
          </a:prstGeom>
          <a:noFill/>
        </p:spPr>
        <p:txBody>
          <a:bodyPr wrap="square" numCol="1" spcCol="4572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ontserrat" charset="0"/>
                <a:cs typeface="Montserrat" charset="0"/>
              </a:rPr>
              <a:t>3%</a:t>
            </a:r>
          </a:p>
        </p:txBody>
      </p:sp>
      <p:sp>
        <p:nvSpPr>
          <p:cNvPr id="36" name="TextBox 35">
            <a:extLst>
              <a:ext uri="{FF2B5EF4-FFF2-40B4-BE49-F238E27FC236}">
                <a16:creationId xmlns:a16="http://schemas.microsoft.com/office/drawing/2014/main" id="{A1ACA396-2DB0-49E7-8F3C-AEBC673020F8}"/>
              </a:ext>
            </a:extLst>
          </p:cNvPr>
          <p:cNvSpPr txBox="1"/>
          <p:nvPr/>
        </p:nvSpPr>
        <p:spPr>
          <a:xfrm>
            <a:off x="6888862" y="2922508"/>
            <a:ext cx="567906" cy="307777"/>
          </a:xfrm>
          <a:prstGeom prst="rect">
            <a:avLst/>
          </a:prstGeom>
          <a:noFill/>
        </p:spPr>
        <p:txBody>
          <a:bodyPr wrap="square" numCol="1" spcCol="4572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ontserrat" charset="0"/>
                <a:cs typeface="Montserrat" charset="0"/>
              </a:rPr>
              <a:t>9%</a:t>
            </a:r>
          </a:p>
        </p:txBody>
      </p:sp>
      <p:sp>
        <p:nvSpPr>
          <p:cNvPr id="37" name="TextBox 36">
            <a:extLst>
              <a:ext uri="{FF2B5EF4-FFF2-40B4-BE49-F238E27FC236}">
                <a16:creationId xmlns:a16="http://schemas.microsoft.com/office/drawing/2014/main" id="{178FF3DB-92E2-40FA-B3F2-017C4206D855}"/>
              </a:ext>
            </a:extLst>
          </p:cNvPr>
          <p:cNvSpPr txBox="1"/>
          <p:nvPr/>
        </p:nvSpPr>
        <p:spPr>
          <a:xfrm>
            <a:off x="7455790" y="3855196"/>
            <a:ext cx="567906" cy="307777"/>
          </a:xfrm>
          <a:prstGeom prst="rect">
            <a:avLst/>
          </a:prstGeom>
          <a:noFill/>
        </p:spPr>
        <p:txBody>
          <a:bodyPr wrap="square" numCol="1" spcCol="45720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ontserrat" charset="0"/>
                <a:cs typeface="Montserrat" charset="0"/>
              </a:rPr>
              <a:t>3%</a:t>
            </a:r>
          </a:p>
        </p:txBody>
      </p:sp>
      <p:cxnSp>
        <p:nvCxnSpPr>
          <p:cNvPr id="64" name="Straight Connector 63">
            <a:extLst>
              <a:ext uri="{FF2B5EF4-FFF2-40B4-BE49-F238E27FC236}">
                <a16:creationId xmlns:a16="http://schemas.microsoft.com/office/drawing/2014/main" id="{8B7A7E79-AD54-4B97-8522-4AAAF70CA2AD}"/>
              </a:ext>
            </a:extLst>
          </p:cNvPr>
          <p:cNvCxnSpPr/>
          <p:nvPr/>
        </p:nvCxnSpPr>
        <p:spPr>
          <a:xfrm>
            <a:off x="6091760" y="2136238"/>
            <a:ext cx="0" cy="2664362"/>
          </a:xfrm>
          <a:prstGeom prst="line">
            <a:avLst/>
          </a:prstGeom>
          <a:ln w="12700">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410913" y="1984081"/>
            <a:ext cx="5462862" cy="738664"/>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This session introduces a dual-mode assessment where students summarize a scientific paper and present into two distinct formats:</a:t>
            </a:r>
          </a:p>
        </p:txBody>
      </p:sp>
      <p:graphicFrame>
        <p:nvGraphicFramePr>
          <p:cNvPr id="74" name="Diagram 73"/>
          <p:cNvGraphicFramePr/>
          <p:nvPr/>
        </p:nvGraphicFramePr>
        <p:xfrm>
          <a:off x="7300213" y="3176608"/>
          <a:ext cx="4122296" cy="1141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7" name="Rectangle 76"/>
          <p:cNvSpPr/>
          <p:nvPr/>
        </p:nvSpPr>
        <p:spPr>
          <a:xfrm>
            <a:off x="318052" y="1984859"/>
            <a:ext cx="5459896" cy="1169551"/>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Academic literacy extends beyond reading and writing; it requires students to think critically, synthesize information, and communicate effectively (Li, 2022). </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Engaging students in academic literacy requires :</a:t>
            </a:r>
          </a:p>
        </p:txBody>
      </p:sp>
      <p:graphicFrame>
        <p:nvGraphicFramePr>
          <p:cNvPr id="78" name="Diagram 77"/>
          <p:cNvGraphicFramePr/>
          <p:nvPr/>
        </p:nvGraphicFramePr>
        <p:xfrm>
          <a:off x="496279" y="3396343"/>
          <a:ext cx="4855210" cy="20900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36503108"/>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1" name="Text Placeholder 20"/>
          <p:cNvSpPr>
            <a:spLocks noGrp="1"/>
          </p:cNvSpPr>
          <p:nvPr>
            <p:ph type="body" sz="quarter" idx="10"/>
          </p:nvPr>
        </p:nvSpPr>
        <p:spPr/>
        <p:txBody>
          <a:bodyPr/>
          <a:lstStyle/>
          <a:p>
            <a:r>
              <a:rPr lang="en-GB" dirty="0"/>
              <a:t>FROM SUMMARY TO PRESENTATION</a:t>
            </a:r>
          </a:p>
        </p:txBody>
      </p:sp>
      <p:sp>
        <p:nvSpPr>
          <p:cNvPr id="48" name="Google Shape;214;p10"/>
          <p:cNvSpPr txBox="1"/>
          <p:nvPr/>
        </p:nvSpPr>
        <p:spPr>
          <a:xfrm>
            <a:off x="-1" y="3923450"/>
            <a:ext cx="8013470" cy="750068"/>
          </a:xfrm>
          <a:prstGeom prst="rect">
            <a:avLst/>
          </a:prstGeom>
          <a:noFill/>
          <a:ln>
            <a:noFill/>
          </a:ln>
        </p:spPr>
        <p:txBody>
          <a:bodyPr spcFirstLastPara="1" wrap="square" lIns="157056" tIns="157056" rIns="157056" bIns="157056" anchor="ctr" anchorCtr="0">
            <a:noAutofit/>
          </a:bodyPr>
          <a:lstStyle/>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sym typeface="Montserrat"/>
              </a:rPr>
              <a:t>Three Distinct But Connected Mode (Wallace et al., 2016)</a:t>
            </a:r>
            <a:endParaRPr kumimoji="0" sz="20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p:txBody>
      </p:sp>
      <p:graphicFrame>
        <p:nvGraphicFramePr>
          <p:cNvPr id="6" name="Diagram 5"/>
          <p:cNvGraphicFramePr/>
          <p:nvPr/>
        </p:nvGraphicFramePr>
        <p:xfrm>
          <a:off x="774313" y="1762290"/>
          <a:ext cx="10408351" cy="171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p:cNvGraphicFramePr/>
          <p:nvPr/>
        </p:nvGraphicFramePr>
        <p:xfrm>
          <a:off x="1030778" y="4668252"/>
          <a:ext cx="10054318" cy="19410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9" name="Google Shape;214;p10"/>
          <p:cNvSpPr txBox="1"/>
          <p:nvPr/>
        </p:nvSpPr>
        <p:spPr>
          <a:xfrm>
            <a:off x="0" y="1092018"/>
            <a:ext cx="8013470" cy="750068"/>
          </a:xfrm>
          <a:prstGeom prst="rect">
            <a:avLst/>
          </a:prstGeom>
          <a:noFill/>
          <a:ln>
            <a:noFill/>
          </a:ln>
        </p:spPr>
        <p:txBody>
          <a:bodyPr spcFirstLastPara="1" wrap="square" lIns="157056" tIns="157056" rIns="157056" bIns="157056" anchor="ctr" anchorCtr="0">
            <a:noAutofit/>
          </a:bodyPr>
          <a:lstStyle/>
          <a:p>
            <a:pPr marL="0" marR="0" lvl="0" indent="0" algn="l" defTabSz="914377" rtl="0" eaLnBrk="1" fontAlgn="auto" latinLnBrk="0" hangingPunct="1">
              <a:lnSpc>
                <a:spcPct val="14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Montserrat"/>
              </a:rPr>
              <a:t>Understanding the process</a:t>
            </a:r>
          </a:p>
        </p:txBody>
      </p:sp>
      <p:sp>
        <p:nvSpPr>
          <p:cNvPr id="7" name="Rectangle 6">
            <a:extLst>
              <a:ext uri="{FF2B5EF4-FFF2-40B4-BE49-F238E27FC236}">
                <a16:creationId xmlns:a16="http://schemas.microsoft.com/office/drawing/2014/main" id="{EAD0083D-A272-489F-8FF9-B82F6D45DB1A}"/>
              </a:ext>
            </a:extLst>
          </p:cNvPr>
          <p:cNvSpPr/>
          <p:nvPr/>
        </p:nvSpPr>
        <p:spPr>
          <a:xfrm>
            <a:off x="5796406" y="1063260"/>
            <a:ext cx="548640" cy="548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83631388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Rectangle 2"/>
          <p:cNvSpPr/>
          <p:nvPr/>
        </p:nvSpPr>
        <p:spPr>
          <a:xfrm>
            <a:off x="272716" y="2147565"/>
            <a:ext cx="5823284" cy="579872"/>
          </a:xfrm>
          <a:prstGeom prst="rect">
            <a:avLst/>
          </a:prstGeom>
        </p:spPr>
        <p:txBody>
          <a:bodyPr wrap="square" lIns="86585" tIns="43292" rIns="86585" bIns="43292">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The task empowers students by shifting authority from instructor-led learning to self-directed exploration</a:t>
            </a:r>
          </a:p>
        </p:txBody>
      </p:sp>
      <p:sp>
        <p:nvSpPr>
          <p:cNvPr id="22" name="Google Shape;196;p10"/>
          <p:cNvSpPr/>
          <p:nvPr/>
        </p:nvSpPr>
        <p:spPr>
          <a:xfrm>
            <a:off x="0" y="3184458"/>
            <a:ext cx="6028914" cy="443413"/>
          </a:xfrm>
          <a:custGeom>
            <a:avLst/>
            <a:gdLst/>
            <a:ahLst/>
            <a:cxnLst/>
            <a:rect l="l" t="t" r="r" b="b"/>
            <a:pathLst>
              <a:path w="812800" h="382962" extrusionOk="0">
                <a:moveTo>
                  <a:pt x="0" y="0"/>
                </a:moveTo>
                <a:lnTo>
                  <a:pt x="812800" y="0"/>
                </a:lnTo>
                <a:lnTo>
                  <a:pt x="812800" y="382962"/>
                </a:lnTo>
                <a:lnTo>
                  <a:pt x="0" y="382962"/>
                </a:lnTo>
                <a:close/>
              </a:path>
            </a:pathLst>
          </a:custGeom>
          <a:solidFill>
            <a:schemeClr val="bg1">
              <a:lumMod val="95000"/>
            </a:schemeClr>
          </a:solidFill>
          <a:ln>
            <a:noFill/>
          </a:ln>
        </p:spPr>
        <p:txBody>
          <a:bodyPr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Key Student Responsibilities</a:t>
            </a:r>
          </a:p>
        </p:txBody>
      </p:sp>
      <p:sp>
        <p:nvSpPr>
          <p:cNvPr id="29" name="Text Placeholder 28"/>
          <p:cNvSpPr>
            <a:spLocks noGrp="1"/>
          </p:cNvSpPr>
          <p:nvPr>
            <p:ph type="body" sz="quarter" idx="10"/>
          </p:nvPr>
        </p:nvSpPr>
        <p:spPr/>
        <p:txBody>
          <a:bodyPr/>
          <a:lstStyle/>
          <a:p>
            <a:r>
              <a:rPr lang="en-GB" dirty="0"/>
              <a:t>STUDENT AGENCY – AUTONOMY IN MEANING-MAKING</a:t>
            </a:r>
          </a:p>
        </p:txBody>
      </p:sp>
      <p:sp>
        <p:nvSpPr>
          <p:cNvPr id="39" name="Rectangle 38"/>
          <p:cNvSpPr/>
          <p:nvPr/>
        </p:nvSpPr>
        <p:spPr>
          <a:xfrm>
            <a:off x="7390151" y="1993690"/>
            <a:ext cx="4801849" cy="1136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marR="0" lvl="0" indent="0" algn="just"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Students take ownership of learning by actively shaping their academic voice across multiple modalities (Cook-Sather, 2020).</a:t>
            </a:r>
          </a:p>
        </p:txBody>
      </p:sp>
      <p:sp>
        <p:nvSpPr>
          <p:cNvPr id="40" name="Rectangle 39"/>
          <p:cNvSpPr/>
          <p:nvPr/>
        </p:nvSpPr>
        <p:spPr>
          <a:xfrm>
            <a:off x="7390151" y="3696392"/>
            <a:ext cx="4801849" cy="11368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sym typeface="Arial"/>
              </a:rPr>
              <a:t>They practice their academic voice by adapting research into two distinct formats (Moore,2022).</a:t>
            </a:r>
            <a:endParaRPr kumimoji="0" lang="en-GB" sz="16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p:txBody>
      </p:sp>
      <p:grpSp>
        <p:nvGrpSpPr>
          <p:cNvPr id="47" name="Group 46"/>
          <p:cNvGrpSpPr/>
          <p:nvPr/>
        </p:nvGrpSpPr>
        <p:grpSpPr>
          <a:xfrm>
            <a:off x="233262" y="3896516"/>
            <a:ext cx="5721505" cy="2624206"/>
            <a:chOff x="318606" y="3896516"/>
            <a:chExt cx="5721505" cy="2624206"/>
          </a:xfrm>
        </p:grpSpPr>
        <p:grpSp>
          <p:nvGrpSpPr>
            <p:cNvPr id="36" name="Group 35"/>
            <p:cNvGrpSpPr/>
            <p:nvPr/>
          </p:nvGrpSpPr>
          <p:grpSpPr>
            <a:xfrm>
              <a:off x="318606" y="3896516"/>
              <a:ext cx="5721505" cy="2624206"/>
              <a:chOff x="122695" y="2926690"/>
              <a:chExt cx="6024680" cy="2676437"/>
            </a:xfrm>
          </p:grpSpPr>
          <p:sp>
            <p:nvSpPr>
              <p:cNvPr id="45" name="Google Shape;186;p9"/>
              <p:cNvSpPr txBox="1"/>
              <p:nvPr/>
            </p:nvSpPr>
            <p:spPr>
              <a:xfrm>
                <a:off x="122695" y="5008088"/>
                <a:ext cx="1959430" cy="553998"/>
              </a:xfrm>
              <a:prstGeom prst="rect">
                <a:avLst/>
              </a:prstGeom>
              <a:noFill/>
              <a:ln>
                <a:noFill/>
              </a:ln>
            </p:spPr>
            <p:txBody>
              <a:bodyPr spcFirstLastPara="1" wrap="squar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sym typeface="Arial"/>
                  </a:rPr>
                  <a:t>Distilling research into its fundamentals (Magolda, 2009).</a:t>
                </a:r>
                <a:endParaRPr kumimoji="0"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p:txBody>
          </p:sp>
          <p:sp>
            <p:nvSpPr>
              <p:cNvPr id="49" name="Google Shape;187;p9"/>
              <p:cNvSpPr txBox="1"/>
              <p:nvPr/>
            </p:nvSpPr>
            <p:spPr>
              <a:xfrm>
                <a:off x="1782838" y="2926690"/>
                <a:ext cx="2484362" cy="553998"/>
              </a:xfrm>
              <a:prstGeom prst="rect">
                <a:avLst/>
              </a:prstGeom>
              <a:noFill/>
              <a:ln>
                <a:noFill/>
              </a:ln>
            </p:spPr>
            <p:txBody>
              <a:bodyPr spcFirstLastPara="1" wrap="squar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sym typeface="Arial"/>
                  </a:rPr>
                  <a:t>Choosing the most effective way to present knowledge (Du et al., 2020).</a:t>
                </a:r>
              </a:p>
            </p:txBody>
          </p:sp>
          <p:sp>
            <p:nvSpPr>
              <p:cNvPr id="50" name="Google Shape;188;p9"/>
              <p:cNvSpPr txBox="1"/>
              <p:nvPr/>
            </p:nvSpPr>
            <p:spPr>
              <a:xfrm>
                <a:off x="3685059" y="5049129"/>
                <a:ext cx="2462316" cy="553998"/>
              </a:xfrm>
              <a:prstGeom prst="rect">
                <a:avLst/>
              </a:prstGeom>
              <a:noFill/>
              <a:ln>
                <a:noFill/>
              </a:ln>
            </p:spPr>
            <p:txBody>
              <a:bodyPr spcFirstLastPara="1" wrap="squar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rPr>
                  <a:t>Proving understanding through summary, PowerPoint, and poster production </a:t>
                </a:r>
                <a:r>
                  <a:rPr kumimoji="0" lang="en-US" sz="1200" b="0" i="0" u="none" strike="noStrike" kern="1200" cap="none" spc="0" normalizeH="0" baseline="0" noProof="0" dirty="0">
                    <a:ln>
                      <a:noFill/>
                    </a:ln>
                    <a:solidFill>
                      <a:srgbClr val="000000"/>
                    </a:solidFill>
                    <a:effectLst/>
                    <a:uLnTx/>
                    <a:uFillTx/>
                    <a:latin typeface="Open Sans" pitchFamily="2" charset="0"/>
                    <a:ea typeface="Open Sans" pitchFamily="2" charset="0"/>
                    <a:cs typeface="Open Sans" pitchFamily="2" charset="0"/>
                    <a:sym typeface="Arial"/>
                  </a:rPr>
                  <a:t>(Du et al., 2020).</a:t>
                </a:r>
              </a:p>
            </p:txBody>
          </p:sp>
        </p:grpSp>
        <p:grpSp>
          <p:nvGrpSpPr>
            <p:cNvPr id="23" name="Group 22"/>
            <p:cNvGrpSpPr/>
            <p:nvPr/>
          </p:nvGrpSpPr>
          <p:grpSpPr>
            <a:xfrm>
              <a:off x="362692" y="4376928"/>
              <a:ext cx="5282204" cy="1741422"/>
              <a:chOff x="3949098" y="3002793"/>
              <a:chExt cx="6446499" cy="2148834"/>
            </a:xfrm>
          </p:grpSpPr>
          <p:sp>
            <p:nvSpPr>
              <p:cNvPr id="24" name="Arc 23">
                <a:extLst>
                  <a:ext uri="{FF2B5EF4-FFF2-40B4-BE49-F238E27FC236}">
                    <a16:creationId xmlns:a16="http://schemas.microsoft.com/office/drawing/2014/main" id="{B465D888-43B0-4B18-871C-A5B35E980124}"/>
                  </a:ext>
                </a:extLst>
              </p:cNvPr>
              <p:cNvSpPr/>
              <p:nvPr/>
            </p:nvSpPr>
            <p:spPr>
              <a:xfrm>
                <a:off x="3949098" y="3002793"/>
                <a:ext cx="2148833" cy="2148834"/>
              </a:xfrm>
              <a:prstGeom prst="arc">
                <a:avLst>
                  <a:gd name="adj1" fmla="val 10802931"/>
                  <a:gd name="adj2" fmla="val 5806"/>
                </a:avLst>
              </a:prstGeom>
              <a:ln w="127000">
                <a:solidFill>
                  <a:srgbClr val="00964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28" name="Arc 27">
                <a:extLst>
                  <a:ext uri="{FF2B5EF4-FFF2-40B4-BE49-F238E27FC236}">
                    <a16:creationId xmlns:a16="http://schemas.microsoft.com/office/drawing/2014/main" id="{169D423C-5B2F-4106-8CF9-4A16AE8411E1}"/>
                  </a:ext>
                </a:extLst>
              </p:cNvPr>
              <p:cNvSpPr/>
              <p:nvPr/>
            </p:nvSpPr>
            <p:spPr>
              <a:xfrm>
                <a:off x="6097931" y="3002793"/>
                <a:ext cx="2148833" cy="2148834"/>
              </a:xfrm>
              <a:prstGeom prst="arc">
                <a:avLst>
                  <a:gd name="adj1" fmla="val 15698"/>
                  <a:gd name="adj2" fmla="val 10801070"/>
                </a:avLst>
              </a:prstGeom>
              <a:ln w="1270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30" name="Arc 29">
                <a:extLst>
                  <a:ext uri="{FF2B5EF4-FFF2-40B4-BE49-F238E27FC236}">
                    <a16:creationId xmlns:a16="http://schemas.microsoft.com/office/drawing/2014/main" id="{6AB9CA72-AC34-4100-8C22-2537C9DA40FC}"/>
                  </a:ext>
                </a:extLst>
              </p:cNvPr>
              <p:cNvSpPr/>
              <p:nvPr/>
            </p:nvSpPr>
            <p:spPr>
              <a:xfrm>
                <a:off x="8246764" y="3002793"/>
                <a:ext cx="2148833" cy="2148834"/>
              </a:xfrm>
              <a:prstGeom prst="arc">
                <a:avLst>
                  <a:gd name="adj1" fmla="val 10802931"/>
                  <a:gd name="adj2" fmla="val 5806"/>
                </a:avLst>
              </a:prstGeom>
              <a:ln w="127000">
                <a:solidFill>
                  <a:srgbClr val="00964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33" name="Oval Callout 20">
                <a:extLst>
                  <a:ext uri="{FF2B5EF4-FFF2-40B4-BE49-F238E27FC236}">
                    <a16:creationId xmlns:a16="http://schemas.microsoft.com/office/drawing/2014/main" id="{69D1D139-82EB-425E-B38D-F3D2CA1E1B8B}"/>
                  </a:ext>
                </a:extLst>
              </p:cNvPr>
              <p:cNvSpPr/>
              <p:nvPr/>
            </p:nvSpPr>
            <p:spPr>
              <a:xfrm>
                <a:off x="4308327" y="3346725"/>
                <a:ext cx="1469802" cy="1441690"/>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41" name="Oval Callout 23">
                <a:extLst>
                  <a:ext uri="{FF2B5EF4-FFF2-40B4-BE49-F238E27FC236}">
                    <a16:creationId xmlns:a16="http://schemas.microsoft.com/office/drawing/2014/main" id="{FAFE3D7B-EA52-436B-8C3B-FB6673955082}"/>
                  </a:ext>
                </a:extLst>
              </p:cNvPr>
              <p:cNvSpPr/>
              <p:nvPr/>
            </p:nvSpPr>
            <p:spPr>
              <a:xfrm rot="10800000">
                <a:off x="6440330" y="3367583"/>
                <a:ext cx="1469802" cy="14416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42" name="Oval Callout 25">
                <a:extLst>
                  <a:ext uri="{FF2B5EF4-FFF2-40B4-BE49-F238E27FC236}">
                    <a16:creationId xmlns:a16="http://schemas.microsoft.com/office/drawing/2014/main" id="{D7FDE257-1269-4B23-AC56-56AF16BF4D52}"/>
                  </a:ext>
                </a:extLst>
              </p:cNvPr>
              <p:cNvSpPr/>
              <p:nvPr/>
            </p:nvSpPr>
            <p:spPr>
              <a:xfrm>
                <a:off x="8605993" y="3346725"/>
                <a:ext cx="1469802" cy="1441690"/>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Open Sans" pitchFamily="2" charset="0"/>
                  <a:ea typeface="Open Sans" pitchFamily="2" charset="0"/>
                  <a:cs typeface="Open Sans" pitchFamily="2" charset="0"/>
                </a:endParaRPr>
              </a:p>
            </p:txBody>
          </p:sp>
          <p:sp>
            <p:nvSpPr>
              <p:cNvPr id="43" name="TextBox 42">
                <a:extLst>
                  <a:ext uri="{FF2B5EF4-FFF2-40B4-BE49-F238E27FC236}">
                    <a16:creationId xmlns:a16="http://schemas.microsoft.com/office/drawing/2014/main" id="{74A8B8E0-BED6-46B8-8602-CA2EB2F449C4}"/>
                  </a:ext>
                </a:extLst>
              </p:cNvPr>
              <p:cNvSpPr txBox="1"/>
              <p:nvPr/>
            </p:nvSpPr>
            <p:spPr>
              <a:xfrm>
                <a:off x="4332411" y="3772054"/>
                <a:ext cx="1420833" cy="582456"/>
              </a:xfrm>
              <a:prstGeom prst="rect">
                <a:avLst/>
              </a:prstGeom>
              <a:noFill/>
            </p:spPr>
            <p:txBody>
              <a:bodyPr wrap="square" numCol="1" spcCol="0" rtlCol="0" anchor="ctr">
                <a:spAutoFit/>
              </a:bodyPr>
              <a:lstStyle/>
              <a:p>
                <a:pPr marL="0" marR="0" lvl="0" indent="0" algn="ctr" defTabSz="914377"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EFE"/>
                    </a:solidFill>
                    <a:effectLst/>
                    <a:uLnTx/>
                    <a:uFillTx/>
                    <a:latin typeface="Open Sans" pitchFamily="2" charset="0"/>
                    <a:ea typeface="Open Sans" pitchFamily="2" charset="0"/>
                    <a:cs typeface="Open Sans" pitchFamily="2" charset="0"/>
                  </a:rPr>
                  <a:t>Curating Information</a:t>
                </a:r>
              </a:p>
            </p:txBody>
          </p:sp>
          <p:sp>
            <p:nvSpPr>
              <p:cNvPr id="44" name="TextBox 43">
                <a:extLst>
                  <a:ext uri="{FF2B5EF4-FFF2-40B4-BE49-F238E27FC236}">
                    <a16:creationId xmlns:a16="http://schemas.microsoft.com/office/drawing/2014/main" id="{B5EF0208-0641-4F97-B385-248EAAA7BCDA}"/>
                  </a:ext>
                </a:extLst>
              </p:cNvPr>
              <p:cNvSpPr txBox="1"/>
              <p:nvPr/>
            </p:nvSpPr>
            <p:spPr>
              <a:xfrm>
                <a:off x="6496876" y="3772054"/>
                <a:ext cx="1420833" cy="582456"/>
              </a:xfrm>
              <a:prstGeom prst="rect">
                <a:avLst/>
              </a:prstGeom>
              <a:noFill/>
            </p:spPr>
            <p:txBody>
              <a:bodyPr wrap="square" numCol="1" spcCol="0" rtlCol="0" anchor="ctr">
                <a:spAutoFit/>
              </a:bodyPr>
              <a:lstStyle/>
              <a:p>
                <a:pPr marL="0" marR="0" lvl="0" indent="0" algn="ctr" defTabSz="914377"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EFE"/>
                    </a:solidFill>
                    <a:effectLst/>
                    <a:uLnTx/>
                    <a:uFillTx/>
                    <a:latin typeface="Open Sans" pitchFamily="2" charset="0"/>
                    <a:ea typeface="Open Sans" pitchFamily="2" charset="0"/>
                    <a:cs typeface="Open Sans" pitchFamily="2" charset="0"/>
                  </a:rPr>
                  <a:t>Decision Making</a:t>
                </a:r>
              </a:p>
            </p:txBody>
          </p:sp>
          <p:sp>
            <p:nvSpPr>
              <p:cNvPr id="46" name="TextBox 45">
                <a:extLst>
                  <a:ext uri="{FF2B5EF4-FFF2-40B4-BE49-F238E27FC236}">
                    <a16:creationId xmlns:a16="http://schemas.microsoft.com/office/drawing/2014/main" id="{C49EF75D-5C51-4DB8-9CE3-035A0B81ED0E}"/>
                  </a:ext>
                </a:extLst>
              </p:cNvPr>
              <p:cNvSpPr txBox="1"/>
              <p:nvPr/>
            </p:nvSpPr>
            <p:spPr>
              <a:xfrm>
                <a:off x="8672918" y="3681788"/>
                <a:ext cx="1420833" cy="810525"/>
              </a:xfrm>
              <a:prstGeom prst="rect">
                <a:avLst/>
              </a:prstGeom>
              <a:noFill/>
            </p:spPr>
            <p:txBody>
              <a:bodyPr wrap="square" numCol="1" spcCol="0" rtlCol="0" anchor="ctr">
                <a:spAutoFit/>
              </a:bodyPr>
              <a:lstStyle/>
              <a:p>
                <a:pPr marL="0" marR="0" lvl="0" indent="0" algn="ctr" defTabSz="914377" rtl="0" eaLnBrk="1" fontAlgn="auto" latinLnBrk="0" hangingPunct="1">
                  <a:lnSpc>
                    <a:spcPts val="13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EFE"/>
                    </a:solidFill>
                    <a:effectLst/>
                    <a:uLnTx/>
                    <a:uFillTx/>
                    <a:latin typeface="Open Sans" pitchFamily="2" charset="0"/>
                    <a:ea typeface="Open Sans" pitchFamily="2" charset="0"/>
                    <a:cs typeface="Open Sans" pitchFamily="2" charset="0"/>
                  </a:rPr>
                  <a:t>Creating Tangible Evidence</a:t>
                </a:r>
              </a:p>
            </p:txBody>
          </p:sp>
        </p:grpSp>
      </p:grpSp>
      <p:sp>
        <p:nvSpPr>
          <p:cNvPr id="48" name="Rectangle 47">
            <a:extLst>
              <a:ext uri="{FF2B5EF4-FFF2-40B4-BE49-F238E27FC236}">
                <a16:creationId xmlns:a16="http://schemas.microsoft.com/office/drawing/2014/main" id="{EAD0083D-A272-489F-8FF9-B82F6D45DB1A}"/>
              </a:ext>
            </a:extLst>
          </p:cNvPr>
          <p:cNvSpPr/>
          <p:nvPr/>
        </p:nvSpPr>
        <p:spPr>
          <a:xfrm>
            <a:off x="334069" y="1905467"/>
            <a:ext cx="548640" cy="54864"/>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2138828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9" name="Title 8"/>
          <p:cNvSpPr>
            <a:spLocks noGrp="1"/>
          </p:cNvSpPr>
          <p:nvPr>
            <p:ph type="title"/>
          </p:nvPr>
        </p:nvSpPr>
        <p:spPr/>
        <p:txBody>
          <a:bodyPr/>
          <a:lstStyle/>
          <a:p>
            <a:r>
              <a:rPr lang="en-GB" dirty="0"/>
              <a:t>THE DUAL-MODE PRESENTATION TASK IN PRACTICE</a:t>
            </a:r>
            <a:br>
              <a:rPr lang="en-GB" dirty="0"/>
            </a:br>
            <a:endParaRPr lang="en-GB" dirty="0"/>
          </a:p>
        </p:txBody>
      </p:sp>
      <p:pic>
        <p:nvPicPr>
          <p:cNvPr id="5" name="Picture Placeholder 4" descr="man-5875816_1280.jpg"/>
          <p:cNvPicPr>
            <a:picLocks noGrp="1" noChangeAspect="1"/>
          </p:cNvPicPr>
          <p:nvPr>
            <p:ph type="pic" sz="quarter" idx="14"/>
          </p:nvPr>
        </p:nvPicPr>
        <p:blipFill>
          <a:blip r:embed="rId3"/>
          <a:srcRect l="116" r="116"/>
          <a:stretch>
            <a:fillRect/>
          </a:stretch>
        </p:blipFill>
        <p:spPr/>
      </p:pic>
      <p:sp>
        <p:nvSpPr>
          <p:cNvPr id="12" name="Rectangle 11"/>
          <p:cNvSpPr/>
          <p:nvPr/>
        </p:nvSpPr>
        <p:spPr>
          <a:xfrm>
            <a:off x="329784" y="2786636"/>
            <a:ext cx="6295868" cy="2616101"/>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Arial"/>
              </a:rPr>
              <a:t>Guidance vs. Autonomy </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GB" altLang="zh-CN" sz="18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Arial"/>
            </a:endParaRPr>
          </a:p>
          <a:p>
            <a:pPr marL="179388" marR="0" lvl="0" indent="-179388" algn="just" defTabSz="914377" rtl="0" eaLnBrk="1" fontAlgn="auto" latinLnBrk="0" hangingPunct="1">
              <a:lnSpc>
                <a:spcPct val="100000"/>
              </a:lnSpc>
              <a:spcBef>
                <a:spcPts val="0"/>
              </a:spcBef>
              <a:spcAft>
                <a:spcPts val="0"/>
              </a:spcAft>
              <a:buClrTx/>
              <a:buSzTx/>
              <a:buFont typeface="Arial" pitchFamily="34" charset="0"/>
              <a:buChar char="•"/>
              <a:tabLst/>
              <a:defRPr/>
            </a:pPr>
            <a:r>
              <a:rPr kumimoji="0" lang="en-GB" altLang="zh-CN" sz="18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Arial"/>
              </a:rPr>
              <a:t>Provided outlines, templates, and structure → Support, not prescription. (Lamb et al.,2016)</a:t>
            </a:r>
          </a:p>
          <a:p>
            <a:pPr marL="179388" marR="0" lvl="0" indent="-179388" algn="just" defTabSz="914377" rtl="0" eaLnBrk="1" fontAlgn="auto" latinLnBrk="0" hangingPunct="1">
              <a:lnSpc>
                <a:spcPct val="100000"/>
              </a:lnSpc>
              <a:spcBef>
                <a:spcPts val="0"/>
              </a:spcBef>
              <a:spcAft>
                <a:spcPts val="0"/>
              </a:spcAft>
              <a:buClrTx/>
              <a:buSzTx/>
              <a:buFont typeface="Arial" pitchFamily="34" charset="0"/>
              <a:buChar char="•"/>
              <a:tabLst/>
              <a:defRPr/>
            </a:pPr>
            <a:r>
              <a:rPr kumimoji="0" lang="en-GB" altLang="zh-CN" sz="18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Arial"/>
              </a:rPr>
              <a:t>Encouraged peer collaboration in overcoming challenges.  (Lamb et al.,2016)</a:t>
            </a:r>
          </a:p>
          <a:p>
            <a:pPr marL="179388" marR="0" lvl="0" indent="-179388" algn="just" defTabSz="914377" rtl="0" eaLnBrk="1" fontAlgn="auto" latinLnBrk="0" hangingPunct="1">
              <a:lnSpc>
                <a:spcPct val="100000"/>
              </a:lnSpc>
              <a:spcBef>
                <a:spcPts val="0"/>
              </a:spcBef>
              <a:spcAft>
                <a:spcPts val="0"/>
              </a:spcAft>
              <a:buClrTx/>
              <a:buSzTx/>
              <a:buFont typeface="Arial" pitchFamily="34" charset="0"/>
              <a:buChar char="•"/>
              <a:tabLst/>
              <a:defRPr/>
            </a:pPr>
            <a:r>
              <a:rPr kumimoji="0" lang="en-GB" altLang="zh-CN" sz="1800" b="0"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sym typeface="Arial"/>
              </a:rPr>
              <a:t>Allowed student-led problem-solving, reinforcing self-efficacy. (Lamb et al.,2016)</a:t>
            </a:r>
          </a:p>
        </p:txBody>
      </p:sp>
      <p:sp>
        <p:nvSpPr>
          <p:cNvPr id="6" name="Rectangle 5">
            <a:extLst>
              <a:ext uri="{FF2B5EF4-FFF2-40B4-BE49-F238E27FC236}">
                <a16:creationId xmlns:a16="http://schemas.microsoft.com/office/drawing/2014/main" id="{EAD0083D-A272-489F-8FF9-B82F6D45DB1A}"/>
              </a:ext>
            </a:extLst>
          </p:cNvPr>
          <p:cNvSpPr/>
          <p:nvPr/>
        </p:nvSpPr>
        <p:spPr>
          <a:xfrm>
            <a:off x="5796406" y="1303890"/>
            <a:ext cx="548640" cy="54864"/>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60657209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1" name="Text Placeholder 20"/>
          <p:cNvSpPr>
            <a:spLocks noGrp="1"/>
          </p:cNvSpPr>
          <p:nvPr>
            <p:ph type="body" sz="quarter" idx="11"/>
          </p:nvPr>
        </p:nvSpPr>
        <p:spPr/>
        <p:txBody>
          <a:bodyPr/>
          <a:lstStyle/>
          <a:p>
            <a:pPr algn="r"/>
            <a:r>
              <a:rPr lang="en-GB" dirty="0"/>
              <a:t>CHALLENGES &amp; LESSON LEARNED</a:t>
            </a:r>
          </a:p>
        </p:txBody>
      </p:sp>
      <p:graphicFrame>
        <p:nvGraphicFramePr>
          <p:cNvPr id="8" name="Diagram 7"/>
          <p:cNvGraphicFramePr/>
          <p:nvPr/>
        </p:nvGraphicFramePr>
        <p:xfrm>
          <a:off x="7105338" y="2218544"/>
          <a:ext cx="5086662" cy="2008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oogle Shape;212;p10"/>
          <p:cNvGrpSpPr/>
          <p:nvPr/>
        </p:nvGrpSpPr>
        <p:grpSpPr>
          <a:xfrm>
            <a:off x="-1" y="2818147"/>
            <a:ext cx="5786203" cy="541229"/>
            <a:chOff x="0" y="0"/>
            <a:chExt cx="812800" cy="382962"/>
          </a:xfrm>
        </p:grpSpPr>
        <p:sp>
          <p:nvSpPr>
            <p:cNvPr id="213" name="Google Shape;213;p10"/>
            <p:cNvSpPr/>
            <p:nvPr/>
          </p:nvSpPr>
          <p:spPr>
            <a:xfrm>
              <a:off x="0" y="0"/>
              <a:ext cx="812800" cy="382962"/>
            </a:xfrm>
            <a:custGeom>
              <a:avLst/>
              <a:gdLst/>
              <a:ahLst/>
              <a:cxnLst/>
              <a:rect l="l" t="t" r="r" b="b"/>
              <a:pathLst>
                <a:path w="812800" h="382962" extrusionOk="0">
                  <a:moveTo>
                    <a:pt x="0" y="0"/>
                  </a:moveTo>
                  <a:lnTo>
                    <a:pt x="812800" y="0"/>
                  </a:lnTo>
                  <a:lnTo>
                    <a:pt x="812800" y="382962"/>
                  </a:lnTo>
                  <a:lnTo>
                    <a:pt x="0" y="382962"/>
                  </a:lnTo>
                  <a:close/>
                </a:path>
              </a:pathLst>
            </a:custGeom>
            <a:solidFill>
              <a:srgbClr val="009644"/>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214" name="Google Shape;214;p10"/>
            <p:cNvSpPr txBox="1"/>
            <p:nvPr/>
          </p:nvSpPr>
          <p:spPr>
            <a:xfrm>
              <a:off x="0" y="26115"/>
              <a:ext cx="812800" cy="325027"/>
            </a:xfrm>
            <a:prstGeom prst="rect">
              <a:avLst/>
            </a:prstGeom>
            <a:noFill/>
            <a:ln>
              <a:noFill/>
            </a:ln>
          </p:spPr>
          <p:txBody>
            <a:bodyPr spcFirstLastPara="1" wrap="square" lIns="157056" tIns="157056" rIns="157056" bIns="157056" anchor="ctr" anchorCtr="0">
              <a:noAutofit/>
            </a:bodyPr>
            <a:lstStyle/>
            <a:p>
              <a:pPr marL="0" marR="0" lvl="0" indent="0" algn="just" defTabSz="914377" rtl="0" eaLnBrk="1" fontAlgn="auto" latinLnBrk="0" hangingPunct="1">
                <a:lnSpc>
                  <a:spcPct val="14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sym typeface="Montserrat"/>
                </a:rPr>
                <a:t>Benefits of the Dual Mode Approach (Thai, 2008)</a:t>
              </a:r>
              <a:endParaRPr kumimoji="0" sz="12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p:txBody>
        </p:sp>
      </p:grpSp>
      <p:sp>
        <p:nvSpPr>
          <p:cNvPr id="39" name="TextBox 38"/>
          <p:cNvSpPr txBox="1"/>
          <p:nvPr/>
        </p:nvSpPr>
        <p:spPr>
          <a:xfrm>
            <a:off x="211783" y="2000249"/>
            <a:ext cx="4430674" cy="419724"/>
          </a:xfrm>
          <a:prstGeom prst="rect">
            <a:avLst/>
          </a:prstGeom>
          <a:noFill/>
        </p:spPr>
        <p:txBody>
          <a:bodyPr wrap="none" lIns="86585" tIns="43292" rIns="86585" bIns="43292" rtlCol="0">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sym typeface="微软雅黑" panose="020B0503020204020204" pitchFamily="34" charset="-122"/>
              </a:rPr>
              <a:t>Enhancing Academic Competencies</a:t>
            </a:r>
            <a:endParaRPr kumimoji="1" lang="zh-CN" altLang="en-US" sz="2400" b="1" i="0" u="none" strike="noStrike" kern="1200" cap="none" spc="0" normalizeH="0" baseline="0" noProof="0" dirty="0">
              <a:ln>
                <a:noFill/>
              </a:ln>
              <a:solidFill>
                <a:prstClr val="black"/>
              </a:solidFill>
              <a:effectLst/>
              <a:uLnTx/>
              <a:uFillTx/>
              <a:latin typeface="Open Sans" pitchFamily="2" charset="0"/>
              <a:ea typeface="微软雅黑" panose="020B0503020204020204" pitchFamily="34" charset="-122"/>
              <a:cs typeface="Open Sans" pitchFamily="2" charset="0"/>
              <a:sym typeface="微软雅黑" panose="020B0503020204020204" pitchFamily="34" charset="-122"/>
            </a:endParaRPr>
          </a:p>
        </p:txBody>
      </p:sp>
      <p:graphicFrame>
        <p:nvGraphicFramePr>
          <p:cNvPr id="7" name="Diagram 6"/>
          <p:cNvGraphicFramePr/>
          <p:nvPr/>
        </p:nvGraphicFramePr>
        <p:xfrm>
          <a:off x="0" y="3567659"/>
          <a:ext cx="5669367" cy="26977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 name="Google Shape;212;p10"/>
          <p:cNvGrpSpPr/>
          <p:nvPr/>
        </p:nvGrpSpPr>
        <p:grpSpPr>
          <a:xfrm>
            <a:off x="7060367" y="4841992"/>
            <a:ext cx="5131633" cy="524820"/>
            <a:chOff x="0" y="-47625"/>
            <a:chExt cx="812800" cy="430587"/>
          </a:xfrm>
        </p:grpSpPr>
        <p:sp>
          <p:nvSpPr>
            <p:cNvPr id="14" name="Google Shape;213;p10"/>
            <p:cNvSpPr/>
            <p:nvPr/>
          </p:nvSpPr>
          <p:spPr>
            <a:xfrm>
              <a:off x="0" y="0"/>
              <a:ext cx="812800" cy="382962"/>
            </a:xfrm>
            <a:custGeom>
              <a:avLst/>
              <a:gdLst/>
              <a:ahLst/>
              <a:cxnLst/>
              <a:rect l="l" t="t" r="r" b="b"/>
              <a:pathLst>
                <a:path w="812800" h="382962" extrusionOk="0">
                  <a:moveTo>
                    <a:pt x="0" y="0"/>
                  </a:moveTo>
                  <a:lnTo>
                    <a:pt x="812800" y="0"/>
                  </a:lnTo>
                  <a:lnTo>
                    <a:pt x="812800" y="382962"/>
                  </a:lnTo>
                  <a:lnTo>
                    <a:pt x="0" y="382962"/>
                  </a:lnTo>
                  <a:close/>
                </a:path>
              </a:pathLst>
            </a:custGeom>
            <a:solidFill>
              <a:srgbClr val="FFC000"/>
            </a:solidFill>
            <a:ln>
              <a:noFill/>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Open Sans" pitchFamily="2" charset="0"/>
                <a:ea typeface="Open Sans" pitchFamily="2" charset="0"/>
                <a:cs typeface="Open Sans" pitchFamily="2" charset="0"/>
              </a:endParaRPr>
            </a:p>
          </p:txBody>
        </p:sp>
        <p:sp>
          <p:nvSpPr>
            <p:cNvPr id="15" name="Google Shape;214;p10"/>
            <p:cNvSpPr txBox="1"/>
            <p:nvPr/>
          </p:nvSpPr>
          <p:spPr>
            <a:xfrm>
              <a:off x="0" y="-47625"/>
              <a:ext cx="812800" cy="430587"/>
            </a:xfrm>
            <a:prstGeom prst="rect">
              <a:avLst/>
            </a:prstGeom>
            <a:noFill/>
            <a:ln>
              <a:noFill/>
            </a:ln>
          </p:spPr>
          <p:txBody>
            <a:bodyPr spcFirstLastPara="1" wrap="square" lIns="157056" tIns="157056" rIns="157056" bIns="157056" anchor="ctr" anchorCtr="0">
              <a:noAutofit/>
            </a:bodyPr>
            <a:lstStyle/>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sym typeface="Montserrat"/>
                </a:rPr>
                <a:t>Solution?</a:t>
              </a:r>
              <a:endParaRPr kumimoji="0" sz="2000" b="0" i="0" u="none" strike="noStrike" kern="1200" cap="none" spc="0" normalizeH="0" baseline="0" noProof="0" dirty="0">
                <a:ln>
                  <a:noFill/>
                </a:ln>
                <a:solidFill>
                  <a:prstClr val="black"/>
                </a:solidFill>
                <a:effectLst/>
                <a:uLnTx/>
                <a:uFillTx/>
                <a:latin typeface="Open Sans" pitchFamily="2" charset="0"/>
                <a:ea typeface="Open Sans" pitchFamily="2" charset="0"/>
                <a:cs typeface="Open Sans" pitchFamily="2" charset="0"/>
              </a:endParaRPr>
            </a:p>
          </p:txBody>
        </p:sp>
      </p:grpSp>
      <p:grpSp>
        <p:nvGrpSpPr>
          <p:cNvPr id="5" name="Google Shape;271;p12"/>
          <p:cNvGrpSpPr/>
          <p:nvPr/>
        </p:nvGrpSpPr>
        <p:grpSpPr>
          <a:xfrm>
            <a:off x="7060367" y="5387143"/>
            <a:ext cx="5131633" cy="898072"/>
            <a:chOff x="0" y="-19050"/>
            <a:chExt cx="1342589" cy="1968106"/>
          </a:xfrm>
          <a:solidFill>
            <a:srgbClr val="FFC000">
              <a:alpha val="32000"/>
            </a:srgbClr>
          </a:solidFill>
        </p:grpSpPr>
        <p:sp>
          <p:nvSpPr>
            <p:cNvPr id="17" name="Google Shape;272;p12"/>
            <p:cNvSpPr/>
            <p:nvPr/>
          </p:nvSpPr>
          <p:spPr>
            <a:xfrm>
              <a:off x="0" y="1"/>
              <a:ext cx="1342589" cy="1949055"/>
            </a:xfrm>
            <a:custGeom>
              <a:avLst/>
              <a:gdLst/>
              <a:ahLst/>
              <a:cxnLst/>
              <a:rect l="l" t="t" r="r" b="b"/>
              <a:pathLst>
                <a:path w="1342589" h="1949056" extrusionOk="0">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grpFill/>
            <a:ln>
              <a:noFill/>
            </a:ln>
          </p:spPr>
          <p:txBody>
            <a:bodyPr spcFirstLastPara="1" wrap="square" lIns="56531" tIns="56531" rIns="56531" bIns="56531"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cs typeface="+mn-cs"/>
              </a:endParaRPr>
            </a:p>
          </p:txBody>
        </p:sp>
        <p:sp>
          <p:nvSpPr>
            <p:cNvPr id="18" name="Google Shape;273;p12"/>
            <p:cNvSpPr txBox="1"/>
            <p:nvPr/>
          </p:nvSpPr>
          <p:spPr>
            <a:xfrm>
              <a:off x="0" y="-19050"/>
              <a:ext cx="1342589" cy="1968106"/>
            </a:xfrm>
            <a:prstGeom prst="rect">
              <a:avLst/>
            </a:prstGeom>
            <a:grpFill/>
            <a:ln>
              <a:noFill/>
            </a:ln>
          </p:spPr>
          <p:txBody>
            <a:bodyPr spcFirstLastPara="1" wrap="square" lIns="31411" tIns="31411" rIns="31411" bIns="31411" anchor="ctr" anchorCtr="0">
              <a:noAutofit/>
            </a:bodyPr>
            <a:lstStyle/>
            <a:p>
              <a:pPr marL="0" marR="0" lvl="0" indent="0" algn="ctr" defTabSz="914377" rtl="0" eaLnBrk="1" fontAlgn="auto" latinLnBrk="0" hangingPunct="1">
                <a:lnSpc>
                  <a:spcPct val="136944"/>
                </a:lnSpc>
                <a:spcBef>
                  <a:spcPts val="0"/>
                </a:spcBef>
                <a:spcAft>
                  <a:spcPts val="0"/>
                </a:spcAft>
                <a:buClrTx/>
                <a:buSzTx/>
                <a:buFontTx/>
                <a:buNone/>
                <a:tabLst/>
                <a:defRPr/>
              </a:pPr>
              <a:endParaRPr kumimoji="0" sz="11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4" name="Rectangle 3"/>
          <p:cNvSpPr/>
          <p:nvPr/>
        </p:nvSpPr>
        <p:spPr>
          <a:xfrm>
            <a:off x="7165299" y="5505150"/>
            <a:ext cx="5026702" cy="641427"/>
          </a:xfrm>
          <a:prstGeom prst="rect">
            <a:avLst/>
          </a:prstGeom>
        </p:spPr>
        <p:txBody>
          <a:bodyPr wrap="square" lIns="86585" tIns="43292" rIns="86585" bIns="43292">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Scaffolding, workshops, and rubrics that emphasize process over product.</a:t>
            </a:r>
          </a:p>
        </p:txBody>
      </p:sp>
      <p:sp>
        <p:nvSpPr>
          <p:cNvPr id="20" name="Text Placeholder 19"/>
          <p:cNvSpPr>
            <a:spLocks noGrp="1"/>
          </p:cNvSpPr>
          <p:nvPr>
            <p:ph type="body" sz="quarter" idx="10"/>
          </p:nvPr>
        </p:nvSpPr>
        <p:spPr/>
        <p:txBody>
          <a:bodyPr/>
          <a:lstStyle/>
          <a:p>
            <a:r>
              <a:rPr lang="en-GB" dirty="0"/>
              <a:t>BENEFITS OF DUAL MODE ASSESEMENT</a:t>
            </a:r>
          </a:p>
        </p:txBody>
      </p:sp>
      <p:sp>
        <p:nvSpPr>
          <p:cNvPr id="19" name="Rectangle 18">
            <a:extLst>
              <a:ext uri="{FF2B5EF4-FFF2-40B4-BE49-F238E27FC236}">
                <a16:creationId xmlns:a16="http://schemas.microsoft.com/office/drawing/2014/main" id="{EAD0083D-A272-489F-8FF9-B82F6D45DB1A}"/>
              </a:ext>
            </a:extLst>
          </p:cNvPr>
          <p:cNvSpPr/>
          <p:nvPr/>
        </p:nvSpPr>
        <p:spPr>
          <a:xfrm>
            <a:off x="310006" y="1616711"/>
            <a:ext cx="548640" cy="54864"/>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70974900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4">
            <a:extLst>
              <a:ext uri="{FF2B5EF4-FFF2-40B4-BE49-F238E27FC236}">
                <a16:creationId xmlns:a16="http://schemas.microsoft.com/office/drawing/2014/main" id="{1804A36C-A486-441B-8B7C-BCF5BCF30B20}"/>
              </a:ext>
            </a:extLst>
          </p:cNvPr>
          <p:cNvSpPr>
            <a:spLocks noGrp="1"/>
          </p:cNvSpPr>
          <p:nvPr>
            <p:ph type="title"/>
          </p:nvPr>
        </p:nvSpPr>
        <p:spPr/>
        <p:txBody>
          <a:bodyPr/>
          <a:lstStyle/>
          <a:p>
            <a:r>
              <a:rPr lang="en-GB"/>
              <a:t>IMPLICATIONS FOR EAP PRACTITIONERS</a:t>
            </a:r>
            <a:endParaRPr lang="en-US" dirty="0"/>
          </a:p>
        </p:txBody>
      </p:sp>
      <p:sp>
        <p:nvSpPr>
          <p:cNvPr id="154" name="Rectangle 153">
            <a:extLst>
              <a:ext uri="{FF2B5EF4-FFF2-40B4-BE49-F238E27FC236}">
                <a16:creationId xmlns:a16="http://schemas.microsoft.com/office/drawing/2014/main" id="{7E03649C-0193-4448-9A5F-D6E7A9E08542}"/>
              </a:ext>
            </a:extLst>
          </p:cNvPr>
          <p:cNvSpPr/>
          <p:nvPr/>
        </p:nvSpPr>
        <p:spPr>
          <a:xfrm>
            <a:off x="1055109" y="2053801"/>
            <a:ext cx="6482160" cy="1167339"/>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5" name="Oval 154">
            <a:extLst>
              <a:ext uri="{FF2B5EF4-FFF2-40B4-BE49-F238E27FC236}">
                <a16:creationId xmlns:a16="http://schemas.microsoft.com/office/drawing/2014/main" id="{6F6A7F42-3877-4A99-994A-7891B4EEE01F}"/>
              </a:ext>
            </a:extLst>
          </p:cNvPr>
          <p:cNvSpPr/>
          <p:nvPr/>
        </p:nvSpPr>
        <p:spPr>
          <a:xfrm>
            <a:off x="501021" y="2053801"/>
            <a:ext cx="1167339" cy="1167339"/>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6" name="Oval 155">
            <a:extLst>
              <a:ext uri="{FF2B5EF4-FFF2-40B4-BE49-F238E27FC236}">
                <a16:creationId xmlns:a16="http://schemas.microsoft.com/office/drawing/2014/main" id="{E61239A2-98B9-4F8A-B328-18542EFAE716}"/>
              </a:ext>
            </a:extLst>
          </p:cNvPr>
          <p:cNvSpPr/>
          <p:nvPr/>
        </p:nvSpPr>
        <p:spPr>
          <a:xfrm>
            <a:off x="574471" y="2127251"/>
            <a:ext cx="1020438" cy="1020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7" name="Rectangle 156">
            <a:extLst>
              <a:ext uri="{FF2B5EF4-FFF2-40B4-BE49-F238E27FC236}">
                <a16:creationId xmlns:a16="http://schemas.microsoft.com/office/drawing/2014/main" id="{BF75A3F9-6C8B-44C1-AFAC-32FAC0F81561}"/>
              </a:ext>
            </a:extLst>
          </p:cNvPr>
          <p:cNvSpPr/>
          <p:nvPr/>
        </p:nvSpPr>
        <p:spPr>
          <a:xfrm>
            <a:off x="1055109" y="3379361"/>
            <a:ext cx="6482160" cy="11673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8" name="Oval 157">
            <a:extLst>
              <a:ext uri="{FF2B5EF4-FFF2-40B4-BE49-F238E27FC236}">
                <a16:creationId xmlns:a16="http://schemas.microsoft.com/office/drawing/2014/main" id="{66D0B7B6-DA4B-496F-9EC2-55BA6CF14FA6}"/>
              </a:ext>
            </a:extLst>
          </p:cNvPr>
          <p:cNvSpPr/>
          <p:nvPr/>
        </p:nvSpPr>
        <p:spPr>
          <a:xfrm>
            <a:off x="501021" y="3379361"/>
            <a:ext cx="1167339" cy="116733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59" name="Oval 158">
            <a:extLst>
              <a:ext uri="{FF2B5EF4-FFF2-40B4-BE49-F238E27FC236}">
                <a16:creationId xmlns:a16="http://schemas.microsoft.com/office/drawing/2014/main" id="{4BA5A596-6C85-4585-B17F-F198F9960C6E}"/>
              </a:ext>
            </a:extLst>
          </p:cNvPr>
          <p:cNvSpPr/>
          <p:nvPr/>
        </p:nvSpPr>
        <p:spPr>
          <a:xfrm>
            <a:off x="574471" y="3452811"/>
            <a:ext cx="1020438" cy="1020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0" name="Rectangle 159">
            <a:extLst>
              <a:ext uri="{FF2B5EF4-FFF2-40B4-BE49-F238E27FC236}">
                <a16:creationId xmlns:a16="http://schemas.microsoft.com/office/drawing/2014/main" id="{02A5A08E-332D-4504-9F1E-62D97653C3A5}"/>
              </a:ext>
            </a:extLst>
          </p:cNvPr>
          <p:cNvSpPr/>
          <p:nvPr/>
        </p:nvSpPr>
        <p:spPr>
          <a:xfrm>
            <a:off x="1055109" y="4704920"/>
            <a:ext cx="6482160" cy="1167339"/>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1" name="Oval 160">
            <a:extLst>
              <a:ext uri="{FF2B5EF4-FFF2-40B4-BE49-F238E27FC236}">
                <a16:creationId xmlns:a16="http://schemas.microsoft.com/office/drawing/2014/main" id="{3E414A5A-FB87-4ECD-BD2B-FCDAACBBF8FE}"/>
              </a:ext>
            </a:extLst>
          </p:cNvPr>
          <p:cNvSpPr/>
          <p:nvPr/>
        </p:nvSpPr>
        <p:spPr>
          <a:xfrm>
            <a:off x="501021" y="4704920"/>
            <a:ext cx="1167339" cy="1167339"/>
          </a:xfrm>
          <a:prstGeom prst="ellipse">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2" name="Oval 161">
            <a:extLst>
              <a:ext uri="{FF2B5EF4-FFF2-40B4-BE49-F238E27FC236}">
                <a16:creationId xmlns:a16="http://schemas.microsoft.com/office/drawing/2014/main" id="{74442094-E077-418F-A839-00114A39A57B}"/>
              </a:ext>
            </a:extLst>
          </p:cNvPr>
          <p:cNvSpPr/>
          <p:nvPr/>
        </p:nvSpPr>
        <p:spPr>
          <a:xfrm>
            <a:off x="574471" y="4778370"/>
            <a:ext cx="1020438" cy="1020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nvGrpSpPr>
          <p:cNvPr id="2" name="Group 165">
            <a:extLst>
              <a:ext uri="{FF2B5EF4-FFF2-40B4-BE49-F238E27FC236}">
                <a16:creationId xmlns:a16="http://schemas.microsoft.com/office/drawing/2014/main" id="{64D50836-A84B-4598-A5ED-AD5FD6924831}"/>
              </a:ext>
            </a:extLst>
          </p:cNvPr>
          <p:cNvGrpSpPr/>
          <p:nvPr/>
        </p:nvGrpSpPr>
        <p:grpSpPr>
          <a:xfrm>
            <a:off x="1808155" y="2305908"/>
            <a:ext cx="4709416" cy="536645"/>
            <a:chOff x="8241216" y="1584240"/>
            <a:chExt cx="2123117" cy="536645"/>
          </a:xfrm>
        </p:grpSpPr>
        <p:sp>
          <p:nvSpPr>
            <p:cNvPr id="201" name="TextBox 200">
              <a:extLst>
                <a:ext uri="{FF2B5EF4-FFF2-40B4-BE49-F238E27FC236}">
                  <a16:creationId xmlns:a16="http://schemas.microsoft.com/office/drawing/2014/main" id="{21332AA1-E235-4279-89CB-9C29585C4EC8}"/>
                </a:ext>
              </a:extLst>
            </p:cNvPr>
            <p:cNvSpPr txBox="1"/>
            <p:nvPr/>
          </p:nvSpPr>
          <p:spPr>
            <a:xfrm>
              <a:off x="8246543" y="1873381"/>
              <a:ext cx="2117790" cy="247504"/>
            </a:xfrm>
            <a:prstGeom prst="rect">
              <a:avLst/>
            </a:prstGeom>
            <a:noFill/>
          </p:spPr>
          <p:txBody>
            <a:bodyPr wrap="square" rtlCol="0">
              <a:spAutoFit/>
            </a:bodyPr>
            <a:lstStyle/>
            <a:p>
              <a:pPr marL="0" marR="0" lvl="0" indent="0" algn="l" defTabSz="914377" rtl="0" eaLnBrk="1" fontAlgn="auto" latinLnBrk="0" hangingPunct="1">
                <a:lnSpc>
                  <a:spcPts val="12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 should incorporate multimodal academic literacy.</a:t>
              </a:r>
            </a:p>
          </p:txBody>
        </p:sp>
        <p:sp>
          <p:nvSpPr>
            <p:cNvPr id="202" name="TextBox 201">
              <a:extLst>
                <a:ext uri="{FF2B5EF4-FFF2-40B4-BE49-F238E27FC236}">
                  <a16:creationId xmlns:a16="http://schemas.microsoft.com/office/drawing/2014/main" id="{25048D4C-1F12-4D24-96AF-337749BEFDC9}"/>
                </a:ext>
              </a:extLst>
            </p:cNvPr>
            <p:cNvSpPr txBox="1"/>
            <p:nvPr/>
          </p:nvSpPr>
          <p:spPr>
            <a:xfrm>
              <a:off x="8241216" y="1584240"/>
              <a:ext cx="2058550" cy="3231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Moving Beyond Essays (Morgan,2009). </a:t>
              </a:r>
            </a:p>
          </p:txBody>
        </p:sp>
      </p:grpSp>
      <p:grpSp>
        <p:nvGrpSpPr>
          <p:cNvPr id="4" name="Group 166">
            <a:extLst>
              <a:ext uri="{FF2B5EF4-FFF2-40B4-BE49-F238E27FC236}">
                <a16:creationId xmlns:a16="http://schemas.microsoft.com/office/drawing/2014/main" id="{73803B79-9019-4D9D-A59B-5990A10E94ED}"/>
              </a:ext>
            </a:extLst>
          </p:cNvPr>
          <p:cNvGrpSpPr/>
          <p:nvPr/>
        </p:nvGrpSpPr>
        <p:grpSpPr>
          <a:xfrm>
            <a:off x="1808155" y="3631468"/>
            <a:ext cx="5559295" cy="553998"/>
            <a:chOff x="8241216" y="1584240"/>
            <a:chExt cx="2500374" cy="553998"/>
          </a:xfrm>
        </p:grpSpPr>
        <p:sp>
          <p:nvSpPr>
            <p:cNvPr id="199" name="TextBox 198">
              <a:extLst>
                <a:ext uri="{FF2B5EF4-FFF2-40B4-BE49-F238E27FC236}">
                  <a16:creationId xmlns:a16="http://schemas.microsoft.com/office/drawing/2014/main" id="{BDEF833A-E2BB-4AF7-82E0-523E2142530B}"/>
                </a:ext>
              </a:extLst>
            </p:cNvPr>
            <p:cNvSpPr txBox="1"/>
            <p:nvPr/>
          </p:nvSpPr>
          <p:spPr>
            <a:xfrm>
              <a:off x="8246543" y="1873381"/>
              <a:ext cx="2117790" cy="247504"/>
            </a:xfrm>
            <a:prstGeom prst="rect">
              <a:avLst/>
            </a:prstGeom>
            <a:noFill/>
          </p:spPr>
          <p:txBody>
            <a:bodyPr wrap="square" rtlCol="0">
              <a:spAutoFit/>
            </a:bodyPr>
            <a:lstStyle/>
            <a:p>
              <a:pPr marL="0" marR="0" lvl="0" indent="0" algn="l" defTabSz="914377" rtl="0" eaLnBrk="1" fontAlgn="auto" latinLnBrk="0" hangingPunct="1">
                <a:lnSpc>
                  <a:spcPts val="12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Tasks like this simulate real academic discourse</a:t>
              </a:r>
            </a:p>
          </p:txBody>
        </p:sp>
        <p:sp>
          <p:nvSpPr>
            <p:cNvPr id="200" name="TextBox 199">
              <a:extLst>
                <a:ext uri="{FF2B5EF4-FFF2-40B4-BE49-F238E27FC236}">
                  <a16:creationId xmlns:a16="http://schemas.microsoft.com/office/drawing/2014/main" id="{D5BCAB05-D300-426D-9A23-34F52DDA78DB}"/>
                </a:ext>
              </a:extLst>
            </p:cNvPr>
            <p:cNvSpPr txBox="1"/>
            <p:nvPr/>
          </p:nvSpPr>
          <p:spPr>
            <a:xfrm>
              <a:off x="8241216" y="1584240"/>
              <a:ext cx="2500374"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Empowering Students as Researchers (Fitzpatrick, 2022).</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167">
            <a:extLst>
              <a:ext uri="{FF2B5EF4-FFF2-40B4-BE49-F238E27FC236}">
                <a16:creationId xmlns:a16="http://schemas.microsoft.com/office/drawing/2014/main" id="{6C7B270D-D50D-43D0-BE59-1BF43F799058}"/>
              </a:ext>
            </a:extLst>
          </p:cNvPr>
          <p:cNvGrpSpPr/>
          <p:nvPr/>
        </p:nvGrpSpPr>
        <p:grpSpPr>
          <a:xfrm>
            <a:off x="1808155" y="4957027"/>
            <a:ext cx="4709416" cy="535362"/>
            <a:chOff x="8241216" y="1584240"/>
            <a:chExt cx="2123117" cy="535362"/>
          </a:xfrm>
        </p:grpSpPr>
        <p:sp>
          <p:nvSpPr>
            <p:cNvPr id="197" name="TextBox 196">
              <a:extLst>
                <a:ext uri="{FF2B5EF4-FFF2-40B4-BE49-F238E27FC236}">
                  <a16:creationId xmlns:a16="http://schemas.microsoft.com/office/drawing/2014/main" id="{34AA4B7E-0C79-49F7-9623-9472985CF1B7}"/>
                </a:ext>
              </a:extLst>
            </p:cNvPr>
            <p:cNvSpPr txBox="1"/>
            <p:nvPr/>
          </p:nvSpPr>
          <p:spPr>
            <a:xfrm>
              <a:off x="8246543" y="1873381"/>
              <a:ext cx="2117790" cy="246221"/>
            </a:xfrm>
            <a:prstGeom prst="rect">
              <a:avLst/>
            </a:prstGeom>
            <a:noFill/>
          </p:spPr>
          <p:txBody>
            <a:bodyPr wrap="square" rtlCol="0">
              <a:spAutoFit/>
            </a:bodyPr>
            <a:lstStyle/>
            <a:p>
              <a:pPr marL="0" marR="0" lvl="0" indent="0" algn="l" defTabSz="914377" rtl="0" eaLnBrk="1" fontAlgn="auto" latinLnBrk="0" hangingPunct="1">
                <a:lnSpc>
                  <a:spcPts val="12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Erasmus &amp; local students require tailored support mechanisms</a:t>
              </a:r>
            </a:p>
          </p:txBody>
        </p:sp>
        <p:sp>
          <p:nvSpPr>
            <p:cNvPr id="198" name="TextBox 197">
              <a:extLst>
                <a:ext uri="{FF2B5EF4-FFF2-40B4-BE49-F238E27FC236}">
                  <a16:creationId xmlns:a16="http://schemas.microsoft.com/office/drawing/2014/main" id="{90926498-4661-47A0-B171-9B275F5DB321}"/>
                </a:ext>
              </a:extLst>
            </p:cNvPr>
            <p:cNvSpPr txBox="1"/>
            <p:nvPr/>
          </p:nvSpPr>
          <p:spPr>
            <a:xfrm>
              <a:off x="8241216" y="1584240"/>
              <a:ext cx="2053584" cy="3231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Adapting to Diverse Student Needs</a:t>
              </a:r>
            </a:p>
          </p:txBody>
        </p:sp>
      </p:grpSp>
      <p:sp>
        <p:nvSpPr>
          <p:cNvPr id="203" name="Rectangle 202">
            <a:extLst>
              <a:ext uri="{FF2B5EF4-FFF2-40B4-BE49-F238E27FC236}">
                <a16:creationId xmlns:a16="http://schemas.microsoft.com/office/drawing/2014/main" id="{E7E8E1E7-E8A1-485B-BC2E-15CB9D9D6BD6}"/>
              </a:ext>
            </a:extLst>
          </p:cNvPr>
          <p:cNvSpPr/>
          <p:nvPr/>
        </p:nvSpPr>
        <p:spPr>
          <a:xfrm>
            <a:off x="5796406" y="1431203"/>
            <a:ext cx="548640" cy="54864"/>
          </a:xfrm>
          <a:prstGeom prst="rect">
            <a:avLst/>
          </a:prstGeom>
          <a:solidFill>
            <a:srgbClr val="009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8" name="Picture Placeholder 57" descr="mimi-thian-vdXMSiX-n6M-unsplash.jpg"/>
          <p:cNvPicPr>
            <a:picLocks noGrp="1" noChangeAspect="1"/>
          </p:cNvPicPr>
          <p:nvPr>
            <p:ph type="pic" sz="quarter" idx="14"/>
          </p:nvPr>
        </p:nvPicPr>
        <p:blipFill>
          <a:blip r:embed="rId2" cstate="print"/>
          <a:srcRect l="12840" r="12840"/>
          <a:stretch>
            <a:fillRect/>
          </a:stretch>
        </p:blipFill>
        <p:spPr/>
      </p:pic>
      <p:grpSp>
        <p:nvGrpSpPr>
          <p:cNvPr id="26" name="Group 25"/>
          <p:cNvGrpSpPr/>
          <p:nvPr/>
        </p:nvGrpSpPr>
        <p:grpSpPr>
          <a:xfrm>
            <a:off x="750812" y="2325974"/>
            <a:ext cx="636950" cy="3310328"/>
            <a:chOff x="720832" y="2325974"/>
            <a:chExt cx="636950" cy="3310328"/>
          </a:xfrm>
        </p:grpSpPr>
        <p:pic>
          <p:nvPicPr>
            <p:cNvPr id="1026" name="Picture 2"/>
            <p:cNvPicPr>
              <a:picLocks noChangeAspect="1" noChangeArrowheads="1"/>
            </p:cNvPicPr>
            <p:nvPr/>
          </p:nvPicPr>
          <p:blipFill>
            <a:blip r:embed="rId3" cstate="print"/>
            <a:srcRect/>
            <a:stretch>
              <a:fillRect/>
            </a:stretch>
          </p:blipFill>
          <p:spPr bwMode="auto">
            <a:xfrm>
              <a:off x="784096" y="2325974"/>
              <a:ext cx="565019" cy="578336"/>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761531" y="3711627"/>
              <a:ext cx="557603" cy="522509"/>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720832" y="5008355"/>
              <a:ext cx="636950" cy="627947"/>
            </a:xfrm>
            <a:prstGeom prst="rect">
              <a:avLst/>
            </a:prstGeom>
            <a:noFill/>
            <a:ln w="9525">
              <a:noFill/>
              <a:miter lim="800000"/>
              <a:headEnd/>
              <a:tailEnd/>
            </a:ln>
            <a:effectLst/>
          </p:spPr>
        </p:pic>
      </p:grpSp>
    </p:spTree>
    <p:extLst>
      <p:ext uri="{BB962C8B-B14F-4D97-AF65-F5344CB8AC3E}">
        <p14:creationId xmlns:p14="http://schemas.microsoft.com/office/powerpoint/2010/main" val="85327867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0"/>
          </p:nvPr>
        </p:nvSpPr>
        <p:spPr/>
        <p:txBody>
          <a:bodyPr/>
          <a:lstStyle/>
          <a:p>
            <a:r>
              <a:rPr lang="en-GB" dirty="0"/>
              <a:t>REFERENCES</a:t>
            </a:r>
          </a:p>
        </p:txBody>
      </p:sp>
      <p:sp>
        <p:nvSpPr>
          <p:cNvPr id="11" name="Content Placeholder 10"/>
          <p:cNvSpPr>
            <a:spLocks noGrp="1"/>
          </p:cNvSpPr>
          <p:nvPr>
            <p:ph type="body" idx="12"/>
          </p:nvPr>
        </p:nvSpPr>
        <p:spPr/>
        <p:txBody>
          <a:bodyPr>
            <a:normAutofit fontScale="77500" lnSpcReduction="20000"/>
          </a:bodyPr>
          <a:lstStyle/>
          <a:p>
            <a:r>
              <a:rPr lang="en-US" dirty="0" err="1">
                <a:sym typeface="Arial"/>
              </a:rPr>
              <a:t>Ajayi</a:t>
            </a:r>
            <a:r>
              <a:rPr lang="en-US" dirty="0">
                <a:sym typeface="Arial"/>
              </a:rPr>
              <a:t>, L. (2008). Meaning-making, multimodal representation, and transformative pedagogy: An exploration of meaning construction instructional practices in an ESL high school classroom. Journal of Language, Identity, and Education, 7(3-4), 206-229.</a:t>
            </a:r>
          </a:p>
          <a:p>
            <a:r>
              <a:rPr lang="en-US" dirty="0" err="1">
                <a:sym typeface="Arial"/>
              </a:rPr>
              <a:t>Biddulph</a:t>
            </a:r>
            <a:r>
              <a:rPr lang="en-US" dirty="0">
                <a:sym typeface="Arial"/>
              </a:rPr>
              <a:t>, M. (2011). Articulating student voice and facilitating curriculum agency. Curriculum Journal, 22(3), 381-399.</a:t>
            </a:r>
          </a:p>
          <a:p>
            <a:r>
              <a:rPr lang="en-US" dirty="0">
                <a:sym typeface="Arial"/>
              </a:rPr>
              <a:t>Cook-Sather, A. (2020). Student voice across contexts: Fostering student agency in today’s schools. Theory into practice, 59(2), 182-191.</a:t>
            </a:r>
          </a:p>
          <a:p>
            <a:r>
              <a:rPr lang="en-US" dirty="0">
                <a:sym typeface="Arial"/>
              </a:rPr>
              <a:t>Cook-Sather, A. (2022). Co-creating equitable teaching and learning: Structuring student voice into higher education. Harvard Education Press.</a:t>
            </a:r>
          </a:p>
          <a:p>
            <a:r>
              <a:rPr lang="en-US" dirty="0">
                <a:sym typeface="Arial"/>
              </a:rPr>
              <a:t>Du </a:t>
            </a:r>
            <a:r>
              <a:rPr lang="en-US" dirty="0" err="1">
                <a:sym typeface="Arial"/>
              </a:rPr>
              <a:t>Toit</a:t>
            </a:r>
            <a:r>
              <a:rPr lang="en-US" dirty="0">
                <a:sym typeface="Arial"/>
              </a:rPr>
              <a:t>, N., &amp; </a:t>
            </a:r>
            <a:r>
              <a:rPr lang="en-US" dirty="0" err="1">
                <a:sym typeface="Arial"/>
              </a:rPr>
              <a:t>Naudé</a:t>
            </a:r>
            <a:r>
              <a:rPr lang="en-US" dirty="0">
                <a:sym typeface="Arial"/>
              </a:rPr>
              <a:t>, L. (2020). Toward self-authorship: Postgraduate psychology students' meaning-making journeys. Journal of College Student Development, 61(1), 84-102.</a:t>
            </a:r>
          </a:p>
          <a:p>
            <a:r>
              <a:rPr lang="en-US" dirty="0">
                <a:sym typeface="Arial"/>
              </a:rPr>
              <a:t>Eyre, J. (2015). Dual modes for written assessments: Examining validity and reliability. Assessment Matters, 9, 4-24.</a:t>
            </a:r>
          </a:p>
          <a:p>
            <a:r>
              <a:rPr lang="en-US" dirty="0">
                <a:sym typeface="Arial"/>
              </a:rPr>
              <a:t>Fitzpatrick, D., </a:t>
            </a:r>
            <a:r>
              <a:rPr lang="en-US" dirty="0" err="1">
                <a:sym typeface="Arial"/>
              </a:rPr>
              <a:t>Costley</a:t>
            </a:r>
            <a:r>
              <a:rPr lang="en-US" dirty="0">
                <a:sym typeface="Arial"/>
              </a:rPr>
              <a:t>, T., &amp; </a:t>
            </a:r>
            <a:r>
              <a:rPr lang="en-US" dirty="0" err="1">
                <a:sym typeface="Arial"/>
              </a:rPr>
              <a:t>Tavakoli</a:t>
            </a:r>
            <a:r>
              <a:rPr lang="en-US" dirty="0">
                <a:sym typeface="Arial"/>
              </a:rPr>
              <a:t>, P. (2022). Exploring EAP teachers’ expertise: Reflections on practice, pedagogy and professional development. Journal of English for Academic Purposes, 59, 101140.</a:t>
            </a:r>
          </a:p>
          <a:p>
            <a:r>
              <a:rPr lang="en-US" dirty="0">
                <a:sym typeface="Arial"/>
              </a:rPr>
              <a:t>Lamb, T., &amp; Little, S. (2016). Assessment for autonomy, assessment for learning, and learner motivation: Fostering learner identities. Classroom-based assessment in L2 contexts, 184-206.</a:t>
            </a:r>
          </a:p>
          <a:p>
            <a:r>
              <a:rPr lang="en-US" dirty="0">
                <a:sym typeface="Arial"/>
              </a:rPr>
              <a:t>Li, D. (2022). A review of academic literacy research development: from 2002 to 2019. Asian-Pacific journal of second and foreign language education, 7(1), 5.</a:t>
            </a:r>
          </a:p>
          <a:p>
            <a:r>
              <a:rPr lang="en-US" dirty="0">
                <a:sym typeface="Arial"/>
              </a:rPr>
              <a:t>Magolda, M. B. B. (2009). The activity of meaning making: A holistic perspective on college student development. Journal of College Student Development, 50(6), 621-639.</a:t>
            </a:r>
          </a:p>
          <a:p>
            <a:r>
              <a:rPr lang="en-US" dirty="0">
                <a:sym typeface="Arial"/>
              </a:rPr>
              <a:t>Moore, I. (2022). The effect of student voice on the perception of student agency. International Journal of Educational Research, 112, 101923.</a:t>
            </a:r>
          </a:p>
          <a:p>
            <a:r>
              <a:rPr lang="en-US" dirty="0">
                <a:sym typeface="Arial"/>
              </a:rPr>
              <a:t>Morgan, B. (2009). Fostering transformative practitioners for critical EAP: Possibilities and challenges. Journal of English for academic purposes, 8(2), 86-99.</a:t>
            </a:r>
          </a:p>
          <a:p>
            <a:r>
              <a:rPr lang="en-US" dirty="0" err="1">
                <a:sym typeface="Arial"/>
              </a:rPr>
              <a:t>Nage-Sibande</a:t>
            </a:r>
            <a:r>
              <a:rPr lang="en-US" dirty="0">
                <a:sym typeface="Arial"/>
              </a:rPr>
              <a:t>, B., &amp; </a:t>
            </a:r>
            <a:r>
              <a:rPr lang="en-US" dirty="0" err="1">
                <a:sym typeface="Arial"/>
              </a:rPr>
              <a:t>Morolong</a:t>
            </a:r>
            <a:r>
              <a:rPr lang="en-US" dirty="0">
                <a:sym typeface="Arial"/>
              </a:rPr>
              <a:t>, B. L. (2020). A trend analysis of opportunities and challenges of open and distance learning provision in dual-mode institutions. Exploring Dual and Mixed Mode Provision of Distance Education, 27-42.</a:t>
            </a:r>
          </a:p>
          <a:p>
            <a:r>
              <a:rPr lang="en-US" dirty="0">
                <a:sym typeface="Arial"/>
              </a:rPr>
              <a:t>Suriyarangsun, C., </a:t>
            </a:r>
            <a:r>
              <a:rPr lang="en-US" dirty="0" err="1">
                <a:sym typeface="Arial"/>
              </a:rPr>
              <a:t>Vivekmetakorn</a:t>
            </a:r>
            <a:r>
              <a:rPr lang="en-US" dirty="0">
                <a:sym typeface="Arial"/>
              </a:rPr>
              <a:t>, C., &amp; Ireland, C. (2023). USING POSTER PRESENTATION ACTIVITIES FOR ASSESSMENT IN HIGHER EDUCATION. In ICERI2023 Proceedings (pp. 1758-1764). IATED.</a:t>
            </a:r>
          </a:p>
          <a:p>
            <a:r>
              <a:rPr lang="en-US" dirty="0">
                <a:sym typeface="Arial"/>
              </a:rPr>
              <a:t>Thai, C. (2008, June). A Dual Mode/Dual Workspace Classroom Environment. In 2008 Annual Conference &amp; Exposition (pp. 13-35).</a:t>
            </a:r>
          </a:p>
          <a:p>
            <a:r>
              <a:rPr lang="en-US" dirty="0">
                <a:sym typeface="Arial"/>
              </a:rPr>
              <a:t>Wallace, H., Preston, L., &amp; </a:t>
            </a:r>
            <a:r>
              <a:rPr lang="en-US" dirty="0" err="1">
                <a:sym typeface="Arial"/>
              </a:rPr>
              <a:t>Harvie</a:t>
            </a:r>
            <a:r>
              <a:rPr lang="en-US" dirty="0">
                <a:sym typeface="Arial"/>
              </a:rPr>
              <a:t>, K. (2016). Assessing curriculum planning for humanities inquiry: The challenges and opportunities of poster presentation. Australian Journal of Teacher Education (Online), 41(12), 67-82.</a:t>
            </a:r>
          </a:p>
        </p:txBody>
      </p:sp>
      <p:sp>
        <p:nvSpPr>
          <p:cNvPr id="4" name="Rectangle 3">
            <a:extLst>
              <a:ext uri="{FF2B5EF4-FFF2-40B4-BE49-F238E27FC236}">
                <a16:creationId xmlns:a16="http://schemas.microsoft.com/office/drawing/2014/main" id="{EAD0083D-A272-489F-8FF9-B82F6D45DB1A}"/>
              </a:ext>
            </a:extLst>
          </p:cNvPr>
          <p:cNvSpPr/>
          <p:nvPr/>
        </p:nvSpPr>
        <p:spPr>
          <a:xfrm>
            <a:off x="8828364" y="2579237"/>
            <a:ext cx="548640" cy="548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68688231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xels-andy-barbour-6684552.jpg"/>
          <p:cNvPicPr>
            <a:picLocks noGrp="1" noChangeAspect="1"/>
          </p:cNvPicPr>
          <p:nvPr>
            <p:ph type="pic" sz="quarter" idx="14"/>
          </p:nvPr>
        </p:nvPicPr>
        <p:blipFill>
          <a:blip r:embed="rId2" cstate="print"/>
          <a:srcRect t="22791" b="22791"/>
          <a:stretch>
            <a:fillRect/>
          </a:stretch>
        </p:blipFill>
        <p:spPr/>
      </p:pic>
      <p:sp>
        <p:nvSpPr>
          <p:cNvPr id="6" name="Title 5"/>
          <p:cNvSpPr>
            <a:spLocks noGrp="1"/>
          </p:cNvSpPr>
          <p:nvPr>
            <p:ph type="title"/>
          </p:nvPr>
        </p:nvSpPr>
        <p:spPr/>
        <p:txBody>
          <a:bodyPr/>
          <a:lstStyle/>
          <a:p>
            <a:r>
              <a:rPr lang="en-GB"/>
              <a:t>THANK YOU</a:t>
            </a:r>
            <a:endParaRPr lang="en-GB" dirty="0"/>
          </a:p>
        </p:txBody>
      </p:sp>
      <p:sp>
        <p:nvSpPr>
          <p:cNvPr id="5" name="Rectangle 4"/>
          <p:cNvSpPr/>
          <p:nvPr/>
        </p:nvSpPr>
        <p:spPr>
          <a:xfrm>
            <a:off x="6835514" y="4992115"/>
            <a:ext cx="5186600" cy="175432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Contact me at: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Email : exirofotou@uth.gr</a:t>
            </a: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br>
            <a:r>
              <a:rPr kumimoji="0" lang="en-GB" sz="1800" b="1" i="0" u="none" strike="noStrike" kern="1200" cap="none" spc="0" normalizeH="0" baseline="0" noProof="0" dirty="0" err="1">
                <a:ln>
                  <a:noFill/>
                </a:ln>
                <a:solidFill>
                  <a:prstClr val="white"/>
                </a:solidFill>
                <a:effectLst/>
                <a:uLnTx/>
                <a:uFillTx/>
                <a:latin typeface="Open Sans" pitchFamily="2" charset="0"/>
                <a:ea typeface="Open Sans" pitchFamily="2" charset="0"/>
                <a:cs typeface="Open Sans" pitchFamily="2" charset="0"/>
              </a:rPr>
              <a:t>LinkedIn:https</a:t>
            </a:r>
            <a:r>
              <a:rPr kumimoji="0" lang="en-GB" sz="1800" b="1" i="0" u="none" strike="noStrike" kern="1200" cap="none" spc="0" normalizeH="0" baseline="0" noProof="0" dirty="0">
                <a:ln>
                  <a:noFill/>
                </a:ln>
                <a:solidFill>
                  <a:prstClr val="white"/>
                </a:solidFill>
                <a:effectLst/>
                <a:uLnTx/>
                <a:uFillTx/>
                <a:latin typeface="Open Sans" pitchFamily="2" charset="0"/>
                <a:ea typeface="Open Sans" pitchFamily="2" charset="0"/>
                <a:cs typeface="Open Sans" pitchFamily="2" charset="0"/>
              </a:rPr>
              <a:t>://www.linkedin.com/in/evangelia-xirofotou/ </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6611BCEF-9DBE-F073-4E3B-3D4A0FAB74C5}"/>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D59D59F3-82B1-AE5D-E74B-EFC349940C38}"/>
              </a:ext>
            </a:extLst>
          </p:cNvPr>
          <p:cNvSpPr>
            <a:spLocks noGrp="1"/>
          </p:cNvSpPr>
          <p:nvPr>
            <p:ph type="title"/>
          </p:nvPr>
        </p:nvSpPr>
        <p:spPr>
          <a:xfrm>
            <a:off x="359999" y="748220"/>
            <a:ext cx="8999900" cy="1368000"/>
          </a:xfrm>
        </p:spPr>
        <p:txBody>
          <a:bodyPr/>
          <a:lstStyle/>
          <a:p>
            <a:r>
              <a:rPr lang="en-GB" sz="4000">
                <a:solidFill>
                  <a:srgbClr val="500777"/>
                </a:solidFill>
              </a:rPr>
              <a:t>Findings: Issues around genre </a:t>
            </a:r>
          </a:p>
        </p:txBody>
      </p:sp>
      <p:sp>
        <p:nvSpPr>
          <p:cNvPr id="5" name="Text Placeholder 4" descr="Text">
            <a:extLst>
              <a:ext uri="{FF2B5EF4-FFF2-40B4-BE49-F238E27FC236}">
                <a16:creationId xmlns:a16="http://schemas.microsoft.com/office/drawing/2014/main" id="{D8CD94D1-793C-7C28-ACE5-89FBE5491808}"/>
              </a:ext>
            </a:extLst>
          </p:cNvPr>
          <p:cNvSpPr>
            <a:spLocks noGrp="1"/>
          </p:cNvSpPr>
          <p:nvPr>
            <p:ph type="body" sz="quarter" idx="13"/>
          </p:nvPr>
        </p:nvSpPr>
        <p:spPr>
          <a:xfrm>
            <a:off x="359998" y="1431436"/>
            <a:ext cx="11354562" cy="2209659"/>
          </a:xfrm>
        </p:spPr>
        <p:txBody>
          <a:bodyPr/>
          <a:lstStyle/>
          <a:p>
            <a:pPr>
              <a:lnSpc>
                <a:spcPct val="100000"/>
              </a:lnSpc>
            </a:pPr>
            <a:r>
              <a:rPr lang="en-GB" b="1" i="0" dirty="0">
                <a:solidFill>
                  <a:srgbClr val="500777"/>
                </a:solidFill>
                <a:effectLst/>
                <a:latin typeface="Calibri"/>
                <a:ea typeface="Calibri"/>
                <a:cs typeface="Calibri"/>
              </a:rPr>
              <a:t>Unfamiliarity/struggle to transfer previous experience </a:t>
            </a:r>
            <a:endParaRPr lang="en-GB" b="1" i="0" dirty="0">
              <a:solidFill>
                <a:srgbClr val="000000"/>
              </a:solidFill>
              <a:effectLst/>
              <a:latin typeface="Calibri"/>
              <a:ea typeface="Calibri"/>
              <a:cs typeface="Calibri"/>
            </a:endParaRPr>
          </a:p>
          <a:p>
            <a:pPr marL="0" indent="0">
              <a:lnSpc>
                <a:spcPct val="100000"/>
              </a:lnSpc>
              <a:buNone/>
            </a:pPr>
            <a:r>
              <a:rPr lang="en-GB" b="1" dirty="0">
                <a:solidFill>
                  <a:srgbClr val="000000"/>
                </a:solidFill>
                <a:latin typeface="Calibri"/>
                <a:ea typeface="Calibri"/>
                <a:cs typeface="Calibri"/>
              </a:rPr>
              <a:t>G (Public Policy)</a:t>
            </a:r>
            <a:r>
              <a:rPr lang="en-GB" dirty="0">
                <a:solidFill>
                  <a:srgbClr val="000000"/>
                </a:solidFill>
                <a:latin typeface="Calibri"/>
                <a:ea typeface="Calibri"/>
                <a:cs typeface="Calibri"/>
              </a:rPr>
              <a:t>: So</a:t>
            </a:r>
            <a:r>
              <a:rPr lang="en-GB" b="0" dirty="0">
                <a:solidFill>
                  <a:srgbClr val="000000"/>
                </a:solidFill>
                <a:effectLst/>
                <a:latin typeface="Calibri"/>
                <a:ea typeface="Calibri"/>
                <a:cs typeface="Calibri"/>
              </a:rPr>
              <a:t>, </a:t>
            </a:r>
            <a:r>
              <a:rPr lang="en-GB" dirty="0">
                <a:solidFill>
                  <a:srgbClr val="000000"/>
                </a:solidFill>
                <a:latin typeface="Calibri"/>
                <a:ea typeface="Calibri"/>
                <a:cs typeface="Calibri"/>
              </a:rPr>
              <a:t>I did meet with trouble at the initial stage because the requirements of this </a:t>
            </a:r>
            <a:r>
              <a:rPr lang="en-GB" b="0" dirty="0">
                <a:solidFill>
                  <a:srgbClr val="000000"/>
                </a:solidFill>
                <a:effectLst/>
                <a:latin typeface="Calibri"/>
                <a:ea typeface="Calibri"/>
                <a:cs typeface="Calibri"/>
              </a:rPr>
              <a:t>essay</a:t>
            </a:r>
            <a:r>
              <a:rPr lang="en-GB" dirty="0">
                <a:solidFill>
                  <a:srgbClr val="000000"/>
                </a:solidFill>
                <a:latin typeface="Calibri"/>
                <a:ea typeface="Calibri"/>
                <a:cs typeface="Calibri"/>
              </a:rPr>
              <a:t> weren't stated very clearly at the first class of Reading into Writing. It was given during the process. So</a:t>
            </a:r>
            <a:r>
              <a:rPr lang="en-GB" b="0" dirty="0">
                <a:solidFill>
                  <a:srgbClr val="000000"/>
                </a:solidFill>
                <a:effectLst/>
                <a:latin typeface="Calibri"/>
                <a:ea typeface="Calibri"/>
                <a:cs typeface="Calibri"/>
              </a:rPr>
              <a:t>, </a:t>
            </a:r>
            <a:r>
              <a:rPr lang="en-GB" dirty="0">
                <a:solidFill>
                  <a:srgbClr val="000000"/>
                </a:solidFill>
                <a:latin typeface="Calibri"/>
                <a:ea typeface="Calibri"/>
                <a:cs typeface="Calibri"/>
              </a:rPr>
              <a:t>based on my own knowledge</a:t>
            </a:r>
            <a:r>
              <a:rPr lang="en-GB" b="0" i="0" dirty="0">
                <a:solidFill>
                  <a:srgbClr val="000000"/>
                </a:solidFill>
                <a:effectLst/>
                <a:latin typeface="Calibri"/>
                <a:ea typeface="Calibri"/>
                <a:cs typeface="Calibri"/>
              </a:rPr>
              <a:t>, </a:t>
            </a:r>
            <a:r>
              <a:rPr lang="en-GB" dirty="0">
                <a:solidFill>
                  <a:srgbClr val="000000"/>
                </a:solidFill>
                <a:latin typeface="Calibri"/>
                <a:ea typeface="Calibri"/>
                <a:cs typeface="Calibri"/>
              </a:rPr>
              <a:t>I thought </a:t>
            </a:r>
            <a:r>
              <a:rPr lang="en-GB" b="0" i="0" dirty="0">
                <a:solidFill>
                  <a:srgbClr val="000000"/>
                </a:solidFill>
                <a:effectLst/>
                <a:latin typeface="Calibri"/>
                <a:ea typeface="Calibri"/>
                <a:cs typeface="Calibri"/>
              </a:rPr>
              <a:t>that </a:t>
            </a:r>
            <a:r>
              <a:rPr lang="en-GB" dirty="0">
                <a:solidFill>
                  <a:srgbClr val="000000"/>
                </a:solidFill>
                <a:latin typeface="Calibri"/>
                <a:ea typeface="Calibri"/>
                <a:cs typeface="Calibri"/>
              </a:rPr>
              <a:t>the Research Essay </a:t>
            </a:r>
            <a:r>
              <a:rPr lang="en-GB" b="0" i="0" dirty="0">
                <a:solidFill>
                  <a:srgbClr val="000000"/>
                </a:solidFill>
                <a:effectLst/>
                <a:latin typeface="Calibri"/>
                <a:ea typeface="Calibri"/>
                <a:cs typeface="Calibri"/>
              </a:rPr>
              <a:t>is </a:t>
            </a:r>
            <a:r>
              <a:rPr lang="en-GB" dirty="0">
                <a:solidFill>
                  <a:srgbClr val="000000"/>
                </a:solidFill>
                <a:latin typeface="Calibri"/>
                <a:ea typeface="Calibri"/>
                <a:cs typeface="Calibri"/>
              </a:rPr>
              <a:t>like research</a:t>
            </a:r>
            <a:r>
              <a:rPr lang="en-GB" b="0" i="0" dirty="0">
                <a:solidFill>
                  <a:srgbClr val="000000"/>
                </a:solidFill>
                <a:effectLst/>
                <a:latin typeface="Calibri"/>
                <a:ea typeface="Calibri"/>
                <a:cs typeface="Calibri"/>
              </a:rPr>
              <a:t>. </a:t>
            </a:r>
            <a:r>
              <a:rPr lang="en-GB" dirty="0">
                <a:solidFill>
                  <a:srgbClr val="000000"/>
                </a:solidFill>
                <a:latin typeface="Calibri"/>
                <a:ea typeface="Calibri"/>
                <a:cs typeface="Calibri"/>
              </a:rPr>
              <a:t>And in my undergraduate study, research to me means that </a:t>
            </a:r>
            <a:r>
              <a:rPr lang="en-GB" b="0" i="0" dirty="0">
                <a:solidFill>
                  <a:srgbClr val="000000"/>
                </a:solidFill>
                <a:effectLst/>
                <a:latin typeface="Calibri"/>
                <a:ea typeface="Calibri"/>
                <a:cs typeface="Calibri"/>
              </a:rPr>
              <a:t>I </a:t>
            </a:r>
            <a:r>
              <a:rPr lang="en-GB" dirty="0">
                <a:solidFill>
                  <a:srgbClr val="000000"/>
                </a:solidFill>
                <a:latin typeface="Calibri"/>
                <a:ea typeface="Calibri"/>
                <a:cs typeface="Calibri"/>
              </a:rPr>
              <a:t>do some source reading to know what others are doing </a:t>
            </a:r>
            <a:r>
              <a:rPr lang="en-GB" b="0" i="0" dirty="0">
                <a:solidFill>
                  <a:srgbClr val="000000"/>
                </a:solidFill>
                <a:effectLst/>
                <a:latin typeface="Calibri"/>
                <a:ea typeface="Calibri"/>
                <a:cs typeface="Calibri"/>
              </a:rPr>
              <a:t>in </a:t>
            </a:r>
            <a:r>
              <a:rPr lang="en-GB" dirty="0">
                <a:solidFill>
                  <a:srgbClr val="000000"/>
                </a:solidFill>
                <a:latin typeface="Calibri"/>
                <a:ea typeface="Calibri"/>
                <a:cs typeface="Calibri"/>
              </a:rPr>
              <a:t>this area. And I maybe learn their method, learn where they get </a:t>
            </a:r>
            <a:r>
              <a:rPr lang="en-GB" b="0" i="0" dirty="0">
                <a:solidFill>
                  <a:srgbClr val="000000"/>
                </a:solidFill>
                <a:effectLst/>
                <a:latin typeface="Calibri"/>
                <a:ea typeface="Calibri"/>
                <a:cs typeface="Calibri"/>
              </a:rPr>
              <a:t>the </a:t>
            </a:r>
            <a:r>
              <a:rPr lang="en-GB" dirty="0">
                <a:solidFill>
                  <a:srgbClr val="000000"/>
                </a:solidFill>
                <a:latin typeface="Calibri"/>
                <a:ea typeface="Calibri"/>
                <a:cs typeface="Calibri"/>
              </a:rPr>
              <a:t>data and learn how they </a:t>
            </a:r>
            <a:r>
              <a:rPr lang="en-GB" b="0" i="0" dirty="0">
                <a:solidFill>
                  <a:srgbClr val="000000"/>
                </a:solidFill>
                <a:effectLst/>
                <a:latin typeface="Calibri"/>
                <a:ea typeface="Calibri"/>
                <a:cs typeface="Calibri"/>
              </a:rPr>
              <a:t>process the </a:t>
            </a:r>
            <a:r>
              <a:rPr lang="en-GB" dirty="0">
                <a:solidFill>
                  <a:srgbClr val="000000"/>
                </a:solidFill>
                <a:latin typeface="Calibri"/>
                <a:ea typeface="Calibri"/>
                <a:cs typeface="Calibri"/>
              </a:rPr>
              <a:t>data. </a:t>
            </a:r>
          </a:p>
          <a:p>
            <a:pPr marL="0" indent="0">
              <a:lnSpc>
                <a:spcPct val="100000"/>
              </a:lnSpc>
              <a:buNone/>
            </a:pPr>
            <a:endParaRPr lang="en-GB" dirty="0">
              <a:solidFill>
                <a:srgbClr val="000000"/>
              </a:solidFill>
              <a:latin typeface="Calibri"/>
              <a:ea typeface="Calibri"/>
              <a:cs typeface="Calibri"/>
            </a:endParaRPr>
          </a:p>
          <a:p>
            <a:pPr marL="0" indent="0">
              <a:lnSpc>
                <a:spcPct val="100000"/>
              </a:lnSpc>
              <a:buNone/>
            </a:pPr>
            <a:r>
              <a:rPr lang="en-GB" b="1" i="0" dirty="0">
                <a:solidFill>
                  <a:srgbClr val="000000"/>
                </a:solidFill>
                <a:effectLst/>
                <a:latin typeface="Calibri" panose="020F0502020204030204" pitchFamily="34" charset="0"/>
                <a:ea typeface="Calibri"/>
                <a:cs typeface="Calibri" panose="020F0502020204030204" pitchFamily="34" charset="0"/>
              </a:rPr>
              <a:t>E (Law): </a:t>
            </a:r>
            <a:r>
              <a:rPr lang="en-GB" b="0" i="0" dirty="0">
                <a:solidFill>
                  <a:srgbClr val="000000"/>
                </a:solidFill>
                <a:effectLst/>
                <a:latin typeface="Calibri" panose="020F0502020204030204" pitchFamily="34" charset="0"/>
                <a:ea typeface="Calibri"/>
                <a:cs typeface="Calibri" panose="020F0502020204030204" pitchFamily="34" charset="0"/>
              </a:rPr>
              <a:t>You know, actually, many terms in English like </a:t>
            </a:r>
            <a:r>
              <a:rPr lang="en-GB" b="0" i="1" dirty="0">
                <a:solidFill>
                  <a:srgbClr val="000000"/>
                </a:solidFill>
                <a:effectLst/>
                <a:latin typeface="Calibri" panose="020F0502020204030204" pitchFamily="34" charset="0"/>
                <a:ea typeface="Calibri"/>
                <a:cs typeface="Calibri" panose="020F0502020204030204" pitchFamily="34" charset="0"/>
              </a:rPr>
              <a:t>paper, essay, thesis, dissertation, </a:t>
            </a:r>
            <a:r>
              <a:rPr lang="en-GB" b="0" i="0" dirty="0">
                <a:solidFill>
                  <a:srgbClr val="000000"/>
                </a:solidFill>
                <a:effectLst/>
                <a:latin typeface="Calibri" panose="020F0502020204030204" pitchFamily="34" charset="0"/>
                <a:ea typeface="Calibri"/>
                <a:cs typeface="Calibri" panose="020F0502020204030204" pitchFamily="34" charset="0"/>
              </a:rPr>
              <a:t>they all refer to one word in Chinese, that is </a:t>
            </a:r>
            <a:r>
              <a:rPr lang="en-GB" b="0" i="1" dirty="0" err="1">
                <a:solidFill>
                  <a:srgbClr val="000000"/>
                </a:solidFill>
                <a:effectLst/>
                <a:latin typeface="Calibri" panose="020F0502020204030204" pitchFamily="34" charset="0"/>
                <a:ea typeface="Calibri"/>
                <a:cs typeface="Calibri" panose="020F0502020204030204" pitchFamily="34" charset="0"/>
              </a:rPr>
              <a:t>lunwen</a:t>
            </a:r>
            <a:r>
              <a:rPr lang="en-GB" b="0" i="0" dirty="0">
                <a:solidFill>
                  <a:srgbClr val="000000"/>
                </a:solidFill>
                <a:effectLst/>
                <a:latin typeface="Calibri" panose="020F0502020204030204" pitchFamily="34" charset="0"/>
                <a:ea typeface="Calibri"/>
                <a:cs typeface="Calibri" panose="020F0502020204030204" pitchFamily="34" charset="0"/>
              </a:rPr>
              <a:t>. So I was always confused in the process of the Pre-sessional Course, because in my own sight, it's like they have the same meaning, so... </a:t>
            </a:r>
            <a:endParaRPr lang="en-GB" sz="2600" b="0" i="0" dirty="0">
              <a:solidFill>
                <a:srgbClr val="000000"/>
              </a:solidFill>
              <a:effectLst/>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1418269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_ppt_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0545"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TAB_allwhit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6288"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46288" y="1220789"/>
            <a:ext cx="8621712" cy="1200329"/>
          </a:xfrm>
          <a:prstGeom prst="rect">
            <a:avLst/>
          </a:prstGeom>
        </p:spPr>
        <p:txBody>
          <a:bodyPr wrap="square">
            <a:spAutoFit/>
          </a:bodyPr>
          <a:lstStyle/>
          <a:p>
            <a:pPr algn="ctr"/>
            <a:r>
              <a:rPr lang="en-GB" sz="3600" dirty="0">
                <a:solidFill>
                  <a:prstClr val="white"/>
                </a:solidFill>
                <a:latin typeface="Calibri"/>
              </a:rPr>
              <a:t>Professional services in partnership with EAP practitioners</a:t>
            </a:r>
          </a:p>
        </p:txBody>
      </p:sp>
      <p:sp>
        <p:nvSpPr>
          <p:cNvPr id="7" name="TextBox 6"/>
          <p:cNvSpPr txBox="1"/>
          <p:nvPr/>
        </p:nvSpPr>
        <p:spPr>
          <a:xfrm>
            <a:off x="6138863" y="2924944"/>
            <a:ext cx="184731" cy="369332"/>
          </a:xfrm>
          <a:prstGeom prst="rect">
            <a:avLst/>
          </a:prstGeom>
          <a:noFill/>
        </p:spPr>
        <p:txBody>
          <a:bodyPr wrap="none" rtlCol="0">
            <a:spAutoFit/>
          </a:bodyPr>
          <a:lstStyle/>
          <a:p>
            <a:endParaRPr lang="en-GB" dirty="0">
              <a:solidFill>
                <a:prstClr val="black"/>
              </a:solidFill>
              <a:latin typeface="Calibri"/>
            </a:endParaRPr>
          </a:p>
        </p:txBody>
      </p:sp>
      <p:sp>
        <p:nvSpPr>
          <p:cNvPr id="8" name="TextBox 7"/>
          <p:cNvSpPr txBox="1"/>
          <p:nvPr/>
        </p:nvSpPr>
        <p:spPr>
          <a:xfrm>
            <a:off x="2135560" y="6102041"/>
            <a:ext cx="8424936" cy="461665"/>
          </a:xfrm>
          <a:prstGeom prst="rect">
            <a:avLst/>
          </a:prstGeom>
          <a:noFill/>
        </p:spPr>
        <p:txBody>
          <a:bodyPr wrap="square" rtlCol="0">
            <a:spAutoFit/>
          </a:bodyPr>
          <a:lstStyle/>
          <a:p>
            <a:r>
              <a:rPr lang="en-GB" sz="2400" dirty="0">
                <a:solidFill>
                  <a:prstClr val="white"/>
                </a:solidFill>
                <a:latin typeface="Arial" panose="020B0604020202020204" pitchFamily="34" charset="0"/>
                <a:cs typeface="Arial" panose="020B0604020202020204" pitchFamily="34" charset="0"/>
              </a:rPr>
              <a:t>Wayne Rimmer, BALEAP, 2025</a:t>
            </a:r>
          </a:p>
        </p:txBody>
      </p:sp>
      <p:pic>
        <p:nvPicPr>
          <p:cNvPr id="9" name="Picture 2" descr="\\nask.man.ac.uk\home$\Jay P\Pics\global-bann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545" y="2929176"/>
            <a:ext cx="9229724" cy="305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3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8865C2E-9CE0-8D72-D0A3-148F182B2831}"/>
              </a:ext>
            </a:extLst>
          </p:cNvPr>
          <p:cNvGraphicFramePr/>
          <p:nvPr/>
        </p:nvGraphicFramePr>
        <p:xfrm>
          <a:off x="3048000" y="54868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1FC4A0A-0FD2-EA7A-7EA3-7542FBBA9C1C}"/>
              </a:ext>
            </a:extLst>
          </p:cNvPr>
          <p:cNvSpPr txBox="1"/>
          <p:nvPr/>
        </p:nvSpPr>
        <p:spPr>
          <a:xfrm>
            <a:off x="2135560" y="4941168"/>
            <a:ext cx="7848872" cy="1815882"/>
          </a:xfrm>
          <a:prstGeom prst="rect">
            <a:avLst/>
          </a:prstGeom>
          <a:noFill/>
        </p:spPr>
        <p:txBody>
          <a:bodyPr wrap="square" rtlCol="0">
            <a:spAutoFit/>
          </a:bodyPr>
          <a:lstStyle/>
          <a:p>
            <a:r>
              <a:rPr lang="en-GB" sz="2800" dirty="0">
                <a:solidFill>
                  <a:srgbClr val="171413"/>
                </a:solidFill>
                <a:latin typeface="Arial" panose="020B0604020202020204" pitchFamily="34" charset="0"/>
              </a:rPr>
              <a:t>‘Non-academic staff contracts include managers,</a:t>
            </a:r>
            <a:r>
              <a:rPr lang="en-GB" sz="2800" b="1" dirty="0">
                <a:solidFill>
                  <a:srgbClr val="171413"/>
                </a:solidFill>
                <a:latin typeface="Arial" panose="020B0604020202020204" pitchFamily="34" charset="0"/>
              </a:rPr>
              <a:t> professionals in non-academic jobs</a:t>
            </a:r>
            <a:r>
              <a:rPr lang="en-GB" sz="2800" dirty="0">
                <a:solidFill>
                  <a:srgbClr val="171413"/>
                </a:solidFill>
                <a:latin typeface="Arial" panose="020B0604020202020204" pitchFamily="34" charset="0"/>
              </a:rPr>
              <a:t>, student welfare workers, secretaries, caretakers and cleaners.’ [My emphasis]</a:t>
            </a:r>
            <a:endParaRPr lang="en-GB" sz="2800" dirty="0">
              <a:solidFill>
                <a:prstClr val="black"/>
              </a:solidFill>
              <a:latin typeface="Calibri"/>
            </a:endParaRPr>
          </a:p>
        </p:txBody>
      </p:sp>
    </p:spTree>
    <p:extLst>
      <p:ext uri="{BB962C8B-B14F-4D97-AF65-F5344CB8AC3E}">
        <p14:creationId xmlns:p14="http://schemas.microsoft.com/office/powerpoint/2010/main" val="1987852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09236-3467-37B2-98DD-7F664A811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B4FDD-E0FF-A54C-5075-E3F85D42B561}"/>
              </a:ext>
            </a:extLst>
          </p:cNvPr>
          <p:cNvSpPr>
            <a:spLocks noGrp="1"/>
          </p:cNvSpPr>
          <p:nvPr>
            <p:ph type="title"/>
          </p:nvPr>
        </p:nvSpPr>
        <p:spPr/>
        <p:txBody>
          <a:bodyPr/>
          <a:lstStyle/>
          <a:p>
            <a:r>
              <a:rPr lang="en-GB" b="1" dirty="0"/>
              <a:t>A brief insight into the literature</a:t>
            </a:r>
          </a:p>
        </p:txBody>
      </p:sp>
      <p:sp>
        <p:nvSpPr>
          <p:cNvPr id="3" name="Content Placeholder 2">
            <a:extLst>
              <a:ext uri="{FF2B5EF4-FFF2-40B4-BE49-F238E27FC236}">
                <a16:creationId xmlns:a16="http://schemas.microsoft.com/office/drawing/2014/main" id="{58E9ACD8-A4EE-4F13-8B86-96549FC0227E}"/>
              </a:ext>
            </a:extLst>
          </p:cNvPr>
          <p:cNvSpPr>
            <a:spLocks noGrp="1"/>
          </p:cNvSpPr>
          <p:nvPr>
            <p:ph idx="1"/>
          </p:nvPr>
        </p:nvSpPr>
        <p:spPr/>
        <p:txBody>
          <a:bodyPr>
            <a:normAutofit/>
          </a:bodyPr>
          <a:lstStyle/>
          <a:p>
            <a:r>
              <a:rPr lang="en-GB" dirty="0"/>
              <a:t>The value and contribution of PS have been overlooked in general HE scholarship (Watermeyer et al., 2023).</a:t>
            </a:r>
          </a:p>
          <a:p>
            <a:r>
              <a:rPr lang="en-GB" dirty="0"/>
              <a:t>PS have fluid roles which creates both threat and opportunity (Whitchurch, 2018). </a:t>
            </a:r>
          </a:p>
          <a:p>
            <a:r>
              <a:rPr lang="en-GB" dirty="0"/>
              <a:t>No one in EAP seems interested in writing about PS.</a:t>
            </a:r>
          </a:p>
          <a:p>
            <a:endParaRPr lang="en-GB" dirty="0"/>
          </a:p>
        </p:txBody>
      </p:sp>
    </p:spTree>
    <p:extLst>
      <p:ext uri="{BB962C8B-B14F-4D97-AF65-F5344CB8AC3E}">
        <p14:creationId xmlns:p14="http://schemas.microsoft.com/office/powerpoint/2010/main" val="34287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88F95-7082-277F-2EC9-FCB8DA6BF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7814E-E7A3-9A63-5163-2B27F73DA27E}"/>
              </a:ext>
            </a:extLst>
          </p:cNvPr>
          <p:cNvSpPr>
            <a:spLocks noGrp="1"/>
          </p:cNvSpPr>
          <p:nvPr>
            <p:ph type="title"/>
          </p:nvPr>
        </p:nvSpPr>
        <p:spPr/>
        <p:txBody>
          <a:bodyPr/>
          <a:lstStyle/>
          <a:p>
            <a:r>
              <a:rPr lang="en-GB" b="1" dirty="0"/>
              <a:t>Research question</a:t>
            </a:r>
          </a:p>
        </p:txBody>
      </p:sp>
      <p:sp>
        <p:nvSpPr>
          <p:cNvPr id="3" name="Content Placeholder 2">
            <a:extLst>
              <a:ext uri="{FF2B5EF4-FFF2-40B4-BE49-F238E27FC236}">
                <a16:creationId xmlns:a16="http://schemas.microsoft.com/office/drawing/2014/main" id="{A98078F4-7C12-EE72-5EED-6A18A4BE7A03}"/>
              </a:ext>
            </a:extLst>
          </p:cNvPr>
          <p:cNvSpPr>
            <a:spLocks noGrp="1"/>
          </p:cNvSpPr>
          <p:nvPr>
            <p:ph idx="1"/>
          </p:nvPr>
        </p:nvSpPr>
        <p:spPr/>
        <p:txBody>
          <a:bodyPr>
            <a:normAutofit/>
          </a:bodyPr>
          <a:lstStyle/>
          <a:p>
            <a:pPr marL="0" indent="0">
              <a:buNone/>
            </a:pPr>
            <a:r>
              <a:rPr lang="en-GB" dirty="0"/>
              <a:t>How do professional services staff perceive and experience their collaboration with EAP colleagues?</a:t>
            </a:r>
          </a:p>
        </p:txBody>
      </p:sp>
    </p:spTree>
    <p:extLst>
      <p:ext uri="{BB962C8B-B14F-4D97-AF65-F5344CB8AC3E}">
        <p14:creationId xmlns:p14="http://schemas.microsoft.com/office/powerpoint/2010/main" val="14749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DBDF6-99F2-6442-028B-58DEEA7C4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B6125-5C7D-9434-E669-9B7EC497BB88}"/>
              </a:ext>
            </a:extLst>
          </p:cNvPr>
          <p:cNvSpPr>
            <a:spLocks noGrp="1"/>
          </p:cNvSpPr>
          <p:nvPr>
            <p:ph type="title"/>
          </p:nvPr>
        </p:nvSpPr>
        <p:spPr/>
        <p:txBody>
          <a:bodyPr/>
          <a:lstStyle/>
          <a:p>
            <a:r>
              <a:rPr lang="en-GB" b="1" dirty="0"/>
              <a:t>Methodology</a:t>
            </a:r>
          </a:p>
        </p:txBody>
      </p:sp>
      <p:sp>
        <p:nvSpPr>
          <p:cNvPr id="3" name="Content Placeholder 2">
            <a:extLst>
              <a:ext uri="{FF2B5EF4-FFF2-40B4-BE49-F238E27FC236}">
                <a16:creationId xmlns:a16="http://schemas.microsoft.com/office/drawing/2014/main" id="{D4861EF9-FD40-D92E-47ED-12A3A165DC6D}"/>
              </a:ext>
            </a:extLst>
          </p:cNvPr>
          <p:cNvSpPr>
            <a:spLocks noGrp="1"/>
          </p:cNvSpPr>
          <p:nvPr>
            <p:ph idx="1"/>
          </p:nvPr>
        </p:nvSpPr>
        <p:spPr/>
        <p:txBody>
          <a:bodyPr>
            <a:normAutofit/>
          </a:bodyPr>
          <a:lstStyle/>
          <a:p>
            <a:pPr marL="0" indent="0">
              <a:buNone/>
            </a:pPr>
            <a:r>
              <a:rPr lang="en-GB" dirty="0"/>
              <a:t>I interviewed six PS colleagues within my own centre and carried out inductive analysis of the transcripts to establish themes.</a:t>
            </a:r>
          </a:p>
        </p:txBody>
      </p:sp>
    </p:spTree>
    <p:extLst>
      <p:ext uri="{BB962C8B-B14F-4D97-AF65-F5344CB8AC3E}">
        <p14:creationId xmlns:p14="http://schemas.microsoft.com/office/powerpoint/2010/main" val="13308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9CBB7-2C5B-6900-3102-A83E741F1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3D0F0-E3D6-F09A-C79F-074B57330195}"/>
              </a:ext>
            </a:extLst>
          </p:cNvPr>
          <p:cNvSpPr>
            <a:spLocks noGrp="1"/>
          </p:cNvSpPr>
          <p:nvPr>
            <p:ph type="title"/>
          </p:nvPr>
        </p:nvSpPr>
        <p:spPr/>
        <p:txBody>
          <a:bodyPr/>
          <a:lstStyle/>
          <a:p>
            <a:r>
              <a:rPr lang="en-GB" b="1" dirty="0"/>
              <a:t>Theme 1</a:t>
            </a:r>
          </a:p>
        </p:txBody>
      </p:sp>
      <p:sp>
        <p:nvSpPr>
          <p:cNvPr id="3" name="Content Placeholder 2">
            <a:extLst>
              <a:ext uri="{FF2B5EF4-FFF2-40B4-BE49-F238E27FC236}">
                <a16:creationId xmlns:a16="http://schemas.microsoft.com/office/drawing/2014/main" id="{9488C5B1-F943-40B8-C8FC-33BC65894625}"/>
              </a:ext>
            </a:extLst>
          </p:cNvPr>
          <p:cNvSpPr>
            <a:spLocks noGrp="1"/>
          </p:cNvSpPr>
          <p:nvPr>
            <p:ph idx="1"/>
          </p:nvPr>
        </p:nvSpPr>
        <p:spPr/>
        <p:txBody>
          <a:bodyPr>
            <a:normAutofit/>
          </a:bodyPr>
          <a:lstStyle/>
          <a:p>
            <a:pPr marL="0" indent="0">
              <a:buNone/>
            </a:pPr>
            <a:r>
              <a:rPr lang="en-GB" b="1" dirty="0"/>
              <a:t>Strong identification with academic mission</a:t>
            </a:r>
          </a:p>
          <a:p>
            <a:pPr marL="0" indent="0">
              <a:buNone/>
            </a:pPr>
            <a:endParaRPr lang="en-GB" dirty="0"/>
          </a:p>
          <a:p>
            <a:pPr marL="0" indent="0">
              <a:buNone/>
            </a:pPr>
            <a:r>
              <a:rPr lang="en-GB" dirty="0"/>
              <a:t>‘</a:t>
            </a:r>
            <a:r>
              <a:rPr lang="en-GB" i="1" dirty="0"/>
              <a:t>Collegiality and communication between academic and PS staff is always quite strong, and I don't think there’s a separation of roles like there is in maybe other areas of the University or other universities. I've worked in the academic side, and the admin side have been quite separate and different, I suppose, with less communication. But that's not </a:t>
            </a:r>
            <a:r>
              <a:rPr lang="en-GB" i="1" dirty="0" err="1"/>
              <a:t>not</a:t>
            </a:r>
            <a:r>
              <a:rPr lang="en-GB" i="1" dirty="0"/>
              <a:t> quite true here.’</a:t>
            </a:r>
            <a:endParaRPr lang="en-GB" dirty="0"/>
          </a:p>
        </p:txBody>
      </p:sp>
    </p:spTree>
    <p:extLst>
      <p:ext uri="{BB962C8B-B14F-4D97-AF65-F5344CB8AC3E}">
        <p14:creationId xmlns:p14="http://schemas.microsoft.com/office/powerpoint/2010/main" val="26125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50368-8581-8EB1-7AF4-2BDFDF1A8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A8ABC-AC8A-A049-84AB-FBAEBD82214E}"/>
              </a:ext>
            </a:extLst>
          </p:cNvPr>
          <p:cNvSpPr>
            <a:spLocks noGrp="1"/>
          </p:cNvSpPr>
          <p:nvPr>
            <p:ph type="title"/>
          </p:nvPr>
        </p:nvSpPr>
        <p:spPr/>
        <p:txBody>
          <a:bodyPr/>
          <a:lstStyle/>
          <a:p>
            <a:r>
              <a:rPr lang="en-GB" b="1" dirty="0"/>
              <a:t>Theme 2</a:t>
            </a:r>
          </a:p>
        </p:txBody>
      </p:sp>
      <p:sp>
        <p:nvSpPr>
          <p:cNvPr id="3" name="Content Placeholder 2">
            <a:extLst>
              <a:ext uri="{FF2B5EF4-FFF2-40B4-BE49-F238E27FC236}">
                <a16:creationId xmlns:a16="http://schemas.microsoft.com/office/drawing/2014/main" id="{5DB66AC3-2129-EF9A-1B0C-090761445540}"/>
              </a:ext>
            </a:extLst>
          </p:cNvPr>
          <p:cNvSpPr>
            <a:spLocks noGrp="1"/>
          </p:cNvSpPr>
          <p:nvPr>
            <p:ph idx="1"/>
          </p:nvPr>
        </p:nvSpPr>
        <p:spPr/>
        <p:txBody>
          <a:bodyPr>
            <a:normAutofit/>
          </a:bodyPr>
          <a:lstStyle/>
          <a:p>
            <a:pPr marL="0" indent="0">
              <a:buNone/>
            </a:pPr>
            <a:r>
              <a:rPr lang="en-GB" b="1" dirty="0"/>
              <a:t>Partial role awareness</a:t>
            </a:r>
          </a:p>
          <a:p>
            <a:pPr marL="0" indent="0">
              <a:buNone/>
            </a:pPr>
            <a:endParaRPr lang="en-GB" dirty="0"/>
          </a:p>
          <a:p>
            <a:pPr marL="0" indent="0">
              <a:buNone/>
            </a:pPr>
            <a:r>
              <a:rPr lang="en-GB" dirty="0"/>
              <a:t>‘</a:t>
            </a:r>
            <a:r>
              <a:rPr lang="en-GB" i="1" dirty="0"/>
              <a:t>I remember going in and explaining a bit about my role and sort of delivering a presentation, and I think that a lot of the colleagues fed back that they weren't even aware of really what my role entailed</a:t>
            </a:r>
            <a:r>
              <a:rPr lang="en-GB" dirty="0"/>
              <a:t>.’ </a:t>
            </a:r>
          </a:p>
        </p:txBody>
      </p:sp>
    </p:spTree>
    <p:extLst>
      <p:ext uri="{BB962C8B-B14F-4D97-AF65-F5344CB8AC3E}">
        <p14:creationId xmlns:p14="http://schemas.microsoft.com/office/powerpoint/2010/main" val="28786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1C8-E118-C534-D3C5-243DB8B57D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3F930-60E7-92AC-7E78-DCE8CCAADDE5}"/>
              </a:ext>
            </a:extLst>
          </p:cNvPr>
          <p:cNvSpPr>
            <a:spLocks noGrp="1"/>
          </p:cNvSpPr>
          <p:nvPr>
            <p:ph type="title"/>
          </p:nvPr>
        </p:nvSpPr>
        <p:spPr/>
        <p:txBody>
          <a:bodyPr/>
          <a:lstStyle/>
          <a:p>
            <a:r>
              <a:rPr lang="en-GB" b="1" dirty="0"/>
              <a:t>Theme 3</a:t>
            </a:r>
          </a:p>
        </p:txBody>
      </p:sp>
      <p:sp>
        <p:nvSpPr>
          <p:cNvPr id="3" name="Content Placeholder 2">
            <a:extLst>
              <a:ext uri="{FF2B5EF4-FFF2-40B4-BE49-F238E27FC236}">
                <a16:creationId xmlns:a16="http://schemas.microsoft.com/office/drawing/2014/main" id="{D39E9A1E-7D9E-AC64-E5D7-EF398A94CC12}"/>
              </a:ext>
            </a:extLst>
          </p:cNvPr>
          <p:cNvSpPr>
            <a:spLocks noGrp="1"/>
          </p:cNvSpPr>
          <p:nvPr>
            <p:ph idx="1"/>
          </p:nvPr>
        </p:nvSpPr>
        <p:spPr/>
        <p:txBody>
          <a:bodyPr>
            <a:normAutofit/>
          </a:bodyPr>
          <a:lstStyle/>
          <a:p>
            <a:pPr marL="0" indent="0">
              <a:buNone/>
            </a:pPr>
            <a:r>
              <a:rPr lang="en-GB" b="1" dirty="0"/>
              <a:t>Limited resource </a:t>
            </a:r>
          </a:p>
          <a:p>
            <a:pPr marL="0" indent="0">
              <a:buNone/>
            </a:pPr>
            <a:endParaRPr lang="en-GB" dirty="0"/>
          </a:p>
          <a:p>
            <a:pPr marL="0" indent="0">
              <a:buNone/>
            </a:pPr>
            <a:r>
              <a:rPr lang="en-GB" dirty="0"/>
              <a:t>‘W</a:t>
            </a:r>
            <a:r>
              <a:rPr lang="en-GB" i="1" dirty="0"/>
              <a:t>e're always getting a bit squeezed in terms of how many staff we have, because I don't think the wider university necessarily understands our processes because they are quite unique.</a:t>
            </a:r>
            <a:r>
              <a:rPr lang="en-GB" dirty="0"/>
              <a:t>’</a:t>
            </a:r>
          </a:p>
        </p:txBody>
      </p:sp>
    </p:spTree>
    <p:extLst>
      <p:ext uri="{BB962C8B-B14F-4D97-AF65-F5344CB8AC3E}">
        <p14:creationId xmlns:p14="http://schemas.microsoft.com/office/powerpoint/2010/main" val="33571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DA3FF-8B56-46E8-4CDA-EB9B6EDE7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B24DC-2182-ECCA-8C9A-DF2C382751FA}"/>
              </a:ext>
            </a:extLst>
          </p:cNvPr>
          <p:cNvSpPr>
            <a:spLocks noGrp="1"/>
          </p:cNvSpPr>
          <p:nvPr>
            <p:ph type="title"/>
          </p:nvPr>
        </p:nvSpPr>
        <p:spPr/>
        <p:txBody>
          <a:bodyPr>
            <a:normAutofit/>
          </a:bodyPr>
          <a:lstStyle/>
          <a:p>
            <a:r>
              <a:rPr lang="en-US" b="1" dirty="0"/>
              <a:t>Tentative take-away point</a:t>
            </a:r>
          </a:p>
        </p:txBody>
      </p:sp>
      <p:sp>
        <p:nvSpPr>
          <p:cNvPr id="3" name="Content Placeholder 2">
            <a:extLst>
              <a:ext uri="{FF2B5EF4-FFF2-40B4-BE49-F238E27FC236}">
                <a16:creationId xmlns:a16="http://schemas.microsoft.com/office/drawing/2014/main" id="{C6873C11-EF1C-890F-4D9A-FB8CF9B2AF93}"/>
              </a:ext>
            </a:extLst>
          </p:cNvPr>
          <p:cNvSpPr>
            <a:spLocks noGrp="1"/>
          </p:cNvSpPr>
          <p:nvPr>
            <p:ph idx="1"/>
          </p:nvPr>
        </p:nvSpPr>
        <p:spPr/>
        <p:txBody>
          <a:bodyPr>
            <a:noAutofit/>
          </a:bodyPr>
          <a:lstStyle/>
          <a:p>
            <a:pPr marL="0" indent="0">
              <a:buNone/>
            </a:pPr>
            <a:r>
              <a:rPr lang="en-GB" sz="4400" dirty="0">
                <a:solidFill>
                  <a:srgbClr val="000000"/>
                </a:solidFill>
                <a:latin typeface="Calibri" panose="020F0502020204030204" pitchFamily="34" charset="0"/>
                <a:ea typeface="Calibri" panose="020F0502020204030204" pitchFamily="34" charset="0"/>
              </a:rPr>
              <a:t>The collaboration found between EAP and PS colleagues may be strong because EAP is less defined than other academic disciplines, encouraging non-delineated roles and more open communication.</a:t>
            </a:r>
          </a:p>
          <a:p>
            <a:endParaRPr lang="en-GB" sz="3600" dirty="0">
              <a:solidFill>
                <a:srgbClr val="000000"/>
              </a:solidFill>
              <a:latin typeface="Calibri" panose="020F0502020204030204" pitchFamily="34" charset="0"/>
            </a:endParaRPr>
          </a:p>
          <a:p>
            <a:endParaRPr lang="en-GB" sz="3600" dirty="0">
              <a:solidFill>
                <a:srgbClr val="000000"/>
              </a:solidFill>
              <a:latin typeface="Calibri" panose="020F0502020204030204" pitchFamily="34" charset="0"/>
            </a:endParaRPr>
          </a:p>
          <a:p>
            <a:pPr marL="0" indent="0">
              <a:buNone/>
            </a:pPr>
            <a:br>
              <a:rPr lang="en-GB" sz="3600" dirty="0">
                <a:solidFill>
                  <a:srgbClr val="000000"/>
                </a:solidFill>
                <a:latin typeface="Calibri" panose="020F0502020204030204" pitchFamily="34" charset="0"/>
              </a:rPr>
            </a:br>
            <a:endParaRPr lang="en-US" sz="3600" dirty="0"/>
          </a:p>
        </p:txBody>
      </p:sp>
    </p:spTree>
    <p:extLst>
      <p:ext uri="{BB962C8B-B14F-4D97-AF65-F5344CB8AC3E}">
        <p14:creationId xmlns:p14="http://schemas.microsoft.com/office/powerpoint/2010/main" val="42904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1143000"/>
          </a:xfrm>
        </p:spPr>
        <p:txBody>
          <a:bodyPr>
            <a:normAutofit/>
          </a:bodyPr>
          <a:lstStyle/>
          <a:p>
            <a:r>
              <a:rPr lang="en-GB" sz="3200" b="1" dirty="0">
                <a:latin typeface="Arial" panose="020B0604020202020204" pitchFamily="34" charset="0"/>
                <a:cs typeface="Arial" panose="020B0604020202020204" pitchFamily="34" charset="0"/>
              </a:rPr>
              <a:t>References</a:t>
            </a:r>
          </a:p>
        </p:txBody>
      </p:sp>
      <p:sp>
        <p:nvSpPr>
          <p:cNvPr id="5" name="Content Placeholder 4"/>
          <p:cNvSpPr>
            <a:spLocks noGrp="1"/>
          </p:cNvSpPr>
          <p:nvPr>
            <p:ph idx="1"/>
          </p:nvPr>
        </p:nvSpPr>
        <p:spPr>
          <a:xfrm>
            <a:off x="1703512" y="1124745"/>
            <a:ext cx="8856984" cy="5001419"/>
          </a:xfrm>
        </p:spPr>
        <p:txBody>
          <a:bodyPr>
            <a:normAutofit/>
          </a:bodyPr>
          <a:lstStyle/>
          <a:p>
            <a:pPr marL="0" indent="0">
              <a:lnSpc>
                <a:spcPct val="120000"/>
              </a:lnSpc>
              <a:spcBef>
                <a:spcPts val="0"/>
              </a:spcBef>
              <a:buNone/>
            </a:pPr>
            <a:r>
              <a:rPr lang="en-GB" sz="1800" dirty="0"/>
              <a:t>HESA. (2025). </a:t>
            </a:r>
            <a:r>
              <a:rPr lang="en-GB" sz="1800" i="1" dirty="0"/>
              <a:t>Who’s working in HE? </a:t>
            </a:r>
            <a:r>
              <a:rPr lang="en-GB" sz="1800" dirty="0">
                <a:hlinkClick r:id="rId2"/>
              </a:rPr>
              <a:t>https://www.hesa.ac.uk/data-and-analysis - </a:t>
            </a:r>
            <a:endParaRPr lang="en-GB" sz="1800" dirty="0"/>
          </a:p>
          <a:p>
            <a:pPr marL="0" indent="0">
              <a:lnSpc>
                <a:spcPct val="120000"/>
              </a:lnSpc>
              <a:spcBef>
                <a:spcPts val="0"/>
              </a:spcBef>
              <a:buNone/>
            </a:pPr>
            <a:endParaRPr lang="en-GB" sz="18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GB" sz="1800" kern="100" dirty="0">
                <a:ea typeface="Aptos" panose="020B0004020202020204" pitchFamily="34" charset="0"/>
                <a:cs typeface="Times New Roman" panose="02020603050405020304" pitchFamily="18" charset="0"/>
              </a:rPr>
              <a:t>Watermeyer, R., Knight, C., Crick, T., &amp; Borras, M. (2023). ‘Living at work’: COVID-19, remote-working and the </a:t>
            </a:r>
            <a:r>
              <a:rPr lang="en-GB" sz="1800" kern="100" dirty="0" err="1">
                <a:ea typeface="Aptos" panose="020B0004020202020204" pitchFamily="34" charset="0"/>
                <a:cs typeface="Times New Roman" panose="02020603050405020304" pitchFamily="18" charset="0"/>
              </a:rPr>
              <a:t>spatio</a:t>
            </a:r>
            <a:r>
              <a:rPr lang="en-GB" sz="1800" kern="100" dirty="0">
                <a:ea typeface="Aptos" panose="020B0004020202020204" pitchFamily="34" charset="0"/>
                <a:cs typeface="Times New Roman" panose="02020603050405020304" pitchFamily="18" charset="0"/>
              </a:rPr>
              <a:t>-relational reorganisation of professional services in UK universities. </a:t>
            </a:r>
            <a:r>
              <a:rPr lang="en-GB" sz="1800" i="1" kern="100" dirty="0">
                <a:ea typeface="Aptos" panose="020B0004020202020204" pitchFamily="34" charset="0"/>
                <a:cs typeface="Times New Roman" panose="02020603050405020304" pitchFamily="18" charset="0"/>
              </a:rPr>
              <a:t>Higher Education</a:t>
            </a:r>
            <a:r>
              <a:rPr lang="en-GB" sz="1800" kern="100" dirty="0">
                <a:ea typeface="Aptos" panose="020B0004020202020204" pitchFamily="34" charset="0"/>
                <a:cs typeface="Times New Roman" panose="02020603050405020304" pitchFamily="18" charset="0"/>
              </a:rPr>
              <a:t>, </a:t>
            </a:r>
            <a:r>
              <a:rPr lang="en-GB" sz="1800" i="1" kern="100" dirty="0">
                <a:ea typeface="Aptos" panose="020B0004020202020204" pitchFamily="34" charset="0"/>
                <a:cs typeface="Times New Roman" panose="02020603050405020304" pitchFamily="18" charset="0"/>
              </a:rPr>
              <a:t>85</a:t>
            </a:r>
            <a:r>
              <a:rPr lang="en-GB" sz="1800" kern="100" dirty="0">
                <a:ea typeface="Aptos" panose="020B0004020202020204" pitchFamily="34" charset="0"/>
                <a:cs typeface="Times New Roman" panose="02020603050405020304" pitchFamily="18" charset="0"/>
              </a:rPr>
              <a:t>(6), 1317–1336.</a:t>
            </a:r>
          </a:p>
          <a:p>
            <a:pPr marL="0" indent="0">
              <a:lnSpc>
                <a:spcPct val="120000"/>
              </a:lnSpc>
              <a:spcBef>
                <a:spcPts val="0"/>
              </a:spcBef>
              <a:buNone/>
            </a:pPr>
            <a:endParaRPr lang="en-GB" sz="1800" kern="100" dirty="0">
              <a:ea typeface="Aptos" panose="020B0004020202020204" pitchFamily="34" charset="0"/>
              <a:cs typeface="Times New Roman" panose="02020603050405020304" pitchFamily="18" charset="0"/>
            </a:endParaRPr>
          </a:p>
          <a:p>
            <a:pPr marL="0" indent="0">
              <a:lnSpc>
                <a:spcPct val="120000"/>
              </a:lnSpc>
              <a:spcBef>
                <a:spcPts val="0"/>
              </a:spcBef>
              <a:buNone/>
            </a:pPr>
            <a:r>
              <a:rPr lang="en-GB" sz="1800" dirty="0">
                <a:ea typeface="Aptos" panose="020B0004020202020204" pitchFamily="34" charset="0"/>
                <a:cs typeface="Times New Roman" panose="02020603050405020304" pitchFamily="18" charset="0"/>
              </a:rPr>
              <a:t>Whitchurch, C. (2018). Being a higher education professional today: Working in a third space. In C. </a:t>
            </a:r>
            <a:r>
              <a:rPr lang="en-GB" sz="1800" dirty="0" err="1">
                <a:ea typeface="Aptos" panose="020B0004020202020204" pitchFamily="34" charset="0"/>
                <a:cs typeface="Times New Roman" panose="02020603050405020304" pitchFamily="18" charset="0"/>
              </a:rPr>
              <a:t>Bossu</a:t>
            </a:r>
            <a:r>
              <a:rPr lang="en-GB" sz="1800" dirty="0">
                <a:ea typeface="Aptos" panose="020B0004020202020204" pitchFamily="34" charset="0"/>
                <a:cs typeface="Times New Roman" panose="02020603050405020304" pitchFamily="18" charset="0"/>
              </a:rPr>
              <a:t>, N. Brown, &amp; V. Warren (Eds.), </a:t>
            </a:r>
            <a:r>
              <a:rPr lang="en-GB" sz="1800" i="1" dirty="0">
                <a:ea typeface="Aptos" panose="020B0004020202020204" pitchFamily="34" charset="0"/>
                <a:cs typeface="Times New Roman" panose="02020603050405020304" pitchFamily="18" charset="0"/>
              </a:rPr>
              <a:t>Professional and support staff in higher education</a:t>
            </a:r>
            <a:r>
              <a:rPr lang="en-GB" sz="1800" dirty="0">
                <a:ea typeface="Aptos" panose="020B0004020202020204" pitchFamily="34" charset="0"/>
                <a:cs typeface="Times New Roman" panose="02020603050405020304" pitchFamily="18" charset="0"/>
              </a:rPr>
              <a:t> (pp. 11–21). Springer Singapore</a:t>
            </a:r>
            <a:r>
              <a:rPr lang="en-GB" sz="1800" kern="100" dirty="0">
                <a:ea typeface="Aptos" panose="020B0004020202020204" pitchFamily="34" charset="0"/>
                <a:cs typeface="Times New Roman" panose="02020603050405020304" pitchFamily="18" charset="0"/>
              </a:rPr>
              <a:t>.</a:t>
            </a:r>
          </a:p>
          <a:p>
            <a:pPr marL="0" indent="0">
              <a:lnSpc>
                <a:spcPct val="120000"/>
              </a:lnSpc>
              <a:spcBef>
                <a:spcPts val="0"/>
              </a:spcBef>
              <a:buNone/>
            </a:pPr>
            <a:endParaRPr lang="en-GB" sz="1800" dirty="0">
              <a:solidFill>
                <a:srgbClr val="3A3A3A"/>
              </a:solidFill>
              <a:latin typeface="Arial" panose="020B0604020202020204" pitchFamily="34" charset="0"/>
              <a:cs typeface="Arial" panose="020B0604020202020204" pitchFamily="34" charset="0"/>
            </a:endParaRPr>
          </a:p>
          <a:p>
            <a:pPr marL="0" indent="0">
              <a:lnSpc>
                <a:spcPct val="120000"/>
              </a:lnSpc>
              <a:spcBef>
                <a:spcPts val="0"/>
              </a:spcBef>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pPr>
            <a:endParaRPr lang="en-GB" sz="1800" dirty="0">
              <a:latin typeface="+mj-lt"/>
              <a:ea typeface="Calibri" panose="020F0502020204030204" pitchFamily="34" charset="0"/>
              <a:cs typeface="Times New Roman" panose="02020603050405020304" pitchFamily="18" charset="0"/>
            </a:endParaRPr>
          </a:p>
          <a:p>
            <a:pPr marL="0" indent="0">
              <a:lnSpc>
                <a:spcPct val="120000"/>
              </a:lnSpc>
              <a:spcBef>
                <a:spcPts val="0"/>
              </a:spcBef>
              <a:buNone/>
            </a:pPr>
            <a:r>
              <a:rPr lang="en-GB" sz="1800" dirty="0">
                <a:latin typeface="Arial" panose="020B0604020202020204" pitchFamily="34" charset="0"/>
                <a:cs typeface="Arial" panose="020B0604020202020204" pitchFamily="34" charset="0"/>
              </a:rPr>
              <a:t>	</a:t>
            </a:r>
            <a:r>
              <a:rPr lang="en-GB"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4525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6C5B3636-1D6A-AEA1-07F5-88B8FC5DFB21}"/>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B7BD091C-CF85-ECA1-0BD5-97589CFA9A43}"/>
              </a:ext>
            </a:extLst>
          </p:cNvPr>
          <p:cNvSpPr>
            <a:spLocks noGrp="1"/>
          </p:cNvSpPr>
          <p:nvPr>
            <p:ph type="title"/>
          </p:nvPr>
        </p:nvSpPr>
        <p:spPr>
          <a:xfrm>
            <a:off x="359999" y="748220"/>
            <a:ext cx="11409546" cy="1205271"/>
          </a:xfrm>
        </p:spPr>
        <p:txBody>
          <a:bodyPr/>
          <a:lstStyle/>
          <a:p>
            <a:r>
              <a:rPr lang="en-GB" sz="4000">
                <a:solidFill>
                  <a:srgbClr val="500777"/>
                </a:solidFill>
              </a:rPr>
              <a:t>Findings: Voice, stance and subjectivity  </a:t>
            </a:r>
          </a:p>
        </p:txBody>
      </p:sp>
      <p:sp>
        <p:nvSpPr>
          <p:cNvPr id="5" name="Text Placeholder 4" descr="Text">
            <a:extLst>
              <a:ext uri="{FF2B5EF4-FFF2-40B4-BE49-F238E27FC236}">
                <a16:creationId xmlns:a16="http://schemas.microsoft.com/office/drawing/2014/main" id="{D885C2FA-FA3F-B474-78A3-6E07FECE4115}"/>
              </a:ext>
            </a:extLst>
          </p:cNvPr>
          <p:cNvSpPr>
            <a:spLocks noGrp="1"/>
          </p:cNvSpPr>
          <p:nvPr>
            <p:ph type="body" sz="quarter" idx="13"/>
          </p:nvPr>
        </p:nvSpPr>
        <p:spPr>
          <a:xfrm>
            <a:off x="359999" y="1521082"/>
            <a:ext cx="11347091" cy="3815836"/>
          </a:xfrm>
        </p:spPr>
        <p:txBody>
          <a:bodyPr/>
          <a:lstStyle/>
          <a:p>
            <a:pPr>
              <a:lnSpc>
                <a:spcPct val="100000"/>
              </a:lnSpc>
            </a:pPr>
            <a:r>
              <a:rPr lang="en-GB" sz="2600" b="1" dirty="0">
                <a:solidFill>
                  <a:srgbClr val="500777"/>
                </a:solidFill>
                <a:latin typeface="Calibri"/>
                <a:ea typeface="Calibri"/>
                <a:cs typeface="Calibri"/>
              </a:rPr>
              <a:t>Subjectivity and authorial</a:t>
            </a:r>
            <a:r>
              <a:rPr lang="en-GB" sz="2600" b="1" i="0" dirty="0">
                <a:solidFill>
                  <a:srgbClr val="500777"/>
                </a:solidFill>
                <a:effectLst/>
                <a:latin typeface="Calibri"/>
                <a:ea typeface="Calibri"/>
                <a:cs typeface="Calibri"/>
              </a:rPr>
              <a:t> </a:t>
            </a:r>
            <a:r>
              <a:rPr lang="en-GB" sz="2600" b="1" dirty="0">
                <a:solidFill>
                  <a:srgbClr val="500777"/>
                </a:solidFill>
                <a:latin typeface="Calibri"/>
                <a:ea typeface="Calibri"/>
                <a:cs typeface="Calibri"/>
              </a:rPr>
              <a:t>presence</a:t>
            </a:r>
          </a:p>
          <a:p>
            <a:pPr marL="0" indent="0">
              <a:lnSpc>
                <a:spcPct val="100000"/>
              </a:lnSpc>
              <a:buNone/>
            </a:pPr>
            <a:r>
              <a:rPr lang="en-GB" b="1" dirty="0">
                <a:solidFill>
                  <a:srgbClr val="000000"/>
                </a:solidFill>
                <a:latin typeface="Calibri"/>
                <a:ea typeface="Calibri"/>
                <a:cs typeface="Calibri"/>
              </a:rPr>
              <a:t>A (Film Studies):</a:t>
            </a:r>
            <a:r>
              <a:rPr lang="en-GB" b="0" i="0" dirty="0">
                <a:solidFill>
                  <a:srgbClr val="000000"/>
                </a:solidFill>
                <a:effectLst/>
                <a:latin typeface="Calibri"/>
                <a:ea typeface="Calibri"/>
                <a:cs typeface="Calibri"/>
              </a:rPr>
              <a:t> I think there are big differences between [Communication and Film], although they are both about mass media. I think a Film essay is always more subjective. It will not all depend on the data or words from interviews. Yeah, so there are some of my own opinions about this topic, but it would not be allowed in Communication. Because my study topic was mass communication, so that all depends on data and statistics, and I used some theories to explain this. But during this essay writing process, I think I can explain my own opinions, I can use different scholars’ opinions to explain a plot, to explain an artwork. </a:t>
            </a: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endParaRPr lang="en-GB"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915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nd_ppt_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19536" y="404665"/>
            <a:ext cx="8154168" cy="2431435"/>
          </a:xfrm>
          <a:prstGeom prst="rect">
            <a:avLst/>
          </a:prstGeom>
        </p:spPr>
        <p:txBody>
          <a:bodyPr wrap="square">
            <a:spAutoFit/>
          </a:bodyPr>
          <a:lstStyle/>
          <a:p>
            <a:endParaRPr lang="en-GB" sz="2000" dirty="0">
              <a:solidFill>
                <a:prstClr val="white"/>
              </a:solidFill>
              <a:latin typeface="Arial" panose="020B0604020202020204" pitchFamily="34" charset="0"/>
              <a:cs typeface="Arial" panose="020B0604020202020204" pitchFamily="34" charset="0"/>
            </a:endParaRPr>
          </a:p>
          <a:p>
            <a:r>
              <a:rPr lang="en-GB" sz="3600" dirty="0">
                <a:solidFill>
                  <a:prstClr val="white"/>
                </a:solidFill>
                <a:latin typeface="Calibri" panose="020F0502020204030204" pitchFamily="34" charset="0"/>
              </a:rPr>
              <a:t>wayne.rimmer@manchester.ac.uk</a:t>
            </a:r>
            <a:endParaRPr lang="en-GB" sz="3600" dirty="0">
              <a:solidFill>
                <a:prstClr val="white"/>
              </a:solidFill>
              <a:latin typeface="Arial" panose="020B0604020202020204" pitchFamily="34" charset="0"/>
              <a:cs typeface="Arial" panose="020B0604020202020204" pitchFamily="34" charset="0"/>
            </a:endParaRPr>
          </a:p>
          <a:p>
            <a:endParaRPr lang="en-GB" sz="2000" dirty="0">
              <a:solidFill>
                <a:prstClr val="white"/>
              </a:solidFill>
              <a:latin typeface="Calibri"/>
            </a:endParaRPr>
          </a:p>
          <a:p>
            <a:endParaRPr lang="en-GB" sz="2000" dirty="0">
              <a:solidFill>
                <a:prstClr val="white"/>
              </a:solidFill>
              <a:latin typeface="Calibri"/>
            </a:endParaRPr>
          </a:p>
          <a:p>
            <a:pPr algn="ctr"/>
            <a:endParaRPr lang="en-GB" sz="2800" b="1" dirty="0">
              <a:solidFill>
                <a:prstClr val="white"/>
              </a:solidFill>
              <a:latin typeface="Calibri"/>
            </a:endParaRPr>
          </a:p>
          <a:p>
            <a:pPr algn="ctr"/>
            <a:endParaRPr lang="en-GB" sz="2800" dirty="0">
              <a:solidFill>
                <a:prstClr val="white"/>
              </a:solidFill>
              <a:latin typeface="Calibri"/>
            </a:endParaRPr>
          </a:p>
        </p:txBody>
      </p:sp>
      <p:sp>
        <p:nvSpPr>
          <p:cNvPr id="7" name="TextBox 6"/>
          <p:cNvSpPr txBox="1"/>
          <p:nvPr/>
        </p:nvSpPr>
        <p:spPr>
          <a:xfrm>
            <a:off x="6138863" y="2924944"/>
            <a:ext cx="184731" cy="369332"/>
          </a:xfrm>
          <a:prstGeom prst="rect">
            <a:avLst/>
          </a:prstGeom>
          <a:noFill/>
        </p:spPr>
        <p:txBody>
          <a:bodyPr wrap="none" rtlCol="0">
            <a:spAutoFit/>
          </a:bodyPr>
          <a:lstStyle/>
          <a:p>
            <a:endParaRPr lang="en-GB" dirty="0">
              <a:solidFill>
                <a:prstClr val="black"/>
              </a:solidFill>
              <a:latin typeface="Calibri"/>
            </a:endParaRPr>
          </a:p>
        </p:txBody>
      </p:sp>
      <p:pic>
        <p:nvPicPr>
          <p:cNvPr id="8" name="Picture 7" descr="\\nask.man.ac.uk\home$\Desktop\making-a-difference-banner-with-badge1400x400.jpg"/>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470064"/>
            <a:ext cx="9229725" cy="245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40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3AFC-B255-E7B4-D608-16838F00108C}"/>
              </a:ext>
            </a:extLst>
          </p:cNvPr>
          <p:cNvSpPr>
            <a:spLocks noGrp="1"/>
          </p:cNvSpPr>
          <p:nvPr>
            <p:ph type="ctrTitle"/>
          </p:nvPr>
        </p:nvSpPr>
        <p:spPr>
          <a:xfrm>
            <a:off x="1524000" y="2200276"/>
            <a:ext cx="9144000" cy="3143250"/>
          </a:xfrm>
        </p:spPr>
        <p:txBody>
          <a:bodyPr>
            <a:normAutofit/>
          </a:bodyPr>
          <a:lstStyle/>
          <a:p>
            <a:br>
              <a:rPr lang="en-GB" dirty="0"/>
            </a:br>
            <a:endParaRPr lang="en-GB" dirty="0"/>
          </a:p>
        </p:txBody>
      </p:sp>
      <p:sp>
        <p:nvSpPr>
          <p:cNvPr id="3" name="Subtitle 2">
            <a:extLst>
              <a:ext uri="{FF2B5EF4-FFF2-40B4-BE49-F238E27FC236}">
                <a16:creationId xmlns:a16="http://schemas.microsoft.com/office/drawing/2014/main" id="{CDDED1E8-A747-0A04-087D-43543284E0B8}"/>
              </a:ext>
            </a:extLst>
          </p:cNvPr>
          <p:cNvSpPr>
            <a:spLocks noGrp="1"/>
          </p:cNvSpPr>
          <p:nvPr>
            <p:ph type="subTitle" idx="1"/>
          </p:nvPr>
        </p:nvSpPr>
        <p:spPr>
          <a:xfrm>
            <a:off x="466725" y="1152525"/>
            <a:ext cx="10201275" cy="2446339"/>
          </a:xfrm>
        </p:spPr>
        <p:txBody>
          <a:bodyPr>
            <a:normAutofit/>
          </a:bodyPr>
          <a:lstStyle/>
          <a:p>
            <a:endParaRPr lang="en-GB" b="1" i="1" dirty="0">
              <a:latin typeface="Bradley Hand ITC" panose="03070402050302030203" pitchFamily="66" charset="0"/>
            </a:endParaRPr>
          </a:p>
          <a:p>
            <a:r>
              <a:rPr lang="en-GB" b="1" i="1" dirty="0">
                <a:latin typeface="Bradley Hand ITC" panose="03070402050302030203" pitchFamily="66" charset="0"/>
              </a:rPr>
              <a:t>Margaret Russell</a:t>
            </a:r>
          </a:p>
        </p:txBody>
      </p:sp>
      <p:pic>
        <p:nvPicPr>
          <p:cNvPr id="5" name="Picture 4" descr="A logo of a university of plymouth&#10;&#10;Description automatically generated">
            <a:extLst>
              <a:ext uri="{FF2B5EF4-FFF2-40B4-BE49-F238E27FC236}">
                <a16:creationId xmlns:a16="http://schemas.microsoft.com/office/drawing/2014/main" id="{54C4279A-9A37-959C-A06E-C93CE06E8C7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5309" y="5987846"/>
            <a:ext cx="1120877" cy="870154"/>
          </a:xfrm>
          <a:prstGeom prst="rect">
            <a:avLst/>
          </a:prstGeom>
          <a:noFill/>
        </p:spPr>
      </p:pic>
      <p:pic>
        <p:nvPicPr>
          <p:cNvPr id="6" name="Picture 5" descr="A logo for a cafe&#10;&#10;Description automatically generated">
            <a:extLst>
              <a:ext uri="{FF2B5EF4-FFF2-40B4-BE49-F238E27FC236}">
                <a16:creationId xmlns:a16="http://schemas.microsoft.com/office/drawing/2014/main" id="{B1D3CEE9-86B1-C44F-1DD8-89F5AD3E3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 y="371475"/>
            <a:ext cx="2783287" cy="3057525"/>
          </a:xfrm>
          <a:prstGeom prst="rect">
            <a:avLst/>
          </a:prstGeom>
        </p:spPr>
      </p:pic>
      <p:pic>
        <p:nvPicPr>
          <p:cNvPr id="7" name="Picture 6">
            <a:extLst>
              <a:ext uri="{FF2B5EF4-FFF2-40B4-BE49-F238E27FC236}">
                <a16:creationId xmlns:a16="http://schemas.microsoft.com/office/drawing/2014/main" id="{C3DEA26E-08AB-128C-D384-37FDE643B3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5225" y="476250"/>
            <a:ext cx="4210050" cy="2620962"/>
          </a:xfrm>
          <a:prstGeom prst="rect">
            <a:avLst/>
          </a:prstGeom>
          <a:noFill/>
          <a:ln>
            <a:noFill/>
          </a:ln>
        </p:spPr>
      </p:pic>
      <p:pic>
        <p:nvPicPr>
          <p:cNvPr id="8" name="Content Placeholder 4">
            <a:extLst>
              <a:ext uri="{FF2B5EF4-FFF2-40B4-BE49-F238E27FC236}">
                <a16:creationId xmlns:a16="http://schemas.microsoft.com/office/drawing/2014/main" id="{EB1E37AE-8156-460E-DBC1-D5EDFCDD68F8}"/>
              </a:ext>
            </a:extLst>
          </p:cNvPr>
          <p:cNvPicPr>
            <a:picLocks noChangeAspect="1"/>
          </p:cNvPicPr>
          <p:nvPr/>
        </p:nvPicPr>
        <p:blipFill>
          <a:blip r:embed="rId5"/>
          <a:stretch>
            <a:fillRect/>
          </a:stretch>
        </p:blipFill>
        <p:spPr>
          <a:xfrm>
            <a:off x="371475" y="3613148"/>
            <a:ext cx="9753600" cy="3143250"/>
          </a:xfrm>
          <a:prstGeom prst="rect">
            <a:avLst/>
          </a:prstGeom>
        </p:spPr>
      </p:pic>
    </p:spTree>
    <p:extLst>
      <p:ext uri="{BB962C8B-B14F-4D97-AF65-F5344CB8AC3E}">
        <p14:creationId xmlns:p14="http://schemas.microsoft.com/office/powerpoint/2010/main" val="3465125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77C976-51B8-C6B2-CD18-BEB2FC0E5477}"/>
              </a:ext>
            </a:extLst>
          </p:cNvPr>
          <p:cNvSpPr>
            <a:spLocks noGrp="1"/>
          </p:cNvSpPr>
          <p:nvPr>
            <p:ph idx="1"/>
          </p:nvPr>
        </p:nvSpPr>
        <p:spPr>
          <a:xfrm>
            <a:off x="838200" y="713232"/>
            <a:ext cx="10515600" cy="5463731"/>
          </a:xfrm>
        </p:spPr>
        <p:txBody>
          <a:bodyPr>
            <a:normAutofit/>
          </a:bodyPr>
          <a:lstStyle/>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The Languages Café is one of the cultural flagships</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of the University of Plymouth.</a:t>
            </a:r>
          </a:p>
          <a:p>
            <a:pPr marL="0" indent="0">
              <a:buNone/>
            </a:pPr>
            <a:r>
              <a:rPr lang="en-GB" sz="2400" dirty="0">
                <a:latin typeface="Calibri" panose="020F0502020204030204" pitchFamily="34" charset="0"/>
                <a:ea typeface="Calibri" panose="020F0502020204030204" pitchFamily="34" charset="0"/>
                <a:cs typeface="Times New Roman" panose="02020603050405020304" pitchFamily="18" charset="0"/>
              </a:rPr>
              <a:t>It</a:t>
            </a:r>
            <a:r>
              <a:rPr lang="en-GB" sz="2400" dirty="0">
                <a:effectLst/>
                <a:latin typeface="Calibri" panose="020F0502020204030204" pitchFamily="34" charset="0"/>
                <a:ea typeface="Calibri" panose="020F0502020204030204" pitchFamily="34" charset="0"/>
                <a:cs typeface="Times New Roman" panose="02020603050405020304" pitchFamily="18" charset="0"/>
              </a:rPr>
              <a:t> began in 2008. </a:t>
            </a:r>
          </a:p>
          <a:p>
            <a:pPr marL="0" indent="0">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Once a week university students, staff, and people </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from the wider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community</a:t>
            </a:r>
            <a:r>
              <a:rPr lang="en-GB" sz="2400" dirty="0">
                <a:effectLst/>
                <a:latin typeface="Calibri" panose="020F0502020204030204" pitchFamily="34" charset="0"/>
                <a:ea typeface="Calibri" panose="020F0502020204030204" pitchFamily="34" charset="0"/>
                <a:cs typeface="Times New Roman" panose="02020603050405020304" pitchFamily="18" charset="0"/>
              </a:rPr>
              <a:t> of Plymouth come together</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for an hour to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co</a:t>
            </a:r>
            <a:r>
              <a:rPr lang="en-GB" sz="2400" dirty="0">
                <a:effectLst/>
                <a:latin typeface="Calibri" panose="020F0502020204030204" pitchFamily="34" charset="0"/>
                <a:ea typeface="Calibri" panose="020F0502020204030204" pitchFamily="34" charset="0"/>
                <a:cs typeface="Times New Roman" panose="02020603050405020304" pitchFamily="18" charset="0"/>
              </a:rPr>
              <a:t>nverse in a language of their choice</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over a cup of coffee, tea and biscuits. </a:t>
            </a:r>
          </a:p>
          <a:p>
            <a:pPr marL="0" indent="0">
              <a:buNone/>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Friendships are formed, a variety of languages are </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practised, and interesting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co</a:t>
            </a:r>
            <a:r>
              <a:rPr lang="en-GB" sz="2400" dirty="0">
                <a:effectLst/>
                <a:latin typeface="Calibri" panose="020F0502020204030204" pitchFamily="34" charset="0"/>
                <a:ea typeface="Calibri" panose="020F0502020204030204" pitchFamily="34" charset="0"/>
                <a:cs typeface="Times New Roman" panose="02020603050405020304" pitchFamily="18" charset="0"/>
              </a:rPr>
              <a:t>nversations are had. </a:t>
            </a:r>
            <a:endParaRPr lang="en-GB" sz="2400" dirty="0"/>
          </a:p>
        </p:txBody>
      </p:sp>
      <p:pic>
        <p:nvPicPr>
          <p:cNvPr id="5" name="Picture 4">
            <a:extLst>
              <a:ext uri="{FF2B5EF4-FFF2-40B4-BE49-F238E27FC236}">
                <a16:creationId xmlns:a16="http://schemas.microsoft.com/office/drawing/2014/main" id="{4071C2C2-1C6D-6DAA-B62E-8B0F951A8176}"/>
              </a:ext>
            </a:extLst>
          </p:cNvPr>
          <p:cNvPicPr>
            <a:picLocks noChangeAspect="1"/>
          </p:cNvPicPr>
          <p:nvPr/>
        </p:nvPicPr>
        <p:blipFill>
          <a:blip r:embed="rId2"/>
          <a:stretch>
            <a:fillRect/>
          </a:stretch>
        </p:blipFill>
        <p:spPr>
          <a:xfrm>
            <a:off x="8020050" y="137160"/>
            <a:ext cx="3601974" cy="6620255"/>
          </a:xfrm>
          <a:prstGeom prst="rect">
            <a:avLst/>
          </a:prstGeom>
        </p:spPr>
      </p:pic>
    </p:spTree>
    <p:extLst>
      <p:ext uri="{BB962C8B-B14F-4D97-AF65-F5344CB8AC3E}">
        <p14:creationId xmlns:p14="http://schemas.microsoft.com/office/powerpoint/2010/main" val="2317576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40E3-3F53-46C7-DDD3-DFB6ACFD6E6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14FF1A6-78BA-EFAD-BC4B-6BD8F975B91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854F762-E63A-8796-5D89-BDFFD066F7F8}"/>
              </a:ext>
            </a:extLst>
          </p:cNvPr>
          <p:cNvPicPr>
            <a:picLocks noChangeAspect="1"/>
          </p:cNvPicPr>
          <p:nvPr/>
        </p:nvPicPr>
        <p:blipFill>
          <a:blip r:embed="rId2"/>
          <a:stretch>
            <a:fillRect/>
          </a:stretch>
        </p:blipFill>
        <p:spPr>
          <a:xfrm>
            <a:off x="190500" y="276225"/>
            <a:ext cx="12001500" cy="5900738"/>
          </a:xfrm>
          <a:prstGeom prst="rect">
            <a:avLst/>
          </a:prstGeom>
        </p:spPr>
      </p:pic>
      <p:sp>
        <p:nvSpPr>
          <p:cNvPr id="7" name="TextBox 6">
            <a:extLst>
              <a:ext uri="{FF2B5EF4-FFF2-40B4-BE49-F238E27FC236}">
                <a16:creationId xmlns:a16="http://schemas.microsoft.com/office/drawing/2014/main" id="{29E82960-FD3E-CA07-7C56-A3E312C2B7EB}"/>
              </a:ext>
            </a:extLst>
          </p:cNvPr>
          <p:cNvSpPr txBox="1"/>
          <p:nvPr/>
        </p:nvSpPr>
        <p:spPr>
          <a:xfrm>
            <a:off x="1025688" y="6236142"/>
            <a:ext cx="94250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https://www.plymouth.ac.uk/services/languages-cafe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logo of a university of plymouth&#10;&#10;Description automatically generated">
            <a:extLst>
              <a:ext uri="{FF2B5EF4-FFF2-40B4-BE49-F238E27FC236}">
                <a16:creationId xmlns:a16="http://schemas.microsoft.com/office/drawing/2014/main" id="{AAC6D269-5A50-F669-2312-50617DE34C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1707" y="6201436"/>
            <a:ext cx="742386" cy="681037"/>
          </a:xfrm>
          <a:prstGeom prst="rect">
            <a:avLst/>
          </a:prstGeom>
          <a:noFill/>
        </p:spPr>
      </p:pic>
    </p:spTree>
    <p:extLst>
      <p:ext uri="{BB962C8B-B14F-4D97-AF65-F5344CB8AC3E}">
        <p14:creationId xmlns:p14="http://schemas.microsoft.com/office/powerpoint/2010/main" val="2811520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B6FA-873A-A91E-6175-3D2680022345}"/>
              </a:ext>
            </a:extLst>
          </p:cNvPr>
          <p:cNvSpPr>
            <a:spLocks noGrp="1"/>
          </p:cNvSpPr>
          <p:nvPr>
            <p:ph type="title"/>
          </p:nvPr>
        </p:nvSpPr>
        <p:spPr/>
        <p:txBody>
          <a:bodyPr/>
          <a:lstStyle/>
          <a:p>
            <a:endParaRPr lang="en-GB"/>
          </a:p>
        </p:txBody>
      </p:sp>
      <p:pic>
        <p:nvPicPr>
          <p:cNvPr id="5" name="Content Placeholder 4" descr="A close-up of a card">
            <a:extLst>
              <a:ext uri="{FF2B5EF4-FFF2-40B4-BE49-F238E27FC236}">
                <a16:creationId xmlns:a16="http://schemas.microsoft.com/office/drawing/2014/main" id="{3DB289F9-7756-CEBE-7721-275E90A56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952" y="365125"/>
            <a:ext cx="10689336" cy="6008243"/>
          </a:xfrm>
        </p:spPr>
      </p:pic>
      <p:pic>
        <p:nvPicPr>
          <p:cNvPr id="6" name="Picture 5" descr="A logo of a university of plymouth&#10;&#10;Description automatically generated">
            <a:extLst>
              <a:ext uri="{FF2B5EF4-FFF2-40B4-BE49-F238E27FC236}">
                <a16:creationId xmlns:a16="http://schemas.microsoft.com/office/drawing/2014/main" id="{DA2D907D-A26F-C7E5-C458-4E53DACA58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3800" y="6130925"/>
            <a:ext cx="828111" cy="723900"/>
          </a:xfrm>
          <a:prstGeom prst="rect">
            <a:avLst/>
          </a:prstGeom>
          <a:noFill/>
        </p:spPr>
      </p:pic>
    </p:spTree>
    <p:extLst>
      <p:ext uri="{BB962C8B-B14F-4D97-AF65-F5344CB8AC3E}">
        <p14:creationId xmlns:p14="http://schemas.microsoft.com/office/powerpoint/2010/main" val="3222095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380F-6A64-9DDB-FD9D-3C415FC013BF}"/>
              </a:ext>
            </a:extLst>
          </p:cNvPr>
          <p:cNvSpPr>
            <a:spLocks noGrp="1"/>
          </p:cNvSpPr>
          <p:nvPr>
            <p:ph type="title"/>
          </p:nvPr>
        </p:nvSpPr>
        <p:spPr>
          <a:xfrm>
            <a:off x="573205" y="209551"/>
            <a:ext cx="11259403" cy="471486"/>
          </a:xfrm>
        </p:spPr>
        <p:txBody>
          <a:bodyPr>
            <a:noAutofit/>
          </a:bodyPr>
          <a:lstStyle/>
          <a:p>
            <a:r>
              <a:rPr lang="en-GB" sz="3600" dirty="0"/>
              <a:t>The art of </a:t>
            </a:r>
            <a:r>
              <a:rPr lang="en-GB" sz="3600" b="1" i="1" dirty="0"/>
              <a:t>co</a:t>
            </a:r>
            <a:r>
              <a:rPr lang="en-GB" sz="3600" dirty="0"/>
              <a:t>mmunication </a:t>
            </a:r>
            <a:r>
              <a:rPr lang="en-GB" sz="1600" dirty="0">
                <a:solidFill>
                  <a:srgbClr val="0070C0"/>
                </a:solidFill>
              </a:rPr>
              <a:t>https://blogs.plymouth.ac.uk/theelcblog/2024/09/19/the-languages-cafe/</a:t>
            </a:r>
          </a:p>
        </p:txBody>
      </p:sp>
      <p:sp>
        <p:nvSpPr>
          <p:cNvPr id="3" name="Content Placeholder 2">
            <a:extLst>
              <a:ext uri="{FF2B5EF4-FFF2-40B4-BE49-F238E27FC236}">
                <a16:creationId xmlns:a16="http://schemas.microsoft.com/office/drawing/2014/main" id="{80F5B009-E9A6-CC57-EE48-717C2DF2D2D3}"/>
              </a:ext>
            </a:extLst>
          </p:cNvPr>
          <p:cNvSpPr>
            <a:spLocks noGrp="1"/>
          </p:cNvSpPr>
          <p:nvPr>
            <p:ph idx="1"/>
          </p:nvPr>
        </p:nvSpPr>
        <p:spPr>
          <a:xfrm>
            <a:off x="838200" y="847726"/>
            <a:ext cx="10515600" cy="5591174"/>
          </a:xfrm>
        </p:spPr>
        <p:txBody>
          <a:bodyPr>
            <a:normAutofit/>
          </a:bodyPr>
          <a:lstStyle/>
          <a:p>
            <a:pPr marL="0" indent="0">
              <a:lnSpc>
                <a:spcPct val="107000"/>
              </a:lnSpc>
              <a:spcAft>
                <a:spcPts val="800"/>
              </a:spcAft>
              <a:buNone/>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nversations are often so much about people’s stories.  </a:t>
            </a:r>
          </a:p>
          <a:p>
            <a:pPr marL="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 sat on the English-speaking table one Wednesday. There were the 2 students from Sudan who recounted their story of leaving civil war-ridden Sudan, the student from Taiwan who learnt all about Sudan, the Engineering student from Korea who had travelled on ships to oil rigs all through Africa and also in the North Sea, and Shirley who is 83, who was born in Kenya and talked to the Sudanese students about the course of the Blue Nile and the White Nile and told them how to count to 10 in Swahili. Myriad of accents all over the world. There was also the lovely Marine student from Yorkshire who had wanted to be a zookeeper and told us that flamingos are pink because of the pink algae they eat.</a:t>
            </a:r>
          </a:p>
          <a:p>
            <a:pPr marL="0" indent="0">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All the while I could hear similarly interesting conversations on other tables in other languages - French, Spanish, German, Portuguese, Italian. What a vibrant cultural mix. What a pleasant hour sharing stories with such varied and interesting people! </a:t>
            </a:r>
            <a:r>
              <a:rPr lang="en-GB" sz="1800" b="0" i="0" dirty="0">
                <a:solidFill>
                  <a:srgbClr val="000000"/>
                </a:solidFill>
                <a:effectLst/>
              </a:rPr>
              <a:t>What a pleasant hour spent</a:t>
            </a:r>
          </a:p>
          <a:p>
            <a:pPr marL="0" indent="0">
              <a:lnSpc>
                <a:spcPct val="107000"/>
              </a:lnSpc>
              <a:spcAft>
                <a:spcPts val="800"/>
              </a:spcAft>
              <a:buNone/>
            </a:pPr>
            <a:r>
              <a:rPr lang="en-GB" sz="1800" b="0" i="0" dirty="0">
                <a:solidFill>
                  <a:srgbClr val="000000"/>
                </a:solidFill>
                <a:effectLst/>
              </a:rPr>
              <a:t> ‘</a:t>
            </a:r>
            <a:r>
              <a:rPr lang="en-GB" sz="1800" b="0" i="0" dirty="0">
                <a:solidFill>
                  <a:srgbClr val="0070C0"/>
                </a:solidFill>
                <a:effectLst/>
              </a:rPr>
              <a:t>where the world worlds’ </a:t>
            </a:r>
            <a:r>
              <a:rPr lang="en-GB" sz="1800" b="0" i="0" dirty="0">
                <a:solidFill>
                  <a:schemeClr val="tx1">
                    <a:lumMod val="65000"/>
                    <a:lumOff val="35000"/>
                  </a:schemeClr>
                </a:solidFill>
                <a:effectLst/>
              </a:rPr>
              <a:t>(Manning, 2019)</a:t>
            </a:r>
            <a:r>
              <a:rPr lang="en-GB" sz="1800" b="0" i="0" dirty="0">
                <a:solidFill>
                  <a:srgbClr val="0070C0"/>
                </a:solidFill>
                <a:effectLst/>
              </a:rPr>
              <a:t>, </a:t>
            </a:r>
          </a:p>
          <a:p>
            <a:pPr marL="0" indent="0">
              <a:lnSpc>
                <a:spcPct val="107000"/>
              </a:lnSpc>
              <a:spcAft>
                <a:spcPts val="800"/>
              </a:spcAft>
              <a:buNone/>
            </a:pPr>
            <a:r>
              <a:rPr lang="en-GB" sz="1800" dirty="0">
                <a:solidFill>
                  <a:srgbClr val="0070C0"/>
                </a:solidFill>
              </a:rPr>
              <a:t>  </a:t>
            </a:r>
            <a:r>
              <a:rPr lang="en-GB" sz="1800" b="0" i="0" dirty="0">
                <a:effectLst/>
              </a:rPr>
              <a:t>and as </a:t>
            </a:r>
            <a:r>
              <a:rPr lang="en-GB" sz="1800" b="0" i="0" dirty="0">
                <a:solidFill>
                  <a:schemeClr val="tx1">
                    <a:lumMod val="65000"/>
                    <a:lumOff val="35000"/>
                  </a:schemeClr>
                </a:solidFill>
                <a:effectLst/>
              </a:rPr>
              <a:t>Haraway (2016) </a:t>
            </a:r>
            <a:r>
              <a:rPr lang="en-GB" sz="1800" b="0" i="0" dirty="0">
                <a:effectLst/>
              </a:rPr>
              <a:t>rightly comments </a:t>
            </a:r>
            <a:r>
              <a:rPr lang="en-GB" sz="1800" b="0" i="0" dirty="0">
                <a:solidFill>
                  <a:srgbClr val="0070C0"/>
                </a:solidFill>
                <a:effectLst/>
              </a:rPr>
              <a:t>‘It matters what stories make worlds, what worlds make stories’.</a:t>
            </a:r>
            <a:endParaRPr lang="en-GB" sz="1800" kern="100" dirty="0">
              <a:solidFill>
                <a:srgbClr val="0070C0"/>
              </a:solidFill>
              <a:effectLst/>
              <a:ea typeface="Calibri" panose="020F0502020204030204" pitchFamily="34" charset="0"/>
              <a:cs typeface="Times New Roman" panose="02020603050405020304" pitchFamily="18" charset="0"/>
            </a:endParaRPr>
          </a:p>
          <a:p>
            <a:pPr marL="0" indent="0" algn="ctr">
              <a:buNone/>
            </a:pPr>
            <a:r>
              <a:rPr lang="en-GB" sz="1800" b="1" dirty="0">
                <a:latin typeface="Bradley Hand ITC" panose="03070402050302030203" pitchFamily="66" charset="0"/>
                <a:ea typeface="Calibri" panose="020F0502020204030204" pitchFamily="34" charset="0"/>
                <a:cs typeface="Times New Roman" panose="02020603050405020304" pitchFamily="18" charset="0"/>
              </a:rPr>
              <a:t>A</a:t>
            </a:r>
            <a:r>
              <a:rPr lang="en-GB" sz="1800" b="1" dirty="0">
                <a:effectLst/>
                <a:latin typeface="Bradley Hand ITC" panose="03070402050302030203" pitchFamily="66" charset="0"/>
                <a:ea typeface="Calibri" panose="020F0502020204030204" pitchFamily="34" charset="0"/>
                <a:cs typeface="Times New Roman" panose="02020603050405020304" pitchFamily="18" charset="0"/>
              </a:rPr>
              <a:t>t the Languages Café </a:t>
            </a:r>
            <a:r>
              <a:rPr lang="en-GB" sz="1800" b="1" dirty="0">
                <a:latin typeface="Bradley Hand ITC" panose="03070402050302030203" pitchFamily="66" charset="0"/>
                <a:ea typeface="Calibri" panose="020F0502020204030204" pitchFamily="34" charset="0"/>
                <a:cs typeface="Times New Roman" panose="02020603050405020304" pitchFamily="18" charset="0"/>
              </a:rPr>
              <a:t>you can </a:t>
            </a:r>
            <a:r>
              <a:rPr lang="en-GB" sz="1800" b="1" dirty="0">
                <a:effectLst/>
                <a:latin typeface="Bradley Hand ITC" panose="03070402050302030203" pitchFamily="66" charset="0"/>
                <a:ea typeface="Calibri" panose="020F0502020204030204" pitchFamily="34" charset="0"/>
                <a:cs typeface="Times New Roman" panose="02020603050405020304" pitchFamily="18" charset="0"/>
              </a:rPr>
              <a:t>immerse yourself in different worlds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p:txBody>
      </p:sp>
      <p:pic>
        <p:nvPicPr>
          <p:cNvPr id="4" name="Picture 3" descr="A logo of a university of plymouth&#10;&#10;Description automatically generated">
            <a:extLst>
              <a:ext uri="{FF2B5EF4-FFF2-40B4-BE49-F238E27FC236}">
                <a16:creationId xmlns:a16="http://schemas.microsoft.com/office/drawing/2014/main" id="{3D8531C0-821B-40DC-AC07-9764B53D3B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1964" y="5987846"/>
            <a:ext cx="990036" cy="870154"/>
          </a:xfrm>
          <a:prstGeom prst="rect">
            <a:avLst/>
          </a:prstGeom>
          <a:noFill/>
        </p:spPr>
      </p:pic>
    </p:spTree>
    <p:extLst>
      <p:ext uri="{BB962C8B-B14F-4D97-AF65-F5344CB8AC3E}">
        <p14:creationId xmlns:p14="http://schemas.microsoft.com/office/powerpoint/2010/main" val="12942225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42B509-5009-35A3-FD2A-443F03B417FD}"/>
              </a:ext>
            </a:extLst>
          </p:cNvPr>
          <p:cNvPicPr>
            <a:picLocks noGrp="1" noChangeAspect="1"/>
          </p:cNvPicPr>
          <p:nvPr>
            <p:ph idx="1"/>
          </p:nvPr>
        </p:nvPicPr>
        <p:blipFill>
          <a:blip r:embed="rId2"/>
          <a:stretch>
            <a:fillRect/>
          </a:stretch>
        </p:blipFill>
        <p:spPr>
          <a:xfrm>
            <a:off x="304800" y="758953"/>
            <a:ext cx="3476625" cy="4480560"/>
          </a:xfrm>
        </p:spPr>
      </p:pic>
      <p:pic>
        <p:nvPicPr>
          <p:cNvPr id="7" name="Picture 6">
            <a:extLst>
              <a:ext uri="{FF2B5EF4-FFF2-40B4-BE49-F238E27FC236}">
                <a16:creationId xmlns:a16="http://schemas.microsoft.com/office/drawing/2014/main" id="{DA385511-31D7-5ADC-FC57-5EF148D35027}"/>
              </a:ext>
            </a:extLst>
          </p:cNvPr>
          <p:cNvPicPr>
            <a:picLocks noChangeAspect="1"/>
          </p:cNvPicPr>
          <p:nvPr/>
        </p:nvPicPr>
        <p:blipFill>
          <a:blip r:embed="rId3"/>
          <a:stretch>
            <a:fillRect/>
          </a:stretch>
        </p:blipFill>
        <p:spPr>
          <a:xfrm>
            <a:off x="3905249" y="1915318"/>
            <a:ext cx="3476625" cy="4171950"/>
          </a:xfrm>
          <a:prstGeom prst="rect">
            <a:avLst/>
          </a:prstGeom>
        </p:spPr>
      </p:pic>
      <p:pic>
        <p:nvPicPr>
          <p:cNvPr id="9" name="Picture 8">
            <a:extLst>
              <a:ext uri="{FF2B5EF4-FFF2-40B4-BE49-F238E27FC236}">
                <a16:creationId xmlns:a16="http://schemas.microsoft.com/office/drawing/2014/main" id="{6F0D5DA2-D7B8-21DB-6989-0229AADDCE3B}"/>
              </a:ext>
            </a:extLst>
          </p:cNvPr>
          <p:cNvPicPr>
            <a:picLocks noChangeAspect="1"/>
          </p:cNvPicPr>
          <p:nvPr/>
        </p:nvPicPr>
        <p:blipFill>
          <a:blip r:embed="rId4"/>
          <a:stretch>
            <a:fillRect/>
          </a:stretch>
        </p:blipFill>
        <p:spPr>
          <a:xfrm>
            <a:off x="7724774" y="896113"/>
            <a:ext cx="3895725" cy="4279392"/>
          </a:xfrm>
          <a:prstGeom prst="rect">
            <a:avLst/>
          </a:prstGeom>
        </p:spPr>
      </p:pic>
      <p:pic>
        <p:nvPicPr>
          <p:cNvPr id="10" name="Picture 9" descr="A logo of a university of plymouth&#10;&#10;Description automatically generated">
            <a:extLst>
              <a:ext uri="{FF2B5EF4-FFF2-40B4-BE49-F238E27FC236}">
                <a16:creationId xmlns:a16="http://schemas.microsoft.com/office/drawing/2014/main" id="{EC064D10-08BD-23E7-B0A8-1351FBEC7B6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0060" y="5987846"/>
            <a:ext cx="1120877" cy="870154"/>
          </a:xfrm>
          <a:prstGeom prst="rect">
            <a:avLst/>
          </a:prstGeom>
          <a:noFill/>
        </p:spPr>
      </p:pic>
    </p:spTree>
    <p:extLst>
      <p:ext uri="{BB962C8B-B14F-4D97-AF65-F5344CB8AC3E}">
        <p14:creationId xmlns:p14="http://schemas.microsoft.com/office/powerpoint/2010/main" val="2493845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ABCF-3FA5-9303-0C90-2EDF799890E7}"/>
              </a:ext>
            </a:extLst>
          </p:cNvPr>
          <p:cNvSpPr>
            <a:spLocks noGrp="1"/>
          </p:cNvSpPr>
          <p:nvPr>
            <p:ph type="title"/>
          </p:nvPr>
        </p:nvSpPr>
        <p:spPr>
          <a:xfrm>
            <a:off x="838200" y="365126"/>
            <a:ext cx="10515600" cy="903838"/>
          </a:xfrm>
        </p:spPr>
        <p:txBody>
          <a:bodyPr/>
          <a:lstStyle/>
          <a:p>
            <a:r>
              <a:rPr lang="en-GB" dirty="0">
                <a:solidFill>
                  <a:srgbClr val="0070C0"/>
                </a:solidFill>
              </a:rPr>
              <a:t>Impact/Feedback</a:t>
            </a:r>
          </a:p>
        </p:txBody>
      </p:sp>
      <p:sp>
        <p:nvSpPr>
          <p:cNvPr id="3" name="Content Placeholder 2">
            <a:extLst>
              <a:ext uri="{FF2B5EF4-FFF2-40B4-BE49-F238E27FC236}">
                <a16:creationId xmlns:a16="http://schemas.microsoft.com/office/drawing/2014/main" id="{FB86AE3E-957A-1D32-72FA-A54F8B45C4C8}"/>
              </a:ext>
            </a:extLst>
          </p:cNvPr>
          <p:cNvSpPr>
            <a:spLocks noGrp="1"/>
          </p:cNvSpPr>
          <p:nvPr>
            <p:ph idx="1"/>
          </p:nvPr>
        </p:nvSpPr>
        <p:spPr>
          <a:xfrm>
            <a:off x="303353" y="1979615"/>
            <a:ext cx="10744200" cy="3641722"/>
          </a:xfrm>
        </p:spPr>
        <p:txBody>
          <a:bodyPr>
            <a:normAutofit lnSpcReduction="10000"/>
          </a:bodyPr>
          <a:lstStyle/>
          <a:p>
            <a:r>
              <a:rPr lang="en-GB" i="1" dirty="0"/>
              <a:t>I liked the </a:t>
            </a:r>
            <a:r>
              <a:rPr lang="en-GB" b="1" i="1" dirty="0"/>
              <a:t>community</a:t>
            </a:r>
            <a:r>
              <a:rPr lang="en-GB" i="1" dirty="0"/>
              <a:t> aspect and challenging myself to socialise and improve spoken language in a safe, friendly and </a:t>
            </a:r>
            <a:r>
              <a:rPr lang="en-GB" b="1" i="1" dirty="0"/>
              <a:t>co</a:t>
            </a:r>
            <a:r>
              <a:rPr lang="en-GB" i="1" dirty="0"/>
              <a:t>nvivial atmosphere</a:t>
            </a:r>
          </a:p>
          <a:p>
            <a:r>
              <a:rPr lang="en-GB" i="1" dirty="0"/>
              <a:t>It has great engagement with the </a:t>
            </a:r>
            <a:r>
              <a:rPr lang="en-GB" b="1" i="1" dirty="0"/>
              <a:t>community</a:t>
            </a:r>
          </a:p>
          <a:p>
            <a:r>
              <a:rPr lang="en-GB" i="1" dirty="0"/>
              <a:t>I can make more friends</a:t>
            </a:r>
          </a:p>
          <a:p>
            <a:r>
              <a:rPr lang="en-GB" i="1" dirty="0"/>
              <a:t>A friendly, helpful environment and informal chats</a:t>
            </a:r>
          </a:p>
          <a:p>
            <a:r>
              <a:rPr lang="en-GB" i="1" dirty="0"/>
              <a:t>It’s fun to meet lots of people from different backgrounds and levels of language. I heard a lot about the history and culture of different countries.</a:t>
            </a:r>
          </a:p>
          <a:p>
            <a:endParaRPr lang="en-GB" i="1" dirty="0"/>
          </a:p>
          <a:p>
            <a:endParaRPr lang="en-GB" dirty="0"/>
          </a:p>
        </p:txBody>
      </p:sp>
      <p:pic>
        <p:nvPicPr>
          <p:cNvPr id="4" name="Picture 3" descr="A logo of a university of plymouth&#10;&#10;Description automatically generated">
            <a:extLst>
              <a:ext uri="{FF2B5EF4-FFF2-40B4-BE49-F238E27FC236}">
                <a16:creationId xmlns:a16="http://schemas.microsoft.com/office/drawing/2014/main" id="{54C4279A-9A37-959C-A06E-C93CE06E8C7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1123" y="5987846"/>
            <a:ext cx="1120877" cy="870154"/>
          </a:xfrm>
          <a:prstGeom prst="rect">
            <a:avLst/>
          </a:prstGeom>
          <a:noFill/>
        </p:spPr>
      </p:pic>
      <p:pic>
        <p:nvPicPr>
          <p:cNvPr id="1026" name="Picture 2" descr="How to Keep Team “Love” Alive Across ...">
            <a:extLst>
              <a:ext uri="{FF2B5EF4-FFF2-40B4-BE49-F238E27FC236}">
                <a16:creationId xmlns:a16="http://schemas.microsoft.com/office/drawing/2014/main" id="{776A443F-9275-1380-8050-8917C574A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256439"/>
            <a:ext cx="2747962"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 Love Universal? A Review on ...">
            <a:extLst>
              <a:ext uri="{FF2B5EF4-FFF2-40B4-BE49-F238E27FC236}">
                <a16:creationId xmlns:a16="http://schemas.microsoft.com/office/drawing/2014/main" id="{0DA37F36-8310-F7DE-F52E-4B317FE98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900" y="2876550"/>
            <a:ext cx="1976437" cy="1209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does World Cultures mean to you ...">
            <a:extLst>
              <a:ext uri="{FF2B5EF4-FFF2-40B4-BE49-F238E27FC236}">
                <a16:creationId xmlns:a16="http://schemas.microsoft.com/office/drawing/2014/main" id="{93EAD651-6AAF-4C73-B5E1-0456533AD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6666" y="4991588"/>
            <a:ext cx="2754174" cy="169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00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68" y="507697"/>
            <a:ext cx="10168128" cy="1179576"/>
          </a:xfrm>
        </p:spPr>
        <p:txBody>
          <a:bodyPr vert="horz" lIns="91440" tIns="45720" rIns="91440" bIns="45720" rtlCol="0" anchor="ctr">
            <a:normAutofit/>
          </a:bodyPr>
          <a:lstStyle/>
          <a:p>
            <a:r>
              <a:rPr lang="en-US" sz="3700" b="1" dirty="0"/>
              <a:t>Thank you </a:t>
            </a:r>
            <a:r>
              <a:rPr lang="en-US" sz="3700" b="1" dirty="0">
                <a:sym typeface="Wingdings" panose="05000000000000000000" pitchFamily="2" charset="2"/>
              </a:rPr>
              <a:t></a:t>
            </a:r>
            <a:br>
              <a:rPr lang="en-US" sz="3700" dirty="0"/>
            </a:br>
            <a:endParaRPr lang="en-US" sz="3700" dirty="0"/>
          </a:p>
        </p:txBody>
      </p:sp>
      <p:pic>
        <p:nvPicPr>
          <p:cNvPr id="5" name="Picture 4" descr="Any Questions? &gt; Back2the80s!">
            <a:extLst>
              <a:ext uri="{FF2B5EF4-FFF2-40B4-BE49-F238E27FC236}">
                <a16:creationId xmlns:a16="http://schemas.microsoft.com/office/drawing/2014/main" id="{C85776EF-A817-FBE0-D7E8-6A10D7AC57F0}"/>
              </a:ext>
            </a:extLst>
          </p:cNvPr>
          <p:cNvPicPr>
            <a:picLocks noChangeAspect="1"/>
          </p:cNvPicPr>
          <p:nvPr/>
        </p:nvPicPr>
        <p:blipFill rotWithShape="1">
          <a:blip r:embed="rId2">
            <a:extLst>
              <a:ext uri="{28A0092B-C50C-407E-A947-70E740481C1C}">
                <a14:useLocalDpi xmlns:a14="http://schemas.microsoft.com/office/drawing/2010/main" val="0"/>
              </a:ext>
            </a:extLst>
          </a:blip>
          <a:srcRect l="4317" r="4274" b="-1"/>
          <a:stretch/>
        </p:blipFill>
        <p:spPr bwMode="auto">
          <a:xfrm>
            <a:off x="908304" y="2478024"/>
            <a:ext cx="6009855" cy="3694176"/>
          </a:xfrm>
          <a:prstGeom prst="rect">
            <a:avLst/>
          </a:prstGeom>
          <a:noFill/>
        </p:spPr>
      </p:pic>
      <p:sp>
        <p:nvSpPr>
          <p:cNvPr id="6" name="Content Placeholder 5">
            <a:extLst>
              <a:ext uri="{FF2B5EF4-FFF2-40B4-BE49-F238E27FC236}">
                <a16:creationId xmlns:a16="http://schemas.microsoft.com/office/drawing/2014/main" id="{E5AC0E81-B1E4-212E-A346-14FAB0D4607B}"/>
              </a:ext>
            </a:extLst>
          </p:cNvPr>
          <p:cNvSpPr>
            <a:spLocks noGrp="1"/>
          </p:cNvSpPr>
          <p:nvPr>
            <p:ph idx="1"/>
          </p:nvPr>
        </p:nvSpPr>
        <p:spPr>
          <a:xfrm>
            <a:off x="7411453" y="2478024"/>
            <a:ext cx="3872243" cy="3694176"/>
          </a:xfrm>
        </p:spPr>
        <p:txBody>
          <a:bodyPr vert="horz" lIns="91440" tIns="45720" rIns="91440" bIns="45720" rtlCol="0" anchor="ctr">
            <a:normAutofit/>
          </a:bodyPr>
          <a:lstStyle/>
          <a:p>
            <a:pPr marL="0" indent="0">
              <a:buNone/>
            </a:pPr>
            <a:r>
              <a:rPr lang="en-US" sz="4000"/>
              <a:t>Any questions?</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0812145" y="5742939"/>
            <a:ext cx="1379855" cy="1115060"/>
          </a:xfrm>
          <a:prstGeom prst="rect">
            <a:avLst/>
          </a:prstGeom>
          <a:noFill/>
        </p:spPr>
      </p:pic>
      <p:pic>
        <p:nvPicPr>
          <p:cNvPr id="3" name="Picture 2" descr="A logo for a cafe&#10;&#10;Description automatically generated">
            <a:extLst>
              <a:ext uri="{FF2B5EF4-FFF2-40B4-BE49-F238E27FC236}">
                <a16:creationId xmlns:a16="http://schemas.microsoft.com/office/drawing/2014/main" id="{10B64B1E-F601-F3EF-3BD5-D6765874F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500" y="158510"/>
            <a:ext cx="2783287" cy="3057525"/>
          </a:xfrm>
          <a:prstGeom prst="rect">
            <a:avLst/>
          </a:prstGeom>
        </p:spPr>
      </p:pic>
    </p:spTree>
    <p:extLst>
      <p:ext uri="{BB962C8B-B14F-4D97-AF65-F5344CB8AC3E}">
        <p14:creationId xmlns:p14="http://schemas.microsoft.com/office/powerpoint/2010/main" val="3218303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3BBB887A-DB02-4431-8FDF-F517505C9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p:cNvSpPr>
            <a:spLocks noGrp="1"/>
          </p:cNvSpPr>
          <p:nvPr>
            <p:ph type="ctrTitle"/>
          </p:nvPr>
        </p:nvSpPr>
        <p:spPr>
          <a:xfrm>
            <a:off x="5702406" y="557783"/>
            <a:ext cx="5852698" cy="3130807"/>
          </a:xfrm>
        </p:spPr>
        <p:txBody>
          <a:bodyPr>
            <a:normAutofit/>
          </a:bodyPr>
          <a:lstStyle/>
          <a:p>
            <a:pPr>
              <a:lnSpc>
                <a:spcPct val="90000"/>
              </a:lnSpc>
            </a:pPr>
            <a:r>
              <a:rPr lang="en-US" sz="4800">
                <a:latin typeface="Aptos Display"/>
              </a:rPr>
              <a:t>'It takes two...' (reflections from early career researchers)</a:t>
            </a:r>
            <a:endParaRPr lang="en-US" sz="4800"/>
          </a:p>
        </p:txBody>
      </p:sp>
      <p:sp>
        <p:nvSpPr>
          <p:cNvPr id="3" name="Subtitle 2"/>
          <p:cNvSpPr>
            <a:spLocks noGrp="1"/>
          </p:cNvSpPr>
          <p:nvPr>
            <p:ph type="subTitle" idx="1"/>
          </p:nvPr>
        </p:nvSpPr>
        <p:spPr>
          <a:xfrm>
            <a:off x="5702406" y="3902206"/>
            <a:ext cx="5852698" cy="2240529"/>
          </a:xfrm>
        </p:spPr>
        <p:txBody>
          <a:bodyPr vert="horz" lIns="91440" tIns="45720" rIns="91440" bIns="45720" rtlCol="0" anchor="t">
            <a:normAutofit/>
          </a:bodyPr>
          <a:lstStyle/>
          <a:p>
            <a:r>
              <a:rPr lang="en-US" sz="3200"/>
              <a:t>Barbara Himmelreich and Laurietta Essien</a:t>
            </a:r>
          </a:p>
          <a:p>
            <a:r>
              <a:rPr lang="en-US"/>
              <a:t>University of Leeds</a:t>
            </a:r>
          </a:p>
          <a:p>
            <a:r>
              <a:rPr lang="en-US"/>
              <a:t>BALEAP 2025, University of Plymouth</a:t>
            </a:r>
          </a:p>
        </p:txBody>
      </p:sp>
      <p:pic>
        <p:nvPicPr>
          <p:cNvPr id="4" name="Picture 3">
            <a:extLst>
              <a:ext uri="{FF2B5EF4-FFF2-40B4-BE49-F238E27FC236}">
                <a16:creationId xmlns:a16="http://schemas.microsoft.com/office/drawing/2014/main" id="{05E8EFB9-237A-82D0-0104-7BD9C680EF28}"/>
              </a:ext>
            </a:extLst>
          </p:cNvPr>
          <p:cNvPicPr>
            <a:picLocks noChangeAspect="1"/>
          </p:cNvPicPr>
          <p:nvPr/>
        </p:nvPicPr>
        <p:blipFill rotWithShape="1">
          <a:blip r:embed="rId3"/>
          <a:srcRect l="25083" r="33282"/>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spTree>
    <p:extLst>
      <p:ext uri="{BB962C8B-B14F-4D97-AF65-F5344CB8AC3E}">
        <p14:creationId xmlns:p14="http://schemas.microsoft.com/office/powerpoint/2010/main" val="167711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F5566BA3-5FD2-BB30-1301-06EC0233ED09}"/>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EFD0F650-DEE8-F6C8-F160-814D3EB10D1B}"/>
              </a:ext>
            </a:extLst>
          </p:cNvPr>
          <p:cNvSpPr>
            <a:spLocks noGrp="1"/>
          </p:cNvSpPr>
          <p:nvPr>
            <p:ph type="title"/>
          </p:nvPr>
        </p:nvSpPr>
        <p:spPr>
          <a:xfrm>
            <a:off x="359999" y="748220"/>
            <a:ext cx="11409546" cy="1205271"/>
          </a:xfrm>
        </p:spPr>
        <p:txBody>
          <a:bodyPr/>
          <a:lstStyle/>
          <a:p>
            <a:r>
              <a:rPr lang="en-GB" sz="4000">
                <a:solidFill>
                  <a:srgbClr val="500777"/>
                </a:solidFill>
              </a:rPr>
              <a:t>Findings: Voice, stance and subjectivity</a:t>
            </a:r>
          </a:p>
        </p:txBody>
      </p:sp>
      <p:sp>
        <p:nvSpPr>
          <p:cNvPr id="5" name="Text Placeholder 4" descr="Text">
            <a:extLst>
              <a:ext uri="{FF2B5EF4-FFF2-40B4-BE49-F238E27FC236}">
                <a16:creationId xmlns:a16="http://schemas.microsoft.com/office/drawing/2014/main" id="{738A782C-34CA-63E9-B640-6F16C727366D}"/>
              </a:ext>
            </a:extLst>
          </p:cNvPr>
          <p:cNvSpPr>
            <a:spLocks noGrp="1"/>
          </p:cNvSpPr>
          <p:nvPr>
            <p:ph type="body" sz="quarter" idx="13"/>
          </p:nvPr>
        </p:nvSpPr>
        <p:spPr>
          <a:xfrm>
            <a:off x="359999" y="1521082"/>
            <a:ext cx="11385191" cy="5130286"/>
          </a:xfrm>
        </p:spPr>
        <p:txBody>
          <a:bodyPr/>
          <a:lstStyle/>
          <a:p>
            <a:pPr>
              <a:lnSpc>
                <a:spcPct val="100000"/>
              </a:lnSpc>
            </a:pPr>
            <a:r>
              <a:rPr lang="en-GB" b="1" dirty="0">
                <a:solidFill>
                  <a:srgbClr val="500777"/>
                </a:solidFill>
                <a:latin typeface="Calibri"/>
                <a:ea typeface="Calibri"/>
                <a:cs typeface="Calibri"/>
              </a:rPr>
              <a:t>Subjectivity and authorial presence: First-person pronouns</a:t>
            </a:r>
            <a:endParaRPr lang="en-GB" b="1" i="0" dirty="0">
              <a:solidFill>
                <a:srgbClr val="500777"/>
              </a:solidFill>
              <a:effectLst/>
              <a:latin typeface="Calibri"/>
              <a:ea typeface="Calibri"/>
              <a:cs typeface="Calibri"/>
            </a:endParaRPr>
          </a:p>
          <a:p>
            <a:pPr marL="0" indent="0">
              <a:lnSpc>
                <a:spcPct val="100000"/>
              </a:lnSpc>
              <a:buNone/>
            </a:pPr>
            <a:r>
              <a:rPr lang="en-GB" b="1" dirty="0">
                <a:solidFill>
                  <a:srgbClr val="000000"/>
                </a:solidFill>
                <a:latin typeface="Calibri"/>
                <a:ea typeface="Calibri"/>
                <a:cs typeface="Calibri"/>
              </a:rPr>
              <a:t>A (Film Studies): </a:t>
            </a:r>
            <a:r>
              <a:rPr lang="en-GB" dirty="0">
                <a:solidFill>
                  <a:srgbClr val="000000"/>
                </a:solidFill>
                <a:latin typeface="Calibri"/>
                <a:ea typeface="Calibri"/>
                <a:cs typeface="Calibri"/>
              </a:rPr>
              <a:t>Communication and our topics are all about some social phenomenon or some media phenomenon. So it's always not allowed to present some words like </a:t>
            </a:r>
            <a:r>
              <a:rPr lang="en-GB" i="1" dirty="0">
                <a:solidFill>
                  <a:srgbClr val="000000"/>
                </a:solidFill>
                <a:latin typeface="Calibri"/>
                <a:ea typeface="Calibri"/>
                <a:cs typeface="Calibri"/>
              </a:rPr>
              <a:t>I </a:t>
            </a:r>
            <a:r>
              <a:rPr lang="en-GB" dirty="0">
                <a:solidFill>
                  <a:srgbClr val="000000"/>
                </a:solidFill>
                <a:latin typeface="Calibri"/>
                <a:ea typeface="Calibri"/>
                <a:cs typeface="Calibri"/>
              </a:rPr>
              <a:t>or </a:t>
            </a:r>
            <a:r>
              <a:rPr lang="en-GB" i="1" dirty="0">
                <a:solidFill>
                  <a:srgbClr val="000000"/>
                </a:solidFill>
                <a:latin typeface="Calibri"/>
                <a:ea typeface="Calibri"/>
                <a:cs typeface="Calibri"/>
              </a:rPr>
              <a:t>we</a:t>
            </a:r>
            <a:r>
              <a:rPr lang="en-GB" dirty="0">
                <a:solidFill>
                  <a:srgbClr val="000000"/>
                </a:solidFill>
                <a:latin typeface="Calibri"/>
                <a:ea typeface="Calibri"/>
                <a:cs typeface="Calibri"/>
              </a:rPr>
              <a:t>, because it means it’s very subjective, it's not very scientific. So we always say that </a:t>
            </a:r>
            <a:r>
              <a:rPr lang="en-GB" i="1" dirty="0">
                <a:solidFill>
                  <a:srgbClr val="000000"/>
                </a:solidFill>
                <a:latin typeface="Calibri"/>
                <a:ea typeface="Calibri"/>
                <a:cs typeface="Calibri"/>
              </a:rPr>
              <a:t>it is </a:t>
            </a:r>
            <a:r>
              <a:rPr lang="en-GB" dirty="0">
                <a:solidFill>
                  <a:srgbClr val="000000"/>
                </a:solidFill>
                <a:latin typeface="Calibri"/>
                <a:ea typeface="Calibri"/>
                <a:cs typeface="Calibri"/>
              </a:rPr>
              <a:t>or... And I think Film has more chance to use </a:t>
            </a:r>
            <a:r>
              <a:rPr lang="en-GB" i="1" dirty="0">
                <a:solidFill>
                  <a:srgbClr val="000000"/>
                </a:solidFill>
                <a:latin typeface="Calibri"/>
                <a:ea typeface="Calibri"/>
                <a:cs typeface="Calibri"/>
              </a:rPr>
              <a:t>I</a:t>
            </a:r>
            <a:r>
              <a:rPr lang="en-GB" dirty="0">
                <a:solidFill>
                  <a:srgbClr val="000000"/>
                </a:solidFill>
                <a:latin typeface="Calibri"/>
                <a:ea typeface="Calibri"/>
                <a:cs typeface="Calibri"/>
              </a:rPr>
              <a:t> and </a:t>
            </a:r>
            <a:r>
              <a:rPr lang="en-GB" i="1" dirty="0">
                <a:solidFill>
                  <a:srgbClr val="000000"/>
                </a:solidFill>
                <a:latin typeface="Calibri"/>
                <a:ea typeface="Calibri"/>
                <a:cs typeface="Calibri"/>
              </a:rPr>
              <a:t>we</a:t>
            </a:r>
            <a:r>
              <a:rPr lang="en-GB" dirty="0">
                <a:solidFill>
                  <a:srgbClr val="000000"/>
                </a:solidFill>
                <a:latin typeface="Calibri"/>
                <a:ea typeface="Calibri"/>
                <a:cs typeface="Calibri"/>
              </a:rPr>
              <a:t>. </a:t>
            </a:r>
            <a:endParaRPr lang="en-GB" dirty="0">
              <a:latin typeface="Calibri"/>
              <a:ea typeface="Calibri"/>
              <a:cs typeface="Calibri"/>
            </a:endParaRPr>
          </a:p>
          <a:p>
            <a:pPr marL="0" indent="0">
              <a:lnSpc>
                <a:spcPct val="100000"/>
              </a:lnSpc>
              <a:buNone/>
            </a:pPr>
            <a:endParaRPr lang="en-GB" dirty="0">
              <a:solidFill>
                <a:srgbClr val="000000"/>
              </a:solidFill>
              <a:latin typeface="Calibri"/>
              <a:ea typeface="Calibri"/>
              <a:cs typeface="Calibri"/>
            </a:endParaRPr>
          </a:p>
          <a:p>
            <a:pPr marL="0" indent="0">
              <a:lnSpc>
                <a:spcPct val="100000"/>
              </a:lnSpc>
              <a:buNone/>
            </a:pPr>
            <a:r>
              <a:rPr lang="en-GB" b="1" dirty="0">
                <a:solidFill>
                  <a:srgbClr val="000000"/>
                </a:solidFill>
                <a:latin typeface="Calibri"/>
                <a:ea typeface="Calibri"/>
                <a:cs typeface="Calibri"/>
              </a:rPr>
              <a:t>H (Economy, State and Society):</a:t>
            </a:r>
            <a:r>
              <a:rPr lang="en-GB" b="0" i="0" dirty="0">
                <a:solidFill>
                  <a:srgbClr val="000000"/>
                </a:solidFill>
                <a:effectLst/>
                <a:latin typeface="Calibri"/>
                <a:ea typeface="Calibri"/>
                <a:cs typeface="Calibri"/>
              </a:rPr>
              <a:t> </a:t>
            </a:r>
            <a:endParaRPr lang="en-GB" dirty="0">
              <a:latin typeface="Calibri"/>
              <a:ea typeface="Calibri"/>
              <a:cs typeface="Calibri"/>
            </a:endParaRPr>
          </a:p>
          <a:p>
            <a:pPr marL="0" indent="0">
              <a:lnSpc>
                <a:spcPct val="100000"/>
              </a:lnSpc>
              <a:buNone/>
            </a:pPr>
            <a:r>
              <a:rPr lang="en-GB" b="0" i="0" dirty="0">
                <a:solidFill>
                  <a:srgbClr val="000000"/>
                </a:solidFill>
                <a:effectLst/>
                <a:latin typeface="Calibri"/>
                <a:ea typeface="Calibri"/>
                <a:cs typeface="Calibri"/>
              </a:rPr>
              <a:t>IR: Did you think about whether you should use </a:t>
            </a:r>
            <a:r>
              <a:rPr lang="en-GB" b="0" i="1" dirty="0">
                <a:solidFill>
                  <a:srgbClr val="000000"/>
                </a:solidFill>
                <a:effectLst/>
                <a:latin typeface="Calibri"/>
                <a:ea typeface="Calibri"/>
                <a:cs typeface="Calibri"/>
              </a:rPr>
              <a:t>I </a:t>
            </a:r>
            <a:r>
              <a:rPr lang="en-GB" b="0" i="0" dirty="0">
                <a:solidFill>
                  <a:srgbClr val="000000"/>
                </a:solidFill>
                <a:effectLst/>
                <a:latin typeface="Calibri"/>
                <a:ea typeface="Calibri"/>
                <a:cs typeface="Calibri"/>
              </a:rPr>
              <a:t>or not?  </a:t>
            </a:r>
          </a:p>
          <a:p>
            <a:pPr marL="0" indent="0">
              <a:lnSpc>
                <a:spcPct val="100000"/>
              </a:lnSpc>
              <a:buNone/>
            </a:pPr>
            <a:r>
              <a:rPr lang="en-GB" dirty="0">
                <a:solidFill>
                  <a:srgbClr val="000000"/>
                </a:solidFill>
                <a:latin typeface="Calibri"/>
                <a:ea typeface="Calibri"/>
                <a:cs typeface="Calibri"/>
              </a:rPr>
              <a:t>H</a:t>
            </a:r>
            <a:r>
              <a:rPr lang="en-GB" b="0" i="0" dirty="0">
                <a:solidFill>
                  <a:srgbClr val="000000"/>
                </a:solidFill>
                <a:effectLst/>
                <a:latin typeface="Calibri"/>
                <a:ea typeface="Calibri"/>
                <a:cs typeface="Calibri"/>
              </a:rPr>
              <a:t>: I thought about this, but maybe it's about my major. You know, political things. It's too much voice. Everyone can talk about this. You can't just say most people think that, because that's not true. You can just know what you think about it. So I think I need to choose </a:t>
            </a:r>
            <a:r>
              <a:rPr lang="en-GB" b="0" i="1" dirty="0">
                <a:solidFill>
                  <a:srgbClr val="000000"/>
                </a:solidFill>
                <a:effectLst/>
                <a:latin typeface="Calibri"/>
                <a:ea typeface="Calibri"/>
                <a:cs typeface="Calibri"/>
              </a:rPr>
              <a:t>I</a:t>
            </a:r>
            <a:r>
              <a:rPr lang="en-GB" b="0" i="0" dirty="0">
                <a:solidFill>
                  <a:srgbClr val="000000"/>
                </a:solidFill>
                <a:effectLst/>
                <a:latin typeface="Calibri"/>
                <a:ea typeface="Calibri"/>
                <a:cs typeface="Calibri"/>
              </a:rPr>
              <a:t>. </a:t>
            </a:r>
          </a:p>
          <a:p>
            <a:pPr marL="0" indent="0">
              <a:lnSpc>
                <a:spcPct val="100000"/>
              </a:lnSpc>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lnSpc>
                <a:spcPct val="100000"/>
              </a:lnSpc>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r>
              <a:rPr lang="en-GB" sz="2600" dirty="0">
                <a:latin typeface="Calibri"/>
                <a:ea typeface="Calibri"/>
                <a:cs typeface="Calibri"/>
              </a:rPr>
              <a:t>Student</a:t>
            </a:r>
            <a:endParaRPr lang="en-GB"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6301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400B39A6-D628-4338-9D6E-995B6A739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23989A6-6F8C-095E-81A4-76547A1142AF}"/>
              </a:ext>
            </a:extLst>
          </p:cNvPr>
          <p:cNvSpPr>
            <a:spLocks noGrp="1"/>
          </p:cNvSpPr>
          <p:nvPr>
            <p:ph type="title"/>
          </p:nvPr>
        </p:nvSpPr>
        <p:spPr>
          <a:xfrm>
            <a:off x="841248" y="810562"/>
            <a:ext cx="10371866" cy="1890597"/>
          </a:xfrm>
        </p:spPr>
        <p:txBody>
          <a:bodyPr>
            <a:normAutofit/>
          </a:bodyPr>
          <a:lstStyle/>
          <a:p>
            <a:pPr>
              <a:lnSpc>
                <a:spcPct val="90000"/>
              </a:lnSpc>
            </a:pPr>
            <a:r>
              <a:rPr lang="en-US" sz="3600"/>
              <a:t>What is it like to join an institution where scholarship and research is valued and even expected?</a:t>
            </a:r>
            <a:endParaRPr lang="en-US"/>
          </a:p>
        </p:txBody>
      </p:sp>
      <p:sp>
        <p:nvSpPr>
          <p:cNvPr id="12" name="Freeform: Shape 11">
            <a:extLst>
              <a:ext uri="{FF2B5EF4-FFF2-40B4-BE49-F238E27FC236}">
                <a16:creationId xmlns:a16="http://schemas.microsoft.com/office/drawing/2014/main" id="{C2EB82B4-D9A1-4145-93F1-004DC0B9B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CC87194C-C9FF-7BA1-2174-2671CD412CEA}"/>
              </a:ext>
            </a:extLst>
          </p:cNvPr>
          <p:cNvSpPr>
            <a:spLocks noGrp="1"/>
          </p:cNvSpPr>
          <p:nvPr>
            <p:ph idx="1"/>
          </p:nvPr>
        </p:nvSpPr>
        <p:spPr>
          <a:xfrm>
            <a:off x="841248" y="2922256"/>
            <a:ext cx="9228866" cy="2644534"/>
          </a:xfrm>
        </p:spPr>
        <p:txBody>
          <a:bodyPr vert="horz" lIns="91440" tIns="45720" rIns="91440" bIns="45720" rtlCol="0" anchor="t">
            <a:normAutofit/>
          </a:bodyPr>
          <a:lstStyle/>
          <a:p>
            <a:pPr marL="342900" indent="-342900">
              <a:buFont typeface="Arial" panose="020B0504020202020204" pitchFamily="34" charset="0"/>
              <a:buChar char="•"/>
            </a:pPr>
            <a:r>
              <a:rPr lang="en-US" sz="2800"/>
              <a:t>Our context </a:t>
            </a:r>
          </a:p>
          <a:p>
            <a:pPr marL="342900" indent="-342900">
              <a:buFont typeface="Arial" panose="020B0504020202020204" pitchFamily="34" charset="0"/>
              <a:buChar char="•"/>
            </a:pPr>
            <a:r>
              <a:rPr lang="en-US" sz="2800"/>
              <a:t>Expectations for scholarship engagement and output</a:t>
            </a:r>
          </a:p>
          <a:p>
            <a:endParaRPr lang="en-US"/>
          </a:p>
          <a:p>
            <a:endParaRPr lang="en-US"/>
          </a:p>
        </p:txBody>
      </p:sp>
    </p:spTree>
    <p:extLst>
      <p:ext uri="{BB962C8B-B14F-4D97-AF65-F5344CB8AC3E}">
        <p14:creationId xmlns:p14="http://schemas.microsoft.com/office/powerpoint/2010/main" val="3083881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400B39A6-D628-4338-9D6E-995B6A739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8A252C3-3E6A-6150-5327-364B7F30638F}"/>
              </a:ext>
            </a:extLst>
          </p:cNvPr>
          <p:cNvSpPr>
            <a:spLocks noGrp="1"/>
          </p:cNvSpPr>
          <p:nvPr>
            <p:ph type="title"/>
          </p:nvPr>
        </p:nvSpPr>
        <p:spPr>
          <a:xfrm>
            <a:off x="841248" y="810562"/>
            <a:ext cx="10257566" cy="1890597"/>
          </a:xfrm>
        </p:spPr>
        <p:txBody>
          <a:bodyPr>
            <a:normAutofit/>
          </a:bodyPr>
          <a:lstStyle/>
          <a:p>
            <a:r>
              <a:rPr lang="en-US" sz="3600"/>
              <a:t>Are scholarship and research positioned and valued differently?</a:t>
            </a:r>
            <a:endParaRPr lang="en-US" sz="3600">
              <a:cs typeface="Posterama"/>
            </a:endParaRPr>
          </a:p>
        </p:txBody>
      </p:sp>
      <p:sp>
        <p:nvSpPr>
          <p:cNvPr id="12" name="Freeform: Shape 11">
            <a:extLst>
              <a:ext uri="{FF2B5EF4-FFF2-40B4-BE49-F238E27FC236}">
                <a16:creationId xmlns:a16="http://schemas.microsoft.com/office/drawing/2014/main" id="{C2EB82B4-D9A1-4145-93F1-004DC0B9B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FBFDD36E-B058-8320-AB18-E10811160455}"/>
              </a:ext>
            </a:extLst>
          </p:cNvPr>
          <p:cNvSpPr>
            <a:spLocks noGrp="1"/>
          </p:cNvSpPr>
          <p:nvPr>
            <p:ph idx="1"/>
          </p:nvPr>
        </p:nvSpPr>
        <p:spPr>
          <a:xfrm>
            <a:off x="841248" y="2922256"/>
            <a:ext cx="9228866" cy="2644534"/>
          </a:xfrm>
        </p:spPr>
        <p:txBody>
          <a:bodyPr vert="horz" lIns="91440" tIns="45720" rIns="91440" bIns="45720" rtlCol="0" anchor="t">
            <a:normAutofit/>
          </a:bodyPr>
          <a:lstStyle/>
          <a:p>
            <a:pPr marL="342900" indent="-342900">
              <a:buFont typeface="Arial" panose="020B0504020202020204" pitchFamily="34" charset="0"/>
              <a:buChar char="•"/>
            </a:pPr>
            <a:r>
              <a:rPr lang="en-US" sz="2800"/>
              <a:t>Our perception of scholarship vs research</a:t>
            </a:r>
          </a:p>
          <a:p>
            <a:pPr marL="342900" indent="-342900">
              <a:buFont typeface="Arial" panose="020B0504020202020204" pitchFamily="34" charset="0"/>
              <a:buChar char="•"/>
            </a:pPr>
            <a:r>
              <a:rPr lang="en-US" sz="2800"/>
              <a:t>Value of scholarship</a:t>
            </a:r>
          </a:p>
        </p:txBody>
      </p:sp>
    </p:spTree>
    <p:extLst>
      <p:ext uri="{BB962C8B-B14F-4D97-AF65-F5344CB8AC3E}">
        <p14:creationId xmlns:p14="http://schemas.microsoft.com/office/powerpoint/2010/main" val="33014064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400B39A6-D628-4338-9D6E-995B6A739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6BBBBC5-B30B-70FD-9F85-88CA623A5C6D}"/>
              </a:ext>
            </a:extLst>
          </p:cNvPr>
          <p:cNvSpPr>
            <a:spLocks noGrp="1"/>
          </p:cNvSpPr>
          <p:nvPr>
            <p:ph type="title"/>
          </p:nvPr>
        </p:nvSpPr>
        <p:spPr>
          <a:xfrm>
            <a:off x="841248" y="810562"/>
            <a:ext cx="10270266" cy="1420172"/>
          </a:xfrm>
        </p:spPr>
        <p:txBody>
          <a:bodyPr>
            <a:normAutofit/>
          </a:bodyPr>
          <a:lstStyle/>
          <a:p>
            <a:pPr>
              <a:lnSpc>
                <a:spcPct val="90000"/>
              </a:lnSpc>
            </a:pPr>
            <a:r>
              <a:rPr lang="en-US" sz="3600"/>
              <a:t>What are our experiences of scholarship?</a:t>
            </a:r>
          </a:p>
        </p:txBody>
      </p:sp>
      <p:sp>
        <p:nvSpPr>
          <p:cNvPr id="12" name="Freeform: Shape 11">
            <a:extLst>
              <a:ext uri="{FF2B5EF4-FFF2-40B4-BE49-F238E27FC236}">
                <a16:creationId xmlns:a16="http://schemas.microsoft.com/office/drawing/2014/main" id="{C2EB82B4-D9A1-4145-93F1-004DC0B9B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0BAE22DC-BC5D-4EC3-351D-76B3B37F1B48}"/>
              </a:ext>
            </a:extLst>
          </p:cNvPr>
          <p:cNvSpPr>
            <a:spLocks noGrp="1"/>
          </p:cNvSpPr>
          <p:nvPr>
            <p:ph idx="1"/>
          </p:nvPr>
        </p:nvSpPr>
        <p:spPr>
          <a:xfrm>
            <a:off x="841248" y="2922256"/>
            <a:ext cx="9228866" cy="2644534"/>
          </a:xfrm>
        </p:spPr>
        <p:txBody>
          <a:bodyPr vert="horz" lIns="91440" tIns="45720" rIns="91440" bIns="45720" rtlCol="0" anchor="t">
            <a:normAutofit/>
          </a:bodyPr>
          <a:lstStyle/>
          <a:p>
            <a:pPr marL="342900" indent="-342900">
              <a:buFont typeface="Arial" panose="020B0504020202020204" pitchFamily="34" charset="0"/>
              <a:buChar char="•"/>
            </a:pPr>
            <a:r>
              <a:rPr lang="en-US" sz="2800"/>
              <a:t>Variety of experiences</a:t>
            </a:r>
          </a:p>
          <a:p>
            <a:pPr marL="342900" indent="-342900">
              <a:buFont typeface="Arial,Sans-Serif" panose="020B0504020202020204" pitchFamily="34" charset="0"/>
              <a:buChar char="•"/>
            </a:pPr>
            <a:r>
              <a:rPr lang="en-US" sz="2800"/>
              <a:t>Trial and error</a:t>
            </a:r>
          </a:p>
          <a:p>
            <a:endParaRPr lang="en-US" sz="2400"/>
          </a:p>
          <a:p>
            <a:endParaRPr lang="en-US" sz="2400"/>
          </a:p>
        </p:txBody>
      </p:sp>
    </p:spTree>
    <p:extLst>
      <p:ext uri="{BB962C8B-B14F-4D97-AF65-F5344CB8AC3E}">
        <p14:creationId xmlns:p14="http://schemas.microsoft.com/office/powerpoint/2010/main" val="2582588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60A6-F840-E158-7372-DC1549F62E67}"/>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3F091FDC-7788-A79F-E73D-D1D163520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A69C2E90-B592-7B1C-3E43-F0D629BAA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0575CF0-C691-893F-953B-9C1DF829567B}"/>
              </a:ext>
            </a:extLst>
          </p:cNvPr>
          <p:cNvSpPr>
            <a:spLocks noGrp="1"/>
          </p:cNvSpPr>
          <p:nvPr>
            <p:ph type="title"/>
          </p:nvPr>
        </p:nvSpPr>
        <p:spPr>
          <a:xfrm>
            <a:off x="841248" y="810562"/>
            <a:ext cx="10270266" cy="1890597"/>
          </a:xfrm>
        </p:spPr>
        <p:txBody>
          <a:bodyPr>
            <a:normAutofit/>
          </a:bodyPr>
          <a:lstStyle/>
          <a:p>
            <a:pPr>
              <a:lnSpc>
                <a:spcPct val="90000"/>
              </a:lnSpc>
            </a:pPr>
            <a:r>
              <a:rPr lang="en-US" sz="3600"/>
              <a:t>How does scholarship link to our voice and agency?</a:t>
            </a:r>
            <a:endParaRPr lang="en-US" sz="3600">
              <a:cs typeface="Posterama"/>
            </a:endParaRPr>
          </a:p>
        </p:txBody>
      </p:sp>
      <p:sp>
        <p:nvSpPr>
          <p:cNvPr id="12" name="Freeform: Shape 11">
            <a:extLst>
              <a:ext uri="{FF2B5EF4-FFF2-40B4-BE49-F238E27FC236}">
                <a16:creationId xmlns:a16="http://schemas.microsoft.com/office/drawing/2014/main" id="{D070B811-9811-4E58-1045-C8F59871A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35D83DCA-3C62-83BC-E567-1C27D35978EB}"/>
              </a:ext>
            </a:extLst>
          </p:cNvPr>
          <p:cNvSpPr>
            <a:spLocks noGrp="1"/>
          </p:cNvSpPr>
          <p:nvPr>
            <p:ph idx="1"/>
          </p:nvPr>
        </p:nvSpPr>
        <p:spPr>
          <a:xfrm>
            <a:off x="841248" y="2922256"/>
            <a:ext cx="9228866" cy="3330334"/>
          </a:xfrm>
        </p:spPr>
        <p:txBody>
          <a:bodyPr vert="horz" lIns="91440" tIns="45720" rIns="91440" bIns="45720" rtlCol="0" anchor="t">
            <a:normAutofit/>
          </a:bodyPr>
          <a:lstStyle/>
          <a:p>
            <a:pPr marL="342900" indent="-342900">
              <a:buFont typeface="Arial,Sans-Serif" panose="020B0504020202020204" pitchFamily="34" charset="0"/>
              <a:buChar char="•"/>
            </a:pPr>
            <a:r>
              <a:rPr lang="en-US" sz="2800"/>
              <a:t>Having agency in choosing our scholarships topics</a:t>
            </a:r>
          </a:p>
          <a:p>
            <a:pPr marL="342900" indent="-342900">
              <a:buFont typeface="Arial,Sans-Serif" panose="020B0504020202020204" pitchFamily="34" charset="0"/>
              <a:buChar char="•"/>
            </a:pPr>
            <a:r>
              <a:rPr lang="en-US" sz="2800"/>
              <a:t>Collaboration with more experienced colleagues</a:t>
            </a:r>
          </a:p>
          <a:p>
            <a:pPr lvl="1"/>
            <a:endParaRPr lang="en-US" sz="2200"/>
          </a:p>
          <a:p>
            <a:endParaRPr lang="en-US" sz="2400"/>
          </a:p>
        </p:txBody>
      </p:sp>
    </p:spTree>
    <p:extLst>
      <p:ext uri="{BB962C8B-B14F-4D97-AF65-F5344CB8AC3E}">
        <p14:creationId xmlns:p14="http://schemas.microsoft.com/office/powerpoint/2010/main" val="1913220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EE37-4098-40CC-F390-D933FF77951E}"/>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C9B8CA53-9092-671F-4EEF-CD40F520A9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venir Next LT Pro"/>
                <a:ea typeface="+mn-ea"/>
                <a:cs typeface="+mn-cs"/>
              </a:rPr>
              <a:t>Start </a:t>
            </a:r>
          </a:p>
        </p:txBody>
      </p:sp>
      <p:sp>
        <p:nvSpPr>
          <p:cNvPr id="10" name="Rectangle 9">
            <a:extLst>
              <a:ext uri="{FF2B5EF4-FFF2-40B4-BE49-F238E27FC236}">
                <a16:creationId xmlns:a16="http://schemas.microsoft.com/office/drawing/2014/main" id="{180FE757-BBCD-69ED-E2E6-E010F8B36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8A4AFE5-304C-8BE0-D1A6-7485101F800D}"/>
              </a:ext>
            </a:extLst>
          </p:cNvPr>
          <p:cNvSpPr>
            <a:spLocks noGrp="1"/>
          </p:cNvSpPr>
          <p:nvPr>
            <p:ph type="title"/>
          </p:nvPr>
        </p:nvSpPr>
        <p:spPr>
          <a:xfrm>
            <a:off x="841248" y="810562"/>
            <a:ext cx="10308366" cy="1077797"/>
          </a:xfrm>
        </p:spPr>
        <p:txBody>
          <a:bodyPr>
            <a:normAutofit/>
          </a:bodyPr>
          <a:lstStyle/>
          <a:p>
            <a:r>
              <a:rPr lang="en-US" sz="3600"/>
              <a:t>Our tips for early career researchers</a:t>
            </a:r>
            <a:endParaRPr lang="en-US" sz="3600">
              <a:cs typeface="Posterama"/>
            </a:endParaRPr>
          </a:p>
        </p:txBody>
      </p:sp>
      <p:sp>
        <p:nvSpPr>
          <p:cNvPr id="12" name="Freeform: Shape 11">
            <a:extLst>
              <a:ext uri="{FF2B5EF4-FFF2-40B4-BE49-F238E27FC236}">
                <a16:creationId xmlns:a16="http://schemas.microsoft.com/office/drawing/2014/main" id="{FADB2F6A-DCD4-649E-74DE-B326ABC26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0FD84903-9B63-D861-C265-DB582B0C38E8}"/>
              </a:ext>
            </a:extLst>
          </p:cNvPr>
          <p:cNvSpPr>
            <a:spLocks noGrp="1"/>
          </p:cNvSpPr>
          <p:nvPr>
            <p:ph idx="1"/>
          </p:nvPr>
        </p:nvSpPr>
        <p:spPr>
          <a:xfrm>
            <a:off x="841248" y="2223756"/>
            <a:ext cx="9228866" cy="4346334"/>
          </a:xfrm>
        </p:spPr>
        <p:txBody>
          <a:bodyPr vert="horz" lIns="91440" tIns="45720" rIns="91440" bIns="45720" rtlCol="0" anchor="t">
            <a:normAutofit/>
          </a:bodyPr>
          <a:lstStyle/>
          <a:p>
            <a:r>
              <a:rPr lang="en-US" sz="3200" b="1"/>
              <a:t>Initial steps</a:t>
            </a:r>
            <a:endParaRPr lang="en-US" sz="3200"/>
          </a:p>
          <a:p>
            <a:pPr marL="571500" lvl="1" indent="-342900">
              <a:buFont typeface="Courier New,monospace" panose="020B0504020202020204" pitchFamily="34" charset="0"/>
              <a:buChar char="o"/>
            </a:pPr>
            <a:r>
              <a:rPr lang="en-US" sz="2800"/>
              <a:t>Listen to other people</a:t>
            </a:r>
          </a:p>
          <a:p>
            <a:pPr marL="571500" lvl="1" indent="-342900">
              <a:buFont typeface="Courier New,monospace" panose="020B0504020202020204" pitchFamily="34" charset="0"/>
              <a:buChar char="o"/>
            </a:pPr>
            <a:r>
              <a:rPr lang="en-US" sz="2800"/>
              <a:t>Seek mentors or advisors</a:t>
            </a:r>
          </a:p>
          <a:p>
            <a:pPr marL="571500" lvl="1" indent="-342900">
              <a:buFont typeface="Courier New,monospace" panose="020B0504020202020204" pitchFamily="34" charset="0"/>
              <a:buChar char="o"/>
            </a:pPr>
            <a:r>
              <a:rPr lang="en-US" sz="2800"/>
              <a:t>Join existing scholarship projects</a:t>
            </a:r>
          </a:p>
          <a:p>
            <a:endParaRPr lang="en-US" sz="2400" b="1"/>
          </a:p>
        </p:txBody>
      </p:sp>
    </p:spTree>
    <p:extLst>
      <p:ext uri="{BB962C8B-B14F-4D97-AF65-F5344CB8AC3E}">
        <p14:creationId xmlns:p14="http://schemas.microsoft.com/office/powerpoint/2010/main" val="2303602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13F9F-85B5-30A8-6F60-21F004326999}"/>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95C9E7F1-83B6-F894-2D6A-B7DF723B9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445F24C0-E183-2299-AC8C-86D643277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0200B10-D1EB-8790-B304-AD41B9D56C29}"/>
              </a:ext>
            </a:extLst>
          </p:cNvPr>
          <p:cNvSpPr>
            <a:spLocks noGrp="1"/>
          </p:cNvSpPr>
          <p:nvPr>
            <p:ph type="title"/>
          </p:nvPr>
        </p:nvSpPr>
        <p:spPr>
          <a:xfrm>
            <a:off x="841248" y="810562"/>
            <a:ext cx="10308366" cy="1077797"/>
          </a:xfrm>
        </p:spPr>
        <p:txBody>
          <a:bodyPr>
            <a:normAutofit/>
          </a:bodyPr>
          <a:lstStyle/>
          <a:p>
            <a:endParaRPr lang="en-US" sz="3600">
              <a:cs typeface="Posterama"/>
            </a:endParaRPr>
          </a:p>
        </p:txBody>
      </p:sp>
      <p:sp>
        <p:nvSpPr>
          <p:cNvPr id="12" name="Freeform: Shape 11">
            <a:extLst>
              <a:ext uri="{FF2B5EF4-FFF2-40B4-BE49-F238E27FC236}">
                <a16:creationId xmlns:a16="http://schemas.microsoft.com/office/drawing/2014/main" id="{54A9C92F-AEAC-75A5-0128-EC7CE875D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AF393463-B2EC-55F6-5F4C-F4F18C570639}"/>
              </a:ext>
            </a:extLst>
          </p:cNvPr>
          <p:cNvSpPr>
            <a:spLocks noGrp="1"/>
          </p:cNvSpPr>
          <p:nvPr>
            <p:ph idx="1"/>
          </p:nvPr>
        </p:nvSpPr>
        <p:spPr>
          <a:xfrm>
            <a:off x="841248" y="1888359"/>
            <a:ext cx="9228866" cy="4681731"/>
          </a:xfrm>
        </p:spPr>
        <p:txBody>
          <a:bodyPr vert="horz" lIns="91440" tIns="45720" rIns="91440" bIns="45720" rtlCol="0" anchor="t">
            <a:normAutofit/>
          </a:bodyPr>
          <a:lstStyle/>
          <a:p>
            <a:r>
              <a:rPr lang="en-US" sz="3200" b="1"/>
              <a:t>Collaboration</a:t>
            </a:r>
          </a:p>
          <a:p>
            <a:pPr marL="571500" lvl="1" indent="-342900">
              <a:buFont typeface="Courier New,monospace" panose="020B0504020202020204" pitchFamily="34" charset="0"/>
              <a:buChar char="o"/>
            </a:pPr>
            <a:r>
              <a:rPr lang="en-US" sz="2800"/>
              <a:t>Find a newbie</a:t>
            </a:r>
          </a:p>
          <a:p>
            <a:pPr marL="571500" lvl="1" indent="-342900">
              <a:buFont typeface="Courier New,monospace" panose="020B0504020202020204" pitchFamily="34" charset="0"/>
              <a:buChar char="o"/>
            </a:pPr>
            <a:r>
              <a:rPr lang="en-US" sz="2800"/>
              <a:t>Start small</a:t>
            </a:r>
          </a:p>
          <a:p>
            <a:pPr marL="571500" lvl="1" indent="-342900">
              <a:buFont typeface="Courier New,monospace" panose="020B0504020202020204" pitchFamily="34" charset="0"/>
              <a:buChar char="o"/>
            </a:pPr>
            <a:r>
              <a:rPr lang="en-US" sz="2800"/>
              <a:t>Consider ethical implications</a:t>
            </a:r>
          </a:p>
          <a:p>
            <a:pPr marL="571500" lvl="1" indent="-342900">
              <a:buFont typeface="Courier New,monospace" panose="020B0504020202020204" pitchFamily="34" charset="0"/>
              <a:buChar char="o"/>
            </a:pPr>
            <a:r>
              <a:rPr lang="en-US" sz="2800"/>
              <a:t>Be open to feedback</a:t>
            </a:r>
          </a:p>
        </p:txBody>
      </p:sp>
    </p:spTree>
    <p:extLst>
      <p:ext uri="{BB962C8B-B14F-4D97-AF65-F5344CB8AC3E}">
        <p14:creationId xmlns:p14="http://schemas.microsoft.com/office/powerpoint/2010/main" val="845547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CB41F-0FEF-C36E-D513-EA5F0DD72495}"/>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C7CAFD28-7E9B-3152-BC95-58E6CEE8D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7D468C67-9759-AEC6-3275-79436B7BC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E2905D0-3631-6AEE-0330-75BB864C307A}"/>
              </a:ext>
            </a:extLst>
          </p:cNvPr>
          <p:cNvSpPr>
            <a:spLocks noGrp="1"/>
          </p:cNvSpPr>
          <p:nvPr>
            <p:ph type="title"/>
          </p:nvPr>
        </p:nvSpPr>
        <p:spPr>
          <a:xfrm>
            <a:off x="841248" y="810562"/>
            <a:ext cx="10232166" cy="1077797"/>
          </a:xfrm>
        </p:spPr>
        <p:txBody>
          <a:bodyPr>
            <a:normAutofit/>
          </a:bodyPr>
          <a:lstStyle/>
          <a:p>
            <a:endParaRPr lang="en-US" sz="3600">
              <a:cs typeface="Posterama"/>
            </a:endParaRPr>
          </a:p>
        </p:txBody>
      </p:sp>
      <p:sp>
        <p:nvSpPr>
          <p:cNvPr id="12" name="Freeform: Shape 11">
            <a:extLst>
              <a:ext uri="{FF2B5EF4-FFF2-40B4-BE49-F238E27FC236}">
                <a16:creationId xmlns:a16="http://schemas.microsoft.com/office/drawing/2014/main" id="{747596F0-E9D7-AB5E-5BB2-C2D3F25E8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9209BCDD-B622-BF2F-599D-3450CEFE5BB9}"/>
              </a:ext>
            </a:extLst>
          </p:cNvPr>
          <p:cNvSpPr>
            <a:spLocks noGrp="1"/>
          </p:cNvSpPr>
          <p:nvPr>
            <p:ph idx="1"/>
          </p:nvPr>
        </p:nvSpPr>
        <p:spPr>
          <a:xfrm>
            <a:off x="841248" y="1888359"/>
            <a:ext cx="9228866" cy="4872231"/>
          </a:xfrm>
        </p:spPr>
        <p:txBody>
          <a:bodyPr vert="horz" lIns="91440" tIns="45720" rIns="91440" bIns="45720" rtlCol="0" anchor="t">
            <a:normAutofit/>
          </a:bodyPr>
          <a:lstStyle/>
          <a:p>
            <a:r>
              <a:rPr lang="en-GB" sz="3200" b="1"/>
              <a:t>Organisation</a:t>
            </a:r>
            <a:r>
              <a:rPr lang="en-US" sz="3200" b="1"/>
              <a:t> </a:t>
            </a:r>
            <a:endParaRPr lang="en-US" sz="3200"/>
          </a:p>
          <a:p>
            <a:pPr marL="571500" lvl="1" indent="-342900">
              <a:buFont typeface="Courier New,monospace" panose="020B0504020202020204" pitchFamily="34" charset="0"/>
              <a:buChar char="o"/>
            </a:pPr>
            <a:r>
              <a:rPr lang="en-US" sz="2800"/>
              <a:t>Start early</a:t>
            </a:r>
          </a:p>
          <a:p>
            <a:pPr marL="571500" lvl="1" indent="-342900">
              <a:buFont typeface="Courier New,monospace" panose="020B0504020202020204" pitchFamily="34" charset="0"/>
              <a:buChar char="o"/>
            </a:pPr>
            <a:r>
              <a:rPr lang="en-US" sz="2800"/>
              <a:t>Make time in your schedule</a:t>
            </a:r>
          </a:p>
          <a:p>
            <a:pPr marL="571500" lvl="1" indent="-342900">
              <a:buFont typeface="Courier New,monospace" panose="020B0504020202020204" pitchFamily="34" charset="0"/>
              <a:buChar char="o"/>
            </a:pPr>
            <a:r>
              <a:rPr lang="en-US" sz="2800"/>
              <a:t>Review regularly</a:t>
            </a:r>
          </a:p>
          <a:p>
            <a:pPr marL="571500" lvl="1" indent="-342900">
              <a:buFont typeface="Courier New,monospace" panose="020B0504020202020204" pitchFamily="34" charset="0"/>
              <a:buChar char="o"/>
            </a:pPr>
            <a:r>
              <a:rPr lang="en-US" sz="2800"/>
              <a:t>Use technology</a:t>
            </a:r>
            <a:endParaRPr lang="en-US" sz="2400"/>
          </a:p>
        </p:txBody>
      </p:sp>
    </p:spTree>
    <p:extLst>
      <p:ext uri="{BB962C8B-B14F-4D97-AF65-F5344CB8AC3E}">
        <p14:creationId xmlns:p14="http://schemas.microsoft.com/office/powerpoint/2010/main" val="24346721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A1E4-8F6C-8F9E-456C-C7E3C4211C2B}"/>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CE2468E3-F32F-F3EC-008A-8E01BD616A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D81D3A53-4E4B-54C8-CC54-955CE170C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DAD5936-24F0-5BE2-555F-3CD07C4F5558}"/>
              </a:ext>
            </a:extLst>
          </p:cNvPr>
          <p:cNvSpPr>
            <a:spLocks noGrp="1"/>
          </p:cNvSpPr>
          <p:nvPr>
            <p:ph type="title"/>
          </p:nvPr>
        </p:nvSpPr>
        <p:spPr>
          <a:xfrm>
            <a:off x="841248" y="810562"/>
            <a:ext cx="10232166" cy="1077797"/>
          </a:xfrm>
        </p:spPr>
        <p:txBody>
          <a:bodyPr>
            <a:normAutofit/>
          </a:bodyPr>
          <a:lstStyle/>
          <a:p>
            <a:endParaRPr lang="en-US" sz="3600">
              <a:cs typeface="Posterama"/>
            </a:endParaRPr>
          </a:p>
        </p:txBody>
      </p:sp>
      <p:sp>
        <p:nvSpPr>
          <p:cNvPr id="12" name="Freeform: Shape 11">
            <a:extLst>
              <a:ext uri="{FF2B5EF4-FFF2-40B4-BE49-F238E27FC236}">
                <a16:creationId xmlns:a16="http://schemas.microsoft.com/office/drawing/2014/main" id="{DDBFF0EC-A388-50B2-9692-668D009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557F1160-4740-1885-463C-8DAB06F803B9}"/>
              </a:ext>
            </a:extLst>
          </p:cNvPr>
          <p:cNvSpPr>
            <a:spLocks noGrp="1"/>
          </p:cNvSpPr>
          <p:nvPr>
            <p:ph idx="1"/>
          </p:nvPr>
        </p:nvSpPr>
        <p:spPr>
          <a:xfrm>
            <a:off x="841248" y="1888359"/>
            <a:ext cx="9228866" cy="4872231"/>
          </a:xfrm>
        </p:spPr>
        <p:txBody>
          <a:bodyPr vert="horz" lIns="91440" tIns="45720" rIns="91440" bIns="45720" rtlCol="0" anchor="t">
            <a:normAutofit/>
          </a:bodyPr>
          <a:lstStyle/>
          <a:p>
            <a:r>
              <a:rPr lang="en-US" sz="3200" b="1"/>
              <a:t>The aftermath</a:t>
            </a:r>
            <a:endParaRPr lang="en-US" sz="3200"/>
          </a:p>
          <a:p>
            <a:pPr marL="571500" lvl="1" indent="-342900">
              <a:buFont typeface="Courier New,monospace" panose="020B0504020202020204" pitchFamily="34" charset="0"/>
              <a:buChar char="o"/>
            </a:pPr>
            <a:r>
              <a:rPr lang="en-US" sz="2800"/>
              <a:t>Engage with follow-up conversations</a:t>
            </a:r>
          </a:p>
          <a:p>
            <a:pPr marL="571500" lvl="1" indent="-342900">
              <a:buFont typeface="Courier New,monospace" panose="020B0504020202020204" pitchFamily="34" charset="0"/>
              <a:buChar char="o"/>
            </a:pPr>
            <a:r>
              <a:rPr lang="en-US" sz="2800"/>
              <a:t>Accept rejection</a:t>
            </a:r>
          </a:p>
          <a:p>
            <a:pPr marL="571500" lvl="1" indent="-342900">
              <a:buFont typeface="Courier New,monospace" panose="020B0504020202020204" pitchFamily="34" charset="0"/>
              <a:buChar char="o"/>
            </a:pPr>
            <a:r>
              <a:rPr lang="en-US" sz="2800"/>
              <a:t>Build on what you have done</a:t>
            </a:r>
          </a:p>
        </p:txBody>
      </p:sp>
    </p:spTree>
    <p:extLst>
      <p:ext uri="{BB962C8B-B14F-4D97-AF65-F5344CB8AC3E}">
        <p14:creationId xmlns:p14="http://schemas.microsoft.com/office/powerpoint/2010/main" val="3127581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AA391-7A8E-2EF8-0C75-D385F7973642}"/>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CA173740-0F32-CEFB-E2CC-6EB492920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332BEBB7-7E1E-F6D8-43B2-B8F7053D0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F581807C-8D13-F406-96C2-B6EE9300F858}"/>
              </a:ext>
            </a:extLst>
          </p:cNvPr>
          <p:cNvSpPr>
            <a:spLocks noGrp="1"/>
          </p:cNvSpPr>
          <p:nvPr>
            <p:ph type="title"/>
          </p:nvPr>
        </p:nvSpPr>
        <p:spPr>
          <a:xfrm>
            <a:off x="841248" y="810563"/>
            <a:ext cx="10270266" cy="1420172"/>
          </a:xfrm>
        </p:spPr>
        <p:txBody>
          <a:bodyPr>
            <a:normAutofit/>
          </a:bodyPr>
          <a:lstStyle/>
          <a:p>
            <a:pPr>
              <a:lnSpc>
                <a:spcPct val="90000"/>
              </a:lnSpc>
            </a:pPr>
            <a:r>
              <a:rPr lang="en-US" sz="3600">
                <a:cs typeface="Posterama"/>
              </a:rPr>
              <a:t>Over to you...</a:t>
            </a:r>
            <a:endParaRPr lang="en-US"/>
          </a:p>
        </p:txBody>
      </p:sp>
      <p:sp>
        <p:nvSpPr>
          <p:cNvPr id="12" name="Freeform: Shape 11">
            <a:extLst>
              <a:ext uri="{FF2B5EF4-FFF2-40B4-BE49-F238E27FC236}">
                <a16:creationId xmlns:a16="http://schemas.microsoft.com/office/drawing/2014/main" id="{8045CAE2-1E88-4233-B06C-1F4626455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C8C3278D-31FD-ADDB-277D-368F573D8D0A}"/>
              </a:ext>
            </a:extLst>
          </p:cNvPr>
          <p:cNvSpPr>
            <a:spLocks noGrp="1"/>
          </p:cNvSpPr>
          <p:nvPr>
            <p:ph idx="1"/>
          </p:nvPr>
        </p:nvSpPr>
        <p:spPr>
          <a:xfrm>
            <a:off x="841248" y="2922256"/>
            <a:ext cx="9228866" cy="3330334"/>
          </a:xfrm>
        </p:spPr>
        <p:txBody>
          <a:bodyPr vert="horz" lIns="91440" tIns="45720" rIns="91440" bIns="45720" rtlCol="0" anchor="t">
            <a:normAutofit/>
          </a:bodyPr>
          <a:lstStyle/>
          <a:p>
            <a:pPr marL="342900" indent="-342900">
              <a:buFont typeface="Arial,Sans-Serif" panose="020B0504020202020204" pitchFamily="34" charset="0"/>
              <a:buChar char="•"/>
            </a:pPr>
            <a:r>
              <a:rPr lang="en-US" sz="2800"/>
              <a:t>Please add your tip to the form</a:t>
            </a:r>
          </a:p>
          <a:p>
            <a:pPr lvl="1"/>
            <a:endParaRPr lang="en-US" sz="2200"/>
          </a:p>
          <a:p>
            <a:endParaRPr lang="en-US" sz="2400"/>
          </a:p>
        </p:txBody>
      </p:sp>
      <p:pic>
        <p:nvPicPr>
          <p:cNvPr id="5" name="Picture 4" descr="A qr code on a blue background&#10;&#10;AI-generated content may be incorrect.">
            <a:extLst>
              <a:ext uri="{FF2B5EF4-FFF2-40B4-BE49-F238E27FC236}">
                <a16:creationId xmlns:a16="http://schemas.microsoft.com/office/drawing/2014/main" id="{F0752DAE-432D-31E7-CEDE-F228C3ED4576}"/>
              </a:ext>
            </a:extLst>
          </p:cNvPr>
          <p:cNvPicPr>
            <a:picLocks noChangeAspect="1"/>
          </p:cNvPicPr>
          <p:nvPr/>
        </p:nvPicPr>
        <p:blipFill>
          <a:blip r:embed="rId3"/>
          <a:srcRect l="3208" t="8921" r="3712" b="3809"/>
          <a:stretch/>
        </p:blipFill>
        <p:spPr>
          <a:xfrm>
            <a:off x="6749676" y="1585292"/>
            <a:ext cx="4526272" cy="4277514"/>
          </a:xfrm>
          <a:prstGeom prst="rect">
            <a:avLst/>
          </a:prstGeom>
        </p:spPr>
      </p:pic>
    </p:spTree>
    <p:extLst>
      <p:ext uri="{BB962C8B-B14F-4D97-AF65-F5344CB8AC3E}">
        <p14:creationId xmlns:p14="http://schemas.microsoft.com/office/powerpoint/2010/main" val="2940274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444E1-5CDD-2C54-6D69-0822DF612132}"/>
            </a:ext>
          </a:extLst>
        </p:cNvPr>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27C27085-0D4A-5D21-1399-BE204662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5FA8F6AD-C5AC-9813-C156-F2478DCE3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6642A832-49BA-F14C-4A52-D372EE20CDD3}"/>
              </a:ext>
            </a:extLst>
          </p:cNvPr>
          <p:cNvSpPr>
            <a:spLocks noGrp="1"/>
          </p:cNvSpPr>
          <p:nvPr>
            <p:ph type="title"/>
          </p:nvPr>
        </p:nvSpPr>
        <p:spPr>
          <a:xfrm>
            <a:off x="841248" y="810562"/>
            <a:ext cx="10232166" cy="1077797"/>
          </a:xfrm>
        </p:spPr>
        <p:txBody>
          <a:bodyPr>
            <a:normAutofit/>
          </a:bodyPr>
          <a:lstStyle/>
          <a:p>
            <a:r>
              <a:rPr lang="en-US" sz="3600"/>
              <a:t>Thank you</a:t>
            </a:r>
            <a:endParaRPr lang="en-US"/>
          </a:p>
        </p:txBody>
      </p:sp>
      <p:sp>
        <p:nvSpPr>
          <p:cNvPr id="12" name="Freeform: Shape 11">
            <a:extLst>
              <a:ext uri="{FF2B5EF4-FFF2-40B4-BE49-F238E27FC236}">
                <a16:creationId xmlns:a16="http://schemas.microsoft.com/office/drawing/2014/main" id="{0474FBFA-9A88-9AE3-9DD7-756FC1C9D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6630" y="4160168"/>
            <a:ext cx="2832322" cy="2697833"/>
          </a:xfrm>
          <a:custGeom>
            <a:avLst/>
            <a:gdLst>
              <a:gd name="connsiteX0" fmla="*/ 638993 w 2832322"/>
              <a:gd name="connsiteY0" fmla="*/ 1429605 h 2697833"/>
              <a:gd name="connsiteX1" fmla="*/ 798503 w 2832322"/>
              <a:gd name="connsiteY1" fmla="*/ 1509001 h 2697833"/>
              <a:gd name="connsiteX2" fmla="*/ 739507 w 2832322"/>
              <a:gd name="connsiteY2" fmla="*/ 1729178 h 2697833"/>
              <a:gd name="connsiteX3" fmla="*/ 519329 w 2832322"/>
              <a:gd name="connsiteY3" fmla="*/ 1670181 h 2697833"/>
              <a:gd name="connsiteX4" fmla="*/ 578327 w 2832322"/>
              <a:gd name="connsiteY4" fmla="*/ 1450005 h 2697833"/>
              <a:gd name="connsiteX5" fmla="*/ 638993 w 2832322"/>
              <a:gd name="connsiteY5" fmla="*/ 1429605 h 2697833"/>
              <a:gd name="connsiteX6" fmla="*/ 1252193 w 2832322"/>
              <a:gd name="connsiteY6" fmla="*/ 835524 h 2697833"/>
              <a:gd name="connsiteX7" fmla="*/ 1511699 w 2832322"/>
              <a:gd name="connsiteY7" fmla="*/ 997686 h 2697833"/>
              <a:gd name="connsiteX8" fmla="*/ 1392436 w 2832322"/>
              <a:gd name="connsiteY8" fmla="*/ 1442788 h 2697833"/>
              <a:gd name="connsiteX9" fmla="*/ 947333 w 2832322"/>
              <a:gd name="connsiteY9" fmla="*/ 1323523 h 2697833"/>
              <a:gd name="connsiteX10" fmla="*/ 1066598 w 2832322"/>
              <a:gd name="connsiteY10" fmla="*/ 878421 h 2697833"/>
              <a:gd name="connsiteX11" fmla="*/ 1252193 w 2832322"/>
              <a:gd name="connsiteY11" fmla="*/ 835524 h 2697833"/>
              <a:gd name="connsiteX12" fmla="*/ 2832322 w 2832322"/>
              <a:gd name="connsiteY12" fmla="*/ 0 h 2697833"/>
              <a:gd name="connsiteX13" fmla="*/ 2832322 w 2832322"/>
              <a:gd name="connsiteY13" fmla="*/ 2697833 h 2697833"/>
              <a:gd name="connsiteX14" fmla="*/ 0 w 2832322"/>
              <a:gd name="connsiteY14" fmla="*/ 2697833 h 2697833"/>
              <a:gd name="connsiteX15" fmla="*/ 12966 w 2832322"/>
              <a:gd name="connsiteY15" fmla="*/ 2631781 h 2697833"/>
              <a:gd name="connsiteX16" fmla="*/ 1052443 w 2832322"/>
              <a:gd name="connsiteY16" fmla="*/ 1806313 h 2697833"/>
              <a:gd name="connsiteX17" fmla="*/ 1721430 w 2832322"/>
              <a:gd name="connsiteY17" fmla="*/ 1489397 h 2697833"/>
              <a:gd name="connsiteX18" fmla="*/ 2115839 w 2832322"/>
              <a:gd name="connsiteY18" fmla="*/ 696540 h 2697833"/>
              <a:gd name="connsiteX19" fmla="*/ 2590689 w 2832322"/>
              <a:gd name="connsiteY19" fmla="*/ 99461 h 2697833"/>
              <a:gd name="connsiteX20" fmla="*/ 2730434 w 2832322"/>
              <a:gd name="connsiteY20" fmla="*/ 32840 h 26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2322" h="2697833">
                <a:moveTo>
                  <a:pt x="638993" y="1429605"/>
                </a:moveTo>
                <a:cubicBezTo>
                  <a:pt x="701328" y="1421871"/>
                  <a:pt x="765121" y="1451183"/>
                  <a:pt x="798503" y="1509001"/>
                </a:cubicBezTo>
                <a:cubicBezTo>
                  <a:pt x="843012" y="1586093"/>
                  <a:pt x="816599" y="1684670"/>
                  <a:pt x="739507" y="1729178"/>
                </a:cubicBezTo>
                <a:cubicBezTo>
                  <a:pt x="662415" y="1773688"/>
                  <a:pt x="563838" y="1747275"/>
                  <a:pt x="519329" y="1670181"/>
                </a:cubicBezTo>
                <a:cubicBezTo>
                  <a:pt x="474820" y="1593091"/>
                  <a:pt x="501234" y="1494514"/>
                  <a:pt x="578327" y="1450005"/>
                </a:cubicBezTo>
                <a:cubicBezTo>
                  <a:pt x="597599" y="1438878"/>
                  <a:pt x="618215" y="1432183"/>
                  <a:pt x="638993" y="1429605"/>
                </a:cubicBezTo>
                <a:close/>
                <a:moveTo>
                  <a:pt x="1252193" y="835524"/>
                </a:moveTo>
                <a:cubicBezTo>
                  <a:pt x="1356532" y="842898"/>
                  <a:pt x="1455464" y="900282"/>
                  <a:pt x="1511699" y="997686"/>
                </a:cubicBezTo>
                <a:cubicBezTo>
                  <a:pt x="1601677" y="1153532"/>
                  <a:pt x="1548280" y="1352810"/>
                  <a:pt x="1392436" y="1442788"/>
                </a:cubicBezTo>
                <a:cubicBezTo>
                  <a:pt x="1236589" y="1532766"/>
                  <a:pt x="1037311" y="1479369"/>
                  <a:pt x="947333" y="1323523"/>
                </a:cubicBezTo>
                <a:cubicBezTo>
                  <a:pt x="857356" y="1167678"/>
                  <a:pt x="910753" y="968399"/>
                  <a:pt x="1066598" y="878421"/>
                </a:cubicBezTo>
                <a:cubicBezTo>
                  <a:pt x="1125040" y="844680"/>
                  <a:pt x="1189590" y="831101"/>
                  <a:pt x="1252193" y="835524"/>
                </a:cubicBezTo>
                <a:close/>
                <a:moveTo>
                  <a:pt x="2832322" y="0"/>
                </a:moveTo>
                <a:lnTo>
                  <a:pt x="2832322" y="2697833"/>
                </a:lnTo>
                <a:lnTo>
                  <a:pt x="0" y="2697833"/>
                </a:lnTo>
                <a:lnTo>
                  <a:pt x="12966" y="2631781"/>
                </a:lnTo>
                <a:cubicBezTo>
                  <a:pt x="140000" y="2184738"/>
                  <a:pt x="505773" y="1908362"/>
                  <a:pt x="1052443" y="1806313"/>
                </a:cubicBezTo>
                <a:cubicBezTo>
                  <a:pt x="1303109" y="1759472"/>
                  <a:pt x="1574698" y="1718763"/>
                  <a:pt x="1721430" y="1489397"/>
                </a:cubicBezTo>
                <a:cubicBezTo>
                  <a:pt x="1879597" y="1241842"/>
                  <a:pt x="2005704" y="970478"/>
                  <a:pt x="2115839" y="696540"/>
                </a:cubicBezTo>
                <a:cubicBezTo>
                  <a:pt x="2216937" y="444582"/>
                  <a:pt x="2354076" y="231931"/>
                  <a:pt x="2590689" y="99461"/>
                </a:cubicBezTo>
                <a:cubicBezTo>
                  <a:pt x="2637069" y="73498"/>
                  <a:pt x="2683655" y="51402"/>
                  <a:pt x="2730434" y="328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E865C473-225F-21F1-5EF3-F87B9AE26394}"/>
              </a:ext>
            </a:extLst>
          </p:cNvPr>
          <p:cNvSpPr>
            <a:spLocks noGrp="1"/>
          </p:cNvSpPr>
          <p:nvPr>
            <p:ph idx="1"/>
          </p:nvPr>
        </p:nvSpPr>
        <p:spPr>
          <a:xfrm>
            <a:off x="841248" y="2223756"/>
            <a:ext cx="9228866" cy="4346334"/>
          </a:xfrm>
        </p:spPr>
        <p:txBody>
          <a:bodyPr vert="horz" lIns="91440" tIns="45720" rIns="91440" bIns="45720" rtlCol="0" anchor="t">
            <a:normAutofit/>
          </a:bodyPr>
          <a:lstStyle/>
          <a:p>
            <a:r>
              <a:rPr lang="en-US" sz="2800"/>
              <a:t>Barbara Himmelreich: </a:t>
            </a:r>
            <a:r>
              <a:rPr lang="en-US" sz="2800">
                <a:solidFill>
                  <a:schemeClr val="accent6">
                    <a:lumMod val="49000"/>
                  </a:schemeClr>
                </a:solidFill>
                <a:hlinkClick r:id="rId3">
                  <a:extLst>
                    <a:ext uri="{A12FA001-AC4F-418D-AE19-62706E023703}">
                      <ahyp:hlinkClr xmlns:ahyp="http://schemas.microsoft.com/office/drawing/2018/hyperlinkcolor" val="tx"/>
                    </a:ext>
                  </a:extLst>
                </a:hlinkClick>
              </a:rPr>
              <a:t>b.himmelreich@leeds.ac.uk</a:t>
            </a:r>
            <a:r>
              <a:rPr lang="en-US" sz="2800"/>
              <a:t> </a:t>
            </a:r>
          </a:p>
          <a:p>
            <a:r>
              <a:rPr lang="en-US" sz="2800"/>
              <a:t>Laurietta Essien: </a:t>
            </a:r>
            <a:r>
              <a:rPr lang="en-US" sz="2800">
                <a:solidFill>
                  <a:schemeClr val="accent6">
                    <a:lumMod val="49000"/>
                  </a:schemeClr>
                </a:solidFill>
                <a:hlinkClick r:id="rId4">
                  <a:extLst>
                    <a:ext uri="{A12FA001-AC4F-418D-AE19-62706E023703}">
                      <ahyp:hlinkClr xmlns:ahyp="http://schemas.microsoft.com/office/drawing/2018/hyperlinkcolor" val="tx"/>
                    </a:ext>
                  </a:extLst>
                </a:hlinkClick>
              </a:rPr>
              <a:t>l.e.a.essien@leeds.ac.uk</a:t>
            </a:r>
            <a:r>
              <a:rPr lang="en-US" sz="2800">
                <a:solidFill>
                  <a:schemeClr val="accent6">
                    <a:lumMod val="49000"/>
                  </a:schemeClr>
                </a:solidFill>
              </a:rPr>
              <a:t> </a:t>
            </a:r>
          </a:p>
        </p:txBody>
      </p:sp>
    </p:spTree>
    <p:extLst>
      <p:ext uri="{BB962C8B-B14F-4D97-AF65-F5344CB8AC3E}">
        <p14:creationId xmlns:p14="http://schemas.microsoft.com/office/powerpoint/2010/main" val="205867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F607E5C0-69E8-9012-FD29-E1792C2046B7}"/>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2C56864D-EFA1-502C-2BC7-7814AEA0291F}"/>
              </a:ext>
            </a:extLst>
          </p:cNvPr>
          <p:cNvSpPr>
            <a:spLocks noGrp="1"/>
          </p:cNvSpPr>
          <p:nvPr>
            <p:ph type="title"/>
          </p:nvPr>
        </p:nvSpPr>
        <p:spPr>
          <a:xfrm>
            <a:off x="359999" y="748220"/>
            <a:ext cx="11409546" cy="1205271"/>
          </a:xfrm>
        </p:spPr>
        <p:txBody>
          <a:bodyPr/>
          <a:lstStyle/>
          <a:p>
            <a:r>
              <a:rPr lang="en-GB" sz="4000">
                <a:solidFill>
                  <a:srgbClr val="500777"/>
                </a:solidFill>
              </a:rPr>
              <a:t>Stage 2: Follow-up interviews</a:t>
            </a:r>
          </a:p>
        </p:txBody>
      </p:sp>
      <p:sp>
        <p:nvSpPr>
          <p:cNvPr id="5" name="Text Placeholder 4" descr="Text">
            <a:extLst>
              <a:ext uri="{FF2B5EF4-FFF2-40B4-BE49-F238E27FC236}">
                <a16:creationId xmlns:a16="http://schemas.microsoft.com/office/drawing/2014/main" id="{FE2D01D1-6750-7A58-352B-77A46451D35A}"/>
              </a:ext>
            </a:extLst>
          </p:cNvPr>
          <p:cNvSpPr>
            <a:spLocks noGrp="1"/>
          </p:cNvSpPr>
          <p:nvPr>
            <p:ph type="body" sz="quarter" idx="13"/>
          </p:nvPr>
        </p:nvSpPr>
        <p:spPr>
          <a:xfrm>
            <a:off x="359999" y="1521082"/>
            <a:ext cx="11347091" cy="3815836"/>
          </a:xfrm>
        </p:spPr>
        <p:txBody>
          <a:bodyPr/>
          <a:lstStyle/>
          <a:p>
            <a:pPr marL="0" indent="0">
              <a:lnSpc>
                <a:spcPct val="100000"/>
              </a:lnSpc>
              <a:buNone/>
            </a:pPr>
            <a:r>
              <a:rPr lang="en-GB" b="1" dirty="0">
                <a:solidFill>
                  <a:srgbClr val="500777"/>
                </a:solidFill>
                <a:latin typeface="Calibri"/>
                <a:ea typeface="Calibri"/>
                <a:cs typeface="Calibri"/>
              </a:rPr>
              <a:t>Work in progress; h</a:t>
            </a:r>
            <a:r>
              <a:rPr lang="en-GB" b="1" i="0" dirty="0">
                <a:solidFill>
                  <a:srgbClr val="500777"/>
                </a:solidFill>
                <a:effectLst/>
                <a:latin typeface="Calibri"/>
                <a:ea typeface="Calibri"/>
                <a:cs typeface="Calibri"/>
              </a:rPr>
              <a:t>owever, we would like to share extracts from an email by Student E after starting their Law degree:</a:t>
            </a:r>
          </a:p>
          <a:p>
            <a:pPr marL="0" indent="0">
              <a:lnSpc>
                <a:spcPct val="100000"/>
              </a:lnSpc>
              <a:buNone/>
            </a:pPr>
            <a:r>
              <a:rPr lang="en-GB" b="0" i="0" dirty="0">
                <a:solidFill>
                  <a:srgbClr val="000000"/>
                </a:solidFill>
                <a:effectLst/>
                <a:latin typeface="Calibri"/>
                <a:ea typeface="Calibri"/>
                <a:cs typeface="Calibri"/>
              </a:rPr>
              <a:t>However, there are a few notable differences compared to the pre-sessional course. The most important point is that passive voice is generally discouraged in academic legal writing. Although passive voice is commonly used in legal practice—lawyers often employ it to convey professionalism and objectivity—it is not well-suited for academic discussions, where authors are encouraged to clearly express their attitudes and arguments</a:t>
            </a:r>
            <a:r>
              <a:rPr lang="en-GB" dirty="0">
                <a:solidFill>
                  <a:srgbClr val="000000"/>
                </a:solidFill>
                <a:latin typeface="Calibri"/>
                <a:ea typeface="Calibri"/>
                <a:cs typeface="Calibri"/>
              </a:rPr>
              <a:t>. [...]</a:t>
            </a:r>
            <a:r>
              <a:rPr lang="en-GB" b="0" i="0" dirty="0">
                <a:solidFill>
                  <a:srgbClr val="000000"/>
                </a:solidFill>
                <a:effectLst/>
                <a:latin typeface="Calibri"/>
                <a:ea typeface="Calibri"/>
                <a:cs typeface="Calibri"/>
              </a:rPr>
              <a:t>  </a:t>
            </a:r>
          </a:p>
          <a:p>
            <a:pPr marL="0" indent="0">
              <a:lnSpc>
                <a:spcPct val="100000"/>
              </a:lnSpc>
              <a:buNone/>
            </a:pPr>
            <a:r>
              <a:rPr lang="en-GB" b="0" i="0" dirty="0">
                <a:solidFill>
                  <a:srgbClr val="000000"/>
                </a:solidFill>
                <a:effectLst/>
                <a:latin typeface="Calibri" panose="020F0502020204030204" pitchFamily="34" charset="0"/>
                <a:cs typeface="Calibri" panose="020F0502020204030204" pitchFamily="34" charset="0"/>
              </a:rPr>
              <a:t>Another significant point is the use of specific terminology, such as Latin terms (e.g., per se meaning "in itself," de facto meaning "in fact," de jure meaning "in law") or unusual meanings for common words. [...] </a:t>
            </a:r>
          </a:p>
          <a:p>
            <a:pPr marL="0" indent="0">
              <a:lnSpc>
                <a:spcPct val="100000"/>
              </a:lnSpc>
              <a:buNone/>
            </a:pPr>
            <a:r>
              <a:rPr lang="en-GB" b="0" i="0" dirty="0">
                <a:solidFill>
                  <a:srgbClr val="000000"/>
                </a:solidFill>
                <a:effectLst/>
                <a:latin typeface="Calibri"/>
                <a:ea typeface="Calibri"/>
                <a:cs typeface="Calibri"/>
              </a:rPr>
              <a:t>Apart from these stylistic differences, I don't think there are significant variations in how arguments are organized. </a:t>
            </a:r>
          </a:p>
          <a:p>
            <a:pPr marL="0" indent="0">
              <a:lnSpc>
                <a:spcPct val="100000"/>
              </a:lnSpc>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lnSpc>
                <a:spcPct val="100000"/>
              </a:lnSpc>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endParaRPr lang="en-GB" sz="2600" b="0" i="0" dirty="0">
              <a:solidFill>
                <a:srgbClr val="000000"/>
              </a:solidFill>
              <a:effectLst/>
              <a:latin typeface="Calibri" panose="020F0502020204030204" pitchFamily="34" charset="0"/>
              <a:cs typeface="Calibri" panose="020F0502020204030204" pitchFamily="34" charset="0"/>
            </a:endParaRPr>
          </a:p>
          <a:p>
            <a:pPr marL="0" indent="0">
              <a:buNone/>
            </a:pPr>
            <a:endParaRPr lang="en-GB"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81983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AI-generated content may be incorrect.">
            <a:extLst>
              <a:ext uri="{FF2B5EF4-FFF2-40B4-BE49-F238E27FC236}">
                <a16:creationId xmlns:a16="http://schemas.microsoft.com/office/drawing/2014/main" id="{B18DA322-200C-833A-D591-BFDB01F1B809}"/>
              </a:ext>
            </a:extLst>
          </p:cNvPr>
          <p:cNvPicPr>
            <a:picLocks noChangeAspect="1"/>
          </p:cNvPicPr>
          <p:nvPr/>
        </p:nvPicPr>
        <p:blipFill>
          <a:blip r:embed="rId2"/>
          <a:stretch>
            <a:fillRect/>
          </a:stretch>
        </p:blipFill>
        <p:spPr>
          <a:xfrm>
            <a:off x="623392" y="5844362"/>
            <a:ext cx="5731510" cy="786130"/>
          </a:xfrm>
          <a:prstGeom prst="rect">
            <a:avLst/>
          </a:prstGeom>
        </p:spPr>
      </p:pic>
      <p:sp>
        <p:nvSpPr>
          <p:cNvPr id="6" name="Subtitle 2">
            <a:extLst>
              <a:ext uri="{FF2B5EF4-FFF2-40B4-BE49-F238E27FC236}">
                <a16:creationId xmlns:a16="http://schemas.microsoft.com/office/drawing/2014/main" id="{3D2F9A71-41BE-38A7-BCBE-9646C9960425}"/>
              </a:ext>
            </a:extLst>
          </p:cNvPr>
          <p:cNvSpPr>
            <a:spLocks noGrp="1"/>
          </p:cNvSpPr>
          <p:nvPr>
            <p:ph type="subTitle" idx="1"/>
          </p:nvPr>
        </p:nvSpPr>
        <p:spPr>
          <a:xfrm>
            <a:off x="623392" y="3620386"/>
            <a:ext cx="9286152" cy="1752600"/>
          </a:xfrm>
        </p:spPr>
        <p:txBody>
          <a:bodyPr>
            <a:normAutofit fontScale="92500" lnSpcReduction="20000"/>
          </a:bodyPr>
          <a:lstStyle/>
          <a:p>
            <a:endParaRPr lang="en-GB" dirty="0">
              <a:latin typeface="Open Sans" panose="020B0606030504020204" pitchFamily="34" charset="0"/>
              <a:ea typeface="Open Sans" panose="020B0606030504020204" pitchFamily="34" charset="0"/>
              <a:cs typeface="Open Sans" panose="020B0606030504020204" pitchFamily="34" charset="0"/>
            </a:endParaRPr>
          </a:p>
          <a:p>
            <a:pPr algn="l"/>
            <a:r>
              <a:rPr lang="en-GB"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Craig Davis</a:t>
            </a:r>
          </a:p>
          <a:p>
            <a:pPr algn="l"/>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Senior language tutor (EAP) / Academic Leader / UCAE assessment coordinator</a:t>
            </a:r>
          </a:p>
          <a:p>
            <a:pPr algn="l"/>
            <a:r>
              <a:rPr lang="en-GB"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University of Manchester</a:t>
            </a:r>
          </a:p>
        </p:txBody>
      </p:sp>
      <p:sp>
        <p:nvSpPr>
          <p:cNvPr id="10" name="Title 1">
            <a:extLst>
              <a:ext uri="{FF2B5EF4-FFF2-40B4-BE49-F238E27FC236}">
                <a16:creationId xmlns:a16="http://schemas.microsoft.com/office/drawing/2014/main" id="{68AB911A-8748-9063-72AD-AD320AAE6D04}"/>
              </a:ext>
            </a:extLst>
          </p:cNvPr>
          <p:cNvSpPr>
            <a:spLocks noGrp="1"/>
          </p:cNvSpPr>
          <p:nvPr>
            <p:ph type="ctrTitle"/>
          </p:nvPr>
        </p:nvSpPr>
        <p:spPr>
          <a:xfrm>
            <a:off x="570598" y="1485014"/>
            <a:ext cx="11568608" cy="2944813"/>
          </a:xfrm>
        </p:spPr>
        <p:txBody>
          <a:bodyPr>
            <a:normAutofit fontScale="90000"/>
          </a:bodyPr>
          <a:lstStyle/>
          <a:p>
            <a:pPr algn="l"/>
            <a:r>
              <a:rPr lang="en-GB" dirty="0">
                <a:solidFill>
                  <a:srgbClr val="7030A0"/>
                </a:solidFill>
                <a:latin typeface="Open Sans" panose="020B0606030504020204" pitchFamily="34" charset="0"/>
                <a:ea typeface="Open Sans" panose="020B0606030504020204" pitchFamily="34" charset="0"/>
                <a:cs typeface="Open Sans" panose="020B0606030504020204" pitchFamily="34" charset="0"/>
              </a:rPr>
              <a:t>‘</a:t>
            </a:r>
            <a:r>
              <a:rPr lang="en-GB" i="1" dirty="0">
                <a:solidFill>
                  <a:srgbClr val="7030A0"/>
                </a:solidFill>
                <a:latin typeface="Open Sans" panose="020B0606030504020204" pitchFamily="34" charset="0"/>
                <a:ea typeface="Open Sans" panose="020B0606030504020204" pitchFamily="34" charset="0"/>
                <a:cs typeface="Open Sans" panose="020B0606030504020204" pitchFamily="34" charset="0"/>
              </a:rPr>
              <a:t>So, you teach English</a:t>
            </a:r>
            <a:r>
              <a:rPr lang="en-GB" dirty="0">
                <a:solidFill>
                  <a:srgbClr val="7030A0"/>
                </a:solidFill>
                <a:latin typeface="Open Sans" panose="020B0606030504020204" pitchFamily="34" charset="0"/>
                <a:ea typeface="Open Sans" panose="020B0606030504020204" pitchFamily="34" charset="0"/>
                <a:cs typeface="Open Sans" panose="020B0606030504020204" pitchFamily="34" charset="0"/>
              </a:rPr>
              <a:t>?’ Some thoughts on how we are positioned by others and how we position ourselves</a:t>
            </a:r>
            <a:br>
              <a:rPr lang="en-GB" dirty="0"/>
            </a:br>
            <a:endParaRPr lang="en-GB" dirty="0"/>
          </a:p>
        </p:txBody>
      </p:sp>
    </p:spTree>
    <p:extLst>
      <p:ext uri="{BB962C8B-B14F-4D97-AF65-F5344CB8AC3E}">
        <p14:creationId xmlns:p14="http://schemas.microsoft.com/office/powerpoint/2010/main" val="552985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7EB8-545C-06F2-0A9F-6F3D38788CD1}"/>
              </a:ext>
            </a:extLst>
          </p:cNvPr>
          <p:cNvSpPr>
            <a:spLocks noGrp="1"/>
          </p:cNvSpPr>
          <p:nvPr>
            <p:ph type="title"/>
          </p:nvPr>
        </p:nvSpPr>
        <p:spPr>
          <a:xfrm>
            <a:off x="452524" y="148133"/>
            <a:ext cx="11752520" cy="1325563"/>
          </a:xfrm>
        </p:spPr>
        <p:txBody>
          <a:bodyPr>
            <a:normAutofit/>
          </a:bodyPr>
          <a:lstStyle/>
          <a:p>
            <a:r>
              <a:rPr lang="en-GB" dirty="0">
                <a:solidFill>
                  <a:srgbClr val="7030A0"/>
                </a:solidFill>
              </a:rPr>
              <a:t>How are we positioned by others; how do we position ourselves?</a:t>
            </a:r>
          </a:p>
        </p:txBody>
      </p:sp>
      <p:pic>
        <p:nvPicPr>
          <p:cNvPr id="5" name="Picture 4" descr="A close-up of a logo&#10;&#10;AI-generated content may be incorrect.">
            <a:extLst>
              <a:ext uri="{FF2B5EF4-FFF2-40B4-BE49-F238E27FC236}">
                <a16:creationId xmlns:a16="http://schemas.microsoft.com/office/drawing/2014/main" id="{8A097B03-60A3-F63D-8576-2309519D61D1}"/>
              </a:ext>
            </a:extLst>
          </p:cNvPr>
          <p:cNvPicPr>
            <a:picLocks noChangeAspect="1"/>
          </p:cNvPicPr>
          <p:nvPr/>
        </p:nvPicPr>
        <p:blipFill>
          <a:blip r:embed="rId2"/>
          <a:stretch>
            <a:fillRect/>
          </a:stretch>
        </p:blipFill>
        <p:spPr>
          <a:xfrm>
            <a:off x="623392" y="5844362"/>
            <a:ext cx="5731510" cy="786130"/>
          </a:xfrm>
          <a:prstGeom prst="rect">
            <a:avLst/>
          </a:prstGeom>
        </p:spPr>
      </p:pic>
      <p:graphicFrame>
        <p:nvGraphicFramePr>
          <p:cNvPr id="6" name="Diagram 5">
            <a:extLst>
              <a:ext uri="{FF2B5EF4-FFF2-40B4-BE49-F238E27FC236}">
                <a16:creationId xmlns:a16="http://schemas.microsoft.com/office/drawing/2014/main" id="{68C4206F-8825-D439-435D-F60D94C2CED7}"/>
              </a:ext>
            </a:extLst>
          </p:cNvPr>
          <p:cNvGraphicFramePr/>
          <p:nvPr/>
        </p:nvGraphicFramePr>
        <p:xfrm>
          <a:off x="5780743" y="1187340"/>
          <a:ext cx="6191517" cy="4320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7141125-D572-12F6-E011-C792C4AA4528}"/>
              </a:ext>
            </a:extLst>
          </p:cNvPr>
          <p:cNvSpPr txBox="1"/>
          <p:nvPr/>
        </p:nvSpPr>
        <p:spPr>
          <a:xfrm>
            <a:off x="452524" y="1597045"/>
            <a:ext cx="6788248"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EAP Identity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Personal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Professional (discipline)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Institutional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how are we positioned by others?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Is this a reflection of how we position ourselves?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What </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impact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does this have on professional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What </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impact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does this have on access to opportunity/ career development?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001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B951666-8B6A-4CEB-5B1F-EAEFA726567F}"/>
              </a:ext>
            </a:extLst>
          </p:cNvPr>
          <p:cNvGraphicFramePr>
            <a:graphicFrameLocks noGrp="1"/>
          </p:cNvGraphicFramePr>
          <p:nvPr>
            <p:ph idx="1"/>
          </p:nvPr>
        </p:nvGraphicFramePr>
        <p:xfrm>
          <a:off x="623392" y="1459150"/>
          <a:ext cx="5065027" cy="4103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up of a logo&#10;&#10;AI-generated content may be incorrect.">
            <a:extLst>
              <a:ext uri="{FF2B5EF4-FFF2-40B4-BE49-F238E27FC236}">
                <a16:creationId xmlns:a16="http://schemas.microsoft.com/office/drawing/2014/main" id="{CDB93B30-2B78-39BF-238C-A0DA4FDB91B1}"/>
              </a:ext>
            </a:extLst>
          </p:cNvPr>
          <p:cNvPicPr>
            <a:picLocks noChangeAspect="1"/>
          </p:cNvPicPr>
          <p:nvPr/>
        </p:nvPicPr>
        <p:blipFill>
          <a:blip r:embed="rId8"/>
          <a:stretch>
            <a:fillRect/>
          </a:stretch>
        </p:blipFill>
        <p:spPr>
          <a:xfrm>
            <a:off x="623392" y="5844362"/>
            <a:ext cx="5731510" cy="786130"/>
          </a:xfrm>
          <a:prstGeom prst="rect">
            <a:avLst/>
          </a:prstGeom>
        </p:spPr>
      </p:pic>
      <p:graphicFrame>
        <p:nvGraphicFramePr>
          <p:cNvPr id="8" name="Content Placeholder 6">
            <a:extLst>
              <a:ext uri="{FF2B5EF4-FFF2-40B4-BE49-F238E27FC236}">
                <a16:creationId xmlns:a16="http://schemas.microsoft.com/office/drawing/2014/main" id="{18107D04-2010-E62D-9B24-A19547EAE38B}"/>
              </a:ext>
            </a:extLst>
          </p:cNvPr>
          <p:cNvGraphicFramePr>
            <a:graphicFrameLocks/>
          </p:cNvGraphicFramePr>
          <p:nvPr/>
        </p:nvGraphicFramePr>
        <p:xfrm>
          <a:off x="6096000" y="1459150"/>
          <a:ext cx="5197642" cy="46907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itle 1">
            <a:extLst>
              <a:ext uri="{FF2B5EF4-FFF2-40B4-BE49-F238E27FC236}">
                <a16:creationId xmlns:a16="http://schemas.microsoft.com/office/drawing/2014/main" id="{3BED3DC0-BC92-7105-A14E-8F31C1C4C192}"/>
              </a:ext>
            </a:extLst>
          </p:cNvPr>
          <p:cNvSpPr txBox="1">
            <a:spLocks/>
          </p:cNvSpPr>
          <p:nvPr/>
        </p:nvSpPr>
        <p:spPr>
          <a:xfrm>
            <a:off x="623392" y="133587"/>
            <a:ext cx="11752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7030A0"/>
                </a:solidFill>
                <a:effectLst/>
                <a:uLnTx/>
                <a:uFillTx/>
                <a:latin typeface="Aptos Display" panose="02110004020202020204"/>
                <a:ea typeface="+mj-ea"/>
                <a:cs typeface="+mj-cs"/>
              </a:rPr>
              <a:t>How are we positioned by others; how do we position ourselves?</a:t>
            </a:r>
          </a:p>
        </p:txBody>
      </p:sp>
      <p:sp>
        <p:nvSpPr>
          <p:cNvPr id="13" name="TextBox 12">
            <a:extLst>
              <a:ext uri="{FF2B5EF4-FFF2-40B4-BE49-F238E27FC236}">
                <a16:creationId xmlns:a16="http://schemas.microsoft.com/office/drawing/2014/main" id="{73BEB89A-D865-195A-4669-F4F3E52014B7}"/>
              </a:ext>
            </a:extLst>
          </p:cNvPr>
          <p:cNvSpPr txBox="1"/>
          <p:nvPr/>
        </p:nvSpPr>
        <p:spPr>
          <a:xfrm>
            <a:off x="6762483" y="6052761"/>
            <a:ext cx="4600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A02B93"/>
                </a:solidFill>
                <a:effectLst/>
                <a:uLnTx/>
                <a:uFillTx/>
                <a:latin typeface="Aptos" panose="02110004020202020204"/>
                <a:ea typeface="+mn-ea"/>
                <a:cs typeface="+mn-cs"/>
              </a:rPr>
              <a:t>I also asked Chat GPT for its thoughts…</a:t>
            </a:r>
          </a:p>
        </p:txBody>
      </p:sp>
    </p:spTree>
    <p:extLst>
      <p:ext uri="{BB962C8B-B14F-4D97-AF65-F5344CB8AC3E}">
        <p14:creationId xmlns:p14="http://schemas.microsoft.com/office/powerpoint/2010/main" val="22140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3640C-0853-E0DA-6174-EBD79BBF3C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6F13DF-BED3-1454-47DE-0825595F02BF}"/>
              </a:ext>
            </a:extLst>
          </p:cNvPr>
          <p:cNvSpPr>
            <a:spLocks noGrp="1"/>
          </p:cNvSpPr>
          <p:nvPr>
            <p:ph idx="1"/>
          </p:nvPr>
        </p:nvSpPr>
        <p:spPr>
          <a:xfrm>
            <a:off x="838200" y="919421"/>
            <a:ext cx="10515600" cy="4773465"/>
          </a:xfrm>
        </p:spPr>
        <p:txBody>
          <a:bodyPr>
            <a:normAutofit fontScale="92500" lnSpcReduction="20000"/>
          </a:bodyPr>
          <a:lstStyle/>
          <a:p>
            <a:pPr marL="0" indent="0">
              <a:buNone/>
            </a:pPr>
            <a:r>
              <a:rPr lang="en-GB" b="1" dirty="0">
                <a:solidFill>
                  <a:srgbClr val="7030A0"/>
                </a:solidFill>
              </a:rPr>
              <a:t>What skills are common of an EAP tutor that are not always reflected in wider university? </a:t>
            </a:r>
          </a:p>
          <a:p>
            <a:pPr marL="0" indent="0">
              <a:buNone/>
            </a:pPr>
            <a:r>
              <a:rPr lang="en-GB" i="1" dirty="0">
                <a:solidFill>
                  <a:schemeClr val="bg2">
                    <a:lumMod val="50000"/>
                  </a:schemeClr>
                </a:solidFill>
              </a:rPr>
              <a:t>Ooh — now that’s a sharp and interesting question! You’re tapping into something that often goes underappreciated: EAP tutors develop some highly specialized skills that are </a:t>
            </a:r>
            <a:r>
              <a:rPr lang="en-GB" b="1" i="1" dirty="0">
                <a:solidFill>
                  <a:schemeClr val="bg2">
                    <a:lumMod val="50000"/>
                  </a:schemeClr>
                </a:solidFill>
              </a:rPr>
              <a:t>not always common</a:t>
            </a:r>
            <a:r>
              <a:rPr lang="en-GB" i="1" dirty="0">
                <a:solidFill>
                  <a:schemeClr val="bg2">
                    <a:lumMod val="50000"/>
                  </a:schemeClr>
                </a:solidFill>
              </a:rPr>
              <a:t> (or even consciously valued) across the wider university teaching landscape:</a:t>
            </a:r>
          </a:p>
          <a:p>
            <a:pPr lvl="1"/>
            <a:r>
              <a:rPr lang="en-GB" i="1" dirty="0">
                <a:solidFill>
                  <a:schemeClr val="bg2">
                    <a:lumMod val="50000"/>
                  </a:schemeClr>
                </a:solidFill>
              </a:rPr>
              <a:t>Language awareness at a meta level</a:t>
            </a:r>
          </a:p>
          <a:p>
            <a:pPr lvl="1"/>
            <a:r>
              <a:rPr lang="en-GB" i="1" dirty="0">
                <a:solidFill>
                  <a:schemeClr val="bg2">
                    <a:lumMod val="50000"/>
                  </a:schemeClr>
                </a:solidFill>
              </a:rPr>
              <a:t>Feedback literacy (advanced level)</a:t>
            </a:r>
          </a:p>
          <a:p>
            <a:pPr lvl="1"/>
            <a:r>
              <a:rPr lang="en-GB" i="1" dirty="0">
                <a:solidFill>
                  <a:schemeClr val="bg2">
                    <a:lumMod val="50000"/>
                  </a:schemeClr>
                </a:solidFill>
              </a:rPr>
              <a:t>Intercultural mediation </a:t>
            </a:r>
          </a:p>
          <a:p>
            <a:pPr lvl="1"/>
            <a:r>
              <a:rPr lang="en-GB" i="1" dirty="0">
                <a:solidFill>
                  <a:schemeClr val="bg2">
                    <a:lumMod val="50000"/>
                  </a:schemeClr>
                </a:solidFill>
              </a:rPr>
              <a:t>Genre and academic literacy expertise</a:t>
            </a:r>
          </a:p>
          <a:p>
            <a:pPr lvl="1"/>
            <a:r>
              <a:rPr lang="en-GB" i="1" dirty="0">
                <a:solidFill>
                  <a:schemeClr val="bg2">
                    <a:lumMod val="50000"/>
                  </a:schemeClr>
                </a:solidFill>
              </a:rPr>
              <a:t>Language informed malpractice guidance</a:t>
            </a:r>
          </a:p>
          <a:p>
            <a:pPr lvl="1"/>
            <a:r>
              <a:rPr lang="en-GB" i="1" dirty="0">
                <a:solidFill>
                  <a:schemeClr val="bg2">
                    <a:lumMod val="50000"/>
                  </a:schemeClr>
                </a:solidFill>
              </a:rPr>
              <a:t>Student centred teaching</a:t>
            </a:r>
          </a:p>
          <a:p>
            <a:pPr lvl="1"/>
            <a:r>
              <a:rPr lang="en-GB" i="1" dirty="0">
                <a:solidFill>
                  <a:schemeClr val="bg2">
                    <a:lumMod val="50000"/>
                  </a:schemeClr>
                </a:solidFill>
              </a:rPr>
              <a:t>Pedagogical flexibility </a:t>
            </a:r>
          </a:p>
          <a:p>
            <a:pPr lvl="1"/>
            <a:r>
              <a:rPr lang="en-GB" i="1" dirty="0">
                <a:solidFill>
                  <a:schemeClr val="bg2">
                    <a:lumMod val="50000"/>
                  </a:schemeClr>
                </a:solidFill>
              </a:rPr>
              <a:t>Scaffolding learner autonomy</a:t>
            </a:r>
          </a:p>
        </p:txBody>
      </p:sp>
      <p:pic>
        <p:nvPicPr>
          <p:cNvPr id="5" name="Picture 4" descr="A close-up of a logo&#10;&#10;AI-generated content may be incorrect.">
            <a:extLst>
              <a:ext uri="{FF2B5EF4-FFF2-40B4-BE49-F238E27FC236}">
                <a16:creationId xmlns:a16="http://schemas.microsoft.com/office/drawing/2014/main" id="{E6B548C1-D26E-461D-8258-BE4739855550}"/>
              </a:ext>
            </a:extLst>
          </p:cNvPr>
          <p:cNvPicPr>
            <a:picLocks noChangeAspect="1"/>
          </p:cNvPicPr>
          <p:nvPr/>
        </p:nvPicPr>
        <p:blipFill>
          <a:blip r:embed="rId3"/>
          <a:stretch>
            <a:fillRect/>
          </a:stretch>
        </p:blipFill>
        <p:spPr>
          <a:xfrm>
            <a:off x="623392" y="5844362"/>
            <a:ext cx="5731510" cy="786130"/>
          </a:xfrm>
          <a:prstGeom prst="rect">
            <a:avLst/>
          </a:prstGeom>
        </p:spPr>
      </p:pic>
    </p:spTree>
    <p:extLst>
      <p:ext uri="{BB962C8B-B14F-4D97-AF65-F5344CB8AC3E}">
        <p14:creationId xmlns:p14="http://schemas.microsoft.com/office/powerpoint/2010/main" val="1108408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4DDF0-7341-61AB-4377-54E579576E87}"/>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8974D96-0D52-5A11-E856-93DAAF0175C4}"/>
              </a:ext>
            </a:extLst>
          </p:cNvPr>
          <p:cNvPicPr>
            <a:picLocks noGrp="1" noChangeAspect="1"/>
          </p:cNvPicPr>
          <p:nvPr>
            <p:ph idx="1"/>
          </p:nvPr>
        </p:nvPicPr>
        <p:blipFill>
          <a:blip r:embed="rId3"/>
          <a:stretch>
            <a:fillRect/>
          </a:stretch>
        </p:blipFill>
        <p:spPr>
          <a:xfrm>
            <a:off x="1016618" y="632343"/>
            <a:ext cx="9907694" cy="3680766"/>
          </a:xfrm>
        </p:spPr>
      </p:pic>
      <p:pic>
        <p:nvPicPr>
          <p:cNvPr id="5" name="Picture 4" descr="A close-up of a logo&#10;&#10;AI-generated content may be incorrect.">
            <a:extLst>
              <a:ext uri="{FF2B5EF4-FFF2-40B4-BE49-F238E27FC236}">
                <a16:creationId xmlns:a16="http://schemas.microsoft.com/office/drawing/2014/main" id="{0EB5F0AE-B919-0E76-3F71-604F1E1EBA32}"/>
              </a:ext>
            </a:extLst>
          </p:cNvPr>
          <p:cNvPicPr>
            <a:picLocks noChangeAspect="1"/>
          </p:cNvPicPr>
          <p:nvPr/>
        </p:nvPicPr>
        <p:blipFill>
          <a:blip r:embed="rId4"/>
          <a:stretch>
            <a:fillRect/>
          </a:stretch>
        </p:blipFill>
        <p:spPr>
          <a:xfrm>
            <a:off x="623392" y="5844362"/>
            <a:ext cx="5731510" cy="786130"/>
          </a:xfrm>
          <a:prstGeom prst="rect">
            <a:avLst/>
          </a:prstGeom>
        </p:spPr>
      </p:pic>
      <p:pic>
        <p:nvPicPr>
          <p:cNvPr id="8" name="Picture 7">
            <a:extLst>
              <a:ext uri="{FF2B5EF4-FFF2-40B4-BE49-F238E27FC236}">
                <a16:creationId xmlns:a16="http://schemas.microsoft.com/office/drawing/2014/main" id="{A672E87D-1AFD-46DB-3492-06B3F256F8DD}"/>
              </a:ext>
            </a:extLst>
          </p:cNvPr>
          <p:cNvPicPr>
            <a:picLocks noChangeAspect="1"/>
          </p:cNvPicPr>
          <p:nvPr/>
        </p:nvPicPr>
        <p:blipFill>
          <a:blip r:embed="rId5"/>
          <a:stretch>
            <a:fillRect/>
          </a:stretch>
        </p:blipFill>
        <p:spPr>
          <a:xfrm>
            <a:off x="1267688" y="3983500"/>
            <a:ext cx="8514266" cy="1660118"/>
          </a:xfrm>
          <a:prstGeom prst="rect">
            <a:avLst/>
          </a:prstGeom>
        </p:spPr>
      </p:pic>
    </p:spTree>
    <p:extLst>
      <p:ext uri="{BB962C8B-B14F-4D97-AF65-F5344CB8AC3E}">
        <p14:creationId xmlns:p14="http://schemas.microsoft.com/office/powerpoint/2010/main" val="3991105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1DC1-1AAD-06F1-7E6F-8C98E71ACB48}"/>
              </a:ext>
            </a:extLst>
          </p:cNvPr>
          <p:cNvSpPr>
            <a:spLocks noGrp="1"/>
          </p:cNvSpPr>
          <p:nvPr>
            <p:ph type="title"/>
          </p:nvPr>
        </p:nvSpPr>
        <p:spPr>
          <a:xfrm>
            <a:off x="632885" y="177801"/>
            <a:ext cx="10291928" cy="1143000"/>
          </a:xfrm>
        </p:spPr>
        <p:txBody>
          <a:bodyPr wrap="square" anchor="ctr">
            <a:normAutofit fontScale="90000"/>
          </a:bodyPr>
          <a:lstStyle/>
          <a:p>
            <a:r>
              <a:rPr lang="en-GB" dirty="0"/>
              <a:t>What spaces of expertise do we occupy? How?</a:t>
            </a:r>
          </a:p>
        </p:txBody>
      </p:sp>
      <p:graphicFrame>
        <p:nvGraphicFramePr>
          <p:cNvPr id="7" name="Content Placeholder 2">
            <a:extLst>
              <a:ext uri="{FF2B5EF4-FFF2-40B4-BE49-F238E27FC236}">
                <a16:creationId xmlns:a16="http://schemas.microsoft.com/office/drawing/2014/main" id="{74FB7CF6-D1B8-41FC-A014-3F135241578F}"/>
              </a:ext>
            </a:extLst>
          </p:cNvPr>
          <p:cNvGraphicFramePr>
            <a:graphicFrameLocks noGrp="1"/>
          </p:cNvGraphicFramePr>
          <p:nvPr>
            <p:ph idx="1"/>
          </p:nvPr>
        </p:nvGraphicFramePr>
        <p:xfrm>
          <a:off x="108890" y="1506574"/>
          <a:ext cx="11595100" cy="4152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up of a logo&#10;&#10;AI-generated content may be incorrect.">
            <a:extLst>
              <a:ext uri="{FF2B5EF4-FFF2-40B4-BE49-F238E27FC236}">
                <a16:creationId xmlns:a16="http://schemas.microsoft.com/office/drawing/2014/main" id="{4E54C760-6126-2601-1388-85724C3147FB}"/>
              </a:ext>
            </a:extLst>
          </p:cNvPr>
          <p:cNvPicPr>
            <a:picLocks noChangeAspect="1"/>
          </p:cNvPicPr>
          <p:nvPr/>
        </p:nvPicPr>
        <p:blipFill>
          <a:blip r:embed="rId8"/>
          <a:stretch>
            <a:fillRect/>
          </a:stretch>
        </p:blipFill>
        <p:spPr>
          <a:xfrm>
            <a:off x="623392" y="5844362"/>
            <a:ext cx="5731510" cy="786130"/>
          </a:xfrm>
          <a:prstGeom prst="rect">
            <a:avLst/>
          </a:prstGeom>
        </p:spPr>
      </p:pic>
    </p:spTree>
    <p:extLst>
      <p:ext uri="{BB962C8B-B14F-4D97-AF65-F5344CB8AC3E}">
        <p14:creationId xmlns:p14="http://schemas.microsoft.com/office/powerpoint/2010/main" val="33505241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15B9-94F8-29D2-2A9D-32E9A1D1F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7CA03-3E62-E473-10F3-BF7A5D59CBA1}"/>
              </a:ext>
            </a:extLst>
          </p:cNvPr>
          <p:cNvSpPr>
            <a:spLocks noGrp="1"/>
          </p:cNvSpPr>
          <p:nvPr>
            <p:ph type="title"/>
          </p:nvPr>
        </p:nvSpPr>
        <p:spPr/>
        <p:txBody>
          <a:bodyPr/>
          <a:lstStyle/>
          <a:p>
            <a:r>
              <a:rPr lang="en-GB" dirty="0"/>
              <a:t>A few questions for thought…</a:t>
            </a:r>
          </a:p>
        </p:txBody>
      </p:sp>
      <p:sp>
        <p:nvSpPr>
          <p:cNvPr id="3" name="Content Placeholder 2">
            <a:extLst>
              <a:ext uri="{FF2B5EF4-FFF2-40B4-BE49-F238E27FC236}">
                <a16:creationId xmlns:a16="http://schemas.microsoft.com/office/drawing/2014/main" id="{61845148-C434-4788-AF84-AFF654D9C843}"/>
              </a:ext>
            </a:extLst>
          </p:cNvPr>
          <p:cNvSpPr>
            <a:spLocks noGrp="1"/>
          </p:cNvSpPr>
          <p:nvPr>
            <p:ph idx="1"/>
          </p:nvPr>
        </p:nvSpPr>
        <p:spPr>
          <a:xfrm>
            <a:off x="838200" y="1403498"/>
            <a:ext cx="10515600" cy="4773465"/>
          </a:xfrm>
        </p:spPr>
        <p:txBody>
          <a:bodyPr>
            <a:normAutofit/>
          </a:bodyPr>
          <a:lstStyle/>
          <a:p>
            <a:r>
              <a:rPr lang="en-GB" dirty="0"/>
              <a:t>do you position yourself as an expert in any of the areas mentioned? </a:t>
            </a:r>
          </a:p>
          <a:p>
            <a:r>
              <a:rPr lang="en-GB" dirty="0"/>
              <a:t>do you occupy any spaces of expertise? </a:t>
            </a:r>
          </a:p>
          <a:p>
            <a:r>
              <a:rPr lang="en-GB" dirty="0"/>
              <a:t>does this influence your identity? </a:t>
            </a:r>
          </a:p>
          <a:p>
            <a:r>
              <a:rPr lang="en-GB" dirty="0"/>
              <a:t>does this influence your development?</a:t>
            </a:r>
          </a:p>
          <a:p>
            <a:r>
              <a:rPr lang="en-GB" dirty="0"/>
              <a:t>does this influence how you are perceived by others?</a:t>
            </a:r>
          </a:p>
          <a:p>
            <a:r>
              <a:rPr lang="en-GB" dirty="0"/>
              <a:t>does this influence opportunity/career progression?</a:t>
            </a:r>
          </a:p>
          <a:p>
            <a:pPr marL="0" indent="0">
              <a:buNone/>
            </a:pPr>
            <a:endParaRPr lang="en-GB" dirty="0"/>
          </a:p>
          <a:p>
            <a:pPr marL="0" indent="0">
              <a:buNone/>
            </a:pPr>
            <a:r>
              <a:rPr lang="en-GB" dirty="0"/>
              <a:t>Should we be occupying more spaces of expertise? Do we need to? </a:t>
            </a:r>
          </a:p>
          <a:p>
            <a:endParaRPr lang="en-GB" dirty="0"/>
          </a:p>
          <a:p>
            <a:endParaRPr lang="en-GB" dirty="0"/>
          </a:p>
        </p:txBody>
      </p:sp>
      <p:pic>
        <p:nvPicPr>
          <p:cNvPr id="5" name="Picture 4" descr="A close-up of a logo&#10;&#10;AI-generated content may be incorrect.">
            <a:extLst>
              <a:ext uri="{FF2B5EF4-FFF2-40B4-BE49-F238E27FC236}">
                <a16:creationId xmlns:a16="http://schemas.microsoft.com/office/drawing/2014/main" id="{E11172C1-FC65-4D11-A081-F95EB0C44423}"/>
              </a:ext>
            </a:extLst>
          </p:cNvPr>
          <p:cNvPicPr>
            <a:picLocks noChangeAspect="1"/>
          </p:cNvPicPr>
          <p:nvPr/>
        </p:nvPicPr>
        <p:blipFill>
          <a:blip r:embed="rId3"/>
          <a:stretch>
            <a:fillRect/>
          </a:stretch>
        </p:blipFill>
        <p:spPr>
          <a:xfrm>
            <a:off x="623392" y="5844362"/>
            <a:ext cx="5731510" cy="786130"/>
          </a:xfrm>
          <a:prstGeom prst="rect">
            <a:avLst/>
          </a:prstGeom>
        </p:spPr>
      </p:pic>
    </p:spTree>
    <p:extLst>
      <p:ext uri="{BB962C8B-B14F-4D97-AF65-F5344CB8AC3E}">
        <p14:creationId xmlns:p14="http://schemas.microsoft.com/office/powerpoint/2010/main" val="3673935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D60CCEE-2121-61C8-7356-D1998190DE6A}"/>
              </a:ext>
            </a:extLst>
          </p:cNvPr>
          <p:cNvSpPr/>
          <p:nvPr/>
        </p:nvSpPr>
        <p:spPr>
          <a:xfrm>
            <a:off x="7218615" y="1690688"/>
            <a:ext cx="3241037" cy="2917371"/>
          </a:xfrm>
          <a:prstGeom prst="roundRect">
            <a:avLst/>
          </a:prstGeom>
          <a:solidFill>
            <a:srgbClr val="7030A0"/>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FB19F2D-5EF4-56D5-7B51-DAB5ABC827D6}"/>
              </a:ext>
            </a:extLst>
          </p:cNvPr>
          <p:cNvSpPr>
            <a:spLocks noGrp="1"/>
          </p:cNvSpPr>
          <p:nvPr>
            <p:ph type="title"/>
          </p:nvPr>
        </p:nvSpPr>
        <p:spPr/>
        <p:txBody>
          <a:bodyPr/>
          <a:lstStyle/>
          <a:p>
            <a:r>
              <a:rPr lang="en-GB" dirty="0"/>
              <a:t>Any thoughts or questions?</a:t>
            </a:r>
          </a:p>
        </p:txBody>
      </p:sp>
      <p:sp>
        <p:nvSpPr>
          <p:cNvPr id="3" name="Content Placeholder 2">
            <a:extLst>
              <a:ext uri="{FF2B5EF4-FFF2-40B4-BE49-F238E27FC236}">
                <a16:creationId xmlns:a16="http://schemas.microsoft.com/office/drawing/2014/main" id="{FE153EBE-C20B-0D4D-EEA2-5A57E0B385BF}"/>
              </a:ext>
            </a:extLst>
          </p:cNvPr>
          <p:cNvSpPr>
            <a:spLocks noGrp="1"/>
          </p:cNvSpPr>
          <p:nvPr>
            <p:ph idx="1"/>
          </p:nvPr>
        </p:nvSpPr>
        <p:spPr>
          <a:xfrm>
            <a:off x="831112" y="1925365"/>
            <a:ext cx="5816261" cy="2406257"/>
          </a:xfrm>
        </p:spPr>
        <p:txBody>
          <a:bodyPr>
            <a:normAutofit/>
          </a:bodyPr>
          <a:lstStyle/>
          <a:p>
            <a:pPr marL="0" indent="0">
              <a:buNone/>
            </a:pPr>
            <a:r>
              <a:rPr lang="en-GB"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Please add any comments, thoughts, suggestions or questions you have with regards to how we are positioned by others, by ourselves, and what impact this might have.</a:t>
            </a:r>
            <a:endParaRPr lang="en-GB" dirty="0"/>
          </a:p>
          <a:p>
            <a:pPr marL="0" indent="0">
              <a:buNone/>
            </a:pPr>
            <a:r>
              <a:rPr lang="en-GB" dirty="0">
                <a:hlinkClick r:id="rId3"/>
              </a:rPr>
              <a:t>https://forms.office.com/e/NtgKsyNhzP</a:t>
            </a:r>
            <a:r>
              <a:rPr lang="en-GB" dirty="0"/>
              <a:t> </a:t>
            </a:r>
          </a:p>
          <a:p>
            <a:endParaRPr lang="en-GB" dirty="0"/>
          </a:p>
          <a:p>
            <a:endParaRPr lang="en-GB" dirty="0"/>
          </a:p>
          <a:p>
            <a:endParaRPr lang="en-GB" dirty="0"/>
          </a:p>
          <a:p>
            <a:endParaRPr lang="en-GB" dirty="0"/>
          </a:p>
          <a:p>
            <a:endParaRPr lang="en-GB" dirty="0"/>
          </a:p>
          <a:p>
            <a:pPr marL="0" indent="0">
              <a:buNone/>
            </a:pPr>
            <a:endParaRPr lang="en-GB" dirty="0"/>
          </a:p>
        </p:txBody>
      </p:sp>
      <p:pic>
        <p:nvPicPr>
          <p:cNvPr id="4" name="Picture 3" descr="A close-up of a logo&#10;&#10;AI-generated content may be incorrect.">
            <a:extLst>
              <a:ext uri="{FF2B5EF4-FFF2-40B4-BE49-F238E27FC236}">
                <a16:creationId xmlns:a16="http://schemas.microsoft.com/office/drawing/2014/main" id="{E1F5C3CD-9C44-F054-BC0D-70585F9BD697}"/>
              </a:ext>
            </a:extLst>
          </p:cNvPr>
          <p:cNvPicPr>
            <a:picLocks noChangeAspect="1"/>
          </p:cNvPicPr>
          <p:nvPr/>
        </p:nvPicPr>
        <p:blipFill>
          <a:blip r:embed="rId4"/>
          <a:stretch>
            <a:fillRect/>
          </a:stretch>
        </p:blipFill>
        <p:spPr>
          <a:xfrm>
            <a:off x="623392" y="5844362"/>
            <a:ext cx="5731510" cy="786130"/>
          </a:xfrm>
          <a:prstGeom prst="rect">
            <a:avLst/>
          </a:prstGeom>
        </p:spPr>
      </p:pic>
      <p:pic>
        <p:nvPicPr>
          <p:cNvPr id="1026" name="Picture 2" descr="QR code">
            <a:extLst>
              <a:ext uri="{FF2B5EF4-FFF2-40B4-BE49-F238E27FC236}">
                <a16:creationId xmlns:a16="http://schemas.microsoft.com/office/drawing/2014/main" id="{01C0AE27-E70B-6C8F-C3C8-A60CE1E4B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904" y="2059589"/>
            <a:ext cx="2242457" cy="22424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D193A2A-B8C6-3576-F926-3FDCEB86BDBC}"/>
              </a:ext>
            </a:extLst>
          </p:cNvPr>
          <p:cNvSpPr txBox="1">
            <a:spLocks/>
          </p:cNvSpPr>
          <p:nvPr/>
        </p:nvSpPr>
        <p:spPr>
          <a:xfrm>
            <a:off x="623392" y="5225138"/>
            <a:ext cx="10515600" cy="977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Alternatively, please get in touch </a:t>
            </a:r>
            <a:r>
              <a:rPr kumimoji="0" lang="en-GB" sz="2800" b="0" i="0" u="none" strike="noStrike" kern="1200" cap="none" spc="0" normalizeH="0" baseline="0" noProof="0" dirty="0">
                <a:ln>
                  <a:noFill/>
                </a:ln>
                <a:solidFill>
                  <a:srgbClr val="7030A0"/>
                </a:solidFill>
                <a:effectLst/>
                <a:uLnTx/>
                <a:uFillTx/>
                <a:latin typeface="Aptos" panose="02110004020202020204"/>
                <a:ea typeface="+mn-ea"/>
                <a:cs typeface="+mn-cs"/>
              </a:rPr>
              <a:t>craig.davis@manchester.ac.uk</a:t>
            </a:r>
          </a:p>
        </p:txBody>
      </p:sp>
    </p:spTree>
    <p:extLst>
      <p:ext uri="{BB962C8B-B14F-4D97-AF65-F5344CB8AC3E}">
        <p14:creationId xmlns:p14="http://schemas.microsoft.com/office/powerpoint/2010/main" val="2259494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53B3EC8E-636E-95EB-AA43-6DBEDA76FC9C}"/>
              </a:ext>
            </a:extLst>
          </p:cNvPr>
          <p:cNvSpPr>
            <a:spLocks noGrp="1"/>
          </p:cNvSpPr>
          <p:nvPr>
            <p:ph type="ctrTitle"/>
          </p:nvPr>
        </p:nvSpPr>
        <p:spPr>
          <a:xfrm>
            <a:off x="517868" y="841283"/>
            <a:ext cx="3465681" cy="2916472"/>
          </a:xfrm>
        </p:spPr>
        <p:txBody>
          <a:bodyPr anchor="b">
            <a:normAutofit fontScale="90000"/>
          </a:bodyPr>
          <a:lstStyle/>
          <a:p>
            <a:r>
              <a:rPr lang="en-GB" sz="32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new approach to conceptualising multilingual students’ authorial voice in academic writing</a:t>
            </a:r>
            <a:endParaRPr lang="en-GB"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C99388A7-3CD4-5245-4CD2-ED194BDF423C}"/>
              </a:ext>
            </a:extLst>
          </p:cNvPr>
          <p:cNvSpPr>
            <a:spLocks noGrp="1"/>
          </p:cNvSpPr>
          <p:nvPr>
            <p:ph type="subTitle" idx="1"/>
          </p:nvPr>
        </p:nvSpPr>
        <p:spPr>
          <a:xfrm>
            <a:off x="517868" y="4078794"/>
            <a:ext cx="3465681" cy="1900842"/>
          </a:xfrm>
        </p:spPr>
        <p:txBody>
          <a:bodyPr anchor="t">
            <a:normAutofit/>
          </a:bodyPr>
          <a:lstStyle/>
          <a:p>
            <a:r>
              <a:rPr lang="en-US" dirty="0"/>
              <a:t>Presenter: Nguyet Luu</a:t>
            </a:r>
          </a:p>
          <a:p>
            <a:r>
              <a:rPr lang="en-US" dirty="0"/>
              <a:t>Supervisors: Dr Julio Gimenez, Dr Eva Eppler, Prof. Ian Haywood</a:t>
            </a:r>
          </a:p>
        </p:txBody>
      </p:sp>
      <p:pic>
        <p:nvPicPr>
          <p:cNvPr id="4" name="Picture 3" descr="A colorful text on a map&#10;&#10;Description automatically generated">
            <a:extLst>
              <a:ext uri="{FF2B5EF4-FFF2-40B4-BE49-F238E27FC236}">
                <a16:creationId xmlns:a16="http://schemas.microsoft.com/office/drawing/2014/main" id="{ADF88AA5-664C-E675-B442-096612DE5FFC}"/>
              </a:ext>
            </a:extLst>
          </p:cNvPr>
          <p:cNvPicPr>
            <a:picLocks noChangeAspect="1"/>
          </p:cNvPicPr>
          <p:nvPr/>
        </p:nvPicPr>
        <p:blipFill>
          <a:blip r:embed="rId2">
            <a:extLst>
              <a:ext uri="{837473B0-CC2E-450A-ABE3-18F120FF3D39}">
                <a1611:picAttrSrcUrl xmlns:a1611="http://schemas.microsoft.com/office/drawing/2016/11/main" r:id="rId3"/>
              </a:ext>
            </a:extLst>
          </a:blip>
          <a:srcRect t="4434" b="4434"/>
          <a:stretch/>
        </p:blipFill>
        <p:spPr>
          <a:xfrm>
            <a:off x="4362996" y="1322176"/>
            <a:ext cx="7311136" cy="4112504"/>
          </a:xfrm>
          <a:prstGeom prst="rect">
            <a:avLst/>
          </a:prstGeom>
        </p:spPr>
      </p:pic>
      <p:sp>
        <p:nvSpPr>
          <p:cNvPr id="20" name="Freeform: Shape 19">
            <a:extLst>
              <a:ext uri="{FF2B5EF4-FFF2-40B4-BE49-F238E27FC236}">
                <a16:creationId xmlns:a16="http://schemas.microsoft.com/office/drawing/2014/main" id="{81F0C179-4DBF-6AB9-CD0B-9224A0C88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5" name="TextBox 4">
            <a:extLst>
              <a:ext uri="{FF2B5EF4-FFF2-40B4-BE49-F238E27FC236}">
                <a16:creationId xmlns:a16="http://schemas.microsoft.com/office/drawing/2014/main" id="{BEDB4316-1FA9-6CE7-41C1-3C68C1C27DF0}"/>
              </a:ext>
            </a:extLst>
          </p:cNvPr>
          <p:cNvSpPr txBox="1"/>
          <p:nvPr/>
        </p:nvSpPr>
        <p:spPr>
          <a:xfrm>
            <a:off x="4362996" y="5434680"/>
            <a:ext cx="73111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Bierstadt"/>
                <a:ea typeface="+mn-ea"/>
                <a:cs typeface="+mn-cs"/>
                <a:hlinkClick r:id="rId3" tooltip="http://becrato.blogspot.com/2017/11/dia-mundial-do-ola.html"/>
              </a:rPr>
              <a:t>This Photo</a:t>
            </a:r>
            <a:r>
              <a:rPr kumimoji="0" lang="en-US" sz="900" b="0" i="0" u="none" strike="noStrike" kern="1200" cap="none" spc="0" normalizeH="0" baseline="0" noProof="0">
                <a:ln>
                  <a:noFill/>
                </a:ln>
                <a:solidFill>
                  <a:srgbClr val="000000"/>
                </a:solidFill>
                <a:effectLst/>
                <a:uLnTx/>
                <a:uFillTx/>
                <a:latin typeface="Bierstadt"/>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Bierstadt"/>
                <a:ea typeface="+mn-ea"/>
                <a:cs typeface="+mn-cs"/>
                <a:hlinkClick r:id="rId4" tooltip="https://creativecommons.org/licenses/by-nc/3.0/"/>
              </a:rPr>
              <a:t>CC BY-NC</a:t>
            </a:r>
            <a:endParaRPr kumimoji="0" lang="en-US" sz="900" b="0" i="0" u="none" strike="noStrike" kern="1200" cap="none" spc="0" normalizeH="0" baseline="0" noProof="0">
              <a:ln>
                <a:noFill/>
              </a:ln>
              <a:solidFill>
                <a:srgbClr val="000000"/>
              </a:solidFill>
              <a:effectLst/>
              <a:uLnTx/>
              <a:uFillTx/>
              <a:latin typeface="Bierstadt"/>
              <a:ea typeface="+mn-ea"/>
              <a:cs typeface="+mn-cs"/>
            </a:endParaRPr>
          </a:p>
        </p:txBody>
      </p:sp>
    </p:spTree>
    <p:extLst>
      <p:ext uri="{BB962C8B-B14F-4D97-AF65-F5344CB8AC3E}">
        <p14:creationId xmlns:p14="http://schemas.microsoft.com/office/powerpoint/2010/main" val="983688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7975F-B4C0-BDB5-3960-AE2EE0C7D918}"/>
              </a:ext>
            </a:extLst>
          </p:cNvPr>
          <p:cNvSpPr>
            <a:spLocks noGrp="1"/>
          </p:cNvSpPr>
          <p:nvPr>
            <p:ph type="title"/>
          </p:nvPr>
        </p:nvSpPr>
        <p:spPr/>
        <p:txBody>
          <a:bodyPr/>
          <a:lstStyle/>
          <a:p>
            <a:r>
              <a:rPr lang="en-GB" dirty="0"/>
              <a:t>Context &amp; Problem Statement</a:t>
            </a:r>
            <a:endParaRPr lang="en-US" dirty="0"/>
          </a:p>
        </p:txBody>
      </p:sp>
      <p:sp>
        <p:nvSpPr>
          <p:cNvPr id="3" name="Content Placeholder 2">
            <a:extLst>
              <a:ext uri="{FF2B5EF4-FFF2-40B4-BE49-F238E27FC236}">
                <a16:creationId xmlns:a16="http://schemas.microsoft.com/office/drawing/2014/main" id="{B5982769-4AE5-EAB2-904A-A0CFBBAF0BAB}"/>
              </a:ext>
            </a:extLst>
          </p:cNvPr>
          <p:cNvSpPr>
            <a:spLocks noGrp="1"/>
          </p:cNvSpPr>
          <p:nvPr>
            <p:ph idx="1"/>
          </p:nvPr>
        </p:nvSpPr>
        <p:spPr/>
        <p:txBody>
          <a:bodyPr>
            <a:normAutofit/>
          </a:bodyPr>
          <a:lstStyle/>
          <a:p>
            <a:r>
              <a:rPr lang="en-GB" sz="2800" dirty="0"/>
              <a:t>Multilingual Students in Anglophone Higher Education (AHE)</a:t>
            </a:r>
          </a:p>
          <a:p>
            <a:pPr lvl="1"/>
            <a:r>
              <a:rPr lang="en-GB" sz="2400" dirty="0">
                <a:solidFill>
                  <a:schemeClr val="accent1"/>
                </a:solidFill>
              </a:rPr>
              <a:t>Deficit-oriented views </a:t>
            </a:r>
            <a:r>
              <a:rPr lang="en-GB" sz="2400" dirty="0"/>
              <a:t>dominate perceptions of multilingual students</a:t>
            </a:r>
          </a:p>
          <a:p>
            <a:pPr lvl="1"/>
            <a:r>
              <a:rPr lang="en-GB" sz="2400" dirty="0"/>
              <a:t>Emphasis on </a:t>
            </a:r>
            <a:r>
              <a:rPr lang="en-GB" sz="2400" dirty="0">
                <a:solidFill>
                  <a:schemeClr val="accent1"/>
                </a:solidFill>
              </a:rPr>
              <a:t>native-speaker norms </a:t>
            </a:r>
            <a:r>
              <a:rPr lang="en-GB" sz="2400" dirty="0"/>
              <a:t>in evaluating authorial voice</a:t>
            </a:r>
          </a:p>
          <a:p>
            <a:pPr lvl="1"/>
            <a:r>
              <a:rPr lang="en-GB" sz="2400" dirty="0"/>
              <a:t>Dialogic dimension of Authorial voice: </a:t>
            </a:r>
            <a:r>
              <a:rPr lang="en-GB" sz="2400" dirty="0">
                <a:solidFill>
                  <a:schemeClr val="accent1"/>
                </a:solidFill>
              </a:rPr>
              <a:t>Markers/tutors influence voice construction </a:t>
            </a:r>
            <a:r>
              <a:rPr lang="en-GB" sz="2400" dirty="0"/>
              <a:t>in student writing</a:t>
            </a:r>
          </a:p>
          <a:p>
            <a:pPr lvl="1">
              <a:buFont typeface="System Font Regular"/>
              <a:buChar char="➡️"/>
            </a:pPr>
            <a:r>
              <a:rPr lang="en-GB" sz="2400" dirty="0"/>
              <a:t>Rich linguistic capabilities of multilingual writers could be overlooked</a:t>
            </a:r>
          </a:p>
          <a:p>
            <a:pPr lvl="1">
              <a:buFont typeface="System Font Regular"/>
              <a:buChar char="➡️"/>
            </a:pPr>
            <a:r>
              <a:rPr lang="en-GB" sz="2400" dirty="0"/>
              <a:t>Results in narrow, biased understandings of academic writing</a:t>
            </a:r>
          </a:p>
          <a:p>
            <a:endParaRPr lang="en-US" sz="2800" dirty="0"/>
          </a:p>
        </p:txBody>
      </p:sp>
    </p:spTree>
    <p:extLst>
      <p:ext uri="{BB962C8B-B14F-4D97-AF65-F5344CB8AC3E}">
        <p14:creationId xmlns:p14="http://schemas.microsoft.com/office/powerpoint/2010/main" val="1509523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00777">
            <a:alpha val="5000"/>
          </a:srgbClr>
        </a:solidFill>
        <a:effectLst/>
      </p:bgPr>
    </p:bg>
    <p:spTree>
      <p:nvGrpSpPr>
        <p:cNvPr id="1" name="">
          <a:extLst>
            <a:ext uri="{FF2B5EF4-FFF2-40B4-BE49-F238E27FC236}">
              <a16:creationId xmlns:a16="http://schemas.microsoft.com/office/drawing/2014/main" id="{6987800A-D0AD-049A-9219-C0D16652078A}"/>
            </a:ext>
          </a:extLst>
        </p:cNvPr>
        <p:cNvGrpSpPr/>
        <p:nvPr/>
      </p:nvGrpSpPr>
      <p:grpSpPr>
        <a:xfrm>
          <a:off x="0" y="0"/>
          <a:ext cx="0" cy="0"/>
          <a:chOff x="0" y="0"/>
          <a:chExt cx="0" cy="0"/>
        </a:xfrm>
      </p:grpSpPr>
      <p:sp>
        <p:nvSpPr>
          <p:cNvPr id="4" name="Title 3" descr="Heading">
            <a:extLst>
              <a:ext uri="{FF2B5EF4-FFF2-40B4-BE49-F238E27FC236}">
                <a16:creationId xmlns:a16="http://schemas.microsoft.com/office/drawing/2014/main" id="{BA6DE90A-0667-568A-DCBD-2814613A9EBD}"/>
              </a:ext>
            </a:extLst>
          </p:cNvPr>
          <p:cNvSpPr>
            <a:spLocks noGrp="1"/>
          </p:cNvSpPr>
          <p:nvPr>
            <p:ph type="title"/>
          </p:nvPr>
        </p:nvSpPr>
        <p:spPr>
          <a:xfrm>
            <a:off x="359999" y="748220"/>
            <a:ext cx="11409546" cy="1205271"/>
          </a:xfrm>
        </p:spPr>
        <p:txBody>
          <a:bodyPr/>
          <a:lstStyle/>
          <a:p>
            <a:r>
              <a:rPr lang="en-GB" sz="4000">
                <a:solidFill>
                  <a:srgbClr val="500777"/>
                </a:solidFill>
              </a:rPr>
              <a:t>Implications for course design</a:t>
            </a:r>
          </a:p>
        </p:txBody>
      </p:sp>
      <p:sp>
        <p:nvSpPr>
          <p:cNvPr id="5" name="Text Placeholder 4" descr="Text">
            <a:extLst>
              <a:ext uri="{FF2B5EF4-FFF2-40B4-BE49-F238E27FC236}">
                <a16:creationId xmlns:a16="http://schemas.microsoft.com/office/drawing/2014/main" id="{5F29BBA4-8F82-6C68-27B9-48A91EF8266C}"/>
              </a:ext>
            </a:extLst>
          </p:cNvPr>
          <p:cNvSpPr>
            <a:spLocks noGrp="1"/>
          </p:cNvSpPr>
          <p:nvPr>
            <p:ph type="body" sz="quarter" idx="13"/>
          </p:nvPr>
        </p:nvSpPr>
        <p:spPr>
          <a:xfrm>
            <a:off x="359999" y="1521082"/>
            <a:ext cx="11380708" cy="3502072"/>
          </a:xfrm>
        </p:spPr>
        <p:txBody>
          <a:bodyPr/>
          <a:lstStyle/>
          <a:p>
            <a:pPr>
              <a:lnSpc>
                <a:spcPct val="100000"/>
              </a:lnSpc>
            </a:pPr>
            <a:r>
              <a:rPr lang="en-GB" sz="2600" dirty="0">
                <a:solidFill>
                  <a:srgbClr val="000000"/>
                </a:solidFill>
                <a:latin typeface="Calibri"/>
                <a:ea typeface="Calibri"/>
                <a:cs typeface="Calibri"/>
              </a:rPr>
              <a:t>Trust students, give them space to explore and let them co-construct knowledge with you. </a:t>
            </a:r>
          </a:p>
          <a:p>
            <a:pPr>
              <a:lnSpc>
                <a:spcPct val="100000"/>
              </a:lnSpc>
            </a:pPr>
            <a:r>
              <a:rPr lang="en-GB" sz="2600" b="0" i="0" dirty="0">
                <a:solidFill>
                  <a:srgbClr val="000000"/>
                </a:solidFill>
                <a:effectLst/>
                <a:latin typeface="Calibri"/>
                <a:ea typeface="Calibri"/>
                <a:cs typeface="Calibri"/>
              </a:rPr>
              <a:t>Encourage explicit discussion of genre (e.g. form, function, audience). </a:t>
            </a:r>
            <a:endParaRPr lang="en-GB" dirty="0">
              <a:latin typeface="Calibri"/>
              <a:ea typeface="Calibri"/>
              <a:cs typeface="Calibri"/>
            </a:endParaRPr>
          </a:p>
          <a:p>
            <a:pPr>
              <a:lnSpc>
                <a:spcPct val="100000"/>
              </a:lnSpc>
            </a:pPr>
            <a:r>
              <a:rPr lang="en-GB" sz="2600" b="0" i="0" dirty="0">
                <a:solidFill>
                  <a:srgbClr val="000000"/>
                </a:solidFill>
                <a:effectLst/>
                <a:latin typeface="Calibri"/>
                <a:ea typeface="Calibri"/>
                <a:cs typeface="Calibri"/>
              </a:rPr>
              <a:t>Encourage explicit </a:t>
            </a:r>
            <a:r>
              <a:rPr lang="en-GB" sz="2600" dirty="0">
                <a:solidFill>
                  <a:srgbClr val="000000"/>
                </a:solidFill>
                <a:latin typeface="Calibri"/>
                <a:ea typeface="Calibri"/>
                <a:cs typeface="Calibri"/>
              </a:rPr>
              <a:t>discussion</a:t>
            </a:r>
            <a:r>
              <a:rPr lang="en-GB" sz="2600" b="0" i="0" dirty="0">
                <a:solidFill>
                  <a:srgbClr val="000000"/>
                </a:solidFill>
                <a:effectLst/>
                <a:latin typeface="Calibri"/>
                <a:ea typeface="Calibri"/>
                <a:cs typeface="Calibri"/>
              </a:rPr>
              <a:t> of epistemological assumptions underlying expression of voice and stance.  </a:t>
            </a:r>
          </a:p>
          <a:p>
            <a:pPr marL="0" indent="0">
              <a:buNone/>
            </a:pPr>
            <a:endParaRPr lang="en-GB"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37944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BCDF-27C3-2C22-D774-077BDFC1523C}"/>
              </a:ext>
            </a:extLst>
          </p:cNvPr>
          <p:cNvSpPr>
            <a:spLocks noGrp="1"/>
          </p:cNvSpPr>
          <p:nvPr>
            <p:ph type="title"/>
          </p:nvPr>
        </p:nvSpPr>
        <p:spPr/>
        <p:txBody>
          <a:bodyPr/>
          <a:lstStyle/>
          <a:p>
            <a:r>
              <a:rPr lang="en-GB" dirty="0"/>
              <a:t>Study Aim &amp; Design</a:t>
            </a:r>
            <a:endParaRPr lang="en-US" dirty="0"/>
          </a:p>
        </p:txBody>
      </p:sp>
      <p:sp>
        <p:nvSpPr>
          <p:cNvPr id="3" name="Content Placeholder 2">
            <a:extLst>
              <a:ext uri="{FF2B5EF4-FFF2-40B4-BE49-F238E27FC236}">
                <a16:creationId xmlns:a16="http://schemas.microsoft.com/office/drawing/2014/main" id="{459CE256-A8FA-FCB8-1442-3D0EE7D67478}"/>
              </a:ext>
            </a:extLst>
          </p:cNvPr>
          <p:cNvSpPr>
            <a:spLocks noGrp="1"/>
          </p:cNvSpPr>
          <p:nvPr>
            <p:ph idx="1"/>
          </p:nvPr>
        </p:nvSpPr>
        <p:spPr/>
        <p:txBody>
          <a:bodyPr>
            <a:normAutofit/>
          </a:bodyPr>
          <a:lstStyle/>
          <a:p>
            <a:pPr>
              <a:buFont typeface="Arial" panose="020B0604020202020204" pitchFamily="34" charset="0"/>
              <a:buChar char="•"/>
            </a:pPr>
            <a:r>
              <a:rPr lang="en-GB" sz="2800" b="1" dirty="0">
                <a:solidFill>
                  <a:schemeClr val="accent1"/>
                </a:solidFill>
              </a:rPr>
              <a:t>Aim</a:t>
            </a:r>
            <a:r>
              <a:rPr lang="en-GB" sz="2800" dirty="0"/>
              <a:t>: Explore how multilingual students construct authorial voice</a:t>
            </a:r>
          </a:p>
          <a:p>
            <a:pPr>
              <a:buFont typeface="Arial" panose="020B0604020202020204" pitchFamily="34" charset="0"/>
              <a:buChar char="•"/>
            </a:pPr>
            <a:r>
              <a:rPr lang="en-GB" sz="2800" b="1" dirty="0">
                <a:solidFill>
                  <a:schemeClr val="accent1"/>
                </a:solidFill>
              </a:rPr>
              <a:t>Participants</a:t>
            </a:r>
            <a:r>
              <a:rPr lang="en-GB" sz="2800" dirty="0"/>
              <a:t>: 10 Master’s students in Social Science (London Universities)</a:t>
            </a:r>
          </a:p>
          <a:p>
            <a:pPr>
              <a:buFont typeface="Arial" panose="020B0604020202020204" pitchFamily="34" charset="0"/>
              <a:buChar char="•"/>
            </a:pPr>
            <a:r>
              <a:rPr lang="en-GB" sz="2800" b="1" dirty="0">
                <a:solidFill>
                  <a:schemeClr val="accent1"/>
                </a:solidFill>
              </a:rPr>
              <a:t>Data sources:</a:t>
            </a:r>
          </a:p>
          <a:p>
            <a:pPr marL="742950" lvl="1" indent="-285750">
              <a:buFont typeface="Arial" panose="020B0604020202020204" pitchFamily="34" charset="0"/>
              <a:buChar char="•"/>
            </a:pPr>
            <a:r>
              <a:rPr lang="en-GB" sz="2400" dirty="0"/>
              <a:t>Dissertation drafts (for textual analysis)</a:t>
            </a:r>
          </a:p>
          <a:p>
            <a:pPr marL="742950" lvl="1" indent="-285750">
              <a:buFont typeface="Arial" panose="020B0604020202020204" pitchFamily="34" charset="0"/>
              <a:buChar char="•"/>
            </a:pPr>
            <a:r>
              <a:rPr lang="en-GB" sz="2400" dirty="0"/>
              <a:t>Semi-structured </a:t>
            </a:r>
            <a:r>
              <a:rPr lang="en-GB" sz="2400" b="1" u="sng" dirty="0">
                <a:solidFill>
                  <a:schemeClr val="accent1"/>
                </a:solidFill>
              </a:rPr>
              <a:t>“talk-around-text” interviews</a:t>
            </a:r>
          </a:p>
          <a:p>
            <a:pPr marL="0" indent="0">
              <a:buNone/>
            </a:pPr>
            <a:endParaRPr lang="en-US" sz="2800" dirty="0"/>
          </a:p>
        </p:txBody>
      </p:sp>
    </p:spTree>
    <p:extLst>
      <p:ext uri="{BB962C8B-B14F-4D97-AF65-F5344CB8AC3E}">
        <p14:creationId xmlns:p14="http://schemas.microsoft.com/office/powerpoint/2010/main" val="4252551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D0CF-63EE-892C-D7A4-BAFE76A3F40F}"/>
              </a:ext>
            </a:extLst>
          </p:cNvPr>
          <p:cNvSpPr>
            <a:spLocks noGrp="1"/>
          </p:cNvSpPr>
          <p:nvPr>
            <p:ph type="title"/>
          </p:nvPr>
        </p:nvSpPr>
        <p:spPr/>
        <p:txBody>
          <a:bodyPr/>
          <a:lstStyle/>
          <a:p>
            <a:r>
              <a:rPr lang="en-US" dirty="0"/>
              <a:t>Findings</a:t>
            </a:r>
          </a:p>
        </p:txBody>
      </p:sp>
      <p:sp>
        <p:nvSpPr>
          <p:cNvPr id="3" name="Content Placeholder 2">
            <a:extLst>
              <a:ext uri="{FF2B5EF4-FFF2-40B4-BE49-F238E27FC236}">
                <a16:creationId xmlns:a16="http://schemas.microsoft.com/office/drawing/2014/main" id="{4EE2DA12-A746-2AEE-E19D-BEF8AE90ED28}"/>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Common voice features following Hyland’s </a:t>
            </a:r>
            <a:r>
              <a:rPr lang="en-GB" sz="2400" b="0" i="1" dirty="0">
                <a:solidFill>
                  <a:srgbClr val="333333"/>
                </a:solidFill>
                <a:effectLst/>
                <a:highlight>
                  <a:srgbClr val="FFFFFF"/>
                </a:highlight>
                <a:latin typeface="Arial" panose="020B0604020202020204" pitchFamily="34" charset="0"/>
                <a:cs typeface="Arial" panose="020B0604020202020204" pitchFamily="34" charset="0"/>
              </a:rPr>
              <a:t>interactional </a:t>
            </a:r>
            <a:r>
              <a:rPr lang="en-GB" sz="2400" b="0" i="1" dirty="0" err="1">
                <a:solidFill>
                  <a:srgbClr val="333333"/>
                </a:solidFill>
                <a:effectLst/>
                <a:highlight>
                  <a:srgbClr val="FFFFFF"/>
                </a:highlight>
                <a:latin typeface="Arial" panose="020B0604020202020204" pitchFamily="34" charset="0"/>
                <a:cs typeface="Arial" panose="020B0604020202020204" pitchFamily="34" charset="0"/>
              </a:rPr>
              <a:t>metadiscourse</a:t>
            </a:r>
            <a:r>
              <a:rPr lang="en-US" sz="2400" dirty="0">
                <a:latin typeface="Arial" panose="020B0604020202020204" pitchFamily="34" charset="0"/>
                <a:cs typeface="Arial" panose="020B0604020202020204" pitchFamily="34" charset="0"/>
              </a:rPr>
              <a:t> (hedges, boosters, self-mentions, attitude markers, directives) don’t fully capture multilingual students’ strategies.</a:t>
            </a:r>
          </a:p>
          <a:p>
            <a:r>
              <a:rPr lang="en-GB" sz="2400" dirty="0">
                <a:solidFill>
                  <a:srgbClr val="000000"/>
                </a:solidFill>
                <a:effectLst/>
                <a:latin typeface="Arial" panose="020B0604020202020204" pitchFamily="34" charset="0"/>
                <a:ea typeface="Aptos" panose="020B0004020202020204" pitchFamily="34" charset="0"/>
              </a:rPr>
              <a:t>The findings also highlight the </a:t>
            </a:r>
            <a:r>
              <a:rPr lang="en-GB" sz="2400" b="1" dirty="0">
                <a:solidFill>
                  <a:schemeClr val="accent1"/>
                </a:solidFill>
                <a:effectLst/>
                <a:latin typeface="Arial" panose="020B0604020202020204" pitchFamily="34" charset="0"/>
                <a:ea typeface="Aptos" panose="020B0004020202020204" pitchFamily="34" charset="0"/>
              </a:rPr>
              <a:t>complex negotiation multilingual students undertake as they navigate their linguistic repertoire and draw on their rich metalinguistic knowledge. </a:t>
            </a:r>
          </a:p>
          <a:p>
            <a:r>
              <a:rPr lang="en-GB" sz="2400" dirty="0">
                <a:effectLst/>
              </a:rPr>
              <a:t>Underlying intentions behind language, content and rhetorical choices are key to interpretation</a:t>
            </a:r>
            <a:r>
              <a:rPr lang="en-GB" sz="2400" dirty="0">
                <a:latin typeface="Arial" panose="020B0604020202020204" pitchFamily="34" charset="0"/>
              </a:rPr>
              <a:t> =&gt; the need for careful, context-sensitive analysis</a:t>
            </a:r>
            <a:r>
              <a:rPr lang="en-GB" sz="2400" dirty="0">
                <a:effectLst/>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8791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52043FC-87E7-B8BE-269B-7C24C2462794}"/>
              </a:ext>
            </a:extLst>
          </p:cNvPr>
          <p:cNvSpPr>
            <a:spLocks noGrp="1"/>
          </p:cNvSpPr>
          <p:nvPr>
            <p:ph type="title"/>
          </p:nvPr>
        </p:nvSpPr>
        <p:spPr>
          <a:xfrm>
            <a:off x="521208" y="978408"/>
            <a:ext cx="4754880" cy="1463040"/>
          </a:xfrm>
        </p:spPr>
        <p:txBody>
          <a:bodyPr>
            <a:normAutofit/>
          </a:bodyPr>
          <a:lstStyle/>
          <a:p>
            <a:pPr>
              <a:lnSpc>
                <a:spcPct val="90000"/>
              </a:lnSpc>
            </a:pPr>
            <a:r>
              <a:rPr lang="en-US" sz="3100" dirty="0"/>
              <a:t>Multilingual students/writers’ authorial voice model</a:t>
            </a:r>
          </a:p>
        </p:txBody>
      </p:sp>
      <p:sp>
        <p:nvSpPr>
          <p:cNvPr id="21" name="Rectangle 2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9" name="Content Placeholder 8">
            <a:extLst>
              <a:ext uri="{FF2B5EF4-FFF2-40B4-BE49-F238E27FC236}">
                <a16:creationId xmlns:a16="http://schemas.microsoft.com/office/drawing/2014/main" id="{6248DA2D-BA53-2FE1-6B99-34A98FD9B78C}"/>
              </a:ext>
            </a:extLst>
          </p:cNvPr>
          <p:cNvSpPr>
            <a:spLocks noGrp="1"/>
          </p:cNvSpPr>
          <p:nvPr>
            <p:ph idx="1"/>
          </p:nvPr>
        </p:nvSpPr>
        <p:spPr>
          <a:xfrm>
            <a:off x="521208" y="2578608"/>
            <a:ext cx="4672584" cy="3767328"/>
          </a:xfrm>
        </p:spPr>
        <p:txBody>
          <a:bodyPr>
            <a:normAutofit fontScale="92500" lnSpcReduction="10000"/>
          </a:bodyPr>
          <a:lstStyle/>
          <a:p>
            <a:r>
              <a:rPr lang="en-US" dirty="0"/>
              <a:t>The ongoing construction of the model highlight the interplay among three intersecting dimensions—Individual, Social, and Dialogic dimensions of multilingual writers’ authorial voice. Each dimension brings unique influences and tensions to the construction of authorial voice.</a:t>
            </a:r>
          </a:p>
          <a:p>
            <a:r>
              <a:rPr lang="en-US" dirty="0"/>
              <a:t>These intersections reflect the </a:t>
            </a:r>
            <a:r>
              <a:rPr lang="en-US" b="1" dirty="0">
                <a:solidFill>
                  <a:schemeClr val="accent1"/>
                </a:solidFill>
              </a:rPr>
              <a:t>complex negotiation multilingual writers undertake</a:t>
            </a:r>
            <a:r>
              <a:rPr lang="en-US" dirty="0"/>
              <a:t>—balancing their linguistic resources, disciplinary expectations, and interactional requirements to construct a legitimate, </a:t>
            </a:r>
            <a:r>
              <a:rPr lang="en-US" dirty="0" err="1"/>
              <a:t>recognised</a:t>
            </a:r>
            <a:r>
              <a:rPr lang="en-US" dirty="0"/>
              <a:t> authorial </a:t>
            </a:r>
            <a:r>
              <a:rPr lang="en-US"/>
              <a:t>presence.</a:t>
            </a:r>
            <a:endParaRPr lang="en-US" dirty="0"/>
          </a:p>
        </p:txBody>
      </p:sp>
      <p:pic>
        <p:nvPicPr>
          <p:cNvPr id="5" name="Content Placeholder 4" descr="A diagram of different types of words&#10;&#10;Description automatically generated">
            <a:extLst>
              <a:ext uri="{FF2B5EF4-FFF2-40B4-BE49-F238E27FC236}">
                <a16:creationId xmlns:a16="http://schemas.microsoft.com/office/drawing/2014/main" id="{49A7DAB6-9089-A853-8B28-58A1A58C561E}"/>
              </a:ext>
            </a:extLst>
          </p:cNvPr>
          <p:cNvPicPr>
            <a:picLocks noChangeAspect="1"/>
          </p:cNvPicPr>
          <p:nvPr/>
        </p:nvPicPr>
        <p:blipFill>
          <a:blip r:embed="rId3"/>
          <a:srcRect l="271" r="334" b="-3"/>
          <a:stretch/>
        </p:blipFill>
        <p:spPr>
          <a:xfrm>
            <a:off x="5958018" y="508090"/>
            <a:ext cx="5709726" cy="5846989"/>
          </a:xfrm>
          <a:prstGeom prst="rect">
            <a:avLst/>
          </a:prstGeom>
        </p:spPr>
      </p:pic>
    </p:spTree>
    <p:extLst>
      <p:ext uri="{BB962C8B-B14F-4D97-AF65-F5344CB8AC3E}">
        <p14:creationId xmlns:p14="http://schemas.microsoft.com/office/powerpoint/2010/main" val="325364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D631-351C-1912-B43A-82AE2C169307}"/>
              </a:ext>
            </a:extLst>
          </p:cNvPr>
          <p:cNvSpPr>
            <a:spLocks noGrp="1"/>
          </p:cNvSpPr>
          <p:nvPr>
            <p:ph type="title"/>
          </p:nvPr>
        </p:nvSpPr>
        <p:spPr/>
        <p:txBody>
          <a:bodyPr/>
          <a:lstStyle/>
          <a:p>
            <a:r>
              <a:rPr lang="en-US" dirty="0"/>
              <a:t>Implications and significance</a:t>
            </a:r>
          </a:p>
        </p:txBody>
      </p:sp>
      <p:sp>
        <p:nvSpPr>
          <p:cNvPr id="3" name="Content Placeholder 2">
            <a:extLst>
              <a:ext uri="{FF2B5EF4-FFF2-40B4-BE49-F238E27FC236}">
                <a16:creationId xmlns:a16="http://schemas.microsoft.com/office/drawing/2014/main" id="{4AEE6B62-2861-0B63-E10A-AA8E29B4DA2C}"/>
              </a:ext>
            </a:extLst>
          </p:cNvPr>
          <p:cNvSpPr>
            <a:spLocks noGrp="1"/>
          </p:cNvSpPr>
          <p:nvPr>
            <p:ph idx="1"/>
          </p:nvPr>
        </p:nvSpPr>
        <p:spPr/>
        <p:txBody>
          <a:bodyPr>
            <a:normAutofit/>
          </a:bodyPr>
          <a:lstStyle/>
          <a:p>
            <a:r>
              <a:rPr lang="en-US" sz="2800" dirty="0"/>
              <a:t>Current one-way interpretation limits voice diversity</a:t>
            </a:r>
          </a:p>
          <a:p>
            <a:r>
              <a:rPr lang="en-US" sz="2800" dirty="0"/>
              <a:t>Multilingual students need room for flexible authorial expression </a:t>
            </a:r>
          </a:p>
          <a:p>
            <a:r>
              <a:rPr lang="en-US" sz="2800" dirty="0"/>
              <a:t>A two-way, nuanced approach to pedagogy and assessment is crucial</a:t>
            </a:r>
          </a:p>
        </p:txBody>
      </p:sp>
    </p:spTree>
    <p:extLst>
      <p:ext uri="{BB962C8B-B14F-4D97-AF65-F5344CB8AC3E}">
        <p14:creationId xmlns:p14="http://schemas.microsoft.com/office/powerpoint/2010/main" val="2289167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C4F0-4150-F369-B07B-F2128513B82F}"/>
              </a:ext>
            </a:extLst>
          </p:cNvPr>
          <p:cNvSpPr>
            <a:spLocks noGrp="1"/>
          </p:cNvSpPr>
          <p:nvPr>
            <p:ph type="title"/>
          </p:nvPr>
        </p:nvSpPr>
        <p:spPr/>
        <p:txBody>
          <a:bodyPr/>
          <a:lstStyle/>
          <a:p>
            <a:r>
              <a:rPr lang="en-GB" b="1" dirty="0"/>
              <a:t>Acknowledgements</a:t>
            </a:r>
            <a:endParaRPr lang="en-GB" dirty="0"/>
          </a:p>
        </p:txBody>
      </p:sp>
      <p:sp>
        <p:nvSpPr>
          <p:cNvPr id="3" name="Content Placeholder 2">
            <a:extLst>
              <a:ext uri="{FF2B5EF4-FFF2-40B4-BE49-F238E27FC236}">
                <a16:creationId xmlns:a16="http://schemas.microsoft.com/office/drawing/2014/main" id="{ABBE2F23-3F3B-EEDF-D240-FCA9B8510C03}"/>
              </a:ext>
            </a:extLst>
          </p:cNvPr>
          <p:cNvSpPr>
            <a:spLocks noGrp="1"/>
          </p:cNvSpPr>
          <p:nvPr>
            <p:ph idx="1"/>
          </p:nvPr>
        </p:nvSpPr>
        <p:spPr/>
        <p:txBody>
          <a:bodyPr/>
          <a:lstStyle/>
          <a:p>
            <a:r>
              <a:rPr lang="en-GB" dirty="0"/>
              <a:t>This study is funded by a </a:t>
            </a:r>
            <a:r>
              <a:rPr lang="en-GB" b="1" dirty="0"/>
              <a:t>Techne AHRC Studentship</a:t>
            </a:r>
          </a:p>
          <a:p>
            <a:r>
              <a:rPr lang="en-US" dirty="0"/>
              <a:t>This study owes its development to the guidance and support of all supervisors, especially to </a:t>
            </a:r>
            <a:r>
              <a:rPr lang="en-US" b="1" dirty="0"/>
              <a:t>Dr Julio Gimenez </a:t>
            </a:r>
            <a:r>
              <a:rPr lang="en-US" dirty="0"/>
              <a:t>for his invaluable insights regarding the talk-around-text approach and also the ongoing construction of the multilingual students/writers’ authorial voice model. </a:t>
            </a:r>
          </a:p>
        </p:txBody>
      </p:sp>
    </p:spTree>
    <p:extLst>
      <p:ext uri="{BB962C8B-B14F-4D97-AF65-F5344CB8AC3E}">
        <p14:creationId xmlns:p14="http://schemas.microsoft.com/office/powerpoint/2010/main" val="27716243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0C39-9FB0-A83F-5B12-8289737D05B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DA978D2-30BF-53F8-EAC6-E70368BFB2B1}"/>
              </a:ext>
            </a:extLst>
          </p:cNvPr>
          <p:cNvSpPr>
            <a:spLocks noGrp="1"/>
          </p:cNvSpPr>
          <p:nvPr>
            <p:ph idx="1"/>
          </p:nvPr>
        </p:nvSpPr>
        <p:spPr/>
        <p:txBody>
          <a:bodyPr>
            <a:normAutofit fontScale="92500" lnSpcReduction="20000"/>
          </a:bodyPr>
          <a:lstStyle/>
          <a:p>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Canagarajah</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 S. (2015) “Blessed in my own way:” Pedagogical affordances for dialogical voice construction in multilingual student writing,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Journal of Second Language Writing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27 pp.122–139. DOI: 10.1016/j.jslw.2014.09.001</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Hyland, K. (2008a) Disciplinary voices: Interactions in research writing,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English Text Construction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1 (1) pp.5–22. DOI: 10.1075/etc.1.1.03hyl</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Hyland, K. (2008b) Genre and academic writing in the disciplines,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Language Teaching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41 (4) pp.543–562. DOI: 10.1017/S0261444808005235</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Lillis, T. (2009) Bringing writers’ voices to writing research: Talk around texts., In: Lillis, T., Carter, A. and Parkin, S. (eds.)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Why Writing Matters: Issues of Access and Identity in Writing Research and Pedagogy.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Amsterdam: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Benjamins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pp.169-187.</a:t>
            </a:r>
          </a:p>
          <a:p>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Preece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 (2020) Postgraduate students as plurilingual social actors in UK higher education,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Language, Culture and Curriculum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33 (2) pp.126–141. DOI: 10.1080/07908318.2019.1676767</a:t>
            </a: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Zacharias, N. T. (2020) Voice Construction and Development of a Multilingual Student Writer: A Bakhtinian Perspective, </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RELC Journal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51 (2) pp.268–279. DOI: 10.1177/0033688218810548</a:t>
            </a:r>
          </a:p>
          <a:p>
            <a:endParaRPr lang="en-US" dirty="0"/>
          </a:p>
        </p:txBody>
      </p:sp>
    </p:spTree>
    <p:extLst>
      <p:ext uri="{BB962C8B-B14F-4D97-AF65-F5344CB8AC3E}">
        <p14:creationId xmlns:p14="http://schemas.microsoft.com/office/powerpoint/2010/main" val="42209127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5" name="Rectangle 24">
            <a:extLst>
              <a:ext uri="{FF2B5EF4-FFF2-40B4-BE49-F238E27FC236}">
                <a16:creationId xmlns:a16="http://schemas.microsoft.com/office/drawing/2014/main" id="{AA083F47-750E-A41F-1E5A-EFB054507C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7" name="Freeform: Shape 2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useBgFill="1">
        <p:nvSpPr>
          <p:cNvPr id="29" name="Rectangle 28">
            <a:extLst>
              <a:ext uri="{FF2B5EF4-FFF2-40B4-BE49-F238E27FC236}">
                <a16:creationId xmlns:a16="http://schemas.microsoft.com/office/drawing/2014/main" id="{CEDBC09E-10FE-C48A-8AE5-2DE3D7D70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B4CC2E1-92AA-8739-3B56-07CF86D89324}"/>
              </a:ext>
            </a:extLst>
          </p:cNvPr>
          <p:cNvSpPr>
            <a:spLocks noGrp="1"/>
          </p:cNvSpPr>
          <p:nvPr>
            <p:ph type="title"/>
          </p:nvPr>
        </p:nvSpPr>
        <p:spPr>
          <a:xfrm>
            <a:off x="517870" y="978408"/>
            <a:ext cx="6117661" cy="3290123"/>
          </a:xfrm>
        </p:spPr>
        <p:txBody>
          <a:bodyPr vert="horz" lIns="91440" tIns="45720" rIns="91440" bIns="45720" rtlCol="0" anchor="t">
            <a:normAutofit fontScale="90000"/>
          </a:bodyPr>
          <a:lstStyle/>
          <a:p>
            <a:r>
              <a:rPr lang="en-US" sz="6600" dirty="0"/>
              <a:t>Thank you for listening</a:t>
            </a:r>
            <a:br>
              <a:rPr lang="en-US" sz="6600" dirty="0"/>
            </a:br>
            <a:br>
              <a:rPr lang="en-US" sz="6600" dirty="0"/>
            </a:br>
            <a:r>
              <a:rPr lang="en-US" sz="3600" dirty="0"/>
              <a:t>Nguyet Luu – luua@roehampton.ac.uk</a:t>
            </a:r>
          </a:p>
        </p:txBody>
      </p:sp>
      <p:sp>
        <p:nvSpPr>
          <p:cNvPr id="31" name="Rectangle 30">
            <a:extLst>
              <a:ext uri="{FF2B5EF4-FFF2-40B4-BE49-F238E27FC236}">
                <a16:creationId xmlns:a16="http://schemas.microsoft.com/office/drawing/2014/main" id="{31EBD83C-D653-7B6E-791C-91DC49F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3" name="Freeform: Shape 32">
            <a:extLst>
              <a:ext uri="{FF2B5EF4-FFF2-40B4-BE49-F238E27FC236}">
                <a16:creationId xmlns:a16="http://schemas.microsoft.com/office/drawing/2014/main" id="{28B09CB6-CBCC-A221-E35E-4FA21592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696" y="4617503"/>
            <a:ext cx="6071583" cy="45719"/>
          </a:xfrm>
          <a:custGeom>
            <a:avLst/>
            <a:gdLst>
              <a:gd name="connsiteX0" fmla="*/ 0 w 6071583"/>
              <a:gd name="connsiteY0" fmla="*/ 0 h 45719"/>
              <a:gd name="connsiteX1" fmla="*/ 3434358 w 6071583"/>
              <a:gd name="connsiteY1" fmla="*/ 0 h 45719"/>
              <a:gd name="connsiteX2" fmla="*/ 4667593 w 6071583"/>
              <a:gd name="connsiteY2" fmla="*/ 0 h 45719"/>
              <a:gd name="connsiteX3" fmla="*/ 6071583 w 6071583"/>
              <a:gd name="connsiteY3" fmla="*/ 0 h 45719"/>
              <a:gd name="connsiteX4" fmla="*/ 6071583 w 6071583"/>
              <a:gd name="connsiteY4" fmla="*/ 45719 h 45719"/>
              <a:gd name="connsiteX5" fmla="*/ 4667593 w 6071583"/>
              <a:gd name="connsiteY5" fmla="*/ 45719 h 45719"/>
              <a:gd name="connsiteX6" fmla="*/ 3434358 w 6071583"/>
              <a:gd name="connsiteY6" fmla="*/ 45719 h 45719"/>
              <a:gd name="connsiteX7" fmla="*/ 0 w 6071583"/>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1583" h="45719">
                <a:moveTo>
                  <a:pt x="0" y="0"/>
                </a:moveTo>
                <a:lnTo>
                  <a:pt x="3434358" y="0"/>
                </a:lnTo>
                <a:lnTo>
                  <a:pt x="4667593" y="0"/>
                </a:lnTo>
                <a:lnTo>
                  <a:pt x="6071583" y="0"/>
                </a:lnTo>
                <a:lnTo>
                  <a:pt x="6071583" y="45719"/>
                </a:lnTo>
                <a:lnTo>
                  <a:pt x="4667593" y="45719"/>
                </a:lnTo>
                <a:lnTo>
                  <a:pt x="3434358"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Tree>
    <p:extLst>
      <p:ext uri="{BB962C8B-B14F-4D97-AF65-F5344CB8AC3E}">
        <p14:creationId xmlns:p14="http://schemas.microsoft.com/office/powerpoint/2010/main" val="13505067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0839-F0B7-FB4A-C4F1-1217670DEB96}"/>
              </a:ext>
            </a:extLst>
          </p:cNvPr>
          <p:cNvSpPr>
            <a:spLocks noGrp="1"/>
          </p:cNvSpPr>
          <p:nvPr>
            <p:ph type="ctrTitle"/>
          </p:nvPr>
        </p:nvSpPr>
        <p:spPr/>
        <p:txBody>
          <a:bodyPr/>
          <a:lstStyle/>
          <a:p>
            <a:r>
              <a:rPr lang="en-GB"/>
              <a:t>The HELLO Project</a:t>
            </a:r>
            <a:endParaRPr lang="en-GB" dirty="0"/>
          </a:p>
        </p:txBody>
      </p:sp>
      <p:sp>
        <p:nvSpPr>
          <p:cNvPr id="3" name="Subtitle 2">
            <a:extLst>
              <a:ext uri="{FF2B5EF4-FFF2-40B4-BE49-F238E27FC236}">
                <a16:creationId xmlns:a16="http://schemas.microsoft.com/office/drawing/2014/main" id="{7E31AFE1-92D7-7C3D-3C22-5297AE4CD891}"/>
              </a:ext>
            </a:extLst>
          </p:cNvPr>
          <p:cNvSpPr>
            <a:spLocks noGrp="1"/>
          </p:cNvSpPr>
          <p:nvPr>
            <p:ph type="subTitle" idx="1"/>
          </p:nvPr>
        </p:nvSpPr>
        <p:spPr/>
        <p:txBody>
          <a:bodyPr/>
          <a:lstStyle/>
          <a:p>
            <a:r>
              <a:rPr lang="en-GB" b="1">
                <a:latin typeface="Bradley Hand ITC" panose="03070402050302030203" pitchFamily="66" charset="0"/>
              </a:rPr>
              <a:t>Margaret Russell</a:t>
            </a:r>
            <a:endParaRPr lang="en-GB" b="1" dirty="0">
              <a:latin typeface="Bradley Hand ITC" panose="03070402050302030203" pitchFamily="66" charset="0"/>
            </a:endParaRPr>
          </a:p>
        </p:txBody>
      </p:sp>
      <p:pic>
        <p:nvPicPr>
          <p:cNvPr id="5" name="Picture 4">
            <a:extLst>
              <a:ext uri="{FF2B5EF4-FFF2-40B4-BE49-F238E27FC236}">
                <a16:creationId xmlns:a16="http://schemas.microsoft.com/office/drawing/2014/main" id="{1F30219C-39B9-031B-11C9-684D9E42C138}"/>
              </a:ext>
            </a:extLst>
          </p:cNvPr>
          <p:cNvPicPr>
            <a:picLocks noChangeAspect="1"/>
          </p:cNvPicPr>
          <p:nvPr/>
        </p:nvPicPr>
        <p:blipFill>
          <a:blip r:embed="rId2"/>
          <a:stretch>
            <a:fillRect/>
          </a:stretch>
        </p:blipFill>
        <p:spPr>
          <a:xfrm>
            <a:off x="654339" y="284163"/>
            <a:ext cx="3752850" cy="2181225"/>
          </a:xfrm>
          <a:prstGeom prst="rect">
            <a:avLst/>
          </a:prstGeom>
        </p:spPr>
      </p:pic>
      <p:pic>
        <p:nvPicPr>
          <p:cNvPr id="6" name="Picture 5" descr="A logo of a university of plymouth&#10;&#10;Description automatically generated">
            <a:extLst>
              <a:ext uri="{FF2B5EF4-FFF2-40B4-BE49-F238E27FC236}">
                <a16:creationId xmlns:a16="http://schemas.microsoft.com/office/drawing/2014/main" id="{CB4831C6-3BB3-BC49-C8AF-9550550C60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5309" y="5987846"/>
            <a:ext cx="1120877" cy="870154"/>
          </a:xfrm>
          <a:prstGeom prst="rect">
            <a:avLst/>
          </a:prstGeom>
          <a:noFill/>
        </p:spPr>
      </p:pic>
      <p:pic>
        <p:nvPicPr>
          <p:cNvPr id="7" name="Picture 6">
            <a:extLst>
              <a:ext uri="{FF2B5EF4-FFF2-40B4-BE49-F238E27FC236}">
                <a16:creationId xmlns:a16="http://schemas.microsoft.com/office/drawing/2014/main" id="{E1BC386B-1D6C-1E51-D29C-F2D1B0E40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4884" y="284163"/>
            <a:ext cx="3234243" cy="2440564"/>
          </a:xfrm>
          <a:prstGeom prst="rect">
            <a:avLst/>
          </a:prstGeom>
        </p:spPr>
      </p:pic>
      <p:pic>
        <p:nvPicPr>
          <p:cNvPr id="9" name="Picture 8">
            <a:extLst>
              <a:ext uri="{FF2B5EF4-FFF2-40B4-BE49-F238E27FC236}">
                <a16:creationId xmlns:a16="http://schemas.microsoft.com/office/drawing/2014/main" id="{2715AAE1-A535-FCD2-48DD-4699BC592C7F}"/>
              </a:ext>
            </a:extLst>
          </p:cNvPr>
          <p:cNvPicPr>
            <a:picLocks noChangeAspect="1"/>
          </p:cNvPicPr>
          <p:nvPr/>
        </p:nvPicPr>
        <p:blipFill>
          <a:blip r:embed="rId5"/>
          <a:stretch>
            <a:fillRect/>
          </a:stretch>
        </p:blipFill>
        <p:spPr>
          <a:xfrm>
            <a:off x="6096000" y="4139280"/>
            <a:ext cx="3883891" cy="225579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81BB0DF7-E88D-75BE-A619-3A6DE8CFC3E6}"/>
              </a:ext>
            </a:extLst>
          </p:cNvPr>
          <p:cNvPicPr>
            <a:picLocks noChangeAspect="1"/>
          </p:cNvPicPr>
          <p:nvPr/>
        </p:nvPicPr>
        <p:blipFill>
          <a:blip r:embed="rId6"/>
          <a:stretch>
            <a:fillRect/>
          </a:stretch>
        </p:blipFill>
        <p:spPr>
          <a:xfrm>
            <a:off x="1618096" y="3730421"/>
            <a:ext cx="2247900" cy="2257425"/>
          </a:xfrm>
          <a:prstGeom prst="rect">
            <a:avLst/>
          </a:prstGeom>
        </p:spPr>
      </p:pic>
    </p:spTree>
    <p:extLst>
      <p:ext uri="{BB962C8B-B14F-4D97-AF65-F5344CB8AC3E}">
        <p14:creationId xmlns:p14="http://schemas.microsoft.com/office/powerpoint/2010/main" val="41022583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CC461-4F04-F1F5-57E9-D7D47E576A1B}"/>
              </a:ext>
            </a:extLst>
          </p:cNvPr>
          <p:cNvSpPr>
            <a:spLocks noGrp="1"/>
          </p:cNvSpPr>
          <p:nvPr>
            <p:ph idx="1"/>
          </p:nvPr>
        </p:nvSpPr>
        <p:spPr>
          <a:xfrm>
            <a:off x="334977" y="452928"/>
            <a:ext cx="11334939" cy="5724036"/>
          </a:xfrm>
        </p:spPr>
        <p:txBody>
          <a:bodyPr>
            <a:normAutofit fontScale="70000" lnSpcReduction="20000"/>
          </a:bodyPr>
          <a:lstStyle/>
          <a:p>
            <a:r>
              <a:rPr lang="en-GB" b="0" i="0" dirty="0">
                <a:solidFill>
                  <a:srgbClr val="000000"/>
                </a:solidFill>
                <a:effectLst/>
                <a:latin typeface="-apple-system"/>
              </a:rPr>
              <a:t>The Hello Project, since </a:t>
            </a:r>
            <a:r>
              <a:rPr lang="en-GB" b="1" i="0" dirty="0">
                <a:solidFill>
                  <a:srgbClr val="000000"/>
                </a:solidFill>
                <a:effectLst/>
                <a:latin typeface="-apple-system"/>
              </a:rPr>
              <a:t>2014</a:t>
            </a:r>
            <a:r>
              <a:rPr lang="en-GB" b="0" i="0" dirty="0">
                <a:solidFill>
                  <a:srgbClr val="000000"/>
                </a:solidFill>
                <a:effectLst/>
                <a:latin typeface="-apple-system"/>
              </a:rPr>
              <a:t>, is a buddy scheme</a:t>
            </a:r>
          </a:p>
          <a:p>
            <a:pPr marL="0" indent="0">
              <a:buNone/>
            </a:pPr>
            <a:r>
              <a:rPr lang="en-GB" b="0" i="0" dirty="0">
                <a:solidFill>
                  <a:srgbClr val="000000"/>
                </a:solidFill>
                <a:effectLst/>
                <a:latin typeface="-apple-system"/>
              </a:rPr>
              <a:t> to help new international students settle into life in </a:t>
            </a:r>
          </a:p>
          <a:p>
            <a:pPr marL="0" indent="0">
              <a:buNone/>
            </a:pPr>
            <a:r>
              <a:rPr lang="en-GB" b="0" i="0" dirty="0">
                <a:solidFill>
                  <a:srgbClr val="000000"/>
                </a:solidFill>
                <a:effectLst/>
                <a:latin typeface="-apple-system"/>
              </a:rPr>
              <a:t>Plymouth </a:t>
            </a:r>
            <a:r>
              <a:rPr lang="en-GB" sz="2300" b="0" i="0" dirty="0">
                <a:solidFill>
                  <a:srgbClr val="0070C0"/>
                </a:solidFill>
                <a:effectLst/>
                <a:latin typeface="-apple-system"/>
              </a:rPr>
              <a:t>https://www.plymouth.ac.uk/international/the-hello-project</a:t>
            </a:r>
          </a:p>
          <a:p>
            <a:pPr marL="0" indent="0">
              <a:buNone/>
            </a:pPr>
            <a:endParaRPr lang="en-GB" sz="1600" b="0" i="0" dirty="0">
              <a:solidFill>
                <a:srgbClr val="000000"/>
              </a:solidFill>
              <a:effectLst/>
              <a:latin typeface="-apple-system"/>
            </a:endParaRPr>
          </a:p>
          <a:p>
            <a:pPr marL="0" indent="0">
              <a:buNone/>
            </a:pPr>
            <a:endParaRPr lang="en-GB" sz="1600" dirty="0">
              <a:solidFill>
                <a:srgbClr val="000000"/>
              </a:solidFill>
              <a:latin typeface="-apple-system"/>
            </a:endParaRPr>
          </a:p>
          <a:p>
            <a:pPr marL="0" indent="0">
              <a:buNone/>
            </a:pPr>
            <a:endParaRPr lang="en-GB" sz="1600" b="0" i="0" dirty="0">
              <a:solidFill>
                <a:srgbClr val="000000"/>
              </a:solidFill>
              <a:effectLst/>
              <a:latin typeface="-apple-system"/>
            </a:endParaRPr>
          </a:p>
          <a:p>
            <a:pPr>
              <a:lnSpc>
                <a:spcPct val="170000"/>
              </a:lnSpc>
            </a:pPr>
            <a:r>
              <a:rPr lang="en-GB" dirty="0">
                <a:solidFill>
                  <a:srgbClr val="000000"/>
                </a:solidFill>
                <a:latin typeface="-apple-system"/>
              </a:rPr>
              <a:t>It </a:t>
            </a:r>
            <a:r>
              <a:rPr lang="en-GB" b="0" i="0" dirty="0">
                <a:solidFill>
                  <a:srgbClr val="000000"/>
                </a:solidFill>
                <a:effectLst/>
                <a:latin typeface="-apple-system"/>
              </a:rPr>
              <a:t>helps create a welcoming </a:t>
            </a:r>
            <a:r>
              <a:rPr lang="en-GB" i="0" dirty="0">
                <a:solidFill>
                  <a:srgbClr val="000000"/>
                </a:solidFill>
                <a:effectLst/>
                <a:latin typeface="-apple-system"/>
              </a:rPr>
              <a:t>community </a:t>
            </a:r>
            <a:r>
              <a:rPr lang="en-GB" b="0" i="0" dirty="0">
                <a:solidFill>
                  <a:srgbClr val="000000"/>
                </a:solidFill>
                <a:effectLst/>
                <a:latin typeface="-apple-system"/>
              </a:rPr>
              <a:t>by matching newly arrived international students with students already studying at the university taken on as student buddy casual workers.</a:t>
            </a:r>
          </a:p>
          <a:p>
            <a:pPr marL="0" indent="0">
              <a:buNone/>
            </a:pPr>
            <a:endParaRPr lang="en-GB" b="0" i="0" dirty="0">
              <a:solidFill>
                <a:srgbClr val="000000"/>
              </a:solidFill>
              <a:effectLst/>
              <a:latin typeface="-apple-system"/>
            </a:endParaRPr>
          </a:p>
          <a:p>
            <a:pPr>
              <a:lnSpc>
                <a:spcPct val="110000"/>
              </a:lnSpc>
            </a:pPr>
            <a:r>
              <a:rPr lang="en-GB" b="0" i="0" dirty="0">
                <a:solidFill>
                  <a:srgbClr val="000000"/>
                </a:solidFill>
                <a:effectLst/>
                <a:latin typeface="-apple-system"/>
              </a:rPr>
              <a:t>The Hello Project fosters fun, friendship,</a:t>
            </a:r>
          </a:p>
          <a:p>
            <a:pPr marL="0" indent="0">
              <a:lnSpc>
                <a:spcPct val="110000"/>
              </a:lnSpc>
              <a:buNone/>
            </a:pPr>
            <a:r>
              <a:rPr lang="en-GB" b="0" i="0" dirty="0">
                <a:solidFill>
                  <a:srgbClr val="000000"/>
                </a:solidFill>
                <a:effectLst/>
                <a:latin typeface="-apple-system"/>
              </a:rPr>
              <a:t>and a sense of belonging and is unique</a:t>
            </a:r>
          </a:p>
          <a:p>
            <a:pPr marL="0" indent="0">
              <a:lnSpc>
                <a:spcPct val="110000"/>
              </a:lnSpc>
              <a:buNone/>
            </a:pPr>
            <a:r>
              <a:rPr lang="en-GB" b="0" i="0" dirty="0">
                <a:solidFill>
                  <a:srgbClr val="000000"/>
                </a:solidFill>
                <a:effectLst/>
                <a:latin typeface="-apple-system"/>
              </a:rPr>
              <a:t>to the University of Plymouth</a:t>
            </a:r>
            <a:r>
              <a:rPr lang="en-GB" dirty="0">
                <a:solidFill>
                  <a:srgbClr val="000000"/>
                </a:solidFill>
                <a:latin typeface="-apple-system"/>
              </a:rPr>
              <a:t>. It has supported</a:t>
            </a:r>
          </a:p>
          <a:p>
            <a:pPr marL="0" indent="0">
              <a:lnSpc>
                <a:spcPct val="110000"/>
              </a:lnSpc>
              <a:buNone/>
            </a:pPr>
            <a:r>
              <a:rPr lang="en-GB" dirty="0">
                <a:solidFill>
                  <a:srgbClr val="000000"/>
                </a:solidFill>
                <a:latin typeface="-apple-system"/>
              </a:rPr>
              <a:t>nearly </a:t>
            </a:r>
            <a:r>
              <a:rPr lang="en-GB" b="1" dirty="0">
                <a:solidFill>
                  <a:srgbClr val="000000"/>
                </a:solidFill>
                <a:latin typeface="-apple-system"/>
              </a:rPr>
              <a:t>2,000 </a:t>
            </a:r>
            <a:r>
              <a:rPr lang="en-GB" dirty="0">
                <a:solidFill>
                  <a:srgbClr val="000000"/>
                </a:solidFill>
                <a:latin typeface="-apple-system"/>
              </a:rPr>
              <a:t>international students and trained</a:t>
            </a:r>
          </a:p>
          <a:p>
            <a:pPr marL="0" indent="0">
              <a:lnSpc>
                <a:spcPct val="110000"/>
              </a:lnSpc>
              <a:buNone/>
            </a:pPr>
            <a:r>
              <a:rPr lang="en-GB" dirty="0">
                <a:solidFill>
                  <a:srgbClr val="000000"/>
                </a:solidFill>
                <a:latin typeface="-apple-system"/>
              </a:rPr>
              <a:t>over </a:t>
            </a:r>
            <a:r>
              <a:rPr lang="en-GB" b="1" dirty="0">
                <a:solidFill>
                  <a:srgbClr val="000000"/>
                </a:solidFill>
                <a:latin typeface="-apple-system"/>
              </a:rPr>
              <a:t>350 </a:t>
            </a:r>
            <a:r>
              <a:rPr lang="en-GB" dirty="0">
                <a:solidFill>
                  <a:srgbClr val="000000"/>
                </a:solidFill>
                <a:latin typeface="-apple-system"/>
              </a:rPr>
              <a:t>student buddies, and is a successful example</a:t>
            </a:r>
          </a:p>
          <a:p>
            <a:pPr marL="0" indent="0">
              <a:lnSpc>
                <a:spcPct val="110000"/>
              </a:lnSpc>
              <a:buNone/>
            </a:pPr>
            <a:r>
              <a:rPr lang="en-GB" dirty="0">
                <a:solidFill>
                  <a:srgbClr val="000000"/>
                </a:solidFill>
                <a:latin typeface="-apple-system"/>
              </a:rPr>
              <a:t>of a peer support initiative scheme.</a:t>
            </a:r>
            <a:endParaRPr lang="en-GB" dirty="0"/>
          </a:p>
          <a:p>
            <a:endParaRPr lang="en-GB" dirty="0"/>
          </a:p>
        </p:txBody>
      </p:sp>
      <p:pic>
        <p:nvPicPr>
          <p:cNvPr id="4" name="Picture 3" descr="A logo of a university of plymouth&#10;&#10;Description automatically generated">
            <a:extLst>
              <a:ext uri="{FF2B5EF4-FFF2-40B4-BE49-F238E27FC236}">
                <a16:creationId xmlns:a16="http://schemas.microsoft.com/office/drawing/2014/main" id="{83A63BEB-2B10-C242-19FD-FB6135C076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5309" y="5987846"/>
            <a:ext cx="1120877" cy="870154"/>
          </a:xfrm>
          <a:prstGeom prst="rect">
            <a:avLst/>
          </a:prstGeom>
          <a:noFill/>
        </p:spPr>
      </p:pic>
      <p:pic>
        <p:nvPicPr>
          <p:cNvPr id="10" name="Picture 9">
            <a:extLst>
              <a:ext uri="{FF2B5EF4-FFF2-40B4-BE49-F238E27FC236}">
                <a16:creationId xmlns:a16="http://schemas.microsoft.com/office/drawing/2014/main" id="{7A8F5D46-DBBC-20A5-2EF9-E8BB2028A657}"/>
              </a:ext>
            </a:extLst>
          </p:cNvPr>
          <p:cNvPicPr>
            <a:picLocks noChangeAspect="1"/>
          </p:cNvPicPr>
          <p:nvPr/>
        </p:nvPicPr>
        <p:blipFill>
          <a:blip r:embed="rId3"/>
          <a:stretch>
            <a:fillRect/>
          </a:stretch>
        </p:blipFill>
        <p:spPr>
          <a:xfrm>
            <a:off x="7383439" y="3467686"/>
            <a:ext cx="2959464" cy="2332614"/>
          </a:xfrm>
          <a:prstGeom prst="rect">
            <a:avLst/>
          </a:prstGeom>
        </p:spPr>
      </p:pic>
      <p:pic>
        <p:nvPicPr>
          <p:cNvPr id="12" name="Picture 11">
            <a:extLst>
              <a:ext uri="{FF2B5EF4-FFF2-40B4-BE49-F238E27FC236}">
                <a16:creationId xmlns:a16="http://schemas.microsoft.com/office/drawing/2014/main" id="{7F27C319-323D-E4CC-B768-A7E0CAEB9E19}"/>
              </a:ext>
            </a:extLst>
          </p:cNvPr>
          <p:cNvPicPr>
            <a:picLocks noChangeAspect="1"/>
          </p:cNvPicPr>
          <p:nvPr/>
        </p:nvPicPr>
        <p:blipFill>
          <a:blip r:embed="rId4"/>
          <a:stretch>
            <a:fillRect/>
          </a:stretch>
        </p:blipFill>
        <p:spPr>
          <a:xfrm>
            <a:off x="6796586" y="168079"/>
            <a:ext cx="3811260" cy="2103429"/>
          </a:xfrm>
          <a:prstGeom prst="rect">
            <a:avLst/>
          </a:prstGeom>
        </p:spPr>
      </p:pic>
    </p:spTree>
    <p:extLst>
      <p:ext uri="{BB962C8B-B14F-4D97-AF65-F5344CB8AC3E}">
        <p14:creationId xmlns:p14="http://schemas.microsoft.com/office/powerpoint/2010/main" val="25512378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F33840B-31AB-AEE5-D369-843C6886A141}"/>
              </a:ext>
            </a:extLst>
          </p:cNvPr>
          <p:cNvSpPr>
            <a:spLocks noGrp="1"/>
          </p:cNvSpPr>
          <p:nvPr>
            <p:ph idx="1"/>
          </p:nvPr>
        </p:nvSpPr>
        <p:spPr>
          <a:xfrm>
            <a:off x="526473" y="529839"/>
            <a:ext cx="4479636" cy="5647123"/>
          </a:xfrm>
        </p:spPr>
        <p:txBody>
          <a:bodyPr>
            <a:normAutofit fontScale="92500"/>
          </a:bodyPr>
          <a:lstStyle/>
          <a:p>
            <a:endParaRPr lang="en-GB" sz="1700" dirty="0"/>
          </a:p>
          <a:p>
            <a:pPr marL="0" indent="0">
              <a:buNone/>
            </a:pPr>
            <a:r>
              <a:rPr lang="en-GB" sz="2400" dirty="0">
                <a:latin typeface="Calibri" panose="020F0502020204030204" pitchFamily="34" charset="0"/>
                <a:cs typeface="Calibri" panose="020F0502020204030204" pitchFamily="34" charset="0"/>
              </a:rPr>
              <a:t>On the Hello Project, new international students get together with their </a:t>
            </a:r>
            <a:r>
              <a:rPr lang="en-GB" sz="2400" dirty="0" err="1">
                <a:latin typeface="Calibri" panose="020F0502020204030204" pitchFamily="34" charset="0"/>
                <a:cs typeface="Calibri" panose="020F0502020204030204" pitchFamily="34" charset="0"/>
              </a:rPr>
              <a:t>UoP</a:t>
            </a:r>
            <a:r>
              <a:rPr lang="en-GB" sz="2400" dirty="0">
                <a:latin typeface="Calibri" panose="020F0502020204030204" pitchFamily="34" charset="0"/>
                <a:cs typeface="Calibri" panose="020F0502020204030204" pitchFamily="34" charset="0"/>
              </a:rPr>
              <a:t> buddies and….</a:t>
            </a:r>
          </a:p>
          <a:p>
            <a:pPr marL="0" indent="0">
              <a:buNone/>
            </a:pPr>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….talk, ask questions, get information, and share ideas approximately/flexibly </a:t>
            </a:r>
            <a:r>
              <a:rPr lang="en-GB" sz="2400" b="1" dirty="0">
                <a:latin typeface="Calibri" panose="020F0502020204030204" pitchFamily="34" charset="0"/>
                <a:cs typeface="Calibri" panose="020F0502020204030204" pitchFamily="34" charset="0"/>
              </a:rPr>
              <a:t>10 hours </a:t>
            </a:r>
            <a:r>
              <a:rPr lang="en-GB" sz="2400" dirty="0">
                <a:latin typeface="Calibri" panose="020F0502020204030204" pitchFamily="34" charset="0"/>
                <a:cs typeface="Calibri" panose="020F0502020204030204" pitchFamily="34" charset="0"/>
              </a:rPr>
              <a:t>over </a:t>
            </a:r>
            <a:r>
              <a:rPr lang="en-GB" sz="2400" b="1" dirty="0">
                <a:latin typeface="Calibri" panose="020F0502020204030204" pitchFamily="34" charset="0"/>
                <a:cs typeface="Calibri" panose="020F0502020204030204" pitchFamily="34" charset="0"/>
              </a:rPr>
              <a:t>6-8 weeks</a:t>
            </a:r>
            <a:r>
              <a:rPr lang="en-GB" sz="2400" dirty="0">
                <a:latin typeface="Calibri" panose="020F0502020204030204" pitchFamily="34" charset="0"/>
                <a:cs typeface="Calibri" panose="020F0502020204030204" pitchFamily="34" charset="0"/>
              </a:rPr>
              <a:t>. New students can find out about living in Plymouth, and studying at university.</a:t>
            </a:r>
          </a:p>
          <a:p>
            <a:pPr marL="0" indent="0">
              <a:buNone/>
            </a:pPr>
            <a:endParaRPr lang="en-GB" sz="2400" dirty="0">
              <a:latin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cs typeface="Calibri" panose="020F0502020204030204" pitchFamily="34" charset="0"/>
              </a:rPr>
              <a:t>It gives the all the students an opportunity to communicate effectively, improve social skills and make new friends </a:t>
            </a:r>
            <a:r>
              <a:rPr lang="en-GB" sz="3500" dirty="0">
                <a:solidFill>
                  <a:srgbClr val="00B050"/>
                </a:solidFill>
                <a:latin typeface="Calibri" panose="020F0502020204030204" pitchFamily="34" charset="0"/>
                <a:cs typeface="Calibri" panose="020F0502020204030204" pitchFamily="34" charset="0"/>
                <a:sym typeface="Wingdings" panose="05000000000000000000" pitchFamily="2" charset="2"/>
              </a:rPr>
              <a:t></a:t>
            </a:r>
            <a:endParaRPr lang="en-GB" sz="3500" dirty="0">
              <a:solidFill>
                <a:srgbClr val="00B050"/>
              </a:solidFill>
              <a:latin typeface="Calibri" panose="020F0502020204030204" pitchFamily="34" charset="0"/>
              <a:cs typeface="Calibri" panose="020F0502020204030204" pitchFamily="34" charset="0"/>
            </a:endParaRPr>
          </a:p>
        </p:txBody>
      </p:sp>
      <p:pic>
        <p:nvPicPr>
          <p:cNvPr id="2052" name="Picture 4" descr="HELLO Project 9">
            <a:extLst>
              <a:ext uri="{FF2B5EF4-FFF2-40B4-BE49-F238E27FC236}">
                <a16:creationId xmlns:a16="http://schemas.microsoft.com/office/drawing/2014/main" id="{60A8D087-671D-6041-1A53-693744062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9877"/>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ELLO Project 5">
            <a:extLst>
              <a:ext uri="{FF2B5EF4-FFF2-40B4-BE49-F238E27FC236}">
                <a16:creationId xmlns:a16="http://schemas.microsoft.com/office/drawing/2014/main" id="{2FFA9399-B57E-D60D-60B1-576FBB816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317"/>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logo of a university of plymouth&#10;&#10;Description automatically generated">
            <a:extLst>
              <a:ext uri="{FF2B5EF4-FFF2-40B4-BE49-F238E27FC236}">
                <a16:creationId xmlns:a16="http://schemas.microsoft.com/office/drawing/2014/main" id="{0DEFE08D-6FAB-C8FC-242C-B521FDB6559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1123" y="5987846"/>
            <a:ext cx="1120877" cy="870154"/>
          </a:xfrm>
          <a:prstGeom prst="rect">
            <a:avLst/>
          </a:prstGeom>
          <a:noFill/>
        </p:spPr>
      </p:pic>
    </p:spTree>
    <p:extLst>
      <p:ext uri="{BB962C8B-B14F-4D97-AF65-F5344CB8AC3E}">
        <p14:creationId xmlns:p14="http://schemas.microsoft.com/office/powerpoint/2010/main" val="285884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L_Black_Slide_Theme">
  <a:themeElements>
    <a:clrScheme name="UCL Black Theme">
      <a:dk1>
        <a:sysClr val="windowText" lastClr="000000"/>
      </a:dk1>
      <a:lt1>
        <a:srgbClr val="FFFFFF"/>
      </a:lt1>
      <a:dk2>
        <a:srgbClr val="000000"/>
      </a:dk2>
      <a:lt2>
        <a:srgbClr val="E6E6E6"/>
      </a:lt2>
      <a:accent1>
        <a:srgbClr val="F6BE00"/>
      </a:accent1>
      <a:accent2>
        <a:srgbClr val="B5BD00"/>
      </a:accent2>
      <a:accent3>
        <a:srgbClr val="A4DBE8"/>
      </a:accent3>
      <a:accent4>
        <a:srgbClr val="8C8279"/>
      </a:accent4>
      <a:accent5>
        <a:srgbClr val="EA7600"/>
      </a:accent5>
      <a:accent6>
        <a:srgbClr val="E03C31"/>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custClrLst>
    <a:custClr name="name of colour">
      <a:srgbClr val="000000"/>
    </a:custClr>
  </a:custClrLst>
  <a:extLst>
    <a:ext uri="{05A4C25C-085E-4340-85A3-A5531E510DB2}">
      <thm15:themeFamily xmlns:thm15="http://schemas.microsoft.com/office/thememl/2012/main" name="Presentation4" id="{1117F47E-1820-FB44-B702-91BC503BEEB2}" vid="{7AC29BA8-160E-2647-B666-6ADA20DE7EB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over and End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plashVTI">
  <a:themeElements>
    <a:clrScheme name="AnalogousFromLightSeed_2SEEDS">
      <a:dk1>
        <a:srgbClr val="000000"/>
      </a:dk1>
      <a:lt1>
        <a:srgbClr val="FFFFFF"/>
      </a:lt1>
      <a:dk2>
        <a:srgbClr val="22363C"/>
      </a:dk2>
      <a:lt2>
        <a:srgbClr val="E2E6E8"/>
      </a:lt2>
      <a:accent1>
        <a:srgbClr val="BF8E7A"/>
      </a:accent1>
      <a:accent2>
        <a:srgbClr val="CA9299"/>
      </a:accent2>
      <a:accent3>
        <a:srgbClr val="B1A27D"/>
      </a:accent3>
      <a:accent4>
        <a:srgbClr val="70AEA2"/>
      </a:accent4>
      <a:accent5>
        <a:srgbClr val="73ABBB"/>
      </a:accent5>
      <a:accent6>
        <a:srgbClr val="7A93BF"/>
      </a:accent6>
      <a:hlink>
        <a:srgbClr val="5E899C"/>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A95F35445B8E46843E17EBE3F322EE" ma:contentTypeVersion="15" ma:contentTypeDescription="Create a new document." ma:contentTypeScope="" ma:versionID="ae19fd5b87ed091d428f6e1a9a60b7b8">
  <xsd:schema xmlns:xsd="http://www.w3.org/2001/XMLSchema" xmlns:xs="http://www.w3.org/2001/XMLSchema" xmlns:p="http://schemas.microsoft.com/office/2006/metadata/properties" xmlns:ns2="4f4c8cdb-37f4-4997-81f5-f3932bc0df93" xmlns:ns3="d4bcb103-c995-47d6-b12d-126e71d4768c" xmlns:ns4="89e50f9b-d687-48d2-ac14-a850e9ea868f" targetNamespace="http://schemas.microsoft.com/office/2006/metadata/properties" ma:root="true" ma:fieldsID="8c656df978680bab1b3b33e94fff2e6f" ns2:_="" ns3:_="" ns4:_="">
    <xsd:import namespace="4f4c8cdb-37f4-4997-81f5-f3932bc0df93"/>
    <xsd:import namespace="d4bcb103-c995-47d6-b12d-126e71d4768c"/>
    <xsd:import namespace="89e50f9b-d687-48d2-ac14-a850e9ea868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4c8cdb-37f4-4997-81f5-f3932bc0df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2436211-1ade-492a-a617-36d0ab6ef03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bcb103-c995-47d6-b12d-126e71d4768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e50f9b-d687-48d2-ac14-a850e9ea868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3446de7-1015-4886-9df1-c8fec6ea2663}" ma:internalName="TaxCatchAll" ma:showField="CatchAllData" ma:web="d4bcb103-c995-47d6-b12d-126e71d47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f4c8cdb-37f4-4997-81f5-f3932bc0df93">
      <Terms xmlns="http://schemas.microsoft.com/office/infopath/2007/PartnerControls"/>
    </lcf76f155ced4ddcb4097134ff3c332f>
    <TaxCatchAll xmlns="89e50f9b-d687-48d2-ac14-a850e9ea868f" xsi:nil="true"/>
  </documentManagement>
</p:properties>
</file>

<file path=customXml/itemProps1.xml><?xml version="1.0" encoding="utf-8"?>
<ds:datastoreItem xmlns:ds="http://schemas.openxmlformats.org/officeDocument/2006/customXml" ds:itemID="{A78B14AC-DD9A-4562-982F-1CA5431DEF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4c8cdb-37f4-4997-81f5-f3932bc0df93"/>
    <ds:schemaRef ds:uri="d4bcb103-c995-47d6-b12d-126e71d4768c"/>
    <ds:schemaRef ds:uri="89e50f9b-d687-48d2-ac14-a850e9ea8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B57B0F-ECDD-4238-A2A7-4C56B56DB4E5}">
  <ds:schemaRefs>
    <ds:schemaRef ds:uri="http://schemas.microsoft.com/sharepoint/v3/contenttype/forms"/>
  </ds:schemaRefs>
</ds:datastoreItem>
</file>

<file path=customXml/itemProps3.xml><?xml version="1.0" encoding="utf-8"?>
<ds:datastoreItem xmlns:ds="http://schemas.openxmlformats.org/officeDocument/2006/customXml" ds:itemID="{F95D1CA0-4939-4ECA-958E-E3D61F768EAA}">
  <ds:schemaRefs>
    <ds:schemaRef ds:uri="http://schemas.microsoft.com/office/2006/metadata/properties"/>
    <ds:schemaRef ds:uri="http://schemas.microsoft.com/office/infopath/2007/PartnerControls"/>
    <ds:schemaRef ds:uri="4f4c8cdb-37f4-4997-81f5-f3932bc0df93"/>
    <ds:schemaRef ds:uri="89e50f9b-d687-48d2-ac14-a850e9ea868f"/>
  </ds:schemaRefs>
</ds:datastoreItem>
</file>

<file path=docProps/app.xml><?xml version="1.0" encoding="utf-8"?>
<Properties xmlns="http://schemas.openxmlformats.org/officeDocument/2006/extended-properties" xmlns:vt="http://schemas.openxmlformats.org/officeDocument/2006/docPropsVTypes">
  <TotalTime>10</TotalTime>
  <Words>8305</Words>
  <Application>Microsoft Office PowerPoint</Application>
  <PresentationFormat>Widescreen</PresentationFormat>
  <Paragraphs>754</Paragraphs>
  <Slides>105</Slides>
  <Notes>27</Notes>
  <HiddenSlides>0</HiddenSlides>
  <MMClips>0</MMClips>
  <ScaleCrop>false</ScaleCrop>
  <HeadingPairs>
    <vt:vector size="4" baseType="variant">
      <vt:variant>
        <vt:lpstr>Theme</vt:lpstr>
      </vt:variant>
      <vt:variant>
        <vt:i4>11</vt:i4>
      </vt:variant>
      <vt:variant>
        <vt:lpstr>Slide Titles</vt:lpstr>
      </vt:variant>
      <vt:variant>
        <vt:i4>105</vt:i4>
      </vt:variant>
    </vt:vector>
  </HeadingPairs>
  <TitlesOfParts>
    <vt:vector size="116" baseType="lpstr">
      <vt:lpstr>Office Theme</vt:lpstr>
      <vt:lpstr>UCL_Black_Slide_Theme</vt:lpstr>
      <vt:lpstr>1_Office Theme</vt:lpstr>
      <vt:lpstr>Tema di Office</vt:lpstr>
      <vt:lpstr>Cover and End Slide Master</vt:lpstr>
      <vt:lpstr>2_Office Theme</vt:lpstr>
      <vt:lpstr>3_Office Theme</vt:lpstr>
      <vt:lpstr>4_Office Theme</vt:lpstr>
      <vt:lpstr>SplashVTI</vt:lpstr>
      <vt:lpstr>GestaltVTI</vt:lpstr>
      <vt:lpstr>5_Office Theme</vt:lpstr>
      <vt:lpstr>Empowering pre-sessional students as investigators of their own disciplines  </vt:lpstr>
      <vt:lpstr>Our context</vt:lpstr>
      <vt:lpstr>Examples of research into published and student writing cited on the course: </vt:lpstr>
      <vt:lpstr>Brief overview of our research</vt:lpstr>
      <vt:lpstr>Findings: Issues around genre </vt:lpstr>
      <vt:lpstr>Findings: Voice, stance and subjectivity  </vt:lpstr>
      <vt:lpstr>Findings: Voice, stance and subjectivity</vt:lpstr>
      <vt:lpstr>Stage 2: Follow-up interviews</vt:lpstr>
      <vt:lpstr>Implications for course design</vt:lpstr>
      <vt:lpstr>References</vt:lpstr>
      <vt:lpstr>‘They only do it to make our lives easier’   A look at attitudes towards the use and non-use of preferred names in the international classroom</vt:lpstr>
      <vt:lpstr>My research started with a comment in the tutor room</vt:lpstr>
      <vt:lpstr>PowerPoint Presentation</vt:lpstr>
      <vt:lpstr>PowerPoint Presentation</vt:lpstr>
      <vt:lpstr>Talking about names</vt:lpstr>
      <vt:lpstr>The Findings</vt:lpstr>
      <vt:lpstr>PowerPoint Presentation</vt:lpstr>
      <vt:lpstr>Student Survey Responses </vt:lpstr>
      <vt:lpstr>PowerPoint Presentation</vt:lpstr>
      <vt:lpstr>Tutor Survey Responses </vt:lpstr>
      <vt:lpstr>PowerPoint Presentation</vt:lpstr>
      <vt:lpstr>Conclusions and implications</vt:lpstr>
      <vt:lpstr>PowerPoint Presentation</vt:lpstr>
      <vt:lpstr>PowerPoint Presentation</vt:lpstr>
      <vt:lpstr>PowerPoint Presentation</vt:lpstr>
      <vt:lpstr>Thank you  Any questions?</vt:lpstr>
      <vt:lpstr>PowerPoint Presentations across Disciplines: A collaborative interaction in the Department of Political Science </vt:lpstr>
      <vt:lpstr>PowerPoint Presentation</vt:lpstr>
      <vt:lpstr>PowerPoint Presentation</vt:lpstr>
      <vt:lpstr>Academic English for Intercultural Communication (AEfIC)</vt:lpstr>
      <vt:lpstr>Academic English for Intercultural Communication</vt:lpstr>
      <vt:lpstr>Academic English for Intercultural Communication</vt:lpstr>
      <vt:lpstr>PowerPoint Presentation</vt:lpstr>
      <vt:lpstr>PowerPoint Presentation</vt:lpstr>
      <vt:lpstr>PowerPoint Presentation</vt:lpstr>
      <vt:lpstr>PowerPoint Presentation</vt:lpstr>
      <vt:lpstr>PowerPoint Presentation</vt:lpstr>
      <vt:lpstr> Do the same or different criteria apply to the students' PowerPoint presentations across the two courses? </vt:lpstr>
      <vt:lpstr>PowerPoint Presentation</vt:lpstr>
      <vt:lpstr>PowerPoint Presentation</vt:lpstr>
      <vt:lpstr>PowerPoint Presentation</vt:lpstr>
      <vt:lpstr>PowerPoint Presentation</vt:lpstr>
      <vt:lpstr>PowerPoint Presentation</vt:lpstr>
      <vt:lpstr>PowerPoint Presentation</vt:lpstr>
      <vt:lpstr>THE DUAL-MODE PRESENTATION TASK IN PRACTICE </vt:lpstr>
      <vt:lpstr>PowerPoint Presentation</vt:lpstr>
      <vt:lpstr>IMPLICATIONS FOR EAP PRACTITIONERS</vt:lpstr>
      <vt:lpstr>PowerPoint Presentation</vt:lpstr>
      <vt:lpstr>THANK YOU</vt:lpstr>
      <vt:lpstr>PowerPoint Presentation</vt:lpstr>
      <vt:lpstr>PowerPoint Presentation</vt:lpstr>
      <vt:lpstr>A brief insight into the literature</vt:lpstr>
      <vt:lpstr>Research question</vt:lpstr>
      <vt:lpstr>Methodology</vt:lpstr>
      <vt:lpstr>Theme 1</vt:lpstr>
      <vt:lpstr>Theme 2</vt:lpstr>
      <vt:lpstr>Theme 3</vt:lpstr>
      <vt:lpstr>Tentative take-away point</vt:lpstr>
      <vt:lpstr>References</vt:lpstr>
      <vt:lpstr>PowerPoint Presentation</vt:lpstr>
      <vt:lpstr> </vt:lpstr>
      <vt:lpstr>PowerPoint Presentation</vt:lpstr>
      <vt:lpstr>PowerPoint Presentation</vt:lpstr>
      <vt:lpstr>PowerPoint Presentation</vt:lpstr>
      <vt:lpstr>The art of communication https://blogs.plymouth.ac.uk/theelcblog/2024/09/19/the-languages-cafe/</vt:lpstr>
      <vt:lpstr>PowerPoint Presentation</vt:lpstr>
      <vt:lpstr>Impact/Feedback</vt:lpstr>
      <vt:lpstr>Thank you  </vt:lpstr>
      <vt:lpstr>'It takes two...' (reflections from early career researchers)</vt:lpstr>
      <vt:lpstr>What is it like to join an institution where scholarship and research is valued and even expected?</vt:lpstr>
      <vt:lpstr>Are scholarship and research positioned and valued differently?</vt:lpstr>
      <vt:lpstr>What are our experiences of scholarship?</vt:lpstr>
      <vt:lpstr>How does scholarship link to our voice and agency?</vt:lpstr>
      <vt:lpstr>Our tips for early career researchers</vt:lpstr>
      <vt:lpstr>PowerPoint Presentation</vt:lpstr>
      <vt:lpstr>PowerPoint Presentation</vt:lpstr>
      <vt:lpstr>PowerPoint Presentation</vt:lpstr>
      <vt:lpstr>Over to you...</vt:lpstr>
      <vt:lpstr>Thank you</vt:lpstr>
      <vt:lpstr>‘So, you teach English?’ Some thoughts on how we are positioned by others and how we position ourselves </vt:lpstr>
      <vt:lpstr>How are we positioned by others; how do we position ourselves?</vt:lpstr>
      <vt:lpstr>PowerPoint Presentation</vt:lpstr>
      <vt:lpstr>PowerPoint Presentation</vt:lpstr>
      <vt:lpstr>PowerPoint Presentation</vt:lpstr>
      <vt:lpstr>What spaces of expertise do we occupy? How?</vt:lpstr>
      <vt:lpstr>A few questions for thought…</vt:lpstr>
      <vt:lpstr>Any thoughts or questions?</vt:lpstr>
      <vt:lpstr>A new approach to conceptualising multilingual students’ authorial voice in academic writing</vt:lpstr>
      <vt:lpstr>Context &amp; Problem Statement</vt:lpstr>
      <vt:lpstr>Study Aim &amp; Design</vt:lpstr>
      <vt:lpstr>Findings</vt:lpstr>
      <vt:lpstr>Multilingual students/writers’ authorial voice model</vt:lpstr>
      <vt:lpstr>Implications and significance</vt:lpstr>
      <vt:lpstr>Acknowledgements</vt:lpstr>
      <vt:lpstr>References</vt:lpstr>
      <vt:lpstr>Thank you for listening  Nguyet Luu – luua@roehampton.ac.uk</vt:lpstr>
      <vt:lpstr>The HELLO Project</vt:lpstr>
      <vt:lpstr>PowerPoint Presentation</vt:lpstr>
      <vt:lpstr>PowerPoint Presentation</vt:lpstr>
      <vt:lpstr>2019 award-winning UoP Hello Project as a UKCISA funded research project  2018-19-all-research-FULL REPORT-lr-v2.pdf  Examining the efficacy of a buddy programme for international students’ integration, language ability and academic performance (McMahon, Webb and Schaefe, 2019) </vt:lpstr>
      <vt:lpstr>‘Statistical analysis showed a significant association between participation in the Hello Project and higher marks’, though ‘enhancing language skills’ was initial motivation, as was ‘confidence in socialising’(UKISA, 2022) </vt:lpstr>
      <vt:lpstr>2024: Hello Project chosen for Advance HE publication ‘The Hello Project: Promoting and nurturing intercultural awareness’</vt:lpstr>
      <vt:lpstr>Impact/feedback</vt:lpstr>
      <vt:lpstr>PowerPoint Presentation</vt:lpstr>
      <vt:lpstr>Thank you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Alistair Watts</dc:creator>
  <cp:lastModifiedBy>Alistair Watts</cp:lastModifiedBy>
  <cp:revision>21</cp:revision>
  <dcterms:created xsi:type="dcterms:W3CDTF">2025-04-16T12:16:47Z</dcterms:created>
  <dcterms:modified xsi:type="dcterms:W3CDTF">2025-04-16T15:11:22Z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0x0101000BA95F35445B8E46843E17EBE3F322EE</vt:lpwstr>
  </property>
  <property fmtid="{D5CDD505-2E9C-101B-9397-08002B2CF9AE}" pid="3" name="MediaServiceImageTags">
    <vt:lpwstr/>
  </property>
</Properties>
</file>