
<file path=[Content_Types].xml><?xml version="1.0" encoding="utf-8"?>
<Types xmlns="http://schemas.openxmlformats.org/package/2006/content-types">
  <Default Extension="jpeg" ContentType="image/jpeg"/>
  <Default Extension="jpg" ContentType="image/jpeg"/>
  <Default Extension="jpg!d" ContentType="image/jpeg"/>
  <Default Extension="jpg!s"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6" r:id="rId6"/>
  </p:sldMasterIdLst>
  <p:notesMasterIdLst>
    <p:notesMasterId r:id="rId29"/>
  </p:notesMasterIdLst>
  <p:sldIdLst>
    <p:sldId id="349" r:id="rId7"/>
    <p:sldId id="729" r:id="rId8"/>
    <p:sldId id="741" r:id="rId9"/>
    <p:sldId id="764" r:id="rId10"/>
    <p:sldId id="285" r:id="rId11"/>
    <p:sldId id="743" r:id="rId12"/>
    <p:sldId id="744" r:id="rId13"/>
    <p:sldId id="757" r:id="rId14"/>
    <p:sldId id="754" r:id="rId15"/>
    <p:sldId id="759" r:id="rId16"/>
    <p:sldId id="734" r:id="rId17"/>
    <p:sldId id="758" r:id="rId18"/>
    <p:sldId id="748" r:id="rId19"/>
    <p:sldId id="756" r:id="rId20"/>
    <p:sldId id="737" r:id="rId21"/>
    <p:sldId id="740" r:id="rId22"/>
    <p:sldId id="761" r:id="rId23"/>
    <p:sldId id="288" r:id="rId24"/>
    <p:sldId id="736" r:id="rId25"/>
    <p:sldId id="738" r:id="rId26"/>
    <p:sldId id="763" r:id="rId27"/>
    <p:sldId id="760"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0906F8-5D80-497A-14D4-EB927100A158}" name="KIRK, STEVE E." initials="SK" userId="S::dlc0sek@durham.ac.uk::6480afdd-2927-451c-a904-ea58f99ed5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2430"/>
    <a:srgbClr val="632B8D"/>
    <a:srgbClr val="4F2270"/>
    <a:srgbClr val="4A206A"/>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DD077-17DF-3E44-A02A-53528C7CE146}" v="9666" dt="2025-04-14T08:53:0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85493"/>
  </p:normalViewPr>
  <p:slideViewPr>
    <p:cSldViewPr snapToGrid="0">
      <p:cViewPr varScale="1">
        <p:scale>
          <a:sx n="105" d="100"/>
          <a:sy n="105" d="100"/>
        </p:scale>
        <p:origin x="88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C0E1F-7C43-CE43-9440-EB0196FD7E0D}"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GB"/>
        </a:p>
      </dgm:t>
    </dgm:pt>
    <dgm:pt modelId="{1ED319E3-BAB4-2144-9907-CDF5608F6623}">
      <dgm:prSet phldrT="[Text]"/>
      <dgm:spPr/>
      <dgm:t>
        <a:bodyPr/>
        <a:lstStyle/>
        <a:p>
          <a:r>
            <a:rPr lang="en-GB" dirty="0"/>
            <a:t>DCAD</a:t>
          </a:r>
        </a:p>
      </dgm:t>
    </dgm:pt>
    <dgm:pt modelId="{104F3157-00F0-B54A-A1F8-AE5E3C7B38D4}" type="parTrans" cxnId="{EB8B33F2-B287-9B40-9B58-A3BB0BFF99EE}">
      <dgm:prSet/>
      <dgm:spPr/>
      <dgm:t>
        <a:bodyPr/>
        <a:lstStyle/>
        <a:p>
          <a:endParaRPr lang="en-GB"/>
        </a:p>
      </dgm:t>
    </dgm:pt>
    <dgm:pt modelId="{7F67A1FE-AF6A-F149-8FFC-EE240193827E}" type="sibTrans" cxnId="{EB8B33F2-B287-9B40-9B58-A3BB0BFF99EE}">
      <dgm:prSet/>
      <dgm:spPr/>
      <dgm:t>
        <a:bodyPr/>
        <a:lstStyle/>
        <a:p>
          <a:endParaRPr lang="en-GB"/>
        </a:p>
      </dgm:t>
    </dgm:pt>
    <dgm:pt modelId="{24DAE7A1-1BED-B449-A14D-D5B5B78BC603}">
      <dgm:prSet phldrT="[Text]"/>
      <dgm:spPr/>
      <dgm:t>
        <a:bodyPr/>
        <a:lstStyle/>
        <a:p>
          <a:r>
            <a:rPr lang="en-GB" dirty="0"/>
            <a:t>Academic Excellence</a:t>
          </a:r>
        </a:p>
      </dgm:t>
    </dgm:pt>
    <dgm:pt modelId="{B15D2267-E842-F448-AFC4-8370B66DAFD8}" type="parTrans" cxnId="{838AAF75-4FAF-294C-8A2C-22C4ACAF80B4}">
      <dgm:prSet/>
      <dgm:spPr/>
      <dgm:t>
        <a:bodyPr/>
        <a:lstStyle/>
        <a:p>
          <a:endParaRPr lang="en-GB"/>
        </a:p>
      </dgm:t>
    </dgm:pt>
    <dgm:pt modelId="{FBFD3893-2658-3E44-8206-A35A0AB82AB2}" type="sibTrans" cxnId="{838AAF75-4FAF-294C-8A2C-22C4ACAF80B4}">
      <dgm:prSet/>
      <dgm:spPr/>
      <dgm:t>
        <a:bodyPr/>
        <a:lstStyle/>
        <a:p>
          <a:endParaRPr lang="en-GB"/>
        </a:p>
      </dgm:t>
    </dgm:pt>
    <dgm:pt modelId="{0A7BBC97-A548-4947-B80E-F74A1527B958}">
      <dgm:prSet phldrT="[Text]"/>
      <dgm:spPr/>
      <dgm:t>
        <a:bodyPr/>
        <a:lstStyle/>
        <a:p>
          <a:r>
            <a:rPr lang="en-GB" dirty="0"/>
            <a:t>Student Success</a:t>
          </a:r>
        </a:p>
      </dgm:t>
    </dgm:pt>
    <dgm:pt modelId="{AF7F6D42-7019-D24C-8FC9-3C6140609607}" type="parTrans" cxnId="{78597EBC-D1A2-964F-A7C6-3FAF63B9B059}">
      <dgm:prSet/>
      <dgm:spPr/>
      <dgm:t>
        <a:bodyPr/>
        <a:lstStyle/>
        <a:p>
          <a:endParaRPr lang="en-GB"/>
        </a:p>
      </dgm:t>
    </dgm:pt>
    <dgm:pt modelId="{3E78CE4B-B519-0641-9112-ADC6616758DB}" type="sibTrans" cxnId="{78597EBC-D1A2-964F-A7C6-3FAF63B9B059}">
      <dgm:prSet/>
      <dgm:spPr/>
      <dgm:t>
        <a:bodyPr/>
        <a:lstStyle/>
        <a:p>
          <a:endParaRPr lang="en-GB"/>
        </a:p>
      </dgm:t>
    </dgm:pt>
    <dgm:pt modelId="{AB86050C-8CB8-F64A-8C91-835A2486C7B9}">
      <dgm:prSet phldrT="[Text]"/>
      <dgm:spPr/>
      <dgm:t>
        <a:bodyPr/>
        <a:lstStyle/>
        <a:p>
          <a:r>
            <a:rPr lang="en-GB" dirty="0"/>
            <a:t>Academic Transitions</a:t>
          </a:r>
        </a:p>
      </dgm:t>
    </dgm:pt>
    <dgm:pt modelId="{47DFAFB3-F29B-1A4B-9B38-0616C162C74D}" type="parTrans" cxnId="{2EBF5227-C02C-9048-8A59-4D5266E57565}">
      <dgm:prSet/>
      <dgm:spPr/>
      <dgm:t>
        <a:bodyPr/>
        <a:lstStyle/>
        <a:p>
          <a:endParaRPr lang="en-GB"/>
        </a:p>
      </dgm:t>
    </dgm:pt>
    <dgm:pt modelId="{21F372EF-2595-DF41-A7DC-2E53678D39FF}" type="sibTrans" cxnId="{2EBF5227-C02C-9048-8A59-4D5266E57565}">
      <dgm:prSet/>
      <dgm:spPr/>
      <dgm:t>
        <a:bodyPr/>
        <a:lstStyle/>
        <a:p>
          <a:endParaRPr lang="en-GB"/>
        </a:p>
      </dgm:t>
    </dgm:pt>
    <dgm:pt modelId="{932A90A3-80A6-FB45-A8EF-49D694C2EF5D}">
      <dgm:prSet phldrT="[Text]"/>
      <dgm:spPr/>
      <dgm:t>
        <a:bodyPr/>
        <a:lstStyle/>
        <a:p>
          <a:r>
            <a:rPr lang="en-GB" dirty="0"/>
            <a:t>Researcher Development</a:t>
          </a:r>
        </a:p>
      </dgm:t>
    </dgm:pt>
    <dgm:pt modelId="{0B664FF2-0663-1747-80F5-1816D3AF260A}" type="parTrans" cxnId="{232AF4A0-03D1-6140-A23D-FD01521589D6}">
      <dgm:prSet/>
      <dgm:spPr/>
      <dgm:t>
        <a:bodyPr/>
        <a:lstStyle/>
        <a:p>
          <a:endParaRPr lang="en-GB"/>
        </a:p>
      </dgm:t>
    </dgm:pt>
    <dgm:pt modelId="{51442220-E3C0-9745-8886-7C3BA5FB1145}" type="sibTrans" cxnId="{232AF4A0-03D1-6140-A23D-FD01521589D6}">
      <dgm:prSet/>
      <dgm:spPr/>
      <dgm:t>
        <a:bodyPr/>
        <a:lstStyle/>
        <a:p>
          <a:endParaRPr lang="en-GB"/>
        </a:p>
      </dgm:t>
    </dgm:pt>
    <dgm:pt modelId="{F44EE16E-0368-DB42-AAB0-D7F2796D8E91}">
      <dgm:prSet phldrT="[Text]"/>
      <dgm:spPr/>
      <dgm:t>
        <a:bodyPr/>
        <a:lstStyle/>
        <a:p>
          <a:r>
            <a:rPr lang="en-GB" dirty="0"/>
            <a:t>Digital Development</a:t>
          </a:r>
        </a:p>
      </dgm:t>
    </dgm:pt>
    <dgm:pt modelId="{4AB5EDCB-4142-C841-BD64-B7C0C7B1A515}" type="parTrans" cxnId="{0BD11D4D-5BB5-6043-BFB8-DED68453FF7D}">
      <dgm:prSet/>
      <dgm:spPr/>
      <dgm:t>
        <a:bodyPr/>
        <a:lstStyle/>
        <a:p>
          <a:endParaRPr lang="en-GB"/>
        </a:p>
      </dgm:t>
    </dgm:pt>
    <dgm:pt modelId="{B5025CD8-8B9F-1549-99BC-E2116320E7C1}" type="sibTrans" cxnId="{0BD11D4D-5BB5-6043-BFB8-DED68453FF7D}">
      <dgm:prSet/>
      <dgm:spPr/>
      <dgm:t>
        <a:bodyPr/>
        <a:lstStyle/>
        <a:p>
          <a:endParaRPr lang="en-GB"/>
        </a:p>
      </dgm:t>
    </dgm:pt>
    <dgm:pt modelId="{D7DB9DCB-B255-5D4E-AB07-7787C0C77544}">
      <dgm:prSet phldrT="[Text]"/>
      <dgm:spPr/>
      <dgm:t>
        <a:bodyPr/>
        <a:lstStyle/>
        <a:p>
          <a:r>
            <a:rPr lang="en-GB" dirty="0"/>
            <a:t>Academic Skills Centre</a:t>
          </a:r>
        </a:p>
      </dgm:t>
    </dgm:pt>
    <dgm:pt modelId="{6B107024-8791-1144-9863-2F6529152933}" type="parTrans" cxnId="{691E4AAF-4054-7340-BC72-3BDEEB34BFEB}">
      <dgm:prSet/>
      <dgm:spPr/>
      <dgm:t>
        <a:bodyPr/>
        <a:lstStyle/>
        <a:p>
          <a:endParaRPr lang="en-GB"/>
        </a:p>
      </dgm:t>
    </dgm:pt>
    <dgm:pt modelId="{4FFD27E9-0423-3748-9F09-14A0B9050EC2}" type="sibTrans" cxnId="{691E4AAF-4054-7340-BC72-3BDEEB34BFEB}">
      <dgm:prSet/>
      <dgm:spPr/>
      <dgm:t>
        <a:bodyPr/>
        <a:lstStyle/>
        <a:p>
          <a:endParaRPr lang="en-GB"/>
        </a:p>
      </dgm:t>
    </dgm:pt>
    <dgm:pt modelId="{9F90CD93-7986-8B43-AD0B-E01D222610F8}">
      <dgm:prSet phldrT="[Text]"/>
      <dgm:spPr/>
      <dgm:t>
        <a:bodyPr/>
        <a:lstStyle/>
        <a:p>
          <a:r>
            <a:rPr lang="en-GB" dirty="0"/>
            <a:t>Educational Development</a:t>
          </a:r>
        </a:p>
      </dgm:t>
    </dgm:pt>
    <dgm:pt modelId="{B00E64B2-D860-B24C-B0EF-340D355CEDE9}" type="parTrans" cxnId="{2AA73001-9AB2-5844-8CCA-9F271C7B2496}">
      <dgm:prSet/>
      <dgm:spPr/>
      <dgm:t>
        <a:bodyPr/>
        <a:lstStyle/>
        <a:p>
          <a:endParaRPr lang="en-GB"/>
        </a:p>
      </dgm:t>
    </dgm:pt>
    <dgm:pt modelId="{EA6BD92C-6526-9640-A0B5-851D52B0926E}" type="sibTrans" cxnId="{2AA73001-9AB2-5844-8CCA-9F271C7B2496}">
      <dgm:prSet/>
      <dgm:spPr/>
      <dgm:t>
        <a:bodyPr/>
        <a:lstStyle/>
        <a:p>
          <a:endParaRPr lang="en-GB"/>
        </a:p>
      </dgm:t>
    </dgm:pt>
    <dgm:pt modelId="{0A7BDCFE-1FFA-4443-A9D4-937D83A8D3F9}">
      <dgm:prSet phldrT="[Text]"/>
      <dgm:spPr/>
      <dgm:t>
        <a:bodyPr/>
        <a:lstStyle/>
        <a:p>
          <a:r>
            <a:rPr lang="en-GB" dirty="0"/>
            <a:t>Pre-sessional</a:t>
          </a:r>
        </a:p>
      </dgm:t>
    </dgm:pt>
    <dgm:pt modelId="{47C73080-0648-8740-998F-3C639E6D2F7E}" type="parTrans" cxnId="{67C89598-492A-4245-ADD7-E7E7FEA0BFBF}">
      <dgm:prSet/>
      <dgm:spPr/>
      <dgm:t>
        <a:bodyPr/>
        <a:lstStyle/>
        <a:p>
          <a:endParaRPr lang="en-GB"/>
        </a:p>
      </dgm:t>
    </dgm:pt>
    <dgm:pt modelId="{B2C14662-F0D0-E646-8AB4-7B806ECC8614}" type="sibTrans" cxnId="{67C89598-492A-4245-ADD7-E7E7FEA0BFBF}">
      <dgm:prSet/>
      <dgm:spPr/>
      <dgm:t>
        <a:bodyPr/>
        <a:lstStyle/>
        <a:p>
          <a:endParaRPr lang="en-GB"/>
        </a:p>
      </dgm:t>
    </dgm:pt>
    <dgm:pt modelId="{D730830B-C715-9440-9E2D-A6B6F3B1E17D}" type="pres">
      <dgm:prSet presAssocID="{F16C0E1F-7C43-CE43-9440-EB0196FD7E0D}" presName="hierChild1" presStyleCnt="0">
        <dgm:presLayoutVars>
          <dgm:chPref val="1"/>
          <dgm:dir/>
          <dgm:animOne val="branch"/>
          <dgm:animLvl val="lvl"/>
          <dgm:resizeHandles/>
        </dgm:presLayoutVars>
      </dgm:prSet>
      <dgm:spPr/>
    </dgm:pt>
    <dgm:pt modelId="{E73A9C27-7C91-9C42-A50A-7D517BE66969}" type="pres">
      <dgm:prSet presAssocID="{1ED319E3-BAB4-2144-9907-CDF5608F6623}" presName="hierRoot1" presStyleCnt="0"/>
      <dgm:spPr/>
    </dgm:pt>
    <dgm:pt modelId="{931B17BB-22DB-D246-96A7-2C8B22BB8CCA}" type="pres">
      <dgm:prSet presAssocID="{1ED319E3-BAB4-2144-9907-CDF5608F6623}" presName="composite" presStyleCnt="0"/>
      <dgm:spPr/>
    </dgm:pt>
    <dgm:pt modelId="{682ADD44-7224-9241-9ABD-3690106318AC}" type="pres">
      <dgm:prSet presAssocID="{1ED319E3-BAB4-2144-9907-CDF5608F6623}" presName="background" presStyleLbl="node0" presStyleIdx="0" presStyleCnt="1"/>
      <dgm:spPr/>
    </dgm:pt>
    <dgm:pt modelId="{6D925889-155A-4C45-A19E-1C98BF0DA6FC}" type="pres">
      <dgm:prSet presAssocID="{1ED319E3-BAB4-2144-9907-CDF5608F6623}" presName="text" presStyleLbl="fgAcc0" presStyleIdx="0" presStyleCnt="1">
        <dgm:presLayoutVars>
          <dgm:chPref val="3"/>
        </dgm:presLayoutVars>
      </dgm:prSet>
      <dgm:spPr/>
    </dgm:pt>
    <dgm:pt modelId="{539C7100-A704-214C-9EA1-8DAF57CC6F3A}" type="pres">
      <dgm:prSet presAssocID="{1ED319E3-BAB4-2144-9907-CDF5608F6623}" presName="hierChild2" presStyleCnt="0"/>
      <dgm:spPr/>
    </dgm:pt>
    <dgm:pt modelId="{1CA60306-7D0B-7247-8D18-158B067E27EB}" type="pres">
      <dgm:prSet presAssocID="{B15D2267-E842-F448-AFC4-8370B66DAFD8}" presName="Name10" presStyleLbl="parChTrans1D2" presStyleIdx="0" presStyleCnt="2"/>
      <dgm:spPr/>
    </dgm:pt>
    <dgm:pt modelId="{10132906-2D16-E246-9134-8666E95BF371}" type="pres">
      <dgm:prSet presAssocID="{24DAE7A1-1BED-B449-A14D-D5B5B78BC603}" presName="hierRoot2" presStyleCnt="0"/>
      <dgm:spPr/>
    </dgm:pt>
    <dgm:pt modelId="{6CEC1F9E-76D2-884C-B371-DED8AF5EAADC}" type="pres">
      <dgm:prSet presAssocID="{24DAE7A1-1BED-B449-A14D-D5B5B78BC603}" presName="composite2" presStyleCnt="0"/>
      <dgm:spPr/>
    </dgm:pt>
    <dgm:pt modelId="{AD896802-E906-E34F-B150-C977559C6CB4}" type="pres">
      <dgm:prSet presAssocID="{24DAE7A1-1BED-B449-A14D-D5B5B78BC603}" presName="background2" presStyleLbl="node2" presStyleIdx="0" presStyleCnt="2"/>
      <dgm:spPr/>
    </dgm:pt>
    <dgm:pt modelId="{22B8AEA3-7E57-A04B-AB0C-6120857CE5B9}" type="pres">
      <dgm:prSet presAssocID="{24DAE7A1-1BED-B449-A14D-D5B5B78BC603}" presName="text2" presStyleLbl="fgAcc2" presStyleIdx="0" presStyleCnt="2">
        <dgm:presLayoutVars>
          <dgm:chPref val="3"/>
        </dgm:presLayoutVars>
      </dgm:prSet>
      <dgm:spPr/>
    </dgm:pt>
    <dgm:pt modelId="{039EC130-150E-0D46-BA59-684299C92748}" type="pres">
      <dgm:prSet presAssocID="{24DAE7A1-1BED-B449-A14D-D5B5B78BC603}" presName="hierChild3" presStyleCnt="0"/>
      <dgm:spPr/>
    </dgm:pt>
    <dgm:pt modelId="{7B91523D-6132-FA46-B1D9-9EC8D89825CD}" type="pres">
      <dgm:prSet presAssocID="{0B664FF2-0663-1747-80F5-1816D3AF260A}" presName="Name17" presStyleLbl="parChTrans1D3" presStyleIdx="0" presStyleCnt="6"/>
      <dgm:spPr/>
    </dgm:pt>
    <dgm:pt modelId="{EF312B97-74FF-024E-A03A-793E20EA5347}" type="pres">
      <dgm:prSet presAssocID="{932A90A3-80A6-FB45-A8EF-49D694C2EF5D}" presName="hierRoot3" presStyleCnt="0"/>
      <dgm:spPr/>
    </dgm:pt>
    <dgm:pt modelId="{64DF74CE-E227-0647-97E3-0758FEFAF42C}" type="pres">
      <dgm:prSet presAssocID="{932A90A3-80A6-FB45-A8EF-49D694C2EF5D}" presName="composite3" presStyleCnt="0"/>
      <dgm:spPr/>
    </dgm:pt>
    <dgm:pt modelId="{1481F41F-C94B-014C-8E6B-91911E6E0CE0}" type="pres">
      <dgm:prSet presAssocID="{932A90A3-80A6-FB45-A8EF-49D694C2EF5D}" presName="background3" presStyleLbl="node3" presStyleIdx="0" presStyleCnt="6"/>
      <dgm:spPr/>
    </dgm:pt>
    <dgm:pt modelId="{864527A0-A04F-154E-B6A0-E14D2274F8BC}" type="pres">
      <dgm:prSet presAssocID="{932A90A3-80A6-FB45-A8EF-49D694C2EF5D}" presName="text3" presStyleLbl="fgAcc3" presStyleIdx="0" presStyleCnt="6">
        <dgm:presLayoutVars>
          <dgm:chPref val="3"/>
        </dgm:presLayoutVars>
      </dgm:prSet>
      <dgm:spPr/>
    </dgm:pt>
    <dgm:pt modelId="{7B0316DE-F61B-E244-B2F8-43DFF8255FF0}" type="pres">
      <dgm:prSet presAssocID="{932A90A3-80A6-FB45-A8EF-49D694C2EF5D}" presName="hierChild4" presStyleCnt="0"/>
      <dgm:spPr/>
    </dgm:pt>
    <dgm:pt modelId="{427980E9-A911-5F4A-8DE1-CBF35F772FF9}" type="pres">
      <dgm:prSet presAssocID="{4AB5EDCB-4142-C841-BD64-B7C0C7B1A515}" presName="Name17" presStyleLbl="parChTrans1D3" presStyleIdx="1" presStyleCnt="6"/>
      <dgm:spPr/>
    </dgm:pt>
    <dgm:pt modelId="{6074F6AE-DA3A-A94F-B59B-26CB16AF93D4}" type="pres">
      <dgm:prSet presAssocID="{F44EE16E-0368-DB42-AAB0-D7F2796D8E91}" presName="hierRoot3" presStyleCnt="0"/>
      <dgm:spPr/>
    </dgm:pt>
    <dgm:pt modelId="{A89BEBE8-B510-D14A-96D9-1663F3133FFC}" type="pres">
      <dgm:prSet presAssocID="{F44EE16E-0368-DB42-AAB0-D7F2796D8E91}" presName="composite3" presStyleCnt="0"/>
      <dgm:spPr/>
    </dgm:pt>
    <dgm:pt modelId="{C7C47581-E4E0-4D45-B815-B93778465722}" type="pres">
      <dgm:prSet presAssocID="{F44EE16E-0368-DB42-AAB0-D7F2796D8E91}" presName="background3" presStyleLbl="node3" presStyleIdx="1" presStyleCnt="6"/>
      <dgm:spPr/>
    </dgm:pt>
    <dgm:pt modelId="{F50F34AE-1BE6-DD40-9015-F3B03BD2DA9C}" type="pres">
      <dgm:prSet presAssocID="{F44EE16E-0368-DB42-AAB0-D7F2796D8E91}" presName="text3" presStyleLbl="fgAcc3" presStyleIdx="1" presStyleCnt="6">
        <dgm:presLayoutVars>
          <dgm:chPref val="3"/>
        </dgm:presLayoutVars>
      </dgm:prSet>
      <dgm:spPr/>
    </dgm:pt>
    <dgm:pt modelId="{3D58CB2C-25A4-864B-A002-702951F71735}" type="pres">
      <dgm:prSet presAssocID="{F44EE16E-0368-DB42-AAB0-D7F2796D8E91}" presName="hierChild4" presStyleCnt="0"/>
      <dgm:spPr/>
    </dgm:pt>
    <dgm:pt modelId="{7CEF2B7C-AC2A-CA47-8F64-BE2742C3D303}" type="pres">
      <dgm:prSet presAssocID="{B00E64B2-D860-B24C-B0EF-340D355CEDE9}" presName="Name17" presStyleLbl="parChTrans1D3" presStyleIdx="2" presStyleCnt="6"/>
      <dgm:spPr/>
    </dgm:pt>
    <dgm:pt modelId="{76178D05-F966-EA41-A6E9-5CDD95C0AC95}" type="pres">
      <dgm:prSet presAssocID="{9F90CD93-7986-8B43-AD0B-E01D222610F8}" presName="hierRoot3" presStyleCnt="0"/>
      <dgm:spPr/>
    </dgm:pt>
    <dgm:pt modelId="{9F098907-0240-8F43-8B59-52271A4E0629}" type="pres">
      <dgm:prSet presAssocID="{9F90CD93-7986-8B43-AD0B-E01D222610F8}" presName="composite3" presStyleCnt="0"/>
      <dgm:spPr/>
    </dgm:pt>
    <dgm:pt modelId="{629DD624-FE25-B049-928A-6345E24F7C9C}" type="pres">
      <dgm:prSet presAssocID="{9F90CD93-7986-8B43-AD0B-E01D222610F8}" presName="background3" presStyleLbl="node3" presStyleIdx="2" presStyleCnt="6"/>
      <dgm:spPr/>
    </dgm:pt>
    <dgm:pt modelId="{F3E081E5-3D6E-8448-8E2D-8FFCE734D4B8}" type="pres">
      <dgm:prSet presAssocID="{9F90CD93-7986-8B43-AD0B-E01D222610F8}" presName="text3" presStyleLbl="fgAcc3" presStyleIdx="2" presStyleCnt="6">
        <dgm:presLayoutVars>
          <dgm:chPref val="3"/>
        </dgm:presLayoutVars>
      </dgm:prSet>
      <dgm:spPr/>
    </dgm:pt>
    <dgm:pt modelId="{4CBE5945-496A-D84A-A4AC-3B91F73CBA18}" type="pres">
      <dgm:prSet presAssocID="{9F90CD93-7986-8B43-AD0B-E01D222610F8}" presName="hierChild4" presStyleCnt="0"/>
      <dgm:spPr/>
    </dgm:pt>
    <dgm:pt modelId="{CA25AE0C-686E-C44C-8D10-E3813CA1B82D}" type="pres">
      <dgm:prSet presAssocID="{AF7F6D42-7019-D24C-8FC9-3C6140609607}" presName="Name10" presStyleLbl="parChTrans1D2" presStyleIdx="1" presStyleCnt="2"/>
      <dgm:spPr/>
    </dgm:pt>
    <dgm:pt modelId="{16F14C7A-357A-B043-A165-0FDF72539B8B}" type="pres">
      <dgm:prSet presAssocID="{0A7BBC97-A548-4947-B80E-F74A1527B958}" presName="hierRoot2" presStyleCnt="0"/>
      <dgm:spPr/>
    </dgm:pt>
    <dgm:pt modelId="{991698D2-B7A1-DE41-9F77-EB90040558A5}" type="pres">
      <dgm:prSet presAssocID="{0A7BBC97-A548-4947-B80E-F74A1527B958}" presName="composite2" presStyleCnt="0"/>
      <dgm:spPr/>
    </dgm:pt>
    <dgm:pt modelId="{EBBB29C4-CFD2-294B-8461-2F95C270E86D}" type="pres">
      <dgm:prSet presAssocID="{0A7BBC97-A548-4947-B80E-F74A1527B958}" presName="background2" presStyleLbl="node2" presStyleIdx="1" presStyleCnt="2"/>
      <dgm:spPr/>
    </dgm:pt>
    <dgm:pt modelId="{4AE6BB68-D4A4-7943-A05A-C9401A90E87C}" type="pres">
      <dgm:prSet presAssocID="{0A7BBC97-A548-4947-B80E-F74A1527B958}" presName="text2" presStyleLbl="fgAcc2" presStyleIdx="1" presStyleCnt="2">
        <dgm:presLayoutVars>
          <dgm:chPref val="3"/>
        </dgm:presLayoutVars>
      </dgm:prSet>
      <dgm:spPr/>
    </dgm:pt>
    <dgm:pt modelId="{7D17E11C-CEE8-C94A-9275-D0A3C173550F}" type="pres">
      <dgm:prSet presAssocID="{0A7BBC97-A548-4947-B80E-F74A1527B958}" presName="hierChild3" presStyleCnt="0"/>
      <dgm:spPr/>
    </dgm:pt>
    <dgm:pt modelId="{0D5A5973-6322-2449-A7FF-BA3B829F7A59}" type="pres">
      <dgm:prSet presAssocID="{47DFAFB3-F29B-1A4B-9B38-0616C162C74D}" presName="Name17" presStyleLbl="parChTrans1D3" presStyleIdx="3" presStyleCnt="6"/>
      <dgm:spPr/>
    </dgm:pt>
    <dgm:pt modelId="{4F2A5009-1A90-F246-A3DA-417C53BCDBCE}" type="pres">
      <dgm:prSet presAssocID="{AB86050C-8CB8-F64A-8C91-835A2486C7B9}" presName="hierRoot3" presStyleCnt="0"/>
      <dgm:spPr/>
    </dgm:pt>
    <dgm:pt modelId="{E8DDD30E-DEF4-A446-8642-D7B3A4D90E62}" type="pres">
      <dgm:prSet presAssocID="{AB86050C-8CB8-F64A-8C91-835A2486C7B9}" presName="composite3" presStyleCnt="0"/>
      <dgm:spPr/>
    </dgm:pt>
    <dgm:pt modelId="{EDBDFAE3-9350-1E49-8E34-67C6850368AB}" type="pres">
      <dgm:prSet presAssocID="{AB86050C-8CB8-F64A-8C91-835A2486C7B9}" presName="background3" presStyleLbl="node3" presStyleIdx="3" presStyleCnt="6"/>
      <dgm:spPr/>
    </dgm:pt>
    <dgm:pt modelId="{E8496A97-AFD0-184B-85A1-156BE14E31D1}" type="pres">
      <dgm:prSet presAssocID="{AB86050C-8CB8-F64A-8C91-835A2486C7B9}" presName="text3" presStyleLbl="fgAcc3" presStyleIdx="3" presStyleCnt="6">
        <dgm:presLayoutVars>
          <dgm:chPref val="3"/>
        </dgm:presLayoutVars>
      </dgm:prSet>
      <dgm:spPr/>
    </dgm:pt>
    <dgm:pt modelId="{B1AB9AF2-7B9C-C042-B503-4FC738D4D062}" type="pres">
      <dgm:prSet presAssocID="{AB86050C-8CB8-F64A-8C91-835A2486C7B9}" presName="hierChild4" presStyleCnt="0"/>
      <dgm:spPr/>
    </dgm:pt>
    <dgm:pt modelId="{1E520B68-AE87-034F-8910-FEBA3A5EF19D}" type="pres">
      <dgm:prSet presAssocID="{6B107024-8791-1144-9863-2F6529152933}" presName="Name17" presStyleLbl="parChTrans1D3" presStyleIdx="4" presStyleCnt="6"/>
      <dgm:spPr/>
    </dgm:pt>
    <dgm:pt modelId="{3B739AD4-D012-C846-B004-8E26BFD59E4B}" type="pres">
      <dgm:prSet presAssocID="{D7DB9DCB-B255-5D4E-AB07-7787C0C77544}" presName="hierRoot3" presStyleCnt="0"/>
      <dgm:spPr/>
    </dgm:pt>
    <dgm:pt modelId="{5C6217EE-5791-A840-B438-02CA45E34DAD}" type="pres">
      <dgm:prSet presAssocID="{D7DB9DCB-B255-5D4E-AB07-7787C0C77544}" presName="composite3" presStyleCnt="0"/>
      <dgm:spPr/>
    </dgm:pt>
    <dgm:pt modelId="{70F829BC-E762-9E4F-AA5A-292BC9414FF6}" type="pres">
      <dgm:prSet presAssocID="{D7DB9DCB-B255-5D4E-AB07-7787C0C77544}" presName="background3" presStyleLbl="node3" presStyleIdx="4" presStyleCnt="6"/>
      <dgm:spPr/>
    </dgm:pt>
    <dgm:pt modelId="{2501D90B-0775-3D41-ACF6-45D94AECF169}" type="pres">
      <dgm:prSet presAssocID="{D7DB9DCB-B255-5D4E-AB07-7787C0C77544}" presName="text3" presStyleLbl="fgAcc3" presStyleIdx="4" presStyleCnt="6">
        <dgm:presLayoutVars>
          <dgm:chPref val="3"/>
        </dgm:presLayoutVars>
      </dgm:prSet>
      <dgm:spPr/>
    </dgm:pt>
    <dgm:pt modelId="{8F6D72F1-97B3-E04C-A248-9435AB23D788}" type="pres">
      <dgm:prSet presAssocID="{D7DB9DCB-B255-5D4E-AB07-7787C0C77544}" presName="hierChild4" presStyleCnt="0"/>
      <dgm:spPr/>
    </dgm:pt>
    <dgm:pt modelId="{607E64DF-6B68-284F-9F55-BCAED447A03E}" type="pres">
      <dgm:prSet presAssocID="{47C73080-0648-8740-998F-3C639E6D2F7E}" presName="Name17" presStyleLbl="parChTrans1D3" presStyleIdx="5" presStyleCnt="6"/>
      <dgm:spPr/>
    </dgm:pt>
    <dgm:pt modelId="{9CD8D385-0E58-3841-BC30-04B9E83C060A}" type="pres">
      <dgm:prSet presAssocID="{0A7BDCFE-1FFA-4443-A9D4-937D83A8D3F9}" presName="hierRoot3" presStyleCnt="0"/>
      <dgm:spPr/>
    </dgm:pt>
    <dgm:pt modelId="{178BE7CE-E3DF-224C-AC93-B4D792BD0ABA}" type="pres">
      <dgm:prSet presAssocID="{0A7BDCFE-1FFA-4443-A9D4-937D83A8D3F9}" presName="composite3" presStyleCnt="0"/>
      <dgm:spPr/>
    </dgm:pt>
    <dgm:pt modelId="{921184A5-0D38-CB4E-B94C-E02862B29B4B}" type="pres">
      <dgm:prSet presAssocID="{0A7BDCFE-1FFA-4443-A9D4-937D83A8D3F9}" presName="background3" presStyleLbl="node3" presStyleIdx="5" presStyleCnt="6"/>
      <dgm:spPr/>
    </dgm:pt>
    <dgm:pt modelId="{F28B77E9-DE51-1140-8150-037851EA584B}" type="pres">
      <dgm:prSet presAssocID="{0A7BDCFE-1FFA-4443-A9D4-937D83A8D3F9}" presName="text3" presStyleLbl="fgAcc3" presStyleIdx="5" presStyleCnt="6">
        <dgm:presLayoutVars>
          <dgm:chPref val="3"/>
        </dgm:presLayoutVars>
      </dgm:prSet>
      <dgm:spPr/>
    </dgm:pt>
    <dgm:pt modelId="{D21F14DC-110E-6948-AD52-F570E4BF2642}" type="pres">
      <dgm:prSet presAssocID="{0A7BDCFE-1FFA-4443-A9D4-937D83A8D3F9}" presName="hierChild4" presStyleCnt="0"/>
      <dgm:spPr/>
    </dgm:pt>
  </dgm:ptLst>
  <dgm:cxnLst>
    <dgm:cxn modelId="{2AA73001-9AB2-5844-8CCA-9F271C7B2496}" srcId="{24DAE7A1-1BED-B449-A14D-D5B5B78BC603}" destId="{9F90CD93-7986-8B43-AD0B-E01D222610F8}" srcOrd="2" destOrd="0" parTransId="{B00E64B2-D860-B24C-B0EF-340D355CEDE9}" sibTransId="{EA6BD92C-6526-9640-A0B5-851D52B0926E}"/>
    <dgm:cxn modelId="{971AAE24-890B-DA4C-9AC8-FF744A5BCCE7}" type="presOf" srcId="{47C73080-0648-8740-998F-3C639E6D2F7E}" destId="{607E64DF-6B68-284F-9F55-BCAED447A03E}" srcOrd="0" destOrd="0" presId="urn:microsoft.com/office/officeart/2005/8/layout/hierarchy1"/>
    <dgm:cxn modelId="{2EBF5227-C02C-9048-8A59-4D5266E57565}" srcId="{0A7BBC97-A548-4947-B80E-F74A1527B958}" destId="{AB86050C-8CB8-F64A-8C91-835A2486C7B9}" srcOrd="0" destOrd="0" parTransId="{47DFAFB3-F29B-1A4B-9B38-0616C162C74D}" sibTransId="{21F372EF-2595-DF41-A7DC-2E53678D39FF}"/>
    <dgm:cxn modelId="{FD4A2861-F970-7744-B630-76CDCAB99E71}" type="presOf" srcId="{1ED319E3-BAB4-2144-9907-CDF5608F6623}" destId="{6D925889-155A-4C45-A19E-1C98BF0DA6FC}" srcOrd="0" destOrd="0" presId="urn:microsoft.com/office/officeart/2005/8/layout/hierarchy1"/>
    <dgm:cxn modelId="{1A80B961-84E7-AF40-AB9D-D2C4208FF15D}" type="presOf" srcId="{AF7F6D42-7019-D24C-8FC9-3C6140609607}" destId="{CA25AE0C-686E-C44C-8D10-E3813CA1B82D}" srcOrd="0" destOrd="0" presId="urn:microsoft.com/office/officeart/2005/8/layout/hierarchy1"/>
    <dgm:cxn modelId="{0BD11D4D-5BB5-6043-BFB8-DED68453FF7D}" srcId="{24DAE7A1-1BED-B449-A14D-D5B5B78BC603}" destId="{F44EE16E-0368-DB42-AAB0-D7F2796D8E91}" srcOrd="1" destOrd="0" parTransId="{4AB5EDCB-4142-C841-BD64-B7C0C7B1A515}" sibTransId="{B5025CD8-8B9F-1549-99BC-E2116320E7C1}"/>
    <dgm:cxn modelId="{42B84F54-1C5F-354D-AA0B-EF321F15BBE2}" type="presOf" srcId="{24DAE7A1-1BED-B449-A14D-D5B5B78BC603}" destId="{22B8AEA3-7E57-A04B-AB0C-6120857CE5B9}" srcOrd="0" destOrd="0" presId="urn:microsoft.com/office/officeart/2005/8/layout/hierarchy1"/>
    <dgm:cxn modelId="{838AAF75-4FAF-294C-8A2C-22C4ACAF80B4}" srcId="{1ED319E3-BAB4-2144-9907-CDF5608F6623}" destId="{24DAE7A1-1BED-B449-A14D-D5B5B78BC603}" srcOrd="0" destOrd="0" parTransId="{B15D2267-E842-F448-AFC4-8370B66DAFD8}" sibTransId="{FBFD3893-2658-3E44-8206-A35A0AB82AB2}"/>
    <dgm:cxn modelId="{B007BD55-9AC9-814E-9820-3ADB5DE1690C}" type="presOf" srcId="{AB86050C-8CB8-F64A-8C91-835A2486C7B9}" destId="{E8496A97-AFD0-184B-85A1-156BE14E31D1}" srcOrd="0" destOrd="0" presId="urn:microsoft.com/office/officeart/2005/8/layout/hierarchy1"/>
    <dgm:cxn modelId="{E3E01F8E-2DD9-FB40-9813-65B6CE6DEA38}" type="presOf" srcId="{0A7BDCFE-1FFA-4443-A9D4-937D83A8D3F9}" destId="{F28B77E9-DE51-1140-8150-037851EA584B}" srcOrd="0" destOrd="0" presId="urn:microsoft.com/office/officeart/2005/8/layout/hierarchy1"/>
    <dgm:cxn modelId="{67C89598-492A-4245-ADD7-E7E7FEA0BFBF}" srcId="{0A7BBC97-A548-4947-B80E-F74A1527B958}" destId="{0A7BDCFE-1FFA-4443-A9D4-937D83A8D3F9}" srcOrd="2" destOrd="0" parTransId="{47C73080-0648-8740-998F-3C639E6D2F7E}" sibTransId="{B2C14662-F0D0-E646-8AB4-7B806ECC8614}"/>
    <dgm:cxn modelId="{5232C699-4052-ED44-88DD-EE0778170728}" type="presOf" srcId="{47DFAFB3-F29B-1A4B-9B38-0616C162C74D}" destId="{0D5A5973-6322-2449-A7FF-BA3B829F7A59}" srcOrd="0" destOrd="0" presId="urn:microsoft.com/office/officeart/2005/8/layout/hierarchy1"/>
    <dgm:cxn modelId="{232AF4A0-03D1-6140-A23D-FD01521589D6}" srcId="{24DAE7A1-1BED-B449-A14D-D5B5B78BC603}" destId="{932A90A3-80A6-FB45-A8EF-49D694C2EF5D}" srcOrd="0" destOrd="0" parTransId="{0B664FF2-0663-1747-80F5-1816D3AF260A}" sibTransId="{51442220-E3C0-9745-8886-7C3BA5FB1145}"/>
    <dgm:cxn modelId="{5C14B6A4-DC11-5E40-A3E9-71017756F260}" type="presOf" srcId="{0B664FF2-0663-1747-80F5-1816D3AF260A}" destId="{7B91523D-6132-FA46-B1D9-9EC8D89825CD}" srcOrd="0" destOrd="0" presId="urn:microsoft.com/office/officeart/2005/8/layout/hierarchy1"/>
    <dgm:cxn modelId="{0B76F9AD-FFDC-9848-9113-0D66B6E64C11}" type="presOf" srcId="{D7DB9DCB-B255-5D4E-AB07-7787C0C77544}" destId="{2501D90B-0775-3D41-ACF6-45D94AECF169}" srcOrd="0" destOrd="0" presId="urn:microsoft.com/office/officeart/2005/8/layout/hierarchy1"/>
    <dgm:cxn modelId="{691E4AAF-4054-7340-BC72-3BDEEB34BFEB}" srcId="{0A7BBC97-A548-4947-B80E-F74A1527B958}" destId="{D7DB9DCB-B255-5D4E-AB07-7787C0C77544}" srcOrd="1" destOrd="0" parTransId="{6B107024-8791-1144-9863-2F6529152933}" sibTransId="{4FFD27E9-0423-3748-9F09-14A0B9050EC2}"/>
    <dgm:cxn modelId="{F7B250B0-5EFE-4E42-910E-68CE1A4FA3A7}" type="presOf" srcId="{4AB5EDCB-4142-C841-BD64-B7C0C7B1A515}" destId="{427980E9-A911-5F4A-8DE1-CBF35F772FF9}" srcOrd="0" destOrd="0" presId="urn:microsoft.com/office/officeart/2005/8/layout/hierarchy1"/>
    <dgm:cxn modelId="{715418BA-FF18-4741-98BD-CE0137ED0E70}" type="presOf" srcId="{932A90A3-80A6-FB45-A8EF-49D694C2EF5D}" destId="{864527A0-A04F-154E-B6A0-E14D2274F8BC}" srcOrd="0" destOrd="0" presId="urn:microsoft.com/office/officeart/2005/8/layout/hierarchy1"/>
    <dgm:cxn modelId="{78597EBC-D1A2-964F-A7C6-3FAF63B9B059}" srcId="{1ED319E3-BAB4-2144-9907-CDF5608F6623}" destId="{0A7BBC97-A548-4947-B80E-F74A1527B958}" srcOrd="1" destOrd="0" parTransId="{AF7F6D42-7019-D24C-8FC9-3C6140609607}" sibTransId="{3E78CE4B-B519-0641-9112-ADC6616758DB}"/>
    <dgm:cxn modelId="{966F79D3-E33A-CC44-BCB7-4041286F2FFC}" type="presOf" srcId="{6B107024-8791-1144-9863-2F6529152933}" destId="{1E520B68-AE87-034F-8910-FEBA3A5EF19D}" srcOrd="0" destOrd="0" presId="urn:microsoft.com/office/officeart/2005/8/layout/hierarchy1"/>
    <dgm:cxn modelId="{0F9A5FD9-8E79-CF4C-A223-F7863307B5E2}" type="presOf" srcId="{9F90CD93-7986-8B43-AD0B-E01D222610F8}" destId="{F3E081E5-3D6E-8448-8E2D-8FFCE734D4B8}" srcOrd="0" destOrd="0" presId="urn:microsoft.com/office/officeart/2005/8/layout/hierarchy1"/>
    <dgm:cxn modelId="{9F2A6AE6-82FA-5642-9CD6-C8E0BA78F90D}" type="presOf" srcId="{B15D2267-E842-F448-AFC4-8370B66DAFD8}" destId="{1CA60306-7D0B-7247-8D18-158B067E27EB}" srcOrd="0" destOrd="0" presId="urn:microsoft.com/office/officeart/2005/8/layout/hierarchy1"/>
    <dgm:cxn modelId="{DB2A0AED-D2D0-784B-B777-74E259BB9F30}" type="presOf" srcId="{B00E64B2-D860-B24C-B0EF-340D355CEDE9}" destId="{7CEF2B7C-AC2A-CA47-8F64-BE2742C3D303}" srcOrd="0" destOrd="0" presId="urn:microsoft.com/office/officeart/2005/8/layout/hierarchy1"/>
    <dgm:cxn modelId="{335E31EE-C12F-CD4D-8C85-A4E4DB20EFA8}" type="presOf" srcId="{0A7BBC97-A548-4947-B80E-F74A1527B958}" destId="{4AE6BB68-D4A4-7943-A05A-C9401A90E87C}" srcOrd="0" destOrd="0" presId="urn:microsoft.com/office/officeart/2005/8/layout/hierarchy1"/>
    <dgm:cxn modelId="{8CBC52F1-552A-8F42-9930-277273300514}" type="presOf" srcId="{F44EE16E-0368-DB42-AAB0-D7F2796D8E91}" destId="{F50F34AE-1BE6-DD40-9015-F3B03BD2DA9C}" srcOrd="0" destOrd="0" presId="urn:microsoft.com/office/officeart/2005/8/layout/hierarchy1"/>
    <dgm:cxn modelId="{EB8B33F2-B287-9B40-9B58-A3BB0BFF99EE}" srcId="{F16C0E1F-7C43-CE43-9440-EB0196FD7E0D}" destId="{1ED319E3-BAB4-2144-9907-CDF5608F6623}" srcOrd="0" destOrd="0" parTransId="{104F3157-00F0-B54A-A1F8-AE5E3C7B38D4}" sibTransId="{7F67A1FE-AF6A-F149-8FFC-EE240193827E}"/>
    <dgm:cxn modelId="{7A5D15FD-0F27-7E44-8B9A-DFD9A2E90F4E}" type="presOf" srcId="{F16C0E1F-7C43-CE43-9440-EB0196FD7E0D}" destId="{D730830B-C715-9440-9E2D-A6B6F3B1E17D}" srcOrd="0" destOrd="0" presId="urn:microsoft.com/office/officeart/2005/8/layout/hierarchy1"/>
    <dgm:cxn modelId="{0172E569-3CBA-B74E-BF9C-12097FF01651}" type="presParOf" srcId="{D730830B-C715-9440-9E2D-A6B6F3B1E17D}" destId="{E73A9C27-7C91-9C42-A50A-7D517BE66969}" srcOrd="0" destOrd="0" presId="urn:microsoft.com/office/officeart/2005/8/layout/hierarchy1"/>
    <dgm:cxn modelId="{785AA7B5-B632-B043-8AB0-C41CBA5193C9}" type="presParOf" srcId="{E73A9C27-7C91-9C42-A50A-7D517BE66969}" destId="{931B17BB-22DB-D246-96A7-2C8B22BB8CCA}" srcOrd="0" destOrd="0" presId="urn:microsoft.com/office/officeart/2005/8/layout/hierarchy1"/>
    <dgm:cxn modelId="{24DD3FEF-BBA5-414D-B61B-0910F3EE36ED}" type="presParOf" srcId="{931B17BB-22DB-D246-96A7-2C8B22BB8CCA}" destId="{682ADD44-7224-9241-9ABD-3690106318AC}" srcOrd="0" destOrd="0" presId="urn:microsoft.com/office/officeart/2005/8/layout/hierarchy1"/>
    <dgm:cxn modelId="{4C19C3F7-4136-D146-A1B2-F207094214FD}" type="presParOf" srcId="{931B17BB-22DB-D246-96A7-2C8B22BB8CCA}" destId="{6D925889-155A-4C45-A19E-1C98BF0DA6FC}" srcOrd="1" destOrd="0" presId="urn:microsoft.com/office/officeart/2005/8/layout/hierarchy1"/>
    <dgm:cxn modelId="{06815728-7A3D-6640-9629-A0C1362F8149}" type="presParOf" srcId="{E73A9C27-7C91-9C42-A50A-7D517BE66969}" destId="{539C7100-A704-214C-9EA1-8DAF57CC6F3A}" srcOrd="1" destOrd="0" presId="urn:microsoft.com/office/officeart/2005/8/layout/hierarchy1"/>
    <dgm:cxn modelId="{23D64179-3478-FC4E-BE23-D87EBC127EFC}" type="presParOf" srcId="{539C7100-A704-214C-9EA1-8DAF57CC6F3A}" destId="{1CA60306-7D0B-7247-8D18-158B067E27EB}" srcOrd="0" destOrd="0" presId="urn:microsoft.com/office/officeart/2005/8/layout/hierarchy1"/>
    <dgm:cxn modelId="{DFC75C71-9E72-C34F-B3B1-216DA2BB1120}" type="presParOf" srcId="{539C7100-A704-214C-9EA1-8DAF57CC6F3A}" destId="{10132906-2D16-E246-9134-8666E95BF371}" srcOrd="1" destOrd="0" presId="urn:microsoft.com/office/officeart/2005/8/layout/hierarchy1"/>
    <dgm:cxn modelId="{5F096B01-A694-164A-9B86-0EFA36B05FB9}" type="presParOf" srcId="{10132906-2D16-E246-9134-8666E95BF371}" destId="{6CEC1F9E-76D2-884C-B371-DED8AF5EAADC}" srcOrd="0" destOrd="0" presId="urn:microsoft.com/office/officeart/2005/8/layout/hierarchy1"/>
    <dgm:cxn modelId="{0C7EDF9A-ADB0-E142-8FF4-7B6339F814F4}" type="presParOf" srcId="{6CEC1F9E-76D2-884C-B371-DED8AF5EAADC}" destId="{AD896802-E906-E34F-B150-C977559C6CB4}" srcOrd="0" destOrd="0" presId="urn:microsoft.com/office/officeart/2005/8/layout/hierarchy1"/>
    <dgm:cxn modelId="{8AEC9E77-262E-5B48-A284-F69C591ED81F}" type="presParOf" srcId="{6CEC1F9E-76D2-884C-B371-DED8AF5EAADC}" destId="{22B8AEA3-7E57-A04B-AB0C-6120857CE5B9}" srcOrd="1" destOrd="0" presId="urn:microsoft.com/office/officeart/2005/8/layout/hierarchy1"/>
    <dgm:cxn modelId="{68904658-8A59-7E4F-807F-7F2871F50F9C}" type="presParOf" srcId="{10132906-2D16-E246-9134-8666E95BF371}" destId="{039EC130-150E-0D46-BA59-684299C92748}" srcOrd="1" destOrd="0" presId="urn:microsoft.com/office/officeart/2005/8/layout/hierarchy1"/>
    <dgm:cxn modelId="{002A3DF7-F75E-A14F-9AD2-89D8EB97B54F}" type="presParOf" srcId="{039EC130-150E-0D46-BA59-684299C92748}" destId="{7B91523D-6132-FA46-B1D9-9EC8D89825CD}" srcOrd="0" destOrd="0" presId="urn:microsoft.com/office/officeart/2005/8/layout/hierarchy1"/>
    <dgm:cxn modelId="{714B163D-FBC2-6944-AD13-DDBE8E685AA4}" type="presParOf" srcId="{039EC130-150E-0D46-BA59-684299C92748}" destId="{EF312B97-74FF-024E-A03A-793E20EA5347}" srcOrd="1" destOrd="0" presId="urn:microsoft.com/office/officeart/2005/8/layout/hierarchy1"/>
    <dgm:cxn modelId="{4CB04434-F9E7-2841-872C-E4868F31018C}" type="presParOf" srcId="{EF312B97-74FF-024E-A03A-793E20EA5347}" destId="{64DF74CE-E227-0647-97E3-0758FEFAF42C}" srcOrd="0" destOrd="0" presId="urn:microsoft.com/office/officeart/2005/8/layout/hierarchy1"/>
    <dgm:cxn modelId="{1F4CA32A-E0B6-564E-81D4-B49693B436B5}" type="presParOf" srcId="{64DF74CE-E227-0647-97E3-0758FEFAF42C}" destId="{1481F41F-C94B-014C-8E6B-91911E6E0CE0}" srcOrd="0" destOrd="0" presId="urn:microsoft.com/office/officeart/2005/8/layout/hierarchy1"/>
    <dgm:cxn modelId="{E845DC2E-CA1F-704D-8B4A-F2831CDB24D5}" type="presParOf" srcId="{64DF74CE-E227-0647-97E3-0758FEFAF42C}" destId="{864527A0-A04F-154E-B6A0-E14D2274F8BC}" srcOrd="1" destOrd="0" presId="urn:microsoft.com/office/officeart/2005/8/layout/hierarchy1"/>
    <dgm:cxn modelId="{C14E7E4F-6A5A-2A42-8B35-02C17C61146E}" type="presParOf" srcId="{EF312B97-74FF-024E-A03A-793E20EA5347}" destId="{7B0316DE-F61B-E244-B2F8-43DFF8255FF0}" srcOrd="1" destOrd="0" presId="urn:microsoft.com/office/officeart/2005/8/layout/hierarchy1"/>
    <dgm:cxn modelId="{25227174-DE08-F940-8827-92307E5551A6}" type="presParOf" srcId="{039EC130-150E-0D46-BA59-684299C92748}" destId="{427980E9-A911-5F4A-8DE1-CBF35F772FF9}" srcOrd="2" destOrd="0" presId="urn:microsoft.com/office/officeart/2005/8/layout/hierarchy1"/>
    <dgm:cxn modelId="{ECAA2156-12CB-4E41-8539-70145DAEE647}" type="presParOf" srcId="{039EC130-150E-0D46-BA59-684299C92748}" destId="{6074F6AE-DA3A-A94F-B59B-26CB16AF93D4}" srcOrd="3" destOrd="0" presId="urn:microsoft.com/office/officeart/2005/8/layout/hierarchy1"/>
    <dgm:cxn modelId="{5F8F90ED-DA54-F040-90EE-CEA2DD9B28C6}" type="presParOf" srcId="{6074F6AE-DA3A-A94F-B59B-26CB16AF93D4}" destId="{A89BEBE8-B510-D14A-96D9-1663F3133FFC}" srcOrd="0" destOrd="0" presId="urn:microsoft.com/office/officeart/2005/8/layout/hierarchy1"/>
    <dgm:cxn modelId="{D8809F73-8701-BE47-9DD5-36481BFAB3AE}" type="presParOf" srcId="{A89BEBE8-B510-D14A-96D9-1663F3133FFC}" destId="{C7C47581-E4E0-4D45-B815-B93778465722}" srcOrd="0" destOrd="0" presId="urn:microsoft.com/office/officeart/2005/8/layout/hierarchy1"/>
    <dgm:cxn modelId="{31FBBDF6-178F-DB48-B5D5-DEDD3971E44E}" type="presParOf" srcId="{A89BEBE8-B510-D14A-96D9-1663F3133FFC}" destId="{F50F34AE-1BE6-DD40-9015-F3B03BD2DA9C}" srcOrd="1" destOrd="0" presId="urn:microsoft.com/office/officeart/2005/8/layout/hierarchy1"/>
    <dgm:cxn modelId="{008ED795-0DB1-B44F-992F-52DC268DFFF1}" type="presParOf" srcId="{6074F6AE-DA3A-A94F-B59B-26CB16AF93D4}" destId="{3D58CB2C-25A4-864B-A002-702951F71735}" srcOrd="1" destOrd="0" presId="urn:microsoft.com/office/officeart/2005/8/layout/hierarchy1"/>
    <dgm:cxn modelId="{AFE17625-68F1-C74D-B92E-0921B6262F9D}" type="presParOf" srcId="{039EC130-150E-0D46-BA59-684299C92748}" destId="{7CEF2B7C-AC2A-CA47-8F64-BE2742C3D303}" srcOrd="4" destOrd="0" presId="urn:microsoft.com/office/officeart/2005/8/layout/hierarchy1"/>
    <dgm:cxn modelId="{0EC915C3-3F87-5C4F-84AF-A5638E5FE6DD}" type="presParOf" srcId="{039EC130-150E-0D46-BA59-684299C92748}" destId="{76178D05-F966-EA41-A6E9-5CDD95C0AC95}" srcOrd="5" destOrd="0" presId="urn:microsoft.com/office/officeart/2005/8/layout/hierarchy1"/>
    <dgm:cxn modelId="{D09FCBB3-BC08-4A42-B620-57008C67543E}" type="presParOf" srcId="{76178D05-F966-EA41-A6E9-5CDD95C0AC95}" destId="{9F098907-0240-8F43-8B59-52271A4E0629}" srcOrd="0" destOrd="0" presId="urn:microsoft.com/office/officeart/2005/8/layout/hierarchy1"/>
    <dgm:cxn modelId="{5EE9EC5D-FF68-9349-BC8D-D29AEB012050}" type="presParOf" srcId="{9F098907-0240-8F43-8B59-52271A4E0629}" destId="{629DD624-FE25-B049-928A-6345E24F7C9C}" srcOrd="0" destOrd="0" presId="urn:microsoft.com/office/officeart/2005/8/layout/hierarchy1"/>
    <dgm:cxn modelId="{D3D7DA06-27E8-DA42-8921-420C1D4F8412}" type="presParOf" srcId="{9F098907-0240-8F43-8B59-52271A4E0629}" destId="{F3E081E5-3D6E-8448-8E2D-8FFCE734D4B8}" srcOrd="1" destOrd="0" presId="urn:microsoft.com/office/officeart/2005/8/layout/hierarchy1"/>
    <dgm:cxn modelId="{8CDF2584-F26E-7340-8BE4-196DB60AC3B5}" type="presParOf" srcId="{76178D05-F966-EA41-A6E9-5CDD95C0AC95}" destId="{4CBE5945-496A-D84A-A4AC-3B91F73CBA18}" srcOrd="1" destOrd="0" presId="urn:microsoft.com/office/officeart/2005/8/layout/hierarchy1"/>
    <dgm:cxn modelId="{77B95900-E46F-964D-919C-A393CC6C9EFE}" type="presParOf" srcId="{539C7100-A704-214C-9EA1-8DAF57CC6F3A}" destId="{CA25AE0C-686E-C44C-8D10-E3813CA1B82D}" srcOrd="2" destOrd="0" presId="urn:microsoft.com/office/officeart/2005/8/layout/hierarchy1"/>
    <dgm:cxn modelId="{96191E38-7012-7A4A-8352-DFB74AEE373D}" type="presParOf" srcId="{539C7100-A704-214C-9EA1-8DAF57CC6F3A}" destId="{16F14C7A-357A-B043-A165-0FDF72539B8B}" srcOrd="3" destOrd="0" presId="urn:microsoft.com/office/officeart/2005/8/layout/hierarchy1"/>
    <dgm:cxn modelId="{0A3D13A2-443B-B945-90BD-B0989909D08F}" type="presParOf" srcId="{16F14C7A-357A-B043-A165-0FDF72539B8B}" destId="{991698D2-B7A1-DE41-9F77-EB90040558A5}" srcOrd="0" destOrd="0" presId="urn:microsoft.com/office/officeart/2005/8/layout/hierarchy1"/>
    <dgm:cxn modelId="{68043013-BCA4-2A41-AA11-E40E05C17D47}" type="presParOf" srcId="{991698D2-B7A1-DE41-9F77-EB90040558A5}" destId="{EBBB29C4-CFD2-294B-8461-2F95C270E86D}" srcOrd="0" destOrd="0" presId="urn:microsoft.com/office/officeart/2005/8/layout/hierarchy1"/>
    <dgm:cxn modelId="{F2A95396-826E-5C43-BB03-3420700951AA}" type="presParOf" srcId="{991698D2-B7A1-DE41-9F77-EB90040558A5}" destId="{4AE6BB68-D4A4-7943-A05A-C9401A90E87C}" srcOrd="1" destOrd="0" presId="urn:microsoft.com/office/officeart/2005/8/layout/hierarchy1"/>
    <dgm:cxn modelId="{8D77B6F3-DF10-BF45-BAB6-F2F22157C645}" type="presParOf" srcId="{16F14C7A-357A-B043-A165-0FDF72539B8B}" destId="{7D17E11C-CEE8-C94A-9275-D0A3C173550F}" srcOrd="1" destOrd="0" presId="urn:microsoft.com/office/officeart/2005/8/layout/hierarchy1"/>
    <dgm:cxn modelId="{16E8C503-C04E-E341-883E-983AFBCC7F54}" type="presParOf" srcId="{7D17E11C-CEE8-C94A-9275-D0A3C173550F}" destId="{0D5A5973-6322-2449-A7FF-BA3B829F7A59}" srcOrd="0" destOrd="0" presId="urn:microsoft.com/office/officeart/2005/8/layout/hierarchy1"/>
    <dgm:cxn modelId="{ECB48EC1-5E6C-2241-A580-86E637C6F330}" type="presParOf" srcId="{7D17E11C-CEE8-C94A-9275-D0A3C173550F}" destId="{4F2A5009-1A90-F246-A3DA-417C53BCDBCE}" srcOrd="1" destOrd="0" presId="urn:microsoft.com/office/officeart/2005/8/layout/hierarchy1"/>
    <dgm:cxn modelId="{508C11A3-7366-5D4B-9584-B62CFCBDE0E5}" type="presParOf" srcId="{4F2A5009-1A90-F246-A3DA-417C53BCDBCE}" destId="{E8DDD30E-DEF4-A446-8642-D7B3A4D90E62}" srcOrd="0" destOrd="0" presId="urn:microsoft.com/office/officeart/2005/8/layout/hierarchy1"/>
    <dgm:cxn modelId="{97D26470-11C9-8C4C-A220-1FF6CFCCDF1C}" type="presParOf" srcId="{E8DDD30E-DEF4-A446-8642-D7B3A4D90E62}" destId="{EDBDFAE3-9350-1E49-8E34-67C6850368AB}" srcOrd="0" destOrd="0" presId="urn:microsoft.com/office/officeart/2005/8/layout/hierarchy1"/>
    <dgm:cxn modelId="{DDFBD04A-FCAB-6C46-93DE-670D3A0395E4}" type="presParOf" srcId="{E8DDD30E-DEF4-A446-8642-D7B3A4D90E62}" destId="{E8496A97-AFD0-184B-85A1-156BE14E31D1}" srcOrd="1" destOrd="0" presId="urn:microsoft.com/office/officeart/2005/8/layout/hierarchy1"/>
    <dgm:cxn modelId="{C8D66A05-FBFD-3145-9FB6-1E9258803D69}" type="presParOf" srcId="{4F2A5009-1A90-F246-A3DA-417C53BCDBCE}" destId="{B1AB9AF2-7B9C-C042-B503-4FC738D4D062}" srcOrd="1" destOrd="0" presId="urn:microsoft.com/office/officeart/2005/8/layout/hierarchy1"/>
    <dgm:cxn modelId="{99706487-1313-3648-8EB5-3CC3128C0C2B}" type="presParOf" srcId="{7D17E11C-CEE8-C94A-9275-D0A3C173550F}" destId="{1E520B68-AE87-034F-8910-FEBA3A5EF19D}" srcOrd="2" destOrd="0" presId="urn:microsoft.com/office/officeart/2005/8/layout/hierarchy1"/>
    <dgm:cxn modelId="{3529D44C-F056-A244-B808-347DDDFE981A}" type="presParOf" srcId="{7D17E11C-CEE8-C94A-9275-D0A3C173550F}" destId="{3B739AD4-D012-C846-B004-8E26BFD59E4B}" srcOrd="3" destOrd="0" presId="urn:microsoft.com/office/officeart/2005/8/layout/hierarchy1"/>
    <dgm:cxn modelId="{8BE05699-B6B5-0B46-BB96-64FBABDC1EE3}" type="presParOf" srcId="{3B739AD4-D012-C846-B004-8E26BFD59E4B}" destId="{5C6217EE-5791-A840-B438-02CA45E34DAD}" srcOrd="0" destOrd="0" presId="urn:microsoft.com/office/officeart/2005/8/layout/hierarchy1"/>
    <dgm:cxn modelId="{07D2AE20-6F0B-4F46-ACBD-F04A2EEC103B}" type="presParOf" srcId="{5C6217EE-5791-A840-B438-02CA45E34DAD}" destId="{70F829BC-E762-9E4F-AA5A-292BC9414FF6}" srcOrd="0" destOrd="0" presId="urn:microsoft.com/office/officeart/2005/8/layout/hierarchy1"/>
    <dgm:cxn modelId="{8EFDAD82-2523-154F-BA45-ED7F6C33C907}" type="presParOf" srcId="{5C6217EE-5791-A840-B438-02CA45E34DAD}" destId="{2501D90B-0775-3D41-ACF6-45D94AECF169}" srcOrd="1" destOrd="0" presId="urn:microsoft.com/office/officeart/2005/8/layout/hierarchy1"/>
    <dgm:cxn modelId="{80A535D8-C81F-E948-9B83-12EA04C6D82C}" type="presParOf" srcId="{3B739AD4-D012-C846-B004-8E26BFD59E4B}" destId="{8F6D72F1-97B3-E04C-A248-9435AB23D788}" srcOrd="1" destOrd="0" presId="urn:microsoft.com/office/officeart/2005/8/layout/hierarchy1"/>
    <dgm:cxn modelId="{16FF314E-AD89-9D4F-8D26-03356701A210}" type="presParOf" srcId="{7D17E11C-CEE8-C94A-9275-D0A3C173550F}" destId="{607E64DF-6B68-284F-9F55-BCAED447A03E}" srcOrd="4" destOrd="0" presId="urn:microsoft.com/office/officeart/2005/8/layout/hierarchy1"/>
    <dgm:cxn modelId="{F76698C8-C994-D542-8BF4-B47883907F3B}" type="presParOf" srcId="{7D17E11C-CEE8-C94A-9275-D0A3C173550F}" destId="{9CD8D385-0E58-3841-BC30-04B9E83C060A}" srcOrd="5" destOrd="0" presId="urn:microsoft.com/office/officeart/2005/8/layout/hierarchy1"/>
    <dgm:cxn modelId="{D07435DF-18D6-DE41-BA4B-4AE23D63E313}" type="presParOf" srcId="{9CD8D385-0E58-3841-BC30-04B9E83C060A}" destId="{178BE7CE-E3DF-224C-AC93-B4D792BD0ABA}" srcOrd="0" destOrd="0" presId="urn:microsoft.com/office/officeart/2005/8/layout/hierarchy1"/>
    <dgm:cxn modelId="{CE841127-71AC-E14F-8FD8-FBDF72E000F5}" type="presParOf" srcId="{178BE7CE-E3DF-224C-AC93-B4D792BD0ABA}" destId="{921184A5-0D38-CB4E-B94C-E02862B29B4B}" srcOrd="0" destOrd="0" presId="urn:microsoft.com/office/officeart/2005/8/layout/hierarchy1"/>
    <dgm:cxn modelId="{034FE1E9-8EE2-9E47-9183-401824BDACCD}" type="presParOf" srcId="{178BE7CE-E3DF-224C-AC93-B4D792BD0ABA}" destId="{F28B77E9-DE51-1140-8150-037851EA584B}" srcOrd="1" destOrd="0" presId="urn:microsoft.com/office/officeart/2005/8/layout/hierarchy1"/>
    <dgm:cxn modelId="{F415B22B-8897-3F4D-9516-0D5C4B50FD9A}" type="presParOf" srcId="{9CD8D385-0E58-3841-BC30-04B9E83C060A}" destId="{D21F14DC-110E-6948-AD52-F570E4BF26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E64DF-6B68-284F-9F55-BCAED447A03E}">
      <dsp:nvSpPr>
        <dsp:cNvPr id="0" name=""/>
        <dsp:cNvSpPr/>
      </dsp:nvSpPr>
      <dsp:spPr>
        <a:xfrm>
          <a:off x="7174474" y="2968970"/>
          <a:ext cx="1626934" cy="387136"/>
        </a:xfrm>
        <a:custGeom>
          <a:avLst/>
          <a:gdLst/>
          <a:ahLst/>
          <a:cxnLst/>
          <a:rect l="0" t="0" r="0" b="0"/>
          <a:pathLst>
            <a:path>
              <a:moveTo>
                <a:pt x="0" y="0"/>
              </a:moveTo>
              <a:lnTo>
                <a:pt x="0" y="263822"/>
              </a:lnTo>
              <a:lnTo>
                <a:pt x="1626934" y="263822"/>
              </a:lnTo>
              <a:lnTo>
                <a:pt x="1626934"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20B68-AE87-034F-8910-FEBA3A5EF19D}">
      <dsp:nvSpPr>
        <dsp:cNvPr id="0" name=""/>
        <dsp:cNvSpPr/>
      </dsp:nvSpPr>
      <dsp:spPr>
        <a:xfrm>
          <a:off x="7128754" y="2968970"/>
          <a:ext cx="91440" cy="387136"/>
        </a:xfrm>
        <a:custGeom>
          <a:avLst/>
          <a:gdLst/>
          <a:ahLst/>
          <a:cxnLst/>
          <a:rect l="0" t="0" r="0" b="0"/>
          <a:pathLst>
            <a:path>
              <a:moveTo>
                <a:pt x="45720" y="0"/>
              </a:moveTo>
              <a:lnTo>
                <a:pt x="45720"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A5973-6322-2449-A7FF-BA3B829F7A59}">
      <dsp:nvSpPr>
        <dsp:cNvPr id="0" name=""/>
        <dsp:cNvSpPr/>
      </dsp:nvSpPr>
      <dsp:spPr>
        <a:xfrm>
          <a:off x="5547540" y="2968970"/>
          <a:ext cx="1626934" cy="387136"/>
        </a:xfrm>
        <a:custGeom>
          <a:avLst/>
          <a:gdLst/>
          <a:ahLst/>
          <a:cxnLst/>
          <a:rect l="0" t="0" r="0" b="0"/>
          <a:pathLst>
            <a:path>
              <a:moveTo>
                <a:pt x="1626934" y="0"/>
              </a:moveTo>
              <a:lnTo>
                <a:pt x="1626934" y="263822"/>
              </a:lnTo>
              <a:lnTo>
                <a:pt x="0" y="263822"/>
              </a:lnTo>
              <a:lnTo>
                <a:pt x="0"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5AE0C-686E-C44C-8D10-E3813CA1B82D}">
      <dsp:nvSpPr>
        <dsp:cNvPr id="0" name=""/>
        <dsp:cNvSpPr/>
      </dsp:nvSpPr>
      <dsp:spPr>
        <a:xfrm>
          <a:off x="4734073" y="1736567"/>
          <a:ext cx="2440401" cy="387136"/>
        </a:xfrm>
        <a:custGeom>
          <a:avLst/>
          <a:gdLst/>
          <a:ahLst/>
          <a:cxnLst/>
          <a:rect l="0" t="0" r="0" b="0"/>
          <a:pathLst>
            <a:path>
              <a:moveTo>
                <a:pt x="0" y="0"/>
              </a:moveTo>
              <a:lnTo>
                <a:pt x="0" y="263822"/>
              </a:lnTo>
              <a:lnTo>
                <a:pt x="2440401" y="263822"/>
              </a:lnTo>
              <a:lnTo>
                <a:pt x="2440401" y="3871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F2B7C-AC2A-CA47-8F64-BE2742C3D303}">
      <dsp:nvSpPr>
        <dsp:cNvPr id="0" name=""/>
        <dsp:cNvSpPr/>
      </dsp:nvSpPr>
      <dsp:spPr>
        <a:xfrm>
          <a:off x="2293672" y="2968970"/>
          <a:ext cx="1626934" cy="387136"/>
        </a:xfrm>
        <a:custGeom>
          <a:avLst/>
          <a:gdLst/>
          <a:ahLst/>
          <a:cxnLst/>
          <a:rect l="0" t="0" r="0" b="0"/>
          <a:pathLst>
            <a:path>
              <a:moveTo>
                <a:pt x="0" y="0"/>
              </a:moveTo>
              <a:lnTo>
                <a:pt x="0" y="263822"/>
              </a:lnTo>
              <a:lnTo>
                <a:pt x="1626934" y="263822"/>
              </a:lnTo>
              <a:lnTo>
                <a:pt x="1626934"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7980E9-A911-5F4A-8DE1-CBF35F772FF9}">
      <dsp:nvSpPr>
        <dsp:cNvPr id="0" name=""/>
        <dsp:cNvSpPr/>
      </dsp:nvSpPr>
      <dsp:spPr>
        <a:xfrm>
          <a:off x="2247952" y="2968970"/>
          <a:ext cx="91440" cy="387136"/>
        </a:xfrm>
        <a:custGeom>
          <a:avLst/>
          <a:gdLst/>
          <a:ahLst/>
          <a:cxnLst/>
          <a:rect l="0" t="0" r="0" b="0"/>
          <a:pathLst>
            <a:path>
              <a:moveTo>
                <a:pt x="45720" y="0"/>
              </a:moveTo>
              <a:lnTo>
                <a:pt x="45720"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1523D-6132-FA46-B1D9-9EC8D89825CD}">
      <dsp:nvSpPr>
        <dsp:cNvPr id="0" name=""/>
        <dsp:cNvSpPr/>
      </dsp:nvSpPr>
      <dsp:spPr>
        <a:xfrm>
          <a:off x="666737" y="2968970"/>
          <a:ext cx="1626934" cy="387136"/>
        </a:xfrm>
        <a:custGeom>
          <a:avLst/>
          <a:gdLst/>
          <a:ahLst/>
          <a:cxnLst/>
          <a:rect l="0" t="0" r="0" b="0"/>
          <a:pathLst>
            <a:path>
              <a:moveTo>
                <a:pt x="1626934" y="0"/>
              </a:moveTo>
              <a:lnTo>
                <a:pt x="1626934" y="263822"/>
              </a:lnTo>
              <a:lnTo>
                <a:pt x="0" y="263822"/>
              </a:lnTo>
              <a:lnTo>
                <a:pt x="0" y="387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60306-7D0B-7247-8D18-158B067E27EB}">
      <dsp:nvSpPr>
        <dsp:cNvPr id="0" name=""/>
        <dsp:cNvSpPr/>
      </dsp:nvSpPr>
      <dsp:spPr>
        <a:xfrm>
          <a:off x="2293672" y="1736567"/>
          <a:ext cx="2440401" cy="387136"/>
        </a:xfrm>
        <a:custGeom>
          <a:avLst/>
          <a:gdLst/>
          <a:ahLst/>
          <a:cxnLst/>
          <a:rect l="0" t="0" r="0" b="0"/>
          <a:pathLst>
            <a:path>
              <a:moveTo>
                <a:pt x="2440401" y="0"/>
              </a:moveTo>
              <a:lnTo>
                <a:pt x="2440401" y="263822"/>
              </a:lnTo>
              <a:lnTo>
                <a:pt x="0" y="263822"/>
              </a:lnTo>
              <a:lnTo>
                <a:pt x="0" y="3871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2ADD44-7224-9241-9ABD-3690106318AC}">
      <dsp:nvSpPr>
        <dsp:cNvPr id="0" name=""/>
        <dsp:cNvSpPr/>
      </dsp:nvSpPr>
      <dsp:spPr>
        <a:xfrm>
          <a:off x="4068509" y="891301"/>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25889-155A-4C45-A19E-1C98BF0DA6FC}">
      <dsp:nvSpPr>
        <dsp:cNvPr id="0" name=""/>
        <dsp:cNvSpPr/>
      </dsp:nvSpPr>
      <dsp:spPr>
        <a:xfrm>
          <a:off x="4216412" y="1031809"/>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DCAD</a:t>
          </a:r>
        </a:p>
      </dsp:txBody>
      <dsp:txXfrm>
        <a:off x="4241169" y="1056566"/>
        <a:ext cx="1281614" cy="795752"/>
      </dsp:txXfrm>
    </dsp:sp>
    <dsp:sp modelId="{AD896802-E906-E34F-B150-C977559C6CB4}">
      <dsp:nvSpPr>
        <dsp:cNvPr id="0" name=""/>
        <dsp:cNvSpPr/>
      </dsp:nvSpPr>
      <dsp:spPr>
        <a:xfrm>
          <a:off x="1628108" y="2123703"/>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8AEA3-7E57-A04B-AB0C-6120857CE5B9}">
      <dsp:nvSpPr>
        <dsp:cNvPr id="0" name=""/>
        <dsp:cNvSpPr/>
      </dsp:nvSpPr>
      <dsp:spPr>
        <a:xfrm>
          <a:off x="1776011" y="2264211"/>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Academic Excellence</a:t>
          </a:r>
        </a:p>
      </dsp:txBody>
      <dsp:txXfrm>
        <a:off x="1800768" y="2288968"/>
        <a:ext cx="1281614" cy="795752"/>
      </dsp:txXfrm>
    </dsp:sp>
    <dsp:sp modelId="{1481F41F-C94B-014C-8E6B-91911E6E0CE0}">
      <dsp:nvSpPr>
        <dsp:cNvPr id="0" name=""/>
        <dsp:cNvSpPr/>
      </dsp:nvSpPr>
      <dsp:spPr>
        <a:xfrm>
          <a:off x="1173"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527A0-A04F-154E-B6A0-E14D2274F8BC}">
      <dsp:nvSpPr>
        <dsp:cNvPr id="0" name=""/>
        <dsp:cNvSpPr/>
      </dsp:nvSpPr>
      <dsp:spPr>
        <a:xfrm>
          <a:off x="149076"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Researcher Development</a:t>
          </a:r>
        </a:p>
      </dsp:txBody>
      <dsp:txXfrm>
        <a:off x="173833" y="3521371"/>
        <a:ext cx="1281614" cy="795752"/>
      </dsp:txXfrm>
    </dsp:sp>
    <dsp:sp modelId="{C7C47581-E4E0-4D45-B815-B93778465722}">
      <dsp:nvSpPr>
        <dsp:cNvPr id="0" name=""/>
        <dsp:cNvSpPr/>
      </dsp:nvSpPr>
      <dsp:spPr>
        <a:xfrm>
          <a:off x="1628108"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F34AE-1BE6-DD40-9015-F3B03BD2DA9C}">
      <dsp:nvSpPr>
        <dsp:cNvPr id="0" name=""/>
        <dsp:cNvSpPr/>
      </dsp:nvSpPr>
      <dsp:spPr>
        <a:xfrm>
          <a:off x="1776011"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Digital Development</a:t>
          </a:r>
        </a:p>
      </dsp:txBody>
      <dsp:txXfrm>
        <a:off x="1800768" y="3521371"/>
        <a:ext cx="1281614" cy="795752"/>
      </dsp:txXfrm>
    </dsp:sp>
    <dsp:sp modelId="{629DD624-FE25-B049-928A-6345E24F7C9C}">
      <dsp:nvSpPr>
        <dsp:cNvPr id="0" name=""/>
        <dsp:cNvSpPr/>
      </dsp:nvSpPr>
      <dsp:spPr>
        <a:xfrm>
          <a:off x="3255042"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081E5-3D6E-8448-8E2D-8FFCE734D4B8}">
      <dsp:nvSpPr>
        <dsp:cNvPr id="0" name=""/>
        <dsp:cNvSpPr/>
      </dsp:nvSpPr>
      <dsp:spPr>
        <a:xfrm>
          <a:off x="3402945"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Educational Development</a:t>
          </a:r>
        </a:p>
      </dsp:txBody>
      <dsp:txXfrm>
        <a:off x="3427702" y="3521371"/>
        <a:ext cx="1281614" cy="795752"/>
      </dsp:txXfrm>
    </dsp:sp>
    <dsp:sp modelId="{EBBB29C4-CFD2-294B-8461-2F95C270E86D}">
      <dsp:nvSpPr>
        <dsp:cNvPr id="0" name=""/>
        <dsp:cNvSpPr/>
      </dsp:nvSpPr>
      <dsp:spPr>
        <a:xfrm>
          <a:off x="6508910" y="2123703"/>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6BB68-D4A4-7943-A05A-C9401A90E87C}">
      <dsp:nvSpPr>
        <dsp:cNvPr id="0" name=""/>
        <dsp:cNvSpPr/>
      </dsp:nvSpPr>
      <dsp:spPr>
        <a:xfrm>
          <a:off x="6656813" y="2264211"/>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Student Success</a:t>
          </a:r>
        </a:p>
      </dsp:txBody>
      <dsp:txXfrm>
        <a:off x="6681570" y="2288968"/>
        <a:ext cx="1281614" cy="795752"/>
      </dsp:txXfrm>
    </dsp:sp>
    <dsp:sp modelId="{EDBDFAE3-9350-1E49-8E34-67C6850368AB}">
      <dsp:nvSpPr>
        <dsp:cNvPr id="0" name=""/>
        <dsp:cNvSpPr/>
      </dsp:nvSpPr>
      <dsp:spPr>
        <a:xfrm>
          <a:off x="4881976"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96A97-AFD0-184B-85A1-156BE14E31D1}">
      <dsp:nvSpPr>
        <dsp:cNvPr id="0" name=""/>
        <dsp:cNvSpPr/>
      </dsp:nvSpPr>
      <dsp:spPr>
        <a:xfrm>
          <a:off x="5029879"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Academic Transitions</a:t>
          </a:r>
        </a:p>
      </dsp:txBody>
      <dsp:txXfrm>
        <a:off x="5054636" y="3521371"/>
        <a:ext cx="1281614" cy="795752"/>
      </dsp:txXfrm>
    </dsp:sp>
    <dsp:sp modelId="{70F829BC-E762-9E4F-AA5A-292BC9414FF6}">
      <dsp:nvSpPr>
        <dsp:cNvPr id="0" name=""/>
        <dsp:cNvSpPr/>
      </dsp:nvSpPr>
      <dsp:spPr>
        <a:xfrm>
          <a:off x="6508910"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1D90B-0775-3D41-ACF6-45D94AECF169}">
      <dsp:nvSpPr>
        <dsp:cNvPr id="0" name=""/>
        <dsp:cNvSpPr/>
      </dsp:nvSpPr>
      <dsp:spPr>
        <a:xfrm>
          <a:off x="6656813"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Academic Skills Centre</a:t>
          </a:r>
        </a:p>
      </dsp:txBody>
      <dsp:txXfrm>
        <a:off x="6681570" y="3521371"/>
        <a:ext cx="1281614" cy="795752"/>
      </dsp:txXfrm>
    </dsp:sp>
    <dsp:sp modelId="{921184A5-0D38-CB4E-B94C-E02862B29B4B}">
      <dsp:nvSpPr>
        <dsp:cNvPr id="0" name=""/>
        <dsp:cNvSpPr/>
      </dsp:nvSpPr>
      <dsp:spPr>
        <a:xfrm>
          <a:off x="8135845" y="3356106"/>
          <a:ext cx="1331128" cy="845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B77E9-DE51-1140-8150-037851EA584B}">
      <dsp:nvSpPr>
        <dsp:cNvPr id="0" name=""/>
        <dsp:cNvSpPr/>
      </dsp:nvSpPr>
      <dsp:spPr>
        <a:xfrm>
          <a:off x="8283748" y="3496614"/>
          <a:ext cx="1331128" cy="8452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Pre-sessional</a:t>
          </a:r>
        </a:p>
      </dsp:txBody>
      <dsp:txXfrm>
        <a:off x="8308505" y="3521371"/>
        <a:ext cx="1281614" cy="7957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E179-D3AE-7F4B-975D-7FBCF7439D68}"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6472-26ED-6842-9BA4-4A1FCD862579}" type="slidenum">
              <a:rPr lang="en-US" smtClean="0"/>
              <a:t>‹#›</a:t>
            </a:fld>
            <a:endParaRPr lang="en-US"/>
          </a:p>
        </p:txBody>
      </p:sp>
    </p:spTree>
    <p:extLst>
      <p:ext uri="{BB962C8B-B14F-4D97-AF65-F5344CB8AC3E}">
        <p14:creationId xmlns:p14="http://schemas.microsoft.com/office/powerpoint/2010/main" val="33638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P42. Wed 9.30. Room 3 – BBG 410</a:t>
            </a:r>
          </a:p>
        </p:txBody>
      </p:sp>
      <p:sp>
        <p:nvSpPr>
          <p:cNvPr id="4" name="Slide Number Placeholder 3"/>
          <p:cNvSpPr>
            <a:spLocks noGrp="1"/>
          </p:cNvSpPr>
          <p:nvPr>
            <p:ph type="sldNum" sz="quarter" idx="5"/>
          </p:nvPr>
        </p:nvSpPr>
        <p:spPr/>
        <p:txBody>
          <a:bodyPr/>
          <a:lstStyle/>
          <a:p>
            <a:fld id="{EEAC6472-26ED-6842-9BA4-4A1FCD862579}" type="slidenum">
              <a:rPr lang="en-US" smtClean="0"/>
              <a:t>1</a:t>
            </a:fld>
            <a:endParaRPr lang="en-US"/>
          </a:p>
        </p:txBody>
      </p:sp>
    </p:spTree>
    <p:extLst>
      <p:ext uri="{BB962C8B-B14F-4D97-AF65-F5344CB8AC3E}">
        <p14:creationId xmlns:p14="http://schemas.microsoft.com/office/powerpoint/2010/main" val="422285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D69E-2290-6D1E-CB7B-DD59D0C29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C0C3F-2182-A6B7-21AA-9E1391364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4629C-2269-023F-8AFE-3465DBFB4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AAF056-0B8C-8F01-7AB7-13BA7B39E5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90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327C9-FEF3-136F-7371-7BD60DE18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E3EB1-F3B7-3A69-E8E4-2103B3FC9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BA908-5235-FFF8-CC96-4E7B828EF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E4E3C2-2371-C5D6-7A89-F0EF811BE8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2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EFC3-CA90-E76F-4B87-4074ADD08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3CC83-699E-BEF3-6594-7FD0E9CF8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DF214-9D64-5838-1EB6-55092309825E}"/>
              </a:ext>
            </a:extLst>
          </p:cNvPr>
          <p:cNvSpPr>
            <a:spLocks noGrp="1"/>
          </p:cNvSpPr>
          <p:nvPr>
            <p:ph type="body" idx="1"/>
          </p:nvPr>
        </p:nvSpPr>
        <p:spPr/>
        <p:txBody>
          <a:bodyPr/>
          <a:lstStyle/>
          <a:p>
            <a:endParaRPr lang="en-GB" b="0" i="0" u="none" strike="noStrike" dirty="0">
              <a:effectLst/>
              <a:latin typeface="-apple-system-font"/>
            </a:endParaRPr>
          </a:p>
        </p:txBody>
      </p:sp>
      <p:sp>
        <p:nvSpPr>
          <p:cNvPr id="4" name="Slide Number Placeholder 3">
            <a:extLst>
              <a:ext uri="{FF2B5EF4-FFF2-40B4-BE49-F238E27FC236}">
                <a16:creationId xmlns:a16="http://schemas.microsoft.com/office/drawing/2014/main" id="{85BD1837-988A-1502-C918-F286496521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49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22AD-B8EB-740B-6C0E-D69764BBD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D28BA-EE6B-E3DB-01B8-95885A6FB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F28C8-588C-C210-3F65-9FE98A3E6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F5DF29-BA96-0872-6314-61DBFC5861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68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AD7F-79F2-6998-DA73-40B9E6849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9AAFA-ADC3-3148-CAEE-B50FB04E9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CBA2C-28CC-9AE7-F6DF-06E344CFB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EF0416-55C3-A882-F030-94FCA42BB9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7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24CE-E434-6835-F9AC-141575A2E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A2CB1-CE84-D1B4-E1EC-A8F15F5AC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00F46-7489-BD6A-C4AB-C19CE9A6B71C}"/>
              </a:ext>
            </a:extLst>
          </p:cNvPr>
          <p:cNvSpPr>
            <a:spLocks noGrp="1"/>
          </p:cNvSpPr>
          <p:nvPr>
            <p:ph type="body" idx="1"/>
          </p:nvPr>
        </p:nvSpPr>
        <p:spPr/>
        <p:txBody>
          <a:bodyPr/>
          <a:lstStyle/>
          <a:p>
            <a:r>
              <a:rPr lang="en-US" dirty="0"/>
              <a:t>At the moment at least...!</a:t>
            </a:r>
          </a:p>
        </p:txBody>
      </p:sp>
      <p:sp>
        <p:nvSpPr>
          <p:cNvPr id="4" name="Slide Number Placeholder 3">
            <a:extLst>
              <a:ext uri="{FF2B5EF4-FFF2-40B4-BE49-F238E27FC236}">
                <a16:creationId xmlns:a16="http://schemas.microsoft.com/office/drawing/2014/main" id="{91C95110-442F-6A68-5C38-1F03D1DB7D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459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986B4-869B-9F98-3B31-0ECB03542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3769-14A2-07EF-78F7-FC9BE5071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1D746-0929-F0FD-291B-2ED91C484939}"/>
              </a:ext>
            </a:extLst>
          </p:cNvPr>
          <p:cNvSpPr>
            <a:spLocks noGrp="1"/>
          </p:cNvSpPr>
          <p:nvPr>
            <p:ph type="body" idx="1"/>
          </p:nvPr>
        </p:nvSpPr>
        <p:spPr/>
        <p:txBody>
          <a:bodyPr/>
          <a:lstStyle/>
          <a:p>
            <a:r>
              <a:rPr lang="en-US" sz="2000" dirty="0"/>
              <a:t>Speak the language of the institution – Language and framing matter...</a:t>
            </a:r>
          </a:p>
          <a:p>
            <a:pPr marL="742950" lvl="1" indent="-285750">
              <a:buFont typeface="Arial" panose="020B0604020202020204" pitchFamily="34" charset="0"/>
              <a:buChar char="•"/>
            </a:pPr>
            <a:r>
              <a:rPr lang="en-US" sz="1600" dirty="0"/>
              <a:t>We </a:t>
            </a:r>
            <a:r>
              <a:rPr lang="en-US" sz="1600" i="1" dirty="0"/>
              <a:t>do</a:t>
            </a:r>
            <a:r>
              <a:rPr lang="en-US" sz="1600" dirty="0"/>
              <a:t> do language. We </a:t>
            </a:r>
            <a:r>
              <a:rPr lang="en-US" sz="1600" i="1" dirty="0"/>
              <a:t>do</a:t>
            </a:r>
            <a:r>
              <a:rPr lang="en-US" sz="1600" dirty="0"/>
              <a:t> do skills. Lean in. Appropriate. Own. Inject a knowledge orientation (</a:t>
            </a:r>
            <a:r>
              <a:rPr lang="en-US" sz="1600" dirty="0" err="1"/>
              <a:t>cf</a:t>
            </a:r>
            <a:r>
              <a:rPr lang="en-US" sz="1600" dirty="0"/>
              <a:t> Ashwin)</a:t>
            </a:r>
          </a:p>
          <a:p>
            <a:pPr marL="742950" lvl="1" indent="-285750">
              <a:buFont typeface="Arial" panose="020B0604020202020204" pitchFamily="34" charset="0"/>
              <a:buChar char="•"/>
            </a:pPr>
            <a:r>
              <a:rPr lang="en-US" sz="1600" dirty="0"/>
              <a:t>We also do transitional education. We help students communicate their science. We help staff integrate academic literacy into disciplinary teaching</a:t>
            </a:r>
          </a:p>
          <a:p>
            <a:pPr marL="742950" lvl="1" indent="-285750">
              <a:buFont typeface="Arial" panose="020B0604020202020204" pitchFamily="34" charset="0"/>
              <a:buChar char="•"/>
            </a:pPr>
            <a:r>
              <a:rPr lang="en-US" sz="1600" dirty="0"/>
              <a:t>Strong return to equity and social justice. From deficit &gt; EAP is for everyone &gt; equitable access for a diversifying student body</a:t>
            </a:r>
          </a:p>
          <a:p>
            <a:endParaRPr lang="en-US" dirty="0"/>
          </a:p>
        </p:txBody>
      </p:sp>
      <p:sp>
        <p:nvSpPr>
          <p:cNvPr id="4" name="Slide Number Placeholder 3">
            <a:extLst>
              <a:ext uri="{FF2B5EF4-FFF2-40B4-BE49-F238E27FC236}">
                <a16:creationId xmlns:a16="http://schemas.microsoft.com/office/drawing/2014/main" id="{01F03669-CADA-F31E-4C7D-0A490D2664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24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B3176-0089-AB40-DECC-777F09F5E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4B6CB-C3FE-0520-E51E-74FB72F25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B426F-D0F2-51C3-B457-E29B953B9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59B9FA-EF39-8E6C-22E2-154D8A999A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F1C72-5785-13A1-76D5-5CD03E1BD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466E9-3D81-5C9E-41E9-1E8BEB5F1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5C84A-90B3-DE4B-C637-3FF5666A230D}"/>
              </a:ext>
            </a:extLst>
          </p:cNvPr>
          <p:cNvSpPr>
            <a:spLocks noGrp="1"/>
          </p:cNvSpPr>
          <p:nvPr>
            <p:ph type="body" idx="1"/>
          </p:nvPr>
        </p:nvSpPr>
        <p:spPr/>
        <p:txBody>
          <a:bodyPr/>
          <a:lstStyle/>
          <a:p>
            <a:r>
              <a:rPr lang="en-US" sz="1200" dirty="0"/>
              <a:t>(Embodied) cultural capital</a:t>
            </a:r>
            <a:endParaRPr lang="en-US" dirty="0"/>
          </a:p>
        </p:txBody>
      </p:sp>
      <p:sp>
        <p:nvSpPr>
          <p:cNvPr id="4" name="Slide Number Placeholder 3">
            <a:extLst>
              <a:ext uri="{FF2B5EF4-FFF2-40B4-BE49-F238E27FC236}">
                <a16:creationId xmlns:a16="http://schemas.microsoft.com/office/drawing/2014/main" id="{A2137620-926A-5DDB-2718-C2C11D6C17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2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D34AE-CACC-D413-6116-82D0E9FEA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6371A-0012-4C5F-6105-4FA73C12C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E34CC-6030-2ECF-4EF0-FDE4CE537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47D1D-7A02-C8C5-E136-9BC4AE10F8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17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E82CF-473E-D121-DAD5-8264B10CE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AF127-2427-83AE-B7DC-EBCBB890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69584-5721-63A5-73C4-7338715C41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Context / Background – Creation of DCAD (</a:t>
            </a:r>
            <a:r>
              <a:rPr lang="en-US" sz="1200" dirty="0" err="1"/>
              <a:t>partic</a:t>
            </a:r>
            <a:r>
              <a:rPr lang="en-US" sz="1200" dirty="0"/>
              <a:t>. digital and digital education orientation); My early interactions with PVC Ed in role as ELC Director. Identity fracture – Combining of EAP and LD but separation of PS &amp; IS; Reorg; Regroup; </a:t>
            </a:r>
            <a:r>
              <a:rPr lang="en-US" sz="1200" dirty="0" err="1"/>
              <a:t>Revitalise</a:t>
            </a:r>
            <a:r>
              <a:rPr lang="en-US" sz="1200" dirty="0"/>
              <a:t> (Now feels broadly v positive, despite current climate of falling int Ss etc. Symbolic</a:t>
            </a:r>
          </a:p>
          <a:p>
            <a:endParaRPr lang="en-US" dirty="0"/>
          </a:p>
        </p:txBody>
      </p:sp>
      <p:sp>
        <p:nvSpPr>
          <p:cNvPr id="4" name="Slide Number Placeholder 3">
            <a:extLst>
              <a:ext uri="{FF2B5EF4-FFF2-40B4-BE49-F238E27FC236}">
                <a16:creationId xmlns:a16="http://schemas.microsoft.com/office/drawing/2014/main" id="{E15FFDE3-6A71-C92A-3917-875AA1E832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36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DE0E9-7242-2A89-557B-61741A4C5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C2D5A-1E45-6773-F105-7C40A856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C3083-6885-31D8-27D4-B2DB378B86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B5BD0A-D98F-A39B-05C3-04B2D12BD76A}"/>
              </a:ext>
            </a:extLst>
          </p:cNvPr>
          <p:cNvSpPr>
            <a:spLocks noGrp="1"/>
          </p:cNvSpPr>
          <p:nvPr>
            <p:ph type="sldNum" sz="quarter" idx="5"/>
          </p:nvPr>
        </p:nvSpPr>
        <p:spPr/>
        <p:txBody>
          <a:bodyPr/>
          <a:lstStyle/>
          <a:p>
            <a:fld id="{EEAC6472-26ED-6842-9BA4-4A1FCD862579}" type="slidenum">
              <a:rPr lang="en-US" smtClean="0"/>
              <a:t>22</a:t>
            </a:fld>
            <a:endParaRPr lang="en-US"/>
          </a:p>
        </p:txBody>
      </p:sp>
    </p:spTree>
    <p:extLst>
      <p:ext uri="{BB962C8B-B14F-4D97-AF65-F5344CB8AC3E}">
        <p14:creationId xmlns:p14="http://schemas.microsoft.com/office/powerpoint/2010/main" val="20201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BB19-C7B8-B3F6-770D-0C787DF16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E7DC4-13C3-FE90-B207-B9A087DD7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31FEA-CAEF-45A7-51A7-A1B3A8A05A85}"/>
              </a:ext>
            </a:extLst>
          </p:cNvPr>
          <p:cNvSpPr>
            <a:spLocks noGrp="1"/>
          </p:cNvSpPr>
          <p:nvPr>
            <p:ph type="body" idx="1"/>
          </p:nvPr>
        </p:nvSpPr>
        <p:spPr/>
        <p:txBody>
          <a:bodyPr/>
          <a:lstStyle/>
          <a:p>
            <a:endParaRPr lang="en-GB" b="0" i="0" u="none" strike="noStrike" dirty="0">
              <a:effectLst/>
              <a:latin typeface="-apple-system-font"/>
            </a:endParaRPr>
          </a:p>
        </p:txBody>
      </p:sp>
      <p:sp>
        <p:nvSpPr>
          <p:cNvPr id="4" name="Slide Number Placeholder 3">
            <a:extLst>
              <a:ext uri="{FF2B5EF4-FFF2-40B4-BE49-F238E27FC236}">
                <a16:creationId xmlns:a16="http://schemas.microsoft.com/office/drawing/2014/main" id="{86B48459-5E15-B7C0-31A3-7A6A8F5F90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0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Placing us materially at the heart of things...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8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C6472-26ED-6842-9BA4-4A1FCD862579}" type="slidenum">
              <a:rPr lang="en-US" smtClean="0"/>
              <a:t>6</a:t>
            </a:fld>
            <a:endParaRPr lang="en-US"/>
          </a:p>
        </p:txBody>
      </p:sp>
    </p:spTree>
    <p:extLst>
      <p:ext uri="{BB962C8B-B14F-4D97-AF65-F5344CB8AC3E}">
        <p14:creationId xmlns:p14="http://schemas.microsoft.com/office/powerpoint/2010/main" val="298449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D403-1AC9-A8EA-A8E2-2DE5BE511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5E74F-1893-E008-35F7-852D21672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D287B-F4CB-419B-83A1-C834A5CECF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C932E2-8878-F2DB-9132-2FF101C65D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7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5B7B5-17DD-00B0-9973-B50A93FB3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53502-36B7-5A9E-ECAB-D5BE42053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72F4C-F379-AEF2-CA06-5108056F9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CD629-42F1-6F12-92F1-17CEE2AD96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50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E084-2C2A-7596-C1CA-6BA11AA1B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C45EF-1B59-064C-03A7-D5BAE890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001D3-9877-45DB-EB50-5C0F779689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ABB60-91A7-397D-C3C8-0A86AC025A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78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9106-0C9C-F67F-E5A2-CB75440BE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0A22C-5000-8571-B3F2-FF9E2BD7B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1763C-D67E-398C-271B-6061F457D0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A2BBA2-323C-F491-03A6-DAD2A0D011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6472-26ED-6842-9BA4-4A1FCD862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30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DE760F1-143B-4122-87CC-5C08AAB52C4D}" type="datetimeFigureOut">
              <a:rPr lang="en-GB" smtClean="0"/>
              <a:pPr/>
              <a:t>14/04/2025</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BBB33AC-B1C4-432D-92D2-862CB68EE374}" type="slidenum">
              <a:rPr lang="en-GB" smtClean="0"/>
              <a:pPr/>
              <a:t>‹#›</a:t>
            </a:fld>
            <a:endParaRPr lang="en-GB"/>
          </a:p>
        </p:txBody>
      </p:sp>
      <p:pic>
        <p:nvPicPr>
          <p:cNvPr id="7" name="Picture 6">
            <a:extLst>
              <a:ext uri="{FF2B5EF4-FFF2-40B4-BE49-F238E27FC236}">
                <a16:creationId xmlns:a16="http://schemas.microsoft.com/office/drawing/2014/main" id="{1EB83EA3-006F-55F3-6AD1-957F2956AF6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413" y="3491241"/>
            <a:ext cx="3176587" cy="3366759"/>
          </a:xfrm>
          <a:prstGeom prst="rect">
            <a:avLst/>
          </a:prstGeom>
        </p:spPr>
      </p:pic>
    </p:spTree>
    <p:extLst>
      <p:ext uri="{BB962C8B-B14F-4D97-AF65-F5344CB8AC3E}">
        <p14:creationId xmlns:p14="http://schemas.microsoft.com/office/powerpoint/2010/main" val="212150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E760F1-143B-4122-87CC-5C08AAB52C4D}"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230055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E760F1-143B-4122-87CC-5C08AAB52C4D}"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248044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DA26-C217-B0F6-E97B-B54B293485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BA3EE-AA31-D4DD-AB2D-7D332D9E9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C65E28-8D83-AF96-16C7-B99338C81A39}"/>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B58680DF-F8EA-F431-94B9-29D41F950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C1C2-585A-FFF7-DD54-11E934350986}"/>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129954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B105-4790-77C8-8FED-D59969DC85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D547B0-EFE3-0838-004E-415B1D82B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534091-B0A9-811C-A402-408499CA1B8A}"/>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AD58616C-375D-E564-5404-C01DC4EC9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2C860-89D9-D0E3-A2B1-EF6B8861EEA7}"/>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399801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F88A-5CB0-099F-8891-D4E960F446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7A0DF8-1070-7836-6254-0453918E35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5905D7-BA37-56DA-CEF8-F39B70DB7EA0}"/>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B4E1CDB2-5572-49A1-FB6F-9DCCAC0AF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9A82E-89CB-598E-0664-7BB6524D96AE}"/>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2690224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5C76-57F5-6B98-6939-F30503229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969B16-6E03-5DE8-B82D-1CDE27E229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A121FE-5D3A-0176-6E17-032FB8638B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087A13-05FD-9472-036E-9E6EFB835E9A}"/>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6" name="Footer Placeholder 5">
            <a:extLst>
              <a:ext uri="{FF2B5EF4-FFF2-40B4-BE49-F238E27FC236}">
                <a16:creationId xmlns:a16="http://schemas.microsoft.com/office/drawing/2014/main" id="{2704B19E-37A9-49EE-12BD-ACED8B0D5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55745-7159-8A6B-4A29-E803A6E02B45}"/>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1500029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4142-79AC-896B-953A-2C572693F5C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504936-E898-9764-C0A3-288099D51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C108A4-FE29-6FC7-2DC1-951823C1A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93FD1E-300C-A123-518A-B89BEE6CF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699AAB-4ED0-93DF-D767-4CDFCF709AE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D5C401-3068-6A1E-142E-8CA08F4730C4}"/>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8" name="Footer Placeholder 7">
            <a:extLst>
              <a:ext uri="{FF2B5EF4-FFF2-40B4-BE49-F238E27FC236}">
                <a16:creationId xmlns:a16="http://schemas.microsoft.com/office/drawing/2014/main" id="{A87484A6-91D5-87FB-0308-4DB267320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4C5F70-8EDC-A8E8-56DB-66A54223BB76}"/>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3702934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D0BC-BABA-A953-EF00-8A7FF55EBD4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17B6F5D-7143-954A-B90F-44D3769867B6}"/>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4" name="Footer Placeholder 3">
            <a:extLst>
              <a:ext uri="{FF2B5EF4-FFF2-40B4-BE49-F238E27FC236}">
                <a16:creationId xmlns:a16="http://schemas.microsoft.com/office/drawing/2014/main" id="{07B29374-419F-46E5-55F8-6F7802B386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210FD-26A1-BA58-DE0B-47FF9F38117D}"/>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229898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326CB-14BE-CB6F-CF64-FDC85A4EC4A1}"/>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3" name="Footer Placeholder 2">
            <a:extLst>
              <a:ext uri="{FF2B5EF4-FFF2-40B4-BE49-F238E27FC236}">
                <a16:creationId xmlns:a16="http://schemas.microsoft.com/office/drawing/2014/main" id="{EEE0EFAC-52DC-B8E8-BE96-E8954BDAA7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1E4FA-FFE7-FEEA-8A76-1A728D8F6427}"/>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124278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EEFE-0E35-4D04-B8DF-272A60BEC3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78C500-D5D4-0492-1D58-8A7819447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76FF5D-C2EB-BA7A-784A-289352BB6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EEB2A9-971C-B2F5-42F1-18DFD3680E99}"/>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6" name="Footer Placeholder 5">
            <a:extLst>
              <a:ext uri="{FF2B5EF4-FFF2-40B4-BE49-F238E27FC236}">
                <a16:creationId xmlns:a16="http://schemas.microsoft.com/office/drawing/2014/main" id="{9D3254A1-2442-076F-018B-3811F00CE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8112E-31F0-E980-1BBC-9A7951D83A90}"/>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126754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E760F1-143B-4122-87CC-5C08AAB52C4D}"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B33AC-B1C4-432D-92D2-862CB68EE374}" type="slidenum">
              <a:rPr lang="en-GB" smtClean="0"/>
              <a:t>‹#›</a:t>
            </a:fld>
            <a:endParaRPr lang="en-GB"/>
          </a:p>
        </p:txBody>
      </p:sp>
      <p:pic>
        <p:nvPicPr>
          <p:cNvPr id="7" name="Picture 6">
            <a:extLst>
              <a:ext uri="{FF2B5EF4-FFF2-40B4-BE49-F238E27FC236}">
                <a16:creationId xmlns:a16="http://schemas.microsoft.com/office/drawing/2014/main" id="{E54A3D52-D687-1A1B-7711-49AC0B0C58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413" y="3491241"/>
            <a:ext cx="3176587" cy="3366759"/>
          </a:xfrm>
          <a:prstGeom prst="rect">
            <a:avLst/>
          </a:prstGeom>
        </p:spPr>
      </p:pic>
    </p:spTree>
    <p:extLst>
      <p:ext uri="{BB962C8B-B14F-4D97-AF65-F5344CB8AC3E}">
        <p14:creationId xmlns:p14="http://schemas.microsoft.com/office/powerpoint/2010/main" val="27800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8281-7925-AACA-40D9-702DE38735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BD1DA8-D063-76C0-94ED-9124CE7FF0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F1E008-ACC7-A7FB-47D0-02BD524F0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FCA61-03DB-2F7E-98FA-DEFC9BC0F6BC}"/>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6" name="Footer Placeholder 5">
            <a:extLst>
              <a:ext uri="{FF2B5EF4-FFF2-40B4-BE49-F238E27FC236}">
                <a16:creationId xmlns:a16="http://schemas.microsoft.com/office/drawing/2014/main" id="{5789A24F-E4BE-78FE-C6B0-939F91637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FE24A-1268-923B-1E2A-D562B28980F9}"/>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219620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29D8-A21A-9A0F-E13E-C2F3DFA31B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B3B4B9-1F3A-EAED-3E5D-A856EB3654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BA564F-788C-871A-B4D5-972C51723EC7}"/>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C2E02474-7535-4A59-7D20-44E40F247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A729E-AB53-5CE5-66C6-13201F215286}"/>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405100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4AA84-811B-A251-AB86-84BA22E13A8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7A188B-3B5D-23D7-BC0E-8B3CAEC16A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94EE88-5F8D-C4CA-11F6-70B66962827E}"/>
              </a:ext>
            </a:extLst>
          </p:cNvPr>
          <p:cNvSpPr>
            <a:spLocks noGrp="1"/>
          </p:cNvSpPr>
          <p:nvPr>
            <p:ph type="dt" sz="half" idx="10"/>
          </p:nvPr>
        </p:nvSpPr>
        <p:spPr/>
        <p:txBody>
          <a:body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2F7D51D2-5312-1B64-F47D-0E78DBB6E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FD305-762E-51BD-7CED-4FDC5225E28F}"/>
              </a:ext>
            </a:extLst>
          </p:cNvPr>
          <p:cNvSpPr>
            <a:spLocks noGrp="1"/>
          </p:cNvSpPr>
          <p:nvPr>
            <p:ph type="sldNum" sz="quarter" idx="12"/>
          </p:nvPr>
        </p:nvSpPr>
        <p:spPr/>
        <p:txBody>
          <a:bodyPr/>
          <a:lstStyle/>
          <a:p>
            <a:fld id="{F4F73B94-028B-9B4C-ADD4-710EA939B2A0}" type="slidenum">
              <a:rPr lang="en-US" smtClean="0"/>
              <a:t>‹#›</a:t>
            </a:fld>
            <a:endParaRPr lang="en-US"/>
          </a:p>
        </p:txBody>
      </p:sp>
    </p:spTree>
    <p:extLst>
      <p:ext uri="{BB962C8B-B14F-4D97-AF65-F5344CB8AC3E}">
        <p14:creationId xmlns:p14="http://schemas.microsoft.com/office/powerpoint/2010/main" val="3663201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07A7-CDDF-A41D-DC43-0BA43D76DB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E4DB6C8-9A5C-C0FC-35CD-6C832423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A8E4E2-4421-8719-18CB-C4E5502FFC82}"/>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5D0C06EE-478F-D650-1F71-C35D3705E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F59D5-7963-EA1D-5CE1-8062D2493B0D}"/>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1249894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12A-E928-89BE-E4DE-B5416AA0108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7B63DF-7775-31C4-B255-4288F38765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D2027B-D3C6-563B-1F8D-CD893EC3509C}"/>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AD7E6FD6-2E85-43BC-10BB-039DBF903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B90CF-F72B-B3BF-488B-938A7ADCFFF9}"/>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67095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2D97-CB3E-9965-1B7F-2FDD5C5D89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B7D2BD9-695D-BE31-CB48-DC84CFE5E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EA565-C368-7357-8F1A-3EBC3386D502}"/>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284C521A-562F-0069-2649-1F24EA6F8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09981-407B-D258-185F-C825E1CD55B8}"/>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943334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B8BE-21D1-58DE-1E10-8FB2AC1A23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DFEDB6-244E-A633-D669-55440BAA68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737A0F-878F-D2BD-20CA-368D260621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708484-68D7-2F42-EA87-9BFA45156495}"/>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6" name="Footer Placeholder 5">
            <a:extLst>
              <a:ext uri="{FF2B5EF4-FFF2-40B4-BE49-F238E27FC236}">
                <a16:creationId xmlns:a16="http://schemas.microsoft.com/office/drawing/2014/main" id="{E2CFA27E-2E08-CA68-4839-D678D98D5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2AD79-46F9-E178-6C22-0E11032A6C90}"/>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720502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14D2-812D-B67C-F91C-508FD18C4A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C62093-63A8-983D-CB75-B4F72182B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5A675A-F408-426A-DBA7-ACEDE86B00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EC277A-348D-CB7F-3D17-6628E6B29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5460DF-B641-0427-AA8A-69C6D86A75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D37CF-C9DA-3D40-04C4-B238E947F84A}"/>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8" name="Footer Placeholder 7">
            <a:extLst>
              <a:ext uri="{FF2B5EF4-FFF2-40B4-BE49-F238E27FC236}">
                <a16:creationId xmlns:a16="http://schemas.microsoft.com/office/drawing/2014/main" id="{7E06207E-F756-D83C-3DE1-27F84D307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883A-522F-DE6B-CD3A-5C716EE05287}"/>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86718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B9DB-BCB8-9513-7AE8-7CFFDA50BF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492B73-DF42-0B5C-2F26-D1B7B8F13DF8}"/>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4" name="Footer Placeholder 3">
            <a:extLst>
              <a:ext uri="{FF2B5EF4-FFF2-40B4-BE49-F238E27FC236}">
                <a16:creationId xmlns:a16="http://schemas.microsoft.com/office/drawing/2014/main" id="{8686759C-99AE-CB89-FD95-03F957A993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A6F8B-7928-A3FF-2498-AC34A7AF3AEF}"/>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2774703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04808-6834-823E-F8F2-82F44483EC0B}"/>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3" name="Footer Placeholder 2">
            <a:extLst>
              <a:ext uri="{FF2B5EF4-FFF2-40B4-BE49-F238E27FC236}">
                <a16:creationId xmlns:a16="http://schemas.microsoft.com/office/drawing/2014/main" id="{2879066A-5A00-6A96-0B34-82F11F7750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90E497-B327-9B06-37DD-BE8CE2E94E4B}"/>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185626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760F1-143B-4122-87CC-5C08AAB52C4D}"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1413111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6321-2615-2909-D39E-0177BADDCD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A4CAC1-5180-F054-A3FF-B406B41C0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60D663-F226-B9A9-2617-D12895009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982CBF-449F-E7CB-E4FE-B958E2C2B0B4}"/>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6" name="Footer Placeholder 5">
            <a:extLst>
              <a:ext uri="{FF2B5EF4-FFF2-40B4-BE49-F238E27FC236}">
                <a16:creationId xmlns:a16="http://schemas.microsoft.com/office/drawing/2014/main" id="{C504A98D-BCB8-BBFD-0D7F-5519D13C3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52EE7-2163-3609-1CBF-ABB149595FD6}"/>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1111971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AF8E-C604-29C9-CAE0-51B573189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8F0400-E471-823D-F95A-F9EDCC4FC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9A96B-F01F-A570-EF1C-6A4BD8892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C9EAB6-6C32-48CC-72F8-5DBFF56BB2F6}"/>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6" name="Footer Placeholder 5">
            <a:extLst>
              <a:ext uri="{FF2B5EF4-FFF2-40B4-BE49-F238E27FC236}">
                <a16:creationId xmlns:a16="http://schemas.microsoft.com/office/drawing/2014/main" id="{A007479C-D808-7F2C-5EC9-4D8E09A0B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F1854-DFA8-E3D7-34B0-E5545CAD7075}"/>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1150389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FCB5-02E0-D9C1-A418-CFC563B478F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099A8F-2EB9-AD61-707B-8E2448EC3E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8A3B2C-D696-948A-02F7-8C8C132CE64D}"/>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358D55D9-36CF-71B8-EDCE-4DFBEF9A9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34587-7162-25C9-CFEB-5FFB8A7FA332}"/>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202366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7A606-DD3C-E493-47A8-8FBD4D5B74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EAC6F6-ADC8-C6D8-CF2B-D07CF087D78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98AEC8-3C07-CBFB-AB94-CE7E04143E71}"/>
              </a:ext>
            </a:extLst>
          </p:cNvPr>
          <p:cNvSpPr>
            <a:spLocks noGrp="1"/>
          </p:cNvSpPr>
          <p:nvPr>
            <p:ph type="dt" sz="half" idx="10"/>
          </p:nvPr>
        </p:nvSpPr>
        <p:spPr/>
        <p:txBody>
          <a:body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85D0BB92-493A-2239-828F-CB03C272B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5554F-FC10-6335-AFBF-A9040DAB11AA}"/>
              </a:ext>
            </a:extLst>
          </p:cNvPr>
          <p:cNvSpPr>
            <a:spLocks noGrp="1"/>
          </p:cNvSpPr>
          <p:nvPr>
            <p:ph type="sldNum" sz="quarter" idx="12"/>
          </p:nvPr>
        </p:nvSpPr>
        <p:spPr/>
        <p:txBody>
          <a:bodyPr/>
          <a:lstStyle/>
          <a:p>
            <a:fld id="{7FF72673-3712-B943-B61B-AA45ED86C462}" type="slidenum">
              <a:rPr lang="en-US" smtClean="0"/>
              <a:t>‹#›</a:t>
            </a:fld>
            <a:endParaRPr lang="en-US"/>
          </a:p>
        </p:txBody>
      </p:sp>
    </p:spTree>
    <p:extLst>
      <p:ext uri="{BB962C8B-B14F-4D97-AF65-F5344CB8AC3E}">
        <p14:creationId xmlns:p14="http://schemas.microsoft.com/office/powerpoint/2010/main" val="15500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E760F1-143B-4122-87CC-5C08AAB52C4D}"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7500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E760F1-143B-4122-87CC-5C08AAB52C4D}" type="datetimeFigureOut">
              <a:rPr lang="en-GB" smtClean="0"/>
              <a:t>14/04/2025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402236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E760F1-143B-4122-87CC-5C08AAB52C4D}" type="datetimeFigureOut">
              <a:rPr lang="en-GB" smtClean="0"/>
              <a:t>14/04/2025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BB33AC-B1C4-432D-92D2-862CB68EE374}" type="slidenum">
              <a:rPr lang="en-GB" smtClean="0"/>
              <a:t>‹#›</a:t>
            </a:fld>
            <a:endParaRPr lang="en-GB"/>
          </a:p>
        </p:txBody>
      </p:sp>
      <p:pic>
        <p:nvPicPr>
          <p:cNvPr id="6" name="Picture 5">
            <a:extLst>
              <a:ext uri="{FF2B5EF4-FFF2-40B4-BE49-F238E27FC236}">
                <a16:creationId xmlns:a16="http://schemas.microsoft.com/office/drawing/2014/main" id="{8F1B337F-3106-EA66-E2F9-5E4109BDC89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413" y="3491241"/>
            <a:ext cx="3176587" cy="3366759"/>
          </a:xfrm>
          <a:prstGeom prst="rect">
            <a:avLst/>
          </a:prstGeom>
        </p:spPr>
      </p:pic>
    </p:spTree>
    <p:extLst>
      <p:ext uri="{BB962C8B-B14F-4D97-AF65-F5344CB8AC3E}">
        <p14:creationId xmlns:p14="http://schemas.microsoft.com/office/powerpoint/2010/main" val="12706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60F1-143B-4122-87CC-5C08AAB52C4D}" type="datetimeFigureOut">
              <a:rPr lang="en-GB" smtClean="0"/>
              <a:t>14/04/2025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267471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E760F1-143B-4122-87CC-5C08AAB52C4D}"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225484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E760F1-143B-4122-87CC-5C08AAB52C4D}"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BB33AC-B1C4-432D-92D2-862CB68EE374}" type="slidenum">
              <a:rPr lang="en-GB" smtClean="0"/>
              <a:t>‹#›</a:t>
            </a:fld>
            <a:endParaRPr lang="en-GB"/>
          </a:p>
        </p:txBody>
      </p:sp>
    </p:spTree>
    <p:extLst>
      <p:ext uri="{BB962C8B-B14F-4D97-AF65-F5344CB8AC3E}">
        <p14:creationId xmlns:p14="http://schemas.microsoft.com/office/powerpoint/2010/main" val="336224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C24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CDE760F1-143B-4122-87CC-5C08AAB52C4D}" type="datetimeFigureOut">
              <a:rPr lang="en-GB" smtClean="0"/>
              <a:pPr/>
              <a:t>14/04/2025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BBB33AC-B1C4-432D-92D2-862CB68EE374}" type="slidenum">
              <a:rPr lang="en-GB" smtClean="0"/>
              <a:pPr/>
              <a:t>‹#›</a:t>
            </a:fld>
            <a:endParaRPr lang="en-GB"/>
          </a:p>
        </p:txBody>
      </p:sp>
      <p:pic>
        <p:nvPicPr>
          <p:cNvPr id="7" name="Picture 6" descr="A black background with white text">
            <a:extLst>
              <a:ext uri="{FF2B5EF4-FFF2-40B4-BE49-F238E27FC236}">
                <a16:creationId xmlns:a16="http://schemas.microsoft.com/office/drawing/2014/main" id="{DB318F50-45E1-DB88-75F1-602E35DE438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125" y="5529866"/>
            <a:ext cx="2333625" cy="1009046"/>
          </a:xfrm>
          <a:prstGeom prst="rect">
            <a:avLst/>
          </a:prstGeom>
        </p:spPr>
      </p:pic>
    </p:spTree>
    <p:extLst>
      <p:ext uri="{BB962C8B-B14F-4D97-AF65-F5344CB8AC3E}">
        <p14:creationId xmlns:p14="http://schemas.microsoft.com/office/powerpoint/2010/main" val="2653457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07292-7650-E107-4106-028D4F62D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7EFC80-C532-479E-677C-8040B3BF3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4ABCDF-81BA-D9D5-57C5-28A87E4D7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C760E-75BC-3844-8CC4-8960C24B7250}" type="datetimeFigureOut">
              <a:rPr lang="en-US" smtClean="0"/>
              <a:t>4/14/2025</a:t>
            </a:fld>
            <a:endParaRPr lang="en-US"/>
          </a:p>
        </p:txBody>
      </p:sp>
      <p:sp>
        <p:nvSpPr>
          <p:cNvPr id="5" name="Footer Placeholder 4">
            <a:extLst>
              <a:ext uri="{FF2B5EF4-FFF2-40B4-BE49-F238E27FC236}">
                <a16:creationId xmlns:a16="http://schemas.microsoft.com/office/drawing/2014/main" id="{4D6DF48B-C45B-3C1F-1D4F-C7249C411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A72AAA0-01C1-7894-BA3D-77C2BA41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F73B94-028B-9B4C-ADD4-710EA939B2A0}" type="slidenum">
              <a:rPr lang="en-US" smtClean="0"/>
              <a:t>‹#›</a:t>
            </a:fld>
            <a:endParaRPr lang="en-US"/>
          </a:p>
        </p:txBody>
      </p:sp>
    </p:spTree>
    <p:extLst>
      <p:ext uri="{BB962C8B-B14F-4D97-AF65-F5344CB8AC3E}">
        <p14:creationId xmlns:p14="http://schemas.microsoft.com/office/powerpoint/2010/main" val="20927768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1C166-FA57-4610-FEAD-A9D7B3478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449A1A-7858-9C41-B6F2-C1CB1278F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6CBF54-750F-4794-6CBB-6305DEE76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92F-CFDA-EF44-BFB5-78B5B80DFE89}" type="datetimeFigureOut">
              <a:rPr lang="en-US" smtClean="0"/>
              <a:t>4/14/2025</a:t>
            </a:fld>
            <a:endParaRPr lang="en-US"/>
          </a:p>
        </p:txBody>
      </p:sp>
      <p:sp>
        <p:nvSpPr>
          <p:cNvPr id="5" name="Footer Placeholder 4">
            <a:extLst>
              <a:ext uri="{FF2B5EF4-FFF2-40B4-BE49-F238E27FC236}">
                <a16:creationId xmlns:a16="http://schemas.microsoft.com/office/drawing/2014/main" id="{BEDCEF8C-4BB5-7ED9-4DB2-3979D1FD4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1FA97-6E22-EC4D-3ED9-8E45BA65A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72673-3712-B943-B61B-AA45ED86C462}" type="slidenum">
              <a:rPr lang="en-US" smtClean="0"/>
              <a:t>‹#›</a:t>
            </a:fld>
            <a:endParaRPr lang="en-US"/>
          </a:p>
        </p:txBody>
      </p:sp>
    </p:spTree>
    <p:extLst>
      <p:ext uri="{BB962C8B-B14F-4D97-AF65-F5344CB8AC3E}">
        <p14:creationId xmlns:p14="http://schemas.microsoft.com/office/powerpoint/2010/main" val="304865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creativecommons.org/licenses/by/3.0/" TargetMode="External"/><Relationship Id="rId4" Type="http://schemas.openxmlformats.org/officeDocument/2006/relationships/hyperlink" Target="https://www.flickr.com/photos/sidm/481366526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creativecommons.org/licenses/by/3.0/" TargetMode="External"/><Relationship Id="rId4" Type="http://schemas.openxmlformats.org/officeDocument/2006/relationships/hyperlink" Target="https://www.flickr.com/photos/sidm/48136652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s"/><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s://pxhere.com/en/photo/136760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defenceimages/867579949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hyperlink" Target="https://www.wallpaperflare.com/puerto-rico-el-yunque-forest-waterfall-jungle-stream-long-exposure-wallpaper-ekmum/cro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hyperlink" Target="https://www.piqsels.com/en/public-domain-photo-suyz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d"/><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hyperlink" Target="https://pxhere.com/en/photo/59627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hyperlink" Target="https://www.wallpaperflare.com/pink-floyd-the-dark-side-of-the-moon-triangle-shape-multi-colored-wallpaper-sfucr/download/1280x102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burtn.deviantart.com/art/Misty-Lake-339492586" TargetMode="External"/><Relationship Id="rId1" Type="http://schemas.openxmlformats.org/officeDocument/2006/relationships/slideLayout" Target="../slideLayouts/slideLayout13.xml"/><Relationship Id="rId5" Type="http://schemas.openxmlformats.org/officeDocument/2006/relationships/hyperlink" Target="https://moorugu.tistory.com/entry/%EC%84%B8%EA%B3%84-%EC%86%8D%EC%9C%BC%EB%A1%9C%EC%9D%98-%EC%97%AC%EC%A0%95-%EA%B1%B8%EC%96%B4%EC%84%9C-%EB%96%A0%EB%82%98%EB%8A%94-%EB%AA%A8%ED%97%98"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d"/><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s://pxhere.com/en/photo/139435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hyperlink" Target="https://www.pexels.com/photo/black-and-white-books-education-facts-43333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s://creativecommons.org/licenses/by/3.0/" TargetMode="External"/><Relationship Id="rId4" Type="http://schemas.openxmlformats.org/officeDocument/2006/relationships/hyperlink" Target="http://burtn.deviantart.com/art/Misty-Lake-339492586"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urtn.deviantart.com/art/Misty-Lake-33949258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pexels.com/photo/brick-wall-root-587951/" TargetMode="External"/><Relationship Id="rId5" Type="http://schemas.openxmlformats.org/officeDocument/2006/relationships/image" Target="../media/image7.jpe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creativecommons.org/licenses/by/3.0/" TargetMode="External"/><Relationship Id="rId4" Type="http://schemas.openxmlformats.org/officeDocument/2006/relationships/hyperlink" Target="https://openoregon.pressbooks.pub/sevenwondersoforegon/chapter/mount-hood-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hyperlink" Target="https://creativecommons.org/licenses/by/3.0/" TargetMode="External"/><Relationship Id="rId4" Type="http://schemas.openxmlformats.org/officeDocument/2006/relationships/hyperlink" Target="https://www.flickr.com/photos/sidm/481366526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s://creativecommons.org/licenses/by/3.0/" TargetMode="External"/><Relationship Id="rId4" Type="http://schemas.openxmlformats.org/officeDocument/2006/relationships/hyperlink" Target="https://www.flickr.com/photos/sidm/4813665260/"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454A-46B8-D8DC-4393-32FB6EFCE190}"/>
              </a:ext>
            </a:extLst>
          </p:cNvPr>
          <p:cNvSpPr>
            <a:spLocks noGrp="1"/>
          </p:cNvSpPr>
          <p:nvPr>
            <p:ph type="ctrTitle"/>
          </p:nvPr>
        </p:nvSpPr>
        <p:spPr>
          <a:xfrm>
            <a:off x="609600" y="800100"/>
            <a:ext cx="10426700" cy="1803400"/>
          </a:xfrm>
        </p:spPr>
        <p:txBody>
          <a:bodyPr>
            <a:normAutofit/>
          </a:bodyPr>
          <a:lstStyle/>
          <a:p>
            <a:pPr algn="l"/>
            <a:r>
              <a:rPr lang="en-US" sz="4000" b="1" dirty="0"/>
              <a:t>Creating an Academic Skills Centre</a:t>
            </a:r>
            <a:br>
              <a:rPr lang="en-US" sz="4000" b="1" dirty="0"/>
            </a:br>
            <a:r>
              <a:rPr lang="en-US" sz="3200" b="1" i="1" dirty="0"/>
              <a:t>The story so far</a:t>
            </a:r>
          </a:p>
        </p:txBody>
      </p:sp>
      <p:sp>
        <p:nvSpPr>
          <p:cNvPr id="3" name="Subtitle 2">
            <a:extLst>
              <a:ext uri="{FF2B5EF4-FFF2-40B4-BE49-F238E27FC236}">
                <a16:creationId xmlns:a16="http://schemas.microsoft.com/office/drawing/2014/main" id="{AF08C80A-3190-65F3-9D4D-D21D2D132817}"/>
              </a:ext>
            </a:extLst>
          </p:cNvPr>
          <p:cNvSpPr>
            <a:spLocks noGrp="1"/>
          </p:cNvSpPr>
          <p:nvPr>
            <p:ph type="subTitle" idx="1"/>
          </p:nvPr>
        </p:nvSpPr>
        <p:spPr>
          <a:xfrm>
            <a:off x="609600" y="3556000"/>
            <a:ext cx="8724900" cy="1689100"/>
          </a:xfrm>
        </p:spPr>
        <p:txBody>
          <a:bodyPr>
            <a:normAutofit/>
          </a:bodyPr>
          <a:lstStyle/>
          <a:p>
            <a:pPr algn="l"/>
            <a:r>
              <a:rPr lang="en-US" dirty="0"/>
              <a:t>Prof. Steve Kirk</a:t>
            </a:r>
          </a:p>
          <a:p>
            <a:pPr algn="l"/>
            <a:r>
              <a:rPr lang="en-US" dirty="0"/>
              <a:t>BALEAP 2025 | University of Plymouth</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56389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32A97-2FE3-6287-3419-CE9F176E1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8993D-5436-CBAE-253F-41E9190598A4}"/>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5. </a:t>
            </a:r>
            <a:r>
              <a:rPr lang="en-US" sz="2800" b="1" dirty="0">
                <a:solidFill>
                  <a:srgbClr val="C00000"/>
                </a:solidFill>
                <a:latin typeface="Arial" panose="020B0604020202020204" pitchFamily="34" charset="0"/>
                <a:cs typeface="Arial" panose="020B0604020202020204" pitchFamily="34" charset="0"/>
              </a:rPr>
              <a:t>ASC: What’s different</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E115C934-ACC7-C52C-2D80-544500E64769}"/>
              </a:ext>
            </a:extLst>
          </p:cNvPr>
          <p:cNvSpPr txBox="1">
            <a:spLocks/>
          </p:cNvSpPr>
          <p:nvPr/>
        </p:nvSpPr>
        <p:spPr>
          <a:xfrm>
            <a:off x="355600" y="1346199"/>
            <a:ext cx="5778500" cy="5726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b="1" dirty="0">
                <a:solidFill>
                  <a:srgbClr val="0070C0"/>
                </a:solidFill>
                <a:latin typeface="Calibri" panose="020F0502020204030204"/>
              </a:rPr>
              <a:t>The Offer</a:t>
            </a:r>
          </a:p>
          <a:p>
            <a:pPr lvl="1">
              <a:defRPr/>
            </a:pPr>
            <a:r>
              <a:rPr lang="en-US" sz="2100" dirty="0">
                <a:solidFill>
                  <a:srgbClr val="0070C0"/>
                </a:solidFill>
                <a:latin typeface="Calibri" panose="020F0502020204030204"/>
              </a:rPr>
              <a:t>Leaning into ‘skills’ (cf. Wingate 2006!)</a:t>
            </a:r>
          </a:p>
          <a:p>
            <a:pPr lvl="1">
              <a:defRPr/>
            </a:pPr>
            <a:r>
              <a:rPr lang="en-US" sz="2100" dirty="0">
                <a:solidFill>
                  <a:srgbClr val="0070C0"/>
                </a:solidFill>
                <a:latin typeface="Calibri" panose="020F0502020204030204"/>
              </a:rPr>
              <a:t>Three main streams, incl. </a:t>
            </a:r>
            <a:r>
              <a:rPr lang="en-US" sz="2100" b="1" dirty="0">
                <a:solidFill>
                  <a:srgbClr val="0070C0"/>
                </a:solidFill>
                <a:latin typeface="Calibri" panose="020F0502020204030204"/>
              </a:rPr>
              <a:t>Doctoral</a:t>
            </a:r>
            <a:r>
              <a:rPr lang="en-US" sz="2100" dirty="0">
                <a:solidFill>
                  <a:srgbClr val="0070C0"/>
                </a:solidFill>
                <a:latin typeface="Calibri" panose="020F0502020204030204"/>
              </a:rPr>
              <a:t> + </a:t>
            </a:r>
            <a:r>
              <a:rPr lang="en-US" sz="2100" b="1" dirty="0">
                <a:solidFill>
                  <a:srgbClr val="0070C0"/>
                </a:solidFill>
                <a:latin typeface="Calibri" panose="020F0502020204030204"/>
              </a:rPr>
              <a:t>Drop-ins</a:t>
            </a:r>
          </a:p>
          <a:p>
            <a:pPr lvl="1">
              <a:defRPr/>
            </a:pPr>
            <a:r>
              <a:rPr lang="en-US" sz="2100" b="1" dirty="0">
                <a:solidFill>
                  <a:srgbClr val="0070C0"/>
                </a:solidFill>
                <a:latin typeface="Calibri" panose="020F0502020204030204"/>
              </a:rPr>
              <a:t>Academic development </a:t>
            </a:r>
            <a:r>
              <a:rPr lang="en-US" sz="2100" dirty="0">
                <a:solidFill>
                  <a:srgbClr val="0070C0"/>
                </a:solidFill>
                <a:latin typeface="Calibri" panose="020F0502020204030204"/>
              </a:rPr>
              <a:t>work with subj. staff</a:t>
            </a:r>
          </a:p>
          <a:p>
            <a:pPr marL="0" indent="0">
              <a:buNone/>
              <a:defRPr/>
            </a:pPr>
            <a:endParaRPr lang="en-US" sz="2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Brand and the Discourse</a:t>
            </a:r>
          </a:p>
          <a:p>
            <a:pPr lvl="1">
              <a:defRPr/>
            </a:pPr>
            <a:r>
              <a:rPr lang="en-US" sz="2100" dirty="0">
                <a:solidFill>
                  <a:srgbClr val="0070C0"/>
                </a:solidFill>
                <a:latin typeface="Calibri" panose="020F0502020204030204"/>
              </a:rPr>
              <a:t>New look. New messages. Push on comms</a:t>
            </a:r>
          </a:p>
          <a:p>
            <a:pPr lvl="1">
              <a:defRPr/>
            </a:pPr>
            <a:r>
              <a:rPr lang="en-US" sz="2100" dirty="0">
                <a:solidFill>
                  <a:srgbClr val="0070C0"/>
                </a:solidFill>
                <a:latin typeface="Calibri" panose="020F0502020204030204"/>
              </a:rPr>
              <a:t>Language of</a:t>
            </a:r>
            <a:r>
              <a:rPr lang="en-US" sz="2100" i="1" dirty="0">
                <a:solidFill>
                  <a:srgbClr val="0070C0"/>
                </a:solidFill>
                <a:latin typeface="Calibri" panose="020F0502020204030204"/>
              </a:rPr>
              <a:t> levelling the playing field</a:t>
            </a:r>
            <a:r>
              <a:rPr lang="en-US" sz="2100" dirty="0">
                <a:solidFill>
                  <a:srgbClr val="0070C0"/>
                </a:solidFill>
                <a:latin typeface="Calibri" panose="020F0502020204030204"/>
              </a:rPr>
              <a:t>; </a:t>
            </a:r>
            <a:r>
              <a:rPr lang="en-US" sz="2100" i="1" dirty="0">
                <a:solidFill>
                  <a:srgbClr val="0070C0"/>
                </a:solidFill>
                <a:latin typeface="Calibri" panose="020F0502020204030204"/>
              </a:rPr>
              <a:t>demystifying</a:t>
            </a:r>
            <a:r>
              <a:rPr lang="en-US" sz="2100" dirty="0">
                <a:solidFill>
                  <a:srgbClr val="0070C0"/>
                </a:solidFill>
                <a:latin typeface="Calibri" panose="020F0502020204030204"/>
              </a:rPr>
              <a:t>; </a:t>
            </a:r>
            <a:r>
              <a:rPr lang="en-US" sz="2100" i="1" dirty="0">
                <a:solidFill>
                  <a:srgbClr val="0070C0"/>
                </a:solidFill>
                <a:latin typeface="Calibri" panose="020F0502020204030204"/>
              </a:rPr>
              <a:t>transitions</a:t>
            </a:r>
            <a:r>
              <a:rPr lang="en-US" sz="2100" dirty="0">
                <a:solidFill>
                  <a:srgbClr val="0070C0"/>
                </a:solidFill>
                <a:latin typeface="Calibri" panose="020F0502020204030204"/>
              </a:rPr>
              <a:t>; </a:t>
            </a:r>
            <a:r>
              <a:rPr lang="en-US" sz="2100" i="1" dirty="0">
                <a:solidFill>
                  <a:srgbClr val="0070C0"/>
                </a:solidFill>
                <a:latin typeface="Calibri" panose="020F0502020204030204"/>
              </a:rPr>
              <a:t>equity; inclusivity</a:t>
            </a:r>
          </a:p>
          <a:p>
            <a:pPr marL="0" indent="0">
              <a:buNone/>
              <a:defRPr/>
            </a:pPr>
            <a:endParaRPr lang="en-US" sz="1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Strategy</a:t>
            </a:r>
          </a:p>
          <a:p>
            <a:pPr lvl="1">
              <a:defRPr/>
            </a:pPr>
            <a:r>
              <a:rPr lang="en-US" sz="2100" dirty="0">
                <a:solidFill>
                  <a:srgbClr val="0070C0"/>
                </a:solidFill>
                <a:latin typeface="Calibri" panose="020F0502020204030204"/>
              </a:rPr>
              <a:t>New collaborations </a:t>
            </a:r>
            <a:r>
              <a:rPr lang="en-US" sz="2100" b="1" i="1" dirty="0">
                <a:solidFill>
                  <a:srgbClr val="0070C0"/>
                </a:solidFill>
                <a:latin typeface="Calibri" panose="020F0502020204030204"/>
              </a:rPr>
              <a:t>within</a:t>
            </a:r>
            <a:r>
              <a:rPr lang="en-US" sz="2100" dirty="0">
                <a:solidFill>
                  <a:srgbClr val="0070C0"/>
                </a:solidFill>
                <a:latin typeface="Calibri" panose="020F0502020204030204"/>
              </a:rPr>
              <a:t> – </a:t>
            </a:r>
            <a:r>
              <a:rPr lang="en-US" sz="2100" i="1" dirty="0">
                <a:solidFill>
                  <a:srgbClr val="0070C0"/>
                </a:solidFill>
                <a:latin typeface="Calibri" panose="020F0502020204030204"/>
              </a:rPr>
              <a:t>E.g.</a:t>
            </a:r>
            <a:r>
              <a:rPr lang="en-US" sz="2100" dirty="0">
                <a:solidFill>
                  <a:srgbClr val="0070C0"/>
                </a:solidFill>
                <a:latin typeface="Calibri" panose="020F0502020204030204"/>
              </a:rPr>
              <a:t> Digital Developers; Researcher Development</a:t>
            </a:r>
          </a:p>
          <a:p>
            <a:pPr lvl="1">
              <a:defRPr/>
            </a:pPr>
            <a:r>
              <a:rPr lang="en-US" sz="2100" dirty="0">
                <a:solidFill>
                  <a:srgbClr val="0070C0"/>
                </a:solidFill>
                <a:latin typeface="Calibri" panose="020F0502020204030204"/>
              </a:rPr>
              <a:t>New collaborations </a:t>
            </a:r>
            <a:r>
              <a:rPr lang="en-US" sz="2100" b="1" i="1" dirty="0">
                <a:solidFill>
                  <a:srgbClr val="0070C0"/>
                </a:solidFill>
                <a:latin typeface="Calibri" panose="020F0502020204030204"/>
              </a:rPr>
              <a:t>across</a:t>
            </a:r>
            <a:r>
              <a:rPr lang="en-US" sz="2100" dirty="0">
                <a:solidFill>
                  <a:srgbClr val="0070C0"/>
                </a:solidFill>
                <a:latin typeface="Calibri" panose="020F0502020204030204"/>
              </a:rPr>
              <a:t> – Going in at Dept / School / Faculty level</a:t>
            </a:r>
          </a:p>
          <a:p>
            <a:pPr lvl="1">
              <a:defRPr/>
            </a:pPr>
            <a:r>
              <a:rPr lang="en-US" sz="2100" dirty="0">
                <a:solidFill>
                  <a:srgbClr val="0070C0"/>
                </a:solidFill>
                <a:latin typeface="Calibri" panose="020F0502020204030204"/>
              </a:rPr>
              <a:t>Strategic ‘</a:t>
            </a:r>
            <a:r>
              <a:rPr lang="en-US" sz="2100" b="1" dirty="0">
                <a:solidFill>
                  <a:srgbClr val="0070C0"/>
                </a:solidFill>
                <a:latin typeface="Calibri" panose="020F0502020204030204"/>
              </a:rPr>
              <a:t>infiltration</a:t>
            </a:r>
            <a:r>
              <a:rPr lang="en-US" sz="2100" dirty="0">
                <a:solidFill>
                  <a:srgbClr val="0070C0"/>
                </a:solidFill>
                <a:latin typeface="Calibri" panose="020F0502020204030204"/>
              </a:rPr>
              <a:t>’ into University projects – </a:t>
            </a:r>
            <a:r>
              <a:rPr lang="en-US" sz="2100" i="1" dirty="0">
                <a:solidFill>
                  <a:srgbClr val="0070C0"/>
                </a:solidFill>
                <a:latin typeface="Calibri" panose="020F0502020204030204"/>
              </a:rPr>
              <a:t>E.g.</a:t>
            </a:r>
            <a:r>
              <a:rPr lang="en-US" sz="2100" dirty="0">
                <a:solidFill>
                  <a:srgbClr val="0070C0"/>
                </a:solidFill>
                <a:latin typeface="Calibri" panose="020F0502020204030204"/>
              </a:rPr>
              <a:t> UG </a:t>
            </a:r>
            <a:r>
              <a:rPr lang="en-US" sz="2100" dirty="0" err="1">
                <a:solidFill>
                  <a:srgbClr val="0070C0"/>
                </a:solidFill>
                <a:latin typeface="Calibri" panose="020F0502020204030204"/>
              </a:rPr>
              <a:t>Programme</a:t>
            </a:r>
            <a:r>
              <a:rPr lang="en-US" sz="2100" dirty="0">
                <a:solidFill>
                  <a:srgbClr val="0070C0"/>
                </a:solidFill>
                <a:latin typeface="Calibri" panose="020F0502020204030204"/>
              </a:rPr>
              <a:t> Design; Graduate Attributes</a:t>
            </a:r>
          </a:p>
          <a:p>
            <a:pPr marL="0" indent="0">
              <a:buNone/>
              <a:defRPr/>
            </a:pPr>
            <a:endParaRPr lang="en-US" sz="100" dirty="0">
              <a:solidFill>
                <a:srgbClr val="0070C0"/>
              </a:solidFill>
              <a:latin typeface="Calibri" panose="020F0502020204030204"/>
            </a:endParaRPr>
          </a:p>
          <a:p>
            <a:pPr marL="0" indent="0">
              <a:buNone/>
              <a:defRPr/>
            </a:pPr>
            <a:r>
              <a:rPr lang="en-US" sz="2600" b="1" dirty="0">
                <a:solidFill>
                  <a:schemeClr val="bg1"/>
                </a:solidFill>
                <a:latin typeface="Calibri" panose="020F0502020204030204"/>
              </a:rPr>
              <a:t>The Collective Sense of Self</a:t>
            </a:r>
          </a:p>
          <a:p>
            <a:pPr lvl="1">
              <a:defRPr/>
            </a:pPr>
            <a:r>
              <a:rPr lang="en-US" sz="2100" dirty="0">
                <a:solidFill>
                  <a:schemeClr val="bg1"/>
                </a:solidFill>
                <a:latin typeface="Calibri" panose="020F0502020204030204"/>
              </a:rPr>
              <a:t>Greater symbolic capital – Directly + by proxy</a:t>
            </a:r>
          </a:p>
          <a:p>
            <a:pPr lvl="1">
              <a:defRPr/>
            </a:pPr>
            <a:r>
              <a:rPr lang="en-US" sz="2100" dirty="0">
                <a:solidFill>
                  <a:schemeClr val="bg1"/>
                </a:solidFill>
                <a:latin typeface="Calibri" panose="020F0502020204030204"/>
              </a:rPr>
              <a:t>Greater confidence – To propose; to challenge</a:t>
            </a:r>
          </a:p>
        </p:txBody>
      </p:sp>
      <p:pic>
        <p:nvPicPr>
          <p:cNvPr id="4" name="Picture 3" descr="A butterfly emerging from a cocoon&#10;&#10;AI-generated content may be incorrect.">
            <a:extLst>
              <a:ext uri="{FF2B5EF4-FFF2-40B4-BE49-F238E27FC236}">
                <a16:creationId xmlns:a16="http://schemas.microsoft.com/office/drawing/2014/main" id="{7B5954B3-43E8-B6E8-0492-9FD348334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3448"/>
            <a:ext cx="6096000" cy="6871447"/>
          </a:xfrm>
          <a:prstGeom prst="rect">
            <a:avLst/>
          </a:prstGeom>
        </p:spPr>
      </p:pic>
      <p:sp>
        <p:nvSpPr>
          <p:cNvPr id="5" name="TextBox 4">
            <a:extLst>
              <a:ext uri="{FF2B5EF4-FFF2-40B4-BE49-F238E27FC236}">
                <a16:creationId xmlns:a16="http://schemas.microsoft.com/office/drawing/2014/main" id="{B8A5D94E-4DA2-7C1F-8887-5EFF98CB2A33}"/>
              </a:ext>
            </a:extLst>
          </p:cNvPr>
          <p:cNvSpPr txBox="1"/>
          <p:nvPr/>
        </p:nvSpPr>
        <p:spPr>
          <a:xfrm>
            <a:off x="6997700" y="6574874"/>
            <a:ext cx="5194300" cy="230832"/>
          </a:xfrm>
          <a:prstGeom prst="rect">
            <a:avLst/>
          </a:prstGeom>
          <a:noFill/>
        </p:spPr>
        <p:txBody>
          <a:bodyPr wrap="square" rtlCol="0">
            <a:spAutoFit/>
          </a:bodyPr>
          <a:lstStyle/>
          <a:p>
            <a:pPr algn="r"/>
            <a:r>
              <a:rPr lang="en-US" sz="900">
                <a:solidFill>
                  <a:schemeClr val="bg1"/>
                </a:solidFill>
                <a:hlinkClick r:id="rId4" tooltip="https://www.flickr.com/photos/sidm/4813665260/">
                  <a:extLst>
                    <a:ext uri="{A12FA001-AC4F-418D-AE19-62706E023703}">
                      <ahyp:hlinkClr xmlns:ahyp="http://schemas.microsoft.com/office/drawing/2018/hyperlinkcolor" val="tx"/>
                    </a:ext>
                  </a:extLst>
                </a:hlinkClick>
              </a:rPr>
              <a:t>This Photo</a:t>
            </a:r>
            <a:r>
              <a:rPr lang="en-US" sz="900">
                <a:solidFill>
                  <a:schemeClr val="bg1"/>
                </a:solidFill>
              </a:rPr>
              <a:t> by Unknown Author is licensed under </a:t>
            </a:r>
            <a:r>
              <a:rPr lang="en-US" sz="90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a:solidFill>
                <a:schemeClr val="bg1"/>
              </a:solidFill>
            </a:endParaRPr>
          </a:p>
        </p:txBody>
      </p:sp>
    </p:spTree>
    <p:extLst>
      <p:ext uri="{BB962C8B-B14F-4D97-AF65-F5344CB8AC3E}">
        <p14:creationId xmlns:p14="http://schemas.microsoft.com/office/powerpoint/2010/main" val="38354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500"/>
                                        <p:tgtEl>
                                          <p:spTgt spid="6">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500"/>
                                        <p:tgtEl>
                                          <p:spTgt spid="6">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animEffect transition="in" filter="fade">
                                      <p:cBhvr>
                                        <p:cTn id="15" dur="500"/>
                                        <p:tgtEl>
                                          <p:spTgt spid="6">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fade">
                                      <p:cBhvr>
                                        <p:cTn id="18"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E7AA-211E-888A-F77B-5581007DF809}"/>
              </a:ext>
            </a:extLst>
          </p:cNvPr>
          <p:cNvSpPr>
            <a:spLocks noGrp="1"/>
          </p:cNvSpPr>
          <p:nvPr>
            <p:ph type="title"/>
          </p:nvPr>
        </p:nvSpPr>
        <p:spPr>
          <a:xfrm>
            <a:off x="0" y="365125"/>
            <a:ext cx="11984736" cy="1325563"/>
          </a:xfrm>
        </p:spPr>
        <p:txBody>
          <a:bodyPr>
            <a:normAutofit/>
          </a:bodyPr>
          <a:lstStyle/>
          <a:p>
            <a:pPr algn="ctr"/>
            <a:r>
              <a:rPr lang="en-US" sz="2800" b="1" dirty="0">
                <a:solidFill>
                  <a:srgbClr val="C00000"/>
                </a:solidFill>
                <a:latin typeface="Arial" panose="020B0604020202020204" pitchFamily="34" charset="0"/>
                <a:cs typeface="Arial" panose="020B0604020202020204" pitchFamily="34" charset="0"/>
              </a:rPr>
              <a:t>Pivoting to Priorities. Dancing the Discourse.</a:t>
            </a:r>
            <a:endParaRPr lang="en-US" sz="2800" dirty="0"/>
          </a:p>
        </p:txBody>
      </p:sp>
      <p:sp>
        <p:nvSpPr>
          <p:cNvPr id="3" name="Hexagon 2">
            <a:extLst>
              <a:ext uri="{FF2B5EF4-FFF2-40B4-BE49-F238E27FC236}">
                <a16:creationId xmlns:a16="http://schemas.microsoft.com/office/drawing/2014/main" id="{A93507E7-7B01-CA8E-E481-208E4AEB88DD}"/>
              </a:ext>
            </a:extLst>
          </p:cNvPr>
          <p:cNvSpPr/>
          <p:nvPr/>
        </p:nvSpPr>
        <p:spPr>
          <a:xfrm>
            <a:off x="4806950" y="5208358"/>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Graduate Attributes</a:t>
            </a:r>
          </a:p>
        </p:txBody>
      </p:sp>
      <p:sp>
        <p:nvSpPr>
          <p:cNvPr id="4" name="Hexagon 3">
            <a:extLst>
              <a:ext uri="{FF2B5EF4-FFF2-40B4-BE49-F238E27FC236}">
                <a16:creationId xmlns:a16="http://schemas.microsoft.com/office/drawing/2014/main" id="{1BE63977-8978-7E30-7839-E8CD985924CD}"/>
              </a:ext>
            </a:extLst>
          </p:cNvPr>
          <p:cNvSpPr/>
          <p:nvPr/>
        </p:nvSpPr>
        <p:spPr>
          <a:xfrm>
            <a:off x="4806950" y="1845304"/>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Transitional Education</a:t>
            </a:r>
          </a:p>
        </p:txBody>
      </p:sp>
      <p:sp>
        <p:nvSpPr>
          <p:cNvPr id="5" name="Hexagon 4">
            <a:extLst>
              <a:ext uri="{FF2B5EF4-FFF2-40B4-BE49-F238E27FC236}">
                <a16:creationId xmlns:a16="http://schemas.microsoft.com/office/drawing/2014/main" id="{8723A46D-AFFB-47AF-1C26-B53672D58243}"/>
              </a:ext>
            </a:extLst>
          </p:cNvPr>
          <p:cNvSpPr/>
          <p:nvPr/>
        </p:nvSpPr>
        <p:spPr>
          <a:xfrm>
            <a:off x="7202170" y="2734356"/>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Widening Participation</a:t>
            </a:r>
          </a:p>
        </p:txBody>
      </p:sp>
      <p:sp>
        <p:nvSpPr>
          <p:cNvPr id="6" name="Hexagon 5">
            <a:extLst>
              <a:ext uri="{FF2B5EF4-FFF2-40B4-BE49-F238E27FC236}">
                <a16:creationId xmlns:a16="http://schemas.microsoft.com/office/drawing/2014/main" id="{45BF4F2A-A4F9-FDAE-F772-DAB69B5757C3}"/>
              </a:ext>
            </a:extLst>
          </p:cNvPr>
          <p:cNvSpPr/>
          <p:nvPr/>
        </p:nvSpPr>
        <p:spPr>
          <a:xfrm>
            <a:off x="4806950" y="3526831"/>
            <a:ext cx="2578100" cy="147716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Academic Language &amp; Literacies</a:t>
            </a:r>
          </a:p>
        </p:txBody>
      </p:sp>
      <p:sp>
        <p:nvSpPr>
          <p:cNvPr id="7" name="Hexagon 6">
            <a:extLst>
              <a:ext uri="{FF2B5EF4-FFF2-40B4-BE49-F238E27FC236}">
                <a16:creationId xmlns:a16="http://schemas.microsoft.com/office/drawing/2014/main" id="{8FF6D5EA-FE50-E230-D823-449D44319362}"/>
              </a:ext>
            </a:extLst>
          </p:cNvPr>
          <p:cNvSpPr/>
          <p:nvPr/>
        </p:nvSpPr>
        <p:spPr>
          <a:xfrm>
            <a:off x="2411730" y="4415884"/>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Belonging</a:t>
            </a:r>
          </a:p>
        </p:txBody>
      </p:sp>
      <p:sp>
        <p:nvSpPr>
          <p:cNvPr id="8" name="Hexagon 7">
            <a:extLst>
              <a:ext uri="{FF2B5EF4-FFF2-40B4-BE49-F238E27FC236}">
                <a16:creationId xmlns:a16="http://schemas.microsoft.com/office/drawing/2014/main" id="{A3F2EF52-FDC9-FAB2-5FCC-E63DFD800337}"/>
              </a:ext>
            </a:extLst>
          </p:cNvPr>
          <p:cNvSpPr/>
          <p:nvPr/>
        </p:nvSpPr>
        <p:spPr>
          <a:xfrm>
            <a:off x="7202170" y="4415883"/>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Programme</a:t>
            </a:r>
            <a:r>
              <a:rPr lang="en-US" dirty="0"/>
              <a:t> Design</a:t>
            </a:r>
          </a:p>
        </p:txBody>
      </p:sp>
      <p:sp>
        <p:nvSpPr>
          <p:cNvPr id="9" name="Hexagon 8">
            <a:extLst>
              <a:ext uri="{FF2B5EF4-FFF2-40B4-BE49-F238E27FC236}">
                <a16:creationId xmlns:a16="http://schemas.microsoft.com/office/drawing/2014/main" id="{2BFC310B-2BCE-6326-12D8-98382A14BD50}"/>
              </a:ext>
            </a:extLst>
          </p:cNvPr>
          <p:cNvSpPr/>
          <p:nvPr/>
        </p:nvSpPr>
        <p:spPr>
          <a:xfrm>
            <a:off x="2411730" y="2734357"/>
            <a:ext cx="2578100" cy="1477163"/>
          </a:xfrm>
          <a:prstGeom prst="hexagon">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Inclusive Education</a:t>
            </a:r>
          </a:p>
        </p:txBody>
      </p:sp>
    </p:spTree>
    <p:extLst>
      <p:ext uri="{BB962C8B-B14F-4D97-AF65-F5344CB8AC3E}">
        <p14:creationId xmlns:p14="http://schemas.microsoft.com/office/powerpoint/2010/main" val="3603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FBDF4-428F-7EE9-EB9E-60449E9F8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88BDD-8063-144C-C440-1E98FBF17612}"/>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5. </a:t>
            </a:r>
            <a:r>
              <a:rPr lang="en-US" sz="2800" b="1" dirty="0">
                <a:solidFill>
                  <a:srgbClr val="C00000"/>
                </a:solidFill>
                <a:latin typeface="Arial" panose="020B0604020202020204" pitchFamily="34" charset="0"/>
                <a:cs typeface="Arial" panose="020B0604020202020204" pitchFamily="34" charset="0"/>
              </a:rPr>
              <a:t>ASC: What’s different</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CA88EACB-8FA8-AD89-6269-787D8A90481A}"/>
              </a:ext>
            </a:extLst>
          </p:cNvPr>
          <p:cNvSpPr txBox="1">
            <a:spLocks/>
          </p:cNvSpPr>
          <p:nvPr/>
        </p:nvSpPr>
        <p:spPr>
          <a:xfrm>
            <a:off x="355600" y="1346199"/>
            <a:ext cx="5778500" cy="5726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b="1" dirty="0">
                <a:solidFill>
                  <a:srgbClr val="0070C0"/>
                </a:solidFill>
                <a:latin typeface="Calibri" panose="020F0502020204030204"/>
              </a:rPr>
              <a:t>The Offer</a:t>
            </a:r>
          </a:p>
          <a:p>
            <a:pPr lvl="1">
              <a:defRPr/>
            </a:pPr>
            <a:r>
              <a:rPr lang="en-US" sz="2100" dirty="0">
                <a:solidFill>
                  <a:srgbClr val="0070C0"/>
                </a:solidFill>
                <a:latin typeface="Calibri" panose="020F0502020204030204"/>
              </a:rPr>
              <a:t>Leaning into ‘skills’ (cf. Wingate 2006!)</a:t>
            </a:r>
          </a:p>
          <a:p>
            <a:pPr lvl="1">
              <a:defRPr/>
            </a:pPr>
            <a:r>
              <a:rPr lang="en-US" sz="2100" dirty="0">
                <a:solidFill>
                  <a:srgbClr val="0070C0"/>
                </a:solidFill>
                <a:latin typeface="Calibri" panose="020F0502020204030204"/>
              </a:rPr>
              <a:t>Three main streams, incl. </a:t>
            </a:r>
            <a:r>
              <a:rPr lang="en-US" sz="2100" b="1" dirty="0">
                <a:solidFill>
                  <a:srgbClr val="0070C0"/>
                </a:solidFill>
                <a:latin typeface="Calibri" panose="020F0502020204030204"/>
              </a:rPr>
              <a:t>Doctoral</a:t>
            </a:r>
            <a:r>
              <a:rPr lang="en-US" sz="2100" dirty="0">
                <a:solidFill>
                  <a:srgbClr val="0070C0"/>
                </a:solidFill>
                <a:latin typeface="Calibri" panose="020F0502020204030204"/>
              </a:rPr>
              <a:t> + </a:t>
            </a:r>
            <a:r>
              <a:rPr lang="en-US" sz="2100" b="1" dirty="0">
                <a:solidFill>
                  <a:srgbClr val="0070C0"/>
                </a:solidFill>
                <a:latin typeface="Calibri" panose="020F0502020204030204"/>
              </a:rPr>
              <a:t>Drop-ins</a:t>
            </a:r>
          </a:p>
          <a:p>
            <a:pPr lvl="1">
              <a:defRPr/>
            </a:pPr>
            <a:r>
              <a:rPr lang="en-US" sz="2100" b="1" dirty="0">
                <a:solidFill>
                  <a:srgbClr val="0070C0"/>
                </a:solidFill>
                <a:latin typeface="Calibri" panose="020F0502020204030204"/>
              </a:rPr>
              <a:t>Academic development </a:t>
            </a:r>
            <a:r>
              <a:rPr lang="en-US" sz="2100" dirty="0">
                <a:solidFill>
                  <a:srgbClr val="0070C0"/>
                </a:solidFill>
                <a:latin typeface="Calibri" panose="020F0502020204030204"/>
              </a:rPr>
              <a:t>work with subj. staff</a:t>
            </a:r>
          </a:p>
          <a:p>
            <a:pPr marL="0" indent="0">
              <a:buNone/>
              <a:defRPr/>
            </a:pPr>
            <a:endParaRPr lang="en-US" sz="2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Brand and the Discourse</a:t>
            </a:r>
          </a:p>
          <a:p>
            <a:pPr lvl="1">
              <a:defRPr/>
            </a:pPr>
            <a:r>
              <a:rPr lang="en-US" sz="2100" dirty="0">
                <a:solidFill>
                  <a:srgbClr val="0070C0"/>
                </a:solidFill>
                <a:latin typeface="Calibri" panose="020F0502020204030204"/>
              </a:rPr>
              <a:t>New look. New messages. Push on comms</a:t>
            </a:r>
          </a:p>
          <a:p>
            <a:pPr lvl="1">
              <a:defRPr/>
            </a:pPr>
            <a:r>
              <a:rPr lang="en-US" sz="2100" dirty="0">
                <a:solidFill>
                  <a:srgbClr val="0070C0"/>
                </a:solidFill>
                <a:latin typeface="Calibri" panose="020F0502020204030204"/>
              </a:rPr>
              <a:t>Language of</a:t>
            </a:r>
            <a:r>
              <a:rPr lang="en-US" sz="2100" i="1" dirty="0">
                <a:solidFill>
                  <a:srgbClr val="0070C0"/>
                </a:solidFill>
                <a:latin typeface="Calibri" panose="020F0502020204030204"/>
              </a:rPr>
              <a:t> levelling the playing field</a:t>
            </a:r>
            <a:r>
              <a:rPr lang="en-US" sz="2100" dirty="0">
                <a:solidFill>
                  <a:srgbClr val="0070C0"/>
                </a:solidFill>
                <a:latin typeface="Calibri" panose="020F0502020204030204"/>
              </a:rPr>
              <a:t>; </a:t>
            </a:r>
            <a:r>
              <a:rPr lang="en-US" sz="2100" i="1" dirty="0">
                <a:solidFill>
                  <a:srgbClr val="0070C0"/>
                </a:solidFill>
                <a:latin typeface="Calibri" panose="020F0502020204030204"/>
              </a:rPr>
              <a:t>demystifying</a:t>
            </a:r>
            <a:r>
              <a:rPr lang="en-US" sz="2100" dirty="0">
                <a:solidFill>
                  <a:srgbClr val="0070C0"/>
                </a:solidFill>
                <a:latin typeface="Calibri" panose="020F0502020204030204"/>
              </a:rPr>
              <a:t>; </a:t>
            </a:r>
            <a:r>
              <a:rPr lang="en-US" sz="2100" i="1" dirty="0">
                <a:solidFill>
                  <a:srgbClr val="0070C0"/>
                </a:solidFill>
                <a:latin typeface="Calibri" panose="020F0502020204030204"/>
              </a:rPr>
              <a:t>transitions</a:t>
            </a:r>
            <a:r>
              <a:rPr lang="en-US" sz="2100" dirty="0">
                <a:solidFill>
                  <a:srgbClr val="0070C0"/>
                </a:solidFill>
                <a:latin typeface="Calibri" panose="020F0502020204030204"/>
              </a:rPr>
              <a:t>; </a:t>
            </a:r>
            <a:r>
              <a:rPr lang="en-US" sz="2100" i="1" dirty="0">
                <a:solidFill>
                  <a:srgbClr val="0070C0"/>
                </a:solidFill>
                <a:latin typeface="Calibri" panose="020F0502020204030204"/>
              </a:rPr>
              <a:t>equity; inclusivity</a:t>
            </a:r>
          </a:p>
          <a:p>
            <a:pPr marL="0" indent="0">
              <a:buNone/>
              <a:defRPr/>
            </a:pPr>
            <a:endParaRPr lang="en-US" sz="1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Strategy</a:t>
            </a:r>
          </a:p>
          <a:p>
            <a:pPr lvl="1">
              <a:defRPr/>
            </a:pPr>
            <a:r>
              <a:rPr lang="en-US" sz="2100" dirty="0">
                <a:solidFill>
                  <a:srgbClr val="0070C0"/>
                </a:solidFill>
                <a:latin typeface="Calibri" panose="020F0502020204030204"/>
              </a:rPr>
              <a:t>New collaborations </a:t>
            </a:r>
            <a:r>
              <a:rPr lang="en-US" sz="2100" b="1" i="1" dirty="0">
                <a:solidFill>
                  <a:srgbClr val="0070C0"/>
                </a:solidFill>
                <a:latin typeface="Calibri" panose="020F0502020204030204"/>
              </a:rPr>
              <a:t>within</a:t>
            </a:r>
            <a:r>
              <a:rPr lang="en-US" sz="2100" dirty="0">
                <a:solidFill>
                  <a:srgbClr val="0070C0"/>
                </a:solidFill>
                <a:latin typeface="Calibri" panose="020F0502020204030204"/>
              </a:rPr>
              <a:t> – </a:t>
            </a:r>
            <a:r>
              <a:rPr lang="en-US" sz="2100" i="1" dirty="0">
                <a:solidFill>
                  <a:srgbClr val="0070C0"/>
                </a:solidFill>
                <a:latin typeface="Calibri" panose="020F0502020204030204"/>
              </a:rPr>
              <a:t>E.g.</a:t>
            </a:r>
            <a:r>
              <a:rPr lang="en-US" sz="2100" dirty="0">
                <a:solidFill>
                  <a:srgbClr val="0070C0"/>
                </a:solidFill>
                <a:latin typeface="Calibri" panose="020F0502020204030204"/>
              </a:rPr>
              <a:t> Digital Developers; Researcher Development</a:t>
            </a:r>
          </a:p>
          <a:p>
            <a:pPr lvl="1">
              <a:defRPr/>
            </a:pPr>
            <a:r>
              <a:rPr lang="en-US" sz="2100" dirty="0">
                <a:solidFill>
                  <a:srgbClr val="0070C0"/>
                </a:solidFill>
                <a:latin typeface="Calibri" panose="020F0502020204030204"/>
              </a:rPr>
              <a:t>New collaborations </a:t>
            </a:r>
            <a:r>
              <a:rPr lang="en-US" sz="2100" b="1" i="1" dirty="0">
                <a:solidFill>
                  <a:srgbClr val="0070C0"/>
                </a:solidFill>
                <a:latin typeface="Calibri" panose="020F0502020204030204"/>
              </a:rPr>
              <a:t>across</a:t>
            </a:r>
            <a:r>
              <a:rPr lang="en-US" sz="2100" dirty="0">
                <a:solidFill>
                  <a:srgbClr val="0070C0"/>
                </a:solidFill>
                <a:latin typeface="Calibri" panose="020F0502020204030204"/>
              </a:rPr>
              <a:t> – Going in at Dept / School / Faculty level</a:t>
            </a:r>
          </a:p>
          <a:p>
            <a:pPr lvl="1">
              <a:defRPr/>
            </a:pPr>
            <a:r>
              <a:rPr lang="en-US" sz="2100" dirty="0">
                <a:solidFill>
                  <a:srgbClr val="0070C0"/>
                </a:solidFill>
                <a:latin typeface="Calibri" panose="020F0502020204030204"/>
              </a:rPr>
              <a:t>Strategic ‘</a:t>
            </a:r>
            <a:r>
              <a:rPr lang="en-US" sz="2100" b="1" dirty="0">
                <a:solidFill>
                  <a:srgbClr val="0070C0"/>
                </a:solidFill>
                <a:latin typeface="Calibri" panose="020F0502020204030204"/>
              </a:rPr>
              <a:t>infiltration</a:t>
            </a:r>
            <a:r>
              <a:rPr lang="en-US" sz="2100" dirty="0">
                <a:solidFill>
                  <a:srgbClr val="0070C0"/>
                </a:solidFill>
                <a:latin typeface="Calibri" panose="020F0502020204030204"/>
              </a:rPr>
              <a:t>’ into University projects – </a:t>
            </a:r>
            <a:r>
              <a:rPr lang="en-US" sz="2100" i="1" dirty="0">
                <a:solidFill>
                  <a:srgbClr val="0070C0"/>
                </a:solidFill>
                <a:latin typeface="Calibri" panose="020F0502020204030204"/>
              </a:rPr>
              <a:t>E.g.</a:t>
            </a:r>
            <a:r>
              <a:rPr lang="en-US" sz="2100" dirty="0">
                <a:solidFill>
                  <a:srgbClr val="0070C0"/>
                </a:solidFill>
                <a:latin typeface="Calibri" panose="020F0502020204030204"/>
              </a:rPr>
              <a:t> UG </a:t>
            </a:r>
            <a:r>
              <a:rPr lang="en-US" sz="2100" dirty="0" err="1">
                <a:solidFill>
                  <a:srgbClr val="0070C0"/>
                </a:solidFill>
                <a:latin typeface="Calibri" panose="020F0502020204030204"/>
              </a:rPr>
              <a:t>Programme</a:t>
            </a:r>
            <a:r>
              <a:rPr lang="en-US" sz="2100" dirty="0">
                <a:solidFill>
                  <a:srgbClr val="0070C0"/>
                </a:solidFill>
                <a:latin typeface="Calibri" panose="020F0502020204030204"/>
              </a:rPr>
              <a:t> Design; Graduate Attributes</a:t>
            </a:r>
          </a:p>
          <a:p>
            <a:pPr marL="0" indent="0">
              <a:buNone/>
              <a:defRPr/>
            </a:pPr>
            <a:endParaRPr lang="en-US" sz="1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Collective Sense of Self</a:t>
            </a:r>
          </a:p>
          <a:p>
            <a:pPr lvl="1">
              <a:defRPr/>
            </a:pPr>
            <a:r>
              <a:rPr lang="en-US" sz="2100" dirty="0">
                <a:solidFill>
                  <a:srgbClr val="0070C0"/>
                </a:solidFill>
                <a:latin typeface="Calibri" panose="020F0502020204030204"/>
              </a:rPr>
              <a:t>Greater symbolic capital – Directly + by proxy</a:t>
            </a:r>
          </a:p>
          <a:p>
            <a:pPr lvl="1">
              <a:defRPr/>
            </a:pPr>
            <a:r>
              <a:rPr lang="en-US" sz="2100" dirty="0">
                <a:solidFill>
                  <a:srgbClr val="0070C0"/>
                </a:solidFill>
                <a:latin typeface="Calibri" panose="020F0502020204030204"/>
              </a:rPr>
              <a:t>Greater confidence – To propose; to challenge</a:t>
            </a:r>
          </a:p>
        </p:txBody>
      </p:sp>
      <p:pic>
        <p:nvPicPr>
          <p:cNvPr id="4" name="Picture 3" descr="A butterfly emerging from a cocoon&#10;&#10;AI-generated content may be incorrect.">
            <a:extLst>
              <a:ext uri="{FF2B5EF4-FFF2-40B4-BE49-F238E27FC236}">
                <a16:creationId xmlns:a16="http://schemas.microsoft.com/office/drawing/2014/main" id="{4C398FE5-546D-4D8B-4DB6-BCF403E44A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3448"/>
            <a:ext cx="6096000" cy="6871447"/>
          </a:xfrm>
          <a:prstGeom prst="rect">
            <a:avLst/>
          </a:prstGeom>
        </p:spPr>
      </p:pic>
      <p:sp>
        <p:nvSpPr>
          <p:cNvPr id="5" name="TextBox 4">
            <a:extLst>
              <a:ext uri="{FF2B5EF4-FFF2-40B4-BE49-F238E27FC236}">
                <a16:creationId xmlns:a16="http://schemas.microsoft.com/office/drawing/2014/main" id="{0FC4F0B1-A1F5-E553-9944-4EAE08CE0BEA}"/>
              </a:ext>
            </a:extLst>
          </p:cNvPr>
          <p:cNvSpPr txBox="1"/>
          <p:nvPr/>
        </p:nvSpPr>
        <p:spPr>
          <a:xfrm>
            <a:off x="6997700" y="6574874"/>
            <a:ext cx="5194300" cy="230832"/>
          </a:xfrm>
          <a:prstGeom prst="rect">
            <a:avLst/>
          </a:prstGeom>
          <a:noFill/>
        </p:spPr>
        <p:txBody>
          <a:bodyPr wrap="square" rtlCol="0">
            <a:spAutoFit/>
          </a:bodyPr>
          <a:lstStyle/>
          <a:p>
            <a:pPr algn="r"/>
            <a:r>
              <a:rPr lang="en-US" sz="900">
                <a:solidFill>
                  <a:schemeClr val="bg1"/>
                </a:solidFill>
                <a:hlinkClick r:id="rId4" tooltip="https://www.flickr.com/photos/sidm/4813665260/">
                  <a:extLst>
                    <a:ext uri="{A12FA001-AC4F-418D-AE19-62706E023703}">
                      <ahyp:hlinkClr xmlns:ahyp="http://schemas.microsoft.com/office/drawing/2018/hyperlinkcolor" val="tx"/>
                    </a:ext>
                  </a:extLst>
                </a:hlinkClick>
              </a:rPr>
              <a:t>This Photo</a:t>
            </a:r>
            <a:r>
              <a:rPr lang="en-US" sz="900">
                <a:solidFill>
                  <a:schemeClr val="bg1"/>
                </a:solidFill>
              </a:rPr>
              <a:t> by Unknown Author is licensed under </a:t>
            </a:r>
            <a:r>
              <a:rPr lang="en-US" sz="90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a:solidFill>
                <a:schemeClr val="bg1"/>
              </a:solidFill>
            </a:endParaRPr>
          </a:p>
        </p:txBody>
      </p:sp>
    </p:spTree>
    <p:extLst>
      <p:ext uri="{BB962C8B-B14F-4D97-AF65-F5344CB8AC3E}">
        <p14:creationId xmlns:p14="http://schemas.microsoft.com/office/powerpoint/2010/main" val="7547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animEffect transition="in" filter="fade">
                                      <p:cBhvr>
                                        <p:cTn id="7" dur="500"/>
                                        <p:tgtEl>
                                          <p:spTgt spid="6">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5" end="15"/>
                                            </p:txEl>
                                          </p:spTgt>
                                        </p:tgtEl>
                                        <p:attrNameLst>
                                          <p:attrName>style.visibility</p:attrName>
                                        </p:attrNameLst>
                                      </p:cBhvr>
                                      <p:to>
                                        <p:strVal val="visible"/>
                                      </p:to>
                                    </p:set>
                                    <p:animEffect transition="in" filter="fade">
                                      <p:cBhvr>
                                        <p:cTn id="12" dur="500"/>
                                        <p:tgtEl>
                                          <p:spTgt spid="6">
                                            <p:txEl>
                                              <p:pRg st="15" end="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6" end="16"/>
                                            </p:txEl>
                                          </p:spTgt>
                                        </p:tgtEl>
                                        <p:attrNameLst>
                                          <p:attrName>style.visibility</p:attrName>
                                        </p:attrNameLst>
                                      </p:cBhvr>
                                      <p:to>
                                        <p:strVal val="visible"/>
                                      </p:to>
                                    </p:set>
                                    <p:animEffect transition="in" filter="fade">
                                      <p:cBhvr>
                                        <p:cTn id="1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6E4A-7C5D-4E74-EDBB-FA3EFCF87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8E30B-6A9B-780B-B4F5-AFD7FD1D16DA}"/>
              </a:ext>
            </a:extLst>
          </p:cNvPr>
          <p:cNvSpPr txBox="1">
            <a:spLocks/>
          </p:cNvSpPr>
          <p:nvPr/>
        </p:nvSpPr>
        <p:spPr>
          <a:xfrm>
            <a:off x="6306671" y="365125"/>
            <a:ext cx="5768787"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6. </a:t>
            </a:r>
            <a:r>
              <a:rPr lang="en-US" sz="2800" b="1" dirty="0">
                <a:solidFill>
                  <a:srgbClr val="C00000"/>
                </a:solidFill>
                <a:latin typeface="Arial" panose="020B0604020202020204" pitchFamily="34" charset="0"/>
                <a:cs typeface="Arial" panose="020B0604020202020204" pitchFamily="34" charset="0"/>
              </a:rPr>
              <a:t>ASC: What’s next</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51413648-B74F-02F8-E376-68E0A1F2AD1B}"/>
              </a:ext>
            </a:extLst>
          </p:cNvPr>
          <p:cNvSpPr txBox="1">
            <a:spLocks/>
          </p:cNvSpPr>
          <p:nvPr/>
        </p:nvSpPr>
        <p:spPr>
          <a:xfrm>
            <a:off x="6306670" y="1346200"/>
            <a:ext cx="5885330" cy="538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200" b="1" dirty="0">
                <a:solidFill>
                  <a:srgbClr val="0070C0"/>
                </a:solidFill>
                <a:latin typeface="Calibri" panose="020F0502020204030204"/>
              </a:rPr>
              <a:t>Projects – and in the pipeline (e.g.)</a:t>
            </a:r>
          </a:p>
          <a:p>
            <a:pPr lvl="1">
              <a:defRPr/>
            </a:pPr>
            <a:r>
              <a:rPr lang="en-US" sz="2000" dirty="0">
                <a:solidFill>
                  <a:srgbClr val="0070C0"/>
                </a:solidFill>
                <a:latin typeface="Calibri" panose="020F0502020204030204"/>
              </a:rPr>
              <a:t>Communicating Your Science</a:t>
            </a:r>
          </a:p>
          <a:p>
            <a:pPr lvl="1">
              <a:defRPr/>
            </a:pPr>
            <a:r>
              <a:rPr lang="en-US" sz="2000" dirty="0">
                <a:solidFill>
                  <a:srgbClr val="0070C0"/>
                </a:solidFill>
                <a:latin typeface="Calibri" panose="020F0502020204030204"/>
              </a:rPr>
              <a:t>School-wide integration – School of Education</a:t>
            </a:r>
          </a:p>
          <a:p>
            <a:pPr lvl="1">
              <a:defRPr/>
            </a:pPr>
            <a:r>
              <a:rPr lang="en-US" sz="2000" dirty="0">
                <a:solidFill>
                  <a:srgbClr val="0070C0"/>
                </a:solidFill>
                <a:latin typeface="Calibri" panose="020F0502020204030204"/>
              </a:rPr>
              <a:t>Staff-facing integration work – Sport; History</a:t>
            </a:r>
          </a:p>
          <a:p>
            <a:pPr marL="0" indent="0">
              <a:buNone/>
              <a:defRPr/>
            </a:pPr>
            <a:endParaRPr lang="en-US" sz="500" dirty="0">
              <a:solidFill>
                <a:srgbClr val="0070C0"/>
              </a:solidFill>
              <a:latin typeface="Calibri" panose="020F0502020204030204"/>
            </a:endParaRPr>
          </a:p>
          <a:p>
            <a:pPr marL="0" indent="0">
              <a:buNone/>
              <a:defRPr/>
            </a:pPr>
            <a:r>
              <a:rPr lang="en-US" sz="2200" b="1" dirty="0">
                <a:solidFill>
                  <a:srgbClr val="0070C0"/>
                </a:solidFill>
                <a:latin typeface="Calibri" panose="020F0502020204030204"/>
              </a:rPr>
              <a:t>Closer collaboration with </a:t>
            </a:r>
            <a:r>
              <a:rPr lang="en-US" sz="2200" b="1" i="1" dirty="0">
                <a:solidFill>
                  <a:srgbClr val="0070C0"/>
                </a:solidFill>
                <a:latin typeface="Calibri" panose="020F0502020204030204"/>
              </a:rPr>
              <a:t>Academic Transitions</a:t>
            </a:r>
          </a:p>
          <a:p>
            <a:pPr lvl="1">
              <a:defRPr/>
            </a:pPr>
            <a:r>
              <a:rPr lang="en-US" sz="2000" dirty="0">
                <a:solidFill>
                  <a:srgbClr val="0070C0"/>
                </a:solidFill>
                <a:latin typeface="Calibri" panose="020F0502020204030204"/>
              </a:rPr>
              <a:t>Bringing international student and WP student thinking, strategy and practices closer together</a:t>
            </a:r>
          </a:p>
          <a:p>
            <a:pPr marL="0" indent="0">
              <a:buNone/>
              <a:defRPr/>
            </a:pPr>
            <a:endParaRPr lang="en-US" sz="500" b="1" dirty="0">
              <a:solidFill>
                <a:srgbClr val="0070C0"/>
              </a:solidFill>
              <a:latin typeface="Calibri" panose="020F0502020204030204"/>
            </a:endParaRPr>
          </a:p>
          <a:p>
            <a:pPr marL="0" indent="0">
              <a:buNone/>
              <a:defRPr/>
            </a:pPr>
            <a:r>
              <a:rPr lang="en-US" sz="2200" b="1" dirty="0">
                <a:solidFill>
                  <a:srgbClr val="0070C0"/>
                </a:solidFill>
                <a:latin typeface="Calibri" panose="020F0502020204030204"/>
              </a:rPr>
              <a:t>Proposal for subject staff-led model</a:t>
            </a:r>
          </a:p>
          <a:p>
            <a:pPr lvl="1">
              <a:defRPr/>
            </a:pPr>
            <a:r>
              <a:rPr lang="en-US" sz="2000" dirty="0">
                <a:solidFill>
                  <a:srgbClr val="0070C0"/>
                </a:solidFill>
                <a:latin typeface="Calibri" panose="020F0502020204030204"/>
              </a:rPr>
              <a:t>ASC/AT-mediated but Dept/Faculty-led model for working with staff on integrating ALL(S) (cf. Anson &amp; Flash 2021; Flash 2021)</a:t>
            </a:r>
          </a:p>
          <a:p>
            <a:pPr lvl="1">
              <a:defRPr/>
            </a:pPr>
            <a:r>
              <a:rPr lang="en-US" sz="2000" dirty="0">
                <a:solidFill>
                  <a:srgbClr val="0070C0"/>
                </a:solidFill>
                <a:latin typeface="Calibri" panose="020F0502020204030204"/>
              </a:rPr>
              <a:t>Speaks esp. to WP agenda + moves to lower IELTS entry scores to increase recruitment</a:t>
            </a:r>
          </a:p>
        </p:txBody>
      </p:sp>
      <p:pic>
        <p:nvPicPr>
          <p:cNvPr id="7" name="Picture 6" descr="A picture containing outdoor, landscape, nature, sky&#10;&#10;Description automatically generated">
            <a:extLst>
              <a:ext uri="{FF2B5EF4-FFF2-40B4-BE49-F238E27FC236}">
                <a16:creationId xmlns:a16="http://schemas.microsoft.com/office/drawing/2014/main" id="{FD0C6484-4C02-C430-B974-ED0BE5CA37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304613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501C-DAF7-2397-6264-584259380BC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2717382-9823-575C-B234-AD1F8B9704A7}"/>
              </a:ext>
            </a:extLst>
          </p:cNvPr>
          <p:cNvSpPr txBox="1">
            <a:spLocks/>
          </p:cNvSpPr>
          <p:nvPr/>
        </p:nvSpPr>
        <p:spPr>
          <a:xfrm>
            <a:off x="558798" y="2045369"/>
            <a:ext cx="10141285" cy="1180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schemeClr val="bg1"/>
                </a:solidFill>
                <a:latin typeface="Arial" panose="020B0604020202020204" pitchFamily="34" charset="0"/>
                <a:cs typeface="Arial" panose="020B0604020202020204" pitchFamily="34" charset="0"/>
              </a:rPr>
              <a:t>Closing Reflections on Aids to Progress</a:t>
            </a:r>
            <a:endParaRPr kumimoji="0" lang="en-US" sz="4000" b="0" i="0" u="none" strike="noStrike" kern="1200" cap="none" spc="0" normalizeH="0" baseline="0" noProof="0" dirty="0">
              <a:ln>
                <a:noFill/>
              </a:ln>
              <a:solidFill>
                <a:schemeClr val="bg1"/>
              </a:solidFill>
              <a:effectLst/>
              <a:uLnTx/>
              <a:uFillTx/>
              <a:latin typeface="Calibri" panose="020F0502020204030204"/>
            </a:endParaRPr>
          </a:p>
        </p:txBody>
      </p:sp>
      <p:sp>
        <p:nvSpPr>
          <p:cNvPr id="3" name="Content Placeholder 2">
            <a:extLst>
              <a:ext uri="{FF2B5EF4-FFF2-40B4-BE49-F238E27FC236}">
                <a16:creationId xmlns:a16="http://schemas.microsoft.com/office/drawing/2014/main" id="{29E28A1A-0173-9583-5C72-61DEC37974E1}"/>
              </a:ext>
            </a:extLst>
          </p:cNvPr>
          <p:cNvSpPr txBox="1">
            <a:spLocks/>
          </p:cNvSpPr>
          <p:nvPr/>
        </p:nvSpPr>
        <p:spPr>
          <a:xfrm>
            <a:off x="558799" y="3225800"/>
            <a:ext cx="10542338" cy="1180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chemeClr val="bg1"/>
                </a:solidFill>
                <a:latin typeface="Arial" panose="020B0604020202020204" pitchFamily="34" charset="0"/>
                <a:cs typeface="Arial" panose="020B0604020202020204" pitchFamily="34" charset="0"/>
              </a:rPr>
              <a:t>(without pretending there are easy answers in the current climate...)</a:t>
            </a:r>
            <a:endParaRPr kumimoji="0" lang="en-US" sz="2400" b="0"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41939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6DEA3B-8C79-14A7-C735-5E1D4F0982F2}"/>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A4A1DCBC-0E1C-76D4-3C35-E2779B11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3F741150-A558-7F0C-B803-A0B389453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CF76167A-90DE-FF3B-B7F7-F975DDB16C5B}"/>
              </a:ext>
            </a:extLst>
          </p:cNvPr>
          <p:cNvSpPr txBox="1">
            <a:spLocks/>
          </p:cNvSpPr>
          <p:nvPr/>
        </p:nvSpPr>
        <p:spPr>
          <a:xfrm>
            <a:off x="6629400" y="2514600"/>
            <a:ext cx="5163672"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Acknowledging that times are turbulent again...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b="1" noProof="0" dirty="0">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...Some (temporary?) notes-to-self of local optimism:</a:t>
            </a:r>
            <a:endParaRPr lang="en-US" sz="3600" b="1" noProof="0" dirty="0">
              <a:solidFill>
                <a:prstClr val="black"/>
              </a:solidFill>
              <a:latin typeface="Calibri" panose="020F0502020204030204"/>
            </a:endParaRPr>
          </a:p>
        </p:txBody>
      </p:sp>
      <p:pic>
        <p:nvPicPr>
          <p:cNvPr id="8" name="Picture 7" descr="A boat in the sea&#10;&#10;AI-generated content may be incorrect.">
            <a:extLst>
              <a:ext uri="{FF2B5EF4-FFF2-40B4-BE49-F238E27FC236}">
                <a16:creationId xmlns:a16="http://schemas.microsoft.com/office/drawing/2014/main" id="{F5437018-4EB3-55A2-6765-5B1418BAFF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 y="0"/>
            <a:ext cx="6210301" cy="6858000"/>
          </a:xfrm>
          <a:prstGeom prst="rect">
            <a:avLst/>
          </a:prstGeom>
        </p:spPr>
      </p:pic>
      <p:sp>
        <p:nvSpPr>
          <p:cNvPr id="10" name="TextBox 9">
            <a:extLst>
              <a:ext uri="{FF2B5EF4-FFF2-40B4-BE49-F238E27FC236}">
                <a16:creationId xmlns:a16="http://schemas.microsoft.com/office/drawing/2014/main" id="{277CC511-CDA4-8B1C-C2A7-D35E6B34A06B}"/>
              </a:ext>
            </a:extLst>
          </p:cNvPr>
          <p:cNvSpPr txBox="1"/>
          <p:nvPr/>
        </p:nvSpPr>
        <p:spPr>
          <a:xfrm>
            <a:off x="0" y="6627168"/>
            <a:ext cx="4349418" cy="230832"/>
          </a:xfrm>
          <a:prstGeom prst="rect">
            <a:avLst/>
          </a:prstGeom>
          <a:noFill/>
        </p:spPr>
        <p:txBody>
          <a:bodyPr wrap="square" rtlCol="0">
            <a:spAutoFit/>
          </a:bodyPr>
          <a:lstStyle/>
          <a:p>
            <a:r>
              <a:rPr lang="en-US" sz="900" dirty="0">
                <a:solidFill>
                  <a:schemeClr val="bg1"/>
                </a:solidFill>
                <a:hlinkClick r:id="rId4" tooltip="https://www.flickr.com/photos/defenceimages/8675799490">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1"/>
              </a:solidFill>
            </a:endParaRPr>
          </a:p>
        </p:txBody>
      </p:sp>
    </p:spTree>
    <p:extLst>
      <p:ext uri="{BB962C8B-B14F-4D97-AF65-F5344CB8AC3E}">
        <p14:creationId xmlns:p14="http://schemas.microsoft.com/office/powerpoint/2010/main" val="1377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7B2F3-9F3D-66C7-5F27-23F9E50AA55A}"/>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4A32ED7B-6178-D7DD-D66A-9136BB36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C7EBBD59-D8BE-B38C-3C12-55A79BACF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AA844724-9FC5-2AB9-195A-A0593C08C606}"/>
              </a:ext>
            </a:extLst>
          </p:cNvPr>
          <p:cNvSpPr txBox="1">
            <a:spLocks/>
          </p:cNvSpPr>
          <p:nvPr/>
        </p:nvSpPr>
        <p:spPr>
          <a:xfrm>
            <a:off x="599694" y="2514600"/>
            <a:ext cx="4785360" cy="4343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Thankful for our current ecosystem</a:t>
            </a:r>
            <a:r>
              <a:rPr lang="en-US" sz="3600" b="1" noProof="0" dirty="0">
                <a:solidFill>
                  <a:prstClr val="black"/>
                </a:solidFill>
                <a:latin typeface="Calibri" panose="020F0502020204030204"/>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Academic contracts</a:t>
            </a:r>
            <a:r>
              <a:rPr kumimoji="0" lang="en-US" sz="3600" b="1" u="none" strike="noStrike" kern="1200" cap="none" spc="0" normalizeH="0" baseline="0" noProof="0" dirty="0">
                <a:ln>
                  <a:noFill/>
                </a:ln>
                <a:solidFill>
                  <a:prstClr val="black"/>
                </a:solidFill>
                <a:effectLst/>
                <a:uLnTx/>
                <a:uFillTx/>
                <a:latin typeface="Calibri" panose="020F0502020204030204"/>
              </a:rPr>
              <a:t>. Time for scholarship. Invested colleagues. Allies in high places. Central to strategy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u="none" strike="noStrike" kern="1200" cap="none" spc="0" normalizeH="0" baseline="0" noProof="0" dirty="0">
                <a:ln>
                  <a:noFill/>
                </a:ln>
                <a:solidFill>
                  <a:prstClr val="black"/>
                </a:solidFill>
                <a:effectLst/>
                <a:uLnTx/>
                <a:uFillTx/>
                <a:latin typeface="Calibri" panose="020F0502020204030204"/>
              </a:rPr>
              <a:t>(at the moment...)</a:t>
            </a:r>
            <a:endParaRPr kumimoji="0" lang="en-US" sz="2400" b="0" u="none" strike="noStrike" kern="1200" cap="none" spc="0" normalizeH="0" baseline="0" noProof="0" dirty="0">
              <a:ln>
                <a:noFill/>
              </a:ln>
              <a:solidFill>
                <a:prstClr val="black"/>
              </a:solidFill>
              <a:effectLst/>
              <a:uLnTx/>
              <a:uFillTx/>
              <a:latin typeface="Calibri" panose="020F0502020204030204"/>
            </a:endParaRPr>
          </a:p>
        </p:txBody>
      </p:sp>
      <p:pic>
        <p:nvPicPr>
          <p:cNvPr id="6" name="Picture 5" descr="A green forest with tall bamboo trees&#10;&#10;AI-generated content may be incorrect.">
            <a:extLst>
              <a:ext uri="{FF2B5EF4-FFF2-40B4-BE49-F238E27FC236}">
                <a16:creationId xmlns:a16="http://schemas.microsoft.com/office/drawing/2014/main" id="{4E104956-5B04-B6B9-2E41-F2816ECF2B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
            <a:ext cx="6096000" cy="6857999"/>
          </a:xfrm>
          <a:prstGeom prst="rect">
            <a:avLst/>
          </a:prstGeom>
        </p:spPr>
      </p:pic>
    </p:spTree>
    <p:extLst>
      <p:ext uri="{BB962C8B-B14F-4D97-AF65-F5344CB8AC3E}">
        <p14:creationId xmlns:p14="http://schemas.microsoft.com/office/powerpoint/2010/main" val="32266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AACC0-1409-9819-8877-D136040B4BAA}"/>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6CB730FB-05EB-23AD-891F-D3EE1A17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EA151A70-F835-ACAE-2D98-FBD0D1A8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485D51D-F638-22B1-C5C5-0F80F4A30AD5}"/>
              </a:ext>
            </a:extLst>
          </p:cNvPr>
          <p:cNvSpPr txBox="1">
            <a:spLocks/>
          </p:cNvSpPr>
          <p:nvPr/>
        </p:nvSpPr>
        <p:spPr>
          <a:xfrm>
            <a:off x="6508376" y="2514600"/>
            <a:ext cx="5419164"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Context shapes but does not define</a:t>
            </a:r>
            <a:r>
              <a:rPr lang="en-US" sz="3600" b="1" noProof="0" dirty="0">
                <a:solidFill>
                  <a:prstClr val="black"/>
                </a:solidFill>
                <a:latin typeface="Calibri" panose="020F0502020204030204"/>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u="none" strike="noStrike" kern="1200" cap="none" spc="0" normalizeH="0" baseline="0" noProof="0" dirty="0">
                <a:ln>
                  <a:noFill/>
                </a:ln>
                <a:solidFill>
                  <a:prstClr val="black"/>
                </a:solidFill>
                <a:effectLst/>
                <a:uLnTx/>
                <a:uFillTx/>
                <a:latin typeface="Calibri" panose="020F0502020204030204"/>
              </a:rPr>
              <a:t>We do have Agency. Ability. </a:t>
            </a:r>
            <a:r>
              <a:rPr lang="en-US" sz="3600" b="1" dirty="0">
                <a:solidFill>
                  <a:prstClr val="black"/>
                </a:solidFill>
                <a:latin typeface="Calibri" panose="020F0502020204030204"/>
              </a:rPr>
              <a:t>Opportunity</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kumimoji="0" lang="en-US" sz="3600" b="0" u="none" strike="noStrike" kern="1200" cap="none" spc="0" normalizeH="0" baseline="0" noProof="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descr="A close-up of a person's hands working on a pottery wheel&#10;&#10;AI-generated content may be incorrect.">
            <a:extLst>
              <a:ext uri="{FF2B5EF4-FFF2-40B4-BE49-F238E27FC236}">
                <a16:creationId xmlns:a16="http://schemas.microsoft.com/office/drawing/2014/main" id="{E4F1DC1F-A920-0968-D33C-E665B57009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9" y="0"/>
            <a:ext cx="6092951" cy="6858000"/>
          </a:xfrm>
          <a:prstGeom prst="rect">
            <a:avLst/>
          </a:prstGeom>
        </p:spPr>
      </p:pic>
    </p:spTree>
    <p:extLst>
      <p:ext uri="{BB962C8B-B14F-4D97-AF65-F5344CB8AC3E}">
        <p14:creationId xmlns:p14="http://schemas.microsoft.com/office/powerpoint/2010/main" val="16657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C3AF0A-3DD8-5A77-E5DE-643E444231D3}"/>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CCD22EBA-402D-1CA2-C734-B3B79E14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A442CA29-64FC-009B-FA8B-153020022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13F30DE-8D77-796C-D829-7C5E3CDB2FB8}"/>
              </a:ext>
            </a:extLst>
          </p:cNvPr>
          <p:cNvSpPr txBox="1">
            <a:spLocks/>
          </p:cNvSpPr>
          <p:nvPr/>
        </p:nvSpPr>
        <p:spPr>
          <a:xfrm>
            <a:off x="599694" y="2514600"/>
            <a:ext cx="478536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noProof="0" dirty="0">
                <a:solidFill>
                  <a:prstClr val="black"/>
                </a:solidFill>
                <a:latin typeface="Calibri" panose="020F0502020204030204"/>
              </a:rPr>
              <a:t>Flex.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Position(</a:t>
            </a:r>
            <a:r>
              <a:rPr lang="en-US" sz="3600" b="1" dirty="0" err="1">
                <a:solidFill>
                  <a:prstClr val="black"/>
                </a:solidFill>
                <a:latin typeface="Calibri" panose="020F0502020204030204"/>
              </a:rPr>
              <a:t>ing</a:t>
            </a:r>
            <a:r>
              <a:rPr lang="en-US" sz="3600" b="1" dirty="0">
                <a:solidFill>
                  <a:prstClr val="black"/>
                </a:solidFill>
                <a:latin typeface="Calibri" panose="020F0502020204030204"/>
              </a:rPr>
              <a:t>) matters </a:t>
            </a:r>
            <a:r>
              <a:rPr lang="en-US" sz="3600" b="1" noProof="0" dirty="0">
                <a:solidFill>
                  <a:prstClr val="black"/>
                </a:solidFill>
                <a:latin typeface="Calibri" panose="020F0502020204030204"/>
              </a:rPr>
              <a:t>but so does </a:t>
            </a:r>
            <a:r>
              <a:rPr lang="en-US" sz="3600" b="1" i="1" noProof="0" dirty="0">
                <a:solidFill>
                  <a:prstClr val="black"/>
                </a:solidFill>
                <a:latin typeface="Calibri" panose="020F0502020204030204"/>
              </a:rPr>
              <a:t>pivoting</a:t>
            </a:r>
            <a:r>
              <a:rPr lang="en-US" sz="3600" b="1" noProof="0" dirty="0">
                <a:solidFill>
                  <a:prstClr val="black"/>
                </a:solidFill>
                <a:latin typeface="Calibri" panose="020F0502020204030204"/>
              </a:rPr>
              <a:t>.</a:t>
            </a:r>
            <a:endParaRPr kumimoji="0" lang="en-US" sz="3600" b="0" u="none" strike="noStrike" kern="1200" cap="none" spc="0" normalizeH="0" baseline="0" noProof="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low angle view of a skyscraper&#10;&#10;AI-generated content may be incorrect.">
            <a:extLst>
              <a:ext uri="{FF2B5EF4-FFF2-40B4-BE49-F238E27FC236}">
                <a16:creationId xmlns:a16="http://schemas.microsoft.com/office/drawing/2014/main" id="{C4D088BC-9201-E71D-BABC-7778D99214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1699" y="0"/>
            <a:ext cx="6207251" cy="6858000"/>
          </a:xfrm>
          <a:prstGeom prst="rect">
            <a:avLst/>
          </a:prstGeom>
        </p:spPr>
      </p:pic>
    </p:spTree>
    <p:extLst>
      <p:ext uri="{BB962C8B-B14F-4D97-AF65-F5344CB8AC3E}">
        <p14:creationId xmlns:p14="http://schemas.microsoft.com/office/powerpoint/2010/main" val="3155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006732-4428-C6B2-36A9-2D3625B401FA}"/>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9D886804-A96D-452B-71FD-B1E481509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6F9C43DD-4E12-A83E-00C2-501CAD1E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2792B6AC-0570-2DE7-F714-2C3C7D1B6E3D}"/>
              </a:ext>
            </a:extLst>
          </p:cNvPr>
          <p:cNvSpPr txBox="1">
            <a:spLocks/>
          </p:cNvSpPr>
          <p:nvPr/>
        </p:nvSpPr>
        <p:spPr>
          <a:xfrm>
            <a:off x="6252882" y="2514600"/>
            <a:ext cx="5782236"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noProof="0" dirty="0">
                <a:solidFill>
                  <a:prstClr val="black"/>
                </a:solidFill>
                <a:latin typeface="Calibri" panose="020F0502020204030204"/>
              </a:rPr>
              <a:t>Refract.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noProof="0" dirty="0">
                <a:solidFill>
                  <a:prstClr val="black"/>
                </a:solidFill>
                <a:latin typeface="Calibri" panose="020F0502020204030204"/>
              </a:rPr>
              <a:t>Open up the conversation.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noProof="0" dirty="0">
                <a:solidFill>
                  <a:prstClr val="black"/>
                </a:solidFill>
                <a:latin typeface="Calibri" panose="020F0502020204030204"/>
              </a:rPr>
              <a:t>Reorient to ALL.</a:t>
            </a:r>
            <a:endParaRPr kumimoji="0" lang="en-US" sz="3600" b="0" u="none" strike="noStrike" kern="1200" cap="none" spc="0" normalizeH="0" baseline="0" noProof="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6" name="Picture 5" descr="A 2D image of a prism. A beam of light enters a triangular prism from the left, emerging as a rainbow beam of colours on the right">
            <a:extLst>
              <a:ext uri="{FF2B5EF4-FFF2-40B4-BE49-F238E27FC236}">
                <a16:creationId xmlns:a16="http://schemas.microsoft.com/office/drawing/2014/main" id="{0AD5B766-BCE5-5685-C2FC-CF6ABE26BA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83" y="1926590"/>
            <a:ext cx="6099483" cy="3437890"/>
          </a:xfrm>
          <a:prstGeom prst="rect">
            <a:avLst/>
          </a:prstGeom>
        </p:spPr>
      </p:pic>
      <p:pic>
        <p:nvPicPr>
          <p:cNvPr id="11" name="Picture 10" descr="A black background with a black square&#10;">
            <a:extLst>
              <a:ext uri="{FF2B5EF4-FFF2-40B4-BE49-F238E27FC236}">
                <a16:creationId xmlns:a16="http://schemas.microsoft.com/office/drawing/2014/main" id="{4A078269-3281-BAF0-5525-3F6489609E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 y="5364480"/>
            <a:ext cx="6099485" cy="1493520"/>
          </a:xfrm>
          <a:prstGeom prst="rect">
            <a:avLst/>
          </a:prstGeom>
        </p:spPr>
      </p:pic>
      <p:pic>
        <p:nvPicPr>
          <p:cNvPr id="12" name="Picture 11" descr="A black background with a black square&#10;&#10;">
            <a:extLst>
              <a:ext uri="{FF2B5EF4-FFF2-40B4-BE49-F238E27FC236}">
                <a16:creationId xmlns:a16="http://schemas.microsoft.com/office/drawing/2014/main" id="{123BB25D-76BB-C547-F2E1-822F9B4B6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 y="0"/>
            <a:ext cx="6099486" cy="1935480"/>
          </a:xfrm>
          <a:prstGeom prst="rect">
            <a:avLst/>
          </a:prstGeom>
        </p:spPr>
      </p:pic>
    </p:spTree>
    <p:extLst>
      <p:ext uri="{BB962C8B-B14F-4D97-AF65-F5344CB8AC3E}">
        <p14:creationId xmlns:p14="http://schemas.microsoft.com/office/powerpoint/2010/main" val="296667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3DBE-4C89-B7DC-EF4B-1EC0A47D3552}"/>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D599D62-2A37-6075-E2A5-71F19B6CCA35}"/>
              </a:ext>
            </a:extLst>
          </p:cNvPr>
          <p:cNvSpPr txBox="1">
            <a:spLocks/>
          </p:cNvSpPr>
          <p:nvPr/>
        </p:nvSpPr>
        <p:spPr>
          <a:xfrm>
            <a:off x="6299200" y="1193800"/>
            <a:ext cx="5892800" cy="5664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dirty="0">
                <a:solidFill>
                  <a:srgbClr val="0070C0"/>
                </a:solidFill>
                <a:latin typeface="Calibri" panose="020F0502020204030204"/>
              </a:rPr>
              <a:t>New structures. New identities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600" b="1"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dirty="0">
                <a:solidFill>
                  <a:srgbClr val="0070C0"/>
                </a:solidFill>
                <a:latin typeface="Calibri" panose="020F0502020204030204"/>
              </a:rPr>
              <a:t>Academic Skills Centre (ASC): Origins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600" b="1" noProof="0"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dirty="0">
                <a:solidFill>
                  <a:srgbClr val="0070C0"/>
                </a:solidFill>
                <a:latin typeface="Calibri" panose="020F0502020204030204"/>
              </a:rPr>
              <a:t>ASC: What’s the same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600" b="1" noProof="0"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dirty="0">
                <a:solidFill>
                  <a:srgbClr val="0070C0"/>
                </a:solidFill>
                <a:latin typeface="Calibri" panose="020F0502020204030204"/>
              </a:rPr>
              <a:t>ASC: What’s different</a:t>
            </a:r>
            <a:endParaRPr lang="en-US" sz="2600" b="1" noProof="0"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600" b="1"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noProof="0" dirty="0">
                <a:solidFill>
                  <a:srgbClr val="0070C0"/>
                </a:solidFill>
                <a:latin typeface="Calibri" panose="020F0502020204030204"/>
              </a:rPr>
              <a:t>ASC: What’s next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lang="en-US" sz="2600" b="1" dirty="0">
              <a:solidFill>
                <a:srgbClr val="0070C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2600" b="1" noProof="0" dirty="0">
                <a:solidFill>
                  <a:srgbClr val="0070C0"/>
                </a:solidFill>
                <a:latin typeface="Calibri" panose="020F0502020204030204"/>
              </a:rPr>
              <a:t>Closing reflections on aids to progress</a:t>
            </a:r>
          </a:p>
        </p:txBody>
      </p:sp>
      <p:sp>
        <p:nvSpPr>
          <p:cNvPr id="13" name="Title 1">
            <a:extLst>
              <a:ext uri="{FF2B5EF4-FFF2-40B4-BE49-F238E27FC236}">
                <a16:creationId xmlns:a16="http://schemas.microsoft.com/office/drawing/2014/main" id="{F4173322-6010-CDDD-D9F0-473755368FAD}"/>
              </a:ext>
            </a:extLst>
          </p:cNvPr>
          <p:cNvSpPr txBox="1">
            <a:spLocks/>
          </p:cNvSpPr>
          <p:nvPr/>
        </p:nvSpPr>
        <p:spPr>
          <a:xfrm>
            <a:off x="6299200" y="365125"/>
            <a:ext cx="5575300"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Overview</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4" name="TextBox 13">
            <a:extLst>
              <a:ext uri="{FF2B5EF4-FFF2-40B4-BE49-F238E27FC236}">
                <a16:creationId xmlns:a16="http://schemas.microsoft.com/office/drawing/2014/main" id="{B7A56A6B-9FE7-A378-B728-6B0B6E72D274}"/>
              </a:ext>
            </a:extLst>
          </p:cNvPr>
          <p:cNvSpPr txBox="1"/>
          <p:nvPr/>
        </p:nvSpPr>
        <p:spPr>
          <a:xfrm>
            <a:off x="12187425" y="6616460"/>
            <a:ext cx="59816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2" tooltip="http://burtn.deviantart.com/art/Misty-Lake-339492586">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3" tooltip="https://creativecommons.org/licenses/by/3.0/">
                  <a:extLst>
                    <a:ext uri="{A12FA001-AC4F-418D-AE19-62706E023703}">
                      <ahyp:hlinkClr xmlns:ahyp="http://schemas.microsoft.com/office/drawing/2018/hyperlinkcolor" val="tx"/>
                    </a:ext>
                  </a:extLst>
                </a:hlinkClick>
              </a:rPr>
              <a:t>CC BY</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winding road through a valley&#10;&#10;AI-generated content may be incorrect.">
            <a:extLst>
              <a:ext uri="{FF2B5EF4-FFF2-40B4-BE49-F238E27FC236}">
                <a16:creationId xmlns:a16="http://schemas.microsoft.com/office/drawing/2014/main" id="{42406FA7-2043-3E88-D211-FB4F0960253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25" y="-10708"/>
            <a:ext cx="5994400" cy="6868708"/>
          </a:xfrm>
          <a:prstGeom prst="rect">
            <a:avLst/>
          </a:prstGeom>
        </p:spPr>
      </p:pic>
    </p:spTree>
    <p:extLst>
      <p:ext uri="{BB962C8B-B14F-4D97-AF65-F5344CB8AC3E}">
        <p14:creationId xmlns:p14="http://schemas.microsoft.com/office/powerpoint/2010/main" val="6538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animEffect transition="in" filter="fade">
                                      <p:cBhvr>
                                        <p:cTn id="19" dur="500"/>
                                        <p:tgtEl>
                                          <p:spTgt spid="1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10" end="10"/>
                                            </p:txEl>
                                          </p:spTgt>
                                        </p:tgtEl>
                                        <p:attrNameLst>
                                          <p:attrName>style.visibility</p:attrName>
                                        </p:attrNameLst>
                                      </p:cBhvr>
                                      <p:to>
                                        <p:strVal val="visible"/>
                                      </p:to>
                                    </p:set>
                                    <p:animEffect transition="in" filter="fade">
                                      <p:cBhvr>
                                        <p:cTn id="2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B17830-B8ED-D2BD-A07F-DA4925FD6F10}"/>
            </a:ext>
          </a:extLst>
        </p:cNvPr>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C6A025F2-C858-AE10-A77A-8A60F304F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2">
            <a:extLst>
              <a:ext uri="{FF2B5EF4-FFF2-40B4-BE49-F238E27FC236}">
                <a16:creationId xmlns:a16="http://schemas.microsoft.com/office/drawing/2014/main" id="{B9F4DCB7-2848-6960-D51F-D94518127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495B49E1-D55E-304E-B1D1-BF3AB1DE4CEB}"/>
              </a:ext>
            </a:extLst>
          </p:cNvPr>
          <p:cNvSpPr txBox="1">
            <a:spLocks/>
          </p:cNvSpPr>
          <p:nvPr/>
        </p:nvSpPr>
        <p:spPr>
          <a:xfrm>
            <a:off x="599695" y="2514600"/>
            <a:ext cx="4630032"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Deliver</a:t>
            </a:r>
            <a:r>
              <a:rPr lang="en-US" sz="3600" b="1" noProof="0" dirty="0">
                <a:solidFill>
                  <a:prstClr val="black"/>
                </a:solidFill>
                <a:latin typeface="Calibri" panose="020F0502020204030204"/>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libri" panose="020F0502020204030204"/>
              </a:rPr>
              <a:t>Expertise matters</a:t>
            </a:r>
            <a:r>
              <a:rPr lang="en-US" sz="3600" b="1" noProof="0" dirty="0">
                <a:solidFill>
                  <a:prstClr val="black"/>
                </a:solidFill>
                <a:latin typeface="Calibri" panose="020F0502020204030204"/>
              </a:rPr>
              <a:t>. Put our methodology where our mouth is.</a:t>
            </a:r>
            <a:endParaRPr kumimoji="0" lang="en-US" sz="3600" b="0" u="none" strike="noStrike" kern="1200" cap="none" spc="0" normalizeH="0" baseline="0" noProof="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group of people playing instruments on a stage&#10;&#10;AI-generated content may be incorrect.">
            <a:extLst>
              <a:ext uri="{FF2B5EF4-FFF2-40B4-BE49-F238E27FC236}">
                <a16:creationId xmlns:a16="http://schemas.microsoft.com/office/drawing/2014/main" id="{59BD08A6-9CBF-8609-3298-2DAF54BB81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1698" y="0"/>
            <a:ext cx="6210301" cy="6858000"/>
          </a:xfrm>
          <a:prstGeom prst="rect">
            <a:avLst/>
          </a:prstGeom>
        </p:spPr>
      </p:pic>
    </p:spTree>
    <p:extLst>
      <p:ext uri="{BB962C8B-B14F-4D97-AF65-F5344CB8AC3E}">
        <p14:creationId xmlns:p14="http://schemas.microsoft.com/office/powerpoint/2010/main" val="40475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D299-F4D8-247B-65A1-62A709E5B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855B9-9554-20E9-F1A1-B70131589D2A}"/>
              </a:ext>
            </a:extLst>
          </p:cNvPr>
          <p:cNvSpPr txBox="1">
            <a:spLocks/>
          </p:cNvSpPr>
          <p:nvPr/>
        </p:nvSpPr>
        <p:spPr>
          <a:xfrm>
            <a:off x="203200" y="365125"/>
            <a:ext cx="5648960"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a:solidFill>
                  <a:srgbClr val="C00000"/>
                </a:solidFill>
                <a:latin typeface="Arial" panose="020B0604020202020204" pitchFamily="34" charset="0"/>
                <a:cs typeface="Arial" panose="020B0604020202020204" pitchFamily="34" charset="0"/>
              </a:rPr>
              <a:t>References</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35551FD0-E0F9-4D7A-F93D-8FD0D4877E26}"/>
              </a:ext>
            </a:extLst>
          </p:cNvPr>
          <p:cNvSpPr txBox="1">
            <a:spLocks/>
          </p:cNvSpPr>
          <p:nvPr/>
        </p:nvSpPr>
        <p:spPr>
          <a:xfrm>
            <a:off x="355600" y="1346199"/>
            <a:ext cx="5496560" cy="5726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buNone/>
              <a:defRPr/>
            </a:pPr>
            <a:r>
              <a:rPr lang="en-US" sz="1800" b="1" dirty="0">
                <a:solidFill>
                  <a:srgbClr val="0070C0"/>
                </a:solidFill>
              </a:rPr>
              <a:t>Anson, C. M., &amp; Flash, P. (Eds.). (2021). </a:t>
            </a:r>
            <a:r>
              <a:rPr lang="en-US" sz="1800" i="1" dirty="0">
                <a:solidFill>
                  <a:srgbClr val="0070C0"/>
                </a:solidFill>
              </a:rPr>
              <a:t>Writing-enriched curricula: Models of faculty-driven and departmental transformation</a:t>
            </a:r>
            <a:r>
              <a:rPr lang="en-US" sz="1800" dirty="0">
                <a:solidFill>
                  <a:srgbClr val="0070C0"/>
                </a:solidFill>
              </a:rPr>
              <a:t>. WAC Clearinghouse.</a:t>
            </a:r>
          </a:p>
          <a:p>
            <a:pPr marL="0" indent="-457200">
              <a:buNone/>
              <a:defRPr/>
            </a:pPr>
            <a:endParaRPr lang="en-US" sz="200" b="1" dirty="0">
              <a:solidFill>
                <a:srgbClr val="0070C0"/>
              </a:solidFill>
            </a:endParaRPr>
          </a:p>
          <a:p>
            <a:pPr marL="0" indent="-457200">
              <a:buNone/>
              <a:defRPr/>
            </a:pPr>
            <a:r>
              <a:rPr lang="en-US" sz="1800" b="1" dirty="0">
                <a:solidFill>
                  <a:srgbClr val="0070C0"/>
                </a:solidFill>
              </a:rPr>
              <a:t>Flash, P. (2021). </a:t>
            </a:r>
            <a:r>
              <a:rPr lang="en-US" sz="1800" dirty="0">
                <a:solidFill>
                  <a:srgbClr val="0070C0"/>
                </a:solidFill>
              </a:rPr>
              <a:t>Writing-enriched curriculum: A model for making and sustaining change. In Anson, C. M., &amp; Flash, P. (Eds.), </a:t>
            </a:r>
            <a:r>
              <a:rPr lang="en-US" sz="1800" i="1" dirty="0">
                <a:solidFill>
                  <a:srgbClr val="0070C0"/>
                </a:solidFill>
              </a:rPr>
              <a:t>Writing-enriched curricula: Models of faculty-driven and departmental transformation </a:t>
            </a:r>
            <a:r>
              <a:rPr lang="en-US" sz="1800" dirty="0">
                <a:solidFill>
                  <a:srgbClr val="0070C0"/>
                </a:solidFill>
              </a:rPr>
              <a:t>(pp.17–44). WAC Clearinghouse.</a:t>
            </a:r>
          </a:p>
          <a:p>
            <a:pPr marL="0" indent="-457200">
              <a:buNone/>
              <a:defRPr/>
            </a:pPr>
            <a:endParaRPr lang="en-US" sz="200" b="1" dirty="0">
              <a:solidFill>
                <a:srgbClr val="0070C0"/>
              </a:solidFill>
            </a:endParaRPr>
          </a:p>
          <a:p>
            <a:pPr marL="0" indent="-457200">
              <a:buNone/>
              <a:defRPr/>
            </a:pPr>
            <a:r>
              <a:rPr lang="en-US" sz="1800" b="1" dirty="0">
                <a:solidFill>
                  <a:srgbClr val="0070C0"/>
                </a:solidFill>
              </a:rPr>
              <a:t>Wingate, U. (2006</a:t>
            </a:r>
            <a:r>
              <a:rPr lang="en-US" sz="1800" dirty="0">
                <a:solidFill>
                  <a:srgbClr val="0070C0"/>
                </a:solidFill>
              </a:rPr>
              <a:t>). Doing away with ‘study skills’. </a:t>
            </a:r>
            <a:r>
              <a:rPr lang="en-US" sz="1800" i="1" dirty="0">
                <a:solidFill>
                  <a:srgbClr val="0070C0"/>
                </a:solidFill>
              </a:rPr>
              <a:t>Teaching in Higher Education, 11</a:t>
            </a:r>
            <a:r>
              <a:rPr lang="en-US" sz="1800" dirty="0">
                <a:solidFill>
                  <a:srgbClr val="0070C0"/>
                </a:solidFill>
              </a:rPr>
              <a:t>(4), 457-469.</a:t>
            </a:r>
          </a:p>
          <a:p>
            <a:pPr marL="0" indent="-457200">
              <a:buNone/>
              <a:defRPr/>
            </a:pPr>
            <a:endParaRPr lang="en-US" sz="1800" dirty="0">
              <a:solidFill>
                <a:srgbClr val="0070C0"/>
              </a:solidFill>
              <a:latin typeface="Calibri" panose="020F0502020204030204"/>
            </a:endParaRPr>
          </a:p>
          <a:p>
            <a:pPr marL="0" indent="0">
              <a:buNone/>
              <a:defRPr/>
            </a:pPr>
            <a:endParaRPr lang="en-US" sz="1800" dirty="0">
              <a:solidFill>
                <a:srgbClr val="0070C0"/>
              </a:solidFill>
              <a:latin typeface="Calibri" panose="020F0502020204030204"/>
            </a:endParaRPr>
          </a:p>
        </p:txBody>
      </p:sp>
      <p:pic>
        <p:nvPicPr>
          <p:cNvPr id="24" name="Picture 23" descr="A stack of books with an open book on top&#10;&#10;AI-generated content may be incorrect.">
            <a:extLst>
              <a:ext uri="{FF2B5EF4-FFF2-40B4-BE49-F238E27FC236}">
                <a16:creationId xmlns:a16="http://schemas.microsoft.com/office/drawing/2014/main" id="{A3A2740F-FBA5-0204-052D-4C0AC3DD14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1698" y="0"/>
            <a:ext cx="6210302" cy="6858000"/>
          </a:xfrm>
          <a:prstGeom prst="rect">
            <a:avLst/>
          </a:prstGeom>
        </p:spPr>
      </p:pic>
    </p:spTree>
    <p:extLst>
      <p:ext uri="{BB962C8B-B14F-4D97-AF65-F5344CB8AC3E}">
        <p14:creationId xmlns:p14="http://schemas.microsoft.com/office/powerpoint/2010/main" val="42049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15BC-BF56-81B3-84C3-393531BD7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477A6-A78E-2591-09E1-1AC4CE6B79ED}"/>
              </a:ext>
            </a:extLst>
          </p:cNvPr>
          <p:cNvSpPr>
            <a:spLocks noGrp="1"/>
          </p:cNvSpPr>
          <p:nvPr>
            <p:ph type="ctrTitle"/>
          </p:nvPr>
        </p:nvSpPr>
        <p:spPr>
          <a:xfrm>
            <a:off x="609600" y="800100"/>
            <a:ext cx="10426700" cy="1803400"/>
          </a:xfrm>
        </p:spPr>
        <p:txBody>
          <a:bodyPr>
            <a:normAutofit/>
          </a:bodyPr>
          <a:lstStyle/>
          <a:p>
            <a:pPr algn="l"/>
            <a:r>
              <a:rPr lang="en-US" sz="4000" b="1" dirty="0"/>
              <a:t>Thank You</a:t>
            </a:r>
            <a:br>
              <a:rPr lang="en-US" sz="4000" b="1" dirty="0"/>
            </a:br>
            <a:endParaRPr lang="en-US" sz="3200" b="1" i="1" dirty="0"/>
          </a:p>
        </p:txBody>
      </p:sp>
      <p:sp>
        <p:nvSpPr>
          <p:cNvPr id="3" name="Subtitle 2">
            <a:extLst>
              <a:ext uri="{FF2B5EF4-FFF2-40B4-BE49-F238E27FC236}">
                <a16:creationId xmlns:a16="http://schemas.microsoft.com/office/drawing/2014/main" id="{AC5F0C2E-B717-120C-8E4C-B09045335E7D}"/>
              </a:ext>
            </a:extLst>
          </p:cNvPr>
          <p:cNvSpPr>
            <a:spLocks noGrp="1"/>
          </p:cNvSpPr>
          <p:nvPr>
            <p:ph type="subTitle" idx="1"/>
          </p:nvPr>
        </p:nvSpPr>
        <p:spPr>
          <a:xfrm>
            <a:off x="712694" y="3556000"/>
            <a:ext cx="8296835" cy="1689100"/>
          </a:xfrm>
        </p:spPr>
        <p:txBody>
          <a:bodyPr>
            <a:normAutofit/>
          </a:bodyPr>
          <a:lstStyle/>
          <a:p>
            <a:pPr algn="l"/>
            <a:r>
              <a:rPr lang="en-US" dirty="0"/>
              <a:t>Steve Kirk | </a:t>
            </a:r>
            <a:r>
              <a:rPr lang="en-US" dirty="0" err="1"/>
              <a:t>s.e.kirk@durham.ac.uk</a:t>
            </a:r>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60770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38C2-16EE-4CA2-E508-C75F303BE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07A48-367E-0BCC-4032-0EAB542A988D}"/>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1. </a:t>
            </a:r>
            <a:r>
              <a:rPr lang="en-US" sz="2800" b="1" dirty="0">
                <a:solidFill>
                  <a:srgbClr val="C00000"/>
                </a:solidFill>
                <a:latin typeface="Arial" panose="020B0604020202020204" pitchFamily="34" charset="0"/>
                <a:cs typeface="Arial" panose="020B0604020202020204" pitchFamily="34" charset="0"/>
              </a:rPr>
              <a:t>New structures. New identities</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pic>
        <p:nvPicPr>
          <p:cNvPr id="4" name="Picture 3" descr="A picture containing outdoor, sunrise, tree, landscape&#10;&#10;Description automatically generated">
            <a:extLst>
              <a:ext uri="{FF2B5EF4-FFF2-40B4-BE49-F238E27FC236}">
                <a16:creationId xmlns:a16="http://schemas.microsoft.com/office/drawing/2014/main" id="{EB667A66-ED61-19D9-6758-970B6EEBC6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34100" y="-10708"/>
            <a:ext cx="6095998" cy="6868708"/>
          </a:xfrm>
          <a:prstGeom prst="rect">
            <a:avLst/>
          </a:prstGeom>
        </p:spPr>
      </p:pic>
      <p:sp>
        <p:nvSpPr>
          <p:cNvPr id="5" name="TextBox 4">
            <a:extLst>
              <a:ext uri="{FF2B5EF4-FFF2-40B4-BE49-F238E27FC236}">
                <a16:creationId xmlns:a16="http://schemas.microsoft.com/office/drawing/2014/main" id="{0FDC7A72-9B84-56E7-B7F5-278905B72477}"/>
              </a:ext>
            </a:extLst>
          </p:cNvPr>
          <p:cNvSpPr txBox="1"/>
          <p:nvPr/>
        </p:nvSpPr>
        <p:spPr>
          <a:xfrm>
            <a:off x="12187425" y="6616460"/>
            <a:ext cx="59816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hlinkClick r:id="rId4" tooltip="http://burtn.deviantart.com/art/Misty-Lake-339492586">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FCAF1CA-F4FC-2B11-B736-328DA03472BE}"/>
              </a:ext>
            </a:extLst>
          </p:cNvPr>
          <p:cNvSpPr txBox="1">
            <a:spLocks/>
          </p:cNvSpPr>
          <p:nvPr/>
        </p:nvSpPr>
        <p:spPr>
          <a:xfrm>
            <a:off x="355600" y="1346200"/>
            <a:ext cx="5778500" cy="538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400" noProof="0">
                <a:solidFill>
                  <a:srgbClr val="0070C0"/>
                </a:solidFill>
                <a:latin typeface="Calibri" panose="020F0502020204030204"/>
              </a:rPr>
              <a:t>Aug 2018: </a:t>
            </a:r>
            <a:r>
              <a:rPr lang="en-US" sz="2400" noProof="0" dirty="0">
                <a:solidFill>
                  <a:srgbClr val="0070C0"/>
                </a:solidFill>
                <a:latin typeface="Calibri" panose="020F0502020204030204"/>
              </a:rPr>
              <a:t>Creation of ‘</a:t>
            </a:r>
            <a:r>
              <a:rPr lang="en-US" sz="2400" b="1" noProof="0" dirty="0">
                <a:solidFill>
                  <a:srgbClr val="0070C0"/>
                </a:solidFill>
                <a:latin typeface="Calibri" panose="020F0502020204030204"/>
              </a:rPr>
              <a:t>DCAD</a:t>
            </a:r>
            <a:r>
              <a:rPr lang="en-US" sz="2400" noProof="0" dirty="0">
                <a:solidFill>
                  <a:srgbClr val="0070C0"/>
                </a:solidFill>
                <a:latin typeface="Calibri" panose="020F0502020204030204"/>
              </a:rPr>
              <a:t>’</a:t>
            </a:r>
          </a:p>
          <a:p>
            <a:pPr marL="0" marR="0" lvl="0" indent="0" defTabSz="914400" rtl="0" eaLnBrk="1" fontAlgn="auto" latinLnBrk="0" hangingPunct="1">
              <a:lnSpc>
                <a:spcPct val="90000"/>
              </a:lnSpc>
              <a:spcBef>
                <a:spcPts val="1000"/>
              </a:spcBef>
              <a:spcAft>
                <a:spcPts val="0"/>
              </a:spcAft>
              <a:buClrTx/>
              <a:buSzTx/>
              <a:buNone/>
              <a:tabLst/>
              <a:defRPr/>
            </a:pPr>
            <a:r>
              <a:rPr lang="en-US" sz="2000" dirty="0">
                <a:solidFill>
                  <a:srgbClr val="0070C0"/>
                </a:solidFill>
                <a:latin typeface="Calibri" panose="020F0502020204030204"/>
              </a:rPr>
              <a:t>(</a:t>
            </a:r>
            <a:r>
              <a:rPr lang="en-US" sz="2000" b="1" i="1" noProof="0" dirty="0">
                <a:solidFill>
                  <a:srgbClr val="0070C0"/>
                </a:solidFill>
                <a:latin typeface="Calibri" panose="020F0502020204030204"/>
              </a:rPr>
              <a:t>Durham Centre for Academic Development</a:t>
            </a:r>
            <a:r>
              <a:rPr lang="en-US" sz="2000" noProof="0" dirty="0">
                <a:solidFill>
                  <a:srgbClr val="0070C0"/>
                </a:solidFill>
                <a:latin typeface="Calibri" panose="020F0502020204030204"/>
              </a:rPr>
              <a:t>)</a:t>
            </a:r>
          </a:p>
          <a:p>
            <a:pPr marL="0" marR="0" lvl="0" indent="0" algn="l" defTabSz="914400" rtl="0" eaLnBrk="1" fontAlgn="auto" latinLnBrk="0" hangingPunct="1">
              <a:lnSpc>
                <a:spcPct val="90000"/>
              </a:lnSpc>
              <a:spcBef>
                <a:spcPts val="1000"/>
              </a:spcBef>
              <a:spcAft>
                <a:spcPts val="0"/>
              </a:spcAft>
              <a:buClrTx/>
              <a:buSzTx/>
              <a:buNone/>
              <a:tabLst/>
              <a:defRPr/>
            </a:pPr>
            <a:endParaRPr lang="en-US" sz="2400"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070C0"/>
                </a:solidFill>
                <a:latin typeface="Calibri" panose="020F0502020204030204"/>
              </a:rPr>
              <a:t>Combining</a:t>
            </a:r>
            <a:r>
              <a:rPr lang="en-US" sz="2400" dirty="0">
                <a:solidFill>
                  <a:srgbClr val="0070C0"/>
                </a:solidFill>
                <a:latin typeface="Calibri" panose="020F0502020204030204"/>
              </a:rPr>
              <a:t> various service units</a:t>
            </a:r>
          </a:p>
          <a:p>
            <a:pPr marL="0" marR="0" lvl="0" indent="0" algn="l" defTabSz="914400" rtl="0" eaLnBrk="1" fontAlgn="auto" latinLnBrk="0" hangingPunct="1">
              <a:lnSpc>
                <a:spcPct val="90000"/>
              </a:lnSpc>
              <a:spcBef>
                <a:spcPts val="1000"/>
              </a:spcBef>
              <a:spcAft>
                <a:spcPts val="0"/>
              </a:spcAft>
              <a:buClrTx/>
              <a:buSzTx/>
              <a:buNone/>
              <a:tabLst/>
              <a:defRPr/>
            </a:pPr>
            <a:endParaRPr lang="en-US" sz="2400"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070C0"/>
                </a:solidFill>
                <a:latin typeface="Calibri" panose="020F0502020204030204"/>
              </a:rPr>
              <a:t>Fracturing</a:t>
            </a:r>
            <a:r>
              <a:rPr lang="en-US" sz="2400" dirty="0">
                <a:solidFill>
                  <a:srgbClr val="0070C0"/>
                </a:solidFill>
                <a:latin typeface="Calibri" panose="020F0502020204030204"/>
              </a:rPr>
              <a:t> </a:t>
            </a:r>
            <a:r>
              <a:rPr lang="en-US" sz="2400" i="1" dirty="0">
                <a:solidFill>
                  <a:srgbClr val="0070C0"/>
                </a:solidFill>
                <a:latin typeface="Calibri" panose="020F0502020204030204"/>
              </a:rPr>
              <a:t>English Language Centre </a:t>
            </a:r>
            <a:r>
              <a:rPr lang="en-US" sz="2400" dirty="0">
                <a:solidFill>
                  <a:srgbClr val="0070C0"/>
                </a:solidFill>
                <a:latin typeface="Calibri" panose="020F0502020204030204"/>
              </a:rPr>
              <a:t>and EAP</a:t>
            </a:r>
          </a:p>
          <a:p>
            <a:pPr marL="0" marR="0" lvl="0" indent="0" algn="l" defTabSz="914400" rtl="0" eaLnBrk="1" fontAlgn="auto" latinLnBrk="0" hangingPunct="1">
              <a:lnSpc>
                <a:spcPct val="90000"/>
              </a:lnSpc>
              <a:spcBef>
                <a:spcPts val="1000"/>
              </a:spcBef>
              <a:spcAft>
                <a:spcPts val="0"/>
              </a:spcAft>
              <a:buClrTx/>
              <a:buSzTx/>
              <a:buNone/>
              <a:tabLst/>
              <a:defRPr/>
            </a:pPr>
            <a:endParaRPr lang="en-US" sz="2400"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dirty="0">
                <a:solidFill>
                  <a:srgbClr val="0070C0"/>
                </a:solidFill>
                <a:latin typeface="Calibri" panose="020F0502020204030204"/>
              </a:rPr>
              <a:t>Now: </a:t>
            </a:r>
            <a:r>
              <a:rPr lang="en-US" sz="2400" b="1" dirty="0" err="1">
                <a:solidFill>
                  <a:srgbClr val="0070C0"/>
                </a:solidFill>
                <a:latin typeface="Calibri" panose="020F0502020204030204"/>
              </a:rPr>
              <a:t>Reorganising</a:t>
            </a:r>
            <a:r>
              <a:rPr lang="en-US" sz="2400" b="1" dirty="0">
                <a:solidFill>
                  <a:srgbClr val="0070C0"/>
                </a:solidFill>
                <a:latin typeface="Calibri" panose="020F0502020204030204"/>
              </a:rPr>
              <a:t>. Regrouping. </a:t>
            </a:r>
            <a:r>
              <a:rPr lang="en-US" sz="2400" b="1" dirty="0" err="1">
                <a:solidFill>
                  <a:srgbClr val="0070C0"/>
                </a:solidFill>
                <a:latin typeface="Calibri" panose="020F0502020204030204"/>
              </a:rPr>
              <a:t>Revitalising</a:t>
            </a:r>
            <a:endParaRPr lang="en-US" sz="2400" b="1"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2400"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dirty="0">
                <a:solidFill>
                  <a:srgbClr val="0070C0"/>
                </a:solidFill>
                <a:latin typeface="Calibri" panose="020F0502020204030204"/>
              </a:rPr>
              <a:t>Sep 2023: Launched </a:t>
            </a:r>
            <a:r>
              <a:rPr lang="en-US" sz="2400" b="1" dirty="0">
                <a:solidFill>
                  <a:srgbClr val="0070C0"/>
                </a:solidFill>
                <a:latin typeface="Calibri" panose="020F0502020204030204"/>
              </a:rPr>
              <a:t>Academic Skills Centre</a:t>
            </a:r>
          </a:p>
        </p:txBody>
      </p:sp>
    </p:spTree>
    <p:extLst>
      <p:ext uri="{BB962C8B-B14F-4D97-AF65-F5344CB8AC3E}">
        <p14:creationId xmlns:p14="http://schemas.microsoft.com/office/powerpoint/2010/main" val="20485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2C8CC-BD18-6C06-CE96-1DE2659BEA28}"/>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2C087CE-5EE4-DA87-08A6-CA17DD2188CE}"/>
              </a:ext>
            </a:extLst>
          </p:cNvPr>
          <p:cNvGraphicFramePr/>
          <p:nvPr>
            <p:extLst>
              <p:ext uri="{D42A27DB-BD31-4B8C-83A1-F6EECF244321}">
                <p14:modId xmlns:p14="http://schemas.microsoft.com/office/powerpoint/2010/main" val="40252947"/>
              </p:ext>
            </p:extLst>
          </p:nvPr>
        </p:nvGraphicFramePr>
        <p:xfrm>
          <a:off x="1287975" y="-126402"/>
          <a:ext cx="9616050" cy="523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3103B896-28FB-22AA-1F0E-3A54EB5A9AC6}"/>
              </a:ext>
            </a:extLst>
          </p:cNvPr>
          <p:cNvSpPr txBox="1">
            <a:spLocks/>
          </p:cNvSpPr>
          <p:nvPr/>
        </p:nvSpPr>
        <p:spPr>
          <a:xfrm>
            <a:off x="4450977" y="5348826"/>
            <a:ext cx="7156357" cy="885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2200" b="1" i="1" dirty="0"/>
              <a:t>N.B.</a:t>
            </a:r>
            <a:r>
              <a:rPr lang="en-US" sz="2200" b="1" dirty="0"/>
              <a:t> Loss of </a:t>
            </a:r>
            <a:r>
              <a:rPr lang="en-US" sz="2200" b="1" i="1" dirty="0"/>
              <a:t>MA TESOL &amp; Applied Linguistics </a:t>
            </a:r>
            <a:r>
              <a:rPr lang="en-US" sz="2200" b="1" dirty="0"/>
              <a:t>to School of Modern Languages &amp; Cultures – from August 2025</a:t>
            </a:r>
            <a:endParaRPr lang="en-US" sz="2200" b="1" i="1" dirty="0"/>
          </a:p>
        </p:txBody>
      </p:sp>
      <p:sp>
        <p:nvSpPr>
          <p:cNvPr id="5" name="Rounded Rectangle 4">
            <a:extLst>
              <a:ext uri="{FF2B5EF4-FFF2-40B4-BE49-F238E27FC236}">
                <a16:creationId xmlns:a16="http://schemas.microsoft.com/office/drawing/2014/main" id="{CEA6242C-8B21-118F-93F0-6FE51D4F49A4}"/>
              </a:ext>
            </a:extLst>
          </p:cNvPr>
          <p:cNvSpPr/>
          <p:nvPr/>
        </p:nvSpPr>
        <p:spPr>
          <a:xfrm>
            <a:off x="7716982" y="3075709"/>
            <a:ext cx="1634835" cy="1260764"/>
          </a:xfrm>
          <a:prstGeom prst="roundRect">
            <a:avLst/>
          </a:prstGeom>
          <a:no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ed square with white dots&#10;&#10;AI-generated content may be incorrect.">
            <a:extLst>
              <a:ext uri="{FF2B5EF4-FFF2-40B4-BE49-F238E27FC236}">
                <a16:creationId xmlns:a16="http://schemas.microsoft.com/office/drawing/2014/main" id="{CBF4E77B-79B3-1DA8-013D-E3ADFBC00F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011" y="3030321"/>
            <a:ext cx="9899978" cy="1693527"/>
          </a:xfrm>
          <a:prstGeom prst="rect">
            <a:avLst/>
          </a:prstGeom>
        </p:spPr>
      </p:pic>
      <p:pic>
        <p:nvPicPr>
          <p:cNvPr id="12" name="Picture 11" descr="A red square with white dots&#10;&#10;AI-generated content may be incorrect.">
            <a:extLst>
              <a:ext uri="{FF2B5EF4-FFF2-40B4-BE49-F238E27FC236}">
                <a16:creationId xmlns:a16="http://schemas.microsoft.com/office/drawing/2014/main" id="{001325A4-CBD8-D6CD-D99B-5BCD013DD7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016874"/>
            <a:ext cx="4949989" cy="1693527"/>
          </a:xfrm>
          <a:prstGeom prst="rect">
            <a:avLst/>
          </a:prstGeom>
        </p:spPr>
      </p:pic>
    </p:spTree>
    <p:extLst>
      <p:ext uri="{BB962C8B-B14F-4D97-AF65-F5344CB8AC3E}">
        <p14:creationId xmlns:p14="http://schemas.microsoft.com/office/powerpoint/2010/main" val="27999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C243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Photo of the Teaching and Learning Centre or ‘TLC’ on South Road in Durham. The photo is taken from across the road and shows a number of people walking to and from the Centre">
            <a:extLst>
              <a:ext uri="{FF2B5EF4-FFF2-40B4-BE49-F238E27FC236}">
                <a16:creationId xmlns:a16="http://schemas.microsoft.com/office/drawing/2014/main" id="{4C3851F3-70D0-9546-8993-823569F5F1A6}"/>
              </a:ext>
            </a:extLst>
          </p:cNvPr>
          <p:cNvPicPr>
            <a:picLocks noChangeAspect="1"/>
          </p:cNvPicPr>
          <p:nvPr/>
        </p:nvPicPr>
        <p:blipFill rotWithShape="1">
          <a:blip r:embed="rId3">
            <a:extLst>
              <a:ext uri="{28A0092B-C50C-407E-A947-70E740481C1C}">
                <a14:useLocalDpi xmlns:a14="http://schemas.microsoft.com/office/drawing/2010/main" val="0"/>
              </a:ext>
            </a:extLst>
          </a:blip>
          <a:srcRect t="10626" r="1" b="17395"/>
          <a:stretch/>
        </p:blipFill>
        <p:spPr>
          <a:xfrm rot="21480000">
            <a:off x="1137835" y="985930"/>
            <a:ext cx="9916327" cy="4764396"/>
          </a:xfrm>
          <a:prstGeom prst="rect">
            <a:avLst/>
          </a:prstGeom>
        </p:spPr>
      </p:pic>
      <p:sp>
        <p:nvSpPr>
          <p:cNvPr id="5" name="Rectangle 4">
            <a:extLst>
              <a:ext uri="{FF2B5EF4-FFF2-40B4-BE49-F238E27FC236}">
                <a16:creationId xmlns:a16="http://schemas.microsoft.com/office/drawing/2014/main" id="{1F88572B-F720-BE4F-AC5E-D03A0972A8D7}"/>
              </a:ext>
            </a:extLst>
          </p:cNvPr>
          <p:cNvSpPr/>
          <p:nvPr/>
        </p:nvSpPr>
        <p:spPr>
          <a:xfrm>
            <a:off x="7715835" y="6235500"/>
            <a:ext cx="43036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Teaching &amp; Learning Centre (TLC)</a:t>
            </a:r>
          </a:p>
        </p:txBody>
      </p:sp>
      <p:sp>
        <p:nvSpPr>
          <p:cNvPr id="3" name="Content Placeholder 2">
            <a:extLst>
              <a:ext uri="{FF2B5EF4-FFF2-40B4-BE49-F238E27FC236}">
                <a16:creationId xmlns:a16="http://schemas.microsoft.com/office/drawing/2014/main" id="{62F4BD0B-CC6F-42BE-F97C-5768E627C94B}"/>
              </a:ext>
            </a:extLst>
          </p:cNvPr>
          <p:cNvSpPr txBox="1">
            <a:spLocks/>
          </p:cNvSpPr>
          <p:nvPr/>
        </p:nvSpPr>
        <p:spPr>
          <a:xfrm>
            <a:off x="724254" y="73747"/>
            <a:ext cx="10743489" cy="6693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DCAD</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and the Academic Skills</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Centre</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78A5D6C-5BDE-6FEF-0E74-E32FBCA2CDC8}"/>
              </a:ext>
            </a:extLst>
          </p:cNvPr>
          <p:cNvSpPr/>
          <p:nvPr/>
        </p:nvSpPr>
        <p:spPr>
          <a:xfrm>
            <a:off x="4553307" y="2660550"/>
            <a:ext cx="3085385"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4703B8D-EDB2-3CB7-DCAA-C81C27CB0CAC}"/>
              </a:ext>
            </a:extLst>
          </p:cNvPr>
          <p:cNvCxnSpPr>
            <a:cxnSpLocks/>
            <a:stCxn id="6" idx="0"/>
          </p:cNvCxnSpPr>
          <p:nvPr/>
        </p:nvCxnSpPr>
        <p:spPr>
          <a:xfrm flipH="1" flipV="1">
            <a:off x="3829050" y="587845"/>
            <a:ext cx="2266950" cy="2072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2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9978E-8ECA-CC79-01E1-18898613E341}"/>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74CECAE-FB4E-DB0A-1E63-231BF62989B7}"/>
              </a:ext>
            </a:extLst>
          </p:cNvPr>
          <p:cNvSpPr txBox="1">
            <a:spLocks/>
          </p:cNvSpPr>
          <p:nvPr/>
        </p:nvSpPr>
        <p:spPr>
          <a:xfrm>
            <a:off x="6299200" y="1193800"/>
            <a:ext cx="5888224" cy="5664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070C0"/>
                </a:solidFill>
                <a:latin typeface="Calibri" panose="020F0502020204030204"/>
              </a:rPr>
              <a:t>Access &amp; Participation Plan 2020/21–23/24</a:t>
            </a:r>
          </a:p>
          <a:p>
            <a:pPr marL="0" marR="0" lvl="0" indent="0" algn="l" defTabSz="914400" rtl="0" eaLnBrk="1" fontAlgn="auto" latinLnBrk="0" hangingPunct="1">
              <a:lnSpc>
                <a:spcPct val="90000"/>
              </a:lnSpc>
              <a:spcBef>
                <a:spcPts val="1000"/>
              </a:spcBef>
              <a:spcAft>
                <a:spcPts val="0"/>
              </a:spcAft>
              <a:buClrTx/>
              <a:buSzTx/>
              <a:buNone/>
              <a:tabLst/>
              <a:defRPr/>
            </a:pPr>
            <a:endParaRPr lang="en-US" sz="2000" b="1"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070C0"/>
                </a:solidFill>
                <a:latin typeface="Calibri" panose="020F0502020204030204"/>
              </a:rPr>
              <a:t>Closing attainment gaps</a:t>
            </a:r>
          </a:p>
          <a:p>
            <a:pPr marL="0" marR="0" lvl="0" indent="0" algn="l" defTabSz="914400" rtl="0" eaLnBrk="1" fontAlgn="auto" latinLnBrk="0" hangingPunct="1">
              <a:lnSpc>
                <a:spcPct val="90000"/>
              </a:lnSpc>
              <a:spcBef>
                <a:spcPts val="1000"/>
              </a:spcBef>
              <a:spcAft>
                <a:spcPts val="0"/>
              </a:spcAft>
              <a:buClrTx/>
              <a:buSzTx/>
              <a:buNone/>
              <a:tabLst/>
              <a:defRPr/>
            </a:pPr>
            <a:endParaRPr lang="en-US" sz="2000" b="1" dirty="0">
              <a:solidFill>
                <a:srgbClr val="0070C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400" b="1" dirty="0">
                <a:solidFill>
                  <a:srgbClr val="0070C0"/>
                </a:solidFill>
                <a:latin typeface="Calibri" panose="020F0502020204030204"/>
              </a:rPr>
              <a:t>ASC: Strategic pivot to this agenda</a:t>
            </a:r>
          </a:p>
          <a:p>
            <a:pPr marL="0" marR="0" lvl="0" indent="0" algn="l" defTabSz="914400" rtl="0" eaLnBrk="1" fontAlgn="auto" latinLnBrk="0" hangingPunct="1">
              <a:lnSpc>
                <a:spcPct val="90000"/>
              </a:lnSpc>
              <a:spcBef>
                <a:spcPts val="1000"/>
              </a:spcBef>
              <a:spcAft>
                <a:spcPts val="0"/>
              </a:spcAft>
              <a:buClrTx/>
              <a:buSzTx/>
              <a:buNone/>
              <a:tabLst/>
              <a:defRPr/>
            </a:pPr>
            <a:endParaRPr lang="en-US" sz="1000" b="1" dirty="0">
              <a:solidFill>
                <a:srgbClr val="0070C0"/>
              </a:solidFill>
              <a:latin typeface="Calibri" panose="020F0502020204030204"/>
            </a:endParaRPr>
          </a:p>
          <a:p>
            <a:pPr marL="0" lvl="0" indent="0">
              <a:buNone/>
              <a:defRPr/>
            </a:pPr>
            <a:r>
              <a:rPr lang="en-US" sz="1800" i="1" dirty="0">
                <a:solidFill>
                  <a:srgbClr val="0070C0"/>
                </a:solidFill>
                <a:latin typeface="Calibri" panose="020F0502020204030204"/>
              </a:rPr>
              <a:t>“Students can access academic advice from their departments and pastoral support from their colleges, but this does not appear to be sufficient for students in groups where there is an attainment gap. </a:t>
            </a:r>
            <a:r>
              <a:rPr lang="en-US" sz="1800" b="1" i="1" dirty="0">
                <a:solidFill>
                  <a:srgbClr val="0070C0"/>
                </a:solidFill>
                <a:latin typeface="Calibri" panose="020F0502020204030204"/>
              </a:rPr>
              <a:t>DCAD will offer student academic support </a:t>
            </a:r>
            <a:r>
              <a:rPr lang="en-US" sz="1800" b="1" i="1" dirty="0" err="1">
                <a:solidFill>
                  <a:srgbClr val="0070C0"/>
                </a:solidFill>
                <a:latin typeface="Calibri" panose="020F0502020204030204"/>
              </a:rPr>
              <a:t>programmes</a:t>
            </a:r>
            <a:r>
              <a:rPr lang="en-US" sz="1800" b="1" i="1" dirty="0">
                <a:solidFill>
                  <a:srgbClr val="0070C0"/>
                </a:solidFill>
                <a:latin typeface="Calibri" panose="020F0502020204030204"/>
              </a:rPr>
              <a:t>, with special attention to the writing, communication, numerical and analytic skills and abilities needed to thrive at Durham. DCAD will also offer staff development </a:t>
            </a:r>
            <a:r>
              <a:rPr lang="en-US" sz="1800" b="1" i="1" dirty="0" err="1">
                <a:solidFill>
                  <a:srgbClr val="0070C0"/>
                </a:solidFill>
                <a:latin typeface="Calibri" panose="020F0502020204030204"/>
              </a:rPr>
              <a:t>programmes</a:t>
            </a:r>
            <a:r>
              <a:rPr lang="en-US" sz="1800" b="1" i="1" dirty="0">
                <a:solidFill>
                  <a:srgbClr val="0070C0"/>
                </a:solidFill>
                <a:latin typeface="Calibri" panose="020F0502020204030204"/>
              </a:rPr>
              <a:t> to facilitate inclusive teaching.</a:t>
            </a:r>
            <a:r>
              <a:rPr lang="en-US" sz="1800" i="1" dirty="0">
                <a:solidFill>
                  <a:srgbClr val="0070C0"/>
                </a:solidFill>
                <a:latin typeface="Calibri" panose="020F0502020204030204"/>
              </a:rPr>
              <a:t> We anticipate that DCAD initiatives will close the gap in degree class outcomes for LPN students, black students and disabled students compared with the general student population.” </a:t>
            </a:r>
            <a:r>
              <a:rPr lang="en-US" sz="1800" dirty="0">
                <a:solidFill>
                  <a:srgbClr val="0070C0"/>
                </a:solidFill>
                <a:latin typeface="Calibri" panose="020F0502020204030204"/>
              </a:rPr>
              <a:t>(Durham APP 2020/21-23/24)</a:t>
            </a:r>
          </a:p>
          <a:p>
            <a:pPr marL="0" lvl="0" indent="0">
              <a:buNone/>
              <a:defRPr/>
            </a:pPr>
            <a:endParaRPr lang="en-US" sz="1800" i="1" dirty="0">
              <a:solidFill>
                <a:srgbClr val="0070C0"/>
              </a:solidFill>
              <a:latin typeface="Calibri" panose="020F0502020204030204"/>
            </a:endParaRPr>
          </a:p>
          <a:p>
            <a:pPr marL="0" lvl="0" indent="0">
              <a:buNone/>
              <a:defRPr/>
            </a:pPr>
            <a:endParaRPr lang="en-US" sz="1800" i="1" dirty="0">
              <a:solidFill>
                <a:srgbClr val="0070C0"/>
              </a:solidFill>
              <a:latin typeface="Calibri" panose="020F0502020204030204"/>
            </a:endParaRPr>
          </a:p>
          <a:p>
            <a:pPr marL="0" lvl="0" indent="0">
              <a:buNone/>
              <a:defRPr/>
            </a:pPr>
            <a:endParaRPr lang="en-US" sz="1900" i="1" dirty="0">
              <a:solidFill>
                <a:srgbClr val="0070C0"/>
              </a:solidFill>
              <a:latin typeface="Calibri" panose="020F0502020204030204"/>
            </a:endParaRPr>
          </a:p>
        </p:txBody>
      </p:sp>
      <p:sp>
        <p:nvSpPr>
          <p:cNvPr id="13" name="Title 1">
            <a:extLst>
              <a:ext uri="{FF2B5EF4-FFF2-40B4-BE49-F238E27FC236}">
                <a16:creationId xmlns:a16="http://schemas.microsoft.com/office/drawing/2014/main" id="{845D26A7-DBB6-D4E1-B7AE-B8001773BD50}"/>
              </a:ext>
            </a:extLst>
          </p:cNvPr>
          <p:cNvSpPr txBox="1">
            <a:spLocks/>
          </p:cNvSpPr>
          <p:nvPr/>
        </p:nvSpPr>
        <p:spPr>
          <a:xfrm>
            <a:off x="6195312" y="378572"/>
            <a:ext cx="6096000"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a:solidFill>
                  <a:srgbClr val="C00000"/>
                </a:solidFill>
                <a:latin typeface="Arial" panose="020B0604020202020204" pitchFamily="34" charset="0"/>
                <a:cs typeface="Arial" panose="020B0604020202020204" pitchFamily="34" charset="0"/>
              </a:rPr>
              <a:t>3. Academic Skills Centre: Origins</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4" name="TextBox 13">
            <a:extLst>
              <a:ext uri="{FF2B5EF4-FFF2-40B4-BE49-F238E27FC236}">
                <a16:creationId xmlns:a16="http://schemas.microsoft.com/office/drawing/2014/main" id="{CF0ACEB0-2D07-3D28-39B3-24D6CE530EB0}"/>
              </a:ext>
            </a:extLst>
          </p:cNvPr>
          <p:cNvSpPr txBox="1"/>
          <p:nvPr/>
        </p:nvSpPr>
        <p:spPr>
          <a:xfrm>
            <a:off x="12187425" y="6616460"/>
            <a:ext cx="59816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3" tooltip="http://burtn.deviantart.com/art/Misty-Lake-339492586">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tree growing on a brick wall&#10;&#10;AI-generated content may be incorrect.">
            <a:extLst>
              <a:ext uri="{FF2B5EF4-FFF2-40B4-BE49-F238E27FC236}">
                <a16:creationId xmlns:a16="http://schemas.microsoft.com/office/drawing/2014/main" id="{1DF357BC-5AFA-1835-005E-18B404A390C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30559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1673-8DF5-C73E-3A5E-3BE6424BC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658EA-B407-CBFB-6C55-3BE919B0C52E}"/>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4. </a:t>
            </a:r>
            <a:r>
              <a:rPr lang="en-US" sz="2800" b="1" dirty="0">
                <a:solidFill>
                  <a:srgbClr val="C00000"/>
                </a:solidFill>
                <a:latin typeface="Arial" panose="020B0604020202020204" pitchFamily="34" charset="0"/>
                <a:cs typeface="Arial" panose="020B0604020202020204" pitchFamily="34" charset="0"/>
              </a:rPr>
              <a:t>ASC: What’s the same</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6D6F6B4B-9B08-8F2F-5F54-972A1A20CC16}"/>
              </a:ext>
            </a:extLst>
          </p:cNvPr>
          <p:cNvSpPr txBox="1">
            <a:spLocks/>
          </p:cNvSpPr>
          <p:nvPr/>
        </p:nvSpPr>
        <p:spPr>
          <a:xfrm>
            <a:off x="355600" y="1346200"/>
            <a:ext cx="5778500" cy="538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a:solidFill>
                  <a:srgbClr val="0070C0"/>
                </a:solidFill>
                <a:latin typeface="Calibri" panose="020F0502020204030204"/>
              </a:rPr>
              <a:t>Orientation to </a:t>
            </a:r>
            <a:r>
              <a:rPr lang="en-US" sz="2400" b="1" dirty="0">
                <a:solidFill>
                  <a:srgbClr val="0070C0"/>
                </a:solidFill>
                <a:latin typeface="Calibri" panose="020F0502020204030204"/>
              </a:rPr>
              <a:t>academic communication </a:t>
            </a:r>
            <a:r>
              <a:rPr lang="en-US" sz="2400" dirty="0">
                <a:solidFill>
                  <a:srgbClr val="0070C0"/>
                </a:solidFill>
                <a:latin typeface="Calibri" panose="020F0502020204030204"/>
              </a:rPr>
              <a:t>while not shying from ‘academic English’</a:t>
            </a:r>
          </a:p>
          <a:p>
            <a:pPr marL="0" indent="0">
              <a:buNone/>
              <a:defRPr/>
            </a:pPr>
            <a:endParaRPr lang="en-US" sz="2400" dirty="0">
              <a:solidFill>
                <a:srgbClr val="0070C0"/>
              </a:solidFill>
              <a:latin typeface="Calibri" panose="020F0502020204030204"/>
            </a:endParaRPr>
          </a:p>
          <a:p>
            <a:pPr marL="0" indent="0">
              <a:buNone/>
              <a:defRPr/>
            </a:pPr>
            <a:r>
              <a:rPr lang="en-US" sz="2400" dirty="0">
                <a:solidFill>
                  <a:srgbClr val="0070C0"/>
                </a:solidFill>
                <a:latin typeface="Calibri" panose="020F0502020204030204"/>
              </a:rPr>
              <a:t>In-sessional EAP and LD are </a:t>
            </a:r>
            <a:r>
              <a:rPr lang="en-US" sz="2400" b="1" dirty="0">
                <a:solidFill>
                  <a:srgbClr val="0070C0"/>
                </a:solidFill>
                <a:latin typeface="Calibri" panose="020F0502020204030204"/>
              </a:rPr>
              <a:t>integrated</a:t>
            </a:r>
          </a:p>
          <a:p>
            <a:pPr marL="0" indent="0">
              <a:buNone/>
              <a:defRPr/>
            </a:pPr>
            <a:r>
              <a:rPr lang="en-US" sz="2000" dirty="0">
                <a:solidFill>
                  <a:srgbClr val="0070C0"/>
                </a:solidFill>
                <a:latin typeface="Calibri" panose="020F0502020204030204"/>
              </a:rPr>
              <a:t>(...though LD remains a space with question marks)</a:t>
            </a:r>
          </a:p>
          <a:p>
            <a:pPr marL="0" indent="0">
              <a:buNone/>
              <a:defRPr/>
            </a:pPr>
            <a:endParaRPr lang="en-US" sz="2400" dirty="0">
              <a:solidFill>
                <a:srgbClr val="0070C0"/>
              </a:solidFill>
              <a:latin typeface="Calibri" panose="020F0502020204030204"/>
            </a:endParaRPr>
          </a:p>
          <a:p>
            <a:pPr marL="0" indent="0">
              <a:buNone/>
              <a:defRPr/>
            </a:pPr>
            <a:r>
              <a:rPr lang="en-US" sz="2400" dirty="0">
                <a:solidFill>
                  <a:srgbClr val="0070C0"/>
                </a:solidFill>
                <a:latin typeface="Calibri" panose="020F0502020204030204"/>
              </a:rPr>
              <a:t>Retain a basic </a:t>
            </a:r>
            <a:r>
              <a:rPr lang="en-US" sz="2400" b="1" dirty="0">
                <a:solidFill>
                  <a:srgbClr val="0070C0"/>
                </a:solidFill>
                <a:latin typeface="Calibri" panose="020F0502020204030204"/>
              </a:rPr>
              <a:t>EGAP / ESAP split </a:t>
            </a:r>
            <a:r>
              <a:rPr lang="en-US" sz="2400" dirty="0">
                <a:solidFill>
                  <a:srgbClr val="0070C0"/>
                </a:solidFill>
                <a:latin typeface="Calibri" panose="020F0502020204030204"/>
              </a:rPr>
              <a:t>in </a:t>
            </a:r>
            <a:r>
              <a:rPr lang="en-US" sz="2400" dirty="0" err="1">
                <a:solidFill>
                  <a:srgbClr val="0070C0"/>
                </a:solidFill>
                <a:latin typeface="Calibri" panose="020F0502020204030204"/>
              </a:rPr>
              <a:t>centralised</a:t>
            </a:r>
            <a:r>
              <a:rPr lang="en-US" sz="2400" dirty="0">
                <a:solidFill>
                  <a:srgbClr val="0070C0"/>
                </a:solidFill>
                <a:latin typeface="Calibri" panose="020F0502020204030204"/>
              </a:rPr>
              <a:t> vs departmental offer</a:t>
            </a:r>
          </a:p>
          <a:p>
            <a:pPr marL="0" indent="0">
              <a:buNone/>
              <a:defRPr/>
            </a:pPr>
            <a:endParaRPr lang="en-US" sz="2400" dirty="0">
              <a:solidFill>
                <a:srgbClr val="0070C0"/>
              </a:solidFill>
              <a:latin typeface="Calibri" panose="020F0502020204030204"/>
            </a:endParaRPr>
          </a:p>
          <a:p>
            <a:pPr marL="0" indent="0">
              <a:buNone/>
              <a:defRPr/>
            </a:pPr>
            <a:r>
              <a:rPr lang="en-US" sz="2400" dirty="0">
                <a:solidFill>
                  <a:srgbClr val="0070C0"/>
                </a:solidFill>
                <a:latin typeface="Calibri" panose="020F0502020204030204"/>
              </a:rPr>
              <a:t>Retain </a:t>
            </a:r>
            <a:r>
              <a:rPr lang="en-US" sz="2400" b="1" dirty="0">
                <a:solidFill>
                  <a:srgbClr val="0070C0"/>
                </a:solidFill>
                <a:latin typeface="Calibri" panose="020F0502020204030204"/>
              </a:rPr>
              <a:t>121 consultations</a:t>
            </a:r>
          </a:p>
          <a:p>
            <a:pPr marL="0" indent="0">
              <a:buNone/>
              <a:defRPr/>
            </a:pPr>
            <a:r>
              <a:rPr lang="en-US" sz="2000" dirty="0">
                <a:solidFill>
                  <a:srgbClr val="0070C0"/>
                </a:solidFill>
                <a:latin typeface="Calibri" panose="020F0502020204030204"/>
              </a:rPr>
              <a:t>(...but with a triage system for access)</a:t>
            </a:r>
          </a:p>
        </p:txBody>
      </p:sp>
      <p:pic>
        <p:nvPicPr>
          <p:cNvPr id="15" name="Picture 14" descr="A mountain with a reflection of a lake&#10;&#10;AI-generated content may be incorrect.">
            <a:extLst>
              <a:ext uri="{FF2B5EF4-FFF2-40B4-BE49-F238E27FC236}">
                <a16:creationId xmlns:a16="http://schemas.microsoft.com/office/drawing/2014/main" id="{79CC544E-1F17-8A39-DCB0-3CED0F8BF7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0"/>
            <a:ext cx="6096000" cy="6858000"/>
          </a:xfrm>
          <a:prstGeom prst="rect">
            <a:avLst/>
          </a:prstGeom>
        </p:spPr>
      </p:pic>
      <p:sp>
        <p:nvSpPr>
          <p:cNvPr id="16" name="TextBox 15">
            <a:extLst>
              <a:ext uri="{FF2B5EF4-FFF2-40B4-BE49-F238E27FC236}">
                <a16:creationId xmlns:a16="http://schemas.microsoft.com/office/drawing/2014/main" id="{EF373B00-3B72-F50E-AD72-B481377E180C}"/>
              </a:ext>
            </a:extLst>
          </p:cNvPr>
          <p:cNvSpPr txBox="1"/>
          <p:nvPr/>
        </p:nvSpPr>
        <p:spPr>
          <a:xfrm>
            <a:off x="6208886" y="6615953"/>
            <a:ext cx="5983114" cy="230832"/>
          </a:xfrm>
          <a:prstGeom prst="rect">
            <a:avLst/>
          </a:prstGeom>
          <a:noFill/>
        </p:spPr>
        <p:txBody>
          <a:bodyPr wrap="square" rtlCol="0">
            <a:spAutoFit/>
          </a:bodyPr>
          <a:lstStyle/>
          <a:p>
            <a:pPr algn="r"/>
            <a:r>
              <a:rPr lang="en-US" sz="900" dirty="0">
                <a:solidFill>
                  <a:schemeClr val="bg1"/>
                </a:solidFill>
                <a:hlinkClick r:id="rId4" tooltip="https://openoregon.pressbooks.pub/sevenwondersoforegon/chapter/mount-hood-2/">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dirty="0">
              <a:solidFill>
                <a:schemeClr val="bg1"/>
              </a:solidFill>
            </a:endParaRPr>
          </a:p>
        </p:txBody>
      </p:sp>
    </p:spTree>
    <p:extLst>
      <p:ext uri="{BB962C8B-B14F-4D97-AF65-F5344CB8AC3E}">
        <p14:creationId xmlns:p14="http://schemas.microsoft.com/office/powerpoint/2010/main" val="31876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6318C-C2DD-6B5D-78DB-353175518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DFAA0-5123-3E53-8A20-AB8DAA3EE655}"/>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5. </a:t>
            </a:r>
            <a:r>
              <a:rPr lang="en-US" sz="2800" b="1" dirty="0">
                <a:solidFill>
                  <a:srgbClr val="C00000"/>
                </a:solidFill>
                <a:latin typeface="Arial" panose="020B0604020202020204" pitchFamily="34" charset="0"/>
                <a:cs typeface="Arial" panose="020B0604020202020204" pitchFamily="34" charset="0"/>
              </a:rPr>
              <a:t>ASC: What’s different</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2D984FED-89A0-4258-EF6F-905CFFD3B28B}"/>
              </a:ext>
            </a:extLst>
          </p:cNvPr>
          <p:cNvSpPr txBox="1">
            <a:spLocks/>
          </p:cNvSpPr>
          <p:nvPr/>
        </p:nvSpPr>
        <p:spPr>
          <a:xfrm>
            <a:off x="355600" y="1346199"/>
            <a:ext cx="5778500" cy="5726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b="1" dirty="0">
                <a:solidFill>
                  <a:srgbClr val="0070C0"/>
                </a:solidFill>
                <a:latin typeface="Calibri" panose="020F0502020204030204"/>
              </a:rPr>
              <a:t>The Offer</a:t>
            </a:r>
          </a:p>
          <a:p>
            <a:pPr lvl="1">
              <a:defRPr/>
            </a:pPr>
            <a:r>
              <a:rPr lang="en-US" sz="2100" dirty="0">
                <a:solidFill>
                  <a:srgbClr val="0070C0"/>
                </a:solidFill>
                <a:latin typeface="Calibri" panose="020F0502020204030204"/>
              </a:rPr>
              <a:t>Leaning into ‘</a:t>
            </a:r>
            <a:r>
              <a:rPr lang="en-US" sz="2100" b="1" dirty="0">
                <a:solidFill>
                  <a:srgbClr val="0070C0"/>
                </a:solidFill>
                <a:latin typeface="Calibri" panose="020F0502020204030204"/>
              </a:rPr>
              <a:t>skills</a:t>
            </a:r>
            <a:r>
              <a:rPr lang="en-US" sz="2100" dirty="0">
                <a:solidFill>
                  <a:srgbClr val="0070C0"/>
                </a:solidFill>
                <a:latin typeface="Calibri" panose="020F0502020204030204"/>
              </a:rPr>
              <a:t>’ (cf. Wingate 2006...)</a:t>
            </a:r>
          </a:p>
          <a:p>
            <a:pPr lvl="1">
              <a:defRPr/>
            </a:pPr>
            <a:r>
              <a:rPr lang="en-US" sz="2100" dirty="0">
                <a:solidFill>
                  <a:srgbClr val="0070C0"/>
                </a:solidFill>
                <a:latin typeface="Calibri" panose="020F0502020204030204"/>
              </a:rPr>
              <a:t>Three main streams, incl. </a:t>
            </a:r>
            <a:r>
              <a:rPr lang="en-US" sz="2100" b="1" dirty="0">
                <a:solidFill>
                  <a:srgbClr val="0070C0"/>
                </a:solidFill>
                <a:latin typeface="Calibri" panose="020F0502020204030204"/>
              </a:rPr>
              <a:t>Doctoral</a:t>
            </a:r>
            <a:r>
              <a:rPr lang="en-US" sz="2100" dirty="0">
                <a:solidFill>
                  <a:srgbClr val="0070C0"/>
                </a:solidFill>
                <a:latin typeface="Calibri" panose="020F0502020204030204"/>
              </a:rPr>
              <a:t> + </a:t>
            </a:r>
            <a:r>
              <a:rPr lang="en-US" sz="2100" b="1" dirty="0">
                <a:solidFill>
                  <a:srgbClr val="0070C0"/>
                </a:solidFill>
                <a:latin typeface="Calibri" panose="020F0502020204030204"/>
              </a:rPr>
              <a:t>Drop-ins</a:t>
            </a:r>
          </a:p>
          <a:p>
            <a:pPr lvl="1">
              <a:defRPr/>
            </a:pPr>
            <a:r>
              <a:rPr lang="en-US" sz="2100" b="1" dirty="0">
                <a:solidFill>
                  <a:srgbClr val="0070C0"/>
                </a:solidFill>
                <a:latin typeface="Calibri" panose="020F0502020204030204"/>
              </a:rPr>
              <a:t>Academic development </a:t>
            </a:r>
            <a:r>
              <a:rPr lang="en-US" sz="2100" dirty="0">
                <a:solidFill>
                  <a:srgbClr val="0070C0"/>
                </a:solidFill>
                <a:latin typeface="Calibri" panose="020F0502020204030204"/>
              </a:rPr>
              <a:t>work with subj. staff</a:t>
            </a:r>
          </a:p>
          <a:p>
            <a:pPr marL="0" indent="0">
              <a:buNone/>
              <a:defRPr/>
            </a:pPr>
            <a:endParaRPr lang="en-US" sz="200" dirty="0">
              <a:solidFill>
                <a:srgbClr val="0070C0"/>
              </a:solidFill>
              <a:latin typeface="Calibri" panose="020F0502020204030204"/>
            </a:endParaRPr>
          </a:p>
          <a:p>
            <a:pPr marL="0" indent="0">
              <a:buNone/>
              <a:defRPr/>
            </a:pPr>
            <a:r>
              <a:rPr lang="en-US" sz="2600" b="1" dirty="0">
                <a:solidFill>
                  <a:schemeClr val="bg1"/>
                </a:solidFill>
                <a:latin typeface="Calibri" panose="020F0502020204030204"/>
              </a:rPr>
              <a:t>The Brand and the Discourse</a:t>
            </a:r>
          </a:p>
          <a:p>
            <a:pPr lvl="1">
              <a:defRPr/>
            </a:pPr>
            <a:r>
              <a:rPr lang="en-US" sz="2100" dirty="0">
                <a:solidFill>
                  <a:schemeClr val="bg1"/>
                </a:solidFill>
                <a:latin typeface="Calibri" panose="020F0502020204030204"/>
              </a:rPr>
              <a:t>New look. New messages. Push on comms</a:t>
            </a:r>
          </a:p>
          <a:p>
            <a:pPr lvl="1">
              <a:defRPr/>
            </a:pPr>
            <a:r>
              <a:rPr lang="en-US" sz="2100" dirty="0">
                <a:solidFill>
                  <a:schemeClr val="bg1"/>
                </a:solidFill>
                <a:latin typeface="Calibri" panose="020F0502020204030204"/>
              </a:rPr>
              <a:t>Language of</a:t>
            </a:r>
            <a:r>
              <a:rPr lang="en-US" sz="2100" i="1" dirty="0">
                <a:solidFill>
                  <a:schemeClr val="bg1"/>
                </a:solidFill>
                <a:latin typeface="Calibri" panose="020F0502020204030204"/>
              </a:rPr>
              <a:t> levelling the playing field</a:t>
            </a:r>
            <a:r>
              <a:rPr lang="en-US" sz="2100" dirty="0">
                <a:solidFill>
                  <a:schemeClr val="bg1"/>
                </a:solidFill>
                <a:latin typeface="Calibri" panose="020F0502020204030204"/>
              </a:rPr>
              <a:t>; </a:t>
            </a:r>
            <a:r>
              <a:rPr lang="en-US" sz="2100" i="1" dirty="0">
                <a:solidFill>
                  <a:schemeClr val="bg1"/>
                </a:solidFill>
                <a:latin typeface="Calibri" panose="020F0502020204030204"/>
              </a:rPr>
              <a:t>demystifying</a:t>
            </a:r>
            <a:r>
              <a:rPr lang="en-US" sz="2100" dirty="0">
                <a:solidFill>
                  <a:schemeClr val="bg1"/>
                </a:solidFill>
                <a:latin typeface="Calibri" panose="020F0502020204030204"/>
              </a:rPr>
              <a:t>; </a:t>
            </a:r>
            <a:r>
              <a:rPr lang="en-US" sz="2100" i="1" dirty="0">
                <a:solidFill>
                  <a:schemeClr val="bg1"/>
                </a:solidFill>
                <a:latin typeface="Calibri" panose="020F0502020204030204"/>
              </a:rPr>
              <a:t>transitions</a:t>
            </a:r>
            <a:r>
              <a:rPr lang="en-US" sz="2100" dirty="0">
                <a:solidFill>
                  <a:schemeClr val="bg1"/>
                </a:solidFill>
                <a:latin typeface="Calibri" panose="020F0502020204030204"/>
              </a:rPr>
              <a:t>; </a:t>
            </a:r>
            <a:r>
              <a:rPr lang="en-US" sz="2100" i="1" dirty="0">
                <a:solidFill>
                  <a:schemeClr val="bg1"/>
                </a:solidFill>
                <a:latin typeface="Calibri" panose="020F0502020204030204"/>
              </a:rPr>
              <a:t>equity; inclusivity</a:t>
            </a:r>
          </a:p>
          <a:p>
            <a:pPr marL="0" indent="0">
              <a:buNone/>
              <a:defRPr/>
            </a:pPr>
            <a:endParaRPr lang="en-US" sz="100" dirty="0">
              <a:solidFill>
                <a:schemeClr val="bg1"/>
              </a:solidFill>
              <a:latin typeface="Calibri" panose="020F0502020204030204"/>
            </a:endParaRPr>
          </a:p>
          <a:p>
            <a:pPr marL="0" indent="0">
              <a:buNone/>
              <a:defRPr/>
            </a:pPr>
            <a:r>
              <a:rPr lang="en-US" sz="2600" b="1" dirty="0">
                <a:solidFill>
                  <a:schemeClr val="bg1"/>
                </a:solidFill>
                <a:latin typeface="Calibri" panose="020F0502020204030204"/>
              </a:rPr>
              <a:t>The Strategy</a:t>
            </a:r>
          </a:p>
          <a:p>
            <a:pPr lvl="1">
              <a:defRPr/>
            </a:pPr>
            <a:r>
              <a:rPr lang="en-US" sz="2100" dirty="0">
                <a:solidFill>
                  <a:schemeClr val="bg1"/>
                </a:solidFill>
                <a:latin typeface="Calibri" panose="020F0502020204030204"/>
              </a:rPr>
              <a:t>New collaborations </a:t>
            </a:r>
            <a:r>
              <a:rPr lang="en-US" sz="2100" b="1" i="1" dirty="0">
                <a:solidFill>
                  <a:schemeClr val="bg1"/>
                </a:solidFill>
                <a:latin typeface="Calibri" panose="020F0502020204030204"/>
              </a:rPr>
              <a:t>within</a:t>
            </a:r>
            <a:r>
              <a:rPr lang="en-US" sz="2100" dirty="0">
                <a:solidFill>
                  <a:schemeClr val="bg1"/>
                </a:solidFill>
                <a:latin typeface="Calibri" panose="020F0502020204030204"/>
              </a:rPr>
              <a:t> – </a:t>
            </a:r>
            <a:r>
              <a:rPr lang="en-US" sz="2100" i="1" dirty="0">
                <a:solidFill>
                  <a:schemeClr val="bg1"/>
                </a:solidFill>
                <a:latin typeface="Calibri" panose="020F0502020204030204"/>
              </a:rPr>
              <a:t>E.g.</a:t>
            </a:r>
            <a:r>
              <a:rPr lang="en-US" sz="2100" dirty="0">
                <a:solidFill>
                  <a:schemeClr val="bg1"/>
                </a:solidFill>
                <a:latin typeface="Calibri" panose="020F0502020204030204"/>
              </a:rPr>
              <a:t> Digital Developers; Researcher Development</a:t>
            </a:r>
          </a:p>
          <a:p>
            <a:pPr lvl="1">
              <a:defRPr/>
            </a:pPr>
            <a:r>
              <a:rPr lang="en-US" sz="2100" dirty="0">
                <a:solidFill>
                  <a:schemeClr val="bg1"/>
                </a:solidFill>
                <a:latin typeface="Calibri" panose="020F0502020204030204"/>
              </a:rPr>
              <a:t>New collaborations </a:t>
            </a:r>
            <a:r>
              <a:rPr lang="en-US" sz="2100" b="1" i="1" dirty="0">
                <a:solidFill>
                  <a:schemeClr val="bg1"/>
                </a:solidFill>
                <a:latin typeface="Calibri" panose="020F0502020204030204"/>
              </a:rPr>
              <a:t>across</a:t>
            </a:r>
            <a:r>
              <a:rPr lang="en-US" sz="2100" dirty="0">
                <a:solidFill>
                  <a:schemeClr val="bg1"/>
                </a:solidFill>
                <a:latin typeface="Calibri" panose="020F0502020204030204"/>
              </a:rPr>
              <a:t> – Going in at Dept / School / Faculty level</a:t>
            </a:r>
          </a:p>
          <a:p>
            <a:pPr lvl="1">
              <a:defRPr/>
            </a:pPr>
            <a:r>
              <a:rPr lang="en-US" sz="2100" dirty="0">
                <a:solidFill>
                  <a:schemeClr val="bg1"/>
                </a:solidFill>
                <a:latin typeface="Calibri" panose="020F0502020204030204"/>
              </a:rPr>
              <a:t>Strategic ‘</a:t>
            </a:r>
            <a:r>
              <a:rPr lang="en-US" sz="2100" b="1" dirty="0">
                <a:solidFill>
                  <a:schemeClr val="bg1"/>
                </a:solidFill>
                <a:latin typeface="Calibri" panose="020F0502020204030204"/>
              </a:rPr>
              <a:t>infiltration</a:t>
            </a:r>
            <a:r>
              <a:rPr lang="en-US" sz="2100" dirty="0">
                <a:solidFill>
                  <a:schemeClr val="bg1"/>
                </a:solidFill>
                <a:latin typeface="Calibri" panose="020F0502020204030204"/>
              </a:rPr>
              <a:t>’ into University projects – </a:t>
            </a:r>
            <a:r>
              <a:rPr lang="en-US" sz="2100" i="1" dirty="0">
                <a:solidFill>
                  <a:schemeClr val="bg1"/>
                </a:solidFill>
                <a:latin typeface="Calibri" panose="020F0502020204030204"/>
              </a:rPr>
              <a:t>E.g.</a:t>
            </a:r>
            <a:r>
              <a:rPr lang="en-US" sz="2100" dirty="0">
                <a:solidFill>
                  <a:schemeClr val="bg1"/>
                </a:solidFill>
                <a:latin typeface="Calibri" panose="020F0502020204030204"/>
              </a:rPr>
              <a:t> UG </a:t>
            </a:r>
            <a:r>
              <a:rPr lang="en-US" sz="2100" dirty="0" err="1">
                <a:solidFill>
                  <a:schemeClr val="bg1"/>
                </a:solidFill>
                <a:latin typeface="Calibri" panose="020F0502020204030204"/>
              </a:rPr>
              <a:t>Programme</a:t>
            </a:r>
            <a:r>
              <a:rPr lang="en-US" sz="2100" dirty="0">
                <a:solidFill>
                  <a:schemeClr val="bg1"/>
                </a:solidFill>
                <a:latin typeface="Calibri" panose="020F0502020204030204"/>
              </a:rPr>
              <a:t> Design; Graduate Attributes</a:t>
            </a:r>
          </a:p>
          <a:p>
            <a:pPr marL="0" indent="0">
              <a:buNone/>
              <a:defRPr/>
            </a:pPr>
            <a:endParaRPr lang="en-US" sz="100" dirty="0">
              <a:solidFill>
                <a:schemeClr val="bg1"/>
              </a:solidFill>
              <a:latin typeface="Calibri" panose="020F0502020204030204"/>
            </a:endParaRPr>
          </a:p>
          <a:p>
            <a:pPr marL="0" indent="0">
              <a:buNone/>
              <a:defRPr/>
            </a:pPr>
            <a:r>
              <a:rPr lang="en-US" sz="2600" b="1" dirty="0">
                <a:solidFill>
                  <a:schemeClr val="bg1"/>
                </a:solidFill>
                <a:latin typeface="Calibri" panose="020F0502020204030204"/>
              </a:rPr>
              <a:t>The Collective Sense of Self</a:t>
            </a:r>
          </a:p>
          <a:p>
            <a:pPr lvl="1">
              <a:defRPr/>
            </a:pPr>
            <a:r>
              <a:rPr lang="en-US" sz="2100" dirty="0">
                <a:solidFill>
                  <a:schemeClr val="bg1"/>
                </a:solidFill>
                <a:latin typeface="Calibri" panose="020F0502020204030204"/>
              </a:rPr>
              <a:t>Greater symbolic capital – Directly + by proxy</a:t>
            </a:r>
          </a:p>
          <a:p>
            <a:pPr lvl="1">
              <a:defRPr/>
            </a:pPr>
            <a:r>
              <a:rPr lang="en-US" sz="2100" dirty="0">
                <a:solidFill>
                  <a:schemeClr val="bg1"/>
                </a:solidFill>
                <a:latin typeface="Calibri" panose="020F0502020204030204"/>
              </a:rPr>
              <a:t>Greater confidence – To propose; to challenge</a:t>
            </a:r>
          </a:p>
        </p:txBody>
      </p:sp>
      <p:pic>
        <p:nvPicPr>
          <p:cNvPr id="4" name="Picture 3" descr="A butterfly emerging from a cocoon&#10;&#10;AI-generated content may be incorrect.">
            <a:extLst>
              <a:ext uri="{FF2B5EF4-FFF2-40B4-BE49-F238E27FC236}">
                <a16:creationId xmlns:a16="http://schemas.microsoft.com/office/drawing/2014/main" id="{ADF49AEF-C6A4-DEC5-AAA5-B11940C9B3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3448"/>
            <a:ext cx="6096000" cy="6871447"/>
          </a:xfrm>
          <a:prstGeom prst="rect">
            <a:avLst/>
          </a:prstGeom>
        </p:spPr>
      </p:pic>
      <p:sp>
        <p:nvSpPr>
          <p:cNvPr id="5" name="TextBox 4">
            <a:extLst>
              <a:ext uri="{FF2B5EF4-FFF2-40B4-BE49-F238E27FC236}">
                <a16:creationId xmlns:a16="http://schemas.microsoft.com/office/drawing/2014/main" id="{C5C17A9A-4CDC-CDE4-D8C6-A3C0944624EB}"/>
              </a:ext>
            </a:extLst>
          </p:cNvPr>
          <p:cNvSpPr txBox="1"/>
          <p:nvPr/>
        </p:nvSpPr>
        <p:spPr>
          <a:xfrm>
            <a:off x="6997700" y="6574874"/>
            <a:ext cx="5194300" cy="230832"/>
          </a:xfrm>
          <a:prstGeom prst="rect">
            <a:avLst/>
          </a:prstGeom>
          <a:noFill/>
        </p:spPr>
        <p:txBody>
          <a:bodyPr wrap="square" rtlCol="0">
            <a:spAutoFit/>
          </a:bodyPr>
          <a:lstStyle/>
          <a:p>
            <a:pPr algn="r"/>
            <a:r>
              <a:rPr lang="en-US" sz="900">
                <a:solidFill>
                  <a:schemeClr val="bg1"/>
                </a:solidFill>
                <a:hlinkClick r:id="rId4" tooltip="https://www.flickr.com/photos/sidm/4813665260/">
                  <a:extLst>
                    <a:ext uri="{A12FA001-AC4F-418D-AE19-62706E023703}">
                      <ahyp:hlinkClr xmlns:ahyp="http://schemas.microsoft.com/office/drawing/2018/hyperlinkcolor" val="tx"/>
                    </a:ext>
                  </a:extLst>
                </a:hlinkClick>
              </a:rPr>
              <a:t>This Photo</a:t>
            </a:r>
            <a:r>
              <a:rPr lang="en-US" sz="900">
                <a:solidFill>
                  <a:schemeClr val="bg1"/>
                </a:solidFill>
              </a:rPr>
              <a:t> by Unknown Author is licensed under </a:t>
            </a:r>
            <a:r>
              <a:rPr lang="en-US" sz="90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a:solidFill>
                <a:schemeClr val="bg1"/>
              </a:solidFill>
            </a:endParaRPr>
          </a:p>
        </p:txBody>
      </p:sp>
      <p:pic>
        <p:nvPicPr>
          <p:cNvPr id="3" name="Picture 2" descr="A red square with white outline of mountains and a hot air balloon. Text underneath reads ‘ASC Central’">
            <a:extLst>
              <a:ext uri="{FF2B5EF4-FFF2-40B4-BE49-F238E27FC236}">
                <a16:creationId xmlns:a16="http://schemas.microsoft.com/office/drawing/2014/main" id="{167EA807-1B3E-E53E-E2FB-291A8A1127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600" y="2561102"/>
            <a:ext cx="1504576" cy="1504576"/>
          </a:xfrm>
          <a:prstGeom prst="rect">
            <a:avLst/>
          </a:prstGeom>
        </p:spPr>
      </p:pic>
      <p:pic>
        <p:nvPicPr>
          <p:cNvPr id="7" name="Picture 6" descr="A white outline of a graduation cap. Text underneath reads ‘ASC Doctoral’">
            <a:extLst>
              <a:ext uri="{FF2B5EF4-FFF2-40B4-BE49-F238E27FC236}">
                <a16:creationId xmlns:a16="http://schemas.microsoft.com/office/drawing/2014/main" id="{6AB1F31A-750A-48EC-2264-6DC6F0588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3547" y="2561102"/>
            <a:ext cx="1504576" cy="1504576"/>
          </a:xfrm>
          <a:prstGeom prst="rect">
            <a:avLst/>
          </a:prstGeom>
        </p:spPr>
      </p:pic>
      <p:pic>
        <p:nvPicPr>
          <p:cNvPr id="8" name="Picture 7" descr="A red background with white outline of people and a light bulb. Text underneath reads ‘ASC Embedded’">
            <a:extLst>
              <a:ext uri="{FF2B5EF4-FFF2-40B4-BE49-F238E27FC236}">
                <a16:creationId xmlns:a16="http://schemas.microsoft.com/office/drawing/2014/main" id="{9C7A287F-3C5A-CAA2-D39D-378E736C7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4573" y="2561102"/>
            <a:ext cx="1504576" cy="1504576"/>
          </a:xfrm>
          <a:prstGeom prst="rect">
            <a:avLst/>
          </a:prstGeom>
        </p:spPr>
      </p:pic>
    </p:spTree>
    <p:extLst>
      <p:ext uri="{BB962C8B-B14F-4D97-AF65-F5344CB8AC3E}">
        <p14:creationId xmlns:p14="http://schemas.microsoft.com/office/powerpoint/2010/main" val="15120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xit" presetSubtype="0" fill="hold"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7C137-7867-8FFA-5F80-43BDB3267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E7956-5905-F622-B4F9-69C8E4E38C7A}"/>
              </a:ext>
            </a:extLst>
          </p:cNvPr>
          <p:cNvSpPr txBox="1">
            <a:spLocks/>
          </p:cNvSpPr>
          <p:nvPr/>
        </p:nvSpPr>
        <p:spPr>
          <a:xfrm>
            <a:off x="203200" y="365125"/>
            <a:ext cx="6005686" cy="650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5. </a:t>
            </a:r>
            <a:r>
              <a:rPr lang="en-US" sz="2800" b="1" dirty="0">
                <a:solidFill>
                  <a:srgbClr val="C00000"/>
                </a:solidFill>
                <a:latin typeface="Arial" panose="020B0604020202020204" pitchFamily="34" charset="0"/>
                <a:cs typeface="Arial" panose="020B0604020202020204" pitchFamily="34" charset="0"/>
              </a:rPr>
              <a:t>ASC: What’s different</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pic>
        <p:nvPicPr>
          <p:cNvPr id="4" name="Picture 3" descr="A butterfly emerging from a cocoon&#10;&#10;AI-generated content may be incorrect.">
            <a:extLst>
              <a:ext uri="{FF2B5EF4-FFF2-40B4-BE49-F238E27FC236}">
                <a16:creationId xmlns:a16="http://schemas.microsoft.com/office/drawing/2014/main" id="{262C081D-ED67-3FA8-BF0E-8A48FF351C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3448"/>
            <a:ext cx="6096000" cy="6871447"/>
          </a:xfrm>
          <a:prstGeom prst="rect">
            <a:avLst/>
          </a:prstGeom>
        </p:spPr>
      </p:pic>
      <p:sp>
        <p:nvSpPr>
          <p:cNvPr id="5" name="TextBox 4">
            <a:extLst>
              <a:ext uri="{FF2B5EF4-FFF2-40B4-BE49-F238E27FC236}">
                <a16:creationId xmlns:a16="http://schemas.microsoft.com/office/drawing/2014/main" id="{4B3450BF-3C72-F93A-75C5-6B66E9EA00F2}"/>
              </a:ext>
            </a:extLst>
          </p:cNvPr>
          <p:cNvSpPr txBox="1"/>
          <p:nvPr/>
        </p:nvSpPr>
        <p:spPr>
          <a:xfrm>
            <a:off x="6997700" y="6574874"/>
            <a:ext cx="5194300" cy="230832"/>
          </a:xfrm>
          <a:prstGeom prst="rect">
            <a:avLst/>
          </a:prstGeom>
          <a:noFill/>
        </p:spPr>
        <p:txBody>
          <a:bodyPr wrap="square" rtlCol="0">
            <a:spAutoFit/>
          </a:bodyPr>
          <a:lstStyle/>
          <a:p>
            <a:pPr algn="r"/>
            <a:r>
              <a:rPr lang="en-US" sz="900">
                <a:solidFill>
                  <a:schemeClr val="bg1"/>
                </a:solidFill>
                <a:hlinkClick r:id="rId4" tooltip="https://www.flickr.com/photos/sidm/4813665260/">
                  <a:extLst>
                    <a:ext uri="{A12FA001-AC4F-418D-AE19-62706E023703}">
                      <ahyp:hlinkClr xmlns:ahyp="http://schemas.microsoft.com/office/drawing/2018/hyperlinkcolor" val="tx"/>
                    </a:ext>
                  </a:extLst>
                </a:hlinkClick>
              </a:rPr>
              <a:t>This Photo</a:t>
            </a:r>
            <a:r>
              <a:rPr lang="en-US" sz="900">
                <a:solidFill>
                  <a:schemeClr val="bg1"/>
                </a:solidFill>
              </a:rPr>
              <a:t> by Unknown Author is licensed under </a:t>
            </a:r>
            <a:r>
              <a:rPr lang="en-US" sz="90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a:solidFill>
                <a:schemeClr val="bg1"/>
              </a:solidFill>
            </a:endParaRPr>
          </a:p>
        </p:txBody>
      </p:sp>
      <p:pic>
        <p:nvPicPr>
          <p:cNvPr id="13" name="Picture 12" descr="A poster of a student&#10;&#10;AI-generated content may be incorrect.">
            <a:extLst>
              <a:ext uri="{FF2B5EF4-FFF2-40B4-BE49-F238E27FC236}">
                <a16:creationId xmlns:a16="http://schemas.microsoft.com/office/drawing/2014/main" id="{DBB4B9A6-B4D7-0BC3-373A-8C2CAB533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4840" y="-1"/>
            <a:ext cx="3935802" cy="6858000"/>
          </a:xfrm>
          <a:prstGeom prst="rect">
            <a:avLst/>
          </a:prstGeom>
        </p:spPr>
      </p:pic>
      <p:pic>
        <p:nvPicPr>
          <p:cNvPr id="15" name="Picture 14" descr="A person and person sitting in a lecture hall&#10;&#10;AI-generated content may be incorrect.">
            <a:extLst>
              <a:ext uri="{FF2B5EF4-FFF2-40B4-BE49-F238E27FC236}">
                <a16:creationId xmlns:a16="http://schemas.microsoft.com/office/drawing/2014/main" id="{3A7B50A8-DAD9-50DE-EEBB-73D10E02B2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4840" y="-13448"/>
            <a:ext cx="3943621" cy="6858000"/>
          </a:xfrm>
          <a:prstGeom prst="rect">
            <a:avLst/>
          </a:prstGeom>
        </p:spPr>
      </p:pic>
      <p:pic>
        <p:nvPicPr>
          <p:cNvPr id="17" name="Picture 16" descr="A poster of a student&#10;&#10;AI-generated content may be incorrect.">
            <a:extLst>
              <a:ext uri="{FF2B5EF4-FFF2-40B4-BE49-F238E27FC236}">
                <a16:creationId xmlns:a16="http://schemas.microsoft.com/office/drawing/2014/main" id="{DB77804C-0F83-18F1-3BAA-C52E258484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4840" y="13446"/>
            <a:ext cx="3968151" cy="6858000"/>
          </a:xfrm>
          <a:prstGeom prst="rect">
            <a:avLst/>
          </a:prstGeom>
        </p:spPr>
      </p:pic>
      <p:sp>
        <p:nvSpPr>
          <p:cNvPr id="18" name="Content Placeholder 2">
            <a:extLst>
              <a:ext uri="{FF2B5EF4-FFF2-40B4-BE49-F238E27FC236}">
                <a16:creationId xmlns:a16="http://schemas.microsoft.com/office/drawing/2014/main" id="{6FFE7519-D006-36C2-15D2-848BD2710EC5}"/>
              </a:ext>
            </a:extLst>
          </p:cNvPr>
          <p:cNvSpPr txBox="1">
            <a:spLocks/>
          </p:cNvSpPr>
          <p:nvPr/>
        </p:nvSpPr>
        <p:spPr>
          <a:xfrm>
            <a:off x="355600" y="1346199"/>
            <a:ext cx="5778500" cy="5726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b="1" dirty="0">
                <a:solidFill>
                  <a:srgbClr val="0070C0"/>
                </a:solidFill>
                <a:latin typeface="Calibri" panose="020F0502020204030204"/>
              </a:rPr>
              <a:t>The Offer</a:t>
            </a:r>
          </a:p>
          <a:p>
            <a:pPr lvl="1">
              <a:defRPr/>
            </a:pPr>
            <a:r>
              <a:rPr lang="en-US" sz="2100" dirty="0">
                <a:solidFill>
                  <a:srgbClr val="0070C0"/>
                </a:solidFill>
                <a:latin typeface="Calibri" panose="020F0502020204030204"/>
              </a:rPr>
              <a:t>Leaning into ‘skills’ (cf. Wingate 2006!)</a:t>
            </a:r>
          </a:p>
          <a:p>
            <a:pPr lvl="1">
              <a:defRPr/>
            </a:pPr>
            <a:r>
              <a:rPr lang="en-US" sz="2100" dirty="0">
                <a:solidFill>
                  <a:srgbClr val="0070C0"/>
                </a:solidFill>
                <a:latin typeface="Calibri" panose="020F0502020204030204"/>
              </a:rPr>
              <a:t>Three main streams, incl. </a:t>
            </a:r>
            <a:r>
              <a:rPr lang="en-US" sz="2100" b="1" dirty="0">
                <a:solidFill>
                  <a:srgbClr val="0070C0"/>
                </a:solidFill>
                <a:latin typeface="Calibri" panose="020F0502020204030204"/>
              </a:rPr>
              <a:t>Doctoral</a:t>
            </a:r>
            <a:r>
              <a:rPr lang="en-US" sz="2100" dirty="0">
                <a:solidFill>
                  <a:srgbClr val="0070C0"/>
                </a:solidFill>
                <a:latin typeface="Calibri" panose="020F0502020204030204"/>
              </a:rPr>
              <a:t> + </a:t>
            </a:r>
            <a:r>
              <a:rPr lang="en-US" sz="2100" b="1" dirty="0">
                <a:solidFill>
                  <a:srgbClr val="0070C0"/>
                </a:solidFill>
                <a:latin typeface="Calibri" panose="020F0502020204030204"/>
              </a:rPr>
              <a:t>Drop-ins</a:t>
            </a:r>
          </a:p>
          <a:p>
            <a:pPr lvl="1">
              <a:defRPr/>
            </a:pPr>
            <a:r>
              <a:rPr lang="en-US" sz="2100" b="1" dirty="0">
                <a:solidFill>
                  <a:srgbClr val="0070C0"/>
                </a:solidFill>
                <a:latin typeface="Calibri" panose="020F0502020204030204"/>
              </a:rPr>
              <a:t>Academic development </a:t>
            </a:r>
            <a:r>
              <a:rPr lang="en-US" sz="2100" dirty="0">
                <a:solidFill>
                  <a:srgbClr val="0070C0"/>
                </a:solidFill>
                <a:latin typeface="Calibri" panose="020F0502020204030204"/>
              </a:rPr>
              <a:t>work with subj. staff</a:t>
            </a:r>
          </a:p>
          <a:p>
            <a:pPr marL="0" indent="0">
              <a:buNone/>
              <a:defRPr/>
            </a:pPr>
            <a:endParaRPr lang="en-US" sz="200" dirty="0">
              <a:solidFill>
                <a:srgbClr val="0070C0"/>
              </a:solidFill>
              <a:latin typeface="Calibri" panose="020F0502020204030204"/>
            </a:endParaRPr>
          </a:p>
          <a:p>
            <a:pPr marL="0" indent="0">
              <a:buNone/>
              <a:defRPr/>
            </a:pPr>
            <a:r>
              <a:rPr lang="en-US" sz="2600" b="1" dirty="0">
                <a:solidFill>
                  <a:srgbClr val="0070C0"/>
                </a:solidFill>
                <a:latin typeface="Calibri" panose="020F0502020204030204"/>
              </a:rPr>
              <a:t>The Brand and the Discourse</a:t>
            </a:r>
          </a:p>
          <a:p>
            <a:pPr lvl="1">
              <a:defRPr/>
            </a:pPr>
            <a:r>
              <a:rPr lang="en-US" sz="2100" dirty="0">
                <a:solidFill>
                  <a:srgbClr val="0070C0"/>
                </a:solidFill>
                <a:latin typeface="Calibri" panose="020F0502020204030204"/>
              </a:rPr>
              <a:t>New look. New messages. Push on comms</a:t>
            </a:r>
          </a:p>
          <a:p>
            <a:pPr lvl="1">
              <a:defRPr/>
            </a:pPr>
            <a:r>
              <a:rPr lang="en-US" sz="2100" dirty="0">
                <a:solidFill>
                  <a:schemeClr val="bg1"/>
                </a:solidFill>
                <a:latin typeface="Calibri" panose="020F0502020204030204"/>
              </a:rPr>
              <a:t>Language of</a:t>
            </a:r>
            <a:r>
              <a:rPr lang="en-US" sz="2100" i="1" dirty="0">
                <a:solidFill>
                  <a:schemeClr val="bg1"/>
                </a:solidFill>
                <a:latin typeface="Calibri" panose="020F0502020204030204"/>
              </a:rPr>
              <a:t> levelling the playing field</a:t>
            </a:r>
            <a:r>
              <a:rPr lang="en-US" sz="2100" dirty="0">
                <a:solidFill>
                  <a:schemeClr val="bg1"/>
                </a:solidFill>
                <a:latin typeface="Calibri" panose="020F0502020204030204"/>
              </a:rPr>
              <a:t>; </a:t>
            </a:r>
            <a:r>
              <a:rPr lang="en-US" sz="2100" i="1" dirty="0">
                <a:solidFill>
                  <a:schemeClr val="bg1"/>
                </a:solidFill>
                <a:latin typeface="Calibri" panose="020F0502020204030204"/>
              </a:rPr>
              <a:t>demystifying</a:t>
            </a:r>
            <a:r>
              <a:rPr lang="en-US" sz="2100" dirty="0">
                <a:solidFill>
                  <a:schemeClr val="bg1"/>
                </a:solidFill>
                <a:latin typeface="Calibri" panose="020F0502020204030204"/>
              </a:rPr>
              <a:t>; </a:t>
            </a:r>
            <a:r>
              <a:rPr lang="en-US" sz="2100" i="1" dirty="0">
                <a:solidFill>
                  <a:schemeClr val="bg1"/>
                </a:solidFill>
                <a:latin typeface="Calibri" panose="020F0502020204030204"/>
              </a:rPr>
              <a:t>transitions</a:t>
            </a:r>
            <a:r>
              <a:rPr lang="en-US" sz="2100" dirty="0">
                <a:solidFill>
                  <a:schemeClr val="bg1"/>
                </a:solidFill>
                <a:latin typeface="Calibri" panose="020F0502020204030204"/>
              </a:rPr>
              <a:t>; </a:t>
            </a:r>
            <a:r>
              <a:rPr lang="en-US" sz="2100" i="1" dirty="0">
                <a:solidFill>
                  <a:schemeClr val="bg1"/>
                </a:solidFill>
                <a:latin typeface="Calibri" panose="020F0502020204030204"/>
              </a:rPr>
              <a:t>equity; inclusivity</a:t>
            </a:r>
          </a:p>
          <a:p>
            <a:pPr marL="0" indent="0">
              <a:buNone/>
              <a:defRPr/>
            </a:pPr>
            <a:endParaRPr lang="en-US" sz="100" dirty="0">
              <a:solidFill>
                <a:srgbClr val="0070C0"/>
              </a:solidFill>
              <a:latin typeface="Calibri" panose="020F0502020204030204"/>
            </a:endParaRPr>
          </a:p>
          <a:p>
            <a:pPr marL="0" indent="0">
              <a:buNone/>
              <a:defRPr/>
            </a:pPr>
            <a:r>
              <a:rPr lang="en-US" sz="2600" b="1" dirty="0">
                <a:solidFill>
                  <a:schemeClr val="bg1"/>
                </a:solidFill>
                <a:latin typeface="Calibri" panose="020F0502020204030204"/>
              </a:rPr>
              <a:t>The Strategy</a:t>
            </a:r>
          </a:p>
          <a:p>
            <a:pPr lvl="1">
              <a:defRPr/>
            </a:pPr>
            <a:r>
              <a:rPr lang="en-US" sz="2100" dirty="0">
                <a:solidFill>
                  <a:schemeClr val="bg1"/>
                </a:solidFill>
                <a:latin typeface="Calibri" panose="020F0502020204030204"/>
              </a:rPr>
              <a:t>New collaborations </a:t>
            </a:r>
            <a:r>
              <a:rPr lang="en-US" sz="2100" b="1" i="1" dirty="0">
                <a:solidFill>
                  <a:schemeClr val="bg1"/>
                </a:solidFill>
                <a:latin typeface="Calibri" panose="020F0502020204030204"/>
              </a:rPr>
              <a:t>within</a:t>
            </a:r>
            <a:r>
              <a:rPr lang="en-US" sz="2100" dirty="0">
                <a:solidFill>
                  <a:schemeClr val="bg1"/>
                </a:solidFill>
                <a:latin typeface="Calibri" panose="020F0502020204030204"/>
              </a:rPr>
              <a:t> – </a:t>
            </a:r>
            <a:r>
              <a:rPr lang="en-US" sz="2100" i="1" dirty="0">
                <a:solidFill>
                  <a:schemeClr val="bg1"/>
                </a:solidFill>
                <a:latin typeface="Calibri" panose="020F0502020204030204"/>
              </a:rPr>
              <a:t>E.g.</a:t>
            </a:r>
            <a:r>
              <a:rPr lang="en-US" sz="2100" dirty="0">
                <a:solidFill>
                  <a:schemeClr val="bg1"/>
                </a:solidFill>
                <a:latin typeface="Calibri" panose="020F0502020204030204"/>
              </a:rPr>
              <a:t> Digital Developers; Researcher Development</a:t>
            </a:r>
          </a:p>
          <a:p>
            <a:pPr lvl="1">
              <a:defRPr/>
            </a:pPr>
            <a:r>
              <a:rPr lang="en-US" sz="2100" dirty="0">
                <a:solidFill>
                  <a:schemeClr val="bg1"/>
                </a:solidFill>
                <a:latin typeface="Calibri" panose="020F0502020204030204"/>
              </a:rPr>
              <a:t>New collaborations </a:t>
            </a:r>
            <a:r>
              <a:rPr lang="en-US" sz="2100" b="1" i="1" dirty="0">
                <a:solidFill>
                  <a:schemeClr val="bg1"/>
                </a:solidFill>
                <a:latin typeface="Calibri" panose="020F0502020204030204"/>
              </a:rPr>
              <a:t>across</a:t>
            </a:r>
            <a:r>
              <a:rPr lang="en-US" sz="2100" dirty="0">
                <a:solidFill>
                  <a:schemeClr val="bg1"/>
                </a:solidFill>
                <a:latin typeface="Calibri" panose="020F0502020204030204"/>
              </a:rPr>
              <a:t> – Going in at Dept / School / Faculty level</a:t>
            </a:r>
          </a:p>
          <a:p>
            <a:pPr lvl="1">
              <a:defRPr/>
            </a:pPr>
            <a:r>
              <a:rPr lang="en-US" sz="2100" dirty="0">
                <a:solidFill>
                  <a:schemeClr val="bg1"/>
                </a:solidFill>
                <a:latin typeface="Calibri" panose="020F0502020204030204"/>
              </a:rPr>
              <a:t>Strategic ‘</a:t>
            </a:r>
            <a:r>
              <a:rPr lang="en-US" sz="2100" b="1" dirty="0">
                <a:solidFill>
                  <a:schemeClr val="bg1"/>
                </a:solidFill>
                <a:latin typeface="Calibri" panose="020F0502020204030204"/>
              </a:rPr>
              <a:t>infiltration</a:t>
            </a:r>
            <a:r>
              <a:rPr lang="en-US" sz="2100" dirty="0">
                <a:solidFill>
                  <a:schemeClr val="bg1"/>
                </a:solidFill>
                <a:latin typeface="Calibri" panose="020F0502020204030204"/>
              </a:rPr>
              <a:t>’ into University projects – </a:t>
            </a:r>
            <a:r>
              <a:rPr lang="en-US" sz="2100" i="1" dirty="0">
                <a:solidFill>
                  <a:schemeClr val="bg1"/>
                </a:solidFill>
                <a:latin typeface="Calibri" panose="020F0502020204030204"/>
              </a:rPr>
              <a:t>E.g.</a:t>
            </a:r>
            <a:r>
              <a:rPr lang="en-US" sz="2100" dirty="0">
                <a:solidFill>
                  <a:schemeClr val="bg1"/>
                </a:solidFill>
                <a:latin typeface="Calibri" panose="020F0502020204030204"/>
              </a:rPr>
              <a:t> UG </a:t>
            </a:r>
            <a:r>
              <a:rPr lang="en-US" sz="2100" dirty="0" err="1">
                <a:solidFill>
                  <a:schemeClr val="bg1"/>
                </a:solidFill>
                <a:latin typeface="Calibri" panose="020F0502020204030204"/>
              </a:rPr>
              <a:t>Programme</a:t>
            </a:r>
            <a:r>
              <a:rPr lang="en-US" sz="2100" dirty="0">
                <a:solidFill>
                  <a:schemeClr val="bg1"/>
                </a:solidFill>
                <a:latin typeface="Calibri" panose="020F0502020204030204"/>
              </a:rPr>
              <a:t> Design; Graduate Attributes</a:t>
            </a:r>
          </a:p>
          <a:p>
            <a:pPr marL="0" indent="0">
              <a:buNone/>
              <a:defRPr/>
            </a:pPr>
            <a:endParaRPr lang="en-US" sz="100" dirty="0">
              <a:solidFill>
                <a:schemeClr val="bg1"/>
              </a:solidFill>
              <a:latin typeface="Calibri" panose="020F0502020204030204"/>
            </a:endParaRPr>
          </a:p>
          <a:p>
            <a:pPr marL="0" indent="0">
              <a:buNone/>
              <a:defRPr/>
            </a:pPr>
            <a:r>
              <a:rPr lang="en-US" sz="2600" b="1" dirty="0">
                <a:solidFill>
                  <a:schemeClr val="bg1"/>
                </a:solidFill>
                <a:latin typeface="Calibri" panose="020F0502020204030204"/>
              </a:rPr>
              <a:t>The Collective Sense of Self</a:t>
            </a:r>
          </a:p>
          <a:p>
            <a:pPr lvl="1">
              <a:defRPr/>
            </a:pPr>
            <a:r>
              <a:rPr lang="en-US" sz="2100" dirty="0">
                <a:solidFill>
                  <a:schemeClr val="bg1"/>
                </a:solidFill>
                <a:latin typeface="Calibri" panose="020F0502020204030204"/>
              </a:rPr>
              <a:t>Greater symbolic capital – Directly + by proxy</a:t>
            </a:r>
          </a:p>
          <a:p>
            <a:pPr lvl="1">
              <a:defRPr/>
            </a:pPr>
            <a:r>
              <a:rPr lang="en-US" sz="2100" dirty="0">
                <a:solidFill>
                  <a:schemeClr val="bg1"/>
                </a:solidFill>
                <a:latin typeface="Calibri" panose="020F0502020204030204"/>
              </a:rPr>
              <a:t>Greater confidence – To propose; to challenge</a:t>
            </a:r>
          </a:p>
        </p:txBody>
      </p:sp>
      <p:pic>
        <p:nvPicPr>
          <p:cNvPr id="20" name="Picture 19" descr="A poster of a young person and person smiling&#10;&#10;AI-generated content may be incorrect.">
            <a:extLst>
              <a:ext uri="{FF2B5EF4-FFF2-40B4-BE49-F238E27FC236}">
                <a16:creationId xmlns:a16="http://schemas.microsoft.com/office/drawing/2014/main" id="{0DFF17FA-C89E-2532-7FEA-FFC45BCDDB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7489" y="0"/>
            <a:ext cx="3913153" cy="6871446"/>
          </a:xfrm>
          <a:prstGeom prst="rect">
            <a:avLst/>
          </a:prstGeom>
        </p:spPr>
      </p:pic>
    </p:spTree>
    <p:extLst>
      <p:ext uri="{BB962C8B-B14F-4D97-AF65-F5344CB8AC3E}">
        <p14:creationId xmlns:p14="http://schemas.microsoft.com/office/powerpoint/2010/main" val="42652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6" end="6"/>
                                            </p:txEl>
                                          </p:spTgt>
                                        </p:tgtEl>
                                        <p:attrNameLst>
                                          <p:attrName>style.visibility</p:attrName>
                                        </p:attrNameLst>
                                      </p:cBhvr>
                                      <p:to>
                                        <p:strVal val="visible"/>
                                      </p:to>
                                    </p:set>
                                    <p:animEffect transition="in" filter="fade">
                                      <p:cBhvr>
                                        <p:cTn id="7" dur="500"/>
                                        <p:tgtEl>
                                          <p:spTgt spid="1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u7euirosbvmhqag826df4dhmnaoanh"/>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A95F35445B8E46843E17EBE3F322EE" ma:contentTypeVersion="15" ma:contentTypeDescription="Create a new document." ma:contentTypeScope="" ma:versionID="ae19fd5b87ed091d428f6e1a9a60b7b8">
  <xsd:schema xmlns:xsd="http://www.w3.org/2001/XMLSchema" xmlns:xs="http://www.w3.org/2001/XMLSchema" xmlns:p="http://schemas.microsoft.com/office/2006/metadata/properties" xmlns:ns2="4f4c8cdb-37f4-4997-81f5-f3932bc0df93" xmlns:ns3="d4bcb103-c995-47d6-b12d-126e71d4768c" xmlns:ns4="89e50f9b-d687-48d2-ac14-a850e9ea868f" targetNamespace="http://schemas.microsoft.com/office/2006/metadata/properties" ma:root="true" ma:fieldsID="8c656df978680bab1b3b33e94fff2e6f" ns2:_="" ns3:_="" ns4:_="">
    <xsd:import namespace="4f4c8cdb-37f4-4997-81f5-f3932bc0df93"/>
    <xsd:import namespace="d4bcb103-c995-47d6-b12d-126e71d4768c"/>
    <xsd:import namespace="89e50f9b-d687-48d2-ac14-a850e9ea86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c8cdb-37f4-4997-81f5-f3932bc0d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2436211-1ade-492a-a617-36d0ab6ef03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bcb103-c995-47d6-b12d-126e71d476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e50f9b-d687-48d2-ac14-a850e9ea868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3446de7-1015-4886-9df1-c8fec6ea2663}" ma:internalName="TaxCatchAll" ma:showField="CatchAllData" ma:web="d4bcb103-c995-47d6-b12d-126e71d47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4c8cdb-37f4-4997-81f5-f3932bc0df93">
      <Terms xmlns="http://schemas.microsoft.com/office/infopath/2007/PartnerControls"/>
    </lcf76f155ced4ddcb4097134ff3c332f>
    <TaxCatchAll xmlns="89e50f9b-d687-48d2-ac14-a850e9ea86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0A983F-C220-4EE8-BBEF-73D7EDCB18E7}"/>
</file>

<file path=customXml/itemProps2.xml><?xml version="1.0" encoding="utf-8"?>
<ds:datastoreItem xmlns:ds="http://schemas.openxmlformats.org/officeDocument/2006/customXml" ds:itemID="{DB00B682-720E-4983-BC0A-256837FAEDF2}">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microsoft.com/office/infopath/2007/PartnerControls"/>
    <ds:schemaRef ds:uri="9b1dec69-e7be-40f5-82f8-e192cd94dcab"/>
  </ds:schemaRefs>
</ds:datastoreItem>
</file>

<file path=customXml/itemProps3.xml><?xml version="1.0" encoding="utf-8"?>
<ds:datastoreItem xmlns:ds="http://schemas.openxmlformats.org/officeDocument/2006/customXml" ds:itemID="{2110960E-7592-43F2-A9F2-42D0FFE1C4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32966</TotalTime>
  <Words>1510</Words>
  <Application>Microsoft Office PowerPoint</Application>
  <PresentationFormat>Widescreen</PresentationFormat>
  <Paragraphs>219</Paragraphs>
  <Slides>22</Slides>
  <Notes>20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2_Office Theme</vt:lpstr>
      <vt:lpstr>1_Office Theme</vt:lpstr>
      <vt:lpstr>Creating an Academic Skills Centre The story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Pivoting to Priorities. Dancing the Discourse.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Durham Centre for Academic Development (DCAD)</dc:title>
  <dc:creator>KIRK, STEVE E.</dc:creator>
  <cp:lastModifiedBy>KIRK, STEVE E.</cp:lastModifiedBy>
  <cp:revision>108</cp:revision>
  <dcterms:created xsi:type="dcterms:W3CDTF">2019-09-25T10:05:15Z</dcterms:created>
  <dcterms:modified xsi:type="dcterms:W3CDTF">2025-04-14T10:34:34Z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0x0101000BA95F35445B8E46843E17EBE3F322EE</vt:lpwstr>
  </property>
  <property fmtid="{D5CDD505-2E9C-101B-9397-08002B2CF9AE}" pid="3" name="MediaServiceImageTags">
    <vt:lpwstr/>
  </property>
</Properties>
</file>