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notesSlides/notesSlide1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5.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ustom.xml" ContentType="application/vnd.openxmlformats-officedocument.custom-properties+xml"/>
  <Override PartName="/ppt/tags/tag12.xml" ContentType="application/vnd.openxmlformats-officedocument.presentationml.tags+xml"/>
  <Override PartName="/ppt/tags/tag15.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13.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ppt/tags/tag16.xml" ContentType="application/vnd.openxmlformats-officedocument.presentationml.tag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61" r:id="rId2"/>
  </p:sldMasterIdLst>
  <p:notesMasterIdLst>
    <p:notesMasterId r:id="rId42"/>
  </p:notesMasterIdLst>
  <p:sldIdLst>
    <p:sldId id="479" r:id="rId3"/>
    <p:sldId id="463" r:id="rId4"/>
    <p:sldId id="480" r:id="rId5"/>
    <p:sldId id="481" r:id="rId6"/>
    <p:sldId id="482" r:id="rId7"/>
    <p:sldId id="483" r:id="rId8"/>
    <p:sldId id="484" r:id="rId9"/>
    <p:sldId id="486" r:id="rId10"/>
    <p:sldId id="485" r:id="rId11"/>
    <p:sldId id="487" r:id="rId12"/>
    <p:sldId id="537" r:id="rId13"/>
    <p:sldId id="511" r:id="rId14"/>
    <p:sldId id="529" r:id="rId15"/>
    <p:sldId id="512" r:id="rId16"/>
    <p:sldId id="513" r:id="rId17"/>
    <p:sldId id="514" r:id="rId18"/>
    <p:sldId id="515" r:id="rId19"/>
    <p:sldId id="516" r:id="rId20"/>
    <p:sldId id="517" r:id="rId21"/>
    <p:sldId id="518" r:id="rId22"/>
    <p:sldId id="519" r:id="rId23"/>
    <p:sldId id="520" r:id="rId24"/>
    <p:sldId id="538" r:id="rId25"/>
    <p:sldId id="539" r:id="rId26"/>
    <p:sldId id="528" r:id="rId27"/>
    <p:sldId id="531" r:id="rId28"/>
    <p:sldId id="532" r:id="rId29"/>
    <p:sldId id="530" r:id="rId30"/>
    <p:sldId id="533" r:id="rId31"/>
    <p:sldId id="534" r:id="rId32"/>
    <p:sldId id="535" r:id="rId33"/>
    <p:sldId id="540" r:id="rId34"/>
    <p:sldId id="541" r:id="rId35"/>
    <p:sldId id="542" r:id="rId36"/>
    <p:sldId id="500" r:id="rId37"/>
    <p:sldId id="472" r:id="rId38"/>
    <p:sldId id="527" r:id="rId39"/>
    <p:sldId id="509" r:id="rId40"/>
    <p:sldId id="544" r:id="rId41"/>
  </p:sldIdLst>
  <p:sldSz cx="12192000" cy="6858000"/>
  <p:notesSz cx="6858000" cy="9144000"/>
  <p:embeddedFontLst>
    <p:embeddedFont>
      <p:font typeface="等线" panose="02010600030101010101" pitchFamily="2" charset="-122"/>
      <p:regular r:id="rId43"/>
      <p:bold r:id="rId44"/>
    </p:embeddedFont>
    <p:embeddedFont>
      <p:font typeface="Calibri" panose="020F0502020204030204" pitchFamily="34" charset="0"/>
      <p:regular r:id="rId45"/>
      <p:bold r:id="rId46"/>
      <p:italic r:id="rId47"/>
      <p:boldItalic r:id="rId48"/>
    </p:embeddedFont>
    <p:embeddedFont>
      <p:font typeface="Calibri Bold" panose="020F0702030404030204" pitchFamily="34" charset="0"/>
      <p:regular r:id="rId49"/>
      <p:bold r:id="rId50"/>
    </p:embeddedFont>
    <p:embeddedFont>
      <p:font typeface="Calibri Light" panose="020F0302020204030204" pitchFamily="34" charset="0"/>
      <p:regular r:id="rId51"/>
      <p:italic r:id="rId52"/>
    </p:embeddedFont>
    <p:embeddedFont>
      <p:font typeface="Segoe UI Black" panose="020B0A02040204020203" pitchFamily="34" charset="0"/>
      <p:regular r:id="rId53"/>
      <p:bold r:id="rId54"/>
      <p:boldItalic r:id="rId55"/>
    </p:embeddedFont>
    <p:embeddedFont>
      <p:font typeface="Segoe UI Light" panose="020B0502040204020203" pitchFamily="34" charset="0"/>
      <p:regular r:id="rId56"/>
      <p:italic r:id="rId57"/>
    </p:embeddedFont>
    <p:embeddedFont>
      <p:font typeface="Segoe UI Semibold" panose="020B0702040204020203" pitchFamily="34" charset="0"/>
      <p:regular r:id="rId58"/>
      <p:bold r:id="rId59"/>
      <p:boldItalic r:id="rId60"/>
    </p:embeddedFont>
    <p:embeddedFont>
      <p:font typeface="Tahoma" panose="020B0604030504040204" pitchFamily="34" charset="0"/>
      <p:regular r:id="rId61"/>
      <p:bold r:id="rId62"/>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46A2"/>
    <a:srgbClr val="CB56BF"/>
    <a:srgbClr val="632A80"/>
    <a:srgbClr val="002060"/>
    <a:srgbClr val="6E2E87"/>
    <a:srgbClr val="863895"/>
    <a:srgbClr val="AC49AD"/>
    <a:srgbClr val="572579"/>
    <a:srgbClr val="3F1A6A"/>
    <a:srgbClr val="C454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59"/>
    <p:restoredTop sz="96120" autoAdjust="0"/>
  </p:normalViewPr>
  <p:slideViewPr>
    <p:cSldViewPr snapToGrid="0">
      <p:cViewPr>
        <p:scale>
          <a:sx n="66" d="100"/>
          <a:sy n="66" d="100"/>
        </p:scale>
        <p:origin x="744"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notesMaster" Target="notesMasters/notesMaster1.xml"/><Relationship Id="rId47" Type="http://schemas.openxmlformats.org/officeDocument/2006/relationships/font" Target="fonts/font5.fntdata"/><Relationship Id="rId63" Type="http://schemas.openxmlformats.org/officeDocument/2006/relationships/presProps" Target="presProps.xml"/><Relationship Id="rId68"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font" Target="fonts/font19.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viewProps" Target="viewProps.xml"/><Relationship Id="rId69" Type="http://schemas.openxmlformats.org/officeDocument/2006/relationships/customXml" Target="../customXml/item3.xml"/><Relationship Id="rId8" Type="http://schemas.openxmlformats.org/officeDocument/2006/relationships/slide" Target="slides/slide6.xml"/><Relationship Id="rId51" Type="http://schemas.openxmlformats.org/officeDocument/2006/relationships/font" Target="fonts/font9.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4.fntdata"/><Relationship Id="rId59" Type="http://schemas.openxmlformats.org/officeDocument/2006/relationships/font" Target="fonts/font17.fntdata"/><Relationship Id="rId67" Type="http://schemas.openxmlformats.org/officeDocument/2006/relationships/customXml" Target="../customXml/item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2.fntdata"/><Relationship Id="rId62"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font" Target="fonts/font8.fntdata"/><Relationship Id="rId55" Type="http://schemas.openxmlformats.org/officeDocument/2006/relationships/font" Target="fonts/font13.fntdata"/></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D44440F-BCEC-4549-8410-7A2201DF7361}" type="doc">
      <dgm:prSet loTypeId="urn:microsoft.com/office/officeart/2005/8/layout/hierarchy2#1" loCatId="" qsTypeId="urn:microsoft.com/office/officeart/2005/8/quickstyle/simple1#1" qsCatId="simple" csTypeId="urn:microsoft.com/office/officeart/2005/8/colors/accent1_2#2" csCatId="accent1" phldr="1"/>
      <dgm:spPr/>
      <dgm:t>
        <a:bodyPr/>
        <a:lstStyle/>
        <a:p>
          <a:endParaRPr lang="zh-CN" altLang="en-US"/>
        </a:p>
      </dgm:t>
    </dgm:pt>
    <dgm:pt modelId="{414542EA-9213-D44C-A496-CA70AB5DA5FB}">
      <dgm:prSet phldrT="[文本]" custT="1"/>
      <dgm:spPr/>
      <dgm:t>
        <a:bodyPr/>
        <a:lstStyle/>
        <a:p>
          <a:r>
            <a:rPr lang="en-US" altLang="zh-CN" sz="2400" b="0" dirty="0"/>
            <a:t>Experimental Sessions +</a:t>
          </a:r>
        </a:p>
        <a:p>
          <a:r>
            <a:rPr lang="en-US" altLang="zh-CN" sz="2400" b="0" dirty="0"/>
            <a:t>Post-tests</a:t>
          </a:r>
          <a:endParaRPr lang="zh-CN" altLang="en-US" sz="2400" b="0" dirty="0"/>
        </a:p>
      </dgm:t>
    </dgm:pt>
    <dgm:pt modelId="{0AE659E1-0FBA-364A-8081-62BD657C18E6}" type="parTrans" cxnId="{AFED3620-D8CE-1243-A7DD-2EA801FF51F5}">
      <dgm:prSet/>
      <dgm:spPr/>
      <dgm:t>
        <a:bodyPr/>
        <a:lstStyle/>
        <a:p>
          <a:endParaRPr lang="zh-CN" altLang="en-US"/>
        </a:p>
      </dgm:t>
    </dgm:pt>
    <dgm:pt modelId="{CDC7820D-C1A3-6C49-920D-4CDADD48102A}" type="sibTrans" cxnId="{AFED3620-D8CE-1243-A7DD-2EA801FF51F5}">
      <dgm:prSet/>
      <dgm:spPr/>
      <dgm:t>
        <a:bodyPr/>
        <a:lstStyle/>
        <a:p>
          <a:endParaRPr lang="zh-CN" altLang="en-US"/>
        </a:p>
      </dgm:t>
    </dgm:pt>
    <dgm:pt modelId="{E3BBCD64-250B-0B41-AE77-6396EA712941}">
      <dgm:prSet phldrT="[文本]" custT="1"/>
      <dgm:spPr/>
      <dgm:t>
        <a:bodyPr/>
        <a:lstStyle/>
        <a:p>
          <a:r>
            <a:rPr lang="en-US" altLang="zh-CN" sz="2000" dirty="0"/>
            <a:t>CA-DA Groups</a:t>
          </a:r>
        </a:p>
        <a:p>
          <a:r>
            <a:rPr lang="en-US" altLang="zh-CN" sz="2000" dirty="0"/>
            <a:t>(n=24)</a:t>
          </a:r>
          <a:endParaRPr lang="zh-CN" altLang="en-US" sz="2000" dirty="0"/>
        </a:p>
      </dgm:t>
    </dgm:pt>
    <dgm:pt modelId="{E2987359-36F8-9E44-B904-0F0CEFD0B37B}" type="parTrans" cxnId="{A9CAD4E2-6CE8-8240-9A83-F7F8459006A4}">
      <dgm:prSet/>
      <dgm:spPr/>
      <dgm:t>
        <a:bodyPr/>
        <a:lstStyle/>
        <a:p>
          <a:endParaRPr lang="zh-CN" altLang="en-US"/>
        </a:p>
      </dgm:t>
    </dgm:pt>
    <dgm:pt modelId="{9B48D7A4-9D4A-834D-8E68-68507EA73AA5}" type="sibTrans" cxnId="{A9CAD4E2-6CE8-8240-9A83-F7F8459006A4}">
      <dgm:prSet/>
      <dgm:spPr/>
      <dgm:t>
        <a:bodyPr/>
        <a:lstStyle/>
        <a:p>
          <a:endParaRPr lang="zh-CN" altLang="en-US"/>
        </a:p>
      </dgm:t>
    </dgm:pt>
    <dgm:pt modelId="{94A8851D-1EB8-6B49-A9BB-532A0FD2C8E1}">
      <dgm:prSet phldrT="[文本]" custT="1"/>
      <dgm:spPr/>
      <dgm:t>
        <a:bodyPr/>
        <a:lstStyle/>
        <a:p>
          <a:r>
            <a:rPr lang="en-US" altLang="zh-CN" sz="2000" dirty="0"/>
            <a:t>Day1: Session 1: </a:t>
          </a:r>
          <a:r>
            <a:rPr lang="en-US" altLang="zh-CN" sz="2000" b="1" dirty="0"/>
            <a:t>Reading Text 1</a:t>
          </a:r>
          <a:endParaRPr lang="zh-CN" altLang="en-US" sz="2000" b="1" dirty="0"/>
        </a:p>
      </dgm:t>
    </dgm:pt>
    <dgm:pt modelId="{E26D135B-A365-F34F-B3F2-B3D4E52337B0}" type="parTrans" cxnId="{4FF50987-F3D7-F546-942B-1AF2DDBF48C7}">
      <dgm:prSet/>
      <dgm:spPr/>
      <dgm:t>
        <a:bodyPr/>
        <a:lstStyle/>
        <a:p>
          <a:endParaRPr lang="zh-CN" altLang="en-US"/>
        </a:p>
      </dgm:t>
    </dgm:pt>
    <dgm:pt modelId="{E4575930-8B52-2848-8EDA-D34FB6FBF339}" type="sibTrans" cxnId="{4FF50987-F3D7-F546-942B-1AF2DDBF48C7}">
      <dgm:prSet/>
      <dgm:spPr/>
      <dgm:t>
        <a:bodyPr/>
        <a:lstStyle/>
        <a:p>
          <a:endParaRPr lang="zh-CN" altLang="en-US"/>
        </a:p>
      </dgm:t>
    </dgm:pt>
    <dgm:pt modelId="{6E6756F3-C69C-4D4F-8CA5-DA2A07F18732}">
      <dgm:prSet phldrT="[文本]" custT="1"/>
      <dgm:spPr/>
      <dgm:t>
        <a:bodyPr/>
        <a:lstStyle/>
        <a:p>
          <a:r>
            <a:rPr lang="en-US" altLang="zh-CN" sz="2000" dirty="0"/>
            <a:t>Day2: </a:t>
          </a:r>
          <a:r>
            <a:rPr lang="en-US" altLang="zh-CN" sz="2000" b="1" dirty="0"/>
            <a:t>Post-test 1</a:t>
          </a:r>
        </a:p>
        <a:p>
          <a:r>
            <a:rPr lang="en-US" altLang="zh-CN" sz="2000" dirty="0"/>
            <a:t>Session 2: </a:t>
          </a:r>
          <a:r>
            <a:rPr lang="en-US" altLang="zh-CN" sz="2000" b="1" dirty="0"/>
            <a:t>Reading Test 2</a:t>
          </a:r>
          <a:endParaRPr lang="zh-CN" altLang="en-US" sz="2000" b="1" dirty="0"/>
        </a:p>
      </dgm:t>
    </dgm:pt>
    <dgm:pt modelId="{6AD3DD84-F80F-3A49-8E45-A240AC603812}" type="parTrans" cxnId="{ED655635-9C52-1F47-A286-12879B4F8041}">
      <dgm:prSet/>
      <dgm:spPr/>
      <dgm:t>
        <a:bodyPr/>
        <a:lstStyle/>
        <a:p>
          <a:endParaRPr lang="zh-CN" altLang="en-US"/>
        </a:p>
      </dgm:t>
    </dgm:pt>
    <dgm:pt modelId="{EE69BE85-0A3E-9D44-AA22-A6A3D29C3A7C}" type="sibTrans" cxnId="{ED655635-9C52-1F47-A286-12879B4F8041}">
      <dgm:prSet/>
      <dgm:spPr/>
      <dgm:t>
        <a:bodyPr/>
        <a:lstStyle/>
        <a:p>
          <a:endParaRPr lang="zh-CN" altLang="en-US"/>
        </a:p>
      </dgm:t>
    </dgm:pt>
    <dgm:pt modelId="{E7573C4C-498D-294E-BB0A-83098E649EE1}">
      <dgm:prSet phldrT="[文本]" custT="1"/>
      <dgm:spPr/>
      <dgm:t>
        <a:bodyPr/>
        <a:lstStyle/>
        <a:p>
          <a:r>
            <a:rPr lang="en-US" altLang="zh-CN" sz="2000" dirty="0"/>
            <a:t>Control Groups</a:t>
          </a:r>
        </a:p>
        <a:p>
          <a:r>
            <a:rPr lang="en-US" altLang="zh-CN" sz="2000" dirty="0"/>
            <a:t>(n=20)</a:t>
          </a:r>
          <a:endParaRPr lang="zh-CN" altLang="en-US" sz="2000" dirty="0"/>
        </a:p>
      </dgm:t>
    </dgm:pt>
    <dgm:pt modelId="{AB2A5989-6F97-7849-A859-5502293E7635}" type="parTrans" cxnId="{8A2CF6DD-F555-4845-B0F5-D349222D08DC}">
      <dgm:prSet/>
      <dgm:spPr/>
      <dgm:t>
        <a:bodyPr/>
        <a:lstStyle/>
        <a:p>
          <a:endParaRPr lang="zh-CN" altLang="en-US"/>
        </a:p>
      </dgm:t>
    </dgm:pt>
    <dgm:pt modelId="{14C4D708-3A4E-DB41-A387-F62EA3FB81A3}" type="sibTrans" cxnId="{8A2CF6DD-F555-4845-B0F5-D349222D08DC}">
      <dgm:prSet/>
      <dgm:spPr/>
      <dgm:t>
        <a:bodyPr/>
        <a:lstStyle/>
        <a:p>
          <a:endParaRPr lang="zh-CN" altLang="en-US"/>
        </a:p>
      </dgm:t>
    </dgm:pt>
    <dgm:pt modelId="{7A34B4CE-418D-FB49-BC0B-10DD46EF8B63}">
      <dgm:prSet phldrT="[文本]" custT="1"/>
      <dgm:spPr/>
      <dgm:t>
        <a:bodyPr/>
        <a:lstStyle/>
        <a:p>
          <a:r>
            <a:rPr lang="en-US" altLang="zh-CN" sz="2000" dirty="0"/>
            <a:t>Day1: Session 1: </a:t>
          </a:r>
          <a:r>
            <a:rPr lang="en-US" altLang="zh-CN" sz="2000" b="1" dirty="0"/>
            <a:t>Reading Test 1</a:t>
          </a:r>
          <a:endParaRPr lang="zh-CN" altLang="en-US" sz="2000" b="1" dirty="0"/>
        </a:p>
      </dgm:t>
    </dgm:pt>
    <dgm:pt modelId="{E530E044-6642-9042-9C1B-F71FC91F5A8B}" type="parTrans" cxnId="{73A329C5-73EE-E947-A27D-D4E320F062DB}">
      <dgm:prSet/>
      <dgm:spPr/>
      <dgm:t>
        <a:bodyPr/>
        <a:lstStyle/>
        <a:p>
          <a:endParaRPr lang="zh-CN" altLang="en-US"/>
        </a:p>
      </dgm:t>
    </dgm:pt>
    <dgm:pt modelId="{8C3F0CD2-1C3A-2948-B612-7251952752ED}" type="sibTrans" cxnId="{73A329C5-73EE-E947-A27D-D4E320F062DB}">
      <dgm:prSet/>
      <dgm:spPr/>
      <dgm:t>
        <a:bodyPr/>
        <a:lstStyle/>
        <a:p>
          <a:endParaRPr lang="zh-CN" altLang="en-US"/>
        </a:p>
      </dgm:t>
    </dgm:pt>
    <dgm:pt modelId="{BAA27D0A-6D1C-FE4E-8149-4B5E62567225}">
      <dgm:prSet phldrT="[文本]" custT="1"/>
      <dgm:spPr/>
      <dgm:t>
        <a:bodyPr/>
        <a:lstStyle/>
        <a:p>
          <a:r>
            <a:rPr lang="en-US" altLang="zh-CN" sz="2000" dirty="0"/>
            <a:t>Day3: </a:t>
          </a:r>
          <a:r>
            <a:rPr lang="en-US" altLang="zh-CN" sz="2000" b="1" dirty="0"/>
            <a:t>Post-test 2</a:t>
          </a:r>
          <a:endParaRPr lang="zh-CN" altLang="en-US" sz="2000" b="1" dirty="0"/>
        </a:p>
      </dgm:t>
    </dgm:pt>
    <dgm:pt modelId="{7AE0693B-71E5-344D-BB2A-F54E6C16BE50}" type="parTrans" cxnId="{312655F4-F6E2-A240-9FD1-0341C11CE449}">
      <dgm:prSet/>
      <dgm:spPr/>
      <dgm:t>
        <a:bodyPr/>
        <a:lstStyle/>
        <a:p>
          <a:endParaRPr lang="zh-CN" altLang="en-US"/>
        </a:p>
      </dgm:t>
    </dgm:pt>
    <dgm:pt modelId="{04ACB325-B39E-994E-BB0F-203010262BF3}" type="sibTrans" cxnId="{312655F4-F6E2-A240-9FD1-0341C11CE449}">
      <dgm:prSet/>
      <dgm:spPr/>
      <dgm:t>
        <a:bodyPr/>
        <a:lstStyle/>
        <a:p>
          <a:endParaRPr lang="zh-CN" altLang="en-US"/>
        </a:p>
      </dgm:t>
    </dgm:pt>
    <dgm:pt modelId="{5963569F-DC3A-EF46-877E-D6EB8DD2B4F1}">
      <dgm:prSet custT="1"/>
      <dgm:spPr/>
      <dgm:t>
        <a:bodyPr/>
        <a:lstStyle/>
        <a:p>
          <a:r>
            <a:rPr lang="en-US" altLang="zh-CN" sz="2000" dirty="0"/>
            <a:t>Day2: </a:t>
          </a:r>
          <a:r>
            <a:rPr lang="en-US" altLang="zh-CN" sz="2000" b="1" dirty="0"/>
            <a:t>Post-test 1</a:t>
          </a:r>
        </a:p>
        <a:p>
          <a:r>
            <a:rPr lang="en-US" altLang="zh-CN" sz="2000" dirty="0"/>
            <a:t>Session 2: </a:t>
          </a:r>
          <a:r>
            <a:rPr lang="en-US" altLang="zh-CN" sz="2000" b="1" dirty="0"/>
            <a:t>Reading Test 2</a:t>
          </a:r>
          <a:endParaRPr lang="zh-CN" altLang="en-US" sz="2000" b="1" dirty="0"/>
        </a:p>
      </dgm:t>
    </dgm:pt>
    <dgm:pt modelId="{495CE396-5437-CE4C-88D6-6233F97E8BA1}" type="parTrans" cxnId="{5F4E6374-7D9F-0A48-A109-410B73D288F0}">
      <dgm:prSet/>
      <dgm:spPr/>
      <dgm:t>
        <a:bodyPr/>
        <a:lstStyle/>
        <a:p>
          <a:endParaRPr lang="zh-CN" altLang="en-US"/>
        </a:p>
      </dgm:t>
    </dgm:pt>
    <dgm:pt modelId="{37D32D0F-6C28-5B46-98F8-01D769FD4E0E}" type="sibTrans" cxnId="{5F4E6374-7D9F-0A48-A109-410B73D288F0}">
      <dgm:prSet/>
      <dgm:spPr/>
      <dgm:t>
        <a:bodyPr/>
        <a:lstStyle/>
        <a:p>
          <a:endParaRPr lang="zh-CN" altLang="en-US"/>
        </a:p>
      </dgm:t>
    </dgm:pt>
    <dgm:pt modelId="{1CA7DE4B-83C4-0E44-A56F-7571C6240E98}">
      <dgm:prSet custT="1"/>
      <dgm:spPr/>
      <dgm:t>
        <a:bodyPr/>
        <a:lstStyle/>
        <a:p>
          <a:r>
            <a:rPr lang="en-US" altLang="zh-CN" sz="2000" dirty="0"/>
            <a:t>Day 3: </a:t>
          </a:r>
          <a:r>
            <a:rPr lang="en-US" altLang="zh-CN" sz="2000" b="1" dirty="0"/>
            <a:t>Post-test 2</a:t>
          </a:r>
          <a:endParaRPr lang="zh-CN" altLang="en-US" sz="2000" b="1" dirty="0"/>
        </a:p>
      </dgm:t>
    </dgm:pt>
    <dgm:pt modelId="{CB000B77-B60E-6A41-B156-5B62F946F345}" type="parTrans" cxnId="{44947180-7CDC-9E41-950E-1F232CCB13E8}">
      <dgm:prSet/>
      <dgm:spPr/>
      <dgm:t>
        <a:bodyPr/>
        <a:lstStyle/>
        <a:p>
          <a:endParaRPr lang="zh-CN" altLang="en-US"/>
        </a:p>
      </dgm:t>
    </dgm:pt>
    <dgm:pt modelId="{EFA6AB13-4FAA-5B45-8515-FFA8D26B1A34}" type="sibTrans" cxnId="{44947180-7CDC-9E41-950E-1F232CCB13E8}">
      <dgm:prSet/>
      <dgm:spPr/>
      <dgm:t>
        <a:bodyPr/>
        <a:lstStyle/>
        <a:p>
          <a:endParaRPr lang="zh-CN" altLang="en-US"/>
        </a:p>
      </dgm:t>
    </dgm:pt>
    <dgm:pt modelId="{E5B18EFF-ACCB-8C4E-96AB-03DCC834B045}" type="pres">
      <dgm:prSet presAssocID="{ED44440F-BCEC-4549-8410-7A2201DF7361}" presName="diagram" presStyleCnt="0">
        <dgm:presLayoutVars>
          <dgm:chPref val="1"/>
          <dgm:dir/>
          <dgm:animOne val="branch"/>
          <dgm:animLvl val="lvl"/>
          <dgm:resizeHandles val="exact"/>
        </dgm:presLayoutVars>
      </dgm:prSet>
      <dgm:spPr/>
    </dgm:pt>
    <dgm:pt modelId="{0D69F609-6015-594A-B13D-B51BEDD7F3C7}" type="pres">
      <dgm:prSet presAssocID="{414542EA-9213-D44C-A496-CA70AB5DA5FB}" presName="root1" presStyleCnt="0"/>
      <dgm:spPr/>
    </dgm:pt>
    <dgm:pt modelId="{E3A3D469-84F2-134E-9825-9850B225EFA8}" type="pres">
      <dgm:prSet presAssocID="{414542EA-9213-D44C-A496-CA70AB5DA5FB}" presName="LevelOneTextNode" presStyleLbl="node0" presStyleIdx="0" presStyleCnt="1" custScaleX="102780" custScaleY="171244" custLinFactNeighborY="1541">
        <dgm:presLayoutVars>
          <dgm:chPref val="3"/>
        </dgm:presLayoutVars>
      </dgm:prSet>
      <dgm:spPr/>
    </dgm:pt>
    <dgm:pt modelId="{EBAB7611-670A-8444-BE52-3565A4DAAFF1}" type="pres">
      <dgm:prSet presAssocID="{414542EA-9213-D44C-A496-CA70AB5DA5FB}" presName="level2hierChild" presStyleCnt="0"/>
      <dgm:spPr/>
    </dgm:pt>
    <dgm:pt modelId="{F2376F73-D8F3-C746-AFBF-88879E9231D5}" type="pres">
      <dgm:prSet presAssocID="{E2987359-36F8-9E44-B904-0F0CEFD0B37B}" presName="conn2-1" presStyleLbl="parChTrans1D2" presStyleIdx="0" presStyleCnt="2"/>
      <dgm:spPr/>
    </dgm:pt>
    <dgm:pt modelId="{A8FDD9A6-7189-0F48-AB68-4D9ED03F0657}" type="pres">
      <dgm:prSet presAssocID="{E2987359-36F8-9E44-B904-0F0CEFD0B37B}" presName="connTx" presStyleLbl="parChTrans1D2" presStyleIdx="0" presStyleCnt="2"/>
      <dgm:spPr/>
    </dgm:pt>
    <dgm:pt modelId="{6FCE40F9-06DA-E647-A8FC-134B0D058F50}" type="pres">
      <dgm:prSet presAssocID="{E3BBCD64-250B-0B41-AE77-6396EA712941}" presName="root2" presStyleCnt="0"/>
      <dgm:spPr/>
    </dgm:pt>
    <dgm:pt modelId="{C4D2370A-343D-B441-896B-971F36134934}" type="pres">
      <dgm:prSet presAssocID="{E3BBCD64-250B-0B41-AE77-6396EA712941}" presName="LevelTwoTextNode" presStyleLbl="node2" presStyleIdx="0" presStyleCnt="2">
        <dgm:presLayoutVars>
          <dgm:chPref val="3"/>
        </dgm:presLayoutVars>
      </dgm:prSet>
      <dgm:spPr/>
    </dgm:pt>
    <dgm:pt modelId="{77B3CEF4-9FF0-154C-ABE3-D357ADA190D9}" type="pres">
      <dgm:prSet presAssocID="{E3BBCD64-250B-0B41-AE77-6396EA712941}" presName="level3hierChild" presStyleCnt="0"/>
      <dgm:spPr/>
    </dgm:pt>
    <dgm:pt modelId="{606A5487-80BF-244B-A4BA-5A251DC9E671}" type="pres">
      <dgm:prSet presAssocID="{E26D135B-A365-F34F-B3F2-B3D4E52337B0}" presName="conn2-1" presStyleLbl="parChTrans1D3" presStyleIdx="0" presStyleCnt="6"/>
      <dgm:spPr/>
    </dgm:pt>
    <dgm:pt modelId="{0E05EAA6-A7E5-DB4A-8C48-A859B6EAF2CF}" type="pres">
      <dgm:prSet presAssocID="{E26D135B-A365-F34F-B3F2-B3D4E52337B0}" presName="connTx" presStyleLbl="parChTrans1D3" presStyleIdx="0" presStyleCnt="6"/>
      <dgm:spPr/>
    </dgm:pt>
    <dgm:pt modelId="{CBFFFE4B-53D6-BF4C-93A8-2CA819E6ABF6}" type="pres">
      <dgm:prSet presAssocID="{94A8851D-1EB8-6B49-A9BB-532A0FD2C8E1}" presName="root2" presStyleCnt="0"/>
      <dgm:spPr/>
    </dgm:pt>
    <dgm:pt modelId="{CE9D3195-B5B2-6B4E-A827-14F84EE17247}" type="pres">
      <dgm:prSet presAssocID="{94A8851D-1EB8-6B49-A9BB-532A0FD2C8E1}" presName="LevelTwoTextNode" presStyleLbl="node3" presStyleIdx="0" presStyleCnt="6" custScaleX="153421">
        <dgm:presLayoutVars>
          <dgm:chPref val="3"/>
        </dgm:presLayoutVars>
      </dgm:prSet>
      <dgm:spPr/>
    </dgm:pt>
    <dgm:pt modelId="{F2D58A0C-FF66-374B-96FC-FB9689BD7049}" type="pres">
      <dgm:prSet presAssocID="{94A8851D-1EB8-6B49-A9BB-532A0FD2C8E1}" presName="level3hierChild" presStyleCnt="0"/>
      <dgm:spPr/>
    </dgm:pt>
    <dgm:pt modelId="{DD98A4C2-4599-CF4D-8617-BB2ED61871F1}" type="pres">
      <dgm:prSet presAssocID="{6AD3DD84-F80F-3A49-8E45-A240AC603812}" presName="conn2-1" presStyleLbl="parChTrans1D3" presStyleIdx="1" presStyleCnt="6"/>
      <dgm:spPr/>
    </dgm:pt>
    <dgm:pt modelId="{4C296471-D3C0-AC4B-8D47-CEF5B4548AF3}" type="pres">
      <dgm:prSet presAssocID="{6AD3DD84-F80F-3A49-8E45-A240AC603812}" presName="connTx" presStyleLbl="parChTrans1D3" presStyleIdx="1" presStyleCnt="6"/>
      <dgm:spPr/>
    </dgm:pt>
    <dgm:pt modelId="{CF05EF00-79A0-9946-8626-0424F38D34E5}" type="pres">
      <dgm:prSet presAssocID="{6E6756F3-C69C-4D4F-8CA5-DA2A07F18732}" presName="root2" presStyleCnt="0"/>
      <dgm:spPr/>
    </dgm:pt>
    <dgm:pt modelId="{5E8DFF79-A6A3-C345-89FC-9E9B74F5B026}" type="pres">
      <dgm:prSet presAssocID="{6E6756F3-C69C-4D4F-8CA5-DA2A07F18732}" presName="LevelTwoTextNode" presStyleLbl="node3" presStyleIdx="1" presStyleCnt="6" custScaleX="153421">
        <dgm:presLayoutVars>
          <dgm:chPref val="3"/>
        </dgm:presLayoutVars>
      </dgm:prSet>
      <dgm:spPr/>
    </dgm:pt>
    <dgm:pt modelId="{9EFD6C44-06FB-4D41-94AD-ED84F57C70AD}" type="pres">
      <dgm:prSet presAssocID="{6E6756F3-C69C-4D4F-8CA5-DA2A07F18732}" presName="level3hierChild" presStyleCnt="0"/>
      <dgm:spPr/>
    </dgm:pt>
    <dgm:pt modelId="{8F2CE769-497C-804A-9136-C1F883E5CCF5}" type="pres">
      <dgm:prSet presAssocID="{7AE0693B-71E5-344D-BB2A-F54E6C16BE50}" presName="conn2-1" presStyleLbl="parChTrans1D3" presStyleIdx="2" presStyleCnt="6"/>
      <dgm:spPr/>
    </dgm:pt>
    <dgm:pt modelId="{316EBE5F-BD0B-0243-A531-1AF89596681C}" type="pres">
      <dgm:prSet presAssocID="{7AE0693B-71E5-344D-BB2A-F54E6C16BE50}" presName="connTx" presStyleLbl="parChTrans1D3" presStyleIdx="2" presStyleCnt="6"/>
      <dgm:spPr/>
    </dgm:pt>
    <dgm:pt modelId="{12A94BBF-EB47-814C-8CE8-66C3C72665C8}" type="pres">
      <dgm:prSet presAssocID="{BAA27D0A-6D1C-FE4E-8149-4B5E62567225}" presName="root2" presStyleCnt="0"/>
      <dgm:spPr/>
    </dgm:pt>
    <dgm:pt modelId="{368E3A1A-FD2C-D74D-8175-E247CF879A4D}" type="pres">
      <dgm:prSet presAssocID="{BAA27D0A-6D1C-FE4E-8149-4B5E62567225}" presName="LevelTwoTextNode" presStyleLbl="node3" presStyleIdx="2" presStyleCnt="6" custScaleX="153421">
        <dgm:presLayoutVars>
          <dgm:chPref val="3"/>
        </dgm:presLayoutVars>
      </dgm:prSet>
      <dgm:spPr/>
    </dgm:pt>
    <dgm:pt modelId="{FAB2A52D-12D4-5240-A814-3E1EB49E82FF}" type="pres">
      <dgm:prSet presAssocID="{BAA27D0A-6D1C-FE4E-8149-4B5E62567225}" presName="level3hierChild" presStyleCnt="0"/>
      <dgm:spPr/>
    </dgm:pt>
    <dgm:pt modelId="{D8DEDBEA-82F5-2047-BEC4-22FE5273BEAC}" type="pres">
      <dgm:prSet presAssocID="{AB2A5989-6F97-7849-A859-5502293E7635}" presName="conn2-1" presStyleLbl="parChTrans1D2" presStyleIdx="1" presStyleCnt="2"/>
      <dgm:spPr/>
    </dgm:pt>
    <dgm:pt modelId="{A1DA2C96-5AA0-C54B-AE38-5BD5AB5D0DFD}" type="pres">
      <dgm:prSet presAssocID="{AB2A5989-6F97-7849-A859-5502293E7635}" presName="connTx" presStyleLbl="parChTrans1D2" presStyleIdx="1" presStyleCnt="2"/>
      <dgm:spPr/>
    </dgm:pt>
    <dgm:pt modelId="{D5BD7F45-11A7-D347-8E25-5C18238A80D7}" type="pres">
      <dgm:prSet presAssocID="{E7573C4C-498D-294E-BB0A-83098E649EE1}" presName="root2" presStyleCnt="0"/>
      <dgm:spPr/>
    </dgm:pt>
    <dgm:pt modelId="{83C922CB-043B-5744-B39A-ACDFA1AD3D5F}" type="pres">
      <dgm:prSet presAssocID="{E7573C4C-498D-294E-BB0A-83098E649EE1}" presName="LevelTwoTextNode" presStyleLbl="node2" presStyleIdx="1" presStyleCnt="2">
        <dgm:presLayoutVars>
          <dgm:chPref val="3"/>
        </dgm:presLayoutVars>
      </dgm:prSet>
      <dgm:spPr/>
    </dgm:pt>
    <dgm:pt modelId="{E2A276FA-7F26-2643-83D3-9ED3CBCC15AD}" type="pres">
      <dgm:prSet presAssocID="{E7573C4C-498D-294E-BB0A-83098E649EE1}" presName="level3hierChild" presStyleCnt="0"/>
      <dgm:spPr/>
    </dgm:pt>
    <dgm:pt modelId="{3E13F92B-7442-8647-AB6F-54F7216864FC}" type="pres">
      <dgm:prSet presAssocID="{E530E044-6642-9042-9C1B-F71FC91F5A8B}" presName="conn2-1" presStyleLbl="parChTrans1D3" presStyleIdx="3" presStyleCnt="6"/>
      <dgm:spPr/>
    </dgm:pt>
    <dgm:pt modelId="{650CB7BB-ECBD-4C48-A8B0-9FEBF445BA10}" type="pres">
      <dgm:prSet presAssocID="{E530E044-6642-9042-9C1B-F71FC91F5A8B}" presName="connTx" presStyleLbl="parChTrans1D3" presStyleIdx="3" presStyleCnt="6"/>
      <dgm:spPr/>
    </dgm:pt>
    <dgm:pt modelId="{BBDCFC91-F97A-7F44-8505-6F75639A6B1A}" type="pres">
      <dgm:prSet presAssocID="{7A34B4CE-418D-FB49-BC0B-10DD46EF8B63}" presName="root2" presStyleCnt="0"/>
      <dgm:spPr/>
    </dgm:pt>
    <dgm:pt modelId="{40BADD54-FE02-E043-8555-6CFDE62704D2}" type="pres">
      <dgm:prSet presAssocID="{7A34B4CE-418D-FB49-BC0B-10DD46EF8B63}" presName="LevelTwoTextNode" presStyleLbl="node3" presStyleIdx="3" presStyleCnt="6" custScaleX="153421">
        <dgm:presLayoutVars>
          <dgm:chPref val="3"/>
        </dgm:presLayoutVars>
      </dgm:prSet>
      <dgm:spPr/>
    </dgm:pt>
    <dgm:pt modelId="{70026E7C-FD14-E743-9FBD-0F46A434C34E}" type="pres">
      <dgm:prSet presAssocID="{7A34B4CE-418D-FB49-BC0B-10DD46EF8B63}" presName="level3hierChild" presStyleCnt="0"/>
      <dgm:spPr/>
    </dgm:pt>
    <dgm:pt modelId="{8990C35F-B6EF-F040-AB9F-BE20893291BF}" type="pres">
      <dgm:prSet presAssocID="{495CE396-5437-CE4C-88D6-6233F97E8BA1}" presName="conn2-1" presStyleLbl="parChTrans1D3" presStyleIdx="4" presStyleCnt="6"/>
      <dgm:spPr/>
    </dgm:pt>
    <dgm:pt modelId="{1EE50884-846C-164D-BEF1-95AEE83AB847}" type="pres">
      <dgm:prSet presAssocID="{495CE396-5437-CE4C-88D6-6233F97E8BA1}" presName="connTx" presStyleLbl="parChTrans1D3" presStyleIdx="4" presStyleCnt="6"/>
      <dgm:spPr/>
    </dgm:pt>
    <dgm:pt modelId="{E64B1070-296A-BF43-9FA1-57F209876D17}" type="pres">
      <dgm:prSet presAssocID="{5963569F-DC3A-EF46-877E-D6EB8DD2B4F1}" presName="root2" presStyleCnt="0"/>
      <dgm:spPr/>
    </dgm:pt>
    <dgm:pt modelId="{88C7C5EC-75DF-A141-90DC-78F31ABB5F8F}" type="pres">
      <dgm:prSet presAssocID="{5963569F-DC3A-EF46-877E-D6EB8DD2B4F1}" presName="LevelTwoTextNode" presStyleLbl="node3" presStyleIdx="4" presStyleCnt="6" custScaleX="153421">
        <dgm:presLayoutVars>
          <dgm:chPref val="3"/>
        </dgm:presLayoutVars>
      </dgm:prSet>
      <dgm:spPr/>
    </dgm:pt>
    <dgm:pt modelId="{D3C2C91F-D73E-DC40-85BE-EA34C505FC32}" type="pres">
      <dgm:prSet presAssocID="{5963569F-DC3A-EF46-877E-D6EB8DD2B4F1}" presName="level3hierChild" presStyleCnt="0"/>
      <dgm:spPr/>
    </dgm:pt>
    <dgm:pt modelId="{F6236AE2-A703-9C4A-A8C8-3A12876753BD}" type="pres">
      <dgm:prSet presAssocID="{CB000B77-B60E-6A41-B156-5B62F946F345}" presName="conn2-1" presStyleLbl="parChTrans1D3" presStyleIdx="5" presStyleCnt="6"/>
      <dgm:spPr/>
    </dgm:pt>
    <dgm:pt modelId="{C6575953-E452-2145-AEDE-9D5FA5832A07}" type="pres">
      <dgm:prSet presAssocID="{CB000B77-B60E-6A41-B156-5B62F946F345}" presName="connTx" presStyleLbl="parChTrans1D3" presStyleIdx="5" presStyleCnt="6"/>
      <dgm:spPr/>
    </dgm:pt>
    <dgm:pt modelId="{47A415A5-2521-9046-9D3E-E52A2820A1C6}" type="pres">
      <dgm:prSet presAssocID="{1CA7DE4B-83C4-0E44-A56F-7571C6240E98}" presName="root2" presStyleCnt="0"/>
      <dgm:spPr/>
    </dgm:pt>
    <dgm:pt modelId="{E514EC8E-6551-AB46-9299-A5C5A7120C54}" type="pres">
      <dgm:prSet presAssocID="{1CA7DE4B-83C4-0E44-A56F-7571C6240E98}" presName="LevelTwoTextNode" presStyleLbl="node3" presStyleIdx="5" presStyleCnt="6" custScaleX="153421">
        <dgm:presLayoutVars>
          <dgm:chPref val="3"/>
        </dgm:presLayoutVars>
      </dgm:prSet>
      <dgm:spPr/>
    </dgm:pt>
    <dgm:pt modelId="{592B037B-D145-BE44-9C2B-87266240FB7B}" type="pres">
      <dgm:prSet presAssocID="{1CA7DE4B-83C4-0E44-A56F-7571C6240E98}" presName="level3hierChild" presStyleCnt="0"/>
      <dgm:spPr/>
    </dgm:pt>
  </dgm:ptLst>
  <dgm:cxnLst>
    <dgm:cxn modelId="{D2C3030C-AA12-024A-A336-CB6A86F31301}" type="presOf" srcId="{5963569F-DC3A-EF46-877E-D6EB8DD2B4F1}" destId="{88C7C5EC-75DF-A141-90DC-78F31ABB5F8F}" srcOrd="0" destOrd="0" presId="urn:microsoft.com/office/officeart/2005/8/layout/hierarchy2#1"/>
    <dgm:cxn modelId="{A5F1BB13-4127-064D-AB5B-79274EDF5189}" type="presOf" srcId="{1CA7DE4B-83C4-0E44-A56F-7571C6240E98}" destId="{E514EC8E-6551-AB46-9299-A5C5A7120C54}" srcOrd="0" destOrd="0" presId="urn:microsoft.com/office/officeart/2005/8/layout/hierarchy2#1"/>
    <dgm:cxn modelId="{0DA73F1C-07BB-5F46-BE15-E246653402E7}" type="presOf" srcId="{6AD3DD84-F80F-3A49-8E45-A240AC603812}" destId="{4C296471-D3C0-AC4B-8D47-CEF5B4548AF3}" srcOrd="1" destOrd="0" presId="urn:microsoft.com/office/officeart/2005/8/layout/hierarchy2#1"/>
    <dgm:cxn modelId="{5EF3461C-07CB-5C41-9987-97C283825B20}" type="presOf" srcId="{E7573C4C-498D-294E-BB0A-83098E649EE1}" destId="{83C922CB-043B-5744-B39A-ACDFA1AD3D5F}" srcOrd="0" destOrd="0" presId="urn:microsoft.com/office/officeart/2005/8/layout/hierarchy2#1"/>
    <dgm:cxn modelId="{B053EA1E-5257-3F4F-A154-4913EE0835F3}" type="presOf" srcId="{495CE396-5437-CE4C-88D6-6233F97E8BA1}" destId="{1EE50884-846C-164D-BEF1-95AEE83AB847}" srcOrd="1" destOrd="0" presId="urn:microsoft.com/office/officeart/2005/8/layout/hierarchy2#1"/>
    <dgm:cxn modelId="{AFED3620-D8CE-1243-A7DD-2EA801FF51F5}" srcId="{ED44440F-BCEC-4549-8410-7A2201DF7361}" destId="{414542EA-9213-D44C-A496-CA70AB5DA5FB}" srcOrd="0" destOrd="0" parTransId="{0AE659E1-0FBA-364A-8081-62BD657C18E6}" sibTransId="{CDC7820D-C1A3-6C49-920D-4CDADD48102A}"/>
    <dgm:cxn modelId="{3E683627-BB30-6C49-98A7-9687E9E59625}" type="presOf" srcId="{CB000B77-B60E-6A41-B156-5B62F946F345}" destId="{C6575953-E452-2145-AEDE-9D5FA5832A07}" srcOrd="1" destOrd="0" presId="urn:microsoft.com/office/officeart/2005/8/layout/hierarchy2#1"/>
    <dgm:cxn modelId="{ED655635-9C52-1F47-A286-12879B4F8041}" srcId="{E3BBCD64-250B-0B41-AE77-6396EA712941}" destId="{6E6756F3-C69C-4D4F-8CA5-DA2A07F18732}" srcOrd="1" destOrd="0" parTransId="{6AD3DD84-F80F-3A49-8E45-A240AC603812}" sibTransId="{EE69BE85-0A3E-9D44-AA22-A6A3D29C3A7C}"/>
    <dgm:cxn modelId="{28C7D941-042E-E941-80E9-16E3C3961318}" type="presOf" srcId="{E26D135B-A365-F34F-B3F2-B3D4E52337B0}" destId="{0E05EAA6-A7E5-DB4A-8C48-A859B6EAF2CF}" srcOrd="1" destOrd="0" presId="urn:microsoft.com/office/officeart/2005/8/layout/hierarchy2#1"/>
    <dgm:cxn modelId="{C515146B-C5F5-974C-8D92-9BEE03045A3D}" type="presOf" srcId="{7A34B4CE-418D-FB49-BC0B-10DD46EF8B63}" destId="{40BADD54-FE02-E043-8555-6CFDE62704D2}" srcOrd="0" destOrd="0" presId="urn:microsoft.com/office/officeart/2005/8/layout/hierarchy2#1"/>
    <dgm:cxn modelId="{5F4E6374-7D9F-0A48-A109-410B73D288F0}" srcId="{E7573C4C-498D-294E-BB0A-83098E649EE1}" destId="{5963569F-DC3A-EF46-877E-D6EB8DD2B4F1}" srcOrd="1" destOrd="0" parTransId="{495CE396-5437-CE4C-88D6-6233F97E8BA1}" sibTransId="{37D32D0F-6C28-5B46-98F8-01D769FD4E0E}"/>
    <dgm:cxn modelId="{5C685654-4BA0-DF43-9984-BA5BB46A0E90}" type="presOf" srcId="{E530E044-6642-9042-9C1B-F71FC91F5A8B}" destId="{3E13F92B-7442-8647-AB6F-54F7216864FC}" srcOrd="0" destOrd="0" presId="urn:microsoft.com/office/officeart/2005/8/layout/hierarchy2#1"/>
    <dgm:cxn modelId="{C5B0107C-4525-6849-AB9A-3A86C6C2F855}" type="presOf" srcId="{414542EA-9213-D44C-A496-CA70AB5DA5FB}" destId="{E3A3D469-84F2-134E-9825-9850B225EFA8}" srcOrd="0" destOrd="0" presId="urn:microsoft.com/office/officeart/2005/8/layout/hierarchy2#1"/>
    <dgm:cxn modelId="{44947180-7CDC-9E41-950E-1F232CCB13E8}" srcId="{E7573C4C-498D-294E-BB0A-83098E649EE1}" destId="{1CA7DE4B-83C4-0E44-A56F-7571C6240E98}" srcOrd="2" destOrd="0" parTransId="{CB000B77-B60E-6A41-B156-5B62F946F345}" sibTransId="{EFA6AB13-4FAA-5B45-8515-FFA8D26B1A34}"/>
    <dgm:cxn modelId="{1A20F981-5D5D-9E4F-AC50-A22CD7B0B385}" type="presOf" srcId="{6AD3DD84-F80F-3A49-8E45-A240AC603812}" destId="{DD98A4C2-4599-CF4D-8617-BB2ED61871F1}" srcOrd="0" destOrd="0" presId="urn:microsoft.com/office/officeart/2005/8/layout/hierarchy2#1"/>
    <dgm:cxn modelId="{13A4C986-9814-2E41-99E7-F07A90D7A96B}" type="presOf" srcId="{BAA27D0A-6D1C-FE4E-8149-4B5E62567225}" destId="{368E3A1A-FD2C-D74D-8175-E247CF879A4D}" srcOrd="0" destOrd="0" presId="urn:microsoft.com/office/officeart/2005/8/layout/hierarchy2#1"/>
    <dgm:cxn modelId="{4FF50987-F3D7-F546-942B-1AF2DDBF48C7}" srcId="{E3BBCD64-250B-0B41-AE77-6396EA712941}" destId="{94A8851D-1EB8-6B49-A9BB-532A0FD2C8E1}" srcOrd="0" destOrd="0" parTransId="{E26D135B-A365-F34F-B3F2-B3D4E52337B0}" sibTransId="{E4575930-8B52-2848-8EDA-D34FB6FBF339}"/>
    <dgm:cxn modelId="{3CC41B8B-A219-3D4F-8496-3BCCD05539FD}" type="presOf" srcId="{7AE0693B-71E5-344D-BB2A-F54E6C16BE50}" destId="{8F2CE769-497C-804A-9136-C1F883E5CCF5}" srcOrd="0" destOrd="0" presId="urn:microsoft.com/office/officeart/2005/8/layout/hierarchy2#1"/>
    <dgm:cxn modelId="{F9D6E7A4-65B7-1947-9CE5-4F455B23CDAA}" type="presOf" srcId="{7AE0693B-71E5-344D-BB2A-F54E6C16BE50}" destId="{316EBE5F-BD0B-0243-A531-1AF89596681C}" srcOrd="1" destOrd="0" presId="urn:microsoft.com/office/officeart/2005/8/layout/hierarchy2#1"/>
    <dgm:cxn modelId="{0D07D6AE-4758-F644-82FA-E904E828B476}" type="presOf" srcId="{94A8851D-1EB8-6B49-A9BB-532A0FD2C8E1}" destId="{CE9D3195-B5B2-6B4E-A827-14F84EE17247}" srcOrd="0" destOrd="0" presId="urn:microsoft.com/office/officeart/2005/8/layout/hierarchy2#1"/>
    <dgm:cxn modelId="{A2FE5FB0-0044-394D-A550-065663F585C6}" type="presOf" srcId="{AB2A5989-6F97-7849-A859-5502293E7635}" destId="{D8DEDBEA-82F5-2047-BEC4-22FE5273BEAC}" srcOrd="0" destOrd="0" presId="urn:microsoft.com/office/officeart/2005/8/layout/hierarchy2#1"/>
    <dgm:cxn modelId="{9ED583B8-9EB2-7944-93BD-7D282B426728}" type="presOf" srcId="{ED44440F-BCEC-4549-8410-7A2201DF7361}" destId="{E5B18EFF-ACCB-8C4E-96AB-03DCC834B045}" srcOrd="0" destOrd="0" presId="urn:microsoft.com/office/officeart/2005/8/layout/hierarchy2#1"/>
    <dgm:cxn modelId="{4C05ECB9-4E43-F64E-B03E-A53B50435228}" type="presOf" srcId="{E2987359-36F8-9E44-B904-0F0CEFD0B37B}" destId="{F2376F73-D8F3-C746-AFBF-88879E9231D5}" srcOrd="0" destOrd="0" presId="urn:microsoft.com/office/officeart/2005/8/layout/hierarchy2#1"/>
    <dgm:cxn modelId="{73A329C5-73EE-E947-A27D-D4E320F062DB}" srcId="{E7573C4C-498D-294E-BB0A-83098E649EE1}" destId="{7A34B4CE-418D-FB49-BC0B-10DD46EF8B63}" srcOrd="0" destOrd="0" parTransId="{E530E044-6642-9042-9C1B-F71FC91F5A8B}" sibTransId="{8C3F0CD2-1C3A-2948-B612-7251952752ED}"/>
    <dgm:cxn modelId="{10A668C5-C52D-494B-BAA3-875D0A321ACD}" type="presOf" srcId="{6E6756F3-C69C-4D4F-8CA5-DA2A07F18732}" destId="{5E8DFF79-A6A3-C345-89FC-9E9B74F5B026}" srcOrd="0" destOrd="0" presId="urn:microsoft.com/office/officeart/2005/8/layout/hierarchy2#1"/>
    <dgm:cxn modelId="{61545FC8-FEC7-0347-B164-3CD9A6D88532}" type="presOf" srcId="{E2987359-36F8-9E44-B904-0F0CEFD0B37B}" destId="{A8FDD9A6-7189-0F48-AB68-4D9ED03F0657}" srcOrd="1" destOrd="0" presId="urn:microsoft.com/office/officeart/2005/8/layout/hierarchy2#1"/>
    <dgm:cxn modelId="{8FCF6ECA-8282-CC48-8B3B-5610051272E1}" type="presOf" srcId="{E3BBCD64-250B-0B41-AE77-6396EA712941}" destId="{C4D2370A-343D-B441-896B-971F36134934}" srcOrd="0" destOrd="0" presId="urn:microsoft.com/office/officeart/2005/8/layout/hierarchy2#1"/>
    <dgm:cxn modelId="{3D5190CC-0C9D-A84F-8D78-97CA861D4220}" type="presOf" srcId="{E530E044-6642-9042-9C1B-F71FC91F5A8B}" destId="{650CB7BB-ECBD-4C48-A8B0-9FEBF445BA10}" srcOrd="1" destOrd="0" presId="urn:microsoft.com/office/officeart/2005/8/layout/hierarchy2#1"/>
    <dgm:cxn modelId="{EADCC7D2-EF9A-DF4D-AAE3-66862B90862F}" type="presOf" srcId="{CB000B77-B60E-6A41-B156-5B62F946F345}" destId="{F6236AE2-A703-9C4A-A8C8-3A12876753BD}" srcOrd="0" destOrd="0" presId="urn:microsoft.com/office/officeart/2005/8/layout/hierarchy2#1"/>
    <dgm:cxn modelId="{8A2CF6DD-F555-4845-B0F5-D349222D08DC}" srcId="{414542EA-9213-D44C-A496-CA70AB5DA5FB}" destId="{E7573C4C-498D-294E-BB0A-83098E649EE1}" srcOrd="1" destOrd="0" parTransId="{AB2A5989-6F97-7849-A859-5502293E7635}" sibTransId="{14C4D708-3A4E-DB41-A387-F62EA3FB81A3}"/>
    <dgm:cxn modelId="{48307DE1-EF5B-7B4F-81E1-689F2C0146FC}" type="presOf" srcId="{495CE396-5437-CE4C-88D6-6233F97E8BA1}" destId="{8990C35F-B6EF-F040-AB9F-BE20893291BF}" srcOrd="0" destOrd="0" presId="urn:microsoft.com/office/officeart/2005/8/layout/hierarchy2#1"/>
    <dgm:cxn modelId="{A9CAD4E2-6CE8-8240-9A83-F7F8459006A4}" srcId="{414542EA-9213-D44C-A496-CA70AB5DA5FB}" destId="{E3BBCD64-250B-0B41-AE77-6396EA712941}" srcOrd="0" destOrd="0" parTransId="{E2987359-36F8-9E44-B904-0F0CEFD0B37B}" sibTransId="{9B48D7A4-9D4A-834D-8E68-68507EA73AA5}"/>
    <dgm:cxn modelId="{F5F2B0E6-1E48-8849-BEC5-6C59B0648FE6}" type="presOf" srcId="{E26D135B-A365-F34F-B3F2-B3D4E52337B0}" destId="{606A5487-80BF-244B-A4BA-5A251DC9E671}" srcOrd="0" destOrd="0" presId="urn:microsoft.com/office/officeart/2005/8/layout/hierarchy2#1"/>
    <dgm:cxn modelId="{312655F4-F6E2-A240-9FD1-0341C11CE449}" srcId="{E3BBCD64-250B-0B41-AE77-6396EA712941}" destId="{BAA27D0A-6D1C-FE4E-8149-4B5E62567225}" srcOrd="2" destOrd="0" parTransId="{7AE0693B-71E5-344D-BB2A-F54E6C16BE50}" sibTransId="{04ACB325-B39E-994E-BB0F-203010262BF3}"/>
    <dgm:cxn modelId="{88B9F1FF-1330-4444-95D8-A99FF9E5C786}" type="presOf" srcId="{AB2A5989-6F97-7849-A859-5502293E7635}" destId="{A1DA2C96-5AA0-C54B-AE38-5BD5AB5D0DFD}" srcOrd="1" destOrd="0" presId="urn:microsoft.com/office/officeart/2005/8/layout/hierarchy2#1"/>
    <dgm:cxn modelId="{D7C29D42-1705-D844-8A4D-8F6F09BAD7F2}" type="presParOf" srcId="{E5B18EFF-ACCB-8C4E-96AB-03DCC834B045}" destId="{0D69F609-6015-594A-B13D-B51BEDD7F3C7}" srcOrd="0" destOrd="0" presId="urn:microsoft.com/office/officeart/2005/8/layout/hierarchy2#1"/>
    <dgm:cxn modelId="{312D12D8-79DD-DA42-A64C-30903443C84A}" type="presParOf" srcId="{0D69F609-6015-594A-B13D-B51BEDD7F3C7}" destId="{E3A3D469-84F2-134E-9825-9850B225EFA8}" srcOrd="0" destOrd="0" presId="urn:microsoft.com/office/officeart/2005/8/layout/hierarchy2#1"/>
    <dgm:cxn modelId="{971C1D71-1CCA-7C42-913B-423D04631C28}" type="presParOf" srcId="{0D69F609-6015-594A-B13D-B51BEDD7F3C7}" destId="{EBAB7611-670A-8444-BE52-3565A4DAAFF1}" srcOrd="1" destOrd="0" presId="urn:microsoft.com/office/officeart/2005/8/layout/hierarchy2#1"/>
    <dgm:cxn modelId="{71D71E57-566A-7F4C-882D-C01D0760D66F}" type="presParOf" srcId="{EBAB7611-670A-8444-BE52-3565A4DAAFF1}" destId="{F2376F73-D8F3-C746-AFBF-88879E9231D5}" srcOrd="0" destOrd="0" presId="urn:microsoft.com/office/officeart/2005/8/layout/hierarchy2#1"/>
    <dgm:cxn modelId="{300B213E-BEF0-4842-917C-0A01685606AC}" type="presParOf" srcId="{F2376F73-D8F3-C746-AFBF-88879E9231D5}" destId="{A8FDD9A6-7189-0F48-AB68-4D9ED03F0657}" srcOrd="0" destOrd="0" presId="urn:microsoft.com/office/officeart/2005/8/layout/hierarchy2#1"/>
    <dgm:cxn modelId="{A46C614A-A9CC-4F41-9F84-89C8A9EFC0CC}" type="presParOf" srcId="{EBAB7611-670A-8444-BE52-3565A4DAAFF1}" destId="{6FCE40F9-06DA-E647-A8FC-134B0D058F50}" srcOrd="1" destOrd="0" presId="urn:microsoft.com/office/officeart/2005/8/layout/hierarchy2#1"/>
    <dgm:cxn modelId="{FC4583C8-9C0B-6E4B-AFF0-07894A672377}" type="presParOf" srcId="{6FCE40F9-06DA-E647-A8FC-134B0D058F50}" destId="{C4D2370A-343D-B441-896B-971F36134934}" srcOrd="0" destOrd="0" presId="urn:microsoft.com/office/officeart/2005/8/layout/hierarchy2#1"/>
    <dgm:cxn modelId="{5A499469-39BC-174D-A78D-732DA006BD2F}" type="presParOf" srcId="{6FCE40F9-06DA-E647-A8FC-134B0D058F50}" destId="{77B3CEF4-9FF0-154C-ABE3-D357ADA190D9}" srcOrd="1" destOrd="0" presId="urn:microsoft.com/office/officeart/2005/8/layout/hierarchy2#1"/>
    <dgm:cxn modelId="{4A76013B-EE41-1A4B-8881-5276C2A2863F}" type="presParOf" srcId="{77B3CEF4-9FF0-154C-ABE3-D357ADA190D9}" destId="{606A5487-80BF-244B-A4BA-5A251DC9E671}" srcOrd="0" destOrd="0" presId="urn:microsoft.com/office/officeart/2005/8/layout/hierarchy2#1"/>
    <dgm:cxn modelId="{9651E073-A39C-0D47-BEEF-D695F8BBC857}" type="presParOf" srcId="{606A5487-80BF-244B-A4BA-5A251DC9E671}" destId="{0E05EAA6-A7E5-DB4A-8C48-A859B6EAF2CF}" srcOrd="0" destOrd="0" presId="urn:microsoft.com/office/officeart/2005/8/layout/hierarchy2#1"/>
    <dgm:cxn modelId="{65C9BD0F-0E21-014B-B21F-413FA9774DBE}" type="presParOf" srcId="{77B3CEF4-9FF0-154C-ABE3-D357ADA190D9}" destId="{CBFFFE4B-53D6-BF4C-93A8-2CA819E6ABF6}" srcOrd="1" destOrd="0" presId="urn:microsoft.com/office/officeart/2005/8/layout/hierarchy2#1"/>
    <dgm:cxn modelId="{5B0A58DC-1250-444A-8D9E-C1E8405F4F47}" type="presParOf" srcId="{CBFFFE4B-53D6-BF4C-93A8-2CA819E6ABF6}" destId="{CE9D3195-B5B2-6B4E-A827-14F84EE17247}" srcOrd="0" destOrd="0" presId="urn:microsoft.com/office/officeart/2005/8/layout/hierarchy2#1"/>
    <dgm:cxn modelId="{2B644D80-BB6B-094C-B9BC-835AB27465CC}" type="presParOf" srcId="{CBFFFE4B-53D6-BF4C-93A8-2CA819E6ABF6}" destId="{F2D58A0C-FF66-374B-96FC-FB9689BD7049}" srcOrd="1" destOrd="0" presId="urn:microsoft.com/office/officeart/2005/8/layout/hierarchy2#1"/>
    <dgm:cxn modelId="{22B3DAA1-565B-4E4F-A8E5-4F99A1C92412}" type="presParOf" srcId="{77B3CEF4-9FF0-154C-ABE3-D357ADA190D9}" destId="{DD98A4C2-4599-CF4D-8617-BB2ED61871F1}" srcOrd="2" destOrd="0" presId="urn:microsoft.com/office/officeart/2005/8/layout/hierarchy2#1"/>
    <dgm:cxn modelId="{FD637887-E79E-A04A-96EB-27D43B1E23B5}" type="presParOf" srcId="{DD98A4C2-4599-CF4D-8617-BB2ED61871F1}" destId="{4C296471-D3C0-AC4B-8D47-CEF5B4548AF3}" srcOrd="0" destOrd="0" presId="urn:microsoft.com/office/officeart/2005/8/layout/hierarchy2#1"/>
    <dgm:cxn modelId="{EC43FE50-C9E6-594C-A153-DC85C828EFDE}" type="presParOf" srcId="{77B3CEF4-9FF0-154C-ABE3-D357ADA190D9}" destId="{CF05EF00-79A0-9946-8626-0424F38D34E5}" srcOrd="3" destOrd="0" presId="urn:microsoft.com/office/officeart/2005/8/layout/hierarchy2#1"/>
    <dgm:cxn modelId="{6BDA9454-3075-A94A-982F-0517D351EB4E}" type="presParOf" srcId="{CF05EF00-79A0-9946-8626-0424F38D34E5}" destId="{5E8DFF79-A6A3-C345-89FC-9E9B74F5B026}" srcOrd="0" destOrd="0" presId="urn:microsoft.com/office/officeart/2005/8/layout/hierarchy2#1"/>
    <dgm:cxn modelId="{23D80ADF-8C72-434E-81C1-6D7ED1DA2495}" type="presParOf" srcId="{CF05EF00-79A0-9946-8626-0424F38D34E5}" destId="{9EFD6C44-06FB-4D41-94AD-ED84F57C70AD}" srcOrd="1" destOrd="0" presId="urn:microsoft.com/office/officeart/2005/8/layout/hierarchy2#1"/>
    <dgm:cxn modelId="{C41EEDDD-5FD5-1B40-9618-34E4D5149D26}" type="presParOf" srcId="{77B3CEF4-9FF0-154C-ABE3-D357ADA190D9}" destId="{8F2CE769-497C-804A-9136-C1F883E5CCF5}" srcOrd="4" destOrd="0" presId="urn:microsoft.com/office/officeart/2005/8/layout/hierarchy2#1"/>
    <dgm:cxn modelId="{34092772-2CEC-4648-BD4D-238B72E0B144}" type="presParOf" srcId="{8F2CE769-497C-804A-9136-C1F883E5CCF5}" destId="{316EBE5F-BD0B-0243-A531-1AF89596681C}" srcOrd="0" destOrd="0" presId="urn:microsoft.com/office/officeart/2005/8/layout/hierarchy2#1"/>
    <dgm:cxn modelId="{CB0DD20E-5841-CA4D-B639-AACD6A9BDEB6}" type="presParOf" srcId="{77B3CEF4-9FF0-154C-ABE3-D357ADA190D9}" destId="{12A94BBF-EB47-814C-8CE8-66C3C72665C8}" srcOrd="5" destOrd="0" presId="urn:microsoft.com/office/officeart/2005/8/layout/hierarchy2#1"/>
    <dgm:cxn modelId="{073425EE-7453-A34E-8CE4-843B37105ED0}" type="presParOf" srcId="{12A94BBF-EB47-814C-8CE8-66C3C72665C8}" destId="{368E3A1A-FD2C-D74D-8175-E247CF879A4D}" srcOrd="0" destOrd="0" presId="urn:microsoft.com/office/officeart/2005/8/layout/hierarchy2#1"/>
    <dgm:cxn modelId="{01E57BA6-3E64-9E41-922E-184C21A82CCB}" type="presParOf" srcId="{12A94BBF-EB47-814C-8CE8-66C3C72665C8}" destId="{FAB2A52D-12D4-5240-A814-3E1EB49E82FF}" srcOrd="1" destOrd="0" presId="urn:microsoft.com/office/officeart/2005/8/layout/hierarchy2#1"/>
    <dgm:cxn modelId="{0AD1D1C6-FFC0-A643-A44B-2DC936FEF09D}" type="presParOf" srcId="{EBAB7611-670A-8444-BE52-3565A4DAAFF1}" destId="{D8DEDBEA-82F5-2047-BEC4-22FE5273BEAC}" srcOrd="2" destOrd="0" presId="urn:microsoft.com/office/officeart/2005/8/layout/hierarchy2#1"/>
    <dgm:cxn modelId="{5FBA42F7-52CB-1A41-B95B-583EFFCDE545}" type="presParOf" srcId="{D8DEDBEA-82F5-2047-BEC4-22FE5273BEAC}" destId="{A1DA2C96-5AA0-C54B-AE38-5BD5AB5D0DFD}" srcOrd="0" destOrd="0" presId="urn:microsoft.com/office/officeart/2005/8/layout/hierarchy2#1"/>
    <dgm:cxn modelId="{2185FDF7-2F1E-0A48-9716-32054DE7F9E7}" type="presParOf" srcId="{EBAB7611-670A-8444-BE52-3565A4DAAFF1}" destId="{D5BD7F45-11A7-D347-8E25-5C18238A80D7}" srcOrd="3" destOrd="0" presId="urn:microsoft.com/office/officeart/2005/8/layout/hierarchy2#1"/>
    <dgm:cxn modelId="{A1400779-661E-4F4B-918B-8193C744A3FB}" type="presParOf" srcId="{D5BD7F45-11A7-D347-8E25-5C18238A80D7}" destId="{83C922CB-043B-5744-B39A-ACDFA1AD3D5F}" srcOrd="0" destOrd="0" presId="urn:microsoft.com/office/officeart/2005/8/layout/hierarchy2#1"/>
    <dgm:cxn modelId="{FF54613D-A595-C64B-A644-F4006E2740F8}" type="presParOf" srcId="{D5BD7F45-11A7-D347-8E25-5C18238A80D7}" destId="{E2A276FA-7F26-2643-83D3-9ED3CBCC15AD}" srcOrd="1" destOrd="0" presId="urn:microsoft.com/office/officeart/2005/8/layout/hierarchy2#1"/>
    <dgm:cxn modelId="{018B2AA6-0453-8F4C-ABCE-F5F4EDF35EA8}" type="presParOf" srcId="{E2A276FA-7F26-2643-83D3-9ED3CBCC15AD}" destId="{3E13F92B-7442-8647-AB6F-54F7216864FC}" srcOrd="0" destOrd="0" presId="urn:microsoft.com/office/officeart/2005/8/layout/hierarchy2#1"/>
    <dgm:cxn modelId="{5CFFA8BE-42F2-C947-87BD-5EABC5B7320D}" type="presParOf" srcId="{3E13F92B-7442-8647-AB6F-54F7216864FC}" destId="{650CB7BB-ECBD-4C48-A8B0-9FEBF445BA10}" srcOrd="0" destOrd="0" presId="urn:microsoft.com/office/officeart/2005/8/layout/hierarchy2#1"/>
    <dgm:cxn modelId="{A09DDA5B-5823-C24A-BB23-9AE4939311A0}" type="presParOf" srcId="{E2A276FA-7F26-2643-83D3-9ED3CBCC15AD}" destId="{BBDCFC91-F97A-7F44-8505-6F75639A6B1A}" srcOrd="1" destOrd="0" presId="urn:microsoft.com/office/officeart/2005/8/layout/hierarchy2#1"/>
    <dgm:cxn modelId="{84EFE88F-596C-4E49-BED7-F647D1FBEBD2}" type="presParOf" srcId="{BBDCFC91-F97A-7F44-8505-6F75639A6B1A}" destId="{40BADD54-FE02-E043-8555-6CFDE62704D2}" srcOrd="0" destOrd="0" presId="urn:microsoft.com/office/officeart/2005/8/layout/hierarchy2#1"/>
    <dgm:cxn modelId="{24E374D8-648A-AB46-8DD3-79DD4D08752A}" type="presParOf" srcId="{BBDCFC91-F97A-7F44-8505-6F75639A6B1A}" destId="{70026E7C-FD14-E743-9FBD-0F46A434C34E}" srcOrd="1" destOrd="0" presId="urn:microsoft.com/office/officeart/2005/8/layout/hierarchy2#1"/>
    <dgm:cxn modelId="{21004DB3-1B4F-1741-9B0E-F5405D542B4C}" type="presParOf" srcId="{E2A276FA-7F26-2643-83D3-9ED3CBCC15AD}" destId="{8990C35F-B6EF-F040-AB9F-BE20893291BF}" srcOrd="2" destOrd="0" presId="urn:microsoft.com/office/officeart/2005/8/layout/hierarchy2#1"/>
    <dgm:cxn modelId="{B84E27E4-7CED-B948-AF63-EA82E270E8BD}" type="presParOf" srcId="{8990C35F-B6EF-F040-AB9F-BE20893291BF}" destId="{1EE50884-846C-164D-BEF1-95AEE83AB847}" srcOrd="0" destOrd="0" presId="urn:microsoft.com/office/officeart/2005/8/layout/hierarchy2#1"/>
    <dgm:cxn modelId="{C2EF1B36-D213-9A4E-97BB-BBE0B6AD56D7}" type="presParOf" srcId="{E2A276FA-7F26-2643-83D3-9ED3CBCC15AD}" destId="{E64B1070-296A-BF43-9FA1-57F209876D17}" srcOrd="3" destOrd="0" presId="urn:microsoft.com/office/officeart/2005/8/layout/hierarchy2#1"/>
    <dgm:cxn modelId="{DB2BCCB9-B670-AC43-9B1D-C9F6061CDE02}" type="presParOf" srcId="{E64B1070-296A-BF43-9FA1-57F209876D17}" destId="{88C7C5EC-75DF-A141-90DC-78F31ABB5F8F}" srcOrd="0" destOrd="0" presId="urn:microsoft.com/office/officeart/2005/8/layout/hierarchy2#1"/>
    <dgm:cxn modelId="{F0893DBB-6E71-5648-B330-5806C55E502F}" type="presParOf" srcId="{E64B1070-296A-BF43-9FA1-57F209876D17}" destId="{D3C2C91F-D73E-DC40-85BE-EA34C505FC32}" srcOrd="1" destOrd="0" presId="urn:microsoft.com/office/officeart/2005/8/layout/hierarchy2#1"/>
    <dgm:cxn modelId="{096A7679-B3AA-E348-A0D9-DB0424A3358B}" type="presParOf" srcId="{E2A276FA-7F26-2643-83D3-9ED3CBCC15AD}" destId="{F6236AE2-A703-9C4A-A8C8-3A12876753BD}" srcOrd="4" destOrd="0" presId="urn:microsoft.com/office/officeart/2005/8/layout/hierarchy2#1"/>
    <dgm:cxn modelId="{6744F50B-80F1-F94E-860E-7FBD656B9257}" type="presParOf" srcId="{F6236AE2-A703-9C4A-A8C8-3A12876753BD}" destId="{C6575953-E452-2145-AEDE-9D5FA5832A07}" srcOrd="0" destOrd="0" presId="urn:microsoft.com/office/officeart/2005/8/layout/hierarchy2#1"/>
    <dgm:cxn modelId="{B1D4F9A0-FC3B-A84B-A1AE-634934011C89}" type="presParOf" srcId="{E2A276FA-7F26-2643-83D3-9ED3CBCC15AD}" destId="{47A415A5-2521-9046-9D3E-E52A2820A1C6}" srcOrd="5" destOrd="0" presId="urn:microsoft.com/office/officeart/2005/8/layout/hierarchy2#1"/>
    <dgm:cxn modelId="{D2DB4C87-D674-BE42-BAF9-AFE5DBE2F83A}" type="presParOf" srcId="{47A415A5-2521-9046-9D3E-E52A2820A1C6}" destId="{E514EC8E-6551-AB46-9299-A5C5A7120C54}" srcOrd="0" destOrd="0" presId="urn:microsoft.com/office/officeart/2005/8/layout/hierarchy2#1"/>
    <dgm:cxn modelId="{19478DD3-4039-9E41-A8E7-B1378A49A239}" type="presParOf" srcId="{47A415A5-2521-9046-9D3E-E52A2820A1C6}" destId="{592B037B-D145-BE44-9C2B-87266240FB7B}" srcOrd="1" destOrd="0" presId="urn:microsoft.com/office/officeart/2005/8/layout/hierarchy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3D469-84F2-134E-9825-9850B225EFA8}">
      <dsp:nvSpPr>
        <dsp:cNvPr id="0" name=""/>
        <dsp:cNvSpPr/>
      </dsp:nvSpPr>
      <dsp:spPr>
        <a:xfrm>
          <a:off x="1188804" y="2367370"/>
          <a:ext cx="1914360" cy="15947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altLang="zh-CN" sz="2400" b="0" kern="1200" dirty="0"/>
            <a:t>Experimental Sessions +</a:t>
          </a:r>
        </a:p>
        <a:p>
          <a:pPr marL="0" lvl="0" indent="0" algn="ctr" defTabSz="1066800">
            <a:lnSpc>
              <a:spcPct val="90000"/>
            </a:lnSpc>
            <a:spcBef>
              <a:spcPct val="0"/>
            </a:spcBef>
            <a:spcAft>
              <a:spcPct val="35000"/>
            </a:spcAft>
            <a:buNone/>
          </a:pPr>
          <a:r>
            <a:rPr lang="en-US" altLang="zh-CN" sz="2400" b="0" kern="1200" dirty="0"/>
            <a:t>Post-tests</a:t>
          </a:r>
          <a:endParaRPr lang="zh-CN" altLang="en-US" sz="2400" b="0" kern="1200" dirty="0"/>
        </a:p>
      </dsp:txBody>
      <dsp:txXfrm>
        <a:off x="1235513" y="2414079"/>
        <a:ext cx="1820942" cy="1501361"/>
      </dsp:txXfrm>
    </dsp:sp>
    <dsp:sp modelId="{F2376F73-D8F3-C746-AFBF-88879E9231D5}">
      <dsp:nvSpPr>
        <dsp:cNvPr id="0" name=""/>
        <dsp:cNvSpPr/>
      </dsp:nvSpPr>
      <dsp:spPr>
        <a:xfrm rot="17681186">
          <a:off x="2583751" y="2341043"/>
          <a:ext cx="1783859" cy="26604"/>
        </a:xfrm>
        <a:custGeom>
          <a:avLst/>
          <a:gdLst/>
          <a:ahLst/>
          <a:cxnLst/>
          <a:rect l="0" t="0" r="0" b="0"/>
          <a:pathLst>
            <a:path>
              <a:moveTo>
                <a:pt x="0" y="13302"/>
              </a:moveTo>
              <a:lnTo>
                <a:pt x="1783859" y="133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CN" altLang="en-US" sz="600" kern="1200"/>
        </a:p>
      </dsp:txBody>
      <dsp:txXfrm>
        <a:off x="3431085" y="2309749"/>
        <a:ext cx="89192" cy="89192"/>
      </dsp:txXfrm>
    </dsp:sp>
    <dsp:sp modelId="{C4D2370A-343D-B441-896B-971F36134934}">
      <dsp:nvSpPr>
        <dsp:cNvPr id="0" name=""/>
        <dsp:cNvSpPr/>
      </dsp:nvSpPr>
      <dsp:spPr>
        <a:xfrm>
          <a:off x="3848198" y="1078286"/>
          <a:ext cx="1862581" cy="9312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t>CA-DA Groups</a:t>
          </a:r>
        </a:p>
        <a:p>
          <a:pPr marL="0" lvl="0" indent="0" algn="ctr" defTabSz="889000">
            <a:lnSpc>
              <a:spcPct val="90000"/>
            </a:lnSpc>
            <a:spcBef>
              <a:spcPct val="0"/>
            </a:spcBef>
            <a:spcAft>
              <a:spcPct val="35000"/>
            </a:spcAft>
            <a:buNone/>
          </a:pPr>
          <a:r>
            <a:rPr lang="en-US" altLang="zh-CN" sz="2000" kern="1200" dirty="0"/>
            <a:t>(n=24)</a:t>
          </a:r>
          <a:endParaRPr lang="zh-CN" altLang="en-US" sz="2000" kern="1200" dirty="0"/>
        </a:p>
      </dsp:txBody>
      <dsp:txXfrm>
        <a:off x="3875475" y="1105563"/>
        <a:ext cx="1808027" cy="876736"/>
      </dsp:txXfrm>
    </dsp:sp>
    <dsp:sp modelId="{606A5487-80BF-244B-A4BA-5A251DC9E671}">
      <dsp:nvSpPr>
        <dsp:cNvPr id="0" name=""/>
        <dsp:cNvSpPr/>
      </dsp:nvSpPr>
      <dsp:spPr>
        <a:xfrm rot="18289469">
          <a:off x="5430976" y="995137"/>
          <a:ext cx="1304638" cy="26604"/>
        </a:xfrm>
        <a:custGeom>
          <a:avLst/>
          <a:gdLst/>
          <a:ahLst/>
          <a:cxnLst/>
          <a:rect l="0" t="0" r="0" b="0"/>
          <a:pathLst>
            <a:path>
              <a:moveTo>
                <a:pt x="0" y="13302"/>
              </a:moveTo>
              <a:lnTo>
                <a:pt x="1304638" y="133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050679" y="975824"/>
        <a:ext cx="65231" cy="65231"/>
      </dsp:txXfrm>
    </dsp:sp>
    <dsp:sp modelId="{CE9D3195-B5B2-6B4E-A827-14F84EE17247}">
      <dsp:nvSpPr>
        <dsp:cNvPr id="0" name=""/>
        <dsp:cNvSpPr/>
      </dsp:nvSpPr>
      <dsp:spPr>
        <a:xfrm>
          <a:off x="6455811" y="7302"/>
          <a:ext cx="2857590" cy="9312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t>Day1: Session 1: </a:t>
          </a:r>
          <a:r>
            <a:rPr lang="en-US" altLang="zh-CN" sz="2000" b="1" kern="1200" dirty="0"/>
            <a:t>Reading Text 1</a:t>
          </a:r>
          <a:endParaRPr lang="zh-CN" altLang="en-US" sz="2000" b="1" kern="1200" dirty="0"/>
        </a:p>
      </dsp:txBody>
      <dsp:txXfrm>
        <a:off x="6483088" y="34579"/>
        <a:ext cx="2803036" cy="876736"/>
      </dsp:txXfrm>
    </dsp:sp>
    <dsp:sp modelId="{DD98A4C2-4599-CF4D-8617-BB2ED61871F1}">
      <dsp:nvSpPr>
        <dsp:cNvPr id="0" name=""/>
        <dsp:cNvSpPr/>
      </dsp:nvSpPr>
      <dsp:spPr>
        <a:xfrm>
          <a:off x="5710779" y="1530629"/>
          <a:ext cx="745032" cy="26604"/>
        </a:xfrm>
        <a:custGeom>
          <a:avLst/>
          <a:gdLst/>
          <a:ahLst/>
          <a:cxnLst/>
          <a:rect l="0" t="0" r="0" b="0"/>
          <a:pathLst>
            <a:path>
              <a:moveTo>
                <a:pt x="0" y="13302"/>
              </a:moveTo>
              <a:lnTo>
                <a:pt x="745032" y="133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064669" y="1525306"/>
        <a:ext cx="37251" cy="37251"/>
      </dsp:txXfrm>
    </dsp:sp>
    <dsp:sp modelId="{5E8DFF79-A6A3-C345-89FC-9E9B74F5B026}">
      <dsp:nvSpPr>
        <dsp:cNvPr id="0" name=""/>
        <dsp:cNvSpPr/>
      </dsp:nvSpPr>
      <dsp:spPr>
        <a:xfrm>
          <a:off x="6455811" y="1078286"/>
          <a:ext cx="2857590" cy="9312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t>Day2: </a:t>
          </a:r>
          <a:r>
            <a:rPr lang="en-US" altLang="zh-CN" sz="2000" b="1" kern="1200" dirty="0"/>
            <a:t>Post-test 1</a:t>
          </a:r>
        </a:p>
        <a:p>
          <a:pPr marL="0" lvl="0" indent="0" algn="ctr" defTabSz="889000">
            <a:lnSpc>
              <a:spcPct val="90000"/>
            </a:lnSpc>
            <a:spcBef>
              <a:spcPct val="0"/>
            </a:spcBef>
            <a:spcAft>
              <a:spcPct val="35000"/>
            </a:spcAft>
            <a:buNone/>
          </a:pPr>
          <a:r>
            <a:rPr lang="en-US" altLang="zh-CN" sz="2000" kern="1200" dirty="0"/>
            <a:t>Session 2: </a:t>
          </a:r>
          <a:r>
            <a:rPr lang="en-US" altLang="zh-CN" sz="2000" b="1" kern="1200" dirty="0"/>
            <a:t>Reading Test 2</a:t>
          </a:r>
          <a:endParaRPr lang="zh-CN" altLang="en-US" sz="2000" b="1" kern="1200" dirty="0"/>
        </a:p>
      </dsp:txBody>
      <dsp:txXfrm>
        <a:off x="6483088" y="1105563"/>
        <a:ext cx="2803036" cy="876736"/>
      </dsp:txXfrm>
    </dsp:sp>
    <dsp:sp modelId="{8F2CE769-497C-804A-9136-C1F883E5CCF5}">
      <dsp:nvSpPr>
        <dsp:cNvPr id="0" name=""/>
        <dsp:cNvSpPr/>
      </dsp:nvSpPr>
      <dsp:spPr>
        <a:xfrm rot="3310531">
          <a:off x="5430976" y="2066121"/>
          <a:ext cx="1304638" cy="26604"/>
        </a:xfrm>
        <a:custGeom>
          <a:avLst/>
          <a:gdLst/>
          <a:ahLst/>
          <a:cxnLst/>
          <a:rect l="0" t="0" r="0" b="0"/>
          <a:pathLst>
            <a:path>
              <a:moveTo>
                <a:pt x="0" y="13302"/>
              </a:moveTo>
              <a:lnTo>
                <a:pt x="1304638" y="133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050679" y="2046808"/>
        <a:ext cx="65231" cy="65231"/>
      </dsp:txXfrm>
    </dsp:sp>
    <dsp:sp modelId="{368E3A1A-FD2C-D74D-8175-E247CF879A4D}">
      <dsp:nvSpPr>
        <dsp:cNvPr id="0" name=""/>
        <dsp:cNvSpPr/>
      </dsp:nvSpPr>
      <dsp:spPr>
        <a:xfrm>
          <a:off x="6455811" y="2149271"/>
          <a:ext cx="2857590" cy="9312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t>Day3: </a:t>
          </a:r>
          <a:r>
            <a:rPr lang="en-US" altLang="zh-CN" sz="2000" b="1" kern="1200" dirty="0"/>
            <a:t>Post-test 2</a:t>
          </a:r>
          <a:endParaRPr lang="zh-CN" altLang="en-US" sz="2000" b="1" kern="1200" dirty="0"/>
        </a:p>
      </dsp:txBody>
      <dsp:txXfrm>
        <a:off x="6483088" y="2176548"/>
        <a:ext cx="2803036" cy="876736"/>
      </dsp:txXfrm>
    </dsp:sp>
    <dsp:sp modelId="{D8DEDBEA-82F5-2047-BEC4-22FE5273BEAC}">
      <dsp:nvSpPr>
        <dsp:cNvPr id="0" name=""/>
        <dsp:cNvSpPr/>
      </dsp:nvSpPr>
      <dsp:spPr>
        <a:xfrm rot="3895370">
          <a:off x="2596771" y="3947519"/>
          <a:ext cx="1757821" cy="26604"/>
        </a:xfrm>
        <a:custGeom>
          <a:avLst/>
          <a:gdLst/>
          <a:ahLst/>
          <a:cxnLst/>
          <a:rect l="0" t="0" r="0" b="0"/>
          <a:pathLst>
            <a:path>
              <a:moveTo>
                <a:pt x="0" y="13302"/>
              </a:moveTo>
              <a:lnTo>
                <a:pt x="1757821" y="133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CN" altLang="en-US" sz="600" kern="1200"/>
        </a:p>
      </dsp:txBody>
      <dsp:txXfrm>
        <a:off x="3431736" y="3916876"/>
        <a:ext cx="87891" cy="87891"/>
      </dsp:txXfrm>
    </dsp:sp>
    <dsp:sp modelId="{83C922CB-043B-5744-B39A-ACDFA1AD3D5F}">
      <dsp:nvSpPr>
        <dsp:cNvPr id="0" name=""/>
        <dsp:cNvSpPr/>
      </dsp:nvSpPr>
      <dsp:spPr>
        <a:xfrm>
          <a:off x="3848198" y="4291239"/>
          <a:ext cx="1862581" cy="9312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t>Control Groups</a:t>
          </a:r>
        </a:p>
        <a:p>
          <a:pPr marL="0" lvl="0" indent="0" algn="ctr" defTabSz="889000">
            <a:lnSpc>
              <a:spcPct val="90000"/>
            </a:lnSpc>
            <a:spcBef>
              <a:spcPct val="0"/>
            </a:spcBef>
            <a:spcAft>
              <a:spcPct val="35000"/>
            </a:spcAft>
            <a:buNone/>
          </a:pPr>
          <a:r>
            <a:rPr lang="en-US" altLang="zh-CN" sz="2000" kern="1200" dirty="0"/>
            <a:t>(n=20)</a:t>
          </a:r>
          <a:endParaRPr lang="zh-CN" altLang="en-US" sz="2000" kern="1200" dirty="0"/>
        </a:p>
      </dsp:txBody>
      <dsp:txXfrm>
        <a:off x="3875475" y="4318516"/>
        <a:ext cx="1808027" cy="876736"/>
      </dsp:txXfrm>
    </dsp:sp>
    <dsp:sp modelId="{3E13F92B-7442-8647-AB6F-54F7216864FC}">
      <dsp:nvSpPr>
        <dsp:cNvPr id="0" name=""/>
        <dsp:cNvSpPr/>
      </dsp:nvSpPr>
      <dsp:spPr>
        <a:xfrm rot="18289469">
          <a:off x="5430976" y="4208090"/>
          <a:ext cx="1304638" cy="26604"/>
        </a:xfrm>
        <a:custGeom>
          <a:avLst/>
          <a:gdLst/>
          <a:ahLst/>
          <a:cxnLst/>
          <a:rect l="0" t="0" r="0" b="0"/>
          <a:pathLst>
            <a:path>
              <a:moveTo>
                <a:pt x="0" y="13302"/>
              </a:moveTo>
              <a:lnTo>
                <a:pt x="1304638" y="133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050679" y="4188776"/>
        <a:ext cx="65231" cy="65231"/>
      </dsp:txXfrm>
    </dsp:sp>
    <dsp:sp modelId="{40BADD54-FE02-E043-8555-6CFDE62704D2}">
      <dsp:nvSpPr>
        <dsp:cNvPr id="0" name=""/>
        <dsp:cNvSpPr/>
      </dsp:nvSpPr>
      <dsp:spPr>
        <a:xfrm>
          <a:off x="6455811" y="3220255"/>
          <a:ext cx="2857590" cy="9312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t>Day1: Session 1: </a:t>
          </a:r>
          <a:r>
            <a:rPr lang="en-US" altLang="zh-CN" sz="2000" b="1" kern="1200" dirty="0"/>
            <a:t>Reading Test 1</a:t>
          </a:r>
          <a:endParaRPr lang="zh-CN" altLang="en-US" sz="2000" b="1" kern="1200" dirty="0"/>
        </a:p>
      </dsp:txBody>
      <dsp:txXfrm>
        <a:off x="6483088" y="3247532"/>
        <a:ext cx="2803036" cy="876736"/>
      </dsp:txXfrm>
    </dsp:sp>
    <dsp:sp modelId="{8990C35F-B6EF-F040-AB9F-BE20893291BF}">
      <dsp:nvSpPr>
        <dsp:cNvPr id="0" name=""/>
        <dsp:cNvSpPr/>
      </dsp:nvSpPr>
      <dsp:spPr>
        <a:xfrm>
          <a:off x="5710779" y="4743582"/>
          <a:ext cx="745032" cy="26604"/>
        </a:xfrm>
        <a:custGeom>
          <a:avLst/>
          <a:gdLst/>
          <a:ahLst/>
          <a:cxnLst/>
          <a:rect l="0" t="0" r="0" b="0"/>
          <a:pathLst>
            <a:path>
              <a:moveTo>
                <a:pt x="0" y="13302"/>
              </a:moveTo>
              <a:lnTo>
                <a:pt x="745032" y="133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064669" y="4738258"/>
        <a:ext cx="37251" cy="37251"/>
      </dsp:txXfrm>
    </dsp:sp>
    <dsp:sp modelId="{88C7C5EC-75DF-A141-90DC-78F31ABB5F8F}">
      <dsp:nvSpPr>
        <dsp:cNvPr id="0" name=""/>
        <dsp:cNvSpPr/>
      </dsp:nvSpPr>
      <dsp:spPr>
        <a:xfrm>
          <a:off x="6455811" y="4291239"/>
          <a:ext cx="2857590" cy="9312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t>Day2: </a:t>
          </a:r>
          <a:r>
            <a:rPr lang="en-US" altLang="zh-CN" sz="2000" b="1" kern="1200" dirty="0"/>
            <a:t>Post-test 1</a:t>
          </a:r>
        </a:p>
        <a:p>
          <a:pPr marL="0" lvl="0" indent="0" algn="ctr" defTabSz="889000">
            <a:lnSpc>
              <a:spcPct val="90000"/>
            </a:lnSpc>
            <a:spcBef>
              <a:spcPct val="0"/>
            </a:spcBef>
            <a:spcAft>
              <a:spcPct val="35000"/>
            </a:spcAft>
            <a:buNone/>
          </a:pPr>
          <a:r>
            <a:rPr lang="en-US" altLang="zh-CN" sz="2000" kern="1200" dirty="0"/>
            <a:t>Session 2: </a:t>
          </a:r>
          <a:r>
            <a:rPr lang="en-US" altLang="zh-CN" sz="2000" b="1" kern="1200" dirty="0"/>
            <a:t>Reading Test 2</a:t>
          </a:r>
          <a:endParaRPr lang="zh-CN" altLang="en-US" sz="2000" b="1" kern="1200" dirty="0"/>
        </a:p>
      </dsp:txBody>
      <dsp:txXfrm>
        <a:off x="6483088" y="4318516"/>
        <a:ext cx="2803036" cy="876736"/>
      </dsp:txXfrm>
    </dsp:sp>
    <dsp:sp modelId="{F6236AE2-A703-9C4A-A8C8-3A12876753BD}">
      <dsp:nvSpPr>
        <dsp:cNvPr id="0" name=""/>
        <dsp:cNvSpPr/>
      </dsp:nvSpPr>
      <dsp:spPr>
        <a:xfrm rot="3310531">
          <a:off x="5430976" y="5279074"/>
          <a:ext cx="1304638" cy="26604"/>
        </a:xfrm>
        <a:custGeom>
          <a:avLst/>
          <a:gdLst/>
          <a:ahLst/>
          <a:cxnLst/>
          <a:rect l="0" t="0" r="0" b="0"/>
          <a:pathLst>
            <a:path>
              <a:moveTo>
                <a:pt x="0" y="13302"/>
              </a:moveTo>
              <a:lnTo>
                <a:pt x="1304638" y="133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6050679" y="5259760"/>
        <a:ext cx="65231" cy="65231"/>
      </dsp:txXfrm>
    </dsp:sp>
    <dsp:sp modelId="{E514EC8E-6551-AB46-9299-A5C5A7120C54}">
      <dsp:nvSpPr>
        <dsp:cNvPr id="0" name=""/>
        <dsp:cNvSpPr/>
      </dsp:nvSpPr>
      <dsp:spPr>
        <a:xfrm>
          <a:off x="6455811" y="5362223"/>
          <a:ext cx="2857590" cy="9312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altLang="zh-CN" sz="2000" kern="1200" dirty="0"/>
            <a:t>Day 3: </a:t>
          </a:r>
          <a:r>
            <a:rPr lang="en-US" altLang="zh-CN" sz="2000" b="1" kern="1200" dirty="0"/>
            <a:t>Post-test 2</a:t>
          </a:r>
          <a:endParaRPr lang="zh-CN" altLang="en-US" sz="2000" b="1" kern="1200" dirty="0"/>
        </a:p>
      </dsp:txBody>
      <dsp:txXfrm>
        <a:off x="6483088" y="5389500"/>
        <a:ext cx="2803036" cy="87673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1">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386D0D-F19D-AE46-9497-A193494F89E0}" type="datetimeFigureOut">
              <a:rPr kumimoji="1" lang="zh-CN" altLang="en-US" smtClean="0"/>
              <a:t>2025/4/10</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6BDF0D-A5C3-974B-8395-C1B5FEB9DD61}"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6BDF0D-A5C3-974B-8395-C1B5FEB9DD61}" type="slidenum">
              <a:rPr kumimoji="1" lang="zh-CN" altLang="en-US" smtClean="0"/>
              <a:t>10</a:t>
            </a:fld>
            <a:endParaRPr kumimoji="1"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altLang="zh-CN" sz="12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The </a:t>
            </a:r>
            <a:r>
              <a:rPr kumimoji="0" lang="en-US" altLang="zh-CN" sz="1200" b="1"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instant, inter active, and contingent nature </a:t>
            </a:r>
            <a:r>
              <a:rPr kumimoji="0" lang="en-US" altLang="zh-CN" sz="12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of the </a:t>
            </a:r>
            <a:r>
              <a:rPr kumimoji="0" lang="en-US" altLang="zh-CN" sz="1200" b="1"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feedback</a:t>
            </a:r>
            <a:r>
              <a:rPr kumimoji="0" lang="en-US" altLang="zh-CN" sz="12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 provided by XIPU AI</a:t>
            </a:r>
          </a:p>
          <a:p>
            <a:r>
              <a:rPr lang="en-US" altLang="zh-CN" sz="1200" dirty="0">
                <a:solidFill>
                  <a:prstClr val="black"/>
                </a:solidFill>
                <a:latin typeface="Calibri" panose="020F0702030404030204" pitchFamily="34" charset="0"/>
                <a:ea typeface="DengXian" pitchFamily="2" charset="-122"/>
                <a:cs typeface="Calibri" panose="020F0702030404030204" pitchFamily="34" charset="0"/>
                <a:sym typeface="Wingdings" panose="05000000000000000000" pitchFamily="2" charset="2"/>
              </a:rPr>
              <a:t>Promote independent learning</a:t>
            </a:r>
            <a:r>
              <a:rPr lang="en-US" altLang="zh-CN" sz="1200" b="1" dirty="0">
                <a:solidFill>
                  <a:prstClr val="black"/>
                </a:solidFill>
                <a:latin typeface="Calibri" panose="020F0702030404030204" pitchFamily="34" charset="0"/>
                <a:ea typeface="DengXian" pitchFamily="2" charset="-122"/>
                <a:cs typeface="Calibri" panose="020F0702030404030204" pitchFamily="34" charset="0"/>
                <a:sym typeface="Wingdings" panose="05000000000000000000" pitchFamily="2" charset="2"/>
              </a:rPr>
              <a:t>: </a:t>
            </a:r>
            <a:r>
              <a:rPr lang="en-US" altLang="zh-CN" sz="1200" dirty="0">
                <a:solidFill>
                  <a:prstClr val="black"/>
                </a:solidFill>
                <a:latin typeface="Calibri" panose="020F0702030404030204" pitchFamily="34" charset="0"/>
                <a:ea typeface="DengXian" pitchFamily="2" charset="-122"/>
                <a:cs typeface="Calibri" panose="020F0702030404030204" pitchFamily="34" charset="0"/>
                <a:sym typeface="Wingdings" panose="05000000000000000000" pitchFamily="2" charset="2"/>
              </a:rPr>
              <a:t>transit </a:t>
            </a:r>
            <a:r>
              <a:rPr lang="en-US" altLang="zh-CN" sz="1200" dirty="0">
                <a:solidFill>
                  <a:prstClr val="black"/>
                </a:solidFill>
                <a:latin typeface="Calibri" panose="020F0702030404030204" pitchFamily="34" charset="0"/>
                <a:ea typeface="DengXian" pitchFamily="2" charset="-122"/>
                <a:cs typeface="Calibri" panose="020F0702030404030204" pitchFamily="34" charset="0"/>
              </a:rPr>
              <a:t>from </a:t>
            </a:r>
            <a:r>
              <a:rPr lang="en-US" altLang="zh-CN" sz="1200" b="1" dirty="0">
                <a:solidFill>
                  <a:prstClr val="black"/>
                </a:solidFill>
                <a:latin typeface="Calibri" panose="020F0702030404030204" pitchFamily="34" charset="0"/>
                <a:ea typeface="DengXian" pitchFamily="2" charset="-122"/>
                <a:cs typeface="Calibri" panose="020F0702030404030204" pitchFamily="34" charset="0"/>
              </a:rPr>
              <a:t>other-regulated </a:t>
            </a:r>
            <a:r>
              <a:rPr lang="en-US" altLang="zh-CN" sz="1200" dirty="0">
                <a:solidFill>
                  <a:prstClr val="black"/>
                </a:solidFill>
                <a:latin typeface="Calibri" panose="020F0702030404030204" pitchFamily="34" charset="0"/>
                <a:ea typeface="DengXian" pitchFamily="2" charset="-122"/>
                <a:cs typeface="Calibri" panose="020F0702030404030204" pitchFamily="34" charset="0"/>
              </a:rPr>
              <a:t>stage </a:t>
            </a:r>
            <a:r>
              <a:rPr lang="en-US" altLang="zh-CN" sz="1200" dirty="0">
                <a:solidFill>
                  <a:prstClr val="black"/>
                </a:solidFill>
                <a:latin typeface="Calibri" panose="020F0702030404030204" pitchFamily="34" charset="0"/>
                <a:ea typeface="DengXian" pitchFamily="2" charset="-122"/>
                <a:cs typeface="Calibri" panose="020F0702030404030204" pitchFamily="34" charset="0"/>
                <a:sym typeface="Wingdings" panose="05000000000000000000" pitchFamily="2" charset="2"/>
              </a:rPr>
              <a:t>to </a:t>
            </a:r>
            <a:r>
              <a:rPr lang="en-US" altLang="zh-CN" sz="1200" b="1" dirty="0">
                <a:solidFill>
                  <a:prstClr val="black"/>
                </a:solidFill>
                <a:latin typeface="Calibri" panose="020F0702030404030204" pitchFamily="34" charset="0"/>
                <a:ea typeface="DengXian" pitchFamily="2" charset="-122"/>
                <a:cs typeface="Calibri" panose="020F0702030404030204" pitchFamily="34" charset="0"/>
                <a:sym typeface="Wingdings" panose="05000000000000000000" pitchFamily="2" charset="2"/>
              </a:rPr>
              <a:t>self-regulated</a:t>
            </a:r>
            <a:r>
              <a:rPr lang="en-US" altLang="zh-CN" sz="1200" dirty="0">
                <a:solidFill>
                  <a:prstClr val="black"/>
                </a:solidFill>
                <a:latin typeface="Calibri" panose="020F0702030404030204" pitchFamily="34" charset="0"/>
                <a:ea typeface="DengXian" pitchFamily="2" charset="-122"/>
                <a:cs typeface="Calibri" panose="020F0702030404030204" pitchFamily="34" charset="0"/>
                <a:sym typeface="Wingdings" panose="05000000000000000000" pitchFamily="2" charset="2"/>
              </a:rPr>
              <a:t> stage </a:t>
            </a:r>
            <a:r>
              <a:rPr lang="en-US" altLang="zh-CN" sz="1200" dirty="0">
                <a:solidFill>
                  <a:prstClr val="black"/>
                </a:solidFill>
                <a:latin typeface="Calibri" panose="020F0702030404030204" pitchFamily="34" charset="0"/>
                <a:ea typeface="DengXian" pitchFamily="2" charset="-122"/>
                <a:cs typeface="Calibri" panose="020F0702030404030204" pitchFamily="34" charset="0"/>
              </a:rPr>
              <a:t>(VS mechanical learning – Control Group)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DEF35D-F28B-514A-887C-3C7AFBFAC6F8}"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84364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000000"/>
                </a:solidFill>
                <a:latin typeface="Myriad Pro"/>
              </a:rPr>
              <a:t>As we mentioned early (comparison with traditional learning) Compared with conventional vocabulary learning context: </a:t>
            </a:r>
          </a:p>
          <a:p>
            <a:r>
              <a:rPr lang="en-US" sz="1200" b="0" i="0" u="none" strike="noStrike" baseline="0" dirty="0">
                <a:solidFill>
                  <a:srgbClr val="000000"/>
                </a:solidFill>
                <a:latin typeface="Myriad Pro"/>
              </a:rPr>
              <a:t>Chatbot-assisted learning</a:t>
            </a:r>
            <a:r>
              <a:rPr lang="en-US" dirty="0">
                <a:solidFill>
                  <a:srgbClr val="000000"/>
                </a:solidFill>
                <a:latin typeface="Myriad Pro"/>
              </a:rPr>
              <a:t> functions as a gamified learning context: stimulate learners’ motivation + encourage self-regulated learning + improve vocab knowledge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Zhang, R., Zou, D., &amp; Cheng, G. (2024). Self-regulated digital game-based vocabulary learning: motivation, application of self-regulated learning strategies, EFL vocabulary knowledge development, and their interplay. </a:t>
            </a:r>
            <a:r>
              <a:rPr lang="en-US" sz="1800" i="1" dirty="0">
                <a:effectLst/>
                <a:latin typeface="Times New Roman" panose="02020603050405020304" pitchFamily="18" charset="0"/>
                <a:ea typeface="DengXian" panose="02010600030101010101" pitchFamily="2" charset="-122"/>
                <a:cs typeface="Times New Roman" panose="02020603050405020304" pitchFamily="18" charset="0"/>
              </a:rPr>
              <a:t>Computer Assisted Language Learning</a:t>
            </a: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 1–43. https://doi.org/10.1080/09588221.2024.2344555</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r>
              <a:rPr lang="en-US" dirty="0">
                <a:solidFill>
                  <a:srgbClr val="000000"/>
                </a:solidFill>
                <a:latin typeface="Myriad Pro"/>
              </a:rPr>
              <a:t> </a:t>
            </a:r>
            <a:r>
              <a:rPr lang="en-US" sz="1200" b="0" i="0" u="none" strike="noStrike" baseline="0" dirty="0">
                <a:solidFill>
                  <a:srgbClr val="000000"/>
                </a:solidFill>
                <a:latin typeface="Myriad Pro"/>
              </a:rPr>
              <a:t>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DEF35D-F28B-514A-887C-3C7AFBFAC6F8}"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5396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6BDF0D-A5C3-974B-8395-C1B5FEB9DD61}" type="slidenum">
              <a:rPr kumimoji="1" lang="zh-CN" altLang="en-US" smtClean="0"/>
              <a:t>37</a:t>
            </a:fld>
            <a:endParaRPr kumimoji="1" lang="zh-CN" altLang="en-US"/>
          </a:p>
        </p:txBody>
      </p:sp>
    </p:spTree>
    <p:extLst>
      <p:ext uri="{BB962C8B-B14F-4D97-AF65-F5344CB8AC3E}">
        <p14:creationId xmlns:p14="http://schemas.microsoft.com/office/powerpoint/2010/main" val="3819252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76BDF0D-A5C3-974B-8395-C1B5FEB9DD61}" type="slidenum">
              <a:rPr kumimoji="1"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38</a:t>
            </a:fld>
            <a:endParaRPr kumimoji="1"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76BDF0D-A5C3-974B-8395-C1B5FEB9DD61}" type="slidenum">
              <a:rPr kumimoji="1"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39</a:t>
            </a:fld>
            <a:endParaRPr kumimoji="1"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98213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76BDF0D-A5C3-974B-8395-C1B5FEB9DD61}" type="slidenum">
              <a:rPr kumimoji="1"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13</a:t>
            </a:fld>
            <a:endParaRPr kumimoji="1"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24083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76BDF0D-A5C3-974B-8395-C1B5FEB9DD61}" type="slidenum">
              <a:rPr kumimoji="1"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14</a:t>
            </a:fld>
            <a:endParaRPr kumimoji="1"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76BDF0D-A5C3-974B-8395-C1B5FEB9DD61}" type="slidenum">
              <a:rPr kumimoji="1"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t>16</a:t>
            </a:fld>
            <a:endParaRPr kumimoji="1"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altLang="zh-CN" sz="1200" b="0" i="0" u="none" strike="noStrike" kern="1200" cap="none" spc="0" normalizeH="0" baseline="0" noProof="0" dirty="0">
                <a:ln>
                  <a:noFill/>
                </a:ln>
                <a:solidFill>
                  <a:prstClr val="black"/>
                </a:solidFill>
                <a:effectLst/>
                <a:uLnTx/>
                <a:uFillTx/>
                <a:latin typeface="Calibri" panose="020F0702030404030204" pitchFamily="34" charset="0"/>
                <a:ea typeface="DengXian" pitchFamily="2" charset="-122"/>
                <a:cs typeface="Calibri" panose="020F0702030404030204" pitchFamily="34" charset="0"/>
              </a:rPr>
              <a:t>Chatbot-mediated prompts provide a dialogic interaction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6BDF0D-A5C3-974B-8395-C1B5FEB9DD61}" type="slidenum">
              <a:rPr kumimoji="1"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445439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font000000001f7aa22f"/>
              </a:rPr>
              <a:t>Delayed post-test: students were already exposed to the six target words far more than 2-3 times. This possibly make the difference between two groups less significant.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6BDF0D-A5C3-974B-8395-C1B5FEB9DD61}" type="slidenum">
              <a:rPr kumimoji="1"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03062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Differences</a:t>
            </a:r>
            <a:r>
              <a:rPr lang="en-US" baseline="0" dirty="0"/>
              <a:t> between familiar and proficient; </a:t>
            </a:r>
            <a:endParaRPr lang="en-US" dirty="0"/>
          </a:p>
        </p:txBody>
      </p:sp>
      <p:sp>
        <p:nvSpPr>
          <p:cNvPr id="4" name="Slide Number Placeholder 3"/>
          <p:cNvSpPr>
            <a:spLocks noGrp="1"/>
          </p:cNvSpPr>
          <p:nvPr>
            <p:ph type="sldNum" sz="quarter" idx="10"/>
          </p:nvPr>
        </p:nvSpPr>
        <p:spPr/>
        <p:txBody>
          <a:bodyPr/>
          <a:lstStyle/>
          <a:p>
            <a:fld id="{176BDF0D-A5C3-974B-8395-C1B5FEB9DD61}" type="slidenum">
              <a:rPr kumimoji="1" lang="zh-CN" altLang="en-US" smtClean="0"/>
              <a:t>27</a:t>
            </a:fld>
            <a:endParaRPr kumimoji="1" lang="zh-CN" altLang="en-US"/>
          </a:p>
        </p:txBody>
      </p:sp>
    </p:spTree>
    <p:extLst>
      <p:ext uri="{BB962C8B-B14F-4D97-AF65-F5344CB8AC3E}">
        <p14:creationId xmlns:p14="http://schemas.microsoft.com/office/powerpoint/2010/main" val="328931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6BDF0D-A5C3-974B-8395-C1B5FEB9DD61}" type="slidenum">
              <a:rPr kumimoji="1" lang="zh-CN" altLang="en-US" smtClean="0"/>
              <a:t>29</a:t>
            </a:fld>
            <a:endParaRPr kumimoji="1" lang="zh-CN" altLang="en-US"/>
          </a:p>
        </p:txBody>
      </p:sp>
    </p:spTree>
    <p:extLst>
      <p:ext uri="{BB962C8B-B14F-4D97-AF65-F5344CB8AC3E}">
        <p14:creationId xmlns:p14="http://schemas.microsoft.com/office/powerpoint/2010/main" val="2565158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 altLang="zh-CN" sz="12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Students value the lexical and semantic information of target words provided by XIPU AI </a:t>
            </a:r>
            <a:r>
              <a:rPr kumimoji="0" lang="en" altLang="zh-CN" sz="12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sym typeface="Wingdings" pitchFamily="2" charset="2"/>
              </a:rPr>
              <a:t> better assist target vocab learning</a:t>
            </a:r>
          </a:p>
          <a:p>
            <a:endParaRPr kumimoji="0" lang="en" sz="12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sym typeface="Wingdings" pitchFamily="2" charset="2"/>
            </a:endParaRPr>
          </a:p>
          <a:p>
            <a:r>
              <a:rPr lang="en-US" dirty="0"/>
              <a:t>Barcroft, J. (2015). </a:t>
            </a:r>
            <a:r>
              <a:rPr lang="en-US" i="1" dirty="0"/>
              <a:t>Lexical input processing and vocabulary learning</a:t>
            </a:r>
            <a:r>
              <a:rPr lang="en-US" dirty="0"/>
              <a:t>.</a:t>
            </a:r>
            <a:r>
              <a:rPr kumimoji="0" lang="en" sz="12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sym typeface="Wingdings" pitchFamily="2" charset="2"/>
              </a:rPr>
              <a:t> </a:t>
            </a:r>
            <a:r>
              <a:rPr kumimoji="0" lang="en-US" sz="12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sym typeface="Wingdings" pitchFamily="2" charset="2"/>
              </a:rPr>
              <a:t>John Benjamins Publishing Company</a:t>
            </a:r>
          </a:p>
          <a:p>
            <a:endParaRPr kumimoji="0" lang="en-US" sz="12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sym typeface="Wingdings" pitchFamily="2" charset="2"/>
            </a:endParaRPr>
          </a:p>
          <a:p>
            <a:r>
              <a:rPr lang="en-US" dirty="0"/>
              <a:t>García-Castro,</a:t>
            </a:r>
            <a:r>
              <a:rPr lang="zh-CN" altLang="en-US" dirty="0"/>
              <a:t> </a:t>
            </a:r>
            <a:r>
              <a:rPr lang="en-US" altLang="zh-CN" dirty="0"/>
              <a:t>V.</a:t>
            </a:r>
            <a:r>
              <a:rPr lang="en-US" dirty="0"/>
              <a:t> (2020) ‘The effects of vocabulary knowledge in L2 semantic lexical engagement: The case of adult learners of English as a second language’, </a:t>
            </a:r>
            <a:r>
              <a:rPr lang="en-US" i="1" dirty="0"/>
              <a:t>Indonesian Journal of Applied Linguistics</a:t>
            </a:r>
            <a:r>
              <a:rPr lang="en-US" dirty="0"/>
              <a:t>, 10(1), pp. 261–270. doi:10.17509/ijal.v10i1.25068.</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DEF35D-F28B-514A-887C-3C7AFBFAC6F8}"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857286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665163"/>
            <a:ext cx="9144000" cy="2154848"/>
          </a:xfrm>
        </p:spPr>
        <p:txBody>
          <a:bodyPr anchor="b"/>
          <a:lstStyle>
            <a:lvl1pPr algn="l">
              <a:defRPr sz="6000" b="1">
                <a:solidFill>
                  <a:srgbClr val="002060"/>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838200" y="2996708"/>
            <a:ext cx="9144000" cy="692760"/>
          </a:xfrm>
        </p:spPr>
        <p:txBody>
          <a:bodyPr>
            <a:normAutofit/>
          </a:bodyPr>
          <a:lstStyle>
            <a:lvl1pPr marL="0" indent="0" algn="l">
              <a:buNone/>
              <a:defRPr sz="3600">
                <a:solidFill>
                  <a:srgbClr val="00206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pic>
        <p:nvPicPr>
          <p:cNvPr id="6" name="Picture 5"/>
          <p:cNvPicPr>
            <a:picLocks noChangeAspect="1"/>
          </p:cNvPicPr>
          <p:nvPr/>
        </p:nvPicPr>
        <p:blipFill>
          <a:blip r:embed="rId2"/>
          <a:stretch>
            <a:fillRect/>
          </a:stretch>
        </p:blipFill>
        <p:spPr>
          <a:xfrm>
            <a:off x="838200" y="5824725"/>
            <a:ext cx="4222886" cy="896750"/>
          </a:xfrm>
          <a:prstGeom prst="rect">
            <a:avLst/>
          </a:prstGeom>
          <a:noFill/>
          <a:ln>
            <a:noFill/>
          </a:ln>
        </p:spPr>
      </p:pic>
      <p:sp>
        <p:nvSpPr>
          <p:cNvPr id="7" name="TextBox 6"/>
          <p:cNvSpPr txBox="1"/>
          <p:nvPr/>
        </p:nvSpPr>
        <p:spPr>
          <a:xfrm>
            <a:off x="9466684" y="6273100"/>
            <a:ext cx="2177888" cy="369332"/>
          </a:xfrm>
          <a:prstGeom prst="rect">
            <a:avLst/>
          </a:prstGeom>
          <a:noFill/>
        </p:spPr>
        <p:txBody>
          <a:bodyPr wrap="square" rtlCol="0">
            <a:spAutoFit/>
          </a:bodyPr>
          <a:lstStyle/>
          <a:p>
            <a:pPr algn="r"/>
            <a:fld id="{485B5F92-075B-4129-B685-2F4B8F62A5A3}" type="datetime4">
              <a:rPr lang="en-GB" smtClean="0">
                <a:solidFill>
                  <a:schemeClr val="bg2">
                    <a:lumMod val="50000"/>
                  </a:schemeClr>
                </a:solidFill>
              </a:rPr>
              <a:t>10 April 2025</a:t>
            </a:fld>
            <a:endParaRPr lang="en-GB" dirty="0">
              <a:solidFill>
                <a:schemeClr val="bg2">
                  <a:lumMod val="50000"/>
                </a:schemeClr>
              </a:solidFill>
            </a:endParaRPr>
          </a:p>
        </p:txBody>
      </p:sp>
      <p:sp>
        <p:nvSpPr>
          <p:cNvPr id="9" name="Text Placeholder 8"/>
          <p:cNvSpPr>
            <a:spLocks noGrp="1"/>
          </p:cNvSpPr>
          <p:nvPr>
            <p:ph type="body" sz="quarter" idx="12"/>
          </p:nvPr>
        </p:nvSpPr>
        <p:spPr>
          <a:xfrm>
            <a:off x="838200" y="3978275"/>
            <a:ext cx="3768725" cy="1211263"/>
          </a:xfrm>
        </p:spPr>
        <p:txBody>
          <a:bodyPr>
            <a:noAutofit/>
          </a:bodyPr>
          <a:lstStyle>
            <a:lvl1pPr marL="0" indent="0">
              <a:buNone/>
              <a:defRPr sz="1800"/>
            </a:lvl1pPr>
            <a:lvl2pPr>
              <a:defRPr sz="1800"/>
            </a:lvl2pPr>
            <a:lvl3pPr>
              <a:defRPr sz="1600"/>
            </a:lvl3pPr>
            <a:lvl4pPr>
              <a:defRPr sz="1400"/>
            </a:lvl4pPr>
            <a:lvl5pPr>
              <a:defRPr sz="1400"/>
            </a:lvl5pPr>
          </a:lstStyle>
          <a:p>
            <a:pPr lvl="0"/>
            <a:r>
              <a:rPr lang="en-US"/>
              <a:t>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rgbClr val="002060"/>
                </a:solidFill>
                <a:latin typeface="+mn-lt"/>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5B30BC-1354-41B4-ABC9-13F6105FBF98}" type="datetime1">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p:cNvPicPr>
            <a:picLocks noChangeAspect="1"/>
          </p:cNvPicPr>
          <p:nvPr/>
        </p:nvPicPr>
        <p:blipFill>
          <a:blip r:embed="rId2">
            <a:alphaModFix amt="7000"/>
            <a:duotone>
              <a:prstClr val="black"/>
              <a:schemeClr val="accent2">
                <a:tint val="45000"/>
                <a:satMod val="400000"/>
              </a:schemeClr>
            </a:duotone>
            <a:lum bright="-20000" contrast="-40000"/>
          </a:blip>
          <a:stretch>
            <a:fillRect/>
          </a:stretch>
        </p:blipFill>
        <p:spPr>
          <a:xfrm>
            <a:off x="10355395" y="0"/>
            <a:ext cx="1821117" cy="6858000"/>
          </a:xfrm>
          <a:prstGeom prst="rect">
            <a:avLst/>
          </a:prstGeom>
        </p:spPr>
      </p:pic>
      <p:sp>
        <p:nvSpPr>
          <p:cNvPr id="10" name="Slide Number Placeholder 5"/>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1D0367-918D-436A-A165-E28226D59459}" type="slidenum">
              <a:rPr lang="en-US" smtClean="0"/>
              <a:t>‹#›</a:t>
            </a:fld>
            <a:endParaRPr lang="en-US"/>
          </a:p>
        </p:txBody>
      </p:sp>
      <p:pic>
        <p:nvPicPr>
          <p:cNvPr id="8" name="Picture 7" descr="Shield-navy(rgb for onlin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9252" y="6095745"/>
            <a:ext cx="413401" cy="521209"/>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normAutofit/>
          </a:bodyPr>
          <a:lstStyle>
            <a:lvl1pPr>
              <a:defRPr sz="2800" b="1">
                <a:latin typeface="+mn-l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51AF97-58D2-43AB-AF70-F108AA4123F0}" type="datetime1">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p:cNvPicPr>
            <a:picLocks noChangeAspect="1"/>
          </p:cNvPicPr>
          <p:nvPr/>
        </p:nvPicPr>
        <p:blipFill>
          <a:blip r:embed="rId2">
            <a:alphaModFix amt="7000"/>
            <a:duotone>
              <a:prstClr val="black"/>
              <a:schemeClr val="accent2">
                <a:tint val="45000"/>
                <a:satMod val="400000"/>
              </a:schemeClr>
            </a:duotone>
            <a:lum bright="-20000" contrast="-40000"/>
          </a:blip>
          <a:stretch>
            <a:fillRect/>
          </a:stretch>
        </p:blipFill>
        <p:spPr>
          <a:xfrm>
            <a:off x="10355395" y="0"/>
            <a:ext cx="1821117" cy="6858000"/>
          </a:xfrm>
          <a:prstGeom prst="rect">
            <a:avLst/>
          </a:prstGeom>
        </p:spPr>
      </p:pic>
      <p:sp>
        <p:nvSpPr>
          <p:cNvPr id="10" name="Slide Number Placeholder 5"/>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1D0367-918D-436A-A165-E28226D59459}" type="slidenum">
              <a:rPr lang="en-US" smtClean="0"/>
              <a:t>‹#›</a:t>
            </a:fld>
            <a:endParaRPr lang="en-US"/>
          </a:p>
        </p:txBody>
      </p:sp>
      <p:pic>
        <p:nvPicPr>
          <p:cNvPr id="8" name="Picture 7" descr="Shield-navy(rgb for onlin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9252" y="6095745"/>
            <a:ext cx="413401" cy="521209"/>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8879715-9745-46F7-92BA-1C89704A6123}" type="datetime1">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D0367-918D-436A-A165-E28226D5945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665163"/>
            <a:ext cx="9144000" cy="2154848"/>
          </a:xfrm>
        </p:spPr>
        <p:txBody>
          <a:bodyPr anchor="b"/>
          <a:lstStyle>
            <a:lvl1pPr algn="l">
              <a:defRPr sz="6000" b="1">
                <a:solidFill>
                  <a:srgbClr val="002060"/>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838200" y="2996708"/>
            <a:ext cx="9144000" cy="692760"/>
          </a:xfrm>
        </p:spPr>
        <p:txBody>
          <a:bodyPr>
            <a:normAutofit/>
          </a:bodyPr>
          <a:lstStyle>
            <a:lvl1pPr marL="0" indent="0" algn="l">
              <a:buNone/>
              <a:defRPr sz="3600">
                <a:solidFill>
                  <a:srgbClr val="00206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pic>
        <p:nvPicPr>
          <p:cNvPr id="6" name="Picture 5"/>
          <p:cNvPicPr>
            <a:picLocks noChangeAspect="1"/>
          </p:cNvPicPr>
          <p:nvPr/>
        </p:nvPicPr>
        <p:blipFill>
          <a:blip r:embed="rId2"/>
          <a:stretch>
            <a:fillRect/>
          </a:stretch>
        </p:blipFill>
        <p:spPr>
          <a:xfrm>
            <a:off x="838200" y="5824725"/>
            <a:ext cx="4222886" cy="896750"/>
          </a:xfrm>
          <a:prstGeom prst="rect">
            <a:avLst/>
          </a:prstGeom>
          <a:noFill/>
          <a:ln>
            <a:noFill/>
          </a:ln>
        </p:spPr>
      </p:pic>
      <p:sp>
        <p:nvSpPr>
          <p:cNvPr id="7" name="TextBox 6"/>
          <p:cNvSpPr txBox="1"/>
          <p:nvPr/>
        </p:nvSpPr>
        <p:spPr>
          <a:xfrm>
            <a:off x="9466684" y="6273100"/>
            <a:ext cx="2177888" cy="369332"/>
          </a:xfrm>
          <a:prstGeom prst="rect">
            <a:avLst/>
          </a:prstGeom>
          <a:noFill/>
        </p:spPr>
        <p:txBody>
          <a:bodyPr wrap="square" rtlCol="0">
            <a:spAutoFit/>
          </a:bodyPr>
          <a:lstStyle/>
          <a:p>
            <a:pPr algn="r"/>
            <a:fld id="{485B5F92-075B-4129-B685-2F4B8F62A5A3}" type="datetime4">
              <a:rPr lang="en-GB" smtClean="0">
                <a:solidFill>
                  <a:schemeClr val="bg2">
                    <a:lumMod val="50000"/>
                  </a:schemeClr>
                </a:solidFill>
              </a:rPr>
              <a:t>10 April 2025</a:t>
            </a:fld>
            <a:endParaRPr lang="en-GB" dirty="0">
              <a:solidFill>
                <a:schemeClr val="bg2">
                  <a:lumMod val="50000"/>
                </a:schemeClr>
              </a:solidFill>
            </a:endParaRPr>
          </a:p>
        </p:txBody>
      </p:sp>
      <p:sp>
        <p:nvSpPr>
          <p:cNvPr id="9" name="Text Placeholder 8"/>
          <p:cNvSpPr>
            <a:spLocks noGrp="1"/>
          </p:cNvSpPr>
          <p:nvPr>
            <p:ph type="body" sz="quarter" idx="12"/>
          </p:nvPr>
        </p:nvSpPr>
        <p:spPr>
          <a:xfrm>
            <a:off x="838200" y="3978275"/>
            <a:ext cx="3768725" cy="1211263"/>
          </a:xfrm>
        </p:spPr>
        <p:txBody>
          <a:bodyPr>
            <a:noAutofit/>
          </a:bodyPr>
          <a:lstStyle>
            <a:lvl1pPr marL="0" indent="0">
              <a:buNone/>
              <a:defRPr sz="1800"/>
            </a:lvl1pPr>
            <a:lvl2pPr>
              <a:defRPr sz="1800"/>
            </a:lvl2pPr>
            <a:lvl3pPr>
              <a:defRPr sz="1600"/>
            </a:lvl3pPr>
            <a:lvl4pPr>
              <a:defRPr sz="1400"/>
            </a:lvl4pPr>
            <a:lvl5pPr>
              <a:defRPr sz="1400"/>
            </a:lvl5pPr>
          </a:lstStyle>
          <a:p>
            <a:pPr lvl="0"/>
            <a:r>
              <a:rPr lang="en-US"/>
              <a:t>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rgbClr val="002060"/>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A86B0A-B314-48A5-B3C0-94B2C1677288}" type="datetime1">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p:cNvPicPr>
            <a:picLocks noChangeAspect="1"/>
          </p:cNvPicPr>
          <p:nvPr/>
        </p:nvPicPr>
        <p:blipFill>
          <a:blip r:embed="rId2">
            <a:alphaModFix amt="7000"/>
            <a:duotone>
              <a:prstClr val="black"/>
              <a:schemeClr val="accent2">
                <a:tint val="45000"/>
                <a:satMod val="400000"/>
              </a:schemeClr>
            </a:duotone>
            <a:lum bright="-20000" contrast="-40000"/>
          </a:blip>
          <a:stretch>
            <a:fillRect/>
          </a:stretch>
        </p:blipFill>
        <p:spPr>
          <a:xfrm>
            <a:off x="10355395" y="0"/>
            <a:ext cx="1821117" cy="6858000"/>
          </a:xfrm>
          <a:prstGeom prst="rect">
            <a:avLst/>
          </a:prstGeom>
        </p:spPr>
      </p:pic>
      <p:sp>
        <p:nvSpPr>
          <p:cNvPr id="10" name="Slide Number Placeholder 5"/>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1D0367-918D-436A-A165-E28226D59459}" type="slidenum">
              <a:rPr lang="en-US" smtClean="0"/>
              <a:t>‹#›</a:t>
            </a:fld>
            <a:endParaRPr lang="en-US"/>
          </a:p>
        </p:txBody>
      </p:sp>
      <p:pic>
        <p:nvPicPr>
          <p:cNvPr id="9" name="Picture 8" descr="Shield-navy(rgb for onlin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9252" y="6095745"/>
            <a:ext cx="413401" cy="521209"/>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0016B3-BBE0-48CB-91BD-D2545D8B00F2}" type="datetime1">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p:cNvPicPr>
            <a:picLocks noChangeAspect="1"/>
          </p:cNvPicPr>
          <p:nvPr/>
        </p:nvPicPr>
        <p:blipFill>
          <a:blip r:embed="rId2">
            <a:alphaModFix amt="7000"/>
            <a:duotone>
              <a:prstClr val="black"/>
              <a:schemeClr val="accent2">
                <a:tint val="45000"/>
                <a:satMod val="400000"/>
              </a:schemeClr>
            </a:duotone>
            <a:lum bright="-20000" contrast="-40000"/>
          </a:blip>
          <a:stretch>
            <a:fillRect/>
          </a:stretch>
        </p:blipFill>
        <p:spPr>
          <a:xfrm>
            <a:off x="10355395" y="0"/>
            <a:ext cx="1821117" cy="6858000"/>
          </a:xfrm>
          <a:prstGeom prst="rect">
            <a:avLst/>
          </a:prstGeom>
        </p:spPr>
      </p:pic>
      <p:sp>
        <p:nvSpPr>
          <p:cNvPr id="10" name="Slide Number Placeholder 5"/>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1D0367-918D-436A-A165-E28226D59459}" type="slidenum">
              <a:rPr lang="en-US" smtClean="0"/>
              <a:t>‹#›</a:t>
            </a:fld>
            <a:endParaRPr lang="en-US"/>
          </a:p>
        </p:txBody>
      </p:sp>
      <p:pic>
        <p:nvPicPr>
          <p:cNvPr id="8" name="Picture 7" descr="Shield-navy(rgb for onlin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9252" y="6095745"/>
            <a:ext cx="413401" cy="521209"/>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rgbClr val="002060"/>
                </a:solidFill>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F12934-2077-4197-9290-F79D29C90BF7}" type="datetime1">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pic>
        <p:nvPicPr>
          <p:cNvPr id="8" name="Picture 7"/>
          <p:cNvPicPr>
            <a:picLocks noChangeAspect="1"/>
          </p:cNvPicPr>
          <p:nvPr/>
        </p:nvPicPr>
        <p:blipFill>
          <a:blip r:embed="rId2">
            <a:alphaModFix amt="7000"/>
            <a:duotone>
              <a:prstClr val="black"/>
              <a:schemeClr val="accent2">
                <a:tint val="45000"/>
                <a:satMod val="400000"/>
              </a:schemeClr>
            </a:duotone>
            <a:lum bright="-20000" contrast="-40000"/>
          </a:blip>
          <a:stretch>
            <a:fillRect/>
          </a:stretch>
        </p:blipFill>
        <p:spPr>
          <a:xfrm>
            <a:off x="10355395" y="0"/>
            <a:ext cx="1821117" cy="6858000"/>
          </a:xfrm>
          <a:prstGeom prst="rect">
            <a:avLst/>
          </a:prstGeom>
        </p:spPr>
      </p:pic>
      <p:sp>
        <p:nvSpPr>
          <p:cNvPr id="11" name="Slide Number Placeholder 5"/>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1D0367-918D-436A-A165-E28226D59459}" type="slidenum">
              <a:rPr lang="en-US" smtClean="0"/>
              <a:t>‹#›</a:t>
            </a:fld>
            <a:endParaRPr lang="en-US"/>
          </a:p>
        </p:txBody>
      </p:sp>
      <p:pic>
        <p:nvPicPr>
          <p:cNvPr id="9" name="Picture 8" descr="Shield-navy(rgb for onlin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9252" y="6095745"/>
            <a:ext cx="413401" cy="521209"/>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normAutofit/>
          </a:bodyPr>
          <a:lstStyle>
            <a:lvl1pPr>
              <a:defRPr sz="2800" b="1">
                <a:solidFill>
                  <a:srgbClr val="002060"/>
                </a:solidFill>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8DECF6-1A9F-4A2C-911E-0CD7E859B32F}" type="datetime1">
              <a:rPr lang="en-US" smtClean="0"/>
              <a:t>4/10/2025</a:t>
            </a:fld>
            <a:endParaRPr lang="en-US"/>
          </a:p>
        </p:txBody>
      </p:sp>
      <p:sp>
        <p:nvSpPr>
          <p:cNvPr id="8" name="Footer Placeholder 7"/>
          <p:cNvSpPr>
            <a:spLocks noGrp="1"/>
          </p:cNvSpPr>
          <p:nvPr>
            <p:ph type="ftr" sz="quarter" idx="11"/>
          </p:nvPr>
        </p:nvSpPr>
        <p:spPr/>
        <p:txBody>
          <a:bodyPr/>
          <a:lstStyle/>
          <a:p>
            <a:endParaRPr lang="en-US"/>
          </a:p>
        </p:txBody>
      </p:sp>
      <p:pic>
        <p:nvPicPr>
          <p:cNvPr id="10" name="Picture 9"/>
          <p:cNvPicPr>
            <a:picLocks noChangeAspect="1"/>
          </p:cNvPicPr>
          <p:nvPr/>
        </p:nvPicPr>
        <p:blipFill>
          <a:blip r:embed="rId2">
            <a:alphaModFix amt="7000"/>
            <a:duotone>
              <a:prstClr val="black"/>
              <a:schemeClr val="accent2">
                <a:tint val="45000"/>
                <a:satMod val="400000"/>
              </a:schemeClr>
            </a:duotone>
            <a:lum bright="-20000" contrast="-40000"/>
          </a:blip>
          <a:stretch>
            <a:fillRect/>
          </a:stretch>
        </p:blipFill>
        <p:spPr>
          <a:xfrm>
            <a:off x="10355395" y="0"/>
            <a:ext cx="1821117" cy="6858000"/>
          </a:xfrm>
          <a:prstGeom prst="rect">
            <a:avLst/>
          </a:prstGeom>
        </p:spPr>
      </p:pic>
      <p:sp>
        <p:nvSpPr>
          <p:cNvPr id="13" name="Slide Number Placeholder 5"/>
          <p:cNvSpPr>
            <a:spLocks noGrp="1"/>
          </p:cNvSpPr>
          <p:nvPr>
            <p:ph type="sldNum" sz="quarter" idx="12"/>
          </p:nvPr>
        </p:nvSpPr>
        <p:spPr>
          <a:xfrm>
            <a:off x="9067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1D0367-918D-436A-A165-E28226D59459}" type="slidenum">
              <a:rPr lang="en-US" smtClean="0"/>
              <a:t>‹#›</a:t>
            </a:fld>
            <a:endParaRPr lang="en-US"/>
          </a:p>
        </p:txBody>
      </p:sp>
      <p:pic>
        <p:nvPicPr>
          <p:cNvPr id="11" name="Picture 10" descr="Shield-navy(rgb for onlin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9252" y="6095745"/>
            <a:ext cx="413401" cy="521209"/>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rgbClr val="002060"/>
                </a:solidFill>
                <a:latin typeface="+mn-l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789767-8210-4795-B615-69066A24F0E9}" type="datetime1">
              <a:rPr lang="en-US" smtClean="0"/>
              <a:t>4/10/2025</a:t>
            </a:fld>
            <a:endParaRPr lang="en-US"/>
          </a:p>
        </p:txBody>
      </p:sp>
      <p:sp>
        <p:nvSpPr>
          <p:cNvPr id="4" name="Footer Placeholder 3"/>
          <p:cNvSpPr>
            <a:spLocks noGrp="1"/>
          </p:cNvSpPr>
          <p:nvPr>
            <p:ph type="ftr" sz="quarter" idx="11"/>
          </p:nvPr>
        </p:nvSpPr>
        <p:spPr/>
        <p:txBody>
          <a:bodyPr/>
          <a:lstStyle/>
          <a:p>
            <a:endParaRPr lang="en-US"/>
          </a:p>
        </p:txBody>
      </p:sp>
      <p:pic>
        <p:nvPicPr>
          <p:cNvPr id="6" name="Picture 5"/>
          <p:cNvPicPr>
            <a:picLocks noChangeAspect="1"/>
          </p:cNvPicPr>
          <p:nvPr/>
        </p:nvPicPr>
        <p:blipFill>
          <a:blip r:embed="rId2">
            <a:alphaModFix amt="7000"/>
            <a:duotone>
              <a:prstClr val="black"/>
              <a:schemeClr val="accent2">
                <a:tint val="45000"/>
                <a:satMod val="400000"/>
              </a:schemeClr>
            </a:duotone>
            <a:lum bright="-20000" contrast="-40000"/>
          </a:blip>
          <a:stretch>
            <a:fillRect/>
          </a:stretch>
        </p:blipFill>
        <p:spPr>
          <a:xfrm>
            <a:off x="10355395" y="0"/>
            <a:ext cx="1821117" cy="6858000"/>
          </a:xfrm>
          <a:prstGeom prst="rect">
            <a:avLst/>
          </a:prstGeom>
        </p:spPr>
      </p:pic>
      <p:sp>
        <p:nvSpPr>
          <p:cNvPr id="9" name="Slide Number Placeholder 5"/>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1D0367-918D-436A-A165-E28226D59459}" type="slidenum">
              <a:rPr lang="en-US" smtClean="0"/>
              <a:t>‹#›</a:t>
            </a:fld>
            <a:endParaRPr lang="en-US"/>
          </a:p>
        </p:txBody>
      </p:sp>
      <p:pic>
        <p:nvPicPr>
          <p:cNvPr id="7" name="Picture 6" descr="Shield-navy(rgb for onlin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9252" y="6095745"/>
            <a:ext cx="413401" cy="521209"/>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5CB108-1A06-4F59-B8A1-E31718B9CFFE}" type="datetime1">
              <a:rPr lang="en-US" smtClean="0"/>
              <a:t>4/10/2025</a:t>
            </a:fld>
            <a:endParaRPr lang="en-US"/>
          </a:p>
        </p:txBody>
      </p:sp>
      <p:sp>
        <p:nvSpPr>
          <p:cNvPr id="3" name="Footer Placeholder 2"/>
          <p:cNvSpPr>
            <a:spLocks noGrp="1"/>
          </p:cNvSpPr>
          <p:nvPr>
            <p:ph type="ftr" sz="quarter" idx="11"/>
          </p:nvPr>
        </p:nvSpPr>
        <p:spPr/>
        <p:txBody>
          <a:bodyPr/>
          <a:lstStyle/>
          <a:p>
            <a:endParaRPr lang="en-US"/>
          </a:p>
        </p:txBody>
      </p:sp>
      <p:pic>
        <p:nvPicPr>
          <p:cNvPr id="5" name="Picture 4"/>
          <p:cNvPicPr>
            <a:picLocks noChangeAspect="1"/>
          </p:cNvPicPr>
          <p:nvPr/>
        </p:nvPicPr>
        <p:blipFill>
          <a:blip r:embed="rId2">
            <a:alphaModFix amt="7000"/>
            <a:duotone>
              <a:prstClr val="black"/>
              <a:schemeClr val="accent2">
                <a:tint val="45000"/>
                <a:satMod val="400000"/>
              </a:schemeClr>
            </a:duotone>
            <a:lum bright="-20000" contrast="-40000"/>
          </a:blip>
          <a:stretch>
            <a:fillRect/>
          </a:stretch>
        </p:blipFill>
        <p:spPr>
          <a:xfrm>
            <a:off x="10355395" y="0"/>
            <a:ext cx="1821117" cy="6858000"/>
          </a:xfrm>
          <a:prstGeom prst="rect">
            <a:avLst/>
          </a:prstGeom>
        </p:spPr>
      </p:pic>
      <p:sp>
        <p:nvSpPr>
          <p:cNvPr id="8" name="Slide Number Placeholder 5"/>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1D0367-918D-436A-A165-E28226D59459}" type="slidenum">
              <a:rPr lang="en-US" smtClean="0"/>
              <a:t>‹#›</a:t>
            </a:fld>
            <a:endParaRPr lang="en-US"/>
          </a:p>
        </p:txBody>
      </p:sp>
      <p:pic>
        <p:nvPicPr>
          <p:cNvPr id="6" name="Picture 5" descr="Shield-navy(rgb for onlin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9252" y="6095745"/>
            <a:ext cx="413401" cy="52120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rgbClr val="002060"/>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A86B0A-B314-48A5-B3C0-94B2C1677288}" type="datetime1">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p:cNvPicPr>
            <a:picLocks noChangeAspect="1"/>
          </p:cNvPicPr>
          <p:nvPr/>
        </p:nvPicPr>
        <p:blipFill>
          <a:blip r:embed="rId2">
            <a:alphaModFix amt="7000"/>
            <a:duotone>
              <a:prstClr val="black"/>
              <a:schemeClr val="accent2">
                <a:tint val="45000"/>
                <a:satMod val="400000"/>
              </a:schemeClr>
            </a:duotone>
            <a:lum bright="-20000" contrast="-40000"/>
          </a:blip>
          <a:stretch>
            <a:fillRect/>
          </a:stretch>
        </p:blipFill>
        <p:spPr>
          <a:xfrm>
            <a:off x="10355395" y="0"/>
            <a:ext cx="1821117" cy="6858000"/>
          </a:xfrm>
          <a:prstGeom prst="rect">
            <a:avLst/>
          </a:prstGeom>
        </p:spPr>
      </p:pic>
      <p:sp>
        <p:nvSpPr>
          <p:cNvPr id="10" name="Slide Number Placeholder 5"/>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1D0367-918D-436A-A165-E28226D59459}" type="slidenum">
              <a:rPr lang="en-US" smtClean="0"/>
              <a:t>‹#›</a:t>
            </a:fld>
            <a:endParaRPr lang="en-US"/>
          </a:p>
        </p:txBody>
      </p:sp>
      <p:pic>
        <p:nvPicPr>
          <p:cNvPr id="9" name="Picture 8" descr="Shield-navy(rgb for onlin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9252" y="6095745"/>
            <a:ext cx="413401" cy="521209"/>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C15F75-7C1F-422F-B6C2-158C294983D3}" type="datetime1">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pic>
        <p:nvPicPr>
          <p:cNvPr id="8" name="Picture 7"/>
          <p:cNvPicPr>
            <a:picLocks noChangeAspect="1"/>
          </p:cNvPicPr>
          <p:nvPr/>
        </p:nvPicPr>
        <p:blipFill>
          <a:blip r:embed="rId2">
            <a:alphaModFix amt="7000"/>
            <a:duotone>
              <a:prstClr val="black"/>
              <a:schemeClr val="accent2">
                <a:tint val="45000"/>
                <a:satMod val="400000"/>
              </a:schemeClr>
            </a:duotone>
            <a:lum bright="-20000" contrast="-40000"/>
          </a:blip>
          <a:stretch>
            <a:fillRect/>
          </a:stretch>
        </p:blipFill>
        <p:spPr>
          <a:xfrm>
            <a:off x="10355395" y="0"/>
            <a:ext cx="1821117" cy="6858000"/>
          </a:xfrm>
          <a:prstGeom prst="rect">
            <a:avLst/>
          </a:prstGeom>
        </p:spPr>
      </p:pic>
      <p:sp>
        <p:nvSpPr>
          <p:cNvPr id="11" name="Slide Number Placeholder 5"/>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1D0367-918D-436A-A165-E28226D59459}" type="slidenum">
              <a:rPr lang="en-US" smtClean="0"/>
              <a:t>‹#›</a:t>
            </a:fld>
            <a:endParaRPr lang="en-US"/>
          </a:p>
        </p:txBody>
      </p:sp>
      <p:pic>
        <p:nvPicPr>
          <p:cNvPr id="9" name="Picture 8" descr="Shield-navy(rgb for onlin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9252" y="6095745"/>
            <a:ext cx="413401" cy="521209"/>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8155DC-CDE3-4882-B495-812D8FF33F3A}" type="datetime1">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pic>
        <p:nvPicPr>
          <p:cNvPr id="8" name="Picture 7"/>
          <p:cNvPicPr>
            <a:picLocks noChangeAspect="1"/>
          </p:cNvPicPr>
          <p:nvPr/>
        </p:nvPicPr>
        <p:blipFill>
          <a:blip r:embed="rId2">
            <a:alphaModFix amt="7000"/>
            <a:duotone>
              <a:prstClr val="black"/>
              <a:schemeClr val="accent2">
                <a:tint val="45000"/>
                <a:satMod val="400000"/>
              </a:schemeClr>
            </a:duotone>
            <a:lum bright="-20000" contrast="-40000"/>
          </a:blip>
          <a:stretch>
            <a:fillRect/>
          </a:stretch>
        </p:blipFill>
        <p:spPr>
          <a:xfrm>
            <a:off x="10355395" y="0"/>
            <a:ext cx="1821117" cy="6858000"/>
          </a:xfrm>
          <a:prstGeom prst="rect">
            <a:avLst/>
          </a:prstGeom>
        </p:spPr>
      </p:pic>
      <p:sp>
        <p:nvSpPr>
          <p:cNvPr id="11" name="Slide Number Placeholder 5"/>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1D0367-918D-436A-A165-E28226D59459}" type="slidenum">
              <a:rPr lang="en-US" smtClean="0"/>
              <a:t>‹#›</a:t>
            </a:fld>
            <a:endParaRPr lang="en-US"/>
          </a:p>
        </p:txBody>
      </p:sp>
      <p:pic>
        <p:nvPicPr>
          <p:cNvPr id="9" name="Picture 8" descr="Shield-navy(rgb for onlin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9252" y="6095745"/>
            <a:ext cx="413401" cy="521209"/>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rgbClr val="002060"/>
                </a:solidFill>
                <a:latin typeface="+mn-lt"/>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5B30BC-1354-41B4-ABC9-13F6105FBF98}" type="datetime1">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p:cNvPicPr>
            <a:picLocks noChangeAspect="1"/>
          </p:cNvPicPr>
          <p:nvPr/>
        </p:nvPicPr>
        <p:blipFill>
          <a:blip r:embed="rId2">
            <a:alphaModFix amt="7000"/>
            <a:duotone>
              <a:prstClr val="black"/>
              <a:schemeClr val="accent2">
                <a:tint val="45000"/>
                <a:satMod val="400000"/>
              </a:schemeClr>
            </a:duotone>
            <a:lum bright="-20000" contrast="-40000"/>
          </a:blip>
          <a:stretch>
            <a:fillRect/>
          </a:stretch>
        </p:blipFill>
        <p:spPr>
          <a:xfrm>
            <a:off x="10355395" y="0"/>
            <a:ext cx="1821117" cy="6858000"/>
          </a:xfrm>
          <a:prstGeom prst="rect">
            <a:avLst/>
          </a:prstGeom>
        </p:spPr>
      </p:pic>
      <p:sp>
        <p:nvSpPr>
          <p:cNvPr id="10" name="Slide Number Placeholder 5"/>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1D0367-918D-436A-A165-E28226D59459}" type="slidenum">
              <a:rPr lang="en-US" smtClean="0"/>
              <a:t>‹#›</a:t>
            </a:fld>
            <a:endParaRPr lang="en-US"/>
          </a:p>
        </p:txBody>
      </p:sp>
      <p:pic>
        <p:nvPicPr>
          <p:cNvPr id="8" name="Picture 7" descr="Shield-navy(rgb for onlin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9252" y="6095745"/>
            <a:ext cx="413401" cy="521209"/>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normAutofit/>
          </a:bodyPr>
          <a:lstStyle>
            <a:lvl1pPr>
              <a:defRPr sz="2800" b="1">
                <a:latin typeface="+mn-l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51AF97-58D2-43AB-AF70-F108AA4123F0}" type="datetime1">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p:cNvPicPr>
            <a:picLocks noChangeAspect="1"/>
          </p:cNvPicPr>
          <p:nvPr/>
        </p:nvPicPr>
        <p:blipFill>
          <a:blip r:embed="rId2">
            <a:alphaModFix amt="7000"/>
            <a:duotone>
              <a:prstClr val="black"/>
              <a:schemeClr val="accent2">
                <a:tint val="45000"/>
                <a:satMod val="400000"/>
              </a:schemeClr>
            </a:duotone>
            <a:lum bright="-20000" contrast="-40000"/>
          </a:blip>
          <a:stretch>
            <a:fillRect/>
          </a:stretch>
        </p:blipFill>
        <p:spPr>
          <a:xfrm>
            <a:off x="10355395" y="0"/>
            <a:ext cx="1821117" cy="6858000"/>
          </a:xfrm>
          <a:prstGeom prst="rect">
            <a:avLst/>
          </a:prstGeom>
        </p:spPr>
      </p:pic>
      <p:sp>
        <p:nvSpPr>
          <p:cNvPr id="10" name="Slide Number Placeholder 5"/>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1D0367-918D-436A-A165-E28226D59459}" type="slidenum">
              <a:rPr lang="en-US" smtClean="0"/>
              <a:t>‹#›</a:t>
            </a:fld>
            <a:endParaRPr lang="en-US"/>
          </a:p>
        </p:txBody>
      </p:sp>
      <p:pic>
        <p:nvPicPr>
          <p:cNvPr id="8" name="Picture 7" descr="Shield-navy(rgb for onlin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9252" y="6095745"/>
            <a:ext cx="413401" cy="521209"/>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8879715-9745-46F7-92BA-1C89704A6123}" type="datetime1">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D0367-918D-436A-A165-E28226D5945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0016B3-BBE0-48CB-91BD-D2545D8B00F2}" type="datetime1">
              <a:rPr lang="en-US" smtClean="0"/>
              <a:t>4/10/2025</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p:cNvPicPr>
            <a:picLocks noChangeAspect="1"/>
          </p:cNvPicPr>
          <p:nvPr/>
        </p:nvPicPr>
        <p:blipFill>
          <a:blip r:embed="rId2">
            <a:alphaModFix amt="7000"/>
            <a:duotone>
              <a:prstClr val="black"/>
              <a:schemeClr val="accent2">
                <a:tint val="45000"/>
                <a:satMod val="400000"/>
              </a:schemeClr>
            </a:duotone>
            <a:lum bright="-20000" contrast="-40000"/>
          </a:blip>
          <a:stretch>
            <a:fillRect/>
          </a:stretch>
        </p:blipFill>
        <p:spPr>
          <a:xfrm>
            <a:off x="10355395" y="0"/>
            <a:ext cx="1821117" cy="6858000"/>
          </a:xfrm>
          <a:prstGeom prst="rect">
            <a:avLst/>
          </a:prstGeom>
        </p:spPr>
      </p:pic>
      <p:sp>
        <p:nvSpPr>
          <p:cNvPr id="10" name="Slide Number Placeholder 5"/>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1D0367-918D-436A-A165-E28226D59459}" type="slidenum">
              <a:rPr lang="en-US" smtClean="0"/>
              <a:t>‹#›</a:t>
            </a:fld>
            <a:endParaRPr lang="en-US"/>
          </a:p>
        </p:txBody>
      </p:sp>
      <p:pic>
        <p:nvPicPr>
          <p:cNvPr id="8" name="Picture 7" descr="Shield-navy(rgb for onlin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9252" y="6095745"/>
            <a:ext cx="413401" cy="52120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rgbClr val="002060"/>
                </a:solidFill>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F12934-2077-4197-9290-F79D29C90BF7}" type="datetime1">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pic>
        <p:nvPicPr>
          <p:cNvPr id="8" name="Picture 7"/>
          <p:cNvPicPr>
            <a:picLocks noChangeAspect="1"/>
          </p:cNvPicPr>
          <p:nvPr/>
        </p:nvPicPr>
        <p:blipFill>
          <a:blip r:embed="rId2">
            <a:alphaModFix amt="7000"/>
            <a:duotone>
              <a:prstClr val="black"/>
              <a:schemeClr val="accent2">
                <a:tint val="45000"/>
                <a:satMod val="400000"/>
              </a:schemeClr>
            </a:duotone>
            <a:lum bright="-20000" contrast="-40000"/>
          </a:blip>
          <a:stretch>
            <a:fillRect/>
          </a:stretch>
        </p:blipFill>
        <p:spPr>
          <a:xfrm>
            <a:off x="10355395" y="0"/>
            <a:ext cx="1821117" cy="6858000"/>
          </a:xfrm>
          <a:prstGeom prst="rect">
            <a:avLst/>
          </a:prstGeom>
        </p:spPr>
      </p:pic>
      <p:sp>
        <p:nvSpPr>
          <p:cNvPr id="11" name="Slide Number Placeholder 5"/>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1D0367-918D-436A-A165-E28226D59459}" type="slidenum">
              <a:rPr lang="en-US" smtClean="0"/>
              <a:t>‹#›</a:t>
            </a:fld>
            <a:endParaRPr lang="en-US"/>
          </a:p>
        </p:txBody>
      </p:sp>
      <p:pic>
        <p:nvPicPr>
          <p:cNvPr id="9" name="Picture 8" descr="Shield-navy(rgb for onlin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9252" y="6095745"/>
            <a:ext cx="413401" cy="52120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normAutofit/>
          </a:bodyPr>
          <a:lstStyle>
            <a:lvl1pPr>
              <a:defRPr sz="2800" b="1">
                <a:solidFill>
                  <a:srgbClr val="002060"/>
                </a:solidFill>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8DECF6-1A9F-4A2C-911E-0CD7E859B32F}" type="datetime1">
              <a:rPr lang="en-US" smtClean="0"/>
              <a:t>4/10/2025</a:t>
            </a:fld>
            <a:endParaRPr lang="en-US"/>
          </a:p>
        </p:txBody>
      </p:sp>
      <p:sp>
        <p:nvSpPr>
          <p:cNvPr id="8" name="Footer Placeholder 7"/>
          <p:cNvSpPr>
            <a:spLocks noGrp="1"/>
          </p:cNvSpPr>
          <p:nvPr>
            <p:ph type="ftr" sz="quarter" idx="11"/>
          </p:nvPr>
        </p:nvSpPr>
        <p:spPr/>
        <p:txBody>
          <a:bodyPr/>
          <a:lstStyle/>
          <a:p>
            <a:endParaRPr lang="en-US"/>
          </a:p>
        </p:txBody>
      </p:sp>
      <p:pic>
        <p:nvPicPr>
          <p:cNvPr id="10" name="Picture 9"/>
          <p:cNvPicPr>
            <a:picLocks noChangeAspect="1"/>
          </p:cNvPicPr>
          <p:nvPr/>
        </p:nvPicPr>
        <p:blipFill>
          <a:blip r:embed="rId2">
            <a:alphaModFix amt="7000"/>
            <a:duotone>
              <a:prstClr val="black"/>
              <a:schemeClr val="accent2">
                <a:tint val="45000"/>
                <a:satMod val="400000"/>
              </a:schemeClr>
            </a:duotone>
            <a:lum bright="-20000" contrast="-40000"/>
          </a:blip>
          <a:stretch>
            <a:fillRect/>
          </a:stretch>
        </p:blipFill>
        <p:spPr>
          <a:xfrm>
            <a:off x="10355395" y="0"/>
            <a:ext cx="1821117" cy="6858000"/>
          </a:xfrm>
          <a:prstGeom prst="rect">
            <a:avLst/>
          </a:prstGeom>
        </p:spPr>
      </p:pic>
      <p:sp>
        <p:nvSpPr>
          <p:cNvPr id="13" name="Slide Number Placeholder 5"/>
          <p:cNvSpPr>
            <a:spLocks noGrp="1"/>
          </p:cNvSpPr>
          <p:nvPr>
            <p:ph type="sldNum" sz="quarter" idx="12"/>
          </p:nvPr>
        </p:nvSpPr>
        <p:spPr>
          <a:xfrm>
            <a:off x="9067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1D0367-918D-436A-A165-E28226D59459}" type="slidenum">
              <a:rPr lang="en-US" smtClean="0"/>
              <a:t>‹#›</a:t>
            </a:fld>
            <a:endParaRPr lang="en-US"/>
          </a:p>
        </p:txBody>
      </p:sp>
      <p:pic>
        <p:nvPicPr>
          <p:cNvPr id="11" name="Picture 10" descr="Shield-navy(rgb for onlin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9252" y="6095745"/>
            <a:ext cx="413401" cy="52120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rgbClr val="002060"/>
                </a:solidFill>
                <a:latin typeface="+mn-l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789767-8210-4795-B615-69066A24F0E9}" type="datetime1">
              <a:rPr lang="en-US" smtClean="0"/>
              <a:t>4/10/2025</a:t>
            </a:fld>
            <a:endParaRPr lang="en-US"/>
          </a:p>
        </p:txBody>
      </p:sp>
      <p:sp>
        <p:nvSpPr>
          <p:cNvPr id="4" name="Footer Placeholder 3"/>
          <p:cNvSpPr>
            <a:spLocks noGrp="1"/>
          </p:cNvSpPr>
          <p:nvPr>
            <p:ph type="ftr" sz="quarter" idx="11"/>
          </p:nvPr>
        </p:nvSpPr>
        <p:spPr/>
        <p:txBody>
          <a:bodyPr/>
          <a:lstStyle/>
          <a:p>
            <a:endParaRPr lang="en-US"/>
          </a:p>
        </p:txBody>
      </p:sp>
      <p:pic>
        <p:nvPicPr>
          <p:cNvPr id="6" name="Picture 5"/>
          <p:cNvPicPr>
            <a:picLocks noChangeAspect="1"/>
          </p:cNvPicPr>
          <p:nvPr/>
        </p:nvPicPr>
        <p:blipFill>
          <a:blip r:embed="rId2">
            <a:alphaModFix amt="7000"/>
            <a:duotone>
              <a:prstClr val="black"/>
              <a:schemeClr val="accent2">
                <a:tint val="45000"/>
                <a:satMod val="400000"/>
              </a:schemeClr>
            </a:duotone>
            <a:lum bright="-20000" contrast="-40000"/>
          </a:blip>
          <a:stretch>
            <a:fillRect/>
          </a:stretch>
        </p:blipFill>
        <p:spPr>
          <a:xfrm>
            <a:off x="10355395" y="0"/>
            <a:ext cx="1821117" cy="6858000"/>
          </a:xfrm>
          <a:prstGeom prst="rect">
            <a:avLst/>
          </a:prstGeom>
        </p:spPr>
      </p:pic>
      <p:sp>
        <p:nvSpPr>
          <p:cNvPr id="9" name="Slide Number Placeholder 5"/>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1D0367-918D-436A-A165-E28226D59459}" type="slidenum">
              <a:rPr lang="en-US" smtClean="0"/>
              <a:t>‹#›</a:t>
            </a:fld>
            <a:endParaRPr lang="en-US"/>
          </a:p>
        </p:txBody>
      </p:sp>
      <p:pic>
        <p:nvPicPr>
          <p:cNvPr id="7" name="Picture 6" descr="Shield-navy(rgb for onlin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9252" y="6095745"/>
            <a:ext cx="413401" cy="521209"/>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5CB108-1A06-4F59-B8A1-E31718B9CFFE}" type="datetime1">
              <a:rPr lang="en-US" smtClean="0"/>
              <a:t>4/10/2025</a:t>
            </a:fld>
            <a:endParaRPr lang="en-US"/>
          </a:p>
        </p:txBody>
      </p:sp>
      <p:sp>
        <p:nvSpPr>
          <p:cNvPr id="3" name="Footer Placeholder 2"/>
          <p:cNvSpPr>
            <a:spLocks noGrp="1"/>
          </p:cNvSpPr>
          <p:nvPr>
            <p:ph type="ftr" sz="quarter" idx="11"/>
          </p:nvPr>
        </p:nvSpPr>
        <p:spPr/>
        <p:txBody>
          <a:bodyPr/>
          <a:lstStyle/>
          <a:p>
            <a:endParaRPr lang="en-US"/>
          </a:p>
        </p:txBody>
      </p:sp>
      <p:pic>
        <p:nvPicPr>
          <p:cNvPr id="5" name="Picture 4"/>
          <p:cNvPicPr>
            <a:picLocks noChangeAspect="1"/>
          </p:cNvPicPr>
          <p:nvPr/>
        </p:nvPicPr>
        <p:blipFill>
          <a:blip r:embed="rId2">
            <a:alphaModFix amt="7000"/>
            <a:duotone>
              <a:prstClr val="black"/>
              <a:schemeClr val="accent2">
                <a:tint val="45000"/>
                <a:satMod val="400000"/>
              </a:schemeClr>
            </a:duotone>
            <a:lum bright="-20000" contrast="-40000"/>
          </a:blip>
          <a:stretch>
            <a:fillRect/>
          </a:stretch>
        </p:blipFill>
        <p:spPr>
          <a:xfrm>
            <a:off x="10355395" y="0"/>
            <a:ext cx="1821117" cy="6858000"/>
          </a:xfrm>
          <a:prstGeom prst="rect">
            <a:avLst/>
          </a:prstGeom>
        </p:spPr>
      </p:pic>
      <p:sp>
        <p:nvSpPr>
          <p:cNvPr id="8" name="Slide Number Placeholder 5"/>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1D0367-918D-436A-A165-E28226D59459}" type="slidenum">
              <a:rPr lang="en-US" smtClean="0"/>
              <a:t>‹#›</a:t>
            </a:fld>
            <a:endParaRPr lang="en-US"/>
          </a:p>
        </p:txBody>
      </p:sp>
      <p:pic>
        <p:nvPicPr>
          <p:cNvPr id="6" name="Picture 5" descr="Shield-navy(rgb for onlin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9252" y="6095745"/>
            <a:ext cx="413401" cy="52120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C15F75-7C1F-422F-B6C2-158C294983D3}" type="datetime1">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pic>
        <p:nvPicPr>
          <p:cNvPr id="8" name="Picture 7"/>
          <p:cNvPicPr>
            <a:picLocks noChangeAspect="1"/>
          </p:cNvPicPr>
          <p:nvPr/>
        </p:nvPicPr>
        <p:blipFill>
          <a:blip r:embed="rId2">
            <a:alphaModFix amt="7000"/>
            <a:duotone>
              <a:prstClr val="black"/>
              <a:schemeClr val="accent2">
                <a:tint val="45000"/>
                <a:satMod val="400000"/>
              </a:schemeClr>
            </a:duotone>
            <a:lum bright="-20000" contrast="-40000"/>
          </a:blip>
          <a:stretch>
            <a:fillRect/>
          </a:stretch>
        </p:blipFill>
        <p:spPr>
          <a:xfrm>
            <a:off x="10355395" y="0"/>
            <a:ext cx="1821117" cy="6858000"/>
          </a:xfrm>
          <a:prstGeom prst="rect">
            <a:avLst/>
          </a:prstGeom>
        </p:spPr>
      </p:pic>
      <p:sp>
        <p:nvSpPr>
          <p:cNvPr id="11" name="Slide Number Placeholder 5"/>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1D0367-918D-436A-A165-E28226D59459}" type="slidenum">
              <a:rPr lang="en-US" smtClean="0"/>
              <a:t>‹#›</a:t>
            </a:fld>
            <a:endParaRPr lang="en-US"/>
          </a:p>
        </p:txBody>
      </p:sp>
      <p:pic>
        <p:nvPicPr>
          <p:cNvPr id="9" name="Picture 8" descr="Shield-navy(rgb for onlin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9252" y="6095745"/>
            <a:ext cx="413401" cy="52120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28155DC-CDE3-4882-B495-812D8FF33F3A}" type="datetime1">
              <a:rPr lang="en-US" smtClean="0"/>
              <a:t>4/10/2025</a:t>
            </a:fld>
            <a:endParaRPr lang="en-US"/>
          </a:p>
        </p:txBody>
      </p:sp>
      <p:sp>
        <p:nvSpPr>
          <p:cNvPr id="6" name="Footer Placeholder 5"/>
          <p:cNvSpPr>
            <a:spLocks noGrp="1"/>
          </p:cNvSpPr>
          <p:nvPr>
            <p:ph type="ftr" sz="quarter" idx="11"/>
          </p:nvPr>
        </p:nvSpPr>
        <p:spPr/>
        <p:txBody>
          <a:bodyPr/>
          <a:lstStyle/>
          <a:p>
            <a:endParaRPr lang="en-US"/>
          </a:p>
        </p:txBody>
      </p:sp>
      <p:pic>
        <p:nvPicPr>
          <p:cNvPr id="8" name="Picture 7"/>
          <p:cNvPicPr>
            <a:picLocks noChangeAspect="1"/>
          </p:cNvPicPr>
          <p:nvPr/>
        </p:nvPicPr>
        <p:blipFill>
          <a:blip r:embed="rId2">
            <a:alphaModFix amt="7000"/>
            <a:duotone>
              <a:prstClr val="black"/>
              <a:schemeClr val="accent2">
                <a:tint val="45000"/>
                <a:satMod val="400000"/>
              </a:schemeClr>
            </a:duotone>
            <a:lum bright="-20000" contrast="-40000"/>
          </a:blip>
          <a:stretch>
            <a:fillRect/>
          </a:stretch>
        </p:blipFill>
        <p:spPr>
          <a:xfrm>
            <a:off x="10355395" y="0"/>
            <a:ext cx="1821117" cy="6858000"/>
          </a:xfrm>
          <a:prstGeom prst="rect">
            <a:avLst/>
          </a:prstGeom>
        </p:spPr>
      </p:pic>
      <p:sp>
        <p:nvSpPr>
          <p:cNvPr id="11" name="Slide Number Placeholder 5"/>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1D0367-918D-436A-A165-E28226D59459}" type="slidenum">
              <a:rPr lang="en-US" smtClean="0"/>
              <a:t>‹#›</a:t>
            </a:fld>
            <a:endParaRPr lang="en-US"/>
          </a:p>
        </p:txBody>
      </p:sp>
      <p:pic>
        <p:nvPicPr>
          <p:cNvPr id="9" name="Picture 8" descr="Shield-navy(rgb for onlin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9252" y="6095745"/>
            <a:ext cx="413401" cy="52120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D87457-ED34-4DE2-B7FC-3E1A6355CAC9}" type="datetime1">
              <a:rPr lang="en-US" smtClean="0"/>
              <a:t>4/10/2025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1D0367-918D-436A-A165-E28226D59459}" type="slidenum">
              <a:rPr lang="en-US" smtClean="0"/>
              <a:t>‹#›</a:t>
            </a:fld>
            <a:endParaRPr lang="en-US"/>
          </a:p>
        </p:txBody>
      </p:sp>
      <p:sp>
        <p:nvSpPr>
          <p:cNvPr id="9" name="Rectangle 8"/>
          <p:cNvSpPr/>
          <p:nvPr/>
        </p:nvSpPr>
        <p:spPr>
          <a:xfrm rot="10800000">
            <a:off x="-50800" y="6672412"/>
            <a:ext cx="12242799" cy="283957"/>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2800" b="1" kern="1200">
          <a:solidFill>
            <a:srgbClr val="00206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D87457-ED34-4DE2-B7FC-3E1A6355CAC9}" type="datetime1">
              <a:rPr lang="en-US" smtClean="0"/>
              <a:t>4/10/2025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1D0367-918D-436A-A165-E28226D59459}" type="slidenum">
              <a:rPr lang="en-US" smtClean="0"/>
              <a:t>‹#›</a:t>
            </a:fld>
            <a:endParaRPr lang="en-US"/>
          </a:p>
        </p:txBody>
      </p:sp>
      <p:sp>
        <p:nvSpPr>
          <p:cNvPr id="9" name="Rectangle 8"/>
          <p:cNvSpPr/>
          <p:nvPr/>
        </p:nvSpPr>
        <p:spPr>
          <a:xfrm rot="10800000">
            <a:off x="-50800" y="6672412"/>
            <a:ext cx="12242799" cy="283957"/>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latinLnBrk="0" hangingPunct="1">
        <a:lnSpc>
          <a:spcPct val="90000"/>
        </a:lnSpc>
        <a:spcBef>
          <a:spcPct val="0"/>
        </a:spcBef>
        <a:buNone/>
        <a:defRPr sz="2800" b="1" kern="1200">
          <a:solidFill>
            <a:srgbClr val="00206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5" Type="http://schemas.openxmlformats.org/officeDocument/2006/relationships/image" Target="../media/image27.jp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tags" Target="../tags/tag15.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9.xml"/><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tags" Target="../tags/tag16.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4.xml"/><Relationship Id="rId1" Type="http://schemas.openxmlformats.org/officeDocument/2006/relationships/tags" Target="../tags/tag8.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3568446"/>
          <p:cNvPicPr>
            <a:picLocks noChangeAspect="1"/>
          </p:cNvPicPr>
          <p:nvPr/>
        </p:nvPicPr>
        <p:blipFill>
          <a:blip r:embed="rId3"/>
          <a:srcRect l="17523" r="7884" b="41803"/>
          <a:stretch>
            <a:fillRect/>
          </a:stretch>
        </p:blipFill>
        <p:spPr>
          <a:xfrm flipH="1">
            <a:off x="0" y="3787775"/>
            <a:ext cx="12201525" cy="3106420"/>
          </a:xfrm>
          <a:prstGeom prst="rect">
            <a:avLst/>
          </a:prstGeom>
        </p:spPr>
      </p:pic>
      <p:sp>
        <p:nvSpPr>
          <p:cNvPr id="35" name="文本框 34"/>
          <p:cNvSpPr txBox="1"/>
          <p:nvPr/>
        </p:nvSpPr>
        <p:spPr>
          <a:xfrm>
            <a:off x="1033778" y="624932"/>
            <a:ext cx="9925768" cy="1712956"/>
          </a:xfrm>
          <a:prstGeom prst="rect">
            <a:avLst/>
          </a:prstGeom>
          <a:noFill/>
        </p:spPr>
        <p:txBody>
          <a:bodyPr wrap="square" rtlCol="0">
            <a:noAutofit/>
          </a:bodyPr>
          <a:lstStyle/>
          <a:p>
            <a:r>
              <a:rPr lang="en-US" altLang="zh-CN" sz="3000" dirty="0">
                <a:solidFill>
                  <a:schemeClr val="tx1">
                    <a:lumMod val="95000"/>
                    <a:lumOff val="5000"/>
                  </a:schemeClr>
                </a:solidFill>
                <a:latin typeface="Segoe UI Black" charset="0"/>
                <a:ea typeface="汉仪细简黑简" panose="00020600040101010101" charset="-122"/>
                <a:cs typeface="Segoe UI Black" charset="0"/>
                <a:sym typeface="+mn-ea"/>
              </a:rPr>
              <a:t>Students’ Participation and Perceptions of L2 Vocabulary Learning and Diagnosis Using </a:t>
            </a:r>
            <a:r>
              <a:rPr lang="en-US" altLang="zh-CN" sz="3000" dirty="0" err="1">
                <a:solidFill>
                  <a:schemeClr val="tx1">
                    <a:lumMod val="95000"/>
                    <a:lumOff val="5000"/>
                  </a:schemeClr>
                </a:solidFill>
                <a:latin typeface="Segoe UI Black" charset="0"/>
                <a:ea typeface="汉仪细简黑简" panose="00020600040101010101" charset="-122"/>
                <a:cs typeface="Segoe UI Black" charset="0"/>
                <a:sym typeface="+mn-ea"/>
              </a:rPr>
              <a:t>Chatbot</a:t>
            </a:r>
            <a:r>
              <a:rPr lang="en-US" altLang="zh-CN" sz="3000" dirty="0">
                <a:solidFill>
                  <a:schemeClr val="tx1">
                    <a:lumMod val="95000"/>
                    <a:lumOff val="5000"/>
                  </a:schemeClr>
                </a:solidFill>
                <a:latin typeface="Segoe UI Black" charset="0"/>
                <a:ea typeface="汉仪细简黑简" panose="00020600040101010101" charset="-122"/>
                <a:cs typeface="Segoe UI Black" charset="0"/>
                <a:sym typeface="+mn-ea"/>
              </a:rPr>
              <a:t>-Assisted Dynamic Assessment (CA-DA) as a Personalized Lexical Inferencing Tool</a:t>
            </a:r>
          </a:p>
        </p:txBody>
      </p:sp>
      <p:sp>
        <p:nvSpPr>
          <p:cNvPr id="19" name="Shape 6922"/>
          <p:cNvSpPr/>
          <p:nvPr/>
        </p:nvSpPr>
        <p:spPr>
          <a:xfrm>
            <a:off x="1175067" y="3396504"/>
            <a:ext cx="5342255" cy="999490"/>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lvl="0" indent="0" algn="l" defTabSz="1216025" fontAlgn="auto">
              <a:lnSpc>
                <a:spcPct val="200000"/>
              </a:lnSpc>
              <a:spcBef>
                <a:spcPts val="0"/>
              </a:spcBef>
              <a:buNone/>
            </a:pPr>
            <a:r>
              <a:rPr lang="en-US" altLang="zh-CN" sz="1500" b="1" dirty="0">
                <a:solidFill>
                  <a:schemeClr val="tx1">
                    <a:lumMod val="65000"/>
                    <a:lumOff val="35000"/>
                  </a:schemeClr>
                </a:solidFill>
                <a:uFill>
                  <a:solidFill>
                    <a:srgbClr val="B5B5B5"/>
                  </a:solidFill>
                </a:uFill>
              </a:rPr>
              <a:t>Co-presenters:</a:t>
            </a:r>
          </a:p>
          <a:p>
            <a:pPr lvl="0" defTabSz="1216025">
              <a:lnSpc>
                <a:spcPct val="200000"/>
              </a:lnSpc>
            </a:pPr>
            <a:r>
              <a:rPr lang="en-US" altLang="zh-CN" sz="1500" dirty="0">
                <a:solidFill>
                  <a:schemeClr val="tx1">
                    <a:lumMod val="65000"/>
                    <a:lumOff val="35000"/>
                  </a:schemeClr>
                </a:solidFill>
                <a:uFill>
                  <a:solidFill>
                    <a:srgbClr val="B5B5B5"/>
                  </a:solidFill>
                </a:uFill>
              </a:rPr>
              <a:t>Lin</a:t>
            </a:r>
            <a:r>
              <a:rPr lang="zh-CN" altLang="en-US" sz="1500" dirty="0">
                <a:solidFill>
                  <a:schemeClr val="tx1">
                    <a:lumMod val="65000"/>
                    <a:lumOff val="35000"/>
                  </a:schemeClr>
                </a:solidFill>
                <a:uFill>
                  <a:solidFill>
                    <a:srgbClr val="B5B5B5"/>
                  </a:solidFill>
                </a:uFill>
              </a:rPr>
              <a:t> </a:t>
            </a:r>
            <a:r>
              <a:rPr lang="en-US" altLang="zh-CN" sz="1500" dirty="0">
                <a:solidFill>
                  <a:schemeClr val="tx1">
                    <a:lumMod val="65000"/>
                    <a:lumOff val="35000"/>
                  </a:schemeClr>
                </a:solidFill>
                <a:uFill>
                  <a:solidFill>
                    <a:srgbClr val="B5B5B5"/>
                  </a:solidFill>
                </a:uFill>
              </a:rPr>
              <a:t>Ma </a:t>
            </a:r>
            <a:r>
              <a:rPr lang="en-US" altLang="zh-CN" sz="1500" dirty="0">
                <a:solidFill>
                  <a:schemeClr val="tx1">
                    <a:lumMod val="65000"/>
                    <a:lumOff val="35000"/>
                  </a:schemeClr>
                </a:solidFill>
                <a:sym typeface="+mn-ea"/>
              </a:rPr>
              <a:t>| </a:t>
            </a:r>
            <a:r>
              <a:rPr lang="en-US" altLang="zh-CN" sz="1500" dirty="0">
                <a:solidFill>
                  <a:schemeClr val="tx1">
                    <a:lumMod val="65000"/>
                    <a:lumOff val="35000"/>
                  </a:schemeClr>
                </a:solidFill>
                <a:uFill>
                  <a:solidFill>
                    <a:srgbClr val="B5B5B5"/>
                  </a:solidFill>
                </a:uFill>
              </a:rPr>
              <a:t>Anning Yang | Feiran </a:t>
            </a:r>
            <a:r>
              <a:rPr lang="en-US" altLang="zh-CN" sz="1500" dirty="0">
                <a:solidFill>
                  <a:schemeClr val="tx1">
                    <a:lumMod val="65000"/>
                    <a:lumOff val="35000"/>
                  </a:schemeClr>
                </a:solidFill>
              </a:rPr>
              <a:t>Xu | </a:t>
            </a:r>
            <a:r>
              <a:rPr lang="en-US" altLang="zh-CN" sz="1500" dirty="0">
                <a:solidFill>
                  <a:schemeClr val="tx1">
                    <a:lumMod val="65000"/>
                    <a:lumOff val="35000"/>
                  </a:schemeClr>
                </a:solidFill>
                <a:sym typeface="+mn-ea"/>
              </a:rPr>
              <a:t> Jiahang Li </a:t>
            </a:r>
            <a:endParaRPr lang="en-US" altLang="zh-CN" sz="1500" dirty="0">
              <a:solidFill>
                <a:schemeClr val="tx1">
                  <a:lumMod val="65000"/>
                  <a:lumOff val="35000"/>
                </a:schemeClr>
              </a:solidFill>
              <a:uFill>
                <a:solidFill>
                  <a:srgbClr val="B5B5B5"/>
                </a:solidFill>
              </a:uFill>
            </a:endParaRPr>
          </a:p>
        </p:txBody>
      </p:sp>
      <p:sp>
        <p:nvSpPr>
          <p:cNvPr id="12" name="文本框 11"/>
          <p:cNvSpPr txBox="1"/>
          <p:nvPr/>
        </p:nvSpPr>
        <p:spPr>
          <a:xfrm>
            <a:off x="1033778" y="2901859"/>
            <a:ext cx="4925695" cy="321945"/>
          </a:xfrm>
          <a:prstGeom prst="rect">
            <a:avLst/>
          </a:prstGeom>
          <a:noFill/>
        </p:spPr>
        <p:txBody>
          <a:bodyPr wrap="square" rtlCol="0">
            <a:spAutoFit/>
          </a:bodyPr>
          <a:lstStyle/>
          <a:p>
            <a:r>
              <a:rPr lang="en-US" altLang="zh-CN" sz="1500" b="1" dirty="0">
                <a:solidFill>
                  <a:schemeClr val="tx1">
                    <a:lumMod val="95000"/>
                    <a:lumOff val="5000"/>
                  </a:schemeClr>
                </a:solidFill>
                <a:latin typeface="Tahoma" panose="020B0804030504040204" charset="0"/>
                <a:ea typeface="字体管家大侦探" charset="0"/>
                <a:sym typeface="+mn-ea"/>
              </a:rPr>
              <a:t>BALEAP 2025</a:t>
            </a:r>
          </a:p>
        </p:txBody>
      </p:sp>
      <p:pic>
        <p:nvPicPr>
          <p:cNvPr id="2" name="Picture 1"/>
          <p:cNvPicPr>
            <a:picLocks noChangeAspect="1"/>
          </p:cNvPicPr>
          <p:nvPr/>
        </p:nvPicPr>
        <p:blipFill>
          <a:blip r:embed="rId4"/>
          <a:stretch>
            <a:fillRect/>
          </a:stretch>
        </p:blipFill>
        <p:spPr>
          <a:xfrm>
            <a:off x="1033778" y="4621192"/>
            <a:ext cx="2403527" cy="473961"/>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文本框 27"/>
          <p:cNvSpPr txBox="1"/>
          <p:nvPr>
            <p:custDataLst>
              <p:tags r:id="rId2"/>
            </p:custDataLst>
          </p:nvPr>
        </p:nvSpPr>
        <p:spPr>
          <a:xfrm>
            <a:off x="426720" y="540385"/>
            <a:ext cx="3299460" cy="681355"/>
          </a:xfrm>
          <a:prstGeom prst="rect">
            <a:avLst/>
          </a:prstGeom>
          <a:noFill/>
        </p:spPr>
        <p:txBody>
          <a:bodyPr anchor="ctr"/>
          <a:lstStyle/>
          <a:p>
            <a:pPr algn="ctr"/>
            <a:r>
              <a:rPr lang="en-US" altLang="zh-CN" sz="3200" dirty="0">
                <a:solidFill>
                  <a:srgbClr val="080808"/>
                </a:solidFill>
                <a:latin typeface="Segoe UI Semibold" panose="020B0702040204020203" charset="0"/>
                <a:cs typeface="Segoe UI Semibold" panose="020B0702040204020203" charset="0"/>
                <a:sym typeface="+mn-ea"/>
              </a:rPr>
              <a:t>Prompts Design</a:t>
            </a:r>
            <a:endParaRPr kumimoji="0" lang="en-US" altLang="zh-CN" sz="3200" i="0" u="none" strike="noStrike" kern="0" cap="none" spc="0" normalizeH="0" baseline="0" noProof="0" dirty="0">
              <a:ln>
                <a:noFill/>
              </a:ln>
              <a:solidFill>
                <a:srgbClr val="080808"/>
              </a:solidFill>
              <a:effectLst/>
              <a:uLnTx/>
              <a:uFillTx/>
              <a:latin typeface="Segoe UI Semibold" panose="020B0702040204020203" charset="0"/>
              <a:cs typeface="Segoe UI Semibold" panose="020B0702040204020203" charset="0"/>
              <a:sym typeface="+mn-ea"/>
            </a:endParaRPr>
          </a:p>
        </p:txBody>
      </p:sp>
      <p:pic>
        <p:nvPicPr>
          <p:cNvPr id="2" name="图片 1" descr="Vocab prompt design"/>
          <p:cNvPicPr>
            <a:picLocks noChangeAspect="1"/>
          </p:cNvPicPr>
          <p:nvPr/>
        </p:nvPicPr>
        <p:blipFill>
          <a:blip r:embed="rId5"/>
          <a:stretch>
            <a:fillRect/>
          </a:stretch>
        </p:blipFill>
        <p:spPr>
          <a:xfrm>
            <a:off x="3637280" y="0"/>
            <a:ext cx="7969250" cy="6858000"/>
          </a:xfrm>
          <a:prstGeom prst="rect">
            <a:avLst/>
          </a:prstGeom>
        </p:spPr>
      </p:pic>
      <p:pic>
        <p:nvPicPr>
          <p:cNvPr id="3" name="图片 2"/>
          <p:cNvPicPr>
            <a:picLocks noChangeAspect="1"/>
          </p:cNvPicPr>
          <p:nvPr/>
        </p:nvPicPr>
        <p:blipFill>
          <a:blip r:embed="rId6"/>
          <a:stretch>
            <a:fillRect/>
          </a:stretch>
        </p:blipFill>
        <p:spPr>
          <a:xfrm>
            <a:off x="4229100" y="1412240"/>
            <a:ext cx="7145020" cy="837565"/>
          </a:xfrm>
          <a:prstGeom prst="rect">
            <a:avLst/>
          </a:prstGeom>
        </p:spPr>
      </p:pic>
      <p:pic>
        <p:nvPicPr>
          <p:cNvPr id="4" name="图片 3"/>
          <p:cNvPicPr>
            <a:picLocks noChangeAspect="1"/>
          </p:cNvPicPr>
          <p:nvPr/>
        </p:nvPicPr>
        <p:blipFill>
          <a:blip r:embed="rId6"/>
          <a:stretch>
            <a:fillRect/>
          </a:stretch>
        </p:blipFill>
        <p:spPr>
          <a:xfrm>
            <a:off x="4229100" y="2249805"/>
            <a:ext cx="7145020" cy="1086485"/>
          </a:xfrm>
          <a:prstGeom prst="rect">
            <a:avLst/>
          </a:prstGeom>
        </p:spPr>
      </p:pic>
      <p:pic>
        <p:nvPicPr>
          <p:cNvPr id="5" name="图片 4"/>
          <p:cNvPicPr>
            <a:picLocks noChangeAspect="1"/>
          </p:cNvPicPr>
          <p:nvPr/>
        </p:nvPicPr>
        <p:blipFill>
          <a:blip r:embed="rId6"/>
          <a:stretch>
            <a:fillRect/>
          </a:stretch>
        </p:blipFill>
        <p:spPr>
          <a:xfrm>
            <a:off x="4325620" y="3336290"/>
            <a:ext cx="7145020" cy="1437640"/>
          </a:xfrm>
          <a:prstGeom prst="rect">
            <a:avLst/>
          </a:prstGeom>
        </p:spPr>
      </p:pic>
      <p:pic>
        <p:nvPicPr>
          <p:cNvPr id="6" name="图片 5"/>
          <p:cNvPicPr>
            <a:picLocks noChangeAspect="1"/>
          </p:cNvPicPr>
          <p:nvPr/>
        </p:nvPicPr>
        <p:blipFill>
          <a:blip r:embed="rId6"/>
          <a:stretch>
            <a:fillRect/>
          </a:stretch>
        </p:blipFill>
        <p:spPr>
          <a:xfrm>
            <a:off x="4325620" y="4357370"/>
            <a:ext cx="7145020" cy="979805"/>
          </a:xfrm>
          <a:prstGeom prst="rect">
            <a:avLst/>
          </a:prstGeom>
        </p:spPr>
      </p:pic>
      <p:pic>
        <p:nvPicPr>
          <p:cNvPr id="7" name="图片 6"/>
          <p:cNvPicPr>
            <a:picLocks noChangeAspect="1"/>
          </p:cNvPicPr>
          <p:nvPr/>
        </p:nvPicPr>
        <p:blipFill>
          <a:blip r:embed="rId6"/>
          <a:stretch>
            <a:fillRect/>
          </a:stretch>
        </p:blipFill>
        <p:spPr>
          <a:xfrm>
            <a:off x="4325620" y="5231130"/>
            <a:ext cx="7145020" cy="1437005"/>
          </a:xfrm>
          <a:prstGeom prst="rect">
            <a:avLst/>
          </a:prstGeom>
        </p:spPr>
      </p:pic>
      <p:sp>
        <p:nvSpPr>
          <p:cNvPr id="8" name="文本框 7"/>
          <p:cNvSpPr txBox="1"/>
          <p:nvPr/>
        </p:nvSpPr>
        <p:spPr>
          <a:xfrm>
            <a:off x="426720" y="1578610"/>
            <a:ext cx="3700780" cy="2061210"/>
          </a:xfrm>
          <a:prstGeom prst="rect">
            <a:avLst/>
          </a:prstGeom>
          <a:noFill/>
          <a:ln>
            <a:solidFill>
              <a:schemeClr val="accent3"/>
            </a:solidFill>
          </a:ln>
        </p:spPr>
        <p:txBody>
          <a:bodyPr wrap="square" rtlCol="0" anchor="t">
            <a:spAutoFit/>
          </a:bodyPr>
          <a:lstStyle/>
          <a:p>
            <a:pPr marL="285750" indent="-285750" algn="just">
              <a:lnSpc>
                <a:spcPct val="100000"/>
              </a:lnSpc>
              <a:buFont typeface="Arial" panose="020B0604020202090204" pitchFamily="34" charset="0"/>
              <a:buChar char="•"/>
            </a:pPr>
            <a:r>
              <a:rPr lang="en-US" altLang="zh-CN" sz="1600" b="1">
                <a:latin typeface="Calibri Bold" panose="020F0702030404030204" charset="0"/>
                <a:cs typeface="Calibri Bold" panose="020F0702030404030204" charset="0"/>
              </a:rPr>
              <a:t>Graduated prompt approach</a:t>
            </a:r>
          </a:p>
          <a:p>
            <a:pPr indent="0" algn="just">
              <a:lnSpc>
                <a:spcPct val="100000"/>
              </a:lnSpc>
              <a:buFont typeface="Arial" panose="020B0604020202090204" pitchFamily="34" charset="0"/>
              <a:buNone/>
            </a:pPr>
            <a:r>
              <a:rPr lang="en-US" altLang="zh-CN" sz="1600"/>
              <a:t>       F</a:t>
            </a:r>
            <a:r>
              <a:rPr lang="zh-CN" altLang="en-US" sz="1600"/>
              <a:t>ollow a gradual</a:t>
            </a:r>
            <a:r>
              <a:rPr lang="en-US" altLang="zh-CN" sz="1600"/>
              <a:t> </a:t>
            </a:r>
            <a:r>
              <a:rPr lang="zh-CN" altLang="en-US" sz="1600"/>
              <a:t>sequence when giving feedback from most implicit to most explicit</a:t>
            </a:r>
            <a:r>
              <a:rPr lang="en-US" altLang="zh-CN" sz="1600"/>
              <a:t> (Campione &amp; Brown, 1990; Rassaei, 2020)</a:t>
            </a:r>
          </a:p>
          <a:p>
            <a:pPr indent="0" algn="just">
              <a:lnSpc>
                <a:spcPct val="100000"/>
              </a:lnSpc>
              <a:buFont typeface="Arial" panose="020B0604020202090204" pitchFamily="34" charset="0"/>
              <a:buNone/>
            </a:pPr>
            <a:endParaRPr lang="en-US" altLang="zh-CN" sz="1600"/>
          </a:p>
          <a:p>
            <a:pPr marL="285750" indent="-285750" algn="just" fontAlgn="auto">
              <a:lnSpc>
                <a:spcPct val="100000"/>
              </a:lnSpc>
              <a:buFont typeface="Arial" panose="020B0604020202090204" pitchFamily="34" charset="0"/>
              <a:buChar char="•"/>
            </a:pPr>
            <a:r>
              <a:rPr lang="en-US" altLang="zh-CN" sz="1600" b="1">
                <a:latin typeface="Calibri Bold" panose="020F0702030404030204" charset="0"/>
                <a:cs typeface="Calibri Bold" panose="020F0702030404030204" charset="0"/>
                <a:sym typeface="Arial" panose="020B0604020202090204" pitchFamily="34" charset="0"/>
              </a:rPr>
              <a:t>Word inference structured approach </a:t>
            </a:r>
            <a:r>
              <a:rPr lang="en-US" altLang="zh-CN" sz="1600">
                <a:latin typeface="Calibri" panose="020F0702030404030204" pitchFamily="34" charset="0"/>
                <a:cs typeface="Calibri" panose="020F0702030404030204" pitchFamily="34" charset="0"/>
                <a:sym typeface="Arial" panose="020B0604020202090204" pitchFamily="34" charset="0"/>
              </a:rPr>
              <a:t>(</a:t>
            </a:r>
            <a:r>
              <a:rPr lang="en-US" altLang="zh-CN" sz="1600">
                <a:solidFill>
                  <a:schemeClr val="tx1"/>
                </a:solidFill>
                <a:latin typeface="Calibri" panose="020F0702030404030204" pitchFamily="34" charset="0"/>
                <a:cs typeface="Calibri" panose="020F0702030404030204" pitchFamily="34" charset="0"/>
                <a:sym typeface="+mn-ea"/>
              </a:rPr>
              <a:t>Clark &amp; Nation, 1980;  Nation, 2022</a:t>
            </a:r>
            <a:r>
              <a:rPr lang="en-US" altLang="zh-CN" sz="1600">
                <a:latin typeface="Calibri" panose="020F0702030404030204" pitchFamily="34" charset="0"/>
                <a:cs typeface="Calibri" panose="020F0702030404030204" pitchFamily="34" charset="0"/>
                <a:sym typeface="Arial" panose="020B0604020202090204" pitchFamily="34" charset="0"/>
              </a:rPr>
              <a:t>)</a:t>
            </a:r>
            <a:endParaRPr lang="en-US" altLang="zh-CN" sz="1600"/>
          </a:p>
        </p:txBody>
      </p:sp>
      <p:pic>
        <p:nvPicPr>
          <p:cNvPr id="9" name="图片 8"/>
          <p:cNvPicPr>
            <a:picLocks noChangeAspect="1"/>
          </p:cNvPicPr>
          <p:nvPr/>
        </p:nvPicPr>
        <p:blipFill>
          <a:blip r:embed="rId6"/>
          <a:stretch>
            <a:fillRect/>
          </a:stretch>
        </p:blipFill>
        <p:spPr>
          <a:xfrm>
            <a:off x="4318000" y="274955"/>
            <a:ext cx="7145020" cy="113728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nodeType="clickEffect">
                                  <p:stCondLst>
                                    <p:cond delay="0"/>
                                  </p:stCondLst>
                                  <p:childTnLst>
                                    <p:animEffect transition="out" filter="blinds(horizontal)">
                                      <p:cBhvr>
                                        <p:cTn id="10" dur="500"/>
                                        <p:tgtEl>
                                          <p:spTgt spid="9"/>
                                        </p:tgtEl>
                                      </p:cBhvr>
                                    </p:animEffect>
                                    <p:set>
                                      <p:cBhvr>
                                        <p:cTn id="11" dur="1" fill="hold">
                                          <p:stCondLst>
                                            <p:cond delay="499"/>
                                          </p:stCondLst>
                                        </p:cTn>
                                        <p:tgtEl>
                                          <p:spTgt spid="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3" presetClass="exit" presetSubtype="10" fill="hold" nodeType="clickEffect">
                                  <p:stCondLst>
                                    <p:cond delay="0"/>
                                  </p:stCondLst>
                                  <p:childTnLst>
                                    <p:animEffect transition="out" filter="blinds(horizontal)">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childTnLst>
                                    <p:animEffect transition="out" filter="blinds(horizontal)">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nodeType="clickEffect">
                                  <p:stCondLst>
                                    <p:cond delay="0"/>
                                  </p:stCondLst>
                                  <p:childTnLst>
                                    <p:animEffect transition="out" filter="blinds(horizontal)">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nodeType="clickEffect">
                                  <p:stCondLst>
                                    <p:cond delay="0"/>
                                  </p:stCondLst>
                                  <p:childTnLst>
                                    <p:animEffect transition="out" filter="blinds(horizontal)">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3" presetClass="exit" presetSubtype="10" fill="hold" nodeType="clickEffect">
                                  <p:stCondLst>
                                    <p:cond delay="0"/>
                                  </p:stCondLst>
                                  <p:childTnLst>
                                    <p:animEffect transition="out" filter="blinds(horizontal)">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8" grpId="0" bldLvl="0" animBg="1"/>
      <p:bldP spid="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0534" y="411563"/>
            <a:ext cx="10830767" cy="590931"/>
          </a:xfrm>
          <a:prstGeom prst="rect">
            <a:avLst/>
          </a:prstGeom>
        </p:spPr>
        <p:txBody>
          <a:bodyPr/>
          <a:lstStyle/>
          <a:p>
            <a:pPr>
              <a:lnSpc>
                <a:spcPct val="90000"/>
              </a:lnSpc>
              <a:spcBef>
                <a:spcPct val="0"/>
              </a:spcBef>
            </a:pPr>
            <a:r>
              <a:rPr lang="en-US" altLang="zh-CN" sz="3600" b="1" dirty="0">
                <a:solidFill>
                  <a:srgbClr val="002060"/>
                </a:solidFill>
                <a:ea typeface="等线 Light" pitchFamily="2" charset="-122"/>
                <a:cs typeface="+mj-cs"/>
              </a:rPr>
              <a:t>Research questions</a:t>
            </a:r>
          </a:p>
        </p:txBody>
      </p:sp>
      <p:sp>
        <p:nvSpPr>
          <p:cNvPr id="18" name="文本框 9"/>
          <p:cNvSpPr txBox="1"/>
          <p:nvPr>
            <p:custDataLst>
              <p:tags r:id="rId2"/>
            </p:custDataLst>
          </p:nvPr>
        </p:nvSpPr>
        <p:spPr>
          <a:xfrm>
            <a:off x="847634" y="1525893"/>
            <a:ext cx="9801315" cy="2246769"/>
          </a:xfrm>
          <a:prstGeom prst="rect">
            <a:avLst/>
          </a:prstGeom>
          <a:ln>
            <a:prstDash val="dashDot"/>
          </a:ln>
        </p:spPr>
        <p:style>
          <a:lnRef idx="2">
            <a:schemeClr val="dk1"/>
          </a:lnRef>
          <a:fillRef idx="1">
            <a:schemeClr val="lt1"/>
          </a:fillRef>
          <a:effectRef idx="0">
            <a:schemeClr val="dk1"/>
          </a:effectRef>
          <a:fontRef idx="minor">
            <a:schemeClr val="dk1"/>
          </a:fontRef>
        </p:style>
        <p:txBody>
          <a:bodyPr wrap="square" rtlCol="0" anchor="t">
            <a:spAutoFit/>
          </a:bodyPr>
          <a:lstStyle/>
          <a:p>
            <a:r>
              <a:rPr lang="en-US" altLang="zh-CN" sz="2800" dirty="0"/>
              <a:t>R</a:t>
            </a:r>
            <a:r>
              <a:rPr lang="en-GB" sz="2800" dirty="0"/>
              <a:t>Q1: How CA-DA can support second language learners’ receptive vocabulary learning?</a:t>
            </a:r>
            <a:endParaRPr lang="en-US" sz="2800" dirty="0"/>
          </a:p>
          <a:p>
            <a:r>
              <a:rPr lang="en-GB" sz="2800" dirty="0"/>
              <a:t>RQ2: How can CA-DA be applied to diagnose vocabulary learning?</a:t>
            </a:r>
            <a:endParaRPr lang="en-US" sz="2800" dirty="0"/>
          </a:p>
          <a:p>
            <a:r>
              <a:rPr lang="en-GB" sz="2800" dirty="0"/>
              <a:t>RQ3: What are students’ perception and attitudes toward the role of CA-DA in vocabulary development?</a:t>
            </a:r>
            <a:endParaRPr lang="en-US" sz="2800" dirty="0"/>
          </a:p>
        </p:txBody>
      </p:sp>
    </p:spTree>
    <p:custDataLst>
      <p:tags r:id="rId1"/>
    </p:custDataLst>
    <p:extLst>
      <p:ext uri="{BB962C8B-B14F-4D97-AF65-F5344CB8AC3E}">
        <p14:creationId xmlns:p14="http://schemas.microsoft.com/office/powerpoint/2010/main" val="272609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3568446"/>
          <p:cNvPicPr>
            <a:picLocks noChangeAspect="1"/>
          </p:cNvPicPr>
          <p:nvPr/>
        </p:nvPicPr>
        <p:blipFill>
          <a:blip r:embed="rId3"/>
          <a:srcRect l="17523" r="7884" b="41803"/>
          <a:stretch>
            <a:fillRect/>
          </a:stretch>
        </p:blipFill>
        <p:spPr>
          <a:xfrm flipH="1">
            <a:off x="0" y="3787775"/>
            <a:ext cx="12201525" cy="3106420"/>
          </a:xfrm>
          <a:prstGeom prst="rect">
            <a:avLst/>
          </a:prstGeom>
        </p:spPr>
      </p:pic>
      <p:sp>
        <p:nvSpPr>
          <p:cNvPr id="29" name="文本框 28"/>
          <p:cNvSpPr txBox="1"/>
          <p:nvPr/>
        </p:nvSpPr>
        <p:spPr>
          <a:xfrm>
            <a:off x="1347470" y="1330960"/>
            <a:ext cx="3523615" cy="22148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3800" b="0" i="0" u="none" strike="noStrike" kern="1200" cap="none" spc="0" normalizeH="0" baseline="0" noProof="0" dirty="0">
                <a:ln>
                  <a:noFill/>
                </a:ln>
                <a:solidFill>
                  <a:prstClr val="black">
                    <a:lumMod val="85000"/>
                    <a:lumOff val="15000"/>
                  </a:prstClr>
                </a:solidFill>
                <a:effectLst/>
                <a:uLnTx/>
                <a:uFillTx/>
                <a:latin typeface="Segoe UI Semibold" panose="020B0702040204020203" charset="0"/>
                <a:ea typeface="汉仪细简黑简" panose="00020600040101010101" charset="-122"/>
                <a:cs typeface="Segoe UI Semibold" panose="020B0702040204020203" charset="0"/>
                <a:sym typeface="+mn-ea"/>
              </a:rPr>
              <a:t>03</a:t>
            </a:r>
          </a:p>
        </p:txBody>
      </p:sp>
      <p:sp>
        <p:nvSpPr>
          <p:cNvPr id="28" name="文本框 27"/>
          <p:cNvSpPr txBox="1"/>
          <p:nvPr/>
        </p:nvSpPr>
        <p:spPr>
          <a:xfrm>
            <a:off x="1347470" y="3193415"/>
            <a:ext cx="5933084" cy="751840"/>
          </a:xfrm>
          <a:prstGeom prst="rect">
            <a:avLst/>
          </a:prstGeom>
          <a:noFill/>
        </p:spPr>
        <p:txBody>
          <a:bodyPr anchor="ctr"/>
          <a:lstStyle/>
          <a:p>
            <a:pPr marL="0" marR="0" lvl="0" indent="0" algn="l" defTabSz="914400" rtl="0" eaLnBrk="1" fontAlgn="auto" latinLnBrk="0" hangingPunct="1">
              <a:lnSpc>
                <a:spcPct val="200000"/>
              </a:lnSpc>
              <a:spcBef>
                <a:spcPts val="0"/>
              </a:spcBef>
              <a:spcAft>
                <a:spcPts val="0"/>
              </a:spcAft>
              <a:buClrTx/>
              <a:buSzTx/>
              <a:buFontTx/>
              <a:buNone/>
              <a:defRPr/>
            </a:pPr>
            <a:r>
              <a:rPr kumimoji="0" lang="en-US" altLang="zh-CN" sz="2400" b="0" i="0" u="none" strike="noStrike" kern="0" cap="none" spc="0" normalizeH="0" baseline="0" noProof="0" dirty="0">
                <a:ln>
                  <a:noFill/>
                </a:ln>
                <a:solidFill>
                  <a:prstClr val="black">
                    <a:lumMod val="85000"/>
                    <a:lumOff val="15000"/>
                  </a:prstClr>
                </a:solidFill>
                <a:effectLst/>
                <a:uLnTx/>
                <a:uFillTx/>
                <a:latin typeface="Segoe UI Semibold" panose="020B0702040204020203" charset="0"/>
                <a:ea typeface="等线" panose="02010600030101010101" pitchFamily="2" charset="-122"/>
                <a:cs typeface="Segoe UI Semibold" panose="020B0702040204020203" charset="0"/>
                <a:sym typeface="+mn-ea"/>
              </a:rPr>
              <a:t>Methodology</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71D0367-918D-436A-A165-E28226D59459}" type="slidenum">
              <a:rPr kumimoji="0" lang="en-US" sz="1200" b="0" i="0" u="none" strike="noStrike" kern="1200" cap="none" spc="0" normalizeH="0" baseline="0" noProof="0" smtClean="0">
                <a:ln>
                  <a:noFill/>
                </a:ln>
                <a:solidFill>
                  <a:prstClr val="black">
                    <a:tint val="75000"/>
                  </a:prstClr>
                </a:solidFill>
                <a:effectLst/>
                <a:uLnTx/>
                <a:uFillTx/>
                <a:latin typeface="Calibri" panose="020F0702030404030204"/>
                <a:ea typeface="+mn-ea"/>
                <a:cs typeface="+mn-cs"/>
              </a:rPr>
              <a:t>13</a:t>
            </a:fld>
            <a:endParaRPr kumimoji="0" lang="en-US" sz="1200" b="0" i="0" u="none" strike="noStrike" kern="1200" cap="none" spc="0" normalizeH="0" baseline="0" noProof="0">
              <a:ln>
                <a:noFill/>
              </a:ln>
              <a:solidFill>
                <a:prstClr val="black">
                  <a:tint val="75000"/>
                </a:prstClr>
              </a:solidFill>
              <a:effectLst/>
              <a:uLnTx/>
              <a:uFillTx/>
              <a:latin typeface="Calibri" panose="020F0702030404030204"/>
              <a:ea typeface="+mn-ea"/>
              <a:cs typeface="+mn-cs"/>
            </a:endParaRPr>
          </a:p>
        </p:txBody>
      </p:sp>
      <p:sp>
        <p:nvSpPr>
          <p:cNvPr id="3" name="Title 1"/>
          <p:cNvSpPr txBox="1"/>
          <p:nvPr/>
        </p:nvSpPr>
        <p:spPr>
          <a:xfrm>
            <a:off x="534429" y="325956"/>
            <a:ext cx="8046308" cy="812165"/>
          </a:xfrm>
          <a:prstGeom prst="rect">
            <a:avLst/>
          </a:prstGeom>
        </p:spPr>
        <p:txBody>
          <a:bodyPr/>
          <a:lstStyle>
            <a:lvl1pPr algn="l" defTabSz="914400" rtl="0" eaLnBrk="1" latinLnBrk="0" hangingPunct="1">
              <a:lnSpc>
                <a:spcPct val="90000"/>
              </a:lnSpc>
              <a:spcBef>
                <a:spcPct val="0"/>
              </a:spcBef>
              <a:buNone/>
              <a:defRPr sz="2800" b="1" kern="1200">
                <a:solidFill>
                  <a:srgbClr val="002060"/>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600" b="1" i="0" u="none" strike="noStrike" kern="1200" cap="none" spc="0" normalizeH="0" baseline="0" noProof="0" dirty="0">
                <a:ln>
                  <a:noFill/>
                </a:ln>
                <a:solidFill>
                  <a:srgbClr val="002060"/>
                </a:solidFill>
                <a:effectLst/>
                <a:uLnTx/>
                <a:uFillTx/>
                <a:latin typeface="Calibri" panose="020F0702030404030204"/>
                <a:ea typeface="等线 Light" pitchFamily="2" charset="-122"/>
                <a:cs typeface="+mj-cs"/>
              </a:rPr>
              <a:t>Methodology </a:t>
            </a:r>
            <a:endParaRPr kumimoji="0" lang="zh-CN" altLang="en-US" sz="3600" b="1" i="0" u="none" strike="noStrike" kern="1200" cap="none" spc="0" normalizeH="0" baseline="0" noProof="0" dirty="0">
              <a:ln>
                <a:noFill/>
              </a:ln>
              <a:solidFill>
                <a:srgbClr val="002060"/>
              </a:solidFill>
              <a:effectLst/>
              <a:uLnTx/>
              <a:uFillTx/>
              <a:latin typeface="Calibri" panose="020F0702030404030204"/>
              <a:ea typeface="等线 Light" pitchFamily="2" charset="-122"/>
              <a:cs typeface="+mj-cs"/>
            </a:endParaRPr>
          </a:p>
        </p:txBody>
      </p:sp>
      <p:sp>
        <p:nvSpPr>
          <p:cNvPr id="4" name="文本框 3"/>
          <p:cNvSpPr txBox="1"/>
          <p:nvPr/>
        </p:nvSpPr>
        <p:spPr>
          <a:xfrm>
            <a:off x="630123" y="1138121"/>
            <a:ext cx="10077205" cy="5290359"/>
          </a:xfrm>
          <a:prstGeom prst="rect">
            <a:avLst/>
          </a:prstGeom>
          <a:noFill/>
        </p:spPr>
        <p:txBody>
          <a:bodyPr wrap="square">
            <a:spAutoFit/>
          </a:bodyPr>
          <a:lstStyle/>
          <a:p>
            <a:pPr marL="0" marR="0" lvl="0" indent="0" algn="l" defTabSz="914400" rtl="0" eaLnBrk="1" fontAlgn="auto" latinLnBrk="0" hangingPunct="1">
              <a:lnSpc>
                <a:spcPct val="125000"/>
              </a:lnSpc>
              <a:spcBef>
                <a:spcPts val="0"/>
              </a:spcBef>
              <a:spcAft>
                <a:spcPts val="600"/>
              </a:spcAft>
              <a:buClrTx/>
              <a:buSzTx/>
              <a:buFontTx/>
              <a:buNone/>
              <a:defRPr/>
            </a:pPr>
            <a:r>
              <a:rPr kumimoji="0" lang="en-US" altLang="zh-CN" sz="2400" b="1" i="0" u="none" strike="noStrike" kern="1200" cap="none" spc="0" normalizeH="0" baseline="0" noProof="0" dirty="0">
                <a:ln>
                  <a:noFill/>
                </a:ln>
                <a:solidFill>
                  <a:prstClr val="black"/>
                </a:solidFill>
                <a:effectLst/>
                <a:uLnTx/>
                <a:uFillTx/>
                <a:latin typeface="Calibri" panose="020F0702030404030204"/>
                <a:ea typeface="DengXian" pitchFamily="2" charset="-122"/>
                <a:cs typeface="Calibri" panose="020F0702030404030204" pitchFamily="34" charset="0"/>
              </a:rPr>
              <a:t>Participants: </a:t>
            </a:r>
          </a:p>
          <a:p>
            <a:pPr marL="342900" marR="0" lvl="0" indent="-342900" algn="l" defTabSz="914400" rtl="0" eaLnBrk="1" fontAlgn="auto" latinLnBrk="0" hangingPunct="1">
              <a:lnSpc>
                <a:spcPct val="125000"/>
              </a:lnSpc>
              <a:spcBef>
                <a:spcPts val="0"/>
              </a:spcBef>
              <a:spcAft>
                <a:spcPts val="600"/>
              </a:spcAft>
              <a:buClrTx/>
              <a:buSzTx/>
              <a:buFont typeface="Arial" panose="020B0604020202090204" pitchFamily="34" charset="0"/>
              <a:buChar char="•"/>
              <a:defRPr/>
            </a:pPr>
            <a:r>
              <a:rPr kumimoji="0" lang="en-US" altLang="zh-CN" sz="2400" b="0" i="0" u="none" strike="noStrike" kern="0" cap="none" spc="0" normalizeH="0" baseline="0" noProof="0" dirty="0">
                <a:ln>
                  <a:noFill/>
                </a:ln>
                <a:solidFill>
                  <a:prstClr val="black"/>
                </a:solidFill>
                <a:effectLst/>
                <a:uLnTx/>
                <a:uFillTx/>
                <a:latin typeface="Calibri" panose="020F0702030404030204"/>
                <a:ea typeface="宋体" panose="02010600030101010101" pitchFamily="2" charset="-122"/>
                <a:cs typeface="+mn-cs"/>
              </a:rPr>
              <a:t>Around 240 year-one Chinese undergraduates from XJTLU </a:t>
            </a:r>
          </a:p>
          <a:p>
            <a:pPr marL="342900" marR="0" lvl="0" indent="-342900" algn="l" defTabSz="914400" rtl="0" eaLnBrk="1" fontAlgn="auto" latinLnBrk="0" hangingPunct="1">
              <a:lnSpc>
                <a:spcPct val="125000"/>
              </a:lnSpc>
              <a:spcBef>
                <a:spcPts val="0"/>
              </a:spcBef>
              <a:spcAft>
                <a:spcPts val="600"/>
              </a:spcAft>
              <a:buClrTx/>
              <a:buSzTx/>
              <a:buFont typeface="Arial" panose="020B0604020202090204" pitchFamily="34" charset="0"/>
              <a:buChar char="•"/>
              <a:defRPr/>
            </a:pPr>
            <a:r>
              <a:rPr kumimoji="0" lang="en-US" altLang="zh-CN" sz="2400" b="0" i="0" u="none" strike="noStrike" kern="0" cap="none" spc="0" normalizeH="0" baseline="0" noProof="0" dirty="0">
                <a:ln>
                  <a:noFill/>
                </a:ln>
                <a:solidFill>
                  <a:prstClr val="black"/>
                </a:solidFill>
                <a:effectLst/>
                <a:uLnTx/>
                <a:uFillTx/>
                <a:latin typeface="Calibri" panose="020F0702030404030204"/>
                <a:ea typeface="宋体" panose="02010600030101010101" pitchFamily="2" charset="-122"/>
                <a:cs typeface="+mn-cs"/>
              </a:rPr>
              <a:t>Intermediate EAP Module </a:t>
            </a:r>
          </a:p>
          <a:p>
            <a:pPr marL="342900" marR="0" lvl="0" indent="-342900" algn="l" defTabSz="914400" rtl="0" eaLnBrk="1" fontAlgn="auto" latinLnBrk="0" hangingPunct="1">
              <a:lnSpc>
                <a:spcPct val="125000"/>
              </a:lnSpc>
              <a:spcBef>
                <a:spcPts val="0"/>
              </a:spcBef>
              <a:spcAft>
                <a:spcPts val="600"/>
              </a:spcAft>
              <a:buClrTx/>
              <a:buSzTx/>
              <a:buFont typeface="Arial" panose="020B0604020202090204" pitchFamily="34" charset="0"/>
              <a:buChar char="•"/>
              <a:defRPr/>
            </a:pPr>
            <a:r>
              <a:rPr kumimoji="0" lang="en-US" altLang="zh-CN" sz="2400" b="0" i="0" u="none" strike="noStrike" kern="0" cap="none" spc="0" normalizeH="0" baseline="0" noProof="0" dirty="0">
                <a:ln>
                  <a:noFill/>
                </a:ln>
                <a:solidFill>
                  <a:prstClr val="black"/>
                </a:solidFill>
                <a:effectLst/>
                <a:uLnTx/>
                <a:uFillTx/>
                <a:latin typeface="Calibri" panose="020F0702030404030204"/>
                <a:ea typeface="宋体" panose="02010600030101010101" pitchFamily="2" charset="-122"/>
                <a:cs typeface="+mn-cs"/>
              </a:rPr>
              <a:t>Target participants </a:t>
            </a:r>
          </a:p>
          <a:p>
            <a:pPr marL="800100" marR="0" lvl="1" indent="-342900" algn="l" defTabSz="914400" rtl="0" eaLnBrk="1" fontAlgn="auto" latinLnBrk="0" hangingPunct="1">
              <a:lnSpc>
                <a:spcPct val="125000"/>
              </a:lnSpc>
              <a:spcBef>
                <a:spcPts val="0"/>
              </a:spcBef>
              <a:spcAft>
                <a:spcPts val="600"/>
              </a:spcAft>
              <a:buClrTx/>
              <a:buSzTx/>
              <a:buFont typeface="Arial" panose="020B0604020202090204" pitchFamily="34" charset="0"/>
              <a:buChar char="•"/>
              <a:defRPr/>
            </a:pPr>
            <a:r>
              <a:rPr kumimoji="0" lang="en-US" altLang="zh-CN" sz="2400" b="0" i="0" u="none" strike="noStrike" kern="0" cap="none" spc="0" normalizeH="0" baseline="0" noProof="0" dirty="0">
                <a:ln>
                  <a:noFill/>
                </a:ln>
                <a:solidFill>
                  <a:prstClr val="black"/>
                </a:solidFill>
                <a:effectLst/>
                <a:uLnTx/>
                <a:uFillTx/>
                <a:latin typeface="Calibri" panose="020F0702030404030204"/>
                <a:ea typeface="宋体" panose="02010600030101010101" pitchFamily="2" charset="-122"/>
                <a:cs typeface="+mn-cs"/>
              </a:rPr>
              <a:t>after </a:t>
            </a:r>
            <a:r>
              <a:rPr kumimoji="0" lang="en-US" altLang="zh-CN" sz="2400" b="1" i="0" u="none" strike="noStrike" kern="0" cap="none" spc="0" normalizeH="0" baseline="0" noProof="0" dirty="0">
                <a:ln>
                  <a:noFill/>
                </a:ln>
                <a:solidFill>
                  <a:prstClr val="black"/>
                </a:solidFill>
                <a:effectLst/>
                <a:uLnTx/>
                <a:uFillTx/>
                <a:latin typeface="Calibri" panose="020F0702030404030204"/>
                <a:ea typeface="宋体" panose="02010600030101010101" pitchFamily="2" charset="-122"/>
                <a:cs typeface="+mn-cs"/>
              </a:rPr>
              <a:t>Vocabulary Size Test + Pre-test</a:t>
            </a:r>
            <a:r>
              <a:rPr kumimoji="0" lang="en-US" altLang="zh-CN" sz="2400" b="0" i="0" u="none" strike="noStrike" kern="0" cap="none" spc="0" normalizeH="0" baseline="0" noProof="0" dirty="0">
                <a:ln>
                  <a:noFill/>
                </a:ln>
                <a:solidFill>
                  <a:prstClr val="black"/>
                </a:solidFill>
                <a:effectLst/>
                <a:uLnTx/>
                <a:uFillTx/>
                <a:latin typeface="Calibri" panose="020F0702030404030204"/>
                <a:ea typeface="宋体" panose="02010600030101010101" pitchFamily="2" charset="-122"/>
                <a:cs typeface="+mn-cs"/>
              </a:rPr>
              <a:t>: select </a:t>
            </a:r>
            <a:r>
              <a:rPr kumimoji="0" lang="en-US" altLang="zh-CN" sz="2400" b="1" i="0" u="none" strike="noStrike" kern="0" cap="none" spc="0" normalizeH="0" baseline="0" noProof="0" dirty="0">
                <a:ln>
                  <a:noFill/>
                </a:ln>
                <a:solidFill>
                  <a:prstClr val="black"/>
                </a:solidFill>
                <a:effectLst/>
                <a:uLnTx/>
                <a:uFillTx/>
                <a:latin typeface="Calibri" panose="020F0702030404030204"/>
                <a:ea typeface="宋体" panose="02010600030101010101" pitchFamily="2" charset="-122"/>
                <a:cs typeface="+mn-cs"/>
              </a:rPr>
              <a:t>qualified participants</a:t>
            </a:r>
          </a:p>
          <a:p>
            <a:pPr marL="800100" marR="0" lvl="1" indent="-342900" algn="l" defTabSz="914400" rtl="0" eaLnBrk="1" fontAlgn="auto" latinLnBrk="0" hangingPunct="1">
              <a:lnSpc>
                <a:spcPct val="125000"/>
              </a:lnSpc>
              <a:spcBef>
                <a:spcPts val="0"/>
              </a:spcBef>
              <a:spcAft>
                <a:spcPts val="600"/>
              </a:spcAft>
              <a:buClrTx/>
              <a:buSzTx/>
              <a:buFont typeface="Arial" panose="020B0604020202090204" pitchFamily="34" charset="0"/>
              <a:buChar char="•"/>
              <a:defRPr/>
            </a:pPr>
            <a:r>
              <a:rPr kumimoji="0" lang="en-US" altLang="zh-CN" sz="2400" b="0" i="0" u="none" strike="noStrike" kern="0" cap="none" spc="0" normalizeH="0" baseline="0" noProof="0" dirty="0">
                <a:ln>
                  <a:noFill/>
                </a:ln>
                <a:solidFill>
                  <a:prstClr val="black"/>
                </a:solidFill>
                <a:effectLst/>
                <a:uLnTx/>
                <a:uFillTx/>
                <a:latin typeface="Calibri" panose="020F0702030404030204"/>
                <a:ea typeface="宋体" panose="02010600030101010101" pitchFamily="2" charset="-122"/>
                <a:cs typeface="+mn-cs"/>
              </a:rPr>
              <a:t>44: around 4,000 vocab size – CEFR B2 + vocab knowledge gap of ALL 6 target words </a:t>
            </a:r>
          </a:p>
          <a:p>
            <a:pPr marL="1257300" marR="0" lvl="2" indent="-342900" algn="l" defTabSz="914400" rtl="0" eaLnBrk="1" fontAlgn="auto" latinLnBrk="0" hangingPunct="1">
              <a:lnSpc>
                <a:spcPct val="125000"/>
              </a:lnSpc>
              <a:spcBef>
                <a:spcPts val="0"/>
              </a:spcBef>
              <a:spcAft>
                <a:spcPts val="600"/>
              </a:spcAft>
              <a:buClrTx/>
              <a:buSzTx/>
              <a:buFont typeface="Arial" panose="020B0604020202090204" pitchFamily="34" charset="0"/>
              <a:buChar char="•"/>
              <a:defRPr/>
            </a:pPr>
            <a:r>
              <a:rPr kumimoji="0" lang="en-US" altLang="zh-CN" sz="2400" b="0" i="0" u="none" strike="noStrike" kern="0" cap="none" spc="0" normalizeH="0" baseline="0" noProof="0" dirty="0">
                <a:ln>
                  <a:noFill/>
                </a:ln>
                <a:solidFill>
                  <a:prstClr val="black"/>
                </a:solidFill>
                <a:effectLst/>
                <a:uLnTx/>
                <a:uFillTx/>
                <a:latin typeface="Calibri" panose="020F0702030404030204"/>
                <a:ea typeface="宋体" panose="02010600030101010101" pitchFamily="2" charset="-122"/>
                <a:cs typeface="+mn-cs"/>
              </a:rPr>
              <a:t>Experimental groups (CA-DA, 24 students) </a:t>
            </a:r>
          </a:p>
          <a:p>
            <a:pPr marL="1257300" marR="0" lvl="2" indent="-342900" algn="l" defTabSz="914400" rtl="0" eaLnBrk="1" fontAlgn="auto" latinLnBrk="0" hangingPunct="1">
              <a:lnSpc>
                <a:spcPct val="125000"/>
              </a:lnSpc>
              <a:spcBef>
                <a:spcPts val="0"/>
              </a:spcBef>
              <a:spcAft>
                <a:spcPts val="600"/>
              </a:spcAft>
              <a:buClrTx/>
              <a:buSzTx/>
              <a:buFont typeface="Arial" panose="020B0604020202090204" pitchFamily="34" charset="0"/>
              <a:buChar char="•"/>
              <a:defRPr/>
            </a:pPr>
            <a:r>
              <a:rPr kumimoji="0" lang="en-US" altLang="zh-CN" sz="2400" b="0" i="0" u="none" strike="noStrike" kern="0" cap="none" spc="0" normalizeH="0" baseline="0" noProof="0" dirty="0">
                <a:ln>
                  <a:noFill/>
                </a:ln>
                <a:solidFill>
                  <a:prstClr val="black"/>
                </a:solidFill>
                <a:effectLst/>
                <a:uLnTx/>
                <a:uFillTx/>
                <a:latin typeface="Calibri" panose="020F0702030404030204"/>
                <a:ea typeface="宋体" panose="02010600030101010101" pitchFamily="2" charset="-122"/>
                <a:cs typeface="+mn-cs"/>
              </a:rPr>
              <a:t>Control groups (20 students) </a:t>
            </a:r>
          </a:p>
          <a:p>
            <a:pPr marL="342900" marR="0" lvl="0" indent="-342900" algn="l" defTabSz="914400" rtl="0" eaLnBrk="1" fontAlgn="auto" latinLnBrk="0" hangingPunct="1">
              <a:lnSpc>
                <a:spcPct val="125000"/>
              </a:lnSpc>
              <a:spcBef>
                <a:spcPts val="0"/>
              </a:spcBef>
              <a:spcAft>
                <a:spcPts val="600"/>
              </a:spcAft>
              <a:buClrTx/>
              <a:buSzTx/>
              <a:buFont typeface="Arial" panose="020B0604020202090204" pitchFamily="34" charset="0"/>
              <a:buChar char="•"/>
              <a:defRPr/>
            </a:pPr>
            <a:r>
              <a:rPr kumimoji="0" lang="en-US" altLang="zh-CN" sz="2400" b="0" i="0" u="none" strike="noStrike" kern="0" cap="none" spc="0" normalizeH="0" baseline="0" noProof="0" dirty="0">
                <a:ln>
                  <a:noFill/>
                </a:ln>
                <a:solidFill>
                  <a:prstClr val="black"/>
                </a:solidFill>
                <a:effectLst/>
                <a:uLnTx/>
                <a:uFillTx/>
                <a:latin typeface="Calibri" panose="020F0702030404030204"/>
                <a:ea typeface="宋体" panose="02010600030101010101" pitchFamily="2" charset="-122"/>
                <a:cs typeface="+mn-cs"/>
              </a:rPr>
              <a:t>5 students pilot study </a:t>
            </a:r>
            <a:endParaRPr kumimoji="0" lang="en-US" altLang="zh-CN" sz="2400" b="0"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mn-cs"/>
            </a:endParaRPr>
          </a:p>
        </p:txBody>
      </p:sp>
      <p:pic>
        <p:nvPicPr>
          <p:cNvPr id="6" name="Picture 5"/>
          <p:cNvPicPr>
            <a:picLocks noChangeAspect="1"/>
          </p:cNvPicPr>
          <p:nvPr/>
        </p:nvPicPr>
        <p:blipFill>
          <a:blip r:embed="rId3"/>
          <a:stretch>
            <a:fillRect/>
          </a:stretch>
        </p:blipFill>
        <p:spPr>
          <a:xfrm>
            <a:off x="9198048" y="136525"/>
            <a:ext cx="2871891" cy="1576528"/>
          </a:xfrm>
          <a:prstGeom prst="rect">
            <a:avLst/>
          </a:prstGeom>
        </p:spPr>
      </p:pic>
    </p:spTree>
    <p:extLst>
      <p:ext uri="{BB962C8B-B14F-4D97-AF65-F5344CB8AC3E}">
        <p14:creationId xmlns:p14="http://schemas.microsoft.com/office/powerpoint/2010/main" val="49809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71D0367-918D-436A-A165-E28226D59459}" type="slidenum">
              <a:rPr kumimoji="0" lang="en-US" sz="1200" b="0" i="0" u="none" strike="noStrike" kern="1200" cap="none" spc="0" normalizeH="0" baseline="0" noProof="0" smtClean="0">
                <a:ln>
                  <a:noFill/>
                </a:ln>
                <a:solidFill>
                  <a:prstClr val="black">
                    <a:tint val="75000"/>
                  </a:prstClr>
                </a:solidFill>
                <a:effectLst/>
                <a:uLnTx/>
                <a:uFillTx/>
                <a:latin typeface="Calibri" panose="020F0702030404030204"/>
                <a:ea typeface="+mn-ea"/>
                <a:cs typeface="+mn-cs"/>
              </a:rPr>
              <a:t>14</a:t>
            </a:fld>
            <a:endParaRPr kumimoji="0" lang="en-US" sz="1200" b="0" i="0" u="none" strike="noStrike" kern="1200" cap="none" spc="0" normalizeH="0" baseline="0" noProof="0">
              <a:ln>
                <a:noFill/>
              </a:ln>
              <a:solidFill>
                <a:prstClr val="black">
                  <a:tint val="75000"/>
                </a:prstClr>
              </a:solidFill>
              <a:effectLst/>
              <a:uLnTx/>
              <a:uFillTx/>
              <a:latin typeface="Calibri" panose="020F0702030404030204"/>
              <a:ea typeface="+mn-ea"/>
              <a:cs typeface="+mn-cs"/>
            </a:endParaRPr>
          </a:p>
        </p:txBody>
      </p:sp>
      <p:sp>
        <p:nvSpPr>
          <p:cNvPr id="3" name="Title 1"/>
          <p:cNvSpPr txBox="1"/>
          <p:nvPr/>
        </p:nvSpPr>
        <p:spPr>
          <a:xfrm>
            <a:off x="534429" y="325956"/>
            <a:ext cx="8046308" cy="812165"/>
          </a:xfrm>
          <a:prstGeom prst="rect">
            <a:avLst/>
          </a:prstGeom>
        </p:spPr>
        <p:txBody>
          <a:bodyPr/>
          <a:lstStyle>
            <a:lvl1pPr algn="l" defTabSz="914400" rtl="0" eaLnBrk="1" latinLnBrk="0" hangingPunct="1">
              <a:lnSpc>
                <a:spcPct val="90000"/>
              </a:lnSpc>
              <a:spcBef>
                <a:spcPct val="0"/>
              </a:spcBef>
              <a:buNone/>
              <a:defRPr sz="2800" b="1" kern="1200">
                <a:solidFill>
                  <a:srgbClr val="002060"/>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600" b="1" i="0" u="none" strike="noStrike" kern="1200" cap="none" spc="0" normalizeH="0" baseline="0" noProof="0" dirty="0">
                <a:ln>
                  <a:noFill/>
                </a:ln>
                <a:solidFill>
                  <a:srgbClr val="002060"/>
                </a:solidFill>
                <a:effectLst/>
                <a:uLnTx/>
                <a:uFillTx/>
                <a:latin typeface="Calibri" panose="020F0702030404030204"/>
                <a:ea typeface="等线 Light" pitchFamily="2" charset="-122"/>
                <a:cs typeface="+mj-cs"/>
              </a:rPr>
              <a:t>Methodology </a:t>
            </a:r>
            <a:endParaRPr kumimoji="0" lang="zh-CN" altLang="en-US" sz="3600" b="1" i="0" u="none" strike="noStrike" kern="1200" cap="none" spc="0" normalizeH="0" baseline="0" noProof="0" dirty="0">
              <a:ln>
                <a:noFill/>
              </a:ln>
              <a:solidFill>
                <a:srgbClr val="002060"/>
              </a:solidFill>
              <a:effectLst/>
              <a:uLnTx/>
              <a:uFillTx/>
              <a:latin typeface="Calibri" panose="020F0702030404030204"/>
              <a:ea typeface="等线 Light" pitchFamily="2" charset="-122"/>
              <a:cs typeface="+mj-cs"/>
            </a:endParaRPr>
          </a:p>
        </p:txBody>
      </p:sp>
      <p:graphicFrame>
        <p:nvGraphicFramePr>
          <p:cNvPr id="4" name="Table 4"/>
          <p:cNvGraphicFramePr>
            <a:graphicFrameLocks noGrp="1"/>
          </p:cNvGraphicFramePr>
          <p:nvPr/>
        </p:nvGraphicFramePr>
        <p:xfrm>
          <a:off x="534427" y="1693058"/>
          <a:ext cx="11326423" cy="4171228"/>
        </p:xfrm>
        <a:graphic>
          <a:graphicData uri="http://schemas.openxmlformats.org/drawingml/2006/table">
            <a:tbl>
              <a:tblPr firstRow="1" bandRow="1">
                <a:tableStyleId>{5C22544A-7EE6-4342-B048-85BDC9FD1C3A}</a:tableStyleId>
              </a:tblPr>
              <a:tblGrid>
                <a:gridCol w="1879429">
                  <a:extLst>
                    <a:ext uri="{9D8B030D-6E8A-4147-A177-3AD203B41FA5}">
                      <a16:colId xmlns:a16="http://schemas.microsoft.com/office/drawing/2014/main" val="20000"/>
                    </a:ext>
                  </a:extLst>
                </a:gridCol>
                <a:gridCol w="1879429">
                  <a:extLst>
                    <a:ext uri="{9D8B030D-6E8A-4147-A177-3AD203B41FA5}">
                      <a16:colId xmlns:a16="http://schemas.microsoft.com/office/drawing/2014/main" val="20001"/>
                    </a:ext>
                  </a:extLst>
                </a:gridCol>
                <a:gridCol w="2087708">
                  <a:extLst>
                    <a:ext uri="{9D8B030D-6E8A-4147-A177-3AD203B41FA5}">
                      <a16:colId xmlns:a16="http://schemas.microsoft.com/office/drawing/2014/main" val="20002"/>
                    </a:ext>
                  </a:extLst>
                </a:gridCol>
                <a:gridCol w="1720999">
                  <a:extLst>
                    <a:ext uri="{9D8B030D-6E8A-4147-A177-3AD203B41FA5}">
                      <a16:colId xmlns:a16="http://schemas.microsoft.com/office/drawing/2014/main" val="20003"/>
                    </a:ext>
                  </a:extLst>
                </a:gridCol>
                <a:gridCol w="1879429">
                  <a:extLst>
                    <a:ext uri="{9D8B030D-6E8A-4147-A177-3AD203B41FA5}">
                      <a16:colId xmlns:a16="http://schemas.microsoft.com/office/drawing/2014/main" val="20004"/>
                    </a:ext>
                  </a:extLst>
                </a:gridCol>
                <a:gridCol w="1879429">
                  <a:extLst>
                    <a:ext uri="{9D8B030D-6E8A-4147-A177-3AD203B41FA5}">
                      <a16:colId xmlns:a16="http://schemas.microsoft.com/office/drawing/2014/main" val="20005"/>
                    </a:ext>
                  </a:extLst>
                </a:gridCol>
              </a:tblGrid>
              <a:tr h="431474">
                <a:tc gridSpan="5">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200" b="1" dirty="0"/>
                        <a:t>Stage 1 (Quantitative) </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200" b="1" dirty="0"/>
                        <a:t>Stage 2 (Qualitative)</a:t>
                      </a:r>
                    </a:p>
                  </a:txBody>
                  <a:tcPr/>
                </a:tc>
                <a:extLst>
                  <a:ext uri="{0D108BD9-81ED-4DB2-BD59-A6C34878D82A}">
                    <a16:rowId xmlns:a16="http://schemas.microsoft.com/office/drawing/2014/main" val="10000"/>
                  </a:ext>
                </a:extLst>
              </a:tr>
              <a:tr h="1081002">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200" b="1" dirty="0"/>
                        <a:t>Vocabulary Size Test (VST)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200" b="1" dirty="0"/>
                        <a:t>Pre-test: </a:t>
                      </a:r>
                      <a:endParaRPr lang="en-US" sz="2200" dirty="0"/>
                    </a:p>
                    <a:p>
                      <a:endParaRPr lang="en-US" sz="2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200" b="1" dirty="0"/>
                        <a:t>Experimental (Treatment) Session</a:t>
                      </a:r>
                      <a:endParaRPr lang="zh-CN" altLang="en-US" sz="22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200" b="1" dirty="0"/>
                        <a:t>Post-test </a:t>
                      </a:r>
                      <a:endParaRPr lang="zh-CN" altLang="en-US" sz="2200" b="1" dirty="0"/>
                    </a:p>
                    <a:p>
                      <a:endParaRPr lang="en-US" sz="2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200" b="1" dirty="0"/>
                        <a:t>Delayed Post-test</a:t>
                      </a:r>
                      <a:endParaRPr lang="en-US" sz="2200" dirty="0"/>
                    </a:p>
                    <a:p>
                      <a:endParaRPr lang="en-US" sz="2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200" b="1" dirty="0"/>
                        <a:t>Interview</a:t>
                      </a:r>
                      <a:endParaRPr lang="en-US" sz="2200" dirty="0"/>
                    </a:p>
                    <a:p>
                      <a:endParaRPr lang="en-US" sz="2200" dirty="0"/>
                    </a:p>
                  </a:txBody>
                  <a:tcPr/>
                </a:tc>
                <a:extLst>
                  <a:ext uri="{0D108BD9-81ED-4DB2-BD59-A6C34878D82A}">
                    <a16:rowId xmlns:a16="http://schemas.microsoft.com/office/drawing/2014/main" val="10001"/>
                  </a:ext>
                </a:extLst>
              </a:tr>
              <a:tr h="2311948">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000" dirty="0"/>
                        <a:t>Select target </a:t>
                      </a:r>
                      <a:r>
                        <a:rPr lang="en-US" altLang="zh-CN" sz="2000" b="1" dirty="0"/>
                        <a:t>participants</a:t>
                      </a:r>
                      <a:r>
                        <a:rPr lang="en-US" altLang="zh-CN" sz="2000" dirty="0"/>
                        <a:t> (CEFR B2)</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000" dirty="0"/>
                        <a:t>Select level-appropriate </a:t>
                      </a:r>
                      <a:r>
                        <a:rPr lang="en-US" altLang="zh-CN" sz="2000" b="1" dirty="0"/>
                        <a:t>target words </a:t>
                      </a:r>
                      <a:r>
                        <a:rPr lang="en-US" altLang="zh-CN" sz="2000" dirty="0"/>
                        <a:t>for Experimental Sessions</a:t>
                      </a:r>
                      <a:endParaRPr lang="en-US" sz="2000" dirty="0"/>
                    </a:p>
                    <a:p>
                      <a:endParaRPr lang="en-US" sz="2000" dirty="0"/>
                    </a:p>
                  </a:txBody>
                  <a:tcPr/>
                </a:tc>
                <a:tc>
                  <a:txBody>
                    <a:bodyPr/>
                    <a:lstStyle/>
                    <a:p>
                      <a:r>
                        <a:rPr lang="en-US" sz="2000" dirty="0"/>
                        <a:t>Experimental Sessions 1 and 2: </a:t>
                      </a:r>
                      <a:r>
                        <a:rPr lang="en-US" altLang="zh-CN" sz="2000" b="1" dirty="0"/>
                        <a:t>Two</a:t>
                      </a:r>
                      <a:r>
                        <a:rPr lang="en-US" altLang="zh-CN" sz="2000" dirty="0"/>
                        <a:t> reading texts</a:t>
                      </a:r>
                      <a:endParaRPr lang="en-US" sz="2000" dirty="0"/>
                    </a:p>
                    <a:p>
                      <a:pPr marL="342900" indent="-342900">
                        <a:buFont typeface="Arial" panose="020B0604020202090204" pitchFamily="34" charset="0"/>
                        <a:buChar char="•"/>
                      </a:pPr>
                      <a:r>
                        <a:rPr lang="en-US" sz="2000" dirty="0"/>
                        <a:t>Experimental Group </a:t>
                      </a:r>
                    </a:p>
                    <a:p>
                      <a:pPr marL="342900" indent="-342900">
                        <a:buFont typeface="Arial" panose="020B0604020202090204" pitchFamily="34" charset="0"/>
                        <a:buChar char="•"/>
                      </a:pPr>
                      <a:r>
                        <a:rPr lang="en-US" sz="2000" dirty="0"/>
                        <a:t>Control Group</a:t>
                      </a:r>
                    </a:p>
                  </a:txBody>
                  <a:tcPr/>
                </a:tc>
                <a:tc>
                  <a:txBody>
                    <a:bodyPr/>
                    <a:lstStyle/>
                    <a:p>
                      <a:r>
                        <a:rPr lang="en-US" sz="2000" dirty="0"/>
                        <a:t>Post-tests 1 and 2 (measure </a:t>
                      </a:r>
                      <a:r>
                        <a:rPr lang="en-US" sz="2000" b="1" dirty="0"/>
                        <a:t>vocab learning effectiveness</a:t>
                      </a:r>
                      <a:r>
                        <a:rPr lang="en-US" sz="20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000" dirty="0"/>
                        <a:t>Two weeks after post-tests (measure </a:t>
                      </a:r>
                      <a:r>
                        <a:rPr lang="en-US" altLang="zh-CN" sz="2000" b="1" dirty="0"/>
                        <a:t>vocabulary retention</a:t>
                      </a:r>
                      <a:r>
                        <a:rPr lang="en-US" altLang="zh-CN" sz="2000" dirty="0"/>
                        <a:t>)</a:t>
                      </a:r>
                      <a:endParaRPr lang="en-US" sz="2000" dirty="0"/>
                    </a:p>
                    <a:p>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000" b="0" dirty="0"/>
                        <a:t>Explore students’ attitudes and perceptions</a:t>
                      </a:r>
                      <a:endParaRPr lang="en-US" sz="2000" dirty="0"/>
                    </a:p>
                    <a:p>
                      <a:endParaRPr lang="en-US" sz="2000" dirty="0"/>
                    </a:p>
                  </a:txBody>
                  <a:tcPr/>
                </a:tc>
                <a:extLst>
                  <a:ext uri="{0D108BD9-81ED-4DB2-BD59-A6C34878D82A}">
                    <a16:rowId xmlns:a16="http://schemas.microsoft.com/office/drawing/2014/main" val="10002"/>
                  </a:ext>
                </a:extLst>
              </a:tr>
            </a:tbl>
          </a:graphicData>
        </a:graphic>
      </p:graphicFrame>
      <p:sp>
        <p:nvSpPr>
          <p:cNvPr id="5" name="Arrow: Right 4"/>
          <p:cNvSpPr/>
          <p:nvPr/>
        </p:nvSpPr>
        <p:spPr>
          <a:xfrm>
            <a:off x="2213022" y="5458203"/>
            <a:ext cx="6674696" cy="812165"/>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702030404030204"/>
              <a:ea typeface="+mn-ea"/>
              <a:cs typeface="+mn-cs"/>
            </a:endParaRPr>
          </a:p>
        </p:txBody>
      </p:sp>
      <p:sp>
        <p:nvSpPr>
          <p:cNvPr id="8" name="TextBox 7"/>
          <p:cNvSpPr txBox="1"/>
          <p:nvPr/>
        </p:nvSpPr>
        <p:spPr>
          <a:xfrm>
            <a:off x="534427" y="993714"/>
            <a:ext cx="8158160" cy="470000"/>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600"/>
              </a:spcAft>
              <a:buClrTx/>
              <a:buSzTx/>
              <a:buFontTx/>
              <a:buNone/>
              <a:defRPr/>
            </a:pPr>
            <a:r>
              <a:rPr kumimoji="0" lang="en-US" altLang="zh-CN" sz="2400" b="1" i="0" u="none" strike="noStrike" kern="1200" cap="none" spc="0" normalizeH="0" baseline="0" noProof="0" dirty="0">
                <a:ln>
                  <a:noFill/>
                </a:ln>
                <a:solidFill>
                  <a:prstClr val="black"/>
                </a:solidFill>
                <a:effectLst/>
                <a:uLnTx/>
                <a:uFillTx/>
                <a:latin typeface="Calibri" panose="020F0702030404030204"/>
                <a:ea typeface="DengXian" pitchFamily="2" charset="-122"/>
                <a:cs typeface="Calibri" panose="020F0702030404030204" pitchFamily="34" charset="0"/>
              </a:rPr>
              <a:t>CA-DA for Vocabulary Learning: Research Procedures</a:t>
            </a:r>
            <a:endParaRPr kumimoji="0" lang="en-US" sz="2400" b="1" i="0" u="none" strike="noStrike" kern="1200" cap="none" spc="0" normalizeH="0" baseline="0" noProof="0" dirty="0">
              <a:ln>
                <a:noFill/>
              </a:ln>
              <a:solidFill>
                <a:prstClr val="black"/>
              </a:solidFill>
              <a:effectLst/>
              <a:uLnTx/>
              <a:uFillTx/>
              <a:latin typeface="Calibri" panose="020F07020304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71D0367-918D-436A-A165-E28226D59459}" type="slidenum">
              <a:rPr kumimoji="0" lang="en-US" sz="1200" b="0" i="0" u="none" strike="noStrike" kern="1200" cap="none" spc="0" normalizeH="0" baseline="0" noProof="0" smtClean="0">
                <a:ln>
                  <a:noFill/>
                </a:ln>
                <a:solidFill>
                  <a:prstClr val="black">
                    <a:tint val="75000"/>
                  </a:prstClr>
                </a:solidFill>
                <a:effectLst/>
                <a:uLnTx/>
                <a:uFillTx/>
                <a:latin typeface="Calibri" panose="020F0702030404030204"/>
                <a:ea typeface="+mn-ea"/>
                <a:cs typeface="+mn-cs"/>
              </a:rPr>
              <a:t>15</a:t>
            </a:fld>
            <a:endParaRPr kumimoji="0" lang="en-US" sz="1200" b="0" i="0" u="none" strike="noStrike" kern="1200" cap="none" spc="0" normalizeH="0" baseline="0" noProof="0">
              <a:ln>
                <a:noFill/>
              </a:ln>
              <a:solidFill>
                <a:prstClr val="black">
                  <a:tint val="75000"/>
                </a:prstClr>
              </a:solidFill>
              <a:effectLst/>
              <a:uLnTx/>
              <a:uFillTx/>
              <a:latin typeface="Calibri" panose="020F0702030404030204"/>
              <a:ea typeface="+mn-ea"/>
              <a:cs typeface="+mn-cs"/>
            </a:endParaRPr>
          </a:p>
        </p:txBody>
      </p:sp>
      <p:sp>
        <p:nvSpPr>
          <p:cNvPr id="3" name="Title 1"/>
          <p:cNvSpPr txBox="1"/>
          <p:nvPr/>
        </p:nvSpPr>
        <p:spPr>
          <a:xfrm>
            <a:off x="534429" y="325956"/>
            <a:ext cx="8046308" cy="812165"/>
          </a:xfrm>
          <a:prstGeom prst="rect">
            <a:avLst/>
          </a:prstGeom>
        </p:spPr>
        <p:txBody>
          <a:bodyPr/>
          <a:lstStyle>
            <a:lvl1pPr algn="l" defTabSz="914400" rtl="0" eaLnBrk="1" latinLnBrk="0" hangingPunct="1">
              <a:lnSpc>
                <a:spcPct val="90000"/>
              </a:lnSpc>
              <a:spcBef>
                <a:spcPct val="0"/>
              </a:spcBef>
              <a:buNone/>
              <a:defRPr sz="2800" b="1" kern="1200">
                <a:solidFill>
                  <a:srgbClr val="002060"/>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600" b="1" i="0" u="none" strike="noStrike" kern="1200" cap="none" spc="0" normalizeH="0" baseline="0" noProof="0" dirty="0">
                <a:ln>
                  <a:noFill/>
                </a:ln>
                <a:solidFill>
                  <a:srgbClr val="002060"/>
                </a:solidFill>
                <a:effectLst/>
                <a:uLnTx/>
                <a:uFillTx/>
                <a:latin typeface="Calibri" panose="020F0702030404030204"/>
                <a:ea typeface="等线 Light" pitchFamily="2" charset="-122"/>
                <a:cs typeface="+mj-cs"/>
              </a:rPr>
              <a:t>Methodology </a:t>
            </a:r>
            <a:endParaRPr kumimoji="0" lang="zh-CN" altLang="en-US" sz="3600" b="1" i="0" u="none" strike="noStrike" kern="1200" cap="none" spc="0" normalizeH="0" baseline="0" noProof="0" dirty="0">
              <a:ln>
                <a:noFill/>
              </a:ln>
              <a:solidFill>
                <a:srgbClr val="002060"/>
              </a:solidFill>
              <a:effectLst/>
              <a:uLnTx/>
              <a:uFillTx/>
              <a:latin typeface="Calibri" panose="020F0702030404030204"/>
              <a:ea typeface="等线 Light" pitchFamily="2" charset="-122"/>
              <a:cs typeface="+mj-cs"/>
            </a:endParaRPr>
          </a:p>
        </p:txBody>
      </p:sp>
      <p:graphicFrame>
        <p:nvGraphicFramePr>
          <p:cNvPr id="5" name="图示 4"/>
          <p:cNvGraphicFramePr/>
          <p:nvPr/>
        </p:nvGraphicFramePr>
        <p:xfrm>
          <a:off x="-925945" y="325956"/>
          <a:ext cx="10502207" cy="63008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右中括号 9"/>
          <p:cNvSpPr/>
          <p:nvPr/>
        </p:nvSpPr>
        <p:spPr>
          <a:xfrm>
            <a:off x="8363912" y="533140"/>
            <a:ext cx="535555" cy="2501613"/>
          </a:xfrm>
          <a:prstGeom prst="rightBracket">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black"/>
              </a:solidFill>
              <a:effectLst/>
              <a:uLnTx/>
              <a:uFillTx/>
              <a:latin typeface="Calibri" panose="020F0702030404030204"/>
              <a:ea typeface="等线" panose="02010600030101010101" pitchFamily="2" charset="-122"/>
              <a:cs typeface="+mn-cs"/>
            </a:endParaRPr>
          </a:p>
        </p:txBody>
      </p:sp>
      <p:sp>
        <p:nvSpPr>
          <p:cNvPr id="12" name="文本框 11"/>
          <p:cNvSpPr txBox="1"/>
          <p:nvPr/>
        </p:nvSpPr>
        <p:spPr>
          <a:xfrm>
            <a:off x="9067800" y="999116"/>
            <a:ext cx="289560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2400" b="0"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mn-cs"/>
              </a:rPr>
              <a:t>Target vocabulary learning: </a:t>
            </a:r>
          </a:p>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2400" b="1"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mn-cs"/>
              </a:rPr>
              <a:t>Step-by-step chatbot interactions</a:t>
            </a:r>
            <a:endParaRPr kumimoji="1" lang="zh-CN" altLang="en-US" sz="2400" b="1"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mn-cs"/>
            </a:endParaRPr>
          </a:p>
        </p:txBody>
      </p:sp>
      <p:sp>
        <p:nvSpPr>
          <p:cNvPr id="13" name="文本框 12"/>
          <p:cNvSpPr txBox="1"/>
          <p:nvPr/>
        </p:nvSpPr>
        <p:spPr>
          <a:xfrm>
            <a:off x="9220200" y="4138754"/>
            <a:ext cx="27432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sz="2400" b="0"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mn-cs"/>
              </a:rPr>
              <a:t>Target vocabulary learning: </a:t>
            </a:r>
            <a:r>
              <a:rPr kumimoji="1" lang="en-US" altLang="zh-CN" sz="2400" b="1"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mn-cs"/>
              </a:rPr>
              <a:t>consult e-dictionary only</a:t>
            </a:r>
            <a:endParaRPr kumimoji="1" lang="zh-CN" altLang="en-US" sz="2400" b="1"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mn-cs"/>
            </a:endParaRPr>
          </a:p>
        </p:txBody>
      </p:sp>
      <p:sp>
        <p:nvSpPr>
          <p:cNvPr id="14" name="右中括号 13"/>
          <p:cNvSpPr/>
          <p:nvPr/>
        </p:nvSpPr>
        <p:spPr>
          <a:xfrm>
            <a:off x="8387465" y="3823247"/>
            <a:ext cx="535555" cy="2501613"/>
          </a:xfrm>
          <a:prstGeom prst="rightBracket">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black"/>
              </a:solidFill>
              <a:effectLst/>
              <a:uLnTx/>
              <a:uFillTx/>
              <a:latin typeface="Calibri" panose="020F0702030404030204"/>
              <a:ea typeface="等线" panose="02010600030101010101" pitchFamily="2" charset="-122"/>
              <a:cs typeface="+mn-cs"/>
            </a:endParaRPr>
          </a:p>
        </p:txBody>
      </p:sp>
      <p:sp>
        <p:nvSpPr>
          <p:cNvPr id="9" name="TextBox 8"/>
          <p:cNvSpPr txBox="1"/>
          <p:nvPr/>
        </p:nvSpPr>
        <p:spPr>
          <a:xfrm>
            <a:off x="231695" y="999116"/>
            <a:ext cx="2288221"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mn-cs"/>
              </a:rPr>
              <a:t>Experimental Sessions and Post-tests Delivery Pattern</a:t>
            </a:r>
            <a:endParaRPr kumimoji="0" lang="en-US" sz="2400" b="1" i="0" u="none" strike="noStrike" kern="1200" cap="none" spc="0" normalizeH="0" baseline="0" noProof="0" dirty="0">
              <a:ln>
                <a:noFill/>
              </a:ln>
              <a:solidFill>
                <a:prstClr val="black"/>
              </a:solidFill>
              <a:effectLst/>
              <a:uLnTx/>
              <a:uFillTx/>
              <a:latin typeface="Calibri" panose="020F0702030404030204"/>
              <a:ea typeface="+mn-ea"/>
              <a:cs typeface="+mn-cs"/>
            </a:endParaRPr>
          </a:p>
        </p:txBody>
      </p:sp>
      <p:sp>
        <p:nvSpPr>
          <p:cNvPr id="11" name="矩形 17"/>
          <p:cNvSpPr/>
          <p:nvPr/>
        </p:nvSpPr>
        <p:spPr>
          <a:xfrm>
            <a:off x="5354255" y="140579"/>
            <a:ext cx="3713545" cy="328842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Calibri" panose="020F0702030404030204"/>
              <a:ea typeface="等线"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1"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71D0367-918D-436A-A165-E28226D59459}" type="slidenum">
              <a:rPr kumimoji="0" lang="en-US" sz="1200" b="0" i="0" u="none" strike="noStrike" kern="1200" cap="none" spc="0" normalizeH="0" baseline="0" noProof="0" smtClean="0">
                <a:ln>
                  <a:noFill/>
                </a:ln>
                <a:solidFill>
                  <a:prstClr val="black">
                    <a:tint val="75000"/>
                  </a:prstClr>
                </a:solidFill>
                <a:effectLst/>
                <a:uLnTx/>
                <a:uFillTx/>
                <a:latin typeface="Calibri" panose="020F0702030404030204"/>
                <a:ea typeface="+mn-ea"/>
                <a:cs typeface="+mn-cs"/>
              </a:rPr>
              <a:t>16</a:t>
            </a:fld>
            <a:endParaRPr kumimoji="0" lang="en-US" sz="1200" b="0" i="0" u="none" strike="noStrike" kern="1200" cap="none" spc="0" normalizeH="0" baseline="0" noProof="0">
              <a:ln>
                <a:noFill/>
              </a:ln>
              <a:solidFill>
                <a:prstClr val="black">
                  <a:tint val="75000"/>
                </a:prstClr>
              </a:solidFill>
              <a:effectLst/>
              <a:uLnTx/>
              <a:uFillTx/>
              <a:latin typeface="Calibri" panose="020F0702030404030204"/>
              <a:ea typeface="+mn-ea"/>
              <a:cs typeface="+mn-cs"/>
            </a:endParaRPr>
          </a:p>
        </p:txBody>
      </p:sp>
      <p:sp>
        <p:nvSpPr>
          <p:cNvPr id="3" name="Title 1"/>
          <p:cNvSpPr txBox="1"/>
          <p:nvPr/>
        </p:nvSpPr>
        <p:spPr>
          <a:xfrm>
            <a:off x="534429" y="325956"/>
            <a:ext cx="8046308" cy="812165"/>
          </a:xfrm>
          <a:prstGeom prst="rect">
            <a:avLst/>
          </a:prstGeom>
        </p:spPr>
        <p:txBody>
          <a:bodyPr/>
          <a:lstStyle>
            <a:lvl1pPr algn="l" defTabSz="914400" rtl="0" eaLnBrk="1" latinLnBrk="0" hangingPunct="1">
              <a:lnSpc>
                <a:spcPct val="90000"/>
              </a:lnSpc>
              <a:spcBef>
                <a:spcPct val="0"/>
              </a:spcBef>
              <a:buNone/>
              <a:defRPr sz="2800" b="1" kern="1200">
                <a:solidFill>
                  <a:srgbClr val="002060"/>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600" b="1" i="0" u="none" strike="noStrike" kern="1200" cap="none" spc="0" normalizeH="0" baseline="0" noProof="0" dirty="0">
                <a:ln>
                  <a:noFill/>
                </a:ln>
                <a:solidFill>
                  <a:srgbClr val="002060"/>
                </a:solidFill>
                <a:effectLst/>
                <a:uLnTx/>
                <a:uFillTx/>
                <a:latin typeface="Calibri" panose="020F0702030404030204"/>
                <a:ea typeface="等线 Light" pitchFamily="2" charset="-122"/>
                <a:cs typeface="+mj-cs"/>
              </a:rPr>
              <a:t>Methodology </a:t>
            </a:r>
            <a:endParaRPr kumimoji="0" lang="zh-CN" altLang="en-US" sz="3600" b="1" i="0" u="none" strike="noStrike" kern="1200" cap="none" spc="0" normalizeH="0" baseline="0" noProof="0" dirty="0">
              <a:ln>
                <a:noFill/>
              </a:ln>
              <a:solidFill>
                <a:srgbClr val="002060"/>
              </a:solidFill>
              <a:effectLst/>
              <a:uLnTx/>
              <a:uFillTx/>
              <a:latin typeface="Calibri" panose="020F0702030404030204"/>
              <a:ea typeface="等线 Light" pitchFamily="2" charset="-122"/>
              <a:cs typeface="+mj-cs"/>
            </a:endParaRPr>
          </a:p>
        </p:txBody>
      </p:sp>
      <p:sp>
        <p:nvSpPr>
          <p:cNvPr id="4" name="文本框 3"/>
          <p:cNvSpPr txBox="1"/>
          <p:nvPr/>
        </p:nvSpPr>
        <p:spPr>
          <a:xfrm>
            <a:off x="630123" y="1138121"/>
            <a:ext cx="11267710" cy="553998"/>
          </a:xfrm>
          <a:prstGeom prst="rect">
            <a:avLst/>
          </a:prstGeom>
          <a:noFill/>
        </p:spPr>
        <p:txBody>
          <a:bodyPr wrap="square">
            <a:spAutoFit/>
          </a:bodyPr>
          <a:lstStyle/>
          <a:p>
            <a:pPr lvl="0">
              <a:lnSpc>
                <a:spcPct val="125000"/>
              </a:lnSpc>
              <a:spcAft>
                <a:spcPts val="600"/>
              </a:spcAft>
              <a:defRPr/>
            </a:pPr>
            <a:r>
              <a:rPr lang="en-US" sz="2400" dirty="0"/>
              <a:t>The scoring system for diagnosing learners’ vocabulary learning abilities in CA-DA group</a:t>
            </a:r>
            <a:endParaRPr kumimoji="0" lang="en-US" altLang="zh-CN" sz="2400" b="0"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mn-cs"/>
            </a:endParaRPr>
          </a:p>
        </p:txBody>
      </p:sp>
      <p:grpSp>
        <p:nvGrpSpPr>
          <p:cNvPr id="26" name="Group 25"/>
          <p:cNvGrpSpPr/>
          <p:nvPr/>
        </p:nvGrpSpPr>
        <p:grpSpPr>
          <a:xfrm>
            <a:off x="793492" y="2155606"/>
            <a:ext cx="5848453" cy="3703081"/>
            <a:chOff x="836023" y="1868379"/>
            <a:chExt cx="5848453" cy="3703081"/>
          </a:xfrm>
        </p:grpSpPr>
        <p:pic>
          <p:nvPicPr>
            <p:cNvPr id="7" name="图片 1" descr="Vocab prompt design"/>
            <p:cNvPicPr>
              <a:picLocks noChangeAspect="1"/>
            </p:cNvPicPr>
            <p:nvPr/>
          </p:nvPicPr>
          <p:blipFill rotWithShape="1">
            <a:blip r:embed="rId3"/>
            <a:srcRect b="21261"/>
            <a:stretch/>
          </p:blipFill>
          <p:spPr>
            <a:xfrm>
              <a:off x="836023" y="1988683"/>
              <a:ext cx="5287535" cy="3582777"/>
            </a:xfrm>
            <a:prstGeom prst="rect">
              <a:avLst/>
            </a:prstGeom>
          </p:spPr>
        </p:pic>
        <p:grpSp>
          <p:nvGrpSpPr>
            <p:cNvPr id="11" name="Group 10"/>
            <p:cNvGrpSpPr/>
            <p:nvPr/>
          </p:nvGrpSpPr>
          <p:grpSpPr>
            <a:xfrm>
              <a:off x="6053137" y="2309812"/>
              <a:ext cx="561975" cy="523876"/>
              <a:chOff x="5953125" y="2305049"/>
              <a:chExt cx="561975" cy="523876"/>
            </a:xfrm>
          </p:grpSpPr>
          <p:sp>
            <p:nvSpPr>
              <p:cNvPr id="9" name="Rounded Rectangle 8"/>
              <p:cNvSpPr/>
              <p:nvPr/>
            </p:nvSpPr>
            <p:spPr>
              <a:xfrm>
                <a:off x="5953125" y="2305049"/>
                <a:ext cx="561975" cy="523876"/>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090221" y="2403573"/>
                <a:ext cx="229108" cy="307777"/>
              </a:xfrm>
              <a:prstGeom prst="rect">
                <a:avLst/>
              </a:prstGeom>
              <a:noFill/>
            </p:spPr>
            <p:txBody>
              <a:bodyPr wrap="square" rtlCol="0">
                <a:spAutoFit/>
              </a:bodyPr>
              <a:lstStyle/>
              <a:p>
                <a:r>
                  <a:rPr lang="en-US" sz="1400" dirty="0"/>
                  <a:t>5</a:t>
                </a:r>
              </a:p>
            </p:txBody>
          </p:sp>
        </p:grpSp>
        <p:sp>
          <p:nvSpPr>
            <p:cNvPr id="12" name="Rectangle 11"/>
            <p:cNvSpPr/>
            <p:nvPr/>
          </p:nvSpPr>
          <p:spPr>
            <a:xfrm>
              <a:off x="5983771" y="1873634"/>
              <a:ext cx="700705" cy="369332"/>
            </a:xfrm>
            <a:prstGeom prst="rect">
              <a:avLst/>
            </a:prstGeom>
          </p:spPr>
          <p:txBody>
            <a:bodyPr wrap="none">
              <a:spAutoFit/>
            </a:bodyPr>
            <a:lstStyle/>
            <a:p>
              <a:r>
                <a:rPr lang="en-US" dirty="0"/>
                <a:t>Score</a:t>
              </a:r>
            </a:p>
          </p:txBody>
        </p:sp>
        <p:sp>
          <p:nvSpPr>
            <p:cNvPr id="13" name="Rectangle 12"/>
            <p:cNvSpPr/>
            <p:nvPr/>
          </p:nvSpPr>
          <p:spPr>
            <a:xfrm>
              <a:off x="4105352" y="1868379"/>
              <a:ext cx="883640" cy="369332"/>
            </a:xfrm>
            <a:prstGeom prst="rect">
              <a:avLst/>
            </a:prstGeom>
          </p:spPr>
          <p:txBody>
            <a:bodyPr wrap="none">
              <a:spAutoFit/>
            </a:bodyPr>
            <a:lstStyle/>
            <a:p>
              <a:r>
                <a:rPr lang="en-US" dirty="0"/>
                <a:t>Prompt</a:t>
              </a:r>
            </a:p>
          </p:txBody>
        </p:sp>
        <p:grpSp>
          <p:nvGrpSpPr>
            <p:cNvPr id="14" name="Group 13"/>
            <p:cNvGrpSpPr/>
            <p:nvPr/>
          </p:nvGrpSpPr>
          <p:grpSpPr>
            <a:xfrm>
              <a:off x="6049011" y="2932212"/>
              <a:ext cx="561975" cy="523876"/>
              <a:chOff x="5953125" y="2305049"/>
              <a:chExt cx="561975" cy="523876"/>
            </a:xfrm>
          </p:grpSpPr>
          <p:sp>
            <p:nvSpPr>
              <p:cNvPr id="15" name="Rounded Rectangle 14"/>
              <p:cNvSpPr/>
              <p:nvPr/>
            </p:nvSpPr>
            <p:spPr>
              <a:xfrm>
                <a:off x="5953125" y="2305049"/>
                <a:ext cx="561975" cy="523876"/>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090221" y="2403573"/>
                <a:ext cx="229108" cy="307777"/>
              </a:xfrm>
              <a:prstGeom prst="rect">
                <a:avLst/>
              </a:prstGeom>
              <a:noFill/>
            </p:spPr>
            <p:txBody>
              <a:bodyPr wrap="square" rtlCol="0">
                <a:spAutoFit/>
              </a:bodyPr>
              <a:lstStyle/>
              <a:p>
                <a:r>
                  <a:rPr lang="en-US" sz="1400" dirty="0"/>
                  <a:t>4</a:t>
                </a:r>
              </a:p>
            </p:txBody>
          </p:sp>
        </p:grpSp>
        <p:grpSp>
          <p:nvGrpSpPr>
            <p:cNvPr id="17" name="Group 16"/>
            <p:cNvGrpSpPr/>
            <p:nvPr/>
          </p:nvGrpSpPr>
          <p:grpSpPr>
            <a:xfrm>
              <a:off x="6049011" y="3605125"/>
              <a:ext cx="561975" cy="523876"/>
              <a:chOff x="5953125" y="2305049"/>
              <a:chExt cx="561975" cy="523876"/>
            </a:xfrm>
          </p:grpSpPr>
          <p:sp>
            <p:nvSpPr>
              <p:cNvPr id="18" name="Rounded Rectangle 17"/>
              <p:cNvSpPr/>
              <p:nvPr/>
            </p:nvSpPr>
            <p:spPr>
              <a:xfrm>
                <a:off x="5953125" y="2305049"/>
                <a:ext cx="561975" cy="523876"/>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090221" y="2403573"/>
                <a:ext cx="229108" cy="307777"/>
              </a:xfrm>
              <a:prstGeom prst="rect">
                <a:avLst/>
              </a:prstGeom>
              <a:noFill/>
            </p:spPr>
            <p:txBody>
              <a:bodyPr wrap="square" rtlCol="0">
                <a:spAutoFit/>
              </a:bodyPr>
              <a:lstStyle/>
              <a:p>
                <a:r>
                  <a:rPr lang="en-US" sz="1400" dirty="0"/>
                  <a:t>3</a:t>
                </a:r>
              </a:p>
            </p:txBody>
          </p:sp>
        </p:grpSp>
        <p:grpSp>
          <p:nvGrpSpPr>
            <p:cNvPr id="20" name="Group 19"/>
            <p:cNvGrpSpPr/>
            <p:nvPr/>
          </p:nvGrpSpPr>
          <p:grpSpPr>
            <a:xfrm>
              <a:off x="6049011" y="4342166"/>
              <a:ext cx="561975" cy="523876"/>
              <a:chOff x="5953125" y="2305049"/>
              <a:chExt cx="561975" cy="523876"/>
            </a:xfrm>
          </p:grpSpPr>
          <p:sp>
            <p:nvSpPr>
              <p:cNvPr id="21" name="Rounded Rectangle 20"/>
              <p:cNvSpPr/>
              <p:nvPr/>
            </p:nvSpPr>
            <p:spPr>
              <a:xfrm>
                <a:off x="5953125" y="2305049"/>
                <a:ext cx="561975" cy="523876"/>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090221" y="2403573"/>
                <a:ext cx="229108" cy="307777"/>
              </a:xfrm>
              <a:prstGeom prst="rect">
                <a:avLst/>
              </a:prstGeom>
              <a:noFill/>
            </p:spPr>
            <p:txBody>
              <a:bodyPr wrap="square" rtlCol="0">
                <a:spAutoFit/>
              </a:bodyPr>
              <a:lstStyle/>
              <a:p>
                <a:r>
                  <a:rPr lang="en-US" sz="1400" dirty="0"/>
                  <a:t>2</a:t>
                </a:r>
              </a:p>
            </p:txBody>
          </p:sp>
        </p:grpSp>
        <p:grpSp>
          <p:nvGrpSpPr>
            <p:cNvPr id="23" name="Group 22"/>
            <p:cNvGrpSpPr/>
            <p:nvPr/>
          </p:nvGrpSpPr>
          <p:grpSpPr>
            <a:xfrm>
              <a:off x="6049011" y="4981091"/>
              <a:ext cx="561975" cy="523876"/>
              <a:chOff x="5953125" y="2305049"/>
              <a:chExt cx="561975" cy="523876"/>
            </a:xfrm>
          </p:grpSpPr>
          <p:sp>
            <p:nvSpPr>
              <p:cNvPr id="24" name="Rounded Rectangle 23"/>
              <p:cNvSpPr/>
              <p:nvPr/>
            </p:nvSpPr>
            <p:spPr>
              <a:xfrm>
                <a:off x="5953125" y="2305049"/>
                <a:ext cx="561975" cy="523876"/>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6090221" y="2403573"/>
                <a:ext cx="229108" cy="307777"/>
              </a:xfrm>
              <a:prstGeom prst="rect">
                <a:avLst/>
              </a:prstGeom>
              <a:noFill/>
            </p:spPr>
            <p:txBody>
              <a:bodyPr wrap="square" rtlCol="0">
                <a:spAutoFit/>
              </a:bodyPr>
              <a:lstStyle/>
              <a:p>
                <a:r>
                  <a:rPr lang="en-US" sz="1400" dirty="0"/>
                  <a:t>1</a:t>
                </a:r>
              </a:p>
            </p:txBody>
          </p:sp>
        </p:grpSp>
      </p:grpSp>
      <p:sp>
        <p:nvSpPr>
          <p:cNvPr id="27" name="Rectangle 26"/>
          <p:cNvSpPr/>
          <p:nvPr/>
        </p:nvSpPr>
        <p:spPr>
          <a:xfrm>
            <a:off x="7170674" y="2077230"/>
            <a:ext cx="3794252" cy="4279120"/>
          </a:xfrm>
          <a:prstGeom prst="rect">
            <a:avLst/>
          </a:prstGeom>
        </p:spPr>
        <p:txBody>
          <a:bodyPr wrap="square">
            <a:spAutoFit/>
          </a:bodyPr>
          <a:lstStyle/>
          <a:p>
            <a:pPr marL="285750" indent="-285750">
              <a:buFont typeface="Arial" panose="020B0604020202020204" pitchFamily="34" charset="0"/>
              <a:buChar char="•"/>
            </a:pPr>
            <a:r>
              <a:rPr lang="en-US" dirty="0"/>
              <a:t>Interaction logs between learners and </a:t>
            </a:r>
            <a:r>
              <a:rPr lang="en-US" dirty="0" err="1"/>
              <a:t>chatbots</a:t>
            </a:r>
            <a:r>
              <a:rPr lang="en-US" dirty="0"/>
              <a:t> from the CA-DA group</a:t>
            </a:r>
          </a:p>
          <a:p>
            <a:pPr marL="457200" indent="-457200">
              <a:lnSpc>
                <a:spcPct val="90000"/>
              </a:lnSpc>
              <a:spcBef>
                <a:spcPts val="1000"/>
              </a:spcBef>
              <a:buFont typeface="Arial" panose="020B0604020202020204" pitchFamily="34" charset="0"/>
              <a:buChar char="•"/>
            </a:pPr>
            <a:r>
              <a:rPr lang="en-US" altLang="zh-CN" b="1" dirty="0"/>
              <a:t>A</a:t>
            </a:r>
            <a:r>
              <a:rPr lang="en-US" b="1" dirty="0"/>
              <a:t>ctual score </a:t>
            </a:r>
            <a:r>
              <a:rPr lang="en-US" dirty="0"/>
              <a:t>and </a:t>
            </a:r>
            <a:r>
              <a:rPr lang="en-US" b="1" dirty="0"/>
              <a:t>mediated score</a:t>
            </a:r>
            <a:r>
              <a:rPr lang="en-US" dirty="0"/>
              <a:t>.</a:t>
            </a:r>
          </a:p>
          <a:p>
            <a:pPr marL="457200" indent="-457200">
              <a:lnSpc>
                <a:spcPct val="90000"/>
              </a:lnSpc>
              <a:spcBef>
                <a:spcPts val="1000"/>
              </a:spcBef>
              <a:buFont typeface="Wingdings" panose="05000000000000000000" pitchFamily="2" charset="2"/>
              <a:buChar char="Ø"/>
            </a:pPr>
            <a:r>
              <a:rPr lang="en-US" dirty="0"/>
              <a:t>Actual score: 5 points for correct answers without assistance, 0 points if help was needed.</a:t>
            </a:r>
          </a:p>
          <a:p>
            <a:pPr marL="457200" indent="-457200">
              <a:lnSpc>
                <a:spcPct val="90000"/>
              </a:lnSpc>
              <a:spcBef>
                <a:spcPts val="1000"/>
              </a:spcBef>
              <a:buFont typeface="Wingdings" panose="05000000000000000000" pitchFamily="2" charset="2"/>
              <a:buChar char="Ø"/>
            </a:pPr>
            <a:r>
              <a:rPr lang="en-US" dirty="0"/>
              <a:t>Mediated score: 5 points for correct answers without prompts; points varied for assistance:</a:t>
            </a:r>
          </a:p>
          <a:p>
            <a:pPr>
              <a:lnSpc>
                <a:spcPct val="90000"/>
              </a:lnSpc>
              <a:spcBef>
                <a:spcPts val="1000"/>
              </a:spcBef>
              <a:buFont typeface="Arial" panose="020B0604020202090204" pitchFamily="34" charset="0"/>
              <a:buNone/>
            </a:pPr>
            <a:r>
              <a:rPr lang="en-US" dirty="0"/>
              <a:t>        4 points for Step 2 prompt (least explicit)</a:t>
            </a:r>
            <a:r>
              <a:rPr lang="zh-CN" altLang="en-US" dirty="0"/>
              <a:t>→</a:t>
            </a:r>
            <a:r>
              <a:rPr lang="en-US" dirty="0"/>
              <a:t> 0 points if the learner couldn't answer even with help.</a:t>
            </a:r>
          </a:p>
          <a:p>
            <a:pPr>
              <a:lnSpc>
                <a:spcPct val="90000"/>
              </a:lnSpc>
              <a:spcBef>
                <a:spcPts val="1000"/>
              </a:spcBef>
              <a:buFont typeface="Arial" panose="020B0604020202090204" pitchFamily="34" charset="0"/>
              <a:buNone/>
            </a:pPr>
            <a:r>
              <a:rPr lang="en-US" dirty="0"/>
              <a:t>        Total mediated score was the sum of points earned for each item.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71D0367-918D-436A-A165-E28226D59459}" type="slidenum">
              <a:rPr kumimoji="0" lang="en-US" sz="1200" b="0" i="0" u="none" strike="noStrike" kern="1200" cap="none" spc="0" normalizeH="0" baseline="0" noProof="0" smtClean="0">
                <a:ln>
                  <a:noFill/>
                </a:ln>
                <a:solidFill>
                  <a:prstClr val="black">
                    <a:tint val="75000"/>
                  </a:prstClr>
                </a:solidFill>
                <a:effectLst/>
                <a:uLnTx/>
                <a:uFillTx/>
                <a:latin typeface="Calibri" panose="020F0702030404030204"/>
                <a:ea typeface="+mn-ea"/>
                <a:cs typeface="+mn-cs"/>
              </a:rPr>
              <a:t>17</a:t>
            </a:fld>
            <a:endParaRPr kumimoji="0" lang="en-US" sz="1200" b="0" i="0" u="none" strike="noStrike" kern="1200" cap="none" spc="0" normalizeH="0" baseline="0" noProof="0">
              <a:ln>
                <a:noFill/>
              </a:ln>
              <a:solidFill>
                <a:prstClr val="black">
                  <a:tint val="75000"/>
                </a:prstClr>
              </a:solidFill>
              <a:effectLst/>
              <a:uLnTx/>
              <a:uFillTx/>
              <a:latin typeface="Calibri" panose="020F0702030404030204"/>
              <a:ea typeface="+mn-ea"/>
              <a:cs typeface="+mn-cs"/>
            </a:endParaRPr>
          </a:p>
        </p:txBody>
      </p:sp>
      <p:sp>
        <p:nvSpPr>
          <p:cNvPr id="3" name="Title 1"/>
          <p:cNvSpPr txBox="1"/>
          <p:nvPr/>
        </p:nvSpPr>
        <p:spPr>
          <a:xfrm>
            <a:off x="534429" y="325956"/>
            <a:ext cx="8046308" cy="812165"/>
          </a:xfrm>
          <a:prstGeom prst="rect">
            <a:avLst/>
          </a:prstGeom>
        </p:spPr>
        <p:txBody>
          <a:bodyPr/>
          <a:lstStyle>
            <a:lvl1pPr algn="l" defTabSz="914400" rtl="0" eaLnBrk="1" latinLnBrk="0" hangingPunct="1">
              <a:lnSpc>
                <a:spcPct val="90000"/>
              </a:lnSpc>
              <a:spcBef>
                <a:spcPct val="0"/>
              </a:spcBef>
              <a:buNone/>
              <a:defRPr sz="2800" b="1" kern="1200">
                <a:solidFill>
                  <a:srgbClr val="002060"/>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600" b="1" i="0" u="none" strike="noStrike" kern="1200" cap="none" spc="0" normalizeH="0" baseline="0" noProof="0" dirty="0">
                <a:ln>
                  <a:noFill/>
                </a:ln>
                <a:solidFill>
                  <a:srgbClr val="002060"/>
                </a:solidFill>
                <a:effectLst/>
                <a:uLnTx/>
                <a:uFillTx/>
                <a:latin typeface="Calibri" panose="020F0702030404030204"/>
                <a:ea typeface="等线 Light" pitchFamily="2" charset="-122"/>
                <a:cs typeface="+mj-cs"/>
              </a:rPr>
              <a:t>Methodology </a:t>
            </a:r>
            <a:endParaRPr kumimoji="0" lang="zh-CN" altLang="en-US" sz="3600" b="1" i="0" u="none" strike="noStrike" kern="1200" cap="none" spc="0" normalizeH="0" baseline="0" noProof="0" dirty="0">
              <a:ln>
                <a:noFill/>
              </a:ln>
              <a:solidFill>
                <a:srgbClr val="002060"/>
              </a:solidFill>
              <a:effectLst/>
              <a:uLnTx/>
              <a:uFillTx/>
              <a:latin typeface="Calibri" panose="020F0702030404030204"/>
              <a:ea typeface="等线 Light" pitchFamily="2" charset="-122"/>
              <a:cs typeface="+mj-cs"/>
            </a:endParaRPr>
          </a:p>
        </p:txBody>
      </p:sp>
      <p:sp>
        <p:nvSpPr>
          <p:cNvPr id="4" name="文本框 3"/>
          <p:cNvSpPr txBox="1"/>
          <p:nvPr/>
        </p:nvSpPr>
        <p:spPr>
          <a:xfrm>
            <a:off x="534429" y="1270953"/>
            <a:ext cx="11180875" cy="3792320"/>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600"/>
              </a:spcAft>
              <a:buClrTx/>
              <a:buSzTx/>
              <a:buFontTx/>
              <a:buNone/>
              <a:defRPr/>
            </a:pPr>
            <a:r>
              <a:rPr kumimoji="0" lang="en-US" altLang="zh-CN" sz="2400" b="1" i="0" u="none" strike="noStrike" kern="1200" cap="none" spc="0" normalizeH="0" baseline="0" noProof="0" dirty="0">
                <a:ln>
                  <a:noFill/>
                </a:ln>
                <a:solidFill>
                  <a:prstClr val="black"/>
                </a:solidFill>
                <a:effectLst/>
                <a:uLnTx/>
                <a:uFillTx/>
                <a:latin typeface="Calibri" panose="020F0702030404030204"/>
                <a:ea typeface="DengXian" pitchFamily="2" charset="-122"/>
                <a:cs typeface="Calibri" panose="020F0702030404030204" pitchFamily="34" charset="0"/>
              </a:rPr>
              <a:t>Data analysis </a:t>
            </a:r>
            <a:endParaRPr kumimoji="0" lang="en-US" altLang="zh-CN" sz="2400" b="0" i="0" u="none" strike="noStrike" kern="1200" cap="none" spc="0" normalizeH="0" baseline="0" noProof="0" dirty="0">
              <a:ln>
                <a:noFill/>
              </a:ln>
              <a:solidFill>
                <a:prstClr val="black"/>
              </a:solidFill>
              <a:effectLst/>
              <a:uLnTx/>
              <a:uFillTx/>
              <a:latin typeface="Calibri" panose="020F0702030404030204"/>
              <a:ea typeface="DengXian" pitchFamily="2" charset="-122"/>
              <a:cs typeface="Calibri" panose="020F0702030404030204" pitchFamily="34" charset="0"/>
            </a:endParaRPr>
          </a:p>
          <a:p>
            <a:pPr marL="342900" marR="0" lvl="0" indent="-342900" algn="l" defTabSz="914400" rtl="0" eaLnBrk="1" fontAlgn="auto" latinLnBrk="0" hangingPunct="1">
              <a:lnSpc>
                <a:spcPct val="107000"/>
              </a:lnSpc>
              <a:spcBef>
                <a:spcPts val="0"/>
              </a:spcBef>
              <a:spcAft>
                <a:spcPts val="600"/>
              </a:spcAft>
              <a:buClrTx/>
              <a:buSzTx/>
              <a:buFont typeface="Arial" panose="020B0604020202090204" pitchFamily="34" charset="0"/>
              <a:buChar char="•"/>
              <a:defRPr/>
            </a:pPr>
            <a:r>
              <a:rPr kumimoji="0" lang="en-US" altLang="zh-CN" sz="2400" b="0" i="0" u="none" strike="noStrike" kern="1200" cap="none" spc="0" normalizeH="0" baseline="0" noProof="0" dirty="0">
                <a:ln>
                  <a:noFill/>
                </a:ln>
                <a:solidFill>
                  <a:prstClr val="black"/>
                </a:solidFill>
                <a:effectLst/>
                <a:uLnTx/>
                <a:uFillTx/>
                <a:latin typeface="Calibri" panose="020F0702030404030204"/>
                <a:ea typeface="DengXian" pitchFamily="2" charset="-122"/>
                <a:cs typeface="Calibri" panose="020F0702030404030204" pitchFamily="34" charset="0"/>
              </a:rPr>
              <a:t>Quantitative</a:t>
            </a:r>
          </a:p>
          <a:p>
            <a:pPr marL="800100" marR="0" lvl="1" indent="-342900" algn="l" defTabSz="914400" rtl="0" eaLnBrk="1" fontAlgn="auto" latinLnBrk="0" hangingPunct="1">
              <a:lnSpc>
                <a:spcPct val="107000"/>
              </a:lnSpc>
              <a:spcBef>
                <a:spcPts val="0"/>
              </a:spcBef>
              <a:spcAft>
                <a:spcPts val="600"/>
              </a:spcAft>
              <a:buClrTx/>
              <a:buSzTx/>
              <a:buFont typeface="Arial" panose="020B0604020202090204" pitchFamily="34" charset="0"/>
              <a:buChar char="•"/>
              <a:defRPr/>
            </a:pPr>
            <a:r>
              <a:rPr kumimoji="0" lang="en-US" altLang="zh-CN" sz="2400" b="0" i="0" u="none" strike="noStrike" kern="1200" cap="none" spc="0" normalizeH="0" baseline="0" noProof="0" dirty="0">
                <a:ln>
                  <a:noFill/>
                </a:ln>
                <a:solidFill>
                  <a:prstClr val="black"/>
                </a:solidFill>
                <a:effectLst/>
                <a:uLnTx/>
                <a:uFillTx/>
                <a:latin typeface="Calibri" panose="020F0702030404030204"/>
                <a:ea typeface="DengXian" pitchFamily="2" charset="-122"/>
                <a:cs typeface="Calibri" panose="020F0702030404030204" pitchFamily="34" charset="0"/>
              </a:rPr>
              <a:t>Post-tests + delayed post-test </a:t>
            </a:r>
            <a:r>
              <a:rPr lang="en-US" altLang="zh-CN" sz="2400" dirty="0">
                <a:solidFill>
                  <a:prstClr val="black"/>
                </a:solidFill>
                <a:latin typeface="Calibri" panose="020F0702030404030204"/>
                <a:ea typeface="DengXian" pitchFamily="2" charset="-122"/>
                <a:cs typeface="Calibri" panose="020F0702030404030204" pitchFamily="34" charset="0"/>
              </a:rPr>
              <a:t>r</a:t>
            </a:r>
            <a:r>
              <a:rPr kumimoji="0" lang="en-US" altLang="zh-CN" sz="2400" b="0" i="0" u="none" strike="noStrike" kern="1200" cap="none" spc="0" normalizeH="0" baseline="0" noProof="0" dirty="0" err="1">
                <a:ln>
                  <a:noFill/>
                </a:ln>
                <a:solidFill>
                  <a:prstClr val="black"/>
                </a:solidFill>
                <a:effectLst/>
                <a:uLnTx/>
                <a:uFillTx/>
                <a:latin typeface="Calibri" panose="020F0702030404030204"/>
                <a:ea typeface="DengXian" pitchFamily="2" charset="-122"/>
                <a:cs typeface="Calibri" panose="020F0702030404030204" pitchFamily="34" charset="0"/>
              </a:rPr>
              <a:t>esults</a:t>
            </a:r>
            <a:endParaRPr kumimoji="0" lang="en-US" altLang="zh-CN" sz="2400" b="0" i="0" u="none" strike="noStrike" kern="1200" cap="none" spc="0" normalizeH="0" baseline="0" noProof="0" dirty="0">
              <a:ln>
                <a:noFill/>
              </a:ln>
              <a:solidFill>
                <a:prstClr val="black"/>
              </a:solidFill>
              <a:effectLst/>
              <a:uLnTx/>
              <a:uFillTx/>
              <a:latin typeface="Calibri" panose="020F0702030404030204"/>
              <a:ea typeface="DengXian" pitchFamily="2" charset="-122"/>
              <a:cs typeface="Calibri" panose="020F0702030404030204" pitchFamily="34" charset="0"/>
            </a:endParaRPr>
          </a:p>
          <a:p>
            <a:pPr marL="800100" lvl="1" indent="-342900">
              <a:lnSpc>
                <a:spcPct val="107000"/>
              </a:lnSpc>
              <a:spcAft>
                <a:spcPts val="600"/>
              </a:spcAft>
              <a:buFont typeface="Arial" panose="020B0604020202090204" pitchFamily="34" charset="0"/>
              <a:buChar char="•"/>
              <a:defRPr/>
            </a:pPr>
            <a:r>
              <a:rPr lang="en-US" sz="2400" dirty="0"/>
              <a:t>Scoring results of interaction logs</a:t>
            </a:r>
          </a:p>
          <a:p>
            <a:pPr marL="800100" lvl="1" indent="-342900">
              <a:lnSpc>
                <a:spcPct val="107000"/>
              </a:lnSpc>
              <a:spcAft>
                <a:spcPts val="600"/>
              </a:spcAft>
              <a:buFont typeface="Arial" panose="020B0604020202090204" pitchFamily="34" charset="0"/>
              <a:buChar char="•"/>
              <a:defRPr/>
            </a:pPr>
            <a:r>
              <a:rPr kumimoji="0" lang="en-US" altLang="zh-CN" sz="2400" b="0" i="0" u="none" strike="noStrike" kern="1200" cap="none" spc="0" normalizeH="0" baseline="0" noProof="0" dirty="0">
                <a:ln>
                  <a:noFill/>
                </a:ln>
                <a:solidFill>
                  <a:prstClr val="black"/>
                </a:solidFill>
                <a:effectLst/>
                <a:uLnTx/>
                <a:uFillTx/>
                <a:latin typeface="Calibri" panose="020F0702030404030204"/>
                <a:ea typeface="DengXian" pitchFamily="2" charset="-122"/>
                <a:cs typeface="Calibri" panose="020F0702030404030204" pitchFamily="34" charset="0"/>
              </a:rPr>
              <a:t>Tools: SPSS</a:t>
            </a:r>
          </a:p>
          <a:p>
            <a:pPr marL="342900" indent="-342900">
              <a:lnSpc>
                <a:spcPct val="107000"/>
              </a:lnSpc>
              <a:spcAft>
                <a:spcPts val="600"/>
              </a:spcAft>
              <a:buFont typeface="Arial" panose="020B0604020202090204" pitchFamily="34" charset="0"/>
              <a:buChar char="•"/>
              <a:defRPr/>
            </a:pPr>
            <a:r>
              <a:rPr kumimoji="0" lang="en-US" altLang="zh-CN" sz="2400" b="0"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mn-cs"/>
              </a:rPr>
              <a:t>Qualitative</a:t>
            </a:r>
          </a:p>
          <a:p>
            <a:pPr marL="800100" lvl="1" indent="-342900">
              <a:lnSpc>
                <a:spcPct val="107000"/>
              </a:lnSpc>
              <a:spcAft>
                <a:spcPts val="600"/>
              </a:spcAft>
              <a:buFont typeface="Arial" panose="020B0604020202090204" pitchFamily="34" charset="0"/>
              <a:buChar char="•"/>
              <a:defRPr/>
            </a:pPr>
            <a:r>
              <a:rPr kumimoji="0" lang="en-US" altLang="zh-CN" sz="2400" b="0"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mn-cs"/>
              </a:rPr>
              <a:t>Interview</a:t>
            </a:r>
          </a:p>
          <a:p>
            <a:pPr marL="800100" lvl="1" indent="-342900">
              <a:lnSpc>
                <a:spcPct val="107000"/>
              </a:lnSpc>
              <a:spcAft>
                <a:spcPts val="600"/>
              </a:spcAft>
              <a:buFont typeface="Arial" panose="020B0604020202090204" pitchFamily="34" charset="0"/>
              <a:buChar char="•"/>
              <a:defRPr/>
            </a:pPr>
            <a:r>
              <a:rPr kumimoji="0" lang="en-US" altLang="zh-CN" sz="2400" b="0"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mn-cs"/>
              </a:rPr>
              <a:t>Tool</a:t>
            </a:r>
            <a:r>
              <a:rPr lang="en-US" altLang="zh-CN" sz="2400" dirty="0">
                <a:solidFill>
                  <a:prstClr val="black"/>
                </a:solidFill>
                <a:latin typeface="Calibri" panose="020F0702030404030204"/>
                <a:ea typeface="等线" panose="02010600030101010101" pitchFamily="2" charset="-122"/>
              </a:rPr>
              <a:t>: </a:t>
            </a:r>
            <a:r>
              <a:rPr lang="en-US" altLang="zh-CN" sz="2400" dirty="0" err="1">
                <a:solidFill>
                  <a:prstClr val="black"/>
                </a:solidFill>
                <a:latin typeface="Calibri" panose="020F0702030404030204"/>
                <a:ea typeface="等线" panose="02010600030101010101" pitchFamily="2" charset="-122"/>
              </a:rPr>
              <a:t>Nvivo</a:t>
            </a:r>
            <a:r>
              <a:rPr lang="en-US" altLang="zh-CN" sz="2400" dirty="0">
                <a:solidFill>
                  <a:prstClr val="black"/>
                </a:solidFill>
                <a:latin typeface="Calibri" panose="020F0702030404030204"/>
                <a:ea typeface="等线" panose="02010600030101010101" pitchFamily="2" charset="-122"/>
              </a:rPr>
              <a:t> 14</a:t>
            </a:r>
            <a:endParaRPr kumimoji="0" lang="en-US" altLang="zh-CN" sz="2400" b="0"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mn-cs"/>
            </a:endParaRPr>
          </a:p>
        </p:txBody>
      </p:sp>
      <p:pic>
        <p:nvPicPr>
          <p:cNvPr id="5" name="Picture 4"/>
          <p:cNvPicPr>
            <a:picLocks noChangeAspect="1"/>
          </p:cNvPicPr>
          <p:nvPr/>
        </p:nvPicPr>
        <p:blipFill>
          <a:blip r:embed="rId2"/>
          <a:stretch>
            <a:fillRect/>
          </a:stretch>
        </p:blipFill>
        <p:spPr>
          <a:xfrm>
            <a:off x="8227712" y="2767672"/>
            <a:ext cx="2627320" cy="2145063"/>
          </a:xfrm>
          <a:prstGeom prst="rect">
            <a:avLst/>
          </a:prstGeom>
        </p:spPr>
      </p:pic>
      <p:pic>
        <p:nvPicPr>
          <p:cNvPr id="9" name="Picture 8"/>
          <p:cNvPicPr>
            <a:picLocks noChangeAspect="1"/>
          </p:cNvPicPr>
          <p:nvPr/>
        </p:nvPicPr>
        <p:blipFill>
          <a:blip r:embed="rId3"/>
          <a:stretch>
            <a:fillRect/>
          </a:stretch>
        </p:blipFill>
        <p:spPr>
          <a:xfrm>
            <a:off x="8227712" y="5097581"/>
            <a:ext cx="1299842" cy="1258769"/>
          </a:xfrm>
          <a:prstGeom prst="rect">
            <a:avLst/>
          </a:prstGeom>
        </p:spPr>
      </p:pic>
      <p:pic>
        <p:nvPicPr>
          <p:cNvPr id="11" name="Picture 10"/>
          <p:cNvPicPr>
            <a:picLocks noChangeAspect="1"/>
          </p:cNvPicPr>
          <p:nvPr/>
        </p:nvPicPr>
        <p:blipFill>
          <a:blip r:embed="rId4"/>
          <a:stretch>
            <a:fillRect/>
          </a:stretch>
        </p:blipFill>
        <p:spPr>
          <a:xfrm>
            <a:off x="8177245" y="732038"/>
            <a:ext cx="2897838" cy="1961163"/>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t="27615" b="36536"/>
          <a:stretch/>
        </p:blipFill>
        <p:spPr>
          <a:xfrm>
            <a:off x="9804400" y="5338040"/>
            <a:ext cx="1809304" cy="64861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3568446"/>
          <p:cNvPicPr>
            <a:picLocks noChangeAspect="1"/>
          </p:cNvPicPr>
          <p:nvPr/>
        </p:nvPicPr>
        <p:blipFill>
          <a:blip r:embed="rId3"/>
          <a:srcRect l="17523" r="7884" b="41803"/>
          <a:stretch>
            <a:fillRect/>
          </a:stretch>
        </p:blipFill>
        <p:spPr>
          <a:xfrm flipH="1">
            <a:off x="0" y="3787775"/>
            <a:ext cx="12201525" cy="3106420"/>
          </a:xfrm>
          <a:prstGeom prst="rect">
            <a:avLst/>
          </a:prstGeom>
        </p:spPr>
      </p:pic>
      <p:sp>
        <p:nvSpPr>
          <p:cNvPr id="29" name="文本框 28"/>
          <p:cNvSpPr txBox="1"/>
          <p:nvPr/>
        </p:nvSpPr>
        <p:spPr>
          <a:xfrm>
            <a:off x="1347470" y="1330960"/>
            <a:ext cx="4957637"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3800" b="0" i="0" u="none" strike="noStrike" kern="1200" cap="none" spc="0" normalizeH="0" baseline="0" noProof="0" dirty="0">
                <a:ln>
                  <a:noFill/>
                </a:ln>
                <a:solidFill>
                  <a:prstClr val="black">
                    <a:lumMod val="85000"/>
                    <a:lumOff val="15000"/>
                  </a:prstClr>
                </a:solidFill>
                <a:effectLst/>
                <a:uLnTx/>
                <a:uFillTx/>
                <a:latin typeface="Segoe UI Semibold" panose="020B0702040204020203" charset="0"/>
                <a:ea typeface="汉仪细简黑简" panose="00020600040101010101" charset="-122"/>
                <a:cs typeface="Segoe UI Semibold" panose="020B0702040204020203" charset="0"/>
                <a:sym typeface="+mn-ea"/>
              </a:rPr>
              <a:t>04</a:t>
            </a:r>
          </a:p>
        </p:txBody>
      </p:sp>
      <p:sp>
        <p:nvSpPr>
          <p:cNvPr id="28" name="文本框 27"/>
          <p:cNvSpPr txBox="1"/>
          <p:nvPr/>
        </p:nvSpPr>
        <p:spPr>
          <a:xfrm>
            <a:off x="1347469" y="3193415"/>
            <a:ext cx="7062883" cy="751840"/>
          </a:xfrm>
          <a:prstGeom prst="rect">
            <a:avLst/>
          </a:prstGeom>
          <a:noFill/>
        </p:spPr>
        <p:txBody>
          <a:bodyPr anchor="ctr"/>
          <a:lstStyle/>
          <a:p>
            <a:r>
              <a:rPr lang="en-US" altLang="zh-CN" sz="2400" b="1" dirty="0"/>
              <a:t>(1) Posttest and Delay Posttest Results and Discussion</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71D0367-918D-436A-A165-E28226D59459}" type="slidenum">
              <a:rPr kumimoji="0" lang="en-US" sz="1200" b="0" i="0" u="none" strike="noStrike" kern="1200" cap="none" spc="0" normalizeH="0" baseline="0" noProof="0" smtClean="0">
                <a:ln>
                  <a:noFill/>
                </a:ln>
                <a:solidFill>
                  <a:prstClr val="black">
                    <a:tint val="75000"/>
                  </a:prstClr>
                </a:solidFill>
                <a:effectLst/>
                <a:uLnTx/>
                <a:uFillTx/>
                <a:latin typeface="Calibri" panose="020F0702030404030204"/>
                <a:ea typeface="+mn-ea"/>
                <a:cs typeface="+mn-cs"/>
              </a:rPr>
              <a:t>19</a:t>
            </a:fld>
            <a:endParaRPr kumimoji="0" lang="en-US" sz="1200" b="0" i="0" u="none" strike="noStrike" kern="1200" cap="none" spc="0" normalizeH="0" baseline="0" noProof="0">
              <a:ln>
                <a:noFill/>
              </a:ln>
              <a:solidFill>
                <a:prstClr val="black">
                  <a:tint val="75000"/>
                </a:prstClr>
              </a:solidFill>
              <a:effectLst/>
              <a:uLnTx/>
              <a:uFillTx/>
              <a:latin typeface="Calibri" panose="020F0702030404030204"/>
              <a:ea typeface="+mn-ea"/>
              <a:cs typeface="+mn-cs"/>
            </a:endParaRPr>
          </a:p>
        </p:txBody>
      </p:sp>
      <p:sp>
        <p:nvSpPr>
          <p:cNvPr id="3" name="Title 1"/>
          <p:cNvSpPr txBox="1"/>
          <p:nvPr/>
        </p:nvSpPr>
        <p:spPr>
          <a:xfrm>
            <a:off x="534429" y="325956"/>
            <a:ext cx="8046308" cy="812165"/>
          </a:xfrm>
          <a:prstGeom prst="rect">
            <a:avLst/>
          </a:prstGeom>
        </p:spPr>
        <p:txBody>
          <a:bodyPr/>
          <a:lstStyle>
            <a:lvl1pPr algn="l" defTabSz="914400" rtl="0" eaLnBrk="1" latinLnBrk="0" hangingPunct="1">
              <a:lnSpc>
                <a:spcPct val="90000"/>
              </a:lnSpc>
              <a:spcBef>
                <a:spcPct val="0"/>
              </a:spcBef>
              <a:buNone/>
              <a:defRPr sz="2800" b="1" kern="1200">
                <a:solidFill>
                  <a:srgbClr val="002060"/>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600" b="1" i="0" u="none" strike="noStrike" kern="1200" cap="none" spc="0" normalizeH="0" baseline="0" noProof="0" dirty="0">
                <a:ln>
                  <a:noFill/>
                </a:ln>
                <a:solidFill>
                  <a:srgbClr val="002060"/>
                </a:solidFill>
                <a:effectLst/>
                <a:uLnTx/>
                <a:uFillTx/>
                <a:latin typeface="Calibri" panose="020F0702030404030204"/>
                <a:ea typeface="等线 Light" pitchFamily="2" charset="-122"/>
                <a:cs typeface="+mj-cs"/>
              </a:rPr>
              <a:t>Results-posttest </a:t>
            </a:r>
            <a:endParaRPr kumimoji="0" lang="zh-CN" altLang="en-US" sz="3600" b="1" i="0" u="none" strike="noStrike" kern="1200" cap="none" spc="0" normalizeH="0" baseline="0" noProof="0" dirty="0">
              <a:ln>
                <a:noFill/>
              </a:ln>
              <a:solidFill>
                <a:srgbClr val="002060"/>
              </a:solidFill>
              <a:effectLst/>
              <a:uLnTx/>
              <a:uFillTx/>
              <a:latin typeface="Calibri" panose="020F0702030404030204"/>
              <a:ea typeface="等线 Light" pitchFamily="2" charset="-122"/>
              <a:cs typeface="+mj-cs"/>
            </a:endParaRPr>
          </a:p>
        </p:txBody>
      </p:sp>
      <p:sp>
        <p:nvSpPr>
          <p:cNvPr id="4" name="内容占位符 2"/>
          <p:cNvSpPr txBox="1"/>
          <p:nvPr/>
        </p:nvSpPr>
        <p:spPr>
          <a:xfrm>
            <a:off x="468313" y="1660083"/>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90204" pitchFamily="34" charset="0"/>
              <a:buChar char="•"/>
              <a:defRPr/>
            </a:pPr>
            <a:r>
              <a:rPr kumimoji="0" lang="en-CA" altLang="zh-CN" sz="2800" b="0"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rPr>
              <a:t>Normality Test: Kolmogorov-Smirnov/Shapiro-Wilk</a:t>
            </a:r>
            <a:endParaRPr kumimoji="1" lang="zh-CN" altLang="en-US" sz="2800" b="0"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endParaRPr>
          </a:p>
        </p:txBody>
      </p:sp>
      <p:sp>
        <p:nvSpPr>
          <p:cNvPr id="5" name="文本框 6"/>
          <p:cNvSpPr txBox="1"/>
          <p:nvPr/>
        </p:nvSpPr>
        <p:spPr>
          <a:xfrm>
            <a:off x="8672512" y="2884429"/>
            <a:ext cx="2915443"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CA" altLang="zh-CN" sz="1800" b="1"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rPr>
              <a:t>Test Results:</a:t>
            </a:r>
          </a:p>
          <a:p>
            <a:pPr marL="0" marR="0" lvl="0" indent="0" algn="l" defTabSz="914400" rtl="0" eaLnBrk="1" fontAlgn="auto" latinLnBrk="0" hangingPunct="1">
              <a:lnSpc>
                <a:spcPct val="100000"/>
              </a:lnSpc>
              <a:spcBef>
                <a:spcPts val="0"/>
              </a:spcBef>
              <a:spcAft>
                <a:spcPts val="0"/>
              </a:spcAft>
              <a:buClrTx/>
              <a:buSzTx/>
              <a:buFont typeface="Arial" panose="020B0604020202090204" pitchFamily="34" charset="0"/>
              <a:buChar char="•"/>
              <a:defRPr/>
            </a:pPr>
            <a:r>
              <a:rPr kumimoji="0" lang="en-CA" altLang="zh-CN" sz="1800" b="1"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rPr>
              <a:t>K-S Test Statistic</a:t>
            </a:r>
            <a:r>
              <a:rPr kumimoji="0" lang="en-CA" altLang="zh-CN" sz="1800" b="0"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rPr>
              <a:t>: 0.2</a:t>
            </a:r>
            <a:r>
              <a:rPr kumimoji="0" lang="en-US" altLang="zh-CN" sz="1800" b="0"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rPr>
              <a:t>42</a:t>
            </a:r>
            <a:endParaRPr kumimoji="0" lang="en-CA" altLang="zh-CN" sz="1800" b="0"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90204" pitchFamily="34" charset="0"/>
              <a:buChar char="•"/>
              <a:defRPr/>
            </a:pPr>
            <a:r>
              <a:rPr kumimoji="0" lang="en-CA" altLang="zh-CN" sz="1800" b="1"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rPr>
              <a:t>p-value (</a:t>
            </a:r>
            <a:r>
              <a:rPr kumimoji="0" lang="en-CA" altLang="zh-CN" sz="1800" b="1" i="0" u="none" strike="noStrike" kern="1200" cap="none" spc="0" normalizeH="0" baseline="0" noProof="0" dirty="0" err="1">
                <a:ln>
                  <a:noFill/>
                </a:ln>
                <a:solidFill>
                  <a:prstClr val="black"/>
                </a:solidFill>
                <a:effectLst/>
                <a:uLnTx/>
                <a:uFillTx/>
                <a:latin typeface="Calibri" panose="020F0702030404030204"/>
                <a:ea typeface="等线" panose="02010600030101010101" pitchFamily="2" charset="-122"/>
                <a:cs typeface="Calibri" panose="020F0702030404030204" pitchFamily="34" charset="0"/>
              </a:rPr>
              <a:t>Asymp</a:t>
            </a:r>
            <a:r>
              <a:rPr kumimoji="0" lang="en-CA" altLang="zh-CN" sz="1800" b="1"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rPr>
              <a:t>. Sig)</a:t>
            </a:r>
            <a:r>
              <a:rPr kumimoji="0" lang="en-CA" altLang="zh-CN" sz="1800" b="0"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rPr>
              <a:t>:.000</a:t>
            </a:r>
          </a:p>
          <a:p>
            <a:pPr marL="0" marR="0" lvl="0" indent="0" algn="l" defTabSz="914400" rtl="0" eaLnBrk="1" fontAlgn="auto" latinLnBrk="0" hangingPunct="1">
              <a:lnSpc>
                <a:spcPct val="100000"/>
              </a:lnSpc>
              <a:spcBef>
                <a:spcPts val="0"/>
              </a:spcBef>
              <a:spcAft>
                <a:spcPts val="0"/>
              </a:spcAft>
              <a:buClrTx/>
              <a:buSzTx/>
              <a:buFont typeface="Arial" panose="020B0604020202090204" pitchFamily="34" charset="0"/>
              <a:buChar char="•"/>
              <a:defRPr/>
            </a:pPr>
            <a:endParaRPr kumimoji="0" lang="en-CA" altLang="zh-CN" sz="1800" b="0"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90204" pitchFamily="34" charset="0"/>
              <a:buChar char="•"/>
              <a:defRPr/>
            </a:pPr>
            <a:r>
              <a:rPr kumimoji="0" lang="en-CA" altLang="zh-CN" sz="1800" b="1"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rPr>
              <a:t>S-W Test Statistic</a:t>
            </a:r>
            <a:r>
              <a:rPr kumimoji="0" lang="en-CA" altLang="zh-CN" sz="1800" b="0"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rPr>
              <a:t>: 0.89</a:t>
            </a:r>
            <a:r>
              <a:rPr kumimoji="0" lang="en-US" altLang="zh-CN" sz="1800" b="0"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rPr>
              <a:t>5</a:t>
            </a:r>
            <a:endParaRPr kumimoji="0" lang="en-CA" altLang="zh-CN" sz="1800" b="0"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90204" pitchFamily="34" charset="0"/>
              <a:buChar char="•"/>
              <a:defRPr/>
            </a:pPr>
            <a:r>
              <a:rPr kumimoji="0" lang="en-CA" altLang="zh-CN" sz="1800" b="1"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rPr>
              <a:t>p-value:</a:t>
            </a:r>
            <a:r>
              <a:rPr kumimoji="0" lang="en-CA" altLang="zh-CN" sz="1800" b="0"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rPr>
              <a:t>.001</a:t>
            </a:r>
          </a:p>
        </p:txBody>
      </p:sp>
      <p:sp>
        <p:nvSpPr>
          <p:cNvPr id="6" name="文本框 7"/>
          <p:cNvSpPr txBox="1"/>
          <p:nvPr/>
        </p:nvSpPr>
        <p:spPr>
          <a:xfrm>
            <a:off x="6092142" y="5059021"/>
            <a:ext cx="6099858"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CA" altLang="zh-CN" sz="1800" b="0"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rPr>
              <a:t>Since the </a:t>
            </a:r>
            <a:r>
              <a:rPr kumimoji="0" lang="en-CA" altLang="zh-CN" sz="1800" b="1"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rPr>
              <a:t>p-value &lt; .05</a:t>
            </a:r>
            <a:r>
              <a:rPr kumimoji="0" lang="en-CA" altLang="zh-CN" sz="1800" b="0"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rPr>
              <a:t>, the data </a:t>
            </a:r>
            <a:r>
              <a:rPr kumimoji="0" lang="en-CA" altLang="zh-CN" sz="1800" b="1"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rPr>
              <a:t>does not follow a normal distribution</a:t>
            </a:r>
            <a:r>
              <a:rPr kumimoji="0" lang="en-CA" altLang="zh-CN" sz="1800" b="0"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rPr>
              <a:t>. </a:t>
            </a:r>
            <a:r>
              <a:rPr kumimoji="0" lang="en-US" altLang="zh-CN" sz="1800" b="1"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rPr>
              <a:t>N</a:t>
            </a:r>
            <a:r>
              <a:rPr kumimoji="0" lang="en-CA" altLang="zh-CN" sz="1800" b="1"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mn-cs"/>
              </a:rPr>
              <a:t>on-parametric tests</a:t>
            </a:r>
            <a:r>
              <a:rPr kumimoji="0" lang="en-CA" altLang="zh-CN" sz="1800" b="0"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mn-cs"/>
              </a:rPr>
              <a:t> </a:t>
            </a:r>
            <a:r>
              <a:rPr kumimoji="0" lang="en-CA" altLang="zh-CN" sz="1800" b="0"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rPr>
              <a:t>will be used in further analysis.</a:t>
            </a:r>
            <a:endParaRPr kumimoji="0" lang="zh-CN" altLang="en-US" sz="1800" b="0"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endParaRPr>
          </a:p>
        </p:txBody>
      </p:sp>
      <p:sp>
        <p:nvSpPr>
          <p:cNvPr id="7" name="文本框 9"/>
          <p:cNvSpPr txBox="1"/>
          <p:nvPr/>
        </p:nvSpPr>
        <p:spPr>
          <a:xfrm>
            <a:off x="8672513" y="1312394"/>
            <a:ext cx="2915443"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CA" altLang="zh-CN" sz="1800" b="1"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rPr>
              <a:t>Sample Size (N): 4</a:t>
            </a:r>
            <a:r>
              <a:rPr kumimoji="0" lang="en-US" altLang="zh-CN" sz="1800" b="1"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rPr>
              <a:t>4</a:t>
            </a:r>
            <a:endParaRPr kumimoji="0" lang="en-CA" altLang="zh-CN" sz="1800" b="1"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CA" altLang="zh-CN" sz="1800" b="1"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rPr>
              <a:t>Tests Used:</a:t>
            </a:r>
          </a:p>
          <a:p>
            <a:pPr marL="0" marR="0" lvl="0" indent="0" algn="l" defTabSz="914400" rtl="0" eaLnBrk="1" fontAlgn="auto" latinLnBrk="0" hangingPunct="1">
              <a:lnSpc>
                <a:spcPct val="100000"/>
              </a:lnSpc>
              <a:spcBef>
                <a:spcPts val="0"/>
              </a:spcBef>
              <a:spcAft>
                <a:spcPts val="0"/>
              </a:spcAft>
              <a:buClrTx/>
              <a:buSzTx/>
              <a:buFontTx/>
              <a:buNone/>
              <a:defRPr/>
            </a:pPr>
            <a:r>
              <a:rPr kumimoji="0" lang="en-CA" altLang="zh-CN" sz="1800" b="1"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rPr>
              <a:t>Kolmogorov-Smirnov</a:t>
            </a:r>
          </a:p>
          <a:p>
            <a:pPr marL="0" marR="0" lvl="0" indent="0" algn="l" defTabSz="914400" rtl="0" eaLnBrk="1" fontAlgn="auto" latinLnBrk="0" hangingPunct="1">
              <a:lnSpc>
                <a:spcPct val="100000"/>
              </a:lnSpc>
              <a:spcBef>
                <a:spcPts val="0"/>
              </a:spcBef>
              <a:spcAft>
                <a:spcPts val="0"/>
              </a:spcAft>
              <a:buClrTx/>
              <a:buSzTx/>
              <a:buFontTx/>
              <a:buNone/>
              <a:defRPr/>
            </a:pPr>
            <a:r>
              <a:rPr kumimoji="0" lang="en-CA" altLang="zh-CN" sz="1800" b="1"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rPr>
              <a:t>Shapiro-Wilk</a:t>
            </a:r>
            <a:endParaRPr kumimoji="0" lang="zh-CN" altLang="en-US" sz="1800" b="1"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endParaRPr>
          </a:p>
        </p:txBody>
      </p:sp>
      <p:pic>
        <p:nvPicPr>
          <p:cNvPr id="9" name="图片 8"/>
          <p:cNvPicPr>
            <a:picLocks noChangeAspect="1"/>
          </p:cNvPicPr>
          <p:nvPr/>
        </p:nvPicPr>
        <p:blipFill>
          <a:blip r:embed="rId2"/>
          <a:stretch>
            <a:fillRect/>
          </a:stretch>
        </p:blipFill>
        <p:spPr>
          <a:xfrm>
            <a:off x="468313" y="2172694"/>
            <a:ext cx="7970364" cy="288632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028"/>
            <a:ext cx="10515600" cy="1325563"/>
          </a:xfrm>
        </p:spPr>
        <p:txBody>
          <a:bodyPr>
            <a:normAutofit/>
          </a:bodyPr>
          <a:lstStyle/>
          <a:p>
            <a:r>
              <a:rPr lang="en-US" sz="3600" dirty="0"/>
              <a:t>O</a:t>
            </a:r>
            <a:r>
              <a:rPr lang="en-US" altLang="zh-CN" sz="3600" dirty="0"/>
              <a:t>verview</a:t>
            </a:r>
            <a:endParaRPr lang="en-US" sz="3600" dirty="0"/>
          </a:p>
        </p:txBody>
      </p:sp>
      <p:sp>
        <p:nvSpPr>
          <p:cNvPr id="3" name="Content Placeholder 2"/>
          <p:cNvSpPr>
            <a:spLocks noGrp="1"/>
          </p:cNvSpPr>
          <p:nvPr>
            <p:ph idx="1"/>
          </p:nvPr>
        </p:nvSpPr>
        <p:spPr>
          <a:xfrm>
            <a:off x="838200" y="1129555"/>
            <a:ext cx="10515600" cy="2117738"/>
          </a:xfrm>
        </p:spPr>
        <p:txBody>
          <a:bodyPr>
            <a:noAutofit/>
          </a:bodyPr>
          <a:lstStyle/>
          <a:p>
            <a:endParaRPr lang="en-US" altLang="zh-CN" sz="2400" dirty="0"/>
          </a:p>
          <a:p>
            <a:r>
              <a:rPr lang="en-US" altLang="zh-CN" sz="2400" dirty="0"/>
              <a:t>Introduction</a:t>
            </a:r>
          </a:p>
          <a:p>
            <a:r>
              <a:rPr lang="en-US" altLang="zh-CN" sz="2400" dirty="0"/>
              <a:t>Literature Review</a:t>
            </a:r>
          </a:p>
          <a:p>
            <a:r>
              <a:rPr lang="en-US" altLang="zh-CN" sz="2400" dirty="0"/>
              <a:t>Methodology</a:t>
            </a:r>
          </a:p>
          <a:p>
            <a:r>
              <a:rPr lang="en-US" altLang="zh-CN" sz="2400" dirty="0"/>
              <a:t>Results and Discussion </a:t>
            </a:r>
          </a:p>
          <a:p>
            <a:r>
              <a:rPr lang="en-US" altLang="zh-CN" sz="2400" dirty="0"/>
              <a:t>Implications (and Take-away) </a:t>
            </a:r>
          </a:p>
        </p:txBody>
      </p:sp>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71D0367-918D-436A-A165-E28226D59459}" type="slidenum">
              <a:rPr kumimoji="0" lang="en-US" sz="1200" b="0" i="0" u="none" strike="noStrike" kern="1200" cap="none" spc="0" normalizeH="0" baseline="0" noProof="0" smtClean="0">
                <a:ln>
                  <a:noFill/>
                </a:ln>
                <a:solidFill>
                  <a:prstClr val="black">
                    <a:tint val="75000"/>
                  </a:prstClr>
                </a:solidFill>
                <a:effectLst/>
                <a:uLnTx/>
                <a:uFillTx/>
                <a:latin typeface="Calibri" panose="020F0702030404030204"/>
                <a:ea typeface="+mn-ea"/>
                <a:cs typeface="+mn-cs"/>
              </a:rPr>
              <a:t>2</a:t>
            </a:fld>
            <a:endParaRPr kumimoji="0" lang="en-US" sz="1200" b="0" i="0" u="none" strike="noStrike" kern="1200" cap="none" spc="0" normalizeH="0" baseline="0" noProof="0">
              <a:ln>
                <a:noFill/>
              </a:ln>
              <a:solidFill>
                <a:prstClr val="black">
                  <a:tint val="75000"/>
                </a:prstClr>
              </a:solidFill>
              <a:effectLst/>
              <a:uLnTx/>
              <a:uFillTx/>
              <a:latin typeface="Calibri" panose="020F0702030404030204"/>
              <a:ea typeface="+mn-ea"/>
              <a:cs typeface="+mn-cs"/>
            </a:endParaRPr>
          </a:p>
        </p:txBody>
      </p:sp>
      <p:sp>
        <p:nvSpPr>
          <p:cNvPr id="6" name="Content Placeholder 2"/>
          <p:cNvSpPr txBox="1"/>
          <p:nvPr/>
        </p:nvSpPr>
        <p:spPr>
          <a:xfrm>
            <a:off x="838200" y="4658066"/>
            <a:ext cx="10972800" cy="18557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90204" pitchFamily="34" charset="0"/>
              <a:buChar char="•"/>
              <a:defRPr/>
            </a:pPr>
            <a:endParaRPr kumimoji="0" lang="en-US" sz="2800" b="0" i="0" u="none" strike="noStrike" kern="1200" cap="none" spc="0" normalizeH="0" baseline="0" noProof="0" dirty="0">
              <a:ln>
                <a:noFill/>
              </a:ln>
              <a:solidFill>
                <a:prstClr val="black"/>
              </a:solidFill>
              <a:effectLst/>
              <a:uLnTx/>
              <a:uFillTx/>
              <a:latin typeface="Calibri" panose="020F0702030404030204"/>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896593" y="601321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71D0367-918D-436A-A165-E28226D59459}" type="slidenum">
              <a:rPr kumimoji="0" lang="en-US" sz="1200" b="0" i="0" u="none" strike="noStrike" kern="1200" cap="none" spc="0" normalizeH="0" baseline="0" noProof="0" smtClean="0">
                <a:ln>
                  <a:noFill/>
                </a:ln>
                <a:solidFill>
                  <a:prstClr val="black">
                    <a:tint val="75000"/>
                  </a:prstClr>
                </a:solidFill>
                <a:effectLst/>
                <a:uLnTx/>
                <a:uFillTx/>
                <a:latin typeface="Calibri" panose="020F0702030404030204"/>
                <a:ea typeface="+mn-ea"/>
                <a:cs typeface="+mn-cs"/>
              </a:rPr>
              <a:t>20</a:t>
            </a:fld>
            <a:endParaRPr kumimoji="0" lang="en-US" sz="1200" b="0" i="0" u="none" strike="noStrike" kern="1200" cap="none" spc="0" normalizeH="0" baseline="0" noProof="0">
              <a:ln>
                <a:noFill/>
              </a:ln>
              <a:solidFill>
                <a:prstClr val="black">
                  <a:tint val="75000"/>
                </a:prstClr>
              </a:solidFill>
              <a:effectLst/>
              <a:uLnTx/>
              <a:uFillTx/>
              <a:latin typeface="Calibri" panose="020F0702030404030204"/>
              <a:ea typeface="+mn-ea"/>
              <a:cs typeface="+mn-cs"/>
            </a:endParaRPr>
          </a:p>
        </p:txBody>
      </p:sp>
      <p:sp>
        <p:nvSpPr>
          <p:cNvPr id="4" name="内容占位符 2"/>
          <p:cNvSpPr txBox="1"/>
          <p:nvPr/>
        </p:nvSpPr>
        <p:spPr>
          <a:xfrm>
            <a:off x="666993" y="148248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90204" pitchFamily="34" charset="0"/>
              <a:buChar char="•"/>
              <a:defRPr/>
            </a:pPr>
            <a:r>
              <a:rPr kumimoji="0" lang="en-CA" altLang="zh-CN" sz="2800" b="0"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rPr>
              <a:t>Non-Parametric Test: Mann-Whitney U Test</a:t>
            </a:r>
            <a:endParaRPr kumimoji="1" lang="zh-CN" altLang="en-US" sz="2800" b="0"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endParaRPr>
          </a:p>
        </p:txBody>
      </p:sp>
      <p:sp>
        <p:nvSpPr>
          <p:cNvPr id="5" name="文本框 10"/>
          <p:cNvSpPr txBox="1"/>
          <p:nvPr/>
        </p:nvSpPr>
        <p:spPr>
          <a:xfrm>
            <a:off x="7109269" y="2724837"/>
            <a:ext cx="4073323"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CA" altLang="zh-CN" sz="1800" b="1"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rPr>
              <a:t>Mann-Whitney U</a:t>
            </a:r>
            <a:r>
              <a:rPr kumimoji="0" lang="en-CA" altLang="zh-CN" sz="1800" b="0"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rPr>
              <a:t>: 1</a:t>
            </a:r>
            <a:r>
              <a:rPr kumimoji="0" lang="en-US" altLang="zh-CN" sz="1800" b="0"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rPr>
              <a:t>48</a:t>
            </a:r>
            <a:r>
              <a:rPr kumimoji="0" lang="en-CA" altLang="zh-CN" sz="1800" b="0"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rPr>
              <a:t>.</a:t>
            </a:r>
            <a:r>
              <a:rPr kumimoji="0" lang="en-US" altLang="zh-CN" sz="1800" b="0"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rPr>
              <a:t>5</a:t>
            </a:r>
            <a:r>
              <a:rPr kumimoji="0" lang="en-CA" altLang="zh-CN" sz="1800" b="0"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rPr>
              <a:t>00</a:t>
            </a:r>
          </a:p>
          <a:p>
            <a:pPr marL="0" marR="0" lvl="0" indent="0" algn="l" defTabSz="914400" rtl="0" eaLnBrk="1" fontAlgn="auto" latinLnBrk="0" hangingPunct="1">
              <a:lnSpc>
                <a:spcPct val="100000"/>
              </a:lnSpc>
              <a:spcBef>
                <a:spcPts val="0"/>
              </a:spcBef>
              <a:spcAft>
                <a:spcPts val="0"/>
              </a:spcAft>
              <a:buClrTx/>
              <a:buSzTx/>
              <a:buFontTx/>
              <a:buNone/>
              <a:defRPr/>
            </a:pPr>
            <a:r>
              <a:rPr kumimoji="0" lang="en-CA" altLang="zh-CN" sz="1800" b="1"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rPr>
              <a:t>Wilcoxon W</a:t>
            </a:r>
            <a:r>
              <a:rPr kumimoji="0" lang="en-CA" altLang="zh-CN" sz="1800" b="0"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rPr>
              <a:t>: 3</a:t>
            </a:r>
            <a:r>
              <a:rPr kumimoji="0" lang="en-US" altLang="zh-CN" sz="1800" b="0"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rPr>
              <a:t>58</a:t>
            </a:r>
            <a:r>
              <a:rPr kumimoji="0" lang="en-CA" altLang="zh-CN" sz="1800" b="0"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rPr>
              <a:t>.</a:t>
            </a:r>
            <a:r>
              <a:rPr kumimoji="0" lang="en-US" altLang="zh-CN" sz="1800" b="0"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rPr>
              <a:t>5</a:t>
            </a:r>
            <a:r>
              <a:rPr kumimoji="0" lang="en-CA" altLang="zh-CN" sz="1800" b="0"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rPr>
              <a:t>00</a:t>
            </a:r>
          </a:p>
          <a:p>
            <a:pPr marL="0" marR="0" lvl="0" indent="0" algn="l" defTabSz="914400" rtl="0" eaLnBrk="1" fontAlgn="auto" latinLnBrk="0" hangingPunct="1">
              <a:lnSpc>
                <a:spcPct val="100000"/>
              </a:lnSpc>
              <a:spcBef>
                <a:spcPts val="0"/>
              </a:spcBef>
              <a:spcAft>
                <a:spcPts val="0"/>
              </a:spcAft>
              <a:buClrTx/>
              <a:buSzTx/>
              <a:buFontTx/>
              <a:buNone/>
              <a:defRPr/>
            </a:pPr>
            <a:r>
              <a:rPr kumimoji="0" lang="en-CA" altLang="zh-CN" sz="1800" b="1"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rPr>
              <a:t>Z</a:t>
            </a:r>
            <a:r>
              <a:rPr kumimoji="0" lang="en-CA" altLang="zh-CN" sz="1800" b="0"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rPr>
              <a:t>: -2.</a:t>
            </a:r>
            <a:r>
              <a:rPr kumimoji="0" lang="en-US" altLang="zh-CN" sz="1800" b="0"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rPr>
              <a:t>234</a:t>
            </a:r>
            <a:endParaRPr kumimoji="0" lang="en-CA" altLang="zh-CN" sz="1800" b="0"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CA" altLang="zh-CN" sz="1800" b="1"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rPr>
              <a:t>p-value (</a:t>
            </a:r>
            <a:r>
              <a:rPr kumimoji="0" lang="en-CA" altLang="zh-CN" sz="1800" b="1" i="0" u="none" strike="noStrike" kern="1200" cap="none" spc="0" normalizeH="0" baseline="0" noProof="0" dirty="0" err="1">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rPr>
              <a:t>Asymp</a:t>
            </a:r>
            <a:r>
              <a:rPr kumimoji="0" lang="en-CA" altLang="zh-CN" sz="1800" b="1"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rPr>
              <a:t>. Sig 2-tailed)</a:t>
            </a:r>
            <a:r>
              <a:rPr kumimoji="0" lang="en-CA" altLang="zh-CN" sz="1800" b="0"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rPr>
              <a:t>:.0</a:t>
            </a:r>
            <a:r>
              <a:rPr kumimoji="0" lang="en-US" altLang="zh-CN" sz="1800" b="0"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rPr>
              <a:t>25</a:t>
            </a:r>
            <a:endParaRPr kumimoji="0" lang="zh-CN" altLang="en-US" sz="1800" b="0"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endParaRPr>
          </a:p>
        </p:txBody>
      </p:sp>
      <p:sp>
        <p:nvSpPr>
          <p:cNvPr id="6" name="文本框 14"/>
          <p:cNvSpPr txBox="1"/>
          <p:nvPr/>
        </p:nvSpPr>
        <p:spPr>
          <a:xfrm>
            <a:off x="6267208" y="5187492"/>
            <a:ext cx="609985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CA" altLang="zh-CN" sz="1800" b="1"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rPr>
              <a:t>P</a:t>
            </a:r>
            <a:r>
              <a:rPr kumimoji="0" lang="zh-CN" altLang="en-US" sz="1800" b="1"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rPr>
              <a:t>（</a:t>
            </a:r>
            <a:r>
              <a:rPr kumimoji="0" lang="en-US" altLang="zh-CN" sz="1800" b="1"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rPr>
              <a:t>.025</a:t>
            </a:r>
            <a:r>
              <a:rPr kumimoji="0" lang="zh-CN" altLang="en-US" sz="1800" b="1"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rPr>
              <a:t>）</a:t>
            </a:r>
            <a:r>
              <a:rPr kumimoji="0" lang="en-CA" altLang="zh-CN" sz="1800" b="1"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rPr>
              <a:t> &lt; .05</a:t>
            </a:r>
            <a:r>
              <a:rPr kumimoji="0" lang="zh-CN" altLang="en-US" sz="1800" b="1"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rPr>
              <a:t>：</a:t>
            </a:r>
            <a:r>
              <a:rPr kumimoji="0" lang="en-CA" altLang="zh-CN" sz="1800" b="1"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rPr>
              <a:t>a significant difference in final grades between the EGB and CG groups</a:t>
            </a:r>
            <a:endParaRPr kumimoji="0" lang="zh-CN" altLang="en-US" sz="1800" b="0"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mn-cs"/>
            </a:endParaRPr>
          </a:p>
        </p:txBody>
      </p:sp>
      <p:sp>
        <p:nvSpPr>
          <p:cNvPr id="7" name="Title 1"/>
          <p:cNvSpPr txBox="1"/>
          <p:nvPr/>
        </p:nvSpPr>
        <p:spPr>
          <a:xfrm>
            <a:off x="534429" y="325956"/>
            <a:ext cx="8046308" cy="812165"/>
          </a:xfrm>
          <a:prstGeom prst="rect">
            <a:avLst/>
          </a:prstGeom>
        </p:spPr>
        <p:txBody>
          <a:bodyPr/>
          <a:lstStyle>
            <a:lvl1pPr algn="l" defTabSz="914400" rtl="0" eaLnBrk="1" latinLnBrk="0" hangingPunct="1">
              <a:lnSpc>
                <a:spcPct val="90000"/>
              </a:lnSpc>
              <a:spcBef>
                <a:spcPct val="0"/>
              </a:spcBef>
              <a:buNone/>
              <a:defRPr sz="2800" b="1" kern="1200">
                <a:solidFill>
                  <a:srgbClr val="002060"/>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600" b="1" i="0" u="none" strike="noStrike" kern="1200" cap="none" spc="0" normalizeH="0" baseline="0" noProof="0" dirty="0">
                <a:ln>
                  <a:noFill/>
                </a:ln>
                <a:solidFill>
                  <a:srgbClr val="002060"/>
                </a:solidFill>
                <a:effectLst/>
                <a:uLnTx/>
                <a:uFillTx/>
                <a:latin typeface="Calibri" panose="020F0702030404030204"/>
                <a:ea typeface="等线 Light" pitchFamily="2" charset="-122"/>
                <a:cs typeface="+mj-cs"/>
              </a:rPr>
              <a:t>Results-posttest  </a:t>
            </a:r>
            <a:endParaRPr kumimoji="0" lang="zh-CN" altLang="en-US" sz="3600" b="1" i="0" u="none" strike="noStrike" kern="1200" cap="none" spc="0" normalizeH="0" baseline="0" noProof="0" dirty="0">
              <a:ln>
                <a:noFill/>
              </a:ln>
              <a:solidFill>
                <a:srgbClr val="002060"/>
              </a:solidFill>
              <a:effectLst/>
              <a:uLnTx/>
              <a:uFillTx/>
              <a:latin typeface="Calibri" panose="020F0702030404030204"/>
              <a:ea typeface="等线 Light" pitchFamily="2" charset="-122"/>
              <a:cs typeface="+mj-cs"/>
            </a:endParaRPr>
          </a:p>
        </p:txBody>
      </p:sp>
      <p:pic>
        <p:nvPicPr>
          <p:cNvPr id="8" name="图片 7"/>
          <p:cNvPicPr>
            <a:picLocks noChangeAspect="1"/>
          </p:cNvPicPr>
          <p:nvPr/>
        </p:nvPicPr>
        <p:blipFill>
          <a:blip r:embed="rId2"/>
          <a:stretch>
            <a:fillRect/>
          </a:stretch>
        </p:blipFill>
        <p:spPr>
          <a:xfrm>
            <a:off x="947318" y="2036658"/>
            <a:ext cx="5148682" cy="458453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71D0367-918D-436A-A165-E28226D59459}" type="slidenum">
              <a:rPr kumimoji="0" lang="en-US" sz="1200" b="0" i="0" u="none" strike="noStrike" kern="1200" cap="none" spc="0" normalizeH="0" baseline="0" noProof="0" smtClean="0">
                <a:ln>
                  <a:noFill/>
                </a:ln>
                <a:solidFill>
                  <a:prstClr val="black">
                    <a:tint val="75000"/>
                  </a:prstClr>
                </a:solidFill>
                <a:effectLst/>
                <a:uLnTx/>
                <a:uFillTx/>
                <a:latin typeface="Calibri" panose="020F0702030404030204"/>
                <a:ea typeface="+mn-ea"/>
                <a:cs typeface="+mn-cs"/>
              </a:rPr>
              <a:t>21</a:t>
            </a:fld>
            <a:endParaRPr kumimoji="0" lang="en-US" sz="1200" b="0" i="0" u="none" strike="noStrike" kern="1200" cap="none" spc="0" normalizeH="0" baseline="0" noProof="0">
              <a:ln>
                <a:noFill/>
              </a:ln>
              <a:solidFill>
                <a:prstClr val="black">
                  <a:tint val="75000"/>
                </a:prstClr>
              </a:solidFill>
              <a:effectLst/>
              <a:uLnTx/>
              <a:uFillTx/>
              <a:latin typeface="Calibri" panose="020F0702030404030204"/>
              <a:ea typeface="+mn-ea"/>
              <a:cs typeface="+mn-cs"/>
            </a:endParaRPr>
          </a:p>
        </p:txBody>
      </p:sp>
      <p:sp>
        <p:nvSpPr>
          <p:cNvPr id="3" name="Title 1"/>
          <p:cNvSpPr txBox="1"/>
          <p:nvPr/>
        </p:nvSpPr>
        <p:spPr>
          <a:xfrm>
            <a:off x="534429" y="325956"/>
            <a:ext cx="8046308" cy="812165"/>
          </a:xfrm>
          <a:prstGeom prst="rect">
            <a:avLst/>
          </a:prstGeom>
        </p:spPr>
        <p:txBody>
          <a:bodyPr/>
          <a:lstStyle>
            <a:lvl1pPr algn="l" defTabSz="914400" rtl="0" eaLnBrk="1" latinLnBrk="0" hangingPunct="1">
              <a:lnSpc>
                <a:spcPct val="90000"/>
              </a:lnSpc>
              <a:spcBef>
                <a:spcPct val="0"/>
              </a:spcBef>
              <a:buNone/>
              <a:defRPr sz="2800" b="1" kern="1200">
                <a:solidFill>
                  <a:srgbClr val="002060"/>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600" b="1" i="0" u="none" strike="noStrike" kern="1200" cap="none" spc="0" normalizeH="0" baseline="0" noProof="0" dirty="0">
                <a:ln>
                  <a:noFill/>
                </a:ln>
                <a:solidFill>
                  <a:srgbClr val="002060"/>
                </a:solidFill>
                <a:effectLst/>
                <a:uLnTx/>
                <a:uFillTx/>
                <a:latin typeface="Calibri" panose="020F0702030404030204"/>
                <a:ea typeface="等线 Light" pitchFamily="2" charset="-122"/>
                <a:cs typeface="+mj-cs"/>
              </a:rPr>
              <a:t>Results-delayed posttest </a:t>
            </a:r>
            <a:endParaRPr kumimoji="0" lang="zh-CN" altLang="en-US" sz="3600" b="1" i="0" u="none" strike="noStrike" kern="1200" cap="none" spc="0" normalizeH="0" baseline="0" noProof="0" dirty="0">
              <a:ln>
                <a:noFill/>
              </a:ln>
              <a:solidFill>
                <a:srgbClr val="002060"/>
              </a:solidFill>
              <a:effectLst/>
              <a:uLnTx/>
              <a:uFillTx/>
              <a:latin typeface="Calibri" panose="020F0702030404030204"/>
              <a:ea typeface="等线 Light" pitchFamily="2" charset="-122"/>
              <a:cs typeface="+mj-cs"/>
            </a:endParaRPr>
          </a:p>
        </p:txBody>
      </p:sp>
      <p:sp>
        <p:nvSpPr>
          <p:cNvPr id="4" name="内容占位符 2"/>
          <p:cNvSpPr txBox="1"/>
          <p:nvPr/>
        </p:nvSpPr>
        <p:spPr>
          <a:xfrm>
            <a:off x="468313" y="1660083"/>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90204" pitchFamily="34" charset="0"/>
              <a:buChar char="•"/>
              <a:defRPr/>
            </a:pPr>
            <a:r>
              <a:rPr kumimoji="0" lang="en-CA" altLang="zh-CN" sz="2800" b="0" i="0" u="none" strike="noStrike" kern="1200" cap="none" spc="0" normalizeH="0" baseline="0" noProof="0">
                <a:ln>
                  <a:noFill/>
                </a:ln>
                <a:solidFill>
                  <a:prstClr val="black"/>
                </a:solidFill>
                <a:effectLst/>
                <a:uLnTx/>
                <a:uFillTx/>
                <a:latin typeface="Calibri" panose="020F0702030404030204"/>
                <a:ea typeface="等线" panose="02010600030101010101" pitchFamily="2" charset="-122"/>
                <a:cs typeface="Calibri" panose="020F0702030404030204" pitchFamily="34" charset="0"/>
              </a:rPr>
              <a:t>Normality Test: Kolmogorov-Smirnov/Shapiro-Wilk</a:t>
            </a:r>
            <a:endParaRPr kumimoji="1" lang="zh-CN" altLang="en-US" sz="2800" b="0"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endParaRPr>
          </a:p>
        </p:txBody>
      </p:sp>
      <p:sp>
        <p:nvSpPr>
          <p:cNvPr id="5" name="文本框 6"/>
          <p:cNvSpPr txBox="1"/>
          <p:nvPr/>
        </p:nvSpPr>
        <p:spPr>
          <a:xfrm>
            <a:off x="8672512" y="2884429"/>
            <a:ext cx="2915443"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CA" altLang="zh-CN" sz="1800" b="1"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rPr>
              <a:t>Test Results:</a:t>
            </a:r>
          </a:p>
          <a:p>
            <a:pPr marL="0" marR="0" lvl="0" indent="0" algn="l" defTabSz="914400" rtl="0" eaLnBrk="1" fontAlgn="auto" latinLnBrk="0" hangingPunct="1">
              <a:lnSpc>
                <a:spcPct val="100000"/>
              </a:lnSpc>
              <a:spcBef>
                <a:spcPts val="0"/>
              </a:spcBef>
              <a:spcAft>
                <a:spcPts val="0"/>
              </a:spcAft>
              <a:buClrTx/>
              <a:buSzTx/>
              <a:buFont typeface="Arial" panose="020B0604020202090204" pitchFamily="34" charset="0"/>
              <a:buChar char="•"/>
              <a:defRPr/>
            </a:pPr>
            <a:r>
              <a:rPr kumimoji="0" lang="en-CA" altLang="zh-CN" sz="1800" b="1"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rPr>
              <a:t>K-S Test Statistic</a:t>
            </a:r>
            <a:r>
              <a:rPr kumimoji="0" lang="en-CA" altLang="zh-CN" sz="1800" b="0"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rPr>
              <a:t>: 0.2</a:t>
            </a:r>
            <a:r>
              <a:rPr kumimoji="0" lang="en-US" altLang="zh-CN" sz="1800" b="0"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rPr>
              <a:t>12</a:t>
            </a:r>
            <a:endParaRPr kumimoji="0" lang="en-CA" altLang="zh-CN" sz="1800" b="0"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90204" pitchFamily="34" charset="0"/>
              <a:buChar char="•"/>
              <a:defRPr/>
            </a:pPr>
            <a:r>
              <a:rPr kumimoji="0" lang="en-CA" altLang="zh-CN" sz="1800" b="1"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rPr>
              <a:t>p-value (</a:t>
            </a:r>
            <a:r>
              <a:rPr kumimoji="0" lang="en-CA" altLang="zh-CN" sz="1800" b="1" i="0" u="none" strike="noStrike" kern="1200" cap="none" spc="0" normalizeH="0" baseline="0" noProof="0" dirty="0" err="1">
                <a:ln>
                  <a:noFill/>
                </a:ln>
                <a:solidFill>
                  <a:prstClr val="black"/>
                </a:solidFill>
                <a:effectLst/>
                <a:uLnTx/>
                <a:uFillTx/>
                <a:latin typeface="Calibri" panose="020F0702030404030204"/>
                <a:ea typeface="等线" panose="02010600030101010101" pitchFamily="2" charset="-122"/>
                <a:cs typeface="Calibri" panose="020F0702030404030204" pitchFamily="34" charset="0"/>
              </a:rPr>
              <a:t>Asymp</a:t>
            </a:r>
            <a:r>
              <a:rPr kumimoji="0" lang="en-CA" altLang="zh-CN" sz="1800" b="1"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rPr>
              <a:t>. Sig)</a:t>
            </a:r>
            <a:r>
              <a:rPr kumimoji="0" lang="en-CA" altLang="zh-CN" sz="1800" b="0"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rPr>
              <a:t>:.000</a:t>
            </a:r>
          </a:p>
          <a:p>
            <a:pPr marL="0" marR="0" lvl="0" indent="0" algn="l" defTabSz="914400" rtl="0" eaLnBrk="1" fontAlgn="auto" latinLnBrk="0" hangingPunct="1">
              <a:lnSpc>
                <a:spcPct val="100000"/>
              </a:lnSpc>
              <a:spcBef>
                <a:spcPts val="0"/>
              </a:spcBef>
              <a:spcAft>
                <a:spcPts val="0"/>
              </a:spcAft>
              <a:buClrTx/>
              <a:buSzTx/>
              <a:buFont typeface="Arial" panose="020B0604020202090204" pitchFamily="34" charset="0"/>
              <a:buChar char="•"/>
              <a:defRPr/>
            </a:pPr>
            <a:endParaRPr kumimoji="0" lang="en-CA" altLang="zh-CN" sz="1800" b="0"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90204" pitchFamily="34" charset="0"/>
              <a:buChar char="•"/>
              <a:defRPr/>
            </a:pPr>
            <a:r>
              <a:rPr kumimoji="0" lang="en-CA" altLang="zh-CN" sz="1800" b="1"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rPr>
              <a:t>S-W Test Statistic</a:t>
            </a:r>
            <a:r>
              <a:rPr kumimoji="0" lang="en-CA" altLang="zh-CN" sz="1800" b="0"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rPr>
              <a:t>: 0.881</a:t>
            </a:r>
          </a:p>
          <a:p>
            <a:pPr marL="0" marR="0" lvl="0" indent="0" algn="l" defTabSz="914400" rtl="0" eaLnBrk="1" fontAlgn="auto" latinLnBrk="0" hangingPunct="1">
              <a:lnSpc>
                <a:spcPct val="100000"/>
              </a:lnSpc>
              <a:spcBef>
                <a:spcPts val="0"/>
              </a:spcBef>
              <a:spcAft>
                <a:spcPts val="0"/>
              </a:spcAft>
              <a:buClrTx/>
              <a:buSzTx/>
              <a:buFont typeface="Arial" panose="020B0604020202090204" pitchFamily="34" charset="0"/>
              <a:buChar char="•"/>
              <a:defRPr/>
            </a:pPr>
            <a:r>
              <a:rPr kumimoji="0" lang="en-CA" altLang="zh-CN" sz="1800" b="1"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rPr>
              <a:t>p-value:</a:t>
            </a:r>
            <a:r>
              <a:rPr kumimoji="0" lang="en-CA" altLang="zh-CN" sz="1800" b="0"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rPr>
              <a:t>.000</a:t>
            </a:r>
          </a:p>
        </p:txBody>
      </p:sp>
      <p:sp>
        <p:nvSpPr>
          <p:cNvPr id="6" name="文本框 7"/>
          <p:cNvSpPr txBox="1"/>
          <p:nvPr/>
        </p:nvSpPr>
        <p:spPr>
          <a:xfrm>
            <a:off x="6092142" y="5059021"/>
            <a:ext cx="6099858"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CA" altLang="zh-CN" sz="1800" b="0"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rPr>
              <a:t>Since the </a:t>
            </a:r>
            <a:r>
              <a:rPr kumimoji="0" lang="en-CA" altLang="zh-CN" sz="1800" b="1"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rPr>
              <a:t>p-value &lt; .05</a:t>
            </a:r>
            <a:r>
              <a:rPr kumimoji="0" lang="en-CA" altLang="zh-CN" sz="1800" b="0"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rPr>
              <a:t>, the data </a:t>
            </a:r>
            <a:r>
              <a:rPr kumimoji="0" lang="en-CA" altLang="zh-CN" sz="1800" b="1"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rPr>
              <a:t>does not follow a normal distribution</a:t>
            </a:r>
            <a:r>
              <a:rPr kumimoji="0" lang="en-CA" altLang="zh-CN" sz="1800" b="0"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rPr>
              <a:t>. </a:t>
            </a:r>
            <a:r>
              <a:rPr kumimoji="0" lang="en-US" altLang="zh-CN" sz="1800" b="1"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rPr>
              <a:t>N</a:t>
            </a:r>
            <a:r>
              <a:rPr kumimoji="0" lang="en-CA" altLang="zh-CN" sz="1800" b="1"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mn-cs"/>
              </a:rPr>
              <a:t>on-parametric tests</a:t>
            </a:r>
            <a:r>
              <a:rPr kumimoji="0" lang="en-CA" altLang="zh-CN" sz="1800" b="0"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mn-cs"/>
              </a:rPr>
              <a:t> </a:t>
            </a:r>
            <a:r>
              <a:rPr kumimoji="0" lang="en-CA" altLang="zh-CN" sz="1800" b="0"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rPr>
              <a:t>will be used in further analysis.</a:t>
            </a:r>
            <a:endParaRPr kumimoji="0" lang="zh-CN" altLang="en-US" sz="1800" b="0"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endParaRPr>
          </a:p>
        </p:txBody>
      </p:sp>
      <p:sp>
        <p:nvSpPr>
          <p:cNvPr id="7" name="文本框 9"/>
          <p:cNvSpPr txBox="1"/>
          <p:nvPr/>
        </p:nvSpPr>
        <p:spPr>
          <a:xfrm>
            <a:off x="8672513" y="1312394"/>
            <a:ext cx="2915443"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CA" altLang="zh-CN" sz="1800" b="1"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rPr>
              <a:t>Sample Size (N): 4</a:t>
            </a:r>
            <a:r>
              <a:rPr kumimoji="0" lang="en-US" altLang="zh-CN" sz="1800" b="1"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rPr>
              <a:t>4</a:t>
            </a:r>
            <a:endParaRPr kumimoji="0" lang="en-CA" altLang="zh-CN" sz="1800" b="1"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CA" altLang="zh-CN" sz="1800" b="1"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rPr>
              <a:t>Tests Used:</a:t>
            </a:r>
          </a:p>
          <a:p>
            <a:pPr marL="0" marR="0" lvl="0" indent="0" algn="l" defTabSz="914400" rtl="0" eaLnBrk="1" fontAlgn="auto" latinLnBrk="0" hangingPunct="1">
              <a:lnSpc>
                <a:spcPct val="100000"/>
              </a:lnSpc>
              <a:spcBef>
                <a:spcPts val="0"/>
              </a:spcBef>
              <a:spcAft>
                <a:spcPts val="0"/>
              </a:spcAft>
              <a:buClrTx/>
              <a:buSzTx/>
              <a:buFontTx/>
              <a:buNone/>
              <a:defRPr/>
            </a:pPr>
            <a:r>
              <a:rPr kumimoji="0" lang="en-CA" altLang="zh-CN" sz="1800" b="1"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rPr>
              <a:t>Kolmogorov-Smirnov</a:t>
            </a:r>
          </a:p>
          <a:p>
            <a:pPr marL="0" marR="0" lvl="0" indent="0" algn="l" defTabSz="914400" rtl="0" eaLnBrk="1" fontAlgn="auto" latinLnBrk="0" hangingPunct="1">
              <a:lnSpc>
                <a:spcPct val="100000"/>
              </a:lnSpc>
              <a:spcBef>
                <a:spcPts val="0"/>
              </a:spcBef>
              <a:spcAft>
                <a:spcPts val="0"/>
              </a:spcAft>
              <a:buClrTx/>
              <a:buSzTx/>
              <a:buFontTx/>
              <a:buNone/>
              <a:defRPr/>
            </a:pPr>
            <a:r>
              <a:rPr kumimoji="0" lang="en-CA" altLang="zh-CN" sz="1800" b="1"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rPr>
              <a:t>Shapiro-Wilk</a:t>
            </a:r>
            <a:endParaRPr kumimoji="0" lang="zh-CN" altLang="en-US" sz="1800" b="1"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Calibri" panose="020F0702030404030204" pitchFamily="34" charset="0"/>
            </a:endParaRPr>
          </a:p>
        </p:txBody>
      </p:sp>
      <p:pic>
        <p:nvPicPr>
          <p:cNvPr id="8" name="图片 7"/>
          <p:cNvPicPr>
            <a:picLocks noChangeAspect="1"/>
          </p:cNvPicPr>
          <p:nvPr/>
        </p:nvPicPr>
        <p:blipFill>
          <a:blip r:embed="rId2"/>
          <a:stretch>
            <a:fillRect/>
          </a:stretch>
        </p:blipFill>
        <p:spPr>
          <a:xfrm>
            <a:off x="534429" y="2301449"/>
            <a:ext cx="7534040" cy="257032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896593" y="601321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71D0367-918D-436A-A165-E28226D59459}" type="slidenum">
              <a:rPr kumimoji="0" lang="en-US" sz="1200" b="0" i="0" u="none" strike="noStrike" kern="1200" cap="none" spc="0" normalizeH="0" baseline="0" noProof="0" smtClean="0">
                <a:ln>
                  <a:noFill/>
                </a:ln>
                <a:solidFill>
                  <a:prstClr val="black">
                    <a:tint val="75000"/>
                  </a:prstClr>
                </a:solidFill>
                <a:effectLst/>
                <a:uLnTx/>
                <a:uFillTx/>
                <a:latin typeface="Calibri" panose="020F0702030404030204"/>
                <a:ea typeface="+mn-ea"/>
                <a:cs typeface="+mn-cs"/>
              </a:rPr>
              <a:t>22</a:t>
            </a:fld>
            <a:endParaRPr kumimoji="0" lang="en-US" sz="1200" b="0" i="0" u="none" strike="noStrike" kern="1200" cap="none" spc="0" normalizeH="0" baseline="0" noProof="0">
              <a:ln>
                <a:noFill/>
              </a:ln>
              <a:solidFill>
                <a:prstClr val="black">
                  <a:tint val="75000"/>
                </a:prstClr>
              </a:solidFill>
              <a:effectLst/>
              <a:uLnTx/>
              <a:uFillTx/>
              <a:latin typeface="Calibri" panose="020F0702030404030204"/>
              <a:ea typeface="+mn-ea"/>
              <a:cs typeface="+mn-cs"/>
            </a:endParaRPr>
          </a:p>
        </p:txBody>
      </p:sp>
      <p:sp>
        <p:nvSpPr>
          <p:cNvPr id="4" name="内容占位符 2"/>
          <p:cNvSpPr txBox="1"/>
          <p:nvPr/>
        </p:nvSpPr>
        <p:spPr>
          <a:xfrm>
            <a:off x="666993" y="148248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90204" pitchFamily="34" charset="0"/>
              <a:buChar char="•"/>
              <a:defRPr/>
            </a:pPr>
            <a:r>
              <a:rPr kumimoji="0" lang="en-CA" altLang="zh-CN" sz="2800" b="0"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rPr>
              <a:t>Non-Parametric Test: Mann-Whitney U Test</a:t>
            </a:r>
            <a:endParaRPr kumimoji="1" lang="zh-CN" altLang="en-US" sz="2800" b="0"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endParaRPr>
          </a:p>
        </p:txBody>
      </p:sp>
      <p:sp>
        <p:nvSpPr>
          <p:cNvPr id="5" name="文本框 10"/>
          <p:cNvSpPr txBox="1"/>
          <p:nvPr/>
        </p:nvSpPr>
        <p:spPr>
          <a:xfrm>
            <a:off x="7109269" y="2724837"/>
            <a:ext cx="4073323"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CA" altLang="zh-CN" sz="1800" b="1"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rPr>
              <a:t>Mann-Whitney U</a:t>
            </a:r>
            <a:r>
              <a:rPr kumimoji="0" lang="en-CA" altLang="zh-CN" sz="1800" b="0"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rPr>
              <a:t>: 204.00</a:t>
            </a:r>
          </a:p>
          <a:p>
            <a:pPr marL="0" marR="0" lvl="0" indent="0" algn="l" defTabSz="914400" rtl="0" eaLnBrk="1" fontAlgn="auto" latinLnBrk="0" hangingPunct="1">
              <a:lnSpc>
                <a:spcPct val="100000"/>
              </a:lnSpc>
              <a:spcBef>
                <a:spcPts val="0"/>
              </a:spcBef>
              <a:spcAft>
                <a:spcPts val="0"/>
              </a:spcAft>
              <a:buClrTx/>
              <a:buSzTx/>
              <a:buFontTx/>
              <a:buNone/>
              <a:defRPr/>
            </a:pPr>
            <a:r>
              <a:rPr kumimoji="0" lang="en-CA" altLang="zh-CN" sz="1800" b="1"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rPr>
              <a:t>Wilcoxon W</a:t>
            </a:r>
            <a:r>
              <a:rPr kumimoji="0" lang="en-CA" altLang="zh-CN" sz="1800" b="0"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rPr>
              <a:t>: 414.</a:t>
            </a:r>
            <a:r>
              <a:rPr kumimoji="0" lang="en-US" altLang="zh-CN" sz="1800" b="0"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rPr>
              <a:t>0</a:t>
            </a:r>
            <a:r>
              <a:rPr kumimoji="0" lang="en-CA" altLang="zh-CN" sz="1800" b="0"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rPr>
              <a:t>00</a:t>
            </a:r>
          </a:p>
          <a:p>
            <a:pPr marL="0" marR="0" lvl="0" indent="0" algn="l" defTabSz="914400" rtl="0" eaLnBrk="1" fontAlgn="auto" latinLnBrk="0" hangingPunct="1">
              <a:lnSpc>
                <a:spcPct val="100000"/>
              </a:lnSpc>
              <a:spcBef>
                <a:spcPts val="0"/>
              </a:spcBef>
              <a:spcAft>
                <a:spcPts val="0"/>
              </a:spcAft>
              <a:buClrTx/>
              <a:buSzTx/>
              <a:buFontTx/>
              <a:buNone/>
              <a:defRPr/>
            </a:pPr>
            <a:r>
              <a:rPr kumimoji="0" lang="en-CA" altLang="zh-CN" sz="1800" b="1"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rPr>
              <a:t>Z</a:t>
            </a:r>
            <a:r>
              <a:rPr kumimoji="0" lang="en-CA" altLang="zh-CN" sz="1800" b="0"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rPr>
              <a:t>: -.</a:t>
            </a:r>
            <a:r>
              <a:rPr kumimoji="0" lang="en-US" altLang="zh-CN" sz="1800" b="0"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rPr>
              <a:t>887</a:t>
            </a:r>
            <a:endParaRPr kumimoji="0" lang="en-CA" altLang="zh-CN" sz="1800" b="0"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CA" altLang="zh-CN" sz="1800" b="1"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rPr>
              <a:t>p-value (</a:t>
            </a:r>
            <a:r>
              <a:rPr kumimoji="0" lang="en-CA" altLang="zh-CN" sz="1800" b="1" i="0" u="none" strike="noStrike" kern="1200" cap="none" spc="0" normalizeH="0" baseline="0" noProof="0" dirty="0" err="1">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rPr>
              <a:t>Asymp</a:t>
            </a:r>
            <a:r>
              <a:rPr kumimoji="0" lang="en-CA" altLang="zh-CN" sz="1800" b="1"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rPr>
              <a:t>. Sig 2-tailed)</a:t>
            </a:r>
            <a:r>
              <a:rPr kumimoji="0" lang="en-CA" altLang="zh-CN" sz="1800" b="0"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rPr>
              <a:t>: .375</a:t>
            </a:r>
            <a:endParaRPr kumimoji="0" lang="zh-CN" altLang="en-US" sz="1800" b="0"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endParaRPr>
          </a:p>
        </p:txBody>
      </p:sp>
      <p:sp>
        <p:nvSpPr>
          <p:cNvPr id="6" name="文本框 14"/>
          <p:cNvSpPr txBox="1"/>
          <p:nvPr/>
        </p:nvSpPr>
        <p:spPr>
          <a:xfrm>
            <a:off x="6267208" y="5187492"/>
            <a:ext cx="609985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CA" altLang="zh-CN" sz="1800" b="1"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rPr>
              <a:t>P</a:t>
            </a:r>
            <a:r>
              <a:rPr kumimoji="0" lang="zh-CN" altLang="en-US" sz="1800" b="1"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rPr>
              <a:t>（</a:t>
            </a:r>
            <a:r>
              <a:rPr kumimoji="0" lang="en-US" altLang="zh-CN" sz="1800" b="1"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rPr>
              <a:t>.375</a:t>
            </a:r>
            <a:r>
              <a:rPr kumimoji="0" lang="zh-CN" altLang="en-US" sz="1800" b="1"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rPr>
              <a:t>）</a:t>
            </a:r>
            <a:r>
              <a:rPr kumimoji="0" lang="en-CA" altLang="zh-CN" sz="1800" b="1"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rPr>
              <a:t> &gt; .05</a:t>
            </a:r>
            <a:r>
              <a:rPr kumimoji="0" lang="zh-CN" altLang="en-US" sz="1800" b="1"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rPr>
              <a:t>：</a:t>
            </a:r>
            <a:r>
              <a:rPr kumimoji="0" lang="en-CA" altLang="zh-CN" sz="1800" b="1"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rPr>
              <a:t>no significant difference in final grades between the EGB and CG groups</a:t>
            </a:r>
            <a:endParaRPr kumimoji="0" lang="zh-CN" altLang="en-US" sz="1800" b="0"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mn-cs"/>
            </a:endParaRPr>
          </a:p>
        </p:txBody>
      </p:sp>
      <p:sp>
        <p:nvSpPr>
          <p:cNvPr id="7" name="Title 1"/>
          <p:cNvSpPr txBox="1"/>
          <p:nvPr/>
        </p:nvSpPr>
        <p:spPr>
          <a:xfrm>
            <a:off x="534429" y="325956"/>
            <a:ext cx="8046308" cy="812165"/>
          </a:xfrm>
          <a:prstGeom prst="rect">
            <a:avLst/>
          </a:prstGeom>
        </p:spPr>
        <p:txBody>
          <a:bodyPr/>
          <a:lstStyle>
            <a:lvl1pPr algn="l" defTabSz="914400" rtl="0" eaLnBrk="1" latinLnBrk="0" hangingPunct="1">
              <a:lnSpc>
                <a:spcPct val="90000"/>
              </a:lnSpc>
              <a:spcBef>
                <a:spcPct val="0"/>
              </a:spcBef>
              <a:buNone/>
              <a:defRPr sz="2800" b="1" kern="1200">
                <a:solidFill>
                  <a:srgbClr val="002060"/>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600" b="1" i="0" u="none" strike="noStrike" kern="1200" cap="none" spc="0" normalizeH="0" baseline="0" noProof="0" dirty="0">
                <a:ln>
                  <a:noFill/>
                </a:ln>
                <a:solidFill>
                  <a:srgbClr val="002060"/>
                </a:solidFill>
                <a:effectLst/>
                <a:uLnTx/>
                <a:uFillTx/>
                <a:latin typeface="Calibri" panose="020F0702030404030204"/>
                <a:ea typeface="等线 Light" pitchFamily="2" charset="-122"/>
                <a:cs typeface="+mj-cs"/>
              </a:rPr>
              <a:t>Results-delayed posttest  </a:t>
            </a:r>
            <a:endParaRPr kumimoji="0" lang="zh-CN" altLang="en-US" sz="3600" b="1" i="0" u="none" strike="noStrike" kern="1200" cap="none" spc="0" normalizeH="0" baseline="0" noProof="0" dirty="0">
              <a:ln>
                <a:noFill/>
              </a:ln>
              <a:solidFill>
                <a:srgbClr val="002060"/>
              </a:solidFill>
              <a:effectLst/>
              <a:uLnTx/>
              <a:uFillTx/>
              <a:latin typeface="Calibri" panose="020F0702030404030204"/>
              <a:ea typeface="等线 Light" pitchFamily="2" charset="-122"/>
              <a:cs typeface="+mj-cs"/>
            </a:endParaRPr>
          </a:p>
        </p:txBody>
      </p:sp>
      <p:pic>
        <p:nvPicPr>
          <p:cNvPr id="9" name="图片 8"/>
          <p:cNvPicPr>
            <a:picLocks noChangeAspect="1"/>
          </p:cNvPicPr>
          <p:nvPr/>
        </p:nvPicPr>
        <p:blipFill>
          <a:blip r:embed="rId2"/>
          <a:stretch>
            <a:fillRect/>
          </a:stretch>
        </p:blipFill>
        <p:spPr>
          <a:xfrm>
            <a:off x="697647" y="2015800"/>
            <a:ext cx="4855568" cy="451624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1D0367-918D-436A-A165-E28226D59459}" type="slidenum">
              <a:rPr kumimoji="0" lang="en-US" sz="1200" b="0" i="0" u="none" strike="noStrike" kern="1200" cap="none" spc="0" normalizeH="0" baseline="0" noProof="0" smtClean="0">
                <a:ln>
                  <a:noFill/>
                </a:ln>
                <a:solidFill>
                  <a:prstClr val="black">
                    <a:tint val="75000"/>
                  </a:prstClr>
                </a:solidFill>
                <a:effectLst/>
                <a:uLnTx/>
                <a:uFillTx/>
                <a:latin typeface="Calibri" panose="020F07020304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702030404030204"/>
              <a:ea typeface="+mn-ea"/>
              <a:cs typeface="+mn-cs"/>
            </a:endParaRPr>
          </a:p>
        </p:txBody>
      </p:sp>
      <p:sp>
        <p:nvSpPr>
          <p:cNvPr id="3" name="Title 1"/>
          <p:cNvSpPr txBox="1"/>
          <p:nvPr/>
        </p:nvSpPr>
        <p:spPr>
          <a:xfrm>
            <a:off x="534429" y="325956"/>
            <a:ext cx="8046308" cy="812165"/>
          </a:xfrm>
          <a:prstGeom prst="rect">
            <a:avLst/>
          </a:prstGeom>
        </p:spPr>
        <p:txBody>
          <a:bodyPr/>
          <a:lstStyle>
            <a:lvl1pPr algn="l" defTabSz="914400" rtl="0" eaLnBrk="1" latinLnBrk="0" hangingPunct="1">
              <a:lnSpc>
                <a:spcPct val="90000"/>
              </a:lnSpc>
              <a:spcBef>
                <a:spcPct val="0"/>
              </a:spcBef>
              <a:buNone/>
              <a:defRPr sz="2800" b="1" kern="1200">
                <a:solidFill>
                  <a:srgbClr val="002060"/>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3600" b="1" i="0" u="none" strike="noStrike" kern="1200" cap="none" spc="0" normalizeH="0" baseline="0" noProof="0" dirty="0">
                <a:ln>
                  <a:noFill/>
                </a:ln>
                <a:solidFill>
                  <a:srgbClr val="002060"/>
                </a:solidFill>
                <a:effectLst/>
                <a:uLnTx/>
                <a:uFillTx/>
                <a:latin typeface="Calibri" panose="020F0702030404030204"/>
                <a:ea typeface="等线 Light" pitchFamily="2" charset="-122"/>
                <a:cs typeface="+mj-cs"/>
              </a:rPr>
              <a:t>Discussion </a:t>
            </a:r>
            <a:endParaRPr kumimoji="0" lang="zh-CN" altLang="en-US" sz="3600" b="1" i="0" u="none" strike="noStrike" kern="1200" cap="none" spc="0" normalizeH="0" baseline="0" noProof="0" dirty="0">
              <a:ln>
                <a:noFill/>
              </a:ln>
              <a:solidFill>
                <a:srgbClr val="002060"/>
              </a:solidFill>
              <a:effectLst/>
              <a:uLnTx/>
              <a:uFillTx/>
              <a:latin typeface="Calibri" panose="020F0702030404030204"/>
              <a:ea typeface="等线 Light" pitchFamily="2" charset="-122"/>
              <a:cs typeface="+mj-cs"/>
            </a:endParaRPr>
          </a:p>
        </p:txBody>
      </p:sp>
      <p:sp>
        <p:nvSpPr>
          <p:cNvPr id="4" name="文本框 3"/>
          <p:cNvSpPr txBox="1"/>
          <p:nvPr/>
        </p:nvSpPr>
        <p:spPr>
          <a:xfrm>
            <a:off x="577042" y="978332"/>
            <a:ext cx="6335272" cy="3481081"/>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Calibri" panose="020F0702030404030204"/>
                <a:ea typeface="DengXian" pitchFamily="2" charset="-122"/>
                <a:cs typeface="Calibri" panose="020F0702030404030204" pitchFamily="34" charset="0"/>
              </a:rPr>
              <a:t>1. Post-test Performance: </a:t>
            </a:r>
          </a:p>
          <a:p>
            <a:pPr marL="342900" marR="0" lvl="0" indent="-342900" algn="l" defTabSz="914400" rtl="0" eaLnBrk="1" fontAlgn="auto" latinLnBrk="0" hangingPunct="1">
              <a:lnSpc>
                <a:spcPct val="107000"/>
              </a:lnSpc>
              <a:spcBef>
                <a:spcPts val="0"/>
              </a:spcBef>
              <a:spcAft>
                <a:spcPts val="600"/>
              </a:spcAft>
              <a:buClrTx/>
              <a:buSzTx/>
              <a:buFont typeface="Arial" panose="020B0604020202090204" pitchFamily="34" charset="0"/>
              <a:buChar char="•"/>
              <a:tabLst/>
              <a:defRPr/>
            </a:pPr>
            <a:r>
              <a:rPr kumimoji="0" lang="en-US" altLang="zh-CN" sz="2400" b="0" i="0" u="none" strike="noStrike" kern="1200" cap="none" spc="0" normalizeH="0" baseline="0" noProof="0" dirty="0">
                <a:ln>
                  <a:noFill/>
                </a:ln>
                <a:solidFill>
                  <a:srgbClr val="FF0000"/>
                </a:solidFill>
                <a:effectLst/>
                <a:uLnTx/>
                <a:uFillTx/>
                <a:latin typeface="Calibri" panose="020F0702030404030204" pitchFamily="34" charset="0"/>
                <a:ea typeface="DengXian" pitchFamily="2" charset="-122"/>
                <a:cs typeface="Calibri" panose="020F0702030404030204" pitchFamily="34" charset="0"/>
              </a:rPr>
              <a:t>Experimental Group (CA-DA) &gt; Control Group </a:t>
            </a:r>
          </a:p>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altLang="zh-CN" sz="2000" b="1" i="0" u="none" strike="noStrike" kern="1200" cap="none" spc="0" normalizeH="0" baseline="0" noProof="0" dirty="0">
                <a:ln>
                  <a:noFill/>
                </a:ln>
                <a:solidFill>
                  <a:prstClr val="black"/>
                </a:solidFill>
                <a:effectLst/>
                <a:uLnTx/>
                <a:uFillTx/>
                <a:latin typeface="Calibri" panose="020F0702030404030204" pitchFamily="34" charset="0"/>
                <a:ea typeface="DengXian" pitchFamily="2" charset="-122"/>
                <a:cs typeface="Calibri" panose="020F0702030404030204" pitchFamily="34" charset="0"/>
              </a:rPr>
              <a:t> 1) ZPD (Zone of Proximal Development theory)</a:t>
            </a:r>
          </a:p>
          <a:p>
            <a:pPr marL="342900" marR="0" lvl="0" indent="-342900" algn="l" defTabSz="914400" rtl="0" eaLnBrk="1" fontAlgn="auto" latinLnBrk="0" hangingPunct="1">
              <a:lnSpc>
                <a:spcPct val="107000"/>
              </a:lnSpc>
              <a:spcBef>
                <a:spcPts val="0"/>
              </a:spcBef>
              <a:spcAft>
                <a:spcPts val="600"/>
              </a:spcAft>
              <a:buClrTx/>
              <a:buSzTx/>
              <a:buFont typeface="Arial" panose="020B0604020202090204" pitchFamily="34" charset="0"/>
              <a:buChar char="•"/>
              <a:tabLst/>
              <a:defRPr/>
            </a:pPr>
            <a:r>
              <a:rPr kumimoji="0" lang="en-US" altLang="zh-CN" sz="2000" b="0" i="0" u="none" strike="noStrike" kern="1200" cap="none" spc="0" normalizeH="0" baseline="0" noProof="0" dirty="0">
                <a:ln>
                  <a:noFill/>
                </a:ln>
                <a:solidFill>
                  <a:prstClr val="black"/>
                </a:solidFill>
                <a:effectLst/>
                <a:uLnTx/>
                <a:uFillTx/>
                <a:latin typeface="Calibri" panose="020F0702030404030204" pitchFamily="34" charset="0"/>
                <a:ea typeface="DengXian" pitchFamily="2" charset="-122"/>
                <a:cs typeface="Calibri" panose="020F0702030404030204" pitchFamily="34" charset="0"/>
              </a:rPr>
              <a:t>Gap between </a:t>
            </a:r>
            <a:r>
              <a:rPr kumimoji="0" lang="en-US" altLang="zh-CN" sz="2000" b="0" i="0" u="sng" strike="noStrike" kern="1200" cap="none" spc="0" normalizeH="0" baseline="0" noProof="0" dirty="0">
                <a:ln>
                  <a:noFill/>
                </a:ln>
                <a:solidFill>
                  <a:prstClr val="black"/>
                </a:solidFill>
                <a:effectLst/>
                <a:uLnTx/>
                <a:uFillTx/>
                <a:latin typeface="Calibri" panose="020F0702030404030204" pitchFamily="34" charset="0"/>
                <a:ea typeface="DengXian" pitchFamily="2" charset="-122"/>
                <a:cs typeface="Calibri" panose="020F0702030404030204" pitchFamily="34" charset="0"/>
              </a:rPr>
              <a:t>actual development level </a:t>
            </a:r>
            <a:r>
              <a:rPr kumimoji="0" lang="en-US" altLang="zh-CN" sz="2000" b="0" i="0" u="none" strike="noStrike" kern="1200" cap="none" spc="0" normalizeH="0" baseline="0" noProof="0" dirty="0">
                <a:ln>
                  <a:noFill/>
                </a:ln>
                <a:solidFill>
                  <a:prstClr val="black"/>
                </a:solidFill>
                <a:effectLst/>
                <a:uLnTx/>
                <a:uFillTx/>
                <a:latin typeface="Calibri" panose="020F0702030404030204" pitchFamily="34" charset="0"/>
                <a:ea typeface="DengXian" pitchFamily="2" charset="-122"/>
                <a:cs typeface="Calibri" panose="020F0702030404030204" pitchFamily="34" charset="0"/>
              </a:rPr>
              <a:t>and </a:t>
            </a:r>
            <a:r>
              <a:rPr kumimoji="0" lang="en-US" altLang="zh-CN" sz="2000" b="0" i="0" u="sng" strike="noStrike" kern="1200" cap="none" spc="0" normalizeH="0" baseline="0" noProof="0" dirty="0">
                <a:ln>
                  <a:noFill/>
                </a:ln>
                <a:solidFill>
                  <a:prstClr val="black"/>
                </a:solidFill>
                <a:effectLst/>
                <a:uLnTx/>
                <a:uFillTx/>
                <a:latin typeface="Calibri" panose="020F0702030404030204" pitchFamily="34" charset="0"/>
                <a:ea typeface="DengXian" pitchFamily="2" charset="-122"/>
                <a:cs typeface="Calibri" panose="020F0702030404030204" pitchFamily="34" charset="0"/>
              </a:rPr>
              <a:t>potential development level </a:t>
            </a:r>
            <a:r>
              <a:rPr kumimoji="0" lang="en-US" altLang="zh-CN" sz="2000" b="0" i="0" u="none" strike="noStrike" kern="1200" cap="none" spc="0" normalizeH="0" baseline="0" noProof="0" dirty="0">
                <a:ln>
                  <a:noFill/>
                </a:ln>
                <a:solidFill>
                  <a:prstClr val="black"/>
                </a:solidFill>
                <a:effectLst/>
                <a:uLnTx/>
                <a:uFillTx/>
                <a:latin typeface="Calibri" panose="020F0702030404030204" pitchFamily="34" charset="0"/>
                <a:ea typeface="DengXian" pitchFamily="2" charset="-122"/>
                <a:cs typeface="Calibri" panose="020F0702030404030204" pitchFamily="34" charset="0"/>
              </a:rPr>
              <a:t>(Vygotsky, 1978)</a:t>
            </a:r>
          </a:p>
          <a:p>
            <a:pPr marL="800100" marR="0" lvl="1" indent="-342900" algn="l" defTabSz="914400" rtl="0" eaLnBrk="1" fontAlgn="auto" latinLnBrk="0" hangingPunct="1">
              <a:lnSpc>
                <a:spcPct val="107000"/>
              </a:lnSpc>
              <a:spcBef>
                <a:spcPts val="0"/>
              </a:spcBef>
              <a:spcAft>
                <a:spcPts val="600"/>
              </a:spcAft>
              <a:buClrTx/>
              <a:buSzTx/>
              <a:buFont typeface="Arial" panose="020B0604020202090204" pitchFamily="34" charset="0"/>
              <a:buChar char="•"/>
              <a:tabLst/>
              <a:defRPr/>
            </a:pPr>
            <a:r>
              <a:rPr kumimoji="0" lang="en-US" altLang="zh-CN" sz="2000" b="0" i="0" u="none" strike="noStrike" kern="1200" cap="none" spc="0" normalizeH="0" baseline="0" noProof="0" dirty="0">
                <a:ln>
                  <a:noFill/>
                </a:ln>
                <a:solidFill>
                  <a:prstClr val="black"/>
                </a:solidFill>
                <a:effectLst/>
                <a:uLnTx/>
                <a:uFillTx/>
                <a:latin typeface="Calibri" panose="020F0702030404030204" pitchFamily="34" charset="0"/>
                <a:ea typeface="DengXian" pitchFamily="2" charset="-122"/>
                <a:cs typeface="Calibri" panose="020F0702030404030204" pitchFamily="34" charset="0"/>
              </a:rPr>
              <a:t>Chatbot-mediated prompts: a </a:t>
            </a:r>
            <a:r>
              <a:rPr kumimoji="0" lang="en-US" altLang="zh-CN" sz="2000" b="0" i="0" u="none" strike="noStrike" kern="1200" cap="none" spc="0" normalizeH="0" baseline="0" noProof="0" dirty="0">
                <a:ln>
                  <a:noFill/>
                </a:ln>
                <a:solidFill>
                  <a:srgbClr val="FF0000"/>
                </a:solidFill>
                <a:effectLst/>
                <a:uLnTx/>
                <a:uFillTx/>
                <a:latin typeface="Calibri" panose="020F0702030404030204" pitchFamily="34" charset="0"/>
                <a:ea typeface="DengXian" pitchFamily="2" charset="-122"/>
                <a:cs typeface="Calibri" panose="020F0702030404030204" pitchFamily="34" charset="0"/>
              </a:rPr>
              <a:t>dialogic interaction </a:t>
            </a:r>
            <a:r>
              <a:rPr kumimoji="0" lang="en-US" altLang="zh-CN" sz="2000" b="0" i="0" u="none" strike="noStrike" kern="1200" cap="none" spc="0" normalizeH="0" baseline="0" noProof="0" dirty="0">
                <a:ln>
                  <a:noFill/>
                </a:ln>
                <a:solidFill>
                  <a:prstClr val="black"/>
                </a:solidFill>
                <a:effectLst/>
                <a:uLnTx/>
                <a:uFillTx/>
                <a:latin typeface="Calibri" panose="020F0702030404030204" pitchFamily="34" charset="0"/>
                <a:ea typeface="DengXian" pitchFamily="2" charset="-122"/>
                <a:cs typeface="Calibri" panose="020F0702030404030204" pitchFamily="34" charset="0"/>
              </a:rPr>
              <a:t>in the vocab learning process </a:t>
            </a:r>
            <a:r>
              <a:rPr kumimoji="0" lang="en-US" altLang="zh-CN" sz="2000" b="1" i="0" u="none" strike="noStrike" kern="1200" cap="none" spc="0" normalizeH="0" baseline="0" noProof="0" dirty="0">
                <a:ln>
                  <a:noFill/>
                </a:ln>
                <a:solidFill>
                  <a:srgbClr val="FF0000"/>
                </a:solidFill>
                <a:effectLst/>
                <a:uLnTx/>
                <a:uFillTx/>
                <a:latin typeface="Calibri" panose="020F0702030404030204" pitchFamily="34" charset="0"/>
                <a:ea typeface="DengXian" pitchFamily="2" charset="-122"/>
                <a:cs typeface="Calibri" panose="020F0702030404030204" pitchFamily="34" charset="0"/>
                <a:sym typeface="Wingdings" panose="05000000000000000000" pitchFamily="2" charset="2"/>
              </a:rPr>
              <a:t>  </a:t>
            </a:r>
            <a:r>
              <a:rPr kumimoji="0" lang="en-US" altLang="zh-CN" sz="2000" b="0" i="0" u="none" strike="noStrike" kern="1200" cap="none" spc="0" normalizeH="0" baseline="0" noProof="0" dirty="0">
                <a:ln>
                  <a:noFill/>
                </a:ln>
                <a:solidFill>
                  <a:prstClr val="black"/>
                </a:solidFill>
                <a:effectLst/>
                <a:uLnTx/>
                <a:uFillTx/>
                <a:latin typeface="Calibri" panose="020F0702030404030204" pitchFamily="34" charset="0"/>
                <a:ea typeface="DengXian" pitchFamily="2" charset="-122"/>
                <a:cs typeface="Calibri" panose="020F0702030404030204" pitchFamily="34" charset="0"/>
                <a:sym typeface="Wingdings" panose="05000000000000000000" pitchFamily="2" charset="2"/>
              </a:rPr>
              <a:t>stimulates students’ learning potential </a:t>
            </a:r>
            <a:r>
              <a:rPr kumimoji="0" lang="en-US" altLang="zh-CN" sz="2000" b="1" i="0" u="none" strike="noStrike" kern="1200" cap="none" spc="0" normalizeH="0" baseline="0" noProof="0" dirty="0">
                <a:ln>
                  <a:noFill/>
                </a:ln>
                <a:solidFill>
                  <a:srgbClr val="FF0000"/>
                </a:solidFill>
                <a:effectLst/>
                <a:uLnTx/>
                <a:uFillTx/>
                <a:latin typeface="Calibri" panose="020F0702030404030204" pitchFamily="34" charset="0"/>
                <a:ea typeface="DengXian" pitchFamily="2" charset="-122"/>
                <a:cs typeface="Calibri" panose="020F0702030404030204" pitchFamily="34" charset="0"/>
                <a:sym typeface="Wingdings" panose="05000000000000000000" pitchFamily="2" charset="2"/>
              </a:rPr>
              <a:t></a:t>
            </a:r>
            <a:r>
              <a:rPr kumimoji="0" lang="en-US" altLang="zh-CN" sz="2000" b="0" i="0" u="none" strike="noStrike" kern="1200" cap="none" spc="0" normalizeH="0" baseline="0" noProof="0" dirty="0">
                <a:ln>
                  <a:noFill/>
                </a:ln>
                <a:solidFill>
                  <a:srgbClr val="FF0000"/>
                </a:solidFill>
                <a:effectLst/>
                <a:uLnTx/>
                <a:uFillTx/>
                <a:latin typeface="Calibri" panose="020F0702030404030204" pitchFamily="34" charset="0"/>
                <a:ea typeface="DengXian" pitchFamily="2" charset="-122"/>
                <a:cs typeface="Calibri" panose="020F0702030404030204" pitchFamily="34" charset="0"/>
                <a:sym typeface="Wingdings" panose="05000000000000000000" pitchFamily="2" charset="2"/>
              </a:rPr>
              <a:t> </a:t>
            </a:r>
            <a:r>
              <a:rPr kumimoji="0" lang="en-US" altLang="zh-CN" sz="2000" b="0" i="0" u="none" strike="noStrike" kern="1200" cap="none" spc="0" normalizeH="0" baseline="0" noProof="0" dirty="0">
                <a:ln>
                  <a:noFill/>
                </a:ln>
                <a:solidFill>
                  <a:prstClr val="black"/>
                </a:solidFill>
                <a:effectLst/>
                <a:uLnTx/>
                <a:uFillTx/>
                <a:latin typeface="Calibri" panose="020F0702030404030204" pitchFamily="34" charset="0"/>
                <a:ea typeface="DengXian" pitchFamily="2" charset="-122"/>
                <a:cs typeface="Calibri" panose="020F0702030404030204" pitchFamily="34" charset="0"/>
                <a:sym typeface="Wingdings" panose="05000000000000000000" pitchFamily="2" charset="2"/>
              </a:rPr>
              <a:t>vocabulary knowledge development</a:t>
            </a:r>
            <a:r>
              <a:rPr kumimoji="0" lang="en-US" altLang="zh-CN" sz="2000" b="1" i="0" u="none" strike="noStrike" kern="1200" cap="none" spc="0" normalizeH="0" baseline="0" noProof="0" dirty="0">
                <a:ln>
                  <a:noFill/>
                </a:ln>
                <a:solidFill>
                  <a:srgbClr val="FF0000"/>
                </a:solidFill>
                <a:effectLst/>
                <a:uLnTx/>
                <a:uFillTx/>
                <a:latin typeface="Calibri" panose="020F0702030404030204" pitchFamily="34" charset="0"/>
                <a:ea typeface="DengXian" pitchFamily="2" charset="-122"/>
                <a:cs typeface="Calibri" panose="020F0702030404030204" pitchFamily="34" charset="0"/>
                <a:sym typeface="Wingdings" panose="05000000000000000000" pitchFamily="2" charset="2"/>
              </a:rPr>
              <a:t>↑ </a:t>
            </a:r>
            <a:r>
              <a:rPr kumimoji="0" lang="en-US" altLang="zh-CN" sz="2000" b="0" i="0" u="none" strike="noStrike" kern="1200" cap="none" spc="0" normalizeH="0" baseline="0" noProof="0" dirty="0">
                <a:ln>
                  <a:noFill/>
                </a:ln>
                <a:solidFill>
                  <a:prstClr val="black"/>
                </a:solidFill>
                <a:effectLst/>
                <a:uLnTx/>
                <a:uFillTx/>
                <a:latin typeface="Calibri" panose="020F0702030404030204" pitchFamily="34" charset="0"/>
                <a:ea typeface="DengXian" pitchFamily="2" charset="-122"/>
                <a:cs typeface="Calibri" panose="020F0702030404030204" pitchFamily="34" charset="0"/>
                <a:sym typeface="Wingdings" panose="05000000000000000000" pitchFamily="2" charset="2"/>
              </a:rPr>
              <a:t>(</a:t>
            </a:r>
            <a:r>
              <a:rPr kumimoji="0" lang="en-US" altLang="zh-CN" sz="2000" b="0" i="0" u="none" strike="noStrike" kern="1200" cap="none" spc="0" normalizeH="0" baseline="0" noProof="0" dirty="0" err="1">
                <a:ln>
                  <a:noFill/>
                </a:ln>
                <a:solidFill>
                  <a:prstClr val="black"/>
                </a:solidFill>
                <a:effectLst/>
                <a:uLnTx/>
                <a:uFillTx/>
                <a:latin typeface="Calibri" panose="020F0702030404030204" pitchFamily="34" charset="0"/>
                <a:ea typeface="DengXian" pitchFamily="2" charset="-122"/>
                <a:cs typeface="Calibri" panose="020F0702030404030204" pitchFamily="34" charset="0"/>
                <a:sym typeface="Wingdings" panose="05000000000000000000" pitchFamily="2" charset="2"/>
              </a:rPr>
              <a:t>Ebadi</a:t>
            </a:r>
            <a:r>
              <a:rPr kumimoji="0" lang="en-US" altLang="zh-CN" sz="2000" b="0" i="0" u="none" strike="noStrike" kern="1200" cap="none" spc="0" normalizeH="0" baseline="0" noProof="0" dirty="0">
                <a:ln>
                  <a:noFill/>
                </a:ln>
                <a:solidFill>
                  <a:prstClr val="black"/>
                </a:solidFill>
                <a:effectLst/>
                <a:uLnTx/>
                <a:uFillTx/>
                <a:latin typeface="Calibri" panose="020F0702030404030204" pitchFamily="34" charset="0"/>
                <a:ea typeface="DengXian" pitchFamily="2" charset="-122"/>
                <a:cs typeface="Calibri" panose="020F0702030404030204" pitchFamily="34" charset="0"/>
                <a:sym typeface="Wingdings" panose="05000000000000000000" pitchFamily="2" charset="2"/>
              </a:rPr>
              <a:t> et al., 2018; </a:t>
            </a:r>
            <a:r>
              <a:rPr kumimoji="0" lang="en-US" altLang="zh-CN" sz="2000" b="0" i="0" u="none" strike="noStrike" kern="1200" cap="none" spc="0" normalizeH="0" baseline="0" noProof="0" dirty="0" err="1">
                <a:ln>
                  <a:noFill/>
                </a:ln>
                <a:solidFill>
                  <a:prstClr val="black"/>
                </a:solidFill>
                <a:effectLst/>
                <a:uLnTx/>
                <a:uFillTx/>
                <a:latin typeface="Calibri" panose="020F0702030404030204" pitchFamily="34" charset="0"/>
                <a:ea typeface="DengXian" pitchFamily="2" charset="-122"/>
                <a:cs typeface="Calibri" panose="020F0702030404030204" pitchFamily="34" charset="0"/>
                <a:sym typeface="Wingdings" panose="05000000000000000000" pitchFamily="2" charset="2"/>
              </a:rPr>
              <a:t>Rassaei</a:t>
            </a:r>
            <a:r>
              <a:rPr kumimoji="0" lang="en-US" altLang="zh-CN" sz="2000" b="0" i="0" u="none" strike="noStrike" kern="1200" cap="none" spc="0" normalizeH="0" baseline="0" noProof="0" dirty="0">
                <a:ln>
                  <a:noFill/>
                </a:ln>
                <a:solidFill>
                  <a:prstClr val="black"/>
                </a:solidFill>
                <a:effectLst/>
                <a:uLnTx/>
                <a:uFillTx/>
                <a:latin typeface="Calibri" panose="020F0702030404030204" pitchFamily="34" charset="0"/>
                <a:ea typeface="DengXian" pitchFamily="2" charset="-122"/>
                <a:cs typeface="Calibri" panose="020F0702030404030204" pitchFamily="34" charset="0"/>
                <a:sym typeface="Wingdings" panose="05000000000000000000" pitchFamily="2" charset="2"/>
              </a:rPr>
              <a:t>, 2021)</a:t>
            </a:r>
          </a:p>
        </p:txBody>
      </p:sp>
      <p:pic>
        <p:nvPicPr>
          <p:cNvPr id="12" name="图片 7"/>
          <p:cNvPicPr>
            <a:picLocks noChangeAspect="1"/>
          </p:cNvPicPr>
          <p:nvPr/>
        </p:nvPicPr>
        <p:blipFill>
          <a:blip r:embed="rId3"/>
          <a:stretch>
            <a:fillRect/>
          </a:stretch>
        </p:blipFill>
        <p:spPr>
          <a:xfrm>
            <a:off x="7192257" y="122838"/>
            <a:ext cx="4465314" cy="3976042"/>
          </a:xfrm>
          <a:prstGeom prst="rect">
            <a:avLst/>
          </a:prstGeom>
        </p:spPr>
      </p:pic>
      <p:sp>
        <p:nvSpPr>
          <p:cNvPr id="11" name="TextBox 10"/>
          <p:cNvSpPr txBox="1"/>
          <p:nvPr/>
        </p:nvSpPr>
        <p:spPr>
          <a:xfrm>
            <a:off x="10177268" y="3059668"/>
            <a:ext cx="187124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altLang="zh-CN" sz="1800" b="0" i="0" u="none" strike="noStrike" kern="1200" cap="none" spc="0" normalizeH="0" baseline="0" noProof="0" dirty="0">
                <a:ln>
                  <a:noFill/>
                </a:ln>
                <a:solidFill>
                  <a:srgbClr val="FF0000"/>
                </a:solidFill>
                <a:effectLst/>
                <a:uLnTx/>
                <a:uFillTx/>
                <a:latin typeface="Calibri" panose="020F0702030404030204" pitchFamily="34" charset="0"/>
                <a:ea typeface="等线" panose="02010600030101010101" pitchFamily="2" charset="-122"/>
                <a:cs typeface="Calibri" panose="020F0702030404030204" pitchFamily="34" charset="0"/>
              </a:rPr>
              <a:t>P </a:t>
            </a:r>
            <a:r>
              <a:rPr kumimoji="0" lang="en-US" altLang="zh-CN" sz="1800" b="0" i="0" u="none" strike="noStrike" kern="1200" cap="none" spc="0" normalizeH="0" baseline="0" noProof="0" dirty="0">
                <a:ln>
                  <a:noFill/>
                </a:ln>
                <a:solidFill>
                  <a:srgbClr val="FF0000"/>
                </a:solidFill>
                <a:effectLst/>
                <a:uLnTx/>
                <a:uFillTx/>
                <a:latin typeface="Calibri" panose="020F0702030404030204" pitchFamily="34" charset="0"/>
                <a:ea typeface="等线" panose="02010600030101010101" pitchFamily="2" charset="-122"/>
                <a:cs typeface="Calibri" panose="020F0702030404030204" pitchFamily="34" charset="0"/>
              </a:rPr>
              <a:t>(.025)</a:t>
            </a:r>
            <a:r>
              <a:rPr kumimoji="0" lang="en-CA" altLang="zh-CN" sz="1800" b="0" i="0" u="none" strike="noStrike" kern="1200" cap="none" spc="0" normalizeH="0" baseline="0" noProof="0" dirty="0">
                <a:ln>
                  <a:noFill/>
                </a:ln>
                <a:solidFill>
                  <a:srgbClr val="FF0000"/>
                </a:solidFill>
                <a:effectLst/>
                <a:uLnTx/>
                <a:uFillTx/>
                <a:latin typeface="Calibri" panose="020F0702030404030204" pitchFamily="34" charset="0"/>
                <a:ea typeface="等线" panose="02010600030101010101" pitchFamily="2" charset="-122"/>
                <a:cs typeface="Calibri" panose="020F0702030404030204" pitchFamily="34" charset="0"/>
              </a:rPr>
              <a:t> &lt; .05</a:t>
            </a:r>
            <a:endParaRPr kumimoji="0" lang="en-US" sz="1800" b="0" i="0" u="none" strike="noStrike" kern="1200" cap="none" spc="0" normalizeH="0" baseline="0" noProof="0" dirty="0">
              <a:ln>
                <a:noFill/>
              </a:ln>
              <a:solidFill>
                <a:srgbClr val="FF0000"/>
              </a:solidFill>
              <a:effectLst/>
              <a:uLnTx/>
              <a:uFillTx/>
              <a:latin typeface="Calibri" panose="020F0702030404030204"/>
              <a:ea typeface="+mn-ea"/>
              <a:cs typeface="+mn-cs"/>
            </a:endParaRPr>
          </a:p>
        </p:txBody>
      </p:sp>
      <p:sp>
        <p:nvSpPr>
          <p:cNvPr id="13" name="Rectangle 12"/>
          <p:cNvSpPr/>
          <p:nvPr/>
        </p:nvSpPr>
        <p:spPr>
          <a:xfrm>
            <a:off x="9650620" y="425492"/>
            <a:ext cx="1053297" cy="12847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702030404030204"/>
              <a:ea typeface="+mn-ea"/>
              <a:cs typeface="+mn-cs"/>
            </a:endParaRPr>
          </a:p>
        </p:txBody>
      </p:sp>
      <p:sp>
        <p:nvSpPr>
          <p:cNvPr id="14" name="Rectangle 13"/>
          <p:cNvSpPr/>
          <p:nvPr/>
        </p:nvSpPr>
        <p:spPr>
          <a:xfrm>
            <a:off x="7166597" y="3564403"/>
            <a:ext cx="2619734" cy="2353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702030404030204"/>
              <a:ea typeface="+mn-ea"/>
              <a:cs typeface="+mn-cs"/>
            </a:endParaRPr>
          </a:p>
        </p:txBody>
      </p:sp>
      <p:sp>
        <p:nvSpPr>
          <p:cNvPr id="9" name="文本框 3">
            <a:extLst>
              <a:ext uri="{FF2B5EF4-FFF2-40B4-BE49-F238E27FC236}">
                <a16:creationId xmlns:a16="http://schemas.microsoft.com/office/drawing/2014/main" id="{B9BF2128-C591-4F5C-BDBD-FC8506F39393}"/>
              </a:ext>
            </a:extLst>
          </p:cNvPr>
          <p:cNvSpPr txBox="1"/>
          <p:nvPr/>
        </p:nvSpPr>
        <p:spPr>
          <a:xfrm>
            <a:off x="725446" y="4592232"/>
            <a:ext cx="8429098" cy="187820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altLang="zh-CN" sz="2000" b="1" i="0" u="none" strike="noStrike" kern="1200" cap="none" spc="0" normalizeH="0" baseline="0" noProof="0" dirty="0">
                <a:ln>
                  <a:noFill/>
                </a:ln>
                <a:solidFill>
                  <a:prstClr val="black"/>
                </a:solidFill>
                <a:effectLst/>
                <a:uLnTx/>
                <a:uFillTx/>
                <a:latin typeface="Calibri" panose="020F0702030404030204" pitchFamily="34" charset="0"/>
                <a:ea typeface="DengXian" pitchFamily="2" charset="-122"/>
                <a:cs typeface="Calibri" panose="020F0702030404030204" pitchFamily="34" charset="0"/>
              </a:rPr>
              <a:t>2) Vocabulary Learning Strategy:</a:t>
            </a:r>
          </a:p>
          <a:p>
            <a:pPr marL="800100" marR="0" lvl="1" indent="-342900" algn="l" defTabSz="914400" rtl="0" eaLnBrk="1" fontAlgn="auto" latinLnBrk="0" hangingPunct="1">
              <a:lnSpc>
                <a:spcPct val="107000"/>
              </a:lnSpc>
              <a:spcBef>
                <a:spcPts val="0"/>
              </a:spcBef>
              <a:spcAft>
                <a:spcPts val="600"/>
              </a:spcAft>
              <a:buClrTx/>
              <a:buSzTx/>
              <a:buFont typeface="Arial" panose="020B0604020202090204" pitchFamily="34" charset="0"/>
              <a:buChar char="•"/>
              <a:tabLst/>
              <a:defRPr/>
            </a:pPr>
            <a:r>
              <a:rPr kumimoji="0" lang="en-US" altLang="zh-CN" sz="2000" b="1" i="0" u="none" strike="noStrike" kern="1200" cap="none" spc="0" normalizeH="0" baseline="0" noProof="0" dirty="0">
                <a:ln>
                  <a:noFill/>
                </a:ln>
                <a:solidFill>
                  <a:prstClr val="black"/>
                </a:solidFill>
                <a:effectLst/>
                <a:uLnTx/>
                <a:uFillTx/>
                <a:latin typeface="Calibri" panose="020F0702030404030204" pitchFamily="34" charset="0"/>
                <a:ea typeface="DengXian" pitchFamily="2" charset="-122"/>
                <a:cs typeface="Calibri" panose="020F0702030404030204" pitchFamily="34" charset="0"/>
              </a:rPr>
              <a:t>Lexical inferencing</a:t>
            </a:r>
            <a:r>
              <a:rPr kumimoji="0" lang="en-US" altLang="zh-CN" sz="2000" b="0" i="0" u="none" strike="noStrike" kern="1200" cap="none" spc="0" normalizeH="0" baseline="0" noProof="0" dirty="0">
                <a:ln>
                  <a:noFill/>
                </a:ln>
                <a:solidFill>
                  <a:prstClr val="black"/>
                </a:solidFill>
                <a:effectLst/>
                <a:uLnTx/>
                <a:uFillTx/>
                <a:latin typeface="Calibri" panose="020F0702030404030204" pitchFamily="34" charset="0"/>
                <a:ea typeface="DengXian" pitchFamily="2" charset="-122"/>
                <a:cs typeface="Calibri" panose="020F0702030404030204" pitchFamily="34" charset="0"/>
              </a:rPr>
              <a:t>: contextual clues from </a:t>
            </a:r>
            <a:r>
              <a:rPr kumimoji="0" lang="en-US" altLang="zh-CN" sz="2000" b="0" i="0" u="sng" strike="noStrike" kern="1200" cap="none" spc="0" normalizeH="0" baseline="0" noProof="0" dirty="0">
                <a:ln>
                  <a:noFill/>
                </a:ln>
                <a:solidFill>
                  <a:prstClr val="black"/>
                </a:solidFill>
                <a:effectLst/>
                <a:uLnTx/>
                <a:uFillTx/>
                <a:latin typeface="Calibri" panose="020F0702030404030204" pitchFamily="34" charset="0"/>
                <a:ea typeface="DengXian" pitchFamily="2" charset="-122"/>
                <a:cs typeface="Calibri" panose="020F0702030404030204" pitchFamily="34" charset="0"/>
              </a:rPr>
              <a:t>graduated chatbot interaction</a:t>
            </a:r>
            <a:r>
              <a:rPr kumimoji="0" lang="en-US" altLang="zh-CN" sz="2000" b="0" i="0" u="none" strike="noStrike" kern="1200" cap="none" spc="0" normalizeH="0" baseline="0" noProof="0" dirty="0">
                <a:ln>
                  <a:noFill/>
                </a:ln>
                <a:solidFill>
                  <a:prstClr val="black"/>
                </a:solidFill>
                <a:effectLst/>
                <a:uLnTx/>
                <a:uFillTx/>
                <a:latin typeface="Calibri" panose="020F0702030404030204" pitchFamily="34" charset="0"/>
                <a:ea typeface="DengXian" pitchFamily="2" charset="-122"/>
                <a:cs typeface="Calibri" panose="020F0702030404030204" pitchFamily="34" charset="0"/>
              </a:rPr>
              <a:t> to support word-guessing</a:t>
            </a:r>
            <a:r>
              <a:rPr kumimoji="0" lang="en-US" altLang="zh-CN" sz="2000" b="0" i="0" u="none" strike="noStrike" kern="1200" cap="none" spc="0" normalizeH="0" noProof="0" dirty="0">
                <a:ln>
                  <a:noFill/>
                </a:ln>
                <a:solidFill>
                  <a:prstClr val="black"/>
                </a:solidFill>
                <a:effectLst/>
                <a:uLnTx/>
                <a:uFillTx/>
                <a:latin typeface="Calibri" panose="020F0702030404030204" pitchFamily="34" charset="0"/>
                <a:ea typeface="DengXian" pitchFamily="2" charset="-122"/>
                <a:cs typeface="Calibri" panose="020F0702030404030204" pitchFamily="34" charset="0"/>
              </a:rPr>
              <a:t> </a:t>
            </a:r>
            <a:r>
              <a:rPr kumimoji="0" lang="en-US" altLang="zh-CN" sz="2000" b="0" i="0" u="none" strike="noStrike" kern="1200" cap="none" spc="0" normalizeH="0" baseline="0" noProof="0" dirty="0">
                <a:ln>
                  <a:noFill/>
                </a:ln>
                <a:solidFill>
                  <a:prstClr val="black"/>
                </a:solidFill>
                <a:effectLst/>
                <a:uLnTx/>
                <a:uFillTx/>
                <a:latin typeface="Calibri" panose="020F0702030404030204" pitchFamily="34" charset="0"/>
                <a:ea typeface="DengXian" pitchFamily="2" charset="-122"/>
                <a:cs typeface="Calibri" panose="020F0702030404030204" pitchFamily="34" charset="0"/>
                <a:sym typeface="Wingdings" panose="05000000000000000000" pitchFamily="2" charset="2"/>
              </a:rPr>
              <a:t>(</a:t>
            </a:r>
            <a:r>
              <a:rPr kumimoji="0" lang="it-IT" altLang="zh-CN" sz="2000" b="0" i="0" u="none" strike="noStrike" kern="1200" cap="none" spc="0" normalizeH="0" baseline="0" noProof="0" dirty="0">
                <a:ln>
                  <a:noFill/>
                </a:ln>
                <a:solidFill>
                  <a:prstClr val="black"/>
                </a:solidFill>
                <a:effectLst/>
                <a:uLnTx/>
                <a:uFillTx/>
                <a:latin typeface="Calibri" panose="020F0702030404030204" pitchFamily="34" charset="0"/>
                <a:ea typeface="DengXian" pitchFamily="2" charset="-122"/>
                <a:cs typeface="Calibri" panose="020F0702030404030204" pitchFamily="34" charset="0"/>
                <a:sym typeface="Wingdings" panose="05000000000000000000" pitchFamily="2" charset="2"/>
              </a:rPr>
              <a:t>Ebadi et al., 2018) </a:t>
            </a:r>
            <a:endParaRPr kumimoji="0" lang="en-US" altLang="zh-CN" sz="2000" b="0" i="0" u="none" strike="noStrike" kern="1200" cap="none" spc="0" normalizeH="0" baseline="0" noProof="0" dirty="0">
              <a:ln>
                <a:noFill/>
              </a:ln>
              <a:solidFill>
                <a:prstClr val="black"/>
              </a:solidFill>
              <a:effectLst/>
              <a:uLnTx/>
              <a:uFillTx/>
              <a:latin typeface="Calibri" panose="020F0702030404030204" pitchFamily="34" charset="0"/>
              <a:ea typeface="DengXian" pitchFamily="2" charset="-122"/>
              <a:cs typeface="Calibri" panose="020F0702030404030204" pitchFamily="34" charset="0"/>
            </a:endParaRPr>
          </a:p>
          <a:p>
            <a:pPr marL="800100" marR="0" lvl="1" indent="-342900" algn="l" defTabSz="914400" rtl="0" eaLnBrk="1" fontAlgn="auto" latinLnBrk="0" hangingPunct="1">
              <a:lnSpc>
                <a:spcPct val="107000"/>
              </a:lnSpc>
              <a:spcBef>
                <a:spcPts val="0"/>
              </a:spcBef>
              <a:spcAft>
                <a:spcPts val="600"/>
              </a:spcAft>
              <a:buClrTx/>
              <a:buSzTx/>
              <a:buFont typeface="Arial" panose="020B0604020202090204" pitchFamily="34" charset="0"/>
              <a:buChar char="•"/>
              <a:tabLst/>
              <a:defRPr/>
            </a:pPr>
            <a:r>
              <a:rPr kumimoji="0" lang="en-US" altLang="zh-CN" sz="2000" b="1" i="0" u="none" strike="noStrike" kern="1200" cap="none" spc="0" normalizeH="0" baseline="0" noProof="0" dirty="0">
                <a:ln>
                  <a:noFill/>
                </a:ln>
                <a:solidFill>
                  <a:prstClr val="black"/>
                </a:solidFill>
                <a:effectLst/>
                <a:uLnTx/>
                <a:uFillTx/>
                <a:latin typeface="Calibri" panose="020F0702030404030204" pitchFamily="34" charset="0"/>
                <a:ea typeface="DengXian" pitchFamily="2" charset="-122"/>
                <a:cs typeface="Calibri" panose="020F0702030404030204" pitchFamily="34" charset="0"/>
              </a:rPr>
              <a:t>Lexical knowledge</a:t>
            </a:r>
            <a:r>
              <a:rPr lang="en-US" altLang="zh-CN" sz="2000" b="1" noProof="0" dirty="0">
                <a:solidFill>
                  <a:prstClr val="black"/>
                </a:solidFill>
                <a:latin typeface="Calibri" panose="020F0702030404030204" pitchFamily="34" charset="0"/>
                <a:ea typeface="DengXian" pitchFamily="2" charset="-122"/>
                <a:cs typeface="Calibri" panose="020F0702030404030204" pitchFamily="34" charset="0"/>
              </a:rPr>
              <a:t> </a:t>
            </a:r>
            <a:r>
              <a:rPr lang="en-US" altLang="zh-CN" sz="2000" noProof="0" dirty="0">
                <a:solidFill>
                  <a:prstClr val="black"/>
                </a:solidFill>
                <a:latin typeface="Calibri" panose="020F0702030404030204" pitchFamily="34" charset="0"/>
                <a:ea typeface="DengXian" pitchFamily="2" charset="-122"/>
                <a:cs typeface="Calibri" panose="020F0702030404030204" pitchFamily="34" charset="0"/>
              </a:rPr>
              <a:t>(e.g., part of speech, collocations)</a:t>
            </a:r>
            <a:r>
              <a:rPr kumimoji="0" lang="en-US" altLang="zh-CN" sz="2000" b="0" i="0" u="none" strike="noStrike" kern="1200" cap="none" spc="0" normalizeH="0" baseline="0" noProof="0" dirty="0">
                <a:ln>
                  <a:noFill/>
                </a:ln>
                <a:solidFill>
                  <a:prstClr val="black"/>
                </a:solidFill>
                <a:effectLst/>
                <a:uLnTx/>
                <a:uFillTx/>
                <a:latin typeface="Calibri" panose="020F0702030404030204" pitchFamily="34" charset="0"/>
                <a:ea typeface="DengXian" pitchFamily="2" charset="-122"/>
                <a:cs typeface="Calibri" panose="020F0702030404030204" pitchFamily="34" charset="0"/>
              </a:rPr>
              <a:t> embedded in the interactive learning process </a:t>
            </a:r>
            <a:r>
              <a:rPr kumimoji="0" lang="en-US" altLang="zh-CN" sz="2000" b="0" i="0" u="none" strike="noStrike" kern="100" cap="none" spc="0" normalizeH="0" baseline="0" noProof="0" dirty="0">
                <a:ln>
                  <a:noFill/>
                </a:ln>
                <a:solidFill>
                  <a:prstClr val="black"/>
                </a:solidFill>
                <a:effectLst/>
                <a:uLnTx/>
                <a:uFillTx/>
                <a:latin typeface="Calibri" panose="020F0702030404030204" pitchFamily="34" charset="0"/>
                <a:ea typeface="DengXian" pitchFamily="2" charset="-122"/>
                <a:cs typeface="Calibri" panose="020F0702030404030204" pitchFamily="34" charset="0"/>
              </a:rPr>
              <a:t>(Nation, 1990; Nation, 2022) </a:t>
            </a:r>
          </a:p>
        </p:txBody>
      </p:sp>
    </p:spTree>
    <p:extLst>
      <p:ext uri="{BB962C8B-B14F-4D97-AF65-F5344CB8AC3E}">
        <p14:creationId xmlns:p14="http://schemas.microsoft.com/office/powerpoint/2010/main" val="63110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ldLvl="0" animBg="1"/>
      <p:bldP spid="14"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1D0367-918D-436A-A165-E28226D59459}" type="slidenum">
              <a:rPr kumimoji="0" lang="en-US" sz="1200" b="0" i="0" u="none" strike="noStrike" kern="1200" cap="none" spc="0" normalizeH="0" baseline="0" noProof="0" smtClean="0">
                <a:ln>
                  <a:noFill/>
                </a:ln>
                <a:solidFill>
                  <a:prstClr val="black">
                    <a:tint val="75000"/>
                  </a:prstClr>
                </a:solidFill>
                <a:effectLst/>
                <a:uLnTx/>
                <a:uFillTx/>
                <a:latin typeface="Calibri" panose="020F07020304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702030404030204"/>
              <a:ea typeface="+mn-ea"/>
              <a:cs typeface="+mn-cs"/>
            </a:endParaRPr>
          </a:p>
        </p:txBody>
      </p:sp>
      <p:sp>
        <p:nvSpPr>
          <p:cNvPr id="3" name="Title 1"/>
          <p:cNvSpPr txBox="1"/>
          <p:nvPr/>
        </p:nvSpPr>
        <p:spPr>
          <a:xfrm>
            <a:off x="534429" y="325956"/>
            <a:ext cx="8046308" cy="812165"/>
          </a:xfrm>
          <a:prstGeom prst="rect">
            <a:avLst/>
          </a:prstGeom>
        </p:spPr>
        <p:txBody>
          <a:bodyPr/>
          <a:lstStyle>
            <a:lvl1pPr algn="l" defTabSz="914400" rtl="0" eaLnBrk="1" latinLnBrk="0" hangingPunct="1">
              <a:lnSpc>
                <a:spcPct val="90000"/>
              </a:lnSpc>
              <a:spcBef>
                <a:spcPct val="0"/>
              </a:spcBef>
              <a:buNone/>
              <a:defRPr sz="2800" b="1" kern="1200">
                <a:solidFill>
                  <a:srgbClr val="002060"/>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3600" b="1" i="0" u="none" strike="noStrike" kern="1200" cap="none" spc="0" normalizeH="0" baseline="0" noProof="0" dirty="0">
                <a:ln>
                  <a:noFill/>
                </a:ln>
                <a:solidFill>
                  <a:srgbClr val="002060"/>
                </a:solidFill>
                <a:effectLst/>
                <a:uLnTx/>
                <a:uFillTx/>
                <a:latin typeface="Calibri" panose="020F0702030404030204"/>
                <a:ea typeface="等线 Light" pitchFamily="2" charset="-122"/>
                <a:cs typeface="+mj-cs"/>
              </a:rPr>
              <a:t>Discussion:</a:t>
            </a:r>
            <a:endParaRPr kumimoji="0" lang="zh-CN" altLang="en-US" sz="3600" b="1" i="0" u="none" strike="noStrike" kern="1200" cap="none" spc="0" normalizeH="0" baseline="0" noProof="0" dirty="0">
              <a:ln>
                <a:noFill/>
              </a:ln>
              <a:solidFill>
                <a:srgbClr val="002060"/>
              </a:solidFill>
              <a:effectLst/>
              <a:uLnTx/>
              <a:uFillTx/>
              <a:latin typeface="Calibri" panose="020F0702030404030204"/>
              <a:ea typeface="等线 Light" pitchFamily="2" charset="-122"/>
              <a:cs typeface="+mj-cs"/>
            </a:endParaRPr>
          </a:p>
        </p:txBody>
      </p:sp>
      <p:sp>
        <p:nvSpPr>
          <p:cNvPr id="4" name="文本框 3"/>
          <p:cNvSpPr txBox="1"/>
          <p:nvPr/>
        </p:nvSpPr>
        <p:spPr>
          <a:xfrm>
            <a:off x="483366" y="965651"/>
            <a:ext cx="6884943" cy="470000"/>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Calibri" panose="020F0702030404030204"/>
                <a:ea typeface="DengXian" pitchFamily="2" charset="-122"/>
                <a:cs typeface="Calibri" panose="020F0702030404030204" pitchFamily="34" charset="0"/>
              </a:rPr>
              <a:t>2. Delayed post-test</a:t>
            </a:r>
          </a:p>
        </p:txBody>
      </p:sp>
      <p:pic>
        <p:nvPicPr>
          <p:cNvPr id="5" name="图片 8"/>
          <p:cNvPicPr>
            <a:picLocks noChangeAspect="1"/>
          </p:cNvPicPr>
          <p:nvPr/>
        </p:nvPicPr>
        <p:blipFill>
          <a:blip r:embed="rId3"/>
          <a:stretch>
            <a:fillRect/>
          </a:stretch>
        </p:blipFill>
        <p:spPr>
          <a:xfrm>
            <a:off x="7139325" y="325956"/>
            <a:ext cx="4585706" cy="4265241"/>
          </a:xfrm>
          <a:prstGeom prst="rect">
            <a:avLst/>
          </a:prstGeom>
        </p:spPr>
      </p:pic>
      <p:sp>
        <p:nvSpPr>
          <p:cNvPr id="6" name="Rectangle 5"/>
          <p:cNvSpPr/>
          <p:nvPr/>
        </p:nvSpPr>
        <p:spPr>
          <a:xfrm>
            <a:off x="9432178" y="885856"/>
            <a:ext cx="1112359" cy="10934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702030404030204"/>
              <a:ea typeface="+mn-ea"/>
              <a:cs typeface="+mn-cs"/>
            </a:endParaRPr>
          </a:p>
        </p:txBody>
      </p:sp>
      <p:sp>
        <p:nvSpPr>
          <p:cNvPr id="7" name="Rectangle 6"/>
          <p:cNvSpPr/>
          <p:nvPr/>
        </p:nvSpPr>
        <p:spPr>
          <a:xfrm>
            <a:off x="7270870" y="3842194"/>
            <a:ext cx="2619734" cy="2353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702030404030204"/>
              <a:ea typeface="+mn-ea"/>
              <a:cs typeface="+mn-cs"/>
            </a:endParaRPr>
          </a:p>
        </p:txBody>
      </p:sp>
      <p:sp>
        <p:nvSpPr>
          <p:cNvPr id="8" name="TextBox 7"/>
          <p:cNvSpPr txBox="1"/>
          <p:nvPr/>
        </p:nvSpPr>
        <p:spPr>
          <a:xfrm>
            <a:off x="10107820" y="3059668"/>
            <a:ext cx="187124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altLang="zh-CN" sz="1800" b="0" i="0" u="none" strike="noStrike" kern="1200" cap="none" spc="0" normalizeH="0" baseline="0" noProof="0" dirty="0">
                <a:ln>
                  <a:noFill/>
                </a:ln>
                <a:solidFill>
                  <a:srgbClr val="FF0000"/>
                </a:solidFill>
                <a:effectLst/>
                <a:uLnTx/>
                <a:uFillTx/>
                <a:latin typeface="Calibri" panose="020F0702030404030204" pitchFamily="34" charset="0"/>
                <a:ea typeface="等线" panose="02010600030101010101" pitchFamily="2" charset="-122"/>
                <a:cs typeface="Calibri" panose="020F0702030404030204" pitchFamily="34" charset="0"/>
              </a:rPr>
              <a:t>P </a:t>
            </a:r>
            <a:r>
              <a:rPr kumimoji="0" lang="en-US" altLang="zh-CN" sz="1800" b="0" i="0" u="none" strike="noStrike" kern="1200" cap="none" spc="0" normalizeH="0" baseline="0" noProof="0" dirty="0">
                <a:ln>
                  <a:noFill/>
                </a:ln>
                <a:solidFill>
                  <a:srgbClr val="FF0000"/>
                </a:solidFill>
                <a:effectLst/>
                <a:uLnTx/>
                <a:uFillTx/>
                <a:latin typeface="Calibri" panose="020F0702030404030204" pitchFamily="34" charset="0"/>
                <a:ea typeface="等线" panose="02010600030101010101" pitchFamily="2" charset="-122"/>
                <a:cs typeface="Calibri" panose="020F0702030404030204" pitchFamily="34" charset="0"/>
              </a:rPr>
              <a:t>(.375)</a:t>
            </a:r>
            <a:r>
              <a:rPr kumimoji="0" lang="en-CA" altLang="zh-CN" sz="1800" b="0" i="0" u="none" strike="noStrike" kern="1200" cap="none" spc="0" normalizeH="0" baseline="0" noProof="0" dirty="0">
                <a:ln>
                  <a:noFill/>
                </a:ln>
                <a:solidFill>
                  <a:srgbClr val="FF0000"/>
                </a:solidFill>
                <a:effectLst/>
                <a:uLnTx/>
                <a:uFillTx/>
                <a:latin typeface="Calibri" panose="020F0702030404030204" pitchFamily="34" charset="0"/>
                <a:ea typeface="等线" panose="02010600030101010101" pitchFamily="2" charset="-122"/>
                <a:cs typeface="Calibri" panose="020F0702030404030204" pitchFamily="34" charset="0"/>
              </a:rPr>
              <a:t> &gt; .05</a:t>
            </a:r>
            <a:endParaRPr kumimoji="0" lang="en-US" sz="1800" b="0" i="0" u="none" strike="noStrike" kern="1200" cap="none" spc="0" normalizeH="0" baseline="0" noProof="0" dirty="0">
              <a:ln>
                <a:noFill/>
              </a:ln>
              <a:solidFill>
                <a:srgbClr val="FF0000"/>
              </a:solidFill>
              <a:effectLst/>
              <a:uLnTx/>
              <a:uFillTx/>
              <a:latin typeface="Calibri" panose="020F0702030404030204"/>
              <a:ea typeface="+mn-ea"/>
              <a:cs typeface="+mn-cs"/>
            </a:endParaRPr>
          </a:p>
        </p:txBody>
      </p:sp>
      <p:sp>
        <p:nvSpPr>
          <p:cNvPr id="10" name="TextBox 9"/>
          <p:cNvSpPr txBox="1"/>
          <p:nvPr/>
        </p:nvSpPr>
        <p:spPr>
          <a:xfrm>
            <a:off x="777498" y="1482285"/>
            <a:ext cx="6271484" cy="750975"/>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kumimoji="0" lang="en-US" altLang="zh-CN" sz="2000" b="0" i="0" u="none" strike="noStrike" kern="1200" cap="none" spc="0" normalizeH="0" baseline="0" noProof="0" dirty="0">
                <a:ln>
                  <a:noFill/>
                </a:ln>
                <a:solidFill>
                  <a:srgbClr val="FF0000"/>
                </a:solidFill>
                <a:effectLst/>
                <a:uLnTx/>
                <a:uFillTx/>
                <a:latin typeface="Calibri" panose="020F0702030404030204" pitchFamily="34" charset="0"/>
                <a:ea typeface="DengXian" pitchFamily="2" charset="-122"/>
                <a:cs typeface="Calibri" panose="020F0702030404030204" pitchFamily="34" charset="0"/>
              </a:rPr>
              <a:t>No statistical significance between</a:t>
            </a:r>
            <a:r>
              <a:rPr kumimoji="0" lang="en-US" altLang="zh-CN" sz="2000" b="0" i="0" u="none" strike="noStrike" kern="1200" cap="none" spc="0" normalizeH="0" noProof="0" dirty="0">
                <a:ln>
                  <a:noFill/>
                </a:ln>
                <a:solidFill>
                  <a:srgbClr val="FF0000"/>
                </a:solidFill>
                <a:effectLst/>
                <a:uLnTx/>
                <a:uFillTx/>
                <a:latin typeface="Calibri" panose="020F0702030404030204" pitchFamily="34" charset="0"/>
                <a:ea typeface="DengXian" pitchFamily="2" charset="-122"/>
                <a:cs typeface="Calibri" panose="020F0702030404030204" pitchFamily="34" charset="0"/>
              </a:rPr>
              <a:t> </a:t>
            </a:r>
            <a:r>
              <a:rPr kumimoji="0" lang="en-US" altLang="zh-CN" sz="2000" b="0" i="0" u="none" strike="noStrike" kern="1200" cap="none" spc="0" normalizeH="0" baseline="0" noProof="0" dirty="0">
                <a:ln>
                  <a:noFill/>
                </a:ln>
                <a:solidFill>
                  <a:srgbClr val="FF0000"/>
                </a:solidFill>
                <a:effectLst/>
                <a:uLnTx/>
                <a:uFillTx/>
                <a:latin typeface="Calibri" panose="020F0702030404030204" pitchFamily="34" charset="0"/>
                <a:ea typeface="DengXian" pitchFamily="2" charset="-122"/>
                <a:cs typeface="Calibri" panose="020F0702030404030204" pitchFamily="34" charset="0"/>
              </a:rPr>
              <a:t>experimental and control groups </a:t>
            </a:r>
          </a:p>
        </p:txBody>
      </p:sp>
      <p:sp>
        <p:nvSpPr>
          <p:cNvPr id="11" name="TextBox 10"/>
          <p:cNvSpPr txBox="1"/>
          <p:nvPr/>
        </p:nvSpPr>
        <p:spPr>
          <a:xfrm>
            <a:off x="777498" y="2809906"/>
            <a:ext cx="5836501" cy="407035"/>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9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702030404030204" pitchFamily="34" charset="0"/>
                <a:ea typeface="DengXian" pitchFamily="2" charset="-122"/>
                <a:cs typeface="Times New Roman" panose="02020703060505090304" pitchFamily="18" charset="0"/>
              </a:rPr>
              <a:t>Repetition (diminishing returns): </a:t>
            </a:r>
          </a:p>
        </p:txBody>
      </p:sp>
      <p:sp>
        <p:nvSpPr>
          <p:cNvPr id="13" name="TextBox 12"/>
          <p:cNvSpPr txBox="1"/>
          <p:nvPr/>
        </p:nvSpPr>
        <p:spPr>
          <a:xfrm>
            <a:off x="1079394" y="3545346"/>
            <a:ext cx="5899458" cy="1754326"/>
          </a:xfrm>
          <a:prstGeom prst="rect">
            <a:avLst/>
          </a:prstGeom>
          <a:no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prstClr val="black"/>
                </a:solidFill>
                <a:effectLst/>
                <a:uLnTx/>
                <a:uFillTx/>
                <a:latin typeface="Calibri" panose="020F0702030404030204" pitchFamily="34" charset="0"/>
                <a:ea typeface="DengXian" pitchFamily="2" charset="-122"/>
                <a:cs typeface="Times New Roman" panose="02020703060505090304" pitchFamily="18" charset="0"/>
              </a:rPr>
              <a:t>“…</a:t>
            </a:r>
            <a:r>
              <a:rPr kumimoji="0" lang="en-US" b="0" i="1" u="none" strike="noStrike" kern="1200" cap="none" spc="0" normalizeH="0" baseline="0" noProof="0" dirty="0">
                <a:ln>
                  <a:noFill/>
                </a:ln>
                <a:solidFill>
                  <a:prstClr val="black"/>
                </a:solidFill>
                <a:effectLst/>
                <a:uLnTx/>
                <a:uFillTx/>
                <a:latin typeface="font000000001f7aa22f"/>
                <a:ea typeface="+mn-ea"/>
                <a:cs typeface="+mn-cs"/>
              </a:rPr>
              <a:t>the </a:t>
            </a:r>
            <a:r>
              <a:rPr kumimoji="0" lang="en-US" b="1" i="1" u="none" strike="noStrike" kern="1200" cap="none" spc="0" normalizeH="0" baseline="0" noProof="0" dirty="0">
                <a:ln>
                  <a:noFill/>
                </a:ln>
                <a:solidFill>
                  <a:prstClr val="black"/>
                </a:solidFill>
                <a:effectLst/>
                <a:uLnTx/>
                <a:uFillTx/>
                <a:latin typeface="font000000001f7aa22f"/>
                <a:ea typeface="+mn-ea"/>
                <a:cs typeface="+mn-cs"/>
              </a:rPr>
              <a:t>first few encounters </a:t>
            </a:r>
            <a:r>
              <a:rPr kumimoji="0" lang="en-US" b="0" i="1" u="none" strike="noStrike" kern="1200" cap="none" spc="0" normalizeH="0" baseline="0" noProof="0" dirty="0">
                <a:ln>
                  <a:noFill/>
                </a:ln>
                <a:solidFill>
                  <a:prstClr val="black"/>
                </a:solidFill>
                <a:effectLst/>
                <a:uLnTx/>
                <a:uFillTx/>
                <a:latin typeface="font000000001f7aa22f"/>
                <a:ea typeface="+mn-ea"/>
                <a:cs typeface="+mn-cs"/>
              </a:rPr>
              <a:t>with a word are likely </a:t>
            </a:r>
            <a:r>
              <a:rPr kumimoji="0" lang="en-US" i="1" u="none" strike="noStrike" kern="1200" cap="none" spc="0" normalizeH="0" baseline="0" noProof="0" dirty="0">
                <a:ln>
                  <a:noFill/>
                </a:ln>
                <a:solidFill>
                  <a:prstClr val="black"/>
                </a:solidFill>
                <a:effectLst/>
                <a:uLnTx/>
                <a:uFillTx/>
                <a:latin typeface="font000000001f7aa22f"/>
                <a:ea typeface="+mn-ea"/>
                <a:cs typeface="+mn-cs"/>
              </a:rPr>
              <a:t>to add significantly to lexical knowledge,</a:t>
            </a:r>
            <a:r>
              <a:rPr kumimoji="0" lang="en-US" b="0" i="1" u="none" strike="noStrike" kern="1200" cap="none" spc="0" normalizeH="0" baseline="0" noProof="0" dirty="0">
                <a:ln>
                  <a:noFill/>
                </a:ln>
                <a:solidFill>
                  <a:prstClr val="black"/>
                </a:solidFill>
                <a:effectLst/>
                <a:uLnTx/>
                <a:uFillTx/>
                <a:latin typeface="font000000001f7aa22f"/>
                <a:ea typeface="+mn-ea"/>
                <a:cs typeface="+mn-cs"/>
              </a:rPr>
              <a:t> </a:t>
            </a:r>
            <a:r>
              <a:rPr kumimoji="0" lang="en-US" b="0" i="1" u="none" strike="noStrike" kern="1200" cap="none" spc="0" normalizeH="0" baseline="0" noProof="0" dirty="0">
                <a:ln>
                  <a:noFill/>
                </a:ln>
                <a:solidFill>
                  <a:srgbClr val="FF0000"/>
                </a:solidFill>
                <a:effectLst/>
                <a:uLnTx/>
                <a:uFillTx/>
                <a:latin typeface="font000000001f7aa22f"/>
                <a:ea typeface="+mn-ea"/>
                <a:cs typeface="+mn-cs"/>
              </a:rPr>
              <a:t>with each subsequent repetition making a smaller contribution</a:t>
            </a:r>
            <a:r>
              <a:rPr kumimoji="0" lang="en-US" b="0" i="1" u="none" strike="noStrike" kern="1200" cap="none" spc="0" normalizeH="0" baseline="0" noProof="0" dirty="0">
                <a:ln>
                  <a:noFill/>
                </a:ln>
                <a:solidFill>
                  <a:prstClr val="black"/>
                </a:solidFill>
                <a:effectLst/>
                <a:uLnTx/>
                <a:uFillTx/>
                <a:latin typeface="font000000001f7aa22f"/>
                <a:ea typeface="+mn-ea"/>
                <a:cs typeface="+mn-cs"/>
              </a:rPr>
              <a:t>. Karina Vidal (2011) found that the greatest increase in vocabulary learning from reading occurred at around </a:t>
            </a:r>
            <a:r>
              <a:rPr kumimoji="0" lang="en-US" b="1" i="1" u="none" strike="noStrike" kern="1200" cap="none" spc="0" normalizeH="0" baseline="0" noProof="0" dirty="0">
                <a:ln>
                  <a:noFill/>
                </a:ln>
                <a:solidFill>
                  <a:srgbClr val="FF0000"/>
                </a:solidFill>
                <a:effectLst/>
                <a:uLnTx/>
                <a:uFillTx/>
                <a:latin typeface="font000000001f7aa22f"/>
                <a:ea typeface="+mn-ea"/>
                <a:cs typeface="+mn-cs"/>
              </a:rPr>
              <a:t>two or three repetitions</a:t>
            </a:r>
            <a:r>
              <a:rPr kumimoji="0" lang="en-US" b="0" i="1" u="none" strike="noStrike" kern="1200" cap="none" spc="0" normalizeH="0" baseline="0" noProof="0" dirty="0">
                <a:ln>
                  <a:noFill/>
                </a:ln>
                <a:solidFill>
                  <a:prstClr val="black"/>
                </a:solidFill>
                <a:effectLst/>
                <a:uLnTx/>
                <a:uFillTx/>
                <a:latin typeface="font000000001f7aa22f"/>
                <a:ea typeface="+mn-ea"/>
                <a:cs typeface="+mn-cs"/>
              </a:rPr>
              <a:t>”. (Webb and Nation, 2017)</a:t>
            </a:r>
            <a:endParaRPr kumimoji="0" lang="en-US" b="0" i="1" u="none" strike="noStrike" kern="1200" cap="none" spc="0" normalizeH="0" baseline="0" noProof="0" dirty="0">
              <a:ln>
                <a:noFill/>
              </a:ln>
              <a:solidFill>
                <a:prstClr val="black"/>
              </a:solidFill>
              <a:effectLst/>
              <a:uLnTx/>
              <a:uFillTx/>
              <a:latin typeface="Calibri" panose="020F0702030404030204"/>
              <a:ea typeface="+mn-ea"/>
              <a:cs typeface="+mn-cs"/>
            </a:endParaRPr>
          </a:p>
        </p:txBody>
      </p:sp>
      <p:sp>
        <p:nvSpPr>
          <p:cNvPr id="14" name="TextBox 13"/>
          <p:cNvSpPr txBox="1"/>
          <p:nvPr/>
        </p:nvSpPr>
        <p:spPr>
          <a:xfrm>
            <a:off x="2776334" y="5525165"/>
            <a:ext cx="6271484" cy="734368"/>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9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702030404030204" pitchFamily="34" charset="0"/>
                <a:ea typeface="DengXian" pitchFamily="2" charset="-122"/>
                <a:cs typeface="Times New Roman" panose="02020703060505090304" pitchFamily="18" charset="0"/>
              </a:rPr>
              <a:t>More tested target words </a:t>
            </a:r>
            <a:r>
              <a:rPr kumimoji="0" lang="en-US" altLang="zh-CN" sz="2000" b="0" i="0" u="none" strike="noStrike" kern="1200" cap="none" spc="0" normalizeH="0" baseline="0" noProof="0" dirty="0">
                <a:ln>
                  <a:noFill/>
                </a:ln>
                <a:solidFill>
                  <a:prstClr val="black"/>
                </a:solidFill>
                <a:effectLst/>
                <a:uLnTx/>
                <a:uFillTx/>
                <a:latin typeface="Calibri" panose="020F0702030404030204" pitchFamily="34" charset="0"/>
                <a:ea typeface="DengXian" pitchFamily="2" charset="-122"/>
                <a:cs typeface="Times New Roman" panose="02020703060505090304" pitchFamily="18" charset="0"/>
              </a:rPr>
              <a:t>+</a:t>
            </a:r>
            <a:r>
              <a:rPr lang="en-US" sz="2000" dirty="0">
                <a:solidFill>
                  <a:prstClr val="black"/>
                </a:solidFill>
                <a:latin typeface="Calibri" panose="020F0702030404030204" pitchFamily="34" charset="0"/>
                <a:ea typeface="DengXian" pitchFamily="2" charset="-122"/>
                <a:cs typeface="Times New Roman" panose="02020703060505090304" pitchFamily="18" charset="0"/>
              </a:rPr>
              <a:t> productive vocabulary test </a:t>
            </a:r>
            <a:r>
              <a:rPr kumimoji="0" lang="en-US" sz="2000" b="0" i="0" u="none" strike="noStrike" kern="1200" cap="none" spc="0" normalizeH="0" baseline="0" noProof="0" dirty="0">
                <a:ln>
                  <a:noFill/>
                </a:ln>
                <a:solidFill>
                  <a:prstClr val="black"/>
                </a:solidFill>
                <a:effectLst/>
                <a:uLnTx/>
                <a:uFillTx/>
                <a:latin typeface="Calibri" panose="020F0702030404030204" pitchFamily="34" charset="0"/>
                <a:ea typeface="DengXian" pitchFamily="2" charset="-122"/>
                <a:cs typeface="Times New Roman" panose="02020703060505090304" pitchFamily="18" charset="0"/>
                <a:sym typeface="Wingdings" panose="05000000000000000000" pitchFamily="2" charset="2"/>
              </a:rPr>
              <a:t> larger gap </a:t>
            </a:r>
            <a:r>
              <a:rPr lang="en-US" sz="2000" dirty="0">
                <a:solidFill>
                  <a:prstClr val="black"/>
                </a:solidFill>
                <a:latin typeface="Calibri" panose="020F0702030404030204" pitchFamily="34" charset="0"/>
                <a:ea typeface="DengXian" pitchFamily="2" charset="-122"/>
                <a:cs typeface="Times New Roman" panose="02020703060505090304" pitchFamily="18" charset="0"/>
                <a:sym typeface="Wingdings" panose="05000000000000000000" pitchFamily="2" charset="2"/>
              </a:rPr>
              <a:t>(Experimental VS Control groups) </a:t>
            </a:r>
            <a:endParaRPr kumimoji="0" lang="en-US" sz="2000" b="0" i="0" u="none" strike="noStrike" kern="1200" cap="none" spc="0" normalizeH="0" baseline="0" noProof="0" dirty="0">
              <a:ln>
                <a:noFill/>
              </a:ln>
              <a:solidFill>
                <a:prstClr val="black"/>
              </a:solidFill>
              <a:effectLst/>
              <a:uLnTx/>
              <a:uFillTx/>
              <a:latin typeface="Calibri" panose="020F0702030404030204" pitchFamily="34" charset="0"/>
              <a:ea typeface="DengXian" pitchFamily="2" charset="-122"/>
              <a:cs typeface="Times New Roman" panose="02020703060505090304" pitchFamily="18" charset="0"/>
            </a:endParaRPr>
          </a:p>
        </p:txBody>
      </p:sp>
      <p:pic>
        <p:nvPicPr>
          <p:cNvPr id="16" name="图片 6"/>
          <p:cNvPicPr>
            <a:picLocks noChangeAspect="1"/>
          </p:cNvPicPr>
          <p:nvPr/>
        </p:nvPicPr>
        <p:blipFill>
          <a:blip r:embed="rId4"/>
          <a:stretch>
            <a:fillRect/>
          </a:stretch>
        </p:blipFill>
        <p:spPr>
          <a:xfrm>
            <a:off x="9357309" y="4966528"/>
            <a:ext cx="1501021" cy="1501021"/>
          </a:xfrm>
          <a:prstGeom prst="rect">
            <a:avLst/>
          </a:prstGeom>
        </p:spPr>
      </p:pic>
      <p:sp>
        <p:nvSpPr>
          <p:cNvPr id="9" name="Arrow: Curved Right 8">
            <a:extLst>
              <a:ext uri="{FF2B5EF4-FFF2-40B4-BE49-F238E27FC236}">
                <a16:creationId xmlns:a16="http://schemas.microsoft.com/office/drawing/2014/main" id="{55D61DE6-D72E-4DAE-90C0-D8C34E60B8EF}"/>
              </a:ext>
            </a:extLst>
          </p:cNvPr>
          <p:cNvSpPr/>
          <p:nvPr/>
        </p:nvSpPr>
        <p:spPr>
          <a:xfrm>
            <a:off x="1900719" y="5219272"/>
            <a:ext cx="667820" cy="92119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8138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0" grpId="0"/>
      <p:bldP spid="13" grpId="0" animBg="1"/>
      <p:bldP spid="14" grpId="0"/>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3568446"/>
          <p:cNvPicPr>
            <a:picLocks noChangeAspect="1"/>
          </p:cNvPicPr>
          <p:nvPr/>
        </p:nvPicPr>
        <p:blipFill>
          <a:blip r:embed="rId3"/>
          <a:srcRect l="17523" r="7884" b="41803"/>
          <a:stretch>
            <a:fillRect/>
          </a:stretch>
        </p:blipFill>
        <p:spPr>
          <a:xfrm flipH="1">
            <a:off x="0" y="3787775"/>
            <a:ext cx="12201525" cy="3106420"/>
          </a:xfrm>
          <a:prstGeom prst="rect">
            <a:avLst/>
          </a:prstGeom>
        </p:spPr>
      </p:pic>
      <p:sp>
        <p:nvSpPr>
          <p:cNvPr id="29" name="文本框 28"/>
          <p:cNvSpPr txBox="1"/>
          <p:nvPr/>
        </p:nvSpPr>
        <p:spPr>
          <a:xfrm>
            <a:off x="1347470" y="1330960"/>
            <a:ext cx="4957637"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3800" b="0" i="0" u="none" strike="noStrike" kern="1200" cap="none" spc="0" normalizeH="0" baseline="0" noProof="0" dirty="0">
                <a:ln>
                  <a:noFill/>
                </a:ln>
                <a:solidFill>
                  <a:prstClr val="black">
                    <a:lumMod val="85000"/>
                    <a:lumOff val="15000"/>
                  </a:prstClr>
                </a:solidFill>
                <a:effectLst/>
                <a:uLnTx/>
                <a:uFillTx/>
                <a:latin typeface="Segoe UI Semibold" panose="020B0702040204020203" charset="0"/>
                <a:ea typeface="汉仪细简黑简" panose="00020600040101010101" charset="-122"/>
                <a:cs typeface="Segoe UI Semibold" panose="020B0702040204020203" charset="0"/>
                <a:sym typeface="+mn-ea"/>
              </a:rPr>
              <a:t>04</a:t>
            </a:r>
          </a:p>
        </p:txBody>
      </p:sp>
      <p:sp>
        <p:nvSpPr>
          <p:cNvPr id="28" name="文本框 27"/>
          <p:cNvSpPr txBox="1"/>
          <p:nvPr/>
        </p:nvSpPr>
        <p:spPr>
          <a:xfrm>
            <a:off x="1347469" y="3193415"/>
            <a:ext cx="7062883" cy="751840"/>
          </a:xfrm>
          <a:prstGeom prst="rect">
            <a:avLst/>
          </a:prstGeom>
          <a:noFill/>
        </p:spPr>
        <p:txBody>
          <a:bodyPr anchor="ctr"/>
          <a:lstStyle/>
          <a:p>
            <a:r>
              <a:rPr lang="en-US" altLang="zh-CN" sz="2400" b="1" dirty="0"/>
              <a:t>(2) Scoring results of interaction logs and discussion</a:t>
            </a:r>
          </a:p>
        </p:txBody>
      </p:sp>
    </p:spTree>
    <p:custDataLst>
      <p:tags r:id="rId1"/>
    </p:custDataLst>
    <p:extLst>
      <p:ext uri="{BB962C8B-B14F-4D97-AF65-F5344CB8AC3E}">
        <p14:creationId xmlns:p14="http://schemas.microsoft.com/office/powerpoint/2010/main" val="2913162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896593" y="601321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71D0367-918D-436A-A165-E28226D59459}" type="slidenum">
              <a:rPr kumimoji="0" lang="en-US" sz="1200" b="0" i="0" u="none" strike="noStrike" kern="1200" cap="none" spc="0" normalizeH="0" baseline="0" noProof="0" smtClean="0">
                <a:ln>
                  <a:noFill/>
                </a:ln>
                <a:solidFill>
                  <a:prstClr val="black">
                    <a:tint val="75000"/>
                  </a:prstClr>
                </a:solidFill>
                <a:effectLst/>
                <a:uLnTx/>
                <a:uFillTx/>
                <a:latin typeface="Calibri" panose="020F0702030404030204"/>
                <a:ea typeface="+mn-ea"/>
                <a:cs typeface="+mn-cs"/>
              </a:rPr>
              <a:t>26</a:t>
            </a:fld>
            <a:endParaRPr kumimoji="0" lang="en-US" sz="1200" b="0" i="0" u="none" strike="noStrike" kern="1200" cap="none" spc="0" normalizeH="0" baseline="0" noProof="0">
              <a:ln>
                <a:noFill/>
              </a:ln>
              <a:solidFill>
                <a:prstClr val="black">
                  <a:tint val="75000"/>
                </a:prstClr>
              </a:solidFill>
              <a:effectLst/>
              <a:uLnTx/>
              <a:uFillTx/>
              <a:latin typeface="Calibri" panose="020F0702030404030204"/>
              <a:ea typeface="+mn-ea"/>
              <a:cs typeface="+mn-cs"/>
            </a:endParaRPr>
          </a:p>
        </p:txBody>
      </p:sp>
      <p:sp>
        <p:nvSpPr>
          <p:cNvPr id="4" name="内容占位符 2"/>
          <p:cNvSpPr txBox="1"/>
          <p:nvPr/>
        </p:nvSpPr>
        <p:spPr>
          <a:xfrm>
            <a:off x="666993" y="148248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90204" pitchFamily="34" charset="0"/>
              <a:buChar char="•"/>
              <a:defRPr/>
            </a:pPr>
            <a:endParaRPr kumimoji="1" lang="zh-CN" altLang="en-US" sz="2800" b="0"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endParaRPr>
          </a:p>
        </p:txBody>
      </p:sp>
      <p:sp>
        <p:nvSpPr>
          <p:cNvPr id="7" name="Title 1"/>
          <p:cNvSpPr txBox="1"/>
          <p:nvPr/>
        </p:nvSpPr>
        <p:spPr>
          <a:xfrm>
            <a:off x="534429" y="325956"/>
            <a:ext cx="8046308" cy="812165"/>
          </a:xfrm>
          <a:prstGeom prst="rect">
            <a:avLst/>
          </a:prstGeom>
        </p:spPr>
        <p:txBody>
          <a:bodyPr/>
          <a:lstStyle>
            <a:lvl1pPr algn="l" defTabSz="914400" rtl="0" eaLnBrk="1" latinLnBrk="0" hangingPunct="1">
              <a:lnSpc>
                <a:spcPct val="90000"/>
              </a:lnSpc>
              <a:spcBef>
                <a:spcPct val="0"/>
              </a:spcBef>
              <a:buNone/>
              <a:defRPr sz="2800" b="1" kern="1200">
                <a:solidFill>
                  <a:srgbClr val="002060"/>
                </a:solidFill>
                <a:latin typeface="+mn-lt"/>
                <a:ea typeface="+mj-ea"/>
                <a:cs typeface="+mj-cs"/>
              </a:defRPr>
            </a:lvl1pPr>
          </a:lstStyle>
          <a:p>
            <a:pPr lvl="0">
              <a:defRPr/>
            </a:pPr>
            <a:r>
              <a:rPr lang="en-US" altLang="zh-CN" sz="3600" dirty="0"/>
              <a:t>Scoring results of interaction logs</a:t>
            </a:r>
            <a:endParaRPr kumimoji="0" lang="zh-CN" altLang="en-US" sz="3600" b="1" i="0" u="none" strike="noStrike" kern="1200" cap="none" spc="0" normalizeH="0" baseline="0" noProof="0" dirty="0">
              <a:ln>
                <a:noFill/>
              </a:ln>
              <a:solidFill>
                <a:srgbClr val="002060"/>
              </a:solidFill>
              <a:effectLst/>
              <a:uLnTx/>
              <a:uFillTx/>
              <a:latin typeface="Calibri" panose="020F0702030404030204"/>
              <a:ea typeface="等线 Light" pitchFamily="2" charset="-122"/>
              <a:cs typeface="+mj-cs"/>
            </a:endParaRPr>
          </a:p>
        </p:txBody>
      </p:sp>
      <p:sp>
        <p:nvSpPr>
          <p:cNvPr id="8" name="Rectangle 7"/>
          <p:cNvSpPr/>
          <p:nvPr/>
        </p:nvSpPr>
        <p:spPr>
          <a:xfrm>
            <a:off x="666993" y="1138120"/>
            <a:ext cx="9296778" cy="5362576"/>
          </a:xfrm>
          <a:prstGeom prst="rect">
            <a:avLst/>
          </a:prstGeom>
        </p:spPr>
        <p:txBody>
          <a:bodyPr vert="horz" lIns="91440" tIns="45720" rIns="91440" bIns="45720" rtlCol="0">
            <a:normAutofit/>
          </a:bodyPr>
          <a:lstStyle/>
          <a:p>
            <a:pPr>
              <a:lnSpc>
                <a:spcPct val="90000"/>
              </a:lnSpc>
              <a:spcBef>
                <a:spcPts val="1000"/>
              </a:spcBef>
              <a:buFont typeface="Arial" panose="020B0604020202090204" pitchFamily="34" charset="0"/>
              <a:buNone/>
            </a:pPr>
            <a:r>
              <a:rPr lang="en-US" altLang="zh-CN" sz="2400" b="1" dirty="0"/>
              <a:t>R</a:t>
            </a:r>
            <a:r>
              <a:rPr lang="en-GB" sz="2400" b="1" dirty="0"/>
              <a:t>Q2: How can CA-DA be applied to diagnose vocabulary learning?</a:t>
            </a:r>
          </a:p>
          <a:p>
            <a:pPr>
              <a:lnSpc>
                <a:spcPct val="90000"/>
              </a:lnSpc>
              <a:spcBef>
                <a:spcPts val="1000"/>
              </a:spcBef>
              <a:buFont typeface="Arial" panose="020B0604020202090204" pitchFamily="34" charset="0"/>
              <a:buNone/>
            </a:pPr>
            <a:endParaRPr lang="en-GB" sz="2800" b="1" dirty="0"/>
          </a:p>
          <a:p>
            <a:pPr>
              <a:lnSpc>
                <a:spcPct val="90000"/>
              </a:lnSpc>
              <a:spcBef>
                <a:spcPts val="1000"/>
              </a:spcBef>
              <a:buFont typeface="Arial" panose="020B0604020202090204" pitchFamily="34" charset="0"/>
              <a:buNone/>
            </a:pPr>
            <a:endParaRPr lang="en-US" sz="2800" dirty="0"/>
          </a:p>
          <a:p>
            <a:pPr>
              <a:lnSpc>
                <a:spcPct val="90000"/>
              </a:lnSpc>
              <a:spcBef>
                <a:spcPts val="1000"/>
              </a:spcBef>
              <a:buFont typeface="Arial" panose="020B0604020202090204" pitchFamily="34" charset="0"/>
              <a:buNone/>
            </a:pPr>
            <a:endParaRPr lang="en-US" sz="2800" dirty="0"/>
          </a:p>
        </p:txBody>
      </p:sp>
      <p:sp>
        <p:nvSpPr>
          <p:cNvPr id="5" name="Rectangle 4"/>
          <p:cNvSpPr/>
          <p:nvPr/>
        </p:nvSpPr>
        <p:spPr>
          <a:xfrm>
            <a:off x="7878303" y="4451438"/>
            <a:ext cx="3761490" cy="830997"/>
          </a:xfrm>
          <a:prstGeom prst="rect">
            <a:avLst/>
          </a:prstGeom>
        </p:spPr>
        <p:txBody>
          <a:bodyPr wrap="square">
            <a:spAutoFit/>
          </a:bodyPr>
          <a:lstStyle/>
          <a:p>
            <a:r>
              <a:rPr lang="en-US" sz="1600" i="1" dirty="0"/>
              <a:t>When the p - value is extremely small, specifically less than 0.001, we use the notation “&lt; .001” for brevity. </a:t>
            </a:r>
          </a:p>
        </p:txBody>
      </p:sp>
      <p:grpSp>
        <p:nvGrpSpPr>
          <p:cNvPr id="10" name="Group 9"/>
          <p:cNvGrpSpPr/>
          <p:nvPr/>
        </p:nvGrpSpPr>
        <p:grpSpPr>
          <a:xfrm>
            <a:off x="666993" y="5253014"/>
            <a:ext cx="10933977" cy="1104243"/>
            <a:chOff x="1" y="2518114"/>
            <a:chExt cx="11614096" cy="1150153"/>
          </a:xfrm>
        </p:grpSpPr>
        <p:pic>
          <p:nvPicPr>
            <p:cNvPr id="9" name="Picture 8"/>
            <p:cNvPicPr>
              <a:picLocks noChangeAspect="1"/>
            </p:cNvPicPr>
            <p:nvPr/>
          </p:nvPicPr>
          <p:blipFill>
            <a:blip r:embed="rId2"/>
            <a:stretch>
              <a:fillRect/>
            </a:stretch>
          </p:blipFill>
          <p:spPr>
            <a:xfrm>
              <a:off x="10367025" y="2598419"/>
              <a:ext cx="1247072" cy="1066801"/>
            </a:xfrm>
            <a:prstGeom prst="rect">
              <a:avLst/>
            </a:prstGeom>
          </p:spPr>
        </p:pic>
        <p:pic>
          <p:nvPicPr>
            <p:cNvPr id="6" name="Picture 5"/>
            <p:cNvPicPr>
              <a:picLocks noChangeAspect="1"/>
            </p:cNvPicPr>
            <p:nvPr/>
          </p:nvPicPr>
          <p:blipFill rotWithShape="1">
            <a:blip r:embed="rId3"/>
            <a:srcRect r="602"/>
            <a:stretch/>
          </p:blipFill>
          <p:spPr>
            <a:xfrm>
              <a:off x="1" y="2518114"/>
              <a:ext cx="10447020" cy="1150153"/>
            </a:xfrm>
            <a:prstGeom prst="rect">
              <a:avLst/>
            </a:prstGeom>
          </p:spPr>
        </p:pic>
      </p:grpSp>
      <p:pic>
        <p:nvPicPr>
          <p:cNvPr id="13" name="Picture 12"/>
          <p:cNvPicPr>
            <a:picLocks noChangeAspect="1"/>
          </p:cNvPicPr>
          <p:nvPr/>
        </p:nvPicPr>
        <p:blipFill>
          <a:blip r:embed="rId4"/>
          <a:stretch>
            <a:fillRect/>
          </a:stretch>
        </p:blipFill>
        <p:spPr>
          <a:xfrm>
            <a:off x="384288" y="1689787"/>
            <a:ext cx="6115050" cy="3286125"/>
          </a:xfrm>
          <a:prstGeom prst="rect">
            <a:avLst/>
          </a:prstGeom>
        </p:spPr>
      </p:pic>
      <p:pic>
        <p:nvPicPr>
          <p:cNvPr id="14" name="Picture 13"/>
          <p:cNvPicPr>
            <a:picLocks noChangeAspect="1"/>
          </p:cNvPicPr>
          <p:nvPr/>
        </p:nvPicPr>
        <p:blipFill>
          <a:blip r:embed="rId5"/>
          <a:stretch>
            <a:fillRect/>
          </a:stretch>
        </p:blipFill>
        <p:spPr>
          <a:xfrm>
            <a:off x="4713538" y="5243622"/>
            <a:ext cx="7018421" cy="1180403"/>
          </a:xfrm>
          <a:prstGeom prst="rect">
            <a:avLst/>
          </a:prstGeom>
        </p:spPr>
      </p:pic>
      <p:sp>
        <p:nvSpPr>
          <p:cNvPr id="12" name="TextBox 11">
            <a:extLst>
              <a:ext uri="{FF2B5EF4-FFF2-40B4-BE49-F238E27FC236}">
                <a16:creationId xmlns:a16="http://schemas.microsoft.com/office/drawing/2014/main" id="{DF3FBC9A-F75A-4971-961C-15530D82E070}"/>
              </a:ext>
            </a:extLst>
          </p:cNvPr>
          <p:cNvSpPr txBox="1"/>
          <p:nvPr/>
        </p:nvSpPr>
        <p:spPr>
          <a:xfrm>
            <a:off x="6782042" y="1784260"/>
            <a:ext cx="5025669" cy="1600182"/>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90204" pitchFamily="34" charset="0"/>
              <a:buChar char="•"/>
              <a:tabLst/>
              <a:defRPr/>
            </a:pPr>
            <a:r>
              <a:rPr lang="en-US" sz="2000" dirty="0">
                <a:solidFill>
                  <a:prstClr val="black"/>
                </a:solidFill>
                <a:latin typeface="Calibri" panose="020F0702030404030204" pitchFamily="34" charset="0"/>
                <a:ea typeface="DengXian" pitchFamily="2" charset="-122"/>
                <a:cs typeface="Times New Roman" panose="02020703060505090304" pitchFamily="18" charset="0"/>
              </a:rPr>
              <a:t>A highly significant increase from S1 to S2 (</a:t>
            </a:r>
            <a:r>
              <a:rPr lang="en-US" sz="2000" i="1" dirty="0">
                <a:solidFill>
                  <a:prstClr val="black"/>
                </a:solidFill>
                <a:latin typeface="Calibri" panose="020F0702030404030204" pitchFamily="34" charset="0"/>
                <a:ea typeface="DengXian" pitchFamily="2" charset="-122"/>
                <a:cs typeface="Times New Roman" panose="02020703060505090304" pitchFamily="18" charset="0"/>
              </a:rPr>
              <a:t>p</a:t>
            </a:r>
            <a:r>
              <a:rPr lang="en-US" sz="2000" dirty="0">
                <a:solidFill>
                  <a:prstClr val="black"/>
                </a:solidFill>
                <a:latin typeface="Calibri" panose="020F0702030404030204" pitchFamily="34" charset="0"/>
                <a:ea typeface="DengXian" pitchFamily="2" charset="-122"/>
                <a:cs typeface="Times New Roman" panose="02020703060505090304" pitchFamily="18" charset="0"/>
              </a:rPr>
              <a:t>&lt;.001 for each)</a:t>
            </a:r>
          </a:p>
          <a:p>
            <a:pPr marL="285750" lvl="0" indent="-285750">
              <a:lnSpc>
                <a:spcPct val="107000"/>
              </a:lnSpc>
              <a:spcAft>
                <a:spcPts val="800"/>
              </a:spcAft>
              <a:buFont typeface="Arial" panose="020B060402020209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panose="020F0702030404030204" pitchFamily="34" charset="0"/>
                <a:ea typeface="DengXian" pitchFamily="2" charset="-122"/>
                <a:cs typeface="Times New Roman" panose="02020703060505090304" pitchFamily="18" charset="0"/>
              </a:rPr>
              <a:t>Large effect size:</a:t>
            </a:r>
            <a:r>
              <a:rPr kumimoji="0" lang="en-US" sz="2000" b="0" i="0" u="none" strike="noStrike" kern="1200" cap="none" spc="0" normalizeH="0" noProof="0" dirty="0">
                <a:ln>
                  <a:noFill/>
                </a:ln>
                <a:solidFill>
                  <a:prstClr val="black"/>
                </a:solidFill>
                <a:effectLst/>
                <a:uLnTx/>
                <a:uFillTx/>
                <a:latin typeface="Calibri" panose="020F0702030404030204" pitchFamily="34" charset="0"/>
                <a:ea typeface="DengXian" pitchFamily="2" charset="-122"/>
                <a:cs typeface="Times New Roman" panose="02020703060505090304" pitchFamily="18" charset="0"/>
              </a:rPr>
              <a:t> </a:t>
            </a:r>
            <a:r>
              <a:rPr lang="en-US" sz="2000" i="1" dirty="0">
                <a:solidFill>
                  <a:prstClr val="black"/>
                </a:solidFill>
                <a:latin typeface="Calibri" panose="020F0702030404030204" pitchFamily="34" charset="0"/>
                <a:ea typeface="DengXian" pitchFamily="2" charset="-122"/>
                <a:cs typeface="Times New Roman" panose="02020703060505090304" pitchFamily="18" charset="0"/>
              </a:rPr>
              <a:t>d</a:t>
            </a:r>
            <a:r>
              <a:rPr lang="en-US" sz="2000" dirty="0">
                <a:solidFill>
                  <a:prstClr val="black"/>
                </a:solidFill>
                <a:latin typeface="Calibri" panose="020F0702030404030204" pitchFamily="34" charset="0"/>
                <a:ea typeface="DengXian" pitchFamily="2" charset="-122"/>
                <a:cs typeface="Times New Roman" panose="02020703060505090304" pitchFamily="18" charset="0"/>
              </a:rPr>
              <a:t> </a:t>
            </a:r>
            <a:r>
              <a:rPr lang="en-US" sz="2000" baseline="-25000" dirty="0">
                <a:solidFill>
                  <a:prstClr val="black"/>
                </a:solidFill>
                <a:latin typeface="Calibri" panose="020F0702030404030204" pitchFamily="34" charset="0"/>
                <a:ea typeface="DengXian" pitchFamily="2" charset="-122"/>
                <a:cs typeface="Times New Roman" panose="02020703060505090304" pitchFamily="18" charset="0"/>
              </a:rPr>
              <a:t>Mediated score </a:t>
            </a:r>
            <a:r>
              <a:rPr lang="en-US" sz="2000" dirty="0">
                <a:solidFill>
                  <a:prstClr val="black"/>
                </a:solidFill>
                <a:latin typeface="Calibri" panose="020F0702030404030204" pitchFamily="34" charset="0"/>
                <a:ea typeface="DengXian" pitchFamily="2" charset="-122"/>
                <a:cs typeface="Times New Roman" panose="02020703060505090304" pitchFamily="18" charset="0"/>
              </a:rPr>
              <a:t>&gt; </a:t>
            </a:r>
            <a:r>
              <a:rPr kumimoji="0" lang="en-US" sz="2000" b="0" i="1" u="none" strike="noStrike" kern="1200" cap="none" spc="0" normalizeH="0" noProof="0" dirty="0">
                <a:ln>
                  <a:noFill/>
                </a:ln>
                <a:solidFill>
                  <a:prstClr val="black"/>
                </a:solidFill>
                <a:effectLst/>
                <a:uLnTx/>
                <a:uFillTx/>
                <a:latin typeface="Calibri" panose="020F0702030404030204" pitchFamily="34" charset="0"/>
                <a:ea typeface="DengXian" pitchFamily="2" charset="-122"/>
                <a:cs typeface="Times New Roman" panose="02020703060505090304" pitchFamily="18" charset="0"/>
              </a:rPr>
              <a:t>d</a:t>
            </a:r>
            <a:r>
              <a:rPr kumimoji="0" lang="en-US" sz="2000" b="0" i="0" u="none" strike="noStrike" kern="1200" cap="none" spc="0" normalizeH="0" noProof="0" dirty="0">
                <a:ln>
                  <a:noFill/>
                </a:ln>
                <a:solidFill>
                  <a:prstClr val="black"/>
                </a:solidFill>
                <a:effectLst/>
                <a:uLnTx/>
                <a:uFillTx/>
                <a:latin typeface="Calibri" panose="020F0702030404030204" pitchFamily="34" charset="0"/>
                <a:ea typeface="DengXian" pitchFamily="2" charset="-122"/>
                <a:cs typeface="Times New Roman" panose="02020703060505090304" pitchFamily="18" charset="0"/>
              </a:rPr>
              <a:t> </a:t>
            </a:r>
            <a:r>
              <a:rPr kumimoji="0" lang="en-US" sz="2000" b="0" i="0" u="none" strike="noStrike" kern="1200" cap="none" spc="0" normalizeH="0" baseline="-25000" noProof="0" dirty="0">
                <a:ln>
                  <a:noFill/>
                </a:ln>
                <a:solidFill>
                  <a:prstClr val="black"/>
                </a:solidFill>
                <a:effectLst/>
                <a:uLnTx/>
                <a:uFillTx/>
                <a:latin typeface="Calibri" panose="020F0702030404030204" pitchFamily="34" charset="0"/>
                <a:ea typeface="DengXian" pitchFamily="2" charset="-122"/>
                <a:cs typeface="Times New Roman" panose="02020703060505090304" pitchFamily="18" charset="0"/>
              </a:rPr>
              <a:t>Actual score</a:t>
            </a:r>
          </a:p>
          <a:p>
            <a:pPr marL="285750" lvl="0" indent="-285750">
              <a:lnSpc>
                <a:spcPct val="107000"/>
              </a:lnSpc>
              <a:spcAft>
                <a:spcPts val="800"/>
              </a:spcAft>
              <a:buFont typeface="Arial" panose="020B0604020202090204" pitchFamily="34" charset="0"/>
              <a:buChar char="•"/>
              <a:defRPr/>
            </a:pPr>
            <a:r>
              <a:rPr kumimoji="0" lang="en-US" sz="2000" b="0" i="0" u="none" strike="noStrike" kern="1200" cap="none" spc="0" normalizeH="0" noProof="0" dirty="0">
                <a:ln>
                  <a:noFill/>
                </a:ln>
                <a:solidFill>
                  <a:prstClr val="black"/>
                </a:solidFill>
                <a:effectLst/>
                <a:uLnTx/>
                <a:uFillTx/>
                <a:latin typeface="Calibri" panose="020F0702030404030204" pitchFamily="34" charset="0"/>
                <a:ea typeface="DengXian" pitchFamily="2" charset="-122"/>
                <a:cs typeface="Times New Roman" panose="02020703060505090304" pitchFamily="18" charset="0"/>
              </a:rPr>
              <a:t>Mediate score</a:t>
            </a:r>
            <a:r>
              <a:rPr kumimoji="0" lang="zh-CN" altLang="en-US" sz="2000" b="0" i="0" u="none" strike="noStrike" kern="1200" cap="none" spc="0" normalizeH="0" noProof="0" dirty="0">
                <a:ln>
                  <a:noFill/>
                </a:ln>
                <a:solidFill>
                  <a:prstClr val="black"/>
                </a:solidFill>
                <a:effectLst/>
                <a:uLnTx/>
                <a:uFillTx/>
                <a:latin typeface="Calibri" panose="020F0702030404030204" pitchFamily="34" charset="0"/>
                <a:ea typeface="DengXian" pitchFamily="2" charset="-122"/>
                <a:cs typeface="Times New Roman" panose="02020703060505090304" pitchFamily="18" charset="0"/>
              </a:rPr>
              <a:t>→ </a:t>
            </a:r>
            <a:r>
              <a:rPr kumimoji="0" lang="en-US" altLang="zh-CN" sz="2000" b="0" i="0" u="none" strike="noStrike" kern="1200" cap="none" spc="0" normalizeH="0" noProof="0" dirty="0">
                <a:ln>
                  <a:noFill/>
                </a:ln>
                <a:solidFill>
                  <a:prstClr val="black"/>
                </a:solidFill>
                <a:effectLst/>
                <a:uLnTx/>
                <a:uFillTx/>
                <a:latin typeface="Calibri" panose="020F0702030404030204" pitchFamily="34" charset="0"/>
                <a:ea typeface="DengXian" pitchFamily="2" charset="-122"/>
                <a:cs typeface="Times New Roman" panose="02020703060505090304" pitchFamily="18" charset="0"/>
              </a:rPr>
              <a:t>vocabulary learning ability</a:t>
            </a:r>
            <a:endParaRPr kumimoji="0" lang="en-US" sz="2000" b="0" i="0" u="none" strike="noStrike" kern="1200" cap="none" spc="0" normalizeH="0" noProof="0" dirty="0">
              <a:ln>
                <a:noFill/>
              </a:ln>
              <a:solidFill>
                <a:prstClr val="black"/>
              </a:solidFill>
              <a:effectLst/>
              <a:uLnTx/>
              <a:uFillTx/>
              <a:latin typeface="Calibri" panose="020F0702030404030204" pitchFamily="34" charset="0"/>
              <a:ea typeface="DengXian" pitchFamily="2" charset="-122"/>
              <a:cs typeface="Times New Roman" panose="02020703060505090304" pitchFamily="18" charset="0"/>
            </a:endParaRPr>
          </a:p>
        </p:txBody>
      </p:sp>
      <p:sp>
        <p:nvSpPr>
          <p:cNvPr id="3" name="Rectangle 2">
            <a:extLst>
              <a:ext uri="{FF2B5EF4-FFF2-40B4-BE49-F238E27FC236}">
                <a16:creationId xmlns:a16="http://schemas.microsoft.com/office/drawing/2014/main" id="{64A810BB-A7DE-4A04-AA05-E7ADFAA00F4B}"/>
              </a:ext>
            </a:extLst>
          </p:cNvPr>
          <p:cNvSpPr/>
          <p:nvPr/>
        </p:nvSpPr>
        <p:spPr>
          <a:xfrm>
            <a:off x="928914" y="3280229"/>
            <a:ext cx="5389974"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BD727E1-FC1B-4466-A657-661721C57DCA}"/>
              </a:ext>
            </a:extLst>
          </p:cNvPr>
          <p:cNvSpPr/>
          <p:nvPr/>
        </p:nvSpPr>
        <p:spPr>
          <a:xfrm>
            <a:off x="928914" y="3792331"/>
            <a:ext cx="5389974"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357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5"/>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896593" y="601321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71D0367-918D-436A-A165-E28226D59459}" type="slidenum">
              <a:rPr kumimoji="0" lang="en-US" sz="1200" b="0" i="0" u="none" strike="noStrike" kern="1200" cap="none" spc="0" normalizeH="0" baseline="0" noProof="0" smtClean="0">
                <a:ln>
                  <a:noFill/>
                </a:ln>
                <a:solidFill>
                  <a:prstClr val="black">
                    <a:tint val="75000"/>
                  </a:prstClr>
                </a:solidFill>
                <a:effectLst/>
                <a:uLnTx/>
                <a:uFillTx/>
                <a:latin typeface="Calibri" panose="020F0702030404030204"/>
                <a:ea typeface="+mn-ea"/>
                <a:cs typeface="+mn-cs"/>
              </a:rPr>
              <a:t>27</a:t>
            </a:fld>
            <a:endParaRPr kumimoji="0" lang="en-US" sz="1200" b="0" i="0" u="none" strike="noStrike" kern="1200" cap="none" spc="0" normalizeH="0" baseline="0" noProof="0">
              <a:ln>
                <a:noFill/>
              </a:ln>
              <a:solidFill>
                <a:prstClr val="black">
                  <a:tint val="75000"/>
                </a:prstClr>
              </a:solidFill>
              <a:effectLst/>
              <a:uLnTx/>
              <a:uFillTx/>
              <a:latin typeface="Calibri" panose="020F0702030404030204"/>
              <a:ea typeface="+mn-ea"/>
              <a:cs typeface="+mn-cs"/>
            </a:endParaRPr>
          </a:p>
        </p:txBody>
      </p:sp>
      <p:sp>
        <p:nvSpPr>
          <p:cNvPr id="4" name="内容占位符 2"/>
          <p:cNvSpPr txBox="1"/>
          <p:nvPr/>
        </p:nvSpPr>
        <p:spPr>
          <a:xfrm>
            <a:off x="666993" y="1104480"/>
            <a:ext cx="530304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buNone/>
              <a:defRPr/>
            </a:pPr>
            <a:r>
              <a:rPr lang="en-US" altLang="zh-CN" sz="2400" b="1" dirty="0"/>
              <a:t>R</a:t>
            </a:r>
            <a:r>
              <a:rPr lang="en-GB" sz="2400" b="1" dirty="0"/>
              <a:t>Q2: How can CA-DA be applied to diagnose vocabulary learning?</a:t>
            </a:r>
            <a:endParaRPr kumimoji="0" lang="en-CA" altLang="zh-CN" sz="2400" b="0"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endParaRPr>
          </a:p>
          <a:p>
            <a:pPr lvl="0">
              <a:defRPr/>
            </a:pPr>
            <a:r>
              <a:rPr kumimoji="0" lang="en-CA" altLang="zh-CN" sz="2400" b="0"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rPr>
              <a:t>Further</a:t>
            </a:r>
            <a:r>
              <a:rPr kumimoji="0" lang="en-CA" altLang="zh-CN" sz="2400" b="0" i="0" u="none" strike="noStrike" kern="1200" cap="none" spc="0" normalizeH="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rPr>
              <a:t> analysis of </a:t>
            </a:r>
            <a:r>
              <a:rPr lang="en-US" altLang="zh-CN" sz="2400" dirty="0"/>
              <a:t>interaction logs</a:t>
            </a:r>
          </a:p>
          <a:p>
            <a:pPr lvl="1">
              <a:defRPr/>
            </a:pPr>
            <a:r>
              <a:rPr lang="en-US" dirty="0"/>
              <a:t>Variability in Learning Abilities</a:t>
            </a:r>
          </a:p>
          <a:p>
            <a:pPr lvl="1">
              <a:defRPr/>
            </a:pPr>
            <a:r>
              <a:rPr lang="en-US" dirty="0"/>
              <a:t>Diverse learning needs</a:t>
            </a:r>
            <a:endParaRPr kumimoji="1" lang="zh-CN" altLang="en-US" b="0" i="0" u="none" strike="noStrike" kern="1200" cap="none" spc="0" normalizeH="0" baseline="0" noProof="0" dirty="0">
              <a:ln>
                <a:noFill/>
              </a:ln>
              <a:solidFill>
                <a:prstClr val="black"/>
              </a:solidFill>
              <a:effectLst/>
              <a:uLnTx/>
              <a:uFillTx/>
              <a:latin typeface="Calibri" panose="020F0702030404030204" pitchFamily="34" charset="0"/>
              <a:ea typeface="等线" panose="02010600030101010101" pitchFamily="2" charset="-122"/>
              <a:cs typeface="Calibri" panose="020F0702030404030204" pitchFamily="34" charset="0"/>
            </a:endParaRPr>
          </a:p>
        </p:txBody>
      </p:sp>
      <p:sp>
        <p:nvSpPr>
          <p:cNvPr id="7" name="Title 1"/>
          <p:cNvSpPr txBox="1"/>
          <p:nvPr/>
        </p:nvSpPr>
        <p:spPr>
          <a:xfrm>
            <a:off x="534429" y="325956"/>
            <a:ext cx="8046308" cy="812165"/>
          </a:xfrm>
          <a:prstGeom prst="rect">
            <a:avLst/>
          </a:prstGeom>
        </p:spPr>
        <p:txBody>
          <a:bodyPr/>
          <a:lstStyle>
            <a:lvl1pPr algn="l" defTabSz="914400" rtl="0" eaLnBrk="1" latinLnBrk="0" hangingPunct="1">
              <a:lnSpc>
                <a:spcPct val="90000"/>
              </a:lnSpc>
              <a:spcBef>
                <a:spcPct val="0"/>
              </a:spcBef>
              <a:buNone/>
              <a:defRPr sz="2800" b="1" kern="1200">
                <a:solidFill>
                  <a:srgbClr val="002060"/>
                </a:solidFill>
                <a:latin typeface="+mn-lt"/>
                <a:ea typeface="+mj-ea"/>
                <a:cs typeface="+mj-cs"/>
              </a:defRPr>
            </a:lvl1pPr>
          </a:lstStyle>
          <a:p>
            <a:pPr lvl="0">
              <a:defRPr/>
            </a:pPr>
            <a:r>
              <a:rPr lang="en-US" altLang="zh-CN" sz="3600" dirty="0"/>
              <a:t>Discussion</a:t>
            </a:r>
            <a:endParaRPr kumimoji="0" lang="zh-CN" altLang="en-US" sz="3600" b="1" i="0" u="none" strike="noStrike" kern="1200" cap="none" spc="0" normalizeH="0" baseline="0" noProof="0" dirty="0">
              <a:ln>
                <a:noFill/>
              </a:ln>
              <a:solidFill>
                <a:srgbClr val="002060"/>
              </a:solidFill>
              <a:effectLst/>
              <a:uLnTx/>
              <a:uFillTx/>
              <a:latin typeface="Calibri" panose="020F0702030404030204"/>
              <a:ea typeface="等线 Light" pitchFamily="2" charset="-122"/>
              <a:cs typeface="+mj-cs"/>
            </a:endParaRPr>
          </a:p>
        </p:txBody>
      </p:sp>
      <p:pic>
        <p:nvPicPr>
          <p:cNvPr id="9" name="Picture 8"/>
          <p:cNvPicPr>
            <a:picLocks noChangeAspect="1"/>
          </p:cNvPicPr>
          <p:nvPr/>
        </p:nvPicPr>
        <p:blipFill>
          <a:blip r:embed="rId3"/>
          <a:stretch>
            <a:fillRect/>
          </a:stretch>
        </p:blipFill>
        <p:spPr>
          <a:xfrm>
            <a:off x="5494800" y="1916645"/>
            <a:ext cx="6697200" cy="1270397"/>
          </a:xfrm>
          <a:prstGeom prst="rect">
            <a:avLst/>
          </a:prstGeom>
        </p:spPr>
      </p:pic>
      <p:sp>
        <p:nvSpPr>
          <p:cNvPr id="6" name="文本框 14"/>
          <p:cNvSpPr txBox="1"/>
          <p:nvPr/>
        </p:nvSpPr>
        <p:spPr>
          <a:xfrm>
            <a:off x="723252" y="3450885"/>
            <a:ext cx="10493579" cy="3139321"/>
          </a:xfrm>
          <a:prstGeom prst="rect">
            <a:avLst/>
          </a:prstGeom>
          <a:ln>
            <a:prstDash val="dashDot"/>
          </a:ln>
        </p:spPr>
        <p:style>
          <a:lnRef idx="2">
            <a:schemeClr val="dk1"/>
          </a:lnRef>
          <a:fillRef idx="1">
            <a:schemeClr val="lt1"/>
          </a:fillRef>
          <a:effectRef idx="0">
            <a:schemeClr val="dk1"/>
          </a:effectRef>
          <a:fontRef idx="minor">
            <a:schemeClr val="dk1"/>
          </a:fontRef>
        </p:style>
        <p:txBody>
          <a:bodyPr wrap="square">
            <a:spAutoFit/>
          </a:bodyPr>
          <a:lstStyle/>
          <a:p>
            <a:pPr lvl="0">
              <a:defRPr/>
            </a:pPr>
            <a:r>
              <a:rPr lang="en-US" b="1" dirty="0"/>
              <a:t>Learner 5/Session 2</a:t>
            </a:r>
            <a:endParaRPr lang="en-CA" altLang="zh-CN" b="1" dirty="0">
              <a:solidFill>
                <a:prstClr val="black"/>
              </a:solidFill>
              <a:latin typeface="Calibri" panose="020F0702030404030204" pitchFamily="34" charset="0"/>
              <a:cs typeface="Calibri" panose="020F0702030404030204" pitchFamily="34" charset="0"/>
            </a:endParaRPr>
          </a:p>
          <a:p>
            <a:pPr marL="285750" lvl="0" indent="-285750">
              <a:buFont typeface="Wingdings" panose="05000000000000000000" pitchFamily="2" charset="2"/>
              <a:buChar char="Ø"/>
              <a:defRPr/>
            </a:pPr>
            <a:r>
              <a:rPr lang="en-CA" altLang="zh-CN" dirty="0" err="1">
                <a:solidFill>
                  <a:prstClr val="black"/>
                </a:solidFill>
                <a:latin typeface="Calibri" panose="020F0702030404030204" pitchFamily="34" charset="0"/>
                <a:cs typeface="Calibri" panose="020F0702030404030204" pitchFamily="34" charset="0"/>
              </a:rPr>
              <a:t>Chatbot</a:t>
            </a:r>
            <a:r>
              <a:rPr lang="en-CA" altLang="zh-CN" dirty="0">
                <a:solidFill>
                  <a:prstClr val="black"/>
                </a:solidFill>
                <a:latin typeface="Calibri" panose="020F0702030404030204" pitchFamily="34" charset="0"/>
                <a:cs typeface="Calibri" panose="020F0702030404030204" pitchFamily="34" charset="0"/>
              </a:rPr>
              <a:t>: What do you think the word “proficient” means based on your current knowledge?</a:t>
            </a:r>
            <a:r>
              <a:rPr lang="zh-CN" altLang="en-US" dirty="0">
                <a:solidFill>
                  <a:prstClr val="black"/>
                </a:solidFill>
                <a:latin typeface="Calibri" panose="020F0702030404030204" pitchFamily="34" charset="0"/>
                <a:cs typeface="Calibri" panose="020F0702030404030204" pitchFamily="34" charset="0"/>
              </a:rPr>
              <a:t> </a:t>
            </a:r>
            <a:r>
              <a:rPr lang="en-US" altLang="zh-CN" i="1" dirty="0">
                <a:solidFill>
                  <a:srgbClr val="C00000"/>
                </a:solidFill>
                <a:latin typeface="Calibri" panose="020F0702030404030204" pitchFamily="34" charset="0"/>
                <a:cs typeface="Calibri" panose="020F0702030404030204" pitchFamily="34" charset="0"/>
              </a:rPr>
              <a:t>(Step 1 Prompt)</a:t>
            </a:r>
          </a:p>
          <a:p>
            <a:pPr marL="285750" lvl="0" indent="-285750">
              <a:buFont typeface="Wingdings" panose="05000000000000000000" pitchFamily="2" charset="2"/>
              <a:buChar char="Ø"/>
              <a:defRPr/>
            </a:pPr>
            <a:r>
              <a:rPr lang="en-US" altLang="zh-CN" dirty="0">
                <a:solidFill>
                  <a:prstClr val="black"/>
                </a:solidFill>
                <a:latin typeface="Calibri" panose="020F0702030404030204" pitchFamily="34" charset="0"/>
                <a:cs typeface="Calibri" panose="020F0702030404030204" pitchFamily="34" charset="0"/>
              </a:rPr>
              <a:t>Learner: </a:t>
            </a:r>
            <a:r>
              <a:rPr lang="zh-CN" altLang="en-US" b="1" dirty="0">
                <a:solidFill>
                  <a:srgbClr val="A146A2"/>
                </a:solidFill>
                <a:latin typeface="Calibri" panose="020F0702030404030204" pitchFamily="34" charset="0"/>
                <a:cs typeface="Calibri" panose="020F0702030404030204" pitchFamily="34" charset="0"/>
              </a:rPr>
              <a:t>熟悉的 </a:t>
            </a:r>
            <a:r>
              <a:rPr lang="en-US" altLang="zh-CN" b="1" dirty="0">
                <a:solidFill>
                  <a:srgbClr val="A146A2"/>
                </a:solidFill>
                <a:latin typeface="Calibri" panose="020F0702030404030204" pitchFamily="34" charset="0"/>
                <a:cs typeface="Calibri" panose="020F0702030404030204" pitchFamily="34" charset="0"/>
              </a:rPr>
              <a:t>(</a:t>
            </a:r>
            <a:r>
              <a:rPr lang="en-US" altLang="zh-CN" b="1" i="1" dirty="0">
                <a:solidFill>
                  <a:srgbClr val="A146A2"/>
                </a:solidFill>
                <a:latin typeface="Calibri" panose="020F0702030404030204" pitchFamily="34" charset="0"/>
                <a:cs typeface="Calibri" panose="020F0702030404030204" pitchFamily="34" charset="0"/>
              </a:rPr>
              <a:t>familiar</a:t>
            </a:r>
            <a:r>
              <a:rPr lang="en-US" altLang="zh-CN" b="1" dirty="0">
                <a:solidFill>
                  <a:srgbClr val="A146A2"/>
                </a:solidFill>
                <a:latin typeface="Calibri" panose="020F0702030404030204" pitchFamily="34" charset="0"/>
                <a:cs typeface="Calibri" panose="020F0702030404030204" pitchFamily="34" charset="0"/>
              </a:rPr>
              <a:t>)</a:t>
            </a:r>
            <a:r>
              <a:rPr lang="zh-CN" altLang="en-US" b="1" dirty="0">
                <a:solidFill>
                  <a:srgbClr val="A146A2"/>
                </a:solidFill>
                <a:latin typeface="Calibri" panose="020F0702030404030204" pitchFamily="34" charset="0"/>
                <a:cs typeface="Calibri" panose="020F0702030404030204" pitchFamily="34" charset="0"/>
              </a:rPr>
              <a:t> </a:t>
            </a:r>
            <a:endParaRPr lang="en-US" altLang="zh-CN" b="1" dirty="0">
              <a:solidFill>
                <a:srgbClr val="A146A2"/>
              </a:solidFill>
              <a:latin typeface="Calibri" panose="020F0702030404030204" pitchFamily="34" charset="0"/>
              <a:cs typeface="Calibri" panose="020F0702030404030204" pitchFamily="34" charset="0"/>
            </a:endParaRPr>
          </a:p>
          <a:p>
            <a:pPr lvl="0" algn="ctr">
              <a:defRPr/>
            </a:pPr>
            <a:r>
              <a:rPr lang="en-US" altLang="zh-CN" dirty="0">
                <a:solidFill>
                  <a:prstClr val="black"/>
                </a:solidFill>
                <a:latin typeface="Calibri" panose="020F0702030404030204" pitchFamily="34" charset="0"/>
                <a:cs typeface="Calibri" panose="020F0702030404030204" pitchFamily="34" charset="0"/>
              </a:rPr>
              <a:t>…</a:t>
            </a:r>
          </a:p>
          <a:p>
            <a:pPr marL="285750" lvl="0" indent="-285750">
              <a:buFont typeface="Wingdings" panose="05000000000000000000" pitchFamily="2" charset="2"/>
              <a:buChar char="Ø"/>
              <a:defRPr/>
            </a:pPr>
            <a:r>
              <a:rPr lang="en-CA" altLang="zh-CN" dirty="0" err="1">
                <a:solidFill>
                  <a:prstClr val="black"/>
                </a:solidFill>
                <a:latin typeface="Calibri" panose="020F0702030404030204" pitchFamily="34" charset="0"/>
                <a:cs typeface="Calibri" panose="020F0702030404030204" pitchFamily="34" charset="0"/>
              </a:rPr>
              <a:t>Chatbot</a:t>
            </a:r>
            <a:r>
              <a:rPr lang="en-CA" altLang="zh-CN" dirty="0">
                <a:solidFill>
                  <a:prstClr val="black"/>
                </a:solidFill>
                <a:latin typeface="Calibri" panose="020F0702030404030204" pitchFamily="34" charset="0"/>
                <a:cs typeface="Calibri" panose="020F0702030404030204" pitchFamily="34" charset="0"/>
              </a:rPr>
              <a:t>:</a:t>
            </a:r>
            <a:r>
              <a:rPr lang="zh-CN" altLang="en-US" dirty="0">
                <a:solidFill>
                  <a:prstClr val="black"/>
                </a:solidFill>
                <a:latin typeface="Calibri" panose="020F0702030404030204" pitchFamily="34" charset="0"/>
                <a:cs typeface="Calibri" panose="020F0702030404030204" pitchFamily="34" charset="0"/>
              </a:rPr>
              <a:t>现在，请注意包含目标词的句子与周围句子的关系：</a:t>
            </a:r>
            <a:r>
              <a:rPr lang="en-US" altLang="zh-CN" dirty="0">
                <a:solidFill>
                  <a:prstClr val="black"/>
                </a:solidFill>
                <a:latin typeface="Calibri" panose="020F0702030404030204" pitchFamily="34" charset="0"/>
                <a:cs typeface="Calibri" panose="020F0702030404030204" pitchFamily="34" charset="0"/>
              </a:rPr>
              <a:t>"</a:t>
            </a:r>
            <a:r>
              <a:rPr lang="en-CA" altLang="zh-CN" dirty="0">
                <a:solidFill>
                  <a:prstClr val="black"/>
                </a:solidFill>
                <a:latin typeface="Calibri" panose="020F0702030404030204" pitchFamily="34" charset="0"/>
                <a:cs typeface="Calibri" panose="020F0702030404030204" pitchFamily="34" charset="0"/>
              </a:rPr>
              <a:t>Being **proficient** in different skills is crucial in various industries. Proficiency in areas like communication, conflict solving, and time management can significantly enhance a candidate’s chances of excelling in their fields."</a:t>
            </a:r>
            <a:r>
              <a:rPr lang="zh-CN" altLang="en-US" dirty="0">
                <a:solidFill>
                  <a:prstClr val="black"/>
                </a:solidFill>
                <a:latin typeface="Calibri" panose="020F0702030404030204" pitchFamily="34" charset="0"/>
                <a:cs typeface="Calibri" panose="020F0702030404030204" pitchFamily="34" charset="0"/>
              </a:rPr>
              <a:t>请注意，这里的关系是因果关系，因为掌握这些技能可以显著提高候选人在其领域中脱颖而出的机会。你能更清楚地猜出 </a:t>
            </a:r>
            <a:r>
              <a:rPr lang="en-US" altLang="zh-CN" dirty="0">
                <a:solidFill>
                  <a:prstClr val="black"/>
                </a:solidFill>
                <a:latin typeface="Calibri" panose="020F0702030404030204" pitchFamily="34" charset="0"/>
                <a:cs typeface="Calibri" panose="020F0702030404030204" pitchFamily="34" charset="0"/>
              </a:rPr>
              <a:t>"</a:t>
            </a:r>
            <a:r>
              <a:rPr lang="en-CA" altLang="zh-CN" dirty="0">
                <a:solidFill>
                  <a:prstClr val="black"/>
                </a:solidFill>
                <a:latin typeface="Calibri" panose="020F0702030404030204" pitchFamily="34" charset="0"/>
                <a:cs typeface="Calibri" panose="020F0702030404030204" pitchFamily="34" charset="0"/>
              </a:rPr>
              <a:t>proficient" </a:t>
            </a:r>
            <a:r>
              <a:rPr lang="zh-CN" altLang="en-US" dirty="0">
                <a:solidFill>
                  <a:prstClr val="black"/>
                </a:solidFill>
                <a:latin typeface="Calibri" panose="020F0702030404030204" pitchFamily="34" charset="0"/>
                <a:cs typeface="Calibri" panose="020F0702030404030204" pitchFamily="34" charset="0"/>
              </a:rPr>
              <a:t>的意思吗</a:t>
            </a:r>
            <a:r>
              <a:rPr lang="en-US" altLang="zh-CN" dirty="0">
                <a:solidFill>
                  <a:prstClr val="black"/>
                </a:solidFill>
                <a:latin typeface="Calibri" panose="020F0702030404030204" pitchFamily="34" charset="0"/>
                <a:cs typeface="Calibri" panose="020F0702030404030204" pitchFamily="34" charset="0"/>
              </a:rPr>
              <a:t>? </a:t>
            </a:r>
            <a:r>
              <a:rPr lang="en-US" altLang="zh-CN" i="1" dirty="0">
                <a:solidFill>
                  <a:srgbClr val="C00000"/>
                </a:solidFill>
                <a:latin typeface="Calibri" panose="020F0702030404030204" pitchFamily="34" charset="0"/>
                <a:cs typeface="Calibri" panose="020F0702030404030204" pitchFamily="34" charset="0"/>
              </a:rPr>
              <a:t>(Step 4 Prompt)</a:t>
            </a:r>
          </a:p>
          <a:p>
            <a:pPr marL="285750" lvl="0" indent="-285750">
              <a:buFont typeface="Wingdings" panose="05000000000000000000" pitchFamily="2" charset="2"/>
              <a:buChar char="Ø"/>
              <a:defRPr/>
            </a:pPr>
            <a:r>
              <a:rPr lang="en-US" altLang="zh-CN" dirty="0">
                <a:solidFill>
                  <a:prstClr val="black"/>
                </a:solidFill>
                <a:latin typeface="Calibri" panose="020F0702030404030204" pitchFamily="34" charset="0"/>
                <a:cs typeface="Calibri" panose="020F0702030404030204" pitchFamily="34" charset="0"/>
              </a:rPr>
              <a:t>Learner: </a:t>
            </a:r>
            <a:r>
              <a:rPr lang="zh-CN" altLang="en-US" b="1" dirty="0">
                <a:solidFill>
                  <a:srgbClr val="A146A2"/>
                </a:solidFill>
                <a:latin typeface="Calibri" panose="020F0702030404030204" pitchFamily="34" charset="0"/>
                <a:cs typeface="Calibri" panose="020F0702030404030204" pitchFamily="34" charset="0"/>
              </a:rPr>
              <a:t>熟练的 </a:t>
            </a:r>
            <a:r>
              <a:rPr lang="en-US" altLang="zh-CN" b="1" dirty="0">
                <a:solidFill>
                  <a:srgbClr val="A146A2"/>
                </a:solidFill>
                <a:latin typeface="Calibri" panose="020F0702030404030204" pitchFamily="34" charset="0"/>
                <a:cs typeface="Calibri" panose="020F0702030404030204" pitchFamily="34" charset="0"/>
              </a:rPr>
              <a:t>(</a:t>
            </a:r>
            <a:r>
              <a:rPr lang="en-US" altLang="zh-CN" b="1" i="1" dirty="0">
                <a:solidFill>
                  <a:srgbClr val="A146A2"/>
                </a:solidFill>
                <a:latin typeface="Calibri" panose="020F0702030404030204" pitchFamily="34" charset="0"/>
                <a:cs typeface="Calibri" panose="020F0702030404030204" pitchFamily="34" charset="0"/>
              </a:rPr>
              <a:t>skilled</a:t>
            </a:r>
            <a:r>
              <a:rPr lang="en-US" altLang="zh-CN" b="1" dirty="0">
                <a:solidFill>
                  <a:srgbClr val="A146A2"/>
                </a:solidFill>
                <a:latin typeface="Calibri" panose="020F0702030404030204" pitchFamily="34" charset="0"/>
                <a:cs typeface="Calibri" panose="020F0702030404030204" pitchFamily="34" charset="0"/>
              </a:rPr>
              <a:t>)</a:t>
            </a:r>
          </a:p>
          <a:p>
            <a:pPr marL="285750" lvl="0" indent="-285750">
              <a:buFont typeface="Wingdings" panose="05000000000000000000" pitchFamily="2" charset="2"/>
              <a:buChar char="Ø"/>
              <a:defRPr/>
            </a:pPr>
            <a:r>
              <a:rPr lang="en-US" altLang="zh-CN" dirty="0" err="1">
                <a:solidFill>
                  <a:prstClr val="black"/>
                </a:solidFill>
                <a:latin typeface="Calibri" panose="020F0702030404030204" pitchFamily="34" charset="0"/>
                <a:cs typeface="Calibri" panose="020F0702030404030204" pitchFamily="34" charset="0"/>
              </a:rPr>
              <a:t>Chatbot</a:t>
            </a:r>
            <a:r>
              <a:rPr lang="en-US" altLang="zh-CN" dirty="0">
                <a:solidFill>
                  <a:prstClr val="black"/>
                </a:solidFill>
                <a:latin typeface="Calibri" panose="020F0702030404030204" pitchFamily="34" charset="0"/>
                <a:cs typeface="Calibri" panose="020F0702030404030204" pitchFamily="34" charset="0"/>
              </a:rPr>
              <a:t>: </a:t>
            </a:r>
            <a:r>
              <a:rPr lang="zh-CN" altLang="en-US" dirty="0">
                <a:solidFill>
                  <a:prstClr val="black"/>
                </a:solidFill>
                <a:latin typeface="Calibri" panose="020F0702030404030204" pitchFamily="34" charset="0"/>
                <a:cs typeface="Calibri" panose="020F0702030404030204" pitchFamily="34" charset="0"/>
              </a:rPr>
              <a:t>很好！</a:t>
            </a:r>
            <a:r>
              <a:rPr lang="en-US" altLang="zh-CN" dirty="0">
                <a:solidFill>
                  <a:prstClr val="black"/>
                </a:solidFill>
                <a:latin typeface="Calibri" panose="020F0702030404030204" pitchFamily="34" charset="0"/>
                <a:cs typeface="Calibri" panose="020F0702030404030204" pitchFamily="34" charset="0"/>
              </a:rPr>
              <a:t>"</a:t>
            </a:r>
            <a:r>
              <a:rPr lang="zh-CN" altLang="en-US" dirty="0">
                <a:solidFill>
                  <a:prstClr val="black"/>
                </a:solidFill>
                <a:latin typeface="Calibri" panose="020F0702030404030204" pitchFamily="34" charset="0"/>
                <a:cs typeface="Calibri" panose="020F0702030404030204" pitchFamily="34" charset="0"/>
              </a:rPr>
              <a:t>熟练的</a:t>
            </a:r>
            <a:r>
              <a:rPr lang="en-US" altLang="zh-CN" dirty="0">
                <a:solidFill>
                  <a:prstClr val="black"/>
                </a:solidFill>
                <a:latin typeface="Calibri" panose="020F0702030404030204" pitchFamily="34" charset="0"/>
                <a:cs typeface="Calibri" panose="020F0702030404030204" pitchFamily="34" charset="0"/>
              </a:rPr>
              <a:t>" </a:t>
            </a:r>
            <a:r>
              <a:rPr lang="zh-CN" altLang="en-US" dirty="0">
                <a:solidFill>
                  <a:prstClr val="black"/>
                </a:solidFill>
                <a:latin typeface="Calibri" panose="020F0702030404030204" pitchFamily="34" charset="0"/>
                <a:cs typeface="Calibri" panose="020F0702030404030204" pitchFamily="34" charset="0"/>
              </a:rPr>
              <a:t>是对 </a:t>
            </a:r>
            <a:r>
              <a:rPr lang="en-US" altLang="zh-CN" dirty="0">
                <a:solidFill>
                  <a:prstClr val="black"/>
                </a:solidFill>
                <a:latin typeface="Calibri" panose="020F0702030404030204" pitchFamily="34" charset="0"/>
                <a:cs typeface="Calibri" panose="020F0702030404030204" pitchFamily="34" charset="0"/>
              </a:rPr>
              <a:t>"</a:t>
            </a:r>
            <a:r>
              <a:rPr lang="en-CA" altLang="zh-CN" dirty="0">
                <a:solidFill>
                  <a:prstClr val="black"/>
                </a:solidFill>
                <a:latin typeface="Calibri" panose="020F0702030404030204" pitchFamily="34" charset="0"/>
                <a:cs typeface="Calibri" panose="020F0702030404030204" pitchFamily="34" charset="0"/>
              </a:rPr>
              <a:t>proficient" </a:t>
            </a:r>
            <a:r>
              <a:rPr lang="zh-CN" altLang="en-US" dirty="0">
                <a:solidFill>
                  <a:prstClr val="black"/>
                </a:solidFill>
                <a:latin typeface="Calibri" panose="020F0702030404030204" pitchFamily="34" charset="0"/>
                <a:cs typeface="Calibri" panose="020F0702030404030204" pitchFamily="34" charset="0"/>
              </a:rPr>
              <a:t>的准确理解</a:t>
            </a:r>
            <a:r>
              <a:rPr lang="zh-CN" altLang="en-US" b="1" dirty="0">
                <a:solidFill>
                  <a:prstClr val="black"/>
                </a:solidFill>
                <a:latin typeface="Calibri" panose="020F0702030404030204" pitchFamily="34" charset="0"/>
                <a:cs typeface="Calibri" panose="020F0702030404030204" pitchFamily="34" charset="0"/>
              </a:rPr>
              <a:t>。</a:t>
            </a:r>
            <a:endParaRPr kumimoji="0" lang="zh-CN" altLang="en-US" sz="1800" b="0" i="0" u="none" strike="noStrike" kern="1200" cap="none" spc="0" normalizeH="0" baseline="0" noProof="0" dirty="0">
              <a:ln>
                <a:noFill/>
              </a:ln>
              <a:solidFill>
                <a:prstClr val="black"/>
              </a:solidFill>
              <a:effectLst/>
              <a:uLnTx/>
              <a:uFillTx/>
              <a:latin typeface="Calibri" panose="020F0702030404030204"/>
              <a:ea typeface="等线" panose="02010600030101010101" pitchFamily="2" charset="-122"/>
              <a:cs typeface="+mn-cs"/>
            </a:endParaRPr>
          </a:p>
        </p:txBody>
      </p:sp>
    </p:spTree>
    <p:extLst>
      <p:ext uri="{BB962C8B-B14F-4D97-AF65-F5344CB8AC3E}">
        <p14:creationId xmlns:p14="http://schemas.microsoft.com/office/powerpoint/2010/main" val="53314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3568446"/>
          <p:cNvPicPr>
            <a:picLocks noChangeAspect="1"/>
          </p:cNvPicPr>
          <p:nvPr/>
        </p:nvPicPr>
        <p:blipFill>
          <a:blip r:embed="rId3"/>
          <a:srcRect l="17523" r="7884" b="41803"/>
          <a:stretch>
            <a:fillRect/>
          </a:stretch>
        </p:blipFill>
        <p:spPr>
          <a:xfrm flipH="1">
            <a:off x="0" y="3787775"/>
            <a:ext cx="12201525" cy="3106420"/>
          </a:xfrm>
          <a:prstGeom prst="rect">
            <a:avLst/>
          </a:prstGeom>
        </p:spPr>
      </p:pic>
      <p:sp>
        <p:nvSpPr>
          <p:cNvPr id="29" name="文本框 28"/>
          <p:cNvSpPr txBox="1"/>
          <p:nvPr/>
        </p:nvSpPr>
        <p:spPr>
          <a:xfrm>
            <a:off x="1347470" y="1330960"/>
            <a:ext cx="4957637"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3800" b="0" i="0" u="none" strike="noStrike" kern="1200" cap="none" spc="0" normalizeH="0" baseline="0" noProof="0" dirty="0">
                <a:ln>
                  <a:noFill/>
                </a:ln>
                <a:solidFill>
                  <a:prstClr val="black">
                    <a:lumMod val="85000"/>
                    <a:lumOff val="15000"/>
                  </a:prstClr>
                </a:solidFill>
                <a:effectLst/>
                <a:uLnTx/>
                <a:uFillTx/>
                <a:latin typeface="Segoe UI Semibold" panose="020B0702040204020203" charset="0"/>
                <a:ea typeface="汉仪细简黑简" panose="00020600040101010101" charset="-122"/>
                <a:cs typeface="Segoe UI Semibold" panose="020B0702040204020203" charset="0"/>
                <a:sym typeface="+mn-ea"/>
              </a:rPr>
              <a:t>04</a:t>
            </a:r>
          </a:p>
        </p:txBody>
      </p:sp>
      <p:sp>
        <p:nvSpPr>
          <p:cNvPr id="28" name="文本框 27"/>
          <p:cNvSpPr txBox="1"/>
          <p:nvPr/>
        </p:nvSpPr>
        <p:spPr>
          <a:xfrm>
            <a:off x="1347469" y="3193415"/>
            <a:ext cx="7062883" cy="751840"/>
          </a:xfrm>
          <a:prstGeom prst="rect">
            <a:avLst/>
          </a:prstGeom>
          <a:noFill/>
        </p:spPr>
        <p:txBody>
          <a:bodyPr anchor="ctr"/>
          <a:lstStyle/>
          <a:p>
            <a:r>
              <a:rPr lang="en-US" altLang="zh-CN" sz="2400" b="1" dirty="0"/>
              <a:t>(3) Interview Results and Discussion</a:t>
            </a:r>
          </a:p>
        </p:txBody>
      </p:sp>
    </p:spTree>
    <p:custDataLst>
      <p:tags r:id="rId1"/>
    </p:custDataLst>
    <p:extLst>
      <p:ext uri="{BB962C8B-B14F-4D97-AF65-F5344CB8AC3E}">
        <p14:creationId xmlns:p14="http://schemas.microsoft.com/office/powerpoint/2010/main" val="3138537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896593" y="601321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71D0367-918D-436A-A165-E28226D59459}" type="slidenum">
              <a:rPr kumimoji="0" lang="en-US" sz="1200" b="0" i="0" u="none" strike="noStrike" kern="1200" cap="none" spc="0" normalizeH="0" baseline="0" noProof="0" smtClean="0">
                <a:ln>
                  <a:noFill/>
                </a:ln>
                <a:solidFill>
                  <a:prstClr val="black">
                    <a:tint val="75000"/>
                  </a:prstClr>
                </a:solidFill>
                <a:effectLst/>
                <a:uLnTx/>
                <a:uFillTx/>
                <a:latin typeface="Calibri" panose="020F0702030404030204"/>
                <a:ea typeface="+mn-ea"/>
                <a:cs typeface="+mn-cs"/>
              </a:rPr>
              <a:t>29</a:t>
            </a:fld>
            <a:endParaRPr kumimoji="0" lang="en-US" sz="1200" b="0" i="0" u="none" strike="noStrike" kern="1200" cap="none" spc="0" normalizeH="0" baseline="0" noProof="0">
              <a:ln>
                <a:noFill/>
              </a:ln>
              <a:solidFill>
                <a:prstClr val="black">
                  <a:tint val="75000"/>
                </a:prstClr>
              </a:solidFill>
              <a:effectLst/>
              <a:uLnTx/>
              <a:uFillTx/>
              <a:latin typeface="Calibri" panose="020F0702030404030204"/>
              <a:ea typeface="+mn-ea"/>
              <a:cs typeface="+mn-cs"/>
            </a:endParaRPr>
          </a:p>
        </p:txBody>
      </p:sp>
      <p:sp>
        <p:nvSpPr>
          <p:cNvPr id="4" name="内容占位符 2"/>
          <p:cNvSpPr txBox="1"/>
          <p:nvPr/>
        </p:nvSpPr>
        <p:spPr>
          <a:xfrm>
            <a:off x="731161" y="1070166"/>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buNone/>
            </a:pPr>
            <a:r>
              <a:rPr lang="en-US" dirty="0"/>
              <a:t>RQ3: </a:t>
            </a:r>
            <a:r>
              <a:rPr lang="en-GB" dirty="0"/>
              <a:t>What are students’ perception and attitudes toward the role of CA-DA in vocabulary development?</a:t>
            </a:r>
            <a:endParaRPr lang="en-US" dirty="0"/>
          </a:p>
          <a:p>
            <a:r>
              <a:rPr lang="en-US" altLang="zh-CN" dirty="0"/>
              <a:t>Thematic analysis (Braun &amp;Clarke, 2006) /</a:t>
            </a:r>
            <a:r>
              <a:rPr lang="en-US" altLang="zh-CN" dirty="0" err="1"/>
              <a:t>Nvivo</a:t>
            </a:r>
            <a:r>
              <a:rPr lang="en-US" altLang="zh-CN" dirty="0"/>
              <a:t> 14</a:t>
            </a:r>
          </a:p>
          <a:p>
            <a:endParaRPr lang="en-NZ" altLang="zh-CN" dirty="0"/>
          </a:p>
        </p:txBody>
      </p:sp>
      <p:sp>
        <p:nvSpPr>
          <p:cNvPr id="7" name="Title 1"/>
          <p:cNvSpPr txBox="1"/>
          <p:nvPr/>
        </p:nvSpPr>
        <p:spPr>
          <a:xfrm>
            <a:off x="534429" y="325956"/>
            <a:ext cx="8046308" cy="812165"/>
          </a:xfrm>
          <a:prstGeom prst="rect">
            <a:avLst/>
          </a:prstGeom>
        </p:spPr>
        <p:txBody>
          <a:bodyPr/>
          <a:lstStyle>
            <a:lvl1pPr algn="l" defTabSz="914400" rtl="0" eaLnBrk="1" latinLnBrk="0" hangingPunct="1">
              <a:lnSpc>
                <a:spcPct val="90000"/>
              </a:lnSpc>
              <a:spcBef>
                <a:spcPct val="0"/>
              </a:spcBef>
              <a:buNone/>
              <a:defRPr sz="2800" b="1" kern="1200">
                <a:solidFill>
                  <a:srgbClr val="002060"/>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600" b="1" i="0" u="none" strike="noStrike" kern="1200" cap="none" spc="0" normalizeH="0" baseline="0" noProof="0" dirty="0">
                <a:ln>
                  <a:noFill/>
                </a:ln>
                <a:solidFill>
                  <a:srgbClr val="002060"/>
                </a:solidFill>
                <a:effectLst/>
                <a:uLnTx/>
                <a:uFillTx/>
                <a:latin typeface="Calibri" panose="020F0702030404030204"/>
                <a:ea typeface="等线 Light" pitchFamily="2" charset="-122"/>
                <a:cs typeface="+mj-cs"/>
              </a:rPr>
              <a:t>Interviews results</a:t>
            </a:r>
            <a:endParaRPr kumimoji="0" lang="zh-CN" altLang="en-US" sz="3600" b="1" i="0" u="none" strike="noStrike" kern="1200" cap="none" spc="0" normalizeH="0" baseline="0" noProof="0" dirty="0">
              <a:ln>
                <a:noFill/>
              </a:ln>
              <a:solidFill>
                <a:srgbClr val="002060"/>
              </a:solidFill>
              <a:effectLst/>
              <a:uLnTx/>
              <a:uFillTx/>
              <a:latin typeface="Calibri" panose="020F0702030404030204"/>
              <a:ea typeface="等线 Light" pitchFamily="2" charset="-122"/>
              <a:cs typeface="+mj-cs"/>
            </a:endParaRPr>
          </a:p>
        </p:txBody>
      </p:sp>
      <p:sp>
        <p:nvSpPr>
          <p:cNvPr id="8" name="Rectangle 7"/>
          <p:cNvSpPr/>
          <p:nvPr/>
        </p:nvSpPr>
        <p:spPr>
          <a:xfrm>
            <a:off x="3909513" y="6195772"/>
            <a:ext cx="4158895" cy="369332"/>
          </a:xfrm>
          <a:prstGeom prst="rect">
            <a:avLst/>
          </a:prstGeom>
        </p:spPr>
        <p:txBody>
          <a:bodyPr wrap="none">
            <a:spAutoFit/>
          </a:bodyPr>
          <a:lstStyle/>
          <a:p>
            <a:r>
              <a:rPr lang="en-US" altLang="zh-CN" dirty="0"/>
              <a:t>Conceptual framework of CA-DA dynamics</a:t>
            </a: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715" y="2219747"/>
            <a:ext cx="8165432" cy="4190672"/>
          </a:xfrm>
          <a:prstGeom prst="rect">
            <a:avLst/>
          </a:prstGeom>
        </p:spPr>
      </p:pic>
    </p:spTree>
    <p:extLst>
      <p:ext uri="{BB962C8B-B14F-4D97-AF65-F5344CB8AC3E}">
        <p14:creationId xmlns:p14="http://schemas.microsoft.com/office/powerpoint/2010/main" val="1886217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3568446"/>
          <p:cNvPicPr>
            <a:picLocks noChangeAspect="1"/>
          </p:cNvPicPr>
          <p:nvPr/>
        </p:nvPicPr>
        <p:blipFill>
          <a:blip r:embed="rId3"/>
          <a:srcRect l="17523" r="7884" b="41803"/>
          <a:stretch>
            <a:fillRect/>
          </a:stretch>
        </p:blipFill>
        <p:spPr>
          <a:xfrm flipH="1">
            <a:off x="0" y="3787775"/>
            <a:ext cx="12201525" cy="3106420"/>
          </a:xfrm>
          <a:prstGeom prst="rect">
            <a:avLst/>
          </a:prstGeom>
        </p:spPr>
      </p:pic>
      <p:sp>
        <p:nvSpPr>
          <p:cNvPr id="29" name="文本框 28"/>
          <p:cNvSpPr txBox="1"/>
          <p:nvPr/>
        </p:nvSpPr>
        <p:spPr>
          <a:xfrm>
            <a:off x="1347470" y="1330960"/>
            <a:ext cx="2160905" cy="2214880"/>
          </a:xfrm>
          <a:prstGeom prst="rect">
            <a:avLst/>
          </a:prstGeom>
          <a:noFill/>
        </p:spPr>
        <p:txBody>
          <a:bodyPr wrap="square" rtlCol="0">
            <a:spAutoFit/>
          </a:bodyPr>
          <a:lstStyle/>
          <a:p>
            <a:pPr marL="0" marR="0" lvl="0" algn="l" defTabSz="914400" rtl="0" eaLnBrk="1" latinLnBrk="0" hangingPunct="1">
              <a:spcBef>
                <a:spcPts val="0"/>
              </a:spcBef>
              <a:spcAft>
                <a:spcPts val="0"/>
              </a:spcAft>
              <a:buClrTx/>
              <a:buSzTx/>
              <a:buFontTx/>
              <a:buNone/>
              <a:defRPr/>
            </a:pPr>
            <a:r>
              <a:rPr lang="en-US" altLang="zh-CN" sz="13800" noProof="0" dirty="0">
                <a:ln>
                  <a:noFill/>
                </a:ln>
                <a:solidFill>
                  <a:schemeClr val="tx1">
                    <a:lumMod val="85000"/>
                    <a:lumOff val="15000"/>
                  </a:schemeClr>
                </a:solidFill>
                <a:uLnTx/>
                <a:uFillTx/>
                <a:latin typeface="Segoe UI Semibold" panose="020B0702040204020203" charset="0"/>
                <a:ea typeface="汉仪细简黑简" panose="00020600040101010101" charset="-122"/>
                <a:cs typeface="Segoe UI Semibold" panose="020B0702040204020203" charset="0"/>
                <a:sym typeface="+mn-ea"/>
              </a:rPr>
              <a:t>01</a:t>
            </a:r>
          </a:p>
        </p:txBody>
      </p:sp>
      <p:sp>
        <p:nvSpPr>
          <p:cNvPr id="28" name="文本框 27"/>
          <p:cNvSpPr txBox="1"/>
          <p:nvPr/>
        </p:nvSpPr>
        <p:spPr>
          <a:xfrm>
            <a:off x="1347470" y="3193415"/>
            <a:ext cx="5933084" cy="751840"/>
          </a:xfrm>
          <a:prstGeom prst="rect">
            <a:avLst/>
          </a:prstGeom>
          <a:noFill/>
        </p:spPr>
        <p:txBody>
          <a:bodyPr anchor="ctr"/>
          <a:lstStyle/>
          <a:p>
            <a:pPr algn="l" fontAlgn="auto">
              <a:lnSpc>
                <a:spcPct val="200000"/>
              </a:lnSpc>
            </a:pPr>
            <a:r>
              <a:rPr kumimoji="0" lang="en-US" altLang="zh-CN" sz="2400" i="0" u="none" strike="noStrike" kern="0" cap="none" spc="0" normalizeH="0" baseline="0" noProof="0" dirty="0">
                <a:ln>
                  <a:noFill/>
                </a:ln>
                <a:solidFill>
                  <a:schemeClr val="tx1">
                    <a:lumMod val="85000"/>
                    <a:lumOff val="15000"/>
                  </a:schemeClr>
                </a:solidFill>
                <a:effectLst/>
                <a:uLnTx/>
                <a:uFillTx/>
                <a:latin typeface="Segoe UI Semibold" panose="020B0702040204020203" charset="0"/>
                <a:cs typeface="Segoe UI Semibold" panose="020B0702040204020203" charset="0"/>
                <a:sym typeface="+mn-ea"/>
              </a:rPr>
              <a:t>Introduction: Teaching Context</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896593" y="601321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71D0367-918D-436A-A165-E28226D59459}" type="slidenum">
              <a:rPr kumimoji="0" lang="en-US" sz="1200" b="0" i="0" u="none" strike="noStrike" kern="1200" cap="none" spc="0" normalizeH="0" baseline="0" noProof="0" smtClean="0">
                <a:ln>
                  <a:noFill/>
                </a:ln>
                <a:solidFill>
                  <a:prstClr val="black">
                    <a:tint val="75000"/>
                  </a:prstClr>
                </a:solidFill>
                <a:effectLst/>
                <a:uLnTx/>
                <a:uFillTx/>
                <a:latin typeface="Calibri" panose="020F0702030404030204"/>
                <a:ea typeface="+mn-ea"/>
                <a:cs typeface="+mn-cs"/>
              </a:rPr>
              <a:t>30</a:t>
            </a:fld>
            <a:endParaRPr kumimoji="0" lang="en-US" sz="1200" b="0" i="0" u="none" strike="noStrike" kern="1200" cap="none" spc="0" normalizeH="0" baseline="0" noProof="0" dirty="0">
              <a:ln>
                <a:noFill/>
              </a:ln>
              <a:solidFill>
                <a:prstClr val="black">
                  <a:tint val="75000"/>
                </a:prstClr>
              </a:solidFill>
              <a:effectLst/>
              <a:uLnTx/>
              <a:uFillTx/>
              <a:latin typeface="Calibri" panose="020F0702030404030204"/>
              <a:ea typeface="+mn-ea"/>
              <a:cs typeface="+mn-cs"/>
            </a:endParaRPr>
          </a:p>
        </p:txBody>
      </p:sp>
      <p:sp>
        <p:nvSpPr>
          <p:cNvPr id="4" name="内容占位符 2"/>
          <p:cNvSpPr txBox="1"/>
          <p:nvPr/>
        </p:nvSpPr>
        <p:spPr>
          <a:xfrm>
            <a:off x="666992" y="114933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buNone/>
            </a:pPr>
            <a:r>
              <a:rPr lang="en-US" dirty="0"/>
              <a:t>RQ3:</a:t>
            </a:r>
            <a:r>
              <a:rPr lang="en-NZ" dirty="0"/>
              <a:t> </a:t>
            </a:r>
            <a:r>
              <a:rPr lang="en-GB" dirty="0"/>
              <a:t>What are students’ perception and attitudes toward the role of CA-DA in vocabulary development?</a:t>
            </a:r>
            <a:endParaRPr lang="en-US" dirty="0"/>
          </a:p>
          <a:p>
            <a:pPr marL="0" indent="0">
              <a:buNone/>
            </a:pPr>
            <a:endParaRPr lang="en-US" dirty="0"/>
          </a:p>
        </p:txBody>
      </p:sp>
      <p:sp>
        <p:nvSpPr>
          <p:cNvPr id="7" name="Title 1"/>
          <p:cNvSpPr txBox="1"/>
          <p:nvPr/>
        </p:nvSpPr>
        <p:spPr>
          <a:xfrm>
            <a:off x="534429" y="325956"/>
            <a:ext cx="8046308" cy="812165"/>
          </a:xfrm>
          <a:prstGeom prst="rect">
            <a:avLst/>
          </a:prstGeom>
        </p:spPr>
        <p:txBody>
          <a:bodyPr/>
          <a:lstStyle>
            <a:lvl1pPr algn="l" defTabSz="914400" rtl="0" eaLnBrk="1" latinLnBrk="0" hangingPunct="1">
              <a:lnSpc>
                <a:spcPct val="90000"/>
              </a:lnSpc>
              <a:spcBef>
                <a:spcPct val="0"/>
              </a:spcBef>
              <a:buNone/>
              <a:defRPr sz="2800" b="1" kern="1200">
                <a:solidFill>
                  <a:srgbClr val="002060"/>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600" b="1" i="0" u="none" strike="noStrike" kern="1200" cap="none" spc="0" normalizeH="0" baseline="0" noProof="0" dirty="0">
                <a:ln>
                  <a:noFill/>
                </a:ln>
                <a:solidFill>
                  <a:srgbClr val="002060"/>
                </a:solidFill>
                <a:effectLst/>
                <a:uLnTx/>
                <a:uFillTx/>
                <a:latin typeface="Calibri" panose="020F0702030404030204"/>
                <a:ea typeface="等线 Light" pitchFamily="2" charset="-122"/>
                <a:cs typeface="+mj-cs"/>
              </a:rPr>
              <a:t>Discussion</a:t>
            </a:r>
            <a:endParaRPr kumimoji="0" lang="zh-CN" altLang="en-US" sz="3600" b="1" i="0" u="none" strike="noStrike" kern="1200" cap="none" spc="0" normalizeH="0" baseline="0" noProof="0" dirty="0">
              <a:ln>
                <a:noFill/>
              </a:ln>
              <a:solidFill>
                <a:srgbClr val="002060"/>
              </a:solidFill>
              <a:effectLst/>
              <a:uLnTx/>
              <a:uFillTx/>
              <a:latin typeface="Calibri" panose="020F0702030404030204"/>
              <a:ea typeface="等线 Light" pitchFamily="2" charset="-122"/>
              <a:cs typeface="+mj-cs"/>
            </a:endParaRPr>
          </a:p>
        </p:txBody>
      </p:sp>
      <p:sp>
        <p:nvSpPr>
          <p:cNvPr id="9" name="TextBox 3"/>
          <p:cNvSpPr txBox="1"/>
          <p:nvPr/>
        </p:nvSpPr>
        <p:spPr>
          <a:xfrm>
            <a:off x="666992" y="4535882"/>
            <a:ext cx="9652665"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i="1" dirty="0"/>
              <a:t>“This learning experience has </a:t>
            </a:r>
            <a:r>
              <a:rPr lang="en-US" i="1" dirty="0">
                <a:solidFill>
                  <a:srgbClr val="C00000"/>
                </a:solidFill>
              </a:rPr>
              <a:t>boosted my confidence and given me more enthusiasm </a:t>
            </a:r>
            <a:r>
              <a:rPr lang="en-US" i="1" dirty="0"/>
              <a:t>for learning vocabulary. If I have the opportunity in the future, I would </a:t>
            </a:r>
            <a:r>
              <a:rPr lang="en-US" i="1" dirty="0">
                <a:solidFill>
                  <a:srgbClr val="C00000"/>
                </a:solidFill>
              </a:rPr>
              <a:t>definitely continue using AI </a:t>
            </a:r>
            <a:r>
              <a:rPr lang="en-US" i="1" dirty="0"/>
              <a:t>for vocabulary learning. I believe that this highly interactive and timely feedback approach will greatly </a:t>
            </a:r>
            <a:r>
              <a:rPr lang="en-US" i="1" dirty="0">
                <a:solidFill>
                  <a:srgbClr val="C00000"/>
                </a:solidFill>
              </a:rPr>
              <a:t>improve my learning efficiency </a:t>
            </a:r>
            <a:r>
              <a:rPr lang="en-US" i="1" dirty="0"/>
              <a:t>and make memorizing vocabulary </a:t>
            </a:r>
            <a:r>
              <a:rPr lang="en-US" i="1" dirty="0">
                <a:solidFill>
                  <a:srgbClr val="C00000"/>
                </a:solidFill>
              </a:rPr>
              <a:t>more effective and enjoyable</a:t>
            </a:r>
            <a:r>
              <a:rPr lang="en-US" i="1" dirty="0"/>
              <a:t>.” (</a:t>
            </a:r>
            <a:r>
              <a:rPr lang="en-US" altLang="zh-CN" i="1" dirty="0"/>
              <a:t>Learner 1</a:t>
            </a:r>
            <a:r>
              <a:rPr lang="en-US" i="1" dirty="0"/>
              <a:t>)</a:t>
            </a:r>
          </a:p>
        </p:txBody>
      </p:sp>
      <p:sp>
        <p:nvSpPr>
          <p:cNvPr id="6" name="Rectangle 5"/>
          <p:cNvSpPr/>
          <p:nvPr/>
        </p:nvSpPr>
        <p:spPr>
          <a:xfrm>
            <a:off x="7228114" y="1909229"/>
            <a:ext cx="4659075" cy="2215991"/>
          </a:xfrm>
          <a:prstGeom prst="rect">
            <a:avLst/>
          </a:prstGeom>
        </p:spPr>
        <p:txBody>
          <a:bodyPr wrap="square">
            <a:spAutoFit/>
          </a:bodyPr>
          <a:lstStyle/>
          <a:p>
            <a:pPr marL="285750" indent="-285750">
              <a:buFont typeface="Arial" panose="020B0604020202020204" pitchFamily="34" charset="0"/>
              <a:buChar char="•"/>
            </a:pPr>
            <a:r>
              <a:rPr lang="en-US" sz="2000" dirty="0"/>
              <a:t>Learner development: increased self-regulation (</a:t>
            </a:r>
            <a:r>
              <a:rPr lang="en-US" sz="2000" dirty="0" err="1"/>
              <a:t>Lantolf</a:t>
            </a:r>
            <a:r>
              <a:rPr lang="en-US" sz="2000" dirty="0"/>
              <a:t> &amp; Thorne, 2012; </a:t>
            </a:r>
            <a:r>
              <a:rPr lang="it-IT" altLang="zh-CN" sz="2000" dirty="0"/>
              <a:t>Rassaei, 2020</a:t>
            </a:r>
            <a:r>
              <a:rPr lang="en-US" sz="2000" dirty="0"/>
              <a:t>)</a:t>
            </a:r>
          </a:p>
          <a:p>
            <a:pPr lvl="1"/>
            <a:r>
              <a:rPr lang="en-US" sz="2000" dirty="0"/>
              <a:t> e.g. </a:t>
            </a:r>
            <a:r>
              <a:rPr lang="en-US" altLang="zh-CN" sz="2000" dirty="0"/>
              <a:t>S</a:t>
            </a:r>
            <a:r>
              <a:rPr lang="en-US" sz="2000" dirty="0"/>
              <a:t>witch between Chinese and English; being placed in a simulated exam setting</a:t>
            </a:r>
          </a:p>
          <a:p>
            <a:pPr marL="285750" indent="-285750">
              <a:buFont typeface="Arial" panose="020B0604020202020204" pitchFamily="34" charset="0"/>
              <a:buChar char="•"/>
            </a:pPr>
            <a:endParaRPr lang="en-US" dirty="0">
              <a:solidFill>
                <a:srgbClr val="000000"/>
              </a:solidFill>
              <a:latin typeface="Minion Pro"/>
            </a:endParaRPr>
          </a:p>
        </p:txBody>
      </p:sp>
      <p:sp>
        <p:nvSpPr>
          <p:cNvPr id="13" name="Rectangle 12"/>
          <p:cNvSpPr/>
          <p:nvPr/>
        </p:nvSpPr>
        <p:spPr>
          <a:xfrm>
            <a:off x="649045" y="5965453"/>
            <a:ext cx="9670612"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i="1" dirty="0">
                <a:solidFill>
                  <a:schemeClr val="dk1"/>
                </a:solidFill>
              </a:rPr>
              <a:t>“</a:t>
            </a:r>
            <a:r>
              <a:rPr lang="en-US" i="1" dirty="0">
                <a:solidFill>
                  <a:srgbClr val="C00000"/>
                </a:solidFill>
              </a:rPr>
              <a:t>Communication in Chinese </a:t>
            </a:r>
            <a:r>
              <a:rPr lang="en-US" i="1" dirty="0">
                <a:solidFill>
                  <a:schemeClr val="dk1"/>
                </a:solidFill>
              </a:rPr>
              <a:t>is indeed </a:t>
            </a:r>
            <a:r>
              <a:rPr lang="en-US" i="1" dirty="0">
                <a:solidFill>
                  <a:srgbClr val="C00000"/>
                </a:solidFill>
              </a:rPr>
              <a:t>much faster</a:t>
            </a:r>
            <a:r>
              <a:rPr lang="en-US" i="1" dirty="0">
                <a:solidFill>
                  <a:schemeClr val="dk1"/>
                </a:solidFill>
              </a:rPr>
              <a:t>, which makes me more engaged.” (Learner 3)</a:t>
            </a:r>
          </a:p>
        </p:txBody>
      </p:sp>
      <p:pic>
        <p:nvPicPr>
          <p:cNvPr id="14" name="Picture 13"/>
          <p:cNvPicPr>
            <a:picLocks noChangeAspect="1"/>
          </p:cNvPicPr>
          <p:nvPr/>
        </p:nvPicPr>
        <p:blipFill>
          <a:blip r:embed="rId2"/>
          <a:stretch>
            <a:fillRect/>
          </a:stretch>
        </p:blipFill>
        <p:spPr>
          <a:xfrm>
            <a:off x="666992" y="2128989"/>
            <a:ext cx="6561122" cy="1479182"/>
          </a:xfrm>
          <a:prstGeom prst="rect">
            <a:avLst/>
          </a:prstGeom>
        </p:spPr>
      </p:pic>
    </p:spTree>
    <p:extLst>
      <p:ext uri="{BB962C8B-B14F-4D97-AF65-F5344CB8AC3E}">
        <p14:creationId xmlns:p14="http://schemas.microsoft.com/office/powerpoint/2010/main" val="243603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896593" y="601321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71D0367-918D-436A-A165-E28226D59459}" type="slidenum">
              <a:rPr kumimoji="0" lang="en-US" sz="1200" b="0" i="0" u="none" strike="noStrike" kern="1200" cap="none" spc="0" normalizeH="0" baseline="0" noProof="0" smtClean="0">
                <a:ln>
                  <a:noFill/>
                </a:ln>
                <a:solidFill>
                  <a:prstClr val="black">
                    <a:tint val="75000"/>
                  </a:prstClr>
                </a:solidFill>
                <a:effectLst/>
                <a:uLnTx/>
                <a:uFillTx/>
                <a:latin typeface="Calibri" panose="020F0702030404030204"/>
                <a:ea typeface="+mn-ea"/>
                <a:cs typeface="+mn-cs"/>
              </a:rPr>
              <a:t>31</a:t>
            </a:fld>
            <a:endParaRPr kumimoji="0" lang="en-US" sz="1200" b="0" i="0" u="none" strike="noStrike" kern="1200" cap="none" spc="0" normalizeH="0" baseline="0" noProof="0" dirty="0">
              <a:ln>
                <a:noFill/>
              </a:ln>
              <a:solidFill>
                <a:prstClr val="black">
                  <a:tint val="75000"/>
                </a:prstClr>
              </a:solidFill>
              <a:effectLst/>
              <a:uLnTx/>
              <a:uFillTx/>
              <a:latin typeface="Calibri" panose="020F0702030404030204"/>
              <a:ea typeface="+mn-ea"/>
              <a:cs typeface="+mn-cs"/>
            </a:endParaRPr>
          </a:p>
        </p:txBody>
      </p:sp>
      <p:sp>
        <p:nvSpPr>
          <p:cNvPr id="4" name="内容占位符 2"/>
          <p:cNvSpPr txBox="1"/>
          <p:nvPr/>
        </p:nvSpPr>
        <p:spPr>
          <a:xfrm>
            <a:off x="666992" y="114933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buNone/>
            </a:pPr>
            <a:r>
              <a:rPr lang="en-US" dirty="0"/>
              <a:t>RQ3:</a:t>
            </a:r>
            <a:r>
              <a:rPr lang="en-NZ" dirty="0"/>
              <a:t> </a:t>
            </a:r>
            <a:r>
              <a:rPr lang="en-GB" dirty="0"/>
              <a:t>What are students’ perception and attitudes toward the role of CA-DA in vocabulary development?</a:t>
            </a:r>
            <a:endParaRPr lang="en-US" dirty="0"/>
          </a:p>
          <a:p>
            <a:pPr marL="0" indent="0">
              <a:buNone/>
            </a:pPr>
            <a:endParaRPr lang="en-US" dirty="0"/>
          </a:p>
        </p:txBody>
      </p:sp>
      <p:sp>
        <p:nvSpPr>
          <p:cNvPr id="7" name="Title 1"/>
          <p:cNvSpPr txBox="1"/>
          <p:nvPr/>
        </p:nvSpPr>
        <p:spPr>
          <a:xfrm>
            <a:off x="534429" y="325956"/>
            <a:ext cx="8046308" cy="812165"/>
          </a:xfrm>
          <a:prstGeom prst="rect">
            <a:avLst/>
          </a:prstGeom>
        </p:spPr>
        <p:txBody>
          <a:bodyPr/>
          <a:lstStyle>
            <a:lvl1pPr algn="l" defTabSz="914400" rtl="0" eaLnBrk="1" latinLnBrk="0" hangingPunct="1">
              <a:lnSpc>
                <a:spcPct val="90000"/>
              </a:lnSpc>
              <a:spcBef>
                <a:spcPct val="0"/>
              </a:spcBef>
              <a:buNone/>
              <a:defRPr sz="2800" b="1" kern="1200">
                <a:solidFill>
                  <a:srgbClr val="002060"/>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3600" b="1" i="0" u="none" strike="noStrike" kern="1200" cap="none" spc="0" normalizeH="0" baseline="0" noProof="0" dirty="0">
                <a:ln>
                  <a:noFill/>
                </a:ln>
                <a:solidFill>
                  <a:srgbClr val="002060"/>
                </a:solidFill>
                <a:effectLst/>
                <a:uLnTx/>
                <a:uFillTx/>
                <a:latin typeface="Calibri" panose="020F0702030404030204"/>
                <a:ea typeface="等线 Light" pitchFamily="2" charset="-122"/>
                <a:cs typeface="+mj-cs"/>
              </a:rPr>
              <a:t>Discussion</a:t>
            </a:r>
            <a:endParaRPr kumimoji="0" lang="zh-CN" altLang="en-US" sz="3600" b="1" i="0" u="none" strike="noStrike" kern="1200" cap="none" spc="0" normalizeH="0" baseline="0" noProof="0" dirty="0">
              <a:ln>
                <a:noFill/>
              </a:ln>
              <a:solidFill>
                <a:srgbClr val="002060"/>
              </a:solidFill>
              <a:effectLst/>
              <a:uLnTx/>
              <a:uFillTx/>
              <a:latin typeface="Calibri" panose="020F0702030404030204"/>
              <a:ea typeface="等线 Light" pitchFamily="2" charset="-122"/>
              <a:cs typeface="+mj-cs"/>
            </a:endParaRPr>
          </a:p>
        </p:txBody>
      </p:sp>
      <p:sp>
        <p:nvSpPr>
          <p:cNvPr id="9" name="TextBox 3"/>
          <p:cNvSpPr txBox="1"/>
          <p:nvPr/>
        </p:nvSpPr>
        <p:spPr>
          <a:xfrm>
            <a:off x="649045" y="4089461"/>
            <a:ext cx="9652665" cy="2585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i="1" dirty="0"/>
              <a:t>“</a:t>
            </a:r>
            <a:r>
              <a:rPr lang="en-US" dirty="0"/>
              <a:t>However, sometimes the AI’s replies seemed to </a:t>
            </a:r>
            <a:r>
              <a:rPr lang="en-US" dirty="0">
                <a:solidFill>
                  <a:srgbClr val="C00000"/>
                </a:solidFill>
              </a:rPr>
              <a:t>merely repeat my answers </a:t>
            </a:r>
            <a:r>
              <a:rPr lang="en-US" dirty="0"/>
              <a:t>or provides me with </a:t>
            </a:r>
            <a:r>
              <a:rPr lang="en-US" dirty="0">
                <a:solidFill>
                  <a:srgbClr val="C00000"/>
                </a:solidFill>
              </a:rPr>
              <a:t>mechanical responses </a:t>
            </a:r>
            <a:r>
              <a:rPr lang="en-US" dirty="0"/>
              <a:t>without providing more detailed guidance. For example:</a:t>
            </a:r>
          </a:p>
          <a:p>
            <a:endParaRPr lang="en-US" dirty="0"/>
          </a:p>
          <a:p>
            <a:r>
              <a:rPr lang="en-US" dirty="0"/>
              <a:t>XIPU AI: What do you think ‘align’ means in this context?</a:t>
            </a:r>
          </a:p>
          <a:p>
            <a:r>
              <a:rPr lang="en-US" dirty="0"/>
              <a:t>Student 1: That means to fit our skills into real experiences.</a:t>
            </a:r>
          </a:p>
          <a:p>
            <a:r>
              <a:rPr lang="en-US" dirty="0"/>
              <a:t>XIPU AI: </a:t>
            </a:r>
            <a:r>
              <a:rPr lang="en-US" dirty="0">
                <a:solidFill>
                  <a:srgbClr val="C00000"/>
                </a:solidFill>
              </a:rPr>
              <a:t>Good try! Let’s delve a bit deeper. </a:t>
            </a:r>
            <a:r>
              <a:rPr lang="en-US" dirty="0"/>
              <a:t>(then continue the next prompt)</a:t>
            </a:r>
          </a:p>
          <a:p>
            <a:endParaRPr lang="en-US" dirty="0"/>
          </a:p>
          <a:p>
            <a:r>
              <a:rPr lang="en-US" dirty="0"/>
              <a:t>In this case, I </a:t>
            </a:r>
            <a:r>
              <a:rPr lang="en-US" dirty="0">
                <a:solidFill>
                  <a:srgbClr val="C00000"/>
                </a:solidFill>
              </a:rPr>
              <a:t>hoped the AI could give more detailed feedback </a:t>
            </a:r>
            <a:r>
              <a:rPr lang="en-US" dirty="0"/>
              <a:t>on which parts of my answer were correct and which parts needed improvement before moving on to the next prompt.</a:t>
            </a:r>
            <a:r>
              <a:rPr lang="en-US" i="1" dirty="0"/>
              <a:t>” (</a:t>
            </a:r>
            <a:r>
              <a:rPr lang="en-US" altLang="zh-CN" i="1" dirty="0"/>
              <a:t>Learner 1</a:t>
            </a:r>
            <a:r>
              <a:rPr lang="en-US" i="1" dirty="0"/>
              <a:t>)</a:t>
            </a:r>
          </a:p>
        </p:txBody>
      </p:sp>
      <p:sp>
        <p:nvSpPr>
          <p:cNvPr id="6" name="Rectangle 5"/>
          <p:cNvSpPr/>
          <p:nvPr/>
        </p:nvSpPr>
        <p:spPr>
          <a:xfrm>
            <a:off x="7318633" y="1917727"/>
            <a:ext cx="4659075" cy="3170099"/>
          </a:xfrm>
          <a:prstGeom prst="rect">
            <a:avLst/>
          </a:prstGeom>
        </p:spPr>
        <p:txBody>
          <a:bodyPr wrap="square">
            <a:spAutoFit/>
          </a:bodyPr>
          <a:lstStyle/>
          <a:p>
            <a:pPr marL="342900" indent="-342900">
              <a:buFont typeface="Arial" panose="020B0604020202020204" pitchFamily="34" charset="0"/>
              <a:buChar char="•"/>
            </a:pPr>
            <a:r>
              <a:rPr lang="en-US" sz="2000" dirty="0"/>
              <a:t>Incomplete sentences from students can cause communication breakdowns (Yin &amp; </a:t>
            </a:r>
            <a:r>
              <a:rPr lang="en-US" sz="2000" dirty="0" err="1"/>
              <a:t>Satar</a:t>
            </a:r>
            <a:r>
              <a:rPr lang="en-US" sz="2000" dirty="0"/>
              <a:t>, 2020).</a:t>
            </a:r>
          </a:p>
          <a:p>
            <a:pPr marL="285750" indent="-285750">
              <a:buFont typeface="Arial" panose="020B0604020202020204" pitchFamily="34" charset="0"/>
              <a:buChar char="•"/>
            </a:pPr>
            <a:r>
              <a:rPr lang="en-US" sz="2000" dirty="0"/>
              <a:t>Nonsensical </a:t>
            </a:r>
            <a:r>
              <a:rPr lang="en-US" sz="2000" dirty="0" err="1"/>
              <a:t>chatbot</a:t>
            </a:r>
            <a:r>
              <a:rPr lang="en-US" sz="2000" dirty="0"/>
              <a:t> responses can also lead to failed communication (Fryer, Nakao, &amp; Thompson, 2019).</a:t>
            </a:r>
          </a:p>
          <a:p>
            <a:pPr marL="285750" indent="-285750">
              <a:buFont typeface="Arial" panose="020B0604020202020204" pitchFamily="34" charset="0"/>
              <a:buChar char="•"/>
            </a:pPr>
            <a:r>
              <a:rPr lang="en-US" sz="2000" dirty="0"/>
              <a:t>More appropriate for advanced language learners (Fryer &amp; Carpenter, 2006) /Use of L1</a:t>
            </a:r>
          </a:p>
          <a:p>
            <a:pPr marL="285750" indent="-285750">
              <a:buFont typeface="Arial" panose="020B0604020202020204" pitchFamily="34" charset="0"/>
              <a:buChar char="•"/>
            </a:pPr>
            <a:endParaRPr lang="en-US" sz="2000" dirty="0"/>
          </a:p>
        </p:txBody>
      </p:sp>
      <p:pic>
        <p:nvPicPr>
          <p:cNvPr id="5" name="Picture 4"/>
          <p:cNvPicPr>
            <a:picLocks noChangeAspect="1"/>
          </p:cNvPicPr>
          <p:nvPr/>
        </p:nvPicPr>
        <p:blipFill>
          <a:blip r:embed="rId2"/>
          <a:stretch>
            <a:fillRect/>
          </a:stretch>
        </p:blipFill>
        <p:spPr>
          <a:xfrm>
            <a:off x="649045" y="2175624"/>
            <a:ext cx="6651641" cy="1475671"/>
          </a:xfrm>
          <a:prstGeom prst="rect">
            <a:avLst/>
          </a:prstGeom>
        </p:spPr>
      </p:pic>
      <p:sp>
        <p:nvSpPr>
          <p:cNvPr id="8" name="Rectangle 7"/>
          <p:cNvSpPr/>
          <p:nvPr/>
        </p:nvSpPr>
        <p:spPr>
          <a:xfrm>
            <a:off x="666992" y="4285346"/>
            <a:ext cx="6793351"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zh-CN" altLang="en-US" i="1" dirty="0">
                <a:solidFill>
                  <a:schemeClr val="dk1"/>
                </a:solidFill>
              </a:rPr>
              <a:t>“</a:t>
            </a:r>
            <a:r>
              <a:rPr lang="en-US" i="1" dirty="0">
                <a:solidFill>
                  <a:schemeClr val="dk1"/>
                </a:solidFill>
              </a:rPr>
              <a:t>Additionally, if I still couldn’t infer the word meaning after all the prompts, </a:t>
            </a:r>
            <a:r>
              <a:rPr lang="en-US" i="1" dirty="0">
                <a:solidFill>
                  <a:srgbClr val="C00000"/>
                </a:solidFill>
              </a:rPr>
              <a:t>the AI provided long and detailed English explanations and examples</a:t>
            </a:r>
            <a:r>
              <a:rPr lang="en-US" i="1" dirty="0">
                <a:solidFill>
                  <a:schemeClr val="dk1"/>
                </a:solidFill>
              </a:rPr>
              <a:t>. However, for unfamiliar words, </a:t>
            </a:r>
            <a:r>
              <a:rPr lang="en-US" i="1" dirty="0">
                <a:solidFill>
                  <a:srgbClr val="C00000"/>
                </a:solidFill>
              </a:rPr>
              <a:t>too many English explanations could be difficult for me to understand</a:t>
            </a:r>
            <a:r>
              <a:rPr lang="en-US" i="1" dirty="0">
                <a:solidFill>
                  <a:schemeClr val="dk1"/>
                </a:solidFill>
              </a:rPr>
              <a:t>. </a:t>
            </a:r>
            <a:r>
              <a:rPr lang="en-US" dirty="0"/>
              <a:t>I would </a:t>
            </a:r>
            <a:r>
              <a:rPr lang="en-US" dirty="0">
                <a:solidFill>
                  <a:srgbClr val="C00000"/>
                </a:solidFill>
              </a:rPr>
              <a:t>prefer if the AI directly provided the Chinese meaning</a:t>
            </a:r>
            <a:r>
              <a:rPr lang="en-US" dirty="0"/>
              <a:t> instead.</a:t>
            </a:r>
            <a:r>
              <a:rPr lang="zh-CN" altLang="en-US" dirty="0"/>
              <a:t>”</a:t>
            </a:r>
            <a:r>
              <a:rPr lang="en-US" i="1" dirty="0">
                <a:solidFill>
                  <a:schemeClr val="dk1"/>
                </a:solidFill>
              </a:rPr>
              <a:t> (Learner 1)</a:t>
            </a:r>
          </a:p>
        </p:txBody>
      </p:sp>
    </p:spTree>
    <p:extLst>
      <p:ext uri="{BB962C8B-B14F-4D97-AF65-F5344CB8AC3E}">
        <p14:creationId xmlns:p14="http://schemas.microsoft.com/office/powerpoint/2010/main" val="268462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896593" y="601321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1D0367-918D-436A-A165-E28226D59459}" type="slidenum">
              <a:rPr kumimoji="0" lang="en-US" sz="1200" b="0" i="0" u="none" strike="noStrike" kern="1200" cap="none" spc="0" normalizeH="0" baseline="0" noProof="0" smtClean="0">
                <a:ln>
                  <a:noFill/>
                </a:ln>
                <a:solidFill>
                  <a:prstClr val="black">
                    <a:tint val="75000"/>
                  </a:prstClr>
                </a:solidFill>
                <a:effectLst/>
                <a:uLnTx/>
                <a:uFillTx/>
                <a:latin typeface="Calibri" panose="020F07020304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tint val="75000"/>
                </a:prstClr>
              </a:solidFill>
              <a:effectLst/>
              <a:uLnTx/>
              <a:uFillTx/>
              <a:latin typeface="Calibri" panose="020F0702030404030204"/>
              <a:ea typeface="+mn-ea"/>
              <a:cs typeface="+mn-cs"/>
            </a:endParaRPr>
          </a:p>
        </p:txBody>
      </p:sp>
      <p:sp>
        <p:nvSpPr>
          <p:cNvPr id="4" name="内容占位符 2"/>
          <p:cNvSpPr txBox="1"/>
          <p:nvPr/>
        </p:nvSpPr>
        <p:spPr>
          <a:xfrm>
            <a:off x="597580" y="1012658"/>
            <a:ext cx="10515600" cy="83551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RQ2:</a:t>
            </a:r>
            <a:r>
              <a:rPr kumimoji="0" lang="en-NZ" sz="2800" b="0" i="0" u="none" strike="noStrike" kern="1200" cap="none" spc="0" normalizeH="0" baseline="0" noProof="0" dirty="0">
                <a:ln>
                  <a:noFill/>
                </a:ln>
                <a:solidFill>
                  <a:prstClr val="black"/>
                </a:solidFill>
                <a:effectLst/>
                <a:uLnTx/>
                <a:uFillTx/>
                <a:latin typeface="Calibri"/>
                <a:ea typeface="+mn-ea"/>
                <a:cs typeface="+mn-cs"/>
              </a:rPr>
              <a:t> </a:t>
            </a:r>
            <a:r>
              <a:rPr kumimoji="0" lang="en-GB" sz="2800" b="0" i="0" u="none" strike="noStrike" kern="1200" cap="none" spc="0" normalizeH="0" baseline="0" noProof="0" dirty="0">
                <a:ln>
                  <a:noFill/>
                </a:ln>
                <a:solidFill>
                  <a:prstClr val="black"/>
                </a:solidFill>
                <a:effectLst/>
                <a:uLnTx/>
                <a:uFillTx/>
                <a:latin typeface="Calibri"/>
                <a:ea typeface="+mn-ea"/>
                <a:cs typeface="+mn-cs"/>
              </a:rPr>
              <a:t>What are students’ perception and attitudes toward the role of CA-DA in vocabulary development?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itle 1"/>
          <p:cNvSpPr txBox="1"/>
          <p:nvPr/>
        </p:nvSpPr>
        <p:spPr>
          <a:xfrm>
            <a:off x="534429" y="325956"/>
            <a:ext cx="8046308" cy="812165"/>
          </a:xfrm>
          <a:prstGeom prst="rect">
            <a:avLst/>
          </a:prstGeom>
        </p:spPr>
        <p:txBody>
          <a:bodyPr/>
          <a:lstStyle>
            <a:lvl1pPr algn="l" defTabSz="914400" rtl="0" eaLnBrk="1" latinLnBrk="0" hangingPunct="1">
              <a:lnSpc>
                <a:spcPct val="90000"/>
              </a:lnSpc>
              <a:spcBef>
                <a:spcPct val="0"/>
              </a:spcBef>
              <a:buNone/>
              <a:defRPr sz="2800" b="1" kern="1200">
                <a:solidFill>
                  <a:srgbClr val="002060"/>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3600" b="1" i="0" u="none" strike="noStrike" kern="1200" cap="none" spc="0" normalizeH="0" baseline="0" noProof="0" dirty="0">
                <a:ln>
                  <a:noFill/>
                </a:ln>
                <a:solidFill>
                  <a:srgbClr val="002060"/>
                </a:solidFill>
                <a:effectLst/>
                <a:uLnTx/>
                <a:uFillTx/>
                <a:latin typeface="Calibri" panose="020F0702030404030204"/>
                <a:ea typeface="等线 Light" pitchFamily="2" charset="-122"/>
                <a:cs typeface="+mj-cs"/>
              </a:rPr>
              <a:t>Discussion</a:t>
            </a:r>
            <a:endParaRPr kumimoji="0" lang="zh-CN" altLang="en-US" sz="3600" b="1" i="0" u="none" strike="noStrike" kern="1200" cap="none" spc="0" normalizeH="0" baseline="0" noProof="0" dirty="0">
              <a:ln>
                <a:noFill/>
              </a:ln>
              <a:solidFill>
                <a:srgbClr val="002060"/>
              </a:solidFill>
              <a:effectLst/>
              <a:uLnTx/>
              <a:uFillTx/>
              <a:latin typeface="Calibri" panose="020F0702030404030204"/>
              <a:ea typeface="等线 Light" pitchFamily="2" charset="-122"/>
              <a:cs typeface="+mj-cs"/>
            </a:endParaRPr>
          </a:p>
        </p:txBody>
      </p:sp>
      <p:sp>
        <p:nvSpPr>
          <p:cNvPr id="9" name="TextBox 3"/>
          <p:cNvSpPr txBox="1"/>
          <p:nvPr/>
        </p:nvSpPr>
        <p:spPr>
          <a:xfrm>
            <a:off x="397886" y="3610365"/>
            <a:ext cx="6391798" cy="16312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a:ea typeface="+mn-ea"/>
                <a:cs typeface="+mn-cs"/>
              </a:rPr>
              <a:t>“</a:t>
            </a:r>
            <a:r>
              <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It provided three opportunities to guess word meanings through sentences and contexts. I found the first </a:t>
            </a:r>
            <a:r>
              <a:rPr kumimoji="0" lang="en-US" sz="1600" b="0" i="1"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sz="1600" b="0" i="1"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sym typeface="Wingdings" panose="05000000000000000000" pitchFamily="2" charset="2"/>
              </a:rPr>
              <a:t></a:t>
            </a:r>
            <a:r>
              <a:rPr kumimoji="0" lang="en-US" sz="1600" b="0" i="1"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second) </a:t>
            </a:r>
            <a:r>
              <a:rPr kumimoji="0" lang="en-US" sz="1600" b="0" i="1"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opportunity to be the most effective. In this step, the AI placed the target word within the original sentence from the text and asked me to guess its meaning. This approach was very straightforward and clearly guided me to determine the specific meaning of a polysemous word within that sentence</a:t>
            </a:r>
            <a:r>
              <a:rPr kumimoji="0" lang="en-US" sz="1600" b="0" i="1" u="none" strike="noStrike" kern="1200" cap="none" spc="0" normalizeH="0" baseline="0" noProof="0" dirty="0">
                <a:ln>
                  <a:noFill/>
                </a:ln>
                <a:solidFill>
                  <a:prstClr val="black"/>
                </a:solidFill>
                <a:effectLst/>
                <a:uLnTx/>
                <a:uFillTx/>
                <a:latin typeface="Calibri"/>
                <a:ea typeface="+mn-ea"/>
                <a:cs typeface="+mn-cs"/>
              </a:rPr>
              <a:t>” (</a:t>
            </a:r>
            <a:r>
              <a:rPr kumimoji="0" lang="en-US" altLang="zh-CN" sz="1600" b="0" i="1"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Learner 1</a:t>
            </a:r>
            <a:r>
              <a:rPr kumimoji="0" lang="en-US" sz="1600" b="0" i="1" u="none" strike="noStrike" kern="1200" cap="none" spc="0" normalizeH="0" baseline="0" noProof="0" dirty="0">
                <a:ln>
                  <a:noFill/>
                </a:ln>
                <a:solidFill>
                  <a:prstClr val="black"/>
                </a:solidFill>
                <a:effectLst/>
                <a:uLnTx/>
                <a:uFillTx/>
                <a:latin typeface="Calibri"/>
                <a:ea typeface="+mn-ea"/>
                <a:cs typeface="+mn-cs"/>
              </a:rPr>
              <a:t>)</a:t>
            </a:r>
          </a:p>
        </p:txBody>
      </p:sp>
      <p:sp>
        <p:nvSpPr>
          <p:cNvPr id="13" name="Rectangle 12"/>
          <p:cNvSpPr/>
          <p:nvPr/>
        </p:nvSpPr>
        <p:spPr>
          <a:xfrm>
            <a:off x="397886" y="5454826"/>
            <a:ext cx="6746450"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a:ea typeface="+mn-ea"/>
                <a:cs typeface="+mn-cs"/>
              </a:rPr>
              <a:t>“In the process of guessing </a:t>
            </a:r>
            <a:r>
              <a:rPr kumimoji="0" lang="en-US" sz="1600" b="1" i="1" u="none" strike="noStrike" kern="1200" cap="none" spc="0" normalizeH="0" baseline="0" noProof="0" dirty="0">
                <a:ln>
                  <a:noFill/>
                </a:ln>
                <a:solidFill>
                  <a:srgbClr val="C00000"/>
                </a:solidFill>
                <a:effectLst/>
                <a:uLnTx/>
                <a:uFillTx/>
                <a:latin typeface="Calibri"/>
                <a:ea typeface="+mn-ea"/>
                <a:cs typeface="+mn-cs"/>
              </a:rPr>
              <a:t>step by step </a:t>
            </a:r>
            <a:r>
              <a:rPr kumimoji="0" lang="en-US" sz="1600" b="0" i="1" u="none" strike="noStrike" kern="1200" cap="none" spc="0" normalizeH="0" baseline="0" noProof="0" dirty="0">
                <a:ln>
                  <a:noFill/>
                </a:ln>
                <a:solidFill>
                  <a:prstClr val="black"/>
                </a:solidFill>
                <a:effectLst/>
                <a:uLnTx/>
                <a:uFillTx/>
                <a:latin typeface="Calibri"/>
                <a:ea typeface="+mn-ea"/>
                <a:cs typeface="+mn-cs"/>
              </a:rPr>
              <a:t>or understanding the part of speech and meaning of the word”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a:ea typeface="+mn-ea"/>
                <a:cs typeface="+mn-cs"/>
              </a:rPr>
              <a:t>“through the </a:t>
            </a:r>
            <a:r>
              <a:rPr kumimoji="0" lang="en-US" sz="1600" b="0" i="1" u="none" strike="noStrike" kern="1200" cap="none" spc="0" normalizeH="0" baseline="0" noProof="0" dirty="0">
                <a:ln>
                  <a:noFill/>
                </a:ln>
                <a:solidFill>
                  <a:srgbClr val="C00000"/>
                </a:solidFill>
                <a:effectLst/>
                <a:uLnTx/>
                <a:uFillTx/>
                <a:latin typeface="Calibri"/>
                <a:ea typeface="+mn-ea"/>
                <a:cs typeface="+mn-cs"/>
              </a:rPr>
              <a:t>third and fourth steps</a:t>
            </a:r>
            <a:r>
              <a:rPr kumimoji="0" lang="en-US" sz="1600" b="0" i="1" u="none" strike="noStrike" kern="1200" cap="none" spc="0" normalizeH="0" baseline="0" noProof="0" dirty="0">
                <a:ln>
                  <a:noFill/>
                </a:ln>
                <a:solidFill>
                  <a:prstClr val="black"/>
                </a:solidFill>
                <a:effectLst/>
                <a:uLnTx/>
                <a:uFillTx/>
                <a:latin typeface="Calibri"/>
                <a:ea typeface="+mn-ea"/>
                <a:cs typeface="+mn-cs"/>
              </a:rPr>
              <a:t>, I can better understand by applying its </a:t>
            </a:r>
            <a:r>
              <a:rPr kumimoji="0" lang="en-US" sz="1600" b="1" i="1" u="none" strike="noStrike" kern="1200" cap="none" spc="0" normalizeH="0" baseline="0" noProof="0" dirty="0">
                <a:ln>
                  <a:noFill/>
                </a:ln>
                <a:solidFill>
                  <a:prstClr val="black"/>
                </a:solidFill>
                <a:effectLst/>
                <a:uLnTx/>
                <a:uFillTx/>
                <a:latin typeface="Calibri"/>
                <a:ea typeface="+mn-ea"/>
                <a:cs typeface="+mn-cs"/>
              </a:rPr>
              <a:t>part of speech </a:t>
            </a:r>
            <a:r>
              <a:rPr kumimoji="0" lang="en-US" sz="1600" b="0" i="1" u="none" strike="noStrike" kern="1200" cap="none" spc="0" normalizeH="0" baseline="0" noProof="0" dirty="0">
                <a:ln>
                  <a:noFill/>
                </a:ln>
                <a:solidFill>
                  <a:prstClr val="black"/>
                </a:solidFill>
                <a:effectLst/>
                <a:uLnTx/>
                <a:uFillTx/>
                <a:latin typeface="Calibri"/>
                <a:ea typeface="+mn-ea"/>
                <a:cs typeface="+mn-cs"/>
              </a:rPr>
              <a:t>and some relative </a:t>
            </a:r>
            <a:r>
              <a:rPr kumimoji="0" lang="en-US" sz="1600" b="1" i="1" u="none" strike="noStrike" kern="1200" cap="none" spc="0" normalizeH="0" baseline="0" noProof="0" dirty="0">
                <a:ln>
                  <a:noFill/>
                </a:ln>
                <a:solidFill>
                  <a:prstClr val="black"/>
                </a:solidFill>
                <a:effectLst/>
                <a:uLnTx/>
                <a:uFillTx/>
                <a:latin typeface="Calibri"/>
                <a:ea typeface="+mn-ea"/>
                <a:cs typeface="+mn-cs"/>
              </a:rPr>
              <a:t>contextual clues </a:t>
            </a:r>
            <a:r>
              <a:rPr kumimoji="0" lang="en-US" sz="1600" b="0" i="1" u="none" strike="noStrike" kern="1200" cap="none" spc="0" normalizeH="0" baseline="0" noProof="0" dirty="0">
                <a:ln>
                  <a:noFill/>
                </a:ln>
                <a:solidFill>
                  <a:prstClr val="black"/>
                </a:solidFill>
                <a:effectLst/>
                <a:uLnTx/>
                <a:uFillTx/>
                <a:latin typeface="Calibri"/>
                <a:ea typeface="+mn-ea"/>
                <a:cs typeface="+mn-cs"/>
              </a:rPr>
              <a:t>in the sentences.” (Learner 3)</a:t>
            </a:r>
          </a:p>
        </p:txBody>
      </p:sp>
      <p:pic>
        <p:nvPicPr>
          <p:cNvPr id="10" name="Picture 9">
            <a:extLst>
              <a:ext uri="{FF2B5EF4-FFF2-40B4-BE49-F238E27FC236}">
                <a16:creationId xmlns:a16="http://schemas.microsoft.com/office/drawing/2014/main" id="{00E53BAD-C5CE-4C3C-B363-97F6CB63FFCE}"/>
              </a:ext>
            </a:extLst>
          </p:cNvPr>
          <p:cNvPicPr>
            <a:picLocks noChangeAspect="1"/>
          </p:cNvPicPr>
          <p:nvPr/>
        </p:nvPicPr>
        <p:blipFill>
          <a:blip r:embed="rId3"/>
          <a:stretch>
            <a:fillRect/>
          </a:stretch>
        </p:blipFill>
        <p:spPr>
          <a:xfrm>
            <a:off x="534429" y="2061416"/>
            <a:ext cx="5732047" cy="1312927"/>
          </a:xfrm>
          <a:prstGeom prst="rect">
            <a:avLst/>
          </a:prstGeom>
        </p:spPr>
      </p:pic>
      <p:sp>
        <p:nvSpPr>
          <p:cNvPr id="14" name="TextBox 13">
            <a:extLst>
              <a:ext uri="{FF2B5EF4-FFF2-40B4-BE49-F238E27FC236}">
                <a16:creationId xmlns:a16="http://schemas.microsoft.com/office/drawing/2014/main" id="{D969CF27-6087-48E9-94B1-CA72559497AF}"/>
              </a:ext>
            </a:extLst>
          </p:cNvPr>
          <p:cNvSpPr txBox="1"/>
          <p:nvPr/>
        </p:nvSpPr>
        <p:spPr>
          <a:xfrm>
            <a:off x="6852835" y="1648787"/>
            <a:ext cx="5126884" cy="258532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 altLang="zh-CN" sz="1800" b="1"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Lexical and semantic information </a:t>
            </a:r>
            <a:r>
              <a:rPr kumimoji="0" lang="en" altLang="zh-CN"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a:t>
            </a:r>
            <a:r>
              <a:rPr kumimoji="0" lang="en" altLang="zh-CN" sz="1800" b="0" i="1"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e.g., contextual clues, part of speech, collocations, </a:t>
            </a:r>
            <a:r>
              <a:rPr kumimoji="0" lang="en-US" altLang="zh-CN" sz="1800" b="0" i="1" u="none" strike="noStrike" kern="100" cap="none" spc="0" normalizeH="0" baseline="0" noProof="0" dirty="0">
                <a:ln>
                  <a:noFill/>
                </a:ln>
                <a:solidFill>
                  <a:prstClr val="black"/>
                </a:solidFill>
                <a:effectLst/>
                <a:uLnTx/>
                <a:uFillTx/>
                <a:latin typeface="Calibri" panose="020F0702030404030204" pitchFamily="34" charset="0"/>
                <a:ea typeface="DengXian" pitchFamily="2" charset="-122"/>
                <a:cs typeface="Calibri" panose="020F0702030404030204" pitchFamily="34" charset="0"/>
              </a:rPr>
              <a:t>synonyms and an alternative/easier sentence, </a:t>
            </a:r>
            <a:r>
              <a:rPr kumimoji="0" lang="en" altLang="zh-CN" sz="1800" b="0" i="1"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the relationship between clauses or sentences</a:t>
            </a:r>
            <a:r>
              <a:rPr kumimoji="0" lang="en" altLang="zh-CN"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 </a:t>
            </a:r>
            <a:r>
              <a:rPr kumimoji="0" lang="en" altLang="zh-CN" sz="1800" b="1"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of target words </a:t>
            </a:r>
            <a:r>
              <a:rPr kumimoji="0" lang="en" altLang="zh-CN"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provided by XIPU AI </a:t>
            </a:r>
            <a:r>
              <a:rPr kumimoji="0" lang="en" altLang="zh-CN"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sym typeface="Wingdings" pitchFamily="2" charset="2"/>
              </a:rPr>
              <a:t> </a:t>
            </a:r>
            <a:r>
              <a:rPr kumimoji="0" lang="en-US" altLang="zh-CN"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sym typeface="Wingdings" pitchFamily="2" charset="2"/>
              </a:rPr>
              <a:t>better assist </a:t>
            </a:r>
            <a:r>
              <a:rPr kumimoji="0" lang="en" altLang="zh-CN"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sym typeface="Wingdings" pitchFamily="2" charset="2"/>
              </a:rPr>
              <a:t>vocab learning. (</a:t>
            </a:r>
            <a:r>
              <a:rPr kumimoji="0" lang="en-US" sz="1800" b="0" i="0" u="none" strike="noStrike" kern="1200" cap="none" spc="0" normalizeH="0" baseline="0" noProof="0" dirty="0">
                <a:ln>
                  <a:noFill/>
                </a:ln>
                <a:solidFill>
                  <a:prstClr val="black"/>
                </a:solidFill>
                <a:effectLst/>
                <a:uLnTx/>
                <a:uFillTx/>
                <a:latin typeface="Calibri"/>
                <a:ea typeface="+mn-ea"/>
                <a:cs typeface="+mn-cs"/>
              </a:rPr>
              <a:t>Barcroft, 2015; </a:t>
            </a:r>
            <a:r>
              <a:rPr kumimoji="0" lang="it-IT" altLang="zh-CN" sz="1800" b="0" i="0" u="none" strike="noStrike" kern="1200" cap="none" spc="0" normalizeH="0" baseline="0" noProof="0" dirty="0">
                <a:ln>
                  <a:noFill/>
                </a:ln>
                <a:solidFill>
                  <a:prstClr val="black"/>
                </a:solidFill>
                <a:effectLst/>
                <a:uLnTx/>
                <a:uFillTx/>
                <a:latin typeface="Calibri" panose="020F0702030404030204" pitchFamily="34" charset="0"/>
                <a:ea typeface="DengXian" pitchFamily="2" charset="-122"/>
                <a:cs typeface="Calibri" panose="020F0702030404030204" pitchFamily="34" charset="0"/>
                <a:sym typeface="Wingdings" panose="05000000000000000000" pitchFamily="2" charset="2"/>
              </a:rPr>
              <a:t>Ebadi et al., 2018; </a:t>
            </a:r>
            <a:r>
              <a:rPr kumimoji="0" lang="en-US" sz="1800" b="0" i="0" u="none" strike="noStrike" kern="1200" cap="none" spc="0" normalizeH="0" baseline="0" noProof="0" dirty="0">
                <a:ln>
                  <a:noFill/>
                </a:ln>
                <a:solidFill>
                  <a:prstClr val="black"/>
                </a:solidFill>
                <a:effectLst/>
                <a:uLnTx/>
                <a:uFillTx/>
                <a:latin typeface="Calibri"/>
                <a:ea typeface="+mn-ea"/>
                <a:cs typeface="+mn-cs"/>
              </a:rPr>
              <a:t>García-Castro,</a:t>
            </a:r>
            <a:r>
              <a:rPr kumimoji="0" lang="zh-CN" altLang="en-US"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2020; Nation, 2022) </a:t>
            </a:r>
          </a:p>
          <a:p>
            <a:pPr marL="285750" indent="-285750">
              <a:buFont typeface="Arial" panose="020B0604020202020204" pitchFamily="34" charset="0"/>
              <a:buChar char="•"/>
              <a:defRPr/>
            </a:pPr>
            <a:r>
              <a:rPr lang="en-US" altLang="zh-CN" dirty="0"/>
              <a:t>T</a:t>
            </a:r>
            <a:r>
              <a:rPr lang="en-US" dirty="0"/>
              <a:t>he beneficial impact of </a:t>
            </a:r>
            <a:r>
              <a:rPr lang="en-US" b="1" dirty="0"/>
              <a:t>managing cognitive overload</a:t>
            </a:r>
            <a:r>
              <a:rPr lang="en-US" dirty="0"/>
              <a:t> on vocabulary acquisition (</a:t>
            </a:r>
            <a:r>
              <a:rPr lang="en-US" dirty="0" err="1"/>
              <a:t>Teng</a:t>
            </a:r>
            <a:r>
              <a:rPr lang="en-US" dirty="0"/>
              <a:t>, 2020)</a:t>
            </a:r>
          </a:p>
        </p:txBody>
      </p:sp>
      <p:pic>
        <p:nvPicPr>
          <p:cNvPr id="19" name="Picture 18">
            <a:extLst>
              <a:ext uri="{FF2B5EF4-FFF2-40B4-BE49-F238E27FC236}">
                <a16:creationId xmlns:a16="http://schemas.microsoft.com/office/drawing/2014/main" id="{FB506572-1713-47FB-96BD-2728FB50E738}"/>
              </a:ext>
            </a:extLst>
          </p:cNvPr>
          <p:cNvPicPr>
            <a:picLocks noChangeAspect="1"/>
          </p:cNvPicPr>
          <p:nvPr/>
        </p:nvPicPr>
        <p:blipFill>
          <a:blip r:embed="rId4"/>
          <a:stretch>
            <a:fillRect/>
          </a:stretch>
        </p:blipFill>
        <p:spPr>
          <a:xfrm>
            <a:off x="7212543" y="4501390"/>
            <a:ext cx="4767176" cy="1906871"/>
          </a:xfrm>
          <a:prstGeom prst="rect">
            <a:avLst/>
          </a:prstGeom>
        </p:spPr>
      </p:pic>
    </p:spTree>
    <p:extLst>
      <p:ext uri="{BB962C8B-B14F-4D97-AF65-F5344CB8AC3E}">
        <p14:creationId xmlns:p14="http://schemas.microsoft.com/office/powerpoint/2010/main" val="2379900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28F157-5BA6-4444-8440-6648B6F4C73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1D0367-918D-436A-A165-E28226D594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内容占位符 2">
            <a:extLst>
              <a:ext uri="{FF2B5EF4-FFF2-40B4-BE49-F238E27FC236}">
                <a16:creationId xmlns:a16="http://schemas.microsoft.com/office/drawing/2014/main" id="{6EEDEE18-8CCA-4D44-821A-102E4646437E}"/>
              </a:ext>
            </a:extLst>
          </p:cNvPr>
          <p:cNvSpPr txBox="1"/>
          <p:nvPr/>
        </p:nvSpPr>
        <p:spPr>
          <a:xfrm>
            <a:off x="597580" y="1012658"/>
            <a:ext cx="10515600" cy="83551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RQ2:</a:t>
            </a:r>
            <a:r>
              <a:rPr kumimoji="0" lang="en-NZ" sz="2800" b="0" i="0" u="none" strike="noStrike" kern="1200" cap="none" spc="0" normalizeH="0" baseline="0" noProof="0" dirty="0">
                <a:ln>
                  <a:noFill/>
                </a:ln>
                <a:solidFill>
                  <a:prstClr val="black"/>
                </a:solidFill>
                <a:effectLst/>
                <a:uLnTx/>
                <a:uFillTx/>
                <a:latin typeface="Calibri"/>
                <a:ea typeface="+mn-ea"/>
                <a:cs typeface="+mn-cs"/>
              </a:rPr>
              <a:t> </a:t>
            </a:r>
            <a:r>
              <a:rPr kumimoji="0" lang="en-GB" sz="2800" b="0" i="0" u="none" strike="noStrike" kern="1200" cap="none" spc="0" normalizeH="0" baseline="0" noProof="0" dirty="0">
                <a:ln>
                  <a:noFill/>
                </a:ln>
                <a:solidFill>
                  <a:prstClr val="black"/>
                </a:solidFill>
                <a:effectLst/>
                <a:uLnTx/>
                <a:uFillTx/>
                <a:latin typeface="Calibri"/>
                <a:ea typeface="+mn-ea"/>
                <a:cs typeface="+mn-cs"/>
              </a:rPr>
              <a:t>What are students’ perception and attitudes toward the role of CA-DA in vocabulary development?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itle 1">
            <a:extLst>
              <a:ext uri="{FF2B5EF4-FFF2-40B4-BE49-F238E27FC236}">
                <a16:creationId xmlns:a16="http://schemas.microsoft.com/office/drawing/2014/main" id="{49EADFBF-46B9-4097-AAA9-AF398C28F85F}"/>
              </a:ext>
            </a:extLst>
          </p:cNvPr>
          <p:cNvSpPr txBox="1"/>
          <p:nvPr/>
        </p:nvSpPr>
        <p:spPr>
          <a:xfrm>
            <a:off x="534429" y="325956"/>
            <a:ext cx="8046308" cy="812165"/>
          </a:xfrm>
          <a:prstGeom prst="rect">
            <a:avLst/>
          </a:prstGeom>
        </p:spPr>
        <p:txBody>
          <a:bodyPr/>
          <a:lstStyle>
            <a:lvl1pPr algn="l" defTabSz="914400" rtl="0" eaLnBrk="1" latinLnBrk="0" hangingPunct="1">
              <a:lnSpc>
                <a:spcPct val="90000"/>
              </a:lnSpc>
              <a:spcBef>
                <a:spcPct val="0"/>
              </a:spcBef>
              <a:buNone/>
              <a:defRPr sz="2800" b="1" kern="1200">
                <a:solidFill>
                  <a:srgbClr val="002060"/>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3600" b="1" i="0" u="none" strike="noStrike" kern="1200" cap="none" spc="0" normalizeH="0" baseline="0" noProof="0" dirty="0">
                <a:ln>
                  <a:noFill/>
                </a:ln>
                <a:solidFill>
                  <a:srgbClr val="002060"/>
                </a:solidFill>
                <a:effectLst/>
                <a:uLnTx/>
                <a:uFillTx/>
                <a:latin typeface="Calibri" panose="020F0702030404030204"/>
                <a:ea typeface="等线 Light" pitchFamily="2" charset="-122"/>
                <a:cs typeface="+mj-cs"/>
              </a:rPr>
              <a:t>Discussion</a:t>
            </a:r>
            <a:endParaRPr kumimoji="0" lang="zh-CN" altLang="en-US" sz="3600" b="1" i="0" u="none" strike="noStrike" kern="1200" cap="none" spc="0" normalizeH="0" baseline="0" noProof="0" dirty="0">
              <a:ln>
                <a:noFill/>
              </a:ln>
              <a:solidFill>
                <a:srgbClr val="002060"/>
              </a:solidFill>
              <a:effectLst/>
              <a:uLnTx/>
              <a:uFillTx/>
              <a:latin typeface="Calibri" panose="020F0702030404030204"/>
              <a:ea typeface="等线 Light" pitchFamily="2" charset="-122"/>
              <a:cs typeface="+mj-cs"/>
            </a:endParaRPr>
          </a:p>
        </p:txBody>
      </p:sp>
      <p:pic>
        <p:nvPicPr>
          <p:cNvPr id="6" name="Picture 5">
            <a:extLst>
              <a:ext uri="{FF2B5EF4-FFF2-40B4-BE49-F238E27FC236}">
                <a16:creationId xmlns:a16="http://schemas.microsoft.com/office/drawing/2014/main" id="{4F910207-9872-4706-ABE8-73DB9CA8D4C2}"/>
              </a:ext>
            </a:extLst>
          </p:cNvPr>
          <p:cNvPicPr>
            <a:picLocks noChangeAspect="1"/>
          </p:cNvPicPr>
          <p:nvPr/>
        </p:nvPicPr>
        <p:blipFill>
          <a:blip r:embed="rId3"/>
          <a:stretch>
            <a:fillRect/>
          </a:stretch>
        </p:blipFill>
        <p:spPr>
          <a:xfrm>
            <a:off x="597580" y="2119427"/>
            <a:ext cx="6003707" cy="1375151"/>
          </a:xfrm>
          <a:prstGeom prst="rect">
            <a:avLst/>
          </a:prstGeom>
        </p:spPr>
      </p:pic>
      <p:sp>
        <p:nvSpPr>
          <p:cNvPr id="7" name="文本框 8">
            <a:extLst>
              <a:ext uri="{FF2B5EF4-FFF2-40B4-BE49-F238E27FC236}">
                <a16:creationId xmlns:a16="http://schemas.microsoft.com/office/drawing/2014/main" id="{19AC0261-25AD-401A-9B68-A6DD94AD534F}"/>
              </a:ext>
            </a:extLst>
          </p:cNvPr>
          <p:cNvSpPr txBox="1"/>
          <p:nvPr/>
        </p:nvSpPr>
        <p:spPr>
          <a:xfrm>
            <a:off x="7029096" y="1886608"/>
            <a:ext cx="5076507"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The </a:t>
            </a:r>
            <a:r>
              <a:rPr kumimoji="0" lang="en-US" altLang="zh-CN" sz="1800" b="1"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instant, interactive, graduated and contingent nature </a:t>
            </a:r>
            <a:r>
              <a:rPr kumimoji="0" lang="en-US" altLang="zh-CN"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of the </a:t>
            </a:r>
            <a:r>
              <a:rPr kumimoji="0" lang="en-US" altLang="zh-CN" sz="1800" b="1"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feedback</a:t>
            </a:r>
            <a:r>
              <a:rPr kumimoji="0" lang="en-US" altLang="zh-CN"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Encourage conversation: provide students with motivation and engagement during the learning process. (</a:t>
            </a:r>
            <a:r>
              <a:rPr kumimoji="0" lang="it-IT" altLang="zh-CN"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Ebadi et al., 2018; </a:t>
            </a:r>
            <a:r>
              <a:rPr kumimoji="0" lang="en-US" altLang="zh-CN"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Jeon, 2023; </a:t>
            </a:r>
            <a:r>
              <a:rPr kumimoji="0" lang="it-IT" altLang="zh-CN"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Rassaei, 2020</a:t>
            </a:r>
            <a:r>
              <a:rPr kumimoji="0" lang="en-US" altLang="zh-CN"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endParaRPr>
          </a:p>
        </p:txBody>
      </p:sp>
      <p:sp>
        <p:nvSpPr>
          <p:cNvPr id="8" name="TextBox 3">
            <a:extLst>
              <a:ext uri="{FF2B5EF4-FFF2-40B4-BE49-F238E27FC236}">
                <a16:creationId xmlns:a16="http://schemas.microsoft.com/office/drawing/2014/main" id="{9452AA27-9838-4F14-9ABB-2505D70FC426}"/>
              </a:ext>
            </a:extLst>
          </p:cNvPr>
          <p:cNvSpPr txBox="1"/>
          <p:nvPr/>
        </p:nvSpPr>
        <p:spPr>
          <a:xfrm>
            <a:off x="423394" y="4045148"/>
            <a:ext cx="6391798"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a:ea typeface="+mn-ea"/>
                <a:cs typeface="+mn-cs"/>
              </a:rPr>
              <a:t>“</a:t>
            </a:r>
            <a:r>
              <a:rPr kumimoji="0" lang="en" altLang="zh-CN" sz="1600" b="0" i="1"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The AI could not only </a:t>
            </a:r>
            <a:r>
              <a:rPr kumimoji="0" lang="en" altLang="zh-CN" sz="1600" b="1" i="1"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tailor its questions based on my responses </a:t>
            </a:r>
            <a:r>
              <a:rPr kumimoji="0" lang="en" altLang="zh-CN" sz="1600" b="0" i="1"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but also provide </a:t>
            </a:r>
            <a:r>
              <a:rPr kumimoji="0" lang="en" altLang="zh-CN" sz="1600" b="1" i="1" u="none" strike="noStrike" kern="1200" cap="none" spc="0" normalizeH="0" baseline="0" noProof="0" dirty="0">
                <a:ln>
                  <a:noFill/>
                </a:ln>
                <a:solidFill>
                  <a:srgbClr val="C00000"/>
                </a:solidFill>
                <a:effectLst/>
                <a:uLnTx/>
                <a:uFillTx/>
                <a:latin typeface="Calibri"/>
                <a:ea typeface="等线" panose="02010600030101010101" pitchFamily="2" charset="-122"/>
                <a:cs typeface="+mn-cs"/>
              </a:rPr>
              <a:t>emotional feedback</a:t>
            </a:r>
            <a:r>
              <a:rPr kumimoji="0" lang="en" altLang="zh-CN" sz="1600" b="0" i="1"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 which made me more </a:t>
            </a:r>
            <a:r>
              <a:rPr kumimoji="0" lang="en" altLang="zh-CN" sz="1600" b="1" i="1" u="none" strike="noStrike" kern="1200" cap="none" spc="0" normalizeH="0" baseline="0" noProof="0" dirty="0">
                <a:ln>
                  <a:noFill/>
                </a:ln>
                <a:solidFill>
                  <a:srgbClr val="C00000"/>
                </a:solidFill>
                <a:effectLst/>
                <a:uLnTx/>
                <a:uFillTx/>
                <a:latin typeface="Calibri"/>
                <a:ea typeface="等线" panose="02010600030101010101" pitchFamily="2" charset="-122"/>
                <a:cs typeface="+mn-cs"/>
              </a:rPr>
              <a:t>engaged</a:t>
            </a:r>
            <a:r>
              <a:rPr kumimoji="0" lang="en-US" sz="1600" b="0" i="1" u="none" strike="noStrike" kern="1200" cap="none" spc="0" normalizeH="0" baseline="0" noProof="0" dirty="0">
                <a:ln>
                  <a:noFill/>
                </a:ln>
                <a:solidFill>
                  <a:prstClr val="black"/>
                </a:solidFill>
                <a:effectLst/>
                <a:uLnTx/>
                <a:uFillTx/>
                <a:latin typeface="Calibri"/>
                <a:ea typeface="+mn-ea"/>
                <a:cs typeface="+mn-cs"/>
              </a:rPr>
              <a:t>” (</a:t>
            </a:r>
            <a:r>
              <a:rPr kumimoji="0" lang="en-US" altLang="zh-CN" sz="1600" b="0" i="1"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Learner 1</a:t>
            </a:r>
            <a:r>
              <a:rPr kumimoji="0" lang="en-US" sz="1600" b="0" i="1" u="none" strike="noStrike" kern="1200" cap="none" spc="0" normalizeH="0" baseline="0" noProof="0" dirty="0">
                <a:ln>
                  <a:noFill/>
                </a:ln>
                <a:solidFill>
                  <a:prstClr val="black"/>
                </a:solidFill>
                <a:effectLst/>
                <a:uLnTx/>
                <a:uFillTx/>
                <a:latin typeface="Calibri"/>
                <a:ea typeface="+mn-ea"/>
                <a:cs typeface="+mn-cs"/>
              </a:rPr>
              <a:t>)</a:t>
            </a:r>
          </a:p>
        </p:txBody>
      </p:sp>
      <p:sp>
        <p:nvSpPr>
          <p:cNvPr id="9" name="Rectangle 8">
            <a:extLst>
              <a:ext uri="{FF2B5EF4-FFF2-40B4-BE49-F238E27FC236}">
                <a16:creationId xmlns:a16="http://schemas.microsoft.com/office/drawing/2014/main" id="{FE6C9459-05EF-4B12-B709-C45B473E08AA}"/>
              </a:ext>
            </a:extLst>
          </p:cNvPr>
          <p:cNvSpPr/>
          <p:nvPr/>
        </p:nvSpPr>
        <p:spPr>
          <a:xfrm>
            <a:off x="423394" y="5088024"/>
            <a:ext cx="6746450"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a:ea typeface="+mn-ea"/>
                <a:cs typeface="+mn-cs"/>
              </a:rPr>
              <a:t>“</a:t>
            </a:r>
            <a:r>
              <a:rPr kumimoji="0" lang="en" altLang="zh-CN" sz="1600" b="0" i="1"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I keep guessing and even if I guess wrong, it’s actually quite distressing for me. However, XIPU AI can </a:t>
            </a:r>
            <a:r>
              <a:rPr kumimoji="0" lang="en" altLang="zh-CN" sz="1600" b="1" i="1" u="none" strike="noStrike" kern="1200" cap="none" spc="0" normalizeH="0" baseline="0" noProof="0" dirty="0">
                <a:ln>
                  <a:noFill/>
                </a:ln>
                <a:solidFill>
                  <a:srgbClr val="C00000"/>
                </a:solidFill>
                <a:effectLst/>
                <a:uLnTx/>
                <a:uFillTx/>
                <a:latin typeface="Calibri"/>
                <a:ea typeface="等线" panose="02010600030101010101" pitchFamily="2" charset="-122"/>
                <a:cs typeface="+mn-cs"/>
              </a:rPr>
              <a:t>continuously encourage me </a:t>
            </a:r>
            <a:r>
              <a:rPr kumimoji="0" lang="en" altLang="zh-CN" sz="1600" b="0" i="1"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to keep guessing and provide me with good </a:t>
            </a:r>
            <a:r>
              <a:rPr kumimoji="0" lang="en" altLang="zh-CN" sz="1600" b="1" i="1" u="none" strike="noStrike" kern="1200" cap="none" spc="0" normalizeH="0" baseline="0" noProof="0" dirty="0">
                <a:ln>
                  <a:noFill/>
                </a:ln>
                <a:solidFill>
                  <a:srgbClr val="C00000"/>
                </a:solidFill>
                <a:effectLst/>
                <a:uLnTx/>
                <a:uFillTx/>
                <a:latin typeface="Calibri"/>
                <a:ea typeface="等线" panose="02010600030101010101" pitchFamily="2" charset="-122"/>
                <a:cs typeface="+mn-cs"/>
              </a:rPr>
              <a:t>emotional value</a:t>
            </a:r>
            <a:r>
              <a:rPr kumimoji="0" lang="en" altLang="zh-CN" sz="1600" b="0" i="1"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 which gives me more </a:t>
            </a:r>
            <a:r>
              <a:rPr kumimoji="0" lang="en" altLang="zh-CN" sz="1600" b="1" i="1" u="none" strike="noStrike" kern="1200" cap="none" spc="0" normalizeH="0" baseline="0" noProof="0" dirty="0">
                <a:ln>
                  <a:noFill/>
                </a:ln>
                <a:solidFill>
                  <a:srgbClr val="C00000"/>
                </a:solidFill>
                <a:effectLst/>
                <a:uLnTx/>
                <a:uFillTx/>
                <a:latin typeface="Calibri"/>
                <a:ea typeface="等线" panose="02010600030101010101" pitchFamily="2" charset="-122"/>
                <a:cs typeface="+mn-cs"/>
              </a:rPr>
              <a:t>confidence</a:t>
            </a:r>
            <a:r>
              <a:rPr kumimoji="0" lang="en" altLang="zh-CN" sz="1600" b="0" i="1"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 in learning new words with </a:t>
            </a:r>
            <a:r>
              <a:rPr kumimoji="0" lang="en" altLang="zh-CN" sz="1600" b="1" i="1" u="none" strike="noStrike" kern="1200" cap="none" spc="0" normalizeH="0" baseline="0" noProof="0" dirty="0">
                <a:ln>
                  <a:noFill/>
                </a:ln>
                <a:solidFill>
                  <a:srgbClr val="C00000"/>
                </a:solidFill>
                <a:effectLst/>
                <a:uLnTx/>
                <a:uFillTx/>
                <a:latin typeface="Calibri"/>
                <a:ea typeface="等线" panose="02010600030101010101" pitchFamily="2" charset="-122"/>
                <a:cs typeface="+mn-cs"/>
              </a:rPr>
              <a:t>passion</a:t>
            </a:r>
            <a:r>
              <a:rPr kumimoji="0" lang="en-US" sz="1600" b="0" i="1" u="none" strike="noStrike" kern="1200" cap="none" spc="0" normalizeH="0" baseline="0" noProof="0" dirty="0">
                <a:ln>
                  <a:noFill/>
                </a:ln>
                <a:solidFill>
                  <a:prstClr val="black"/>
                </a:solidFill>
                <a:effectLst/>
                <a:uLnTx/>
                <a:uFillTx/>
                <a:latin typeface="Calibri"/>
                <a:ea typeface="+mn-ea"/>
                <a:cs typeface="+mn-cs"/>
              </a:rPr>
              <a:t>.” (Learner 3)</a:t>
            </a:r>
          </a:p>
        </p:txBody>
      </p:sp>
    </p:spTree>
    <p:extLst>
      <p:ext uri="{BB962C8B-B14F-4D97-AF65-F5344CB8AC3E}">
        <p14:creationId xmlns:p14="http://schemas.microsoft.com/office/powerpoint/2010/main" val="1122103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F015AE-DD97-4E08-9926-9966F1EBCAC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1D0367-918D-436A-A165-E28226D5945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0CEE6A5E-A23C-4F8E-B616-61309C7E96D9}"/>
              </a:ext>
            </a:extLst>
          </p:cNvPr>
          <p:cNvPicPr>
            <a:picLocks noChangeAspect="1"/>
          </p:cNvPicPr>
          <p:nvPr/>
        </p:nvPicPr>
        <p:blipFill>
          <a:blip r:embed="rId3"/>
          <a:stretch>
            <a:fillRect/>
          </a:stretch>
        </p:blipFill>
        <p:spPr>
          <a:xfrm>
            <a:off x="640287" y="2022172"/>
            <a:ext cx="5613367" cy="1615019"/>
          </a:xfrm>
          <a:prstGeom prst="rect">
            <a:avLst/>
          </a:prstGeom>
        </p:spPr>
      </p:pic>
      <p:sp>
        <p:nvSpPr>
          <p:cNvPr id="5" name="内容占位符 2">
            <a:extLst>
              <a:ext uri="{FF2B5EF4-FFF2-40B4-BE49-F238E27FC236}">
                <a16:creationId xmlns:a16="http://schemas.microsoft.com/office/drawing/2014/main" id="{AC79883B-F714-44A0-B16F-F5447BDAE4BF}"/>
              </a:ext>
            </a:extLst>
          </p:cNvPr>
          <p:cNvSpPr txBox="1"/>
          <p:nvPr/>
        </p:nvSpPr>
        <p:spPr>
          <a:xfrm>
            <a:off x="597580" y="1012658"/>
            <a:ext cx="10515600" cy="83551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RQ2:</a:t>
            </a:r>
            <a:r>
              <a:rPr kumimoji="0" lang="en-NZ" sz="2800" b="0" i="0" u="none" strike="noStrike" kern="1200" cap="none" spc="0" normalizeH="0" baseline="0" noProof="0" dirty="0">
                <a:ln>
                  <a:noFill/>
                </a:ln>
                <a:solidFill>
                  <a:prstClr val="black"/>
                </a:solidFill>
                <a:effectLst/>
                <a:uLnTx/>
                <a:uFillTx/>
                <a:latin typeface="Calibri"/>
                <a:ea typeface="+mn-ea"/>
                <a:cs typeface="+mn-cs"/>
              </a:rPr>
              <a:t> </a:t>
            </a:r>
            <a:r>
              <a:rPr kumimoji="0" lang="en-GB" sz="2800" b="0" i="0" u="none" strike="noStrike" kern="1200" cap="none" spc="0" normalizeH="0" baseline="0" noProof="0" dirty="0">
                <a:ln>
                  <a:noFill/>
                </a:ln>
                <a:solidFill>
                  <a:prstClr val="black"/>
                </a:solidFill>
                <a:effectLst/>
                <a:uLnTx/>
                <a:uFillTx/>
                <a:latin typeface="Calibri"/>
                <a:ea typeface="+mn-ea"/>
                <a:cs typeface="+mn-cs"/>
              </a:rPr>
              <a:t>What are students’ perception and attitudes toward the role of CA-DA in vocabulary development?</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9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itle 1">
            <a:extLst>
              <a:ext uri="{FF2B5EF4-FFF2-40B4-BE49-F238E27FC236}">
                <a16:creationId xmlns:a16="http://schemas.microsoft.com/office/drawing/2014/main" id="{BE6F8AC1-75BF-46DA-96D1-630B2E062CFC}"/>
              </a:ext>
            </a:extLst>
          </p:cNvPr>
          <p:cNvSpPr txBox="1"/>
          <p:nvPr/>
        </p:nvSpPr>
        <p:spPr>
          <a:xfrm>
            <a:off x="534429" y="325956"/>
            <a:ext cx="8046308" cy="812165"/>
          </a:xfrm>
          <a:prstGeom prst="rect">
            <a:avLst/>
          </a:prstGeom>
        </p:spPr>
        <p:txBody>
          <a:bodyPr/>
          <a:lstStyle>
            <a:lvl1pPr algn="l" defTabSz="914400" rtl="0" eaLnBrk="1" latinLnBrk="0" hangingPunct="1">
              <a:lnSpc>
                <a:spcPct val="90000"/>
              </a:lnSpc>
              <a:spcBef>
                <a:spcPct val="0"/>
              </a:spcBef>
              <a:buNone/>
              <a:defRPr sz="2800" b="1" kern="1200">
                <a:solidFill>
                  <a:srgbClr val="002060"/>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3600" b="1" i="0" u="none" strike="noStrike" kern="1200" cap="none" spc="0" normalizeH="0" baseline="0" noProof="0" dirty="0">
                <a:ln>
                  <a:noFill/>
                </a:ln>
                <a:solidFill>
                  <a:srgbClr val="002060"/>
                </a:solidFill>
                <a:effectLst/>
                <a:uLnTx/>
                <a:uFillTx/>
                <a:latin typeface="Calibri" panose="020F0702030404030204"/>
                <a:ea typeface="等线 Light" pitchFamily="2" charset="-122"/>
                <a:cs typeface="+mj-cs"/>
              </a:rPr>
              <a:t>Discussion</a:t>
            </a:r>
            <a:endParaRPr kumimoji="0" lang="zh-CN" altLang="en-US" sz="3600" b="1" i="0" u="none" strike="noStrike" kern="1200" cap="none" spc="0" normalizeH="0" baseline="0" noProof="0" dirty="0">
              <a:ln>
                <a:noFill/>
              </a:ln>
              <a:solidFill>
                <a:srgbClr val="002060"/>
              </a:solidFill>
              <a:effectLst/>
              <a:uLnTx/>
              <a:uFillTx/>
              <a:latin typeface="Calibri" panose="020F0702030404030204"/>
              <a:ea typeface="等线 Light" pitchFamily="2" charset="-122"/>
              <a:cs typeface="+mj-cs"/>
            </a:endParaRPr>
          </a:p>
        </p:txBody>
      </p:sp>
      <p:sp>
        <p:nvSpPr>
          <p:cNvPr id="7" name="TextBox 3">
            <a:extLst>
              <a:ext uri="{FF2B5EF4-FFF2-40B4-BE49-F238E27FC236}">
                <a16:creationId xmlns:a16="http://schemas.microsoft.com/office/drawing/2014/main" id="{852653E4-DA76-4DF7-AE31-B6FC80058402}"/>
              </a:ext>
            </a:extLst>
          </p:cNvPr>
          <p:cNvSpPr txBox="1"/>
          <p:nvPr/>
        </p:nvSpPr>
        <p:spPr>
          <a:xfrm>
            <a:off x="397886" y="4050997"/>
            <a:ext cx="6391798"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a:ea typeface="+mn-ea"/>
                <a:cs typeface="+mn-cs"/>
              </a:rPr>
              <a:t>“</a:t>
            </a:r>
            <a:r>
              <a:rPr kumimoji="0" lang="en-US" altLang="zh-CN" sz="1600" b="0" i="1"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The second suggestion is that I hope the AI can </a:t>
            </a:r>
            <a:r>
              <a:rPr kumimoji="0" lang="en-US" altLang="zh-CN" sz="1600" b="1" i="1"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understand my learning habits and proficiency level </a:t>
            </a:r>
            <a:r>
              <a:rPr kumimoji="0" lang="en-US" altLang="zh-CN" sz="1600" b="0" i="1"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so that it can provide </a:t>
            </a:r>
            <a:r>
              <a:rPr kumimoji="0" lang="en-US" altLang="zh-CN" sz="1600" b="0" i="1" u="none" strike="noStrike" kern="1200" cap="none" spc="0" normalizeH="0" baseline="0" noProof="0" dirty="0">
                <a:ln>
                  <a:noFill/>
                </a:ln>
                <a:solidFill>
                  <a:srgbClr val="C00000"/>
                </a:solidFill>
                <a:effectLst/>
                <a:uLnTx/>
                <a:uFillTx/>
                <a:latin typeface="Calibri"/>
                <a:ea typeface="等线" panose="02010600030101010101" pitchFamily="2" charset="-122"/>
                <a:cs typeface="+mn-cs"/>
              </a:rPr>
              <a:t>more targeted learning suggestions and feedback</a:t>
            </a:r>
            <a:r>
              <a:rPr kumimoji="0" lang="en-US" altLang="zh-CN" sz="1600" b="0" i="1"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 For instance, by analyzing my responses and progress, the AI could </a:t>
            </a:r>
            <a:r>
              <a:rPr kumimoji="0" lang="en-US" altLang="zh-CN" sz="1600" b="0" i="1" u="none" strike="noStrike" kern="1200" cap="none" spc="0" normalizeH="0" baseline="0" noProof="0" dirty="0">
                <a:ln>
                  <a:noFill/>
                </a:ln>
                <a:solidFill>
                  <a:srgbClr val="C00000"/>
                </a:solidFill>
                <a:effectLst/>
                <a:uLnTx/>
                <a:uFillTx/>
                <a:latin typeface="Calibri"/>
                <a:ea typeface="等线" panose="02010600030101010101" pitchFamily="2" charset="-122"/>
                <a:cs typeface="+mn-cs"/>
              </a:rPr>
              <a:t>adjust the difficulty of its questions or provide resources tailored to my needs</a:t>
            </a:r>
            <a:r>
              <a:rPr kumimoji="0" lang="en-US" altLang="zh-CN" sz="1600" b="0" i="1"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 making the learning process more efficient and </a:t>
            </a:r>
            <a:r>
              <a:rPr kumimoji="0" lang="en-US" altLang="zh-CN" sz="1600" b="1" i="1" u="none" strike="noStrike" kern="1200" cap="none" spc="0" normalizeH="0" baseline="0" noProof="0" dirty="0">
                <a:ln>
                  <a:noFill/>
                </a:ln>
                <a:solidFill>
                  <a:srgbClr val="C00000"/>
                </a:solidFill>
                <a:effectLst/>
                <a:uLnTx/>
                <a:uFillTx/>
                <a:latin typeface="Calibri"/>
                <a:ea typeface="等线" panose="02010600030101010101" pitchFamily="2" charset="-122"/>
                <a:cs typeface="+mn-cs"/>
              </a:rPr>
              <a:t>personalized</a:t>
            </a:r>
            <a:r>
              <a:rPr kumimoji="0" lang="en-US" altLang="zh-CN" sz="1600" b="0" i="1"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a:t>
            </a:r>
            <a:r>
              <a:rPr kumimoji="0" lang="en-US" sz="1600" b="0" i="1" u="none" strike="noStrike" kern="1200" cap="none" spc="0" normalizeH="0" baseline="0" noProof="0" dirty="0">
                <a:ln>
                  <a:noFill/>
                </a:ln>
                <a:solidFill>
                  <a:prstClr val="black"/>
                </a:solidFill>
                <a:effectLst/>
                <a:uLnTx/>
                <a:uFillTx/>
                <a:latin typeface="Calibri"/>
                <a:ea typeface="+mn-ea"/>
                <a:cs typeface="+mn-cs"/>
              </a:rPr>
              <a:t>” (</a:t>
            </a:r>
            <a:r>
              <a:rPr kumimoji="0" lang="en-US" altLang="zh-CN" sz="1600" b="0" i="1"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Learner 1</a:t>
            </a:r>
            <a:r>
              <a:rPr kumimoji="0" lang="en-US" sz="1600" b="0" i="1" u="none" strike="noStrike" kern="1200" cap="none" spc="0" normalizeH="0" baseline="0" noProof="0" dirty="0">
                <a:ln>
                  <a:noFill/>
                </a:ln>
                <a:solidFill>
                  <a:prstClr val="black"/>
                </a:solidFill>
                <a:effectLst/>
                <a:uLnTx/>
                <a:uFillTx/>
                <a:latin typeface="Calibri"/>
                <a:ea typeface="+mn-ea"/>
                <a:cs typeface="+mn-cs"/>
              </a:rPr>
              <a:t>)</a:t>
            </a:r>
          </a:p>
        </p:txBody>
      </p:sp>
      <p:sp>
        <p:nvSpPr>
          <p:cNvPr id="8" name="Rectangle 7">
            <a:extLst>
              <a:ext uri="{FF2B5EF4-FFF2-40B4-BE49-F238E27FC236}">
                <a16:creationId xmlns:a16="http://schemas.microsoft.com/office/drawing/2014/main" id="{A22CE558-DA50-42C0-9D87-CDA581B68C4E}"/>
              </a:ext>
            </a:extLst>
          </p:cNvPr>
          <p:cNvSpPr/>
          <p:nvPr/>
        </p:nvSpPr>
        <p:spPr>
          <a:xfrm>
            <a:off x="397886" y="5845342"/>
            <a:ext cx="6391798" cy="58477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a:ea typeface="+mn-ea"/>
                <a:cs typeface="+mn-cs"/>
              </a:rPr>
              <a:t>“</a:t>
            </a:r>
            <a:r>
              <a:rPr kumimoji="0" lang="en-US" altLang="zh-CN" sz="1600" b="1" i="1" u="none" strike="noStrike" kern="1200" cap="none" spc="0" normalizeH="0" baseline="0" noProof="0" dirty="0">
                <a:ln>
                  <a:noFill/>
                </a:ln>
                <a:solidFill>
                  <a:srgbClr val="C00000"/>
                </a:solidFill>
                <a:effectLst/>
                <a:uLnTx/>
                <a:uFillTx/>
                <a:latin typeface="Calibri"/>
                <a:ea typeface="等线" panose="02010600030101010101" pitchFamily="2" charset="-122"/>
                <a:cs typeface="+mn-cs"/>
              </a:rPr>
              <a:t>Animations</a:t>
            </a:r>
            <a:r>
              <a:rPr kumimoji="0" lang="en-US" altLang="zh-CN" sz="1600" b="0" i="1" u="none" strike="noStrike" kern="1200" cap="none" spc="0" normalizeH="0" baseline="0" noProof="0" dirty="0">
                <a:ln>
                  <a:noFill/>
                </a:ln>
                <a:solidFill>
                  <a:prstClr val="black"/>
                </a:solidFill>
                <a:effectLst/>
                <a:uLnTx/>
                <a:uFillTx/>
                <a:latin typeface="Calibri"/>
                <a:ea typeface="等线" panose="02010600030101010101" pitchFamily="2" charset="-122"/>
                <a:cs typeface="+mn-cs"/>
              </a:rPr>
              <a:t>. I hope to add those animation elements, like scenes from American or British dramas</a:t>
            </a:r>
            <a:r>
              <a:rPr kumimoji="0" lang="en-US" sz="1600" b="0" i="1" u="none" strike="noStrike" kern="1200" cap="none" spc="0" normalizeH="0" baseline="0" noProof="0" dirty="0">
                <a:ln>
                  <a:noFill/>
                </a:ln>
                <a:solidFill>
                  <a:prstClr val="black"/>
                </a:solidFill>
                <a:effectLst/>
                <a:uLnTx/>
                <a:uFillTx/>
                <a:latin typeface="Calibri"/>
                <a:ea typeface="+mn-ea"/>
                <a:cs typeface="+mn-cs"/>
              </a:rPr>
              <a:t>.” (Learner 2)</a:t>
            </a:r>
          </a:p>
        </p:txBody>
      </p:sp>
      <p:sp>
        <p:nvSpPr>
          <p:cNvPr id="12" name="TextBox 11">
            <a:extLst>
              <a:ext uri="{FF2B5EF4-FFF2-40B4-BE49-F238E27FC236}">
                <a16:creationId xmlns:a16="http://schemas.microsoft.com/office/drawing/2014/main" id="{22344721-9AA4-4845-848F-DB21DF3A50EF}"/>
              </a:ext>
            </a:extLst>
          </p:cNvPr>
          <p:cNvSpPr txBox="1"/>
          <p:nvPr/>
        </p:nvSpPr>
        <p:spPr>
          <a:xfrm>
            <a:off x="7018641" y="1729105"/>
            <a:ext cx="4940252" cy="31393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Chatbot-assisted vocabulary learning: a gamified learning context: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stimulate learners’ </a:t>
            </a:r>
            <a:r>
              <a:rPr kumimoji="0" lang="en-US" sz="1800" b="1" i="0" u="none" strike="noStrike" kern="1200" cap="none" spc="0" normalizeH="0" baseline="0" noProof="0" dirty="0">
                <a:ln>
                  <a:noFill/>
                </a:ln>
                <a:solidFill>
                  <a:srgbClr val="000000"/>
                </a:solidFill>
                <a:effectLst/>
                <a:uLnTx/>
                <a:uFillTx/>
                <a:latin typeface="Calibri"/>
                <a:ea typeface="+mn-ea"/>
                <a:cs typeface="+mn-cs"/>
              </a:rPr>
              <a:t>motivation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encourage </a:t>
            </a:r>
            <a:r>
              <a:rPr kumimoji="0" lang="en-US" sz="1800" b="1" i="0" u="none" strike="noStrike" kern="1200" cap="none" spc="0" normalizeH="0" baseline="0" noProof="0" dirty="0">
                <a:ln>
                  <a:noFill/>
                </a:ln>
                <a:solidFill>
                  <a:srgbClr val="000000"/>
                </a:solidFill>
                <a:effectLst/>
                <a:uLnTx/>
                <a:uFillTx/>
                <a:latin typeface="Calibri"/>
                <a:ea typeface="+mn-ea"/>
                <a:cs typeface="+mn-cs"/>
              </a:rPr>
              <a:t>self-regulated learning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improve </a:t>
            </a:r>
            <a:r>
              <a:rPr kumimoji="0" lang="en-US" sz="1800" b="1" i="0" u="none" strike="noStrike" kern="1200" cap="none" spc="0" normalizeH="0" baseline="0" noProof="0" dirty="0">
                <a:ln>
                  <a:noFill/>
                </a:ln>
                <a:solidFill>
                  <a:srgbClr val="000000"/>
                </a:solidFill>
                <a:effectLst/>
                <a:uLnTx/>
                <a:uFillTx/>
                <a:latin typeface="Calibri"/>
                <a:ea typeface="+mn-ea"/>
                <a:cs typeface="+mn-cs"/>
              </a:rPr>
              <a:t>vocab knowledge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a:t>
            </a:r>
            <a:r>
              <a:rPr kumimoji="0" lang="nl-NL" sz="1800" b="0" i="0" u="none" strike="noStrike" kern="1200" cap="none" spc="0" normalizeH="0" baseline="0" noProof="0" dirty="0">
                <a:ln>
                  <a:noFill/>
                </a:ln>
                <a:solidFill>
                  <a:srgbClr val="000000"/>
                </a:solidFill>
                <a:effectLst/>
                <a:uLnTx/>
                <a:uFillTx/>
                <a:latin typeface="Calibri"/>
                <a:ea typeface="+mn-ea"/>
                <a:cs typeface="+mn-cs"/>
              </a:rPr>
              <a:t>Zhang, Zou and Cheng, 2014)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AI future development: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Calibri"/>
                <a:ea typeface="+mn-ea"/>
                <a:cs typeface="+mn-cs"/>
              </a:rPr>
              <a:t>Customised learning content (smarter tech, programming)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800" b="0" i="0" u="none" strike="noStrike" kern="1200" cap="none" spc="0" normalizeH="0" baseline="0" noProof="0" dirty="0">
                <a:ln>
                  <a:noFill/>
                </a:ln>
                <a:solidFill>
                  <a:srgbClr val="000000"/>
                </a:solidFill>
                <a:effectLst/>
                <a:uLnTx/>
                <a:uFillTx/>
                <a:latin typeface="Calibri"/>
                <a:ea typeface="+mn-ea"/>
                <a:cs typeface="+mn-cs"/>
              </a:rPr>
              <a:t>Embedded (in-app) multimedia resources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5465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3568446"/>
          <p:cNvPicPr>
            <a:picLocks noChangeAspect="1"/>
          </p:cNvPicPr>
          <p:nvPr/>
        </p:nvPicPr>
        <p:blipFill>
          <a:blip r:embed="rId3"/>
          <a:srcRect l="17523" r="7884" b="41803"/>
          <a:stretch>
            <a:fillRect/>
          </a:stretch>
        </p:blipFill>
        <p:spPr>
          <a:xfrm flipH="1">
            <a:off x="0" y="3787775"/>
            <a:ext cx="12201525" cy="3106420"/>
          </a:xfrm>
          <a:prstGeom prst="rect">
            <a:avLst/>
          </a:prstGeom>
        </p:spPr>
      </p:pic>
      <p:sp>
        <p:nvSpPr>
          <p:cNvPr id="29" name="文本框 28"/>
          <p:cNvSpPr txBox="1"/>
          <p:nvPr/>
        </p:nvSpPr>
        <p:spPr>
          <a:xfrm>
            <a:off x="1347470" y="1330960"/>
            <a:ext cx="2160905" cy="22148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3800" b="0" i="0" u="none" strike="noStrike" kern="1200" cap="none" spc="0" normalizeH="0" baseline="0" noProof="0" dirty="0">
                <a:ln>
                  <a:noFill/>
                </a:ln>
                <a:solidFill>
                  <a:prstClr val="black">
                    <a:lumMod val="85000"/>
                    <a:lumOff val="15000"/>
                  </a:prstClr>
                </a:solidFill>
                <a:effectLst/>
                <a:uLnTx/>
                <a:uFillTx/>
                <a:latin typeface="Segoe UI Semibold" panose="020B0702040204020203" charset="0"/>
                <a:ea typeface="汉仪细简黑简" panose="00020600040101010101" charset="-122"/>
                <a:cs typeface="Segoe UI Semibold" panose="020B0702040204020203" charset="0"/>
                <a:sym typeface="+mn-ea"/>
              </a:rPr>
              <a:t>05</a:t>
            </a:r>
          </a:p>
        </p:txBody>
      </p:sp>
      <p:sp>
        <p:nvSpPr>
          <p:cNvPr id="28" name="文本框 27"/>
          <p:cNvSpPr txBox="1"/>
          <p:nvPr/>
        </p:nvSpPr>
        <p:spPr>
          <a:xfrm>
            <a:off x="1347470" y="3193415"/>
            <a:ext cx="5933084" cy="751840"/>
          </a:xfrm>
          <a:prstGeom prst="rect">
            <a:avLst/>
          </a:prstGeom>
          <a:noFill/>
        </p:spPr>
        <p:txBody>
          <a:bodyPr anchor="ctr"/>
          <a:lstStyle/>
          <a:p>
            <a:pPr marL="0" marR="0" lvl="0" indent="0" algn="l" defTabSz="914400" rtl="0" eaLnBrk="1" fontAlgn="auto" latinLnBrk="0" hangingPunct="1">
              <a:lnSpc>
                <a:spcPct val="200000"/>
              </a:lnSpc>
              <a:spcBef>
                <a:spcPts val="0"/>
              </a:spcBef>
              <a:spcAft>
                <a:spcPts val="0"/>
              </a:spcAft>
              <a:buClrTx/>
              <a:buSzTx/>
              <a:buFontTx/>
              <a:buNone/>
              <a:defRPr/>
            </a:pPr>
            <a:r>
              <a:rPr kumimoji="0" lang="en-US" altLang="zh-CN" sz="2400" b="0" i="0" u="none" strike="noStrike" kern="0" cap="none" spc="0" normalizeH="0" baseline="0" noProof="0" dirty="0">
                <a:ln>
                  <a:noFill/>
                </a:ln>
                <a:solidFill>
                  <a:prstClr val="black">
                    <a:lumMod val="85000"/>
                    <a:lumOff val="15000"/>
                  </a:prstClr>
                </a:solidFill>
                <a:effectLst/>
                <a:uLnTx/>
                <a:uFillTx/>
                <a:latin typeface="Segoe UI Semibold" panose="020B0702040204020203" charset="0"/>
                <a:ea typeface="等线" panose="02010600030101010101" pitchFamily="2" charset="-122"/>
                <a:cs typeface="Segoe UI Semibold" panose="020B0702040204020203" charset="0"/>
                <a:sym typeface="+mn-ea"/>
              </a:rPr>
              <a:t>Implications and Take-away</a:t>
            </a: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D71D0367-918D-436A-A165-E28226D59459}" type="slidenum">
              <a:rPr lang="en-US" smtClean="0"/>
              <a:t>36</a:t>
            </a:fld>
            <a:endParaRPr lang="en-US"/>
          </a:p>
        </p:txBody>
      </p:sp>
      <p:sp>
        <p:nvSpPr>
          <p:cNvPr id="3" name="Title 1"/>
          <p:cNvSpPr txBox="1"/>
          <p:nvPr/>
        </p:nvSpPr>
        <p:spPr>
          <a:xfrm>
            <a:off x="495301" y="437468"/>
            <a:ext cx="8046308" cy="812165"/>
          </a:xfrm>
          <a:prstGeom prst="rect">
            <a:avLst/>
          </a:prstGeom>
        </p:spPr>
        <p:txBody>
          <a:bodyPr/>
          <a:lstStyle>
            <a:lvl1pPr algn="l" defTabSz="914400" rtl="0" eaLnBrk="1" latinLnBrk="0" hangingPunct="1">
              <a:lnSpc>
                <a:spcPct val="90000"/>
              </a:lnSpc>
              <a:spcBef>
                <a:spcPct val="0"/>
              </a:spcBef>
              <a:buNone/>
              <a:defRPr sz="2800" b="1" kern="1200">
                <a:solidFill>
                  <a:srgbClr val="002060"/>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800" b="1" i="0" u="none" strike="noStrike" kern="1200" cap="none" spc="0" normalizeH="0" baseline="0" noProof="0" dirty="0">
                <a:ln>
                  <a:noFill/>
                </a:ln>
                <a:solidFill>
                  <a:srgbClr val="002060"/>
                </a:solidFill>
                <a:effectLst/>
                <a:uLnTx/>
                <a:uFillTx/>
                <a:latin typeface="Calibri" panose="020F0702030404030204"/>
                <a:ea typeface="等线 Light" pitchFamily="2" charset="-122"/>
                <a:cs typeface="+mj-cs"/>
              </a:rPr>
              <a:t>Future Actions</a:t>
            </a:r>
            <a:endParaRPr kumimoji="0" lang="zh-CN" altLang="en-US" sz="2800" b="1" i="0" u="none" strike="noStrike" kern="1200" cap="none" spc="0" normalizeH="0" baseline="0" noProof="0" dirty="0">
              <a:ln>
                <a:noFill/>
              </a:ln>
              <a:solidFill>
                <a:srgbClr val="002060"/>
              </a:solidFill>
              <a:effectLst/>
              <a:uLnTx/>
              <a:uFillTx/>
              <a:latin typeface="Calibri" panose="020F0702030404030204"/>
              <a:ea typeface="等线 Light" pitchFamily="2" charset="-122"/>
              <a:cs typeface="+mj-cs"/>
            </a:endParaRPr>
          </a:p>
        </p:txBody>
      </p:sp>
      <p:graphicFrame>
        <p:nvGraphicFramePr>
          <p:cNvPr id="5" name="Table 4"/>
          <p:cNvGraphicFramePr>
            <a:graphicFrameLocks noGrp="1"/>
          </p:cNvGraphicFramePr>
          <p:nvPr>
            <p:extLst>
              <p:ext uri="{D42A27DB-BD31-4B8C-83A1-F6EECF244321}">
                <p14:modId xmlns:p14="http://schemas.microsoft.com/office/powerpoint/2010/main" val="4163978785"/>
              </p:ext>
            </p:extLst>
          </p:nvPr>
        </p:nvGraphicFramePr>
        <p:xfrm>
          <a:off x="495301" y="1730897"/>
          <a:ext cx="10910636" cy="2119208"/>
        </p:xfrm>
        <a:graphic>
          <a:graphicData uri="http://schemas.openxmlformats.org/drawingml/2006/table">
            <a:tbl>
              <a:tblPr firstRow="1" bandRow="1">
                <a:tableStyleId>{3B4B98B0-60AC-42C2-AFA5-B58CD77FA1E5}</a:tableStyleId>
              </a:tblPr>
              <a:tblGrid>
                <a:gridCol w="5497285">
                  <a:extLst>
                    <a:ext uri="{9D8B030D-6E8A-4147-A177-3AD203B41FA5}">
                      <a16:colId xmlns:a16="http://schemas.microsoft.com/office/drawing/2014/main" val="20000"/>
                    </a:ext>
                  </a:extLst>
                </a:gridCol>
                <a:gridCol w="5413351">
                  <a:extLst>
                    <a:ext uri="{9D8B030D-6E8A-4147-A177-3AD203B41FA5}">
                      <a16:colId xmlns:a16="http://schemas.microsoft.com/office/drawing/2014/main" val="20001"/>
                    </a:ext>
                  </a:extLst>
                </a:gridCol>
              </a:tblGrid>
              <a:tr h="761124">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dirty="0"/>
                        <a:t>Productive vocabulary learning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t>Teachers‘</a:t>
                      </a:r>
                      <a:r>
                        <a:rPr lang="en-US" sz="2400" baseline="0" dirty="0"/>
                        <a:t> </a:t>
                      </a:r>
                      <a:r>
                        <a:rPr lang="en-US" sz="2400" dirty="0"/>
                        <a:t>perceptions</a:t>
                      </a:r>
                    </a:p>
                  </a:txBody>
                  <a:tcPr/>
                </a:tc>
                <a:extLst>
                  <a:ext uri="{0D108BD9-81ED-4DB2-BD59-A6C34878D82A}">
                    <a16:rowId xmlns:a16="http://schemas.microsoft.com/office/drawing/2014/main" val="10000"/>
                  </a:ext>
                </a:extLst>
              </a:tr>
              <a:tr h="1358084">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dirty="0"/>
                        <a:t>Explore how CA-DA can improve learners’ productive vocabulary in the context of TNHE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t>Explore teachers' perceptions of the </a:t>
                      </a:r>
                      <a:r>
                        <a:rPr lang="en-US" sz="2400" dirty="0" err="1"/>
                        <a:t>chatbots</a:t>
                      </a:r>
                      <a:r>
                        <a:rPr lang="en-US" sz="2400" dirty="0"/>
                        <a:t> implementation</a:t>
                      </a:r>
                      <a:br>
                        <a:rPr lang="en-US" sz="2400" dirty="0"/>
                      </a:br>
                      <a:r>
                        <a:rPr lang="en-US" sz="2400" dirty="0"/>
                        <a:t>in language learning</a:t>
                      </a: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p:txBody>
          <a:bodyPr/>
          <a:lstStyle/>
          <a:p>
            <a:fld id="{D71D0367-918D-436A-A165-E28226D59459}" type="slidenum">
              <a:rPr lang="en-US" smtClean="0"/>
              <a:t>37</a:t>
            </a:fld>
            <a:endParaRPr lang="en-US" dirty="0"/>
          </a:p>
        </p:txBody>
      </p:sp>
      <p:sp>
        <p:nvSpPr>
          <p:cNvPr id="3" name="Title 1"/>
          <p:cNvSpPr txBox="1"/>
          <p:nvPr/>
        </p:nvSpPr>
        <p:spPr>
          <a:xfrm>
            <a:off x="375009" y="415166"/>
            <a:ext cx="8046308" cy="812165"/>
          </a:xfrm>
          <a:prstGeom prst="rect">
            <a:avLst/>
          </a:prstGeom>
        </p:spPr>
        <p:txBody>
          <a:bodyPr/>
          <a:lstStyle>
            <a:lvl1pPr algn="l" defTabSz="914400" rtl="0" eaLnBrk="1" latinLnBrk="0" hangingPunct="1">
              <a:lnSpc>
                <a:spcPct val="90000"/>
              </a:lnSpc>
              <a:spcBef>
                <a:spcPct val="0"/>
              </a:spcBef>
              <a:buNone/>
              <a:defRPr sz="2800" b="1" kern="1200">
                <a:solidFill>
                  <a:srgbClr val="002060"/>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800" b="1" i="0" u="none" strike="noStrike" kern="1200" cap="none" spc="0" normalizeH="0" baseline="0" noProof="0" dirty="0">
                <a:ln>
                  <a:noFill/>
                </a:ln>
                <a:solidFill>
                  <a:srgbClr val="002060"/>
                </a:solidFill>
                <a:effectLst/>
                <a:uLnTx/>
                <a:uFillTx/>
                <a:latin typeface="Calibri" panose="020F0702030404030204"/>
                <a:ea typeface="等线 Light" pitchFamily="2" charset="-122"/>
                <a:cs typeface="+mj-cs"/>
              </a:rPr>
              <a:t>Implications </a:t>
            </a:r>
            <a:endParaRPr kumimoji="0" lang="zh-CN" altLang="en-US" sz="2800" b="1" i="0" u="none" strike="noStrike" kern="1200" cap="none" spc="0" normalizeH="0" baseline="0" noProof="0" dirty="0">
              <a:ln>
                <a:noFill/>
              </a:ln>
              <a:solidFill>
                <a:srgbClr val="002060"/>
              </a:solidFill>
              <a:effectLst/>
              <a:uLnTx/>
              <a:uFillTx/>
              <a:latin typeface="Calibri" panose="020F0702030404030204"/>
              <a:ea typeface="等线 Light" pitchFamily="2" charset="-122"/>
              <a:cs typeface="+mj-cs"/>
            </a:endParaRPr>
          </a:p>
        </p:txBody>
      </p:sp>
      <p:sp>
        <p:nvSpPr>
          <p:cNvPr id="4" name="文本框 3"/>
          <p:cNvSpPr txBox="1"/>
          <p:nvPr/>
        </p:nvSpPr>
        <p:spPr>
          <a:xfrm>
            <a:off x="369019" y="1019324"/>
            <a:ext cx="11441981" cy="5703100"/>
          </a:xfrm>
          <a:prstGeom prst="rect">
            <a:avLst/>
          </a:prstGeom>
          <a:noFill/>
        </p:spPr>
        <p:txBody>
          <a:bodyPr wrap="square">
            <a:spAutoFit/>
          </a:bodyPr>
          <a:lstStyle/>
          <a:p>
            <a:pPr marL="342900" indent="-342900">
              <a:lnSpc>
                <a:spcPct val="107000"/>
              </a:lnSpc>
              <a:spcAft>
                <a:spcPts val="600"/>
              </a:spcAft>
              <a:buFont typeface="Arial" panose="020B0604020202090204" pitchFamily="34" charset="0"/>
              <a:buChar char="•"/>
            </a:pPr>
            <a:r>
              <a:rPr lang="en-US" altLang="zh-CN" sz="2000" b="1" dirty="0">
                <a:effectLst/>
                <a:latin typeface="Calibri" panose="020F0702030404030204" pitchFamily="34" charset="0"/>
                <a:ea typeface="DengXian" pitchFamily="2" charset="-122"/>
                <a:cs typeface="Calibri" panose="020F0702030404030204" pitchFamily="34" charset="0"/>
              </a:rPr>
              <a:t>ICALL (intelligent computer-assisted language learning) for prompts implementation</a:t>
            </a:r>
          </a:p>
          <a:p>
            <a:pPr marL="800100" lvl="1" indent="-342900">
              <a:lnSpc>
                <a:spcPct val="107000"/>
              </a:lnSpc>
              <a:spcAft>
                <a:spcPts val="600"/>
              </a:spcAft>
              <a:buFont typeface="Arial" panose="020B0604020202090204" pitchFamily="34" charset="0"/>
              <a:buChar char="•"/>
            </a:pPr>
            <a:r>
              <a:rPr lang="en-US" altLang="zh-CN" sz="2000" dirty="0">
                <a:latin typeface="Calibri" panose="020F0702030404030204" pitchFamily="34" charset="0"/>
                <a:ea typeface="DengXian" pitchFamily="2" charset="-122"/>
                <a:cs typeface="Calibri" panose="020F0702030404030204" pitchFamily="34" charset="0"/>
              </a:rPr>
              <a:t>Automatically generated prompts &amp; graduated chatbot interaction </a:t>
            </a:r>
          </a:p>
          <a:p>
            <a:pPr marL="800100" lvl="1" indent="-342900">
              <a:lnSpc>
                <a:spcPct val="107000"/>
              </a:lnSpc>
              <a:spcAft>
                <a:spcPts val="600"/>
              </a:spcAft>
              <a:buFont typeface="Arial" panose="020B0604020202090204" pitchFamily="34" charset="0"/>
              <a:buChar char="•"/>
            </a:pPr>
            <a:r>
              <a:rPr lang="en-US" altLang="zh-CN" sz="2000" dirty="0">
                <a:latin typeface="Calibri" panose="020F0702030404030204" pitchFamily="34" charset="0"/>
                <a:ea typeface="DengXian" pitchFamily="2" charset="-122"/>
                <a:cs typeface="Calibri" panose="020F0702030404030204" pitchFamily="34" charset="0"/>
              </a:rPr>
              <a:t>A</a:t>
            </a:r>
            <a:r>
              <a:rPr lang="en-US" altLang="zh-CN" sz="2000" dirty="0">
                <a:effectLst/>
                <a:latin typeface="Calibri" panose="020F0702030404030204" pitchFamily="34" charset="0"/>
                <a:ea typeface="DengXian" pitchFamily="2" charset="-122"/>
                <a:cs typeface="Calibri" panose="020F0702030404030204" pitchFamily="34" charset="0"/>
              </a:rPr>
              <a:t>pplicable to large groups  </a:t>
            </a:r>
          </a:p>
          <a:p>
            <a:pPr marL="342900" indent="-342900">
              <a:lnSpc>
                <a:spcPct val="107000"/>
              </a:lnSpc>
              <a:spcAft>
                <a:spcPts val="600"/>
              </a:spcAft>
              <a:buFont typeface="Arial" panose="020B0604020202090204" pitchFamily="34" charset="0"/>
              <a:buChar char="•"/>
            </a:pPr>
            <a:r>
              <a:rPr lang="en-US" altLang="zh-CN" sz="2000" b="1" dirty="0">
                <a:latin typeface="Calibri" panose="020F0702030404030204" pitchFamily="34" charset="0"/>
                <a:ea typeface="DengXian" pitchFamily="2" charset="-122"/>
                <a:cs typeface="Calibri" panose="020F0702030404030204" pitchFamily="34" charset="0"/>
              </a:rPr>
              <a:t>Tailored vocab teaching approaches based on students’ language levels/needs</a:t>
            </a:r>
          </a:p>
          <a:p>
            <a:pPr marL="800100" lvl="1" indent="-342900">
              <a:lnSpc>
                <a:spcPct val="107000"/>
              </a:lnSpc>
              <a:spcAft>
                <a:spcPts val="600"/>
              </a:spcAft>
              <a:buFont typeface="Arial" panose="020B0604020202090204" pitchFamily="34" charset="0"/>
              <a:buChar char="•"/>
            </a:pPr>
            <a:r>
              <a:rPr lang="en-US" altLang="zh-CN" sz="2000" dirty="0">
                <a:latin typeface="Calibri" panose="020F0702030404030204" pitchFamily="34" charset="0"/>
                <a:ea typeface="DengXian" pitchFamily="2" charset="-122"/>
                <a:cs typeface="Calibri" panose="020F0702030404030204" pitchFamily="34" charset="0"/>
              </a:rPr>
              <a:t>For lower-level students</a:t>
            </a:r>
          </a:p>
          <a:p>
            <a:pPr marL="1257300" lvl="2" indent="-342900">
              <a:lnSpc>
                <a:spcPct val="107000"/>
              </a:lnSpc>
              <a:spcAft>
                <a:spcPts val="600"/>
              </a:spcAft>
              <a:buFont typeface="Arial" panose="020B0604020202090204" pitchFamily="34" charset="0"/>
              <a:buChar char="•"/>
            </a:pPr>
            <a:r>
              <a:rPr lang="en-US" altLang="zh-CN" sz="2000" dirty="0">
                <a:latin typeface="Calibri" panose="020F0702030404030204" pitchFamily="34" charset="0"/>
                <a:ea typeface="DengXian" pitchFamily="2" charset="-122"/>
                <a:cs typeface="Calibri" panose="020F0702030404030204" pitchFamily="34" charset="0"/>
              </a:rPr>
              <a:t>Integrated with in-class teaching (part of speech, immediate context, wider context, word parts)</a:t>
            </a:r>
          </a:p>
          <a:p>
            <a:pPr marL="800100" lvl="1" indent="-342900">
              <a:lnSpc>
                <a:spcPct val="107000"/>
              </a:lnSpc>
              <a:spcAft>
                <a:spcPts val="600"/>
              </a:spcAft>
              <a:buFont typeface="Arial" panose="020B0604020202090204" pitchFamily="34" charset="0"/>
              <a:buChar char="•"/>
            </a:pPr>
            <a:r>
              <a:rPr lang="en-US" altLang="zh-CN" sz="2000" dirty="0">
                <a:latin typeface="Calibri" panose="020F0702030404030204" pitchFamily="34" charset="0"/>
                <a:ea typeface="DengXian" pitchFamily="2" charset="-122"/>
                <a:cs typeface="Calibri" panose="020F0702030404030204" pitchFamily="34" charset="0"/>
              </a:rPr>
              <a:t>For higher-level students</a:t>
            </a:r>
          </a:p>
          <a:p>
            <a:pPr marL="1257300" lvl="2" indent="-342900">
              <a:lnSpc>
                <a:spcPct val="107000"/>
              </a:lnSpc>
              <a:spcAft>
                <a:spcPts val="600"/>
              </a:spcAft>
              <a:buFont typeface="Arial" panose="020B0604020202090204" pitchFamily="34" charset="0"/>
              <a:buChar char="•"/>
            </a:pPr>
            <a:r>
              <a:rPr lang="en-US" altLang="zh-CN" sz="2000" dirty="0">
                <a:latin typeface="Calibri" panose="020F0702030404030204" pitchFamily="34" charset="0"/>
                <a:ea typeface="DengXian" pitchFamily="2" charset="-122"/>
                <a:cs typeface="Calibri" panose="020F0702030404030204" pitchFamily="34" charset="0"/>
              </a:rPr>
              <a:t>Pre-training of terminology </a:t>
            </a:r>
          </a:p>
          <a:p>
            <a:pPr marL="800100" lvl="1" indent="-342900">
              <a:lnSpc>
                <a:spcPct val="107000"/>
              </a:lnSpc>
              <a:spcAft>
                <a:spcPts val="600"/>
              </a:spcAft>
              <a:buFont typeface="Arial" panose="020B0604020202090204" pitchFamily="34" charset="0"/>
              <a:buChar char="•"/>
            </a:pPr>
            <a:r>
              <a:rPr lang="en-US" sz="2000" dirty="0"/>
              <a:t>Tailored feedback and instruction focused on students’ needs (Interaction logs analysis)</a:t>
            </a:r>
            <a:endParaRPr lang="en-US" altLang="zh-CN" sz="2000" dirty="0">
              <a:latin typeface="Calibri" panose="020F0702030404030204" pitchFamily="34" charset="0"/>
              <a:ea typeface="DengXian" pitchFamily="2" charset="-122"/>
              <a:cs typeface="Calibri" panose="020F0702030404030204" pitchFamily="34" charset="0"/>
            </a:endParaRPr>
          </a:p>
          <a:p>
            <a:pPr marL="342900" indent="-342900">
              <a:lnSpc>
                <a:spcPct val="107000"/>
              </a:lnSpc>
              <a:spcAft>
                <a:spcPts val="600"/>
              </a:spcAft>
              <a:buFont typeface="Arial" panose="020B0604020202090204" pitchFamily="34" charset="0"/>
              <a:buChar char="•"/>
            </a:pPr>
            <a:r>
              <a:rPr lang="en-US" altLang="zh-CN" sz="2000" b="1" dirty="0">
                <a:latin typeface="Calibri" panose="020F0702030404030204" pitchFamily="34" charset="0"/>
                <a:ea typeface="DengXian" pitchFamily="2" charset="-122"/>
                <a:cs typeface="Calibri" panose="020F0702030404030204" pitchFamily="34" charset="0"/>
              </a:rPr>
              <a:t>Quantity principles </a:t>
            </a:r>
          </a:p>
          <a:p>
            <a:pPr marL="800100" lvl="1" indent="-342900">
              <a:lnSpc>
                <a:spcPct val="107000"/>
              </a:lnSpc>
              <a:spcAft>
                <a:spcPts val="600"/>
              </a:spcAft>
              <a:buFont typeface="Arial" panose="020B0604020202090204" pitchFamily="34" charset="0"/>
              <a:buChar char="•"/>
            </a:pPr>
            <a:r>
              <a:rPr lang="en-US" altLang="zh-CN" sz="2000" dirty="0">
                <a:latin typeface="Calibri" panose="020F0702030404030204" pitchFamily="34" charset="0"/>
                <a:ea typeface="DengXian" pitchFamily="2" charset="-122"/>
                <a:cs typeface="Calibri" panose="020F0702030404030204" pitchFamily="34" charset="0"/>
              </a:rPr>
              <a:t>Repetition </a:t>
            </a:r>
          </a:p>
          <a:p>
            <a:pPr marL="1257300" lvl="2" indent="-342900">
              <a:lnSpc>
                <a:spcPct val="107000"/>
              </a:lnSpc>
              <a:spcAft>
                <a:spcPts val="600"/>
              </a:spcAft>
              <a:buFont typeface="Arial" panose="020B0604020202090204" pitchFamily="34" charset="0"/>
              <a:buChar char="•"/>
            </a:pPr>
            <a:r>
              <a:rPr lang="en-US" altLang="zh-CN" sz="2000" dirty="0">
                <a:latin typeface="Calibri" panose="020F0702030404030204" pitchFamily="34" charset="0"/>
                <a:ea typeface="DengXian" pitchFamily="2" charset="-122"/>
                <a:cs typeface="Calibri" panose="020F0702030404030204" pitchFamily="34" charset="0"/>
              </a:rPr>
              <a:t>The more repetition, the stronger the learning.</a:t>
            </a:r>
          </a:p>
          <a:p>
            <a:pPr marL="342900" indent="-342900">
              <a:lnSpc>
                <a:spcPct val="107000"/>
              </a:lnSpc>
              <a:spcAft>
                <a:spcPts val="600"/>
              </a:spcAft>
              <a:buFont typeface="Arial" panose="020B0604020202090204" pitchFamily="34" charset="0"/>
              <a:buChar char="•"/>
            </a:pPr>
            <a:r>
              <a:rPr lang="en-US" sz="2000" b="1" dirty="0">
                <a:latin typeface="Calibri" panose="020F0702030404030204" pitchFamily="34" charset="0"/>
                <a:ea typeface="DengXian" pitchFamily="2" charset="-122"/>
                <a:cs typeface="Calibri" panose="020F0702030404030204" pitchFamily="34" charset="0"/>
              </a:rPr>
              <a:t>Longitudinal study</a:t>
            </a:r>
            <a:endParaRPr lang="en-US" altLang="zh-CN" sz="2000" b="1" dirty="0">
              <a:latin typeface="Calibri" panose="020F0702030404030204" pitchFamily="34" charset="0"/>
              <a:ea typeface="DengXian" pitchFamily="2" charset="-122"/>
              <a:cs typeface="Calibri" panose="020F0702030404030204" pitchFamily="34" charset="0"/>
            </a:endParaRPr>
          </a:p>
          <a:p>
            <a:pPr marL="800100" lvl="1" indent="-342900">
              <a:lnSpc>
                <a:spcPct val="107000"/>
              </a:lnSpc>
              <a:spcAft>
                <a:spcPts val="600"/>
              </a:spcAft>
              <a:buFont typeface="Arial" panose="020B0604020202090204" pitchFamily="34" charset="0"/>
              <a:buChar char="•"/>
            </a:pPr>
            <a:r>
              <a:rPr lang="en-US" sz="2000" dirty="0"/>
              <a:t>Avoid the novelty effect (Huang, </a:t>
            </a:r>
            <a:r>
              <a:rPr lang="en-US" altLang="zh-CN" sz="2000" dirty="0">
                <a:solidFill>
                  <a:prstClr val="black"/>
                </a:solidFill>
                <a:latin typeface="Calibri" panose="020F0702030404030204" pitchFamily="34" charset="0"/>
                <a:ea typeface="DengXian" pitchFamily="2" charset="-122"/>
                <a:cs typeface="Calibri" panose="020F0702030404030204" pitchFamily="34" charset="0"/>
                <a:sym typeface="Wingdings" panose="05000000000000000000" pitchFamily="2" charset="2"/>
              </a:rPr>
              <a:t>et al., 2022</a:t>
            </a:r>
            <a:r>
              <a:rPr lang="en-US" sz="2000" dirty="0"/>
              <a:t>)</a:t>
            </a:r>
            <a:endParaRPr lang="en-US" altLang="zh-CN" sz="2000" dirty="0">
              <a:latin typeface="Calibri" panose="020F0702030404030204" pitchFamily="34" charset="0"/>
              <a:ea typeface="DengXian" pitchFamily="2" charset="-122"/>
              <a:cs typeface="Calibri" panose="020F070203040403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71D0367-918D-436A-A165-E28226D59459}" type="slidenum">
              <a:rPr kumimoji="0" lang="en-US" sz="1200" b="0" i="0" u="none" strike="noStrike" kern="1200" cap="none" spc="0" normalizeH="0" baseline="0" noProof="0" smtClean="0">
                <a:ln>
                  <a:noFill/>
                </a:ln>
                <a:solidFill>
                  <a:prstClr val="black">
                    <a:tint val="75000"/>
                  </a:prstClr>
                </a:solidFill>
                <a:effectLst/>
                <a:uLnTx/>
                <a:uFillTx/>
                <a:latin typeface="Calibri" panose="020F0702030404030204"/>
                <a:ea typeface="+mn-ea"/>
                <a:cs typeface="+mn-cs"/>
              </a:rPr>
              <a:t>38</a:t>
            </a:fld>
            <a:endParaRPr kumimoji="0" lang="en-US" sz="1200" b="0" i="0" u="none" strike="noStrike" kern="1200" cap="none" spc="0" normalizeH="0" baseline="0" noProof="0">
              <a:ln>
                <a:noFill/>
              </a:ln>
              <a:solidFill>
                <a:prstClr val="black">
                  <a:tint val="75000"/>
                </a:prstClr>
              </a:solidFill>
              <a:effectLst/>
              <a:uLnTx/>
              <a:uFillTx/>
              <a:latin typeface="Calibri" panose="020F0702030404030204"/>
              <a:ea typeface="+mn-ea"/>
              <a:cs typeface="+mn-cs"/>
            </a:endParaRPr>
          </a:p>
        </p:txBody>
      </p:sp>
      <p:sp>
        <p:nvSpPr>
          <p:cNvPr id="3" name="Title 1"/>
          <p:cNvSpPr txBox="1"/>
          <p:nvPr/>
        </p:nvSpPr>
        <p:spPr>
          <a:xfrm>
            <a:off x="534429" y="325956"/>
            <a:ext cx="8046308" cy="812165"/>
          </a:xfrm>
          <a:prstGeom prst="rect">
            <a:avLst/>
          </a:prstGeom>
        </p:spPr>
        <p:txBody>
          <a:bodyPr/>
          <a:lstStyle>
            <a:lvl1pPr algn="l" defTabSz="914400" rtl="0" eaLnBrk="1" latinLnBrk="0" hangingPunct="1">
              <a:lnSpc>
                <a:spcPct val="90000"/>
              </a:lnSpc>
              <a:spcBef>
                <a:spcPct val="0"/>
              </a:spcBef>
              <a:buNone/>
              <a:defRPr sz="2800" b="1" kern="1200">
                <a:solidFill>
                  <a:srgbClr val="002060"/>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800" b="1" i="0" u="none" strike="noStrike" kern="1200" cap="none" spc="0" normalizeH="0" baseline="0" noProof="0" dirty="0">
                <a:ln>
                  <a:noFill/>
                </a:ln>
                <a:solidFill>
                  <a:srgbClr val="002060"/>
                </a:solidFill>
                <a:effectLst/>
                <a:uLnTx/>
                <a:uFillTx/>
                <a:latin typeface="Calibri" panose="020F0702030404030204"/>
                <a:ea typeface="等线 Light" pitchFamily="2" charset="-122"/>
                <a:cs typeface="+mj-cs"/>
              </a:rPr>
              <a:t>References: </a:t>
            </a:r>
            <a:endParaRPr kumimoji="0" lang="zh-CN" altLang="en-US" sz="2800" b="1" i="0" u="none" strike="noStrike" kern="1200" cap="none" spc="0" normalizeH="0" baseline="0" noProof="0" dirty="0">
              <a:ln>
                <a:noFill/>
              </a:ln>
              <a:solidFill>
                <a:srgbClr val="002060"/>
              </a:solidFill>
              <a:effectLst/>
              <a:uLnTx/>
              <a:uFillTx/>
              <a:latin typeface="Calibri" panose="020F0702030404030204"/>
              <a:ea typeface="等线 Light" pitchFamily="2" charset="-122"/>
              <a:cs typeface="+mj-cs"/>
            </a:endParaRPr>
          </a:p>
        </p:txBody>
      </p:sp>
      <p:pic>
        <p:nvPicPr>
          <p:cNvPr id="7" name="Picture 6"/>
          <p:cNvPicPr>
            <a:picLocks noChangeAspect="1"/>
          </p:cNvPicPr>
          <p:nvPr/>
        </p:nvPicPr>
        <p:blipFill>
          <a:blip r:embed="rId3"/>
          <a:stretch>
            <a:fillRect/>
          </a:stretch>
        </p:blipFill>
        <p:spPr>
          <a:xfrm>
            <a:off x="534429" y="947736"/>
            <a:ext cx="5505450" cy="5591175"/>
          </a:xfrm>
          <a:prstGeom prst="rect">
            <a:avLst/>
          </a:prstGeom>
        </p:spPr>
      </p:pic>
      <p:pic>
        <p:nvPicPr>
          <p:cNvPr id="10" name="Picture 9"/>
          <p:cNvPicPr>
            <a:picLocks noChangeAspect="1"/>
          </p:cNvPicPr>
          <p:nvPr/>
        </p:nvPicPr>
        <p:blipFill>
          <a:blip r:embed="rId4"/>
          <a:stretch>
            <a:fillRect/>
          </a:stretch>
        </p:blipFill>
        <p:spPr>
          <a:xfrm>
            <a:off x="6330691" y="325956"/>
            <a:ext cx="4613017" cy="621295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71D0367-918D-436A-A165-E28226D59459}" type="slidenum">
              <a:rPr kumimoji="0" lang="en-US" sz="1200" b="0" i="0" u="none" strike="noStrike" kern="1200" cap="none" spc="0" normalizeH="0" baseline="0" noProof="0" smtClean="0">
                <a:ln>
                  <a:noFill/>
                </a:ln>
                <a:solidFill>
                  <a:prstClr val="black">
                    <a:tint val="75000"/>
                  </a:prstClr>
                </a:solidFill>
                <a:effectLst/>
                <a:uLnTx/>
                <a:uFillTx/>
                <a:latin typeface="Calibri" panose="020F0702030404030204"/>
                <a:ea typeface="+mn-ea"/>
                <a:cs typeface="+mn-cs"/>
              </a:rPr>
              <a:t>39</a:t>
            </a:fld>
            <a:endParaRPr kumimoji="0" lang="en-US" sz="1200" b="0" i="0" u="none" strike="noStrike" kern="1200" cap="none" spc="0" normalizeH="0" baseline="0" noProof="0">
              <a:ln>
                <a:noFill/>
              </a:ln>
              <a:solidFill>
                <a:prstClr val="black">
                  <a:tint val="75000"/>
                </a:prstClr>
              </a:solidFill>
              <a:effectLst/>
              <a:uLnTx/>
              <a:uFillTx/>
              <a:latin typeface="Calibri" panose="020F0702030404030204"/>
              <a:ea typeface="+mn-ea"/>
              <a:cs typeface="+mn-cs"/>
            </a:endParaRPr>
          </a:p>
        </p:txBody>
      </p:sp>
      <p:sp>
        <p:nvSpPr>
          <p:cNvPr id="3" name="Title 1"/>
          <p:cNvSpPr txBox="1"/>
          <p:nvPr/>
        </p:nvSpPr>
        <p:spPr>
          <a:xfrm>
            <a:off x="534429" y="325956"/>
            <a:ext cx="8046308" cy="812165"/>
          </a:xfrm>
          <a:prstGeom prst="rect">
            <a:avLst/>
          </a:prstGeom>
        </p:spPr>
        <p:txBody>
          <a:bodyPr/>
          <a:lstStyle>
            <a:lvl1pPr algn="l" defTabSz="914400" rtl="0" eaLnBrk="1" latinLnBrk="0" hangingPunct="1">
              <a:lnSpc>
                <a:spcPct val="90000"/>
              </a:lnSpc>
              <a:spcBef>
                <a:spcPct val="0"/>
              </a:spcBef>
              <a:buNone/>
              <a:defRPr sz="2800" b="1" kern="1200">
                <a:solidFill>
                  <a:srgbClr val="002060"/>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altLang="zh-CN" sz="2800" b="1" i="0" u="none" strike="noStrike" kern="1200" cap="none" spc="0" normalizeH="0" baseline="0" noProof="0" dirty="0">
                <a:ln>
                  <a:noFill/>
                </a:ln>
                <a:solidFill>
                  <a:srgbClr val="002060"/>
                </a:solidFill>
                <a:effectLst/>
                <a:uLnTx/>
                <a:uFillTx/>
                <a:latin typeface="Calibri" panose="020F0702030404030204"/>
                <a:ea typeface="等线 Light" pitchFamily="2" charset="-122"/>
                <a:cs typeface="+mj-cs"/>
              </a:rPr>
              <a:t>References: </a:t>
            </a:r>
            <a:endParaRPr kumimoji="0" lang="zh-CN" altLang="en-US" sz="2800" b="1" i="0" u="none" strike="noStrike" kern="1200" cap="none" spc="0" normalizeH="0" baseline="0" noProof="0" dirty="0">
              <a:ln>
                <a:noFill/>
              </a:ln>
              <a:solidFill>
                <a:srgbClr val="002060"/>
              </a:solidFill>
              <a:effectLst/>
              <a:uLnTx/>
              <a:uFillTx/>
              <a:latin typeface="Calibri" panose="020F0702030404030204"/>
              <a:ea typeface="等线 Light" pitchFamily="2" charset="-122"/>
              <a:cs typeface="+mj-cs"/>
            </a:endParaRPr>
          </a:p>
        </p:txBody>
      </p:sp>
      <p:pic>
        <p:nvPicPr>
          <p:cNvPr id="7" name="Picture 6"/>
          <p:cNvPicPr>
            <a:picLocks noChangeAspect="1"/>
          </p:cNvPicPr>
          <p:nvPr/>
        </p:nvPicPr>
        <p:blipFill>
          <a:blip r:embed="rId3"/>
          <a:stretch>
            <a:fillRect/>
          </a:stretch>
        </p:blipFill>
        <p:spPr>
          <a:xfrm>
            <a:off x="633412" y="1138121"/>
            <a:ext cx="5362575" cy="2162175"/>
          </a:xfrm>
          <a:prstGeom prst="rect">
            <a:avLst/>
          </a:prstGeom>
        </p:spPr>
      </p:pic>
    </p:spTree>
    <p:extLst>
      <p:ext uri="{BB962C8B-B14F-4D97-AF65-F5344CB8AC3E}">
        <p14:creationId xmlns:p14="http://schemas.microsoft.com/office/powerpoint/2010/main" val="1894723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3"/>
          <p:cNvPicPr>
            <a:picLocks noChangeAspect="1"/>
          </p:cNvPicPr>
          <p:nvPr/>
        </p:nvPicPr>
        <p:blipFill>
          <a:blip r:embed="rId3"/>
          <a:stretch>
            <a:fillRect/>
          </a:stretch>
        </p:blipFill>
        <p:spPr>
          <a:xfrm>
            <a:off x="6221730" y="858520"/>
            <a:ext cx="5095240" cy="5168265"/>
          </a:xfrm>
          <a:prstGeom prst="rect">
            <a:avLst/>
          </a:prstGeom>
        </p:spPr>
      </p:pic>
      <p:sp>
        <p:nvSpPr>
          <p:cNvPr id="5" name="椭圆 4"/>
          <p:cNvSpPr/>
          <p:nvPr/>
        </p:nvSpPr>
        <p:spPr>
          <a:xfrm>
            <a:off x="6704965" y="2358390"/>
            <a:ext cx="525145" cy="525145"/>
          </a:xfrm>
          <a:prstGeom prst="ellipse">
            <a:avLst/>
          </a:prstGeom>
          <a:solidFill>
            <a:srgbClr val="E4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6261735" y="2745105"/>
            <a:ext cx="257175" cy="257175"/>
          </a:xfrm>
          <a:prstGeom prst="ellipse">
            <a:avLst/>
          </a:prstGeom>
          <a:solidFill>
            <a:srgbClr val="E4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0558780" y="4507230"/>
            <a:ext cx="127000" cy="127000"/>
          </a:xfrm>
          <a:prstGeom prst="ellipse">
            <a:avLst/>
          </a:prstGeom>
          <a:solidFill>
            <a:srgbClr val="E45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128746" y="1593965"/>
            <a:ext cx="788035" cy="788035"/>
          </a:xfrm>
          <a:prstGeom prst="ellipse">
            <a:avLst/>
          </a:prstGeom>
          <a:solidFill>
            <a:srgbClr val="FFFFFF"/>
          </a:solidFill>
          <a:ln w="12700" cap="flat" cmpd="sng" algn="ctr">
            <a:solidFill>
              <a:srgbClr val="000000">
                <a:alpha val="100000"/>
              </a:srgb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indent="0" algn="ctr" defTabSz="0" rtl="0" eaLnBrk="1" latinLnBrk="0" hangingPunct="1">
              <a:spcBef>
                <a:spcPct val="0"/>
              </a:spcBef>
              <a:spcAft>
                <a:spcPct val="0"/>
              </a:spcAft>
              <a:buNone/>
            </a:pPr>
            <a:endParaRPr lang="zh-CN" altLang="en-US">
              <a:solidFill>
                <a:schemeClr val="lt1"/>
              </a:solidFill>
            </a:endParaRPr>
          </a:p>
        </p:txBody>
      </p:sp>
      <p:sp>
        <p:nvSpPr>
          <p:cNvPr id="10" name="椭圆 9"/>
          <p:cNvSpPr/>
          <p:nvPr/>
        </p:nvSpPr>
        <p:spPr>
          <a:xfrm>
            <a:off x="1128746" y="2945880"/>
            <a:ext cx="788035" cy="788035"/>
          </a:xfrm>
          <a:prstGeom prst="ellipse">
            <a:avLst/>
          </a:prstGeom>
          <a:solidFill>
            <a:srgbClr val="FFFFFF"/>
          </a:solidFill>
          <a:ln w="12700" cap="flat" cmpd="sng" algn="ctr">
            <a:solidFill>
              <a:srgbClr val="000000">
                <a:alpha val="100000"/>
              </a:srgb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marL="0" indent="0" algn="ctr" defTabSz="0" rtl="0" eaLnBrk="1" latinLnBrk="0" hangingPunct="1">
              <a:spcBef>
                <a:spcPct val="0"/>
              </a:spcBef>
              <a:spcAft>
                <a:spcPct val="0"/>
              </a:spcAft>
              <a:buNone/>
            </a:pPr>
            <a:endParaRPr lang="zh-CN" altLang="en-US">
              <a:solidFill>
                <a:schemeClr val="lt1"/>
              </a:solidFill>
            </a:endParaRPr>
          </a:p>
        </p:txBody>
      </p:sp>
      <p:sp>
        <p:nvSpPr>
          <p:cNvPr id="11" name="椭圆 10"/>
          <p:cNvSpPr/>
          <p:nvPr/>
        </p:nvSpPr>
        <p:spPr>
          <a:xfrm>
            <a:off x="1128746" y="4297795"/>
            <a:ext cx="788035" cy="788035"/>
          </a:xfrm>
          <a:prstGeom prst="ellipse">
            <a:avLst/>
          </a:prstGeom>
          <a:solidFill>
            <a:srgbClr val="FFFFFF"/>
          </a:solidFill>
          <a:ln w="12700" cap="flat" cmpd="sng" algn="ctr">
            <a:solidFill>
              <a:srgbClr val="000000">
                <a:alpha val="100000"/>
              </a:srgb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0" name="Freeform 35"/>
          <p:cNvSpPr>
            <a:spLocks noEditPoints="1"/>
          </p:cNvSpPr>
          <p:nvPr/>
        </p:nvSpPr>
        <p:spPr bwMode="auto">
          <a:xfrm>
            <a:off x="1402715" y="1203960"/>
            <a:ext cx="309245" cy="309245"/>
          </a:xfrm>
          <a:custGeom>
            <a:avLst/>
            <a:gdLst>
              <a:gd name="T0" fmla="*/ 90 w 184"/>
              <a:gd name="T1" fmla="*/ 156 h 184"/>
              <a:gd name="T2" fmla="*/ 94 w 184"/>
              <a:gd name="T3" fmla="*/ 156 h 184"/>
              <a:gd name="T4" fmla="*/ 96 w 184"/>
              <a:gd name="T5" fmla="*/ 154 h 184"/>
              <a:gd name="T6" fmla="*/ 96 w 184"/>
              <a:gd name="T7" fmla="*/ 62 h 184"/>
              <a:gd name="T8" fmla="*/ 94 w 184"/>
              <a:gd name="T9" fmla="*/ 60 h 184"/>
              <a:gd name="T10" fmla="*/ 90 w 184"/>
              <a:gd name="T11" fmla="*/ 60 h 184"/>
              <a:gd name="T12" fmla="*/ 88 w 184"/>
              <a:gd name="T13" fmla="*/ 62 h 184"/>
              <a:gd name="T14" fmla="*/ 88 w 184"/>
              <a:gd name="T15" fmla="*/ 154 h 184"/>
              <a:gd name="T16" fmla="*/ 90 w 184"/>
              <a:gd name="T17" fmla="*/ 156 h 184"/>
              <a:gd name="T18" fmla="*/ 182 w 184"/>
              <a:gd name="T19" fmla="*/ 32 h 184"/>
              <a:gd name="T20" fmla="*/ 132 w 184"/>
              <a:gd name="T21" fmla="*/ 32 h 184"/>
              <a:gd name="T22" fmla="*/ 132 w 184"/>
              <a:gd name="T23" fmla="*/ 16 h 184"/>
              <a:gd name="T24" fmla="*/ 116 w 184"/>
              <a:gd name="T25" fmla="*/ 0 h 184"/>
              <a:gd name="T26" fmla="*/ 68 w 184"/>
              <a:gd name="T27" fmla="*/ 0 h 184"/>
              <a:gd name="T28" fmla="*/ 52 w 184"/>
              <a:gd name="T29" fmla="*/ 16 h 184"/>
              <a:gd name="T30" fmla="*/ 52 w 184"/>
              <a:gd name="T31" fmla="*/ 32 h 184"/>
              <a:gd name="T32" fmla="*/ 2 w 184"/>
              <a:gd name="T33" fmla="*/ 32 h 184"/>
              <a:gd name="T34" fmla="*/ 0 w 184"/>
              <a:gd name="T35" fmla="*/ 34 h 184"/>
              <a:gd name="T36" fmla="*/ 0 w 184"/>
              <a:gd name="T37" fmla="*/ 38 h 184"/>
              <a:gd name="T38" fmla="*/ 2 w 184"/>
              <a:gd name="T39" fmla="*/ 40 h 184"/>
              <a:gd name="T40" fmla="*/ 24 w 184"/>
              <a:gd name="T41" fmla="*/ 40 h 184"/>
              <a:gd name="T42" fmla="*/ 32 w 184"/>
              <a:gd name="T43" fmla="*/ 168 h 184"/>
              <a:gd name="T44" fmla="*/ 48 w 184"/>
              <a:gd name="T45" fmla="*/ 184 h 184"/>
              <a:gd name="T46" fmla="*/ 136 w 184"/>
              <a:gd name="T47" fmla="*/ 184 h 184"/>
              <a:gd name="T48" fmla="*/ 152 w 184"/>
              <a:gd name="T49" fmla="*/ 168 h 184"/>
              <a:gd name="T50" fmla="*/ 160 w 184"/>
              <a:gd name="T51" fmla="*/ 40 h 184"/>
              <a:gd name="T52" fmla="*/ 182 w 184"/>
              <a:gd name="T53" fmla="*/ 40 h 184"/>
              <a:gd name="T54" fmla="*/ 184 w 184"/>
              <a:gd name="T55" fmla="*/ 38 h 184"/>
              <a:gd name="T56" fmla="*/ 184 w 184"/>
              <a:gd name="T57" fmla="*/ 34 h 184"/>
              <a:gd name="T58" fmla="*/ 182 w 184"/>
              <a:gd name="T59" fmla="*/ 32 h 184"/>
              <a:gd name="T60" fmla="*/ 60 w 184"/>
              <a:gd name="T61" fmla="*/ 16 h 184"/>
              <a:gd name="T62" fmla="*/ 68 w 184"/>
              <a:gd name="T63" fmla="*/ 8 h 184"/>
              <a:gd name="T64" fmla="*/ 116 w 184"/>
              <a:gd name="T65" fmla="*/ 8 h 184"/>
              <a:gd name="T66" fmla="*/ 124 w 184"/>
              <a:gd name="T67" fmla="*/ 16 h 184"/>
              <a:gd name="T68" fmla="*/ 124 w 184"/>
              <a:gd name="T69" fmla="*/ 32 h 184"/>
              <a:gd name="T70" fmla="*/ 60 w 184"/>
              <a:gd name="T71" fmla="*/ 32 h 184"/>
              <a:gd name="T72" fmla="*/ 60 w 184"/>
              <a:gd name="T73" fmla="*/ 16 h 184"/>
              <a:gd name="T74" fmla="*/ 144 w 184"/>
              <a:gd name="T75" fmla="*/ 162 h 184"/>
              <a:gd name="T76" fmla="*/ 130 w 184"/>
              <a:gd name="T77" fmla="*/ 176 h 184"/>
              <a:gd name="T78" fmla="*/ 54 w 184"/>
              <a:gd name="T79" fmla="*/ 176 h 184"/>
              <a:gd name="T80" fmla="*/ 40 w 184"/>
              <a:gd name="T81" fmla="*/ 162 h 184"/>
              <a:gd name="T82" fmla="*/ 32 w 184"/>
              <a:gd name="T83" fmla="*/ 40 h 184"/>
              <a:gd name="T84" fmla="*/ 152 w 184"/>
              <a:gd name="T85" fmla="*/ 40 h 184"/>
              <a:gd name="T86" fmla="*/ 144 w 184"/>
              <a:gd name="T87" fmla="*/ 162 h 184"/>
              <a:gd name="T88" fmla="*/ 62 w 184"/>
              <a:gd name="T89" fmla="*/ 156 h 184"/>
              <a:gd name="T90" fmla="*/ 66 w 184"/>
              <a:gd name="T91" fmla="*/ 156 h 184"/>
              <a:gd name="T92" fmla="*/ 68 w 184"/>
              <a:gd name="T93" fmla="*/ 154 h 184"/>
              <a:gd name="T94" fmla="*/ 68 w 184"/>
              <a:gd name="T95" fmla="*/ 62 h 184"/>
              <a:gd name="T96" fmla="*/ 66 w 184"/>
              <a:gd name="T97" fmla="*/ 60 h 184"/>
              <a:gd name="T98" fmla="*/ 62 w 184"/>
              <a:gd name="T99" fmla="*/ 60 h 184"/>
              <a:gd name="T100" fmla="*/ 60 w 184"/>
              <a:gd name="T101" fmla="*/ 62 h 184"/>
              <a:gd name="T102" fmla="*/ 60 w 184"/>
              <a:gd name="T103" fmla="*/ 154 h 184"/>
              <a:gd name="T104" fmla="*/ 62 w 184"/>
              <a:gd name="T105" fmla="*/ 156 h 184"/>
              <a:gd name="T106" fmla="*/ 118 w 184"/>
              <a:gd name="T107" fmla="*/ 156 h 184"/>
              <a:gd name="T108" fmla="*/ 122 w 184"/>
              <a:gd name="T109" fmla="*/ 156 h 184"/>
              <a:gd name="T110" fmla="*/ 124 w 184"/>
              <a:gd name="T111" fmla="*/ 154 h 184"/>
              <a:gd name="T112" fmla="*/ 124 w 184"/>
              <a:gd name="T113" fmla="*/ 62 h 184"/>
              <a:gd name="T114" fmla="*/ 122 w 184"/>
              <a:gd name="T115" fmla="*/ 60 h 184"/>
              <a:gd name="T116" fmla="*/ 118 w 184"/>
              <a:gd name="T117" fmla="*/ 60 h 184"/>
              <a:gd name="T118" fmla="*/ 116 w 184"/>
              <a:gd name="T119" fmla="*/ 62 h 184"/>
              <a:gd name="T120" fmla="*/ 116 w 184"/>
              <a:gd name="T121" fmla="*/ 154 h 184"/>
              <a:gd name="T122" fmla="*/ 118 w 184"/>
              <a:gd name="T123" fmla="*/ 15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184">
                <a:moveTo>
                  <a:pt x="90" y="156"/>
                </a:moveTo>
                <a:cubicBezTo>
                  <a:pt x="94" y="156"/>
                  <a:pt x="94" y="156"/>
                  <a:pt x="94" y="156"/>
                </a:cubicBezTo>
                <a:cubicBezTo>
                  <a:pt x="95" y="156"/>
                  <a:pt x="96" y="155"/>
                  <a:pt x="96" y="154"/>
                </a:cubicBezTo>
                <a:cubicBezTo>
                  <a:pt x="96" y="62"/>
                  <a:pt x="96" y="62"/>
                  <a:pt x="96" y="62"/>
                </a:cubicBezTo>
                <a:cubicBezTo>
                  <a:pt x="96" y="61"/>
                  <a:pt x="95" y="60"/>
                  <a:pt x="94" y="60"/>
                </a:cubicBezTo>
                <a:cubicBezTo>
                  <a:pt x="90" y="60"/>
                  <a:pt x="90" y="60"/>
                  <a:pt x="90" y="60"/>
                </a:cubicBezTo>
                <a:cubicBezTo>
                  <a:pt x="89" y="60"/>
                  <a:pt x="88" y="61"/>
                  <a:pt x="88" y="62"/>
                </a:cubicBezTo>
                <a:cubicBezTo>
                  <a:pt x="88" y="154"/>
                  <a:pt x="88" y="154"/>
                  <a:pt x="88" y="154"/>
                </a:cubicBezTo>
                <a:cubicBezTo>
                  <a:pt x="88" y="155"/>
                  <a:pt x="89" y="156"/>
                  <a:pt x="90" y="156"/>
                </a:cubicBezTo>
                <a:close/>
                <a:moveTo>
                  <a:pt x="182" y="32"/>
                </a:moveTo>
                <a:cubicBezTo>
                  <a:pt x="132" y="32"/>
                  <a:pt x="132" y="32"/>
                  <a:pt x="132" y="32"/>
                </a:cubicBezTo>
                <a:cubicBezTo>
                  <a:pt x="132" y="16"/>
                  <a:pt x="132" y="16"/>
                  <a:pt x="132" y="16"/>
                </a:cubicBezTo>
                <a:cubicBezTo>
                  <a:pt x="132" y="7"/>
                  <a:pt x="125" y="0"/>
                  <a:pt x="116" y="0"/>
                </a:cubicBezTo>
                <a:cubicBezTo>
                  <a:pt x="68" y="0"/>
                  <a:pt x="68" y="0"/>
                  <a:pt x="68" y="0"/>
                </a:cubicBezTo>
                <a:cubicBezTo>
                  <a:pt x="59" y="0"/>
                  <a:pt x="52" y="7"/>
                  <a:pt x="52" y="16"/>
                </a:cubicBezTo>
                <a:cubicBezTo>
                  <a:pt x="52" y="32"/>
                  <a:pt x="52" y="32"/>
                  <a:pt x="52" y="32"/>
                </a:cubicBezTo>
                <a:cubicBezTo>
                  <a:pt x="2" y="32"/>
                  <a:pt x="2" y="32"/>
                  <a:pt x="2" y="32"/>
                </a:cubicBezTo>
                <a:cubicBezTo>
                  <a:pt x="1" y="32"/>
                  <a:pt x="0" y="33"/>
                  <a:pt x="0" y="34"/>
                </a:cubicBezTo>
                <a:cubicBezTo>
                  <a:pt x="0" y="38"/>
                  <a:pt x="0" y="38"/>
                  <a:pt x="0" y="38"/>
                </a:cubicBezTo>
                <a:cubicBezTo>
                  <a:pt x="0" y="39"/>
                  <a:pt x="1" y="40"/>
                  <a:pt x="2" y="40"/>
                </a:cubicBezTo>
                <a:cubicBezTo>
                  <a:pt x="24" y="40"/>
                  <a:pt x="24" y="40"/>
                  <a:pt x="24" y="40"/>
                </a:cubicBezTo>
                <a:cubicBezTo>
                  <a:pt x="32" y="168"/>
                  <a:pt x="32" y="168"/>
                  <a:pt x="32" y="168"/>
                </a:cubicBezTo>
                <a:cubicBezTo>
                  <a:pt x="32" y="177"/>
                  <a:pt x="39" y="184"/>
                  <a:pt x="48" y="184"/>
                </a:cubicBezTo>
                <a:cubicBezTo>
                  <a:pt x="136" y="184"/>
                  <a:pt x="136" y="184"/>
                  <a:pt x="136" y="184"/>
                </a:cubicBezTo>
                <a:cubicBezTo>
                  <a:pt x="145" y="184"/>
                  <a:pt x="152" y="177"/>
                  <a:pt x="152" y="168"/>
                </a:cubicBezTo>
                <a:cubicBezTo>
                  <a:pt x="160" y="40"/>
                  <a:pt x="160" y="40"/>
                  <a:pt x="160" y="40"/>
                </a:cubicBezTo>
                <a:cubicBezTo>
                  <a:pt x="182" y="40"/>
                  <a:pt x="182" y="40"/>
                  <a:pt x="182" y="40"/>
                </a:cubicBezTo>
                <a:cubicBezTo>
                  <a:pt x="183" y="40"/>
                  <a:pt x="184" y="39"/>
                  <a:pt x="184" y="38"/>
                </a:cubicBezTo>
                <a:cubicBezTo>
                  <a:pt x="184" y="34"/>
                  <a:pt x="184" y="34"/>
                  <a:pt x="184" y="34"/>
                </a:cubicBezTo>
                <a:cubicBezTo>
                  <a:pt x="184" y="33"/>
                  <a:pt x="183" y="32"/>
                  <a:pt x="182" y="32"/>
                </a:cubicBezTo>
                <a:close/>
                <a:moveTo>
                  <a:pt x="60" y="16"/>
                </a:moveTo>
                <a:cubicBezTo>
                  <a:pt x="60" y="12"/>
                  <a:pt x="64" y="8"/>
                  <a:pt x="68" y="8"/>
                </a:cubicBezTo>
                <a:cubicBezTo>
                  <a:pt x="116" y="8"/>
                  <a:pt x="116" y="8"/>
                  <a:pt x="116" y="8"/>
                </a:cubicBezTo>
                <a:cubicBezTo>
                  <a:pt x="120" y="8"/>
                  <a:pt x="124" y="12"/>
                  <a:pt x="124" y="16"/>
                </a:cubicBezTo>
                <a:cubicBezTo>
                  <a:pt x="124" y="32"/>
                  <a:pt x="124" y="32"/>
                  <a:pt x="124" y="32"/>
                </a:cubicBezTo>
                <a:cubicBezTo>
                  <a:pt x="60" y="32"/>
                  <a:pt x="60" y="32"/>
                  <a:pt x="60" y="32"/>
                </a:cubicBezTo>
                <a:lnTo>
                  <a:pt x="60" y="16"/>
                </a:lnTo>
                <a:close/>
                <a:moveTo>
                  <a:pt x="144" y="162"/>
                </a:moveTo>
                <a:cubicBezTo>
                  <a:pt x="144" y="170"/>
                  <a:pt x="138" y="176"/>
                  <a:pt x="130" y="176"/>
                </a:cubicBezTo>
                <a:cubicBezTo>
                  <a:pt x="54" y="176"/>
                  <a:pt x="54" y="176"/>
                  <a:pt x="54" y="176"/>
                </a:cubicBezTo>
                <a:cubicBezTo>
                  <a:pt x="46" y="176"/>
                  <a:pt x="40" y="170"/>
                  <a:pt x="40" y="162"/>
                </a:cubicBezTo>
                <a:cubicBezTo>
                  <a:pt x="32" y="40"/>
                  <a:pt x="32" y="40"/>
                  <a:pt x="32" y="40"/>
                </a:cubicBezTo>
                <a:cubicBezTo>
                  <a:pt x="152" y="40"/>
                  <a:pt x="152" y="40"/>
                  <a:pt x="152" y="40"/>
                </a:cubicBezTo>
                <a:lnTo>
                  <a:pt x="144" y="162"/>
                </a:lnTo>
                <a:close/>
                <a:moveTo>
                  <a:pt x="62" y="156"/>
                </a:moveTo>
                <a:cubicBezTo>
                  <a:pt x="66" y="156"/>
                  <a:pt x="66" y="156"/>
                  <a:pt x="66" y="156"/>
                </a:cubicBezTo>
                <a:cubicBezTo>
                  <a:pt x="67" y="156"/>
                  <a:pt x="68" y="155"/>
                  <a:pt x="68" y="154"/>
                </a:cubicBezTo>
                <a:cubicBezTo>
                  <a:pt x="68" y="62"/>
                  <a:pt x="68" y="62"/>
                  <a:pt x="68" y="62"/>
                </a:cubicBezTo>
                <a:cubicBezTo>
                  <a:pt x="68" y="61"/>
                  <a:pt x="67" y="60"/>
                  <a:pt x="66" y="60"/>
                </a:cubicBezTo>
                <a:cubicBezTo>
                  <a:pt x="62" y="60"/>
                  <a:pt x="62" y="60"/>
                  <a:pt x="62" y="60"/>
                </a:cubicBezTo>
                <a:cubicBezTo>
                  <a:pt x="61" y="60"/>
                  <a:pt x="60" y="61"/>
                  <a:pt x="60" y="62"/>
                </a:cubicBezTo>
                <a:cubicBezTo>
                  <a:pt x="60" y="154"/>
                  <a:pt x="60" y="154"/>
                  <a:pt x="60" y="154"/>
                </a:cubicBezTo>
                <a:cubicBezTo>
                  <a:pt x="60" y="155"/>
                  <a:pt x="61" y="156"/>
                  <a:pt x="62" y="156"/>
                </a:cubicBezTo>
                <a:close/>
                <a:moveTo>
                  <a:pt x="118" y="156"/>
                </a:moveTo>
                <a:cubicBezTo>
                  <a:pt x="122" y="156"/>
                  <a:pt x="122" y="156"/>
                  <a:pt x="122" y="156"/>
                </a:cubicBezTo>
                <a:cubicBezTo>
                  <a:pt x="123" y="156"/>
                  <a:pt x="124" y="155"/>
                  <a:pt x="124" y="154"/>
                </a:cubicBezTo>
                <a:cubicBezTo>
                  <a:pt x="124" y="62"/>
                  <a:pt x="124" y="62"/>
                  <a:pt x="124" y="62"/>
                </a:cubicBezTo>
                <a:cubicBezTo>
                  <a:pt x="124" y="61"/>
                  <a:pt x="123" y="60"/>
                  <a:pt x="122" y="60"/>
                </a:cubicBezTo>
                <a:cubicBezTo>
                  <a:pt x="118" y="60"/>
                  <a:pt x="118" y="60"/>
                  <a:pt x="118" y="60"/>
                </a:cubicBezTo>
                <a:cubicBezTo>
                  <a:pt x="117" y="60"/>
                  <a:pt x="116" y="61"/>
                  <a:pt x="116" y="62"/>
                </a:cubicBezTo>
                <a:cubicBezTo>
                  <a:pt x="116" y="154"/>
                  <a:pt x="116" y="154"/>
                  <a:pt x="116" y="154"/>
                </a:cubicBezTo>
                <a:cubicBezTo>
                  <a:pt x="116" y="155"/>
                  <a:pt x="117" y="156"/>
                  <a:pt x="118" y="156"/>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13" name="文本框 12"/>
          <p:cNvSpPr txBox="1"/>
          <p:nvPr/>
        </p:nvSpPr>
        <p:spPr>
          <a:xfrm>
            <a:off x="2135777" y="1491799"/>
            <a:ext cx="3941400" cy="969534"/>
          </a:xfrm>
          <a:prstGeom prst="rect">
            <a:avLst/>
          </a:prstGeom>
          <a:noFill/>
        </p:spPr>
        <p:txBody>
          <a:bodyPr anchor="ctr"/>
          <a:lstStyle/>
          <a:p>
            <a:pPr marL="285750" indent="-285750" algn="l" fontAlgn="auto">
              <a:buChar char="•"/>
            </a:pPr>
            <a:r>
              <a:rPr kumimoji="0" lang="en-US" altLang="zh-CN" sz="1400" i="0" u="none" strike="noStrike" kern="0" cap="none" spc="0" normalizeH="0" baseline="0" noProof="0" dirty="0">
                <a:ln>
                  <a:noFill/>
                </a:ln>
                <a:solidFill>
                  <a:schemeClr val="tx1">
                    <a:lumMod val="75000"/>
                    <a:lumOff val="25000"/>
                  </a:schemeClr>
                </a:solidFill>
                <a:effectLst/>
                <a:uLnTx/>
                <a:uFillTx/>
                <a:latin typeface="Segoe UI Light" charset="0"/>
                <a:ea typeface="微软雅黑" panose="020B0503020204020204" pitchFamily="34" charset="-122"/>
                <a:cs typeface="Segoe UI Light" charset="0"/>
                <a:sym typeface="+mn-ea"/>
              </a:rPr>
              <a:t>Transitional Higher Education (TNHE): Sino-British joint venture university in Suzhou, China: Xi'an Jiaotong University </a:t>
            </a:r>
            <a:r>
              <a:rPr kumimoji="0" lang="zh-CN" altLang="en-US" sz="1400" i="0" u="none" strike="noStrike" kern="0" cap="none" spc="0" normalizeH="0" baseline="0" noProof="0" dirty="0">
                <a:ln>
                  <a:noFill/>
                </a:ln>
                <a:solidFill>
                  <a:schemeClr val="tx1">
                    <a:lumMod val="75000"/>
                    <a:lumOff val="25000"/>
                  </a:schemeClr>
                </a:solidFill>
                <a:effectLst/>
                <a:uLnTx/>
                <a:uFillTx/>
                <a:latin typeface="Segoe UI Light" charset="0"/>
                <a:ea typeface="微软雅黑" panose="020B0503020204020204" pitchFamily="34" charset="-122"/>
                <a:cs typeface="Segoe UI Light" charset="0"/>
                <a:sym typeface="+mn-ea"/>
              </a:rPr>
              <a:t>&amp;</a:t>
            </a:r>
            <a:r>
              <a:rPr kumimoji="0" lang="en-US" altLang="zh-CN" sz="1400" i="0" u="none" strike="noStrike" kern="0" cap="none" spc="0" normalizeH="0" baseline="0" noProof="0" dirty="0">
                <a:ln>
                  <a:noFill/>
                </a:ln>
                <a:solidFill>
                  <a:schemeClr val="tx1">
                    <a:lumMod val="75000"/>
                    <a:lumOff val="25000"/>
                  </a:schemeClr>
                </a:solidFill>
                <a:effectLst/>
                <a:uLnTx/>
                <a:uFillTx/>
                <a:latin typeface="Segoe UI Light" charset="0"/>
                <a:ea typeface="微软雅黑" panose="020B0503020204020204" pitchFamily="34" charset="-122"/>
                <a:cs typeface="Segoe UI Light" charset="0"/>
                <a:sym typeface="+mn-ea"/>
              </a:rPr>
              <a:t> the University of Liverpool</a:t>
            </a:r>
          </a:p>
          <a:p>
            <a:pPr marL="285750" indent="-285750" algn="l" fontAlgn="auto">
              <a:buChar char="•"/>
            </a:pPr>
            <a:r>
              <a:rPr kumimoji="0" lang="en-US" altLang="zh-CN" sz="1400" i="0" u="none" strike="noStrike" kern="0" cap="none" spc="0" normalizeH="0" baseline="0" noProof="0" dirty="0">
                <a:ln>
                  <a:noFill/>
                </a:ln>
                <a:solidFill>
                  <a:schemeClr val="tx1">
                    <a:lumMod val="75000"/>
                    <a:lumOff val="25000"/>
                  </a:schemeClr>
                </a:solidFill>
                <a:effectLst/>
                <a:uLnTx/>
                <a:uFillTx/>
                <a:latin typeface="Segoe UI Light" charset="0"/>
                <a:ea typeface="微软雅黑" panose="020B0503020204020204" pitchFamily="34" charset="-122"/>
                <a:cs typeface="Segoe UI Light" charset="0"/>
                <a:sym typeface="+mn-ea"/>
              </a:rPr>
              <a:t>Established in 2006 </a:t>
            </a:r>
          </a:p>
        </p:txBody>
      </p:sp>
      <p:sp>
        <p:nvSpPr>
          <p:cNvPr id="15" name="文本框 14"/>
          <p:cNvSpPr txBox="1"/>
          <p:nvPr/>
        </p:nvSpPr>
        <p:spPr>
          <a:xfrm>
            <a:off x="2135809" y="2945905"/>
            <a:ext cx="3941410" cy="997609"/>
          </a:xfrm>
          <a:prstGeom prst="rect">
            <a:avLst/>
          </a:prstGeom>
          <a:noFill/>
        </p:spPr>
        <p:txBody>
          <a:bodyPr anchor="ctr"/>
          <a:lstStyle/>
          <a:p>
            <a:pPr marL="285750" indent="-285750" algn="l" fontAlgn="auto">
              <a:buChar char="•"/>
            </a:pPr>
            <a:r>
              <a:rPr kumimoji="0" lang="en-US" altLang="zh-CN" sz="1400" i="0" u="none" strike="noStrike" kern="0" cap="none" spc="0" normalizeH="0" baseline="0" noProof="0" dirty="0">
                <a:ln>
                  <a:noFill/>
                </a:ln>
                <a:solidFill>
                  <a:schemeClr val="tx1">
                    <a:lumMod val="75000"/>
                    <a:lumOff val="25000"/>
                  </a:schemeClr>
                </a:solidFill>
                <a:effectLst/>
                <a:uLnTx/>
                <a:uFillTx/>
                <a:latin typeface="Segoe UI Light" charset="0"/>
                <a:ea typeface="微软雅黑" panose="020B0503020204020204" pitchFamily="34" charset="-122"/>
                <a:cs typeface="Segoe UI Light" charset="0"/>
                <a:sym typeface="+mn-ea"/>
              </a:rPr>
              <a:t>25,000</a:t>
            </a:r>
            <a:r>
              <a:rPr kumimoji="0" lang="zh-CN" altLang="en-US" sz="1400" i="0" u="none" strike="noStrike" kern="0" cap="none" spc="0" normalizeH="0" baseline="0" noProof="0" dirty="0">
                <a:ln>
                  <a:noFill/>
                </a:ln>
                <a:solidFill>
                  <a:schemeClr val="tx1">
                    <a:lumMod val="75000"/>
                    <a:lumOff val="25000"/>
                  </a:schemeClr>
                </a:solidFill>
                <a:effectLst/>
                <a:uLnTx/>
                <a:uFillTx/>
                <a:latin typeface="Segoe UI Light" charset="0"/>
                <a:ea typeface="微软雅黑" panose="020B0503020204020204" pitchFamily="34" charset="-122"/>
                <a:cs typeface="Segoe UI Light" charset="0"/>
                <a:sym typeface="+mn-ea"/>
              </a:rPr>
              <a:t>+</a:t>
            </a:r>
            <a:r>
              <a:rPr kumimoji="0" lang="en-US" altLang="zh-CN" sz="1400" i="0" u="none" strike="noStrike" kern="0" cap="none" spc="0" normalizeH="0" baseline="0" noProof="0" dirty="0">
                <a:ln>
                  <a:noFill/>
                </a:ln>
                <a:solidFill>
                  <a:schemeClr val="tx1">
                    <a:lumMod val="75000"/>
                    <a:lumOff val="25000"/>
                  </a:schemeClr>
                </a:solidFill>
                <a:effectLst/>
                <a:uLnTx/>
                <a:uFillTx/>
                <a:latin typeface="Segoe UI Light" charset="0"/>
                <a:ea typeface="微软雅黑" panose="020B0503020204020204" pitchFamily="34" charset="-122"/>
                <a:cs typeface="Segoe UI Light" charset="0"/>
                <a:sym typeface="+mn-ea"/>
              </a:rPr>
              <a:t> Registered students (majority Chinese native speakers) </a:t>
            </a:r>
          </a:p>
          <a:p>
            <a:pPr marL="285750" indent="-285750" algn="l" fontAlgn="auto">
              <a:buChar char="•"/>
            </a:pPr>
            <a:r>
              <a:rPr lang="en-US" altLang="zh-CN" sz="1400" kern="0" noProof="0" dirty="0">
                <a:ln>
                  <a:noFill/>
                </a:ln>
                <a:solidFill>
                  <a:schemeClr val="tx1">
                    <a:lumMod val="75000"/>
                    <a:lumOff val="25000"/>
                  </a:schemeClr>
                </a:solidFill>
                <a:effectLst/>
                <a:uLnTx/>
                <a:uFillTx/>
                <a:latin typeface="Segoe UI Light" charset="0"/>
                <a:ea typeface="微软雅黑" panose="020B0503020204020204" pitchFamily="34" charset="-122"/>
                <a:cs typeface="Segoe UI Light" charset="0"/>
                <a:sym typeface="+mn-ea"/>
              </a:rPr>
              <a:t>The School of Lanuages: 8,469 students</a:t>
            </a:r>
            <a:endParaRPr kumimoji="0" lang="en-US" altLang="zh-CN" sz="1400" i="0" u="none" strike="noStrike" kern="0" cap="none" spc="0" normalizeH="0" baseline="0" noProof="0" dirty="0">
              <a:ln>
                <a:noFill/>
              </a:ln>
              <a:solidFill>
                <a:schemeClr val="tx1">
                  <a:lumMod val="75000"/>
                  <a:lumOff val="25000"/>
                </a:schemeClr>
              </a:solidFill>
              <a:effectLst/>
              <a:uLnTx/>
              <a:uFillTx/>
              <a:latin typeface="Segoe UI Light" charset="0"/>
              <a:ea typeface="微软雅黑" panose="020B0503020204020204" pitchFamily="34" charset="-122"/>
              <a:cs typeface="Segoe UI Light" charset="0"/>
              <a:sym typeface="+mn-ea"/>
            </a:endParaRPr>
          </a:p>
          <a:p>
            <a:pPr marL="285750" indent="-285750" algn="l" fontAlgn="auto">
              <a:buChar char="•"/>
            </a:pPr>
            <a:endParaRPr kumimoji="0" lang="en-US" altLang="zh-CN" sz="1400" i="0" u="none" strike="noStrike" kern="0" cap="none" spc="0" normalizeH="0" baseline="0" noProof="0" dirty="0">
              <a:ln>
                <a:noFill/>
              </a:ln>
              <a:solidFill>
                <a:schemeClr val="tx1">
                  <a:lumMod val="75000"/>
                  <a:lumOff val="25000"/>
                </a:schemeClr>
              </a:solidFill>
              <a:effectLst/>
              <a:uLnTx/>
              <a:uFillTx/>
              <a:latin typeface="Segoe UI Light" charset="0"/>
              <a:ea typeface="微软雅黑" panose="020B0503020204020204" pitchFamily="34" charset="-122"/>
              <a:cs typeface="Segoe UI Light" charset="0"/>
              <a:sym typeface="+mn-ea"/>
            </a:endParaRPr>
          </a:p>
        </p:txBody>
      </p:sp>
      <p:sp>
        <p:nvSpPr>
          <p:cNvPr id="17" name="文本框 16"/>
          <p:cNvSpPr txBox="1"/>
          <p:nvPr/>
        </p:nvSpPr>
        <p:spPr>
          <a:xfrm>
            <a:off x="2135777" y="4193926"/>
            <a:ext cx="3941363" cy="1614239"/>
          </a:xfrm>
          <a:prstGeom prst="rect">
            <a:avLst/>
          </a:prstGeom>
          <a:noFill/>
        </p:spPr>
        <p:txBody>
          <a:bodyPr anchor="ctr"/>
          <a:lstStyle/>
          <a:p>
            <a:pPr marL="285750" indent="-285750" algn="l" fontAlgn="auto">
              <a:buChar char="•"/>
            </a:pPr>
            <a:r>
              <a:rPr kumimoji="0" lang="en-US" altLang="zh-CN" sz="1400" i="0" u="none" strike="noStrike" kern="0" cap="none" spc="0" normalizeH="0" baseline="0" noProof="0" dirty="0">
                <a:ln>
                  <a:noFill/>
                </a:ln>
                <a:solidFill>
                  <a:schemeClr val="tx1">
                    <a:lumMod val="75000"/>
                    <a:lumOff val="25000"/>
                  </a:schemeClr>
                </a:solidFill>
                <a:effectLst/>
                <a:uLnTx/>
                <a:uFillTx/>
                <a:latin typeface="Segoe UI Light" charset="0"/>
                <a:ea typeface="微软雅黑" panose="020B0503020204020204" pitchFamily="34" charset="-122"/>
                <a:cs typeface="Segoe UI Light" charset="0"/>
                <a:sym typeface="+mn-ea"/>
              </a:rPr>
              <a:t>The aim of the first-year English course:  CEFR (Common European Framework of Reference for Languages) B2-level.</a:t>
            </a:r>
          </a:p>
          <a:p>
            <a:pPr marL="285750" indent="-285750" algn="l" fontAlgn="auto">
              <a:buChar char="•"/>
            </a:pPr>
            <a:r>
              <a:rPr kumimoji="0" lang="en-US" altLang="zh-CN" sz="1400" i="0" u="none" strike="noStrike" kern="0" cap="none" spc="0" normalizeH="0" baseline="0" noProof="0" dirty="0">
                <a:ln>
                  <a:noFill/>
                </a:ln>
                <a:solidFill>
                  <a:schemeClr val="tx1">
                    <a:lumMod val="75000"/>
                    <a:lumOff val="25000"/>
                  </a:schemeClr>
                </a:solidFill>
                <a:effectLst/>
                <a:uLnTx/>
                <a:uFillTx/>
                <a:latin typeface="Segoe UI Light" charset="0"/>
                <a:ea typeface="微软雅黑" panose="020B0503020204020204" pitchFamily="34" charset="-122"/>
                <a:cs typeface="Segoe UI Light" charset="0"/>
                <a:sym typeface="+mn-ea"/>
              </a:rPr>
              <a:t>Y1 Core Pathway</a:t>
            </a:r>
          </a:p>
          <a:p>
            <a:pPr marL="742950" lvl="1" indent="-285750" algn="l" fontAlgn="auto">
              <a:buChar char="•"/>
            </a:pPr>
            <a:r>
              <a:rPr lang="en-US" altLang="zh-CN" sz="1400" kern="0" noProof="0" dirty="0">
                <a:ln>
                  <a:noFill/>
                </a:ln>
                <a:solidFill>
                  <a:schemeClr val="tx1">
                    <a:lumMod val="75000"/>
                    <a:lumOff val="25000"/>
                  </a:schemeClr>
                </a:solidFill>
                <a:effectLst/>
                <a:uLnTx/>
                <a:uFillTx/>
                <a:latin typeface="Segoe UI Light" charset="0"/>
                <a:ea typeface="微软雅黑" panose="020B0503020204020204" pitchFamily="34" charset="-122"/>
                <a:cs typeface="Segoe UI Light" charset="0"/>
                <a:sym typeface="+mn-ea"/>
              </a:rPr>
              <a:t>T</a:t>
            </a:r>
            <a:r>
              <a:rPr kumimoji="0" lang="en-US" altLang="zh-CN" sz="1400" i="0" u="none" strike="noStrike" kern="0" cap="none" spc="0" normalizeH="0" baseline="0" noProof="0" dirty="0">
                <a:ln>
                  <a:noFill/>
                </a:ln>
                <a:solidFill>
                  <a:schemeClr val="tx1">
                    <a:lumMod val="75000"/>
                    <a:lumOff val="25000"/>
                  </a:schemeClr>
                </a:solidFill>
                <a:effectLst/>
                <a:uLnTx/>
                <a:uFillTx/>
                <a:latin typeface="Segoe UI Light" charset="0"/>
                <a:ea typeface="微软雅黑" panose="020B0503020204020204" pitchFamily="34" charset="-122"/>
                <a:cs typeface="Segoe UI Light" charset="0"/>
                <a:sym typeface="+mn-ea"/>
              </a:rPr>
              <a:t>wo semester-long, 10-credit </a:t>
            </a:r>
          </a:p>
          <a:p>
            <a:pPr marL="742950" lvl="1" indent="-285750" algn="l" fontAlgn="auto">
              <a:buChar char="•"/>
            </a:pPr>
            <a:r>
              <a:rPr kumimoji="0" lang="en-US" altLang="zh-CN" sz="1400" i="0" u="none" strike="noStrike" kern="0" cap="none" spc="0" normalizeH="0" baseline="0" noProof="0" dirty="0">
                <a:ln>
                  <a:noFill/>
                </a:ln>
                <a:solidFill>
                  <a:schemeClr val="tx1">
                    <a:lumMod val="75000"/>
                    <a:lumOff val="25000"/>
                  </a:schemeClr>
                </a:solidFill>
                <a:effectLst/>
                <a:uLnTx/>
                <a:uFillTx/>
                <a:latin typeface="Segoe UI Light" charset="0"/>
                <a:ea typeface="微软雅黑" panose="020B0503020204020204" pitchFamily="34" charset="-122"/>
                <a:cs typeface="Segoe UI Light" charset="0"/>
                <a:sym typeface="+mn-ea"/>
              </a:rPr>
              <a:t>General EAP modules</a:t>
            </a:r>
          </a:p>
        </p:txBody>
      </p:sp>
      <p:sp>
        <p:nvSpPr>
          <p:cNvPr id="4" name="文本框 3"/>
          <p:cNvSpPr txBox="1"/>
          <p:nvPr/>
        </p:nvSpPr>
        <p:spPr>
          <a:xfrm>
            <a:off x="800919" y="166818"/>
            <a:ext cx="7315200" cy="368300"/>
          </a:xfrm>
          <a:prstGeom prst="rect">
            <a:avLst/>
          </a:prstGeom>
          <a:noFill/>
        </p:spPr>
        <p:txBody>
          <a:bodyPr wrap="square" rtlCol="0" anchor="t">
            <a:spAutoFit/>
          </a:bodyPr>
          <a:lstStyle/>
          <a:p>
            <a:r>
              <a:rPr lang="zh-CN" altLang="en-US"/>
              <a:t> </a:t>
            </a:r>
          </a:p>
        </p:txBody>
      </p:sp>
      <p:pic>
        <p:nvPicPr>
          <p:cNvPr id="19" name="图片 18" descr="upload_post_object_v2_4145407155"/>
          <p:cNvPicPr>
            <a:picLocks noChangeAspect="1"/>
          </p:cNvPicPr>
          <p:nvPr/>
        </p:nvPicPr>
        <p:blipFill>
          <a:blip r:embed="rId4"/>
          <a:stretch>
            <a:fillRect/>
          </a:stretch>
        </p:blipFill>
        <p:spPr>
          <a:xfrm>
            <a:off x="6518885" y="2135470"/>
            <a:ext cx="4219575" cy="2371725"/>
          </a:xfrm>
          <a:prstGeom prst="rect">
            <a:avLst/>
          </a:prstGeom>
        </p:spPr>
      </p:pic>
      <p:pic>
        <p:nvPicPr>
          <p:cNvPr id="21" name="图片 20"/>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97785" y="4464308"/>
            <a:ext cx="425310" cy="425310"/>
          </a:xfrm>
          <a:prstGeom prst="rect">
            <a:avLst/>
          </a:prstGeom>
        </p:spPr>
      </p:pic>
      <p:pic>
        <p:nvPicPr>
          <p:cNvPr id="22" name="图片 21"/>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49050" y="1715140"/>
            <a:ext cx="522780" cy="522780"/>
          </a:xfrm>
          <a:prstGeom prst="rect">
            <a:avLst/>
          </a:prstGeom>
        </p:spPr>
      </p:pic>
      <p:pic>
        <p:nvPicPr>
          <p:cNvPr id="23" name="图片 22"/>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61459" y="3078508"/>
            <a:ext cx="522740" cy="52274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linds(horizontal)">
                                      <p:cBhvr>
                                        <p:cTn id="18" dur="500"/>
                                        <p:tgtEl>
                                          <p:spTgt spid="2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linds(horizontal)">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3568446"/>
          <p:cNvPicPr>
            <a:picLocks noChangeAspect="1"/>
          </p:cNvPicPr>
          <p:nvPr/>
        </p:nvPicPr>
        <p:blipFill>
          <a:blip r:embed="rId3"/>
          <a:srcRect l="17523" r="7884" b="41803"/>
          <a:stretch>
            <a:fillRect/>
          </a:stretch>
        </p:blipFill>
        <p:spPr>
          <a:xfrm flipH="1">
            <a:off x="0" y="3787775"/>
            <a:ext cx="12201525" cy="3106420"/>
          </a:xfrm>
          <a:prstGeom prst="rect">
            <a:avLst/>
          </a:prstGeom>
        </p:spPr>
      </p:pic>
      <p:sp>
        <p:nvSpPr>
          <p:cNvPr id="29" name="文本框 28"/>
          <p:cNvSpPr txBox="1"/>
          <p:nvPr/>
        </p:nvSpPr>
        <p:spPr>
          <a:xfrm>
            <a:off x="1347470" y="1330960"/>
            <a:ext cx="2160905" cy="2214880"/>
          </a:xfrm>
          <a:prstGeom prst="rect">
            <a:avLst/>
          </a:prstGeom>
          <a:noFill/>
        </p:spPr>
        <p:txBody>
          <a:bodyPr wrap="square" rtlCol="0">
            <a:spAutoFit/>
          </a:bodyPr>
          <a:lstStyle/>
          <a:p>
            <a:pPr marL="0" marR="0" lvl="0" algn="l" defTabSz="914400" rtl="0" eaLnBrk="1" latinLnBrk="0" hangingPunct="1">
              <a:spcBef>
                <a:spcPts val="0"/>
              </a:spcBef>
              <a:spcAft>
                <a:spcPts val="0"/>
              </a:spcAft>
              <a:buClrTx/>
              <a:buSzTx/>
              <a:buFontTx/>
              <a:buNone/>
              <a:defRPr/>
            </a:pPr>
            <a:r>
              <a:rPr lang="en-US" altLang="zh-CN" sz="13800" noProof="0" dirty="0">
                <a:ln>
                  <a:noFill/>
                </a:ln>
                <a:solidFill>
                  <a:schemeClr val="tx1">
                    <a:lumMod val="85000"/>
                    <a:lumOff val="15000"/>
                  </a:schemeClr>
                </a:solidFill>
                <a:uLnTx/>
                <a:uFillTx/>
                <a:latin typeface="Segoe UI Semibold" panose="020B0702040204020203" charset="0"/>
                <a:ea typeface="汉仪细简黑简" panose="00020600040101010101" charset="-122"/>
                <a:cs typeface="Segoe UI Semibold" panose="020B0702040204020203" charset="0"/>
                <a:sym typeface="+mn-ea"/>
              </a:rPr>
              <a:t>02</a:t>
            </a:r>
          </a:p>
        </p:txBody>
      </p:sp>
      <p:sp>
        <p:nvSpPr>
          <p:cNvPr id="28" name="文本框 27"/>
          <p:cNvSpPr txBox="1"/>
          <p:nvPr/>
        </p:nvSpPr>
        <p:spPr>
          <a:xfrm>
            <a:off x="1347470" y="3193415"/>
            <a:ext cx="5933084" cy="751840"/>
          </a:xfrm>
          <a:prstGeom prst="rect">
            <a:avLst/>
          </a:prstGeom>
          <a:noFill/>
        </p:spPr>
        <p:txBody>
          <a:bodyPr anchor="ctr"/>
          <a:lstStyle/>
          <a:p>
            <a:pPr>
              <a:lnSpc>
                <a:spcPct val="200000"/>
              </a:lnSpc>
            </a:pPr>
            <a:r>
              <a:rPr lang="en-US" altLang="zh-CN" sz="2400" kern="0" dirty="0">
                <a:solidFill>
                  <a:schemeClr val="tx1">
                    <a:lumMod val="85000"/>
                    <a:lumOff val="15000"/>
                  </a:schemeClr>
                </a:solidFill>
                <a:latin typeface="Segoe UI Semibold" panose="020B0702040204020203" charset="0"/>
                <a:cs typeface="Segoe UI Semibold" panose="020B0702040204020203" charset="0"/>
                <a:sym typeface="+mn-ea"/>
              </a:rPr>
              <a:t>Literature Review</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
          <p:cNvPicPr>
            <a:picLocks noChangeAspect="1"/>
          </p:cNvPicPr>
          <p:nvPr/>
        </p:nvPicPr>
        <p:blipFill>
          <a:blip r:embed="rId3"/>
          <a:srcRect l="51955" t="-1354" b="81782"/>
          <a:stretch>
            <a:fillRect/>
          </a:stretch>
        </p:blipFill>
        <p:spPr>
          <a:xfrm>
            <a:off x="4321431" y="2196837"/>
            <a:ext cx="3448050" cy="3947795"/>
          </a:xfrm>
          <a:prstGeom prst="rect">
            <a:avLst/>
          </a:prstGeom>
        </p:spPr>
      </p:pic>
      <p:sp>
        <p:nvSpPr>
          <p:cNvPr id="5" name="椭圆 4"/>
          <p:cNvSpPr/>
          <p:nvPr/>
        </p:nvSpPr>
        <p:spPr>
          <a:xfrm>
            <a:off x="4549206" y="2545250"/>
            <a:ext cx="681990" cy="681991"/>
          </a:xfrm>
          <a:prstGeom prst="ellipse">
            <a:avLst/>
          </a:prstGeom>
          <a:solidFill>
            <a:srgbClr val="3F1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AutoShape 59"/>
          <p:cNvSpPr/>
          <p:nvPr/>
        </p:nvSpPr>
        <p:spPr bwMode="auto">
          <a:xfrm>
            <a:off x="7094468" y="4829383"/>
            <a:ext cx="254000" cy="25336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19050" tIns="19050" rIns="19050" bIns="19050" anchor="ctr"/>
          <a:lstStyle/>
          <a:p>
            <a:pPr algn="ctr" defTabSz="228600" fontAlgn="auto">
              <a:spcBef>
                <a:spcPts val="0"/>
              </a:spcBef>
              <a:spcAft>
                <a:spcPts val="0"/>
              </a:spcAft>
              <a:defRPr/>
            </a:pPr>
            <a:endParaRPr lang="en-US" sz="1500" kern="0">
              <a:solidFill>
                <a:srgbClr val="FFFFFF"/>
              </a:solidFill>
              <a:effectLst>
                <a:outerShdw blurRad="38100" dist="38100" dir="2700000" algn="tl">
                  <a:srgbClr val="000000"/>
                </a:outerShdw>
              </a:effectLst>
              <a:latin typeface="Gill Sans" panose="020B0502020104020203" charset="0"/>
              <a:sym typeface="Gill Sans" panose="020B0502020104020203" charset="0"/>
            </a:endParaRPr>
          </a:p>
        </p:txBody>
      </p:sp>
      <p:grpSp>
        <p:nvGrpSpPr>
          <p:cNvPr id="11" name="组合 10"/>
          <p:cNvGrpSpPr/>
          <p:nvPr/>
        </p:nvGrpSpPr>
        <p:grpSpPr>
          <a:xfrm>
            <a:off x="4607808" y="4829383"/>
            <a:ext cx="253365" cy="253365"/>
            <a:chOff x="3191434" y="2145028"/>
            <a:chExt cx="359165" cy="359165"/>
          </a:xfrm>
          <a:solidFill>
            <a:schemeClr val="bg1"/>
          </a:solidFill>
        </p:grpSpPr>
        <p:sp>
          <p:nvSpPr>
            <p:cNvPr id="12" name="AutoShape 123"/>
            <p:cNvSpPr/>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9050" tIns="19050" rIns="19050" bIns="19050" anchor="ctr"/>
            <a:lstStyle/>
            <a:p>
              <a:pPr algn="ctr" defTabSz="228600" fontAlgn="auto">
                <a:spcBef>
                  <a:spcPts val="0"/>
                </a:spcBef>
                <a:spcAft>
                  <a:spcPts val="0"/>
                </a:spcAft>
                <a:defRPr/>
              </a:pPr>
              <a:endParaRPr lang="en-US" sz="1500" kern="0">
                <a:solidFill>
                  <a:srgbClr val="FFFFFF"/>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13" name="AutoShape 124"/>
            <p:cNvSpPr/>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9050" tIns="19050" rIns="19050" bIns="19050" anchor="ctr"/>
            <a:lstStyle/>
            <a:p>
              <a:pPr algn="ctr" defTabSz="228600" fontAlgn="auto">
                <a:spcBef>
                  <a:spcPts val="0"/>
                </a:spcBef>
                <a:spcAft>
                  <a:spcPts val="0"/>
                </a:spcAft>
                <a:defRPr/>
              </a:pPr>
              <a:endParaRPr lang="en-US" sz="1500" kern="0">
                <a:solidFill>
                  <a:srgbClr val="FFFFFF"/>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14" name="AutoShape 125"/>
            <p:cNvSpPr/>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9050" tIns="19050" rIns="19050" bIns="19050" anchor="ctr"/>
            <a:lstStyle/>
            <a:p>
              <a:pPr algn="ctr" defTabSz="228600" fontAlgn="auto">
                <a:spcBef>
                  <a:spcPts val="0"/>
                </a:spcBef>
                <a:spcAft>
                  <a:spcPts val="0"/>
                </a:spcAft>
                <a:defRPr/>
              </a:pPr>
              <a:endParaRPr lang="en-US" sz="1500" kern="0">
                <a:solidFill>
                  <a:srgbClr val="FFFFFF"/>
                </a:solidFill>
                <a:effectLst>
                  <a:outerShdw blurRad="38100" dist="38100" dir="2700000" algn="tl">
                    <a:srgbClr val="000000"/>
                  </a:outerShdw>
                </a:effectLst>
                <a:latin typeface="Gill Sans" panose="020B0502020104020203" charset="0"/>
                <a:sym typeface="Gill Sans" panose="020B0502020104020203" charset="0"/>
              </a:endParaRPr>
            </a:p>
          </p:txBody>
        </p:sp>
      </p:grpSp>
      <p:sp>
        <p:nvSpPr>
          <p:cNvPr id="19" name="文本框 18"/>
          <p:cNvSpPr txBox="1"/>
          <p:nvPr/>
        </p:nvSpPr>
        <p:spPr>
          <a:xfrm>
            <a:off x="573065" y="4044205"/>
            <a:ext cx="3621993" cy="2813795"/>
          </a:xfrm>
          <a:prstGeom prst="rect">
            <a:avLst/>
          </a:prstGeom>
          <a:noFill/>
        </p:spPr>
        <p:txBody>
          <a:bodyPr anchor="ctr"/>
          <a:lstStyle/>
          <a:p>
            <a:r>
              <a:rPr lang="en-US" b="1" dirty="0"/>
              <a:t>Most common vocabulary learning strategy </a:t>
            </a:r>
          </a:p>
          <a:p>
            <a:r>
              <a:rPr lang="en-US" dirty="0"/>
              <a:t>Effective for acquiring second language vocabulary(</a:t>
            </a:r>
            <a:r>
              <a:rPr lang="en-US" dirty="0" err="1"/>
              <a:t>Barcroft</a:t>
            </a:r>
            <a:r>
              <a:rPr lang="en-US" dirty="0"/>
              <a:t>, 2002; </a:t>
            </a:r>
            <a:r>
              <a:rPr lang="en-US" dirty="0" err="1"/>
              <a:t>Mondria</a:t>
            </a:r>
            <a:r>
              <a:rPr lang="en-US" dirty="0"/>
              <a:t>, 2003; </a:t>
            </a:r>
            <a:r>
              <a:rPr lang="en-US" dirty="0" err="1"/>
              <a:t>Rott</a:t>
            </a:r>
            <a:r>
              <a:rPr lang="en-US" dirty="0"/>
              <a:t>, 1999; </a:t>
            </a:r>
            <a:r>
              <a:rPr lang="en-US" dirty="0" err="1"/>
              <a:t>Shokouhi</a:t>
            </a:r>
            <a:r>
              <a:rPr lang="en-US" dirty="0"/>
              <a:t> &amp; </a:t>
            </a:r>
            <a:r>
              <a:rPr lang="en-US" dirty="0" err="1"/>
              <a:t>Askari</a:t>
            </a:r>
            <a:r>
              <a:rPr lang="en-US" dirty="0"/>
              <a:t>, 2010; Webb &amp; Chang, 2015)</a:t>
            </a:r>
          </a:p>
        </p:txBody>
      </p:sp>
      <p:sp>
        <p:nvSpPr>
          <p:cNvPr id="2" name="Rectangle 1"/>
          <p:cNvSpPr/>
          <p:nvPr/>
        </p:nvSpPr>
        <p:spPr>
          <a:xfrm>
            <a:off x="710534" y="411563"/>
            <a:ext cx="10830767" cy="590931"/>
          </a:xfrm>
          <a:prstGeom prst="rect">
            <a:avLst/>
          </a:prstGeom>
        </p:spPr>
        <p:txBody>
          <a:bodyPr/>
          <a:lstStyle/>
          <a:p>
            <a:pPr>
              <a:lnSpc>
                <a:spcPct val="90000"/>
              </a:lnSpc>
              <a:spcBef>
                <a:spcPct val="0"/>
              </a:spcBef>
            </a:pPr>
            <a:r>
              <a:rPr lang="en-US" altLang="zh-CN" sz="3600" b="1" dirty="0">
                <a:solidFill>
                  <a:srgbClr val="002060"/>
                </a:solidFill>
                <a:ea typeface="等线 Light" pitchFamily="2" charset="-122"/>
                <a:cs typeface="+mj-cs"/>
              </a:rPr>
              <a:t>Lexical inferencing as vocabulary learning strategy </a:t>
            </a:r>
          </a:p>
          <a:p>
            <a:pPr>
              <a:lnSpc>
                <a:spcPct val="90000"/>
              </a:lnSpc>
              <a:spcBef>
                <a:spcPct val="0"/>
              </a:spcBef>
            </a:pPr>
            <a:endParaRPr lang="en-US" altLang="zh-CN" sz="3600" b="1" dirty="0">
              <a:solidFill>
                <a:srgbClr val="002060"/>
              </a:solidFill>
              <a:latin typeface="Calibri" panose="020F0702030404030204"/>
              <a:ea typeface="等线 Light" pitchFamily="2" charset="-122"/>
              <a:cs typeface="+mj-cs"/>
            </a:endParaRPr>
          </a:p>
        </p:txBody>
      </p:sp>
      <p:sp>
        <p:nvSpPr>
          <p:cNvPr id="32" name="文本框 18"/>
          <p:cNvSpPr txBox="1"/>
          <p:nvPr/>
        </p:nvSpPr>
        <p:spPr>
          <a:xfrm>
            <a:off x="678883" y="2030523"/>
            <a:ext cx="3621993" cy="1563480"/>
          </a:xfrm>
          <a:prstGeom prst="rect">
            <a:avLst/>
          </a:prstGeom>
          <a:noFill/>
        </p:spPr>
        <p:txBody>
          <a:bodyPr anchor="ctr"/>
          <a:lstStyle/>
          <a:p>
            <a:r>
              <a:rPr lang="en-US" b="1" dirty="0"/>
              <a:t>Immediate acquisition </a:t>
            </a:r>
            <a:r>
              <a:rPr lang="en-US" altLang="zh-CN" b="1" dirty="0"/>
              <a:t>and</a:t>
            </a:r>
            <a:r>
              <a:rPr lang="en-US" b="1" dirty="0"/>
              <a:t> retention </a:t>
            </a:r>
            <a:r>
              <a:rPr lang="en-US" dirty="0"/>
              <a:t>of lexical/semantic information (</a:t>
            </a:r>
            <a:r>
              <a:rPr lang="en-US" altLang="zh-CN" dirty="0">
                <a:ea typeface="DengXian" pitchFamily="2" charset="-122"/>
                <a:cs typeface="Calibri" panose="020F0702030404030204" pitchFamily="34" charset="0"/>
              </a:rPr>
              <a:t>Ellis, 1997; </a:t>
            </a:r>
            <a:r>
              <a:rPr lang="en-US" altLang="zh-CN" dirty="0" err="1">
                <a:ea typeface="DengXian" pitchFamily="2" charset="-122"/>
                <a:cs typeface="Calibri" panose="020F0702030404030204" pitchFamily="34" charset="0"/>
              </a:rPr>
              <a:t>Nassaji</a:t>
            </a:r>
            <a:r>
              <a:rPr lang="en-US" altLang="zh-CN" dirty="0">
                <a:ea typeface="DengXian" pitchFamily="2" charset="-122"/>
                <a:cs typeface="Calibri" panose="020F0702030404030204" pitchFamily="34" charset="0"/>
              </a:rPr>
              <a:t>, 2003)</a:t>
            </a:r>
            <a:endParaRPr lang="en-US" dirty="0">
              <a:effectLst/>
            </a:endParaRPr>
          </a:p>
        </p:txBody>
      </p:sp>
      <p:sp>
        <p:nvSpPr>
          <p:cNvPr id="34" name="椭圆 4"/>
          <p:cNvSpPr/>
          <p:nvPr/>
        </p:nvSpPr>
        <p:spPr>
          <a:xfrm>
            <a:off x="4520178" y="4769111"/>
            <a:ext cx="681990" cy="681991"/>
          </a:xfrm>
          <a:prstGeom prst="ellipse">
            <a:avLst/>
          </a:prstGeom>
          <a:solidFill>
            <a:srgbClr val="632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4"/>
          <p:cNvSpPr/>
          <p:nvPr/>
        </p:nvSpPr>
        <p:spPr>
          <a:xfrm>
            <a:off x="7145526" y="2516222"/>
            <a:ext cx="681990" cy="681991"/>
          </a:xfrm>
          <a:prstGeom prst="ellipse">
            <a:avLst/>
          </a:prstGeom>
          <a:solidFill>
            <a:srgbClr val="A146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
          <p:cNvSpPr/>
          <p:nvPr/>
        </p:nvSpPr>
        <p:spPr>
          <a:xfrm>
            <a:off x="7192284" y="4769111"/>
            <a:ext cx="681990" cy="681991"/>
          </a:xfrm>
          <a:prstGeom prst="ellipse">
            <a:avLst/>
          </a:prstGeom>
          <a:solidFill>
            <a:srgbClr val="C45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Rectangle 2"/>
          <p:cNvSpPr/>
          <p:nvPr/>
        </p:nvSpPr>
        <p:spPr>
          <a:xfrm>
            <a:off x="7967924" y="2196837"/>
            <a:ext cx="3573378" cy="2030095"/>
          </a:xfrm>
          <a:prstGeom prst="rect">
            <a:avLst/>
          </a:prstGeom>
        </p:spPr>
        <p:txBody>
          <a:bodyPr wrap="square">
            <a:spAutoFit/>
          </a:bodyPr>
          <a:lstStyle/>
          <a:p>
            <a:r>
              <a:rPr lang="en-US" altLang="zh-CN" b="1" dirty="0"/>
              <a:t>Inferring new word meanings from context is challenging</a:t>
            </a:r>
            <a:r>
              <a:rPr lang="en-US" altLang="zh-CN" dirty="0"/>
              <a:t>	</a:t>
            </a:r>
          </a:p>
          <a:p>
            <a:r>
              <a:rPr lang="en-US" altLang="zh-CN" dirty="0"/>
              <a:t>ESL students struggle with accurate inference(</a:t>
            </a:r>
            <a:r>
              <a:rPr lang="en-US" altLang="zh-CN" dirty="0" err="1"/>
              <a:t>Bensoussan</a:t>
            </a:r>
            <a:r>
              <a:rPr lang="en-US" altLang="zh-CN" dirty="0"/>
              <a:t> &amp; </a:t>
            </a:r>
            <a:r>
              <a:rPr lang="en-US" altLang="zh-CN" dirty="0" err="1"/>
              <a:t>Laufer</a:t>
            </a:r>
            <a:r>
              <a:rPr lang="en-US" altLang="zh-CN" dirty="0"/>
              <a:t>, 1984; </a:t>
            </a:r>
            <a:r>
              <a:rPr noProof="0" dirty="0">
                <a:ln>
                  <a:noFill/>
                </a:ln>
                <a:solidFill>
                  <a:srgbClr val="000000"/>
                </a:solidFill>
                <a:effectLst/>
                <a:uLnTx/>
                <a:uFillTx/>
                <a:ea typeface="等线" panose="02010600030101010101" pitchFamily="2" charset="-122"/>
                <a:sym typeface="+mn-ea"/>
              </a:rPr>
              <a:t>Dessenberger</a:t>
            </a:r>
            <a:r>
              <a:rPr lang="en-US" noProof="0" dirty="0">
                <a:ln>
                  <a:noFill/>
                </a:ln>
                <a:solidFill>
                  <a:srgbClr val="000000"/>
                </a:solidFill>
                <a:effectLst/>
                <a:uLnTx/>
                <a:uFillTx/>
                <a:ea typeface="等线" panose="02010600030101010101" pitchFamily="2" charset="-122"/>
                <a:sym typeface="+mn-ea"/>
              </a:rPr>
              <a:t> </a:t>
            </a:r>
            <a:r>
              <a:rPr lang="en-US" altLang="zh-CN" dirty="0">
                <a:ea typeface="DengXian" pitchFamily="2" charset="-122"/>
                <a:cs typeface="Calibri" panose="020F0702030404030204" pitchFamily="34" charset="0"/>
                <a:sym typeface="+mn-ea"/>
              </a:rPr>
              <a:t>et al., 2023;</a:t>
            </a:r>
            <a:r>
              <a:rPr lang="en-US" noProof="0" dirty="0">
                <a:ln>
                  <a:noFill/>
                </a:ln>
                <a:solidFill>
                  <a:srgbClr val="000000"/>
                </a:solidFill>
                <a:effectLst/>
                <a:uLnTx/>
                <a:uFillTx/>
                <a:ea typeface="等线" panose="02010600030101010101" pitchFamily="2" charset="-122"/>
                <a:sym typeface="+mn-ea"/>
              </a:rPr>
              <a:t> </a:t>
            </a:r>
            <a:r>
              <a:rPr lang="en-US" altLang="zh-CN" dirty="0"/>
              <a:t>Shu, Anderson, &amp; Zhang, 1995; </a:t>
            </a:r>
            <a:r>
              <a:rPr lang="en-US" altLang="zh-CN" dirty="0" err="1"/>
              <a:t>Nassaji</a:t>
            </a:r>
            <a:r>
              <a:rPr lang="en-US" altLang="zh-CN" dirty="0"/>
              <a:t>, 2003)</a:t>
            </a:r>
            <a:endParaRPr lang="en-US" dirty="0"/>
          </a:p>
        </p:txBody>
      </p:sp>
      <p:sp>
        <p:nvSpPr>
          <p:cNvPr id="22" name="Rectangle 21"/>
          <p:cNvSpPr/>
          <p:nvPr/>
        </p:nvSpPr>
        <p:spPr>
          <a:xfrm>
            <a:off x="7967924" y="4648441"/>
            <a:ext cx="3412456" cy="923330"/>
          </a:xfrm>
          <a:prstGeom prst="rect">
            <a:avLst/>
          </a:prstGeom>
        </p:spPr>
        <p:txBody>
          <a:bodyPr wrap="square">
            <a:spAutoFit/>
          </a:bodyPr>
          <a:lstStyle/>
          <a:p>
            <a:r>
              <a:rPr lang="en-US" b="1" dirty="0"/>
              <a:t>In our EAP classroom	</a:t>
            </a:r>
          </a:p>
          <a:p>
            <a:r>
              <a:rPr lang="en-US" dirty="0"/>
              <a:t>Students heavily rely on translation software</a:t>
            </a:r>
          </a:p>
        </p:txBody>
      </p:sp>
      <p:sp>
        <p:nvSpPr>
          <p:cNvPr id="23" name="Rectangle 22"/>
          <p:cNvSpPr/>
          <p:nvPr/>
        </p:nvSpPr>
        <p:spPr>
          <a:xfrm>
            <a:off x="710534" y="1193343"/>
            <a:ext cx="10669845" cy="646331"/>
          </a:xfrm>
          <a:prstGeom prst="rect">
            <a:avLst/>
          </a:prstGeom>
          <a:ln>
            <a:solidFill>
              <a:schemeClr val="accent3"/>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i="1" dirty="0">
                <a:solidFill>
                  <a:srgbClr val="000000"/>
                </a:solidFill>
                <a:latin typeface="Times New Roman" panose="02020703060505090304" pitchFamily="18" charset="0"/>
              </a:rPr>
              <a:t>Lexical inferencing is referred to as a meaning-extraction technique or meaning-derivation mode without continual consultation to a dictionary. </a:t>
            </a:r>
            <a:endParaRPr lang="en-US" i="1"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p:bldP spid="32" grpId="0"/>
      <p:bldP spid="34" grpId="0" animBg="1"/>
      <p:bldP spid="39" grpId="0" animBg="1"/>
      <p:bldP spid="44" grpId="0" animBg="1"/>
      <p:bldP spid="3"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3"/>
          <p:cNvPicPr>
            <a:picLocks noChangeAspect="1"/>
          </p:cNvPicPr>
          <p:nvPr/>
        </p:nvPicPr>
        <p:blipFill>
          <a:blip r:embed="rId3"/>
          <a:stretch>
            <a:fillRect/>
          </a:stretch>
        </p:blipFill>
        <p:spPr>
          <a:xfrm>
            <a:off x="9289415" y="-3916045"/>
            <a:ext cx="5993130" cy="6078855"/>
          </a:xfrm>
          <a:prstGeom prst="rect">
            <a:avLst/>
          </a:prstGeom>
        </p:spPr>
      </p:pic>
      <p:cxnSp>
        <p:nvCxnSpPr>
          <p:cNvPr id="4" name="直接连接符 3"/>
          <p:cNvCxnSpPr/>
          <p:nvPr/>
        </p:nvCxnSpPr>
        <p:spPr>
          <a:xfrm>
            <a:off x="-45720" y="3429000"/>
            <a:ext cx="1225867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1151210" y="3342005"/>
            <a:ext cx="173355" cy="17335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710067" y="3342005"/>
            <a:ext cx="173355" cy="17335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2846387" y="3342005"/>
            <a:ext cx="173355" cy="17335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6154102" y="3342005"/>
            <a:ext cx="172720" cy="18224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对角圆角矩形 8"/>
          <p:cNvSpPr/>
          <p:nvPr/>
        </p:nvSpPr>
        <p:spPr>
          <a:xfrm>
            <a:off x="638174" y="2673985"/>
            <a:ext cx="1735772" cy="409575"/>
          </a:xfrm>
          <a:prstGeom prst="round2Diag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638174" y="2702560"/>
            <a:ext cx="1735772" cy="335280"/>
          </a:xfrm>
          <a:prstGeom prst="rect">
            <a:avLst/>
          </a:prstGeom>
          <a:solidFill>
            <a:srgbClr val="002060"/>
          </a:solidFill>
        </p:spPr>
        <p:txBody>
          <a:bodyPr anchor="ctr"/>
          <a:lstStyle/>
          <a:p>
            <a:pPr algn="ctr" fontAlgn="auto"/>
            <a:r>
              <a:rPr lang="en-US" altLang="zh-CN" sz="1500" noProof="0" dirty="0">
                <a:ln>
                  <a:noFill/>
                </a:ln>
                <a:solidFill>
                  <a:schemeClr val="bg1"/>
                </a:solidFill>
                <a:uLnTx/>
                <a:uFillTx/>
                <a:latin typeface="Segoe UI Light" charset="0"/>
                <a:ea typeface="微软雅黑" panose="020B0503020204020204" pitchFamily="34" charset="-122"/>
                <a:cs typeface="Segoe UI Light" charset="0"/>
                <a:sym typeface="+mn-ea"/>
              </a:rPr>
              <a:t>Steinberg (1978)</a:t>
            </a:r>
            <a:endParaRPr kumimoji="0" lang="en-US" altLang="zh-CN" sz="1500" i="0" u="none" strike="noStrike" kern="0" cap="none" spc="0" normalizeH="0" baseline="0" noProof="0" dirty="0">
              <a:ln>
                <a:noFill/>
              </a:ln>
              <a:solidFill>
                <a:schemeClr val="bg1"/>
              </a:solidFill>
              <a:effectLst/>
              <a:uLnTx/>
              <a:uFillTx/>
              <a:latin typeface="Segoe UI Light" charset="0"/>
              <a:ea typeface="微软雅黑" panose="020B0503020204020204" pitchFamily="34" charset="-122"/>
              <a:cs typeface="Segoe UI Light" charset="0"/>
              <a:sym typeface="+mn-ea"/>
            </a:endParaRPr>
          </a:p>
        </p:txBody>
      </p:sp>
      <p:sp>
        <p:nvSpPr>
          <p:cNvPr id="14" name="对角圆角矩形 13"/>
          <p:cNvSpPr/>
          <p:nvPr/>
        </p:nvSpPr>
        <p:spPr>
          <a:xfrm>
            <a:off x="2364783" y="3572511"/>
            <a:ext cx="1473563" cy="386715"/>
          </a:xfrm>
          <a:prstGeom prst="round2DiagRect">
            <a:avLst/>
          </a:prstGeom>
          <a:solidFill>
            <a:srgbClr val="6E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2381886" y="3589655"/>
            <a:ext cx="1380852" cy="354965"/>
          </a:xfrm>
          <a:prstGeom prst="rect">
            <a:avLst/>
          </a:prstGeom>
          <a:solidFill>
            <a:srgbClr val="632A80"/>
          </a:solidFill>
        </p:spPr>
        <p:txBody>
          <a:bodyPr anchor="ctr"/>
          <a:lstStyle/>
          <a:p>
            <a:pPr algn="l" fontAlgn="auto"/>
            <a:endParaRPr kumimoji="0" lang="en-US" altLang="zh-CN" sz="1400" i="0" u="none" strike="noStrike" kern="0" cap="none" spc="0" normalizeH="0" baseline="0" noProof="0" dirty="0">
              <a:ln>
                <a:noFill/>
              </a:ln>
              <a:solidFill>
                <a:schemeClr val="bg1"/>
              </a:solidFill>
              <a:effectLst/>
              <a:uLnTx/>
              <a:uFillTx/>
              <a:latin typeface="Segoe UI Light" charset="0"/>
              <a:ea typeface="微软雅黑" panose="020B0503020204020204" pitchFamily="34" charset="-122"/>
              <a:cs typeface="Segoe UI Light" charset="0"/>
              <a:sym typeface="+mn-ea"/>
            </a:endParaRPr>
          </a:p>
        </p:txBody>
      </p:sp>
      <p:sp>
        <p:nvSpPr>
          <p:cNvPr id="18" name="对角圆角矩形 17"/>
          <p:cNvSpPr/>
          <p:nvPr/>
        </p:nvSpPr>
        <p:spPr>
          <a:xfrm>
            <a:off x="5659755" y="3629026"/>
            <a:ext cx="2265680" cy="386714"/>
          </a:xfrm>
          <a:prstGeom prst="round2DiagRect">
            <a:avLst/>
          </a:prstGeom>
          <a:solidFill>
            <a:srgbClr val="6E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5742088" y="3686025"/>
            <a:ext cx="2172970" cy="289147"/>
          </a:xfrm>
          <a:prstGeom prst="rect">
            <a:avLst/>
          </a:prstGeom>
          <a:solidFill>
            <a:srgbClr val="6E2E87"/>
          </a:solidFill>
        </p:spPr>
        <p:txBody>
          <a:bodyPr anchor="ctr"/>
          <a:lstStyle/>
          <a:p>
            <a:r>
              <a:rPr lang="en-US" altLang="zh-CN" sz="1500" noProof="0" dirty="0" err="1">
                <a:ln>
                  <a:noFill/>
                </a:ln>
                <a:solidFill>
                  <a:schemeClr val="bg1"/>
                </a:solidFill>
                <a:uLnTx/>
                <a:uFillTx/>
                <a:latin typeface="Segoe UI Light" charset="0"/>
                <a:ea typeface="微软雅黑" panose="020B0503020204020204" pitchFamily="34" charset="-122"/>
                <a:cs typeface="Segoe UI Light" charset="0"/>
                <a:sym typeface="+mn-ea"/>
              </a:rPr>
              <a:t>Chandrasegaran</a:t>
            </a:r>
            <a:r>
              <a:rPr lang="en-US" altLang="zh-CN" sz="1500" dirty="0">
                <a:solidFill>
                  <a:schemeClr val="bg1"/>
                </a:solidFill>
                <a:latin typeface="Segoe UI Light" charset="0"/>
                <a:ea typeface="微软雅黑" panose="020B0503020204020204" pitchFamily="34" charset="-122"/>
                <a:cs typeface="Segoe UI Light" charset="0"/>
                <a:sym typeface="+mn-ea"/>
              </a:rPr>
              <a:t> (1980)</a:t>
            </a:r>
            <a:endParaRPr kumimoji="0" lang="en-US" altLang="zh-CN" sz="1500" i="0" u="none" strike="noStrike" kern="0" cap="none" spc="0" normalizeH="0" baseline="0" noProof="0" dirty="0">
              <a:ln>
                <a:noFill/>
              </a:ln>
              <a:solidFill>
                <a:schemeClr val="bg1"/>
              </a:solidFill>
              <a:effectLst/>
              <a:uLnTx/>
              <a:uFillTx/>
              <a:latin typeface="Segoe UI Light" charset="0"/>
              <a:ea typeface="微软雅黑" panose="020B0503020204020204" pitchFamily="34" charset="-122"/>
              <a:cs typeface="Segoe UI Light" charset="0"/>
              <a:sym typeface="+mn-ea"/>
            </a:endParaRPr>
          </a:p>
        </p:txBody>
      </p:sp>
      <p:sp>
        <p:nvSpPr>
          <p:cNvPr id="23" name="对角圆角矩形 22"/>
          <p:cNvSpPr/>
          <p:nvPr/>
        </p:nvSpPr>
        <p:spPr>
          <a:xfrm>
            <a:off x="4316095" y="2661920"/>
            <a:ext cx="1436370" cy="314959"/>
          </a:xfrm>
          <a:prstGeom prst="round2DiagRect">
            <a:avLst/>
          </a:prstGeom>
          <a:solidFill>
            <a:srgbClr val="632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4355918" y="2661920"/>
            <a:ext cx="1356723" cy="262891"/>
          </a:xfrm>
          <a:prstGeom prst="rect">
            <a:avLst/>
          </a:prstGeom>
          <a:solidFill>
            <a:srgbClr val="572579"/>
          </a:solidFill>
        </p:spPr>
        <p:txBody>
          <a:bodyPr anchor="ctr"/>
          <a:lstStyle/>
          <a:p>
            <a:r>
              <a:rPr lang="en-US" altLang="zh-CN" sz="1500" dirty="0">
                <a:solidFill>
                  <a:schemeClr val="bg1"/>
                </a:solidFill>
                <a:latin typeface="Segoe UI Light" charset="0"/>
                <a:ea typeface="微软雅黑" panose="020B0503020204020204" pitchFamily="34" charset="-122"/>
                <a:cs typeface="Segoe UI Light" charset="0"/>
                <a:sym typeface="+mn-ea"/>
              </a:rPr>
              <a:t>Brown (1980)</a:t>
            </a:r>
            <a:endParaRPr lang="en-US" altLang="zh-CN" sz="1500" kern="0" dirty="0">
              <a:solidFill>
                <a:schemeClr val="bg1"/>
              </a:solidFill>
              <a:latin typeface="Segoe UI Light" charset="0"/>
              <a:ea typeface="微软雅黑" panose="020B0503020204020204" pitchFamily="34" charset="-122"/>
              <a:cs typeface="Segoe UI Light" charset="0"/>
              <a:sym typeface="+mn-ea"/>
            </a:endParaRPr>
          </a:p>
        </p:txBody>
      </p:sp>
      <p:sp>
        <p:nvSpPr>
          <p:cNvPr id="25" name="文本框 24"/>
          <p:cNvSpPr txBox="1"/>
          <p:nvPr/>
        </p:nvSpPr>
        <p:spPr>
          <a:xfrm>
            <a:off x="4368462" y="1534088"/>
            <a:ext cx="2317817" cy="755015"/>
          </a:xfrm>
          <a:prstGeom prst="rect">
            <a:avLst/>
          </a:prstGeom>
          <a:noFill/>
        </p:spPr>
        <p:txBody>
          <a:bodyPr anchor="ctr"/>
          <a:lstStyle/>
          <a:p>
            <a:pPr marL="285750" indent="-285750">
              <a:buFont typeface="Arial" panose="020B0604020202090204" pitchFamily="34" charset="0"/>
              <a:buChar char="•"/>
            </a:pPr>
            <a:r>
              <a:rPr lang="en-US" altLang="zh-CN" sz="1600" dirty="0">
                <a:solidFill>
                  <a:schemeClr val="tx1">
                    <a:lumMod val="75000"/>
                    <a:lumOff val="25000"/>
                  </a:schemeClr>
                </a:solidFill>
                <a:latin typeface="+mj-lt"/>
                <a:ea typeface="微软雅黑" panose="020B0503020204020204" pitchFamily="34" charset="-122"/>
                <a:cs typeface="Segoe UI Light" charset="0"/>
                <a:sym typeface="Arial" panose="020B0604020202090204" pitchFamily="34" charset="0"/>
              </a:rPr>
              <a:t>Definition</a:t>
            </a:r>
          </a:p>
          <a:p>
            <a:pPr marL="285750" indent="-285750">
              <a:buFont typeface="Arial" panose="020B0604020202090204" pitchFamily="34" charset="0"/>
              <a:buChar char="•"/>
            </a:pPr>
            <a:r>
              <a:rPr lang="en-US" altLang="zh-CN" sz="1600" kern="0" dirty="0">
                <a:solidFill>
                  <a:schemeClr val="tx1">
                    <a:lumMod val="75000"/>
                    <a:lumOff val="25000"/>
                  </a:schemeClr>
                </a:solidFill>
                <a:latin typeface="+mj-lt"/>
                <a:ea typeface="微软雅黑" panose="020B0503020204020204" pitchFamily="34" charset="-122"/>
                <a:cs typeface="Segoe UI Light" charset="0"/>
                <a:sym typeface="Arial" panose="020B0604020202090204" pitchFamily="34" charset="0"/>
              </a:rPr>
              <a:t>Learners’ experience</a:t>
            </a:r>
          </a:p>
          <a:p>
            <a:pPr marL="285750" indent="-285750">
              <a:buFont typeface="Arial" panose="020B0604020202090204" pitchFamily="34" charset="0"/>
              <a:buChar char="•"/>
            </a:pPr>
            <a:r>
              <a:rPr lang="en-US" altLang="zh-CN" sz="1600" kern="0" dirty="0">
                <a:solidFill>
                  <a:schemeClr val="tx1">
                    <a:lumMod val="75000"/>
                    <a:lumOff val="25000"/>
                  </a:schemeClr>
                </a:solidFill>
                <a:latin typeface="+mj-lt"/>
                <a:ea typeface="微软雅黑" panose="020B0503020204020204" pitchFamily="34" charset="-122"/>
                <a:cs typeface="Segoe UI Light" charset="0"/>
                <a:sym typeface="Arial" panose="020B0604020202090204" pitchFamily="34" charset="0"/>
              </a:rPr>
              <a:t>Contrast </a:t>
            </a:r>
          </a:p>
          <a:p>
            <a:pPr marL="285750" indent="-285750">
              <a:buFont typeface="Arial" panose="020B0604020202090204" pitchFamily="34" charset="0"/>
              <a:buChar char="•"/>
            </a:pPr>
            <a:r>
              <a:rPr lang="en-US" altLang="zh-CN" sz="1600" kern="0" dirty="0">
                <a:solidFill>
                  <a:schemeClr val="tx1">
                    <a:lumMod val="75000"/>
                    <a:lumOff val="25000"/>
                  </a:schemeClr>
                </a:solidFill>
                <a:latin typeface="+mj-lt"/>
                <a:ea typeface="微软雅黑" panose="020B0503020204020204" pitchFamily="34" charset="-122"/>
                <a:cs typeface="Segoe UI Light" charset="0"/>
                <a:sym typeface="Arial" panose="020B0604020202090204" pitchFamily="34" charset="0"/>
              </a:rPr>
              <a:t>Inference</a:t>
            </a:r>
          </a:p>
          <a:p>
            <a:pPr marL="285750" indent="-285750">
              <a:buFont typeface="Arial" panose="020B0604020202090204" pitchFamily="34" charset="0"/>
              <a:buChar char="•"/>
            </a:pPr>
            <a:r>
              <a:rPr lang="en-US" altLang="zh-CN" sz="1600" kern="0" dirty="0">
                <a:solidFill>
                  <a:schemeClr val="tx1">
                    <a:lumMod val="75000"/>
                    <a:lumOff val="25000"/>
                  </a:schemeClr>
                </a:solidFill>
                <a:latin typeface="+mj-lt"/>
                <a:ea typeface="微软雅黑" panose="020B0503020204020204" pitchFamily="34" charset="-122"/>
                <a:cs typeface="Segoe UI Light" charset="0"/>
                <a:sym typeface="Arial" panose="020B0604020202090204" pitchFamily="34" charset="0"/>
              </a:rPr>
              <a:t>Analysis</a:t>
            </a:r>
          </a:p>
        </p:txBody>
      </p:sp>
      <p:sp>
        <p:nvSpPr>
          <p:cNvPr id="10" name="椭圆 9"/>
          <p:cNvSpPr/>
          <p:nvPr/>
        </p:nvSpPr>
        <p:spPr>
          <a:xfrm>
            <a:off x="8494468" y="3350895"/>
            <a:ext cx="173355" cy="17335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对角圆角矩形 10"/>
          <p:cNvSpPr/>
          <p:nvPr/>
        </p:nvSpPr>
        <p:spPr>
          <a:xfrm>
            <a:off x="7694930" y="2682875"/>
            <a:ext cx="2397125" cy="546735"/>
          </a:xfrm>
          <a:prstGeom prst="round2DiagRect">
            <a:avLst/>
          </a:prstGeom>
          <a:solidFill>
            <a:srgbClr val="6E2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7781925" y="2711450"/>
            <a:ext cx="2197100" cy="469900"/>
          </a:xfrm>
          <a:prstGeom prst="rect">
            <a:avLst/>
          </a:prstGeom>
          <a:solidFill>
            <a:srgbClr val="863895"/>
          </a:solidFill>
        </p:spPr>
        <p:txBody>
          <a:bodyPr anchor="ctr"/>
          <a:lstStyle/>
          <a:p>
            <a:pPr algn="l" fontAlgn="auto"/>
            <a:r>
              <a:rPr kumimoji="0" lang="en-US" altLang="zh-CN" sz="1500" i="0" u="none" strike="noStrike" kern="0" cap="none" spc="0" normalizeH="0" baseline="0" noProof="0" dirty="0" err="1">
                <a:ln>
                  <a:noFill/>
                </a:ln>
                <a:solidFill>
                  <a:schemeClr val="bg1"/>
                </a:solidFill>
                <a:effectLst/>
                <a:uLnTx/>
                <a:uFillTx/>
                <a:latin typeface="Segoe UI Light" charset="0"/>
                <a:ea typeface="微软雅黑" panose="020B0503020204020204" pitchFamily="34" charset="-122"/>
                <a:cs typeface="Segoe UI Light" charset="0"/>
                <a:sym typeface="+mn-ea"/>
              </a:rPr>
              <a:t>Bruton</a:t>
            </a:r>
            <a:r>
              <a:rPr kumimoji="0" lang="en-US" altLang="zh-CN" sz="1500" i="0" u="none" strike="noStrike" kern="0" cap="none" spc="0" normalizeH="0" baseline="0" noProof="0" dirty="0">
                <a:ln>
                  <a:noFill/>
                </a:ln>
                <a:solidFill>
                  <a:schemeClr val="bg1"/>
                </a:solidFill>
                <a:effectLst/>
                <a:uLnTx/>
                <a:uFillTx/>
                <a:latin typeface="Segoe UI Light" charset="0"/>
                <a:ea typeface="微软雅黑" panose="020B0503020204020204" pitchFamily="34" charset="-122"/>
                <a:cs typeface="Segoe UI Light" charset="0"/>
                <a:sym typeface="+mn-ea"/>
              </a:rPr>
              <a:t> &amp;</a:t>
            </a:r>
            <a:r>
              <a:rPr kumimoji="0" lang="en-US" altLang="zh-CN" sz="1500" i="0" u="none" strike="noStrike" kern="0" cap="none" spc="0" normalizeH="0" noProof="0" dirty="0">
                <a:ln>
                  <a:noFill/>
                </a:ln>
                <a:solidFill>
                  <a:schemeClr val="bg1"/>
                </a:solidFill>
                <a:effectLst/>
                <a:uLnTx/>
                <a:uFillTx/>
                <a:latin typeface="Segoe UI Light" charset="0"/>
                <a:ea typeface="微软雅黑" panose="020B0503020204020204" pitchFamily="34" charset="-122"/>
                <a:cs typeface="Segoe UI Light" charset="0"/>
                <a:sym typeface="+mn-ea"/>
              </a:rPr>
              <a:t> </a:t>
            </a:r>
            <a:r>
              <a:rPr kumimoji="0" lang="en-US" altLang="zh-CN" sz="1500" i="0" u="none" strike="noStrike" kern="0" cap="none" spc="0" normalizeH="0" noProof="0" dirty="0" err="1">
                <a:ln>
                  <a:noFill/>
                </a:ln>
                <a:solidFill>
                  <a:schemeClr val="bg1"/>
                </a:solidFill>
                <a:effectLst/>
                <a:uLnTx/>
                <a:uFillTx/>
                <a:latin typeface="Segoe UI Light" charset="0"/>
                <a:ea typeface="微软雅黑" panose="020B0503020204020204" pitchFamily="34" charset="-122"/>
                <a:cs typeface="Segoe UI Light" charset="0"/>
                <a:sym typeface="+mn-ea"/>
              </a:rPr>
              <a:t>Samuda</a:t>
            </a:r>
            <a:r>
              <a:rPr kumimoji="0" lang="en-US" altLang="zh-CN" sz="1500" i="0" u="none" strike="noStrike" kern="0" cap="none" spc="0" normalizeH="0" noProof="0" dirty="0">
                <a:ln>
                  <a:noFill/>
                </a:ln>
                <a:solidFill>
                  <a:schemeClr val="bg1"/>
                </a:solidFill>
                <a:effectLst/>
                <a:uLnTx/>
                <a:uFillTx/>
                <a:latin typeface="Segoe UI Light" charset="0"/>
                <a:ea typeface="微软雅黑" panose="020B0503020204020204" pitchFamily="34" charset="-122"/>
                <a:cs typeface="Segoe UI Light" charset="0"/>
                <a:sym typeface="+mn-ea"/>
              </a:rPr>
              <a:t> (1981)</a:t>
            </a:r>
            <a:endParaRPr kumimoji="0" lang="en-US" altLang="zh-CN" sz="1500" i="0" u="none" strike="noStrike" kern="0" cap="none" spc="0" normalizeH="0" baseline="0" noProof="0" dirty="0">
              <a:ln>
                <a:noFill/>
              </a:ln>
              <a:solidFill>
                <a:schemeClr val="bg1"/>
              </a:solidFill>
              <a:effectLst/>
              <a:uLnTx/>
              <a:uFillTx/>
              <a:latin typeface="Segoe UI Light" charset="0"/>
              <a:ea typeface="微软雅黑" panose="020B0503020204020204" pitchFamily="34" charset="-122"/>
              <a:cs typeface="Segoe UI Light" charset="0"/>
              <a:sym typeface="+mn-ea"/>
            </a:endParaRPr>
          </a:p>
        </p:txBody>
      </p:sp>
      <p:sp>
        <p:nvSpPr>
          <p:cNvPr id="17" name="椭圆 16"/>
          <p:cNvSpPr/>
          <p:nvPr/>
        </p:nvSpPr>
        <p:spPr>
          <a:xfrm>
            <a:off x="10206037" y="3342005"/>
            <a:ext cx="172720" cy="182245"/>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对角圆角矩形 19"/>
          <p:cNvSpPr/>
          <p:nvPr/>
        </p:nvSpPr>
        <p:spPr>
          <a:xfrm>
            <a:off x="9452291" y="3679190"/>
            <a:ext cx="2104298" cy="612773"/>
          </a:xfrm>
          <a:prstGeom prst="round2DiagRect">
            <a:avLst/>
          </a:prstGeom>
          <a:solidFill>
            <a:srgbClr val="CB56BF"/>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9452291" y="3649391"/>
            <a:ext cx="2104298" cy="664754"/>
          </a:xfrm>
          <a:prstGeom prst="rect">
            <a:avLst/>
          </a:prstGeom>
          <a:noFill/>
        </p:spPr>
        <p:txBody>
          <a:bodyPr anchor="ctr"/>
          <a:lstStyle/>
          <a:p>
            <a:pPr algn="l" fontAlgn="auto"/>
            <a:r>
              <a:rPr lang="en-US" altLang="zh-CN" sz="1500" noProof="0" dirty="0">
                <a:ln>
                  <a:noFill/>
                </a:ln>
                <a:solidFill>
                  <a:schemeClr val="bg1"/>
                </a:solidFill>
                <a:uLnTx/>
                <a:uFillTx/>
                <a:latin typeface="Segoe UI Light" charset="0"/>
                <a:ea typeface="微软雅黑" panose="020B0503020204020204" pitchFamily="34" charset="-122"/>
                <a:cs typeface="Segoe UI Light" charset="0"/>
                <a:sym typeface="+mn-ea"/>
              </a:rPr>
              <a:t>Clark &amp; Nation (1980)</a:t>
            </a:r>
            <a:r>
              <a:rPr lang="zh-CN" altLang="en-US" sz="1500" noProof="0" dirty="0">
                <a:ln>
                  <a:noFill/>
                </a:ln>
                <a:solidFill>
                  <a:schemeClr val="bg1"/>
                </a:solidFill>
                <a:uLnTx/>
                <a:uFillTx/>
                <a:latin typeface="Segoe UI Light" charset="0"/>
                <a:ea typeface="微软雅黑" panose="020B0503020204020204" pitchFamily="34" charset="-122"/>
                <a:cs typeface="Segoe UI Light" charset="0"/>
                <a:sym typeface="+mn-ea"/>
              </a:rPr>
              <a:t>；</a:t>
            </a:r>
            <a:endParaRPr lang="en-US" altLang="zh-CN" sz="1500" noProof="0" dirty="0">
              <a:ln>
                <a:noFill/>
              </a:ln>
              <a:solidFill>
                <a:schemeClr val="bg1"/>
              </a:solidFill>
              <a:uLnTx/>
              <a:uFillTx/>
              <a:latin typeface="Segoe UI Light" charset="0"/>
              <a:ea typeface="微软雅黑" panose="020B0503020204020204" pitchFamily="34" charset="-122"/>
              <a:cs typeface="Segoe UI Light" charset="0"/>
              <a:sym typeface="+mn-ea"/>
            </a:endParaRPr>
          </a:p>
          <a:p>
            <a:pPr algn="l" fontAlgn="auto"/>
            <a:r>
              <a:rPr lang="en-US" altLang="zh-CN" sz="1500" noProof="0" dirty="0">
                <a:ln>
                  <a:noFill/>
                </a:ln>
                <a:solidFill>
                  <a:schemeClr val="bg1"/>
                </a:solidFill>
                <a:uLnTx/>
                <a:uFillTx/>
                <a:latin typeface="Segoe UI Light" charset="0"/>
                <a:ea typeface="微软雅黑" panose="020B0503020204020204" pitchFamily="34" charset="-122"/>
                <a:cs typeface="Segoe UI Light" charset="0"/>
                <a:sym typeface="+mn-ea"/>
              </a:rPr>
              <a:t>Nation (2022)</a:t>
            </a:r>
            <a:endParaRPr kumimoji="0" lang="en-US" altLang="zh-CN" sz="1500" i="0" u="none" strike="noStrike" kern="0" cap="none" spc="0" normalizeH="0" baseline="0" noProof="0" dirty="0">
              <a:ln>
                <a:noFill/>
              </a:ln>
              <a:solidFill>
                <a:schemeClr val="bg1"/>
              </a:solidFill>
              <a:effectLst/>
              <a:uLnTx/>
              <a:uFillTx/>
              <a:latin typeface="Segoe UI Light" charset="0"/>
              <a:ea typeface="微软雅黑" panose="020B0503020204020204" pitchFamily="34" charset="-122"/>
              <a:cs typeface="Segoe UI Light" charset="0"/>
              <a:sym typeface="+mn-ea"/>
            </a:endParaRPr>
          </a:p>
        </p:txBody>
      </p:sp>
      <p:pic>
        <p:nvPicPr>
          <p:cNvPr id="3" name="图片 2" descr="3"/>
          <p:cNvPicPr>
            <a:picLocks noChangeAspect="1"/>
          </p:cNvPicPr>
          <p:nvPr/>
        </p:nvPicPr>
        <p:blipFill>
          <a:blip r:embed="rId3"/>
          <a:stretch>
            <a:fillRect/>
          </a:stretch>
        </p:blipFill>
        <p:spPr>
          <a:xfrm>
            <a:off x="-1921510" y="4747260"/>
            <a:ext cx="5993130" cy="6078855"/>
          </a:xfrm>
          <a:prstGeom prst="rect">
            <a:avLst/>
          </a:prstGeom>
        </p:spPr>
      </p:pic>
      <p:sp>
        <p:nvSpPr>
          <p:cNvPr id="29" name="Title 1"/>
          <p:cNvSpPr txBox="1"/>
          <p:nvPr/>
        </p:nvSpPr>
        <p:spPr>
          <a:xfrm>
            <a:off x="534429" y="325956"/>
            <a:ext cx="8046308" cy="812165"/>
          </a:xfrm>
          <a:prstGeom prst="rect">
            <a:avLst/>
          </a:prstGeom>
        </p:spPr>
        <p:txBody>
          <a:bodyPr/>
          <a:lstStyle>
            <a:lvl1pPr algn="l" defTabSz="914400" rtl="0" eaLnBrk="1" latinLnBrk="0" hangingPunct="1">
              <a:lnSpc>
                <a:spcPct val="90000"/>
              </a:lnSpc>
              <a:spcBef>
                <a:spcPct val="0"/>
              </a:spcBef>
              <a:buNone/>
              <a:defRPr sz="2800" b="1" kern="1200">
                <a:solidFill>
                  <a:srgbClr val="002060"/>
                </a:solidFill>
                <a:latin typeface="+mn-lt"/>
                <a:ea typeface="+mj-ea"/>
                <a:cs typeface="+mj-cs"/>
              </a:defRPr>
            </a:lvl1pPr>
          </a:lstStyle>
          <a:p>
            <a:pPr lvl="0">
              <a:defRPr/>
            </a:pPr>
            <a:r>
              <a:rPr lang="en-US" altLang="zh-CN" sz="3600" dirty="0"/>
              <a:t>How to infer the meanings of new words</a:t>
            </a:r>
            <a:endParaRPr kumimoji="0" lang="en-US" altLang="zh-CN" sz="3600" b="1" i="0" u="none" strike="noStrike" kern="1200" cap="none" spc="0" normalizeH="0" baseline="0" noProof="0" dirty="0">
              <a:ln>
                <a:noFill/>
              </a:ln>
              <a:solidFill>
                <a:srgbClr val="002060"/>
              </a:solidFill>
              <a:effectLst/>
              <a:uLnTx/>
              <a:uFillTx/>
              <a:latin typeface="Calibri" panose="020F0702030404030204"/>
              <a:ea typeface="等线 Light" pitchFamily="2" charset="-122"/>
              <a:cs typeface="+mj-cs"/>
            </a:endParaRPr>
          </a:p>
        </p:txBody>
      </p:sp>
      <p:sp>
        <p:nvSpPr>
          <p:cNvPr id="30" name="文本框 30"/>
          <p:cNvSpPr txBox="1"/>
          <p:nvPr/>
        </p:nvSpPr>
        <p:spPr>
          <a:xfrm>
            <a:off x="2373946" y="4747260"/>
            <a:ext cx="2475845" cy="755015"/>
          </a:xfrm>
          <a:prstGeom prst="rect">
            <a:avLst/>
          </a:prstGeom>
          <a:noFill/>
        </p:spPr>
        <p:txBody>
          <a:bodyPr anchor="ctr"/>
          <a:lstStyle/>
          <a:p>
            <a:pPr marL="285750" indent="-285750" algn="l" fontAlgn="auto">
              <a:buFont typeface="Arial" panose="020B0604020202090204" pitchFamily="34" charset="0"/>
              <a:buChar char="•"/>
            </a:pPr>
            <a:endParaRPr kumimoji="0" lang="en-US" altLang="zh-CN" sz="1500" i="0" u="none" strike="noStrike" kern="0" cap="none" spc="0" normalizeH="0" baseline="0" noProof="0" dirty="0">
              <a:ln>
                <a:noFill/>
              </a:ln>
              <a:solidFill>
                <a:schemeClr val="tx1">
                  <a:lumMod val="75000"/>
                  <a:lumOff val="25000"/>
                </a:schemeClr>
              </a:solidFill>
              <a:effectLst/>
              <a:uLnTx/>
              <a:uFillTx/>
              <a:latin typeface="Segoe UI Light" charset="0"/>
              <a:ea typeface="微软雅黑" panose="020B0503020204020204" pitchFamily="34" charset="-122"/>
              <a:cs typeface="Segoe UI Light" charset="0"/>
              <a:sym typeface="Arial" panose="020B0604020202090204" pitchFamily="34" charset="0"/>
            </a:endParaRPr>
          </a:p>
        </p:txBody>
      </p:sp>
      <p:sp>
        <p:nvSpPr>
          <p:cNvPr id="28" name="Rectangle 27"/>
          <p:cNvSpPr/>
          <p:nvPr/>
        </p:nvSpPr>
        <p:spPr>
          <a:xfrm>
            <a:off x="2404098" y="3581037"/>
            <a:ext cx="1358639" cy="323165"/>
          </a:xfrm>
          <a:prstGeom prst="rect">
            <a:avLst/>
          </a:prstGeom>
        </p:spPr>
        <p:txBody>
          <a:bodyPr wrap="square">
            <a:spAutoFit/>
          </a:bodyPr>
          <a:lstStyle/>
          <a:p>
            <a:pPr algn="ctr"/>
            <a:r>
              <a:rPr lang="en-US" altLang="zh-CN" sz="1500" dirty="0">
                <a:solidFill>
                  <a:schemeClr val="bg1"/>
                </a:solidFill>
                <a:latin typeface="Segoe UI Light" charset="0"/>
                <a:ea typeface="微软雅黑" panose="020B0503020204020204" pitchFamily="34" charset="-122"/>
                <a:cs typeface="Segoe UI Light" charset="0"/>
                <a:sym typeface="+mn-ea"/>
              </a:rPr>
              <a:t>Kruse (1979)</a:t>
            </a:r>
            <a:endParaRPr lang="en-US" altLang="zh-CN" sz="1500" kern="0" dirty="0">
              <a:solidFill>
                <a:schemeClr val="bg1"/>
              </a:solidFill>
              <a:latin typeface="Segoe UI Light" charset="0"/>
              <a:ea typeface="微软雅黑" panose="020B0503020204020204" pitchFamily="34" charset="-122"/>
              <a:cs typeface="Segoe UI Light" charset="0"/>
              <a:sym typeface="+mn-ea"/>
            </a:endParaRPr>
          </a:p>
        </p:txBody>
      </p:sp>
      <p:sp>
        <p:nvSpPr>
          <p:cNvPr id="32" name="文本框 24"/>
          <p:cNvSpPr txBox="1"/>
          <p:nvPr/>
        </p:nvSpPr>
        <p:spPr>
          <a:xfrm>
            <a:off x="274616" y="1560196"/>
            <a:ext cx="2317817" cy="755015"/>
          </a:xfrm>
          <a:prstGeom prst="rect">
            <a:avLst/>
          </a:prstGeom>
          <a:noFill/>
        </p:spPr>
        <p:txBody>
          <a:bodyPr anchor="ctr"/>
          <a:lstStyle/>
          <a:p>
            <a:pPr marL="285750" indent="-285750">
              <a:buFont typeface="Arial" panose="020B0604020202090204" pitchFamily="34" charset="0"/>
              <a:buChar char="•"/>
            </a:pPr>
            <a:r>
              <a:rPr lang="en-US" altLang="zh-CN" sz="1600" dirty="0">
                <a:solidFill>
                  <a:schemeClr val="tx1">
                    <a:lumMod val="75000"/>
                    <a:lumOff val="25000"/>
                  </a:schemeClr>
                </a:solidFill>
                <a:latin typeface="+mj-lt"/>
                <a:ea typeface="微软雅黑" panose="020B0503020204020204" pitchFamily="34" charset="-122"/>
                <a:cs typeface="Segoe UI Light" charset="0"/>
                <a:sym typeface="Arial" panose="020B0604020202090204" pitchFamily="34" charset="0"/>
              </a:rPr>
              <a:t>Grammar</a:t>
            </a:r>
          </a:p>
          <a:p>
            <a:pPr marL="285750" indent="-285750">
              <a:buFont typeface="Arial" panose="020B0604020202090204" pitchFamily="34" charset="0"/>
              <a:buChar char="•"/>
            </a:pPr>
            <a:r>
              <a:rPr lang="en-US" altLang="zh-CN" sz="1600" kern="0" dirty="0">
                <a:solidFill>
                  <a:schemeClr val="tx1">
                    <a:lumMod val="75000"/>
                    <a:lumOff val="25000"/>
                  </a:schemeClr>
                </a:solidFill>
                <a:latin typeface="+mj-lt"/>
                <a:ea typeface="微软雅黑" panose="020B0503020204020204" pitchFamily="34" charset="-122"/>
                <a:cs typeface="Segoe UI Light" charset="0"/>
                <a:sym typeface="Arial" panose="020B0604020202090204" pitchFamily="34" charset="0"/>
              </a:rPr>
              <a:t>Punctuation</a:t>
            </a:r>
          </a:p>
          <a:p>
            <a:pPr marL="285750" indent="-285750">
              <a:buFont typeface="Arial" panose="020B0604020202090204" pitchFamily="34" charset="0"/>
              <a:buChar char="•"/>
            </a:pPr>
            <a:r>
              <a:rPr lang="en-US" altLang="zh-CN" sz="1600" kern="0" dirty="0">
                <a:solidFill>
                  <a:schemeClr val="tx1">
                    <a:lumMod val="75000"/>
                    <a:lumOff val="25000"/>
                  </a:schemeClr>
                </a:solidFill>
                <a:latin typeface="+mj-lt"/>
                <a:ea typeface="微软雅黑" panose="020B0503020204020204" pitchFamily="34" charset="-122"/>
                <a:cs typeface="Segoe UI Light" charset="0"/>
                <a:sym typeface="Arial" panose="020B0604020202090204" pitchFamily="34" charset="0"/>
              </a:rPr>
              <a:t>Definition</a:t>
            </a:r>
          </a:p>
          <a:p>
            <a:pPr marL="285750" indent="-285750">
              <a:buFont typeface="Arial" panose="020B0604020202090204" pitchFamily="34" charset="0"/>
              <a:buChar char="•"/>
            </a:pPr>
            <a:r>
              <a:rPr lang="en-US" altLang="zh-CN" sz="1600" kern="0" dirty="0">
                <a:solidFill>
                  <a:schemeClr val="tx1">
                    <a:lumMod val="75000"/>
                    <a:lumOff val="25000"/>
                  </a:schemeClr>
                </a:solidFill>
                <a:latin typeface="+mj-lt"/>
                <a:ea typeface="微软雅黑" panose="020B0503020204020204" pitchFamily="34" charset="-122"/>
                <a:cs typeface="Segoe UI Light" charset="0"/>
                <a:sym typeface="Arial" panose="020B0604020202090204" pitchFamily="34" charset="0"/>
              </a:rPr>
              <a:t>Contrast </a:t>
            </a:r>
          </a:p>
          <a:p>
            <a:pPr marL="285750" indent="-285750">
              <a:buFont typeface="Arial" panose="020B0604020202090204" pitchFamily="34" charset="0"/>
              <a:buChar char="•"/>
            </a:pPr>
            <a:r>
              <a:rPr lang="en-US" altLang="zh-CN" sz="1600" kern="0" dirty="0">
                <a:solidFill>
                  <a:schemeClr val="tx1">
                    <a:lumMod val="75000"/>
                    <a:lumOff val="25000"/>
                  </a:schemeClr>
                </a:solidFill>
                <a:latin typeface="+mj-lt"/>
                <a:ea typeface="微软雅黑" panose="020B0503020204020204" pitchFamily="34" charset="-122"/>
                <a:cs typeface="Segoe UI Light" charset="0"/>
                <a:sym typeface="Arial" panose="020B0604020202090204" pitchFamily="34" charset="0"/>
              </a:rPr>
              <a:t>Connectives</a:t>
            </a:r>
          </a:p>
        </p:txBody>
      </p:sp>
      <p:sp>
        <p:nvSpPr>
          <p:cNvPr id="33" name="Rectangle 32"/>
          <p:cNvSpPr/>
          <p:nvPr/>
        </p:nvSpPr>
        <p:spPr>
          <a:xfrm>
            <a:off x="1668939" y="1310007"/>
            <a:ext cx="2209412" cy="1077218"/>
          </a:xfrm>
          <a:prstGeom prst="rect">
            <a:avLst/>
          </a:prstGeom>
        </p:spPr>
        <p:txBody>
          <a:bodyPr wrap="square">
            <a:spAutoFit/>
          </a:bodyPr>
          <a:lstStyle/>
          <a:p>
            <a:pPr marL="285750" indent="-285750">
              <a:buFont typeface="Arial" panose="020B0604020202090204" pitchFamily="34" charset="0"/>
              <a:buChar char="•"/>
            </a:pPr>
            <a:r>
              <a:rPr lang="en-US" altLang="zh-CN" sz="1600" dirty="0">
                <a:solidFill>
                  <a:schemeClr val="tx1">
                    <a:lumMod val="75000"/>
                    <a:lumOff val="25000"/>
                  </a:schemeClr>
                </a:solidFill>
                <a:latin typeface="+mj-lt"/>
                <a:ea typeface="微软雅黑" panose="020B0503020204020204" pitchFamily="34" charset="-122"/>
                <a:cs typeface="Segoe UI Light" charset="0"/>
                <a:sym typeface="Arial" panose="020B0604020202090204" pitchFamily="34" charset="0"/>
              </a:rPr>
              <a:t>Reference words</a:t>
            </a:r>
          </a:p>
          <a:p>
            <a:pPr marL="285750" indent="-285750">
              <a:buFont typeface="Arial" panose="020B0604020202090204" pitchFamily="34" charset="0"/>
              <a:buChar char="•"/>
            </a:pPr>
            <a:r>
              <a:rPr lang="en-US" altLang="zh-CN" sz="1600" dirty="0">
                <a:solidFill>
                  <a:schemeClr val="tx1">
                    <a:lumMod val="75000"/>
                    <a:lumOff val="25000"/>
                  </a:schemeClr>
                </a:solidFill>
                <a:latin typeface="+mj-lt"/>
                <a:ea typeface="微软雅黑" panose="020B0503020204020204" pitchFamily="34" charset="-122"/>
                <a:cs typeface="Segoe UI Light" charset="0"/>
                <a:sym typeface="Arial" panose="020B0604020202090204" pitchFamily="34" charset="0"/>
              </a:rPr>
              <a:t>Word analysis</a:t>
            </a:r>
          </a:p>
          <a:p>
            <a:pPr marL="285750" indent="-285750">
              <a:buFont typeface="Arial" panose="020B0604020202090204" pitchFamily="34" charset="0"/>
              <a:buChar char="•"/>
            </a:pPr>
            <a:r>
              <a:rPr lang="en-US" altLang="zh-CN" sz="1600" dirty="0">
                <a:solidFill>
                  <a:schemeClr val="tx1">
                    <a:lumMod val="75000"/>
                    <a:lumOff val="25000"/>
                  </a:schemeClr>
                </a:solidFill>
                <a:latin typeface="+mj-lt"/>
                <a:ea typeface="微软雅黑" panose="020B0503020204020204" pitchFamily="34" charset="-122"/>
                <a:cs typeface="Segoe UI Light" charset="0"/>
                <a:sym typeface="Arial" panose="020B0604020202090204" pitchFamily="34" charset="0"/>
              </a:rPr>
              <a:t>Learner’s experience</a:t>
            </a:r>
          </a:p>
          <a:p>
            <a:pPr marL="285750" indent="-285750">
              <a:buFont typeface="Arial" panose="020B0604020202090204" pitchFamily="34" charset="0"/>
              <a:buChar char="•"/>
            </a:pPr>
            <a:r>
              <a:rPr lang="en-US" altLang="zh-CN" sz="1600" dirty="0">
                <a:solidFill>
                  <a:schemeClr val="tx1">
                    <a:lumMod val="75000"/>
                    <a:lumOff val="25000"/>
                  </a:schemeClr>
                </a:solidFill>
                <a:latin typeface="+mj-lt"/>
                <a:ea typeface="微软雅黑" panose="020B0503020204020204" pitchFamily="34" charset="-122"/>
                <a:cs typeface="Segoe UI Light" charset="0"/>
                <a:sym typeface="Arial" panose="020B0604020202090204" pitchFamily="34" charset="0"/>
              </a:rPr>
              <a:t>Common sense</a:t>
            </a:r>
          </a:p>
        </p:txBody>
      </p:sp>
      <p:sp>
        <p:nvSpPr>
          <p:cNvPr id="34" name="文本框 24"/>
          <p:cNvSpPr txBox="1"/>
          <p:nvPr/>
        </p:nvSpPr>
        <p:spPr>
          <a:xfrm>
            <a:off x="5607618" y="4291964"/>
            <a:ext cx="2621982" cy="755015"/>
          </a:xfrm>
          <a:prstGeom prst="rect">
            <a:avLst/>
          </a:prstGeom>
          <a:noFill/>
        </p:spPr>
        <p:txBody>
          <a:bodyPr anchor="ctr"/>
          <a:lstStyle/>
          <a:p>
            <a:pPr marL="285750" indent="-285750">
              <a:buFont typeface="Arial" panose="020B0604020202090204" pitchFamily="34" charset="0"/>
              <a:buChar char="•"/>
            </a:pPr>
            <a:r>
              <a:rPr lang="en-US" altLang="zh-CN" sz="1600" dirty="0">
                <a:solidFill>
                  <a:schemeClr val="tx1">
                    <a:lumMod val="75000"/>
                    <a:lumOff val="25000"/>
                  </a:schemeClr>
                </a:solidFill>
                <a:latin typeface="+mj-lt"/>
                <a:ea typeface="微软雅黑" panose="020B0503020204020204" pitchFamily="34" charset="-122"/>
                <a:cs typeface="Segoe UI Light" charset="0"/>
                <a:sym typeface="Arial" panose="020B0604020202090204" pitchFamily="34" charset="0"/>
              </a:rPr>
              <a:t>A systematic procedure (questioning)</a:t>
            </a:r>
          </a:p>
          <a:p>
            <a:pPr marL="285750" indent="-285750">
              <a:buFont typeface="Arial" panose="020B0604020202090204" pitchFamily="34" charset="0"/>
              <a:buChar char="•"/>
            </a:pPr>
            <a:r>
              <a:rPr lang="en-US" altLang="zh-CN" sz="1600" kern="0" dirty="0">
                <a:solidFill>
                  <a:schemeClr val="accent2">
                    <a:lumMod val="50000"/>
                  </a:schemeClr>
                </a:solidFill>
                <a:latin typeface="+mj-lt"/>
                <a:ea typeface="微软雅黑" panose="020B0503020204020204" pitchFamily="34" charset="-122"/>
                <a:cs typeface="Segoe UI Light" charset="0"/>
                <a:sym typeface="Arial" panose="020B0604020202090204" pitchFamily="34" charset="0"/>
              </a:rPr>
              <a:t>Dependent on teacher’s choice of questions</a:t>
            </a:r>
          </a:p>
        </p:txBody>
      </p:sp>
      <p:sp>
        <p:nvSpPr>
          <p:cNvPr id="35" name="文本框 24"/>
          <p:cNvSpPr txBox="1"/>
          <p:nvPr/>
        </p:nvSpPr>
        <p:spPr>
          <a:xfrm>
            <a:off x="7527493" y="1657985"/>
            <a:ext cx="3263537" cy="755015"/>
          </a:xfrm>
          <a:prstGeom prst="rect">
            <a:avLst/>
          </a:prstGeom>
          <a:noFill/>
        </p:spPr>
        <p:txBody>
          <a:bodyPr anchor="ctr"/>
          <a:lstStyle/>
          <a:p>
            <a:pPr marL="285750" indent="-285750">
              <a:buFont typeface="Arial" panose="020B0604020202090204" pitchFamily="34" charset="0"/>
              <a:buChar char="•"/>
            </a:pPr>
            <a:r>
              <a:rPr lang="en-US" altLang="zh-CN" sz="1600" kern="0" dirty="0">
                <a:solidFill>
                  <a:schemeClr val="tx1">
                    <a:lumMod val="75000"/>
                    <a:lumOff val="25000"/>
                  </a:schemeClr>
                </a:solidFill>
                <a:latin typeface="+mj-lt"/>
                <a:ea typeface="微软雅黑" panose="020B0503020204020204" pitchFamily="34" charset="-122"/>
                <a:cs typeface="Segoe UI Light" charset="0"/>
                <a:sym typeface="Arial" panose="020B0604020202090204" pitchFamily="34" charset="0"/>
              </a:rPr>
              <a:t>Trail-and-error approach: guessing- justification- elaboration</a:t>
            </a:r>
          </a:p>
          <a:p>
            <a:pPr marL="285750" indent="-285750">
              <a:buFont typeface="Arial" panose="020B0604020202090204" pitchFamily="34" charset="0"/>
              <a:buChar char="•"/>
            </a:pPr>
            <a:r>
              <a:rPr lang="en-US" altLang="zh-CN" sz="1600" kern="0" dirty="0">
                <a:solidFill>
                  <a:schemeClr val="tx1">
                    <a:lumMod val="75000"/>
                    <a:lumOff val="25000"/>
                  </a:schemeClr>
                </a:solidFill>
                <a:latin typeface="+mj-lt"/>
                <a:ea typeface="微软雅黑" panose="020B0503020204020204" pitchFamily="34" charset="-122"/>
                <a:cs typeface="Segoe UI Light" charset="0"/>
                <a:sym typeface="Arial" panose="020B0604020202090204" pitchFamily="34" charset="0"/>
              </a:rPr>
              <a:t>Give learners independence</a:t>
            </a:r>
          </a:p>
          <a:p>
            <a:pPr marL="285750" indent="-285750">
              <a:buFont typeface="Arial" panose="020B0604020202090204" pitchFamily="34" charset="0"/>
              <a:buChar char="•"/>
            </a:pPr>
            <a:endParaRPr lang="en-US" altLang="zh-CN" sz="1600" kern="0" dirty="0">
              <a:solidFill>
                <a:schemeClr val="tx1">
                  <a:lumMod val="75000"/>
                  <a:lumOff val="25000"/>
                </a:schemeClr>
              </a:solidFill>
              <a:latin typeface="+mj-lt"/>
              <a:ea typeface="微软雅黑" panose="020B0503020204020204" pitchFamily="34" charset="-122"/>
              <a:cs typeface="Segoe UI Light" charset="0"/>
              <a:sym typeface="Arial" panose="020B0604020202090204" pitchFamily="34" charset="0"/>
            </a:endParaRPr>
          </a:p>
        </p:txBody>
      </p:sp>
      <p:sp>
        <p:nvSpPr>
          <p:cNvPr id="36" name="文本框 24"/>
          <p:cNvSpPr txBox="1"/>
          <p:nvPr/>
        </p:nvSpPr>
        <p:spPr>
          <a:xfrm>
            <a:off x="8863409" y="4790440"/>
            <a:ext cx="3263537" cy="755015"/>
          </a:xfrm>
          <a:prstGeom prst="rect">
            <a:avLst/>
          </a:prstGeom>
          <a:noFill/>
        </p:spPr>
        <p:txBody>
          <a:bodyPr anchor="ctr"/>
          <a:lstStyle/>
          <a:p>
            <a:pPr marL="285750" indent="-285750">
              <a:buFont typeface="Arial" panose="020B0604020202090204" pitchFamily="34" charset="0"/>
              <a:buChar char="•"/>
            </a:pPr>
            <a:r>
              <a:rPr lang="en-US" altLang="zh-CN" sz="1600" kern="0" dirty="0">
                <a:solidFill>
                  <a:schemeClr val="tx1">
                    <a:lumMod val="75000"/>
                    <a:lumOff val="25000"/>
                  </a:schemeClr>
                </a:solidFill>
                <a:latin typeface="+mj-lt"/>
                <a:ea typeface="微软雅黑" panose="020B0503020204020204" pitchFamily="34" charset="-122"/>
                <a:cs typeface="Segoe UI Light" charset="0"/>
                <a:sym typeface="Arial" panose="020B0604020202090204" pitchFamily="34" charset="0"/>
              </a:rPr>
              <a:t>Word inference structured approach</a:t>
            </a:r>
          </a:p>
          <a:p>
            <a:pPr marL="285750" indent="-285750">
              <a:buFont typeface="Arial" panose="020B0604020202090204" pitchFamily="34" charset="0"/>
              <a:buChar char="•"/>
            </a:pPr>
            <a:r>
              <a:rPr lang="en-US" altLang="zh-CN" sz="1600" kern="0" dirty="0">
                <a:solidFill>
                  <a:schemeClr val="tx1">
                    <a:lumMod val="75000"/>
                    <a:lumOff val="25000"/>
                  </a:schemeClr>
                </a:solidFill>
                <a:latin typeface="+mj-lt"/>
                <a:ea typeface="微软雅黑" panose="020B0503020204020204" pitchFamily="34" charset="-122"/>
                <a:cs typeface="Segoe UI Light" charset="0"/>
                <a:sym typeface="Arial" panose="020B0604020202090204" pitchFamily="34" charset="0"/>
              </a:rPr>
              <a:t>Promote independent learning</a:t>
            </a:r>
          </a:p>
          <a:p>
            <a:pPr marL="285750" indent="-285750">
              <a:buFont typeface="Arial" panose="020B0604020202090204" pitchFamily="34" charset="0"/>
              <a:buChar char="•"/>
            </a:pPr>
            <a:r>
              <a:rPr lang="en-US" altLang="zh-CN" sz="1600" kern="0" dirty="0">
                <a:solidFill>
                  <a:schemeClr val="tx1">
                    <a:lumMod val="75000"/>
                    <a:lumOff val="25000"/>
                  </a:schemeClr>
                </a:solidFill>
                <a:latin typeface="+mj-lt"/>
                <a:ea typeface="微软雅黑" panose="020B0503020204020204" pitchFamily="34" charset="-122"/>
                <a:cs typeface="Segoe UI Light" charset="0"/>
                <a:sym typeface="Arial" panose="020B0604020202090204" pitchFamily="34" charset="0"/>
              </a:rPr>
              <a:t>Reduce dependence on external resources</a:t>
            </a:r>
          </a:p>
          <a:p>
            <a:pPr marL="285750" indent="-285750">
              <a:buFont typeface="Arial" panose="020B0604020202090204" pitchFamily="34" charset="0"/>
              <a:buChar char="•"/>
            </a:pPr>
            <a:endParaRPr lang="en-US" altLang="zh-CN" sz="1600" kern="0" dirty="0">
              <a:solidFill>
                <a:schemeClr val="tx1">
                  <a:lumMod val="75000"/>
                  <a:lumOff val="25000"/>
                </a:schemeClr>
              </a:solidFill>
              <a:latin typeface="+mj-lt"/>
              <a:ea typeface="微软雅黑" panose="020B0503020204020204" pitchFamily="34" charset="-122"/>
              <a:cs typeface="Segoe UI Light" charset="0"/>
              <a:sym typeface="Arial" panose="020B0604020202090204" pitchFamily="34" charset="0"/>
            </a:endParaRPr>
          </a:p>
        </p:txBody>
      </p:sp>
      <p:sp>
        <p:nvSpPr>
          <p:cNvPr id="37" name="文本框 24"/>
          <p:cNvSpPr txBox="1"/>
          <p:nvPr/>
        </p:nvSpPr>
        <p:spPr>
          <a:xfrm>
            <a:off x="1630552" y="4445001"/>
            <a:ext cx="3022033" cy="755015"/>
          </a:xfrm>
          <a:prstGeom prst="rect">
            <a:avLst/>
          </a:prstGeom>
          <a:noFill/>
        </p:spPr>
        <p:txBody>
          <a:bodyPr anchor="ctr"/>
          <a:lstStyle/>
          <a:p>
            <a:pPr marL="285750" indent="-285750">
              <a:buFont typeface="Arial" panose="020B0604020202090204" pitchFamily="34" charset="0"/>
              <a:buChar char="•"/>
            </a:pPr>
            <a:r>
              <a:rPr lang="en-US" altLang="zh-CN" sz="1600" dirty="0">
                <a:solidFill>
                  <a:schemeClr val="tx1">
                    <a:lumMod val="75000"/>
                    <a:lumOff val="25000"/>
                  </a:schemeClr>
                </a:solidFill>
                <a:latin typeface="+mj-lt"/>
                <a:ea typeface="微软雅黑" panose="020B0503020204020204" pitchFamily="34" charset="-122"/>
                <a:cs typeface="Segoe UI Light" charset="0"/>
                <a:sym typeface="Arial" panose="020B0604020202090204" pitchFamily="34" charset="0"/>
              </a:rPr>
              <a:t>Word elements</a:t>
            </a:r>
            <a:endParaRPr lang="en-US" altLang="zh-CN" sz="1600" kern="0" dirty="0">
              <a:solidFill>
                <a:schemeClr val="tx1">
                  <a:lumMod val="75000"/>
                  <a:lumOff val="25000"/>
                </a:schemeClr>
              </a:solidFill>
              <a:latin typeface="+mj-lt"/>
              <a:ea typeface="微软雅黑" panose="020B0503020204020204" pitchFamily="34" charset="-122"/>
              <a:cs typeface="Segoe UI Light" charset="0"/>
              <a:sym typeface="Arial" panose="020B0604020202090204" pitchFamily="34" charset="0"/>
            </a:endParaRPr>
          </a:p>
          <a:p>
            <a:pPr marL="285750" indent="-285750">
              <a:buFont typeface="Arial" panose="020B0604020202090204" pitchFamily="34" charset="0"/>
              <a:buChar char="•"/>
            </a:pPr>
            <a:r>
              <a:rPr lang="en-US" altLang="zh-CN" sz="1600" kern="0" dirty="0">
                <a:solidFill>
                  <a:schemeClr val="tx1">
                    <a:lumMod val="75000"/>
                    <a:lumOff val="25000"/>
                  </a:schemeClr>
                </a:solidFill>
                <a:latin typeface="+mj-lt"/>
                <a:ea typeface="微软雅黑" panose="020B0503020204020204" pitchFamily="34" charset="-122"/>
                <a:cs typeface="Segoe UI Light" charset="0"/>
                <a:sym typeface="Arial" panose="020B0604020202090204" pitchFamily="34" charset="0"/>
              </a:rPr>
              <a:t>Picture, diagrams and charts</a:t>
            </a:r>
          </a:p>
          <a:p>
            <a:pPr marL="285750" indent="-285750">
              <a:buFont typeface="Arial" panose="020B0604020202090204" pitchFamily="34" charset="0"/>
              <a:buChar char="•"/>
            </a:pPr>
            <a:r>
              <a:rPr lang="en-US" altLang="zh-CN" sz="1600" kern="0" dirty="0">
                <a:solidFill>
                  <a:schemeClr val="tx1">
                    <a:lumMod val="75000"/>
                    <a:lumOff val="25000"/>
                  </a:schemeClr>
                </a:solidFill>
                <a:latin typeface="+mj-lt"/>
                <a:ea typeface="微软雅黑" panose="020B0503020204020204" pitchFamily="34" charset="-122"/>
                <a:cs typeface="Segoe UI Light" charset="0"/>
                <a:sym typeface="Arial" panose="020B0604020202090204" pitchFamily="34" charset="0"/>
              </a:rPr>
              <a:t>Definition</a:t>
            </a:r>
          </a:p>
          <a:p>
            <a:pPr marL="285750" indent="-285750">
              <a:buFont typeface="Arial" panose="020B0604020202090204" pitchFamily="34" charset="0"/>
              <a:buChar char="•"/>
            </a:pPr>
            <a:r>
              <a:rPr lang="en-US" altLang="zh-CN" sz="1600" kern="0" dirty="0">
                <a:solidFill>
                  <a:schemeClr val="tx1">
                    <a:lumMod val="75000"/>
                    <a:lumOff val="25000"/>
                  </a:schemeClr>
                </a:solidFill>
                <a:latin typeface="+mj-lt"/>
                <a:ea typeface="微软雅黑" panose="020B0503020204020204" pitchFamily="34" charset="-122"/>
                <a:cs typeface="Segoe UI Light" charset="0"/>
                <a:sym typeface="Arial" panose="020B0604020202090204" pitchFamily="34" charset="0"/>
              </a:rPr>
              <a:t>Inference clues from discourse</a:t>
            </a:r>
          </a:p>
          <a:p>
            <a:pPr marL="285750" indent="-285750">
              <a:buFont typeface="Arial" panose="020B0604020202090204" pitchFamily="34" charset="0"/>
              <a:buChar char="•"/>
            </a:pPr>
            <a:r>
              <a:rPr lang="en-US" altLang="zh-CN" sz="1600" kern="0" dirty="0">
                <a:solidFill>
                  <a:schemeClr val="tx1">
                    <a:lumMod val="75000"/>
                    <a:lumOff val="25000"/>
                  </a:schemeClr>
                </a:solidFill>
                <a:latin typeface="+mj-lt"/>
                <a:ea typeface="微软雅黑" panose="020B0503020204020204" pitchFamily="34" charset="-122"/>
                <a:cs typeface="Segoe UI Light" charset="0"/>
                <a:sym typeface="Arial" panose="020B0604020202090204" pitchFamily="34" charset="0"/>
              </a:rPr>
              <a:t>Function of the words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nodePh="1">
                                  <p:stCondLst>
                                    <p:cond delay="0"/>
                                  </p:stCondLst>
                                  <p:endCondLst>
                                    <p:cond evt="begin" delay="0">
                                      <p:tn val="21"/>
                                    </p:cond>
                                  </p:end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animBg="1"/>
      <p:bldP spid="14" grpId="0" bldLvl="0" animBg="1"/>
      <p:bldP spid="16" grpId="0" bldLvl="0" animBg="1"/>
      <p:bldP spid="18" grpId="0" bldLvl="0" animBg="1"/>
      <p:bldP spid="19" grpId="0" bldLvl="0" animBg="1"/>
      <p:bldP spid="23" grpId="0" animBg="1"/>
      <p:bldP spid="24" grpId="0" animBg="1"/>
      <p:bldP spid="25" grpId="0"/>
      <p:bldP spid="10" grpId="0" animBg="1"/>
      <p:bldP spid="11" grpId="0" bldLvl="0" animBg="1"/>
      <p:bldP spid="13" grpId="0" bldLvl="0" animBg="1"/>
      <p:bldP spid="17" grpId="0" animBg="1"/>
      <p:bldP spid="20" grpId="0" animBg="1"/>
      <p:bldP spid="26" grpId="0"/>
      <p:bldP spid="30" grpId="0"/>
      <p:bldP spid="28" grpId="0"/>
      <p:bldP spid="32" grpId="0"/>
      <p:bldP spid="33" grpId="0"/>
      <p:bldP spid="34" grpId="0"/>
      <p:bldP spid="35"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38100" y="3827145"/>
            <a:ext cx="12240895" cy="21393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856614" y="1077595"/>
            <a:ext cx="4096400" cy="23971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5935344" y="1189990"/>
            <a:ext cx="5127625" cy="681355"/>
          </a:xfrm>
          <a:prstGeom prst="rect">
            <a:avLst/>
          </a:prstGeom>
          <a:noFill/>
        </p:spPr>
        <p:txBody>
          <a:bodyPr anchor="ctr"/>
          <a:lstStyle/>
          <a:p>
            <a:pPr algn="l" fontAlgn="auto">
              <a:lnSpc>
                <a:spcPct val="200000"/>
              </a:lnSpc>
            </a:pPr>
            <a:r>
              <a:rPr lang="en-US" altLang="zh-CN" sz="3200" noProof="0" dirty="0">
                <a:ln>
                  <a:noFill/>
                </a:ln>
                <a:solidFill>
                  <a:srgbClr val="080808"/>
                </a:solidFill>
                <a:uLnTx/>
                <a:uFillTx/>
                <a:latin typeface="Segoe UI Semibold" panose="020B0702040204020203" charset="0"/>
                <a:cs typeface="Segoe UI Semibold" panose="020B0702040204020203" charset="0"/>
                <a:sym typeface="+mn-ea"/>
              </a:rPr>
              <a:t>Dynamic assessment (DA)</a:t>
            </a:r>
            <a:endParaRPr kumimoji="0" lang="en-US" altLang="zh-CN" sz="3200" i="0" u="none" strike="noStrike" kern="0" cap="none" spc="0" normalizeH="0" baseline="0" noProof="0" dirty="0">
              <a:ln>
                <a:noFill/>
              </a:ln>
              <a:solidFill>
                <a:srgbClr val="080808"/>
              </a:solidFill>
              <a:effectLst/>
              <a:uLnTx/>
              <a:uFillTx/>
              <a:latin typeface="Segoe UI Semibold" panose="020B0702040204020203" charset="0"/>
              <a:cs typeface="Segoe UI Semibold" panose="020B0702040204020203" charset="0"/>
              <a:sym typeface="+mn-ea"/>
            </a:endParaRPr>
          </a:p>
        </p:txBody>
      </p:sp>
      <p:sp>
        <p:nvSpPr>
          <p:cNvPr id="31" name="文本框 30"/>
          <p:cNvSpPr txBox="1"/>
          <p:nvPr/>
        </p:nvSpPr>
        <p:spPr>
          <a:xfrm>
            <a:off x="5935345" y="2099945"/>
            <a:ext cx="5537200" cy="893445"/>
          </a:xfrm>
          <a:prstGeom prst="rect">
            <a:avLst/>
          </a:prstGeom>
          <a:noFill/>
        </p:spPr>
        <p:txBody>
          <a:bodyPr anchor="ctr"/>
          <a:lstStyle/>
          <a:p>
            <a:r>
              <a:rPr lang="en-US" sz="2000" i="1" dirty="0"/>
              <a:t>The merging of assessment and instruction into a single, cohesive activity designed to foster learner development (</a:t>
            </a:r>
            <a:r>
              <a:rPr lang="en-US" sz="2000" i="1" dirty="0" err="1"/>
              <a:t>Poehner</a:t>
            </a:r>
            <a:r>
              <a:rPr lang="en-US" sz="2000" i="1" dirty="0"/>
              <a:t>, 2008).</a:t>
            </a:r>
            <a:endParaRPr kumimoji="0" lang="en-US" altLang="zh-CN" sz="1600" i="1" u="none" strike="noStrike" kern="0" cap="none" spc="0" normalizeH="0" baseline="0" noProof="0" dirty="0">
              <a:ln>
                <a:noFill/>
              </a:ln>
              <a:solidFill>
                <a:schemeClr val="tx1">
                  <a:lumMod val="75000"/>
                  <a:lumOff val="25000"/>
                </a:schemeClr>
              </a:solidFill>
              <a:effectLst/>
              <a:uLnTx/>
              <a:uFillTx/>
              <a:latin typeface="+mn-ea"/>
              <a:cs typeface="Segoe UI Light" charset="0"/>
              <a:sym typeface="Arial" panose="020B0604020202090204" pitchFamily="34" charset="0"/>
            </a:endParaRPr>
          </a:p>
        </p:txBody>
      </p:sp>
      <p:sp>
        <p:nvSpPr>
          <p:cNvPr id="9" name="文本框 8"/>
          <p:cNvSpPr txBox="1"/>
          <p:nvPr/>
        </p:nvSpPr>
        <p:spPr>
          <a:xfrm>
            <a:off x="856615" y="3882226"/>
            <a:ext cx="5875655" cy="2084234"/>
          </a:xfrm>
          <a:prstGeom prst="rect">
            <a:avLst/>
          </a:prstGeom>
          <a:noFill/>
        </p:spPr>
        <p:txBody>
          <a:bodyPr anchor="ctr"/>
          <a:lstStyle/>
          <a:p>
            <a:pPr>
              <a:lnSpc>
                <a:spcPct val="107000"/>
              </a:lnSpc>
              <a:spcAft>
                <a:spcPts val="600"/>
              </a:spcAft>
            </a:pPr>
            <a:r>
              <a:rPr lang="en-US" sz="2000" b="1" dirty="0"/>
              <a:t>Studies on DA for L2 Vocabulary Learning</a:t>
            </a:r>
          </a:p>
          <a:p>
            <a:pPr marL="342900" indent="-342900">
              <a:lnSpc>
                <a:spcPct val="107000"/>
              </a:lnSpc>
              <a:spcAft>
                <a:spcPts val="600"/>
              </a:spcAft>
              <a:buFont typeface="Arial" panose="020B0604020202090204" pitchFamily="34" charset="0"/>
              <a:buChar char="•"/>
            </a:pPr>
            <a:r>
              <a:rPr lang="en-US" altLang="zh-CN" sz="2000" dirty="0">
                <a:ea typeface="DengXian" pitchFamily="2" charset="-122"/>
                <a:cs typeface="Calibri" panose="020F0702030404030204" pitchFamily="34" charset="0"/>
              </a:rPr>
              <a:t>Effective for vocabulary learning (</a:t>
            </a:r>
            <a:r>
              <a:rPr lang="en-US" altLang="zh-CN" sz="2000" dirty="0" err="1">
                <a:ea typeface="DengXian" pitchFamily="2" charset="-122"/>
                <a:cs typeface="Calibri" panose="020F0702030404030204" pitchFamily="34" charset="0"/>
              </a:rPr>
              <a:t>Andujar</a:t>
            </a:r>
            <a:r>
              <a:rPr lang="en-US" altLang="zh-CN" sz="2000" dirty="0">
                <a:ea typeface="DengXian" pitchFamily="2" charset="-122"/>
                <a:cs typeface="Calibri" panose="020F0702030404030204" pitchFamily="34" charset="0"/>
              </a:rPr>
              <a:t>, 2020; van der Veen, </a:t>
            </a:r>
            <a:r>
              <a:rPr lang="en-US" altLang="zh-CN" sz="2000" dirty="0" err="1">
                <a:ea typeface="DengXian" pitchFamily="2" charset="-122"/>
                <a:cs typeface="Calibri" panose="020F0702030404030204" pitchFamily="34" charset="0"/>
              </a:rPr>
              <a:t>Dobber</a:t>
            </a:r>
            <a:r>
              <a:rPr lang="en-US" altLang="zh-CN" sz="2000" dirty="0">
                <a:ea typeface="DengXian" pitchFamily="2" charset="-122"/>
                <a:cs typeface="Calibri" panose="020F0702030404030204" pitchFamily="34" charset="0"/>
              </a:rPr>
              <a:t>, &amp; van </a:t>
            </a:r>
            <a:r>
              <a:rPr lang="en-US" altLang="zh-CN" sz="2000" dirty="0" err="1">
                <a:ea typeface="DengXian" pitchFamily="2" charset="-122"/>
                <a:cs typeface="Calibri" panose="020F0702030404030204" pitchFamily="34" charset="0"/>
              </a:rPr>
              <a:t>Oers</a:t>
            </a:r>
            <a:r>
              <a:rPr lang="en-US" altLang="zh-CN" sz="2000" dirty="0">
                <a:ea typeface="DengXian" pitchFamily="2" charset="-122"/>
                <a:cs typeface="Calibri" panose="020F0702030404030204" pitchFamily="34" charset="0"/>
              </a:rPr>
              <a:t>, 2016)	</a:t>
            </a:r>
          </a:p>
          <a:p>
            <a:pPr marL="342900" indent="-342900">
              <a:lnSpc>
                <a:spcPct val="107000"/>
              </a:lnSpc>
              <a:spcAft>
                <a:spcPts val="600"/>
              </a:spcAft>
              <a:buFont typeface="Arial" panose="020B0604020202090204" pitchFamily="34" charset="0"/>
              <a:buChar char="•"/>
            </a:pPr>
            <a:r>
              <a:rPr lang="en-US" altLang="zh-CN" sz="2000" dirty="0">
                <a:ea typeface="DengXian" pitchFamily="2" charset="-122"/>
                <a:cs typeface="Calibri" panose="020F0702030404030204" pitchFamily="34" charset="0"/>
              </a:rPr>
              <a:t>Assists learners with understanding unknown words in context (</a:t>
            </a:r>
            <a:r>
              <a:rPr lang="en-US" altLang="zh-CN" sz="2000" dirty="0" err="1">
                <a:ea typeface="DengXian" pitchFamily="2" charset="-122"/>
                <a:cs typeface="Calibri" panose="020F0702030404030204" pitchFamily="34" charset="0"/>
              </a:rPr>
              <a:t>Ebadi</a:t>
            </a:r>
            <a:r>
              <a:rPr lang="en-US" altLang="zh-CN" sz="2000" dirty="0">
                <a:ea typeface="DengXian" pitchFamily="2" charset="-122"/>
                <a:cs typeface="Calibri" panose="020F0702030404030204" pitchFamily="34" charset="0"/>
              </a:rPr>
              <a:t> et al., 2018; </a:t>
            </a:r>
            <a:r>
              <a:rPr lang="en-US" altLang="zh-CN" sz="2000" dirty="0" err="1">
                <a:ea typeface="DengXian" pitchFamily="2" charset="-122"/>
                <a:cs typeface="Calibri" panose="020F0702030404030204" pitchFamily="34" charset="0"/>
              </a:rPr>
              <a:t>Rassaei</a:t>
            </a:r>
            <a:r>
              <a:rPr lang="en-US" altLang="zh-CN" sz="2000" dirty="0">
                <a:ea typeface="DengXian" pitchFamily="2" charset="-122"/>
                <a:cs typeface="Calibri" panose="020F0702030404030204" pitchFamily="34" charset="0"/>
              </a:rPr>
              <a:t>, 2020)</a:t>
            </a:r>
          </a:p>
        </p:txBody>
      </p:sp>
      <p:sp>
        <p:nvSpPr>
          <p:cNvPr id="11" name="文本框 10"/>
          <p:cNvSpPr txBox="1"/>
          <p:nvPr/>
        </p:nvSpPr>
        <p:spPr>
          <a:xfrm>
            <a:off x="7043647" y="3882226"/>
            <a:ext cx="4847771" cy="2084233"/>
          </a:xfrm>
          <a:prstGeom prst="rect">
            <a:avLst/>
          </a:prstGeom>
          <a:noFill/>
        </p:spPr>
        <p:txBody>
          <a:bodyPr anchor="ctr"/>
          <a:lstStyle/>
          <a:p>
            <a:pPr>
              <a:lnSpc>
                <a:spcPct val="107000"/>
              </a:lnSpc>
              <a:spcAft>
                <a:spcPts val="600"/>
              </a:spcAft>
            </a:pPr>
            <a:r>
              <a:rPr lang="en-US" altLang="zh-CN" sz="2000" b="1" dirty="0">
                <a:ea typeface="DengXian" pitchFamily="2" charset="-122"/>
                <a:cs typeface="Calibri" panose="020F0702030404030204" pitchFamily="34" charset="0"/>
              </a:rPr>
              <a:t>Limitations in DA Application</a:t>
            </a:r>
          </a:p>
          <a:p>
            <a:pPr marL="342900" indent="-342900">
              <a:lnSpc>
                <a:spcPct val="107000"/>
              </a:lnSpc>
              <a:spcAft>
                <a:spcPts val="600"/>
              </a:spcAft>
              <a:buFont typeface="Arial" panose="020B0604020202090204" pitchFamily="34" charset="0"/>
              <a:buChar char="•"/>
            </a:pPr>
            <a:r>
              <a:rPr lang="en-US" altLang="zh-CN" sz="2000" dirty="0">
                <a:ea typeface="DengXian" pitchFamily="2" charset="-122"/>
                <a:cs typeface="Calibri" panose="020F0702030404030204" pitchFamily="34" charset="0"/>
              </a:rPr>
              <a:t>Time, resources, and support constraints	</a:t>
            </a:r>
          </a:p>
          <a:p>
            <a:pPr marL="342900" indent="-342900">
              <a:lnSpc>
                <a:spcPct val="107000"/>
              </a:lnSpc>
              <a:spcAft>
                <a:spcPts val="600"/>
              </a:spcAft>
              <a:buFont typeface="Arial" panose="020B0604020202090204" pitchFamily="34" charset="0"/>
              <a:buChar char="•"/>
            </a:pPr>
            <a:r>
              <a:rPr lang="en-US" altLang="zh-CN" sz="2000" dirty="0">
                <a:ea typeface="DengXian" pitchFamily="2" charset="-122"/>
                <a:cs typeface="Calibri" panose="020F0702030404030204" pitchFamily="34" charset="0"/>
              </a:rPr>
              <a:t>Teachers struggle to deliver individual interactions in classroom settings (Davin &amp; Donato, 2013)</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911" y="1408176"/>
            <a:ext cx="1901444" cy="1901444"/>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6651" y="1408176"/>
            <a:ext cx="1846363" cy="1846363"/>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architectural-design-architecture-building-462335"/>
          <p:cNvPicPr>
            <a:picLocks noChangeAspect="1"/>
          </p:cNvPicPr>
          <p:nvPr/>
        </p:nvPicPr>
        <p:blipFill>
          <a:blip r:embed="rId3"/>
          <a:srcRect l="37109" r="29564"/>
          <a:stretch>
            <a:fillRect/>
          </a:stretch>
        </p:blipFill>
        <p:spPr>
          <a:xfrm flipH="1">
            <a:off x="9618345" y="-16510"/>
            <a:ext cx="2590800" cy="6891655"/>
          </a:xfrm>
          <a:prstGeom prst="rect">
            <a:avLst/>
          </a:prstGeom>
        </p:spPr>
      </p:pic>
      <p:pic>
        <p:nvPicPr>
          <p:cNvPr id="3" name="图片 2" descr="c7aa98dc542ad904ad6b182d00ccb98f"/>
          <p:cNvPicPr>
            <a:picLocks noChangeAspect="1"/>
          </p:cNvPicPr>
          <p:nvPr/>
        </p:nvPicPr>
        <p:blipFill>
          <a:blip r:embed="rId4"/>
          <a:stretch>
            <a:fillRect/>
          </a:stretch>
        </p:blipFill>
        <p:spPr>
          <a:xfrm>
            <a:off x="846224" y="1376096"/>
            <a:ext cx="3771900" cy="3166745"/>
          </a:xfrm>
          <a:prstGeom prst="rect">
            <a:avLst/>
          </a:prstGeom>
        </p:spPr>
      </p:pic>
      <p:pic>
        <p:nvPicPr>
          <p:cNvPr id="4" name="图片 3" descr="black-black-and-white-blur-6350"/>
          <p:cNvPicPr>
            <a:picLocks noChangeAspect="1"/>
          </p:cNvPicPr>
          <p:nvPr/>
        </p:nvPicPr>
        <p:blipFill>
          <a:blip r:embed="rId5"/>
          <a:stretch>
            <a:fillRect/>
          </a:stretch>
        </p:blipFill>
        <p:spPr>
          <a:xfrm>
            <a:off x="969414" y="1512621"/>
            <a:ext cx="3525520" cy="1980565"/>
          </a:xfrm>
          <a:prstGeom prst="rect">
            <a:avLst/>
          </a:prstGeom>
        </p:spPr>
      </p:pic>
      <p:grpSp>
        <p:nvGrpSpPr>
          <p:cNvPr id="6" name="组合 5"/>
          <p:cNvGrpSpPr/>
          <p:nvPr/>
        </p:nvGrpSpPr>
        <p:grpSpPr>
          <a:xfrm>
            <a:off x="5550933" y="1376096"/>
            <a:ext cx="1248653" cy="3068063"/>
            <a:chOff x="4397" y="4583"/>
            <a:chExt cx="1888" cy="4639"/>
          </a:xfrm>
        </p:grpSpPr>
        <p:sp>
          <p:nvSpPr>
            <p:cNvPr id="7" name="椭圆 6"/>
            <p:cNvSpPr/>
            <p:nvPr/>
          </p:nvSpPr>
          <p:spPr>
            <a:xfrm>
              <a:off x="4397" y="4583"/>
              <a:ext cx="1108" cy="1108"/>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20"/>
            <p:cNvSpPr>
              <a:spLocks noEditPoints="1"/>
            </p:cNvSpPr>
            <p:nvPr/>
          </p:nvSpPr>
          <p:spPr bwMode="auto">
            <a:xfrm>
              <a:off x="5787" y="8826"/>
              <a:ext cx="498" cy="396"/>
            </a:xfrm>
            <a:custGeom>
              <a:avLst/>
              <a:gdLst>
                <a:gd name="T0" fmla="*/ 166 w 184"/>
                <a:gd name="T1" fmla="*/ 4 h 146"/>
                <a:gd name="T2" fmla="*/ 136 w 184"/>
                <a:gd name="T3" fmla="*/ 35 h 146"/>
                <a:gd name="T4" fmla="*/ 136 w 184"/>
                <a:gd name="T5" fmla="*/ 17 h 146"/>
                <a:gd name="T6" fmla="*/ 120 w 184"/>
                <a:gd name="T7" fmla="*/ 1 h 146"/>
                <a:gd name="T8" fmla="*/ 16 w 184"/>
                <a:gd name="T9" fmla="*/ 1 h 146"/>
                <a:gd name="T10" fmla="*/ 0 w 184"/>
                <a:gd name="T11" fmla="*/ 17 h 146"/>
                <a:gd name="T12" fmla="*/ 0 w 184"/>
                <a:gd name="T13" fmla="*/ 129 h 146"/>
                <a:gd name="T14" fmla="*/ 16 w 184"/>
                <a:gd name="T15" fmla="*/ 145 h 146"/>
                <a:gd name="T16" fmla="*/ 120 w 184"/>
                <a:gd name="T17" fmla="*/ 145 h 146"/>
                <a:gd name="T18" fmla="*/ 136 w 184"/>
                <a:gd name="T19" fmla="*/ 129 h 146"/>
                <a:gd name="T20" fmla="*/ 136 w 184"/>
                <a:gd name="T21" fmla="*/ 110 h 146"/>
                <a:gd name="T22" fmla="*/ 166 w 184"/>
                <a:gd name="T23" fmla="*/ 142 h 146"/>
                <a:gd name="T24" fmla="*/ 184 w 184"/>
                <a:gd name="T25" fmla="*/ 142 h 146"/>
                <a:gd name="T26" fmla="*/ 184 w 184"/>
                <a:gd name="T27" fmla="*/ 4 h 146"/>
                <a:gd name="T28" fmla="*/ 166 w 184"/>
                <a:gd name="T29" fmla="*/ 4 h 146"/>
                <a:gd name="T30" fmla="*/ 128 w 184"/>
                <a:gd name="T31" fmla="*/ 92 h 146"/>
                <a:gd name="T32" fmla="*/ 128 w 184"/>
                <a:gd name="T33" fmla="*/ 129 h 146"/>
                <a:gd name="T34" fmla="*/ 120 w 184"/>
                <a:gd name="T35" fmla="*/ 137 h 146"/>
                <a:gd name="T36" fmla="*/ 16 w 184"/>
                <a:gd name="T37" fmla="*/ 137 h 146"/>
                <a:gd name="T38" fmla="*/ 8 w 184"/>
                <a:gd name="T39" fmla="*/ 129 h 146"/>
                <a:gd name="T40" fmla="*/ 8 w 184"/>
                <a:gd name="T41" fmla="*/ 17 h 146"/>
                <a:gd name="T42" fmla="*/ 16 w 184"/>
                <a:gd name="T43" fmla="*/ 9 h 146"/>
                <a:gd name="T44" fmla="*/ 120 w 184"/>
                <a:gd name="T45" fmla="*/ 9 h 146"/>
                <a:gd name="T46" fmla="*/ 128 w 184"/>
                <a:gd name="T47" fmla="*/ 17 h 146"/>
                <a:gd name="T48" fmla="*/ 128 w 184"/>
                <a:gd name="T49" fmla="*/ 54 h 146"/>
                <a:gd name="T50" fmla="*/ 176 w 184"/>
                <a:gd name="T51" fmla="*/ 7 h 146"/>
                <a:gd name="T52" fmla="*/ 176 w 184"/>
                <a:gd name="T53" fmla="*/ 139 h 146"/>
                <a:gd name="T54" fmla="*/ 128 w 184"/>
                <a:gd name="T55" fmla="*/ 9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146">
                  <a:moveTo>
                    <a:pt x="166" y="4"/>
                  </a:moveTo>
                  <a:cubicBezTo>
                    <a:pt x="136" y="35"/>
                    <a:pt x="136" y="35"/>
                    <a:pt x="136" y="35"/>
                  </a:cubicBezTo>
                  <a:cubicBezTo>
                    <a:pt x="136" y="17"/>
                    <a:pt x="136" y="17"/>
                    <a:pt x="136" y="17"/>
                  </a:cubicBezTo>
                  <a:cubicBezTo>
                    <a:pt x="136" y="8"/>
                    <a:pt x="129" y="1"/>
                    <a:pt x="120" y="1"/>
                  </a:cubicBezTo>
                  <a:cubicBezTo>
                    <a:pt x="16" y="1"/>
                    <a:pt x="16" y="1"/>
                    <a:pt x="16" y="1"/>
                  </a:cubicBezTo>
                  <a:cubicBezTo>
                    <a:pt x="7" y="1"/>
                    <a:pt x="0" y="8"/>
                    <a:pt x="0" y="17"/>
                  </a:cubicBezTo>
                  <a:cubicBezTo>
                    <a:pt x="0" y="129"/>
                    <a:pt x="0" y="129"/>
                    <a:pt x="0" y="129"/>
                  </a:cubicBezTo>
                  <a:cubicBezTo>
                    <a:pt x="0" y="138"/>
                    <a:pt x="7" y="145"/>
                    <a:pt x="16" y="145"/>
                  </a:cubicBezTo>
                  <a:cubicBezTo>
                    <a:pt x="120" y="145"/>
                    <a:pt x="120" y="145"/>
                    <a:pt x="120" y="145"/>
                  </a:cubicBezTo>
                  <a:cubicBezTo>
                    <a:pt x="129" y="145"/>
                    <a:pt x="136" y="138"/>
                    <a:pt x="136" y="129"/>
                  </a:cubicBezTo>
                  <a:cubicBezTo>
                    <a:pt x="136" y="110"/>
                    <a:pt x="136" y="110"/>
                    <a:pt x="136" y="110"/>
                  </a:cubicBezTo>
                  <a:cubicBezTo>
                    <a:pt x="166" y="142"/>
                    <a:pt x="166" y="142"/>
                    <a:pt x="166" y="142"/>
                  </a:cubicBezTo>
                  <a:cubicBezTo>
                    <a:pt x="171" y="146"/>
                    <a:pt x="179" y="146"/>
                    <a:pt x="184" y="142"/>
                  </a:cubicBezTo>
                  <a:cubicBezTo>
                    <a:pt x="184" y="4"/>
                    <a:pt x="184" y="4"/>
                    <a:pt x="184" y="4"/>
                  </a:cubicBezTo>
                  <a:cubicBezTo>
                    <a:pt x="179" y="0"/>
                    <a:pt x="171" y="0"/>
                    <a:pt x="166" y="4"/>
                  </a:cubicBezTo>
                  <a:close/>
                  <a:moveTo>
                    <a:pt x="128" y="92"/>
                  </a:moveTo>
                  <a:cubicBezTo>
                    <a:pt x="128" y="129"/>
                    <a:pt x="128" y="129"/>
                    <a:pt x="128" y="129"/>
                  </a:cubicBezTo>
                  <a:cubicBezTo>
                    <a:pt x="128" y="133"/>
                    <a:pt x="124" y="137"/>
                    <a:pt x="120" y="137"/>
                  </a:cubicBezTo>
                  <a:cubicBezTo>
                    <a:pt x="16" y="137"/>
                    <a:pt x="16" y="137"/>
                    <a:pt x="16" y="137"/>
                  </a:cubicBezTo>
                  <a:cubicBezTo>
                    <a:pt x="12" y="137"/>
                    <a:pt x="8" y="133"/>
                    <a:pt x="8" y="129"/>
                  </a:cubicBezTo>
                  <a:cubicBezTo>
                    <a:pt x="8" y="17"/>
                    <a:pt x="8" y="17"/>
                    <a:pt x="8" y="17"/>
                  </a:cubicBezTo>
                  <a:cubicBezTo>
                    <a:pt x="8" y="13"/>
                    <a:pt x="12" y="9"/>
                    <a:pt x="16" y="9"/>
                  </a:cubicBezTo>
                  <a:cubicBezTo>
                    <a:pt x="120" y="9"/>
                    <a:pt x="120" y="9"/>
                    <a:pt x="120" y="9"/>
                  </a:cubicBezTo>
                  <a:cubicBezTo>
                    <a:pt x="124" y="9"/>
                    <a:pt x="128" y="13"/>
                    <a:pt x="128" y="17"/>
                  </a:cubicBezTo>
                  <a:cubicBezTo>
                    <a:pt x="128" y="54"/>
                    <a:pt x="128" y="54"/>
                    <a:pt x="128" y="54"/>
                  </a:cubicBezTo>
                  <a:cubicBezTo>
                    <a:pt x="140" y="42"/>
                    <a:pt x="161" y="22"/>
                    <a:pt x="176" y="7"/>
                  </a:cubicBezTo>
                  <a:cubicBezTo>
                    <a:pt x="176" y="7"/>
                    <a:pt x="176" y="139"/>
                    <a:pt x="176" y="139"/>
                  </a:cubicBezTo>
                  <a:cubicBezTo>
                    <a:pt x="161" y="125"/>
                    <a:pt x="140" y="104"/>
                    <a:pt x="128" y="92"/>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8" name="椭圆 7"/>
          <p:cNvSpPr/>
          <p:nvPr/>
        </p:nvSpPr>
        <p:spPr>
          <a:xfrm>
            <a:off x="5571491" y="3031966"/>
            <a:ext cx="703580" cy="703580"/>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Freeform 26"/>
          <p:cNvSpPr>
            <a:spLocks noEditPoints="1"/>
          </p:cNvSpPr>
          <p:nvPr/>
        </p:nvSpPr>
        <p:spPr bwMode="auto">
          <a:xfrm>
            <a:off x="5764531" y="1594961"/>
            <a:ext cx="318135" cy="295275"/>
          </a:xfrm>
          <a:custGeom>
            <a:avLst/>
            <a:gdLst>
              <a:gd name="T0" fmla="*/ 184 w 185"/>
              <a:gd name="T1" fmla="*/ 64 h 172"/>
              <a:gd name="T2" fmla="*/ 179 w 185"/>
              <a:gd name="T3" fmla="*/ 60 h 172"/>
              <a:gd name="T4" fmla="*/ 117 w 185"/>
              <a:gd name="T5" fmla="*/ 60 h 172"/>
              <a:gd name="T6" fmla="*/ 98 w 185"/>
              <a:gd name="T7" fmla="*/ 4 h 172"/>
              <a:gd name="T8" fmla="*/ 93 w 185"/>
              <a:gd name="T9" fmla="*/ 0 h 172"/>
              <a:gd name="T10" fmla="*/ 93 w 185"/>
              <a:gd name="T11" fmla="*/ 0 h 172"/>
              <a:gd name="T12" fmla="*/ 86 w 185"/>
              <a:gd name="T13" fmla="*/ 4 h 172"/>
              <a:gd name="T14" fmla="*/ 68 w 185"/>
              <a:gd name="T15" fmla="*/ 60 h 172"/>
              <a:gd name="T16" fmla="*/ 7 w 185"/>
              <a:gd name="T17" fmla="*/ 60 h 172"/>
              <a:gd name="T18" fmla="*/ 1 w 185"/>
              <a:gd name="T19" fmla="*/ 64 h 172"/>
              <a:gd name="T20" fmla="*/ 4 w 185"/>
              <a:gd name="T21" fmla="*/ 71 h 172"/>
              <a:gd name="T22" fmla="*/ 50 w 185"/>
              <a:gd name="T23" fmla="*/ 108 h 172"/>
              <a:gd name="T24" fmla="*/ 33 w 185"/>
              <a:gd name="T25" fmla="*/ 164 h 172"/>
              <a:gd name="T26" fmla="*/ 35 w 185"/>
              <a:gd name="T27" fmla="*/ 171 h 172"/>
              <a:gd name="T28" fmla="*/ 43 w 185"/>
              <a:gd name="T29" fmla="*/ 171 h 172"/>
              <a:gd name="T30" fmla="*/ 93 w 185"/>
              <a:gd name="T31" fmla="*/ 135 h 172"/>
              <a:gd name="T32" fmla="*/ 143 w 185"/>
              <a:gd name="T33" fmla="*/ 171 h 172"/>
              <a:gd name="T34" fmla="*/ 147 w 185"/>
              <a:gd name="T35" fmla="*/ 172 h 172"/>
              <a:gd name="T36" fmla="*/ 150 w 185"/>
              <a:gd name="T37" fmla="*/ 171 h 172"/>
              <a:gd name="T38" fmla="*/ 152 w 185"/>
              <a:gd name="T39" fmla="*/ 164 h 172"/>
              <a:gd name="T40" fmla="*/ 132 w 185"/>
              <a:gd name="T41" fmla="*/ 108 h 172"/>
              <a:gd name="T42" fmla="*/ 182 w 185"/>
              <a:gd name="T43" fmla="*/ 71 h 172"/>
              <a:gd name="T44" fmla="*/ 184 w 185"/>
              <a:gd name="T45" fmla="*/ 64 h 172"/>
              <a:gd name="T46" fmla="*/ 128 w 185"/>
              <a:gd name="T47" fmla="*/ 102 h 172"/>
              <a:gd name="T48" fmla="*/ 125 w 185"/>
              <a:gd name="T49" fmla="*/ 111 h 172"/>
              <a:gd name="T50" fmla="*/ 145 w 185"/>
              <a:gd name="T51" fmla="*/ 164 h 172"/>
              <a:gd name="T52" fmla="*/ 97 w 185"/>
              <a:gd name="T53" fmla="*/ 129 h 172"/>
              <a:gd name="T54" fmla="*/ 88 w 185"/>
              <a:gd name="T55" fmla="*/ 129 h 172"/>
              <a:gd name="T56" fmla="*/ 41 w 185"/>
              <a:gd name="T57" fmla="*/ 164 h 172"/>
              <a:gd name="T58" fmla="*/ 56 w 185"/>
              <a:gd name="T59" fmla="*/ 111 h 172"/>
              <a:gd name="T60" fmla="*/ 55 w 185"/>
              <a:gd name="T61" fmla="*/ 102 h 172"/>
              <a:gd name="T62" fmla="*/ 12 w 185"/>
              <a:gd name="T63" fmla="*/ 68 h 172"/>
              <a:gd name="T64" fmla="*/ 67 w 185"/>
              <a:gd name="T65" fmla="*/ 68 h 172"/>
              <a:gd name="T66" fmla="*/ 75 w 185"/>
              <a:gd name="T67" fmla="*/ 62 h 172"/>
              <a:gd name="T68" fmla="*/ 92 w 185"/>
              <a:gd name="T69" fmla="*/ 8 h 172"/>
              <a:gd name="T70" fmla="*/ 110 w 185"/>
              <a:gd name="T71" fmla="*/ 62 h 172"/>
              <a:gd name="T72" fmla="*/ 118 w 185"/>
              <a:gd name="T73" fmla="*/ 68 h 172"/>
              <a:gd name="T74" fmla="*/ 175 w 185"/>
              <a:gd name="T75" fmla="*/ 68 h 172"/>
              <a:gd name="T76" fmla="*/ 128 w 185"/>
              <a:gd name="T77" fmla="*/ 10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5" h="172">
                <a:moveTo>
                  <a:pt x="184" y="64"/>
                </a:moveTo>
                <a:cubicBezTo>
                  <a:pt x="184" y="62"/>
                  <a:pt x="181" y="60"/>
                  <a:pt x="179" y="60"/>
                </a:cubicBezTo>
                <a:cubicBezTo>
                  <a:pt x="117" y="60"/>
                  <a:pt x="117" y="60"/>
                  <a:pt x="117" y="60"/>
                </a:cubicBezTo>
                <a:cubicBezTo>
                  <a:pt x="98" y="4"/>
                  <a:pt x="98" y="4"/>
                  <a:pt x="98" y="4"/>
                </a:cubicBezTo>
                <a:cubicBezTo>
                  <a:pt x="97" y="2"/>
                  <a:pt x="96" y="0"/>
                  <a:pt x="93" y="0"/>
                </a:cubicBezTo>
                <a:cubicBezTo>
                  <a:pt x="93" y="0"/>
                  <a:pt x="93" y="0"/>
                  <a:pt x="93" y="0"/>
                </a:cubicBezTo>
                <a:cubicBezTo>
                  <a:pt x="90" y="0"/>
                  <a:pt x="87" y="2"/>
                  <a:pt x="86" y="4"/>
                </a:cubicBezTo>
                <a:cubicBezTo>
                  <a:pt x="68" y="60"/>
                  <a:pt x="68" y="60"/>
                  <a:pt x="68" y="60"/>
                </a:cubicBezTo>
                <a:cubicBezTo>
                  <a:pt x="7" y="60"/>
                  <a:pt x="7" y="60"/>
                  <a:pt x="7" y="60"/>
                </a:cubicBezTo>
                <a:cubicBezTo>
                  <a:pt x="4" y="60"/>
                  <a:pt x="2" y="62"/>
                  <a:pt x="1" y="64"/>
                </a:cubicBezTo>
                <a:cubicBezTo>
                  <a:pt x="0" y="67"/>
                  <a:pt x="1" y="70"/>
                  <a:pt x="4" y="71"/>
                </a:cubicBezTo>
                <a:cubicBezTo>
                  <a:pt x="50" y="108"/>
                  <a:pt x="50" y="108"/>
                  <a:pt x="50" y="108"/>
                </a:cubicBezTo>
                <a:cubicBezTo>
                  <a:pt x="33" y="164"/>
                  <a:pt x="33" y="164"/>
                  <a:pt x="33" y="164"/>
                </a:cubicBezTo>
                <a:cubicBezTo>
                  <a:pt x="32" y="167"/>
                  <a:pt x="33" y="169"/>
                  <a:pt x="35" y="171"/>
                </a:cubicBezTo>
                <a:cubicBezTo>
                  <a:pt x="38" y="172"/>
                  <a:pt x="41" y="172"/>
                  <a:pt x="43" y="171"/>
                </a:cubicBezTo>
                <a:cubicBezTo>
                  <a:pt x="93" y="135"/>
                  <a:pt x="93" y="135"/>
                  <a:pt x="93" y="135"/>
                </a:cubicBezTo>
                <a:cubicBezTo>
                  <a:pt x="143" y="171"/>
                  <a:pt x="143" y="171"/>
                  <a:pt x="143" y="171"/>
                </a:cubicBezTo>
                <a:cubicBezTo>
                  <a:pt x="144" y="171"/>
                  <a:pt x="145" y="172"/>
                  <a:pt x="147" y="172"/>
                </a:cubicBezTo>
                <a:cubicBezTo>
                  <a:pt x="148" y="172"/>
                  <a:pt x="149" y="171"/>
                  <a:pt x="150" y="171"/>
                </a:cubicBezTo>
                <a:cubicBezTo>
                  <a:pt x="152" y="169"/>
                  <a:pt x="153" y="166"/>
                  <a:pt x="152" y="164"/>
                </a:cubicBezTo>
                <a:cubicBezTo>
                  <a:pt x="132" y="108"/>
                  <a:pt x="132" y="108"/>
                  <a:pt x="132" y="108"/>
                </a:cubicBezTo>
                <a:cubicBezTo>
                  <a:pt x="182" y="71"/>
                  <a:pt x="182" y="71"/>
                  <a:pt x="182" y="71"/>
                </a:cubicBezTo>
                <a:cubicBezTo>
                  <a:pt x="184" y="70"/>
                  <a:pt x="185" y="67"/>
                  <a:pt x="184" y="64"/>
                </a:cubicBezTo>
                <a:close/>
                <a:moveTo>
                  <a:pt x="128" y="102"/>
                </a:moveTo>
                <a:cubicBezTo>
                  <a:pt x="125" y="104"/>
                  <a:pt x="124" y="107"/>
                  <a:pt x="125" y="111"/>
                </a:cubicBezTo>
                <a:cubicBezTo>
                  <a:pt x="145" y="164"/>
                  <a:pt x="145" y="164"/>
                  <a:pt x="145" y="164"/>
                </a:cubicBezTo>
                <a:cubicBezTo>
                  <a:pt x="97" y="129"/>
                  <a:pt x="97" y="129"/>
                  <a:pt x="97" y="129"/>
                </a:cubicBezTo>
                <a:cubicBezTo>
                  <a:pt x="94" y="127"/>
                  <a:pt x="91" y="127"/>
                  <a:pt x="88" y="129"/>
                </a:cubicBezTo>
                <a:cubicBezTo>
                  <a:pt x="41" y="164"/>
                  <a:pt x="41" y="164"/>
                  <a:pt x="41" y="164"/>
                </a:cubicBezTo>
                <a:cubicBezTo>
                  <a:pt x="56" y="111"/>
                  <a:pt x="56" y="111"/>
                  <a:pt x="56" y="111"/>
                </a:cubicBezTo>
                <a:cubicBezTo>
                  <a:pt x="57" y="108"/>
                  <a:pt x="57" y="104"/>
                  <a:pt x="55" y="102"/>
                </a:cubicBezTo>
                <a:cubicBezTo>
                  <a:pt x="12" y="68"/>
                  <a:pt x="12" y="68"/>
                  <a:pt x="12" y="68"/>
                </a:cubicBezTo>
                <a:cubicBezTo>
                  <a:pt x="67" y="68"/>
                  <a:pt x="67" y="68"/>
                  <a:pt x="67" y="68"/>
                </a:cubicBezTo>
                <a:cubicBezTo>
                  <a:pt x="70" y="68"/>
                  <a:pt x="74" y="66"/>
                  <a:pt x="75" y="62"/>
                </a:cubicBezTo>
                <a:cubicBezTo>
                  <a:pt x="92" y="8"/>
                  <a:pt x="92" y="8"/>
                  <a:pt x="92" y="8"/>
                </a:cubicBezTo>
                <a:cubicBezTo>
                  <a:pt x="110" y="62"/>
                  <a:pt x="110" y="62"/>
                  <a:pt x="110" y="62"/>
                </a:cubicBezTo>
                <a:cubicBezTo>
                  <a:pt x="111" y="66"/>
                  <a:pt x="115" y="68"/>
                  <a:pt x="118" y="68"/>
                </a:cubicBezTo>
                <a:cubicBezTo>
                  <a:pt x="175" y="68"/>
                  <a:pt x="175" y="68"/>
                  <a:pt x="175" y="68"/>
                </a:cubicBezTo>
                <a:lnTo>
                  <a:pt x="128" y="102"/>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 name="文本框 8"/>
          <p:cNvSpPr txBox="1"/>
          <p:nvPr/>
        </p:nvSpPr>
        <p:spPr>
          <a:xfrm>
            <a:off x="6497321" y="1139152"/>
            <a:ext cx="3385186" cy="962025"/>
          </a:xfrm>
          <a:prstGeom prst="rect">
            <a:avLst/>
          </a:prstGeom>
          <a:noFill/>
        </p:spPr>
        <p:txBody>
          <a:bodyPr anchor="ctr"/>
          <a:lstStyle/>
          <a:p>
            <a:r>
              <a:rPr lang="en-US" altLang="zh-CN" sz="1600" b="1" dirty="0">
                <a:ea typeface="DengXian" pitchFamily="2" charset="-122"/>
                <a:cs typeface="Calibri" panose="020F0702030404030204" pitchFamily="34" charset="0"/>
              </a:rPr>
              <a:t>Computer-based Language Assessment &amp; AI</a:t>
            </a:r>
            <a:r>
              <a:rPr lang="en-US" altLang="zh-CN" sz="1600" dirty="0">
                <a:ea typeface="DengXian" pitchFamily="2" charset="-122"/>
                <a:cs typeface="Calibri" panose="020F0702030404030204" pitchFamily="34" charset="0"/>
              </a:rPr>
              <a:t>	</a:t>
            </a:r>
          </a:p>
          <a:p>
            <a:r>
              <a:rPr lang="en-US" altLang="zh-CN" sz="1600" dirty="0">
                <a:ea typeface="DengXian" pitchFamily="2" charset="-122"/>
                <a:cs typeface="Calibri" panose="020F0702030404030204" pitchFamily="34" charset="0"/>
              </a:rPr>
              <a:t>Intelligent tutoring systems provide automated responses for language errors (Ai, 2017; </a:t>
            </a:r>
            <a:r>
              <a:rPr lang="en-US" altLang="zh-CN" sz="1600" dirty="0" err="1">
                <a:ea typeface="DengXian" pitchFamily="2" charset="-122"/>
                <a:cs typeface="Calibri" panose="020F0702030404030204" pitchFamily="34" charset="0"/>
              </a:rPr>
              <a:t>Heift</a:t>
            </a:r>
            <a:r>
              <a:rPr lang="en-US" altLang="zh-CN" sz="1600" dirty="0">
                <a:ea typeface="DengXian" pitchFamily="2" charset="-122"/>
                <a:cs typeface="Calibri" panose="020F0702030404030204" pitchFamily="34" charset="0"/>
              </a:rPr>
              <a:t>, 2017)</a:t>
            </a:r>
            <a:endParaRPr kumimoji="0" lang="en-US" altLang="zh-CN" sz="1600" i="0" u="none" strike="noStrike" kern="0" cap="none" spc="0" normalizeH="0" baseline="0" noProof="0" dirty="0">
              <a:ln>
                <a:noFill/>
              </a:ln>
              <a:solidFill>
                <a:schemeClr val="tx1">
                  <a:lumMod val="75000"/>
                  <a:lumOff val="25000"/>
                </a:schemeClr>
              </a:solidFill>
              <a:effectLst/>
              <a:uLnTx/>
              <a:uFillTx/>
              <a:latin typeface="Segoe UI Light" charset="0"/>
              <a:ea typeface="微软雅黑" panose="020B0503020204020204" pitchFamily="34" charset="-122"/>
              <a:cs typeface="Segoe UI Light" charset="0"/>
              <a:sym typeface="+mn-ea"/>
            </a:endParaRPr>
          </a:p>
        </p:txBody>
      </p:sp>
      <p:sp>
        <p:nvSpPr>
          <p:cNvPr id="11" name="椭圆 10"/>
          <p:cNvSpPr/>
          <p:nvPr/>
        </p:nvSpPr>
        <p:spPr>
          <a:xfrm>
            <a:off x="5609857" y="4831319"/>
            <a:ext cx="703580" cy="703580"/>
          </a:xfrm>
          <a:prstGeom prst="ellipse">
            <a:avLst/>
          </a:prstGeom>
          <a:solidFill>
            <a:srgbClr val="08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6494151" y="3500759"/>
            <a:ext cx="3705485" cy="427219"/>
          </a:xfrm>
          <a:prstGeom prst="rect">
            <a:avLst/>
          </a:prstGeom>
          <a:noFill/>
        </p:spPr>
        <p:txBody>
          <a:bodyPr anchor="ctr"/>
          <a:lstStyle/>
          <a:p>
            <a:r>
              <a:rPr lang="en-US" altLang="zh-CN" sz="1600" b="1" dirty="0">
                <a:ea typeface="DengXian" pitchFamily="2" charset="-122"/>
                <a:cs typeface="Calibri" panose="020F0702030404030204" pitchFamily="34" charset="0"/>
              </a:rPr>
              <a:t>Challenges</a:t>
            </a:r>
            <a:r>
              <a:rPr lang="en-US" altLang="zh-CN" sz="1600" dirty="0">
                <a:ea typeface="DengXian" pitchFamily="2" charset="-122"/>
                <a:cs typeface="Calibri" panose="020F0702030404030204" pitchFamily="34" charset="0"/>
              </a:rPr>
              <a:t>	</a:t>
            </a:r>
          </a:p>
          <a:p>
            <a:pPr marL="285750" indent="-285750">
              <a:buFont typeface="Arial" panose="020B0604020202090204" pitchFamily="34" charset="0"/>
              <a:buChar char="•"/>
            </a:pPr>
            <a:r>
              <a:rPr lang="en-US" altLang="zh-CN" sz="1600" dirty="0">
                <a:ea typeface="DengXian" pitchFamily="2" charset="-122"/>
                <a:cs typeface="Calibri" panose="020F0702030404030204" pitchFamily="34" charset="0"/>
              </a:rPr>
              <a:t>Limited answers narrow feedback and reduce opportunities to address learner issues (</a:t>
            </a:r>
            <a:r>
              <a:rPr lang="en-US" altLang="zh-CN" sz="1600" dirty="0" err="1">
                <a:ea typeface="DengXian" pitchFamily="2" charset="-122"/>
                <a:cs typeface="Calibri" panose="020F0702030404030204" pitchFamily="34" charset="0"/>
              </a:rPr>
              <a:t>Sharples</a:t>
            </a:r>
            <a:r>
              <a:rPr lang="en-US" altLang="zh-CN" sz="1600" dirty="0">
                <a:ea typeface="DengXian" pitchFamily="2" charset="-122"/>
                <a:cs typeface="Calibri" panose="020F0702030404030204" pitchFamily="34" charset="0"/>
              </a:rPr>
              <a:t> et al., 2015; Shute, 2011; Shute &amp; Ventura, 2013)</a:t>
            </a:r>
          </a:p>
          <a:p>
            <a:pPr marL="285750" indent="-285750">
              <a:buFont typeface="Arial" panose="020B0604020202090204" pitchFamily="34" charset="0"/>
              <a:buChar char="•"/>
            </a:pPr>
            <a:r>
              <a:rPr lang="en-US" altLang="zh-CN" sz="1600" dirty="0">
                <a:ea typeface="DengXian" pitchFamily="2" charset="-122"/>
                <a:cs typeface="Calibri" panose="020F0702030404030204" pitchFamily="34" charset="0"/>
              </a:rPr>
              <a:t>Teachers lack programming knowledge (Ai, 2017)</a:t>
            </a:r>
            <a:endParaRPr kumimoji="0" lang="en-US" altLang="zh-CN" sz="1600" i="0" u="none" strike="noStrike" kern="0" cap="none" spc="0" normalizeH="0" baseline="0" noProof="0" dirty="0">
              <a:ln>
                <a:noFill/>
              </a:ln>
              <a:solidFill>
                <a:schemeClr val="tx1">
                  <a:lumMod val="75000"/>
                  <a:lumOff val="25000"/>
                </a:schemeClr>
              </a:solidFill>
              <a:effectLst/>
              <a:uLnTx/>
              <a:uFillTx/>
              <a:latin typeface="Segoe UI Light" charset="0"/>
              <a:ea typeface="微软雅黑" panose="020B0503020204020204" pitchFamily="34" charset="-122"/>
              <a:cs typeface="Segoe UI Light" charset="0"/>
              <a:sym typeface="+mn-ea"/>
            </a:endParaRPr>
          </a:p>
        </p:txBody>
      </p:sp>
      <p:grpSp>
        <p:nvGrpSpPr>
          <p:cNvPr id="23" name="组合 10"/>
          <p:cNvGrpSpPr/>
          <p:nvPr/>
        </p:nvGrpSpPr>
        <p:grpSpPr>
          <a:xfrm>
            <a:off x="5790571" y="3252151"/>
            <a:ext cx="253365" cy="253365"/>
            <a:chOff x="3191434" y="2145028"/>
            <a:chExt cx="359165" cy="359165"/>
          </a:xfrm>
          <a:solidFill>
            <a:schemeClr val="bg1"/>
          </a:solidFill>
        </p:grpSpPr>
        <p:sp>
          <p:nvSpPr>
            <p:cNvPr id="24" name="AutoShape 123"/>
            <p:cNvSpPr/>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9050" tIns="19050" rIns="19050" bIns="19050" anchor="ctr"/>
            <a:lstStyle/>
            <a:p>
              <a:pPr algn="ctr" defTabSz="228600" fontAlgn="auto">
                <a:spcBef>
                  <a:spcPts val="0"/>
                </a:spcBef>
                <a:spcAft>
                  <a:spcPts val="0"/>
                </a:spcAft>
                <a:defRPr/>
              </a:pPr>
              <a:endParaRPr lang="en-US" sz="1500" kern="0">
                <a:solidFill>
                  <a:srgbClr val="FFFFFF"/>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25" name="AutoShape 124"/>
            <p:cNvSpPr/>
            <p:nvPr/>
          </p:nvSpPr>
          <p:spPr bwMode="auto">
            <a:xfrm>
              <a:off x="3313310"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9050" tIns="19050" rIns="19050" bIns="19050" anchor="ctr"/>
            <a:lstStyle/>
            <a:p>
              <a:pPr algn="ctr" defTabSz="228600" fontAlgn="auto">
                <a:spcBef>
                  <a:spcPts val="0"/>
                </a:spcBef>
                <a:spcAft>
                  <a:spcPts val="0"/>
                </a:spcAft>
                <a:defRPr/>
              </a:pPr>
              <a:endParaRPr lang="en-US" sz="1500" kern="0">
                <a:solidFill>
                  <a:srgbClr val="FFFFFF"/>
                </a:solidFill>
                <a:effectLst>
                  <a:outerShdw blurRad="38100" dist="38100" dir="2700000" algn="tl">
                    <a:srgbClr val="000000"/>
                  </a:outerShdw>
                </a:effectLst>
                <a:latin typeface="Gill Sans" panose="020B0502020104020203" charset="0"/>
                <a:sym typeface="Gill Sans" panose="020B0502020104020203" charset="0"/>
              </a:endParaRPr>
            </a:p>
          </p:txBody>
        </p:sp>
        <p:sp>
          <p:nvSpPr>
            <p:cNvPr id="26" name="AutoShape 125"/>
            <p:cNvSpPr/>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9050" tIns="19050" rIns="19050" bIns="19050" anchor="ctr"/>
            <a:lstStyle/>
            <a:p>
              <a:pPr algn="ctr" defTabSz="228600" fontAlgn="auto">
                <a:spcBef>
                  <a:spcPts val="0"/>
                </a:spcBef>
                <a:spcAft>
                  <a:spcPts val="0"/>
                </a:spcAft>
                <a:defRPr/>
              </a:pPr>
              <a:endParaRPr lang="en-US" sz="1500" kern="0">
                <a:solidFill>
                  <a:srgbClr val="FFFFFF"/>
                </a:solidFill>
                <a:effectLst>
                  <a:outerShdw blurRad="38100" dist="38100" dir="2700000" algn="tl">
                    <a:srgbClr val="000000"/>
                  </a:outerShdw>
                </a:effectLst>
                <a:latin typeface="Gill Sans" panose="020B0502020104020203" charset="0"/>
                <a:sym typeface="Gill Sans" panose="020B0502020104020203" charset="0"/>
              </a:endParaRPr>
            </a:p>
          </p:txBody>
        </p:sp>
      </p:grpSp>
      <p:grpSp>
        <p:nvGrpSpPr>
          <p:cNvPr id="27" name="组合 200"/>
          <p:cNvGrpSpPr/>
          <p:nvPr/>
        </p:nvGrpSpPr>
        <p:grpSpPr>
          <a:xfrm>
            <a:off x="5808927" y="5050394"/>
            <a:ext cx="304165" cy="265430"/>
            <a:chOff x="3723" y="2791"/>
            <a:chExt cx="1136" cy="991"/>
          </a:xfrm>
          <a:solidFill>
            <a:schemeClr val="bg1"/>
          </a:solidFill>
        </p:grpSpPr>
        <p:sp>
          <p:nvSpPr>
            <p:cNvPr id="29" name="Freeform 101"/>
            <p:cNvSpPr/>
            <p:nvPr/>
          </p:nvSpPr>
          <p:spPr bwMode="auto">
            <a:xfrm>
              <a:off x="4164" y="3284"/>
              <a:ext cx="295" cy="150"/>
            </a:xfrm>
            <a:custGeom>
              <a:avLst/>
              <a:gdLst>
                <a:gd name="T0" fmla="*/ 45 w 50"/>
                <a:gd name="T1" fmla="*/ 24 h 25"/>
                <a:gd name="T2" fmla="*/ 43 w 50"/>
                <a:gd name="T3" fmla="*/ 23 h 25"/>
                <a:gd name="T4" fmla="*/ 25 w 50"/>
                <a:gd name="T5" fmla="*/ 9 h 25"/>
                <a:gd name="T6" fmla="*/ 7 w 50"/>
                <a:gd name="T7" fmla="*/ 23 h 25"/>
                <a:gd name="T8" fmla="*/ 2 w 50"/>
                <a:gd name="T9" fmla="*/ 22 h 25"/>
                <a:gd name="T10" fmla="*/ 3 w 50"/>
                <a:gd name="T11" fmla="*/ 17 h 25"/>
                <a:gd name="T12" fmla="*/ 23 w 50"/>
                <a:gd name="T13" fmla="*/ 1 h 25"/>
                <a:gd name="T14" fmla="*/ 27 w 50"/>
                <a:gd name="T15" fmla="*/ 1 h 25"/>
                <a:gd name="T16" fmla="*/ 47 w 50"/>
                <a:gd name="T17" fmla="*/ 17 h 25"/>
                <a:gd name="T18" fmla="*/ 48 w 50"/>
                <a:gd name="T19" fmla="*/ 22 h 25"/>
                <a:gd name="T20" fmla="*/ 45 w 50"/>
                <a:gd name="T21"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25">
                  <a:moveTo>
                    <a:pt x="45" y="24"/>
                  </a:moveTo>
                  <a:cubicBezTo>
                    <a:pt x="44" y="24"/>
                    <a:pt x="43" y="24"/>
                    <a:pt x="43" y="23"/>
                  </a:cubicBezTo>
                  <a:cubicBezTo>
                    <a:pt x="25" y="9"/>
                    <a:pt x="25" y="9"/>
                    <a:pt x="25" y="9"/>
                  </a:cubicBezTo>
                  <a:cubicBezTo>
                    <a:pt x="7" y="23"/>
                    <a:pt x="7" y="23"/>
                    <a:pt x="7" y="23"/>
                  </a:cubicBezTo>
                  <a:cubicBezTo>
                    <a:pt x="6" y="25"/>
                    <a:pt x="3" y="24"/>
                    <a:pt x="2" y="22"/>
                  </a:cubicBezTo>
                  <a:cubicBezTo>
                    <a:pt x="0" y="21"/>
                    <a:pt x="1" y="18"/>
                    <a:pt x="3" y="17"/>
                  </a:cubicBezTo>
                  <a:cubicBezTo>
                    <a:pt x="23" y="1"/>
                    <a:pt x="23" y="1"/>
                    <a:pt x="23" y="1"/>
                  </a:cubicBezTo>
                  <a:cubicBezTo>
                    <a:pt x="24" y="0"/>
                    <a:pt x="26" y="0"/>
                    <a:pt x="27" y="1"/>
                  </a:cubicBezTo>
                  <a:cubicBezTo>
                    <a:pt x="47" y="17"/>
                    <a:pt x="47" y="17"/>
                    <a:pt x="47" y="17"/>
                  </a:cubicBezTo>
                  <a:cubicBezTo>
                    <a:pt x="49" y="18"/>
                    <a:pt x="50" y="21"/>
                    <a:pt x="48" y="22"/>
                  </a:cubicBezTo>
                  <a:cubicBezTo>
                    <a:pt x="47" y="23"/>
                    <a:pt x="46" y="24"/>
                    <a:pt x="4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102"/>
            <p:cNvSpPr/>
            <p:nvPr/>
          </p:nvSpPr>
          <p:spPr bwMode="auto">
            <a:xfrm>
              <a:off x="4289" y="3309"/>
              <a:ext cx="48" cy="473"/>
            </a:xfrm>
            <a:custGeom>
              <a:avLst/>
              <a:gdLst>
                <a:gd name="T0" fmla="*/ 4 w 8"/>
                <a:gd name="T1" fmla="*/ 80 h 80"/>
                <a:gd name="T2" fmla="*/ 0 w 8"/>
                <a:gd name="T3" fmla="*/ 76 h 80"/>
                <a:gd name="T4" fmla="*/ 0 w 8"/>
                <a:gd name="T5" fmla="*/ 4 h 80"/>
                <a:gd name="T6" fmla="*/ 4 w 8"/>
                <a:gd name="T7" fmla="*/ 0 h 80"/>
                <a:gd name="T8" fmla="*/ 8 w 8"/>
                <a:gd name="T9" fmla="*/ 4 h 80"/>
                <a:gd name="T10" fmla="*/ 8 w 8"/>
                <a:gd name="T11" fmla="*/ 76 h 80"/>
                <a:gd name="T12" fmla="*/ 4 w 8"/>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8" h="80">
                  <a:moveTo>
                    <a:pt x="4" y="80"/>
                  </a:moveTo>
                  <a:cubicBezTo>
                    <a:pt x="2" y="80"/>
                    <a:pt x="0" y="78"/>
                    <a:pt x="0" y="76"/>
                  </a:cubicBezTo>
                  <a:cubicBezTo>
                    <a:pt x="0" y="4"/>
                    <a:pt x="0" y="4"/>
                    <a:pt x="0" y="4"/>
                  </a:cubicBezTo>
                  <a:cubicBezTo>
                    <a:pt x="0" y="2"/>
                    <a:pt x="2" y="0"/>
                    <a:pt x="4" y="0"/>
                  </a:cubicBezTo>
                  <a:cubicBezTo>
                    <a:pt x="6" y="0"/>
                    <a:pt x="8" y="2"/>
                    <a:pt x="8" y="4"/>
                  </a:cubicBezTo>
                  <a:cubicBezTo>
                    <a:pt x="8" y="76"/>
                    <a:pt x="8" y="76"/>
                    <a:pt x="8" y="76"/>
                  </a:cubicBezTo>
                  <a:cubicBezTo>
                    <a:pt x="8" y="78"/>
                    <a:pt x="6" y="80"/>
                    <a:pt x="4"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103"/>
            <p:cNvSpPr/>
            <p:nvPr/>
          </p:nvSpPr>
          <p:spPr bwMode="auto">
            <a:xfrm>
              <a:off x="3723" y="2791"/>
              <a:ext cx="1136" cy="804"/>
            </a:xfrm>
            <a:custGeom>
              <a:avLst/>
              <a:gdLst>
                <a:gd name="T0" fmla="*/ 157 w 192"/>
                <a:gd name="T1" fmla="*/ 136 h 136"/>
                <a:gd name="T2" fmla="*/ 120 w 192"/>
                <a:gd name="T3" fmla="*/ 136 h 136"/>
                <a:gd name="T4" fmla="*/ 116 w 192"/>
                <a:gd name="T5" fmla="*/ 132 h 136"/>
                <a:gd name="T6" fmla="*/ 120 w 192"/>
                <a:gd name="T7" fmla="*/ 128 h 136"/>
                <a:gd name="T8" fmla="*/ 157 w 192"/>
                <a:gd name="T9" fmla="*/ 128 h 136"/>
                <a:gd name="T10" fmla="*/ 184 w 192"/>
                <a:gd name="T11" fmla="*/ 100 h 136"/>
                <a:gd name="T12" fmla="*/ 171 w 192"/>
                <a:gd name="T13" fmla="*/ 74 h 136"/>
                <a:gd name="T14" fmla="*/ 169 w 192"/>
                <a:gd name="T15" fmla="*/ 71 h 136"/>
                <a:gd name="T16" fmla="*/ 169 w 192"/>
                <a:gd name="T17" fmla="*/ 66 h 136"/>
                <a:gd name="T18" fmla="*/ 108 w 192"/>
                <a:gd name="T19" fmla="*/ 8 h 136"/>
                <a:gd name="T20" fmla="*/ 51 w 192"/>
                <a:gd name="T21" fmla="*/ 51 h 136"/>
                <a:gd name="T22" fmla="*/ 47 w 192"/>
                <a:gd name="T23" fmla="*/ 54 h 136"/>
                <a:gd name="T24" fmla="*/ 46 w 192"/>
                <a:gd name="T25" fmla="*/ 54 h 136"/>
                <a:gd name="T26" fmla="*/ 45 w 192"/>
                <a:gd name="T27" fmla="*/ 54 h 136"/>
                <a:gd name="T28" fmla="*/ 8 w 192"/>
                <a:gd name="T29" fmla="*/ 92 h 136"/>
                <a:gd name="T30" fmla="*/ 45 w 192"/>
                <a:gd name="T31" fmla="*/ 128 h 136"/>
                <a:gd name="T32" fmla="*/ 80 w 192"/>
                <a:gd name="T33" fmla="*/ 128 h 136"/>
                <a:gd name="T34" fmla="*/ 84 w 192"/>
                <a:gd name="T35" fmla="*/ 132 h 136"/>
                <a:gd name="T36" fmla="*/ 80 w 192"/>
                <a:gd name="T37" fmla="*/ 136 h 136"/>
                <a:gd name="T38" fmla="*/ 45 w 192"/>
                <a:gd name="T39" fmla="*/ 136 h 136"/>
                <a:gd name="T40" fmla="*/ 0 w 192"/>
                <a:gd name="T41" fmla="*/ 92 h 136"/>
                <a:gd name="T42" fmla="*/ 44 w 192"/>
                <a:gd name="T43" fmla="*/ 46 h 136"/>
                <a:gd name="T44" fmla="*/ 108 w 192"/>
                <a:gd name="T45" fmla="*/ 0 h 136"/>
                <a:gd name="T46" fmla="*/ 177 w 192"/>
                <a:gd name="T47" fmla="*/ 66 h 136"/>
                <a:gd name="T48" fmla="*/ 177 w 192"/>
                <a:gd name="T49" fmla="*/ 69 h 136"/>
                <a:gd name="T50" fmla="*/ 192 w 192"/>
                <a:gd name="T51" fmla="*/ 100 h 136"/>
                <a:gd name="T52" fmla="*/ 157 w 192"/>
                <a:gd name="T53"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 h="136">
                  <a:moveTo>
                    <a:pt x="157" y="136"/>
                  </a:moveTo>
                  <a:cubicBezTo>
                    <a:pt x="120" y="136"/>
                    <a:pt x="120" y="136"/>
                    <a:pt x="120" y="136"/>
                  </a:cubicBezTo>
                  <a:cubicBezTo>
                    <a:pt x="118" y="136"/>
                    <a:pt x="116" y="134"/>
                    <a:pt x="116" y="132"/>
                  </a:cubicBezTo>
                  <a:cubicBezTo>
                    <a:pt x="116" y="130"/>
                    <a:pt x="118" y="128"/>
                    <a:pt x="120" y="128"/>
                  </a:cubicBezTo>
                  <a:cubicBezTo>
                    <a:pt x="157" y="128"/>
                    <a:pt x="157" y="128"/>
                    <a:pt x="157" y="128"/>
                  </a:cubicBezTo>
                  <a:cubicBezTo>
                    <a:pt x="173" y="128"/>
                    <a:pt x="184" y="116"/>
                    <a:pt x="184" y="100"/>
                  </a:cubicBezTo>
                  <a:cubicBezTo>
                    <a:pt x="184" y="89"/>
                    <a:pt x="179" y="79"/>
                    <a:pt x="171" y="74"/>
                  </a:cubicBezTo>
                  <a:cubicBezTo>
                    <a:pt x="170" y="74"/>
                    <a:pt x="169" y="72"/>
                    <a:pt x="169" y="71"/>
                  </a:cubicBezTo>
                  <a:cubicBezTo>
                    <a:pt x="169" y="69"/>
                    <a:pt x="169" y="68"/>
                    <a:pt x="169" y="66"/>
                  </a:cubicBezTo>
                  <a:cubicBezTo>
                    <a:pt x="169" y="34"/>
                    <a:pt x="142" y="8"/>
                    <a:pt x="108" y="8"/>
                  </a:cubicBezTo>
                  <a:cubicBezTo>
                    <a:pt x="80" y="8"/>
                    <a:pt x="58" y="25"/>
                    <a:pt x="51" y="51"/>
                  </a:cubicBezTo>
                  <a:cubicBezTo>
                    <a:pt x="51" y="53"/>
                    <a:pt x="49" y="54"/>
                    <a:pt x="47" y="54"/>
                  </a:cubicBezTo>
                  <a:cubicBezTo>
                    <a:pt x="47" y="54"/>
                    <a:pt x="46" y="54"/>
                    <a:pt x="46" y="54"/>
                  </a:cubicBezTo>
                  <a:cubicBezTo>
                    <a:pt x="46" y="54"/>
                    <a:pt x="45" y="54"/>
                    <a:pt x="45" y="54"/>
                  </a:cubicBezTo>
                  <a:cubicBezTo>
                    <a:pt x="25" y="54"/>
                    <a:pt x="8" y="72"/>
                    <a:pt x="8" y="92"/>
                  </a:cubicBezTo>
                  <a:cubicBezTo>
                    <a:pt x="8" y="112"/>
                    <a:pt x="25" y="128"/>
                    <a:pt x="45" y="128"/>
                  </a:cubicBezTo>
                  <a:cubicBezTo>
                    <a:pt x="80" y="128"/>
                    <a:pt x="80" y="128"/>
                    <a:pt x="80" y="128"/>
                  </a:cubicBezTo>
                  <a:cubicBezTo>
                    <a:pt x="82" y="128"/>
                    <a:pt x="84" y="130"/>
                    <a:pt x="84" y="132"/>
                  </a:cubicBezTo>
                  <a:cubicBezTo>
                    <a:pt x="84" y="134"/>
                    <a:pt x="82" y="136"/>
                    <a:pt x="80" y="136"/>
                  </a:cubicBezTo>
                  <a:cubicBezTo>
                    <a:pt x="45" y="136"/>
                    <a:pt x="45" y="136"/>
                    <a:pt x="45" y="136"/>
                  </a:cubicBezTo>
                  <a:cubicBezTo>
                    <a:pt x="21" y="136"/>
                    <a:pt x="0" y="116"/>
                    <a:pt x="0" y="92"/>
                  </a:cubicBezTo>
                  <a:cubicBezTo>
                    <a:pt x="0" y="68"/>
                    <a:pt x="21" y="47"/>
                    <a:pt x="44" y="46"/>
                  </a:cubicBezTo>
                  <a:cubicBezTo>
                    <a:pt x="53" y="18"/>
                    <a:pt x="78" y="0"/>
                    <a:pt x="108" y="0"/>
                  </a:cubicBezTo>
                  <a:cubicBezTo>
                    <a:pt x="146" y="0"/>
                    <a:pt x="177" y="30"/>
                    <a:pt x="177" y="66"/>
                  </a:cubicBezTo>
                  <a:cubicBezTo>
                    <a:pt x="177" y="67"/>
                    <a:pt x="177" y="68"/>
                    <a:pt x="177" y="69"/>
                  </a:cubicBezTo>
                  <a:cubicBezTo>
                    <a:pt x="186" y="75"/>
                    <a:pt x="192" y="87"/>
                    <a:pt x="192" y="100"/>
                  </a:cubicBezTo>
                  <a:cubicBezTo>
                    <a:pt x="192" y="120"/>
                    <a:pt x="177" y="136"/>
                    <a:pt x="157"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2" name="文本框 11"/>
          <p:cNvSpPr txBox="1"/>
          <p:nvPr/>
        </p:nvSpPr>
        <p:spPr>
          <a:xfrm>
            <a:off x="6516949" y="4831319"/>
            <a:ext cx="3705485" cy="794836"/>
          </a:xfrm>
          <a:prstGeom prst="rect">
            <a:avLst/>
          </a:prstGeom>
          <a:noFill/>
        </p:spPr>
        <p:txBody>
          <a:bodyPr anchor="ctr"/>
          <a:lstStyle>
            <a:defPPr>
              <a:defRPr lang="zh-CN"/>
            </a:defPPr>
            <a:lvl1pPr>
              <a:defRPr sz="1600" b="1">
                <a:ea typeface="DengXian" pitchFamily="2" charset="-122"/>
                <a:cs typeface="Calibri" panose="020F0702030404030204" pitchFamily="34" charset="0"/>
              </a:defRPr>
            </a:lvl1pPr>
          </a:lstStyle>
          <a:p>
            <a:r>
              <a:rPr lang="en-US" altLang="zh-CN" dirty="0"/>
              <a:t>XIPU AI</a:t>
            </a:r>
          </a:p>
          <a:p>
            <a:r>
              <a:rPr lang="en-US" altLang="zh-CN" b="0" dirty="0">
                <a:sym typeface="+mn-ea"/>
              </a:rPr>
              <a:t>AI assistant and </a:t>
            </a:r>
            <a:r>
              <a:rPr lang="en-US" altLang="zh-CN" b="0" dirty="0" err="1">
                <a:sym typeface="+mn-ea"/>
              </a:rPr>
              <a:t>chatbot</a:t>
            </a:r>
            <a:r>
              <a:rPr lang="en-US" altLang="zh-CN" b="0" dirty="0">
                <a:sym typeface="+mn-ea"/>
              </a:rPr>
              <a:t> launched by XJTLU in September 2023</a:t>
            </a:r>
          </a:p>
        </p:txBody>
      </p:sp>
      <p:sp>
        <p:nvSpPr>
          <p:cNvPr id="33" name="文本框 27"/>
          <p:cNvSpPr txBox="1"/>
          <p:nvPr/>
        </p:nvSpPr>
        <p:spPr>
          <a:xfrm>
            <a:off x="423308" y="4975146"/>
            <a:ext cx="5127625" cy="681355"/>
          </a:xfrm>
          <a:prstGeom prst="rect">
            <a:avLst/>
          </a:prstGeom>
          <a:noFill/>
        </p:spPr>
        <p:txBody>
          <a:bodyPr anchor="ctr"/>
          <a:lstStyle/>
          <a:p>
            <a:pPr algn="ctr"/>
            <a:r>
              <a:rPr lang="en-US" altLang="zh-CN" sz="3200" dirty="0" err="1">
                <a:solidFill>
                  <a:srgbClr val="080808"/>
                </a:solidFill>
                <a:latin typeface="Segoe UI Semibold" panose="020B0702040204020203" charset="0"/>
                <a:cs typeface="Segoe UI Semibold" panose="020B0702040204020203" charset="0"/>
                <a:sym typeface="+mn-ea"/>
              </a:rPr>
              <a:t>Chatbot</a:t>
            </a:r>
            <a:r>
              <a:rPr lang="en-US" altLang="zh-CN" sz="3200" dirty="0">
                <a:solidFill>
                  <a:srgbClr val="080808"/>
                </a:solidFill>
                <a:latin typeface="Segoe UI Semibold" panose="020B0702040204020203" charset="0"/>
                <a:cs typeface="Segoe UI Semibold" panose="020B0702040204020203" charset="0"/>
                <a:sym typeface="+mn-ea"/>
              </a:rPr>
              <a:t>-assisted Dynamic Assessment (CA-DA)</a:t>
            </a:r>
            <a:endParaRPr kumimoji="0" lang="en-US" altLang="zh-CN" sz="3200" i="0" u="none" strike="noStrike" kern="0" cap="none" spc="0" normalizeH="0" baseline="0" noProof="0" dirty="0">
              <a:ln>
                <a:noFill/>
              </a:ln>
              <a:solidFill>
                <a:srgbClr val="080808"/>
              </a:solidFill>
              <a:effectLst/>
              <a:uLnTx/>
              <a:uFillTx/>
              <a:latin typeface="Segoe UI Semibold" panose="020B0702040204020203" charset="0"/>
              <a:cs typeface="Segoe UI Semibold" panose="020B0702040204020203" charset="0"/>
              <a:sym typeface="+mn-ea"/>
            </a:endParaRPr>
          </a:p>
        </p:txBody>
      </p:sp>
      <p:pic>
        <p:nvPicPr>
          <p:cNvPr id="18" name="Picture 17"/>
          <p:cNvPicPr>
            <a:picLocks noChangeAspect="1"/>
          </p:cNvPicPr>
          <p:nvPr/>
        </p:nvPicPr>
        <p:blipFill>
          <a:blip r:embed="rId6"/>
          <a:stretch>
            <a:fillRect/>
          </a:stretch>
        </p:blipFill>
        <p:spPr>
          <a:xfrm>
            <a:off x="6598235" y="5764874"/>
            <a:ext cx="2124075" cy="48577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p:bldP spid="32" grpId="0"/>
      <p:bldP spid="33"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XJTLU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XJTLU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A95F35445B8E46843E17EBE3F322EE" ma:contentTypeVersion="15" ma:contentTypeDescription="Create a new document." ma:contentTypeScope="" ma:versionID="ae19fd5b87ed091d428f6e1a9a60b7b8">
  <xsd:schema xmlns:xsd="http://www.w3.org/2001/XMLSchema" xmlns:xs="http://www.w3.org/2001/XMLSchema" xmlns:p="http://schemas.microsoft.com/office/2006/metadata/properties" xmlns:ns2="4f4c8cdb-37f4-4997-81f5-f3932bc0df93" xmlns:ns3="d4bcb103-c995-47d6-b12d-126e71d4768c" xmlns:ns4="89e50f9b-d687-48d2-ac14-a850e9ea868f" targetNamespace="http://schemas.microsoft.com/office/2006/metadata/properties" ma:root="true" ma:fieldsID="8c656df978680bab1b3b33e94fff2e6f" ns2:_="" ns3:_="" ns4:_="">
    <xsd:import namespace="4f4c8cdb-37f4-4997-81f5-f3932bc0df93"/>
    <xsd:import namespace="d4bcb103-c995-47d6-b12d-126e71d4768c"/>
    <xsd:import namespace="89e50f9b-d687-48d2-ac14-a850e9ea868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4: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4c8cdb-37f4-4997-81f5-f3932bc0df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2436211-1ade-492a-a617-36d0ab6ef036"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4bcb103-c995-47d6-b12d-126e71d4768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e50f9b-d687-48d2-ac14-a850e9ea868f"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23446de7-1015-4886-9df1-c8fec6ea2663}" ma:internalName="TaxCatchAll" ma:showField="CatchAllData" ma:web="d4bcb103-c995-47d6-b12d-126e71d476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f4c8cdb-37f4-4997-81f5-f3932bc0df93">
      <Terms xmlns="http://schemas.microsoft.com/office/infopath/2007/PartnerControls"/>
    </lcf76f155ced4ddcb4097134ff3c332f>
    <TaxCatchAll xmlns="89e50f9b-d687-48d2-ac14-a850e9ea868f" xsi:nil="true"/>
  </documentManagement>
</p:properties>
</file>

<file path=customXml/itemProps1.xml><?xml version="1.0" encoding="utf-8"?>
<ds:datastoreItem xmlns:ds="http://schemas.openxmlformats.org/officeDocument/2006/customXml" ds:itemID="{F93DAC10-B47C-4662-955A-13B22D3B9FEB}"/>
</file>

<file path=customXml/itemProps2.xml><?xml version="1.0" encoding="utf-8"?>
<ds:datastoreItem xmlns:ds="http://schemas.openxmlformats.org/officeDocument/2006/customXml" ds:itemID="{4D7C6BFD-D679-4527-A4CB-EAB0648A031B}"/>
</file>

<file path=customXml/itemProps3.xml><?xml version="1.0" encoding="utf-8"?>
<ds:datastoreItem xmlns:ds="http://schemas.openxmlformats.org/officeDocument/2006/customXml" ds:itemID="{13D300DC-B98A-44C6-8631-D866143E0C91}"/>
</file>

<file path=docProps/app.xml><?xml version="1.0" encoding="utf-8"?>
<Properties xmlns="http://schemas.openxmlformats.org/officeDocument/2006/extended-properties" xmlns:vt="http://schemas.openxmlformats.org/officeDocument/2006/docPropsVTypes">
  <TotalTime>4136</TotalTime>
  <Words>3271</Words>
  <Application>Microsoft Office PowerPoint</Application>
  <PresentationFormat>Widescreen</PresentationFormat>
  <Paragraphs>373</Paragraphs>
  <Slides>39</Slides>
  <Notes>14</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39</vt:i4>
      </vt:variant>
    </vt:vector>
  </HeadingPairs>
  <TitlesOfParts>
    <vt:vector size="56" baseType="lpstr">
      <vt:lpstr>Calibri</vt:lpstr>
      <vt:lpstr>font000000001f7aa22f</vt:lpstr>
      <vt:lpstr>Segoe UI Semibold</vt:lpstr>
      <vt:lpstr>Myriad Pro</vt:lpstr>
      <vt:lpstr>Times New Roman</vt:lpstr>
      <vt:lpstr>Arial</vt:lpstr>
      <vt:lpstr>Gill Sans</vt:lpstr>
      <vt:lpstr>Tahoma</vt:lpstr>
      <vt:lpstr>Wingdings</vt:lpstr>
      <vt:lpstr>Segoe UI Light</vt:lpstr>
      <vt:lpstr>Segoe UI Black</vt:lpstr>
      <vt:lpstr>等线</vt:lpstr>
      <vt:lpstr>Calibri Light</vt:lpstr>
      <vt:lpstr>Minion Pro</vt:lpstr>
      <vt:lpstr>Calibri Bold</vt:lpstr>
      <vt:lpstr>XJTLU THEME</vt:lpstr>
      <vt:lpstr>1_XJTLU THEME</vt:lpstr>
      <vt:lpstr>PowerPoint Presentation</vt:lpstr>
      <vt:lpstr>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AI-Driven Diagnosis in L2 Learning: Enhancing Lexical inference through Chatbot-Assisted Dynamic Assessment</dc:title>
  <dc:creator>Anning Yang</dc:creator>
  <cp:lastModifiedBy>Lin Ma</cp:lastModifiedBy>
  <cp:revision>315</cp:revision>
  <dcterms:created xsi:type="dcterms:W3CDTF">2024-11-02T07:22:06Z</dcterms:created>
  <dcterms:modified xsi:type="dcterms:W3CDTF">2025-04-10T06:17:01Z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D1DCD6EDA73CF8501ED325673CCAFCC9_43</vt:lpwstr>
  </property>
  <property fmtid="{D5CDD505-2E9C-101B-9397-08002B2CF9AE}" pid="3" name="KSOProductBuildVer">
    <vt:lpwstr>2052-6.5.2.8766</vt:lpwstr>
  </property>
  <property fmtid="{D5CDD505-2E9C-101B-9397-08002B2CF9AE}" pid="4" name="ContentTypeId">
    <vt:lpwstr>0x0101000BA95F35445B8E46843E17EBE3F322EE</vt:lpwstr>
  </property>
  <property fmtid="{D5CDD505-2E9C-101B-9397-08002B2CF9AE}" pid="5" name="MediaServiceImageTags">
    <vt:lpwstr/>
  </property>
</Properties>
</file>